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</p:sldMasterIdLst>
  <p:notesMasterIdLst>
    <p:notesMasterId r:id="rId30"/>
  </p:notesMasterIdLst>
  <p:sldIdLst>
    <p:sldId id="287" r:id="rId5"/>
    <p:sldId id="257" r:id="rId6"/>
    <p:sldId id="258" r:id="rId7"/>
    <p:sldId id="259" r:id="rId8"/>
    <p:sldId id="283" r:id="rId9"/>
    <p:sldId id="261" r:id="rId10"/>
    <p:sldId id="284" r:id="rId11"/>
    <p:sldId id="262" r:id="rId12"/>
    <p:sldId id="285" r:id="rId13"/>
    <p:sldId id="263" r:id="rId14"/>
    <p:sldId id="264" r:id="rId15"/>
    <p:sldId id="267" r:id="rId16"/>
    <p:sldId id="268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80" r:id="rId25"/>
    <p:sldId id="281" r:id="rId26"/>
    <p:sldId id="282" r:id="rId27"/>
    <p:sldId id="279" r:id="rId28"/>
    <p:sldId id="28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2190-CF0B-461C-BC41-C932EB3EABAB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260DA-EE5C-42BE-BF1C-8FD84FD31C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000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B9AE43E-40CB-4A00-9A0B-DCF740A8F10D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2016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5B1D48D2-68C4-4431-97F5-6206FDC4230E}" type="slidenum">
              <a:rPr lang="en-US" altLang="en-US" smtClean="0">
                <a:solidFill>
                  <a:prstClr val="black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 smtClean="0">
              <a:solidFill>
                <a:prstClr val="black"/>
              </a:solidFill>
            </a:endParaRPr>
          </a:p>
        </p:txBody>
      </p:sp>
      <p:sp>
        <p:nvSpPr>
          <p:cNvPr id="2201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4D0274B-CB28-4095-816E-0AD5BD74E368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3C9E47B-BA2F-4DA9-84B3-862BA716CCD1}" type="slidenum">
              <a:rPr lang="en-US" altLang="en-US" smtClean="0"/>
              <a:pPr/>
              <a:t>21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352BCF7-817C-4D5F-BF16-1EBA2A32B890}" type="slidenum">
              <a:rPr lang="en-US" altLang="en-US" smtClean="0"/>
              <a:pPr/>
              <a:t>22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2865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5015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3969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5335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255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5661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3530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1121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3927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4511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4295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10/4/2014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6366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10/4/2014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3349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10/4/2014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8824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10/4/2014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255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10/4/2014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24521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10/4/2014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2482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10/4/2014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0943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10/4/2014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224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10/4/2014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58679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10/4/2014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38054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86501-11CE-4BA1-99D7-CBC4329B07D0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10/4/2014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0073-F5C8-4F28-BBAF-5FFA82E13893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39407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F72C4-4207-482E-854C-343F01FE88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146676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205E2-60D9-4708-A41A-52163AAF79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9259442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802D8F-DD13-4A70-A5E7-A412E38427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712789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76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5FA9A-BAAE-4A02-8531-E4DEAD3081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1613423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10016-7DA1-4A1C-ABC7-C0A96BC3E0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458045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AF452-E98A-4D07-8E50-8EC976A7AF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6173420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E4E70-64E5-4F21-B495-B25EF87962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1614510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A725B-3FC4-453B-ACE6-8A4D180B85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9876243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0A9638-AD7F-4524-AE77-926A533CA1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4712397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66316-2DBD-4160-8520-F18F85DD1D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1606231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6738" y="0"/>
            <a:ext cx="2227262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3363" y="0"/>
            <a:ext cx="6530975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93E90-8615-40A4-B898-6DED5592F0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7137463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86501-11CE-4BA1-99D7-CBC4329B07D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60073-F5C8-4F28-BBAF-5FFA82E138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413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86501-11CE-4BA1-99D7-CBC4329B07D0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10/4/2014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60073-F5C8-4F28-BBAF-5FFA82E13893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865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D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 flipV="1">
            <a:off x="76200" y="6707188"/>
            <a:ext cx="8520113" cy="74612"/>
          </a:xfrm>
          <a:prstGeom prst="rect">
            <a:avLst/>
          </a:prstGeom>
          <a:gradFill rotWithShape="0">
            <a:gsLst>
              <a:gs pos="0">
                <a:srgbClr val="083450"/>
              </a:gs>
              <a:gs pos="100000">
                <a:srgbClr val="A2A8A8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3600" i="1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52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6284913" y="1176338"/>
            <a:ext cx="2540000" cy="274637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1200" b="1" i="1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8539163" y="6467475"/>
            <a:ext cx="374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8DED22-4EFE-4E2B-9FE3-07DF2C1452AB}" type="slidenum">
              <a:rPr lang="en-US" altLang="en-US" sz="1000" smtClean="0">
                <a:solidFill>
                  <a:srgbClr val="000000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000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962025"/>
          </a:xfrm>
          <a:prstGeom prst="rect">
            <a:avLst/>
          </a:prstGeom>
          <a:solidFill>
            <a:srgbClr val="0834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3600" i="1" smtClean="0">
              <a:solidFill>
                <a:srgbClr val="000000"/>
              </a:solidFill>
              <a:latin typeface="Tahoma" pitchFamily="34" charset="0"/>
            </a:endParaRPr>
          </a:p>
        </p:txBody>
      </p:sp>
      <p:grpSp>
        <p:nvGrpSpPr>
          <p:cNvPr id="13319" name="Group 7"/>
          <p:cNvGrpSpPr>
            <a:grpSpLocks/>
          </p:cNvGrpSpPr>
          <p:nvPr/>
        </p:nvGrpSpPr>
        <p:grpSpPr bwMode="auto">
          <a:xfrm>
            <a:off x="-92075" y="0"/>
            <a:ext cx="1533525" cy="904875"/>
            <a:chOff x="-58" y="0"/>
            <a:chExt cx="966" cy="570"/>
          </a:xfrm>
        </p:grpSpPr>
        <p:sp>
          <p:nvSpPr>
            <p:cNvPr id="13324" name="Freeform 8"/>
            <p:cNvSpPr>
              <a:spLocks/>
            </p:cNvSpPr>
            <p:nvPr/>
          </p:nvSpPr>
          <p:spPr bwMode="auto">
            <a:xfrm>
              <a:off x="-58" y="0"/>
              <a:ext cx="954" cy="570"/>
            </a:xfrm>
            <a:custGeom>
              <a:avLst/>
              <a:gdLst>
                <a:gd name="T0" fmla="*/ 33480 w 159"/>
                <a:gd name="T1" fmla="*/ 2592 h 95"/>
                <a:gd name="T2" fmla="*/ 31320 w 159"/>
                <a:gd name="T3" fmla="*/ 432 h 95"/>
                <a:gd name="T4" fmla="*/ 7776 w 159"/>
                <a:gd name="T5" fmla="*/ 4968 h 95"/>
                <a:gd name="T6" fmla="*/ 5832 w 159"/>
                <a:gd name="T7" fmla="*/ 15552 h 95"/>
                <a:gd name="T8" fmla="*/ 13176 w 159"/>
                <a:gd name="T9" fmla="*/ 17712 h 95"/>
                <a:gd name="T10" fmla="*/ 15984 w 159"/>
                <a:gd name="T11" fmla="*/ 20304 h 95"/>
                <a:gd name="T12" fmla="*/ 19224 w 159"/>
                <a:gd name="T13" fmla="*/ 20520 h 95"/>
                <a:gd name="T14" fmla="*/ 18360 w 159"/>
                <a:gd name="T15" fmla="*/ 16632 h 95"/>
                <a:gd name="T16" fmla="*/ 11880 w 159"/>
                <a:gd name="T17" fmla="*/ 15336 h 95"/>
                <a:gd name="T18" fmla="*/ 8424 w 159"/>
                <a:gd name="T19" fmla="*/ 8424 h 95"/>
                <a:gd name="T20" fmla="*/ 33480 w 159"/>
                <a:gd name="T21" fmla="*/ 2592 h 9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59" h="95">
                  <a:moveTo>
                    <a:pt x="155" y="12"/>
                  </a:moveTo>
                  <a:cubicBezTo>
                    <a:pt x="159" y="13"/>
                    <a:pt x="149" y="3"/>
                    <a:pt x="145" y="2"/>
                  </a:cubicBezTo>
                  <a:cubicBezTo>
                    <a:pt x="109" y="0"/>
                    <a:pt x="66" y="3"/>
                    <a:pt x="36" y="23"/>
                  </a:cubicBezTo>
                  <a:cubicBezTo>
                    <a:pt x="0" y="47"/>
                    <a:pt x="10" y="64"/>
                    <a:pt x="27" y="72"/>
                  </a:cubicBezTo>
                  <a:cubicBezTo>
                    <a:pt x="38" y="77"/>
                    <a:pt x="50" y="79"/>
                    <a:pt x="61" y="82"/>
                  </a:cubicBezTo>
                  <a:cubicBezTo>
                    <a:pt x="72" y="84"/>
                    <a:pt x="78" y="88"/>
                    <a:pt x="74" y="94"/>
                  </a:cubicBezTo>
                  <a:cubicBezTo>
                    <a:pt x="79" y="95"/>
                    <a:pt x="84" y="95"/>
                    <a:pt x="89" y="95"/>
                  </a:cubicBezTo>
                  <a:cubicBezTo>
                    <a:pt x="95" y="88"/>
                    <a:pt x="99" y="81"/>
                    <a:pt x="85" y="77"/>
                  </a:cubicBezTo>
                  <a:cubicBezTo>
                    <a:pt x="76" y="74"/>
                    <a:pt x="64" y="70"/>
                    <a:pt x="55" y="71"/>
                  </a:cubicBezTo>
                  <a:cubicBezTo>
                    <a:pt x="31" y="74"/>
                    <a:pt x="30" y="53"/>
                    <a:pt x="39" y="39"/>
                  </a:cubicBezTo>
                  <a:cubicBezTo>
                    <a:pt x="56" y="14"/>
                    <a:pt x="132" y="10"/>
                    <a:pt x="155" y="12"/>
                  </a:cubicBezTo>
                </a:path>
              </a:pathLst>
            </a:custGeom>
            <a:gradFill rotWithShape="0">
              <a:gsLst>
                <a:gs pos="0">
                  <a:srgbClr val="1D5273"/>
                </a:gs>
                <a:gs pos="100000">
                  <a:srgbClr val="08345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FF"/>
                </a:solidFill>
                <a:latin typeface="Arial" pitchFamily="34" charset="0"/>
              </a:endParaRPr>
            </a:p>
          </p:txBody>
        </p:sp>
        <p:sp>
          <p:nvSpPr>
            <p:cNvPr id="13325" name="Freeform 9"/>
            <p:cNvSpPr>
              <a:spLocks/>
            </p:cNvSpPr>
            <p:nvPr/>
          </p:nvSpPr>
          <p:spPr bwMode="auto">
            <a:xfrm>
              <a:off x="230" y="96"/>
              <a:ext cx="678" cy="468"/>
            </a:xfrm>
            <a:custGeom>
              <a:avLst/>
              <a:gdLst>
                <a:gd name="T0" fmla="*/ 23328 w 113"/>
                <a:gd name="T1" fmla="*/ 648 h 78"/>
                <a:gd name="T2" fmla="*/ 2808 w 113"/>
                <a:gd name="T3" fmla="*/ 4752 h 78"/>
                <a:gd name="T4" fmla="*/ 1512 w 113"/>
                <a:gd name="T5" fmla="*/ 9504 h 78"/>
                <a:gd name="T6" fmla="*/ 12312 w 113"/>
                <a:gd name="T7" fmla="*/ 13608 h 78"/>
                <a:gd name="T8" fmla="*/ 11664 w 113"/>
                <a:gd name="T9" fmla="*/ 16848 h 78"/>
                <a:gd name="T10" fmla="*/ 14904 w 113"/>
                <a:gd name="T11" fmla="*/ 16848 h 78"/>
                <a:gd name="T12" fmla="*/ 16632 w 113"/>
                <a:gd name="T13" fmla="*/ 15552 h 78"/>
                <a:gd name="T14" fmla="*/ 15984 w 113"/>
                <a:gd name="T15" fmla="*/ 12528 h 78"/>
                <a:gd name="T16" fmla="*/ 12960 w 113"/>
                <a:gd name="T17" fmla="*/ 10800 h 78"/>
                <a:gd name="T18" fmla="*/ 8424 w 113"/>
                <a:gd name="T19" fmla="*/ 9504 h 78"/>
                <a:gd name="T20" fmla="*/ 5616 w 113"/>
                <a:gd name="T21" fmla="*/ 8424 h 78"/>
                <a:gd name="T22" fmla="*/ 10152 w 113"/>
                <a:gd name="T23" fmla="*/ 3672 h 78"/>
                <a:gd name="T24" fmla="*/ 23760 w 113"/>
                <a:gd name="T25" fmla="*/ 2808 h 78"/>
                <a:gd name="T26" fmla="*/ 23328 w 113"/>
                <a:gd name="T27" fmla="*/ 648 h 7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13" h="78">
                  <a:moveTo>
                    <a:pt x="108" y="3"/>
                  </a:moveTo>
                  <a:cubicBezTo>
                    <a:pt x="87" y="0"/>
                    <a:pt x="31" y="5"/>
                    <a:pt x="13" y="22"/>
                  </a:cubicBezTo>
                  <a:cubicBezTo>
                    <a:pt x="4" y="31"/>
                    <a:pt x="0" y="39"/>
                    <a:pt x="7" y="44"/>
                  </a:cubicBezTo>
                  <a:cubicBezTo>
                    <a:pt x="18" y="52"/>
                    <a:pt x="43" y="56"/>
                    <a:pt x="57" y="63"/>
                  </a:cubicBezTo>
                  <a:cubicBezTo>
                    <a:pt x="63" y="68"/>
                    <a:pt x="62" y="74"/>
                    <a:pt x="54" y="78"/>
                  </a:cubicBezTo>
                  <a:cubicBezTo>
                    <a:pt x="59" y="78"/>
                    <a:pt x="64" y="78"/>
                    <a:pt x="69" y="78"/>
                  </a:cubicBezTo>
                  <a:cubicBezTo>
                    <a:pt x="73" y="78"/>
                    <a:pt x="75" y="75"/>
                    <a:pt x="77" y="72"/>
                  </a:cubicBezTo>
                  <a:cubicBezTo>
                    <a:pt x="78" y="68"/>
                    <a:pt x="78" y="63"/>
                    <a:pt x="74" y="58"/>
                  </a:cubicBezTo>
                  <a:cubicBezTo>
                    <a:pt x="70" y="54"/>
                    <a:pt x="65" y="52"/>
                    <a:pt x="60" y="50"/>
                  </a:cubicBezTo>
                  <a:cubicBezTo>
                    <a:pt x="53" y="48"/>
                    <a:pt x="46" y="46"/>
                    <a:pt x="39" y="44"/>
                  </a:cubicBezTo>
                  <a:cubicBezTo>
                    <a:pt x="35" y="42"/>
                    <a:pt x="29" y="42"/>
                    <a:pt x="26" y="39"/>
                  </a:cubicBezTo>
                  <a:cubicBezTo>
                    <a:pt x="16" y="26"/>
                    <a:pt x="36" y="19"/>
                    <a:pt x="47" y="17"/>
                  </a:cubicBezTo>
                  <a:cubicBezTo>
                    <a:pt x="68" y="14"/>
                    <a:pt x="90" y="13"/>
                    <a:pt x="110" y="13"/>
                  </a:cubicBezTo>
                  <a:cubicBezTo>
                    <a:pt x="113" y="13"/>
                    <a:pt x="112" y="4"/>
                    <a:pt x="108" y="3"/>
                  </a:cubicBezTo>
                </a:path>
              </a:pathLst>
            </a:custGeom>
            <a:gradFill rotWithShape="0">
              <a:gsLst>
                <a:gs pos="0">
                  <a:srgbClr val="1D5273"/>
                </a:gs>
                <a:gs pos="100000">
                  <a:srgbClr val="08345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FF"/>
                </a:solidFill>
                <a:latin typeface="Arial" pitchFamily="34" charset="0"/>
              </a:endParaRPr>
            </a:p>
          </p:txBody>
        </p:sp>
        <p:sp>
          <p:nvSpPr>
            <p:cNvPr id="13326" name="Freeform 10"/>
            <p:cNvSpPr>
              <a:spLocks/>
            </p:cNvSpPr>
            <p:nvPr/>
          </p:nvSpPr>
          <p:spPr bwMode="auto">
            <a:xfrm>
              <a:off x="482" y="222"/>
              <a:ext cx="390" cy="162"/>
            </a:xfrm>
            <a:custGeom>
              <a:avLst/>
              <a:gdLst>
                <a:gd name="T0" fmla="*/ 14040 w 65"/>
                <a:gd name="T1" fmla="*/ 0 h 27"/>
                <a:gd name="T2" fmla="*/ 12528 w 65"/>
                <a:gd name="T3" fmla="*/ 1728 h 27"/>
                <a:gd name="T4" fmla="*/ 3456 w 65"/>
                <a:gd name="T5" fmla="*/ 2160 h 27"/>
                <a:gd name="T6" fmla="*/ 1728 w 65"/>
                <a:gd name="T7" fmla="*/ 5832 h 27"/>
                <a:gd name="T8" fmla="*/ 216 w 65"/>
                <a:gd name="T9" fmla="*/ 5400 h 27"/>
                <a:gd name="T10" fmla="*/ 1080 w 65"/>
                <a:gd name="T11" fmla="*/ 1296 h 27"/>
                <a:gd name="T12" fmla="*/ 3888 w 65"/>
                <a:gd name="T13" fmla="*/ 0 h 27"/>
                <a:gd name="T14" fmla="*/ 14040 w 65"/>
                <a:gd name="T15" fmla="*/ 0 h 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5" h="27">
                  <a:moveTo>
                    <a:pt x="65" y="0"/>
                  </a:moveTo>
                  <a:cubicBezTo>
                    <a:pt x="64" y="3"/>
                    <a:pt x="61" y="6"/>
                    <a:pt x="58" y="8"/>
                  </a:cubicBezTo>
                  <a:cubicBezTo>
                    <a:pt x="44" y="9"/>
                    <a:pt x="30" y="7"/>
                    <a:pt x="16" y="10"/>
                  </a:cubicBezTo>
                  <a:cubicBezTo>
                    <a:pt x="10" y="11"/>
                    <a:pt x="8" y="19"/>
                    <a:pt x="8" y="27"/>
                  </a:cubicBezTo>
                  <a:cubicBezTo>
                    <a:pt x="6" y="26"/>
                    <a:pt x="3" y="25"/>
                    <a:pt x="1" y="25"/>
                  </a:cubicBezTo>
                  <a:cubicBezTo>
                    <a:pt x="0" y="17"/>
                    <a:pt x="1" y="10"/>
                    <a:pt x="5" y="6"/>
                  </a:cubicBezTo>
                  <a:cubicBezTo>
                    <a:pt x="9" y="2"/>
                    <a:pt x="14" y="1"/>
                    <a:pt x="18" y="0"/>
                  </a:cubicBezTo>
                  <a:cubicBezTo>
                    <a:pt x="33" y="0"/>
                    <a:pt x="49" y="0"/>
                    <a:pt x="65" y="0"/>
                  </a:cubicBezTo>
                </a:path>
              </a:pathLst>
            </a:custGeom>
            <a:gradFill rotWithShape="0">
              <a:gsLst>
                <a:gs pos="0">
                  <a:srgbClr val="1D5273"/>
                </a:gs>
                <a:gs pos="100000">
                  <a:srgbClr val="08345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FF"/>
                </a:solidFill>
                <a:latin typeface="Arial" pitchFamily="34" charset="0"/>
              </a:endParaRPr>
            </a:p>
          </p:txBody>
        </p:sp>
      </p:grpSp>
      <p:sp>
        <p:nvSpPr>
          <p:cNvPr id="13320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33363" y="0"/>
            <a:ext cx="8910637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13321" name="Picture 12" descr="Graphic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89913" y="6221413"/>
            <a:ext cx="925512" cy="5508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2" name="Line 13"/>
          <p:cNvSpPr>
            <a:spLocks noChangeShapeType="1"/>
          </p:cNvSpPr>
          <p:nvPr/>
        </p:nvSpPr>
        <p:spPr bwMode="auto">
          <a:xfrm>
            <a:off x="0" y="971550"/>
            <a:ext cx="9144000" cy="0"/>
          </a:xfrm>
          <a:prstGeom prst="line">
            <a:avLst/>
          </a:prstGeom>
          <a:noFill/>
          <a:ln w="76200">
            <a:solidFill>
              <a:srgbClr val="00448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232756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-260350" y="6489700"/>
            <a:ext cx="606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i="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DC5128-89CC-452E-9F7C-87707F18DA8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5029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ahoma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ahoma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ahoma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ahoma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ahoma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ahoma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ahoma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ahoma" pitchFamily="34" charset="0"/>
        </a:defRPr>
      </a:lvl9pPr>
    </p:titleStyle>
    <p:bodyStyle>
      <a:lvl1pPr marL="400050" indent="-400050" algn="l" rtl="0" eaLnBrk="0" fontAlgn="base" hangingPunct="0">
        <a:lnSpc>
          <a:spcPct val="105000"/>
        </a:lnSpc>
        <a:spcBef>
          <a:spcPct val="75000"/>
        </a:spcBef>
        <a:spcAft>
          <a:spcPct val="0"/>
        </a:spcAft>
        <a:buClr>
          <a:srgbClr val="A50021"/>
        </a:buClr>
        <a:buFont typeface="Wingdings 2" pitchFamily="18" charset="2"/>
        <a:buChar char="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800100" indent="-285750" algn="l" rtl="0" eaLnBrk="0" fontAlgn="base" hangingPunct="0">
        <a:lnSpc>
          <a:spcPct val="105000"/>
        </a:lnSpc>
        <a:spcBef>
          <a:spcPct val="75000"/>
        </a:spcBef>
        <a:spcAft>
          <a:spcPct val="0"/>
        </a:spcAft>
        <a:buClr>
          <a:srgbClr val="004488"/>
        </a:buClr>
        <a:buSzPct val="85000"/>
        <a:buFont typeface="Wingdings" pitchFamily="2" charset="2"/>
        <a:buChar char="Ø"/>
        <a:defRPr>
          <a:solidFill>
            <a:srgbClr val="000000"/>
          </a:solidFill>
          <a:latin typeface="+mn-lt"/>
        </a:defRPr>
      </a:lvl2pPr>
      <a:lvl3pPr marL="1200150" indent="-285750" algn="l" rtl="0" eaLnBrk="0" fontAlgn="base" hangingPunct="0">
        <a:lnSpc>
          <a:spcPct val="105000"/>
        </a:lnSpc>
        <a:spcBef>
          <a:spcPct val="75000"/>
        </a:spcBef>
        <a:spcAft>
          <a:spcPct val="0"/>
        </a:spcAft>
        <a:buClr>
          <a:srgbClr val="000000"/>
        </a:buClr>
        <a:buFont typeface="Wingdings" pitchFamily="2" charset="2"/>
        <a:buChar char="q"/>
        <a:defRPr sz="1600">
          <a:solidFill>
            <a:srgbClr val="000000"/>
          </a:solidFill>
          <a:latin typeface="+mn-lt"/>
        </a:defRPr>
      </a:lvl3pPr>
      <a:lvl4pPr marL="1485900" indent="-171450" algn="l" rtl="0" eaLnBrk="0" fontAlgn="base" hangingPunct="0">
        <a:lnSpc>
          <a:spcPct val="105000"/>
        </a:lnSpc>
        <a:spcBef>
          <a:spcPct val="75000"/>
        </a:spcBef>
        <a:spcAft>
          <a:spcPct val="0"/>
        </a:spcAft>
        <a:buClr>
          <a:srgbClr val="004488"/>
        </a:buClr>
        <a:buChar char="•"/>
        <a:defRPr sz="1400">
          <a:solidFill>
            <a:srgbClr val="000000"/>
          </a:solidFill>
          <a:latin typeface="+mn-lt"/>
        </a:defRPr>
      </a:lvl4pPr>
      <a:lvl5pPr marL="1771650" indent="-171450" algn="l" rtl="0" eaLnBrk="0" fontAlgn="base" hangingPunct="0">
        <a:lnSpc>
          <a:spcPct val="105000"/>
        </a:lnSpc>
        <a:spcBef>
          <a:spcPct val="75000"/>
        </a:spcBef>
        <a:spcAft>
          <a:spcPct val="0"/>
        </a:spcAft>
        <a:buClr>
          <a:srgbClr val="004488"/>
        </a:buClr>
        <a:buFont typeface="Wingdings" pitchFamily="2" charset="2"/>
        <a:buChar char="ü"/>
        <a:defRPr sz="1400">
          <a:solidFill>
            <a:srgbClr val="000000"/>
          </a:solidFill>
          <a:latin typeface="+mn-lt"/>
        </a:defRPr>
      </a:lvl5pPr>
      <a:lvl6pPr marL="2228850" indent="-171450" algn="l" rtl="0" fontAlgn="base">
        <a:lnSpc>
          <a:spcPct val="105000"/>
        </a:lnSpc>
        <a:spcBef>
          <a:spcPct val="75000"/>
        </a:spcBef>
        <a:spcAft>
          <a:spcPct val="0"/>
        </a:spcAft>
        <a:buClr>
          <a:srgbClr val="004488"/>
        </a:buClr>
        <a:buFont typeface="Wingdings" pitchFamily="2" charset="2"/>
        <a:buChar char="ü"/>
        <a:defRPr sz="1400">
          <a:solidFill>
            <a:srgbClr val="000000"/>
          </a:solidFill>
          <a:latin typeface="+mn-lt"/>
        </a:defRPr>
      </a:lvl6pPr>
      <a:lvl7pPr marL="2686050" indent="-171450" algn="l" rtl="0" fontAlgn="base">
        <a:lnSpc>
          <a:spcPct val="105000"/>
        </a:lnSpc>
        <a:spcBef>
          <a:spcPct val="75000"/>
        </a:spcBef>
        <a:spcAft>
          <a:spcPct val="0"/>
        </a:spcAft>
        <a:buClr>
          <a:srgbClr val="004488"/>
        </a:buClr>
        <a:buFont typeface="Wingdings" pitchFamily="2" charset="2"/>
        <a:buChar char="ü"/>
        <a:defRPr sz="1400">
          <a:solidFill>
            <a:srgbClr val="000000"/>
          </a:solidFill>
          <a:latin typeface="+mn-lt"/>
        </a:defRPr>
      </a:lvl7pPr>
      <a:lvl8pPr marL="3143250" indent="-171450" algn="l" rtl="0" fontAlgn="base">
        <a:lnSpc>
          <a:spcPct val="105000"/>
        </a:lnSpc>
        <a:spcBef>
          <a:spcPct val="75000"/>
        </a:spcBef>
        <a:spcAft>
          <a:spcPct val="0"/>
        </a:spcAft>
        <a:buClr>
          <a:srgbClr val="004488"/>
        </a:buClr>
        <a:buFont typeface="Wingdings" pitchFamily="2" charset="2"/>
        <a:buChar char="ü"/>
        <a:defRPr sz="1400">
          <a:solidFill>
            <a:srgbClr val="000000"/>
          </a:solidFill>
          <a:latin typeface="+mn-lt"/>
        </a:defRPr>
      </a:lvl8pPr>
      <a:lvl9pPr marL="3600450" indent="-171450" algn="l" rtl="0" fontAlgn="base">
        <a:lnSpc>
          <a:spcPct val="105000"/>
        </a:lnSpc>
        <a:spcBef>
          <a:spcPct val="75000"/>
        </a:spcBef>
        <a:spcAft>
          <a:spcPct val="0"/>
        </a:spcAft>
        <a:buClr>
          <a:srgbClr val="004488"/>
        </a:buClr>
        <a:buFont typeface="Wingdings" pitchFamily="2" charset="2"/>
        <a:buChar char="ü"/>
        <a:defRPr sz="14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Chart1.xls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Excel_Chart2.xls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addictiontherapy.conferenceseries.com" TargetMode="Externa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6800" y="6019800"/>
            <a:ext cx="4191000" cy="6096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Ronald H. Bradley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676400"/>
          </a:xfr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Addiction Therapy-2014</a:t>
            </a:r>
            <a:r>
              <a:rPr sz="4800" b="1" smtClean="0">
                <a:solidFill>
                  <a:schemeClr val="tx1"/>
                </a:solidFill>
              </a:rPr>
              <a:t/>
            </a:r>
            <a:br>
              <a:rPr sz="4800" b="1" smtClean="0">
                <a:solidFill>
                  <a:schemeClr val="tx1"/>
                </a:solidFill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Chicago,  USA</a:t>
            </a:r>
            <a:b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August 4 - 6,  2014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2907916" cy="1425165"/>
          </a:xfrm>
          <a:prstGeom prst="rect">
            <a:avLst/>
          </a:prstGeom>
          <a:noFill/>
        </p:spPr>
      </p:pic>
      <p:pic>
        <p:nvPicPr>
          <p:cNvPr id="1026" name="Picture 2" descr="H:\Yossef Sari\AT-2014 Group Photo_Day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429000"/>
            <a:ext cx="4343400" cy="2895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5058" name="Picture 2" descr="\\omicswb-144\Vittal Team\nikhil\Addicton 2014 day 3\IMG_14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810000"/>
            <a:ext cx="2973657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31821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Psychiatric SMI Medical Home Model: Integration of Medical Care within Community Mental Health:</a:t>
            </a:r>
            <a:br>
              <a:rPr lang="en-US" sz="2800" b="1" dirty="0" smtClean="0"/>
            </a:br>
            <a:r>
              <a:rPr lang="en-US" sz="2800" b="1" dirty="0" smtClean="0"/>
              <a:t>Affordable Care Act cost savings in Real Dollars</a:t>
            </a:r>
            <a:endParaRPr lang="en-US" sz="2800" b="1" dirty="0">
              <a:latin typeface="Palatino Linotyp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62400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Palatino Linotype" pitchFamily="18" charset="0"/>
              </a:rPr>
              <a:t>Ronald H. Bradley, D.O., Ph.D.</a:t>
            </a:r>
          </a:p>
          <a:p>
            <a:r>
              <a:rPr lang="en-US" dirty="0" smtClean="0">
                <a:solidFill>
                  <a:srgbClr val="0070C0"/>
                </a:solidFill>
                <a:latin typeface="Palatino Linotype" pitchFamily="18" charset="0"/>
              </a:rPr>
              <a:t>Senior Associate Dean of Clinical Affairs</a:t>
            </a:r>
          </a:p>
          <a:p>
            <a:r>
              <a:rPr lang="en-US" dirty="0" smtClean="0">
                <a:solidFill>
                  <a:srgbClr val="0070C0"/>
                </a:solidFill>
                <a:latin typeface="Palatino Linotype" pitchFamily="18" charset="0"/>
              </a:rPr>
              <a:t>Central Michigan University,</a:t>
            </a:r>
          </a:p>
          <a:p>
            <a:r>
              <a:rPr lang="en-US" dirty="0" smtClean="0">
                <a:solidFill>
                  <a:srgbClr val="0070C0"/>
                </a:solidFill>
                <a:latin typeface="Palatino Linotype" pitchFamily="18" charset="0"/>
              </a:rPr>
              <a:t> College of Medicine</a:t>
            </a:r>
            <a:endParaRPr lang="en-US" dirty="0">
              <a:solidFill>
                <a:srgbClr val="0070C0"/>
              </a:solidFill>
              <a:latin typeface="Palatino Linotype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1845" y="6515100"/>
            <a:ext cx="9067800" cy="342900"/>
          </a:xfrm>
          <a:prstGeom prst="rect">
            <a:avLst/>
          </a:prstGeom>
          <a:solidFill>
            <a:srgbClr val="66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Palatino Linotype" pitchFamily="18" charset="0"/>
              </a:rPr>
              <a:t>Integrity  •  Respect  •  Compassion  • Inclusiveness  •  Social Responsibility  •  Excellence  •  Innovation </a:t>
            </a:r>
            <a:endParaRPr lang="en-US" sz="140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35662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990600" y="1843951"/>
            <a:ext cx="6705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4000" dirty="0">
                <a:solidFill>
                  <a:prstClr val="black"/>
                </a:solidFill>
              </a:rPr>
              <a:t>The Problem: </a:t>
            </a:r>
            <a:r>
              <a:rPr lang="en-US" altLang="en-US" sz="4000" dirty="0" smtClean="0">
                <a:solidFill>
                  <a:srgbClr val="FF0000"/>
                </a:solidFill>
              </a:rPr>
              <a:t>Objective</a:t>
            </a:r>
            <a:r>
              <a:rPr lang="en-US" altLang="en-US" sz="4000" dirty="0" smtClean="0">
                <a:solidFill>
                  <a:prstClr val="black"/>
                </a:solidFill>
              </a:rPr>
              <a:t>: </a:t>
            </a:r>
          </a:p>
          <a:p>
            <a:r>
              <a:rPr lang="en-US" altLang="en-US" sz="4000" dirty="0" smtClean="0">
                <a:solidFill>
                  <a:prstClr val="black"/>
                </a:solidFill>
              </a:rPr>
              <a:t>Medical </a:t>
            </a:r>
            <a:r>
              <a:rPr lang="en-US" altLang="en-US" sz="4000" dirty="0">
                <a:solidFill>
                  <a:prstClr val="black"/>
                </a:solidFill>
              </a:rPr>
              <a:t>Illness and </a:t>
            </a:r>
            <a:br>
              <a:rPr lang="en-US" altLang="en-US" sz="4000" dirty="0">
                <a:solidFill>
                  <a:prstClr val="black"/>
                </a:solidFill>
              </a:rPr>
            </a:br>
            <a:r>
              <a:rPr lang="en-US" altLang="en-US" sz="4000" dirty="0">
                <a:solidFill>
                  <a:prstClr val="black"/>
                </a:solidFill>
              </a:rPr>
              <a:t>Premature Mortality in the Public Mental Health </a:t>
            </a:r>
            <a:r>
              <a:rPr lang="en-US" altLang="en-US" sz="4000" dirty="0" smtClean="0">
                <a:solidFill>
                  <a:prstClr val="black"/>
                </a:solidFill>
              </a:rPr>
              <a:t>Sector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Know</a:t>
            </a:r>
            <a:r>
              <a:rPr lang="en-US" sz="4000" dirty="0" smtClean="0">
                <a:solidFill>
                  <a:prstClr val="black"/>
                </a:solidFill>
              </a:rPr>
              <a:t>: What works in SMI Population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Know</a:t>
            </a:r>
            <a:r>
              <a:rPr lang="en-US" sz="4000" dirty="0" smtClean="0">
                <a:solidFill>
                  <a:prstClr val="black"/>
                </a:solidFill>
              </a:rPr>
              <a:t>: Do I want to be involved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8279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2286000" y="184395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16088"/>
            <a:ext cx="7391400" cy="4379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0676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2"/>
          <p:cNvSpPr txBox="1">
            <a:spLocks noGrp="1"/>
          </p:cNvSpPr>
          <p:nvPr/>
        </p:nvSpPr>
        <p:spPr bwMode="auto">
          <a:xfrm>
            <a:off x="-260350" y="6489700"/>
            <a:ext cx="606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05000"/>
              </a:lnSpc>
              <a:spcBef>
                <a:spcPct val="75000"/>
              </a:spcBef>
              <a:buClr>
                <a:srgbClr val="A50021"/>
              </a:buClr>
              <a:buFont typeface="Wingdings 2" pitchFamily="18" charset="2"/>
              <a:buChar char="¢"/>
              <a:defRPr sz="20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SzPct val="85000"/>
              <a:buFont typeface="Wingdings" pitchFamily="2" charset="2"/>
              <a:buChar char="Ø"/>
              <a:defRPr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0000"/>
              </a:buClr>
              <a:buFont typeface="Wingdings" pitchFamily="2" charset="2"/>
              <a:buChar char="q"/>
              <a:defRPr sz="16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Char char="•"/>
              <a:defRPr sz="14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B5CDE6B1-61CB-4081-8453-9AFBBE92CC7D}" type="slidenum">
              <a:rPr lang="en-US" altLang="en-US" sz="1000">
                <a:solidFill>
                  <a:schemeClr val="tx1"/>
                </a:solidFill>
                <a:latin typeface="Times New Roman" pitchFamily="18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000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84995" name="Object 2"/>
          <p:cNvGraphicFramePr>
            <a:graphicFrameLocks noChangeAspect="1"/>
          </p:cNvGraphicFramePr>
          <p:nvPr/>
        </p:nvGraphicFramePr>
        <p:xfrm>
          <a:off x="619125" y="1808163"/>
          <a:ext cx="8139113" cy="3576637"/>
        </p:xfrm>
        <a:graphic>
          <a:graphicData uri="http://schemas.openxmlformats.org/presentationml/2006/ole">
            <p:oleObj spid="_x0000_s1028" name="Chart" r:id="rId3" imgW="5044522" imgH="2217461" progId="Excel.Chart.8">
              <p:embed/>
            </p:oleObj>
          </a:graphicData>
        </a:graphic>
      </p:graphicFrame>
      <p:sp>
        <p:nvSpPr>
          <p:cNvPr id="84996" name="AutoShape 3"/>
          <p:cNvSpPr>
            <a:spLocks noChangeArrowheads="1"/>
          </p:cNvSpPr>
          <p:nvPr/>
        </p:nvSpPr>
        <p:spPr bwMode="auto">
          <a:xfrm rot="9004109">
            <a:off x="5549900" y="2547938"/>
            <a:ext cx="457200" cy="365125"/>
          </a:xfrm>
          <a:prstGeom prst="rightArrow">
            <a:avLst>
              <a:gd name="adj1" fmla="val 50000"/>
              <a:gd name="adj2" fmla="val 31304"/>
            </a:avLst>
          </a:prstGeom>
          <a:solidFill>
            <a:srgbClr val="D5D3F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lnSpc>
                <a:spcPct val="105000"/>
              </a:lnSpc>
              <a:spcBef>
                <a:spcPct val="75000"/>
              </a:spcBef>
              <a:buClr>
                <a:srgbClr val="A50021"/>
              </a:buClr>
              <a:buFont typeface="Wingdings 2" pitchFamily="18" charset="2"/>
              <a:buChar char="¢"/>
              <a:defRPr sz="20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SzPct val="85000"/>
              <a:buFont typeface="Wingdings" pitchFamily="2" charset="2"/>
              <a:buChar char="Ø"/>
              <a:defRPr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0000"/>
              </a:buClr>
              <a:buFont typeface="Wingdings" pitchFamily="2" charset="2"/>
              <a:buChar char="q"/>
              <a:defRPr sz="16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Char char="•"/>
              <a:defRPr sz="14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4997" name="AutoShape 4"/>
          <p:cNvSpPr>
            <a:spLocks noChangeArrowheads="1"/>
          </p:cNvSpPr>
          <p:nvPr/>
        </p:nvSpPr>
        <p:spPr bwMode="auto">
          <a:xfrm rot="-1806824">
            <a:off x="2820988" y="4700588"/>
            <a:ext cx="457200" cy="365125"/>
          </a:xfrm>
          <a:prstGeom prst="rightArrow">
            <a:avLst>
              <a:gd name="adj1" fmla="val 50000"/>
              <a:gd name="adj2" fmla="val 31304"/>
            </a:avLst>
          </a:prstGeom>
          <a:solidFill>
            <a:srgbClr val="FFCC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lnSpc>
                <a:spcPct val="105000"/>
              </a:lnSpc>
              <a:spcBef>
                <a:spcPct val="75000"/>
              </a:spcBef>
              <a:buClr>
                <a:srgbClr val="A50021"/>
              </a:buClr>
              <a:buFont typeface="Wingdings 2" pitchFamily="18" charset="2"/>
              <a:buChar char="¢"/>
              <a:defRPr sz="20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SzPct val="85000"/>
              <a:buFont typeface="Wingdings" pitchFamily="2" charset="2"/>
              <a:buChar char="Ø"/>
              <a:defRPr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0000"/>
              </a:buClr>
              <a:buFont typeface="Wingdings" pitchFamily="2" charset="2"/>
              <a:buChar char="q"/>
              <a:defRPr sz="16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Char char="•"/>
              <a:defRPr sz="14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82829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89535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28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TOTAL PHARMACY SPENDING VS. BH SPENDING</a:t>
            </a:r>
          </a:p>
        </p:txBody>
      </p:sp>
      <p:sp>
        <p:nvSpPr>
          <p:cNvPr id="84999" name="Text Box 6"/>
          <p:cNvSpPr txBox="1">
            <a:spLocks noChangeArrowheads="1"/>
          </p:cNvSpPr>
          <p:nvPr/>
        </p:nvSpPr>
        <p:spPr bwMode="auto">
          <a:xfrm>
            <a:off x="417513" y="4754563"/>
            <a:ext cx="2506662" cy="457200"/>
          </a:xfrm>
          <a:prstGeom prst="rect">
            <a:avLst/>
          </a:prstGeom>
          <a:solidFill>
            <a:srgbClr val="FFCC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lnSpc>
                <a:spcPct val="105000"/>
              </a:lnSpc>
              <a:spcBef>
                <a:spcPct val="75000"/>
              </a:spcBef>
              <a:buClr>
                <a:srgbClr val="A50021"/>
              </a:buClr>
              <a:buFont typeface="Wingdings 2" pitchFamily="18" charset="2"/>
              <a:buChar char="¢"/>
              <a:defRPr sz="20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SzPct val="85000"/>
              <a:buFont typeface="Wingdings" pitchFamily="2" charset="2"/>
              <a:buChar char="Ø"/>
              <a:defRPr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0000"/>
              </a:buClr>
              <a:buFont typeface="Wingdings" pitchFamily="2" charset="2"/>
              <a:buChar char="q"/>
              <a:defRPr sz="16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Char char="•"/>
              <a:defRPr sz="14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b="1">
                <a:solidFill>
                  <a:srgbClr val="000066"/>
                </a:solidFill>
                <a:latin typeface="Times New Roman" pitchFamily="18" charset="0"/>
              </a:rPr>
              <a:t>$523,874,133 or 57%</a:t>
            </a:r>
          </a:p>
        </p:txBody>
      </p:sp>
      <p:sp>
        <p:nvSpPr>
          <p:cNvPr id="85000" name="Rectangle 7"/>
          <p:cNvSpPr>
            <a:spLocks noChangeArrowheads="1"/>
          </p:cNvSpPr>
          <p:nvPr/>
        </p:nvSpPr>
        <p:spPr bwMode="auto">
          <a:xfrm>
            <a:off x="6011863" y="5076825"/>
            <a:ext cx="184150" cy="173038"/>
          </a:xfrm>
          <a:prstGeom prst="rect">
            <a:avLst/>
          </a:prstGeom>
          <a:solidFill>
            <a:srgbClr val="993366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lnSpc>
                <a:spcPct val="105000"/>
              </a:lnSpc>
              <a:spcBef>
                <a:spcPct val="75000"/>
              </a:spcBef>
              <a:buClr>
                <a:srgbClr val="A50021"/>
              </a:buClr>
              <a:buFont typeface="Wingdings 2" pitchFamily="18" charset="2"/>
              <a:buChar char="¢"/>
              <a:defRPr sz="20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SzPct val="85000"/>
              <a:buFont typeface="Wingdings" pitchFamily="2" charset="2"/>
              <a:buChar char="Ø"/>
              <a:defRPr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0000"/>
              </a:buClr>
              <a:buFont typeface="Wingdings" pitchFamily="2" charset="2"/>
              <a:buChar char="q"/>
              <a:defRPr sz="16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Char char="•"/>
              <a:defRPr sz="14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5001" name="Text Box 8"/>
          <p:cNvSpPr txBox="1">
            <a:spLocks noChangeArrowheads="1"/>
          </p:cNvSpPr>
          <p:nvPr/>
        </p:nvSpPr>
        <p:spPr bwMode="auto">
          <a:xfrm>
            <a:off x="6232525" y="4959350"/>
            <a:ext cx="273843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05000"/>
              </a:lnSpc>
              <a:spcBef>
                <a:spcPct val="75000"/>
              </a:spcBef>
              <a:buClr>
                <a:srgbClr val="A50021"/>
              </a:buClr>
              <a:buFont typeface="Wingdings 2" pitchFamily="18" charset="2"/>
              <a:buChar char="¢"/>
              <a:defRPr sz="20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SzPct val="85000"/>
              <a:buFont typeface="Wingdings" pitchFamily="2" charset="2"/>
              <a:buChar char="Ø"/>
              <a:defRPr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0000"/>
              </a:buClr>
              <a:buFont typeface="Wingdings" pitchFamily="2" charset="2"/>
              <a:buChar char="q"/>
              <a:defRPr sz="16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Char char="•"/>
              <a:defRPr sz="14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schemeClr val="tx1"/>
                </a:solidFill>
                <a:latin typeface="Arial" pitchFamily="34" charset="0"/>
              </a:rPr>
              <a:t>Non-Behavioral Health Drugs</a:t>
            </a:r>
          </a:p>
        </p:txBody>
      </p:sp>
      <p:sp>
        <p:nvSpPr>
          <p:cNvPr id="85002" name="Text Box 9"/>
          <p:cNvSpPr txBox="1">
            <a:spLocks noChangeArrowheads="1"/>
          </p:cNvSpPr>
          <p:nvPr/>
        </p:nvSpPr>
        <p:spPr bwMode="auto">
          <a:xfrm>
            <a:off x="6226175" y="4332288"/>
            <a:ext cx="2917825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05000"/>
              </a:lnSpc>
              <a:spcBef>
                <a:spcPct val="75000"/>
              </a:spcBef>
              <a:buClr>
                <a:srgbClr val="A50021"/>
              </a:buClr>
              <a:buFont typeface="Wingdings 2" pitchFamily="18" charset="2"/>
              <a:buChar char="¢"/>
              <a:defRPr sz="20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SzPct val="85000"/>
              <a:buFont typeface="Wingdings" pitchFamily="2" charset="2"/>
              <a:buChar char="Ø"/>
              <a:defRPr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0000"/>
              </a:buClr>
              <a:buFont typeface="Wingdings" pitchFamily="2" charset="2"/>
              <a:buChar char="q"/>
              <a:defRPr sz="16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Char char="•"/>
              <a:defRPr sz="14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schemeClr val="tx1"/>
                </a:solidFill>
                <a:latin typeface="Arial" pitchFamily="34" charset="0"/>
              </a:rPr>
              <a:t>Behavioral Health Drugs</a:t>
            </a:r>
          </a:p>
        </p:txBody>
      </p:sp>
      <p:sp>
        <p:nvSpPr>
          <p:cNvPr id="85003" name="Text Box 10"/>
          <p:cNvSpPr txBox="1">
            <a:spLocks noChangeArrowheads="1"/>
          </p:cNvSpPr>
          <p:nvPr/>
        </p:nvSpPr>
        <p:spPr bwMode="auto">
          <a:xfrm>
            <a:off x="5973763" y="2306638"/>
            <a:ext cx="2698750" cy="457200"/>
          </a:xfrm>
          <a:prstGeom prst="rect">
            <a:avLst/>
          </a:prstGeom>
          <a:solidFill>
            <a:srgbClr val="D9D7F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lnSpc>
                <a:spcPct val="105000"/>
              </a:lnSpc>
              <a:spcBef>
                <a:spcPct val="75000"/>
              </a:spcBef>
              <a:buClr>
                <a:srgbClr val="A50021"/>
              </a:buClr>
              <a:buFont typeface="Wingdings 2" pitchFamily="18" charset="2"/>
              <a:buChar char="¢"/>
              <a:defRPr sz="20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SzPct val="85000"/>
              <a:buFont typeface="Wingdings" pitchFamily="2" charset="2"/>
              <a:buChar char="Ø"/>
              <a:defRPr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0000"/>
              </a:buClr>
              <a:buFont typeface="Wingdings" pitchFamily="2" charset="2"/>
              <a:buChar char="q"/>
              <a:defRPr sz="16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Char char="•"/>
              <a:defRPr sz="14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b="1">
                <a:solidFill>
                  <a:srgbClr val="000066"/>
                </a:solidFill>
                <a:latin typeface="Times New Roman" pitchFamily="18" charset="0"/>
              </a:rPr>
              <a:t>$389,475,908 or 43%</a:t>
            </a:r>
          </a:p>
        </p:txBody>
      </p:sp>
      <p:sp>
        <p:nvSpPr>
          <p:cNvPr id="85004" name="Text Box 11"/>
          <p:cNvSpPr txBox="1">
            <a:spLocks noChangeArrowheads="1"/>
          </p:cNvSpPr>
          <p:nvPr/>
        </p:nvSpPr>
        <p:spPr bwMode="auto">
          <a:xfrm>
            <a:off x="1225550" y="1400175"/>
            <a:ext cx="6757988" cy="457200"/>
          </a:xfrm>
          <a:prstGeom prst="rect">
            <a:avLst/>
          </a:prstGeom>
          <a:solidFill>
            <a:srgbClr val="FEF3D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lnSpc>
                <a:spcPct val="105000"/>
              </a:lnSpc>
              <a:spcBef>
                <a:spcPct val="75000"/>
              </a:spcBef>
              <a:buClr>
                <a:srgbClr val="A50021"/>
              </a:buClr>
              <a:buFont typeface="Wingdings 2" pitchFamily="18" charset="2"/>
              <a:buChar char="¢"/>
              <a:defRPr sz="20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SzPct val="85000"/>
              <a:buFont typeface="Wingdings" pitchFamily="2" charset="2"/>
              <a:buChar char="Ø"/>
              <a:defRPr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0000"/>
              </a:buClr>
              <a:buFont typeface="Wingdings" pitchFamily="2" charset="2"/>
              <a:buChar char="q"/>
              <a:defRPr sz="16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Char char="•"/>
              <a:defRPr sz="14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b="1">
                <a:solidFill>
                  <a:srgbClr val="000066"/>
                </a:solidFill>
                <a:latin typeface="Times New Roman" pitchFamily="18" charset="0"/>
              </a:rPr>
              <a:t>Total Annual Pharmacy Spending (all drugs):</a:t>
            </a:r>
            <a:r>
              <a:rPr lang="en-US" altLang="en-US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altLang="en-US" b="1">
                <a:solidFill>
                  <a:srgbClr val="000066"/>
                </a:solidFill>
                <a:latin typeface="Times New Roman" pitchFamily="18" charset="0"/>
              </a:rPr>
              <a:t>$913,350,041</a:t>
            </a:r>
          </a:p>
        </p:txBody>
      </p:sp>
      <p:sp>
        <p:nvSpPr>
          <p:cNvPr id="85005" name="Rectangle 12"/>
          <p:cNvSpPr>
            <a:spLocks noChangeArrowheads="1"/>
          </p:cNvSpPr>
          <p:nvPr/>
        </p:nvSpPr>
        <p:spPr bwMode="auto">
          <a:xfrm>
            <a:off x="6021388" y="4427538"/>
            <a:ext cx="184150" cy="173037"/>
          </a:xfrm>
          <a:prstGeom prst="rect">
            <a:avLst/>
          </a:prstGeom>
          <a:solidFill>
            <a:srgbClr val="9999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lnSpc>
                <a:spcPct val="105000"/>
              </a:lnSpc>
              <a:spcBef>
                <a:spcPct val="75000"/>
              </a:spcBef>
              <a:buClr>
                <a:srgbClr val="A50021"/>
              </a:buClr>
              <a:buFont typeface="Wingdings 2" pitchFamily="18" charset="2"/>
              <a:buChar char="¢"/>
              <a:defRPr sz="20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SzPct val="85000"/>
              <a:buFont typeface="Wingdings" pitchFamily="2" charset="2"/>
              <a:buChar char="Ø"/>
              <a:defRPr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0000"/>
              </a:buClr>
              <a:buFont typeface="Wingdings" pitchFamily="2" charset="2"/>
              <a:buChar char="q"/>
              <a:defRPr sz="16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Char char="•"/>
              <a:defRPr sz="14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chemeClr val="tx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8623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2286000" y="184395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47800" y="2828836"/>
            <a:ext cx="6781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N</a:t>
            </a:r>
            <a:r>
              <a:rPr lang="en-US" sz="2800" dirty="0" smtClean="0"/>
              <a:t>umerous </a:t>
            </a:r>
            <a:r>
              <a:rPr lang="en-US" sz="2800" dirty="0" smtClean="0">
                <a:solidFill>
                  <a:srgbClr val="FF0000"/>
                </a:solidFill>
              </a:rPr>
              <a:t>barriers</a:t>
            </a:r>
            <a:r>
              <a:rPr lang="en-US" sz="2800" dirty="0" smtClean="0"/>
              <a:t> that are innate to the SMI who have substance abuse issues that also have chronic medical conditions (</a:t>
            </a:r>
            <a:r>
              <a:rPr lang="en-US" sz="2800" dirty="0" smtClean="0">
                <a:solidFill>
                  <a:srgbClr val="FF0000"/>
                </a:solidFill>
              </a:rPr>
              <a:t>CHF, CAD, DM-II, HPTN, etc.)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125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1440" tIns="45720" rIns="91440" bIns="45720"/>
          <a:lstStyle/>
          <a:p>
            <a:pPr eaLnBrk="1" hangingPunct="1"/>
            <a:r>
              <a:rPr lang="en-US" altLang="en-US" sz="2800" b="0" smtClean="0"/>
              <a:t>Medicaid State Spending </a:t>
            </a:r>
            <a:br>
              <a:rPr lang="en-US" altLang="en-US" sz="2800" b="0" smtClean="0"/>
            </a:br>
            <a:r>
              <a:rPr lang="en-US" altLang="en-US" sz="2800" b="0" smtClean="0"/>
              <a:t>Per Beneficiary Per Month*</a:t>
            </a:r>
          </a:p>
        </p:txBody>
      </p:sp>
      <p:graphicFrame>
        <p:nvGraphicFramePr>
          <p:cNvPr id="86019" name="Object 3"/>
          <p:cNvGraphicFramePr>
            <a:graphicFrameLocks noChangeAspect="1"/>
          </p:cNvGraphicFramePr>
          <p:nvPr>
            <p:ph sz="half" idx="4294967295"/>
          </p:nvPr>
        </p:nvGraphicFramePr>
        <p:xfrm>
          <a:off x="304800" y="1676400"/>
          <a:ext cx="8374063" cy="4724400"/>
        </p:xfrm>
        <a:graphic>
          <a:graphicData uri="http://schemas.openxmlformats.org/presentationml/2006/ole">
            <p:oleObj spid="_x0000_s2052" name="Chart" r:id="rId4" imgW="7315200" imgH="3895649" progId="Excel.Chart.8">
              <p:embed/>
            </p:oleObj>
          </a:graphicData>
        </a:graphic>
      </p:graphicFrame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6477000" y="6324600"/>
            <a:ext cx="23622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05000"/>
              </a:lnSpc>
              <a:spcBef>
                <a:spcPct val="75000"/>
              </a:spcBef>
              <a:buClr>
                <a:srgbClr val="A50021"/>
              </a:buClr>
              <a:buFont typeface="Wingdings 2" pitchFamily="18" charset="2"/>
              <a:buChar char="¢"/>
              <a:defRPr sz="20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SzPct val="85000"/>
              <a:buFont typeface="Wingdings" pitchFamily="2" charset="2"/>
              <a:buChar char="Ø"/>
              <a:defRPr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0000"/>
              </a:buClr>
              <a:buFont typeface="Wingdings" pitchFamily="2" charset="2"/>
              <a:buChar char="q"/>
              <a:defRPr sz="16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Char char="•"/>
              <a:defRPr sz="14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000" dirty="0" smtClean="0">
                <a:solidFill>
                  <a:srgbClr val="0000FF"/>
                </a:solidFill>
                <a:latin typeface="Arial" pitchFamily="34" charset="0"/>
              </a:rPr>
              <a:t>Ping</a:t>
            </a:r>
          </a:p>
        </p:txBody>
      </p:sp>
    </p:spTree>
    <p:extLst>
      <p:ext uri="{BB962C8B-B14F-4D97-AF65-F5344CB8AC3E}">
        <p14:creationId xmlns:p14="http://schemas.microsoft.com/office/powerpoint/2010/main" xmlns="" val="124169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2286000" y="184395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2690336"/>
            <a:ext cx="6553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spc="-5" dirty="0" smtClean="0">
                <a:effectLst/>
                <a:latin typeface="Arial"/>
                <a:ea typeface="Arial"/>
              </a:rPr>
              <a:t>B</a:t>
            </a:r>
            <a:r>
              <a:rPr lang="en-US" sz="2400" dirty="0" smtClean="0">
                <a:effectLst/>
                <a:latin typeface="Arial"/>
                <a:ea typeface="Arial"/>
              </a:rPr>
              <a:t>o</a:t>
            </a:r>
            <a:r>
              <a:rPr lang="en-US" sz="2400" spc="-15" dirty="0" smtClean="0">
                <a:effectLst/>
                <a:latin typeface="Arial"/>
                <a:ea typeface="Arial"/>
              </a:rPr>
              <a:t>a</a:t>
            </a:r>
            <a:r>
              <a:rPr lang="en-US" sz="2400" spc="5" dirty="0" smtClean="0">
                <a:effectLst/>
                <a:latin typeface="Arial"/>
                <a:ea typeface="Arial"/>
              </a:rPr>
              <a:t>r</a:t>
            </a:r>
            <a:r>
              <a:rPr lang="en-US" sz="2400" dirty="0" smtClean="0">
                <a:effectLst/>
                <a:latin typeface="Arial"/>
                <a:ea typeface="Arial"/>
              </a:rPr>
              <a:t>dman</a:t>
            </a:r>
            <a:r>
              <a:rPr lang="en-US" sz="2400" spc="-10" dirty="0" smtClean="0">
                <a:effectLst/>
                <a:latin typeface="Arial"/>
                <a:ea typeface="Arial"/>
              </a:rPr>
              <a:t> </a:t>
            </a:r>
            <a:r>
              <a:rPr lang="en-US" sz="2400" spc="5" dirty="0" smtClean="0">
                <a:effectLst/>
                <a:latin typeface="Arial"/>
                <a:ea typeface="Arial"/>
              </a:rPr>
              <a:t>(</a:t>
            </a:r>
            <a:r>
              <a:rPr lang="en-US" sz="2400" spc="-15" dirty="0" smtClean="0">
                <a:effectLst/>
                <a:latin typeface="Arial"/>
                <a:ea typeface="Arial"/>
              </a:rPr>
              <a:t>2</a:t>
            </a:r>
            <a:r>
              <a:rPr lang="en-US" sz="2400" dirty="0" smtClean="0">
                <a:effectLst/>
                <a:latin typeface="Arial"/>
                <a:ea typeface="Arial"/>
              </a:rPr>
              <a:t>) </a:t>
            </a:r>
            <a:r>
              <a:rPr lang="en-US" sz="2400" spc="-10" dirty="0" smtClean="0">
                <a:effectLst/>
                <a:latin typeface="Arial"/>
                <a:ea typeface="Arial"/>
              </a:rPr>
              <a:t>r</a:t>
            </a:r>
            <a:r>
              <a:rPr lang="en-US" sz="2400" dirty="0" smtClean="0">
                <a:effectLst/>
                <a:latin typeface="Arial"/>
                <a:ea typeface="Arial"/>
              </a:rPr>
              <a:t>e</a:t>
            </a:r>
            <a:r>
              <a:rPr lang="en-US" sz="2400" spc="-15" dirty="0" smtClean="0">
                <a:effectLst/>
                <a:latin typeface="Arial"/>
                <a:ea typeface="Arial"/>
              </a:rPr>
              <a:t>v</a:t>
            </a:r>
            <a:r>
              <a:rPr lang="en-US" sz="2400" spc="-5" dirty="0" smtClean="0">
                <a:effectLst/>
                <a:latin typeface="Arial"/>
                <a:ea typeface="Arial"/>
              </a:rPr>
              <a:t>i</a:t>
            </a:r>
            <a:r>
              <a:rPr lang="en-US" sz="2400" spc="10" dirty="0" smtClean="0">
                <a:effectLst/>
                <a:latin typeface="Arial"/>
                <a:ea typeface="Arial"/>
              </a:rPr>
              <a:t>e</a:t>
            </a:r>
            <a:r>
              <a:rPr lang="en-US" sz="2400" spc="-15" dirty="0" smtClean="0">
                <a:effectLst/>
                <a:latin typeface="Arial"/>
                <a:ea typeface="Arial"/>
              </a:rPr>
              <a:t>w</a:t>
            </a:r>
            <a:r>
              <a:rPr lang="en-US" sz="2400" dirty="0" smtClean="0">
                <a:effectLst/>
                <a:latin typeface="Arial"/>
                <a:ea typeface="Arial"/>
              </a:rPr>
              <a:t>ed </a:t>
            </a:r>
            <a:r>
              <a:rPr lang="en-US" sz="2400" spc="5" dirty="0" smtClean="0">
                <a:effectLst/>
                <a:latin typeface="Arial"/>
                <a:ea typeface="Arial"/>
              </a:rPr>
              <a:t>t</a:t>
            </a:r>
            <a:r>
              <a:rPr lang="en-US" sz="2400" dirty="0" smtClean="0">
                <a:effectLst/>
                <a:latin typeface="Arial"/>
                <a:ea typeface="Arial"/>
              </a:rPr>
              <a:t>he p</a:t>
            </a:r>
            <a:r>
              <a:rPr lang="en-US" sz="2400" spc="-5" dirty="0" smtClean="0">
                <a:effectLst/>
                <a:latin typeface="Arial"/>
                <a:ea typeface="Arial"/>
              </a:rPr>
              <a:t>a</a:t>
            </a:r>
            <a:r>
              <a:rPr lang="en-US" sz="2400" spc="5" dirty="0" smtClean="0">
                <a:effectLst/>
                <a:latin typeface="Arial"/>
                <a:ea typeface="Arial"/>
              </a:rPr>
              <a:t>t</a:t>
            </a:r>
            <a:r>
              <a:rPr lang="en-US" sz="2400" spc="-5" dirty="0" smtClean="0">
                <a:effectLst/>
                <a:latin typeface="Arial"/>
                <a:ea typeface="Arial"/>
              </a:rPr>
              <a:t>i</a:t>
            </a:r>
            <a:r>
              <a:rPr lang="en-US" sz="2400" dirty="0" smtClean="0">
                <a:effectLst/>
                <a:latin typeface="Arial"/>
                <a:ea typeface="Arial"/>
              </a:rPr>
              <a:t>e</a:t>
            </a:r>
            <a:r>
              <a:rPr lang="en-US" sz="2400" spc="-5" dirty="0" smtClean="0">
                <a:effectLst/>
                <a:latin typeface="Arial"/>
                <a:ea typeface="Arial"/>
              </a:rPr>
              <a:t>n</a:t>
            </a:r>
            <a:r>
              <a:rPr lang="en-US" sz="2400" dirty="0" smtClean="0">
                <a:effectLst/>
                <a:latin typeface="Arial"/>
                <a:ea typeface="Arial"/>
              </a:rPr>
              <a:t>t samp</a:t>
            </a:r>
            <a:r>
              <a:rPr lang="en-US" sz="2400" spc="-5" dirty="0" smtClean="0">
                <a:effectLst/>
                <a:latin typeface="Arial"/>
                <a:ea typeface="Arial"/>
              </a:rPr>
              <a:t>li</a:t>
            </a:r>
            <a:r>
              <a:rPr lang="en-US" sz="2400" dirty="0" smtClean="0">
                <a:effectLst/>
                <a:latin typeface="Arial"/>
                <a:ea typeface="Arial"/>
              </a:rPr>
              <a:t>ng </a:t>
            </a:r>
            <a:r>
              <a:rPr lang="en-US" sz="2400" spc="-15" dirty="0" smtClean="0">
                <a:effectLst/>
                <a:latin typeface="Arial"/>
                <a:ea typeface="Arial"/>
              </a:rPr>
              <a:t>o</a:t>
            </a:r>
            <a:r>
              <a:rPr lang="en-US" sz="2400" dirty="0" smtClean="0">
                <a:effectLst/>
                <a:latin typeface="Arial"/>
                <a:ea typeface="Arial"/>
              </a:rPr>
              <a:t>f</a:t>
            </a:r>
            <a:r>
              <a:rPr lang="en-US" sz="2400" spc="10" dirty="0" smtClean="0">
                <a:effectLst/>
                <a:latin typeface="Arial"/>
                <a:ea typeface="Arial"/>
              </a:rPr>
              <a:t> </a:t>
            </a:r>
            <a:r>
              <a:rPr lang="en-US" sz="2400" dirty="0" smtClean="0">
                <a:effectLst/>
                <a:latin typeface="Arial"/>
                <a:ea typeface="Arial"/>
              </a:rPr>
              <a:t>oth</a:t>
            </a:r>
            <a:r>
              <a:rPr lang="en-US" sz="2400" spc="-10" dirty="0" smtClean="0">
                <a:effectLst/>
                <a:latin typeface="Arial"/>
                <a:ea typeface="Arial"/>
              </a:rPr>
              <a:t>e</a:t>
            </a:r>
            <a:r>
              <a:rPr lang="en-US" sz="2400" dirty="0" smtClean="0">
                <a:effectLst/>
                <a:latin typeface="Arial"/>
                <a:ea typeface="Arial"/>
              </a:rPr>
              <a:t>r </a:t>
            </a:r>
            <a:r>
              <a:rPr lang="en-US" sz="2400" spc="5" dirty="0" smtClean="0">
                <a:effectLst/>
                <a:latin typeface="Arial"/>
                <a:ea typeface="Arial"/>
              </a:rPr>
              <a:t>r</a:t>
            </a:r>
            <a:r>
              <a:rPr lang="en-US" sz="2400" dirty="0" smtClean="0">
                <a:effectLst/>
                <a:latin typeface="Arial"/>
                <a:ea typeface="Arial"/>
              </a:rPr>
              <a:t>es</a:t>
            </a:r>
            <a:r>
              <a:rPr lang="en-US" sz="2400" spc="-5" dirty="0" smtClean="0">
                <a:effectLst/>
                <a:latin typeface="Arial"/>
                <a:ea typeface="Arial"/>
              </a:rPr>
              <a:t>e</a:t>
            </a:r>
            <a:r>
              <a:rPr lang="en-US" sz="2400" dirty="0" smtClean="0">
                <a:effectLst/>
                <a:latin typeface="Arial"/>
                <a:ea typeface="Arial"/>
              </a:rPr>
              <a:t>a</a:t>
            </a:r>
            <a:r>
              <a:rPr lang="en-US" sz="2400" spc="-10" dirty="0" smtClean="0">
                <a:effectLst/>
                <a:latin typeface="Arial"/>
                <a:ea typeface="Arial"/>
              </a:rPr>
              <a:t>r</a:t>
            </a:r>
            <a:r>
              <a:rPr lang="en-US" sz="2400" dirty="0" smtClean="0">
                <a:effectLst/>
                <a:latin typeface="Arial"/>
                <a:ea typeface="Arial"/>
              </a:rPr>
              <a:t>ch</a:t>
            </a:r>
            <a:r>
              <a:rPr lang="en-US" sz="2400" spc="-5" dirty="0" smtClean="0">
                <a:effectLst/>
                <a:latin typeface="Arial"/>
                <a:ea typeface="Arial"/>
              </a:rPr>
              <a:t>e</a:t>
            </a:r>
            <a:r>
              <a:rPr lang="en-US" sz="2400" spc="5" dirty="0" smtClean="0">
                <a:effectLst/>
                <a:latin typeface="Arial"/>
                <a:ea typeface="Arial"/>
              </a:rPr>
              <a:t>r</a:t>
            </a:r>
            <a:r>
              <a:rPr lang="en-US" sz="2400" dirty="0" smtClean="0">
                <a:effectLst/>
                <a:latin typeface="Arial"/>
                <a:ea typeface="Arial"/>
              </a:rPr>
              <a:t>s</a:t>
            </a:r>
            <a:r>
              <a:rPr lang="en-US" sz="2400" spc="5" dirty="0" smtClean="0">
                <a:effectLst/>
                <a:latin typeface="Arial"/>
                <a:ea typeface="Arial"/>
              </a:rPr>
              <a:t> </a:t>
            </a:r>
            <a:r>
              <a:rPr lang="en-US" sz="2400" dirty="0" smtClean="0">
                <a:effectLst/>
                <a:latin typeface="Arial"/>
                <a:ea typeface="Arial"/>
              </a:rPr>
              <a:t>a</a:t>
            </a:r>
            <a:r>
              <a:rPr lang="en-US" sz="2400" spc="-5" dirty="0" smtClean="0">
                <a:effectLst/>
                <a:latin typeface="Arial"/>
                <a:ea typeface="Arial"/>
              </a:rPr>
              <a:t>n</a:t>
            </a:r>
            <a:r>
              <a:rPr lang="en-US" sz="2400" dirty="0" smtClean="0">
                <a:effectLst/>
                <a:latin typeface="Arial"/>
                <a:ea typeface="Arial"/>
              </a:rPr>
              <a:t>d</a:t>
            </a:r>
            <a:r>
              <a:rPr lang="en-US" sz="2400" spc="-10" dirty="0" smtClean="0">
                <a:effectLst/>
                <a:latin typeface="Arial"/>
                <a:ea typeface="Arial"/>
              </a:rPr>
              <a:t> </a:t>
            </a:r>
            <a:r>
              <a:rPr lang="en-US" sz="2400" dirty="0" smtClean="0">
                <a:effectLst/>
                <a:latin typeface="Arial"/>
                <a:ea typeface="Arial"/>
              </a:rPr>
              <a:t>he</a:t>
            </a:r>
            <a:r>
              <a:rPr lang="en-US" sz="2400" spc="-10" dirty="0" smtClean="0">
                <a:effectLst/>
                <a:latin typeface="Arial"/>
                <a:ea typeface="Arial"/>
              </a:rPr>
              <a:t> </a:t>
            </a:r>
            <a:r>
              <a:rPr lang="en-US" sz="2400" spc="5" dirty="0" smtClean="0">
                <a:effectLst/>
                <a:latin typeface="Arial"/>
                <a:ea typeface="Arial"/>
              </a:rPr>
              <a:t>f</a:t>
            </a:r>
            <a:r>
              <a:rPr lang="en-US" sz="2400" dirty="0" smtClean="0">
                <a:effectLst/>
                <a:latin typeface="Arial"/>
                <a:ea typeface="Arial"/>
              </a:rPr>
              <a:t>o</a:t>
            </a:r>
            <a:r>
              <a:rPr lang="en-US" sz="2400" spc="-5" dirty="0" smtClean="0">
                <a:effectLst/>
                <a:latin typeface="Arial"/>
                <a:ea typeface="Arial"/>
              </a:rPr>
              <a:t>u</a:t>
            </a:r>
            <a:r>
              <a:rPr lang="en-US" sz="2400" dirty="0" smtClean="0">
                <a:effectLst/>
                <a:latin typeface="Arial"/>
                <a:ea typeface="Arial"/>
              </a:rPr>
              <a:t>nd</a:t>
            </a:r>
            <a:r>
              <a:rPr lang="en-US" sz="2400" spc="-10" dirty="0" smtClean="0">
                <a:effectLst/>
                <a:latin typeface="Arial"/>
                <a:ea typeface="Arial"/>
              </a:rPr>
              <a:t> </a:t>
            </a:r>
            <a:r>
              <a:rPr lang="en-US" sz="2400" spc="5" dirty="0" smtClean="0">
                <a:effectLst/>
                <a:latin typeface="Arial"/>
                <a:ea typeface="Arial"/>
              </a:rPr>
              <a:t>t</a:t>
            </a:r>
            <a:r>
              <a:rPr lang="en-US" sz="2400" dirty="0" smtClean="0">
                <a:effectLst/>
                <a:latin typeface="Arial"/>
                <a:ea typeface="Arial"/>
              </a:rPr>
              <a:t>h</a:t>
            </a:r>
            <a:r>
              <a:rPr lang="en-US" sz="2400" spc="-15" dirty="0" smtClean="0">
                <a:effectLst/>
                <a:latin typeface="Arial"/>
                <a:ea typeface="Arial"/>
              </a:rPr>
              <a:t>a</a:t>
            </a:r>
            <a:r>
              <a:rPr lang="en-US" sz="2400" dirty="0" smtClean="0">
                <a:effectLst/>
                <a:latin typeface="Arial"/>
                <a:ea typeface="Arial"/>
              </a:rPr>
              <a:t>t </a:t>
            </a:r>
            <a:r>
              <a:rPr lang="en-US" sz="2400" spc="-5" dirty="0" smtClean="0">
                <a:effectLst/>
                <a:latin typeface="Arial"/>
                <a:ea typeface="Arial"/>
              </a:rPr>
              <a:t>t</a:t>
            </a:r>
            <a:r>
              <a:rPr lang="en-US" sz="2400" dirty="0" smtClean="0">
                <a:effectLst/>
                <a:latin typeface="Arial"/>
                <a:ea typeface="Arial"/>
              </a:rPr>
              <a:t>he </a:t>
            </a:r>
            <a:r>
              <a:rPr lang="en-US" sz="2400" spc="-5" dirty="0" smtClean="0">
                <a:effectLst/>
                <a:latin typeface="Arial"/>
                <a:ea typeface="Arial"/>
              </a:rPr>
              <a:t>S</a:t>
            </a:r>
            <a:r>
              <a:rPr lang="en-US" sz="2400" spc="-20" dirty="0" smtClean="0">
                <a:effectLst/>
                <a:latin typeface="Arial"/>
                <a:ea typeface="Arial"/>
              </a:rPr>
              <a:t>M</a:t>
            </a:r>
            <a:r>
              <a:rPr lang="en-US" sz="2400" dirty="0" smtClean="0">
                <a:effectLst/>
                <a:latin typeface="Arial"/>
                <a:ea typeface="Arial"/>
              </a:rPr>
              <a:t>I</a:t>
            </a:r>
            <a:r>
              <a:rPr lang="en-US" sz="2400" spc="10" dirty="0" smtClean="0">
                <a:effectLst/>
                <a:latin typeface="Arial"/>
                <a:ea typeface="Arial"/>
              </a:rPr>
              <a:t> </a:t>
            </a:r>
            <a:r>
              <a:rPr lang="en-US" sz="2400" dirty="0" smtClean="0">
                <a:effectLst/>
                <a:latin typeface="Arial"/>
                <a:ea typeface="Arial"/>
              </a:rPr>
              <a:t>h</a:t>
            </a:r>
            <a:r>
              <a:rPr lang="en-US" sz="2400" spc="-5" dirty="0" smtClean="0">
                <a:effectLst/>
                <a:latin typeface="Arial"/>
                <a:ea typeface="Arial"/>
              </a:rPr>
              <a:t>a</a:t>
            </a:r>
            <a:r>
              <a:rPr lang="en-US" sz="2400" dirty="0" smtClean="0">
                <a:effectLst/>
                <a:latin typeface="Arial"/>
                <a:ea typeface="Arial"/>
              </a:rPr>
              <a:t>d an</a:t>
            </a:r>
            <a:r>
              <a:rPr lang="en-US" sz="2400" spc="5" dirty="0" smtClean="0">
                <a:effectLst/>
                <a:latin typeface="Arial"/>
                <a:ea typeface="Arial"/>
              </a:rPr>
              <a:t> </a:t>
            </a:r>
            <a:r>
              <a:rPr lang="en-US" sz="2400" dirty="0" smtClean="0">
                <a:effectLst/>
                <a:latin typeface="Arial"/>
                <a:ea typeface="Arial"/>
              </a:rPr>
              <a:t>8</a:t>
            </a:r>
            <a:r>
              <a:rPr lang="en-US" sz="2400" spc="-15" dirty="0" smtClean="0">
                <a:effectLst/>
                <a:latin typeface="Arial"/>
                <a:ea typeface="Arial"/>
              </a:rPr>
              <a:t>8</a:t>
            </a:r>
            <a:r>
              <a:rPr lang="en-US" sz="2400" dirty="0" smtClean="0">
                <a:effectLst/>
                <a:latin typeface="Arial"/>
                <a:ea typeface="Arial"/>
              </a:rPr>
              <a:t>%</a:t>
            </a:r>
            <a:r>
              <a:rPr lang="en-US" sz="2400" spc="10" dirty="0" smtClean="0">
                <a:effectLst/>
                <a:latin typeface="Arial"/>
                <a:ea typeface="Arial"/>
              </a:rPr>
              <a:t> </a:t>
            </a:r>
            <a:r>
              <a:rPr lang="en-US" sz="2400" dirty="0" smtClean="0">
                <a:effectLst/>
                <a:latin typeface="Arial"/>
                <a:ea typeface="Arial"/>
              </a:rPr>
              <a:t>o</a:t>
            </a:r>
            <a:r>
              <a:rPr lang="en-US" sz="2400" spc="-15" dirty="0" smtClean="0">
                <a:effectLst/>
                <a:latin typeface="Arial"/>
                <a:ea typeface="Arial"/>
              </a:rPr>
              <a:t>c</a:t>
            </a:r>
            <a:r>
              <a:rPr lang="en-US" sz="2400" spc="-10" dirty="0" smtClean="0">
                <a:effectLst/>
                <a:latin typeface="Arial"/>
                <a:ea typeface="Arial"/>
              </a:rPr>
              <a:t>c</a:t>
            </a:r>
            <a:r>
              <a:rPr lang="en-US" sz="2400" dirty="0" smtClean="0">
                <a:effectLst/>
                <a:latin typeface="Arial"/>
                <a:ea typeface="Arial"/>
              </a:rPr>
              <a:t>ur</a:t>
            </a:r>
            <a:r>
              <a:rPr lang="en-US" sz="2400" spc="5" dirty="0" smtClean="0">
                <a:effectLst/>
                <a:latin typeface="Arial"/>
                <a:ea typeface="Arial"/>
              </a:rPr>
              <a:t>r</a:t>
            </a:r>
            <a:r>
              <a:rPr lang="en-US" sz="2400" dirty="0" smtClean="0">
                <a:effectLst/>
                <a:latin typeface="Arial"/>
                <a:ea typeface="Arial"/>
              </a:rPr>
              <a:t>e</a:t>
            </a:r>
            <a:r>
              <a:rPr lang="en-US" sz="2400" spc="-5" dirty="0" smtClean="0">
                <a:effectLst/>
                <a:latin typeface="Arial"/>
                <a:ea typeface="Arial"/>
              </a:rPr>
              <a:t>n</a:t>
            </a:r>
            <a:r>
              <a:rPr lang="en-US" sz="2400" dirty="0" smtClean="0">
                <a:effectLst/>
                <a:latin typeface="Arial"/>
                <a:ea typeface="Arial"/>
              </a:rPr>
              <a:t>ce</a:t>
            </a:r>
            <a:r>
              <a:rPr lang="en-US" sz="2400" spc="-10" dirty="0" smtClean="0">
                <a:effectLst/>
                <a:latin typeface="Arial"/>
                <a:ea typeface="Arial"/>
              </a:rPr>
              <a:t> </a:t>
            </a:r>
            <a:r>
              <a:rPr lang="en-US" sz="2400" spc="-15" dirty="0" smtClean="0">
                <a:effectLst/>
                <a:latin typeface="Arial"/>
                <a:ea typeface="Arial"/>
              </a:rPr>
              <a:t>o</a:t>
            </a:r>
            <a:r>
              <a:rPr lang="en-US" sz="2400" dirty="0" smtClean="0">
                <a:effectLst/>
                <a:latin typeface="Arial"/>
                <a:ea typeface="Arial"/>
              </a:rPr>
              <a:t>f</a:t>
            </a:r>
            <a:r>
              <a:rPr lang="en-US" sz="2400" spc="10" dirty="0" smtClean="0">
                <a:effectLst/>
                <a:latin typeface="Arial"/>
                <a:ea typeface="Arial"/>
              </a:rPr>
              <a:t> </a:t>
            </a:r>
            <a:r>
              <a:rPr lang="en-US" sz="2400" dirty="0" smtClean="0">
                <a:effectLst/>
                <a:latin typeface="Arial"/>
                <a:ea typeface="Arial"/>
              </a:rPr>
              <a:t>o</a:t>
            </a:r>
            <a:r>
              <a:rPr lang="en-US" sz="2400" spc="-5" dirty="0" smtClean="0">
                <a:effectLst/>
                <a:latin typeface="Arial"/>
                <a:ea typeface="Arial"/>
              </a:rPr>
              <a:t>n</a:t>
            </a:r>
            <a:r>
              <a:rPr lang="en-US" sz="2400" dirty="0" smtClean="0">
                <a:effectLst/>
                <a:latin typeface="Arial"/>
                <a:ea typeface="Arial"/>
              </a:rPr>
              <a:t>e</a:t>
            </a:r>
            <a:r>
              <a:rPr lang="en-US" sz="2400" spc="-10" dirty="0" smtClean="0">
                <a:effectLst/>
                <a:latin typeface="Arial"/>
                <a:ea typeface="Arial"/>
              </a:rPr>
              <a:t> </a:t>
            </a:r>
            <a:r>
              <a:rPr lang="en-US" sz="2400" dirty="0" smtClean="0">
                <a:effectLst/>
                <a:latin typeface="Arial"/>
                <a:ea typeface="Arial"/>
              </a:rPr>
              <a:t>chron</a:t>
            </a:r>
            <a:r>
              <a:rPr lang="en-US" sz="2400" spc="-5" dirty="0" smtClean="0">
                <a:effectLst/>
                <a:latin typeface="Arial"/>
                <a:ea typeface="Arial"/>
              </a:rPr>
              <a:t>i</a:t>
            </a:r>
            <a:r>
              <a:rPr lang="en-US" sz="2400" dirty="0" smtClean="0">
                <a:effectLst/>
                <a:latin typeface="Arial"/>
                <a:ea typeface="Arial"/>
              </a:rPr>
              <a:t>c </a:t>
            </a:r>
            <a:r>
              <a:rPr lang="en-US" sz="2400" spc="5" dirty="0" smtClean="0">
                <a:effectLst/>
                <a:latin typeface="Arial"/>
                <a:ea typeface="Arial"/>
              </a:rPr>
              <a:t>m</a:t>
            </a:r>
            <a:r>
              <a:rPr lang="en-US" sz="2400" dirty="0" smtClean="0">
                <a:effectLst/>
                <a:latin typeface="Arial"/>
                <a:ea typeface="Arial"/>
              </a:rPr>
              <a:t>e</a:t>
            </a:r>
            <a:r>
              <a:rPr lang="en-US" sz="2400" spc="-5" dirty="0" smtClean="0">
                <a:effectLst/>
                <a:latin typeface="Arial"/>
                <a:ea typeface="Arial"/>
              </a:rPr>
              <a:t>di</a:t>
            </a:r>
            <a:r>
              <a:rPr lang="en-US" sz="2400" dirty="0" smtClean="0">
                <a:effectLst/>
                <a:latin typeface="Arial"/>
                <a:ea typeface="Arial"/>
              </a:rPr>
              <a:t>cal </a:t>
            </a:r>
            <a:r>
              <a:rPr lang="en-US" sz="2400" spc="-5" dirty="0" smtClean="0">
                <a:effectLst/>
                <a:latin typeface="Arial"/>
                <a:ea typeface="Arial"/>
              </a:rPr>
              <a:t>ill</a:t>
            </a:r>
            <a:r>
              <a:rPr lang="en-US" sz="2400" dirty="0" smtClean="0">
                <a:effectLst/>
                <a:latin typeface="Arial"/>
                <a:ea typeface="Arial"/>
              </a:rPr>
              <a:t>n</a:t>
            </a:r>
            <a:r>
              <a:rPr lang="en-US" sz="2400" spc="-5" dirty="0" smtClean="0">
                <a:effectLst/>
                <a:latin typeface="Arial"/>
                <a:ea typeface="Arial"/>
              </a:rPr>
              <a:t>e</a:t>
            </a:r>
            <a:r>
              <a:rPr lang="en-US" sz="2400" dirty="0" smtClean="0">
                <a:effectLst/>
                <a:latin typeface="Arial"/>
                <a:ea typeface="Arial"/>
              </a:rPr>
              <a:t>ss</a:t>
            </a:r>
            <a:r>
              <a:rPr lang="en-US" sz="2400" spc="5" dirty="0" smtClean="0">
                <a:effectLst/>
                <a:latin typeface="Arial"/>
                <a:ea typeface="Arial"/>
              </a:rPr>
              <a:t> </a:t>
            </a:r>
            <a:r>
              <a:rPr lang="en-US" sz="2400" dirty="0" smtClean="0">
                <a:effectLst/>
                <a:latin typeface="Arial"/>
                <a:ea typeface="Arial"/>
              </a:rPr>
              <a:t>as </a:t>
            </a:r>
            <a:r>
              <a:rPr lang="en-US" sz="2400" spc="-15" dirty="0" smtClean="0">
                <a:effectLst/>
                <a:latin typeface="Arial"/>
                <a:ea typeface="Arial"/>
              </a:rPr>
              <a:t>w</a:t>
            </a:r>
            <a:r>
              <a:rPr lang="en-US" sz="2400" dirty="0" smtClean="0">
                <a:effectLst/>
                <a:latin typeface="Arial"/>
                <a:ea typeface="Arial"/>
              </a:rPr>
              <a:t>e</a:t>
            </a:r>
            <a:r>
              <a:rPr lang="en-US" sz="2400" spc="-5" dirty="0" smtClean="0">
                <a:effectLst/>
                <a:latin typeface="Arial"/>
                <a:ea typeface="Arial"/>
              </a:rPr>
              <a:t>l</a:t>
            </a:r>
            <a:r>
              <a:rPr lang="en-US" sz="2400" dirty="0" smtClean="0">
                <a:effectLst/>
                <a:latin typeface="Arial"/>
                <a:ea typeface="Arial"/>
              </a:rPr>
              <a:t>l as 51%</a:t>
            </a:r>
            <a:r>
              <a:rPr lang="en-US" sz="2400" spc="-5" dirty="0" smtClean="0">
                <a:effectLst/>
                <a:latin typeface="Arial"/>
                <a:ea typeface="Arial"/>
              </a:rPr>
              <a:t> </a:t>
            </a:r>
            <a:r>
              <a:rPr lang="en-US" sz="2400" spc="-15" dirty="0" smtClean="0">
                <a:effectLst/>
                <a:latin typeface="Arial"/>
                <a:ea typeface="Arial"/>
              </a:rPr>
              <a:t>o</a:t>
            </a:r>
            <a:r>
              <a:rPr lang="en-US" sz="2400" dirty="0" smtClean="0">
                <a:effectLst/>
                <a:latin typeface="Arial"/>
                <a:ea typeface="Arial"/>
              </a:rPr>
              <a:t>f</a:t>
            </a:r>
            <a:r>
              <a:rPr lang="en-US" sz="2400" spc="10" dirty="0" smtClean="0">
                <a:effectLst/>
                <a:latin typeface="Arial"/>
                <a:ea typeface="Arial"/>
              </a:rPr>
              <a:t> </a:t>
            </a:r>
            <a:r>
              <a:rPr lang="en-US" sz="2400" spc="5" dirty="0" smtClean="0">
                <a:effectLst/>
                <a:latin typeface="Arial"/>
                <a:ea typeface="Arial"/>
              </a:rPr>
              <a:t>t</a:t>
            </a:r>
            <a:r>
              <a:rPr lang="en-US" sz="2400" spc="-15" dirty="0" smtClean="0">
                <a:effectLst/>
                <a:latin typeface="Arial"/>
                <a:ea typeface="Arial"/>
              </a:rPr>
              <a:t>w</a:t>
            </a:r>
            <a:r>
              <a:rPr lang="en-US" sz="2400" dirty="0" smtClean="0">
                <a:effectLst/>
                <a:latin typeface="Arial"/>
                <a:ea typeface="Arial"/>
              </a:rPr>
              <a:t>o ch</a:t>
            </a:r>
            <a:r>
              <a:rPr lang="en-US" sz="2400" spc="5" dirty="0" smtClean="0">
                <a:effectLst/>
                <a:latin typeface="Arial"/>
                <a:ea typeface="Arial"/>
              </a:rPr>
              <a:t>r</a:t>
            </a:r>
            <a:r>
              <a:rPr lang="en-US" sz="2400" dirty="0" smtClean="0">
                <a:effectLst/>
                <a:latin typeface="Arial"/>
                <a:ea typeface="Arial"/>
              </a:rPr>
              <a:t>o</a:t>
            </a:r>
            <a:r>
              <a:rPr lang="en-US" sz="2400" spc="-5" dirty="0" smtClean="0">
                <a:effectLst/>
                <a:latin typeface="Arial"/>
                <a:ea typeface="Arial"/>
              </a:rPr>
              <a:t>ni</a:t>
            </a:r>
            <a:r>
              <a:rPr lang="en-US" sz="2400" dirty="0" smtClean="0">
                <a:effectLst/>
                <a:latin typeface="Arial"/>
                <a:ea typeface="Arial"/>
              </a:rPr>
              <a:t>c</a:t>
            </a:r>
            <a:r>
              <a:rPr lang="en-US" sz="2400" spc="-5" dirty="0" smtClean="0">
                <a:effectLst/>
                <a:latin typeface="Arial"/>
                <a:ea typeface="Arial"/>
              </a:rPr>
              <a:t> </a:t>
            </a:r>
            <a:r>
              <a:rPr lang="en-US" sz="2400" spc="5" dirty="0" smtClean="0">
                <a:effectLst/>
                <a:latin typeface="Arial"/>
                <a:ea typeface="Arial"/>
              </a:rPr>
              <a:t>m</a:t>
            </a:r>
            <a:r>
              <a:rPr lang="en-US" sz="2400" spc="-15" dirty="0" smtClean="0">
                <a:effectLst/>
                <a:latin typeface="Arial"/>
                <a:ea typeface="Arial"/>
              </a:rPr>
              <a:t>e</a:t>
            </a:r>
            <a:r>
              <a:rPr lang="en-US" sz="2400" dirty="0" smtClean="0">
                <a:effectLst/>
                <a:latin typeface="Arial"/>
                <a:ea typeface="Arial"/>
              </a:rPr>
              <a:t>d</a:t>
            </a:r>
            <a:r>
              <a:rPr lang="en-US" sz="2400" spc="-5" dirty="0" smtClean="0">
                <a:effectLst/>
                <a:latin typeface="Arial"/>
                <a:ea typeface="Arial"/>
              </a:rPr>
              <a:t>i</a:t>
            </a:r>
            <a:r>
              <a:rPr lang="en-US" sz="2400" dirty="0" smtClean="0">
                <a:effectLst/>
                <a:latin typeface="Arial"/>
                <a:ea typeface="Arial"/>
              </a:rPr>
              <a:t>cal </a:t>
            </a:r>
            <a:r>
              <a:rPr lang="en-US" sz="2400" spc="-5" dirty="0" smtClean="0">
                <a:effectLst/>
                <a:latin typeface="Arial"/>
                <a:ea typeface="Arial"/>
              </a:rPr>
              <a:t>ill</a:t>
            </a:r>
            <a:r>
              <a:rPr lang="en-US" sz="2400" dirty="0" smtClean="0">
                <a:effectLst/>
                <a:latin typeface="Arial"/>
                <a:ea typeface="Arial"/>
              </a:rPr>
              <a:t>n</a:t>
            </a:r>
            <a:r>
              <a:rPr lang="en-US" sz="2400" spc="-5" dirty="0" smtClean="0">
                <a:effectLst/>
                <a:latin typeface="Arial"/>
                <a:ea typeface="Arial"/>
              </a:rPr>
              <a:t>e</a:t>
            </a:r>
            <a:r>
              <a:rPr lang="en-US" sz="2400" dirty="0" smtClean="0">
                <a:effectLst/>
                <a:latin typeface="Arial"/>
                <a:ea typeface="Arial"/>
              </a:rPr>
              <a:t>sses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50187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3363" y="0"/>
            <a:ext cx="8910637" cy="398463"/>
          </a:xfrm>
        </p:spPr>
        <p:txBody>
          <a:bodyPr lIns="91440" tIns="45720" rIns="91440" bIns="45720"/>
          <a:lstStyle/>
          <a:p>
            <a:pPr eaLnBrk="1" hangingPunct="1"/>
            <a:r>
              <a:rPr lang="en-US" altLang="en-US" sz="1600" b="0" smtClean="0"/>
              <a:t>Top 10 Therapeutic Classes Ranked by Claim Volume</a:t>
            </a:r>
          </a:p>
        </p:txBody>
      </p:sp>
      <p:pic>
        <p:nvPicPr>
          <p:cNvPr id="87043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7200" y="1219200"/>
            <a:ext cx="8229600" cy="4648200"/>
          </a:xfrm>
        </p:spPr>
      </p:pic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5013325" y="6309519"/>
            <a:ext cx="2911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05000"/>
              </a:lnSpc>
              <a:spcBef>
                <a:spcPct val="75000"/>
              </a:spcBef>
              <a:buClr>
                <a:srgbClr val="A50021"/>
              </a:buClr>
              <a:buFont typeface="Wingdings 2" pitchFamily="18" charset="2"/>
              <a:buChar char="¢"/>
              <a:defRPr sz="20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SzPct val="85000"/>
              <a:buFont typeface="Wingdings" pitchFamily="2" charset="2"/>
              <a:buChar char="Ø"/>
              <a:defRPr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0000"/>
              </a:buClr>
              <a:buFont typeface="Wingdings" pitchFamily="2" charset="2"/>
              <a:buChar char="q"/>
              <a:defRPr sz="16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Char char="•"/>
              <a:defRPr sz="14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75000"/>
              </a:spcBef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75000"/>
              </a:spcBef>
              <a:spcAft>
                <a:spcPct val="0"/>
              </a:spcAft>
              <a:buClr>
                <a:srgbClr val="004488"/>
              </a:buClr>
              <a:buFont typeface="Wingdings" pitchFamily="2" charset="2"/>
              <a:buChar char="ü"/>
              <a:defRPr sz="14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altLang="en-US" sz="1800" smtClean="0">
              <a:solidFill>
                <a:srgbClr val="0000FF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038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2286000" y="184395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5400" y="2213283"/>
            <a:ext cx="6019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Health Home Navigation in a Recovery-Oriented System of Care, was obtained to address these issues. The “health home” was used to mean a combination of comprehensive health care management, care coordination and health promotion, comprehensive transition</a:t>
            </a:r>
          </a:p>
          <a:p>
            <a:r>
              <a:rPr lang="en-US" sz="2000" b="1" dirty="0"/>
              <a:t>care (including appropriate follow up from inpatient to next level of care), patient and family supports, referrals to community and social services, and use of health technology to </a:t>
            </a:r>
            <a:r>
              <a:rPr lang="en-US" sz="2000" b="1" dirty="0" err="1" smtClean="0"/>
              <a:t>linkservices</a:t>
            </a:r>
            <a:r>
              <a:rPr lang="en-US" sz="2000" b="1" dirty="0" smtClean="0"/>
              <a:t> </a:t>
            </a:r>
            <a:r>
              <a:rPr lang="en-US" sz="2000" b="1" dirty="0"/>
              <a:t>as described in the Patient Protection and Affordable Care Act (PPACA), section 2703.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75463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143000" y="2362200"/>
            <a:ext cx="7239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Prevention </a:t>
            </a:r>
            <a:r>
              <a:rPr lang="en-US" sz="2400" b="1" dirty="0"/>
              <a:t>of psychiatric hospitalization, sub-acute detoxification and sobering facility admissions, and the effective management of chronic disease, with concomitant improvement in health status, are target goals of </a:t>
            </a:r>
            <a:r>
              <a:rPr lang="en-US" sz="2400" b="1" i="1" dirty="0"/>
              <a:t>Patient Protection and Affordable Care Act (PPACA), </a:t>
            </a:r>
            <a:r>
              <a:rPr lang="en-US" sz="2400" b="1" i="1" dirty="0" smtClean="0"/>
              <a:t>Section</a:t>
            </a:r>
            <a:r>
              <a:rPr lang="en-US" sz="2400" dirty="0" smtClean="0"/>
              <a:t> </a:t>
            </a:r>
            <a:r>
              <a:rPr lang="en-US" sz="2400" b="1" i="1" dirty="0" smtClean="0"/>
              <a:t>2703 </a:t>
            </a:r>
            <a:r>
              <a:rPr lang="en-US" sz="2400" b="1" dirty="0"/>
              <a:t>and the pilot behavioral health home.  The focus is on the integration of physical and mental health care.</a:t>
            </a:r>
            <a:endParaRPr lang="en-US" sz="2400" dirty="0"/>
          </a:p>
          <a:p>
            <a:r>
              <a:rPr lang="en-US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225345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143000" y="2362200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 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6799" y="2438400"/>
            <a:ext cx="4114799" cy="335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456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143000" y="2362200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 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362200"/>
            <a:ext cx="55626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567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143000" y="2362200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 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16088"/>
            <a:ext cx="6477000" cy="430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9303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143000" y="2362200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 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16088"/>
            <a:ext cx="6096000" cy="384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6740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143000" y="2362200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 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716088"/>
            <a:ext cx="5486400" cy="3922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4064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143000" y="2362200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 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16088"/>
            <a:ext cx="5867400" cy="3922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9812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143000" y="2362200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 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714500"/>
            <a:ext cx="5715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2595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143000" y="2362200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 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16088"/>
            <a:ext cx="5486400" cy="407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2664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143000" y="2362200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 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16088"/>
            <a:ext cx="5638800" cy="399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5186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smtClean="0"/>
              <a:t>Tertiary Prevention: Effective Treatment of Chronic Illness-</a:t>
            </a:r>
            <a:r>
              <a:rPr lang="en-US" sz="3200" dirty="0" smtClean="0">
                <a:solidFill>
                  <a:srgbClr val="FF0000"/>
                </a:solidFill>
              </a:rPr>
              <a:t>DOES NOT FUNCTION 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638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47800"/>
            <a:ext cx="6848475" cy="517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5304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8392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dirty="0" smtClean="0">
                <a:solidFill>
                  <a:srgbClr val="FF0000"/>
                </a:solidFill>
              </a:rPr>
              <a:t>THIS DOES NOT </a:t>
            </a:r>
            <a:r>
              <a:rPr lang="en-US" sz="3600" dirty="0" err="1" smtClean="0">
                <a:solidFill>
                  <a:srgbClr val="FF0000"/>
                </a:solidFill>
              </a:rPr>
              <a:t>WORK</a:t>
            </a:r>
            <a:r>
              <a:rPr lang="en-US" sz="3600" dirty="0" err="1" smtClean="0"/>
              <a:t>:Care</a:t>
            </a:r>
            <a:r>
              <a:rPr lang="en-US" sz="3600" dirty="0" smtClean="0"/>
              <a:t> Delivery: Building a Medical  Home for People with SMI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332038"/>
            <a:ext cx="8229600" cy="452596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Collocated Models: Bring care onsite: </a:t>
            </a:r>
            <a:r>
              <a:rPr lang="en-US" dirty="0" smtClean="0">
                <a:solidFill>
                  <a:srgbClr val="FF0000"/>
                </a:solidFill>
              </a:rPr>
              <a:t>No resources</a:t>
            </a:r>
          </a:p>
          <a:p>
            <a:pPr>
              <a:defRPr/>
            </a:pPr>
            <a:r>
              <a:rPr lang="en-US" dirty="0" smtClean="0"/>
              <a:t>Facilitated Referral: Link to community medical providers: </a:t>
            </a:r>
            <a:r>
              <a:rPr lang="en-US" dirty="0" smtClean="0">
                <a:solidFill>
                  <a:srgbClr val="FF0000"/>
                </a:solidFill>
              </a:rPr>
              <a:t>Does Not work</a:t>
            </a:r>
          </a:p>
          <a:p>
            <a:pPr>
              <a:defRPr/>
            </a:pPr>
            <a:r>
              <a:rPr lang="en-US" dirty="0" smtClean="0"/>
              <a:t>Partnership: Develop a relationship between a CMHC and medical provider</a:t>
            </a:r>
            <a:r>
              <a:rPr lang="en-US" dirty="0" smtClean="0">
                <a:solidFill>
                  <a:srgbClr val="FF0000"/>
                </a:solidFill>
              </a:rPr>
              <a:t>-Difficult to connect Silo’s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723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143000" y="2362200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 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6799" y="2438400"/>
            <a:ext cx="4114799" cy="335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17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54" y="76200"/>
            <a:ext cx="9067800" cy="1481042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143000" y="2362200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Summary: </a:t>
            </a:r>
            <a:r>
              <a:rPr lang="en-US" b="1" dirty="0" smtClean="0"/>
              <a:t>Integration In CMH Psychiatric HOME</a:t>
            </a:r>
          </a:p>
          <a:p>
            <a:r>
              <a:rPr lang="en-US" dirty="0" smtClean="0"/>
              <a:t>By same day appointment for either medical or psychiatric cut total expenses by 80% medical/psych</a:t>
            </a:r>
          </a:p>
          <a:p>
            <a:r>
              <a:rPr lang="en-US" dirty="0" smtClean="0"/>
              <a:t>Decrease inpatient for both medical and psychiatric care by 80%</a:t>
            </a:r>
          </a:p>
          <a:p>
            <a:r>
              <a:rPr lang="en-US" dirty="0" smtClean="0"/>
              <a:t>Treatment of Substance Use disorders</a:t>
            </a:r>
          </a:p>
          <a:p>
            <a:r>
              <a:rPr lang="en-US" dirty="0" smtClean="0"/>
              <a:t>Treatment of Prison population with Court System to keep mentally ill out of jail as long as the client engaged with treatment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758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419600"/>
            <a:ext cx="8686800" cy="1219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Addiction Therapy – 2015 Website:</a:t>
            </a:r>
          </a:p>
          <a:p>
            <a:r>
              <a:rPr lang="en-US" sz="3200" b="1" dirty="0" smtClean="0">
                <a:solidFill>
                  <a:schemeClr val="bg1"/>
                </a:solidFill>
                <a:hlinkClick r:id="rId2" action="ppaction://hlinkfile"/>
              </a:rPr>
              <a:t>addictiontherapy.conferenceseries.com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2209800"/>
          </a:xfr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36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Addiction Therapy-2015</a:t>
            </a:r>
            <a:r>
              <a:rPr sz="4800" b="1" smtClean="0">
                <a:solidFill>
                  <a:schemeClr val="tx1"/>
                </a:solidFill>
              </a:rPr>
              <a:t/>
            </a:r>
            <a:br>
              <a:rPr sz="4800" b="1" smtClean="0">
                <a:solidFill>
                  <a:schemeClr val="tx1"/>
                </a:solidFill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Florida,  USA</a:t>
            </a:r>
            <a:b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August 3 - 5,  2015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0"/>
            <a:ext cx="2907916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1821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NS test">
  <a:themeElements>
    <a:clrScheme name="">
      <a:dk1>
        <a:srgbClr val="0000FF"/>
      </a:dk1>
      <a:lt1>
        <a:srgbClr val="FFFFFF"/>
      </a:lt1>
      <a:dk2>
        <a:srgbClr val="FF3300"/>
      </a:dk2>
      <a:lt2>
        <a:srgbClr val="00FFCC"/>
      </a:lt2>
      <a:accent1>
        <a:srgbClr val="FFFF00"/>
      </a:accent1>
      <a:accent2>
        <a:srgbClr val="3333CC"/>
      </a:accent2>
      <a:accent3>
        <a:srgbClr val="FFFFFF"/>
      </a:accent3>
      <a:accent4>
        <a:srgbClr val="0000DA"/>
      </a:accent4>
      <a:accent5>
        <a:srgbClr val="FFFFAA"/>
      </a:accent5>
      <a:accent6>
        <a:srgbClr val="2D2DB9"/>
      </a:accent6>
      <a:hlink>
        <a:srgbClr val="FF9900"/>
      </a:hlink>
      <a:folHlink>
        <a:srgbClr val="FFFFFF"/>
      </a:folHlink>
    </a:clrScheme>
    <a:fontScheme name="CNS tes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NS tes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NS tes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NS tes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NS tes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NS tes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NS tes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NS tes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</TotalTime>
  <Words>471</Words>
  <Application>Microsoft Office PowerPoint</Application>
  <PresentationFormat>On-screen Show (4:3)</PresentationFormat>
  <Paragraphs>57</Paragraphs>
  <Slides>25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Office Theme</vt:lpstr>
      <vt:lpstr>1_Office Theme</vt:lpstr>
      <vt:lpstr>CNS test</vt:lpstr>
      <vt:lpstr>Equity</vt:lpstr>
      <vt:lpstr>Chart</vt:lpstr>
      <vt:lpstr>Addiction Therapy-2014 Chicago,  USA August 4 - 6,  2014</vt:lpstr>
      <vt:lpstr>Psychiatric SMI Medical Home Model: Integration of Medical Care within Community Mental Health: Affordable Care Act cost savings in Real Dollars</vt:lpstr>
      <vt:lpstr>Slide 3</vt:lpstr>
      <vt:lpstr>Slide 4</vt:lpstr>
      <vt:lpstr>TOTAL PHARMACY SPENDING VS. BH SPENDING</vt:lpstr>
      <vt:lpstr>Slide 6</vt:lpstr>
      <vt:lpstr>Medicaid State Spending  Per Beneficiary Per Month*</vt:lpstr>
      <vt:lpstr>Slide 8</vt:lpstr>
      <vt:lpstr>Top 10 Therapeutic Classes Ranked by Claim Volume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Tertiary Prevention: Effective Treatment of Chronic Illness-DOES NOT FUNCTION </vt:lpstr>
      <vt:lpstr>THIS DOES NOT WORK:Care Delivery: Building a Medical  Home for People with SMI</vt:lpstr>
      <vt:lpstr>Slide 23</vt:lpstr>
      <vt:lpstr>Slide 24</vt:lpstr>
      <vt:lpstr>Meet the eminent gathering once again at Addiction Therapy-2015 Florida,  USA August 3 - 5,  2015</vt:lpstr>
    </vt:vector>
  </TitlesOfParts>
  <Company>CMU Medical Education Partners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Psychiatric SMI Medical Home Model: Integration of Medical Care within Community Mental Health: Affordable Care Act cost savings in Real Dollars</dc:title>
  <dc:creator>Bradley, Ronald H</dc:creator>
  <cp:lastModifiedBy>omics-ws304</cp:lastModifiedBy>
  <cp:revision>13</cp:revision>
  <dcterms:created xsi:type="dcterms:W3CDTF">2014-01-31T17:48:45Z</dcterms:created>
  <dcterms:modified xsi:type="dcterms:W3CDTF">2014-10-04T09:02:03Z</dcterms:modified>
</cp:coreProperties>
</file>