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44" r:id="rId2"/>
    <p:sldId id="346" r:id="rId3"/>
    <p:sldId id="307" r:id="rId4"/>
    <p:sldId id="311" r:id="rId5"/>
    <p:sldId id="314" r:id="rId6"/>
    <p:sldId id="315" r:id="rId7"/>
    <p:sldId id="321" r:id="rId8"/>
    <p:sldId id="323" r:id="rId9"/>
    <p:sldId id="325" r:id="rId10"/>
    <p:sldId id="331" r:id="rId11"/>
    <p:sldId id="347" r:id="rId12"/>
    <p:sldId id="348" r:id="rId13"/>
    <p:sldId id="349" r:id="rId14"/>
    <p:sldId id="351" r:id="rId15"/>
    <p:sldId id="352" r:id="rId16"/>
    <p:sldId id="353" r:id="rId17"/>
    <p:sldId id="362" r:id="rId18"/>
    <p:sldId id="360" r:id="rId19"/>
    <p:sldId id="361" r:id="rId20"/>
    <p:sldId id="363" r:id="rId21"/>
    <p:sldId id="354" r:id="rId22"/>
    <p:sldId id="355" r:id="rId23"/>
    <p:sldId id="359" r:id="rId24"/>
    <p:sldId id="364" r:id="rId25"/>
    <p:sldId id="365" r:id="rId26"/>
    <p:sldId id="366" r:id="rId27"/>
  </p:sldIdLst>
  <p:sldSz cx="9144000" cy="6858000" type="screen4x3"/>
  <p:notesSz cx="7315200" cy="96012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ip.wagner" initials="VO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FC"/>
    <a:srgbClr val="005A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6" autoAdjust="0"/>
  </p:normalViewPr>
  <p:slideViewPr>
    <p:cSldViewPr>
      <p:cViewPr varScale="1">
        <p:scale>
          <a:sx n="64" d="100"/>
          <a:sy n="64" d="100"/>
        </p:scale>
        <p:origin x="-13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732" y="-7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9067800"/>
            <a:ext cx="7313613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fld id="{E5307027-3C1B-479B-B2CE-C1F836BA44D5}" type="slidenum">
              <a:rPr lang="en-US" sz="800" smtClean="0">
                <a:latin typeface="Arial" pitchFamily="34" charset="0"/>
                <a:cs typeface="Arial" pitchFamily="34" charset="0"/>
              </a:rPr>
              <a:pPr algn="ctr"/>
              <a:t>‹#›</a:t>
            </a:fld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00832A4-9536-49F2-BBBF-F72083983E6C}" type="datetimeFigureOut">
              <a:rPr lang="en-US" smtClean="0"/>
              <a:pPr/>
              <a:t>8/24/2015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C12236F-53EE-4940-A272-DCBD898A06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B392B-723A-446A-B1B5-CB05884EA705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101EDE-BECD-4803-AFDC-9EC9698AF3BA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D70E68-BD8C-4AA4-AE28-500EBE07ED21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019451-D2FE-464B-B3CE-F8E9443A66EF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727C1-3B7C-464C-8222-8A8AE91E93F7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3727C1-3B7C-464C-8222-8A8AE91E93F7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72302A-D4BC-4DD7-9A08-F727D4CA45A1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EA957-A4A3-48F3-A6F7-EBC1AD6933E1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56076">
              <a:defRPr/>
            </a:pPr>
            <a:r>
              <a:rPr lang="en-US" i="1" dirty="0">
                <a:solidFill>
                  <a:srgbClr val="FF0000"/>
                </a:solidFill>
              </a:rPr>
              <a:t>Blood may also be processed to serum and used in analysis for liver enzymes such as, </a:t>
            </a:r>
            <a:r>
              <a:rPr lang="en-US" dirty="0" err="1">
                <a:solidFill>
                  <a:srgbClr val="FF0000"/>
                </a:solidFill>
              </a:rPr>
              <a:t>Alanine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transaminase</a:t>
            </a:r>
            <a:r>
              <a:rPr lang="en-US" dirty="0">
                <a:solidFill>
                  <a:srgbClr val="FF0000"/>
                </a:solidFill>
              </a:rPr>
              <a:t> (ALT), </a:t>
            </a:r>
            <a:r>
              <a:rPr lang="en-US" dirty="0" err="1">
                <a:solidFill>
                  <a:srgbClr val="FF0000"/>
                </a:solidFill>
              </a:rPr>
              <a:t>Aspartate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transaminase</a:t>
            </a:r>
            <a:r>
              <a:rPr lang="en-US" dirty="0">
                <a:solidFill>
                  <a:srgbClr val="FF0000"/>
                </a:solidFill>
              </a:rPr>
              <a:t> (AST) and Alkaline </a:t>
            </a:r>
            <a:r>
              <a:rPr lang="en-US" dirty="0" err="1">
                <a:solidFill>
                  <a:srgbClr val="FF0000"/>
                </a:solidFill>
              </a:rPr>
              <a:t>phosphatase</a:t>
            </a:r>
            <a:r>
              <a:rPr lang="en-US" dirty="0">
                <a:solidFill>
                  <a:srgbClr val="FF0000"/>
                </a:solidFill>
              </a:rPr>
              <a:t> (ALP), </a:t>
            </a:r>
            <a:r>
              <a:rPr lang="en-US" i="1" dirty="0">
                <a:solidFill>
                  <a:srgbClr val="FF0000"/>
                </a:solidFill>
              </a:rPr>
              <a:t>to measure test article related toxicity. Plasma analyzed  to confirm exposure. </a:t>
            </a:r>
          </a:p>
          <a:p>
            <a:pPr defTabSz="956076">
              <a:defRPr/>
            </a:pPr>
            <a:endParaRPr lang="en-US" i="1" dirty="0">
              <a:solidFill>
                <a:srgbClr val="FF0000"/>
              </a:solidFill>
            </a:endParaRPr>
          </a:p>
          <a:p>
            <a:pPr defTabSz="956076">
              <a:defRPr/>
            </a:pPr>
            <a:endParaRPr lang="en-US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F4451-D9B5-4561-B2D3-E965B56BEFF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B392B-723A-446A-B1B5-CB05884EA705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101EDE-BECD-4803-AFDC-9EC9698AF3BA}" type="slidenum">
              <a:rPr lang="en-US" smtClean="0"/>
              <a:pPr/>
              <a:t>21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715C03-71FA-4E91-8CF8-D6E4CCFB2CD9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40" y="4560889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x template first page art2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3429000"/>
            <a:ext cx="8686800" cy="1524000"/>
          </a:xfrm>
        </p:spPr>
        <p:txBody>
          <a:bodyPr anchor="t" anchorCtr="0"/>
          <a:lstStyle>
            <a:lvl1pPr>
              <a:defRPr>
                <a:solidFill>
                  <a:srgbClr val="17559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6477000" cy="990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77000" cy="1219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 userDrawn="1"/>
        </p:nvSpPr>
        <p:spPr bwMode="auto">
          <a:xfrm>
            <a:off x="8001000" y="6019800"/>
            <a:ext cx="9144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5A6BFEAD-2671-DB42-A32A-88FF8721C140}" type="slidenum">
              <a:rPr lang="en-US" sz="800" smtClean="0">
                <a:solidFill>
                  <a:srgbClr val="7F7F7F"/>
                </a:solidFill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sz="800" dirty="0" smtClean="0">
              <a:solidFill>
                <a:srgbClr val="7F7F7F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477000"/>
            <a:ext cx="457200" cy="204788"/>
          </a:xfrm>
          <a:prstGeom prst="rect">
            <a:avLst/>
          </a:prstGeom>
        </p:spPr>
        <p:txBody>
          <a:bodyPr/>
          <a:lstStyle>
            <a:lvl1pPr algn="ctr">
              <a:defRPr sz="800"/>
            </a:lvl1pPr>
          </a:lstStyle>
          <a:p>
            <a:pPr>
              <a:defRPr/>
            </a:pPr>
            <a:fld id="{858FD82D-FE37-F44D-B03F-6BE8FA28C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9054052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19600" y="1447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19600" y="3581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04800" y="63246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E71EC1A-06A2-44B3-9EA1-DE32EFC5C11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x template artp2_20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30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advClick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x Banner with items.jpg"/>
          <p:cNvPicPr>
            <a:picLocks noChangeAspect="1"/>
          </p:cNvPicPr>
          <p:nvPr/>
        </p:nvPicPr>
        <p:blipFill>
          <a:blip r:embed="rId2" cstate="print"/>
          <a:srcRect t="7018" b="12281"/>
          <a:stretch>
            <a:fillRect/>
          </a:stretch>
        </p:blipFill>
        <p:spPr>
          <a:xfrm>
            <a:off x="0" y="0"/>
            <a:ext cx="9144000" cy="350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830759"/>
            <a:ext cx="883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accent3"/>
                </a:solidFill>
              </a:rPr>
              <a:t>4</a:t>
            </a:r>
            <a:r>
              <a:rPr lang="en-US" sz="4400" baseline="30000" dirty="0" smtClean="0">
                <a:solidFill>
                  <a:schemeClr val="accent3"/>
                </a:solidFill>
              </a:rPr>
              <a:t>th</a:t>
            </a:r>
            <a:r>
              <a:rPr lang="en-US" sz="4400" dirty="0" smtClean="0">
                <a:solidFill>
                  <a:schemeClr val="accent3"/>
                </a:solidFill>
              </a:rPr>
              <a:t> Global Summit on Toxicology</a:t>
            </a:r>
            <a:endParaRPr lang="en-US" sz="4400" dirty="0">
              <a:solidFill>
                <a:schemeClr val="accent3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6477000" cy="990600"/>
          </a:xfrm>
        </p:spPr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  <a:latin typeface="+mj-lt"/>
              </a:rPr>
              <a:t>August 24-26, 2015</a:t>
            </a:r>
          </a:p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chemeClr val="accent3"/>
                </a:solidFill>
              </a:rPr>
              <a:t>Philadelphia, USA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8686800" cy="1143000"/>
          </a:xfrm>
        </p:spPr>
        <p:txBody>
          <a:bodyPr/>
          <a:lstStyle/>
          <a:p>
            <a:r>
              <a:rPr lang="en-US" sz="2800" dirty="0" err="1" smtClean="0"/>
              <a:t>Genotoxicity</a:t>
            </a:r>
            <a:r>
              <a:rPr lang="en-US" sz="2800" dirty="0" smtClean="0"/>
              <a:t>: Basic aspects and most commonly worldwide employed and validated  </a:t>
            </a:r>
            <a:r>
              <a:rPr lang="en-US" sz="2800" i="1" dirty="0" smtClean="0"/>
              <a:t>in vivo</a:t>
            </a:r>
            <a:r>
              <a:rPr lang="en-US" sz="2800" dirty="0" smtClean="0"/>
              <a:t> assays</a:t>
            </a:r>
            <a:endParaRPr lang="en-US" sz="2800" baseline="30000" dirty="0" smtClean="0">
              <a:solidFill>
                <a:srgbClr val="0070C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28600" y="4876800"/>
            <a:ext cx="6477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1417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Rohan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11417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1417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Kulkarni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11417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PhD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1417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Director, Genetic Toxicology-Study Management,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err="1" smtClean="0">
                <a:solidFill>
                  <a:srgbClr val="114171"/>
                </a:solidFill>
                <a:latin typeface="Arial" charset="0"/>
              </a:rPr>
              <a:t>BioReliance</a:t>
            </a:r>
            <a:r>
              <a:rPr lang="en-US" sz="1600" kern="0" dirty="0" smtClean="0">
                <a:solidFill>
                  <a:srgbClr val="114171"/>
                </a:solidFill>
                <a:latin typeface="Arial" charset="0"/>
              </a:rPr>
              <a:t>, Inc.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11417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0" y="1219200"/>
            <a:ext cx="9144000" cy="5638800"/>
          </a:xfrm>
          <a:prstGeom prst="rect">
            <a:avLst/>
          </a:prstGeom>
          <a:solidFill>
            <a:srgbClr val="224F5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202755" name="Picture 3" descr="MPj04095430000[1]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4038600"/>
            <a:ext cx="1676400" cy="1271588"/>
          </a:xfrm>
          <a:ln>
            <a:solidFill>
              <a:schemeClr val="tx1"/>
            </a:solidFill>
          </a:ln>
        </p:spPr>
      </p:pic>
      <p:pic>
        <p:nvPicPr>
          <p:cNvPr id="15364" name="Picture 4" descr="MCj02403410000[1]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81800" y="1492250"/>
            <a:ext cx="2362200" cy="1870075"/>
          </a:xfrm>
        </p:spPr>
      </p:pic>
      <p:pic>
        <p:nvPicPr>
          <p:cNvPr id="202763" name="Picture 11" descr="MCAN00043_0000[1]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676400" y="2362200"/>
            <a:ext cx="1066800" cy="496888"/>
          </a:xfrm>
        </p:spPr>
      </p:pic>
      <p:sp>
        <p:nvSpPr>
          <p:cNvPr id="202758" name="AutoShape 6"/>
          <p:cNvSpPr>
            <a:spLocks noChangeArrowheads="1"/>
          </p:cNvSpPr>
          <p:nvPr/>
        </p:nvSpPr>
        <p:spPr bwMode="auto">
          <a:xfrm rot="10800000">
            <a:off x="3048000" y="233045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6172200" y="3321050"/>
            <a:ext cx="26289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en-US" sz="2000">
                <a:solidFill>
                  <a:srgbClr val="FFFFFF"/>
                </a:solidFill>
              </a:rPr>
              <a:t>Epidemiology Studies</a:t>
            </a:r>
          </a:p>
        </p:txBody>
      </p:sp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1163638" y="3092450"/>
            <a:ext cx="2427287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en-US" sz="2000" i="1" dirty="0">
                <a:solidFill>
                  <a:srgbClr val="FFFFFF"/>
                </a:solidFill>
              </a:rPr>
              <a:t>In Vivo</a:t>
            </a:r>
            <a:r>
              <a:rPr lang="en-US" sz="2000" dirty="0">
                <a:solidFill>
                  <a:srgbClr val="FFFFFF"/>
                </a:solidFill>
              </a:rPr>
              <a:t> Genotoxicity</a:t>
            </a:r>
          </a:p>
          <a:p>
            <a:pPr algn="ctr" defTabSz="457200"/>
            <a:r>
              <a:rPr lang="en-US" sz="2000" dirty="0">
                <a:solidFill>
                  <a:srgbClr val="FFFFFF"/>
                </a:solidFill>
              </a:rPr>
              <a:t> Assays</a:t>
            </a:r>
          </a:p>
          <a:p>
            <a:pPr algn="ctr" defTabSz="457200"/>
            <a:r>
              <a:rPr lang="en-US" sz="1400" b="1" dirty="0">
                <a:solidFill>
                  <a:srgbClr val="FFFF00"/>
                </a:solidFill>
              </a:rPr>
              <a:t>(1970s)</a:t>
            </a: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0" y="5334000"/>
            <a:ext cx="36576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/>
            <a:r>
              <a:rPr lang="en-US" sz="2000" i="1" dirty="0">
                <a:solidFill>
                  <a:srgbClr val="FFFFFF"/>
                </a:solidFill>
              </a:rPr>
              <a:t>In Vitro</a:t>
            </a:r>
            <a:r>
              <a:rPr lang="en-US" sz="2000" dirty="0">
                <a:solidFill>
                  <a:srgbClr val="FFFFFF"/>
                </a:solidFill>
              </a:rPr>
              <a:t> Genotoxicity Assays</a:t>
            </a:r>
          </a:p>
          <a:p>
            <a:pPr algn="ctr" defTabSz="457200"/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1400" b="1" dirty="0">
                <a:solidFill>
                  <a:srgbClr val="FFFF00"/>
                </a:solidFill>
              </a:rPr>
              <a:t>(1970s; Bruce Ames )</a:t>
            </a:r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auto">
          <a:xfrm>
            <a:off x="5867400" y="3505200"/>
            <a:ext cx="3276600" cy="10587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FFFF00"/>
                </a:solidFill>
              </a:rPr>
              <a:t>(16th century)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  <a:p>
            <a:pPr algn="ctr" defTabSz="457200">
              <a:lnSpc>
                <a:spcPct val="20000"/>
              </a:lnSpc>
            </a:pPr>
            <a:endParaRPr lang="en-US" sz="2400" dirty="0">
              <a:solidFill>
                <a:srgbClr val="000000"/>
              </a:solidFill>
            </a:endParaRPr>
          </a:p>
          <a:p>
            <a:pPr algn="ctr" defTabSz="457200"/>
            <a:r>
              <a:rPr lang="en-US" sz="1000" b="1" dirty="0">
                <a:solidFill>
                  <a:srgbClr val="FFFF00"/>
                </a:solidFill>
              </a:rPr>
              <a:t>Ethical issues, long latency </a:t>
            </a:r>
            <a:r>
              <a:rPr lang="en-US" sz="1000" b="1" dirty="0" smtClean="0">
                <a:solidFill>
                  <a:srgbClr val="FFFF00"/>
                </a:solidFill>
              </a:rPr>
              <a:t>&amp; high </a:t>
            </a:r>
            <a:r>
              <a:rPr lang="en-US" sz="1000" b="1" dirty="0">
                <a:solidFill>
                  <a:srgbClr val="FFFF00"/>
                </a:solidFill>
              </a:rPr>
              <a:t>background </a:t>
            </a:r>
            <a:r>
              <a:rPr lang="en-US" sz="1000" b="1" dirty="0" smtClean="0">
                <a:solidFill>
                  <a:srgbClr val="FFFF00"/>
                </a:solidFill>
              </a:rPr>
              <a:t>make epidemiology </a:t>
            </a:r>
            <a:r>
              <a:rPr lang="en-US" sz="1000" b="1" dirty="0">
                <a:solidFill>
                  <a:srgbClr val="FFFF00"/>
                </a:solidFill>
              </a:rPr>
              <a:t>studies impractical</a:t>
            </a:r>
          </a:p>
          <a:p>
            <a:pPr algn="ctr" defTabSz="457200"/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5379" name="AutoShape 5"/>
          <p:cNvSpPr>
            <a:spLocks noChangeArrowheads="1"/>
          </p:cNvSpPr>
          <p:nvPr/>
        </p:nvSpPr>
        <p:spPr bwMode="auto">
          <a:xfrm rot="10800000">
            <a:off x="5638800" y="2330451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429000" y="2103438"/>
            <a:ext cx="2362200" cy="2241550"/>
            <a:chOff x="2160" y="873"/>
            <a:chExt cx="1488" cy="1412"/>
          </a:xfrm>
        </p:grpSpPr>
        <p:pic>
          <p:nvPicPr>
            <p:cNvPr id="15381" name="Picture 8" descr="MCAN00043_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55" y="1371"/>
              <a:ext cx="56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2160" y="873"/>
              <a:ext cx="1488" cy="1412"/>
              <a:chOff x="2160" y="873"/>
              <a:chExt cx="1488" cy="1412"/>
            </a:xfrm>
          </p:grpSpPr>
          <p:pic>
            <p:nvPicPr>
              <p:cNvPr id="15383" name="Picture 7" descr="MCj03244600000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448" y="873"/>
                <a:ext cx="960" cy="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384" name="Text Box 9"/>
              <p:cNvSpPr txBox="1">
                <a:spLocks noChangeArrowheads="1"/>
              </p:cNvSpPr>
              <p:nvPr/>
            </p:nvSpPr>
            <p:spPr bwMode="auto">
              <a:xfrm>
                <a:off x="2274" y="1640"/>
                <a:ext cx="1326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457200"/>
                <a:r>
                  <a:rPr lang="en-US" sz="2000" dirty="0">
                    <a:solidFill>
                      <a:srgbClr val="FFFFFF"/>
                    </a:solidFill>
                  </a:rPr>
                  <a:t>Rodent Bioassay</a:t>
                </a:r>
              </a:p>
            </p:txBody>
          </p:sp>
          <p:sp>
            <p:nvSpPr>
              <p:cNvPr id="15385" name="Text Box 16"/>
              <p:cNvSpPr txBox="1">
                <a:spLocks noChangeArrowheads="1"/>
              </p:cNvSpPr>
              <p:nvPr/>
            </p:nvSpPr>
            <p:spPr bwMode="auto">
              <a:xfrm>
                <a:off x="2160" y="1825"/>
                <a:ext cx="1488" cy="4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457200"/>
                <a:r>
                  <a:rPr lang="en-US" sz="1400" b="1">
                    <a:solidFill>
                      <a:srgbClr val="FFFF00"/>
                    </a:solidFill>
                  </a:rPr>
                  <a:t>(1915)</a:t>
                </a:r>
              </a:p>
              <a:p>
                <a:pPr algn="ctr" defTabSz="457200"/>
                <a:r>
                  <a:rPr lang="en-US" sz="1400" b="1">
                    <a:solidFill>
                      <a:srgbClr val="FFFF00"/>
                    </a:solidFill>
                  </a:rPr>
                  <a:t>5 years + $4-5 million</a:t>
                </a:r>
              </a:p>
              <a:p>
                <a:pPr algn="ctr" defTabSz="457200"/>
                <a:endParaRPr lang="en-US" sz="140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202769" name="Text Box 17"/>
          <p:cNvSpPr txBox="1">
            <a:spLocks noChangeArrowheads="1"/>
          </p:cNvSpPr>
          <p:nvPr/>
        </p:nvSpPr>
        <p:spPr bwMode="auto">
          <a:xfrm>
            <a:off x="381000" y="6051550"/>
            <a:ext cx="3124200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457200"/>
            <a:r>
              <a:rPr lang="en-US" sz="1000" b="1" dirty="0">
                <a:solidFill>
                  <a:srgbClr val="FFFF00"/>
                </a:solidFill>
              </a:rPr>
              <a:t>Fast, inexpensive, very </a:t>
            </a:r>
            <a:r>
              <a:rPr lang="en-US" sz="1000" b="1" dirty="0" smtClean="0">
                <a:solidFill>
                  <a:srgbClr val="FFFF00"/>
                </a:solidFill>
              </a:rPr>
              <a:t>sensitive. </a:t>
            </a:r>
            <a:r>
              <a:rPr lang="en-US" sz="1000" b="1" dirty="0" err="1" smtClean="0">
                <a:solidFill>
                  <a:srgbClr val="FFFF00"/>
                </a:solidFill>
              </a:rPr>
              <a:t>Genotoxins</a:t>
            </a:r>
            <a:r>
              <a:rPr lang="en-US" sz="1000" b="1" dirty="0" smtClean="0">
                <a:solidFill>
                  <a:srgbClr val="FFFF00"/>
                </a:solidFill>
              </a:rPr>
              <a:t> </a:t>
            </a:r>
            <a:r>
              <a:rPr lang="en-US" sz="1000" b="1" dirty="0">
                <a:solidFill>
                  <a:srgbClr val="FFFF00"/>
                </a:solidFill>
              </a:rPr>
              <a:t>are considered </a:t>
            </a:r>
            <a:r>
              <a:rPr lang="en-US" sz="1000" b="1" dirty="0" smtClean="0">
                <a:solidFill>
                  <a:srgbClr val="FFFF00"/>
                </a:solidFill>
              </a:rPr>
              <a:t>rodent </a:t>
            </a:r>
            <a:r>
              <a:rPr lang="en-US" sz="1000" b="1" dirty="0">
                <a:solidFill>
                  <a:srgbClr val="FFFF00"/>
                </a:solidFill>
              </a:rPr>
              <a:t>carcinogens and </a:t>
            </a:r>
            <a:r>
              <a:rPr lang="en-US" sz="1000" b="1" dirty="0" smtClean="0">
                <a:solidFill>
                  <a:srgbClr val="FFFF00"/>
                </a:solidFill>
              </a:rPr>
              <a:t> potential </a:t>
            </a:r>
            <a:r>
              <a:rPr lang="en-US" sz="1000" b="1" dirty="0">
                <a:solidFill>
                  <a:srgbClr val="FFFF00"/>
                </a:solidFill>
              </a:rPr>
              <a:t>human carcinogens</a:t>
            </a:r>
          </a:p>
          <a:p>
            <a:pPr algn="ctr" defTabSz="457200"/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202770" name="AutoShape 18"/>
          <p:cNvSpPr>
            <a:spLocks noChangeArrowheads="1"/>
          </p:cNvSpPr>
          <p:nvPr/>
        </p:nvSpPr>
        <p:spPr bwMode="auto">
          <a:xfrm>
            <a:off x="2590800" y="4419600"/>
            <a:ext cx="1752600" cy="485775"/>
          </a:xfrm>
          <a:prstGeom prst="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202771" name="Text Box 19"/>
          <p:cNvSpPr txBox="1">
            <a:spLocks noChangeArrowheads="1"/>
          </p:cNvSpPr>
          <p:nvPr/>
        </p:nvSpPr>
        <p:spPr bwMode="auto">
          <a:xfrm>
            <a:off x="4419600" y="4467225"/>
            <a:ext cx="3378200" cy="3968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en-US" sz="2000" dirty="0">
                <a:solidFill>
                  <a:srgbClr val="FFFFFF"/>
                </a:solidFill>
              </a:rPr>
              <a:t>Screening Tests </a:t>
            </a:r>
            <a:r>
              <a:rPr lang="en-US" sz="1600" b="1" dirty="0">
                <a:solidFill>
                  <a:srgbClr val="FFFF00"/>
                </a:solidFill>
              </a:rPr>
              <a:t>(early 1990’s)</a:t>
            </a:r>
          </a:p>
        </p:txBody>
      </p:sp>
      <p:sp>
        <p:nvSpPr>
          <p:cNvPr id="202772" name="Text Box 20"/>
          <p:cNvSpPr txBox="1">
            <a:spLocks noChangeArrowheads="1"/>
          </p:cNvSpPr>
          <p:nvPr/>
        </p:nvSpPr>
        <p:spPr bwMode="auto">
          <a:xfrm>
            <a:off x="3711575" y="5302250"/>
            <a:ext cx="5051425" cy="6413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en-US" sz="2000" dirty="0">
                <a:solidFill>
                  <a:srgbClr val="FFFFFF"/>
                </a:solidFill>
              </a:rPr>
              <a:t>Structure activity relationship (SAR/QSAR) </a:t>
            </a:r>
          </a:p>
          <a:p>
            <a:pPr algn="ctr" defTabSz="457200"/>
            <a:r>
              <a:rPr lang="en-US" sz="1600" b="1" dirty="0">
                <a:solidFill>
                  <a:srgbClr val="FFFF00"/>
                </a:solidFill>
              </a:rPr>
              <a:t>(1990’s)</a:t>
            </a:r>
          </a:p>
        </p:txBody>
      </p:sp>
      <p:sp>
        <p:nvSpPr>
          <p:cNvPr id="202773" name="AutoShape 21"/>
          <p:cNvSpPr>
            <a:spLocks noChangeArrowheads="1"/>
          </p:cNvSpPr>
          <p:nvPr/>
        </p:nvSpPr>
        <p:spPr bwMode="auto">
          <a:xfrm rot="5400000">
            <a:off x="5668168" y="4999833"/>
            <a:ext cx="381000" cy="287335"/>
          </a:xfrm>
          <a:prstGeom prst="rightArrow">
            <a:avLst>
              <a:gd name="adj1" fmla="val 50000"/>
              <a:gd name="adj2" fmla="val 39738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87065" name="Text Box 25"/>
          <p:cNvSpPr txBox="1">
            <a:spLocks noChangeArrowheads="1"/>
          </p:cNvSpPr>
          <p:nvPr/>
        </p:nvSpPr>
        <p:spPr bwMode="auto">
          <a:xfrm>
            <a:off x="1066800" y="1631950"/>
            <a:ext cx="3048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r>
              <a:rPr lang="en-US" sz="1200" b="1" i="1" dirty="0">
                <a:solidFill>
                  <a:srgbClr val="FFFFFF"/>
                </a:solidFill>
              </a:rPr>
              <a:t>“..many carcinogens are mutagens and that most mutagens are carcinogens” </a:t>
            </a:r>
          </a:p>
          <a:p>
            <a:pPr eaLnBrk="0" hangingPunct="0"/>
            <a:r>
              <a:rPr lang="en-US" sz="1200" b="1" i="1" dirty="0">
                <a:solidFill>
                  <a:srgbClr val="FFFFFF"/>
                </a:solidFill>
              </a:rPr>
              <a:t>James A. and Elizabeth C. Miller  </a:t>
            </a:r>
          </a:p>
        </p:txBody>
      </p:sp>
      <p:sp>
        <p:nvSpPr>
          <p:cNvPr id="27" name="AutoShape 13"/>
          <p:cNvSpPr>
            <a:spLocks noChangeArrowheads="1"/>
          </p:cNvSpPr>
          <p:nvPr/>
        </p:nvSpPr>
        <p:spPr bwMode="auto">
          <a:xfrm flipV="1">
            <a:off x="5791200" y="6019800"/>
            <a:ext cx="457200" cy="6540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6400800" y="5791200"/>
            <a:ext cx="2667000" cy="10156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/>
            <a:r>
              <a:rPr lang="en-US" sz="2000" dirty="0">
                <a:solidFill>
                  <a:srgbClr val="FFFFFF"/>
                </a:solidFill>
              </a:rPr>
              <a:t>Pathways of Toxicity/Adverse Outcomes Pathway</a:t>
            </a: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0" y="0"/>
            <a:ext cx="6934199" cy="1219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Historical Perspectives and Background-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Genotoxicity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assays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" name="AutoShape 13"/>
          <p:cNvSpPr>
            <a:spLocks noChangeArrowheads="1"/>
          </p:cNvSpPr>
          <p:nvPr/>
        </p:nvSpPr>
        <p:spPr bwMode="auto">
          <a:xfrm rot="5400000" flipV="1">
            <a:off x="609600" y="2667000"/>
            <a:ext cx="685800" cy="1143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976937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Topics for Discussion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800600"/>
          </a:xfrm>
          <a:noFill/>
        </p:spPr>
        <p:txBody>
          <a:bodyPr/>
          <a:lstStyle/>
          <a:p>
            <a:pPr eaLnBrk="1" hangingPunct="1">
              <a:buNone/>
            </a:pPr>
            <a:r>
              <a:rPr lang="en-US" sz="2000" dirty="0" smtClean="0"/>
              <a:t>Most commonly used assays:</a:t>
            </a:r>
          </a:p>
          <a:p>
            <a:pPr eaLnBrk="1" hangingPunct="1"/>
            <a:r>
              <a:rPr lang="en-US" sz="2000" i="1" dirty="0" smtClean="0"/>
              <a:t>In vivo</a:t>
            </a:r>
            <a:r>
              <a:rPr lang="en-US" sz="2000" dirty="0" smtClean="0"/>
              <a:t> Micronucleus Assay</a:t>
            </a:r>
          </a:p>
          <a:p>
            <a:r>
              <a:rPr lang="it-IT" sz="2000" i="1" dirty="0" smtClean="0"/>
              <a:t>In vivo </a:t>
            </a:r>
            <a:r>
              <a:rPr lang="it-IT" sz="2000" dirty="0" smtClean="0"/>
              <a:t>Mammalian Alkaline Comet Assay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Less commonly used assay:</a:t>
            </a:r>
            <a:endParaRPr lang="it-IT" sz="2000" dirty="0" smtClean="0"/>
          </a:p>
          <a:p>
            <a:r>
              <a:rPr lang="en-US" sz="2000" dirty="0" smtClean="0"/>
              <a:t>Transgenic Rodent Somatic and Germ Cell Gene Mutation Assays</a:t>
            </a:r>
          </a:p>
          <a:p>
            <a:r>
              <a:rPr lang="it-IT" sz="2000" i="1" dirty="0" smtClean="0"/>
              <a:t>In vivo</a:t>
            </a:r>
            <a:r>
              <a:rPr lang="it-IT" sz="2000" dirty="0" smtClean="0"/>
              <a:t> Chromosome Aberration Assay</a:t>
            </a:r>
          </a:p>
          <a:p>
            <a:r>
              <a:rPr lang="it-IT" sz="2000" dirty="0" smtClean="0"/>
              <a:t>Pig-a </a:t>
            </a:r>
            <a:r>
              <a:rPr lang="it-IT" sz="2000" i="1" dirty="0" smtClean="0"/>
              <a:t>In Vivo </a:t>
            </a:r>
            <a:r>
              <a:rPr lang="it-IT" sz="2000" dirty="0" smtClean="0"/>
              <a:t>Gene Mutation Assay </a:t>
            </a:r>
          </a:p>
          <a:p>
            <a:endParaRPr lang="it-IT" sz="2000" dirty="0" smtClean="0"/>
          </a:p>
          <a:p>
            <a:pPr>
              <a:buNone/>
            </a:pPr>
            <a:endParaRPr lang="it-IT" sz="2000" dirty="0" smtClean="0"/>
          </a:p>
          <a:p>
            <a:pPr eaLnBrk="1" hangingPunct="1">
              <a:buNone/>
            </a:pPr>
            <a:endParaRPr lang="en-US" sz="20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6581775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Historical Perspectives and Background- </a:t>
            </a:r>
            <a:r>
              <a:rPr lang="en-US" i="1" dirty="0" smtClean="0"/>
              <a:t>in vivo</a:t>
            </a:r>
            <a:r>
              <a:rPr lang="en-US" dirty="0" smtClean="0"/>
              <a:t> MN Assay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9055"/>
            <a:ext cx="8229600" cy="4924425"/>
          </a:xfrm>
          <a:noFill/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Heddle 1973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Assess the potential for DNA damage that may:</a:t>
            </a:r>
          </a:p>
          <a:p>
            <a:pPr lvl="1" indent="-398463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alter chromosome structure</a:t>
            </a:r>
          </a:p>
          <a:p>
            <a:pPr lvl="1" indent="-398463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interfere with the mitotic apparatus causing changes in chromosome number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i="1" dirty="0" smtClean="0"/>
              <a:t>In Vivo</a:t>
            </a:r>
            <a:r>
              <a:rPr lang="en-US" sz="2000" dirty="0" smtClean="0"/>
              <a:t> Micronucleus Assay</a:t>
            </a:r>
          </a:p>
          <a:p>
            <a:pPr lvl="1" indent="-398463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detects micronuclei (MN) </a:t>
            </a:r>
          </a:p>
          <a:p>
            <a:pPr lvl="2" indent="-398463">
              <a:spcBef>
                <a:spcPts val="0"/>
              </a:spcBef>
              <a:spcAft>
                <a:spcPts val="1200"/>
              </a:spcAft>
            </a:pPr>
            <a:r>
              <a:rPr lang="en-US" sz="2000" dirty="0" err="1" smtClean="0"/>
              <a:t>Clastogenicity</a:t>
            </a:r>
            <a:endParaRPr lang="en-US" sz="2000" dirty="0" smtClean="0"/>
          </a:p>
          <a:p>
            <a:pPr lvl="2" indent="-398463">
              <a:spcBef>
                <a:spcPts val="0"/>
              </a:spcBef>
              <a:spcAft>
                <a:spcPts val="1200"/>
              </a:spcAft>
            </a:pPr>
            <a:r>
              <a:rPr lang="en-US" sz="2000" dirty="0" err="1" smtClean="0"/>
              <a:t>Aneugenicity</a:t>
            </a:r>
            <a:endParaRPr lang="en-US" sz="2000" dirty="0" smtClean="0"/>
          </a:p>
          <a:p>
            <a:pPr lvl="1" indent="-398463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serves as biomarkers of cytogenetic damage</a:t>
            </a:r>
          </a:p>
          <a:p>
            <a:pPr lvl="1" indent="-398463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 smtClean="0"/>
              <a:t>No exposure = No Test</a:t>
            </a:r>
            <a:endParaRPr lang="en-US" sz="1800" b="1" dirty="0" smtClean="0"/>
          </a:p>
          <a:p>
            <a:pPr lvl="1" indent="-398463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ChangeArrowheads="1"/>
          </p:cNvSpPr>
          <p:nvPr/>
        </p:nvSpPr>
        <p:spPr bwMode="auto">
          <a:xfrm>
            <a:off x="457200" y="0"/>
            <a:ext cx="838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eaLnBrk="1" hangingPunct="1">
              <a:spcBef>
                <a:spcPct val="0"/>
              </a:spcBef>
            </a:pPr>
            <a:r>
              <a:rPr lang="en-US" sz="3200" b="1" i="1" dirty="0">
                <a:solidFill>
                  <a:schemeClr val="bg1"/>
                </a:solidFill>
                <a:cs typeface="Arial" pitchFamily="34" charset="0"/>
              </a:rPr>
              <a:t>In Vivo</a:t>
            </a:r>
            <a:r>
              <a:rPr lang="en-US" sz="3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cs typeface="Arial" pitchFamily="34" charset="0"/>
              </a:rPr>
              <a:t>MN Assay</a:t>
            </a:r>
            <a:endParaRPr lang="en-US" sz="3200" b="1" i="1" dirty="0">
              <a:solidFill>
                <a:schemeClr val="bg1"/>
              </a:solidFill>
              <a:latin typeface="Tahoma" pitchFamily="34" charset="0"/>
              <a:cs typeface="Arial" pitchFamily="34" charset="0"/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152400" y="1447800"/>
            <a:ext cx="8690358" cy="4714224"/>
            <a:chOff x="228600" y="1143000"/>
            <a:chExt cx="9071854" cy="5210119"/>
          </a:xfrm>
        </p:grpSpPr>
        <p:sp>
          <p:nvSpPr>
            <p:cNvPr id="865283" name="Oval 3"/>
            <p:cNvSpPr>
              <a:spLocks noChangeArrowheads="1"/>
            </p:cNvSpPr>
            <p:nvPr/>
          </p:nvSpPr>
          <p:spPr bwMode="auto">
            <a:xfrm>
              <a:off x="3581400" y="5105400"/>
              <a:ext cx="152400" cy="152400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28600" y="3276600"/>
              <a:ext cx="1143000" cy="1143000"/>
              <a:chOff x="336" y="1776"/>
              <a:chExt cx="720" cy="720"/>
            </a:xfrm>
          </p:grpSpPr>
          <p:sp>
            <p:nvSpPr>
              <p:cNvPr id="865285" name="Oval 5"/>
              <p:cNvSpPr>
                <a:spLocks noChangeArrowheads="1"/>
              </p:cNvSpPr>
              <p:nvPr/>
            </p:nvSpPr>
            <p:spPr bwMode="auto">
              <a:xfrm>
                <a:off x="336" y="1776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286" name="Oval 6"/>
              <p:cNvSpPr>
                <a:spLocks noChangeArrowheads="1"/>
              </p:cNvSpPr>
              <p:nvPr/>
            </p:nvSpPr>
            <p:spPr bwMode="auto">
              <a:xfrm>
                <a:off x="432" y="1872"/>
                <a:ext cx="480" cy="48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en-US" sz="3200" dirty="0">
                  <a:latin typeface="Tahoma" pitchFamily="34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7696200" y="4495800"/>
              <a:ext cx="1143000" cy="1143000"/>
              <a:chOff x="4944" y="2976"/>
              <a:chExt cx="720" cy="720"/>
            </a:xfrm>
          </p:grpSpPr>
          <p:sp>
            <p:nvSpPr>
              <p:cNvPr id="865288" name="Oval 8"/>
              <p:cNvSpPr>
                <a:spLocks noChangeArrowheads="1"/>
              </p:cNvSpPr>
              <p:nvPr/>
            </p:nvSpPr>
            <p:spPr bwMode="auto">
              <a:xfrm>
                <a:off x="5040" y="3168"/>
                <a:ext cx="96" cy="96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289" name="Oval 9"/>
              <p:cNvSpPr>
                <a:spLocks noChangeArrowheads="1"/>
              </p:cNvSpPr>
              <p:nvPr/>
            </p:nvSpPr>
            <p:spPr bwMode="auto">
              <a:xfrm>
                <a:off x="4944" y="2976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865290" name="Oval 10"/>
            <p:cNvSpPr>
              <a:spLocks noChangeArrowheads="1"/>
            </p:cNvSpPr>
            <p:nvPr/>
          </p:nvSpPr>
          <p:spPr bwMode="auto">
            <a:xfrm>
              <a:off x="7620000" y="1828800"/>
              <a:ext cx="1143000" cy="1143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819400" y="4267200"/>
              <a:ext cx="1143000" cy="1143000"/>
              <a:chOff x="336" y="1776"/>
              <a:chExt cx="720" cy="720"/>
            </a:xfrm>
          </p:grpSpPr>
          <p:sp>
            <p:nvSpPr>
              <p:cNvPr id="865292" name="Oval 12"/>
              <p:cNvSpPr>
                <a:spLocks noChangeArrowheads="1"/>
              </p:cNvSpPr>
              <p:nvPr/>
            </p:nvSpPr>
            <p:spPr bwMode="auto">
              <a:xfrm>
                <a:off x="336" y="1776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293" name="Oval 13"/>
              <p:cNvSpPr>
                <a:spLocks noChangeArrowheads="1"/>
              </p:cNvSpPr>
              <p:nvPr/>
            </p:nvSpPr>
            <p:spPr bwMode="auto">
              <a:xfrm>
                <a:off x="432" y="1872"/>
                <a:ext cx="480" cy="48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en-US" sz="3200" dirty="0">
                  <a:latin typeface="Tahoma" pitchFamily="34" charset="0"/>
                </a:endParaRPr>
              </a:p>
            </p:txBody>
          </p: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2590800" y="1843087"/>
              <a:ext cx="1143000" cy="1143000"/>
              <a:chOff x="336" y="1776"/>
              <a:chExt cx="720" cy="720"/>
            </a:xfrm>
          </p:grpSpPr>
          <p:sp>
            <p:nvSpPr>
              <p:cNvPr id="865295" name="Oval 15"/>
              <p:cNvSpPr>
                <a:spLocks noChangeArrowheads="1"/>
              </p:cNvSpPr>
              <p:nvPr/>
            </p:nvSpPr>
            <p:spPr bwMode="auto">
              <a:xfrm>
                <a:off x="336" y="1776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296" name="Oval 16"/>
              <p:cNvSpPr>
                <a:spLocks noChangeArrowheads="1"/>
              </p:cNvSpPr>
              <p:nvPr/>
            </p:nvSpPr>
            <p:spPr bwMode="auto">
              <a:xfrm>
                <a:off x="432" y="1872"/>
                <a:ext cx="480" cy="48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en-US" sz="3200" dirty="0">
                  <a:latin typeface="Tahoma" pitchFamily="34" charset="0"/>
                </a:endParaRPr>
              </a:p>
            </p:txBody>
          </p: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3962400" y="1143000"/>
              <a:ext cx="3276600" cy="1295400"/>
              <a:chOff x="2496" y="1152"/>
              <a:chExt cx="2064" cy="816"/>
            </a:xfrm>
          </p:grpSpPr>
          <p:sp>
            <p:nvSpPr>
              <p:cNvPr id="865298" name="Oval 18"/>
              <p:cNvSpPr>
                <a:spLocks noChangeArrowheads="1"/>
              </p:cNvSpPr>
              <p:nvPr/>
            </p:nvSpPr>
            <p:spPr bwMode="auto">
              <a:xfrm>
                <a:off x="3456" y="1152"/>
                <a:ext cx="480" cy="48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en-US" sz="3200" dirty="0">
                  <a:latin typeface="Tahoma" pitchFamily="34" charset="0"/>
                </a:endParaRPr>
              </a:p>
            </p:txBody>
          </p:sp>
          <p:sp>
            <p:nvSpPr>
              <p:cNvPr id="865299" name="Line 19"/>
              <p:cNvSpPr>
                <a:spLocks noChangeShapeType="1"/>
              </p:cNvSpPr>
              <p:nvPr/>
            </p:nvSpPr>
            <p:spPr bwMode="auto">
              <a:xfrm>
                <a:off x="2496" y="1968"/>
                <a:ext cx="20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300" name="Line 20"/>
              <p:cNvSpPr>
                <a:spLocks noChangeShapeType="1"/>
              </p:cNvSpPr>
              <p:nvPr/>
            </p:nvSpPr>
            <p:spPr bwMode="auto">
              <a:xfrm flipV="1">
                <a:off x="2928" y="1536"/>
                <a:ext cx="57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865301" name="Line 21"/>
            <p:cNvSpPr>
              <a:spLocks noChangeShapeType="1"/>
            </p:cNvSpPr>
            <p:nvPr/>
          </p:nvSpPr>
          <p:spPr bwMode="auto">
            <a:xfrm flipV="1">
              <a:off x="1371600" y="2514600"/>
              <a:ext cx="114300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65302" name="Line 22"/>
            <p:cNvSpPr>
              <a:spLocks noChangeShapeType="1"/>
            </p:cNvSpPr>
            <p:nvPr/>
          </p:nvSpPr>
          <p:spPr bwMode="auto">
            <a:xfrm>
              <a:off x="1219200" y="4343400"/>
              <a:ext cx="1524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65303" name="Text Box 23"/>
            <p:cNvSpPr txBox="1">
              <a:spLocks noChangeArrowheads="1"/>
            </p:cNvSpPr>
            <p:nvPr/>
          </p:nvSpPr>
          <p:spPr bwMode="auto">
            <a:xfrm>
              <a:off x="228600" y="4495800"/>
              <a:ext cx="14478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>
                  <a:latin typeface="Tahoma" pitchFamily="34" charset="0"/>
                </a:rPr>
                <a:t>Stem Cell </a:t>
              </a:r>
            </a:p>
            <a:p>
              <a:pPr>
                <a:spcBef>
                  <a:spcPct val="0"/>
                </a:spcBef>
              </a:pPr>
              <a:r>
                <a:rPr lang="en-US" sz="1800" b="1" dirty="0">
                  <a:latin typeface="Tahoma" pitchFamily="34" charset="0"/>
                </a:rPr>
                <a:t>(erythroblast)</a:t>
              </a:r>
            </a:p>
          </p:txBody>
        </p:sp>
        <p:sp>
          <p:nvSpPr>
            <p:cNvPr id="865304" name="Text Box 24"/>
            <p:cNvSpPr txBox="1">
              <a:spLocks noChangeArrowheads="1"/>
            </p:cNvSpPr>
            <p:nvPr/>
          </p:nvSpPr>
          <p:spPr bwMode="auto">
            <a:xfrm rot="18900000">
              <a:off x="1008063" y="2659063"/>
              <a:ext cx="160178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/>
                <a:t>Final Mitosis</a:t>
              </a:r>
              <a:endParaRPr lang="en-US" sz="1800" b="1" dirty="0">
                <a:latin typeface="Tahoma" pitchFamily="34" charset="0"/>
              </a:endParaRPr>
            </a:p>
          </p:txBody>
        </p:sp>
        <p:sp>
          <p:nvSpPr>
            <p:cNvPr id="865305" name="Text Box 25"/>
            <p:cNvSpPr txBox="1">
              <a:spLocks noChangeArrowheads="1"/>
            </p:cNvSpPr>
            <p:nvPr/>
          </p:nvSpPr>
          <p:spPr bwMode="auto">
            <a:xfrm>
              <a:off x="2535238" y="5537200"/>
              <a:ext cx="17208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/>
                <a:t>Chromosomal</a:t>
              </a:r>
            </a:p>
            <a:p>
              <a:pPr>
                <a:spcBef>
                  <a:spcPct val="0"/>
                </a:spcBef>
              </a:pPr>
              <a:r>
                <a:rPr lang="en-US" sz="1800" b="1" dirty="0"/>
                <a:t>Damage</a:t>
              </a:r>
              <a:endParaRPr lang="en-US" sz="3200" dirty="0">
                <a:latin typeface="Tahoma" pitchFamily="34" charset="0"/>
              </a:endParaRPr>
            </a:p>
          </p:txBody>
        </p:sp>
        <p:sp>
          <p:nvSpPr>
            <p:cNvPr id="865306" name="Text Box 26"/>
            <p:cNvSpPr txBox="1">
              <a:spLocks noChangeArrowheads="1"/>
            </p:cNvSpPr>
            <p:nvPr/>
          </p:nvSpPr>
          <p:spPr bwMode="auto">
            <a:xfrm>
              <a:off x="2743200" y="3062287"/>
              <a:ext cx="971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1800" b="1" dirty="0"/>
                <a:t>Normal</a:t>
              </a:r>
              <a:endParaRPr lang="en-US" sz="1800" b="1" dirty="0">
                <a:latin typeface="Tahoma" pitchFamily="34" charset="0"/>
              </a:endParaRPr>
            </a:p>
          </p:txBody>
        </p:sp>
        <p:sp>
          <p:nvSpPr>
            <p:cNvPr id="865307" name="Text Box 27"/>
            <p:cNvSpPr txBox="1">
              <a:spLocks noChangeArrowheads="1"/>
            </p:cNvSpPr>
            <p:nvPr/>
          </p:nvSpPr>
          <p:spPr bwMode="auto">
            <a:xfrm>
              <a:off x="4419600" y="2895599"/>
              <a:ext cx="2968058" cy="714319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>
                  <a:latin typeface="Tahoma" pitchFamily="34" charset="0"/>
                </a:rPr>
                <a:t>Maturation/expulsion of nucleus</a:t>
              </a:r>
            </a:p>
          </p:txBody>
        </p: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4191000" y="3733800"/>
              <a:ext cx="3276600" cy="1295400"/>
              <a:chOff x="2496" y="1152"/>
              <a:chExt cx="2064" cy="816"/>
            </a:xfrm>
          </p:grpSpPr>
          <p:sp>
            <p:nvSpPr>
              <p:cNvPr id="865309" name="Oval 29"/>
              <p:cNvSpPr>
                <a:spLocks noChangeArrowheads="1"/>
              </p:cNvSpPr>
              <p:nvPr/>
            </p:nvSpPr>
            <p:spPr bwMode="auto">
              <a:xfrm>
                <a:off x="3456" y="1152"/>
                <a:ext cx="480" cy="48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en-US" sz="3200" dirty="0">
                  <a:latin typeface="Tahoma" pitchFamily="34" charset="0"/>
                </a:endParaRPr>
              </a:p>
            </p:txBody>
          </p:sp>
          <p:sp>
            <p:nvSpPr>
              <p:cNvPr id="865310" name="Line 30"/>
              <p:cNvSpPr>
                <a:spLocks noChangeShapeType="1"/>
              </p:cNvSpPr>
              <p:nvPr/>
            </p:nvSpPr>
            <p:spPr bwMode="auto">
              <a:xfrm>
                <a:off x="2496" y="1968"/>
                <a:ext cx="20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311" name="Line 31"/>
              <p:cNvSpPr>
                <a:spLocks noChangeShapeType="1"/>
              </p:cNvSpPr>
              <p:nvPr/>
            </p:nvSpPr>
            <p:spPr bwMode="auto">
              <a:xfrm flipV="1">
                <a:off x="2928" y="1536"/>
                <a:ext cx="57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865312" name="Text Box 32"/>
            <p:cNvSpPr txBox="1">
              <a:spLocks noChangeArrowheads="1"/>
            </p:cNvSpPr>
            <p:nvPr/>
          </p:nvSpPr>
          <p:spPr bwMode="auto">
            <a:xfrm rot="660000">
              <a:off x="1295400" y="4114800"/>
              <a:ext cx="16017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/>
                <a:t>Final Mitosis</a:t>
              </a:r>
              <a:endParaRPr lang="en-US" sz="1800" b="1" dirty="0">
                <a:latin typeface="Tahoma" pitchFamily="34" charset="0"/>
              </a:endParaRPr>
            </a:p>
          </p:txBody>
        </p:sp>
        <p:grpSp>
          <p:nvGrpSpPr>
            <p:cNvPr id="9" name="Group 33"/>
            <p:cNvGrpSpPr>
              <a:grpSpLocks/>
            </p:cNvGrpSpPr>
            <p:nvPr/>
          </p:nvGrpSpPr>
          <p:grpSpPr bwMode="auto">
            <a:xfrm>
              <a:off x="381000" y="1294254"/>
              <a:ext cx="1828800" cy="826647"/>
              <a:chOff x="576" y="767"/>
              <a:chExt cx="1728" cy="721"/>
            </a:xfrm>
          </p:grpSpPr>
          <p:sp>
            <p:nvSpPr>
              <p:cNvPr id="865314" name="AutoShape 34"/>
              <p:cNvSpPr>
                <a:spLocks noChangeArrowheads="1"/>
              </p:cNvSpPr>
              <p:nvPr/>
            </p:nvSpPr>
            <p:spPr bwMode="auto">
              <a:xfrm>
                <a:off x="768" y="1104"/>
                <a:ext cx="48" cy="144"/>
              </a:xfrm>
              <a:prstGeom prst="triangle">
                <a:avLst>
                  <a:gd name="adj" fmla="val 10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5315" name="Line 35"/>
              <p:cNvSpPr>
                <a:spLocks noChangeShapeType="1"/>
              </p:cNvSpPr>
              <p:nvPr/>
            </p:nvSpPr>
            <p:spPr bwMode="auto">
              <a:xfrm>
                <a:off x="576" y="1488"/>
                <a:ext cx="17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16" name="Line 36"/>
              <p:cNvSpPr>
                <a:spLocks noChangeShapeType="1"/>
              </p:cNvSpPr>
              <p:nvPr/>
            </p:nvSpPr>
            <p:spPr bwMode="auto">
              <a:xfrm flipV="1">
                <a:off x="576" y="1248"/>
                <a:ext cx="192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17" name="Line 37"/>
              <p:cNvSpPr>
                <a:spLocks noChangeShapeType="1"/>
              </p:cNvSpPr>
              <p:nvPr/>
            </p:nvSpPr>
            <p:spPr bwMode="auto">
              <a:xfrm flipV="1">
                <a:off x="768" y="1104"/>
                <a:ext cx="38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18" name="Line 38"/>
              <p:cNvSpPr>
                <a:spLocks noChangeShapeType="1"/>
              </p:cNvSpPr>
              <p:nvPr/>
            </p:nvSpPr>
            <p:spPr bwMode="auto">
              <a:xfrm>
                <a:off x="1152" y="1104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19" name="Line 39"/>
              <p:cNvSpPr>
                <a:spLocks noChangeShapeType="1"/>
              </p:cNvSpPr>
              <p:nvPr/>
            </p:nvSpPr>
            <p:spPr bwMode="auto">
              <a:xfrm>
                <a:off x="1680" y="1104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20" name="Line 40"/>
              <p:cNvSpPr>
                <a:spLocks noChangeShapeType="1"/>
              </p:cNvSpPr>
              <p:nvPr/>
            </p:nvSpPr>
            <p:spPr bwMode="auto">
              <a:xfrm>
                <a:off x="1872" y="1248"/>
                <a:ext cx="48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21" name="Line 41"/>
              <p:cNvSpPr>
                <a:spLocks noChangeShapeType="1"/>
              </p:cNvSpPr>
              <p:nvPr/>
            </p:nvSpPr>
            <p:spPr bwMode="auto">
              <a:xfrm flipH="1">
                <a:off x="1872" y="1392"/>
                <a:ext cx="4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322" name="Oval 42"/>
              <p:cNvSpPr>
                <a:spLocks noChangeArrowheads="1"/>
              </p:cNvSpPr>
              <p:nvPr/>
            </p:nvSpPr>
            <p:spPr bwMode="auto">
              <a:xfrm>
                <a:off x="816" y="1296"/>
                <a:ext cx="48" cy="48"/>
              </a:xfrm>
              <a:prstGeom prst="ellipse">
                <a:avLst/>
              </a:prstGeom>
              <a:solidFill>
                <a:srgbClr val="FF505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</a:pPr>
                <a:endParaRPr lang="en-US" dirty="0">
                  <a:latin typeface="Times New Roman" pitchFamily="18" charset="0"/>
                </a:endParaRPr>
              </a:p>
            </p:txBody>
          </p:sp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 rot="13520262">
                <a:off x="1582" y="483"/>
                <a:ext cx="151" cy="720"/>
                <a:chOff x="2297" y="384"/>
                <a:chExt cx="151" cy="720"/>
              </a:xfrm>
            </p:grpSpPr>
            <p:grpSp>
              <p:nvGrpSpPr>
                <p:cNvPr id="11" name="Group 45"/>
                <p:cNvGrpSpPr>
                  <a:grpSpLocks/>
                </p:cNvGrpSpPr>
                <p:nvPr/>
              </p:nvGrpSpPr>
              <p:grpSpPr bwMode="auto">
                <a:xfrm>
                  <a:off x="2297" y="480"/>
                  <a:ext cx="151" cy="477"/>
                  <a:chOff x="1721" y="1680"/>
                  <a:chExt cx="151" cy="477"/>
                </a:xfrm>
              </p:grpSpPr>
              <p:sp>
                <p:nvSpPr>
                  <p:cNvPr id="865326" name="AutoShape 46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721" y="1821"/>
                    <a:ext cx="144" cy="336"/>
                  </a:xfrm>
                  <a:prstGeom prst="roundRect">
                    <a:avLst>
                      <a:gd name="adj" fmla="val 11111"/>
                    </a:avLst>
                  </a:prstGeom>
                  <a:pattFill prst="wdDnDiag">
                    <a:fgClr>
                      <a:schemeClr val="tx1"/>
                    </a:fgClr>
                    <a:bgClr>
                      <a:schemeClr val="bg1"/>
                    </a:bgClr>
                  </a:patt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865327" name="AutoShape 47"/>
                  <p:cNvSpPr>
                    <a:spLocks noChangeArrowheads="1"/>
                  </p:cNvSpPr>
                  <p:nvPr/>
                </p:nvSpPr>
                <p:spPr bwMode="auto">
                  <a:xfrm>
                    <a:off x="1728" y="1680"/>
                    <a:ext cx="144" cy="144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65328" name="Line 48"/>
                <p:cNvSpPr>
                  <a:spLocks noChangeShapeType="1"/>
                </p:cNvSpPr>
                <p:nvPr/>
              </p:nvSpPr>
              <p:spPr bwMode="auto">
                <a:xfrm>
                  <a:off x="2376" y="960"/>
                  <a:ext cx="0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65329" name="Line 49"/>
                <p:cNvSpPr>
                  <a:spLocks noChangeShapeType="1"/>
                </p:cNvSpPr>
                <p:nvPr/>
              </p:nvSpPr>
              <p:spPr bwMode="auto">
                <a:xfrm>
                  <a:off x="2304" y="1104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65330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2376" y="384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865331" name="Line 51"/>
            <p:cNvSpPr>
              <a:spLocks noChangeShapeType="1"/>
            </p:cNvSpPr>
            <p:nvPr/>
          </p:nvSpPr>
          <p:spPr bwMode="auto">
            <a:xfrm>
              <a:off x="762000" y="22098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865332" name="Text Box 52"/>
            <p:cNvSpPr txBox="1">
              <a:spLocks noChangeArrowheads="1"/>
            </p:cNvSpPr>
            <p:nvPr/>
          </p:nvSpPr>
          <p:spPr bwMode="auto">
            <a:xfrm>
              <a:off x="2216150" y="1309687"/>
              <a:ext cx="2025650" cy="53022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1800" dirty="0"/>
                <a:t>Polychromatic 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1800" dirty="0"/>
                <a:t>Erythrocyte (PCE)</a:t>
              </a:r>
              <a:endParaRPr lang="en-US" dirty="0"/>
            </a:p>
          </p:txBody>
        </p:sp>
        <p:sp>
          <p:nvSpPr>
            <p:cNvPr id="865333" name="Text Box 53"/>
            <p:cNvSpPr txBox="1">
              <a:spLocks noChangeArrowheads="1"/>
            </p:cNvSpPr>
            <p:nvPr/>
          </p:nvSpPr>
          <p:spPr bwMode="auto">
            <a:xfrm>
              <a:off x="6858000" y="1219200"/>
              <a:ext cx="2038350" cy="53022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1800" dirty="0"/>
                <a:t>Normochromatic 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</a:pPr>
              <a:r>
                <a:rPr lang="en-US" sz="1800" dirty="0"/>
                <a:t>Erythrocyte (NCE)</a:t>
              </a:r>
              <a:endParaRPr lang="en-US" dirty="0"/>
            </a:p>
          </p:txBody>
        </p:sp>
        <p:sp>
          <p:nvSpPr>
            <p:cNvPr id="865334" name="Text Box 54"/>
            <p:cNvSpPr txBox="1">
              <a:spLocks noChangeArrowheads="1"/>
            </p:cNvSpPr>
            <p:nvPr/>
          </p:nvSpPr>
          <p:spPr bwMode="auto">
            <a:xfrm>
              <a:off x="7696200" y="2971800"/>
              <a:ext cx="97155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/>
                <a:t>Normal</a:t>
              </a:r>
            </a:p>
            <a:p>
              <a:pPr>
                <a:spcBef>
                  <a:spcPct val="0"/>
                </a:spcBef>
              </a:pPr>
              <a:r>
                <a:rPr lang="en-US" sz="1800" b="1" dirty="0"/>
                <a:t>NCE</a:t>
              </a:r>
              <a:endParaRPr lang="en-US" sz="1800" b="1" dirty="0">
                <a:latin typeface="Tahoma" pitchFamily="34" charset="0"/>
              </a:endParaRPr>
            </a:p>
          </p:txBody>
        </p:sp>
        <p:sp>
          <p:nvSpPr>
            <p:cNvPr id="865335" name="Text Box 55"/>
            <p:cNvSpPr txBox="1">
              <a:spLocks noChangeArrowheads="1"/>
            </p:cNvSpPr>
            <p:nvPr/>
          </p:nvSpPr>
          <p:spPr bwMode="auto">
            <a:xfrm>
              <a:off x="7340600" y="5638800"/>
              <a:ext cx="1959854" cy="714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800" b="1" dirty="0" smtClean="0"/>
                <a:t>Micronucleated</a:t>
              </a:r>
              <a:endParaRPr lang="en-US" sz="1800" b="1" dirty="0"/>
            </a:p>
            <a:p>
              <a:pPr>
                <a:spcBef>
                  <a:spcPct val="0"/>
                </a:spcBef>
              </a:pPr>
              <a:r>
                <a:rPr lang="en-US" sz="1800" b="1" dirty="0"/>
                <a:t>NCE</a:t>
              </a:r>
              <a:endParaRPr lang="en-US" sz="1800" b="1" dirty="0">
                <a:latin typeface="Tahoma" pitchFamily="34" charset="0"/>
              </a:endParaRPr>
            </a:p>
          </p:txBody>
        </p:sp>
        <p:sp>
          <p:nvSpPr>
            <p:cNvPr id="865339" name="Line 59"/>
            <p:cNvSpPr>
              <a:spLocks noChangeShapeType="1"/>
            </p:cNvSpPr>
            <p:nvPr/>
          </p:nvSpPr>
          <p:spPr bwMode="auto">
            <a:xfrm>
              <a:off x="4800600" y="3581400"/>
              <a:ext cx="4572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865340" name="Line 60"/>
            <p:cNvSpPr>
              <a:spLocks noChangeShapeType="1"/>
            </p:cNvSpPr>
            <p:nvPr/>
          </p:nvSpPr>
          <p:spPr bwMode="auto">
            <a:xfrm flipV="1">
              <a:off x="4800600" y="2590800"/>
              <a:ext cx="4572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6597650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Exposure Methods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2" y="1300480"/>
            <a:ext cx="8459787" cy="4871720"/>
          </a:xfrm>
          <a:noFill/>
        </p:spPr>
        <p:txBody>
          <a:bodyPr lIns="92075" tIns="46038" rIns="92075" bIns="46038"/>
          <a:lstStyle/>
          <a:p>
            <a:pPr marL="457200" indent="-457200"/>
            <a:r>
              <a:rPr lang="en-US" sz="2000" dirty="0" smtClean="0"/>
              <a:t>Test System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/>
              <a:t>rat, mouse or any suitable mammalian species 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/>
              <a:t>weight variation within 20% of mean weight/sex</a:t>
            </a:r>
          </a:p>
          <a:p>
            <a:pPr marL="857250" lvl="1" indent="-400050">
              <a:lnSpc>
                <a:spcPct val="90000"/>
              </a:lnSpc>
              <a:buNone/>
            </a:pPr>
            <a:endParaRPr lang="en-US" sz="1800" dirty="0" smtClean="0"/>
          </a:p>
          <a:p>
            <a:pPr marL="457200" indent="-457200">
              <a:lnSpc>
                <a:spcPct val="90000"/>
              </a:lnSpc>
            </a:pPr>
            <a:r>
              <a:rPr lang="en-US" sz="2000" dirty="0" smtClean="0"/>
              <a:t>Dose Administration 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oral gavage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intraperitoneal 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intravenous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subcutaneous</a:t>
            </a:r>
          </a:p>
          <a:p>
            <a:pPr marL="857250" lvl="1" indent="-400050">
              <a:lnSpc>
                <a:spcPct val="90000"/>
              </a:lnSpc>
            </a:pPr>
            <a:r>
              <a:rPr lang="en-US" sz="1800" dirty="0" smtClean="0">
                <a:latin typeface="+mj-lt"/>
              </a:rPr>
              <a:t>Dermal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Dose Formulation</a:t>
            </a:r>
          </a:p>
          <a:p>
            <a:pPr lvl="1" indent="-396875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Solids, liquids:</a:t>
            </a:r>
          </a:p>
          <a:p>
            <a:pPr lvl="1" indent="-396875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freshly prepared unless stability is demonstrated</a:t>
            </a:r>
          </a:p>
          <a:p>
            <a:pPr marL="857250" lvl="1" indent="-400050">
              <a:lnSpc>
                <a:spcPct val="90000"/>
              </a:lnSpc>
              <a:buNone/>
            </a:pPr>
            <a:endParaRPr lang="en-US" sz="1800" dirty="0" smtClean="0">
              <a:latin typeface="+mj-lt"/>
            </a:endParaRPr>
          </a:p>
          <a:p>
            <a:pPr marL="457200" indent="-457200">
              <a:lnSpc>
                <a:spcPct val="90000"/>
              </a:lnSpc>
              <a:buNone/>
            </a:pPr>
            <a:endParaRPr lang="en-US" sz="20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106987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Study Design:</a:t>
            </a:r>
            <a:br>
              <a:rPr lang="en-US" dirty="0" smtClean="0"/>
            </a:br>
            <a:r>
              <a:rPr lang="en-US" dirty="0" smtClean="0"/>
              <a:t>Maximum Dose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5880"/>
            <a:ext cx="8229600" cy="5074920"/>
          </a:xfrm>
          <a:noFill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Maximum Tolerated Dose (MTD)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dose inducing some clinical signs of toxicity, but not mortality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dose inducing a marked decrease in bone marrow PCEs (reduction in PCEs/ECs ratio; inhibition of erythropoiesis)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dose that does not disturb animal physiology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used as the highest dose in the definitive study, otherwise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Limit dose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2000 mg/kg/day (≤4 days) or 1000 mg/kg/day (&gt;14 days)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Maximum Feasible Dose (MFD)</a:t>
            </a:r>
          </a:p>
          <a:p>
            <a:pPr lvl="1" indent="-401638">
              <a:spcBef>
                <a:spcPts val="0"/>
              </a:spcBef>
              <a:spcAft>
                <a:spcPts val="1200"/>
              </a:spcAft>
            </a:pPr>
            <a:r>
              <a:rPr lang="en-US" sz="1800" dirty="0" smtClean="0"/>
              <a:t>Highest able to be administered based upon solubility and dose volume limitations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Safety multiple </a:t>
            </a:r>
            <a:r>
              <a:rPr lang="en-US" sz="2000" b="1" u="sng" dirty="0" smtClean="0"/>
              <a:t>NOT</a:t>
            </a:r>
            <a:r>
              <a:rPr lang="en-US" sz="2000" dirty="0" smtClean="0"/>
              <a:t> appropriate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sz="1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3794125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Study Design: Definitive Assay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53400" cy="4419600"/>
          </a:xfrm>
          <a:noFill/>
        </p:spPr>
        <p:txBody>
          <a:bodyPr/>
          <a:lstStyle/>
          <a:p>
            <a:pPr lvl="0">
              <a:spcBef>
                <a:spcPts val="1200"/>
              </a:spcBef>
              <a:defRPr/>
            </a:pPr>
            <a:r>
              <a:rPr lang="en-US" sz="2000" dirty="0" smtClean="0">
                <a:latin typeface="+mj-lt"/>
              </a:rPr>
              <a:t>Dose formulation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000" dirty="0" smtClean="0">
                <a:latin typeface="+mj-lt"/>
              </a:rPr>
              <a:t>Dose administration 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000" dirty="0" smtClean="0">
                <a:latin typeface="+mj-lt"/>
              </a:rPr>
              <a:t>TK sample collection, if necessary</a:t>
            </a:r>
          </a:p>
          <a:p>
            <a:pPr>
              <a:spcBef>
                <a:spcPts val="1200"/>
              </a:spcBef>
              <a:defRPr/>
            </a:pPr>
            <a:r>
              <a:rPr lang="en-US" sz="2000" dirty="0" smtClean="0"/>
              <a:t>Clinical observations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000" dirty="0" smtClean="0">
                <a:latin typeface="+mj-lt"/>
              </a:rPr>
              <a:t>Bone marrow collection (24 and 48 hrs after single dose)</a:t>
            </a:r>
          </a:p>
          <a:p>
            <a:pPr lvl="1" indent="-396875">
              <a:spcBef>
                <a:spcPts val="1200"/>
              </a:spcBef>
              <a:defRPr/>
            </a:pPr>
            <a:r>
              <a:rPr lang="en-US" sz="1800" dirty="0" smtClean="0"/>
              <a:t>if chromosome  aberrations, treat with Colcemid prior to sacrifice</a:t>
            </a:r>
          </a:p>
          <a:p>
            <a:pPr lvl="1" indent="-396875">
              <a:spcBef>
                <a:spcPts val="1200"/>
              </a:spcBef>
              <a:defRPr/>
            </a:pPr>
            <a:r>
              <a:rPr lang="en-US" sz="1800" dirty="0" smtClean="0"/>
              <a:t>hypotonic treatment, fix cells, apply to slides</a:t>
            </a:r>
          </a:p>
          <a:p>
            <a:pPr lvl="0">
              <a:spcBef>
                <a:spcPts val="1200"/>
              </a:spcBef>
              <a:defRPr/>
            </a:pPr>
            <a:r>
              <a:rPr lang="en-US" sz="2000" dirty="0" smtClean="0">
                <a:latin typeface="+mj-lt"/>
              </a:rPr>
              <a:t>Stain and prepare slides for microscopic evaluation </a:t>
            </a:r>
          </a:p>
          <a:p>
            <a:pPr>
              <a:spcBef>
                <a:spcPts val="1200"/>
              </a:spcBef>
              <a:buNone/>
              <a:defRPr/>
            </a:pPr>
            <a:r>
              <a:rPr lang="en-US" sz="2000" dirty="0" smtClean="0"/>
              <a:t>		or</a:t>
            </a:r>
          </a:p>
          <a:p>
            <a:pPr>
              <a:spcBef>
                <a:spcPts val="1200"/>
              </a:spcBef>
              <a:defRPr/>
            </a:pPr>
            <a:r>
              <a:rPr lang="en-US" sz="2000" dirty="0" smtClean="0"/>
              <a:t>Prepare samples for flow analysis where applicable</a:t>
            </a:r>
          </a:p>
          <a:p>
            <a:pPr lvl="0">
              <a:spcBef>
                <a:spcPts val="1200"/>
              </a:spcBef>
              <a:defRPr/>
            </a:pPr>
            <a:endParaRPr lang="en-US" sz="2000" dirty="0" smtClean="0">
              <a:latin typeface="+mj-lt"/>
            </a:endParaRPr>
          </a:p>
          <a:p>
            <a:pPr lvl="0">
              <a:spcBef>
                <a:spcPts val="1200"/>
              </a:spcBef>
              <a:defRPr/>
            </a:pPr>
            <a:endParaRPr lang="en-US" sz="2000" dirty="0" smtClean="0">
              <a:latin typeface="+mj-lt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0"/>
            <a:ext cx="5335588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Scoring</a:t>
            </a:r>
          </a:p>
        </p:txBody>
      </p:sp>
      <p:pic>
        <p:nvPicPr>
          <p:cNvPr id="4" name="Picture 3" descr="rama photo 6"/>
          <p:cNvPicPr>
            <a:picLocks noChangeAspect="1" noChangeArrowheads="1"/>
          </p:cNvPicPr>
          <p:nvPr/>
        </p:nvPicPr>
        <p:blipFill>
          <a:blip r:embed="rId3" cstate="print">
            <a:lum bright="20000" contrast="36000"/>
          </a:blip>
          <a:srcRect l="21854" t="30093" r="2075"/>
          <a:stretch>
            <a:fillRect/>
          </a:stretch>
        </p:blipFill>
        <p:spPr bwMode="auto">
          <a:xfrm>
            <a:off x="457199" y="1524000"/>
            <a:ext cx="3952927" cy="2514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tox 1 copy"/>
          <p:cNvPicPr>
            <a:picLocks noChangeAspect="1" noChangeArrowheads="1"/>
          </p:cNvPicPr>
          <p:nvPr/>
        </p:nvPicPr>
        <p:blipFill>
          <a:blip r:embed="rId4" cstate="print">
            <a:lum bright="-6000" contrast="30000"/>
          </a:blip>
          <a:srcRect l="24497" t="11628" r="18121" b="20930"/>
          <a:stretch>
            <a:fillRect/>
          </a:stretch>
        </p:blipFill>
        <p:spPr bwMode="auto">
          <a:xfrm>
            <a:off x="4439920" y="3264568"/>
            <a:ext cx="3810000" cy="29076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6" name="Straight Arrow Connector 6"/>
          <p:cNvCxnSpPr>
            <a:cxnSpLocks noChangeShapeType="1"/>
          </p:cNvCxnSpPr>
          <p:nvPr/>
        </p:nvCxnSpPr>
        <p:spPr bwMode="auto">
          <a:xfrm flipV="1">
            <a:off x="2133600" y="4114800"/>
            <a:ext cx="4724400" cy="1371600"/>
          </a:xfrm>
          <a:prstGeom prst="straightConnector1">
            <a:avLst/>
          </a:prstGeom>
          <a:noFill/>
          <a:ln w="635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7" name="Straight Arrow Connector 8"/>
          <p:cNvCxnSpPr>
            <a:cxnSpLocks noChangeShapeType="1"/>
          </p:cNvCxnSpPr>
          <p:nvPr/>
        </p:nvCxnSpPr>
        <p:spPr bwMode="auto">
          <a:xfrm flipV="1">
            <a:off x="2133600" y="2362200"/>
            <a:ext cx="838200" cy="3124200"/>
          </a:xfrm>
          <a:prstGeom prst="straightConnector1">
            <a:avLst/>
          </a:prstGeom>
          <a:noFill/>
          <a:ln w="635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1295400" y="3429000"/>
            <a:ext cx="838200" cy="20574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0" y="56388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Stained micronuclei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2" y="0"/>
            <a:ext cx="6021388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Summary:</a:t>
            </a:r>
            <a:br>
              <a:rPr lang="en-US" dirty="0" smtClean="0"/>
            </a:br>
            <a:r>
              <a:rPr lang="en-US" dirty="0" smtClean="0"/>
              <a:t>Key Guideline Requirements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153400" cy="4419600"/>
          </a:xfrm>
          <a:noFill/>
        </p:spPr>
        <p:txBody>
          <a:bodyPr/>
          <a:lstStyle/>
          <a:p>
            <a:pPr lvl="2" eaLnBrk="1" hangingPunct="1">
              <a:lnSpc>
                <a:spcPct val="90000"/>
              </a:lnSpc>
              <a:buNone/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dirty="0" smtClean="0"/>
              <a:t>2000 mg/kg (limit dose) or Maximum Tolerated Dose or Maximum Feasible Dose</a:t>
            </a:r>
          </a:p>
          <a:p>
            <a:pPr marL="457200" indent="-457200" algn="l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dirty="0" smtClean="0"/>
              <a:t>Bone marrow (systemic) exposure achieved in single or multiple treatments</a:t>
            </a:r>
          </a:p>
          <a:p>
            <a:pPr marL="457200" indent="-457200" algn="l">
              <a:spcBef>
                <a:spcPts val="1200"/>
              </a:spcBef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2971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Advantages</a:t>
            </a:r>
          </a:p>
          <a:p>
            <a:pPr marL="742950" marR="0" lvl="1" indent="-3968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possible to demonstrate bone marrow exposure by: </a:t>
            </a:r>
          </a:p>
          <a:p>
            <a:pPr marL="1143000" marR="0" lvl="2" indent="-3968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bone marrow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cytotoxicity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(PCE/EC ratio)</a:t>
            </a:r>
          </a:p>
          <a:p>
            <a:pPr marL="1143000" marR="0" lvl="2" indent="-3968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TK/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BioA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3968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takes advantage of intact metabolic processes (ADME)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Disadvantages</a:t>
            </a:r>
          </a:p>
          <a:p>
            <a:pPr marL="742950" marR="0" lvl="1" indent="-396875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Without exposure, test is not valid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Comet Assay: Test System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1447800"/>
          </a:xfrm>
        </p:spPr>
        <p:txBody>
          <a:bodyPr/>
          <a:lstStyle/>
          <a:p>
            <a:r>
              <a:rPr lang="en-US" sz="2000" kern="1200" dirty="0" smtClean="0">
                <a:latin typeface="Arial" charset="0"/>
                <a:ea typeface="ＭＳ Ｐゴシック" pitchFamily="1" charset="-128"/>
              </a:rPr>
              <a:t>Single</a:t>
            </a:r>
            <a:r>
              <a:rPr lang="en-US" sz="2000" dirty="0" smtClean="0"/>
              <a:t> Cell Gel Electrophoresis (Comet) Assay</a:t>
            </a:r>
          </a:p>
          <a:p>
            <a:pPr lvl="1"/>
            <a:r>
              <a:rPr lang="en-US" i="1" dirty="0" smtClean="0"/>
              <a:t>Micro-</a:t>
            </a:r>
            <a:r>
              <a:rPr lang="en-US" i="1" dirty="0" err="1" smtClean="0"/>
              <a:t>electrophoretic</a:t>
            </a:r>
            <a:r>
              <a:rPr lang="en-US" i="1" dirty="0" smtClean="0"/>
              <a:t> technique which detects DNA damage and repair in individual cells</a:t>
            </a:r>
          </a:p>
          <a:p>
            <a:pPr lvl="1"/>
            <a:r>
              <a:rPr lang="it-IT" i="1" dirty="0" smtClean="0"/>
              <a:t>In vitro and in vivo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9091" t="12500" r="15151" b="6000"/>
          <a:stretch>
            <a:fillRect/>
          </a:stretch>
        </p:blipFill>
        <p:spPr bwMode="auto">
          <a:xfrm>
            <a:off x="5029200" y="2362200"/>
            <a:ext cx="3962401" cy="387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2743200"/>
            <a:ext cx="4495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 algn="l">
              <a:buFont typeface="Arial" pitchFamily="34" charset="0"/>
              <a:buChar char="•"/>
            </a:pPr>
            <a:r>
              <a:rPr lang="en-US" sz="2000" dirty="0" smtClean="0"/>
              <a:t>Under alkaline conditions (pH&gt;13) it can detect:</a:t>
            </a:r>
          </a:p>
          <a:p>
            <a:pPr marL="690563" lvl="1" indent="-344488" algn="l">
              <a:buFont typeface="Arial" pitchFamily="34" charset="0"/>
              <a:buChar char="–"/>
            </a:pPr>
            <a:r>
              <a:rPr lang="en-US" sz="1800" dirty="0" smtClean="0"/>
              <a:t>DNA single and double strand breaks</a:t>
            </a:r>
          </a:p>
          <a:p>
            <a:pPr marL="690563" lvl="1" indent="-344488" algn="l">
              <a:buFont typeface="Arial" pitchFamily="34" charset="0"/>
              <a:buChar char="–"/>
            </a:pPr>
            <a:r>
              <a:rPr lang="en-US" sz="1800" dirty="0" smtClean="0"/>
              <a:t>single strand breaks as a result of alkali-labile sites</a:t>
            </a:r>
          </a:p>
          <a:p>
            <a:pPr marL="690563" lvl="1" indent="-344488" algn="l">
              <a:buFont typeface="Arial" pitchFamily="34" charset="0"/>
              <a:buChar char="–"/>
            </a:pPr>
            <a:r>
              <a:rPr lang="en-US" sz="1800" dirty="0" smtClean="0"/>
              <a:t>nucleotide excision repair</a:t>
            </a:r>
          </a:p>
          <a:p>
            <a:pPr marL="346075" lvl="7" indent="-346075"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dirty="0" smtClean="0"/>
              <a:t>Level of DNA damage is correlated to the length and amount of fragmented DNA that migrates outside the cell nucleus (comet tail)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6"/>
          <p:cNvSpPr>
            <a:spLocks noChangeArrowheads="1"/>
          </p:cNvSpPr>
          <p:nvPr/>
        </p:nvSpPr>
        <p:spPr bwMode="auto">
          <a:xfrm>
            <a:off x="6477000" y="6150828"/>
            <a:ext cx="2514600" cy="685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215900" y="1259741"/>
            <a:ext cx="1295400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 dirty="0"/>
              <a:t>2006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511300" y="1259741"/>
            <a:ext cx="1655763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/>
              <a:t>2007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3167063" y="1259741"/>
            <a:ext cx="1655762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/>
              <a:t>2008</a:t>
            </a: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4822825" y="1259741"/>
            <a:ext cx="1655763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/>
              <a:t>2009</a:t>
            </a:r>
          </a:p>
        </p:txBody>
      </p:sp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6480175" y="1259741"/>
            <a:ext cx="1655763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/>
              <a:t>2010</a:t>
            </a:r>
          </a:p>
        </p:txBody>
      </p:sp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457200" y="381000"/>
            <a:ext cx="6096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ja-JP" sz="3200" b="1" dirty="0">
                <a:solidFill>
                  <a:schemeClr val="bg1"/>
                </a:solidFill>
              </a:rPr>
              <a:t>History of </a:t>
            </a:r>
            <a:r>
              <a:rPr lang="en-US" altLang="ja-JP" sz="3200" b="1" dirty="0" smtClean="0">
                <a:solidFill>
                  <a:schemeClr val="bg1"/>
                </a:solidFill>
              </a:rPr>
              <a:t> </a:t>
            </a:r>
            <a:r>
              <a:rPr lang="en-US" altLang="ja-JP" sz="3200" b="1" i="1" dirty="0" smtClean="0">
                <a:solidFill>
                  <a:schemeClr val="bg1"/>
                </a:solidFill>
              </a:rPr>
              <a:t>In Vivo </a:t>
            </a:r>
            <a:r>
              <a:rPr lang="en-US" altLang="ja-JP" sz="3200" b="1" dirty="0" smtClean="0">
                <a:solidFill>
                  <a:schemeClr val="bg1"/>
                </a:solidFill>
              </a:rPr>
              <a:t>Validation</a:t>
            </a:r>
            <a:endParaRPr lang="en-US" altLang="ja-JP" sz="3200" b="1" dirty="0">
              <a:solidFill>
                <a:schemeClr val="bg1"/>
              </a:solidFill>
            </a:endParaRPr>
          </a:p>
        </p:txBody>
      </p:sp>
      <p:sp>
        <p:nvSpPr>
          <p:cNvPr id="20489" name="Rectangle 10"/>
          <p:cNvSpPr>
            <a:spLocks noChangeArrowheads="1"/>
          </p:cNvSpPr>
          <p:nvPr/>
        </p:nvSpPr>
        <p:spPr bwMode="auto">
          <a:xfrm>
            <a:off x="935038" y="1980466"/>
            <a:ext cx="503237" cy="28733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 i="1">
                <a:solidFill>
                  <a:srgbClr val="FF0000"/>
                </a:solidFill>
              </a:rPr>
              <a:t>1st</a:t>
            </a:r>
          </a:p>
        </p:txBody>
      </p:sp>
      <p:sp>
        <p:nvSpPr>
          <p:cNvPr id="20490" name="Rectangle 11"/>
          <p:cNvSpPr>
            <a:spLocks noChangeArrowheads="1"/>
          </p:cNvSpPr>
          <p:nvPr/>
        </p:nvSpPr>
        <p:spPr bwMode="auto">
          <a:xfrm>
            <a:off x="2087563" y="2699603"/>
            <a:ext cx="1079500" cy="2873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 i="1">
                <a:solidFill>
                  <a:srgbClr val="FF0000"/>
                </a:solidFill>
              </a:rPr>
              <a:t>2nd</a:t>
            </a:r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4030663" y="3606066"/>
            <a:ext cx="792162" cy="28892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 i="1">
                <a:solidFill>
                  <a:srgbClr val="FF0000"/>
                </a:solidFill>
              </a:rPr>
              <a:t>3rd</a:t>
            </a:r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5256213" y="5090378"/>
            <a:ext cx="1079500" cy="2873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800" b="1" i="1" dirty="0">
                <a:solidFill>
                  <a:srgbClr val="FF0000"/>
                </a:solidFill>
              </a:rPr>
              <a:t>4th (1st)</a:t>
            </a:r>
          </a:p>
        </p:txBody>
      </p:sp>
      <p:sp>
        <p:nvSpPr>
          <p:cNvPr id="20493" name="Rectangle 14"/>
          <p:cNvSpPr>
            <a:spLocks noChangeArrowheads="1"/>
          </p:cNvSpPr>
          <p:nvPr/>
        </p:nvSpPr>
        <p:spPr bwMode="auto">
          <a:xfrm>
            <a:off x="6407150" y="5868253"/>
            <a:ext cx="1873250" cy="287338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800" b="1" i="1">
                <a:solidFill>
                  <a:srgbClr val="FF0000"/>
                </a:solidFill>
              </a:rPr>
              <a:t>4th (2nd)</a:t>
            </a:r>
          </a:p>
        </p:txBody>
      </p:sp>
      <p:sp>
        <p:nvSpPr>
          <p:cNvPr id="20494" name="Rectangle 15"/>
          <p:cNvSpPr>
            <a:spLocks noChangeArrowheads="1"/>
          </p:cNvSpPr>
          <p:nvPr/>
        </p:nvSpPr>
        <p:spPr bwMode="auto">
          <a:xfrm>
            <a:off x="8137525" y="1259741"/>
            <a:ext cx="1006475" cy="57626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b="1"/>
              <a:t>2011</a:t>
            </a:r>
          </a:p>
        </p:txBody>
      </p:sp>
      <p:sp>
        <p:nvSpPr>
          <p:cNvPr id="20495" name="Rectangle 16"/>
          <p:cNvSpPr>
            <a:spLocks noChangeArrowheads="1"/>
          </p:cNvSpPr>
          <p:nvPr/>
        </p:nvSpPr>
        <p:spPr bwMode="auto">
          <a:xfrm>
            <a:off x="2592388" y="4501416"/>
            <a:ext cx="2232025" cy="287337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800" b="1" i="1"/>
              <a:t>Lab Recruitment</a:t>
            </a:r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1512888" y="1980466"/>
            <a:ext cx="3667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b="1" i="1" dirty="0"/>
              <a:t>At 5 lead labs</a:t>
            </a:r>
          </a:p>
          <a:p>
            <a:r>
              <a:rPr lang="en-US" altLang="ja-JP" sz="1600" b="1" i="1" dirty="0"/>
              <a:t>  with ethyl </a:t>
            </a:r>
            <a:r>
              <a:rPr lang="en-US" altLang="ja-JP" sz="1600" b="1" i="1" dirty="0" err="1"/>
              <a:t>methanesulfonate</a:t>
            </a:r>
            <a:r>
              <a:rPr lang="en-US" altLang="ja-JP" sz="1600" b="1" i="1" dirty="0"/>
              <a:t> (EMS)</a:t>
            </a:r>
          </a:p>
        </p:txBody>
      </p:sp>
      <p:sp>
        <p:nvSpPr>
          <p:cNvPr id="20497" name="Text Box 18"/>
          <p:cNvSpPr txBox="1">
            <a:spLocks noChangeArrowheads="1"/>
          </p:cNvSpPr>
          <p:nvPr/>
        </p:nvSpPr>
        <p:spPr bwMode="auto">
          <a:xfrm>
            <a:off x="3240088" y="2666266"/>
            <a:ext cx="1828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b="1" i="1"/>
              <a:t>At 5 labs</a:t>
            </a:r>
          </a:p>
          <a:p>
            <a:r>
              <a:rPr lang="en-US" altLang="ja-JP" sz="1600" b="1" i="1"/>
              <a:t>  with EMS</a:t>
            </a:r>
          </a:p>
          <a:p>
            <a:r>
              <a:rPr lang="en-US" altLang="ja-JP" sz="1600" b="1" i="1"/>
              <a:t>  +3 coded chem.</a:t>
            </a:r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4176713" y="3995003"/>
            <a:ext cx="3557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b="1" i="1"/>
              <a:t>At 4 labs with EMS+3 coded chem.</a:t>
            </a:r>
          </a:p>
        </p:txBody>
      </p:sp>
      <p:sp>
        <p:nvSpPr>
          <p:cNvPr id="20499" name="Text Box 20"/>
          <p:cNvSpPr txBox="1">
            <a:spLocks noChangeArrowheads="1"/>
          </p:cNvSpPr>
          <p:nvPr/>
        </p:nvSpPr>
        <p:spPr bwMode="auto">
          <a:xfrm>
            <a:off x="5399088" y="5387241"/>
            <a:ext cx="3636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b="1" i="1"/>
              <a:t>At 13 labs with EMS+4 coded chem.</a:t>
            </a:r>
          </a:p>
        </p:txBody>
      </p:sp>
      <p:sp>
        <p:nvSpPr>
          <p:cNvPr id="20500" name="Text Box 21"/>
          <p:cNvSpPr txBox="1">
            <a:spLocks noChangeArrowheads="1"/>
          </p:cNvSpPr>
          <p:nvPr/>
        </p:nvSpPr>
        <p:spPr bwMode="auto">
          <a:xfrm>
            <a:off x="6227763" y="6179403"/>
            <a:ext cx="28082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 b="1" i="1" dirty="0"/>
              <a:t>At 14 labs</a:t>
            </a:r>
          </a:p>
          <a:p>
            <a:r>
              <a:rPr lang="en-US" altLang="ja-JP" sz="1600" b="1" i="1" dirty="0"/>
              <a:t>  with EMS+40 coded chem.</a:t>
            </a:r>
          </a:p>
        </p:txBody>
      </p:sp>
      <p:sp>
        <p:nvSpPr>
          <p:cNvPr id="20501" name="AutoShape 22"/>
          <p:cNvSpPr>
            <a:spLocks/>
          </p:cNvSpPr>
          <p:nvPr/>
        </p:nvSpPr>
        <p:spPr bwMode="auto">
          <a:xfrm>
            <a:off x="5292725" y="1980466"/>
            <a:ext cx="144463" cy="1368425"/>
          </a:xfrm>
          <a:prstGeom prst="rightBrace">
            <a:avLst>
              <a:gd name="adj1" fmla="val 7893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ja-JP" altLang="en-US" b="1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02" name="Text Box 23"/>
          <p:cNvSpPr txBox="1">
            <a:spLocks noChangeArrowheads="1"/>
          </p:cNvSpPr>
          <p:nvPr/>
        </p:nvSpPr>
        <p:spPr bwMode="auto">
          <a:xfrm>
            <a:off x="5437188" y="2340828"/>
            <a:ext cx="2582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b="1" i="1" u="sng">
                <a:solidFill>
                  <a:srgbClr val="FF6600"/>
                </a:solidFill>
              </a:rPr>
              <a:t>Protocol Optimization</a:t>
            </a:r>
          </a:p>
        </p:txBody>
      </p:sp>
      <p:sp>
        <p:nvSpPr>
          <p:cNvPr id="20503" name="Text Box 24"/>
          <p:cNvSpPr txBox="1">
            <a:spLocks noChangeArrowheads="1"/>
          </p:cNvSpPr>
          <p:nvPr/>
        </p:nvSpPr>
        <p:spPr bwMode="auto">
          <a:xfrm>
            <a:off x="4968875" y="3420328"/>
            <a:ext cx="4056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b="1" i="1" u="sng">
                <a:solidFill>
                  <a:srgbClr val="FF6600"/>
                </a:solidFill>
              </a:rPr>
              <a:t>Optimized-Protocol Confirmation</a:t>
            </a:r>
          </a:p>
          <a:p>
            <a:r>
              <a:rPr lang="en-US" altLang="ja-JP" sz="1800" b="1" i="1" u="sng">
                <a:solidFill>
                  <a:srgbClr val="FF6600"/>
                </a:solidFill>
              </a:rPr>
              <a:t>Within/Between-Lab reproducibility</a:t>
            </a:r>
          </a:p>
        </p:txBody>
      </p:sp>
      <p:sp>
        <p:nvSpPr>
          <p:cNvPr id="20504" name="Text Box 25"/>
          <p:cNvSpPr txBox="1">
            <a:spLocks noChangeArrowheads="1"/>
          </p:cNvSpPr>
          <p:nvPr/>
        </p:nvSpPr>
        <p:spPr bwMode="auto">
          <a:xfrm>
            <a:off x="1065213" y="5098316"/>
            <a:ext cx="40560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b="1" i="1" u="sng">
                <a:solidFill>
                  <a:srgbClr val="FF6600"/>
                </a:solidFill>
              </a:rPr>
              <a:t>Within/Between-Lab reproducibility</a:t>
            </a:r>
          </a:p>
        </p:txBody>
      </p:sp>
      <p:sp>
        <p:nvSpPr>
          <p:cNvPr id="20505" name="Text Box 26"/>
          <p:cNvSpPr txBox="1">
            <a:spLocks noChangeArrowheads="1"/>
          </p:cNvSpPr>
          <p:nvPr/>
        </p:nvSpPr>
        <p:spPr bwMode="auto">
          <a:xfrm>
            <a:off x="3905250" y="5790466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b="1" i="1" u="sng">
                <a:solidFill>
                  <a:srgbClr val="FF6600"/>
                </a:solidFill>
              </a:rPr>
              <a:t>Predictive Capability</a:t>
            </a:r>
          </a:p>
        </p:txBody>
      </p:sp>
      <p:sp>
        <p:nvSpPr>
          <p:cNvPr id="20506" name="Text Box 27"/>
          <p:cNvSpPr txBox="1">
            <a:spLocks noChangeArrowheads="1"/>
          </p:cNvSpPr>
          <p:nvPr/>
        </p:nvSpPr>
        <p:spPr bwMode="auto">
          <a:xfrm>
            <a:off x="190500" y="2263041"/>
            <a:ext cx="13938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600" b="1">
                <a:ea typeface="Arial Unicode MS" pitchFamily="34" charset="-128"/>
                <a:cs typeface="Arial" pitchFamily="34" charset="0"/>
              </a:rPr>
              <a:t>         ▲</a:t>
            </a:r>
          </a:p>
          <a:p>
            <a:r>
              <a:rPr lang="en-US" altLang="ja-JP" sz="1600" b="1" i="1" dirty="0">
                <a:ea typeface="Arial Unicode MS" pitchFamily="34" charset="-128"/>
                <a:cs typeface="Arial" pitchFamily="34" charset="0"/>
              </a:rPr>
              <a:t>Start in Aug.</a:t>
            </a:r>
          </a:p>
        </p:txBody>
      </p:sp>
      <p:sp>
        <p:nvSpPr>
          <p:cNvPr id="20507" name="Text Box 28"/>
          <p:cNvSpPr txBox="1">
            <a:spLocks noChangeArrowheads="1"/>
          </p:cNvSpPr>
          <p:nvPr/>
        </p:nvSpPr>
        <p:spPr bwMode="auto">
          <a:xfrm>
            <a:off x="4981317" y="4428391"/>
            <a:ext cx="19245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b="1" i="1" u="sng" dirty="0">
                <a:solidFill>
                  <a:srgbClr val="FF6600"/>
                </a:solidFill>
              </a:rPr>
              <a:t>(Transferability)</a:t>
            </a:r>
          </a:p>
        </p:txBody>
      </p:sp>
      <p:sp>
        <p:nvSpPr>
          <p:cNvPr id="20508" name="TextBox 27"/>
          <p:cNvSpPr txBox="1">
            <a:spLocks noChangeArrowheads="1"/>
          </p:cNvSpPr>
          <p:nvPr/>
        </p:nvSpPr>
        <p:spPr bwMode="auto">
          <a:xfrm>
            <a:off x="381000" y="6531828"/>
            <a:ext cx="4953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Slide provided by - Dr. Hayashi /JaCVAM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When to Perform </a:t>
            </a:r>
            <a:br>
              <a:rPr lang="en-US" dirty="0" smtClean="0"/>
            </a:br>
            <a:r>
              <a:rPr lang="en-US" i="1" dirty="0" smtClean="0"/>
              <a:t>In Vivo</a:t>
            </a:r>
            <a:r>
              <a:rPr lang="en-US" dirty="0" smtClean="0"/>
              <a:t> Comet Assay?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772400" cy="3973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As a second</a:t>
            </a:r>
            <a:r>
              <a:rPr lang="en-US" sz="2000" i="1" dirty="0" smtClean="0"/>
              <a:t> in vivo</a:t>
            </a:r>
            <a:r>
              <a:rPr lang="en-US" sz="2000" dirty="0" smtClean="0"/>
              <a:t>  test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In combination with the </a:t>
            </a:r>
            <a:r>
              <a:rPr lang="en-US" sz="2000" i="1" dirty="0" smtClean="0"/>
              <a:t>in vivo</a:t>
            </a:r>
            <a:r>
              <a:rPr lang="en-US" sz="2000" dirty="0" smtClean="0"/>
              <a:t> micronucleus assay (acute or integrated in 28-day toxicity studies)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To further evaluate </a:t>
            </a:r>
            <a:r>
              <a:rPr lang="en-US" sz="2000" i="1" dirty="0" smtClean="0"/>
              <a:t>in vitro</a:t>
            </a:r>
            <a:r>
              <a:rPr lang="en-US" sz="2000" dirty="0" smtClean="0"/>
              <a:t> positive findings (</a:t>
            </a:r>
            <a:r>
              <a:rPr lang="en-US" sz="2000" i="1" dirty="0" smtClean="0"/>
              <a:t>in vitro</a:t>
            </a:r>
            <a:r>
              <a:rPr lang="en-US" sz="2000" dirty="0" smtClean="0"/>
              <a:t> genotoxic compounds) or positive </a:t>
            </a:r>
            <a:r>
              <a:rPr lang="en-US" sz="2000" i="1" dirty="0" smtClean="0"/>
              <a:t>in vivo</a:t>
            </a:r>
            <a:r>
              <a:rPr lang="en-US" sz="2000" dirty="0" smtClean="0"/>
              <a:t> genotoxicity data.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Tissue-specific genotoxic activity: cell proliferation not required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To explore mechanism of carcinogenicity in long-term rodent studies.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705600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How We Perform Acute “Combination” Study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smtClean="0"/>
              <a:t>Dose Range </a:t>
            </a:r>
            <a:r>
              <a:rPr lang="en-US" sz="2000" dirty="0" smtClean="0"/>
              <a:t>Finder assay - doses selected for the definitive assay.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Main assay - Animals are dosed, 3 doses, vehicle and positive control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Animals are bled – plasma (systemic exposure) and/or serum (to check for liver enzymes) collected.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Animals are euthanized, </a:t>
            </a:r>
            <a:r>
              <a:rPr lang="en-US" sz="2000" dirty="0" err="1" smtClean="0"/>
              <a:t>necropsied</a:t>
            </a:r>
            <a:r>
              <a:rPr lang="en-US" sz="2000" dirty="0" smtClean="0"/>
              <a:t> and organ(s) of interest is collected/extracted. </a:t>
            </a:r>
            <a:endParaRPr lang="en-US" sz="1200" dirty="0" smtClean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Organ  - 3 samples – histopathology, comet slides and tissue exposure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/>
              <a:t>Femoral bone marrow or peripheral blood for MN assay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 smtClean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 smtClean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Parameters of DNA Damage:</a:t>
            </a:r>
          </a:p>
        </p:txBody>
      </p:sp>
      <p:pic>
        <p:nvPicPr>
          <p:cNvPr id="10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4719637"/>
            <a:ext cx="14478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0" y="1443037"/>
            <a:ext cx="4800600" cy="936625"/>
            <a:chOff x="576" y="3427"/>
            <a:chExt cx="1536" cy="373"/>
          </a:xfrm>
        </p:grpSpPr>
        <p:sp>
          <p:nvSpPr>
            <p:cNvPr id="1057" name="Text Box 8"/>
            <p:cNvSpPr txBox="1">
              <a:spLocks noChangeArrowheads="1"/>
            </p:cNvSpPr>
            <p:nvPr/>
          </p:nvSpPr>
          <p:spPr bwMode="auto">
            <a:xfrm>
              <a:off x="576" y="3427"/>
              <a:ext cx="1248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FF0000"/>
                  </a:solidFill>
                  <a:cs typeface="Arial" pitchFamily="34" charset="0"/>
                </a:rPr>
                <a:t>% Tail DNA (Intensity)</a:t>
              </a:r>
              <a:r>
                <a:rPr lang="en-US" b="1" i="1" u="sng">
                  <a:solidFill>
                    <a:srgbClr val="FF0000"/>
                  </a:solidFill>
                  <a:cs typeface="Arial" pitchFamily="34" charset="0"/>
                </a:rPr>
                <a:t> </a:t>
              </a:r>
              <a:r>
                <a:rPr lang="en-US" sz="1600" b="1">
                  <a:cs typeface="Arial" pitchFamily="34" charset="0"/>
                </a:rPr>
                <a:t>Amount of DNA in the tail</a:t>
              </a:r>
            </a:p>
          </p:txBody>
        </p:sp>
        <p:sp>
          <p:nvSpPr>
            <p:cNvPr id="1058" name="Text Box 9"/>
            <p:cNvSpPr txBox="1">
              <a:spLocks noChangeArrowheads="1"/>
            </p:cNvSpPr>
            <p:nvPr/>
          </p:nvSpPr>
          <p:spPr bwMode="auto">
            <a:xfrm>
              <a:off x="576" y="3618"/>
              <a:ext cx="1536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209800" y="2433637"/>
            <a:ext cx="4800600" cy="1970088"/>
            <a:chOff x="528" y="3955"/>
            <a:chExt cx="1728" cy="296"/>
          </a:xfrm>
        </p:grpSpPr>
        <p:sp>
          <p:nvSpPr>
            <p:cNvPr id="1055" name="Text Box 11"/>
            <p:cNvSpPr txBox="1">
              <a:spLocks noChangeArrowheads="1"/>
            </p:cNvSpPr>
            <p:nvPr/>
          </p:nvSpPr>
          <p:spPr bwMode="auto">
            <a:xfrm>
              <a:off x="576" y="3955"/>
              <a:ext cx="1680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i="1">
                  <a:solidFill>
                    <a:srgbClr val="FF0000"/>
                  </a:solidFill>
                  <a:cs typeface="Arial" pitchFamily="34" charset="0"/>
                </a:rPr>
                <a:t>Tail Moment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/>
                <a:t>Product of the distance between the center of head mass and the center of tail mass (tail length) and the amount of DNA in the tail </a:t>
              </a:r>
              <a:br>
                <a:rPr lang="en-US" sz="1800"/>
              </a:br>
              <a:endParaRPr lang="en-US" sz="1800"/>
            </a:p>
          </p:txBody>
        </p:sp>
        <p:sp>
          <p:nvSpPr>
            <p:cNvPr id="1056" name="Text Box 12"/>
            <p:cNvSpPr txBox="1">
              <a:spLocks noChangeArrowheads="1"/>
            </p:cNvSpPr>
            <p:nvPr/>
          </p:nvSpPr>
          <p:spPr bwMode="auto">
            <a:xfrm>
              <a:off x="528" y="4146"/>
              <a:ext cx="1728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000" b="1">
                  <a:cs typeface="Arial" pitchFamily="34" charset="0"/>
                </a:rPr>
                <a:t> </a:t>
              </a:r>
              <a:endParaRPr lang="en-US" sz="1800">
                <a:cs typeface="Arial" pitchFamily="34" charset="0"/>
              </a:endParaRPr>
            </a:p>
          </p:txBody>
        </p:sp>
      </p:grpSp>
      <p:sp>
        <p:nvSpPr>
          <p:cNvPr id="1036" name="Text Box 13"/>
          <p:cNvSpPr txBox="1">
            <a:spLocks noChangeArrowheads="1"/>
          </p:cNvSpPr>
          <p:nvPr/>
        </p:nvSpPr>
        <p:spPr bwMode="auto">
          <a:xfrm>
            <a:off x="2286000" y="4338637"/>
            <a:ext cx="4800600" cy="1419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1" i="1">
                <a:solidFill>
                  <a:srgbClr val="FF0000"/>
                </a:solidFill>
                <a:cs typeface="Arial" pitchFamily="34" charset="0"/>
              </a:rPr>
              <a:t>Tail Migration</a:t>
            </a:r>
            <a:r>
              <a:rPr lang="en-US" sz="200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cs typeface="Arial" pitchFamily="34" charset="0"/>
              </a:rPr>
              <a:t>DNA migration length from the edge of the  head to smallest detectable fragment in the tail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28600" y="1366837"/>
            <a:ext cx="1981200" cy="2957513"/>
            <a:chOff x="192" y="912"/>
            <a:chExt cx="1776" cy="2589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192" y="912"/>
              <a:ext cx="1776" cy="2589"/>
              <a:chOff x="432" y="2592"/>
              <a:chExt cx="960" cy="1209"/>
            </a:xfrm>
          </p:grpSpPr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432" y="3069"/>
                <a:ext cx="960" cy="732"/>
                <a:chOff x="432" y="3069"/>
                <a:chExt cx="960" cy="732"/>
              </a:xfrm>
            </p:grpSpPr>
            <p:sp>
              <p:nvSpPr>
                <p:cNvPr id="104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68" y="3069"/>
                  <a:ext cx="284" cy="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800" b="1">
                      <a:cs typeface="Arial" pitchFamily="34" charset="0"/>
                    </a:rPr>
                    <a:t>Head</a:t>
                  </a:r>
                </a:p>
              </p:txBody>
            </p:sp>
            <p:sp>
              <p:nvSpPr>
                <p:cNvPr id="104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894" y="3069"/>
                  <a:ext cx="285" cy="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800" b="1">
                      <a:cs typeface="Arial" pitchFamily="34" charset="0"/>
                    </a:rPr>
                    <a:t>Tail</a:t>
                  </a:r>
                </a:p>
              </p:txBody>
            </p:sp>
            <p:grpSp>
              <p:nvGrpSpPr>
                <p:cNvPr id="7" name="Group 19"/>
                <p:cNvGrpSpPr>
                  <a:grpSpLocks/>
                </p:cNvGrpSpPr>
                <p:nvPr/>
              </p:nvGrpSpPr>
              <p:grpSpPr bwMode="auto">
                <a:xfrm>
                  <a:off x="432" y="3160"/>
                  <a:ext cx="960" cy="641"/>
                  <a:chOff x="1344" y="1920"/>
                  <a:chExt cx="1296" cy="999"/>
                </a:xfrm>
              </p:grpSpPr>
              <p:graphicFrame>
                <p:nvGraphicFramePr>
                  <p:cNvPr id="1031" name="Object 20"/>
                  <p:cNvGraphicFramePr>
                    <a:graphicFrameLocks noChangeAspect="1"/>
                  </p:cNvGraphicFramePr>
                  <p:nvPr/>
                </p:nvGraphicFramePr>
                <p:xfrm>
                  <a:off x="1344" y="1968"/>
                  <a:ext cx="1296" cy="720"/>
                </p:xfrm>
                <a:graphic>
                  <a:graphicData uri="http://schemas.openxmlformats.org/presentationml/2006/ole">
                    <p:oleObj spid="_x0000_s1031" name="Bitmap Image" r:id="rId4" imgW="4105848" imgH="2000000" progId="PBrush">
                      <p:embed/>
                    </p:oleObj>
                  </a:graphicData>
                </a:graphic>
              </p:graphicFrame>
              <p:sp>
                <p:nvSpPr>
                  <p:cNvPr id="1050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1920"/>
                    <a:ext cx="0" cy="86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1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680" y="1920"/>
                    <a:ext cx="0" cy="86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2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1920"/>
                    <a:ext cx="0" cy="86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3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728" y="2736"/>
                    <a:ext cx="6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 type="arrow" w="med" len="med"/>
                    <a:tailEnd type="arrow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4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79" y="2782"/>
                    <a:ext cx="769" cy="1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sz="800">
                        <a:cs typeface="Arial" pitchFamily="34" charset="0"/>
                      </a:rPr>
                      <a:t>Tail  migration</a:t>
                    </a:r>
                  </a:p>
                </p:txBody>
              </p:sp>
            </p:grpSp>
          </p:grpSp>
          <p:graphicFrame>
            <p:nvGraphicFramePr>
              <p:cNvPr id="1030" name="Object 26"/>
              <p:cNvGraphicFramePr>
                <a:graphicFrameLocks noChangeAspect="1"/>
              </p:cNvGraphicFramePr>
              <p:nvPr/>
            </p:nvGraphicFramePr>
            <p:xfrm>
              <a:off x="432" y="2592"/>
              <a:ext cx="960" cy="480"/>
            </p:xfrm>
            <a:graphic>
              <a:graphicData uri="http://schemas.openxmlformats.org/presentationml/2006/ole">
                <p:oleObj spid="_x0000_s1030" name="Bitmap Image" r:id="rId5" imgW="2523810" imgH="1371429" progId="PBrush">
                  <p:embed/>
                </p:oleObj>
              </a:graphicData>
            </a:graphic>
          </p:graphicFrame>
        </p:grpSp>
        <p:sp>
          <p:nvSpPr>
            <p:cNvPr id="1045" name="Line 27"/>
            <p:cNvSpPr>
              <a:spLocks noChangeShapeType="1"/>
            </p:cNvSpPr>
            <p:nvPr/>
          </p:nvSpPr>
          <p:spPr bwMode="auto">
            <a:xfrm>
              <a:off x="480" y="2160"/>
              <a:ext cx="0" cy="1056"/>
            </a:xfrm>
            <a:prstGeom prst="line">
              <a:avLst/>
            </a:prstGeom>
            <a:noFill/>
            <a:ln w="9525" cap="rnd">
              <a:solidFill>
                <a:srgbClr val="008000"/>
              </a:solidFill>
              <a:prstDash val="sysDot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7010400" y="1366837"/>
            <a:ext cx="2133600" cy="3276600"/>
            <a:chOff x="240" y="624"/>
            <a:chExt cx="1248" cy="2034"/>
          </a:xfrm>
        </p:grpSpPr>
        <p:graphicFrame>
          <p:nvGraphicFramePr>
            <p:cNvPr id="1026" name="Object 43"/>
            <p:cNvGraphicFramePr>
              <a:graphicFrameLocks noChangeAspect="1"/>
            </p:cNvGraphicFramePr>
            <p:nvPr/>
          </p:nvGraphicFramePr>
          <p:xfrm>
            <a:off x="240" y="624"/>
            <a:ext cx="1248" cy="443"/>
          </p:xfrm>
          <a:graphic>
            <a:graphicData uri="http://schemas.openxmlformats.org/presentationml/2006/ole">
              <p:oleObj spid="_x0000_s1026" name="Image" r:id="rId6" imgW="3923810" imgH="1282540" progId="">
                <p:embed/>
              </p:oleObj>
            </a:graphicData>
          </a:graphic>
        </p:graphicFrame>
        <p:graphicFrame>
          <p:nvGraphicFramePr>
            <p:cNvPr id="1027" name="Object 44"/>
            <p:cNvGraphicFramePr>
              <a:graphicFrameLocks noChangeAspect="1"/>
            </p:cNvGraphicFramePr>
            <p:nvPr/>
          </p:nvGraphicFramePr>
          <p:xfrm>
            <a:off x="240" y="1661"/>
            <a:ext cx="1248" cy="478"/>
          </p:xfrm>
          <a:graphic>
            <a:graphicData uri="http://schemas.openxmlformats.org/presentationml/2006/ole">
              <p:oleObj spid="_x0000_s1027" name="Image" r:id="rId7" imgW="5003175" imgH="1853315" progId="">
                <p:embed/>
              </p:oleObj>
            </a:graphicData>
          </a:graphic>
        </p:graphicFrame>
        <p:graphicFrame>
          <p:nvGraphicFramePr>
            <p:cNvPr id="1028" name="Object 45"/>
            <p:cNvGraphicFramePr>
              <a:graphicFrameLocks noChangeAspect="1"/>
            </p:cNvGraphicFramePr>
            <p:nvPr/>
          </p:nvGraphicFramePr>
          <p:xfrm>
            <a:off x="240" y="2179"/>
            <a:ext cx="1248" cy="479"/>
          </p:xfrm>
          <a:graphic>
            <a:graphicData uri="http://schemas.openxmlformats.org/presentationml/2006/ole">
              <p:oleObj spid="_x0000_s1028" name="Image" r:id="rId8" imgW="3428571" imgH="1345557" progId="">
                <p:embed/>
              </p:oleObj>
            </a:graphicData>
          </a:graphic>
        </p:graphicFrame>
        <p:graphicFrame>
          <p:nvGraphicFramePr>
            <p:cNvPr id="1029" name="Object 46"/>
            <p:cNvGraphicFramePr>
              <a:graphicFrameLocks noChangeAspect="1"/>
            </p:cNvGraphicFramePr>
            <p:nvPr/>
          </p:nvGraphicFramePr>
          <p:xfrm>
            <a:off x="240" y="1142"/>
            <a:ext cx="1248" cy="479"/>
          </p:xfrm>
          <a:graphic>
            <a:graphicData uri="http://schemas.openxmlformats.org/presentationml/2006/ole">
              <p:oleObj spid="_x0000_s1029" name="Image" r:id="rId9" imgW="4447582" imgH="1423226" progId="">
                <p:embed/>
              </p:oleObj>
            </a:graphicData>
          </a:graphic>
        </p:graphicFrame>
      </p:grpSp>
      <p:sp>
        <p:nvSpPr>
          <p:cNvPr id="1039" name="Rectangle 47"/>
          <p:cNvSpPr>
            <a:spLocks noChangeArrowheads="1"/>
          </p:cNvSpPr>
          <p:nvPr/>
        </p:nvSpPr>
        <p:spPr bwMode="auto">
          <a:xfrm flipH="1">
            <a:off x="8153400" y="2509837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FFFF00"/>
                </a:solidFill>
              </a:rPr>
              <a:t>Low Damage</a:t>
            </a:r>
          </a:p>
        </p:txBody>
      </p:sp>
      <p:sp>
        <p:nvSpPr>
          <p:cNvPr id="1040" name="Rectangle 48"/>
          <p:cNvSpPr>
            <a:spLocks noChangeArrowheads="1"/>
          </p:cNvSpPr>
          <p:nvPr/>
        </p:nvSpPr>
        <p:spPr bwMode="auto">
          <a:xfrm>
            <a:off x="8077200" y="1671637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FFFF00"/>
                </a:solidFill>
              </a:rPr>
              <a:t>No Damage</a:t>
            </a:r>
          </a:p>
        </p:txBody>
      </p:sp>
      <p:sp>
        <p:nvSpPr>
          <p:cNvPr id="1041" name="Rectangle 49"/>
          <p:cNvSpPr>
            <a:spLocks noChangeArrowheads="1"/>
          </p:cNvSpPr>
          <p:nvPr/>
        </p:nvSpPr>
        <p:spPr bwMode="auto">
          <a:xfrm>
            <a:off x="7924800" y="3119437"/>
            <a:ext cx="1219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FFFF00"/>
                </a:solidFill>
              </a:rPr>
              <a:t>Medium Damage</a:t>
            </a:r>
          </a:p>
        </p:txBody>
      </p:sp>
      <p:sp>
        <p:nvSpPr>
          <p:cNvPr id="1042" name="Rectangle 50"/>
          <p:cNvSpPr>
            <a:spLocks noChangeArrowheads="1"/>
          </p:cNvSpPr>
          <p:nvPr/>
        </p:nvSpPr>
        <p:spPr bwMode="auto">
          <a:xfrm>
            <a:off x="8150225" y="3957637"/>
            <a:ext cx="9937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b="1">
                <a:solidFill>
                  <a:srgbClr val="FFFF00"/>
                </a:solidFill>
              </a:rPr>
              <a:t>High Damage</a:t>
            </a:r>
          </a:p>
        </p:txBody>
      </p:sp>
      <p:sp>
        <p:nvSpPr>
          <p:cNvPr id="1043" name="Rectangle 51"/>
          <p:cNvSpPr>
            <a:spLocks noChangeArrowheads="1"/>
          </p:cNvSpPr>
          <p:nvPr/>
        </p:nvSpPr>
        <p:spPr bwMode="auto">
          <a:xfrm>
            <a:off x="152400" y="4262437"/>
            <a:ext cx="22860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</a:rPr>
              <a:t>Level of DNA damage is correlated to the length and amount of fragmented DNA that migrates outside the cell nucleus  (comet tail)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295400"/>
            <a:ext cx="78486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346075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Comet assay is being used more and more to clarify the positive responses in the initial </a:t>
            </a:r>
            <a:r>
              <a:rPr lang="en-US" sz="2000" dirty="0" err="1" smtClean="0"/>
              <a:t>genetox</a:t>
            </a:r>
            <a:r>
              <a:rPr lang="en-US" sz="2000" dirty="0" smtClean="0"/>
              <a:t> battery.</a:t>
            </a:r>
          </a:p>
          <a:p>
            <a:pPr marL="346075" indent="-346075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It can also be used as the follow up assay along with the MN assay after doing the Ames assay (ICH S2 R1).</a:t>
            </a:r>
          </a:p>
          <a:p>
            <a:pPr marL="346075" indent="-346075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Can also be combined with 28-day </a:t>
            </a:r>
            <a:r>
              <a:rPr lang="en-US" sz="2000" dirty="0" err="1" smtClean="0"/>
              <a:t>tox</a:t>
            </a:r>
            <a:r>
              <a:rPr lang="en-US" sz="2000" dirty="0" smtClean="0"/>
              <a:t> studies in rodents.</a:t>
            </a:r>
          </a:p>
          <a:p>
            <a:pPr marL="346075" indent="-346075" algn="l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000" dirty="0" smtClean="0"/>
              <a:t>It is possible to include comet in long term </a:t>
            </a:r>
            <a:r>
              <a:rPr lang="en-US" sz="2000" dirty="0" err="1" smtClean="0"/>
              <a:t>tox</a:t>
            </a:r>
            <a:r>
              <a:rPr lang="en-US" sz="2000" dirty="0" smtClean="0"/>
              <a:t> studies with other types of animals.</a:t>
            </a:r>
            <a:endParaRPr lang="en-US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976937" cy="1219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Topics for Discussion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4800600"/>
          </a:xfrm>
          <a:noFill/>
        </p:spPr>
        <p:txBody>
          <a:bodyPr/>
          <a:lstStyle/>
          <a:p>
            <a:pPr eaLnBrk="1" hangingPunct="1">
              <a:buNone/>
            </a:pPr>
            <a:r>
              <a:rPr lang="en-US" sz="2000" dirty="0" smtClean="0"/>
              <a:t>Most commonly used assays:</a:t>
            </a:r>
          </a:p>
          <a:p>
            <a:pPr eaLnBrk="1" hangingPunct="1"/>
            <a:r>
              <a:rPr lang="en-US" sz="2000" i="1" dirty="0" smtClean="0"/>
              <a:t>In vivo</a:t>
            </a:r>
            <a:r>
              <a:rPr lang="en-US" sz="2000" dirty="0" smtClean="0"/>
              <a:t> Micronucleus Assay</a:t>
            </a:r>
          </a:p>
          <a:p>
            <a:r>
              <a:rPr lang="it-IT" sz="2000" i="1" dirty="0" smtClean="0"/>
              <a:t>In vivo </a:t>
            </a:r>
            <a:r>
              <a:rPr lang="it-IT" sz="2000" dirty="0" smtClean="0"/>
              <a:t>Mammalian Alkaline Comet Assay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Less commonly used assay:</a:t>
            </a:r>
            <a:endParaRPr lang="it-IT" sz="2000" dirty="0" smtClean="0"/>
          </a:p>
          <a:p>
            <a:r>
              <a:rPr lang="en-US" sz="2000" dirty="0" smtClean="0"/>
              <a:t>Transgenic Rodent Somatic and Germ Cell Gene Mutation Assays</a:t>
            </a:r>
          </a:p>
          <a:p>
            <a:r>
              <a:rPr lang="it-IT" sz="2000" i="1" dirty="0" smtClean="0"/>
              <a:t>In vivo</a:t>
            </a:r>
            <a:r>
              <a:rPr lang="it-IT" sz="2000" dirty="0" smtClean="0"/>
              <a:t> Chromosome </a:t>
            </a:r>
            <a:r>
              <a:rPr lang="it-IT" sz="2000" dirty="0" smtClean="0"/>
              <a:t>Aberration Assay</a:t>
            </a:r>
            <a:endParaRPr lang="it-IT" sz="2000" dirty="0" smtClean="0"/>
          </a:p>
          <a:p>
            <a:r>
              <a:rPr lang="it-IT" sz="2000" dirty="0" smtClean="0"/>
              <a:t>Pig-a </a:t>
            </a:r>
            <a:r>
              <a:rPr lang="it-IT" sz="2000" i="1" dirty="0" smtClean="0"/>
              <a:t>In Vivo </a:t>
            </a:r>
            <a:r>
              <a:rPr lang="it-IT" sz="2000" dirty="0" smtClean="0"/>
              <a:t>Gene Mutation Assay </a:t>
            </a:r>
          </a:p>
          <a:p>
            <a:endParaRPr lang="it-IT" sz="2000" dirty="0" smtClean="0"/>
          </a:p>
          <a:p>
            <a:pPr>
              <a:buNone/>
            </a:pPr>
            <a:endParaRPr lang="it-IT" sz="2000" dirty="0" smtClean="0"/>
          </a:p>
          <a:p>
            <a:pPr eaLnBrk="1" hangingPunct="1">
              <a:buNone/>
            </a:pPr>
            <a:endParaRPr lang="en-US" sz="20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219200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In Vivo Chromosome Aberration </a:t>
            </a:r>
            <a:br>
              <a:rPr lang="en-US" dirty="0" smtClean="0">
                <a:solidFill>
                  <a:schemeClr val="accent3"/>
                </a:solidFill>
              </a:rPr>
            </a:br>
            <a:r>
              <a:rPr lang="en-US" dirty="0" smtClean="0">
                <a:solidFill>
                  <a:schemeClr val="accent3"/>
                </a:solidFill>
              </a:rPr>
              <a:t>Assay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363" y="1600200"/>
            <a:ext cx="7680325" cy="41148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Dose selection</a:t>
            </a:r>
          </a:p>
          <a:p>
            <a:pPr>
              <a:lnSpc>
                <a:spcPct val="120000"/>
              </a:lnSpc>
            </a:pPr>
            <a:r>
              <a:rPr lang="en-US" dirty="0"/>
              <a:t>Dose administration</a:t>
            </a:r>
          </a:p>
          <a:p>
            <a:pPr>
              <a:lnSpc>
                <a:spcPct val="120000"/>
              </a:lnSpc>
            </a:pPr>
            <a:r>
              <a:rPr lang="en-US" dirty="0"/>
              <a:t>Treatment with </a:t>
            </a:r>
            <a:r>
              <a:rPr lang="en-US" dirty="0" err="1"/>
              <a:t>Colchicine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Bone marrow collection: </a:t>
            </a:r>
          </a:p>
          <a:p>
            <a:pPr>
              <a:lnSpc>
                <a:spcPct val="120000"/>
              </a:lnSpc>
            </a:pPr>
            <a:r>
              <a:rPr lang="en-US" dirty="0"/>
              <a:t>First sampling time: 18 hours post-dose  (at 1.5 X the cell cycle time) </a:t>
            </a:r>
          </a:p>
          <a:p>
            <a:pPr>
              <a:lnSpc>
                <a:spcPct val="120000"/>
              </a:lnSpc>
            </a:pPr>
            <a:r>
              <a:rPr lang="en-US" dirty="0"/>
              <a:t>Second sampling time: 42 hours post-dose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3810000" cy="4495800"/>
          </a:xfrm>
        </p:spPr>
        <p:txBody>
          <a:bodyPr/>
          <a:lstStyle/>
          <a:p>
            <a:pPr eaLnBrk="0" hangingPunct="0"/>
            <a:r>
              <a:rPr lang="en-US" dirty="0" smtClean="0">
                <a:latin typeface="Arial" charset="0"/>
              </a:rPr>
              <a:t>Hypotonic Treatment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Fixation</a:t>
            </a:r>
          </a:p>
          <a:p>
            <a:pPr eaLnBrk="0" hangingPunct="0"/>
            <a:r>
              <a:rPr lang="en-US" dirty="0" err="1" smtClean="0">
                <a:latin typeface="Arial" charset="0"/>
              </a:rPr>
              <a:t>Giemsa</a:t>
            </a:r>
            <a:r>
              <a:rPr lang="en-US" dirty="0" smtClean="0">
                <a:latin typeface="Arial" charset="0"/>
              </a:rPr>
              <a:t> staining</a:t>
            </a:r>
          </a:p>
          <a:p>
            <a:pPr eaLnBrk="0" hangingPunct="0">
              <a:buNone/>
            </a:pP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Analysis: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150 </a:t>
            </a:r>
            <a:r>
              <a:rPr lang="en-US" dirty="0" smtClean="0">
                <a:latin typeface="Arial" charset="0"/>
              </a:rPr>
              <a:t>metaphases/animal for structural and numerical aberrations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Mitotic Index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Fisher exact ratio test, </a:t>
            </a:r>
          </a:p>
          <a:p>
            <a:pPr eaLnBrk="0" hangingPunct="0"/>
            <a:r>
              <a:rPr lang="en-US" dirty="0" smtClean="0">
                <a:latin typeface="Arial" charset="0"/>
              </a:rPr>
              <a:t>p≤ 0.05</a:t>
            </a:r>
          </a:p>
          <a:p>
            <a:endParaRPr lang="en-US" dirty="0"/>
          </a:p>
        </p:txBody>
      </p:sp>
      <p:pic>
        <p:nvPicPr>
          <p:cNvPr id="6" name="Picture 3" descr="rama photo 1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lum bright="36000" contrast="48000"/>
          </a:blip>
          <a:srcRect/>
          <a:stretch>
            <a:fillRect/>
          </a:stretch>
        </p:blipFill>
        <p:spPr bwMode="auto">
          <a:xfrm>
            <a:off x="4800600" y="2286000"/>
            <a:ext cx="3986048" cy="2819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219200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In Vivo Chromosome Aberration </a:t>
            </a:r>
            <a:br>
              <a:rPr lang="en-US" dirty="0" smtClean="0">
                <a:solidFill>
                  <a:schemeClr val="accent3"/>
                </a:solidFill>
              </a:rPr>
            </a:br>
            <a:r>
              <a:rPr lang="en-US" dirty="0" smtClean="0">
                <a:solidFill>
                  <a:schemeClr val="accent3"/>
                </a:solidFill>
              </a:rPr>
              <a:t>Assay: Protocol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	</a:t>
            </a:r>
            <a:endParaRPr lang="en-US" dirty="0"/>
          </a:p>
        </p:txBody>
      </p:sp>
      <p:pic>
        <p:nvPicPr>
          <p:cNvPr id="6" name="Picture 2" descr="tox 2 copy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/>
          <a:stretch>
            <a:fillRect/>
          </a:stretch>
        </p:blipFill>
        <p:spPr bwMode="auto">
          <a:xfrm>
            <a:off x="228600" y="1600200"/>
            <a:ext cx="4114800" cy="3886200"/>
          </a:xfrm>
          <a:prstGeom prst="rect">
            <a:avLst/>
          </a:prstGeom>
          <a:noFill/>
        </p:spPr>
      </p:pic>
      <p:pic>
        <p:nvPicPr>
          <p:cNvPr id="7" name="Picture 5" descr="rama photo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30000" contrast="30000"/>
          </a:blip>
          <a:srcRect/>
          <a:stretch>
            <a:fillRect/>
          </a:stretch>
        </p:blipFill>
        <p:spPr>
          <a:xfrm>
            <a:off x="4495800" y="1752600"/>
            <a:ext cx="4343400" cy="3581400"/>
          </a:xfrm>
          <a:noFill/>
          <a:ln>
            <a:solidFill>
              <a:schemeClr val="bg1"/>
            </a:solidFill>
          </a:ln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458913" y="5610225"/>
            <a:ext cx="1512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0" dirty="0" err="1">
                <a:latin typeface="Arial" charset="0"/>
              </a:rPr>
              <a:t>quadriradial</a:t>
            </a:r>
            <a:endParaRPr lang="en-US" sz="2000" b="0" dirty="0">
              <a:latin typeface="Arial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172200" y="5546725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000" b="0" dirty="0">
                <a:latin typeface="Arial" charset="0"/>
              </a:rPr>
              <a:t>breaks</a:t>
            </a: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 rot="20100146">
            <a:off x="1676400" y="3505200"/>
            <a:ext cx="930275" cy="6858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32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715000" y="2971800"/>
            <a:ext cx="685800" cy="533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6705600" y="3048000"/>
            <a:ext cx="3048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6705600" y="3657600"/>
            <a:ext cx="5334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0" y="0"/>
            <a:ext cx="65532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Bone Marrow Cell Metaphase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 (2n=42) and Mouse (2n=40)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5105400" cy="914400"/>
          </a:xfrm>
          <a:noFill/>
        </p:spPr>
        <p:txBody>
          <a:bodyPr/>
          <a:lstStyle/>
          <a:p>
            <a:pPr eaLnBrk="1" hangingPunct="1"/>
            <a:r>
              <a:rPr lang="en-US" i="1" dirty="0" smtClean="0"/>
              <a:t>In Vivo</a:t>
            </a:r>
            <a:r>
              <a:rPr lang="en-US" dirty="0" smtClean="0"/>
              <a:t> Mutation Assays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4462145"/>
          </a:xfrm>
          <a:noFill/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r>
              <a:rPr lang="en-US" dirty="0" smtClean="0"/>
              <a:t>Historically, </a:t>
            </a:r>
            <a:r>
              <a:rPr lang="en-US" i="1" dirty="0" smtClean="0"/>
              <a:t>i</a:t>
            </a:r>
            <a:r>
              <a:rPr lang="en-US" sz="2000" i="1" dirty="0" smtClean="0"/>
              <a:t>n vivo</a:t>
            </a:r>
            <a:r>
              <a:rPr lang="en-US" sz="2000" dirty="0" smtClean="0"/>
              <a:t> mutation assays have been of limited use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600" dirty="0" smtClean="0"/>
              <a:t>Follow-up assays after Ames positive results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000" i="1" dirty="0" smtClean="0"/>
              <a:t>In vivo</a:t>
            </a:r>
            <a:r>
              <a:rPr lang="en-US" sz="2000" dirty="0" smtClean="0"/>
              <a:t> Comet, UDS, and micronucleus do </a:t>
            </a:r>
            <a:r>
              <a:rPr lang="en-US" sz="2000" dirty="0" smtClean="0">
                <a:solidFill>
                  <a:srgbClr val="FF0000"/>
                </a:solidFill>
              </a:rPr>
              <a:t>not</a:t>
            </a:r>
            <a:r>
              <a:rPr lang="en-US" sz="2000" dirty="0" smtClean="0"/>
              <a:t> measure mutation</a:t>
            </a: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1" dirty="0" smtClean="0"/>
              <a:t>Transgenic Rodent Mutation </a:t>
            </a:r>
            <a:r>
              <a:rPr lang="en-US" sz="2000" b="1" dirty="0" smtClean="0"/>
              <a:t>Assays: </a:t>
            </a:r>
            <a:r>
              <a:rPr lang="en-US" b="1" dirty="0" smtClean="0"/>
              <a:t>Big Blue</a:t>
            </a:r>
            <a:r>
              <a:rPr lang="en-US" b="1" baseline="30000" dirty="0" smtClean="0"/>
              <a:t>®</a:t>
            </a:r>
            <a:r>
              <a:rPr lang="en-US" b="1" dirty="0" smtClean="0"/>
              <a:t> Assay</a:t>
            </a:r>
            <a:endParaRPr lang="en-US" sz="2000" b="1" dirty="0" smtClean="0"/>
          </a:p>
          <a:p>
            <a:pPr>
              <a:spcBef>
                <a:spcPct val="30000"/>
              </a:spcBef>
              <a:buNone/>
            </a:pPr>
            <a:r>
              <a:rPr lang="en-US" b="1" dirty="0" smtClean="0"/>
              <a:t>Pig-A </a:t>
            </a:r>
            <a:r>
              <a:rPr lang="en-US" b="1" dirty="0" smtClean="0"/>
              <a:t> </a:t>
            </a:r>
          </a:p>
          <a:p>
            <a:pPr>
              <a:spcBef>
                <a:spcPct val="30000"/>
              </a:spcBef>
            </a:pPr>
            <a:r>
              <a:rPr lang="en-US" sz="2000" i="1" dirty="0" smtClean="0">
                <a:solidFill>
                  <a:srgbClr val="175596"/>
                </a:solidFill>
              </a:rPr>
              <a:t>Pig-a</a:t>
            </a:r>
            <a:r>
              <a:rPr lang="en-US" sz="2000" dirty="0" smtClean="0"/>
              <a:t> </a:t>
            </a:r>
            <a:r>
              <a:rPr lang="en-US" sz="2000" dirty="0" smtClean="0"/>
              <a:t>–</a:t>
            </a:r>
            <a:r>
              <a:rPr kumimoji="1" lang="en-US" sz="2000" dirty="0" smtClean="0"/>
              <a:t> the gene coding for the enzyme </a:t>
            </a:r>
            <a:r>
              <a:rPr kumimoji="1" lang="en-US" sz="2000" dirty="0" err="1" smtClean="0"/>
              <a:t>phosphatidylinositol</a:t>
            </a:r>
            <a:r>
              <a:rPr kumimoji="1" lang="en-US" sz="2000" dirty="0" smtClean="0"/>
              <a:t> N-</a:t>
            </a:r>
            <a:r>
              <a:rPr kumimoji="1" lang="en-US" sz="2000" dirty="0" err="1" smtClean="0"/>
              <a:t>acetylglucosaminyltransferase</a:t>
            </a:r>
            <a:r>
              <a:rPr kumimoji="1" lang="en-US" sz="2000" dirty="0" smtClean="0"/>
              <a:t>, subunit A</a:t>
            </a:r>
          </a:p>
          <a:p>
            <a:pPr lvl="1"/>
            <a:r>
              <a:rPr lang="en-US" sz="1800" dirty="0" smtClean="0"/>
              <a:t>one of 12 genes involved in </a:t>
            </a:r>
            <a:r>
              <a:rPr lang="en-US" sz="1800" dirty="0" err="1" smtClean="0"/>
              <a:t>glycosylphosphatidylinisotol</a:t>
            </a:r>
            <a:r>
              <a:rPr lang="en-US" sz="1800" dirty="0" smtClean="0"/>
              <a:t> (GPI) anchor biosynthesis (first step)</a:t>
            </a:r>
          </a:p>
          <a:p>
            <a:pPr>
              <a:spcBef>
                <a:spcPct val="30000"/>
              </a:spcBef>
            </a:pPr>
            <a:r>
              <a:rPr lang="en-US" sz="2000" dirty="0" smtClean="0">
                <a:solidFill>
                  <a:srgbClr val="175596"/>
                </a:solidFill>
              </a:rPr>
              <a:t>GPI anchors</a:t>
            </a:r>
            <a:r>
              <a:rPr lang="en-US" sz="2000" dirty="0" smtClean="0"/>
              <a:t> –</a:t>
            </a:r>
            <a:r>
              <a:rPr kumimoji="1" lang="en-US" sz="2000" dirty="0" smtClean="0"/>
              <a:t> </a:t>
            </a:r>
            <a:r>
              <a:rPr lang="en-US" sz="2000" dirty="0" smtClean="0"/>
              <a:t>direct and attach proteins to cell surface (e.g., CD59, CD24)</a:t>
            </a: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FontTx/>
              <a:buChar char="•"/>
            </a:pPr>
            <a:endParaRPr lang="en-US" sz="20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Big Blue</a:t>
            </a:r>
            <a:r>
              <a:rPr lang="en-US" baseline="30000" dirty="0" smtClean="0"/>
              <a:t>®</a:t>
            </a:r>
            <a:r>
              <a:rPr lang="en-US" dirty="0" smtClean="0"/>
              <a:t> Assay: Overview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495800" y="1371600"/>
            <a:ext cx="4419600" cy="4724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Dose animals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Necropsy - freeze tissues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Extract DNA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Cut out shuttle vector (Transpack)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Package into empty phage particles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Adsorb onto </a:t>
            </a:r>
            <a:r>
              <a:rPr lang="en-US" sz="1800" i="1" dirty="0" smtClean="0"/>
              <a:t>E. coli</a:t>
            </a:r>
            <a:r>
              <a:rPr lang="en-US" sz="1800" dirty="0" smtClean="0"/>
              <a:t> G1250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Plate onto 100 mm plates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Incubate at 37ºC and 24ºC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/>
              <a:t>37ºC – both </a:t>
            </a:r>
            <a:r>
              <a:rPr lang="en-US" sz="1400" i="1" dirty="0" smtClean="0"/>
              <a:t>cII</a:t>
            </a:r>
            <a:r>
              <a:rPr lang="en-US" sz="1400" dirty="0" smtClean="0"/>
              <a:t> wildtype and mutants give plaques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400" dirty="0" smtClean="0"/>
              <a:t>24ºC – only </a:t>
            </a:r>
            <a:r>
              <a:rPr lang="en-US" sz="1400" i="1" dirty="0" smtClean="0"/>
              <a:t>cII</a:t>
            </a:r>
            <a:r>
              <a:rPr lang="en-US" sz="1400" dirty="0" smtClean="0"/>
              <a:t> mutants produce plaques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Count and evaluate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>
                <a:cs typeface="+mn-cs"/>
              </a:rPr>
              <a:t>Mutant frequency: ratio of mutants to total phage (plaques) screened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l="4796" r="2398"/>
          <a:stretch>
            <a:fillRect/>
          </a:stretch>
        </p:blipFill>
        <p:spPr bwMode="auto">
          <a:xfrm>
            <a:off x="838200" y="1371600"/>
            <a:ext cx="3352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91088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pSp>
        <p:nvGrpSpPr>
          <p:cNvPr id="2" name="Group 144"/>
          <p:cNvGrpSpPr>
            <a:grpSpLocks/>
          </p:cNvGrpSpPr>
          <p:nvPr/>
        </p:nvGrpSpPr>
        <p:grpSpPr bwMode="auto">
          <a:xfrm>
            <a:off x="476713" y="1828800"/>
            <a:ext cx="8438687" cy="3332163"/>
            <a:chOff x="115" y="1017"/>
            <a:chExt cx="5645" cy="200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15" y="1017"/>
              <a:ext cx="5645" cy="2003"/>
              <a:chOff x="192" y="1022"/>
              <a:chExt cx="5645" cy="2003"/>
            </a:xfrm>
          </p:grpSpPr>
          <p:sp>
            <p:nvSpPr>
              <p:cNvPr id="7" name="Oval 5"/>
              <p:cNvSpPr>
                <a:spLocks noChangeAspect="1" noChangeArrowheads="1"/>
              </p:cNvSpPr>
              <p:nvPr/>
            </p:nvSpPr>
            <p:spPr bwMode="auto">
              <a:xfrm>
                <a:off x="192" y="1875"/>
                <a:ext cx="850" cy="886"/>
              </a:xfrm>
              <a:prstGeom prst="ellipse">
                <a:avLst/>
              </a:prstGeom>
              <a:solidFill>
                <a:srgbClr val="FFFFFF"/>
              </a:solidFill>
              <a:ln w="38100" cmpd="dbl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" name="Oval 6"/>
              <p:cNvSpPr>
                <a:spLocks noChangeAspect="1" noChangeArrowheads="1"/>
              </p:cNvSpPr>
              <p:nvPr/>
            </p:nvSpPr>
            <p:spPr bwMode="auto">
              <a:xfrm>
                <a:off x="288" y="2117"/>
                <a:ext cx="483" cy="484"/>
              </a:xfrm>
              <a:prstGeom prst="ellipse">
                <a:avLst/>
              </a:prstGeom>
              <a:solidFill>
                <a:srgbClr val="EAEAEA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4" name="Group 7"/>
              <p:cNvGrpSpPr>
                <a:grpSpLocks noChangeAspect="1"/>
              </p:cNvGrpSpPr>
              <p:nvPr/>
            </p:nvGrpSpPr>
            <p:grpSpPr bwMode="auto">
              <a:xfrm>
                <a:off x="348" y="2207"/>
                <a:ext cx="352" cy="80"/>
                <a:chOff x="494" y="3362"/>
                <a:chExt cx="1002" cy="266"/>
              </a:xfrm>
            </p:grpSpPr>
            <p:sp>
              <p:nvSpPr>
                <p:cNvPr id="137" name="Freeform 8"/>
                <p:cNvSpPr>
                  <a:spLocks noChangeAspect="1"/>
                </p:cNvSpPr>
                <p:nvPr/>
              </p:nvSpPr>
              <p:spPr bwMode="auto">
                <a:xfrm>
                  <a:off x="494" y="3362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8" name="Freeform 9"/>
                <p:cNvSpPr>
                  <a:spLocks noChangeAspect="1"/>
                </p:cNvSpPr>
                <p:nvPr/>
              </p:nvSpPr>
              <p:spPr bwMode="auto">
                <a:xfrm>
                  <a:off x="608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9" name="Freeform 10"/>
                <p:cNvSpPr>
                  <a:spLocks noChangeAspect="1"/>
                </p:cNvSpPr>
                <p:nvPr/>
              </p:nvSpPr>
              <p:spPr bwMode="auto">
                <a:xfrm>
                  <a:off x="716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0" name="Freeform 11"/>
                <p:cNvSpPr>
                  <a:spLocks noChangeAspect="1"/>
                </p:cNvSpPr>
                <p:nvPr/>
              </p:nvSpPr>
              <p:spPr bwMode="auto">
                <a:xfrm>
                  <a:off x="830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1" name="Freeform 12"/>
                <p:cNvSpPr>
                  <a:spLocks noChangeAspect="1"/>
                </p:cNvSpPr>
                <p:nvPr/>
              </p:nvSpPr>
              <p:spPr bwMode="auto">
                <a:xfrm>
                  <a:off x="941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2" name="Freeform 13"/>
                <p:cNvSpPr>
                  <a:spLocks noChangeAspect="1"/>
                </p:cNvSpPr>
                <p:nvPr/>
              </p:nvSpPr>
              <p:spPr bwMode="auto">
                <a:xfrm>
                  <a:off x="1055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3" name="Freeform 14"/>
                <p:cNvSpPr>
                  <a:spLocks noChangeAspect="1"/>
                </p:cNvSpPr>
                <p:nvPr/>
              </p:nvSpPr>
              <p:spPr bwMode="auto">
                <a:xfrm>
                  <a:off x="1163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4" name="Freeform 15"/>
                <p:cNvSpPr>
                  <a:spLocks noChangeAspect="1"/>
                </p:cNvSpPr>
                <p:nvPr/>
              </p:nvSpPr>
              <p:spPr bwMode="auto">
                <a:xfrm>
                  <a:off x="1277" y="3380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5" name="Group 16"/>
              <p:cNvGrpSpPr>
                <a:grpSpLocks noChangeAspect="1"/>
              </p:cNvGrpSpPr>
              <p:nvPr/>
            </p:nvGrpSpPr>
            <p:grpSpPr bwMode="auto">
              <a:xfrm>
                <a:off x="339" y="2410"/>
                <a:ext cx="351" cy="79"/>
                <a:chOff x="494" y="3362"/>
                <a:chExt cx="1002" cy="266"/>
              </a:xfrm>
            </p:grpSpPr>
            <p:sp>
              <p:nvSpPr>
                <p:cNvPr id="129" name="Freeform 17"/>
                <p:cNvSpPr>
                  <a:spLocks noChangeAspect="1"/>
                </p:cNvSpPr>
                <p:nvPr/>
              </p:nvSpPr>
              <p:spPr bwMode="auto">
                <a:xfrm>
                  <a:off x="494" y="3362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0" name="Freeform 18"/>
                <p:cNvSpPr>
                  <a:spLocks noChangeAspect="1"/>
                </p:cNvSpPr>
                <p:nvPr/>
              </p:nvSpPr>
              <p:spPr bwMode="auto">
                <a:xfrm>
                  <a:off x="608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1" name="Freeform 19"/>
                <p:cNvSpPr>
                  <a:spLocks noChangeAspect="1"/>
                </p:cNvSpPr>
                <p:nvPr/>
              </p:nvSpPr>
              <p:spPr bwMode="auto">
                <a:xfrm>
                  <a:off x="716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2" name="Freeform 20"/>
                <p:cNvSpPr>
                  <a:spLocks noChangeAspect="1"/>
                </p:cNvSpPr>
                <p:nvPr/>
              </p:nvSpPr>
              <p:spPr bwMode="auto">
                <a:xfrm>
                  <a:off x="830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3" name="Freeform 21"/>
                <p:cNvSpPr>
                  <a:spLocks noChangeAspect="1"/>
                </p:cNvSpPr>
                <p:nvPr/>
              </p:nvSpPr>
              <p:spPr bwMode="auto">
                <a:xfrm>
                  <a:off x="941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4" name="Freeform 22"/>
                <p:cNvSpPr>
                  <a:spLocks noChangeAspect="1"/>
                </p:cNvSpPr>
                <p:nvPr/>
              </p:nvSpPr>
              <p:spPr bwMode="auto">
                <a:xfrm>
                  <a:off x="1055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5" name="Freeform 23"/>
                <p:cNvSpPr>
                  <a:spLocks noChangeAspect="1"/>
                </p:cNvSpPr>
                <p:nvPr/>
              </p:nvSpPr>
              <p:spPr bwMode="auto">
                <a:xfrm>
                  <a:off x="1163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6" name="Freeform 24"/>
                <p:cNvSpPr>
                  <a:spLocks noChangeAspect="1"/>
                </p:cNvSpPr>
                <p:nvPr/>
              </p:nvSpPr>
              <p:spPr bwMode="auto">
                <a:xfrm>
                  <a:off x="1277" y="3380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1" name="Oval 25"/>
              <p:cNvSpPr>
                <a:spLocks noChangeAspect="1" noChangeArrowheads="1"/>
              </p:cNvSpPr>
              <p:nvPr/>
            </p:nvSpPr>
            <p:spPr bwMode="auto">
              <a:xfrm rot="1386889">
                <a:off x="739" y="1856"/>
                <a:ext cx="42" cy="92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" name="Oval 26"/>
              <p:cNvSpPr>
                <a:spLocks noChangeAspect="1" noChangeArrowheads="1"/>
              </p:cNvSpPr>
              <p:nvPr/>
            </p:nvSpPr>
            <p:spPr bwMode="auto">
              <a:xfrm rot="2706466">
                <a:off x="876" y="1948"/>
                <a:ext cx="47" cy="86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933" y="1935"/>
                <a:ext cx="67" cy="61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4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1034" y="2082"/>
                <a:ext cx="67" cy="62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9" name="Group 29"/>
              <p:cNvGrpSpPr>
                <a:grpSpLocks noChangeAspect="1"/>
              </p:cNvGrpSpPr>
              <p:nvPr/>
            </p:nvGrpSpPr>
            <p:grpSpPr bwMode="auto">
              <a:xfrm>
                <a:off x="980" y="1850"/>
                <a:ext cx="158" cy="132"/>
                <a:chOff x="2608" y="2872"/>
                <a:chExt cx="384" cy="352"/>
              </a:xfrm>
            </p:grpSpPr>
            <p:grpSp>
              <p:nvGrpSpPr>
                <p:cNvPr id="10" name="Group 30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26" name="Line 3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7" name="Line 3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8" name="Line 3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5" name="Group 34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23" name="Line 3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4" name="Line 3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5" name="Line 3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" name="Group 38"/>
              <p:cNvGrpSpPr>
                <a:grpSpLocks noChangeAspect="1"/>
              </p:cNvGrpSpPr>
              <p:nvPr/>
            </p:nvGrpSpPr>
            <p:grpSpPr bwMode="auto">
              <a:xfrm>
                <a:off x="1077" y="1995"/>
                <a:ext cx="158" cy="132"/>
                <a:chOff x="2608" y="2872"/>
                <a:chExt cx="384" cy="352"/>
              </a:xfrm>
            </p:grpSpPr>
            <p:grpSp>
              <p:nvGrpSpPr>
                <p:cNvPr id="17" name="Group 39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18" name="Line 4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19" name="Line 4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0" name="Line 4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9" name="Group 43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15" name="Line 4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16" name="Line 4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17" name="Line 4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20" name="Group 47"/>
              <p:cNvGrpSpPr>
                <a:grpSpLocks noChangeAspect="1"/>
              </p:cNvGrpSpPr>
              <p:nvPr/>
            </p:nvGrpSpPr>
            <p:grpSpPr bwMode="auto">
              <a:xfrm>
                <a:off x="856" y="1528"/>
                <a:ext cx="158" cy="131"/>
                <a:chOff x="2608" y="2872"/>
                <a:chExt cx="384" cy="352"/>
              </a:xfrm>
            </p:grpSpPr>
            <p:grpSp>
              <p:nvGrpSpPr>
                <p:cNvPr id="31" name="Group 48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10" name="Line 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11" name="Line 5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12" name="Line 5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32" name="Group 52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107" name="Line 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08" name="Line 5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09" name="Line 5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18" name="Line 56"/>
              <p:cNvSpPr>
                <a:spLocks noChangeAspect="1" noChangeShapeType="1"/>
              </p:cNvSpPr>
              <p:nvPr/>
            </p:nvSpPr>
            <p:spPr bwMode="auto">
              <a:xfrm>
                <a:off x="949" y="1693"/>
                <a:ext cx="44" cy="1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5" name="Group 57"/>
              <p:cNvGrpSpPr>
                <a:grpSpLocks noChangeAspect="1"/>
              </p:cNvGrpSpPr>
              <p:nvPr/>
            </p:nvGrpSpPr>
            <p:grpSpPr bwMode="auto">
              <a:xfrm>
                <a:off x="425" y="2097"/>
                <a:ext cx="220" cy="82"/>
                <a:chOff x="1746" y="3866"/>
                <a:chExt cx="275" cy="102"/>
              </a:xfrm>
            </p:grpSpPr>
            <p:sp>
              <p:nvSpPr>
                <p:cNvPr id="103" name="Line 5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755" y="3867"/>
                  <a:ext cx="0" cy="101"/>
                </a:xfrm>
                <a:prstGeom prst="line">
                  <a:avLst/>
                </a:prstGeom>
                <a:noFill/>
                <a:ln w="28575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4" name="Line 59"/>
                <p:cNvSpPr>
                  <a:spLocks noChangeAspect="1" noChangeShapeType="1"/>
                </p:cNvSpPr>
                <p:nvPr/>
              </p:nvSpPr>
              <p:spPr bwMode="auto">
                <a:xfrm>
                  <a:off x="1746" y="3866"/>
                  <a:ext cx="275" cy="0"/>
                </a:xfrm>
                <a:prstGeom prst="line">
                  <a:avLst/>
                </a:prstGeom>
                <a:noFill/>
                <a:ln w="28575">
                  <a:solidFill>
                    <a:srgbClr val="0000CC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6" name="Group 60"/>
              <p:cNvGrpSpPr>
                <a:grpSpLocks noChangeAspect="1"/>
              </p:cNvGrpSpPr>
              <p:nvPr/>
            </p:nvGrpSpPr>
            <p:grpSpPr bwMode="auto">
              <a:xfrm>
                <a:off x="419" y="2314"/>
                <a:ext cx="220" cy="81"/>
                <a:chOff x="1746" y="3866"/>
                <a:chExt cx="275" cy="102"/>
              </a:xfrm>
            </p:grpSpPr>
            <p:sp>
              <p:nvSpPr>
                <p:cNvPr id="101" name="Line 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755" y="3867"/>
                  <a:ext cx="0" cy="101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2" name="Line 62"/>
                <p:cNvSpPr>
                  <a:spLocks noChangeAspect="1" noChangeShapeType="1"/>
                </p:cNvSpPr>
                <p:nvPr/>
              </p:nvSpPr>
              <p:spPr bwMode="auto">
                <a:xfrm>
                  <a:off x="1746" y="3866"/>
                  <a:ext cx="275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1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1053" y="1385"/>
                <a:ext cx="2024" cy="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600" dirty="0" smtClean="0"/>
                  <a:t>fluorescent </a:t>
                </a:r>
                <a:r>
                  <a:rPr kumimoji="1" lang="en-US" altLang="ja-JP" sz="1600" dirty="0"/>
                  <a:t>labeled antibodies</a:t>
                </a:r>
              </a:p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600" dirty="0"/>
                  <a:t> against GPI-anchored proteins</a:t>
                </a:r>
                <a:endParaRPr kumimoji="1" lang="en-US" altLang="ja-JP" sz="1400" dirty="0"/>
              </a:p>
            </p:txBody>
          </p:sp>
          <p:sp>
            <p:nvSpPr>
              <p:cNvPr id="22" name="Text Box 64"/>
              <p:cNvSpPr txBox="1">
                <a:spLocks noChangeAspect="1" noChangeArrowheads="1"/>
              </p:cNvSpPr>
              <p:nvPr/>
            </p:nvSpPr>
            <p:spPr bwMode="auto">
              <a:xfrm>
                <a:off x="269" y="1022"/>
                <a:ext cx="1500" cy="32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kumimoji="1" lang="en-US" altLang="ja-JP" sz="2800" u="sng" dirty="0">
                    <a:solidFill>
                      <a:srgbClr val="000099"/>
                    </a:solidFill>
                  </a:rPr>
                  <a:t>Wild-type Cell</a:t>
                </a:r>
                <a:endParaRPr kumimoji="1" lang="en-US" altLang="ja-JP" sz="2800" i="1" u="sng" dirty="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" name="Text Box 65"/>
              <p:cNvSpPr txBox="1">
                <a:spLocks noChangeAspect="1" noChangeArrowheads="1"/>
              </p:cNvSpPr>
              <p:nvPr/>
            </p:nvSpPr>
            <p:spPr bwMode="auto">
              <a:xfrm>
                <a:off x="413" y="2495"/>
                <a:ext cx="430" cy="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70000"/>
                  </a:lnSpc>
                </a:pPr>
                <a:r>
                  <a:rPr kumimoji="1" lang="en-US" altLang="ja-JP" sz="1400" dirty="0" smtClean="0">
                    <a:solidFill>
                      <a:srgbClr val="008000"/>
                    </a:solidFill>
                  </a:rPr>
                  <a:t>CD59</a:t>
                </a:r>
                <a:endParaRPr kumimoji="1" lang="en-US" altLang="ja-JP" sz="14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24" name="Text Box 66"/>
              <p:cNvSpPr txBox="1">
                <a:spLocks noChangeAspect="1" noChangeArrowheads="1"/>
              </p:cNvSpPr>
              <p:nvPr/>
            </p:nvSpPr>
            <p:spPr bwMode="auto">
              <a:xfrm>
                <a:off x="600" y="1738"/>
                <a:ext cx="28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kumimoji="1" lang="en-US" altLang="ja-JP" sz="1200" dirty="0">
                    <a:solidFill>
                      <a:srgbClr val="FF9900"/>
                    </a:solidFill>
                  </a:rPr>
                  <a:t>GPI</a:t>
                </a:r>
              </a:p>
            </p:txBody>
          </p:sp>
          <p:sp>
            <p:nvSpPr>
              <p:cNvPr id="25" name="AutoShape 67"/>
              <p:cNvSpPr>
                <a:spLocks noChangeAspect="1" noChangeArrowheads="1"/>
              </p:cNvSpPr>
              <p:nvPr/>
            </p:nvSpPr>
            <p:spPr bwMode="auto">
              <a:xfrm>
                <a:off x="924" y="1515"/>
                <a:ext cx="65" cy="66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AutoShape 68"/>
              <p:cNvSpPr>
                <a:spLocks noChangeAspect="1" noChangeArrowheads="1"/>
              </p:cNvSpPr>
              <p:nvPr/>
            </p:nvSpPr>
            <p:spPr bwMode="auto">
              <a:xfrm>
                <a:off x="1052" y="1840"/>
                <a:ext cx="66" cy="66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AutoShape 69"/>
              <p:cNvSpPr>
                <a:spLocks noChangeAspect="1" noChangeArrowheads="1"/>
              </p:cNvSpPr>
              <p:nvPr/>
            </p:nvSpPr>
            <p:spPr bwMode="auto">
              <a:xfrm>
                <a:off x="1154" y="1981"/>
                <a:ext cx="66" cy="66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" name="Text Box 70"/>
              <p:cNvSpPr txBox="1">
                <a:spLocks noChangeAspect="1" noChangeArrowheads="1"/>
              </p:cNvSpPr>
              <p:nvPr/>
            </p:nvSpPr>
            <p:spPr bwMode="auto">
              <a:xfrm>
                <a:off x="1322" y="2015"/>
                <a:ext cx="9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kumimoji="1" lang="en-US" altLang="zh-CN" sz="1800" dirty="0"/>
                  <a:t>FCM analysis</a:t>
                </a:r>
              </a:p>
            </p:txBody>
          </p:sp>
          <p:sp>
            <p:nvSpPr>
              <p:cNvPr id="29" name="Oval 71"/>
              <p:cNvSpPr>
                <a:spLocks noChangeAspect="1" noChangeArrowheads="1"/>
              </p:cNvSpPr>
              <p:nvPr/>
            </p:nvSpPr>
            <p:spPr bwMode="auto">
              <a:xfrm>
                <a:off x="3662" y="1901"/>
                <a:ext cx="816" cy="879"/>
              </a:xfrm>
              <a:prstGeom prst="ellipse">
                <a:avLst/>
              </a:prstGeom>
              <a:solidFill>
                <a:srgbClr val="FFFFFF"/>
              </a:solidFill>
              <a:ln w="38100" cmpd="dbl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Oval 72"/>
              <p:cNvSpPr>
                <a:spLocks noChangeAspect="1" noChangeArrowheads="1"/>
              </p:cNvSpPr>
              <p:nvPr/>
            </p:nvSpPr>
            <p:spPr bwMode="auto">
              <a:xfrm>
                <a:off x="3759" y="2142"/>
                <a:ext cx="463" cy="481"/>
              </a:xfrm>
              <a:prstGeom prst="ellipse">
                <a:avLst/>
              </a:prstGeom>
              <a:solidFill>
                <a:srgbClr val="EAEAEA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37" name="Group 73"/>
              <p:cNvGrpSpPr>
                <a:grpSpLocks noChangeAspect="1"/>
              </p:cNvGrpSpPr>
              <p:nvPr/>
            </p:nvGrpSpPr>
            <p:grpSpPr bwMode="auto">
              <a:xfrm>
                <a:off x="3820" y="2233"/>
                <a:ext cx="337" cy="79"/>
                <a:chOff x="494" y="3362"/>
                <a:chExt cx="1002" cy="266"/>
              </a:xfrm>
            </p:grpSpPr>
            <p:sp>
              <p:nvSpPr>
                <p:cNvPr id="93" name="Freeform 74"/>
                <p:cNvSpPr>
                  <a:spLocks noChangeAspect="1"/>
                </p:cNvSpPr>
                <p:nvPr/>
              </p:nvSpPr>
              <p:spPr bwMode="auto">
                <a:xfrm>
                  <a:off x="494" y="3362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4" name="Freeform 75"/>
                <p:cNvSpPr>
                  <a:spLocks noChangeAspect="1"/>
                </p:cNvSpPr>
                <p:nvPr/>
              </p:nvSpPr>
              <p:spPr bwMode="auto">
                <a:xfrm>
                  <a:off x="608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5" name="Freeform 76"/>
                <p:cNvSpPr>
                  <a:spLocks noChangeAspect="1"/>
                </p:cNvSpPr>
                <p:nvPr/>
              </p:nvSpPr>
              <p:spPr bwMode="auto">
                <a:xfrm>
                  <a:off x="716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6" name="Freeform 77"/>
                <p:cNvSpPr>
                  <a:spLocks noChangeAspect="1"/>
                </p:cNvSpPr>
                <p:nvPr/>
              </p:nvSpPr>
              <p:spPr bwMode="auto">
                <a:xfrm>
                  <a:off x="830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7" name="Freeform 78"/>
                <p:cNvSpPr>
                  <a:spLocks noChangeAspect="1"/>
                </p:cNvSpPr>
                <p:nvPr/>
              </p:nvSpPr>
              <p:spPr bwMode="auto">
                <a:xfrm>
                  <a:off x="941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8" name="Freeform 79"/>
                <p:cNvSpPr>
                  <a:spLocks noChangeAspect="1"/>
                </p:cNvSpPr>
                <p:nvPr/>
              </p:nvSpPr>
              <p:spPr bwMode="auto">
                <a:xfrm>
                  <a:off x="1055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9" name="Freeform 80"/>
                <p:cNvSpPr>
                  <a:spLocks noChangeAspect="1"/>
                </p:cNvSpPr>
                <p:nvPr/>
              </p:nvSpPr>
              <p:spPr bwMode="auto">
                <a:xfrm>
                  <a:off x="1163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0" name="Freeform 81"/>
                <p:cNvSpPr>
                  <a:spLocks noChangeAspect="1"/>
                </p:cNvSpPr>
                <p:nvPr/>
              </p:nvSpPr>
              <p:spPr bwMode="auto">
                <a:xfrm>
                  <a:off x="1277" y="3380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00CC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9" name="Group 82"/>
              <p:cNvGrpSpPr>
                <a:grpSpLocks noChangeAspect="1"/>
              </p:cNvGrpSpPr>
              <p:nvPr/>
            </p:nvGrpSpPr>
            <p:grpSpPr bwMode="auto">
              <a:xfrm>
                <a:off x="3811" y="2437"/>
                <a:ext cx="337" cy="77"/>
                <a:chOff x="494" y="3362"/>
                <a:chExt cx="1002" cy="266"/>
              </a:xfrm>
            </p:grpSpPr>
            <p:sp>
              <p:nvSpPr>
                <p:cNvPr id="85" name="Freeform 83"/>
                <p:cNvSpPr>
                  <a:spLocks noChangeAspect="1"/>
                </p:cNvSpPr>
                <p:nvPr/>
              </p:nvSpPr>
              <p:spPr bwMode="auto">
                <a:xfrm>
                  <a:off x="494" y="3362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6" name="Freeform 84"/>
                <p:cNvSpPr>
                  <a:spLocks noChangeAspect="1"/>
                </p:cNvSpPr>
                <p:nvPr/>
              </p:nvSpPr>
              <p:spPr bwMode="auto">
                <a:xfrm>
                  <a:off x="608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7" name="Freeform 85"/>
                <p:cNvSpPr>
                  <a:spLocks noChangeAspect="1"/>
                </p:cNvSpPr>
                <p:nvPr/>
              </p:nvSpPr>
              <p:spPr bwMode="auto">
                <a:xfrm>
                  <a:off x="716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8" name="Freeform 86"/>
                <p:cNvSpPr>
                  <a:spLocks noChangeAspect="1"/>
                </p:cNvSpPr>
                <p:nvPr/>
              </p:nvSpPr>
              <p:spPr bwMode="auto">
                <a:xfrm>
                  <a:off x="830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9" name="Freeform 87"/>
                <p:cNvSpPr>
                  <a:spLocks noChangeAspect="1"/>
                </p:cNvSpPr>
                <p:nvPr/>
              </p:nvSpPr>
              <p:spPr bwMode="auto">
                <a:xfrm>
                  <a:off x="941" y="3368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0" name="Freeform 88"/>
                <p:cNvSpPr>
                  <a:spLocks noChangeAspect="1"/>
                </p:cNvSpPr>
                <p:nvPr/>
              </p:nvSpPr>
              <p:spPr bwMode="auto">
                <a:xfrm>
                  <a:off x="1055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1" name="Freeform 89"/>
                <p:cNvSpPr>
                  <a:spLocks noChangeAspect="1"/>
                </p:cNvSpPr>
                <p:nvPr/>
              </p:nvSpPr>
              <p:spPr bwMode="auto">
                <a:xfrm>
                  <a:off x="1163" y="3374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2" name="Freeform 90"/>
                <p:cNvSpPr>
                  <a:spLocks noChangeAspect="1"/>
                </p:cNvSpPr>
                <p:nvPr/>
              </p:nvSpPr>
              <p:spPr bwMode="auto">
                <a:xfrm>
                  <a:off x="1277" y="3380"/>
                  <a:ext cx="219" cy="248"/>
                </a:xfrm>
                <a:custGeom>
                  <a:avLst/>
                  <a:gdLst/>
                  <a:ahLst/>
                  <a:cxnLst>
                    <a:cxn ang="0">
                      <a:pos x="0" y="323"/>
                    </a:cxn>
                    <a:cxn ang="0">
                      <a:pos x="55" y="85"/>
                    </a:cxn>
                    <a:cxn ang="0">
                      <a:pos x="100" y="30"/>
                    </a:cxn>
                    <a:cxn ang="0">
                      <a:pos x="128" y="94"/>
                    </a:cxn>
                    <a:cxn ang="0">
                      <a:pos x="201" y="597"/>
                    </a:cxn>
                    <a:cxn ang="0">
                      <a:pos x="256" y="579"/>
                    </a:cxn>
                    <a:cxn ang="0">
                      <a:pos x="301" y="286"/>
                    </a:cxn>
                  </a:cxnLst>
                  <a:rect l="0" t="0" r="r" b="b"/>
                  <a:pathLst>
                    <a:path w="301" h="678">
                      <a:moveTo>
                        <a:pt x="0" y="323"/>
                      </a:moveTo>
                      <a:cubicBezTo>
                        <a:pt x="19" y="228"/>
                        <a:pt x="38" y="134"/>
                        <a:pt x="55" y="85"/>
                      </a:cubicBezTo>
                      <a:cubicBezTo>
                        <a:pt x="72" y="36"/>
                        <a:pt x="88" y="29"/>
                        <a:pt x="100" y="30"/>
                      </a:cubicBezTo>
                      <a:cubicBezTo>
                        <a:pt x="112" y="31"/>
                        <a:pt x="111" y="0"/>
                        <a:pt x="128" y="94"/>
                      </a:cubicBezTo>
                      <a:cubicBezTo>
                        <a:pt x="145" y="188"/>
                        <a:pt x="180" y="516"/>
                        <a:pt x="201" y="597"/>
                      </a:cubicBezTo>
                      <a:cubicBezTo>
                        <a:pt x="222" y="678"/>
                        <a:pt x="239" y="631"/>
                        <a:pt x="256" y="579"/>
                      </a:cubicBezTo>
                      <a:cubicBezTo>
                        <a:pt x="273" y="527"/>
                        <a:pt x="294" y="332"/>
                        <a:pt x="301" y="286"/>
                      </a:cubicBezTo>
                    </a:path>
                  </a:pathLst>
                </a:custGeom>
                <a:noFill/>
                <a:ln w="19050" cmpd="sng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3" name="Rectangle 91"/>
              <p:cNvSpPr>
                <a:spLocks noChangeAspect="1" noChangeArrowheads="1"/>
              </p:cNvSpPr>
              <p:nvPr/>
            </p:nvSpPr>
            <p:spPr bwMode="auto">
              <a:xfrm>
                <a:off x="4225" y="2137"/>
                <a:ext cx="65" cy="61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4" name="Rectangle 92"/>
              <p:cNvSpPr>
                <a:spLocks noChangeAspect="1" noChangeArrowheads="1"/>
              </p:cNvSpPr>
              <p:nvPr/>
            </p:nvSpPr>
            <p:spPr bwMode="auto">
              <a:xfrm>
                <a:off x="4313" y="2265"/>
                <a:ext cx="65" cy="60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40" name="Group 93"/>
              <p:cNvGrpSpPr>
                <a:grpSpLocks noChangeAspect="1"/>
              </p:cNvGrpSpPr>
              <p:nvPr/>
            </p:nvGrpSpPr>
            <p:grpSpPr bwMode="auto">
              <a:xfrm>
                <a:off x="4098" y="1661"/>
                <a:ext cx="158" cy="133"/>
                <a:chOff x="2608" y="2872"/>
                <a:chExt cx="384" cy="352"/>
              </a:xfrm>
            </p:grpSpPr>
            <p:grpSp>
              <p:nvGrpSpPr>
                <p:cNvPr id="46" name="Group 94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82" name="Line 9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9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9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7" name="Group 98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79" name="Line 9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10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10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8" name="Group 102"/>
              <p:cNvGrpSpPr>
                <a:grpSpLocks noChangeAspect="1"/>
              </p:cNvGrpSpPr>
              <p:nvPr/>
            </p:nvGrpSpPr>
            <p:grpSpPr bwMode="auto">
              <a:xfrm>
                <a:off x="3915" y="2217"/>
                <a:ext cx="65" cy="92"/>
                <a:chOff x="4090" y="1353"/>
                <a:chExt cx="82" cy="115"/>
              </a:xfrm>
            </p:grpSpPr>
            <p:sp>
              <p:nvSpPr>
                <p:cNvPr id="75" name="Line 10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090" y="1353"/>
                  <a:ext cx="81" cy="114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" name="Line 104"/>
                <p:cNvSpPr>
                  <a:spLocks noChangeAspect="1" noChangeShapeType="1"/>
                </p:cNvSpPr>
                <p:nvPr/>
              </p:nvSpPr>
              <p:spPr bwMode="auto">
                <a:xfrm>
                  <a:off x="4091" y="1354"/>
                  <a:ext cx="81" cy="114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65" name="Group 105"/>
              <p:cNvGrpSpPr>
                <a:grpSpLocks noChangeAspect="1"/>
              </p:cNvGrpSpPr>
              <p:nvPr/>
            </p:nvGrpSpPr>
            <p:grpSpPr bwMode="auto">
              <a:xfrm>
                <a:off x="3903" y="2350"/>
                <a:ext cx="220" cy="82"/>
                <a:chOff x="1746" y="3866"/>
                <a:chExt cx="275" cy="102"/>
              </a:xfrm>
            </p:grpSpPr>
            <p:sp>
              <p:nvSpPr>
                <p:cNvPr id="73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755" y="3867"/>
                  <a:ext cx="0" cy="101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4" name="Line 107"/>
                <p:cNvSpPr>
                  <a:spLocks noChangeAspect="1" noChangeShapeType="1"/>
                </p:cNvSpPr>
                <p:nvPr/>
              </p:nvSpPr>
              <p:spPr bwMode="auto">
                <a:xfrm>
                  <a:off x="1746" y="3866"/>
                  <a:ext cx="275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8" name="Text Box 108"/>
              <p:cNvSpPr txBox="1">
                <a:spLocks noChangeAspect="1" noChangeArrowheads="1"/>
              </p:cNvSpPr>
              <p:nvPr/>
            </p:nvSpPr>
            <p:spPr bwMode="auto">
              <a:xfrm>
                <a:off x="3771" y="1022"/>
                <a:ext cx="1892" cy="33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kumimoji="1" lang="en-US" altLang="ja-JP" sz="2800" i="1" u="sng" dirty="0" smtClean="0">
                    <a:solidFill>
                      <a:srgbClr val="000099"/>
                    </a:solidFill>
                  </a:rPr>
                  <a:t>Pig-a</a:t>
                </a:r>
                <a:r>
                  <a:rPr kumimoji="1" lang="en-US" altLang="ja-JP" sz="2800" u="sng" dirty="0" smtClean="0">
                    <a:solidFill>
                      <a:srgbClr val="000099"/>
                    </a:solidFill>
                  </a:rPr>
                  <a:t> </a:t>
                </a:r>
                <a:r>
                  <a:rPr kumimoji="1" lang="en-US" altLang="ja-JP" sz="2800" u="sng" dirty="0">
                    <a:solidFill>
                      <a:srgbClr val="000099"/>
                    </a:solidFill>
                  </a:rPr>
                  <a:t>Mutant Cell</a:t>
                </a:r>
                <a:endParaRPr kumimoji="1" lang="en-US" altLang="ja-JP" sz="2800" i="1" u="sng" dirty="0">
                  <a:solidFill>
                    <a:srgbClr val="000099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66" name="Group 109"/>
              <p:cNvGrpSpPr>
                <a:grpSpLocks noChangeAspect="1"/>
              </p:cNvGrpSpPr>
              <p:nvPr/>
            </p:nvGrpSpPr>
            <p:grpSpPr bwMode="auto">
              <a:xfrm>
                <a:off x="4388" y="1661"/>
                <a:ext cx="158" cy="133"/>
                <a:chOff x="2608" y="2872"/>
                <a:chExt cx="384" cy="352"/>
              </a:xfrm>
            </p:grpSpPr>
            <p:grpSp>
              <p:nvGrpSpPr>
                <p:cNvPr id="77" name="Group 110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70" name="Line 1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71" name="Line 11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72" name="Line 11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78" name="Group 114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67" name="Line 11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8" name="Line 11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9" name="Line 11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05" name="Group 118"/>
              <p:cNvGrpSpPr>
                <a:grpSpLocks noChangeAspect="1"/>
              </p:cNvGrpSpPr>
              <p:nvPr/>
            </p:nvGrpSpPr>
            <p:grpSpPr bwMode="auto">
              <a:xfrm>
                <a:off x="4244" y="1479"/>
                <a:ext cx="157" cy="133"/>
                <a:chOff x="2608" y="2872"/>
                <a:chExt cx="384" cy="352"/>
              </a:xfrm>
            </p:grpSpPr>
            <p:grpSp>
              <p:nvGrpSpPr>
                <p:cNvPr id="106" name="Group 119"/>
                <p:cNvGrpSpPr>
                  <a:grpSpLocks noChangeAspect="1"/>
                </p:cNvGrpSpPr>
                <p:nvPr/>
              </p:nvGrpSpPr>
              <p:grpSpPr bwMode="auto">
                <a:xfrm>
                  <a:off x="2608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62" name="Line 12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3" name="Line 12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4" name="Line 12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13" name="Group 123"/>
                <p:cNvGrpSpPr>
                  <a:grpSpLocks noChangeAspect="1"/>
                </p:cNvGrpSpPr>
                <p:nvPr/>
              </p:nvGrpSpPr>
              <p:grpSpPr bwMode="auto">
                <a:xfrm flipH="1">
                  <a:off x="2816" y="2872"/>
                  <a:ext cx="176" cy="352"/>
                  <a:chOff x="2608" y="2872"/>
                  <a:chExt cx="176" cy="352"/>
                </a:xfrm>
              </p:grpSpPr>
              <p:sp>
                <p:nvSpPr>
                  <p:cNvPr id="59" name="Line 12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76" y="2872"/>
                    <a:ext cx="0" cy="248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0" name="Line 1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08" y="311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1" name="Line 12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16" y="3152"/>
                    <a:ext cx="168" cy="72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41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4171" y="1649"/>
                <a:ext cx="65" cy="66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AutoShape 128"/>
              <p:cNvSpPr>
                <a:spLocks noChangeAspect="1" noChangeArrowheads="1"/>
              </p:cNvSpPr>
              <p:nvPr/>
            </p:nvSpPr>
            <p:spPr bwMode="auto">
              <a:xfrm>
                <a:off x="4318" y="1460"/>
                <a:ext cx="66" cy="67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AutoShape 129"/>
              <p:cNvSpPr>
                <a:spLocks noChangeAspect="1" noChangeArrowheads="1"/>
              </p:cNvSpPr>
              <p:nvPr/>
            </p:nvSpPr>
            <p:spPr bwMode="auto">
              <a:xfrm>
                <a:off x="4467" y="1647"/>
                <a:ext cx="66" cy="67"/>
              </a:xfrm>
              <a:prstGeom prst="diamond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Text Box 130"/>
              <p:cNvSpPr txBox="1">
                <a:spLocks noChangeAspect="1" noChangeArrowheads="1"/>
              </p:cNvSpPr>
              <p:nvPr/>
            </p:nvSpPr>
            <p:spPr bwMode="auto">
              <a:xfrm>
                <a:off x="4747" y="2014"/>
                <a:ext cx="9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kumimoji="1" lang="en-US" altLang="zh-CN" sz="1800" dirty="0"/>
                  <a:t>FCM analysis</a:t>
                </a:r>
              </a:p>
            </p:txBody>
          </p:sp>
          <p:sp>
            <p:nvSpPr>
              <p:cNvPr id="45" name="Text Box 131"/>
              <p:cNvSpPr txBox="1">
                <a:spLocks noChangeArrowheads="1"/>
              </p:cNvSpPr>
              <p:nvPr/>
            </p:nvSpPr>
            <p:spPr bwMode="auto">
              <a:xfrm>
                <a:off x="2702" y="2794"/>
                <a:ext cx="772" cy="231"/>
              </a:xfrm>
              <a:prstGeom prst="rect">
                <a:avLst/>
              </a:prstGeom>
              <a:gradFill rotWithShape="0">
                <a:gsLst>
                  <a:gs pos="0">
                    <a:srgbClr val="FF3300">
                      <a:gamma/>
                      <a:tint val="0"/>
                      <a:invGamma/>
                    </a:srgbClr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kumimoji="1" lang="en-US" altLang="ja-JP" sz="1800" dirty="0"/>
                  <a:t>Genotoxin</a:t>
                </a:r>
              </a:p>
            </p:txBody>
          </p:sp>
          <p:grpSp>
            <p:nvGrpSpPr>
              <p:cNvPr id="114" name="Group 132"/>
              <p:cNvGrpSpPr>
                <a:grpSpLocks/>
              </p:cNvGrpSpPr>
              <p:nvPr/>
            </p:nvGrpSpPr>
            <p:grpSpPr bwMode="auto">
              <a:xfrm flipV="1">
                <a:off x="2685" y="2243"/>
                <a:ext cx="312" cy="591"/>
                <a:chOff x="2459" y="1280"/>
                <a:chExt cx="312" cy="491"/>
              </a:xfrm>
            </p:grpSpPr>
            <p:sp>
              <p:nvSpPr>
                <p:cNvPr id="54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459" y="1280"/>
                  <a:ext cx="165" cy="247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5" name="Line 134"/>
                <p:cNvSpPr>
                  <a:spLocks noChangeShapeType="1"/>
                </p:cNvSpPr>
                <p:nvPr/>
              </p:nvSpPr>
              <p:spPr bwMode="auto">
                <a:xfrm flipH="1">
                  <a:off x="2460" y="1519"/>
                  <a:ext cx="311" cy="0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6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2595" y="1524"/>
                  <a:ext cx="165" cy="247"/>
                </a:xfrm>
                <a:prstGeom prst="line">
                  <a:avLst/>
                </a:prstGeom>
                <a:noFill/>
                <a:ln w="57150">
                  <a:solidFill>
                    <a:srgbClr val="FF33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47" name="AutoShape 136"/>
              <p:cNvSpPr>
                <a:spLocks noChangeArrowheads="1"/>
              </p:cNvSpPr>
              <p:nvPr/>
            </p:nvSpPr>
            <p:spPr bwMode="auto">
              <a:xfrm>
                <a:off x="2572" y="2050"/>
                <a:ext cx="977" cy="283"/>
              </a:xfrm>
              <a:prstGeom prst="rightArrow">
                <a:avLst>
                  <a:gd name="adj1" fmla="val 50000"/>
                  <a:gd name="adj2" fmla="val 121326"/>
                </a:avLst>
              </a:prstGeom>
              <a:gradFill rotWithShape="0">
                <a:gsLst>
                  <a:gs pos="0">
                    <a:srgbClr val="FF3300">
                      <a:gamma/>
                      <a:tint val="63529"/>
                      <a:invGamma/>
                    </a:srgbClr>
                  </a:gs>
                  <a:gs pos="100000">
                    <a:srgbClr val="FF33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8" name="Oval 137"/>
              <p:cNvSpPr>
                <a:spLocks noChangeAspect="1" noChangeArrowheads="1"/>
              </p:cNvSpPr>
              <p:nvPr/>
            </p:nvSpPr>
            <p:spPr bwMode="auto">
              <a:xfrm rot="2706466">
                <a:off x="700" y="2060"/>
                <a:ext cx="47" cy="86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9" name="Oval 138"/>
              <p:cNvSpPr>
                <a:spLocks noChangeAspect="1" noChangeArrowheads="1"/>
              </p:cNvSpPr>
              <p:nvPr/>
            </p:nvSpPr>
            <p:spPr bwMode="auto">
              <a:xfrm rot="2706466">
                <a:off x="820" y="2116"/>
                <a:ext cx="47" cy="86"/>
              </a:xfrm>
              <a:prstGeom prst="ellipse">
                <a:avLst/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0" name="Rectangle 139"/>
              <p:cNvSpPr>
                <a:spLocks noChangeAspect="1" noChangeArrowheads="1"/>
              </p:cNvSpPr>
              <p:nvPr/>
            </p:nvSpPr>
            <p:spPr bwMode="auto">
              <a:xfrm>
                <a:off x="813" y="2263"/>
                <a:ext cx="67" cy="61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1" name="Rectangle 140"/>
              <p:cNvSpPr>
                <a:spLocks noChangeAspect="1" noChangeArrowheads="1"/>
              </p:cNvSpPr>
              <p:nvPr/>
            </p:nvSpPr>
            <p:spPr bwMode="auto">
              <a:xfrm>
                <a:off x="861" y="2095"/>
                <a:ext cx="67" cy="61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AutoShape 141"/>
              <p:cNvSpPr>
                <a:spLocks noChangeArrowheads="1"/>
              </p:cNvSpPr>
              <p:nvPr/>
            </p:nvSpPr>
            <p:spPr bwMode="auto">
              <a:xfrm>
                <a:off x="1169" y="2289"/>
                <a:ext cx="1284" cy="564"/>
              </a:xfrm>
              <a:prstGeom prst="star16">
                <a:avLst>
                  <a:gd name="adj" fmla="val 37500"/>
                </a:avLst>
              </a:prstGeom>
              <a:gradFill rotWithShape="0">
                <a:gsLst>
                  <a:gs pos="0">
                    <a:srgbClr val="00FF00">
                      <a:gamma/>
                      <a:tint val="6275"/>
                      <a:invGamma/>
                    </a:srgbClr>
                  </a:gs>
                  <a:gs pos="100000">
                    <a:srgbClr val="00FF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800" dirty="0"/>
                  <a:t>Fluorescent</a:t>
                </a:r>
              </a:p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800" dirty="0"/>
                  <a:t>positive</a:t>
                </a:r>
              </a:p>
            </p:txBody>
          </p:sp>
          <p:sp>
            <p:nvSpPr>
              <p:cNvPr id="53" name="AutoShape 142"/>
              <p:cNvSpPr>
                <a:spLocks noChangeArrowheads="1"/>
              </p:cNvSpPr>
              <p:nvPr/>
            </p:nvSpPr>
            <p:spPr bwMode="auto">
              <a:xfrm>
                <a:off x="4721" y="2349"/>
                <a:ext cx="1116" cy="444"/>
              </a:xfrm>
              <a:prstGeom prst="flowChartConnector">
                <a:avLst/>
              </a:prstGeom>
              <a:gradFill rotWithShape="0">
                <a:gsLst>
                  <a:gs pos="0">
                    <a:srgbClr val="DDDDDD">
                      <a:gamma/>
                      <a:tint val="0"/>
                      <a:invGamma/>
                    </a:srgbClr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800" dirty="0"/>
                  <a:t>Fluorescent</a:t>
                </a:r>
              </a:p>
              <a:p>
                <a:pPr algn="ctr" eaLnBrk="1" hangingPunct="1">
                  <a:lnSpc>
                    <a:spcPct val="85000"/>
                  </a:lnSpc>
                </a:pPr>
                <a:r>
                  <a:rPr kumimoji="1" lang="en-US" altLang="ja-JP" sz="1800" dirty="0"/>
                  <a:t>negative</a:t>
                </a:r>
              </a:p>
            </p:txBody>
          </p:sp>
        </p:grpSp>
        <p:sp>
          <p:nvSpPr>
            <p:cNvPr id="6" name="Text Box 3"/>
            <p:cNvSpPr txBox="1">
              <a:spLocks noChangeAspect="1" noChangeArrowheads="1"/>
            </p:cNvSpPr>
            <p:nvPr/>
          </p:nvSpPr>
          <p:spPr bwMode="auto">
            <a:xfrm>
              <a:off x="153" y="1933"/>
              <a:ext cx="65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kumimoji="1" lang="en-US" altLang="ja-JP" sz="1400" i="1" dirty="0" smtClean="0">
                  <a:solidFill>
                    <a:srgbClr val="0000CC"/>
                  </a:solidFill>
                  <a:latin typeface="Times New Roman" pitchFamily="18" charset="0"/>
                </a:rPr>
                <a:t>Pig-a</a:t>
              </a:r>
              <a:endParaRPr kumimoji="1" lang="en-US" altLang="ja-JP" sz="1400" dirty="0">
                <a:solidFill>
                  <a:srgbClr val="0000CC"/>
                </a:solidFill>
              </a:endParaRPr>
            </a:p>
          </p:txBody>
        </p:sp>
      </p:grpSp>
      <p:sp>
        <p:nvSpPr>
          <p:cNvPr id="14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77000" cy="1219200"/>
          </a:xfrm>
        </p:spPr>
        <p:txBody>
          <a:bodyPr/>
          <a:lstStyle/>
          <a:p>
            <a:pPr lvl="0"/>
            <a:r>
              <a:rPr lang="en-US" dirty="0" smtClean="0"/>
              <a:t>Pig-A Assay: Overview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4495800" cy="1219200"/>
          </a:xfrm>
        </p:spPr>
        <p:txBody>
          <a:bodyPr/>
          <a:lstStyle/>
          <a:p>
            <a:r>
              <a:rPr lang="en-US" sz="4000" dirty="0" smtClean="0"/>
              <a:t>Big Blue vs </a:t>
            </a:r>
            <a:r>
              <a:rPr lang="en-US" sz="4000" i="1" dirty="0" smtClean="0"/>
              <a:t>Pig-a</a:t>
            </a:r>
            <a:endParaRPr lang="en-US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4495800" cy="3810000"/>
          </a:xfrm>
        </p:spPr>
        <p:txBody>
          <a:bodyPr/>
          <a:lstStyle/>
          <a:p>
            <a:r>
              <a:rPr lang="en-US" i="1" dirty="0" smtClean="0"/>
              <a:t>In Vivo </a:t>
            </a:r>
            <a:r>
              <a:rPr lang="en-US" dirty="0" smtClean="0"/>
              <a:t>Gene Mutation Assay</a:t>
            </a:r>
          </a:p>
          <a:p>
            <a:r>
              <a:rPr lang="en-US" dirty="0" smtClean="0"/>
              <a:t>No OECD Guideline (~2015)</a:t>
            </a:r>
          </a:p>
          <a:p>
            <a:r>
              <a:rPr lang="en-US" dirty="0" smtClean="0"/>
              <a:t>Listed in the M7 Guideline</a:t>
            </a:r>
          </a:p>
          <a:p>
            <a:r>
              <a:rPr lang="en-US" dirty="0" smtClean="0"/>
              <a:t>28-day format</a:t>
            </a:r>
          </a:p>
          <a:p>
            <a:r>
              <a:rPr lang="en-US" dirty="0" smtClean="0"/>
              <a:t>Blood Only</a:t>
            </a:r>
          </a:p>
          <a:p>
            <a:r>
              <a:rPr lang="en-US" dirty="0" smtClean="0"/>
              <a:t>Interim sampling possible</a:t>
            </a:r>
          </a:p>
          <a:p>
            <a:r>
              <a:rPr lang="en-US" dirty="0" smtClean="0"/>
              <a:t>Less expensive</a:t>
            </a:r>
          </a:p>
          <a:p>
            <a:r>
              <a:rPr lang="en-US" dirty="0" smtClean="0"/>
              <a:t>Quicker study start date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0" y="2133600"/>
            <a:ext cx="4495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i="1" dirty="0" smtClean="0"/>
              <a:t>In Vivo </a:t>
            </a:r>
            <a:r>
              <a:rPr lang="en-US" sz="2400" dirty="0" smtClean="0"/>
              <a:t>Gene Mutation Assay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OECD Guideline 488 (2011)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Listed in the M7 Guideline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28-day format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Almost any tissue (2 std)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Sampling only at termination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More Expensive (animal $)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/>
              <a:t>Dependent on animal avail.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595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Pig-a</a:t>
            </a:r>
            <a:r>
              <a:rPr lang="en-US" sz="2400" b="1" dirty="0" smtClean="0"/>
              <a:t> Assay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595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Big Blue Assay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895600"/>
            <a:ext cx="5334000" cy="1752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Toxicology 2015 Summit</a:t>
            </a:r>
          </a:p>
          <a:p>
            <a:pPr lvl="1"/>
            <a:r>
              <a:rPr lang="en-US" dirty="0" smtClean="0"/>
              <a:t>Marcelo </a:t>
            </a:r>
            <a:r>
              <a:rPr lang="en-US" dirty="0" err="1" smtClean="0"/>
              <a:t>Larramendy</a:t>
            </a:r>
            <a:endParaRPr lang="en-US" dirty="0" smtClean="0"/>
          </a:p>
          <a:p>
            <a:pPr lvl="1"/>
            <a:r>
              <a:rPr lang="en-US" dirty="0" smtClean="0"/>
              <a:t>Ofelia </a:t>
            </a:r>
            <a:r>
              <a:rPr lang="en-US" dirty="0" err="1" smtClean="0"/>
              <a:t>Olivero</a:t>
            </a:r>
            <a:endParaRPr lang="en-US" dirty="0" smtClean="0"/>
          </a:p>
          <a:p>
            <a:pPr lvl="1"/>
            <a:r>
              <a:rPr lang="en-US" dirty="0" smtClean="0"/>
              <a:t>Meeting Organizers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mlpforums.com/uploads/post_images/sig-3824781.thank-you-for-your-attention-any-questions-2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616" y="1447800"/>
            <a:ext cx="5932967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011_Biologics_Seminar_Template_final">
  <a:themeElements>
    <a:clrScheme name="2011_Biologics_Seminar_Template_fi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011_Biologics_Seminar_Template_final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2011_Biologics_Seminar_Template_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1_Biologics_Seminar_Template_fi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1_Biologics_Seminar_Template_fi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Tox2013template</Template>
  <TotalTime>8635</TotalTime>
  <Words>1490</Words>
  <Application>Microsoft Office PowerPoint</Application>
  <PresentationFormat>On-screen Show (4:3)</PresentationFormat>
  <Paragraphs>293</Paragraphs>
  <Slides>26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2011_Biologics_Seminar_Template_final</vt:lpstr>
      <vt:lpstr>Bitmap Image</vt:lpstr>
      <vt:lpstr>Image</vt:lpstr>
      <vt:lpstr>Genotoxicity: Basic aspects and most commonly worldwide employed and validated  in vivo assays</vt:lpstr>
      <vt:lpstr>Slide 2</vt:lpstr>
      <vt:lpstr>Topics for Discussion</vt:lpstr>
      <vt:lpstr>Historical Perspectives and Background- in vivo MN Assay</vt:lpstr>
      <vt:lpstr>Slide 5</vt:lpstr>
      <vt:lpstr>Exposure Methods</vt:lpstr>
      <vt:lpstr>Study Design: Maximum Dose</vt:lpstr>
      <vt:lpstr>Study Design: Definitive Assay</vt:lpstr>
      <vt:lpstr>Scoring</vt:lpstr>
      <vt:lpstr>Summary: Key Guideline Requirements</vt:lpstr>
      <vt:lpstr>Comet Assay: Test System Theory</vt:lpstr>
      <vt:lpstr>Slide 12</vt:lpstr>
      <vt:lpstr>When to Perform  In Vivo Comet Assay?</vt:lpstr>
      <vt:lpstr>How We Perform Acute “Combination” Study</vt:lpstr>
      <vt:lpstr>Parameters of DNA Damage:</vt:lpstr>
      <vt:lpstr>Summary</vt:lpstr>
      <vt:lpstr>Topics for Discussion</vt:lpstr>
      <vt:lpstr>In Vivo Chromosome Aberration  Assay</vt:lpstr>
      <vt:lpstr>In Vivo Chromosome Aberration  Assay: Protocol</vt:lpstr>
      <vt:lpstr>  </vt:lpstr>
      <vt:lpstr>In Vivo Mutation Assays</vt:lpstr>
      <vt:lpstr>Big Blue® Assay: Overview</vt:lpstr>
      <vt:lpstr>Pig-A Assay: Overview</vt:lpstr>
      <vt:lpstr>Big Blue vs Pig-a</vt:lpstr>
      <vt:lpstr>Thank you</vt:lpstr>
      <vt:lpstr>Slide 26</vt:lpstr>
    </vt:vector>
  </TitlesOfParts>
  <Company>BioReliance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Toxicology Assays and Innovations  for Regulatory Safety Assessment</dc:title>
  <dc:creator>doris.barnett</dc:creator>
  <cp:lastModifiedBy>Rohan.Kulkarni</cp:lastModifiedBy>
  <cp:revision>182</cp:revision>
  <dcterms:created xsi:type="dcterms:W3CDTF">2013-04-17T17:31:55Z</dcterms:created>
  <dcterms:modified xsi:type="dcterms:W3CDTF">2015-08-24T12:02:36Z</dcterms:modified>
</cp:coreProperties>
</file>