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41"/>
  </p:notesMasterIdLst>
  <p:sldIdLst>
    <p:sldId id="417" r:id="rId2"/>
    <p:sldId id="418" r:id="rId3"/>
    <p:sldId id="256" r:id="rId4"/>
    <p:sldId id="383" r:id="rId5"/>
    <p:sldId id="259" r:id="rId6"/>
    <p:sldId id="371" r:id="rId7"/>
    <p:sldId id="378" r:id="rId8"/>
    <p:sldId id="297" r:id="rId9"/>
    <p:sldId id="386" r:id="rId10"/>
    <p:sldId id="268" r:id="rId11"/>
    <p:sldId id="382" r:id="rId12"/>
    <p:sldId id="395" r:id="rId13"/>
    <p:sldId id="394" r:id="rId14"/>
    <p:sldId id="277" r:id="rId15"/>
    <p:sldId id="415" r:id="rId16"/>
    <p:sldId id="391" r:id="rId17"/>
    <p:sldId id="392" r:id="rId18"/>
    <p:sldId id="312" r:id="rId19"/>
    <p:sldId id="313" r:id="rId20"/>
    <p:sldId id="315" r:id="rId21"/>
    <p:sldId id="316" r:id="rId22"/>
    <p:sldId id="388" r:id="rId23"/>
    <p:sldId id="389" r:id="rId24"/>
    <p:sldId id="379" r:id="rId25"/>
    <p:sldId id="373" r:id="rId26"/>
    <p:sldId id="372" r:id="rId27"/>
    <p:sldId id="284" r:id="rId28"/>
    <p:sldId id="377" r:id="rId29"/>
    <p:sldId id="375" r:id="rId30"/>
    <p:sldId id="376" r:id="rId31"/>
    <p:sldId id="291" r:id="rId32"/>
    <p:sldId id="353" r:id="rId33"/>
    <p:sldId id="359" r:id="rId34"/>
    <p:sldId id="360" r:id="rId35"/>
    <p:sldId id="390" r:id="rId36"/>
    <p:sldId id="387" r:id="rId37"/>
    <p:sldId id="374" r:id="rId38"/>
    <p:sldId id="416" r:id="rId39"/>
    <p:sldId id="419" r:id="rId4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000"/>
    <a:srgbClr val="008000"/>
    <a:srgbClr val="0000FF"/>
    <a:srgbClr val="FF6600"/>
    <a:srgbClr val="FF00FF"/>
    <a:srgbClr val="990000"/>
    <a:srgbClr val="009900"/>
    <a:srgbClr val="00CC00"/>
    <a:srgbClr val="3366FF"/>
    <a:srgbClr val="FF3B3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6031" autoAdjust="0"/>
    <p:restoredTop sz="94660"/>
  </p:normalViewPr>
  <p:slideViewPr>
    <p:cSldViewPr>
      <p:cViewPr varScale="1">
        <p:scale>
          <a:sx n="69" d="100"/>
          <a:sy n="69" d="100"/>
        </p:scale>
        <p:origin x="-1182"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21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12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532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2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12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0727F99-A678-4190-BD1D-ED385C0F7323}" type="slidenum">
              <a:rPr lang="en-US"/>
              <a:pPr>
                <a:defRPr/>
              </a:pPr>
              <a:t>‹#›</a:t>
            </a:fld>
            <a:endParaRPr lang="en-US"/>
          </a:p>
        </p:txBody>
      </p:sp>
    </p:spTree>
    <p:extLst>
      <p:ext uri="{BB962C8B-B14F-4D97-AF65-F5344CB8AC3E}">
        <p14:creationId xmlns:p14="http://schemas.microsoft.com/office/powerpoint/2010/main" xmlns="" val="28410576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468AC839-63E5-4D0D-9CAC-9E468AFAD26D}" type="slidenum">
              <a:rPr lang="en-US"/>
              <a:pPr/>
              <a:t>27</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xmlns="" val="2695388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0727F99-A678-4190-BD1D-ED385C0F7323}" type="slidenum">
              <a:rPr lang="en-US" smtClean="0"/>
              <a:pPr>
                <a:defRPr/>
              </a:pPr>
              <a:t>37</a:t>
            </a:fld>
            <a:endParaRPr lang="en-US"/>
          </a:p>
        </p:txBody>
      </p:sp>
    </p:spTree>
    <p:extLst>
      <p:ext uri="{BB962C8B-B14F-4D97-AF65-F5344CB8AC3E}">
        <p14:creationId xmlns:p14="http://schemas.microsoft.com/office/powerpoint/2010/main" xmlns="" val="193668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85DA28D-B2FC-431C-8B0F-B730DCDBF6E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BD42672-F66F-44E7-8921-AB9A5603881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189B527-B206-49F7-A913-1614872EB4C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EEF4902-DC25-44AA-A177-8CB93CF6581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D65C364-9D25-4BED-814D-9161E9B77E1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7191378-1F54-4688-B4E5-4077D54EB9B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BAA5D98-54E0-4662-A18E-C9B4478EFB2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10ECE0B-623B-4797-8C1D-2074A5A4A78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585B7DC-CF98-4816-9A91-4F7005F0CAD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89C32D0-B047-4AAF-9514-F185A3331DF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668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668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575F8AF-9D81-4D05-AED2-EEE124A8AE8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6FD809B6-CCB8-447A-8EC8-FC96DF37C5C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4572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24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24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6D311F2B-2D5C-4781-A3A3-C5926EE0862D}" type="slidenum">
              <a:rPr lang="en-US"/>
              <a:pPr>
                <a:defRPr/>
              </a:pPr>
              <a:t>‹#›</a:t>
            </a:fld>
            <a:endParaRPr lang="en-US"/>
          </a:p>
        </p:txBody>
      </p:sp>
      <p:pic>
        <p:nvPicPr>
          <p:cNvPr id="5127" name="Picture 11"/>
          <p:cNvPicPr>
            <a:picLocks noChangeAspect="1" noChangeArrowheads="1"/>
          </p:cNvPicPr>
          <p:nvPr userDrawn="1"/>
        </p:nvPicPr>
        <p:blipFill>
          <a:blip r:embed="rId14" cstate="print"/>
          <a:srcRect/>
          <a:stretch>
            <a:fillRect/>
          </a:stretch>
        </p:blipFill>
        <p:spPr bwMode="auto">
          <a:xfrm>
            <a:off x="0" y="0"/>
            <a:ext cx="9144000" cy="68611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wmf"/><Relationship Id="rId1" Type="http://schemas.openxmlformats.org/officeDocument/2006/relationships/slideLayout" Target="../slideLayouts/slideLayout2.xml"/><Relationship Id="rId5" Type="http://schemas.openxmlformats.org/officeDocument/2006/relationships/image" Target="../media/image27.gif"/><Relationship Id="rId4" Type="http://schemas.openxmlformats.org/officeDocument/2006/relationships/image" Target="../media/image26.gif"/></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wmf"/><Relationship Id="rId1" Type="http://schemas.openxmlformats.org/officeDocument/2006/relationships/slideLayout" Target="../slideLayouts/slideLayout2.xml"/><Relationship Id="rId5" Type="http://schemas.openxmlformats.org/officeDocument/2006/relationships/image" Target="../media/image32.wmf"/><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emf"/><Relationship Id="rId1" Type="http://schemas.openxmlformats.org/officeDocument/2006/relationships/slideLayout" Target="../slideLayouts/slideLayout2.xml"/><Relationship Id="rId5" Type="http://schemas.openxmlformats.org/officeDocument/2006/relationships/image" Target="../media/image33.emf"/><Relationship Id="rId4" Type="http://schemas.openxmlformats.org/officeDocument/2006/relationships/image" Target="../media/image32.wmf"/></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emf"/><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wmf"/><Relationship Id="rId4" Type="http://schemas.openxmlformats.org/officeDocument/2006/relationships/image" Target="../media/image32.wmf"/></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1.emf"/><Relationship Id="rId7" Type="http://schemas.openxmlformats.org/officeDocument/2006/relationships/image" Target="../media/image55.png"/><Relationship Id="rId2" Type="http://schemas.openxmlformats.org/officeDocument/2006/relationships/image" Target="../media/image50.wmf"/><Relationship Id="rId1" Type="http://schemas.openxmlformats.org/officeDocument/2006/relationships/slideLayout" Target="../slideLayouts/slideLayout2.xml"/><Relationship Id="rId6" Type="http://schemas.openxmlformats.org/officeDocument/2006/relationships/image" Target="../media/image54.wmf"/><Relationship Id="rId5" Type="http://schemas.openxmlformats.org/officeDocument/2006/relationships/image" Target="../media/image53.png"/><Relationship Id="rId4" Type="http://schemas.openxmlformats.org/officeDocument/2006/relationships/image" Target="../media/image52.emf"/></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6.wmf"/><Relationship Id="rId1" Type="http://schemas.openxmlformats.org/officeDocument/2006/relationships/slideLayout" Target="../slideLayouts/slideLayout2.xml"/><Relationship Id="rId4" Type="http://schemas.openxmlformats.org/officeDocument/2006/relationships/image" Target="../media/image51.e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9.emf"/><Relationship Id="rId5" Type="http://schemas.openxmlformats.org/officeDocument/2006/relationships/oleObject" Target="../embeddings/Microsoft_Office_Excel_97-2003_Worksheet1.xls"/><Relationship Id="rId4" Type="http://schemas.openxmlformats.org/officeDocument/2006/relationships/image" Target="../media/image58.wmf"/></Relationships>
</file>

<file path=ppt/slides/_rels/slide28.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60.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2.gif"/><Relationship Id="rId2" Type="http://schemas.openxmlformats.org/officeDocument/2006/relationships/image" Target="../media/image61.wmf"/><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gif"/></Relationships>
</file>

<file path=ppt/slides/_rels/slide30.x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image" Target="../media/image65.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image" Target="../media/image67.emf"/><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emf"/></Relationships>
</file>

<file path=ppt/slides/_rels/slide32.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emf"/><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3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wmf"/><Relationship Id="rId1" Type="http://schemas.openxmlformats.org/officeDocument/2006/relationships/slideLayout" Target="../slideLayouts/slideLayout2.xml"/><Relationship Id="rId4" Type="http://schemas.openxmlformats.org/officeDocument/2006/relationships/image" Target="../media/image78.jpeg"/></Relationships>
</file>

<file path=ppt/slides/_rels/slide3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mailto:materialsscience@omicsgroup.com" TargetMode="External"/><Relationship Id="rId2" Type="http://schemas.openxmlformats.org/officeDocument/2006/relationships/hyperlink" Target="mailto:materialsscience.conference@omicsgroup.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304800" y="1501775"/>
            <a:ext cx="8610600" cy="1470025"/>
          </a:xfrm>
        </p:spPr>
        <p:txBody>
          <a:bodyPr/>
          <a:lstStyle/>
          <a:p>
            <a:pPr eaLnBrk="1" hangingPunct="1"/>
            <a:r>
              <a:rPr lang="en-US" sz="3600" dirty="0" smtClean="0"/>
              <a:t>Precise Heat Control.</a:t>
            </a:r>
            <a:br>
              <a:rPr lang="en-US" sz="3600" dirty="0" smtClean="0"/>
            </a:br>
            <a:r>
              <a:rPr lang="en-US" sz="3600" dirty="0" smtClean="0"/>
              <a:t>Essential Materials Characterization Techniques Everyone Needs to Solve Real Problems</a:t>
            </a:r>
          </a:p>
        </p:txBody>
      </p:sp>
      <p:sp>
        <p:nvSpPr>
          <p:cNvPr id="6147" name="Rectangle 3"/>
          <p:cNvSpPr>
            <a:spLocks noGrp="1" noChangeArrowheads="1"/>
          </p:cNvSpPr>
          <p:nvPr>
            <p:ph type="subTitle" idx="1"/>
          </p:nvPr>
        </p:nvSpPr>
        <p:spPr>
          <a:xfrm>
            <a:off x="1600200" y="3505200"/>
            <a:ext cx="6400800" cy="1219200"/>
          </a:xfrm>
        </p:spPr>
        <p:txBody>
          <a:bodyPr/>
          <a:lstStyle/>
          <a:p>
            <a:pPr eaLnBrk="1" hangingPunct="1">
              <a:lnSpc>
                <a:spcPct val="80000"/>
              </a:lnSpc>
            </a:pPr>
            <a:r>
              <a:rPr lang="en-US" sz="1800" dirty="0" smtClean="0"/>
              <a:t>Rodrigo </a:t>
            </a:r>
            <a:r>
              <a:rPr lang="en-US" sz="1800" dirty="0" err="1" smtClean="0"/>
              <a:t>Devivar</a:t>
            </a:r>
            <a:r>
              <a:rPr lang="en-US" sz="1800" dirty="0" smtClean="0"/>
              <a:t>, Ph.D.</a:t>
            </a:r>
          </a:p>
          <a:p>
            <a:pPr eaLnBrk="1" hangingPunct="1">
              <a:lnSpc>
                <a:spcPct val="80000"/>
              </a:lnSpc>
            </a:pPr>
            <a:r>
              <a:rPr lang="en-US" sz="1800" dirty="0" smtClean="0"/>
              <a:t>Jacobs Technology / NASA-Johnson Space Center</a:t>
            </a:r>
          </a:p>
          <a:p>
            <a:pPr eaLnBrk="1" hangingPunct="1">
              <a:lnSpc>
                <a:spcPct val="80000"/>
              </a:lnSpc>
            </a:pPr>
            <a:r>
              <a:rPr lang="en-US" sz="1800" dirty="0" smtClean="0"/>
              <a:t>ES4 Materials Analysis Laboratory</a:t>
            </a:r>
          </a:p>
          <a:p>
            <a:pPr eaLnBrk="1" hangingPunct="1">
              <a:lnSpc>
                <a:spcPct val="80000"/>
              </a:lnSpc>
            </a:pPr>
            <a:r>
              <a:rPr lang="en-US" sz="1800" dirty="0" smtClean="0"/>
              <a:t>Houston, Texas</a:t>
            </a:r>
          </a:p>
          <a:p>
            <a:pPr eaLnBrk="1" hangingPunct="1">
              <a:lnSpc>
                <a:spcPct val="80000"/>
              </a:lnSpc>
            </a:pPr>
            <a:endParaRPr lang="en-US" sz="900" dirty="0" smtClean="0"/>
          </a:p>
        </p:txBody>
      </p:sp>
      <p:pic>
        <p:nvPicPr>
          <p:cNvPr id="5" name="Picture 7" descr="picture3"/>
          <p:cNvPicPr>
            <a:picLocks noChangeAspect="1" noChangeArrowheads="1"/>
          </p:cNvPicPr>
          <p:nvPr/>
        </p:nvPicPr>
        <p:blipFill>
          <a:blip r:embed="rId2" cstate="print"/>
          <a:srcRect/>
          <a:stretch>
            <a:fillRect/>
          </a:stretch>
        </p:blipFill>
        <p:spPr bwMode="auto">
          <a:xfrm>
            <a:off x="2590800" y="4876800"/>
            <a:ext cx="3124200" cy="1798638"/>
          </a:xfrm>
          <a:prstGeom prst="rect">
            <a:avLst/>
          </a:prstGeom>
          <a:noFill/>
          <a:ln w="9525">
            <a:noFill/>
            <a:miter lim="800000"/>
            <a:headEnd/>
            <a:tailEnd/>
          </a:ln>
        </p:spPr>
      </p:pic>
      <p:pic>
        <p:nvPicPr>
          <p:cNvPr id="6" name="Picture 8" descr="as11_40_5874"/>
          <p:cNvPicPr>
            <a:picLocks noChangeAspect="1" noChangeArrowheads="1"/>
          </p:cNvPicPr>
          <p:nvPr/>
        </p:nvPicPr>
        <p:blipFill>
          <a:blip r:embed="rId3" cstate="print"/>
          <a:srcRect/>
          <a:stretch>
            <a:fillRect/>
          </a:stretch>
        </p:blipFill>
        <p:spPr bwMode="auto">
          <a:xfrm>
            <a:off x="304800" y="4876800"/>
            <a:ext cx="2514600" cy="1806575"/>
          </a:xfrm>
          <a:prstGeom prst="rect">
            <a:avLst/>
          </a:prstGeom>
          <a:noFill/>
          <a:ln w="9525">
            <a:noFill/>
            <a:miter lim="800000"/>
            <a:headEnd/>
            <a:tailEnd/>
          </a:ln>
        </p:spPr>
      </p:pic>
      <p:pic>
        <p:nvPicPr>
          <p:cNvPr id="7" name="Picture 10"/>
          <p:cNvPicPr>
            <a:picLocks noChangeAspect="1" noChangeArrowheads="1"/>
          </p:cNvPicPr>
          <p:nvPr/>
        </p:nvPicPr>
        <p:blipFill>
          <a:blip r:embed="rId4" cstate="print"/>
          <a:srcRect r="10417" b="68571"/>
          <a:stretch>
            <a:fillRect/>
          </a:stretch>
        </p:blipFill>
        <p:spPr bwMode="auto">
          <a:xfrm>
            <a:off x="5715000" y="4876800"/>
            <a:ext cx="3276600"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1143000"/>
          </a:xfrm>
        </p:spPr>
        <p:txBody>
          <a:bodyPr/>
          <a:lstStyle/>
          <a:p>
            <a:r>
              <a:rPr lang="en-US" sz="3600" dirty="0" smtClean="0"/>
              <a:t>Controlling Heat in Aerospace</a:t>
            </a:r>
            <a:endParaRPr lang="en-US" sz="3600" dirty="0"/>
          </a:p>
        </p:txBody>
      </p:sp>
      <p:pic>
        <p:nvPicPr>
          <p:cNvPr id="4" name="Content Placeholder 3" descr="Reuseable-ceramic-tiles.jpg"/>
          <p:cNvPicPr>
            <a:picLocks noGrp="1" noChangeAspect="1"/>
          </p:cNvPicPr>
          <p:nvPr>
            <p:ph idx="1"/>
          </p:nvPr>
        </p:nvPicPr>
        <p:blipFill>
          <a:blip r:embed="rId2" cstate="print"/>
          <a:stretch>
            <a:fillRect/>
          </a:stretch>
        </p:blipFill>
        <p:spPr>
          <a:xfrm>
            <a:off x="6019800" y="2895600"/>
            <a:ext cx="2734653" cy="1828799"/>
          </a:xfrm>
        </p:spPr>
      </p:pic>
      <p:pic>
        <p:nvPicPr>
          <p:cNvPr id="5" name="Picture 4" descr="Space_Shuttle_Atlantis_in_the_sky_on_July_21,_2011,_to_its_final_landing.jpg"/>
          <p:cNvPicPr>
            <a:picLocks noChangeAspect="1"/>
          </p:cNvPicPr>
          <p:nvPr/>
        </p:nvPicPr>
        <p:blipFill>
          <a:blip r:embed="rId3" cstate="print"/>
          <a:stretch>
            <a:fillRect/>
          </a:stretch>
        </p:blipFill>
        <p:spPr>
          <a:xfrm>
            <a:off x="304800" y="1752600"/>
            <a:ext cx="5562600" cy="370142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096000" y="1219200"/>
            <a:ext cx="2506980" cy="1600200"/>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xmlns="" val="0"/>
              </a:ext>
            </a:extLst>
          </a:blip>
          <a:srcRect l="13176" t="581" r="10353"/>
          <a:stretch/>
        </p:blipFill>
        <p:spPr>
          <a:xfrm>
            <a:off x="6400800" y="4844534"/>
            <a:ext cx="1973713" cy="1708666"/>
          </a:xfrm>
          <a:prstGeom prst="rect">
            <a:avLst/>
          </a:prstGeom>
        </p:spPr>
      </p:pic>
      <p:sp>
        <p:nvSpPr>
          <p:cNvPr id="8" name="TextBox 7"/>
          <p:cNvSpPr txBox="1"/>
          <p:nvPr/>
        </p:nvSpPr>
        <p:spPr>
          <a:xfrm>
            <a:off x="609600" y="5638800"/>
            <a:ext cx="4648200" cy="523220"/>
          </a:xfrm>
          <a:prstGeom prst="rect">
            <a:avLst/>
          </a:prstGeom>
          <a:noFill/>
        </p:spPr>
        <p:txBody>
          <a:bodyPr wrap="square" rtlCol="0">
            <a:spAutoFit/>
          </a:bodyPr>
          <a:lstStyle/>
          <a:p>
            <a:pPr algn="ctr"/>
            <a:r>
              <a:rPr lang="en-US" sz="1400" dirty="0" smtClean="0"/>
              <a:t>Picture of Space Shuttle During Atmospheric Re-entry taken from ISS</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143000" y="0"/>
            <a:ext cx="7848600" cy="914400"/>
          </a:xfrm>
        </p:spPr>
        <p:txBody>
          <a:bodyPr/>
          <a:lstStyle/>
          <a:p>
            <a:pPr eaLnBrk="1" hangingPunct="1"/>
            <a:r>
              <a:rPr lang="en-US" sz="2800" dirty="0" smtClean="0"/>
              <a:t>Analytical Chemistry Laboratory Equipment </a:t>
            </a:r>
          </a:p>
        </p:txBody>
      </p:sp>
      <p:sp>
        <p:nvSpPr>
          <p:cNvPr id="9220" name="Rectangle 4"/>
          <p:cNvSpPr>
            <a:spLocks noGrp="1" noChangeArrowheads="1"/>
          </p:cNvSpPr>
          <p:nvPr>
            <p:ph type="body" sz="half" idx="2"/>
          </p:nvPr>
        </p:nvSpPr>
        <p:spPr>
          <a:xfrm>
            <a:off x="4191000" y="1371600"/>
            <a:ext cx="4724400" cy="914399"/>
          </a:xfrm>
        </p:spPr>
        <p:txBody>
          <a:bodyPr/>
          <a:lstStyle/>
          <a:p>
            <a:pPr lvl="1" eaLnBrk="1" hangingPunct="1">
              <a:buNone/>
            </a:pPr>
            <a:r>
              <a:rPr lang="en-US" sz="1800" b="1" dirty="0" smtClean="0"/>
              <a:t>    Key Laboratory Equipment </a:t>
            </a:r>
          </a:p>
          <a:p>
            <a:pPr lvl="1" eaLnBrk="1" hangingPunct="1">
              <a:buNone/>
            </a:pPr>
            <a:endParaRPr lang="en-US" sz="1000" b="1" dirty="0" smtClean="0"/>
          </a:p>
          <a:p>
            <a:pPr lvl="1" eaLnBrk="1" hangingPunct="1"/>
            <a:r>
              <a:rPr lang="en-US" sz="1400" dirty="0" smtClean="0"/>
              <a:t>Optical Instrumentation</a:t>
            </a:r>
          </a:p>
          <a:p>
            <a:pPr lvl="2" eaLnBrk="1" hangingPunct="1"/>
            <a:r>
              <a:rPr lang="en-US" sz="1400" dirty="0" smtClean="0"/>
              <a:t>UV-Vis, </a:t>
            </a:r>
            <a:r>
              <a:rPr lang="en-US" sz="1400" dirty="0" err="1" smtClean="0"/>
              <a:t>Fluorimeter</a:t>
            </a:r>
            <a:r>
              <a:rPr lang="en-US" sz="1400" dirty="0" smtClean="0"/>
              <a:t>, Solar Reflectance, Infrared </a:t>
            </a:r>
            <a:r>
              <a:rPr lang="en-US" sz="1400" dirty="0" err="1" smtClean="0"/>
              <a:t>Emittance</a:t>
            </a:r>
            <a:r>
              <a:rPr lang="en-US" sz="1400" dirty="0" smtClean="0"/>
              <a:t>, Raman</a:t>
            </a:r>
          </a:p>
          <a:p>
            <a:pPr lvl="1" eaLnBrk="1" hangingPunct="1"/>
            <a:r>
              <a:rPr lang="en-US" sz="1400" dirty="0" smtClean="0"/>
              <a:t>Thermal Analysis Instrumentation</a:t>
            </a:r>
          </a:p>
          <a:p>
            <a:pPr lvl="2" eaLnBrk="1" hangingPunct="1"/>
            <a:r>
              <a:rPr lang="en-US" sz="1400" dirty="0" smtClean="0"/>
              <a:t>DSC, DMA, TGA, TMA, LFA, </a:t>
            </a:r>
            <a:r>
              <a:rPr lang="en-US" sz="1400" dirty="0" err="1" smtClean="0"/>
              <a:t>Rheometer</a:t>
            </a:r>
            <a:endParaRPr lang="en-US" sz="1400" dirty="0" smtClean="0"/>
          </a:p>
          <a:p>
            <a:pPr lvl="1" eaLnBrk="1" hangingPunct="1"/>
            <a:r>
              <a:rPr lang="en-US" sz="1400" dirty="0" smtClean="0"/>
              <a:t>Chemical Analysis Instrumentation</a:t>
            </a:r>
          </a:p>
          <a:p>
            <a:pPr lvl="2" eaLnBrk="1" hangingPunct="1"/>
            <a:r>
              <a:rPr lang="en-US" sz="1400" dirty="0" smtClean="0"/>
              <a:t>FT-IR, Ion trap GC-MS, </a:t>
            </a:r>
            <a:r>
              <a:rPr lang="en-US" sz="1400" dirty="0" err="1" smtClean="0"/>
              <a:t>Py</a:t>
            </a:r>
            <a:r>
              <a:rPr lang="en-US" sz="1400" dirty="0" smtClean="0"/>
              <a:t>-GC-MS, TGA-MS, TGA-IR</a:t>
            </a:r>
          </a:p>
        </p:txBody>
      </p:sp>
      <p:pic>
        <p:nvPicPr>
          <p:cNvPr id="7174" name="Picture 6" descr="P1000996"/>
          <p:cNvPicPr>
            <a:picLocks noChangeAspect="1" noChangeArrowheads="1"/>
          </p:cNvPicPr>
          <p:nvPr/>
        </p:nvPicPr>
        <p:blipFill>
          <a:blip r:embed="rId2" cstate="print"/>
          <a:srcRect l="16307" t="6564" b="4821"/>
          <a:stretch>
            <a:fillRect/>
          </a:stretch>
        </p:blipFill>
        <p:spPr bwMode="auto">
          <a:xfrm>
            <a:off x="5105400" y="4343400"/>
            <a:ext cx="2895600" cy="2299447"/>
          </a:xfrm>
          <a:prstGeom prst="rect">
            <a:avLst/>
          </a:prstGeom>
          <a:noFill/>
          <a:ln w="9525">
            <a:noFill/>
            <a:miter lim="800000"/>
            <a:headEnd/>
            <a:tailEnd/>
          </a:ln>
        </p:spPr>
      </p:pic>
      <p:pic>
        <p:nvPicPr>
          <p:cNvPr id="10" name="Picture 9" descr="P1110819.JPG"/>
          <p:cNvPicPr>
            <a:picLocks noChangeAspect="1"/>
          </p:cNvPicPr>
          <p:nvPr/>
        </p:nvPicPr>
        <p:blipFill>
          <a:blip r:embed="rId3" cstate="print"/>
          <a:srcRect/>
          <a:stretch>
            <a:fillRect/>
          </a:stretch>
        </p:blipFill>
        <p:spPr>
          <a:xfrm>
            <a:off x="228600" y="3200400"/>
            <a:ext cx="3886200" cy="1535289"/>
          </a:xfrm>
          <a:prstGeom prst="rect">
            <a:avLst/>
          </a:prstGeom>
        </p:spPr>
      </p:pic>
      <p:pic>
        <p:nvPicPr>
          <p:cNvPr id="11" name="Picture 10" descr="P1110814.JPG"/>
          <p:cNvPicPr>
            <a:picLocks noChangeAspect="1"/>
          </p:cNvPicPr>
          <p:nvPr/>
        </p:nvPicPr>
        <p:blipFill>
          <a:blip r:embed="rId4" cstate="print"/>
          <a:srcRect/>
          <a:stretch>
            <a:fillRect/>
          </a:stretch>
        </p:blipFill>
        <p:spPr>
          <a:xfrm>
            <a:off x="533400" y="1219200"/>
            <a:ext cx="3276600" cy="1826777"/>
          </a:xfrm>
          <a:prstGeom prst="rect">
            <a:avLst/>
          </a:prstGeom>
        </p:spPr>
      </p:pic>
      <p:pic>
        <p:nvPicPr>
          <p:cNvPr id="7" name="Picture 6" descr="P1110866.JPG"/>
          <p:cNvPicPr>
            <a:picLocks noChangeAspect="1"/>
          </p:cNvPicPr>
          <p:nvPr/>
        </p:nvPicPr>
        <p:blipFill>
          <a:blip r:embed="rId5" cstate="print"/>
          <a:srcRect t="20000" b="21111"/>
          <a:stretch>
            <a:fillRect/>
          </a:stretch>
        </p:blipFill>
        <p:spPr>
          <a:xfrm>
            <a:off x="274608" y="4953000"/>
            <a:ext cx="3794185" cy="167576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143000"/>
          </a:xfrm>
        </p:spPr>
        <p:txBody>
          <a:bodyPr/>
          <a:lstStyle/>
          <a:p>
            <a:r>
              <a:rPr lang="en-US" sz="2800" dirty="0" smtClean="0"/>
              <a:t>Optical Vs. Thermal Techniques</a:t>
            </a:r>
            <a:endParaRPr lang="en-US" sz="2800" dirty="0"/>
          </a:p>
        </p:txBody>
      </p:sp>
      <p:sp>
        <p:nvSpPr>
          <p:cNvPr id="13" name="TextBox 12"/>
          <p:cNvSpPr txBox="1"/>
          <p:nvPr/>
        </p:nvSpPr>
        <p:spPr>
          <a:xfrm>
            <a:off x="5410200" y="4001631"/>
            <a:ext cx="3276600" cy="2246769"/>
          </a:xfrm>
          <a:prstGeom prst="rect">
            <a:avLst/>
          </a:prstGeom>
          <a:noFill/>
        </p:spPr>
        <p:txBody>
          <a:bodyPr wrap="square" rtlCol="0">
            <a:spAutoFit/>
          </a:bodyPr>
          <a:lstStyle/>
          <a:p>
            <a:r>
              <a:rPr lang="en-US" sz="1400" dirty="0" smtClean="0">
                <a:solidFill>
                  <a:srgbClr val="FF0000"/>
                </a:solidFill>
              </a:rPr>
              <a:t>Material Curing</a:t>
            </a:r>
          </a:p>
          <a:p>
            <a:r>
              <a:rPr lang="en-US" sz="1400" dirty="0" smtClean="0">
                <a:solidFill>
                  <a:srgbClr val="FF0000"/>
                </a:solidFill>
              </a:rPr>
              <a:t>Thermal Transition-</a:t>
            </a:r>
            <a:r>
              <a:rPr lang="en-US" sz="1400" dirty="0" err="1" smtClean="0">
                <a:solidFill>
                  <a:srgbClr val="FF0000"/>
                </a:solidFill>
              </a:rPr>
              <a:t>Tg</a:t>
            </a:r>
            <a:endParaRPr lang="en-US" sz="1400" dirty="0" smtClean="0">
              <a:solidFill>
                <a:srgbClr val="FF0000"/>
              </a:solidFill>
            </a:endParaRPr>
          </a:p>
          <a:p>
            <a:r>
              <a:rPr lang="en-US" sz="1400" dirty="0" smtClean="0">
                <a:solidFill>
                  <a:srgbClr val="FF0000"/>
                </a:solidFill>
              </a:rPr>
              <a:t>Melting Point/ Boiling Point</a:t>
            </a:r>
          </a:p>
          <a:p>
            <a:r>
              <a:rPr lang="en-US" sz="1400" dirty="0" smtClean="0"/>
              <a:t>Residual Solvent</a:t>
            </a:r>
            <a:endParaRPr lang="en-US" sz="1400" dirty="0" smtClean="0">
              <a:solidFill>
                <a:srgbClr val="FF0000"/>
              </a:solidFill>
            </a:endParaRPr>
          </a:p>
          <a:p>
            <a:r>
              <a:rPr lang="en-US" sz="1400" dirty="0" smtClean="0"/>
              <a:t>Identification of additives</a:t>
            </a:r>
          </a:p>
          <a:p>
            <a:r>
              <a:rPr lang="en-US" sz="1400" dirty="0" smtClean="0"/>
              <a:t>Material Decomposition</a:t>
            </a:r>
          </a:p>
          <a:p>
            <a:r>
              <a:rPr lang="en-US" sz="1400" dirty="0" smtClean="0"/>
              <a:t>Elimination of labile functional groups</a:t>
            </a:r>
          </a:p>
          <a:p>
            <a:r>
              <a:rPr lang="en-US" sz="1400" dirty="0" smtClean="0"/>
              <a:t>Identification of Material Components</a:t>
            </a:r>
          </a:p>
          <a:p>
            <a:r>
              <a:rPr lang="en-US" sz="1400" dirty="0" smtClean="0"/>
              <a:t>Identification of Inorganic Components</a:t>
            </a:r>
          </a:p>
          <a:p>
            <a:endParaRPr lang="en-US" sz="1400" dirty="0"/>
          </a:p>
        </p:txBody>
      </p:sp>
      <p:sp>
        <p:nvSpPr>
          <p:cNvPr id="14" name="Rectangle 13"/>
          <p:cNvSpPr/>
          <p:nvPr/>
        </p:nvSpPr>
        <p:spPr>
          <a:xfrm>
            <a:off x="2895600" y="1752600"/>
            <a:ext cx="685800" cy="1695448"/>
          </a:xfrm>
          <a:prstGeom prst="rect">
            <a:avLst/>
          </a:prstGeom>
          <a:solidFill>
            <a:srgbClr val="0066FF">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Arrow 23"/>
          <p:cNvSpPr/>
          <p:nvPr/>
        </p:nvSpPr>
        <p:spPr>
          <a:xfrm>
            <a:off x="1295400" y="2438400"/>
            <a:ext cx="1143000" cy="152400"/>
          </a:xfrm>
          <a:prstGeom prst="rightArrow">
            <a:avLst/>
          </a:prstGeom>
          <a:solidFill>
            <a:srgbClr val="0066FF"/>
          </a:solid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1447800" y="2057400"/>
            <a:ext cx="1066800" cy="369332"/>
          </a:xfrm>
          <a:prstGeom prst="rect">
            <a:avLst/>
          </a:prstGeom>
          <a:noFill/>
        </p:spPr>
        <p:txBody>
          <a:bodyPr wrap="square" rtlCol="0">
            <a:spAutoFit/>
          </a:bodyPr>
          <a:lstStyle/>
          <a:p>
            <a:r>
              <a:rPr lang="en-US" b="1" dirty="0" smtClean="0">
                <a:solidFill>
                  <a:srgbClr val="0066FF"/>
                </a:solidFill>
                <a:latin typeface="+mj-lt"/>
              </a:rPr>
              <a:t>Light</a:t>
            </a:r>
            <a:endParaRPr lang="en-US" b="1" dirty="0">
              <a:solidFill>
                <a:srgbClr val="0066FF"/>
              </a:solidFill>
              <a:latin typeface="+mj-lt"/>
            </a:endParaRPr>
          </a:p>
        </p:txBody>
      </p:sp>
      <p:sp>
        <p:nvSpPr>
          <p:cNvPr id="33" name="TextBox 32"/>
          <p:cNvSpPr txBox="1"/>
          <p:nvPr/>
        </p:nvSpPr>
        <p:spPr>
          <a:xfrm>
            <a:off x="5410200" y="1828801"/>
            <a:ext cx="2362200" cy="1600438"/>
          </a:xfrm>
          <a:prstGeom prst="rect">
            <a:avLst/>
          </a:prstGeom>
          <a:noFill/>
        </p:spPr>
        <p:txBody>
          <a:bodyPr wrap="square" rtlCol="0">
            <a:spAutoFit/>
          </a:bodyPr>
          <a:lstStyle/>
          <a:p>
            <a:r>
              <a:rPr lang="en-US" sz="1400" dirty="0" smtClean="0">
                <a:solidFill>
                  <a:srgbClr val="0066FF"/>
                </a:solidFill>
              </a:rPr>
              <a:t>Reflectance </a:t>
            </a:r>
          </a:p>
          <a:p>
            <a:r>
              <a:rPr lang="en-US" sz="1400" dirty="0" err="1" smtClean="0">
                <a:solidFill>
                  <a:srgbClr val="0066FF"/>
                </a:solidFill>
              </a:rPr>
              <a:t>Emittance</a:t>
            </a:r>
            <a:endParaRPr lang="en-US" sz="1400" dirty="0" smtClean="0">
              <a:solidFill>
                <a:srgbClr val="0066FF"/>
              </a:solidFill>
            </a:endParaRPr>
          </a:p>
          <a:p>
            <a:r>
              <a:rPr lang="en-US" sz="1400" dirty="0" smtClean="0">
                <a:solidFill>
                  <a:srgbClr val="0066FF"/>
                </a:solidFill>
              </a:rPr>
              <a:t>Absorbance/Transmission</a:t>
            </a:r>
          </a:p>
          <a:p>
            <a:r>
              <a:rPr lang="en-US" sz="1400" dirty="0" smtClean="0"/>
              <a:t>Fluorescence</a:t>
            </a:r>
          </a:p>
          <a:p>
            <a:r>
              <a:rPr lang="en-US" sz="1400" dirty="0" smtClean="0"/>
              <a:t>UV-Vis Absorbance</a:t>
            </a:r>
          </a:p>
          <a:p>
            <a:r>
              <a:rPr lang="en-US" sz="1400" dirty="0" smtClean="0"/>
              <a:t>FT-IR Analysis</a:t>
            </a:r>
          </a:p>
          <a:p>
            <a:r>
              <a:rPr lang="en-US" sz="1400" dirty="0" smtClean="0"/>
              <a:t>Raman Analysis</a:t>
            </a:r>
          </a:p>
        </p:txBody>
      </p:sp>
      <p:sp>
        <p:nvSpPr>
          <p:cNvPr id="34" name="Right Arrow 33"/>
          <p:cNvSpPr/>
          <p:nvPr/>
        </p:nvSpPr>
        <p:spPr>
          <a:xfrm>
            <a:off x="1295400" y="4724400"/>
            <a:ext cx="1143000" cy="152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1447800" y="4343400"/>
            <a:ext cx="1066800" cy="369332"/>
          </a:xfrm>
          <a:prstGeom prst="rect">
            <a:avLst/>
          </a:prstGeom>
          <a:noFill/>
        </p:spPr>
        <p:txBody>
          <a:bodyPr wrap="square" rtlCol="0">
            <a:spAutoFit/>
          </a:bodyPr>
          <a:lstStyle/>
          <a:p>
            <a:r>
              <a:rPr lang="en-US" b="1" dirty="0" smtClean="0">
                <a:solidFill>
                  <a:srgbClr val="FF0000"/>
                </a:solidFill>
                <a:latin typeface="+mj-lt"/>
              </a:rPr>
              <a:t>Heat</a:t>
            </a:r>
            <a:endParaRPr lang="en-US" b="1" dirty="0">
              <a:solidFill>
                <a:srgbClr val="FF0000"/>
              </a:solidFill>
              <a:latin typeface="+mj-lt"/>
            </a:endParaRPr>
          </a:p>
        </p:txBody>
      </p:sp>
      <p:cxnSp>
        <p:nvCxnSpPr>
          <p:cNvPr id="36" name="Curved Connector 35"/>
          <p:cNvCxnSpPr/>
          <p:nvPr/>
        </p:nvCxnSpPr>
        <p:spPr>
          <a:xfrm>
            <a:off x="3886200" y="2209800"/>
            <a:ext cx="1219200" cy="152400"/>
          </a:xfrm>
          <a:prstGeom prst="curvedConnector3">
            <a:avLst>
              <a:gd name="adj1" fmla="val 50000"/>
            </a:avLst>
          </a:prstGeom>
          <a:ln w="9525">
            <a:solidFill>
              <a:srgbClr val="0066FF"/>
            </a:solidFill>
            <a:tailEnd type="arrow"/>
          </a:ln>
        </p:spPr>
        <p:style>
          <a:lnRef idx="1">
            <a:schemeClr val="accent1"/>
          </a:lnRef>
          <a:fillRef idx="0">
            <a:schemeClr val="accent1"/>
          </a:fillRef>
          <a:effectRef idx="0">
            <a:schemeClr val="accent1"/>
          </a:effectRef>
          <a:fontRef idx="minor">
            <a:schemeClr val="tx1"/>
          </a:fontRef>
        </p:style>
      </p:cxnSp>
      <p:cxnSp>
        <p:nvCxnSpPr>
          <p:cNvPr id="38" name="Curved Connector 37"/>
          <p:cNvCxnSpPr/>
          <p:nvPr/>
        </p:nvCxnSpPr>
        <p:spPr>
          <a:xfrm>
            <a:off x="3886200" y="2286000"/>
            <a:ext cx="1219200" cy="152400"/>
          </a:xfrm>
          <a:prstGeom prst="curvedConnector3">
            <a:avLst>
              <a:gd name="adj1" fmla="val 50000"/>
            </a:avLst>
          </a:prstGeom>
          <a:ln w="9525">
            <a:solidFill>
              <a:srgbClr val="0066FF"/>
            </a:solidFill>
            <a:tailEnd type="arrow"/>
          </a:ln>
        </p:spPr>
        <p:style>
          <a:lnRef idx="1">
            <a:schemeClr val="accent1"/>
          </a:lnRef>
          <a:fillRef idx="0">
            <a:schemeClr val="accent1"/>
          </a:fillRef>
          <a:effectRef idx="0">
            <a:schemeClr val="accent1"/>
          </a:effectRef>
          <a:fontRef idx="minor">
            <a:schemeClr val="tx1"/>
          </a:fontRef>
        </p:style>
      </p:cxnSp>
      <p:cxnSp>
        <p:nvCxnSpPr>
          <p:cNvPr id="39" name="Curved Connector 38"/>
          <p:cNvCxnSpPr/>
          <p:nvPr/>
        </p:nvCxnSpPr>
        <p:spPr>
          <a:xfrm>
            <a:off x="3886200" y="2362200"/>
            <a:ext cx="1219200" cy="152400"/>
          </a:xfrm>
          <a:prstGeom prst="curvedConnector3">
            <a:avLst>
              <a:gd name="adj1" fmla="val 50000"/>
            </a:avLst>
          </a:prstGeom>
          <a:ln w="9525">
            <a:solidFill>
              <a:srgbClr val="0066FF"/>
            </a:solidFill>
            <a:tailEnd type="arrow"/>
          </a:ln>
        </p:spPr>
        <p:style>
          <a:lnRef idx="1">
            <a:schemeClr val="accent1"/>
          </a:lnRef>
          <a:fillRef idx="0">
            <a:schemeClr val="accent1"/>
          </a:fillRef>
          <a:effectRef idx="0">
            <a:schemeClr val="accent1"/>
          </a:effectRef>
          <a:fontRef idx="minor">
            <a:schemeClr val="tx1"/>
          </a:fontRef>
        </p:style>
      </p:cxnSp>
      <p:cxnSp>
        <p:nvCxnSpPr>
          <p:cNvPr id="40" name="Curved Connector 39"/>
          <p:cNvCxnSpPr/>
          <p:nvPr/>
        </p:nvCxnSpPr>
        <p:spPr>
          <a:xfrm>
            <a:off x="3886200" y="2438400"/>
            <a:ext cx="1219200" cy="152400"/>
          </a:xfrm>
          <a:prstGeom prst="curvedConnector3">
            <a:avLst>
              <a:gd name="adj1" fmla="val 50000"/>
            </a:avLst>
          </a:prstGeom>
          <a:ln w="9525">
            <a:solidFill>
              <a:srgbClr val="0066FF"/>
            </a:solidFill>
            <a:tailEnd type="arrow"/>
          </a:ln>
        </p:spPr>
        <p:style>
          <a:lnRef idx="1">
            <a:schemeClr val="accent1"/>
          </a:lnRef>
          <a:fillRef idx="0">
            <a:schemeClr val="accent1"/>
          </a:fillRef>
          <a:effectRef idx="0">
            <a:schemeClr val="accent1"/>
          </a:effectRef>
          <a:fontRef idx="minor">
            <a:schemeClr val="tx1"/>
          </a:fontRef>
        </p:style>
      </p:cxnSp>
      <p:cxnSp>
        <p:nvCxnSpPr>
          <p:cNvPr id="41" name="Curved Connector 40"/>
          <p:cNvCxnSpPr/>
          <p:nvPr/>
        </p:nvCxnSpPr>
        <p:spPr>
          <a:xfrm>
            <a:off x="3886200" y="2514600"/>
            <a:ext cx="1219200" cy="152400"/>
          </a:xfrm>
          <a:prstGeom prst="curvedConnector3">
            <a:avLst>
              <a:gd name="adj1" fmla="val 50000"/>
            </a:avLst>
          </a:prstGeom>
          <a:ln w="9525">
            <a:solidFill>
              <a:srgbClr val="0066FF"/>
            </a:solidFill>
            <a:tailEnd type="arrow"/>
          </a:ln>
        </p:spPr>
        <p:style>
          <a:lnRef idx="1">
            <a:schemeClr val="accent1"/>
          </a:lnRef>
          <a:fillRef idx="0">
            <a:schemeClr val="accent1"/>
          </a:fillRef>
          <a:effectRef idx="0">
            <a:schemeClr val="accent1"/>
          </a:effectRef>
          <a:fontRef idx="minor">
            <a:schemeClr val="tx1"/>
          </a:fontRef>
        </p:style>
      </p:cxnSp>
      <p:cxnSp>
        <p:nvCxnSpPr>
          <p:cNvPr id="42" name="Curved Connector 41"/>
          <p:cNvCxnSpPr/>
          <p:nvPr/>
        </p:nvCxnSpPr>
        <p:spPr>
          <a:xfrm>
            <a:off x="3886200" y="2590800"/>
            <a:ext cx="1219200" cy="152400"/>
          </a:xfrm>
          <a:prstGeom prst="curvedConnector3">
            <a:avLst>
              <a:gd name="adj1" fmla="val 50000"/>
            </a:avLst>
          </a:prstGeom>
          <a:ln w="9525">
            <a:solidFill>
              <a:srgbClr val="0066FF"/>
            </a:solidFill>
            <a:tailEnd type="arrow"/>
          </a:ln>
        </p:spPr>
        <p:style>
          <a:lnRef idx="1">
            <a:schemeClr val="accent1"/>
          </a:lnRef>
          <a:fillRef idx="0">
            <a:schemeClr val="accent1"/>
          </a:fillRef>
          <a:effectRef idx="0">
            <a:schemeClr val="accent1"/>
          </a:effectRef>
          <a:fontRef idx="minor">
            <a:schemeClr val="tx1"/>
          </a:fontRef>
        </p:style>
      </p:cxnSp>
      <p:cxnSp>
        <p:nvCxnSpPr>
          <p:cNvPr id="43" name="Curved Connector 42"/>
          <p:cNvCxnSpPr/>
          <p:nvPr/>
        </p:nvCxnSpPr>
        <p:spPr>
          <a:xfrm>
            <a:off x="3886200" y="2667000"/>
            <a:ext cx="1219200" cy="152400"/>
          </a:xfrm>
          <a:prstGeom prst="curvedConnector3">
            <a:avLst>
              <a:gd name="adj1" fmla="val 50000"/>
            </a:avLst>
          </a:prstGeom>
          <a:ln w="9525">
            <a:solidFill>
              <a:srgbClr val="0066FF"/>
            </a:solidFill>
            <a:tailEnd type="arrow"/>
          </a:ln>
        </p:spPr>
        <p:style>
          <a:lnRef idx="1">
            <a:schemeClr val="accent1"/>
          </a:lnRef>
          <a:fillRef idx="0">
            <a:schemeClr val="accent1"/>
          </a:fillRef>
          <a:effectRef idx="0">
            <a:schemeClr val="accent1"/>
          </a:effectRef>
          <a:fontRef idx="minor">
            <a:schemeClr val="tx1"/>
          </a:fontRef>
        </p:style>
      </p:cxnSp>
      <p:cxnSp>
        <p:nvCxnSpPr>
          <p:cNvPr id="44" name="Curved Connector 43"/>
          <p:cNvCxnSpPr/>
          <p:nvPr/>
        </p:nvCxnSpPr>
        <p:spPr>
          <a:xfrm>
            <a:off x="3962400" y="4648200"/>
            <a:ext cx="1219200" cy="152400"/>
          </a:xfrm>
          <a:prstGeom prst="curvedConnector3">
            <a:avLst>
              <a:gd name="adj1" fmla="val 50000"/>
            </a:avLst>
          </a:prstGeom>
          <a:ln w="95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Curved Connector 44"/>
          <p:cNvCxnSpPr/>
          <p:nvPr/>
        </p:nvCxnSpPr>
        <p:spPr>
          <a:xfrm>
            <a:off x="3962400" y="4724400"/>
            <a:ext cx="1219200" cy="152400"/>
          </a:xfrm>
          <a:prstGeom prst="curvedConnector3">
            <a:avLst>
              <a:gd name="adj1" fmla="val 50000"/>
            </a:avLst>
          </a:prstGeom>
          <a:ln w="95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Curved Connector 45"/>
          <p:cNvCxnSpPr/>
          <p:nvPr/>
        </p:nvCxnSpPr>
        <p:spPr>
          <a:xfrm>
            <a:off x="3962400" y="4800600"/>
            <a:ext cx="1219200" cy="152400"/>
          </a:xfrm>
          <a:prstGeom prst="curvedConnector3">
            <a:avLst>
              <a:gd name="adj1" fmla="val 50000"/>
            </a:avLst>
          </a:prstGeom>
          <a:ln w="95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Curved Connector 46"/>
          <p:cNvCxnSpPr/>
          <p:nvPr/>
        </p:nvCxnSpPr>
        <p:spPr>
          <a:xfrm>
            <a:off x="3962400" y="4876800"/>
            <a:ext cx="1219200" cy="152400"/>
          </a:xfrm>
          <a:prstGeom prst="curvedConnector3">
            <a:avLst>
              <a:gd name="adj1" fmla="val 50000"/>
            </a:avLst>
          </a:prstGeom>
          <a:ln w="95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8" name="Curved Connector 47"/>
          <p:cNvCxnSpPr/>
          <p:nvPr/>
        </p:nvCxnSpPr>
        <p:spPr>
          <a:xfrm>
            <a:off x="3962400" y="4953000"/>
            <a:ext cx="1219200" cy="152400"/>
          </a:xfrm>
          <a:prstGeom prst="curvedConnector3">
            <a:avLst>
              <a:gd name="adj1" fmla="val 50000"/>
            </a:avLst>
          </a:prstGeom>
          <a:ln w="95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9" name="Curved Connector 48"/>
          <p:cNvCxnSpPr/>
          <p:nvPr/>
        </p:nvCxnSpPr>
        <p:spPr>
          <a:xfrm>
            <a:off x="3962400" y="5029200"/>
            <a:ext cx="1219200" cy="152400"/>
          </a:xfrm>
          <a:prstGeom prst="curvedConnector3">
            <a:avLst>
              <a:gd name="adj1" fmla="val 50000"/>
            </a:avLst>
          </a:prstGeom>
          <a:ln w="95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Curved Connector 49"/>
          <p:cNvCxnSpPr/>
          <p:nvPr/>
        </p:nvCxnSpPr>
        <p:spPr>
          <a:xfrm>
            <a:off x="3962400" y="5105400"/>
            <a:ext cx="1219200" cy="152400"/>
          </a:xfrm>
          <a:prstGeom prst="curvedConnector3">
            <a:avLst>
              <a:gd name="adj1" fmla="val 50000"/>
            </a:avLst>
          </a:prstGeom>
          <a:ln w="95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895600" y="4114800"/>
            <a:ext cx="685800" cy="1695448"/>
          </a:xfrm>
          <a:prstGeom prst="rect">
            <a:avLst/>
          </a:prstGeom>
          <a:blipFill>
            <a:blip r:embed="rId2" cstate="print">
              <a:grayscl/>
            </a:blip>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800" dirty="0" smtClean="0"/>
              <a:t>Controlling Heat Exposure</a:t>
            </a:r>
            <a:endParaRPr lang="en-US" sz="2800" dirty="0"/>
          </a:p>
        </p:txBody>
      </p:sp>
      <p:sp>
        <p:nvSpPr>
          <p:cNvPr id="4" name="Rectangle 3"/>
          <p:cNvSpPr/>
          <p:nvPr/>
        </p:nvSpPr>
        <p:spPr>
          <a:xfrm>
            <a:off x="1828800" y="2971800"/>
            <a:ext cx="381000" cy="1143000"/>
          </a:xfrm>
          <a:prstGeom prst="rect">
            <a:avLst/>
          </a:prstGeom>
          <a:blipFill>
            <a:blip r:embed="rId2" cstate="print">
              <a:grayscl/>
            </a:blip>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477000" y="2971800"/>
            <a:ext cx="381000" cy="1143000"/>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urved Down Arrow 6"/>
          <p:cNvSpPr/>
          <p:nvPr/>
        </p:nvSpPr>
        <p:spPr>
          <a:xfrm>
            <a:off x="2400300" y="2057400"/>
            <a:ext cx="4038600" cy="685800"/>
          </a:xfrm>
          <a:prstGeom prst="curvedDownArrow">
            <a:avLst/>
          </a:prstGeom>
          <a:gradFill flip="none" rotWithShape="1">
            <a:gsLst>
              <a:gs pos="0">
                <a:srgbClr val="FFF200"/>
              </a:gs>
              <a:gs pos="45000">
                <a:srgbClr val="FF7A00"/>
              </a:gs>
              <a:gs pos="70000">
                <a:srgbClr val="FF0300"/>
              </a:gs>
              <a:gs pos="100000">
                <a:srgbClr val="4D0808"/>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urved Down Arrow 7"/>
          <p:cNvSpPr/>
          <p:nvPr/>
        </p:nvSpPr>
        <p:spPr>
          <a:xfrm flipV="1">
            <a:off x="2400300" y="4343400"/>
            <a:ext cx="4038600" cy="685800"/>
          </a:xfrm>
          <a:prstGeom prst="curvedDownArrow">
            <a:avLst/>
          </a:prstGeom>
          <a:gradFill flip="none" rotWithShape="1">
            <a:gsLst>
              <a:gs pos="0">
                <a:srgbClr val="FFFF00"/>
              </a:gs>
              <a:gs pos="45000">
                <a:srgbClr val="FF7A00"/>
              </a:gs>
              <a:gs pos="70000">
                <a:srgbClr val="FF0300"/>
              </a:gs>
              <a:gs pos="100000">
                <a:srgbClr val="4D0808"/>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p:cNvSpPr txBox="1"/>
          <p:nvPr/>
        </p:nvSpPr>
        <p:spPr>
          <a:xfrm>
            <a:off x="304800" y="3352800"/>
            <a:ext cx="1600200" cy="307777"/>
          </a:xfrm>
          <a:prstGeom prst="rect">
            <a:avLst/>
          </a:prstGeom>
          <a:noFill/>
        </p:spPr>
        <p:txBody>
          <a:bodyPr wrap="square" rtlCol="0">
            <a:spAutoFit/>
          </a:bodyPr>
          <a:lstStyle/>
          <a:p>
            <a:r>
              <a:rPr lang="en-US" sz="1400" dirty="0" smtClean="0"/>
              <a:t>Sample at 25</a:t>
            </a:r>
            <a:r>
              <a:rPr lang="en-US" sz="1400" baseline="30000" dirty="0" smtClean="0"/>
              <a:t>o</a:t>
            </a:r>
            <a:r>
              <a:rPr lang="en-US" sz="1400" dirty="0" smtClean="0"/>
              <a:t>C</a:t>
            </a:r>
            <a:endParaRPr lang="en-US" sz="1400" dirty="0"/>
          </a:p>
        </p:txBody>
      </p:sp>
      <p:sp>
        <p:nvSpPr>
          <p:cNvPr id="11" name="TextBox 10"/>
          <p:cNvSpPr txBox="1"/>
          <p:nvPr/>
        </p:nvSpPr>
        <p:spPr>
          <a:xfrm>
            <a:off x="6934200" y="3276600"/>
            <a:ext cx="1828800" cy="307777"/>
          </a:xfrm>
          <a:prstGeom prst="rect">
            <a:avLst/>
          </a:prstGeom>
          <a:noFill/>
        </p:spPr>
        <p:txBody>
          <a:bodyPr wrap="square" rtlCol="0">
            <a:spAutoFit/>
          </a:bodyPr>
          <a:lstStyle/>
          <a:p>
            <a:r>
              <a:rPr lang="en-US" sz="1400" dirty="0" smtClean="0"/>
              <a:t>Sample at 1000</a:t>
            </a:r>
            <a:r>
              <a:rPr lang="en-US" sz="1400" baseline="30000" dirty="0" smtClean="0"/>
              <a:t>o</a:t>
            </a:r>
            <a:r>
              <a:rPr lang="en-US" sz="1400" dirty="0" smtClean="0"/>
              <a:t>C</a:t>
            </a:r>
            <a:endParaRPr lang="en-US" sz="1400" dirty="0"/>
          </a:p>
        </p:txBody>
      </p:sp>
      <p:sp>
        <p:nvSpPr>
          <p:cNvPr id="12" name="TextBox 11"/>
          <p:cNvSpPr txBox="1"/>
          <p:nvPr/>
        </p:nvSpPr>
        <p:spPr>
          <a:xfrm>
            <a:off x="3086100" y="1524000"/>
            <a:ext cx="3009900" cy="369332"/>
          </a:xfrm>
          <a:prstGeom prst="rect">
            <a:avLst/>
          </a:prstGeom>
          <a:noFill/>
        </p:spPr>
        <p:txBody>
          <a:bodyPr wrap="square" rtlCol="0">
            <a:spAutoFit/>
          </a:bodyPr>
          <a:lstStyle/>
          <a:p>
            <a:r>
              <a:rPr lang="en-US" b="1" dirty="0" smtClean="0"/>
              <a:t>Slow:  minutes to hours</a:t>
            </a:r>
            <a:endParaRPr lang="en-US" b="1" dirty="0"/>
          </a:p>
        </p:txBody>
      </p:sp>
      <p:sp>
        <p:nvSpPr>
          <p:cNvPr id="13" name="TextBox 12"/>
          <p:cNvSpPr txBox="1"/>
          <p:nvPr/>
        </p:nvSpPr>
        <p:spPr>
          <a:xfrm>
            <a:off x="2667000" y="5181600"/>
            <a:ext cx="3733800" cy="369332"/>
          </a:xfrm>
          <a:prstGeom prst="rect">
            <a:avLst/>
          </a:prstGeom>
          <a:noFill/>
        </p:spPr>
        <p:txBody>
          <a:bodyPr wrap="square" rtlCol="0">
            <a:spAutoFit/>
          </a:bodyPr>
          <a:lstStyle/>
          <a:p>
            <a:r>
              <a:rPr lang="en-US" b="1" dirty="0" smtClean="0"/>
              <a:t>Fast:  microseconds to seconds</a:t>
            </a:r>
            <a:endParaRPr lang="en-US" b="1" dirty="0"/>
          </a:p>
        </p:txBody>
      </p:sp>
      <p:sp>
        <p:nvSpPr>
          <p:cNvPr id="14" name="TextBox 13"/>
          <p:cNvSpPr txBox="1"/>
          <p:nvPr/>
        </p:nvSpPr>
        <p:spPr>
          <a:xfrm>
            <a:off x="3886200" y="2209800"/>
            <a:ext cx="1028700" cy="646331"/>
          </a:xfrm>
          <a:prstGeom prst="rect">
            <a:avLst/>
          </a:prstGeom>
          <a:noFill/>
        </p:spPr>
        <p:txBody>
          <a:bodyPr wrap="square" rtlCol="0">
            <a:spAutoFit/>
          </a:bodyPr>
          <a:lstStyle/>
          <a:p>
            <a:pPr algn="ctr"/>
            <a:r>
              <a:rPr lang="en-US" dirty="0" smtClean="0"/>
              <a:t>TGA</a:t>
            </a:r>
          </a:p>
          <a:p>
            <a:pPr algn="ctr"/>
            <a:r>
              <a:rPr lang="en-US" dirty="0" smtClean="0"/>
              <a:t>Furnace</a:t>
            </a:r>
            <a:endParaRPr lang="en-US" dirty="0"/>
          </a:p>
        </p:txBody>
      </p:sp>
      <p:sp>
        <p:nvSpPr>
          <p:cNvPr id="15" name="TextBox 14"/>
          <p:cNvSpPr txBox="1"/>
          <p:nvPr/>
        </p:nvSpPr>
        <p:spPr>
          <a:xfrm>
            <a:off x="3810000" y="4343400"/>
            <a:ext cx="1143000" cy="646331"/>
          </a:xfrm>
          <a:prstGeom prst="rect">
            <a:avLst/>
          </a:prstGeom>
          <a:noFill/>
        </p:spPr>
        <p:txBody>
          <a:bodyPr wrap="square" rtlCol="0">
            <a:spAutoFit/>
          </a:bodyPr>
          <a:lstStyle/>
          <a:p>
            <a:r>
              <a:rPr lang="en-US" dirty="0" err="1" smtClean="0"/>
              <a:t>Pyrolysis</a:t>
            </a:r>
            <a:endParaRPr lang="en-US" dirty="0" smtClean="0"/>
          </a:p>
          <a:p>
            <a:r>
              <a:rPr lang="en-US" dirty="0" smtClean="0"/>
              <a:t>Filament</a:t>
            </a:r>
            <a:endParaRPr lang="en-US" dirty="0"/>
          </a:p>
        </p:txBody>
      </p:sp>
      <p:sp>
        <p:nvSpPr>
          <p:cNvPr id="17" name="Right Arrow 16"/>
          <p:cNvSpPr/>
          <p:nvPr/>
        </p:nvSpPr>
        <p:spPr>
          <a:xfrm>
            <a:off x="2514600" y="3352800"/>
            <a:ext cx="3733800" cy="304800"/>
          </a:xfrm>
          <a:prstGeom prst="rightArrow">
            <a:avLst/>
          </a:prstGeom>
          <a:gradFill>
            <a:gsLst>
              <a:gs pos="0">
                <a:srgbClr val="FFFF00"/>
              </a:gs>
              <a:gs pos="45000">
                <a:srgbClr val="FF7A00"/>
              </a:gs>
              <a:gs pos="70000">
                <a:srgbClr val="FF0300"/>
              </a:gs>
              <a:gs pos="100000">
                <a:srgbClr val="4D0808"/>
              </a:gs>
            </a:gsLst>
            <a:path path="circle">
              <a:fillToRect r="100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3124200" y="1143000"/>
            <a:ext cx="2819400" cy="461665"/>
          </a:xfrm>
          <a:prstGeom prst="rect">
            <a:avLst/>
          </a:prstGeom>
          <a:noFill/>
        </p:spPr>
        <p:txBody>
          <a:bodyPr wrap="square" rtlCol="0">
            <a:spAutoFit/>
          </a:bodyPr>
          <a:lstStyle/>
          <a:p>
            <a:r>
              <a:rPr lang="en-US" sz="2400" dirty="0" smtClean="0"/>
              <a:t>Thermal Analysis</a:t>
            </a:r>
            <a:endParaRPr lang="en-US" sz="2400" dirty="0"/>
          </a:p>
        </p:txBody>
      </p:sp>
      <p:sp>
        <p:nvSpPr>
          <p:cNvPr id="20" name="TextBox 19"/>
          <p:cNvSpPr txBox="1"/>
          <p:nvPr/>
        </p:nvSpPr>
        <p:spPr>
          <a:xfrm>
            <a:off x="2667000" y="5562600"/>
            <a:ext cx="3886200" cy="461665"/>
          </a:xfrm>
          <a:prstGeom prst="rect">
            <a:avLst/>
          </a:prstGeom>
          <a:noFill/>
        </p:spPr>
        <p:txBody>
          <a:bodyPr wrap="square" rtlCol="0">
            <a:spAutoFit/>
          </a:bodyPr>
          <a:lstStyle/>
          <a:p>
            <a:r>
              <a:rPr lang="en-US" sz="2400" dirty="0" err="1" smtClean="0"/>
              <a:t>Thermochemical</a:t>
            </a:r>
            <a:r>
              <a:rPr lang="en-US" sz="2400" dirty="0" smtClean="0"/>
              <a:t> Analysis</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2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1000"/>
                                        <p:tgtEl>
                                          <p:spTgt spid="1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10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0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20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2000"/>
                                        <p:tgtEl>
                                          <p:spTgt spid="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1" grpId="0"/>
      <p:bldP spid="12" grpId="0"/>
      <p:bldP spid="13" grpId="0"/>
      <p:bldP spid="14" grpId="0"/>
      <p:bldP spid="15" grpId="0"/>
      <p:bldP spid="17" grpId="0" animBg="1"/>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0"/>
            <a:ext cx="8229600" cy="1143000"/>
          </a:xfrm>
        </p:spPr>
        <p:txBody>
          <a:bodyPr/>
          <a:lstStyle/>
          <a:p>
            <a:pPr eaLnBrk="1" hangingPunct="1"/>
            <a:r>
              <a:rPr lang="en-US" sz="2800" dirty="0" err="1" smtClean="0"/>
              <a:t>Thermogravimetric</a:t>
            </a:r>
            <a:r>
              <a:rPr lang="en-US" sz="2800" dirty="0" smtClean="0"/>
              <a:t> Analysis (TGA)</a:t>
            </a:r>
          </a:p>
        </p:txBody>
      </p:sp>
      <p:sp>
        <p:nvSpPr>
          <p:cNvPr id="43011" name="Rectangle 3"/>
          <p:cNvSpPr>
            <a:spLocks noGrp="1" noChangeArrowheads="1"/>
          </p:cNvSpPr>
          <p:nvPr>
            <p:ph type="body" idx="1"/>
          </p:nvPr>
        </p:nvSpPr>
        <p:spPr>
          <a:xfrm>
            <a:off x="228600" y="1295400"/>
            <a:ext cx="8686800" cy="2057400"/>
          </a:xfrm>
        </p:spPr>
        <p:txBody>
          <a:bodyPr/>
          <a:lstStyle/>
          <a:p>
            <a:pPr eaLnBrk="1" hangingPunct="1">
              <a:lnSpc>
                <a:spcPct val="80000"/>
              </a:lnSpc>
            </a:pPr>
            <a:r>
              <a:rPr lang="en-US" sz="2000" dirty="0" smtClean="0"/>
              <a:t>A TGA instrument consists of an analytical balance and a furnace.</a:t>
            </a:r>
          </a:p>
          <a:p>
            <a:pPr eaLnBrk="1" hangingPunct="1">
              <a:lnSpc>
                <a:spcPct val="80000"/>
              </a:lnSpc>
            </a:pPr>
            <a:r>
              <a:rPr lang="en-US" sz="2000" dirty="0" smtClean="0"/>
              <a:t>A small sample of material is heated and its change in mass is measured as a function of temperature.</a:t>
            </a:r>
          </a:p>
          <a:p>
            <a:pPr eaLnBrk="1" hangingPunct="1">
              <a:lnSpc>
                <a:spcPct val="80000"/>
              </a:lnSpc>
            </a:pPr>
            <a:r>
              <a:rPr lang="en-US" sz="2000" dirty="0" smtClean="0"/>
              <a:t>Experiments can be conducted under inert or oxidizing atmospheres.</a:t>
            </a:r>
          </a:p>
          <a:p>
            <a:pPr eaLnBrk="1" hangingPunct="1">
              <a:lnSpc>
                <a:spcPct val="80000"/>
              </a:lnSpc>
            </a:pPr>
            <a:r>
              <a:rPr lang="en-US" sz="2000" dirty="0" smtClean="0"/>
              <a:t>Information gained from TGA includes:</a:t>
            </a:r>
          </a:p>
          <a:p>
            <a:pPr eaLnBrk="1" hangingPunct="1">
              <a:lnSpc>
                <a:spcPct val="80000"/>
              </a:lnSpc>
              <a:buNone/>
            </a:pPr>
            <a:endParaRPr lang="en-US" sz="1600" dirty="0" smtClean="0"/>
          </a:p>
          <a:p>
            <a:pPr lvl="1" eaLnBrk="1" hangingPunct="1">
              <a:lnSpc>
                <a:spcPct val="80000"/>
              </a:lnSpc>
            </a:pPr>
            <a:r>
              <a:rPr lang="en-US" sz="1800" dirty="0" smtClean="0"/>
              <a:t>Thermal stability for conducting additional thermal analysis</a:t>
            </a:r>
          </a:p>
          <a:p>
            <a:pPr lvl="1" eaLnBrk="1" hangingPunct="1">
              <a:lnSpc>
                <a:spcPct val="80000"/>
              </a:lnSpc>
            </a:pPr>
            <a:r>
              <a:rPr lang="en-US" sz="1800" dirty="0" smtClean="0"/>
              <a:t>Identification of the number of components in the sample if the decomposition temperatures are different</a:t>
            </a:r>
          </a:p>
          <a:p>
            <a:pPr lvl="1" eaLnBrk="1" hangingPunct="1">
              <a:lnSpc>
                <a:spcPct val="80000"/>
              </a:lnSpc>
            </a:pPr>
            <a:r>
              <a:rPr lang="en-US" sz="1800" dirty="0" smtClean="0"/>
              <a:t>Residual mass for assessing the extent of inorganic additives</a:t>
            </a:r>
          </a:p>
          <a:p>
            <a:pPr eaLnBrk="1" hangingPunct="1">
              <a:lnSpc>
                <a:spcPct val="80000"/>
              </a:lnSpc>
            </a:pPr>
            <a:endParaRPr lang="en-US" sz="2200" dirty="0" smtClean="0"/>
          </a:p>
        </p:txBody>
      </p:sp>
      <p:pic>
        <p:nvPicPr>
          <p:cNvPr id="43012" name="Picture 4" descr="P1000910"/>
          <p:cNvPicPr>
            <a:picLocks noChangeAspect="1" noChangeArrowheads="1"/>
          </p:cNvPicPr>
          <p:nvPr/>
        </p:nvPicPr>
        <p:blipFill>
          <a:blip r:embed="rId2" cstate="print"/>
          <a:srcRect l="24074" b="4328"/>
          <a:stretch>
            <a:fillRect/>
          </a:stretch>
        </p:blipFill>
        <p:spPr bwMode="auto">
          <a:xfrm>
            <a:off x="228600" y="4267200"/>
            <a:ext cx="2581721" cy="2203909"/>
          </a:xfrm>
          <a:prstGeom prst="rect">
            <a:avLst/>
          </a:prstGeom>
          <a:noFill/>
          <a:ln w="9525">
            <a:noFill/>
            <a:miter lim="800000"/>
            <a:headEnd/>
            <a:tailEnd/>
          </a:ln>
        </p:spPr>
      </p:pic>
      <p:pic>
        <p:nvPicPr>
          <p:cNvPr id="43013" name="Picture 6" descr="P1010053"/>
          <p:cNvPicPr>
            <a:picLocks noChangeAspect="1" noChangeArrowheads="1"/>
          </p:cNvPicPr>
          <p:nvPr/>
        </p:nvPicPr>
        <p:blipFill>
          <a:blip r:embed="rId3" cstate="print"/>
          <a:srcRect l="12301"/>
          <a:stretch>
            <a:fillRect/>
          </a:stretch>
        </p:blipFill>
        <p:spPr bwMode="auto">
          <a:xfrm>
            <a:off x="2971800" y="4267200"/>
            <a:ext cx="2716385" cy="2182813"/>
          </a:xfrm>
          <a:prstGeom prst="rect">
            <a:avLst/>
          </a:prstGeom>
          <a:noFill/>
          <a:ln w="9525">
            <a:noFill/>
            <a:miter lim="800000"/>
            <a:headEnd/>
            <a:tailEnd/>
          </a:ln>
        </p:spPr>
      </p:pic>
      <p:pic>
        <p:nvPicPr>
          <p:cNvPr id="69634" name="Picture 2"/>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r="14200" b="63471"/>
          <a:stretch/>
        </p:blipFill>
        <p:spPr bwMode="auto">
          <a:xfrm>
            <a:off x="5719763" y="4267200"/>
            <a:ext cx="3348037" cy="21955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8229600" cy="838200"/>
          </a:xfrm>
        </p:spPr>
        <p:txBody>
          <a:bodyPr/>
          <a:lstStyle/>
          <a:p>
            <a:r>
              <a:rPr lang="en-US" sz="2800" dirty="0" smtClean="0"/>
              <a:t>The Influence of Temperature Ramp Rates</a:t>
            </a:r>
            <a:endParaRPr lang="en-US" sz="2800" dirty="0"/>
          </a:p>
        </p:txBody>
      </p:sp>
      <p:pic>
        <p:nvPicPr>
          <p:cNvPr id="14337" name="Picture 1"/>
          <p:cNvPicPr>
            <a:picLocks noChangeAspect="1" noChangeArrowheads="1"/>
          </p:cNvPicPr>
          <p:nvPr/>
        </p:nvPicPr>
        <p:blipFill>
          <a:blip r:embed="rId2" cstate="print"/>
          <a:srcRect/>
          <a:stretch>
            <a:fillRect/>
          </a:stretch>
        </p:blipFill>
        <p:spPr bwMode="auto">
          <a:xfrm>
            <a:off x="1085850" y="1219200"/>
            <a:ext cx="7296150" cy="4834149"/>
          </a:xfrm>
          <a:prstGeom prst="rect">
            <a:avLst/>
          </a:prstGeom>
          <a:solidFill>
            <a:srgbClr val="C00000"/>
          </a:solidFill>
          <a:ln w="9525">
            <a:noFill/>
            <a:miter lim="800000"/>
            <a:headEnd/>
            <a:tailEnd/>
          </a:ln>
        </p:spPr>
      </p:pic>
      <p:sp>
        <p:nvSpPr>
          <p:cNvPr id="5" name="Left-Right Arrow 4"/>
          <p:cNvSpPr/>
          <p:nvPr/>
        </p:nvSpPr>
        <p:spPr>
          <a:xfrm>
            <a:off x="4191000" y="1905000"/>
            <a:ext cx="762000" cy="152400"/>
          </a:xfrm>
          <a:prstGeom prst="leftRightArrow">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953000" y="1828800"/>
            <a:ext cx="1371600" cy="307777"/>
          </a:xfrm>
          <a:prstGeom prst="rect">
            <a:avLst/>
          </a:prstGeom>
          <a:noFill/>
        </p:spPr>
        <p:txBody>
          <a:bodyPr wrap="square" rtlCol="0">
            <a:spAutoFit/>
          </a:bodyPr>
          <a:lstStyle/>
          <a:p>
            <a:r>
              <a:rPr lang="en-US" sz="1400" dirty="0" smtClean="0"/>
              <a:t>Faster Ramp</a:t>
            </a:r>
            <a:endParaRPr lang="en-US" sz="1400" dirty="0"/>
          </a:p>
        </p:txBody>
      </p:sp>
      <p:sp>
        <p:nvSpPr>
          <p:cNvPr id="7" name="TextBox 6"/>
          <p:cNvSpPr txBox="1"/>
          <p:nvPr/>
        </p:nvSpPr>
        <p:spPr>
          <a:xfrm>
            <a:off x="2971800" y="1828800"/>
            <a:ext cx="1371600" cy="307777"/>
          </a:xfrm>
          <a:prstGeom prst="rect">
            <a:avLst/>
          </a:prstGeom>
          <a:noFill/>
        </p:spPr>
        <p:txBody>
          <a:bodyPr wrap="square" rtlCol="0">
            <a:spAutoFit/>
          </a:bodyPr>
          <a:lstStyle/>
          <a:p>
            <a:r>
              <a:rPr lang="en-US" sz="1400" dirty="0" smtClean="0"/>
              <a:t>Slower Ramp</a:t>
            </a:r>
            <a:endParaRPr lang="en-US"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09600" y="0"/>
            <a:ext cx="8229600" cy="1143000"/>
          </a:xfrm>
        </p:spPr>
        <p:txBody>
          <a:bodyPr/>
          <a:lstStyle/>
          <a:p>
            <a:pPr eaLnBrk="1" hangingPunct="1"/>
            <a:r>
              <a:rPr lang="en-US" sz="3200" dirty="0" err="1" smtClean="0"/>
              <a:t>Pyrolysis</a:t>
            </a:r>
            <a:r>
              <a:rPr lang="en-US" sz="3200" dirty="0" smtClean="0"/>
              <a:t> for GC-MS of Solids</a:t>
            </a:r>
          </a:p>
        </p:txBody>
      </p:sp>
      <p:sp>
        <p:nvSpPr>
          <p:cNvPr id="15363" name="Rectangle 3"/>
          <p:cNvSpPr>
            <a:spLocks noGrp="1" noChangeArrowheads="1"/>
          </p:cNvSpPr>
          <p:nvPr>
            <p:ph type="body" idx="1"/>
          </p:nvPr>
        </p:nvSpPr>
        <p:spPr>
          <a:xfrm>
            <a:off x="0" y="1600200"/>
            <a:ext cx="3200400" cy="4572000"/>
          </a:xfrm>
        </p:spPr>
        <p:txBody>
          <a:bodyPr/>
          <a:lstStyle/>
          <a:p>
            <a:pPr eaLnBrk="1" hangingPunct="1">
              <a:lnSpc>
                <a:spcPct val="80000"/>
              </a:lnSpc>
            </a:pPr>
            <a:r>
              <a:rPr lang="en-US" sz="1400" dirty="0" smtClean="0"/>
              <a:t>Sample size is relatively small: </a:t>
            </a:r>
          </a:p>
          <a:p>
            <a:pPr eaLnBrk="1" hangingPunct="1">
              <a:lnSpc>
                <a:spcPct val="80000"/>
              </a:lnSpc>
            </a:pPr>
            <a:endParaRPr lang="en-US" sz="1400" dirty="0" smtClean="0"/>
          </a:p>
          <a:p>
            <a:pPr eaLnBrk="1" hangingPunct="1">
              <a:lnSpc>
                <a:spcPct val="80000"/>
              </a:lnSpc>
              <a:buFontTx/>
              <a:buNone/>
            </a:pPr>
            <a:r>
              <a:rPr lang="en-US" sz="1400" dirty="0" smtClean="0"/>
              <a:t>	</a:t>
            </a:r>
            <a:r>
              <a:rPr lang="en-US" sz="1200" dirty="0" smtClean="0"/>
              <a:t>50 to 200 </a:t>
            </a:r>
            <a:r>
              <a:rPr lang="en-US" sz="1200" dirty="0" smtClean="0">
                <a:latin typeface="Symbol" pitchFamily="18" charset="2"/>
              </a:rPr>
              <a:t>m</a:t>
            </a:r>
            <a:r>
              <a:rPr lang="en-US" sz="1200" dirty="0" smtClean="0"/>
              <a:t>g is sufficient for solids</a:t>
            </a:r>
          </a:p>
          <a:p>
            <a:pPr eaLnBrk="1" hangingPunct="1">
              <a:lnSpc>
                <a:spcPct val="80000"/>
              </a:lnSpc>
              <a:buFontTx/>
              <a:buNone/>
            </a:pPr>
            <a:r>
              <a:rPr lang="en-US" sz="1200" dirty="0" smtClean="0"/>
              <a:t>	50 to 200 </a:t>
            </a:r>
            <a:r>
              <a:rPr lang="en-US" sz="1200" dirty="0" err="1" smtClean="0"/>
              <a:t>nL</a:t>
            </a:r>
            <a:r>
              <a:rPr lang="en-US" sz="1200" dirty="0" smtClean="0"/>
              <a:t> is sufficient for liquids</a:t>
            </a:r>
          </a:p>
          <a:p>
            <a:pPr eaLnBrk="1" hangingPunct="1">
              <a:lnSpc>
                <a:spcPct val="80000"/>
              </a:lnSpc>
              <a:buFontTx/>
              <a:buNone/>
            </a:pPr>
            <a:endParaRPr lang="en-US" sz="1400" dirty="0" smtClean="0"/>
          </a:p>
          <a:p>
            <a:pPr eaLnBrk="1" hangingPunct="1">
              <a:lnSpc>
                <a:spcPct val="80000"/>
              </a:lnSpc>
            </a:pPr>
            <a:endParaRPr lang="en-US" sz="1400" dirty="0" smtClean="0"/>
          </a:p>
          <a:p>
            <a:pPr eaLnBrk="1" hangingPunct="1">
              <a:lnSpc>
                <a:spcPct val="80000"/>
              </a:lnSpc>
            </a:pPr>
            <a:r>
              <a:rPr lang="en-US" sz="1400" dirty="0" smtClean="0"/>
              <a:t>Sample preparation is easy:  Place sample inside 1.5 inch quartz tube containing filler tube and plug with glass wool.</a:t>
            </a:r>
          </a:p>
          <a:p>
            <a:pPr eaLnBrk="1" hangingPunct="1">
              <a:lnSpc>
                <a:spcPct val="80000"/>
              </a:lnSpc>
            </a:pPr>
            <a:endParaRPr lang="en-US" sz="1400" dirty="0" smtClean="0"/>
          </a:p>
          <a:p>
            <a:pPr eaLnBrk="1" hangingPunct="1">
              <a:lnSpc>
                <a:spcPct val="80000"/>
              </a:lnSpc>
            </a:pPr>
            <a:r>
              <a:rPr lang="en-US" sz="1400" dirty="0" smtClean="0"/>
              <a:t>Samples can be solids, gels, viscous liquids, greases, crystalline, emulsions, foams, fabrics</a:t>
            </a:r>
          </a:p>
          <a:p>
            <a:pPr eaLnBrk="1" hangingPunct="1">
              <a:lnSpc>
                <a:spcPct val="80000"/>
              </a:lnSpc>
            </a:pPr>
            <a:endParaRPr lang="en-US" sz="1400" dirty="0" smtClean="0"/>
          </a:p>
          <a:p>
            <a:pPr eaLnBrk="1" hangingPunct="1">
              <a:lnSpc>
                <a:spcPct val="80000"/>
              </a:lnSpc>
            </a:pPr>
            <a:r>
              <a:rPr lang="en-US" sz="1400" dirty="0" err="1" smtClean="0"/>
              <a:t>Pyrolysis</a:t>
            </a:r>
            <a:r>
              <a:rPr lang="en-US" sz="1400" dirty="0" smtClean="0"/>
              <a:t> temperatures are almost instantaneous</a:t>
            </a:r>
          </a:p>
          <a:p>
            <a:pPr eaLnBrk="1" hangingPunct="1">
              <a:lnSpc>
                <a:spcPct val="80000"/>
              </a:lnSpc>
            </a:pPr>
            <a:endParaRPr lang="en-US" sz="1400" dirty="0" smtClean="0"/>
          </a:p>
          <a:p>
            <a:pPr eaLnBrk="1" hangingPunct="1">
              <a:lnSpc>
                <a:spcPct val="80000"/>
              </a:lnSpc>
            </a:pPr>
            <a:r>
              <a:rPr lang="en-US" sz="1400" dirty="0" smtClean="0"/>
              <a:t>Sample components can be quantified with the use of  software</a:t>
            </a:r>
          </a:p>
          <a:p>
            <a:pPr eaLnBrk="1" hangingPunct="1">
              <a:lnSpc>
                <a:spcPct val="80000"/>
              </a:lnSpc>
              <a:buFontTx/>
              <a:buNone/>
            </a:pPr>
            <a:r>
              <a:rPr lang="en-US" sz="1400" dirty="0" smtClean="0"/>
              <a:t>		</a:t>
            </a:r>
          </a:p>
        </p:txBody>
      </p:sp>
      <p:pic>
        <p:nvPicPr>
          <p:cNvPr id="15364" name="Picture 4" descr="P1000919"/>
          <p:cNvPicPr>
            <a:picLocks noChangeAspect="1" noChangeArrowheads="1"/>
          </p:cNvPicPr>
          <p:nvPr/>
        </p:nvPicPr>
        <p:blipFill>
          <a:blip r:embed="rId2" cstate="print"/>
          <a:srcRect/>
          <a:stretch>
            <a:fillRect/>
          </a:stretch>
        </p:blipFill>
        <p:spPr bwMode="auto">
          <a:xfrm>
            <a:off x="5791200" y="1676400"/>
            <a:ext cx="3051175" cy="3886200"/>
          </a:xfrm>
          <a:prstGeom prst="rect">
            <a:avLst/>
          </a:prstGeom>
          <a:noFill/>
          <a:ln w="9525">
            <a:noFill/>
            <a:miter lim="800000"/>
            <a:headEnd/>
            <a:tailEnd/>
          </a:ln>
        </p:spPr>
      </p:pic>
      <p:pic>
        <p:nvPicPr>
          <p:cNvPr id="18437" name="Picture 5" descr="P1000922"/>
          <p:cNvPicPr>
            <a:picLocks noChangeAspect="1" noChangeArrowheads="1"/>
          </p:cNvPicPr>
          <p:nvPr/>
        </p:nvPicPr>
        <p:blipFill>
          <a:blip r:embed="rId3" cstate="print"/>
          <a:srcRect/>
          <a:stretch>
            <a:fillRect/>
          </a:stretch>
        </p:blipFill>
        <p:spPr bwMode="auto">
          <a:xfrm>
            <a:off x="5867400" y="1676400"/>
            <a:ext cx="2914650" cy="3886200"/>
          </a:xfrm>
          <a:prstGeom prst="rect">
            <a:avLst/>
          </a:prstGeom>
          <a:noFill/>
          <a:ln w="9525">
            <a:noFill/>
            <a:miter lim="800000"/>
            <a:headEnd/>
            <a:tailEnd/>
          </a:ln>
        </p:spPr>
      </p:pic>
      <p:pic>
        <p:nvPicPr>
          <p:cNvPr id="15366" name="Picture 6" descr="P1000994"/>
          <p:cNvPicPr>
            <a:picLocks noChangeAspect="1" noChangeArrowheads="1"/>
          </p:cNvPicPr>
          <p:nvPr/>
        </p:nvPicPr>
        <p:blipFill>
          <a:blip r:embed="rId4" cstate="print"/>
          <a:srcRect/>
          <a:stretch>
            <a:fillRect/>
          </a:stretch>
        </p:blipFill>
        <p:spPr bwMode="auto">
          <a:xfrm>
            <a:off x="3124200" y="1676400"/>
            <a:ext cx="2646363" cy="3886200"/>
          </a:xfrm>
          <a:prstGeom prst="rect">
            <a:avLst/>
          </a:prstGeom>
          <a:noFill/>
          <a:ln w="9525">
            <a:noFill/>
            <a:miter lim="800000"/>
            <a:headEnd/>
            <a:tailEnd/>
          </a:ln>
        </p:spPr>
      </p:pic>
      <p:sp>
        <p:nvSpPr>
          <p:cNvPr id="7" name="Rectangle 6"/>
          <p:cNvSpPr/>
          <p:nvPr/>
        </p:nvSpPr>
        <p:spPr>
          <a:xfrm>
            <a:off x="457200" y="6138446"/>
            <a:ext cx="8458200" cy="338554"/>
          </a:xfrm>
          <a:prstGeom prst="rect">
            <a:avLst/>
          </a:prstGeom>
        </p:spPr>
        <p:txBody>
          <a:bodyPr wrap="square">
            <a:spAutoFit/>
          </a:bodyPr>
          <a:lstStyle/>
          <a:p>
            <a:r>
              <a:rPr lang="en-US" sz="1600" dirty="0" err="1" smtClean="0"/>
              <a:t>Pyrolysis</a:t>
            </a:r>
            <a:r>
              <a:rPr lang="en-US" sz="1600" dirty="0" smtClean="0"/>
              <a:t>  is the thermal degradation of any substance through the fast application of heat. </a:t>
            </a:r>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437"/>
                                        </p:tgtEl>
                                        <p:attrNameLst>
                                          <p:attrName>style.visibility</p:attrName>
                                        </p:attrNameLst>
                                      </p:cBhvr>
                                      <p:to>
                                        <p:strVal val="visible"/>
                                      </p:to>
                                    </p:set>
                                    <p:animEffect transition="in" filter="fade">
                                      <p:cBhvr>
                                        <p:cTn id="7" dur="2000"/>
                                        <p:tgtEl>
                                          <p:spTgt spid="18437"/>
                                        </p:tgtEl>
                                      </p:cBhvr>
                                    </p:animEffect>
                                  </p:childTnLst>
                                </p:cTn>
                              </p:par>
                            </p:childTnLst>
                          </p:cTn>
                        </p:par>
                        <p:par>
                          <p:cTn id="8" fill="hold">
                            <p:stCondLst>
                              <p:cond delay="2000"/>
                            </p:stCondLst>
                            <p:childTnLst>
                              <p:par>
                                <p:cTn id="9" presetID="10" presetClass="exit" presetSubtype="0" fill="hold" nodeType="afterEffect">
                                  <p:stCondLst>
                                    <p:cond delay="2000"/>
                                  </p:stCondLst>
                                  <p:childTnLst>
                                    <p:animEffect transition="out" filter="fade">
                                      <p:cBhvr>
                                        <p:cTn id="10" dur="5000"/>
                                        <p:tgtEl>
                                          <p:spTgt spid="18437"/>
                                        </p:tgtEl>
                                      </p:cBhvr>
                                    </p:animEffect>
                                    <p:set>
                                      <p:cBhvr>
                                        <p:cTn id="11" dur="1" fill="hold">
                                          <p:stCondLst>
                                            <p:cond delay="4999"/>
                                          </p:stCondLst>
                                        </p:cTn>
                                        <p:tgtEl>
                                          <p:spTgt spid="184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143000"/>
          </a:xfrm>
        </p:spPr>
        <p:txBody>
          <a:bodyPr/>
          <a:lstStyle/>
          <a:p>
            <a:r>
              <a:rPr lang="en-US" sz="3200" dirty="0" err="1" smtClean="0"/>
              <a:t>Pyrolyzers</a:t>
            </a:r>
            <a:r>
              <a:rPr lang="en-US" sz="3200" dirty="0" smtClean="0"/>
              <a:t>: Filament Versus Furnace</a:t>
            </a:r>
            <a:endParaRPr lang="en-US" sz="3200" dirty="0"/>
          </a:p>
        </p:txBody>
      </p:sp>
      <p:sp>
        <p:nvSpPr>
          <p:cNvPr id="3" name="Text Placeholder 2"/>
          <p:cNvSpPr>
            <a:spLocks noGrp="1"/>
          </p:cNvSpPr>
          <p:nvPr>
            <p:ph type="body" idx="1"/>
          </p:nvPr>
        </p:nvSpPr>
        <p:spPr/>
        <p:txBody>
          <a:bodyPr/>
          <a:lstStyle/>
          <a:p>
            <a:r>
              <a:rPr lang="en-US" dirty="0" smtClean="0"/>
              <a:t>CDS Platinum Filament</a:t>
            </a:r>
            <a:endParaRPr lang="en-US" dirty="0"/>
          </a:p>
        </p:txBody>
      </p:sp>
      <p:sp>
        <p:nvSpPr>
          <p:cNvPr id="4" name="Content Placeholder 3"/>
          <p:cNvSpPr>
            <a:spLocks noGrp="1"/>
          </p:cNvSpPr>
          <p:nvPr>
            <p:ph sz="half" idx="2"/>
          </p:nvPr>
        </p:nvSpPr>
        <p:spPr>
          <a:xfrm>
            <a:off x="152400" y="2174875"/>
            <a:ext cx="4572000" cy="3951288"/>
          </a:xfrm>
        </p:spPr>
        <p:txBody>
          <a:bodyPr/>
          <a:lstStyle/>
          <a:p>
            <a:r>
              <a:rPr lang="en-US" sz="1600" dirty="0" smtClean="0"/>
              <a:t>Heating Rate:	    ~20,000</a:t>
            </a:r>
            <a:r>
              <a:rPr lang="en-US" sz="1600" baseline="30000" dirty="0" smtClean="0"/>
              <a:t>o</a:t>
            </a:r>
            <a:r>
              <a:rPr lang="en-US" sz="1600" dirty="0" smtClean="0"/>
              <a:t>C per sec</a:t>
            </a:r>
          </a:p>
          <a:p>
            <a:r>
              <a:rPr lang="en-US" sz="1600" dirty="0" smtClean="0"/>
              <a:t>Max Temperature:   1400</a:t>
            </a:r>
            <a:r>
              <a:rPr lang="en-US" sz="1600" baseline="30000" dirty="0" smtClean="0"/>
              <a:t>o</a:t>
            </a:r>
            <a:r>
              <a:rPr lang="en-US" sz="1600" dirty="0" smtClean="0"/>
              <a:t>C  </a:t>
            </a:r>
          </a:p>
          <a:p>
            <a:r>
              <a:rPr lang="en-US" sz="1600" dirty="0" smtClean="0"/>
              <a:t>Cooling Rate:	   &gt; 1000</a:t>
            </a:r>
            <a:r>
              <a:rPr lang="en-US" sz="1600" baseline="30000" dirty="0" smtClean="0"/>
              <a:t>o</a:t>
            </a:r>
            <a:r>
              <a:rPr lang="en-US" sz="1600" dirty="0" smtClean="0"/>
              <a:t>C per sec</a:t>
            </a:r>
          </a:p>
          <a:p>
            <a:endParaRPr lang="en-US" sz="1600" dirty="0" smtClean="0"/>
          </a:p>
          <a:p>
            <a:r>
              <a:rPr lang="en-US" sz="1600" dirty="0" smtClean="0"/>
              <a:t>Fast Heating, Fast Cooling</a:t>
            </a:r>
            <a:endParaRPr lang="en-US" sz="1600" dirty="0"/>
          </a:p>
        </p:txBody>
      </p:sp>
      <p:sp>
        <p:nvSpPr>
          <p:cNvPr id="5" name="Text Placeholder 4"/>
          <p:cNvSpPr>
            <a:spLocks noGrp="1"/>
          </p:cNvSpPr>
          <p:nvPr>
            <p:ph type="body" sz="quarter" idx="3"/>
          </p:nvPr>
        </p:nvSpPr>
        <p:spPr>
          <a:xfrm>
            <a:off x="5026025" y="1535113"/>
            <a:ext cx="2441575" cy="639762"/>
          </a:xfrm>
        </p:spPr>
        <p:txBody>
          <a:bodyPr/>
          <a:lstStyle/>
          <a:p>
            <a:r>
              <a:rPr lang="en-US" dirty="0" err="1" smtClean="0"/>
              <a:t>Microfurnace</a:t>
            </a:r>
            <a:r>
              <a:rPr lang="en-US" dirty="0" smtClean="0"/>
              <a:t> </a:t>
            </a:r>
            <a:endParaRPr lang="en-US" dirty="0"/>
          </a:p>
        </p:txBody>
      </p:sp>
      <p:sp>
        <p:nvSpPr>
          <p:cNvPr id="6" name="Content Placeholder 5"/>
          <p:cNvSpPr>
            <a:spLocks noGrp="1"/>
          </p:cNvSpPr>
          <p:nvPr>
            <p:ph sz="quarter" idx="4"/>
          </p:nvPr>
        </p:nvSpPr>
        <p:spPr>
          <a:xfrm>
            <a:off x="4724400" y="2174875"/>
            <a:ext cx="4038600" cy="3951288"/>
          </a:xfrm>
        </p:spPr>
        <p:txBody>
          <a:bodyPr/>
          <a:lstStyle/>
          <a:p>
            <a:r>
              <a:rPr lang="en-US" sz="1600" dirty="0" smtClean="0"/>
              <a:t>Heating Rate:	      ~50</a:t>
            </a:r>
            <a:r>
              <a:rPr lang="en-US" sz="1600" baseline="30000" dirty="0" smtClean="0"/>
              <a:t>o</a:t>
            </a:r>
            <a:r>
              <a:rPr lang="en-US" sz="1600" dirty="0" smtClean="0"/>
              <a:t>C per min</a:t>
            </a:r>
          </a:p>
          <a:p>
            <a:r>
              <a:rPr lang="en-US" sz="1600" dirty="0" smtClean="0"/>
              <a:t>Max Temperature:     800</a:t>
            </a:r>
            <a:r>
              <a:rPr lang="en-US" sz="1600" baseline="30000" dirty="0" smtClean="0"/>
              <a:t>o</a:t>
            </a:r>
            <a:r>
              <a:rPr lang="en-US" sz="1600" dirty="0" smtClean="0"/>
              <a:t>C</a:t>
            </a:r>
          </a:p>
          <a:p>
            <a:r>
              <a:rPr lang="en-US" sz="1600" dirty="0" smtClean="0"/>
              <a:t>Cooling Rate:	        25</a:t>
            </a:r>
            <a:r>
              <a:rPr lang="en-US" sz="1600" baseline="30000" dirty="0" smtClean="0"/>
              <a:t>o</a:t>
            </a:r>
            <a:r>
              <a:rPr lang="en-US" sz="1600" dirty="0" smtClean="0"/>
              <a:t>C per min</a:t>
            </a:r>
          </a:p>
          <a:p>
            <a:endParaRPr lang="en-US" sz="1600" dirty="0" smtClean="0"/>
          </a:p>
          <a:p>
            <a:r>
              <a:rPr lang="en-US" sz="1600" dirty="0" smtClean="0"/>
              <a:t>Slow to Heat, Slow to Cool</a:t>
            </a:r>
            <a:endParaRPr lang="en-US" sz="1600" dirty="0"/>
          </a:p>
        </p:txBody>
      </p:sp>
      <p:pic>
        <p:nvPicPr>
          <p:cNvPr id="7" name="Picture 3" descr="I:\DATA2\COIL.JPG"/>
          <p:cNvPicPr>
            <a:picLocks noChangeAspect="1" noChangeArrowheads="1"/>
          </p:cNvPicPr>
          <p:nvPr/>
        </p:nvPicPr>
        <p:blipFill>
          <a:blip r:embed="rId2" cstate="print"/>
          <a:srcRect l="10372" t="9434" r="10804" b="9434"/>
          <a:stretch>
            <a:fillRect/>
          </a:stretch>
        </p:blipFill>
        <p:spPr bwMode="auto">
          <a:xfrm>
            <a:off x="1371600" y="4267200"/>
            <a:ext cx="1600200" cy="1800726"/>
          </a:xfrm>
          <a:prstGeom prst="rect">
            <a:avLst/>
          </a:prstGeom>
          <a:noFill/>
          <a:ln w="28575">
            <a:noFill/>
            <a:miter lim="800000"/>
            <a:headEnd/>
            <a:tailEnd/>
          </a:ln>
        </p:spPr>
      </p:pic>
      <p:pic>
        <p:nvPicPr>
          <p:cNvPr id="9" name="Picture 8" descr="Untitled.jpg"/>
          <p:cNvPicPr>
            <a:picLocks noChangeAspect="1"/>
          </p:cNvPicPr>
          <p:nvPr/>
        </p:nvPicPr>
        <p:blipFill>
          <a:blip r:embed="rId3" cstate="print"/>
          <a:srcRect l="8000" t="13233" r="30000" b="36054"/>
          <a:stretch>
            <a:fillRect/>
          </a:stretch>
        </p:blipFill>
        <p:spPr>
          <a:xfrm>
            <a:off x="5257800" y="4267200"/>
            <a:ext cx="2743200" cy="1769806"/>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xmlns="" val="0"/>
              </a:ext>
            </a:extLst>
          </a:blip>
          <a:srcRect l="12223" t="9728" r="6667" b="2739"/>
          <a:stretch/>
        </p:blipFill>
        <p:spPr>
          <a:xfrm>
            <a:off x="2514600" y="1295400"/>
            <a:ext cx="6248400" cy="5181600"/>
          </a:xfrm>
          <a:prstGeom prst="rect">
            <a:avLst/>
          </a:prstGeom>
        </p:spPr>
      </p:pic>
      <p:sp>
        <p:nvSpPr>
          <p:cNvPr id="2" name="Title 1"/>
          <p:cNvSpPr>
            <a:spLocks noGrp="1"/>
          </p:cNvSpPr>
          <p:nvPr>
            <p:ph type="title"/>
          </p:nvPr>
        </p:nvSpPr>
        <p:spPr>
          <a:xfrm>
            <a:off x="609600" y="0"/>
            <a:ext cx="8229600" cy="990600"/>
          </a:xfrm>
        </p:spPr>
        <p:txBody>
          <a:bodyPr/>
          <a:lstStyle/>
          <a:p>
            <a:r>
              <a:rPr lang="en-US" sz="3600" dirty="0" smtClean="0"/>
              <a:t>Flash </a:t>
            </a:r>
            <a:r>
              <a:rPr lang="en-US" sz="3600" dirty="0" err="1" smtClean="0"/>
              <a:t>Pyrolysis</a:t>
            </a:r>
            <a:r>
              <a:rPr lang="en-US" sz="3600" dirty="0" smtClean="0"/>
              <a:t> of Polymers</a:t>
            </a:r>
            <a:endParaRPr lang="en-US" sz="3600" dirty="0"/>
          </a:p>
        </p:txBody>
      </p:sp>
      <p:sp>
        <p:nvSpPr>
          <p:cNvPr id="36" name="TextBox 35"/>
          <p:cNvSpPr txBox="1"/>
          <p:nvPr/>
        </p:nvSpPr>
        <p:spPr>
          <a:xfrm>
            <a:off x="371475" y="4114800"/>
            <a:ext cx="2038350" cy="304800"/>
          </a:xfrm>
          <a:prstGeom prst="rect">
            <a:avLst/>
          </a:prstGeom>
          <a:noFill/>
        </p:spPr>
        <p:txBody>
          <a:bodyPr wrap="square" rtlCol="0">
            <a:spAutoFit/>
          </a:bodyPr>
          <a:lstStyle/>
          <a:p>
            <a:r>
              <a:rPr lang="en-US" sz="1400" dirty="0" smtClean="0"/>
              <a:t>Side Group Elimination</a:t>
            </a:r>
            <a:endParaRPr lang="en-US" sz="1400" dirty="0"/>
          </a:p>
        </p:txBody>
      </p:sp>
      <p:sp>
        <p:nvSpPr>
          <p:cNvPr id="37" name="TextBox 36"/>
          <p:cNvSpPr txBox="1"/>
          <p:nvPr/>
        </p:nvSpPr>
        <p:spPr>
          <a:xfrm>
            <a:off x="600075" y="1828800"/>
            <a:ext cx="1581150" cy="307777"/>
          </a:xfrm>
          <a:prstGeom prst="rect">
            <a:avLst/>
          </a:prstGeom>
          <a:noFill/>
        </p:spPr>
        <p:txBody>
          <a:bodyPr wrap="square" rtlCol="0">
            <a:spAutoFit/>
          </a:bodyPr>
          <a:lstStyle/>
          <a:p>
            <a:r>
              <a:rPr lang="en-US" sz="1400" dirty="0" smtClean="0"/>
              <a:t>Random Scission</a:t>
            </a:r>
            <a:endParaRPr lang="en-US" sz="1400" dirty="0"/>
          </a:p>
        </p:txBody>
      </p:sp>
      <p:sp>
        <p:nvSpPr>
          <p:cNvPr id="38" name="TextBox 37"/>
          <p:cNvSpPr txBox="1"/>
          <p:nvPr/>
        </p:nvSpPr>
        <p:spPr>
          <a:xfrm>
            <a:off x="866775" y="2895600"/>
            <a:ext cx="1047750" cy="307777"/>
          </a:xfrm>
          <a:prstGeom prst="rect">
            <a:avLst/>
          </a:prstGeom>
          <a:noFill/>
        </p:spPr>
        <p:txBody>
          <a:bodyPr wrap="square" rtlCol="0">
            <a:spAutoFit/>
          </a:bodyPr>
          <a:lstStyle/>
          <a:p>
            <a:r>
              <a:rPr lang="en-US" sz="1400" dirty="0" smtClean="0"/>
              <a:t>Unzipping</a:t>
            </a:r>
            <a:endParaRPr lang="en-US" sz="1400" dirty="0"/>
          </a:p>
        </p:txBody>
      </p:sp>
      <p:sp>
        <p:nvSpPr>
          <p:cNvPr id="21" name="TextBox 20"/>
          <p:cNvSpPr txBox="1"/>
          <p:nvPr/>
        </p:nvSpPr>
        <p:spPr>
          <a:xfrm>
            <a:off x="4054848" y="3834825"/>
            <a:ext cx="4784352" cy="584775"/>
          </a:xfrm>
          <a:prstGeom prst="rect">
            <a:avLst/>
          </a:prstGeom>
          <a:noFill/>
        </p:spPr>
        <p:txBody>
          <a:bodyPr wrap="square" rtlCol="0">
            <a:spAutoFit/>
          </a:bodyPr>
          <a:lstStyle/>
          <a:p>
            <a:pPr lvl="0"/>
            <a:r>
              <a:rPr lang="en-US" sz="1200" b="1" kern="0" dirty="0" smtClean="0"/>
              <a:t>PVC:         </a:t>
            </a:r>
            <a:r>
              <a:rPr lang="en-US" sz="1200" kern="0" dirty="0" smtClean="0"/>
              <a:t>-CH</a:t>
            </a:r>
            <a:r>
              <a:rPr lang="en-US" sz="1200" kern="0" baseline="-25000" dirty="0" smtClean="0"/>
              <a:t>2</a:t>
            </a:r>
            <a:r>
              <a:rPr lang="en-US" sz="1200" kern="0" dirty="0" smtClean="0"/>
              <a:t>-CH-CH</a:t>
            </a:r>
            <a:r>
              <a:rPr lang="en-US" sz="1200" kern="0" baseline="-25000" dirty="0" smtClean="0"/>
              <a:t>2</a:t>
            </a:r>
            <a:r>
              <a:rPr lang="en-US" sz="1200" kern="0" dirty="0" smtClean="0"/>
              <a:t>-CH-CH</a:t>
            </a:r>
            <a:r>
              <a:rPr lang="en-US" sz="1200" kern="0" baseline="-25000" dirty="0" smtClean="0"/>
              <a:t>2</a:t>
            </a:r>
            <a:r>
              <a:rPr lang="en-US" sz="1200" kern="0" dirty="0" smtClean="0"/>
              <a:t>-CH-CH</a:t>
            </a:r>
            <a:r>
              <a:rPr lang="en-US" sz="1200" kern="0" baseline="-25000" dirty="0" smtClean="0"/>
              <a:t>2</a:t>
            </a:r>
            <a:r>
              <a:rPr lang="en-US" sz="1200" kern="0" dirty="0" smtClean="0"/>
              <a:t>-CH-CH</a:t>
            </a:r>
            <a:r>
              <a:rPr lang="en-US" sz="1200" kern="0" baseline="-25000" dirty="0" smtClean="0"/>
              <a:t>2</a:t>
            </a:r>
            <a:r>
              <a:rPr lang="en-US" sz="1200" kern="0" dirty="0" smtClean="0"/>
              <a:t>-CH-</a:t>
            </a:r>
            <a:r>
              <a:rPr lang="en-US" sz="1400" kern="0" dirty="0" smtClean="0"/>
              <a:t>       </a:t>
            </a:r>
          </a:p>
          <a:p>
            <a:endParaRPr lang="en-US" dirty="0"/>
          </a:p>
        </p:txBody>
      </p:sp>
      <p:sp>
        <p:nvSpPr>
          <p:cNvPr id="42" name="TextBox 41"/>
          <p:cNvSpPr txBox="1"/>
          <p:nvPr/>
        </p:nvSpPr>
        <p:spPr>
          <a:xfrm>
            <a:off x="323850" y="1219200"/>
            <a:ext cx="2133600" cy="523220"/>
          </a:xfrm>
          <a:prstGeom prst="rect">
            <a:avLst/>
          </a:prstGeom>
          <a:noFill/>
        </p:spPr>
        <p:txBody>
          <a:bodyPr wrap="square" rtlCol="0">
            <a:spAutoFit/>
          </a:bodyPr>
          <a:lstStyle/>
          <a:p>
            <a:pPr algn="ctr"/>
            <a:r>
              <a:rPr lang="en-US" sz="1400" b="1" dirty="0" smtClean="0"/>
              <a:t>Mechanism of</a:t>
            </a:r>
          </a:p>
          <a:p>
            <a:pPr algn="ctr"/>
            <a:r>
              <a:rPr lang="en-US" sz="1400" b="1" dirty="0" smtClean="0"/>
              <a:t> </a:t>
            </a:r>
            <a:r>
              <a:rPr lang="en-US" sz="1400" b="1" dirty="0" err="1" smtClean="0"/>
              <a:t>Pyrolytic</a:t>
            </a:r>
            <a:r>
              <a:rPr lang="en-US" sz="1400" b="1" dirty="0" smtClean="0"/>
              <a:t> Degradation</a:t>
            </a:r>
            <a:endParaRPr lang="en-US" sz="1400" b="1" dirty="0"/>
          </a:p>
        </p:txBody>
      </p:sp>
      <p:sp>
        <p:nvSpPr>
          <p:cNvPr id="32" name="TextBox 31"/>
          <p:cNvSpPr txBox="1"/>
          <p:nvPr/>
        </p:nvSpPr>
        <p:spPr>
          <a:xfrm>
            <a:off x="4071096" y="2667000"/>
            <a:ext cx="4539504" cy="276999"/>
          </a:xfrm>
          <a:prstGeom prst="rect">
            <a:avLst/>
          </a:prstGeom>
          <a:noFill/>
        </p:spPr>
        <p:txBody>
          <a:bodyPr wrap="square" rtlCol="0">
            <a:spAutoFit/>
          </a:bodyPr>
          <a:lstStyle/>
          <a:p>
            <a:r>
              <a:rPr lang="en-US" sz="1200" b="1" kern="0" dirty="0" smtClean="0"/>
              <a:t>PTFE</a:t>
            </a:r>
            <a:r>
              <a:rPr lang="en-US" sz="1200" kern="0" dirty="0" smtClean="0"/>
              <a:t> </a:t>
            </a:r>
            <a:r>
              <a:rPr lang="en-US" sz="1200" b="1" kern="0" dirty="0" smtClean="0"/>
              <a:t>:            </a:t>
            </a:r>
            <a:r>
              <a:rPr lang="en-US" sz="1200" kern="0" dirty="0" smtClean="0"/>
              <a:t>-CF</a:t>
            </a:r>
            <a:r>
              <a:rPr lang="en-US" sz="1200" kern="0" baseline="-25000" dirty="0" smtClean="0"/>
              <a:t>2</a:t>
            </a:r>
            <a:r>
              <a:rPr lang="en-US" sz="1200" kern="0" dirty="0" smtClean="0"/>
              <a:t>-CF</a:t>
            </a:r>
            <a:r>
              <a:rPr lang="en-US" sz="1200" kern="0" baseline="-25000" dirty="0" smtClean="0"/>
              <a:t>2</a:t>
            </a:r>
            <a:r>
              <a:rPr lang="en-US" sz="1200" kern="0" dirty="0" smtClean="0"/>
              <a:t>-CF</a:t>
            </a:r>
            <a:r>
              <a:rPr lang="en-US" sz="1200" kern="0" baseline="-25000" dirty="0" smtClean="0"/>
              <a:t>2</a:t>
            </a:r>
            <a:r>
              <a:rPr lang="en-US" sz="1200" kern="0" dirty="0" smtClean="0"/>
              <a:t>-CF</a:t>
            </a:r>
            <a:r>
              <a:rPr lang="en-US" sz="1200" kern="0" baseline="-25000" dirty="0" smtClean="0"/>
              <a:t>2</a:t>
            </a:r>
            <a:r>
              <a:rPr lang="en-US" sz="1200" kern="0" dirty="0" smtClean="0"/>
              <a:t>-CF</a:t>
            </a:r>
            <a:r>
              <a:rPr lang="en-US" sz="1200" kern="0" baseline="-25000" dirty="0" smtClean="0"/>
              <a:t>2</a:t>
            </a:r>
            <a:r>
              <a:rPr lang="en-US" sz="1200" kern="0" dirty="0" smtClean="0"/>
              <a:t>-CF</a:t>
            </a:r>
            <a:r>
              <a:rPr lang="en-US" sz="1200" kern="0" baseline="-25000" dirty="0" smtClean="0"/>
              <a:t>2</a:t>
            </a:r>
            <a:r>
              <a:rPr lang="en-US" sz="1200" kern="0" dirty="0" smtClean="0"/>
              <a:t>-CF</a:t>
            </a:r>
            <a:r>
              <a:rPr lang="en-US" sz="1200" kern="0" baseline="-25000" dirty="0" smtClean="0"/>
              <a:t>2</a:t>
            </a:r>
            <a:r>
              <a:rPr lang="en-US" sz="1200" kern="0" dirty="0" smtClean="0"/>
              <a:t>-CF</a:t>
            </a:r>
            <a:r>
              <a:rPr lang="en-US" sz="1200" kern="0" baseline="-25000" dirty="0" smtClean="0"/>
              <a:t>2</a:t>
            </a:r>
            <a:r>
              <a:rPr lang="en-US" sz="1200" kern="0" dirty="0" smtClean="0"/>
              <a:t>-CF</a:t>
            </a:r>
            <a:r>
              <a:rPr lang="en-US" sz="1200" kern="0" baseline="-25000" dirty="0" smtClean="0"/>
              <a:t>2</a:t>
            </a:r>
            <a:r>
              <a:rPr lang="en-US" sz="1200" kern="0" dirty="0" smtClean="0"/>
              <a:t>-</a:t>
            </a:r>
            <a:endParaRPr lang="en-US" sz="1200" dirty="0"/>
          </a:p>
        </p:txBody>
      </p:sp>
      <p:sp>
        <p:nvSpPr>
          <p:cNvPr id="6" name="Rectangle 3"/>
          <p:cNvSpPr txBox="1">
            <a:spLocks noChangeArrowheads="1"/>
          </p:cNvSpPr>
          <p:nvPr/>
        </p:nvSpPr>
        <p:spPr bwMode="auto">
          <a:xfrm>
            <a:off x="3944471" y="1219200"/>
            <a:ext cx="4818529" cy="203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lnSpc>
                <a:spcPct val="80000"/>
              </a:lnSpc>
              <a:spcBef>
                <a:spcPct val="20000"/>
              </a:spcBef>
              <a:defRPr/>
            </a:pPr>
            <a:r>
              <a:rPr kumimoji="0" lang="en-US" sz="1200" b="1" i="0" u="none" strike="noStrike" kern="0" cap="none" spc="0" normalizeH="0" baseline="0" noProof="0" dirty="0" smtClean="0">
                <a:ln>
                  <a:noFill/>
                </a:ln>
                <a:solidFill>
                  <a:schemeClr val="tx1"/>
                </a:solidFill>
                <a:effectLst/>
                <a:uLnTx/>
                <a:uFillTx/>
                <a:latin typeface="+mn-lt"/>
              </a:rPr>
              <a:t>Polyethylene:  </a:t>
            </a:r>
            <a:r>
              <a:rPr kumimoji="0" lang="en-US" sz="1200" b="1" i="0" u="none" strike="noStrike" kern="0" cap="none" spc="0" normalizeH="0" noProof="0" dirty="0" smtClean="0">
                <a:ln>
                  <a:noFill/>
                </a:ln>
                <a:solidFill>
                  <a:schemeClr val="tx1"/>
                </a:solidFill>
                <a:effectLst/>
                <a:uLnTx/>
                <a:uFillTx/>
                <a:latin typeface="+mn-lt"/>
              </a:rPr>
              <a:t>   </a:t>
            </a:r>
            <a:r>
              <a:rPr kumimoji="0" lang="en-US" sz="1200" b="0" i="0" u="none" strike="noStrike" kern="0" cap="none" spc="0" normalizeH="0" baseline="0" noProof="0" dirty="0" smtClean="0">
                <a:ln>
                  <a:noFill/>
                </a:ln>
                <a:solidFill>
                  <a:schemeClr val="tx1"/>
                </a:solidFill>
                <a:effectLst/>
                <a:uLnTx/>
                <a:uFillTx/>
                <a:latin typeface="+mn-lt"/>
              </a:rPr>
              <a:t>-CH</a:t>
            </a:r>
            <a:r>
              <a:rPr kumimoji="0" lang="en-US" sz="1200" b="0" i="0" u="none" strike="noStrike" kern="0" cap="none" spc="0" normalizeH="0" baseline="-25000" noProof="0" dirty="0" smtClean="0">
                <a:ln>
                  <a:noFill/>
                </a:ln>
                <a:solidFill>
                  <a:schemeClr val="tx1"/>
                </a:solidFill>
                <a:effectLst/>
                <a:uLnTx/>
                <a:uFillTx/>
                <a:latin typeface="+mn-lt"/>
              </a:rPr>
              <a:t>2</a:t>
            </a:r>
            <a:r>
              <a:rPr kumimoji="0" lang="en-US" sz="1200" b="0" i="0" u="none" strike="noStrike" kern="0" cap="none" spc="0" normalizeH="0" baseline="0" noProof="0" dirty="0" smtClean="0">
                <a:ln>
                  <a:noFill/>
                </a:ln>
                <a:solidFill>
                  <a:schemeClr val="tx1"/>
                </a:solidFill>
                <a:effectLst/>
                <a:uLnTx/>
                <a:uFillTx/>
                <a:latin typeface="+mn-lt"/>
              </a:rPr>
              <a:t>-CH</a:t>
            </a:r>
            <a:r>
              <a:rPr kumimoji="0" lang="en-US" sz="1200" b="0" i="0" u="none" strike="noStrike" kern="0" cap="none" spc="0" normalizeH="0" baseline="-25000" noProof="0" dirty="0" smtClean="0">
                <a:ln>
                  <a:noFill/>
                </a:ln>
                <a:solidFill>
                  <a:schemeClr val="tx1"/>
                </a:solidFill>
                <a:effectLst/>
                <a:uLnTx/>
                <a:uFillTx/>
                <a:latin typeface="+mn-lt"/>
              </a:rPr>
              <a:t>2</a:t>
            </a:r>
            <a:r>
              <a:rPr kumimoji="0" lang="en-US" sz="1200" b="0" i="0" u="none" strike="noStrike" kern="0" cap="none" spc="0" normalizeH="0" baseline="0" noProof="0" dirty="0" smtClean="0">
                <a:ln>
                  <a:noFill/>
                </a:ln>
                <a:solidFill>
                  <a:schemeClr val="tx1"/>
                </a:solidFill>
                <a:effectLst/>
                <a:uLnTx/>
                <a:uFillTx/>
                <a:latin typeface="+mn-lt"/>
              </a:rPr>
              <a:t>-CH</a:t>
            </a:r>
            <a:r>
              <a:rPr kumimoji="0" lang="en-US" sz="1200" b="0" i="0" u="none" strike="noStrike" kern="0" cap="none" spc="0" normalizeH="0" baseline="-25000" noProof="0" dirty="0" smtClean="0">
                <a:ln>
                  <a:noFill/>
                </a:ln>
                <a:solidFill>
                  <a:schemeClr val="tx1"/>
                </a:solidFill>
                <a:effectLst/>
                <a:uLnTx/>
                <a:uFillTx/>
                <a:latin typeface="+mn-lt"/>
              </a:rPr>
              <a:t>2</a:t>
            </a:r>
            <a:r>
              <a:rPr kumimoji="0" lang="en-US" sz="1200" b="0" i="0" u="none" strike="noStrike" kern="0" cap="none" spc="0" normalizeH="0" baseline="0" noProof="0" dirty="0" smtClean="0">
                <a:ln>
                  <a:noFill/>
                </a:ln>
                <a:solidFill>
                  <a:schemeClr val="tx1"/>
                </a:solidFill>
                <a:effectLst/>
                <a:uLnTx/>
                <a:uFillTx/>
                <a:latin typeface="+mn-lt"/>
              </a:rPr>
              <a:t>-CH</a:t>
            </a:r>
            <a:r>
              <a:rPr kumimoji="0" lang="en-US" sz="1200" b="0" i="0" u="none" strike="noStrike" kern="0" cap="none" spc="0" normalizeH="0" baseline="-25000" noProof="0" dirty="0" smtClean="0">
                <a:ln>
                  <a:noFill/>
                </a:ln>
                <a:solidFill>
                  <a:schemeClr val="tx1"/>
                </a:solidFill>
                <a:effectLst/>
                <a:uLnTx/>
                <a:uFillTx/>
                <a:latin typeface="+mn-lt"/>
              </a:rPr>
              <a:t>2</a:t>
            </a:r>
            <a:r>
              <a:rPr kumimoji="0" lang="en-US" sz="1200" b="0" i="0" u="none" strike="noStrike" kern="0" cap="none" spc="0" normalizeH="0" baseline="0" noProof="0" dirty="0" smtClean="0">
                <a:ln>
                  <a:noFill/>
                </a:ln>
                <a:solidFill>
                  <a:schemeClr val="tx1"/>
                </a:solidFill>
                <a:effectLst/>
                <a:uLnTx/>
                <a:uFillTx/>
                <a:latin typeface="+mn-lt"/>
              </a:rPr>
              <a:t>-CH</a:t>
            </a:r>
            <a:r>
              <a:rPr kumimoji="0" lang="en-US" sz="1200" b="0" i="0" u="none" strike="noStrike" kern="0" cap="none" spc="0" normalizeH="0" baseline="-25000" noProof="0" dirty="0" smtClean="0">
                <a:ln>
                  <a:noFill/>
                </a:ln>
                <a:solidFill>
                  <a:schemeClr val="tx1"/>
                </a:solidFill>
                <a:effectLst/>
                <a:uLnTx/>
                <a:uFillTx/>
                <a:latin typeface="+mn-lt"/>
              </a:rPr>
              <a:t>2</a:t>
            </a:r>
            <a:r>
              <a:rPr kumimoji="0" lang="en-US" sz="1200" b="0" i="0" u="none" strike="noStrike" kern="0" cap="none" spc="0" normalizeH="0" baseline="0" noProof="0" dirty="0" smtClean="0">
                <a:ln>
                  <a:noFill/>
                </a:ln>
                <a:solidFill>
                  <a:schemeClr val="tx1"/>
                </a:solidFill>
                <a:effectLst/>
                <a:uLnTx/>
                <a:uFillTx/>
                <a:latin typeface="+mn-lt"/>
              </a:rPr>
              <a:t>-CH</a:t>
            </a:r>
            <a:r>
              <a:rPr kumimoji="0" lang="en-US" sz="1200" b="0" i="0" u="none" strike="noStrike" kern="0" cap="none" spc="0" normalizeH="0" baseline="-25000" noProof="0" dirty="0" smtClean="0">
                <a:ln>
                  <a:noFill/>
                </a:ln>
                <a:solidFill>
                  <a:schemeClr val="tx1"/>
                </a:solidFill>
                <a:effectLst/>
                <a:uLnTx/>
                <a:uFillTx/>
                <a:latin typeface="+mn-lt"/>
              </a:rPr>
              <a:t>2</a:t>
            </a:r>
            <a:r>
              <a:rPr kumimoji="0" lang="en-US" sz="1200" b="0" i="0" u="none" strike="noStrike" kern="0" cap="none" spc="0" normalizeH="0" baseline="0" noProof="0" dirty="0" smtClean="0">
                <a:ln>
                  <a:noFill/>
                </a:ln>
                <a:solidFill>
                  <a:schemeClr val="tx1"/>
                </a:solidFill>
                <a:effectLst/>
                <a:uLnTx/>
                <a:uFillTx/>
                <a:latin typeface="+mn-lt"/>
              </a:rPr>
              <a:t>-CH</a:t>
            </a:r>
            <a:r>
              <a:rPr kumimoji="0" lang="en-US" sz="1200" b="0" i="0" u="none" strike="noStrike" kern="0" cap="none" spc="0" normalizeH="0" baseline="-25000" noProof="0" dirty="0" smtClean="0">
                <a:ln>
                  <a:noFill/>
                </a:ln>
                <a:solidFill>
                  <a:schemeClr val="tx1"/>
                </a:solidFill>
                <a:effectLst/>
                <a:uLnTx/>
                <a:uFillTx/>
                <a:latin typeface="+mn-lt"/>
              </a:rPr>
              <a:t>2</a:t>
            </a:r>
            <a:r>
              <a:rPr kumimoji="0" lang="en-US" sz="1200" b="0" i="0" u="none" strike="noStrike" kern="0" cap="none" spc="0" normalizeH="0" baseline="0" noProof="0" dirty="0" smtClean="0">
                <a:ln>
                  <a:noFill/>
                </a:ln>
                <a:solidFill>
                  <a:schemeClr val="tx1"/>
                </a:solidFill>
                <a:effectLst/>
                <a:uLnTx/>
                <a:uFillTx/>
                <a:latin typeface="+mn-lt"/>
              </a:rPr>
              <a:t>-CH</a:t>
            </a:r>
            <a:r>
              <a:rPr kumimoji="0" lang="en-US" sz="1200" b="0" i="0" u="none" strike="noStrike" kern="0" cap="none" spc="0" normalizeH="0" baseline="-25000" noProof="0" dirty="0" smtClean="0">
                <a:ln>
                  <a:noFill/>
                </a:ln>
                <a:solidFill>
                  <a:schemeClr val="tx1"/>
                </a:solidFill>
                <a:effectLst/>
                <a:uLnTx/>
                <a:uFillTx/>
                <a:latin typeface="+mn-lt"/>
              </a:rPr>
              <a:t>2</a:t>
            </a:r>
            <a:r>
              <a:rPr kumimoji="0" lang="en-US" sz="1200" b="0" i="0" u="none" strike="noStrike" kern="0" cap="none" spc="0" normalizeH="0" baseline="0" noProof="0" dirty="0" smtClean="0">
                <a:ln>
                  <a:noFill/>
                </a:ln>
                <a:solidFill>
                  <a:schemeClr val="tx1"/>
                </a:solidFill>
                <a:effectLst/>
                <a:uLnTx/>
                <a:uFillTx/>
                <a:latin typeface="+mn-lt"/>
              </a:rPr>
              <a:t>-CH</a:t>
            </a:r>
            <a:r>
              <a:rPr kumimoji="0" lang="en-US" sz="1200" b="0" i="0" u="none" strike="noStrike" kern="0" cap="none" spc="0" normalizeH="0" baseline="-25000" noProof="0" dirty="0" smtClean="0">
                <a:ln>
                  <a:noFill/>
                </a:ln>
                <a:solidFill>
                  <a:schemeClr val="tx1"/>
                </a:solidFill>
                <a:effectLst/>
                <a:uLnTx/>
                <a:uFillTx/>
                <a:latin typeface="+mn-lt"/>
              </a:rPr>
              <a:t>2</a:t>
            </a:r>
            <a:r>
              <a:rPr lang="en-US" sz="1200" kern="0" dirty="0">
                <a:latin typeface="+mn-lt"/>
              </a:rPr>
              <a:t>-</a:t>
            </a:r>
            <a:endParaRPr kumimoji="0" lang="en-US" sz="1200" b="0" i="0" u="none" strike="noStrike" kern="0" cap="none" spc="0" normalizeH="0" baseline="0" noProof="0" dirty="0" smtClean="0">
              <a:ln>
                <a:noFill/>
              </a:ln>
              <a:solidFill>
                <a:schemeClr val="tx1"/>
              </a:solidFill>
              <a:effectLst/>
              <a:uLnTx/>
              <a:uFillTx/>
              <a:latin typeface="+mn-lt"/>
            </a:endParaRPr>
          </a:p>
          <a:p>
            <a:pPr marL="342900" marR="0" lvl="0" indent="-342900" defTabSz="914400" rtl="0" eaLnBrk="1" fontAlgn="base" latinLnBrk="0" hangingPunct="1">
              <a:lnSpc>
                <a:spcPct val="80000"/>
              </a:lnSpc>
              <a:spcBef>
                <a:spcPct val="20000"/>
              </a:spcBef>
              <a:spcAft>
                <a:spcPct val="0"/>
              </a:spcAft>
              <a:buClrTx/>
              <a:buSzTx/>
              <a:buFontTx/>
              <a:buNone/>
              <a:tabLst/>
              <a:defRPr/>
            </a:pPr>
            <a:endParaRPr lang="en-US" sz="1400" kern="0" dirty="0" smtClean="0">
              <a:latin typeface="+mn-lt"/>
            </a:endParaRPr>
          </a:p>
        </p:txBody>
      </p:sp>
      <p:sp>
        <p:nvSpPr>
          <p:cNvPr id="33" name="TextBox 32"/>
          <p:cNvSpPr txBox="1"/>
          <p:nvPr/>
        </p:nvSpPr>
        <p:spPr>
          <a:xfrm>
            <a:off x="600075" y="5257800"/>
            <a:ext cx="1581150" cy="307777"/>
          </a:xfrm>
          <a:prstGeom prst="rect">
            <a:avLst/>
          </a:prstGeom>
          <a:noFill/>
        </p:spPr>
        <p:txBody>
          <a:bodyPr wrap="square" rtlCol="0">
            <a:spAutoFit/>
          </a:bodyPr>
          <a:lstStyle/>
          <a:p>
            <a:r>
              <a:rPr lang="en-US" sz="1400" dirty="0" smtClean="0"/>
              <a:t>Silicone Scission</a:t>
            </a:r>
            <a:endParaRPr lang="en-US" sz="14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2400" y="5647403"/>
            <a:ext cx="700087" cy="700087"/>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914401" y="5668218"/>
            <a:ext cx="658456" cy="658456"/>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631800" y="5668509"/>
            <a:ext cx="654200" cy="657875"/>
          </a:xfrm>
          <a:prstGeom prst="rect">
            <a:avLst/>
          </a:prstGeom>
        </p:spPr>
      </p:pic>
      <p:sp>
        <p:nvSpPr>
          <p:cNvPr id="43" name="TextBox 42"/>
          <p:cNvSpPr txBox="1"/>
          <p:nvPr/>
        </p:nvSpPr>
        <p:spPr>
          <a:xfrm>
            <a:off x="4148138" y="5133201"/>
            <a:ext cx="4691062" cy="276999"/>
          </a:xfrm>
          <a:prstGeom prst="rect">
            <a:avLst/>
          </a:prstGeom>
          <a:noFill/>
        </p:spPr>
        <p:txBody>
          <a:bodyPr wrap="square" rtlCol="0">
            <a:spAutoFit/>
          </a:bodyPr>
          <a:lstStyle/>
          <a:p>
            <a:r>
              <a:rPr lang="en-US" sz="1200" b="1" kern="0" dirty="0" smtClean="0"/>
              <a:t>Silicones</a:t>
            </a:r>
            <a:r>
              <a:rPr lang="en-US" sz="1200" kern="0" dirty="0" smtClean="0"/>
              <a:t> </a:t>
            </a:r>
            <a:r>
              <a:rPr lang="en-US" sz="1200" b="1" kern="0" dirty="0" smtClean="0"/>
              <a:t>:        -</a:t>
            </a:r>
            <a:r>
              <a:rPr lang="en-US" sz="1200" kern="0" dirty="0" smtClean="0"/>
              <a:t>O-Si(CH</a:t>
            </a:r>
            <a:r>
              <a:rPr lang="en-US" sz="1200" kern="0" baseline="-25000" dirty="0" smtClean="0"/>
              <a:t>3</a:t>
            </a:r>
            <a:r>
              <a:rPr lang="en-US" sz="1200" kern="0" dirty="0" smtClean="0"/>
              <a:t>)</a:t>
            </a:r>
            <a:r>
              <a:rPr lang="en-US" sz="1200" kern="0" baseline="-25000" dirty="0" smtClean="0"/>
              <a:t>2</a:t>
            </a:r>
            <a:r>
              <a:rPr lang="en-US" sz="1200" kern="0" dirty="0" smtClean="0"/>
              <a:t>-O-Si(CH</a:t>
            </a:r>
            <a:r>
              <a:rPr lang="en-US" sz="1200" kern="0" baseline="-25000" dirty="0" smtClean="0"/>
              <a:t>3</a:t>
            </a:r>
            <a:r>
              <a:rPr lang="en-US" sz="1200" kern="0" dirty="0" smtClean="0"/>
              <a:t>)</a:t>
            </a:r>
            <a:r>
              <a:rPr lang="en-US" sz="1200" kern="0" baseline="-25000" dirty="0" smtClean="0"/>
              <a:t>2</a:t>
            </a:r>
            <a:r>
              <a:rPr lang="en-US" sz="1200" kern="0" dirty="0" smtClean="0"/>
              <a:t>-O-Si(CH</a:t>
            </a:r>
            <a:r>
              <a:rPr lang="en-US" sz="1200" kern="0" baseline="-25000" dirty="0" smtClean="0"/>
              <a:t>3</a:t>
            </a:r>
            <a:r>
              <a:rPr lang="en-US" sz="1200" kern="0" dirty="0" smtClean="0"/>
              <a:t>)</a:t>
            </a:r>
            <a:r>
              <a:rPr lang="en-US" sz="1200" kern="0" baseline="-25000" dirty="0" smtClean="0"/>
              <a:t>2</a:t>
            </a:r>
            <a:r>
              <a:rPr lang="en-US" sz="1200" kern="0" dirty="0" smtClean="0"/>
              <a:t>-O-Si(CH</a:t>
            </a:r>
            <a:r>
              <a:rPr lang="en-US" sz="1200" kern="0" baseline="-25000" dirty="0" smtClean="0"/>
              <a:t>3</a:t>
            </a:r>
            <a:r>
              <a:rPr lang="en-US" sz="1200" kern="0" dirty="0" smtClean="0"/>
              <a:t>)</a:t>
            </a:r>
            <a:r>
              <a:rPr lang="en-US" sz="1200" kern="0" baseline="-25000" dirty="0" smtClean="0"/>
              <a:t>2</a:t>
            </a:r>
            <a:r>
              <a:rPr lang="en-US" sz="1200" kern="0" dirty="0" smtClean="0"/>
              <a:t>-</a:t>
            </a:r>
            <a:endParaRPr lang="en-US" sz="1200" dirty="0"/>
          </a:p>
        </p:txBody>
      </p:sp>
      <p:sp>
        <p:nvSpPr>
          <p:cNvPr id="22" name="TextBox 21"/>
          <p:cNvSpPr txBox="1"/>
          <p:nvPr/>
        </p:nvSpPr>
        <p:spPr>
          <a:xfrm>
            <a:off x="5181600" y="4267200"/>
            <a:ext cx="457200" cy="276999"/>
          </a:xfrm>
          <a:prstGeom prst="rect">
            <a:avLst/>
          </a:prstGeom>
          <a:noFill/>
        </p:spPr>
        <p:txBody>
          <a:bodyPr wrap="square" rtlCol="0">
            <a:spAutoFit/>
          </a:bodyPr>
          <a:lstStyle/>
          <a:p>
            <a:r>
              <a:rPr lang="en-US" sz="1200" dirty="0" err="1" smtClean="0"/>
              <a:t>Cl</a:t>
            </a:r>
            <a:endParaRPr lang="en-US" sz="1200" dirty="0"/>
          </a:p>
        </p:txBody>
      </p:sp>
      <p:sp>
        <p:nvSpPr>
          <p:cNvPr id="23" name="TextBox 22"/>
          <p:cNvSpPr txBox="1"/>
          <p:nvPr/>
        </p:nvSpPr>
        <p:spPr>
          <a:xfrm>
            <a:off x="5791200" y="4267200"/>
            <a:ext cx="457200" cy="276999"/>
          </a:xfrm>
          <a:prstGeom prst="rect">
            <a:avLst/>
          </a:prstGeom>
          <a:noFill/>
        </p:spPr>
        <p:txBody>
          <a:bodyPr wrap="square" rtlCol="0">
            <a:spAutoFit/>
          </a:bodyPr>
          <a:lstStyle/>
          <a:p>
            <a:r>
              <a:rPr lang="en-US" sz="1200" dirty="0" err="1" smtClean="0"/>
              <a:t>Cl</a:t>
            </a:r>
            <a:endParaRPr lang="en-US" sz="1200" dirty="0"/>
          </a:p>
        </p:txBody>
      </p:sp>
      <p:sp>
        <p:nvSpPr>
          <p:cNvPr id="24" name="TextBox 23"/>
          <p:cNvSpPr txBox="1"/>
          <p:nvPr/>
        </p:nvSpPr>
        <p:spPr>
          <a:xfrm>
            <a:off x="6400800" y="4267200"/>
            <a:ext cx="457200" cy="276999"/>
          </a:xfrm>
          <a:prstGeom prst="rect">
            <a:avLst/>
          </a:prstGeom>
          <a:noFill/>
        </p:spPr>
        <p:txBody>
          <a:bodyPr wrap="square" rtlCol="0">
            <a:spAutoFit/>
          </a:bodyPr>
          <a:lstStyle/>
          <a:p>
            <a:r>
              <a:rPr lang="en-US" sz="1200" dirty="0" err="1" smtClean="0"/>
              <a:t>Cl</a:t>
            </a:r>
            <a:endParaRPr lang="en-US" sz="1200" dirty="0"/>
          </a:p>
        </p:txBody>
      </p:sp>
      <p:sp>
        <p:nvSpPr>
          <p:cNvPr id="25" name="TextBox 24"/>
          <p:cNvSpPr txBox="1"/>
          <p:nvPr/>
        </p:nvSpPr>
        <p:spPr>
          <a:xfrm>
            <a:off x="7010400" y="4267200"/>
            <a:ext cx="457200" cy="276999"/>
          </a:xfrm>
          <a:prstGeom prst="rect">
            <a:avLst/>
          </a:prstGeom>
          <a:noFill/>
        </p:spPr>
        <p:txBody>
          <a:bodyPr wrap="square" rtlCol="0">
            <a:spAutoFit/>
          </a:bodyPr>
          <a:lstStyle/>
          <a:p>
            <a:r>
              <a:rPr lang="en-US" sz="1200" dirty="0" err="1" smtClean="0"/>
              <a:t>Cl</a:t>
            </a:r>
            <a:endParaRPr lang="en-US" sz="1200" dirty="0"/>
          </a:p>
        </p:txBody>
      </p:sp>
      <p:cxnSp>
        <p:nvCxnSpPr>
          <p:cNvPr id="27" name="Straight Connector 26"/>
          <p:cNvCxnSpPr/>
          <p:nvPr/>
        </p:nvCxnSpPr>
        <p:spPr>
          <a:xfrm>
            <a:off x="5334000" y="41148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943600" y="41148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6553200" y="41148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7162800" y="41148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696200" y="41148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543800" y="4267200"/>
            <a:ext cx="457200" cy="276999"/>
          </a:xfrm>
          <a:prstGeom prst="rect">
            <a:avLst/>
          </a:prstGeom>
          <a:noFill/>
        </p:spPr>
        <p:txBody>
          <a:bodyPr wrap="square" rtlCol="0">
            <a:spAutoFit/>
          </a:bodyPr>
          <a:lstStyle/>
          <a:p>
            <a:r>
              <a:rPr lang="en-US" sz="1200" dirty="0" err="1" smtClean="0"/>
              <a:t>Cl</a:t>
            </a:r>
            <a:endParaRPr lang="en-US" sz="1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b="15293"/>
          <a:stretch/>
        </p:blipFill>
        <p:spPr bwMode="auto">
          <a:xfrm>
            <a:off x="533400" y="1614488"/>
            <a:ext cx="7924800" cy="50911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itle 1"/>
          <p:cNvSpPr>
            <a:spLocks noGrp="1"/>
          </p:cNvSpPr>
          <p:nvPr>
            <p:ph type="title"/>
          </p:nvPr>
        </p:nvSpPr>
        <p:spPr>
          <a:xfrm>
            <a:off x="457200" y="0"/>
            <a:ext cx="8229600" cy="1143000"/>
          </a:xfrm>
        </p:spPr>
        <p:txBody>
          <a:bodyPr/>
          <a:lstStyle/>
          <a:p>
            <a:r>
              <a:rPr lang="en-US" sz="2800" dirty="0" smtClean="0"/>
              <a:t>Thermal Analysis of Composite</a:t>
            </a:r>
            <a:endParaRPr lang="en-US" sz="2800" dirty="0"/>
          </a:p>
        </p:txBody>
      </p:sp>
      <p:sp>
        <p:nvSpPr>
          <p:cNvPr id="7" name="Right Arrow 6"/>
          <p:cNvSpPr/>
          <p:nvPr/>
        </p:nvSpPr>
        <p:spPr>
          <a:xfrm rot="10800000">
            <a:off x="1524000" y="1371600"/>
            <a:ext cx="3657600" cy="152401"/>
          </a:xfrm>
          <a:prstGeom prst="rightArrow">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023435" y="1066800"/>
            <a:ext cx="1548565" cy="307777"/>
          </a:xfrm>
          <a:prstGeom prst="rect">
            <a:avLst/>
          </a:prstGeom>
          <a:noFill/>
        </p:spPr>
        <p:txBody>
          <a:bodyPr wrap="none" rtlCol="0">
            <a:spAutoFit/>
          </a:bodyPr>
          <a:lstStyle/>
          <a:p>
            <a:r>
              <a:rPr lang="en-US" sz="1400" dirty="0" smtClean="0"/>
              <a:t>Thermal Analysis</a:t>
            </a:r>
            <a:endParaRPr lang="en-US" sz="1400" dirty="0"/>
          </a:p>
        </p:txBody>
      </p:sp>
      <p:sp>
        <p:nvSpPr>
          <p:cNvPr id="9" name="Right Arrow 8"/>
          <p:cNvSpPr/>
          <p:nvPr/>
        </p:nvSpPr>
        <p:spPr>
          <a:xfrm>
            <a:off x="3886200" y="1524000"/>
            <a:ext cx="2362200" cy="1524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128898" y="1219200"/>
            <a:ext cx="1805302" cy="307777"/>
          </a:xfrm>
          <a:prstGeom prst="rect">
            <a:avLst/>
          </a:prstGeom>
          <a:noFill/>
        </p:spPr>
        <p:txBody>
          <a:bodyPr wrap="none" rtlCol="0">
            <a:spAutoFit/>
          </a:bodyPr>
          <a:lstStyle/>
          <a:p>
            <a:r>
              <a:rPr lang="en-US" sz="1400" dirty="0" smtClean="0"/>
              <a:t>Thermal Desorption</a:t>
            </a:r>
            <a:endParaRPr lang="en-US" sz="1400" dirty="0"/>
          </a:p>
        </p:txBody>
      </p:sp>
      <p:sp>
        <p:nvSpPr>
          <p:cNvPr id="11" name="Right Arrow 10"/>
          <p:cNvSpPr/>
          <p:nvPr/>
        </p:nvSpPr>
        <p:spPr>
          <a:xfrm>
            <a:off x="5181600" y="1676400"/>
            <a:ext cx="2819400" cy="152400"/>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858000" y="1444823"/>
            <a:ext cx="902811" cy="307777"/>
          </a:xfrm>
          <a:prstGeom prst="rect">
            <a:avLst/>
          </a:prstGeom>
          <a:noFill/>
        </p:spPr>
        <p:txBody>
          <a:bodyPr wrap="none" rtlCol="0">
            <a:spAutoFit/>
          </a:bodyPr>
          <a:lstStyle/>
          <a:p>
            <a:r>
              <a:rPr lang="en-US" sz="1400" dirty="0" err="1" smtClean="0"/>
              <a:t>Pyrolysis</a:t>
            </a:r>
            <a:endParaRPr lang="en-US" sz="1400" dirty="0"/>
          </a:p>
        </p:txBody>
      </p:sp>
      <p:sp>
        <p:nvSpPr>
          <p:cNvPr id="4" name="TextBox 3"/>
          <p:cNvSpPr txBox="1"/>
          <p:nvPr/>
        </p:nvSpPr>
        <p:spPr>
          <a:xfrm>
            <a:off x="4343400" y="5257800"/>
            <a:ext cx="457200" cy="338554"/>
          </a:xfrm>
          <a:prstGeom prst="rect">
            <a:avLst/>
          </a:prstGeom>
          <a:noFill/>
        </p:spPr>
        <p:txBody>
          <a:bodyPr wrap="square" rtlCol="0">
            <a:spAutoFit/>
          </a:bodyPr>
          <a:lstStyle/>
          <a:p>
            <a:r>
              <a:rPr lang="en-US" sz="1600" dirty="0" err="1" smtClean="0"/>
              <a:t>Tg</a:t>
            </a:r>
            <a:endParaRPr lang="en-US" sz="1600" dirty="0"/>
          </a:p>
        </p:txBody>
      </p:sp>
      <p:sp>
        <p:nvSpPr>
          <p:cNvPr id="5" name="TextBox 4"/>
          <p:cNvSpPr txBox="1"/>
          <p:nvPr/>
        </p:nvSpPr>
        <p:spPr>
          <a:xfrm>
            <a:off x="4191000" y="3134380"/>
            <a:ext cx="1371600" cy="523220"/>
          </a:xfrm>
          <a:prstGeom prst="rect">
            <a:avLst/>
          </a:prstGeom>
          <a:noFill/>
        </p:spPr>
        <p:txBody>
          <a:bodyPr wrap="square" rtlCol="0">
            <a:spAutoFit/>
          </a:bodyPr>
          <a:lstStyle/>
          <a:p>
            <a:r>
              <a:rPr lang="en-US" sz="1400" dirty="0" smtClean="0"/>
              <a:t>Curing Temperature</a:t>
            </a:r>
            <a:endParaRPr lang="en-US" sz="1400" dirty="0"/>
          </a:p>
        </p:txBody>
      </p:sp>
      <p:sp>
        <p:nvSpPr>
          <p:cNvPr id="6" name="TextBox 5"/>
          <p:cNvSpPr txBox="1"/>
          <p:nvPr/>
        </p:nvSpPr>
        <p:spPr>
          <a:xfrm>
            <a:off x="6172200" y="2362200"/>
            <a:ext cx="1371600" cy="523220"/>
          </a:xfrm>
          <a:prstGeom prst="rect">
            <a:avLst/>
          </a:prstGeom>
          <a:noFill/>
        </p:spPr>
        <p:txBody>
          <a:bodyPr wrap="square" rtlCol="0">
            <a:spAutoFit/>
          </a:bodyPr>
          <a:lstStyle/>
          <a:p>
            <a:r>
              <a:rPr lang="en-US" sz="1400" dirty="0" smtClean="0"/>
              <a:t>Onset of Decomposition</a:t>
            </a:r>
            <a:endParaRPr lang="en-US" sz="1400" dirty="0"/>
          </a:p>
        </p:txBody>
      </p:sp>
      <p:sp>
        <p:nvSpPr>
          <p:cNvPr id="13" name="Rectangle 12"/>
          <p:cNvSpPr/>
          <p:nvPr/>
        </p:nvSpPr>
        <p:spPr>
          <a:xfrm>
            <a:off x="3962400" y="1981200"/>
            <a:ext cx="1219200" cy="4267200"/>
          </a:xfrm>
          <a:prstGeom prst="rect">
            <a:avLst/>
          </a:prstGeom>
          <a:solidFill>
            <a:srgbClr val="00B050">
              <a:alpha val="2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animBg="1"/>
      <p:bldP spid="12" grpId="0"/>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09600" y="0"/>
            <a:ext cx="8229600" cy="1143000"/>
          </a:xfrm>
        </p:spPr>
        <p:txBody>
          <a:bodyPr/>
          <a:lstStyle/>
          <a:p>
            <a:pPr eaLnBrk="1" hangingPunct="1"/>
            <a:r>
              <a:rPr lang="en-US" sz="2800" dirty="0" smtClean="0"/>
              <a:t>Flash </a:t>
            </a:r>
            <a:r>
              <a:rPr lang="en-US" sz="2800" dirty="0" err="1" smtClean="0"/>
              <a:t>Pyrolysis</a:t>
            </a:r>
            <a:r>
              <a:rPr lang="en-US" sz="2800" dirty="0" smtClean="0"/>
              <a:t>-GC-MS of </a:t>
            </a:r>
            <a:r>
              <a:rPr lang="en-US" sz="2800" dirty="0" err="1" smtClean="0"/>
              <a:t>Ultem</a:t>
            </a:r>
            <a:r>
              <a:rPr lang="en-US" sz="2800" dirty="0" smtClean="0"/>
              <a:t> 1000</a:t>
            </a:r>
          </a:p>
        </p:txBody>
      </p:sp>
      <p:pic>
        <p:nvPicPr>
          <p:cNvPr id="34819" name="Picture 5" descr="Ultem samples 750"/>
          <p:cNvPicPr>
            <a:picLocks noChangeAspect="1" noChangeArrowheads="1"/>
          </p:cNvPicPr>
          <p:nvPr/>
        </p:nvPicPr>
        <p:blipFill>
          <a:blip r:embed="rId2" cstate="print"/>
          <a:srcRect t="38095"/>
          <a:stretch>
            <a:fillRect/>
          </a:stretch>
        </p:blipFill>
        <p:spPr bwMode="auto">
          <a:xfrm>
            <a:off x="4038600" y="3733800"/>
            <a:ext cx="4800600" cy="2971800"/>
          </a:xfrm>
          <a:prstGeom prst="rect">
            <a:avLst/>
          </a:prstGeom>
          <a:noFill/>
          <a:ln w="9525">
            <a:noFill/>
            <a:miter lim="800000"/>
            <a:headEnd/>
            <a:tailEnd/>
          </a:ln>
        </p:spPr>
      </p:pic>
      <p:sp>
        <p:nvSpPr>
          <p:cNvPr id="34820" name="Line 6"/>
          <p:cNvSpPr>
            <a:spLocks noChangeShapeType="1"/>
          </p:cNvSpPr>
          <p:nvPr/>
        </p:nvSpPr>
        <p:spPr bwMode="auto">
          <a:xfrm rot="-409612">
            <a:off x="5105400" y="5410200"/>
            <a:ext cx="0" cy="457200"/>
          </a:xfrm>
          <a:prstGeom prst="line">
            <a:avLst/>
          </a:prstGeom>
          <a:noFill/>
          <a:ln w="57150">
            <a:solidFill>
              <a:srgbClr val="FF3300"/>
            </a:solidFill>
            <a:round/>
            <a:headEnd/>
            <a:tailEnd type="triangle" w="med" len="med"/>
          </a:ln>
        </p:spPr>
        <p:txBody>
          <a:bodyPr/>
          <a:lstStyle/>
          <a:p>
            <a:endParaRPr lang="en-US"/>
          </a:p>
        </p:txBody>
      </p:sp>
      <p:pic>
        <p:nvPicPr>
          <p:cNvPr id="34821" name="Picture 8"/>
          <p:cNvPicPr>
            <a:picLocks noChangeAspect="1" noChangeArrowheads="1"/>
          </p:cNvPicPr>
          <p:nvPr/>
        </p:nvPicPr>
        <p:blipFill>
          <a:blip r:embed="rId3" cstate="print"/>
          <a:srcRect/>
          <a:stretch>
            <a:fillRect/>
          </a:stretch>
        </p:blipFill>
        <p:spPr bwMode="auto">
          <a:xfrm>
            <a:off x="609600" y="2057400"/>
            <a:ext cx="3441700" cy="3962400"/>
          </a:xfrm>
          <a:prstGeom prst="rect">
            <a:avLst/>
          </a:prstGeom>
          <a:noFill/>
          <a:ln w="9525">
            <a:noFill/>
            <a:miter lim="800000"/>
            <a:headEnd/>
            <a:tailEnd/>
          </a:ln>
        </p:spPr>
      </p:pic>
      <p:pic>
        <p:nvPicPr>
          <p:cNvPr id="34823" name="Picture 7"/>
          <p:cNvPicPr>
            <a:picLocks noChangeAspect="1" noChangeArrowheads="1"/>
          </p:cNvPicPr>
          <p:nvPr/>
        </p:nvPicPr>
        <p:blipFill>
          <a:blip r:embed="rId4" cstate="print"/>
          <a:srcRect/>
          <a:stretch>
            <a:fillRect/>
          </a:stretch>
        </p:blipFill>
        <p:spPr bwMode="auto">
          <a:xfrm>
            <a:off x="2895600" y="1524000"/>
            <a:ext cx="2438400" cy="1962150"/>
          </a:xfrm>
          <a:prstGeom prst="rect">
            <a:avLst/>
          </a:prstGeom>
          <a:noFill/>
          <a:ln w="9525">
            <a:noFill/>
            <a:miter lim="800000"/>
            <a:headEnd/>
            <a:tailEnd/>
          </a:ln>
        </p:spPr>
      </p:pic>
      <p:sp>
        <p:nvSpPr>
          <p:cNvPr id="32778" name="Rectangle 10"/>
          <p:cNvSpPr>
            <a:spLocks noChangeArrowheads="1"/>
          </p:cNvSpPr>
          <p:nvPr/>
        </p:nvSpPr>
        <p:spPr bwMode="auto">
          <a:xfrm>
            <a:off x="5410200" y="1371600"/>
            <a:ext cx="3581400" cy="2133600"/>
          </a:xfrm>
          <a:prstGeom prst="rect">
            <a:avLst/>
          </a:prstGeom>
          <a:noFill/>
          <a:ln w="9525">
            <a:noFill/>
            <a:miter lim="800000"/>
            <a:headEnd/>
            <a:tailEnd/>
          </a:ln>
        </p:spPr>
        <p:txBody>
          <a:bodyPr/>
          <a:lstStyle/>
          <a:p>
            <a:pPr marL="342900" indent="-342900">
              <a:spcBef>
                <a:spcPct val="20000"/>
              </a:spcBef>
              <a:buClr>
                <a:srgbClr val="FFFF00"/>
              </a:buClr>
              <a:buFont typeface="Wingdings" pitchFamily="2" charset="2"/>
              <a:buNone/>
            </a:pPr>
            <a:r>
              <a:rPr lang="en-US" sz="1400" b="1" dirty="0"/>
              <a:t>	</a:t>
            </a:r>
            <a:r>
              <a:rPr lang="en-US" sz="1200" dirty="0"/>
              <a:t>Relay sensor boxes along the shuttle’s wing leading edge were composed of </a:t>
            </a:r>
            <a:r>
              <a:rPr lang="en-US" sz="1200" dirty="0" err="1"/>
              <a:t>Ultem</a:t>
            </a:r>
            <a:r>
              <a:rPr lang="en-US" sz="1200" dirty="0"/>
              <a:t> 1000.</a:t>
            </a:r>
          </a:p>
          <a:p>
            <a:pPr marL="342900" indent="-342900">
              <a:spcBef>
                <a:spcPct val="20000"/>
              </a:spcBef>
              <a:buClr>
                <a:srgbClr val="FFFF00"/>
              </a:buClr>
              <a:buFont typeface="Wingdings" pitchFamily="2" charset="2"/>
              <a:buNone/>
            </a:pPr>
            <a:r>
              <a:rPr lang="en-US" sz="1200" dirty="0"/>
              <a:t>       </a:t>
            </a:r>
            <a:r>
              <a:rPr lang="en-US" sz="1200" dirty="0" smtClean="0"/>
              <a:t> One </a:t>
            </a:r>
            <a:r>
              <a:rPr lang="en-US" sz="1200" dirty="0"/>
              <a:t>lot used to make  these relay sensor boxes had failed </a:t>
            </a:r>
          </a:p>
          <a:p>
            <a:pPr marL="342900" indent="-342900">
              <a:spcBef>
                <a:spcPct val="20000"/>
              </a:spcBef>
              <a:buClr>
                <a:srgbClr val="FFFF00"/>
              </a:buClr>
              <a:buFont typeface="Wingdings" pitchFamily="2" charset="2"/>
              <a:buNone/>
            </a:pPr>
            <a:r>
              <a:rPr lang="en-US" sz="1200" dirty="0"/>
              <a:t>      </a:t>
            </a:r>
            <a:r>
              <a:rPr lang="en-US" sz="1200" dirty="0" smtClean="0"/>
              <a:t>  </a:t>
            </a:r>
            <a:r>
              <a:rPr lang="en-US" sz="1200" dirty="0"/>
              <a:t>Various manufacture lots of sensor boxes were analyzed by </a:t>
            </a:r>
            <a:r>
              <a:rPr lang="en-US" sz="1200" dirty="0" err="1"/>
              <a:t>Py</a:t>
            </a:r>
            <a:r>
              <a:rPr lang="en-US" sz="1200" dirty="0"/>
              <a:t>-GC-MS and an extra peak was noted in one of those lots</a:t>
            </a:r>
            <a:r>
              <a:rPr lang="en-US" sz="1200" dirty="0" smtClean="0"/>
              <a:t>.  The extra peak was due to dichlorobenzene, a solvent used during manufacture of </a:t>
            </a:r>
            <a:r>
              <a:rPr lang="en-US" sz="1200" dirty="0" err="1" smtClean="0"/>
              <a:t>Ultem</a:t>
            </a:r>
            <a:r>
              <a:rPr lang="en-US" sz="1200" dirty="0" smtClean="0"/>
              <a:t> 1000.</a:t>
            </a:r>
            <a:endParaRPr lang="en-US" sz="1200" dirty="0"/>
          </a:p>
        </p:txBody>
      </p:sp>
      <p:pic>
        <p:nvPicPr>
          <p:cNvPr id="9" name="Picture 26"/>
          <p:cNvPicPr>
            <a:picLocks noChangeAspect="1" noChangeArrowheads="1"/>
          </p:cNvPicPr>
          <p:nvPr/>
        </p:nvPicPr>
        <p:blipFill>
          <a:blip r:embed="rId5" cstate="print"/>
          <a:srcRect t="21480" b="5571"/>
          <a:stretch>
            <a:fillRect/>
          </a:stretch>
        </p:blipFill>
        <p:spPr bwMode="auto">
          <a:xfrm>
            <a:off x="381000" y="5867400"/>
            <a:ext cx="3505200" cy="8088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09600" y="0"/>
            <a:ext cx="8229600" cy="1143000"/>
          </a:xfrm>
        </p:spPr>
        <p:txBody>
          <a:bodyPr/>
          <a:lstStyle/>
          <a:p>
            <a:pPr eaLnBrk="1" hangingPunct="1"/>
            <a:r>
              <a:rPr lang="en-US" sz="2800" dirty="0" smtClean="0"/>
              <a:t>Thermal Analysis of </a:t>
            </a:r>
            <a:r>
              <a:rPr lang="en-US" sz="2800" dirty="0" err="1" smtClean="0"/>
              <a:t>Ultem</a:t>
            </a:r>
            <a:r>
              <a:rPr lang="en-US" sz="2800" dirty="0" smtClean="0"/>
              <a:t> 1000</a:t>
            </a:r>
          </a:p>
        </p:txBody>
      </p:sp>
      <p:pic>
        <p:nvPicPr>
          <p:cNvPr id="34821" name="Picture 8"/>
          <p:cNvPicPr>
            <a:picLocks noChangeAspect="1" noChangeArrowheads="1"/>
          </p:cNvPicPr>
          <p:nvPr/>
        </p:nvPicPr>
        <p:blipFill>
          <a:blip r:embed="rId2" cstate="print"/>
          <a:srcRect/>
          <a:stretch>
            <a:fillRect/>
          </a:stretch>
        </p:blipFill>
        <p:spPr bwMode="auto">
          <a:xfrm>
            <a:off x="609600" y="2057400"/>
            <a:ext cx="3441700" cy="3962400"/>
          </a:xfrm>
          <a:prstGeom prst="rect">
            <a:avLst/>
          </a:prstGeom>
          <a:noFill/>
          <a:ln w="9525">
            <a:noFill/>
            <a:miter lim="800000"/>
            <a:headEnd/>
            <a:tailEnd/>
          </a:ln>
        </p:spPr>
      </p:pic>
      <p:pic>
        <p:nvPicPr>
          <p:cNvPr id="34823" name="Picture 7"/>
          <p:cNvPicPr>
            <a:picLocks noChangeAspect="1" noChangeArrowheads="1"/>
          </p:cNvPicPr>
          <p:nvPr/>
        </p:nvPicPr>
        <p:blipFill>
          <a:blip r:embed="rId3" cstate="print"/>
          <a:srcRect/>
          <a:stretch>
            <a:fillRect/>
          </a:stretch>
        </p:blipFill>
        <p:spPr bwMode="auto">
          <a:xfrm>
            <a:off x="2895600" y="1524000"/>
            <a:ext cx="2438400" cy="1962150"/>
          </a:xfrm>
          <a:prstGeom prst="rect">
            <a:avLst/>
          </a:prstGeom>
          <a:noFill/>
          <a:ln w="9525">
            <a:noFill/>
            <a:miter lim="800000"/>
            <a:headEnd/>
            <a:tailEnd/>
          </a:ln>
        </p:spPr>
      </p:pic>
      <p:pic>
        <p:nvPicPr>
          <p:cNvPr id="9" name="Picture 26"/>
          <p:cNvPicPr>
            <a:picLocks noChangeAspect="1" noChangeArrowheads="1"/>
          </p:cNvPicPr>
          <p:nvPr/>
        </p:nvPicPr>
        <p:blipFill>
          <a:blip r:embed="rId4" cstate="print"/>
          <a:srcRect t="21480" b="5571"/>
          <a:stretch>
            <a:fillRect/>
          </a:stretch>
        </p:blipFill>
        <p:spPr bwMode="auto">
          <a:xfrm>
            <a:off x="381000" y="5867400"/>
            <a:ext cx="3505200" cy="808892"/>
          </a:xfrm>
          <a:prstGeom prst="rect">
            <a:avLst/>
          </a:prstGeom>
          <a:noFill/>
          <a:ln w="9525">
            <a:noFill/>
            <a:miter lim="800000"/>
            <a:headEnd/>
            <a:tailEnd/>
          </a:ln>
        </p:spPr>
      </p:pic>
      <p:pic>
        <p:nvPicPr>
          <p:cNvPr id="108547" name="Picture 3"/>
          <p:cNvPicPr>
            <a:picLocks noChangeAspect="1" noChangeArrowheads="1"/>
          </p:cNvPicPr>
          <p:nvPr/>
        </p:nvPicPr>
        <p:blipFill>
          <a:blip r:embed="rId5" cstate="print"/>
          <a:srcRect t="12426"/>
          <a:stretch>
            <a:fillRect/>
          </a:stretch>
        </p:blipFill>
        <p:spPr bwMode="auto">
          <a:xfrm>
            <a:off x="4470401" y="3810000"/>
            <a:ext cx="4292599" cy="2819400"/>
          </a:xfrm>
          <a:prstGeom prst="rect">
            <a:avLst/>
          </a:prstGeom>
          <a:noFill/>
          <a:ln w="9525">
            <a:noFill/>
            <a:miter lim="800000"/>
            <a:headEnd/>
            <a:tailEnd/>
          </a:ln>
          <a:effectLst/>
        </p:spPr>
      </p:pic>
      <p:sp>
        <p:nvSpPr>
          <p:cNvPr id="8" name="TextBox 7"/>
          <p:cNvSpPr txBox="1"/>
          <p:nvPr/>
        </p:nvSpPr>
        <p:spPr>
          <a:xfrm>
            <a:off x="5562600" y="1447800"/>
            <a:ext cx="3276600" cy="2062103"/>
          </a:xfrm>
          <a:prstGeom prst="rect">
            <a:avLst/>
          </a:prstGeom>
          <a:noFill/>
        </p:spPr>
        <p:txBody>
          <a:bodyPr wrap="square" rtlCol="0">
            <a:spAutoFit/>
          </a:bodyPr>
          <a:lstStyle/>
          <a:p>
            <a:pPr algn="just"/>
            <a:r>
              <a:rPr lang="en-US" sz="1600" dirty="0" smtClean="0"/>
              <a:t>Key thermal values can be measured or obtained from product specification information.</a:t>
            </a:r>
          </a:p>
          <a:p>
            <a:endParaRPr lang="en-US" sz="1600" dirty="0" smtClean="0"/>
          </a:p>
          <a:p>
            <a:pPr algn="r"/>
            <a:r>
              <a:rPr lang="en-US" sz="1600" dirty="0" smtClean="0"/>
              <a:t>            </a:t>
            </a:r>
            <a:r>
              <a:rPr lang="en-US" sz="1600" dirty="0" err="1" smtClean="0"/>
              <a:t>Ultem</a:t>
            </a:r>
            <a:r>
              <a:rPr lang="en-US" sz="1600" dirty="0" smtClean="0"/>
              <a:t> 1000 </a:t>
            </a:r>
            <a:r>
              <a:rPr lang="en-US" sz="1600" dirty="0" err="1" smtClean="0"/>
              <a:t>Tg</a:t>
            </a:r>
            <a:r>
              <a:rPr lang="en-US" sz="1600" dirty="0" smtClean="0"/>
              <a:t>:   218</a:t>
            </a:r>
            <a:r>
              <a:rPr lang="en-US" sz="1600" baseline="30000" dirty="0" smtClean="0"/>
              <a:t>o</a:t>
            </a:r>
            <a:r>
              <a:rPr lang="en-US" sz="1600" dirty="0" smtClean="0"/>
              <a:t>C</a:t>
            </a:r>
          </a:p>
          <a:p>
            <a:pPr algn="r"/>
            <a:endParaRPr lang="en-US" sz="1600" dirty="0" smtClean="0"/>
          </a:p>
          <a:p>
            <a:pPr algn="r"/>
            <a:r>
              <a:rPr lang="en-US" sz="1600" dirty="0" smtClean="0"/>
              <a:t>Onset of Decomposition:  437</a:t>
            </a:r>
            <a:r>
              <a:rPr lang="en-US" sz="1600" baseline="30000" dirty="0" smtClean="0"/>
              <a:t>o</a:t>
            </a:r>
            <a:r>
              <a:rPr lang="en-US" sz="1600" dirty="0" smtClean="0"/>
              <a:t>C</a:t>
            </a:r>
          </a:p>
          <a:p>
            <a:pPr algn="r"/>
            <a:endParaRPr lang="en-US" sz="1600" dirty="0" smtClean="0"/>
          </a:p>
        </p:txBody>
      </p:sp>
      <p:sp>
        <p:nvSpPr>
          <p:cNvPr id="10" name="Rectangle 9"/>
          <p:cNvSpPr/>
          <p:nvPr/>
        </p:nvSpPr>
        <p:spPr>
          <a:xfrm>
            <a:off x="5715000" y="3962400"/>
            <a:ext cx="762000" cy="2362200"/>
          </a:xfrm>
          <a:prstGeom prst="rect">
            <a:avLst/>
          </a:prstGeom>
          <a:solidFill>
            <a:srgbClr val="00B050">
              <a:alpha val="2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09600" y="0"/>
            <a:ext cx="8229600" cy="1143000"/>
          </a:xfrm>
        </p:spPr>
        <p:txBody>
          <a:bodyPr/>
          <a:lstStyle/>
          <a:p>
            <a:pPr eaLnBrk="1" hangingPunct="1"/>
            <a:r>
              <a:rPr lang="en-US" sz="2800" dirty="0" smtClean="0"/>
              <a:t>Thermal Extraction of </a:t>
            </a:r>
            <a:r>
              <a:rPr lang="en-US" sz="2800" dirty="0" err="1" smtClean="0"/>
              <a:t>Ultem</a:t>
            </a:r>
            <a:r>
              <a:rPr lang="en-US" sz="2800" dirty="0" smtClean="0"/>
              <a:t> 1000</a:t>
            </a:r>
          </a:p>
        </p:txBody>
      </p:sp>
      <p:pic>
        <p:nvPicPr>
          <p:cNvPr id="34821" name="Picture 8"/>
          <p:cNvPicPr>
            <a:picLocks noChangeAspect="1" noChangeArrowheads="1"/>
          </p:cNvPicPr>
          <p:nvPr/>
        </p:nvPicPr>
        <p:blipFill>
          <a:blip r:embed="rId2" cstate="print"/>
          <a:srcRect/>
          <a:stretch>
            <a:fillRect/>
          </a:stretch>
        </p:blipFill>
        <p:spPr bwMode="auto">
          <a:xfrm>
            <a:off x="609600" y="2057400"/>
            <a:ext cx="3441700" cy="3962400"/>
          </a:xfrm>
          <a:prstGeom prst="rect">
            <a:avLst/>
          </a:prstGeom>
          <a:noFill/>
          <a:ln w="9525">
            <a:noFill/>
            <a:miter lim="800000"/>
            <a:headEnd/>
            <a:tailEnd/>
          </a:ln>
        </p:spPr>
      </p:pic>
      <p:pic>
        <p:nvPicPr>
          <p:cNvPr id="34823" name="Picture 7"/>
          <p:cNvPicPr>
            <a:picLocks noChangeAspect="1" noChangeArrowheads="1"/>
          </p:cNvPicPr>
          <p:nvPr/>
        </p:nvPicPr>
        <p:blipFill>
          <a:blip r:embed="rId3" cstate="print"/>
          <a:srcRect/>
          <a:stretch>
            <a:fillRect/>
          </a:stretch>
        </p:blipFill>
        <p:spPr bwMode="auto">
          <a:xfrm>
            <a:off x="2895600" y="1524000"/>
            <a:ext cx="2438400" cy="1962150"/>
          </a:xfrm>
          <a:prstGeom prst="rect">
            <a:avLst/>
          </a:prstGeom>
          <a:noFill/>
          <a:ln w="9525">
            <a:noFill/>
            <a:miter lim="800000"/>
            <a:headEnd/>
            <a:tailEnd/>
          </a:ln>
        </p:spPr>
      </p:pic>
      <p:pic>
        <p:nvPicPr>
          <p:cNvPr id="9" name="Picture 26"/>
          <p:cNvPicPr>
            <a:picLocks noChangeAspect="1" noChangeArrowheads="1"/>
          </p:cNvPicPr>
          <p:nvPr/>
        </p:nvPicPr>
        <p:blipFill>
          <a:blip r:embed="rId4" cstate="print"/>
          <a:srcRect t="21480" b="5571"/>
          <a:stretch>
            <a:fillRect/>
          </a:stretch>
        </p:blipFill>
        <p:spPr bwMode="auto">
          <a:xfrm>
            <a:off x="381000" y="5867400"/>
            <a:ext cx="3505200" cy="808892"/>
          </a:xfrm>
          <a:prstGeom prst="rect">
            <a:avLst/>
          </a:prstGeom>
          <a:noFill/>
          <a:ln w="9525">
            <a:noFill/>
            <a:miter lim="800000"/>
            <a:headEnd/>
            <a:tailEnd/>
          </a:ln>
        </p:spPr>
      </p:pic>
      <p:pic>
        <p:nvPicPr>
          <p:cNvPr id="2" name="Picture 1"/>
          <p:cNvPicPr>
            <a:picLocks noChangeAspect="1"/>
          </p:cNvPicPr>
          <p:nvPr/>
        </p:nvPicPr>
        <p:blipFill rotWithShape="1">
          <a:blip r:embed="rId5" cstate="print">
            <a:extLst>
              <a:ext uri="{28A0092B-C50C-407E-A947-70E740481C1C}">
                <a14:useLocalDpi xmlns:a14="http://schemas.microsoft.com/office/drawing/2010/main" xmlns="" val="0"/>
              </a:ext>
            </a:extLst>
          </a:blip>
          <a:srcRect t="10204"/>
          <a:stretch/>
        </p:blipFill>
        <p:spPr>
          <a:xfrm>
            <a:off x="4267200" y="3581400"/>
            <a:ext cx="4572000" cy="3133725"/>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553200" y="5343525"/>
            <a:ext cx="952500" cy="1047750"/>
          </a:xfrm>
          <a:prstGeom prst="rect">
            <a:avLst/>
          </a:prstGeom>
        </p:spPr>
      </p:pic>
      <p:sp>
        <p:nvSpPr>
          <p:cNvPr id="10" name="TextBox 9"/>
          <p:cNvSpPr txBox="1"/>
          <p:nvPr/>
        </p:nvSpPr>
        <p:spPr>
          <a:xfrm>
            <a:off x="5638800" y="1828800"/>
            <a:ext cx="3276600" cy="646331"/>
          </a:xfrm>
          <a:prstGeom prst="rect">
            <a:avLst/>
          </a:prstGeom>
          <a:noFill/>
        </p:spPr>
        <p:txBody>
          <a:bodyPr wrap="square" rtlCol="0">
            <a:spAutoFit/>
          </a:bodyPr>
          <a:lstStyle/>
          <a:p>
            <a:r>
              <a:rPr lang="en-US" dirty="0" smtClean="0"/>
              <a:t>Thermal extraction temperature:          400</a:t>
            </a:r>
            <a:r>
              <a:rPr lang="en-US" baseline="30000" dirty="0" smtClean="0"/>
              <a:t>o</a:t>
            </a:r>
            <a:r>
              <a:rPr lang="en-US" dirty="0" smtClean="0"/>
              <a:t>C</a:t>
            </a:r>
            <a:endParaRPr lang="en-US" dirty="0"/>
          </a:p>
        </p:txBody>
      </p:sp>
    </p:spTree>
    <p:extLst>
      <p:ext uri="{BB962C8B-B14F-4D97-AF65-F5344CB8AC3E}">
        <p14:creationId xmlns:p14="http://schemas.microsoft.com/office/powerpoint/2010/main" xmlns="" val="38168085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8229600" cy="914400"/>
          </a:xfrm>
        </p:spPr>
        <p:txBody>
          <a:bodyPr/>
          <a:lstStyle/>
          <a:p>
            <a:r>
              <a:rPr lang="en-US" sz="3200" dirty="0" smtClean="0"/>
              <a:t>Neutral Buoyancy Training Facility</a:t>
            </a:r>
            <a:endParaRPr lang="en-US" sz="32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533400" y="1447800"/>
            <a:ext cx="3789971" cy="2590800"/>
          </a:xfrm>
        </p:spPr>
      </p:pic>
      <p:sp>
        <p:nvSpPr>
          <p:cNvPr id="6" name="TextBox 5"/>
          <p:cNvSpPr txBox="1"/>
          <p:nvPr/>
        </p:nvSpPr>
        <p:spPr>
          <a:xfrm>
            <a:off x="685800" y="4419362"/>
            <a:ext cx="7772400" cy="1600438"/>
          </a:xfrm>
          <a:prstGeom prst="rect">
            <a:avLst/>
          </a:prstGeom>
          <a:noFill/>
        </p:spPr>
        <p:txBody>
          <a:bodyPr wrap="square" rtlCol="0">
            <a:spAutoFit/>
          </a:bodyPr>
          <a:lstStyle/>
          <a:p>
            <a:r>
              <a:rPr lang="en-US" sz="1400" dirty="0"/>
              <a:t>The NBL </a:t>
            </a:r>
            <a:r>
              <a:rPr lang="en-US" sz="1400" dirty="0" smtClean="0"/>
              <a:t>tank </a:t>
            </a:r>
            <a:r>
              <a:rPr lang="en-US" sz="1400" dirty="0"/>
              <a:t>is 202 feet (62 m) </a:t>
            </a:r>
            <a:r>
              <a:rPr lang="en-US" sz="1400" dirty="0" smtClean="0"/>
              <a:t>long, </a:t>
            </a:r>
            <a:r>
              <a:rPr lang="en-US" sz="1400" dirty="0"/>
              <a:t>102 feet (31 m) wide, and 40 feet 6 inches (12.34 m) deep, and contains 6.2 million gallons (23.5 million </a:t>
            </a:r>
            <a:r>
              <a:rPr lang="en-US" sz="1400" dirty="0" err="1"/>
              <a:t>litres</a:t>
            </a:r>
            <a:r>
              <a:rPr lang="en-US" sz="1400" dirty="0"/>
              <a:t>) of </a:t>
            </a:r>
            <a:r>
              <a:rPr lang="en-US" sz="1400" dirty="0" smtClean="0"/>
              <a:t>water.</a:t>
            </a:r>
          </a:p>
          <a:p>
            <a:endParaRPr lang="en-US" sz="1400" dirty="0" smtClean="0"/>
          </a:p>
          <a:p>
            <a:r>
              <a:rPr lang="en-US" sz="1400" dirty="0" smtClean="0"/>
              <a:t>The facility is essential for astronaut EVA training prior to a mission.</a:t>
            </a:r>
          </a:p>
          <a:p>
            <a:endParaRPr lang="en-US" sz="1400" dirty="0" smtClean="0"/>
          </a:p>
          <a:p>
            <a:r>
              <a:rPr lang="en-US" sz="1400" dirty="0" smtClean="0"/>
              <a:t>On one occasion, a Viton gasket from the </a:t>
            </a:r>
            <a:r>
              <a:rPr lang="en-US" sz="1400" dirty="0" err="1" smtClean="0"/>
              <a:t>Canadarm</a:t>
            </a:r>
            <a:r>
              <a:rPr lang="en-US" sz="1400" dirty="0" smtClean="0"/>
              <a:t> hydraulics swelled and failed.  We implemented a few thermal techniques to reveal the cause of the failure.</a:t>
            </a:r>
            <a:endParaRPr lang="en-US" sz="1400" dirty="0"/>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xmlns="" val="0"/>
              </a:ext>
            </a:extLst>
          </a:blip>
          <a:srcRect t="-1" b="2857"/>
          <a:stretch/>
        </p:blipFill>
        <p:spPr>
          <a:xfrm>
            <a:off x="4553763" y="1447800"/>
            <a:ext cx="3904437" cy="2590800"/>
          </a:xfrm>
          <a:prstGeom prst="rect">
            <a:avLst/>
          </a:prstGeom>
        </p:spPr>
      </p:pic>
    </p:spTree>
    <p:extLst>
      <p:ext uri="{BB962C8B-B14F-4D97-AF65-F5344CB8AC3E}">
        <p14:creationId xmlns:p14="http://schemas.microsoft.com/office/powerpoint/2010/main" xmlns="" val="35643485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143000"/>
          </a:xfrm>
        </p:spPr>
        <p:txBody>
          <a:bodyPr>
            <a:normAutofit/>
          </a:bodyPr>
          <a:lstStyle/>
          <a:p>
            <a:r>
              <a:rPr lang="en-US" sz="2800" dirty="0" smtClean="0"/>
              <a:t>TGA Comparison of Gaskets</a:t>
            </a:r>
            <a:endParaRPr lang="en-US" sz="2800" dirty="0"/>
          </a:p>
        </p:txBody>
      </p:sp>
      <p:pic>
        <p:nvPicPr>
          <p:cNvPr id="1026" name="Picture 2"/>
          <p:cNvPicPr>
            <a:picLocks noGrp="1" noChangeAspect="1" noChangeArrowheads="1"/>
          </p:cNvPicPr>
          <p:nvPr>
            <p:ph idx="1"/>
          </p:nvPr>
        </p:nvPicPr>
        <p:blipFill>
          <a:blip r:embed="rId2" cstate="print"/>
          <a:srcRect t="11785"/>
          <a:stretch>
            <a:fillRect/>
          </a:stretch>
        </p:blipFill>
        <p:spPr bwMode="auto">
          <a:xfrm>
            <a:off x="381000" y="1066800"/>
            <a:ext cx="8229600" cy="5028731"/>
          </a:xfrm>
          <a:prstGeom prst="rect">
            <a:avLst/>
          </a:prstGeom>
          <a:noFill/>
          <a:ln w="9525">
            <a:noFill/>
            <a:miter lim="800000"/>
            <a:headEnd/>
            <a:tailEnd/>
          </a:ln>
          <a:effectLst/>
        </p:spPr>
      </p:pic>
      <p:sp>
        <p:nvSpPr>
          <p:cNvPr id="4" name="Oval 3"/>
          <p:cNvSpPr/>
          <p:nvPr/>
        </p:nvSpPr>
        <p:spPr>
          <a:xfrm>
            <a:off x="2209800" y="2057400"/>
            <a:ext cx="2057400" cy="762000"/>
          </a:xfrm>
          <a:prstGeom prst="ellipse">
            <a:avLst/>
          </a:prstGeom>
          <a:solidFill>
            <a:schemeClr val="accent1">
              <a:alpha val="3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057400" y="2971800"/>
            <a:ext cx="1524000" cy="304800"/>
          </a:xfrm>
          <a:prstGeom prst="rect">
            <a:avLst/>
          </a:prstGeom>
          <a:noFill/>
        </p:spPr>
        <p:txBody>
          <a:bodyPr wrap="square" rtlCol="0">
            <a:spAutoFit/>
          </a:bodyPr>
          <a:lstStyle/>
          <a:p>
            <a:r>
              <a:rPr lang="en-US" sz="1400" dirty="0" smtClean="0"/>
              <a:t>Area of difference</a:t>
            </a:r>
            <a:endParaRPr lang="en-US" sz="1400" dirty="0"/>
          </a:p>
        </p:txBody>
      </p:sp>
      <p:cxnSp>
        <p:nvCxnSpPr>
          <p:cNvPr id="7" name="Straight Connector 6"/>
          <p:cNvCxnSpPr>
            <a:stCxn id="5" idx="0"/>
          </p:cNvCxnSpPr>
          <p:nvPr/>
        </p:nvCxnSpPr>
        <p:spPr>
          <a:xfrm flipV="1">
            <a:off x="2819400" y="2819400"/>
            <a:ext cx="76200" cy="1524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28600" y="5943600"/>
            <a:ext cx="8610600" cy="830997"/>
          </a:xfrm>
          <a:prstGeom prst="rect">
            <a:avLst/>
          </a:prstGeom>
          <a:noFill/>
        </p:spPr>
        <p:txBody>
          <a:bodyPr wrap="square" rtlCol="0">
            <a:spAutoFit/>
          </a:bodyPr>
          <a:lstStyle/>
          <a:p>
            <a:r>
              <a:rPr lang="en-US" sz="1600" dirty="0" smtClean="0"/>
              <a:t>Under conditions of increasing temperature, the only difference between the two </a:t>
            </a:r>
            <a:r>
              <a:rPr lang="en-US" sz="1600" dirty="0" err="1" smtClean="0"/>
              <a:t>Viton</a:t>
            </a:r>
            <a:r>
              <a:rPr lang="en-US" sz="1600" dirty="0" smtClean="0"/>
              <a:t> Gaskets was found below 400</a:t>
            </a:r>
            <a:r>
              <a:rPr lang="en-US" sz="1600" baseline="30000" dirty="0" smtClean="0"/>
              <a:t>o</a:t>
            </a:r>
            <a:r>
              <a:rPr lang="en-US" sz="1600" dirty="0" smtClean="0"/>
              <a:t>C, where the old sample lost a larger percentage of its mass compared to the new sample.</a:t>
            </a:r>
            <a:endParaRPr lang="en-US" sz="1600" dirty="0"/>
          </a:p>
        </p:txBody>
      </p:sp>
      <p:sp>
        <p:nvSpPr>
          <p:cNvPr id="9" name="Rectangle 8"/>
          <p:cNvSpPr/>
          <p:nvPr/>
        </p:nvSpPr>
        <p:spPr>
          <a:xfrm>
            <a:off x="6934200" y="5791200"/>
            <a:ext cx="16764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a:bodyPr>
          <a:lstStyle/>
          <a:p>
            <a:r>
              <a:rPr lang="en-US" sz="2800" dirty="0" smtClean="0"/>
              <a:t>Thermal Extraction of Samples</a:t>
            </a:r>
            <a:endParaRPr lang="en-US" sz="2800" dirty="0"/>
          </a:p>
        </p:txBody>
      </p:sp>
      <p:pic>
        <p:nvPicPr>
          <p:cNvPr id="4" name="Content Placeholder 3" descr="16435 desorption.wmf"/>
          <p:cNvPicPr>
            <a:picLocks noGrp="1" noChangeAspect="1"/>
          </p:cNvPicPr>
          <p:nvPr>
            <p:ph idx="1"/>
          </p:nvPr>
        </p:nvPicPr>
        <p:blipFill>
          <a:blip r:embed="rId3" cstate="print"/>
          <a:stretch>
            <a:fillRect/>
          </a:stretch>
        </p:blipFill>
        <p:spPr>
          <a:xfrm>
            <a:off x="381000" y="990600"/>
            <a:ext cx="8153400" cy="4525963"/>
          </a:xfrm>
        </p:spPr>
      </p:pic>
      <p:sp>
        <p:nvSpPr>
          <p:cNvPr id="5" name="TextBox 4"/>
          <p:cNvSpPr txBox="1"/>
          <p:nvPr/>
        </p:nvSpPr>
        <p:spPr>
          <a:xfrm>
            <a:off x="6400800" y="1447800"/>
            <a:ext cx="1524000" cy="381000"/>
          </a:xfrm>
          <a:prstGeom prst="rect">
            <a:avLst/>
          </a:prstGeom>
          <a:noFill/>
        </p:spPr>
        <p:txBody>
          <a:bodyPr wrap="square" rtlCol="0">
            <a:spAutoFit/>
          </a:bodyPr>
          <a:lstStyle/>
          <a:p>
            <a:r>
              <a:rPr lang="en-US" dirty="0" smtClean="0"/>
              <a:t>New Sample</a:t>
            </a:r>
            <a:endParaRPr lang="en-US" dirty="0"/>
          </a:p>
        </p:txBody>
      </p:sp>
      <p:sp>
        <p:nvSpPr>
          <p:cNvPr id="6" name="TextBox 5"/>
          <p:cNvSpPr txBox="1"/>
          <p:nvPr/>
        </p:nvSpPr>
        <p:spPr>
          <a:xfrm>
            <a:off x="6096000" y="3429000"/>
            <a:ext cx="2133600" cy="369332"/>
          </a:xfrm>
          <a:prstGeom prst="rect">
            <a:avLst/>
          </a:prstGeom>
          <a:noFill/>
        </p:spPr>
        <p:txBody>
          <a:bodyPr wrap="square" rtlCol="0">
            <a:spAutoFit/>
          </a:bodyPr>
          <a:lstStyle/>
          <a:p>
            <a:r>
              <a:rPr lang="en-US" dirty="0" smtClean="0"/>
              <a:t>In Service Sample</a:t>
            </a:r>
            <a:endParaRPr lang="en-US" dirty="0"/>
          </a:p>
        </p:txBody>
      </p:sp>
      <p:sp>
        <p:nvSpPr>
          <p:cNvPr id="7" name="TextBox 6"/>
          <p:cNvSpPr txBox="1"/>
          <p:nvPr/>
        </p:nvSpPr>
        <p:spPr>
          <a:xfrm>
            <a:off x="1905000" y="3657600"/>
            <a:ext cx="1143000" cy="276999"/>
          </a:xfrm>
          <a:prstGeom prst="rect">
            <a:avLst/>
          </a:prstGeom>
          <a:noFill/>
        </p:spPr>
        <p:txBody>
          <a:bodyPr wrap="square" rtlCol="0">
            <a:spAutoFit/>
          </a:bodyPr>
          <a:lstStyle/>
          <a:p>
            <a:r>
              <a:rPr lang="en-US" sz="1200" dirty="0" smtClean="0"/>
              <a:t>1,4-Dioxane</a:t>
            </a:r>
            <a:endParaRPr lang="en-US" sz="1200" dirty="0"/>
          </a:p>
        </p:txBody>
      </p:sp>
      <p:cxnSp>
        <p:nvCxnSpPr>
          <p:cNvPr id="9" name="Straight Arrow Connector 8"/>
          <p:cNvCxnSpPr/>
          <p:nvPr/>
        </p:nvCxnSpPr>
        <p:spPr>
          <a:xfrm flipH="1">
            <a:off x="1828800" y="3962400"/>
            <a:ext cx="3048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676400" y="1676400"/>
            <a:ext cx="1219200" cy="276999"/>
          </a:xfrm>
          <a:prstGeom prst="rect">
            <a:avLst/>
          </a:prstGeom>
          <a:noFill/>
        </p:spPr>
        <p:txBody>
          <a:bodyPr wrap="square" rtlCol="0">
            <a:spAutoFit/>
          </a:bodyPr>
          <a:lstStyle/>
          <a:p>
            <a:r>
              <a:rPr lang="en-US" sz="1200" dirty="0" smtClean="0"/>
              <a:t>Carbon Dioxide</a:t>
            </a:r>
            <a:endParaRPr lang="en-US" sz="1200" dirty="0"/>
          </a:p>
        </p:txBody>
      </p:sp>
      <p:sp>
        <p:nvSpPr>
          <p:cNvPr id="11" name="TextBox 10"/>
          <p:cNvSpPr txBox="1"/>
          <p:nvPr/>
        </p:nvSpPr>
        <p:spPr>
          <a:xfrm>
            <a:off x="1447800" y="3276600"/>
            <a:ext cx="1219200" cy="276999"/>
          </a:xfrm>
          <a:prstGeom prst="rect">
            <a:avLst/>
          </a:prstGeom>
          <a:noFill/>
        </p:spPr>
        <p:txBody>
          <a:bodyPr wrap="square" rtlCol="0">
            <a:spAutoFit/>
          </a:bodyPr>
          <a:lstStyle/>
          <a:p>
            <a:r>
              <a:rPr lang="en-US" sz="1200" dirty="0" smtClean="0"/>
              <a:t>Carbon Dioxide</a:t>
            </a:r>
            <a:endParaRPr lang="en-US" sz="1200" dirty="0"/>
          </a:p>
        </p:txBody>
      </p:sp>
      <p:cxnSp>
        <p:nvCxnSpPr>
          <p:cNvPr id="13" name="Straight Arrow Connector 12"/>
          <p:cNvCxnSpPr/>
          <p:nvPr/>
        </p:nvCxnSpPr>
        <p:spPr>
          <a:xfrm flipH="1">
            <a:off x="1371600" y="1905000"/>
            <a:ext cx="5334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447800" y="3505200"/>
            <a:ext cx="3048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057400" y="4267200"/>
            <a:ext cx="762000" cy="276999"/>
          </a:xfrm>
          <a:prstGeom prst="rect">
            <a:avLst/>
          </a:prstGeom>
          <a:noFill/>
        </p:spPr>
        <p:txBody>
          <a:bodyPr wrap="square" rtlCol="0">
            <a:spAutoFit/>
          </a:bodyPr>
          <a:lstStyle/>
          <a:p>
            <a:r>
              <a:rPr lang="en-US" sz="1200" dirty="0" smtClean="0"/>
              <a:t>Glycerin</a:t>
            </a:r>
            <a:endParaRPr lang="en-US" sz="1200" dirty="0"/>
          </a:p>
        </p:txBody>
      </p:sp>
      <p:graphicFrame>
        <p:nvGraphicFramePr>
          <p:cNvPr id="1026" name="Object 2"/>
          <p:cNvGraphicFramePr>
            <a:graphicFrameLocks noChangeAspect="1"/>
          </p:cNvGraphicFramePr>
          <p:nvPr/>
        </p:nvGraphicFramePr>
        <p:xfrm>
          <a:off x="2743200" y="3962400"/>
          <a:ext cx="1066800" cy="250953"/>
        </p:xfrm>
        <a:graphic>
          <a:graphicData uri="http://schemas.openxmlformats.org/presentationml/2006/ole">
            <p:oleObj spid="_x0000_s68757" name="Struct" r:id="rId4" imgW="1693800" imgH="338040" progId="">
              <p:embed/>
            </p:oleObj>
          </a:graphicData>
        </a:graphic>
      </p:graphicFrame>
      <p:graphicFrame>
        <p:nvGraphicFramePr>
          <p:cNvPr id="1027" name="Object 3"/>
          <p:cNvGraphicFramePr>
            <a:graphicFrameLocks noChangeAspect="1"/>
          </p:cNvGraphicFramePr>
          <p:nvPr/>
        </p:nvGraphicFramePr>
        <p:xfrm>
          <a:off x="5334000" y="4114800"/>
          <a:ext cx="2412647" cy="270612"/>
        </p:xfrm>
        <a:graphic>
          <a:graphicData uri="http://schemas.openxmlformats.org/presentationml/2006/ole">
            <p:oleObj spid="_x0000_s68758" name="Struct" r:id="rId5" imgW="3013920" imgH="338040" progId="">
              <p:embed/>
            </p:oleObj>
          </a:graphicData>
        </a:graphic>
      </p:graphicFrame>
      <p:graphicFrame>
        <p:nvGraphicFramePr>
          <p:cNvPr id="1028" name="Object 4"/>
          <p:cNvGraphicFramePr>
            <a:graphicFrameLocks noChangeAspect="1"/>
          </p:cNvGraphicFramePr>
          <p:nvPr/>
        </p:nvGraphicFramePr>
        <p:xfrm>
          <a:off x="3276600" y="3429000"/>
          <a:ext cx="1785938" cy="256510"/>
        </p:xfrm>
        <a:graphic>
          <a:graphicData uri="http://schemas.openxmlformats.org/presentationml/2006/ole">
            <p:oleObj spid="_x0000_s68759" name="Struct" r:id="rId6" imgW="2354040" imgH="338040" progId="">
              <p:embed/>
            </p:oleObj>
          </a:graphicData>
        </a:graphic>
      </p:graphicFrame>
      <p:cxnSp>
        <p:nvCxnSpPr>
          <p:cNvPr id="17" name="Straight Arrow Connector 16"/>
          <p:cNvCxnSpPr/>
          <p:nvPr/>
        </p:nvCxnSpPr>
        <p:spPr>
          <a:xfrm>
            <a:off x="2438400" y="4572000"/>
            <a:ext cx="4572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3124200" y="4191000"/>
            <a:ext cx="1524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3886200" y="3657600"/>
            <a:ext cx="1524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5181600" y="4343400"/>
            <a:ext cx="6858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486400" y="3505200"/>
            <a:ext cx="439544" cy="276999"/>
          </a:xfrm>
          <a:prstGeom prst="rect">
            <a:avLst/>
          </a:prstGeom>
          <a:noFill/>
        </p:spPr>
        <p:txBody>
          <a:bodyPr wrap="none" rtlCol="0">
            <a:spAutoFit/>
          </a:bodyPr>
          <a:lstStyle/>
          <a:p>
            <a:r>
              <a:rPr lang="en-US" sz="1200" dirty="0" smtClean="0"/>
              <a:t>BHT</a:t>
            </a:r>
            <a:endParaRPr lang="en-US" sz="1200" dirty="0"/>
          </a:p>
        </p:txBody>
      </p:sp>
      <p:cxnSp>
        <p:nvCxnSpPr>
          <p:cNvPr id="27" name="Straight Arrow Connector 26"/>
          <p:cNvCxnSpPr>
            <a:stCxn id="25" idx="1"/>
          </p:cNvCxnSpPr>
          <p:nvPr/>
        </p:nvCxnSpPr>
        <p:spPr>
          <a:xfrm flipH="1">
            <a:off x="4572000" y="3643700"/>
            <a:ext cx="914400" cy="699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228600" y="5638800"/>
            <a:ext cx="8763000" cy="738664"/>
          </a:xfrm>
          <a:prstGeom prst="rect">
            <a:avLst/>
          </a:prstGeom>
          <a:noFill/>
        </p:spPr>
        <p:txBody>
          <a:bodyPr wrap="square" rtlCol="0">
            <a:spAutoFit/>
          </a:bodyPr>
          <a:lstStyle/>
          <a:p>
            <a:r>
              <a:rPr lang="en-US" sz="1400" dirty="0" smtClean="0"/>
              <a:t>Thermal extraction of the two samples was performed to account for the difference observed in the TGA experiments at temperatures below 400</a:t>
            </a:r>
            <a:r>
              <a:rPr lang="en-US" sz="1400" baseline="30000" dirty="0" smtClean="0"/>
              <a:t>o</a:t>
            </a:r>
            <a:r>
              <a:rPr lang="en-US" sz="1400" dirty="0" smtClean="0"/>
              <a:t>C.  Such an experiment indicated the Old sample contained various fragments that are attributed to polyethylene oxide.  Other substances found included Glycerin and </a:t>
            </a:r>
            <a:r>
              <a:rPr lang="en-US" sz="1400" dirty="0" err="1" smtClean="0"/>
              <a:t>Butylated</a:t>
            </a:r>
            <a:r>
              <a:rPr lang="en-US" sz="1400" dirty="0" smtClean="0"/>
              <a:t> </a:t>
            </a:r>
            <a:r>
              <a:rPr lang="en-US" sz="1400" dirty="0" err="1" smtClean="0"/>
              <a:t>hydroxy</a:t>
            </a:r>
            <a:r>
              <a:rPr lang="en-US" sz="1400" dirty="0" smtClean="0"/>
              <a:t> toluene (BHT).</a:t>
            </a:r>
            <a:endParaRPr lang="en-US" sz="1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229600" cy="1143000"/>
          </a:xfrm>
        </p:spPr>
        <p:txBody>
          <a:bodyPr/>
          <a:lstStyle/>
          <a:p>
            <a:r>
              <a:rPr lang="en-US" sz="2800" dirty="0" smtClean="0"/>
              <a:t>FT-IR Analysis of Silicone Materials</a:t>
            </a:r>
            <a:endParaRPr lang="en-US" sz="2800" dirty="0"/>
          </a:p>
        </p:txBody>
      </p:sp>
      <p:sp>
        <p:nvSpPr>
          <p:cNvPr id="5" name="TextBox 4"/>
          <p:cNvSpPr txBox="1"/>
          <p:nvPr/>
        </p:nvSpPr>
        <p:spPr>
          <a:xfrm>
            <a:off x="457200" y="4646474"/>
            <a:ext cx="4267200" cy="1754326"/>
          </a:xfrm>
          <a:prstGeom prst="rect">
            <a:avLst/>
          </a:prstGeom>
          <a:noFill/>
        </p:spPr>
        <p:txBody>
          <a:bodyPr wrap="square" rtlCol="0">
            <a:spAutoFit/>
          </a:bodyPr>
          <a:lstStyle/>
          <a:p>
            <a:r>
              <a:rPr lang="en-US" dirty="0" smtClean="0"/>
              <a:t>FT-IR is a non-destructive technique that is very diagnostic.  However, if infrared light cannot penetrate the sample, any signal obtained through reflectance is only valid for the external surface of a sample.</a:t>
            </a:r>
          </a:p>
          <a:p>
            <a:endParaRPr lang="en-US" dirty="0"/>
          </a:p>
        </p:txBody>
      </p:sp>
      <p:pic>
        <p:nvPicPr>
          <p:cNvPr id="3" name="Picture 2"/>
          <p:cNvPicPr>
            <a:picLocks noChangeAspect="1" noChangeArrowheads="1"/>
          </p:cNvPicPr>
          <p:nvPr/>
        </p:nvPicPr>
        <p:blipFill>
          <a:blip r:embed="rId2" cstate="print"/>
          <a:srcRect/>
          <a:stretch>
            <a:fillRect/>
          </a:stretch>
        </p:blipFill>
        <p:spPr bwMode="auto">
          <a:xfrm>
            <a:off x="5105400" y="4419600"/>
            <a:ext cx="3581400" cy="1905000"/>
          </a:xfrm>
          <a:prstGeom prst="rect">
            <a:avLst/>
          </a:prstGeom>
          <a:noFill/>
          <a:ln w="9525">
            <a:noFill/>
            <a:miter lim="800000"/>
            <a:headEnd/>
            <a:tailEnd/>
          </a:ln>
        </p:spPr>
      </p:pic>
      <p:pic>
        <p:nvPicPr>
          <p:cNvPr id="4" name="Picture 3"/>
          <p:cNvPicPr>
            <a:picLocks noChangeAspect="1" noChangeArrowheads="1"/>
          </p:cNvPicPr>
          <p:nvPr/>
        </p:nvPicPr>
        <p:blipFill>
          <a:blip r:embed="rId3" cstate="print"/>
          <a:srcRect/>
          <a:stretch>
            <a:fillRect/>
          </a:stretch>
        </p:blipFill>
        <p:spPr bwMode="auto">
          <a:xfrm>
            <a:off x="0" y="1295400"/>
            <a:ext cx="8248650" cy="2819400"/>
          </a:xfrm>
          <a:prstGeom prst="rect">
            <a:avLst/>
          </a:prstGeom>
          <a:noFill/>
          <a:ln w="9525">
            <a:noFill/>
            <a:miter lim="800000"/>
            <a:headEnd/>
            <a:tailEnd/>
          </a:ln>
        </p:spPr>
      </p:pic>
      <p:sp>
        <p:nvSpPr>
          <p:cNvPr id="6" name="TextBox 5"/>
          <p:cNvSpPr txBox="1"/>
          <p:nvPr/>
        </p:nvSpPr>
        <p:spPr>
          <a:xfrm>
            <a:off x="5029200" y="1447800"/>
            <a:ext cx="1524000" cy="1107996"/>
          </a:xfrm>
          <a:prstGeom prst="rect">
            <a:avLst/>
          </a:prstGeom>
          <a:noFill/>
        </p:spPr>
        <p:txBody>
          <a:bodyPr wrap="square" rtlCol="0">
            <a:spAutoFit/>
          </a:bodyPr>
          <a:lstStyle/>
          <a:p>
            <a:r>
              <a:rPr lang="en-US" sz="1200" dirty="0" smtClean="0">
                <a:solidFill>
                  <a:srgbClr val="FF0000"/>
                </a:solidFill>
              </a:rPr>
              <a:t>1. Silicone O-ring</a:t>
            </a:r>
          </a:p>
          <a:p>
            <a:r>
              <a:rPr lang="en-US" sz="1200" dirty="0" smtClean="0">
                <a:solidFill>
                  <a:srgbClr val="00CC66"/>
                </a:solidFill>
              </a:rPr>
              <a:t>2.  RTV 560</a:t>
            </a:r>
          </a:p>
          <a:p>
            <a:r>
              <a:rPr lang="en-US" sz="1200" dirty="0" smtClean="0">
                <a:solidFill>
                  <a:srgbClr val="FE5050"/>
                </a:solidFill>
              </a:rPr>
              <a:t>3.  Red, Tacky RTV</a:t>
            </a:r>
          </a:p>
          <a:p>
            <a:r>
              <a:rPr lang="en-US" sz="1200" dirty="0" smtClean="0">
                <a:solidFill>
                  <a:srgbClr val="0000FF"/>
                </a:solidFill>
              </a:rPr>
              <a:t>4. PDMS</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229600" cy="1143000"/>
          </a:xfrm>
        </p:spPr>
        <p:txBody>
          <a:bodyPr/>
          <a:lstStyle/>
          <a:p>
            <a:r>
              <a:rPr lang="en-US" sz="2800" dirty="0" smtClean="0"/>
              <a:t>Thermal Analysis of Silicone Materials</a:t>
            </a:r>
            <a:endParaRPr lang="en-US" sz="2800" dirty="0"/>
          </a:p>
        </p:txBody>
      </p:sp>
      <p:pic>
        <p:nvPicPr>
          <p:cNvPr id="1026" name="Picture 2"/>
          <p:cNvPicPr>
            <a:picLocks noGrp="1" noChangeAspect="1" noChangeArrowheads="1"/>
          </p:cNvPicPr>
          <p:nvPr>
            <p:ph idx="1"/>
          </p:nvPr>
        </p:nvPicPr>
        <p:blipFill>
          <a:blip r:embed="rId2" cstate="print"/>
          <a:srcRect l="2547" t="11785" r="6618"/>
          <a:stretch>
            <a:fillRect/>
          </a:stretch>
        </p:blipFill>
        <p:spPr bwMode="auto">
          <a:xfrm>
            <a:off x="152400" y="990600"/>
            <a:ext cx="8839200" cy="5105400"/>
          </a:xfrm>
          <a:prstGeom prst="rect">
            <a:avLst/>
          </a:prstGeom>
          <a:noFill/>
          <a:ln w="9525">
            <a:noFill/>
            <a:miter lim="800000"/>
            <a:headEnd/>
            <a:tailEnd/>
          </a:ln>
          <a:effectLst/>
        </p:spPr>
      </p:pic>
      <p:sp>
        <p:nvSpPr>
          <p:cNvPr id="4" name="TextBox 3"/>
          <p:cNvSpPr txBox="1"/>
          <p:nvPr/>
        </p:nvSpPr>
        <p:spPr>
          <a:xfrm>
            <a:off x="304800" y="6019800"/>
            <a:ext cx="8610600" cy="646331"/>
          </a:xfrm>
          <a:prstGeom prst="rect">
            <a:avLst/>
          </a:prstGeom>
          <a:noFill/>
        </p:spPr>
        <p:txBody>
          <a:bodyPr wrap="square" rtlCol="0">
            <a:spAutoFit/>
          </a:bodyPr>
          <a:lstStyle/>
          <a:p>
            <a:r>
              <a:rPr lang="en-US" dirty="0" smtClean="0"/>
              <a:t>The Silicone samples that were nearly identical by FT-IR displayed very different properties by thermal analysis.</a:t>
            </a:r>
            <a:endParaRPr lang="en-US" dirty="0"/>
          </a:p>
        </p:txBody>
      </p:sp>
      <p:pic>
        <p:nvPicPr>
          <p:cNvPr id="6" name="Picture 2"/>
          <p:cNvPicPr>
            <a:picLocks noChangeAspect="1" noChangeArrowheads="1"/>
          </p:cNvPicPr>
          <p:nvPr/>
        </p:nvPicPr>
        <p:blipFill>
          <a:blip r:embed="rId3" cstate="print"/>
          <a:srcRect t="13332" r="2500"/>
          <a:stretch>
            <a:fillRect/>
          </a:stretch>
        </p:blipFill>
        <p:spPr bwMode="auto">
          <a:xfrm>
            <a:off x="914400" y="2184387"/>
            <a:ext cx="3619458" cy="2413280"/>
          </a:xfrm>
          <a:prstGeom prst="rect">
            <a:avLst/>
          </a:prstGeom>
          <a:noFill/>
          <a:ln w="9525">
            <a:noFill/>
            <a:miter lim="800000"/>
            <a:headEnd/>
            <a:tailEnd/>
          </a:ln>
          <a:effectLst/>
        </p:spPr>
      </p:pic>
      <p:sp>
        <p:nvSpPr>
          <p:cNvPr id="3" name="Rectangle 2"/>
          <p:cNvSpPr/>
          <p:nvPr/>
        </p:nvSpPr>
        <p:spPr>
          <a:xfrm>
            <a:off x="7772400" y="5791200"/>
            <a:ext cx="12954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743325" y="4419600"/>
            <a:ext cx="1066800"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143000"/>
          </a:xfrm>
        </p:spPr>
        <p:txBody>
          <a:bodyPr/>
          <a:lstStyle/>
          <a:p>
            <a:r>
              <a:rPr lang="en-US" sz="2800" dirty="0" smtClean="0"/>
              <a:t>TGA Analysis of Silicone Oil</a:t>
            </a:r>
            <a:endParaRPr lang="en-US" sz="2800" dirty="0"/>
          </a:p>
        </p:txBody>
      </p:sp>
      <p:pic>
        <p:nvPicPr>
          <p:cNvPr id="7" name="Picture 3"/>
          <p:cNvPicPr>
            <a:picLocks noGrp="1" noChangeAspect="1" noChangeArrowheads="1"/>
          </p:cNvPicPr>
          <p:nvPr>
            <p:ph idx="1"/>
          </p:nvPr>
        </p:nvPicPr>
        <p:blipFill>
          <a:blip r:embed="rId2" cstate="print"/>
          <a:srcRect t="11111"/>
          <a:stretch>
            <a:fillRect/>
          </a:stretch>
        </p:blipFill>
        <p:spPr bwMode="auto">
          <a:xfrm>
            <a:off x="914400" y="1219200"/>
            <a:ext cx="7234597" cy="4830763"/>
          </a:xfrm>
          <a:prstGeom prst="rect">
            <a:avLst/>
          </a:prstGeom>
          <a:noFill/>
          <a:ln w="9525">
            <a:noFill/>
            <a:miter lim="800000"/>
            <a:headEnd/>
            <a:tailEnd/>
          </a:ln>
          <a:effectLst/>
        </p:spPr>
      </p:pic>
      <p:sp>
        <p:nvSpPr>
          <p:cNvPr id="9" name="TextBox 8"/>
          <p:cNvSpPr txBox="1"/>
          <p:nvPr/>
        </p:nvSpPr>
        <p:spPr>
          <a:xfrm>
            <a:off x="381000" y="6019800"/>
            <a:ext cx="8305800" cy="307777"/>
          </a:xfrm>
          <a:prstGeom prst="rect">
            <a:avLst/>
          </a:prstGeom>
          <a:noFill/>
        </p:spPr>
        <p:txBody>
          <a:bodyPr wrap="square" rtlCol="0">
            <a:spAutoFit/>
          </a:bodyPr>
          <a:lstStyle/>
          <a:p>
            <a:r>
              <a:rPr lang="en-US" sz="1400" dirty="0" smtClean="0"/>
              <a:t>The thermal profile of silicone oil at different ramp rates indicates the complexity of thermal analysis</a:t>
            </a:r>
            <a:endParaRPr lang="en-US" sz="1400" dirty="0"/>
          </a:p>
        </p:txBody>
      </p:sp>
      <p:sp>
        <p:nvSpPr>
          <p:cNvPr id="5" name="Rectangle 4"/>
          <p:cNvSpPr/>
          <p:nvPr/>
        </p:nvSpPr>
        <p:spPr>
          <a:xfrm>
            <a:off x="6705600" y="5715000"/>
            <a:ext cx="1447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229600" cy="990600"/>
          </a:xfrm>
        </p:spPr>
        <p:txBody>
          <a:bodyPr/>
          <a:lstStyle/>
          <a:p>
            <a:r>
              <a:rPr lang="en-US" sz="2400" dirty="0" smtClean="0"/>
              <a:t>High Temperature Ramp Rates </a:t>
            </a:r>
            <a:br>
              <a:rPr lang="en-US" sz="2400" dirty="0" smtClean="0"/>
            </a:br>
            <a:r>
              <a:rPr lang="en-US" sz="2400" dirty="0" smtClean="0"/>
              <a:t>Increase Molecular Fragmentation </a:t>
            </a:r>
            <a:endParaRPr lang="en-US" sz="2400" dirty="0"/>
          </a:p>
        </p:txBody>
      </p:sp>
      <p:sp>
        <p:nvSpPr>
          <p:cNvPr id="9" name="TextBox 8"/>
          <p:cNvSpPr txBox="1"/>
          <p:nvPr/>
        </p:nvSpPr>
        <p:spPr>
          <a:xfrm>
            <a:off x="685800" y="5968425"/>
            <a:ext cx="8001000" cy="584775"/>
          </a:xfrm>
          <a:prstGeom prst="rect">
            <a:avLst/>
          </a:prstGeom>
          <a:noFill/>
        </p:spPr>
        <p:txBody>
          <a:bodyPr wrap="square" rtlCol="0">
            <a:spAutoFit/>
          </a:bodyPr>
          <a:lstStyle/>
          <a:p>
            <a:r>
              <a:rPr lang="en-US" sz="1600" dirty="0" smtClean="0"/>
              <a:t>At high temperature ramp rates, silicone oil undergoes two types of processes detected by TGA analysis, evaporation through boiling and molecular fragmentation.  </a:t>
            </a:r>
            <a:endParaRPr lang="en-US" sz="1600" dirty="0"/>
          </a:p>
        </p:txBody>
      </p:sp>
      <p:sp>
        <p:nvSpPr>
          <p:cNvPr id="5" name="Rectangle 4"/>
          <p:cNvSpPr/>
          <p:nvPr/>
        </p:nvSpPr>
        <p:spPr>
          <a:xfrm>
            <a:off x="6629400" y="5676900"/>
            <a:ext cx="1447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p:cNvPicPr>
            <a:picLocks noChangeAspect="1" noChangeArrowheads="1"/>
          </p:cNvPicPr>
          <p:nvPr/>
        </p:nvPicPr>
        <p:blipFill>
          <a:blip r:embed="rId2" cstate="print"/>
          <a:srcRect/>
          <a:stretch>
            <a:fillRect/>
          </a:stretch>
        </p:blipFill>
        <p:spPr bwMode="auto">
          <a:xfrm>
            <a:off x="762000" y="1255555"/>
            <a:ext cx="7558088" cy="46880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1143000"/>
          </a:xfrm>
        </p:spPr>
        <p:txBody>
          <a:bodyPr/>
          <a:lstStyle/>
          <a:p>
            <a:r>
              <a:rPr lang="en-US" sz="2000" dirty="0" err="1" smtClean="0"/>
              <a:t>Pyrolytic</a:t>
            </a:r>
            <a:r>
              <a:rPr lang="en-US" sz="2000" dirty="0" smtClean="0"/>
              <a:t> Analysis of Silicone Oil at Different Heating Rates</a:t>
            </a:r>
            <a:endParaRPr lang="en-US" sz="2000" dirty="0"/>
          </a:p>
        </p:txBody>
      </p:sp>
      <p:pic>
        <p:nvPicPr>
          <p:cNvPr id="4" name="Content Placeholder 3" descr="silicone oil.wmf"/>
          <p:cNvPicPr>
            <a:picLocks noGrp="1" noChangeAspect="1"/>
          </p:cNvPicPr>
          <p:nvPr>
            <p:ph idx="1"/>
          </p:nvPr>
        </p:nvPicPr>
        <p:blipFill>
          <a:blip r:embed="rId2" cstate="print"/>
          <a:stretch>
            <a:fillRect/>
          </a:stretch>
        </p:blipFill>
        <p:spPr>
          <a:xfrm>
            <a:off x="304800" y="1143000"/>
            <a:ext cx="8534400" cy="4906963"/>
          </a:xfrm>
        </p:spPr>
      </p:pic>
      <p:sp>
        <p:nvSpPr>
          <p:cNvPr id="5" name="TextBox 4"/>
          <p:cNvSpPr txBox="1"/>
          <p:nvPr/>
        </p:nvSpPr>
        <p:spPr>
          <a:xfrm>
            <a:off x="6438900" y="1752600"/>
            <a:ext cx="1981200" cy="261610"/>
          </a:xfrm>
          <a:prstGeom prst="rect">
            <a:avLst/>
          </a:prstGeom>
          <a:noFill/>
        </p:spPr>
        <p:txBody>
          <a:bodyPr wrap="square" rtlCol="0">
            <a:spAutoFit/>
          </a:bodyPr>
          <a:lstStyle/>
          <a:p>
            <a:r>
              <a:rPr lang="en-US" sz="1100" dirty="0" smtClean="0"/>
              <a:t>Heating Rate: 30</a:t>
            </a:r>
            <a:r>
              <a:rPr lang="en-US" sz="1100" baseline="30000" dirty="0" smtClean="0"/>
              <a:t>o</a:t>
            </a:r>
            <a:r>
              <a:rPr lang="en-US" sz="1100" dirty="0" smtClean="0"/>
              <a:t>C per min</a:t>
            </a:r>
            <a:endParaRPr lang="en-US" sz="1100" dirty="0"/>
          </a:p>
        </p:txBody>
      </p:sp>
      <p:sp>
        <p:nvSpPr>
          <p:cNvPr id="6" name="TextBox 5"/>
          <p:cNvSpPr txBox="1"/>
          <p:nvPr/>
        </p:nvSpPr>
        <p:spPr>
          <a:xfrm>
            <a:off x="6438900" y="2438400"/>
            <a:ext cx="1981200" cy="261610"/>
          </a:xfrm>
          <a:prstGeom prst="rect">
            <a:avLst/>
          </a:prstGeom>
          <a:noFill/>
        </p:spPr>
        <p:txBody>
          <a:bodyPr wrap="square" rtlCol="0">
            <a:spAutoFit/>
          </a:bodyPr>
          <a:lstStyle/>
          <a:p>
            <a:r>
              <a:rPr lang="en-US" sz="1100" dirty="0" smtClean="0"/>
              <a:t>Heating Rate: 60</a:t>
            </a:r>
            <a:r>
              <a:rPr lang="en-US" sz="1100" baseline="30000" dirty="0" smtClean="0"/>
              <a:t>o</a:t>
            </a:r>
            <a:r>
              <a:rPr lang="en-US" sz="1100" dirty="0" smtClean="0"/>
              <a:t>C per min</a:t>
            </a:r>
            <a:endParaRPr lang="en-US" sz="1100" dirty="0"/>
          </a:p>
        </p:txBody>
      </p:sp>
      <p:sp>
        <p:nvSpPr>
          <p:cNvPr id="7" name="TextBox 6"/>
          <p:cNvSpPr txBox="1"/>
          <p:nvPr/>
        </p:nvSpPr>
        <p:spPr>
          <a:xfrm>
            <a:off x="6438900" y="3124200"/>
            <a:ext cx="1981200" cy="261610"/>
          </a:xfrm>
          <a:prstGeom prst="rect">
            <a:avLst/>
          </a:prstGeom>
          <a:noFill/>
        </p:spPr>
        <p:txBody>
          <a:bodyPr wrap="square" rtlCol="0">
            <a:spAutoFit/>
          </a:bodyPr>
          <a:lstStyle/>
          <a:p>
            <a:r>
              <a:rPr lang="en-US" sz="1100" dirty="0" smtClean="0"/>
              <a:t>Heating Rate: 120</a:t>
            </a:r>
            <a:r>
              <a:rPr lang="en-US" sz="1100" baseline="30000" dirty="0" smtClean="0"/>
              <a:t>o</a:t>
            </a:r>
            <a:r>
              <a:rPr lang="en-US" sz="1100" dirty="0" smtClean="0"/>
              <a:t>C per min</a:t>
            </a:r>
            <a:endParaRPr lang="en-US" sz="1100" dirty="0"/>
          </a:p>
        </p:txBody>
      </p:sp>
      <p:sp>
        <p:nvSpPr>
          <p:cNvPr id="8" name="TextBox 7"/>
          <p:cNvSpPr txBox="1"/>
          <p:nvPr/>
        </p:nvSpPr>
        <p:spPr>
          <a:xfrm>
            <a:off x="6438900" y="3810000"/>
            <a:ext cx="1981200" cy="261610"/>
          </a:xfrm>
          <a:prstGeom prst="rect">
            <a:avLst/>
          </a:prstGeom>
          <a:noFill/>
        </p:spPr>
        <p:txBody>
          <a:bodyPr wrap="square" rtlCol="0">
            <a:spAutoFit/>
          </a:bodyPr>
          <a:lstStyle/>
          <a:p>
            <a:r>
              <a:rPr lang="en-US" sz="1100" dirty="0" smtClean="0"/>
              <a:t>Heating Rate: 300</a:t>
            </a:r>
            <a:r>
              <a:rPr lang="en-US" sz="1100" baseline="30000" dirty="0" smtClean="0"/>
              <a:t>o</a:t>
            </a:r>
            <a:r>
              <a:rPr lang="en-US" sz="1100" dirty="0" smtClean="0"/>
              <a:t>C per min</a:t>
            </a:r>
            <a:endParaRPr lang="en-US" sz="1100" dirty="0"/>
          </a:p>
        </p:txBody>
      </p:sp>
      <p:sp>
        <p:nvSpPr>
          <p:cNvPr id="9" name="TextBox 8"/>
          <p:cNvSpPr txBox="1"/>
          <p:nvPr/>
        </p:nvSpPr>
        <p:spPr>
          <a:xfrm>
            <a:off x="6400800" y="4572000"/>
            <a:ext cx="2057400" cy="261610"/>
          </a:xfrm>
          <a:prstGeom prst="rect">
            <a:avLst/>
          </a:prstGeom>
          <a:noFill/>
        </p:spPr>
        <p:txBody>
          <a:bodyPr wrap="square" rtlCol="0">
            <a:spAutoFit/>
          </a:bodyPr>
          <a:lstStyle/>
          <a:p>
            <a:r>
              <a:rPr lang="en-US" sz="1100" dirty="0" smtClean="0"/>
              <a:t>Heating Rate: 600</a:t>
            </a:r>
            <a:r>
              <a:rPr lang="en-US" sz="1100" baseline="30000" dirty="0" smtClean="0"/>
              <a:t>o</a:t>
            </a:r>
            <a:r>
              <a:rPr lang="en-US" sz="1100" dirty="0" smtClean="0"/>
              <a:t>C per min</a:t>
            </a:r>
            <a:endParaRPr lang="en-US" sz="1100" dirty="0"/>
          </a:p>
        </p:txBody>
      </p:sp>
      <p:sp>
        <p:nvSpPr>
          <p:cNvPr id="10" name="TextBox 9"/>
          <p:cNvSpPr txBox="1"/>
          <p:nvPr/>
        </p:nvSpPr>
        <p:spPr>
          <a:xfrm>
            <a:off x="6781800" y="5257800"/>
            <a:ext cx="1295400" cy="261610"/>
          </a:xfrm>
          <a:prstGeom prst="rect">
            <a:avLst/>
          </a:prstGeom>
          <a:noFill/>
        </p:spPr>
        <p:txBody>
          <a:bodyPr wrap="square" rtlCol="0">
            <a:spAutoFit/>
          </a:bodyPr>
          <a:lstStyle/>
          <a:p>
            <a:r>
              <a:rPr lang="en-US" sz="1100" dirty="0" smtClean="0"/>
              <a:t>Flash </a:t>
            </a:r>
            <a:r>
              <a:rPr lang="en-US" sz="1100" dirty="0" err="1" smtClean="0"/>
              <a:t>Pyrolysis</a:t>
            </a:r>
            <a:endParaRPr lang="en-US" sz="1100" dirty="0"/>
          </a:p>
        </p:txBody>
      </p:sp>
      <p:sp>
        <p:nvSpPr>
          <p:cNvPr id="11" name="TextBox 10"/>
          <p:cNvSpPr txBox="1"/>
          <p:nvPr/>
        </p:nvSpPr>
        <p:spPr>
          <a:xfrm>
            <a:off x="609600" y="6019800"/>
            <a:ext cx="8001000" cy="830997"/>
          </a:xfrm>
          <a:prstGeom prst="rect">
            <a:avLst/>
          </a:prstGeom>
          <a:noFill/>
        </p:spPr>
        <p:txBody>
          <a:bodyPr wrap="square" rtlCol="0">
            <a:spAutoFit/>
          </a:bodyPr>
          <a:lstStyle/>
          <a:p>
            <a:r>
              <a:rPr lang="en-US" sz="1600" dirty="0" err="1" smtClean="0"/>
              <a:t>Pyrolysis</a:t>
            </a:r>
            <a:r>
              <a:rPr lang="en-US" sz="1600" dirty="0" smtClean="0"/>
              <a:t> provides insight into the TGA data.  </a:t>
            </a:r>
            <a:r>
              <a:rPr lang="en-US" sz="1600" dirty="0" err="1" smtClean="0"/>
              <a:t>Pyrolysis</a:t>
            </a:r>
            <a:r>
              <a:rPr lang="en-US" sz="1600" dirty="0" smtClean="0"/>
              <a:t> indicates that silicone oil stays intact and simply boils off at heating rates of 30</a:t>
            </a:r>
            <a:r>
              <a:rPr lang="en-US" sz="1600" baseline="30000" dirty="0" smtClean="0"/>
              <a:t>o</a:t>
            </a:r>
            <a:r>
              <a:rPr lang="en-US" sz="1600" dirty="0" smtClean="0"/>
              <a:t>C/min.   The oil starts to display substantial fragmentation at 120</a:t>
            </a:r>
            <a:r>
              <a:rPr lang="en-US" sz="1600" baseline="30000" dirty="0" smtClean="0"/>
              <a:t>o</a:t>
            </a:r>
            <a:r>
              <a:rPr lang="en-US" sz="1600" dirty="0" smtClean="0"/>
              <a:t>C</a:t>
            </a:r>
            <a:endParaRPr lang="en-US" sz="16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fep and ptfe.wmf"/>
          <p:cNvPicPr>
            <a:picLocks noChangeAspect="1"/>
          </p:cNvPicPr>
          <p:nvPr/>
        </p:nvPicPr>
        <p:blipFill>
          <a:blip r:embed="rId2" cstate="print"/>
          <a:stretch>
            <a:fillRect/>
          </a:stretch>
        </p:blipFill>
        <p:spPr>
          <a:xfrm>
            <a:off x="76200" y="3581400"/>
            <a:ext cx="5943600" cy="3200400"/>
          </a:xfrm>
          <a:prstGeom prst="rect">
            <a:avLst/>
          </a:prstGeom>
        </p:spPr>
      </p:pic>
      <p:sp>
        <p:nvSpPr>
          <p:cNvPr id="2" name="Title 1"/>
          <p:cNvSpPr>
            <a:spLocks noGrp="1"/>
          </p:cNvSpPr>
          <p:nvPr>
            <p:ph type="title"/>
          </p:nvPr>
        </p:nvSpPr>
        <p:spPr>
          <a:xfrm>
            <a:off x="609600" y="0"/>
            <a:ext cx="8229600" cy="1143000"/>
          </a:xfrm>
        </p:spPr>
        <p:txBody>
          <a:bodyPr/>
          <a:lstStyle/>
          <a:p>
            <a:r>
              <a:rPr lang="en-US" sz="2800" dirty="0" smtClean="0"/>
              <a:t>FEP Vs. PTFE Teflon</a:t>
            </a:r>
            <a:endParaRPr lang="en-US" sz="2800" dirty="0"/>
          </a:p>
        </p:txBody>
      </p:sp>
      <p:pic>
        <p:nvPicPr>
          <p:cNvPr id="4" name="Picture 2"/>
          <p:cNvPicPr>
            <a:picLocks noGrp="1" noChangeAspect="1" noChangeArrowheads="1"/>
          </p:cNvPicPr>
          <p:nvPr>
            <p:ph idx="1"/>
          </p:nvPr>
        </p:nvPicPr>
        <p:blipFill>
          <a:blip r:embed="rId3" cstate="print"/>
          <a:srcRect l="13066" t="17771" r="4884"/>
          <a:stretch>
            <a:fillRect/>
          </a:stretch>
        </p:blipFill>
        <p:spPr bwMode="auto">
          <a:xfrm>
            <a:off x="914400" y="1295400"/>
            <a:ext cx="3200400" cy="2409334"/>
          </a:xfrm>
          <a:prstGeom prst="rect">
            <a:avLst/>
          </a:prstGeom>
          <a:noFill/>
          <a:ln w="9525">
            <a:noFill/>
            <a:miter lim="800000"/>
            <a:headEnd/>
            <a:tailEnd/>
          </a:ln>
          <a:effectLst/>
        </p:spPr>
      </p:pic>
      <p:pic>
        <p:nvPicPr>
          <p:cNvPr id="5" name="Picture 2"/>
          <p:cNvPicPr>
            <a:picLocks noChangeAspect="1" noChangeArrowheads="1"/>
          </p:cNvPicPr>
          <p:nvPr/>
        </p:nvPicPr>
        <p:blipFill>
          <a:blip r:embed="rId4" cstate="print"/>
          <a:srcRect l="11758" t="17826"/>
          <a:stretch>
            <a:fillRect/>
          </a:stretch>
        </p:blipFill>
        <p:spPr bwMode="auto">
          <a:xfrm>
            <a:off x="4572000" y="1295400"/>
            <a:ext cx="3431265" cy="2400299"/>
          </a:xfrm>
          <a:prstGeom prst="rect">
            <a:avLst/>
          </a:prstGeom>
          <a:noFill/>
          <a:ln w="9525">
            <a:noFill/>
            <a:miter lim="800000"/>
            <a:headEnd/>
            <a:tailEnd/>
          </a:ln>
          <a:effectLst/>
        </p:spPr>
      </p:pic>
      <p:sp>
        <p:nvSpPr>
          <p:cNvPr id="6" name="TextBox 5"/>
          <p:cNvSpPr txBox="1"/>
          <p:nvPr/>
        </p:nvSpPr>
        <p:spPr>
          <a:xfrm>
            <a:off x="6705600" y="1371600"/>
            <a:ext cx="774571" cy="369332"/>
          </a:xfrm>
          <a:prstGeom prst="rect">
            <a:avLst/>
          </a:prstGeom>
          <a:noFill/>
        </p:spPr>
        <p:txBody>
          <a:bodyPr wrap="none" rtlCol="0">
            <a:spAutoFit/>
          </a:bodyPr>
          <a:lstStyle/>
          <a:p>
            <a:r>
              <a:rPr lang="en-US" dirty="0" smtClean="0"/>
              <a:t>PTFE</a:t>
            </a:r>
            <a:endParaRPr lang="en-US" dirty="0"/>
          </a:p>
        </p:txBody>
      </p:sp>
      <p:sp>
        <p:nvSpPr>
          <p:cNvPr id="7" name="TextBox 6"/>
          <p:cNvSpPr txBox="1"/>
          <p:nvPr/>
        </p:nvSpPr>
        <p:spPr>
          <a:xfrm>
            <a:off x="2667000" y="1295400"/>
            <a:ext cx="1304909" cy="369332"/>
          </a:xfrm>
          <a:prstGeom prst="rect">
            <a:avLst/>
          </a:prstGeom>
          <a:noFill/>
        </p:spPr>
        <p:txBody>
          <a:bodyPr wrap="none" rtlCol="0">
            <a:spAutoFit/>
          </a:bodyPr>
          <a:lstStyle/>
          <a:p>
            <a:r>
              <a:rPr lang="en-US" dirty="0" smtClean="0"/>
              <a:t>FEP Teflon</a:t>
            </a:r>
            <a:endParaRPr lang="en-US" dirty="0"/>
          </a:p>
        </p:txBody>
      </p:sp>
      <p:pic>
        <p:nvPicPr>
          <p:cNvPr id="8" name="Picture 7" descr="130px-Teflon_structure.png"/>
          <p:cNvPicPr>
            <a:picLocks noChangeAspect="1"/>
          </p:cNvPicPr>
          <p:nvPr/>
        </p:nvPicPr>
        <p:blipFill>
          <a:blip r:embed="rId5" cstate="print"/>
          <a:stretch>
            <a:fillRect/>
          </a:stretch>
        </p:blipFill>
        <p:spPr>
          <a:xfrm>
            <a:off x="2819400" y="5486400"/>
            <a:ext cx="1042737" cy="914400"/>
          </a:xfrm>
          <a:prstGeom prst="rect">
            <a:avLst/>
          </a:prstGeom>
        </p:spPr>
      </p:pic>
      <p:pic>
        <p:nvPicPr>
          <p:cNvPr id="11" name="Picture 10" descr="fep and ptfe over.wmf"/>
          <p:cNvPicPr>
            <a:picLocks noChangeAspect="1"/>
          </p:cNvPicPr>
          <p:nvPr/>
        </p:nvPicPr>
        <p:blipFill>
          <a:blip r:embed="rId6" cstate="print"/>
          <a:stretch>
            <a:fillRect/>
          </a:stretch>
        </p:blipFill>
        <p:spPr>
          <a:xfrm>
            <a:off x="6172200" y="3962400"/>
            <a:ext cx="2590800" cy="2590800"/>
          </a:xfrm>
          <a:prstGeom prst="rect">
            <a:avLst/>
          </a:prstGeom>
        </p:spPr>
      </p:pic>
      <p:pic>
        <p:nvPicPr>
          <p:cNvPr id="12" name="Picture 1"/>
          <p:cNvPicPr>
            <a:picLocks noChangeAspect="1" noChangeArrowheads="1"/>
          </p:cNvPicPr>
          <p:nvPr/>
        </p:nvPicPr>
        <p:blipFill>
          <a:blip r:embed="rId7" cstate="print"/>
          <a:srcRect b="15789"/>
          <a:stretch>
            <a:fillRect/>
          </a:stretch>
        </p:blipFill>
        <p:spPr bwMode="auto">
          <a:xfrm>
            <a:off x="1981200" y="3962400"/>
            <a:ext cx="3457575" cy="1066800"/>
          </a:xfrm>
          <a:prstGeom prst="rect">
            <a:avLst/>
          </a:prstGeom>
          <a:noFill/>
          <a:ln w="9525">
            <a:noFill/>
            <a:miter lim="800000"/>
            <a:headEnd/>
            <a:tailEnd/>
          </a:ln>
          <a:effectLst/>
        </p:spPr>
      </p:pic>
      <p:sp>
        <p:nvSpPr>
          <p:cNvPr id="13" name="Rectangle 12"/>
          <p:cNvSpPr/>
          <p:nvPr/>
        </p:nvSpPr>
        <p:spPr>
          <a:xfrm>
            <a:off x="7239000" y="3524250"/>
            <a:ext cx="1295400"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276600" y="3505200"/>
            <a:ext cx="1295400"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990600"/>
          </a:xfrm>
        </p:spPr>
        <p:txBody>
          <a:bodyPr/>
          <a:lstStyle/>
          <a:p>
            <a:r>
              <a:rPr lang="en-US" sz="2800" dirty="0" smtClean="0"/>
              <a:t>FEP Teflon Heated at Different Rates</a:t>
            </a:r>
            <a:endParaRPr lang="en-US" sz="2800" dirty="0"/>
          </a:p>
        </p:txBody>
      </p:sp>
      <p:pic>
        <p:nvPicPr>
          <p:cNvPr id="4" name="Content Placeholder 3" descr="FEP timepy.wmf"/>
          <p:cNvPicPr>
            <a:picLocks noGrp="1" noChangeAspect="1"/>
          </p:cNvPicPr>
          <p:nvPr>
            <p:ph idx="1"/>
          </p:nvPr>
        </p:nvPicPr>
        <p:blipFill>
          <a:blip r:embed="rId2" cstate="print"/>
          <a:stretch>
            <a:fillRect/>
          </a:stretch>
        </p:blipFill>
        <p:spPr>
          <a:xfrm>
            <a:off x="76200" y="1143000"/>
            <a:ext cx="7162800" cy="4525963"/>
          </a:xfrm>
        </p:spPr>
      </p:pic>
      <p:pic>
        <p:nvPicPr>
          <p:cNvPr id="71681" name="Picture 1"/>
          <p:cNvPicPr>
            <a:picLocks noChangeAspect="1" noChangeArrowheads="1"/>
          </p:cNvPicPr>
          <p:nvPr/>
        </p:nvPicPr>
        <p:blipFill>
          <a:blip r:embed="rId3" cstate="print"/>
          <a:srcRect b="15789"/>
          <a:stretch>
            <a:fillRect/>
          </a:stretch>
        </p:blipFill>
        <p:spPr bwMode="auto">
          <a:xfrm>
            <a:off x="3962400" y="1600200"/>
            <a:ext cx="3457575" cy="1066800"/>
          </a:xfrm>
          <a:prstGeom prst="rect">
            <a:avLst/>
          </a:prstGeom>
          <a:noFill/>
          <a:ln w="9525">
            <a:noFill/>
            <a:miter lim="800000"/>
            <a:headEnd/>
            <a:tailEnd/>
          </a:ln>
          <a:effectLst/>
        </p:spPr>
      </p:pic>
      <p:sp>
        <p:nvSpPr>
          <p:cNvPr id="5" name="TextBox 4"/>
          <p:cNvSpPr txBox="1"/>
          <p:nvPr/>
        </p:nvSpPr>
        <p:spPr>
          <a:xfrm>
            <a:off x="1447800" y="4191000"/>
            <a:ext cx="2590800" cy="523220"/>
          </a:xfrm>
          <a:prstGeom prst="rect">
            <a:avLst/>
          </a:prstGeom>
          <a:noFill/>
        </p:spPr>
        <p:txBody>
          <a:bodyPr wrap="square" rtlCol="0">
            <a:spAutoFit/>
          </a:bodyPr>
          <a:lstStyle/>
          <a:p>
            <a:r>
              <a:rPr lang="en-US" sz="1400" dirty="0" smtClean="0"/>
              <a:t>Heating Rate: 12</a:t>
            </a:r>
            <a:r>
              <a:rPr lang="en-US" sz="1400" baseline="30000" dirty="0" smtClean="0"/>
              <a:t>o</a:t>
            </a:r>
            <a:r>
              <a:rPr lang="en-US" sz="1400" dirty="0" smtClean="0"/>
              <a:t>C per min</a:t>
            </a:r>
          </a:p>
          <a:p>
            <a:r>
              <a:rPr lang="en-US" sz="1400" dirty="0" smtClean="0"/>
              <a:t>GC Method run time:  100 min</a:t>
            </a:r>
            <a:endParaRPr lang="en-US" sz="1400" dirty="0"/>
          </a:p>
        </p:txBody>
      </p:sp>
      <p:sp>
        <p:nvSpPr>
          <p:cNvPr id="6" name="TextBox 5"/>
          <p:cNvSpPr txBox="1"/>
          <p:nvPr/>
        </p:nvSpPr>
        <p:spPr>
          <a:xfrm>
            <a:off x="1447800" y="2895600"/>
            <a:ext cx="2590800" cy="523220"/>
          </a:xfrm>
          <a:prstGeom prst="rect">
            <a:avLst/>
          </a:prstGeom>
          <a:noFill/>
        </p:spPr>
        <p:txBody>
          <a:bodyPr wrap="square" rtlCol="0">
            <a:spAutoFit/>
          </a:bodyPr>
          <a:lstStyle/>
          <a:p>
            <a:r>
              <a:rPr lang="en-US" sz="1400" dirty="0" smtClean="0"/>
              <a:t>Heating Rate: 120</a:t>
            </a:r>
            <a:r>
              <a:rPr lang="en-US" sz="1400" baseline="30000" dirty="0" smtClean="0"/>
              <a:t>o</a:t>
            </a:r>
            <a:r>
              <a:rPr lang="en-US" sz="1400" dirty="0" smtClean="0"/>
              <a:t>C per min</a:t>
            </a:r>
          </a:p>
          <a:p>
            <a:r>
              <a:rPr lang="en-US" sz="1400" dirty="0" smtClean="0"/>
              <a:t>GC Method run time:  60 min</a:t>
            </a:r>
            <a:endParaRPr lang="en-US" sz="1400" dirty="0"/>
          </a:p>
        </p:txBody>
      </p:sp>
      <p:sp>
        <p:nvSpPr>
          <p:cNvPr id="7" name="TextBox 6"/>
          <p:cNvSpPr txBox="1"/>
          <p:nvPr/>
        </p:nvSpPr>
        <p:spPr>
          <a:xfrm>
            <a:off x="1295400" y="1600200"/>
            <a:ext cx="2743200" cy="523220"/>
          </a:xfrm>
          <a:prstGeom prst="rect">
            <a:avLst/>
          </a:prstGeom>
          <a:noFill/>
        </p:spPr>
        <p:txBody>
          <a:bodyPr wrap="square" rtlCol="0">
            <a:spAutoFit/>
          </a:bodyPr>
          <a:lstStyle/>
          <a:p>
            <a:r>
              <a:rPr lang="en-US" sz="1400" dirty="0" smtClean="0"/>
              <a:t>Heating Rate: &gt;1000</a:t>
            </a:r>
            <a:r>
              <a:rPr lang="en-US" sz="1400" baseline="30000" dirty="0" smtClean="0"/>
              <a:t>o</a:t>
            </a:r>
            <a:r>
              <a:rPr lang="en-US" sz="1400" dirty="0" smtClean="0"/>
              <a:t>C per sec</a:t>
            </a:r>
          </a:p>
          <a:p>
            <a:r>
              <a:rPr lang="en-US" sz="1400" dirty="0" smtClean="0"/>
              <a:t>GC Method run time:  30 min</a:t>
            </a:r>
            <a:endParaRPr lang="en-US" sz="1400" dirty="0"/>
          </a:p>
        </p:txBody>
      </p:sp>
      <p:cxnSp>
        <p:nvCxnSpPr>
          <p:cNvPr id="9" name="Straight Arrow Connector 8"/>
          <p:cNvCxnSpPr/>
          <p:nvPr/>
        </p:nvCxnSpPr>
        <p:spPr>
          <a:xfrm rot="5400000">
            <a:off x="3048000" y="3505200"/>
            <a:ext cx="2590800" cy="762000"/>
          </a:xfrm>
          <a:prstGeom prst="straightConnector1">
            <a:avLst/>
          </a:prstGeom>
          <a:ln w="25400">
            <a:solidFill>
              <a:srgbClr val="0066FF"/>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3848100" y="2933700"/>
            <a:ext cx="2667000" cy="1676400"/>
          </a:xfrm>
          <a:prstGeom prst="straightConnector1">
            <a:avLst/>
          </a:prstGeom>
          <a:ln w="25400">
            <a:solidFill>
              <a:srgbClr val="0066FF"/>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8600" y="5722203"/>
            <a:ext cx="8686800" cy="1077218"/>
          </a:xfrm>
          <a:prstGeom prst="rect">
            <a:avLst/>
          </a:prstGeom>
          <a:noFill/>
        </p:spPr>
        <p:txBody>
          <a:bodyPr wrap="square" rtlCol="0">
            <a:spAutoFit/>
          </a:bodyPr>
          <a:lstStyle/>
          <a:p>
            <a:r>
              <a:rPr lang="en-US" sz="1600" dirty="0" smtClean="0"/>
              <a:t>During </a:t>
            </a:r>
            <a:r>
              <a:rPr lang="en-US" sz="1600" dirty="0" err="1" smtClean="0"/>
              <a:t>pyrolysis</a:t>
            </a:r>
            <a:r>
              <a:rPr lang="en-US" sz="1600" dirty="0" smtClean="0"/>
              <a:t>, materials undergo thermal degradation via chemical pathways dictated by the thermal stability of the components.  When </a:t>
            </a:r>
            <a:r>
              <a:rPr lang="en-US" sz="1600" dirty="0" err="1" smtClean="0"/>
              <a:t>pyrolysis</a:t>
            </a:r>
            <a:r>
              <a:rPr lang="en-US" sz="1600" dirty="0" smtClean="0"/>
              <a:t> is slowed to simulate TGA conditions, a thermal response pattern similar  to what was observed with TGA first derivative plot is observed.</a:t>
            </a:r>
            <a:endParaRPr lang="en-US" sz="1600" dirty="0"/>
          </a:p>
        </p:txBody>
      </p:sp>
      <p:pic>
        <p:nvPicPr>
          <p:cNvPr id="12" name="Picture 2"/>
          <p:cNvPicPr>
            <a:picLocks noChangeAspect="1" noChangeArrowheads="1"/>
          </p:cNvPicPr>
          <p:nvPr/>
        </p:nvPicPr>
        <p:blipFill>
          <a:blip r:embed="rId4" cstate="print"/>
          <a:srcRect l="13066" t="17771" r="4884"/>
          <a:stretch>
            <a:fillRect/>
          </a:stretch>
        </p:blipFill>
        <p:spPr bwMode="auto">
          <a:xfrm>
            <a:off x="7010400" y="3962400"/>
            <a:ext cx="1981200" cy="1491493"/>
          </a:xfrm>
          <a:prstGeom prst="rect">
            <a:avLst/>
          </a:prstGeom>
          <a:noFill/>
          <a:ln w="9525">
            <a:noFill/>
            <a:miter lim="800000"/>
            <a:headEnd/>
            <a:tailEnd/>
          </a:ln>
          <a:effectLst/>
        </p:spPr>
      </p:pic>
      <p:sp>
        <p:nvSpPr>
          <p:cNvPr id="13" name="TextBox 12"/>
          <p:cNvSpPr txBox="1"/>
          <p:nvPr/>
        </p:nvSpPr>
        <p:spPr>
          <a:xfrm>
            <a:off x="7696200" y="3581400"/>
            <a:ext cx="914400" cy="338554"/>
          </a:xfrm>
          <a:prstGeom prst="rect">
            <a:avLst/>
          </a:prstGeom>
          <a:noFill/>
        </p:spPr>
        <p:txBody>
          <a:bodyPr wrap="square" rtlCol="0">
            <a:spAutoFit/>
          </a:bodyPr>
          <a:lstStyle/>
          <a:p>
            <a:r>
              <a:rPr lang="en-US" sz="1600" dirty="0" smtClean="0"/>
              <a:t>TGA</a:t>
            </a:r>
            <a:endParaRPr lang="en-US" sz="1600" dirty="0"/>
          </a:p>
        </p:txBody>
      </p:sp>
      <p:sp>
        <p:nvSpPr>
          <p:cNvPr id="14" name="Rectangle 13"/>
          <p:cNvSpPr/>
          <p:nvPr/>
        </p:nvSpPr>
        <p:spPr>
          <a:xfrm>
            <a:off x="8382000" y="5334000"/>
            <a:ext cx="609600"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609600" y="0"/>
            <a:ext cx="8229600" cy="1143000"/>
          </a:xfrm>
        </p:spPr>
        <p:txBody>
          <a:bodyPr/>
          <a:lstStyle/>
          <a:p>
            <a:pPr eaLnBrk="1" hangingPunct="1"/>
            <a:r>
              <a:rPr lang="en-US" sz="2800" dirty="0" smtClean="0"/>
              <a:t>Thermal Analysis of HDPE and LDPE</a:t>
            </a:r>
          </a:p>
        </p:txBody>
      </p:sp>
      <p:pic>
        <p:nvPicPr>
          <p:cNvPr id="4100" name="Picture 5" descr="GC MS comparison"/>
          <p:cNvPicPr>
            <a:picLocks noChangeAspect="1" noChangeArrowheads="1"/>
          </p:cNvPicPr>
          <p:nvPr/>
        </p:nvPicPr>
        <p:blipFill>
          <a:blip r:embed="rId4" cstate="print"/>
          <a:srcRect l="3419" r="3419"/>
          <a:stretch>
            <a:fillRect/>
          </a:stretch>
        </p:blipFill>
        <p:spPr bwMode="auto">
          <a:xfrm>
            <a:off x="0" y="4218842"/>
            <a:ext cx="9144000" cy="2410558"/>
          </a:xfrm>
          <a:prstGeom prst="rect">
            <a:avLst/>
          </a:prstGeom>
          <a:noFill/>
          <a:ln w="9525">
            <a:noFill/>
            <a:miter lim="800000"/>
            <a:headEnd/>
            <a:tailEnd/>
          </a:ln>
        </p:spPr>
      </p:pic>
      <p:graphicFrame>
        <p:nvGraphicFramePr>
          <p:cNvPr id="4098" name="Object 6"/>
          <p:cNvGraphicFramePr>
            <a:graphicFrameLocks noGrp="1" noChangeAspect="1"/>
          </p:cNvGraphicFramePr>
          <p:nvPr>
            <p:ph idx="1"/>
          </p:nvPr>
        </p:nvGraphicFramePr>
        <p:xfrm>
          <a:off x="4627562" y="1922522"/>
          <a:ext cx="3983038" cy="2268477"/>
        </p:xfrm>
        <a:graphic>
          <a:graphicData uri="http://schemas.openxmlformats.org/presentationml/2006/ole">
            <p:oleObj spid="_x0000_s4147" name="Chart" r:id="rId5" imgW="4667369" imgH="2657585" progId="Excel.Sheet.8">
              <p:embed/>
            </p:oleObj>
          </a:graphicData>
        </a:graphic>
      </p:graphicFrame>
      <p:pic>
        <p:nvPicPr>
          <p:cNvPr id="7" name="Picture 2"/>
          <p:cNvPicPr>
            <a:picLocks noChangeAspect="1" noChangeArrowheads="1"/>
          </p:cNvPicPr>
          <p:nvPr/>
        </p:nvPicPr>
        <p:blipFill>
          <a:blip r:embed="rId6" cstate="print"/>
          <a:srcRect t="13469" r="-589"/>
          <a:stretch>
            <a:fillRect/>
          </a:stretch>
        </p:blipFill>
        <p:spPr bwMode="auto">
          <a:xfrm>
            <a:off x="152400" y="1895539"/>
            <a:ext cx="4423996" cy="2447861"/>
          </a:xfrm>
          <a:prstGeom prst="rect">
            <a:avLst/>
          </a:prstGeom>
          <a:noFill/>
          <a:ln w="9525">
            <a:noFill/>
            <a:miter lim="800000"/>
            <a:headEnd/>
            <a:tailEnd/>
          </a:ln>
          <a:effectLst/>
        </p:spPr>
      </p:pic>
      <p:sp>
        <p:nvSpPr>
          <p:cNvPr id="8" name="TextBox 7"/>
          <p:cNvSpPr txBox="1"/>
          <p:nvPr/>
        </p:nvSpPr>
        <p:spPr>
          <a:xfrm>
            <a:off x="2743200" y="2221468"/>
            <a:ext cx="838200" cy="369332"/>
          </a:xfrm>
          <a:prstGeom prst="rect">
            <a:avLst/>
          </a:prstGeom>
          <a:noFill/>
        </p:spPr>
        <p:txBody>
          <a:bodyPr wrap="square" rtlCol="0">
            <a:spAutoFit/>
          </a:bodyPr>
          <a:lstStyle/>
          <a:p>
            <a:r>
              <a:rPr lang="en-US" dirty="0" smtClean="0"/>
              <a:t>TGA</a:t>
            </a:r>
            <a:endParaRPr lang="en-US" dirty="0"/>
          </a:p>
        </p:txBody>
      </p:sp>
      <p:sp>
        <p:nvSpPr>
          <p:cNvPr id="9" name="TextBox 8"/>
          <p:cNvSpPr txBox="1"/>
          <p:nvPr/>
        </p:nvSpPr>
        <p:spPr>
          <a:xfrm>
            <a:off x="3505200" y="4507468"/>
            <a:ext cx="2057400" cy="369332"/>
          </a:xfrm>
          <a:prstGeom prst="rect">
            <a:avLst/>
          </a:prstGeom>
          <a:noFill/>
        </p:spPr>
        <p:txBody>
          <a:bodyPr wrap="square" rtlCol="0">
            <a:spAutoFit/>
          </a:bodyPr>
          <a:lstStyle/>
          <a:p>
            <a:r>
              <a:rPr lang="en-US" dirty="0" err="1" smtClean="0"/>
              <a:t>Pyrolysis</a:t>
            </a:r>
            <a:r>
              <a:rPr lang="en-US" dirty="0" smtClean="0"/>
              <a:t>-GC-MS</a:t>
            </a:r>
            <a:endParaRPr lang="en-US" dirty="0"/>
          </a:p>
        </p:txBody>
      </p:sp>
      <p:sp>
        <p:nvSpPr>
          <p:cNvPr id="10" name="Rectangle 3"/>
          <p:cNvSpPr txBox="1">
            <a:spLocks noChangeArrowheads="1"/>
          </p:cNvSpPr>
          <p:nvPr/>
        </p:nvSpPr>
        <p:spPr bwMode="auto">
          <a:xfrm>
            <a:off x="1752600" y="1371600"/>
            <a:ext cx="6096000" cy="38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rtl="0" eaLnBrk="1" fontAlgn="base" latinLnBrk="0" hangingPunct="1">
              <a:lnSpc>
                <a:spcPct val="80000"/>
              </a:lnSpc>
              <a:spcBef>
                <a:spcPct val="20000"/>
              </a:spcBef>
              <a:spcAft>
                <a:spcPct val="0"/>
              </a:spcAft>
              <a:buClrTx/>
              <a:buSzTx/>
              <a:buFontTx/>
              <a:buNone/>
              <a:tabLst/>
              <a:defRPr/>
            </a:pPr>
            <a:r>
              <a:rPr kumimoji="0" lang="en-US" sz="1400" b="1" i="0" u="none" strike="noStrike" kern="0" cap="none" spc="0" normalizeH="0" baseline="0" noProof="0" dirty="0" smtClean="0">
                <a:ln>
                  <a:noFill/>
                </a:ln>
                <a:solidFill>
                  <a:schemeClr val="tx1"/>
                </a:solidFill>
                <a:effectLst/>
                <a:uLnTx/>
                <a:uFillTx/>
                <a:latin typeface="+mn-lt"/>
                <a:ea typeface="+mn-ea"/>
                <a:cs typeface="+mn-cs"/>
              </a:rPr>
              <a:t>Polyethylene:  </a:t>
            </a:r>
            <a:r>
              <a:rPr kumimoji="0" lang="en-US" sz="1400" b="1" i="0" u="none" strike="noStrike" kern="0" cap="none" spc="0" normalizeH="0" noProof="0" dirty="0" smtClean="0">
                <a:ln>
                  <a:noFill/>
                </a:ln>
                <a:solidFill>
                  <a:schemeClr val="tx1"/>
                </a:solidFill>
                <a:effectLst/>
                <a:uLnTx/>
                <a:uFillTx/>
                <a:latin typeface="+mn-lt"/>
                <a:ea typeface="+mn-ea"/>
                <a:cs typeface="+mn-cs"/>
              </a:rPr>
              <a:t>   </a:t>
            </a:r>
            <a:r>
              <a:rPr kumimoji="0" lang="en-US" sz="1400" b="0" i="0" u="none" strike="noStrike" kern="0" cap="none" spc="0" normalizeH="0" baseline="0" noProof="0" dirty="0" smtClean="0">
                <a:ln>
                  <a:noFill/>
                </a:ln>
                <a:solidFill>
                  <a:schemeClr val="tx1"/>
                </a:solidFill>
                <a:effectLst/>
                <a:uLnTx/>
                <a:uFillTx/>
                <a:latin typeface="+mn-lt"/>
                <a:ea typeface="+mn-ea"/>
                <a:cs typeface="+mn-cs"/>
              </a:rPr>
              <a:t>-CH</a:t>
            </a:r>
            <a:r>
              <a:rPr kumimoji="0" lang="en-US" sz="1400" b="0" i="0" u="none" strike="noStrike" kern="0" cap="none" spc="0" normalizeH="0" baseline="-25000" noProof="0" dirty="0" smtClean="0">
                <a:ln>
                  <a:noFill/>
                </a:ln>
                <a:solidFill>
                  <a:schemeClr val="tx1"/>
                </a:solidFill>
                <a:effectLst/>
                <a:uLnTx/>
                <a:uFillTx/>
                <a:latin typeface="+mn-lt"/>
                <a:ea typeface="+mn-ea"/>
                <a:cs typeface="+mn-cs"/>
              </a:rPr>
              <a:t>2</a:t>
            </a:r>
            <a:r>
              <a:rPr kumimoji="0" lang="en-US" sz="1400" b="0" i="0" u="none" strike="noStrike" kern="0" cap="none" spc="0" normalizeH="0" baseline="0" noProof="0" dirty="0" smtClean="0">
                <a:ln>
                  <a:noFill/>
                </a:ln>
                <a:solidFill>
                  <a:schemeClr val="tx1"/>
                </a:solidFill>
                <a:effectLst/>
                <a:uLnTx/>
                <a:uFillTx/>
                <a:latin typeface="+mn-lt"/>
                <a:ea typeface="+mn-ea"/>
                <a:cs typeface="+mn-cs"/>
              </a:rPr>
              <a:t>-CH</a:t>
            </a:r>
            <a:r>
              <a:rPr kumimoji="0" lang="en-US" sz="1400" b="0" i="0" u="none" strike="noStrike" kern="0" cap="none" spc="0" normalizeH="0" baseline="-25000" noProof="0" dirty="0" smtClean="0">
                <a:ln>
                  <a:noFill/>
                </a:ln>
                <a:solidFill>
                  <a:schemeClr val="tx1"/>
                </a:solidFill>
                <a:effectLst/>
                <a:uLnTx/>
                <a:uFillTx/>
                <a:latin typeface="+mn-lt"/>
                <a:ea typeface="+mn-ea"/>
                <a:cs typeface="+mn-cs"/>
              </a:rPr>
              <a:t>2</a:t>
            </a:r>
            <a:r>
              <a:rPr kumimoji="0" lang="en-US" sz="1400" b="0" i="0" u="none" strike="noStrike" kern="0" cap="none" spc="0" normalizeH="0" baseline="0" noProof="0" dirty="0" smtClean="0">
                <a:ln>
                  <a:noFill/>
                </a:ln>
                <a:solidFill>
                  <a:schemeClr val="tx1"/>
                </a:solidFill>
                <a:effectLst/>
                <a:uLnTx/>
                <a:uFillTx/>
                <a:latin typeface="+mn-lt"/>
                <a:ea typeface="+mn-ea"/>
                <a:cs typeface="+mn-cs"/>
              </a:rPr>
              <a:t>-CH</a:t>
            </a:r>
            <a:r>
              <a:rPr kumimoji="0" lang="en-US" sz="1400" b="0" i="0" u="none" strike="noStrike" kern="0" cap="none" spc="0" normalizeH="0" baseline="-25000" noProof="0" dirty="0" smtClean="0">
                <a:ln>
                  <a:noFill/>
                </a:ln>
                <a:solidFill>
                  <a:schemeClr val="tx1"/>
                </a:solidFill>
                <a:effectLst/>
                <a:uLnTx/>
                <a:uFillTx/>
                <a:latin typeface="+mn-lt"/>
                <a:ea typeface="+mn-ea"/>
                <a:cs typeface="+mn-cs"/>
              </a:rPr>
              <a:t>2</a:t>
            </a:r>
            <a:r>
              <a:rPr kumimoji="0" lang="en-US" sz="1400" b="0" i="0" u="none" strike="noStrike" kern="0" cap="none" spc="0" normalizeH="0" baseline="0" noProof="0" dirty="0" smtClean="0">
                <a:ln>
                  <a:noFill/>
                </a:ln>
                <a:solidFill>
                  <a:schemeClr val="tx1"/>
                </a:solidFill>
                <a:effectLst/>
                <a:uLnTx/>
                <a:uFillTx/>
                <a:latin typeface="+mn-lt"/>
                <a:ea typeface="+mn-ea"/>
                <a:cs typeface="+mn-cs"/>
              </a:rPr>
              <a:t>-CH</a:t>
            </a:r>
            <a:r>
              <a:rPr kumimoji="0" lang="en-US" sz="1400" b="0" i="0" u="none" strike="noStrike" kern="0" cap="none" spc="0" normalizeH="0" baseline="-25000" noProof="0" dirty="0" smtClean="0">
                <a:ln>
                  <a:noFill/>
                </a:ln>
                <a:solidFill>
                  <a:schemeClr val="tx1"/>
                </a:solidFill>
                <a:effectLst/>
                <a:uLnTx/>
                <a:uFillTx/>
                <a:latin typeface="+mn-lt"/>
                <a:ea typeface="+mn-ea"/>
                <a:cs typeface="+mn-cs"/>
              </a:rPr>
              <a:t>2</a:t>
            </a:r>
            <a:r>
              <a:rPr kumimoji="0" lang="en-US" sz="1400" b="0" i="0" u="none" strike="noStrike" kern="0" cap="none" spc="0" normalizeH="0" baseline="0" noProof="0" dirty="0" smtClean="0">
                <a:ln>
                  <a:noFill/>
                </a:ln>
                <a:solidFill>
                  <a:schemeClr val="tx1"/>
                </a:solidFill>
                <a:effectLst/>
                <a:uLnTx/>
                <a:uFillTx/>
                <a:latin typeface="+mn-lt"/>
                <a:ea typeface="+mn-ea"/>
                <a:cs typeface="+mn-cs"/>
              </a:rPr>
              <a:t>-CH</a:t>
            </a:r>
            <a:r>
              <a:rPr kumimoji="0" lang="en-US" sz="1400" b="0" i="0" u="none" strike="noStrike" kern="0" cap="none" spc="0" normalizeH="0" baseline="-25000" noProof="0" dirty="0" smtClean="0">
                <a:ln>
                  <a:noFill/>
                </a:ln>
                <a:solidFill>
                  <a:schemeClr val="tx1"/>
                </a:solidFill>
                <a:effectLst/>
                <a:uLnTx/>
                <a:uFillTx/>
                <a:latin typeface="+mn-lt"/>
                <a:ea typeface="+mn-ea"/>
                <a:cs typeface="+mn-cs"/>
              </a:rPr>
              <a:t>2</a:t>
            </a:r>
            <a:r>
              <a:rPr kumimoji="0" lang="en-US" sz="1400" b="0" i="0" u="none" strike="noStrike" kern="0" cap="none" spc="0" normalizeH="0" baseline="0" noProof="0" dirty="0" smtClean="0">
                <a:ln>
                  <a:noFill/>
                </a:ln>
                <a:solidFill>
                  <a:schemeClr val="tx1"/>
                </a:solidFill>
                <a:effectLst/>
                <a:uLnTx/>
                <a:uFillTx/>
                <a:latin typeface="+mn-lt"/>
                <a:ea typeface="+mn-ea"/>
                <a:cs typeface="+mn-cs"/>
              </a:rPr>
              <a:t>-CH</a:t>
            </a:r>
            <a:r>
              <a:rPr kumimoji="0" lang="en-US" sz="1400" b="0" i="0" u="none" strike="noStrike" kern="0" cap="none" spc="0" normalizeH="0" baseline="-25000" noProof="0" dirty="0" smtClean="0">
                <a:ln>
                  <a:noFill/>
                </a:ln>
                <a:solidFill>
                  <a:schemeClr val="tx1"/>
                </a:solidFill>
                <a:effectLst/>
                <a:uLnTx/>
                <a:uFillTx/>
                <a:latin typeface="+mn-lt"/>
                <a:ea typeface="+mn-ea"/>
                <a:cs typeface="+mn-cs"/>
              </a:rPr>
              <a:t>2</a:t>
            </a:r>
            <a:r>
              <a:rPr kumimoji="0" lang="en-US" sz="1400" b="0" i="0" u="none" strike="noStrike" kern="0" cap="none" spc="0" normalizeH="0" baseline="0" noProof="0" dirty="0" smtClean="0">
                <a:ln>
                  <a:noFill/>
                </a:ln>
                <a:solidFill>
                  <a:schemeClr val="tx1"/>
                </a:solidFill>
                <a:effectLst/>
                <a:uLnTx/>
                <a:uFillTx/>
                <a:latin typeface="+mn-lt"/>
                <a:ea typeface="+mn-ea"/>
                <a:cs typeface="+mn-cs"/>
              </a:rPr>
              <a:t>-CH</a:t>
            </a:r>
            <a:r>
              <a:rPr kumimoji="0" lang="en-US" sz="1400" b="0" i="0" u="none" strike="noStrike" kern="0" cap="none" spc="0" normalizeH="0" baseline="-25000" noProof="0" dirty="0" smtClean="0">
                <a:ln>
                  <a:noFill/>
                </a:ln>
                <a:solidFill>
                  <a:schemeClr val="tx1"/>
                </a:solidFill>
                <a:effectLst/>
                <a:uLnTx/>
                <a:uFillTx/>
                <a:latin typeface="+mn-lt"/>
                <a:ea typeface="+mn-ea"/>
                <a:cs typeface="+mn-cs"/>
              </a:rPr>
              <a:t>2</a:t>
            </a:r>
            <a:r>
              <a:rPr kumimoji="0" lang="en-US" sz="1400" b="0" i="0" u="none" strike="noStrike" kern="0" cap="none" spc="0" normalizeH="0" baseline="0" noProof="0" dirty="0" smtClean="0">
                <a:ln>
                  <a:noFill/>
                </a:ln>
                <a:solidFill>
                  <a:schemeClr val="tx1"/>
                </a:solidFill>
                <a:effectLst/>
                <a:uLnTx/>
                <a:uFillTx/>
                <a:latin typeface="+mn-lt"/>
                <a:ea typeface="+mn-ea"/>
                <a:cs typeface="+mn-cs"/>
              </a:rPr>
              <a:t>-CH</a:t>
            </a:r>
            <a:r>
              <a:rPr kumimoji="0" lang="en-US" sz="1400" b="0" i="0" u="none" strike="noStrike" kern="0" cap="none" spc="0" normalizeH="0" baseline="-25000" noProof="0" dirty="0" smtClean="0">
                <a:ln>
                  <a:noFill/>
                </a:ln>
                <a:solidFill>
                  <a:schemeClr val="tx1"/>
                </a:solidFill>
                <a:effectLst/>
                <a:uLnTx/>
                <a:uFillTx/>
                <a:latin typeface="+mn-lt"/>
                <a:ea typeface="+mn-ea"/>
                <a:cs typeface="+mn-cs"/>
              </a:rPr>
              <a:t>2</a:t>
            </a:r>
            <a:r>
              <a:rPr kumimoji="0" lang="en-US" sz="1400" b="0" i="0" u="none" strike="noStrike" kern="0" cap="none" spc="0" normalizeH="0" baseline="0" noProof="0" dirty="0" smtClean="0">
                <a:ln>
                  <a:noFill/>
                </a:ln>
                <a:solidFill>
                  <a:schemeClr val="tx1"/>
                </a:solidFill>
                <a:effectLst/>
                <a:uLnTx/>
                <a:uFillTx/>
                <a:latin typeface="+mn-lt"/>
                <a:ea typeface="+mn-ea"/>
                <a:cs typeface="+mn-cs"/>
              </a:rPr>
              <a:t>-CH</a:t>
            </a:r>
            <a:r>
              <a:rPr kumimoji="0" lang="en-US" sz="1400" b="0" i="0" u="none" strike="noStrike" kern="0" cap="none" spc="0" normalizeH="0" baseline="-25000" noProof="0" dirty="0" smtClean="0">
                <a:ln>
                  <a:noFill/>
                </a:ln>
                <a:solidFill>
                  <a:schemeClr val="tx1"/>
                </a:solidFill>
                <a:effectLst/>
                <a:uLnTx/>
                <a:uFillTx/>
                <a:latin typeface="+mn-lt"/>
                <a:ea typeface="+mn-ea"/>
                <a:cs typeface="+mn-cs"/>
              </a:rPr>
              <a:t>2</a:t>
            </a:r>
            <a:r>
              <a:rPr kumimoji="0" lang="en-US" sz="1400" b="0" i="0" u="none" strike="noStrike" kern="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1" fontAlgn="base" latinLnBrk="0" hangingPunct="1">
              <a:lnSpc>
                <a:spcPct val="80000"/>
              </a:lnSpc>
              <a:spcBef>
                <a:spcPct val="20000"/>
              </a:spcBef>
              <a:spcAft>
                <a:spcPct val="0"/>
              </a:spcAft>
              <a:buClrTx/>
              <a:buSzTx/>
              <a:buFontTx/>
              <a:buNone/>
              <a:tabLst/>
              <a:defRPr/>
            </a:pPr>
            <a:endParaRPr kumimoji="0" lang="en-US" sz="14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1" name="Rectangle 9"/>
          <p:cNvSpPr>
            <a:spLocks noChangeArrowheads="1"/>
          </p:cNvSpPr>
          <p:nvPr/>
        </p:nvSpPr>
        <p:spPr bwMode="auto">
          <a:xfrm>
            <a:off x="5181600" y="5562600"/>
            <a:ext cx="533400" cy="304800"/>
          </a:xfrm>
          <a:prstGeom prst="rect">
            <a:avLst/>
          </a:prstGeom>
          <a:noFill/>
          <a:ln w="9525">
            <a:noFill/>
            <a:miter lim="800000"/>
            <a:headEnd/>
            <a:tailEnd/>
          </a:ln>
        </p:spPr>
        <p:txBody>
          <a:bodyPr/>
          <a:lstStyle/>
          <a:p>
            <a:pPr marL="342900" indent="-342900" algn="ctr">
              <a:lnSpc>
                <a:spcPct val="80000"/>
              </a:lnSpc>
              <a:spcBef>
                <a:spcPct val="20000"/>
              </a:spcBef>
            </a:pPr>
            <a:r>
              <a:rPr lang="en-US" sz="1400" dirty="0"/>
              <a:t>C15</a:t>
            </a:r>
          </a:p>
          <a:p>
            <a:pPr marL="342900" indent="-342900">
              <a:lnSpc>
                <a:spcPct val="80000"/>
              </a:lnSpc>
              <a:spcBef>
                <a:spcPct val="20000"/>
              </a:spcBef>
            </a:pPr>
            <a:endParaRPr lang="en-US" sz="1400" dirty="0"/>
          </a:p>
        </p:txBody>
      </p:sp>
      <p:sp>
        <p:nvSpPr>
          <p:cNvPr id="12" name="Rectangle 10"/>
          <p:cNvSpPr>
            <a:spLocks noChangeArrowheads="1"/>
          </p:cNvSpPr>
          <p:nvPr/>
        </p:nvSpPr>
        <p:spPr bwMode="auto">
          <a:xfrm>
            <a:off x="4800600" y="5486400"/>
            <a:ext cx="533400" cy="304800"/>
          </a:xfrm>
          <a:prstGeom prst="rect">
            <a:avLst/>
          </a:prstGeom>
          <a:noFill/>
          <a:ln w="9525">
            <a:noFill/>
            <a:miter lim="800000"/>
            <a:headEnd/>
            <a:tailEnd/>
          </a:ln>
        </p:spPr>
        <p:txBody>
          <a:bodyPr/>
          <a:lstStyle/>
          <a:p>
            <a:pPr marL="342900" indent="-342900" algn="ctr">
              <a:lnSpc>
                <a:spcPct val="80000"/>
              </a:lnSpc>
              <a:spcBef>
                <a:spcPct val="20000"/>
              </a:spcBef>
            </a:pPr>
            <a:r>
              <a:rPr lang="en-US" sz="1400" dirty="0"/>
              <a:t>C14</a:t>
            </a:r>
          </a:p>
          <a:p>
            <a:pPr marL="342900" indent="-342900">
              <a:lnSpc>
                <a:spcPct val="80000"/>
              </a:lnSpc>
              <a:spcBef>
                <a:spcPct val="20000"/>
              </a:spcBef>
            </a:pPr>
            <a:endParaRPr lang="en-US" sz="1400" dirty="0"/>
          </a:p>
        </p:txBody>
      </p:sp>
      <p:sp>
        <p:nvSpPr>
          <p:cNvPr id="13" name="Rectangle 11"/>
          <p:cNvSpPr>
            <a:spLocks noChangeArrowheads="1"/>
          </p:cNvSpPr>
          <p:nvPr/>
        </p:nvSpPr>
        <p:spPr bwMode="auto">
          <a:xfrm>
            <a:off x="4419600" y="5562600"/>
            <a:ext cx="533400" cy="304800"/>
          </a:xfrm>
          <a:prstGeom prst="rect">
            <a:avLst/>
          </a:prstGeom>
          <a:noFill/>
          <a:ln w="9525">
            <a:noFill/>
            <a:miter lim="800000"/>
            <a:headEnd/>
            <a:tailEnd/>
          </a:ln>
        </p:spPr>
        <p:txBody>
          <a:bodyPr/>
          <a:lstStyle/>
          <a:p>
            <a:pPr marL="342900" indent="-342900" algn="ctr">
              <a:lnSpc>
                <a:spcPct val="80000"/>
              </a:lnSpc>
              <a:spcBef>
                <a:spcPct val="20000"/>
              </a:spcBef>
            </a:pPr>
            <a:r>
              <a:rPr lang="en-US" sz="1400" dirty="0"/>
              <a:t>C13</a:t>
            </a:r>
          </a:p>
          <a:p>
            <a:pPr marL="342900" indent="-342900">
              <a:lnSpc>
                <a:spcPct val="80000"/>
              </a:lnSpc>
              <a:spcBef>
                <a:spcPct val="20000"/>
              </a:spcBef>
            </a:pPr>
            <a:endParaRPr lang="en-US" sz="1400" dirty="0"/>
          </a:p>
        </p:txBody>
      </p:sp>
      <p:sp>
        <p:nvSpPr>
          <p:cNvPr id="14" name="Rectangle 12"/>
          <p:cNvSpPr>
            <a:spLocks noChangeArrowheads="1"/>
          </p:cNvSpPr>
          <p:nvPr/>
        </p:nvSpPr>
        <p:spPr bwMode="auto">
          <a:xfrm>
            <a:off x="4038600" y="5638800"/>
            <a:ext cx="533400" cy="304800"/>
          </a:xfrm>
          <a:prstGeom prst="rect">
            <a:avLst/>
          </a:prstGeom>
          <a:noFill/>
          <a:ln w="9525">
            <a:noFill/>
            <a:miter lim="800000"/>
            <a:headEnd/>
            <a:tailEnd/>
          </a:ln>
        </p:spPr>
        <p:txBody>
          <a:bodyPr/>
          <a:lstStyle/>
          <a:p>
            <a:pPr marL="342900" indent="-342900" algn="ctr">
              <a:lnSpc>
                <a:spcPct val="80000"/>
              </a:lnSpc>
              <a:spcBef>
                <a:spcPct val="20000"/>
              </a:spcBef>
            </a:pPr>
            <a:r>
              <a:rPr lang="en-US" sz="1400" dirty="0"/>
              <a:t>C12</a:t>
            </a:r>
          </a:p>
          <a:p>
            <a:pPr marL="342900" indent="-342900">
              <a:lnSpc>
                <a:spcPct val="80000"/>
              </a:lnSpc>
              <a:spcBef>
                <a:spcPct val="20000"/>
              </a:spcBef>
            </a:pPr>
            <a:endParaRPr lang="en-US" sz="1400" dirty="0"/>
          </a:p>
        </p:txBody>
      </p:sp>
      <p:sp>
        <p:nvSpPr>
          <p:cNvPr id="15" name="Rectangle 13"/>
          <p:cNvSpPr>
            <a:spLocks noChangeArrowheads="1"/>
          </p:cNvSpPr>
          <p:nvPr/>
        </p:nvSpPr>
        <p:spPr bwMode="auto">
          <a:xfrm>
            <a:off x="3581400" y="5486400"/>
            <a:ext cx="533400" cy="304800"/>
          </a:xfrm>
          <a:prstGeom prst="rect">
            <a:avLst/>
          </a:prstGeom>
          <a:noFill/>
          <a:ln w="9525">
            <a:noFill/>
            <a:miter lim="800000"/>
            <a:headEnd/>
            <a:tailEnd/>
          </a:ln>
        </p:spPr>
        <p:txBody>
          <a:bodyPr/>
          <a:lstStyle/>
          <a:p>
            <a:pPr marL="342900" indent="-342900" algn="ctr">
              <a:lnSpc>
                <a:spcPct val="80000"/>
              </a:lnSpc>
              <a:spcBef>
                <a:spcPct val="20000"/>
              </a:spcBef>
            </a:pPr>
            <a:r>
              <a:rPr lang="en-US" sz="1400" dirty="0"/>
              <a:t>C11</a:t>
            </a:r>
          </a:p>
          <a:p>
            <a:pPr marL="342900" indent="-342900">
              <a:lnSpc>
                <a:spcPct val="80000"/>
              </a:lnSpc>
              <a:spcBef>
                <a:spcPct val="20000"/>
              </a:spcBef>
            </a:pPr>
            <a:endParaRPr lang="en-US" sz="1400" dirty="0"/>
          </a:p>
        </p:txBody>
      </p:sp>
      <p:sp>
        <p:nvSpPr>
          <p:cNvPr id="16" name="Rectangle 14"/>
          <p:cNvSpPr>
            <a:spLocks noChangeArrowheads="1"/>
          </p:cNvSpPr>
          <p:nvPr/>
        </p:nvSpPr>
        <p:spPr bwMode="auto">
          <a:xfrm>
            <a:off x="3048000" y="5486400"/>
            <a:ext cx="533400" cy="304800"/>
          </a:xfrm>
          <a:prstGeom prst="rect">
            <a:avLst/>
          </a:prstGeom>
          <a:noFill/>
          <a:ln w="9525">
            <a:noFill/>
            <a:miter lim="800000"/>
            <a:headEnd/>
            <a:tailEnd/>
          </a:ln>
        </p:spPr>
        <p:txBody>
          <a:bodyPr/>
          <a:lstStyle/>
          <a:p>
            <a:pPr marL="342900" indent="-342900" algn="ctr">
              <a:lnSpc>
                <a:spcPct val="80000"/>
              </a:lnSpc>
              <a:spcBef>
                <a:spcPct val="20000"/>
              </a:spcBef>
            </a:pPr>
            <a:r>
              <a:rPr lang="en-US" sz="1400" dirty="0"/>
              <a:t>C10</a:t>
            </a:r>
          </a:p>
          <a:p>
            <a:pPr marL="342900" indent="-342900">
              <a:lnSpc>
                <a:spcPct val="80000"/>
              </a:lnSpc>
              <a:spcBef>
                <a:spcPct val="20000"/>
              </a:spcBef>
            </a:pPr>
            <a:endParaRPr lang="en-US" sz="1400" dirty="0"/>
          </a:p>
        </p:txBody>
      </p:sp>
      <p:sp>
        <p:nvSpPr>
          <p:cNvPr id="17" name="Rectangle 15"/>
          <p:cNvSpPr>
            <a:spLocks noChangeArrowheads="1"/>
          </p:cNvSpPr>
          <p:nvPr/>
        </p:nvSpPr>
        <p:spPr bwMode="auto">
          <a:xfrm>
            <a:off x="2514600" y="5791200"/>
            <a:ext cx="533400" cy="304800"/>
          </a:xfrm>
          <a:prstGeom prst="rect">
            <a:avLst/>
          </a:prstGeom>
          <a:noFill/>
          <a:ln w="9525">
            <a:noFill/>
            <a:miter lim="800000"/>
            <a:headEnd/>
            <a:tailEnd/>
          </a:ln>
        </p:spPr>
        <p:txBody>
          <a:bodyPr/>
          <a:lstStyle/>
          <a:p>
            <a:pPr marL="342900" indent="-342900" algn="ctr">
              <a:lnSpc>
                <a:spcPct val="80000"/>
              </a:lnSpc>
              <a:spcBef>
                <a:spcPct val="20000"/>
              </a:spcBef>
            </a:pPr>
            <a:r>
              <a:rPr lang="en-US" sz="1400" dirty="0"/>
              <a:t>C9</a:t>
            </a:r>
          </a:p>
          <a:p>
            <a:pPr marL="342900" indent="-342900">
              <a:lnSpc>
                <a:spcPct val="80000"/>
              </a:lnSpc>
              <a:spcBef>
                <a:spcPct val="20000"/>
              </a:spcBef>
            </a:pPr>
            <a:endParaRPr lang="en-US" sz="1400" dirty="0"/>
          </a:p>
        </p:txBody>
      </p:sp>
      <p:sp>
        <p:nvSpPr>
          <p:cNvPr id="18" name="Rectangle 16"/>
          <p:cNvSpPr>
            <a:spLocks noChangeArrowheads="1"/>
          </p:cNvSpPr>
          <p:nvPr/>
        </p:nvSpPr>
        <p:spPr bwMode="auto">
          <a:xfrm>
            <a:off x="1981200" y="5867400"/>
            <a:ext cx="533400" cy="304800"/>
          </a:xfrm>
          <a:prstGeom prst="rect">
            <a:avLst/>
          </a:prstGeom>
          <a:noFill/>
          <a:ln w="9525">
            <a:noFill/>
            <a:miter lim="800000"/>
            <a:headEnd/>
            <a:tailEnd/>
          </a:ln>
        </p:spPr>
        <p:txBody>
          <a:bodyPr/>
          <a:lstStyle/>
          <a:p>
            <a:pPr marL="342900" indent="-342900" algn="ctr">
              <a:lnSpc>
                <a:spcPct val="80000"/>
              </a:lnSpc>
              <a:spcBef>
                <a:spcPct val="20000"/>
              </a:spcBef>
            </a:pPr>
            <a:r>
              <a:rPr lang="en-US" sz="1400" dirty="0"/>
              <a:t>C8</a:t>
            </a:r>
          </a:p>
          <a:p>
            <a:pPr marL="342900" indent="-342900">
              <a:lnSpc>
                <a:spcPct val="80000"/>
              </a:lnSpc>
              <a:spcBef>
                <a:spcPct val="20000"/>
              </a:spcBef>
            </a:pPr>
            <a:endParaRPr lang="en-US" sz="1400" dirty="0"/>
          </a:p>
        </p:txBody>
      </p:sp>
      <p:sp>
        <p:nvSpPr>
          <p:cNvPr id="19" name="Rectangle 17"/>
          <p:cNvSpPr>
            <a:spLocks noChangeArrowheads="1"/>
          </p:cNvSpPr>
          <p:nvPr/>
        </p:nvSpPr>
        <p:spPr bwMode="auto">
          <a:xfrm>
            <a:off x="1447800" y="5867400"/>
            <a:ext cx="533400" cy="304800"/>
          </a:xfrm>
          <a:prstGeom prst="rect">
            <a:avLst/>
          </a:prstGeom>
          <a:noFill/>
          <a:ln w="9525">
            <a:noFill/>
            <a:miter lim="800000"/>
            <a:headEnd/>
            <a:tailEnd/>
          </a:ln>
        </p:spPr>
        <p:txBody>
          <a:bodyPr/>
          <a:lstStyle/>
          <a:p>
            <a:pPr marL="342900" indent="-342900" algn="ctr">
              <a:lnSpc>
                <a:spcPct val="80000"/>
              </a:lnSpc>
              <a:spcBef>
                <a:spcPct val="20000"/>
              </a:spcBef>
            </a:pPr>
            <a:r>
              <a:rPr lang="en-US" sz="1400" dirty="0"/>
              <a:t>C7</a:t>
            </a:r>
          </a:p>
          <a:p>
            <a:pPr marL="342900" indent="-342900">
              <a:lnSpc>
                <a:spcPct val="80000"/>
              </a:lnSpc>
              <a:spcBef>
                <a:spcPct val="20000"/>
              </a:spcBef>
            </a:pPr>
            <a:endParaRPr lang="en-US" sz="1400" dirty="0"/>
          </a:p>
        </p:txBody>
      </p:sp>
      <p:sp>
        <p:nvSpPr>
          <p:cNvPr id="20" name="Rectangle 18"/>
          <p:cNvSpPr>
            <a:spLocks noChangeArrowheads="1"/>
          </p:cNvSpPr>
          <p:nvPr/>
        </p:nvSpPr>
        <p:spPr bwMode="auto">
          <a:xfrm>
            <a:off x="1143000" y="5638800"/>
            <a:ext cx="533400" cy="304800"/>
          </a:xfrm>
          <a:prstGeom prst="rect">
            <a:avLst/>
          </a:prstGeom>
          <a:noFill/>
          <a:ln w="9525">
            <a:noFill/>
            <a:miter lim="800000"/>
            <a:headEnd/>
            <a:tailEnd/>
          </a:ln>
        </p:spPr>
        <p:txBody>
          <a:bodyPr/>
          <a:lstStyle/>
          <a:p>
            <a:pPr marL="342900" indent="-342900" algn="ctr">
              <a:lnSpc>
                <a:spcPct val="80000"/>
              </a:lnSpc>
              <a:spcBef>
                <a:spcPct val="20000"/>
              </a:spcBef>
            </a:pPr>
            <a:r>
              <a:rPr lang="en-US" sz="1400" dirty="0"/>
              <a:t>C6</a:t>
            </a:r>
          </a:p>
          <a:p>
            <a:pPr marL="342900" indent="-342900">
              <a:lnSpc>
                <a:spcPct val="80000"/>
              </a:lnSpc>
              <a:spcBef>
                <a:spcPct val="20000"/>
              </a:spcBef>
            </a:pPr>
            <a:endParaRPr lang="en-US" sz="1400" dirty="0"/>
          </a:p>
        </p:txBody>
      </p:sp>
      <p:sp>
        <p:nvSpPr>
          <p:cNvPr id="21" name="Rectangle 20"/>
          <p:cNvSpPr/>
          <p:nvPr/>
        </p:nvSpPr>
        <p:spPr>
          <a:xfrm>
            <a:off x="3419475" y="4199792"/>
            <a:ext cx="1295400"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xmlns="" val="0"/>
              </a:ext>
            </a:extLst>
          </a:blip>
          <a:srcRect l="3775" t="6666" r="2436"/>
          <a:stretch/>
        </p:blipFill>
        <p:spPr>
          <a:xfrm>
            <a:off x="152400" y="1981200"/>
            <a:ext cx="6172200" cy="4558099"/>
          </a:xfrm>
          <a:prstGeom prst="rect">
            <a:avLst/>
          </a:prstGeom>
        </p:spPr>
      </p:pic>
      <p:sp>
        <p:nvSpPr>
          <p:cNvPr id="2" name="Title 1"/>
          <p:cNvSpPr>
            <a:spLocks noGrp="1"/>
          </p:cNvSpPr>
          <p:nvPr>
            <p:ph type="title"/>
          </p:nvPr>
        </p:nvSpPr>
        <p:spPr>
          <a:xfrm>
            <a:off x="533400" y="76200"/>
            <a:ext cx="8229600" cy="914400"/>
          </a:xfrm>
        </p:spPr>
        <p:txBody>
          <a:bodyPr/>
          <a:lstStyle/>
          <a:p>
            <a:r>
              <a:rPr lang="en-US" sz="2800" dirty="0" smtClean="0"/>
              <a:t>Temperature Ramp </a:t>
            </a:r>
            <a:r>
              <a:rPr lang="en-US" sz="2800" dirty="0" err="1" smtClean="0"/>
              <a:t>Pyrolysis</a:t>
            </a:r>
            <a:endParaRPr lang="en-US" sz="2800" dirty="0"/>
          </a:p>
        </p:txBody>
      </p:sp>
      <p:pic>
        <p:nvPicPr>
          <p:cNvPr id="4" name="Picture 2"/>
          <p:cNvPicPr>
            <a:picLocks noChangeAspect="1" noChangeArrowheads="1"/>
          </p:cNvPicPr>
          <p:nvPr/>
        </p:nvPicPr>
        <p:blipFill>
          <a:blip r:embed="rId3" cstate="print"/>
          <a:srcRect t="13469" r="-589"/>
          <a:stretch>
            <a:fillRect/>
          </a:stretch>
        </p:blipFill>
        <p:spPr bwMode="auto">
          <a:xfrm>
            <a:off x="6096000" y="3048000"/>
            <a:ext cx="3048000" cy="1686502"/>
          </a:xfrm>
          <a:prstGeom prst="rect">
            <a:avLst/>
          </a:prstGeom>
          <a:noFill/>
          <a:ln w="9525">
            <a:noFill/>
            <a:miter lim="800000"/>
            <a:headEnd/>
            <a:tailEnd/>
          </a:ln>
          <a:effectLst/>
        </p:spPr>
      </p:pic>
      <p:sp>
        <p:nvSpPr>
          <p:cNvPr id="5" name="TextBox 4"/>
          <p:cNvSpPr txBox="1"/>
          <p:nvPr/>
        </p:nvSpPr>
        <p:spPr>
          <a:xfrm>
            <a:off x="6553200" y="2667000"/>
            <a:ext cx="2133600" cy="461665"/>
          </a:xfrm>
          <a:prstGeom prst="rect">
            <a:avLst/>
          </a:prstGeom>
          <a:noFill/>
        </p:spPr>
        <p:txBody>
          <a:bodyPr wrap="square" rtlCol="0">
            <a:spAutoFit/>
          </a:bodyPr>
          <a:lstStyle/>
          <a:p>
            <a:pPr algn="ctr"/>
            <a:r>
              <a:rPr lang="en-US" sz="1200" dirty="0" smtClean="0"/>
              <a:t>TGA</a:t>
            </a:r>
          </a:p>
          <a:p>
            <a:pPr algn="ctr"/>
            <a:r>
              <a:rPr lang="en-US" sz="1200" dirty="0" smtClean="0"/>
              <a:t>Heating Rate: 5</a:t>
            </a:r>
            <a:r>
              <a:rPr lang="en-US" sz="1200" baseline="30000" dirty="0" smtClean="0"/>
              <a:t>o</a:t>
            </a:r>
            <a:r>
              <a:rPr lang="en-US" sz="1200" dirty="0" smtClean="0"/>
              <a:t>C per min</a:t>
            </a:r>
            <a:endParaRPr lang="en-US" sz="1200" dirty="0"/>
          </a:p>
        </p:txBody>
      </p:sp>
      <p:sp>
        <p:nvSpPr>
          <p:cNvPr id="6" name="TextBox 5"/>
          <p:cNvSpPr txBox="1"/>
          <p:nvPr/>
        </p:nvSpPr>
        <p:spPr>
          <a:xfrm>
            <a:off x="228600" y="1600200"/>
            <a:ext cx="7467600" cy="338554"/>
          </a:xfrm>
          <a:prstGeom prst="rect">
            <a:avLst/>
          </a:prstGeom>
          <a:noFill/>
        </p:spPr>
        <p:txBody>
          <a:bodyPr wrap="square" rtlCol="0">
            <a:spAutoFit/>
          </a:bodyPr>
          <a:lstStyle/>
          <a:p>
            <a:r>
              <a:rPr lang="en-US" sz="1600" dirty="0" smtClean="0"/>
              <a:t>Heating PE in </a:t>
            </a:r>
            <a:r>
              <a:rPr lang="en-US" sz="1600" dirty="0" err="1" smtClean="0"/>
              <a:t>Pyrolysis</a:t>
            </a:r>
            <a:r>
              <a:rPr lang="en-US" sz="1600" dirty="0" smtClean="0"/>
              <a:t> chamber from 25</a:t>
            </a:r>
            <a:r>
              <a:rPr lang="en-US" sz="1600" baseline="30000" dirty="0" smtClean="0"/>
              <a:t>o</a:t>
            </a:r>
            <a:r>
              <a:rPr lang="en-US" sz="1600" dirty="0" smtClean="0"/>
              <a:t>C to 750</a:t>
            </a:r>
            <a:r>
              <a:rPr lang="en-US" sz="1600" baseline="30000" dirty="0" smtClean="0"/>
              <a:t>o</a:t>
            </a:r>
            <a:r>
              <a:rPr lang="en-US" sz="1600" dirty="0" smtClean="0"/>
              <a:t>C at different rates</a:t>
            </a:r>
            <a:endParaRPr lang="en-US" sz="1600" dirty="0"/>
          </a:p>
        </p:txBody>
      </p:sp>
      <p:sp>
        <p:nvSpPr>
          <p:cNvPr id="7" name="TextBox 6"/>
          <p:cNvSpPr txBox="1"/>
          <p:nvPr/>
        </p:nvSpPr>
        <p:spPr>
          <a:xfrm>
            <a:off x="4038600" y="2057400"/>
            <a:ext cx="2133600" cy="276999"/>
          </a:xfrm>
          <a:prstGeom prst="rect">
            <a:avLst/>
          </a:prstGeom>
          <a:noFill/>
        </p:spPr>
        <p:txBody>
          <a:bodyPr wrap="square" rtlCol="0">
            <a:spAutoFit/>
          </a:bodyPr>
          <a:lstStyle/>
          <a:p>
            <a:r>
              <a:rPr lang="en-US" sz="1200" dirty="0" smtClean="0"/>
              <a:t>Heating Rate: 30</a:t>
            </a:r>
            <a:r>
              <a:rPr lang="en-US" sz="1200" baseline="30000" dirty="0" smtClean="0"/>
              <a:t>o</a:t>
            </a:r>
            <a:r>
              <a:rPr lang="en-US" sz="1200" dirty="0" smtClean="0"/>
              <a:t>C per min</a:t>
            </a:r>
            <a:endParaRPr lang="en-US" sz="1200" dirty="0"/>
          </a:p>
        </p:txBody>
      </p:sp>
      <p:sp>
        <p:nvSpPr>
          <p:cNvPr id="8" name="TextBox 7"/>
          <p:cNvSpPr txBox="1"/>
          <p:nvPr/>
        </p:nvSpPr>
        <p:spPr>
          <a:xfrm>
            <a:off x="4038600" y="2590800"/>
            <a:ext cx="2133600" cy="276999"/>
          </a:xfrm>
          <a:prstGeom prst="rect">
            <a:avLst/>
          </a:prstGeom>
          <a:noFill/>
        </p:spPr>
        <p:txBody>
          <a:bodyPr wrap="square" rtlCol="0">
            <a:spAutoFit/>
          </a:bodyPr>
          <a:lstStyle/>
          <a:p>
            <a:r>
              <a:rPr lang="en-US" sz="1200" dirty="0" smtClean="0"/>
              <a:t>Heating Rate: 60</a:t>
            </a:r>
            <a:r>
              <a:rPr lang="en-US" sz="1200" baseline="30000" dirty="0" smtClean="0"/>
              <a:t>o</a:t>
            </a:r>
            <a:r>
              <a:rPr lang="en-US" sz="1200" dirty="0" smtClean="0"/>
              <a:t>C per min</a:t>
            </a:r>
            <a:endParaRPr lang="en-US" sz="1200" dirty="0"/>
          </a:p>
        </p:txBody>
      </p:sp>
      <p:sp>
        <p:nvSpPr>
          <p:cNvPr id="9" name="TextBox 8"/>
          <p:cNvSpPr txBox="1"/>
          <p:nvPr/>
        </p:nvSpPr>
        <p:spPr>
          <a:xfrm>
            <a:off x="4030980" y="3124200"/>
            <a:ext cx="2133600" cy="276999"/>
          </a:xfrm>
          <a:prstGeom prst="rect">
            <a:avLst/>
          </a:prstGeom>
          <a:noFill/>
        </p:spPr>
        <p:txBody>
          <a:bodyPr wrap="square" rtlCol="0">
            <a:spAutoFit/>
          </a:bodyPr>
          <a:lstStyle/>
          <a:p>
            <a:r>
              <a:rPr lang="en-US" sz="1200" dirty="0" smtClean="0"/>
              <a:t>Heating Rate: 120</a:t>
            </a:r>
            <a:r>
              <a:rPr lang="en-US" sz="1200" baseline="30000" dirty="0" smtClean="0"/>
              <a:t>o</a:t>
            </a:r>
            <a:r>
              <a:rPr lang="en-US" sz="1200" dirty="0" smtClean="0"/>
              <a:t>C per min</a:t>
            </a:r>
            <a:endParaRPr lang="en-US" sz="1200" dirty="0"/>
          </a:p>
        </p:txBody>
      </p:sp>
      <p:sp>
        <p:nvSpPr>
          <p:cNvPr id="10" name="TextBox 9"/>
          <p:cNvSpPr txBox="1"/>
          <p:nvPr/>
        </p:nvSpPr>
        <p:spPr>
          <a:xfrm>
            <a:off x="3996690" y="3657600"/>
            <a:ext cx="2133600" cy="276999"/>
          </a:xfrm>
          <a:prstGeom prst="rect">
            <a:avLst/>
          </a:prstGeom>
          <a:noFill/>
        </p:spPr>
        <p:txBody>
          <a:bodyPr wrap="square" rtlCol="0">
            <a:spAutoFit/>
          </a:bodyPr>
          <a:lstStyle/>
          <a:p>
            <a:r>
              <a:rPr lang="en-US" sz="1200" dirty="0" smtClean="0"/>
              <a:t>Heating Rate: 180</a:t>
            </a:r>
            <a:r>
              <a:rPr lang="en-US" sz="1200" baseline="30000" dirty="0" smtClean="0"/>
              <a:t>o</a:t>
            </a:r>
            <a:r>
              <a:rPr lang="en-US" sz="1200" dirty="0" smtClean="0"/>
              <a:t>C per min</a:t>
            </a:r>
            <a:endParaRPr lang="en-US" sz="1200" dirty="0"/>
          </a:p>
        </p:txBody>
      </p:sp>
      <p:sp>
        <p:nvSpPr>
          <p:cNvPr id="11" name="TextBox 10"/>
          <p:cNvSpPr txBox="1"/>
          <p:nvPr/>
        </p:nvSpPr>
        <p:spPr>
          <a:xfrm>
            <a:off x="3962400" y="4191000"/>
            <a:ext cx="2133600" cy="276999"/>
          </a:xfrm>
          <a:prstGeom prst="rect">
            <a:avLst/>
          </a:prstGeom>
          <a:noFill/>
        </p:spPr>
        <p:txBody>
          <a:bodyPr wrap="square" rtlCol="0">
            <a:spAutoFit/>
          </a:bodyPr>
          <a:lstStyle/>
          <a:p>
            <a:r>
              <a:rPr lang="en-US" sz="1200" dirty="0" smtClean="0"/>
              <a:t>Heating Rate: 300</a:t>
            </a:r>
            <a:r>
              <a:rPr lang="en-US" sz="1200" baseline="30000" dirty="0" smtClean="0"/>
              <a:t>o</a:t>
            </a:r>
            <a:r>
              <a:rPr lang="en-US" sz="1200" dirty="0" smtClean="0"/>
              <a:t>C per min</a:t>
            </a:r>
            <a:endParaRPr lang="en-US" sz="1200" dirty="0"/>
          </a:p>
        </p:txBody>
      </p:sp>
      <p:sp>
        <p:nvSpPr>
          <p:cNvPr id="12" name="TextBox 11"/>
          <p:cNvSpPr txBox="1"/>
          <p:nvPr/>
        </p:nvSpPr>
        <p:spPr>
          <a:xfrm>
            <a:off x="3962400" y="4724400"/>
            <a:ext cx="2133600" cy="276999"/>
          </a:xfrm>
          <a:prstGeom prst="rect">
            <a:avLst/>
          </a:prstGeom>
          <a:noFill/>
        </p:spPr>
        <p:txBody>
          <a:bodyPr wrap="square" rtlCol="0">
            <a:spAutoFit/>
          </a:bodyPr>
          <a:lstStyle/>
          <a:p>
            <a:r>
              <a:rPr lang="en-US" sz="1200" dirty="0" smtClean="0"/>
              <a:t>Heating Rate: 600</a:t>
            </a:r>
            <a:r>
              <a:rPr lang="en-US" sz="1200" baseline="30000" dirty="0" smtClean="0"/>
              <a:t>o</a:t>
            </a:r>
            <a:r>
              <a:rPr lang="en-US" sz="1200" dirty="0" smtClean="0"/>
              <a:t>C per min</a:t>
            </a:r>
            <a:endParaRPr lang="en-US" sz="1200" dirty="0"/>
          </a:p>
        </p:txBody>
      </p:sp>
      <p:sp>
        <p:nvSpPr>
          <p:cNvPr id="13" name="TextBox 12"/>
          <p:cNvSpPr txBox="1"/>
          <p:nvPr/>
        </p:nvSpPr>
        <p:spPr>
          <a:xfrm>
            <a:off x="3962400" y="5257800"/>
            <a:ext cx="2209800" cy="276999"/>
          </a:xfrm>
          <a:prstGeom prst="rect">
            <a:avLst/>
          </a:prstGeom>
          <a:noFill/>
        </p:spPr>
        <p:txBody>
          <a:bodyPr wrap="square" rtlCol="0">
            <a:spAutoFit/>
          </a:bodyPr>
          <a:lstStyle/>
          <a:p>
            <a:r>
              <a:rPr lang="en-US" sz="1200" dirty="0" smtClean="0"/>
              <a:t>Heating Rate: 1200</a:t>
            </a:r>
            <a:r>
              <a:rPr lang="en-US" sz="1200" baseline="30000" dirty="0" smtClean="0"/>
              <a:t>o</a:t>
            </a:r>
            <a:r>
              <a:rPr lang="en-US" sz="1200" dirty="0" smtClean="0"/>
              <a:t>C per min</a:t>
            </a:r>
            <a:endParaRPr lang="en-US" sz="1200" dirty="0"/>
          </a:p>
        </p:txBody>
      </p:sp>
      <p:sp>
        <p:nvSpPr>
          <p:cNvPr id="14" name="TextBox 13"/>
          <p:cNvSpPr txBox="1"/>
          <p:nvPr/>
        </p:nvSpPr>
        <p:spPr>
          <a:xfrm>
            <a:off x="3802380" y="5791200"/>
            <a:ext cx="2362200" cy="276999"/>
          </a:xfrm>
          <a:prstGeom prst="rect">
            <a:avLst/>
          </a:prstGeom>
          <a:noFill/>
        </p:spPr>
        <p:txBody>
          <a:bodyPr wrap="square" rtlCol="0">
            <a:spAutoFit/>
          </a:bodyPr>
          <a:lstStyle/>
          <a:p>
            <a:r>
              <a:rPr lang="en-US" sz="1200" dirty="0" smtClean="0"/>
              <a:t>Heating Rate: &gt;1000</a:t>
            </a:r>
            <a:r>
              <a:rPr lang="en-US" sz="1200" baseline="30000" dirty="0" smtClean="0"/>
              <a:t>o</a:t>
            </a:r>
            <a:r>
              <a:rPr lang="en-US" sz="1200" dirty="0" smtClean="0"/>
              <a:t>C per sec</a:t>
            </a:r>
            <a:endParaRPr lang="en-US" sz="1200" dirty="0"/>
          </a:p>
        </p:txBody>
      </p:sp>
      <p:sp>
        <p:nvSpPr>
          <p:cNvPr id="15" name="Down Arrow 14"/>
          <p:cNvSpPr/>
          <p:nvPr/>
        </p:nvSpPr>
        <p:spPr>
          <a:xfrm>
            <a:off x="8229600" y="3962400"/>
            <a:ext cx="45719" cy="1524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8275318" y="4620202"/>
            <a:ext cx="868681"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200"/>
            <a:ext cx="7848600" cy="914400"/>
          </a:xfrm>
        </p:spPr>
        <p:txBody>
          <a:bodyPr/>
          <a:lstStyle/>
          <a:p>
            <a:r>
              <a:rPr lang="en-US" sz="2800" dirty="0" smtClean="0"/>
              <a:t>Correlating TGA and </a:t>
            </a:r>
            <a:r>
              <a:rPr lang="en-US" sz="2800" dirty="0" err="1" smtClean="0"/>
              <a:t>Pyrolysis</a:t>
            </a:r>
            <a:r>
              <a:rPr lang="en-US" sz="2800" dirty="0" smtClean="0"/>
              <a:t> Techniques</a:t>
            </a:r>
            <a:endParaRPr lang="en-US" sz="2800" dirty="0"/>
          </a:p>
        </p:txBody>
      </p:sp>
      <p:pic>
        <p:nvPicPr>
          <p:cNvPr id="5" name="Content Placeholder 3" descr="PE all gctemps.wmf"/>
          <p:cNvPicPr>
            <a:picLocks noChangeAspect="1"/>
          </p:cNvPicPr>
          <p:nvPr/>
        </p:nvPicPr>
        <p:blipFill>
          <a:blip r:embed="rId2" cstate="print"/>
          <a:stretch>
            <a:fillRect/>
          </a:stretch>
        </p:blipFill>
        <p:spPr>
          <a:xfrm>
            <a:off x="152400" y="1371600"/>
            <a:ext cx="4495800" cy="5029200"/>
          </a:xfrm>
          <a:prstGeom prst="rect">
            <a:avLst/>
          </a:prstGeom>
        </p:spPr>
      </p:pic>
      <p:sp>
        <p:nvSpPr>
          <p:cNvPr id="6" name="TextBox 5"/>
          <p:cNvSpPr txBox="1"/>
          <p:nvPr/>
        </p:nvSpPr>
        <p:spPr>
          <a:xfrm>
            <a:off x="3505200" y="5742801"/>
            <a:ext cx="830677" cy="276999"/>
          </a:xfrm>
          <a:prstGeom prst="rect">
            <a:avLst/>
          </a:prstGeom>
          <a:noFill/>
        </p:spPr>
        <p:txBody>
          <a:bodyPr wrap="none" rtlCol="0">
            <a:spAutoFit/>
          </a:bodyPr>
          <a:lstStyle/>
          <a:p>
            <a:r>
              <a:rPr lang="en-US" sz="1200" dirty="0" err="1" smtClean="0"/>
              <a:t>Py</a:t>
            </a:r>
            <a:r>
              <a:rPr lang="en-US" sz="1200" dirty="0" smtClean="0"/>
              <a:t> 750</a:t>
            </a:r>
            <a:r>
              <a:rPr lang="en-US" sz="1200" baseline="30000" dirty="0" smtClean="0"/>
              <a:t>o</a:t>
            </a:r>
            <a:r>
              <a:rPr lang="en-US" sz="1200" dirty="0" smtClean="0"/>
              <a:t>C</a:t>
            </a:r>
            <a:endParaRPr lang="en-US" sz="1200" dirty="0"/>
          </a:p>
        </p:txBody>
      </p:sp>
      <p:sp>
        <p:nvSpPr>
          <p:cNvPr id="7" name="TextBox 6"/>
          <p:cNvSpPr txBox="1"/>
          <p:nvPr/>
        </p:nvSpPr>
        <p:spPr>
          <a:xfrm>
            <a:off x="3505200" y="1856601"/>
            <a:ext cx="830677" cy="276999"/>
          </a:xfrm>
          <a:prstGeom prst="rect">
            <a:avLst/>
          </a:prstGeom>
          <a:noFill/>
        </p:spPr>
        <p:txBody>
          <a:bodyPr wrap="none" rtlCol="0">
            <a:spAutoFit/>
          </a:bodyPr>
          <a:lstStyle/>
          <a:p>
            <a:r>
              <a:rPr lang="en-US" sz="1200" dirty="0" err="1" smtClean="0"/>
              <a:t>Py</a:t>
            </a:r>
            <a:r>
              <a:rPr lang="en-US" sz="1200" dirty="0" smtClean="0"/>
              <a:t> 440</a:t>
            </a:r>
            <a:r>
              <a:rPr lang="en-US" sz="1200" baseline="30000" dirty="0" smtClean="0"/>
              <a:t>o</a:t>
            </a:r>
            <a:r>
              <a:rPr lang="en-US" sz="1200" dirty="0" smtClean="0"/>
              <a:t>C</a:t>
            </a:r>
            <a:endParaRPr lang="en-US" sz="1200" dirty="0"/>
          </a:p>
        </p:txBody>
      </p:sp>
      <p:sp>
        <p:nvSpPr>
          <p:cNvPr id="8" name="TextBox 7"/>
          <p:cNvSpPr txBox="1"/>
          <p:nvPr/>
        </p:nvSpPr>
        <p:spPr>
          <a:xfrm>
            <a:off x="3505200" y="2313801"/>
            <a:ext cx="830677" cy="276999"/>
          </a:xfrm>
          <a:prstGeom prst="rect">
            <a:avLst/>
          </a:prstGeom>
          <a:noFill/>
        </p:spPr>
        <p:txBody>
          <a:bodyPr wrap="none" rtlCol="0">
            <a:spAutoFit/>
          </a:bodyPr>
          <a:lstStyle/>
          <a:p>
            <a:r>
              <a:rPr lang="en-US" sz="1200" dirty="0" err="1" smtClean="0"/>
              <a:t>Py</a:t>
            </a:r>
            <a:r>
              <a:rPr lang="en-US" sz="1200" dirty="0" smtClean="0"/>
              <a:t> 450</a:t>
            </a:r>
            <a:r>
              <a:rPr lang="en-US" sz="1200" baseline="30000" dirty="0" smtClean="0"/>
              <a:t>o</a:t>
            </a:r>
            <a:r>
              <a:rPr lang="en-US" sz="1200" dirty="0" smtClean="0"/>
              <a:t>C</a:t>
            </a:r>
            <a:endParaRPr lang="en-US" sz="1200" dirty="0"/>
          </a:p>
        </p:txBody>
      </p:sp>
      <p:sp>
        <p:nvSpPr>
          <p:cNvPr id="9" name="TextBox 8"/>
          <p:cNvSpPr txBox="1"/>
          <p:nvPr/>
        </p:nvSpPr>
        <p:spPr>
          <a:xfrm>
            <a:off x="3505200" y="2798802"/>
            <a:ext cx="830677" cy="276999"/>
          </a:xfrm>
          <a:prstGeom prst="rect">
            <a:avLst/>
          </a:prstGeom>
          <a:noFill/>
        </p:spPr>
        <p:txBody>
          <a:bodyPr wrap="none" rtlCol="0">
            <a:spAutoFit/>
          </a:bodyPr>
          <a:lstStyle/>
          <a:p>
            <a:r>
              <a:rPr lang="en-US" sz="1200" dirty="0" err="1" smtClean="0"/>
              <a:t>Py</a:t>
            </a:r>
            <a:r>
              <a:rPr lang="en-US" sz="1200" dirty="0" smtClean="0"/>
              <a:t> 460</a:t>
            </a:r>
            <a:r>
              <a:rPr lang="en-US" sz="1200" baseline="30000" dirty="0" smtClean="0"/>
              <a:t>o</a:t>
            </a:r>
            <a:r>
              <a:rPr lang="en-US" sz="1200" dirty="0" smtClean="0"/>
              <a:t>C</a:t>
            </a:r>
            <a:endParaRPr lang="en-US" sz="1200" dirty="0"/>
          </a:p>
        </p:txBody>
      </p:sp>
      <p:sp>
        <p:nvSpPr>
          <p:cNvPr id="10" name="TextBox 9"/>
          <p:cNvSpPr txBox="1"/>
          <p:nvPr/>
        </p:nvSpPr>
        <p:spPr>
          <a:xfrm>
            <a:off x="3505200" y="3228201"/>
            <a:ext cx="830677" cy="276999"/>
          </a:xfrm>
          <a:prstGeom prst="rect">
            <a:avLst/>
          </a:prstGeom>
          <a:noFill/>
        </p:spPr>
        <p:txBody>
          <a:bodyPr wrap="none" rtlCol="0">
            <a:spAutoFit/>
          </a:bodyPr>
          <a:lstStyle/>
          <a:p>
            <a:r>
              <a:rPr lang="en-US" sz="1200" dirty="0" err="1" smtClean="0"/>
              <a:t>Py</a:t>
            </a:r>
            <a:r>
              <a:rPr lang="en-US" sz="1200" dirty="0" smtClean="0"/>
              <a:t> 470</a:t>
            </a:r>
            <a:r>
              <a:rPr lang="en-US" sz="1200" baseline="30000" dirty="0" smtClean="0"/>
              <a:t>o</a:t>
            </a:r>
            <a:r>
              <a:rPr lang="en-US" sz="1200" dirty="0" smtClean="0"/>
              <a:t>C</a:t>
            </a:r>
            <a:endParaRPr lang="en-US" sz="1200" dirty="0"/>
          </a:p>
        </p:txBody>
      </p:sp>
      <p:sp>
        <p:nvSpPr>
          <p:cNvPr id="11" name="TextBox 10"/>
          <p:cNvSpPr txBox="1"/>
          <p:nvPr/>
        </p:nvSpPr>
        <p:spPr>
          <a:xfrm>
            <a:off x="3505200" y="3761601"/>
            <a:ext cx="830677" cy="276999"/>
          </a:xfrm>
          <a:prstGeom prst="rect">
            <a:avLst/>
          </a:prstGeom>
          <a:noFill/>
        </p:spPr>
        <p:txBody>
          <a:bodyPr wrap="none" rtlCol="0">
            <a:spAutoFit/>
          </a:bodyPr>
          <a:lstStyle/>
          <a:p>
            <a:r>
              <a:rPr lang="en-US" sz="1200" dirty="0" err="1" smtClean="0"/>
              <a:t>Py</a:t>
            </a:r>
            <a:r>
              <a:rPr lang="en-US" sz="1200" dirty="0" smtClean="0"/>
              <a:t> 480</a:t>
            </a:r>
            <a:r>
              <a:rPr lang="en-US" sz="1200" baseline="30000" dirty="0" smtClean="0"/>
              <a:t>o</a:t>
            </a:r>
            <a:r>
              <a:rPr lang="en-US" sz="1200" dirty="0" smtClean="0"/>
              <a:t>C</a:t>
            </a:r>
            <a:endParaRPr lang="en-US" sz="1200" dirty="0"/>
          </a:p>
        </p:txBody>
      </p:sp>
      <p:sp>
        <p:nvSpPr>
          <p:cNvPr id="12" name="TextBox 11"/>
          <p:cNvSpPr txBox="1"/>
          <p:nvPr/>
        </p:nvSpPr>
        <p:spPr>
          <a:xfrm>
            <a:off x="3505200" y="4218801"/>
            <a:ext cx="830677" cy="276999"/>
          </a:xfrm>
          <a:prstGeom prst="rect">
            <a:avLst/>
          </a:prstGeom>
          <a:noFill/>
        </p:spPr>
        <p:txBody>
          <a:bodyPr wrap="none" rtlCol="0">
            <a:spAutoFit/>
          </a:bodyPr>
          <a:lstStyle/>
          <a:p>
            <a:r>
              <a:rPr lang="en-US" sz="1200" dirty="0" err="1" smtClean="0"/>
              <a:t>Py</a:t>
            </a:r>
            <a:r>
              <a:rPr lang="en-US" sz="1200" dirty="0" smtClean="0"/>
              <a:t> 490</a:t>
            </a:r>
            <a:r>
              <a:rPr lang="en-US" sz="1200" baseline="30000" dirty="0" smtClean="0"/>
              <a:t>o</a:t>
            </a:r>
            <a:r>
              <a:rPr lang="en-US" sz="1200" dirty="0" smtClean="0"/>
              <a:t>C</a:t>
            </a:r>
            <a:endParaRPr lang="en-US" sz="1200" dirty="0"/>
          </a:p>
        </p:txBody>
      </p:sp>
      <p:sp>
        <p:nvSpPr>
          <p:cNvPr id="13" name="TextBox 12"/>
          <p:cNvSpPr txBox="1"/>
          <p:nvPr/>
        </p:nvSpPr>
        <p:spPr>
          <a:xfrm>
            <a:off x="3505200" y="4752201"/>
            <a:ext cx="830677" cy="276999"/>
          </a:xfrm>
          <a:prstGeom prst="rect">
            <a:avLst/>
          </a:prstGeom>
          <a:noFill/>
        </p:spPr>
        <p:txBody>
          <a:bodyPr wrap="none" rtlCol="0">
            <a:spAutoFit/>
          </a:bodyPr>
          <a:lstStyle/>
          <a:p>
            <a:r>
              <a:rPr lang="en-US" sz="1200" dirty="0" err="1" smtClean="0"/>
              <a:t>Py</a:t>
            </a:r>
            <a:r>
              <a:rPr lang="en-US" sz="1200" dirty="0" smtClean="0"/>
              <a:t> 500</a:t>
            </a:r>
            <a:r>
              <a:rPr lang="en-US" sz="1200" baseline="30000" dirty="0" smtClean="0"/>
              <a:t>o</a:t>
            </a:r>
            <a:r>
              <a:rPr lang="en-US" sz="1200" dirty="0" smtClean="0"/>
              <a:t>C</a:t>
            </a:r>
            <a:endParaRPr lang="en-US" sz="1200" dirty="0"/>
          </a:p>
        </p:txBody>
      </p:sp>
      <p:sp>
        <p:nvSpPr>
          <p:cNvPr id="14" name="TextBox 13"/>
          <p:cNvSpPr txBox="1"/>
          <p:nvPr/>
        </p:nvSpPr>
        <p:spPr>
          <a:xfrm>
            <a:off x="3505200" y="5285601"/>
            <a:ext cx="830677" cy="276999"/>
          </a:xfrm>
          <a:prstGeom prst="rect">
            <a:avLst/>
          </a:prstGeom>
          <a:noFill/>
        </p:spPr>
        <p:txBody>
          <a:bodyPr wrap="none" rtlCol="0">
            <a:spAutoFit/>
          </a:bodyPr>
          <a:lstStyle/>
          <a:p>
            <a:r>
              <a:rPr lang="en-US" sz="1200" dirty="0" err="1" smtClean="0"/>
              <a:t>Py</a:t>
            </a:r>
            <a:r>
              <a:rPr lang="en-US" sz="1200" dirty="0" smtClean="0"/>
              <a:t> 510</a:t>
            </a:r>
            <a:r>
              <a:rPr lang="en-US" sz="1200" baseline="30000" dirty="0" smtClean="0"/>
              <a:t>o</a:t>
            </a:r>
            <a:r>
              <a:rPr lang="en-US" sz="1200" dirty="0" smtClean="0"/>
              <a:t>C</a:t>
            </a:r>
            <a:endParaRPr lang="en-US" sz="1200" dirty="0"/>
          </a:p>
        </p:txBody>
      </p:sp>
      <p:sp>
        <p:nvSpPr>
          <p:cNvPr id="15" name="TextBox 14"/>
          <p:cNvSpPr txBox="1"/>
          <p:nvPr/>
        </p:nvSpPr>
        <p:spPr>
          <a:xfrm>
            <a:off x="685800" y="6428601"/>
            <a:ext cx="3581400" cy="276999"/>
          </a:xfrm>
          <a:prstGeom prst="rect">
            <a:avLst/>
          </a:prstGeom>
          <a:noFill/>
        </p:spPr>
        <p:txBody>
          <a:bodyPr wrap="square" rtlCol="0">
            <a:spAutoFit/>
          </a:bodyPr>
          <a:lstStyle/>
          <a:p>
            <a:r>
              <a:rPr lang="en-US" sz="1200" dirty="0" err="1" smtClean="0"/>
              <a:t>Pyrolysis</a:t>
            </a:r>
            <a:r>
              <a:rPr lang="en-US" sz="1200" dirty="0" smtClean="0"/>
              <a:t> at specified temperatures for 20 seconds</a:t>
            </a:r>
            <a:endParaRPr lang="en-US" sz="1200" dirty="0"/>
          </a:p>
        </p:txBody>
      </p:sp>
      <p:pic>
        <p:nvPicPr>
          <p:cNvPr id="16" name="Picture 15" descr="Irganox 1076.gif"/>
          <p:cNvPicPr>
            <a:picLocks noChangeAspect="1"/>
          </p:cNvPicPr>
          <p:nvPr/>
        </p:nvPicPr>
        <p:blipFill>
          <a:blip r:embed="rId3" cstate="print"/>
          <a:stretch>
            <a:fillRect/>
          </a:stretch>
        </p:blipFill>
        <p:spPr>
          <a:xfrm>
            <a:off x="4876800" y="1295400"/>
            <a:ext cx="2743200" cy="779489"/>
          </a:xfrm>
          <a:prstGeom prst="rect">
            <a:avLst/>
          </a:prstGeom>
        </p:spPr>
      </p:pic>
      <p:pic>
        <p:nvPicPr>
          <p:cNvPr id="17" name="Picture 16" descr="Irganox 1010.gif"/>
          <p:cNvPicPr>
            <a:picLocks noChangeAspect="1"/>
          </p:cNvPicPr>
          <p:nvPr/>
        </p:nvPicPr>
        <p:blipFill>
          <a:blip r:embed="rId4" cstate="print"/>
          <a:stretch>
            <a:fillRect/>
          </a:stretch>
        </p:blipFill>
        <p:spPr>
          <a:xfrm>
            <a:off x="6510337" y="1752600"/>
            <a:ext cx="2100263" cy="1648508"/>
          </a:xfrm>
          <a:prstGeom prst="rect">
            <a:avLst/>
          </a:prstGeom>
        </p:spPr>
      </p:pic>
      <p:sp>
        <p:nvSpPr>
          <p:cNvPr id="18" name="TextBox 17"/>
          <p:cNvSpPr txBox="1"/>
          <p:nvPr/>
        </p:nvSpPr>
        <p:spPr>
          <a:xfrm>
            <a:off x="5715000" y="1524000"/>
            <a:ext cx="1143000" cy="246221"/>
          </a:xfrm>
          <a:prstGeom prst="rect">
            <a:avLst/>
          </a:prstGeom>
          <a:noFill/>
        </p:spPr>
        <p:txBody>
          <a:bodyPr wrap="square" rtlCol="0">
            <a:spAutoFit/>
          </a:bodyPr>
          <a:lstStyle/>
          <a:p>
            <a:r>
              <a:rPr lang="en-US" sz="1000" dirty="0" err="1" smtClean="0"/>
              <a:t>Irganox</a:t>
            </a:r>
            <a:r>
              <a:rPr lang="en-US" sz="1000" dirty="0" smtClean="0"/>
              <a:t> 1076</a:t>
            </a:r>
            <a:endParaRPr lang="en-US" sz="1000" dirty="0"/>
          </a:p>
        </p:txBody>
      </p:sp>
      <p:sp>
        <p:nvSpPr>
          <p:cNvPr id="19" name="TextBox 18"/>
          <p:cNvSpPr txBox="1"/>
          <p:nvPr/>
        </p:nvSpPr>
        <p:spPr>
          <a:xfrm>
            <a:off x="7081837" y="3353820"/>
            <a:ext cx="1143000" cy="246221"/>
          </a:xfrm>
          <a:prstGeom prst="rect">
            <a:avLst/>
          </a:prstGeom>
          <a:noFill/>
        </p:spPr>
        <p:txBody>
          <a:bodyPr wrap="square" rtlCol="0">
            <a:spAutoFit/>
          </a:bodyPr>
          <a:lstStyle/>
          <a:p>
            <a:r>
              <a:rPr lang="en-US" sz="1000" dirty="0" err="1" smtClean="0"/>
              <a:t>Irganox</a:t>
            </a:r>
            <a:r>
              <a:rPr lang="en-US" sz="1000" dirty="0" smtClean="0"/>
              <a:t> 1010</a:t>
            </a:r>
            <a:endParaRPr lang="en-US" sz="1000" dirty="0"/>
          </a:p>
        </p:txBody>
      </p:sp>
      <p:cxnSp>
        <p:nvCxnSpPr>
          <p:cNvPr id="22" name="Straight Arrow Connector 21"/>
          <p:cNvCxnSpPr/>
          <p:nvPr/>
        </p:nvCxnSpPr>
        <p:spPr>
          <a:xfrm flipH="1">
            <a:off x="3581400" y="3048000"/>
            <a:ext cx="2895600" cy="533400"/>
          </a:xfrm>
          <a:prstGeom prst="straightConnector1">
            <a:avLst/>
          </a:prstGeom>
          <a:ln w="317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2667000" y="2085201"/>
            <a:ext cx="2362200" cy="976700"/>
          </a:xfrm>
          <a:prstGeom prst="straightConnector1">
            <a:avLst/>
          </a:prstGeom>
          <a:ln w="31750">
            <a:solidFill>
              <a:srgbClr val="0000FF"/>
            </a:solidFill>
            <a:tailEnd type="arrow"/>
          </a:ln>
        </p:spPr>
        <p:style>
          <a:lnRef idx="1">
            <a:schemeClr val="accent1"/>
          </a:lnRef>
          <a:fillRef idx="0">
            <a:schemeClr val="accent1"/>
          </a:fillRef>
          <a:effectRef idx="0">
            <a:schemeClr val="accent1"/>
          </a:effectRef>
          <a:fontRef idx="minor">
            <a:schemeClr val="tx1"/>
          </a:fontRef>
        </p:style>
      </p:cxnSp>
      <p:pic>
        <p:nvPicPr>
          <p:cNvPr id="72705" name="Picture 1"/>
          <p:cNvPicPr>
            <a:picLocks noChangeAspect="1" noChangeArrowheads="1"/>
          </p:cNvPicPr>
          <p:nvPr/>
        </p:nvPicPr>
        <p:blipFill>
          <a:blip r:embed="rId5" cstate="print"/>
          <a:srcRect r="4241" b="18750"/>
          <a:stretch>
            <a:fillRect/>
          </a:stretch>
        </p:blipFill>
        <p:spPr bwMode="auto">
          <a:xfrm>
            <a:off x="4572000" y="3657600"/>
            <a:ext cx="4430486" cy="2819400"/>
          </a:xfrm>
          <a:prstGeom prst="rect">
            <a:avLst/>
          </a:prstGeom>
          <a:noFill/>
          <a:ln w="9525">
            <a:noFill/>
            <a:miter lim="800000"/>
            <a:headEnd/>
            <a:tailEnd/>
          </a:ln>
        </p:spPr>
      </p:pic>
      <p:cxnSp>
        <p:nvCxnSpPr>
          <p:cNvPr id="24" name="Straight Arrow Connector 23"/>
          <p:cNvCxnSpPr/>
          <p:nvPr/>
        </p:nvCxnSpPr>
        <p:spPr>
          <a:xfrm flipH="1">
            <a:off x="6781800" y="4648200"/>
            <a:ext cx="381000" cy="30480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6705600" y="4419600"/>
            <a:ext cx="381000" cy="3048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6629400" y="4191000"/>
            <a:ext cx="381000" cy="304800"/>
          </a:xfrm>
          <a:prstGeom prst="straightConnector1">
            <a:avLst/>
          </a:prstGeom>
          <a:ln w="25400">
            <a:solidFill>
              <a:srgbClr val="0099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6477000" y="4038600"/>
            <a:ext cx="381000" cy="304800"/>
          </a:xfrm>
          <a:prstGeom prst="straightConnector1">
            <a:avLst/>
          </a:prstGeom>
          <a:ln w="25400">
            <a:solidFill>
              <a:srgbClr val="99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6934200" y="5181600"/>
            <a:ext cx="381000" cy="304800"/>
          </a:xfrm>
          <a:prstGeom prst="straightConnector1">
            <a:avLst/>
          </a:prstGeom>
          <a:ln w="25400">
            <a:solidFill>
              <a:srgbClr val="FF00FF"/>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7086600" y="5257800"/>
            <a:ext cx="381000" cy="304800"/>
          </a:xfrm>
          <a:prstGeom prst="straightConnector1">
            <a:avLst/>
          </a:prstGeom>
          <a:ln w="25400">
            <a:solidFill>
              <a:srgbClr val="FF6600"/>
            </a:solidFill>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7848600" y="6314301"/>
            <a:ext cx="1295400"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781800" y="3883968"/>
            <a:ext cx="533400" cy="230832"/>
          </a:xfrm>
          <a:prstGeom prst="rect">
            <a:avLst/>
          </a:prstGeom>
          <a:noFill/>
        </p:spPr>
        <p:txBody>
          <a:bodyPr wrap="square" rtlCol="0">
            <a:spAutoFit/>
          </a:bodyPr>
          <a:lstStyle/>
          <a:p>
            <a:r>
              <a:rPr lang="en-US" sz="900" dirty="0" smtClean="0"/>
              <a:t>440</a:t>
            </a:r>
            <a:r>
              <a:rPr lang="en-US" sz="900" baseline="30000" dirty="0" smtClean="0"/>
              <a:t>o</a:t>
            </a:r>
            <a:r>
              <a:rPr lang="en-US" sz="900" dirty="0" smtClean="0"/>
              <a:t>C</a:t>
            </a:r>
            <a:endParaRPr lang="en-US" sz="900" dirty="0"/>
          </a:p>
        </p:txBody>
      </p:sp>
      <p:sp>
        <p:nvSpPr>
          <p:cNvPr id="32" name="TextBox 31"/>
          <p:cNvSpPr txBox="1"/>
          <p:nvPr/>
        </p:nvSpPr>
        <p:spPr>
          <a:xfrm>
            <a:off x="6934200" y="4036368"/>
            <a:ext cx="533400" cy="230832"/>
          </a:xfrm>
          <a:prstGeom prst="rect">
            <a:avLst/>
          </a:prstGeom>
          <a:noFill/>
        </p:spPr>
        <p:txBody>
          <a:bodyPr wrap="square" rtlCol="0">
            <a:spAutoFit/>
          </a:bodyPr>
          <a:lstStyle/>
          <a:p>
            <a:r>
              <a:rPr lang="en-US" sz="900" dirty="0" smtClean="0"/>
              <a:t>450</a:t>
            </a:r>
            <a:r>
              <a:rPr lang="en-US" sz="900" baseline="30000" dirty="0" smtClean="0"/>
              <a:t>o</a:t>
            </a:r>
            <a:r>
              <a:rPr lang="en-US" sz="900" dirty="0" smtClean="0"/>
              <a:t>C</a:t>
            </a:r>
            <a:endParaRPr lang="en-US" sz="900" dirty="0"/>
          </a:p>
        </p:txBody>
      </p:sp>
      <p:sp>
        <p:nvSpPr>
          <p:cNvPr id="33" name="TextBox 32"/>
          <p:cNvSpPr txBox="1"/>
          <p:nvPr/>
        </p:nvSpPr>
        <p:spPr>
          <a:xfrm>
            <a:off x="7010400" y="4264968"/>
            <a:ext cx="533400" cy="230832"/>
          </a:xfrm>
          <a:prstGeom prst="rect">
            <a:avLst/>
          </a:prstGeom>
          <a:noFill/>
        </p:spPr>
        <p:txBody>
          <a:bodyPr wrap="square" rtlCol="0">
            <a:spAutoFit/>
          </a:bodyPr>
          <a:lstStyle/>
          <a:p>
            <a:r>
              <a:rPr lang="en-US" sz="900" dirty="0" smtClean="0"/>
              <a:t>460</a:t>
            </a:r>
            <a:r>
              <a:rPr lang="en-US" sz="900" baseline="30000" dirty="0" smtClean="0"/>
              <a:t>o</a:t>
            </a:r>
            <a:r>
              <a:rPr lang="en-US" sz="900" dirty="0" smtClean="0"/>
              <a:t>C</a:t>
            </a:r>
            <a:endParaRPr lang="en-US" sz="900" dirty="0"/>
          </a:p>
        </p:txBody>
      </p:sp>
      <p:sp>
        <p:nvSpPr>
          <p:cNvPr id="34" name="TextBox 33"/>
          <p:cNvSpPr txBox="1"/>
          <p:nvPr/>
        </p:nvSpPr>
        <p:spPr>
          <a:xfrm>
            <a:off x="7094220" y="4491336"/>
            <a:ext cx="533400" cy="230832"/>
          </a:xfrm>
          <a:prstGeom prst="rect">
            <a:avLst/>
          </a:prstGeom>
          <a:noFill/>
        </p:spPr>
        <p:txBody>
          <a:bodyPr wrap="square" rtlCol="0">
            <a:spAutoFit/>
          </a:bodyPr>
          <a:lstStyle/>
          <a:p>
            <a:r>
              <a:rPr lang="en-US" sz="900" dirty="0" smtClean="0"/>
              <a:t>470</a:t>
            </a:r>
            <a:r>
              <a:rPr lang="en-US" sz="900" baseline="30000" dirty="0" smtClean="0"/>
              <a:t>o</a:t>
            </a:r>
            <a:r>
              <a:rPr lang="en-US" sz="900" dirty="0" smtClean="0"/>
              <a:t>C</a:t>
            </a:r>
            <a:endParaRPr lang="en-US" sz="900" dirty="0"/>
          </a:p>
        </p:txBody>
      </p:sp>
      <p:sp>
        <p:nvSpPr>
          <p:cNvPr id="35" name="TextBox 34"/>
          <p:cNvSpPr txBox="1"/>
          <p:nvPr/>
        </p:nvSpPr>
        <p:spPr>
          <a:xfrm>
            <a:off x="7200900" y="4985520"/>
            <a:ext cx="533400" cy="230832"/>
          </a:xfrm>
          <a:prstGeom prst="rect">
            <a:avLst/>
          </a:prstGeom>
          <a:noFill/>
        </p:spPr>
        <p:txBody>
          <a:bodyPr wrap="square" rtlCol="0">
            <a:spAutoFit/>
          </a:bodyPr>
          <a:lstStyle/>
          <a:p>
            <a:r>
              <a:rPr lang="en-US" sz="900" dirty="0" smtClean="0"/>
              <a:t>480</a:t>
            </a:r>
            <a:r>
              <a:rPr lang="en-US" sz="900" baseline="30000" dirty="0" smtClean="0"/>
              <a:t>o</a:t>
            </a:r>
            <a:r>
              <a:rPr lang="en-US" sz="900" dirty="0" smtClean="0"/>
              <a:t>C</a:t>
            </a:r>
            <a:endParaRPr lang="en-US" sz="900" dirty="0"/>
          </a:p>
        </p:txBody>
      </p:sp>
      <p:sp>
        <p:nvSpPr>
          <p:cNvPr id="36" name="TextBox 35"/>
          <p:cNvSpPr txBox="1"/>
          <p:nvPr/>
        </p:nvSpPr>
        <p:spPr>
          <a:xfrm>
            <a:off x="7415893" y="5121660"/>
            <a:ext cx="533400" cy="230832"/>
          </a:xfrm>
          <a:prstGeom prst="rect">
            <a:avLst/>
          </a:prstGeom>
          <a:noFill/>
        </p:spPr>
        <p:txBody>
          <a:bodyPr wrap="square" rtlCol="0">
            <a:spAutoFit/>
          </a:bodyPr>
          <a:lstStyle/>
          <a:p>
            <a:r>
              <a:rPr lang="en-US" sz="900" dirty="0" smtClean="0"/>
              <a:t>490</a:t>
            </a:r>
            <a:r>
              <a:rPr lang="en-US" sz="900" baseline="30000" dirty="0" smtClean="0"/>
              <a:t>o</a:t>
            </a:r>
            <a:r>
              <a:rPr lang="en-US" sz="900" dirty="0" smtClean="0"/>
              <a:t>C</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right)">
                                      <p:cBhvr>
                                        <p:cTn id="7" dur="500"/>
                                        <p:tgtEl>
                                          <p:spTgt spid="25"/>
                                        </p:tgtEl>
                                      </p:cBhvr>
                                    </p:animEffect>
                                  </p:childTnLst>
                                </p:cTn>
                              </p:par>
                              <p:par>
                                <p:cTn id="8" presetID="22" presetClass="entr" presetSubtype="2"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right)">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20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2000"/>
                                        <p:tgtEl>
                                          <p:spTgt spid="19"/>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20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sz="2800" dirty="0" smtClean="0"/>
              <a:t>Thermal Analysis of PE</a:t>
            </a:r>
            <a:endParaRPr lang="en-US" sz="2800" dirty="0"/>
          </a:p>
        </p:txBody>
      </p:sp>
      <p:pic>
        <p:nvPicPr>
          <p:cNvPr id="4" name="Picture 2"/>
          <p:cNvPicPr>
            <a:picLocks noChangeAspect="1" noChangeArrowheads="1"/>
          </p:cNvPicPr>
          <p:nvPr/>
        </p:nvPicPr>
        <p:blipFill>
          <a:blip r:embed="rId2" cstate="print"/>
          <a:srcRect/>
          <a:stretch>
            <a:fillRect/>
          </a:stretch>
        </p:blipFill>
        <p:spPr bwMode="auto">
          <a:xfrm>
            <a:off x="4453090" y="2133600"/>
            <a:ext cx="4690910" cy="3523794"/>
          </a:xfrm>
          <a:prstGeom prst="rect">
            <a:avLst/>
          </a:prstGeom>
          <a:noFill/>
          <a:ln w="9525">
            <a:noFill/>
            <a:miter lim="800000"/>
            <a:headEnd/>
            <a:tailEnd/>
          </a:ln>
          <a:effectLst/>
        </p:spPr>
      </p:pic>
      <p:pic>
        <p:nvPicPr>
          <p:cNvPr id="5" name="Picture 4" descr="PE 450irganox.wmf"/>
          <p:cNvPicPr>
            <a:picLocks noChangeAspect="1"/>
          </p:cNvPicPr>
          <p:nvPr/>
        </p:nvPicPr>
        <p:blipFill>
          <a:blip r:embed="rId3" cstate="print"/>
          <a:stretch>
            <a:fillRect/>
          </a:stretch>
        </p:blipFill>
        <p:spPr>
          <a:xfrm>
            <a:off x="228600" y="1524000"/>
            <a:ext cx="4495800" cy="4876800"/>
          </a:xfrm>
          <a:prstGeom prst="rect">
            <a:avLst/>
          </a:prstGeom>
        </p:spPr>
      </p:pic>
      <p:sp>
        <p:nvSpPr>
          <p:cNvPr id="6" name="TextBox 5"/>
          <p:cNvSpPr txBox="1"/>
          <p:nvPr/>
        </p:nvSpPr>
        <p:spPr>
          <a:xfrm>
            <a:off x="609600" y="1368623"/>
            <a:ext cx="3657600" cy="307777"/>
          </a:xfrm>
          <a:prstGeom prst="rect">
            <a:avLst/>
          </a:prstGeom>
          <a:noFill/>
        </p:spPr>
        <p:txBody>
          <a:bodyPr wrap="square" rtlCol="0">
            <a:spAutoFit/>
          </a:bodyPr>
          <a:lstStyle/>
          <a:p>
            <a:r>
              <a:rPr lang="en-US" sz="1400" dirty="0" err="1" smtClean="0"/>
              <a:t>Pyrolysis</a:t>
            </a:r>
            <a:r>
              <a:rPr lang="en-US" sz="1400" dirty="0" smtClean="0"/>
              <a:t> at 450</a:t>
            </a:r>
            <a:r>
              <a:rPr lang="en-US" sz="1400" baseline="30000" dirty="0" smtClean="0"/>
              <a:t>o</a:t>
            </a:r>
            <a:r>
              <a:rPr lang="en-US" sz="1400" dirty="0" smtClean="0"/>
              <a:t>C For Specified Duration</a:t>
            </a:r>
            <a:endParaRPr lang="en-US" sz="1400" dirty="0"/>
          </a:p>
        </p:txBody>
      </p:sp>
      <p:sp>
        <p:nvSpPr>
          <p:cNvPr id="7" name="TextBox 6"/>
          <p:cNvSpPr txBox="1"/>
          <p:nvPr/>
        </p:nvSpPr>
        <p:spPr>
          <a:xfrm>
            <a:off x="838200" y="2133600"/>
            <a:ext cx="1600200" cy="381000"/>
          </a:xfrm>
          <a:prstGeom prst="rect">
            <a:avLst/>
          </a:prstGeom>
          <a:noFill/>
        </p:spPr>
        <p:txBody>
          <a:bodyPr wrap="square" rtlCol="0">
            <a:spAutoFit/>
          </a:bodyPr>
          <a:lstStyle/>
          <a:p>
            <a:r>
              <a:rPr lang="en-US" dirty="0" smtClean="0"/>
              <a:t>20 seconds</a:t>
            </a:r>
            <a:endParaRPr lang="en-US" dirty="0"/>
          </a:p>
        </p:txBody>
      </p:sp>
      <p:sp>
        <p:nvSpPr>
          <p:cNvPr id="8" name="TextBox 7"/>
          <p:cNvSpPr txBox="1"/>
          <p:nvPr/>
        </p:nvSpPr>
        <p:spPr>
          <a:xfrm>
            <a:off x="838200" y="3200400"/>
            <a:ext cx="1600200" cy="381000"/>
          </a:xfrm>
          <a:prstGeom prst="rect">
            <a:avLst/>
          </a:prstGeom>
          <a:noFill/>
        </p:spPr>
        <p:txBody>
          <a:bodyPr wrap="square" rtlCol="0">
            <a:spAutoFit/>
          </a:bodyPr>
          <a:lstStyle/>
          <a:p>
            <a:r>
              <a:rPr lang="en-US" dirty="0" smtClean="0"/>
              <a:t>40 seconds</a:t>
            </a:r>
            <a:endParaRPr lang="en-US" dirty="0"/>
          </a:p>
        </p:txBody>
      </p:sp>
      <p:sp>
        <p:nvSpPr>
          <p:cNvPr id="9" name="TextBox 8"/>
          <p:cNvSpPr txBox="1"/>
          <p:nvPr/>
        </p:nvSpPr>
        <p:spPr>
          <a:xfrm>
            <a:off x="838200" y="4191000"/>
            <a:ext cx="1600200" cy="381000"/>
          </a:xfrm>
          <a:prstGeom prst="rect">
            <a:avLst/>
          </a:prstGeom>
          <a:noFill/>
        </p:spPr>
        <p:txBody>
          <a:bodyPr wrap="square" rtlCol="0">
            <a:spAutoFit/>
          </a:bodyPr>
          <a:lstStyle/>
          <a:p>
            <a:r>
              <a:rPr lang="en-US" dirty="0" smtClean="0"/>
              <a:t>60 seconds</a:t>
            </a:r>
            <a:endParaRPr lang="en-US" dirty="0"/>
          </a:p>
        </p:txBody>
      </p:sp>
      <p:sp>
        <p:nvSpPr>
          <p:cNvPr id="10" name="TextBox 9"/>
          <p:cNvSpPr txBox="1"/>
          <p:nvPr/>
        </p:nvSpPr>
        <p:spPr>
          <a:xfrm>
            <a:off x="838200" y="5181600"/>
            <a:ext cx="1600200" cy="381000"/>
          </a:xfrm>
          <a:prstGeom prst="rect">
            <a:avLst/>
          </a:prstGeom>
          <a:noFill/>
        </p:spPr>
        <p:txBody>
          <a:bodyPr wrap="square" rtlCol="0">
            <a:spAutoFit/>
          </a:bodyPr>
          <a:lstStyle/>
          <a:p>
            <a:r>
              <a:rPr lang="en-US" dirty="0" smtClean="0"/>
              <a:t>80 seconds</a:t>
            </a:r>
            <a:endParaRPr lang="en-US" dirty="0"/>
          </a:p>
        </p:txBody>
      </p:sp>
      <p:sp>
        <p:nvSpPr>
          <p:cNvPr id="11" name="Oval 10"/>
          <p:cNvSpPr/>
          <p:nvPr/>
        </p:nvSpPr>
        <p:spPr>
          <a:xfrm>
            <a:off x="6281890" y="2761794"/>
            <a:ext cx="533400" cy="4572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276600" y="2362200"/>
            <a:ext cx="1143000" cy="261610"/>
          </a:xfrm>
          <a:prstGeom prst="rect">
            <a:avLst/>
          </a:prstGeom>
          <a:noFill/>
        </p:spPr>
        <p:txBody>
          <a:bodyPr wrap="square" rtlCol="0">
            <a:spAutoFit/>
          </a:bodyPr>
          <a:lstStyle/>
          <a:p>
            <a:r>
              <a:rPr lang="en-US" sz="1100" dirty="0" err="1" smtClean="0"/>
              <a:t>Irganox</a:t>
            </a:r>
            <a:r>
              <a:rPr lang="en-US" sz="1100" dirty="0" smtClean="0"/>
              <a:t> 1010</a:t>
            </a:r>
            <a:endParaRPr lang="en-US" sz="1100" dirty="0"/>
          </a:p>
        </p:txBody>
      </p:sp>
      <p:sp>
        <p:nvSpPr>
          <p:cNvPr id="13" name="TextBox 12"/>
          <p:cNvSpPr txBox="1"/>
          <p:nvPr/>
        </p:nvSpPr>
        <p:spPr>
          <a:xfrm>
            <a:off x="2133600" y="2362200"/>
            <a:ext cx="1143000" cy="261610"/>
          </a:xfrm>
          <a:prstGeom prst="rect">
            <a:avLst/>
          </a:prstGeom>
          <a:noFill/>
        </p:spPr>
        <p:txBody>
          <a:bodyPr wrap="square" rtlCol="0">
            <a:spAutoFit/>
          </a:bodyPr>
          <a:lstStyle/>
          <a:p>
            <a:r>
              <a:rPr lang="en-US" sz="1100" dirty="0" err="1" smtClean="0"/>
              <a:t>Irganox</a:t>
            </a:r>
            <a:r>
              <a:rPr lang="en-US" sz="1100" dirty="0" smtClean="0"/>
              <a:t> 1076</a:t>
            </a:r>
            <a:endParaRPr lang="en-US" sz="1100" dirty="0"/>
          </a:p>
        </p:txBody>
      </p:sp>
      <p:cxnSp>
        <p:nvCxnSpPr>
          <p:cNvPr id="15" name="Straight Arrow Connector 14"/>
          <p:cNvCxnSpPr/>
          <p:nvPr/>
        </p:nvCxnSpPr>
        <p:spPr>
          <a:xfrm>
            <a:off x="3505200" y="2590800"/>
            <a:ext cx="76200" cy="304800"/>
          </a:xfrm>
          <a:prstGeom prst="straightConnector1">
            <a:avLst/>
          </a:prstGeom>
          <a:ln w="25400">
            <a:solidFill>
              <a:srgbClr val="00CC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590800" y="2590800"/>
            <a:ext cx="76200" cy="304800"/>
          </a:xfrm>
          <a:prstGeom prst="straightConnector1">
            <a:avLst/>
          </a:prstGeom>
          <a:ln w="25400">
            <a:solidFill>
              <a:srgbClr val="00CC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066800" y="5562600"/>
            <a:ext cx="0" cy="228600"/>
          </a:xfrm>
          <a:prstGeom prst="straightConnector1">
            <a:avLst/>
          </a:prstGeom>
          <a:ln w="25400">
            <a:solidFill>
              <a:srgbClr val="00CC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295400" y="5791200"/>
            <a:ext cx="0" cy="228600"/>
          </a:xfrm>
          <a:prstGeom prst="straightConnector1">
            <a:avLst/>
          </a:prstGeom>
          <a:ln w="25400">
            <a:solidFill>
              <a:srgbClr val="00CC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1524000" y="5791200"/>
            <a:ext cx="0" cy="228600"/>
          </a:xfrm>
          <a:prstGeom prst="straightConnector1">
            <a:avLst/>
          </a:prstGeom>
          <a:ln w="25400">
            <a:solidFill>
              <a:srgbClr val="00CC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1752600" y="5791200"/>
            <a:ext cx="0" cy="228600"/>
          </a:xfrm>
          <a:prstGeom prst="straightConnector1">
            <a:avLst/>
          </a:prstGeom>
          <a:ln w="25400">
            <a:solidFill>
              <a:srgbClr val="00CC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1981200" y="5791200"/>
            <a:ext cx="0" cy="228600"/>
          </a:xfrm>
          <a:prstGeom prst="straightConnector1">
            <a:avLst/>
          </a:prstGeom>
          <a:ln w="25400">
            <a:solidFill>
              <a:srgbClr val="00CC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2209800" y="5791200"/>
            <a:ext cx="0" cy="228600"/>
          </a:xfrm>
          <a:prstGeom prst="straightConnector1">
            <a:avLst/>
          </a:prstGeom>
          <a:ln w="25400">
            <a:solidFill>
              <a:srgbClr val="00CC0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029200" y="5638800"/>
            <a:ext cx="3733800" cy="954107"/>
          </a:xfrm>
          <a:prstGeom prst="rect">
            <a:avLst/>
          </a:prstGeom>
          <a:noFill/>
        </p:spPr>
        <p:txBody>
          <a:bodyPr wrap="square" rtlCol="0">
            <a:spAutoFit/>
          </a:bodyPr>
          <a:lstStyle/>
          <a:p>
            <a:r>
              <a:rPr lang="en-US" sz="1400" dirty="0" smtClean="0"/>
              <a:t>Modification of the thermal parameters at the onset of TGA degradation for PE can provide valuable information about the additives or contaminants.</a:t>
            </a:r>
            <a:endParaRPr lang="en-US" sz="1400" dirty="0"/>
          </a:p>
        </p:txBody>
      </p:sp>
      <p:sp>
        <p:nvSpPr>
          <p:cNvPr id="26" name="TextBox 25"/>
          <p:cNvSpPr txBox="1"/>
          <p:nvPr/>
        </p:nvSpPr>
        <p:spPr>
          <a:xfrm>
            <a:off x="1371600" y="5562600"/>
            <a:ext cx="914400" cy="261610"/>
          </a:xfrm>
          <a:prstGeom prst="rect">
            <a:avLst/>
          </a:prstGeom>
          <a:noFill/>
        </p:spPr>
        <p:txBody>
          <a:bodyPr wrap="square" rtlCol="0">
            <a:spAutoFit/>
          </a:bodyPr>
          <a:lstStyle/>
          <a:p>
            <a:r>
              <a:rPr lang="en-US" sz="1100" dirty="0" smtClean="0"/>
              <a:t>Silicone</a:t>
            </a:r>
            <a:endParaRPr lang="en-US" sz="1100" dirty="0"/>
          </a:p>
        </p:txBody>
      </p:sp>
      <p:sp>
        <p:nvSpPr>
          <p:cNvPr id="27" name="Rectangle 26"/>
          <p:cNvSpPr/>
          <p:nvPr/>
        </p:nvSpPr>
        <p:spPr>
          <a:xfrm>
            <a:off x="7848600" y="5486400"/>
            <a:ext cx="1295400"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4648200" y="2209800"/>
            <a:ext cx="4343400" cy="4140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533400" y="0"/>
            <a:ext cx="8229600" cy="1143000"/>
          </a:xfrm>
        </p:spPr>
        <p:txBody>
          <a:bodyPr/>
          <a:lstStyle/>
          <a:p>
            <a:pPr eaLnBrk="1" hangingPunct="1"/>
            <a:r>
              <a:rPr lang="en-US" sz="2800" dirty="0" smtClean="0"/>
              <a:t>TGA Analysis of Fluorinated Materials</a:t>
            </a:r>
          </a:p>
        </p:txBody>
      </p:sp>
      <p:pic>
        <p:nvPicPr>
          <p:cNvPr id="48132" name="Picture 4"/>
          <p:cNvPicPr>
            <a:picLocks noChangeAspect="1" noChangeArrowheads="1"/>
          </p:cNvPicPr>
          <p:nvPr/>
        </p:nvPicPr>
        <p:blipFill>
          <a:blip r:embed="rId2" cstate="print">
            <a:lum/>
          </a:blip>
          <a:srcRect t="14359"/>
          <a:stretch>
            <a:fillRect/>
          </a:stretch>
        </p:blipFill>
        <p:spPr bwMode="auto">
          <a:xfrm>
            <a:off x="838200" y="1520776"/>
            <a:ext cx="3886200" cy="2496136"/>
          </a:xfrm>
          <a:prstGeom prst="rect">
            <a:avLst/>
          </a:prstGeom>
          <a:noFill/>
          <a:ln w="9525">
            <a:noFill/>
            <a:miter lim="800000"/>
            <a:headEnd/>
            <a:tailEnd/>
          </a:ln>
        </p:spPr>
      </p:pic>
      <p:pic>
        <p:nvPicPr>
          <p:cNvPr id="48133" name="Picture 5"/>
          <p:cNvPicPr>
            <a:picLocks noChangeAspect="1" noChangeArrowheads="1"/>
          </p:cNvPicPr>
          <p:nvPr/>
        </p:nvPicPr>
        <p:blipFill>
          <a:blip r:embed="rId3" cstate="print"/>
          <a:srcRect t="14359"/>
          <a:stretch>
            <a:fillRect/>
          </a:stretch>
        </p:blipFill>
        <p:spPr bwMode="auto">
          <a:xfrm>
            <a:off x="5029200" y="1520776"/>
            <a:ext cx="3886200" cy="2496136"/>
          </a:xfrm>
          <a:prstGeom prst="rect">
            <a:avLst/>
          </a:prstGeom>
          <a:noFill/>
          <a:ln w="9525">
            <a:noFill/>
            <a:miter lim="800000"/>
            <a:headEnd/>
            <a:tailEnd/>
          </a:ln>
        </p:spPr>
      </p:pic>
      <p:sp>
        <p:nvSpPr>
          <p:cNvPr id="48134" name="Rectangle 8"/>
          <p:cNvSpPr>
            <a:spLocks noChangeArrowheads="1"/>
          </p:cNvSpPr>
          <p:nvPr/>
        </p:nvSpPr>
        <p:spPr bwMode="auto">
          <a:xfrm>
            <a:off x="6248400" y="1143000"/>
            <a:ext cx="1688123" cy="337653"/>
          </a:xfrm>
          <a:prstGeom prst="rect">
            <a:avLst/>
          </a:prstGeom>
          <a:noFill/>
          <a:ln w="9525">
            <a:noFill/>
            <a:miter lim="800000"/>
            <a:headEnd/>
            <a:tailEnd/>
          </a:ln>
        </p:spPr>
        <p:txBody>
          <a:bodyPr/>
          <a:lstStyle/>
          <a:p>
            <a:r>
              <a:rPr lang="en-US" sz="2000"/>
              <a:t>Brayco 815Z</a:t>
            </a:r>
          </a:p>
        </p:txBody>
      </p:sp>
      <p:sp>
        <p:nvSpPr>
          <p:cNvPr id="48135" name="Rectangle 9"/>
          <p:cNvSpPr>
            <a:spLocks noChangeArrowheads="1"/>
          </p:cNvSpPr>
          <p:nvPr/>
        </p:nvSpPr>
        <p:spPr bwMode="auto">
          <a:xfrm>
            <a:off x="1752600" y="1143000"/>
            <a:ext cx="1916723" cy="337653"/>
          </a:xfrm>
          <a:prstGeom prst="rect">
            <a:avLst/>
          </a:prstGeom>
          <a:noFill/>
          <a:ln w="9525">
            <a:noFill/>
            <a:miter lim="800000"/>
            <a:headEnd/>
            <a:tailEnd/>
          </a:ln>
        </p:spPr>
        <p:txBody>
          <a:bodyPr/>
          <a:lstStyle/>
          <a:p>
            <a:r>
              <a:rPr lang="en-US" sz="2000" dirty="0" err="1"/>
              <a:t>Krytox</a:t>
            </a:r>
            <a:r>
              <a:rPr lang="en-US" sz="2000" dirty="0"/>
              <a:t> 143 AZ</a:t>
            </a:r>
          </a:p>
        </p:txBody>
      </p:sp>
      <p:pic>
        <p:nvPicPr>
          <p:cNvPr id="8" name="Picture 6"/>
          <p:cNvPicPr>
            <a:picLocks noChangeAspect="1" noChangeArrowheads="1"/>
          </p:cNvPicPr>
          <p:nvPr/>
        </p:nvPicPr>
        <p:blipFill>
          <a:blip r:embed="rId4" cstate="print"/>
          <a:srcRect t="9524"/>
          <a:stretch>
            <a:fillRect/>
          </a:stretch>
        </p:blipFill>
        <p:spPr bwMode="auto">
          <a:xfrm>
            <a:off x="914400" y="4038600"/>
            <a:ext cx="3818021" cy="2590800"/>
          </a:xfrm>
          <a:prstGeom prst="rect">
            <a:avLst/>
          </a:prstGeom>
          <a:noFill/>
          <a:ln w="9525">
            <a:noFill/>
            <a:miter lim="800000"/>
            <a:headEnd/>
            <a:tailEnd/>
          </a:ln>
        </p:spPr>
      </p:pic>
      <p:sp>
        <p:nvSpPr>
          <p:cNvPr id="10" name="Rectangle 7"/>
          <p:cNvSpPr>
            <a:spLocks noChangeArrowheads="1"/>
          </p:cNvSpPr>
          <p:nvPr/>
        </p:nvSpPr>
        <p:spPr bwMode="auto">
          <a:xfrm>
            <a:off x="2819400" y="5105400"/>
            <a:ext cx="1447800" cy="381000"/>
          </a:xfrm>
          <a:prstGeom prst="rect">
            <a:avLst/>
          </a:prstGeom>
          <a:noFill/>
          <a:ln w="9525">
            <a:noFill/>
            <a:miter lim="800000"/>
            <a:headEnd/>
            <a:tailEnd/>
          </a:ln>
        </p:spPr>
        <p:txBody>
          <a:bodyPr/>
          <a:lstStyle/>
          <a:p>
            <a:r>
              <a:rPr lang="en-US" sz="1400" dirty="0" err="1">
                <a:solidFill>
                  <a:srgbClr val="3333CC"/>
                </a:solidFill>
              </a:rPr>
              <a:t>Krytox</a:t>
            </a:r>
            <a:r>
              <a:rPr lang="en-US" sz="1400" dirty="0">
                <a:solidFill>
                  <a:srgbClr val="3333CC"/>
                </a:solidFill>
              </a:rPr>
              <a:t> 143 AZ</a:t>
            </a:r>
          </a:p>
          <a:p>
            <a:r>
              <a:rPr lang="en-US" sz="1400" dirty="0" err="1">
                <a:solidFill>
                  <a:srgbClr val="008000"/>
                </a:solidFill>
              </a:rPr>
              <a:t>Brayco</a:t>
            </a:r>
            <a:r>
              <a:rPr lang="en-US" sz="1400" dirty="0">
                <a:solidFill>
                  <a:srgbClr val="008000"/>
                </a:solidFill>
              </a:rPr>
              <a:t> 815Z</a:t>
            </a:r>
          </a:p>
        </p:txBody>
      </p:sp>
      <p:sp>
        <p:nvSpPr>
          <p:cNvPr id="11" name="Line 14"/>
          <p:cNvSpPr>
            <a:spLocks noChangeShapeType="1"/>
          </p:cNvSpPr>
          <p:nvPr/>
        </p:nvSpPr>
        <p:spPr bwMode="auto">
          <a:xfrm>
            <a:off x="2057400" y="5334000"/>
            <a:ext cx="609600" cy="0"/>
          </a:xfrm>
          <a:prstGeom prst="line">
            <a:avLst/>
          </a:prstGeom>
          <a:noFill/>
          <a:ln w="57150">
            <a:solidFill>
              <a:srgbClr val="FF3300"/>
            </a:solidFill>
            <a:round/>
            <a:headEnd type="triangle" w="med" len="med"/>
            <a:tailEnd type="triangle" w="med" len="med"/>
          </a:ln>
        </p:spPr>
        <p:txBody>
          <a:bodyPr/>
          <a:lstStyle/>
          <a:p>
            <a:endParaRPr lang="en-US"/>
          </a:p>
        </p:txBody>
      </p:sp>
      <p:sp>
        <p:nvSpPr>
          <p:cNvPr id="13" name="Rectangle 12"/>
          <p:cNvSpPr/>
          <p:nvPr/>
        </p:nvSpPr>
        <p:spPr>
          <a:xfrm>
            <a:off x="7839075" y="6400800"/>
            <a:ext cx="1295400"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620000" y="3848100"/>
            <a:ext cx="1295400"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733800" y="3848100"/>
            <a:ext cx="1295400"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733800" y="6477000"/>
            <a:ext cx="1295400"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8546" name="Picture 2"/>
          <p:cNvPicPr>
            <a:picLocks noChangeAspect="1" noChangeArrowheads="1"/>
          </p:cNvPicPr>
          <p:nvPr/>
        </p:nvPicPr>
        <p:blipFill>
          <a:blip r:embed="rId5" cstate="print">
            <a:lum contrast="30000"/>
          </a:blip>
          <a:srcRect r="51954" b="43043"/>
          <a:stretch>
            <a:fillRect/>
          </a:stretch>
        </p:blipFill>
        <p:spPr bwMode="auto">
          <a:xfrm>
            <a:off x="5014913" y="4191000"/>
            <a:ext cx="3748087"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eaLnBrk="1" fontAlgn="auto" hangingPunct="1">
              <a:spcAft>
                <a:spcPts val="0"/>
              </a:spcAft>
              <a:defRPr/>
            </a:pPr>
            <a:r>
              <a:rPr lang="en-US" sz="2800" dirty="0" smtClean="0"/>
              <a:t>Thermal Response of Travertine </a:t>
            </a:r>
            <a:br>
              <a:rPr lang="en-US" sz="2800" dirty="0" smtClean="0"/>
            </a:br>
            <a:r>
              <a:rPr lang="en-US" sz="2800" dirty="0" smtClean="0"/>
              <a:t>in Different Atmospheres</a:t>
            </a:r>
          </a:p>
        </p:txBody>
      </p:sp>
      <p:pic>
        <p:nvPicPr>
          <p:cNvPr id="4099" name="Picture 2"/>
          <p:cNvPicPr>
            <a:picLocks noGrp="1" noChangeAspect="1" noChangeArrowheads="1"/>
          </p:cNvPicPr>
          <p:nvPr>
            <p:ph idx="1"/>
          </p:nvPr>
        </p:nvPicPr>
        <p:blipFill>
          <a:blip r:embed="rId2" cstate="print"/>
          <a:srcRect t="13469"/>
          <a:stretch>
            <a:fillRect/>
          </a:stretch>
        </p:blipFill>
        <p:spPr>
          <a:xfrm>
            <a:off x="762000" y="1524000"/>
            <a:ext cx="7620000" cy="4953000"/>
          </a:xfrm>
          <a:noFill/>
        </p:spPr>
      </p:pic>
      <p:sp>
        <p:nvSpPr>
          <p:cNvPr id="4" name="Rectangle 3"/>
          <p:cNvSpPr/>
          <p:nvPr/>
        </p:nvSpPr>
        <p:spPr>
          <a:xfrm>
            <a:off x="6705600" y="6172200"/>
            <a:ext cx="1752600"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28600" y="152400"/>
            <a:ext cx="8534400" cy="868362"/>
          </a:xfrm>
        </p:spPr>
        <p:txBody>
          <a:bodyPr/>
          <a:lstStyle/>
          <a:p>
            <a:pPr eaLnBrk="1" hangingPunct="1"/>
            <a:r>
              <a:rPr lang="en-US" sz="2400" dirty="0" smtClean="0"/>
              <a:t>CaCO</a:t>
            </a:r>
            <a:r>
              <a:rPr lang="en-US" sz="2400" baseline="-25000" dirty="0" smtClean="0"/>
              <a:t>3</a:t>
            </a:r>
            <a:r>
              <a:rPr lang="en-US" sz="2400" dirty="0" smtClean="0"/>
              <a:t>              CaC</a:t>
            </a:r>
            <a:r>
              <a:rPr lang="en-US" sz="2400" baseline="-25000" dirty="0" smtClean="0"/>
              <a:t>2</a:t>
            </a:r>
            <a:r>
              <a:rPr lang="en-US" sz="2400" dirty="0" smtClean="0"/>
              <a:t> or Calcium </a:t>
            </a:r>
            <a:r>
              <a:rPr lang="en-US" sz="2400" dirty="0" err="1" smtClean="0"/>
              <a:t>Kaolinite</a:t>
            </a:r>
            <a:endParaRPr lang="en-US" sz="2400" baseline="-25000" dirty="0" smtClean="0"/>
          </a:p>
        </p:txBody>
      </p:sp>
      <p:pic>
        <p:nvPicPr>
          <p:cNvPr id="5123" name="Picture 2"/>
          <p:cNvPicPr>
            <a:picLocks noGrp="1" noChangeAspect="1" noChangeArrowheads="1"/>
          </p:cNvPicPr>
          <p:nvPr>
            <p:ph idx="1"/>
          </p:nvPr>
        </p:nvPicPr>
        <p:blipFill>
          <a:blip r:embed="rId2" cstate="print"/>
          <a:srcRect/>
          <a:stretch>
            <a:fillRect/>
          </a:stretch>
        </p:blipFill>
        <p:spPr>
          <a:xfrm>
            <a:off x="457200" y="1295400"/>
            <a:ext cx="7896225" cy="1600200"/>
          </a:xfrm>
        </p:spPr>
      </p:pic>
      <p:pic>
        <p:nvPicPr>
          <p:cNvPr id="5124" name="Picture 3"/>
          <p:cNvPicPr>
            <a:picLocks noChangeAspect="1" noChangeArrowheads="1"/>
          </p:cNvPicPr>
          <p:nvPr/>
        </p:nvPicPr>
        <p:blipFill>
          <a:blip r:embed="rId3" cstate="print"/>
          <a:srcRect/>
          <a:stretch>
            <a:fillRect/>
          </a:stretch>
        </p:blipFill>
        <p:spPr bwMode="auto">
          <a:xfrm>
            <a:off x="457200" y="2819400"/>
            <a:ext cx="7896225" cy="1600200"/>
          </a:xfrm>
          <a:prstGeom prst="rect">
            <a:avLst/>
          </a:prstGeom>
          <a:noFill/>
          <a:ln w="9525">
            <a:noFill/>
            <a:miter lim="800000"/>
            <a:headEnd/>
            <a:tailEnd/>
          </a:ln>
        </p:spPr>
      </p:pic>
      <p:cxnSp>
        <p:nvCxnSpPr>
          <p:cNvPr id="8" name="Straight Arrow Connector 7"/>
          <p:cNvCxnSpPr/>
          <p:nvPr/>
        </p:nvCxnSpPr>
        <p:spPr>
          <a:xfrm>
            <a:off x="2895600" y="609600"/>
            <a:ext cx="762000" cy="1588"/>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5126" name="Picture 4"/>
          <p:cNvPicPr>
            <a:picLocks noChangeAspect="1" noChangeArrowheads="1"/>
          </p:cNvPicPr>
          <p:nvPr/>
        </p:nvPicPr>
        <p:blipFill>
          <a:blip r:embed="rId4" cstate="print"/>
          <a:srcRect/>
          <a:stretch>
            <a:fillRect/>
          </a:stretch>
        </p:blipFill>
        <p:spPr bwMode="auto">
          <a:xfrm>
            <a:off x="457200" y="4495800"/>
            <a:ext cx="7896225" cy="1676400"/>
          </a:xfrm>
          <a:prstGeom prst="rect">
            <a:avLst/>
          </a:prstGeom>
          <a:noFill/>
          <a:ln w="9525">
            <a:noFill/>
            <a:miter lim="800000"/>
            <a:headEnd/>
            <a:tailEnd/>
          </a:ln>
        </p:spPr>
      </p:pic>
      <p:sp>
        <p:nvSpPr>
          <p:cNvPr id="6" name="Rectangle 5"/>
          <p:cNvSpPr/>
          <p:nvPr/>
        </p:nvSpPr>
        <p:spPr>
          <a:xfrm>
            <a:off x="7239000" y="1066800"/>
            <a:ext cx="457200" cy="5029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28" name="TextBox 8"/>
          <p:cNvSpPr txBox="1">
            <a:spLocks noChangeArrowheads="1"/>
          </p:cNvSpPr>
          <p:nvPr/>
        </p:nvSpPr>
        <p:spPr bwMode="auto">
          <a:xfrm>
            <a:off x="2438400" y="1752600"/>
            <a:ext cx="1295400" cy="381000"/>
          </a:xfrm>
          <a:prstGeom prst="rect">
            <a:avLst/>
          </a:prstGeom>
          <a:noFill/>
          <a:ln w="9525">
            <a:noFill/>
            <a:miter lim="800000"/>
            <a:headEnd/>
            <a:tailEnd/>
          </a:ln>
        </p:spPr>
        <p:txBody>
          <a:bodyPr>
            <a:spAutoFit/>
          </a:bodyPr>
          <a:lstStyle/>
          <a:p>
            <a:r>
              <a:rPr lang="en-US"/>
              <a:t>Travertine</a:t>
            </a:r>
          </a:p>
        </p:txBody>
      </p:sp>
      <p:sp>
        <p:nvSpPr>
          <p:cNvPr id="5129" name="TextBox 9"/>
          <p:cNvSpPr txBox="1">
            <a:spLocks noChangeArrowheads="1"/>
          </p:cNvSpPr>
          <p:nvPr/>
        </p:nvSpPr>
        <p:spPr bwMode="auto">
          <a:xfrm>
            <a:off x="2133600" y="3200400"/>
            <a:ext cx="4800600" cy="369888"/>
          </a:xfrm>
          <a:prstGeom prst="rect">
            <a:avLst/>
          </a:prstGeom>
          <a:noFill/>
          <a:ln w="9525">
            <a:noFill/>
            <a:miter lim="800000"/>
            <a:headEnd/>
            <a:tailEnd/>
          </a:ln>
        </p:spPr>
        <p:txBody>
          <a:bodyPr>
            <a:spAutoFit/>
          </a:bodyPr>
          <a:lstStyle/>
          <a:p>
            <a:r>
              <a:rPr lang="en-US"/>
              <a:t>Travertine TGA  ashes (Helium or Nitrogen)</a:t>
            </a:r>
          </a:p>
        </p:txBody>
      </p:sp>
      <p:sp>
        <p:nvSpPr>
          <p:cNvPr id="5130" name="TextBox 10"/>
          <p:cNvSpPr txBox="1">
            <a:spLocks noChangeArrowheads="1"/>
          </p:cNvSpPr>
          <p:nvPr/>
        </p:nvSpPr>
        <p:spPr bwMode="auto">
          <a:xfrm>
            <a:off x="2286000" y="4953000"/>
            <a:ext cx="3276600" cy="381000"/>
          </a:xfrm>
          <a:prstGeom prst="rect">
            <a:avLst/>
          </a:prstGeom>
          <a:noFill/>
          <a:ln w="9525">
            <a:noFill/>
            <a:miter lim="800000"/>
            <a:headEnd/>
            <a:tailEnd/>
          </a:ln>
        </p:spPr>
        <p:txBody>
          <a:bodyPr>
            <a:spAutoFit/>
          </a:bodyPr>
          <a:lstStyle/>
          <a:p>
            <a:r>
              <a:rPr lang="en-US"/>
              <a:t>Travertine TGA  ashes (Air)</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cstate="print"/>
          <a:srcRect t="13469"/>
          <a:stretch>
            <a:fillRect/>
          </a:stretch>
        </p:blipFill>
        <p:spPr>
          <a:xfrm>
            <a:off x="1143000" y="1866900"/>
            <a:ext cx="6858000" cy="4457700"/>
          </a:xfrm>
          <a:noFill/>
        </p:spPr>
      </p:pic>
      <p:pic>
        <p:nvPicPr>
          <p:cNvPr id="6147" name="Picture 2"/>
          <p:cNvPicPr>
            <a:picLocks noChangeAspect="1" noChangeArrowheads="1"/>
          </p:cNvPicPr>
          <p:nvPr/>
        </p:nvPicPr>
        <p:blipFill>
          <a:blip r:embed="rId3" cstate="print"/>
          <a:srcRect l="3922"/>
          <a:stretch>
            <a:fillRect/>
          </a:stretch>
        </p:blipFill>
        <p:spPr bwMode="auto">
          <a:xfrm>
            <a:off x="533400" y="1219200"/>
            <a:ext cx="3733800" cy="787400"/>
          </a:xfrm>
          <a:prstGeom prst="rect">
            <a:avLst/>
          </a:prstGeom>
          <a:noFill/>
          <a:ln w="9525">
            <a:noFill/>
            <a:miter lim="800000"/>
            <a:headEnd/>
            <a:tailEnd/>
          </a:ln>
        </p:spPr>
      </p:pic>
      <p:pic>
        <p:nvPicPr>
          <p:cNvPr id="6148" name="Picture 3"/>
          <p:cNvPicPr>
            <a:picLocks noChangeAspect="1" noChangeArrowheads="1"/>
          </p:cNvPicPr>
          <p:nvPr/>
        </p:nvPicPr>
        <p:blipFill>
          <a:blip r:embed="rId4" cstate="print"/>
          <a:srcRect/>
          <a:stretch>
            <a:fillRect/>
          </a:stretch>
        </p:blipFill>
        <p:spPr bwMode="auto">
          <a:xfrm>
            <a:off x="5029200" y="6076950"/>
            <a:ext cx="3857625" cy="781050"/>
          </a:xfrm>
          <a:prstGeom prst="rect">
            <a:avLst/>
          </a:prstGeom>
          <a:noFill/>
          <a:ln w="9525">
            <a:noFill/>
            <a:miter lim="800000"/>
            <a:headEnd/>
            <a:tailEnd/>
          </a:ln>
        </p:spPr>
      </p:pic>
      <p:pic>
        <p:nvPicPr>
          <p:cNvPr id="6149" name="Picture 4"/>
          <p:cNvPicPr>
            <a:picLocks noChangeAspect="1" noChangeArrowheads="1"/>
          </p:cNvPicPr>
          <p:nvPr/>
        </p:nvPicPr>
        <p:blipFill>
          <a:blip r:embed="rId5" cstate="print"/>
          <a:srcRect/>
          <a:stretch>
            <a:fillRect/>
          </a:stretch>
        </p:blipFill>
        <p:spPr bwMode="auto">
          <a:xfrm>
            <a:off x="5562600" y="4114800"/>
            <a:ext cx="3400425" cy="722313"/>
          </a:xfrm>
          <a:prstGeom prst="rect">
            <a:avLst/>
          </a:prstGeom>
          <a:noFill/>
          <a:ln w="9525">
            <a:noFill/>
            <a:miter lim="800000"/>
            <a:headEnd/>
            <a:tailEnd/>
          </a:ln>
        </p:spPr>
      </p:pic>
      <p:sp>
        <p:nvSpPr>
          <p:cNvPr id="6150" name="TextBox 7"/>
          <p:cNvSpPr txBox="1">
            <a:spLocks noChangeArrowheads="1"/>
          </p:cNvSpPr>
          <p:nvPr/>
        </p:nvSpPr>
        <p:spPr bwMode="auto">
          <a:xfrm>
            <a:off x="685800" y="1295400"/>
            <a:ext cx="2667000" cy="369888"/>
          </a:xfrm>
          <a:prstGeom prst="rect">
            <a:avLst/>
          </a:prstGeom>
          <a:noFill/>
          <a:ln w="9525">
            <a:noFill/>
            <a:miter lim="800000"/>
            <a:headEnd/>
            <a:tailEnd/>
          </a:ln>
        </p:spPr>
        <p:txBody>
          <a:bodyPr>
            <a:spAutoFit/>
          </a:bodyPr>
          <a:lstStyle/>
          <a:p>
            <a:r>
              <a:rPr lang="en-US" dirty="0"/>
              <a:t>Calcium Carbonate</a:t>
            </a:r>
          </a:p>
        </p:txBody>
      </p:sp>
      <p:sp>
        <p:nvSpPr>
          <p:cNvPr id="6151" name="TextBox 8"/>
          <p:cNvSpPr txBox="1">
            <a:spLocks noChangeArrowheads="1"/>
          </p:cNvSpPr>
          <p:nvPr/>
        </p:nvSpPr>
        <p:spPr bwMode="auto">
          <a:xfrm>
            <a:off x="5867400" y="6172200"/>
            <a:ext cx="1905000" cy="369888"/>
          </a:xfrm>
          <a:prstGeom prst="rect">
            <a:avLst/>
          </a:prstGeom>
          <a:noFill/>
          <a:ln w="9525">
            <a:noFill/>
            <a:miter lim="800000"/>
            <a:headEnd/>
            <a:tailEnd/>
          </a:ln>
        </p:spPr>
        <p:txBody>
          <a:bodyPr>
            <a:spAutoFit/>
          </a:bodyPr>
          <a:lstStyle/>
          <a:p>
            <a:r>
              <a:rPr lang="en-US"/>
              <a:t>Calcium Carbide</a:t>
            </a:r>
          </a:p>
        </p:txBody>
      </p:sp>
      <p:sp>
        <p:nvSpPr>
          <p:cNvPr id="6152" name="TextBox 9"/>
          <p:cNvSpPr txBox="1">
            <a:spLocks noChangeArrowheads="1"/>
          </p:cNvSpPr>
          <p:nvPr/>
        </p:nvSpPr>
        <p:spPr bwMode="auto">
          <a:xfrm>
            <a:off x="6324600" y="4191000"/>
            <a:ext cx="2133600" cy="369888"/>
          </a:xfrm>
          <a:prstGeom prst="rect">
            <a:avLst/>
          </a:prstGeom>
          <a:noFill/>
          <a:ln w="9525">
            <a:noFill/>
            <a:miter lim="800000"/>
            <a:headEnd/>
            <a:tailEnd/>
          </a:ln>
        </p:spPr>
        <p:txBody>
          <a:bodyPr>
            <a:spAutoFit/>
          </a:bodyPr>
          <a:lstStyle/>
          <a:p>
            <a:r>
              <a:rPr lang="en-US" dirty="0" smtClean="0"/>
              <a:t>Calcium </a:t>
            </a:r>
            <a:r>
              <a:rPr lang="en-US" dirty="0" err="1" smtClean="0"/>
              <a:t>Kaolinite</a:t>
            </a:r>
            <a:endParaRPr lang="en-US" dirty="0"/>
          </a:p>
        </p:txBody>
      </p:sp>
      <p:cxnSp>
        <p:nvCxnSpPr>
          <p:cNvPr id="10" name="Straight Arrow Connector 9"/>
          <p:cNvCxnSpPr/>
          <p:nvPr/>
        </p:nvCxnSpPr>
        <p:spPr>
          <a:xfrm rot="5400000">
            <a:off x="6324600" y="5029200"/>
            <a:ext cx="838200" cy="3810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6200000" flipV="1">
            <a:off x="6248400" y="5943600"/>
            <a:ext cx="381000" cy="228600"/>
          </a:xfrm>
          <a:prstGeom prst="straightConnector1">
            <a:avLst/>
          </a:prstGeom>
          <a:ln w="508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419600" y="1828800"/>
            <a:ext cx="2895600" cy="2273300"/>
          </a:xfrm>
          <a:prstGeom prst="straightConnector1">
            <a:avLst/>
          </a:prstGeom>
          <a:ln w="38100">
            <a:solidFill>
              <a:srgbClr val="FF0000">
                <a:alpha val="33000"/>
              </a:srgbClr>
            </a:solidFill>
            <a:prstDash val="sysDash"/>
            <a:miter lim="800000"/>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6200000" flipH="1">
            <a:off x="2520950" y="3346450"/>
            <a:ext cx="4102100" cy="1371600"/>
          </a:xfrm>
          <a:prstGeom prst="straightConnector1">
            <a:avLst/>
          </a:prstGeom>
          <a:ln w="38100">
            <a:solidFill>
              <a:srgbClr val="00CC00">
                <a:alpha val="33000"/>
              </a:srgbClr>
            </a:solidFill>
            <a:prstDash val="sysDash"/>
            <a:miter lim="800000"/>
            <a:tailEnd type="arrow"/>
          </a:ln>
        </p:spPr>
        <p:style>
          <a:lnRef idx="1">
            <a:schemeClr val="accent1"/>
          </a:lnRef>
          <a:fillRef idx="0">
            <a:schemeClr val="accent1"/>
          </a:fillRef>
          <a:effectRef idx="0">
            <a:schemeClr val="accent1"/>
          </a:effectRef>
          <a:fontRef idx="minor">
            <a:schemeClr val="tx1"/>
          </a:fontRef>
        </p:style>
      </p:cxnSp>
      <p:sp>
        <p:nvSpPr>
          <p:cNvPr id="6157" name="TextBox 20"/>
          <p:cNvSpPr txBox="1">
            <a:spLocks noChangeArrowheads="1"/>
          </p:cNvSpPr>
          <p:nvPr/>
        </p:nvSpPr>
        <p:spPr bwMode="auto">
          <a:xfrm>
            <a:off x="838200" y="76200"/>
            <a:ext cx="7467600" cy="830997"/>
          </a:xfrm>
          <a:prstGeom prst="rect">
            <a:avLst/>
          </a:prstGeom>
          <a:noFill/>
          <a:ln w="9525">
            <a:noFill/>
            <a:miter lim="800000"/>
            <a:headEnd/>
            <a:tailEnd/>
          </a:ln>
        </p:spPr>
        <p:txBody>
          <a:bodyPr wrap="square">
            <a:spAutoFit/>
          </a:bodyPr>
          <a:lstStyle/>
          <a:p>
            <a:pPr algn="ctr"/>
            <a:r>
              <a:rPr lang="en-US" sz="2400" dirty="0" smtClean="0"/>
              <a:t>The </a:t>
            </a:r>
            <a:r>
              <a:rPr lang="en-US" sz="2400" dirty="0"/>
              <a:t>Role of Gaseous </a:t>
            </a:r>
            <a:r>
              <a:rPr lang="en-US" sz="2400" dirty="0" smtClean="0"/>
              <a:t>Atmosphere</a:t>
            </a:r>
          </a:p>
          <a:p>
            <a:pPr algn="ctr"/>
            <a:r>
              <a:rPr lang="en-US" sz="2400" dirty="0" smtClean="0"/>
              <a:t> </a:t>
            </a:r>
            <a:r>
              <a:rPr lang="en-US" sz="2400" dirty="0"/>
              <a:t>During </a:t>
            </a:r>
            <a:r>
              <a:rPr lang="en-US" sz="2400" dirty="0" smtClean="0"/>
              <a:t>Thermal </a:t>
            </a:r>
            <a:r>
              <a:rPr lang="en-US" sz="2400" dirty="0"/>
              <a:t>Decomposition of Travertine</a:t>
            </a:r>
          </a:p>
        </p:txBody>
      </p:sp>
      <p:sp>
        <p:nvSpPr>
          <p:cNvPr id="17" name="TextBox 16"/>
          <p:cNvSpPr txBox="1"/>
          <p:nvPr/>
        </p:nvSpPr>
        <p:spPr>
          <a:xfrm>
            <a:off x="5943600" y="2743200"/>
            <a:ext cx="2743200" cy="646331"/>
          </a:xfrm>
          <a:prstGeom prst="rect">
            <a:avLst/>
          </a:prstGeom>
          <a:noFill/>
        </p:spPr>
        <p:txBody>
          <a:bodyPr wrap="square" rtlCol="0">
            <a:spAutoFit/>
          </a:bodyPr>
          <a:lstStyle/>
          <a:p>
            <a:pPr algn="ctr"/>
            <a:r>
              <a:rPr lang="en-US" b="1" dirty="0" smtClean="0">
                <a:solidFill>
                  <a:srgbClr val="FF3B3B"/>
                </a:solidFill>
              </a:rPr>
              <a:t>TGA of Travertine in</a:t>
            </a:r>
          </a:p>
          <a:p>
            <a:pPr algn="ctr"/>
            <a:r>
              <a:rPr lang="en-US" b="1" dirty="0" smtClean="0">
                <a:solidFill>
                  <a:srgbClr val="FF3B3B"/>
                </a:solidFill>
              </a:rPr>
              <a:t> Air</a:t>
            </a:r>
            <a:endParaRPr lang="en-US" b="1" dirty="0">
              <a:solidFill>
                <a:srgbClr val="FF3B3B"/>
              </a:solidFill>
            </a:endParaRPr>
          </a:p>
        </p:txBody>
      </p:sp>
      <p:sp>
        <p:nvSpPr>
          <p:cNvPr id="19" name="TextBox 18"/>
          <p:cNvSpPr txBox="1"/>
          <p:nvPr/>
        </p:nvSpPr>
        <p:spPr>
          <a:xfrm>
            <a:off x="2133600" y="3657600"/>
            <a:ext cx="2362200" cy="646331"/>
          </a:xfrm>
          <a:prstGeom prst="rect">
            <a:avLst/>
          </a:prstGeom>
          <a:noFill/>
        </p:spPr>
        <p:txBody>
          <a:bodyPr wrap="square" rtlCol="0">
            <a:spAutoFit/>
          </a:bodyPr>
          <a:lstStyle/>
          <a:p>
            <a:pPr algn="ctr"/>
            <a:r>
              <a:rPr lang="en-US" b="1" dirty="0" smtClean="0">
                <a:solidFill>
                  <a:srgbClr val="5BFF5B"/>
                </a:solidFill>
              </a:rPr>
              <a:t>TGA of Travertine in Nitrogen</a:t>
            </a:r>
            <a:endParaRPr lang="en-US" b="1" dirty="0">
              <a:solidFill>
                <a:srgbClr val="5BFF5B"/>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5" name="Picture 3"/>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b="8796"/>
          <a:stretch/>
        </p:blipFill>
        <p:spPr bwMode="auto">
          <a:xfrm>
            <a:off x="457200" y="1219200"/>
            <a:ext cx="8305800" cy="54816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itle 1"/>
          <p:cNvSpPr>
            <a:spLocks noGrp="1"/>
          </p:cNvSpPr>
          <p:nvPr>
            <p:ph type="title"/>
          </p:nvPr>
        </p:nvSpPr>
        <p:spPr>
          <a:xfrm>
            <a:off x="838200" y="0"/>
            <a:ext cx="8229600" cy="1014413"/>
          </a:xfrm>
        </p:spPr>
        <p:txBody>
          <a:bodyPr/>
          <a:lstStyle/>
          <a:p>
            <a:r>
              <a:rPr lang="en-US" sz="3200" dirty="0"/>
              <a:t>TGA Analysis of </a:t>
            </a:r>
            <a:r>
              <a:rPr lang="en-US" sz="3200" dirty="0" err="1"/>
              <a:t>Geothite</a:t>
            </a:r>
            <a:r>
              <a:rPr lang="en-US" sz="3200" dirty="0"/>
              <a:t> in Helium</a:t>
            </a:r>
          </a:p>
        </p:txBody>
      </p:sp>
      <p:sp>
        <p:nvSpPr>
          <p:cNvPr id="5" name="TextBox 4"/>
          <p:cNvSpPr txBox="1">
            <a:spLocks noChangeArrowheads="1"/>
          </p:cNvSpPr>
          <p:nvPr/>
        </p:nvSpPr>
        <p:spPr bwMode="auto">
          <a:xfrm>
            <a:off x="2590800" y="1371600"/>
            <a:ext cx="1905000" cy="646331"/>
          </a:xfrm>
          <a:prstGeom prst="rect">
            <a:avLst/>
          </a:prstGeom>
          <a:noFill/>
          <a:ln w="9525">
            <a:noFill/>
            <a:miter lim="800000"/>
            <a:headEnd/>
            <a:tailEnd/>
          </a:ln>
        </p:spPr>
        <p:txBody>
          <a:bodyPr>
            <a:spAutoFit/>
          </a:bodyPr>
          <a:lstStyle/>
          <a:p>
            <a:r>
              <a:rPr lang="en-US" sz="1200" dirty="0"/>
              <a:t>At 120</a:t>
            </a:r>
            <a:r>
              <a:rPr lang="en-US" sz="1200" baseline="30000" dirty="0"/>
              <a:t>o</a:t>
            </a:r>
            <a:r>
              <a:rPr lang="en-US" sz="1200" dirty="0"/>
              <a:t>C, Mass losses include:  </a:t>
            </a:r>
            <a:r>
              <a:rPr lang="en-US" sz="1200" i="1" dirty="0"/>
              <a:t>m/z</a:t>
            </a:r>
            <a:r>
              <a:rPr lang="en-US" sz="1200" dirty="0"/>
              <a:t> 14 (CH</a:t>
            </a:r>
            <a:r>
              <a:rPr lang="en-US" sz="1200" baseline="-25000" dirty="0"/>
              <a:t>2</a:t>
            </a:r>
            <a:r>
              <a:rPr lang="en-US" sz="1200" dirty="0"/>
              <a:t>), 16 (O), 32 (O</a:t>
            </a:r>
            <a:r>
              <a:rPr lang="en-US" sz="1200" baseline="-25000" dirty="0"/>
              <a:t>2</a:t>
            </a:r>
            <a:r>
              <a:rPr lang="en-US" sz="1200" dirty="0"/>
              <a:t>)</a:t>
            </a:r>
          </a:p>
        </p:txBody>
      </p:sp>
      <p:sp>
        <p:nvSpPr>
          <p:cNvPr id="6" name="TextBox 5"/>
          <p:cNvSpPr txBox="1">
            <a:spLocks noChangeArrowheads="1"/>
          </p:cNvSpPr>
          <p:nvPr/>
        </p:nvSpPr>
        <p:spPr bwMode="auto">
          <a:xfrm>
            <a:off x="2809875" y="2698313"/>
            <a:ext cx="1905000" cy="646331"/>
          </a:xfrm>
          <a:prstGeom prst="rect">
            <a:avLst/>
          </a:prstGeom>
          <a:noFill/>
          <a:ln w="9525">
            <a:noFill/>
            <a:miter lim="800000"/>
            <a:headEnd/>
            <a:tailEnd/>
          </a:ln>
        </p:spPr>
        <p:txBody>
          <a:bodyPr>
            <a:spAutoFit/>
          </a:bodyPr>
          <a:lstStyle/>
          <a:p>
            <a:r>
              <a:rPr lang="en-US" sz="1200" dirty="0"/>
              <a:t>At 308</a:t>
            </a:r>
            <a:r>
              <a:rPr lang="en-US" sz="1200" baseline="30000" dirty="0"/>
              <a:t>o</a:t>
            </a:r>
            <a:r>
              <a:rPr lang="en-US" sz="1200" dirty="0"/>
              <a:t>C, Mass losses include:  </a:t>
            </a:r>
            <a:r>
              <a:rPr lang="en-US" sz="1200" i="1" dirty="0"/>
              <a:t>m/z</a:t>
            </a:r>
            <a:r>
              <a:rPr lang="en-US" sz="1200" dirty="0"/>
              <a:t> </a:t>
            </a:r>
            <a:r>
              <a:rPr lang="en-US" sz="1200" dirty="0" smtClean="0"/>
              <a:t> </a:t>
            </a:r>
            <a:r>
              <a:rPr lang="en-US" sz="1200" dirty="0"/>
              <a:t>18 (H</a:t>
            </a:r>
            <a:r>
              <a:rPr lang="en-US" sz="1200" baseline="-25000" dirty="0"/>
              <a:t>2</a:t>
            </a:r>
            <a:r>
              <a:rPr lang="en-US" sz="1200" dirty="0"/>
              <a:t>O), 32 (O</a:t>
            </a:r>
            <a:r>
              <a:rPr lang="en-US" sz="1200" baseline="-25000" dirty="0"/>
              <a:t>2</a:t>
            </a:r>
            <a:r>
              <a:rPr lang="en-US" sz="1200" dirty="0"/>
              <a:t>)</a:t>
            </a:r>
          </a:p>
        </p:txBody>
      </p:sp>
      <p:sp>
        <p:nvSpPr>
          <p:cNvPr id="7" name="TextBox 6"/>
          <p:cNvSpPr txBox="1">
            <a:spLocks noChangeArrowheads="1"/>
          </p:cNvSpPr>
          <p:nvPr/>
        </p:nvSpPr>
        <p:spPr bwMode="auto">
          <a:xfrm>
            <a:off x="6096000" y="4078069"/>
            <a:ext cx="1905000" cy="646331"/>
          </a:xfrm>
          <a:prstGeom prst="rect">
            <a:avLst/>
          </a:prstGeom>
          <a:noFill/>
          <a:ln w="9525">
            <a:noFill/>
            <a:miter lim="800000"/>
            <a:headEnd/>
            <a:tailEnd/>
          </a:ln>
        </p:spPr>
        <p:txBody>
          <a:bodyPr>
            <a:spAutoFit/>
          </a:bodyPr>
          <a:lstStyle/>
          <a:p>
            <a:r>
              <a:rPr lang="en-US" sz="1200" dirty="0" smtClean="0"/>
              <a:t>At 1290</a:t>
            </a:r>
            <a:r>
              <a:rPr lang="en-US" sz="1200" baseline="30000" dirty="0" smtClean="0"/>
              <a:t>o</a:t>
            </a:r>
            <a:r>
              <a:rPr lang="en-US" sz="1200" dirty="0" smtClean="0"/>
              <a:t>C, Mass losses include:  </a:t>
            </a:r>
            <a:r>
              <a:rPr lang="en-US" sz="1200" i="1" dirty="0" smtClean="0"/>
              <a:t>m/z</a:t>
            </a:r>
            <a:r>
              <a:rPr lang="en-US" sz="1200" dirty="0" smtClean="0"/>
              <a:t>  16 (O), 18 (H</a:t>
            </a:r>
            <a:r>
              <a:rPr lang="en-US" sz="1200" baseline="-25000" dirty="0" smtClean="0"/>
              <a:t>2</a:t>
            </a:r>
            <a:r>
              <a:rPr lang="en-US" sz="1200" dirty="0" smtClean="0"/>
              <a:t>O), 32 (O</a:t>
            </a:r>
            <a:r>
              <a:rPr lang="en-US" sz="1200" baseline="-25000" dirty="0" smtClean="0"/>
              <a:t>2</a:t>
            </a:r>
            <a:r>
              <a:rPr lang="en-US" sz="1200" dirty="0" smtClean="0"/>
              <a:t>)</a:t>
            </a:r>
            <a:endParaRPr lang="en-US" sz="1200" dirty="0"/>
          </a:p>
        </p:txBody>
      </p:sp>
      <p:sp>
        <p:nvSpPr>
          <p:cNvPr id="8" name="TextBox 7"/>
          <p:cNvSpPr txBox="1"/>
          <p:nvPr/>
        </p:nvSpPr>
        <p:spPr>
          <a:xfrm>
            <a:off x="5410200" y="1524000"/>
            <a:ext cx="1371600" cy="646331"/>
          </a:xfrm>
          <a:prstGeom prst="rect">
            <a:avLst/>
          </a:prstGeom>
          <a:noFill/>
        </p:spPr>
        <p:txBody>
          <a:bodyPr wrap="square" rtlCol="0">
            <a:spAutoFit/>
          </a:bodyPr>
          <a:lstStyle/>
          <a:p>
            <a:pPr algn="ctr"/>
            <a:r>
              <a:rPr lang="en-US" b="1" dirty="0" smtClean="0">
                <a:latin typeface="+mn-lt"/>
              </a:rPr>
              <a:t>Goethite</a:t>
            </a:r>
          </a:p>
          <a:p>
            <a:r>
              <a:rPr lang="en-US" dirty="0" smtClean="0">
                <a:latin typeface="Symbol" pitchFamily="18" charset="2"/>
              </a:rPr>
              <a:t>a</a:t>
            </a:r>
            <a:r>
              <a:rPr lang="en-US" dirty="0" smtClean="0"/>
              <a:t>-</a:t>
            </a:r>
            <a:r>
              <a:rPr lang="en-US" dirty="0" err="1" smtClean="0"/>
              <a:t>FeO</a:t>
            </a:r>
            <a:r>
              <a:rPr lang="en-US" dirty="0" smtClean="0"/>
              <a:t>(OH)</a:t>
            </a:r>
            <a:endParaRPr lang="en-US" dirty="0"/>
          </a:p>
        </p:txBody>
      </p:sp>
      <p:cxnSp>
        <p:nvCxnSpPr>
          <p:cNvPr id="9" name="Straight Arrow Connector 8"/>
          <p:cNvCxnSpPr>
            <a:stCxn id="5" idx="1"/>
          </p:cNvCxnSpPr>
          <p:nvPr/>
        </p:nvCxnSpPr>
        <p:spPr>
          <a:xfrm flipH="1">
            <a:off x="1676400" y="1694766"/>
            <a:ext cx="914400" cy="21023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2343150" y="3124200"/>
            <a:ext cx="457200" cy="46604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7620000" y="4724400"/>
            <a:ext cx="76200" cy="990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797404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762000" y="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smtClean="0">
                <a:ln>
                  <a:noFill/>
                </a:ln>
                <a:solidFill>
                  <a:schemeClr val="tx2"/>
                </a:solidFill>
                <a:effectLst/>
                <a:uLnTx/>
                <a:uFillTx/>
                <a:latin typeface="+mj-lt"/>
                <a:ea typeface="+mj-ea"/>
                <a:cs typeface="+mj-cs"/>
              </a:rPr>
              <a:t>Goethite Analysis by </a:t>
            </a:r>
            <a:r>
              <a:rPr kumimoji="0" lang="en-US" sz="2400" b="0" i="0" u="none" strike="noStrike" kern="0" cap="none" spc="0" normalizeH="0" baseline="0" noProof="0" dirty="0" err="1" smtClean="0">
                <a:ln>
                  <a:noFill/>
                </a:ln>
                <a:solidFill>
                  <a:schemeClr val="tx2"/>
                </a:solidFill>
                <a:effectLst/>
                <a:uLnTx/>
                <a:uFillTx/>
                <a:latin typeface="+mj-lt"/>
                <a:ea typeface="+mj-ea"/>
                <a:cs typeface="+mj-cs"/>
              </a:rPr>
              <a:t>Py</a:t>
            </a:r>
            <a:r>
              <a:rPr kumimoji="0" lang="en-US" sz="2400" b="0" i="0" u="none" strike="noStrike" kern="0" cap="none" spc="0" normalizeH="0" baseline="0" noProof="0" dirty="0" smtClean="0">
                <a:ln>
                  <a:noFill/>
                </a:ln>
                <a:solidFill>
                  <a:schemeClr val="tx2"/>
                </a:solidFill>
                <a:effectLst/>
                <a:uLnTx/>
                <a:uFillTx/>
                <a:latin typeface="+mj-lt"/>
                <a:ea typeface="+mj-ea"/>
                <a:cs typeface="+mj-cs"/>
              </a:rPr>
              <a:t>-GC-MS at 1400</a:t>
            </a:r>
            <a:r>
              <a:rPr kumimoji="0" lang="en-US" sz="2400" b="0" i="0" u="none" strike="noStrike" kern="0" cap="none" spc="0" normalizeH="0" baseline="30000" noProof="0" dirty="0" smtClean="0">
                <a:ln>
                  <a:noFill/>
                </a:ln>
                <a:solidFill>
                  <a:schemeClr val="tx2"/>
                </a:solidFill>
                <a:effectLst/>
                <a:uLnTx/>
                <a:uFillTx/>
                <a:latin typeface="+mj-lt"/>
                <a:ea typeface="+mj-ea"/>
                <a:cs typeface="+mj-cs"/>
              </a:rPr>
              <a:t>o</a:t>
            </a:r>
            <a:r>
              <a:rPr kumimoji="0" lang="en-US" sz="2400" b="0" i="0" u="none" strike="noStrike" kern="0" cap="none" spc="0" normalizeH="0" baseline="0" noProof="0" dirty="0" smtClean="0">
                <a:ln>
                  <a:noFill/>
                </a:ln>
                <a:solidFill>
                  <a:schemeClr val="tx2"/>
                </a:solidFill>
                <a:effectLst/>
                <a:uLnTx/>
                <a:uFillTx/>
                <a:latin typeface="+mj-lt"/>
                <a:ea typeface="+mj-ea"/>
                <a:cs typeface="+mj-cs"/>
              </a:rPr>
              <a:t>C</a:t>
            </a:r>
            <a:endParaRPr kumimoji="0" lang="en-US" sz="2400" b="0" i="0" u="none" strike="noStrike" kern="0" cap="none" spc="0" normalizeH="0" baseline="0" noProof="0" dirty="0">
              <a:ln>
                <a:noFill/>
              </a:ln>
              <a:solidFill>
                <a:schemeClr val="tx2"/>
              </a:solidFill>
              <a:effectLst/>
              <a:uLnTx/>
              <a:uFillTx/>
              <a:latin typeface="+mj-lt"/>
              <a:ea typeface="+mj-ea"/>
              <a:cs typeface="+mj-cs"/>
            </a:endParaRPr>
          </a:p>
        </p:txBody>
      </p:sp>
      <p:pic>
        <p:nvPicPr>
          <p:cNvPr id="5" name="Content Placeholder 3" descr="Goeth1400a.wmf"/>
          <p:cNvPicPr>
            <a:picLocks noChangeAspect="1"/>
          </p:cNvPicPr>
          <p:nvPr/>
        </p:nvPicPr>
        <p:blipFill>
          <a:blip r:embed="rId2" cstate="print"/>
          <a:srcRect t="12281"/>
          <a:stretch>
            <a:fillRect/>
          </a:stretch>
        </p:blipFill>
        <p:spPr bwMode="auto">
          <a:xfrm>
            <a:off x="76200" y="1371600"/>
            <a:ext cx="6438900" cy="3810000"/>
          </a:xfrm>
          <a:prstGeom prst="rect">
            <a:avLst/>
          </a:prstGeom>
          <a:noFill/>
          <a:ln w="9525">
            <a:noFill/>
            <a:miter lim="800000"/>
            <a:headEnd/>
            <a:tailEnd/>
          </a:ln>
        </p:spPr>
      </p:pic>
      <p:sp>
        <p:nvSpPr>
          <p:cNvPr id="6" name="TextBox 5"/>
          <p:cNvSpPr txBox="1"/>
          <p:nvPr/>
        </p:nvSpPr>
        <p:spPr>
          <a:xfrm>
            <a:off x="4572000" y="1676400"/>
            <a:ext cx="1524000" cy="307777"/>
          </a:xfrm>
          <a:prstGeom prst="rect">
            <a:avLst/>
          </a:prstGeom>
          <a:noFill/>
        </p:spPr>
        <p:txBody>
          <a:bodyPr wrap="square" rtlCol="0">
            <a:spAutoFit/>
          </a:bodyPr>
          <a:lstStyle/>
          <a:p>
            <a:r>
              <a:rPr lang="en-US" sz="1400" dirty="0" smtClean="0"/>
              <a:t>Total Ion Count</a:t>
            </a:r>
            <a:endParaRPr lang="en-US" sz="1400" dirty="0"/>
          </a:p>
        </p:txBody>
      </p:sp>
      <p:sp>
        <p:nvSpPr>
          <p:cNvPr id="7" name="TextBox 6"/>
          <p:cNvSpPr txBox="1"/>
          <p:nvPr/>
        </p:nvSpPr>
        <p:spPr>
          <a:xfrm>
            <a:off x="4610100" y="3352800"/>
            <a:ext cx="1447800" cy="307777"/>
          </a:xfrm>
          <a:prstGeom prst="rect">
            <a:avLst/>
          </a:prstGeom>
          <a:noFill/>
        </p:spPr>
        <p:txBody>
          <a:bodyPr wrap="square" rtlCol="0">
            <a:spAutoFit/>
          </a:bodyPr>
          <a:lstStyle/>
          <a:p>
            <a:r>
              <a:rPr lang="en-US" sz="1400" i="1" dirty="0" smtClean="0"/>
              <a:t>m/z</a:t>
            </a:r>
            <a:r>
              <a:rPr lang="en-US" sz="1400" dirty="0" smtClean="0"/>
              <a:t> = 18 </a:t>
            </a:r>
            <a:r>
              <a:rPr lang="en-US" sz="1400" dirty="0" err="1" smtClean="0"/>
              <a:t>amu</a:t>
            </a:r>
            <a:endParaRPr lang="en-US" sz="1400" dirty="0"/>
          </a:p>
        </p:txBody>
      </p:sp>
      <p:sp>
        <p:nvSpPr>
          <p:cNvPr id="8" name="TextBox 7"/>
          <p:cNvSpPr txBox="1"/>
          <p:nvPr/>
        </p:nvSpPr>
        <p:spPr>
          <a:xfrm>
            <a:off x="457200" y="5181600"/>
            <a:ext cx="8305800" cy="1569660"/>
          </a:xfrm>
          <a:prstGeom prst="rect">
            <a:avLst/>
          </a:prstGeom>
          <a:noFill/>
        </p:spPr>
        <p:txBody>
          <a:bodyPr wrap="square" rtlCol="0">
            <a:spAutoFit/>
          </a:bodyPr>
          <a:lstStyle/>
          <a:p>
            <a:r>
              <a:rPr lang="en-US" sz="1600" dirty="0" smtClean="0"/>
              <a:t>A sample of Goethite was first </a:t>
            </a:r>
            <a:r>
              <a:rPr lang="en-US" sz="1600" dirty="0" err="1" smtClean="0"/>
              <a:t>pyrolyzed</a:t>
            </a:r>
            <a:r>
              <a:rPr lang="en-US" sz="1600" dirty="0" smtClean="0"/>
              <a:t> at 750</a:t>
            </a:r>
            <a:r>
              <a:rPr lang="en-US" sz="1600" baseline="30000" dirty="0" smtClean="0"/>
              <a:t>o</a:t>
            </a:r>
            <a:r>
              <a:rPr lang="en-US" sz="1600" dirty="0" smtClean="0"/>
              <a:t>C to remove all but the pertinent high temperature species.  The same sample was then </a:t>
            </a:r>
            <a:r>
              <a:rPr lang="en-US" sz="1600" dirty="0" err="1" smtClean="0"/>
              <a:t>pyrolyzed</a:t>
            </a:r>
            <a:r>
              <a:rPr lang="en-US" sz="1600" dirty="0" smtClean="0"/>
              <a:t> at 1400</a:t>
            </a:r>
            <a:r>
              <a:rPr lang="en-US" sz="1600" baseline="30000" dirty="0" smtClean="0"/>
              <a:t>o</a:t>
            </a:r>
            <a:r>
              <a:rPr lang="en-US" sz="1600" dirty="0" smtClean="0"/>
              <a:t>C to reveal two key molecules, Oxygen </a:t>
            </a:r>
            <a:r>
              <a:rPr lang="en-US" sz="1600" smtClean="0"/>
              <a:t>and Water</a:t>
            </a:r>
            <a:r>
              <a:rPr lang="en-US" sz="1600" dirty="0" smtClean="0"/>
              <a:t>.  Since ample quantities of Goethite have been detected on the surface of Mars by Spirit, the NASA rover, we essentially have a source of water and oxygen waiting on Mars; we just have to heat the Goethite under the proper conditions to release these vital substances.</a:t>
            </a:r>
            <a:endParaRPr lang="en-US" sz="1600" dirty="0"/>
          </a:p>
        </p:txBody>
      </p:sp>
      <p:cxnSp>
        <p:nvCxnSpPr>
          <p:cNvPr id="9" name="Straight Arrow Connector 8"/>
          <p:cNvCxnSpPr/>
          <p:nvPr/>
        </p:nvCxnSpPr>
        <p:spPr>
          <a:xfrm flipH="1">
            <a:off x="1828800" y="1981200"/>
            <a:ext cx="609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1981200" y="2438400"/>
            <a:ext cx="609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362200" y="1780401"/>
            <a:ext cx="838200" cy="276999"/>
          </a:xfrm>
          <a:prstGeom prst="rect">
            <a:avLst/>
          </a:prstGeom>
          <a:noFill/>
        </p:spPr>
        <p:txBody>
          <a:bodyPr wrap="square" rtlCol="0">
            <a:spAutoFit/>
          </a:bodyPr>
          <a:lstStyle/>
          <a:p>
            <a:r>
              <a:rPr lang="en-US" sz="1200" dirty="0" smtClean="0"/>
              <a:t>Oxygen</a:t>
            </a:r>
            <a:endParaRPr lang="en-US" sz="1200" dirty="0"/>
          </a:p>
        </p:txBody>
      </p:sp>
      <p:sp>
        <p:nvSpPr>
          <p:cNvPr id="12" name="TextBox 11"/>
          <p:cNvSpPr txBox="1"/>
          <p:nvPr/>
        </p:nvSpPr>
        <p:spPr>
          <a:xfrm>
            <a:off x="2590800" y="2286000"/>
            <a:ext cx="838200" cy="276999"/>
          </a:xfrm>
          <a:prstGeom prst="rect">
            <a:avLst/>
          </a:prstGeom>
          <a:noFill/>
        </p:spPr>
        <p:txBody>
          <a:bodyPr wrap="square" rtlCol="0">
            <a:spAutoFit/>
          </a:bodyPr>
          <a:lstStyle/>
          <a:p>
            <a:r>
              <a:rPr lang="en-US" sz="1200" dirty="0" smtClean="0"/>
              <a:t>Water</a:t>
            </a:r>
            <a:endParaRPr lang="en-US" sz="12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399348" y="3276600"/>
            <a:ext cx="2363652" cy="1890921"/>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704874" y="1295400"/>
            <a:ext cx="1752600" cy="1752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lstStyle/>
          <a:p>
            <a:r>
              <a:rPr lang="en-US" sz="2800" dirty="0" smtClean="0"/>
              <a:t>Applying Thermal Energy </a:t>
            </a:r>
            <a:br>
              <a:rPr lang="en-US" sz="2800" dirty="0" smtClean="0"/>
            </a:br>
            <a:r>
              <a:rPr lang="en-US" sz="2800" dirty="0" smtClean="0"/>
              <a:t>to Extract Chemical Information</a:t>
            </a:r>
            <a:endParaRPr lang="en-US" sz="2800" dirty="0"/>
          </a:p>
        </p:txBody>
      </p:sp>
      <p:sp>
        <p:nvSpPr>
          <p:cNvPr id="4" name="Rectangle 3"/>
          <p:cNvSpPr/>
          <p:nvPr/>
        </p:nvSpPr>
        <p:spPr>
          <a:xfrm>
            <a:off x="4250939" y="2667000"/>
            <a:ext cx="685800" cy="1695448"/>
          </a:xfrm>
          <a:prstGeom prst="rect">
            <a:avLst/>
          </a:prstGeom>
          <a:blipFill>
            <a:blip r:embed="rId3" cstate="print">
              <a:grayscl/>
            </a:blip>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3260339" y="3352800"/>
            <a:ext cx="609600" cy="4571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Curved Connector 6"/>
          <p:cNvCxnSpPr/>
          <p:nvPr/>
        </p:nvCxnSpPr>
        <p:spPr>
          <a:xfrm>
            <a:off x="4708139" y="3048000"/>
            <a:ext cx="1219200" cy="152400"/>
          </a:xfrm>
          <a:prstGeom prst="curvedConnector3">
            <a:avLst>
              <a:gd name="adj1" fmla="val 50000"/>
            </a:avLst>
          </a:prstGeom>
          <a:ln w="44450">
            <a:solidFill>
              <a:srgbClr val="008000"/>
            </a:solidFill>
            <a:tailEnd type="arrow"/>
          </a:ln>
        </p:spPr>
        <p:style>
          <a:lnRef idx="1">
            <a:schemeClr val="accent1"/>
          </a:lnRef>
          <a:fillRef idx="0">
            <a:schemeClr val="accent1"/>
          </a:fillRef>
          <a:effectRef idx="0">
            <a:schemeClr val="accent1"/>
          </a:effectRef>
          <a:fontRef idx="minor">
            <a:schemeClr val="tx1"/>
          </a:fontRef>
        </p:style>
      </p:cxnSp>
      <p:sp>
        <p:nvSpPr>
          <p:cNvPr id="9" name="Right Arrow 8"/>
          <p:cNvSpPr/>
          <p:nvPr/>
        </p:nvSpPr>
        <p:spPr>
          <a:xfrm rot="20799768" flipV="1">
            <a:off x="3252567" y="3946664"/>
            <a:ext cx="620877" cy="4571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rot="1640511">
            <a:off x="3304907" y="2706434"/>
            <a:ext cx="635750" cy="4571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flipH="1">
            <a:off x="5317739" y="3429000"/>
            <a:ext cx="533400" cy="4571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800232" flipH="1">
            <a:off x="5325959" y="3968289"/>
            <a:ext cx="603299" cy="5389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19959489" flipH="1">
            <a:off x="5311255" y="2724922"/>
            <a:ext cx="595150" cy="4571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16200000" flipH="1">
            <a:off x="4311900" y="2148840"/>
            <a:ext cx="533400" cy="4571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5400000" flipH="1" flipV="1">
            <a:off x="4373371" y="4770632"/>
            <a:ext cx="457200" cy="5993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Curved Connector 15"/>
          <p:cNvCxnSpPr/>
          <p:nvPr/>
        </p:nvCxnSpPr>
        <p:spPr>
          <a:xfrm>
            <a:off x="4708139" y="3657600"/>
            <a:ext cx="1219200" cy="152400"/>
          </a:xfrm>
          <a:prstGeom prst="curvedConnector3">
            <a:avLst>
              <a:gd name="adj1" fmla="val 50000"/>
            </a:avLst>
          </a:prstGeom>
          <a:ln w="44450">
            <a:solidFill>
              <a:srgbClr val="008000"/>
            </a:solidFill>
            <a:tailEnd type="arrow"/>
          </a:ln>
        </p:spPr>
        <p:style>
          <a:lnRef idx="1">
            <a:schemeClr val="accent1"/>
          </a:lnRef>
          <a:fillRef idx="0">
            <a:schemeClr val="accent1"/>
          </a:fillRef>
          <a:effectRef idx="0">
            <a:schemeClr val="accent1"/>
          </a:effectRef>
          <a:fontRef idx="minor">
            <a:schemeClr val="tx1"/>
          </a:fontRef>
        </p:style>
      </p:cxnSp>
      <p:cxnSp>
        <p:nvCxnSpPr>
          <p:cNvPr id="17" name="Curved Connector 16"/>
          <p:cNvCxnSpPr/>
          <p:nvPr/>
        </p:nvCxnSpPr>
        <p:spPr>
          <a:xfrm flipH="1">
            <a:off x="3184139" y="3581400"/>
            <a:ext cx="1219200" cy="152400"/>
          </a:xfrm>
          <a:prstGeom prst="curvedConnector3">
            <a:avLst>
              <a:gd name="adj1" fmla="val 50000"/>
            </a:avLst>
          </a:prstGeom>
          <a:ln w="44450">
            <a:solidFill>
              <a:srgbClr val="008000"/>
            </a:solidFill>
            <a:tailEnd type="arrow"/>
          </a:ln>
        </p:spPr>
        <p:style>
          <a:lnRef idx="1">
            <a:schemeClr val="accent1"/>
          </a:lnRef>
          <a:fillRef idx="0">
            <a:schemeClr val="accent1"/>
          </a:fillRef>
          <a:effectRef idx="0">
            <a:schemeClr val="accent1"/>
          </a:effectRef>
          <a:fontRef idx="minor">
            <a:schemeClr val="tx1"/>
          </a:fontRef>
        </p:style>
      </p:cxnSp>
      <p:cxnSp>
        <p:nvCxnSpPr>
          <p:cNvPr id="18" name="Curved Connector 17"/>
          <p:cNvCxnSpPr/>
          <p:nvPr/>
        </p:nvCxnSpPr>
        <p:spPr>
          <a:xfrm flipH="1">
            <a:off x="3184139" y="2971800"/>
            <a:ext cx="1219200" cy="152400"/>
          </a:xfrm>
          <a:prstGeom prst="curvedConnector3">
            <a:avLst>
              <a:gd name="adj1" fmla="val 50000"/>
            </a:avLst>
          </a:prstGeom>
          <a:ln w="44450">
            <a:solidFill>
              <a:srgbClr val="008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6200" y="2398455"/>
            <a:ext cx="2743200" cy="2923877"/>
          </a:xfrm>
          <a:prstGeom prst="rect">
            <a:avLst/>
          </a:prstGeom>
          <a:noFill/>
        </p:spPr>
        <p:txBody>
          <a:bodyPr wrap="square" rtlCol="0">
            <a:spAutoFit/>
          </a:bodyPr>
          <a:lstStyle/>
          <a:p>
            <a:r>
              <a:rPr lang="en-US" sz="1600" b="1" dirty="0" smtClean="0">
                <a:solidFill>
                  <a:srgbClr val="FF0000"/>
                </a:solidFill>
              </a:rPr>
              <a:t>Using Thermal Energy:</a:t>
            </a:r>
          </a:p>
          <a:p>
            <a:endParaRPr lang="en-US" sz="1200" b="1" dirty="0" smtClean="0">
              <a:solidFill>
                <a:srgbClr val="FF0000"/>
              </a:solidFill>
            </a:endParaRPr>
          </a:p>
          <a:p>
            <a:pPr>
              <a:buFont typeface="Arial" pitchFamily="34" charset="0"/>
              <a:buChar char="•"/>
            </a:pPr>
            <a:r>
              <a:rPr lang="en-US" sz="1200" b="1" dirty="0" smtClean="0">
                <a:solidFill>
                  <a:srgbClr val="FF0000"/>
                </a:solidFill>
              </a:rPr>
              <a:t>How much Thermal Energy do we</a:t>
            </a:r>
            <a:br>
              <a:rPr lang="en-US" sz="1200" b="1" dirty="0" smtClean="0">
                <a:solidFill>
                  <a:srgbClr val="FF0000"/>
                </a:solidFill>
              </a:rPr>
            </a:br>
            <a:r>
              <a:rPr lang="en-US" sz="1200" b="1" dirty="0" smtClean="0">
                <a:solidFill>
                  <a:srgbClr val="FF0000"/>
                </a:solidFill>
              </a:rPr>
              <a:t>  add</a:t>
            </a:r>
          </a:p>
          <a:p>
            <a:pPr>
              <a:buFont typeface="Arial" pitchFamily="34" charset="0"/>
              <a:buChar char="•"/>
            </a:pPr>
            <a:endParaRPr lang="en-US" sz="1200" b="1" dirty="0" smtClean="0">
              <a:solidFill>
                <a:srgbClr val="FF0000"/>
              </a:solidFill>
              <a:effectLst>
                <a:outerShdw blurRad="38100" dist="38100" dir="2700000" algn="tl">
                  <a:srgbClr val="000000">
                    <a:alpha val="43137"/>
                  </a:srgbClr>
                </a:outerShdw>
              </a:effectLst>
            </a:endParaRPr>
          </a:p>
          <a:p>
            <a:pPr>
              <a:buFont typeface="Arial" pitchFamily="34" charset="0"/>
              <a:buChar char="•"/>
            </a:pPr>
            <a:r>
              <a:rPr lang="en-US" sz="1200" b="1" dirty="0" smtClean="0">
                <a:solidFill>
                  <a:srgbClr val="FF0000"/>
                </a:solidFill>
              </a:rPr>
              <a:t>How fast do we add the Thermal</a:t>
            </a:r>
            <a:br>
              <a:rPr lang="en-US" sz="1200" b="1" dirty="0" smtClean="0">
                <a:solidFill>
                  <a:srgbClr val="FF0000"/>
                </a:solidFill>
              </a:rPr>
            </a:br>
            <a:r>
              <a:rPr lang="en-US" sz="1200" b="1" dirty="0" smtClean="0">
                <a:solidFill>
                  <a:srgbClr val="FF0000"/>
                </a:solidFill>
              </a:rPr>
              <a:t>  Energy</a:t>
            </a:r>
          </a:p>
          <a:p>
            <a:pPr>
              <a:buFont typeface="Arial" pitchFamily="34" charset="0"/>
              <a:buChar char="•"/>
            </a:pPr>
            <a:endParaRPr lang="en-US" sz="1200" b="1" dirty="0" smtClean="0">
              <a:solidFill>
                <a:srgbClr val="FF0000"/>
              </a:solidFill>
            </a:endParaRPr>
          </a:p>
          <a:p>
            <a:pPr>
              <a:buFont typeface="Arial" pitchFamily="34" charset="0"/>
              <a:buChar char="•"/>
            </a:pPr>
            <a:r>
              <a:rPr lang="en-US" sz="1200" b="1" dirty="0" smtClean="0">
                <a:solidFill>
                  <a:srgbClr val="FF0000"/>
                </a:solidFill>
              </a:rPr>
              <a:t>How long do we maintain the Thermal Energy</a:t>
            </a:r>
          </a:p>
          <a:p>
            <a:pPr>
              <a:buFont typeface="Arial" pitchFamily="34" charset="0"/>
              <a:buChar char="•"/>
            </a:pPr>
            <a:endParaRPr lang="en-US" sz="1200" b="1" dirty="0" smtClean="0">
              <a:solidFill>
                <a:srgbClr val="FF0000"/>
              </a:solidFill>
            </a:endParaRPr>
          </a:p>
          <a:p>
            <a:pPr>
              <a:buFont typeface="Arial" pitchFamily="34" charset="0"/>
              <a:buChar char="•"/>
            </a:pPr>
            <a:r>
              <a:rPr lang="en-US" sz="1200" b="1" dirty="0" smtClean="0">
                <a:solidFill>
                  <a:srgbClr val="FF0000"/>
                </a:solidFill>
              </a:rPr>
              <a:t>What atmosphere do we use</a:t>
            </a:r>
          </a:p>
          <a:p>
            <a:pPr>
              <a:buFont typeface="Arial" pitchFamily="34" charset="0"/>
              <a:buChar char="•"/>
            </a:pPr>
            <a:endParaRPr lang="en-US" sz="1200" b="1" dirty="0" smtClean="0">
              <a:solidFill>
                <a:srgbClr val="FF0000"/>
              </a:solidFill>
            </a:endParaRPr>
          </a:p>
          <a:p>
            <a:pPr>
              <a:buFont typeface="Arial" pitchFamily="34" charset="0"/>
              <a:buChar char="•"/>
            </a:pPr>
            <a:r>
              <a:rPr lang="en-US" sz="1200" b="1" dirty="0" smtClean="0">
                <a:solidFill>
                  <a:srgbClr val="FF0000"/>
                </a:solidFill>
              </a:rPr>
              <a:t>How much sample do  we use</a:t>
            </a:r>
          </a:p>
          <a:p>
            <a:pPr>
              <a:buFont typeface="Arial" pitchFamily="34" charset="0"/>
              <a:buChar char="•"/>
            </a:pPr>
            <a:endParaRPr lang="en-US" sz="1200" b="1" dirty="0">
              <a:solidFill>
                <a:srgbClr val="FF0000"/>
              </a:solidFill>
            </a:endParaRPr>
          </a:p>
        </p:txBody>
      </p:sp>
      <p:cxnSp>
        <p:nvCxnSpPr>
          <p:cNvPr id="20" name="Curved Connector 19"/>
          <p:cNvCxnSpPr/>
          <p:nvPr/>
        </p:nvCxnSpPr>
        <p:spPr>
          <a:xfrm>
            <a:off x="4724400" y="4191000"/>
            <a:ext cx="1219200" cy="152400"/>
          </a:xfrm>
          <a:prstGeom prst="curvedConnector3">
            <a:avLst>
              <a:gd name="adj1" fmla="val 50000"/>
            </a:avLst>
          </a:prstGeom>
          <a:ln w="44450">
            <a:solidFill>
              <a:srgbClr val="008000"/>
            </a:solidFill>
            <a:tailEnd type="arrow"/>
          </a:ln>
        </p:spPr>
        <p:style>
          <a:lnRef idx="1">
            <a:schemeClr val="accent1"/>
          </a:lnRef>
          <a:fillRef idx="0">
            <a:schemeClr val="accent1"/>
          </a:fillRef>
          <a:effectRef idx="0">
            <a:schemeClr val="accent1"/>
          </a:effectRef>
          <a:fontRef idx="minor">
            <a:schemeClr val="tx1"/>
          </a:fontRef>
        </p:style>
      </p:cxnSp>
      <p:cxnSp>
        <p:nvCxnSpPr>
          <p:cNvPr id="21" name="Curved Connector 20"/>
          <p:cNvCxnSpPr/>
          <p:nvPr/>
        </p:nvCxnSpPr>
        <p:spPr>
          <a:xfrm flipH="1">
            <a:off x="3276600" y="4191000"/>
            <a:ext cx="1219200" cy="152400"/>
          </a:xfrm>
          <a:prstGeom prst="curvedConnector3">
            <a:avLst>
              <a:gd name="adj1" fmla="val 50000"/>
            </a:avLst>
          </a:prstGeom>
          <a:ln w="44450">
            <a:solidFill>
              <a:srgbClr val="008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553200" y="2398455"/>
            <a:ext cx="2438400" cy="2923877"/>
          </a:xfrm>
          <a:prstGeom prst="rect">
            <a:avLst/>
          </a:prstGeom>
          <a:noFill/>
        </p:spPr>
        <p:txBody>
          <a:bodyPr wrap="square" rtlCol="0">
            <a:spAutoFit/>
          </a:bodyPr>
          <a:lstStyle/>
          <a:p>
            <a:r>
              <a:rPr lang="en-US" sz="1600" b="1" dirty="0" smtClean="0">
                <a:solidFill>
                  <a:srgbClr val="008000"/>
                </a:solidFill>
              </a:rPr>
              <a:t>Chemical Information</a:t>
            </a:r>
          </a:p>
          <a:p>
            <a:endParaRPr lang="en-US" sz="1200" dirty="0" smtClean="0">
              <a:solidFill>
                <a:srgbClr val="008000"/>
              </a:solidFill>
            </a:endParaRPr>
          </a:p>
          <a:p>
            <a:pPr>
              <a:buFont typeface="Arial" pitchFamily="34" charset="0"/>
              <a:buChar char="•"/>
            </a:pPr>
            <a:r>
              <a:rPr lang="en-US" sz="1200" b="1" dirty="0" smtClean="0">
                <a:solidFill>
                  <a:srgbClr val="008000"/>
                </a:solidFill>
              </a:rPr>
              <a:t>Trapped solvent</a:t>
            </a:r>
          </a:p>
          <a:p>
            <a:pPr>
              <a:buFont typeface="Arial" pitchFamily="34" charset="0"/>
              <a:buChar char="•"/>
            </a:pPr>
            <a:endParaRPr lang="en-US" sz="1200" b="1" dirty="0" smtClean="0">
              <a:solidFill>
                <a:srgbClr val="008000"/>
              </a:solidFill>
            </a:endParaRPr>
          </a:p>
          <a:p>
            <a:pPr>
              <a:buFont typeface="Arial" pitchFamily="34" charset="0"/>
              <a:buChar char="•"/>
            </a:pPr>
            <a:r>
              <a:rPr lang="en-US" sz="1200" b="1" dirty="0" smtClean="0">
                <a:solidFill>
                  <a:srgbClr val="008000"/>
                </a:solidFill>
              </a:rPr>
              <a:t>Organic additives</a:t>
            </a:r>
          </a:p>
          <a:p>
            <a:pPr>
              <a:buFont typeface="Arial" pitchFamily="34" charset="0"/>
              <a:buChar char="•"/>
            </a:pPr>
            <a:endParaRPr lang="en-US" sz="1200" b="1" dirty="0" smtClean="0">
              <a:solidFill>
                <a:srgbClr val="008000"/>
              </a:solidFill>
            </a:endParaRPr>
          </a:p>
          <a:p>
            <a:pPr>
              <a:buFont typeface="Arial" pitchFamily="34" charset="0"/>
              <a:buChar char="•"/>
            </a:pPr>
            <a:r>
              <a:rPr lang="en-US" sz="1200" b="1" dirty="0" smtClean="0">
                <a:solidFill>
                  <a:srgbClr val="008000"/>
                </a:solidFill>
              </a:rPr>
              <a:t>Contaminants</a:t>
            </a:r>
          </a:p>
          <a:p>
            <a:pPr>
              <a:buFont typeface="Arial" pitchFamily="34" charset="0"/>
              <a:buChar char="•"/>
            </a:pPr>
            <a:endParaRPr lang="en-US" sz="1200" b="1" dirty="0" smtClean="0">
              <a:solidFill>
                <a:srgbClr val="008000"/>
              </a:solidFill>
            </a:endParaRPr>
          </a:p>
          <a:p>
            <a:pPr>
              <a:buFont typeface="Arial" pitchFamily="34" charset="0"/>
              <a:buChar char="•"/>
            </a:pPr>
            <a:r>
              <a:rPr lang="en-US" sz="1200" b="1" dirty="0" smtClean="0">
                <a:solidFill>
                  <a:srgbClr val="008000"/>
                </a:solidFill>
              </a:rPr>
              <a:t>Labile Functional Groups</a:t>
            </a:r>
          </a:p>
          <a:p>
            <a:pPr>
              <a:buFont typeface="Arial" pitchFamily="34" charset="0"/>
              <a:buChar char="•"/>
            </a:pPr>
            <a:endParaRPr lang="en-US" sz="1200" b="1" dirty="0" smtClean="0">
              <a:solidFill>
                <a:srgbClr val="008000"/>
              </a:solidFill>
            </a:endParaRPr>
          </a:p>
          <a:p>
            <a:pPr>
              <a:buFont typeface="Arial" pitchFamily="34" charset="0"/>
              <a:buChar char="•"/>
            </a:pPr>
            <a:r>
              <a:rPr lang="en-US" sz="1200" b="1" dirty="0" smtClean="0">
                <a:solidFill>
                  <a:srgbClr val="008000"/>
                </a:solidFill>
              </a:rPr>
              <a:t>Monomer identification</a:t>
            </a:r>
          </a:p>
          <a:p>
            <a:pPr>
              <a:buFont typeface="Arial" pitchFamily="34" charset="0"/>
              <a:buChar char="•"/>
            </a:pPr>
            <a:endParaRPr lang="en-US" sz="1200" b="1" dirty="0" smtClean="0">
              <a:solidFill>
                <a:srgbClr val="008000"/>
              </a:solidFill>
            </a:endParaRPr>
          </a:p>
          <a:p>
            <a:pPr>
              <a:buFont typeface="Arial" pitchFamily="34" charset="0"/>
              <a:buChar char="•"/>
            </a:pPr>
            <a:r>
              <a:rPr lang="en-US" sz="1200" b="1" dirty="0" smtClean="0">
                <a:solidFill>
                  <a:srgbClr val="008000"/>
                </a:solidFill>
              </a:rPr>
              <a:t>Off-gassing information</a:t>
            </a:r>
          </a:p>
          <a:p>
            <a:pPr>
              <a:buFont typeface="Arial" pitchFamily="34" charset="0"/>
              <a:buChar char="•"/>
            </a:pPr>
            <a:endParaRPr lang="en-US" sz="1200" b="1" dirty="0" smtClean="0">
              <a:solidFill>
                <a:srgbClr val="008000"/>
              </a:solidFill>
            </a:endParaRPr>
          </a:p>
          <a:p>
            <a:pPr>
              <a:buFont typeface="Arial" pitchFamily="34" charset="0"/>
              <a:buChar char="•"/>
            </a:pPr>
            <a:r>
              <a:rPr lang="en-US" sz="1200" b="1" dirty="0" smtClean="0">
                <a:solidFill>
                  <a:srgbClr val="008000"/>
                </a:solidFill>
              </a:rPr>
              <a:t>Inorganic additives</a:t>
            </a:r>
            <a:endParaRPr lang="en-US" sz="1200" b="1" dirty="0">
              <a:solidFill>
                <a:srgbClr val="008000"/>
              </a:solidFill>
            </a:endParaRPr>
          </a:p>
        </p:txBody>
      </p:sp>
      <p:sp>
        <p:nvSpPr>
          <p:cNvPr id="23" name="TextBox 22"/>
          <p:cNvSpPr txBox="1"/>
          <p:nvPr/>
        </p:nvSpPr>
        <p:spPr>
          <a:xfrm>
            <a:off x="304800" y="5638800"/>
            <a:ext cx="8382000" cy="523220"/>
          </a:xfrm>
          <a:prstGeom prst="rect">
            <a:avLst/>
          </a:prstGeom>
          <a:noFill/>
        </p:spPr>
        <p:txBody>
          <a:bodyPr wrap="square" rtlCol="0">
            <a:spAutoFit/>
          </a:bodyPr>
          <a:lstStyle/>
          <a:p>
            <a:r>
              <a:rPr lang="en-US" sz="2800" b="1" dirty="0" smtClean="0">
                <a:solidFill>
                  <a:srgbClr val="0000FF"/>
                </a:solidFill>
              </a:rPr>
              <a:t>TGA      DSC      </a:t>
            </a:r>
            <a:r>
              <a:rPr lang="en-US" sz="2800" b="1" dirty="0" err="1" smtClean="0">
                <a:solidFill>
                  <a:srgbClr val="0000FF"/>
                </a:solidFill>
              </a:rPr>
              <a:t>Pyrolysis</a:t>
            </a:r>
            <a:r>
              <a:rPr lang="en-US" sz="2800" b="1" smtClean="0">
                <a:solidFill>
                  <a:srgbClr val="0000FF"/>
                </a:solidFill>
              </a:rPr>
              <a:t>-GC-MS       </a:t>
            </a:r>
            <a:r>
              <a:rPr lang="en-US" sz="2800" b="1" dirty="0" smtClean="0">
                <a:solidFill>
                  <a:srgbClr val="0000FF"/>
                </a:solidFill>
              </a:rPr>
              <a:t>TGA-MS-IR</a:t>
            </a:r>
            <a:endParaRPr lang="en-US" sz="2800" b="1"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right)">
                                      <p:cBhvr>
                                        <p:cTn id="13" dur="500"/>
                                        <p:tgtEl>
                                          <p:spTgt spid="1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par>
                                <p:cTn id="34" presetID="22" presetClass="entr" presetSubtype="8"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left)">
                                      <p:cBhvr>
                                        <p:cTn id="36" dur="500"/>
                                        <p:tgtEl>
                                          <p:spTgt spid="16"/>
                                        </p:tgtEl>
                                      </p:cBhvr>
                                    </p:animEffect>
                                  </p:childTnLst>
                                </p:cTn>
                              </p:par>
                              <p:par>
                                <p:cTn id="37" presetID="22" presetClass="entr" presetSubtype="2"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right)">
                                      <p:cBhvr>
                                        <p:cTn id="39" dur="500"/>
                                        <p:tgtEl>
                                          <p:spTgt spid="17"/>
                                        </p:tgtEl>
                                      </p:cBhvr>
                                    </p:animEffect>
                                  </p:childTnLst>
                                </p:cTn>
                              </p:par>
                              <p:par>
                                <p:cTn id="40" presetID="22" presetClass="entr" presetSubtype="2"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right)">
                                      <p:cBhvr>
                                        <p:cTn id="42" dur="500"/>
                                        <p:tgtEl>
                                          <p:spTgt spid="18"/>
                                        </p:tgtEl>
                                      </p:cBhvr>
                                    </p:animEffect>
                                  </p:childTnLst>
                                </p:cTn>
                              </p:par>
                              <p:par>
                                <p:cTn id="43" presetID="22" presetClass="entr" presetSubtype="8"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left)">
                                      <p:cBhvr>
                                        <p:cTn id="45" dur="500"/>
                                        <p:tgtEl>
                                          <p:spTgt spid="20"/>
                                        </p:tgtEl>
                                      </p:cBhvr>
                                    </p:animEffect>
                                  </p:childTnLst>
                                </p:cTn>
                              </p:par>
                              <p:par>
                                <p:cTn id="46" presetID="22" presetClass="entr" presetSubtype="2"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right)">
                                      <p:cBhvr>
                                        <p:cTn id="48" dur="500"/>
                                        <p:tgtEl>
                                          <p:spTgt spid="21"/>
                                        </p:tgtEl>
                                      </p:cBhvr>
                                    </p:animEffect>
                                  </p:childTnLst>
                                </p:cTn>
                              </p:par>
                              <p:par>
                                <p:cTn id="49" presetID="10" presetClass="exit" presetSubtype="0" fill="hold" grpId="1" nodeType="withEffect">
                                  <p:stCondLst>
                                    <p:cond delay="0"/>
                                  </p:stCondLst>
                                  <p:childTnLst>
                                    <p:animEffect transition="out" filter="fade">
                                      <p:cBhvr>
                                        <p:cTn id="50" dur="2000"/>
                                        <p:tgtEl>
                                          <p:spTgt spid="13"/>
                                        </p:tgtEl>
                                      </p:cBhvr>
                                    </p:animEffect>
                                    <p:set>
                                      <p:cBhvr>
                                        <p:cTn id="51" dur="1" fill="hold">
                                          <p:stCondLst>
                                            <p:cond delay="1999"/>
                                          </p:stCondLst>
                                        </p:cTn>
                                        <p:tgtEl>
                                          <p:spTgt spid="13"/>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2000"/>
                                        <p:tgtEl>
                                          <p:spTgt spid="14"/>
                                        </p:tgtEl>
                                      </p:cBhvr>
                                    </p:animEffect>
                                    <p:set>
                                      <p:cBhvr>
                                        <p:cTn id="54" dur="1" fill="hold">
                                          <p:stCondLst>
                                            <p:cond delay="1999"/>
                                          </p:stCondLst>
                                        </p:cTn>
                                        <p:tgtEl>
                                          <p:spTgt spid="14"/>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2000"/>
                                        <p:tgtEl>
                                          <p:spTgt spid="10"/>
                                        </p:tgtEl>
                                      </p:cBhvr>
                                    </p:animEffect>
                                    <p:set>
                                      <p:cBhvr>
                                        <p:cTn id="57" dur="1" fill="hold">
                                          <p:stCondLst>
                                            <p:cond delay="1999"/>
                                          </p:stCondLst>
                                        </p:cTn>
                                        <p:tgtEl>
                                          <p:spTgt spid="10"/>
                                        </p:tgtEl>
                                        <p:attrNameLst>
                                          <p:attrName>style.visibility</p:attrName>
                                        </p:attrNameLst>
                                      </p:cBhvr>
                                      <p:to>
                                        <p:strVal val="hidden"/>
                                      </p:to>
                                    </p:set>
                                  </p:childTnLst>
                                </p:cTn>
                              </p:par>
                              <p:par>
                                <p:cTn id="58" presetID="10" presetClass="exit" presetSubtype="0" fill="hold" grpId="1" nodeType="withEffect">
                                  <p:stCondLst>
                                    <p:cond delay="0"/>
                                  </p:stCondLst>
                                  <p:childTnLst>
                                    <p:animEffect transition="out" filter="fade">
                                      <p:cBhvr>
                                        <p:cTn id="59" dur="2000"/>
                                        <p:tgtEl>
                                          <p:spTgt spid="5"/>
                                        </p:tgtEl>
                                      </p:cBhvr>
                                    </p:animEffect>
                                    <p:set>
                                      <p:cBhvr>
                                        <p:cTn id="60" dur="1" fill="hold">
                                          <p:stCondLst>
                                            <p:cond delay="1999"/>
                                          </p:stCondLst>
                                        </p:cTn>
                                        <p:tgtEl>
                                          <p:spTgt spid="5"/>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2000"/>
                                        <p:tgtEl>
                                          <p:spTgt spid="9"/>
                                        </p:tgtEl>
                                      </p:cBhvr>
                                    </p:animEffect>
                                    <p:set>
                                      <p:cBhvr>
                                        <p:cTn id="63" dur="1" fill="hold">
                                          <p:stCondLst>
                                            <p:cond delay="1999"/>
                                          </p:stCondLst>
                                        </p:cTn>
                                        <p:tgtEl>
                                          <p:spTgt spid="9"/>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2000"/>
                                        <p:tgtEl>
                                          <p:spTgt spid="15"/>
                                        </p:tgtEl>
                                      </p:cBhvr>
                                    </p:animEffect>
                                    <p:set>
                                      <p:cBhvr>
                                        <p:cTn id="66" dur="1" fill="hold">
                                          <p:stCondLst>
                                            <p:cond delay="1999"/>
                                          </p:stCondLst>
                                        </p:cTn>
                                        <p:tgtEl>
                                          <p:spTgt spid="15"/>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2000"/>
                                        <p:tgtEl>
                                          <p:spTgt spid="12"/>
                                        </p:tgtEl>
                                      </p:cBhvr>
                                    </p:animEffect>
                                    <p:set>
                                      <p:cBhvr>
                                        <p:cTn id="69" dur="1" fill="hold">
                                          <p:stCondLst>
                                            <p:cond delay="1999"/>
                                          </p:stCondLst>
                                        </p:cTn>
                                        <p:tgtEl>
                                          <p:spTgt spid="12"/>
                                        </p:tgtEl>
                                        <p:attrNameLst>
                                          <p:attrName>style.visibility</p:attrName>
                                        </p:attrNameLst>
                                      </p:cBhvr>
                                      <p:to>
                                        <p:strVal val="hidden"/>
                                      </p:to>
                                    </p:set>
                                  </p:childTnLst>
                                </p:cTn>
                              </p:par>
                              <p:par>
                                <p:cTn id="70" presetID="10" presetClass="exit" presetSubtype="0" fill="hold" grpId="1" nodeType="withEffect">
                                  <p:stCondLst>
                                    <p:cond delay="0"/>
                                  </p:stCondLst>
                                  <p:childTnLst>
                                    <p:animEffect transition="out" filter="fade">
                                      <p:cBhvr>
                                        <p:cTn id="71" dur="2000"/>
                                        <p:tgtEl>
                                          <p:spTgt spid="11"/>
                                        </p:tgtEl>
                                      </p:cBhvr>
                                    </p:animEffect>
                                    <p:set>
                                      <p:cBhvr>
                                        <p:cTn id="72" dur="1" fill="hold">
                                          <p:stCondLst>
                                            <p:cond delay="1999"/>
                                          </p:stCondLst>
                                        </p:cTn>
                                        <p:tgtEl>
                                          <p:spTgt spid="11"/>
                                        </p:tgtEl>
                                        <p:attrNameLst>
                                          <p:attrName>style.visibility</p:attrName>
                                        </p:attrNameLst>
                                      </p:cBhvr>
                                      <p:to>
                                        <p:strVal val="hidden"/>
                                      </p:to>
                                    </p:set>
                                  </p:childTnLst>
                                </p:cTn>
                              </p:par>
                              <p:par>
                                <p:cTn id="73" presetID="10" presetClass="entr" presetSubtype="0"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fade">
                                      <p:cBhvr>
                                        <p:cTn id="75"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2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533400" y="52578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chemeClr val="tx2"/>
                </a:solidFill>
                <a:effectLst/>
                <a:uLnTx/>
                <a:uFillTx/>
                <a:latin typeface="+mj-lt"/>
                <a:ea typeface="+mj-ea"/>
                <a:cs typeface="+mj-cs"/>
              </a:rPr>
              <a:t>Questions?</a:t>
            </a:r>
            <a:endParaRPr kumimoji="0" lang="en-US" sz="4400" b="0" i="0" u="none" strike="noStrike" kern="0" cap="none" spc="0" normalizeH="0" baseline="0" noProof="0" dirty="0">
              <a:ln>
                <a:noFill/>
              </a:ln>
              <a:solidFill>
                <a:schemeClr val="tx2"/>
              </a:solidFill>
              <a:effectLst/>
              <a:uLnTx/>
              <a:uFillTx/>
              <a:latin typeface="+mj-lt"/>
              <a:ea typeface="+mj-ea"/>
              <a:cs typeface="+mj-cs"/>
            </a:endParaRPr>
          </a:p>
        </p:txBody>
      </p:sp>
      <p:pic>
        <p:nvPicPr>
          <p:cNvPr id="5" name="Picture 4" descr="nasapeople1"/>
          <p:cNvPicPr>
            <a:picLocks noChangeAspect="1" noChangeArrowheads="1"/>
          </p:cNvPicPr>
          <p:nvPr/>
        </p:nvPicPr>
        <p:blipFill>
          <a:blip r:embed="rId2" cstate="print"/>
          <a:srcRect/>
          <a:stretch>
            <a:fillRect/>
          </a:stretch>
        </p:blipFill>
        <p:spPr bwMode="auto">
          <a:xfrm>
            <a:off x="1524000" y="1143000"/>
            <a:ext cx="6477000" cy="4049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00063" y="428625"/>
            <a:ext cx="8186737" cy="1143000"/>
          </a:xfrm>
        </p:spPr>
        <p:txBody>
          <a:bodyPr/>
          <a:lstStyle/>
          <a:p>
            <a:r>
              <a:rPr lang="en-US" sz="360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228600" y="1714500"/>
            <a:ext cx="8763000" cy="4381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sz="2800" dirty="0" smtClean="0">
                <a:effectLst>
                  <a:outerShdw blurRad="38100" dist="38100" dir="2700000" algn="tl">
                    <a:srgbClr val="000000">
                      <a:alpha val="43137"/>
                    </a:srgbClr>
                  </a:outerShdw>
                </a:effectLst>
                <a:latin typeface="Georgia" pitchFamily="18" charset="0"/>
              </a:rPr>
              <a:t>http</a:t>
            </a:r>
            <a:r>
              <a:rPr lang="en-US" sz="2800" dirty="0">
                <a:effectLst>
                  <a:outerShdw blurRad="38100" dist="38100" dir="2700000" algn="tl">
                    <a:srgbClr val="000000">
                      <a:alpha val="43137"/>
                    </a:srgbClr>
                  </a:outerShdw>
                </a:effectLst>
                <a:latin typeface="Georgia" pitchFamily="18" charset="0"/>
              </a:rPr>
              <a:t>://materialsscience.conferenceseries.com/</a:t>
            </a:r>
            <a:endParaRPr lang="en-US" sz="2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Contact </a:t>
            </a:r>
            <a:r>
              <a:rPr lang="en-US" sz="1800" dirty="0">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2"/>
              </a:rPr>
              <a:t>materialsscience.conference@omicsgroup.us</a:t>
            </a:r>
            <a:endParaRPr lang="en-US" sz="2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3"/>
              </a:rPr>
              <a:t>materialsscience@omicsgroup.com</a:t>
            </a:r>
            <a:endParaRPr lang="en-US" sz="2800" dirty="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dirty="0"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Orbit</Template>
  <TotalTime>7742</TotalTime>
  <Words>1319</Words>
  <Application>Microsoft Office PowerPoint</Application>
  <PresentationFormat>On-screen Show (4:3)</PresentationFormat>
  <Paragraphs>302</Paragraphs>
  <Slides>39</Slides>
  <Notes>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39</vt:i4>
      </vt:variant>
    </vt:vector>
  </HeadingPairs>
  <TitlesOfParts>
    <vt:vector size="42" baseType="lpstr">
      <vt:lpstr>Default Design</vt:lpstr>
      <vt:lpstr>Struct</vt:lpstr>
      <vt:lpstr>Chart</vt:lpstr>
      <vt:lpstr>About OMICS Group</vt:lpstr>
      <vt:lpstr>About OMICS Group Conferences</vt:lpstr>
      <vt:lpstr>Precise Heat Control. Essential Materials Characterization Techniques Everyone Needs to Solve Real Problems</vt:lpstr>
      <vt:lpstr>Controlling Heat in Aerospace</vt:lpstr>
      <vt:lpstr>Analytical Chemistry Laboratory Equipment </vt:lpstr>
      <vt:lpstr>Optical Vs. Thermal Techniques</vt:lpstr>
      <vt:lpstr>Controlling Heat Exposure</vt:lpstr>
      <vt:lpstr>Thermogravimetric Analysis (TGA)</vt:lpstr>
      <vt:lpstr>The Influence of Temperature Ramp Rates</vt:lpstr>
      <vt:lpstr>Pyrolysis for GC-MS of Solids</vt:lpstr>
      <vt:lpstr>Pyrolyzers: Filament Versus Furnace</vt:lpstr>
      <vt:lpstr>Flash Pyrolysis of Polymers</vt:lpstr>
      <vt:lpstr>Thermal Analysis of Composite</vt:lpstr>
      <vt:lpstr>Flash Pyrolysis-GC-MS of Ultem 1000</vt:lpstr>
      <vt:lpstr>Thermal Analysis of Ultem 1000</vt:lpstr>
      <vt:lpstr>Thermal Extraction of Ultem 1000</vt:lpstr>
      <vt:lpstr>Neutral Buoyancy Training Facility</vt:lpstr>
      <vt:lpstr>TGA Comparison of Gaskets</vt:lpstr>
      <vt:lpstr>Thermal Extraction of Samples</vt:lpstr>
      <vt:lpstr>FT-IR Analysis of Silicone Materials</vt:lpstr>
      <vt:lpstr>Thermal Analysis of Silicone Materials</vt:lpstr>
      <vt:lpstr>TGA Analysis of Silicone Oil</vt:lpstr>
      <vt:lpstr>High Temperature Ramp Rates  Increase Molecular Fragmentation </vt:lpstr>
      <vt:lpstr>Pyrolytic Analysis of Silicone Oil at Different Heating Rates</vt:lpstr>
      <vt:lpstr>FEP Vs. PTFE Teflon</vt:lpstr>
      <vt:lpstr>FEP Teflon Heated at Different Rates</vt:lpstr>
      <vt:lpstr>Thermal Analysis of HDPE and LDPE</vt:lpstr>
      <vt:lpstr>Temperature Ramp Pyrolysis</vt:lpstr>
      <vt:lpstr>Correlating TGA and Pyrolysis Techniques</vt:lpstr>
      <vt:lpstr>Thermal Analysis of PE</vt:lpstr>
      <vt:lpstr>TGA Analysis of Fluorinated Materials</vt:lpstr>
      <vt:lpstr>Thermal Response of Travertine  in Different Atmospheres</vt:lpstr>
      <vt:lpstr>CaCO3              CaC2 or Calcium Kaolinite</vt:lpstr>
      <vt:lpstr>Slide 34</vt:lpstr>
      <vt:lpstr>TGA Analysis of Geothite in Helium</vt:lpstr>
      <vt:lpstr>Slide 36</vt:lpstr>
      <vt:lpstr>Applying Thermal Energy  to Extract Chemical Information</vt:lpstr>
      <vt:lpstr>Slide 38</vt:lpstr>
      <vt:lpstr>Let Us Meet Again</vt:lpstr>
    </vt:vector>
  </TitlesOfParts>
  <Company>LMIT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Pyrolysis-GC-MS to Characterize Out-of-this-World Materials</dc:title>
  <dc:creator>rdevivar</dc:creator>
  <cp:lastModifiedBy>Shwetha</cp:lastModifiedBy>
  <cp:revision>439</cp:revision>
  <dcterms:created xsi:type="dcterms:W3CDTF">2008-04-22T18:01:16Z</dcterms:created>
  <dcterms:modified xsi:type="dcterms:W3CDTF">2014-10-17T13:44:28Z</dcterms:modified>
</cp:coreProperties>
</file>