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6.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8.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655" r:id="rId2"/>
    <p:sldMasterId id="2147483664" r:id="rId3"/>
    <p:sldMasterId id="2147483694" r:id="rId4"/>
    <p:sldMasterId id="2147483674" r:id="rId5"/>
    <p:sldMasterId id="2147483678" r:id="rId6"/>
    <p:sldMasterId id="2147483682" r:id="rId7"/>
    <p:sldMasterId id="2147483686" r:id="rId8"/>
    <p:sldMasterId id="2147483690" r:id="rId9"/>
  </p:sldMasterIdLst>
  <p:notesMasterIdLst>
    <p:notesMasterId r:id="rId45"/>
  </p:notesMasterIdLst>
  <p:sldIdLst>
    <p:sldId id="260" r:id="rId10"/>
    <p:sldId id="257" r:id="rId11"/>
    <p:sldId id="267" r:id="rId12"/>
    <p:sldId id="262" r:id="rId13"/>
    <p:sldId id="268" r:id="rId14"/>
    <p:sldId id="303" r:id="rId15"/>
    <p:sldId id="285" r:id="rId16"/>
    <p:sldId id="270" r:id="rId17"/>
    <p:sldId id="271" r:id="rId18"/>
    <p:sldId id="273" r:id="rId19"/>
    <p:sldId id="274" r:id="rId20"/>
    <p:sldId id="275" r:id="rId21"/>
    <p:sldId id="278" r:id="rId22"/>
    <p:sldId id="277" r:id="rId23"/>
    <p:sldId id="282" r:id="rId24"/>
    <p:sldId id="287" r:id="rId25"/>
    <p:sldId id="286" r:id="rId26"/>
    <p:sldId id="269" r:id="rId27"/>
    <p:sldId id="265" r:id="rId28"/>
    <p:sldId id="279" r:id="rId29"/>
    <p:sldId id="281" r:id="rId30"/>
    <p:sldId id="289" r:id="rId31"/>
    <p:sldId id="290" r:id="rId32"/>
    <p:sldId id="305" r:id="rId33"/>
    <p:sldId id="291" r:id="rId34"/>
    <p:sldId id="299" r:id="rId35"/>
    <p:sldId id="300" r:id="rId36"/>
    <p:sldId id="296" r:id="rId37"/>
    <p:sldId id="307" r:id="rId38"/>
    <p:sldId id="306" r:id="rId39"/>
    <p:sldId id="308" r:id="rId40"/>
    <p:sldId id="301" r:id="rId41"/>
    <p:sldId id="309" r:id="rId42"/>
    <p:sldId id="310" r:id="rId43"/>
    <p:sldId id="263"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34" autoAdjust="0"/>
    <p:restoredTop sz="94692" autoAdjust="0"/>
  </p:normalViewPr>
  <p:slideViewPr>
    <p:cSldViewPr snapToGrid="0" showGuides="1">
      <p:cViewPr varScale="1">
        <p:scale>
          <a:sx n="70" d="100"/>
          <a:sy n="70" d="100"/>
        </p:scale>
        <p:origin x="-1668" y="-90"/>
      </p:cViewPr>
      <p:guideLst>
        <p:guide orient="horz" pos="617"/>
        <p:guide orient="horz" pos="227"/>
        <p:guide orient="horz" pos="439"/>
        <p:guide orient="horz" pos="833"/>
        <p:guide pos="5527"/>
        <p:guide pos="229"/>
        <p:guide pos="4897"/>
        <p:guide pos="5701"/>
        <p:guide pos="86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83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theme" Target="theme/theme1.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65A005-DF89-4857-9C5B-3A1D17DD476A}" type="datetimeFigureOut">
              <a:rPr lang="en-US" smtClean="0"/>
              <a:t>27/10/2014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5A3A14-ABD5-4F41-BE08-D0043A7E763D}" type="slidenum">
              <a:rPr lang="en-US" smtClean="0"/>
              <a:t>‹#›</a:t>
            </a:fld>
            <a:endParaRPr lang="en-US"/>
          </a:p>
        </p:txBody>
      </p:sp>
    </p:spTree>
    <p:extLst>
      <p:ext uri="{BB962C8B-B14F-4D97-AF65-F5344CB8AC3E}">
        <p14:creationId xmlns:p14="http://schemas.microsoft.com/office/powerpoint/2010/main" val="3045832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5A3A14-ABD5-4F41-BE08-D0043A7E763D}" type="slidenum">
              <a:rPr lang="en-US" smtClean="0"/>
              <a:t>10</a:t>
            </a:fld>
            <a:endParaRPr lang="en-US"/>
          </a:p>
        </p:txBody>
      </p:sp>
    </p:spTree>
    <p:extLst>
      <p:ext uri="{BB962C8B-B14F-4D97-AF65-F5344CB8AC3E}">
        <p14:creationId xmlns:p14="http://schemas.microsoft.com/office/powerpoint/2010/main" val="202518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994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950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28800" y="2824607"/>
            <a:ext cx="5486400" cy="461665"/>
          </a:xfrm>
          <a:prstGeom prst="rect">
            <a:avLst/>
          </a:prstGeom>
        </p:spPr>
        <p:txBody>
          <a:bodyPr>
            <a:spAutoFit/>
          </a:bodyPr>
          <a:lstStyle>
            <a:lvl1pPr algn="ctr">
              <a:defRPr lang="en-US" sz="2400" b="1" dirty="0">
                <a:solidFill>
                  <a:schemeClr val="tx1"/>
                </a:solidFill>
              </a:defRPr>
            </a:lvl1pPr>
          </a:lstStyle>
          <a:p>
            <a:pPr marL="0" lvl="0"/>
            <a:r>
              <a:rPr lang="en-US" dirty="0" smtClean="0"/>
              <a:t>Click to edit Master Title Style</a:t>
            </a:r>
            <a:endParaRPr lang="en-US" dirty="0"/>
          </a:p>
        </p:txBody>
      </p:sp>
      <p:sp>
        <p:nvSpPr>
          <p:cNvPr id="3" name="Subtitle 2"/>
          <p:cNvSpPr>
            <a:spLocks noGrp="1"/>
          </p:cNvSpPr>
          <p:nvPr>
            <p:ph type="subTitle" idx="1" hasCustomPrompt="1"/>
          </p:nvPr>
        </p:nvSpPr>
        <p:spPr>
          <a:xfrm>
            <a:off x="2286000" y="3353532"/>
            <a:ext cx="4572000" cy="400110"/>
          </a:xfrm>
          <a:prstGeom prst="rect">
            <a:avLst/>
          </a:prstGeom>
        </p:spPr>
        <p:txBody>
          <a:bodyPr anchor="ctr" anchorCtr="0">
            <a:spAutoFit/>
          </a:bodyPr>
          <a:lstStyle>
            <a:lvl1pPr marL="342900" indent="-342900" algn="ctr">
              <a:buNone/>
              <a:defRPr lang="en-US" sz="2000" dirty="0">
                <a:solidFill>
                  <a:schemeClr val="tx2"/>
                </a:solidFill>
              </a:defRPr>
            </a:lvl1pPr>
          </a:lstStyle>
          <a:p>
            <a:pPr marL="0" lvl="0" indent="0"/>
            <a:r>
              <a:rPr lang="en-US" dirty="0" smtClean="0"/>
              <a:t>Click to edit Master Subtitle Style</a:t>
            </a:r>
            <a:endParaRPr lang="en-US" dirty="0"/>
          </a:p>
        </p:txBody>
      </p:sp>
      <p:sp>
        <p:nvSpPr>
          <p:cNvPr id="10" name="Text Placeholder 9"/>
          <p:cNvSpPr>
            <a:spLocks noGrp="1"/>
          </p:cNvSpPr>
          <p:nvPr>
            <p:ph type="body" sz="quarter" idx="10" hasCustomPrompt="1"/>
          </p:nvPr>
        </p:nvSpPr>
        <p:spPr>
          <a:xfrm>
            <a:off x="3200400" y="4590288"/>
            <a:ext cx="2743200" cy="270843"/>
          </a:xfrm>
          <a:prstGeom prst="rect">
            <a:avLst/>
          </a:prstGeom>
        </p:spPr>
        <p:txBody>
          <a:bodyPr tIns="27432" bIns="27432">
            <a:spAutoFit/>
          </a:bodyPr>
          <a:lstStyle>
            <a:lvl1pPr marL="0" indent="0" algn="ctr">
              <a:spcBef>
                <a:spcPts val="0"/>
              </a:spcBef>
              <a:buNone/>
              <a:defRPr sz="1400" baseline="0">
                <a:solidFill>
                  <a:schemeClr val="tx2"/>
                </a:solidFill>
              </a:defRPr>
            </a:lvl1pPr>
          </a:lstStyle>
          <a:p>
            <a:pPr lvl="0"/>
            <a:r>
              <a:rPr lang="en-US" dirty="0" smtClean="0"/>
              <a:t>Click to enter date</a:t>
            </a:r>
            <a:endParaRPr lang="en-US" dirty="0"/>
          </a:p>
        </p:txBody>
      </p:sp>
      <p:sp>
        <p:nvSpPr>
          <p:cNvPr id="11" name="Text Placeholder 9"/>
          <p:cNvSpPr>
            <a:spLocks noGrp="1"/>
          </p:cNvSpPr>
          <p:nvPr>
            <p:ph type="body" sz="quarter" idx="11" hasCustomPrompt="1"/>
          </p:nvPr>
        </p:nvSpPr>
        <p:spPr>
          <a:xfrm>
            <a:off x="2743200" y="4943856"/>
            <a:ext cx="3657600" cy="270843"/>
          </a:xfrm>
          <a:prstGeom prst="rect">
            <a:avLst/>
          </a:prstGeom>
        </p:spPr>
        <p:txBody>
          <a:bodyPr tIns="27432" bIns="27432">
            <a:spAutoFit/>
          </a:bodyPr>
          <a:lstStyle>
            <a:lvl1pPr marL="0" indent="0" algn="ctr">
              <a:spcBef>
                <a:spcPts val="300"/>
              </a:spcBef>
              <a:buNone/>
              <a:defRPr sz="1400" baseline="0">
                <a:solidFill>
                  <a:schemeClr val="tx2"/>
                </a:solidFill>
              </a:defRPr>
            </a:lvl1pPr>
          </a:lstStyle>
          <a:p>
            <a:pPr lvl="0"/>
            <a:r>
              <a:rPr lang="en-US" dirty="0" smtClean="0"/>
              <a:t>Click to enter presenter(s)</a:t>
            </a:r>
            <a:endParaRPr lang="en-US" dirty="0"/>
          </a:p>
        </p:txBody>
      </p:sp>
      <p:sp>
        <p:nvSpPr>
          <p:cNvPr id="5" name="Picture Placeholder 4"/>
          <p:cNvSpPr>
            <a:spLocks noGrp="1"/>
          </p:cNvSpPr>
          <p:nvPr>
            <p:ph type="pic" sz="quarter" idx="12" hasCustomPrompt="1"/>
          </p:nvPr>
        </p:nvSpPr>
        <p:spPr>
          <a:xfrm>
            <a:off x="1243838" y="336550"/>
            <a:ext cx="2468880" cy="685800"/>
          </a:xfrm>
          <a:prstGeom prst="rect">
            <a:avLst/>
          </a:prstGeom>
        </p:spPr>
        <p:txBody>
          <a:bodyPr anchor="ctr" anchorCtr="0"/>
          <a:lstStyle>
            <a:lvl1pPr marL="45720" indent="0">
              <a:buNone/>
              <a:defRPr sz="2000" b="0">
                <a:solidFill>
                  <a:schemeClr val="tx2"/>
                </a:solidFill>
              </a:defRPr>
            </a:lvl1pPr>
          </a:lstStyle>
          <a:p>
            <a:r>
              <a:rPr lang="en-US" dirty="0" smtClean="0"/>
              <a:t>Insert Client Logo</a:t>
            </a:r>
            <a:endParaRPr lang="en-US" dirty="0"/>
          </a:p>
        </p:txBody>
      </p:sp>
    </p:spTree>
    <p:extLst>
      <p:ext uri="{BB962C8B-B14F-4D97-AF65-F5344CB8AC3E}">
        <p14:creationId xmlns:p14="http://schemas.microsoft.com/office/powerpoint/2010/main" val="1003250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83363" y="282575"/>
            <a:ext cx="2466975" cy="1470025"/>
          </a:xfrm>
          <a:prstGeom prst="rect">
            <a:avLst/>
          </a:prstGeom>
        </p:spPr>
        <p:txBody>
          <a:bodyPr/>
          <a:lstStyle>
            <a:lvl1pPr>
              <a:defRPr lang="en-US" sz="2000" b="1" dirty="0">
                <a:solidFill>
                  <a:schemeClr val="tx1"/>
                </a:solidFill>
              </a:defRPr>
            </a:lvl1pPr>
          </a:lstStyle>
          <a:p>
            <a:pPr marL="0" lvl="0"/>
            <a:r>
              <a:rPr lang="en-US" dirty="0" smtClean="0"/>
              <a:t>Click to edit Master Title Style</a:t>
            </a:r>
            <a:endParaRPr lang="en-US" dirty="0"/>
          </a:p>
        </p:txBody>
      </p:sp>
      <p:sp>
        <p:nvSpPr>
          <p:cNvPr id="3" name="Subtitle 2"/>
          <p:cNvSpPr>
            <a:spLocks noGrp="1"/>
          </p:cNvSpPr>
          <p:nvPr>
            <p:ph type="subTitle" idx="1" hasCustomPrompt="1"/>
          </p:nvPr>
        </p:nvSpPr>
        <p:spPr>
          <a:xfrm>
            <a:off x="6583363" y="1790700"/>
            <a:ext cx="2466975" cy="819150"/>
          </a:xfrm>
          <a:prstGeom prst="rect">
            <a:avLst/>
          </a:prstGeom>
        </p:spPr>
        <p:txBody>
          <a:bodyPr/>
          <a:lstStyle>
            <a:lvl1pPr marL="342900" indent="-342900">
              <a:buNone/>
              <a:defRPr lang="en-US" sz="1800" dirty="0">
                <a:solidFill>
                  <a:schemeClr val="tx2"/>
                </a:solidFill>
              </a:defRPr>
            </a:lvl1pPr>
          </a:lstStyle>
          <a:p>
            <a:pPr marL="0" lvl="0" indent="0"/>
            <a:r>
              <a:rPr lang="en-US" dirty="0" smtClean="0"/>
              <a:t>Click to edit Master Subtitle Style</a:t>
            </a:r>
            <a:endParaRPr lang="en-US" dirty="0"/>
          </a:p>
        </p:txBody>
      </p:sp>
      <p:sp>
        <p:nvSpPr>
          <p:cNvPr id="10" name="Text Placeholder 9"/>
          <p:cNvSpPr>
            <a:spLocks noGrp="1"/>
          </p:cNvSpPr>
          <p:nvPr>
            <p:ph type="body" sz="quarter" idx="10" hasCustomPrompt="1"/>
          </p:nvPr>
        </p:nvSpPr>
        <p:spPr>
          <a:xfrm>
            <a:off x="6583680" y="4800600"/>
            <a:ext cx="2466975" cy="270843"/>
          </a:xfrm>
          <a:prstGeom prst="rect">
            <a:avLst/>
          </a:prstGeom>
        </p:spPr>
        <p:txBody>
          <a:bodyPr tIns="27432" bIns="27432">
            <a:spAutoFit/>
          </a:bodyPr>
          <a:lstStyle>
            <a:lvl1pPr marL="0" indent="0">
              <a:spcBef>
                <a:spcPts val="0"/>
              </a:spcBef>
              <a:buNone/>
              <a:defRPr sz="1400" baseline="0">
                <a:solidFill>
                  <a:schemeClr val="tx2"/>
                </a:solidFill>
              </a:defRPr>
            </a:lvl1pPr>
          </a:lstStyle>
          <a:p>
            <a:pPr lvl="0"/>
            <a:r>
              <a:rPr lang="en-US" dirty="0" smtClean="0"/>
              <a:t>Click to enter date</a:t>
            </a:r>
            <a:endParaRPr lang="en-US" dirty="0"/>
          </a:p>
        </p:txBody>
      </p:sp>
      <p:sp>
        <p:nvSpPr>
          <p:cNvPr id="11" name="Text Placeholder 9"/>
          <p:cNvSpPr>
            <a:spLocks noGrp="1"/>
          </p:cNvSpPr>
          <p:nvPr>
            <p:ph type="body" sz="quarter" idx="11" hasCustomPrompt="1"/>
          </p:nvPr>
        </p:nvSpPr>
        <p:spPr>
          <a:xfrm>
            <a:off x="6583363" y="5574792"/>
            <a:ext cx="2466975" cy="270843"/>
          </a:xfrm>
          <a:prstGeom prst="rect">
            <a:avLst/>
          </a:prstGeom>
        </p:spPr>
        <p:txBody>
          <a:bodyPr tIns="27432" bIns="27432">
            <a:spAutoFit/>
          </a:bodyPr>
          <a:lstStyle>
            <a:lvl1pPr marL="0" indent="0">
              <a:spcBef>
                <a:spcPts val="300"/>
              </a:spcBef>
              <a:buNone/>
              <a:defRPr sz="1400" baseline="0">
                <a:solidFill>
                  <a:schemeClr val="tx2"/>
                </a:solidFill>
              </a:defRPr>
            </a:lvl1pPr>
          </a:lstStyle>
          <a:p>
            <a:pPr lvl="0"/>
            <a:r>
              <a:rPr lang="en-US" dirty="0" smtClean="0"/>
              <a:t>Click to enter presenter(s)</a:t>
            </a:r>
            <a:endParaRPr lang="en-US" dirty="0"/>
          </a:p>
        </p:txBody>
      </p:sp>
      <p:sp>
        <p:nvSpPr>
          <p:cNvPr id="6" name="TextBox 5"/>
          <p:cNvSpPr txBox="1"/>
          <p:nvPr userDrawn="1"/>
        </p:nvSpPr>
        <p:spPr>
          <a:xfrm>
            <a:off x="6583680" y="4572000"/>
            <a:ext cx="246856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200" b="1" i="0" u="none" strike="noStrike" kern="1200" cap="none" spc="0" normalizeH="0" baseline="0" noProof="0" dirty="0" smtClean="0">
                <a:ln>
                  <a:noFill/>
                </a:ln>
                <a:solidFill>
                  <a:srgbClr val="736D6E"/>
                </a:solidFill>
                <a:effectLst/>
                <a:uLnTx/>
                <a:uFillTx/>
                <a:latin typeface="+mn-lt"/>
              </a:rPr>
              <a:t>DATE</a:t>
            </a:r>
          </a:p>
        </p:txBody>
      </p:sp>
      <p:sp>
        <p:nvSpPr>
          <p:cNvPr id="7" name="TextBox 6"/>
          <p:cNvSpPr txBox="1"/>
          <p:nvPr userDrawn="1"/>
        </p:nvSpPr>
        <p:spPr>
          <a:xfrm>
            <a:off x="6583680" y="5343960"/>
            <a:ext cx="246856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200" b="1" i="0" u="none" strike="noStrike" kern="1200" cap="none" spc="0" normalizeH="0" baseline="0" noProof="0" dirty="0" smtClean="0">
                <a:ln>
                  <a:noFill/>
                </a:ln>
                <a:solidFill>
                  <a:srgbClr val="736D6E"/>
                </a:solidFill>
                <a:effectLst/>
                <a:uLnTx/>
                <a:uFillTx/>
                <a:latin typeface="+mn-lt"/>
              </a:rPr>
              <a:t>PRESENTED BY</a:t>
            </a:r>
          </a:p>
        </p:txBody>
      </p:sp>
    </p:spTree>
    <p:extLst>
      <p:ext uri="{BB962C8B-B14F-4D97-AF65-F5344CB8AC3E}">
        <p14:creationId xmlns:p14="http://schemas.microsoft.com/office/powerpoint/2010/main" val="1392524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289822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8"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2831107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2470611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535160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9"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402506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53367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2684491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814992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865034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662948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21173149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750406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182542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635359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371585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2673068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7027177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0962351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6008551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34987138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12.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14.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16.png"/><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494666"/>
      </p:ext>
    </p:extLst>
  </p:cSld>
  <p:clrMap bg1="lt1" tx1="dk1" bg2="lt2" tx2="dk2" accent1="accent1" accent2="accent2" accent3="accent3" accent4="accent4" accent5="accent5" accent6="accent6" hlink="hlink" folHlink="folHlink"/>
  <p:sldLayoutIdLst>
    <p:sldLayoutId id="2147483660" r:id="rId1"/>
    <p:sldLayoutId id="2147483662" r:id="rId2"/>
  </p:sldLayoutIdLst>
  <p:txStyles>
    <p:titleStyle>
      <a:lvl1pPr algn="l" defTabSz="914400" rtl="0" eaLnBrk="1" latinLnBrk="0" hangingPunct="1">
        <a:spcBef>
          <a:spcPct val="0"/>
        </a:spcBef>
        <a:buNone/>
        <a:defRPr sz="40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32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8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4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20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7019692"/>
      </p:ext>
    </p:extLst>
  </p:cSld>
  <p:clrMap bg1="lt1" tx1="dk1" bg2="lt2" tx2="dk2" accent1="accent1" accent2="accent2" accent3="accent3" accent4="accent4" accent5="accent5" accent6="accent6" hlink="hlink" folHlink="folHlink"/>
  <p:sldLayoutIdLst>
    <p:sldLayoutId id="2147483658" r:id="rId1"/>
    <p:sldLayoutId id="2147483656" r:id="rId2"/>
  </p:sldLayoutIdLst>
  <p:txStyles>
    <p:titleStyle>
      <a:lvl1pPr algn="l" defTabSz="914400" rtl="0" eaLnBrk="1" latinLnBrk="0" hangingPunct="1">
        <a:spcBef>
          <a:spcPct val="0"/>
        </a:spcBef>
        <a:buNone/>
        <a:defRPr sz="40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32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8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4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20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27/10/2014</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280167053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73"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345936"/>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accent1"/>
                </a:solidFill>
              </a:rPr>
              <a:pPr algn="r"/>
              <a:t>27/10/2014</a:t>
            </a:fld>
            <a:endParaRPr lang="en-US" sz="1100" b="1" dirty="0">
              <a:solidFill>
                <a:schemeClr val="accent1"/>
              </a:solidFill>
            </a:endParaRPr>
          </a:p>
        </p:txBody>
      </p:sp>
      <p:sp>
        <p:nvSpPr>
          <p:cNvPr id="8" name="TextBox 7"/>
          <p:cNvSpPr txBox="1"/>
          <p:nvPr/>
        </p:nvSpPr>
        <p:spPr>
          <a:xfrm>
            <a:off x="364319" y="6345936"/>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accent1"/>
                </a:solidFill>
              </a:rPr>
              <a:t>‹#›</a:t>
            </a:fld>
            <a:endParaRPr lang="en-US" sz="1050" b="1" dirty="0">
              <a:solidFill>
                <a:schemeClr val="accent1"/>
              </a:solidFill>
            </a:endParaRPr>
          </a:p>
        </p:txBody>
      </p:sp>
    </p:spTree>
    <p:extLst>
      <p:ext uri="{BB962C8B-B14F-4D97-AF65-F5344CB8AC3E}">
        <p14:creationId xmlns:p14="http://schemas.microsoft.com/office/powerpoint/2010/main" val="4151563641"/>
      </p:ext>
    </p:extLst>
  </p:cSld>
  <p:clrMap bg1="lt1" tx1="dk1" bg2="lt2" tx2="dk2" accent1="accent1" accent2="accent2" accent3="accent3" accent4="accent4" accent5="accent5" accent6="accent6" hlink="hlink" folHlink="folHlink"/>
  <p:sldLayoutIdLst>
    <p:sldLayoutId id="2147483695" r:id="rId1"/>
    <p:sldLayoutId id="2147483696" r:id="rId2"/>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27/10/2014</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249630603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2"/>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27/10/2014</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322952915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3"/>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3"/>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27/10/2014</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112994284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4"/>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4"/>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4"/>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4"/>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27/10/2014</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266623841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5"/>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5"/>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5"/>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5"/>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27/10/2014</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140432288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6"/>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6"/>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6"/>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6"/>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897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sz="2400" dirty="0" smtClean="0"/>
              <a:t>Biosimilars in emerging markets- regulatory and Commercial considerations</a:t>
            </a:r>
            <a:br>
              <a:rPr lang="en-GB" sz="2400" dirty="0" smtClean="0"/>
            </a:br>
            <a:r>
              <a:rPr lang="en-GB" dirty="0"/>
              <a:t/>
            </a:r>
            <a:br>
              <a:rPr lang="en-GB" dirty="0"/>
            </a:br>
            <a:r>
              <a:rPr lang="en-GB" sz="1800" dirty="0" smtClean="0"/>
              <a:t>OMIC Group</a:t>
            </a:r>
            <a:br>
              <a:rPr lang="en-GB" sz="1800" dirty="0" smtClean="0"/>
            </a:br>
            <a:r>
              <a:rPr lang="en-GB" sz="1800" dirty="0" smtClean="0"/>
              <a:t>Biosimilars 2104</a:t>
            </a:r>
            <a:br>
              <a:rPr lang="en-GB" sz="1800" dirty="0" smtClean="0"/>
            </a:br>
            <a:r>
              <a:rPr lang="en-GB" sz="1800" dirty="0" smtClean="0"/>
              <a:t>Hyderabad</a:t>
            </a:r>
            <a:br>
              <a:rPr lang="en-GB" sz="1800" dirty="0" smtClean="0"/>
            </a:br>
            <a:r>
              <a:rPr lang="en-GB" sz="1800" dirty="0" smtClean="0"/>
              <a:t>India</a:t>
            </a:r>
            <a:br>
              <a:rPr lang="en-GB" sz="1800" dirty="0" smtClean="0"/>
            </a:br>
            <a:endParaRPr lang="en-US" sz="1800" dirty="0"/>
          </a:p>
        </p:txBody>
      </p:sp>
      <p:sp>
        <p:nvSpPr>
          <p:cNvPr id="8" name="Text Placeholder 7"/>
          <p:cNvSpPr>
            <a:spLocks noGrp="1"/>
          </p:cNvSpPr>
          <p:nvPr>
            <p:ph type="body" sz="quarter" idx="10"/>
          </p:nvPr>
        </p:nvSpPr>
        <p:spPr/>
        <p:txBody>
          <a:bodyPr/>
          <a:lstStyle/>
          <a:p>
            <a:r>
              <a:rPr lang="en-GB" dirty="0" smtClean="0"/>
              <a:t>27-29 October 2014</a:t>
            </a:r>
            <a:endParaRPr lang="en-US" dirty="0"/>
          </a:p>
        </p:txBody>
      </p:sp>
      <p:sp>
        <p:nvSpPr>
          <p:cNvPr id="9" name="Text Placeholder 8"/>
          <p:cNvSpPr>
            <a:spLocks noGrp="1"/>
          </p:cNvSpPr>
          <p:nvPr>
            <p:ph type="body" sz="quarter" idx="11"/>
          </p:nvPr>
        </p:nvSpPr>
        <p:spPr>
          <a:xfrm>
            <a:off x="6583363" y="5574792"/>
            <a:ext cx="2466975" cy="701731"/>
          </a:xfrm>
        </p:spPr>
        <p:txBody>
          <a:bodyPr/>
          <a:lstStyle/>
          <a:p>
            <a:r>
              <a:rPr lang="en-GB" dirty="0" smtClean="0"/>
              <a:t>Rodeina Challand</a:t>
            </a:r>
            <a:r>
              <a:rPr lang="en-US" dirty="0" smtClean="0"/>
              <a:t>ChallandRodeina@prahs.com</a:t>
            </a:r>
            <a:endParaRPr lang="en-GB" dirty="0" smtClean="0"/>
          </a:p>
        </p:txBody>
      </p:sp>
    </p:spTree>
    <p:extLst>
      <p:ext uri="{BB962C8B-B14F-4D97-AF65-F5344CB8AC3E}">
        <p14:creationId xmlns:p14="http://schemas.microsoft.com/office/powerpoint/2010/main" val="2286825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5415" y="309489"/>
            <a:ext cx="7606495" cy="657666"/>
          </a:xfrm>
        </p:spPr>
        <p:txBody>
          <a:bodyPr/>
          <a:lstStyle/>
          <a:p>
            <a:r>
              <a:rPr lang="en-GB" sz="2800" dirty="0" smtClean="0"/>
              <a:t>Biologic Molecules</a:t>
            </a:r>
            <a:endParaRPr lang="en-US" sz="2800" dirty="0"/>
          </a:p>
        </p:txBody>
      </p:sp>
      <p:sp>
        <p:nvSpPr>
          <p:cNvPr id="3" name="Content Placeholder 2"/>
          <p:cNvSpPr>
            <a:spLocks noGrp="1"/>
          </p:cNvSpPr>
          <p:nvPr>
            <p:ph idx="1"/>
          </p:nvPr>
        </p:nvSpPr>
        <p:spPr/>
        <p:txBody>
          <a:bodyPr>
            <a:normAutofit fontScale="92500" lnSpcReduction="10000"/>
          </a:bodyPr>
          <a:lstStyle/>
          <a:p>
            <a:r>
              <a:rPr lang="en-US" dirty="0" smtClean="0"/>
              <a:t>Biologic </a:t>
            </a:r>
            <a:r>
              <a:rPr lang="en-US" dirty="0"/>
              <a:t>molecules are complex macromolecules with some form of polymer structure. They can be purified from naturally derived substances, produced </a:t>
            </a:r>
            <a:r>
              <a:rPr lang="en-US" dirty="0" smtClean="0"/>
              <a:t>by recombinant </a:t>
            </a:r>
            <a:r>
              <a:rPr lang="en-US" dirty="0"/>
              <a:t>DNA technology or chemically synthesized. </a:t>
            </a:r>
            <a:endParaRPr lang="en-US" dirty="0" smtClean="0"/>
          </a:p>
          <a:p>
            <a:r>
              <a:rPr lang="en-US" dirty="0" smtClean="0"/>
              <a:t>Biosimilars </a:t>
            </a:r>
            <a:r>
              <a:rPr lang="en-US" dirty="0"/>
              <a:t>are defined as non-original biologic copies of innovative brands that have been approved by </a:t>
            </a:r>
            <a:r>
              <a:rPr lang="en-US" dirty="0" smtClean="0"/>
              <a:t>a dedicated </a:t>
            </a:r>
            <a:r>
              <a:rPr lang="en-US" dirty="0"/>
              <a:t>regulatory </a:t>
            </a:r>
            <a:r>
              <a:rPr lang="en-US" dirty="0" smtClean="0"/>
              <a:t>pathway</a:t>
            </a:r>
          </a:p>
          <a:p>
            <a:r>
              <a:rPr lang="en-US" dirty="0" smtClean="0"/>
              <a:t>Non-original </a:t>
            </a:r>
            <a:r>
              <a:rPr lang="en-US" dirty="0"/>
              <a:t>biologics (NOBs) are copies that have not been approved through such a dedicated pathway and generally did </a:t>
            </a:r>
            <a:r>
              <a:rPr lang="en-US" dirty="0" smtClean="0"/>
              <a:t>not undertake </a:t>
            </a:r>
            <a:r>
              <a:rPr lang="en-US" dirty="0"/>
              <a:t>stringent comparability and bioequivalence studies.</a:t>
            </a:r>
          </a:p>
        </p:txBody>
      </p:sp>
    </p:spTree>
    <p:extLst>
      <p:ext uri="{BB962C8B-B14F-4D97-AF65-F5344CB8AC3E}">
        <p14:creationId xmlns:p14="http://schemas.microsoft.com/office/powerpoint/2010/main" val="1211853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p:cNvSpPr>
            <a:spLocks noGrp="1"/>
          </p:cNvSpPr>
          <p:nvPr>
            <p:ph type="body" sz="quarter" idx="11"/>
          </p:nvPr>
        </p:nvSpPr>
        <p:spPr>
          <a:xfrm>
            <a:off x="1153551" y="576776"/>
            <a:ext cx="7573342" cy="663995"/>
          </a:xfrm>
        </p:spPr>
        <p:txBody>
          <a:bodyPr>
            <a:noAutofit/>
          </a:bodyPr>
          <a:lstStyle/>
          <a:p>
            <a:r>
              <a:rPr lang="en-GB" sz="2400" dirty="0" smtClean="0"/>
              <a:t>Biologic market</a:t>
            </a:r>
            <a:endParaRPr lang="en-US" sz="2400" dirty="0"/>
          </a:p>
        </p:txBody>
      </p:sp>
      <p:pic>
        <p:nvPicPr>
          <p:cNvPr id="5" name="Content Placeholder 4"/>
          <p:cNvPicPr>
            <a:picLocks noGrp="1"/>
          </p:cNvPicPr>
          <p:nvPr>
            <p:ph idx="1"/>
          </p:nvPr>
        </p:nvPicPr>
        <p:blipFill rotWithShape="1">
          <a:blip r:embed="rId2"/>
          <a:srcRect l="4969" t="20228" r="5929" b="5982"/>
          <a:stretch/>
        </p:blipFill>
        <p:spPr bwMode="auto">
          <a:xfrm>
            <a:off x="363538" y="1765303"/>
            <a:ext cx="8410575" cy="39179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09864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Biologics growth is driven by </a:t>
            </a:r>
            <a:r>
              <a:rPr lang="en-US" dirty="0" smtClean="0"/>
              <a:t>Monoclonal Antibodies </a:t>
            </a:r>
            <a:r>
              <a:rPr lang="en-US" dirty="0"/>
              <a:t>(MABs) and human insulin, with </a:t>
            </a:r>
            <a:r>
              <a:rPr lang="en-US" dirty="0" smtClean="0"/>
              <a:t>four out </a:t>
            </a:r>
            <a:r>
              <a:rPr lang="en-US" dirty="0"/>
              <a:t>of the top five biologics in 2012 being </a:t>
            </a:r>
            <a:r>
              <a:rPr lang="en-US" dirty="0" smtClean="0"/>
              <a:t>MABs</a:t>
            </a:r>
          </a:p>
          <a:p>
            <a:r>
              <a:rPr lang="en-US" dirty="0"/>
              <a:t>In many countries with less rigorous IP </a:t>
            </a:r>
            <a:r>
              <a:rPr lang="en-US" dirty="0" smtClean="0"/>
              <a:t>protection laws </a:t>
            </a:r>
            <a:r>
              <a:rPr lang="en-US" dirty="0"/>
              <a:t>we have seen a recent surge of NOBs</a:t>
            </a:r>
            <a:r>
              <a:rPr lang="en-US" dirty="0" smtClean="0"/>
              <a:t>.</a:t>
            </a:r>
          </a:p>
          <a:p>
            <a:r>
              <a:rPr lang="en-US" dirty="0"/>
              <a:t>In pharmerging markets, both </a:t>
            </a:r>
            <a:r>
              <a:rPr lang="en-US" dirty="0" smtClean="0"/>
              <a:t>governments and </a:t>
            </a:r>
            <a:r>
              <a:rPr lang="en-US" dirty="0"/>
              <a:t>patients struggle to pay for biologics </a:t>
            </a:r>
            <a:r>
              <a:rPr lang="en-US" dirty="0" smtClean="0"/>
              <a:t>and hence </a:t>
            </a:r>
            <a:r>
              <a:rPr lang="en-US" dirty="0"/>
              <a:t>NOBs, encouraged by market demand </a:t>
            </a:r>
            <a:r>
              <a:rPr lang="en-US" dirty="0" smtClean="0"/>
              <a:t>and government </a:t>
            </a:r>
            <a:r>
              <a:rPr lang="en-US" dirty="0"/>
              <a:t>policy, have grown very quickly</a:t>
            </a:r>
            <a:r>
              <a:rPr lang="en-US" dirty="0" smtClean="0"/>
              <a:t>.</a:t>
            </a:r>
            <a:endParaRPr lang="en-US" dirty="0"/>
          </a:p>
        </p:txBody>
      </p:sp>
      <p:sp>
        <p:nvSpPr>
          <p:cNvPr id="4" name="Text Placeholder 3"/>
          <p:cNvSpPr>
            <a:spLocks noGrp="1"/>
          </p:cNvSpPr>
          <p:nvPr>
            <p:ph type="body" sz="quarter" idx="11"/>
          </p:nvPr>
        </p:nvSpPr>
        <p:spPr>
          <a:xfrm>
            <a:off x="1181686" y="590843"/>
            <a:ext cx="7615545" cy="663995"/>
          </a:xfrm>
        </p:spPr>
        <p:txBody>
          <a:bodyPr>
            <a:normAutofit/>
          </a:bodyPr>
          <a:lstStyle/>
          <a:p>
            <a:r>
              <a:rPr lang="en-GB" sz="2800" dirty="0" smtClean="0"/>
              <a:t>Biologic Growth</a:t>
            </a:r>
            <a:endParaRPr lang="en-US" sz="2800" dirty="0"/>
          </a:p>
        </p:txBody>
      </p:sp>
    </p:spTree>
    <p:extLst>
      <p:ext uri="{BB962C8B-B14F-4D97-AF65-F5344CB8AC3E}">
        <p14:creationId xmlns:p14="http://schemas.microsoft.com/office/powerpoint/2010/main" val="290098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9496" t="10484" r="17366" b="13105"/>
          <a:stretch/>
        </p:blipFill>
        <p:spPr bwMode="auto">
          <a:xfrm>
            <a:off x="1066941" y="323581"/>
            <a:ext cx="7918521" cy="5387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784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marL="45720" indent="0">
              <a:buNone/>
            </a:pPr>
            <a:r>
              <a:rPr lang="en-US" b="1" dirty="0"/>
              <a:t>Biosimilars will follow a SPECIFIC BIOSIMILAR approval pathway in:</a:t>
            </a:r>
          </a:p>
          <a:p>
            <a:r>
              <a:rPr lang="en-US" dirty="0" smtClean="0"/>
              <a:t>Malaysia</a:t>
            </a:r>
            <a:endParaRPr lang="en-US" dirty="0"/>
          </a:p>
          <a:p>
            <a:r>
              <a:rPr lang="en-US" dirty="0" smtClean="0"/>
              <a:t>Taiwan</a:t>
            </a:r>
            <a:endParaRPr lang="en-US" dirty="0"/>
          </a:p>
          <a:p>
            <a:r>
              <a:rPr lang="en-US" dirty="0" smtClean="0"/>
              <a:t> </a:t>
            </a:r>
            <a:r>
              <a:rPr lang="en-US" dirty="0"/>
              <a:t>Singapore</a:t>
            </a:r>
          </a:p>
          <a:p>
            <a:r>
              <a:rPr lang="en-US" dirty="0" smtClean="0"/>
              <a:t>South </a:t>
            </a:r>
            <a:r>
              <a:rPr lang="en-US" dirty="0"/>
              <a:t>Korea</a:t>
            </a:r>
          </a:p>
          <a:p>
            <a:r>
              <a:rPr lang="en-US" dirty="0" smtClean="0"/>
              <a:t>Japan</a:t>
            </a:r>
            <a:endParaRPr lang="en-US" dirty="0"/>
          </a:p>
          <a:p>
            <a:pPr marL="45720" indent="0">
              <a:buNone/>
            </a:pPr>
            <a:r>
              <a:rPr lang="en-US" b="1" dirty="0"/>
              <a:t>Biosimilars will follow a SIMPLIFIED NEW PRODUCT </a:t>
            </a:r>
            <a:r>
              <a:rPr lang="en-US" b="1" dirty="0" smtClean="0"/>
              <a:t>approval pathway </a:t>
            </a:r>
            <a:r>
              <a:rPr lang="en-US" b="1" dirty="0"/>
              <a:t>in:</a:t>
            </a:r>
          </a:p>
          <a:p>
            <a:r>
              <a:rPr lang="en-US" dirty="0" smtClean="0"/>
              <a:t>China</a:t>
            </a:r>
            <a:endParaRPr lang="en-US" dirty="0"/>
          </a:p>
          <a:p>
            <a:r>
              <a:rPr lang="en-US" dirty="0" smtClean="0"/>
              <a:t> </a:t>
            </a:r>
            <a:r>
              <a:rPr lang="en-US" dirty="0"/>
              <a:t>Indonesia</a:t>
            </a:r>
          </a:p>
          <a:p>
            <a:r>
              <a:rPr lang="en-US" dirty="0" smtClean="0"/>
              <a:t>Thailand</a:t>
            </a:r>
            <a:endParaRPr lang="en-US" dirty="0"/>
          </a:p>
          <a:p>
            <a:pPr marL="45720" indent="0">
              <a:buNone/>
            </a:pPr>
            <a:r>
              <a:rPr lang="en-US" b="1" dirty="0"/>
              <a:t>Biosimilars will follow a GENERIC DRUG approval pathway in:</a:t>
            </a:r>
          </a:p>
          <a:p>
            <a:r>
              <a:rPr lang="en-US" dirty="0" smtClean="0"/>
              <a:t>Philippines</a:t>
            </a:r>
            <a:endParaRPr lang="en-US" dirty="0"/>
          </a:p>
          <a:p>
            <a:r>
              <a:rPr lang="en-US" dirty="0" smtClean="0"/>
              <a:t> </a:t>
            </a:r>
            <a:r>
              <a:rPr lang="en-US" dirty="0"/>
              <a:t>India</a:t>
            </a:r>
          </a:p>
          <a:p>
            <a:r>
              <a:rPr lang="en-US" dirty="0" smtClean="0"/>
              <a:t> </a:t>
            </a:r>
            <a:r>
              <a:rPr lang="en-US" dirty="0"/>
              <a:t>Vietnam</a:t>
            </a:r>
          </a:p>
        </p:txBody>
      </p:sp>
      <p:sp>
        <p:nvSpPr>
          <p:cNvPr id="4" name="Text Placeholder 3"/>
          <p:cNvSpPr>
            <a:spLocks noGrp="1"/>
          </p:cNvSpPr>
          <p:nvPr>
            <p:ph type="body" sz="quarter" idx="11"/>
          </p:nvPr>
        </p:nvSpPr>
        <p:spPr>
          <a:xfrm>
            <a:off x="1125415" y="450166"/>
            <a:ext cx="7601478" cy="663995"/>
          </a:xfrm>
        </p:spPr>
        <p:txBody>
          <a:bodyPr>
            <a:normAutofit/>
          </a:bodyPr>
          <a:lstStyle/>
          <a:p>
            <a:r>
              <a:rPr lang="en-GB" sz="2800" dirty="0" smtClean="0"/>
              <a:t>Emerging markets</a:t>
            </a:r>
            <a:endParaRPr lang="en-US" sz="2800" dirty="0"/>
          </a:p>
        </p:txBody>
      </p:sp>
    </p:spTree>
    <p:extLst>
      <p:ext uri="{BB962C8B-B14F-4D97-AF65-F5344CB8AC3E}">
        <p14:creationId xmlns:p14="http://schemas.microsoft.com/office/powerpoint/2010/main" val="1645671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5754" y="369889"/>
            <a:ext cx="7578359" cy="769593"/>
          </a:xfrm>
        </p:spPr>
        <p:txBody>
          <a:bodyPr/>
          <a:lstStyle/>
          <a:p>
            <a:r>
              <a:rPr lang="en-GB" sz="2800" dirty="0" smtClean="0"/>
              <a:t>INDIA</a:t>
            </a:r>
            <a:endParaRPr lang="en-US" sz="2800" dirty="0"/>
          </a:p>
        </p:txBody>
      </p:sp>
      <p:sp>
        <p:nvSpPr>
          <p:cNvPr id="3" name="Content Placeholder 2"/>
          <p:cNvSpPr>
            <a:spLocks noGrp="1"/>
          </p:cNvSpPr>
          <p:nvPr>
            <p:ph idx="1"/>
          </p:nvPr>
        </p:nvSpPr>
        <p:spPr/>
        <p:txBody>
          <a:bodyPr>
            <a:normAutofit/>
          </a:bodyPr>
          <a:lstStyle/>
          <a:p>
            <a:r>
              <a:rPr lang="en-GB" dirty="0" smtClean="0"/>
              <a:t>Department of Biotechnology (DBT) and Central Drugs Standard Control (CDSCO)</a:t>
            </a:r>
          </a:p>
          <a:p>
            <a:r>
              <a:rPr lang="en-GB" dirty="0" smtClean="0"/>
              <a:t>Guideline June 2012</a:t>
            </a:r>
          </a:p>
          <a:p>
            <a:r>
              <a:rPr lang="en-GB" dirty="0" smtClean="0"/>
              <a:t>Stepwise approach</a:t>
            </a:r>
          </a:p>
          <a:p>
            <a:r>
              <a:rPr lang="en-GB" dirty="0" smtClean="0"/>
              <a:t>Similar to EU &amp;US</a:t>
            </a:r>
          </a:p>
        </p:txBody>
      </p:sp>
    </p:spTree>
    <p:extLst>
      <p:ext uri="{BB962C8B-B14F-4D97-AF65-F5344CB8AC3E}">
        <p14:creationId xmlns:p14="http://schemas.microsoft.com/office/powerpoint/2010/main" val="3426641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Extensive Quality Characterization</a:t>
            </a:r>
          </a:p>
          <a:p>
            <a:r>
              <a:rPr lang="en-GB" dirty="0"/>
              <a:t>RP licensed in India and if not at least 4 years </a:t>
            </a:r>
            <a:r>
              <a:rPr lang="en-GB" dirty="0" smtClean="0"/>
              <a:t>use </a:t>
            </a:r>
            <a:r>
              <a:rPr lang="en-GB" dirty="0"/>
              <a:t>in highly regulated market</a:t>
            </a:r>
          </a:p>
          <a:p>
            <a:r>
              <a:rPr lang="en-GB" dirty="0"/>
              <a:t>Detailed requirement for </a:t>
            </a:r>
            <a:r>
              <a:rPr lang="en-GB" dirty="0" smtClean="0"/>
              <a:t>animal</a:t>
            </a:r>
          </a:p>
          <a:p>
            <a:r>
              <a:rPr lang="en-GB" dirty="0" smtClean="0"/>
              <a:t>Potential reduced clinical</a:t>
            </a:r>
          </a:p>
          <a:p>
            <a:r>
              <a:rPr lang="en-GB" dirty="0" smtClean="0"/>
              <a:t>Can waiver Safety/Efficacy dependent on PD markers</a:t>
            </a:r>
            <a:endParaRPr lang="en-US" dirty="0"/>
          </a:p>
          <a:p>
            <a:pPr marL="45720" indent="0">
              <a:buNone/>
            </a:pPr>
            <a:endParaRPr lang="en-US" dirty="0"/>
          </a:p>
        </p:txBody>
      </p:sp>
      <p:sp>
        <p:nvSpPr>
          <p:cNvPr id="4" name="Text Placeholder 3"/>
          <p:cNvSpPr>
            <a:spLocks noGrp="1"/>
          </p:cNvSpPr>
          <p:nvPr>
            <p:ph type="body" sz="quarter" idx="11"/>
          </p:nvPr>
        </p:nvSpPr>
        <p:spPr>
          <a:xfrm>
            <a:off x="1139483" y="493776"/>
            <a:ext cx="7531139" cy="603504"/>
          </a:xfrm>
        </p:spPr>
        <p:txBody>
          <a:bodyPr>
            <a:noAutofit/>
          </a:bodyPr>
          <a:lstStyle/>
          <a:p>
            <a:r>
              <a:rPr lang="en-GB" sz="2800" dirty="0" smtClean="0"/>
              <a:t>INDIA</a:t>
            </a:r>
            <a:endParaRPr lang="en-US" sz="2800" dirty="0"/>
          </a:p>
        </p:txBody>
      </p:sp>
    </p:spTree>
    <p:extLst>
      <p:ext uri="{BB962C8B-B14F-4D97-AF65-F5344CB8AC3E}">
        <p14:creationId xmlns:p14="http://schemas.microsoft.com/office/powerpoint/2010/main" val="1390415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 indent="0">
              <a:buNone/>
            </a:pPr>
            <a:endParaRPr lang="en-US" dirty="0"/>
          </a:p>
        </p:txBody>
      </p:sp>
      <p:sp>
        <p:nvSpPr>
          <p:cNvPr id="4" name="Text Placeholder 3"/>
          <p:cNvSpPr>
            <a:spLocks noGrp="1"/>
          </p:cNvSpPr>
          <p:nvPr>
            <p:ph type="body" sz="quarter" idx="11"/>
          </p:nvPr>
        </p:nvSpPr>
        <p:spPr>
          <a:xfrm>
            <a:off x="1209822" y="393895"/>
            <a:ext cx="7559274" cy="593657"/>
          </a:xfrm>
        </p:spPr>
        <p:txBody>
          <a:bodyPr>
            <a:noAutofit/>
          </a:bodyPr>
          <a:lstStyle/>
          <a:p>
            <a:r>
              <a:rPr lang="en-GB" sz="2800" dirty="0" smtClean="0"/>
              <a:t>“Similar Biologics” approved in India</a:t>
            </a:r>
            <a:endParaRPr lang="en-US" sz="28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8347" r="48085" b="13104"/>
          <a:stretch/>
        </p:blipFill>
        <p:spPr bwMode="auto">
          <a:xfrm>
            <a:off x="0" y="1342102"/>
            <a:ext cx="6754761" cy="5014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5821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Majority approved prior to the “biosimilar guideline”</a:t>
            </a:r>
          </a:p>
          <a:p>
            <a:r>
              <a:rPr lang="en-GB" dirty="0"/>
              <a:t>Are these then true “biosimilars”? </a:t>
            </a:r>
            <a:endParaRPr lang="en-US" dirty="0"/>
          </a:p>
          <a:p>
            <a:r>
              <a:rPr lang="en-GB" dirty="0" smtClean="0"/>
              <a:t>More recent approvals:</a:t>
            </a:r>
          </a:p>
          <a:p>
            <a:pPr lvl="1"/>
            <a:r>
              <a:rPr lang="en-GB" dirty="0"/>
              <a:t>Human growth </a:t>
            </a:r>
            <a:r>
              <a:rPr lang="en-GB" dirty="0" smtClean="0"/>
              <a:t>Hormone-LG Life Science Dec 2013</a:t>
            </a:r>
          </a:p>
          <a:p>
            <a:pPr lvl="1"/>
            <a:r>
              <a:rPr lang="en-GB" dirty="0" smtClean="0"/>
              <a:t>Infliximab- Epirus September 2014</a:t>
            </a:r>
            <a:endParaRPr lang="en-US" dirty="0"/>
          </a:p>
        </p:txBody>
      </p:sp>
      <p:sp>
        <p:nvSpPr>
          <p:cNvPr id="4" name="Text Placeholder 3"/>
          <p:cNvSpPr>
            <a:spLocks noGrp="1"/>
          </p:cNvSpPr>
          <p:nvPr>
            <p:ph type="body" sz="quarter" idx="11"/>
          </p:nvPr>
        </p:nvSpPr>
        <p:spPr>
          <a:xfrm>
            <a:off x="1195754" y="436098"/>
            <a:ext cx="7573342" cy="551454"/>
          </a:xfrm>
        </p:spPr>
        <p:txBody>
          <a:bodyPr>
            <a:normAutofit/>
          </a:bodyPr>
          <a:lstStyle/>
          <a:p>
            <a:r>
              <a:rPr lang="en-GB" sz="2800" dirty="0" smtClean="0"/>
              <a:t>NOB or Biosimilars?</a:t>
            </a:r>
            <a:endParaRPr lang="en-US" sz="2800" dirty="0"/>
          </a:p>
        </p:txBody>
      </p:sp>
    </p:spTree>
    <p:extLst>
      <p:ext uri="{BB962C8B-B14F-4D97-AF65-F5344CB8AC3E}">
        <p14:creationId xmlns:p14="http://schemas.microsoft.com/office/powerpoint/2010/main" val="162443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Difficult to find</a:t>
            </a:r>
          </a:p>
          <a:p>
            <a:r>
              <a:rPr lang="en-GB" dirty="0" smtClean="0"/>
              <a:t>Lack of transparency</a:t>
            </a:r>
          </a:p>
          <a:p>
            <a:r>
              <a:rPr lang="en-GB" dirty="0" smtClean="0"/>
              <a:t>No publically available source e.g. EU EPARs and FDA </a:t>
            </a:r>
            <a:r>
              <a:rPr lang="en-GB" dirty="0" smtClean="0"/>
              <a:t>SBAs</a:t>
            </a:r>
          </a:p>
          <a:p>
            <a:r>
              <a:rPr lang="en-GB" dirty="0" smtClean="0"/>
              <a:t>Clinicaltrial.gov India</a:t>
            </a:r>
            <a:endParaRPr lang="en-GB" dirty="0" smtClean="0"/>
          </a:p>
          <a:p>
            <a:r>
              <a:rPr lang="en-GB" dirty="0" smtClean="0"/>
              <a:t>Information only available when companies announce publically</a:t>
            </a:r>
          </a:p>
          <a:p>
            <a:r>
              <a:rPr lang="en-GB" dirty="0" smtClean="0"/>
              <a:t>Clinical data not specified in the label</a:t>
            </a:r>
          </a:p>
          <a:p>
            <a:pPr marL="45720" indent="0">
              <a:buNone/>
            </a:pPr>
            <a:endParaRPr lang="en-GB" dirty="0" smtClean="0"/>
          </a:p>
          <a:p>
            <a:pPr marL="45720" indent="0">
              <a:buNone/>
            </a:pPr>
            <a:endParaRPr lang="en-US" dirty="0"/>
          </a:p>
        </p:txBody>
      </p:sp>
      <p:sp>
        <p:nvSpPr>
          <p:cNvPr id="4" name="Text Placeholder 3"/>
          <p:cNvSpPr>
            <a:spLocks noGrp="1"/>
          </p:cNvSpPr>
          <p:nvPr>
            <p:ph type="body" sz="quarter" idx="11"/>
          </p:nvPr>
        </p:nvSpPr>
        <p:spPr>
          <a:xfrm>
            <a:off x="1097280" y="422032"/>
            <a:ext cx="7587410" cy="621792"/>
          </a:xfrm>
        </p:spPr>
        <p:txBody>
          <a:bodyPr>
            <a:noAutofit/>
          </a:bodyPr>
          <a:lstStyle/>
          <a:p>
            <a:r>
              <a:rPr lang="en-GB" sz="2800" dirty="0" smtClean="0"/>
              <a:t>Data submitted</a:t>
            </a:r>
            <a:endParaRPr lang="en-US" sz="2800" dirty="0"/>
          </a:p>
        </p:txBody>
      </p:sp>
    </p:spTree>
    <p:extLst>
      <p:ext uri="{BB962C8B-B14F-4D97-AF65-F5344CB8AC3E}">
        <p14:creationId xmlns:p14="http://schemas.microsoft.com/office/powerpoint/2010/main" val="714960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740" y="1322388"/>
            <a:ext cx="8410575" cy="4803775"/>
          </a:xfrm>
        </p:spPr>
        <p:txBody>
          <a:bodyPr>
            <a:normAutofit fontScale="92500"/>
          </a:bodyPr>
          <a:lstStyle/>
          <a:p>
            <a:r>
              <a:rPr lang="en-GB" dirty="0" smtClean="0"/>
              <a:t>Semi-regulated</a:t>
            </a:r>
          </a:p>
          <a:p>
            <a:r>
              <a:rPr lang="en-GB" dirty="0" smtClean="0"/>
              <a:t>In-house development- substantial cost advantage</a:t>
            </a:r>
          </a:p>
          <a:p>
            <a:r>
              <a:rPr lang="en-GB" dirty="0" smtClean="0"/>
              <a:t>Less stringent regulatory framework</a:t>
            </a:r>
          </a:p>
          <a:p>
            <a:r>
              <a:rPr lang="en-GB" dirty="0" smtClean="0"/>
              <a:t>Low clinical development cost</a:t>
            </a:r>
          </a:p>
          <a:p>
            <a:r>
              <a:rPr lang="en-GB" dirty="0" smtClean="0"/>
              <a:t>Unhindered product launches –different patent landscape</a:t>
            </a:r>
          </a:p>
          <a:p>
            <a:r>
              <a:rPr lang="en-GB" dirty="0" smtClean="0"/>
              <a:t>Cheap workforce</a:t>
            </a:r>
          </a:p>
          <a:p>
            <a:r>
              <a:rPr lang="en-GB" dirty="0" smtClean="0"/>
              <a:t>Interchangeability immediate</a:t>
            </a:r>
          </a:p>
          <a:p>
            <a:r>
              <a:rPr lang="en-GB" dirty="0" smtClean="0"/>
              <a:t>Therapy primarily chosen by physician</a:t>
            </a:r>
          </a:p>
          <a:p>
            <a:pPr marL="45720" indent="0">
              <a:buNone/>
            </a:pPr>
            <a:endParaRPr lang="en-GB" dirty="0" smtClean="0"/>
          </a:p>
          <a:p>
            <a:pPr marL="45720" indent="0">
              <a:buNone/>
            </a:pPr>
            <a:endParaRPr lang="en-US" dirty="0"/>
          </a:p>
        </p:txBody>
      </p:sp>
      <p:sp>
        <p:nvSpPr>
          <p:cNvPr id="4" name="Text Placeholder 3"/>
          <p:cNvSpPr>
            <a:spLocks noGrp="1"/>
          </p:cNvSpPr>
          <p:nvPr>
            <p:ph type="body" sz="quarter" idx="11"/>
          </p:nvPr>
        </p:nvSpPr>
        <p:spPr>
          <a:xfrm>
            <a:off x="1139483" y="351692"/>
            <a:ext cx="7629613" cy="635860"/>
          </a:xfrm>
        </p:spPr>
        <p:txBody>
          <a:bodyPr>
            <a:normAutofit/>
          </a:bodyPr>
          <a:lstStyle/>
          <a:p>
            <a:r>
              <a:rPr lang="en-GB" sz="2800" dirty="0" smtClean="0"/>
              <a:t>INDIA- Summary</a:t>
            </a:r>
            <a:endParaRPr lang="en-US" sz="2800" dirty="0"/>
          </a:p>
        </p:txBody>
      </p:sp>
    </p:spTree>
    <p:extLst>
      <p:ext uri="{BB962C8B-B14F-4D97-AF65-F5344CB8AC3E}">
        <p14:creationId xmlns:p14="http://schemas.microsoft.com/office/powerpoint/2010/main" val="3236056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Growing number of middle-class consumers with increasing purchasing power</a:t>
            </a:r>
          </a:p>
          <a:p>
            <a:r>
              <a:rPr lang="en-GB" dirty="0" smtClean="0"/>
              <a:t>Increasing incidence of chronic diseases</a:t>
            </a:r>
          </a:p>
          <a:p>
            <a:r>
              <a:rPr lang="en-GB" dirty="0" smtClean="0"/>
              <a:t>No abbreviated pathway available</a:t>
            </a:r>
          </a:p>
          <a:p>
            <a:r>
              <a:rPr lang="en-GB" dirty="0" smtClean="0"/>
              <a:t>Any biopharmaceutical drug (biologic or biosimilars) must be filed as new drug application</a:t>
            </a:r>
          </a:p>
          <a:p>
            <a:pPr marL="45720" indent="0">
              <a:buNone/>
            </a:pPr>
            <a:endParaRPr lang="en-GB" dirty="0" smtClean="0"/>
          </a:p>
          <a:p>
            <a:pPr marL="45720" indent="0">
              <a:buNone/>
            </a:pPr>
            <a:endParaRPr lang="en-US" dirty="0"/>
          </a:p>
        </p:txBody>
      </p:sp>
      <p:sp>
        <p:nvSpPr>
          <p:cNvPr id="4" name="Text Placeholder 3"/>
          <p:cNvSpPr>
            <a:spLocks noGrp="1"/>
          </p:cNvSpPr>
          <p:nvPr>
            <p:ph type="body" sz="quarter" idx="11"/>
          </p:nvPr>
        </p:nvSpPr>
        <p:spPr>
          <a:xfrm>
            <a:off x="1209822" y="436098"/>
            <a:ext cx="7559274" cy="551454"/>
          </a:xfrm>
        </p:spPr>
        <p:txBody>
          <a:bodyPr>
            <a:noAutofit/>
          </a:bodyPr>
          <a:lstStyle/>
          <a:p>
            <a:r>
              <a:rPr lang="en-GB" sz="2800" b="1" dirty="0" smtClean="0"/>
              <a:t>CHINA</a:t>
            </a:r>
            <a:endParaRPr lang="en-US" sz="2800" b="1" dirty="0"/>
          </a:p>
        </p:txBody>
      </p:sp>
    </p:spTree>
    <p:extLst>
      <p:ext uri="{BB962C8B-B14F-4D97-AF65-F5344CB8AC3E}">
        <p14:creationId xmlns:p14="http://schemas.microsoft.com/office/powerpoint/2010/main" val="2969521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New </a:t>
            </a:r>
            <a:r>
              <a:rPr lang="en-US" dirty="0"/>
              <a:t>biologics with clinical trials requirements </a:t>
            </a:r>
          </a:p>
          <a:p>
            <a:r>
              <a:rPr lang="en-US" dirty="0"/>
              <a:t>Does not require </a:t>
            </a:r>
            <a:r>
              <a:rPr lang="en-US" dirty="0" smtClean="0"/>
              <a:t>“non-innovative” </a:t>
            </a:r>
            <a:r>
              <a:rPr lang="en-US" dirty="0"/>
              <a:t>biologics to prove equivalence in efficacy, quality, and safety through systematic comparison with the originator </a:t>
            </a:r>
          </a:p>
          <a:p>
            <a:r>
              <a:rPr lang="en-US" dirty="0"/>
              <a:t>SFDA admits unavailability of technical requirements and quality control rules written specifically for biosimilars </a:t>
            </a:r>
          </a:p>
          <a:p>
            <a:endParaRPr lang="en-US" dirty="0"/>
          </a:p>
          <a:p>
            <a:pPr marL="45720" indent="0">
              <a:buNone/>
            </a:pPr>
            <a:endParaRPr lang="en-US" dirty="0"/>
          </a:p>
        </p:txBody>
      </p:sp>
      <p:sp>
        <p:nvSpPr>
          <p:cNvPr id="4" name="Text Placeholder 3"/>
          <p:cNvSpPr>
            <a:spLocks noGrp="1"/>
          </p:cNvSpPr>
          <p:nvPr>
            <p:ph type="body" sz="quarter" idx="11"/>
          </p:nvPr>
        </p:nvSpPr>
        <p:spPr>
          <a:xfrm>
            <a:off x="1111348" y="534572"/>
            <a:ext cx="7629613" cy="663995"/>
          </a:xfrm>
        </p:spPr>
        <p:txBody>
          <a:bodyPr>
            <a:normAutofit/>
          </a:bodyPr>
          <a:lstStyle/>
          <a:p>
            <a:r>
              <a:rPr lang="en-GB" sz="2800" dirty="0" smtClean="0"/>
              <a:t>Approval Path</a:t>
            </a:r>
            <a:endParaRPr lang="en-US" sz="2800" dirty="0"/>
          </a:p>
        </p:txBody>
      </p:sp>
    </p:spTree>
    <p:extLst>
      <p:ext uri="{BB962C8B-B14F-4D97-AF65-F5344CB8AC3E}">
        <p14:creationId xmlns:p14="http://schemas.microsoft.com/office/powerpoint/2010/main" val="4195015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686" y="369889"/>
            <a:ext cx="7592427" cy="699255"/>
          </a:xfrm>
        </p:spPr>
        <p:txBody>
          <a:bodyPr/>
          <a:lstStyle/>
          <a:p>
            <a:r>
              <a:rPr lang="en-GB" sz="2800" dirty="0" smtClean="0"/>
              <a:t>Regulatory</a:t>
            </a:r>
            <a:endParaRPr lang="en-US" sz="2800" dirty="0"/>
          </a:p>
        </p:txBody>
      </p:sp>
      <p:sp>
        <p:nvSpPr>
          <p:cNvPr id="3" name="Content Placeholder 2"/>
          <p:cNvSpPr>
            <a:spLocks noGrp="1"/>
          </p:cNvSpPr>
          <p:nvPr>
            <p:ph idx="1"/>
          </p:nvPr>
        </p:nvSpPr>
        <p:spPr/>
        <p:txBody>
          <a:bodyPr>
            <a:normAutofit fontScale="77500" lnSpcReduction="20000"/>
          </a:bodyPr>
          <a:lstStyle/>
          <a:p>
            <a:r>
              <a:rPr lang="en-US" dirty="0"/>
              <a:t>No statuary definition or regulatory pathway for biosimilars in China.</a:t>
            </a:r>
          </a:p>
          <a:p>
            <a:r>
              <a:rPr lang="en-US" dirty="0" smtClean="0"/>
              <a:t>Most </a:t>
            </a:r>
            <a:r>
              <a:rPr lang="en-US" dirty="0"/>
              <a:t>biological products in China are “generics” but not like </a:t>
            </a:r>
            <a:r>
              <a:rPr lang="en-US" dirty="0" smtClean="0"/>
              <a:t>US/EU defined </a:t>
            </a:r>
            <a:r>
              <a:rPr lang="en-US" dirty="0"/>
              <a:t>biosimilars.</a:t>
            </a:r>
          </a:p>
          <a:p>
            <a:r>
              <a:rPr lang="en-US" dirty="0" smtClean="0"/>
              <a:t>Biosimilars </a:t>
            </a:r>
            <a:r>
              <a:rPr lang="en-US" dirty="0"/>
              <a:t>can be registered as a new drug or a generic drug in </a:t>
            </a:r>
            <a:r>
              <a:rPr lang="en-US" dirty="0" smtClean="0"/>
              <a:t>China depending </a:t>
            </a:r>
            <a:r>
              <a:rPr lang="en-US" dirty="0"/>
              <a:t>on whether its product standards are in the </a:t>
            </a:r>
            <a:r>
              <a:rPr lang="en-US" dirty="0" smtClean="0"/>
              <a:t>Chinese Pharmacopeia</a:t>
            </a:r>
            <a:endParaRPr lang="en-US" dirty="0"/>
          </a:p>
          <a:p>
            <a:r>
              <a:rPr lang="en-US" dirty="0" smtClean="0"/>
              <a:t>CFDA </a:t>
            </a:r>
            <a:r>
              <a:rPr lang="en-US" dirty="0"/>
              <a:t>is in the process of developing technical guidelines </a:t>
            </a:r>
            <a:r>
              <a:rPr lang="en-US" dirty="0" smtClean="0"/>
              <a:t>for biosimilars</a:t>
            </a:r>
            <a:endParaRPr lang="en-US" dirty="0"/>
          </a:p>
          <a:p>
            <a:r>
              <a:rPr lang="en-US" dirty="0" smtClean="0"/>
              <a:t> </a:t>
            </a:r>
            <a:r>
              <a:rPr lang="en-US" dirty="0"/>
              <a:t>Indication expansion is highly unlikely</a:t>
            </a:r>
          </a:p>
          <a:p>
            <a:r>
              <a:rPr lang="en-US" dirty="0" smtClean="0"/>
              <a:t>PD/PK </a:t>
            </a:r>
            <a:r>
              <a:rPr lang="en-US" dirty="0"/>
              <a:t>consistency to be established by comparing the biosimilar to the originator drug in a </a:t>
            </a:r>
            <a:r>
              <a:rPr lang="en-US" dirty="0" smtClean="0"/>
              <a:t>Phase I study</a:t>
            </a:r>
            <a:endParaRPr lang="en-US" dirty="0"/>
          </a:p>
          <a:p>
            <a:r>
              <a:rPr lang="en-US" dirty="0" smtClean="0"/>
              <a:t>Combined </a:t>
            </a:r>
            <a:r>
              <a:rPr lang="en-US" dirty="0"/>
              <a:t>Phase II/III study is possible but does not require any reference drug</a:t>
            </a:r>
          </a:p>
        </p:txBody>
      </p:sp>
    </p:spTree>
    <p:extLst>
      <p:ext uri="{BB962C8B-B14F-4D97-AF65-F5344CB8AC3E}">
        <p14:creationId xmlns:p14="http://schemas.microsoft.com/office/powerpoint/2010/main" val="1724846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 indent="0">
              <a:buNone/>
            </a:pPr>
            <a:r>
              <a:rPr lang="en-US" b="1" dirty="0"/>
              <a:t>Clinical trial requirements for therapeutic biologics: CFDA Drug Registration </a:t>
            </a:r>
            <a:r>
              <a:rPr lang="en-US" b="1" dirty="0" smtClean="0"/>
              <a:t>Rules (</a:t>
            </a:r>
            <a:r>
              <a:rPr lang="en-US" b="1" dirty="0"/>
              <a:t>2007)</a:t>
            </a:r>
          </a:p>
          <a:p>
            <a:r>
              <a:rPr lang="en-US" b="1" dirty="0" smtClean="0"/>
              <a:t>Phase </a:t>
            </a:r>
            <a:r>
              <a:rPr lang="en-US" b="1" dirty="0"/>
              <a:t>I: &gt;=20 subjects</a:t>
            </a:r>
          </a:p>
          <a:p>
            <a:r>
              <a:rPr lang="en-US" b="1" dirty="0" smtClean="0"/>
              <a:t>Phase </a:t>
            </a:r>
            <a:r>
              <a:rPr lang="en-US" b="1" dirty="0"/>
              <a:t>II: &gt;=100 subjects</a:t>
            </a:r>
          </a:p>
          <a:p>
            <a:r>
              <a:rPr lang="en-US" b="1" dirty="0" smtClean="0"/>
              <a:t>Phase </a:t>
            </a:r>
            <a:r>
              <a:rPr lang="en-US" b="1" dirty="0"/>
              <a:t>III: &gt;=300 subjects</a:t>
            </a:r>
          </a:p>
          <a:p>
            <a:r>
              <a:rPr lang="en-US" b="1" dirty="0" smtClean="0"/>
              <a:t>Phase </a:t>
            </a:r>
            <a:r>
              <a:rPr lang="en-US" b="1" dirty="0"/>
              <a:t>IV (post marketing trial): &gt;=2000 subjects</a:t>
            </a:r>
            <a:endParaRPr lang="en-US" dirty="0"/>
          </a:p>
        </p:txBody>
      </p:sp>
      <p:sp>
        <p:nvSpPr>
          <p:cNvPr id="4" name="Text Placeholder 3"/>
          <p:cNvSpPr>
            <a:spLocks noGrp="1"/>
          </p:cNvSpPr>
          <p:nvPr>
            <p:ph type="body" sz="quarter" idx="11"/>
          </p:nvPr>
        </p:nvSpPr>
        <p:spPr>
          <a:xfrm>
            <a:off x="1125415" y="576776"/>
            <a:ext cx="7601478" cy="607724"/>
          </a:xfrm>
        </p:spPr>
        <p:txBody>
          <a:bodyPr>
            <a:normAutofit/>
          </a:bodyPr>
          <a:lstStyle/>
          <a:p>
            <a:r>
              <a:rPr lang="en-GB" sz="2800" dirty="0" smtClean="0"/>
              <a:t>Data Requirements</a:t>
            </a:r>
            <a:endParaRPr lang="en-US" sz="2800" dirty="0"/>
          </a:p>
        </p:txBody>
      </p:sp>
    </p:spTree>
    <p:extLst>
      <p:ext uri="{BB962C8B-B14F-4D97-AF65-F5344CB8AC3E}">
        <p14:creationId xmlns:p14="http://schemas.microsoft.com/office/powerpoint/2010/main" val="4014255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686" y="369890"/>
            <a:ext cx="7592427" cy="657052"/>
          </a:xfrm>
        </p:spPr>
        <p:txBody>
          <a:bodyPr/>
          <a:lstStyle/>
          <a:p>
            <a:r>
              <a:rPr lang="en-GB" sz="2800" dirty="0" smtClean="0"/>
              <a:t>Biosimilar Guideline</a:t>
            </a:r>
            <a:endParaRPr lang="en-US" sz="2800" dirty="0"/>
          </a:p>
        </p:txBody>
      </p:sp>
      <p:sp>
        <p:nvSpPr>
          <p:cNvPr id="3" name="Content Placeholder 2"/>
          <p:cNvSpPr>
            <a:spLocks noGrp="1"/>
          </p:cNvSpPr>
          <p:nvPr>
            <p:ph idx="1"/>
          </p:nvPr>
        </p:nvSpPr>
        <p:spPr/>
        <p:txBody>
          <a:bodyPr>
            <a:normAutofit fontScale="92500" lnSpcReduction="10000"/>
          </a:bodyPr>
          <a:lstStyle/>
          <a:p>
            <a:pPr marL="45720" indent="0">
              <a:buNone/>
            </a:pPr>
            <a:r>
              <a:rPr lang="en-US" dirty="0"/>
              <a:t>China prepares new biosimilar guidelines </a:t>
            </a:r>
          </a:p>
          <a:p>
            <a:pPr marL="45720" indent="0">
              <a:buNone/>
            </a:pPr>
            <a:r>
              <a:rPr lang="en-US" i="1" dirty="0"/>
              <a:t>10 September 2014 </a:t>
            </a:r>
            <a:endParaRPr lang="en-US" dirty="0"/>
          </a:p>
          <a:p>
            <a:r>
              <a:rPr lang="en-US" dirty="0" smtClean="0"/>
              <a:t>The </a:t>
            </a:r>
            <a:r>
              <a:rPr lang="en-US" dirty="0"/>
              <a:t>China Food and Drug Administration has worked up draft biosimilar guidelines that it plans to post for comment by Chinese New Year in 2015, according to Joe Zhang, executive deputy head of the Center of Medical and Translational Sciences at Shanghai CP </a:t>
            </a:r>
            <a:r>
              <a:rPr lang="en-US" dirty="0" err="1"/>
              <a:t>Guojian</a:t>
            </a:r>
            <a:r>
              <a:rPr lang="en-US" dirty="0"/>
              <a:t> Pharmaceutical Co. </a:t>
            </a:r>
            <a:endParaRPr lang="en-US" dirty="0" smtClean="0"/>
          </a:p>
          <a:p>
            <a:r>
              <a:rPr lang="en-US" dirty="0" smtClean="0"/>
              <a:t>The </a:t>
            </a:r>
            <a:r>
              <a:rPr lang="en-US" dirty="0"/>
              <a:t>guidelines will be quite similar to existing biosimilar guidelines from the European Medicines Agency and World Health </a:t>
            </a:r>
            <a:r>
              <a:rPr lang="en-US" dirty="0" smtClean="0"/>
              <a:t>Organization</a:t>
            </a:r>
            <a:endParaRPr lang="en-US" dirty="0"/>
          </a:p>
          <a:p>
            <a:pPr marL="45720" indent="0">
              <a:buNone/>
            </a:pPr>
            <a:endParaRPr lang="en-US" dirty="0"/>
          </a:p>
        </p:txBody>
      </p:sp>
    </p:spTree>
    <p:extLst>
      <p:ext uri="{BB962C8B-B14F-4D97-AF65-F5344CB8AC3E}">
        <p14:creationId xmlns:p14="http://schemas.microsoft.com/office/powerpoint/2010/main" val="1858317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lstStyle/>
          <a:p>
            <a:pPr marL="45720" indent="0">
              <a:buNone/>
            </a:pPr>
            <a:r>
              <a:rPr lang="en-US" dirty="0" smtClean="0"/>
              <a:t>“Unlikely that </a:t>
            </a:r>
            <a:r>
              <a:rPr lang="en-US" dirty="0"/>
              <a:t>China will follow </a:t>
            </a:r>
            <a:r>
              <a:rPr lang="en-US" dirty="0" smtClean="0"/>
              <a:t>Malaysia </a:t>
            </a:r>
            <a:r>
              <a:rPr lang="en-US" dirty="0"/>
              <a:t>which has </a:t>
            </a:r>
            <a:r>
              <a:rPr lang="en-US" dirty="0" smtClean="0"/>
              <a:t>adopted </a:t>
            </a:r>
            <a:r>
              <a:rPr lang="en-US" dirty="0"/>
              <a:t>EMA biosimilar </a:t>
            </a:r>
            <a:r>
              <a:rPr lang="en-US" dirty="0" smtClean="0"/>
              <a:t>guidelines”</a:t>
            </a:r>
          </a:p>
          <a:p>
            <a:pPr marL="45720" indent="0">
              <a:buNone/>
            </a:pPr>
            <a:r>
              <a:rPr lang="en-US" dirty="0" smtClean="0"/>
              <a:t>"</a:t>
            </a:r>
            <a:r>
              <a:rPr lang="en-US" dirty="0"/>
              <a:t>China would want its own trials and data for biosimilar </a:t>
            </a:r>
            <a:r>
              <a:rPr lang="en-US" dirty="0" smtClean="0"/>
              <a:t>approval”</a:t>
            </a:r>
          </a:p>
          <a:p>
            <a:pPr marL="45720" indent="0">
              <a:buNone/>
            </a:pPr>
            <a:r>
              <a:rPr lang="en-US" dirty="0" smtClean="0"/>
              <a:t> </a:t>
            </a:r>
            <a:r>
              <a:rPr lang="en-US" dirty="0"/>
              <a:t>"How far it would go in accepting other data is probably limited, though the language of the regulations could be very similar to EMA and others."</a:t>
            </a:r>
          </a:p>
          <a:p>
            <a:pPr marL="45720" indent="0">
              <a:buNone/>
            </a:pPr>
            <a:endParaRPr lang="en-US" dirty="0"/>
          </a:p>
        </p:txBody>
      </p:sp>
      <p:sp>
        <p:nvSpPr>
          <p:cNvPr id="11" name="Text Placeholder 10"/>
          <p:cNvSpPr>
            <a:spLocks noGrp="1"/>
          </p:cNvSpPr>
          <p:nvPr>
            <p:ph type="body" sz="quarter" idx="11"/>
          </p:nvPr>
        </p:nvSpPr>
        <p:spPr>
          <a:xfrm>
            <a:off x="1181686" y="295422"/>
            <a:ext cx="7587410" cy="692130"/>
          </a:xfrm>
        </p:spPr>
        <p:txBody>
          <a:bodyPr>
            <a:normAutofit fontScale="85000" lnSpcReduction="20000"/>
          </a:bodyPr>
          <a:lstStyle/>
          <a:p>
            <a:endParaRPr lang="en-GB" dirty="0" smtClean="0"/>
          </a:p>
          <a:p>
            <a:r>
              <a:rPr lang="en-GB" sz="2800" dirty="0" smtClean="0"/>
              <a:t>Expectations?</a:t>
            </a:r>
            <a:endParaRPr lang="en-US" sz="2800" dirty="0"/>
          </a:p>
        </p:txBody>
      </p:sp>
    </p:spTree>
    <p:extLst>
      <p:ext uri="{BB962C8B-B14F-4D97-AF65-F5344CB8AC3E}">
        <p14:creationId xmlns:p14="http://schemas.microsoft.com/office/powerpoint/2010/main" val="19787843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GB" sz="1800" dirty="0" smtClean="0"/>
              <a:t>Interferon- several approved</a:t>
            </a:r>
          </a:p>
          <a:p>
            <a:r>
              <a:rPr lang="en-GB" sz="1800" dirty="0" smtClean="0"/>
              <a:t>Insulin- several approved</a:t>
            </a:r>
          </a:p>
          <a:p>
            <a:r>
              <a:rPr lang="en-GB" sz="1800" dirty="0" smtClean="0"/>
              <a:t>Erythropoietin- several approved</a:t>
            </a:r>
          </a:p>
          <a:p>
            <a:r>
              <a:rPr lang="en-GB" sz="1800" dirty="0" smtClean="0"/>
              <a:t>Interleukin- several approved</a:t>
            </a:r>
          </a:p>
          <a:p>
            <a:r>
              <a:rPr lang="en-GB" sz="1800" dirty="0" smtClean="0"/>
              <a:t>G-CSF- several approved</a:t>
            </a:r>
          </a:p>
          <a:p>
            <a:r>
              <a:rPr lang="en-GB" sz="1800" dirty="0" smtClean="0"/>
              <a:t>Etarnacept (8 applications at least 3 local)</a:t>
            </a:r>
          </a:p>
          <a:p>
            <a:r>
              <a:rPr lang="en-GB" sz="1800" dirty="0" smtClean="0"/>
              <a:t>Infliximab (2 applications pending)</a:t>
            </a:r>
          </a:p>
          <a:p>
            <a:r>
              <a:rPr lang="en-GB" sz="1800" dirty="0" smtClean="0"/>
              <a:t>Adalimumab (nine applications with one approved)</a:t>
            </a:r>
          </a:p>
          <a:p>
            <a:r>
              <a:rPr lang="en-GB" sz="1800" dirty="0"/>
              <a:t>Bevacizumab- 6 applications 2 approved</a:t>
            </a:r>
          </a:p>
          <a:p>
            <a:r>
              <a:rPr lang="en-GB" sz="1800" dirty="0" smtClean="0"/>
              <a:t>Tratsuzumab- </a:t>
            </a:r>
            <a:r>
              <a:rPr lang="en-GB" sz="1800" dirty="0"/>
              <a:t>seven applications one approved</a:t>
            </a:r>
          </a:p>
          <a:p>
            <a:r>
              <a:rPr lang="en-GB" sz="1800" dirty="0"/>
              <a:t>Rituximab- 8 pending applications</a:t>
            </a:r>
          </a:p>
          <a:p>
            <a:r>
              <a:rPr lang="en-GB" sz="1800" dirty="0"/>
              <a:t>Cetuximab- 3 pending applications</a:t>
            </a:r>
          </a:p>
          <a:p>
            <a:r>
              <a:rPr lang="en-GB" sz="1800" dirty="0"/>
              <a:t>Nimotuzumab one pending</a:t>
            </a:r>
          </a:p>
          <a:p>
            <a:pPr marL="45720" indent="0">
              <a:buNone/>
            </a:pPr>
            <a:endParaRPr lang="en-US" sz="1800" dirty="0"/>
          </a:p>
        </p:txBody>
      </p:sp>
      <p:sp>
        <p:nvSpPr>
          <p:cNvPr id="4" name="Text Placeholder 3"/>
          <p:cNvSpPr>
            <a:spLocks noGrp="1"/>
          </p:cNvSpPr>
          <p:nvPr>
            <p:ph type="body" sz="quarter" idx="11"/>
          </p:nvPr>
        </p:nvSpPr>
        <p:spPr>
          <a:xfrm>
            <a:off x="1125415" y="478301"/>
            <a:ext cx="7587410" cy="678063"/>
          </a:xfrm>
        </p:spPr>
        <p:txBody>
          <a:bodyPr>
            <a:normAutofit/>
          </a:bodyPr>
          <a:lstStyle/>
          <a:p>
            <a:r>
              <a:rPr lang="en-GB" sz="2800" dirty="0" smtClean="0"/>
              <a:t>Approved “Biosimilars”</a:t>
            </a:r>
            <a:endParaRPr lang="en-US" sz="2800" dirty="0"/>
          </a:p>
        </p:txBody>
      </p:sp>
    </p:spTree>
    <p:extLst>
      <p:ext uri="{BB962C8B-B14F-4D97-AF65-F5344CB8AC3E}">
        <p14:creationId xmlns:p14="http://schemas.microsoft.com/office/powerpoint/2010/main" val="1663296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GB" dirty="0" smtClean="0"/>
              <a:t>Lack of transparency</a:t>
            </a:r>
          </a:p>
          <a:p>
            <a:r>
              <a:rPr lang="en-GB" dirty="0" smtClean="0"/>
              <a:t>Data not available in the public</a:t>
            </a:r>
          </a:p>
          <a:p>
            <a:r>
              <a:rPr lang="en-GB" dirty="0" smtClean="0"/>
              <a:t>Lack of experience in developing biosimilars</a:t>
            </a:r>
          </a:p>
          <a:p>
            <a:r>
              <a:rPr lang="en-GB" dirty="0" smtClean="0"/>
              <a:t>Lack of experience in the SFDA in assessing applications</a:t>
            </a:r>
          </a:p>
          <a:p>
            <a:r>
              <a:rPr lang="en-GB" dirty="0" smtClean="0"/>
              <a:t>Require local trials</a:t>
            </a:r>
          </a:p>
          <a:p>
            <a:r>
              <a:rPr lang="en-GB" dirty="0"/>
              <a:t>Five to 10 years and cost from 1 to 10 million US </a:t>
            </a:r>
            <a:r>
              <a:rPr lang="en-GB" dirty="0" smtClean="0"/>
              <a:t>$</a:t>
            </a:r>
          </a:p>
          <a:p>
            <a:r>
              <a:rPr lang="en-GB" dirty="0"/>
              <a:t>Domestic manufacturing or up to 2 years for GMP certification </a:t>
            </a:r>
            <a:endParaRPr lang="en-US" dirty="0"/>
          </a:p>
          <a:p>
            <a:endParaRPr lang="en-GB" dirty="0"/>
          </a:p>
          <a:p>
            <a:pPr marL="45720" indent="0">
              <a:buNone/>
            </a:pPr>
            <a:endParaRPr lang="en-GB" dirty="0" smtClean="0"/>
          </a:p>
          <a:p>
            <a:pPr marL="45720" indent="0">
              <a:buNone/>
            </a:pPr>
            <a:endParaRPr lang="en-US" dirty="0"/>
          </a:p>
        </p:txBody>
      </p:sp>
      <p:sp>
        <p:nvSpPr>
          <p:cNvPr id="4" name="Text Placeholder 3"/>
          <p:cNvSpPr>
            <a:spLocks noGrp="1"/>
          </p:cNvSpPr>
          <p:nvPr>
            <p:ph type="body" sz="quarter" idx="11"/>
          </p:nvPr>
        </p:nvSpPr>
        <p:spPr>
          <a:xfrm>
            <a:off x="1181686" y="379828"/>
            <a:ext cx="7587410" cy="607724"/>
          </a:xfrm>
        </p:spPr>
        <p:txBody>
          <a:bodyPr>
            <a:normAutofit/>
          </a:bodyPr>
          <a:lstStyle/>
          <a:p>
            <a:r>
              <a:rPr lang="en-GB" sz="2800" dirty="0" smtClean="0"/>
              <a:t>Development considerations</a:t>
            </a:r>
            <a:endParaRPr lang="en-US" sz="2800" dirty="0"/>
          </a:p>
        </p:txBody>
      </p:sp>
    </p:spTree>
    <p:extLst>
      <p:ext uri="{BB962C8B-B14F-4D97-AF65-F5344CB8AC3E}">
        <p14:creationId xmlns:p14="http://schemas.microsoft.com/office/powerpoint/2010/main" val="2816794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No </a:t>
            </a:r>
            <a:r>
              <a:rPr lang="en-US" dirty="0"/>
              <a:t>accelerated marketing approval procedure currently exists in the Russian Federation for </a:t>
            </a:r>
            <a:r>
              <a:rPr lang="en-US" dirty="0" smtClean="0"/>
              <a:t>biosimilars</a:t>
            </a:r>
          </a:p>
          <a:p>
            <a:r>
              <a:rPr lang="en-US" dirty="0" smtClean="0"/>
              <a:t>A </a:t>
            </a:r>
            <a:r>
              <a:rPr lang="en-US" dirty="0"/>
              <a:t>full clinical development program must be </a:t>
            </a:r>
            <a:r>
              <a:rPr lang="en-US" dirty="0" smtClean="0"/>
              <a:t>completed</a:t>
            </a:r>
          </a:p>
          <a:p>
            <a:r>
              <a:rPr lang="en-US" dirty="0" smtClean="0"/>
              <a:t>The </a:t>
            </a:r>
            <a:r>
              <a:rPr lang="en-US" dirty="0"/>
              <a:t>submission of documents and timelines for biosimilars is the same as for the registration of a biological product (which is considered to be a “pharmaceutical </a:t>
            </a:r>
            <a:r>
              <a:rPr lang="en-US" dirty="0" smtClean="0"/>
              <a:t>product”.</a:t>
            </a:r>
            <a:endParaRPr lang="en-US" dirty="0"/>
          </a:p>
        </p:txBody>
      </p:sp>
      <p:sp>
        <p:nvSpPr>
          <p:cNvPr id="4" name="Text Placeholder 3"/>
          <p:cNvSpPr>
            <a:spLocks noGrp="1"/>
          </p:cNvSpPr>
          <p:nvPr>
            <p:ph type="body" sz="quarter" idx="11"/>
          </p:nvPr>
        </p:nvSpPr>
        <p:spPr>
          <a:xfrm>
            <a:off x="1223889" y="337625"/>
            <a:ext cx="7545207" cy="649927"/>
          </a:xfrm>
        </p:spPr>
        <p:txBody>
          <a:bodyPr>
            <a:normAutofit/>
          </a:bodyPr>
          <a:lstStyle/>
          <a:p>
            <a:r>
              <a:rPr lang="en-GB" sz="2800" dirty="0" smtClean="0"/>
              <a:t>Russia</a:t>
            </a:r>
            <a:endParaRPr lang="en-US" sz="2800" dirty="0"/>
          </a:p>
        </p:txBody>
      </p:sp>
    </p:spTree>
    <p:extLst>
      <p:ext uri="{BB962C8B-B14F-4D97-AF65-F5344CB8AC3E}">
        <p14:creationId xmlns:p14="http://schemas.microsoft.com/office/powerpoint/2010/main" val="2062342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45720" indent="0">
              <a:buNone/>
            </a:pPr>
            <a:r>
              <a:rPr lang="en-US" dirty="0" smtClean="0"/>
              <a:t>The </a:t>
            </a:r>
            <a:r>
              <a:rPr lang="en-US" dirty="0"/>
              <a:t>scope of the clinical studies depends upon: </a:t>
            </a:r>
            <a:endParaRPr lang="en-US" dirty="0" smtClean="0"/>
          </a:p>
          <a:p>
            <a:pPr marL="560070" indent="-514350">
              <a:buAutoNum type="alphaLcParenBoth"/>
            </a:pPr>
            <a:r>
              <a:rPr lang="en-US" dirty="0"/>
              <a:t>P</a:t>
            </a:r>
            <a:r>
              <a:rPr lang="en-US" dirty="0" smtClean="0"/>
              <a:t>harmaceutical </a:t>
            </a:r>
            <a:r>
              <a:rPr lang="en-US" dirty="0"/>
              <a:t>product type, form and route of administration (original or generic</a:t>
            </a:r>
            <a:r>
              <a:rPr lang="en-US" dirty="0" smtClean="0"/>
              <a:t>)</a:t>
            </a:r>
          </a:p>
          <a:p>
            <a:pPr marL="560070" indent="-514350">
              <a:buAutoNum type="alphaLcParenBoth"/>
            </a:pPr>
            <a:r>
              <a:rPr lang="en-US" dirty="0" smtClean="0"/>
              <a:t> </a:t>
            </a:r>
            <a:r>
              <a:rPr lang="en-US" dirty="0"/>
              <a:t>P</a:t>
            </a:r>
            <a:r>
              <a:rPr lang="en-US" dirty="0" smtClean="0"/>
              <a:t>harmacotherapeutic </a:t>
            </a:r>
            <a:r>
              <a:rPr lang="en-US" dirty="0"/>
              <a:t>group and indications for use</a:t>
            </a:r>
            <a:r>
              <a:rPr lang="en-US" dirty="0" smtClean="0"/>
              <a:t>;</a:t>
            </a:r>
          </a:p>
          <a:p>
            <a:pPr marL="560070" indent="-514350">
              <a:buAutoNum type="alphaLcParenBoth"/>
            </a:pPr>
            <a:r>
              <a:rPr lang="en-US" dirty="0" smtClean="0"/>
              <a:t> Scope </a:t>
            </a:r>
            <a:r>
              <a:rPr lang="en-US" dirty="0"/>
              <a:t>of clinical trials conducted </a:t>
            </a:r>
            <a:r>
              <a:rPr lang="en-US" dirty="0" smtClean="0"/>
              <a:t>abroad- Clinical </a:t>
            </a:r>
            <a:r>
              <a:rPr lang="en-US" dirty="0"/>
              <a:t>studies conducted abroad do not have to be repeated; nonetheless, a manufacturer is not exempt from conducting at least one clinical study in Russia. However, the clinical studies conducted abroad influence the scope (number of patients, indications) to be conducted in </a:t>
            </a:r>
            <a:r>
              <a:rPr lang="en-US" dirty="0" smtClean="0"/>
              <a:t>Russia</a:t>
            </a:r>
          </a:p>
          <a:p>
            <a:pPr marL="560070" indent="-514350">
              <a:buAutoNum type="alphaLcParenBoth"/>
            </a:pPr>
            <a:r>
              <a:rPr lang="en-US" dirty="0" smtClean="0"/>
              <a:t>Whether </a:t>
            </a:r>
            <a:r>
              <a:rPr lang="en-US" dirty="0"/>
              <a:t>an international, multi-center study was conducted and whether part of the study was conducted in Russia (If Russia was included then additional studies probably will not be needed).</a:t>
            </a:r>
          </a:p>
        </p:txBody>
      </p:sp>
      <p:sp>
        <p:nvSpPr>
          <p:cNvPr id="4" name="Text Placeholder 3"/>
          <p:cNvSpPr>
            <a:spLocks noGrp="1"/>
          </p:cNvSpPr>
          <p:nvPr>
            <p:ph type="body" sz="quarter" idx="11"/>
          </p:nvPr>
        </p:nvSpPr>
        <p:spPr>
          <a:xfrm>
            <a:off x="1195754" y="337625"/>
            <a:ext cx="7573342" cy="649927"/>
          </a:xfrm>
        </p:spPr>
        <p:txBody>
          <a:bodyPr>
            <a:normAutofit/>
          </a:bodyPr>
          <a:lstStyle/>
          <a:p>
            <a:r>
              <a:rPr lang="en-GB" sz="2800" dirty="0" smtClean="0"/>
              <a:t>Clinical Studies</a:t>
            </a:r>
            <a:endParaRPr lang="en-US" sz="2800" dirty="0"/>
          </a:p>
        </p:txBody>
      </p:sp>
    </p:spTree>
    <p:extLst>
      <p:ext uri="{BB962C8B-B14F-4D97-AF65-F5344CB8AC3E}">
        <p14:creationId xmlns:p14="http://schemas.microsoft.com/office/powerpoint/2010/main" val="3762218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5754" y="369889"/>
            <a:ext cx="7578359" cy="671119"/>
          </a:xfrm>
        </p:spPr>
        <p:txBody>
          <a:bodyPr/>
          <a:lstStyle/>
          <a:p>
            <a:r>
              <a:rPr lang="en-GB" sz="2800" dirty="0" smtClean="0"/>
              <a:t>Approved biosimilars- Russia</a:t>
            </a:r>
            <a:endParaRPr lang="en-US" sz="2800" dirty="0"/>
          </a:p>
        </p:txBody>
      </p:sp>
      <p:sp>
        <p:nvSpPr>
          <p:cNvPr id="3" name="Content Placeholder 2"/>
          <p:cNvSpPr>
            <a:spLocks noGrp="1"/>
          </p:cNvSpPr>
          <p:nvPr>
            <p:ph idx="1"/>
          </p:nvPr>
        </p:nvSpPr>
        <p:spPr/>
        <p:txBody>
          <a:bodyPr/>
          <a:lstStyle/>
          <a:p>
            <a:r>
              <a:rPr lang="en-GB" dirty="0" smtClean="0"/>
              <a:t>Epoetin Beta</a:t>
            </a:r>
          </a:p>
          <a:p>
            <a:r>
              <a:rPr lang="en-GB" dirty="0" smtClean="0"/>
              <a:t>Interferon beta-1b</a:t>
            </a:r>
          </a:p>
          <a:p>
            <a:r>
              <a:rPr lang="en-GB" dirty="0" smtClean="0"/>
              <a:t>Filgrastim</a:t>
            </a:r>
          </a:p>
          <a:p>
            <a:r>
              <a:rPr lang="en-GB" dirty="0" smtClean="0"/>
              <a:t>Rituximab</a:t>
            </a:r>
          </a:p>
          <a:p>
            <a:pPr marL="45720" indent="0">
              <a:buNone/>
            </a:pPr>
            <a:r>
              <a:rPr lang="en-GB" dirty="0" smtClean="0"/>
              <a:t>“</a:t>
            </a:r>
            <a:r>
              <a:rPr lang="en-GB" dirty="0"/>
              <a:t>T</a:t>
            </a:r>
            <a:r>
              <a:rPr lang="en-GB" dirty="0" smtClean="0"/>
              <a:t>rue biosimilar”?</a:t>
            </a:r>
            <a:endParaRPr lang="en-US" dirty="0"/>
          </a:p>
        </p:txBody>
      </p:sp>
    </p:spTree>
    <p:extLst>
      <p:ext uri="{BB962C8B-B14F-4D97-AF65-F5344CB8AC3E}">
        <p14:creationId xmlns:p14="http://schemas.microsoft.com/office/powerpoint/2010/main" val="361585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9822" y="369890"/>
            <a:ext cx="7564291" cy="713322"/>
          </a:xfrm>
        </p:spPr>
        <p:txBody>
          <a:bodyPr/>
          <a:lstStyle/>
          <a:p>
            <a:r>
              <a:rPr lang="en-GB" sz="2800" dirty="0" smtClean="0"/>
              <a:t>Brazil</a:t>
            </a:r>
            <a:endParaRPr lang="en-US" sz="2800" dirty="0"/>
          </a:p>
        </p:txBody>
      </p:sp>
      <p:sp>
        <p:nvSpPr>
          <p:cNvPr id="3" name="Content Placeholder 2"/>
          <p:cNvSpPr>
            <a:spLocks noGrp="1"/>
          </p:cNvSpPr>
          <p:nvPr>
            <p:ph idx="1"/>
          </p:nvPr>
        </p:nvSpPr>
        <p:spPr/>
        <p:txBody>
          <a:bodyPr>
            <a:normAutofit/>
          </a:bodyPr>
          <a:lstStyle/>
          <a:p>
            <a:pPr marL="45720" indent="0">
              <a:buNone/>
            </a:pPr>
            <a:r>
              <a:rPr lang="en-GB" i="1" dirty="0" smtClean="0"/>
              <a:t>2010: ANVISA issued new set of regulations: a public Consultations 49/2010 (CP 49/10); End 2010 New regulation RDC 55/2010 published</a:t>
            </a:r>
            <a:endParaRPr lang="en-US" i="1" dirty="0" smtClean="0"/>
          </a:p>
          <a:p>
            <a:pPr marL="45720" indent="0">
              <a:buNone/>
            </a:pPr>
            <a:r>
              <a:rPr lang="en-GB" i="1" dirty="0" smtClean="0"/>
              <a:t>Two regulatory pathways</a:t>
            </a:r>
            <a:endParaRPr lang="en-US" i="1" dirty="0"/>
          </a:p>
          <a:p>
            <a:r>
              <a:rPr lang="en-US" i="1" dirty="0" smtClean="0"/>
              <a:t>Individual </a:t>
            </a:r>
            <a:r>
              <a:rPr lang="en-US" i="1" dirty="0"/>
              <a:t>Development </a:t>
            </a:r>
            <a:r>
              <a:rPr lang="en-US" i="1" dirty="0" smtClean="0"/>
              <a:t>Route</a:t>
            </a:r>
          </a:p>
          <a:p>
            <a:r>
              <a:rPr lang="en-GB" i="1" dirty="0" smtClean="0"/>
              <a:t>Comparative pathway</a:t>
            </a:r>
          </a:p>
          <a:p>
            <a:r>
              <a:rPr lang="en-GB" i="1" dirty="0" smtClean="0"/>
              <a:t>Approval time for both route the same</a:t>
            </a:r>
            <a:endParaRPr lang="en-US" dirty="0"/>
          </a:p>
          <a:p>
            <a:pPr marL="45720" indent="0">
              <a:buNone/>
            </a:pPr>
            <a:endParaRPr lang="en-US" dirty="0"/>
          </a:p>
        </p:txBody>
      </p:sp>
    </p:spTree>
    <p:extLst>
      <p:ext uri="{BB962C8B-B14F-4D97-AF65-F5344CB8AC3E}">
        <p14:creationId xmlns:p14="http://schemas.microsoft.com/office/powerpoint/2010/main" val="25704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9822" y="369890"/>
            <a:ext cx="7564291" cy="642984"/>
          </a:xfrm>
        </p:spPr>
        <p:txBody>
          <a:bodyPr/>
          <a:lstStyle/>
          <a:p>
            <a:r>
              <a:rPr lang="en-GB" sz="2800" dirty="0"/>
              <a:t>Individual Development Route</a:t>
            </a:r>
            <a:r>
              <a:rPr lang="en-US" sz="2800" dirty="0"/>
              <a:t/>
            </a:r>
            <a:br>
              <a:rPr lang="en-US" sz="2800" dirty="0"/>
            </a:br>
            <a:endParaRPr lang="en-US" sz="2800" dirty="0"/>
          </a:p>
        </p:txBody>
      </p:sp>
      <p:sp>
        <p:nvSpPr>
          <p:cNvPr id="3" name="Content Placeholder 2"/>
          <p:cNvSpPr>
            <a:spLocks noGrp="1"/>
          </p:cNvSpPr>
          <p:nvPr>
            <p:ph idx="1"/>
          </p:nvPr>
        </p:nvSpPr>
        <p:spPr/>
        <p:txBody>
          <a:bodyPr>
            <a:normAutofit fontScale="70000" lnSpcReduction="20000"/>
          </a:bodyPr>
          <a:lstStyle/>
          <a:p>
            <a:pPr marL="45720" indent="0">
              <a:buNone/>
            </a:pPr>
            <a:r>
              <a:rPr lang="en-US" dirty="0"/>
              <a:t>An applicant submitting a new biological product or biological product registration application under this route must submit sufficient information and data (through nonclinical and clinical studies) to demonstrate the quality, safety and efficacy of the new biological product or biological </a:t>
            </a:r>
            <a:r>
              <a:rPr lang="en-US" dirty="0" smtClean="0"/>
              <a:t>product:</a:t>
            </a:r>
            <a:endParaRPr lang="en-GB" dirty="0" smtClean="0"/>
          </a:p>
          <a:p>
            <a:r>
              <a:rPr lang="en-GB" dirty="0" smtClean="0"/>
              <a:t>A reduced dossier can be presented; </a:t>
            </a:r>
            <a:r>
              <a:rPr lang="en-US" dirty="0"/>
              <a:t>phase I, II and III studies are required with phase III studies being absolutely </a:t>
            </a:r>
            <a:r>
              <a:rPr lang="en-US" dirty="0" smtClean="0"/>
              <a:t>mandatory</a:t>
            </a:r>
          </a:p>
          <a:p>
            <a:r>
              <a:rPr lang="en-US" dirty="0"/>
              <a:t>Clinical studies may be conducted in or outside Brazil</a:t>
            </a:r>
            <a:endParaRPr lang="en-GB" dirty="0" smtClean="0"/>
          </a:p>
          <a:p>
            <a:r>
              <a:rPr lang="en-GB" dirty="0" smtClean="0"/>
              <a:t>Complete quality data package- does not have to be comparative</a:t>
            </a:r>
          </a:p>
          <a:p>
            <a:r>
              <a:rPr lang="en-GB" dirty="0" smtClean="0"/>
              <a:t>Non-clinical and clinical studies can be reduced depending on the knowledge of the pharmacological properties, safety and efficacy</a:t>
            </a:r>
          </a:p>
          <a:p>
            <a:r>
              <a:rPr lang="en-GB" dirty="0" smtClean="0"/>
              <a:t>At least one comparative study phase III with originator-mandatory</a:t>
            </a:r>
          </a:p>
          <a:p>
            <a:r>
              <a:rPr lang="en-GB" dirty="0" smtClean="0"/>
              <a:t>Extrapolation of indications not accepted</a:t>
            </a:r>
          </a:p>
          <a:p>
            <a:pPr marL="45720" indent="0">
              <a:buNone/>
            </a:pPr>
            <a:endParaRPr lang="en-US" dirty="0"/>
          </a:p>
        </p:txBody>
      </p:sp>
    </p:spTree>
    <p:extLst>
      <p:ext uri="{BB962C8B-B14F-4D97-AF65-F5344CB8AC3E}">
        <p14:creationId xmlns:p14="http://schemas.microsoft.com/office/powerpoint/2010/main" val="1473168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9822" y="369890"/>
            <a:ext cx="7564291" cy="713322"/>
          </a:xfrm>
        </p:spPr>
        <p:txBody>
          <a:bodyPr/>
          <a:lstStyle/>
          <a:p>
            <a:r>
              <a:rPr lang="en-GB" sz="2800" dirty="0" smtClean="0"/>
              <a:t>Comparative Pathway</a:t>
            </a:r>
            <a:endParaRPr lang="en-US" sz="2800" dirty="0"/>
          </a:p>
        </p:txBody>
      </p:sp>
      <p:sp>
        <p:nvSpPr>
          <p:cNvPr id="3" name="Content Placeholder 2"/>
          <p:cNvSpPr>
            <a:spLocks noGrp="1"/>
          </p:cNvSpPr>
          <p:nvPr>
            <p:ph idx="1"/>
          </p:nvPr>
        </p:nvSpPr>
        <p:spPr/>
        <p:txBody>
          <a:bodyPr>
            <a:normAutofit/>
          </a:bodyPr>
          <a:lstStyle/>
          <a:p>
            <a:r>
              <a:rPr lang="en-GB" sz="1400" dirty="0" smtClean="0"/>
              <a:t>Similar to EU and WHO guidelines</a:t>
            </a:r>
          </a:p>
          <a:p>
            <a:r>
              <a:rPr lang="en-GB" sz="1400" dirty="0" smtClean="0"/>
              <a:t>Reference previously authorized in Brazil</a:t>
            </a:r>
          </a:p>
          <a:p>
            <a:r>
              <a:rPr lang="en-GB" sz="1400" dirty="0" smtClean="0"/>
              <a:t>All stages comparative: Quality, Safety and Efficacy</a:t>
            </a:r>
          </a:p>
          <a:p>
            <a:r>
              <a:rPr lang="en-US" sz="1400" dirty="0"/>
              <a:t>The pharmacodynamic and pharmacokinetic clinical studies can be </a:t>
            </a:r>
            <a:r>
              <a:rPr lang="en-US" sz="1400" dirty="0" smtClean="0"/>
              <a:t>Combined </a:t>
            </a:r>
            <a:r>
              <a:rPr lang="en-US" sz="1400" dirty="0"/>
              <a:t>provided that the pharmacokinetic/pharmacodynamic relationship is characterized</a:t>
            </a:r>
            <a:r>
              <a:rPr lang="en-US" sz="1400" dirty="0" smtClean="0"/>
              <a:t>.</a:t>
            </a:r>
          </a:p>
          <a:p>
            <a:r>
              <a:rPr lang="en-US" sz="1400" dirty="0" smtClean="0"/>
              <a:t>Any </a:t>
            </a:r>
            <a:r>
              <a:rPr lang="en-US" sz="1400" dirty="0"/>
              <a:t>comparative clinical studies must demonstrate the comparability in terms of the safety and efficacy profiles between the biological product and the comparer biological product</a:t>
            </a:r>
            <a:r>
              <a:rPr lang="en-US" sz="1400" dirty="0" smtClean="0"/>
              <a:t>.</a:t>
            </a:r>
          </a:p>
          <a:p>
            <a:r>
              <a:rPr lang="en-US" sz="1400" dirty="0" smtClean="0"/>
              <a:t>The </a:t>
            </a:r>
            <a:r>
              <a:rPr lang="en-US" sz="1400" dirty="0"/>
              <a:t>design and comparability margins of any safety and efficacy studies must be statistically and clinically supported. Finally, data from a phase IV study must also be submitted if available</a:t>
            </a:r>
          </a:p>
          <a:p>
            <a:r>
              <a:rPr lang="en-US" sz="1400" dirty="0" smtClean="0"/>
              <a:t>The </a:t>
            </a:r>
            <a:r>
              <a:rPr lang="en-US" sz="1400" dirty="0"/>
              <a:t>analytical procedures used are </a:t>
            </a:r>
            <a:r>
              <a:rPr lang="en-US" sz="1400" dirty="0" smtClean="0"/>
              <a:t>sufficient </a:t>
            </a:r>
            <a:r>
              <a:rPr lang="en-US" sz="1400" dirty="0"/>
              <a:t>to point out any relevant differences that could impact the safety and efficacy of the biological product and/or the relationship between specific quality attributes, safety and efficacy </a:t>
            </a:r>
            <a:r>
              <a:rPr lang="en-US" sz="1400" dirty="0" smtClean="0"/>
              <a:t>have </a:t>
            </a:r>
            <a:r>
              <a:rPr lang="en-US" sz="1400" dirty="0"/>
              <a:t>been established.</a:t>
            </a:r>
          </a:p>
          <a:p>
            <a:r>
              <a:rPr lang="en-GB" sz="1400" dirty="0" smtClean="0"/>
              <a:t>Extrapolation is accepted</a:t>
            </a:r>
          </a:p>
        </p:txBody>
      </p:sp>
    </p:spTree>
    <p:extLst>
      <p:ext uri="{BB962C8B-B14F-4D97-AF65-F5344CB8AC3E}">
        <p14:creationId xmlns:p14="http://schemas.microsoft.com/office/powerpoint/2010/main" val="1276867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3551" y="369890"/>
            <a:ext cx="7620562" cy="713322"/>
          </a:xfrm>
        </p:spPr>
        <p:txBody>
          <a:bodyPr/>
          <a:lstStyle/>
          <a:p>
            <a:r>
              <a:rPr lang="en-GB" dirty="0" smtClean="0"/>
              <a:t>Approved Biosimilars- Brazil</a:t>
            </a:r>
            <a:endParaRPr lang="en-US" dirty="0"/>
          </a:p>
        </p:txBody>
      </p:sp>
      <p:sp>
        <p:nvSpPr>
          <p:cNvPr id="3" name="Content Placeholder 2"/>
          <p:cNvSpPr>
            <a:spLocks noGrp="1"/>
          </p:cNvSpPr>
          <p:nvPr>
            <p:ph idx="1"/>
          </p:nvPr>
        </p:nvSpPr>
        <p:spPr/>
        <p:txBody>
          <a:bodyPr>
            <a:normAutofit fontScale="47500" lnSpcReduction="20000"/>
          </a:bodyPr>
          <a:lstStyle/>
          <a:p>
            <a:r>
              <a:rPr lang="en-US" dirty="0"/>
              <a:t>Somatropin (a growth hormone) which is marketed by Sandoz Do </a:t>
            </a:r>
            <a:r>
              <a:rPr lang="en-US" dirty="0" err="1"/>
              <a:t>Brasil</a:t>
            </a:r>
            <a:r>
              <a:rPr lang="en-US" dirty="0"/>
              <a:t> </a:t>
            </a:r>
            <a:r>
              <a:rPr lang="en-US" dirty="0" err="1"/>
              <a:t>Indústria</a:t>
            </a:r>
            <a:r>
              <a:rPr lang="en-US" dirty="0"/>
              <a:t> </a:t>
            </a:r>
            <a:r>
              <a:rPr lang="en-US" dirty="0" err="1"/>
              <a:t>Farmacêutica</a:t>
            </a:r>
            <a:r>
              <a:rPr lang="en-US" dirty="0"/>
              <a:t> LTDA, Merck S/A, </a:t>
            </a:r>
            <a:r>
              <a:rPr lang="en-US" dirty="0" err="1"/>
              <a:t>Laboratorios</a:t>
            </a:r>
            <a:r>
              <a:rPr lang="en-US" dirty="0"/>
              <a:t> Pfizer LTDA, </a:t>
            </a:r>
            <a:r>
              <a:rPr lang="en-US" dirty="0" err="1"/>
              <a:t>Laboratório</a:t>
            </a:r>
            <a:r>
              <a:rPr lang="en-US" dirty="0"/>
              <a:t> </a:t>
            </a:r>
            <a:r>
              <a:rPr lang="en-US" dirty="0" err="1"/>
              <a:t>Químico</a:t>
            </a:r>
            <a:r>
              <a:rPr lang="en-US" dirty="0"/>
              <a:t> </a:t>
            </a:r>
            <a:r>
              <a:rPr lang="en-US" dirty="0" err="1"/>
              <a:t>Farmacêutico</a:t>
            </a:r>
            <a:r>
              <a:rPr lang="en-US" dirty="0"/>
              <a:t> Bergamo LTDA Bergamo LTDA, </a:t>
            </a:r>
            <a:r>
              <a:rPr lang="en-US" dirty="0" err="1"/>
              <a:t>Biosintética</a:t>
            </a:r>
            <a:r>
              <a:rPr lang="en-US" dirty="0"/>
              <a:t> </a:t>
            </a:r>
            <a:r>
              <a:rPr lang="en-US" dirty="0" err="1"/>
              <a:t>Farmacêutica</a:t>
            </a:r>
            <a:r>
              <a:rPr lang="en-US" dirty="0"/>
              <a:t> LTDA, Novo Nordisk </a:t>
            </a:r>
            <a:r>
              <a:rPr lang="en-US" dirty="0" err="1"/>
              <a:t>Farmacêutica</a:t>
            </a:r>
            <a:r>
              <a:rPr lang="en-US" dirty="0"/>
              <a:t> Do </a:t>
            </a:r>
            <a:r>
              <a:rPr lang="en-US" dirty="0" err="1"/>
              <a:t>Brasil</a:t>
            </a:r>
            <a:r>
              <a:rPr lang="en-US" dirty="0"/>
              <a:t> LTDA and Aspen Pharma </a:t>
            </a:r>
            <a:r>
              <a:rPr lang="en-US" dirty="0" err="1"/>
              <a:t>Indústria</a:t>
            </a:r>
            <a:r>
              <a:rPr lang="en-US" dirty="0"/>
              <a:t> </a:t>
            </a:r>
            <a:r>
              <a:rPr lang="en-US" dirty="0" err="1"/>
              <a:t>Farmacêutica</a:t>
            </a:r>
            <a:r>
              <a:rPr lang="en-US" dirty="0"/>
              <a:t> LTDA;</a:t>
            </a:r>
          </a:p>
          <a:p>
            <a:r>
              <a:rPr lang="en-US" dirty="0" smtClean="0"/>
              <a:t>Filgrastim </a:t>
            </a:r>
            <a:r>
              <a:rPr lang="en-US" dirty="0"/>
              <a:t>(a granulocyte colony-stimulatory factor) which is marketed by </a:t>
            </a:r>
            <a:r>
              <a:rPr lang="en-US" dirty="0" err="1"/>
              <a:t>Produtos</a:t>
            </a:r>
            <a:r>
              <a:rPr lang="en-US" dirty="0"/>
              <a:t> Roche </a:t>
            </a:r>
            <a:r>
              <a:rPr lang="en-US" dirty="0" err="1"/>
              <a:t>Químicos</a:t>
            </a:r>
            <a:r>
              <a:rPr lang="en-US" dirty="0"/>
              <a:t> e </a:t>
            </a:r>
            <a:r>
              <a:rPr lang="en-US" dirty="0" err="1"/>
              <a:t>Farmacêuticos</a:t>
            </a:r>
            <a:r>
              <a:rPr lang="en-US" dirty="0"/>
              <a:t> S.A, </a:t>
            </a:r>
            <a:r>
              <a:rPr lang="en-US" dirty="0" err="1"/>
              <a:t>Laboratório</a:t>
            </a:r>
            <a:r>
              <a:rPr lang="en-US" dirty="0"/>
              <a:t> </a:t>
            </a:r>
            <a:r>
              <a:rPr lang="en-US" dirty="0" err="1"/>
              <a:t>Químico</a:t>
            </a:r>
            <a:r>
              <a:rPr lang="en-US" dirty="0"/>
              <a:t> </a:t>
            </a:r>
            <a:r>
              <a:rPr lang="en-US" dirty="0" err="1"/>
              <a:t>Farmacêutico</a:t>
            </a:r>
            <a:r>
              <a:rPr lang="en-US" dirty="0"/>
              <a:t> Bergamo LTDA, </a:t>
            </a:r>
            <a:r>
              <a:rPr lang="en-US" dirty="0" err="1"/>
              <a:t>Blausiegel</a:t>
            </a:r>
            <a:r>
              <a:rPr lang="en-US" dirty="0"/>
              <a:t> </a:t>
            </a:r>
            <a:r>
              <a:rPr lang="en-US" dirty="0" err="1"/>
              <a:t>Indústria</a:t>
            </a:r>
            <a:r>
              <a:rPr lang="en-US" dirty="0"/>
              <a:t> e </a:t>
            </a:r>
            <a:r>
              <a:rPr lang="en-US" dirty="0" err="1"/>
              <a:t>Comércio</a:t>
            </a:r>
            <a:r>
              <a:rPr lang="en-US" dirty="0"/>
              <a:t> LTDA, Dr. Reddys </a:t>
            </a:r>
            <a:r>
              <a:rPr lang="en-US" dirty="0" err="1"/>
              <a:t>Farmacêutica</a:t>
            </a:r>
            <a:r>
              <a:rPr lang="en-US" dirty="0"/>
              <a:t> Do </a:t>
            </a:r>
            <a:r>
              <a:rPr lang="en-US" dirty="0" err="1"/>
              <a:t>Brasil</a:t>
            </a:r>
            <a:r>
              <a:rPr lang="en-US" dirty="0"/>
              <a:t> LTDA, Teva </a:t>
            </a:r>
            <a:r>
              <a:rPr lang="en-US" dirty="0" err="1"/>
              <a:t>Farmacêutica</a:t>
            </a:r>
            <a:r>
              <a:rPr lang="en-US" dirty="0"/>
              <a:t> LTDA, and </a:t>
            </a:r>
            <a:r>
              <a:rPr lang="en-US" dirty="0" err="1"/>
              <a:t>Biosintética</a:t>
            </a:r>
            <a:r>
              <a:rPr lang="en-US" dirty="0"/>
              <a:t> </a:t>
            </a:r>
            <a:r>
              <a:rPr lang="en-US" dirty="0" err="1"/>
              <a:t>Farmacêutica</a:t>
            </a:r>
            <a:r>
              <a:rPr lang="en-US" dirty="0"/>
              <a:t> LTDA;</a:t>
            </a:r>
          </a:p>
          <a:p>
            <a:r>
              <a:rPr lang="en-US" dirty="0" smtClean="0"/>
              <a:t> </a:t>
            </a:r>
            <a:r>
              <a:rPr lang="en-US" dirty="0" err="1"/>
              <a:t>Enoxaprin</a:t>
            </a:r>
            <a:r>
              <a:rPr lang="en-US" dirty="0"/>
              <a:t> (a low molecular weight heparin) which is marketed by EUROFARMA </a:t>
            </a:r>
            <a:r>
              <a:rPr lang="en-US" dirty="0" err="1"/>
              <a:t>Laboratórios</a:t>
            </a:r>
            <a:r>
              <a:rPr lang="en-US" dirty="0"/>
              <a:t> S/A, </a:t>
            </a:r>
            <a:r>
              <a:rPr lang="en-US" dirty="0" err="1"/>
              <a:t>Instituto</a:t>
            </a:r>
            <a:r>
              <a:rPr lang="en-US" dirty="0"/>
              <a:t> </a:t>
            </a:r>
            <a:r>
              <a:rPr lang="en-US" dirty="0" err="1"/>
              <a:t>Biochimico</a:t>
            </a:r>
            <a:r>
              <a:rPr lang="en-US" dirty="0"/>
              <a:t> </a:t>
            </a:r>
            <a:r>
              <a:rPr lang="en-US" dirty="0" err="1"/>
              <a:t>Indústrua</a:t>
            </a:r>
            <a:r>
              <a:rPr lang="en-US" dirty="0"/>
              <a:t> </a:t>
            </a:r>
            <a:r>
              <a:rPr lang="en-US" dirty="0" err="1"/>
              <a:t>Farmacêutica</a:t>
            </a:r>
            <a:r>
              <a:rPr lang="en-US" dirty="0"/>
              <a:t> LTDA, </a:t>
            </a:r>
            <a:r>
              <a:rPr lang="en-US" dirty="0" err="1"/>
              <a:t>Cristália</a:t>
            </a:r>
            <a:r>
              <a:rPr lang="en-US" dirty="0"/>
              <a:t> </a:t>
            </a:r>
            <a:r>
              <a:rPr lang="en-US" dirty="0" err="1"/>
              <a:t>Produtos</a:t>
            </a:r>
            <a:r>
              <a:rPr lang="en-US" dirty="0"/>
              <a:t> </a:t>
            </a:r>
            <a:r>
              <a:rPr lang="en-US" dirty="0" err="1"/>
              <a:t>Químicos</a:t>
            </a:r>
            <a:r>
              <a:rPr lang="en-US" dirty="0"/>
              <a:t> </a:t>
            </a:r>
            <a:r>
              <a:rPr lang="en-US" dirty="0" err="1"/>
              <a:t>Farmacêuticos</a:t>
            </a:r>
            <a:r>
              <a:rPr lang="en-US" dirty="0"/>
              <a:t> LTDA, Sanofi-Aventis </a:t>
            </a:r>
            <a:r>
              <a:rPr lang="en-US" dirty="0" err="1"/>
              <a:t>Farmacêutica</a:t>
            </a:r>
            <a:r>
              <a:rPr lang="en-US" dirty="0"/>
              <a:t> LTDA, </a:t>
            </a:r>
            <a:r>
              <a:rPr lang="en-US" dirty="0" err="1"/>
              <a:t>Blausiegel</a:t>
            </a:r>
            <a:r>
              <a:rPr lang="en-US" dirty="0"/>
              <a:t> </a:t>
            </a:r>
            <a:r>
              <a:rPr lang="en-US" dirty="0" err="1"/>
              <a:t>Indústria</a:t>
            </a:r>
            <a:r>
              <a:rPr lang="en-US" dirty="0"/>
              <a:t> e </a:t>
            </a:r>
            <a:r>
              <a:rPr lang="en-US" dirty="0" err="1"/>
              <a:t>Comércio</a:t>
            </a:r>
            <a:r>
              <a:rPr lang="en-US" dirty="0"/>
              <a:t> LTDA and Aspen Pharma </a:t>
            </a:r>
            <a:r>
              <a:rPr lang="en-US" dirty="0" err="1"/>
              <a:t>Indústria</a:t>
            </a:r>
            <a:r>
              <a:rPr lang="en-US" dirty="0"/>
              <a:t> </a:t>
            </a:r>
            <a:r>
              <a:rPr lang="en-US" dirty="0" err="1"/>
              <a:t>Farmacêutica</a:t>
            </a:r>
            <a:r>
              <a:rPr lang="en-US" dirty="0"/>
              <a:t> LTDA;</a:t>
            </a:r>
          </a:p>
          <a:p>
            <a:r>
              <a:rPr lang="en-US" dirty="0" smtClean="0"/>
              <a:t> </a:t>
            </a:r>
            <a:r>
              <a:rPr lang="en-US" dirty="0"/>
              <a:t>Etanercept (a fusion protein) which is marketed by Wyeth </a:t>
            </a:r>
            <a:r>
              <a:rPr lang="en-US" dirty="0" err="1"/>
              <a:t>Indústria</a:t>
            </a:r>
            <a:r>
              <a:rPr lang="en-US" dirty="0"/>
              <a:t> </a:t>
            </a:r>
            <a:r>
              <a:rPr lang="en-US" dirty="0" err="1"/>
              <a:t>Farmacêutica</a:t>
            </a:r>
            <a:r>
              <a:rPr lang="en-US" dirty="0"/>
              <a:t> LTDA; and</a:t>
            </a:r>
          </a:p>
          <a:p>
            <a:r>
              <a:rPr lang="en-US" dirty="0" smtClean="0"/>
              <a:t>Recombinant </a:t>
            </a:r>
            <a:r>
              <a:rPr lang="en-US" dirty="0"/>
              <a:t>erythropoietin (a hormone) which is marketed by </a:t>
            </a:r>
            <a:r>
              <a:rPr lang="en-US" dirty="0" err="1"/>
              <a:t>Biosintética</a:t>
            </a:r>
            <a:r>
              <a:rPr lang="en-US" dirty="0"/>
              <a:t> </a:t>
            </a:r>
            <a:r>
              <a:rPr lang="en-US" dirty="0" err="1"/>
              <a:t>Farmacêutica</a:t>
            </a:r>
            <a:r>
              <a:rPr lang="en-US" dirty="0"/>
              <a:t> LTDA and </a:t>
            </a:r>
            <a:r>
              <a:rPr lang="en-US" dirty="0" err="1"/>
              <a:t>Chron</a:t>
            </a:r>
            <a:r>
              <a:rPr lang="en-US" dirty="0"/>
              <a:t> </a:t>
            </a:r>
            <a:r>
              <a:rPr lang="en-US" dirty="0" err="1"/>
              <a:t>Epigen</a:t>
            </a:r>
            <a:r>
              <a:rPr lang="en-US" dirty="0"/>
              <a:t> </a:t>
            </a:r>
            <a:r>
              <a:rPr lang="en-US" dirty="0" err="1"/>
              <a:t>Indústria</a:t>
            </a:r>
            <a:r>
              <a:rPr lang="en-US" dirty="0"/>
              <a:t> e </a:t>
            </a:r>
            <a:r>
              <a:rPr lang="en-US" dirty="0" err="1"/>
              <a:t>Comércio</a:t>
            </a:r>
            <a:r>
              <a:rPr lang="en-US" dirty="0"/>
              <a:t> LTDA.</a:t>
            </a:r>
          </a:p>
          <a:p>
            <a:r>
              <a:rPr lang="en-US" dirty="0" smtClean="0"/>
              <a:t>Several </a:t>
            </a:r>
            <a:r>
              <a:rPr lang="en-US" dirty="0"/>
              <a:t>biosimilars for the treatment of RA are under development by Productive Development Partnerships (PDPs): strategic partnerships comprising government-funded laboratories, local manufacturers, and multinational corporations. </a:t>
            </a:r>
          </a:p>
          <a:p>
            <a:r>
              <a:rPr lang="en-US" dirty="0" smtClean="0"/>
              <a:t>Several </a:t>
            </a:r>
            <a:r>
              <a:rPr lang="en-US" dirty="0"/>
              <a:t>biosimilars are expected to launch in the next three years: biosimilars of Amgen/Pfizer’s Enbrel [etanercept], Janssen/Merck’s </a:t>
            </a:r>
            <a:r>
              <a:rPr lang="en-US" dirty="0" err="1"/>
              <a:t>Remicade</a:t>
            </a:r>
            <a:r>
              <a:rPr lang="en-US" dirty="0"/>
              <a:t> [infliximab], Roche’s </a:t>
            </a:r>
            <a:r>
              <a:rPr lang="en-US" dirty="0" err="1"/>
              <a:t>MabThera</a:t>
            </a:r>
            <a:r>
              <a:rPr lang="en-US" dirty="0"/>
              <a:t> [rituximab], </a:t>
            </a:r>
            <a:r>
              <a:rPr lang="en-US" dirty="0" err="1"/>
              <a:t>AbbVie’s</a:t>
            </a:r>
            <a:r>
              <a:rPr lang="en-US" dirty="0"/>
              <a:t> Humira [adalimumab], and UCB/</a:t>
            </a:r>
            <a:r>
              <a:rPr lang="en-US" dirty="0" err="1"/>
              <a:t>Astella’s</a:t>
            </a:r>
            <a:r>
              <a:rPr lang="en-US" dirty="0"/>
              <a:t> </a:t>
            </a:r>
            <a:r>
              <a:rPr lang="en-US" dirty="0" err="1"/>
              <a:t>Cimzia</a:t>
            </a:r>
            <a:r>
              <a:rPr lang="en-US" dirty="0"/>
              <a:t> [</a:t>
            </a:r>
            <a:r>
              <a:rPr lang="en-US" dirty="0" err="1"/>
              <a:t>certolizumab</a:t>
            </a:r>
            <a:r>
              <a:rPr lang="en-US" dirty="0"/>
              <a:t> </a:t>
            </a:r>
            <a:r>
              <a:rPr lang="en-US" dirty="0" err="1"/>
              <a:t>pegol</a:t>
            </a:r>
            <a:r>
              <a:rPr lang="en-US" dirty="0"/>
              <a:t>]. </a:t>
            </a:r>
          </a:p>
          <a:p>
            <a:pPr marL="45720" indent="0">
              <a:buNone/>
            </a:pPr>
            <a:endParaRPr lang="en-US" dirty="0"/>
          </a:p>
        </p:txBody>
      </p:sp>
    </p:spTree>
    <p:extLst>
      <p:ext uri="{BB962C8B-B14F-4D97-AF65-F5344CB8AC3E}">
        <p14:creationId xmlns:p14="http://schemas.microsoft.com/office/powerpoint/2010/main" val="1472843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a:t>Large population with unmet medical needs</a:t>
            </a:r>
          </a:p>
          <a:p>
            <a:r>
              <a:rPr lang="en-GB" dirty="0" smtClean="0"/>
              <a:t>Benefit </a:t>
            </a:r>
            <a:r>
              <a:rPr lang="en-GB" dirty="0"/>
              <a:t>vs. risk</a:t>
            </a:r>
          </a:p>
          <a:p>
            <a:r>
              <a:rPr lang="en-GB" dirty="0"/>
              <a:t>Head to head- timely, costly and delays to market</a:t>
            </a:r>
          </a:p>
          <a:p>
            <a:r>
              <a:rPr lang="en-GB" dirty="0" smtClean="0"/>
              <a:t>High </a:t>
            </a:r>
            <a:r>
              <a:rPr lang="en-GB" dirty="0"/>
              <a:t>cost of biologics limiting access</a:t>
            </a:r>
          </a:p>
          <a:p>
            <a:pPr marL="45720" indent="0">
              <a:buNone/>
            </a:pPr>
            <a:r>
              <a:rPr lang="en-GB" dirty="0"/>
              <a:t>Hence</a:t>
            </a:r>
          </a:p>
          <a:p>
            <a:r>
              <a:rPr lang="en-GB" dirty="0"/>
              <a:t>Abbreviated clinical packages </a:t>
            </a:r>
            <a:endParaRPr lang="en-GB" dirty="0" smtClean="0"/>
          </a:p>
          <a:p>
            <a:r>
              <a:rPr lang="en-GB" dirty="0" smtClean="0"/>
              <a:t>Need </a:t>
            </a:r>
            <a:r>
              <a:rPr lang="en-GB" dirty="0"/>
              <a:t>stringent post marketing safety follow up to identify any safety signals</a:t>
            </a:r>
          </a:p>
          <a:p>
            <a:pPr marL="45720" indent="0">
              <a:buNone/>
            </a:pPr>
            <a:endParaRPr lang="en-US" dirty="0"/>
          </a:p>
        </p:txBody>
      </p:sp>
      <p:sp>
        <p:nvSpPr>
          <p:cNvPr id="4" name="Text Placeholder 3"/>
          <p:cNvSpPr>
            <a:spLocks noGrp="1"/>
          </p:cNvSpPr>
          <p:nvPr>
            <p:ph type="body" sz="quarter" idx="11"/>
          </p:nvPr>
        </p:nvSpPr>
        <p:spPr>
          <a:xfrm>
            <a:off x="1195754" y="379828"/>
            <a:ext cx="7573342" cy="607724"/>
          </a:xfrm>
        </p:spPr>
        <p:txBody>
          <a:bodyPr>
            <a:normAutofit/>
          </a:bodyPr>
          <a:lstStyle/>
          <a:p>
            <a:r>
              <a:rPr lang="en-GB" sz="2800" dirty="0" smtClean="0"/>
              <a:t>Development Consideration BRIC</a:t>
            </a:r>
            <a:endParaRPr lang="en-US" sz="2800" dirty="0"/>
          </a:p>
        </p:txBody>
      </p:sp>
    </p:spTree>
    <p:extLst>
      <p:ext uri="{BB962C8B-B14F-4D97-AF65-F5344CB8AC3E}">
        <p14:creationId xmlns:p14="http://schemas.microsoft.com/office/powerpoint/2010/main" val="3475823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45720" indent="0">
              <a:buNone/>
            </a:pPr>
            <a:r>
              <a:rPr lang="en-GB" dirty="0" smtClean="0"/>
              <a:t>In principle YES</a:t>
            </a:r>
          </a:p>
          <a:p>
            <a:r>
              <a:rPr lang="en-GB" dirty="0" smtClean="0"/>
              <a:t>Step wise approach</a:t>
            </a:r>
          </a:p>
          <a:p>
            <a:r>
              <a:rPr lang="en-GB" dirty="0" smtClean="0"/>
              <a:t>Quality aspects key</a:t>
            </a:r>
          </a:p>
          <a:p>
            <a:r>
              <a:rPr lang="en-GB" dirty="0" smtClean="0"/>
              <a:t>Non-clinical and clinical</a:t>
            </a:r>
          </a:p>
          <a:p>
            <a:r>
              <a:rPr lang="en-GB" dirty="0" smtClean="0"/>
              <a:t>Bioanalytical methodology key</a:t>
            </a:r>
          </a:p>
          <a:p>
            <a:r>
              <a:rPr lang="en-GB" dirty="0" smtClean="0"/>
              <a:t>Totality of the evidence</a:t>
            </a:r>
          </a:p>
          <a:p>
            <a:r>
              <a:rPr lang="en-GB" dirty="0" smtClean="0"/>
              <a:t>Post marketing safety</a:t>
            </a:r>
          </a:p>
          <a:p>
            <a:pPr marL="45720" indent="0">
              <a:buNone/>
            </a:pPr>
            <a:endParaRPr lang="en-GB" dirty="0" smtClean="0"/>
          </a:p>
          <a:p>
            <a:pPr marL="45720" indent="0">
              <a:buNone/>
            </a:pPr>
            <a:endParaRPr lang="en-US" dirty="0"/>
          </a:p>
        </p:txBody>
      </p:sp>
      <p:sp>
        <p:nvSpPr>
          <p:cNvPr id="4" name="Text Placeholder 3"/>
          <p:cNvSpPr>
            <a:spLocks noGrp="1"/>
          </p:cNvSpPr>
          <p:nvPr>
            <p:ph type="body" sz="quarter" idx="11"/>
          </p:nvPr>
        </p:nvSpPr>
        <p:spPr>
          <a:xfrm>
            <a:off x="1181686" y="365760"/>
            <a:ext cx="7587410" cy="621792"/>
          </a:xfrm>
        </p:spPr>
        <p:txBody>
          <a:bodyPr>
            <a:normAutofit/>
          </a:bodyPr>
          <a:lstStyle/>
          <a:p>
            <a:r>
              <a:rPr lang="en-GB" sz="2800" dirty="0" smtClean="0"/>
              <a:t>Harmonization</a:t>
            </a:r>
            <a:endParaRPr lang="en-US" sz="2800" dirty="0"/>
          </a:p>
        </p:txBody>
      </p:sp>
    </p:spTree>
    <p:extLst>
      <p:ext uri="{BB962C8B-B14F-4D97-AF65-F5344CB8AC3E}">
        <p14:creationId xmlns:p14="http://schemas.microsoft.com/office/powerpoint/2010/main" val="2597280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a:t>
            </a:r>
            <a:r>
              <a:rPr lang="en-US" dirty="0"/>
              <a:t>regulation </a:t>
            </a:r>
            <a:r>
              <a:rPr lang="en-US" dirty="0" smtClean="0"/>
              <a:t>frameworks are </a:t>
            </a:r>
            <a:r>
              <a:rPr lang="en-US" dirty="0"/>
              <a:t>inconsistent with global norms and can expose patients to unknown risk. </a:t>
            </a:r>
          </a:p>
          <a:p>
            <a:r>
              <a:rPr lang="en-GB" dirty="0"/>
              <a:t>Adapting generic-like pathways to approve </a:t>
            </a:r>
            <a:r>
              <a:rPr lang="en-GB" dirty="0" smtClean="0"/>
              <a:t>biosimilars- “looser approach”</a:t>
            </a:r>
          </a:p>
          <a:p>
            <a:r>
              <a:rPr lang="en-GB" dirty="0" smtClean="0"/>
              <a:t>Lack of Robust Pharmacovigilance systems hinders signal detection</a:t>
            </a:r>
          </a:p>
          <a:p>
            <a:pPr marL="45720" indent="0">
              <a:buNone/>
            </a:pPr>
            <a:r>
              <a:rPr lang="en-GB" dirty="0" smtClean="0"/>
              <a:t>But</a:t>
            </a:r>
          </a:p>
          <a:p>
            <a:pPr marL="45720" indent="0">
              <a:buNone/>
            </a:pPr>
            <a:r>
              <a:rPr lang="en-GB" dirty="0" smtClean="0"/>
              <a:t>Does the benefit outweigh the risk?</a:t>
            </a:r>
            <a:endParaRPr lang="en-GB" dirty="0"/>
          </a:p>
          <a:p>
            <a:pPr marL="45720" indent="0">
              <a:buNone/>
            </a:pPr>
            <a:endParaRPr lang="en-US" dirty="0"/>
          </a:p>
        </p:txBody>
      </p:sp>
      <p:sp>
        <p:nvSpPr>
          <p:cNvPr id="4" name="Text Placeholder 3"/>
          <p:cNvSpPr>
            <a:spLocks noGrp="1"/>
          </p:cNvSpPr>
          <p:nvPr>
            <p:ph type="body" sz="quarter" idx="11"/>
          </p:nvPr>
        </p:nvSpPr>
        <p:spPr>
          <a:xfrm>
            <a:off x="1181686" y="323557"/>
            <a:ext cx="7587410" cy="663995"/>
          </a:xfrm>
        </p:spPr>
        <p:txBody>
          <a:bodyPr>
            <a:normAutofit/>
          </a:bodyPr>
          <a:lstStyle/>
          <a:p>
            <a:r>
              <a:rPr lang="en-GB" sz="3200" dirty="0" smtClean="0"/>
              <a:t>Divergence</a:t>
            </a:r>
            <a:endParaRPr lang="en-US" sz="3200" dirty="0"/>
          </a:p>
        </p:txBody>
      </p:sp>
    </p:spTree>
    <p:extLst>
      <p:ext uri="{BB962C8B-B14F-4D97-AF65-F5344CB8AC3E}">
        <p14:creationId xmlns:p14="http://schemas.microsoft.com/office/powerpoint/2010/main" val="729123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Statistical considerations</a:t>
            </a:r>
          </a:p>
          <a:p>
            <a:pPr lvl="1"/>
            <a:r>
              <a:rPr lang="en-GB" dirty="0" smtClean="0"/>
              <a:t>Effect size and equivalence margins</a:t>
            </a:r>
          </a:p>
          <a:p>
            <a:r>
              <a:rPr lang="en-GB" dirty="0" smtClean="0"/>
              <a:t>Sample size</a:t>
            </a:r>
          </a:p>
          <a:p>
            <a:r>
              <a:rPr lang="en-GB" dirty="0" smtClean="0"/>
              <a:t>Use of comparator head to head</a:t>
            </a:r>
          </a:p>
          <a:p>
            <a:r>
              <a:rPr lang="en-GB" dirty="0" smtClean="0"/>
              <a:t>Waiver phase I or phase III</a:t>
            </a:r>
          </a:p>
          <a:p>
            <a:r>
              <a:rPr lang="en-GB" dirty="0" smtClean="0"/>
              <a:t>Unblinded open label</a:t>
            </a:r>
            <a:endParaRPr lang="en-US" dirty="0"/>
          </a:p>
          <a:p>
            <a:pPr marL="45720" indent="0">
              <a:buNone/>
            </a:pPr>
            <a:endParaRPr lang="en-US" dirty="0"/>
          </a:p>
        </p:txBody>
      </p:sp>
      <p:sp>
        <p:nvSpPr>
          <p:cNvPr id="4" name="Text Placeholder 3"/>
          <p:cNvSpPr>
            <a:spLocks noGrp="1"/>
          </p:cNvSpPr>
          <p:nvPr>
            <p:ph type="body" sz="quarter" idx="11"/>
          </p:nvPr>
        </p:nvSpPr>
        <p:spPr>
          <a:xfrm>
            <a:off x="1111348" y="267286"/>
            <a:ext cx="7657748" cy="720266"/>
          </a:xfrm>
        </p:spPr>
        <p:txBody>
          <a:bodyPr>
            <a:normAutofit/>
          </a:bodyPr>
          <a:lstStyle/>
          <a:p>
            <a:r>
              <a:rPr lang="en-GB" sz="2800" dirty="0" smtClean="0"/>
              <a:t>Clinical study designs- divergence</a:t>
            </a:r>
            <a:endParaRPr lang="en-US" sz="2800" dirty="0"/>
          </a:p>
        </p:txBody>
      </p:sp>
    </p:spTree>
    <p:extLst>
      <p:ext uri="{BB962C8B-B14F-4D97-AF65-F5344CB8AC3E}">
        <p14:creationId xmlns:p14="http://schemas.microsoft.com/office/powerpoint/2010/main" val="2745166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5720" indent="0">
              <a:buNone/>
            </a:pPr>
            <a:r>
              <a:rPr lang="en-GB" dirty="0" smtClean="0"/>
              <a:t>Rituximab</a:t>
            </a:r>
          </a:p>
          <a:p>
            <a:pPr lvl="1"/>
            <a:r>
              <a:rPr lang="en-GB" dirty="0" smtClean="0"/>
              <a:t>Sandoz n=915</a:t>
            </a:r>
          </a:p>
          <a:p>
            <a:pPr lvl="1"/>
            <a:r>
              <a:rPr lang="en-GB" dirty="0" smtClean="0"/>
              <a:t>Biocad n=442</a:t>
            </a:r>
          </a:p>
          <a:p>
            <a:pPr lvl="1"/>
            <a:r>
              <a:rPr lang="en-GB" dirty="0" smtClean="0"/>
              <a:t>Pfizer n=551</a:t>
            </a:r>
          </a:p>
          <a:p>
            <a:pPr lvl="1"/>
            <a:r>
              <a:rPr lang="en-GB" dirty="0" smtClean="0"/>
              <a:t>Dr Reddy n= 67 (open no-comparative)</a:t>
            </a:r>
          </a:p>
          <a:p>
            <a:pPr marL="45720" indent="0">
              <a:buNone/>
            </a:pPr>
            <a:r>
              <a:rPr lang="en-GB" dirty="0" smtClean="0"/>
              <a:t>Infliximab</a:t>
            </a:r>
          </a:p>
          <a:p>
            <a:pPr lvl="1"/>
            <a:r>
              <a:rPr lang="en-GB" dirty="0" smtClean="0"/>
              <a:t>Celltrion n=856</a:t>
            </a:r>
          </a:p>
          <a:p>
            <a:pPr lvl="1"/>
            <a:r>
              <a:rPr lang="en-GB" dirty="0" smtClean="0"/>
              <a:t>Epirus n= </a:t>
            </a:r>
            <a:r>
              <a:rPr lang="en-GB" dirty="0" smtClean="0"/>
              <a:t>273</a:t>
            </a:r>
          </a:p>
          <a:p>
            <a:pPr marL="45720" indent="0">
              <a:buNone/>
            </a:pPr>
            <a:endParaRPr lang="en-US" dirty="0"/>
          </a:p>
        </p:txBody>
      </p:sp>
      <p:sp>
        <p:nvSpPr>
          <p:cNvPr id="4" name="Text Placeholder 3"/>
          <p:cNvSpPr>
            <a:spLocks noGrp="1"/>
          </p:cNvSpPr>
          <p:nvPr>
            <p:ph type="body" sz="quarter" idx="11"/>
          </p:nvPr>
        </p:nvSpPr>
        <p:spPr>
          <a:xfrm>
            <a:off x="1167618" y="337625"/>
            <a:ext cx="7601478" cy="649927"/>
          </a:xfrm>
        </p:spPr>
        <p:txBody>
          <a:bodyPr>
            <a:normAutofit/>
          </a:bodyPr>
          <a:lstStyle/>
          <a:p>
            <a:r>
              <a:rPr lang="en-GB" sz="2800" dirty="0" smtClean="0"/>
              <a:t>Biosimilars in development- sample size</a:t>
            </a:r>
            <a:endParaRPr lang="en-US" sz="2800" dirty="0"/>
          </a:p>
        </p:txBody>
      </p:sp>
    </p:spTree>
    <p:extLst>
      <p:ext uri="{BB962C8B-B14F-4D97-AF65-F5344CB8AC3E}">
        <p14:creationId xmlns:p14="http://schemas.microsoft.com/office/powerpoint/2010/main" val="26767783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GB" dirty="0" smtClean="0"/>
              <a:t>Biosimilars offer the chance to get treatment otherwise prohibited by cost of originators</a:t>
            </a:r>
          </a:p>
          <a:p>
            <a:r>
              <a:rPr lang="en-GB" dirty="0" smtClean="0"/>
              <a:t>Do we need extensive clinical comparability studies which are costly and timely?</a:t>
            </a:r>
          </a:p>
          <a:p>
            <a:r>
              <a:rPr lang="en-GB" dirty="0" smtClean="0"/>
              <a:t>Can we do less clinical and more quality?</a:t>
            </a:r>
          </a:p>
          <a:p>
            <a:r>
              <a:rPr lang="en-GB" dirty="0" smtClean="0"/>
              <a:t>Case by case?</a:t>
            </a:r>
          </a:p>
          <a:p>
            <a:r>
              <a:rPr lang="en-GB" dirty="0" smtClean="0"/>
              <a:t>Safety should not be compromised</a:t>
            </a:r>
          </a:p>
          <a:p>
            <a:r>
              <a:rPr lang="en-GB" dirty="0" smtClean="0"/>
              <a:t>One serious safety case due to “substandard quality” can risk the sustainability of biosimilars!</a:t>
            </a:r>
          </a:p>
          <a:p>
            <a:r>
              <a:rPr lang="en-GB" dirty="0" smtClean="0"/>
              <a:t>Prescribers and users must have confidence in the products!</a:t>
            </a:r>
          </a:p>
          <a:p>
            <a:pPr marL="45720" indent="0">
              <a:buNone/>
            </a:pPr>
            <a:endParaRPr lang="en-US" dirty="0"/>
          </a:p>
        </p:txBody>
      </p:sp>
      <p:sp>
        <p:nvSpPr>
          <p:cNvPr id="4" name="Text Placeholder 3"/>
          <p:cNvSpPr>
            <a:spLocks noGrp="1"/>
          </p:cNvSpPr>
          <p:nvPr>
            <p:ph type="body" sz="quarter" idx="11"/>
          </p:nvPr>
        </p:nvSpPr>
        <p:spPr>
          <a:xfrm>
            <a:off x="1167618" y="337625"/>
            <a:ext cx="7601478" cy="649927"/>
          </a:xfrm>
        </p:spPr>
        <p:txBody>
          <a:bodyPr>
            <a:normAutofit/>
          </a:bodyPr>
          <a:lstStyle/>
          <a:p>
            <a:r>
              <a:rPr lang="en-GB" sz="2800" dirty="0" smtClean="0"/>
              <a:t>Sustainability of Biosimilars</a:t>
            </a:r>
            <a:endParaRPr lang="en-US" sz="2800" dirty="0"/>
          </a:p>
        </p:txBody>
      </p:sp>
    </p:spTree>
    <p:extLst>
      <p:ext uri="{BB962C8B-B14F-4D97-AF65-F5344CB8AC3E}">
        <p14:creationId xmlns:p14="http://schemas.microsoft.com/office/powerpoint/2010/main" val="1910663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normAutofit/>
          </a:bodyPr>
          <a:lstStyle/>
          <a:p>
            <a:r>
              <a:rPr lang="en-GB" sz="3600" dirty="0" smtClean="0"/>
              <a:t>Thank You</a:t>
            </a:r>
            <a:endParaRPr lang="en-US" sz="3600" dirty="0"/>
          </a:p>
        </p:txBody>
      </p:sp>
    </p:spTree>
    <p:extLst>
      <p:ext uri="{BB962C8B-B14F-4D97-AF65-F5344CB8AC3E}">
        <p14:creationId xmlns:p14="http://schemas.microsoft.com/office/powerpoint/2010/main" val="744143492"/>
      </p:ext>
    </p:extLst>
  </p:cSld>
  <p:clrMapOvr>
    <a:masterClrMapping/>
  </p:clrMapOvr>
  <p:timing>
    <p:tnLst>
      <p:par>
        <p:cTn id="1" dur="indefinite" restart="never" nodeType="tmRoot"/>
      </p:par>
    </p:tnLst>
  </p:timing>
</p:sld>
</file>

<file path=ppt/theme/theme1.xml><?xml version="1.0" encoding="utf-8"?>
<a:theme xmlns:a="http://schemas.openxmlformats.org/drawingml/2006/main" name="PRA Presentation Template- new brand">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A_Title Slide">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RA_Content_Pink">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RA_Content_Grey">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RA_Content_Orange">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RA_Content_Purple">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RA_Content_Light Green">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RA_Content_Green">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PRA_Content_Teal">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PRA Presentation Template- new brand</Template>
  <TotalTime>12060</TotalTime>
  <Words>1849</Words>
  <Application>Microsoft Office PowerPoint</Application>
  <PresentationFormat>On-screen Show (4:3)</PresentationFormat>
  <Paragraphs>212</Paragraphs>
  <Slides>35</Slides>
  <Notes>1</Notes>
  <HiddenSlides>0</HiddenSlides>
  <MMClips>0</MMClips>
  <ScaleCrop>false</ScaleCrop>
  <HeadingPairs>
    <vt:vector size="4" baseType="variant">
      <vt:variant>
        <vt:lpstr>Theme</vt:lpstr>
      </vt:variant>
      <vt:variant>
        <vt:i4>9</vt:i4>
      </vt:variant>
      <vt:variant>
        <vt:lpstr>Slide Titles</vt:lpstr>
      </vt:variant>
      <vt:variant>
        <vt:i4>35</vt:i4>
      </vt:variant>
    </vt:vector>
  </HeadingPairs>
  <TitlesOfParts>
    <vt:vector size="44" baseType="lpstr">
      <vt:lpstr>PRA Presentation Template- new brand</vt:lpstr>
      <vt:lpstr>PRA_Title Slide</vt:lpstr>
      <vt:lpstr>PRA_Content_Pink</vt:lpstr>
      <vt:lpstr>PRA_Content_Grey</vt:lpstr>
      <vt:lpstr>PRA_Content_Orange</vt:lpstr>
      <vt:lpstr>PRA_Content_Purple</vt:lpstr>
      <vt:lpstr>PRA_Content_Light Green</vt:lpstr>
      <vt:lpstr>PRA_Content_Green</vt:lpstr>
      <vt:lpstr>PRA_Content_Teal</vt:lpstr>
      <vt:lpstr>PowerPoint Presentation</vt:lpstr>
      <vt:lpstr>Biosimilars in emerging markets- regulatory and Commercial considerations  OMIC Group Biosimilars 2104 Hyderabad India </vt:lpstr>
      <vt:lpstr>Biologic Molecules</vt:lpstr>
      <vt:lpstr>PowerPoint Presentation</vt:lpstr>
      <vt:lpstr>PowerPoint Presentation</vt:lpstr>
      <vt:lpstr>PowerPoint Presentation</vt:lpstr>
      <vt:lpstr>PowerPoint Presentation</vt:lpstr>
      <vt:lpstr>INDIA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Regulatory</vt:lpstr>
      <vt:lpstr>PowerPoint Presentation</vt:lpstr>
      <vt:lpstr>Biosimilar Guideline</vt:lpstr>
      <vt:lpstr>PowerPoint Presentation</vt:lpstr>
      <vt:lpstr>PowerPoint Presentation</vt:lpstr>
      <vt:lpstr>PowerPoint Presentation</vt:lpstr>
      <vt:lpstr>PowerPoint Presentation</vt:lpstr>
      <vt:lpstr>PowerPoint Presentation</vt:lpstr>
      <vt:lpstr>Approved biosimilars- Russia</vt:lpstr>
      <vt:lpstr>Brazil</vt:lpstr>
      <vt:lpstr>Individual Development Route </vt:lpstr>
      <vt:lpstr>Comparative Pathway</vt:lpstr>
      <vt:lpstr>Approved Biosimilars- Brazil</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PRA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Challand, Rodeina</dc:creator>
  <cp:lastModifiedBy>Challand, Rodeina</cp:lastModifiedBy>
  <cp:revision>41</cp:revision>
  <dcterms:created xsi:type="dcterms:W3CDTF">2014-10-01T14:51:21Z</dcterms:created>
  <dcterms:modified xsi:type="dcterms:W3CDTF">2014-10-27T03:05:57Z</dcterms:modified>
</cp:coreProperties>
</file>