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1" r:id="rId6"/>
    <p:sldId id="262" r:id="rId7"/>
    <p:sldId id="263" r:id="rId8"/>
    <p:sldId id="264" r:id="rId9"/>
    <p:sldId id="266" r:id="rId10"/>
    <p:sldId id="275" r:id="rId11"/>
    <p:sldId id="273" r:id="rId12"/>
    <p:sldId id="280" r:id="rId13"/>
    <p:sldId id="281" r:id="rId14"/>
    <p:sldId id="276" r:id="rId15"/>
    <p:sldId id="277" r:id="rId16"/>
    <p:sldId id="279" r:id="rId17"/>
    <p:sldId id="284" r:id="rId18"/>
    <p:sldId id="282" r:id="rId19"/>
    <p:sldId id="285" r:id="rId20"/>
    <p:sldId id="283" r:id="rId21"/>
    <p:sldId id="278" r:id="rId22"/>
    <p:sldId id="268" r:id="rId23"/>
    <p:sldId id="269" r:id="rId24"/>
    <p:sldId id="270" r:id="rId2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607" autoAdjust="0"/>
  </p:normalViewPr>
  <p:slideViewPr>
    <p:cSldViewPr snapToGrid="0" snapToObjects="1">
      <p:cViewPr varScale="1">
        <p:scale>
          <a:sx n="84" d="100"/>
          <a:sy n="84" d="100"/>
        </p:scale>
        <p:origin x="-966" y="-7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0C6E48-2719-5441-94E3-8B7F787E6689}" type="datetimeFigureOut">
              <a:rPr lang="en-US" smtClean="0"/>
              <a:t>8/4/2015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346EE4-F309-B44F-A9B6-E0E604995E2D}" type="slidenum">
              <a:rPr lang="en-US" smtClean="0"/>
              <a:t>‹#›</a:t>
            </a:fld>
            <a:endParaRPr lang="en-US" dirty="0"/>
          </a:p>
        </p:txBody>
      </p:sp>
    </p:spTree>
    <p:extLst>
      <p:ext uri="{BB962C8B-B14F-4D97-AF65-F5344CB8AC3E}">
        <p14:creationId xmlns:p14="http://schemas.microsoft.com/office/powerpoint/2010/main" val="29314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346EE4-F309-B44F-A9B6-E0E604995E2D}" type="slidenum">
              <a:rPr lang="en-US" smtClean="0"/>
              <a:t>2</a:t>
            </a:fld>
            <a:endParaRPr lang="en-US" dirty="0"/>
          </a:p>
        </p:txBody>
      </p:sp>
    </p:spTree>
    <p:extLst>
      <p:ext uri="{BB962C8B-B14F-4D97-AF65-F5344CB8AC3E}">
        <p14:creationId xmlns:p14="http://schemas.microsoft.com/office/powerpoint/2010/main" val="2923032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3002124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1591266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2128085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1604260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2725354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2207238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1964385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3121037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1796954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338022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C2C88E-4665-7D40-B519-703004588CCF}" type="datetimeFigureOut">
              <a:rPr lang="en-US" smtClean="0"/>
              <a:t>8/4/2015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C65CC4F-1CC9-764B-932D-A4E04B02C9F2}" type="slidenum">
              <a:rPr lang="en-US" smtClean="0"/>
              <a:t>‹#›</a:t>
            </a:fld>
            <a:endParaRPr lang="en-US" dirty="0"/>
          </a:p>
        </p:txBody>
      </p:sp>
    </p:spTree>
    <p:extLst>
      <p:ext uri="{BB962C8B-B14F-4D97-AF65-F5344CB8AC3E}">
        <p14:creationId xmlns:p14="http://schemas.microsoft.com/office/powerpoint/2010/main" val="4116651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7C2C88E-4665-7D40-B519-703004588CCF}" type="datetimeFigureOut">
              <a:rPr lang="en-US" smtClean="0"/>
              <a:t>8/4/2015</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C65CC4F-1CC9-764B-932D-A4E04B02C9F2}" type="slidenum">
              <a:rPr lang="en-US" smtClean="0"/>
              <a:t>‹#›</a:t>
            </a:fld>
            <a:endParaRPr lang="en-US" dirty="0"/>
          </a:p>
        </p:txBody>
      </p:sp>
    </p:spTree>
    <p:extLst>
      <p:ext uri="{BB962C8B-B14F-4D97-AF65-F5344CB8AC3E}">
        <p14:creationId xmlns:p14="http://schemas.microsoft.com/office/powerpoint/2010/main" val="1313007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emf"/><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2.emf"/><Relationship Id="rId7" Type="http://schemas.openxmlformats.org/officeDocument/2006/relationships/image" Target="../media/image17.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7.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21.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22.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3.tiff"/><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3.tiff"/><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3.tiff"/><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3.tiff"/><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3.tiff"/><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emf"/><Relationship Id="rId7" Type="http://schemas.openxmlformats.org/officeDocument/2006/relationships/image" Target="../media/image33.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emf"/><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emf"/><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hyperlink" Target="mailto:robing@americanhumane.org" TargetMode="External"/><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ards-bkg.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7748137" cy="4132339"/>
          </a:xfrm>
          <a:prstGeom prst="rect">
            <a:avLst/>
          </a:prstGeom>
        </p:spPr>
      </p:pic>
      <p:pic>
        <p:nvPicPr>
          <p:cNvPr id="5" name="Picture 4" descr="AHA-logo-2014-final-outline-vector.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61130" y="1016513"/>
            <a:ext cx="2404818" cy="1730295"/>
          </a:xfrm>
          <a:prstGeom prst="rect">
            <a:avLst/>
          </a:prstGeom>
        </p:spPr>
      </p:pic>
      <p:pic>
        <p:nvPicPr>
          <p:cNvPr id="6" name="Picture Placeholder 6" descr="AA_fam_Porch.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01562" y="3057806"/>
            <a:ext cx="1234506" cy="1234507"/>
          </a:xfrm>
          <a:prstGeom prst="rect">
            <a:avLst/>
          </a:prstGeom>
        </p:spPr>
      </p:pic>
      <p:pic>
        <p:nvPicPr>
          <p:cNvPr id="7" name="Picture Placeholder 10" descr="DSC_5292.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926600" y="3057806"/>
            <a:ext cx="1234506" cy="1234507"/>
          </a:xfrm>
          <a:prstGeom prst="rect">
            <a:avLst/>
          </a:prstGeom>
        </p:spPr>
      </p:pic>
      <p:pic>
        <p:nvPicPr>
          <p:cNvPr id="8" name="Picture Placeholder 8" descr="Chris-Obonsawin-and-Britney-Pup.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253526" y="3057806"/>
            <a:ext cx="1234506" cy="1234507"/>
          </a:xfrm>
          <a:prstGeom prst="rect">
            <a:avLst/>
          </a:prstGeom>
        </p:spPr>
      </p:pic>
      <p:pic>
        <p:nvPicPr>
          <p:cNvPr id="9" name="Picture Placeholder 9" descr="cowfeeding.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581221" y="3057806"/>
            <a:ext cx="1234506" cy="1234507"/>
          </a:xfrm>
          <a:prstGeom prst="rect">
            <a:avLst/>
          </a:prstGeom>
        </p:spPr>
      </p:pic>
      <p:pic>
        <p:nvPicPr>
          <p:cNvPr id="10" name="Picture Placeholder 7" descr="catANDboy.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5904973" y="3057806"/>
            <a:ext cx="1234506" cy="1234507"/>
          </a:xfrm>
          <a:prstGeom prst="rect">
            <a:avLst/>
          </a:prstGeom>
        </p:spPr>
      </p:pic>
      <p:pic>
        <p:nvPicPr>
          <p:cNvPr id="11" name="Picture Placeholder 12" descr="IMG_2078.jpg"/>
          <p:cNvPicPr>
            <a:picLocks noChangeAspect="1"/>
          </p:cNvPicPr>
          <p:nvPr/>
        </p:nvPicPr>
        <p:blipFill rotWithShape="1">
          <a:blip r:embed="rId9" cstate="screen">
            <a:alphaModFix amt="87000"/>
            <a:extLst>
              <a:ext uri="{28A0092B-C50C-407E-A947-70E740481C1C}">
                <a14:useLocalDpi xmlns:a14="http://schemas.microsoft.com/office/drawing/2010/main"/>
              </a:ext>
            </a:extLst>
          </a:blip>
          <a:srcRect/>
          <a:stretch/>
        </p:blipFill>
        <p:spPr>
          <a:xfrm>
            <a:off x="7227804" y="3057806"/>
            <a:ext cx="1234506" cy="1234507"/>
          </a:xfrm>
          <a:prstGeom prst="rect">
            <a:avLst/>
          </a:prstGeom>
        </p:spPr>
      </p:pic>
      <p:sp>
        <p:nvSpPr>
          <p:cNvPr id="12" name="AutoShape 4" descr="Image result for twitter symbol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00347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ards-bk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455247"/>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35611" y="894449"/>
            <a:ext cx="5982250" cy="461665"/>
          </a:xfrm>
          <a:prstGeom prst="rect">
            <a:avLst/>
          </a:prstGeom>
          <a:noFill/>
        </p:spPr>
        <p:txBody>
          <a:bodyPr wrap="square" rtlCol="0">
            <a:spAutoFit/>
          </a:bodyPr>
          <a:lstStyle/>
          <a:p>
            <a:r>
              <a:rPr lang="en-US" sz="2400" dirty="0" smtClean="0">
                <a:solidFill>
                  <a:schemeClr val="bg1"/>
                </a:solidFill>
                <a:latin typeface="Arial"/>
                <a:cs typeface="Arial"/>
              </a:rPr>
              <a:t>The Oldest National Humane Organization</a:t>
            </a:r>
            <a:endParaRPr lang="en-US" sz="2400" dirty="0">
              <a:solidFill>
                <a:schemeClr val="bg1"/>
              </a:solidFill>
              <a:latin typeface="Arial"/>
              <a:cs typeface="Arial"/>
            </a:endParaRPr>
          </a:p>
        </p:txBody>
      </p:sp>
      <p:pic>
        <p:nvPicPr>
          <p:cNvPr id="13" name="Picture Placeholder 21" descr="freewaterhorse.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296124">
            <a:off x="5857942" y="1283841"/>
            <a:ext cx="2743200" cy="34316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Placeholder 25" descr="American-Humane-Assoc-185766-S1-0007.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rot="21048083">
            <a:off x="5743828" y="1345171"/>
            <a:ext cx="2743200" cy="3431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Placeholder 17" descr="mary-pickford-wwi.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rot="120000">
            <a:off x="5660181" y="1348661"/>
            <a:ext cx="2743200" cy="34316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p:cNvSpPr txBox="1"/>
          <p:nvPr/>
        </p:nvSpPr>
        <p:spPr>
          <a:xfrm>
            <a:off x="415358" y="1605349"/>
            <a:ext cx="6326320" cy="3062377"/>
          </a:xfrm>
          <a:prstGeom prst="rect">
            <a:avLst/>
          </a:prstGeom>
          <a:noFill/>
        </p:spPr>
        <p:txBody>
          <a:bodyPr wrap="square" rtlCol="0">
            <a:spAutoFit/>
          </a:bodyPr>
          <a:lstStyle/>
          <a:p>
            <a:pPr>
              <a:spcAft>
                <a:spcPts val="600"/>
              </a:spcAft>
            </a:pPr>
            <a:r>
              <a:rPr lang="en-US" sz="2400" b="1" dirty="0">
                <a:latin typeface="Arial Black"/>
                <a:ea typeface="Tahoma" pitchFamily="34" charset="0"/>
                <a:cs typeface="Arial Black"/>
              </a:rPr>
              <a:t>Since </a:t>
            </a:r>
            <a:r>
              <a:rPr lang="en-US" sz="2400" b="1" dirty="0" smtClean="0">
                <a:latin typeface="Arial Black"/>
                <a:ea typeface="Tahoma" pitchFamily="34" charset="0"/>
                <a:cs typeface="Arial Black"/>
              </a:rPr>
              <a:t>1877</a:t>
            </a:r>
            <a:r>
              <a:rPr lang="en-US" sz="2400" dirty="0" smtClean="0">
                <a:latin typeface="Arial Black"/>
                <a:ea typeface="Tahoma" pitchFamily="34" charset="0"/>
                <a:cs typeface="Arial Black"/>
              </a:rPr>
              <a:t>…</a:t>
            </a:r>
          </a:p>
          <a:p>
            <a:r>
              <a:rPr lang="en-US" sz="2200" dirty="0" smtClean="0">
                <a:latin typeface="Arial"/>
                <a:ea typeface="Tahoma" pitchFamily="34" charset="0"/>
                <a:cs typeface="Arial"/>
              </a:rPr>
              <a:t>At the forefront of every major</a:t>
            </a:r>
          </a:p>
          <a:p>
            <a:r>
              <a:rPr lang="en-US" sz="2200" dirty="0" smtClean="0">
                <a:latin typeface="Arial"/>
                <a:ea typeface="Tahoma" pitchFamily="34" charset="0"/>
                <a:cs typeface="Arial"/>
              </a:rPr>
              <a:t> advance in the protection of </a:t>
            </a:r>
          </a:p>
          <a:p>
            <a:pPr>
              <a:spcAft>
                <a:spcPts val="600"/>
              </a:spcAft>
            </a:pPr>
            <a:r>
              <a:rPr lang="en-US" sz="2200" dirty="0" smtClean="0">
                <a:latin typeface="Arial"/>
                <a:ea typeface="Tahoma" pitchFamily="34" charset="0"/>
                <a:cs typeface="Arial"/>
              </a:rPr>
              <a:t> children and animals</a:t>
            </a:r>
          </a:p>
          <a:p>
            <a:r>
              <a:rPr lang="en-US" sz="2200" dirty="0" smtClean="0">
                <a:latin typeface="Arial"/>
                <a:ea typeface="Tahoma" pitchFamily="34" charset="0"/>
                <a:cs typeface="Arial"/>
              </a:rPr>
              <a:t>Empowering the human-animal</a:t>
            </a:r>
          </a:p>
          <a:p>
            <a:pPr>
              <a:spcAft>
                <a:spcPts val="600"/>
              </a:spcAft>
            </a:pPr>
            <a:r>
              <a:rPr lang="en-US" sz="2200" dirty="0" smtClean="0">
                <a:latin typeface="Arial"/>
                <a:ea typeface="Tahoma" pitchFamily="34" charset="0"/>
                <a:cs typeface="Arial"/>
              </a:rPr>
              <a:t> bond</a:t>
            </a:r>
          </a:p>
          <a:p>
            <a:r>
              <a:rPr lang="en-US" sz="2200" dirty="0" smtClean="0">
                <a:latin typeface="Arial"/>
                <a:ea typeface="Tahoma" pitchFamily="34" charset="0"/>
                <a:cs typeface="Arial"/>
              </a:rPr>
              <a:t>Collaborating on evidence-based</a:t>
            </a:r>
          </a:p>
          <a:p>
            <a:r>
              <a:rPr lang="en-US" sz="2200" dirty="0" smtClean="0">
                <a:latin typeface="Arial"/>
                <a:ea typeface="Tahoma" pitchFamily="34" charset="0"/>
                <a:cs typeface="Arial"/>
              </a:rPr>
              <a:t> solutions</a:t>
            </a:r>
            <a:endParaRPr lang="en-US" sz="2200" dirty="0">
              <a:latin typeface="Arial"/>
              <a:ea typeface="Tahoma" pitchFamily="34" charset="0"/>
              <a:cs typeface="Arial"/>
            </a:endParaRPr>
          </a:p>
        </p:txBody>
      </p:sp>
      <p:pic>
        <p:nvPicPr>
          <p:cNvPr id="17" name="Picture Placeholder 23" descr="abused-pup.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rot="21364360">
            <a:off x="5429612" y="1391752"/>
            <a:ext cx="2743200" cy="3431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5630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800" decel="100000"/>
                                        <p:tgtEl>
                                          <p:spTgt spid="13"/>
                                        </p:tgtEl>
                                      </p:cBhvr>
                                    </p:animEffect>
                                    <p:anim calcmode="lin" valueType="num">
                                      <p:cBhvr>
                                        <p:cTn id="8" dur="800" decel="100000" fill="hold"/>
                                        <p:tgtEl>
                                          <p:spTgt spid="13"/>
                                        </p:tgtEl>
                                        <p:attrNameLst>
                                          <p:attrName>style.rotation</p:attrName>
                                        </p:attrNameLst>
                                      </p:cBhvr>
                                      <p:tavLst>
                                        <p:tav tm="0">
                                          <p:val>
                                            <p:fltVal val="-90"/>
                                          </p:val>
                                        </p:tav>
                                        <p:tav tm="100000">
                                          <p:val>
                                            <p:fltVal val="0"/>
                                          </p:val>
                                        </p:tav>
                                      </p:tavLst>
                                    </p:anim>
                                    <p:anim calcmode="lin" valueType="num">
                                      <p:cBhvr>
                                        <p:cTn id="9" dur="800" decel="100000" fill="hold"/>
                                        <p:tgtEl>
                                          <p:spTgt spid="13"/>
                                        </p:tgtEl>
                                        <p:attrNameLst>
                                          <p:attrName>ppt_x</p:attrName>
                                        </p:attrNameLst>
                                      </p:cBhvr>
                                      <p:tavLst>
                                        <p:tav tm="0">
                                          <p:val>
                                            <p:strVal val="#ppt_x+0.4"/>
                                          </p:val>
                                        </p:tav>
                                        <p:tav tm="100000">
                                          <p:val>
                                            <p:strVal val="#ppt_x-0.05"/>
                                          </p:val>
                                        </p:tav>
                                      </p:tavLst>
                                    </p:anim>
                                    <p:anim calcmode="lin" valueType="num">
                                      <p:cBhvr>
                                        <p:cTn id="10" dur="800" decel="100000" fill="hold"/>
                                        <p:tgtEl>
                                          <p:spTgt spid="1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200" decel="100000"/>
                                        <p:tgtEl>
                                          <p:spTgt spid="14"/>
                                        </p:tgtEl>
                                      </p:cBhvr>
                                    </p:animEffect>
                                    <p:anim calcmode="lin" valueType="num">
                                      <p:cBhvr>
                                        <p:cTn id="17" dur="1200" decel="100000" fill="hold"/>
                                        <p:tgtEl>
                                          <p:spTgt spid="14"/>
                                        </p:tgtEl>
                                        <p:attrNameLst>
                                          <p:attrName>style.rotation</p:attrName>
                                        </p:attrNameLst>
                                      </p:cBhvr>
                                      <p:tavLst>
                                        <p:tav tm="0">
                                          <p:val>
                                            <p:fltVal val="-90"/>
                                          </p:val>
                                        </p:tav>
                                        <p:tav tm="100000">
                                          <p:val>
                                            <p:fltVal val="0"/>
                                          </p:val>
                                        </p:tav>
                                      </p:tavLst>
                                    </p:anim>
                                    <p:anim calcmode="lin" valueType="num">
                                      <p:cBhvr>
                                        <p:cTn id="18" dur="1200" decel="100000" fill="hold"/>
                                        <p:tgtEl>
                                          <p:spTgt spid="14"/>
                                        </p:tgtEl>
                                        <p:attrNameLst>
                                          <p:attrName>ppt_x</p:attrName>
                                        </p:attrNameLst>
                                      </p:cBhvr>
                                      <p:tavLst>
                                        <p:tav tm="0">
                                          <p:val>
                                            <p:strVal val="#ppt_x+0.4"/>
                                          </p:val>
                                        </p:tav>
                                        <p:tav tm="100000">
                                          <p:val>
                                            <p:strVal val="#ppt_x-0.05"/>
                                          </p:val>
                                        </p:tav>
                                      </p:tavLst>
                                    </p:anim>
                                    <p:anim calcmode="lin" valueType="num">
                                      <p:cBhvr>
                                        <p:cTn id="19" dur="1200" decel="100000" fill="hold"/>
                                        <p:tgtEl>
                                          <p:spTgt spid="14"/>
                                        </p:tgtEl>
                                        <p:attrNameLst>
                                          <p:attrName>ppt_y</p:attrName>
                                        </p:attrNameLst>
                                      </p:cBhvr>
                                      <p:tavLst>
                                        <p:tav tm="0">
                                          <p:val>
                                            <p:strVal val="#ppt_y-0.4"/>
                                          </p:val>
                                        </p:tav>
                                        <p:tav tm="100000">
                                          <p:val>
                                            <p:strVal val="#ppt_y+0.1"/>
                                          </p:val>
                                        </p:tav>
                                      </p:tavLst>
                                    </p:anim>
                                    <p:anim calcmode="lin" valueType="num">
                                      <p:cBhvr>
                                        <p:cTn id="20" dur="300" accel="100000" fill="hold">
                                          <p:stCondLst>
                                            <p:cond delay="1200"/>
                                          </p:stCondLst>
                                        </p:cTn>
                                        <p:tgtEl>
                                          <p:spTgt spid="14"/>
                                        </p:tgtEl>
                                        <p:attrNameLst>
                                          <p:attrName>ppt_x</p:attrName>
                                        </p:attrNameLst>
                                      </p:cBhvr>
                                      <p:tavLst>
                                        <p:tav tm="0">
                                          <p:val>
                                            <p:strVal val="#ppt_x-0.05"/>
                                          </p:val>
                                        </p:tav>
                                        <p:tav tm="100000">
                                          <p:val>
                                            <p:strVal val="#ppt_x"/>
                                          </p:val>
                                        </p:tav>
                                      </p:tavLst>
                                    </p:anim>
                                    <p:anim calcmode="lin" valueType="num">
                                      <p:cBhvr>
                                        <p:cTn id="21" dur="300" accel="100000" fill="hold">
                                          <p:stCondLst>
                                            <p:cond delay="1200"/>
                                          </p:stCondLst>
                                        </p:cTn>
                                        <p:tgtEl>
                                          <p:spTgt spid="14"/>
                                        </p:tgtEl>
                                        <p:attrNameLst>
                                          <p:attrName>ppt_y</p:attrName>
                                        </p:attrNameLst>
                                      </p:cBhvr>
                                      <p:tavLst>
                                        <p:tav tm="0">
                                          <p:val>
                                            <p:strVal val="#ppt_y+0.1"/>
                                          </p:val>
                                        </p:tav>
                                        <p:tav tm="100000">
                                          <p:val>
                                            <p:strVal val="#ppt_y"/>
                                          </p:val>
                                        </p:tav>
                                      </p:tavLst>
                                    </p:anim>
                                  </p:childTnLst>
                                </p:cTn>
                              </p:par>
                            </p:childTnLst>
                          </p:cTn>
                        </p:par>
                        <p:par>
                          <p:cTn id="22" fill="hold">
                            <p:stCondLst>
                              <p:cond delay="2500"/>
                            </p:stCondLst>
                            <p:childTnLst>
                              <p:par>
                                <p:cTn id="23" presetID="30"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200" decel="100000"/>
                                        <p:tgtEl>
                                          <p:spTgt spid="15"/>
                                        </p:tgtEl>
                                      </p:cBhvr>
                                    </p:animEffect>
                                    <p:anim calcmode="lin" valueType="num">
                                      <p:cBhvr>
                                        <p:cTn id="26" dur="1200" decel="100000" fill="hold"/>
                                        <p:tgtEl>
                                          <p:spTgt spid="15"/>
                                        </p:tgtEl>
                                        <p:attrNameLst>
                                          <p:attrName>style.rotation</p:attrName>
                                        </p:attrNameLst>
                                      </p:cBhvr>
                                      <p:tavLst>
                                        <p:tav tm="0">
                                          <p:val>
                                            <p:fltVal val="-90"/>
                                          </p:val>
                                        </p:tav>
                                        <p:tav tm="100000">
                                          <p:val>
                                            <p:fltVal val="0"/>
                                          </p:val>
                                        </p:tav>
                                      </p:tavLst>
                                    </p:anim>
                                    <p:anim calcmode="lin" valueType="num">
                                      <p:cBhvr>
                                        <p:cTn id="27" dur="1200" decel="100000" fill="hold"/>
                                        <p:tgtEl>
                                          <p:spTgt spid="15"/>
                                        </p:tgtEl>
                                        <p:attrNameLst>
                                          <p:attrName>ppt_x</p:attrName>
                                        </p:attrNameLst>
                                      </p:cBhvr>
                                      <p:tavLst>
                                        <p:tav tm="0">
                                          <p:val>
                                            <p:strVal val="#ppt_x+0.4"/>
                                          </p:val>
                                        </p:tav>
                                        <p:tav tm="100000">
                                          <p:val>
                                            <p:strVal val="#ppt_x-0.05"/>
                                          </p:val>
                                        </p:tav>
                                      </p:tavLst>
                                    </p:anim>
                                    <p:anim calcmode="lin" valueType="num">
                                      <p:cBhvr>
                                        <p:cTn id="28" dur="1200" decel="100000" fill="hold"/>
                                        <p:tgtEl>
                                          <p:spTgt spid="15"/>
                                        </p:tgtEl>
                                        <p:attrNameLst>
                                          <p:attrName>ppt_y</p:attrName>
                                        </p:attrNameLst>
                                      </p:cBhvr>
                                      <p:tavLst>
                                        <p:tav tm="0">
                                          <p:val>
                                            <p:strVal val="#ppt_y-0.4"/>
                                          </p:val>
                                        </p:tav>
                                        <p:tav tm="100000">
                                          <p:val>
                                            <p:strVal val="#ppt_y+0.1"/>
                                          </p:val>
                                        </p:tav>
                                      </p:tavLst>
                                    </p:anim>
                                    <p:anim calcmode="lin" valueType="num">
                                      <p:cBhvr>
                                        <p:cTn id="29" dur="300" accel="100000" fill="hold">
                                          <p:stCondLst>
                                            <p:cond delay="1200"/>
                                          </p:stCondLst>
                                        </p:cTn>
                                        <p:tgtEl>
                                          <p:spTgt spid="15"/>
                                        </p:tgtEl>
                                        <p:attrNameLst>
                                          <p:attrName>ppt_x</p:attrName>
                                        </p:attrNameLst>
                                      </p:cBhvr>
                                      <p:tavLst>
                                        <p:tav tm="0">
                                          <p:val>
                                            <p:strVal val="#ppt_x-0.05"/>
                                          </p:val>
                                        </p:tav>
                                        <p:tav tm="100000">
                                          <p:val>
                                            <p:strVal val="#ppt_x"/>
                                          </p:val>
                                        </p:tav>
                                      </p:tavLst>
                                    </p:anim>
                                    <p:anim calcmode="lin" valueType="num">
                                      <p:cBhvr>
                                        <p:cTn id="30" dur="300" accel="100000" fill="hold">
                                          <p:stCondLst>
                                            <p:cond delay="1200"/>
                                          </p:stCondLst>
                                        </p:cTn>
                                        <p:tgtEl>
                                          <p:spTgt spid="15"/>
                                        </p:tgtEl>
                                        <p:attrNameLst>
                                          <p:attrName>ppt_y</p:attrName>
                                        </p:attrNameLst>
                                      </p:cBhvr>
                                      <p:tavLst>
                                        <p:tav tm="0">
                                          <p:val>
                                            <p:strVal val="#ppt_y+0.1"/>
                                          </p:val>
                                        </p:tav>
                                        <p:tav tm="100000">
                                          <p:val>
                                            <p:strVal val="#ppt_y"/>
                                          </p:val>
                                        </p:tav>
                                      </p:tavLst>
                                    </p:anim>
                                  </p:childTnLst>
                                </p:cTn>
                              </p:par>
                            </p:childTnLst>
                          </p:cTn>
                        </p:par>
                        <p:par>
                          <p:cTn id="31" fill="hold">
                            <p:stCondLst>
                              <p:cond delay="4000"/>
                            </p:stCondLst>
                            <p:childTnLst>
                              <p:par>
                                <p:cTn id="32" presetID="30"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200" decel="100000"/>
                                        <p:tgtEl>
                                          <p:spTgt spid="17"/>
                                        </p:tgtEl>
                                      </p:cBhvr>
                                    </p:animEffect>
                                    <p:anim calcmode="lin" valueType="num">
                                      <p:cBhvr>
                                        <p:cTn id="35" dur="1200" decel="100000" fill="hold"/>
                                        <p:tgtEl>
                                          <p:spTgt spid="17"/>
                                        </p:tgtEl>
                                        <p:attrNameLst>
                                          <p:attrName>style.rotation</p:attrName>
                                        </p:attrNameLst>
                                      </p:cBhvr>
                                      <p:tavLst>
                                        <p:tav tm="0">
                                          <p:val>
                                            <p:fltVal val="-90"/>
                                          </p:val>
                                        </p:tav>
                                        <p:tav tm="100000">
                                          <p:val>
                                            <p:fltVal val="0"/>
                                          </p:val>
                                        </p:tav>
                                      </p:tavLst>
                                    </p:anim>
                                    <p:anim calcmode="lin" valueType="num">
                                      <p:cBhvr>
                                        <p:cTn id="36" dur="1200" decel="100000" fill="hold"/>
                                        <p:tgtEl>
                                          <p:spTgt spid="17"/>
                                        </p:tgtEl>
                                        <p:attrNameLst>
                                          <p:attrName>ppt_x</p:attrName>
                                        </p:attrNameLst>
                                      </p:cBhvr>
                                      <p:tavLst>
                                        <p:tav tm="0">
                                          <p:val>
                                            <p:strVal val="#ppt_x+0.4"/>
                                          </p:val>
                                        </p:tav>
                                        <p:tav tm="100000">
                                          <p:val>
                                            <p:strVal val="#ppt_x-0.05"/>
                                          </p:val>
                                        </p:tav>
                                      </p:tavLst>
                                    </p:anim>
                                    <p:anim calcmode="lin" valueType="num">
                                      <p:cBhvr>
                                        <p:cTn id="37" dur="1200" decel="100000" fill="hold"/>
                                        <p:tgtEl>
                                          <p:spTgt spid="17"/>
                                        </p:tgtEl>
                                        <p:attrNameLst>
                                          <p:attrName>ppt_y</p:attrName>
                                        </p:attrNameLst>
                                      </p:cBhvr>
                                      <p:tavLst>
                                        <p:tav tm="0">
                                          <p:val>
                                            <p:strVal val="#ppt_y-0.4"/>
                                          </p:val>
                                        </p:tav>
                                        <p:tav tm="100000">
                                          <p:val>
                                            <p:strVal val="#ppt_y+0.1"/>
                                          </p:val>
                                        </p:tav>
                                      </p:tavLst>
                                    </p:anim>
                                    <p:anim calcmode="lin" valueType="num">
                                      <p:cBhvr>
                                        <p:cTn id="38" dur="300" accel="100000" fill="hold">
                                          <p:stCondLst>
                                            <p:cond delay="1200"/>
                                          </p:stCondLst>
                                        </p:cTn>
                                        <p:tgtEl>
                                          <p:spTgt spid="17"/>
                                        </p:tgtEl>
                                        <p:attrNameLst>
                                          <p:attrName>ppt_x</p:attrName>
                                        </p:attrNameLst>
                                      </p:cBhvr>
                                      <p:tavLst>
                                        <p:tav tm="0">
                                          <p:val>
                                            <p:strVal val="#ppt_x-0.05"/>
                                          </p:val>
                                        </p:tav>
                                        <p:tav tm="100000">
                                          <p:val>
                                            <p:strVal val="#ppt_x"/>
                                          </p:val>
                                        </p:tav>
                                      </p:tavLst>
                                    </p:anim>
                                    <p:anim calcmode="lin" valueType="num">
                                      <p:cBhvr>
                                        <p:cTn id="39" dur="300" accel="100000" fill="hold">
                                          <p:stCondLst>
                                            <p:cond delay="12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ards-bk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455247"/>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894449"/>
            <a:ext cx="5303881" cy="461665"/>
          </a:xfrm>
          <a:prstGeom prst="rect">
            <a:avLst/>
          </a:prstGeom>
          <a:noFill/>
        </p:spPr>
        <p:txBody>
          <a:bodyPr wrap="square" rtlCol="0">
            <a:spAutoFit/>
          </a:bodyPr>
          <a:lstStyle/>
          <a:p>
            <a:r>
              <a:rPr lang="en-US" sz="2400" dirty="0" smtClean="0">
                <a:solidFill>
                  <a:schemeClr val="bg1"/>
                </a:solidFill>
                <a:latin typeface="Arial"/>
                <a:cs typeface="Arial"/>
              </a:rPr>
              <a:t>Responsibility of Care</a:t>
            </a:r>
            <a:endParaRPr lang="en-US" sz="2400" dirty="0">
              <a:solidFill>
                <a:schemeClr val="bg1"/>
              </a:solidFill>
              <a:latin typeface="Arial"/>
              <a:cs typeface="Arial"/>
            </a:endParaRPr>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80000">
            <a:off x="422816" y="2670329"/>
            <a:ext cx="1728088" cy="21619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360000">
            <a:off x="2150271" y="2365532"/>
            <a:ext cx="1724090" cy="21551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p:cNvPicPr>
            <a:picLocks noChangeAspect="1"/>
          </p:cNvPicPr>
          <p:nvPr/>
        </p:nvPicPr>
        <p:blipFill rotWithShape="1">
          <a:blip r:embed="rId6" cstate="screen">
            <a:extLst>
              <a:ext uri="{28A0092B-C50C-407E-A947-70E740481C1C}">
                <a14:useLocalDpi xmlns:a14="http://schemas.microsoft.com/office/drawing/2010/main"/>
              </a:ext>
            </a:extLst>
          </a:blip>
          <a:srcRect b="-106"/>
          <a:stretch/>
        </p:blipFill>
        <p:spPr>
          <a:xfrm rot="300000">
            <a:off x="3760266" y="3091296"/>
            <a:ext cx="2103120" cy="16962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Content Placeholder 2"/>
          <p:cNvSpPr txBox="1">
            <a:spLocks/>
          </p:cNvSpPr>
          <p:nvPr/>
        </p:nvSpPr>
        <p:spPr>
          <a:xfrm>
            <a:off x="428816" y="1453599"/>
            <a:ext cx="4238814" cy="999186"/>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lnSpc>
                <a:spcPct val="90000"/>
              </a:lnSpc>
            </a:pPr>
            <a:r>
              <a:rPr lang="en-US" sz="2000" dirty="0" smtClean="0">
                <a:solidFill>
                  <a:schemeClr val="tx1"/>
                </a:solidFill>
                <a:latin typeface="Arial"/>
                <a:cs typeface="Arial"/>
              </a:rPr>
              <a:t>However animals are in our lives, whether companions, working, entertainment, or agriculture</a:t>
            </a:r>
            <a:endParaRPr lang="en-US" sz="2000" dirty="0">
              <a:solidFill>
                <a:schemeClr val="tx1"/>
              </a:solidFill>
              <a:latin typeface="Arial"/>
              <a:cs typeface="Arial"/>
            </a:endParaRPr>
          </a:p>
        </p:txBody>
      </p:sp>
      <p:sp>
        <p:nvSpPr>
          <p:cNvPr id="23" name="Content Placeholder 2"/>
          <p:cNvSpPr txBox="1">
            <a:spLocks/>
          </p:cNvSpPr>
          <p:nvPr/>
        </p:nvSpPr>
        <p:spPr>
          <a:xfrm>
            <a:off x="6013807" y="4115191"/>
            <a:ext cx="2920881" cy="92592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spcAft>
                <a:spcPts val="1200"/>
              </a:spcAft>
              <a:buFont typeface="Arial"/>
              <a:buChar char="•"/>
              <a:defRPr sz="2400" kern="1200">
                <a:solidFill>
                  <a:schemeClr val="tx1"/>
                </a:solidFill>
                <a:latin typeface="Georgia"/>
                <a:ea typeface="+mn-ea"/>
                <a:cs typeface="Georgia"/>
              </a:defRPr>
            </a:lvl1pPr>
            <a:lvl2pPr marL="742950" indent="-285750" algn="l" defTabSz="457200" rtl="0" eaLnBrk="1" latinLnBrk="0" hangingPunct="1">
              <a:spcBef>
                <a:spcPct val="20000"/>
              </a:spcBef>
              <a:spcAft>
                <a:spcPts val="1200"/>
              </a:spcAft>
              <a:buFont typeface="Arial"/>
              <a:buChar char="–"/>
              <a:defRPr sz="2000" kern="1200">
                <a:solidFill>
                  <a:schemeClr val="tx1"/>
                </a:solidFill>
                <a:latin typeface="Georgia"/>
                <a:ea typeface="+mn-ea"/>
                <a:cs typeface="Georgia"/>
              </a:defRPr>
            </a:lvl2pPr>
            <a:lvl3pPr marL="1143000" indent="-228600" algn="l" defTabSz="457200" rtl="0" eaLnBrk="1" latinLnBrk="0" hangingPunct="1">
              <a:spcBef>
                <a:spcPct val="20000"/>
              </a:spcBef>
              <a:spcAft>
                <a:spcPts val="1200"/>
              </a:spcAft>
              <a:buFont typeface="Arial"/>
              <a:buChar char="•"/>
              <a:defRPr sz="1800" kern="1200">
                <a:solidFill>
                  <a:schemeClr val="tx1"/>
                </a:solidFill>
                <a:latin typeface="Georgia"/>
                <a:ea typeface="+mn-ea"/>
                <a:cs typeface="Georgia"/>
              </a:defRPr>
            </a:lvl3pPr>
            <a:lvl4pPr marL="1600200" indent="-228600" algn="l" defTabSz="457200" rtl="0" eaLnBrk="1" latinLnBrk="0" hangingPunct="1">
              <a:spcBef>
                <a:spcPct val="20000"/>
              </a:spcBef>
              <a:spcAft>
                <a:spcPts val="1200"/>
              </a:spcAft>
              <a:buFont typeface="Arial"/>
              <a:buChar char="–"/>
              <a:defRPr sz="1600" kern="1200">
                <a:solidFill>
                  <a:schemeClr val="tx1"/>
                </a:solidFill>
                <a:latin typeface="Georgia"/>
                <a:ea typeface="+mn-ea"/>
                <a:cs typeface="Georgia"/>
              </a:defRPr>
            </a:lvl4pPr>
            <a:lvl5pPr marL="2057400" indent="-228600" algn="l" defTabSz="457200" rtl="0" eaLnBrk="1" latinLnBrk="0" hangingPunct="1">
              <a:spcBef>
                <a:spcPct val="20000"/>
              </a:spcBef>
              <a:spcAft>
                <a:spcPts val="1200"/>
              </a:spcAft>
              <a:buFont typeface="Arial"/>
              <a:buChar char="»"/>
              <a:defRPr sz="14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latin typeface="Arial"/>
                <a:cs typeface="Arial"/>
              </a:rPr>
              <a:t>We are responsible for </a:t>
            </a:r>
            <a:r>
              <a:rPr lang="en-US" sz="2000" dirty="0">
                <a:latin typeface="Arial"/>
                <a:cs typeface="Arial"/>
              </a:rPr>
              <a:t> </a:t>
            </a:r>
            <a:r>
              <a:rPr lang="en-US" sz="2000" dirty="0" smtClean="0">
                <a:latin typeface="Arial"/>
                <a:cs typeface="Arial"/>
              </a:rPr>
              <a:t>       the quality of their lives.</a:t>
            </a:r>
            <a:endParaRPr lang="en-US" sz="2000" dirty="0">
              <a:latin typeface="Arial"/>
              <a:cs typeface="Arial"/>
            </a:endParaRPr>
          </a:p>
        </p:txBody>
      </p:sp>
      <p:pic>
        <p:nvPicPr>
          <p:cNvPr id="3" name="Picture 2" descr="Beth and lemur ADJ CMYK.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96961">
            <a:off x="4667630" y="606997"/>
            <a:ext cx="1788778" cy="23850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2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1480000">
            <a:off x="6371700" y="2107614"/>
            <a:ext cx="2533443" cy="1737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242957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ards-bk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455247"/>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894449"/>
            <a:ext cx="5303881" cy="461665"/>
          </a:xfrm>
          <a:prstGeom prst="rect">
            <a:avLst/>
          </a:prstGeom>
          <a:noFill/>
        </p:spPr>
        <p:txBody>
          <a:bodyPr wrap="square" rtlCol="0">
            <a:spAutoFit/>
          </a:bodyPr>
          <a:lstStyle/>
          <a:p>
            <a:r>
              <a:rPr lang="en-US" sz="2400" dirty="0" smtClean="0">
                <a:solidFill>
                  <a:schemeClr val="bg1"/>
                </a:solidFill>
                <a:latin typeface="Arial"/>
                <a:cs typeface="Arial"/>
              </a:rPr>
              <a:t>The Five Freedoms</a:t>
            </a:r>
            <a:endParaRPr lang="en-US" sz="2400" dirty="0">
              <a:solidFill>
                <a:schemeClr val="bg1"/>
              </a:solidFill>
              <a:latin typeface="Arial"/>
              <a:cs typeface="Arial"/>
            </a:endParaRPr>
          </a:p>
        </p:txBody>
      </p:sp>
      <p:sp>
        <p:nvSpPr>
          <p:cNvPr id="13" name="Rectangle 12"/>
          <p:cNvSpPr/>
          <p:nvPr/>
        </p:nvSpPr>
        <p:spPr>
          <a:xfrm>
            <a:off x="407367" y="1594819"/>
            <a:ext cx="8229600" cy="3090077"/>
          </a:xfrm>
          <a:prstGeom prst="rect">
            <a:avLst/>
          </a:prstGeom>
        </p:spPr>
        <p:txBody>
          <a:bodyPr wrap="square">
            <a:spAutoFit/>
          </a:bodyPr>
          <a:lstStyle/>
          <a:p>
            <a:pPr marL="342900" indent="-342900">
              <a:lnSpc>
                <a:spcPct val="90000"/>
              </a:lnSpc>
              <a:buFont typeface="Arial"/>
              <a:buChar char="•"/>
            </a:pPr>
            <a:r>
              <a:rPr lang="en-US" sz="2400" dirty="0">
                <a:latin typeface="Arial"/>
                <a:cs typeface="Arial"/>
              </a:rPr>
              <a:t>Freedom from hunger and </a:t>
            </a:r>
            <a:r>
              <a:rPr lang="en-US" sz="2400" dirty="0" smtClean="0">
                <a:latin typeface="Arial"/>
                <a:cs typeface="Arial"/>
              </a:rPr>
              <a:t>thirst</a:t>
            </a:r>
          </a:p>
          <a:p>
            <a:pPr marL="342900" indent="-342900">
              <a:lnSpc>
                <a:spcPct val="90000"/>
              </a:lnSpc>
              <a:buFont typeface="Arial"/>
              <a:buChar char="•"/>
            </a:pPr>
            <a:endParaRPr lang="en-US" sz="2400" dirty="0">
              <a:latin typeface="Arial"/>
              <a:cs typeface="Arial"/>
            </a:endParaRPr>
          </a:p>
          <a:p>
            <a:pPr marL="342900" indent="-342900">
              <a:lnSpc>
                <a:spcPct val="90000"/>
              </a:lnSpc>
              <a:buFont typeface="Arial"/>
              <a:buChar char="•"/>
            </a:pPr>
            <a:r>
              <a:rPr lang="en-US" sz="2400" dirty="0">
                <a:latin typeface="Arial"/>
                <a:cs typeface="Arial"/>
              </a:rPr>
              <a:t>Freedom from </a:t>
            </a:r>
            <a:r>
              <a:rPr lang="en-US" sz="2400" dirty="0" smtClean="0">
                <a:latin typeface="Arial"/>
                <a:cs typeface="Arial"/>
              </a:rPr>
              <a:t>discomfort</a:t>
            </a:r>
          </a:p>
          <a:p>
            <a:pPr marL="342900" indent="-342900">
              <a:lnSpc>
                <a:spcPct val="90000"/>
              </a:lnSpc>
              <a:buFont typeface="Arial"/>
              <a:buChar char="•"/>
            </a:pPr>
            <a:endParaRPr lang="en-US" sz="2400" dirty="0">
              <a:latin typeface="Arial"/>
              <a:cs typeface="Arial"/>
            </a:endParaRPr>
          </a:p>
          <a:p>
            <a:pPr marL="342900" indent="-342900">
              <a:lnSpc>
                <a:spcPct val="90000"/>
              </a:lnSpc>
              <a:buFont typeface="Arial"/>
              <a:buChar char="•"/>
            </a:pPr>
            <a:r>
              <a:rPr lang="en-US" sz="2400" dirty="0">
                <a:latin typeface="Arial"/>
                <a:cs typeface="Arial"/>
              </a:rPr>
              <a:t>Freedom from pain, injury or </a:t>
            </a:r>
            <a:r>
              <a:rPr lang="en-US" sz="2400" dirty="0" smtClean="0">
                <a:latin typeface="Arial"/>
                <a:cs typeface="Arial"/>
              </a:rPr>
              <a:t>disease</a:t>
            </a:r>
          </a:p>
          <a:p>
            <a:pPr>
              <a:lnSpc>
                <a:spcPct val="90000"/>
              </a:lnSpc>
            </a:pPr>
            <a:endParaRPr lang="en-US" sz="2400" dirty="0">
              <a:latin typeface="Arial"/>
              <a:cs typeface="Arial"/>
            </a:endParaRPr>
          </a:p>
          <a:p>
            <a:pPr marL="342900" indent="-342900">
              <a:lnSpc>
                <a:spcPct val="90000"/>
              </a:lnSpc>
              <a:buFont typeface="Arial"/>
              <a:buChar char="•"/>
            </a:pPr>
            <a:r>
              <a:rPr lang="en-US" sz="2400" dirty="0">
                <a:latin typeface="Arial"/>
                <a:cs typeface="Arial"/>
              </a:rPr>
              <a:t>Freedom from fear and </a:t>
            </a:r>
            <a:r>
              <a:rPr lang="en-US" sz="2400" dirty="0" smtClean="0">
                <a:latin typeface="Arial"/>
                <a:cs typeface="Arial"/>
              </a:rPr>
              <a:t>distress</a:t>
            </a:r>
          </a:p>
          <a:p>
            <a:pPr marL="342900" indent="-342900">
              <a:lnSpc>
                <a:spcPct val="90000"/>
              </a:lnSpc>
              <a:buFont typeface="Arial"/>
              <a:buChar char="•"/>
            </a:pPr>
            <a:endParaRPr lang="en-US" sz="2400" dirty="0">
              <a:latin typeface="Arial"/>
              <a:cs typeface="Arial"/>
            </a:endParaRPr>
          </a:p>
          <a:p>
            <a:pPr marL="342900" indent="-342900">
              <a:lnSpc>
                <a:spcPct val="90000"/>
              </a:lnSpc>
              <a:buFont typeface="Arial"/>
              <a:buChar char="•"/>
            </a:pPr>
            <a:r>
              <a:rPr lang="en-US" sz="2400" dirty="0">
                <a:latin typeface="Arial"/>
                <a:cs typeface="Arial"/>
              </a:rPr>
              <a:t>Freedom to express normal </a:t>
            </a:r>
            <a:r>
              <a:rPr lang="en-US" sz="2400" dirty="0" smtClean="0">
                <a:latin typeface="Arial"/>
                <a:cs typeface="Arial"/>
              </a:rPr>
              <a:t>behaviors</a:t>
            </a:r>
            <a:endParaRPr lang="en-US" sz="2200" b="1" dirty="0">
              <a:effectLst>
                <a:outerShdw blurRad="76200" dist="76200" dir="2700000" algn="tl">
                  <a:srgbClr val="002060">
                    <a:alpha val="25000"/>
                  </a:srgbClr>
                </a:outerShdw>
              </a:effectLst>
              <a:latin typeface="Arial"/>
              <a:cs typeface="Arial"/>
            </a:endParaRPr>
          </a:p>
        </p:txBody>
      </p:sp>
    </p:spTree>
    <p:extLst>
      <p:ext uri="{BB962C8B-B14F-4D97-AF65-F5344CB8AC3E}">
        <p14:creationId xmlns:p14="http://schemas.microsoft.com/office/powerpoint/2010/main" val="1940792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ards-bk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455247"/>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894449"/>
            <a:ext cx="6534002" cy="830997"/>
          </a:xfrm>
          <a:prstGeom prst="rect">
            <a:avLst/>
          </a:prstGeom>
          <a:noFill/>
        </p:spPr>
        <p:txBody>
          <a:bodyPr wrap="square" rtlCol="0">
            <a:spAutoFit/>
          </a:bodyPr>
          <a:lstStyle/>
          <a:p>
            <a:r>
              <a:rPr lang="en-US" sz="2400" dirty="0" smtClean="0">
                <a:solidFill>
                  <a:schemeClr val="bg1"/>
                </a:solidFill>
                <a:latin typeface="Arial"/>
                <a:cs typeface="Arial"/>
              </a:rPr>
              <a:t>Animal Rights/Liberation versus Animal Welfare</a:t>
            </a:r>
            <a:endParaRPr lang="en-US" sz="2400" dirty="0">
              <a:solidFill>
                <a:schemeClr val="bg1"/>
              </a:solidFill>
              <a:latin typeface="Arial"/>
              <a:cs typeface="Arial"/>
            </a:endParaRPr>
          </a:p>
        </p:txBody>
      </p:sp>
      <p:sp>
        <p:nvSpPr>
          <p:cNvPr id="3" name="TextBox 2"/>
          <p:cNvSpPr txBox="1"/>
          <p:nvPr/>
        </p:nvSpPr>
        <p:spPr>
          <a:xfrm>
            <a:off x="247610" y="1629305"/>
            <a:ext cx="4361329" cy="3177280"/>
          </a:xfrm>
          <a:prstGeom prst="rect">
            <a:avLst/>
          </a:prstGeom>
          <a:noFill/>
        </p:spPr>
        <p:txBody>
          <a:bodyPr wrap="square" rtlCol="0">
            <a:spAutoFit/>
          </a:bodyPr>
          <a:lstStyle/>
          <a:p>
            <a:pPr>
              <a:lnSpc>
                <a:spcPct val="70000"/>
              </a:lnSpc>
            </a:pPr>
            <a:r>
              <a:rPr lang="en-US" b="1" dirty="0" smtClean="0">
                <a:latin typeface="Arial Black"/>
                <a:ea typeface="Tahoma" pitchFamily="34" charset="0"/>
                <a:cs typeface="Arial Black"/>
              </a:rPr>
              <a:t>  Animal Rights/Animal Liberation</a:t>
            </a:r>
            <a:endParaRPr lang="en-US" dirty="0" smtClean="0">
              <a:latin typeface="Arial Black"/>
              <a:ea typeface="Tahoma" pitchFamily="34" charset="0"/>
              <a:cs typeface="Arial Black"/>
            </a:endParaRPr>
          </a:p>
          <a:p>
            <a:pPr marL="457200" indent="-285750">
              <a:buFont typeface="Arial"/>
              <a:buChar char="•"/>
              <a:tabLst>
                <a:tab pos="3829050" algn="l"/>
                <a:tab pos="3886200" algn="l"/>
              </a:tabLst>
            </a:pPr>
            <a:endParaRPr lang="en-US" sz="1400" dirty="0" smtClean="0">
              <a:latin typeface="Tahoma" pitchFamily="34" charset="0"/>
              <a:ea typeface="Tahoma" pitchFamily="34" charset="0"/>
              <a:cs typeface="Tahoma" pitchFamily="34" charset="0"/>
            </a:endParaRPr>
          </a:p>
          <a:p>
            <a:pPr marL="457200" indent="-285750">
              <a:lnSpc>
                <a:spcPct val="80000"/>
              </a:lnSpc>
              <a:buFont typeface="Arial"/>
              <a:buChar char="•"/>
              <a:tabLst>
                <a:tab pos="3829050" algn="l"/>
                <a:tab pos="3886200" algn="l"/>
              </a:tabLst>
            </a:pPr>
            <a:r>
              <a:rPr lang="en-US" sz="1400" dirty="0" smtClean="0">
                <a:latin typeface="Arial"/>
                <a:ea typeface="Tahoma" pitchFamily="34" charset="0"/>
                <a:cs typeface="Arial"/>
              </a:rPr>
              <a:t>Non-human animals should have the same rights as humans </a:t>
            </a:r>
          </a:p>
          <a:p>
            <a:pPr marL="457200" indent="-285750">
              <a:lnSpc>
                <a:spcPct val="80000"/>
              </a:lnSpc>
              <a:buFont typeface="Arial"/>
              <a:buChar char="•"/>
              <a:tabLst>
                <a:tab pos="3829050" algn="l"/>
                <a:tab pos="3886200" algn="l"/>
              </a:tabLst>
            </a:pPr>
            <a:endParaRPr lang="en-US" sz="1400" dirty="0" smtClean="0">
              <a:latin typeface="Arial"/>
              <a:ea typeface="Tahoma" pitchFamily="34" charset="0"/>
              <a:cs typeface="Arial"/>
            </a:endParaRPr>
          </a:p>
          <a:p>
            <a:pPr marL="457200" indent="-285750">
              <a:lnSpc>
                <a:spcPct val="80000"/>
              </a:lnSpc>
              <a:buFont typeface="Arial"/>
              <a:buChar char="•"/>
              <a:tabLst>
                <a:tab pos="3829050" algn="l"/>
                <a:tab pos="3886200" algn="l"/>
              </a:tabLst>
            </a:pPr>
            <a:r>
              <a:rPr lang="en-US" sz="1400" dirty="0" smtClean="0">
                <a:latin typeface="Arial"/>
                <a:ea typeface="Tahoma" pitchFamily="34" charset="0"/>
                <a:cs typeface="Arial"/>
              </a:rPr>
              <a:t>Animals should not be regarded as property</a:t>
            </a:r>
          </a:p>
          <a:p>
            <a:pPr marL="457200" indent="-285750">
              <a:lnSpc>
                <a:spcPct val="80000"/>
              </a:lnSpc>
              <a:buFont typeface="Arial"/>
              <a:buChar char="•"/>
              <a:tabLst>
                <a:tab pos="3829050" algn="l"/>
                <a:tab pos="3886200" algn="l"/>
              </a:tabLst>
            </a:pPr>
            <a:endParaRPr lang="en-US" sz="1400" dirty="0" smtClean="0">
              <a:latin typeface="Arial"/>
              <a:ea typeface="Tahoma" pitchFamily="34" charset="0"/>
              <a:cs typeface="Arial"/>
            </a:endParaRPr>
          </a:p>
          <a:p>
            <a:pPr marL="457200" indent="-285750">
              <a:lnSpc>
                <a:spcPct val="80000"/>
              </a:lnSpc>
              <a:buFont typeface="Arial"/>
              <a:buChar char="•"/>
              <a:tabLst>
                <a:tab pos="3829050" algn="l"/>
                <a:tab pos="3886200" algn="l"/>
              </a:tabLst>
            </a:pPr>
            <a:r>
              <a:rPr lang="en-US" sz="1400" dirty="0" smtClean="0">
                <a:latin typeface="Arial"/>
                <a:ea typeface="Tahoma" pitchFamily="34" charset="0"/>
                <a:cs typeface="Arial"/>
              </a:rPr>
              <a:t>Protectionists – focus on suffering and consequences</a:t>
            </a:r>
          </a:p>
          <a:p>
            <a:pPr marL="457200" indent="-285750">
              <a:lnSpc>
                <a:spcPct val="80000"/>
              </a:lnSpc>
              <a:buFont typeface="Arial"/>
              <a:buChar char="•"/>
              <a:tabLst>
                <a:tab pos="3771900" algn="l"/>
                <a:tab pos="3886200" algn="l"/>
              </a:tabLst>
            </a:pPr>
            <a:endParaRPr lang="en-US" sz="1400" dirty="0" smtClean="0">
              <a:latin typeface="Arial"/>
              <a:ea typeface="Tahoma" pitchFamily="34" charset="0"/>
              <a:cs typeface="Arial"/>
            </a:endParaRPr>
          </a:p>
          <a:p>
            <a:pPr marL="457200" indent="-285750">
              <a:lnSpc>
                <a:spcPct val="80000"/>
              </a:lnSpc>
              <a:buFont typeface="Arial"/>
              <a:buChar char="•"/>
              <a:tabLst>
                <a:tab pos="3771900" algn="l"/>
                <a:tab pos="3886200" algn="l"/>
              </a:tabLst>
            </a:pPr>
            <a:r>
              <a:rPr lang="en-US" sz="1400" dirty="0" smtClean="0">
                <a:latin typeface="Arial"/>
                <a:ea typeface="Tahoma" pitchFamily="34" charset="0"/>
                <a:cs typeface="Arial"/>
              </a:rPr>
              <a:t>Abolitionists – adverse to use of animals for food, clothing, research, entertainment</a:t>
            </a:r>
          </a:p>
          <a:p>
            <a:pPr marL="457200" indent="-285750">
              <a:lnSpc>
                <a:spcPct val="80000"/>
              </a:lnSpc>
              <a:buFont typeface="Arial"/>
              <a:buChar char="•"/>
              <a:tabLst>
                <a:tab pos="3829050" algn="l"/>
                <a:tab pos="3886200" algn="l"/>
              </a:tabLst>
            </a:pPr>
            <a:endParaRPr lang="en-US" sz="1400" dirty="0" smtClean="0">
              <a:latin typeface="Arial"/>
              <a:ea typeface="Tahoma" pitchFamily="34" charset="0"/>
              <a:cs typeface="Arial"/>
            </a:endParaRPr>
          </a:p>
          <a:p>
            <a:pPr marL="457200" indent="-285750">
              <a:lnSpc>
                <a:spcPct val="80000"/>
              </a:lnSpc>
              <a:buFont typeface="Arial"/>
              <a:buChar char="•"/>
              <a:tabLst>
                <a:tab pos="3829050" algn="l"/>
                <a:tab pos="3886200" algn="l"/>
              </a:tabLst>
            </a:pPr>
            <a:r>
              <a:rPr lang="en-US" sz="1400" dirty="0" smtClean="0">
                <a:latin typeface="Arial"/>
                <a:ea typeface="Tahoma" pitchFamily="34" charset="0"/>
                <a:cs typeface="Arial"/>
              </a:rPr>
              <a:t>Activists – property destruction and undercover exposés</a:t>
            </a:r>
          </a:p>
          <a:p>
            <a:pPr marL="457200" indent="-285750">
              <a:lnSpc>
                <a:spcPct val="80000"/>
              </a:lnSpc>
              <a:buFont typeface="Arial"/>
              <a:buChar char="•"/>
              <a:tabLst>
                <a:tab pos="3829050" algn="l"/>
                <a:tab pos="3886200" algn="l"/>
              </a:tabLst>
            </a:pPr>
            <a:endParaRPr lang="en-US" sz="1400" dirty="0" smtClean="0">
              <a:latin typeface="Arial"/>
              <a:ea typeface="Tahoma" pitchFamily="34" charset="0"/>
              <a:cs typeface="Arial"/>
            </a:endParaRPr>
          </a:p>
          <a:p>
            <a:pPr marL="457200" indent="-285750">
              <a:lnSpc>
                <a:spcPct val="80000"/>
              </a:lnSpc>
              <a:buFont typeface="Arial"/>
              <a:buChar char="•"/>
              <a:tabLst>
                <a:tab pos="3829050" algn="l"/>
                <a:tab pos="3886200" algn="l"/>
              </a:tabLst>
            </a:pPr>
            <a:r>
              <a:rPr lang="en-US" sz="1400" dirty="0" smtClean="0">
                <a:latin typeface="Arial"/>
                <a:ea typeface="Tahoma" pitchFamily="34" charset="0"/>
                <a:cs typeface="Arial"/>
              </a:rPr>
              <a:t>Vegans/vegetarians </a:t>
            </a:r>
            <a:endParaRPr lang="en-US" sz="1400" dirty="0">
              <a:latin typeface="Arial"/>
              <a:ea typeface="Tahoma" pitchFamily="34" charset="0"/>
              <a:cs typeface="Arial"/>
            </a:endParaRPr>
          </a:p>
        </p:txBody>
      </p:sp>
      <p:sp>
        <p:nvSpPr>
          <p:cNvPr id="9" name="TextBox 8"/>
          <p:cNvSpPr txBox="1"/>
          <p:nvPr/>
        </p:nvSpPr>
        <p:spPr>
          <a:xfrm>
            <a:off x="4697116" y="1629497"/>
            <a:ext cx="4327064" cy="3266536"/>
          </a:xfrm>
          <a:prstGeom prst="rect">
            <a:avLst/>
          </a:prstGeom>
          <a:noFill/>
        </p:spPr>
        <p:txBody>
          <a:bodyPr wrap="square" rtlCol="0">
            <a:spAutoFit/>
          </a:bodyPr>
          <a:lstStyle/>
          <a:p>
            <a:pPr>
              <a:lnSpc>
                <a:spcPct val="70000"/>
              </a:lnSpc>
            </a:pPr>
            <a:r>
              <a:rPr lang="en-US" b="1" dirty="0" smtClean="0">
                <a:latin typeface="Arial Black"/>
                <a:ea typeface="Tahoma" pitchFamily="34" charset="0"/>
                <a:cs typeface="Arial Black"/>
              </a:rPr>
              <a:t>  Animal Welfare</a:t>
            </a:r>
            <a:endParaRPr lang="en-US" dirty="0" smtClean="0">
              <a:latin typeface="Arial Black"/>
              <a:ea typeface="Tahoma" pitchFamily="34" charset="0"/>
              <a:cs typeface="Arial Black"/>
            </a:endParaRPr>
          </a:p>
          <a:p>
            <a:pPr marL="457200" indent="-285750">
              <a:buFont typeface="Arial"/>
              <a:buChar char="•"/>
              <a:tabLst>
                <a:tab pos="3829050" algn="l"/>
                <a:tab pos="3886200" algn="l"/>
              </a:tabLst>
            </a:pPr>
            <a:endParaRPr lang="en-US" sz="1400" dirty="0" smtClean="0">
              <a:latin typeface="Tahoma" pitchFamily="34" charset="0"/>
              <a:ea typeface="Tahoma" pitchFamily="34" charset="0"/>
              <a:cs typeface="Tahoma" pitchFamily="34" charset="0"/>
            </a:endParaRPr>
          </a:p>
          <a:p>
            <a:pPr marL="457200" indent="-285750">
              <a:lnSpc>
                <a:spcPct val="80000"/>
              </a:lnSpc>
              <a:buFont typeface="Arial"/>
              <a:buChar char="•"/>
            </a:pPr>
            <a:r>
              <a:rPr lang="en-US" sz="1400" dirty="0" smtClean="0">
                <a:latin typeface="Arial"/>
                <a:ea typeface="Tahoma" pitchFamily="34" charset="0"/>
                <a:cs typeface="Arial"/>
              </a:rPr>
              <a:t>Animals are sentient beings</a:t>
            </a:r>
          </a:p>
          <a:p>
            <a:pPr marL="457200" indent="-285750">
              <a:lnSpc>
                <a:spcPct val="80000"/>
              </a:lnSpc>
              <a:buFont typeface="Arial"/>
              <a:buChar char="•"/>
            </a:pPr>
            <a:endParaRPr lang="en-US" sz="1400" dirty="0" smtClean="0">
              <a:latin typeface="Arial"/>
              <a:ea typeface="Tahoma" pitchFamily="34" charset="0"/>
              <a:cs typeface="Arial"/>
            </a:endParaRPr>
          </a:p>
          <a:p>
            <a:pPr marL="457200" indent="-285750">
              <a:lnSpc>
                <a:spcPct val="80000"/>
              </a:lnSpc>
              <a:buFont typeface="Arial"/>
              <a:buChar char="•"/>
            </a:pPr>
            <a:r>
              <a:rPr lang="en-US" sz="1400" dirty="0" smtClean="0">
                <a:latin typeface="Arial"/>
                <a:ea typeface="Tahoma" pitchFamily="34" charset="0"/>
                <a:cs typeface="Arial"/>
              </a:rPr>
              <a:t>Concern for physical and psychological     well-being for animals used by humans</a:t>
            </a:r>
          </a:p>
          <a:p>
            <a:pPr marL="457200" indent="-285750">
              <a:lnSpc>
                <a:spcPct val="80000"/>
              </a:lnSpc>
              <a:buFont typeface="Arial"/>
              <a:buChar char="•"/>
            </a:pPr>
            <a:endParaRPr lang="en-US" sz="1400" dirty="0" smtClean="0">
              <a:latin typeface="Arial"/>
              <a:ea typeface="Tahoma" pitchFamily="34" charset="0"/>
              <a:cs typeface="Arial"/>
            </a:endParaRPr>
          </a:p>
          <a:p>
            <a:pPr marL="457200" indent="-285750">
              <a:lnSpc>
                <a:spcPct val="80000"/>
              </a:lnSpc>
              <a:buFont typeface="Arial"/>
              <a:buChar char="•"/>
            </a:pPr>
            <a:r>
              <a:rPr lang="en-US" sz="1400" dirty="0" smtClean="0">
                <a:latin typeface="Arial"/>
                <a:ea typeface="Tahoma" pitchFamily="34" charset="0"/>
                <a:cs typeface="Arial"/>
              </a:rPr>
              <a:t>Measured by behavior, physiology, longevity and reproduction</a:t>
            </a:r>
          </a:p>
          <a:p>
            <a:pPr marL="457200" indent="-285750">
              <a:lnSpc>
                <a:spcPct val="80000"/>
              </a:lnSpc>
              <a:buFont typeface="Arial"/>
              <a:buChar char="•"/>
            </a:pPr>
            <a:endParaRPr lang="en-US" sz="1400" dirty="0" smtClean="0">
              <a:latin typeface="Arial"/>
              <a:ea typeface="Tahoma" pitchFamily="34" charset="0"/>
              <a:cs typeface="Arial"/>
            </a:endParaRPr>
          </a:p>
          <a:p>
            <a:pPr marL="457200" indent="-285750">
              <a:lnSpc>
                <a:spcPct val="80000"/>
              </a:lnSpc>
              <a:buFont typeface="Arial"/>
              <a:buChar char="•"/>
            </a:pPr>
            <a:r>
              <a:rPr lang="en-US" sz="1400" dirty="0" smtClean="0">
                <a:latin typeface="Arial"/>
                <a:ea typeface="Tahoma" pitchFamily="34" charset="0"/>
                <a:cs typeface="Arial"/>
              </a:rPr>
              <a:t>Focus in Western public policy: veterinary science, ethics and animal welfare organizations</a:t>
            </a:r>
          </a:p>
          <a:p>
            <a:pPr marL="457200" indent="-285750">
              <a:lnSpc>
                <a:spcPct val="80000"/>
              </a:lnSpc>
              <a:buFont typeface="Arial"/>
              <a:buChar char="•"/>
            </a:pPr>
            <a:endParaRPr lang="en-US" sz="1400" dirty="0" smtClean="0">
              <a:latin typeface="Arial"/>
              <a:ea typeface="Tahoma" pitchFamily="34" charset="0"/>
              <a:cs typeface="Arial"/>
            </a:endParaRPr>
          </a:p>
          <a:p>
            <a:pPr marL="457200" indent="-285750">
              <a:lnSpc>
                <a:spcPct val="80000"/>
              </a:lnSpc>
              <a:buFont typeface="Arial"/>
              <a:buChar char="•"/>
            </a:pPr>
            <a:r>
              <a:rPr lang="en-US" sz="1400" dirty="0" smtClean="0">
                <a:latin typeface="Arial"/>
                <a:ea typeface="Tahoma" pitchFamily="34" charset="0"/>
                <a:cs typeface="Arial"/>
              </a:rPr>
              <a:t>Science-based measurements vs. anthropomorphic evaluations</a:t>
            </a:r>
          </a:p>
          <a:p>
            <a:pPr marL="457200" indent="-285750">
              <a:lnSpc>
                <a:spcPct val="80000"/>
              </a:lnSpc>
              <a:buFont typeface="Arial"/>
              <a:buChar char="•"/>
            </a:pPr>
            <a:endParaRPr lang="en-US" sz="1400" dirty="0" smtClean="0">
              <a:latin typeface="Arial"/>
              <a:ea typeface="Tahoma" pitchFamily="34" charset="0"/>
              <a:cs typeface="Arial"/>
            </a:endParaRPr>
          </a:p>
          <a:p>
            <a:pPr marL="457200" indent="-285750">
              <a:lnSpc>
                <a:spcPct val="80000"/>
              </a:lnSpc>
              <a:buFont typeface="Arial"/>
              <a:buChar char="•"/>
            </a:pPr>
            <a:r>
              <a:rPr lang="en-US" sz="1400" dirty="0" smtClean="0">
                <a:latin typeface="Arial"/>
                <a:ea typeface="Tahoma" pitchFamily="34" charset="0"/>
                <a:cs typeface="Arial"/>
              </a:rPr>
              <a:t>Attitudes vary by different types of animal uses</a:t>
            </a:r>
            <a:endParaRPr lang="en-US" sz="1400" dirty="0">
              <a:latin typeface="Arial"/>
              <a:ea typeface="Tahoma" pitchFamily="34" charset="0"/>
              <a:cs typeface="Arial"/>
            </a:endParaRPr>
          </a:p>
        </p:txBody>
      </p:sp>
    </p:spTree>
    <p:extLst>
      <p:ext uri="{BB962C8B-B14F-4D97-AF65-F5344CB8AC3E}">
        <p14:creationId xmlns:p14="http://schemas.microsoft.com/office/powerpoint/2010/main" val="30707727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ards-bk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455247"/>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894449"/>
            <a:ext cx="6534002" cy="461665"/>
          </a:xfrm>
          <a:prstGeom prst="rect">
            <a:avLst/>
          </a:prstGeom>
          <a:noFill/>
        </p:spPr>
        <p:txBody>
          <a:bodyPr wrap="square" rtlCol="0">
            <a:spAutoFit/>
          </a:bodyPr>
          <a:lstStyle/>
          <a:p>
            <a:r>
              <a:rPr lang="en-US" sz="2400" dirty="0" smtClean="0">
                <a:solidFill>
                  <a:schemeClr val="bg1"/>
                </a:solidFill>
                <a:latin typeface="Arial"/>
                <a:cs typeface="Arial"/>
              </a:rPr>
              <a:t>What we are – What we are not</a:t>
            </a:r>
            <a:endParaRPr lang="en-US" sz="2400" dirty="0">
              <a:solidFill>
                <a:schemeClr val="bg1"/>
              </a:solidFill>
              <a:latin typeface="Arial"/>
              <a:cs typeface="Arial"/>
            </a:endParaRPr>
          </a:p>
        </p:txBody>
      </p:sp>
      <p:sp>
        <p:nvSpPr>
          <p:cNvPr id="3" name="TextBox 2"/>
          <p:cNvSpPr txBox="1"/>
          <p:nvPr/>
        </p:nvSpPr>
        <p:spPr>
          <a:xfrm>
            <a:off x="247610" y="1589370"/>
            <a:ext cx="4361329" cy="2914644"/>
          </a:xfrm>
          <a:prstGeom prst="rect">
            <a:avLst/>
          </a:prstGeom>
          <a:noFill/>
        </p:spPr>
        <p:txBody>
          <a:bodyPr wrap="square" rtlCol="0">
            <a:spAutoFit/>
          </a:bodyPr>
          <a:lstStyle/>
          <a:p>
            <a:pPr>
              <a:lnSpc>
                <a:spcPct val="70000"/>
              </a:lnSpc>
            </a:pPr>
            <a:r>
              <a:rPr lang="en-US" b="1" dirty="0" smtClean="0">
                <a:latin typeface="Arial Black"/>
                <a:ea typeface="Tahoma" pitchFamily="34" charset="0"/>
                <a:cs typeface="Arial Black"/>
              </a:rPr>
              <a:t>  What we are:</a:t>
            </a:r>
            <a:endParaRPr lang="en-US" dirty="0" smtClean="0">
              <a:latin typeface="Arial Black"/>
              <a:ea typeface="Tahoma" pitchFamily="34" charset="0"/>
              <a:cs typeface="Arial Black"/>
            </a:endParaRPr>
          </a:p>
          <a:p>
            <a:pPr marL="457200" indent="-285750">
              <a:buFont typeface="Arial"/>
              <a:buChar char="•"/>
              <a:tabLst>
                <a:tab pos="3829050" algn="l"/>
                <a:tab pos="3886200" algn="l"/>
              </a:tabLst>
            </a:pPr>
            <a:endParaRPr lang="en-US" sz="1400" dirty="0" smtClean="0">
              <a:latin typeface="Tahoma" pitchFamily="34" charset="0"/>
              <a:ea typeface="Tahoma" pitchFamily="34" charset="0"/>
              <a:cs typeface="Tahoma" pitchFamily="34" charset="0"/>
            </a:endParaRPr>
          </a:p>
          <a:p>
            <a:pPr marL="457200" indent="-285750">
              <a:lnSpc>
                <a:spcPct val="80000"/>
              </a:lnSpc>
              <a:buFont typeface="Arial"/>
              <a:buChar char="•"/>
              <a:tabLst>
                <a:tab pos="3829050" algn="l"/>
                <a:tab pos="3886200" algn="l"/>
              </a:tabLst>
            </a:pPr>
            <a:r>
              <a:rPr lang="en-US" sz="1400" dirty="0" smtClean="0">
                <a:latin typeface="Arial"/>
                <a:cs typeface="Arial"/>
              </a:rPr>
              <a:t>Recognized Experts Open to Learning</a:t>
            </a:r>
          </a:p>
          <a:p>
            <a:pPr marL="457200" indent="-285750">
              <a:lnSpc>
                <a:spcPct val="80000"/>
              </a:lnSpc>
              <a:buFont typeface="Arial"/>
              <a:buChar char="•"/>
              <a:tabLst>
                <a:tab pos="3829050" algn="l"/>
                <a:tab pos="3886200" algn="l"/>
              </a:tabLst>
            </a:pPr>
            <a:endParaRPr lang="en-US" sz="1400" dirty="0" smtClean="0">
              <a:latin typeface="Arial"/>
              <a:cs typeface="Arial"/>
            </a:endParaRPr>
          </a:p>
          <a:p>
            <a:pPr marL="457200" indent="-285750">
              <a:lnSpc>
                <a:spcPct val="80000"/>
              </a:lnSpc>
              <a:buFont typeface="Arial"/>
              <a:buChar char="•"/>
              <a:tabLst>
                <a:tab pos="3829050" algn="l"/>
                <a:tab pos="3886200" algn="l"/>
              </a:tabLst>
            </a:pPr>
            <a:r>
              <a:rPr lang="en-US" sz="1400" dirty="0" smtClean="0">
                <a:latin typeface="Arial"/>
                <a:cs typeface="Arial"/>
              </a:rPr>
              <a:t>Animal Health &amp; Welfare Focus</a:t>
            </a:r>
          </a:p>
          <a:p>
            <a:pPr marL="457200" indent="-285750">
              <a:lnSpc>
                <a:spcPct val="80000"/>
              </a:lnSpc>
              <a:buFont typeface="Arial"/>
              <a:buChar char="•"/>
              <a:tabLst>
                <a:tab pos="3829050" algn="l"/>
                <a:tab pos="3886200" algn="l"/>
              </a:tabLst>
            </a:pPr>
            <a:endParaRPr lang="en-US" sz="1400" dirty="0" smtClean="0">
              <a:latin typeface="Arial"/>
              <a:cs typeface="Arial"/>
            </a:endParaRPr>
          </a:p>
          <a:p>
            <a:pPr marL="457200" indent="-285750">
              <a:lnSpc>
                <a:spcPct val="80000"/>
              </a:lnSpc>
              <a:buFont typeface="Arial"/>
              <a:buChar char="•"/>
              <a:tabLst>
                <a:tab pos="3829050" algn="l"/>
                <a:tab pos="3886200" algn="l"/>
              </a:tabLst>
            </a:pPr>
            <a:r>
              <a:rPr lang="en-US" sz="1400" dirty="0" smtClean="0">
                <a:latin typeface="Arial"/>
                <a:cs typeface="Arial"/>
              </a:rPr>
              <a:t>Science &amp; Evidence Based </a:t>
            </a:r>
          </a:p>
          <a:p>
            <a:pPr marL="457200" indent="-285750">
              <a:lnSpc>
                <a:spcPct val="80000"/>
              </a:lnSpc>
              <a:buFont typeface="Arial"/>
              <a:buChar char="•"/>
              <a:tabLst>
                <a:tab pos="3829050" algn="l"/>
                <a:tab pos="3886200" algn="l"/>
              </a:tabLst>
            </a:pPr>
            <a:endParaRPr lang="en-US" sz="1400" dirty="0" smtClean="0">
              <a:latin typeface="Arial"/>
              <a:cs typeface="Arial"/>
            </a:endParaRPr>
          </a:p>
          <a:p>
            <a:pPr marL="457200" indent="-285750">
              <a:lnSpc>
                <a:spcPct val="80000"/>
              </a:lnSpc>
              <a:buFont typeface="Arial"/>
              <a:buChar char="•"/>
              <a:tabLst>
                <a:tab pos="3829050" algn="l"/>
                <a:tab pos="3886200" algn="l"/>
              </a:tabLst>
            </a:pPr>
            <a:r>
              <a:rPr lang="en-US" sz="1400" dirty="0" smtClean="0">
                <a:latin typeface="Arial"/>
                <a:cs typeface="Arial"/>
              </a:rPr>
              <a:t>Veterinary Oversight </a:t>
            </a:r>
          </a:p>
          <a:p>
            <a:pPr marL="457200" indent="-285750">
              <a:lnSpc>
                <a:spcPct val="80000"/>
              </a:lnSpc>
              <a:buFont typeface="Arial"/>
              <a:buChar char="•"/>
              <a:tabLst>
                <a:tab pos="3829050" algn="l"/>
                <a:tab pos="3886200" algn="l"/>
              </a:tabLst>
            </a:pPr>
            <a:endParaRPr lang="en-US" sz="1400" dirty="0" smtClean="0">
              <a:latin typeface="Arial"/>
              <a:cs typeface="Arial"/>
            </a:endParaRPr>
          </a:p>
          <a:p>
            <a:pPr marL="457200" indent="-285750">
              <a:lnSpc>
                <a:spcPct val="80000"/>
              </a:lnSpc>
              <a:buFont typeface="Arial"/>
              <a:buChar char="•"/>
              <a:tabLst>
                <a:tab pos="3829050" algn="l"/>
                <a:tab pos="3886200" algn="l"/>
              </a:tabLst>
            </a:pPr>
            <a:r>
              <a:rPr lang="en-US" sz="1400" dirty="0" smtClean="0">
                <a:latin typeface="Arial"/>
                <a:cs typeface="Arial"/>
              </a:rPr>
              <a:t>Moderate with a Common Sense Approach</a:t>
            </a:r>
          </a:p>
          <a:p>
            <a:pPr marL="457200" indent="-285750">
              <a:lnSpc>
                <a:spcPct val="80000"/>
              </a:lnSpc>
              <a:buFont typeface="Arial"/>
              <a:buChar char="•"/>
              <a:tabLst>
                <a:tab pos="3829050" algn="l"/>
                <a:tab pos="3886200" algn="l"/>
              </a:tabLst>
            </a:pPr>
            <a:endParaRPr lang="en-US" sz="1400" dirty="0" smtClean="0">
              <a:latin typeface="Arial"/>
              <a:cs typeface="Arial"/>
            </a:endParaRPr>
          </a:p>
          <a:p>
            <a:pPr marL="457200" indent="-285750">
              <a:lnSpc>
                <a:spcPct val="80000"/>
              </a:lnSpc>
              <a:buFont typeface="Arial"/>
              <a:buChar char="•"/>
              <a:tabLst>
                <a:tab pos="3829050" algn="l"/>
                <a:tab pos="3886200" algn="l"/>
              </a:tabLst>
            </a:pPr>
            <a:r>
              <a:rPr lang="en-US" sz="1400" dirty="0" smtClean="0">
                <a:latin typeface="Arial"/>
                <a:cs typeface="Arial"/>
              </a:rPr>
              <a:t>Passionate – care about Children as well        as Animals </a:t>
            </a:r>
          </a:p>
          <a:p>
            <a:pPr marL="171450">
              <a:lnSpc>
                <a:spcPct val="80000"/>
              </a:lnSpc>
              <a:tabLst>
                <a:tab pos="3829050" algn="l"/>
                <a:tab pos="3886200" algn="l"/>
              </a:tabLst>
            </a:pPr>
            <a:endParaRPr lang="en-US" sz="1400" dirty="0" smtClean="0">
              <a:latin typeface="Arial"/>
              <a:cs typeface="Arial"/>
            </a:endParaRPr>
          </a:p>
          <a:p>
            <a:pPr marL="457200" indent="-285750">
              <a:lnSpc>
                <a:spcPct val="80000"/>
              </a:lnSpc>
              <a:buFont typeface="Arial"/>
              <a:buChar char="•"/>
              <a:tabLst>
                <a:tab pos="3829050" algn="l"/>
                <a:tab pos="3886200" algn="l"/>
              </a:tabLst>
            </a:pPr>
            <a:r>
              <a:rPr lang="en-US" sz="1400" dirty="0" smtClean="0">
                <a:latin typeface="Arial"/>
                <a:cs typeface="Arial"/>
              </a:rPr>
              <a:t>Good for Animals</a:t>
            </a:r>
            <a:r>
              <a:rPr lang="en-US" sz="1400" dirty="0">
                <a:latin typeface="Arial"/>
                <a:cs typeface="Arial"/>
              </a:rPr>
              <a:t> </a:t>
            </a:r>
            <a:r>
              <a:rPr lang="en-US" sz="1400" dirty="0" smtClean="0">
                <a:latin typeface="Arial"/>
                <a:cs typeface="Arial"/>
              </a:rPr>
              <a:t>and People</a:t>
            </a:r>
            <a:endParaRPr lang="en-US" sz="1400" dirty="0">
              <a:effectLst>
                <a:outerShdw blurRad="38100" dist="38100" dir="2700000" algn="tl">
                  <a:schemeClr val="tx2">
                    <a:lumMod val="75000"/>
                    <a:alpha val="43000"/>
                  </a:schemeClr>
                </a:outerShdw>
              </a:effectLst>
              <a:latin typeface="Arial"/>
              <a:ea typeface="Tahoma" pitchFamily="34" charset="0"/>
              <a:cs typeface="Arial"/>
            </a:endParaRPr>
          </a:p>
        </p:txBody>
      </p:sp>
      <p:sp>
        <p:nvSpPr>
          <p:cNvPr id="9" name="TextBox 8"/>
          <p:cNvSpPr txBox="1"/>
          <p:nvPr/>
        </p:nvSpPr>
        <p:spPr>
          <a:xfrm>
            <a:off x="4697116" y="1589562"/>
            <a:ext cx="4137358" cy="2577116"/>
          </a:xfrm>
          <a:prstGeom prst="rect">
            <a:avLst/>
          </a:prstGeom>
          <a:noFill/>
        </p:spPr>
        <p:txBody>
          <a:bodyPr wrap="square" rtlCol="0">
            <a:spAutoFit/>
          </a:bodyPr>
          <a:lstStyle/>
          <a:p>
            <a:pPr>
              <a:lnSpc>
                <a:spcPct val="70000"/>
              </a:lnSpc>
            </a:pPr>
            <a:r>
              <a:rPr lang="en-US" b="1" dirty="0" smtClean="0">
                <a:latin typeface="Arial Black"/>
                <a:ea typeface="Tahoma" pitchFamily="34" charset="0"/>
                <a:cs typeface="Arial Black"/>
              </a:rPr>
              <a:t>  What we are not:</a:t>
            </a:r>
            <a:endParaRPr lang="en-US" dirty="0" smtClean="0">
              <a:latin typeface="Arial Black"/>
              <a:ea typeface="Tahoma" pitchFamily="34" charset="0"/>
              <a:cs typeface="Arial Black"/>
            </a:endParaRPr>
          </a:p>
          <a:p>
            <a:pPr marL="457200" indent="-285750">
              <a:buFont typeface="Arial"/>
              <a:buChar char="•"/>
              <a:tabLst>
                <a:tab pos="3829050" algn="l"/>
                <a:tab pos="3886200" algn="l"/>
              </a:tabLst>
            </a:pPr>
            <a:endParaRPr lang="en-US" sz="1400" dirty="0" smtClean="0">
              <a:latin typeface="Tahoma" pitchFamily="34" charset="0"/>
              <a:ea typeface="Tahoma" pitchFamily="34" charset="0"/>
              <a:cs typeface="Tahoma" pitchFamily="34" charset="0"/>
            </a:endParaRPr>
          </a:p>
          <a:p>
            <a:pPr marL="457200" indent="-285750">
              <a:lnSpc>
                <a:spcPct val="80000"/>
              </a:lnSpc>
              <a:buFont typeface="Arial"/>
              <a:buChar char="•"/>
            </a:pPr>
            <a:r>
              <a:rPr lang="en-US" sz="1400" dirty="0" smtClean="0">
                <a:latin typeface="Arial"/>
                <a:cs typeface="Arial"/>
              </a:rPr>
              <a:t>We don’t demonize the various roles of animals in our lives</a:t>
            </a:r>
          </a:p>
          <a:p>
            <a:pPr marL="457200" indent="-285750">
              <a:lnSpc>
                <a:spcPct val="80000"/>
              </a:lnSpc>
              <a:buFont typeface="Arial"/>
              <a:buChar char="•"/>
            </a:pPr>
            <a:endParaRPr lang="en-US" sz="1400" dirty="0" smtClean="0">
              <a:latin typeface="Arial"/>
              <a:cs typeface="Arial"/>
            </a:endParaRPr>
          </a:p>
          <a:p>
            <a:pPr marL="457200" indent="-285750">
              <a:lnSpc>
                <a:spcPct val="80000"/>
              </a:lnSpc>
              <a:buFont typeface="Arial"/>
              <a:buChar char="•"/>
            </a:pPr>
            <a:r>
              <a:rPr lang="en-US" sz="1400" dirty="0" smtClean="0">
                <a:latin typeface="Arial"/>
                <a:cs typeface="Arial"/>
              </a:rPr>
              <a:t>We don’t have an animal rights/activist agenda</a:t>
            </a:r>
          </a:p>
          <a:p>
            <a:pPr marL="457200" indent="-285750">
              <a:lnSpc>
                <a:spcPct val="80000"/>
              </a:lnSpc>
              <a:buFont typeface="Arial"/>
              <a:buChar char="•"/>
            </a:pPr>
            <a:endParaRPr lang="en-US" sz="1400" dirty="0" smtClean="0">
              <a:latin typeface="Arial"/>
              <a:cs typeface="Arial"/>
            </a:endParaRPr>
          </a:p>
          <a:p>
            <a:pPr marL="457200" indent="-285750">
              <a:lnSpc>
                <a:spcPct val="80000"/>
              </a:lnSpc>
              <a:buFont typeface="Arial"/>
              <a:buChar char="•"/>
            </a:pPr>
            <a:r>
              <a:rPr lang="en-US" sz="1400" dirty="0" smtClean="0">
                <a:latin typeface="Arial"/>
                <a:cs typeface="Arial"/>
              </a:rPr>
              <a:t>We don’t vilify those who don’t meet our standards     </a:t>
            </a:r>
          </a:p>
          <a:p>
            <a:pPr marL="457200" indent="-285750">
              <a:lnSpc>
                <a:spcPct val="80000"/>
              </a:lnSpc>
              <a:buFont typeface="Arial"/>
              <a:buChar char="•"/>
            </a:pPr>
            <a:endParaRPr lang="en-US" sz="1400" dirty="0" smtClean="0">
              <a:latin typeface="Arial"/>
              <a:cs typeface="Arial"/>
            </a:endParaRPr>
          </a:p>
          <a:p>
            <a:pPr marL="457200" indent="-285750">
              <a:lnSpc>
                <a:spcPct val="80000"/>
              </a:lnSpc>
              <a:buFont typeface="Arial"/>
              <a:buChar char="•"/>
            </a:pPr>
            <a:r>
              <a:rPr lang="en-US" sz="1400" dirty="0" smtClean="0">
                <a:latin typeface="Arial"/>
                <a:cs typeface="Arial"/>
              </a:rPr>
              <a:t>We are not unreasonable           </a:t>
            </a:r>
          </a:p>
          <a:p>
            <a:pPr marL="457200" indent="-285750">
              <a:lnSpc>
                <a:spcPct val="80000"/>
              </a:lnSpc>
              <a:buFont typeface="Arial"/>
              <a:buChar char="•"/>
            </a:pPr>
            <a:endParaRPr lang="en-US" sz="1400" dirty="0" smtClean="0">
              <a:latin typeface="Arial"/>
              <a:cs typeface="Arial"/>
            </a:endParaRPr>
          </a:p>
          <a:p>
            <a:pPr marL="457200" indent="-285750">
              <a:lnSpc>
                <a:spcPct val="80000"/>
              </a:lnSpc>
              <a:buFont typeface="Arial"/>
              <a:buChar char="•"/>
            </a:pPr>
            <a:r>
              <a:rPr lang="en-US" sz="1400" dirty="0" smtClean="0">
                <a:latin typeface="Arial"/>
                <a:cs typeface="Arial"/>
              </a:rPr>
              <a:t>We do not have a vegan/vegetarian agenda </a:t>
            </a:r>
            <a:endParaRPr lang="en-US" sz="1400" dirty="0">
              <a:latin typeface="Arial"/>
              <a:ea typeface="Tahoma" pitchFamily="34" charset="0"/>
              <a:cs typeface="Arial"/>
            </a:endParaRPr>
          </a:p>
        </p:txBody>
      </p:sp>
    </p:spTree>
    <p:extLst>
      <p:ext uri="{BB962C8B-B14F-4D97-AF65-F5344CB8AC3E}">
        <p14:creationId xmlns:p14="http://schemas.microsoft.com/office/powerpoint/2010/main" val="12968881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ards-bk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455247"/>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894449"/>
            <a:ext cx="7516498" cy="461665"/>
          </a:xfrm>
          <a:prstGeom prst="rect">
            <a:avLst/>
          </a:prstGeom>
          <a:noFill/>
        </p:spPr>
        <p:txBody>
          <a:bodyPr wrap="square" rtlCol="0">
            <a:spAutoFit/>
          </a:bodyPr>
          <a:lstStyle/>
          <a:p>
            <a:r>
              <a:rPr lang="en-US" sz="2400" dirty="0" smtClean="0">
                <a:solidFill>
                  <a:schemeClr val="bg1"/>
                </a:solidFill>
                <a:latin typeface="Arial"/>
                <a:cs typeface="Arial"/>
              </a:rPr>
              <a:t>American Humane Association Animal Welfare </a:t>
            </a:r>
            <a:endParaRPr lang="en-US" sz="2400" dirty="0">
              <a:solidFill>
                <a:schemeClr val="bg1"/>
              </a:solidFill>
              <a:latin typeface="Arial"/>
              <a:cs typeface="Arial"/>
            </a:endParaRPr>
          </a:p>
        </p:txBody>
      </p:sp>
      <p:sp>
        <p:nvSpPr>
          <p:cNvPr id="8" name="Rectangle 7"/>
          <p:cNvSpPr/>
          <p:nvPr/>
        </p:nvSpPr>
        <p:spPr>
          <a:xfrm>
            <a:off x="407367" y="1594819"/>
            <a:ext cx="8229600" cy="2456057"/>
          </a:xfrm>
          <a:prstGeom prst="rect">
            <a:avLst/>
          </a:prstGeom>
        </p:spPr>
        <p:txBody>
          <a:bodyPr wrap="square">
            <a:spAutoFit/>
          </a:bodyPr>
          <a:lstStyle/>
          <a:p>
            <a:pPr marL="457200" indent="-457200">
              <a:lnSpc>
                <a:spcPct val="130000"/>
              </a:lnSpc>
              <a:spcAft>
                <a:spcPts val="1200"/>
              </a:spcAft>
              <a:buFont typeface="Arial" panose="020B0604020202020204" pitchFamily="34" charset="0"/>
              <a:buChar char="•"/>
            </a:pPr>
            <a:r>
              <a:rPr lang="en-US" sz="2400" dirty="0" smtClean="0">
                <a:latin typeface="Arial"/>
                <a:cs typeface="Arial"/>
              </a:rPr>
              <a:t>Positive Collaboration</a:t>
            </a:r>
          </a:p>
          <a:p>
            <a:pPr marL="457200" indent="-457200">
              <a:lnSpc>
                <a:spcPct val="130000"/>
              </a:lnSpc>
              <a:spcAft>
                <a:spcPts val="1200"/>
              </a:spcAft>
              <a:buFont typeface="Arial" panose="020B0604020202020204" pitchFamily="34" charset="0"/>
              <a:buChar char="•"/>
            </a:pPr>
            <a:r>
              <a:rPr lang="en-US" sz="2400" dirty="0" smtClean="0">
                <a:latin typeface="Arial"/>
                <a:cs typeface="Arial"/>
              </a:rPr>
              <a:t>Common Sense Solutions </a:t>
            </a:r>
          </a:p>
          <a:p>
            <a:pPr marL="457200" indent="-457200">
              <a:lnSpc>
                <a:spcPct val="130000"/>
              </a:lnSpc>
              <a:spcAft>
                <a:spcPts val="1200"/>
              </a:spcAft>
              <a:buFont typeface="Arial" panose="020B0604020202020204" pitchFamily="34" charset="0"/>
              <a:buChar char="•"/>
            </a:pPr>
            <a:r>
              <a:rPr lang="en-US" sz="2400" dirty="0" smtClean="0">
                <a:latin typeface="Arial"/>
                <a:cs typeface="Arial"/>
              </a:rPr>
              <a:t>Evidence &amp; Science Based</a:t>
            </a:r>
          </a:p>
          <a:p>
            <a:pPr marL="457200" indent="-457200">
              <a:lnSpc>
                <a:spcPct val="130000"/>
              </a:lnSpc>
              <a:spcAft>
                <a:spcPts val="1200"/>
              </a:spcAft>
              <a:buFont typeface="Arial" panose="020B0604020202020204" pitchFamily="34" charset="0"/>
              <a:buChar char="•"/>
            </a:pPr>
            <a:r>
              <a:rPr lang="en-US" sz="2400" dirty="0" smtClean="0">
                <a:latin typeface="Arial"/>
                <a:cs typeface="Arial"/>
              </a:rPr>
              <a:t>Measurable Outcomes</a:t>
            </a:r>
            <a:endParaRPr lang="en-US" sz="2400" dirty="0">
              <a:latin typeface="Arial"/>
              <a:cs typeface="Arial"/>
            </a:endParaRPr>
          </a:p>
        </p:txBody>
      </p:sp>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77192" y="1239808"/>
            <a:ext cx="1998698" cy="1410845"/>
          </a:xfrm>
          <a:prstGeom prst="rect">
            <a:avLst/>
          </a:prstGeom>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3164" y="2899342"/>
            <a:ext cx="1508285" cy="2093977"/>
          </a:xfrm>
          <a:prstGeom prst="rect">
            <a:avLst/>
          </a:prstGeom>
        </p:spPr>
      </p:pic>
      <p:pic>
        <p:nvPicPr>
          <p:cNvPr id="3" name="Picture 2" descr="Chris Obonsawin and Britney PupCMYK 2.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49807" y="3545189"/>
            <a:ext cx="2387600" cy="1598311"/>
          </a:xfrm>
          <a:prstGeom prst="rect">
            <a:avLst/>
          </a:prstGeom>
        </p:spPr>
      </p:pic>
      <p:pic>
        <p:nvPicPr>
          <p:cNvPr id="14" name="Picture Placeholder 7" descr="catANDboy.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5079683" y="1797812"/>
            <a:ext cx="1568392" cy="1568393"/>
          </a:xfrm>
          <a:prstGeom prst="rect">
            <a:avLst/>
          </a:prstGeom>
        </p:spPr>
      </p:pic>
    </p:spTree>
    <p:extLst>
      <p:ext uri="{BB962C8B-B14F-4D97-AF65-F5344CB8AC3E}">
        <p14:creationId xmlns:p14="http://schemas.microsoft.com/office/powerpoint/2010/main" val="2343749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ards-bk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884665"/>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894449"/>
            <a:ext cx="7516498" cy="830997"/>
          </a:xfrm>
          <a:prstGeom prst="rect">
            <a:avLst/>
          </a:prstGeom>
          <a:noFill/>
        </p:spPr>
        <p:txBody>
          <a:bodyPr wrap="square" rtlCol="0">
            <a:spAutoFit/>
          </a:bodyPr>
          <a:lstStyle/>
          <a:p>
            <a:r>
              <a:rPr lang="en-US" sz="2400" dirty="0" smtClean="0">
                <a:solidFill>
                  <a:schemeClr val="bg1"/>
                </a:solidFill>
                <a:latin typeface="Arial"/>
                <a:cs typeface="Arial"/>
              </a:rPr>
              <a:t>American Humane Association Agenda:</a:t>
            </a:r>
          </a:p>
          <a:p>
            <a:r>
              <a:rPr lang="en-US" sz="2400" dirty="0" smtClean="0">
                <a:solidFill>
                  <a:schemeClr val="bg1"/>
                </a:solidFill>
                <a:latin typeface="Arial"/>
                <a:cs typeface="Arial"/>
              </a:rPr>
              <a:t>Programs with Measurable Outcomes </a:t>
            </a:r>
            <a:endParaRPr lang="en-US" sz="2400" dirty="0">
              <a:solidFill>
                <a:schemeClr val="bg1"/>
              </a:solidFill>
              <a:latin typeface="Arial"/>
              <a:cs typeface="Arial"/>
            </a:endParaRPr>
          </a:p>
        </p:txBody>
      </p:sp>
      <p:sp>
        <p:nvSpPr>
          <p:cNvPr id="8" name="Rectangle 7"/>
          <p:cNvSpPr/>
          <p:nvPr/>
        </p:nvSpPr>
        <p:spPr>
          <a:xfrm>
            <a:off x="407366" y="2195731"/>
            <a:ext cx="6071099" cy="2222147"/>
          </a:xfrm>
          <a:prstGeom prst="rect">
            <a:avLst/>
          </a:prstGeom>
        </p:spPr>
        <p:txBody>
          <a:bodyPr wrap="square">
            <a:spAutoFit/>
          </a:bodyPr>
          <a:lstStyle/>
          <a:p>
            <a:pPr marL="342900" indent="-342900">
              <a:lnSpc>
                <a:spcPct val="90000"/>
              </a:lnSpc>
              <a:spcAft>
                <a:spcPts val="1200"/>
              </a:spcAft>
              <a:buFont typeface="Arial"/>
              <a:buChar char="•"/>
            </a:pPr>
            <a:r>
              <a:rPr lang="en-US" sz="2400" dirty="0" smtClean="0">
                <a:latin typeface="Arial"/>
                <a:cs typeface="Arial"/>
              </a:rPr>
              <a:t>Humane Intervention</a:t>
            </a:r>
            <a:r>
              <a:rPr lang="en-US" sz="2400" baseline="30000" dirty="0" smtClean="0">
                <a:latin typeface="Arial"/>
                <a:cs typeface="Arial"/>
              </a:rPr>
              <a:t>TM</a:t>
            </a:r>
          </a:p>
          <a:p>
            <a:pPr marL="342900" indent="-342900">
              <a:lnSpc>
                <a:spcPct val="90000"/>
              </a:lnSpc>
              <a:spcAft>
                <a:spcPts val="1200"/>
              </a:spcAft>
              <a:buFont typeface="Arial"/>
              <a:buChar char="•"/>
            </a:pPr>
            <a:r>
              <a:rPr lang="en-US" sz="2400" dirty="0" smtClean="0">
                <a:latin typeface="Arial"/>
                <a:cs typeface="Arial"/>
              </a:rPr>
              <a:t>Humane Research and            Therapy</a:t>
            </a:r>
            <a:r>
              <a:rPr lang="en-US" sz="2400" baseline="30000" dirty="0" smtClean="0">
                <a:latin typeface="Arial"/>
                <a:cs typeface="Arial"/>
              </a:rPr>
              <a:t>TM</a:t>
            </a:r>
          </a:p>
          <a:p>
            <a:pPr marL="342900" indent="-342900">
              <a:lnSpc>
                <a:spcPct val="90000"/>
              </a:lnSpc>
              <a:spcAft>
                <a:spcPts val="1200"/>
              </a:spcAft>
              <a:buFont typeface="Arial"/>
              <a:buChar char="•"/>
            </a:pPr>
            <a:r>
              <a:rPr lang="en-US" sz="2400" dirty="0" smtClean="0">
                <a:latin typeface="Arial"/>
                <a:cs typeface="Arial"/>
              </a:rPr>
              <a:t>Humane Hollywood</a:t>
            </a:r>
            <a:r>
              <a:rPr lang="en-US" sz="2400" baseline="30000" dirty="0" smtClean="0">
                <a:latin typeface="Arial"/>
                <a:cs typeface="Arial"/>
              </a:rPr>
              <a:t>TM</a:t>
            </a:r>
          </a:p>
          <a:p>
            <a:pPr marL="342900" indent="-342900">
              <a:lnSpc>
                <a:spcPct val="90000"/>
              </a:lnSpc>
              <a:spcAft>
                <a:spcPts val="1200"/>
              </a:spcAft>
              <a:buFont typeface="Arial"/>
              <a:buChar char="•"/>
            </a:pPr>
            <a:r>
              <a:rPr lang="en-US" sz="2400" dirty="0" smtClean="0">
                <a:latin typeface="Arial"/>
                <a:cs typeface="Arial"/>
              </a:rPr>
              <a:t>Humane Heartland</a:t>
            </a:r>
            <a:r>
              <a:rPr lang="en-US" sz="2400" baseline="30000" dirty="0" smtClean="0">
                <a:latin typeface="Arial"/>
                <a:cs typeface="Arial"/>
              </a:rPr>
              <a:t>TM</a:t>
            </a:r>
            <a:endParaRPr lang="en-US" sz="2400" baseline="30000" dirty="0">
              <a:latin typeface="Arial"/>
              <a:cs typeface="Arial"/>
            </a:endParaRPr>
          </a:p>
        </p:txBody>
      </p:sp>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77192" y="1239808"/>
            <a:ext cx="1998698" cy="1410845"/>
          </a:xfrm>
          <a:prstGeom prst="rect">
            <a:avLst/>
          </a:prstGeom>
        </p:spPr>
      </p:pic>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2851" y="1896342"/>
            <a:ext cx="1884556" cy="1508621"/>
          </a:xfrm>
          <a:prstGeom prst="rect">
            <a:avLst/>
          </a:prstGeom>
        </p:spPr>
      </p:pic>
      <p:pic>
        <p:nvPicPr>
          <p:cNvPr id="13" name="Picture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63164" y="2899342"/>
            <a:ext cx="1508285" cy="2093977"/>
          </a:xfrm>
          <a:prstGeom prst="rect">
            <a:avLst/>
          </a:prstGeom>
        </p:spPr>
      </p:pic>
      <p:pic>
        <p:nvPicPr>
          <p:cNvPr id="15" name="Picture 14" descr="Chris Obonsawin and Britney PupCMYK 2.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49807" y="3545189"/>
            <a:ext cx="2387600" cy="1598311"/>
          </a:xfrm>
          <a:prstGeom prst="rect">
            <a:avLst/>
          </a:prstGeom>
        </p:spPr>
      </p:pic>
    </p:spTree>
    <p:extLst>
      <p:ext uri="{BB962C8B-B14F-4D97-AF65-F5344CB8AC3E}">
        <p14:creationId xmlns:p14="http://schemas.microsoft.com/office/powerpoint/2010/main" val="41027583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09smilingkid.ti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71970" y="1719214"/>
            <a:ext cx="2438400" cy="1625287"/>
          </a:xfrm>
          <a:prstGeom prst="rect">
            <a:avLst/>
          </a:prstGeom>
        </p:spPr>
      </p:pic>
      <p:pic>
        <p:nvPicPr>
          <p:cNvPr id="4" name="Picture 3" descr="bCards-bk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884665"/>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934384"/>
            <a:ext cx="8651278" cy="784830"/>
          </a:xfrm>
          <a:prstGeom prst="rect">
            <a:avLst/>
          </a:prstGeom>
          <a:noFill/>
        </p:spPr>
        <p:txBody>
          <a:bodyPr wrap="square" rtlCol="0">
            <a:spAutoFit/>
          </a:bodyPr>
          <a:lstStyle/>
          <a:p>
            <a:r>
              <a:rPr lang="en-US" sz="2400" dirty="0" smtClean="0">
                <a:solidFill>
                  <a:schemeClr val="bg1"/>
                </a:solidFill>
                <a:latin typeface="Arial"/>
                <a:cs typeface="Arial"/>
              </a:rPr>
              <a:t>Humane Research and Therapy</a:t>
            </a:r>
            <a:r>
              <a:rPr lang="en-US" sz="2400" baseline="30000" dirty="0" smtClean="0">
                <a:solidFill>
                  <a:schemeClr val="bg1"/>
                </a:solidFill>
                <a:latin typeface="Arial"/>
                <a:cs typeface="Arial"/>
              </a:rPr>
              <a:t>TM</a:t>
            </a:r>
          </a:p>
          <a:p>
            <a:pPr>
              <a:lnSpc>
                <a:spcPct val="120000"/>
              </a:lnSpc>
            </a:pPr>
            <a:r>
              <a:rPr lang="en-US" dirty="0" smtClean="0">
                <a:solidFill>
                  <a:schemeClr val="bg1"/>
                </a:solidFill>
                <a:latin typeface="Arial"/>
                <a:cs typeface="Arial"/>
              </a:rPr>
              <a:t>Helping Military Families, Communities in Crisis, Kids with Cancer and Shelter Pets</a:t>
            </a:r>
            <a:endParaRPr lang="en-US" dirty="0">
              <a:solidFill>
                <a:schemeClr val="bg1"/>
              </a:solidFill>
              <a:latin typeface="Arial"/>
              <a:cs typeface="Arial"/>
            </a:endParaRPr>
          </a:p>
        </p:txBody>
      </p:sp>
      <p:sp>
        <p:nvSpPr>
          <p:cNvPr id="8" name="Rectangle 7"/>
          <p:cNvSpPr/>
          <p:nvPr/>
        </p:nvSpPr>
        <p:spPr>
          <a:xfrm>
            <a:off x="415358" y="2017304"/>
            <a:ext cx="4976390" cy="2528897"/>
          </a:xfrm>
          <a:prstGeom prst="rect">
            <a:avLst/>
          </a:prstGeom>
        </p:spPr>
        <p:txBody>
          <a:bodyPr wrap="square">
            <a:spAutoFit/>
          </a:bodyPr>
          <a:lstStyle/>
          <a:p>
            <a:pPr marL="342900" indent="-342900">
              <a:lnSpc>
                <a:spcPct val="90000"/>
              </a:lnSpc>
              <a:spcAft>
                <a:spcPts val="1200"/>
              </a:spcAft>
              <a:buFont typeface="Arial"/>
              <a:buChar char="•"/>
            </a:pPr>
            <a:r>
              <a:rPr lang="en-US" sz="2000" dirty="0" smtClean="0">
                <a:latin typeface="Arial"/>
                <a:cs typeface="Arial"/>
              </a:rPr>
              <a:t>Animal Welfare Research Institute</a:t>
            </a:r>
            <a:endParaRPr lang="en-US" sz="2000" baseline="30000" dirty="0" smtClean="0">
              <a:latin typeface="Arial"/>
              <a:cs typeface="Arial"/>
            </a:endParaRPr>
          </a:p>
          <a:p>
            <a:pPr marL="342900" indent="-342900">
              <a:lnSpc>
                <a:spcPct val="90000"/>
              </a:lnSpc>
              <a:spcAft>
                <a:spcPts val="1200"/>
              </a:spcAft>
              <a:buFont typeface="Arial"/>
              <a:buChar char="•"/>
            </a:pPr>
            <a:r>
              <a:rPr lang="en-US" sz="2000" dirty="0" smtClean="0">
                <a:latin typeface="Arial"/>
                <a:cs typeface="Arial"/>
              </a:rPr>
              <a:t>Children’s Innovation Institute</a:t>
            </a:r>
            <a:endParaRPr lang="en-US" sz="2000" dirty="0">
              <a:latin typeface="Arial"/>
              <a:cs typeface="Arial"/>
            </a:endParaRPr>
          </a:p>
          <a:p>
            <a:pPr marL="342900" indent="-342900">
              <a:lnSpc>
                <a:spcPct val="90000"/>
              </a:lnSpc>
              <a:spcAft>
                <a:spcPts val="1200"/>
              </a:spcAft>
              <a:buFont typeface="Arial"/>
              <a:buChar char="•"/>
            </a:pPr>
            <a:r>
              <a:rPr lang="en-US" sz="2000" dirty="0" smtClean="0">
                <a:latin typeface="Arial"/>
                <a:cs typeface="Arial"/>
              </a:rPr>
              <a:t>Red Star</a:t>
            </a:r>
            <a:r>
              <a:rPr lang="en-US" sz="2000" baseline="30000" dirty="0" smtClean="0">
                <a:latin typeface="Arial"/>
                <a:cs typeface="Arial"/>
              </a:rPr>
              <a:t>®</a:t>
            </a:r>
            <a:r>
              <a:rPr lang="en-US" sz="2000" dirty="0" smtClean="0">
                <a:latin typeface="Arial"/>
                <a:cs typeface="Arial"/>
              </a:rPr>
              <a:t> Animal-Assisted Therapy</a:t>
            </a:r>
          </a:p>
          <a:p>
            <a:pPr marL="342900" indent="-342900">
              <a:lnSpc>
                <a:spcPct val="90000"/>
              </a:lnSpc>
              <a:spcAft>
                <a:spcPts val="1200"/>
              </a:spcAft>
              <a:buFont typeface="Arial"/>
              <a:buChar char="•"/>
            </a:pPr>
            <a:r>
              <a:rPr lang="en-US" sz="2000" dirty="0" smtClean="0">
                <a:latin typeface="Arial"/>
                <a:cs typeface="Arial"/>
              </a:rPr>
              <a:t>Humane research solutions</a:t>
            </a:r>
          </a:p>
          <a:p>
            <a:pPr marL="342900" indent="-342900">
              <a:lnSpc>
                <a:spcPct val="90000"/>
              </a:lnSpc>
              <a:spcAft>
                <a:spcPts val="1200"/>
              </a:spcAft>
              <a:buFont typeface="Arial"/>
              <a:buChar char="•"/>
            </a:pPr>
            <a:r>
              <a:rPr lang="en-US" sz="2000" dirty="0" smtClean="0">
                <a:latin typeface="Arial"/>
                <a:cs typeface="Arial"/>
              </a:rPr>
              <a:t>Wags4Patriots</a:t>
            </a:r>
          </a:p>
          <a:p>
            <a:pPr marL="342900" indent="-342900">
              <a:lnSpc>
                <a:spcPct val="90000"/>
              </a:lnSpc>
              <a:spcAft>
                <a:spcPts val="1200"/>
              </a:spcAft>
              <a:buFont typeface="Arial"/>
              <a:buChar char="•"/>
            </a:pPr>
            <a:r>
              <a:rPr lang="en-US" sz="2000" dirty="0" smtClean="0">
                <a:latin typeface="Arial"/>
                <a:cs typeface="Arial"/>
              </a:rPr>
              <a:t>K9 Battle Buddies</a:t>
            </a:r>
          </a:p>
        </p:txBody>
      </p:sp>
      <p:pic>
        <p:nvPicPr>
          <p:cNvPr id="9" name="Picture 8" descr="2013_07_11 Booker Loves Attention From Soldier and Girls (2E).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38800" y="3470939"/>
            <a:ext cx="2508842" cy="1672561"/>
          </a:xfrm>
          <a:prstGeom prst="rect">
            <a:avLst/>
          </a:prstGeom>
        </p:spPr>
      </p:pic>
      <p:pic>
        <p:nvPicPr>
          <p:cNvPr id="7" name="Picture 6" descr="aat boy hugging dogRET.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60678" y="1919247"/>
            <a:ext cx="1484849" cy="1765320"/>
          </a:xfrm>
          <a:prstGeom prst="rect">
            <a:avLst/>
          </a:prstGeom>
        </p:spPr>
      </p:pic>
    </p:spTree>
    <p:extLst>
      <p:ext uri="{BB962C8B-B14F-4D97-AF65-F5344CB8AC3E}">
        <p14:creationId xmlns:p14="http://schemas.microsoft.com/office/powerpoint/2010/main" val="39053511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09smilingkid.ti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71970" y="1719214"/>
            <a:ext cx="2438400" cy="1625287"/>
          </a:xfrm>
          <a:prstGeom prst="rect">
            <a:avLst/>
          </a:prstGeom>
        </p:spPr>
      </p:pic>
      <p:pic>
        <p:nvPicPr>
          <p:cNvPr id="4" name="Picture 3" descr="bCards-bk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884665"/>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934384"/>
            <a:ext cx="8651278" cy="830997"/>
          </a:xfrm>
          <a:prstGeom prst="rect">
            <a:avLst/>
          </a:prstGeom>
          <a:noFill/>
        </p:spPr>
        <p:txBody>
          <a:bodyPr wrap="square" rtlCol="0">
            <a:spAutoFit/>
          </a:bodyPr>
          <a:lstStyle/>
          <a:p>
            <a:r>
              <a:rPr lang="en-US" sz="2400" dirty="0" smtClean="0">
                <a:solidFill>
                  <a:schemeClr val="bg1"/>
                </a:solidFill>
                <a:latin typeface="Arial"/>
                <a:cs typeface="Arial"/>
              </a:rPr>
              <a:t>Humane Research and Therapy</a:t>
            </a:r>
            <a:r>
              <a:rPr lang="en-US" sz="2400" baseline="30000" dirty="0" smtClean="0">
                <a:solidFill>
                  <a:schemeClr val="bg1"/>
                </a:solidFill>
                <a:latin typeface="Arial"/>
                <a:cs typeface="Arial"/>
              </a:rPr>
              <a:t>TM </a:t>
            </a:r>
          </a:p>
          <a:p>
            <a:r>
              <a:rPr lang="en-US" sz="2400" dirty="0" smtClean="0">
                <a:solidFill>
                  <a:schemeClr val="bg1"/>
                </a:solidFill>
                <a:latin typeface="Arial"/>
                <a:cs typeface="Arial"/>
              </a:rPr>
              <a:t>Research Model:  CCC Study</a:t>
            </a:r>
            <a:endParaRPr lang="en-US" sz="2400" baseline="30000" dirty="0" smtClean="0">
              <a:solidFill>
                <a:schemeClr val="bg1"/>
              </a:solidFill>
              <a:latin typeface="Arial"/>
              <a:cs typeface="Arial"/>
            </a:endParaRPr>
          </a:p>
        </p:txBody>
      </p:sp>
      <p:pic>
        <p:nvPicPr>
          <p:cNvPr id="9" name="Picture 8" descr="2013_07_11 Booker Loves Attention From Soldier and Girls (2E).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38800" y="3470939"/>
            <a:ext cx="2508842" cy="1672561"/>
          </a:xfrm>
          <a:prstGeom prst="rect">
            <a:avLst/>
          </a:prstGeom>
        </p:spPr>
      </p:pic>
      <p:pic>
        <p:nvPicPr>
          <p:cNvPr id="7" name="Picture 6" descr="aat boy hugging dogRET.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60678" y="1919247"/>
            <a:ext cx="1484849" cy="1765320"/>
          </a:xfrm>
          <a:prstGeom prst="rect">
            <a:avLst/>
          </a:prstGeom>
        </p:spPr>
      </p:pic>
      <p:sp>
        <p:nvSpPr>
          <p:cNvPr id="10" name="Rectangle 9"/>
          <p:cNvSpPr/>
          <p:nvPr/>
        </p:nvSpPr>
        <p:spPr>
          <a:xfrm>
            <a:off x="415359" y="1919247"/>
            <a:ext cx="4156642" cy="3046988"/>
          </a:xfrm>
          <a:prstGeom prst="rect">
            <a:avLst/>
          </a:prstGeom>
        </p:spPr>
        <p:txBody>
          <a:bodyPr wrap="square">
            <a:spAutoFit/>
          </a:bodyPr>
          <a:lstStyle/>
          <a:p>
            <a:r>
              <a:rPr lang="en-US" sz="1600" dirty="0" smtClean="0"/>
              <a:t>We </a:t>
            </a:r>
            <a:r>
              <a:rPr lang="en-US" sz="1600" dirty="0"/>
              <a:t>launched innovative research – the Canines and Childhood Cancer (CCC) </a:t>
            </a:r>
            <a:r>
              <a:rPr lang="en-US" sz="1600" dirty="0" smtClean="0"/>
              <a:t>Study - </a:t>
            </a:r>
            <a:r>
              <a:rPr lang="en-US" sz="1600" dirty="0"/>
              <a:t>to determine the relationship between the therapy dogs’ behavior and their physiological stress levels during therapy sessions with pediatric oncology patients and their families across multiple hospital settings. In addition to measuring human health outcomes, canine behavior is being quantitatively assessed from videotapes of each therapy session, and the dogs’ physiological response is being measured using </a:t>
            </a:r>
            <a:r>
              <a:rPr lang="en-US" sz="1600" dirty="0" smtClean="0"/>
              <a:t>cortisol.</a:t>
            </a:r>
            <a:endParaRPr lang="en-US" sz="1600" dirty="0"/>
          </a:p>
        </p:txBody>
      </p:sp>
    </p:spTree>
    <p:extLst>
      <p:ext uri="{BB962C8B-B14F-4D97-AF65-F5344CB8AC3E}">
        <p14:creationId xmlns:p14="http://schemas.microsoft.com/office/powerpoint/2010/main" val="40621144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09smilingkid.ti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71970" y="1719214"/>
            <a:ext cx="2438400" cy="1625287"/>
          </a:xfrm>
          <a:prstGeom prst="rect">
            <a:avLst/>
          </a:prstGeom>
        </p:spPr>
      </p:pic>
      <p:pic>
        <p:nvPicPr>
          <p:cNvPr id="4" name="Picture 3" descr="bCards-bk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884665"/>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934384"/>
            <a:ext cx="8651278" cy="461665"/>
          </a:xfrm>
          <a:prstGeom prst="rect">
            <a:avLst/>
          </a:prstGeom>
          <a:noFill/>
        </p:spPr>
        <p:txBody>
          <a:bodyPr wrap="square" rtlCol="0">
            <a:spAutoFit/>
          </a:bodyPr>
          <a:lstStyle/>
          <a:p>
            <a:r>
              <a:rPr lang="en-US" sz="2400" dirty="0" smtClean="0">
                <a:solidFill>
                  <a:schemeClr val="bg1"/>
                </a:solidFill>
                <a:latin typeface="Arial"/>
                <a:cs typeface="Arial"/>
              </a:rPr>
              <a:t>Humane Research and Therapy</a:t>
            </a:r>
            <a:r>
              <a:rPr lang="en-US" sz="2400" baseline="30000" dirty="0" smtClean="0">
                <a:solidFill>
                  <a:schemeClr val="bg1"/>
                </a:solidFill>
                <a:latin typeface="Arial"/>
                <a:cs typeface="Arial"/>
              </a:rPr>
              <a:t>TM</a:t>
            </a:r>
          </a:p>
        </p:txBody>
      </p:sp>
      <p:sp>
        <p:nvSpPr>
          <p:cNvPr id="8" name="Rectangle 7"/>
          <p:cNvSpPr/>
          <p:nvPr/>
        </p:nvSpPr>
        <p:spPr>
          <a:xfrm>
            <a:off x="415358" y="2017304"/>
            <a:ext cx="4976390" cy="369332"/>
          </a:xfrm>
          <a:prstGeom prst="rect">
            <a:avLst/>
          </a:prstGeom>
        </p:spPr>
        <p:txBody>
          <a:bodyPr wrap="square">
            <a:spAutoFit/>
          </a:bodyPr>
          <a:lstStyle/>
          <a:p>
            <a:pPr marL="342900" indent="-342900">
              <a:lnSpc>
                <a:spcPct val="90000"/>
              </a:lnSpc>
              <a:spcAft>
                <a:spcPts val="1200"/>
              </a:spcAft>
              <a:buFont typeface="Arial"/>
              <a:buChar char="•"/>
            </a:pPr>
            <a:r>
              <a:rPr lang="en-US" sz="2000" dirty="0" smtClean="0">
                <a:latin typeface="Arial"/>
                <a:cs typeface="Arial"/>
              </a:rPr>
              <a:t>Video from Congressional Briefing</a:t>
            </a:r>
          </a:p>
        </p:txBody>
      </p:sp>
      <p:pic>
        <p:nvPicPr>
          <p:cNvPr id="9" name="Picture 8" descr="2013_07_11 Booker Loves Attention From Soldier and Girls (2E).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38800" y="3470939"/>
            <a:ext cx="2508842" cy="1672561"/>
          </a:xfrm>
          <a:prstGeom prst="rect">
            <a:avLst/>
          </a:prstGeom>
        </p:spPr>
      </p:pic>
      <p:pic>
        <p:nvPicPr>
          <p:cNvPr id="7" name="Picture 6" descr="aat boy hugging dogRET.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60678" y="1919247"/>
            <a:ext cx="1484849" cy="1765320"/>
          </a:xfrm>
          <a:prstGeom prst="rect">
            <a:avLst/>
          </a:prstGeom>
        </p:spPr>
      </p:pic>
    </p:spTree>
    <p:extLst>
      <p:ext uri="{BB962C8B-B14F-4D97-AF65-F5344CB8AC3E}">
        <p14:creationId xmlns:p14="http://schemas.microsoft.com/office/powerpoint/2010/main" val="38575314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obing\AppData\Local\Microsoft\Windows\Temporary Internet Files\Content.Outlook\WWMQIYRW\Handler Respon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220" y="31242"/>
            <a:ext cx="7147560" cy="5081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7095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robing\AppData\Local\Microsoft\Windows\Temporary Internet Files\Content.Outlook\WWMQIYRW\Baseline Cortisol with t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656" y="442722"/>
            <a:ext cx="7028688" cy="4258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7343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09smilingkid.ti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71970" y="1719214"/>
            <a:ext cx="2438400" cy="1625287"/>
          </a:xfrm>
          <a:prstGeom prst="rect">
            <a:avLst/>
          </a:prstGeom>
        </p:spPr>
      </p:pic>
      <p:pic>
        <p:nvPicPr>
          <p:cNvPr id="4" name="Picture 3" descr="bCards-bk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884665"/>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934384"/>
            <a:ext cx="8651278" cy="830997"/>
          </a:xfrm>
          <a:prstGeom prst="rect">
            <a:avLst/>
          </a:prstGeom>
          <a:noFill/>
        </p:spPr>
        <p:txBody>
          <a:bodyPr wrap="square" rtlCol="0">
            <a:spAutoFit/>
          </a:bodyPr>
          <a:lstStyle/>
          <a:p>
            <a:r>
              <a:rPr lang="en-US" sz="2400" dirty="0" smtClean="0">
                <a:solidFill>
                  <a:schemeClr val="bg1"/>
                </a:solidFill>
                <a:latin typeface="Arial"/>
                <a:cs typeface="Arial"/>
              </a:rPr>
              <a:t>Humane Research and Therapy</a:t>
            </a:r>
            <a:r>
              <a:rPr lang="en-US" sz="2400" baseline="30000" dirty="0" smtClean="0">
                <a:solidFill>
                  <a:schemeClr val="bg1"/>
                </a:solidFill>
                <a:latin typeface="Arial"/>
                <a:cs typeface="Arial"/>
              </a:rPr>
              <a:t>TM</a:t>
            </a:r>
          </a:p>
          <a:p>
            <a:r>
              <a:rPr lang="en-US" sz="2400" dirty="0" smtClean="0">
                <a:solidFill>
                  <a:schemeClr val="bg1"/>
                </a:solidFill>
                <a:latin typeface="Arial"/>
                <a:cs typeface="Arial"/>
              </a:rPr>
              <a:t>New Research Model </a:t>
            </a:r>
            <a:endParaRPr lang="en-US" sz="2400" baseline="30000" dirty="0" smtClean="0">
              <a:solidFill>
                <a:schemeClr val="bg1"/>
              </a:solidFill>
              <a:latin typeface="Arial"/>
              <a:cs typeface="Arial"/>
            </a:endParaRPr>
          </a:p>
        </p:txBody>
      </p:sp>
      <p:pic>
        <p:nvPicPr>
          <p:cNvPr id="9" name="Picture 8" descr="2013_07_11 Booker Loves Attention From Soldier and Girls (2E).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38800" y="3470939"/>
            <a:ext cx="2508842" cy="1672561"/>
          </a:xfrm>
          <a:prstGeom prst="rect">
            <a:avLst/>
          </a:prstGeom>
        </p:spPr>
      </p:pic>
      <p:pic>
        <p:nvPicPr>
          <p:cNvPr id="7" name="Picture 6" descr="aat boy hugging dogRET.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60678" y="1919247"/>
            <a:ext cx="1484849" cy="1765320"/>
          </a:xfrm>
          <a:prstGeom prst="rect">
            <a:avLst/>
          </a:prstGeom>
        </p:spPr>
      </p:pic>
      <p:sp>
        <p:nvSpPr>
          <p:cNvPr id="8" name="TextBox 7"/>
          <p:cNvSpPr txBox="1"/>
          <p:nvPr/>
        </p:nvSpPr>
        <p:spPr>
          <a:xfrm>
            <a:off x="203200" y="1867173"/>
            <a:ext cx="4673599" cy="2923877"/>
          </a:xfrm>
          <a:prstGeom prst="rect">
            <a:avLst/>
          </a:prstGeom>
          <a:noFill/>
        </p:spPr>
        <p:txBody>
          <a:bodyPr wrap="square" rtlCol="0">
            <a:spAutoFit/>
          </a:bodyPr>
          <a:lstStyle/>
          <a:p>
            <a:r>
              <a:rPr lang="en-US" sz="2000" b="1" dirty="0" smtClean="0"/>
              <a:t>“Dr. House, Meet Doctor Doolittle”  </a:t>
            </a:r>
          </a:p>
          <a:p>
            <a:r>
              <a:rPr lang="en-US" sz="2000" b="1" dirty="0" smtClean="0"/>
              <a:t>Redefining the Boundaries of Medicine</a:t>
            </a:r>
          </a:p>
          <a:p>
            <a:endParaRPr lang="en-US" dirty="0"/>
          </a:p>
          <a:p>
            <a:pPr marL="285750" indent="-285750">
              <a:buFont typeface="Arial" panose="020B0604020202020204" pitchFamily="34" charset="0"/>
              <a:buChar char="•"/>
            </a:pPr>
            <a:r>
              <a:rPr lang="en-US" dirty="0" smtClean="0"/>
              <a:t>“Do Animals Get [Insert Big Disease]?”</a:t>
            </a:r>
          </a:p>
          <a:p>
            <a:pPr marL="285750" indent="-285750">
              <a:buFont typeface="Arial" panose="020B0604020202020204" pitchFamily="34" charset="0"/>
              <a:buChar char="•"/>
            </a:pPr>
            <a:r>
              <a:rPr lang="en-US" dirty="0" smtClean="0"/>
              <a:t>Jaguars get breast cancer and may carry the BRCA1 genetic mutation</a:t>
            </a:r>
          </a:p>
          <a:p>
            <a:pPr marL="285750" indent="-285750">
              <a:buFont typeface="Arial" panose="020B0604020202020204" pitchFamily="34" charset="0"/>
              <a:buChar char="•"/>
            </a:pPr>
            <a:r>
              <a:rPr lang="en-US" dirty="0" smtClean="0"/>
              <a:t>Rhinos in zoos get leukemia</a:t>
            </a:r>
          </a:p>
          <a:p>
            <a:pPr marL="285750" indent="-285750">
              <a:buFont typeface="Arial" panose="020B0604020202020204" pitchFamily="34" charset="0"/>
              <a:buChar char="•"/>
            </a:pPr>
            <a:r>
              <a:rPr lang="en-US" dirty="0" smtClean="0"/>
              <a:t>Melanoma in penguins to buffaloes</a:t>
            </a:r>
          </a:p>
          <a:p>
            <a:pPr marL="285750" indent="-285750">
              <a:buFont typeface="Arial" panose="020B0604020202020204" pitchFamily="34" charset="0"/>
              <a:buChar char="•"/>
            </a:pPr>
            <a:r>
              <a:rPr lang="en-US" dirty="0" smtClean="0"/>
              <a:t>Gorillas and rupture of aortas . . . </a:t>
            </a:r>
          </a:p>
          <a:p>
            <a:endParaRPr lang="en-US" dirty="0"/>
          </a:p>
        </p:txBody>
      </p:sp>
    </p:spTree>
    <p:extLst>
      <p:ext uri="{BB962C8B-B14F-4D97-AF65-F5344CB8AC3E}">
        <p14:creationId xmlns:p14="http://schemas.microsoft.com/office/powerpoint/2010/main" val="34704041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009smilingkid.ti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71970" y="1719214"/>
            <a:ext cx="2438400" cy="1625287"/>
          </a:xfrm>
          <a:prstGeom prst="rect">
            <a:avLst/>
          </a:prstGeom>
        </p:spPr>
      </p:pic>
      <p:pic>
        <p:nvPicPr>
          <p:cNvPr id="4" name="Picture 3" descr="bCards-bkg.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884665"/>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934384"/>
            <a:ext cx="8651278" cy="461665"/>
          </a:xfrm>
          <a:prstGeom prst="rect">
            <a:avLst/>
          </a:prstGeom>
          <a:noFill/>
        </p:spPr>
        <p:txBody>
          <a:bodyPr wrap="square" rtlCol="0">
            <a:spAutoFit/>
          </a:bodyPr>
          <a:lstStyle/>
          <a:p>
            <a:r>
              <a:rPr lang="en-US" sz="2400" dirty="0" smtClean="0">
                <a:solidFill>
                  <a:schemeClr val="bg1"/>
                </a:solidFill>
                <a:latin typeface="Arial"/>
                <a:cs typeface="Arial"/>
              </a:rPr>
              <a:t>Humane Research and Therapy</a:t>
            </a:r>
            <a:r>
              <a:rPr lang="en-US" sz="2400" baseline="30000" dirty="0" smtClean="0">
                <a:solidFill>
                  <a:schemeClr val="bg1"/>
                </a:solidFill>
                <a:latin typeface="Arial"/>
                <a:cs typeface="Arial"/>
              </a:rPr>
              <a:t>TM</a:t>
            </a:r>
          </a:p>
        </p:txBody>
      </p:sp>
      <p:pic>
        <p:nvPicPr>
          <p:cNvPr id="9" name="Picture 8" descr="2013_07_11 Booker Loves Attention From Soldier and Girls (2E).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38800" y="3470939"/>
            <a:ext cx="2508842" cy="1672561"/>
          </a:xfrm>
          <a:prstGeom prst="rect">
            <a:avLst/>
          </a:prstGeom>
        </p:spPr>
      </p:pic>
      <p:pic>
        <p:nvPicPr>
          <p:cNvPr id="7" name="Picture 6" descr="aat boy hugging dogRET.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60678" y="1919247"/>
            <a:ext cx="1484849" cy="1765320"/>
          </a:xfrm>
          <a:prstGeom prst="rect">
            <a:avLst/>
          </a:prstGeom>
        </p:spPr>
      </p:pic>
      <p:sp>
        <p:nvSpPr>
          <p:cNvPr id="8" name="TextBox 7"/>
          <p:cNvSpPr txBox="1"/>
          <p:nvPr/>
        </p:nvSpPr>
        <p:spPr>
          <a:xfrm>
            <a:off x="415359" y="1919247"/>
            <a:ext cx="4471942" cy="369331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Koalas in Australia are in middle of rampant epidemic of chlamydia.</a:t>
            </a:r>
          </a:p>
          <a:p>
            <a:pPr marL="285750" indent="-285750">
              <a:buFont typeface="Arial" panose="020B0604020202020204" pitchFamily="34" charset="0"/>
              <a:buChar char="•"/>
            </a:pPr>
            <a:r>
              <a:rPr lang="en-US" dirty="0" smtClean="0"/>
              <a:t>Osteosarcoma hits human teenagers and large breed dogs with ferocity.</a:t>
            </a:r>
          </a:p>
          <a:p>
            <a:pPr marL="285750" indent="-285750">
              <a:buFont typeface="Arial" panose="020B0604020202020204" pitchFamily="34" charset="0"/>
              <a:buChar char="•"/>
            </a:pPr>
            <a:r>
              <a:rPr lang="en-US" dirty="0" smtClean="0"/>
              <a:t>The neuroendocrine cancer that claimed Steve Jobs is a fairly common tumor in ferrets, German Shepherds, Cocker Spaniels and Irish Setters.</a:t>
            </a:r>
          </a:p>
          <a:p>
            <a:pPr marL="285750" indent="-285750">
              <a:buFont typeface="Arial" panose="020B0604020202020204" pitchFamily="34" charset="0"/>
              <a:buChar char="•"/>
            </a:pPr>
            <a:r>
              <a:rPr lang="en-US" dirty="0" smtClean="0"/>
              <a:t>And melanoma in gray horses . .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0625112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robing\Pictures\Florida New Years\DSC008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7413" y="-2474913"/>
            <a:ext cx="13460413" cy="10094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1642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4667" y="309593"/>
            <a:ext cx="6626577" cy="3693319"/>
          </a:xfrm>
          <a:prstGeom prst="rect">
            <a:avLst/>
          </a:prstGeom>
        </p:spPr>
        <p:txBody>
          <a:bodyPr wrap="square">
            <a:spAutoFit/>
          </a:bodyPr>
          <a:lstStyle/>
          <a:p>
            <a:endParaRPr lang="en-US" dirty="0" smtClean="0"/>
          </a:p>
          <a:p>
            <a:endParaRPr lang="en-US" dirty="0"/>
          </a:p>
          <a:p>
            <a:r>
              <a:rPr lang="en-US" dirty="0" smtClean="0"/>
              <a:t>Medical</a:t>
            </a:r>
            <a:r>
              <a:rPr lang="en-US" dirty="0"/>
              <a:t>, veterinary and wildlife scientists are incentivized to work largely in isolation.  Thus, common disorders that affect both animals and people are often not studied with multidisciplinary partners to address novel strategies.  </a:t>
            </a:r>
            <a:endParaRPr lang="en-US" dirty="0" smtClean="0"/>
          </a:p>
          <a:p>
            <a:endParaRPr lang="en-US" dirty="0"/>
          </a:p>
          <a:p>
            <a:r>
              <a:rPr lang="en-US" dirty="0" smtClean="0"/>
              <a:t>Tuberculosis </a:t>
            </a:r>
            <a:r>
              <a:rPr lang="en-US" dirty="0"/>
              <a:t>affects children, elephants, dairy cows, birds and badgers – yet few coordinated and multidisciplinary activities have emerged to consider how this disease might be eradicated, how vaccines might be developed, or how current multiple-drug and extreme-drug resistant forms of the disease might be treated.  </a:t>
            </a:r>
            <a:endParaRPr lang="en-US" dirty="0" smtClean="0"/>
          </a:p>
          <a:p>
            <a:endParaRPr lang="en-US" dirty="0"/>
          </a:p>
        </p:txBody>
      </p:sp>
    </p:spTree>
    <p:extLst>
      <p:ext uri="{BB962C8B-B14F-4D97-AF65-F5344CB8AC3E}">
        <p14:creationId xmlns:p14="http://schemas.microsoft.com/office/powerpoint/2010/main" val="15817782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2445" y="466795"/>
            <a:ext cx="6908800" cy="4247317"/>
          </a:xfrm>
          <a:prstGeom prst="rect">
            <a:avLst/>
          </a:prstGeom>
        </p:spPr>
        <p:txBody>
          <a:bodyPr wrap="square">
            <a:spAutoFit/>
          </a:bodyPr>
          <a:lstStyle/>
          <a:p>
            <a:r>
              <a:rPr lang="en-US" dirty="0"/>
              <a:t>Animals used in research have contributed mightily to the advancement of human health.  There have also been egregious uses of animals in pain, physiological, and psychological studies; cosmetic testing; and teaching programs.  Some animal models have provided little information for treating disorders in humans, and research results from animals housed in facilities that fail to reflect natural environments (and variables) often yield results that cannot be translated to other species or environments. </a:t>
            </a:r>
            <a:endParaRPr lang="en-US" dirty="0" smtClean="0"/>
          </a:p>
          <a:p>
            <a:endParaRPr lang="en-US" dirty="0"/>
          </a:p>
          <a:p>
            <a:r>
              <a:rPr lang="en-US" dirty="0" smtClean="0"/>
              <a:t>A new </a:t>
            </a:r>
            <a:r>
              <a:rPr lang="en-US" dirty="0"/>
              <a:t>model that provides opportunities for breakthrough discoveries with a higher probability of preventing disease and developing gentler therapies for both animals and people. </a:t>
            </a:r>
            <a:r>
              <a:rPr lang="en-US" dirty="0" smtClean="0"/>
              <a:t>  </a:t>
            </a:r>
            <a:endParaRPr lang="en-US" dirty="0"/>
          </a:p>
          <a:p>
            <a:endParaRPr lang="en-US" dirty="0" smtClean="0"/>
          </a:p>
          <a:p>
            <a:r>
              <a:rPr lang="en-US" dirty="0" smtClean="0"/>
              <a:t>Let’s ask the age-old question of why? Let’s change the incentive model for better inquiry.  And let’s remember to be humane.</a:t>
            </a:r>
            <a:endParaRPr lang="en-US" dirty="0"/>
          </a:p>
        </p:txBody>
      </p:sp>
    </p:spTree>
    <p:extLst>
      <p:ext uri="{BB962C8B-B14F-4D97-AF65-F5344CB8AC3E}">
        <p14:creationId xmlns:p14="http://schemas.microsoft.com/office/powerpoint/2010/main" val="21219948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8577" y="732506"/>
            <a:ext cx="6863645" cy="1754326"/>
          </a:xfrm>
          <a:prstGeom prst="rect">
            <a:avLst/>
          </a:prstGeom>
        </p:spPr>
        <p:txBody>
          <a:bodyPr wrap="square">
            <a:spAutoFit/>
          </a:bodyPr>
          <a:lstStyle/>
          <a:p>
            <a:r>
              <a:rPr lang="en-US" dirty="0"/>
              <a:t>Respiratory syncytial virus (RSV) is a common illness in neonatal calves and children.  While a nasal vaccine is available to prevent the disease in dairy calves, there is no similar vaccine for </a:t>
            </a:r>
            <a:r>
              <a:rPr lang="en-US" dirty="0" smtClean="0"/>
              <a:t>children</a:t>
            </a:r>
            <a:r>
              <a:rPr lang="en-US" dirty="0"/>
              <a:t> </a:t>
            </a:r>
            <a:r>
              <a:rPr lang="en-US" dirty="0" smtClean="0"/>
              <a:t>(</a:t>
            </a:r>
            <a:r>
              <a:rPr lang="en-US" dirty="0" err="1" smtClean="0"/>
              <a:t>Zoetis</a:t>
            </a:r>
            <a:r>
              <a:rPr lang="en-US" dirty="0" smtClean="0"/>
              <a:t>).</a:t>
            </a:r>
          </a:p>
          <a:p>
            <a:endParaRPr lang="en-US" dirty="0"/>
          </a:p>
          <a:p>
            <a:r>
              <a:rPr lang="en-US" dirty="0" smtClean="0"/>
              <a:t>Millions </a:t>
            </a:r>
            <a:r>
              <a:rPr lang="en-US" dirty="0"/>
              <a:t>of children under the age of 4 acquire RSV each year with many requiring hospitalization.  </a:t>
            </a:r>
            <a:r>
              <a:rPr lang="en-US" dirty="0" smtClean="0"/>
              <a:t>  Why?</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56" y="2621714"/>
            <a:ext cx="5418667" cy="2443344"/>
          </a:xfrm>
          <a:prstGeom prst="rect">
            <a:avLst/>
          </a:prstGeom>
        </p:spPr>
      </p:pic>
    </p:spTree>
    <p:extLst>
      <p:ext uri="{BB962C8B-B14F-4D97-AF65-F5344CB8AC3E}">
        <p14:creationId xmlns:p14="http://schemas.microsoft.com/office/powerpoint/2010/main" val="34159356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07911" y="300157"/>
            <a:ext cx="6558845" cy="4801314"/>
          </a:xfrm>
          <a:prstGeom prst="rect">
            <a:avLst/>
          </a:prstGeom>
        </p:spPr>
        <p:txBody>
          <a:bodyPr wrap="square">
            <a:spAutoFit/>
          </a:bodyPr>
          <a:lstStyle/>
          <a:p>
            <a:r>
              <a:rPr lang="en-US" dirty="0" smtClean="0"/>
              <a:t>Naked </a:t>
            </a:r>
            <a:r>
              <a:rPr lang="en-US" dirty="0"/>
              <a:t>mole rats might have provided better clues on cancer prevention since they appear to be cancer-resistance, having a lifespan exceeding 30 </a:t>
            </a:r>
            <a:r>
              <a:rPr lang="en-US" dirty="0" smtClean="0"/>
              <a:t>years.  </a:t>
            </a:r>
            <a:r>
              <a:rPr lang="en-US" dirty="0"/>
              <a:t>Why?  The Tasmanian devil is now endangered due to a contagious facial cancer.  Transmissible venereal tumors in dogs is also contagious without a known infectious etiology.  What makes these cancers contagious?  Why are pet cats at-risk for vaccine-associated sarcomas to level that veterinarians are instructed to vaccine cats in specific limbs so the later amputation might be feasible?  Virally-induced cancers and chronic diseases that occur in domestic and wild cats (e.g., feline leukemia, feline infectious peritonitis, and feline immunodeficiency) do not occur in dogs.  Why?  </a:t>
            </a:r>
            <a:endParaRPr lang="en-US" dirty="0" smtClean="0"/>
          </a:p>
          <a:p>
            <a:endParaRPr lang="en-US" dirty="0" smtClean="0"/>
          </a:p>
          <a:p>
            <a:r>
              <a:rPr lang="en-US" dirty="0" smtClean="0"/>
              <a:t>Might </a:t>
            </a:r>
            <a:r>
              <a:rPr lang="en-US" dirty="0"/>
              <a:t>not all of these examples indicate that the animals in our world hold tremendous clues and promise to significant breakthrough – if only our research model allowed for it?  </a:t>
            </a:r>
          </a:p>
          <a:p>
            <a:r>
              <a:rPr lang="en-US" dirty="0"/>
              <a:t> </a:t>
            </a:r>
          </a:p>
        </p:txBody>
      </p:sp>
    </p:spTree>
    <p:extLst>
      <p:ext uri="{BB962C8B-B14F-4D97-AF65-F5344CB8AC3E}">
        <p14:creationId xmlns:p14="http://schemas.microsoft.com/office/powerpoint/2010/main" val="18928734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Look to animals, and the doctors who care for them for answers</a:t>
            </a:r>
            <a:endParaRPr lang="en-US" dirty="0"/>
          </a:p>
        </p:txBody>
      </p:sp>
      <p:sp>
        <p:nvSpPr>
          <p:cNvPr id="3" name="Subtitle 2"/>
          <p:cNvSpPr>
            <a:spLocks noGrp="1"/>
          </p:cNvSpPr>
          <p:nvPr>
            <p:ph type="subTitle" idx="1"/>
          </p:nvPr>
        </p:nvSpPr>
        <p:spPr/>
        <p:txBody>
          <a:bodyPr>
            <a:normAutofit fontScale="47500" lnSpcReduction="20000"/>
          </a:bodyPr>
          <a:lstStyle/>
          <a:p>
            <a:r>
              <a:rPr lang="en-US" sz="5100" i="1" dirty="0" smtClean="0">
                <a:solidFill>
                  <a:schemeClr val="tx1"/>
                </a:solidFill>
              </a:rPr>
              <a:t>To humankind’s most pressing concerns</a:t>
            </a:r>
            <a:r>
              <a:rPr lang="en-US" sz="5100" i="1" dirty="0" smtClean="0">
                <a:solidFill>
                  <a:schemeClr val="tx1"/>
                </a:solidFill>
              </a:rPr>
              <a:t>.</a:t>
            </a:r>
          </a:p>
          <a:p>
            <a:r>
              <a:rPr lang="en-US" sz="3800" i="1" dirty="0" smtClean="0">
                <a:solidFill>
                  <a:schemeClr val="tx1"/>
                </a:solidFill>
              </a:rPr>
              <a:t>Animal and human commonality holds the linkages to discovery.</a:t>
            </a:r>
            <a:endParaRPr lang="en-US" sz="3800" i="1" dirty="0" smtClean="0">
              <a:solidFill>
                <a:schemeClr val="tx1"/>
              </a:solidFill>
            </a:endParaRPr>
          </a:p>
          <a:p>
            <a:endParaRPr lang="en-US" dirty="0" smtClean="0">
              <a:solidFill>
                <a:schemeClr val="tx1"/>
              </a:solidFill>
            </a:endParaRPr>
          </a:p>
          <a:p>
            <a:r>
              <a:rPr lang="en-US" dirty="0" smtClean="0"/>
              <a:t>Dr. Barbara Natterson-Horowitz</a:t>
            </a:r>
            <a:endParaRPr lang="en-US" dirty="0"/>
          </a:p>
        </p:txBody>
      </p:sp>
    </p:spTree>
    <p:extLst>
      <p:ext uri="{BB962C8B-B14F-4D97-AF65-F5344CB8AC3E}">
        <p14:creationId xmlns:p14="http://schemas.microsoft.com/office/powerpoint/2010/main" val="3337534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ards-bkg.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1"/>
            <a:ext cx="3738275" cy="1993746"/>
          </a:xfrm>
          <a:prstGeom prst="rect">
            <a:avLst/>
          </a:prstGeom>
        </p:spPr>
      </p:pic>
      <p:sp>
        <p:nvSpPr>
          <p:cNvPr id="2" name="Rectangle 1"/>
          <p:cNvSpPr/>
          <p:nvPr/>
        </p:nvSpPr>
        <p:spPr>
          <a:xfrm>
            <a:off x="0" y="912365"/>
            <a:ext cx="9144000" cy="884665"/>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pic>
        <p:nvPicPr>
          <p:cNvPr id="5" name="Picture 4" descr="AHA-logo-2014-final-outline-vector.ep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2800" y="82057"/>
            <a:ext cx="1414844" cy="1017997"/>
          </a:xfrm>
          <a:prstGeom prst="rect">
            <a:avLst/>
          </a:prstGeom>
        </p:spPr>
      </p:pic>
      <p:sp>
        <p:nvSpPr>
          <p:cNvPr id="12" name="TextBox 11"/>
          <p:cNvSpPr txBox="1"/>
          <p:nvPr/>
        </p:nvSpPr>
        <p:spPr>
          <a:xfrm>
            <a:off x="415358" y="934384"/>
            <a:ext cx="8651278" cy="784830"/>
          </a:xfrm>
          <a:prstGeom prst="rect">
            <a:avLst/>
          </a:prstGeom>
          <a:noFill/>
        </p:spPr>
        <p:txBody>
          <a:bodyPr wrap="square" rtlCol="0">
            <a:spAutoFit/>
          </a:bodyPr>
          <a:lstStyle/>
          <a:p>
            <a:r>
              <a:rPr lang="en-US" sz="2400" dirty="0" smtClean="0">
                <a:solidFill>
                  <a:schemeClr val="bg1"/>
                </a:solidFill>
                <a:latin typeface="Arial"/>
                <a:cs typeface="Arial"/>
              </a:rPr>
              <a:t>Humane Heartland</a:t>
            </a:r>
            <a:r>
              <a:rPr lang="en-US" sz="2400" baseline="30000" dirty="0" smtClean="0">
                <a:solidFill>
                  <a:schemeClr val="bg1"/>
                </a:solidFill>
                <a:latin typeface="Arial"/>
                <a:cs typeface="Arial"/>
              </a:rPr>
              <a:t>TM</a:t>
            </a:r>
          </a:p>
          <a:p>
            <a:pPr>
              <a:lnSpc>
                <a:spcPct val="120000"/>
              </a:lnSpc>
            </a:pPr>
            <a:r>
              <a:rPr lang="en-US" dirty="0" smtClean="0">
                <a:solidFill>
                  <a:schemeClr val="bg1"/>
                </a:solidFill>
                <a:latin typeface="Arial"/>
                <a:cs typeface="Arial"/>
              </a:rPr>
              <a:t>Ensuring the Humane Treatment of More Than 1 Billion Farm Animals</a:t>
            </a:r>
            <a:endParaRPr lang="en-US" dirty="0">
              <a:solidFill>
                <a:schemeClr val="bg1"/>
              </a:solidFill>
              <a:latin typeface="Arial"/>
              <a:cs typeface="Arial"/>
            </a:endParaRPr>
          </a:p>
        </p:txBody>
      </p:sp>
      <p:sp>
        <p:nvSpPr>
          <p:cNvPr id="8" name="Rectangle 7"/>
          <p:cNvSpPr/>
          <p:nvPr/>
        </p:nvSpPr>
        <p:spPr>
          <a:xfrm>
            <a:off x="415358" y="1953000"/>
            <a:ext cx="6030956" cy="3077765"/>
          </a:xfrm>
          <a:prstGeom prst="rect">
            <a:avLst/>
          </a:prstGeom>
        </p:spPr>
        <p:txBody>
          <a:bodyPr wrap="square">
            <a:spAutoFit/>
          </a:bodyPr>
          <a:lstStyle/>
          <a:p>
            <a:pPr marL="342900" indent="-342900">
              <a:lnSpc>
                <a:spcPct val="80000"/>
              </a:lnSpc>
              <a:spcAft>
                <a:spcPts val="1200"/>
              </a:spcAft>
              <a:buFont typeface="Arial"/>
              <a:buChar char="•"/>
            </a:pPr>
            <a:r>
              <a:rPr lang="en-US" sz="2400" dirty="0" smtClean="0">
                <a:latin typeface="Arial"/>
                <a:cs typeface="Arial"/>
              </a:rPr>
              <a:t>American Humane Certified</a:t>
            </a:r>
            <a:r>
              <a:rPr lang="en-US" sz="2400" baseline="30000" dirty="0" smtClean="0">
                <a:latin typeface="Arial"/>
                <a:cs typeface="Arial"/>
              </a:rPr>
              <a:t>TM</a:t>
            </a:r>
          </a:p>
          <a:p>
            <a:pPr>
              <a:lnSpc>
                <a:spcPct val="50000"/>
              </a:lnSpc>
              <a:spcAft>
                <a:spcPts val="1200"/>
              </a:spcAft>
            </a:pPr>
            <a:r>
              <a:rPr lang="en-US" sz="2400" baseline="30000" dirty="0" smtClean="0">
                <a:latin typeface="Arial"/>
                <a:cs typeface="Arial"/>
              </a:rPr>
              <a:t> </a:t>
            </a:r>
            <a:r>
              <a:rPr lang="en-US" sz="2400" dirty="0" smtClean="0">
                <a:latin typeface="Arial"/>
                <a:cs typeface="Arial"/>
              </a:rPr>
              <a:t>     – </a:t>
            </a:r>
            <a:r>
              <a:rPr lang="en-US" dirty="0" smtClean="0">
                <a:latin typeface="Arial"/>
                <a:cs typeface="Arial"/>
              </a:rPr>
              <a:t>Third Party Farm Animal Welfare Audit Program</a:t>
            </a:r>
            <a:endParaRPr lang="en-US" baseline="30000" dirty="0">
              <a:latin typeface="Arial"/>
              <a:cs typeface="Arial"/>
            </a:endParaRPr>
          </a:p>
          <a:p>
            <a:pPr marL="342900" indent="-342900">
              <a:lnSpc>
                <a:spcPct val="80000"/>
              </a:lnSpc>
              <a:spcAft>
                <a:spcPts val="1200"/>
              </a:spcAft>
              <a:buFont typeface="Arial"/>
              <a:buChar char="•"/>
            </a:pPr>
            <a:r>
              <a:rPr lang="en-US" sz="2400" dirty="0" smtClean="0">
                <a:latin typeface="Arial"/>
                <a:cs typeface="Arial"/>
              </a:rPr>
              <a:t>Humane Housing + Humane              Equipment &amp; Technology Approval</a:t>
            </a:r>
          </a:p>
          <a:p>
            <a:pPr marL="342900" indent="-342900">
              <a:lnSpc>
                <a:spcPct val="80000"/>
              </a:lnSpc>
              <a:spcAft>
                <a:spcPts val="1200"/>
              </a:spcAft>
              <a:buFont typeface="Arial"/>
              <a:buChar char="•"/>
            </a:pPr>
            <a:r>
              <a:rPr lang="en-US" sz="2400" dirty="0" smtClean="0">
                <a:latin typeface="Arial"/>
                <a:cs typeface="Arial"/>
              </a:rPr>
              <a:t>Humane Training                                          </a:t>
            </a:r>
          </a:p>
          <a:p>
            <a:pPr>
              <a:lnSpc>
                <a:spcPct val="50000"/>
              </a:lnSpc>
              <a:spcAft>
                <a:spcPts val="1200"/>
              </a:spcAft>
            </a:pPr>
            <a:r>
              <a:rPr lang="en-US" sz="2400" dirty="0" smtClean="0">
                <a:latin typeface="Arial"/>
                <a:cs typeface="Arial"/>
              </a:rPr>
              <a:t>      </a:t>
            </a:r>
            <a:r>
              <a:rPr lang="en-US" dirty="0" smtClean="0">
                <a:latin typeface="Arial"/>
                <a:cs typeface="Arial"/>
              </a:rPr>
              <a:t>– Farm Workers &amp; Managers</a:t>
            </a:r>
            <a:endParaRPr lang="en-US" baseline="30000" dirty="0" smtClean="0">
              <a:latin typeface="Arial"/>
              <a:cs typeface="Arial"/>
            </a:endParaRPr>
          </a:p>
          <a:p>
            <a:pPr marL="342900" indent="-342900">
              <a:lnSpc>
                <a:spcPct val="80000"/>
              </a:lnSpc>
              <a:spcAft>
                <a:spcPts val="1200"/>
              </a:spcAft>
              <a:buFont typeface="Arial"/>
              <a:buChar char="•"/>
            </a:pPr>
            <a:r>
              <a:rPr lang="en-US" sz="2400" dirty="0" smtClean="0">
                <a:latin typeface="Arial"/>
                <a:cs typeface="Arial"/>
              </a:rPr>
              <a:t>Humane Education                                          </a:t>
            </a:r>
          </a:p>
          <a:p>
            <a:pPr>
              <a:lnSpc>
                <a:spcPct val="50000"/>
              </a:lnSpc>
              <a:spcAft>
                <a:spcPts val="1200"/>
              </a:spcAft>
            </a:pPr>
            <a:r>
              <a:rPr lang="en-US" sz="2400" dirty="0" smtClean="0">
                <a:latin typeface="Arial"/>
                <a:cs typeface="Arial"/>
              </a:rPr>
              <a:t>      </a:t>
            </a:r>
            <a:r>
              <a:rPr lang="en-US" dirty="0" smtClean="0">
                <a:latin typeface="Arial"/>
                <a:cs typeface="Arial"/>
              </a:rPr>
              <a:t>– Urban School Curriculum</a:t>
            </a:r>
            <a:endParaRPr lang="en-US" baseline="30000" dirty="0" smtClean="0">
              <a:latin typeface="Arial"/>
              <a:cs typeface="Arial"/>
            </a:endParaRPr>
          </a:p>
        </p:txBody>
      </p:sp>
      <p:pic>
        <p:nvPicPr>
          <p:cNvPr id="3" name="Picture 2" descr="iStock_000013734332XLargeCMYK.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41437" y="2796344"/>
            <a:ext cx="3320708" cy="2347156"/>
          </a:xfrm>
          <a:prstGeom prst="rect">
            <a:avLst/>
          </a:prstGeom>
        </p:spPr>
      </p:pic>
      <p:pic>
        <p:nvPicPr>
          <p:cNvPr id="7" name="Picture 6" descr="AHC logo only RGB.EP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46314" y="1661785"/>
            <a:ext cx="1728534" cy="1719848"/>
          </a:xfrm>
          <a:prstGeom prst="rect">
            <a:avLst/>
          </a:prstGeom>
        </p:spPr>
      </p:pic>
      <p:pic>
        <p:nvPicPr>
          <p:cNvPr id="9" name="Picture 8" descr="layerchickenCMYK.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90174" y="3726647"/>
            <a:ext cx="1481568" cy="1079248"/>
          </a:xfrm>
          <a:prstGeom prst="rect">
            <a:avLst/>
          </a:prstGeom>
        </p:spPr>
      </p:pic>
      <p:pic>
        <p:nvPicPr>
          <p:cNvPr id="13" name="Picture 12" descr="PIG dreamstime_xxl_2143594.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87115" y="3726647"/>
            <a:ext cx="1554686" cy="1079248"/>
          </a:xfrm>
          <a:prstGeom prst="rect">
            <a:avLst/>
          </a:prstGeom>
        </p:spPr>
      </p:pic>
      <p:pic>
        <p:nvPicPr>
          <p:cNvPr id="14" name="Picture 13" descr="iStock_000013752547LargeBeef Cattle Cmyk.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72103" y="3726646"/>
            <a:ext cx="1593613" cy="1079249"/>
          </a:xfrm>
          <a:prstGeom prst="rect">
            <a:avLst/>
          </a:prstGeom>
        </p:spPr>
      </p:pic>
    </p:spTree>
    <p:extLst>
      <p:ext uri="{BB962C8B-B14F-4D97-AF65-F5344CB8AC3E}">
        <p14:creationId xmlns:p14="http://schemas.microsoft.com/office/powerpoint/2010/main" val="28386535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10466"/>
            <a:ext cx="9144000" cy="542564"/>
          </a:xfrm>
          <a:prstGeom prst="rect">
            <a:avLst/>
          </a:prstGeom>
          <a:solidFill>
            <a:srgbClr val="1F49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2"/>
              </a:solidFill>
            </a:endParaRPr>
          </a:p>
        </p:txBody>
      </p:sp>
      <p:sp>
        <p:nvSpPr>
          <p:cNvPr id="12" name="TextBox 11"/>
          <p:cNvSpPr txBox="1"/>
          <p:nvPr/>
        </p:nvSpPr>
        <p:spPr>
          <a:xfrm>
            <a:off x="415358" y="532484"/>
            <a:ext cx="8651278" cy="461665"/>
          </a:xfrm>
          <a:prstGeom prst="rect">
            <a:avLst/>
          </a:prstGeom>
          <a:noFill/>
        </p:spPr>
        <p:txBody>
          <a:bodyPr wrap="square" rtlCol="0">
            <a:spAutoFit/>
          </a:bodyPr>
          <a:lstStyle/>
          <a:p>
            <a:r>
              <a:rPr lang="en-US" sz="2400" dirty="0" smtClean="0">
                <a:solidFill>
                  <a:schemeClr val="bg1"/>
                </a:solidFill>
                <a:latin typeface="Arial"/>
                <a:cs typeface="Arial"/>
              </a:rPr>
              <a:t>Humane Heartland</a:t>
            </a:r>
            <a:r>
              <a:rPr lang="en-US" sz="2400" baseline="30000" dirty="0" smtClean="0">
                <a:solidFill>
                  <a:schemeClr val="bg1"/>
                </a:solidFill>
                <a:latin typeface="Arial"/>
                <a:cs typeface="Arial"/>
              </a:rPr>
              <a:t>TM</a:t>
            </a:r>
          </a:p>
        </p:txBody>
      </p:sp>
      <p:sp>
        <p:nvSpPr>
          <p:cNvPr id="8" name="Rectangle 7"/>
          <p:cNvSpPr/>
          <p:nvPr/>
        </p:nvSpPr>
        <p:spPr>
          <a:xfrm>
            <a:off x="415358" y="1205466"/>
            <a:ext cx="6030956" cy="4044184"/>
          </a:xfrm>
          <a:prstGeom prst="rect">
            <a:avLst/>
          </a:prstGeom>
        </p:spPr>
        <p:txBody>
          <a:bodyPr wrap="square">
            <a:spAutoFit/>
          </a:bodyPr>
          <a:lstStyle/>
          <a:p>
            <a:pPr marL="342900" indent="-342900">
              <a:lnSpc>
                <a:spcPct val="80000"/>
              </a:lnSpc>
              <a:spcAft>
                <a:spcPts val="1200"/>
              </a:spcAft>
              <a:buFont typeface="Arial"/>
              <a:buChar char="•"/>
            </a:pPr>
            <a:r>
              <a:rPr lang="en-US" sz="2400" dirty="0" smtClean="0">
                <a:latin typeface="Arial"/>
                <a:cs typeface="Arial"/>
              </a:rPr>
              <a:t>First Third Party</a:t>
            </a:r>
            <a:endParaRPr lang="en-US" sz="2400" baseline="30000" dirty="0" smtClean="0">
              <a:latin typeface="Arial"/>
              <a:cs typeface="Arial"/>
            </a:endParaRPr>
          </a:p>
          <a:p>
            <a:pPr>
              <a:lnSpc>
                <a:spcPct val="80000"/>
              </a:lnSpc>
              <a:spcAft>
                <a:spcPts val="1200"/>
              </a:spcAft>
            </a:pPr>
            <a:r>
              <a:rPr lang="en-US" dirty="0" smtClean="0">
                <a:latin typeface="Arial"/>
                <a:cs typeface="Arial"/>
              </a:rPr>
              <a:t>         Farm Animal Welfare Audit Program in U.S.</a:t>
            </a:r>
            <a:endParaRPr lang="en-US" baseline="30000" dirty="0">
              <a:latin typeface="Arial"/>
              <a:cs typeface="Arial"/>
            </a:endParaRPr>
          </a:p>
          <a:p>
            <a:pPr marL="342900" indent="-342900">
              <a:spcAft>
                <a:spcPts val="1200"/>
              </a:spcAft>
              <a:buFont typeface="Arial"/>
              <a:buChar char="•"/>
            </a:pPr>
            <a:r>
              <a:rPr lang="en-US" sz="2400" dirty="0" smtClean="0">
                <a:latin typeface="Arial"/>
                <a:cs typeface="Arial"/>
              </a:rPr>
              <a:t>Fastest Growing Animal Welfare Label</a:t>
            </a:r>
            <a:r>
              <a:rPr lang="en-US" dirty="0" smtClean="0">
                <a:latin typeface="Arial"/>
                <a:cs typeface="Arial"/>
              </a:rPr>
              <a:t>	  – More Than 1.4 Billion Farm Animals                                            	  –10,000 Farms and Ranches                                                      	  – Certified Products in 50 States                                     	  – Certify Over 90% of Cage Free Eggs</a:t>
            </a:r>
          </a:p>
          <a:p>
            <a:pPr marL="342900" indent="-342900">
              <a:spcAft>
                <a:spcPts val="1200"/>
              </a:spcAft>
              <a:buFont typeface="Arial"/>
              <a:buChar char="•"/>
            </a:pPr>
            <a:r>
              <a:rPr lang="en-US" sz="2400" dirty="0" smtClean="0">
                <a:latin typeface="Arial"/>
                <a:cs typeface="Arial"/>
              </a:rPr>
              <a:t>Innovative Humane Seal of Approval</a:t>
            </a:r>
            <a:endParaRPr lang="en-US" sz="2400" baseline="30000" dirty="0" smtClean="0">
              <a:latin typeface="Arial"/>
              <a:cs typeface="Arial"/>
            </a:endParaRPr>
          </a:p>
          <a:p>
            <a:pPr>
              <a:lnSpc>
                <a:spcPct val="80000"/>
              </a:lnSpc>
              <a:spcAft>
                <a:spcPts val="1200"/>
              </a:spcAft>
            </a:pPr>
            <a:r>
              <a:rPr lang="en-US" dirty="0" smtClean="0">
                <a:latin typeface="Arial"/>
                <a:cs typeface="Arial"/>
              </a:rPr>
              <a:t>         Program for humane housing, equipment, and 	 	  technology that improve animal welfare and        	  worker environments</a:t>
            </a:r>
            <a:endParaRPr lang="en-US" baseline="30000" dirty="0" smtClean="0">
              <a:latin typeface="Arial"/>
              <a:cs typeface="Arial"/>
            </a:endParaRPr>
          </a:p>
          <a:p>
            <a:pPr marL="342900" indent="-342900">
              <a:lnSpc>
                <a:spcPct val="80000"/>
              </a:lnSpc>
              <a:spcAft>
                <a:spcPts val="1200"/>
              </a:spcAft>
              <a:buFont typeface="Arial"/>
              <a:buChar char="•"/>
            </a:pPr>
            <a:endParaRPr lang="en-US" baseline="30000" dirty="0" smtClean="0">
              <a:latin typeface="Arial"/>
              <a:cs typeface="Arial"/>
            </a:endParaRPr>
          </a:p>
        </p:txBody>
      </p:sp>
      <p:pic>
        <p:nvPicPr>
          <p:cNvPr id="3" name="Picture 2" descr="FARM-infographic-letterSizeJULY 201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46314" y="0"/>
            <a:ext cx="2272198" cy="5143500"/>
          </a:xfrm>
          <a:prstGeom prst="rect">
            <a:avLst/>
          </a:prstGeom>
        </p:spPr>
      </p:pic>
    </p:spTree>
    <p:extLst>
      <p:ext uri="{BB962C8B-B14F-4D97-AF65-F5344CB8AC3E}">
        <p14:creationId xmlns:p14="http://schemas.microsoft.com/office/powerpoint/2010/main" val="18714909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Cards-bkg.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7748137" cy="4132339"/>
          </a:xfrm>
          <a:prstGeom prst="rect">
            <a:avLst/>
          </a:prstGeom>
        </p:spPr>
      </p:pic>
      <p:pic>
        <p:nvPicPr>
          <p:cNvPr id="5" name="Picture 4" descr="AHA-logo-2014-final-outline-vector.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61130" y="1016513"/>
            <a:ext cx="2404818" cy="1730295"/>
          </a:xfrm>
          <a:prstGeom prst="rect">
            <a:avLst/>
          </a:prstGeom>
        </p:spPr>
      </p:pic>
      <p:pic>
        <p:nvPicPr>
          <p:cNvPr id="6" name="Picture Placeholder 6" descr="AA_fam_Porch.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01562" y="3057806"/>
            <a:ext cx="1234506" cy="1234507"/>
          </a:xfrm>
          <a:prstGeom prst="rect">
            <a:avLst/>
          </a:prstGeom>
        </p:spPr>
      </p:pic>
      <p:pic>
        <p:nvPicPr>
          <p:cNvPr id="7" name="Picture Placeholder 10" descr="DSC_5292.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918562" y="3057806"/>
            <a:ext cx="1234506" cy="1234507"/>
          </a:xfrm>
          <a:prstGeom prst="rect">
            <a:avLst/>
          </a:prstGeom>
        </p:spPr>
      </p:pic>
      <p:pic>
        <p:nvPicPr>
          <p:cNvPr id="8" name="Picture Placeholder 8" descr="Chris-Obonsawin-and-Britney-Pup.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237450" y="3057806"/>
            <a:ext cx="1234506" cy="1234507"/>
          </a:xfrm>
          <a:prstGeom prst="rect">
            <a:avLst/>
          </a:prstGeom>
        </p:spPr>
      </p:pic>
      <p:pic>
        <p:nvPicPr>
          <p:cNvPr id="9" name="Picture Placeholder 9" descr="cowfeeding.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565145" y="3057806"/>
            <a:ext cx="1234506" cy="1234507"/>
          </a:xfrm>
          <a:prstGeom prst="rect">
            <a:avLst/>
          </a:prstGeom>
        </p:spPr>
      </p:pic>
      <p:pic>
        <p:nvPicPr>
          <p:cNvPr id="10" name="Picture Placeholder 7" descr="catANDboy.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5888897" y="3057806"/>
            <a:ext cx="1234506" cy="1234507"/>
          </a:xfrm>
          <a:prstGeom prst="rect">
            <a:avLst/>
          </a:prstGeom>
        </p:spPr>
      </p:pic>
      <p:pic>
        <p:nvPicPr>
          <p:cNvPr id="11" name="Picture Placeholder 12" descr="IMG_2078.jpg"/>
          <p:cNvPicPr>
            <a:picLocks noChangeAspect="1"/>
          </p:cNvPicPr>
          <p:nvPr/>
        </p:nvPicPr>
        <p:blipFill rotWithShape="1">
          <a:blip r:embed="rId9" cstate="screen">
            <a:alphaModFix amt="87000"/>
            <a:extLst>
              <a:ext uri="{28A0092B-C50C-407E-A947-70E740481C1C}">
                <a14:useLocalDpi xmlns:a14="http://schemas.microsoft.com/office/drawing/2010/main"/>
              </a:ext>
            </a:extLst>
          </a:blip>
          <a:srcRect/>
          <a:stretch/>
        </p:blipFill>
        <p:spPr>
          <a:xfrm>
            <a:off x="7211728" y="3057806"/>
            <a:ext cx="1234506" cy="1234507"/>
          </a:xfrm>
          <a:prstGeom prst="rect">
            <a:avLst/>
          </a:prstGeom>
        </p:spPr>
      </p:pic>
      <p:sp>
        <p:nvSpPr>
          <p:cNvPr id="2" name="TextBox 1"/>
          <p:cNvSpPr txBox="1"/>
          <p:nvPr/>
        </p:nvSpPr>
        <p:spPr>
          <a:xfrm>
            <a:off x="3145030" y="4581827"/>
            <a:ext cx="2797153" cy="307777"/>
          </a:xfrm>
          <a:prstGeom prst="rect">
            <a:avLst/>
          </a:prstGeom>
          <a:noFill/>
        </p:spPr>
        <p:txBody>
          <a:bodyPr wrap="square" rtlCol="0">
            <a:spAutoFit/>
          </a:bodyPr>
          <a:lstStyle/>
          <a:p>
            <a:pPr algn="ctr"/>
            <a:r>
              <a:rPr lang="en-US" sz="1400" dirty="0" smtClean="0">
                <a:solidFill>
                  <a:schemeClr val="tx2"/>
                </a:solidFill>
                <a:latin typeface="Arial"/>
                <a:cs typeface="Arial"/>
              </a:rPr>
              <a:t>www.americanhumane.org</a:t>
            </a:r>
            <a:endParaRPr lang="en-US" sz="1400" dirty="0">
              <a:solidFill>
                <a:schemeClr val="tx2"/>
              </a:solidFill>
              <a:latin typeface="Arial"/>
              <a:cs typeface="Arial"/>
            </a:endParaRPr>
          </a:p>
        </p:txBody>
      </p:sp>
      <p:sp>
        <p:nvSpPr>
          <p:cNvPr id="3" name="Rectangle 2"/>
          <p:cNvSpPr/>
          <p:nvPr/>
        </p:nvSpPr>
        <p:spPr>
          <a:xfrm>
            <a:off x="5621867" y="387819"/>
            <a:ext cx="3239912" cy="923330"/>
          </a:xfrm>
          <a:prstGeom prst="rect">
            <a:avLst/>
          </a:prstGeom>
        </p:spPr>
        <p:txBody>
          <a:bodyPr wrap="square">
            <a:spAutoFit/>
          </a:bodyPr>
          <a:lstStyle/>
          <a:p>
            <a:r>
              <a:rPr lang="en-US" dirty="0"/>
              <a:t>Robin R. Ganzert, Ph.D.</a:t>
            </a:r>
          </a:p>
          <a:p>
            <a:r>
              <a:rPr lang="en-US" dirty="0">
                <a:hlinkClick r:id="rId10"/>
              </a:rPr>
              <a:t>robing@americanhumane.org</a:t>
            </a:r>
            <a:endParaRPr lang="en-US" dirty="0"/>
          </a:p>
          <a:p>
            <a:r>
              <a:rPr lang="en-US" dirty="0" smtClean="0"/>
              <a:t>@</a:t>
            </a:r>
            <a:r>
              <a:rPr lang="en-US" dirty="0" err="1"/>
              <a:t>robinganzert</a:t>
            </a:r>
            <a:endParaRPr lang="en-US" dirty="0"/>
          </a:p>
        </p:txBody>
      </p:sp>
    </p:spTree>
    <p:extLst>
      <p:ext uri="{BB962C8B-B14F-4D97-AF65-F5344CB8AC3E}">
        <p14:creationId xmlns:p14="http://schemas.microsoft.com/office/powerpoint/2010/main" val="231773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Apex</Template>
  <TotalTime>548</TotalTime>
  <Words>1111</Words>
  <Application>Microsoft Office PowerPoint</Application>
  <PresentationFormat>On-screen Show (16:9)</PresentationFormat>
  <Paragraphs>159</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Look to animals, and the doctors who care for them for answers</vt:lpstr>
      <vt:lpstr>PowerPoint Presentation</vt:lpstr>
      <vt:lpstr>PowerPoint Presentation</vt:lpstr>
      <vt:lpstr>PowerPoint Presentation</vt:lpstr>
    </vt:vector>
  </TitlesOfParts>
  <Company>Workhorse 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Constance Kovar</dc:creator>
  <cp:lastModifiedBy>Robin Ganzert</cp:lastModifiedBy>
  <cp:revision>75</cp:revision>
  <cp:lastPrinted>2014-11-18T22:16:26Z</cp:lastPrinted>
  <dcterms:created xsi:type="dcterms:W3CDTF">2014-11-18T16:51:19Z</dcterms:created>
  <dcterms:modified xsi:type="dcterms:W3CDTF">2015-08-04T15:00:30Z</dcterms:modified>
</cp:coreProperties>
</file>