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67" r:id="rId6"/>
    <p:sldId id="275" r:id="rId7"/>
    <p:sldId id="268" r:id="rId8"/>
    <p:sldId id="265" r:id="rId9"/>
    <p:sldId id="260" r:id="rId10"/>
    <p:sldId id="272" r:id="rId11"/>
    <p:sldId id="259" r:id="rId12"/>
    <p:sldId id="261" r:id="rId13"/>
    <p:sldId id="269" r:id="rId14"/>
    <p:sldId id="273" r:id="rId15"/>
    <p:sldId id="274" r:id="rId16"/>
    <p:sldId id="262" r:id="rId17"/>
    <p:sldId id="263" r:id="rId18"/>
    <p:sldId id="266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4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75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875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C4E4A-5FD4-8E49-802E-F9E4F1B8ACD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E425D-89D1-584B-89DC-7E680B73325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/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641944" y="326458"/>
            <a:ext cx="1044856" cy="95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b="1" i="0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u"/>
        <a:defRPr sz="28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Ø"/>
        <a:defRPr sz="18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897" y="1016000"/>
            <a:ext cx="8793655" cy="2224690"/>
          </a:xfrm>
        </p:spPr>
        <p:txBody>
          <a:bodyPr anchor="ctr">
            <a:no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latin typeface="Times New Roman"/>
                <a:cs typeface="Times New Roman"/>
              </a:rPr>
              <a:t>FUNCTIONAL OUTCOMES MEASUREMENT </a:t>
            </a:r>
            <a:br>
              <a:rPr lang="en-US" sz="3200" b="1" dirty="0" smtClean="0">
                <a:latin typeface="Times New Roman"/>
                <a:cs typeface="Times New Roman"/>
              </a:rPr>
            </a:br>
            <a:r>
              <a:rPr lang="en-US" sz="3200" b="1" dirty="0" smtClean="0">
                <a:latin typeface="Times New Roman"/>
                <a:cs typeface="Times New Roman"/>
              </a:rPr>
              <a:t>IN THE ABSENCE OF DISABILITY:</a:t>
            </a:r>
            <a:br>
              <a:rPr lang="en-US" sz="3200" b="1" dirty="0" smtClean="0">
                <a:latin typeface="Times New Roman"/>
                <a:cs typeface="Times New Roman"/>
              </a:rPr>
            </a:br>
            <a:r>
              <a:rPr lang="en-US" sz="3200" b="1" dirty="0" smtClean="0">
                <a:latin typeface="Times New Roman"/>
                <a:cs typeface="Times New Roman"/>
              </a:rPr>
              <a:t>THE LYMPHEDEMA EXAMPLE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8552"/>
            <a:ext cx="6400800" cy="129890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Robert Weiss, M.S.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Porter Ranch, CA</a:t>
            </a:r>
          </a:p>
          <a:p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LymphActivist@aol.com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0718" y="5447862"/>
            <a:ext cx="51983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OMICS 3</a:t>
            </a:r>
            <a:r>
              <a:rPr lang="en-US" baseline="30000" dirty="0" smtClean="0"/>
              <a:t>rd</a:t>
            </a:r>
            <a:r>
              <a:rPr lang="en-US" dirty="0" smtClean="0"/>
              <a:t> International Conference and Exhibition on</a:t>
            </a:r>
          </a:p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Physical Medicine &amp; Rehabilitation </a:t>
            </a:r>
          </a:p>
          <a:p>
            <a:pPr algn="ctr"/>
            <a:r>
              <a:rPr lang="en-US" dirty="0" smtClean="0"/>
              <a:t>May 18-20, 2015, San Antonio, TX, USA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Motivation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We are in the midst of a transformation of our healthcare system from “pay for service” to “pay for outcome”.</a:t>
            </a:r>
          </a:p>
          <a:p>
            <a:r>
              <a:rPr lang="en-US" sz="2400" dirty="0" smtClean="0"/>
              <a:t> “Service” is relatively easy to measure whereas measurement of “outcome” can be somewhat elusive.</a:t>
            </a:r>
          </a:p>
          <a:p>
            <a:r>
              <a:rPr lang="en-US" sz="2400" dirty="0" smtClean="0"/>
              <a:t> Therapy outcome has been mainly measured by improvement in musculoskeletal functional deficiency.</a:t>
            </a:r>
          </a:p>
          <a:p>
            <a:r>
              <a:rPr lang="en-US" sz="2400" dirty="0" smtClean="0"/>
              <a:t> Lymphedema is a medical problem involving the lymphatic, circulatory, immune and lipid systems which may or may not involve musculoskeletal functional deficiency.</a:t>
            </a:r>
          </a:p>
          <a:p>
            <a:r>
              <a:rPr lang="en-US" sz="2400" dirty="0" smtClean="0"/>
              <a:t> Outcome measures traditionally utilized by therapists do not have adequate sensitivity to measure lymphedema severity.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Approach to Lymphedema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Functional Outcomes Measurement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en-US" sz="2595" dirty="0" smtClean="0"/>
              <a:t>Background</a:t>
            </a:r>
          </a:p>
          <a:p>
            <a:pPr lvl="1"/>
            <a:r>
              <a:rPr lang="en-US" dirty="0" smtClean="0"/>
              <a:t>Lymphedema (LE) pathology and standard of treatment</a:t>
            </a:r>
          </a:p>
          <a:p>
            <a:pPr lvl="1"/>
            <a:r>
              <a:rPr lang="en-US" dirty="0" smtClean="0"/>
              <a:t>Medicare lymphedema treatment reimbursement</a:t>
            </a:r>
          </a:p>
          <a:p>
            <a:r>
              <a:rPr lang="en-US" sz="2595" dirty="0" smtClean="0"/>
              <a:t> Specific Problems</a:t>
            </a:r>
          </a:p>
          <a:p>
            <a:pPr lvl="1"/>
            <a:r>
              <a:rPr lang="en-US" dirty="0" smtClean="0"/>
              <a:t>Subjective &amp; objective tools measure different aspects of LE</a:t>
            </a:r>
          </a:p>
          <a:p>
            <a:pPr lvl="1"/>
            <a:r>
              <a:rPr lang="en-US" dirty="0" smtClean="0"/>
              <a:t>No objective measurement methods for Stage 0 LE</a:t>
            </a:r>
          </a:p>
          <a:p>
            <a:pPr lvl="1"/>
            <a:r>
              <a:rPr lang="en-US" dirty="0" smtClean="0"/>
              <a:t>No objective measurement methods for Mid-line LE</a:t>
            </a:r>
          </a:p>
          <a:p>
            <a:pPr lvl="1"/>
            <a:r>
              <a:rPr lang="en-US" dirty="0" smtClean="0"/>
              <a:t>Few validated instruments for subjective measurement of LE</a:t>
            </a:r>
          </a:p>
          <a:p>
            <a:r>
              <a:rPr lang="en-US" dirty="0" smtClean="0"/>
              <a:t> </a:t>
            </a:r>
            <a:r>
              <a:rPr lang="en-US" sz="2595" dirty="0" smtClean="0"/>
              <a:t>Promising New Objective Measurement Techniques</a:t>
            </a:r>
          </a:p>
          <a:p>
            <a:r>
              <a:rPr lang="en-US" sz="2595" dirty="0" smtClean="0"/>
              <a:t> Promising New Subjective Measurement Instruments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414"/>
            <a:ext cx="6987510" cy="83770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3200" b="1" dirty="0" smtClean="0">
                <a:latin typeface="Times New Roman"/>
                <a:cs typeface="Times New Roman"/>
              </a:rPr>
              <a:t>Lymphedema Pathology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0675"/>
            <a:ext cx="8229600" cy="4583877"/>
          </a:xfrm>
        </p:spPr>
        <p:txBody>
          <a:bodyPr>
            <a:normAutofit fontScale="92500" lnSpcReduction="10000"/>
          </a:bodyPr>
          <a:lstStyle/>
          <a:p>
            <a:r>
              <a:rPr lang="en-US" sz="2595" dirty="0" smtClean="0"/>
              <a:t> Definition of Lymphedema (LE)</a:t>
            </a:r>
          </a:p>
          <a:p>
            <a:pPr lvl="1"/>
            <a:r>
              <a:rPr lang="en-US" dirty="0" smtClean="0"/>
              <a:t>“Edema is swelling due to faulty lymph drainage” or “Lymphedema results from a blockage in your lymphatic system” or “Lymphedema, also known as lymphatic obstruction”</a:t>
            </a:r>
          </a:p>
          <a:p>
            <a:pPr lvl="2"/>
            <a:r>
              <a:rPr lang="en-US" dirty="0" smtClean="0"/>
              <a:t>Common definitions need to be brought up to current knowledge</a:t>
            </a:r>
          </a:p>
          <a:p>
            <a:pPr lvl="2"/>
            <a:r>
              <a:rPr lang="en-US" dirty="0" smtClean="0"/>
              <a:t>Needs recognition of pre-clinical/pre-edema lymphedema</a:t>
            </a:r>
          </a:p>
          <a:p>
            <a:r>
              <a:rPr lang="en-US" sz="2595" dirty="0" smtClean="0"/>
              <a:t>Lymphedema Pathology</a:t>
            </a:r>
          </a:p>
          <a:p>
            <a:pPr lvl="1"/>
            <a:r>
              <a:rPr lang="en-US" dirty="0" smtClean="0"/>
              <a:t>Lymphedema is due to more than just a blockage of lymphatics*</a:t>
            </a:r>
          </a:p>
          <a:p>
            <a:pPr lvl="2"/>
            <a:r>
              <a:rPr lang="en-US" dirty="0" smtClean="0"/>
              <a:t>Failure of initial lymphatic collectors</a:t>
            </a:r>
          </a:p>
          <a:p>
            <a:pPr lvl="2"/>
            <a:r>
              <a:rPr lang="en-US" dirty="0" smtClean="0"/>
              <a:t>Aberrant lymphangion smooth muscle function</a:t>
            </a:r>
          </a:p>
          <a:p>
            <a:pPr lvl="2"/>
            <a:r>
              <a:rPr lang="en-US" dirty="0" smtClean="0"/>
              <a:t>Faulty lymphatic valve function</a:t>
            </a:r>
          </a:p>
          <a:p>
            <a:pPr lvl="2"/>
            <a:r>
              <a:rPr lang="en-US" dirty="0" smtClean="0"/>
              <a:t>Faulty electrical control of lymphangion smooth muscle pumping</a:t>
            </a:r>
          </a:p>
          <a:p>
            <a:pPr lvl="2"/>
            <a:r>
              <a:rPr lang="en-US" dirty="0" smtClean="0"/>
              <a:t>Genetic predisposition, abnormal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72138"/>
            <a:ext cx="8558753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* Mortimer PS &amp; Rockson SG. New developments in clinical aspects of lymphatic disease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i="1" dirty="0" smtClean="0">
                <a:latin typeface="Times New Roman"/>
                <a:cs typeface="Times New Roman"/>
              </a:rPr>
              <a:t>J Clin Invest. </a:t>
            </a:r>
            <a:r>
              <a:rPr lang="en-US" dirty="0" smtClean="0">
                <a:latin typeface="Times New Roman"/>
                <a:cs typeface="Times New Roman"/>
              </a:rPr>
              <a:t>March 2014; 124(3):915-921.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87510" cy="7435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The Stages of Lymphedema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70049"/>
          <a:ext cx="8190900" cy="446098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61433"/>
                <a:gridCol w="2277472"/>
                <a:gridCol w="472287"/>
                <a:gridCol w="2392921"/>
                <a:gridCol w="430306"/>
                <a:gridCol w="2256481"/>
              </a:tblGrid>
              <a:tr h="77942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Földi</a:t>
                      </a:r>
                    </a:p>
                    <a:p>
                      <a:pPr algn="ctr"/>
                      <a:r>
                        <a:rPr lang="en-US" dirty="0" smtClean="0"/>
                        <a:t>Stage and Description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MDACC Head &amp; Neck*</a:t>
                      </a:r>
                    </a:p>
                    <a:p>
                      <a:pPr algn="ctr"/>
                      <a:r>
                        <a:rPr lang="en-US" dirty="0" smtClean="0"/>
                        <a:t>Stage and Description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ISL**</a:t>
                      </a:r>
                    </a:p>
                    <a:p>
                      <a:pPr algn="ctr"/>
                      <a:r>
                        <a:rPr lang="en-US" dirty="0" smtClean="0"/>
                        <a:t>Stage</a:t>
                      </a:r>
                      <a:r>
                        <a:rPr lang="en-US" baseline="0" dirty="0" smtClean="0"/>
                        <a:t> and Description</a:t>
                      </a:r>
                      <a:endParaRPr lang="en-US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9714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600" dirty="0" smtClean="0"/>
                        <a:t>Time between lymphatic trauma and onset of LE; No clinical symptoms; </a:t>
                      </a:r>
                      <a:r>
                        <a:rPr lang="en-US" sz="1600" dirty="0" err="1" smtClean="0"/>
                        <a:t>Histologically</a:t>
                      </a:r>
                      <a:r>
                        <a:rPr lang="en-US" sz="1600" dirty="0" smtClean="0"/>
                        <a:t> evident.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 clinical symptoms</a:t>
                      </a:r>
                      <a:endParaRPr lang="en-US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600" dirty="0" smtClean="0"/>
                        <a:t>Latent or sub-clinical; swelling not evident; subtle changes in tissue; subjective symptoms.</a:t>
                      </a:r>
                      <a:endParaRPr lang="en-US" sz="1600" dirty="0"/>
                    </a:p>
                  </a:txBody>
                  <a:tcPr/>
                </a:tc>
              </a:tr>
              <a:tr h="3897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Clinical swelling</a:t>
                      </a:r>
                      <a:r>
                        <a:rPr lang="en-US" sz="1600" baseline="0" dirty="0" smtClean="0"/>
                        <a:t> with no pitting; moveable edema, no functional effects.</a:t>
                      </a:r>
                      <a:endParaRPr lang="en-US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94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Clinical swelling;  pitting edema; reduced limb swelling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 with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elevation.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Clinical swelling with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reversible pitting; may be functional effects.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Early fluid accumulation</a:t>
                      </a:r>
                      <a:r>
                        <a:rPr lang="en-US" sz="1600" baseline="0" dirty="0" smtClean="0"/>
                        <a:t> subsides with elevation; pitting may occur.</a:t>
                      </a:r>
                      <a:endParaRPr lang="en-US" sz="1600" dirty="0"/>
                    </a:p>
                  </a:txBody>
                  <a:tcPr/>
                </a:tc>
              </a:tr>
              <a:tr h="7794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Hard swelling; does not recede with elevation.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Hard swelling; does not recede with elevation;</a:t>
                      </a:r>
                      <a:r>
                        <a:rPr lang="en-US" sz="1600" baseline="0" dirty="0" smtClean="0"/>
                        <a:t> probable functional effects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Swelling rarely reduced with elevation; pitting; fat and fibrosis evident.</a:t>
                      </a:r>
                      <a:endParaRPr lang="en-US" sz="1600" dirty="0"/>
                    </a:p>
                  </a:txBody>
                  <a:tcPr/>
                </a:tc>
              </a:tr>
              <a:tr h="7794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Clinical symptoms of elephantiasis.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Elephantiasis with tissue changes; rarely seen in head and neck.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Elephantiasis; Pitting</a:t>
                      </a:r>
                      <a:r>
                        <a:rPr lang="en-US" sz="1600" baseline="0" dirty="0" smtClean="0"/>
                        <a:t> can be absent; skin changes; fat, fibrosis, overgrowths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964099"/>
            <a:ext cx="81909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*</a:t>
            </a:r>
            <a:r>
              <a:rPr lang="en-US" sz="1600" dirty="0" err="1" smtClean="0">
                <a:latin typeface="Times New Roman"/>
                <a:cs typeface="Times New Roman"/>
              </a:rPr>
              <a:t>Lewin</a:t>
            </a:r>
            <a:r>
              <a:rPr lang="en-US" sz="1600" dirty="0" smtClean="0">
                <a:latin typeface="Times New Roman"/>
                <a:cs typeface="Times New Roman"/>
              </a:rPr>
              <a:t> JS, Hutcheson KA, </a:t>
            </a:r>
            <a:r>
              <a:rPr lang="en-US" sz="1600" dirty="0" err="1" smtClean="0">
                <a:latin typeface="Times New Roman"/>
                <a:cs typeface="Times New Roman"/>
              </a:rPr>
              <a:t>Barringer</a:t>
            </a:r>
            <a:r>
              <a:rPr lang="en-US" sz="1600" dirty="0" smtClean="0">
                <a:latin typeface="Times New Roman"/>
                <a:cs typeface="Times New Roman"/>
              </a:rPr>
              <a:t> DA &amp; Smith BG. </a:t>
            </a:r>
            <a:r>
              <a:rPr lang="en-US" sz="1600" i="1" dirty="0" smtClean="0">
                <a:latin typeface="Times New Roman"/>
                <a:cs typeface="Times New Roman"/>
              </a:rPr>
              <a:t>SIG 13 Perspectives on </a:t>
            </a:r>
            <a:r>
              <a:rPr lang="en-US" sz="1600" i="1" dirty="0" err="1" smtClean="0">
                <a:latin typeface="Times New Roman"/>
                <a:cs typeface="Times New Roman"/>
              </a:rPr>
              <a:t>Swollowing</a:t>
            </a:r>
            <a:r>
              <a:rPr lang="en-US" sz="1600" i="1" dirty="0" smtClean="0">
                <a:latin typeface="Times New Roman"/>
                <a:cs typeface="Times New Roman"/>
              </a:rPr>
              <a:t> &amp;</a:t>
            </a:r>
          </a:p>
          <a:p>
            <a:r>
              <a:rPr lang="en-US" sz="1600" i="1" dirty="0" err="1" smtClean="0">
                <a:latin typeface="Times New Roman"/>
                <a:cs typeface="Times New Roman"/>
              </a:rPr>
              <a:t>Swollowing</a:t>
            </a:r>
            <a:r>
              <a:rPr lang="en-US" sz="1600" i="1" dirty="0" smtClean="0">
                <a:latin typeface="Times New Roman"/>
                <a:cs typeface="Times New Roman"/>
              </a:rPr>
              <a:t> Disorders (</a:t>
            </a:r>
            <a:r>
              <a:rPr lang="en-US" sz="1600" i="1" dirty="0" err="1" smtClean="0">
                <a:latin typeface="Times New Roman"/>
                <a:cs typeface="Times New Roman"/>
              </a:rPr>
              <a:t>Dysphagia</a:t>
            </a:r>
            <a:r>
              <a:rPr lang="en-US" sz="1600" i="1" dirty="0" smtClean="0">
                <a:latin typeface="Times New Roman"/>
                <a:cs typeface="Times New Roman"/>
              </a:rPr>
              <a:t>)</a:t>
            </a:r>
            <a:r>
              <a:rPr lang="en-US" sz="1600" dirty="0" smtClean="0">
                <a:latin typeface="Times New Roman"/>
                <a:cs typeface="Times New Roman"/>
              </a:rPr>
              <a:t>. June 2010;19:45-52. </a:t>
            </a:r>
          </a:p>
          <a:p>
            <a:r>
              <a:rPr lang="en-US" sz="1600" dirty="0" smtClean="0">
                <a:latin typeface="Times New Roman"/>
                <a:cs typeface="Times New Roman"/>
              </a:rPr>
              <a:t>**International Society of Lymphology Executive Committee. </a:t>
            </a:r>
            <a:r>
              <a:rPr lang="en-US" sz="1600" i="1" dirty="0" smtClean="0">
                <a:latin typeface="Times New Roman"/>
                <a:cs typeface="Times New Roman"/>
              </a:rPr>
              <a:t>Lymphology</a:t>
            </a:r>
            <a:r>
              <a:rPr lang="en-US" sz="1600" dirty="0" smtClean="0">
                <a:latin typeface="Times New Roman"/>
                <a:cs typeface="Times New Roman"/>
              </a:rPr>
              <a:t> 2013;46:1-11.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94" y="274638"/>
            <a:ext cx="6928715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Lymphedema Body Sites</a:t>
            </a:r>
            <a:endParaRPr lang="en-US" dirty="0">
              <a:latin typeface="Times"/>
              <a:cs typeface="Time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15995" y="1417638"/>
          <a:ext cx="8229600" cy="43891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598624"/>
                <a:gridCol w="1374511"/>
                <a:gridCol w="1256465"/>
              </a:tblGrid>
              <a:tr h="3575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SWELLING</a:t>
                      </a:r>
                      <a:r>
                        <a:rPr lang="en-US" baseline="0" dirty="0" smtClean="0"/>
                        <a:t> 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BOSOMPRA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HAID</a:t>
                      </a:r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Any Swelling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27.1</a:t>
                      </a:r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Side of Chest Wall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Front of Chest Wall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Remaining Breast</a:t>
                      </a:r>
                      <a:r>
                        <a:rPr lang="en-US" baseline="0" dirty="0" smtClean="0"/>
                        <a:t> Tissue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Back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Armpit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Shoulder/Upper Arm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20.7</a:t>
                      </a:r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Forearm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15.0</a:t>
                      </a:r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Wrist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Hand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12.1</a:t>
                      </a:r>
                      <a:endParaRPr lang="en-US" dirty="0"/>
                    </a:p>
                  </a:txBody>
                  <a:tcPr/>
                </a:tc>
              </a:tr>
              <a:tr h="357557">
                <a:tc>
                  <a:txBody>
                    <a:bodyPr/>
                    <a:lstStyle/>
                    <a:p>
                      <a:r>
                        <a:rPr lang="en-US" dirty="0" smtClean="0"/>
                        <a:t>Fingers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58101" y="5885189"/>
            <a:ext cx="640589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Bosompra et al. </a:t>
            </a:r>
            <a:r>
              <a:rPr lang="en-US" i="1" dirty="0" smtClean="0">
                <a:latin typeface="Times New Roman"/>
                <a:cs typeface="Times New Roman"/>
              </a:rPr>
              <a:t>Patient Education and Counseling </a:t>
            </a:r>
            <a:r>
              <a:rPr lang="en-US" dirty="0" smtClean="0">
                <a:latin typeface="Times New Roman"/>
                <a:cs typeface="Times New Roman"/>
              </a:rPr>
              <a:t>2002;47:155-63</a:t>
            </a:r>
          </a:p>
          <a:p>
            <a:r>
              <a:rPr lang="en-US" dirty="0" err="1" smtClean="0">
                <a:latin typeface="Times New Roman"/>
                <a:cs typeface="Times New Roman"/>
              </a:rPr>
              <a:t>Haid</a:t>
            </a:r>
            <a:r>
              <a:rPr lang="en-US" dirty="0" smtClean="0">
                <a:latin typeface="Times New Roman"/>
                <a:cs typeface="Times New Roman"/>
              </a:rPr>
              <a:t> et al. </a:t>
            </a:r>
            <a:r>
              <a:rPr lang="en-US" i="1" dirty="0" smtClean="0">
                <a:latin typeface="Times New Roman"/>
                <a:cs typeface="Times New Roman"/>
              </a:rPr>
              <a:t>Breast Cancer Research and Treatment </a:t>
            </a:r>
            <a:r>
              <a:rPr lang="en-US" dirty="0" smtClean="0">
                <a:latin typeface="Times New Roman"/>
                <a:cs typeface="Times New Roman"/>
              </a:rPr>
              <a:t>2002;73:31-6.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Lymphedema Treatment*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 Treatment Protocols</a:t>
            </a:r>
          </a:p>
          <a:p>
            <a:pPr lvl="1"/>
            <a:r>
              <a:rPr lang="en-US" dirty="0" smtClean="0"/>
              <a:t>Complex Decongestive Therapy</a:t>
            </a:r>
          </a:p>
          <a:p>
            <a:pPr lvl="2"/>
            <a:r>
              <a:rPr lang="en-US" dirty="0" smtClean="0"/>
              <a:t>Manual Lymph Drainage by Specially-Trained Therapists</a:t>
            </a:r>
          </a:p>
          <a:p>
            <a:pPr lvl="2"/>
            <a:r>
              <a:rPr lang="en-US" dirty="0" smtClean="0"/>
              <a:t>Compression (Bandage Systems, Garments, Devices)</a:t>
            </a:r>
          </a:p>
          <a:p>
            <a:pPr lvl="2"/>
            <a:r>
              <a:rPr lang="en-US" dirty="0" smtClean="0"/>
              <a:t>Lymph Drainage Exercises</a:t>
            </a:r>
          </a:p>
          <a:p>
            <a:pPr lvl="2"/>
            <a:r>
              <a:rPr lang="en-US" dirty="0" smtClean="0"/>
              <a:t>Skin Care</a:t>
            </a:r>
          </a:p>
          <a:p>
            <a:pPr lvl="1"/>
            <a:r>
              <a:rPr lang="en-US" dirty="0" smtClean="0"/>
              <a:t>Sequential Pneumatic Compression</a:t>
            </a:r>
          </a:p>
          <a:p>
            <a:r>
              <a:rPr lang="en-US" sz="2400" dirty="0" smtClean="0"/>
              <a:t> Multi-Phase Treatment Program</a:t>
            </a:r>
          </a:p>
          <a:p>
            <a:pPr lvl="1"/>
            <a:r>
              <a:rPr lang="en-US" sz="2200" dirty="0" smtClean="0"/>
              <a:t>Intensive Phase (Phase 1, Clinic)</a:t>
            </a:r>
          </a:p>
          <a:p>
            <a:pPr lvl="1"/>
            <a:r>
              <a:rPr lang="en-US" sz="2200" dirty="0" smtClean="0"/>
              <a:t>Maintenance Phase (Phase 2, Home)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126163"/>
            <a:ext cx="828239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*  General agreement by specialty medical societies, clinics, professional organizations 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Need for Early Treatment of 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9" y="1600200"/>
            <a:ext cx="8675565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Lymphedema is a chronic, progressive </a:t>
            </a:r>
            <a:r>
              <a:rPr lang="en-US" sz="2400" dirty="0" err="1" smtClean="0"/>
              <a:t>conditio</a:t>
            </a:r>
            <a:r>
              <a:rPr lang="he-IL" sz="2400" dirty="0" smtClean="0"/>
              <a:t>נ. </a:t>
            </a:r>
            <a:r>
              <a:rPr lang="en-US" sz="2200" dirty="0" smtClean="0"/>
              <a:t>If not treated it progresses to more severe states</a:t>
            </a:r>
            <a:r>
              <a:rPr lang="he-IL" sz="2200" dirty="0" smtClean="0"/>
              <a:t>.</a:t>
            </a:r>
            <a:endParaRPr lang="en-US" sz="2200" dirty="0" smtClean="0"/>
          </a:p>
          <a:p>
            <a:pPr lvl="1"/>
            <a:r>
              <a:rPr lang="en-US" sz="2200" dirty="0" smtClean="0"/>
              <a:t>Lymph stasis is an inflammatory state</a:t>
            </a:r>
          </a:p>
          <a:p>
            <a:pPr lvl="1"/>
            <a:r>
              <a:rPr lang="en-US" sz="2200" dirty="0" smtClean="0"/>
              <a:t>It is associated with immune traffic disruption, collagen deposition, and adipose accumulation*   </a:t>
            </a:r>
          </a:p>
          <a:p>
            <a:r>
              <a:rPr lang="en-US" sz="2400" dirty="0" smtClean="0"/>
              <a:t> Early treatment requires early detection &amp; measurement</a:t>
            </a:r>
          </a:p>
          <a:p>
            <a:pPr lvl="1"/>
            <a:r>
              <a:rPr lang="en-US" sz="2200" dirty="0" smtClean="0"/>
              <a:t>Current methods of measurement are not adequate</a:t>
            </a:r>
          </a:p>
          <a:p>
            <a:r>
              <a:rPr lang="en-US" sz="2400" dirty="0" smtClean="0"/>
              <a:t> Early detection and treatment</a:t>
            </a:r>
            <a:r>
              <a:rPr lang="en-US" sz="2400" dirty="0" smtClean="0"/>
              <a:t> may prevent </a:t>
            </a:r>
            <a:r>
              <a:rPr lang="en-US" sz="2400" dirty="0" smtClean="0"/>
              <a:t>progression</a:t>
            </a:r>
          </a:p>
          <a:p>
            <a:pPr lvl="1"/>
            <a:r>
              <a:rPr lang="en-US" sz="2200" dirty="0" smtClean="0"/>
              <a:t>Stout-Gergich (2008) off-the-shelf compression sleeves</a:t>
            </a:r>
          </a:p>
          <a:p>
            <a:pPr lvl="1"/>
            <a:r>
              <a:rPr lang="en-US" sz="2200" dirty="0" smtClean="0"/>
              <a:t>Torres-</a:t>
            </a:r>
            <a:r>
              <a:rPr lang="en-US" sz="2200" dirty="0" err="1" smtClean="0"/>
              <a:t>Lacomba</a:t>
            </a:r>
            <a:r>
              <a:rPr lang="en-US" sz="2200" dirty="0" smtClean="0"/>
              <a:t> (2010) manual lymph drainage and exercises</a:t>
            </a:r>
          </a:p>
          <a:p>
            <a:pPr lvl="1"/>
            <a:r>
              <a:rPr lang="en-US" sz="2200" dirty="0" smtClean="0"/>
              <a:t>Zimmermann (2012) MLD, exercise, breath therapy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200553" y="6126163"/>
            <a:ext cx="879699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*Rockson SG. The Unique Biology of Lymphatic Edema, </a:t>
            </a:r>
            <a:r>
              <a:rPr lang="en-US" i="1" dirty="0" smtClean="0">
                <a:latin typeface="Times New Roman"/>
                <a:cs typeface="Times New Roman"/>
              </a:rPr>
              <a:t>Lymph Res Biol</a:t>
            </a:r>
            <a:r>
              <a:rPr lang="en-US" dirty="0" smtClean="0">
                <a:latin typeface="Times New Roman"/>
                <a:cs typeface="Times New Roman"/>
              </a:rPr>
              <a:t>. 2009;7(2):97-100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87510" cy="1021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General Medicare Coverage Policy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448"/>
            <a:ext cx="8371490" cy="439682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sz="2595" dirty="0" smtClean="0"/>
              <a:t>Payment is made under Medicare for services or items that are “reasonable and necessary for</a:t>
            </a:r>
          </a:p>
          <a:p>
            <a:pPr lvl="1"/>
            <a:r>
              <a:rPr lang="en-US" dirty="0">
                <a:solidFill>
                  <a:srgbClr val="E46C0A"/>
                </a:solidFill>
              </a:rPr>
              <a:t>t</a:t>
            </a:r>
            <a:r>
              <a:rPr lang="en-US" dirty="0" smtClean="0">
                <a:solidFill>
                  <a:srgbClr val="E46C0A"/>
                </a:solidFill>
              </a:rPr>
              <a:t>he diagnosis or treatment of illness or injury</a:t>
            </a:r>
            <a:r>
              <a:rPr lang="en-US" dirty="0" smtClean="0"/>
              <a:t> OR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improve the functioning of a malformed body member.”</a:t>
            </a:r>
            <a:r>
              <a:rPr lang="en-US" baseline="30000" dirty="0" smtClean="0"/>
              <a:t>1</a:t>
            </a:r>
          </a:p>
          <a:p>
            <a:r>
              <a:rPr lang="en-US" sz="2595" i="1" dirty="0" smtClean="0">
                <a:solidFill>
                  <a:schemeClr val="accent6">
                    <a:lumMod val="75000"/>
                  </a:schemeClr>
                </a:solidFill>
              </a:rPr>
              <a:t>“Coverage of skilled nursing care or therapy to perform a maintenance program does not turn on the presence or absence of a patient’s potential for improvement from the nursing care or therapy, but rather on the patient’s need for skilled care. Skilled care may be necessary </a:t>
            </a:r>
            <a:r>
              <a:rPr lang="en-US" sz="2595" b="1" i="1" dirty="0" smtClean="0">
                <a:solidFill>
                  <a:schemeClr val="accent6">
                    <a:lumMod val="75000"/>
                  </a:schemeClr>
                </a:solidFill>
              </a:rPr>
              <a:t>to improve a patient’s current condition, to maintain the patient’s current condition, to prevent or slow further deterioration of the patient’s condition</a:t>
            </a:r>
            <a:r>
              <a:rPr lang="en-US" sz="2595" i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en-US" sz="2595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en-US" sz="2595" baseline="30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2595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1" y="5868276"/>
            <a:ext cx="837149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aseline="30000" dirty="0" smtClean="0">
                <a:latin typeface="Times New Roman"/>
                <a:cs typeface="Times New Roman"/>
              </a:rPr>
              <a:t>1</a:t>
            </a:r>
            <a:r>
              <a:rPr lang="en-US" dirty="0" smtClean="0">
                <a:latin typeface="Times New Roman"/>
                <a:cs typeface="Times New Roman"/>
              </a:rPr>
              <a:t>Social Security Act § 1862(a)(1)</a:t>
            </a:r>
          </a:p>
          <a:p>
            <a:r>
              <a:rPr lang="en-US" baseline="30000" dirty="0" smtClean="0">
                <a:latin typeface="Times New Roman"/>
                <a:cs typeface="Times New Roman"/>
              </a:rPr>
              <a:t>2</a:t>
            </a:r>
            <a:r>
              <a:rPr lang="en-US" dirty="0" smtClean="0">
                <a:latin typeface="Times New Roman"/>
                <a:cs typeface="Times New Roman"/>
              </a:rPr>
              <a:t>Medicare Benefit Policy Manual CMS IOM 100-02, Ch. 7, §20.1.1 (Rev. 179, 01/14/14)</a:t>
            </a:r>
            <a:endParaRPr lang="en-US" baseline="30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095" y="274638"/>
            <a:ext cx="7178615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Distinction Between Rehabilitation &amp; Treatment of Illness and Injury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Medical and Other Health Services include:</a:t>
            </a:r>
          </a:p>
          <a:p>
            <a:pPr lvl="1"/>
            <a:r>
              <a:rPr lang="en-US" sz="2200" dirty="0" smtClean="0"/>
              <a:t>physician’s services</a:t>
            </a:r>
            <a:r>
              <a:rPr lang="en-US" sz="2200" baseline="30000" dirty="0" smtClean="0"/>
              <a:t> </a:t>
            </a:r>
            <a:r>
              <a:rPr lang="en-US" sz="2200" dirty="0" smtClean="0"/>
              <a:t>[</a:t>
            </a:r>
            <a:r>
              <a:rPr lang="en-US" sz="2000" dirty="0" smtClean="0"/>
              <a:t>Social Security Act § 1861(s)(1)];</a:t>
            </a:r>
            <a:endParaRPr lang="en-US" sz="2200" dirty="0" smtClean="0"/>
          </a:p>
          <a:p>
            <a:pPr lvl="1"/>
            <a:r>
              <a:rPr lang="en-US" sz="2200" dirty="0" smtClean="0"/>
              <a:t>services and supplies … furnished as an incident to a physician’s professional service [</a:t>
            </a:r>
            <a:r>
              <a:rPr lang="en-US" sz="2000" dirty="0" smtClean="0"/>
              <a:t>Social Security Act § 1861(s)(2)(A)];</a:t>
            </a:r>
            <a:endParaRPr lang="en-US" sz="2200" dirty="0" smtClean="0"/>
          </a:p>
          <a:p>
            <a:pPr lvl="1"/>
            <a:r>
              <a:rPr lang="en-US" sz="2200" dirty="0" smtClean="0"/>
              <a:t>outpatient physical therapy services and outpatient occupational therapy services.” [</a:t>
            </a:r>
            <a:r>
              <a:rPr lang="en-US" sz="2000" dirty="0" smtClean="0"/>
              <a:t>Social Security Act § 1861(s)(2)(D)].</a:t>
            </a:r>
            <a:endParaRPr lang="en-US" sz="2200" baseline="30000" dirty="0" smtClean="0"/>
          </a:p>
          <a:p>
            <a:r>
              <a:rPr lang="en-US" sz="2600" baseline="30000" dirty="0" smtClean="0"/>
              <a:t> </a:t>
            </a:r>
            <a:r>
              <a:rPr lang="en-US" sz="2400" dirty="0" smtClean="0"/>
              <a:t>In defining the therapy annual cap §1833(g)(1) distinguishes:</a:t>
            </a:r>
          </a:p>
          <a:p>
            <a:pPr lvl="1"/>
            <a:r>
              <a:rPr lang="en-US" sz="2200" dirty="0" smtClean="0"/>
              <a:t>“physical therapy services … of such a type which are furnished by a physician or as incident to a physicians’ services”</a:t>
            </a:r>
          </a:p>
          <a:p>
            <a:pPr lvl="1"/>
            <a:r>
              <a:rPr lang="en-US" sz="2200" dirty="0" smtClean="0"/>
              <a:t>“physical therapy services of the type described in section 1861(p)” and</a:t>
            </a:r>
          </a:p>
          <a:p>
            <a:pPr lvl="1"/>
            <a:endParaRPr lang="en-US" sz="2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87510" cy="103915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3200" b="1" dirty="0" smtClean="0">
                <a:latin typeface="Times New Roman"/>
                <a:cs typeface="Times New Roman"/>
              </a:rPr>
              <a:t>Current Medicare Lymphedema (LE) Treatment Reimbursement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849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Manual Lymph Drainage</a:t>
            </a:r>
          </a:p>
          <a:p>
            <a:pPr lvl="1"/>
            <a:r>
              <a:rPr lang="en-US" dirty="0" smtClean="0"/>
              <a:t>Primarily provided by PTs or OTs</a:t>
            </a:r>
          </a:p>
          <a:p>
            <a:pPr lvl="1"/>
            <a:r>
              <a:rPr lang="en-US" dirty="0" smtClean="0"/>
              <a:t>Governed by outpatient “rehabilitation” policies</a:t>
            </a:r>
          </a:p>
          <a:p>
            <a:pPr lvl="1"/>
            <a:r>
              <a:rPr lang="en-US" dirty="0" smtClean="0"/>
              <a:t>Subject to Congressional limits</a:t>
            </a:r>
          </a:p>
          <a:p>
            <a:pPr lvl="1"/>
            <a:r>
              <a:rPr lang="en-US" dirty="0" smtClean="0"/>
              <a:t>Modified by </a:t>
            </a:r>
            <a:r>
              <a:rPr lang="en-US" i="1" dirty="0" err="1" smtClean="0"/>
              <a:t>Jimmo</a:t>
            </a:r>
            <a:r>
              <a:rPr lang="en-US" i="1" dirty="0" smtClean="0"/>
              <a:t> </a:t>
            </a:r>
            <a:r>
              <a:rPr lang="en-US" i="1" dirty="0" err="1" smtClean="0"/>
              <a:t>v</a:t>
            </a:r>
            <a:r>
              <a:rPr lang="en-US" i="1" dirty="0" smtClean="0"/>
              <a:t>. </a:t>
            </a:r>
            <a:r>
              <a:rPr lang="en-US" i="1" dirty="0" err="1" smtClean="0"/>
              <a:t>Sebelius</a:t>
            </a:r>
            <a:r>
              <a:rPr lang="en-US" i="1" dirty="0" smtClean="0"/>
              <a:t> </a:t>
            </a:r>
            <a:r>
              <a:rPr lang="en-US" dirty="0" smtClean="0"/>
              <a:t>Settlement Agreement</a:t>
            </a:r>
          </a:p>
          <a:p>
            <a:r>
              <a:rPr lang="en-US" dirty="0" smtClean="0"/>
              <a:t> Compression Bandages, Garments, Devices</a:t>
            </a:r>
          </a:p>
          <a:p>
            <a:pPr lvl="1"/>
            <a:r>
              <a:rPr lang="en-US" dirty="0" smtClean="0"/>
              <a:t>Material costs not covered</a:t>
            </a:r>
          </a:p>
          <a:p>
            <a:pPr lvl="1"/>
            <a:r>
              <a:rPr lang="en-US" dirty="0" smtClean="0"/>
              <a:t>Application of compression bandages bundled with MLD	</a:t>
            </a:r>
          </a:p>
          <a:p>
            <a:r>
              <a:rPr lang="en-US" dirty="0" smtClean="0"/>
              <a:t> Patient Education</a:t>
            </a:r>
          </a:p>
          <a:p>
            <a:pPr lvl="1"/>
            <a:r>
              <a:rPr lang="en-US" dirty="0" smtClean="0"/>
              <a:t>Instruction covered for lymphatic drainage exercise program, simple lymphatic drainage, self-bandaging and skin care</a:t>
            </a:r>
          </a:p>
          <a:p>
            <a:r>
              <a:rPr lang="en-US" dirty="0" smtClean="0"/>
              <a:t> Pneumatic Compression Devices</a:t>
            </a:r>
          </a:p>
          <a:p>
            <a:pPr lvl="1"/>
            <a:r>
              <a:rPr lang="en-US" dirty="0" smtClean="0"/>
              <a:t>Coverage criteria may not match patients’ medical requirements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87510" cy="96908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Enter Functional Outcomes Reporting*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8897"/>
            <a:ext cx="8379354" cy="470726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Claims-based data collection started in 2013 to support the reforming of medical payment system for outpatient services.</a:t>
            </a:r>
          </a:p>
          <a:p>
            <a:r>
              <a:rPr lang="en-US" sz="2600" dirty="0" smtClean="0"/>
              <a:t>Functional limitation/outcome data collected each encounter</a:t>
            </a:r>
          </a:p>
          <a:p>
            <a:pPr lvl="1"/>
            <a:r>
              <a:rPr lang="en-US" dirty="0" smtClean="0"/>
              <a:t>Non-payable G-Codes and Severity Modifiers collected</a:t>
            </a:r>
          </a:p>
          <a:p>
            <a:pPr lvl="1"/>
            <a:r>
              <a:rPr lang="en-US" dirty="0" smtClean="0"/>
              <a:t>Basic </a:t>
            </a:r>
            <a:r>
              <a:rPr lang="en-US" u="sng" dirty="0" smtClean="0"/>
              <a:t>Function-Related G-Code </a:t>
            </a:r>
            <a:r>
              <a:rPr lang="en-US" dirty="0" smtClean="0"/>
              <a:t>sets for current, goal and discharge:</a:t>
            </a:r>
          </a:p>
          <a:p>
            <a:pPr lvl="2"/>
            <a:r>
              <a:rPr lang="en-US" sz="2146" dirty="0" smtClean="0"/>
              <a:t>Mobility; Changing &amp; Maintaining Body Position; Carrying, Moving &amp; Handling Objects; Self Care</a:t>
            </a:r>
          </a:p>
          <a:p>
            <a:pPr lvl="1"/>
            <a:r>
              <a:rPr lang="en-US" u="sng" dirty="0" smtClean="0"/>
              <a:t>“Other” G-Code </a:t>
            </a:r>
            <a:r>
              <a:rPr lang="en-US" dirty="0" smtClean="0"/>
              <a:t>sets for:</a:t>
            </a:r>
          </a:p>
          <a:p>
            <a:pPr lvl="2"/>
            <a:r>
              <a:rPr lang="en-US" sz="2146" dirty="0" smtClean="0"/>
              <a:t>Functional limitation not falling into basic four functional categories;</a:t>
            </a:r>
          </a:p>
          <a:p>
            <a:pPr lvl="2"/>
            <a:r>
              <a:rPr lang="en-US" sz="2146" dirty="0" smtClean="0"/>
              <a:t>Therapy services not intended to treat a functional limitation; or</a:t>
            </a:r>
          </a:p>
          <a:p>
            <a:pPr lvl="2"/>
            <a:r>
              <a:rPr lang="en-US" sz="2146" dirty="0" smtClean="0"/>
              <a:t>When an overall, composite or other score from a functional assessment tool is used and it does not clearly represent a functional limitation defined by one of the basic four categories</a:t>
            </a:r>
          </a:p>
          <a:p>
            <a:pPr lvl="1"/>
            <a:r>
              <a:rPr lang="en-US" sz="2200" u="sng" dirty="0" smtClean="0"/>
              <a:t>Severity Modifiers </a:t>
            </a:r>
            <a:r>
              <a:rPr lang="en-US" sz="2200" dirty="0" smtClean="0"/>
              <a:t>collected for each encounter</a:t>
            </a:r>
          </a:p>
          <a:p>
            <a:pPr lvl="2"/>
            <a:r>
              <a:rPr lang="en-US" dirty="0" smtClean="0"/>
              <a:t>CH – CN modifiers for 7 levels of impairment from 0 to 100%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7224" y="6126163"/>
            <a:ext cx="8140169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*Medicare Claims Processing Manual, IOM Pub. 100-04 Chapter 5, § 10.6 Functional Reporting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International Classification of Functioning, Disability and Health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8382085" cy="3964666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What is the ICF?</a:t>
            </a:r>
          </a:p>
          <a:p>
            <a:pPr lvl="1"/>
            <a:r>
              <a:rPr lang="en-US" sz="2200" dirty="0" smtClean="0"/>
              <a:t>A classification of health and health-related domains</a:t>
            </a:r>
          </a:p>
          <a:p>
            <a:pPr lvl="1"/>
            <a:r>
              <a:rPr lang="en-US" sz="2200" dirty="0" smtClean="0"/>
              <a:t>Lists: Body Functions and Structure; Activity and Participation; Environment</a:t>
            </a:r>
          </a:p>
          <a:p>
            <a:r>
              <a:rPr lang="en-US" dirty="0" smtClean="0"/>
              <a:t> </a:t>
            </a:r>
            <a:r>
              <a:rPr lang="en-US" sz="2400" dirty="0" smtClean="0"/>
              <a:t>Functioning and Disability-Levels of Human Functioning</a:t>
            </a:r>
          </a:p>
          <a:p>
            <a:pPr lvl="1"/>
            <a:r>
              <a:rPr lang="en-US" sz="2200" dirty="0" smtClean="0"/>
              <a:t>Body or Body Part</a:t>
            </a:r>
          </a:p>
          <a:p>
            <a:pPr lvl="1"/>
            <a:r>
              <a:rPr lang="en-US" sz="2200" dirty="0" smtClean="0"/>
              <a:t>Whole Person (Physical and Mental)</a:t>
            </a:r>
          </a:p>
          <a:p>
            <a:pPr lvl="1"/>
            <a:r>
              <a:rPr lang="en-US" sz="2200" dirty="0" smtClean="0"/>
              <a:t>Whole Person in a Social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802997"/>
            <a:ext cx="824440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World Health Organization. </a:t>
            </a:r>
            <a:r>
              <a:rPr lang="en-US" i="1" dirty="0" smtClean="0">
                <a:latin typeface="Times New Roman"/>
                <a:cs typeface="Times New Roman"/>
              </a:rPr>
              <a:t>Towards a Common Language for Functioning, Disability </a:t>
            </a:r>
          </a:p>
          <a:p>
            <a:r>
              <a:rPr lang="en-US" i="1" dirty="0" smtClean="0">
                <a:latin typeface="Times New Roman"/>
                <a:cs typeface="Times New Roman"/>
              </a:rPr>
              <a:t>and Health — ICF, </a:t>
            </a:r>
            <a:r>
              <a:rPr lang="en-US" dirty="0" smtClean="0">
                <a:latin typeface="Times New Roman"/>
                <a:cs typeface="Times New Roman"/>
              </a:rPr>
              <a:t> WHO/EIP/GPE/CAS/013 (2002), Geneva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Impact of ICF on Therapy Practice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1541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Guide to Physical Practice Practice</a:t>
            </a:r>
            <a:r>
              <a:rPr lang="en-US" sz="2400" baseline="30000" dirty="0" smtClean="0"/>
              <a:t>[1]</a:t>
            </a:r>
            <a:r>
              <a:rPr lang="en-US" sz="2400" dirty="0" smtClean="0"/>
              <a:t> based on </a:t>
            </a:r>
            <a:r>
              <a:rPr lang="en-US" sz="2400" dirty="0" err="1" smtClean="0"/>
              <a:t>Nagi</a:t>
            </a:r>
            <a:r>
              <a:rPr lang="en-US" sz="2400" dirty="0" smtClean="0"/>
              <a:t> </a:t>
            </a:r>
            <a:r>
              <a:rPr lang="en-US" sz="2400" u="sng" dirty="0" smtClean="0"/>
              <a:t>disablement model </a:t>
            </a:r>
            <a:r>
              <a:rPr lang="en-US" sz="2400" dirty="0" smtClean="0"/>
              <a:t>focusing on interrelationship of pathology, impairment, functional limitation, and disability</a:t>
            </a:r>
            <a:r>
              <a:rPr lang="en-US" sz="2400" baseline="30000" dirty="0" smtClean="0"/>
              <a:t>[2]</a:t>
            </a:r>
          </a:p>
          <a:p>
            <a:r>
              <a:rPr lang="en-US" sz="2400" dirty="0" smtClean="0"/>
              <a:t>The ICF model is, in contrast, a </a:t>
            </a:r>
            <a:r>
              <a:rPr lang="en-US" sz="2400" u="sng" dirty="0" smtClean="0"/>
              <a:t>human functioning model</a:t>
            </a:r>
            <a:r>
              <a:rPr lang="en-US" sz="2400" dirty="0" smtClean="0"/>
              <a:t>, where human functioning and disability are described as a dynamic interaction between various health conditions and environmental and personal factors.</a:t>
            </a:r>
          </a:p>
          <a:p>
            <a:r>
              <a:rPr lang="en-US" sz="2400" dirty="0" smtClean="0"/>
              <a:t>ICF framework allows description of changes in the body, the whole person, ability to perform tasks, societal roles and the contextual environment.</a:t>
            </a:r>
            <a:r>
              <a:rPr lang="en-US" sz="2400" baseline="30000" dirty="0" smtClean="0"/>
              <a:t>[2]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10264" y="5631741"/>
            <a:ext cx="86868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baseline="30000" dirty="0" smtClean="0">
                <a:latin typeface="Times New Roman"/>
                <a:cs typeface="Times New Roman"/>
              </a:rPr>
              <a:t>[1]</a:t>
            </a:r>
            <a:r>
              <a:rPr lang="en-US" i="1" dirty="0" smtClean="0">
                <a:latin typeface="Times New Roman"/>
                <a:cs typeface="Times New Roman"/>
              </a:rPr>
              <a:t>Guide to Physical Therapist Practice</a:t>
            </a:r>
            <a:r>
              <a:rPr lang="en-US" dirty="0" smtClean="0">
                <a:latin typeface="Times New Roman"/>
                <a:cs typeface="Times New Roman"/>
              </a:rPr>
              <a:t>, 2nd Ed. </a:t>
            </a:r>
            <a:r>
              <a:rPr lang="en-US" i="1" dirty="0" smtClean="0">
                <a:latin typeface="Times New Roman"/>
                <a:cs typeface="Times New Roman"/>
              </a:rPr>
              <a:t>Phys Ther</a:t>
            </a:r>
            <a:r>
              <a:rPr lang="en-US" dirty="0" smtClean="0">
                <a:latin typeface="Times New Roman"/>
                <a:cs typeface="Times New Roman"/>
              </a:rPr>
              <a:t>. 2001; 81:9-744</a:t>
            </a:r>
          </a:p>
          <a:p>
            <a:r>
              <a:rPr lang="en-US" baseline="30000" dirty="0" smtClean="0">
                <a:latin typeface="Times New Roman"/>
                <a:cs typeface="Times New Roman"/>
              </a:rPr>
              <a:t>[2]</a:t>
            </a:r>
            <a:r>
              <a:rPr lang="en-US" dirty="0" smtClean="0">
                <a:latin typeface="Times New Roman"/>
                <a:cs typeface="Times New Roman"/>
              </a:rPr>
              <a:t>Bemis-Dougherty A. “Practice Matters: What is the ICF?”</a:t>
            </a:r>
            <a:r>
              <a:rPr lang="en-US" i="1" dirty="0" smtClean="0">
                <a:latin typeface="Times New Roman"/>
                <a:cs typeface="Times New Roman"/>
              </a:rPr>
              <a:t>, PT Magazine</a:t>
            </a:r>
            <a:r>
              <a:rPr lang="en-US" dirty="0" smtClean="0">
                <a:latin typeface="Times New Roman"/>
                <a:cs typeface="Times New Roman"/>
              </a:rPr>
              <a:t>. Feb 2009;17(1)</a:t>
            </a:r>
            <a:endParaRPr lang="en-US" baseline="30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"/>
                <a:cs typeface="Times"/>
              </a:rPr>
              <a:t>ICF Core Sets for Lymphedema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2794" cy="387627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Systematic research on the effects of lymphedema on patients</a:t>
            </a:r>
          </a:p>
          <a:p>
            <a:r>
              <a:rPr lang="en-US" sz="2400" dirty="0" smtClean="0"/>
              <a:t>Relating these meaningful concepts to the International Classification of Functioning, Disability and Health (ICF)</a:t>
            </a:r>
          </a:p>
          <a:p>
            <a:r>
              <a:rPr lang="en-US" sz="2400" dirty="0" smtClean="0"/>
              <a:t>Phases of investigation Peter B. </a:t>
            </a:r>
            <a:r>
              <a:rPr lang="en-US" sz="2400" dirty="0" err="1" smtClean="0"/>
              <a:t>Viehoff</a:t>
            </a:r>
            <a:r>
              <a:rPr lang="en-US" sz="2400" dirty="0" smtClean="0"/>
              <a:t> et al.</a:t>
            </a:r>
          </a:p>
          <a:p>
            <a:pPr lvl="1"/>
            <a:r>
              <a:rPr lang="en-US" sz="2000" dirty="0" smtClean="0"/>
              <a:t>Coding of meaningful concepts in lymphedema-specific questionnaires</a:t>
            </a:r>
            <a:r>
              <a:rPr lang="en-US" sz="2000" baseline="30000" dirty="0" smtClean="0"/>
              <a:t>1</a:t>
            </a:r>
          </a:p>
          <a:p>
            <a:pPr lvl="1"/>
            <a:r>
              <a:rPr lang="en-US" sz="2000" dirty="0" smtClean="0"/>
              <a:t>Compare meaningful concepts from lymphedema research with those derived from patient questionnaires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</a:t>
            </a:r>
          </a:p>
          <a:p>
            <a:pPr lvl="1"/>
            <a:r>
              <a:rPr lang="en-US" sz="2000" dirty="0" smtClean="0"/>
              <a:t>Describe functioning and disabilities of patients through interviews</a:t>
            </a:r>
            <a:r>
              <a:rPr lang="en-US" sz="2000" baseline="30000" dirty="0" smtClean="0"/>
              <a:t>3</a:t>
            </a:r>
            <a:endParaRPr lang="en-US" sz="2000" dirty="0" smtClean="0"/>
          </a:p>
          <a:p>
            <a:pPr lvl="1"/>
            <a:r>
              <a:rPr lang="en-US" sz="2000" dirty="0" smtClean="0"/>
              <a:t>Determine relevant aspects of functioning, environmental, personal</a:t>
            </a:r>
            <a:r>
              <a:rPr lang="en-US" sz="2000" baseline="30000" dirty="0" smtClean="0"/>
              <a:t>4</a:t>
            </a:r>
          </a:p>
          <a:p>
            <a:r>
              <a:rPr lang="en-US" sz="2400" dirty="0" smtClean="0"/>
              <a:t>Development of Core Sets of meaningful concepts to lymphedema patients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17708" y="5476479"/>
            <a:ext cx="8642286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baseline="30000" dirty="0" smtClean="0">
                <a:latin typeface="Times New Roman"/>
                <a:cs typeface="Times New Roman"/>
              </a:rPr>
              <a:t>1</a:t>
            </a:r>
            <a:r>
              <a:rPr lang="en-US" sz="1500" dirty="0" smtClean="0">
                <a:latin typeface="Times New Roman"/>
                <a:cs typeface="Times New Roman"/>
              </a:rPr>
              <a:t>Coding of meaningful concepts in lymphoedema-specific questionnaires. </a:t>
            </a:r>
            <a:r>
              <a:rPr lang="en-US" sz="1500" i="1" dirty="0" err="1" smtClean="0">
                <a:latin typeface="Times New Roman"/>
                <a:cs typeface="Times New Roman"/>
              </a:rPr>
              <a:t>Disabil</a:t>
            </a:r>
            <a:r>
              <a:rPr lang="en-US" sz="1500" i="1" dirty="0" smtClean="0">
                <a:latin typeface="Times New Roman"/>
                <a:cs typeface="Times New Roman"/>
              </a:rPr>
              <a:t> Rehabil </a:t>
            </a:r>
            <a:r>
              <a:rPr lang="en-US" sz="1500" dirty="0" smtClean="0">
                <a:latin typeface="Times New Roman"/>
                <a:cs typeface="Times New Roman"/>
              </a:rPr>
              <a:t>2013;35:2105-12.</a:t>
            </a:r>
          </a:p>
          <a:p>
            <a:r>
              <a:rPr lang="en-US" sz="1500" baseline="30000" dirty="0" smtClean="0">
                <a:latin typeface="Times New Roman"/>
                <a:cs typeface="Times New Roman"/>
              </a:rPr>
              <a:t>2</a:t>
            </a:r>
            <a:r>
              <a:rPr lang="en-US" sz="1500" dirty="0" smtClean="0">
                <a:latin typeface="Times New Roman"/>
                <a:cs typeface="Times New Roman"/>
              </a:rPr>
              <a:t>Factors related to lymphoedema coded with the ICF. </a:t>
            </a:r>
            <a:r>
              <a:rPr lang="en-US" sz="1500" i="1" dirty="0" smtClean="0">
                <a:latin typeface="Times New Roman"/>
                <a:cs typeface="Times New Roman"/>
              </a:rPr>
              <a:t>J Lymphoedema</a:t>
            </a:r>
            <a:r>
              <a:rPr lang="en-US" sz="1500" dirty="0" smtClean="0">
                <a:latin typeface="Times New Roman"/>
                <a:cs typeface="Times New Roman"/>
              </a:rPr>
              <a:t> 2014;9(1):25-33</a:t>
            </a:r>
          </a:p>
          <a:p>
            <a:r>
              <a:rPr lang="en-US" sz="1500" baseline="30000" dirty="0" smtClean="0">
                <a:latin typeface="Times New Roman"/>
                <a:cs typeface="Times New Roman"/>
              </a:rPr>
              <a:t>3</a:t>
            </a:r>
            <a:r>
              <a:rPr lang="en-US" sz="1500" dirty="0" smtClean="0">
                <a:latin typeface="Times New Roman"/>
                <a:cs typeface="Times New Roman"/>
              </a:rPr>
              <a:t>Identification of relevant ICF categories in lymphoedema patients. </a:t>
            </a:r>
            <a:r>
              <a:rPr lang="en-US" sz="1500" i="1" dirty="0" smtClean="0">
                <a:latin typeface="Times New Roman"/>
                <a:cs typeface="Times New Roman"/>
              </a:rPr>
              <a:t>Acta Oncol.</a:t>
            </a:r>
            <a:r>
              <a:rPr lang="en-US" sz="1500" dirty="0" smtClean="0">
                <a:latin typeface="Times New Roman"/>
                <a:cs typeface="Times New Roman"/>
              </a:rPr>
              <a:t> 2015;early online 1-7.</a:t>
            </a:r>
          </a:p>
          <a:p>
            <a:r>
              <a:rPr lang="en-US" sz="1500" baseline="30000" dirty="0" smtClean="0">
                <a:latin typeface="Times New Roman"/>
                <a:cs typeface="Times New Roman"/>
              </a:rPr>
              <a:t>4</a:t>
            </a:r>
            <a:r>
              <a:rPr lang="en-US" sz="1500" dirty="0" smtClean="0">
                <a:latin typeface="Times New Roman"/>
                <a:cs typeface="Times New Roman"/>
              </a:rPr>
              <a:t>Functioning in lymphoedema from the patients’ perspective using the ICF. </a:t>
            </a:r>
            <a:r>
              <a:rPr lang="en-US" sz="1500" i="1" dirty="0" smtClean="0">
                <a:latin typeface="Times New Roman"/>
                <a:cs typeface="Times New Roman"/>
              </a:rPr>
              <a:t>Acta Oncol. </a:t>
            </a:r>
            <a:r>
              <a:rPr lang="en-US" sz="1500" dirty="0" smtClean="0">
                <a:latin typeface="Times New Roman"/>
                <a:cs typeface="Times New Roman"/>
              </a:rPr>
              <a:t>2015;54:411-21.</a:t>
            </a:r>
            <a:endParaRPr lang="en-US" sz="1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Objective Measurement of Lymphedema Severity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483" y="1600200"/>
            <a:ext cx="7330584" cy="491121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Extremity Physical Properties</a:t>
            </a:r>
          </a:p>
          <a:p>
            <a:pPr lvl="1"/>
            <a:r>
              <a:rPr lang="en-US" dirty="0" smtClean="0"/>
              <a:t>Circumferential Measurement</a:t>
            </a:r>
          </a:p>
          <a:p>
            <a:pPr lvl="1"/>
            <a:r>
              <a:rPr lang="en-US" dirty="0" smtClean="0"/>
              <a:t>Volume Calculations using External Measurements</a:t>
            </a:r>
          </a:p>
          <a:p>
            <a:pPr lvl="1"/>
            <a:r>
              <a:rPr lang="en-US" dirty="0" smtClean="0"/>
              <a:t>Volume Measurement by Displaced Water</a:t>
            </a:r>
          </a:p>
          <a:p>
            <a:r>
              <a:rPr lang="en-US" dirty="0" smtClean="0"/>
              <a:t> Indirect Measurement of </a:t>
            </a:r>
            <a:r>
              <a:rPr lang="en-US" dirty="0"/>
              <a:t>S</a:t>
            </a:r>
            <a:r>
              <a:rPr lang="en-US" dirty="0" smtClean="0"/>
              <a:t>kin </a:t>
            </a:r>
            <a:r>
              <a:rPr lang="en-US" dirty="0"/>
              <a:t>T</a:t>
            </a:r>
            <a:r>
              <a:rPr lang="en-US" dirty="0" smtClean="0"/>
              <a:t>issue Composition</a:t>
            </a:r>
          </a:p>
          <a:p>
            <a:pPr lvl="1"/>
            <a:r>
              <a:rPr lang="en-US" dirty="0" smtClean="0"/>
              <a:t>Bio-impedance Analysis/Spectrometry (BIA/BIS)</a:t>
            </a:r>
          </a:p>
          <a:p>
            <a:pPr lvl="1"/>
            <a:r>
              <a:rPr lang="en-US" dirty="0" smtClean="0"/>
              <a:t>Tissue Dielectric Constant (TDC)</a:t>
            </a:r>
          </a:p>
          <a:p>
            <a:pPr lvl="1"/>
            <a:r>
              <a:rPr lang="en-US" dirty="0" smtClean="0"/>
              <a:t>Dual-Energy X-Ray Absorptiometry (DXA or DEXA)</a:t>
            </a:r>
          </a:p>
          <a:p>
            <a:r>
              <a:rPr lang="en-US" dirty="0" smtClean="0"/>
              <a:t> Imaging and Measurement of Skin Thickness</a:t>
            </a:r>
          </a:p>
          <a:p>
            <a:pPr lvl="1"/>
            <a:r>
              <a:rPr lang="en-US" dirty="0" smtClean="0"/>
              <a:t>Ultrasound imaging</a:t>
            </a:r>
          </a:p>
          <a:p>
            <a:pPr lvl="1"/>
            <a:r>
              <a:rPr lang="en-US" dirty="0" smtClean="0"/>
              <a:t>MRI</a:t>
            </a:r>
          </a:p>
          <a:p>
            <a:r>
              <a:rPr lang="en-US" dirty="0" smtClean="0"/>
              <a:t> Measurement of Skin Elasticity/Tissue Compliance</a:t>
            </a:r>
          </a:p>
          <a:p>
            <a:pPr lvl="1"/>
            <a:r>
              <a:rPr lang="en-US" dirty="0" smtClean="0"/>
              <a:t>Ultrasound </a:t>
            </a:r>
            <a:r>
              <a:rPr lang="en-US" dirty="0" err="1" smtClean="0"/>
              <a:t>elastography</a:t>
            </a:r>
            <a:endParaRPr lang="en-US" dirty="0" smtClean="0"/>
          </a:p>
          <a:p>
            <a:pPr lvl="1"/>
            <a:r>
              <a:rPr lang="en-US" dirty="0" smtClean="0"/>
              <a:t>Tonometry (mechanical, electrical, ultrasound)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Subjective Measurement of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Functional Deficit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64064"/>
            <a:ext cx="8460359" cy="453449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 Generic QOL measurement instruments</a:t>
            </a:r>
          </a:p>
          <a:p>
            <a:pPr lvl="1"/>
            <a:r>
              <a:rPr lang="en-US" dirty="0" smtClean="0"/>
              <a:t>AM-PAC, FOTO, OPTIMAL &amp; NOMS suggested by CMS</a:t>
            </a:r>
          </a:p>
          <a:p>
            <a:pPr lvl="1"/>
            <a:r>
              <a:rPr lang="en-US" dirty="0" smtClean="0"/>
              <a:t>Patient-Specific Functional Scale (PSFS), SF-36, Nottingham Health Profile</a:t>
            </a:r>
          </a:p>
          <a:p>
            <a:r>
              <a:rPr lang="en-US" dirty="0" smtClean="0"/>
              <a:t> Specific measures of function &amp; symptoms</a:t>
            </a:r>
          </a:p>
          <a:p>
            <a:pPr lvl="1"/>
            <a:r>
              <a:rPr lang="en-US" dirty="0" smtClean="0"/>
              <a:t>Berg Balance Score, Dynamic Gait Index, 6-Min Walk Test</a:t>
            </a:r>
          </a:p>
          <a:p>
            <a:pPr lvl="1"/>
            <a:r>
              <a:rPr lang="en-US" dirty="0" smtClean="0"/>
              <a:t>Functional Living Index-Cancer (FLIC)</a:t>
            </a:r>
          </a:p>
          <a:p>
            <a:pPr lvl="1"/>
            <a:r>
              <a:rPr lang="en-US" dirty="0" smtClean="0"/>
              <a:t>European Org. for Research and Treatment of Cancer (EORTC-QLQ C30)</a:t>
            </a:r>
          </a:p>
          <a:p>
            <a:pPr lvl="1"/>
            <a:r>
              <a:rPr lang="en-US" dirty="0" smtClean="0"/>
              <a:t>Disability of Arm, Shoulder and Hand (DASH)</a:t>
            </a:r>
          </a:p>
          <a:p>
            <a:pPr lvl="1"/>
            <a:r>
              <a:rPr lang="en-US" dirty="0" smtClean="0"/>
              <a:t>Upper Extremity Functional Index (UEFI)</a:t>
            </a:r>
          </a:p>
          <a:p>
            <a:pPr lvl="1"/>
            <a:r>
              <a:rPr lang="en-US" dirty="0" smtClean="0"/>
              <a:t>Lower Extremity Functional Index (LEFI)</a:t>
            </a:r>
          </a:p>
          <a:p>
            <a:pPr lvl="1"/>
            <a:r>
              <a:rPr lang="en-US" dirty="0" smtClean="0"/>
              <a:t>Lower Extremity Functional Scale (LEFS)</a:t>
            </a:r>
          </a:p>
          <a:p>
            <a:pPr lvl="1"/>
            <a:r>
              <a:rPr lang="en-US" dirty="0" smtClean="0"/>
              <a:t>Upper Limb Disability Questionnaire (ULDQ)</a:t>
            </a:r>
          </a:p>
          <a:p>
            <a:pPr lvl="1"/>
            <a:r>
              <a:rPr lang="en-US" dirty="0" smtClean="0"/>
              <a:t>Lower Limb Functional Index (ULFI)</a:t>
            </a:r>
          </a:p>
          <a:p>
            <a:pPr lvl="1"/>
            <a:r>
              <a:rPr lang="en-US" dirty="0" smtClean="0"/>
              <a:t>Vanderbilt Head &amp; Neck Symptom Survey</a:t>
            </a:r>
          </a:p>
          <a:p>
            <a:pPr lvl="1"/>
            <a:r>
              <a:rPr lang="en-US" dirty="0" smtClean="0"/>
              <a:t>MD Anderson Symptom Inventory-Head and Neck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3210" cy="7295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Subjective Measurement of LE Severity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19181"/>
          <a:ext cx="8229600" cy="51917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43950"/>
                <a:gridCol w="1299605"/>
                <a:gridCol w="4204025"/>
                <a:gridCol w="1086140"/>
                <a:gridCol w="8958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Site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Short Title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Full Title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Author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Date</a:t>
                      </a:r>
                      <a:endParaRPr lang="en-US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FACT-B+4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Functional Assessment Cancer Therapy-BC-LE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Cella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2007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FLQA-L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Freiberg Life Quality Assessment-Lymphedema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Augustin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GCLQ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Gynecologic Cancer Lymphedema Questionnaire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Carter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LBCQ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Lymphoedema and Breast Cancer Questionnaire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Armer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LL, 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LEL, UEL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Lower/Upper Extremity Lymphedema Index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Yamamoto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2011/13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LL, 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Lymphedema Life Impact Scale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Weiss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2013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Lymph-ICF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Lymphoedema Functioning, Disability &amp; Health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Devoogdt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Lymph-ICF-LL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Lymph-ICF for Lower Limb Lymphoedema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Devoogdt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LYMPH-Q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Massey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UL, 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LYMQOL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QOL Measure for Lymphedema of the limbs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Keeley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2004/10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NQ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Norman Telephone Questionnaire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Norman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ULL-27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Upper Limb Lymphedema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Launois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2000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WCLS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Wesley Clinic Lymphedema Scale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Mirolo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1995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Conclusions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Lymphedema is a complex, progressive, systemic medical condition.</a:t>
            </a:r>
          </a:p>
          <a:p>
            <a:r>
              <a:rPr lang="en-US" sz="2400" dirty="0" smtClean="0"/>
              <a:t>Early detection and treatment of lymphedema is essential to prevent up-staging and disability.</a:t>
            </a:r>
          </a:p>
          <a:p>
            <a:r>
              <a:rPr lang="en-US" sz="2400" dirty="0" smtClean="0"/>
              <a:t>Current treatment protocols involve manual therapies.</a:t>
            </a:r>
          </a:p>
          <a:p>
            <a:r>
              <a:rPr lang="en-US" sz="2400" dirty="0" smtClean="0"/>
              <a:t>Current physical therapy is based on a disability model, outcomes are expressed as improvement of function.</a:t>
            </a:r>
          </a:p>
          <a:p>
            <a:r>
              <a:rPr lang="en-US" sz="2400" dirty="0" smtClean="0"/>
              <a:t>There are few instruments in use to measure functioning of the lymphatic system and effectiveness of therapy.</a:t>
            </a:r>
          </a:p>
          <a:p>
            <a:r>
              <a:rPr lang="en-US" sz="2400" dirty="0" smtClean="0"/>
              <a:t>New measurement instruments are needed to measure early pre-clinical lymphedema at all body sites and which blend objective and subjective measures over all ICF domains.  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2315</Words>
  <Application>Microsoft Macintosh PowerPoint</Application>
  <PresentationFormat>On-screen Show (4:3)</PresentationFormat>
  <Paragraphs>311</Paragraphs>
  <Slides>19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FUNCTIONAL OUTCOMES MEASUREMENT  IN THE ABSENCE OF DISABILITY: THE LYMPHEDEMA EXAMPLE</vt:lpstr>
      <vt:lpstr>Motivation</vt:lpstr>
      <vt:lpstr>Approach to Lymphedema Functional Outcomes Measurement</vt:lpstr>
      <vt:lpstr>Lymphedema Pathology</vt:lpstr>
      <vt:lpstr>The Stages of Lymphedema</vt:lpstr>
      <vt:lpstr>Lymphedema Body Sites</vt:lpstr>
      <vt:lpstr>Lymphedema Treatment*</vt:lpstr>
      <vt:lpstr>Need for Early Treatment of LE</vt:lpstr>
      <vt:lpstr>General Medicare Coverage Policy</vt:lpstr>
      <vt:lpstr>Distinction Between Rehabilitation &amp; Treatment of Illness and Injury</vt:lpstr>
      <vt:lpstr>Current Medicare Lymphedema (LE) Treatment Reimbursement</vt:lpstr>
      <vt:lpstr>Enter Functional Outcomes Reporting* </vt:lpstr>
      <vt:lpstr>International Classification of Functioning, Disability and Health</vt:lpstr>
      <vt:lpstr>Impact of ICF on Therapy Practice</vt:lpstr>
      <vt:lpstr>ICF Core Sets for Lymphedema</vt:lpstr>
      <vt:lpstr>Objective Measurement of Lymphedema Severity</vt:lpstr>
      <vt:lpstr>Subjective Measurement of  Functional Deficit</vt:lpstr>
      <vt:lpstr>Subjective Measurement of LE Severity</vt:lpstr>
      <vt:lpstr>Conclusions</vt:lpstr>
    </vt:vector>
  </TitlesOfParts>
  <Company>Apple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OUTCOMES MEASUREMENT  IN THE ABSENCE OF DISABILITY: THE LYMPHEDEMA EXAMPLE</dc:title>
  <dc:creator>Robert Weiss</dc:creator>
  <cp:lastModifiedBy>Robert Weiss</cp:lastModifiedBy>
  <cp:revision>33</cp:revision>
  <dcterms:created xsi:type="dcterms:W3CDTF">2015-05-01T00:22:01Z</dcterms:created>
  <dcterms:modified xsi:type="dcterms:W3CDTF">2015-05-01T00:27:25Z</dcterms:modified>
</cp:coreProperties>
</file>