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  <p:sldId id="267" r:id="rId11"/>
    <p:sldId id="269" r:id="rId12"/>
    <p:sldId id="268" r:id="rId13"/>
    <p:sldId id="265" r:id="rId14"/>
    <p:sldId id="266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2A44B-F1D4-4514-9276-779404AD7873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D0244-1794-4634-9697-646DD472E2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2568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2A44B-F1D4-4514-9276-779404AD7873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D0244-1794-4634-9697-646DD472E2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5499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2A44B-F1D4-4514-9276-779404AD7873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D0244-1794-4634-9697-646DD472E2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083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2A44B-F1D4-4514-9276-779404AD7873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D0244-1794-4634-9697-646DD472E2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4636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2A44B-F1D4-4514-9276-779404AD7873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D0244-1794-4634-9697-646DD472E2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8540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2A44B-F1D4-4514-9276-779404AD7873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D0244-1794-4634-9697-646DD472E2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268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2A44B-F1D4-4514-9276-779404AD7873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D0244-1794-4634-9697-646DD472E2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28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2A44B-F1D4-4514-9276-779404AD7873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D0244-1794-4634-9697-646DD472E2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3767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2A44B-F1D4-4514-9276-779404AD7873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D0244-1794-4634-9697-646DD472E2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50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2A44B-F1D4-4514-9276-779404AD7873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D0244-1794-4634-9697-646DD472E2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8670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2A44B-F1D4-4514-9276-779404AD7873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D0244-1794-4634-9697-646DD472E2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7250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2A44B-F1D4-4514-9276-779404AD7873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D0244-1794-4634-9697-646DD472E2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0886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914400"/>
            <a:ext cx="8153400" cy="132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3600" b="1" dirty="0">
                <a:solidFill>
                  <a:srgbClr val="002060"/>
                </a:solidFill>
                <a:ea typeface="Calibri"/>
                <a:cs typeface="Times New Roman"/>
              </a:rPr>
              <a:t>Atmospheric </a:t>
            </a:r>
            <a:r>
              <a:rPr lang="en-US" sz="3600" b="1" dirty="0" smtClean="0">
                <a:solidFill>
                  <a:srgbClr val="002060"/>
                </a:solidFill>
                <a:ea typeface="Calibri"/>
                <a:cs typeface="Times New Roman"/>
              </a:rPr>
              <a:t>Mercury:</a:t>
            </a:r>
          </a:p>
          <a:p>
            <a:pPr algn="ctr">
              <a:lnSpc>
                <a:spcPct val="115000"/>
              </a:lnSpc>
            </a:pPr>
            <a:r>
              <a:rPr lang="en-US" sz="3600" b="1" dirty="0" smtClean="0">
                <a:solidFill>
                  <a:srgbClr val="002060"/>
                </a:solidFill>
                <a:ea typeface="Calibri"/>
                <a:cs typeface="Times New Roman"/>
              </a:rPr>
              <a:t>Are We Measuring It Correctly</a:t>
            </a:r>
            <a:r>
              <a:rPr lang="en-US" sz="3600" b="1" dirty="0">
                <a:solidFill>
                  <a:srgbClr val="002060"/>
                </a:solidFill>
                <a:ea typeface="Calibri"/>
                <a:cs typeface="Times New Roman"/>
              </a:rPr>
              <a:t>?</a:t>
            </a:r>
            <a:endParaRPr lang="en-US" sz="3600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06425" y="3048000"/>
            <a:ext cx="6007349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Robert Talbot</a:t>
            </a:r>
          </a:p>
          <a:p>
            <a:pPr algn="ctr"/>
            <a:endParaRPr lang="en-US" sz="2000" b="1" dirty="0"/>
          </a:p>
          <a:p>
            <a:pPr algn="ctr"/>
            <a:r>
              <a:rPr lang="en-US" sz="2000" b="1" dirty="0" smtClean="0"/>
              <a:t>Professor of Atmospheric Chemistry</a:t>
            </a:r>
          </a:p>
          <a:p>
            <a:pPr algn="ctr"/>
            <a:r>
              <a:rPr lang="en-US" sz="2000" b="1" dirty="0" smtClean="0"/>
              <a:t>Director, Institute for Climate and Atmospheric Science</a:t>
            </a:r>
          </a:p>
          <a:p>
            <a:pPr algn="ctr"/>
            <a:r>
              <a:rPr lang="en-US" sz="2000" b="1" dirty="0" smtClean="0"/>
              <a:t>University of Houston</a:t>
            </a:r>
          </a:p>
          <a:p>
            <a:pPr algn="ctr"/>
            <a:endParaRPr lang="en-US" sz="2000" b="1" dirty="0"/>
          </a:p>
          <a:p>
            <a:pPr algn="ctr"/>
            <a:endParaRPr lang="en-US" sz="2000" b="1" dirty="0" smtClean="0"/>
          </a:p>
          <a:p>
            <a:pPr algn="ctr"/>
            <a:endParaRPr lang="en-US" sz="2000" b="1" dirty="0" smtClean="0"/>
          </a:p>
          <a:p>
            <a:pPr algn="ctr"/>
            <a:r>
              <a:rPr lang="en-US" sz="2000" b="1" smtClean="0"/>
              <a:t>July 29-30, </a:t>
            </a:r>
            <a:r>
              <a:rPr lang="en-US" sz="2000" b="1" dirty="0" smtClean="0"/>
              <a:t>2014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232603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771" y="696686"/>
            <a:ext cx="14042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Pierce et al.</a:t>
            </a:r>
          </a:p>
          <a:p>
            <a:r>
              <a:rPr lang="en-US" sz="2000" dirty="0" smtClean="0"/>
              <a:t>(2013)</a:t>
            </a:r>
            <a:endParaRPr lang="en-US" sz="2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6002" y="76199"/>
            <a:ext cx="7595194" cy="673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38200" y="2953434"/>
            <a:ext cx="55659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Pierce et al.    CRDS        25 Hz</a:t>
            </a:r>
          </a:p>
          <a:p>
            <a:r>
              <a:rPr lang="en-US" sz="2400" b="1" dirty="0" smtClean="0">
                <a:solidFill>
                  <a:srgbClr val="C00000"/>
                </a:solidFill>
              </a:rPr>
              <a:t>                                            5 min.  0.35 ng m</a:t>
            </a:r>
            <a:r>
              <a:rPr lang="en-US" sz="2400" b="1" baseline="30000" dirty="0" smtClean="0">
                <a:solidFill>
                  <a:srgbClr val="C00000"/>
                </a:solidFill>
              </a:rPr>
              <a:t>-3</a:t>
            </a:r>
            <a:endParaRPr lang="en-US" sz="2400" b="1" baseline="30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384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4925" y="314325"/>
            <a:ext cx="6534150" cy="622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3927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86" y="933943"/>
            <a:ext cx="9144000" cy="3866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 rot="16200000">
            <a:off x="25342" y="2402172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49702" y="5257800"/>
            <a:ext cx="86611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Urban Houston:  Hg</a:t>
            </a:r>
            <a:r>
              <a:rPr lang="en-US" sz="2400" b="1" baseline="30000" dirty="0" smtClean="0"/>
              <a:t>o</a:t>
            </a:r>
            <a:r>
              <a:rPr lang="en-US" sz="2400" b="1" dirty="0" smtClean="0"/>
              <a:t> measured with just a 2537 unit is much lower</a:t>
            </a:r>
          </a:p>
          <a:p>
            <a:pPr algn="ctr"/>
            <a:r>
              <a:rPr lang="en-US" sz="2400" b="1" dirty="0" smtClean="0"/>
              <a:t>than with a speciation system.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383593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9144000" cy="3667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76400" y="5638800"/>
            <a:ext cx="5789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Coastal Center: ~equal with both systems.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70997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886"/>
            <a:ext cx="6705600" cy="6648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86600" y="2971800"/>
            <a:ext cx="1771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Same result.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345908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3999" cy="499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7210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962400"/>
            <a:ext cx="9144000" cy="1927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7126" y="52387"/>
            <a:ext cx="5569748" cy="391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4195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398" y="3428999"/>
            <a:ext cx="6618683" cy="319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41706"/>
            <a:ext cx="5628570" cy="3121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6000" y="1295399"/>
            <a:ext cx="282320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Winter: GOM uptake not</a:t>
            </a:r>
          </a:p>
          <a:p>
            <a:r>
              <a:rPr lang="en-US" sz="2000" b="1" dirty="0" smtClean="0"/>
              <a:t>apparent on filter, but</a:t>
            </a:r>
          </a:p>
          <a:p>
            <a:r>
              <a:rPr lang="en-US" sz="2000" b="1" dirty="0" smtClean="0"/>
              <a:t>speciation system saw</a:t>
            </a:r>
          </a:p>
          <a:p>
            <a:r>
              <a:rPr lang="en-US" sz="2000" b="1" dirty="0" smtClean="0"/>
              <a:t>lower values at times.</a:t>
            </a:r>
            <a:endParaRPr lang="en-US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742319" y="4604656"/>
            <a:ext cx="237757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Spring: Filter </a:t>
            </a:r>
            <a:r>
              <a:rPr lang="en-US" sz="2000" b="1" dirty="0" err="1" smtClean="0"/>
              <a:t>Hg</a:t>
            </a:r>
            <a:r>
              <a:rPr lang="en-US" sz="2000" b="1" baseline="30000" dirty="0" err="1" smtClean="0"/>
              <a:t>P</a:t>
            </a:r>
            <a:endParaRPr lang="en-US" sz="2000" b="1" baseline="30000" dirty="0"/>
          </a:p>
          <a:p>
            <a:r>
              <a:rPr lang="en-US" sz="2000" b="1" dirty="0" smtClean="0"/>
              <a:t>generally higher.</a:t>
            </a:r>
          </a:p>
          <a:p>
            <a:r>
              <a:rPr lang="en-US" sz="2000" b="1" dirty="0" smtClean="0"/>
              <a:t>could be some GOM</a:t>
            </a:r>
          </a:p>
          <a:p>
            <a:r>
              <a:rPr lang="en-US" sz="2000" b="1" dirty="0" smtClean="0"/>
              <a:t>uptake on filter.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257848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1169988" y="304800"/>
            <a:ext cx="7310014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Designed and built a new instrument for Hg</a:t>
            </a:r>
            <a:r>
              <a:rPr kumimoji="0" lang="en-US" altLang="en-US" sz="1800" b="0" i="0" u="none" strike="noStrike" kern="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o</a:t>
            </a:r>
            <a:r>
              <a:rPr kumimoji="0" lang="en-US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.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Capable of one minute time resolution.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RGM removal allows us to get Hg</a:t>
            </a:r>
            <a:r>
              <a:rPr kumimoji="0" lang="en-US" altLang="en-US" sz="1800" b="0" i="0" u="none" strike="noStrike" kern="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o</a:t>
            </a:r>
            <a:r>
              <a:rPr kumimoji="0" lang="en-US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t> and TGM, and GOM by difference.</a:t>
            </a:r>
          </a:p>
        </p:txBody>
      </p:sp>
      <p:pic>
        <p:nvPicPr>
          <p:cNvPr id="3" name="Picture 4" descr="C:\Users\Bob\Desktop\new instrum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43100"/>
            <a:ext cx="6248400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7448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8163" y="814388"/>
            <a:ext cx="8067675" cy="522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717757" y="6292334"/>
            <a:ext cx="1914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Gustin</a:t>
            </a:r>
            <a:r>
              <a:rPr lang="en-US" b="1" dirty="0" smtClean="0"/>
              <a:t> et al., 2013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87256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729343"/>
            <a:ext cx="8464090" cy="5410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2212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5070" y="1757363"/>
            <a:ext cx="7644607" cy="418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678407" y="960103"/>
            <a:ext cx="79379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/>
                <a:ea typeface="SimSun"/>
              </a:rPr>
              <a:t>Results of Tests to Remove GOM from a Zero Air Stream.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34900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19200"/>
            <a:ext cx="7547497" cy="394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981200" y="526702"/>
            <a:ext cx="50987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Times New Roman"/>
                <a:ea typeface="SimSun"/>
              </a:rPr>
              <a:t>Removal of GOM by molecular sieve.</a:t>
            </a:r>
            <a:endParaRPr lang="en-US" sz="2400" b="1" dirty="0">
              <a:effectLst/>
              <a:latin typeface="Times New Roman"/>
              <a:ea typeface="SimSu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719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2438400"/>
            <a:ext cx="80280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Now, lets get to work and figure this out!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xmlns="" val="92511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182</Words>
  <Application>Microsoft Office PowerPoint</Application>
  <PresentationFormat>On-screen Show (4:3)</PresentationFormat>
  <Paragraphs>37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Bob</dc:creator>
  <cp:lastModifiedBy>ravindra-s</cp:lastModifiedBy>
  <cp:revision>19</cp:revision>
  <dcterms:created xsi:type="dcterms:W3CDTF">2014-05-20T20:19:42Z</dcterms:created>
  <dcterms:modified xsi:type="dcterms:W3CDTF">2014-07-22T05:40:43Z</dcterms:modified>
</cp:coreProperties>
</file>