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3.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tags/tag52.xml" ContentType="application/vnd.openxmlformats-officedocument.presentationml.tags+xml"/>
  <Override PartName="/ppt/tags/tag53.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tags/tag54.xml" ContentType="application/vnd.openxmlformats-officedocument.presentationml.tags+xml"/>
  <Override PartName="/ppt/tags/tag55.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7.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32"/>
  </p:notesMasterIdLst>
  <p:handoutMasterIdLst>
    <p:handoutMasterId r:id="rId33"/>
  </p:handoutMasterIdLst>
  <p:sldIdLst>
    <p:sldId id="256" r:id="rId2"/>
    <p:sldId id="498" r:id="rId3"/>
    <p:sldId id="496" r:id="rId4"/>
    <p:sldId id="497" r:id="rId5"/>
    <p:sldId id="490" r:id="rId6"/>
    <p:sldId id="491" r:id="rId7"/>
    <p:sldId id="494" r:id="rId8"/>
    <p:sldId id="492" r:id="rId9"/>
    <p:sldId id="493" r:id="rId10"/>
    <p:sldId id="469" r:id="rId11"/>
    <p:sldId id="440" r:id="rId12"/>
    <p:sldId id="346" r:id="rId13"/>
    <p:sldId id="499" r:id="rId14"/>
    <p:sldId id="500" r:id="rId15"/>
    <p:sldId id="501" r:id="rId16"/>
    <p:sldId id="502" r:id="rId17"/>
    <p:sldId id="482" r:id="rId18"/>
    <p:sldId id="483" r:id="rId19"/>
    <p:sldId id="484" r:id="rId20"/>
    <p:sldId id="485" r:id="rId21"/>
    <p:sldId id="480" r:id="rId22"/>
    <p:sldId id="481" r:id="rId23"/>
    <p:sldId id="487" r:id="rId24"/>
    <p:sldId id="420" r:id="rId25"/>
    <p:sldId id="422" r:id="rId26"/>
    <p:sldId id="488" r:id="rId27"/>
    <p:sldId id="489" r:id="rId28"/>
    <p:sldId id="427" r:id="rId29"/>
    <p:sldId id="486" r:id="rId30"/>
    <p:sldId id="475" r:id="rId31"/>
  </p:sldIdLst>
  <p:sldSz cx="9602788" cy="6858000"/>
  <p:notesSz cx="7315200" cy="9601200"/>
  <p:defaultTextStyle>
    <a:defPPr>
      <a:defRPr lang="en-GB"/>
    </a:defPPr>
    <a:lvl1pPr algn="l" rtl="0" fontAlgn="base">
      <a:spcBef>
        <a:spcPct val="0"/>
      </a:spcBef>
      <a:spcAft>
        <a:spcPct val="0"/>
      </a:spcAft>
      <a:defRPr sz="2000" kern="1200">
        <a:solidFill>
          <a:schemeClr val="tx1"/>
        </a:solidFill>
        <a:latin typeface="Arial" charset="0"/>
        <a:ea typeface="MS PGothic"/>
        <a:cs typeface="MS PGothic"/>
      </a:defRPr>
    </a:lvl1pPr>
    <a:lvl2pPr marL="457200" algn="l" rtl="0" fontAlgn="base">
      <a:spcBef>
        <a:spcPct val="0"/>
      </a:spcBef>
      <a:spcAft>
        <a:spcPct val="0"/>
      </a:spcAft>
      <a:defRPr sz="2000" kern="1200">
        <a:solidFill>
          <a:schemeClr val="tx1"/>
        </a:solidFill>
        <a:latin typeface="Arial" charset="0"/>
        <a:ea typeface="MS PGothic"/>
        <a:cs typeface="MS PGothic"/>
      </a:defRPr>
    </a:lvl2pPr>
    <a:lvl3pPr marL="914400" algn="l" rtl="0" fontAlgn="base">
      <a:spcBef>
        <a:spcPct val="0"/>
      </a:spcBef>
      <a:spcAft>
        <a:spcPct val="0"/>
      </a:spcAft>
      <a:defRPr sz="2000" kern="1200">
        <a:solidFill>
          <a:schemeClr val="tx1"/>
        </a:solidFill>
        <a:latin typeface="Arial" charset="0"/>
        <a:ea typeface="MS PGothic"/>
        <a:cs typeface="MS PGothic"/>
      </a:defRPr>
    </a:lvl3pPr>
    <a:lvl4pPr marL="1371600" algn="l" rtl="0" fontAlgn="base">
      <a:spcBef>
        <a:spcPct val="0"/>
      </a:spcBef>
      <a:spcAft>
        <a:spcPct val="0"/>
      </a:spcAft>
      <a:defRPr sz="2000" kern="1200">
        <a:solidFill>
          <a:schemeClr val="tx1"/>
        </a:solidFill>
        <a:latin typeface="Arial" charset="0"/>
        <a:ea typeface="MS PGothic"/>
        <a:cs typeface="MS PGothic"/>
      </a:defRPr>
    </a:lvl4pPr>
    <a:lvl5pPr marL="1828800" algn="l" rtl="0" fontAlgn="base">
      <a:spcBef>
        <a:spcPct val="0"/>
      </a:spcBef>
      <a:spcAft>
        <a:spcPct val="0"/>
      </a:spcAft>
      <a:defRPr sz="2000" kern="1200">
        <a:solidFill>
          <a:schemeClr val="tx1"/>
        </a:solidFill>
        <a:latin typeface="Arial" charset="0"/>
        <a:ea typeface="MS PGothic"/>
        <a:cs typeface="MS PGothic"/>
      </a:defRPr>
    </a:lvl5pPr>
    <a:lvl6pPr marL="2286000" algn="l" defTabSz="914400" rtl="0" eaLnBrk="1" latinLnBrk="0" hangingPunct="1">
      <a:defRPr sz="2000" kern="1200">
        <a:solidFill>
          <a:schemeClr val="tx1"/>
        </a:solidFill>
        <a:latin typeface="Arial" charset="0"/>
        <a:ea typeface="MS PGothic"/>
        <a:cs typeface="MS PGothic"/>
      </a:defRPr>
    </a:lvl6pPr>
    <a:lvl7pPr marL="2743200" algn="l" defTabSz="914400" rtl="0" eaLnBrk="1" latinLnBrk="0" hangingPunct="1">
      <a:defRPr sz="2000" kern="1200">
        <a:solidFill>
          <a:schemeClr val="tx1"/>
        </a:solidFill>
        <a:latin typeface="Arial" charset="0"/>
        <a:ea typeface="MS PGothic"/>
        <a:cs typeface="MS PGothic"/>
      </a:defRPr>
    </a:lvl7pPr>
    <a:lvl8pPr marL="3200400" algn="l" defTabSz="914400" rtl="0" eaLnBrk="1" latinLnBrk="0" hangingPunct="1">
      <a:defRPr sz="2000" kern="1200">
        <a:solidFill>
          <a:schemeClr val="tx1"/>
        </a:solidFill>
        <a:latin typeface="Arial" charset="0"/>
        <a:ea typeface="MS PGothic"/>
        <a:cs typeface="MS PGothic"/>
      </a:defRPr>
    </a:lvl8pPr>
    <a:lvl9pPr marL="3657600" algn="l" defTabSz="914400" rtl="0" eaLnBrk="1" latinLnBrk="0" hangingPunct="1">
      <a:defRPr sz="2000" kern="1200">
        <a:solidFill>
          <a:schemeClr val="tx1"/>
        </a:solidFill>
        <a:latin typeface="Arial" charset="0"/>
        <a:ea typeface="MS PGothic"/>
        <a:cs typeface="MS PGoth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MC" initials="" lastIdx="3" clrIdx="0"/>
  <p:cmAuthor id="1" name="Manal F. Tadros"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8C8"/>
    <a:srgbClr val="0000FF"/>
    <a:srgbClr val="828D30"/>
    <a:srgbClr val="008075"/>
    <a:srgbClr val="932077"/>
    <a:srgbClr val="FFCC99"/>
    <a:srgbClr val="99FFCC"/>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6918" autoAdjust="0"/>
    <p:restoredTop sz="94589" autoAdjust="0"/>
  </p:normalViewPr>
  <p:slideViewPr>
    <p:cSldViewPr snapToGrid="0">
      <p:cViewPr varScale="1">
        <p:scale>
          <a:sx n="64" d="100"/>
          <a:sy n="64" d="100"/>
        </p:scale>
        <p:origin x="-1746" y="-102"/>
      </p:cViewPr>
      <p:guideLst>
        <p:guide orient="horz" pos="3950"/>
        <p:guide orient="horz" pos="808"/>
        <p:guide pos="290"/>
        <p:guide pos="5757"/>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GBLONFC06\MC-AVN\Avn\Space\Presentations\Statistics%202015\Capacity\2015.02.19%20-%20Market%20Capacity.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BLONFC06\MC-AVN\Avn\Space\Presentations\Statistics%202015\Capacity\2015.02.19%20-%20Market%20Capacity.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BLONFC06\MC-AVN\Avn\Space\Presentations\Statistics%202015\Capacity\2015.01.05%20-%20Historic%20Capacit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'2015 launch'!$B$6</c:f>
              <c:strCache>
                <c:ptCount val="1"/>
                <c:pt idx="0">
                  <c:v>USA - $90.5M</c:v>
                </c:pt>
              </c:strCache>
            </c:strRef>
          </c:tx>
          <c:spPr>
            <a:solidFill>
              <a:schemeClr val="accent4">
                <a:lumMod val="40000"/>
                <a:lumOff val="60000"/>
              </a:schemeClr>
            </a:solidFill>
          </c:spPr>
          <c:invertIfNegative val="0"/>
          <c:cat>
            <c:strRef>
              <c:f>'2015 launch'!$A$7:$A$46</c:f>
              <c:strCache>
                <c:ptCount val="40"/>
                <c:pt idx="0">
                  <c:v>Munich Re</c:v>
                </c:pt>
                <c:pt idx="1">
                  <c:v>Spaceco</c:v>
                </c:pt>
                <c:pt idx="2">
                  <c:v>Brit</c:v>
                </c:pt>
                <c:pt idx="3">
                  <c:v>AIG</c:v>
                </c:pt>
                <c:pt idx="4">
                  <c:v>Atrium</c:v>
                </c:pt>
                <c:pt idx="5">
                  <c:v>Elseco</c:v>
                </c:pt>
                <c:pt idx="6">
                  <c:v>CV Starr</c:v>
                </c:pt>
                <c:pt idx="7">
                  <c:v>Catlin</c:v>
                </c:pt>
                <c:pt idx="8">
                  <c:v>Vivet</c:v>
                </c:pt>
                <c:pt idx="9">
                  <c:v>Swiss Re</c:v>
                </c:pt>
                <c:pt idx="10">
                  <c:v>AXA </c:v>
                </c:pt>
                <c:pt idx="11">
                  <c:v>Assure</c:v>
                </c:pt>
                <c:pt idx="12">
                  <c:v>XL </c:v>
                </c:pt>
                <c:pt idx="13">
                  <c:v>ARTI</c:v>
                </c:pt>
                <c:pt idx="14">
                  <c:v>ACE USA</c:v>
                </c:pt>
                <c:pt idx="15">
                  <c:v>Global </c:v>
                </c:pt>
                <c:pt idx="16">
                  <c:v>Hiscox</c:v>
                </c:pt>
                <c:pt idx="17">
                  <c:v>Inter Hannover</c:v>
                </c:pt>
                <c:pt idx="18">
                  <c:v>Lancashire</c:v>
                </c:pt>
                <c:pt idx="19">
                  <c:v>LRS</c:v>
                </c:pt>
                <c:pt idx="20">
                  <c:v>SCOR</c:v>
                </c:pt>
                <c:pt idx="21">
                  <c:v>Torus</c:v>
                </c:pt>
                <c:pt idx="22">
                  <c:v>Beazley</c:v>
                </c:pt>
                <c:pt idx="23">
                  <c:v>Kiln</c:v>
                </c:pt>
                <c:pt idx="24">
                  <c:v>Altitude</c:v>
                </c:pt>
                <c:pt idx="25">
                  <c:v>Osprey</c:v>
                </c:pt>
                <c:pt idx="26">
                  <c:v>Tokio Marine</c:v>
                </c:pt>
                <c:pt idx="27">
                  <c:v>Argo</c:v>
                </c:pt>
                <c:pt idx="28">
                  <c:v>Mitsui Sumitomo</c:v>
                </c:pt>
                <c:pt idx="29">
                  <c:v>Partner Re</c:v>
                </c:pt>
                <c:pt idx="30">
                  <c:v>Sciemus</c:v>
                </c:pt>
                <c:pt idx="31">
                  <c:v>SATEC</c:v>
                </c:pt>
                <c:pt idx="32">
                  <c:v>Watkins </c:v>
                </c:pt>
                <c:pt idx="33">
                  <c:v>Asia Capital Re</c:v>
                </c:pt>
                <c:pt idx="34">
                  <c:v>Amlin</c:v>
                </c:pt>
                <c:pt idx="35">
                  <c:v>Korean Re</c:v>
                </c:pt>
                <c:pt idx="36">
                  <c:v>Chaucer Syn.</c:v>
                </c:pt>
                <c:pt idx="37">
                  <c:v>Samsung</c:v>
                </c:pt>
                <c:pt idx="38">
                  <c:v>Sompo</c:v>
                </c:pt>
                <c:pt idx="39">
                  <c:v>Castor Aerospace</c:v>
                </c:pt>
              </c:strCache>
            </c:strRef>
          </c:cat>
          <c:val>
            <c:numRef>
              <c:f>'2015 launch'!$B$7:$B$46</c:f>
              <c:numCache>
                <c:formatCode>General</c:formatCode>
                <c:ptCount val="40"/>
                <c:pt idx="6" formatCode="&quot;$&quot;#,##0.0">
                  <c:v>30</c:v>
                </c:pt>
                <c:pt idx="11" formatCode="&quot;$&quot;#,##0.0">
                  <c:v>18</c:v>
                </c:pt>
                <c:pt idx="12" formatCode="&quot;$&quot;#,##0.0">
                  <c:v>17.5</c:v>
                </c:pt>
                <c:pt idx="14" formatCode="&quot;$&quot;#,##0.0">
                  <c:v>15</c:v>
                </c:pt>
                <c:pt idx="29" formatCode="&quot;$&quot;#,##0.0">
                  <c:v>10</c:v>
                </c:pt>
              </c:numCache>
            </c:numRef>
          </c:val>
        </c:ser>
        <c:ser>
          <c:idx val="1"/>
          <c:order val="1"/>
          <c:tx>
            <c:strRef>
              <c:f>'2015 launch'!$C$6</c:f>
              <c:strCache>
                <c:ptCount val="1"/>
                <c:pt idx="0">
                  <c:v>United Kingdom - $313.5M</c:v>
                </c:pt>
              </c:strCache>
            </c:strRef>
          </c:tx>
          <c:spPr>
            <a:solidFill>
              <a:srgbClr val="A6E2EF"/>
            </a:solidFill>
          </c:spPr>
          <c:invertIfNegative val="0"/>
          <c:cat>
            <c:strRef>
              <c:f>'2015 launch'!$A$7:$A$46</c:f>
              <c:strCache>
                <c:ptCount val="40"/>
                <c:pt idx="0">
                  <c:v>Munich Re</c:v>
                </c:pt>
                <c:pt idx="1">
                  <c:v>Spaceco</c:v>
                </c:pt>
                <c:pt idx="2">
                  <c:v>Brit</c:v>
                </c:pt>
                <c:pt idx="3">
                  <c:v>AIG</c:v>
                </c:pt>
                <c:pt idx="4">
                  <c:v>Atrium</c:v>
                </c:pt>
                <c:pt idx="5">
                  <c:v>Elseco</c:v>
                </c:pt>
                <c:pt idx="6">
                  <c:v>CV Starr</c:v>
                </c:pt>
                <c:pt idx="7">
                  <c:v>Catlin</c:v>
                </c:pt>
                <c:pt idx="8">
                  <c:v>Vivet</c:v>
                </c:pt>
                <c:pt idx="9">
                  <c:v>Swiss Re</c:v>
                </c:pt>
                <c:pt idx="10">
                  <c:v>AXA </c:v>
                </c:pt>
                <c:pt idx="11">
                  <c:v>Assure</c:v>
                </c:pt>
                <c:pt idx="12">
                  <c:v>XL </c:v>
                </c:pt>
                <c:pt idx="13">
                  <c:v>ARTI</c:v>
                </c:pt>
                <c:pt idx="14">
                  <c:v>ACE USA</c:v>
                </c:pt>
                <c:pt idx="15">
                  <c:v>Global </c:v>
                </c:pt>
                <c:pt idx="16">
                  <c:v>Hiscox</c:v>
                </c:pt>
                <c:pt idx="17">
                  <c:v>Inter Hannover</c:v>
                </c:pt>
                <c:pt idx="18">
                  <c:v>Lancashire</c:v>
                </c:pt>
                <c:pt idx="19">
                  <c:v>LRS</c:v>
                </c:pt>
                <c:pt idx="20">
                  <c:v>SCOR</c:v>
                </c:pt>
                <c:pt idx="21">
                  <c:v>Torus</c:v>
                </c:pt>
                <c:pt idx="22">
                  <c:v>Beazley</c:v>
                </c:pt>
                <c:pt idx="23">
                  <c:v>Kiln</c:v>
                </c:pt>
                <c:pt idx="24">
                  <c:v>Altitude</c:v>
                </c:pt>
                <c:pt idx="25">
                  <c:v>Osprey</c:v>
                </c:pt>
                <c:pt idx="26">
                  <c:v>Tokio Marine</c:v>
                </c:pt>
                <c:pt idx="27">
                  <c:v>Argo</c:v>
                </c:pt>
                <c:pt idx="28">
                  <c:v>Mitsui Sumitomo</c:v>
                </c:pt>
                <c:pt idx="29">
                  <c:v>Partner Re</c:v>
                </c:pt>
                <c:pt idx="30">
                  <c:v>Sciemus</c:v>
                </c:pt>
                <c:pt idx="31">
                  <c:v>SATEC</c:v>
                </c:pt>
                <c:pt idx="32">
                  <c:v>Watkins </c:v>
                </c:pt>
                <c:pt idx="33">
                  <c:v>Asia Capital Re</c:v>
                </c:pt>
                <c:pt idx="34">
                  <c:v>Amlin</c:v>
                </c:pt>
                <c:pt idx="35">
                  <c:v>Korean Re</c:v>
                </c:pt>
                <c:pt idx="36">
                  <c:v>Chaucer Syn.</c:v>
                </c:pt>
                <c:pt idx="37">
                  <c:v>Samsung</c:v>
                </c:pt>
                <c:pt idx="38">
                  <c:v>Sompo</c:v>
                </c:pt>
                <c:pt idx="39">
                  <c:v>Castor Aerospace</c:v>
                </c:pt>
              </c:strCache>
            </c:strRef>
          </c:cat>
          <c:val>
            <c:numRef>
              <c:f>'2015 launch'!$C$7:$C$46</c:f>
              <c:numCache>
                <c:formatCode>General</c:formatCode>
                <c:ptCount val="40"/>
                <c:pt idx="2" formatCode="&quot;$&quot;#,##0.00">
                  <c:v>43</c:v>
                </c:pt>
                <c:pt idx="3" formatCode="&quot;$&quot;#,##0.0">
                  <c:v>40</c:v>
                </c:pt>
                <c:pt idx="4" formatCode="&quot;$&quot;#,##0.00">
                  <c:v>38.25</c:v>
                </c:pt>
                <c:pt idx="7" formatCode="&quot;$&quot;#,##0.0">
                  <c:v>25</c:v>
                </c:pt>
                <c:pt idx="8" formatCode="&quot;$&quot;#,##0.0">
                  <c:v>22.25</c:v>
                </c:pt>
                <c:pt idx="15" formatCode="&quot;$&quot;#,##0.0">
                  <c:v>15</c:v>
                </c:pt>
                <c:pt idx="16" formatCode="&quot;$&quot;#,##0.0">
                  <c:v>15</c:v>
                </c:pt>
                <c:pt idx="17" formatCode="&quot;$&quot;#,##0.0">
                  <c:v>15</c:v>
                </c:pt>
                <c:pt idx="18" formatCode="&quot;$&quot;#,##0.0">
                  <c:v>15</c:v>
                </c:pt>
                <c:pt idx="21" formatCode="&quot;$&quot;#,##0.0">
                  <c:v>15</c:v>
                </c:pt>
                <c:pt idx="22" formatCode="&quot;$&quot;#,##0.0">
                  <c:v>15</c:v>
                </c:pt>
                <c:pt idx="24" formatCode="&quot;$&quot;#,##0.0">
                  <c:v>13</c:v>
                </c:pt>
                <c:pt idx="25" formatCode="&quot;$&quot;#,##0.0">
                  <c:v>13</c:v>
                </c:pt>
                <c:pt idx="30" formatCode="&quot;$&quot;#,##0.0">
                  <c:v>10</c:v>
                </c:pt>
                <c:pt idx="32" formatCode="&quot;$&quot;#,##0.0">
                  <c:v>10</c:v>
                </c:pt>
                <c:pt idx="34" formatCode="&quot;$&quot;#,##0.0">
                  <c:v>6</c:v>
                </c:pt>
                <c:pt idx="36" formatCode="&quot;$&quot;#,##0.0">
                  <c:v>3</c:v>
                </c:pt>
              </c:numCache>
            </c:numRef>
          </c:val>
        </c:ser>
        <c:ser>
          <c:idx val="2"/>
          <c:order val="2"/>
          <c:tx>
            <c:strRef>
              <c:f>'2015 launch'!$D$6</c:f>
              <c:strCache>
                <c:ptCount val="1"/>
                <c:pt idx="0">
                  <c:v>Rest of Europe - $80M</c:v>
                </c:pt>
              </c:strCache>
            </c:strRef>
          </c:tx>
          <c:spPr>
            <a:solidFill>
              <a:srgbClr val="002C77"/>
            </a:solidFill>
          </c:spPr>
          <c:invertIfNegative val="0"/>
          <c:cat>
            <c:strRef>
              <c:f>'2015 launch'!$A$7:$A$46</c:f>
              <c:strCache>
                <c:ptCount val="40"/>
                <c:pt idx="0">
                  <c:v>Munich Re</c:v>
                </c:pt>
                <c:pt idx="1">
                  <c:v>Spaceco</c:v>
                </c:pt>
                <c:pt idx="2">
                  <c:v>Brit</c:v>
                </c:pt>
                <c:pt idx="3">
                  <c:v>AIG</c:v>
                </c:pt>
                <c:pt idx="4">
                  <c:v>Atrium</c:v>
                </c:pt>
                <c:pt idx="5">
                  <c:v>Elseco</c:v>
                </c:pt>
                <c:pt idx="6">
                  <c:v>CV Starr</c:v>
                </c:pt>
                <c:pt idx="7">
                  <c:v>Catlin</c:v>
                </c:pt>
                <c:pt idx="8">
                  <c:v>Vivet</c:v>
                </c:pt>
                <c:pt idx="9">
                  <c:v>Swiss Re</c:v>
                </c:pt>
                <c:pt idx="10">
                  <c:v>AXA </c:v>
                </c:pt>
                <c:pt idx="11">
                  <c:v>Assure</c:v>
                </c:pt>
                <c:pt idx="12">
                  <c:v>XL </c:v>
                </c:pt>
                <c:pt idx="13">
                  <c:v>ARTI</c:v>
                </c:pt>
                <c:pt idx="14">
                  <c:v>ACE USA</c:v>
                </c:pt>
                <c:pt idx="15">
                  <c:v>Global </c:v>
                </c:pt>
                <c:pt idx="16">
                  <c:v>Hiscox</c:v>
                </c:pt>
                <c:pt idx="17">
                  <c:v>Inter Hannover</c:v>
                </c:pt>
                <c:pt idx="18">
                  <c:v>Lancashire</c:v>
                </c:pt>
                <c:pt idx="19">
                  <c:v>LRS</c:v>
                </c:pt>
                <c:pt idx="20">
                  <c:v>SCOR</c:v>
                </c:pt>
                <c:pt idx="21">
                  <c:v>Torus</c:v>
                </c:pt>
                <c:pt idx="22">
                  <c:v>Beazley</c:v>
                </c:pt>
                <c:pt idx="23">
                  <c:v>Kiln</c:v>
                </c:pt>
                <c:pt idx="24">
                  <c:v>Altitude</c:v>
                </c:pt>
                <c:pt idx="25">
                  <c:v>Osprey</c:v>
                </c:pt>
                <c:pt idx="26">
                  <c:v>Tokio Marine</c:v>
                </c:pt>
                <c:pt idx="27">
                  <c:v>Argo</c:v>
                </c:pt>
                <c:pt idx="28">
                  <c:v>Mitsui Sumitomo</c:v>
                </c:pt>
                <c:pt idx="29">
                  <c:v>Partner Re</c:v>
                </c:pt>
                <c:pt idx="30">
                  <c:v>Sciemus</c:v>
                </c:pt>
                <c:pt idx="31">
                  <c:v>SATEC</c:v>
                </c:pt>
                <c:pt idx="32">
                  <c:v>Watkins </c:v>
                </c:pt>
                <c:pt idx="33">
                  <c:v>Asia Capital Re</c:v>
                </c:pt>
                <c:pt idx="34">
                  <c:v>Amlin</c:v>
                </c:pt>
                <c:pt idx="35">
                  <c:v>Korean Re</c:v>
                </c:pt>
                <c:pt idx="36">
                  <c:v>Chaucer Syn.</c:v>
                </c:pt>
                <c:pt idx="37">
                  <c:v>Samsung</c:v>
                </c:pt>
                <c:pt idx="38">
                  <c:v>Sompo</c:v>
                </c:pt>
                <c:pt idx="39">
                  <c:v>Castor Aerospace</c:v>
                </c:pt>
              </c:strCache>
            </c:strRef>
          </c:cat>
          <c:val>
            <c:numRef>
              <c:f>'2015 launch'!$D$7:$D$46</c:f>
              <c:numCache>
                <c:formatCode>General</c:formatCode>
                <c:ptCount val="40"/>
                <c:pt idx="0" formatCode="&quot;$&quot;#,##0.0">
                  <c:v>50</c:v>
                </c:pt>
                <c:pt idx="9" formatCode="&quot;$&quot;#,##0.0">
                  <c:v>20</c:v>
                </c:pt>
                <c:pt idx="31" formatCode="&quot;$&quot;#,##0.0">
                  <c:v>10</c:v>
                </c:pt>
              </c:numCache>
            </c:numRef>
          </c:val>
        </c:ser>
        <c:ser>
          <c:idx val="3"/>
          <c:order val="3"/>
          <c:tx>
            <c:strRef>
              <c:f>'2015 launch'!$E$6</c:f>
              <c:strCache>
                <c:ptCount val="1"/>
                <c:pt idx="0">
                  <c:v>France - $139M</c:v>
                </c:pt>
              </c:strCache>
            </c:strRef>
          </c:tx>
          <c:spPr>
            <a:solidFill>
              <a:srgbClr val="6F83C1"/>
            </a:solidFill>
          </c:spPr>
          <c:invertIfNegative val="0"/>
          <c:cat>
            <c:strRef>
              <c:f>'2015 launch'!$A$7:$A$46</c:f>
              <c:strCache>
                <c:ptCount val="40"/>
                <c:pt idx="0">
                  <c:v>Munich Re</c:v>
                </c:pt>
                <c:pt idx="1">
                  <c:v>Spaceco</c:v>
                </c:pt>
                <c:pt idx="2">
                  <c:v>Brit</c:v>
                </c:pt>
                <c:pt idx="3">
                  <c:v>AIG</c:v>
                </c:pt>
                <c:pt idx="4">
                  <c:v>Atrium</c:v>
                </c:pt>
                <c:pt idx="5">
                  <c:v>Elseco</c:v>
                </c:pt>
                <c:pt idx="6">
                  <c:v>CV Starr</c:v>
                </c:pt>
                <c:pt idx="7">
                  <c:v>Catlin</c:v>
                </c:pt>
                <c:pt idx="8">
                  <c:v>Vivet</c:v>
                </c:pt>
                <c:pt idx="9">
                  <c:v>Swiss Re</c:v>
                </c:pt>
                <c:pt idx="10">
                  <c:v>AXA </c:v>
                </c:pt>
                <c:pt idx="11">
                  <c:v>Assure</c:v>
                </c:pt>
                <c:pt idx="12">
                  <c:v>XL </c:v>
                </c:pt>
                <c:pt idx="13">
                  <c:v>ARTI</c:v>
                </c:pt>
                <c:pt idx="14">
                  <c:v>ACE USA</c:v>
                </c:pt>
                <c:pt idx="15">
                  <c:v>Global </c:v>
                </c:pt>
                <c:pt idx="16">
                  <c:v>Hiscox</c:v>
                </c:pt>
                <c:pt idx="17">
                  <c:v>Inter Hannover</c:v>
                </c:pt>
                <c:pt idx="18">
                  <c:v>Lancashire</c:v>
                </c:pt>
                <c:pt idx="19">
                  <c:v>LRS</c:v>
                </c:pt>
                <c:pt idx="20">
                  <c:v>SCOR</c:v>
                </c:pt>
                <c:pt idx="21">
                  <c:v>Torus</c:v>
                </c:pt>
                <c:pt idx="22">
                  <c:v>Beazley</c:v>
                </c:pt>
                <c:pt idx="23">
                  <c:v>Kiln</c:v>
                </c:pt>
                <c:pt idx="24">
                  <c:v>Altitude</c:v>
                </c:pt>
                <c:pt idx="25">
                  <c:v>Osprey</c:v>
                </c:pt>
                <c:pt idx="26">
                  <c:v>Tokio Marine</c:v>
                </c:pt>
                <c:pt idx="27">
                  <c:v>Argo</c:v>
                </c:pt>
                <c:pt idx="28">
                  <c:v>Mitsui Sumitomo</c:v>
                </c:pt>
                <c:pt idx="29">
                  <c:v>Partner Re</c:v>
                </c:pt>
                <c:pt idx="30">
                  <c:v>Sciemus</c:v>
                </c:pt>
                <c:pt idx="31">
                  <c:v>SATEC</c:v>
                </c:pt>
                <c:pt idx="32">
                  <c:v>Watkins </c:v>
                </c:pt>
                <c:pt idx="33">
                  <c:v>Asia Capital Re</c:v>
                </c:pt>
                <c:pt idx="34">
                  <c:v>Amlin</c:v>
                </c:pt>
                <c:pt idx="35">
                  <c:v>Korean Re</c:v>
                </c:pt>
                <c:pt idx="36">
                  <c:v>Chaucer Syn.</c:v>
                </c:pt>
                <c:pt idx="37">
                  <c:v>Samsung</c:v>
                </c:pt>
                <c:pt idx="38">
                  <c:v>Sompo</c:v>
                </c:pt>
                <c:pt idx="39">
                  <c:v>Castor Aerospace</c:v>
                </c:pt>
              </c:strCache>
            </c:strRef>
          </c:cat>
          <c:val>
            <c:numRef>
              <c:f>'2015 launch'!$E$7:$E$46</c:f>
              <c:numCache>
                <c:formatCode>"$"#,##0.0</c:formatCode>
                <c:ptCount val="40"/>
                <c:pt idx="1">
                  <c:v>50</c:v>
                </c:pt>
                <c:pt idx="10">
                  <c:v>20</c:v>
                </c:pt>
                <c:pt idx="13">
                  <c:v>15</c:v>
                </c:pt>
                <c:pt idx="19">
                  <c:v>15</c:v>
                </c:pt>
                <c:pt idx="20">
                  <c:v>15</c:v>
                </c:pt>
                <c:pt idx="23">
                  <c:v>14</c:v>
                </c:pt>
                <c:pt idx="27">
                  <c:v>10</c:v>
                </c:pt>
              </c:numCache>
            </c:numRef>
          </c:val>
        </c:ser>
        <c:ser>
          <c:idx val="4"/>
          <c:order val="4"/>
          <c:tx>
            <c:strRef>
              <c:f>'2015 launch'!$F$6</c:f>
              <c:strCache>
                <c:ptCount val="1"/>
                <c:pt idx="0">
                  <c:v>Asia &amp; Other - $70.85M</c:v>
                </c:pt>
              </c:strCache>
            </c:strRef>
          </c:tx>
          <c:spPr>
            <a:solidFill>
              <a:srgbClr val="BFBFBF"/>
            </a:solidFill>
          </c:spPr>
          <c:invertIfNegative val="0"/>
          <c:cat>
            <c:strRef>
              <c:f>'2015 launch'!$A$7:$A$46</c:f>
              <c:strCache>
                <c:ptCount val="40"/>
                <c:pt idx="0">
                  <c:v>Munich Re</c:v>
                </c:pt>
                <c:pt idx="1">
                  <c:v>Spaceco</c:v>
                </c:pt>
                <c:pt idx="2">
                  <c:v>Brit</c:v>
                </c:pt>
                <c:pt idx="3">
                  <c:v>AIG</c:v>
                </c:pt>
                <c:pt idx="4">
                  <c:v>Atrium</c:v>
                </c:pt>
                <c:pt idx="5">
                  <c:v>Elseco</c:v>
                </c:pt>
                <c:pt idx="6">
                  <c:v>CV Starr</c:v>
                </c:pt>
                <c:pt idx="7">
                  <c:v>Catlin</c:v>
                </c:pt>
                <c:pt idx="8">
                  <c:v>Vivet</c:v>
                </c:pt>
                <c:pt idx="9">
                  <c:v>Swiss Re</c:v>
                </c:pt>
                <c:pt idx="10">
                  <c:v>AXA </c:v>
                </c:pt>
                <c:pt idx="11">
                  <c:v>Assure</c:v>
                </c:pt>
                <c:pt idx="12">
                  <c:v>XL </c:v>
                </c:pt>
                <c:pt idx="13">
                  <c:v>ARTI</c:v>
                </c:pt>
                <c:pt idx="14">
                  <c:v>ACE USA</c:v>
                </c:pt>
                <c:pt idx="15">
                  <c:v>Global </c:v>
                </c:pt>
                <c:pt idx="16">
                  <c:v>Hiscox</c:v>
                </c:pt>
                <c:pt idx="17">
                  <c:v>Inter Hannover</c:v>
                </c:pt>
                <c:pt idx="18">
                  <c:v>Lancashire</c:v>
                </c:pt>
                <c:pt idx="19">
                  <c:v>LRS</c:v>
                </c:pt>
                <c:pt idx="20">
                  <c:v>SCOR</c:v>
                </c:pt>
                <c:pt idx="21">
                  <c:v>Torus</c:v>
                </c:pt>
                <c:pt idx="22">
                  <c:v>Beazley</c:v>
                </c:pt>
                <c:pt idx="23">
                  <c:v>Kiln</c:v>
                </c:pt>
                <c:pt idx="24">
                  <c:v>Altitude</c:v>
                </c:pt>
                <c:pt idx="25">
                  <c:v>Osprey</c:v>
                </c:pt>
                <c:pt idx="26">
                  <c:v>Tokio Marine</c:v>
                </c:pt>
                <c:pt idx="27">
                  <c:v>Argo</c:v>
                </c:pt>
                <c:pt idx="28">
                  <c:v>Mitsui Sumitomo</c:v>
                </c:pt>
                <c:pt idx="29">
                  <c:v>Partner Re</c:v>
                </c:pt>
                <c:pt idx="30">
                  <c:v>Sciemus</c:v>
                </c:pt>
                <c:pt idx="31">
                  <c:v>SATEC</c:v>
                </c:pt>
                <c:pt idx="32">
                  <c:v>Watkins </c:v>
                </c:pt>
                <c:pt idx="33">
                  <c:v>Asia Capital Re</c:v>
                </c:pt>
                <c:pt idx="34">
                  <c:v>Amlin</c:v>
                </c:pt>
                <c:pt idx="35">
                  <c:v>Korean Re</c:v>
                </c:pt>
                <c:pt idx="36">
                  <c:v>Chaucer Syn.</c:v>
                </c:pt>
                <c:pt idx="37">
                  <c:v>Samsung</c:v>
                </c:pt>
                <c:pt idx="38">
                  <c:v>Sompo</c:v>
                </c:pt>
                <c:pt idx="39">
                  <c:v>Castor Aerospace</c:v>
                </c:pt>
              </c:strCache>
            </c:strRef>
          </c:cat>
          <c:val>
            <c:numRef>
              <c:f>'2015 launch'!$F$7:$F$46</c:f>
              <c:numCache>
                <c:formatCode>General</c:formatCode>
                <c:ptCount val="40"/>
                <c:pt idx="5" formatCode="&quot;$&quot;#,##0.0">
                  <c:v>35</c:v>
                </c:pt>
                <c:pt idx="26" formatCode="&quot;$&quot;#,##0.0">
                  <c:v>12</c:v>
                </c:pt>
                <c:pt idx="28" formatCode="&quot;$&quot;#,##0.0">
                  <c:v>10</c:v>
                </c:pt>
                <c:pt idx="33" formatCode="&quot;$&quot;#,##0.0">
                  <c:v>6.5</c:v>
                </c:pt>
                <c:pt idx="35" formatCode="&quot;$&quot;#,##0.00">
                  <c:v>3.35</c:v>
                </c:pt>
                <c:pt idx="37" formatCode="&quot;$&quot;#,##0.00">
                  <c:v>3</c:v>
                </c:pt>
                <c:pt idx="38" formatCode="&quot;$&quot;#,##0.00">
                  <c:v>1</c:v>
                </c:pt>
              </c:numCache>
            </c:numRef>
          </c:val>
        </c:ser>
        <c:dLbls>
          <c:showLegendKey val="0"/>
          <c:showVal val="0"/>
          <c:showCatName val="0"/>
          <c:showSerName val="0"/>
          <c:showPercent val="0"/>
          <c:showBubbleSize val="0"/>
        </c:dLbls>
        <c:gapWidth val="150"/>
        <c:overlap val="100"/>
        <c:axId val="93073920"/>
        <c:axId val="63682176"/>
      </c:barChart>
      <c:catAx>
        <c:axId val="93073920"/>
        <c:scaling>
          <c:orientation val="minMax"/>
        </c:scaling>
        <c:delete val="0"/>
        <c:axPos val="b"/>
        <c:numFmt formatCode="General" sourceLinked="1"/>
        <c:majorTickMark val="out"/>
        <c:minorTickMark val="none"/>
        <c:tickLblPos val="nextTo"/>
        <c:txPr>
          <a:bodyPr/>
          <a:lstStyle/>
          <a:p>
            <a:pPr>
              <a:defRPr sz="800" baseline="0"/>
            </a:pPr>
            <a:endParaRPr lang="en-US"/>
          </a:p>
        </c:txPr>
        <c:crossAx val="63682176"/>
        <c:crosses val="autoZero"/>
        <c:auto val="1"/>
        <c:lblAlgn val="ctr"/>
        <c:lblOffset val="100"/>
        <c:noMultiLvlLbl val="0"/>
      </c:catAx>
      <c:valAx>
        <c:axId val="63682176"/>
        <c:scaling>
          <c:orientation val="minMax"/>
        </c:scaling>
        <c:delete val="0"/>
        <c:axPos val="l"/>
        <c:majorGridlines/>
        <c:numFmt formatCode="General" sourceLinked="1"/>
        <c:majorTickMark val="out"/>
        <c:minorTickMark val="none"/>
        <c:tickLblPos val="nextTo"/>
        <c:crossAx val="93073920"/>
        <c:crosses val="autoZero"/>
        <c:crossBetween val="between"/>
      </c:valAx>
    </c:plotArea>
    <c:legend>
      <c:legendPos val="r"/>
      <c:layout>
        <c:manualLayout>
          <c:xMode val="edge"/>
          <c:yMode val="edge"/>
          <c:x val="0.77094399322378149"/>
          <c:y val="0.10614313966582443"/>
          <c:w val="0.18719880076402937"/>
          <c:h val="0.18895416286130379"/>
        </c:manualLayout>
      </c:layout>
      <c:overlay val="1"/>
      <c:spPr>
        <a:solidFill>
          <a:schemeClr val="bg1"/>
        </a:solidFill>
        <a:ln>
          <a:solidFill>
            <a:schemeClr val="bg1">
              <a:lumMod val="75000"/>
            </a:schemeClr>
          </a:solidFill>
        </a:ln>
      </c:sp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7559462254395042E-2"/>
          <c:y val="1.1864406779661017E-2"/>
          <c:w val="0.87610580746871436"/>
          <c:h val="0.91355932203389834"/>
        </c:manualLayout>
      </c:layout>
      <c:barChart>
        <c:barDir val="col"/>
        <c:grouping val="stacked"/>
        <c:varyColors val="0"/>
        <c:ser>
          <c:idx val="0"/>
          <c:order val="0"/>
          <c:tx>
            <c:strRef>
              <c:f>'2015 In-Orbit'!$B$5</c:f>
              <c:strCache>
                <c:ptCount val="1"/>
                <c:pt idx="0">
                  <c:v>USA - $72.5M</c:v>
                </c:pt>
              </c:strCache>
            </c:strRef>
          </c:tx>
          <c:spPr>
            <a:solidFill>
              <a:srgbClr val="CCC1DA"/>
            </a:solidFill>
          </c:spPr>
          <c:invertIfNegative val="0"/>
          <c:cat>
            <c:strRef>
              <c:f>'2015 In-Orbit'!$A$6:$A$45</c:f>
              <c:strCache>
                <c:ptCount val="40"/>
                <c:pt idx="0">
                  <c:v>Munich Re</c:v>
                </c:pt>
                <c:pt idx="1">
                  <c:v>Brit</c:v>
                </c:pt>
                <c:pt idx="2">
                  <c:v>AIG</c:v>
                </c:pt>
                <c:pt idx="3">
                  <c:v>Elseco</c:v>
                </c:pt>
                <c:pt idx="4">
                  <c:v>CV starr</c:v>
                </c:pt>
                <c:pt idx="5">
                  <c:v>Atrium</c:v>
                </c:pt>
                <c:pt idx="6">
                  <c:v>Vivet</c:v>
                </c:pt>
                <c:pt idx="7">
                  <c:v>Sciemus</c:v>
                </c:pt>
                <c:pt idx="8">
                  <c:v>Spaceco</c:v>
                </c:pt>
                <c:pt idx="9">
                  <c:v>XL </c:v>
                </c:pt>
                <c:pt idx="10">
                  <c:v>Catlin</c:v>
                </c:pt>
                <c:pt idx="11">
                  <c:v>Swiss Re</c:v>
                </c:pt>
                <c:pt idx="12">
                  <c:v>Assure</c:v>
                </c:pt>
                <c:pt idx="13">
                  <c:v>AXA</c:v>
                </c:pt>
                <c:pt idx="14">
                  <c:v>Lancashire</c:v>
                </c:pt>
                <c:pt idx="15">
                  <c:v>Torus</c:v>
                </c:pt>
                <c:pt idx="16">
                  <c:v>Tokio Marine</c:v>
                </c:pt>
                <c:pt idx="17">
                  <c:v>Altitude</c:v>
                </c:pt>
                <c:pt idx="18">
                  <c:v>Mitsui Sumitomo</c:v>
                </c:pt>
                <c:pt idx="19">
                  <c:v>Beazley</c:v>
                </c:pt>
                <c:pt idx="20">
                  <c:v>Global</c:v>
                </c:pt>
                <c:pt idx="21">
                  <c:v>Hiscox</c:v>
                </c:pt>
                <c:pt idx="22">
                  <c:v>Inter Hannover</c:v>
                </c:pt>
                <c:pt idx="23">
                  <c:v>Kiln</c:v>
                </c:pt>
                <c:pt idx="24">
                  <c:v>Partner Re</c:v>
                </c:pt>
                <c:pt idx="25">
                  <c:v>SCOR</c:v>
                </c:pt>
                <c:pt idx="26">
                  <c:v>Watkins</c:v>
                </c:pt>
                <c:pt idx="27">
                  <c:v>Osprey</c:v>
                </c:pt>
                <c:pt idx="28">
                  <c:v>SATEC</c:v>
                </c:pt>
                <c:pt idx="29">
                  <c:v>Asia Capital Re</c:v>
                </c:pt>
                <c:pt idx="30">
                  <c:v>Korean Re</c:v>
                </c:pt>
                <c:pt idx="31">
                  <c:v>Chaucer</c:v>
                </c:pt>
                <c:pt idx="32">
                  <c:v>Samsung</c:v>
                </c:pt>
                <c:pt idx="33">
                  <c:v>Arti</c:v>
                </c:pt>
                <c:pt idx="34">
                  <c:v>Sompo</c:v>
                </c:pt>
                <c:pt idx="35">
                  <c:v>Argo</c:v>
                </c:pt>
                <c:pt idx="36">
                  <c:v>ACE USA</c:v>
                </c:pt>
                <c:pt idx="37">
                  <c:v>Amlin</c:v>
                </c:pt>
                <c:pt idx="38">
                  <c:v>Castor Aerospace</c:v>
                </c:pt>
                <c:pt idx="39">
                  <c:v>LRS</c:v>
                </c:pt>
              </c:strCache>
            </c:strRef>
          </c:cat>
          <c:val>
            <c:numRef>
              <c:f>'2015 In-Orbit'!$B$6:$B$45</c:f>
              <c:numCache>
                <c:formatCode>General</c:formatCode>
                <c:ptCount val="40"/>
                <c:pt idx="4" formatCode="&quot;$&quot;#,##0.0">
                  <c:v>30</c:v>
                </c:pt>
                <c:pt idx="9" formatCode="&quot;$&quot;#,##0.0">
                  <c:v>17.5</c:v>
                </c:pt>
                <c:pt idx="12" formatCode="&quot;$&quot;#,##0.0">
                  <c:v>15</c:v>
                </c:pt>
                <c:pt idx="24" formatCode="&quot;$&quot;#,##0.0">
                  <c:v>10</c:v>
                </c:pt>
                <c:pt idx="36" formatCode="&quot;$&quot;#,##0.0">
                  <c:v>0</c:v>
                </c:pt>
                <c:pt idx="38" formatCode="&quot;$&quot;#,##0.0">
                  <c:v>0</c:v>
                </c:pt>
              </c:numCache>
            </c:numRef>
          </c:val>
        </c:ser>
        <c:ser>
          <c:idx val="1"/>
          <c:order val="1"/>
          <c:tx>
            <c:strRef>
              <c:f>'2015 In-Orbit'!$C$5</c:f>
              <c:strCache>
                <c:ptCount val="1"/>
                <c:pt idx="0">
                  <c:v>United Kingdom - $269.5M</c:v>
                </c:pt>
              </c:strCache>
            </c:strRef>
          </c:tx>
          <c:spPr>
            <a:solidFill>
              <a:srgbClr val="A6E2EF"/>
            </a:solidFill>
          </c:spPr>
          <c:invertIfNegative val="0"/>
          <c:cat>
            <c:strRef>
              <c:f>'2015 In-Orbit'!$A$6:$A$45</c:f>
              <c:strCache>
                <c:ptCount val="40"/>
                <c:pt idx="0">
                  <c:v>Munich Re</c:v>
                </c:pt>
                <c:pt idx="1">
                  <c:v>Brit</c:v>
                </c:pt>
                <c:pt idx="2">
                  <c:v>AIG</c:v>
                </c:pt>
                <c:pt idx="3">
                  <c:v>Elseco</c:v>
                </c:pt>
                <c:pt idx="4">
                  <c:v>CV starr</c:v>
                </c:pt>
                <c:pt idx="5">
                  <c:v>Atrium</c:v>
                </c:pt>
                <c:pt idx="6">
                  <c:v>Vivet</c:v>
                </c:pt>
                <c:pt idx="7">
                  <c:v>Sciemus</c:v>
                </c:pt>
                <c:pt idx="8">
                  <c:v>Spaceco</c:v>
                </c:pt>
                <c:pt idx="9">
                  <c:v>XL </c:v>
                </c:pt>
                <c:pt idx="10">
                  <c:v>Catlin</c:v>
                </c:pt>
                <c:pt idx="11">
                  <c:v>Swiss Re</c:v>
                </c:pt>
                <c:pt idx="12">
                  <c:v>Assure</c:v>
                </c:pt>
                <c:pt idx="13">
                  <c:v>AXA</c:v>
                </c:pt>
                <c:pt idx="14">
                  <c:v>Lancashire</c:v>
                </c:pt>
                <c:pt idx="15">
                  <c:v>Torus</c:v>
                </c:pt>
                <c:pt idx="16">
                  <c:v>Tokio Marine</c:v>
                </c:pt>
                <c:pt idx="17">
                  <c:v>Altitude</c:v>
                </c:pt>
                <c:pt idx="18">
                  <c:v>Mitsui Sumitomo</c:v>
                </c:pt>
                <c:pt idx="19">
                  <c:v>Beazley</c:v>
                </c:pt>
                <c:pt idx="20">
                  <c:v>Global</c:v>
                </c:pt>
                <c:pt idx="21">
                  <c:v>Hiscox</c:v>
                </c:pt>
                <c:pt idx="22">
                  <c:v>Inter Hannover</c:v>
                </c:pt>
                <c:pt idx="23">
                  <c:v>Kiln</c:v>
                </c:pt>
                <c:pt idx="24">
                  <c:v>Partner Re</c:v>
                </c:pt>
                <c:pt idx="25">
                  <c:v>SCOR</c:v>
                </c:pt>
                <c:pt idx="26">
                  <c:v>Watkins</c:v>
                </c:pt>
                <c:pt idx="27">
                  <c:v>Osprey</c:v>
                </c:pt>
                <c:pt idx="28">
                  <c:v>SATEC</c:v>
                </c:pt>
                <c:pt idx="29">
                  <c:v>Asia Capital Re</c:v>
                </c:pt>
                <c:pt idx="30">
                  <c:v>Korean Re</c:v>
                </c:pt>
                <c:pt idx="31">
                  <c:v>Chaucer</c:v>
                </c:pt>
                <c:pt idx="32">
                  <c:v>Samsung</c:v>
                </c:pt>
                <c:pt idx="33">
                  <c:v>Arti</c:v>
                </c:pt>
                <c:pt idx="34">
                  <c:v>Sompo</c:v>
                </c:pt>
                <c:pt idx="35">
                  <c:v>Argo</c:v>
                </c:pt>
                <c:pt idx="36">
                  <c:v>ACE USA</c:v>
                </c:pt>
                <c:pt idx="37">
                  <c:v>Amlin</c:v>
                </c:pt>
                <c:pt idx="38">
                  <c:v>Castor Aerospace</c:v>
                </c:pt>
                <c:pt idx="39">
                  <c:v>LRS</c:v>
                </c:pt>
              </c:strCache>
            </c:strRef>
          </c:cat>
          <c:val>
            <c:numRef>
              <c:f>'2015 In-Orbit'!$C$6:$C$45</c:f>
              <c:numCache>
                <c:formatCode>"$"#,##0.00</c:formatCode>
                <c:ptCount val="40"/>
                <c:pt idx="1">
                  <c:v>43</c:v>
                </c:pt>
                <c:pt idx="2" formatCode="General">
                  <c:v>40</c:v>
                </c:pt>
                <c:pt idx="5">
                  <c:v>25</c:v>
                </c:pt>
                <c:pt idx="6">
                  <c:v>22.25</c:v>
                </c:pt>
                <c:pt idx="7">
                  <c:v>20</c:v>
                </c:pt>
                <c:pt idx="10">
                  <c:v>15</c:v>
                </c:pt>
                <c:pt idx="14" formatCode="&quot;$&quot;#,##0.0">
                  <c:v>15</c:v>
                </c:pt>
                <c:pt idx="15" formatCode="&quot;$&quot;#,##0.0">
                  <c:v>15</c:v>
                </c:pt>
                <c:pt idx="17" formatCode="&quot;$&quot;#,##0.0">
                  <c:v>10</c:v>
                </c:pt>
                <c:pt idx="19" formatCode="&quot;$&quot;#,##0.0">
                  <c:v>10</c:v>
                </c:pt>
                <c:pt idx="20" formatCode="&quot;$&quot;#,##0.0">
                  <c:v>10</c:v>
                </c:pt>
                <c:pt idx="21" formatCode="&quot;$&quot;#,##0.0">
                  <c:v>10</c:v>
                </c:pt>
                <c:pt idx="22" formatCode="&quot;$&quot;#,##0.0">
                  <c:v>10</c:v>
                </c:pt>
                <c:pt idx="26" formatCode="&quot;$&quot;#,##0.0">
                  <c:v>7.5</c:v>
                </c:pt>
                <c:pt idx="27" formatCode="&quot;$&quot;#,##0.0">
                  <c:v>7.5</c:v>
                </c:pt>
                <c:pt idx="28" formatCode="&quot;$&quot;#,##0.0">
                  <c:v>6</c:v>
                </c:pt>
                <c:pt idx="31" formatCode="&quot;$&quot;#,##0.0">
                  <c:v>3</c:v>
                </c:pt>
                <c:pt idx="37" formatCode="&quot;$&quot;#,##0.0">
                  <c:v>0</c:v>
                </c:pt>
              </c:numCache>
            </c:numRef>
          </c:val>
        </c:ser>
        <c:ser>
          <c:idx val="2"/>
          <c:order val="2"/>
          <c:tx>
            <c:strRef>
              <c:f>'2015 In-Orbit'!$D$5</c:f>
              <c:strCache>
                <c:ptCount val="1"/>
                <c:pt idx="0">
                  <c:v>Rest of Europe - $65M</c:v>
                </c:pt>
              </c:strCache>
            </c:strRef>
          </c:tx>
          <c:spPr>
            <a:solidFill>
              <a:srgbClr val="002C77"/>
            </a:solidFill>
          </c:spPr>
          <c:invertIfNegative val="0"/>
          <c:cat>
            <c:strRef>
              <c:f>'2015 In-Orbit'!$A$6:$A$45</c:f>
              <c:strCache>
                <c:ptCount val="40"/>
                <c:pt idx="0">
                  <c:v>Munich Re</c:v>
                </c:pt>
                <c:pt idx="1">
                  <c:v>Brit</c:v>
                </c:pt>
                <c:pt idx="2">
                  <c:v>AIG</c:v>
                </c:pt>
                <c:pt idx="3">
                  <c:v>Elseco</c:v>
                </c:pt>
                <c:pt idx="4">
                  <c:v>CV starr</c:v>
                </c:pt>
                <c:pt idx="5">
                  <c:v>Atrium</c:v>
                </c:pt>
                <c:pt idx="6">
                  <c:v>Vivet</c:v>
                </c:pt>
                <c:pt idx="7">
                  <c:v>Sciemus</c:v>
                </c:pt>
                <c:pt idx="8">
                  <c:v>Spaceco</c:v>
                </c:pt>
                <c:pt idx="9">
                  <c:v>XL </c:v>
                </c:pt>
                <c:pt idx="10">
                  <c:v>Catlin</c:v>
                </c:pt>
                <c:pt idx="11">
                  <c:v>Swiss Re</c:v>
                </c:pt>
                <c:pt idx="12">
                  <c:v>Assure</c:v>
                </c:pt>
                <c:pt idx="13">
                  <c:v>AXA</c:v>
                </c:pt>
                <c:pt idx="14">
                  <c:v>Lancashire</c:v>
                </c:pt>
                <c:pt idx="15">
                  <c:v>Torus</c:v>
                </c:pt>
                <c:pt idx="16">
                  <c:v>Tokio Marine</c:v>
                </c:pt>
                <c:pt idx="17">
                  <c:v>Altitude</c:v>
                </c:pt>
                <c:pt idx="18">
                  <c:v>Mitsui Sumitomo</c:v>
                </c:pt>
                <c:pt idx="19">
                  <c:v>Beazley</c:v>
                </c:pt>
                <c:pt idx="20">
                  <c:v>Global</c:v>
                </c:pt>
                <c:pt idx="21">
                  <c:v>Hiscox</c:v>
                </c:pt>
                <c:pt idx="22">
                  <c:v>Inter Hannover</c:v>
                </c:pt>
                <c:pt idx="23">
                  <c:v>Kiln</c:v>
                </c:pt>
                <c:pt idx="24">
                  <c:v>Partner Re</c:v>
                </c:pt>
                <c:pt idx="25">
                  <c:v>SCOR</c:v>
                </c:pt>
                <c:pt idx="26">
                  <c:v>Watkins</c:v>
                </c:pt>
                <c:pt idx="27">
                  <c:v>Osprey</c:v>
                </c:pt>
                <c:pt idx="28">
                  <c:v>SATEC</c:v>
                </c:pt>
                <c:pt idx="29">
                  <c:v>Asia Capital Re</c:v>
                </c:pt>
                <c:pt idx="30">
                  <c:v>Korean Re</c:v>
                </c:pt>
                <c:pt idx="31">
                  <c:v>Chaucer</c:v>
                </c:pt>
                <c:pt idx="32">
                  <c:v>Samsung</c:v>
                </c:pt>
                <c:pt idx="33">
                  <c:v>Arti</c:v>
                </c:pt>
                <c:pt idx="34">
                  <c:v>Sompo</c:v>
                </c:pt>
                <c:pt idx="35">
                  <c:v>Argo</c:v>
                </c:pt>
                <c:pt idx="36">
                  <c:v>ACE USA</c:v>
                </c:pt>
                <c:pt idx="37">
                  <c:v>Amlin</c:v>
                </c:pt>
                <c:pt idx="38">
                  <c:v>Castor Aerospace</c:v>
                </c:pt>
                <c:pt idx="39">
                  <c:v>LRS</c:v>
                </c:pt>
              </c:strCache>
            </c:strRef>
          </c:cat>
          <c:val>
            <c:numRef>
              <c:f>'2015 In-Orbit'!$D$6:$D$45</c:f>
              <c:numCache>
                <c:formatCode>General</c:formatCode>
                <c:ptCount val="40"/>
                <c:pt idx="0" formatCode="&quot;$&quot;#,##0.0">
                  <c:v>50</c:v>
                </c:pt>
                <c:pt idx="11">
                  <c:v>15</c:v>
                </c:pt>
              </c:numCache>
            </c:numRef>
          </c:val>
        </c:ser>
        <c:ser>
          <c:idx val="3"/>
          <c:order val="3"/>
          <c:tx>
            <c:strRef>
              <c:f>'2015 In-Orbit'!$E$5</c:f>
              <c:strCache>
                <c:ptCount val="1"/>
                <c:pt idx="0">
                  <c:v>France - $58M</c:v>
                </c:pt>
              </c:strCache>
            </c:strRef>
          </c:tx>
          <c:spPr>
            <a:solidFill>
              <a:srgbClr val="6F83C1"/>
            </a:solidFill>
          </c:spPr>
          <c:invertIfNegative val="0"/>
          <c:cat>
            <c:strRef>
              <c:f>'2015 In-Orbit'!$A$6:$A$45</c:f>
              <c:strCache>
                <c:ptCount val="40"/>
                <c:pt idx="0">
                  <c:v>Munich Re</c:v>
                </c:pt>
                <c:pt idx="1">
                  <c:v>Brit</c:v>
                </c:pt>
                <c:pt idx="2">
                  <c:v>AIG</c:v>
                </c:pt>
                <c:pt idx="3">
                  <c:v>Elseco</c:v>
                </c:pt>
                <c:pt idx="4">
                  <c:v>CV starr</c:v>
                </c:pt>
                <c:pt idx="5">
                  <c:v>Atrium</c:v>
                </c:pt>
                <c:pt idx="6">
                  <c:v>Vivet</c:v>
                </c:pt>
                <c:pt idx="7">
                  <c:v>Sciemus</c:v>
                </c:pt>
                <c:pt idx="8">
                  <c:v>Spaceco</c:v>
                </c:pt>
                <c:pt idx="9">
                  <c:v>XL </c:v>
                </c:pt>
                <c:pt idx="10">
                  <c:v>Catlin</c:v>
                </c:pt>
                <c:pt idx="11">
                  <c:v>Swiss Re</c:v>
                </c:pt>
                <c:pt idx="12">
                  <c:v>Assure</c:v>
                </c:pt>
                <c:pt idx="13">
                  <c:v>AXA</c:v>
                </c:pt>
                <c:pt idx="14">
                  <c:v>Lancashire</c:v>
                </c:pt>
                <c:pt idx="15">
                  <c:v>Torus</c:v>
                </c:pt>
                <c:pt idx="16">
                  <c:v>Tokio Marine</c:v>
                </c:pt>
                <c:pt idx="17">
                  <c:v>Altitude</c:v>
                </c:pt>
                <c:pt idx="18">
                  <c:v>Mitsui Sumitomo</c:v>
                </c:pt>
                <c:pt idx="19">
                  <c:v>Beazley</c:v>
                </c:pt>
                <c:pt idx="20">
                  <c:v>Global</c:v>
                </c:pt>
                <c:pt idx="21">
                  <c:v>Hiscox</c:v>
                </c:pt>
                <c:pt idx="22">
                  <c:v>Inter Hannover</c:v>
                </c:pt>
                <c:pt idx="23">
                  <c:v>Kiln</c:v>
                </c:pt>
                <c:pt idx="24">
                  <c:v>Partner Re</c:v>
                </c:pt>
                <c:pt idx="25">
                  <c:v>SCOR</c:v>
                </c:pt>
                <c:pt idx="26">
                  <c:v>Watkins</c:v>
                </c:pt>
                <c:pt idx="27">
                  <c:v>Osprey</c:v>
                </c:pt>
                <c:pt idx="28">
                  <c:v>SATEC</c:v>
                </c:pt>
                <c:pt idx="29">
                  <c:v>Asia Capital Re</c:v>
                </c:pt>
                <c:pt idx="30">
                  <c:v>Korean Re</c:v>
                </c:pt>
                <c:pt idx="31">
                  <c:v>Chaucer</c:v>
                </c:pt>
                <c:pt idx="32">
                  <c:v>Samsung</c:v>
                </c:pt>
                <c:pt idx="33">
                  <c:v>Arti</c:v>
                </c:pt>
                <c:pt idx="34">
                  <c:v>Sompo</c:v>
                </c:pt>
                <c:pt idx="35">
                  <c:v>Argo</c:v>
                </c:pt>
                <c:pt idx="36">
                  <c:v>ACE USA</c:v>
                </c:pt>
                <c:pt idx="37">
                  <c:v>Amlin</c:v>
                </c:pt>
                <c:pt idx="38">
                  <c:v>Castor Aerospace</c:v>
                </c:pt>
                <c:pt idx="39">
                  <c:v>LRS</c:v>
                </c:pt>
              </c:strCache>
            </c:strRef>
          </c:cat>
          <c:val>
            <c:numRef>
              <c:f>'2015 In-Orbit'!$E$6:$E$45</c:f>
              <c:numCache>
                <c:formatCode>General</c:formatCode>
                <c:ptCount val="40"/>
                <c:pt idx="8" formatCode="&quot;$&quot;#,##0.0">
                  <c:v>20</c:v>
                </c:pt>
                <c:pt idx="13">
                  <c:v>15</c:v>
                </c:pt>
                <c:pt idx="23">
                  <c:v>10</c:v>
                </c:pt>
                <c:pt idx="25" formatCode="&quot;$&quot;#,##0.0">
                  <c:v>10</c:v>
                </c:pt>
                <c:pt idx="33" formatCode="&quot;$&quot;#,##0.00">
                  <c:v>3</c:v>
                </c:pt>
                <c:pt idx="35">
                  <c:v>0</c:v>
                </c:pt>
                <c:pt idx="39">
                  <c:v>0</c:v>
                </c:pt>
              </c:numCache>
            </c:numRef>
          </c:val>
        </c:ser>
        <c:ser>
          <c:idx val="4"/>
          <c:order val="4"/>
          <c:tx>
            <c:strRef>
              <c:f>'2015 In-Orbit'!$F$5</c:f>
              <c:strCache>
                <c:ptCount val="1"/>
                <c:pt idx="0">
                  <c:v>Asia &amp; Other - $67.85M</c:v>
                </c:pt>
              </c:strCache>
            </c:strRef>
          </c:tx>
          <c:spPr>
            <a:solidFill>
              <a:srgbClr val="BFBFBF"/>
            </a:solidFill>
          </c:spPr>
          <c:invertIfNegative val="0"/>
          <c:cat>
            <c:strRef>
              <c:f>'2015 In-Orbit'!$A$6:$A$45</c:f>
              <c:strCache>
                <c:ptCount val="40"/>
                <c:pt idx="0">
                  <c:v>Munich Re</c:v>
                </c:pt>
                <c:pt idx="1">
                  <c:v>Brit</c:v>
                </c:pt>
                <c:pt idx="2">
                  <c:v>AIG</c:v>
                </c:pt>
                <c:pt idx="3">
                  <c:v>Elseco</c:v>
                </c:pt>
                <c:pt idx="4">
                  <c:v>CV starr</c:v>
                </c:pt>
                <c:pt idx="5">
                  <c:v>Atrium</c:v>
                </c:pt>
                <c:pt idx="6">
                  <c:v>Vivet</c:v>
                </c:pt>
                <c:pt idx="7">
                  <c:v>Sciemus</c:v>
                </c:pt>
                <c:pt idx="8">
                  <c:v>Spaceco</c:v>
                </c:pt>
                <c:pt idx="9">
                  <c:v>XL </c:v>
                </c:pt>
                <c:pt idx="10">
                  <c:v>Catlin</c:v>
                </c:pt>
                <c:pt idx="11">
                  <c:v>Swiss Re</c:v>
                </c:pt>
                <c:pt idx="12">
                  <c:v>Assure</c:v>
                </c:pt>
                <c:pt idx="13">
                  <c:v>AXA</c:v>
                </c:pt>
                <c:pt idx="14">
                  <c:v>Lancashire</c:v>
                </c:pt>
                <c:pt idx="15">
                  <c:v>Torus</c:v>
                </c:pt>
                <c:pt idx="16">
                  <c:v>Tokio Marine</c:v>
                </c:pt>
                <c:pt idx="17">
                  <c:v>Altitude</c:v>
                </c:pt>
                <c:pt idx="18">
                  <c:v>Mitsui Sumitomo</c:v>
                </c:pt>
                <c:pt idx="19">
                  <c:v>Beazley</c:v>
                </c:pt>
                <c:pt idx="20">
                  <c:v>Global</c:v>
                </c:pt>
                <c:pt idx="21">
                  <c:v>Hiscox</c:v>
                </c:pt>
                <c:pt idx="22">
                  <c:v>Inter Hannover</c:v>
                </c:pt>
                <c:pt idx="23">
                  <c:v>Kiln</c:v>
                </c:pt>
                <c:pt idx="24">
                  <c:v>Partner Re</c:v>
                </c:pt>
                <c:pt idx="25">
                  <c:v>SCOR</c:v>
                </c:pt>
                <c:pt idx="26">
                  <c:v>Watkins</c:v>
                </c:pt>
                <c:pt idx="27">
                  <c:v>Osprey</c:v>
                </c:pt>
                <c:pt idx="28">
                  <c:v>SATEC</c:v>
                </c:pt>
                <c:pt idx="29">
                  <c:v>Asia Capital Re</c:v>
                </c:pt>
                <c:pt idx="30">
                  <c:v>Korean Re</c:v>
                </c:pt>
                <c:pt idx="31">
                  <c:v>Chaucer</c:v>
                </c:pt>
                <c:pt idx="32">
                  <c:v>Samsung</c:v>
                </c:pt>
                <c:pt idx="33">
                  <c:v>Arti</c:v>
                </c:pt>
                <c:pt idx="34">
                  <c:v>Sompo</c:v>
                </c:pt>
                <c:pt idx="35">
                  <c:v>Argo</c:v>
                </c:pt>
                <c:pt idx="36">
                  <c:v>ACE USA</c:v>
                </c:pt>
                <c:pt idx="37">
                  <c:v>Amlin</c:v>
                </c:pt>
                <c:pt idx="38">
                  <c:v>Castor Aerospace</c:v>
                </c:pt>
                <c:pt idx="39">
                  <c:v>LRS</c:v>
                </c:pt>
              </c:strCache>
            </c:strRef>
          </c:cat>
          <c:val>
            <c:numRef>
              <c:f>'2015 In-Orbit'!$F$6:$F$45</c:f>
              <c:numCache>
                <c:formatCode>General</c:formatCode>
                <c:ptCount val="40"/>
                <c:pt idx="3" formatCode="&quot;$&quot;#,##0.0">
                  <c:v>35</c:v>
                </c:pt>
                <c:pt idx="16" formatCode="&quot;$&quot;#,##0.0">
                  <c:v>12</c:v>
                </c:pt>
                <c:pt idx="18" formatCode="&quot;$&quot;#,##0.0">
                  <c:v>10</c:v>
                </c:pt>
                <c:pt idx="29" formatCode="&quot;$&quot;#,##0.0">
                  <c:v>3.5</c:v>
                </c:pt>
                <c:pt idx="30" formatCode="&quot;$&quot;#,##0.00">
                  <c:v>3.35</c:v>
                </c:pt>
                <c:pt idx="32" formatCode="&quot;$&quot;#,##0.00">
                  <c:v>3</c:v>
                </c:pt>
                <c:pt idx="34" formatCode="&quot;$&quot;#,##0.00">
                  <c:v>1</c:v>
                </c:pt>
              </c:numCache>
            </c:numRef>
          </c:val>
        </c:ser>
        <c:dLbls>
          <c:showLegendKey val="0"/>
          <c:showVal val="0"/>
          <c:showCatName val="0"/>
          <c:showSerName val="0"/>
          <c:showPercent val="0"/>
          <c:showBubbleSize val="0"/>
        </c:dLbls>
        <c:gapWidth val="150"/>
        <c:overlap val="100"/>
        <c:axId val="95229440"/>
        <c:axId val="97214464"/>
      </c:barChart>
      <c:catAx>
        <c:axId val="95229440"/>
        <c:scaling>
          <c:orientation val="minMax"/>
        </c:scaling>
        <c:delete val="0"/>
        <c:axPos val="b"/>
        <c:numFmt formatCode="General" sourceLinked="1"/>
        <c:majorTickMark val="out"/>
        <c:minorTickMark val="none"/>
        <c:tickLblPos val="nextTo"/>
        <c:txPr>
          <a:bodyPr/>
          <a:lstStyle/>
          <a:p>
            <a:pPr>
              <a:defRPr sz="800" baseline="0"/>
            </a:pPr>
            <a:endParaRPr lang="en-US"/>
          </a:p>
        </c:txPr>
        <c:crossAx val="97214464"/>
        <c:crosses val="autoZero"/>
        <c:auto val="1"/>
        <c:lblAlgn val="ctr"/>
        <c:lblOffset val="100"/>
        <c:noMultiLvlLbl val="0"/>
      </c:catAx>
      <c:valAx>
        <c:axId val="97214464"/>
        <c:scaling>
          <c:orientation val="minMax"/>
          <c:max val="55"/>
          <c:min val="0"/>
        </c:scaling>
        <c:delete val="0"/>
        <c:axPos val="l"/>
        <c:majorGridlines/>
        <c:numFmt formatCode="General" sourceLinked="1"/>
        <c:majorTickMark val="out"/>
        <c:minorTickMark val="none"/>
        <c:tickLblPos val="nextTo"/>
        <c:crossAx val="95229440"/>
        <c:crosses val="autoZero"/>
        <c:crossBetween val="between"/>
      </c:valAx>
    </c:plotArea>
    <c:legend>
      <c:legendPos val="r"/>
      <c:layout>
        <c:manualLayout>
          <c:xMode val="edge"/>
          <c:yMode val="edge"/>
          <c:x val="0.61548733579929582"/>
          <c:y val="0.14444126255009221"/>
          <c:w val="0.22335631127132824"/>
          <c:h val="0.1930517077205057"/>
        </c:manualLayout>
      </c:layout>
      <c:overlay val="1"/>
      <c:spPr>
        <a:solidFill>
          <a:schemeClr val="bg1"/>
        </a:solidFill>
        <a:ln>
          <a:solidFill>
            <a:schemeClr val="bg1">
              <a:lumMod val="75000"/>
            </a:schemeClr>
          </a:solidFill>
        </a:ln>
      </c:sp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75804661487238"/>
          <c:y val="0.1060358890701469"/>
          <c:w val="0.73917869034406303"/>
          <c:h val="0.69004893964111014"/>
        </c:manualLayout>
      </c:layout>
      <c:barChart>
        <c:barDir val="col"/>
        <c:grouping val="clustered"/>
        <c:varyColors val="0"/>
        <c:ser>
          <c:idx val="1"/>
          <c:order val="0"/>
          <c:tx>
            <c:strRef>
              <c:f>'1993-2012 Capacity'!$B$5</c:f>
              <c:strCache>
                <c:ptCount val="1"/>
                <c:pt idx="0">
                  <c:v>Launch</c:v>
                </c:pt>
              </c:strCache>
            </c:strRef>
          </c:tx>
          <c:spPr>
            <a:solidFill>
              <a:srgbClr val="003399"/>
            </a:solidFill>
            <a:ln w="12700">
              <a:solidFill>
                <a:srgbClr val="000000"/>
              </a:solidFill>
              <a:prstDash val="solid"/>
            </a:ln>
          </c:spPr>
          <c:invertIfNegative val="0"/>
          <c:cat>
            <c:numRef>
              <c:f>'1993-2012 Capacity'!$A$6:$A$28</c:f>
              <c:numCache>
                <c:formatCode>General</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numCache>
            </c:numRef>
          </c:cat>
          <c:val>
            <c:numRef>
              <c:f>'1993-2012 Capacity'!$B$6:$B$28</c:f>
              <c:numCache>
                <c:formatCode>"$"#,##0</c:formatCode>
                <c:ptCount val="23"/>
                <c:pt idx="0">
                  <c:v>273.75</c:v>
                </c:pt>
                <c:pt idx="1">
                  <c:v>347.25</c:v>
                </c:pt>
                <c:pt idx="2">
                  <c:v>350</c:v>
                </c:pt>
                <c:pt idx="3">
                  <c:v>464.8</c:v>
                </c:pt>
                <c:pt idx="4">
                  <c:v>593.29999999999995</c:v>
                </c:pt>
                <c:pt idx="5">
                  <c:v>600</c:v>
                </c:pt>
                <c:pt idx="6">
                  <c:v>650</c:v>
                </c:pt>
                <c:pt idx="7">
                  <c:v>551</c:v>
                </c:pt>
                <c:pt idx="8">
                  <c:v>519</c:v>
                </c:pt>
                <c:pt idx="9">
                  <c:v>355</c:v>
                </c:pt>
                <c:pt idx="10">
                  <c:v>300</c:v>
                </c:pt>
                <c:pt idx="11">
                  <c:v>372</c:v>
                </c:pt>
                <c:pt idx="12">
                  <c:v>403</c:v>
                </c:pt>
                <c:pt idx="13">
                  <c:v>417</c:v>
                </c:pt>
                <c:pt idx="14">
                  <c:v>501</c:v>
                </c:pt>
                <c:pt idx="15">
                  <c:v>511.5</c:v>
                </c:pt>
                <c:pt idx="16">
                  <c:v>546</c:v>
                </c:pt>
                <c:pt idx="17">
                  <c:v>634</c:v>
                </c:pt>
                <c:pt idx="18">
                  <c:v>629</c:v>
                </c:pt>
                <c:pt idx="19">
                  <c:v>644</c:v>
                </c:pt>
                <c:pt idx="20">
                  <c:v>725</c:v>
                </c:pt>
                <c:pt idx="21">
                  <c:v>772</c:v>
                </c:pt>
                <c:pt idx="22">
                  <c:v>694</c:v>
                </c:pt>
              </c:numCache>
            </c:numRef>
          </c:val>
        </c:ser>
        <c:ser>
          <c:idx val="2"/>
          <c:order val="1"/>
          <c:tx>
            <c:strRef>
              <c:f>'1993-2012 Capacity'!$D$5</c:f>
              <c:strCache>
                <c:ptCount val="1"/>
                <c:pt idx="0">
                  <c:v>In-Orbit</c:v>
                </c:pt>
              </c:strCache>
            </c:strRef>
          </c:tx>
          <c:spPr>
            <a:solidFill>
              <a:srgbClr val="00B0F0"/>
            </a:solidFill>
            <a:ln w="12700">
              <a:solidFill>
                <a:srgbClr val="000000"/>
              </a:solidFill>
              <a:prstDash val="solid"/>
            </a:ln>
          </c:spPr>
          <c:invertIfNegative val="0"/>
          <c:cat>
            <c:numRef>
              <c:f>'1993-2012 Capacity'!$A$6:$A$28</c:f>
              <c:numCache>
                <c:formatCode>General</c:formatCode>
                <c:ptCount val="23"/>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numCache>
            </c:numRef>
          </c:cat>
          <c:val>
            <c:numRef>
              <c:f>'1993-2012 Capacity'!$D$6:$D$28</c:f>
              <c:numCache>
                <c:formatCode>"$"#,##0</c:formatCode>
                <c:ptCount val="23"/>
                <c:pt idx="0">
                  <c:v>136.875</c:v>
                </c:pt>
                <c:pt idx="1">
                  <c:v>173.625</c:v>
                </c:pt>
                <c:pt idx="2">
                  <c:v>175</c:v>
                </c:pt>
                <c:pt idx="3">
                  <c:v>232.4</c:v>
                </c:pt>
                <c:pt idx="4">
                  <c:v>296.64999999999998</c:v>
                </c:pt>
                <c:pt idx="5">
                  <c:v>306.75</c:v>
                </c:pt>
                <c:pt idx="6">
                  <c:v>330.9375</c:v>
                </c:pt>
                <c:pt idx="7">
                  <c:v>332.1875</c:v>
                </c:pt>
                <c:pt idx="8">
                  <c:v>336</c:v>
                </c:pt>
                <c:pt idx="9">
                  <c:v>258</c:v>
                </c:pt>
                <c:pt idx="10">
                  <c:v>239</c:v>
                </c:pt>
                <c:pt idx="11">
                  <c:v>245</c:v>
                </c:pt>
                <c:pt idx="12">
                  <c:v>297</c:v>
                </c:pt>
                <c:pt idx="13">
                  <c:v>312</c:v>
                </c:pt>
                <c:pt idx="14">
                  <c:v>466</c:v>
                </c:pt>
                <c:pt idx="15">
                  <c:v>492</c:v>
                </c:pt>
                <c:pt idx="16">
                  <c:v>442</c:v>
                </c:pt>
                <c:pt idx="17">
                  <c:v>561</c:v>
                </c:pt>
                <c:pt idx="18">
                  <c:v>539</c:v>
                </c:pt>
                <c:pt idx="19">
                  <c:v>520</c:v>
                </c:pt>
                <c:pt idx="20">
                  <c:v>573</c:v>
                </c:pt>
                <c:pt idx="21">
                  <c:v>580</c:v>
                </c:pt>
                <c:pt idx="22">
                  <c:v>533</c:v>
                </c:pt>
              </c:numCache>
            </c:numRef>
          </c:val>
        </c:ser>
        <c:dLbls>
          <c:showLegendKey val="0"/>
          <c:showVal val="0"/>
          <c:showCatName val="0"/>
          <c:showSerName val="0"/>
          <c:showPercent val="0"/>
          <c:showBubbleSize val="0"/>
        </c:dLbls>
        <c:gapWidth val="150"/>
        <c:axId val="94814720"/>
        <c:axId val="97219072"/>
      </c:barChart>
      <c:catAx>
        <c:axId val="94814720"/>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a:pPr>
            <a:endParaRPr lang="en-US"/>
          </a:p>
        </c:txPr>
        <c:crossAx val="97219072"/>
        <c:crosses val="autoZero"/>
        <c:auto val="1"/>
        <c:lblAlgn val="ctr"/>
        <c:lblOffset val="100"/>
        <c:tickMarkSkip val="1"/>
        <c:noMultiLvlLbl val="0"/>
      </c:catAx>
      <c:valAx>
        <c:axId val="97219072"/>
        <c:scaling>
          <c:orientation val="minMax"/>
          <c:max val="750"/>
          <c:min val="0"/>
        </c:scaling>
        <c:delete val="0"/>
        <c:axPos val="l"/>
        <c:majorGridlines>
          <c:spPr>
            <a:ln w="3175">
              <a:solidFill>
                <a:srgbClr val="000000"/>
              </a:solidFill>
              <a:prstDash val="solid"/>
            </a:ln>
          </c:spPr>
        </c:majorGridlines>
        <c:title>
          <c:tx>
            <c:rich>
              <a:bodyPr/>
              <a:lstStyle/>
              <a:p>
                <a:pPr>
                  <a:defRPr/>
                </a:pPr>
                <a:r>
                  <a:rPr lang="en-GB"/>
                  <a:t>Capacity (Millions)</a:t>
                </a:r>
              </a:p>
            </c:rich>
          </c:tx>
          <c:layout>
            <c:manualLayout>
              <c:xMode val="edge"/>
              <c:yMode val="edge"/>
              <c:x val="8.2130965593784799E-2"/>
              <c:y val="0.33605220228385063"/>
            </c:manualLayout>
          </c:layout>
          <c:overlay val="0"/>
          <c:spPr>
            <a:noFill/>
            <a:ln w="25400">
              <a:noFill/>
            </a:ln>
          </c:spPr>
        </c:title>
        <c:numFmt formatCode="&quot;$&quot;#,##0" sourceLinked="1"/>
        <c:majorTickMark val="out"/>
        <c:minorTickMark val="none"/>
        <c:tickLblPos val="nextTo"/>
        <c:spPr>
          <a:ln w="3175">
            <a:solidFill>
              <a:srgbClr val="000000"/>
            </a:solidFill>
            <a:prstDash val="solid"/>
          </a:ln>
        </c:spPr>
        <c:txPr>
          <a:bodyPr rot="0" vert="horz"/>
          <a:lstStyle/>
          <a:p>
            <a:pPr>
              <a:defRPr/>
            </a:pPr>
            <a:endParaRPr lang="en-US"/>
          </a:p>
        </c:txPr>
        <c:crossAx val="94814720"/>
        <c:crosses val="autoZero"/>
        <c:crossBetween val="between"/>
      </c:valAx>
      <c:dTable>
        <c:showHorzBorder val="1"/>
        <c:showVertBorder val="1"/>
        <c:showOutline val="1"/>
        <c:showKeys val="1"/>
        <c:spPr>
          <a:ln w="3175">
            <a:solidFill>
              <a:srgbClr val="000000"/>
            </a:solidFill>
            <a:prstDash val="solid"/>
          </a:ln>
        </c:spPr>
        <c:txPr>
          <a:bodyPr/>
          <a:lstStyle/>
          <a:p>
            <a:pPr rtl="0">
              <a:defRPr sz="800" baseline="0"/>
            </a:pPr>
            <a:endParaRPr lang="en-US"/>
          </a:p>
        </c:txPr>
      </c:dTable>
      <c:spPr>
        <a:solidFill>
          <a:srgbClr val="FFFFFF"/>
        </a:solidFill>
        <a:ln w="12700">
          <a:solidFill>
            <a:srgbClr val="808080"/>
          </a:solidFill>
          <a:prstDash val="solid"/>
        </a:ln>
      </c:spPr>
    </c:plotArea>
    <c:plotVisOnly val="1"/>
    <c:dispBlanksAs val="gap"/>
    <c:showDLblsOverMax val="0"/>
  </c:chart>
  <c:spPr>
    <a:solidFill>
      <a:srgbClr val="FFFFFF"/>
    </a:solidFill>
    <a:ln w="9525">
      <a:noFill/>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171825" cy="479425"/>
          </a:xfrm>
          <a:prstGeom prst="rect">
            <a:avLst/>
          </a:prstGeom>
          <a:noFill/>
          <a:ln w="9525">
            <a:noFill/>
            <a:miter lim="800000"/>
            <a:headEnd/>
            <a:tailEnd/>
          </a:ln>
        </p:spPr>
        <p:txBody>
          <a:bodyPr vert="horz" wrap="square" lIns="94956" tIns="47478" rIns="94956" bIns="47478" numCol="1" anchor="t" anchorCtr="0" compatLnSpc="1">
            <a:prstTxWarp prst="textNoShape">
              <a:avLst/>
            </a:prstTxWarp>
          </a:bodyPr>
          <a:lstStyle>
            <a:lvl1pPr defTabSz="947738">
              <a:defRPr sz="1200">
                <a:ea typeface="MS PGothic" pitchFamily="34" charset="-128"/>
                <a:cs typeface="+mn-cs"/>
              </a:defRPr>
            </a:lvl1pPr>
          </a:lstStyle>
          <a:p>
            <a:pPr>
              <a:defRPr/>
            </a:pPr>
            <a:endParaRPr lang="en-US"/>
          </a:p>
        </p:txBody>
      </p:sp>
      <p:sp>
        <p:nvSpPr>
          <p:cNvPr id="19459" name="Rectangle 3"/>
          <p:cNvSpPr>
            <a:spLocks noGrp="1" noChangeArrowheads="1"/>
          </p:cNvSpPr>
          <p:nvPr>
            <p:ph type="dt" sz="quarter" idx="1"/>
          </p:nvPr>
        </p:nvSpPr>
        <p:spPr bwMode="auto">
          <a:xfrm>
            <a:off x="4141788" y="0"/>
            <a:ext cx="3171825" cy="479425"/>
          </a:xfrm>
          <a:prstGeom prst="rect">
            <a:avLst/>
          </a:prstGeom>
          <a:noFill/>
          <a:ln w="9525">
            <a:noFill/>
            <a:miter lim="800000"/>
            <a:headEnd/>
            <a:tailEnd/>
          </a:ln>
        </p:spPr>
        <p:txBody>
          <a:bodyPr vert="horz" wrap="square" lIns="94956" tIns="47478" rIns="94956" bIns="47478" numCol="1" anchor="t" anchorCtr="0" compatLnSpc="1">
            <a:prstTxWarp prst="textNoShape">
              <a:avLst/>
            </a:prstTxWarp>
          </a:bodyPr>
          <a:lstStyle>
            <a:lvl1pPr algn="r" defTabSz="947738">
              <a:defRPr sz="1200">
                <a:ea typeface="MS PGothic" pitchFamily="34" charset="-128"/>
                <a:cs typeface="+mn-cs"/>
              </a:defRPr>
            </a:lvl1pPr>
          </a:lstStyle>
          <a:p>
            <a:pPr>
              <a:defRPr/>
            </a:pPr>
            <a:fld id="{80D69626-1DFE-4F9C-84A8-180B6E053173}" type="datetime1">
              <a:rPr lang="en-US"/>
              <a:pPr>
                <a:defRPr/>
              </a:pPr>
              <a:t>9/2/2015</a:t>
            </a:fld>
            <a:endParaRPr lang="en-US"/>
          </a:p>
        </p:txBody>
      </p:sp>
      <p:sp>
        <p:nvSpPr>
          <p:cNvPr id="19460" name="Rectangle 4"/>
          <p:cNvSpPr>
            <a:spLocks noGrp="1" noChangeArrowheads="1"/>
          </p:cNvSpPr>
          <p:nvPr>
            <p:ph type="ftr" sz="quarter" idx="2"/>
          </p:nvPr>
        </p:nvSpPr>
        <p:spPr bwMode="auto">
          <a:xfrm>
            <a:off x="0" y="9120188"/>
            <a:ext cx="3171825" cy="479425"/>
          </a:xfrm>
          <a:prstGeom prst="rect">
            <a:avLst/>
          </a:prstGeom>
          <a:noFill/>
          <a:ln w="9525">
            <a:noFill/>
            <a:miter lim="800000"/>
            <a:headEnd/>
            <a:tailEnd/>
          </a:ln>
        </p:spPr>
        <p:txBody>
          <a:bodyPr vert="horz" wrap="square" lIns="94956" tIns="47478" rIns="94956" bIns="47478" numCol="1" anchor="b" anchorCtr="0" compatLnSpc="1">
            <a:prstTxWarp prst="textNoShape">
              <a:avLst/>
            </a:prstTxWarp>
          </a:bodyPr>
          <a:lstStyle>
            <a:lvl1pPr defTabSz="947738">
              <a:defRPr sz="1200">
                <a:ea typeface="MS PGothic" pitchFamily="34" charset="-128"/>
                <a:cs typeface="+mn-cs"/>
              </a:defRPr>
            </a:lvl1pPr>
          </a:lstStyle>
          <a:p>
            <a:pPr>
              <a:defRPr/>
            </a:pPr>
            <a:endParaRPr lang="en-US"/>
          </a:p>
        </p:txBody>
      </p:sp>
      <p:sp>
        <p:nvSpPr>
          <p:cNvPr id="19461" name="Rectangle 5"/>
          <p:cNvSpPr>
            <a:spLocks noGrp="1" noChangeArrowheads="1"/>
          </p:cNvSpPr>
          <p:nvPr>
            <p:ph type="sldNum" sz="quarter" idx="3"/>
          </p:nvPr>
        </p:nvSpPr>
        <p:spPr bwMode="auto">
          <a:xfrm>
            <a:off x="4141788" y="9120188"/>
            <a:ext cx="3171825" cy="479425"/>
          </a:xfrm>
          <a:prstGeom prst="rect">
            <a:avLst/>
          </a:prstGeom>
          <a:noFill/>
          <a:ln w="9525">
            <a:noFill/>
            <a:miter lim="800000"/>
            <a:headEnd/>
            <a:tailEnd/>
          </a:ln>
        </p:spPr>
        <p:txBody>
          <a:bodyPr vert="horz" wrap="square" lIns="94956" tIns="47478" rIns="94956" bIns="47478" numCol="1" anchor="b" anchorCtr="0" compatLnSpc="1">
            <a:prstTxWarp prst="textNoShape">
              <a:avLst/>
            </a:prstTxWarp>
          </a:bodyPr>
          <a:lstStyle>
            <a:lvl1pPr algn="r" defTabSz="947738">
              <a:defRPr sz="1200">
                <a:ea typeface="MS PGothic" pitchFamily="34" charset="-128"/>
                <a:cs typeface="+mn-cs"/>
              </a:defRPr>
            </a:lvl1pPr>
          </a:lstStyle>
          <a:p>
            <a:pPr>
              <a:defRPr/>
            </a:pPr>
            <a:fld id="{CFF96A7B-C1D7-4C69-9AEA-CED00104A9E2}" type="slidenum">
              <a:rPr lang="en-GB"/>
              <a:pPr>
                <a:defRPr/>
              </a:pPr>
              <a:t>‹#›</a:t>
            </a:fld>
            <a:endParaRPr lang="en-GB"/>
          </a:p>
        </p:txBody>
      </p:sp>
    </p:spTree>
    <p:extLst>
      <p:ext uri="{BB962C8B-B14F-4D97-AF65-F5344CB8AC3E}">
        <p14:creationId xmlns:p14="http://schemas.microsoft.com/office/powerpoint/2010/main" val="3057118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171825" cy="479425"/>
          </a:xfrm>
          <a:prstGeom prst="rect">
            <a:avLst/>
          </a:prstGeom>
          <a:noFill/>
          <a:ln w="9525">
            <a:noFill/>
            <a:miter lim="800000"/>
            <a:headEnd/>
            <a:tailEnd/>
          </a:ln>
        </p:spPr>
        <p:txBody>
          <a:bodyPr vert="horz" wrap="square" lIns="94956" tIns="47478" rIns="94956" bIns="47478" numCol="1" anchor="t" anchorCtr="0" compatLnSpc="1">
            <a:prstTxWarp prst="textNoShape">
              <a:avLst/>
            </a:prstTxWarp>
          </a:bodyPr>
          <a:lstStyle>
            <a:lvl1pPr defTabSz="947738">
              <a:defRPr sz="1200">
                <a:ea typeface="MS PGothic" pitchFamily="34" charset="-128"/>
                <a:cs typeface="+mn-cs"/>
              </a:defRPr>
            </a:lvl1pPr>
          </a:lstStyle>
          <a:p>
            <a:pPr>
              <a:defRPr/>
            </a:pPr>
            <a:endParaRPr lang="en-US"/>
          </a:p>
        </p:txBody>
      </p:sp>
      <p:sp>
        <p:nvSpPr>
          <p:cNvPr id="3075" name="Rectangle 3"/>
          <p:cNvSpPr>
            <a:spLocks noGrp="1" noChangeArrowheads="1"/>
          </p:cNvSpPr>
          <p:nvPr>
            <p:ph type="dt" idx="1"/>
          </p:nvPr>
        </p:nvSpPr>
        <p:spPr bwMode="auto">
          <a:xfrm>
            <a:off x="4141788" y="0"/>
            <a:ext cx="3171825" cy="479425"/>
          </a:xfrm>
          <a:prstGeom prst="rect">
            <a:avLst/>
          </a:prstGeom>
          <a:noFill/>
          <a:ln w="9525">
            <a:noFill/>
            <a:miter lim="800000"/>
            <a:headEnd/>
            <a:tailEnd/>
          </a:ln>
        </p:spPr>
        <p:txBody>
          <a:bodyPr vert="horz" wrap="square" lIns="94956" tIns="47478" rIns="94956" bIns="47478" numCol="1" anchor="t" anchorCtr="0" compatLnSpc="1">
            <a:prstTxWarp prst="textNoShape">
              <a:avLst/>
            </a:prstTxWarp>
          </a:bodyPr>
          <a:lstStyle>
            <a:lvl1pPr algn="r" defTabSz="947738">
              <a:defRPr sz="1200">
                <a:ea typeface="MS PGothic" pitchFamily="34" charset="-128"/>
                <a:cs typeface="+mn-cs"/>
              </a:defRPr>
            </a:lvl1pPr>
          </a:lstStyle>
          <a:p>
            <a:pPr>
              <a:defRPr/>
            </a:pPr>
            <a:fld id="{34161770-7581-4A23-A84A-732EE08ADBA6}" type="datetime1">
              <a:rPr lang="en-US"/>
              <a:pPr>
                <a:defRPr/>
              </a:pPr>
              <a:t>9/2/2015</a:t>
            </a:fld>
            <a:endParaRPr lang="en-US"/>
          </a:p>
        </p:txBody>
      </p:sp>
      <p:sp>
        <p:nvSpPr>
          <p:cNvPr id="16388" name="Rectangle 4"/>
          <p:cNvSpPr>
            <a:spLocks noGrp="1" noRot="1" noChangeAspect="1" noChangeArrowheads="1" noTextEdit="1"/>
          </p:cNvSpPr>
          <p:nvPr>
            <p:ph type="sldImg" idx="2"/>
          </p:nvPr>
        </p:nvSpPr>
        <p:spPr bwMode="auto">
          <a:xfrm>
            <a:off x="1138238" y="722313"/>
            <a:ext cx="5038725" cy="3598862"/>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731838" y="4560888"/>
            <a:ext cx="5851525" cy="4318000"/>
          </a:xfrm>
          <a:prstGeom prst="rect">
            <a:avLst/>
          </a:prstGeom>
          <a:noFill/>
          <a:ln w="9525">
            <a:noFill/>
            <a:miter lim="800000"/>
            <a:headEnd/>
            <a:tailEnd/>
          </a:ln>
        </p:spPr>
        <p:txBody>
          <a:bodyPr vert="horz" wrap="square" lIns="94956" tIns="47478" rIns="94956" bIns="47478"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078" name="Rectangle 6"/>
          <p:cNvSpPr>
            <a:spLocks noGrp="1" noChangeArrowheads="1"/>
          </p:cNvSpPr>
          <p:nvPr>
            <p:ph type="ftr" sz="quarter" idx="4"/>
          </p:nvPr>
        </p:nvSpPr>
        <p:spPr bwMode="auto">
          <a:xfrm>
            <a:off x="0" y="9120188"/>
            <a:ext cx="3171825" cy="479425"/>
          </a:xfrm>
          <a:prstGeom prst="rect">
            <a:avLst/>
          </a:prstGeom>
          <a:noFill/>
          <a:ln w="9525">
            <a:noFill/>
            <a:miter lim="800000"/>
            <a:headEnd/>
            <a:tailEnd/>
          </a:ln>
        </p:spPr>
        <p:txBody>
          <a:bodyPr vert="horz" wrap="square" lIns="94956" tIns="47478" rIns="94956" bIns="47478" numCol="1" anchor="b" anchorCtr="0" compatLnSpc="1">
            <a:prstTxWarp prst="textNoShape">
              <a:avLst/>
            </a:prstTxWarp>
          </a:bodyPr>
          <a:lstStyle>
            <a:lvl1pPr defTabSz="947738">
              <a:defRPr sz="1200">
                <a:ea typeface="MS PGothic" pitchFamily="34" charset="-128"/>
                <a:cs typeface="+mn-cs"/>
              </a:defRPr>
            </a:lvl1pPr>
          </a:lstStyle>
          <a:p>
            <a:pPr>
              <a:defRPr/>
            </a:pPr>
            <a:endParaRPr lang="en-US"/>
          </a:p>
        </p:txBody>
      </p:sp>
      <p:sp>
        <p:nvSpPr>
          <p:cNvPr id="3079" name="Rectangle 7"/>
          <p:cNvSpPr>
            <a:spLocks noGrp="1" noChangeArrowheads="1"/>
          </p:cNvSpPr>
          <p:nvPr>
            <p:ph type="sldNum" sz="quarter" idx="5"/>
          </p:nvPr>
        </p:nvSpPr>
        <p:spPr bwMode="auto">
          <a:xfrm>
            <a:off x="4141788" y="9120188"/>
            <a:ext cx="3171825" cy="479425"/>
          </a:xfrm>
          <a:prstGeom prst="rect">
            <a:avLst/>
          </a:prstGeom>
          <a:noFill/>
          <a:ln w="9525">
            <a:noFill/>
            <a:miter lim="800000"/>
            <a:headEnd/>
            <a:tailEnd/>
          </a:ln>
        </p:spPr>
        <p:txBody>
          <a:bodyPr vert="horz" wrap="square" lIns="94956" tIns="47478" rIns="94956" bIns="47478" numCol="1" anchor="b" anchorCtr="0" compatLnSpc="1">
            <a:prstTxWarp prst="textNoShape">
              <a:avLst/>
            </a:prstTxWarp>
          </a:bodyPr>
          <a:lstStyle>
            <a:lvl1pPr algn="r" defTabSz="947738">
              <a:defRPr sz="1200">
                <a:ea typeface="MS PGothic" pitchFamily="34" charset="-128"/>
                <a:cs typeface="+mn-cs"/>
              </a:defRPr>
            </a:lvl1pPr>
          </a:lstStyle>
          <a:p>
            <a:pPr>
              <a:defRPr/>
            </a:pPr>
            <a:fld id="{4B246DD0-6CD7-4D59-BE03-4C1FFA2D2DD8}" type="slidenum">
              <a:rPr lang="en-GB"/>
              <a:pPr>
                <a:defRPr/>
              </a:pPr>
              <a:t>‹#›</a:t>
            </a:fld>
            <a:endParaRPr lang="en-GB"/>
          </a:p>
        </p:txBody>
      </p:sp>
    </p:spTree>
    <p:extLst>
      <p:ext uri="{BB962C8B-B14F-4D97-AF65-F5344CB8AC3E}">
        <p14:creationId xmlns:p14="http://schemas.microsoft.com/office/powerpoint/2010/main" val="14834168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EE490B4F-9832-44A6-B936-97761695A134}" type="slidenum">
              <a:rPr lang="en-GB" smtClean="0">
                <a:ea typeface="MS PGothic"/>
                <a:cs typeface="MS PGothic"/>
              </a:rPr>
              <a:pPr/>
              <a:t>0</a:t>
            </a:fld>
            <a:endParaRPr lang="en-GB" smtClean="0">
              <a:ea typeface="MS PGothic"/>
              <a:cs typeface="MS PGothic"/>
            </a:endParaRPr>
          </a:p>
        </p:txBody>
      </p:sp>
      <p:sp>
        <p:nvSpPr>
          <p:cNvPr id="19458" name="Rectangle 7"/>
          <p:cNvSpPr txBox="1">
            <a:spLocks noGrp="1" noChangeArrowheads="1"/>
          </p:cNvSpPr>
          <p:nvPr/>
        </p:nvSpPr>
        <p:spPr bwMode="auto">
          <a:xfrm>
            <a:off x="4141788" y="9120188"/>
            <a:ext cx="3171825" cy="479425"/>
          </a:xfrm>
          <a:prstGeom prst="rect">
            <a:avLst/>
          </a:prstGeom>
          <a:noFill/>
          <a:ln w="9525">
            <a:noFill/>
            <a:miter lim="800000"/>
            <a:headEnd/>
            <a:tailEnd/>
          </a:ln>
        </p:spPr>
        <p:txBody>
          <a:bodyPr lIns="94956" tIns="47478" rIns="94956" bIns="47478" anchor="b"/>
          <a:lstStyle/>
          <a:p>
            <a:pPr algn="r" defTabSz="947738"/>
            <a:fld id="{44EB75A2-B672-4036-B177-F7EA65970BE9}" type="slidenum">
              <a:rPr lang="en-GB" sz="1200"/>
              <a:pPr algn="r" defTabSz="947738"/>
              <a:t>0</a:t>
            </a:fld>
            <a:endParaRPr lang="en-GB"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20452F-27CE-479E-8362-1356E248276E}" type="slidenum">
              <a:rPr lang="en-US" altLang="en-US"/>
              <a:pPr/>
              <a:t>3</a:t>
            </a:fld>
            <a:endParaRPr lang="en-US" alt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091DA923-BD1E-4E0F-98B4-7D3605B2C8C8}" type="slidenum">
              <a:rPr lang="en-GB" smtClean="0">
                <a:ea typeface="MS PGothic"/>
                <a:cs typeface="MS PGothic"/>
              </a:rPr>
              <a:pPr/>
              <a:t>9</a:t>
            </a:fld>
            <a:endParaRPr lang="en-GB" smtClean="0">
              <a:ea typeface="MS PGothic"/>
              <a:cs typeface="MS PGothic"/>
            </a:endParaRPr>
          </a:p>
        </p:txBody>
      </p:sp>
      <p:sp>
        <p:nvSpPr>
          <p:cNvPr id="27650" name="Rectangle 7"/>
          <p:cNvSpPr txBox="1">
            <a:spLocks noGrp="1" noChangeArrowheads="1"/>
          </p:cNvSpPr>
          <p:nvPr/>
        </p:nvSpPr>
        <p:spPr bwMode="auto">
          <a:xfrm>
            <a:off x="4141788" y="9120188"/>
            <a:ext cx="3171825" cy="479425"/>
          </a:xfrm>
          <a:prstGeom prst="rect">
            <a:avLst/>
          </a:prstGeom>
          <a:noFill/>
          <a:ln w="9525">
            <a:noFill/>
            <a:miter lim="800000"/>
            <a:headEnd/>
            <a:tailEnd/>
          </a:ln>
        </p:spPr>
        <p:txBody>
          <a:bodyPr lIns="94956" tIns="47478" rIns="94956" bIns="47478" anchor="b"/>
          <a:lstStyle/>
          <a:p>
            <a:pPr algn="r" defTabSz="947738"/>
            <a:fld id="{2199D3D4-0CDD-4C8E-99C2-9AD7DCD82855}" type="slidenum">
              <a:rPr lang="en-GB" sz="1200"/>
              <a:pPr algn="r" defTabSz="947738"/>
              <a:t>9</a:t>
            </a:fld>
            <a:endParaRPr lang="en-GB" sz="1200"/>
          </a:p>
        </p:txBody>
      </p:sp>
      <p:sp>
        <p:nvSpPr>
          <p:cNvPr id="27651"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wrap="none" lIns="93877" tIns="46938" rIns="93877" bIns="46938" anchor="b"/>
          <a:lstStyle/>
          <a:p>
            <a:pPr algn="r" defTabSz="938213" eaLnBrk="0" hangingPunct="0"/>
            <a:fld id="{1C356C4D-5370-4191-86DB-C9B2505DBC2D}" type="slidenum">
              <a:rPr lang="en-CA" sz="1100"/>
              <a:pPr algn="r" defTabSz="938213" eaLnBrk="0" hangingPunct="0"/>
              <a:t>9</a:t>
            </a:fld>
            <a:endParaRPr lang="en-CA" sz="1100"/>
          </a:p>
        </p:txBody>
      </p:sp>
      <p:sp>
        <p:nvSpPr>
          <p:cNvPr id="27652" name="Rectangle 2"/>
          <p:cNvSpPr>
            <a:spLocks noGrp="1" noRot="1" noChangeAspect="1" noChangeArrowheads="1" noTextEdit="1"/>
          </p:cNvSpPr>
          <p:nvPr>
            <p:ph type="sldImg"/>
          </p:nvPr>
        </p:nvSpPr>
        <p:spPr>
          <a:xfrm>
            <a:off x="1136650" y="720725"/>
            <a:ext cx="5041900" cy="3600450"/>
          </a:xfrm>
          <a:ln/>
        </p:spPr>
      </p:sp>
      <p:sp>
        <p:nvSpPr>
          <p:cNvPr id="27653" name="Rectangle 3"/>
          <p:cNvSpPr>
            <a:spLocks noGrp="1" noChangeArrowheads="1"/>
          </p:cNvSpPr>
          <p:nvPr>
            <p:ph type="body" idx="1"/>
          </p:nvPr>
        </p:nvSpPr>
        <p:spPr>
          <a:xfrm>
            <a:off x="976313" y="4560888"/>
            <a:ext cx="5362575" cy="4319587"/>
          </a:xfrm>
          <a:noFill/>
          <a:ln/>
        </p:spPr>
        <p:txBody>
          <a:bodyPr lIns="93877" tIns="46938" rIns="93877" bIns="46938"/>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charset="0"/>
                <a:ea typeface="MS PGothic" pitchFamily="34" charset="-128"/>
              </a:defRPr>
            </a:lvl1pPr>
            <a:lvl2pPr marL="768805" indent="-295694" eaLnBrk="0" hangingPunct="0">
              <a:defRPr sz="2100">
                <a:solidFill>
                  <a:schemeClr val="tx1"/>
                </a:solidFill>
                <a:latin typeface="Arial" charset="0"/>
                <a:ea typeface="MS PGothic" pitchFamily="34" charset="-128"/>
              </a:defRPr>
            </a:lvl2pPr>
            <a:lvl3pPr marL="1182776" indent="-236555" eaLnBrk="0" hangingPunct="0">
              <a:defRPr sz="2100">
                <a:solidFill>
                  <a:schemeClr val="tx1"/>
                </a:solidFill>
                <a:latin typeface="Arial" charset="0"/>
                <a:ea typeface="MS PGothic" pitchFamily="34" charset="-128"/>
              </a:defRPr>
            </a:lvl3pPr>
            <a:lvl4pPr marL="1655887" indent="-236555" eaLnBrk="0" hangingPunct="0">
              <a:defRPr sz="2100">
                <a:solidFill>
                  <a:schemeClr val="tx1"/>
                </a:solidFill>
                <a:latin typeface="Arial" charset="0"/>
                <a:ea typeface="MS PGothic" pitchFamily="34" charset="-128"/>
              </a:defRPr>
            </a:lvl4pPr>
            <a:lvl5pPr marL="2128998" indent="-236555" eaLnBrk="0" hangingPunct="0">
              <a:defRPr sz="2100">
                <a:solidFill>
                  <a:schemeClr val="tx1"/>
                </a:solidFill>
                <a:latin typeface="Arial" charset="0"/>
                <a:ea typeface="MS PGothic" pitchFamily="34" charset="-128"/>
              </a:defRPr>
            </a:lvl5pPr>
            <a:lvl6pPr marL="2602108"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6pPr>
            <a:lvl7pPr marL="3075219"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7pPr>
            <a:lvl8pPr marL="3548329"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8pPr>
            <a:lvl9pPr marL="4021440"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9pPr>
          </a:lstStyle>
          <a:p>
            <a:pPr eaLnBrk="1" hangingPunct="1"/>
            <a:fld id="{7849D6EB-A7F1-4E45-9804-35D21091749A}" type="slidenum">
              <a:rPr lang="en-GB" sz="1200"/>
              <a:pPr eaLnBrk="1" hangingPunct="1"/>
              <a:t>13</a:t>
            </a:fld>
            <a:endParaRPr lang="en-GB" sz="1200"/>
          </a:p>
        </p:txBody>
      </p:sp>
      <p:sp>
        <p:nvSpPr>
          <p:cNvPr id="33795"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73" tIns="46486" rIns="92973" bIns="46486"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35EA1CD0-35C0-412B-A463-F958D14E28CA}" type="slidenum">
              <a:rPr lang="en-GB" sz="1100"/>
              <a:pPr algn="r" eaLnBrk="1" hangingPunct="1">
                <a:lnSpc>
                  <a:spcPct val="100000"/>
                </a:lnSpc>
              </a:pPr>
              <a:t>13</a:t>
            </a:fld>
            <a:endParaRPr lang="en-GB" sz="1100"/>
          </a:p>
        </p:txBody>
      </p:sp>
      <p:sp>
        <p:nvSpPr>
          <p:cNvPr id="33796"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73" tIns="46486" rIns="92973" bIns="46486"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C71DE1E4-49F8-48E7-B742-8FDC3D9BB8BA}" type="slidenum">
              <a:rPr lang="en-GB" sz="1100"/>
              <a:pPr algn="r" eaLnBrk="1" hangingPunct="1">
                <a:lnSpc>
                  <a:spcPct val="100000"/>
                </a:lnSpc>
              </a:pPr>
              <a:t>13</a:t>
            </a:fld>
            <a:endParaRPr lang="en-GB" sz="1100"/>
          </a:p>
        </p:txBody>
      </p:sp>
      <p:sp>
        <p:nvSpPr>
          <p:cNvPr id="33797"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11" tIns="46505" rIns="93011" bIns="46505"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E3B1056C-5D08-445F-90A3-D2A220AF9235}" type="slidenum">
              <a:rPr lang="en-GB" sz="1100"/>
              <a:pPr algn="r" eaLnBrk="1" hangingPunct="1">
                <a:lnSpc>
                  <a:spcPct val="100000"/>
                </a:lnSpc>
              </a:pPr>
              <a:t>13</a:t>
            </a:fld>
            <a:endParaRPr lang="en-GB" sz="1100"/>
          </a:p>
        </p:txBody>
      </p:sp>
      <p:sp>
        <p:nvSpPr>
          <p:cNvPr id="33798" name="Rectangle 2"/>
          <p:cNvSpPr>
            <a:spLocks noGrp="1" noRot="1" noChangeAspect="1" noChangeArrowheads="1" noTextEdit="1"/>
          </p:cNvSpPr>
          <p:nvPr>
            <p:ph type="sldImg"/>
          </p:nvPr>
        </p:nvSpPr>
        <p:spPr>
          <a:xfrm>
            <a:off x="1144588" y="720725"/>
            <a:ext cx="5038725" cy="3598863"/>
          </a:xfrm>
          <a:ln/>
        </p:spPr>
      </p:sp>
      <p:sp>
        <p:nvSpPr>
          <p:cNvPr id="33799" name="Rectangle 3"/>
          <p:cNvSpPr>
            <a:spLocks noGrp="1" noChangeArrowheads="1"/>
          </p:cNvSpPr>
          <p:nvPr>
            <p:ph type="body" idx="1"/>
          </p:nvPr>
        </p:nvSpPr>
        <p:spPr>
          <a:xfrm>
            <a:off x="730328" y="4559958"/>
            <a:ext cx="5854550" cy="43208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11" tIns="46505" rIns="93011" bIns="46505"/>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charset="0"/>
                <a:ea typeface="MS PGothic" pitchFamily="34" charset="-128"/>
              </a:defRPr>
            </a:lvl1pPr>
            <a:lvl2pPr marL="768805" indent="-295694" eaLnBrk="0" hangingPunct="0">
              <a:defRPr sz="2100">
                <a:solidFill>
                  <a:schemeClr val="tx1"/>
                </a:solidFill>
                <a:latin typeface="Arial" charset="0"/>
                <a:ea typeface="MS PGothic" pitchFamily="34" charset="-128"/>
              </a:defRPr>
            </a:lvl2pPr>
            <a:lvl3pPr marL="1182776" indent="-236555" eaLnBrk="0" hangingPunct="0">
              <a:defRPr sz="2100">
                <a:solidFill>
                  <a:schemeClr val="tx1"/>
                </a:solidFill>
                <a:latin typeface="Arial" charset="0"/>
                <a:ea typeface="MS PGothic" pitchFamily="34" charset="-128"/>
              </a:defRPr>
            </a:lvl3pPr>
            <a:lvl4pPr marL="1655887" indent="-236555" eaLnBrk="0" hangingPunct="0">
              <a:defRPr sz="2100">
                <a:solidFill>
                  <a:schemeClr val="tx1"/>
                </a:solidFill>
                <a:latin typeface="Arial" charset="0"/>
                <a:ea typeface="MS PGothic" pitchFamily="34" charset="-128"/>
              </a:defRPr>
            </a:lvl4pPr>
            <a:lvl5pPr marL="2128998" indent="-236555" eaLnBrk="0" hangingPunct="0">
              <a:defRPr sz="2100">
                <a:solidFill>
                  <a:schemeClr val="tx1"/>
                </a:solidFill>
                <a:latin typeface="Arial" charset="0"/>
                <a:ea typeface="MS PGothic" pitchFamily="34" charset="-128"/>
              </a:defRPr>
            </a:lvl5pPr>
            <a:lvl6pPr marL="2602108"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6pPr>
            <a:lvl7pPr marL="3075219"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7pPr>
            <a:lvl8pPr marL="3548329"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8pPr>
            <a:lvl9pPr marL="4021440"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9pPr>
          </a:lstStyle>
          <a:p>
            <a:pPr eaLnBrk="1" hangingPunct="1"/>
            <a:fld id="{D1011150-9C41-4333-9B93-B94DAF56A809}" type="slidenum">
              <a:rPr lang="en-GB" sz="1200"/>
              <a:pPr eaLnBrk="1" hangingPunct="1"/>
              <a:t>14</a:t>
            </a:fld>
            <a:endParaRPr lang="en-GB" sz="1200"/>
          </a:p>
        </p:txBody>
      </p:sp>
      <p:sp>
        <p:nvSpPr>
          <p:cNvPr id="34819"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73" tIns="46486" rIns="92973" bIns="46486"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A8A5A68A-C817-438D-B9B7-41425D63253C}" type="slidenum">
              <a:rPr lang="en-GB" sz="1100"/>
              <a:pPr algn="r" eaLnBrk="1" hangingPunct="1">
                <a:lnSpc>
                  <a:spcPct val="100000"/>
                </a:lnSpc>
              </a:pPr>
              <a:t>14</a:t>
            </a:fld>
            <a:endParaRPr lang="en-GB" sz="1100"/>
          </a:p>
        </p:txBody>
      </p:sp>
      <p:sp>
        <p:nvSpPr>
          <p:cNvPr id="34820"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73" tIns="46486" rIns="92973" bIns="46486"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AD3A8169-3693-4264-A69B-A3A441A77C93}" type="slidenum">
              <a:rPr lang="en-GB" sz="1100"/>
              <a:pPr algn="r" eaLnBrk="1" hangingPunct="1">
                <a:lnSpc>
                  <a:spcPct val="100000"/>
                </a:lnSpc>
              </a:pPr>
              <a:t>14</a:t>
            </a:fld>
            <a:endParaRPr lang="en-GB" sz="1100"/>
          </a:p>
        </p:txBody>
      </p:sp>
      <p:sp>
        <p:nvSpPr>
          <p:cNvPr id="34821"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11" tIns="46505" rIns="93011" bIns="46505"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E85555D3-76E9-47DD-BE37-609E65CE7FC8}" type="slidenum">
              <a:rPr lang="en-GB" sz="1100"/>
              <a:pPr algn="r" eaLnBrk="1" hangingPunct="1">
                <a:lnSpc>
                  <a:spcPct val="100000"/>
                </a:lnSpc>
              </a:pPr>
              <a:t>14</a:t>
            </a:fld>
            <a:endParaRPr lang="en-GB" sz="1100"/>
          </a:p>
        </p:txBody>
      </p:sp>
      <p:sp>
        <p:nvSpPr>
          <p:cNvPr id="34822" name="Rectangle 2"/>
          <p:cNvSpPr>
            <a:spLocks noGrp="1" noRot="1" noChangeAspect="1" noChangeArrowheads="1" noTextEdit="1"/>
          </p:cNvSpPr>
          <p:nvPr>
            <p:ph type="sldImg"/>
          </p:nvPr>
        </p:nvSpPr>
        <p:spPr>
          <a:xfrm>
            <a:off x="1144588" y="720725"/>
            <a:ext cx="5038725" cy="3598863"/>
          </a:xfrm>
          <a:ln/>
        </p:spPr>
      </p:sp>
      <p:sp>
        <p:nvSpPr>
          <p:cNvPr id="34823" name="Rectangle 3"/>
          <p:cNvSpPr>
            <a:spLocks noGrp="1" noChangeArrowheads="1"/>
          </p:cNvSpPr>
          <p:nvPr>
            <p:ph type="body" idx="1"/>
          </p:nvPr>
        </p:nvSpPr>
        <p:spPr>
          <a:xfrm>
            <a:off x="730328" y="4559958"/>
            <a:ext cx="5854550" cy="43208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11" tIns="46505" rIns="93011" bIns="46505"/>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100">
                <a:solidFill>
                  <a:schemeClr val="tx1"/>
                </a:solidFill>
                <a:latin typeface="Arial" charset="0"/>
                <a:ea typeface="MS PGothic" pitchFamily="34" charset="-128"/>
              </a:defRPr>
            </a:lvl1pPr>
            <a:lvl2pPr marL="768805" indent="-295694" eaLnBrk="0" hangingPunct="0">
              <a:defRPr sz="2100">
                <a:solidFill>
                  <a:schemeClr val="tx1"/>
                </a:solidFill>
                <a:latin typeface="Arial" charset="0"/>
                <a:ea typeface="MS PGothic" pitchFamily="34" charset="-128"/>
              </a:defRPr>
            </a:lvl2pPr>
            <a:lvl3pPr marL="1182776" indent="-236555" eaLnBrk="0" hangingPunct="0">
              <a:defRPr sz="2100">
                <a:solidFill>
                  <a:schemeClr val="tx1"/>
                </a:solidFill>
                <a:latin typeface="Arial" charset="0"/>
                <a:ea typeface="MS PGothic" pitchFamily="34" charset="-128"/>
              </a:defRPr>
            </a:lvl3pPr>
            <a:lvl4pPr marL="1655887" indent="-236555" eaLnBrk="0" hangingPunct="0">
              <a:defRPr sz="2100">
                <a:solidFill>
                  <a:schemeClr val="tx1"/>
                </a:solidFill>
                <a:latin typeface="Arial" charset="0"/>
                <a:ea typeface="MS PGothic" pitchFamily="34" charset="-128"/>
              </a:defRPr>
            </a:lvl4pPr>
            <a:lvl5pPr marL="2128998" indent="-236555" eaLnBrk="0" hangingPunct="0">
              <a:defRPr sz="2100">
                <a:solidFill>
                  <a:schemeClr val="tx1"/>
                </a:solidFill>
                <a:latin typeface="Arial" charset="0"/>
                <a:ea typeface="MS PGothic" pitchFamily="34" charset="-128"/>
              </a:defRPr>
            </a:lvl5pPr>
            <a:lvl6pPr marL="2602108"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6pPr>
            <a:lvl7pPr marL="3075219"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7pPr>
            <a:lvl8pPr marL="3548329"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8pPr>
            <a:lvl9pPr marL="4021440" indent="-236555" algn="ctr" eaLnBrk="0" fontAlgn="base" hangingPunct="0">
              <a:lnSpc>
                <a:spcPct val="86000"/>
              </a:lnSpc>
              <a:spcBef>
                <a:spcPct val="0"/>
              </a:spcBef>
              <a:spcAft>
                <a:spcPct val="0"/>
              </a:spcAft>
              <a:defRPr sz="2100">
                <a:solidFill>
                  <a:schemeClr val="tx1"/>
                </a:solidFill>
                <a:latin typeface="Arial" charset="0"/>
                <a:ea typeface="MS PGothic" pitchFamily="34" charset="-128"/>
              </a:defRPr>
            </a:lvl9pPr>
          </a:lstStyle>
          <a:p>
            <a:pPr eaLnBrk="1" hangingPunct="1"/>
            <a:fld id="{58BB115C-AE0B-4CB6-B3EE-D4FFFBD8C074}" type="slidenum">
              <a:rPr lang="en-GB" sz="1200"/>
              <a:pPr eaLnBrk="1" hangingPunct="1"/>
              <a:t>15</a:t>
            </a:fld>
            <a:endParaRPr lang="en-GB" sz="1200"/>
          </a:p>
        </p:txBody>
      </p:sp>
      <p:sp>
        <p:nvSpPr>
          <p:cNvPr id="32771"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73" tIns="46486" rIns="92973" bIns="46486"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10A49861-F966-48B0-A895-C76A6A5DEC5A}" type="slidenum">
              <a:rPr lang="en-GB" sz="1100"/>
              <a:pPr algn="r" eaLnBrk="1" hangingPunct="1">
                <a:lnSpc>
                  <a:spcPct val="100000"/>
                </a:lnSpc>
              </a:pPr>
              <a:t>15</a:t>
            </a:fld>
            <a:endParaRPr lang="en-GB" sz="1100"/>
          </a:p>
        </p:txBody>
      </p:sp>
      <p:sp>
        <p:nvSpPr>
          <p:cNvPr id="32772"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73" tIns="46486" rIns="92973" bIns="46486"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7A9B6F56-0D5A-4CB3-9398-B4572502569B}" type="slidenum">
              <a:rPr lang="en-GB" sz="1100"/>
              <a:pPr algn="r" eaLnBrk="1" hangingPunct="1">
                <a:lnSpc>
                  <a:spcPct val="100000"/>
                </a:lnSpc>
              </a:pPr>
              <a:t>15</a:t>
            </a:fld>
            <a:endParaRPr lang="en-GB" sz="1100"/>
          </a:p>
        </p:txBody>
      </p:sp>
      <p:sp>
        <p:nvSpPr>
          <p:cNvPr id="32773" name="Rectangle 7"/>
          <p:cNvSpPr txBox="1">
            <a:spLocks noGrp="1" noChangeArrowheads="1"/>
          </p:cNvSpPr>
          <p:nvPr/>
        </p:nvSpPr>
        <p:spPr bwMode="auto">
          <a:xfrm>
            <a:off x="4141356" y="9119913"/>
            <a:ext cx="3172138" cy="47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11" tIns="46505" rIns="93011" bIns="46505" anchor="b"/>
          <a:lstStyle>
            <a:lvl1pPr defTabSz="896938" eaLnBrk="0" hangingPunct="0">
              <a:defRPr sz="2000">
                <a:solidFill>
                  <a:schemeClr val="tx1"/>
                </a:solidFill>
                <a:latin typeface="Arial" charset="0"/>
                <a:ea typeface="MS PGothic" pitchFamily="34" charset="-128"/>
              </a:defRPr>
            </a:lvl1pPr>
            <a:lvl2pPr marL="742950" indent="-285750" defTabSz="896938" eaLnBrk="0" hangingPunct="0">
              <a:defRPr sz="2000">
                <a:solidFill>
                  <a:schemeClr val="tx1"/>
                </a:solidFill>
                <a:latin typeface="Arial" charset="0"/>
                <a:ea typeface="MS PGothic" pitchFamily="34" charset="-128"/>
              </a:defRPr>
            </a:lvl2pPr>
            <a:lvl3pPr marL="1143000" indent="-228600" defTabSz="896938" eaLnBrk="0" hangingPunct="0">
              <a:defRPr sz="2000">
                <a:solidFill>
                  <a:schemeClr val="tx1"/>
                </a:solidFill>
                <a:latin typeface="Arial" charset="0"/>
                <a:ea typeface="MS PGothic" pitchFamily="34" charset="-128"/>
              </a:defRPr>
            </a:lvl3pPr>
            <a:lvl4pPr marL="1600200" indent="-228600" defTabSz="896938" eaLnBrk="0" hangingPunct="0">
              <a:defRPr sz="2000">
                <a:solidFill>
                  <a:schemeClr val="tx1"/>
                </a:solidFill>
                <a:latin typeface="Arial" charset="0"/>
                <a:ea typeface="MS PGothic" pitchFamily="34" charset="-128"/>
              </a:defRPr>
            </a:lvl4pPr>
            <a:lvl5pPr marL="2057400" indent="-228600" defTabSz="896938" eaLnBrk="0" hangingPunct="0">
              <a:defRPr sz="2000">
                <a:solidFill>
                  <a:schemeClr val="tx1"/>
                </a:solidFill>
                <a:latin typeface="Arial" charset="0"/>
                <a:ea typeface="MS PGothic" pitchFamily="34" charset="-128"/>
              </a:defRPr>
            </a:lvl5pPr>
            <a:lvl6pPr marL="25146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defTabSz="896938"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8C11F1A0-1C9D-4085-944B-A93A4CE4DAC0}" type="slidenum">
              <a:rPr lang="en-GB" sz="1100"/>
              <a:pPr algn="r" eaLnBrk="1" hangingPunct="1">
                <a:lnSpc>
                  <a:spcPct val="100000"/>
                </a:lnSpc>
              </a:pPr>
              <a:t>15</a:t>
            </a:fld>
            <a:endParaRPr lang="en-GB" sz="1100"/>
          </a:p>
        </p:txBody>
      </p:sp>
      <p:sp>
        <p:nvSpPr>
          <p:cNvPr id="32774" name="Rectangle 2"/>
          <p:cNvSpPr>
            <a:spLocks noGrp="1" noRot="1" noChangeAspect="1" noChangeArrowheads="1" noTextEdit="1"/>
          </p:cNvSpPr>
          <p:nvPr>
            <p:ph type="sldImg"/>
          </p:nvPr>
        </p:nvSpPr>
        <p:spPr>
          <a:xfrm>
            <a:off x="1144588" y="720725"/>
            <a:ext cx="5038725" cy="3598863"/>
          </a:xfrm>
          <a:ln/>
        </p:spPr>
      </p:sp>
      <p:sp>
        <p:nvSpPr>
          <p:cNvPr id="32775" name="Rectangle 3"/>
          <p:cNvSpPr>
            <a:spLocks noGrp="1" noChangeArrowheads="1"/>
          </p:cNvSpPr>
          <p:nvPr>
            <p:ph type="body" idx="1"/>
          </p:nvPr>
        </p:nvSpPr>
        <p:spPr>
          <a:xfrm>
            <a:off x="730328" y="4559958"/>
            <a:ext cx="5854550" cy="43208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11" tIns="46505" rIns="93011" bIns="46505"/>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34ED9E01-038E-4541-8F4D-1B452EBB4293}" type="slidenum">
              <a:rPr lang="en-GB" smtClean="0">
                <a:ea typeface="MS PGothic"/>
                <a:cs typeface="MS PGothic"/>
              </a:rPr>
              <a:pPr/>
              <a:t>23</a:t>
            </a:fld>
            <a:endParaRPr lang="en-GB" smtClean="0">
              <a:ea typeface="MS PGothic"/>
              <a:cs typeface="MS PGothic"/>
            </a:endParaRPr>
          </a:p>
        </p:txBody>
      </p:sp>
      <p:sp>
        <p:nvSpPr>
          <p:cNvPr id="45058" name="Rectangle 7"/>
          <p:cNvSpPr txBox="1">
            <a:spLocks noGrp="1" noChangeArrowheads="1"/>
          </p:cNvSpPr>
          <p:nvPr/>
        </p:nvSpPr>
        <p:spPr bwMode="auto">
          <a:xfrm>
            <a:off x="4141788" y="9120188"/>
            <a:ext cx="3171825" cy="479425"/>
          </a:xfrm>
          <a:prstGeom prst="rect">
            <a:avLst/>
          </a:prstGeom>
          <a:noFill/>
          <a:ln w="9525">
            <a:noFill/>
            <a:miter lim="800000"/>
            <a:headEnd/>
            <a:tailEnd/>
          </a:ln>
        </p:spPr>
        <p:txBody>
          <a:bodyPr lIns="94956" tIns="47478" rIns="94956" bIns="47478" anchor="b"/>
          <a:lstStyle/>
          <a:p>
            <a:pPr algn="r" defTabSz="947738"/>
            <a:fld id="{806E0814-EF9E-49C1-919F-36F487299995}" type="slidenum">
              <a:rPr lang="en-GB" sz="1200"/>
              <a:pPr algn="r" defTabSz="947738"/>
              <a:t>23</a:t>
            </a:fld>
            <a:endParaRPr lang="en-GB" sz="1200"/>
          </a:p>
        </p:txBody>
      </p:sp>
      <p:sp>
        <p:nvSpPr>
          <p:cNvPr id="45059"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wrap="none" lIns="93877" tIns="46938" rIns="93877" bIns="46938" anchor="b"/>
          <a:lstStyle/>
          <a:p>
            <a:pPr algn="r" defTabSz="938213" eaLnBrk="0" hangingPunct="0"/>
            <a:fld id="{2DA80EC0-17A7-4773-B0CB-5620D6BDDAF3}" type="slidenum">
              <a:rPr lang="en-CA" sz="1100"/>
              <a:pPr algn="r" defTabSz="938213" eaLnBrk="0" hangingPunct="0"/>
              <a:t>23</a:t>
            </a:fld>
            <a:endParaRPr lang="en-CA" sz="1100"/>
          </a:p>
        </p:txBody>
      </p:sp>
      <p:sp>
        <p:nvSpPr>
          <p:cNvPr id="45060" name="Rectangle 2"/>
          <p:cNvSpPr>
            <a:spLocks noGrp="1" noRot="1" noChangeAspect="1" noChangeArrowheads="1" noTextEdit="1"/>
          </p:cNvSpPr>
          <p:nvPr>
            <p:ph type="sldImg"/>
          </p:nvPr>
        </p:nvSpPr>
        <p:spPr>
          <a:xfrm>
            <a:off x="1136650" y="720725"/>
            <a:ext cx="5041900" cy="3600450"/>
          </a:xfrm>
          <a:ln/>
        </p:spPr>
      </p:sp>
      <p:sp>
        <p:nvSpPr>
          <p:cNvPr id="45061" name="Rectangle 3"/>
          <p:cNvSpPr>
            <a:spLocks noGrp="1" noChangeArrowheads="1"/>
          </p:cNvSpPr>
          <p:nvPr>
            <p:ph type="body" idx="1"/>
          </p:nvPr>
        </p:nvSpPr>
        <p:spPr>
          <a:xfrm>
            <a:off x="976313" y="4560888"/>
            <a:ext cx="5362575" cy="4319587"/>
          </a:xfrm>
          <a:noFill/>
          <a:ln/>
        </p:spPr>
        <p:txBody>
          <a:bodyPr lIns="93877" tIns="46938" rIns="93877" bIns="46938"/>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Rectangle 7"/>
          <p:cNvSpPr>
            <a:spLocks noGrp="1" noChangeArrowheads="1"/>
          </p:cNvSpPr>
          <p:nvPr>
            <p:ph type="sldNum" sz="quarter" idx="5"/>
          </p:nvPr>
        </p:nvSpPr>
        <p:spPr>
          <a:noFill/>
        </p:spPr>
        <p:txBody>
          <a:bodyPr/>
          <a:lstStyle/>
          <a:p>
            <a:fld id="{29116C28-F2FC-4FA4-BD23-6AE63D8B82DA}" type="slidenum">
              <a:rPr lang="en-GB" smtClean="0">
                <a:ea typeface="MS PGothic"/>
                <a:cs typeface="MS PGothic"/>
              </a:rPr>
              <a:pPr/>
              <a:t>29</a:t>
            </a:fld>
            <a:endParaRPr lang="en-GB" smtClean="0">
              <a:ea typeface="MS PGothic"/>
              <a:cs typeface="MS PGothic"/>
            </a:endParaRPr>
          </a:p>
        </p:txBody>
      </p:sp>
      <p:sp>
        <p:nvSpPr>
          <p:cNvPr id="347138" name="Rectangle 7"/>
          <p:cNvSpPr txBox="1">
            <a:spLocks noGrp="1" noChangeArrowheads="1"/>
          </p:cNvSpPr>
          <p:nvPr/>
        </p:nvSpPr>
        <p:spPr bwMode="auto">
          <a:xfrm>
            <a:off x="4141788" y="9120188"/>
            <a:ext cx="3171825" cy="479425"/>
          </a:xfrm>
          <a:prstGeom prst="rect">
            <a:avLst/>
          </a:prstGeom>
          <a:noFill/>
          <a:ln w="9525">
            <a:noFill/>
            <a:miter lim="800000"/>
            <a:headEnd/>
            <a:tailEnd/>
          </a:ln>
        </p:spPr>
        <p:txBody>
          <a:bodyPr lIns="94956" tIns="47478" rIns="94956" bIns="47478" anchor="b"/>
          <a:lstStyle/>
          <a:p>
            <a:pPr algn="r" defTabSz="947738"/>
            <a:fld id="{4701EC64-BE8E-4720-B7E0-CE8FA5D0C207}" type="slidenum">
              <a:rPr lang="en-GB" sz="1200"/>
              <a:pPr algn="r" defTabSz="947738"/>
              <a:t>29</a:t>
            </a:fld>
            <a:endParaRPr lang="en-GB" sz="1200"/>
          </a:p>
        </p:txBody>
      </p:sp>
      <p:sp>
        <p:nvSpPr>
          <p:cNvPr id="347139" name="Rectangle 2"/>
          <p:cNvSpPr>
            <a:spLocks noGrp="1" noRot="1" noChangeAspect="1" noChangeArrowheads="1" noTextEdit="1"/>
          </p:cNvSpPr>
          <p:nvPr>
            <p:ph type="sldImg"/>
          </p:nvPr>
        </p:nvSpPr>
        <p:spPr>
          <a:xfrm>
            <a:off x="1136650" y="720725"/>
            <a:ext cx="5041900" cy="3600450"/>
          </a:xfrm>
          <a:ln/>
        </p:spPr>
      </p:sp>
      <p:sp>
        <p:nvSpPr>
          <p:cNvPr id="347140" name="Rectangle 3"/>
          <p:cNvSpPr>
            <a:spLocks noGrp="1" noChangeArrowheads="1"/>
          </p:cNvSpPr>
          <p:nvPr>
            <p:ph type="body" idx="1"/>
          </p:nvPr>
        </p:nvSpPr>
        <p:spPr>
          <a:xfrm>
            <a:off x="731838" y="4560888"/>
            <a:ext cx="5851525" cy="4319587"/>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08" descr="MAR_PFC_Blue"/>
          <p:cNvPicPr>
            <a:picLocks noChangeAspect="1" noChangeArrowheads="1"/>
          </p:cNvPicPr>
          <p:nvPr userDrawn="1"/>
        </p:nvPicPr>
        <p:blipFill>
          <a:blip r:embed="rId4"/>
          <a:srcRect/>
          <a:stretch>
            <a:fillRect/>
          </a:stretch>
        </p:blipFill>
        <p:spPr bwMode="gray">
          <a:xfrm>
            <a:off x="715963" y="477838"/>
            <a:ext cx="1509712" cy="228600"/>
          </a:xfrm>
          <a:prstGeom prst="rect">
            <a:avLst/>
          </a:prstGeom>
          <a:noFill/>
          <a:ln w="9525" algn="ctr">
            <a:noFill/>
            <a:miter lim="800000"/>
            <a:headEnd/>
            <a:tailEnd/>
          </a:ln>
        </p:spPr>
      </p:pic>
      <p:pic>
        <p:nvPicPr>
          <p:cNvPr id="5" name="Picture 210" descr="MAR_PTAG_Blue"/>
          <p:cNvPicPr>
            <a:picLocks noChangeAspect="1" noChangeArrowheads="1"/>
          </p:cNvPicPr>
          <p:nvPr userDrawn="1"/>
        </p:nvPicPr>
        <p:blipFill>
          <a:blip r:embed="rId5"/>
          <a:srcRect/>
          <a:stretch>
            <a:fillRect/>
          </a:stretch>
        </p:blipFill>
        <p:spPr bwMode="gray">
          <a:xfrm>
            <a:off x="5930900" y="574675"/>
            <a:ext cx="3195638" cy="104775"/>
          </a:xfrm>
          <a:prstGeom prst="rect">
            <a:avLst/>
          </a:prstGeom>
          <a:noFill/>
          <a:ln w="9525" algn="ctr">
            <a:noFill/>
            <a:miter lim="800000"/>
            <a:headEnd/>
            <a:tailEnd/>
          </a:ln>
        </p:spPr>
      </p:pic>
      <p:pic>
        <p:nvPicPr>
          <p:cNvPr id="6" name="MMC_CoverShape" descr="MMCOAPPTemp"/>
          <p:cNvPicPr>
            <a:picLocks noChangeAspect="1" noChangeArrowheads="1"/>
          </p:cNvPicPr>
          <p:nvPr userDrawn="1">
            <p:custDataLst>
              <p:tags r:id="rId1"/>
            </p:custDataLst>
          </p:nvPr>
        </p:nvPicPr>
        <p:blipFill>
          <a:blip r:embed="rId6"/>
          <a:srcRect/>
          <a:stretch>
            <a:fillRect/>
          </a:stretch>
        </p:blipFill>
        <p:spPr bwMode="gray">
          <a:xfrm>
            <a:off x="0" y="2178050"/>
            <a:ext cx="9604375" cy="4089400"/>
          </a:xfrm>
          <a:prstGeom prst="rect">
            <a:avLst/>
          </a:prstGeom>
          <a:noFill/>
          <a:ln w="9525" algn="ctr">
            <a:noFill/>
            <a:miter lim="800000"/>
            <a:headEnd/>
            <a:tailEnd/>
          </a:ln>
        </p:spPr>
      </p:pic>
      <p:pic>
        <p:nvPicPr>
          <p:cNvPr id="7" name="Picture 214" descr="MMC_PEND_Blue"/>
          <p:cNvPicPr>
            <a:picLocks noChangeAspect="1" noChangeArrowheads="1"/>
          </p:cNvPicPr>
          <p:nvPr userDrawn="1"/>
        </p:nvPicPr>
        <p:blipFill>
          <a:blip r:embed="rId7"/>
          <a:srcRect/>
          <a:stretch>
            <a:fillRect/>
          </a:stretch>
        </p:blipFill>
        <p:spPr bwMode="gray">
          <a:xfrm>
            <a:off x="7467600" y="6459538"/>
            <a:ext cx="1658938" cy="228600"/>
          </a:xfrm>
          <a:prstGeom prst="rect">
            <a:avLst/>
          </a:prstGeom>
          <a:noFill/>
          <a:ln w="9525" algn="ctr">
            <a:noFill/>
            <a:miter lim="800000"/>
            <a:headEnd/>
            <a:tailEnd/>
          </a:ln>
        </p:spPr>
      </p:pic>
      <p:sp>
        <p:nvSpPr>
          <p:cNvPr id="8" name="CompanyName"/>
          <p:cNvSpPr txBox="1">
            <a:spLocks noChangeArrowheads="1"/>
          </p:cNvSpPr>
          <p:nvPr userDrawn="1">
            <p:custDataLst>
              <p:tags r:id="rId2"/>
            </p:custDataLst>
          </p:nvPr>
        </p:nvSpPr>
        <p:spPr bwMode="black">
          <a:xfrm>
            <a:off x="2206625" y="6286500"/>
            <a:ext cx="4875213" cy="320675"/>
          </a:xfrm>
          <a:prstGeom prst="rect">
            <a:avLst/>
          </a:prstGeom>
          <a:noFill/>
          <a:ln w="9525" algn="ctr">
            <a:noFill/>
            <a:miter lim="800000"/>
            <a:headEnd/>
            <a:tailEnd/>
          </a:ln>
          <a:effectLst/>
        </p:spPr>
        <p:txBody>
          <a:bodyPr lIns="0" tIns="0" rIns="0" bIns="0" anchor="b"/>
          <a:lstStyle/>
          <a:p>
            <a:pPr algn="ctr" defTabSz="939800" eaLnBrk="0" hangingPunct="0">
              <a:defRPr/>
            </a:pPr>
            <a:r>
              <a:rPr lang="en-CA" sz="1400">
                <a:solidFill>
                  <a:srgbClr val="808080"/>
                </a:solidFill>
                <a:ea typeface="MS PGothic" pitchFamily="34" charset="-128"/>
                <a:cs typeface="+mn-cs"/>
              </a:rPr>
              <a:t>Marsh Proprietary</a:t>
            </a:r>
          </a:p>
        </p:txBody>
      </p:sp>
      <p:sp>
        <p:nvSpPr>
          <p:cNvPr id="8194" name="PresentationTitle"/>
          <p:cNvSpPr>
            <a:spLocks noGrp="1" noChangeArrowheads="1"/>
          </p:cNvSpPr>
          <p:nvPr>
            <p:ph type="ctrTitle"/>
          </p:nvPr>
        </p:nvSpPr>
        <p:spPr>
          <a:xfrm>
            <a:off x="896938" y="1243013"/>
            <a:ext cx="8234362" cy="366712"/>
          </a:xfrm>
        </p:spPr>
        <p:txBody>
          <a:bodyPr tIns="0" rIns="0" bIns="0">
            <a:spAutoFit/>
          </a:bodyPr>
          <a:lstStyle>
            <a:lvl1pPr>
              <a:lnSpc>
                <a:spcPct val="86000"/>
              </a:lnSpc>
              <a:defRPr sz="2800"/>
            </a:lvl1pPr>
          </a:lstStyle>
          <a:p>
            <a:r>
              <a:rPr lang="en-GB"/>
              <a:t>CLICK TO EDIT MASTER TITLE STYLE</a:t>
            </a:r>
          </a:p>
        </p:txBody>
      </p:sp>
      <p:sp>
        <p:nvSpPr>
          <p:cNvPr id="8388" name="Date"/>
          <p:cNvSpPr>
            <a:spLocks noGrp="1" noChangeArrowheads="1"/>
          </p:cNvSpPr>
          <p:nvPr>
            <p:ph type="subTitle" sz="quarter" idx="1"/>
          </p:nvPr>
        </p:nvSpPr>
        <p:spPr>
          <a:xfrm>
            <a:off x="904875" y="1998663"/>
            <a:ext cx="4852988" cy="228600"/>
          </a:xfrm>
          <a:ln/>
        </p:spPr>
        <p:txBody>
          <a:bodyPr>
            <a:spAutoFit/>
          </a:bodyPr>
          <a:lstStyle>
            <a:lvl1pPr marL="0" indent="0">
              <a:lnSpc>
                <a:spcPct val="83000"/>
              </a:lnSpc>
              <a:spcBef>
                <a:spcPct val="0"/>
              </a:spcBef>
              <a:buFontTx/>
              <a:buNone/>
              <a:defRPr sz="1800">
                <a:solidFill>
                  <a:schemeClr val="accent2"/>
                </a:solidFill>
              </a:defRPr>
            </a:lvl1pPr>
          </a:lstStyle>
          <a:p>
            <a:r>
              <a:rPr lang="en-GB"/>
              <a:t>Click to edit Master subtitle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hidden="1"/>
          <p:cNvSpPr>
            <a:spLocks noGrp="1" noChangeArrowheads="1"/>
          </p:cNvSpPr>
          <p:nvPr>
            <p:ph type="dt" sz="half" idx="10"/>
            <p:custDataLst>
              <p:tags r:id="rId1"/>
            </p:custDataLst>
          </p:nvPr>
        </p:nvSpPr>
        <p:spPr>
          <a:ln/>
        </p:spPr>
        <p:txBody>
          <a:bodyPr/>
          <a:lstStyle>
            <a:lvl1pPr>
              <a:defRPr/>
            </a:lvl1pPr>
          </a:lstStyle>
          <a:p>
            <a:pPr>
              <a:defRPr/>
            </a:pPr>
            <a:fld id="{84B3D37B-B6EE-4EE4-9F98-EA639D288FDF}" type="datetime1">
              <a:rPr lang="en-GB" smtClean="0"/>
              <a:t>02/09/2015</a:t>
            </a:fld>
            <a:endParaRPr lang="en-GB" dirty="0"/>
          </a:p>
        </p:txBody>
      </p:sp>
      <p:sp>
        <p:nvSpPr>
          <p:cNvPr id="5" name="SlideNumber"/>
          <p:cNvSpPr>
            <a:spLocks noGrp="1" noChangeArrowheads="1"/>
          </p:cNvSpPr>
          <p:nvPr>
            <p:ph type="sldNum" sz="quarter" idx="11"/>
            <p:custDataLst>
              <p:tags r:id="rId2"/>
            </p:custDataLst>
          </p:nvPr>
        </p:nvSpPr>
        <p:spPr>
          <a:ln/>
        </p:spPr>
        <p:txBody>
          <a:bodyPr/>
          <a:lstStyle>
            <a:lvl1pPr>
              <a:defRPr/>
            </a:lvl1pPr>
          </a:lstStyle>
          <a:p>
            <a:pPr>
              <a:defRPr/>
            </a:pPr>
            <a:fld id="{40FF571E-702F-4B53-886B-ACE07ED4031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58825" y="4406900"/>
            <a:ext cx="8161338"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58825" y="2906713"/>
            <a:ext cx="8161338"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hidden="1"/>
          <p:cNvSpPr>
            <a:spLocks noGrp="1" noChangeArrowheads="1"/>
          </p:cNvSpPr>
          <p:nvPr>
            <p:ph type="dt" sz="half" idx="10"/>
            <p:custDataLst>
              <p:tags r:id="rId1"/>
            </p:custDataLst>
          </p:nvPr>
        </p:nvSpPr>
        <p:spPr>
          <a:ln/>
        </p:spPr>
        <p:txBody>
          <a:bodyPr/>
          <a:lstStyle>
            <a:lvl1pPr>
              <a:defRPr/>
            </a:lvl1pPr>
          </a:lstStyle>
          <a:p>
            <a:pPr>
              <a:defRPr/>
            </a:pPr>
            <a:fld id="{BF261B1E-19F0-4FDA-A17D-0D3E0AD7FCDA}" type="datetime1">
              <a:rPr lang="en-GB" smtClean="0"/>
              <a:t>02/09/2015</a:t>
            </a:fld>
            <a:endParaRPr lang="en-GB" dirty="0"/>
          </a:p>
        </p:txBody>
      </p:sp>
      <p:sp>
        <p:nvSpPr>
          <p:cNvPr id="5" name="SlideNumber"/>
          <p:cNvSpPr>
            <a:spLocks noGrp="1" noChangeArrowheads="1"/>
          </p:cNvSpPr>
          <p:nvPr>
            <p:ph type="sldNum" sz="quarter" idx="11"/>
            <p:custDataLst>
              <p:tags r:id="rId2"/>
            </p:custDataLst>
          </p:nvPr>
        </p:nvSpPr>
        <p:spPr>
          <a:ln/>
        </p:spPr>
        <p:txBody>
          <a:bodyPr/>
          <a:lstStyle>
            <a:lvl1pPr>
              <a:defRPr/>
            </a:lvl1pPr>
          </a:lstStyle>
          <a:p>
            <a:pPr>
              <a:defRPr/>
            </a:pPr>
            <a:fld id="{D6AC24D4-4862-4C77-8BE2-B1C60014E52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277938"/>
            <a:ext cx="42672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5213" y="1277938"/>
            <a:ext cx="4267200" cy="4987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hidden="1"/>
          <p:cNvSpPr>
            <a:spLocks noGrp="1" noChangeArrowheads="1"/>
          </p:cNvSpPr>
          <p:nvPr>
            <p:ph type="dt" sz="half" idx="10"/>
            <p:custDataLst>
              <p:tags r:id="rId1"/>
            </p:custDataLst>
          </p:nvPr>
        </p:nvSpPr>
        <p:spPr>
          <a:ln/>
        </p:spPr>
        <p:txBody>
          <a:bodyPr/>
          <a:lstStyle>
            <a:lvl1pPr>
              <a:defRPr/>
            </a:lvl1pPr>
          </a:lstStyle>
          <a:p>
            <a:pPr>
              <a:defRPr/>
            </a:pPr>
            <a:fld id="{E76A6277-26D3-4E26-A895-E8861C604FDA}" type="datetime1">
              <a:rPr lang="en-GB" smtClean="0"/>
              <a:t>02/09/2015</a:t>
            </a:fld>
            <a:endParaRPr lang="en-GB" dirty="0"/>
          </a:p>
        </p:txBody>
      </p:sp>
      <p:sp>
        <p:nvSpPr>
          <p:cNvPr id="6" name="SlideNumber"/>
          <p:cNvSpPr>
            <a:spLocks noGrp="1" noChangeArrowheads="1"/>
          </p:cNvSpPr>
          <p:nvPr>
            <p:ph type="sldNum" sz="quarter" idx="11"/>
            <p:custDataLst>
              <p:tags r:id="rId2"/>
            </p:custDataLst>
          </p:nvPr>
        </p:nvSpPr>
        <p:spPr>
          <a:ln/>
        </p:spPr>
        <p:txBody>
          <a:bodyPr/>
          <a:lstStyle>
            <a:lvl1pPr>
              <a:defRPr/>
            </a:lvl1pPr>
          </a:lstStyle>
          <a:p>
            <a:pPr>
              <a:defRPr/>
            </a:pPr>
            <a:fld id="{9CD0C927-27AF-4AE9-8702-58ECB9F8E7C5}"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9425" y="274638"/>
            <a:ext cx="8643938"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79425" y="1535113"/>
            <a:ext cx="4243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79425" y="2174875"/>
            <a:ext cx="4243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8388" y="1535113"/>
            <a:ext cx="4244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8388" y="2174875"/>
            <a:ext cx="4244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hidden="1"/>
          <p:cNvSpPr>
            <a:spLocks noGrp="1" noChangeArrowheads="1"/>
          </p:cNvSpPr>
          <p:nvPr>
            <p:ph type="dt" sz="half" idx="10"/>
            <p:custDataLst>
              <p:tags r:id="rId1"/>
            </p:custDataLst>
          </p:nvPr>
        </p:nvSpPr>
        <p:spPr>
          <a:ln/>
        </p:spPr>
        <p:txBody>
          <a:bodyPr/>
          <a:lstStyle>
            <a:lvl1pPr>
              <a:defRPr/>
            </a:lvl1pPr>
          </a:lstStyle>
          <a:p>
            <a:pPr>
              <a:defRPr/>
            </a:pPr>
            <a:fld id="{4DAD579E-53C8-40D9-BABC-022878855DE8}" type="datetime1">
              <a:rPr lang="en-GB" smtClean="0"/>
              <a:t>02/09/2015</a:t>
            </a:fld>
            <a:endParaRPr lang="en-GB" dirty="0"/>
          </a:p>
        </p:txBody>
      </p:sp>
      <p:sp>
        <p:nvSpPr>
          <p:cNvPr id="8" name="SlideNumber"/>
          <p:cNvSpPr>
            <a:spLocks noGrp="1" noChangeArrowheads="1"/>
          </p:cNvSpPr>
          <p:nvPr>
            <p:ph type="sldNum" sz="quarter" idx="11"/>
            <p:custDataLst>
              <p:tags r:id="rId2"/>
            </p:custDataLst>
          </p:nvPr>
        </p:nvSpPr>
        <p:spPr>
          <a:ln/>
        </p:spPr>
        <p:txBody>
          <a:bodyPr/>
          <a:lstStyle>
            <a:lvl1pPr>
              <a:defRPr/>
            </a:lvl1pPr>
          </a:lstStyle>
          <a:p>
            <a:pPr>
              <a:defRPr/>
            </a:pPr>
            <a:fld id="{5599B402-5431-4589-A439-7DF8EACD178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hidden="1"/>
          <p:cNvSpPr>
            <a:spLocks noGrp="1" noChangeArrowheads="1"/>
          </p:cNvSpPr>
          <p:nvPr>
            <p:ph type="dt" sz="half" idx="10"/>
            <p:custDataLst>
              <p:tags r:id="rId1"/>
            </p:custDataLst>
          </p:nvPr>
        </p:nvSpPr>
        <p:spPr>
          <a:ln/>
        </p:spPr>
        <p:txBody>
          <a:bodyPr/>
          <a:lstStyle>
            <a:lvl1pPr>
              <a:defRPr/>
            </a:lvl1pPr>
          </a:lstStyle>
          <a:p>
            <a:pPr>
              <a:defRPr/>
            </a:pPr>
            <a:fld id="{2D056AB9-76AD-4610-9F8E-06099E6712EA}" type="datetime1">
              <a:rPr lang="en-GB" smtClean="0"/>
              <a:t>02/09/2015</a:t>
            </a:fld>
            <a:endParaRPr lang="en-GB" dirty="0"/>
          </a:p>
        </p:txBody>
      </p:sp>
      <p:sp>
        <p:nvSpPr>
          <p:cNvPr id="4" name="SlideNumber"/>
          <p:cNvSpPr>
            <a:spLocks noGrp="1" noChangeArrowheads="1"/>
          </p:cNvSpPr>
          <p:nvPr>
            <p:ph type="sldNum" sz="quarter" idx="11"/>
            <p:custDataLst>
              <p:tags r:id="rId2"/>
            </p:custDataLst>
          </p:nvPr>
        </p:nvSpPr>
        <p:spPr>
          <a:ln/>
        </p:spPr>
        <p:txBody>
          <a:bodyPr/>
          <a:lstStyle>
            <a:lvl1pPr>
              <a:defRPr/>
            </a:lvl1pPr>
          </a:lstStyle>
          <a:p>
            <a:pPr>
              <a:defRPr/>
            </a:pPr>
            <a:fld id="{E13CA0F6-1E3F-42F8-A619-A16B494C18B7}"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hidden="1"/>
          <p:cNvSpPr>
            <a:spLocks noGrp="1" noChangeArrowheads="1"/>
          </p:cNvSpPr>
          <p:nvPr>
            <p:ph type="dt" sz="half" idx="10"/>
            <p:custDataLst>
              <p:tags r:id="rId1"/>
            </p:custDataLst>
          </p:nvPr>
        </p:nvSpPr>
        <p:spPr>
          <a:ln/>
        </p:spPr>
        <p:txBody>
          <a:bodyPr/>
          <a:lstStyle>
            <a:lvl1pPr>
              <a:defRPr/>
            </a:lvl1pPr>
          </a:lstStyle>
          <a:p>
            <a:pPr>
              <a:defRPr/>
            </a:pPr>
            <a:fld id="{534C4E89-1561-4206-897C-6687FE23DBD0}" type="datetime1">
              <a:rPr lang="en-GB" smtClean="0"/>
              <a:t>02/09/2015</a:t>
            </a:fld>
            <a:endParaRPr lang="en-GB" dirty="0"/>
          </a:p>
        </p:txBody>
      </p:sp>
      <p:sp>
        <p:nvSpPr>
          <p:cNvPr id="3" name="SlideNumber"/>
          <p:cNvSpPr>
            <a:spLocks noGrp="1" noChangeArrowheads="1"/>
          </p:cNvSpPr>
          <p:nvPr>
            <p:ph type="sldNum" sz="quarter" idx="11"/>
            <p:custDataLst>
              <p:tags r:id="rId2"/>
            </p:custDataLst>
          </p:nvPr>
        </p:nvSpPr>
        <p:spPr>
          <a:ln/>
        </p:spPr>
        <p:txBody>
          <a:bodyPr/>
          <a:lstStyle>
            <a:lvl1pPr>
              <a:defRPr/>
            </a:lvl1pPr>
          </a:lstStyle>
          <a:p>
            <a:pPr>
              <a:defRPr/>
            </a:pPr>
            <a:fld id="{D1ED2C6F-6C81-44A7-96FA-D2F75919D432}"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425" y="273050"/>
            <a:ext cx="31607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754438" y="273050"/>
            <a:ext cx="5368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9425" y="1435100"/>
            <a:ext cx="31607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hidden="1"/>
          <p:cNvSpPr>
            <a:spLocks noGrp="1" noChangeArrowheads="1"/>
          </p:cNvSpPr>
          <p:nvPr>
            <p:ph type="dt" sz="half" idx="10"/>
            <p:custDataLst>
              <p:tags r:id="rId1"/>
            </p:custDataLst>
          </p:nvPr>
        </p:nvSpPr>
        <p:spPr>
          <a:ln/>
        </p:spPr>
        <p:txBody>
          <a:bodyPr/>
          <a:lstStyle>
            <a:lvl1pPr>
              <a:defRPr/>
            </a:lvl1pPr>
          </a:lstStyle>
          <a:p>
            <a:pPr>
              <a:defRPr/>
            </a:pPr>
            <a:fld id="{78A23879-258E-4DBC-9ECE-F09A92516421}" type="datetime1">
              <a:rPr lang="en-GB" smtClean="0"/>
              <a:t>02/09/2015</a:t>
            </a:fld>
            <a:endParaRPr lang="en-GB" dirty="0"/>
          </a:p>
        </p:txBody>
      </p:sp>
      <p:sp>
        <p:nvSpPr>
          <p:cNvPr id="6" name="SlideNumber"/>
          <p:cNvSpPr>
            <a:spLocks noGrp="1" noChangeArrowheads="1"/>
          </p:cNvSpPr>
          <p:nvPr>
            <p:ph type="sldNum" sz="quarter" idx="11"/>
            <p:custDataLst>
              <p:tags r:id="rId2"/>
            </p:custDataLst>
          </p:nvPr>
        </p:nvSpPr>
        <p:spPr>
          <a:ln/>
        </p:spPr>
        <p:txBody>
          <a:bodyPr/>
          <a:lstStyle>
            <a:lvl1pPr>
              <a:defRPr/>
            </a:lvl1pPr>
          </a:lstStyle>
          <a:p>
            <a:pPr>
              <a:defRPr/>
            </a:pPr>
            <a:fld id="{59579A48-BA7C-46F6-B631-8FE7C91DF619}"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2775" y="4800600"/>
            <a:ext cx="5761038"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82775" y="612775"/>
            <a:ext cx="576103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882775" y="5367338"/>
            <a:ext cx="576103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hidden="1"/>
          <p:cNvSpPr>
            <a:spLocks noGrp="1" noChangeArrowheads="1"/>
          </p:cNvSpPr>
          <p:nvPr>
            <p:ph type="dt" sz="half" idx="10"/>
            <p:custDataLst>
              <p:tags r:id="rId1"/>
            </p:custDataLst>
          </p:nvPr>
        </p:nvSpPr>
        <p:spPr>
          <a:ln/>
        </p:spPr>
        <p:txBody>
          <a:bodyPr/>
          <a:lstStyle>
            <a:lvl1pPr>
              <a:defRPr/>
            </a:lvl1pPr>
          </a:lstStyle>
          <a:p>
            <a:pPr>
              <a:defRPr/>
            </a:pPr>
            <a:fld id="{7D41B38C-E175-4F88-916C-B690BFB919DB}" type="datetime1">
              <a:rPr lang="en-GB" smtClean="0"/>
              <a:t>02/09/2015</a:t>
            </a:fld>
            <a:endParaRPr lang="en-GB" dirty="0"/>
          </a:p>
        </p:txBody>
      </p:sp>
      <p:sp>
        <p:nvSpPr>
          <p:cNvPr id="6" name="SlideNumber"/>
          <p:cNvSpPr>
            <a:spLocks noGrp="1" noChangeArrowheads="1"/>
          </p:cNvSpPr>
          <p:nvPr>
            <p:ph type="sldNum" sz="quarter" idx="11"/>
            <p:custDataLst>
              <p:tags r:id="rId2"/>
            </p:custDataLst>
          </p:nvPr>
        </p:nvSpPr>
        <p:spPr>
          <a:ln/>
        </p:spPr>
        <p:txBody>
          <a:bodyPr/>
          <a:lstStyle>
            <a:lvl1pPr>
              <a:defRPr/>
            </a:lvl1pPr>
          </a:lstStyle>
          <a:p>
            <a:pPr>
              <a:defRPr/>
            </a:pPr>
            <a:fld id="{3E9BDF01-60AA-478E-B739-5F8898F1B85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hidden="1"/>
          <p:cNvSpPr>
            <a:spLocks noGrp="1" noChangeArrowheads="1"/>
          </p:cNvSpPr>
          <p:nvPr>
            <p:ph type="dt" sz="half" idx="10"/>
            <p:custDataLst>
              <p:tags r:id="rId1"/>
            </p:custDataLst>
          </p:nvPr>
        </p:nvSpPr>
        <p:spPr>
          <a:ln/>
        </p:spPr>
        <p:txBody>
          <a:bodyPr/>
          <a:lstStyle>
            <a:lvl1pPr>
              <a:defRPr/>
            </a:lvl1pPr>
          </a:lstStyle>
          <a:p>
            <a:pPr>
              <a:defRPr/>
            </a:pPr>
            <a:fld id="{0AF99E76-0521-4F38-BE2A-3A88E926E615}" type="datetime1">
              <a:rPr lang="en-GB" smtClean="0"/>
              <a:t>02/09/2015</a:t>
            </a:fld>
            <a:endParaRPr lang="en-GB" dirty="0"/>
          </a:p>
        </p:txBody>
      </p:sp>
      <p:sp>
        <p:nvSpPr>
          <p:cNvPr id="5" name="SlideNumber"/>
          <p:cNvSpPr>
            <a:spLocks noGrp="1" noChangeArrowheads="1"/>
          </p:cNvSpPr>
          <p:nvPr>
            <p:ph type="sldNum" sz="quarter" idx="11"/>
            <p:custDataLst>
              <p:tags r:id="rId2"/>
            </p:custDataLst>
          </p:nvPr>
        </p:nvSpPr>
        <p:spPr>
          <a:ln/>
        </p:spPr>
        <p:txBody>
          <a:bodyPr/>
          <a:lstStyle>
            <a:lvl1pPr>
              <a:defRPr/>
            </a:lvl1pPr>
          </a:lstStyle>
          <a:p>
            <a:pPr>
              <a:defRPr/>
            </a:pPr>
            <a:fld id="{F1F38ECE-3F2B-4DBC-9B58-C83C7CC97E71}"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0713" y="382588"/>
            <a:ext cx="2171700" cy="58832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382588"/>
            <a:ext cx="6362700" cy="5883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hidden="1"/>
          <p:cNvSpPr>
            <a:spLocks noGrp="1" noChangeArrowheads="1"/>
          </p:cNvSpPr>
          <p:nvPr>
            <p:ph type="dt" sz="half" idx="10"/>
            <p:custDataLst>
              <p:tags r:id="rId1"/>
            </p:custDataLst>
          </p:nvPr>
        </p:nvSpPr>
        <p:spPr>
          <a:ln/>
        </p:spPr>
        <p:txBody>
          <a:bodyPr/>
          <a:lstStyle>
            <a:lvl1pPr>
              <a:defRPr/>
            </a:lvl1pPr>
          </a:lstStyle>
          <a:p>
            <a:pPr>
              <a:defRPr/>
            </a:pPr>
            <a:fld id="{5E164F4D-8947-4062-A92C-1A402F7D5462}" type="datetime1">
              <a:rPr lang="en-GB" smtClean="0"/>
              <a:t>02/09/2015</a:t>
            </a:fld>
            <a:endParaRPr lang="en-GB" dirty="0"/>
          </a:p>
        </p:txBody>
      </p:sp>
      <p:sp>
        <p:nvSpPr>
          <p:cNvPr id="5" name="SlideNumber"/>
          <p:cNvSpPr>
            <a:spLocks noGrp="1" noChangeArrowheads="1"/>
          </p:cNvSpPr>
          <p:nvPr>
            <p:ph type="sldNum" sz="quarter" idx="11"/>
            <p:custDataLst>
              <p:tags r:id="rId2"/>
            </p:custDataLst>
          </p:nvPr>
        </p:nvSpPr>
        <p:spPr>
          <a:ln/>
        </p:spPr>
        <p:txBody>
          <a:bodyPr/>
          <a:lstStyle>
            <a:lvl1pPr>
              <a:defRPr/>
            </a:lvl1pPr>
          </a:lstStyle>
          <a:p>
            <a:pPr>
              <a:defRPr/>
            </a:pPr>
            <a:fld id="{E32BD7C0-844C-4B7C-A748-E083B45D19CD}"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382588"/>
            <a:ext cx="8686800" cy="6905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277938"/>
            <a:ext cx="8686800" cy="24177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3" y="3848100"/>
            <a:ext cx="8686800" cy="2417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hidden="1"/>
          <p:cNvSpPr>
            <a:spLocks noGrp="1" noChangeArrowheads="1"/>
          </p:cNvSpPr>
          <p:nvPr>
            <p:ph type="dt" sz="half" idx="10"/>
            <p:custDataLst>
              <p:tags r:id="rId1"/>
            </p:custDataLst>
          </p:nvPr>
        </p:nvSpPr>
        <p:spPr>
          <a:ln/>
        </p:spPr>
        <p:txBody>
          <a:bodyPr/>
          <a:lstStyle>
            <a:lvl1pPr>
              <a:defRPr/>
            </a:lvl1pPr>
          </a:lstStyle>
          <a:p>
            <a:pPr>
              <a:defRPr/>
            </a:pPr>
            <a:fld id="{577D41EC-1A75-4863-A67F-F9584D20444D}" type="datetime1">
              <a:rPr lang="en-GB" smtClean="0"/>
              <a:t>02/09/2015</a:t>
            </a:fld>
            <a:endParaRPr lang="en-GB" dirty="0"/>
          </a:p>
        </p:txBody>
      </p:sp>
      <p:sp>
        <p:nvSpPr>
          <p:cNvPr id="6" name="SlideNumber"/>
          <p:cNvSpPr>
            <a:spLocks noGrp="1" noChangeArrowheads="1"/>
          </p:cNvSpPr>
          <p:nvPr>
            <p:ph type="sldNum" sz="quarter" idx="11"/>
            <p:custDataLst>
              <p:tags r:id="rId2"/>
            </p:custDataLst>
          </p:nvPr>
        </p:nvSpPr>
        <p:spPr>
          <a:ln/>
        </p:spPr>
        <p:txBody>
          <a:bodyPr/>
          <a:lstStyle>
            <a:lvl1pPr>
              <a:defRPr/>
            </a:lvl1pPr>
          </a:lstStyle>
          <a:p>
            <a:pPr>
              <a:defRPr/>
            </a:pPr>
            <a:fld id="{0C7FDECB-FDF6-4B35-BAE1-59FEB655E7AF}"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382588"/>
            <a:ext cx="8686800" cy="6905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277938"/>
            <a:ext cx="42672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5213" y="1277938"/>
            <a:ext cx="42672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hidden="1"/>
          <p:cNvSpPr>
            <a:spLocks noGrp="1" noChangeArrowheads="1"/>
          </p:cNvSpPr>
          <p:nvPr>
            <p:ph type="dt" sz="half" idx="10"/>
            <p:custDataLst>
              <p:tags r:id="rId1"/>
            </p:custDataLst>
          </p:nvPr>
        </p:nvSpPr>
        <p:spPr>
          <a:ln/>
        </p:spPr>
        <p:txBody>
          <a:bodyPr/>
          <a:lstStyle>
            <a:lvl1pPr>
              <a:defRPr/>
            </a:lvl1pPr>
          </a:lstStyle>
          <a:p>
            <a:pPr>
              <a:defRPr/>
            </a:pPr>
            <a:fld id="{579080C4-EE1E-42B9-B060-E1768979A48E}" type="datetime1">
              <a:rPr lang="en-GB" smtClean="0"/>
              <a:t>02/09/2015</a:t>
            </a:fld>
            <a:endParaRPr lang="en-GB" dirty="0"/>
          </a:p>
        </p:txBody>
      </p:sp>
      <p:sp>
        <p:nvSpPr>
          <p:cNvPr id="6" name="SlideNumber"/>
          <p:cNvSpPr>
            <a:spLocks noGrp="1" noChangeArrowheads="1"/>
          </p:cNvSpPr>
          <p:nvPr>
            <p:ph type="sldNum" sz="quarter" idx="11"/>
            <p:custDataLst>
              <p:tags r:id="rId2"/>
            </p:custDataLst>
          </p:nvPr>
        </p:nvSpPr>
        <p:spPr>
          <a:ln/>
        </p:spPr>
        <p:txBody>
          <a:bodyPr/>
          <a:lstStyle>
            <a:lvl1pPr>
              <a:defRPr/>
            </a:lvl1pPr>
          </a:lstStyle>
          <a:p>
            <a:pPr>
              <a:defRPr/>
            </a:pPr>
            <a:fld id="{7E19CF26-1DE4-4388-836F-D71B70B4C538}"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5613" y="382588"/>
            <a:ext cx="8686800" cy="690562"/>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277938"/>
            <a:ext cx="8686800" cy="24177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5613" y="3848100"/>
            <a:ext cx="8686800" cy="2417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hidden="1"/>
          <p:cNvSpPr>
            <a:spLocks noGrp="1" noChangeArrowheads="1"/>
          </p:cNvSpPr>
          <p:nvPr>
            <p:ph type="dt" sz="half" idx="10"/>
            <p:custDataLst>
              <p:tags r:id="rId1"/>
            </p:custDataLst>
          </p:nvPr>
        </p:nvSpPr>
        <p:spPr>
          <a:ln/>
        </p:spPr>
        <p:txBody>
          <a:bodyPr/>
          <a:lstStyle>
            <a:lvl1pPr>
              <a:defRPr/>
            </a:lvl1pPr>
          </a:lstStyle>
          <a:p>
            <a:pPr>
              <a:defRPr/>
            </a:pPr>
            <a:fld id="{4DC9D1DA-B954-4D46-8A67-2A2FCF36FCDE}" type="datetime1">
              <a:rPr lang="en-GB" smtClean="0"/>
              <a:t>02/09/2015</a:t>
            </a:fld>
            <a:endParaRPr lang="en-GB" dirty="0"/>
          </a:p>
        </p:txBody>
      </p:sp>
      <p:sp>
        <p:nvSpPr>
          <p:cNvPr id="6" name="SlideNumber"/>
          <p:cNvSpPr>
            <a:spLocks noGrp="1" noChangeArrowheads="1"/>
          </p:cNvSpPr>
          <p:nvPr>
            <p:ph type="sldNum" sz="quarter" idx="11"/>
            <p:custDataLst>
              <p:tags r:id="rId2"/>
            </p:custDataLst>
          </p:nvPr>
        </p:nvSpPr>
        <p:spPr>
          <a:ln/>
        </p:spPr>
        <p:txBody>
          <a:bodyPr/>
          <a:lstStyle>
            <a:lvl1pPr>
              <a:defRPr/>
            </a:lvl1pPr>
          </a:lstStyle>
          <a:p>
            <a:pPr>
              <a:defRPr/>
            </a:pPr>
            <a:fld id="{6B9BDBF4-BF94-40A1-931D-78CD6349F68A}" type="slidenum">
              <a:rPr lang="en-GB"/>
              <a:pPr>
                <a:defRPr/>
              </a:pPr>
              <a:t>‹#›</a:t>
            </a:fld>
            <a:endParaRPr lang="en-GB"/>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3.xml"/><Relationship Id="rId3" Type="http://schemas.openxmlformats.org/officeDocument/2006/relationships/slideLayout" Target="../slideLayouts/slideLayout3.xml"/><Relationship Id="rId21" Type="http://schemas.openxmlformats.org/officeDocument/2006/relationships/tags" Target="../tags/tag6.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ags" Target="../tags/tag1.xml"/><Relationship Id="rId20"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cNvSpPr>
            <a:spLocks noGrp="1" noChangeArrowheads="1"/>
          </p:cNvSpPr>
          <p:nvPr>
            <p:ph type="title"/>
            <p:custDataLst>
              <p:tags r:id="rId16"/>
            </p:custDataLst>
          </p:nvPr>
        </p:nvSpPr>
        <p:spPr bwMode="gray">
          <a:xfrm>
            <a:off x="455613" y="382588"/>
            <a:ext cx="8686800" cy="690562"/>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GB" smtClean="0"/>
              <a:t>Click to edit Master title style</a:t>
            </a:r>
          </a:p>
        </p:txBody>
      </p:sp>
      <p:sp>
        <p:nvSpPr>
          <p:cNvPr id="1027" name="BodyText"/>
          <p:cNvSpPr>
            <a:spLocks noGrp="1" noChangeArrowheads="1"/>
          </p:cNvSpPr>
          <p:nvPr>
            <p:ph type="body" idx="1"/>
            <p:custDataLst>
              <p:tags r:id="rId17"/>
            </p:custDataLst>
          </p:nvPr>
        </p:nvSpPr>
        <p:spPr bwMode="gray">
          <a:xfrm>
            <a:off x="455613" y="1277938"/>
            <a:ext cx="8686800" cy="498792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45" name="Copyright" hidden="1"/>
          <p:cNvSpPr txBox="1">
            <a:spLocks noChangeArrowheads="1"/>
          </p:cNvSpPr>
          <p:nvPr>
            <p:custDataLst>
              <p:tags r:id="rId18"/>
            </p:custDataLst>
          </p:nvPr>
        </p:nvSpPr>
        <p:spPr bwMode="gray">
          <a:xfrm>
            <a:off x="477838" y="6534150"/>
            <a:ext cx="2897187" cy="101600"/>
          </a:xfrm>
          <a:prstGeom prst="rect">
            <a:avLst/>
          </a:prstGeom>
          <a:noFill/>
          <a:ln w="9525">
            <a:noFill/>
            <a:miter lim="800000"/>
            <a:headEnd/>
            <a:tailEnd/>
          </a:ln>
          <a:effectLst/>
        </p:spPr>
        <p:txBody>
          <a:bodyPr wrap="none" lIns="0" tIns="0" rIns="0" bIns="0" anchor="b"/>
          <a:lstStyle/>
          <a:p>
            <a:pPr>
              <a:spcBef>
                <a:spcPct val="50000"/>
              </a:spcBef>
              <a:defRPr/>
            </a:pPr>
            <a:r>
              <a:rPr lang="en-GB" sz="700" dirty="0">
                <a:solidFill>
                  <a:srgbClr val="7C848A"/>
                </a:solidFill>
                <a:ea typeface="+mn-ea"/>
                <a:cs typeface="Arial" charset="0"/>
              </a:rPr>
              <a:t>© 2011 Marsh Ltd</a:t>
            </a:r>
            <a:endParaRPr lang="en-GB" sz="700" dirty="0">
              <a:solidFill>
                <a:srgbClr val="7C848A"/>
              </a:solidFill>
              <a:ea typeface="+mn-ea"/>
              <a:cs typeface="+mn-cs"/>
            </a:endParaRPr>
          </a:p>
        </p:txBody>
      </p:sp>
      <p:sp>
        <p:nvSpPr>
          <p:cNvPr id="1052" name="Date" hidden="1"/>
          <p:cNvSpPr>
            <a:spLocks noGrp="1" noChangeArrowheads="1"/>
          </p:cNvSpPr>
          <p:nvPr>
            <p:ph type="dt" sz="half" idx="2"/>
            <p:custDataLst>
              <p:tags r:id="rId19"/>
            </p:custDataLst>
          </p:nvPr>
        </p:nvSpPr>
        <p:spPr bwMode="gray">
          <a:xfrm>
            <a:off x="4262438" y="6534150"/>
            <a:ext cx="1079500" cy="106363"/>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ctr">
              <a:lnSpc>
                <a:spcPct val="100000"/>
              </a:lnSpc>
              <a:spcBef>
                <a:spcPct val="50000"/>
              </a:spcBef>
              <a:defRPr sz="700">
                <a:solidFill>
                  <a:srgbClr val="7C848A"/>
                </a:solidFill>
                <a:ea typeface="+mn-ea"/>
                <a:cs typeface="Arial" charset="0"/>
              </a:defRPr>
            </a:lvl1pPr>
          </a:lstStyle>
          <a:p>
            <a:pPr>
              <a:defRPr/>
            </a:pPr>
            <a:fld id="{B75C1A38-F0F6-4FAE-B792-E502E9C2AFF9}" type="datetime1">
              <a:rPr lang="en-GB" smtClean="0"/>
              <a:t>02/09/2015</a:t>
            </a:fld>
            <a:endParaRPr lang="en-GB" dirty="0"/>
          </a:p>
        </p:txBody>
      </p:sp>
      <p:sp>
        <p:nvSpPr>
          <p:cNvPr id="1061" name="Freeform 37"/>
          <p:cNvSpPr>
            <a:spLocks/>
          </p:cNvSpPr>
          <p:nvPr userDrawn="1"/>
        </p:nvSpPr>
        <p:spPr bwMode="gray">
          <a:xfrm>
            <a:off x="0" y="0"/>
            <a:ext cx="9601200" cy="292100"/>
          </a:xfrm>
          <a:custGeom>
            <a:avLst/>
            <a:gdLst/>
            <a:ahLst/>
            <a:cxnLst>
              <a:cxn ang="0">
                <a:pos x="0" y="0"/>
              </a:cxn>
              <a:cxn ang="0">
                <a:pos x="6048" y="0"/>
              </a:cxn>
              <a:cxn ang="0">
                <a:pos x="6048" y="184"/>
              </a:cxn>
              <a:cxn ang="0">
                <a:pos x="0" y="72"/>
              </a:cxn>
              <a:cxn ang="0">
                <a:pos x="0" y="0"/>
              </a:cxn>
            </a:cxnLst>
            <a:rect l="0" t="0" r="r" b="b"/>
            <a:pathLst>
              <a:path w="6048" h="184">
                <a:moveTo>
                  <a:pt x="0" y="0"/>
                </a:moveTo>
                <a:lnTo>
                  <a:pt x="6048" y="0"/>
                </a:lnTo>
                <a:lnTo>
                  <a:pt x="6048" y="184"/>
                </a:lnTo>
                <a:lnTo>
                  <a:pt x="0" y="72"/>
                </a:lnTo>
                <a:lnTo>
                  <a:pt x="0" y="0"/>
                </a:lnTo>
                <a:close/>
              </a:path>
            </a:pathLst>
          </a:custGeom>
          <a:solidFill>
            <a:schemeClr val="accent2"/>
          </a:solidFill>
          <a:ln w="9525" cap="flat" cmpd="sng">
            <a:noFill/>
            <a:prstDash val="solid"/>
            <a:round/>
            <a:headEnd/>
            <a:tailEnd/>
          </a:ln>
          <a:effectLst/>
        </p:spPr>
        <p:txBody>
          <a:bodyPr wrap="none" lIns="0" tIns="0" anchor="ctr"/>
          <a:lstStyle/>
          <a:p>
            <a:pPr algn="ctr">
              <a:lnSpc>
                <a:spcPct val="86000"/>
              </a:lnSpc>
              <a:defRPr/>
            </a:pPr>
            <a:endParaRPr lang="en-US" dirty="0">
              <a:ea typeface="+mn-ea"/>
              <a:cs typeface="+mn-cs"/>
            </a:endParaRPr>
          </a:p>
        </p:txBody>
      </p:sp>
      <p:sp>
        <p:nvSpPr>
          <p:cNvPr id="1062" name="Freeform 38"/>
          <p:cNvSpPr>
            <a:spLocks/>
          </p:cNvSpPr>
          <p:nvPr userDrawn="1"/>
        </p:nvSpPr>
        <p:spPr bwMode="gray">
          <a:xfrm>
            <a:off x="0" y="88900"/>
            <a:ext cx="9601200" cy="342900"/>
          </a:xfrm>
          <a:custGeom>
            <a:avLst/>
            <a:gdLst/>
            <a:ahLst/>
            <a:cxnLst>
              <a:cxn ang="0">
                <a:pos x="0" y="0"/>
              </a:cxn>
              <a:cxn ang="0">
                <a:pos x="6048" y="112"/>
              </a:cxn>
              <a:cxn ang="0">
                <a:pos x="6048" y="216"/>
              </a:cxn>
              <a:cxn ang="0">
                <a:pos x="0" y="40"/>
              </a:cxn>
              <a:cxn ang="0">
                <a:pos x="0" y="0"/>
              </a:cxn>
            </a:cxnLst>
            <a:rect l="0" t="0" r="r" b="b"/>
            <a:pathLst>
              <a:path w="6048" h="216">
                <a:moveTo>
                  <a:pt x="0" y="0"/>
                </a:moveTo>
                <a:lnTo>
                  <a:pt x="6048" y="112"/>
                </a:lnTo>
                <a:lnTo>
                  <a:pt x="6048" y="216"/>
                </a:lnTo>
                <a:lnTo>
                  <a:pt x="0" y="40"/>
                </a:lnTo>
                <a:lnTo>
                  <a:pt x="0" y="0"/>
                </a:lnTo>
                <a:close/>
              </a:path>
            </a:pathLst>
          </a:custGeom>
          <a:solidFill>
            <a:schemeClr val="folHlink"/>
          </a:solidFill>
          <a:ln w="9525" cap="flat" cmpd="sng">
            <a:noFill/>
            <a:prstDash val="solid"/>
            <a:round/>
            <a:headEnd/>
            <a:tailEnd/>
          </a:ln>
          <a:effectLst/>
        </p:spPr>
        <p:txBody>
          <a:bodyPr wrap="none" lIns="0" tIns="0" anchor="ctr"/>
          <a:lstStyle/>
          <a:p>
            <a:pPr algn="ctr">
              <a:lnSpc>
                <a:spcPct val="86000"/>
              </a:lnSpc>
              <a:defRPr/>
            </a:pPr>
            <a:endParaRPr lang="en-US" dirty="0">
              <a:ea typeface="+mn-ea"/>
              <a:cs typeface="+mn-cs"/>
            </a:endParaRPr>
          </a:p>
        </p:txBody>
      </p:sp>
      <p:sp>
        <p:nvSpPr>
          <p:cNvPr id="1049" name="SlideNumber"/>
          <p:cNvSpPr>
            <a:spLocks noGrp="1" noChangeArrowheads="1"/>
          </p:cNvSpPr>
          <p:nvPr>
            <p:ph type="sldNum" sz="quarter" idx="4"/>
            <p:custDataLst>
              <p:tags r:id="rId20"/>
            </p:custDataLst>
          </p:nvPr>
        </p:nvSpPr>
        <p:spPr bwMode="gray">
          <a:xfrm>
            <a:off x="8691563" y="6483350"/>
            <a:ext cx="447675" cy="168275"/>
          </a:xfrm>
          <a:prstGeom prst="rect">
            <a:avLst/>
          </a:prstGeom>
          <a:noFill/>
          <a:ln>
            <a:noFill/>
          </a:ln>
          <a:effectLst/>
          <a:extLst/>
        </p:spPr>
        <p:txBody>
          <a:bodyPr vert="horz" wrap="square" lIns="0" tIns="0" rIns="0" bIns="0" numCol="1" anchor="t" anchorCtr="0" compatLnSpc="1">
            <a:prstTxWarp prst="textNoShape">
              <a:avLst/>
            </a:prstTxWarp>
            <a:spAutoFit/>
          </a:bodyPr>
          <a:lstStyle>
            <a:lvl1pPr algn="r">
              <a:lnSpc>
                <a:spcPct val="100000"/>
              </a:lnSpc>
              <a:defRPr sz="1100">
                <a:solidFill>
                  <a:schemeClr val="accent1"/>
                </a:solidFill>
                <a:ea typeface="+mn-ea"/>
                <a:cs typeface="+mn-cs"/>
              </a:defRPr>
            </a:lvl1pPr>
          </a:lstStyle>
          <a:p>
            <a:pPr>
              <a:defRPr/>
            </a:pPr>
            <a:fld id="{8DF1770B-175E-4673-A73E-68D04E08872C}" type="slidenum">
              <a:rPr lang="en-GB"/>
              <a:pPr>
                <a:defRPr/>
              </a:pPr>
              <a:t>‹#›</a:t>
            </a:fld>
            <a:endParaRPr lang="en-GB"/>
          </a:p>
        </p:txBody>
      </p:sp>
      <p:sp>
        <p:nvSpPr>
          <p:cNvPr id="1034" name="CompanyName"/>
          <p:cNvSpPr txBox="1">
            <a:spLocks noChangeArrowheads="1"/>
          </p:cNvSpPr>
          <p:nvPr userDrawn="1">
            <p:custDataLst>
              <p:tags r:id="rId21"/>
            </p:custDataLst>
          </p:nvPr>
        </p:nvSpPr>
        <p:spPr bwMode="black">
          <a:xfrm>
            <a:off x="606425" y="6286500"/>
            <a:ext cx="4875213" cy="320675"/>
          </a:xfrm>
          <a:prstGeom prst="rect">
            <a:avLst/>
          </a:prstGeom>
          <a:noFill/>
          <a:ln w="9525" algn="ctr">
            <a:noFill/>
            <a:miter lim="800000"/>
            <a:headEnd/>
            <a:tailEnd/>
          </a:ln>
          <a:effectLst/>
        </p:spPr>
        <p:txBody>
          <a:bodyPr lIns="0" tIns="0" rIns="0" bIns="0" anchor="b"/>
          <a:lstStyle/>
          <a:p>
            <a:pPr defTabSz="939800" eaLnBrk="0" hangingPunct="0">
              <a:defRPr/>
            </a:pPr>
            <a:r>
              <a:rPr lang="en-CA" sz="1400">
                <a:solidFill>
                  <a:srgbClr val="808080"/>
                </a:solidFill>
                <a:ea typeface="MS PGothic" pitchFamily="34" charset="-128"/>
                <a:cs typeface="+mn-cs"/>
              </a:rPr>
              <a:t>Marsh Proprietary</a:t>
            </a:r>
          </a:p>
        </p:txBody>
      </p:sp>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 id="2147483652" r:id="rId12"/>
    <p:sldLayoutId id="2147483651" r:id="rId13"/>
    <p:sldLayoutId id="2147483650" r:id="rId14"/>
  </p:sldLayoutIdLst>
  <p:timing>
    <p:tnLst>
      <p:par>
        <p:cTn id="1" dur="indefinite" restart="never" nodeType="tmRoot"/>
      </p:par>
    </p:tnLst>
  </p:timing>
  <p:hf hdr="0" ftr="0" dt="0"/>
  <p:txStyles>
    <p:titleStyle>
      <a:lvl1pPr algn="l" rtl="0" eaLnBrk="0" fontAlgn="base" hangingPunct="0">
        <a:lnSpc>
          <a:spcPct val="83000"/>
        </a:lnSpc>
        <a:spcBef>
          <a:spcPct val="0"/>
        </a:spcBef>
        <a:spcAft>
          <a:spcPct val="0"/>
        </a:spcAft>
        <a:defRPr sz="2100">
          <a:solidFill>
            <a:schemeClr val="accent1"/>
          </a:solidFill>
          <a:latin typeface="+mj-lt"/>
          <a:ea typeface="+mj-ea"/>
          <a:cs typeface="+mj-cs"/>
        </a:defRPr>
      </a:lvl1pPr>
      <a:lvl2pPr algn="l" rtl="0" eaLnBrk="0" fontAlgn="base" hangingPunct="0">
        <a:lnSpc>
          <a:spcPct val="83000"/>
        </a:lnSpc>
        <a:spcBef>
          <a:spcPct val="0"/>
        </a:spcBef>
        <a:spcAft>
          <a:spcPct val="0"/>
        </a:spcAft>
        <a:defRPr sz="2100">
          <a:solidFill>
            <a:schemeClr val="accent1"/>
          </a:solidFill>
          <a:latin typeface="Arial" charset="0"/>
        </a:defRPr>
      </a:lvl2pPr>
      <a:lvl3pPr algn="l" rtl="0" eaLnBrk="0" fontAlgn="base" hangingPunct="0">
        <a:lnSpc>
          <a:spcPct val="83000"/>
        </a:lnSpc>
        <a:spcBef>
          <a:spcPct val="0"/>
        </a:spcBef>
        <a:spcAft>
          <a:spcPct val="0"/>
        </a:spcAft>
        <a:defRPr sz="2100">
          <a:solidFill>
            <a:schemeClr val="accent1"/>
          </a:solidFill>
          <a:latin typeface="Arial" charset="0"/>
        </a:defRPr>
      </a:lvl3pPr>
      <a:lvl4pPr algn="l" rtl="0" eaLnBrk="0" fontAlgn="base" hangingPunct="0">
        <a:lnSpc>
          <a:spcPct val="83000"/>
        </a:lnSpc>
        <a:spcBef>
          <a:spcPct val="0"/>
        </a:spcBef>
        <a:spcAft>
          <a:spcPct val="0"/>
        </a:spcAft>
        <a:defRPr sz="2100">
          <a:solidFill>
            <a:schemeClr val="accent1"/>
          </a:solidFill>
          <a:latin typeface="Arial" charset="0"/>
        </a:defRPr>
      </a:lvl4pPr>
      <a:lvl5pPr algn="l" rtl="0" eaLnBrk="0" fontAlgn="base" hangingPunct="0">
        <a:lnSpc>
          <a:spcPct val="83000"/>
        </a:lnSpc>
        <a:spcBef>
          <a:spcPct val="0"/>
        </a:spcBef>
        <a:spcAft>
          <a:spcPct val="0"/>
        </a:spcAft>
        <a:defRPr sz="2100">
          <a:solidFill>
            <a:schemeClr val="accent1"/>
          </a:solidFill>
          <a:latin typeface="Arial" charset="0"/>
        </a:defRPr>
      </a:lvl5pPr>
      <a:lvl6pPr marL="457200" algn="l" rtl="0" fontAlgn="base">
        <a:lnSpc>
          <a:spcPct val="83000"/>
        </a:lnSpc>
        <a:spcBef>
          <a:spcPct val="0"/>
        </a:spcBef>
        <a:spcAft>
          <a:spcPct val="0"/>
        </a:spcAft>
        <a:defRPr sz="2100">
          <a:solidFill>
            <a:schemeClr val="accent1"/>
          </a:solidFill>
          <a:latin typeface="Arial" charset="0"/>
        </a:defRPr>
      </a:lvl6pPr>
      <a:lvl7pPr marL="914400" algn="l" rtl="0" fontAlgn="base">
        <a:lnSpc>
          <a:spcPct val="83000"/>
        </a:lnSpc>
        <a:spcBef>
          <a:spcPct val="0"/>
        </a:spcBef>
        <a:spcAft>
          <a:spcPct val="0"/>
        </a:spcAft>
        <a:defRPr sz="2100">
          <a:solidFill>
            <a:schemeClr val="accent1"/>
          </a:solidFill>
          <a:latin typeface="Arial" charset="0"/>
        </a:defRPr>
      </a:lvl7pPr>
      <a:lvl8pPr marL="1371600" algn="l" rtl="0" fontAlgn="base">
        <a:lnSpc>
          <a:spcPct val="83000"/>
        </a:lnSpc>
        <a:spcBef>
          <a:spcPct val="0"/>
        </a:spcBef>
        <a:spcAft>
          <a:spcPct val="0"/>
        </a:spcAft>
        <a:defRPr sz="2100">
          <a:solidFill>
            <a:schemeClr val="accent1"/>
          </a:solidFill>
          <a:latin typeface="Arial" charset="0"/>
        </a:defRPr>
      </a:lvl8pPr>
      <a:lvl9pPr marL="1828800" algn="l" rtl="0" fontAlgn="base">
        <a:lnSpc>
          <a:spcPct val="83000"/>
        </a:lnSpc>
        <a:spcBef>
          <a:spcPct val="0"/>
        </a:spcBef>
        <a:spcAft>
          <a:spcPct val="0"/>
        </a:spcAft>
        <a:defRPr sz="2100">
          <a:solidFill>
            <a:schemeClr val="accent1"/>
          </a:solidFill>
          <a:latin typeface="Arial" charset="0"/>
        </a:defRPr>
      </a:lvl9pPr>
    </p:titleStyle>
    <p:bodyStyle>
      <a:lvl1pPr marL="203200" indent="-203200" algn="l" rtl="0" eaLnBrk="0" fontAlgn="base" hangingPunct="0">
        <a:spcBef>
          <a:spcPct val="60000"/>
        </a:spcBef>
        <a:spcAft>
          <a:spcPct val="0"/>
        </a:spcAft>
        <a:buChar char="•"/>
        <a:defRPr sz="2000">
          <a:solidFill>
            <a:schemeClr val="tx1"/>
          </a:solidFill>
          <a:latin typeface="+mn-lt"/>
          <a:ea typeface="MS PGothic" pitchFamily="34" charset="-128"/>
          <a:cs typeface="MS PGothic"/>
        </a:defRPr>
      </a:lvl1pPr>
      <a:lvl2pPr marL="508000" indent="-279400" algn="l" rtl="0" eaLnBrk="0" fontAlgn="base" hangingPunct="0">
        <a:spcBef>
          <a:spcPct val="20000"/>
        </a:spcBef>
        <a:spcAft>
          <a:spcPct val="0"/>
        </a:spcAft>
        <a:buChar char="–"/>
        <a:defRPr sz="2000">
          <a:solidFill>
            <a:schemeClr val="tx1"/>
          </a:solidFill>
          <a:latin typeface="+mn-lt"/>
          <a:ea typeface="MS PGothic" pitchFamily="34" charset="-128"/>
          <a:cs typeface="MS PGothic"/>
        </a:defRPr>
      </a:lvl2pPr>
      <a:lvl3pPr marL="685800" indent="-177800" algn="l" rtl="0" eaLnBrk="0" fontAlgn="base" hangingPunct="0">
        <a:spcBef>
          <a:spcPct val="20000"/>
        </a:spcBef>
        <a:spcAft>
          <a:spcPct val="0"/>
        </a:spcAft>
        <a:buFont typeface="Arial" charset="0"/>
        <a:buChar char="­"/>
        <a:defRPr sz="2000">
          <a:solidFill>
            <a:schemeClr val="tx1"/>
          </a:solidFill>
          <a:latin typeface="+mn-lt"/>
          <a:ea typeface="MS PGothic" pitchFamily="34" charset="-128"/>
          <a:cs typeface="MS PGothic"/>
        </a:defRPr>
      </a:lvl3pPr>
      <a:lvl4pPr marL="863600" indent="-177800" algn="l" rtl="0" eaLnBrk="0" fontAlgn="base" hangingPunct="0">
        <a:spcBef>
          <a:spcPct val="20000"/>
        </a:spcBef>
        <a:spcAft>
          <a:spcPct val="0"/>
        </a:spcAft>
        <a:buFont typeface="Arial" charset="0"/>
        <a:buChar char="­"/>
        <a:defRPr sz="2000">
          <a:solidFill>
            <a:schemeClr val="tx1"/>
          </a:solidFill>
          <a:latin typeface="+mn-lt"/>
          <a:ea typeface="MS PGothic" pitchFamily="34" charset="-128"/>
          <a:cs typeface="MS PGothic"/>
        </a:defRPr>
      </a:lvl4pPr>
      <a:lvl5pPr marL="1041400" indent="-177800" algn="l" rtl="0" eaLnBrk="0" fontAlgn="base" hangingPunct="0">
        <a:spcBef>
          <a:spcPct val="20000"/>
        </a:spcBef>
        <a:spcAft>
          <a:spcPct val="0"/>
        </a:spcAft>
        <a:buFont typeface="Arial" charset="0"/>
        <a:buChar char="-"/>
        <a:defRPr sz="2000">
          <a:solidFill>
            <a:schemeClr val="tx1"/>
          </a:solidFill>
          <a:latin typeface="+mn-lt"/>
          <a:ea typeface="MS PGothic" pitchFamily="34" charset="-128"/>
          <a:cs typeface="MS PGothic"/>
        </a:defRPr>
      </a:lvl5pPr>
      <a:lvl6pPr marL="1498600" indent="-177800" algn="l" rtl="0" fontAlgn="base">
        <a:spcBef>
          <a:spcPct val="20000"/>
        </a:spcBef>
        <a:spcAft>
          <a:spcPct val="0"/>
        </a:spcAft>
        <a:buFont typeface="Arial" charset="0"/>
        <a:buChar char="-"/>
        <a:defRPr sz="2000">
          <a:solidFill>
            <a:schemeClr val="tx1"/>
          </a:solidFill>
          <a:latin typeface="+mn-lt"/>
          <a:ea typeface="+mn-ea"/>
        </a:defRPr>
      </a:lvl6pPr>
      <a:lvl7pPr marL="1955800" indent="-177800" algn="l" rtl="0" fontAlgn="base">
        <a:spcBef>
          <a:spcPct val="20000"/>
        </a:spcBef>
        <a:spcAft>
          <a:spcPct val="0"/>
        </a:spcAft>
        <a:buFont typeface="Arial" charset="0"/>
        <a:buChar char="-"/>
        <a:defRPr sz="2000">
          <a:solidFill>
            <a:schemeClr val="tx1"/>
          </a:solidFill>
          <a:latin typeface="+mn-lt"/>
          <a:ea typeface="+mn-ea"/>
        </a:defRPr>
      </a:lvl7pPr>
      <a:lvl8pPr marL="2413000" indent="-177800" algn="l" rtl="0" fontAlgn="base">
        <a:spcBef>
          <a:spcPct val="20000"/>
        </a:spcBef>
        <a:spcAft>
          <a:spcPct val="0"/>
        </a:spcAft>
        <a:buFont typeface="Arial" charset="0"/>
        <a:buChar char="-"/>
        <a:defRPr sz="2000">
          <a:solidFill>
            <a:schemeClr val="tx1"/>
          </a:solidFill>
          <a:latin typeface="+mn-lt"/>
          <a:ea typeface="+mn-ea"/>
        </a:defRPr>
      </a:lvl8pPr>
      <a:lvl9pPr marL="2870200" indent="-177800" algn="l" rtl="0" fontAlgn="base">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1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47.xml"/><Relationship Id="rId7" Type="http://schemas.openxmlformats.org/officeDocument/2006/relationships/notesSlide" Target="../notesSlides/notesSlide3.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7.xml"/><Relationship Id="rId5" Type="http://schemas.openxmlformats.org/officeDocument/2006/relationships/tags" Target="../tags/tag49.xml"/><Relationship Id="rId4" Type="http://schemas.openxmlformats.org/officeDocument/2006/relationships/tags" Target="../tags/tag4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chart" Target="../charts/chart1.xml"/><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chart" Target="../charts/chart2.xml"/><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chart" Target="../charts/chart3.xml"/><Relationship Id="rId4"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58.xml"/><Relationship Id="rId7" Type="http://schemas.openxmlformats.org/officeDocument/2006/relationships/notesSlide" Target="../notesSlides/notesSlide7.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7.xml"/><Relationship Id="rId5" Type="http://schemas.openxmlformats.org/officeDocument/2006/relationships/tags" Target="../tags/tag60.xml"/><Relationship Id="rId4" Type="http://schemas.openxmlformats.org/officeDocument/2006/relationships/tags" Target="../tags/tag5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12.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resentationTitle"/>
          <p:cNvSpPr>
            <a:spLocks noGrp="1" noChangeArrowheads="1"/>
          </p:cNvSpPr>
          <p:nvPr>
            <p:ph type="ctrTitle"/>
            <p:custDataLst>
              <p:tags r:id="rId2"/>
            </p:custDataLst>
          </p:nvPr>
        </p:nvSpPr>
        <p:spPr>
          <a:xfrm>
            <a:off x="896938" y="1243013"/>
            <a:ext cx="8234362" cy="741100"/>
          </a:xfrm>
        </p:spPr>
        <p:txBody>
          <a:bodyPr/>
          <a:lstStyle/>
          <a:p>
            <a:pPr eaLnBrk="1" hangingPunct="1"/>
            <a:r>
              <a:rPr lang="en-US" b="1" dirty="0" smtClean="0"/>
              <a:t>Intro to Space Insurance</a:t>
            </a:r>
            <a:r>
              <a:rPr lang="en-GB" dirty="0" smtClean="0"/>
              <a:t/>
            </a:r>
            <a:br>
              <a:rPr lang="en-GB" dirty="0" smtClean="0"/>
            </a:br>
            <a:r>
              <a:rPr lang="en-GB" i="1" dirty="0" smtClean="0"/>
              <a:t>First party</a:t>
            </a:r>
            <a:endParaRPr lang="en-GB" sz="2000" i="1" dirty="0" smtClean="0">
              <a:solidFill>
                <a:schemeClr val="accent2"/>
              </a:solidFill>
            </a:endParaRPr>
          </a:p>
        </p:txBody>
      </p:sp>
      <p:sp>
        <p:nvSpPr>
          <p:cNvPr id="18434" name="Date"/>
          <p:cNvSpPr>
            <a:spLocks noGrp="1" noChangeArrowheads="1"/>
          </p:cNvSpPr>
          <p:nvPr>
            <p:ph type="subTitle" idx="1"/>
            <p:custDataLst>
              <p:tags r:id="rId3"/>
            </p:custDataLst>
          </p:nvPr>
        </p:nvSpPr>
        <p:spPr>
          <a:xfrm>
            <a:off x="904875" y="2142636"/>
            <a:ext cx="4852988" cy="228600"/>
          </a:xfrm>
        </p:spPr>
        <p:txBody>
          <a:bodyPr/>
          <a:lstStyle/>
          <a:p>
            <a:pPr eaLnBrk="1" hangingPunct="1"/>
            <a:r>
              <a:rPr lang="en-GB" dirty="0" smtClean="0">
                <a:ea typeface="MS PGothic"/>
              </a:rPr>
              <a:t>August 2015</a:t>
            </a:r>
          </a:p>
        </p:txBody>
      </p:sp>
      <p:sp>
        <p:nvSpPr>
          <p:cNvPr id="5" name="Rectangle 4"/>
          <p:cNvSpPr/>
          <p:nvPr/>
        </p:nvSpPr>
        <p:spPr>
          <a:xfrm>
            <a:off x="753051" y="3867973"/>
            <a:ext cx="5122287" cy="634020"/>
          </a:xfrm>
          <a:prstGeom prst="rect">
            <a:avLst/>
          </a:prstGeom>
        </p:spPr>
        <p:txBody>
          <a:bodyPr wrap="square">
            <a:spAutoFit/>
          </a:bodyPr>
          <a:lstStyle/>
          <a:p>
            <a:pPr algn="l" eaLnBrk="1" hangingPunct="1">
              <a:spcBef>
                <a:spcPct val="20000"/>
              </a:spcBef>
              <a:buFontTx/>
              <a:buNone/>
            </a:pPr>
            <a:r>
              <a:rPr lang="en-US" altLang="en-US" sz="1600" dirty="0" smtClean="0">
                <a:solidFill>
                  <a:srgbClr val="FFFFFF"/>
                </a:solidFill>
              </a:rPr>
              <a:t>Bob </a:t>
            </a:r>
            <a:r>
              <a:rPr lang="en-US" altLang="en-US" sz="1600" dirty="0">
                <a:solidFill>
                  <a:srgbClr val="FFFFFF"/>
                </a:solidFill>
              </a:rPr>
              <a:t>Whearty – 202 263 </a:t>
            </a:r>
            <a:r>
              <a:rPr lang="en-US" altLang="en-US" sz="1600" dirty="0" smtClean="0">
                <a:solidFill>
                  <a:srgbClr val="FFFFFF"/>
                </a:solidFill>
              </a:rPr>
              <a:t>7840</a:t>
            </a:r>
            <a:endParaRPr lang="en-US" altLang="en-US" sz="1600" dirty="0">
              <a:solidFill>
                <a:srgbClr val="FFFFFF"/>
              </a:solidFill>
            </a:endParaRPr>
          </a:p>
          <a:p>
            <a:pPr algn="l" eaLnBrk="1" hangingPunct="1">
              <a:spcBef>
                <a:spcPct val="20000"/>
              </a:spcBef>
              <a:buFontTx/>
              <a:buNone/>
            </a:pPr>
            <a:r>
              <a:rPr lang="en-US" altLang="en-US" sz="1600" dirty="0">
                <a:solidFill>
                  <a:srgbClr val="FFFFFF"/>
                </a:solidFill>
              </a:rPr>
              <a:t>Marsh Space </a:t>
            </a:r>
            <a:r>
              <a:rPr lang="en-US" altLang="en-US" sz="1600" dirty="0" smtClean="0">
                <a:solidFill>
                  <a:srgbClr val="FFFFFF"/>
                </a:solidFill>
              </a:rPr>
              <a:t>Projects</a:t>
            </a:r>
            <a:endParaRPr lang="en-US" altLang="en-US" sz="1600" dirty="0">
              <a:solidFill>
                <a:srgbClr val="FFFFFF"/>
              </a:solidFill>
            </a:endParaRP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
          <p:cNvSpPr>
            <a:spLocks noGrp="1"/>
          </p:cNvSpPr>
          <p:nvPr>
            <p:ph type="sldNum" sz="quarter" idx="10"/>
          </p:nvPr>
        </p:nvSpPr>
        <p:spPr/>
        <p:txBody>
          <a:bodyPr/>
          <a:lstStyle/>
          <a:p>
            <a:fld id="{B44DE8E2-CBFD-4874-9A67-AFB42E6D75EA}" type="slidenum">
              <a:rPr lang="en-US" altLang="en-US"/>
              <a:pPr/>
              <a:t>1</a:t>
            </a:fld>
            <a:endParaRPr lang="en-US" altLang="en-US"/>
          </a:p>
        </p:txBody>
      </p:sp>
      <p:sp>
        <p:nvSpPr>
          <p:cNvPr id="15" name="Date Placeholder 2"/>
          <p:cNvSpPr>
            <a:spLocks noGrp="1"/>
          </p:cNvSpPr>
          <p:nvPr>
            <p:ph type="dt" sz="half" idx="11"/>
          </p:nvPr>
        </p:nvSpPr>
        <p:spPr/>
        <p:txBody>
          <a:bodyPr/>
          <a:lstStyle/>
          <a:p>
            <a:fld id="{CE43D1ED-E0DF-471A-8668-0627A3946F7E}" type="datetime4">
              <a:rPr lang="en-US" altLang="en-US"/>
              <a:pPr/>
              <a:t>September 2, 2015</a:t>
            </a:fld>
            <a:endParaRPr lang="en-US" altLang="en-US"/>
          </a:p>
        </p:txBody>
      </p:sp>
      <p:sp>
        <p:nvSpPr>
          <p:cNvPr id="6" name="Text Placeholder 5"/>
          <p:cNvSpPr>
            <a:spLocks noGrp="1"/>
          </p:cNvSpPr>
          <p:nvPr>
            <p:ph type="body" sz="half" idx="4294967295"/>
          </p:nvPr>
        </p:nvSpPr>
        <p:spPr>
          <a:xfrm>
            <a:off x="206375" y="228600"/>
            <a:ext cx="5102225" cy="557213"/>
          </a:xfrm>
        </p:spPr>
        <p:txBody>
          <a:bodyPr lIns="91440" tIns="45720" rIns="91440" bIns="45720">
            <a:normAutofit/>
          </a:bodyPr>
          <a:lstStyle/>
          <a:p>
            <a:pPr marL="0" indent="0">
              <a:lnSpc>
                <a:spcPct val="80000"/>
              </a:lnSpc>
              <a:spcBef>
                <a:spcPct val="0"/>
              </a:spcBef>
              <a:buFontTx/>
              <a:buNone/>
            </a:pPr>
            <a:r>
              <a:rPr lang="en-US" altLang="en-US" sz="1800" b="1">
                <a:solidFill>
                  <a:schemeClr val="accent1"/>
                </a:solidFill>
                <a:latin typeface="Helvetica Neue"/>
              </a:rPr>
              <a:t>Marsh Space Projects</a:t>
            </a:r>
            <a:r>
              <a:rPr lang="en-US" altLang="en-US" sz="1400" b="1">
                <a:latin typeface="Helvetica Neue"/>
              </a:rPr>
              <a:t> </a:t>
            </a:r>
          </a:p>
          <a:p>
            <a:pPr marL="0" indent="0">
              <a:lnSpc>
                <a:spcPct val="80000"/>
              </a:lnSpc>
              <a:spcBef>
                <a:spcPct val="0"/>
              </a:spcBef>
              <a:buFontTx/>
              <a:buNone/>
            </a:pPr>
            <a:r>
              <a:rPr lang="en-US" altLang="en-US" sz="1800" b="1">
                <a:latin typeface="Helvetica Neue"/>
              </a:rPr>
              <a:t>A History of Leadership and Innovation</a:t>
            </a:r>
          </a:p>
        </p:txBody>
      </p:sp>
      <p:sp>
        <p:nvSpPr>
          <p:cNvPr id="20484" name="Content Placeholder 6"/>
          <p:cNvSpPr>
            <a:spLocks noGrp="1"/>
          </p:cNvSpPr>
          <p:nvPr>
            <p:ph sz="half" idx="4294967295"/>
          </p:nvPr>
        </p:nvSpPr>
        <p:spPr>
          <a:xfrm>
            <a:off x="452438" y="1233488"/>
            <a:ext cx="8642350" cy="3511550"/>
          </a:xfrm>
        </p:spPr>
        <p:txBody>
          <a:bodyPr lIns="91440" tIns="45720" rIns="91440" bIns="45720"/>
          <a:lstStyle/>
          <a:p>
            <a:r>
              <a:rPr lang="en-US" altLang="en-US" sz="1800"/>
              <a:t>Marsh Space Projects (MSP) operates within the Aviation and Aerospace Practice of Marsh Inc.</a:t>
            </a:r>
          </a:p>
          <a:p>
            <a:r>
              <a:rPr lang="en-US" altLang="en-US" sz="1800"/>
              <a:t>During the 1970’s the MSP founding team developed the market for satellite and launch vehicle insurance with niche underwriters </a:t>
            </a:r>
          </a:p>
          <a:p>
            <a:r>
              <a:rPr lang="en-US" altLang="en-US" sz="1800"/>
              <a:t>MSP senior colleagues have worked together for more than 30 years through changing market cycles and a myriad of risk management scenarios </a:t>
            </a:r>
          </a:p>
          <a:p>
            <a:r>
              <a:rPr lang="en-US" altLang="en-US" sz="1800"/>
              <a:t>MSP has maintained a reputation for achieving lowest rates, best coverage terms, and demonstrated creativity in problem solving through soft and hard markets </a:t>
            </a:r>
          </a:p>
          <a:p>
            <a:r>
              <a:rPr lang="en-US" altLang="en-US" sz="1800"/>
              <a:t>Marsh was first broker to break “Best Terms” and achieve the now standard “Vertical Marketing” forcing even lower rates than ever before.</a:t>
            </a:r>
          </a:p>
          <a:p>
            <a:endParaRPr lang="en-US" altLang="en-US" sz="1800"/>
          </a:p>
        </p:txBody>
      </p:sp>
      <p:sp>
        <p:nvSpPr>
          <p:cNvPr id="9" name="Date Placeholder 3"/>
          <p:cNvSpPr txBox="1">
            <a:spLocks noGrp="1"/>
          </p:cNvSpPr>
          <p:nvPr/>
        </p:nvSpPr>
        <p:spPr>
          <a:xfrm>
            <a:off x="2481263" y="6429375"/>
            <a:ext cx="960437" cy="365125"/>
          </a:xfrm>
          <a:prstGeom prst="rect">
            <a:avLst/>
          </a:prstGeom>
          <a:noFill/>
        </p:spPr>
        <p:txBody>
          <a:bodyPr anchor="ctr">
            <a:normAutofit/>
          </a:bodyPr>
          <a:lstStyle>
            <a:lvl1pPr algn="ctr">
              <a:defRPr sz="1050" b="1">
                <a:solidFill>
                  <a:schemeClr val="tx2"/>
                </a:solidFill>
              </a:defRPr>
            </a:lvl1pPr>
          </a:lstStyle>
          <a:p>
            <a:pPr fontAlgn="auto">
              <a:lnSpc>
                <a:spcPct val="100000"/>
              </a:lnSpc>
              <a:spcBef>
                <a:spcPct val="20000"/>
              </a:spcBef>
              <a:spcAft>
                <a:spcPts val="0"/>
              </a:spcAft>
              <a:buFont typeface="Arial" pitchFamily="34" charset="0"/>
              <a:buNone/>
              <a:defRPr/>
            </a:pPr>
            <a:r>
              <a:rPr lang="en-US" dirty="0" smtClean="0">
                <a:solidFill>
                  <a:schemeClr val="tx2">
                    <a:lumMod val="60000"/>
                    <a:lumOff val="40000"/>
                  </a:schemeClr>
                </a:solidFill>
                <a:latin typeface="Helvetica Neue"/>
              </a:rPr>
              <a:t>7/13/2012</a:t>
            </a:r>
            <a:endParaRPr lang="en-US" dirty="0">
              <a:solidFill>
                <a:schemeClr val="tx2">
                  <a:lumMod val="60000"/>
                  <a:lumOff val="40000"/>
                </a:schemeClr>
              </a:solidFill>
              <a:latin typeface="Helvetica Neue"/>
            </a:endParaRPr>
          </a:p>
        </p:txBody>
      </p:sp>
      <p:sp>
        <p:nvSpPr>
          <p:cNvPr id="10" name="Footer Placeholder 4"/>
          <p:cNvSpPr txBox="1">
            <a:spLocks noGrp="1"/>
          </p:cNvSpPr>
          <p:nvPr/>
        </p:nvSpPr>
        <p:spPr>
          <a:xfrm>
            <a:off x="3521075" y="6429375"/>
            <a:ext cx="5438775" cy="365125"/>
          </a:xfrm>
          <a:prstGeom prst="rect">
            <a:avLst/>
          </a:prstGeom>
          <a:noFill/>
        </p:spPr>
        <p:txBody>
          <a:bodyPr anchor="ctr"/>
          <a:lstStyle>
            <a:lvl1pPr>
              <a:defRPr sz="1050" b="1">
                <a:solidFill>
                  <a:schemeClr val="tx2"/>
                </a:solidFill>
              </a:defRPr>
            </a:lvl1pPr>
          </a:lstStyle>
          <a:p>
            <a:pPr fontAlgn="auto">
              <a:lnSpc>
                <a:spcPct val="100000"/>
              </a:lnSpc>
              <a:spcBef>
                <a:spcPts val="0"/>
              </a:spcBef>
              <a:spcAft>
                <a:spcPts val="0"/>
              </a:spcAft>
              <a:defRPr/>
            </a:pPr>
            <a:endParaRPr lang="en-US" dirty="0">
              <a:solidFill>
                <a:schemeClr val="tx2">
                  <a:lumMod val="60000"/>
                  <a:lumOff val="40000"/>
                </a:schemeClr>
              </a:solidFill>
              <a:latin typeface="+mn-lt"/>
            </a:endParaRPr>
          </a:p>
        </p:txBody>
      </p:sp>
      <p:sp>
        <p:nvSpPr>
          <p:cNvPr id="11" name="Slide Number Placeholder 5"/>
          <p:cNvSpPr txBox="1">
            <a:spLocks noGrp="1"/>
          </p:cNvSpPr>
          <p:nvPr/>
        </p:nvSpPr>
        <p:spPr>
          <a:xfrm>
            <a:off x="9031288" y="6429375"/>
            <a:ext cx="439737" cy="365125"/>
          </a:xfrm>
          <a:prstGeom prst="rect">
            <a:avLst/>
          </a:prstGeom>
          <a:noFill/>
        </p:spPr>
        <p:txBody>
          <a:bodyPr anchor="ctr"/>
          <a:lstStyle>
            <a:lvl1pPr algn="ctr">
              <a:defRPr sz="1050" b="1">
                <a:solidFill>
                  <a:schemeClr val="tx2"/>
                </a:solidFill>
              </a:defRPr>
            </a:lvl1pPr>
          </a:lstStyle>
          <a:p>
            <a:pPr fontAlgn="auto">
              <a:lnSpc>
                <a:spcPct val="100000"/>
              </a:lnSpc>
              <a:spcBef>
                <a:spcPts val="0"/>
              </a:spcBef>
              <a:spcAft>
                <a:spcPts val="0"/>
              </a:spcAft>
              <a:defRPr/>
            </a:pPr>
            <a:fld id="{D0A57519-2888-460D-B651-33DA17308D34}" type="slidenum">
              <a:rPr lang="en-US" smtClean="0">
                <a:solidFill>
                  <a:schemeClr val="tx2">
                    <a:lumMod val="60000"/>
                    <a:lumOff val="40000"/>
                  </a:schemeClr>
                </a:solidFill>
                <a:latin typeface="+mn-lt"/>
              </a:rPr>
              <a:pPr fontAlgn="auto">
                <a:lnSpc>
                  <a:spcPct val="100000"/>
                </a:lnSpc>
                <a:spcBef>
                  <a:spcPts val="0"/>
                </a:spcBef>
                <a:spcAft>
                  <a:spcPts val="0"/>
                </a:spcAft>
                <a:defRPr/>
              </a:pPr>
              <a:t>1</a:t>
            </a:fld>
            <a:endParaRPr lang="en-US" dirty="0">
              <a:solidFill>
                <a:schemeClr val="tx2">
                  <a:lumMod val="60000"/>
                  <a:lumOff val="40000"/>
                </a:schemeClr>
              </a:solidFill>
              <a:latin typeface="+mn-lt"/>
            </a:endParaRPr>
          </a:p>
        </p:txBody>
      </p:sp>
      <p:sp>
        <p:nvSpPr>
          <p:cNvPr id="13" name="Rectangle 12"/>
          <p:cNvSpPr/>
          <p:nvPr/>
        </p:nvSpPr>
        <p:spPr>
          <a:xfrm>
            <a:off x="2481263" y="6324600"/>
            <a:ext cx="7121525"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00000"/>
              </a:lnSpc>
              <a:spcBef>
                <a:spcPts val="0"/>
              </a:spcBef>
              <a:spcAft>
                <a:spcPts val="0"/>
              </a:spcAft>
              <a:defRPr/>
            </a:pPr>
            <a:endParaRPr lang="en-US" sz="1800">
              <a:noFill/>
            </a:endParaRPr>
          </a:p>
        </p:txBody>
      </p:sp>
      <p:sp>
        <p:nvSpPr>
          <p:cNvPr id="14" name="Text Box 4"/>
          <p:cNvSpPr txBox="1">
            <a:spLocks noChangeArrowheads="1"/>
          </p:cNvSpPr>
          <p:nvPr/>
        </p:nvSpPr>
        <p:spPr bwMode="gray">
          <a:xfrm>
            <a:off x="1069975" y="5199063"/>
            <a:ext cx="7092950" cy="655637"/>
          </a:xfrm>
          <a:prstGeom prst="rect">
            <a:avLst/>
          </a:prstGeom>
          <a:gradFill rotWithShape="1">
            <a:gsLst>
              <a:gs pos="0">
                <a:srgbClr val="A6E2EF">
                  <a:gamma/>
                  <a:tint val="0"/>
                  <a:invGamma/>
                </a:srgbClr>
              </a:gs>
              <a:gs pos="100000">
                <a:srgbClr val="A6E2EF"/>
              </a:gs>
            </a:gsLst>
            <a:path path="shape">
              <a:fillToRect l="50000" t="50000" r="50000" b="50000"/>
            </a:path>
          </a:gradFill>
          <a:ln>
            <a:noFill/>
          </a:ln>
          <a:effectLst/>
          <a:extLst>
            <a:ext uri="{91240B29-F687-4F45-9708-019B960494DF}">
              <a14:hiddenLine xmlns:a14="http://schemas.microsoft.com/office/drawing/2010/main" w="952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a:spAutoFit/>
          </a:bodyPr>
          <a:lstStyle/>
          <a:p>
            <a:pPr fontAlgn="auto">
              <a:lnSpc>
                <a:spcPct val="100000"/>
              </a:lnSpc>
              <a:spcBef>
                <a:spcPct val="50000"/>
              </a:spcBef>
              <a:spcAft>
                <a:spcPts val="0"/>
              </a:spcAft>
              <a:defRPr/>
            </a:pPr>
            <a:r>
              <a:rPr lang="en-US" altLang="en-US" b="1" kern="0" dirty="0">
                <a:solidFill>
                  <a:srgbClr val="002C77"/>
                </a:solidFill>
                <a:latin typeface="Calibri" pitchFamily="34" charset="0"/>
                <a:cs typeface="Arial" pitchFamily="34" charset="0"/>
              </a:rPr>
              <a:t>We continue to be the market leader for insurance coverage innovations and rating that other brokers follow</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0"/>
          </p:nvPr>
        </p:nvSpPr>
        <p:spPr/>
        <p:txBody>
          <a:bodyPr/>
          <a:lstStyle/>
          <a:p>
            <a:fld id="{E5B8E91A-1F8B-43EA-B4FC-92569F4B932C}" type="slidenum">
              <a:rPr lang="en-US" altLang="en-US"/>
              <a:pPr/>
              <a:t>2</a:t>
            </a:fld>
            <a:endParaRPr lang="en-US" altLang="en-US"/>
          </a:p>
        </p:txBody>
      </p:sp>
      <p:sp>
        <p:nvSpPr>
          <p:cNvPr id="7" name="Date Placeholder 2"/>
          <p:cNvSpPr>
            <a:spLocks noGrp="1"/>
          </p:cNvSpPr>
          <p:nvPr>
            <p:ph type="dt" sz="half" idx="11"/>
          </p:nvPr>
        </p:nvSpPr>
        <p:spPr/>
        <p:txBody>
          <a:bodyPr/>
          <a:lstStyle/>
          <a:p>
            <a:fld id="{EAD3D0F3-2194-4EEA-A240-085D9CAC4510}" type="datetime4">
              <a:rPr lang="en-US" altLang="en-US"/>
              <a:pPr/>
              <a:t>September 2, 2015</a:t>
            </a:fld>
            <a:endParaRPr lang="en-US" altLang="en-US"/>
          </a:p>
        </p:txBody>
      </p:sp>
      <p:sp>
        <p:nvSpPr>
          <p:cNvPr id="21506" name="Title 6"/>
          <p:cNvSpPr>
            <a:spLocks noGrp="1"/>
          </p:cNvSpPr>
          <p:nvPr>
            <p:ph type="title" idx="4294967295"/>
          </p:nvPr>
        </p:nvSpPr>
        <p:spPr>
          <a:xfrm>
            <a:off x="204788" y="280988"/>
            <a:ext cx="8145462" cy="541337"/>
          </a:xfrm>
        </p:spPr>
        <p:txBody>
          <a:bodyPr lIns="91440" anchor="ctr"/>
          <a:lstStyle/>
          <a:p>
            <a:r>
              <a:rPr lang="en-US" altLang="en-US" sz="1800" b="1">
                <a:latin typeface="Helvetica Neue"/>
              </a:rPr>
              <a:t>Marsh Space Projects</a:t>
            </a:r>
            <a:r>
              <a:rPr lang="en-US" altLang="en-US" sz="3400" b="1">
                <a:latin typeface="Helvetica Neue"/>
              </a:rPr>
              <a:t> </a:t>
            </a:r>
            <a:br>
              <a:rPr lang="en-US" altLang="en-US" sz="3400" b="1">
                <a:latin typeface="Helvetica Neue"/>
              </a:rPr>
            </a:br>
            <a:r>
              <a:rPr lang="en-US" altLang="en-US" sz="1800" b="1">
                <a:solidFill>
                  <a:schemeClr val="tx1"/>
                </a:solidFill>
                <a:latin typeface="Helvetica Neue"/>
              </a:rPr>
              <a:t>A Specialized Global Space Insurance Broker</a:t>
            </a:r>
            <a:r>
              <a:rPr lang="en-US" altLang="en-US" sz="1900" b="1">
                <a:latin typeface="Helvetica Neue"/>
              </a:rPr>
              <a:t/>
            </a:r>
            <a:br>
              <a:rPr lang="en-US" altLang="en-US" sz="1900" b="1">
                <a:latin typeface="Helvetica Neue"/>
              </a:rPr>
            </a:br>
            <a:endParaRPr lang="en-US" altLang="en-US" sz="1900" b="1">
              <a:latin typeface="Helvetica Neue"/>
            </a:endParaRPr>
          </a:p>
        </p:txBody>
      </p:sp>
      <p:sp>
        <p:nvSpPr>
          <p:cNvPr id="16" name="Slide Number Placeholder 5"/>
          <p:cNvSpPr txBox="1">
            <a:spLocks noGrp="1"/>
          </p:cNvSpPr>
          <p:nvPr/>
        </p:nvSpPr>
        <p:spPr>
          <a:xfrm>
            <a:off x="9031288" y="6429375"/>
            <a:ext cx="439737" cy="365125"/>
          </a:xfrm>
          <a:prstGeom prst="rect">
            <a:avLst/>
          </a:prstGeom>
          <a:noFill/>
        </p:spPr>
        <p:txBody>
          <a:bodyPr anchor="ctr"/>
          <a:lstStyle>
            <a:lvl1pPr algn="ctr">
              <a:defRPr sz="1050" b="1">
                <a:solidFill>
                  <a:schemeClr val="tx2"/>
                </a:solidFill>
              </a:defRPr>
            </a:lvl1pPr>
          </a:lstStyle>
          <a:p>
            <a:pPr fontAlgn="auto">
              <a:lnSpc>
                <a:spcPct val="100000"/>
              </a:lnSpc>
              <a:spcBef>
                <a:spcPts val="0"/>
              </a:spcBef>
              <a:spcAft>
                <a:spcPts val="0"/>
              </a:spcAft>
              <a:defRPr/>
            </a:pPr>
            <a:fld id="{D0B81FBD-51AC-43A1-8EC7-5C8890C45A64}" type="slidenum">
              <a:rPr lang="en-US" smtClean="0">
                <a:solidFill>
                  <a:schemeClr val="tx2">
                    <a:lumMod val="60000"/>
                    <a:lumOff val="40000"/>
                  </a:schemeClr>
                </a:solidFill>
                <a:latin typeface="+mn-lt"/>
              </a:rPr>
              <a:pPr fontAlgn="auto">
                <a:lnSpc>
                  <a:spcPct val="100000"/>
                </a:lnSpc>
                <a:spcBef>
                  <a:spcPts val="0"/>
                </a:spcBef>
                <a:spcAft>
                  <a:spcPts val="0"/>
                </a:spcAft>
                <a:defRPr/>
              </a:pPr>
              <a:t>2</a:t>
            </a:fld>
            <a:endParaRPr lang="en-US" dirty="0">
              <a:solidFill>
                <a:schemeClr val="tx2">
                  <a:lumMod val="60000"/>
                  <a:lumOff val="40000"/>
                </a:schemeClr>
              </a:solidFill>
              <a:latin typeface="+mn-lt"/>
            </a:endParaRPr>
          </a:p>
        </p:txBody>
      </p:sp>
      <p:sp>
        <p:nvSpPr>
          <p:cNvPr id="18" name="Rectangle 17"/>
          <p:cNvSpPr/>
          <p:nvPr/>
        </p:nvSpPr>
        <p:spPr>
          <a:xfrm>
            <a:off x="2481263" y="6324600"/>
            <a:ext cx="7121525"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00000"/>
              </a:lnSpc>
              <a:spcBef>
                <a:spcPts val="0"/>
              </a:spcBef>
              <a:spcAft>
                <a:spcPts val="0"/>
              </a:spcAft>
              <a:defRPr/>
            </a:pPr>
            <a:endParaRPr lang="en-US" sz="1800">
              <a:noFill/>
            </a:endParaRPr>
          </a:p>
        </p:txBody>
      </p:sp>
      <p:sp>
        <p:nvSpPr>
          <p:cNvPr id="21510" name="Content Placeholder 6"/>
          <p:cNvSpPr>
            <a:spLocks noGrp="1"/>
          </p:cNvSpPr>
          <p:nvPr>
            <p:ph sz="half" idx="4294967295"/>
          </p:nvPr>
        </p:nvSpPr>
        <p:spPr>
          <a:xfrm>
            <a:off x="487363" y="1522413"/>
            <a:ext cx="8642350" cy="4408487"/>
          </a:xfrm>
        </p:spPr>
        <p:txBody>
          <a:bodyPr lIns="91440" tIns="45720" rIns="91440" bIns="45720"/>
          <a:lstStyle/>
          <a:p>
            <a:r>
              <a:rPr lang="en-US" altLang="en-US" sz="1800"/>
              <a:t>We continually invest in the MSP team</a:t>
            </a:r>
          </a:p>
          <a:p>
            <a:pPr lvl="1"/>
            <a:r>
              <a:rPr lang="en-US" altLang="en-US" sz="1800"/>
              <a:t>MSP brokerage teams based in our core 3 offices</a:t>
            </a:r>
          </a:p>
          <a:p>
            <a:pPr lvl="1"/>
            <a:r>
              <a:rPr lang="en-US" altLang="en-US" sz="1800"/>
              <a:t>Recruit college graduates and hire within the industry, where appropriate</a:t>
            </a:r>
          </a:p>
          <a:p>
            <a:r>
              <a:rPr lang="en-US" altLang="en-US" sz="1800"/>
              <a:t>Specialists are employed in every discipline</a:t>
            </a:r>
          </a:p>
          <a:p>
            <a:pPr lvl="1"/>
            <a:r>
              <a:rPr lang="en-US" altLang="en-US" sz="1800"/>
              <a:t>Insurance marketing and placing</a:t>
            </a:r>
          </a:p>
          <a:p>
            <a:pPr lvl="1"/>
            <a:r>
              <a:rPr lang="en-US" altLang="en-US" sz="1800"/>
              <a:t>Contractual and legal analysis</a:t>
            </a:r>
          </a:p>
          <a:p>
            <a:pPr lvl="1"/>
            <a:r>
              <a:rPr lang="en-US" altLang="en-US" sz="1800"/>
              <a:t>Policy wordings</a:t>
            </a:r>
          </a:p>
          <a:p>
            <a:pPr lvl="1"/>
            <a:r>
              <a:rPr lang="en-US" altLang="en-US" sz="1800"/>
              <a:t>Engineering and technical evaluation</a:t>
            </a:r>
          </a:p>
          <a:p>
            <a:pPr lvl="1"/>
            <a:r>
              <a:rPr lang="en-US" altLang="en-US" sz="1800"/>
              <a:t>Insurance Administration</a:t>
            </a:r>
          </a:p>
          <a:p>
            <a:pPr lvl="2"/>
            <a:r>
              <a:rPr lang="en-US" altLang="en-US" sz="1800"/>
              <a:t>Policy review</a:t>
            </a:r>
          </a:p>
          <a:p>
            <a:pPr lvl="2"/>
            <a:r>
              <a:rPr lang="en-US" altLang="en-US" sz="1800"/>
              <a:t>Non-Disclosure Agreements </a:t>
            </a:r>
          </a:p>
          <a:p>
            <a:pPr lvl="2"/>
            <a:r>
              <a:rPr lang="en-US" altLang="en-US" sz="1800"/>
              <a:t>ITAR coordination DSP 83s and TAAs</a:t>
            </a:r>
          </a:p>
          <a:p>
            <a:endParaRPr lang="en-US" altLang="en-US" sz="18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6" name="PresentationTitle"/>
          <p:cNvSpPr>
            <a:spLocks noGrp="1" noChangeArrowheads="1"/>
          </p:cNvSpPr>
          <p:nvPr>
            <p:ph type="ctrTitle"/>
            <p:custDataLst>
              <p:tags r:id="rId2"/>
            </p:custDataLst>
          </p:nvPr>
        </p:nvSpPr>
        <p:spPr>
          <a:xfrm>
            <a:off x="896938" y="1243013"/>
            <a:ext cx="8234362" cy="1111651"/>
          </a:xfrm>
        </p:spPr>
        <p:txBody>
          <a:bodyPr/>
          <a:lstStyle/>
          <a:p>
            <a:r>
              <a:rPr lang="en-US" altLang="en-US" dirty="0"/>
              <a:t>Marsh Space </a:t>
            </a:r>
            <a:r>
              <a:rPr lang="en-US" altLang="en-US" dirty="0" smtClean="0"/>
              <a:t>Projects  </a:t>
            </a:r>
            <a:br>
              <a:rPr lang="en-US" altLang="en-US" dirty="0" smtClean="0"/>
            </a:br>
            <a:r>
              <a:rPr lang="en-US" altLang="en-US" dirty="0" smtClean="0"/>
              <a:t>Market INTRODUCTION </a:t>
            </a:r>
            <a:r>
              <a:rPr lang="en-US" altLang="en-US" dirty="0"/>
              <a:t/>
            </a:r>
            <a:br>
              <a:rPr lang="en-US" altLang="en-US" dirty="0"/>
            </a:br>
            <a:endParaRPr lang="en-US" altLang="en-US" dirty="0">
              <a:solidFill>
                <a:schemeClr val="accent2"/>
              </a:solidFill>
            </a:endParaRPr>
          </a:p>
        </p:txBody>
      </p:sp>
      <p:sp>
        <p:nvSpPr>
          <p:cNvPr id="2237" name="Date"/>
          <p:cNvSpPr>
            <a:spLocks noGrp="1" noChangeArrowheads="1"/>
          </p:cNvSpPr>
          <p:nvPr>
            <p:ph type="subTitle" idx="1"/>
            <p:custDataLst>
              <p:tags r:id="rId3"/>
            </p:custDataLst>
          </p:nvPr>
        </p:nvSpPr>
        <p:spPr>
          <a:xfrm>
            <a:off x="904875" y="2033588"/>
            <a:ext cx="4852988" cy="228600"/>
          </a:xfrm>
        </p:spPr>
        <p:txBody>
          <a:bodyPr/>
          <a:lstStyle/>
          <a:p>
            <a:r>
              <a:rPr lang="en-US" altLang="en-US"/>
              <a:t>Aug 15, 2012</a:t>
            </a:r>
          </a:p>
        </p:txBody>
      </p:sp>
      <p:sp>
        <p:nvSpPr>
          <p:cNvPr id="2052" name="NameAndLocation"/>
          <p:cNvSpPr txBox="1">
            <a:spLocks noChangeArrowheads="1"/>
          </p:cNvSpPr>
          <p:nvPr>
            <p:custDataLst>
              <p:tags r:id="rId4"/>
            </p:custDataLst>
          </p:nvPr>
        </p:nvSpPr>
        <p:spPr bwMode="gray">
          <a:xfrm>
            <a:off x="903288" y="4892675"/>
            <a:ext cx="4972050" cy="97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l">
              <a:lnSpc>
                <a:spcPct val="100000"/>
              </a:lnSpc>
              <a:spcBef>
                <a:spcPct val="20000"/>
              </a:spcBef>
            </a:pPr>
            <a:r>
              <a:rPr lang="en-US" altLang="en-US" sz="1600" b="1">
                <a:solidFill>
                  <a:srgbClr val="FFFFFF"/>
                </a:solidFill>
              </a:rPr>
              <a:t>Robert P. Whearty</a:t>
            </a:r>
            <a:br>
              <a:rPr lang="en-US" altLang="en-US" sz="1600" b="1">
                <a:solidFill>
                  <a:srgbClr val="FFFFFF"/>
                </a:solidFill>
              </a:rPr>
            </a:br>
            <a:r>
              <a:rPr lang="en-US" altLang="en-US" sz="1600">
                <a:solidFill>
                  <a:srgbClr val="FFFFFF"/>
                </a:solidFill>
              </a:rPr>
              <a:t>Sr. Vice President</a:t>
            </a:r>
            <a:br>
              <a:rPr lang="en-US" altLang="en-US" sz="1600">
                <a:solidFill>
                  <a:srgbClr val="FFFFFF"/>
                </a:solidFill>
              </a:rPr>
            </a:br>
            <a:r>
              <a:rPr lang="en-US" altLang="en-US" sz="1600">
                <a:solidFill>
                  <a:srgbClr val="FFFFFF"/>
                </a:solidFill>
              </a:rPr>
              <a:t/>
            </a:r>
            <a:br>
              <a:rPr lang="en-US" altLang="en-US" sz="1600">
                <a:solidFill>
                  <a:srgbClr val="FFFFFF"/>
                </a:solidFill>
              </a:rPr>
            </a:br>
            <a:r>
              <a:rPr lang="en-US" altLang="en-US" sz="1600">
                <a:solidFill>
                  <a:srgbClr val="FFFFFF"/>
                </a:solidFill>
              </a:rPr>
              <a:t>Washington DC</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0"/>
          </p:nvPr>
        </p:nvSpPr>
        <p:spPr>
          <a:noFill/>
        </p:spPr>
        <p:txBody>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eaLnBrk="1" hangingPunct="1">
              <a:spcBef>
                <a:spcPct val="0"/>
              </a:spcBef>
              <a:buFontTx/>
              <a:buNone/>
            </a:pPr>
            <a:fld id="{2146B7B9-42FD-4B48-9949-FEA49B0AD5A4}" type="slidenum">
              <a:rPr lang="en-US" altLang="en-US" sz="1100" smtClean="0">
                <a:solidFill>
                  <a:schemeClr val="accent1"/>
                </a:solidFill>
              </a:rPr>
              <a:pPr algn="r" eaLnBrk="1" hangingPunct="1">
                <a:spcBef>
                  <a:spcPct val="0"/>
                </a:spcBef>
                <a:buFontTx/>
                <a:buNone/>
              </a:pPr>
              <a:t>4</a:t>
            </a:fld>
            <a:endParaRPr lang="en-US" altLang="en-US" sz="1100" smtClean="0">
              <a:solidFill>
                <a:schemeClr val="accent1"/>
              </a:solidFill>
            </a:endParaRPr>
          </a:p>
        </p:txBody>
      </p:sp>
      <p:sp>
        <p:nvSpPr>
          <p:cNvPr id="16387" name="Rectangle 2"/>
          <p:cNvSpPr>
            <a:spLocks noGrp="1" noChangeArrowheads="1"/>
          </p:cNvSpPr>
          <p:nvPr>
            <p:ph type="title" idx="4294967295"/>
          </p:nvPr>
        </p:nvSpPr>
        <p:spPr>
          <a:xfrm>
            <a:off x="641350" y="2781300"/>
            <a:ext cx="8223250" cy="2895600"/>
          </a:xfrm>
        </p:spPr>
        <p:txBody>
          <a:bodyPr tIns="0" rIns="0" bIns="0"/>
          <a:lstStyle/>
          <a:p>
            <a:pPr algn="ctr" eaLnBrk="1" hangingPunct="1"/>
            <a:r>
              <a:rPr lang="en-US" altLang="en-US" sz="2400" dirty="0" smtClean="0"/>
              <a:t>Launch Insurance</a:t>
            </a:r>
            <a:br>
              <a:rPr lang="en-US" altLang="en-US" sz="2400" dirty="0" smtClean="0"/>
            </a:br>
            <a:r>
              <a:rPr lang="en-US" altLang="en-US" sz="2400" dirty="0" smtClean="0"/>
              <a:t>Recent Market Events</a:t>
            </a:r>
          </a:p>
        </p:txBody>
      </p:sp>
    </p:spTree>
    <p:extLst>
      <p:ext uri="{BB962C8B-B14F-4D97-AF65-F5344CB8AC3E}">
        <p14:creationId xmlns:p14="http://schemas.microsoft.com/office/powerpoint/2010/main" val="94398152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SpaceX </a:t>
            </a:r>
            <a:br>
              <a:rPr lang="en-US" altLang="en-US" smtClean="0"/>
            </a:br>
            <a:r>
              <a:rPr lang="en-US" altLang="en-US" smtClean="0">
                <a:solidFill>
                  <a:schemeClr val="accent2"/>
                </a:solidFill>
              </a:rPr>
              <a:t>ISS Launch Failure</a:t>
            </a:r>
          </a:p>
        </p:txBody>
      </p:sp>
      <p:sp>
        <p:nvSpPr>
          <p:cNvPr id="17411" name="Content Placeholder 1"/>
          <p:cNvSpPr>
            <a:spLocks noGrp="1"/>
          </p:cNvSpPr>
          <p:nvPr>
            <p:ph idx="1"/>
          </p:nvPr>
        </p:nvSpPr>
        <p:spPr>
          <a:xfrm>
            <a:off x="384175" y="1144588"/>
            <a:ext cx="8686800" cy="4987925"/>
          </a:xfrm>
        </p:spPr>
        <p:txBody>
          <a:bodyPr/>
          <a:lstStyle/>
          <a:p>
            <a:pPr eaLnBrk="1" hangingPunct="1"/>
            <a:r>
              <a:rPr lang="en-US" altLang="en-US" smtClean="0"/>
              <a:t>DOL: June 28, 2015 – Falcon 9 rocket failure</a:t>
            </a:r>
          </a:p>
          <a:p>
            <a:pPr lvl="1" eaLnBrk="1" hangingPunct="1">
              <a:buFont typeface="Arial" charset="0"/>
              <a:buChar char="̶"/>
            </a:pPr>
            <a:r>
              <a:rPr lang="en-US" altLang="en-US" smtClean="0"/>
              <a:t>No launch insurance placed (first party)</a:t>
            </a:r>
          </a:p>
          <a:p>
            <a:pPr lvl="2" eaLnBrk="1" hangingPunct="1">
              <a:buFont typeface="Arial" charset="0"/>
              <a:buChar char="̶"/>
            </a:pPr>
            <a:r>
              <a:rPr lang="en-US" altLang="en-US" smtClean="0"/>
              <a:t>Total Loss of Rocket and 4,000 pounds of NASA cargo</a:t>
            </a:r>
          </a:p>
          <a:p>
            <a:pPr lvl="2" eaLnBrk="1" hangingPunct="1">
              <a:buFont typeface="Arial" charset="0"/>
              <a:buChar char="̶"/>
            </a:pPr>
            <a:r>
              <a:rPr lang="en-US" altLang="en-US" smtClean="0"/>
              <a:t>NASA ISS adapter ring lost</a:t>
            </a:r>
          </a:p>
          <a:p>
            <a:pPr lvl="2" eaLnBrk="1" hangingPunct="1">
              <a:buFont typeface="Arial" charset="0"/>
              <a:buChar char="̶"/>
            </a:pPr>
            <a:r>
              <a:rPr lang="en-US" altLang="en-US" smtClean="0"/>
              <a:t>SpaceX did not insure NASA incentives ($30-50M est.)</a:t>
            </a:r>
          </a:p>
          <a:p>
            <a:pPr lvl="1" eaLnBrk="1" hangingPunct="1">
              <a:buFont typeface="Arial" charset="0"/>
              <a:buChar char="̶"/>
            </a:pPr>
            <a:r>
              <a:rPr lang="en-US" altLang="en-US" smtClean="0"/>
              <a:t>No reports of third party liability</a:t>
            </a:r>
          </a:p>
          <a:p>
            <a:endParaRPr lang="en-US" altLang="en-US" smtClean="0"/>
          </a:p>
        </p:txBody>
      </p:sp>
      <p:sp>
        <p:nvSpPr>
          <p:cNvPr id="5" name="SlideNumber"/>
          <p:cNvSpPr>
            <a:spLocks noGrp="1" noChangeArrowheads="1"/>
          </p:cNvSpPr>
          <p:nvPr>
            <p:ph type="sldNum" sz="quarter" idx="10"/>
            <p:custDataLst>
              <p:tags r:id="rId1"/>
            </p:custDataLst>
          </p:nvPr>
        </p:nvSpPr>
        <p:spPr>
          <a:xfrm>
            <a:off x="4262438" y="6471236"/>
            <a:ext cx="1079500" cy="169277"/>
          </a:xfrm>
        </p:spPr>
        <p:txBody>
          <a:bodyPr/>
          <a:lstStyle/>
          <a:p>
            <a:pPr>
              <a:defRPr/>
            </a:pPr>
            <a:fld id="{B672B492-CDA7-4B46-BD86-DC87D6364D12}" type="slidenum">
              <a:rPr lang="en-US" sz="1100"/>
              <a:pPr>
                <a:defRPr/>
              </a:pPr>
              <a:t>5</a:t>
            </a:fld>
            <a:endParaRPr lang="en-US" sz="1100" dirty="0"/>
          </a:p>
        </p:txBody>
      </p:sp>
      <p:pic>
        <p:nvPicPr>
          <p:cNvPr id="174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725488" y="3951288"/>
            <a:ext cx="3597275" cy="2249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74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086350" y="3951288"/>
            <a:ext cx="3425825" cy="2249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111809950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Proton Launch Failure</a:t>
            </a:r>
            <a:br>
              <a:rPr lang="en-US" dirty="0" smtClean="0"/>
            </a:br>
            <a:r>
              <a:rPr lang="en-US" dirty="0" smtClean="0"/>
              <a:t>Mexsat 1 Launch</a:t>
            </a:r>
            <a:endParaRPr lang="en-US" dirty="0"/>
          </a:p>
        </p:txBody>
      </p:sp>
      <p:sp>
        <p:nvSpPr>
          <p:cNvPr id="3" name="Content Placeholder 2"/>
          <p:cNvSpPr>
            <a:spLocks noGrp="1"/>
          </p:cNvSpPr>
          <p:nvPr>
            <p:ph idx="1"/>
          </p:nvPr>
        </p:nvSpPr>
        <p:spPr/>
        <p:txBody>
          <a:bodyPr/>
          <a:lstStyle/>
          <a:p>
            <a:r>
              <a:rPr lang="en-US" dirty="0" smtClean="0"/>
              <a:t>DOL: 16 May 2015 – Proton Launch Failure</a:t>
            </a:r>
          </a:p>
          <a:p>
            <a:r>
              <a:rPr lang="en-US" dirty="0" smtClean="0"/>
              <a:t>Loss of approximately $390 million – includes Satellite, Launch Vehicle and Capitalized Expenses.</a:t>
            </a:r>
          </a:p>
          <a:p>
            <a:r>
              <a:rPr lang="en-US" dirty="0" smtClean="0"/>
              <a:t>Total Loss of Satellite and Launch Vehicle.</a:t>
            </a:r>
          </a:p>
          <a:p>
            <a:r>
              <a:rPr lang="en-US" dirty="0" smtClean="0"/>
              <a:t>One of the largest single event losses in the commercial space market</a:t>
            </a:r>
            <a:endParaRPr lang="en-US" dirty="0"/>
          </a:p>
        </p:txBody>
      </p:sp>
      <p:sp>
        <p:nvSpPr>
          <p:cNvPr id="4" name="Slide Number Placeholder 3"/>
          <p:cNvSpPr>
            <a:spLocks noGrp="1"/>
          </p:cNvSpPr>
          <p:nvPr>
            <p:ph type="sldNum" sz="quarter" idx="11"/>
          </p:nvPr>
        </p:nvSpPr>
        <p:spPr/>
        <p:txBody>
          <a:bodyPr/>
          <a:lstStyle/>
          <a:p>
            <a:pPr>
              <a:defRPr/>
            </a:pPr>
            <a:fld id="{40FF571E-702F-4B53-886B-ACE07ED4031C}" type="slidenum">
              <a:rPr lang="en-GB" smtClean="0"/>
              <a:pPr>
                <a:defRPr/>
              </a:pPr>
              <a:t>6</a:t>
            </a:fld>
            <a:endParaRPr lang="en-GB"/>
          </a:p>
        </p:txBody>
      </p:sp>
      <p:pic>
        <p:nvPicPr>
          <p:cNvPr id="1026" name="Picture 2" descr="articl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168" y="3700951"/>
            <a:ext cx="5323986" cy="297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460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Antares Pad Damage</a:t>
            </a:r>
            <a:br>
              <a:rPr lang="en-US" altLang="en-US" smtClean="0"/>
            </a:br>
            <a:r>
              <a:rPr lang="en-US" altLang="en-US" smtClean="0">
                <a:solidFill>
                  <a:schemeClr val="accent2"/>
                </a:solidFill>
              </a:rPr>
              <a:t>Wallops Island</a:t>
            </a:r>
          </a:p>
        </p:txBody>
      </p:sp>
      <p:sp>
        <p:nvSpPr>
          <p:cNvPr id="18435" name="Content Placeholder 1"/>
          <p:cNvSpPr>
            <a:spLocks noGrp="1"/>
          </p:cNvSpPr>
          <p:nvPr>
            <p:ph idx="1"/>
          </p:nvPr>
        </p:nvSpPr>
        <p:spPr>
          <a:xfrm>
            <a:off x="384175" y="1144588"/>
            <a:ext cx="8686800" cy="4987925"/>
          </a:xfrm>
        </p:spPr>
        <p:txBody>
          <a:bodyPr/>
          <a:lstStyle/>
          <a:p>
            <a:pPr eaLnBrk="1" hangingPunct="1"/>
            <a:r>
              <a:rPr lang="en-US" altLang="en-US" smtClean="0"/>
              <a:t>DOL: October 28, 2014 - Antares rocket failure</a:t>
            </a:r>
          </a:p>
          <a:p>
            <a:pPr lvl="1" eaLnBrk="1" hangingPunct="1">
              <a:buFont typeface="Arial" charset="0"/>
              <a:buChar char="̶"/>
            </a:pPr>
            <a:r>
              <a:rPr lang="en-US" altLang="en-US" smtClean="0"/>
              <a:t>$48 million of Launch insurance placed</a:t>
            </a:r>
          </a:p>
          <a:p>
            <a:pPr lvl="2" eaLnBrk="1" hangingPunct="1">
              <a:buFont typeface="Arial" charset="0"/>
              <a:buChar char="̶"/>
            </a:pPr>
            <a:r>
              <a:rPr lang="en-US" altLang="en-US" smtClean="0"/>
              <a:t>Total Loss</a:t>
            </a:r>
          </a:p>
          <a:p>
            <a:pPr lvl="1" eaLnBrk="1" hangingPunct="1">
              <a:buFont typeface="Arial" charset="0"/>
              <a:buChar char="̶"/>
            </a:pPr>
            <a:r>
              <a:rPr lang="en-US" altLang="en-US" smtClean="0"/>
              <a:t>$52 million MPL requirement for damage to US. Government Property</a:t>
            </a:r>
          </a:p>
          <a:p>
            <a:pPr lvl="2" eaLnBrk="1" hangingPunct="1">
              <a:buFont typeface="Arial" charset="0"/>
              <a:buChar char="̶"/>
            </a:pPr>
            <a:r>
              <a:rPr lang="en-US" altLang="en-US" smtClean="0"/>
              <a:t>Minor damage reported</a:t>
            </a:r>
          </a:p>
          <a:p>
            <a:pPr lvl="1" eaLnBrk="1" hangingPunct="1">
              <a:buFont typeface="Arial" charset="0"/>
              <a:buChar char="̶"/>
            </a:pPr>
            <a:r>
              <a:rPr lang="en-US" altLang="en-US" smtClean="0"/>
              <a:t>No reports of third party BI</a:t>
            </a:r>
          </a:p>
          <a:p>
            <a:pPr lvl="1" eaLnBrk="1" hangingPunct="1">
              <a:buFont typeface="Arial" charset="0"/>
              <a:buChar char="̶"/>
            </a:pPr>
            <a:r>
              <a:rPr lang="en-US" altLang="en-US" smtClean="0"/>
              <a:t>Incident is expected to raise market concern over launch liability</a:t>
            </a:r>
          </a:p>
          <a:p>
            <a:endParaRPr lang="en-US" altLang="en-US" smtClean="0"/>
          </a:p>
        </p:txBody>
      </p:sp>
      <p:sp>
        <p:nvSpPr>
          <p:cNvPr id="5" name="SlideNumber"/>
          <p:cNvSpPr>
            <a:spLocks noGrp="1" noChangeArrowheads="1"/>
          </p:cNvSpPr>
          <p:nvPr>
            <p:ph type="sldNum" sz="quarter" idx="10"/>
            <p:custDataLst>
              <p:tags r:id="rId1"/>
            </p:custDataLst>
          </p:nvPr>
        </p:nvSpPr>
        <p:spPr>
          <a:xfrm>
            <a:off x="4262438" y="6471236"/>
            <a:ext cx="1079500" cy="169277"/>
          </a:xfrm>
        </p:spPr>
        <p:txBody>
          <a:bodyPr/>
          <a:lstStyle/>
          <a:p>
            <a:pPr>
              <a:defRPr/>
            </a:pPr>
            <a:fld id="{2706ABA3-C3B7-4DA7-870C-098917D15400}" type="slidenum">
              <a:rPr lang="en-US" sz="1100"/>
              <a:pPr>
                <a:defRPr/>
              </a:pPr>
              <a:t>7</a:t>
            </a:fld>
            <a:endParaRPr lang="en-US" sz="1100" dirty="0"/>
          </a:p>
        </p:txBody>
      </p:sp>
      <p:pic>
        <p:nvPicPr>
          <p:cNvPr id="18437" name="Picture 2" descr="C:\Users\jhorner\AppData\Local\Microsoft\Windows\Temporary Internet Files\Content.Outlook\2JLT6DWQ\Repairs to damaged rocket spaceport to take a ye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33813"/>
            <a:ext cx="3683000"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350" y="3833813"/>
            <a:ext cx="3409950" cy="2443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909442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SpaceShip Two Accident</a:t>
            </a:r>
          </a:p>
        </p:txBody>
      </p:sp>
      <p:sp>
        <p:nvSpPr>
          <p:cNvPr id="19459" name="Content Placeholder 1"/>
          <p:cNvSpPr>
            <a:spLocks noGrp="1"/>
          </p:cNvSpPr>
          <p:nvPr>
            <p:ph idx="1"/>
          </p:nvPr>
        </p:nvSpPr>
        <p:spPr/>
        <p:txBody>
          <a:bodyPr/>
          <a:lstStyle/>
          <a:p>
            <a:pPr eaLnBrk="1" hangingPunct="1"/>
            <a:r>
              <a:rPr lang="en-US" altLang="en-US" smtClean="0"/>
              <a:t>DOL: October 31, 2014 - SpaceShip Two destroyed during flight test</a:t>
            </a:r>
          </a:p>
          <a:p>
            <a:pPr lvl="1" eaLnBrk="1" hangingPunct="1">
              <a:buFont typeface="Arial" charset="0"/>
              <a:buChar char="̶"/>
            </a:pPr>
            <a:r>
              <a:rPr lang="en-US" altLang="en-US" smtClean="0"/>
              <a:t>Co-pilot killed, Pilot seriously injured</a:t>
            </a:r>
          </a:p>
          <a:p>
            <a:pPr lvl="1" eaLnBrk="1" hangingPunct="1">
              <a:buFont typeface="Arial" charset="0"/>
              <a:buChar char="̶"/>
            </a:pPr>
            <a:r>
              <a:rPr lang="en-US" altLang="en-US" smtClean="0"/>
              <a:t>Hull reportedly insured by Virgin Galactic/The Spaceship Company</a:t>
            </a:r>
          </a:p>
          <a:p>
            <a:pPr lvl="2" eaLnBrk="1" hangingPunct="1">
              <a:buFont typeface="Arial" charset="0"/>
              <a:buChar char="̶"/>
            </a:pPr>
            <a:r>
              <a:rPr lang="en-US" altLang="en-US" smtClean="0"/>
              <a:t> Hull Value of $40-50M (Total Loss)</a:t>
            </a:r>
          </a:p>
          <a:p>
            <a:pPr lvl="1" eaLnBrk="1" hangingPunct="1">
              <a:buFont typeface="Arial" charset="0"/>
              <a:buChar char="̶"/>
            </a:pPr>
            <a:r>
              <a:rPr lang="en-US" altLang="en-US" smtClean="0"/>
              <a:t>Flight operated under FAA Experimental Permit issued to Scaled Composites</a:t>
            </a:r>
          </a:p>
          <a:p>
            <a:pPr lvl="2" eaLnBrk="1" hangingPunct="1">
              <a:buFont typeface="Arial" charset="0"/>
              <a:buChar char="-"/>
            </a:pPr>
            <a:r>
              <a:rPr lang="en-US" altLang="en-US" smtClean="0"/>
              <a:t>CSLA Cross waivers apply</a:t>
            </a:r>
          </a:p>
          <a:p>
            <a:pPr lvl="2" eaLnBrk="1" hangingPunct="1">
              <a:buFont typeface="Arial" charset="0"/>
              <a:buChar char="-"/>
            </a:pPr>
            <a:r>
              <a:rPr lang="en-US" altLang="en-US" smtClean="0"/>
              <a:t>TPL MPL $9,000,000</a:t>
            </a:r>
          </a:p>
          <a:p>
            <a:pPr lvl="2" eaLnBrk="1" hangingPunct="1">
              <a:buFont typeface="Arial" charset="0"/>
              <a:buChar char="-"/>
            </a:pPr>
            <a:r>
              <a:rPr lang="en-US" altLang="en-US" smtClean="0"/>
              <a:t>No indemnity above MPL</a:t>
            </a:r>
          </a:p>
          <a:p>
            <a:endParaRPr lang="en-US" altLang="en-US" smtClean="0"/>
          </a:p>
        </p:txBody>
      </p:sp>
      <p:sp>
        <p:nvSpPr>
          <p:cNvPr id="5" name="SlideNumber"/>
          <p:cNvSpPr>
            <a:spLocks noGrp="1" noChangeArrowheads="1"/>
          </p:cNvSpPr>
          <p:nvPr>
            <p:ph type="sldNum" sz="quarter" idx="10"/>
            <p:custDataLst>
              <p:tags r:id="rId1"/>
            </p:custDataLst>
          </p:nvPr>
        </p:nvSpPr>
        <p:spPr>
          <a:xfrm>
            <a:off x="4262438" y="6471236"/>
            <a:ext cx="1079500" cy="169277"/>
          </a:xfrm>
        </p:spPr>
        <p:txBody>
          <a:bodyPr/>
          <a:lstStyle/>
          <a:p>
            <a:pPr>
              <a:defRPr/>
            </a:pPr>
            <a:fld id="{4BC65411-BC92-41B8-8A21-CFFB27868E49}" type="slidenum">
              <a:rPr lang="en-US" sz="1100"/>
              <a:pPr>
                <a:defRPr/>
              </a:pPr>
              <a:t>8</a:t>
            </a:fld>
            <a:endParaRPr lang="en-US" sz="1100" dirty="0"/>
          </a:p>
        </p:txBody>
      </p:sp>
      <p:pic>
        <p:nvPicPr>
          <p:cNvPr id="19461" name="Picture 4" descr="http://www.airlinereporter.com/wp-content/uploads/2013/04/MARS-PF01-SS2-First-Powered-Fl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363" y="3392488"/>
            <a:ext cx="4330700"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870833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Number"/>
          <p:cNvSpPr>
            <a:spLocks noGrp="1" noChangeArrowheads="1"/>
          </p:cNvSpPr>
          <p:nvPr>
            <p:ph type="sldNum" sz="quarter" idx="11"/>
            <p:custDataLst>
              <p:tags r:id="rId2"/>
            </p:custDataLst>
          </p:nvPr>
        </p:nvSpPr>
        <p:spPr/>
        <p:txBody>
          <a:bodyPr/>
          <a:lstStyle/>
          <a:p>
            <a:pPr>
              <a:defRPr/>
            </a:pPr>
            <a:fld id="{58F5E19E-D0CE-4C64-960A-42B7BF233AE4}" type="slidenum">
              <a:rPr lang="en-GB"/>
              <a:pPr>
                <a:defRPr/>
              </a:pPr>
              <a:t>9</a:t>
            </a:fld>
            <a:endParaRPr lang="en-GB"/>
          </a:p>
        </p:txBody>
      </p:sp>
      <p:grpSp>
        <p:nvGrpSpPr>
          <p:cNvPr id="26626" name="Group 11"/>
          <p:cNvGrpSpPr>
            <a:grpSpLocks/>
          </p:cNvGrpSpPr>
          <p:nvPr/>
        </p:nvGrpSpPr>
        <p:grpSpPr bwMode="auto">
          <a:xfrm>
            <a:off x="-7938" y="-7938"/>
            <a:ext cx="9615488" cy="6875463"/>
            <a:chOff x="-5" y="-5"/>
            <a:chExt cx="6057" cy="4331"/>
          </a:xfrm>
        </p:grpSpPr>
        <p:grpSp>
          <p:nvGrpSpPr>
            <p:cNvPr id="26630" name="MMC_SectionShape"/>
            <p:cNvGrpSpPr>
              <a:grpSpLocks/>
            </p:cNvGrpSpPr>
            <p:nvPr>
              <p:custDataLst>
                <p:tags r:id="rId5"/>
              </p:custDataLst>
            </p:nvPr>
          </p:nvGrpSpPr>
          <p:grpSpPr bwMode="auto">
            <a:xfrm>
              <a:off x="0" y="-1"/>
              <a:ext cx="6050" cy="4327"/>
              <a:chOff x="0" y="0"/>
              <a:chExt cx="6050" cy="4327"/>
            </a:xfrm>
          </p:grpSpPr>
          <p:sp>
            <p:nvSpPr>
              <p:cNvPr id="26632" name="Freeform 8"/>
              <p:cNvSpPr>
                <a:spLocks/>
              </p:cNvSpPr>
              <p:nvPr/>
            </p:nvSpPr>
            <p:spPr bwMode="invGray">
              <a:xfrm>
                <a:off x="0" y="0"/>
                <a:ext cx="6048" cy="1384"/>
              </a:xfrm>
              <a:custGeom>
                <a:avLst/>
                <a:gdLst>
                  <a:gd name="T0" fmla="*/ 0 w 6048"/>
                  <a:gd name="T1" fmla="*/ 1384 h 1384"/>
                  <a:gd name="T2" fmla="*/ 0 w 6048"/>
                  <a:gd name="T3" fmla="*/ 0 h 1384"/>
                  <a:gd name="T4" fmla="*/ 6048 w 6048"/>
                  <a:gd name="T5" fmla="*/ 0 h 1384"/>
                  <a:gd name="T6" fmla="*/ 6048 w 6048"/>
                  <a:gd name="T7" fmla="*/ 1384 h 1384"/>
                  <a:gd name="T8" fmla="*/ 0 60000 65536"/>
                  <a:gd name="T9" fmla="*/ 0 60000 65536"/>
                  <a:gd name="T10" fmla="*/ 0 60000 65536"/>
                  <a:gd name="T11" fmla="*/ 0 60000 65536"/>
                  <a:gd name="T12" fmla="*/ 0 w 6048"/>
                  <a:gd name="T13" fmla="*/ 0 h 1384"/>
                  <a:gd name="T14" fmla="*/ 6048 w 6048"/>
                  <a:gd name="T15" fmla="*/ 1384 h 1384"/>
                </a:gdLst>
                <a:ahLst/>
                <a:cxnLst>
                  <a:cxn ang="T8">
                    <a:pos x="T0" y="T1"/>
                  </a:cxn>
                  <a:cxn ang="T9">
                    <a:pos x="T2" y="T3"/>
                  </a:cxn>
                  <a:cxn ang="T10">
                    <a:pos x="T4" y="T5"/>
                  </a:cxn>
                  <a:cxn ang="T11">
                    <a:pos x="T6" y="T7"/>
                  </a:cxn>
                </a:cxnLst>
                <a:rect l="T12" t="T13" r="T14" b="T15"/>
                <a:pathLst>
                  <a:path w="6048" h="1384">
                    <a:moveTo>
                      <a:pt x="0" y="1384"/>
                    </a:moveTo>
                    <a:lnTo>
                      <a:pt x="0" y="0"/>
                    </a:lnTo>
                    <a:lnTo>
                      <a:pt x="6048" y="0"/>
                    </a:lnTo>
                    <a:lnTo>
                      <a:pt x="6048" y="1384"/>
                    </a:lnTo>
                  </a:path>
                </a:pathLst>
              </a:custGeom>
              <a:solidFill>
                <a:schemeClr val="bg1"/>
              </a:solidFill>
              <a:ln w="9525" cap="flat" cmpd="sng">
                <a:noFill/>
                <a:prstDash val="solid"/>
                <a:round/>
                <a:headEnd/>
                <a:tailEnd/>
              </a:ln>
            </p:spPr>
            <p:txBody>
              <a:bodyPr wrap="none" lIns="0" tIns="0" anchor="ctr"/>
              <a:lstStyle/>
              <a:p>
                <a:endParaRPr lang="en-US"/>
              </a:p>
            </p:txBody>
          </p:sp>
          <p:pic>
            <p:nvPicPr>
              <p:cNvPr id="26633" name="Picture 9" descr="MMCOAPPTemp"/>
              <p:cNvPicPr>
                <a:picLocks noChangeAspect="1" noChangeArrowheads="1"/>
              </p:cNvPicPr>
              <p:nvPr/>
            </p:nvPicPr>
            <p:blipFill>
              <a:blip r:embed="rId8"/>
              <a:srcRect/>
              <a:stretch>
                <a:fillRect/>
              </a:stretch>
            </p:blipFill>
            <p:spPr bwMode="invGray">
              <a:xfrm>
                <a:off x="0" y="1372"/>
                <a:ext cx="6050" cy="2955"/>
              </a:xfrm>
              <a:prstGeom prst="rect">
                <a:avLst/>
              </a:prstGeom>
              <a:solidFill>
                <a:schemeClr val="bg1"/>
              </a:solidFill>
              <a:ln w="9525" algn="ctr">
                <a:noFill/>
                <a:miter lim="800000"/>
                <a:headEnd/>
                <a:tailEnd/>
              </a:ln>
            </p:spPr>
          </p:pic>
        </p:grpSp>
        <p:sp>
          <p:nvSpPr>
            <p:cNvPr id="26631" name="Freeform 10"/>
            <p:cNvSpPr>
              <a:spLocks/>
            </p:cNvSpPr>
            <p:nvPr/>
          </p:nvSpPr>
          <p:spPr bwMode="gray">
            <a:xfrm>
              <a:off x="-5" y="-5"/>
              <a:ext cx="6057" cy="2816"/>
            </a:xfrm>
            <a:custGeom>
              <a:avLst/>
              <a:gdLst>
                <a:gd name="T0" fmla="*/ 5 w 6056"/>
                <a:gd name="T1" fmla="*/ 2816 h 2816"/>
                <a:gd name="T2" fmla="*/ 6087 w 6056"/>
                <a:gd name="T3" fmla="*/ 2240 h 2816"/>
                <a:gd name="T4" fmla="*/ 6090 w 6056"/>
                <a:gd name="T5" fmla="*/ 5 h 2816"/>
                <a:gd name="T6" fmla="*/ 0 w 6056"/>
                <a:gd name="T7" fmla="*/ 0 h 2816"/>
                <a:gd name="T8" fmla="*/ 5 w 6056"/>
                <a:gd name="T9" fmla="*/ 2816 h 2816"/>
                <a:gd name="T10" fmla="*/ 0 60000 65536"/>
                <a:gd name="T11" fmla="*/ 0 60000 65536"/>
                <a:gd name="T12" fmla="*/ 0 60000 65536"/>
                <a:gd name="T13" fmla="*/ 0 60000 65536"/>
                <a:gd name="T14" fmla="*/ 0 60000 65536"/>
                <a:gd name="T15" fmla="*/ 0 w 6056"/>
                <a:gd name="T16" fmla="*/ 0 h 2816"/>
                <a:gd name="T17" fmla="*/ 6056 w 6056"/>
                <a:gd name="T18" fmla="*/ 2816 h 2816"/>
              </a:gdLst>
              <a:ahLst/>
              <a:cxnLst>
                <a:cxn ang="T10">
                  <a:pos x="T0" y="T1"/>
                </a:cxn>
                <a:cxn ang="T11">
                  <a:pos x="T2" y="T3"/>
                </a:cxn>
                <a:cxn ang="T12">
                  <a:pos x="T4" y="T5"/>
                </a:cxn>
                <a:cxn ang="T13">
                  <a:pos x="T6" y="T7"/>
                </a:cxn>
                <a:cxn ang="T14">
                  <a:pos x="T8" y="T9"/>
                </a:cxn>
              </a:cxnLst>
              <a:rect l="T15" t="T16" r="T17" b="T18"/>
              <a:pathLst>
                <a:path w="6056" h="2816">
                  <a:moveTo>
                    <a:pt x="5" y="2816"/>
                  </a:moveTo>
                  <a:lnTo>
                    <a:pt x="6053" y="2240"/>
                  </a:lnTo>
                  <a:lnTo>
                    <a:pt x="6056" y="5"/>
                  </a:lnTo>
                  <a:lnTo>
                    <a:pt x="0" y="0"/>
                  </a:lnTo>
                  <a:lnTo>
                    <a:pt x="5" y="2816"/>
                  </a:lnTo>
                  <a:close/>
                </a:path>
              </a:pathLst>
            </a:custGeom>
            <a:solidFill>
              <a:schemeClr val="bg1"/>
            </a:solidFill>
            <a:ln w="9525">
              <a:noFill/>
              <a:round/>
              <a:headEnd/>
              <a:tailEnd/>
            </a:ln>
          </p:spPr>
          <p:txBody>
            <a:bodyPr wrap="none" anchor="ctr"/>
            <a:lstStyle/>
            <a:p>
              <a:endParaRPr lang="en-US"/>
            </a:p>
          </p:txBody>
        </p:sp>
      </p:grpSp>
      <p:sp>
        <p:nvSpPr>
          <p:cNvPr id="26627" name="CoverBarOutliner" hidden="1"/>
          <p:cNvSpPr>
            <a:spLocks noChangeArrowheads="1"/>
          </p:cNvSpPr>
          <p:nvPr>
            <p:custDataLst>
              <p:tags r:id="rId3"/>
            </p:custDataLst>
          </p:nvPr>
        </p:nvSpPr>
        <p:spPr bwMode="white">
          <a:xfrm>
            <a:off x="0" y="2014538"/>
            <a:ext cx="9602788" cy="2828925"/>
          </a:xfrm>
          <a:prstGeom prst="rect">
            <a:avLst/>
          </a:prstGeom>
          <a:solidFill>
            <a:srgbClr val="FFFFFF"/>
          </a:solidFill>
          <a:ln w="9525">
            <a:noFill/>
            <a:miter lim="800000"/>
            <a:headEnd/>
            <a:tailEnd/>
          </a:ln>
        </p:spPr>
        <p:txBody>
          <a:bodyPr wrap="none" lIns="0" tIns="0" rIns="0" bIns="0" anchor="ctr"/>
          <a:lstStyle/>
          <a:p>
            <a:pPr algn="ctr" eaLnBrk="0" hangingPunct="0">
              <a:spcBef>
                <a:spcPct val="50000"/>
              </a:spcBef>
            </a:pPr>
            <a:endParaRPr lang="en-US" sz="1200"/>
          </a:p>
        </p:txBody>
      </p:sp>
      <p:sp>
        <p:nvSpPr>
          <p:cNvPr id="26628" name="Freeform 6"/>
          <p:cNvSpPr>
            <a:spLocks/>
          </p:cNvSpPr>
          <p:nvPr/>
        </p:nvSpPr>
        <p:spPr bwMode="gray">
          <a:xfrm>
            <a:off x="-12700" y="3078163"/>
            <a:ext cx="9621838" cy="1847850"/>
          </a:xfrm>
          <a:custGeom>
            <a:avLst/>
            <a:gdLst>
              <a:gd name="T0" fmla="*/ 2147483647 w 6060"/>
              <a:gd name="T1" fmla="*/ 2147483647 h 1164"/>
              <a:gd name="T2" fmla="*/ 2147483647 w 6060"/>
              <a:gd name="T3" fmla="*/ 0 h 1164"/>
              <a:gd name="T4" fmla="*/ 2147483647 w 6060"/>
              <a:gd name="T5" fmla="*/ 2147483647 h 1164"/>
              <a:gd name="T6" fmla="*/ 0 w 6060"/>
              <a:gd name="T7" fmla="*/ 2147483647 h 1164"/>
              <a:gd name="T8" fmla="*/ 2147483647 w 6060"/>
              <a:gd name="T9" fmla="*/ 2147483647 h 1164"/>
              <a:gd name="T10" fmla="*/ 0 60000 65536"/>
              <a:gd name="T11" fmla="*/ 0 60000 65536"/>
              <a:gd name="T12" fmla="*/ 0 60000 65536"/>
              <a:gd name="T13" fmla="*/ 0 60000 65536"/>
              <a:gd name="T14" fmla="*/ 0 60000 65536"/>
              <a:gd name="T15" fmla="*/ 0 w 6060"/>
              <a:gd name="T16" fmla="*/ 0 h 1164"/>
              <a:gd name="T17" fmla="*/ 6060 w 6060"/>
              <a:gd name="T18" fmla="*/ 1164 h 1164"/>
            </a:gdLst>
            <a:ahLst/>
            <a:cxnLst>
              <a:cxn ang="T10">
                <a:pos x="T0" y="T1"/>
              </a:cxn>
              <a:cxn ang="T11">
                <a:pos x="T2" y="T3"/>
              </a:cxn>
              <a:cxn ang="T12">
                <a:pos x="T4" y="T5"/>
              </a:cxn>
              <a:cxn ang="T13">
                <a:pos x="T6" y="T7"/>
              </a:cxn>
              <a:cxn ang="T14">
                <a:pos x="T8" y="T9"/>
              </a:cxn>
            </a:cxnLst>
            <a:rect l="T15" t="T16" r="T17" b="T18"/>
            <a:pathLst>
              <a:path w="6060" h="1164">
                <a:moveTo>
                  <a:pt x="8" y="872"/>
                </a:moveTo>
                <a:lnTo>
                  <a:pt x="6060" y="0"/>
                </a:lnTo>
                <a:lnTo>
                  <a:pt x="6060" y="1164"/>
                </a:lnTo>
                <a:lnTo>
                  <a:pt x="0" y="1164"/>
                </a:lnTo>
                <a:lnTo>
                  <a:pt x="8" y="872"/>
                </a:lnTo>
                <a:close/>
              </a:path>
            </a:pathLst>
          </a:custGeom>
          <a:solidFill>
            <a:schemeClr val="bg1">
              <a:alpha val="25098"/>
            </a:schemeClr>
          </a:solidFill>
          <a:ln w="9525">
            <a:noFill/>
            <a:round/>
            <a:headEnd/>
            <a:tailEnd/>
          </a:ln>
        </p:spPr>
        <p:txBody>
          <a:bodyPr wrap="none" anchor="ctr"/>
          <a:lstStyle/>
          <a:p>
            <a:endParaRPr lang="en-US"/>
          </a:p>
        </p:txBody>
      </p:sp>
      <p:sp>
        <p:nvSpPr>
          <p:cNvPr id="26629" name="SectionTitle"/>
          <p:cNvSpPr>
            <a:spLocks noChangeArrowheads="1"/>
          </p:cNvSpPr>
          <p:nvPr>
            <p:custDataLst>
              <p:tags r:id="rId4"/>
            </p:custDataLst>
          </p:nvPr>
        </p:nvSpPr>
        <p:spPr bwMode="auto">
          <a:xfrm>
            <a:off x="857250" y="1881188"/>
            <a:ext cx="7935913" cy="1728787"/>
          </a:xfrm>
          <a:prstGeom prst="rect">
            <a:avLst/>
          </a:prstGeom>
          <a:noFill/>
          <a:ln w="9525">
            <a:noFill/>
            <a:miter lim="800000"/>
            <a:headEnd/>
            <a:tailEnd/>
          </a:ln>
        </p:spPr>
        <p:txBody>
          <a:bodyPr lIns="0" tIns="42351" rIns="84705" bIns="42351"/>
          <a:lstStyle/>
          <a:p>
            <a:pPr algn="ctr" defTabSz="939800">
              <a:lnSpc>
                <a:spcPct val="90000"/>
              </a:lnSpc>
            </a:pPr>
            <a:r>
              <a:rPr lang="en-US" sz="3200" b="1">
                <a:solidFill>
                  <a:schemeClr val="accent2"/>
                </a:solidFill>
              </a:rPr>
              <a:t>Space Insurance Overview</a:t>
            </a:r>
          </a:p>
        </p:txBody>
      </p:sp>
    </p:spTree>
    <p:custDataLst>
      <p:tags r:id="rId1"/>
    </p:custDataLst>
    <p:extLst>
      <p:ext uri="{BB962C8B-B14F-4D97-AF65-F5344CB8AC3E}">
        <p14:creationId xmlns:p14="http://schemas.microsoft.com/office/powerpoint/2010/main" val="164445433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717"/>
          <p:cNvSpPr>
            <a:spLocks noGrp="1" noChangeArrowheads="1"/>
          </p:cNvSpPr>
          <p:nvPr>
            <p:ph type="title" idx="4294967295"/>
          </p:nvPr>
        </p:nvSpPr>
        <p:spPr/>
        <p:txBody>
          <a:bodyPr/>
          <a:lstStyle/>
          <a:p>
            <a:pPr eaLnBrk="1" hangingPunct="1"/>
            <a:r>
              <a:rPr lang="en-US" smtClean="0"/>
              <a:t>Customer Satellite Insurance Types</a:t>
            </a:r>
            <a:br>
              <a:rPr lang="en-US" smtClean="0"/>
            </a:br>
            <a:r>
              <a:rPr lang="en-US" smtClean="0">
                <a:solidFill>
                  <a:schemeClr val="accent2"/>
                </a:solidFill>
              </a:rPr>
              <a:t>Construction through End of Life (EOL)</a:t>
            </a:r>
          </a:p>
        </p:txBody>
      </p:sp>
      <p:graphicFrame>
        <p:nvGraphicFramePr>
          <p:cNvPr id="117461" name="Group 725"/>
          <p:cNvGraphicFramePr>
            <a:graphicFrameLocks noGrp="1"/>
          </p:cNvGraphicFramePr>
          <p:nvPr>
            <p:ph idx="4294967295"/>
          </p:nvPr>
        </p:nvGraphicFramePr>
        <p:xfrm>
          <a:off x="179388" y="1277938"/>
          <a:ext cx="8963025" cy="4987927"/>
        </p:xfrm>
        <a:graphic>
          <a:graphicData uri="http://schemas.openxmlformats.org/drawingml/2006/table">
            <a:tbl>
              <a:tblPr/>
              <a:tblGrid>
                <a:gridCol w="1703387"/>
                <a:gridCol w="1012825"/>
                <a:gridCol w="1228725"/>
                <a:gridCol w="1135063"/>
                <a:gridCol w="1319212"/>
                <a:gridCol w="1274763"/>
                <a:gridCol w="1289050"/>
              </a:tblGrid>
              <a:tr h="107156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accent1"/>
                          </a:solidFill>
                          <a:effectLst/>
                          <a:latin typeface="Arial" charset="0"/>
                          <a:ea typeface="ＭＳ Ｐゴシック"/>
                          <a:cs typeface="Arial" charset="0"/>
                        </a:rPr>
                        <a:t>Program Phase</a:t>
                      </a:r>
                    </a:p>
                    <a:p>
                      <a:pPr marL="0" marR="0" lvl="0" indent="0" algn="l" defTabSz="914400" rtl="0" eaLnBrk="1" fontAlgn="b"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accent1"/>
                        </a:solidFill>
                        <a:effectLst/>
                        <a:latin typeface="Arial" charset="0"/>
                        <a:ea typeface="ＭＳ Ｐゴシック"/>
                        <a:cs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accent1"/>
                        </a:solidFill>
                        <a:effectLst/>
                        <a:latin typeface="Arial" charset="0"/>
                        <a:ea typeface="ＭＳ Ｐゴシック"/>
                        <a:cs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accent1"/>
                          </a:solidFill>
                          <a:effectLst/>
                          <a:latin typeface="Arial" charset="0"/>
                          <a:ea typeface="ＭＳ Ｐゴシック"/>
                          <a:cs typeface="Arial" charset="0"/>
                        </a:rPr>
                        <a:t>Type of Insurance</a:t>
                      </a:r>
                      <a:endParaRPr kumimoji="0" lang="en-GB" sz="1200" b="1" i="0" u="none" strike="noStrike" cap="none" normalizeH="0" baseline="0" dirty="0" smtClean="0">
                        <a:ln>
                          <a:noFill/>
                        </a:ln>
                        <a:solidFill>
                          <a:schemeClr val="accent1"/>
                        </a:solidFill>
                        <a:effectLst/>
                        <a:latin typeface="Arial" charset="0"/>
                        <a:ea typeface="ＭＳ Ｐゴシック"/>
                        <a:cs typeface="ＭＳ Ｐゴシック"/>
                      </a:endParaRPr>
                    </a:p>
                  </a:txBody>
                  <a:tcPr marL="0" marT="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Construction</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Shipment to Launch Facility</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Launch Facility Activity</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Launch/</a:t>
                      </a:r>
                    </a:p>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Intentional Ignition</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Post Sep through (up to) 1 year</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In-Orbit (year 2 through EOL)</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2463">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Manufacturers Property Policy</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4050">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Transit and Pre-Ignition</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08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Launch (+1)</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2463">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Launch &amp; In Orbit Liability (Third Party Liability, TPL)</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dirty="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r>
              <a:tr h="652463">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Incentives</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r>
              <a:tr h="654050">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chemeClr val="tx1"/>
                          </a:solidFill>
                          <a:effectLst/>
                          <a:latin typeface="Arial" charset="0"/>
                          <a:ea typeface="ＭＳ Ｐゴシック"/>
                          <a:cs typeface="Arial" charset="0"/>
                        </a:rPr>
                        <a:t>In-Orbit</a:t>
                      </a:r>
                      <a:endParaRPr kumimoji="0" lang="en-GB" sz="12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ea typeface="ＭＳ Ｐゴシック"/>
                          <a:cs typeface="Arial" charset="0"/>
                        </a:rPr>
                        <a:t> </a:t>
                      </a:r>
                      <a:endParaRPr kumimoji="0" lang="en-GB" sz="1800" b="0" i="0" u="none" strike="noStrike" cap="none" normalizeH="0" baseline="0" smtClean="0">
                        <a:ln>
                          <a:noFill/>
                        </a:ln>
                        <a:solidFill>
                          <a:schemeClr val="tx1"/>
                        </a:solidFill>
                        <a:effectLst/>
                        <a:latin typeface="Arial" charset="0"/>
                        <a:ea typeface="ＭＳ Ｐゴシック"/>
                        <a:cs typeface="ＭＳ Ｐゴシック"/>
                      </a:endParaRPr>
                    </a:p>
                  </a:txBody>
                  <a:tcPr marL="0" marT="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CCFF"/>
                    </a:solidFill>
                  </a:tcPr>
                </a:tc>
              </a:tr>
            </a:tbl>
          </a:graphicData>
        </a:graphic>
      </p:graphicFrame>
      <p:sp>
        <p:nvSpPr>
          <p:cNvPr id="28742" name="AutoShape 375"/>
          <p:cNvSpPr>
            <a:spLocks noChangeArrowheads="1"/>
          </p:cNvSpPr>
          <p:nvPr/>
        </p:nvSpPr>
        <p:spPr bwMode="gray">
          <a:xfrm rot="5400000">
            <a:off x="1538287" y="2014538"/>
            <a:ext cx="250825" cy="158750"/>
          </a:xfrm>
          <a:prstGeom prst="rightArrow">
            <a:avLst>
              <a:gd name="adj1" fmla="val 50000"/>
              <a:gd name="adj2" fmla="val 39500"/>
            </a:avLst>
          </a:prstGeom>
          <a:noFill/>
          <a:ln w="9525" algn="ctr">
            <a:solidFill>
              <a:schemeClr val="accent1"/>
            </a:solidFill>
            <a:miter lim="800000"/>
            <a:headEnd/>
            <a:tailEnd/>
          </a:ln>
        </p:spPr>
        <p:txBody>
          <a:bodyPr rot="10800000" vert="eaVert" wrap="none" lIns="0" tIns="0" anchor="ctr"/>
          <a:lstStyle/>
          <a:p>
            <a:pPr algn="ctr">
              <a:lnSpc>
                <a:spcPct val="86000"/>
              </a:lnSpc>
            </a:pPr>
            <a:endParaRPr lang="en-US"/>
          </a:p>
        </p:txBody>
      </p:sp>
      <p:sp>
        <p:nvSpPr>
          <p:cNvPr id="28743" name="AutoShape 714"/>
          <p:cNvSpPr>
            <a:spLocks noChangeArrowheads="1"/>
          </p:cNvSpPr>
          <p:nvPr/>
        </p:nvSpPr>
        <p:spPr bwMode="gray">
          <a:xfrm>
            <a:off x="1560513" y="1555750"/>
            <a:ext cx="250825" cy="158750"/>
          </a:xfrm>
          <a:prstGeom prst="rightArrow">
            <a:avLst>
              <a:gd name="adj1" fmla="val 50000"/>
              <a:gd name="adj2" fmla="val 39500"/>
            </a:avLst>
          </a:prstGeom>
          <a:noFill/>
          <a:ln w="9525" algn="ctr">
            <a:solidFill>
              <a:schemeClr val="accent1"/>
            </a:solidFill>
            <a:miter lim="800000"/>
            <a:headEnd/>
            <a:tailEnd/>
          </a:ln>
        </p:spPr>
        <p:txBody>
          <a:bodyPr wrap="none" lIns="0" tIns="0" anchor="ctr"/>
          <a:lstStyle/>
          <a:p>
            <a:pPr algn="ctr">
              <a:lnSpc>
                <a:spcPct val="86000"/>
              </a:lnSpc>
            </a:pPr>
            <a:endParaRPr lang="en-US"/>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10</a:t>
            </a:fld>
            <a:endParaRPr lang="en-GB"/>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Satellite Lifecycle Risk Coverage Overview</a:t>
            </a:r>
            <a:br>
              <a:rPr lang="en-US" smtClean="0"/>
            </a:br>
            <a:r>
              <a:rPr lang="en-US" smtClean="0">
                <a:solidFill>
                  <a:schemeClr val="accent2"/>
                </a:solidFill>
              </a:rPr>
              <a:t>Commercial Programs</a:t>
            </a:r>
          </a:p>
        </p:txBody>
      </p:sp>
      <p:sp>
        <p:nvSpPr>
          <p:cNvPr id="39939" name="Text Box 29"/>
          <p:cNvSpPr txBox="1">
            <a:spLocks noChangeArrowheads="1"/>
          </p:cNvSpPr>
          <p:nvPr/>
        </p:nvSpPr>
        <p:spPr bwMode="gray">
          <a:xfrm>
            <a:off x="7096125" y="847725"/>
            <a:ext cx="2389188" cy="1154113"/>
          </a:xfrm>
          <a:prstGeom prst="rect">
            <a:avLst/>
          </a:prstGeom>
          <a:noFill/>
          <a:ln w="9525" algn="ctr">
            <a:noFill/>
            <a:miter lim="800000"/>
            <a:headEnd/>
            <a:tailEnd/>
          </a:ln>
        </p:spPr>
        <p:txBody>
          <a:bodyPr lIns="0" tIns="0" rIns="0" bIns="0">
            <a:spAutoFit/>
          </a:bodyPr>
          <a:lstStyle/>
          <a:p>
            <a:pPr>
              <a:lnSpc>
                <a:spcPct val="86000"/>
              </a:lnSpc>
              <a:spcBef>
                <a:spcPct val="50000"/>
              </a:spcBef>
            </a:pPr>
            <a:r>
              <a:rPr lang="en-US" sz="1200"/>
              <a:t>Satellite Launch Insurance </a:t>
            </a:r>
          </a:p>
          <a:p>
            <a:pPr>
              <a:lnSpc>
                <a:spcPct val="86000"/>
              </a:lnSpc>
              <a:spcBef>
                <a:spcPct val="50000"/>
              </a:spcBef>
            </a:pPr>
            <a:r>
              <a:rPr lang="en-US" sz="1200"/>
              <a:t>Launch Risk Guarantee (LRG)</a:t>
            </a:r>
          </a:p>
          <a:p>
            <a:pPr>
              <a:lnSpc>
                <a:spcPct val="86000"/>
              </a:lnSpc>
              <a:spcBef>
                <a:spcPct val="50000"/>
              </a:spcBef>
            </a:pPr>
            <a:r>
              <a:rPr lang="en-US" sz="1200"/>
              <a:t>Transit &amp; Pre Ignition</a:t>
            </a:r>
          </a:p>
          <a:p>
            <a:pPr>
              <a:lnSpc>
                <a:spcPct val="86000"/>
              </a:lnSpc>
              <a:spcBef>
                <a:spcPct val="50000"/>
              </a:spcBef>
            </a:pPr>
            <a:r>
              <a:rPr lang="en-US" sz="1200"/>
              <a:t>Post Sep &amp; In Orbit Insurance</a:t>
            </a:r>
          </a:p>
          <a:p>
            <a:pPr>
              <a:lnSpc>
                <a:spcPct val="86000"/>
              </a:lnSpc>
              <a:spcBef>
                <a:spcPct val="50000"/>
              </a:spcBef>
            </a:pPr>
            <a:r>
              <a:rPr lang="en-US" sz="1200"/>
              <a:t>Incentives Insurance</a:t>
            </a:r>
          </a:p>
        </p:txBody>
      </p:sp>
      <p:sp>
        <p:nvSpPr>
          <p:cNvPr id="39941" name="Rectangle 51"/>
          <p:cNvSpPr>
            <a:spLocks noChangeArrowheads="1"/>
          </p:cNvSpPr>
          <p:nvPr/>
        </p:nvSpPr>
        <p:spPr bwMode="gray">
          <a:xfrm>
            <a:off x="6802438" y="869950"/>
            <a:ext cx="215900" cy="107950"/>
          </a:xfrm>
          <a:prstGeom prst="rect">
            <a:avLst/>
          </a:prstGeom>
          <a:solidFill>
            <a:srgbClr val="33CCCC"/>
          </a:solidFill>
          <a:ln w="9525" algn="ctr">
            <a:solidFill>
              <a:srgbClr val="33CCCC"/>
            </a:solidFill>
            <a:miter lim="800000"/>
            <a:headEnd/>
            <a:tailEnd/>
          </a:ln>
        </p:spPr>
        <p:txBody>
          <a:bodyPr wrap="none" lIns="0" tIns="0" anchor="ctr"/>
          <a:lstStyle/>
          <a:p>
            <a:pPr algn="ctr">
              <a:lnSpc>
                <a:spcPct val="86000"/>
              </a:lnSpc>
            </a:pPr>
            <a:endParaRPr lang="en-US"/>
          </a:p>
        </p:txBody>
      </p:sp>
      <p:sp>
        <p:nvSpPr>
          <p:cNvPr id="39942" name="Rectangle 55"/>
          <p:cNvSpPr>
            <a:spLocks noChangeArrowheads="1"/>
          </p:cNvSpPr>
          <p:nvPr/>
        </p:nvSpPr>
        <p:spPr bwMode="gray">
          <a:xfrm>
            <a:off x="6792913" y="1114425"/>
            <a:ext cx="215900" cy="107950"/>
          </a:xfrm>
          <a:prstGeom prst="rect">
            <a:avLst/>
          </a:prstGeom>
          <a:solidFill>
            <a:srgbClr val="FF0000"/>
          </a:solidFill>
          <a:ln w="9525" algn="ctr">
            <a:solidFill>
              <a:srgbClr val="FF0000"/>
            </a:solidFill>
            <a:miter lim="800000"/>
            <a:headEnd/>
            <a:tailEnd/>
          </a:ln>
        </p:spPr>
        <p:txBody>
          <a:bodyPr wrap="none" lIns="0" tIns="0" anchor="ctr"/>
          <a:lstStyle/>
          <a:p>
            <a:pPr algn="ctr">
              <a:lnSpc>
                <a:spcPct val="86000"/>
              </a:lnSpc>
            </a:pPr>
            <a:endParaRPr lang="en-US"/>
          </a:p>
        </p:txBody>
      </p:sp>
      <p:sp>
        <p:nvSpPr>
          <p:cNvPr id="39943" name="Rectangle 57"/>
          <p:cNvSpPr>
            <a:spLocks noChangeArrowheads="1"/>
          </p:cNvSpPr>
          <p:nvPr/>
        </p:nvSpPr>
        <p:spPr bwMode="gray">
          <a:xfrm>
            <a:off x="6792913" y="1328738"/>
            <a:ext cx="215900" cy="107950"/>
          </a:xfrm>
          <a:prstGeom prst="rect">
            <a:avLst/>
          </a:prstGeom>
          <a:solidFill>
            <a:srgbClr val="FF9900"/>
          </a:solidFill>
          <a:ln w="9525" algn="ctr">
            <a:solidFill>
              <a:srgbClr val="FF9900"/>
            </a:solidFill>
            <a:miter lim="800000"/>
            <a:headEnd/>
            <a:tailEnd/>
          </a:ln>
        </p:spPr>
        <p:txBody>
          <a:bodyPr wrap="none" lIns="0" tIns="0" anchor="ctr"/>
          <a:lstStyle/>
          <a:p>
            <a:pPr algn="ctr">
              <a:lnSpc>
                <a:spcPct val="86000"/>
              </a:lnSpc>
            </a:pPr>
            <a:endParaRPr lang="en-US"/>
          </a:p>
        </p:txBody>
      </p:sp>
      <p:sp>
        <p:nvSpPr>
          <p:cNvPr id="39944" name="Text Box 64"/>
          <p:cNvSpPr txBox="1">
            <a:spLocks noChangeArrowheads="1"/>
          </p:cNvSpPr>
          <p:nvPr/>
        </p:nvSpPr>
        <p:spPr bwMode="gray">
          <a:xfrm>
            <a:off x="4422775" y="874713"/>
            <a:ext cx="2301875" cy="360362"/>
          </a:xfrm>
          <a:prstGeom prst="rect">
            <a:avLst/>
          </a:prstGeom>
          <a:noFill/>
          <a:ln w="9525" algn="ctr">
            <a:noFill/>
            <a:miter lim="800000"/>
            <a:headEnd/>
            <a:tailEnd/>
          </a:ln>
        </p:spPr>
        <p:txBody>
          <a:bodyPr lIns="0" tIns="0">
            <a:spAutoFit/>
          </a:bodyPr>
          <a:lstStyle/>
          <a:p>
            <a:pPr>
              <a:lnSpc>
                <a:spcPct val="86000"/>
              </a:lnSpc>
              <a:spcBef>
                <a:spcPct val="50000"/>
              </a:spcBef>
            </a:pPr>
            <a:r>
              <a:rPr lang="en-US" sz="1200"/>
              <a:t>Policies often begin at either Intentional Ignition or Launch </a:t>
            </a:r>
          </a:p>
        </p:txBody>
      </p:sp>
      <p:sp>
        <p:nvSpPr>
          <p:cNvPr id="39945" name="Rectangle 65" descr="Dark upward diagonal"/>
          <p:cNvSpPr>
            <a:spLocks noChangeArrowheads="1"/>
          </p:cNvSpPr>
          <p:nvPr/>
        </p:nvSpPr>
        <p:spPr bwMode="gray">
          <a:xfrm>
            <a:off x="4137025" y="892175"/>
            <a:ext cx="215900" cy="107950"/>
          </a:xfrm>
          <a:prstGeom prst="rect">
            <a:avLst/>
          </a:prstGeom>
          <a:pattFill prst="dkUpDiag">
            <a:fgClr>
              <a:schemeClr val="tx1"/>
            </a:fgClr>
            <a:bgClr>
              <a:schemeClr val="bg1"/>
            </a:bgClr>
          </a:pattFill>
          <a:ln w="9525" algn="ctr">
            <a:solidFill>
              <a:schemeClr val="tx1"/>
            </a:solidFill>
            <a:miter lim="800000"/>
            <a:headEnd/>
            <a:tailEnd/>
          </a:ln>
        </p:spPr>
        <p:txBody>
          <a:bodyPr wrap="none" lIns="0" tIns="0" anchor="ctr"/>
          <a:lstStyle/>
          <a:p>
            <a:pPr algn="ctr">
              <a:lnSpc>
                <a:spcPct val="86000"/>
              </a:lnSpc>
            </a:pPr>
            <a:endParaRPr lang="en-US"/>
          </a:p>
        </p:txBody>
      </p:sp>
      <p:sp>
        <p:nvSpPr>
          <p:cNvPr id="39946" name="Rectangle 67"/>
          <p:cNvSpPr>
            <a:spLocks noChangeArrowheads="1"/>
          </p:cNvSpPr>
          <p:nvPr/>
        </p:nvSpPr>
        <p:spPr bwMode="gray">
          <a:xfrm>
            <a:off x="3984625" y="766763"/>
            <a:ext cx="5346700" cy="1287462"/>
          </a:xfrm>
          <a:prstGeom prst="rect">
            <a:avLst/>
          </a:prstGeom>
          <a:noFill/>
          <a:ln w="3175" cap="rnd" algn="ctr">
            <a:solidFill>
              <a:schemeClr val="tx2"/>
            </a:solidFill>
            <a:prstDash val="sysDot"/>
            <a:miter lim="800000"/>
            <a:headEnd/>
            <a:tailEnd/>
          </a:ln>
        </p:spPr>
        <p:txBody>
          <a:bodyPr wrap="none" lIns="0" tIns="0" anchor="ctr"/>
          <a:lstStyle/>
          <a:p>
            <a:pPr algn="ctr">
              <a:lnSpc>
                <a:spcPct val="86000"/>
              </a:lnSpc>
            </a:pPr>
            <a:endParaRPr lang="en-US"/>
          </a:p>
        </p:txBody>
      </p:sp>
      <p:cxnSp>
        <p:nvCxnSpPr>
          <p:cNvPr id="76" name="Straight Connector 75"/>
          <p:cNvCxnSpPr/>
          <p:nvPr/>
        </p:nvCxnSpPr>
        <p:spPr>
          <a:xfrm flipV="1">
            <a:off x="182563" y="4433888"/>
            <a:ext cx="9190037" cy="4762"/>
          </a:xfrm>
          <a:prstGeom prst="line">
            <a:avLst/>
          </a:prstGeom>
          <a:ln w="25400" cmpd="dbl">
            <a:solidFill>
              <a:srgbClr val="808080"/>
            </a:solidFill>
            <a:prstDash val="solid"/>
          </a:ln>
        </p:spPr>
        <p:style>
          <a:lnRef idx="1">
            <a:schemeClr val="accent1"/>
          </a:lnRef>
          <a:fillRef idx="0">
            <a:schemeClr val="accent1"/>
          </a:fillRef>
          <a:effectRef idx="0">
            <a:schemeClr val="accent1"/>
          </a:effectRef>
          <a:fontRef idx="minor">
            <a:schemeClr val="tx1"/>
          </a:fontRef>
        </p:style>
      </p:cxnSp>
      <p:sp>
        <p:nvSpPr>
          <p:cNvPr id="39951" name="Text Box 16"/>
          <p:cNvSpPr txBox="1">
            <a:spLocks noChangeArrowheads="1"/>
          </p:cNvSpPr>
          <p:nvPr/>
        </p:nvSpPr>
        <p:spPr bwMode="gray">
          <a:xfrm>
            <a:off x="98425" y="2501900"/>
            <a:ext cx="1098550" cy="228600"/>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EDC</a:t>
            </a:r>
          </a:p>
        </p:txBody>
      </p:sp>
      <p:sp>
        <p:nvSpPr>
          <p:cNvPr id="39952" name="Rectangle 58"/>
          <p:cNvSpPr>
            <a:spLocks noChangeArrowheads="1"/>
          </p:cNvSpPr>
          <p:nvPr/>
        </p:nvSpPr>
        <p:spPr bwMode="gray">
          <a:xfrm>
            <a:off x="6786563" y="1851025"/>
            <a:ext cx="215900" cy="107950"/>
          </a:xfrm>
          <a:prstGeom prst="rect">
            <a:avLst/>
          </a:prstGeom>
          <a:solidFill>
            <a:srgbClr val="FF00FF"/>
          </a:solidFill>
          <a:ln w="9525" algn="ctr">
            <a:solidFill>
              <a:srgbClr val="FF00FF"/>
            </a:solidFill>
            <a:miter lim="800000"/>
            <a:headEnd/>
            <a:tailEnd/>
          </a:ln>
        </p:spPr>
        <p:txBody>
          <a:bodyPr wrap="none" lIns="0" tIns="0" anchor="ctr"/>
          <a:lstStyle/>
          <a:p>
            <a:pPr algn="ctr">
              <a:lnSpc>
                <a:spcPct val="86000"/>
              </a:lnSpc>
            </a:pPr>
            <a:endParaRPr lang="en-US"/>
          </a:p>
        </p:txBody>
      </p:sp>
      <p:sp>
        <p:nvSpPr>
          <p:cNvPr id="39953" name="Line 87"/>
          <p:cNvSpPr>
            <a:spLocks noChangeShapeType="1"/>
          </p:cNvSpPr>
          <p:nvPr/>
        </p:nvSpPr>
        <p:spPr bwMode="gray">
          <a:xfrm>
            <a:off x="8083550" y="2968625"/>
            <a:ext cx="0" cy="1465263"/>
          </a:xfrm>
          <a:prstGeom prst="line">
            <a:avLst/>
          </a:prstGeom>
          <a:noFill/>
          <a:ln w="9525">
            <a:solidFill>
              <a:schemeClr val="tx2"/>
            </a:solidFill>
            <a:prstDash val="dash"/>
            <a:round/>
            <a:headEnd/>
            <a:tailEnd/>
          </a:ln>
        </p:spPr>
        <p:txBody>
          <a:bodyPr wrap="none" lIns="0" tIns="0" anchor="ctr"/>
          <a:lstStyle/>
          <a:p>
            <a:endParaRPr lang="en-US"/>
          </a:p>
        </p:txBody>
      </p:sp>
      <p:sp>
        <p:nvSpPr>
          <p:cNvPr id="39954" name="Line 68"/>
          <p:cNvSpPr>
            <a:spLocks noChangeShapeType="1"/>
          </p:cNvSpPr>
          <p:nvPr/>
        </p:nvSpPr>
        <p:spPr bwMode="gray">
          <a:xfrm>
            <a:off x="1603375" y="2959100"/>
            <a:ext cx="0" cy="1465263"/>
          </a:xfrm>
          <a:prstGeom prst="line">
            <a:avLst/>
          </a:prstGeom>
          <a:noFill/>
          <a:ln w="9525">
            <a:solidFill>
              <a:schemeClr val="tx2"/>
            </a:solidFill>
            <a:prstDash val="dash"/>
            <a:round/>
            <a:headEnd/>
            <a:tailEnd/>
          </a:ln>
        </p:spPr>
        <p:txBody>
          <a:bodyPr wrap="none" lIns="0" tIns="0" anchor="ctr"/>
          <a:lstStyle/>
          <a:p>
            <a:endParaRPr lang="en-US"/>
          </a:p>
        </p:txBody>
      </p:sp>
      <p:sp>
        <p:nvSpPr>
          <p:cNvPr id="39955" name="Line 69"/>
          <p:cNvSpPr>
            <a:spLocks noChangeShapeType="1"/>
          </p:cNvSpPr>
          <p:nvPr/>
        </p:nvSpPr>
        <p:spPr bwMode="gray">
          <a:xfrm>
            <a:off x="3028950" y="2957513"/>
            <a:ext cx="0" cy="1465262"/>
          </a:xfrm>
          <a:prstGeom prst="line">
            <a:avLst/>
          </a:prstGeom>
          <a:noFill/>
          <a:ln w="9525">
            <a:solidFill>
              <a:schemeClr val="tx2"/>
            </a:solidFill>
            <a:prstDash val="dash"/>
            <a:round/>
            <a:headEnd/>
            <a:tailEnd/>
          </a:ln>
        </p:spPr>
        <p:txBody>
          <a:bodyPr wrap="none" lIns="0" tIns="0" anchor="ctr"/>
          <a:lstStyle/>
          <a:p>
            <a:endParaRPr lang="en-US"/>
          </a:p>
        </p:txBody>
      </p:sp>
      <p:sp>
        <p:nvSpPr>
          <p:cNvPr id="39956" name="Line 70"/>
          <p:cNvSpPr>
            <a:spLocks noChangeShapeType="1"/>
          </p:cNvSpPr>
          <p:nvPr/>
        </p:nvSpPr>
        <p:spPr bwMode="gray">
          <a:xfrm>
            <a:off x="4708525" y="2968625"/>
            <a:ext cx="0" cy="1465263"/>
          </a:xfrm>
          <a:prstGeom prst="line">
            <a:avLst/>
          </a:prstGeom>
          <a:noFill/>
          <a:ln w="9525">
            <a:solidFill>
              <a:schemeClr val="tx2"/>
            </a:solidFill>
            <a:prstDash val="dash"/>
            <a:round/>
            <a:headEnd/>
            <a:tailEnd/>
          </a:ln>
        </p:spPr>
        <p:txBody>
          <a:bodyPr wrap="none" lIns="0" tIns="0" anchor="ctr"/>
          <a:lstStyle/>
          <a:p>
            <a:endParaRPr lang="en-US"/>
          </a:p>
        </p:txBody>
      </p:sp>
      <p:sp>
        <p:nvSpPr>
          <p:cNvPr id="39957" name="Line 71"/>
          <p:cNvSpPr>
            <a:spLocks noChangeShapeType="1"/>
          </p:cNvSpPr>
          <p:nvPr/>
        </p:nvSpPr>
        <p:spPr bwMode="gray">
          <a:xfrm>
            <a:off x="5575300" y="2978150"/>
            <a:ext cx="0" cy="1465263"/>
          </a:xfrm>
          <a:prstGeom prst="line">
            <a:avLst/>
          </a:prstGeom>
          <a:noFill/>
          <a:ln w="9525">
            <a:solidFill>
              <a:schemeClr val="tx2"/>
            </a:solidFill>
            <a:prstDash val="dash"/>
            <a:round/>
            <a:headEnd/>
            <a:tailEnd/>
          </a:ln>
        </p:spPr>
        <p:txBody>
          <a:bodyPr wrap="none" lIns="0" tIns="0" anchor="ctr"/>
          <a:lstStyle/>
          <a:p>
            <a:endParaRPr lang="en-US"/>
          </a:p>
        </p:txBody>
      </p:sp>
      <p:sp>
        <p:nvSpPr>
          <p:cNvPr id="39958" name="Line 72"/>
          <p:cNvSpPr>
            <a:spLocks noChangeShapeType="1"/>
          </p:cNvSpPr>
          <p:nvPr/>
        </p:nvSpPr>
        <p:spPr bwMode="gray">
          <a:xfrm>
            <a:off x="6538913" y="2978150"/>
            <a:ext cx="0" cy="1465263"/>
          </a:xfrm>
          <a:prstGeom prst="line">
            <a:avLst/>
          </a:prstGeom>
          <a:noFill/>
          <a:ln w="9525">
            <a:solidFill>
              <a:schemeClr val="tx2"/>
            </a:solidFill>
            <a:prstDash val="dash"/>
            <a:round/>
            <a:headEnd/>
            <a:tailEnd/>
          </a:ln>
        </p:spPr>
        <p:txBody>
          <a:bodyPr wrap="none" lIns="0" tIns="0" anchor="ctr"/>
          <a:lstStyle/>
          <a:p>
            <a:endParaRPr lang="en-US"/>
          </a:p>
        </p:txBody>
      </p:sp>
      <p:cxnSp>
        <p:nvCxnSpPr>
          <p:cNvPr id="39959" name="Straight Connector 4"/>
          <p:cNvCxnSpPr>
            <a:cxnSpLocks noChangeShapeType="1"/>
          </p:cNvCxnSpPr>
          <p:nvPr/>
        </p:nvCxnSpPr>
        <p:spPr bwMode="auto">
          <a:xfrm>
            <a:off x="585788" y="2960688"/>
            <a:ext cx="8469312" cy="11112"/>
          </a:xfrm>
          <a:prstGeom prst="line">
            <a:avLst/>
          </a:prstGeom>
          <a:noFill/>
          <a:ln w="38100" algn="ctr">
            <a:solidFill>
              <a:srgbClr val="7F7F7F"/>
            </a:solidFill>
            <a:round/>
            <a:headEnd/>
            <a:tailEnd type="triangle" w="med" len="med"/>
          </a:ln>
        </p:spPr>
      </p:cxnSp>
      <p:cxnSp>
        <p:nvCxnSpPr>
          <p:cNvPr id="8" name="Straight Connector 7"/>
          <p:cNvCxnSpPr/>
          <p:nvPr/>
        </p:nvCxnSpPr>
        <p:spPr>
          <a:xfrm>
            <a:off x="592138" y="2841625"/>
            <a:ext cx="0" cy="274638"/>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608138" y="2843213"/>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033713" y="2865438"/>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99000" y="2843213"/>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35738" y="2843213"/>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965" name="Straight Connector 34"/>
          <p:cNvCxnSpPr>
            <a:cxnSpLocks noChangeShapeType="1"/>
          </p:cNvCxnSpPr>
          <p:nvPr/>
        </p:nvCxnSpPr>
        <p:spPr bwMode="auto">
          <a:xfrm>
            <a:off x="1085850" y="5637213"/>
            <a:ext cx="2386013" cy="0"/>
          </a:xfrm>
          <a:prstGeom prst="line">
            <a:avLst/>
          </a:prstGeom>
          <a:noFill/>
          <a:ln w="38100" algn="ctr">
            <a:solidFill>
              <a:srgbClr val="7F7F7F"/>
            </a:solidFill>
            <a:round/>
            <a:headEnd type="triangle" w="med" len="med"/>
            <a:tailEnd type="triangle" w="med" len="med"/>
          </a:ln>
        </p:spPr>
      </p:cxnSp>
      <p:cxnSp>
        <p:nvCxnSpPr>
          <p:cNvPr id="36" name="Straight Connector 35"/>
          <p:cNvCxnSpPr/>
          <p:nvPr/>
        </p:nvCxnSpPr>
        <p:spPr>
          <a:xfrm>
            <a:off x="1617663" y="5486400"/>
            <a:ext cx="0" cy="274638"/>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990850" y="5507038"/>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968" name="Text Box 15"/>
          <p:cNvSpPr txBox="1">
            <a:spLocks noChangeArrowheads="1"/>
          </p:cNvSpPr>
          <p:nvPr/>
        </p:nvSpPr>
        <p:spPr bwMode="gray">
          <a:xfrm>
            <a:off x="639763" y="3179763"/>
            <a:ext cx="1087437" cy="203200"/>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200"/>
              <a:t>Manufacturing</a:t>
            </a:r>
          </a:p>
        </p:txBody>
      </p:sp>
      <p:sp>
        <p:nvSpPr>
          <p:cNvPr id="39969" name="Text Box 17"/>
          <p:cNvSpPr txBox="1">
            <a:spLocks noChangeArrowheads="1"/>
          </p:cNvSpPr>
          <p:nvPr/>
        </p:nvSpPr>
        <p:spPr bwMode="gray">
          <a:xfrm>
            <a:off x="1039813" y="2370138"/>
            <a:ext cx="1247775" cy="411162"/>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Satellite Complete</a:t>
            </a:r>
          </a:p>
        </p:txBody>
      </p:sp>
      <p:sp>
        <p:nvSpPr>
          <p:cNvPr id="39970" name="Text Box 18"/>
          <p:cNvSpPr txBox="1">
            <a:spLocks noChangeArrowheads="1"/>
          </p:cNvSpPr>
          <p:nvPr/>
        </p:nvSpPr>
        <p:spPr bwMode="gray">
          <a:xfrm>
            <a:off x="2363788" y="2355850"/>
            <a:ext cx="1465262" cy="411163"/>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Arrival at Launch Site</a:t>
            </a:r>
          </a:p>
        </p:txBody>
      </p:sp>
      <p:sp>
        <p:nvSpPr>
          <p:cNvPr id="39971" name="Text Box 19"/>
          <p:cNvSpPr txBox="1">
            <a:spLocks noChangeArrowheads="1"/>
          </p:cNvSpPr>
          <p:nvPr/>
        </p:nvSpPr>
        <p:spPr bwMode="gray">
          <a:xfrm>
            <a:off x="1679575" y="3211513"/>
            <a:ext cx="1419225" cy="360362"/>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200"/>
              <a:t>Transit &amp; Incidental Storage</a:t>
            </a:r>
          </a:p>
        </p:txBody>
      </p:sp>
      <p:sp>
        <p:nvSpPr>
          <p:cNvPr id="39972" name="Text Box 20"/>
          <p:cNvSpPr txBox="1">
            <a:spLocks noChangeArrowheads="1"/>
          </p:cNvSpPr>
          <p:nvPr/>
        </p:nvSpPr>
        <p:spPr bwMode="gray">
          <a:xfrm>
            <a:off x="3960813" y="2312988"/>
            <a:ext cx="1465262" cy="411162"/>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Intentional Ignition</a:t>
            </a:r>
          </a:p>
        </p:txBody>
      </p:sp>
      <p:sp>
        <p:nvSpPr>
          <p:cNvPr id="39973" name="Text Box 21"/>
          <p:cNvSpPr txBox="1">
            <a:spLocks noChangeArrowheads="1"/>
          </p:cNvSpPr>
          <p:nvPr/>
        </p:nvSpPr>
        <p:spPr bwMode="gray">
          <a:xfrm>
            <a:off x="5081588" y="2430463"/>
            <a:ext cx="1135062" cy="228600"/>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Launch</a:t>
            </a:r>
          </a:p>
        </p:txBody>
      </p:sp>
      <p:sp>
        <p:nvSpPr>
          <p:cNvPr id="39974" name="Text Box 22"/>
          <p:cNvSpPr txBox="1">
            <a:spLocks noChangeArrowheads="1"/>
          </p:cNvSpPr>
          <p:nvPr/>
        </p:nvSpPr>
        <p:spPr bwMode="gray">
          <a:xfrm>
            <a:off x="5994400" y="2347913"/>
            <a:ext cx="1212850" cy="411162"/>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Spacecraft Separation</a:t>
            </a:r>
          </a:p>
        </p:txBody>
      </p:sp>
      <p:sp>
        <p:nvSpPr>
          <p:cNvPr id="39975" name="Text Box 23"/>
          <p:cNvSpPr txBox="1">
            <a:spLocks noChangeArrowheads="1"/>
          </p:cNvSpPr>
          <p:nvPr/>
        </p:nvSpPr>
        <p:spPr bwMode="gray">
          <a:xfrm>
            <a:off x="3190875" y="3189288"/>
            <a:ext cx="1419225" cy="360362"/>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200"/>
              <a:t>Launch Site Processing</a:t>
            </a:r>
          </a:p>
        </p:txBody>
      </p:sp>
      <p:cxnSp>
        <p:nvCxnSpPr>
          <p:cNvPr id="2" name="Straight Connector 12"/>
          <p:cNvCxnSpPr/>
          <p:nvPr/>
        </p:nvCxnSpPr>
        <p:spPr>
          <a:xfrm>
            <a:off x="5576888" y="2825750"/>
            <a:ext cx="0" cy="274638"/>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977" name="Text Box 25"/>
          <p:cNvSpPr txBox="1">
            <a:spLocks noChangeArrowheads="1"/>
          </p:cNvSpPr>
          <p:nvPr/>
        </p:nvSpPr>
        <p:spPr bwMode="gray">
          <a:xfrm>
            <a:off x="5118100" y="3224213"/>
            <a:ext cx="904875" cy="203200"/>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200"/>
              <a:t>Launch</a:t>
            </a:r>
          </a:p>
        </p:txBody>
      </p:sp>
      <p:sp>
        <p:nvSpPr>
          <p:cNvPr id="39978" name="Text Box 26"/>
          <p:cNvSpPr txBox="1">
            <a:spLocks noChangeArrowheads="1"/>
          </p:cNvSpPr>
          <p:nvPr/>
        </p:nvSpPr>
        <p:spPr bwMode="gray">
          <a:xfrm>
            <a:off x="7235825" y="2233613"/>
            <a:ext cx="1727200" cy="593725"/>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In Orbit Testing Completion / Handoff</a:t>
            </a:r>
          </a:p>
        </p:txBody>
      </p:sp>
      <p:sp>
        <p:nvSpPr>
          <p:cNvPr id="39979" name="Text Box 27"/>
          <p:cNvSpPr txBox="1">
            <a:spLocks noChangeArrowheads="1"/>
          </p:cNvSpPr>
          <p:nvPr/>
        </p:nvSpPr>
        <p:spPr bwMode="gray">
          <a:xfrm>
            <a:off x="6577013" y="3206750"/>
            <a:ext cx="1450975" cy="203200"/>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200"/>
              <a:t>180 Days</a:t>
            </a:r>
          </a:p>
        </p:txBody>
      </p:sp>
      <p:cxnSp>
        <p:nvCxnSpPr>
          <p:cNvPr id="3" name="Straight Connector 13"/>
          <p:cNvCxnSpPr/>
          <p:nvPr/>
        </p:nvCxnSpPr>
        <p:spPr>
          <a:xfrm>
            <a:off x="8088313" y="2863850"/>
            <a:ext cx="0" cy="274638"/>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982" name="Rectangle 32"/>
          <p:cNvSpPr>
            <a:spLocks noChangeArrowheads="1"/>
          </p:cNvSpPr>
          <p:nvPr/>
        </p:nvSpPr>
        <p:spPr bwMode="gray">
          <a:xfrm>
            <a:off x="4702175" y="3700463"/>
            <a:ext cx="4098925" cy="98425"/>
          </a:xfrm>
          <a:prstGeom prst="rect">
            <a:avLst/>
          </a:prstGeom>
          <a:solidFill>
            <a:srgbClr val="33CCCC"/>
          </a:solidFill>
          <a:ln w="9525" algn="ctr">
            <a:solidFill>
              <a:srgbClr val="33CCCC"/>
            </a:solidFill>
            <a:miter lim="800000"/>
            <a:headEnd/>
            <a:tailEnd/>
          </a:ln>
        </p:spPr>
        <p:txBody>
          <a:bodyPr wrap="none" lIns="0" tIns="0" anchor="ctr"/>
          <a:lstStyle/>
          <a:p>
            <a:pPr algn="ctr">
              <a:lnSpc>
                <a:spcPct val="86000"/>
              </a:lnSpc>
            </a:pPr>
            <a:endParaRPr lang="en-US"/>
          </a:p>
        </p:txBody>
      </p:sp>
      <p:sp>
        <p:nvSpPr>
          <p:cNvPr id="39983" name="Text Box 34"/>
          <p:cNvSpPr txBox="1">
            <a:spLocks noChangeArrowheads="1"/>
          </p:cNvSpPr>
          <p:nvPr/>
        </p:nvSpPr>
        <p:spPr bwMode="gray">
          <a:xfrm>
            <a:off x="1114425" y="4962525"/>
            <a:ext cx="1098550" cy="411163"/>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Intentional Ignition</a:t>
            </a:r>
          </a:p>
        </p:txBody>
      </p:sp>
      <p:sp>
        <p:nvSpPr>
          <p:cNvPr id="39984" name="Text Box 35"/>
          <p:cNvSpPr txBox="1">
            <a:spLocks noChangeArrowheads="1"/>
          </p:cNvSpPr>
          <p:nvPr/>
        </p:nvSpPr>
        <p:spPr bwMode="gray">
          <a:xfrm>
            <a:off x="2495550" y="4992688"/>
            <a:ext cx="1098550" cy="228600"/>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Launch</a:t>
            </a:r>
          </a:p>
        </p:txBody>
      </p:sp>
      <p:sp>
        <p:nvSpPr>
          <p:cNvPr id="39985" name="Text Box 38"/>
          <p:cNvSpPr txBox="1">
            <a:spLocks noChangeArrowheads="1"/>
          </p:cNvSpPr>
          <p:nvPr/>
        </p:nvSpPr>
        <p:spPr bwMode="gray">
          <a:xfrm>
            <a:off x="1308100" y="4541838"/>
            <a:ext cx="2006600" cy="307975"/>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u="sng"/>
              <a:t>Nominal Launch</a:t>
            </a:r>
          </a:p>
        </p:txBody>
      </p:sp>
      <p:sp>
        <p:nvSpPr>
          <p:cNvPr id="39986" name="Text Box 39"/>
          <p:cNvSpPr txBox="1">
            <a:spLocks noChangeArrowheads="1"/>
          </p:cNvSpPr>
          <p:nvPr/>
        </p:nvSpPr>
        <p:spPr bwMode="gray">
          <a:xfrm>
            <a:off x="5621338" y="4532313"/>
            <a:ext cx="2006600" cy="307975"/>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u="sng"/>
              <a:t>Launch Abort</a:t>
            </a:r>
          </a:p>
        </p:txBody>
      </p:sp>
      <p:cxnSp>
        <p:nvCxnSpPr>
          <p:cNvPr id="39987" name="Straight Connector 34"/>
          <p:cNvCxnSpPr>
            <a:cxnSpLocks noChangeShapeType="1"/>
          </p:cNvCxnSpPr>
          <p:nvPr/>
        </p:nvCxnSpPr>
        <p:spPr bwMode="auto">
          <a:xfrm>
            <a:off x="4959350" y="5634038"/>
            <a:ext cx="3302000" cy="0"/>
          </a:xfrm>
          <a:prstGeom prst="line">
            <a:avLst/>
          </a:prstGeom>
          <a:noFill/>
          <a:ln w="38100" algn="ctr">
            <a:solidFill>
              <a:srgbClr val="7F7F7F"/>
            </a:solidFill>
            <a:round/>
            <a:headEnd type="triangle" w="med" len="med"/>
            <a:tailEnd type="triangle" w="med" len="med"/>
          </a:ln>
        </p:spPr>
      </p:cxnSp>
      <p:cxnSp>
        <p:nvCxnSpPr>
          <p:cNvPr id="6" name="Straight Connector 35"/>
          <p:cNvCxnSpPr/>
          <p:nvPr/>
        </p:nvCxnSpPr>
        <p:spPr>
          <a:xfrm>
            <a:off x="5491163" y="5483225"/>
            <a:ext cx="0" cy="274638"/>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38"/>
          <p:cNvCxnSpPr/>
          <p:nvPr/>
        </p:nvCxnSpPr>
        <p:spPr>
          <a:xfrm>
            <a:off x="6540500" y="5494338"/>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990" name="Text Box 43"/>
          <p:cNvSpPr txBox="1">
            <a:spLocks noChangeArrowheads="1"/>
          </p:cNvSpPr>
          <p:nvPr/>
        </p:nvSpPr>
        <p:spPr bwMode="gray">
          <a:xfrm>
            <a:off x="4940300" y="4978400"/>
            <a:ext cx="1098550" cy="411163"/>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Intentional Ignition</a:t>
            </a:r>
          </a:p>
        </p:txBody>
      </p:sp>
      <p:sp>
        <p:nvSpPr>
          <p:cNvPr id="39991" name="Text Box 44"/>
          <p:cNvSpPr txBox="1">
            <a:spLocks noChangeArrowheads="1"/>
          </p:cNvSpPr>
          <p:nvPr/>
        </p:nvSpPr>
        <p:spPr bwMode="gray">
          <a:xfrm>
            <a:off x="6016625" y="4964113"/>
            <a:ext cx="1098550" cy="411162"/>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Engine Shutdown</a:t>
            </a:r>
          </a:p>
        </p:txBody>
      </p:sp>
      <p:cxnSp>
        <p:nvCxnSpPr>
          <p:cNvPr id="9" name="Straight Connector 38"/>
          <p:cNvCxnSpPr/>
          <p:nvPr/>
        </p:nvCxnSpPr>
        <p:spPr>
          <a:xfrm>
            <a:off x="7797800" y="5484813"/>
            <a:ext cx="0" cy="2746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993" name="Text Box 46"/>
          <p:cNvSpPr txBox="1">
            <a:spLocks noChangeArrowheads="1"/>
          </p:cNvSpPr>
          <p:nvPr/>
        </p:nvSpPr>
        <p:spPr bwMode="gray">
          <a:xfrm>
            <a:off x="7270750" y="4953000"/>
            <a:ext cx="1098550" cy="411163"/>
          </a:xfrm>
          <a:prstGeom prst="rect">
            <a:avLst/>
          </a:prstGeom>
          <a:noFill/>
          <a:ln w="9525" algn="ctr">
            <a:noFill/>
            <a:miter lim="800000"/>
            <a:headEnd/>
            <a:tailEnd/>
          </a:ln>
        </p:spPr>
        <p:txBody>
          <a:bodyPr lIns="0" tIns="0">
            <a:spAutoFit/>
          </a:bodyPr>
          <a:lstStyle/>
          <a:p>
            <a:pPr algn="ctr">
              <a:lnSpc>
                <a:spcPct val="86000"/>
              </a:lnSpc>
              <a:spcBef>
                <a:spcPct val="50000"/>
              </a:spcBef>
            </a:pPr>
            <a:r>
              <a:rPr lang="en-US" sz="1400" b="1"/>
              <a:t>Launch Pad is Safe</a:t>
            </a:r>
          </a:p>
        </p:txBody>
      </p:sp>
      <p:sp>
        <p:nvSpPr>
          <p:cNvPr id="39994" name="Rectangle 52"/>
          <p:cNvSpPr>
            <a:spLocks noChangeArrowheads="1"/>
          </p:cNvSpPr>
          <p:nvPr/>
        </p:nvSpPr>
        <p:spPr bwMode="gray">
          <a:xfrm>
            <a:off x="5594350" y="3843338"/>
            <a:ext cx="954088" cy="98425"/>
          </a:xfrm>
          <a:prstGeom prst="rect">
            <a:avLst/>
          </a:prstGeom>
          <a:solidFill>
            <a:srgbClr val="FF0000"/>
          </a:solidFill>
          <a:ln w="9525" algn="ctr">
            <a:solidFill>
              <a:srgbClr val="FF0000"/>
            </a:solidFill>
            <a:miter lim="800000"/>
            <a:headEnd/>
            <a:tailEnd/>
          </a:ln>
        </p:spPr>
        <p:txBody>
          <a:bodyPr wrap="none" lIns="0" tIns="0" anchor="ctr"/>
          <a:lstStyle/>
          <a:p>
            <a:pPr algn="ctr">
              <a:lnSpc>
                <a:spcPct val="86000"/>
              </a:lnSpc>
            </a:pPr>
            <a:endParaRPr lang="en-US"/>
          </a:p>
        </p:txBody>
      </p:sp>
      <p:sp>
        <p:nvSpPr>
          <p:cNvPr id="39995" name="Rectangle 53"/>
          <p:cNvSpPr>
            <a:spLocks noChangeArrowheads="1"/>
          </p:cNvSpPr>
          <p:nvPr/>
        </p:nvSpPr>
        <p:spPr bwMode="gray">
          <a:xfrm>
            <a:off x="1601788" y="3981450"/>
            <a:ext cx="3981450" cy="98425"/>
          </a:xfrm>
          <a:prstGeom prst="rect">
            <a:avLst/>
          </a:prstGeom>
          <a:solidFill>
            <a:srgbClr val="FF9900"/>
          </a:solidFill>
          <a:ln w="9525" algn="ctr">
            <a:solidFill>
              <a:srgbClr val="FF9900"/>
            </a:solidFill>
            <a:miter lim="800000"/>
            <a:headEnd/>
            <a:tailEnd/>
          </a:ln>
        </p:spPr>
        <p:txBody>
          <a:bodyPr wrap="none" lIns="0" tIns="0" anchor="ctr"/>
          <a:lstStyle/>
          <a:p>
            <a:pPr algn="ctr">
              <a:lnSpc>
                <a:spcPct val="86000"/>
              </a:lnSpc>
            </a:pPr>
            <a:endParaRPr lang="en-US"/>
          </a:p>
        </p:txBody>
      </p:sp>
      <p:sp>
        <p:nvSpPr>
          <p:cNvPr id="39996" name="Rectangle 54"/>
          <p:cNvSpPr>
            <a:spLocks noChangeArrowheads="1"/>
          </p:cNvSpPr>
          <p:nvPr/>
        </p:nvSpPr>
        <p:spPr bwMode="gray">
          <a:xfrm>
            <a:off x="6538913" y="4129088"/>
            <a:ext cx="2635250" cy="88900"/>
          </a:xfrm>
          <a:prstGeom prst="rect">
            <a:avLst/>
          </a:prstGeom>
          <a:solidFill>
            <a:srgbClr val="008000"/>
          </a:solidFill>
          <a:ln w="9525" algn="ctr">
            <a:solidFill>
              <a:srgbClr val="008000"/>
            </a:solidFill>
            <a:miter lim="800000"/>
            <a:headEnd/>
            <a:tailEnd/>
          </a:ln>
        </p:spPr>
        <p:txBody>
          <a:bodyPr wrap="none" lIns="0" tIns="0" anchor="ctr"/>
          <a:lstStyle/>
          <a:p>
            <a:pPr algn="ctr">
              <a:lnSpc>
                <a:spcPct val="86000"/>
              </a:lnSpc>
            </a:pPr>
            <a:endParaRPr lang="en-US"/>
          </a:p>
        </p:txBody>
      </p:sp>
      <p:sp>
        <p:nvSpPr>
          <p:cNvPr id="39997" name="Rectangle 60"/>
          <p:cNvSpPr>
            <a:spLocks noChangeArrowheads="1"/>
          </p:cNvSpPr>
          <p:nvPr/>
        </p:nvSpPr>
        <p:spPr bwMode="gray">
          <a:xfrm>
            <a:off x="6545263" y="4259263"/>
            <a:ext cx="2635250" cy="88900"/>
          </a:xfrm>
          <a:prstGeom prst="rect">
            <a:avLst/>
          </a:prstGeom>
          <a:solidFill>
            <a:srgbClr val="FF00FF"/>
          </a:solidFill>
          <a:ln w="9525" algn="ctr">
            <a:solidFill>
              <a:srgbClr val="FF00FF"/>
            </a:solidFill>
            <a:miter lim="800000"/>
            <a:headEnd/>
            <a:tailEnd/>
          </a:ln>
        </p:spPr>
        <p:txBody>
          <a:bodyPr wrap="none" lIns="0" tIns="0" anchor="ctr"/>
          <a:lstStyle/>
          <a:p>
            <a:pPr algn="ctr">
              <a:lnSpc>
                <a:spcPct val="86000"/>
              </a:lnSpc>
            </a:pPr>
            <a:endParaRPr lang="en-US"/>
          </a:p>
        </p:txBody>
      </p:sp>
      <p:sp>
        <p:nvSpPr>
          <p:cNvPr id="39999" name="Rectangle 37"/>
          <p:cNvSpPr>
            <a:spLocks noChangeArrowheads="1"/>
          </p:cNvSpPr>
          <p:nvPr/>
        </p:nvSpPr>
        <p:spPr bwMode="auto">
          <a:xfrm>
            <a:off x="1306513" y="5721350"/>
            <a:ext cx="1917700" cy="396875"/>
          </a:xfrm>
          <a:prstGeom prst="rect">
            <a:avLst/>
          </a:prstGeom>
          <a:noFill/>
          <a:ln w="9525">
            <a:noFill/>
            <a:miter lim="800000"/>
            <a:headEnd/>
            <a:tailEnd/>
          </a:ln>
        </p:spPr>
        <p:txBody>
          <a:bodyPr>
            <a:spAutoFit/>
          </a:bodyPr>
          <a:lstStyle/>
          <a:p>
            <a:pPr algn="ctr"/>
            <a:r>
              <a:rPr lang="en-US" sz="1000">
                <a:solidFill>
                  <a:srgbClr val="000000"/>
                </a:solidFill>
              </a:rPr>
              <a:t>Seconds to Minutes depending on Launch Vehicle</a:t>
            </a:r>
            <a:endParaRPr lang="en-US" sz="1000"/>
          </a:p>
        </p:txBody>
      </p:sp>
      <p:sp>
        <p:nvSpPr>
          <p:cNvPr id="40000" name="Rectangle 74" descr="Dark upward diagonal"/>
          <p:cNvSpPr>
            <a:spLocks noChangeArrowheads="1"/>
          </p:cNvSpPr>
          <p:nvPr/>
        </p:nvSpPr>
        <p:spPr bwMode="gray">
          <a:xfrm>
            <a:off x="4700588" y="3989388"/>
            <a:ext cx="884237" cy="98425"/>
          </a:xfrm>
          <a:prstGeom prst="rect">
            <a:avLst/>
          </a:prstGeom>
          <a:pattFill prst="dkUpDiag">
            <a:fgClr>
              <a:srgbClr val="FF9900"/>
            </a:fgClr>
            <a:bgClr>
              <a:schemeClr val="bg1"/>
            </a:bgClr>
          </a:pattFill>
          <a:ln w="9525" algn="ctr">
            <a:solidFill>
              <a:srgbClr val="FF9900"/>
            </a:solidFill>
            <a:miter lim="800000"/>
            <a:headEnd/>
            <a:tailEnd/>
          </a:ln>
        </p:spPr>
        <p:txBody>
          <a:bodyPr wrap="none" lIns="0" tIns="0" anchor="ctr"/>
          <a:lstStyle/>
          <a:p>
            <a:pPr algn="ctr">
              <a:lnSpc>
                <a:spcPct val="86000"/>
              </a:lnSpc>
            </a:pPr>
            <a:endParaRPr lang="en-US"/>
          </a:p>
        </p:txBody>
      </p:sp>
      <p:sp>
        <p:nvSpPr>
          <p:cNvPr id="40001" name="Rectangle 76" descr="Dark upward diagonal"/>
          <p:cNvSpPr>
            <a:spLocks noChangeArrowheads="1"/>
          </p:cNvSpPr>
          <p:nvPr/>
        </p:nvSpPr>
        <p:spPr bwMode="gray">
          <a:xfrm>
            <a:off x="4700588" y="3703638"/>
            <a:ext cx="874712" cy="96837"/>
          </a:xfrm>
          <a:prstGeom prst="rect">
            <a:avLst/>
          </a:prstGeom>
          <a:pattFill prst="dkUpDiag">
            <a:fgClr>
              <a:srgbClr val="33CCCC"/>
            </a:fgClr>
            <a:bgClr>
              <a:schemeClr val="bg1"/>
            </a:bgClr>
          </a:pattFill>
          <a:ln w="9525" algn="ctr">
            <a:solidFill>
              <a:srgbClr val="33CCCC"/>
            </a:solidFill>
            <a:miter lim="800000"/>
            <a:headEnd/>
            <a:tailEnd/>
          </a:ln>
        </p:spPr>
        <p:txBody>
          <a:bodyPr wrap="none" lIns="0" tIns="0" anchor="ctr"/>
          <a:lstStyle/>
          <a:p>
            <a:pPr algn="ctr">
              <a:lnSpc>
                <a:spcPct val="86000"/>
              </a:lnSpc>
            </a:pPr>
            <a:endParaRPr lang="en-US"/>
          </a:p>
        </p:txBody>
      </p:sp>
      <p:sp>
        <p:nvSpPr>
          <p:cNvPr id="40002" name="Rectangle 78"/>
          <p:cNvSpPr>
            <a:spLocks noChangeArrowheads="1"/>
          </p:cNvSpPr>
          <p:nvPr/>
        </p:nvSpPr>
        <p:spPr bwMode="gray">
          <a:xfrm>
            <a:off x="6538913" y="4135438"/>
            <a:ext cx="1554162" cy="88900"/>
          </a:xfrm>
          <a:prstGeom prst="rect">
            <a:avLst/>
          </a:prstGeom>
          <a:solidFill>
            <a:srgbClr val="99CC00"/>
          </a:solidFill>
          <a:ln w="9525" algn="ctr">
            <a:solidFill>
              <a:srgbClr val="008000"/>
            </a:solidFill>
            <a:miter lim="800000"/>
            <a:headEnd/>
            <a:tailEnd/>
          </a:ln>
        </p:spPr>
        <p:txBody>
          <a:bodyPr wrap="none" lIns="0" tIns="0" anchor="ctr"/>
          <a:lstStyle/>
          <a:p>
            <a:pPr algn="ctr">
              <a:lnSpc>
                <a:spcPct val="86000"/>
              </a:lnSpc>
            </a:pPr>
            <a:endParaRPr lang="en-US"/>
          </a:p>
        </p:txBody>
      </p:sp>
      <p:sp>
        <p:nvSpPr>
          <p:cNvPr id="40007" name="Rectangle 84" descr="Dark upward diagonal"/>
          <p:cNvSpPr>
            <a:spLocks noChangeArrowheads="1"/>
          </p:cNvSpPr>
          <p:nvPr/>
        </p:nvSpPr>
        <p:spPr bwMode="gray">
          <a:xfrm>
            <a:off x="1612900" y="6127750"/>
            <a:ext cx="1366838" cy="87313"/>
          </a:xfrm>
          <a:prstGeom prst="rect">
            <a:avLst/>
          </a:prstGeom>
          <a:pattFill prst="dkUpDiag">
            <a:fgClr>
              <a:srgbClr val="33CCCC"/>
            </a:fgClr>
            <a:bgClr>
              <a:schemeClr val="bg1"/>
            </a:bgClr>
          </a:pattFill>
          <a:ln w="9525" algn="ctr">
            <a:solidFill>
              <a:srgbClr val="33CCCC"/>
            </a:solidFill>
            <a:miter lim="800000"/>
            <a:headEnd/>
            <a:tailEnd/>
          </a:ln>
        </p:spPr>
        <p:txBody>
          <a:bodyPr wrap="none" lIns="0" tIns="0" anchor="ctr"/>
          <a:lstStyle/>
          <a:p>
            <a:pPr algn="ctr">
              <a:lnSpc>
                <a:spcPct val="86000"/>
              </a:lnSpc>
            </a:pPr>
            <a:endParaRPr lang="en-US"/>
          </a:p>
        </p:txBody>
      </p:sp>
      <p:sp>
        <p:nvSpPr>
          <p:cNvPr id="40008" name="Rectangle 85" descr="Dark upward diagonal"/>
          <p:cNvSpPr>
            <a:spLocks noChangeArrowheads="1"/>
          </p:cNvSpPr>
          <p:nvPr/>
        </p:nvSpPr>
        <p:spPr bwMode="gray">
          <a:xfrm>
            <a:off x="5476875" y="6099175"/>
            <a:ext cx="2349500" cy="106363"/>
          </a:xfrm>
          <a:prstGeom prst="rect">
            <a:avLst/>
          </a:prstGeom>
          <a:pattFill prst="dkUpDiag">
            <a:fgClr>
              <a:srgbClr val="33CCCC"/>
            </a:fgClr>
            <a:bgClr>
              <a:schemeClr val="bg1"/>
            </a:bgClr>
          </a:pattFill>
          <a:ln w="9525" algn="ctr">
            <a:solidFill>
              <a:srgbClr val="33CCCC"/>
            </a:solidFill>
            <a:miter lim="800000"/>
            <a:headEnd/>
            <a:tailEnd/>
          </a:ln>
        </p:spPr>
        <p:txBody>
          <a:bodyPr wrap="none" lIns="0" tIns="0" anchor="ctr"/>
          <a:lstStyle/>
          <a:p>
            <a:pPr algn="ctr">
              <a:lnSpc>
                <a:spcPct val="86000"/>
              </a:lnSpc>
            </a:pPr>
            <a:endParaRPr lang="en-US"/>
          </a:p>
        </p:txBody>
      </p:sp>
      <p:sp>
        <p:nvSpPr>
          <p:cNvPr id="39948" name="Rectangle 86"/>
          <p:cNvSpPr>
            <a:spLocks noChangeArrowheads="1"/>
          </p:cNvSpPr>
          <p:nvPr/>
        </p:nvSpPr>
        <p:spPr bwMode="gray">
          <a:xfrm>
            <a:off x="6788150" y="1604963"/>
            <a:ext cx="215900" cy="107950"/>
          </a:xfrm>
          <a:prstGeom prst="rect">
            <a:avLst/>
          </a:prstGeom>
          <a:solidFill>
            <a:srgbClr val="99CC00"/>
          </a:solidFill>
          <a:ln w="9525" algn="ctr">
            <a:solidFill>
              <a:srgbClr val="008000"/>
            </a:solidFill>
            <a:miter lim="800000"/>
            <a:headEnd/>
            <a:tailEnd/>
          </a:ln>
        </p:spPr>
        <p:txBody>
          <a:bodyPr wrap="none" lIns="0" tIns="0" anchor="ctr"/>
          <a:lstStyle/>
          <a:p>
            <a:pPr algn="ctr">
              <a:lnSpc>
                <a:spcPct val="86000"/>
              </a:lnSpc>
            </a:pPr>
            <a:endParaRPr lang="en-US"/>
          </a:p>
        </p:txBody>
      </p:sp>
      <p:sp>
        <p:nvSpPr>
          <p:cNvPr id="39949" name="Rectangle 56"/>
          <p:cNvSpPr>
            <a:spLocks noChangeArrowheads="1"/>
          </p:cNvSpPr>
          <p:nvPr/>
        </p:nvSpPr>
        <p:spPr bwMode="gray">
          <a:xfrm>
            <a:off x="6897688" y="1606550"/>
            <a:ext cx="107950" cy="107950"/>
          </a:xfrm>
          <a:prstGeom prst="rect">
            <a:avLst/>
          </a:prstGeom>
          <a:solidFill>
            <a:srgbClr val="008000"/>
          </a:solidFill>
          <a:ln w="9525" algn="ctr">
            <a:solidFill>
              <a:srgbClr val="008000"/>
            </a:solidFill>
            <a:miter lim="800000"/>
            <a:headEnd/>
            <a:tailEnd/>
          </a:ln>
        </p:spPr>
        <p:txBody>
          <a:bodyPr wrap="none" lIns="0" tIns="0" anchor="ctr"/>
          <a:lstStyle/>
          <a:p>
            <a:pPr algn="ctr">
              <a:lnSpc>
                <a:spcPct val="86000"/>
              </a:lnSpc>
            </a:pPr>
            <a:endParaRPr lang="en-US"/>
          </a:p>
        </p:txBody>
      </p:sp>
      <p:sp>
        <p:nvSpPr>
          <p:cNvPr id="5" name="Slide Number Placeholder 4"/>
          <p:cNvSpPr>
            <a:spLocks noGrp="1"/>
          </p:cNvSpPr>
          <p:nvPr>
            <p:ph type="sldNum" sz="quarter" idx="11"/>
          </p:nvPr>
        </p:nvSpPr>
        <p:spPr/>
        <p:txBody>
          <a:bodyPr/>
          <a:lstStyle/>
          <a:p>
            <a:pPr>
              <a:defRPr/>
            </a:pPr>
            <a:fld id="{40FF571E-702F-4B53-886B-ACE07ED4031C}" type="slidenum">
              <a:rPr lang="en-GB" smtClean="0"/>
              <a:pPr>
                <a:defRPr/>
              </a:pPr>
              <a:t>11</a:t>
            </a:fld>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0"/>
          </p:nvPr>
        </p:nvSpPr>
        <p:spPr/>
        <p:txBody>
          <a:bodyPr/>
          <a:lstStyle/>
          <a:p>
            <a:fld id="{E5B8E91A-1F8B-43EA-B4FC-92569F4B932C}" type="slidenum">
              <a:rPr lang="en-US" altLang="en-US"/>
              <a:pPr/>
              <a:t>12</a:t>
            </a:fld>
            <a:endParaRPr lang="en-US" altLang="en-US"/>
          </a:p>
        </p:txBody>
      </p:sp>
      <p:sp>
        <p:nvSpPr>
          <p:cNvPr id="7" name="Date Placeholder 2"/>
          <p:cNvSpPr>
            <a:spLocks noGrp="1"/>
          </p:cNvSpPr>
          <p:nvPr>
            <p:ph type="dt" sz="half" idx="11"/>
          </p:nvPr>
        </p:nvSpPr>
        <p:spPr/>
        <p:txBody>
          <a:bodyPr/>
          <a:lstStyle/>
          <a:p>
            <a:fld id="{EAD3D0F3-2194-4EEA-A240-085D9CAC4510}" type="datetime4">
              <a:rPr lang="en-US" altLang="en-US"/>
              <a:pPr/>
              <a:t>September 2, 2015</a:t>
            </a:fld>
            <a:endParaRPr lang="en-US" altLang="en-US"/>
          </a:p>
        </p:txBody>
      </p:sp>
      <p:sp>
        <p:nvSpPr>
          <p:cNvPr id="21506" name="Title 6"/>
          <p:cNvSpPr>
            <a:spLocks noGrp="1"/>
          </p:cNvSpPr>
          <p:nvPr>
            <p:ph type="title" idx="4294967295"/>
          </p:nvPr>
        </p:nvSpPr>
        <p:spPr>
          <a:xfrm>
            <a:off x="204788" y="280988"/>
            <a:ext cx="8145462" cy="541337"/>
          </a:xfrm>
        </p:spPr>
        <p:txBody>
          <a:bodyPr lIns="91440" anchor="ctr"/>
          <a:lstStyle/>
          <a:p>
            <a:r>
              <a:rPr lang="en-US" altLang="en-US" sz="1800" b="1">
                <a:latin typeface="Helvetica Neue"/>
              </a:rPr>
              <a:t>Marsh Space Projects</a:t>
            </a:r>
            <a:r>
              <a:rPr lang="en-US" altLang="en-US" sz="3400" b="1">
                <a:latin typeface="Helvetica Neue"/>
              </a:rPr>
              <a:t> </a:t>
            </a:r>
            <a:br>
              <a:rPr lang="en-US" altLang="en-US" sz="3400" b="1">
                <a:latin typeface="Helvetica Neue"/>
              </a:rPr>
            </a:br>
            <a:r>
              <a:rPr lang="en-US" altLang="en-US" sz="1800" b="1">
                <a:solidFill>
                  <a:schemeClr val="tx1"/>
                </a:solidFill>
                <a:latin typeface="Helvetica Neue"/>
              </a:rPr>
              <a:t>A Specialized Global Space Insurance Broker</a:t>
            </a:r>
            <a:r>
              <a:rPr lang="en-US" altLang="en-US" sz="1900" b="1">
                <a:latin typeface="Helvetica Neue"/>
              </a:rPr>
              <a:t/>
            </a:r>
            <a:br>
              <a:rPr lang="en-US" altLang="en-US" sz="1900" b="1">
                <a:latin typeface="Helvetica Neue"/>
              </a:rPr>
            </a:br>
            <a:endParaRPr lang="en-US" altLang="en-US" sz="1900" b="1">
              <a:latin typeface="Helvetica Neue"/>
            </a:endParaRPr>
          </a:p>
        </p:txBody>
      </p:sp>
      <p:sp>
        <p:nvSpPr>
          <p:cNvPr id="16" name="Slide Number Placeholder 5"/>
          <p:cNvSpPr txBox="1">
            <a:spLocks noGrp="1"/>
          </p:cNvSpPr>
          <p:nvPr/>
        </p:nvSpPr>
        <p:spPr>
          <a:xfrm>
            <a:off x="9031288" y="6429375"/>
            <a:ext cx="439737" cy="365125"/>
          </a:xfrm>
          <a:prstGeom prst="rect">
            <a:avLst/>
          </a:prstGeom>
          <a:noFill/>
        </p:spPr>
        <p:txBody>
          <a:bodyPr anchor="ctr"/>
          <a:lstStyle>
            <a:lvl1pPr algn="ctr">
              <a:defRPr sz="1050" b="1">
                <a:solidFill>
                  <a:schemeClr val="tx2"/>
                </a:solidFill>
              </a:defRPr>
            </a:lvl1pPr>
          </a:lstStyle>
          <a:p>
            <a:pPr fontAlgn="auto">
              <a:lnSpc>
                <a:spcPct val="100000"/>
              </a:lnSpc>
              <a:spcBef>
                <a:spcPts val="0"/>
              </a:spcBef>
              <a:spcAft>
                <a:spcPts val="0"/>
              </a:spcAft>
              <a:defRPr/>
            </a:pPr>
            <a:fld id="{D0B81FBD-51AC-43A1-8EC7-5C8890C45A64}" type="slidenum">
              <a:rPr lang="en-US" smtClean="0">
                <a:solidFill>
                  <a:schemeClr val="tx2">
                    <a:lumMod val="60000"/>
                    <a:lumOff val="40000"/>
                  </a:schemeClr>
                </a:solidFill>
                <a:latin typeface="+mn-lt"/>
              </a:rPr>
              <a:pPr fontAlgn="auto">
                <a:lnSpc>
                  <a:spcPct val="100000"/>
                </a:lnSpc>
                <a:spcBef>
                  <a:spcPts val="0"/>
                </a:spcBef>
                <a:spcAft>
                  <a:spcPts val="0"/>
                </a:spcAft>
                <a:defRPr/>
              </a:pPr>
              <a:t>12</a:t>
            </a:fld>
            <a:endParaRPr lang="en-US" dirty="0">
              <a:solidFill>
                <a:schemeClr val="tx2">
                  <a:lumMod val="60000"/>
                  <a:lumOff val="40000"/>
                </a:schemeClr>
              </a:solidFill>
              <a:latin typeface="+mn-lt"/>
            </a:endParaRPr>
          </a:p>
        </p:txBody>
      </p:sp>
      <p:sp>
        <p:nvSpPr>
          <p:cNvPr id="18" name="Rectangle 17"/>
          <p:cNvSpPr/>
          <p:nvPr/>
        </p:nvSpPr>
        <p:spPr>
          <a:xfrm>
            <a:off x="2481263" y="6324600"/>
            <a:ext cx="7121525"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100000"/>
              </a:lnSpc>
              <a:spcBef>
                <a:spcPts val="0"/>
              </a:spcBef>
              <a:spcAft>
                <a:spcPts val="0"/>
              </a:spcAft>
              <a:defRPr/>
            </a:pPr>
            <a:endParaRPr lang="en-US" sz="1800">
              <a:noFill/>
            </a:endParaRPr>
          </a:p>
        </p:txBody>
      </p:sp>
      <p:sp>
        <p:nvSpPr>
          <p:cNvPr id="21510" name="Content Placeholder 6"/>
          <p:cNvSpPr>
            <a:spLocks noGrp="1"/>
          </p:cNvSpPr>
          <p:nvPr>
            <p:ph sz="half" idx="4294967295"/>
          </p:nvPr>
        </p:nvSpPr>
        <p:spPr>
          <a:xfrm>
            <a:off x="487363" y="1522413"/>
            <a:ext cx="8642350" cy="4408487"/>
          </a:xfrm>
        </p:spPr>
        <p:txBody>
          <a:bodyPr lIns="91440" tIns="45720" rIns="91440" bIns="45720"/>
          <a:lstStyle/>
          <a:p>
            <a:r>
              <a:rPr lang="en-US" altLang="en-US" sz="1800"/>
              <a:t>We continually invest in the MSP team</a:t>
            </a:r>
          </a:p>
          <a:p>
            <a:pPr lvl="1"/>
            <a:r>
              <a:rPr lang="en-US" altLang="en-US" sz="1800"/>
              <a:t>MSP brokerage teams based in our core 3 offices</a:t>
            </a:r>
          </a:p>
          <a:p>
            <a:pPr lvl="1"/>
            <a:r>
              <a:rPr lang="en-US" altLang="en-US" sz="1800"/>
              <a:t>Recruit college graduates and hire within the industry, where appropriate</a:t>
            </a:r>
          </a:p>
          <a:p>
            <a:r>
              <a:rPr lang="en-US" altLang="en-US" sz="1800"/>
              <a:t>Specialists are employed in every discipline</a:t>
            </a:r>
          </a:p>
          <a:p>
            <a:pPr lvl="1"/>
            <a:r>
              <a:rPr lang="en-US" altLang="en-US" sz="1800"/>
              <a:t>Insurance marketing and placing</a:t>
            </a:r>
          </a:p>
          <a:p>
            <a:pPr lvl="1"/>
            <a:r>
              <a:rPr lang="en-US" altLang="en-US" sz="1800"/>
              <a:t>Contractual and legal analysis</a:t>
            </a:r>
          </a:p>
          <a:p>
            <a:pPr lvl="1"/>
            <a:r>
              <a:rPr lang="en-US" altLang="en-US" sz="1800"/>
              <a:t>Policy wordings</a:t>
            </a:r>
          </a:p>
          <a:p>
            <a:pPr lvl="1"/>
            <a:r>
              <a:rPr lang="en-US" altLang="en-US" sz="1800"/>
              <a:t>Engineering and technical evaluation</a:t>
            </a:r>
          </a:p>
          <a:p>
            <a:pPr lvl="1"/>
            <a:r>
              <a:rPr lang="en-US" altLang="en-US" sz="1800"/>
              <a:t>Insurance Administration</a:t>
            </a:r>
          </a:p>
          <a:p>
            <a:pPr lvl="2"/>
            <a:r>
              <a:rPr lang="en-US" altLang="en-US" sz="1800"/>
              <a:t>Policy review</a:t>
            </a:r>
          </a:p>
          <a:p>
            <a:pPr lvl="2"/>
            <a:r>
              <a:rPr lang="en-US" altLang="en-US" sz="1800"/>
              <a:t>Non-Disclosure Agreements </a:t>
            </a:r>
          </a:p>
          <a:p>
            <a:pPr lvl="2"/>
            <a:r>
              <a:rPr lang="en-US" altLang="en-US" sz="1800"/>
              <a:t>ITAR coordination DSP 83s and TAAs</a:t>
            </a:r>
          </a:p>
          <a:p>
            <a:endParaRPr lang="en-US" altLang="en-US" sz="1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Shape"/>
          <p:cNvGraphicFramePr>
            <a:graphicFrameLocks noGrp="1"/>
          </p:cNvGraphicFramePr>
          <p:nvPr>
            <p:extLst>
              <p:ext uri="{D42A27DB-BD31-4B8C-83A1-F6EECF244321}">
                <p14:modId xmlns:p14="http://schemas.microsoft.com/office/powerpoint/2010/main" val="4166651135"/>
              </p:ext>
            </p:extLst>
          </p:nvPr>
        </p:nvGraphicFramePr>
        <p:xfrm>
          <a:off x="288758" y="895149"/>
          <a:ext cx="9050095" cy="5756476"/>
        </p:xfrm>
        <a:graphic>
          <a:graphicData uri="http://schemas.openxmlformats.org/drawingml/2006/chart">
            <c:chart xmlns:c="http://schemas.openxmlformats.org/drawingml/2006/chart" xmlns:r="http://schemas.openxmlformats.org/officeDocument/2006/relationships" r:id="rId5"/>
          </a:graphicData>
        </a:graphic>
      </p:graphicFrame>
      <p:sp>
        <p:nvSpPr>
          <p:cNvPr id="11267" name="Slide Number Placeholder 1"/>
          <p:cNvSpPr>
            <a:spLocks noGrp="1"/>
          </p:cNvSpPr>
          <p:nvPr>
            <p:ph type="sldNum" sz="quarter" idx="10"/>
          </p:nvPr>
        </p:nvSpPr>
        <p:spPr>
          <a:ln>
            <a:miter lim="800000"/>
            <a:headEnd/>
            <a:tailEnd/>
          </a:ln>
        </p:spPr>
        <p:txBody>
          <a:bodyPr/>
          <a:lstStyle/>
          <a:p>
            <a:pPr>
              <a:defRPr/>
            </a:pPr>
            <a:fld id="{2229AAED-EA20-424C-A14E-909146FB3D1D}" type="slidenum">
              <a:rPr lang="en-GB" smtClean="0"/>
              <a:pPr>
                <a:defRPr/>
              </a:pPr>
              <a:t>13</a:t>
            </a:fld>
            <a:endParaRPr lang="en-GB" smtClean="0"/>
          </a:p>
        </p:txBody>
      </p:sp>
      <p:sp>
        <p:nvSpPr>
          <p:cNvPr id="11268" name="Date Placeholder 2"/>
          <p:cNvSpPr>
            <a:spLocks noGrp="1"/>
          </p:cNvSpPr>
          <p:nvPr>
            <p:ph type="dt" sz="quarter" idx="11"/>
          </p:nvPr>
        </p:nvSpPr>
        <p:spPr>
          <a:ln algn="ctr">
            <a:miter lim="800000"/>
            <a:headEnd/>
            <a:tailEnd/>
          </a:ln>
        </p:spPr>
        <p:txBody>
          <a:bodyPr/>
          <a:lstStyle/>
          <a:p>
            <a:pPr>
              <a:defRPr/>
            </a:pPr>
            <a:fld id="{29FF5E0B-266B-43BA-A6FC-3B0409687E34}" type="datetime4">
              <a:rPr lang="en-GB" smtClean="0"/>
              <a:pPr>
                <a:defRPr/>
              </a:pPr>
              <a:t>02 September 2015</a:t>
            </a:fld>
            <a:endParaRPr lang="en-GB" smtClean="0"/>
          </a:p>
        </p:txBody>
      </p:sp>
      <p:sp>
        <p:nvSpPr>
          <p:cNvPr id="13316" name="SlideNumber"/>
          <p:cNvSpPr txBox="1">
            <a:spLocks noGrp="1" noChangeArrowheads="1"/>
          </p:cNvSpPr>
          <p:nvPr>
            <p:custDataLst>
              <p:tags r:id="rId2"/>
            </p:custDataLst>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021DBAF9-85B7-4206-AF63-3BE5C6C154ED}" type="slidenum">
              <a:rPr lang="en-GB" sz="1100">
                <a:solidFill>
                  <a:schemeClr val="accent1"/>
                </a:solidFill>
              </a:rPr>
              <a:pPr algn="r" eaLnBrk="1" hangingPunct="1">
                <a:lnSpc>
                  <a:spcPct val="100000"/>
                </a:lnSpc>
              </a:pPr>
              <a:t>13</a:t>
            </a:fld>
            <a:endParaRPr lang="en-GB" sz="1100">
              <a:solidFill>
                <a:schemeClr val="accent1"/>
              </a:solidFill>
            </a:endParaRPr>
          </a:p>
        </p:txBody>
      </p:sp>
      <p:sp>
        <p:nvSpPr>
          <p:cNvPr id="13317" name="Slide Number Placeholder 1"/>
          <p:cNvSpPr txBox="1">
            <a:spLocks noGrp="1"/>
          </p:cNvSpPr>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17EF2FED-6A8B-4093-BEF6-610240916F1F}" type="slidenum">
              <a:rPr lang="en-GB" sz="1100">
                <a:solidFill>
                  <a:schemeClr val="accent1"/>
                </a:solidFill>
              </a:rPr>
              <a:pPr algn="r" eaLnBrk="1" hangingPunct="1">
                <a:lnSpc>
                  <a:spcPct val="100000"/>
                </a:lnSpc>
              </a:pPr>
              <a:t>13</a:t>
            </a:fld>
            <a:endParaRPr lang="en-GB" sz="1100">
              <a:solidFill>
                <a:schemeClr val="accent1"/>
              </a:solidFill>
            </a:endParaRPr>
          </a:p>
        </p:txBody>
      </p:sp>
      <p:sp>
        <p:nvSpPr>
          <p:cNvPr id="13318" name="Slide Number Placeholder 3"/>
          <p:cNvSpPr txBox="1">
            <a:spLocks noGrp="1"/>
          </p:cNvSpPr>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4583A106-F740-4595-B2A6-0863F5E7D239}" type="slidenum">
              <a:rPr lang="en-GB" sz="1100">
                <a:solidFill>
                  <a:schemeClr val="accent1"/>
                </a:solidFill>
              </a:rPr>
              <a:pPr algn="r" eaLnBrk="1" hangingPunct="1">
                <a:lnSpc>
                  <a:spcPct val="100000"/>
                </a:lnSpc>
              </a:pPr>
              <a:t>13</a:t>
            </a:fld>
            <a:endParaRPr lang="en-GB" sz="1100">
              <a:solidFill>
                <a:schemeClr val="accent1"/>
              </a:solidFill>
            </a:endParaRPr>
          </a:p>
        </p:txBody>
      </p:sp>
      <p:sp>
        <p:nvSpPr>
          <p:cNvPr id="13319" name="Rectangle 3"/>
          <p:cNvSpPr>
            <a:spLocks noGrp="1" noChangeArrowheads="1"/>
          </p:cNvSpPr>
          <p:nvPr>
            <p:ph type="title" idx="4294967295"/>
          </p:nvPr>
        </p:nvSpPr>
        <p:spPr/>
        <p:txBody>
          <a:bodyPr/>
          <a:lstStyle/>
          <a:p>
            <a:pPr eaLnBrk="1" hangingPunct="1"/>
            <a:r>
              <a:rPr lang="en-GB" dirty="0" smtClean="0"/>
              <a:t>2015 International Market Capacity (Millions) </a:t>
            </a:r>
            <a:br>
              <a:rPr lang="en-GB" dirty="0" smtClean="0"/>
            </a:br>
            <a:r>
              <a:rPr lang="en-GB" dirty="0" smtClean="0">
                <a:solidFill>
                  <a:schemeClr val="accent2"/>
                </a:solidFill>
              </a:rPr>
              <a:t>Launch – USD 694M</a:t>
            </a:r>
          </a:p>
        </p:txBody>
      </p:sp>
      <p:sp>
        <p:nvSpPr>
          <p:cNvPr id="13320" name="Text Box 5"/>
          <p:cNvSpPr txBox="1">
            <a:spLocks noChangeArrowheads="1"/>
          </p:cNvSpPr>
          <p:nvPr/>
        </p:nvSpPr>
        <p:spPr bwMode="gray">
          <a:xfrm>
            <a:off x="5551488" y="3212783"/>
            <a:ext cx="2695575" cy="601662"/>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t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eaLnBrk="1" hangingPunct="1">
              <a:spcBef>
                <a:spcPct val="50000"/>
              </a:spcBef>
            </a:pPr>
            <a:r>
              <a:rPr lang="en-AU" sz="1400" i="1" dirty="0"/>
              <a:t>Launch Vehicle Flight Only capacity for a dual launch </a:t>
            </a:r>
            <a:r>
              <a:rPr lang="en-AU" sz="1400" i="1" dirty="0" err="1"/>
              <a:t>Ariane</a:t>
            </a:r>
            <a:r>
              <a:rPr lang="en-AU" sz="1400" i="1" dirty="0"/>
              <a:t> 5 ECA is more than USD 900M</a:t>
            </a:r>
            <a:endParaRPr lang="en-US" sz="1400" i="1" dirty="0"/>
          </a:p>
        </p:txBody>
      </p:sp>
    </p:spTree>
    <p:custDataLst>
      <p:tags r:id="rId1"/>
    </p:custDataLst>
    <p:extLst>
      <p:ext uri="{BB962C8B-B14F-4D97-AF65-F5344CB8AC3E}">
        <p14:creationId xmlns:p14="http://schemas.microsoft.com/office/powerpoint/2010/main" val="2440005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1"/>
          <p:cNvSpPr>
            <a:spLocks noGrp="1"/>
          </p:cNvSpPr>
          <p:nvPr>
            <p:ph type="sldNum" sz="quarter" idx="10"/>
          </p:nvPr>
        </p:nvSpPr>
        <p:spPr>
          <a:ln>
            <a:miter lim="800000"/>
            <a:headEnd/>
            <a:tailEnd/>
          </a:ln>
        </p:spPr>
        <p:txBody>
          <a:bodyPr/>
          <a:lstStyle/>
          <a:p>
            <a:pPr>
              <a:defRPr/>
            </a:pPr>
            <a:fld id="{3C3C0BFC-835A-455C-BFF2-28CFCC4D460C}" type="slidenum">
              <a:rPr lang="en-GB" smtClean="0"/>
              <a:pPr>
                <a:defRPr/>
              </a:pPr>
              <a:t>14</a:t>
            </a:fld>
            <a:endParaRPr lang="en-GB" smtClean="0"/>
          </a:p>
        </p:txBody>
      </p:sp>
      <p:sp>
        <p:nvSpPr>
          <p:cNvPr id="12292" name="Date Placeholder 2"/>
          <p:cNvSpPr>
            <a:spLocks noGrp="1"/>
          </p:cNvSpPr>
          <p:nvPr>
            <p:ph type="dt" sz="quarter" idx="11"/>
          </p:nvPr>
        </p:nvSpPr>
        <p:spPr>
          <a:ln algn="ctr">
            <a:miter lim="800000"/>
            <a:headEnd/>
            <a:tailEnd/>
          </a:ln>
        </p:spPr>
        <p:txBody>
          <a:bodyPr/>
          <a:lstStyle/>
          <a:p>
            <a:pPr>
              <a:defRPr/>
            </a:pPr>
            <a:fld id="{1A4159D9-F382-4E8A-A850-152BF16E6363}" type="datetime4">
              <a:rPr lang="en-GB" smtClean="0"/>
              <a:pPr>
                <a:defRPr/>
              </a:pPr>
              <a:t>02 September 2015</a:t>
            </a:fld>
            <a:endParaRPr lang="en-GB" smtClean="0"/>
          </a:p>
        </p:txBody>
      </p:sp>
      <p:sp>
        <p:nvSpPr>
          <p:cNvPr id="14340" name="SlideNumber"/>
          <p:cNvSpPr txBox="1">
            <a:spLocks noGrp="1" noChangeArrowheads="1"/>
          </p:cNvSpPr>
          <p:nvPr>
            <p:custDataLst>
              <p:tags r:id="rId2"/>
            </p:custDataLst>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24B1CE42-8B78-416A-8A8E-3EDD3D097FC0}" type="slidenum">
              <a:rPr lang="en-GB" sz="1100">
                <a:solidFill>
                  <a:schemeClr val="accent1"/>
                </a:solidFill>
              </a:rPr>
              <a:pPr algn="r" eaLnBrk="1" hangingPunct="1">
                <a:lnSpc>
                  <a:spcPct val="100000"/>
                </a:lnSpc>
              </a:pPr>
              <a:t>14</a:t>
            </a:fld>
            <a:endParaRPr lang="en-GB" sz="1100">
              <a:solidFill>
                <a:schemeClr val="accent1"/>
              </a:solidFill>
            </a:endParaRPr>
          </a:p>
        </p:txBody>
      </p:sp>
      <p:sp>
        <p:nvSpPr>
          <p:cNvPr id="14341" name="Slide Number Placeholder 1"/>
          <p:cNvSpPr txBox="1">
            <a:spLocks noGrp="1"/>
          </p:cNvSpPr>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FB73D4B5-B6A4-4B1D-BCAD-19496DA07672}" type="slidenum">
              <a:rPr lang="en-GB" sz="1100">
                <a:solidFill>
                  <a:schemeClr val="accent1"/>
                </a:solidFill>
              </a:rPr>
              <a:pPr algn="r" eaLnBrk="1" hangingPunct="1">
                <a:lnSpc>
                  <a:spcPct val="100000"/>
                </a:lnSpc>
              </a:pPr>
              <a:t>14</a:t>
            </a:fld>
            <a:endParaRPr lang="en-GB" sz="1100">
              <a:solidFill>
                <a:schemeClr val="accent1"/>
              </a:solidFill>
            </a:endParaRPr>
          </a:p>
        </p:txBody>
      </p:sp>
      <p:sp>
        <p:nvSpPr>
          <p:cNvPr id="14342" name="Slide Number Placeholder 3"/>
          <p:cNvSpPr txBox="1">
            <a:spLocks noGrp="1"/>
          </p:cNvSpPr>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1C9A26D6-AFF4-4DFF-9B43-85D714DA1452}" type="slidenum">
              <a:rPr lang="en-GB" sz="1100">
                <a:solidFill>
                  <a:schemeClr val="accent1"/>
                </a:solidFill>
              </a:rPr>
              <a:pPr algn="r" eaLnBrk="1" hangingPunct="1">
                <a:lnSpc>
                  <a:spcPct val="100000"/>
                </a:lnSpc>
              </a:pPr>
              <a:t>14</a:t>
            </a:fld>
            <a:endParaRPr lang="en-GB" sz="1100">
              <a:solidFill>
                <a:schemeClr val="accent1"/>
              </a:solidFill>
            </a:endParaRPr>
          </a:p>
        </p:txBody>
      </p:sp>
      <p:sp>
        <p:nvSpPr>
          <p:cNvPr id="14343" name="Rectangle 3"/>
          <p:cNvSpPr>
            <a:spLocks noGrp="1" noChangeArrowheads="1"/>
          </p:cNvSpPr>
          <p:nvPr>
            <p:ph type="title" idx="4294967295"/>
          </p:nvPr>
        </p:nvSpPr>
        <p:spPr/>
        <p:txBody>
          <a:bodyPr/>
          <a:lstStyle/>
          <a:p>
            <a:pPr eaLnBrk="1" hangingPunct="1"/>
            <a:r>
              <a:rPr lang="en-GB" dirty="0" smtClean="0"/>
              <a:t>2015 International Market Capacity (Millions) </a:t>
            </a:r>
            <a:br>
              <a:rPr lang="en-GB" dirty="0" smtClean="0"/>
            </a:br>
            <a:r>
              <a:rPr lang="en-GB" dirty="0" smtClean="0">
                <a:solidFill>
                  <a:schemeClr val="accent2"/>
                </a:solidFill>
              </a:rPr>
              <a:t>In-Orbit – USD 533M</a:t>
            </a:r>
          </a:p>
        </p:txBody>
      </p:sp>
      <p:graphicFrame>
        <p:nvGraphicFramePr>
          <p:cNvPr id="9" name="Shape"/>
          <p:cNvGraphicFramePr>
            <a:graphicFrameLocks noGrp="1"/>
          </p:cNvGraphicFramePr>
          <p:nvPr>
            <p:extLst>
              <p:ext uri="{D42A27DB-BD31-4B8C-83A1-F6EECF244321}">
                <p14:modId xmlns:p14="http://schemas.microsoft.com/office/powerpoint/2010/main" val="1059910494"/>
              </p:ext>
            </p:extLst>
          </p:nvPr>
        </p:nvGraphicFramePr>
        <p:xfrm>
          <a:off x="158694" y="887991"/>
          <a:ext cx="9197061" cy="5679496"/>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16183920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Grp="1"/>
          </p:cNvGraphicFramePr>
          <p:nvPr>
            <p:extLst>
              <p:ext uri="{D42A27DB-BD31-4B8C-83A1-F6EECF244321}">
                <p14:modId xmlns:p14="http://schemas.microsoft.com/office/powerpoint/2010/main" val="2456806180"/>
              </p:ext>
            </p:extLst>
          </p:nvPr>
        </p:nvGraphicFramePr>
        <p:xfrm>
          <a:off x="0" y="506557"/>
          <a:ext cx="9529011" cy="6351443"/>
        </p:xfrm>
        <a:graphic>
          <a:graphicData uri="http://schemas.openxmlformats.org/drawingml/2006/chart">
            <c:chart xmlns:c="http://schemas.openxmlformats.org/drawingml/2006/chart" xmlns:r="http://schemas.openxmlformats.org/officeDocument/2006/relationships" r:id="rId5"/>
          </a:graphicData>
        </a:graphic>
      </p:graphicFrame>
      <p:sp>
        <p:nvSpPr>
          <p:cNvPr id="13315" name="Slide Number Placeholder 1"/>
          <p:cNvSpPr>
            <a:spLocks noGrp="1"/>
          </p:cNvSpPr>
          <p:nvPr>
            <p:ph type="sldNum" sz="quarter" idx="10"/>
          </p:nvPr>
        </p:nvSpPr>
        <p:spPr>
          <a:ln>
            <a:miter lim="800000"/>
            <a:headEnd/>
            <a:tailEnd/>
          </a:ln>
        </p:spPr>
        <p:txBody>
          <a:bodyPr/>
          <a:lstStyle/>
          <a:p>
            <a:pPr>
              <a:defRPr/>
            </a:pPr>
            <a:fld id="{E20AB369-B62B-4A1E-8A6A-7B9D53FC75DD}" type="slidenum">
              <a:rPr lang="en-GB" smtClean="0"/>
              <a:pPr>
                <a:defRPr/>
              </a:pPr>
              <a:t>15</a:t>
            </a:fld>
            <a:endParaRPr lang="en-GB" smtClean="0"/>
          </a:p>
        </p:txBody>
      </p:sp>
      <p:sp>
        <p:nvSpPr>
          <p:cNvPr id="13316" name="Date Placeholder 2"/>
          <p:cNvSpPr>
            <a:spLocks noGrp="1"/>
          </p:cNvSpPr>
          <p:nvPr>
            <p:ph type="dt" sz="quarter" idx="11"/>
          </p:nvPr>
        </p:nvSpPr>
        <p:spPr>
          <a:ln algn="ctr">
            <a:miter lim="800000"/>
            <a:headEnd/>
            <a:tailEnd/>
          </a:ln>
        </p:spPr>
        <p:txBody>
          <a:bodyPr/>
          <a:lstStyle/>
          <a:p>
            <a:pPr>
              <a:defRPr/>
            </a:pPr>
            <a:fld id="{4B3E6840-F7E4-4D7C-B27A-ABA173177278}" type="datetime4">
              <a:rPr lang="en-GB" smtClean="0"/>
              <a:pPr>
                <a:defRPr/>
              </a:pPr>
              <a:t>02 September 2015</a:t>
            </a:fld>
            <a:endParaRPr lang="en-GB" smtClean="0"/>
          </a:p>
        </p:txBody>
      </p:sp>
      <p:sp>
        <p:nvSpPr>
          <p:cNvPr id="12293" name="SlideNumber"/>
          <p:cNvSpPr txBox="1">
            <a:spLocks noGrp="1" noChangeArrowheads="1"/>
          </p:cNvSpPr>
          <p:nvPr>
            <p:custDataLst>
              <p:tags r:id="rId2"/>
            </p:custDataLst>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6AC6C8E1-2A23-42A4-AFE3-1D771D606ABE}" type="slidenum">
              <a:rPr lang="en-GB" sz="1100">
                <a:solidFill>
                  <a:schemeClr val="accent1"/>
                </a:solidFill>
              </a:rPr>
              <a:pPr algn="r" eaLnBrk="1" hangingPunct="1">
                <a:lnSpc>
                  <a:spcPct val="100000"/>
                </a:lnSpc>
              </a:pPr>
              <a:t>15</a:t>
            </a:fld>
            <a:endParaRPr lang="en-GB" sz="1100">
              <a:solidFill>
                <a:schemeClr val="accent1"/>
              </a:solidFill>
            </a:endParaRPr>
          </a:p>
        </p:txBody>
      </p:sp>
      <p:sp>
        <p:nvSpPr>
          <p:cNvPr id="12294" name="Slide Number Placeholder 1"/>
          <p:cNvSpPr txBox="1">
            <a:spLocks noGrp="1"/>
          </p:cNvSpPr>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1A62701C-0F18-438D-8D5D-EE42C004973B}" type="slidenum">
              <a:rPr lang="en-GB" sz="1100">
                <a:solidFill>
                  <a:schemeClr val="accent1"/>
                </a:solidFill>
              </a:rPr>
              <a:pPr algn="r" eaLnBrk="1" hangingPunct="1">
                <a:lnSpc>
                  <a:spcPct val="100000"/>
                </a:lnSpc>
              </a:pPr>
              <a:t>15</a:t>
            </a:fld>
            <a:endParaRPr lang="en-GB" sz="1100">
              <a:solidFill>
                <a:schemeClr val="accent1"/>
              </a:solidFill>
            </a:endParaRPr>
          </a:p>
        </p:txBody>
      </p:sp>
      <p:sp>
        <p:nvSpPr>
          <p:cNvPr id="12295" name="Slide Number Placeholder 3"/>
          <p:cNvSpPr txBox="1">
            <a:spLocks noGrp="1"/>
          </p:cNvSpPr>
          <p:nvPr/>
        </p:nvSpPr>
        <p:spPr bwMode="gray">
          <a:xfrm>
            <a:off x="8691563" y="6483350"/>
            <a:ext cx="447675"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000">
                <a:solidFill>
                  <a:schemeClr val="tx1"/>
                </a:solidFill>
                <a:latin typeface="Arial" charset="0"/>
                <a:ea typeface="MS PGothic" pitchFamily="34" charset="-128"/>
              </a:defRPr>
            </a:lvl1pPr>
            <a:lvl2pPr marL="742950" indent="-285750" eaLnBrk="0" hangingPunct="0">
              <a:defRPr sz="2000">
                <a:solidFill>
                  <a:schemeClr val="tx1"/>
                </a:solidFill>
                <a:latin typeface="Arial" charset="0"/>
                <a:ea typeface="MS PGothic" pitchFamily="34" charset="-128"/>
              </a:defRPr>
            </a:lvl2pPr>
            <a:lvl3pPr marL="1143000" indent="-228600" eaLnBrk="0" hangingPunct="0">
              <a:defRPr sz="2000">
                <a:solidFill>
                  <a:schemeClr val="tx1"/>
                </a:solidFill>
                <a:latin typeface="Arial" charset="0"/>
                <a:ea typeface="MS PGothic" pitchFamily="34" charset="-128"/>
              </a:defRPr>
            </a:lvl3pPr>
            <a:lvl4pPr marL="1600200" indent="-228600" eaLnBrk="0" hangingPunct="0">
              <a:defRPr sz="2000">
                <a:solidFill>
                  <a:schemeClr val="tx1"/>
                </a:solidFill>
                <a:latin typeface="Arial" charset="0"/>
                <a:ea typeface="MS PGothic" pitchFamily="34" charset="-128"/>
              </a:defRPr>
            </a:lvl4pPr>
            <a:lvl5pPr marL="2057400" indent="-228600" eaLnBrk="0" hangingPunct="0">
              <a:defRPr sz="2000">
                <a:solidFill>
                  <a:schemeClr val="tx1"/>
                </a:solidFill>
                <a:latin typeface="Arial" charset="0"/>
                <a:ea typeface="MS PGothic" pitchFamily="34" charset="-128"/>
              </a:defRPr>
            </a:lvl5pPr>
            <a:lvl6pPr marL="25146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6pPr>
            <a:lvl7pPr marL="29718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7pPr>
            <a:lvl8pPr marL="34290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8pPr>
            <a:lvl9pPr marL="3886200" indent="-228600" algn="ctr" eaLnBrk="0" fontAlgn="base" hangingPunct="0">
              <a:lnSpc>
                <a:spcPct val="86000"/>
              </a:lnSpc>
              <a:spcBef>
                <a:spcPct val="0"/>
              </a:spcBef>
              <a:spcAft>
                <a:spcPct val="0"/>
              </a:spcAft>
              <a:defRPr sz="2000">
                <a:solidFill>
                  <a:schemeClr val="tx1"/>
                </a:solidFill>
                <a:latin typeface="Arial" charset="0"/>
                <a:ea typeface="MS PGothic" pitchFamily="34" charset="-128"/>
              </a:defRPr>
            </a:lvl9pPr>
          </a:lstStyle>
          <a:p>
            <a:pPr algn="r" eaLnBrk="1" hangingPunct="1">
              <a:lnSpc>
                <a:spcPct val="100000"/>
              </a:lnSpc>
            </a:pPr>
            <a:fld id="{DD7250DA-BF0B-4AC6-AF57-90ADF7F93C73}" type="slidenum">
              <a:rPr lang="en-GB" sz="1100">
                <a:solidFill>
                  <a:schemeClr val="accent1"/>
                </a:solidFill>
              </a:rPr>
              <a:pPr algn="r" eaLnBrk="1" hangingPunct="1">
                <a:lnSpc>
                  <a:spcPct val="100000"/>
                </a:lnSpc>
              </a:pPr>
              <a:t>15</a:t>
            </a:fld>
            <a:endParaRPr lang="en-GB" sz="1100">
              <a:solidFill>
                <a:schemeClr val="accent1"/>
              </a:solidFill>
            </a:endParaRPr>
          </a:p>
        </p:txBody>
      </p:sp>
      <p:sp>
        <p:nvSpPr>
          <p:cNvPr id="12296" name="Rectangle 3"/>
          <p:cNvSpPr>
            <a:spLocks noGrp="1" noChangeArrowheads="1"/>
          </p:cNvSpPr>
          <p:nvPr>
            <p:ph type="title" idx="4294967295"/>
          </p:nvPr>
        </p:nvSpPr>
        <p:spPr/>
        <p:txBody>
          <a:bodyPr/>
          <a:lstStyle/>
          <a:p>
            <a:pPr eaLnBrk="1" hangingPunct="1"/>
            <a:r>
              <a:rPr lang="en-GB" smtClean="0"/>
              <a:t>Historical International Market Capacity</a:t>
            </a:r>
            <a:endParaRPr lang="en-GB" smtClean="0">
              <a:solidFill>
                <a:schemeClr val="accent2"/>
              </a:solidFill>
            </a:endParaRPr>
          </a:p>
        </p:txBody>
      </p:sp>
    </p:spTree>
    <p:custDataLst>
      <p:tags r:id="rId1"/>
    </p:custDataLst>
    <p:extLst>
      <p:ext uri="{BB962C8B-B14F-4D97-AF65-F5344CB8AC3E}">
        <p14:creationId xmlns:p14="http://schemas.microsoft.com/office/powerpoint/2010/main" val="788804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p:txBody>
          <a:bodyPr tIns="0" rIns="0" bIns="0"/>
          <a:lstStyle/>
          <a:p>
            <a:pPr eaLnBrk="1" hangingPunct="1"/>
            <a:r>
              <a:rPr lang="en-US" altLang="en-US" smtClean="0"/>
              <a:t>Transit Insurance &amp; Pre-Ignition Insurance </a:t>
            </a:r>
          </a:p>
        </p:txBody>
      </p:sp>
      <p:sp>
        <p:nvSpPr>
          <p:cNvPr id="8197" name="Rectangle 16"/>
          <p:cNvSpPr>
            <a:spLocks noGrp="1" noChangeArrowheads="1"/>
          </p:cNvSpPr>
          <p:nvPr>
            <p:ph type="body" sz="half" idx="4294967295"/>
          </p:nvPr>
        </p:nvSpPr>
        <p:spPr>
          <a:xfrm>
            <a:off x="455613" y="3861748"/>
            <a:ext cx="8686800" cy="2417763"/>
          </a:xfrm>
        </p:spPr>
        <p:txBody>
          <a:bodyPr/>
          <a:lstStyle/>
          <a:p>
            <a:pPr eaLnBrk="1" hangingPunct="1">
              <a:lnSpc>
                <a:spcPct val="80000"/>
              </a:lnSpc>
            </a:pPr>
            <a:r>
              <a:rPr lang="en-US" altLang="en-US" sz="1800" smtClean="0"/>
              <a:t>Provides coverage for direct physical loss or damage to the launch vehicle or satellite, including its related launch equipment.</a:t>
            </a:r>
          </a:p>
          <a:p>
            <a:pPr eaLnBrk="1" hangingPunct="1">
              <a:lnSpc>
                <a:spcPct val="80000"/>
              </a:lnSpc>
            </a:pPr>
            <a:r>
              <a:rPr lang="en-US" altLang="en-US" sz="1800" smtClean="0"/>
              <a:t>Incentives (both positive and negative) and consequential loss insurance can be included to provide cover for extra expenses, etc. arising out of the physical loss or damage to the satellite and launch vehicle.</a:t>
            </a:r>
          </a:p>
          <a:p>
            <a:pPr eaLnBrk="1" hangingPunct="1">
              <a:lnSpc>
                <a:spcPct val="80000"/>
              </a:lnSpc>
            </a:pPr>
            <a:r>
              <a:rPr lang="en-US" altLang="en-US" sz="1800" smtClean="0"/>
              <a:t>Market offers delay start up and consequential loss cover for any launch delay</a:t>
            </a:r>
          </a:p>
        </p:txBody>
      </p:sp>
      <p:sp>
        <p:nvSpPr>
          <p:cNvPr id="8198" name="Line 18"/>
          <p:cNvSpPr>
            <a:spLocks noChangeShapeType="1"/>
          </p:cNvSpPr>
          <p:nvPr/>
        </p:nvSpPr>
        <p:spPr bwMode="auto">
          <a:xfrm>
            <a:off x="766763" y="1938338"/>
            <a:ext cx="8351837"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tIns="91440" bIns="91440" anchor="ctr"/>
          <a:lstStyle/>
          <a:p>
            <a:endParaRPr lang="en-US"/>
          </a:p>
        </p:txBody>
      </p:sp>
      <p:sp>
        <p:nvSpPr>
          <p:cNvPr id="8199" name="AutoShape 19"/>
          <p:cNvSpPr>
            <a:spLocks noChangeArrowheads="1"/>
          </p:cNvSpPr>
          <p:nvPr/>
        </p:nvSpPr>
        <p:spPr bwMode="auto">
          <a:xfrm>
            <a:off x="806450" y="2033588"/>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8200" name="AutoShape 20"/>
          <p:cNvSpPr>
            <a:spLocks noChangeArrowheads="1"/>
          </p:cNvSpPr>
          <p:nvPr/>
        </p:nvSpPr>
        <p:spPr bwMode="auto">
          <a:xfrm>
            <a:off x="3111500" y="2036763"/>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8201" name="AutoShape 21"/>
          <p:cNvSpPr>
            <a:spLocks noChangeArrowheads="1"/>
          </p:cNvSpPr>
          <p:nvPr/>
        </p:nvSpPr>
        <p:spPr bwMode="auto">
          <a:xfrm>
            <a:off x="5370513" y="2038350"/>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8202" name="AutoShape 22"/>
          <p:cNvSpPr>
            <a:spLocks noChangeArrowheads="1"/>
          </p:cNvSpPr>
          <p:nvPr/>
        </p:nvSpPr>
        <p:spPr bwMode="auto">
          <a:xfrm>
            <a:off x="7361238" y="2011363"/>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8203" name="AutoShape 23"/>
          <p:cNvSpPr>
            <a:spLocks noChangeArrowheads="1"/>
          </p:cNvSpPr>
          <p:nvPr/>
        </p:nvSpPr>
        <p:spPr bwMode="auto">
          <a:xfrm>
            <a:off x="8570913" y="2014538"/>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8204" name="Text Box 24"/>
          <p:cNvSpPr txBox="1">
            <a:spLocks noChangeArrowheads="1"/>
          </p:cNvSpPr>
          <p:nvPr/>
        </p:nvSpPr>
        <p:spPr bwMode="auto">
          <a:xfrm>
            <a:off x="207963" y="2346325"/>
            <a:ext cx="18034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Manufacturing</a:t>
            </a:r>
          </a:p>
        </p:txBody>
      </p:sp>
      <p:sp>
        <p:nvSpPr>
          <p:cNvPr id="8205" name="Text Box 25"/>
          <p:cNvSpPr txBox="1">
            <a:spLocks noChangeArrowheads="1"/>
          </p:cNvSpPr>
          <p:nvPr/>
        </p:nvSpPr>
        <p:spPr bwMode="auto">
          <a:xfrm>
            <a:off x="2428875" y="2352675"/>
            <a:ext cx="1855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Transit, Incidental Storage</a:t>
            </a:r>
          </a:p>
        </p:txBody>
      </p:sp>
      <p:sp>
        <p:nvSpPr>
          <p:cNvPr id="8206" name="Text Box 26"/>
          <p:cNvSpPr txBox="1">
            <a:spLocks noChangeArrowheads="1"/>
          </p:cNvSpPr>
          <p:nvPr/>
        </p:nvSpPr>
        <p:spPr bwMode="auto">
          <a:xfrm>
            <a:off x="4514850" y="2351088"/>
            <a:ext cx="21971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Arrival and Processing at Satellite Processing Facility at launch site</a:t>
            </a:r>
          </a:p>
        </p:txBody>
      </p:sp>
      <p:sp>
        <p:nvSpPr>
          <p:cNvPr id="8207" name="Text Box 27"/>
          <p:cNvSpPr txBox="1">
            <a:spLocks noChangeArrowheads="1"/>
          </p:cNvSpPr>
          <p:nvPr/>
        </p:nvSpPr>
        <p:spPr bwMode="auto">
          <a:xfrm>
            <a:off x="6816725" y="2325688"/>
            <a:ext cx="15351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Intentional Ignition</a:t>
            </a:r>
          </a:p>
        </p:txBody>
      </p:sp>
      <p:sp>
        <p:nvSpPr>
          <p:cNvPr id="8208" name="Text Box 28"/>
          <p:cNvSpPr txBox="1">
            <a:spLocks noChangeArrowheads="1"/>
          </p:cNvSpPr>
          <p:nvPr/>
        </p:nvSpPr>
        <p:spPr bwMode="auto">
          <a:xfrm>
            <a:off x="8158163" y="2359025"/>
            <a:ext cx="1225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Launch or</a:t>
            </a:r>
            <a:r>
              <a:rPr lang="en-US" altLang="en-US" sz="1500" b="1">
                <a:solidFill>
                  <a:srgbClr val="FF0000"/>
                </a:solidFill>
              </a:rPr>
              <a:t> </a:t>
            </a:r>
            <a:r>
              <a:rPr lang="en-US" altLang="en-US" sz="1500" b="1">
                <a:solidFill>
                  <a:srgbClr val="000000"/>
                </a:solidFill>
              </a:rPr>
              <a:t>Lift Off</a:t>
            </a: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16</a:t>
            </a:fld>
            <a:endParaRPr lang="en-GB"/>
          </a:p>
        </p:txBody>
      </p:sp>
    </p:spTree>
    <p:extLst>
      <p:ext uri="{BB962C8B-B14F-4D97-AF65-F5344CB8AC3E}">
        <p14:creationId xmlns:p14="http://schemas.microsoft.com/office/powerpoint/2010/main" val="40783186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idx="4294967295"/>
          </p:nvPr>
        </p:nvSpPr>
        <p:spPr/>
        <p:txBody>
          <a:bodyPr tIns="0" rIns="0" bIns="0"/>
          <a:lstStyle/>
          <a:p>
            <a:pPr eaLnBrk="1" hangingPunct="1"/>
            <a:r>
              <a:rPr lang="en-US" altLang="en-US" smtClean="0"/>
              <a:t>Launch Insurance</a:t>
            </a:r>
          </a:p>
        </p:txBody>
      </p:sp>
      <p:sp>
        <p:nvSpPr>
          <p:cNvPr id="30724" name="Rectangle 6"/>
          <p:cNvSpPr>
            <a:spLocks noGrp="1" noChangeArrowheads="1"/>
          </p:cNvSpPr>
          <p:nvPr>
            <p:ph type="body" sz="half" idx="4294967295"/>
          </p:nvPr>
        </p:nvSpPr>
        <p:spPr>
          <a:xfrm>
            <a:off x="485775" y="2978150"/>
            <a:ext cx="9117013" cy="2409825"/>
          </a:xfrm>
        </p:spPr>
        <p:txBody>
          <a:bodyPr/>
          <a:lstStyle/>
          <a:p>
            <a:pPr marL="228600" indent="-228600" defTabSz="939800" eaLnBrk="1" hangingPunct="1">
              <a:defRPr/>
            </a:pPr>
            <a:r>
              <a:rPr lang="en-US" sz="1600" dirty="0" smtClean="0"/>
              <a:t>Requires in depth technical presentation</a:t>
            </a:r>
          </a:p>
          <a:p>
            <a:pPr marL="228600" indent="-228600" defTabSz="939800" eaLnBrk="1" hangingPunct="1">
              <a:defRPr/>
            </a:pPr>
            <a:r>
              <a:rPr lang="en-US" sz="1600" dirty="0" smtClean="0"/>
              <a:t>Provides coverage for the value of the satellite and launch vehicle for physical loss or damage from Intentional Ignition or Launch through In-Orbit testing to Commissioning and for some period of initial operation between 180 days to 365 days after launch.</a:t>
            </a:r>
          </a:p>
          <a:p>
            <a:pPr marL="228600" indent="-228600" defTabSz="939800" eaLnBrk="1" hangingPunct="1">
              <a:defRPr/>
            </a:pPr>
            <a:r>
              <a:rPr lang="en-US" sz="1600" dirty="0" smtClean="0"/>
              <a:t>Amount to be insured (sum insured) can include the cost of a replacement satellite, replacement cost of launch services, capitalized interest and the insurance premium.</a:t>
            </a:r>
          </a:p>
          <a:p>
            <a:pPr>
              <a:defRPr/>
            </a:pPr>
            <a:r>
              <a:rPr lang="en-US" sz="1600" dirty="0"/>
              <a:t>Provides coverage for the loss of operational capability due to occurrences during the coverage period.</a:t>
            </a:r>
          </a:p>
          <a:p>
            <a:pPr>
              <a:defRPr/>
            </a:pPr>
            <a:r>
              <a:rPr lang="en-US" sz="1600" dirty="0"/>
              <a:t>Future losses (fuel and power) are covered if the loss manifests itself during the coverage period.</a:t>
            </a:r>
          </a:p>
          <a:p>
            <a:pPr marL="228600" indent="-228600" defTabSz="939800" eaLnBrk="1" hangingPunct="1">
              <a:defRPr/>
            </a:pPr>
            <a:endParaRPr lang="en-US" sz="1800" dirty="0" smtClean="0"/>
          </a:p>
        </p:txBody>
      </p:sp>
      <p:sp>
        <p:nvSpPr>
          <p:cNvPr id="9222" name="Line 21"/>
          <p:cNvSpPr>
            <a:spLocks noChangeShapeType="1"/>
          </p:cNvSpPr>
          <p:nvPr/>
        </p:nvSpPr>
        <p:spPr bwMode="auto">
          <a:xfrm>
            <a:off x="652463" y="1233488"/>
            <a:ext cx="8351837"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tIns="91440" bIns="91440" anchor="ctr"/>
          <a:lstStyle/>
          <a:p>
            <a:endParaRPr lang="en-US"/>
          </a:p>
        </p:txBody>
      </p:sp>
      <p:sp>
        <p:nvSpPr>
          <p:cNvPr id="9223" name="AutoShape 22"/>
          <p:cNvSpPr>
            <a:spLocks noChangeArrowheads="1"/>
          </p:cNvSpPr>
          <p:nvPr/>
        </p:nvSpPr>
        <p:spPr bwMode="auto">
          <a:xfrm>
            <a:off x="652463" y="1262063"/>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9224" name="AutoShape 23"/>
          <p:cNvSpPr>
            <a:spLocks noChangeArrowheads="1"/>
          </p:cNvSpPr>
          <p:nvPr/>
        </p:nvSpPr>
        <p:spPr bwMode="auto">
          <a:xfrm>
            <a:off x="1633538" y="1252538"/>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9225" name="AutoShape 24"/>
          <p:cNvSpPr>
            <a:spLocks noChangeArrowheads="1"/>
          </p:cNvSpPr>
          <p:nvPr/>
        </p:nvSpPr>
        <p:spPr bwMode="auto">
          <a:xfrm>
            <a:off x="2659063" y="1266825"/>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9226" name="AutoShape 25"/>
          <p:cNvSpPr>
            <a:spLocks noChangeArrowheads="1"/>
          </p:cNvSpPr>
          <p:nvPr/>
        </p:nvSpPr>
        <p:spPr bwMode="auto">
          <a:xfrm>
            <a:off x="3956050" y="1252538"/>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9227" name="AutoShape 26"/>
          <p:cNvSpPr>
            <a:spLocks noChangeArrowheads="1"/>
          </p:cNvSpPr>
          <p:nvPr/>
        </p:nvSpPr>
        <p:spPr bwMode="auto">
          <a:xfrm>
            <a:off x="5521325" y="1255713"/>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9228" name="Text Box 27"/>
          <p:cNvSpPr txBox="1">
            <a:spLocks noChangeArrowheads="1"/>
          </p:cNvSpPr>
          <p:nvPr/>
        </p:nvSpPr>
        <p:spPr bwMode="auto">
          <a:xfrm>
            <a:off x="173038" y="1651000"/>
            <a:ext cx="13589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Intentional Ignition</a:t>
            </a:r>
          </a:p>
        </p:txBody>
      </p:sp>
      <p:sp>
        <p:nvSpPr>
          <p:cNvPr id="9229" name="Text Box 28"/>
          <p:cNvSpPr txBox="1">
            <a:spLocks noChangeArrowheads="1"/>
          </p:cNvSpPr>
          <p:nvPr/>
        </p:nvSpPr>
        <p:spPr bwMode="auto">
          <a:xfrm>
            <a:off x="1349375" y="1657350"/>
            <a:ext cx="9413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Launch</a:t>
            </a:r>
          </a:p>
        </p:txBody>
      </p:sp>
      <p:sp>
        <p:nvSpPr>
          <p:cNvPr id="9230" name="Text Box 29"/>
          <p:cNvSpPr txBox="1">
            <a:spLocks noChangeArrowheads="1"/>
          </p:cNvSpPr>
          <p:nvPr/>
        </p:nvSpPr>
        <p:spPr bwMode="auto">
          <a:xfrm>
            <a:off x="2236788" y="1630363"/>
            <a:ext cx="12541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S/C Separation</a:t>
            </a:r>
          </a:p>
        </p:txBody>
      </p:sp>
      <p:sp>
        <p:nvSpPr>
          <p:cNvPr id="9231" name="Text Box 30"/>
          <p:cNvSpPr txBox="1">
            <a:spLocks noChangeArrowheads="1"/>
          </p:cNvSpPr>
          <p:nvPr/>
        </p:nvSpPr>
        <p:spPr bwMode="auto">
          <a:xfrm>
            <a:off x="3411538" y="1630363"/>
            <a:ext cx="16700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In-Orbit Testing 30-90 Days (Customer Acceptance)</a:t>
            </a:r>
          </a:p>
        </p:txBody>
      </p:sp>
      <p:sp>
        <p:nvSpPr>
          <p:cNvPr id="9232" name="Text Box 31"/>
          <p:cNvSpPr txBox="1">
            <a:spLocks noChangeArrowheads="1"/>
          </p:cNvSpPr>
          <p:nvPr/>
        </p:nvSpPr>
        <p:spPr bwMode="auto">
          <a:xfrm>
            <a:off x="5156200" y="1600200"/>
            <a:ext cx="123825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Launch Plus 180 Days</a:t>
            </a:r>
          </a:p>
        </p:txBody>
      </p:sp>
      <p:sp>
        <p:nvSpPr>
          <p:cNvPr id="9233" name="AutoShape 32"/>
          <p:cNvSpPr>
            <a:spLocks noChangeArrowheads="1"/>
          </p:cNvSpPr>
          <p:nvPr/>
        </p:nvSpPr>
        <p:spPr bwMode="auto">
          <a:xfrm>
            <a:off x="8175625" y="1268413"/>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endParaRPr lang="en-US" altLang="en-US" sz="1200">
              <a:solidFill>
                <a:schemeClr val="accent1"/>
              </a:solidFill>
            </a:endParaRPr>
          </a:p>
        </p:txBody>
      </p:sp>
      <p:sp>
        <p:nvSpPr>
          <p:cNvPr id="9234" name="Text Box 33"/>
          <p:cNvSpPr txBox="1">
            <a:spLocks noChangeArrowheads="1"/>
          </p:cNvSpPr>
          <p:nvPr/>
        </p:nvSpPr>
        <p:spPr bwMode="auto">
          <a:xfrm>
            <a:off x="7580313" y="1609725"/>
            <a:ext cx="1722437"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tIns="91440" bIns="91440">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50000"/>
              </a:spcBef>
              <a:buFontTx/>
              <a:buNone/>
            </a:pPr>
            <a:r>
              <a:rPr lang="en-US" altLang="en-US" sz="1500" b="1">
                <a:solidFill>
                  <a:srgbClr val="000000"/>
                </a:solidFill>
              </a:rPr>
              <a:t>Launch Plus 365 Days (aka Launch Plus One)</a:t>
            </a: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17</a:t>
            </a:fld>
            <a:endParaRPr lang="en-GB"/>
          </a:p>
        </p:txBody>
      </p:sp>
    </p:spTree>
    <p:extLst>
      <p:ext uri="{BB962C8B-B14F-4D97-AF65-F5344CB8AC3E}">
        <p14:creationId xmlns:p14="http://schemas.microsoft.com/office/powerpoint/2010/main" val="330364463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idx="4294967295"/>
          </p:nvPr>
        </p:nvSpPr>
        <p:spPr/>
        <p:txBody>
          <a:bodyPr tIns="0" rIns="0" bIns="0"/>
          <a:lstStyle/>
          <a:p>
            <a:pPr eaLnBrk="1" hangingPunct="1"/>
            <a:r>
              <a:rPr lang="en-US" altLang="en-US" smtClean="0"/>
              <a:t>Launch Risk Guarantees (LRG)</a:t>
            </a:r>
          </a:p>
        </p:txBody>
      </p:sp>
      <p:sp>
        <p:nvSpPr>
          <p:cNvPr id="10245" name="Rectangle 3"/>
          <p:cNvSpPr>
            <a:spLocks noGrp="1" noChangeArrowheads="1"/>
          </p:cNvSpPr>
          <p:nvPr>
            <p:ph type="body" idx="4294967295"/>
          </p:nvPr>
        </p:nvSpPr>
        <p:spPr/>
        <p:txBody>
          <a:bodyPr/>
          <a:lstStyle/>
          <a:p>
            <a:pPr marL="228600" indent="-228600" defTabSz="939800" eaLnBrk="1" hangingPunct="1"/>
            <a:r>
              <a:rPr lang="en-US" altLang="en-US" sz="1800" smtClean="0"/>
              <a:t>Provides refund or credit towards a re-launch</a:t>
            </a:r>
          </a:p>
          <a:p>
            <a:pPr marL="228600" indent="-228600" defTabSz="939800" eaLnBrk="1" hangingPunct="1"/>
            <a:r>
              <a:rPr lang="en-US" altLang="en-US" sz="1800" smtClean="0"/>
              <a:t>Intended to cover launch phase perils (Intentional Ignition/Lift-Off to Separation)</a:t>
            </a:r>
          </a:p>
          <a:p>
            <a:pPr marL="228600" indent="-228600" defTabSz="939800" eaLnBrk="1" hangingPunct="1"/>
            <a:r>
              <a:rPr lang="en-US" altLang="en-US" sz="1800" smtClean="0"/>
              <a:t>Covers only damage caused by the launch vehicle failure to perform within specification as measured by telemetry</a:t>
            </a:r>
          </a:p>
          <a:p>
            <a:pPr marL="228600" indent="-228600" defTabSz="939800" eaLnBrk="1" hangingPunct="1"/>
            <a:r>
              <a:rPr lang="en-US" altLang="en-US" sz="1800" smtClean="0"/>
              <a:t>Does not include the value of the spacecraft</a:t>
            </a:r>
          </a:p>
          <a:p>
            <a:pPr marL="228600" indent="-228600" defTabSz="939800" eaLnBrk="1" hangingPunct="1"/>
            <a:r>
              <a:rPr lang="en-US" altLang="en-US" sz="1800" smtClean="0"/>
              <a:t>Satellite owner’s insurance needs must be integrated with LRG, without gaps or overlaps in protection</a:t>
            </a:r>
          </a:p>
          <a:p>
            <a:pPr marL="571500" lvl="1" indent="-228600" defTabSz="939800" eaLnBrk="1" hangingPunct="1"/>
            <a:r>
              <a:rPr lang="en-US" altLang="en-US" sz="1800" smtClean="0"/>
              <a:t>“Wrap around” to cover spacecraft induced launch failure </a:t>
            </a:r>
          </a:p>
          <a:p>
            <a:pPr marL="571500" lvl="1" indent="-228600" defTabSz="939800" eaLnBrk="1" hangingPunct="1"/>
            <a:r>
              <a:rPr lang="en-US" altLang="en-US" sz="1800" smtClean="0"/>
              <a:t>Difference in conditions (DIC)</a:t>
            </a:r>
          </a:p>
          <a:p>
            <a:pPr marL="228600" indent="-228600" defTabSz="939800" eaLnBrk="1" hangingPunct="1"/>
            <a:endParaRPr lang="en-US" altLang="en-US" smtClean="0"/>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18</a:t>
            </a:fld>
            <a:endParaRPr lang="en-GB"/>
          </a:p>
        </p:txBody>
      </p:sp>
    </p:spTree>
    <p:extLst>
      <p:ext uri="{BB962C8B-B14F-4D97-AF65-F5344CB8AC3E}">
        <p14:creationId xmlns:p14="http://schemas.microsoft.com/office/powerpoint/2010/main" val="428242001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idx="4294967295"/>
          </p:nvPr>
        </p:nvSpPr>
        <p:spPr/>
        <p:txBody>
          <a:bodyPr tIns="0" rIns="0" bIns="0"/>
          <a:lstStyle/>
          <a:p>
            <a:pPr eaLnBrk="1" hangingPunct="1"/>
            <a:r>
              <a:rPr lang="en-US" altLang="en-US" smtClean="0"/>
              <a:t>Launch Risk Guarantee (LRG) with a Wrap Around Launch Insurance Placement</a:t>
            </a:r>
          </a:p>
        </p:txBody>
      </p:sp>
      <p:sp>
        <p:nvSpPr>
          <p:cNvPr id="11269" name="Text Box 7"/>
          <p:cNvSpPr txBox="1">
            <a:spLocks noChangeArrowheads="1"/>
          </p:cNvSpPr>
          <p:nvPr/>
        </p:nvSpPr>
        <p:spPr bwMode="auto">
          <a:xfrm>
            <a:off x="4021138" y="2546350"/>
            <a:ext cx="5445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0"/>
              </a:spcBef>
              <a:buFontTx/>
              <a:buNone/>
            </a:pPr>
            <a:endParaRPr lang="en-US" altLang="en-US" sz="2400" b="1" i="1">
              <a:solidFill>
                <a:srgbClr val="000080"/>
              </a:solidFill>
            </a:endParaRPr>
          </a:p>
          <a:p>
            <a:pPr algn="ctr">
              <a:spcBef>
                <a:spcPct val="0"/>
              </a:spcBef>
              <a:buFontTx/>
              <a:buNone/>
            </a:pPr>
            <a:endParaRPr lang="en-US" altLang="en-US" sz="2400">
              <a:solidFill>
                <a:schemeClr val="accent1"/>
              </a:solidFill>
            </a:endParaRPr>
          </a:p>
        </p:txBody>
      </p:sp>
      <p:grpSp>
        <p:nvGrpSpPr>
          <p:cNvPr id="11270" name="Group 3"/>
          <p:cNvGrpSpPr>
            <a:grpSpLocks/>
          </p:cNvGrpSpPr>
          <p:nvPr/>
        </p:nvGrpSpPr>
        <p:grpSpPr bwMode="auto">
          <a:xfrm>
            <a:off x="1719263" y="1609725"/>
            <a:ext cx="6429375" cy="2908300"/>
            <a:chOff x="1204913" y="1295409"/>
            <a:chExt cx="6181665" cy="2619170"/>
          </a:xfrm>
        </p:grpSpPr>
        <p:sp>
          <p:nvSpPr>
            <p:cNvPr id="11284" name="Line 15"/>
            <p:cNvSpPr>
              <a:spLocks noChangeShapeType="1"/>
            </p:cNvSpPr>
            <p:nvPr/>
          </p:nvSpPr>
          <p:spPr bwMode="auto">
            <a:xfrm>
              <a:off x="2646368" y="3733800"/>
              <a:ext cx="757237" cy="15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85" name="Line 16"/>
            <p:cNvSpPr>
              <a:spLocks noChangeShapeType="1"/>
            </p:cNvSpPr>
            <p:nvPr/>
          </p:nvSpPr>
          <p:spPr bwMode="auto">
            <a:xfrm>
              <a:off x="5607049" y="3733800"/>
              <a:ext cx="1069397" cy="15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86" name="Text Box 17"/>
            <p:cNvSpPr txBox="1">
              <a:spLocks noChangeArrowheads="1"/>
            </p:cNvSpPr>
            <p:nvPr/>
          </p:nvSpPr>
          <p:spPr bwMode="auto">
            <a:xfrm>
              <a:off x="1846269" y="3606802"/>
              <a:ext cx="8194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1400" b="1">
                  <a:solidFill>
                    <a:srgbClr val="000000"/>
                  </a:solidFill>
                </a:rPr>
                <a:t>Launch</a:t>
              </a:r>
            </a:p>
          </p:txBody>
        </p:sp>
        <p:sp>
          <p:nvSpPr>
            <p:cNvPr id="11287" name="Text Box 18"/>
            <p:cNvSpPr txBox="1">
              <a:spLocks noChangeArrowheads="1"/>
            </p:cNvSpPr>
            <p:nvPr/>
          </p:nvSpPr>
          <p:spPr bwMode="auto">
            <a:xfrm>
              <a:off x="3525838" y="3606802"/>
              <a:ext cx="2076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1400" b="1">
                  <a:solidFill>
                    <a:srgbClr val="040404"/>
                  </a:solidFill>
                </a:rPr>
                <a:t>Spacecraft Separation</a:t>
              </a:r>
            </a:p>
          </p:txBody>
        </p:sp>
        <p:sp>
          <p:nvSpPr>
            <p:cNvPr id="11288" name="Text Box 19"/>
            <p:cNvSpPr txBox="1">
              <a:spLocks noChangeArrowheads="1"/>
            </p:cNvSpPr>
            <p:nvPr/>
          </p:nvSpPr>
          <p:spPr bwMode="auto">
            <a:xfrm>
              <a:off x="6676447" y="3606801"/>
              <a:ext cx="710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1400" b="1">
                  <a:solidFill>
                    <a:srgbClr val="020202"/>
                  </a:solidFill>
                </a:rPr>
                <a:t>1 Year</a:t>
              </a:r>
            </a:p>
          </p:txBody>
        </p:sp>
        <p:sp>
          <p:nvSpPr>
            <p:cNvPr id="11289" name="Text Box 20"/>
            <p:cNvSpPr txBox="1">
              <a:spLocks noChangeArrowheads="1"/>
            </p:cNvSpPr>
            <p:nvPr/>
          </p:nvSpPr>
          <p:spPr bwMode="auto">
            <a:xfrm>
              <a:off x="1204913" y="1295409"/>
              <a:ext cx="7312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1400" b="1">
                  <a:solidFill>
                    <a:srgbClr val="000000"/>
                  </a:solidFill>
                </a:rPr>
                <a:t>$300M</a:t>
              </a:r>
              <a:endParaRPr lang="en-US" altLang="en-US" sz="2400" b="1">
                <a:solidFill>
                  <a:srgbClr val="000000"/>
                </a:solidFill>
              </a:endParaRPr>
            </a:p>
          </p:txBody>
        </p:sp>
        <p:sp>
          <p:nvSpPr>
            <p:cNvPr id="11290" name="Text Box 21"/>
            <p:cNvSpPr txBox="1">
              <a:spLocks noChangeArrowheads="1"/>
            </p:cNvSpPr>
            <p:nvPr/>
          </p:nvSpPr>
          <p:spPr bwMode="auto">
            <a:xfrm>
              <a:off x="1217613" y="2509847"/>
              <a:ext cx="7312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1400" b="1">
                  <a:solidFill>
                    <a:srgbClr val="000000"/>
                  </a:solidFill>
                </a:rPr>
                <a:t>$100M</a:t>
              </a:r>
              <a:endParaRPr lang="en-US" altLang="en-US" sz="2400" b="1">
                <a:solidFill>
                  <a:srgbClr val="000000"/>
                </a:solidFill>
              </a:endParaRPr>
            </a:p>
          </p:txBody>
        </p:sp>
        <p:sp>
          <p:nvSpPr>
            <p:cNvPr id="11291" name="Text Box 22"/>
            <p:cNvSpPr txBox="1">
              <a:spLocks noChangeArrowheads="1"/>
            </p:cNvSpPr>
            <p:nvPr/>
          </p:nvSpPr>
          <p:spPr bwMode="auto">
            <a:xfrm>
              <a:off x="1476744" y="3263909"/>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0"/>
                </a:spcBef>
                <a:buFontTx/>
                <a:buNone/>
              </a:pPr>
              <a:r>
                <a:rPr lang="en-US" altLang="en-US" sz="1400" b="1">
                  <a:solidFill>
                    <a:srgbClr val="000000"/>
                  </a:solidFill>
                </a:rPr>
                <a:t>$0</a:t>
              </a:r>
              <a:endParaRPr lang="en-US" altLang="en-US" sz="2400" b="1">
                <a:solidFill>
                  <a:srgbClr val="000000"/>
                </a:solidFill>
              </a:endParaRPr>
            </a:p>
          </p:txBody>
        </p:sp>
      </p:grpSp>
      <p:grpSp>
        <p:nvGrpSpPr>
          <p:cNvPr id="11271" name="Group 2"/>
          <p:cNvGrpSpPr>
            <a:grpSpLocks/>
          </p:cNvGrpSpPr>
          <p:nvPr/>
        </p:nvGrpSpPr>
        <p:grpSpPr bwMode="auto">
          <a:xfrm>
            <a:off x="2479675" y="1679575"/>
            <a:ext cx="5354638" cy="2582863"/>
            <a:chOff x="2374900" y="1365250"/>
            <a:chExt cx="3971925" cy="2140695"/>
          </a:xfrm>
        </p:grpSpPr>
        <p:sp>
          <p:nvSpPr>
            <p:cNvPr id="11277" name="Rectangle 22"/>
            <p:cNvSpPr>
              <a:spLocks noChangeArrowheads="1"/>
            </p:cNvSpPr>
            <p:nvPr/>
          </p:nvSpPr>
          <p:spPr bwMode="auto">
            <a:xfrm>
              <a:off x="2374900" y="1365250"/>
              <a:ext cx="3971925" cy="1257300"/>
            </a:xfrm>
            <a:prstGeom prst="rect">
              <a:avLst/>
            </a:prstGeom>
            <a:solidFill>
              <a:srgbClr val="CCFFFF"/>
            </a:solidFill>
            <a:ln w="9525">
              <a:solidFill>
                <a:schemeClr val="tx1"/>
              </a:solidFill>
              <a:miter lim="800000"/>
              <a:headEnd/>
              <a:tailEnd/>
            </a:ln>
          </p:spPr>
          <p:txBody>
            <a:bodyPr wrap="none"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eaLnBrk="1" hangingPunct="1">
                <a:spcBef>
                  <a:spcPct val="0"/>
                </a:spcBef>
                <a:buFontTx/>
                <a:buNone/>
              </a:pPr>
              <a:endParaRPr lang="en-US" altLang="en-US" sz="1200">
                <a:solidFill>
                  <a:schemeClr val="accent1"/>
                </a:solidFill>
              </a:endParaRPr>
            </a:p>
          </p:txBody>
        </p:sp>
        <p:sp>
          <p:nvSpPr>
            <p:cNvPr id="11278" name="Rectangle 24"/>
            <p:cNvSpPr>
              <a:spLocks noChangeArrowheads="1"/>
            </p:cNvSpPr>
            <p:nvPr/>
          </p:nvSpPr>
          <p:spPr bwMode="auto">
            <a:xfrm>
              <a:off x="3884613" y="2633663"/>
              <a:ext cx="2457450" cy="696912"/>
            </a:xfrm>
            <a:prstGeom prst="rect">
              <a:avLst/>
            </a:prstGeom>
            <a:solidFill>
              <a:srgbClr val="CCFFFF"/>
            </a:solidFill>
            <a:ln w="9525">
              <a:solidFill>
                <a:schemeClr val="tx1"/>
              </a:solidFill>
              <a:miter lim="800000"/>
              <a:headEnd/>
              <a:tailEnd/>
            </a:ln>
          </p:spPr>
          <p:txBody>
            <a:bodyPr wrap="none"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eaLnBrk="1" hangingPunct="1">
                <a:spcBef>
                  <a:spcPct val="0"/>
                </a:spcBef>
                <a:buFontTx/>
                <a:buNone/>
              </a:pPr>
              <a:endParaRPr lang="en-US" altLang="en-US" sz="1200">
                <a:solidFill>
                  <a:schemeClr val="accent1"/>
                </a:solidFill>
              </a:endParaRPr>
            </a:p>
          </p:txBody>
        </p:sp>
        <p:sp>
          <p:nvSpPr>
            <p:cNvPr id="11279" name="Text Box 28"/>
            <p:cNvSpPr txBox="1">
              <a:spLocks noChangeArrowheads="1"/>
            </p:cNvSpPr>
            <p:nvPr/>
          </p:nvSpPr>
          <p:spPr bwMode="auto">
            <a:xfrm>
              <a:off x="4887913" y="2674948"/>
              <a:ext cx="6969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0"/>
                </a:spcBef>
                <a:buFontTx/>
                <a:buNone/>
              </a:pPr>
              <a:r>
                <a:rPr lang="en-US" altLang="en-US" sz="2400" b="1" i="1">
                  <a:solidFill>
                    <a:srgbClr val="000080"/>
                  </a:solidFill>
                </a:rPr>
                <a:t>B</a:t>
              </a:r>
            </a:p>
            <a:p>
              <a:pPr algn="ctr">
                <a:spcBef>
                  <a:spcPct val="0"/>
                </a:spcBef>
                <a:buFontTx/>
                <a:buNone/>
              </a:pPr>
              <a:endParaRPr lang="en-US" altLang="en-US" sz="2400">
                <a:solidFill>
                  <a:schemeClr val="accent1"/>
                </a:solidFill>
              </a:endParaRPr>
            </a:p>
          </p:txBody>
        </p:sp>
        <p:sp>
          <p:nvSpPr>
            <p:cNvPr id="11280" name="Text Box 13"/>
            <p:cNvSpPr txBox="1">
              <a:spLocks noChangeArrowheads="1"/>
            </p:cNvSpPr>
            <p:nvPr/>
          </p:nvSpPr>
          <p:spPr bwMode="auto">
            <a:xfrm>
              <a:off x="4568171" y="1576615"/>
              <a:ext cx="4048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2400" b="1" i="1">
                  <a:solidFill>
                    <a:srgbClr val="000080"/>
                  </a:solidFill>
                </a:rPr>
                <a:t>C</a:t>
              </a:r>
            </a:p>
            <a:p>
              <a:pPr algn="r">
                <a:spcBef>
                  <a:spcPct val="0"/>
                </a:spcBef>
                <a:buFontTx/>
                <a:buNone/>
              </a:pPr>
              <a:endParaRPr lang="en-US" altLang="en-US" sz="2400">
                <a:solidFill>
                  <a:schemeClr val="accent1"/>
                </a:solidFill>
              </a:endParaRPr>
            </a:p>
          </p:txBody>
        </p:sp>
        <p:sp>
          <p:nvSpPr>
            <p:cNvPr id="11281" name="Rectangle 23"/>
            <p:cNvSpPr>
              <a:spLocks noChangeArrowheads="1"/>
            </p:cNvSpPr>
            <p:nvPr/>
          </p:nvSpPr>
          <p:spPr bwMode="auto">
            <a:xfrm>
              <a:off x="2376488" y="2633663"/>
              <a:ext cx="1930316" cy="696912"/>
            </a:xfrm>
            <a:prstGeom prst="rect">
              <a:avLst/>
            </a:prstGeom>
            <a:solidFill>
              <a:srgbClr val="3366FF"/>
            </a:solidFill>
            <a:ln w="9525">
              <a:solidFill>
                <a:schemeClr val="tx1"/>
              </a:solidFill>
              <a:miter lim="800000"/>
              <a:headEnd/>
              <a:tailEnd/>
            </a:ln>
          </p:spPr>
          <p:txBody>
            <a:bodyPr wrap="none"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eaLnBrk="1" hangingPunct="1">
                <a:spcBef>
                  <a:spcPct val="0"/>
                </a:spcBef>
                <a:buFontTx/>
                <a:buNone/>
              </a:pPr>
              <a:endParaRPr lang="en-US" altLang="en-US" sz="1200">
                <a:solidFill>
                  <a:schemeClr val="accent1"/>
                </a:solidFill>
              </a:endParaRPr>
            </a:p>
          </p:txBody>
        </p:sp>
        <p:sp>
          <p:nvSpPr>
            <p:cNvPr id="11282" name="Text Box 14"/>
            <p:cNvSpPr txBox="1">
              <a:spLocks noChangeArrowheads="1"/>
            </p:cNvSpPr>
            <p:nvPr/>
          </p:nvSpPr>
          <p:spPr bwMode="auto">
            <a:xfrm>
              <a:off x="2959100" y="2744798"/>
              <a:ext cx="642341" cy="6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a:spcBef>
                  <a:spcPct val="0"/>
                </a:spcBef>
                <a:buFontTx/>
                <a:buNone/>
              </a:pPr>
              <a:r>
                <a:rPr lang="en-US" altLang="en-US" sz="2400" b="1" i="1">
                  <a:solidFill>
                    <a:srgbClr val="000080"/>
                  </a:solidFill>
                </a:rPr>
                <a:t>A</a:t>
              </a:r>
            </a:p>
            <a:p>
              <a:pPr algn="ctr">
                <a:spcBef>
                  <a:spcPct val="0"/>
                </a:spcBef>
                <a:buFontTx/>
                <a:buNone/>
              </a:pPr>
              <a:endParaRPr lang="en-US" altLang="en-US" sz="2400">
                <a:solidFill>
                  <a:schemeClr val="accent1"/>
                </a:solidFill>
              </a:endParaRPr>
            </a:p>
          </p:txBody>
        </p:sp>
        <p:sp>
          <p:nvSpPr>
            <p:cNvPr id="11283" name="Rectangle 27"/>
            <p:cNvSpPr>
              <a:spLocks noChangeArrowheads="1"/>
            </p:cNvSpPr>
            <p:nvPr/>
          </p:nvSpPr>
          <p:spPr bwMode="auto">
            <a:xfrm>
              <a:off x="3813180" y="2060585"/>
              <a:ext cx="7604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0"/>
                </a:spcBef>
                <a:buFontTx/>
                <a:buNone/>
              </a:pPr>
              <a:r>
                <a:rPr lang="en-US" altLang="en-US" sz="6000" b="1" i="1">
                  <a:solidFill>
                    <a:srgbClr val="000080"/>
                  </a:solidFill>
                </a:rPr>
                <a:t>D</a:t>
              </a:r>
            </a:p>
          </p:txBody>
        </p:sp>
      </p:grpSp>
      <p:grpSp>
        <p:nvGrpSpPr>
          <p:cNvPr id="11272" name="Group 1"/>
          <p:cNvGrpSpPr>
            <a:grpSpLocks/>
          </p:cNvGrpSpPr>
          <p:nvPr/>
        </p:nvGrpSpPr>
        <p:grpSpPr bwMode="auto">
          <a:xfrm>
            <a:off x="3392488" y="4932363"/>
            <a:ext cx="2428875" cy="1035050"/>
            <a:chOff x="6986592" y="1682751"/>
            <a:chExt cx="2428876" cy="1035049"/>
          </a:xfrm>
        </p:grpSpPr>
        <p:sp>
          <p:nvSpPr>
            <p:cNvPr id="11273" name="Text Box 23"/>
            <p:cNvSpPr txBox="1">
              <a:spLocks noChangeArrowheads="1"/>
            </p:cNvSpPr>
            <p:nvPr/>
          </p:nvSpPr>
          <p:spPr bwMode="auto">
            <a:xfrm>
              <a:off x="7332668" y="1682751"/>
              <a:ext cx="208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50000"/>
                </a:spcBef>
                <a:buFontTx/>
                <a:buNone/>
              </a:pPr>
              <a:r>
                <a:rPr lang="en-US" altLang="en-US" sz="1400" b="1">
                  <a:solidFill>
                    <a:srgbClr val="000000"/>
                  </a:solidFill>
                </a:rPr>
                <a:t>Provided by Launch Services Provider</a:t>
              </a:r>
            </a:p>
          </p:txBody>
        </p:sp>
        <p:sp>
          <p:nvSpPr>
            <p:cNvPr id="11274" name="Text Box 24"/>
            <p:cNvSpPr txBox="1">
              <a:spLocks noChangeArrowheads="1"/>
            </p:cNvSpPr>
            <p:nvPr/>
          </p:nvSpPr>
          <p:spPr bwMode="auto">
            <a:xfrm>
              <a:off x="7332668" y="2413000"/>
              <a:ext cx="208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r">
                <a:spcBef>
                  <a:spcPct val="50000"/>
                </a:spcBef>
                <a:buFontTx/>
                <a:buNone/>
              </a:pPr>
              <a:r>
                <a:rPr lang="en-US" altLang="en-US" sz="1400" b="1">
                  <a:solidFill>
                    <a:srgbClr val="000000"/>
                  </a:solidFill>
                </a:rPr>
                <a:t>Provided by Insurers</a:t>
              </a:r>
              <a:r>
                <a:rPr lang="en-US" altLang="en-US" sz="1400">
                  <a:solidFill>
                    <a:schemeClr val="accent1"/>
                  </a:solidFill>
                </a:rPr>
                <a:t> </a:t>
              </a:r>
            </a:p>
          </p:txBody>
        </p:sp>
        <p:sp>
          <p:nvSpPr>
            <p:cNvPr id="11275" name="Rectangle 22"/>
            <p:cNvSpPr>
              <a:spLocks noChangeArrowheads="1"/>
            </p:cNvSpPr>
            <p:nvPr/>
          </p:nvSpPr>
          <p:spPr bwMode="auto">
            <a:xfrm>
              <a:off x="6986592" y="1765300"/>
              <a:ext cx="241301" cy="215900"/>
            </a:xfrm>
            <a:prstGeom prst="rect">
              <a:avLst/>
            </a:prstGeom>
            <a:solidFill>
              <a:srgbClr val="3366FF"/>
            </a:solidFill>
            <a:ln w="9525">
              <a:solidFill>
                <a:schemeClr val="tx1"/>
              </a:solidFill>
              <a:miter lim="800000"/>
              <a:headEnd/>
              <a:tailEnd/>
            </a:ln>
          </p:spPr>
          <p:txBody>
            <a:bodyPr wrap="none"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eaLnBrk="1" hangingPunct="1">
                <a:lnSpc>
                  <a:spcPct val="86000"/>
                </a:lnSpc>
                <a:spcBef>
                  <a:spcPct val="0"/>
                </a:spcBef>
                <a:buFontTx/>
                <a:buNone/>
              </a:pPr>
              <a:endParaRPr lang="en-US" altLang="en-US" sz="1100">
                <a:solidFill>
                  <a:schemeClr val="accent1"/>
                </a:solidFill>
              </a:endParaRPr>
            </a:p>
          </p:txBody>
        </p:sp>
        <p:sp>
          <p:nvSpPr>
            <p:cNvPr id="11276" name="Rectangle 23"/>
            <p:cNvSpPr>
              <a:spLocks noChangeArrowheads="1"/>
            </p:cNvSpPr>
            <p:nvPr/>
          </p:nvSpPr>
          <p:spPr bwMode="auto">
            <a:xfrm>
              <a:off x="6986592" y="2438400"/>
              <a:ext cx="241301" cy="215900"/>
            </a:xfrm>
            <a:prstGeom prst="rect">
              <a:avLst/>
            </a:prstGeom>
            <a:solidFill>
              <a:srgbClr val="CCFFFF"/>
            </a:solidFill>
            <a:ln w="9525">
              <a:solidFill>
                <a:schemeClr val="tx1"/>
              </a:solidFill>
              <a:miter lim="800000"/>
              <a:headEnd/>
              <a:tailEnd/>
            </a:ln>
          </p:spPr>
          <p:txBody>
            <a:bodyPr wrap="none" anchor="ctr"/>
            <a:lstStyle>
              <a:lvl1pPr algn="l" eaLnBrk="0" hangingPunct="0">
                <a:spcBef>
                  <a:spcPct val="60000"/>
                </a:spcBef>
                <a:buChar char="•"/>
                <a:defRPr sz="2000">
                  <a:solidFill>
                    <a:schemeClr val="tx1"/>
                  </a:solidFill>
                  <a:latin typeface="Arial" charset="0"/>
                  <a:ea typeface="MS PGothic" pitchFamily="34" charset="-128"/>
                </a:defRPr>
              </a:lvl1pPr>
              <a:lvl2pPr marL="742950" indent="-285750" algn="l" eaLnBrk="0" hangingPunct="0">
                <a:spcBef>
                  <a:spcPct val="20000"/>
                </a:spcBef>
                <a:buChar char="–"/>
                <a:defRPr sz="2000">
                  <a:solidFill>
                    <a:schemeClr val="tx1"/>
                  </a:solidFill>
                  <a:latin typeface="Arial" charset="0"/>
                  <a:ea typeface="MS PGothic" pitchFamily="34" charset="-128"/>
                </a:defRPr>
              </a:lvl2pPr>
              <a:lvl3pPr marL="1143000" indent="-228600" algn="l" eaLnBrk="0" hangingPunct="0">
                <a:spcBef>
                  <a:spcPct val="20000"/>
                </a:spcBef>
                <a:buFont typeface="Arial" charset="0"/>
                <a:buChar char="­"/>
                <a:defRPr sz="2000">
                  <a:solidFill>
                    <a:schemeClr val="tx1"/>
                  </a:solidFill>
                  <a:latin typeface="Arial" charset="0"/>
                  <a:ea typeface="MS PGothic" pitchFamily="34" charset="-128"/>
                </a:defRPr>
              </a:lvl3pPr>
              <a:lvl4pPr marL="1600200" indent="-228600" algn="l" eaLnBrk="0" hangingPunct="0">
                <a:spcBef>
                  <a:spcPct val="20000"/>
                </a:spcBef>
                <a:buFont typeface="Arial" charset="0"/>
                <a:buChar char="­"/>
                <a:defRPr sz="2000">
                  <a:solidFill>
                    <a:schemeClr val="tx1"/>
                  </a:solidFill>
                  <a:latin typeface="Arial" charset="0"/>
                  <a:ea typeface="MS PGothic" pitchFamily="34" charset="-128"/>
                </a:defRPr>
              </a:lvl4pPr>
              <a:lvl5pPr marL="2057400" indent="-228600" algn="l" eaLnBrk="0" hangingPunct="0">
                <a:spcBef>
                  <a:spcPct val="20000"/>
                </a:spcBef>
                <a:buFont typeface="Arial" charset="0"/>
                <a:buChar char="-"/>
                <a:defRPr sz="2000">
                  <a:solidFill>
                    <a:schemeClr val="tx1"/>
                  </a:solidFill>
                  <a:latin typeface="Arial"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MS PGothic" pitchFamily="34" charset="-128"/>
                </a:defRPr>
              </a:lvl9pPr>
            </a:lstStyle>
            <a:p>
              <a:pPr algn="ctr" eaLnBrk="1" hangingPunct="1">
                <a:lnSpc>
                  <a:spcPct val="86000"/>
                </a:lnSpc>
                <a:spcBef>
                  <a:spcPct val="0"/>
                </a:spcBef>
                <a:buFontTx/>
                <a:buNone/>
              </a:pPr>
              <a:endParaRPr lang="en-US" altLang="en-US" sz="1100">
                <a:solidFill>
                  <a:schemeClr val="accent1"/>
                </a:solidFill>
              </a:endParaRPr>
            </a:p>
          </p:txBody>
        </p:sp>
      </p:gr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19</a:t>
            </a:fld>
            <a:endParaRPr lang="en-GB"/>
          </a:p>
        </p:txBody>
      </p:sp>
    </p:spTree>
    <p:extLst>
      <p:ext uri="{BB962C8B-B14F-4D97-AF65-F5344CB8AC3E}">
        <p14:creationId xmlns:p14="http://schemas.microsoft.com/office/powerpoint/2010/main" val="57723969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idx="4294967295"/>
          </p:nvPr>
        </p:nvSpPr>
        <p:spPr/>
        <p:txBody>
          <a:bodyPr tIns="0" rIns="0" bIns="0"/>
          <a:lstStyle/>
          <a:p>
            <a:pPr eaLnBrk="1" hangingPunct="1"/>
            <a:r>
              <a:rPr lang="en-US" smtClean="0"/>
              <a:t>In-Orbit Insurance</a:t>
            </a:r>
          </a:p>
        </p:txBody>
      </p:sp>
      <p:sp>
        <p:nvSpPr>
          <p:cNvPr id="34820" name="Rectangle 5"/>
          <p:cNvSpPr>
            <a:spLocks noGrp="1" noChangeArrowheads="1"/>
          </p:cNvSpPr>
          <p:nvPr>
            <p:ph type="body" sz="half" idx="4294967295"/>
          </p:nvPr>
        </p:nvSpPr>
        <p:spPr>
          <a:xfrm>
            <a:off x="439743" y="3319473"/>
            <a:ext cx="8686800" cy="2409825"/>
          </a:xfrm>
        </p:spPr>
        <p:txBody>
          <a:bodyPr/>
          <a:lstStyle/>
          <a:p>
            <a:pPr marL="228600" indent="-228600" defTabSz="939800" eaLnBrk="1" hangingPunct="1"/>
            <a:r>
              <a:rPr lang="en-US" dirty="0" smtClean="0">
                <a:ea typeface="MS PGothic"/>
              </a:rPr>
              <a:t>Requires Health Status Review</a:t>
            </a:r>
          </a:p>
          <a:p>
            <a:pPr marL="228600" indent="-228600" defTabSz="939800" eaLnBrk="1" hangingPunct="1"/>
            <a:r>
              <a:rPr lang="en-US" dirty="0" smtClean="0">
                <a:ea typeface="MS PGothic"/>
              </a:rPr>
              <a:t>Similar to Launch insurance</a:t>
            </a:r>
          </a:p>
          <a:p>
            <a:pPr marL="228600" indent="-228600" defTabSz="939800" eaLnBrk="1" hangingPunct="1"/>
            <a:r>
              <a:rPr lang="en-US" dirty="0" smtClean="0">
                <a:ea typeface="MS PGothic"/>
              </a:rPr>
              <a:t>Amount of Insurance can include Replacement Cost/Re-launch Cost or Asset Value, Loss of Revenue, Extra Expenses or Contractual Obligations</a:t>
            </a:r>
          </a:p>
          <a:p>
            <a:pPr marL="228600" indent="-228600" defTabSz="939800" eaLnBrk="1" hangingPunct="1"/>
            <a:r>
              <a:rPr lang="en-US" dirty="0">
                <a:ea typeface="MS PGothic"/>
              </a:rPr>
              <a:t>Material anomalies generally dealt with via exclusions or deductibles or higher rates</a:t>
            </a:r>
            <a:r>
              <a:rPr lang="en-US" b="1" dirty="0">
                <a:ea typeface="MS PGothic"/>
              </a:rPr>
              <a:t>.</a:t>
            </a:r>
          </a:p>
          <a:p>
            <a:pPr marL="228600" indent="-228600" defTabSz="939800" eaLnBrk="1" hangingPunct="1"/>
            <a:endParaRPr lang="en-US" dirty="0" smtClean="0">
              <a:ea typeface="MS PGothic"/>
            </a:endParaRPr>
          </a:p>
        </p:txBody>
      </p:sp>
      <p:sp>
        <p:nvSpPr>
          <p:cNvPr id="34821" name="Line 13"/>
          <p:cNvSpPr>
            <a:spLocks noChangeShapeType="1"/>
          </p:cNvSpPr>
          <p:nvPr/>
        </p:nvSpPr>
        <p:spPr bwMode="auto">
          <a:xfrm flipV="1">
            <a:off x="1150938" y="2006604"/>
            <a:ext cx="7181850" cy="9525"/>
          </a:xfrm>
          <a:prstGeom prst="line">
            <a:avLst/>
          </a:prstGeom>
          <a:noFill/>
          <a:ln w="57150">
            <a:solidFill>
              <a:schemeClr val="accent1"/>
            </a:solidFill>
            <a:round/>
            <a:headEnd/>
            <a:tailEnd type="triangle" w="med" len="med"/>
          </a:ln>
        </p:spPr>
        <p:txBody>
          <a:bodyPr tIns="91440" bIns="91440" anchor="ctr"/>
          <a:lstStyle/>
          <a:p>
            <a:endParaRPr lang="en-US"/>
          </a:p>
        </p:txBody>
      </p:sp>
      <p:sp>
        <p:nvSpPr>
          <p:cNvPr id="34822" name="AutoShape 14"/>
          <p:cNvSpPr>
            <a:spLocks noChangeArrowheads="1"/>
          </p:cNvSpPr>
          <p:nvPr/>
        </p:nvSpPr>
        <p:spPr bwMode="auto">
          <a:xfrm>
            <a:off x="1208088" y="2124075"/>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p>
            <a:pPr algn="ctr" eaLnBrk="0" hangingPunct="0">
              <a:spcBef>
                <a:spcPct val="50000"/>
              </a:spcBef>
            </a:pPr>
            <a:endParaRPr lang="en-US" sz="1200"/>
          </a:p>
        </p:txBody>
      </p:sp>
      <p:sp>
        <p:nvSpPr>
          <p:cNvPr id="34823" name="AutoShape 18"/>
          <p:cNvSpPr>
            <a:spLocks noChangeArrowheads="1"/>
          </p:cNvSpPr>
          <p:nvPr/>
        </p:nvSpPr>
        <p:spPr bwMode="auto">
          <a:xfrm>
            <a:off x="7677150" y="2130425"/>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p>
            <a:pPr algn="ctr" eaLnBrk="0" hangingPunct="0">
              <a:spcBef>
                <a:spcPct val="50000"/>
              </a:spcBef>
            </a:pPr>
            <a:endParaRPr lang="en-US" sz="1200"/>
          </a:p>
        </p:txBody>
      </p:sp>
      <p:sp>
        <p:nvSpPr>
          <p:cNvPr id="34824" name="Text Box 19"/>
          <p:cNvSpPr txBox="1">
            <a:spLocks noChangeArrowheads="1"/>
          </p:cNvSpPr>
          <p:nvPr/>
        </p:nvSpPr>
        <p:spPr bwMode="auto">
          <a:xfrm>
            <a:off x="546100" y="2449513"/>
            <a:ext cx="1803400" cy="609600"/>
          </a:xfrm>
          <a:prstGeom prst="rect">
            <a:avLst/>
          </a:prstGeom>
          <a:noFill/>
          <a:ln w="9525" algn="ctr">
            <a:noFill/>
            <a:miter lim="800000"/>
            <a:headEnd/>
            <a:tailEnd/>
          </a:ln>
        </p:spPr>
        <p:txBody>
          <a:bodyPr tIns="91440" bIns="91440">
            <a:spAutoFit/>
          </a:bodyPr>
          <a:lstStyle/>
          <a:p>
            <a:pPr algn="ctr" eaLnBrk="0" hangingPunct="0">
              <a:spcBef>
                <a:spcPct val="50000"/>
              </a:spcBef>
            </a:pPr>
            <a:r>
              <a:rPr lang="en-US" sz="1400" b="1">
                <a:solidFill>
                  <a:srgbClr val="000000"/>
                </a:solidFill>
              </a:rPr>
              <a:t>Expiration of Launch Policy</a:t>
            </a:r>
          </a:p>
        </p:txBody>
      </p:sp>
      <p:sp>
        <p:nvSpPr>
          <p:cNvPr id="34825" name="Text Box 23"/>
          <p:cNvSpPr txBox="1">
            <a:spLocks noChangeArrowheads="1"/>
          </p:cNvSpPr>
          <p:nvPr/>
        </p:nvSpPr>
        <p:spPr bwMode="auto">
          <a:xfrm>
            <a:off x="7121525" y="2474923"/>
            <a:ext cx="1587500" cy="396875"/>
          </a:xfrm>
          <a:prstGeom prst="rect">
            <a:avLst/>
          </a:prstGeom>
          <a:noFill/>
          <a:ln w="9525" algn="ctr">
            <a:noFill/>
            <a:miter lim="800000"/>
            <a:headEnd/>
            <a:tailEnd/>
          </a:ln>
        </p:spPr>
        <p:txBody>
          <a:bodyPr tIns="91440" bIns="91440">
            <a:spAutoFit/>
          </a:bodyPr>
          <a:lstStyle/>
          <a:p>
            <a:pPr algn="ctr" eaLnBrk="0" hangingPunct="0">
              <a:spcBef>
                <a:spcPct val="50000"/>
              </a:spcBef>
            </a:pPr>
            <a:r>
              <a:rPr lang="en-US" sz="1400" b="1">
                <a:solidFill>
                  <a:srgbClr val="000000"/>
                </a:solidFill>
              </a:rPr>
              <a:t>Up to 1 Year</a:t>
            </a: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20</a:t>
            </a:fld>
            <a:endParaRPr lang="en-GB"/>
          </a:p>
        </p:txBody>
      </p:sp>
    </p:spTree>
    <p:extLst>
      <p:ext uri="{BB962C8B-B14F-4D97-AF65-F5344CB8AC3E}">
        <p14:creationId xmlns:p14="http://schemas.microsoft.com/office/powerpoint/2010/main" val="14826844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p:txBody>
          <a:bodyPr tIns="0" rIns="0" bIns="0"/>
          <a:lstStyle/>
          <a:p>
            <a:pPr eaLnBrk="1" hangingPunct="1"/>
            <a:r>
              <a:rPr lang="en-US" smtClean="0"/>
              <a:t>Incentives Insurance</a:t>
            </a:r>
          </a:p>
        </p:txBody>
      </p:sp>
      <p:sp>
        <p:nvSpPr>
          <p:cNvPr id="37892" name="Rectangle 10"/>
          <p:cNvSpPr>
            <a:spLocks noGrp="1" noChangeArrowheads="1"/>
          </p:cNvSpPr>
          <p:nvPr>
            <p:ph type="body" sz="half" idx="4294967295"/>
          </p:nvPr>
        </p:nvSpPr>
        <p:spPr>
          <a:xfrm>
            <a:off x="455613" y="3643313"/>
            <a:ext cx="8686800" cy="2417762"/>
          </a:xfrm>
        </p:spPr>
        <p:txBody>
          <a:bodyPr/>
          <a:lstStyle/>
          <a:p>
            <a:pPr eaLnBrk="1" hangingPunct="1"/>
            <a:r>
              <a:rPr lang="en-US" sz="1800" dirty="0" smtClean="0">
                <a:ea typeface="MS PGothic"/>
              </a:rPr>
              <a:t>Similar to Launch and In Orbit Insurance; covers loss of or repayment of incentives (in accordance with the contract with their customer) as a result of a launch vehicle or satellite anomaly during the Policy Period</a:t>
            </a:r>
          </a:p>
          <a:p>
            <a:pPr eaLnBrk="1" hangingPunct="1"/>
            <a:r>
              <a:rPr lang="en-US" sz="1800" dirty="0" smtClean="0">
                <a:ea typeface="MS PGothic"/>
              </a:rPr>
              <a:t>Amount of Insurance is the amount of incentives/warranty paybacks per contract</a:t>
            </a:r>
          </a:p>
          <a:p>
            <a:pPr eaLnBrk="1" hangingPunct="1"/>
            <a:r>
              <a:rPr lang="en-US" sz="1800" dirty="0" smtClean="0">
                <a:ea typeface="MS PGothic"/>
              </a:rPr>
              <a:t>Can commence at Intentional Ignition, Launch or Satellite Separation and continue until one year after Launch or Acceptance</a:t>
            </a:r>
          </a:p>
        </p:txBody>
      </p:sp>
      <p:sp>
        <p:nvSpPr>
          <p:cNvPr id="37893" name="Line 13"/>
          <p:cNvSpPr>
            <a:spLocks noChangeShapeType="1"/>
          </p:cNvSpPr>
          <p:nvPr/>
        </p:nvSpPr>
        <p:spPr bwMode="auto">
          <a:xfrm flipV="1">
            <a:off x="1150938" y="2006604"/>
            <a:ext cx="7181850" cy="9525"/>
          </a:xfrm>
          <a:prstGeom prst="line">
            <a:avLst/>
          </a:prstGeom>
          <a:noFill/>
          <a:ln w="57150">
            <a:solidFill>
              <a:schemeClr val="accent1"/>
            </a:solidFill>
            <a:round/>
            <a:headEnd/>
            <a:tailEnd type="triangle" w="med" len="med"/>
          </a:ln>
        </p:spPr>
        <p:txBody>
          <a:bodyPr tIns="91440" bIns="91440" anchor="ctr"/>
          <a:lstStyle/>
          <a:p>
            <a:endParaRPr lang="en-US"/>
          </a:p>
        </p:txBody>
      </p:sp>
      <p:sp>
        <p:nvSpPr>
          <p:cNvPr id="37894" name="AutoShape 14"/>
          <p:cNvSpPr>
            <a:spLocks noChangeArrowheads="1"/>
          </p:cNvSpPr>
          <p:nvPr/>
        </p:nvSpPr>
        <p:spPr bwMode="auto">
          <a:xfrm>
            <a:off x="1208088" y="2124075"/>
            <a:ext cx="484187"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p>
            <a:pPr algn="ctr" eaLnBrk="0" hangingPunct="0">
              <a:spcBef>
                <a:spcPct val="50000"/>
              </a:spcBef>
            </a:pPr>
            <a:endParaRPr lang="en-US" sz="1200"/>
          </a:p>
        </p:txBody>
      </p:sp>
      <p:sp>
        <p:nvSpPr>
          <p:cNvPr id="37895" name="AutoShape 18"/>
          <p:cNvSpPr>
            <a:spLocks noChangeArrowheads="1"/>
          </p:cNvSpPr>
          <p:nvPr/>
        </p:nvSpPr>
        <p:spPr bwMode="auto">
          <a:xfrm>
            <a:off x="7677150" y="2130425"/>
            <a:ext cx="484188" cy="361950"/>
          </a:xfrm>
          <a:prstGeom prst="triangle">
            <a:avLst>
              <a:gd name="adj" fmla="val 50000"/>
            </a:avLst>
          </a:prstGeom>
          <a:solidFill>
            <a:srgbClr val="99CC00">
              <a:alpha val="50195"/>
            </a:srgbClr>
          </a:solidFill>
          <a:ln w="19050" algn="ctr">
            <a:solidFill>
              <a:schemeClr val="accent1"/>
            </a:solidFill>
            <a:miter lim="800000"/>
            <a:headEnd/>
            <a:tailEnd/>
          </a:ln>
        </p:spPr>
        <p:txBody>
          <a:bodyPr wrap="none" tIns="91440" bIns="91440" anchor="ctr"/>
          <a:lstStyle/>
          <a:p>
            <a:pPr algn="ctr" eaLnBrk="0" hangingPunct="0">
              <a:spcBef>
                <a:spcPct val="50000"/>
              </a:spcBef>
            </a:pPr>
            <a:endParaRPr lang="en-US" sz="1200"/>
          </a:p>
        </p:txBody>
      </p:sp>
      <p:sp>
        <p:nvSpPr>
          <p:cNvPr id="37896" name="Text Box 19"/>
          <p:cNvSpPr txBox="1">
            <a:spLocks noChangeArrowheads="1"/>
          </p:cNvSpPr>
          <p:nvPr/>
        </p:nvSpPr>
        <p:spPr bwMode="auto">
          <a:xfrm>
            <a:off x="546100" y="2449513"/>
            <a:ext cx="1803400" cy="1046440"/>
          </a:xfrm>
          <a:prstGeom prst="rect">
            <a:avLst/>
          </a:prstGeom>
          <a:noFill/>
          <a:ln w="9525" algn="ctr">
            <a:noFill/>
            <a:miter lim="800000"/>
            <a:headEnd/>
            <a:tailEnd/>
          </a:ln>
        </p:spPr>
        <p:txBody>
          <a:bodyPr tIns="91440" bIns="91440">
            <a:spAutoFit/>
          </a:bodyPr>
          <a:lstStyle/>
          <a:p>
            <a:pPr algn="ctr" eaLnBrk="0" hangingPunct="0">
              <a:spcBef>
                <a:spcPct val="50000"/>
              </a:spcBef>
            </a:pPr>
            <a:r>
              <a:rPr lang="en-US" sz="1400" b="1" dirty="0">
                <a:solidFill>
                  <a:srgbClr val="000000"/>
                </a:solidFill>
              </a:rPr>
              <a:t>Intentional Ignition, </a:t>
            </a:r>
            <a:r>
              <a:rPr lang="en-US" sz="1400" b="1" dirty="0" smtClean="0">
                <a:solidFill>
                  <a:srgbClr val="000000"/>
                </a:solidFill>
              </a:rPr>
              <a:t>Launch, or </a:t>
            </a:r>
            <a:r>
              <a:rPr lang="en-US" sz="1400" b="1" dirty="0">
                <a:solidFill>
                  <a:srgbClr val="000000"/>
                </a:solidFill>
              </a:rPr>
              <a:t>Successful Separation</a:t>
            </a:r>
          </a:p>
        </p:txBody>
      </p:sp>
      <p:sp>
        <p:nvSpPr>
          <p:cNvPr id="37897" name="Text Box 23"/>
          <p:cNvSpPr txBox="1">
            <a:spLocks noChangeArrowheads="1"/>
          </p:cNvSpPr>
          <p:nvPr/>
        </p:nvSpPr>
        <p:spPr bwMode="auto">
          <a:xfrm>
            <a:off x="7059613" y="2474923"/>
            <a:ext cx="1738312" cy="830997"/>
          </a:xfrm>
          <a:prstGeom prst="rect">
            <a:avLst/>
          </a:prstGeom>
          <a:noFill/>
          <a:ln w="9525" algn="ctr">
            <a:noFill/>
            <a:miter lim="800000"/>
            <a:headEnd/>
            <a:tailEnd/>
          </a:ln>
        </p:spPr>
        <p:txBody>
          <a:bodyPr tIns="91440" bIns="91440">
            <a:spAutoFit/>
          </a:bodyPr>
          <a:lstStyle/>
          <a:p>
            <a:pPr algn="ctr" eaLnBrk="0" hangingPunct="0">
              <a:spcBef>
                <a:spcPct val="50000"/>
              </a:spcBef>
            </a:pPr>
            <a:r>
              <a:rPr lang="en-US" sz="1400" b="1">
                <a:solidFill>
                  <a:srgbClr val="000000"/>
                </a:solidFill>
              </a:rPr>
              <a:t>Up to 1 Year from Launch or Final Acceptance</a:t>
            </a: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21</a:t>
            </a:fld>
            <a:endParaRPr lang="en-GB"/>
          </a:p>
        </p:txBody>
      </p:sp>
    </p:spTree>
    <p:extLst>
      <p:ext uri="{BB962C8B-B14F-4D97-AF65-F5344CB8AC3E}">
        <p14:creationId xmlns:p14="http://schemas.microsoft.com/office/powerpoint/2010/main" val="292503211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5" name="Rectangle 2"/>
          <p:cNvSpPr>
            <a:spLocks noGrp="1" noChangeArrowheads="1"/>
          </p:cNvSpPr>
          <p:nvPr>
            <p:ph type="title" idx="4294967295"/>
          </p:nvPr>
        </p:nvSpPr>
        <p:spPr/>
        <p:txBody>
          <a:bodyPr tIns="0" rIns="0" bIns="0"/>
          <a:lstStyle/>
          <a:p>
            <a:pPr eaLnBrk="1" hangingPunct="1"/>
            <a:r>
              <a:rPr lang="en-US" smtClean="0"/>
              <a:t>Procurement/Risk Transfer Techniques</a:t>
            </a:r>
          </a:p>
        </p:txBody>
      </p:sp>
      <p:sp>
        <p:nvSpPr>
          <p:cNvPr id="320516" name="Rectangle 3"/>
          <p:cNvSpPr>
            <a:spLocks noGrp="1" noChangeArrowheads="1"/>
          </p:cNvSpPr>
          <p:nvPr>
            <p:ph type="body" idx="4294967295"/>
          </p:nvPr>
        </p:nvSpPr>
        <p:spPr/>
        <p:txBody>
          <a:bodyPr/>
          <a:lstStyle/>
          <a:p>
            <a:pPr marL="228600" indent="-228600" defTabSz="939800" eaLnBrk="1" hangingPunct="1"/>
            <a:r>
              <a:rPr lang="en-US" dirty="0" smtClean="0">
                <a:ea typeface="MS PGothic"/>
              </a:rPr>
              <a:t>The procurement Process can result in risk transfer in a variety of ways</a:t>
            </a:r>
          </a:p>
          <a:p>
            <a:pPr marL="571500" lvl="1" indent="-228600" defTabSz="939800" eaLnBrk="1" hangingPunct="1"/>
            <a:r>
              <a:rPr lang="en-US" dirty="0" smtClean="0">
                <a:ea typeface="MS PGothic"/>
              </a:rPr>
              <a:t>Ground delivery</a:t>
            </a:r>
          </a:p>
          <a:p>
            <a:pPr marL="914400" lvl="2" indent="-228600" defTabSz="939800" eaLnBrk="1" hangingPunct="1"/>
            <a:r>
              <a:rPr lang="en-US" dirty="0" smtClean="0">
                <a:ea typeface="MS PGothic"/>
              </a:rPr>
              <a:t>More typical</a:t>
            </a:r>
          </a:p>
          <a:p>
            <a:pPr marL="914400" lvl="2" indent="-228600" defTabSz="939800" eaLnBrk="1" hangingPunct="1"/>
            <a:r>
              <a:rPr lang="en-US" dirty="0" smtClean="0">
                <a:ea typeface="MS PGothic"/>
              </a:rPr>
              <a:t>Title and risk of loss transfers at intentional ignition or liftoff/launch – i.e. “point of no return” (need to ensure Policy and Launch Service Providers definitions are consistent)</a:t>
            </a:r>
          </a:p>
          <a:p>
            <a:pPr marL="914400" lvl="2" indent="-228600" defTabSz="939800" eaLnBrk="1" hangingPunct="1"/>
            <a:r>
              <a:rPr lang="en-US" dirty="0" smtClean="0">
                <a:ea typeface="MS PGothic"/>
              </a:rPr>
              <a:t>Satellite Owner/Operator purchases Launch Service with or without a launch risk guarantee</a:t>
            </a:r>
          </a:p>
          <a:p>
            <a:pPr marL="571500" lvl="1" indent="-228600" defTabSz="939800" eaLnBrk="1" hangingPunct="1"/>
            <a:r>
              <a:rPr lang="en-US" dirty="0" smtClean="0">
                <a:ea typeface="MS PGothic"/>
              </a:rPr>
              <a:t>In-Orbit Delivery</a:t>
            </a:r>
          </a:p>
          <a:p>
            <a:pPr marL="914400" lvl="2" indent="-228600" defTabSz="939800" eaLnBrk="1" hangingPunct="1"/>
            <a:r>
              <a:rPr lang="en-US" dirty="0" smtClean="0">
                <a:ea typeface="MS PGothic"/>
              </a:rPr>
              <a:t>Title and risk of loss transfers after completion of in orbit testing, acceptance (as defined) or designated period</a:t>
            </a:r>
          </a:p>
          <a:p>
            <a:pPr marL="914400" lvl="2" indent="-228600" defTabSz="939800" eaLnBrk="1" hangingPunct="1"/>
            <a:r>
              <a:rPr lang="en-US" dirty="0" smtClean="0">
                <a:ea typeface="MS PGothic"/>
              </a:rPr>
              <a:t>Satellite manufacturer usually buys launch service</a:t>
            </a:r>
          </a:p>
          <a:p>
            <a:pPr marL="914400" lvl="2" indent="-228600" defTabSz="939800" eaLnBrk="1" hangingPunct="1"/>
            <a:r>
              <a:rPr lang="en-US" dirty="0" smtClean="0">
                <a:ea typeface="MS PGothic"/>
              </a:rPr>
              <a:t>Option for customer to purchase insurance</a:t>
            </a: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22</a:t>
            </a:fld>
            <a:endParaRPr lang="en-GB"/>
          </a:p>
        </p:txBody>
      </p:sp>
    </p:spTree>
    <p:extLst>
      <p:ext uri="{BB962C8B-B14F-4D97-AF65-F5344CB8AC3E}">
        <p14:creationId xmlns:p14="http://schemas.microsoft.com/office/powerpoint/2010/main" val="427493530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Number"/>
          <p:cNvSpPr>
            <a:spLocks noGrp="1" noChangeArrowheads="1"/>
          </p:cNvSpPr>
          <p:nvPr>
            <p:ph type="sldNum" sz="quarter" idx="11"/>
            <p:custDataLst>
              <p:tags r:id="rId2"/>
            </p:custDataLst>
          </p:nvPr>
        </p:nvSpPr>
        <p:spPr/>
        <p:txBody>
          <a:bodyPr/>
          <a:lstStyle/>
          <a:p>
            <a:pPr>
              <a:defRPr/>
            </a:pPr>
            <a:fld id="{FA50E36E-76D3-402B-8934-9A512B8264F2}" type="slidenum">
              <a:rPr lang="en-GB"/>
              <a:pPr>
                <a:defRPr/>
              </a:pPr>
              <a:t>23</a:t>
            </a:fld>
            <a:endParaRPr lang="en-GB"/>
          </a:p>
        </p:txBody>
      </p:sp>
      <p:grpSp>
        <p:nvGrpSpPr>
          <p:cNvPr id="44034" name="Group 2"/>
          <p:cNvGrpSpPr>
            <a:grpSpLocks/>
          </p:cNvGrpSpPr>
          <p:nvPr/>
        </p:nvGrpSpPr>
        <p:grpSpPr bwMode="auto">
          <a:xfrm>
            <a:off x="-7938" y="-7938"/>
            <a:ext cx="9615488" cy="6875463"/>
            <a:chOff x="-5" y="-5"/>
            <a:chExt cx="6057" cy="4331"/>
          </a:xfrm>
        </p:grpSpPr>
        <p:grpSp>
          <p:nvGrpSpPr>
            <p:cNvPr id="44037" name="MMC_SectionShape"/>
            <p:cNvGrpSpPr>
              <a:grpSpLocks/>
            </p:cNvGrpSpPr>
            <p:nvPr>
              <p:custDataLst>
                <p:tags r:id="rId5"/>
              </p:custDataLst>
            </p:nvPr>
          </p:nvGrpSpPr>
          <p:grpSpPr bwMode="auto">
            <a:xfrm>
              <a:off x="0" y="-1"/>
              <a:ext cx="6050" cy="4327"/>
              <a:chOff x="0" y="0"/>
              <a:chExt cx="6050" cy="4327"/>
            </a:xfrm>
          </p:grpSpPr>
          <p:sp>
            <p:nvSpPr>
              <p:cNvPr id="44039" name="Freeform 4"/>
              <p:cNvSpPr>
                <a:spLocks/>
              </p:cNvSpPr>
              <p:nvPr/>
            </p:nvSpPr>
            <p:spPr bwMode="invGray">
              <a:xfrm>
                <a:off x="0" y="0"/>
                <a:ext cx="6048" cy="1384"/>
              </a:xfrm>
              <a:custGeom>
                <a:avLst/>
                <a:gdLst>
                  <a:gd name="T0" fmla="*/ 0 w 6048"/>
                  <a:gd name="T1" fmla="*/ 1384 h 1384"/>
                  <a:gd name="T2" fmla="*/ 0 w 6048"/>
                  <a:gd name="T3" fmla="*/ 0 h 1384"/>
                  <a:gd name="T4" fmla="*/ 6048 w 6048"/>
                  <a:gd name="T5" fmla="*/ 0 h 1384"/>
                  <a:gd name="T6" fmla="*/ 6048 w 6048"/>
                  <a:gd name="T7" fmla="*/ 1384 h 1384"/>
                  <a:gd name="T8" fmla="*/ 0 60000 65536"/>
                  <a:gd name="T9" fmla="*/ 0 60000 65536"/>
                  <a:gd name="T10" fmla="*/ 0 60000 65536"/>
                  <a:gd name="T11" fmla="*/ 0 60000 65536"/>
                  <a:gd name="T12" fmla="*/ 0 w 6048"/>
                  <a:gd name="T13" fmla="*/ 0 h 1384"/>
                  <a:gd name="T14" fmla="*/ 6048 w 6048"/>
                  <a:gd name="T15" fmla="*/ 1384 h 1384"/>
                </a:gdLst>
                <a:ahLst/>
                <a:cxnLst>
                  <a:cxn ang="T8">
                    <a:pos x="T0" y="T1"/>
                  </a:cxn>
                  <a:cxn ang="T9">
                    <a:pos x="T2" y="T3"/>
                  </a:cxn>
                  <a:cxn ang="T10">
                    <a:pos x="T4" y="T5"/>
                  </a:cxn>
                  <a:cxn ang="T11">
                    <a:pos x="T6" y="T7"/>
                  </a:cxn>
                </a:cxnLst>
                <a:rect l="T12" t="T13" r="T14" b="T15"/>
                <a:pathLst>
                  <a:path w="6048" h="1384">
                    <a:moveTo>
                      <a:pt x="0" y="1384"/>
                    </a:moveTo>
                    <a:lnTo>
                      <a:pt x="0" y="0"/>
                    </a:lnTo>
                    <a:lnTo>
                      <a:pt x="6048" y="0"/>
                    </a:lnTo>
                    <a:lnTo>
                      <a:pt x="6048" y="1384"/>
                    </a:lnTo>
                  </a:path>
                </a:pathLst>
              </a:custGeom>
              <a:solidFill>
                <a:schemeClr val="bg1"/>
              </a:solidFill>
              <a:ln w="9525" cap="flat" cmpd="sng">
                <a:noFill/>
                <a:prstDash val="solid"/>
                <a:round/>
                <a:headEnd/>
                <a:tailEnd/>
              </a:ln>
            </p:spPr>
            <p:txBody>
              <a:bodyPr wrap="none" lIns="0" tIns="0" anchor="ctr"/>
              <a:lstStyle/>
              <a:p>
                <a:endParaRPr lang="en-US"/>
              </a:p>
            </p:txBody>
          </p:sp>
          <p:pic>
            <p:nvPicPr>
              <p:cNvPr id="44040" name="Picture 5" descr="MMCOAPPTemp"/>
              <p:cNvPicPr>
                <a:picLocks noChangeAspect="1" noChangeArrowheads="1"/>
              </p:cNvPicPr>
              <p:nvPr/>
            </p:nvPicPr>
            <p:blipFill>
              <a:blip r:embed="rId8"/>
              <a:srcRect/>
              <a:stretch>
                <a:fillRect/>
              </a:stretch>
            </p:blipFill>
            <p:spPr bwMode="invGray">
              <a:xfrm>
                <a:off x="0" y="1372"/>
                <a:ext cx="6050" cy="2955"/>
              </a:xfrm>
              <a:prstGeom prst="rect">
                <a:avLst/>
              </a:prstGeom>
              <a:solidFill>
                <a:schemeClr val="bg1"/>
              </a:solidFill>
              <a:ln w="9525" algn="ctr">
                <a:noFill/>
                <a:miter lim="800000"/>
                <a:headEnd/>
                <a:tailEnd/>
              </a:ln>
            </p:spPr>
          </p:pic>
        </p:grpSp>
        <p:sp>
          <p:nvSpPr>
            <p:cNvPr id="44038" name="Freeform 6"/>
            <p:cNvSpPr>
              <a:spLocks/>
            </p:cNvSpPr>
            <p:nvPr/>
          </p:nvSpPr>
          <p:spPr bwMode="gray">
            <a:xfrm>
              <a:off x="-5" y="-5"/>
              <a:ext cx="6057" cy="2816"/>
            </a:xfrm>
            <a:custGeom>
              <a:avLst/>
              <a:gdLst>
                <a:gd name="T0" fmla="*/ 5 w 6056"/>
                <a:gd name="T1" fmla="*/ 2816 h 2816"/>
                <a:gd name="T2" fmla="*/ 6087 w 6056"/>
                <a:gd name="T3" fmla="*/ 2240 h 2816"/>
                <a:gd name="T4" fmla="*/ 6090 w 6056"/>
                <a:gd name="T5" fmla="*/ 5 h 2816"/>
                <a:gd name="T6" fmla="*/ 0 w 6056"/>
                <a:gd name="T7" fmla="*/ 0 h 2816"/>
                <a:gd name="T8" fmla="*/ 5 w 6056"/>
                <a:gd name="T9" fmla="*/ 2816 h 2816"/>
                <a:gd name="T10" fmla="*/ 0 60000 65536"/>
                <a:gd name="T11" fmla="*/ 0 60000 65536"/>
                <a:gd name="T12" fmla="*/ 0 60000 65536"/>
                <a:gd name="T13" fmla="*/ 0 60000 65536"/>
                <a:gd name="T14" fmla="*/ 0 60000 65536"/>
                <a:gd name="T15" fmla="*/ 0 w 6056"/>
                <a:gd name="T16" fmla="*/ 0 h 2816"/>
                <a:gd name="T17" fmla="*/ 6056 w 6056"/>
                <a:gd name="T18" fmla="*/ 2816 h 2816"/>
              </a:gdLst>
              <a:ahLst/>
              <a:cxnLst>
                <a:cxn ang="T10">
                  <a:pos x="T0" y="T1"/>
                </a:cxn>
                <a:cxn ang="T11">
                  <a:pos x="T2" y="T3"/>
                </a:cxn>
                <a:cxn ang="T12">
                  <a:pos x="T4" y="T5"/>
                </a:cxn>
                <a:cxn ang="T13">
                  <a:pos x="T6" y="T7"/>
                </a:cxn>
                <a:cxn ang="T14">
                  <a:pos x="T8" y="T9"/>
                </a:cxn>
              </a:cxnLst>
              <a:rect l="T15" t="T16" r="T17" b="T18"/>
              <a:pathLst>
                <a:path w="6056" h="2816">
                  <a:moveTo>
                    <a:pt x="5" y="2816"/>
                  </a:moveTo>
                  <a:lnTo>
                    <a:pt x="6053" y="2240"/>
                  </a:lnTo>
                  <a:lnTo>
                    <a:pt x="6056" y="5"/>
                  </a:lnTo>
                  <a:lnTo>
                    <a:pt x="0" y="0"/>
                  </a:lnTo>
                  <a:lnTo>
                    <a:pt x="5" y="2816"/>
                  </a:lnTo>
                  <a:close/>
                </a:path>
              </a:pathLst>
            </a:custGeom>
            <a:solidFill>
              <a:schemeClr val="bg1"/>
            </a:solidFill>
            <a:ln w="9525">
              <a:noFill/>
              <a:round/>
              <a:headEnd/>
              <a:tailEnd/>
            </a:ln>
          </p:spPr>
          <p:txBody>
            <a:bodyPr wrap="none" anchor="ctr"/>
            <a:lstStyle/>
            <a:p>
              <a:endParaRPr lang="en-US"/>
            </a:p>
          </p:txBody>
        </p:sp>
      </p:grpSp>
      <p:sp>
        <p:nvSpPr>
          <p:cNvPr id="44035" name="CoverBarOutliner" hidden="1"/>
          <p:cNvSpPr>
            <a:spLocks noChangeArrowheads="1"/>
          </p:cNvSpPr>
          <p:nvPr>
            <p:custDataLst>
              <p:tags r:id="rId3"/>
            </p:custDataLst>
          </p:nvPr>
        </p:nvSpPr>
        <p:spPr bwMode="white">
          <a:xfrm>
            <a:off x="0" y="2014538"/>
            <a:ext cx="9602788" cy="2828925"/>
          </a:xfrm>
          <a:prstGeom prst="rect">
            <a:avLst/>
          </a:prstGeom>
          <a:solidFill>
            <a:srgbClr val="FFFFFF"/>
          </a:solidFill>
          <a:ln w="9525">
            <a:noFill/>
            <a:miter lim="800000"/>
            <a:headEnd/>
            <a:tailEnd/>
          </a:ln>
        </p:spPr>
        <p:txBody>
          <a:bodyPr wrap="none" lIns="0" tIns="0" rIns="0" bIns="0" anchor="ctr"/>
          <a:lstStyle/>
          <a:p>
            <a:pPr algn="ctr" eaLnBrk="0" hangingPunct="0">
              <a:spcBef>
                <a:spcPct val="50000"/>
              </a:spcBef>
            </a:pPr>
            <a:endParaRPr lang="en-US" sz="1200"/>
          </a:p>
        </p:txBody>
      </p:sp>
      <p:sp>
        <p:nvSpPr>
          <p:cNvPr id="44036" name="SectionTitle"/>
          <p:cNvSpPr>
            <a:spLocks noChangeArrowheads="1"/>
          </p:cNvSpPr>
          <p:nvPr>
            <p:custDataLst>
              <p:tags r:id="rId4"/>
            </p:custDataLst>
          </p:nvPr>
        </p:nvSpPr>
        <p:spPr bwMode="auto">
          <a:xfrm>
            <a:off x="1182688" y="1868488"/>
            <a:ext cx="7288212" cy="1728787"/>
          </a:xfrm>
          <a:prstGeom prst="rect">
            <a:avLst/>
          </a:prstGeom>
          <a:noFill/>
          <a:ln w="9525">
            <a:noFill/>
            <a:miter lim="800000"/>
            <a:headEnd/>
            <a:tailEnd/>
          </a:ln>
        </p:spPr>
        <p:txBody>
          <a:bodyPr lIns="0" tIns="42351" rIns="84705" bIns="42351"/>
          <a:lstStyle/>
          <a:p>
            <a:pPr algn="ctr" defTabSz="939800">
              <a:lnSpc>
                <a:spcPct val="90000"/>
              </a:lnSpc>
            </a:pPr>
            <a:r>
              <a:rPr lang="en-US" sz="3200" b="1">
                <a:solidFill>
                  <a:schemeClr val="accent2"/>
                </a:solidFill>
              </a:rPr>
              <a:t>Space Risk Analysis</a:t>
            </a:r>
          </a:p>
        </p:txBody>
      </p:sp>
    </p:spTree>
    <p:custDataLst>
      <p:tags r:id="rId1"/>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idx="4294967295"/>
          </p:nvPr>
        </p:nvSpPr>
        <p:spPr/>
        <p:txBody>
          <a:bodyPr tIns="0" rIns="0" bIns="0"/>
          <a:lstStyle/>
          <a:p>
            <a:pPr eaLnBrk="1" hangingPunct="1"/>
            <a:r>
              <a:rPr lang="en-US" smtClean="0"/>
              <a:t>How Premium is Determined</a:t>
            </a:r>
          </a:p>
        </p:txBody>
      </p:sp>
      <p:sp>
        <p:nvSpPr>
          <p:cNvPr id="46084" name="Rectangle 4"/>
          <p:cNvSpPr>
            <a:spLocks noGrp="1" noChangeArrowheads="1"/>
          </p:cNvSpPr>
          <p:nvPr>
            <p:ph type="body" idx="4294967295"/>
          </p:nvPr>
        </p:nvSpPr>
        <p:spPr/>
        <p:txBody>
          <a:bodyPr/>
          <a:lstStyle/>
          <a:p>
            <a:pPr eaLnBrk="1" hangingPunct="1"/>
            <a:r>
              <a:rPr lang="en-US" dirty="0" smtClean="0">
                <a:ea typeface="MS PGothic"/>
              </a:rPr>
              <a:t>Rates are based on the following factors:</a:t>
            </a:r>
          </a:p>
          <a:p>
            <a:pPr lvl="1" eaLnBrk="1" hangingPunct="1"/>
            <a:r>
              <a:rPr lang="en-US" sz="1800" dirty="0" smtClean="0">
                <a:ea typeface="MS PGothic"/>
              </a:rPr>
              <a:t>Type of launch vehicle</a:t>
            </a:r>
          </a:p>
          <a:p>
            <a:pPr lvl="1" eaLnBrk="1" hangingPunct="1"/>
            <a:r>
              <a:rPr lang="en-US" sz="1800" dirty="0" smtClean="0">
                <a:ea typeface="MS PGothic"/>
              </a:rPr>
              <a:t>Type of satellite</a:t>
            </a:r>
          </a:p>
          <a:p>
            <a:pPr lvl="1" eaLnBrk="1" hangingPunct="1"/>
            <a:r>
              <a:rPr lang="en-US" sz="1800" dirty="0" smtClean="0">
                <a:ea typeface="MS PGothic"/>
              </a:rPr>
              <a:t>Amount of Insurance</a:t>
            </a:r>
          </a:p>
          <a:p>
            <a:pPr lvl="1" eaLnBrk="1" hangingPunct="1"/>
            <a:r>
              <a:rPr lang="en-US" sz="1800" dirty="0" smtClean="0">
                <a:ea typeface="MS PGothic"/>
              </a:rPr>
              <a:t>Loss formulas</a:t>
            </a:r>
          </a:p>
          <a:p>
            <a:pPr lvl="1" eaLnBrk="1" hangingPunct="1"/>
            <a:r>
              <a:rPr lang="en-US" sz="1800" dirty="0" smtClean="0">
                <a:ea typeface="MS PGothic"/>
              </a:rPr>
              <a:t>Type of coverage</a:t>
            </a:r>
          </a:p>
          <a:p>
            <a:pPr lvl="1" eaLnBrk="1" hangingPunct="1"/>
            <a:r>
              <a:rPr lang="en-US" sz="1800" dirty="0" smtClean="0">
                <a:ea typeface="MS PGothic"/>
              </a:rPr>
              <a:t>Insured’s premium/loss history</a:t>
            </a:r>
          </a:p>
          <a:p>
            <a:pPr lvl="1" eaLnBrk="1" hangingPunct="1"/>
            <a:r>
              <a:rPr lang="en-US" sz="1800" dirty="0" smtClean="0">
                <a:ea typeface="MS PGothic"/>
              </a:rPr>
              <a:t>Profitability of the Space and/or overall Insurance Market</a:t>
            </a:r>
          </a:p>
          <a:p>
            <a:pPr eaLnBrk="1" hangingPunct="1"/>
            <a:endParaRPr lang="en-US" sz="1800" dirty="0" smtClean="0">
              <a:ea typeface="MS PGothic"/>
            </a:endParaRP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24</a:t>
            </a:fld>
            <a:endParaRPr lang="en-GB"/>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idx="4294967295"/>
          </p:nvPr>
        </p:nvSpPr>
        <p:spPr/>
        <p:txBody>
          <a:bodyPr tIns="0" rIns="0" bIns="0"/>
          <a:lstStyle/>
          <a:p>
            <a:pPr eaLnBrk="1" hangingPunct="1"/>
            <a:r>
              <a:rPr lang="en-US" smtClean="0"/>
              <a:t>Insurance Rates</a:t>
            </a:r>
            <a:br>
              <a:rPr lang="en-US" smtClean="0"/>
            </a:br>
            <a:r>
              <a:rPr lang="en-US" smtClean="0">
                <a:solidFill>
                  <a:srgbClr val="00A8C8"/>
                </a:solidFill>
              </a:rPr>
              <a:t>Launch Vehicle Factors</a:t>
            </a:r>
          </a:p>
        </p:txBody>
      </p:sp>
      <p:sp>
        <p:nvSpPr>
          <p:cNvPr id="47108" name="Rectangle 4"/>
          <p:cNvSpPr>
            <a:spLocks noGrp="1" noChangeArrowheads="1"/>
          </p:cNvSpPr>
          <p:nvPr>
            <p:ph type="body" idx="4294967295"/>
          </p:nvPr>
        </p:nvSpPr>
        <p:spPr/>
        <p:txBody>
          <a:bodyPr/>
          <a:lstStyle/>
          <a:p>
            <a:pPr eaLnBrk="1" hangingPunct="1"/>
            <a:r>
              <a:rPr lang="en-US" smtClean="0">
                <a:ea typeface="MS PGothic"/>
              </a:rPr>
              <a:t>Launch Vehicles: Ariane 5, Proton M/Breeze M, Delta IV, Falcon 9, Sea Launch, etc.</a:t>
            </a:r>
          </a:p>
          <a:p>
            <a:pPr lvl="1" eaLnBrk="1" hangingPunct="1"/>
            <a:r>
              <a:rPr lang="en-US" sz="1800" smtClean="0">
                <a:ea typeface="MS PGothic"/>
              </a:rPr>
              <a:t>Heritage </a:t>
            </a:r>
          </a:p>
          <a:p>
            <a:pPr lvl="2" eaLnBrk="1" hangingPunct="1"/>
            <a:r>
              <a:rPr lang="en-US" sz="1800" smtClean="0">
                <a:ea typeface="MS PGothic"/>
              </a:rPr>
              <a:t>Flight record</a:t>
            </a:r>
          </a:p>
          <a:p>
            <a:pPr lvl="2" eaLnBrk="1" hangingPunct="1"/>
            <a:r>
              <a:rPr lang="en-US" sz="1800" smtClean="0">
                <a:ea typeface="MS PGothic"/>
              </a:rPr>
              <a:t>Integration of new equipment or operations</a:t>
            </a:r>
          </a:p>
          <a:p>
            <a:pPr lvl="2" eaLnBrk="1" hangingPunct="1"/>
            <a:r>
              <a:rPr lang="en-US" sz="1800" smtClean="0">
                <a:ea typeface="MS PGothic"/>
              </a:rPr>
              <a:t>Testing program</a:t>
            </a:r>
          </a:p>
          <a:p>
            <a:pPr lvl="1" eaLnBrk="1" hangingPunct="1"/>
            <a:r>
              <a:rPr lang="en-US" sz="1800" smtClean="0">
                <a:ea typeface="MS PGothic"/>
              </a:rPr>
              <a:t>Technical presentations</a:t>
            </a:r>
          </a:p>
          <a:p>
            <a:pPr lvl="2" eaLnBrk="1" hangingPunct="1"/>
            <a:r>
              <a:rPr lang="en-US" sz="1800" smtClean="0">
                <a:ea typeface="MS PGothic"/>
              </a:rPr>
              <a:t>Launch vehicle development</a:t>
            </a:r>
          </a:p>
          <a:p>
            <a:pPr lvl="2" eaLnBrk="1" hangingPunct="1"/>
            <a:r>
              <a:rPr lang="en-US" sz="1800" smtClean="0">
                <a:ea typeface="MS PGothic"/>
              </a:rPr>
              <a:t>Previous flight failures or anomalies</a:t>
            </a:r>
          </a:p>
          <a:p>
            <a:pPr lvl="2" eaLnBrk="1" hangingPunct="1"/>
            <a:r>
              <a:rPr lang="en-US" sz="1800" smtClean="0">
                <a:ea typeface="MS PGothic"/>
              </a:rPr>
              <a:t>Multiple satellite dispenser experience</a:t>
            </a:r>
          </a:p>
          <a:p>
            <a:pPr lvl="1" eaLnBrk="1" hangingPunct="1"/>
            <a:r>
              <a:rPr lang="en-US" sz="1800" smtClean="0">
                <a:ea typeface="MS PGothic"/>
              </a:rPr>
              <a:t>Access to information</a:t>
            </a:r>
          </a:p>
          <a:p>
            <a:pPr lvl="2" eaLnBrk="1" hangingPunct="1"/>
            <a:r>
              <a:rPr lang="en-US" sz="1800" smtClean="0">
                <a:ea typeface="MS PGothic"/>
              </a:rPr>
              <a:t>Some insurers are very technical - they require a significant amount of information</a:t>
            </a:r>
          </a:p>
          <a:p>
            <a:pPr lvl="2" eaLnBrk="1" hangingPunct="1"/>
            <a:r>
              <a:rPr lang="en-US" sz="1800" smtClean="0">
                <a:ea typeface="MS PGothic"/>
              </a:rPr>
              <a:t>Crucial to maintaining market confidence and relationships</a:t>
            </a:r>
          </a:p>
          <a:p>
            <a:pPr lvl="2" eaLnBrk="1" hangingPunct="1"/>
            <a:r>
              <a:rPr lang="en-US" sz="1800" smtClean="0">
                <a:ea typeface="MS PGothic"/>
              </a:rPr>
              <a:t>Export control regulations - always a concern</a:t>
            </a:r>
            <a:endParaRPr lang="en-US" sz="1800" smtClean="0">
              <a:solidFill>
                <a:srgbClr val="FF0000"/>
              </a:solidFill>
              <a:ea typeface="MS PGothic"/>
            </a:endParaRP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25</a:t>
            </a:fld>
            <a:endParaRPr lang="en-GB"/>
          </a:p>
        </p:txBody>
      </p:sp>
    </p:spTree>
    <p:extLst>
      <p:ext uri="{BB962C8B-B14F-4D97-AF65-F5344CB8AC3E}">
        <p14:creationId xmlns:p14="http://schemas.microsoft.com/office/powerpoint/2010/main" val="121126109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idx="4294967295"/>
          </p:nvPr>
        </p:nvSpPr>
        <p:spPr/>
        <p:txBody>
          <a:bodyPr tIns="0" rIns="0" bIns="0"/>
          <a:lstStyle/>
          <a:p>
            <a:pPr eaLnBrk="1" hangingPunct="1"/>
            <a:r>
              <a:rPr lang="en-US" smtClean="0"/>
              <a:t>Insurance Rates</a:t>
            </a:r>
            <a:br>
              <a:rPr lang="en-US" smtClean="0"/>
            </a:br>
            <a:r>
              <a:rPr lang="en-US" smtClean="0">
                <a:solidFill>
                  <a:srgbClr val="00A8C8"/>
                </a:solidFill>
              </a:rPr>
              <a:t>Satellite Factors</a:t>
            </a:r>
          </a:p>
        </p:txBody>
      </p:sp>
      <p:sp>
        <p:nvSpPr>
          <p:cNvPr id="48132" name="Rectangle 7"/>
          <p:cNvSpPr>
            <a:spLocks noGrp="1" noChangeArrowheads="1"/>
          </p:cNvSpPr>
          <p:nvPr>
            <p:ph type="body" sz="half" idx="4294967295"/>
          </p:nvPr>
        </p:nvSpPr>
        <p:spPr>
          <a:xfrm>
            <a:off x="455613" y="1277938"/>
            <a:ext cx="4267200" cy="4987925"/>
          </a:xfrm>
        </p:spPr>
        <p:txBody>
          <a:bodyPr/>
          <a:lstStyle/>
          <a:p>
            <a:pPr eaLnBrk="1" hangingPunct="1"/>
            <a:r>
              <a:rPr lang="en-US" smtClean="0">
                <a:ea typeface="MS PGothic"/>
              </a:rPr>
              <a:t>Satellites:</a:t>
            </a:r>
          </a:p>
          <a:p>
            <a:pPr lvl="1" eaLnBrk="1" hangingPunct="1"/>
            <a:r>
              <a:rPr lang="en-US" sz="1800" smtClean="0">
                <a:ea typeface="MS PGothic"/>
              </a:rPr>
              <a:t>Heritage</a:t>
            </a:r>
          </a:p>
          <a:p>
            <a:pPr lvl="2" eaLnBrk="1" hangingPunct="1"/>
            <a:r>
              <a:rPr lang="en-US" sz="1800" smtClean="0">
                <a:ea typeface="MS PGothic"/>
              </a:rPr>
              <a:t>Satellite systems and subsystems </a:t>
            </a:r>
          </a:p>
          <a:p>
            <a:pPr lvl="2" eaLnBrk="1" hangingPunct="1"/>
            <a:r>
              <a:rPr lang="en-US" sz="1800" smtClean="0">
                <a:ea typeface="MS PGothic"/>
              </a:rPr>
              <a:t>Previous flight history</a:t>
            </a:r>
          </a:p>
          <a:p>
            <a:pPr lvl="1" eaLnBrk="1" hangingPunct="1"/>
            <a:r>
              <a:rPr lang="en-US" sz="1800" smtClean="0">
                <a:ea typeface="MS PGothic"/>
              </a:rPr>
              <a:t>Level of Redundancy - Bus and Payload</a:t>
            </a:r>
          </a:p>
          <a:p>
            <a:pPr lvl="2" eaLnBrk="1" hangingPunct="1"/>
            <a:r>
              <a:rPr lang="en-US" sz="1800" smtClean="0">
                <a:ea typeface="MS PGothic"/>
              </a:rPr>
              <a:t>Spare components</a:t>
            </a:r>
          </a:p>
          <a:p>
            <a:pPr lvl="2" eaLnBrk="1" hangingPunct="1"/>
            <a:r>
              <a:rPr lang="en-US" sz="1800" smtClean="0">
                <a:ea typeface="MS PGothic"/>
              </a:rPr>
              <a:t>Single point failures</a:t>
            </a:r>
          </a:p>
          <a:p>
            <a:pPr lvl="1" eaLnBrk="1" hangingPunct="1"/>
            <a:r>
              <a:rPr lang="en-US" sz="1800" smtClean="0">
                <a:ea typeface="MS PGothic"/>
              </a:rPr>
              <a:t>Customer Oversight</a:t>
            </a:r>
          </a:p>
          <a:p>
            <a:pPr lvl="1" eaLnBrk="1" hangingPunct="1"/>
            <a:r>
              <a:rPr lang="en-US" sz="1800" smtClean="0">
                <a:ea typeface="MS PGothic"/>
              </a:rPr>
              <a:t>Performance Margin</a:t>
            </a:r>
          </a:p>
          <a:p>
            <a:pPr lvl="1" eaLnBrk="1" hangingPunct="1"/>
            <a:r>
              <a:rPr lang="en-US" sz="1800" smtClean="0">
                <a:ea typeface="MS PGothic"/>
              </a:rPr>
              <a:t>Test Program</a:t>
            </a:r>
          </a:p>
          <a:p>
            <a:pPr lvl="2" eaLnBrk="1" hangingPunct="1"/>
            <a:r>
              <a:rPr lang="en-US" sz="1800" smtClean="0">
                <a:ea typeface="MS PGothic"/>
              </a:rPr>
              <a:t>Qualification</a:t>
            </a:r>
          </a:p>
          <a:p>
            <a:pPr lvl="2" eaLnBrk="1" hangingPunct="1"/>
            <a:r>
              <a:rPr lang="en-US" sz="1800" smtClean="0">
                <a:ea typeface="MS PGothic"/>
              </a:rPr>
              <a:t>Quality Control and workmanship screening</a:t>
            </a:r>
          </a:p>
          <a:p>
            <a:pPr lvl="2" eaLnBrk="1" hangingPunct="1"/>
            <a:r>
              <a:rPr lang="en-US" sz="1800" smtClean="0">
                <a:ea typeface="MS PGothic"/>
              </a:rPr>
              <a:t>Waivers</a:t>
            </a:r>
            <a:endParaRPr lang="en-US" sz="1600" smtClean="0">
              <a:ea typeface="MS PGothic"/>
            </a:endParaRPr>
          </a:p>
        </p:txBody>
      </p:sp>
      <p:sp>
        <p:nvSpPr>
          <p:cNvPr id="48133" name="Rectangle 7"/>
          <p:cNvSpPr>
            <a:spLocks noChangeArrowheads="1"/>
          </p:cNvSpPr>
          <p:nvPr/>
        </p:nvSpPr>
        <p:spPr bwMode="gray">
          <a:xfrm>
            <a:off x="4875213" y="1277938"/>
            <a:ext cx="4267200" cy="4987925"/>
          </a:xfrm>
          <a:prstGeom prst="rect">
            <a:avLst/>
          </a:prstGeom>
          <a:noFill/>
          <a:ln w="9525" algn="ctr">
            <a:noFill/>
            <a:miter lim="800000"/>
            <a:headEnd/>
            <a:tailEnd/>
          </a:ln>
        </p:spPr>
        <p:txBody>
          <a:bodyPr lIns="0" tIns="0" rIns="0" bIns="0"/>
          <a:lstStyle/>
          <a:p>
            <a:pPr marL="508000" lvl="1" indent="-279400" eaLnBrk="0" hangingPunct="0">
              <a:spcBef>
                <a:spcPct val="20000"/>
              </a:spcBef>
              <a:buFontTx/>
              <a:buChar char="–"/>
            </a:pPr>
            <a:endParaRPr lang="en-US" sz="1800"/>
          </a:p>
          <a:p>
            <a:pPr marL="508000" lvl="1" indent="-279400" eaLnBrk="0" hangingPunct="0">
              <a:spcBef>
                <a:spcPct val="20000"/>
              </a:spcBef>
              <a:buFontTx/>
              <a:buChar char="–"/>
            </a:pPr>
            <a:r>
              <a:rPr lang="en-US" sz="1800"/>
              <a:t>Access to Information</a:t>
            </a:r>
          </a:p>
          <a:p>
            <a:pPr marL="685800" lvl="2" indent="-177800" eaLnBrk="0" hangingPunct="0">
              <a:spcBef>
                <a:spcPct val="20000"/>
              </a:spcBef>
              <a:buFont typeface="Arial" charset="0"/>
              <a:buChar char="­"/>
            </a:pPr>
            <a:r>
              <a:rPr lang="en-US" sz="1800"/>
              <a:t>Technical presentation  </a:t>
            </a:r>
          </a:p>
          <a:p>
            <a:pPr marL="685800" lvl="2" indent="-177800" eaLnBrk="0" hangingPunct="0">
              <a:spcBef>
                <a:spcPct val="20000"/>
              </a:spcBef>
              <a:buFont typeface="Arial" charset="0"/>
              <a:buChar char="­"/>
            </a:pPr>
            <a:r>
              <a:rPr lang="en-US" sz="1800"/>
              <a:t>Disclosures prior to launch – i.e. Pre-ship review</a:t>
            </a:r>
          </a:p>
          <a:p>
            <a:pPr marL="685800" lvl="2" indent="-177800" eaLnBrk="0" hangingPunct="0">
              <a:spcBef>
                <a:spcPct val="20000"/>
              </a:spcBef>
              <a:buFont typeface="Arial" charset="0"/>
              <a:buChar char="­"/>
            </a:pPr>
            <a:r>
              <a:rPr lang="en-US" sz="1800"/>
              <a:t>Post launch and in-orbit updates and claims information</a:t>
            </a:r>
          </a:p>
          <a:p>
            <a:pPr marL="685800" lvl="2" indent="-177800" eaLnBrk="0" hangingPunct="0">
              <a:spcBef>
                <a:spcPct val="20000"/>
              </a:spcBef>
              <a:buFont typeface="Arial" charset="0"/>
              <a:buChar char="­"/>
            </a:pPr>
            <a:r>
              <a:rPr lang="en-US" sz="1800"/>
              <a:t>Export control regulations – May need to establish TAA or DSP licenses in order to export data to underwriters for insurance purposes. Marsh provides a monthly Export License List detailing all particulars of the space insurance community</a:t>
            </a:r>
            <a:endParaRPr lang="en-US" sz="1600"/>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26</a:t>
            </a:fld>
            <a:endParaRPr lang="en-GB"/>
          </a:p>
        </p:txBody>
      </p:sp>
    </p:spTree>
    <p:extLst>
      <p:ext uri="{BB962C8B-B14F-4D97-AF65-F5344CB8AC3E}">
        <p14:creationId xmlns:p14="http://schemas.microsoft.com/office/powerpoint/2010/main" val="258964536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idx="4294967295"/>
          </p:nvPr>
        </p:nvSpPr>
        <p:spPr/>
        <p:txBody>
          <a:bodyPr tIns="0" rIns="0" bIns="0"/>
          <a:lstStyle/>
          <a:p>
            <a:pPr eaLnBrk="1" hangingPunct="1"/>
            <a:r>
              <a:rPr lang="en-US" smtClean="0"/>
              <a:t>Launch and In Orbit Insurance</a:t>
            </a:r>
            <a:br>
              <a:rPr lang="en-US" smtClean="0"/>
            </a:br>
            <a:r>
              <a:rPr lang="en-US" smtClean="0">
                <a:solidFill>
                  <a:srgbClr val="00A8C8"/>
                </a:solidFill>
              </a:rPr>
              <a:t>Key Policy Terms &amp; Conditions</a:t>
            </a:r>
          </a:p>
        </p:txBody>
      </p:sp>
      <p:sp>
        <p:nvSpPr>
          <p:cNvPr id="50180" name="Rectangle 4"/>
          <p:cNvSpPr>
            <a:spLocks noGrp="1" noChangeArrowheads="1"/>
          </p:cNvSpPr>
          <p:nvPr>
            <p:ph type="body" sz="half" idx="4294967295"/>
          </p:nvPr>
        </p:nvSpPr>
        <p:spPr>
          <a:xfrm>
            <a:off x="455613" y="1277938"/>
            <a:ext cx="4260850" cy="4987925"/>
          </a:xfrm>
        </p:spPr>
        <p:txBody>
          <a:bodyPr/>
          <a:lstStyle/>
          <a:p>
            <a:pPr marL="228600" indent="-228600" defTabSz="939800" eaLnBrk="1" hangingPunct="1">
              <a:lnSpc>
                <a:spcPct val="110000"/>
              </a:lnSpc>
              <a:spcBef>
                <a:spcPct val="75000"/>
              </a:spcBef>
            </a:pPr>
            <a:r>
              <a:rPr lang="en-US" smtClean="0">
                <a:ea typeface="MS PGothic"/>
              </a:rPr>
              <a:t>Key Policy Terms</a:t>
            </a:r>
            <a:endParaRPr lang="en-US" smtClean="0">
              <a:solidFill>
                <a:srgbClr val="FF0000"/>
              </a:solidFill>
              <a:ea typeface="MS PGothic"/>
            </a:endParaRPr>
          </a:p>
          <a:p>
            <a:pPr marL="571500" lvl="1" indent="-228600" defTabSz="939800" eaLnBrk="1" hangingPunct="1">
              <a:lnSpc>
                <a:spcPct val="110000"/>
              </a:lnSpc>
              <a:spcBef>
                <a:spcPct val="75000"/>
              </a:spcBef>
            </a:pPr>
            <a:r>
              <a:rPr lang="en-US" sz="1800" smtClean="0">
                <a:ea typeface="MS PGothic"/>
              </a:rPr>
              <a:t>Fuel life and power margins </a:t>
            </a:r>
          </a:p>
          <a:p>
            <a:pPr marL="571500" lvl="1" indent="-228600" defTabSz="939800" eaLnBrk="1" hangingPunct="1">
              <a:lnSpc>
                <a:spcPct val="110000"/>
              </a:lnSpc>
              <a:spcBef>
                <a:spcPct val="75000"/>
              </a:spcBef>
            </a:pPr>
            <a:r>
              <a:rPr lang="en-US" sz="1800" smtClean="0">
                <a:ea typeface="MS PGothic"/>
              </a:rPr>
              <a:t>Insuring Agreement</a:t>
            </a:r>
          </a:p>
          <a:p>
            <a:pPr marL="571500" lvl="1" indent="-228600" defTabSz="939800" eaLnBrk="1" hangingPunct="1">
              <a:lnSpc>
                <a:spcPct val="110000"/>
              </a:lnSpc>
              <a:spcBef>
                <a:spcPct val="75000"/>
              </a:spcBef>
            </a:pPr>
            <a:r>
              <a:rPr lang="en-US" sz="1800" smtClean="0">
                <a:ea typeface="MS PGothic"/>
              </a:rPr>
              <a:t>Intended “commercial communications purpose”</a:t>
            </a:r>
          </a:p>
          <a:p>
            <a:pPr marL="571500" lvl="1" indent="-228600" defTabSz="939800" eaLnBrk="1" hangingPunct="1">
              <a:lnSpc>
                <a:spcPct val="110000"/>
              </a:lnSpc>
              <a:spcBef>
                <a:spcPct val="75000"/>
              </a:spcBef>
            </a:pPr>
            <a:r>
              <a:rPr lang="en-US" sz="1800" smtClean="0">
                <a:ea typeface="MS PGothic"/>
              </a:rPr>
              <a:t>Subrogation</a:t>
            </a:r>
          </a:p>
          <a:p>
            <a:pPr marL="571500" lvl="1" indent="-228600" defTabSz="939800" eaLnBrk="1" hangingPunct="1">
              <a:lnSpc>
                <a:spcPct val="110000"/>
              </a:lnSpc>
              <a:spcBef>
                <a:spcPct val="75000"/>
              </a:spcBef>
            </a:pPr>
            <a:r>
              <a:rPr lang="en-US" sz="1800" smtClean="0">
                <a:ea typeface="MS PGothic"/>
              </a:rPr>
              <a:t>Material Change</a:t>
            </a:r>
          </a:p>
          <a:p>
            <a:pPr marL="571500" lvl="1" indent="-228600" defTabSz="939800" eaLnBrk="1" hangingPunct="1">
              <a:lnSpc>
                <a:spcPct val="110000"/>
              </a:lnSpc>
              <a:spcBef>
                <a:spcPct val="75000"/>
              </a:spcBef>
            </a:pPr>
            <a:r>
              <a:rPr lang="en-US" sz="1800" smtClean="0">
                <a:ea typeface="MS PGothic"/>
              </a:rPr>
              <a:t>Salvage</a:t>
            </a:r>
          </a:p>
          <a:p>
            <a:pPr marL="571500" lvl="1" indent="-228600" defTabSz="939800" eaLnBrk="1" hangingPunct="1">
              <a:lnSpc>
                <a:spcPct val="110000"/>
              </a:lnSpc>
              <a:spcBef>
                <a:spcPct val="75000"/>
              </a:spcBef>
            </a:pPr>
            <a:r>
              <a:rPr lang="en-US" sz="1800" smtClean="0">
                <a:ea typeface="MS PGothic"/>
              </a:rPr>
              <a:t>Named Insured’s duties - Sunset clause</a:t>
            </a:r>
          </a:p>
        </p:txBody>
      </p:sp>
      <p:sp>
        <p:nvSpPr>
          <p:cNvPr id="50181" name="Rectangle 5"/>
          <p:cNvSpPr>
            <a:spLocks noGrp="1" noChangeArrowheads="1"/>
          </p:cNvSpPr>
          <p:nvPr>
            <p:ph type="body" sz="half" idx="4294967295"/>
          </p:nvPr>
        </p:nvSpPr>
        <p:spPr>
          <a:xfrm>
            <a:off x="4765675" y="1139825"/>
            <a:ext cx="4021138" cy="4506913"/>
          </a:xfrm>
        </p:spPr>
        <p:txBody>
          <a:bodyPr/>
          <a:lstStyle/>
          <a:p>
            <a:pPr marL="228600" indent="-228600" defTabSz="939800" eaLnBrk="1" hangingPunct="1"/>
            <a:endParaRPr lang="en-US" sz="1800" smtClean="0">
              <a:ea typeface="MS PGothic"/>
            </a:endParaRPr>
          </a:p>
          <a:p>
            <a:pPr marL="571500" lvl="1" indent="-228600" defTabSz="939800" eaLnBrk="1" hangingPunct="1">
              <a:spcBef>
                <a:spcPct val="75000"/>
              </a:spcBef>
            </a:pPr>
            <a:r>
              <a:rPr lang="en-US" sz="1800" smtClean="0">
                <a:ea typeface="MS PGothic"/>
              </a:rPr>
              <a:t>Premium (paid 30 days before launch for Launch Insurance)</a:t>
            </a:r>
          </a:p>
          <a:p>
            <a:pPr marL="571500" lvl="1" indent="-228600" defTabSz="939800" eaLnBrk="1" hangingPunct="1">
              <a:spcBef>
                <a:spcPct val="75000"/>
              </a:spcBef>
            </a:pPr>
            <a:r>
              <a:rPr lang="en-US" sz="1800" smtClean="0">
                <a:ea typeface="MS PGothic"/>
              </a:rPr>
              <a:t>Export control</a:t>
            </a:r>
          </a:p>
          <a:p>
            <a:pPr marL="571500" lvl="1" indent="-228600" defTabSz="939800" eaLnBrk="1" hangingPunct="1">
              <a:spcBef>
                <a:spcPct val="75000"/>
              </a:spcBef>
            </a:pPr>
            <a:r>
              <a:rPr lang="en-US" sz="1800" smtClean="0">
                <a:ea typeface="MS PGothic"/>
              </a:rPr>
              <a:t>Due diligence</a:t>
            </a:r>
          </a:p>
          <a:p>
            <a:pPr marL="571500" lvl="1" indent="-228600" defTabSz="939800" eaLnBrk="1" hangingPunct="1">
              <a:spcBef>
                <a:spcPct val="75000"/>
              </a:spcBef>
            </a:pPr>
            <a:r>
              <a:rPr lang="en-US" sz="1800" smtClean="0">
                <a:ea typeface="MS PGothic"/>
              </a:rPr>
              <a:t>Definitions</a:t>
            </a:r>
          </a:p>
          <a:p>
            <a:pPr marL="571500" lvl="1" indent="-228600" defTabSz="939800" eaLnBrk="1" hangingPunct="1">
              <a:lnSpc>
                <a:spcPct val="110000"/>
              </a:lnSpc>
              <a:spcBef>
                <a:spcPct val="75000"/>
              </a:spcBef>
              <a:buFontTx/>
              <a:buNone/>
            </a:pPr>
            <a:endParaRPr lang="en-US" sz="1800" smtClean="0">
              <a:ea typeface="MS PGothic"/>
            </a:endParaRP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27</a:t>
            </a:fld>
            <a:endParaRPr lang="en-GB"/>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idx="4294967295"/>
          </p:nvPr>
        </p:nvSpPr>
        <p:spPr/>
        <p:txBody>
          <a:bodyPr tIns="0" rIns="0" bIns="0"/>
          <a:lstStyle/>
          <a:p>
            <a:pPr eaLnBrk="1" hangingPunct="1"/>
            <a:r>
              <a:rPr lang="en-US" altLang="en-US" dirty="0" smtClean="0"/>
              <a:t>ITAR: International Traffic in Arms Regulations</a:t>
            </a:r>
          </a:p>
        </p:txBody>
      </p:sp>
      <p:sp>
        <p:nvSpPr>
          <p:cNvPr id="13317" name="Rectangle 4"/>
          <p:cNvSpPr>
            <a:spLocks noGrp="1" noChangeArrowheads="1"/>
          </p:cNvSpPr>
          <p:nvPr>
            <p:ph type="body" idx="4294967295"/>
          </p:nvPr>
        </p:nvSpPr>
        <p:spPr>
          <a:xfrm>
            <a:off x="455613" y="1100517"/>
            <a:ext cx="8686800" cy="4987925"/>
          </a:xfrm>
        </p:spPr>
        <p:txBody>
          <a:bodyPr/>
          <a:lstStyle/>
          <a:p>
            <a:pPr eaLnBrk="1" hangingPunct="1">
              <a:lnSpc>
                <a:spcPct val="80000"/>
              </a:lnSpc>
            </a:pPr>
            <a:r>
              <a:rPr lang="en-US" altLang="en-US" sz="1800" dirty="0" smtClean="0"/>
              <a:t>Impacts level of technical information dissemination without a license</a:t>
            </a:r>
          </a:p>
          <a:p>
            <a:pPr eaLnBrk="1" hangingPunct="1">
              <a:lnSpc>
                <a:spcPct val="80000"/>
              </a:lnSpc>
            </a:pPr>
            <a:r>
              <a:rPr lang="en-US" altLang="en-US" sz="1800" dirty="0" smtClean="0"/>
              <a:t>State Department oversight via DTSA</a:t>
            </a:r>
          </a:p>
          <a:p>
            <a:pPr lvl="1" eaLnBrk="1" hangingPunct="1">
              <a:lnSpc>
                <a:spcPct val="80000"/>
              </a:lnSpc>
            </a:pPr>
            <a:r>
              <a:rPr lang="en-US" altLang="en-US" sz="1800" dirty="0" smtClean="0"/>
              <a:t>Alternatives for licensing</a:t>
            </a:r>
          </a:p>
          <a:p>
            <a:pPr lvl="2" eaLnBrk="1" hangingPunct="1">
              <a:lnSpc>
                <a:spcPct val="80000"/>
              </a:lnSpc>
            </a:pPr>
            <a:r>
              <a:rPr lang="en-US" altLang="en-US" sz="1800" dirty="0" smtClean="0"/>
              <a:t>DSP-5</a:t>
            </a:r>
          </a:p>
          <a:p>
            <a:pPr lvl="2" eaLnBrk="1" hangingPunct="1">
              <a:lnSpc>
                <a:spcPct val="80000"/>
              </a:lnSpc>
            </a:pPr>
            <a:r>
              <a:rPr lang="en-US" altLang="en-US" sz="1800" dirty="0" smtClean="0"/>
              <a:t>TAA</a:t>
            </a:r>
          </a:p>
          <a:p>
            <a:pPr eaLnBrk="1" hangingPunct="1">
              <a:lnSpc>
                <a:spcPct val="80000"/>
              </a:lnSpc>
            </a:pPr>
            <a:r>
              <a:rPr lang="en-US" altLang="en-US" sz="1800" dirty="0" smtClean="0"/>
              <a:t>Master list of insurers, brokers and consultants</a:t>
            </a:r>
          </a:p>
          <a:p>
            <a:pPr lvl="1" eaLnBrk="1" hangingPunct="1">
              <a:lnSpc>
                <a:spcPct val="80000"/>
              </a:lnSpc>
            </a:pPr>
            <a:r>
              <a:rPr lang="en-US" altLang="en-US" sz="1800" dirty="0" smtClean="0"/>
              <a:t>Marsh sends on monthly basis (Export License List)</a:t>
            </a:r>
          </a:p>
          <a:p>
            <a:pPr lvl="1" eaLnBrk="1" hangingPunct="1">
              <a:lnSpc>
                <a:spcPct val="80000"/>
              </a:lnSpc>
            </a:pPr>
            <a:r>
              <a:rPr lang="en-US" altLang="en-US" sz="1800" dirty="0" smtClean="0"/>
              <a:t>Marsh to assure NDA’s are in place with all insurers, consultants, and brokers</a:t>
            </a:r>
          </a:p>
          <a:p>
            <a:pPr eaLnBrk="1" hangingPunct="1">
              <a:lnSpc>
                <a:spcPct val="80000"/>
              </a:lnSpc>
            </a:pPr>
            <a:r>
              <a:rPr lang="en-US" altLang="en-US" sz="1800" dirty="0" smtClean="0"/>
              <a:t>Timing for licensing</a:t>
            </a:r>
          </a:p>
          <a:p>
            <a:pPr lvl="1" eaLnBrk="1" hangingPunct="1">
              <a:lnSpc>
                <a:spcPct val="80000"/>
              </a:lnSpc>
            </a:pPr>
            <a:r>
              <a:rPr lang="en-US" altLang="en-US" sz="1800" dirty="0" smtClean="0"/>
              <a:t>The earlier the better to start the licensing process</a:t>
            </a:r>
          </a:p>
          <a:p>
            <a:pPr lvl="1" eaLnBrk="1" hangingPunct="1">
              <a:lnSpc>
                <a:spcPct val="80000"/>
              </a:lnSpc>
            </a:pPr>
            <a:r>
              <a:rPr lang="en-US" altLang="en-US" sz="1800" dirty="0" smtClean="0"/>
              <a:t>Own Customer TAA or Manufacturer TAA?</a:t>
            </a:r>
          </a:p>
          <a:p>
            <a:pPr lvl="1" eaLnBrk="1" hangingPunct="1">
              <a:lnSpc>
                <a:spcPct val="80000"/>
              </a:lnSpc>
            </a:pPr>
            <a:r>
              <a:rPr lang="en-US" altLang="en-US" sz="1800" dirty="0" smtClean="0"/>
              <a:t>Can be customer driven because their concurrence is required for:</a:t>
            </a:r>
          </a:p>
          <a:p>
            <a:pPr lvl="2" eaLnBrk="1" hangingPunct="1">
              <a:lnSpc>
                <a:spcPct val="80000"/>
              </a:lnSpc>
            </a:pPr>
            <a:r>
              <a:rPr lang="en-US" altLang="en-US" sz="1800" dirty="0" smtClean="0"/>
              <a:t>Launch Presentations</a:t>
            </a:r>
          </a:p>
          <a:p>
            <a:pPr lvl="2" eaLnBrk="1" hangingPunct="1">
              <a:lnSpc>
                <a:spcPct val="80000"/>
              </a:lnSpc>
            </a:pPr>
            <a:r>
              <a:rPr lang="en-US" altLang="en-US" sz="1800" dirty="0" smtClean="0"/>
              <a:t>In-orbit health reports</a:t>
            </a:r>
          </a:p>
          <a:p>
            <a:pPr lvl="2" eaLnBrk="1" hangingPunct="1">
              <a:lnSpc>
                <a:spcPct val="80000"/>
              </a:lnSpc>
            </a:pPr>
            <a:r>
              <a:rPr lang="en-US" altLang="en-US" sz="1800" dirty="0" smtClean="0"/>
              <a:t>Claims</a:t>
            </a:r>
          </a:p>
        </p:txBody>
      </p:sp>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28</a:t>
            </a:fld>
            <a:endParaRPr lang="en-GB"/>
          </a:p>
        </p:txBody>
      </p:sp>
    </p:spTree>
    <p:extLst>
      <p:ext uri="{BB962C8B-B14F-4D97-AF65-F5344CB8AC3E}">
        <p14:creationId xmlns:p14="http://schemas.microsoft.com/office/powerpoint/2010/main" val="335533730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5" name="MDT"/>
          <p:cNvSpPr>
            <a:spLocks noGrp="1" noChangeArrowheads="1"/>
          </p:cNvSpPr>
          <p:nvPr>
            <p:ph type="body" idx="4294967295"/>
            <p:custDataLst>
              <p:tags r:id="rId2"/>
            </p:custDataLst>
          </p:nvPr>
        </p:nvSpPr>
        <p:spPr>
          <a:xfrm>
            <a:off x="455613" y="4324350"/>
            <a:ext cx="8686800" cy="1941513"/>
          </a:xfrm>
        </p:spPr>
        <p:txBody>
          <a:bodyPr/>
          <a:lstStyle/>
          <a:p>
            <a:pPr marL="0" indent="0" eaLnBrk="1" hangingPunct="1">
              <a:lnSpc>
                <a:spcPct val="115000"/>
              </a:lnSpc>
              <a:spcBef>
                <a:spcPts val="500"/>
              </a:spcBef>
              <a:spcAft>
                <a:spcPts val="500"/>
              </a:spcAft>
              <a:buFontTx/>
              <a:buNone/>
            </a:pPr>
            <a:r>
              <a:rPr lang="en-US" sz="1000" smtClean="0">
                <a:ea typeface="MS PGothic"/>
              </a:rPr>
              <a:t>This document and any recommendations, analysis, or advice provided by Marsh (collectively, the “Marsh Analysis”) are intended solely for the entity identified as the recipient herein (“you”). This document contains proprietary, confidential information of Marsh and may not be shared with any third party, including other insurance producers, without Marsh’s prior written consent. Any statements concerning actuarial, tax, accounting, or legal matters are based solely on our experience as insurance brokers and risk consultants and are not to be relied upon as actuarial, accounting, tax, or legal advice, for which you should consult your own professional advisors. Any modeling, analytics, or projections are subject to inherent uncertainty, and the Marsh Analysis could be materially affected if any underlying assumptions, conditions, information, or factors are inaccurate or incomplete or should change. The information contained herein is based on sources we believe reliable, but we make no representation or warranty as to its accuracy. Except as may be set forth in an agreement between you and Marsh, Marsh shall have no obligation to update the Marsh Analysis and shall have no liability to you or any other party with regard to the Marsh Analysis or to any services provided by a third party to you or Marsh. Marsh makes no representation or warranty concerning the application of policy wordings or the financial condition or solvency of insurers or reinsurers. Marsh makes no assurances regarding the availability, cost, or terms of insurance coverage. </a:t>
            </a:r>
          </a:p>
        </p:txBody>
      </p:sp>
      <p:pic>
        <p:nvPicPr>
          <p:cNvPr id="346116" name="Picture 3" descr="MAR_PBC_Blue"/>
          <p:cNvPicPr>
            <a:picLocks noChangeAspect="1" noChangeArrowheads="1"/>
          </p:cNvPicPr>
          <p:nvPr/>
        </p:nvPicPr>
        <p:blipFill>
          <a:blip r:embed="rId5"/>
          <a:srcRect/>
          <a:stretch>
            <a:fillRect/>
          </a:stretch>
        </p:blipFill>
        <p:spPr bwMode="gray">
          <a:xfrm>
            <a:off x="3205163" y="2878138"/>
            <a:ext cx="3187700" cy="484187"/>
          </a:xfrm>
          <a:prstGeom prst="rect">
            <a:avLst/>
          </a:prstGeom>
          <a:noFill/>
          <a:ln w="9525" algn="ctr">
            <a:noFill/>
            <a:miter lim="800000"/>
            <a:headEnd/>
            <a:tailEnd/>
          </a:ln>
        </p:spPr>
      </p:pic>
      <p:sp>
        <p:nvSpPr>
          <p:cNvPr id="3" name="Slide Number Placeholder 2"/>
          <p:cNvSpPr>
            <a:spLocks noGrp="1"/>
          </p:cNvSpPr>
          <p:nvPr>
            <p:ph type="sldNum" sz="quarter" idx="11"/>
          </p:nvPr>
        </p:nvSpPr>
        <p:spPr/>
        <p:txBody>
          <a:bodyPr/>
          <a:lstStyle/>
          <a:p>
            <a:pPr>
              <a:defRPr/>
            </a:pPr>
            <a:fld id="{D1ED2C6F-6C81-44A7-96FA-D2F75919D432}" type="slidenum">
              <a:rPr lang="en-GB" smtClean="0"/>
              <a:pPr>
                <a:defRPr/>
              </a:pPr>
              <a:t>29</a:t>
            </a:fld>
            <a:endParaRPr lang="en-GB"/>
          </a:p>
        </p:txBody>
      </p:sp>
    </p:spTree>
    <p:custDataLst>
      <p:tags r:id="rId1"/>
    </p:custDataLst>
    <p:extLst>
      <p:ext uri="{BB962C8B-B14F-4D97-AF65-F5344CB8AC3E}">
        <p14:creationId xmlns:p14="http://schemas.microsoft.com/office/powerpoint/2010/main" val="6847405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1"/>
  <p:tag name="MMCOA_FONTSIZE_S" val="14"/>
  <p:tag name="MMCOA_FONTSIZE_T" val="14"/>
  <p:tag name="MMCOA_POSITION_L" val="35.875;30.125;54.375;683.875"/>
  <p:tag name="MMCOA_POSITION_M" val="35.875;30.125;54.375;683.875"/>
  <p:tag name="MMCOA_POSITION_S" val="35.875;30.125;54.375;683.875"/>
  <p:tag name="MMCOA_POSITION_T" val="35.875;30.125;54.375;683.875"/>
  <p:tag name="MMCOA_HIDEONCOLOUR" val="N"/>
  <p:tag name="MMCOA_HIDEONWHITE" val="N"/>
  <p:tag name="MMCOA_HIDEONBALLROOM" val="N"/>
  <p:tag name="MMCOA_HIDEONCLASSIC" val="N"/>
  <p:tag name="MMCOA_HIDEONTEXT" val="N"/>
  <p:tag name="MMCOA_HIDEONECO" val="N"/>
</p:tagLst>
</file>

<file path=ppt/tags/tag2.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0"/>
  <p:tag name="MMCOA_FONTSIZE_S" val="14"/>
  <p:tag name="MMCOA_FONTSIZE_T" val="14"/>
  <p:tag name="MMCOA_POSITION_L" val="35.875;100.625;392.75;684"/>
  <p:tag name="MMCOA_POSITION_M" val="35.875;100.625;392.75;684"/>
  <p:tag name="MMCOA_POSITION_S" val="35.875;100.625;392.75;684"/>
  <p:tag name="MMCOA_POSITION_T" val="35.875;100.625;392.75;684"/>
  <p:tag name="MMCOA_HIDEONCOLOUR" val="N"/>
  <p:tag name="MMCOA_HIDEONWHITE" val="N"/>
  <p:tag name="MMCOA_HIDEONBALLROOM" val="N"/>
  <p:tag name="MMCOA_HIDEONCLASSIC" val="N"/>
  <p:tag name="MMCOA_HIDEONTEXT" val="N"/>
  <p:tag name="MMCOA_HIDEONECO" val="N"/>
</p:tagLst>
</file>

<file path=ppt/tags/tag3.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7"/>
  <p:tag name="MMCOA_FONTSIZE_M" val="7"/>
  <p:tag name="MMCOA_FONTSIZE_S" val="7"/>
  <p:tag name="MMCOA_FONTSIZE_T" val="7"/>
  <p:tag name="MMCOA_POSITION_L" val="37.625;514.5;8;228.125"/>
  <p:tag name="MMCOA_POSITION_M" val="37.625;514.5;8;228.125"/>
  <p:tag name="MMCOA_POSITION_S" val="37.625;514.5;8;228.125"/>
  <p:tag name="MMCOA_POSITION_T" val="37.625;514.5;8;228.125"/>
  <p:tag name="MMCOA_HIDEONCOLOUR" val="N"/>
  <p:tag name="MMCOA_HIDEONWHITE" val="N"/>
  <p:tag name="MMCOA_HIDEONBALLROOM" val="N"/>
  <p:tag name="MMCOA_HIDEONCLASSIC" val="Y"/>
  <p:tag name="MMCOA_HIDEONTEXT" val="Y"/>
  <p:tag name="MMCOA_HIDEONECO" val="Y"/>
</p:tagLst>
</file>

<file path=ppt/tags/tag4.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5.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6.xml><?xml version="1.0" encoding="utf-8"?>
<p:tagLst xmlns:a="http://schemas.openxmlformats.org/drawingml/2006/main" xmlns:r="http://schemas.openxmlformats.org/officeDocument/2006/relationships" xmlns:p="http://schemas.openxmlformats.org/presentationml/2006/main">
  <p:tag name="MMCOA_SMARTSHAPE" val="Y"/>
  <p:tag name="MMCOA_FONTSIZE_L" val="10"/>
  <p:tag name="MMCOA_FONTSIZE_M" val="10"/>
  <p:tag name="MMCOA_FONTSIZE_S" val="10"/>
  <p:tag name="MMCOA_POSITION_L" val=";;;"/>
  <p:tag name="MMCOA_POSITION_M" val=";;;"/>
  <p:tag name="MMCOA_POSITION_S" val=";;;"/>
  <p:tag name="MMCOA_HIDEONCOLOUR" val="N"/>
  <p:tag name="MMCOA_HIDEONWHITE" val="N"/>
</p:tagLst>
</file>

<file path=ppt/tags/tag7.xml><?xml version="1.0" encoding="utf-8"?>
<p:tagLst xmlns:a="http://schemas.openxmlformats.org/drawingml/2006/main" xmlns:r="http://schemas.openxmlformats.org/officeDocument/2006/relationships" xmlns:p="http://schemas.openxmlformats.org/presentationml/2006/main">
  <p:tag name="MMC_COVERDESIGN" val="&lt;?xml version=&quot;1.0&quot; encoding=&quot;utf-16&quot;?&gt;&#10;&lt;ImageControl xmlns:xsi=&quot;http://www.w3.org/2001/XMLSchema-instance&quot; xmlns:xsd=&quot;http://www.w3.org/2001/XMLSchema&quot;&gt;&#10;  &lt;TypeOfImage&gt;Image&lt;/TypeOfImage&gt;&#10;  &lt;ImageFile&gt;M0000054.jpg&lt;/ImageFile&gt;&#10;  &lt;ThumbNailFile&gt;C:\Documents and Settings\tsartori\Local Settings\Application Data\MMC\Office Automation\Cache\T0000054D1000013.jpg&lt;/ThumbNailFile&gt;&#10;  &lt;Usage&gt;PowerPointTitle&lt;/Usage&gt;&#10;  &lt;PaletteName&gt;Sapphire&lt;/PaletteName&gt;&#10;  &lt;Design&gt;&#10;    &lt;FocalNumber&gt;3&lt;/FocalNumber&gt;&#10;    &lt;Facets&gt;&#10;      &lt;SideOfTick&gt;Left&lt;/SideOfTick&gt;&#10;      &lt;TickPosition&gt;&#10;        &lt;X&gt;0&lt;/X&gt;&#10;        &lt;Y&gt;3&lt;/Y&gt;&#10;      &lt;/TickPosition&gt;&#10;      &lt;EndTickPosition&gt;&#10;        &lt;X&gt;0&lt;/X&gt;&#10;        &lt;Y&gt;0&lt;/Y&gt;&#10;      &lt;/EndTickPosition&gt;&#10;      &lt;FacetNumber&gt;1&lt;/FacetNumber&gt;&#10;      &lt;Brightness&gt;0&lt;/Brightness&gt;&#10;      &lt;Colour&gt;#00A8C8&lt;/Colour&gt;&#10;      &lt;ColourNumber&gt;2&lt;/ColourNumber&gt;&#10;    &lt;/Facets&gt;&#10;    &lt;Facets&gt;&#10;      &lt;SideOfTick&gt;Right&lt;/SideOfTick&gt;&#10;      &lt;TickPosition&gt;&#10;        &lt;X&gt;21&lt;/X&gt;&#10;        &lt;Y&gt;0&lt;/Y&gt;&#10;      &lt;/TickPosition&gt;&#10;      &lt;EndTickPosition&gt;&#10;        &lt;X&gt;0&lt;/X&gt;&#10;        &lt;Y&gt;0&lt;/Y&gt;&#10;      &lt;/EndTickPosition&gt;&#10;      &lt;FacetNumber&gt;6&lt;/FacetNumber&gt;&#10;      &lt;Brightness&gt;0&lt;/Brightness&gt;&#10;      &lt;Colour /&gt;&#10;      &lt;ColourNumber&gt;-1&lt;/ColourNumber&gt;&#10;    &lt;/Facets&gt;&#10;    &lt;Facets&gt;&#10;      &lt;SideOfTick&gt;Bottom&lt;/SideOfTick&gt;&#10;      &lt;TickPosition&gt;&#10;        &lt;X&gt;8&lt;/X&gt;&#10;        &lt;Y&gt;10&lt;/Y&gt;&#10;      &lt;/TickPosition&gt;&#10;      &lt;EndTickPosition&gt;&#10;        &lt;X&gt;0&lt;/X&gt;&#10;        &lt;Y&gt;0&lt;/Y&gt;&#10;      &lt;/EndTickPosition&gt;&#10;      &lt;FacetNumber&gt;4&lt;/FacetNumber&gt;&#10;      &lt;Brightness&gt;75&lt;/Brightness&gt;&#10;      &lt;Colour&gt;#00A8C8&lt;/Colour&gt;&#10;      &lt;ColourNumber&gt;2&lt;/ColourNumber&gt;&#10;    &lt;/Facets&gt;&#10;    &lt;Facets&gt;&#10;      &lt;SideOfTick&gt;Bottom&lt;/SideOfTick&gt;&#10;      &lt;TickPosition&gt;&#10;        &lt;X&gt;1&lt;/X&gt;&#10;        &lt;Y&gt;10&lt;/Y&gt;&#10;      &lt;/TickPosition&gt;&#10;      &lt;EndTickPosition&gt;&#10;        &lt;X&gt;0&lt;/X&gt;&#10;        &lt;Y&gt;0&lt;/Y&gt;&#10;      &lt;/EndTickPosition&gt;&#10;      &lt;FacetNumber&gt;3&lt;/FacetNumber&gt;&#10;      &lt;Brightness&gt;50&lt;/Brightness&gt;&#10;      &lt;Colour&gt;#002C77&lt;/Colour&gt;&#10;      &lt;ColourNumber&gt;0&lt;/ColourNumber&gt;&#10;    &lt;/Facets&gt;&#10;    &lt;Facets&gt;&#10;      &lt;SideOfTick&gt;Bottom&lt;/SideOfTick&gt;&#10;      &lt;TickPosition&gt;&#10;        &lt;X&gt;18&lt;/X&gt;&#10;        &lt;Y&gt;10&lt;/Y&gt;&#10;      &lt;/TickPosition&gt;&#10;      &lt;EndTickPosition&gt;&#10;        &lt;X&gt;0&lt;/X&gt;&#10;        &lt;Y&gt;0&lt;/Y&gt;&#10;      &lt;/EndTickPosition&gt;&#10;      &lt;FacetNumber&gt;5&lt;/FacetNumber&gt;&#10;      &lt;Brightness&gt;0&lt;/Brightness&gt;&#10;      &lt;Colour /&gt;&#10;      &lt;ColourNumber&gt;-1&lt;/ColourNumber&gt;&#10;    &lt;/Facets&gt;&#10;    &lt;Facets&gt;&#10;      &lt;SideOfTick&gt;Left&lt;/SideOfTick&gt;&#10;      &lt;TickPosition&gt;&#10;        &lt;X&gt;0&lt;/X&gt;&#10;        &lt;Y&gt;2&lt;/Y&gt;&#10;      &lt;/TickPosition&gt;&#10;      &lt;EndTickPosition&gt;&#10;        &lt;X&gt;0&lt;/X&gt;&#10;        &lt;Y&gt;0&lt;/Y&gt;&#10;      &lt;/EndTickPosition&gt;&#10;      &lt;FacetNumber&gt;0&lt;/FacetNumber&gt;&#10;      &lt;Brightness&gt;0&lt;/Brightness&gt;&#10;      &lt;Colour&gt;#A6E2EF&lt;/Colour&gt;&#10;      &lt;ColourNumber&gt;3&lt;/ColourNumber&gt;&#10;    &lt;/Facets&gt;&#10;    &lt;Facets&gt;&#10;      &lt;SideOfTick&gt;Left&lt;/SideOfTick&gt;&#10;      &lt;TickPosition&gt;&#10;        &lt;X&gt;0&lt;/X&gt;&#10;        &lt;Y&gt;8&lt;/Y&gt;&#10;      &lt;/TickPosition&gt;&#10;      &lt;EndTickPosition&gt;&#10;        &lt;X&gt;0&lt;/X&gt;&#10;        &lt;Y&gt;0&lt;/Y&gt;&#10;      &lt;/EndTickPosition&gt;&#10;      &lt;FacetNumber&gt;2&lt;/FacetNumber&gt;&#10;      &lt;Brightness&gt;0&lt;/Brightness&gt;&#10;      &lt;Colour&gt;#006D9E&lt;/Colour&gt;&#10;      &lt;ColourNumber&gt;1&lt;/ColourNumber&gt;&#10;    &lt;/Facets&gt;&#10;    &lt;SectionColour&gt;#002C77&lt;/SectionColour&gt;&#10;    &lt;SectionColourNumber&gt;0&lt;/SectionColourNumber&gt;&#10;    &lt;SectionBrightness&gt;0&lt;/SectionBrightness&gt;&#10;  &lt;/Design&gt;&#10;&lt;/ImageControl&gt;"/>
  <p:tag name="MMC_PRESENTATIONTYPE" val="2"/>
</p:tagLst>
</file>

<file path=ppt/tags/tag8.xml><?xml version="1.0" encoding="utf-8"?>
<p:tagLst xmlns:a="http://schemas.openxmlformats.org/drawingml/2006/main" xmlns:r="http://schemas.openxmlformats.org/officeDocument/2006/relationships" xmlns:p="http://schemas.openxmlformats.org/presentationml/2006/main">
  <p:tag name="MMCOA_SMARTSHAPE" val="Y"/>
  <p:tag name="MMCOA_FONTSIZE_L" val="10"/>
  <p:tag name="MMCOA_FONTSIZE_M" val="10"/>
  <p:tag name="MMCOA_FONTSIZE_S" val="10"/>
  <p:tag name="MMCOA_POSITION_L" val=";;;"/>
  <p:tag name="MMCOA_POSITION_M" val=";;;"/>
  <p:tag name="MMCOA_POSITION_S" val=";;;"/>
  <p:tag name="MMCOA_HIDEONCOLOUR" val="N"/>
  <p:tag name="MMCOA_HIDEONWHITE" val="N"/>
</p:tagLst>
</file>

<file path=ppt/tags/tag9.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10.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11.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12.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13.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14.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15.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16.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17.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18.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19.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20.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21.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22.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23.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24.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25.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26.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27.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28.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29.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30.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31.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32.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33.xml><?xml version="1.0" encoding="utf-8"?>
<p:tagLst xmlns:a="http://schemas.openxmlformats.org/drawingml/2006/main" xmlns:r="http://schemas.openxmlformats.org/officeDocument/2006/relationships" xmlns:p="http://schemas.openxmlformats.org/presentationml/2006/main">
  <p:tag name="MMCOA_SMARTSHAPE" val="Y"/>
  <p:tag name="MMCOA_FONTSIZE_L" val="7"/>
  <p:tag name="MMCOA_FONTSIZE_M" val="7"/>
  <p:tag name="MMCOA_FONTSIZE_S" val="7"/>
  <p:tag name="MMCOA_FONTSIZE_T" val="7"/>
  <p:tag name="MMCOA_POSITION_L" val="335.625;514.5;8.375;85"/>
  <p:tag name="MMCOA_POSITION_M" val="335.625;514.5;8.375;85"/>
  <p:tag name="MMCOA_POSITION_S" val="335.625;514.5;8.375;85"/>
  <p:tag name="MMCOA_POSITION_T" val="335.625;514.5;8.375;85"/>
  <p:tag name="MMCOA_HIDEONCOLOUR" val="N"/>
  <p:tag name="MMCOA_HIDEONWHITE" val="N"/>
  <p:tag name="MMCOA_HIDEONBALLROOM" val="Y"/>
  <p:tag name="MMCOA_HIDEONCLASSIC" val="Y"/>
  <p:tag name="MMCOA_HIDEONTEXT" val="Y"/>
  <p:tag name="MMCOA_HIDEONECO" val="Y"/>
</p:tagLst>
</file>

<file path=ppt/tags/tag34.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35.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 name="MMCOA_TRANSPARENT" val="False"/>
  <p:tag name="MMC_SLIDETYPE" val="Cover"/>
</p:tagLst>
</file>

<file path=ppt/tags/tag36.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8"/>
  <p:tag name="MMCOA_FONTSIZE_S" val="28"/>
  <p:tag name="MMCOA_FONTSIZE_T" val="28"/>
  <p:tag name="MMCOA_POSITION_L" val="70.625;97.875;55;648.375"/>
  <p:tag name="MMCOA_POSITION_M" val="70.625;97.875;55;648.375"/>
  <p:tag name="MMCOA_POSITION_S" val="70.625;97.875;55;648.375"/>
  <p:tag name="MMCOA_POSITION_T" val="70.625;97.875;55;648.375"/>
  <p:tag name="MMCOA_HIDEONCOLOUR" val="N"/>
  <p:tag name="MMCOA_HIDEONWHITE" val="N"/>
  <p:tag name="MMCOA_HIDEONBALLROOM" val="N"/>
  <p:tag name="MMCOA_HIDEONCLASSIC" val="N"/>
  <p:tag name="MMCOA_HIDEONTEXT" val="N"/>
  <p:tag name="MMCOA_HIDEONECO" val="N"/>
</p:tagLst>
</file>

<file path=ppt/tags/tag37.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18"/>
  <p:tag name="MMCOA_FONTSIZE_M" val="18"/>
  <p:tag name="MMCOA_FONTSIZE_S" val="18"/>
  <p:tag name="MMCOA_FONTSIZE_T" val="18"/>
  <p:tag name="MMCOA_POSITION_L" val="71.25;157.375;18;382.125"/>
  <p:tag name="MMCOA_POSITION_M" val="71.25;157.375;18;382.125"/>
  <p:tag name="MMCOA_POSITION_S" val="71.25;157.375;18;382.125"/>
  <p:tag name="MMCOA_POSITION_T" val="71.25;157.375;18;382.125"/>
  <p:tag name="MMCOA_HIDEONCOLOUR" val="N"/>
  <p:tag name="MMCOA_HIDEONWHITE" val="N"/>
  <p:tag name="MMCOA_HIDEONBALLROOM" val="N"/>
  <p:tag name="MMCOA_HIDEONCLASSIC" val="N"/>
  <p:tag name="MMCOA_HIDEONTEXT" val="N"/>
  <p:tag name="MMCOA_HIDEONECO" val="N"/>
</p:tagLst>
</file>

<file path=ppt/tags/tag38.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 name="MMCOA_TRANSPARENT" val="False"/>
  <p:tag name="MMC_SLIDETYPE" val="Cover"/>
</p:tagLst>
</file>

<file path=ppt/tags/tag39.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28"/>
  <p:tag name="MMCOA_FONTSIZE_M" val="28"/>
  <p:tag name="MMCOA_FONTSIZE_S" val="28"/>
  <p:tag name="MMCOA_FONTSIZE_T" val="28"/>
  <p:tag name="MMCOA_POSITION_L" val="70.625;97.875;55;648.375"/>
  <p:tag name="MMCOA_POSITION_M" val="70.625;97.875;55;648.375"/>
  <p:tag name="MMCOA_POSITION_S" val="70.625;97.875;55;648.375"/>
  <p:tag name="MMCOA_POSITION_T" val="70.625;97.875;55;648.375"/>
  <p:tag name="MMCOA_HIDEONCOLOUR" val="N"/>
  <p:tag name="MMCOA_HIDEONWHITE" val="N"/>
  <p:tag name="MMCOA_HIDEONBALLROOM" val="N"/>
  <p:tag name="MMCOA_HIDEONCLASSIC" val="N"/>
  <p:tag name="MMCOA_HIDEONTEXT" val="N"/>
  <p:tag name="MMCOA_HIDEONECO" val="N"/>
</p:tagLst>
</file>

<file path=ppt/tags/tag40.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18"/>
  <p:tag name="MMCOA_FONTSIZE_M" val="18"/>
  <p:tag name="MMCOA_FONTSIZE_S" val="18"/>
  <p:tag name="MMCOA_FONTSIZE_T" val="18"/>
  <p:tag name="MMCOA_POSITION_L" val="71.25;157.375;18;382.125"/>
  <p:tag name="MMCOA_POSITION_M" val="71.25;157.375;18;382.125"/>
  <p:tag name="MMCOA_POSITION_S" val="71.25;157.375;18;382.125"/>
  <p:tag name="MMCOA_POSITION_T" val="71.25;157.375;18;382.125"/>
  <p:tag name="MMCOA_HIDEONCOLOUR" val="N"/>
  <p:tag name="MMCOA_HIDEONWHITE" val="N"/>
  <p:tag name="MMCOA_HIDEONBALLROOM" val="N"/>
  <p:tag name="MMCOA_HIDEONCLASSIC" val="N"/>
  <p:tag name="MMCOA_HIDEONTEXT" val="N"/>
  <p:tag name="MMCOA_HIDEONECO" val="N"/>
</p:tagLst>
</file>

<file path=ppt/tags/tag41.xml><?xml version="1.0" encoding="utf-8"?>
<p:tagLst xmlns:a="http://schemas.openxmlformats.org/drawingml/2006/main" xmlns:r="http://schemas.openxmlformats.org/officeDocument/2006/relationships" xmlns:p="http://schemas.openxmlformats.org/presentationml/2006/main">
  <p:tag name="MMCOA_EXTENDEDFILLCOLOUR" val=""/>
  <p:tag name="MMCOA_SMARTSHAPE" val="Y"/>
  <p:tag name="MMCOA_FONTSIZE_L" val="16"/>
  <p:tag name="MMCOA_FONTSIZE_M" val="16"/>
  <p:tag name="MMCOA_FONTSIZE_S" val="16"/>
  <p:tag name="MMCOA_FONTSIZE_T" val="16"/>
  <p:tag name="MMCOA_POSITION_L" val="71.125;373.625;88.625;391.5"/>
  <p:tag name="MMCOA_POSITION_M" val="71.125;373.625;88.625;391.5"/>
  <p:tag name="MMCOA_POSITION_S" val="71.125;373.625;88.625;391.5"/>
  <p:tag name="MMCOA_POSITION_T" val="71.125;373.625;88.625;391.5"/>
  <p:tag name="MMCOA_HIDEONCOLOUR" val="N"/>
  <p:tag name="MMCOA_HIDEONWHITE" val="N"/>
  <p:tag name="MMCOA_HIDEONBALLROOM" val="N"/>
  <p:tag name="MMCOA_HIDEONCLASSIC" val="N"/>
  <p:tag name="MMCOA_HIDEONTEXT" val="N"/>
  <p:tag name="MMCOA_HIDEONECO" val="N"/>
</p:tagLst>
</file>

<file path=ppt/tags/tag42.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43.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44.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45.xml><?xml version="1.0" encoding="utf-8"?>
<p:tagLst xmlns:a="http://schemas.openxmlformats.org/drawingml/2006/main" xmlns:r="http://schemas.openxmlformats.org/officeDocument/2006/relationships" xmlns:p="http://schemas.openxmlformats.org/presentationml/2006/main">
  <p:tag name="MMCOA_DISPLAYMASTERSHAPES" val="N"/>
  <p:tag name="MMCOA_FOLLOWMASTERBACKGROUND" val="Y"/>
  <p:tag name="MMCOA_FORCESCHEME" val="N"/>
  <p:tag name="MMCOA_SLIDECOLOURSCHEME" val=""/>
</p:tagLst>
</file>

<file path=ppt/tags/tag46.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47.xml><?xml version="1.0" encoding="utf-8"?>
<p:tagLst xmlns:a="http://schemas.openxmlformats.org/drawingml/2006/main" xmlns:r="http://schemas.openxmlformats.org/officeDocument/2006/relationships" xmlns:p="http://schemas.openxmlformats.org/presentationml/2006/main">
  <p:tag name="MMCOA_SMARTSHAPE" val="Y"/>
  <p:tag name="MMCOA_FONTSIZE_L" val="12"/>
  <p:tag name="MMCOA_FONTSIZE_M" val="12"/>
  <p:tag name="MMCOA_FONTSIZE_S" val="12"/>
  <p:tag name="MMCOA_POSITION_L" val="0;158.625;222.75;756"/>
  <p:tag name="MMCOA_POSITION_M" val="0;158.625;222.75;756"/>
  <p:tag name="MMCOA_POSITION_S" val="0;158.625;222.75;756"/>
  <p:tag name="MMCOA_HIDEONCOLOUR" val="N"/>
  <p:tag name="MMCOA_HIDEONWHITE" val="Y"/>
</p:tagLst>
</file>

<file path=ppt/tags/tag48.xml><?xml version="1.0" encoding="utf-8"?>
<p:tagLst xmlns:a="http://schemas.openxmlformats.org/drawingml/2006/main" xmlns:r="http://schemas.openxmlformats.org/officeDocument/2006/relationships" xmlns:p="http://schemas.openxmlformats.org/presentationml/2006/main">
  <p:tag name="MMCOA_SMARTSHAPE" val="Y"/>
  <p:tag name="MMCOA_FONTSIZE_L" val="32"/>
  <p:tag name="MMCOA_FONTSIZE_M" val="32"/>
  <p:tag name="MMCOA_FONTSIZE_S" val="32"/>
  <p:tag name="MMCOA_POSITION_L" val="248.75;242.5;136.125;466.125"/>
  <p:tag name="MMCOA_POSITION_M" val="248.75;242.5;136.125;466.125"/>
  <p:tag name="MMCOA_POSITION_S" val="248.75;242.5;136.125;466.125"/>
  <p:tag name="MMCOA_HIDEONCOLOUR" val="N"/>
  <p:tag name="MMCOA_HIDEONWHITE" val="N"/>
</p:tagLst>
</file>

<file path=ppt/tags/tag49.xml><?xml version="1.0" encoding="utf-8"?>
<p:tagLst xmlns:a="http://schemas.openxmlformats.org/drawingml/2006/main" xmlns:r="http://schemas.openxmlformats.org/officeDocument/2006/relationships" xmlns:p="http://schemas.openxmlformats.org/presentationml/2006/main">
  <p:tag name="MMC_SECTIONDESIGN" val="&lt;?xml version=&quot;1.0&quot; encoding=&quot;utf-16&quot;?&gt;&#10;&lt;ImageControl xmlns:xsi=&quot;http://www.w3.org/2001/XMLSchema-instance&quot; xmlns:xsd=&quot;http://www.w3.org/2001/XMLSchema&quot;&gt;&#10;  &lt;TypeOfImage&gt;Image&lt;/TypeOfImage&gt;&#10;  &lt;ImageFile&gt;M0000053.jpg&lt;/ImageFile&gt;&#10;  &lt;ThumbNailFile&gt;C:\Documents and Settings\tsartori\Local Settings\Application Data\MMC\Office Automation\Cache\T0000053D1000010.jpg&lt;/ThumbNailFile&gt;&#10;  &lt;Usage&gt;PowerPointDivider&lt;/Usage&gt;&#10;  &lt;PaletteName&gt;Sapphire&lt;/PaletteName&gt;&#10;  &lt;Design&gt;&#10;    &lt;FocalNumber&gt;1&lt;/FocalNumber&gt;&#10;    &lt;Facets&gt;&#10;      &lt;SideOfTick&gt;Left&lt;/SideOfTick&gt;&#10;      &lt;TickPosition&gt;&#10;        &lt;X&gt;0&lt;/X&gt;&#10;        &lt;Y&gt;4&lt;/Y&gt;&#10;      &lt;/TickPosition&gt;&#10;      &lt;EndTickPosition&gt;&#10;        &lt;X&gt;21&lt;/X&gt;&#10;        &lt;Y&gt;4&lt;/Y&gt;&#10;      &lt;/EndTickPosition&gt;&#10;      &lt;FacetNumber&gt;1&lt;/FacetNumber&gt;&#10;      &lt;Brightness&gt;85&lt;/Brightness&gt;&#10;      &lt;Colour&gt;#00A8C8&lt;/Colour&gt;&#10;      &lt;ColourNumber&gt;2&lt;/ColourNumber&gt;&#10;    &lt;/Facets&gt;&#10;    &lt;Facets&gt;&#10;      &lt;SideOfTick&gt;Left&lt;/SideOfTick&gt;&#10;      &lt;TickPosition&gt;&#10;        &lt;X&gt;0&lt;/X&gt;&#10;        &lt;Y&gt;7&lt;/Y&gt;&#10;      &lt;/TickPosition&gt;&#10;      &lt;EndTickPosition&gt;&#10;        &lt;X&gt;21&lt;/X&gt;&#10;        &lt;Y&gt;9&lt;/Y&gt;&#10;      &lt;/EndTickPosition&gt;&#10;      &lt;FacetNumber&gt;2&lt;/FacetNumber&gt;&#10;      &lt;Brightness&gt;49&lt;/Brightness&gt;&#10;      &lt;Colour&gt;#006D9E&lt;/Colour&gt;&#10;      &lt;ColourNumber&gt;1&lt;/ColourNumber&gt;&#10;    &lt;/Facets&gt;&#10;    &lt;Facets&gt;&#10;      &lt;SideOfTick&gt;Left&lt;/SideOfTick&gt;&#10;      &lt;TickPosition&gt;&#10;        &lt;X&gt;0&lt;/X&gt;&#10;        &lt;Y&gt;3&lt;/Y&gt;&#10;      &lt;/TickPosition&gt;&#10;      &lt;EndTickPosition&gt;&#10;        &lt;X&gt;21&lt;/X&gt;&#10;        &lt;Y&gt;1&lt;/Y&gt;&#10;      &lt;/EndTickPosition&gt;&#10;      &lt;FacetNumber&gt;0&lt;/FacetNumber&gt;&#10;      &lt;Brightness&gt;35&lt;/Brightness&gt;&#10;      &lt;Colour /&gt;&#10;      &lt;ColourNumber&gt;-1&lt;/ColourNumber&gt;&#10;    &lt;/Facets&gt;&#10;    &lt;SectionColour&gt;#002C77&lt;/SectionColour&gt;&#10;    &lt;SectionColourNumber&gt;0&lt;/SectionColourNumber&gt;&#10;    &lt;SectionBrightness&gt;0&lt;/SectionBrightness&gt;&#10;  &lt;/Design&gt;&#10;&lt;/ImageControl&gt;"/>
  <p:tag name="MMC_SECTIONTYPE" val="2"/>
</p:tagLst>
</file>

<file path=ppt/tags/tag50.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Lst>
</file>

<file path=ppt/tags/tag51.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52.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Lst>
</file>

<file path=ppt/tags/tag53.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54.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Lst>
</file>

<file path=ppt/tags/tag55.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56.xml><?xml version="1.0" encoding="utf-8"?>
<p:tagLst xmlns:a="http://schemas.openxmlformats.org/drawingml/2006/main" xmlns:r="http://schemas.openxmlformats.org/officeDocument/2006/relationships" xmlns:p="http://schemas.openxmlformats.org/presentationml/2006/main">
  <p:tag name="MMCOA_DISPLAYMASTERSHAPES" val="N"/>
  <p:tag name="MMCOA_FOLLOWMASTERBACKGROUND" val="Y"/>
  <p:tag name="MMCOA_FORCESCHEME" val="N"/>
  <p:tag name="MMCOA_SLIDECOLOURSCHEME" val=""/>
</p:tagLst>
</file>

<file path=ppt/tags/tag57.xml><?xml version="1.0" encoding="utf-8"?>
<p:tagLst xmlns:a="http://schemas.openxmlformats.org/drawingml/2006/main" xmlns:r="http://schemas.openxmlformats.org/officeDocument/2006/relationships" xmlns:p="http://schemas.openxmlformats.org/presentationml/2006/main">
  <p:tag name="MMCOA_SMARTSHAPE" val="Y"/>
  <p:tag name="MMCOA_FONTSIZE_L" val="11"/>
  <p:tag name="MMCOA_FONTSIZE_M" val="11"/>
  <p:tag name="MMCOA_FONTSIZE_S" val="11"/>
  <p:tag name="MMCOA_FONTSIZE_T" val="11"/>
  <p:tag name="MMCOA_POSITION_L" val="543.125;510.5;13.25;176.5"/>
  <p:tag name="MMCOA_POSITION_M" val="543.125;510.5;13.25;176.5"/>
  <p:tag name="MMCOA_POSITION_S" val="543.125;510.5;13.25;176.5"/>
  <p:tag name="MMCOA_POSITION_T" val="543.125;510.5;13.25;176.5"/>
  <p:tag name="MMCOA_HIDEONCOLOUR" val="N"/>
  <p:tag name="MMCOA_HIDEONWHITE" val="N"/>
  <p:tag name="MMCOA_HIDEONBALLROOM" val="N"/>
  <p:tag name="MMCOA_HIDEONCLASSIC" val="N"/>
  <p:tag name="MMCOA_HIDEONTEXT" val="N"/>
  <p:tag name="MMCOA_HIDEONECO" val="N"/>
</p:tagLst>
</file>

<file path=ppt/tags/tag58.xml><?xml version="1.0" encoding="utf-8"?>
<p:tagLst xmlns:a="http://schemas.openxmlformats.org/drawingml/2006/main" xmlns:r="http://schemas.openxmlformats.org/officeDocument/2006/relationships" xmlns:p="http://schemas.openxmlformats.org/presentationml/2006/main">
  <p:tag name="MMCOA_SMARTSHAPE" val="Y"/>
  <p:tag name="MMCOA_FONTSIZE_L" val="12"/>
  <p:tag name="MMCOA_FONTSIZE_M" val="12"/>
  <p:tag name="MMCOA_FONTSIZE_S" val="12"/>
  <p:tag name="MMCOA_POSITION_L" val="0;158.625;222.75;756"/>
  <p:tag name="MMCOA_POSITION_M" val="0;158.625;222.75;756"/>
  <p:tag name="MMCOA_POSITION_S" val="0;158.625;222.75;756"/>
  <p:tag name="MMCOA_HIDEONCOLOUR" val="N"/>
  <p:tag name="MMCOA_HIDEONWHITE" val="Y"/>
</p:tagLst>
</file>

<file path=ppt/tags/tag59.xml><?xml version="1.0" encoding="utf-8"?>
<p:tagLst xmlns:a="http://schemas.openxmlformats.org/drawingml/2006/main" xmlns:r="http://schemas.openxmlformats.org/officeDocument/2006/relationships" xmlns:p="http://schemas.openxmlformats.org/presentationml/2006/main">
  <p:tag name="MMCOA_SMARTSHAPE" val="Y"/>
  <p:tag name="MMCOA_FONTSIZE_L" val="32"/>
  <p:tag name="MMCOA_FONTSIZE_M" val="32"/>
  <p:tag name="MMCOA_FONTSIZE_S" val="32"/>
  <p:tag name="MMCOA_POSITION_L" val="248.75;242.5;136.125;466.125"/>
  <p:tag name="MMCOA_POSITION_M" val="248.75;242.5;136.125;466.125"/>
  <p:tag name="MMCOA_POSITION_S" val="248.75;242.5;136.125;466.125"/>
  <p:tag name="MMCOA_HIDEONCOLOUR" val="N"/>
  <p:tag name="MMCOA_HIDEONWHITE" val="N"/>
</p:tagLst>
</file>

<file path=ppt/tags/tag60.xml><?xml version="1.0" encoding="utf-8"?>
<p:tagLst xmlns:a="http://schemas.openxmlformats.org/drawingml/2006/main" xmlns:r="http://schemas.openxmlformats.org/officeDocument/2006/relationships" xmlns:p="http://schemas.openxmlformats.org/presentationml/2006/main">
  <p:tag name="MMC_SECTIONDESIGN" val="&lt;?xml version=&quot;1.0&quot; encoding=&quot;utf-16&quot;?&gt;&#10;&lt;ImageControl xmlns:xsi=&quot;http://www.w3.org/2001/XMLSchema-instance&quot; xmlns:xsd=&quot;http://www.w3.org/2001/XMLSchema&quot;&gt;&#10;  &lt;TypeOfImage&gt;Image&lt;/TypeOfImage&gt;&#10;  &lt;ImageFile&gt;M0000053.jpg&lt;/ImageFile&gt;&#10;  &lt;ThumbNailFile&gt;C:\Documents and Settings\tsartori\Local Settings\Application Data\MMC\Office Automation\Cache\T0000053D1000010.jpg&lt;/ThumbNailFile&gt;&#10;  &lt;Usage&gt;PowerPointDivider&lt;/Usage&gt;&#10;  &lt;PaletteName&gt;Sapphire&lt;/PaletteName&gt;&#10;  &lt;Design&gt;&#10;    &lt;FocalNumber&gt;1&lt;/FocalNumber&gt;&#10;    &lt;Facets&gt;&#10;      &lt;SideOfTick&gt;Left&lt;/SideOfTick&gt;&#10;      &lt;TickPosition&gt;&#10;        &lt;X&gt;0&lt;/X&gt;&#10;        &lt;Y&gt;4&lt;/Y&gt;&#10;      &lt;/TickPosition&gt;&#10;      &lt;EndTickPosition&gt;&#10;        &lt;X&gt;21&lt;/X&gt;&#10;        &lt;Y&gt;4&lt;/Y&gt;&#10;      &lt;/EndTickPosition&gt;&#10;      &lt;FacetNumber&gt;1&lt;/FacetNumber&gt;&#10;      &lt;Brightness&gt;85&lt;/Brightness&gt;&#10;      &lt;Colour&gt;#00A8C8&lt;/Colour&gt;&#10;      &lt;ColourNumber&gt;2&lt;/ColourNumber&gt;&#10;    &lt;/Facets&gt;&#10;    &lt;Facets&gt;&#10;      &lt;SideOfTick&gt;Left&lt;/SideOfTick&gt;&#10;      &lt;TickPosition&gt;&#10;        &lt;X&gt;0&lt;/X&gt;&#10;        &lt;Y&gt;7&lt;/Y&gt;&#10;      &lt;/TickPosition&gt;&#10;      &lt;EndTickPosition&gt;&#10;        &lt;X&gt;21&lt;/X&gt;&#10;        &lt;Y&gt;9&lt;/Y&gt;&#10;      &lt;/EndTickPosition&gt;&#10;      &lt;FacetNumber&gt;2&lt;/FacetNumber&gt;&#10;      &lt;Brightness&gt;49&lt;/Brightness&gt;&#10;      &lt;Colour&gt;#006D9E&lt;/Colour&gt;&#10;      &lt;ColourNumber&gt;1&lt;/ColourNumber&gt;&#10;    &lt;/Facets&gt;&#10;    &lt;Facets&gt;&#10;      &lt;SideOfTick&gt;Left&lt;/SideOfTick&gt;&#10;      &lt;TickPosition&gt;&#10;        &lt;X&gt;0&lt;/X&gt;&#10;        &lt;Y&gt;3&lt;/Y&gt;&#10;      &lt;/TickPosition&gt;&#10;      &lt;EndTickPosition&gt;&#10;        &lt;X&gt;21&lt;/X&gt;&#10;        &lt;Y&gt;1&lt;/Y&gt;&#10;      &lt;/EndTickPosition&gt;&#10;      &lt;FacetNumber&gt;0&lt;/FacetNumber&gt;&#10;      &lt;Brightness&gt;35&lt;/Brightness&gt;&#10;      &lt;Colour /&gt;&#10;      &lt;ColourNumber&gt;-1&lt;/ColourNumber&gt;&#10;    &lt;/Facets&gt;&#10;    &lt;SectionColour&gt;#002C77&lt;/SectionColour&gt;&#10;    &lt;SectionColourNumber&gt;0&lt;/SectionColourNumber&gt;&#10;    &lt;SectionBrightness&gt;0&lt;/SectionBrightness&gt;&#10;  &lt;/Design&gt;&#10;&lt;/ImageControl&gt;"/>
  <p:tag name="MMC_SECTIONTYPE" val="2"/>
</p:tagLst>
</file>

<file path=ppt/tags/tag61.xml><?xml version="1.0" encoding="utf-8"?>
<p:tagLst xmlns:a="http://schemas.openxmlformats.org/drawingml/2006/main" xmlns:r="http://schemas.openxmlformats.org/officeDocument/2006/relationships" xmlns:p="http://schemas.openxmlformats.org/presentationml/2006/main">
  <p:tag name="MMCOA_DISPLAYMASTERSHAPES" val="Y"/>
  <p:tag name="MMCOA_FOLLOWMASTERBACKGROUND" val="Y"/>
  <p:tag name="MMCOA_FORCESCHEME" val="N"/>
  <p:tag name="MMCOA_CANACTASDIVIDER" val="N"/>
  <p:tag name="MMCOA_PROMPTCOLOUR" val="N"/>
</p:tagLst>
</file>

<file path=ppt/tags/tag62.xml><?xml version="1.0" encoding="utf-8"?>
<p:tagLst xmlns:a="http://schemas.openxmlformats.org/drawingml/2006/main" xmlns:r="http://schemas.openxmlformats.org/officeDocument/2006/relationships" xmlns:p="http://schemas.openxmlformats.org/presentationml/2006/main">
  <p:tag name="MMCOA_SMARTSHAPE" val="Y"/>
  <p:tag name="MMCOA_FONTSIZE_L" val="10"/>
  <p:tag name="MMCOA_FONTSIZE_M" val="10"/>
  <p:tag name="MMCOA_FONTSIZE_S" val="10"/>
  <p:tag name="MMCOA_FONTSIZE_T" val="10"/>
  <p:tag name="MMCOA_POSITION_L" val="35.875;340.5;152.875;684"/>
  <p:tag name="MMCOA_POSITION_M" val="35.875;340.5;152.875;684"/>
  <p:tag name="MMCOA_POSITION_S" val="35.875;340.5;152.875;684"/>
  <p:tag name="MMCOA_POSITION_T" val="35.875;340.5;152.875;684"/>
  <p:tag name="MMCOA_HIDEONCOLOUR" val="N"/>
  <p:tag name="MMCOA_HIDEONWHITE" val="N"/>
  <p:tag name="MMCOA_HIDEONBALLROOM" val="N"/>
  <p:tag name="MMCOA_HIDEONCLASSIC" val="N"/>
  <p:tag name="MMCOA_HIDEONTEXT" val="N"/>
  <p:tag name="MMCOA_HIDEONECO" val="N"/>
</p:tagLst>
</file>

<file path=ppt/theme/theme1.xml><?xml version="1.0" encoding="utf-8"?>
<a:theme xmlns:a="http://schemas.openxmlformats.org/drawingml/2006/main" name="Default Design">
  <a:themeElements>
    <a:clrScheme name="Default Design 1">
      <a:dk1>
        <a:srgbClr val="000000"/>
      </a:dk1>
      <a:lt1>
        <a:srgbClr val="FFFFFF"/>
      </a:lt1>
      <a:dk2>
        <a:srgbClr val="BFBFBF"/>
      </a:dk2>
      <a:lt2>
        <a:srgbClr val="7C848A"/>
      </a:lt2>
      <a:accent1>
        <a:srgbClr val="002C77"/>
      </a:accent1>
      <a:accent2>
        <a:srgbClr val="00A8C8"/>
      </a:accent2>
      <a:accent3>
        <a:srgbClr val="FFFFFF"/>
      </a:accent3>
      <a:accent4>
        <a:srgbClr val="000000"/>
      </a:accent4>
      <a:accent5>
        <a:srgbClr val="AAACBD"/>
      </a:accent5>
      <a:accent6>
        <a:srgbClr val="0098B5"/>
      </a:accent6>
      <a:hlink>
        <a:srgbClr val="006D9E"/>
      </a:hlink>
      <a:folHlink>
        <a:srgbClr val="A6E2EF"/>
      </a:folHlink>
    </a:clrScheme>
    <a:fontScheme name="Default Design">
      <a:majorFont>
        <a:latin typeface="Arial"/>
        <a:ea typeface=""/>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bg2"/>
          </a:solidFill>
          <a:prstDash val="solid"/>
          <a:round/>
          <a:headEnd type="none" w="med" len="med"/>
          <a:tailEnd type="none" w="med" len="med"/>
        </a:ln>
        <a:effectLst/>
      </a:spPr>
      <a:bodyPr vert="horz" wrap="none" lIns="0" tIns="0" rIns="91440" bIns="45720" numCol="1" anchor="ctr" anchorCtr="0" compatLnSpc="1">
        <a:prstTxWarp prst="textNoShape">
          <a:avLst/>
        </a:prstTxWarp>
      </a:bodyPr>
      <a:lstStyle>
        <a:defPPr marL="0" marR="0" indent="0" algn="ctr" defTabSz="914400" rtl="0" eaLnBrk="1" fontAlgn="base" latinLnBrk="0" hangingPunct="1">
          <a:lnSpc>
            <a:spcPct val="86000"/>
          </a:lnSpc>
          <a:spcBef>
            <a:spcPct val="0"/>
          </a:spcBef>
          <a:spcAft>
            <a:spcPct val="0"/>
          </a:spcAft>
          <a:buClrTx/>
          <a:buSzTx/>
          <a:buFontTx/>
          <a:buNone/>
          <a:tabLst/>
          <a:defRPr kumimoji="0" lang="en-GB"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bg2"/>
          </a:solidFill>
          <a:prstDash val="solid"/>
          <a:round/>
          <a:headEnd type="none" w="med" len="med"/>
          <a:tailEnd type="none" w="med" len="med"/>
        </a:ln>
        <a:effectLst/>
      </a:spPr>
      <a:bodyPr vert="horz" wrap="none" lIns="0" tIns="0" rIns="91440" bIns="45720" numCol="1" anchor="ctr" anchorCtr="0" compatLnSpc="1">
        <a:prstTxWarp prst="textNoShape">
          <a:avLst/>
        </a:prstTxWarp>
      </a:bodyPr>
      <a:lstStyle>
        <a:defPPr marL="0" marR="0" indent="0" algn="ctr" defTabSz="914400" rtl="0" eaLnBrk="1" fontAlgn="base" latinLnBrk="0" hangingPunct="1">
          <a:lnSpc>
            <a:spcPct val="86000"/>
          </a:lnSpc>
          <a:spcBef>
            <a:spcPct val="0"/>
          </a:spcBef>
          <a:spcAft>
            <a:spcPct val="0"/>
          </a:spcAft>
          <a:buClrTx/>
          <a:buSzTx/>
          <a:buFontTx/>
          <a:buNone/>
          <a:tabLst/>
          <a:defRPr kumimoji="0" lang="en-GB" sz="20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BFBFBF"/>
        </a:dk2>
        <a:lt2>
          <a:srgbClr val="7C848A"/>
        </a:lt2>
        <a:accent1>
          <a:srgbClr val="002C77"/>
        </a:accent1>
        <a:accent2>
          <a:srgbClr val="00A8C8"/>
        </a:accent2>
        <a:accent3>
          <a:srgbClr val="FFFFFF"/>
        </a:accent3>
        <a:accent4>
          <a:srgbClr val="000000"/>
        </a:accent4>
        <a:accent5>
          <a:srgbClr val="AAACBD"/>
        </a:accent5>
        <a:accent6>
          <a:srgbClr val="0098B5"/>
        </a:accent6>
        <a:hlink>
          <a:srgbClr val="006D9E"/>
        </a:hlink>
        <a:folHlink>
          <a:srgbClr val="A6E2E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BFBFBF"/>
        </a:dk2>
        <a:lt2>
          <a:srgbClr val="7C848A"/>
        </a:lt2>
        <a:accent1>
          <a:srgbClr val="43276D"/>
        </a:accent1>
        <a:accent2>
          <a:srgbClr val="6F83C1"/>
        </a:accent2>
        <a:accent3>
          <a:srgbClr val="FFFFFF"/>
        </a:accent3>
        <a:accent4>
          <a:srgbClr val="000000"/>
        </a:accent4>
        <a:accent5>
          <a:srgbClr val="B0ACBA"/>
        </a:accent5>
        <a:accent6>
          <a:srgbClr val="6476AF"/>
        </a:accent6>
        <a:hlink>
          <a:srgbClr val="595997"/>
        </a:hlink>
        <a:folHlink>
          <a:srgbClr val="C4CAE6"/>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BFBFBF"/>
        </a:dk2>
        <a:lt2>
          <a:srgbClr val="7C848A"/>
        </a:lt2>
        <a:accent1>
          <a:srgbClr val="560054"/>
        </a:accent1>
        <a:accent2>
          <a:srgbClr val="CE3D95"/>
        </a:accent2>
        <a:accent3>
          <a:srgbClr val="FFFFFF"/>
        </a:accent3>
        <a:accent4>
          <a:srgbClr val="000000"/>
        </a:accent4>
        <a:accent5>
          <a:srgbClr val="B4AAB3"/>
        </a:accent5>
        <a:accent6>
          <a:srgbClr val="BA3687"/>
        </a:accent6>
        <a:hlink>
          <a:srgbClr val="932077"/>
        </a:hlink>
        <a:folHlink>
          <a:srgbClr val="E7B8D5"/>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BFBFBF"/>
        </a:dk2>
        <a:lt2>
          <a:srgbClr val="7C848A"/>
        </a:lt2>
        <a:accent1>
          <a:srgbClr val="690031"/>
        </a:accent1>
        <a:accent2>
          <a:srgbClr val="ED2C67"/>
        </a:accent2>
        <a:accent3>
          <a:srgbClr val="FFFFFF"/>
        </a:accent3>
        <a:accent4>
          <a:srgbClr val="000000"/>
        </a:accent4>
        <a:accent5>
          <a:srgbClr val="B9AAAD"/>
        </a:accent5>
        <a:accent6>
          <a:srgbClr val="D7275D"/>
        </a:accent6>
        <a:hlink>
          <a:srgbClr val="A9194F"/>
        </a:hlink>
        <a:folHlink>
          <a:srgbClr val="F7B6BB"/>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BFBFBF"/>
        </a:dk2>
        <a:lt2>
          <a:srgbClr val="7C848A"/>
        </a:lt2>
        <a:accent1>
          <a:srgbClr val="810009"/>
        </a:accent1>
        <a:accent2>
          <a:srgbClr val="EF4E45"/>
        </a:accent2>
        <a:accent3>
          <a:srgbClr val="FFFFFF"/>
        </a:accent3>
        <a:accent4>
          <a:srgbClr val="000000"/>
        </a:accent4>
        <a:accent5>
          <a:srgbClr val="C1AAAA"/>
        </a:accent5>
        <a:accent6>
          <a:srgbClr val="D9463E"/>
        </a:accent6>
        <a:hlink>
          <a:srgbClr val="BA2C2B"/>
        </a:hlink>
        <a:folHlink>
          <a:srgbClr val="F9BEAD"/>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BFBFBF"/>
        </a:dk2>
        <a:lt2>
          <a:srgbClr val="7C848A"/>
        </a:lt2>
        <a:accent1>
          <a:srgbClr val="8C3709"/>
        </a:accent1>
        <a:accent2>
          <a:srgbClr val="F48132"/>
        </a:accent2>
        <a:accent3>
          <a:srgbClr val="FFFFFF"/>
        </a:accent3>
        <a:accent4>
          <a:srgbClr val="000000"/>
        </a:accent4>
        <a:accent5>
          <a:srgbClr val="C5AEAA"/>
        </a:accent5>
        <a:accent6>
          <a:srgbClr val="DD742C"/>
        </a:accent6>
        <a:hlink>
          <a:srgbClr val="C45F24"/>
        </a:hlink>
        <a:folHlink>
          <a:srgbClr val="FCCFAB"/>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BFBFBF"/>
        </a:dk2>
        <a:lt2>
          <a:srgbClr val="7C848A"/>
        </a:lt2>
        <a:accent1>
          <a:srgbClr val="8E5501"/>
        </a:accent1>
        <a:accent2>
          <a:srgbClr val="FBAE17"/>
        </a:accent2>
        <a:accent3>
          <a:srgbClr val="FFFFFF"/>
        </a:accent3>
        <a:accent4>
          <a:srgbClr val="000000"/>
        </a:accent4>
        <a:accent5>
          <a:srgbClr val="C6B4AA"/>
        </a:accent5>
        <a:accent6>
          <a:srgbClr val="E39D14"/>
        </a:accent6>
        <a:hlink>
          <a:srgbClr val="C98314"/>
        </a:hlink>
        <a:folHlink>
          <a:srgbClr val="FFDDAC"/>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BFBFBF"/>
        </a:dk2>
        <a:lt2>
          <a:srgbClr val="7C848A"/>
        </a:lt2>
        <a:accent1>
          <a:srgbClr val="505F21"/>
        </a:accent1>
        <a:accent2>
          <a:srgbClr val="B2B935"/>
        </a:accent2>
        <a:accent3>
          <a:srgbClr val="FFFFFF"/>
        </a:accent3>
        <a:accent4>
          <a:srgbClr val="000000"/>
        </a:accent4>
        <a:accent5>
          <a:srgbClr val="B3B6AB"/>
        </a:accent5>
        <a:accent6>
          <a:srgbClr val="A1A72F"/>
        </a:accent6>
        <a:hlink>
          <a:srgbClr val="828D30"/>
        </a:hlink>
        <a:folHlink>
          <a:srgbClr val="D9D99E"/>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BFBFBF"/>
        </a:dk2>
        <a:lt2>
          <a:srgbClr val="7C848A"/>
        </a:lt2>
        <a:accent1>
          <a:srgbClr val="00582D"/>
        </a:accent1>
        <a:accent2>
          <a:srgbClr val="72BE44"/>
        </a:accent2>
        <a:accent3>
          <a:srgbClr val="FFFFFF"/>
        </a:accent3>
        <a:accent4>
          <a:srgbClr val="000000"/>
        </a:accent4>
        <a:accent5>
          <a:srgbClr val="AAB4AD"/>
        </a:accent5>
        <a:accent6>
          <a:srgbClr val="67AC3D"/>
        </a:accent6>
        <a:hlink>
          <a:srgbClr val="118B3F"/>
        </a:hlink>
        <a:folHlink>
          <a:srgbClr val="BDDDA3"/>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BFBFBF"/>
        </a:dk2>
        <a:lt2>
          <a:srgbClr val="7C848A"/>
        </a:lt2>
        <a:accent1>
          <a:srgbClr val="004C4F"/>
        </a:accent1>
        <a:accent2>
          <a:srgbClr val="0FB694"/>
        </a:accent2>
        <a:accent3>
          <a:srgbClr val="FFFFFF"/>
        </a:accent3>
        <a:accent4>
          <a:srgbClr val="000000"/>
        </a:accent4>
        <a:accent5>
          <a:srgbClr val="AAB2B2"/>
        </a:accent5>
        <a:accent6>
          <a:srgbClr val="0CA586"/>
        </a:accent6>
        <a:hlink>
          <a:srgbClr val="008075"/>
        </a:hlink>
        <a:folHlink>
          <a:srgbClr val="A7D9C8"/>
        </a:folHlink>
      </a:clrScheme>
      <a:clrMap bg1="lt1" tx1="dk1" bg2="lt2" tx2="dk2" accent1="accent1" accent2="accent2" accent3="accent3" accent4="accent4" accent5="accent5" accent6="accent6" hlink="hlink" folHlink="folHlink"/>
    </a:extraClrScheme>
    <a:extraClrScheme>
      <a:clrScheme name="Default Design 11">
        <a:dk1>
          <a:srgbClr val="000000"/>
        </a:dk1>
        <a:lt1>
          <a:srgbClr val="FFFFFF"/>
        </a:lt1>
        <a:dk2>
          <a:srgbClr val="BFBFBF"/>
        </a:dk2>
        <a:lt2>
          <a:srgbClr val="7C848A"/>
        </a:lt2>
        <a:accent1>
          <a:srgbClr val="000000"/>
        </a:accent1>
        <a:accent2>
          <a:srgbClr val="808080"/>
        </a:accent2>
        <a:accent3>
          <a:srgbClr val="FFFFFF"/>
        </a:accent3>
        <a:accent4>
          <a:srgbClr val="000000"/>
        </a:accent4>
        <a:accent5>
          <a:srgbClr val="AAAAAA"/>
        </a:accent5>
        <a:accent6>
          <a:srgbClr val="737373"/>
        </a:accent6>
        <a:hlink>
          <a:srgbClr val="404040"/>
        </a:hlink>
        <a:folHlink>
          <a:srgbClr val="BFBFB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7847</TotalTime>
  <Words>1991</Words>
  <Application>Microsoft Office PowerPoint</Application>
  <PresentationFormat>Custom</PresentationFormat>
  <Paragraphs>368</Paragraphs>
  <Slides>30</Slides>
  <Notes>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Default Design</vt:lpstr>
      <vt:lpstr>Intro to Space Insurance First party</vt:lpstr>
      <vt:lpstr>PowerPoint Presentation</vt:lpstr>
      <vt:lpstr>Marsh Space Projects  A Specialized Global Space Insurance Broker </vt:lpstr>
      <vt:lpstr>Marsh Space Projects   Market INTRODUCTION  </vt:lpstr>
      <vt:lpstr>Launch Insurance Recent Market Events</vt:lpstr>
      <vt:lpstr>SpaceX  ISS Launch Failure</vt:lpstr>
      <vt:lpstr>Proton Launch Failure Mexsat 1 Launch</vt:lpstr>
      <vt:lpstr>Antares Pad Damage Wallops Island</vt:lpstr>
      <vt:lpstr>SpaceShip Two Accident</vt:lpstr>
      <vt:lpstr>PowerPoint Presentation</vt:lpstr>
      <vt:lpstr>Customer Satellite Insurance Types Construction through End of Life (EOL)</vt:lpstr>
      <vt:lpstr>Satellite Lifecycle Risk Coverage Overview Commercial Programs</vt:lpstr>
      <vt:lpstr>Marsh Space Projects  A Specialized Global Space Insurance Broker </vt:lpstr>
      <vt:lpstr>2015 International Market Capacity (Millions)  Launch – USD 694M</vt:lpstr>
      <vt:lpstr>2015 International Market Capacity (Millions)  In-Orbit – USD 533M</vt:lpstr>
      <vt:lpstr>Historical International Market Capacity</vt:lpstr>
      <vt:lpstr>Transit Insurance &amp; Pre-Ignition Insurance </vt:lpstr>
      <vt:lpstr>Launch Insurance</vt:lpstr>
      <vt:lpstr>Launch Risk Guarantees (LRG)</vt:lpstr>
      <vt:lpstr>Launch Risk Guarantee (LRG) with a Wrap Around Launch Insurance Placement</vt:lpstr>
      <vt:lpstr>In-Orbit Insurance</vt:lpstr>
      <vt:lpstr>Incentives Insurance</vt:lpstr>
      <vt:lpstr>Procurement/Risk Transfer Techniques</vt:lpstr>
      <vt:lpstr>PowerPoint Presentation</vt:lpstr>
      <vt:lpstr>How Premium is Determined</vt:lpstr>
      <vt:lpstr>Insurance Rates Launch Vehicle Factors</vt:lpstr>
      <vt:lpstr>Insurance Rates Satellite Factors</vt:lpstr>
      <vt:lpstr>Launch and In Orbit Insurance Key Policy Terms &amp; Conditions</vt:lpstr>
      <vt:lpstr>ITAR: International Traffic in Arms Regulations</vt:lpstr>
      <vt:lpstr>PowerPoint Presentation</vt:lpstr>
    </vt:vector>
  </TitlesOfParts>
  <Company>Marsh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Insurance Market Review</dc:title>
  <dc:creator>Ben Bonham</dc:creator>
  <cp:lastModifiedBy>Geetha Vengaladasu</cp:lastModifiedBy>
  <cp:revision>352</cp:revision>
  <dcterms:created xsi:type="dcterms:W3CDTF">2011-02-16T15:14:35Z</dcterms:created>
  <dcterms:modified xsi:type="dcterms:W3CDTF">2015-09-02T06:26:00Z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TemplateVersion">
    <vt:lpwstr>5.0</vt:lpwstr>
  </property>
  <property fmtid="{D5CDD505-2E9C-101B-9397-08002B2CF9AE}" pid="4" name="MMCOA_FontSize">
    <vt:lpwstr>Medium</vt:lpwstr>
  </property>
  <property fmtid="{D5CDD505-2E9C-101B-9397-08002B2CF9AE}" pid="5" name="MMCOA_PresentationType">
    <vt:lpwstr>Classic</vt:lpwstr>
  </property>
  <property fmtid="{D5CDD505-2E9C-101B-9397-08002B2CF9AE}" pid="6" name="MMCOA_SlideStyle">
    <vt:lpwstr>SmallWedge</vt:lpwstr>
  </property>
  <property fmtid="{D5CDD505-2E9C-101B-9397-08002B2CF9AE}" pid="7" name="MMCOA_PaletteName">
    <vt:lpwstr>Sapphire</vt:lpwstr>
  </property>
  <property fmtid="{D5CDD505-2E9C-101B-9397-08002B2CF9AE}" pid="8" name="MMCOA_PaletteNumber">
    <vt:lpwstr>0</vt:lpwstr>
  </property>
  <property fmtid="{D5CDD505-2E9C-101B-9397-08002B2CF9AE}" pid="9" name="MMCOA_Source">
    <vt:lpwstr>1</vt:lpwstr>
  </property>
</Properties>
</file>