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handoutMasterIdLst>
    <p:handoutMasterId r:id="rId11"/>
  </p:handoutMasterIdLst>
  <p:sldIdLst>
    <p:sldId id="973" r:id="rId2"/>
    <p:sldId id="1024" r:id="rId3"/>
    <p:sldId id="1018" r:id="rId4"/>
    <p:sldId id="1021" r:id="rId5"/>
    <p:sldId id="1023" r:id="rId6"/>
    <p:sldId id="1004" r:id="rId7"/>
    <p:sldId id="1020" r:id="rId8"/>
    <p:sldId id="1025" r:id="rId9"/>
  </p:sldIdLst>
  <p:sldSz cx="10287000" cy="6858000" type="35mm"/>
  <p:notesSz cx="7315200" cy="9601200"/>
  <p:defaultTextStyle>
    <a:defPPr>
      <a:defRPr lang="en-US"/>
    </a:defPPr>
    <a:lvl1pPr marL="0" algn="l" defTabSz="1008337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504169" algn="l" defTabSz="1008337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1008337" algn="l" defTabSz="1008337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1512506" algn="l" defTabSz="1008337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2016675" algn="l" defTabSz="1008337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2520841" algn="l" defTabSz="1008337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6pPr>
    <a:lvl7pPr marL="3025010" algn="l" defTabSz="1008337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7pPr>
    <a:lvl8pPr marL="3529179" algn="l" defTabSz="1008337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8pPr>
    <a:lvl9pPr marL="4033347" algn="l" defTabSz="1008337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2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D9D9D9"/>
    <a:srgbClr val="996600"/>
    <a:srgbClr val="FFCC00"/>
    <a:srgbClr val="FF9900"/>
    <a:srgbClr val="CCCCFF"/>
    <a:srgbClr val="FFFF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500" autoAdjust="0"/>
    <p:restoredTop sz="91715" autoAdjust="0"/>
  </p:normalViewPr>
  <p:slideViewPr>
    <p:cSldViewPr>
      <p:cViewPr varScale="1">
        <p:scale>
          <a:sx n="91" d="100"/>
          <a:sy n="91" d="100"/>
        </p:scale>
        <p:origin x="-564" y="-114"/>
      </p:cViewPr>
      <p:guideLst>
        <p:guide orient="horz" pos="2160"/>
        <p:guide pos="32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375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22E16D-C71A-4915-BAFD-EFF8753EE0B4}" type="datetimeFigureOut">
              <a:rPr lang="en-US" smtClean="0"/>
              <a:pPr/>
              <a:t>6/12/2016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375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7806B4-2012-4795-8A8D-8C6674414A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799968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5745" tIns="47873" rIns="95745" bIns="47873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5745" tIns="47873" rIns="95745" bIns="47873" rtlCol="0"/>
          <a:lstStyle>
            <a:lvl1pPr algn="r">
              <a:defRPr sz="1200"/>
            </a:lvl1pPr>
          </a:lstStyle>
          <a:p>
            <a:fld id="{D5DFD63C-F9BD-4C2D-82CC-E9B5C95443D1}" type="datetimeFigureOut">
              <a:rPr lang="en-US" smtClean="0"/>
              <a:pPr/>
              <a:t>6/12/2016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7263" y="719138"/>
            <a:ext cx="5400675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745" tIns="47873" rIns="95745" bIns="47873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1"/>
            <a:ext cx="5852160" cy="4320540"/>
          </a:xfrm>
          <a:prstGeom prst="rect">
            <a:avLst/>
          </a:prstGeom>
        </p:spPr>
        <p:txBody>
          <a:bodyPr vert="horz" lIns="95745" tIns="47873" rIns="95745" bIns="47873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5"/>
            <a:ext cx="3169920" cy="480060"/>
          </a:xfrm>
          <a:prstGeom prst="rect">
            <a:avLst/>
          </a:prstGeom>
        </p:spPr>
        <p:txBody>
          <a:bodyPr vert="horz" lIns="95745" tIns="47873" rIns="95745" bIns="47873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5"/>
            <a:ext cx="3169920" cy="480060"/>
          </a:xfrm>
          <a:prstGeom prst="rect">
            <a:avLst/>
          </a:prstGeom>
        </p:spPr>
        <p:txBody>
          <a:bodyPr vert="horz" lIns="95745" tIns="47873" rIns="95745" bIns="47873" rtlCol="0" anchor="b"/>
          <a:lstStyle>
            <a:lvl1pPr algn="r">
              <a:defRPr sz="1200"/>
            </a:lvl1pPr>
          </a:lstStyle>
          <a:p>
            <a:fld id="{2DD7F9A3-4652-45A3-AB19-A0AFC87AF88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33727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0849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504246" algn="l" defTabSz="100849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1008492" algn="l" defTabSz="100849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512738" algn="l" defTabSz="100849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2016984" algn="l" defTabSz="100849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521229" algn="l" defTabSz="100849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3025475" algn="l" defTabSz="100849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529721" algn="l" defTabSz="100849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4033967" algn="l" defTabSz="100849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57263" y="719138"/>
            <a:ext cx="5400675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D7F9A3-4652-45A3-AB19-A0AFC87AF887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057614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9DA2D62-9E0C-4165-806A-F306570B3D61}" type="slidenum">
              <a:rPr lang="en-US" smtClean="0"/>
              <a:pPr/>
              <a:t>3</a:t>
            </a:fld>
            <a:endParaRPr lang="en-US" smtClean="0"/>
          </a:p>
        </p:txBody>
      </p:sp>
      <p:sp>
        <p:nvSpPr>
          <p:cNvPr id="30725" name="Header Placeholder 4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/>
              <a:t>CenUSA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9DA2D62-9E0C-4165-806A-F306570B3D61}" type="slidenum">
              <a:rPr lang="en-US" smtClean="0"/>
              <a:pPr/>
              <a:t>4</a:t>
            </a:fld>
            <a:endParaRPr lang="en-US" smtClean="0"/>
          </a:p>
        </p:txBody>
      </p:sp>
      <p:sp>
        <p:nvSpPr>
          <p:cNvPr id="30725" name="Header Placeholder 4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/>
              <a:t>CenUSA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9DA2D62-9E0C-4165-806A-F306570B3D61}" type="slidenum">
              <a:rPr lang="en-US" smtClean="0"/>
              <a:pPr/>
              <a:t>5</a:t>
            </a:fld>
            <a:endParaRPr lang="en-US" smtClean="0"/>
          </a:p>
        </p:txBody>
      </p:sp>
      <p:sp>
        <p:nvSpPr>
          <p:cNvPr id="30725" name="Header Placeholder 4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/>
              <a:t>CenUSA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1525" y="2130430"/>
            <a:ext cx="874395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43050" y="3886200"/>
            <a:ext cx="72009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041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083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125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16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208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250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291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333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24980-EBC1-4822-9F15-7450651F7E8B}" type="datetimeFigureOut">
              <a:rPr lang="en-US" smtClean="0"/>
              <a:pPr/>
              <a:t>6/12/2016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472F9-C067-41B4-B200-174A348EB1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8927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24980-EBC1-4822-9F15-7450651F7E8B}" type="datetimeFigureOut">
              <a:rPr lang="en-US" smtClean="0"/>
              <a:pPr/>
              <a:t>6/12/2016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472F9-C067-41B4-B200-174A348EB1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839752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603" y="4406902"/>
            <a:ext cx="8743950" cy="1362075"/>
          </a:xfrm>
        </p:spPr>
        <p:txBody>
          <a:bodyPr anchor="t"/>
          <a:lstStyle>
            <a:lvl1pPr algn="l">
              <a:defRPr sz="44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603" y="2906713"/>
            <a:ext cx="8743950" cy="1500188"/>
          </a:xfrm>
        </p:spPr>
        <p:txBody>
          <a:bodyPr anchor="b"/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50416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100833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1250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201667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52084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302501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529179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4033347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24980-EBC1-4822-9F15-7450651F7E8B}" type="datetimeFigureOut">
              <a:rPr lang="en-US" smtClean="0"/>
              <a:pPr/>
              <a:t>6/12/2016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472F9-C067-41B4-B200-174A348EB1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593037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0" y="1493842"/>
            <a:ext cx="4543425" cy="4224338"/>
          </a:xfrm>
        </p:spPr>
        <p:txBody>
          <a:bodyPr/>
          <a:lstStyle>
            <a:lvl1pPr>
              <a:defRPr sz="31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29225" y="1493842"/>
            <a:ext cx="4543425" cy="4224338"/>
          </a:xfrm>
        </p:spPr>
        <p:txBody>
          <a:bodyPr/>
          <a:lstStyle>
            <a:lvl1pPr>
              <a:defRPr sz="31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24980-EBC1-4822-9F15-7450651F7E8B}" type="datetimeFigureOut">
              <a:rPr lang="en-US" smtClean="0"/>
              <a:pPr/>
              <a:t>6/12/2016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472F9-C067-41B4-B200-174A348EB1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125571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274638"/>
            <a:ext cx="92583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0" y="1535114"/>
            <a:ext cx="4545212" cy="639762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504169" indent="0">
              <a:buNone/>
              <a:defRPr sz="2200" b="1"/>
            </a:lvl2pPr>
            <a:lvl3pPr marL="1008337" indent="0">
              <a:buNone/>
              <a:defRPr sz="2000" b="1"/>
            </a:lvl3pPr>
            <a:lvl4pPr marL="1512506" indent="0">
              <a:buNone/>
              <a:defRPr sz="1800" b="1"/>
            </a:lvl4pPr>
            <a:lvl5pPr marL="2016675" indent="0">
              <a:buNone/>
              <a:defRPr sz="1800" b="1"/>
            </a:lvl5pPr>
            <a:lvl6pPr marL="2520841" indent="0">
              <a:buNone/>
              <a:defRPr sz="1800" b="1"/>
            </a:lvl6pPr>
            <a:lvl7pPr marL="3025010" indent="0">
              <a:buNone/>
              <a:defRPr sz="1800" b="1"/>
            </a:lvl7pPr>
            <a:lvl8pPr marL="3529179" indent="0">
              <a:buNone/>
              <a:defRPr sz="1800" b="1"/>
            </a:lvl8pPr>
            <a:lvl9pPr marL="4033347" indent="0">
              <a:buNone/>
              <a:defRPr sz="18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350" y="2174876"/>
            <a:ext cx="4545212" cy="3951288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25662" y="1535114"/>
            <a:ext cx="4546997" cy="639762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504169" indent="0">
              <a:buNone/>
              <a:defRPr sz="2200" b="1"/>
            </a:lvl2pPr>
            <a:lvl3pPr marL="1008337" indent="0">
              <a:buNone/>
              <a:defRPr sz="2000" b="1"/>
            </a:lvl3pPr>
            <a:lvl4pPr marL="1512506" indent="0">
              <a:buNone/>
              <a:defRPr sz="1800" b="1"/>
            </a:lvl4pPr>
            <a:lvl5pPr marL="2016675" indent="0">
              <a:buNone/>
              <a:defRPr sz="1800" b="1"/>
            </a:lvl5pPr>
            <a:lvl6pPr marL="2520841" indent="0">
              <a:buNone/>
              <a:defRPr sz="1800" b="1"/>
            </a:lvl6pPr>
            <a:lvl7pPr marL="3025010" indent="0">
              <a:buNone/>
              <a:defRPr sz="1800" b="1"/>
            </a:lvl7pPr>
            <a:lvl8pPr marL="3529179" indent="0">
              <a:buNone/>
              <a:defRPr sz="1800" b="1"/>
            </a:lvl8pPr>
            <a:lvl9pPr marL="4033347" indent="0">
              <a:buNone/>
              <a:defRPr sz="18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25662" y="2174876"/>
            <a:ext cx="4546997" cy="3951288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24980-EBC1-4822-9F15-7450651F7E8B}" type="datetimeFigureOut">
              <a:rPr lang="en-US" smtClean="0"/>
              <a:pPr/>
              <a:t>6/12/2016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472F9-C067-41B4-B200-174A348EB1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709766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24980-EBC1-4822-9F15-7450651F7E8B}" type="datetimeFigureOut">
              <a:rPr lang="en-US" smtClean="0"/>
              <a:pPr/>
              <a:t>6/12/2016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472F9-C067-41B4-B200-174A348EB1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89512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24980-EBC1-4822-9F15-7450651F7E8B}" type="datetimeFigureOut">
              <a:rPr lang="en-US" smtClean="0"/>
              <a:pPr/>
              <a:t>6/12/2016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472F9-C067-41B4-B200-174A348EB1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317182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61" y="273050"/>
            <a:ext cx="3384353" cy="1162050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1934" y="273057"/>
            <a:ext cx="5750720" cy="5853113"/>
          </a:xfrm>
        </p:spPr>
        <p:txBody>
          <a:bodyPr/>
          <a:lstStyle>
            <a:lvl1pPr>
              <a:defRPr sz="3500"/>
            </a:lvl1pPr>
            <a:lvl2pPr>
              <a:defRPr sz="3100"/>
            </a:lvl2pPr>
            <a:lvl3pPr>
              <a:defRPr sz="26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61" y="1435107"/>
            <a:ext cx="3384353" cy="4691063"/>
          </a:xfrm>
        </p:spPr>
        <p:txBody>
          <a:bodyPr/>
          <a:lstStyle>
            <a:lvl1pPr marL="0" indent="0">
              <a:buNone/>
              <a:defRPr sz="1500"/>
            </a:lvl1pPr>
            <a:lvl2pPr marL="504169" indent="0">
              <a:buNone/>
              <a:defRPr sz="1300"/>
            </a:lvl2pPr>
            <a:lvl3pPr marL="1008337" indent="0">
              <a:buNone/>
              <a:defRPr sz="1100"/>
            </a:lvl3pPr>
            <a:lvl4pPr marL="1512506" indent="0">
              <a:buNone/>
              <a:defRPr sz="1000"/>
            </a:lvl4pPr>
            <a:lvl5pPr marL="2016675" indent="0">
              <a:buNone/>
              <a:defRPr sz="1000"/>
            </a:lvl5pPr>
            <a:lvl6pPr marL="2520841" indent="0">
              <a:buNone/>
              <a:defRPr sz="1000"/>
            </a:lvl6pPr>
            <a:lvl7pPr marL="3025010" indent="0">
              <a:buNone/>
              <a:defRPr sz="1000"/>
            </a:lvl7pPr>
            <a:lvl8pPr marL="3529179" indent="0">
              <a:buNone/>
              <a:defRPr sz="1000"/>
            </a:lvl8pPr>
            <a:lvl9pPr marL="4033347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24980-EBC1-4822-9F15-7450651F7E8B}" type="datetimeFigureOut">
              <a:rPr lang="en-US" smtClean="0"/>
              <a:pPr/>
              <a:t>6/12/2016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472F9-C067-41B4-B200-174A348EB1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122843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6324" y="4800602"/>
            <a:ext cx="6172200" cy="566738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16324" y="612775"/>
            <a:ext cx="6172200" cy="4114800"/>
          </a:xfrm>
        </p:spPr>
        <p:txBody>
          <a:bodyPr/>
          <a:lstStyle>
            <a:lvl1pPr marL="0" indent="0">
              <a:buNone/>
              <a:defRPr sz="3500"/>
            </a:lvl1pPr>
            <a:lvl2pPr marL="504169" indent="0">
              <a:buNone/>
              <a:defRPr sz="3100"/>
            </a:lvl2pPr>
            <a:lvl3pPr marL="1008337" indent="0">
              <a:buNone/>
              <a:defRPr sz="2600"/>
            </a:lvl3pPr>
            <a:lvl4pPr marL="1512506" indent="0">
              <a:buNone/>
              <a:defRPr sz="2200"/>
            </a:lvl4pPr>
            <a:lvl5pPr marL="2016675" indent="0">
              <a:buNone/>
              <a:defRPr sz="2200"/>
            </a:lvl5pPr>
            <a:lvl6pPr marL="2520841" indent="0">
              <a:buNone/>
              <a:defRPr sz="2200"/>
            </a:lvl6pPr>
            <a:lvl7pPr marL="3025010" indent="0">
              <a:buNone/>
              <a:defRPr sz="2200"/>
            </a:lvl7pPr>
            <a:lvl8pPr marL="3529179" indent="0">
              <a:buNone/>
              <a:defRPr sz="2200"/>
            </a:lvl8pPr>
            <a:lvl9pPr marL="4033347" indent="0">
              <a:buNone/>
              <a:defRPr sz="22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16324" y="5367344"/>
            <a:ext cx="6172200" cy="804863"/>
          </a:xfrm>
        </p:spPr>
        <p:txBody>
          <a:bodyPr/>
          <a:lstStyle>
            <a:lvl1pPr marL="0" indent="0">
              <a:buNone/>
              <a:defRPr sz="1500"/>
            </a:lvl1pPr>
            <a:lvl2pPr marL="504169" indent="0">
              <a:buNone/>
              <a:defRPr sz="1300"/>
            </a:lvl2pPr>
            <a:lvl3pPr marL="1008337" indent="0">
              <a:buNone/>
              <a:defRPr sz="1100"/>
            </a:lvl3pPr>
            <a:lvl4pPr marL="1512506" indent="0">
              <a:buNone/>
              <a:defRPr sz="1000"/>
            </a:lvl4pPr>
            <a:lvl5pPr marL="2016675" indent="0">
              <a:buNone/>
              <a:defRPr sz="1000"/>
            </a:lvl5pPr>
            <a:lvl6pPr marL="2520841" indent="0">
              <a:buNone/>
              <a:defRPr sz="1000"/>
            </a:lvl6pPr>
            <a:lvl7pPr marL="3025010" indent="0">
              <a:buNone/>
              <a:defRPr sz="1000"/>
            </a:lvl7pPr>
            <a:lvl8pPr marL="3529179" indent="0">
              <a:buNone/>
              <a:defRPr sz="1000"/>
            </a:lvl8pPr>
            <a:lvl9pPr marL="4033347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24980-EBC1-4822-9F15-7450651F7E8B}" type="datetimeFigureOut">
              <a:rPr lang="en-US" smtClean="0"/>
              <a:pPr/>
              <a:t>6/12/2016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472F9-C067-41B4-B200-174A348EB1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584078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24980-EBC1-4822-9F15-7450651F7E8B}" type="datetimeFigureOut">
              <a:rPr lang="en-US" smtClean="0"/>
              <a:pPr/>
              <a:t>6/12/2016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472F9-C067-41B4-B200-174A348EB1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01218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58075" y="255592"/>
            <a:ext cx="2314575" cy="54625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4350" y="255592"/>
            <a:ext cx="6772275" cy="54625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24980-EBC1-4822-9F15-7450651F7E8B}" type="datetimeFigureOut">
              <a:rPr lang="en-US" smtClean="0"/>
              <a:pPr/>
              <a:t>6/12/2016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472F9-C067-41B4-B200-174A348EB1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592696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274638"/>
            <a:ext cx="92583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0" y="1600201"/>
            <a:ext cx="4543425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29225" y="1600201"/>
            <a:ext cx="4543425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78258D-D2D0-4992-9811-E2FB832BA61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4350" y="274638"/>
            <a:ext cx="9258300" cy="1143000"/>
          </a:xfrm>
          <a:prstGeom prst="rect">
            <a:avLst/>
          </a:prstGeom>
        </p:spPr>
        <p:txBody>
          <a:bodyPr vert="horz" lIns="100834" tIns="50416" rIns="100834" bIns="50416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0" y="1600203"/>
            <a:ext cx="9258300" cy="4525963"/>
          </a:xfrm>
          <a:prstGeom prst="rect">
            <a:avLst/>
          </a:prstGeom>
        </p:spPr>
        <p:txBody>
          <a:bodyPr vert="horz" lIns="100834" tIns="50416" rIns="100834" bIns="50416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4350" y="6356355"/>
            <a:ext cx="2400300" cy="365125"/>
          </a:xfrm>
          <a:prstGeom prst="rect">
            <a:avLst/>
          </a:prstGeom>
        </p:spPr>
        <p:txBody>
          <a:bodyPr vert="horz" lIns="100834" tIns="50416" rIns="100834" bIns="50416" rtlCol="0" anchor="ctr"/>
          <a:lstStyle>
            <a:lvl1pPr algn="l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424980-EBC1-4822-9F15-7450651F7E8B}" type="datetimeFigureOut">
              <a:rPr lang="en-US" smtClean="0"/>
              <a:pPr/>
              <a:t>6/12/2016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4725" y="6356355"/>
            <a:ext cx="3257550" cy="365125"/>
          </a:xfrm>
          <a:prstGeom prst="rect">
            <a:avLst/>
          </a:prstGeom>
        </p:spPr>
        <p:txBody>
          <a:bodyPr vert="horz" lIns="100834" tIns="50416" rIns="100834" bIns="50416" rtlCol="0" anchor="ctr"/>
          <a:lstStyle>
            <a:lvl1pPr algn="ct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72350" y="6356355"/>
            <a:ext cx="2400300" cy="365125"/>
          </a:xfrm>
          <a:prstGeom prst="rect">
            <a:avLst/>
          </a:prstGeom>
        </p:spPr>
        <p:txBody>
          <a:bodyPr vert="horz" lIns="100834" tIns="50416" rIns="100834" bIns="50416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C472F9-C067-41B4-B200-174A348EB1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54254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3" r:id="rId12"/>
  </p:sldLayoutIdLst>
  <p:txStyles>
    <p:titleStyle>
      <a:lvl1pPr algn="ctr" defTabSz="1008337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8127" indent="-378127" algn="l" defTabSz="1008337" rtl="0" eaLnBrk="1" latinLnBrk="0" hangingPunct="1">
        <a:spcBef>
          <a:spcPct val="20000"/>
        </a:spcBef>
        <a:buFont typeface="Arial" pitchFamily="34" charset="0"/>
        <a:buChar char="•"/>
        <a:defRPr sz="3500" kern="1200">
          <a:solidFill>
            <a:schemeClr val="tx1"/>
          </a:solidFill>
          <a:latin typeface="+mn-lt"/>
          <a:ea typeface="+mn-ea"/>
          <a:cs typeface="+mn-cs"/>
        </a:defRPr>
      </a:lvl1pPr>
      <a:lvl2pPr marL="819274" indent="-315105" algn="l" defTabSz="1008337" rtl="0" eaLnBrk="1" latinLnBrk="0" hangingPunct="1">
        <a:spcBef>
          <a:spcPct val="20000"/>
        </a:spcBef>
        <a:buFont typeface="Arial" pitchFamily="34" charset="0"/>
        <a:buChar char="–"/>
        <a:defRPr sz="3100" kern="1200">
          <a:solidFill>
            <a:schemeClr val="tx1"/>
          </a:solidFill>
          <a:latin typeface="+mn-lt"/>
          <a:ea typeface="+mn-ea"/>
          <a:cs typeface="+mn-cs"/>
        </a:defRPr>
      </a:lvl2pPr>
      <a:lvl3pPr marL="1260421" indent="-252083" algn="l" defTabSz="1008337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764589" indent="-252083" algn="l" defTabSz="1008337" rtl="0" eaLnBrk="1" latinLnBrk="0" hangingPunct="1">
        <a:spcBef>
          <a:spcPct val="20000"/>
        </a:spcBef>
        <a:buFont typeface="Arial" pitchFamily="34" charset="0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268758" indent="-252083" algn="l" defTabSz="1008337" rtl="0" eaLnBrk="1" latinLnBrk="0" hangingPunct="1">
        <a:spcBef>
          <a:spcPct val="20000"/>
        </a:spcBef>
        <a:buFont typeface="Arial" pitchFamily="34" charset="0"/>
        <a:buChar char="»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772927" indent="-252083" algn="l" defTabSz="1008337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77095" indent="-252083" algn="l" defTabSz="1008337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781264" indent="-252083" algn="l" defTabSz="1008337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285432" indent="-252083" algn="l" defTabSz="1008337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8337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4169" algn="l" defTabSz="1008337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8337" algn="l" defTabSz="1008337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12506" algn="l" defTabSz="1008337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16675" algn="l" defTabSz="1008337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20841" algn="l" defTabSz="1008337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25010" algn="l" defTabSz="1008337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529179" algn="l" defTabSz="1008337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033347" algn="l" defTabSz="1008337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-38100" y="304800"/>
            <a:ext cx="10257368" cy="81440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76349" tIns="37505" rIns="76349" bIns="37505">
            <a:spAutoFit/>
          </a:bodyPr>
          <a:lstStyle/>
          <a:p>
            <a:pPr algn="ctr" eaLnBrk="0" hangingPunct="0">
              <a:spcBef>
                <a:spcPct val="5000"/>
              </a:spcBef>
              <a:defRPr/>
            </a:pPr>
            <a:r>
              <a:rPr lang="en-US" sz="4800" b="1" dirty="0" smtClean="0">
                <a:latin typeface="+mj-lt"/>
                <a:cs typeface="Times New Roman" panose="02020603050405020304" pitchFamily="18" charset="0"/>
              </a:rPr>
              <a:t>World Bioenergy Congress and Expo</a:t>
            </a:r>
          </a:p>
        </p:txBody>
      </p:sp>
      <p:sp>
        <p:nvSpPr>
          <p:cNvPr id="2" name="Rectangle 1"/>
          <p:cNvSpPr/>
          <p:nvPr/>
        </p:nvSpPr>
        <p:spPr>
          <a:xfrm>
            <a:off x="571500" y="1143000"/>
            <a:ext cx="92964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4000" dirty="0" smtClean="0">
                <a:latin typeface="+mj-lt"/>
              </a:rPr>
              <a:t>Bioenergy: A Step Toward a Sustainable Future</a:t>
            </a:r>
          </a:p>
          <a:p>
            <a:pPr algn="ctr">
              <a:defRPr/>
            </a:pPr>
            <a:endParaRPr lang="en-US" sz="4000" dirty="0" smtClean="0">
              <a:latin typeface="+mj-lt"/>
            </a:endParaRPr>
          </a:p>
          <a:p>
            <a:pPr algn="ctr">
              <a:defRPr/>
            </a:pPr>
            <a:r>
              <a:rPr lang="en-US" sz="4000" b="1" u="sng" dirty="0" smtClean="0">
                <a:latin typeface="+mj-lt"/>
                <a:cs typeface="Times New Roman" pitchFamily="18" charset="0"/>
              </a:rPr>
              <a:t>“Back to the Future: a Perspective from the Central USA”</a:t>
            </a:r>
          </a:p>
          <a:p>
            <a:pPr algn="ctr">
              <a:defRPr/>
            </a:pPr>
            <a:r>
              <a:rPr lang="en-US" sz="4000" b="1" dirty="0" smtClean="0">
                <a:latin typeface="+mj-lt"/>
                <a:cs typeface="Times New Roman" pitchFamily="18" charset="0"/>
              </a:rPr>
              <a:t>Rob Mitchell</a:t>
            </a:r>
          </a:p>
          <a:p>
            <a:pPr algn="ctr">
              <a:defRPr/>
            </a:pPr>
            <a:r>
              <a:rPr lang="en-US" sz="4000" b="1" dirty="0" smtClean="0">
                <a:latin typeface="+mj-lt"/>
                <a:cs typeface="Times New Roman" pitchFamily="18" charset="0"/>
              </a:rPr>
              <a:t>WBCE Organizing Committee</a:t>
            </a:r>
          </a:p>
          <a:p>
            <a:pPr algn="ctr">
              <a:defRPr/>
            </a:pPr>
            <a:r>
              <a:rPr lang="en-US" sz="4000" dirty="0" smtClean="0">
                <a:latin typeface="+mj-lt"/>
                <a:cs typeface="Aharoni" panose="02010803020104030203" pitchFamily="2" charset="-79"/>
              </a:rPr>
              <a:t>June 13, 2016</a:t>
            </a:r>
          </a:p>
          <a:p>
            <a:pPr algn="ctr">
              <a:defRPr/>
            </a:pPr>
            <a:r>
              <a:rPr lang="en-US" sz="4000" dirty="0" smtClean="0">
                <a:latin typeface="+mj-lt"/>
                <a:cs typeface="Aharoni" panose="02010803020104030203" pitchFamily="2" charset="-79"/>
              </a:rPr>
              <a:t>Rome, Italy</a:t>
            </a:r>
            <a:endParaRPr lang="en-US" sz="4000" dirty="0">
              <a:latin typeface="+mj-lt"/>
              <a:cs typeface="Aharoni" panose="02010803020104030203" pitchFamily="2" charset="-79"/>
            </a:endParaRPr>
          </a:p>
        </p:txBody>
      </p:sp>
      <p:sp>
        <p:nvSpPr>
          <p:cNvPr id="3" name="AutoShape 2" descr="Image result for usda logo"/>
          <p:cNvSpPr>
            <a:spLocks noChangeAspect="1" noChangeArrowheads="1"/>
          </p:cNvSpPr>
          <p:nvPr/>
        </p:nvSpPr>
        <p:spPr bwMode="auto">
          <a:xfrm>
            <a:off x="155576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4" descr="Image result for usda logo"/>
          <p:cNvSpPr>
            <a:spLocks noChangeAspect="1" noChangeArrowheads="1"/>
          </p:cNvSpPr>
          <p:nvPr/>
        </p:nvSpPr>
        <p:spPr bwMode="auto">
          <a:xfrm>
            <a:off x="307976" y="7939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1205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6093" y="5230728"/>
            <a:ext cx="2065607" cy="14177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AutoShape 7" descr="Image result for SDSMT"/>
          <p:cNvSpPr>
            <a:spLocks noChangeAspect="1" noChangeArrowheads="1"/>
          </p:cNvSpPr>
          <p:nvPr/>
        </p:nvSpPr>
        <p:spPr bwMode="auto">
          <a:xfrm>
            <a:off x="460376" y="1603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AutoShape 10" descr="Image result for ndsu"/>
          <p:cNvSpPr>
            <a:spLocks noChangeAspect="1" noChangeArrowheads="1"/>
          </p:cNvSpPr>
          <p:nvPr/>
        </p:nvSpPr>
        <p:spPr bwMode="auto">
          <a:xfrm>
            <a:off x="612776" y="312739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AutoShape 12" descr="Image result for ndsu"/>
          <p:cNvSpPr>
            <a:spLocks noChangeAspect="1" noChangeArrowheads="1"/>
          </p:cNvSpPr>
          <p:nvPr/>
        </p:nvSpPr>
        <p:spPr bwMode="auto">
          <a:xfrm>
            <a:off x="765176" y="465139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AutoShape 15" descr="Image result for unl"/>
          <p:cNvSpPr>
            <a:spLocks noChangeAspect="1" noChangeArrowheads="1"/>
          </p:cNvSpPr>
          <p:nvPr/>
        </p:nvSpPr>
        <p:spPr bwMode="auto">
          <a:xfrm>
            <a:off x="917576" y="617539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1216" name="Picture 1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659585" y="5203210"/>
            <a:ext cx="1513115" cy="14828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AutoShape 18" descr="Image result for university of wisconsin"/>
          <p:cNvSpPr>
            <a:spLocks noChangeAspect="1" noChangeArrowheads="1"/>
          </p:cNvSpPr>
          <p:nvPr/>
        </p:nvSpPr>
        <p:spPr bwMode="auto">
          <a:xfrm>
            <a:off x="1069976" y="7699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25861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10287000" cy="9144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3500" dirty="0" smtClean="0"/>
              <a:t>Land use change &amp; concern for marginal land is not new</a:t>
            </a:r>
          </a:p>
        </p:txBody>
      </p:sp>
      <p:sp>
        <p:nvSpPr>
          <p:cNvPr id="7171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3543300" y="838201"/>
            <a:ext cx="6743700" cy="3810000"/>
          </a:xfrm>
        </p:spPr>
        <p:txBody>
          <a:bodyPr>
            <a:noAutofit/>
          </a:bodyPr>
          <a:lstStyle/>
          <a:p>
            <a:pPr eaLnBrk="1" hangingPunct="1">
              <a:lnSpc>
                <a:spcPct val="80000"/>
              </a:lnSpc>
              <a:buNone/>
            </a:pPr>
            <a:r>
              <a:rPr lang="en-US" sz="2400" dirty="0" smtClean="0"/>
              <a:t>In the Central USA, European settlement &amp; farming began in the 1860’s.</a:t>
            </a:r>
          </a:p>
          <a:p>
            <a:pPr eaLnBrk="1" hangingPunct="1">
              <a:lnSpc>
                <a:spcPct val="80000"/>
              </a:lnSpc>
              <a:buNone/>
            </a:pPr>
            <a:r>
              <a:rPr lang="en-US" sz="2400" dirty="0" smtClean="0"/>
              <a:t>The Dust Bowl (a period of severe drought from 1928-1937) was the first large-scale indicator that farming practices were not sustainable.</a:t>
            </a:r>
          </a:p>
          <a:p>
            <a:pPr eaLnBrk="1" hangingPunct="1">
              <a:lnSpc>
                <a:spcPct val="80000"/>
              </a:lnSpc>
              <a:buNone/>
            </a:pPr>
            <a:r>
              <a:rPr lang="en-US" sz="2400" dirty="0" smtClean="0"/>
              <a:t>Millions of acres of marginal cropland &amp; overgrazed grassland had to be reseeded to correct this ecological &amp; economic disaster.</a:t>
            </a:r>
          </a:p>
          <a:p>
            <a:pPr eaLnBrk="1" hangingPunct="1">
              <a:lnSpc>
                <a:spcPct val="80000"/>
              </a:lnSpc>
              <a:buNone/>
            </a:pPr>
            <a:r>
              <a:rPr lang="en-US" sz="2400" dirty="0" smtClean="0"/>
              <a:t>From 1920 to 1954, the number of horses &amp; mules in the US dropped from 27 to &lt;5 million, releasing ~80 million acres of pasture &amp; hay for other uses.</a:t>
            </a:r>
          </a:p>
        </p:txBody>
      </p:sp>
      <p:pic>
        <p:nvPicPr>
          <p:cNvPr id="7172" name="Picture 5" descr="OK dust storm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838200"/>
            <a:ext cx="3600450" cy="3314700"/>
          </a:xfrm>
        </p:spPr>
      </p:pic>
      <p:pic>
        <p:nvPicPr>
          <p:cNvPr id="6" name="Picture 4" descr="slide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0" y="4311591"/>
            <a:ext cx="4229100" cy="2546410"/>
          </a:xfrm>
          <a:prstGeom prst="rect">
            <a:avLst/>
          </a:prstGeom>
        </p:spPr>
      </p:pic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4229099" y="4495800"/>
            <a:ext cx="5972175" cy="1905000"/>
          </a:xfrm>
          <a:prstGeom prst="rect">
            <a:avLst/>
          </a:prstGeom>
        </p:spPr>
        <p:txBody>
          <a:bodyPr/>
          <a:lstStyle/>
          <a:p>
            <a:pPr eaLnBrk="0" hangingPunct="0">
              <a:lnSpc>
                <a:spcPct val="80000"/>
              </a:lnSpc>
              <a:spcBef>
                <a:spcPts val="0"/>
              </a:spcBef>
              <a:buFontTx/>
              <a:buNone/>
              <a:defRPr/>
            </a:pPr>
            <a:r>
              <a:rPr lang="en-US" sz="2400" dirty="0"/>
              <a:t>“Recent years have witnessed a growing interest in the possibilities of a more rational use of land </a:t>
            </a:r>
            <a:r>
              <a:rPr lang="en-US" sz="2400" dirty="0" smtClean="0"/>
              <a:t>in </a:t>
            </a:r>
            <a:r>
              <a:rPr lang="en-US" sz="2400" dirty="0"/>
              <a:t>the </a:t>
            </a:r>
            <a:r>
              <a:rPr lang="en-US" sz="2400" dirty="0" smtClean="0"/>
              <a:t>US…. on </a:t>
            </a:r>
            <a:r>
              <a:rPr lang="en-US" sz="2400" dirty="0"/>
              <a:t>those areas of such physical character or situation that the </a:t>
            </a:r>
            <a:r>
              <a:rPr lang="en-US" sz="2400" dirty="0">
                <a:solidFill>
                  <a:srgbClr val="FF0000"/>
                </a:solidFill>
              </a:rPr>
              <a:t>returns to production are either meager or precarious</a:t>
            </a:r>
            <a:r>
              <a:rPr lang="en-US" sz="2400" dirty="0" smtClean="0"/>
              <a:t>.” </a:t>
            </a:r>
            <a:r>
              <a:rPr lang="en-US" sz="2400" kern="0" dirty="0" smtClean="0">
                <a:latin typeface="+mn-lt"/>
              </a:rPr>
              <a:t>Peterson &amp; </a:t>
            </a:r>
            <a:r>
              <a:rPr lang="en-US" sz="2400" kern="0" dirty="0">
                <a:latin typeface="+mn-lt"/>
              </a:rPr>
              <a:t>Galbraith, 1932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514350" y="152400"/>
            <a:ext cx="9258300" cy="960438"/>
          </a:xfrm>
        </p:spPr>
        <p:txBody>
          <a:bodyPr>
            <a:normAutofit/>
          </a:bodyPr>
          <a:lstStyle/>
          <a:p>
            <a:r>
              <a:rPr lang="en-US" sz="4000" dirty="0" smtClean="0">
                <a:solidFill>
                  <a:schemeClr val="tx1"/>
                </a:solidFill>
              </a:rPr>
              <a:t>Perennial grasses aren’t new</a:t>
            </a: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>
          <a:xfrm>
            <a:off x="190500" y="1066800"/>
            <a:ext cx="10020300" cy="4525963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US" sz="2800" dirty="0" smtClean="0"/>
              <a:t>Perennial grasses dominated the central US landscape for </a:t>
            </a:r>
            <a:r>
              <a:rPr lang="en-US" sz="2800" dirty="0" err="1" smtClean="0"/>
              <a:t>millenia</a:t>
            </a:r>
            <a:r>
              <a:rPr lang="en-US" sz="2800" dirty="0" smtClean="0"/>
              <a:t>.</a:t>
            </a:r>
          </a:p>
          <a:p>
            <a:pPr marL="0" indent="0">
              <a:buFontTx/>
              <a:buNone/>
            </a:pPr>
            <a:r>
              <a:rPr lang="en-US" sz="2800" dirty="0" smtClean="0"/>
              <a:t>Since 1935, USDA-ARS &amp; universities have developed improved </a:t>
            </a:r>
            <a:r>
              <a:rPr lang="en-US" sz="2800" dirty="0" smtClean="0">
                <a:solidFill>
                  <a:srgbClr val="FF0000"/>
                </a:solidFill>
              </a:rPr>
              <a:t>perennial grass cultivars</a:t>
            </a:r>
            <a:r>
              <a:rPr lang="en-US" sz="2800" dirty="0" smtClean="0"/>
              <a:t> &amp; associated </a:t>
            </a:r>
            <a:r>
              <a:rPr lang="en-US" sz="2800" dirty="0" smtClean="0">
                <a:solidFill>
                  <a:srgbClr val="FF0000"/>
                </a:solidFill>
              </a:rPr>
              <a:t>management practices</a:t>
            </a:r>
            <a:r>
              <a:rPr lang="en-US" sz="2800" dirty="0" smtClean="0"/>
              <a:t> for use on </a:t>
            </a:r>
            <a:r>
              <a:rPr lang="en-US" sz="2800" dirty="0" smtClean="0">
                <a:solidFill>
                  <a:srgbClr val="FF0000"/>
                </a:solidFill>
              </a:rPr>
              <a:t>marginal cropland </a:t>
            </a:r>
            <a:r>
              <a:rPr lang="en-US" sz="2800" dirty="0" smtClean="0"/>
              <a:t>in the Central US for </a:t>
            </a:r>
            <a:r>
              <a:rPr lang="en-US" sz="2800" dirty="0" smtClean="0">
                <a:solidFill>
                  <a:srgbClr val="FF0000"/>
                </a:solidFill>
              </a:rPr>
              <a:t>grazing, hay, conservation, &amp; bioenergy</a:t>
            </a:r>
            <a:r>
              <a:rPr lang="en-US" sz="2800" dirty="0" smtClean="0"/>
              <a:t>. </a:t>
            </a:r>
          </a:p>
        </p:txBody>
      </p:sp>
      <p:pic>
        <p:nvPicPr>
          <p:cNvPr id="15364" name="Picture 3" descr="Scan000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625" y="3810000"/>
            <a:ext cx="4952405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5" name="Text Box 4"/>
          <p:cNvSpPr txBox="1">
            <a:spLocks noChangeArrowheads="1"/>
          </p:cNvSpPr>
          <p:nvPr/>
        </p:nvSpPr>
        <p:spPr bwMode="auto">
          <a:xfrm>
            <a:off x="2743200" y="3886200"/>
            <a:ext cx="17145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en-US" sz="2000"/>
              <a:t>L.C. Newell</a:t>
            </a:r>
          </a:p>
          <a:p>
            <a:pPr>
              <a:buFontTx/>
              <a:buNone/>
            </a:pPr>
            <a:r>
              <a:rPr lang="en-US" sz="2000"/>
              <a:t>1935-1975</a:t>
            </a: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5463184" y="3810000"/>
            <a:ext cx="4138017" cy="2819400"/>
            <a:chOff x="3276600" y="4876800"/>
            <a:chExt cx="2535767" cy="1901825"/>
          </a:xfrm>
        </p:grpSpPr>
        <p:pic>
          <p:nvPicPr>
            <p:cNvPr id="15367" name="Picture 4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276600" y="4876800"/>
              <a:ext cx="2535767" cy="19018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368" name="TextBox 11"/>
            <p:cNvSpPr txBox="1">
              <a:spLocks noChangeArrowheads="1"/>
            </p:cNvSpPr>
            <p:nvPr/>
          </p:nvSpPr>
          <p:spPr bwMode="auto">
            <a:xfrm>
              <a:off x="4012048" y="4876800"/>
              <a:ext cx="1485126" cy="4775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buFontTx/>
                <a:buNone/>
              </a:pPr>
              <a:r>
                <a:rPr lang="en-US" sz="2000">
                  <a:cs typeface="Arial" charset="0"/>
                </a:rPr>
                <a:t>Ken Vogel</a:t>
              </a:r>
            </a:p>
            <a:p>
              <a:pPr algn="ctr">
                <a:buFontTx/>
                <a:buNone/>
              </a:pPr>
              <a:r>
                <a:rPr lang="en-US" sz="2000">
                  <a:cs typeface="Arial" charset="0"/>
                </a:rPr>
                <a:t>1975-2014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190500" y="0"/>
            <a:ext cx="9829800" cy="960438"/>
          </a:xfrm>
        </p:spPr>
        <p:txBody>
          <a:bodyPr>
            <a:normAutofit fontScale="90000"/>
          </a:bodyPr>
          <a:lstStyle/>
          <a:p>
            <a:r>
              <a:rPr lang="en-US" sz="4000" dirty="0" smtClean="0"/>
              <a:t>Crop diversity declined dramatically after the 1960s</a:t>
            </a:r>
            <a:endParaRPr lang="en-US" sz="4000" dirty="0" smtClean="0">
              <a:solidFill>
                <a:schemeClr val="tx1"/>
              </a:solidFill>
            </a:endParaRP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>
          <a:xfrm>
            <a:off x="419100" y="990600"/>
            <a:ext cx="9505950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b="1" dirty="0" smtClean="0"/>
              <a:t>Settlement to 1970 </a:t>
            </a:r>
            <a:r>
              <a:rPr lang="en-US" sz="2800" dirty="0" smtClean="0"/>
              <a:t>- most farms in the central USA were characterized by diversified crop &amp; livestock production (survive, sustain, succession)</a:t>
            </a:r>
          </a:p>
          <a:p>
            <a:pPr marL="441147" lvl="1" indent="0">
              <a:buFontTx/>
              <a:buChar char="-"/>
            </a:pPr>
            <a:r>
              <a:rPr lang="en-US" sz="2800" dirty="0" smtClean="0"/>
              <a:t>Most farms grew corn, sorghum (grain &amp; forage), wheat, alfalfa, soybean, sugar beets, perennial pasture, cattle (beef &amp; dairy), hogs, horses, sheep, &amp; chickens</a:t>
            </a:r>
          </a:p>
          <a:p>
            <a:pPr marL="0" indent="0">
              <a:buNone/>
            </a:pPr>
            <a:r>
              <a:rPr lang="en-US" sz="2800" b="1" dirty="0" smtClean="0"/>
              <a:t>1970 to Present</a:t>
            </a:r>
            <a:r>
              <a:rPr lang="en-US" sz="2800" dirty="0" smtClean="0"/>
              <a:t> - Diversified systems have become abnormal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smtClean="0"/>
              <a:t>in the central USA (increase, incorporate, intermission)</a:t>
            </a:r>
          </a:p>
          <a:p>
            <a:pPr marL="0" indent="0" defTabSz="457200">
              <a:buNone/>
            </a:pPr>
            <a:r>
              <a:rPr lang="en-US" sz="2800" dirty="0" smtClean="0"/>
              <a:t>	-Corn-soybean rotation dominates the </a:t>
            </a:r>
            <a:r>
              <a:rPr lang="en-US" sz="2800" dirty="0" err="1" smtClean="0"/>
              <a:t>farmscape</a:t>
            </a:r>
            <a:endParaRPr lang="en-US" sz="2800" dirty="0" smtClean="0"/>
          </a:p>
          <a:p>
            <a:pPr marL="0" indent="0">
              <a:buNone/>
            </a:pPr>
            <a:r>
              <a:rPr lang="en-US" sz="2800" b="1" dirty="0" smtClean="0"/>
              <a:t>Bioenergy</a:t>
            </a:r>
            <a:r>
              <a:rPr lang="en-US" sz="2800" dirty="0" smtClean="0"/>
              <a:t> – </a:t>
            </a:r>
            <a:r>
              <a:rPr lang="en-US" sz="2800" dirty="0" smtClean="0"/>
              <a:t>1</a:t>
            </a:r>
            <a:r>
              <a:rPr lang="en-US" sz="2800" baseline="30000" dirty="0" smtClean="0"/>
              <a:t>st</a:t>
            </a:r>
            <a:r>
              <a:rPr lang="en-US" sz="2800" dirty="0" smtClean="0"/>
              <a:t> Gen </a:t>
            </a:r>
            <a:r>
              <a:rPr lang="en-US" sz="2800" dirty="0" err="1" smtClean="0"/>
              <a:t>biofuels</a:t>
            </a:r>
            <a:r>
              <a:rPr lang="en-US" sz="2800" dirty="0" smtClean="0"/>
              <a:t> from corn grain; 2</a:t>
            </a:r>
            <a:r>
              <a:rPr lang="en-US" sz="2800" baseline="30000" dirty="0" smtClean="0"/>
              <a:t>nd</a:t>
            </a:r>
            <a:r>
              <a:rPr lang="en-US" sz="2800" dirty="0" smtClean="0"/>
              <a:t> Gen </a:t>
            </a:r>
            <a:r>
              <a:rPr lang="en-US" sz="2800" dirty="0" err="1" smtClean="0"/>
              <a:t>biofuels</a:t>
            </a:r>
            <a:r>
              <a:rPr lang="en-US" sz="2800" dirty="0" smtClean="0"/>
              <a:t> from corn </a:t>
            </a:r>
            <a:r>
              <a:rPr lang="en-US" sz="2800" dirty="0" err="1" smtClean="0"/>
              <a:t>stover</a:t>
            </a:r>
            <a:r>
              <a:rPr lang="en-US" sz="2800" dirty="0" smtClean="0"/>
              <a:t>; provides </a:t>
            </a:r>
            <a:r>
              <a:rPr lang="en-US" sz="2800" dirty="0" smtClean="0"/>
              <a:t>an opportunity to change the culture of agriculture to a modern diversified crop-livestock-bioenergy production system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514350" y="76200"/>
            <a:ext cx="9258300" cy="960438"/>
          </a:xfrm>
        </p:spPr>
        <p:txBody>
          <a:bodyPr>
            <a:normAutofit fontScale="90000"/>
          </a:bodyPr>
          <a:lstStyle/>
          <a:p>
            <a:r>
              <a:rPr lang="en-US" sz="4000" dirty="0" smtClean="0"/>
              <a:t>Historic trends in crop production in Nebraska</a:t>
            </a:r>
            <a:endParaRPr lang="en-US" sz="4000" dirty="0" smtClean="0">
              <a:solidFill>
                <a:schemeClr val="tx1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266702" y="1219200"/>
          <a:ext cx="9753598" cy="4927920"/>
        </p:xfrm>
        <a:graphic>
          <a:graphicData uri="http://schemas.openxmlformats.org/drawingml/2006/table">
            <a:tbl>
              <a:tblPr/>
              <a:tblGrid>
                <a:gridCol w="2860078"/>
                <a:gridCol w="1375037"/>
                <a:gridCol w="1283368"/>
                <a:gridCol w="1375037"/>
                <a:gridCol w="1412278"/>
                <a:gridCol w="1447800"/>
              </a:tblGrid>
              <a:tr h="488379"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1969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1982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1997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2012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Change, </a:t>
                      </a: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8379"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rtl="0" fontAlgn="t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--------------------  </a:t>
                      </a: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Hectares  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--------------------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88379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+mj-lt"/>
                        </a:rPr>
                        <a:t>Corn (grain)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1,778,529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2,640,296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3,353,197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3,680,580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FF0000"/>
                          </a:solidFill>
                          <a:latin typeface="+mj-lt"/>
                        </a:rPr>
                        <a:t>107%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8379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+mj-lt"/>
                        </a:rPr>
                        <a:t>Corn (silage &amp; forage)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146,297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155,710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84,883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180,786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FF0000"/>
                          </a:solidFill>
                          <a:latin typeface="+mj-lt"/>
                        </a:rPr>
                        <a:t>24%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8379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Total Corn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1,924,826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2,796,007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3,438,080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3,861,366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 dirty="0">
                          <a:solidFill>
                            <a:srgbClr val="FF0000"/>
                          </a:solidFill>
                          <a:latin typeface="+mj-lt"/>
                        </a:rPr>
                        <a:t>101%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8379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+mj-lt"/>
                        </a:rPr>
                        <a:t>Soybean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265,258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852,855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1,355,414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2,018,217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 dirty="0">
                          <a:solidFill>
                            <a:srgbClr val="FF0000"/>
                          </a:solidFill>
                          <a:latin typeface="+mj-lt"/>
                        </a:rPr>
                        <a:t>661%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8379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Sorghum (grain)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591,821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671,181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2,91,712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24,304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 dirty="0">
                          <a:solidFill>
                            <a:srgbClr val="FF0000"/>
                          </a:solidFill>
                          <a:latin typeface="+mj-lt"/>
                        </a:rPr>
                        <a:t>-96%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8379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Sorghum (silage &amp; forage)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72,589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32,652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10,745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4,729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 dirty="0">
                          <a:solidFill>
                            <a:srgbClr val="FF0000"/>
                          </a:solidFill>
                          <a:latin typeface="+mj-lt"/>
                        </a:rPr>
                        <a:t>-93%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8379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Wheat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994,309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1,046,970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717,688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530,254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FF0000"/>
                          </a:solidFill>
                          <a:latin typeface="+mj-lt"/>
                        </a:rPr>
                        <a:t>-47%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8379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2400" b="1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Total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1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5,773,629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1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8,195,672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1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9,251,719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1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10,300,237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1" i="0" u="none" strike="noStrike" dirty="0">
                          <a:solidFill>
                            <a:srgbClr val="FF0000"/>
                          </a:solidFill>
                          <a:latin typeface="+mj-lt"/>
                        </a:rPr>
                        <a:t>78%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8871600" y="6477000"/>
            <a:ext cx="13773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NASS, 2016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1450" y="1219200"/>
            <a:ext cx="9772650" cy="42672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800" dirty="0" smtClean="0"/>
              <a:t>Demand for food, feed, fiber, &amp; fuel will continue to escalate as the world population increases.</a:t>
            </a:r>
          </a:p>
          <a:p>
            <a:pPr>
              <a:buNone/>
            </a:pPr>
            <a:r>
              <a:rPr lang="en-US" sz="2800" dirty="0" smtClean="0"/>
              <a:t>Research in the USA continues to cast doubt on the long-term sustainability of monoculture row crops like corn and soybeans on marginally productive cropland.</a:t>
            </a:r>
          </a:p>
          <a:p>
            <a:pPr>
              <a:buNone/>
            </a:pPr>
            <a:r>
              <a:rPr lang="en-US" sz="2800" dirty="0" smtClean="0"/>
              <a:t>Rather than retire this cropland as has been done during the last 3 decades, growing herbaceous and woody perennials provides an excellent opportunity for biomass feedstock production to meet the fuel and livestock feed demand.</a:t>
            </a:r>
          </a:p>
          <a:p>
            <a:pPr>
              <a:buNone/>
            </a:pPr>
            <a:r>
              <a:rPr lang="en-US" sz="2800" dirty="0" smtClean="0"/>
              <a:t>The science supports that strategically growing perennial biomass </a:t>
            </a:r>
            <a:r>
              <a:rPr lang="en-US" sz="2800" dirty="0" err="1" smtClean="0"/>
              <a:t>feedstocks</a:t>
            </a:r>
            <a:r>
              <a:rPr lang="en-US" sz="2800" dirty="0" smtClean="0"/>
              <a:t> on a small percentage of the marginally productive cropland can reap significant environmental benefits.</a:t>
            </a: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-38100" y="304800"/>
            <a:ext cx="10257368" cy="81440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76349" tIns="37505" rIns="76349" bIns="37505">
            <a:spAutoFit/>
          </a:bodyPr>
          <a:lstStyle/>
          <a:p>
            <a:pPr algn="ctr" eaLnBrk="0" hangingPunct="0">
              <a:spcBef>
                <a:spcPct val="5000"/>
              </a:spcBef>
              <a:defRPr/>
            </a:pPr>
            <a:r>
              <a:rPr lang="en-US" sz="4800" b="1" dirty="0" smtClean="0">
                <a:latin typeface="+mj-lt"/>
                <a:cs typeface="Times New Roman" panose="02020603050405020304" pitchFamily="18" charset="0"/>
              </a:rPr>
              <a:t>World Bioenergy Congress and Expo</a:t>
            </a:r>
          </a:p>
        </p:txBody>
      </p:sp>
    </p:spTree>
    <p:extLst>
      <p:ext uri="{BB962C8B-B14F-4D97-AF65-F5344CB8AC3E}">
        <p14:creationId xmlns:p14="http://schemas.microsoft.com/office/powerpoint/2010/main" xmlns="" val="935639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38100" y="76200"/>
            <a:ext cx="10058400" cy="954048"/>
          </a:xfrm>
          <a:prstGeom prst="rect">
            <a:avLst/>
          </a:prstGeom>
        </p:spPr>
        <p:txBody>
          <a:bodyPr vert="horz" lIns="100834" tIns="50416" rIns="100834" bIns="50416" rtlCol="0" anchor="ctr">
            <a:noAutofit/>
          </a:bodyPr>
          <a:lstStyle/>
          <a:p>
            <a:pPr marL="0" marR="0" lvl="0" indent="0" algn="ctr" defTabSz="100833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Crop-Livestock-Bioenergy Demonstration Site</a:t>
            </a:r>
            <a:b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UNL Agricultural Research &amp; Development Center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" name="Picture 4" descr="IMG_009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764" y="3215450"/>
            <a:ext cx="4811936" cy="3594101"/>
          </a:xfrm>
          <a:prstGeom prst="rect">
            <a:avLst/>
          </a:prstGeom>
        </p:spPr>
      </p:pic>
      <p:pic>
        <p:nvPicPr>
          <p:cNvPr id="8" name="Picture 7" descr="IMG_010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72100" y="3215451"/>
            <a:ext cx="4876800" cy="3642549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1258431"/>
            <a:ext cx="102870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None/>
            </a:pPr>
            <a:r>
              <a:rPr lang="en-US" sz="2800" dirty="0" smtClean="0"/>
              <a:t>This working lands approach to growing perennial </a:t>
            </a:r>
            <a:r>
              <a:rPr lang="en-US" sz="2800" dirty="0" err="1" smtClean="0"/>
              <a:t>bioenergy</a:t>
            </a:r>
            <a:r>
              <a:rPr lang="en-US" sz="2800" dirty="0" smtClean="0"/>
              <a:t> </a:t>
            </a:r>
            <a:r>
              <a:rPr lang="en-US" sz="2800" dirty="0" err="1" smtClean="0"/>
              <a:t>feedstocks</a:t>
            </a:r>
            <a:r>
              <a:rPr lang="en-US" sz="2800" dirty="0" smtClean="0"/>
              <a:t> on marginally productive cropland is in many ways a look ‘back to the future’, returning to </a:t>
            </a:r>
            <a:r>
              <a:rPr lang="en-US" sz="2800" dirty="0" smtClean="0"/>
              <a:t>a diverse </a:t>
            </a:r>
            <a:r>
              <a:rPr lang="en-US" sz="2800" dirty="0" smtClean="0"/>
              <a:t>crop system.</a:t>
            </a:r>
          </a:p>
          <a:p>
            <a:pPr marL="457200" indent="-457200">
              <a:buNone/>
            </a:pPr>
            <a:r>
              <a:rPr lang="en-US" sz="2800" dirty="0" smtClean="0"/>
              <a:t>In my opinion, a </a:t>
            </a:r>
            <a:r>
              <a:rPr lang="en-US" sz="2800" dirty="0" err="1" smtClean="0"/>
              <a:t>biobased</a:t>
            </a:r>
            <a:r>
              <a:rPr lang="en-US" sz="2800" dirty="0" smtClean="0"/>
              <a:t> economy in the USA will be more similar to agricultural production of the 1950’s than what we see today, but coupled with recent technological advancements.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250" y="1371600"/>
            <a:ext cx="9772650" cy="42672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3600" dirty="0" smtClean="0"/>
              <a:t>During the next two days we will hear cutting edge research updates from about 20 countries.</a:t>
            </a:r>
          </a:p>
          <a:p>
            <a:pPr>
              <a:buNone/>
            </a:pPr>
            <a:r>
              <a:rPr lang="en-US" sz="3600" dirty="0" smtClean="0"/>
              <a:t>Prepare to be challenged, excited, and inspired by the upcoming meeting.</a:t>
            </a:r>
          </a:p>
          <a:p>
            <a:pPr>
              <a:buNone/>
            </a:pPr>
            <a:r>
              <a:rPr lang="en-US" sz="3600" dirty="0" smtClean="0"/>
              <a:t>Thank you to the organizing committee, all of the speakers, and invited guests.</a:t>
            </a:r>
          </a:p>
          <a:p>
            <a:pPr>
              <a:buNone/>
            </a:pPr>
            <a:r>
              <a:rPr lang="en-US" sz="3600" dirty="0" smtClean="0"/>
              <a:t>I wish you every success in your discussions and a very pleasant stay in Rome!</a:t>
            </a:r>
          </a:p>
          <a:p>
            <a:pPr>
              <a:buNone/>
            </a:pPr>
            <a:endParaRPr lang="en-US" sz="3600" dirty="0" smtClean="0">
              <a:latin typeface="Corbel" panose="020B0503020204020204" pitchFamily="34" charset="0"/>
            </a:endParaRP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-38100" y="304800"/>
            <a:ext cx="10257368" cy="81440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76349" tIns="37505" rIns="76349" bIns="37505">
            <a:spAutoFit/>
          </a:bodyPr>
          <a:lstStyle/>
          <a:p>
            <a:pPr algn="ctr" eaLnBrk="0" hangingPunct="0">
              <a:spcBef>
                <a:spcPct val="5000"/>
              </a:spcBef>
              <a:defRPr/>
            </a:pPr>
            <a:r>
              <a:rPr lang="en-US" sz="4800" b="1" dirty="0" smtClean="0">
                <a:latin typeface="+mj-lt"/>
                <a:cs typeface="Times New Roman" panose="02020603050405020304" pitchFamily="18" charset="0"/>
              </a:rPr>
              <a:t>World Bioenergy Congress and Expo</a:t>
            </a:r>
          </a:p>
        </p:txBody>
      </p:sp>
    </p:spTree>
    <p:extLst>
      <p:ext uri="{BB962C8B-B14F-4D97-AF65-F5344CB8AC3E}">
        <p14:creationId xmlns:p14="http://schemas.microsoft.com/office/powerpoint/2010/main" xmlns="" val="935639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36576</TotalTime>
  <Words>685</Words>
  <Application>Microsoft Office PowerPoint</Application>
  <PresentationFormat>35mm Slides</PresentationFormat>
  <Paragraphs>105</Paragraphs>
  <Slides>8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Slide 1</vt:lpstr>
      <vt:lpstr>Land use change &amp; concern for marginal land is not new</vt:lpstr>
      <vt:lpstr>Perennial grasses aren’t new</vt:lpstr>
      <vt:lpstr>Crop diversity declined dramatically after the 1960s</vt:lpstr>
      <vt:lpstr>Historic trends in crop production in Nebraska</vt:lpstr>
      <vt:lpstr>Slide 6</vt:lpstr>
      <vt:lpstr>Slide 7</vt:lpstr>
      <vt:lpstr>Slide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SENR</dc:creator>
  <cp:lastModifiedBy>Rob Mitchell</cp:lastModifiedBy>
  <cp:revision>2924</cp:revision>
  <cp:lastPrinted>2016-01-26T13:45:54Z</cp:lastPrinted>
  <dcterms:created xsi:type="dcterms:W3CDTF">2012-02-06T13:55:03Z</dcterms:created>
  <dcterms:modified xsi:type="dcterms:W3CDTF">2016-06-13T03:47:48Z</dcterms:modified>
</cp:coreProperties>
</file>