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7" r:id="rId2"/>
    <p:sldId id="290"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8" r:id="rId20"/>
    <p:sldId id="310" r:id="rId21"/>
    <p:sldId id="337" r:id="rId22"/>
    <p:sldId id="315" r:id="rId23"/>
    <p:sldId id="318" r:id="rId24"/>
    <p:sldId id="319" r:id="rId25"/>
    <p:sldId id="320" r:id="rId26"/>
    <p:sldId id="321" r:id="rId27"/>
    <p:sldId id="322" r:id="rId28"/>
    <p:sldId id="324" r:id="rId29"/>
    <p:sldId id="329" r:id="rId30"/>
    <p:sldId id="279" r:id="rId31"/>
    <p:sldId id="280" r:id="rId32"/>
    <p:sldId id="281" r:id="rId33"/>
    <p:sldId id="282" r:id="rId34"/>
    <p:sldId id="326" r:id="rId35"/>
    <p:sldId id="327" r:id="rId36"/>
    <p:sldId id="285" r:id="rId37"/>
    <p:sldId id="286" r:id="rId38"/>
    <p:sldId id="28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sorterViewPr>
    <p:cViewPr>
      <p:scale>
        <a:sx n="57" d="100"/>
        <a:sy n="57" d="100"/>
      </p:scale>
      <p:origin x="0" y="-3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ddhav\Desktop\items%20to%20be%20order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ddhav\Desktop\items%20to%20be%20order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ddhav\Desktop\uttc51elisa\uttc51%20plate%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Sheet4!$L$56:$L$59</c:f>
              <c:strCache>
                <c:ptCount val="4"/>
                <c:pt idx="0">
                  <c:v>No Drug</c:v>
                </c:pt>
                <c:pt idx="1">
                  <c:v>BVM</c:v>
                </c:pt>
                <c:pt idx="2">
                  <c:v>GT068</c:v>
                </c:pt>
                <c:pt idx="3">
                  <c:v>GT070</c:v>
                </c:pt>
              </c:strCache>
            </c:strRef>
          </c:cat>
          <c:val>
            <c:numRef>
              <c:f>Sheet4!$M$56:$M$59</c:f>
              <c:numCache>
                <c:formatCode>General</c:formatCode>
                <c:ptCount val="4"/>
                <c:pt idx="0">
                  <c:v>0</c:v>
                </c:pt>
                <c:pt idx="1">
                  <c:v>9</c:v>
                </c:pt>
                <c:pt idx="2">
                  <c:v>56.2</c:v>
                </c:pt>
                <c:pt idx="3">
                  <c:v>56.7</c:v>
                </c:pt>
              </c:numCache>
            </c:numRef>
          </c:val>
        </c:ser>
        <c:dLbls>
          <c:showLegendKey val="0"/>
          <c:showVal val="0"/>
          <c:showCatName val="0"/>
          <c:showSerName val="0"/>
          <c:showPercent val="0"/>
          <c:showBubbleSize val="0"/>
        </c:dLbls>
        <c:gapWidth val="150"/>
        <c:axId val="402101024"/>
        <c:axId val="402107744"/>
      </c:barChart>
      <c:catAx>
        <c:axId val="402101024"/>
        <c:scaling>
          <c:orientation val="minMax"/>
        </c:scaling>
        <c:delete val="0"/>
        <c:axPos val="b"/>
        <c:numFmt formatCode="General" sourceLinked="0"/>
        <c:majorTickMark val="out"/>
        <c:minorTickMark val="none"/>
        <c:tickLblPos val="nextTo"/>
        <c:txPr>
          <a:bodyPr/>
          <a:lstStyle/>
          <a:p>
            <a:pPr>
              <a:defRPr sz="1600">
                <a:latin typeface="Arial" pitchFamily="34" charset="0"/>
                <a:cs typeface="Arial" pitchFamily="34" charset="0"/>
              </a:defRPr>
            </a:pPr>
            <a:endParaRPr lang="en-US"/>
          </a:p>
        </c:txPr>
        <c:crossAx val="402107744"/>
        <c:crosses val="autoZero"/>
        <c:auto val="1"/>
        <c:lblAlgn val="ctr"/>
        <c:lblOffset val="100"/>
        <c:noMultiLvlLbl val="0"/>
      </c:catAx>
      <c:valAx>
        <c:axId val="402107744"/>
        <c:scaling>
          <c:orientation val="minMax"/>
        </c:scaling>
        <c:delete val="0"/>
        <c:axPos val="l"/>
        <c:title>
          <c:tx>
            <c:rich>
              <a:bodyPr rot="-5400000" vert="horz"/>
              <a:lstStyle/>
              <a:p>
                <a:pPr>
                  <a:defRPr sz="1600">
                    <a:latin typeface="Arial" pitchFamily="34" charset="0"/>
                    <a:cs typeface="Arial" pitchFamily="34" charset="0"/>
                  </a:defRPr>
                </a:pPr>
                <a:r>
                  <a:rPr lang="en-US" sz="1600">
                    <a:latin typeface="Arial" pitchFamily="34" charset="0"/>
                    <a:cs typeface="Arial" pitchFamily="34" charset="0"/>
                  </a:rPr>
                  <a:t>% CA-SP1</a:t>
                </a:r>
              </a:p>
            </c:rich>
          </c:tx>
          <c:layout/>
          <c:overlay val="0"/>
        </c:title>
        <c:numFmt formatCode="General" sourceLinked="1"/>
        <c:majorTickMark val="out"/>
        <c:minorTickMark val="none"/>
        <c:tickLblPos val="nextTo"/>
        <c:txPr>
          <a:bodyPr/>
          <a:lstStyle/>
          <a:p>
            <a:pPr>
              <a:defRPr sz="1600">
                <a:latin typeface="Arial" pitchFamily="34" charset="0"/>
                <a:cs typeface="Arial" pitchFamily="34" charset="0"/>
              </a:defRPr>
            </a:pPr>
            <a:endParaRPr lang="en-US"/>
          </a:p>
        </c:txPr>
        <c:crossAx val="40210102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Sheet4!$K$39</c:f>
              <c:strCache>
                <c:ptCount val="1"/>
                <c:pt idx="0">
                  <c:v>No Drug</c:v>
                </c:pt>
              </c:strCache>
            </c:strRef>
          </c:tx>
          <c:xVal>
            <c:numRef>
              <c:f>Sheet4!$J$40:$J$44</c:f>
              <c:numCache>
                <c:formatCode>General</c:formatCode>
                <c:ptCount val="5"/>
                <c:pt idx="0">
                  <c:v>0</c:v>
                </c:pt>
                <c:pt idx="1">
                  <c:v>2</c:v>
                </c:pt>
                <c:pt idx="2">
                  <c:v>10</c:v>
                </c:pt>
                <c:pt idx="3">
                  <c:v>20</c:v>
                </c:pt>
                <c:pt idx="4">
                  <c:v>40</c:v>
                </c:pt>
              </c:numCache>
            </c:numRef>
          </c:xVal>
          <c:yVal>
            <c:numRef>
              <c:f>Sheet4!$K$40:$K$44</c:f>
              <c:numCache>
                <c:formatCode>General</c:formatCode>
                <c:ptCount val="5"/>
                <c:pt idx="0">
                  <c:v>0</c:v>
                </c:pt>
                <c:pt idx="1">
                  <c:v>0</c:v>
                </c:pt>
                <c:pt idx="2">
                  <c:v>0</c:v>
                </c:pt>
                <c:pt idx="3">
                  <c:v>0</c:v>
                </c:pt>
                <c:pt idx="4">
                  <c:v>0</c:v>
                </c:pt>
              </c:numCache>
            </c:numRef>
          </c:yVal>
          <c:smooth val="0"/>
        </c:ser>
        <c:ser>
          <c:idx val="1"/>
          <c:order val="1"/>
          <c:tx>
            <c:strRef>
              <c:f>Sheet4!$L$39</c:f>
              <c:strCache>
                <c:ptCount val="1"/>
                <c:pt idx="0">
                  <c:v>GTP03-16</c:v>
                </c:pt>
              </c:strCache>
            </c:strRef>
          </c:tx>
          <c:xVal>
            <c:numRef>
              <c:f>Sheet4!$J$40:$J$44</c:f>
              <c:numCache>
                <c:formatCode>General</c:formatCode>
                <c:ptCount val="5"/>
                <c:pt idx="0">
                  <c:v>0</c:v>
                </c:pt>
                <c:pt idx="1">
                  <c:v>2</c:v>
                </c:pt>
                <c:pt idx="2">
                  <c:v>10</c:v>
                </c:pt>
                <c:pt idx="3">
                  <c:v>20</c:v>
                </c:pt>
                <c:pt idx="4">
                  <c:v>40</c:v>
                </c:pt>
              </c:numCache>
            </c:numRef>
          </c:xVal>
          <c:yVal>
            <c:numRef>
              <c:f>Sheet4!$L$40:$L$44</c:f>
              <c:numCache>
                <c:formatCode>General</c:formatCode>
                <c:ptCount val="5"/>
                <c:pt idx="0">
                  <c:v>0</c:v>
                </c:pt>
                <c:pt idx="1">
                  <c:v>19</c:v>
                </c:pt>
                <c:pt idx="2">
                  <c:v>40.78</c:v>
                </c:pt>
                <c:pt idx="3">
                  <c:v>47.64</c:v>
                </c:pt>
                <c:pt idx="4">
                  <c:v>50.78</c:v>
                </c:pt>
              </c:numCache>
            </c:numRef>
          </c:yVal>
          <c:smooth val="0"/>
        </c:ser>
        <c:ser>
          <c:idx val="2"/>
          <c:order val="2"/>
          <c:tx>
            <c:strRef>
              <c:f>Sheet4!$M$39</c:f>
              <c:strCache>
                <c:ptCount val="1"/>
                <c:pt idx="0">
                  <c:v>GTP03-21</c:v>
                </c:pt>
              </c:strCache>
            </c:strRef>
          </c:tx>
          <c:xVal>
            <c:numRef>
              <c:f>Sheet4!$J$40:$J$44</c:f>
              <c:numCache>
                <c:formatCode>General</c:formatCode>
                <c:ptCount val="5"/>
                <c:pt idx="0">
                  <c:v>0</c:v>
                </c:pt>
                <c:pt idx="1">
                  <c:v>2</c:v>
                </c:pt>
                <c:pt idx="2">
                  <c:v>10</c:v>
                </c:pt>
                <c:pt idx="3">
                  <c:v>20</c:v>
                </c:pt>
                <c:pt idx="4">
                  <c:v>40</c:v>
                </c:pt>
              </c:numCache>
            </c:numRef>
          </c:xVal>
          <c:yVal>
            <c:numRef>
              <c:f>Sheet4!$M$40:$M$44</c:f>
              <c:numCache>
                <c:formatCode>General</c:formatCode>
                <c:ptCount val="5"/>
                <c:pt idx="0">
                  <c:v>0</c:v>
                </c:pt>
                <c:pt idx="1">
                  <c:v>18.850000000000001</c:v>
                </c:pt>
                <c:pt idx="2">
                  <c:v>32.04</c:v>
                </c:pt>
                <c:pt idx="3">
                  <c:v>39.090000000000003</c:v>
                </c:pt>
                <c:pt idx="4">
                  <c:v>49.98</c:v>
                </c:pt>
              </c:numCache>
            </c:numRef>
          </c:yVal>
          <c:smooth val="0"/>
        </c:ser>
        <c:ser>
          <c:idx val="3"/>
          <c:order val="3"/>
          <c:tx>
            <c:strRef>
              <c:f>Sheet4!$N$39</c:f>
              <c:strCache>
                <c:ptCount val="1"/>
                <c:pt idx="0">
                  <c:v>GTP03-22</c:v>
                </c:pt>
              </c:strCache>
            </c:strRef>
          </c:tx>
          <c:xVal>
            <c:numRef>
              <c:f>Sheet4!$J$40:$J$44</c:f>
              <c:numCache>
                <c:formatCode>General</c:formatCode>
                <c:ptCount val="5"/>
                <c:pt idx="0">
                  <c:v>0</c:v>
                </c:pt>
                <c:pt idx="1">
                  <c:v>2</c:v>
                </c:pt>
                <c:pt idx="2">
                  <c:v>10</c:v>
                </c:pt>
                <c:pt idx="3">
                  <c:v>20</c:v>
                </c:pt>
                <c:pt idx="4">
                  <c:v>40</c:v>
                </c:pt>
              </c:numCache>
            </c:numRef>
          </c:xVal>
          <c:yVal>
            <c:numRef>
              <c:f>Sheet4!$N$40:$N$44</c:f>
              <c:numCache>
                <c:formatCode>General</c:formatCode>
                <c:ptCount val="5"/>
                <c:pt idx="0">
                  <c:v>0</c:v>
                </c:pt>
                <c:pt idx="1">
                  <c:v>11.7</c:v>
                </c:pt>
                <c:pt idx="2">
                  <c:v>32.090000000000003</c:v>
                </c:pt>
                <c:pt idx="3">
                  <c:v>41.05</c:v>
                </c:pt>
                <c:pt idx="4">
                  <c:v>41.01</c:v>
                </c:pt>
              </c:numCache>
            </c:numRef>
          </c:yVal>
          <c:smooth val="0"/>
        </c:ser>
        <c:dLbls>
          <c:showLegendKey val="0"/>
          <c:showVal val="0"/>
          <c:showCatName val="0"/>
          <c:showSerName val="0"/>
          <c:showPercent val="0"/>
          <c:showBubbleSize val="0"/>
        </c:dLbls>
        <c:axId val="402122864"/>
        <c:axId val="402099904"/>
      </c:scatterChart>
      <c:valAx>
        <c:axId val="402122864"/>
        <c:scaling>
          <c:orientation val="minMax"/>
        </c:scaling>
        <c:delete val="0"/>
        <c:axPos val="b"/>
        <c:title>
          <c:tx>
            <c:rich>
              <a:bodyPr/>
              <a:lstStyle/>
              <a:p>
                <a:pPr>
                  <a:defRPr sz="1600">
                    <a:latin typeface="Arial" pitchFamily="34" charset="0"/>
                    <a:cs typeface="Arial" pitchFamily="34" charset="0"/>
                  </a:defRPr>
                </a:pPr>
                <a:r>
                  <a:rPr lang="en-US" sz="1600">
                    <a:latin typeface="Arial" pitchFamily="34" charset="0"/>
                    <a:cs typeface="Arial" pitchFamily="34" charset="0"/>
                  </a:rPr>
                  <a:t>Compounds (nM)</a:t>
                </a:r>
              </a:p>
            </c:rich>
          </c:tx>
          <c:layout/>
          <c:overlay val="0"/>
        </c:title>
        <c:numFmt formatCode="General" sourceLinked="1"/>
        <c:majorTickMark val="out"/>
        <c:minorTickMark val="none"/>
        <c:tickLblPos val="nextTo"/>
        <c:txPr>
          <a:bodyPr/>
          <a:lstStyle/>
          <a:p>
            <a:pPr>
              <a:defRPr sz="1600">
                <a:latin typeface="Arial" pitchFamily="34" charset="0"/>
                <a:cs typeface="Arial" pitchFamily="34" charset="0"/>
              </a:defRPr>
            </a:pPr>
            <a:endParaRPr lang="en-US"/>
          </a:p>
        </c:txPr>
        <c:crossAx val="402099904"/>
        <c:crosses val="autoZero"/>
        <c:crossBetween val="midCat"/>
      </c:valAx>
      <c:valAx>
        <c:axId val="402099904"/>
        <c:scaling>
          <c:orientation val="minMax"/>
        </c:scaling>
        <c:delete val="0"/>
        <c:axPos val="l"/>
        <c:title>
          <c:tx>
            <c:rich>
              <a:bodyPr rot="-5400000" vert="horz"/>
              <a:lstStyle/>
              <a:p>
                <a:pPr>
                  <a:defRPr sz="1600">
                    <a:latin typeface="Arial" pitchFamily="34" charset="0"/>
                    <a:cs typeface="Arial" pitchFamily="34" charset="0"/>
                  </a:defRPr>
                </a:pPr>
                <a:r>
                  <a:rPr lang="en-US" sz="1600" dirty="0">
                    <a:latin typeface="Arial" pitchFamily="34" charset="0"/>
                    <a:cs typeface="Arial" pitchFamily="34" charset="0"/>
                  </a:rPr>
                  <a:t>%CA-SP1</a:t>
                </a:r>
              </a:p>
            </c:rich>
          </c:tx>
          <c:layout/>
          <c:overlay val="0"/>
        </c:title>
        <c:numFmt formatCode="General" sourceLinked="1"/>
        <c:majorTickMark val="out"/>
        <c:minorTickMark val="none"/>
        <c:tickLblPos val="nextTo"/>
        <c:txPr>
          <a:bodyPr/>
          <a:lstStyle/>
          <a:p>
            <a:pPr>
              <a:defRPr sz="1600">
                <a:latin typeface="Arial" pitchFamily="34" charset="0"/>
                <a:cs typeface="Arial" pitchFamily="34" charset="0"/>
              </a:defRPr>
            </a:pPr>
            <a:endParaRPr lang="en-US"/>
          </a:p>
        </c:txPr>
        <c:crossAx val="402122864"/>
        <c:crosses val="autoZero"/>
        <c:crossBetween val="midCat"/>
      </c:valAx>
    </c:plotArea>
    <c:legend>
      <c:legendPos val="r"/>
      <c:layout/>
      <c:overlay val="0"/>
      <c:txPr>
        <a:bodyPr/>
        <a:lstStyle/>
        <a:p>
          <a:pPr>
            <a:defRPr sz="16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446218305280648E-2"/>
          <c:y val="6.7281544075283278E-2"/>
          <c:w val="0.69955513015001569"/>
          <c:h val="0.87348745278791373"/>
        </c:manualLayout>
      </c:layout>
      <c:lineChart>
        <c:grouping val="standard"/>
        <c:varyColors val="0"/>
        <c:ser>
          <c:idx val="0"/>
          <c:order val="0"/>
          <c:tx>
            <c:strRef>
              <c:f>'Plate 1 - Sheet1'!$B$70</c:f>
              <c:strCache>
                <c:ptCount val="1"/>
                <c:pt idx="0">
                  <c:v>K3016</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Sheet1'!$B$71:$B$90</c:f>
              <c:numCache>
                <c:formatCode>General</c:formatCode>
                <c:ptCount val="20"/>
                <c:pt idx="0">
                  <c:v>58.710526315789473</c:v>
                </c:pt>
                <c:pt idx="1">
                  <c:v>222.35087719298247</c:v>
                </c:pt>
                <c:pt idx="2">
                  <c:v>232.13157894736838</c:v>
                </c:pt>
                <c:pt idx="3">
                  <c:v>238.75438596491207</c:v>
                </c:pt>
                <c:pt idx="4">
                  <c:v>277.74561403508773</c:v>
                </c:pt>
                <c:pt idx="5">
                  <c:v>306.42982456140351</c:v>
                </c:pt>
                <c:pt idx="6">
                  <c:v>126.56140350877193</c:v>
                </c:pt>
                <c:pt idx="7">
                  <c:v>118.75438596491239</c:v>
                </c:pt>
              </c:numCache>
            </c:numRef>
          </c:val>
          <c:smooth val="0"/>
        </c:ser>
        <c:ser>
          <c:idx val="1"/>
          <c:order val="1"/>
          <c:tx>
            <c:strRef>
              <c:f>'Plate 1 - Sheet1'!$C$70</c:f>
              <c:strCache>
                <c:ptCount val="1"/>
                <c:pt idx="0">
                  <c:v>GTP03-22 (50nM)</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Sheet1'!$C$71:$C$90</c:f>
              <c:numCache>
                <c:formatCode>General</c:formatCode>
                <c:ptCount val="20"/>
                <c:pt idx="0">
                  <c:v>4.5438596491228074</c:v>
                </c:pt>
                <c:pt idx="1">
                  <c:v>18.184210526315788</c:v>
                </c:pt>
                <c:pt idx="2">
                  <c:v>37.657894736842024</c:v>
                </c:pt>
                <c:pt idx="3">
                  <c:v>51.166666666666572</c:v>
                </c:pt>
                <c:pt idx="4">
                  <c:v>42.131578947368418</c:v>
                </c:pt>
                <c:pt idx="5">
                  <c:v>37.789473684210478</c:v>
                </c:pt>
                <c:pt idx="6">
                  <c:v>23.228070175438599</c:v>
                </c:pt>
                <c:pt idx="7">
                  <c:v>21.429824561403507</c:v>
                </c:pt>
                <c:pt idx="8">
                  <c:v>37</c:v>
                </c:pt>
                <c:pt idx="9">
                  <c:v>77.701754385964904</c:v>
                </c:pt>
                <c:pt idx="10">
                  <c:v>156.78070175438592</c:v>
                </c:pt>
                <c:pt idx="11">
                  <c:v>151.16666666666652</c:v>
                </c:pt>
                <c:pt idx="12">
                  <c:v>111.86842105263146</c:v>
                </c:pt>
                <c:pt idx="13">
                  <c:v>68.096491228070192</c:v>
                </c:pt>
                <c:pt idx="14">
                  <c:v>54.324561403508746</c:v>
                </c:pt>
                <c:pt idx="15">
                  <c:v>29.061403508771885</c:v>
                </c:pt>
              </c:numCache>
            </c:numRef>
          </c:val>
          <c:smooth val="0"/>
        </c:ser>
        <c:ser>
          <c:idx val="2"/>
          <c:order val="2"/>
          <c:tx>
            <c:strRef>
              <c:f>'Plate 1 - Sheet1'!$D$70</c:f>
              <c:strCache>
                <c:ptCount val="1"/>
                <c:pt idx="0">
                  <c:v>GTP03-22 (100nM)</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Sheet1'!$D$71:$D$90</c:f>
              <c:numCache>
                <c:formatCode>General</c:formatCode>
                <c:ptCount val="20"/>
                <c:pt idx="0">
                  <c:v>2.7456140350877192</c:v>
                </c:pt>
                <c:pt idx="1">
                  <c:v>12</c:v>
                </c:pt>
                <c:pt idx="2">
                  <c:v>21.692982456140349</c:v>
                </c:pt>
                <c:pt idx="3">
                  <c:v>28.491228070175413</c:v>
                </c:pt>
                <c:pt idx="4">
                  <c:v>23.140350877192983</c:v>
                </c:pt>
                <c:pt idx="5">
                  <c:v>20.464912280701711</c:v>
                </c:pt>
                <c:pt idx="6">
                  <c:v>14.587719298245627</c:v>
                </c:pt>
                <c:pt idx="7">
                  <c:v>14.105263157894735</c:v>
                </c:pt>
                <c:pt idx="8">
                  <c:v>12.350877192982457</c:v>
                </c:pt>
                <c:pt idx="9">
                  <c:v>33.447368421052545</c:v>
                </c:pt>
                <c:pt idx="10">
                  <c:v>145.50877192982455</c:v>
                </c:pt>
                <c:pt idx="11">
                  <c:v>242.83333333333348</c:v>
                </c:pt>
                <c:pt idx="12">
                  <c:v>199.28070175438592</c:v>
                </c:pt>
                <c:pt idx="13">
                  <c:v>137.52631578947381</c:v>
                </c:pt>
                <c:pt idx="14">
                  <c:v>79.192982456140257</c:v>
                </c:pt>
                <c:pt idx="15">
                  <c:v>61.868421052631518</c:v>
                </c:pt>
                <c:pt idx="16">
                  <c:v>46.035087719298183</c:v>
                </c:pt>
              </c:numCache>
            </c:numRef>
          </c:val>
          <c:smooth val="0"/>
        </c:ser>
        <c:ser>
          <c:idx val="3"/>
          <c:order val="3"/>
          <c:tx>
            <c:strRef>
              <c:f>'Plate 1 - Sheet1'!$E$70</c:f>
              <c:strCache>
                <c:ptCount val="1"/>
                <c:pt idx="0">
                  <c:v>GTP03-22 (200nM)</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Sheet1'!$E$71:$E$90</c:f>
              <c:numCache>
                <c:formatCode>General</c:formatCode>
                <c:ptCount val="20"/>
                <c:pt idx="0">
                  <c:v>3.4473684210526314</c:v>
                </c:pt>
                <c:pt idx="1">
                  <c:v>10.157894736842104</c:v>
                </c:pt>
                <c:pt idx="2">
                  <c:v>18.228070175438596</c:v>
                </c:pt>
                <c:pt idx="3">
                  <c:v>20.421052631578913</c:v>
                </c:pt>
                <c:pt idx="4">
                  <c:v>22.833333333333297</c:v>
                </c:pt>
                <c:pt idx="5">
                  <c:v>21.210526315789473</c:v>
                </c:pt>
                <c:pt idx="6">
                  <c:v>10.289473684210511</c:v>
                </c:pt>
                <c:pt idx="7">
                  <c:v>8.7982456140350767</c:v>
                </c:pt>
                <c:pt idx="8">
                  <c:v>5.9035087719298307</c:v>
                </c:pt>
                <c:pt idx="9">
                  <c:v>10.596491228070175</c:v>
                </c:pt>
                <c:pt idx="10">
                  <c:v>32.482456140350912</c:v>
                </c:pt>
                <c:pt idx="11">
                  <c:v>82.482456140350848</c:v>
                </c:pt>
                <c:pt idx="12">
                  <c:v>212.7017543859649</c:v>
                </c:pt>
                <c:pt idx="13">
                  <c:v>242.96491228070175</c:v>
                </c:pt>
                <c:pt idx="14">
                  <c:v>199.41228070175436</c:v>
                </c:pt>
                <c:pt idx="15">
                  <c:v>121.64912280701756</c:v>
                </c:pt>
                <c:pt idx="16">
                  <c:v>69.324561403508753</c:v>
                </c:pt>
                <c:pt idx="17">
                  <c:v>41.517543859649052</c:v>
                </c:pt>
                <c:pt idx="18">
                  <c:v>35.815789473684113</c:v>
                </c:pt>
              </c:numCache>
            </c:numRef>
          </c:val>
          <c:smooth val="0"/>
        </c:ser>
        <c:ser>
          <c:idx val="4"/>
          <c:order val="4"/>
          <c:tx>
            <c:strRef>
              <c:f>'Plate 1 - Sheet1'!$F$70</c:f>
              <c:strCache>
                <c:ptCount val="1"/>
                <c:pt idx="0">
                  <c:v>GTP03-22 (500nM)</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Sheet1'!$F$71:$F$90</c:f>
              <c:numCache>
                <c:formatCode>General</c:formatCode>
                <c:ptCount val="20"/>
                <c:pt idx="0">
                  <c:v>1.9122807017543861</c:v>
                </c:pt>
                <c:pt idx="1">
                  <c:v>5.7719298245614032</c:v>
                </c:pt>
                <c:pt idx="2">
                  <c:v>10.289473684210511</c:v>
                </c:pt>
                <c:pt idx="3">
                  <c:v>12.219298245614031</c:v>
                </c:pt>
                <c:pt idx="4">
                  <c:v>10.596491228070175</c:v>
                </c:pt>
                <c:pt idx="5">
                  <c:v>6.4298245614035086</c:v>
                </c:pt>
                <c:pt idx="6">
                  <c:v>6.9122807017543915</c:v>
                </c:pt>
                <c:pt idx="7">
                  <c:v>4.0175438596491215</c:v>
                </c:pt>
                <c:pt idx="8">
                  <c:v>2.2192982456140355</c:v>
                </c:pt>
                <c:pt idx="9">
                  <c:v>2.7017543859649149</c:v>
                </c:pt>
                <c:pt idx="10">
                  <c:v>4.8508771929824563</c:v>
                </c:pt>
                <c:pt idx="11">
                  <c:v>14.149122807017543</c:v>
                </c:pt>
                <c:pt idx="12">
                  <c:v>30.508771929824565</c:v>
                </c:pt>
                <c:pt idx="13">
                  <c:v>90.508771929824434</c:v>
                </c:pt>
                <c:pt idx="14">
                  <c:v>177.35087719298247</c:v>
                </c:pt>
                <c:pt idx="15">
                  <c:v>205.72807017543863</c:v>
                </c:pt>
                <c:pt idx="16">
                  <c:v>177.13157894736838</c:v>
                </c:pt>
                <c:pt idx="17">
                  <c:v>94.456140350877206</c:v>
                </c:pt>
                <c:pt idx="18">
                  <c:v>69.719298245614027</c:v>
                </c:pt>
                <c:pt idx="19">
                  <c:v>40.903508771929864</c:v>
                </c:pt>
              </c:numCache>
            </c:numRef>
          </c:val>
          <c:smooth val="0"/>
        </c:ser>
        <c:ser>
          <c:idx val="5"/>
          <c:order val="5"/>
          <c:tx>
            <c:strRef>
              <c:f>'Plate 1 - Sheet1'!$G$70</c:f>
              <c:strCache>
                <c:ptCount val="1"/>
                <c:pt idx="0">
                  <c:v>GTP03-21 (50nM)</c:v>
                </c:pt>
              </c:strCache>
            </c:strRef>
          </c:tx>
          <c:cat>
            <c:numRef>
              <c:f>'Plate 1 - Sheet1'!$A$71:$A$90</c:f>
              <c:numCache>
                <c:formatCode>General</c:formatCode>
                <c:ptCount val="20"/>
                <c:pt idx="0">
                  <c:v>3</c:v>
                </c:pt>
                <c:pt idx="1">
                  <c:v>5</c:v>
                </c:pt>
                <c:pt idx="2">
                  <c:v>7</c:v>
                </c:pt>
                <c:pt idx="3">
                  <c:v>9</c:v>
                </c:pt>
                <c:pt idx="4">
                  <c:v>11</c:v>
                </c:pt>
                <c:pt idx="5">
                  <c:v>13</c:v>
                </c:pt>
                <c:pt idx="6">
                  <c:v>15</c:v>
                </c:pt>
                <c:pt idx="7">
                  <c:v>17</c:v>
                </c:pt>
                <c:pt idx="8">
                  <c:v>19</c:v>
                </c:pt>
                <c:pt idx="9">
                  <c:v>21</c:v>
                </c:pt>
                <c:pt idx="10">
                  <c:v>23</c:v>
                </c:pt>
                <c:pt idx="11">
                  <c:v>25</c:v>
                </c:pt>
                <c:pt idx="12">
                  <c:v>27</c:v>
                </c:pt>
                <c:pt idx="13">
                  <c:v>29</c:v>
                </c:pt>
                <c:pt idx="14">
                  <c:v>31</c:v>
                </c:pt>
                <c:pt idx="15">
                  <c:v>33</c:v>
                </c:pt>
                <c:pt idx="16">
                  <c:v>35</c:v>
                </c:pt>
                <c:pt idx="17">
                  <c:v>37</c:v>
                </c:pt>
                <c:pt idx="18">
                  <c:v>39</c:v>
                </c:pt>
                <c:pt idx="19">
                  <c:v>41</c:v>
                </c:pt>
              </c:numCache>
            </c:numRef>
          </c:cat>
          <c:val>
            <c:numRef>
              <c:f>'Plate 1 - Sheet1'!$G$71:$G$90</c:f>
              <c:numCache>
                <c:formatCode>General</c:formatCode>
                <c:ptCount val="20"/>
                <c:pt idx="0">
                  <c:v>3.3596491228070167</c:v>
                </c:pt>
                <c:pt idx="1">
                  <c:v>16.07894736842103</c:v>
                </c:pt>
                <c:pt idx="2">
                  <c:v>42.087719298245595</c:v>
                </c:pt>
                <c:pt idx="3">
                  <c:v>55.333333333333336</c:v>
                </c:pt>
                <c:pt idx="4">
                  <c:v>42.131578947368418</c:v>
                </c:pt>
                <c:pt idx="5">
                  <c:v>29.719298245614038</c:v>
                </c:pt>
                <c:pt idx="6">
                  <c:v>25.421052631578913</c:v>
                </c:pt>
                <c:pt idx="7">
                  <c:v>37.263157894736885</c:v>
                </c:pt>
                <c:pt idx="8">
                  <c:v>80.157894736842081</c:v>
                </c:pt>
                <c:pt idx="9">
                  <c:v>163.62280701754409</c:v>
                </c:pt>
                <c:pt idx="10">
                  <c:v>144.5</c:v>
                </c:pt>
                <c:pt idx="11">
                  <c:v>114.54385964912296</c:v>
                </c:pt>
                <c:pt idx="12">
                  <c:v>89.631578947368411</c:v>
                </c:pt>
                <c:pt idx="13">
                  <c:v>44.324561403508746</c:v>
                </c:pt>
              </c:numCache>
            </c:numRef>
          </c:val>
          <c:smooth val="0"/>
        </c:ser>
        <c:dLbls>
          <c:showLegendKey val="0"/>
          <c:showVal val="0"/>
          <c:showCatName val="0"/>
          <c:showSerName val="0"/>
          <c:showPercent val="0"/>
          <c:showBubbleSize val="0"/>
        </c:dLbls>
        <c:marker val="1"/>
        <c:smooth val="0"/>
        <c:axId val="402126224"/>
        <c:axId val="402126784"/>
      </c:lineChart>
      <c:catAx>
        <c:axId val="402126224"/>
        <c:scaling>
          <c:orientation val="minMax"/>
        </c:scaling>
        <c:delete val="0"/>
        <c:axPos val="b"/>
        <c:numFmt formatCode="General" sourceLinked="1"/>
        <c:majorTickMark val="out"/>
        <c:minorTickMark val="none"/>
        <c:tickLblPos val="nextTo"/>
        <c:crossAx val="402126784"/>
        <c:crosses val="autoZero"/>
        <c:auto val="1"/>
        <c:lblAlgn val="ctr"/>
        <c:lblOffset val="100"/>
        <c:noMultiLvlLbl val="0"/>
      </c:catAx>
      <c:valAx>
        <c:axId val="402126784"/>
        <c:scaling>
          <c:orientation val="minMax"/>
        </c:scaling>
        <c:delete val="0"/>
        <c:axPos val="l"/>
        <c:title>
          <c:tx>
            <c:rich>
              <a:bodyPr rot="-5400000" vert="horz"/>
              <a:lstStyle/>
              <a:p>
                <a:pPr>
                  <a:defRPr/>
                </a:pPr>
                <a:r>
                  <a:rPr lang="en-US" sz="1400" b="1" dirty="0"/>
                  <a:t>HIV-1 p24 concentration (</a:t>
                </a:r>
                <a:r>
                  <a:rPr lang="en-US" sz="1400" b="1" dirty="0" err="1"/>
                  <a:t>ng</a:t>
                </a:r>
                <a:r>
                  <a:rPr lang="en-US" sz="1400" b="1" dirty="0"/>
                  <a:t>/</a:t>
                </a:r>
                <a:r>
                  <a:rPr lang="en-US" sz="1400" b="1" dirty="0" err="1"/>
                  <a:t>mL</a:t>
                </a:r>
                <a:r>
                  <a:rPr lang="en-US" sz="1400" b="1" dirty="0"/>
                  <a:t>)</a:t>
                </a:r>
              </a:p>
            </c:rich>
          </c:tx>
          <c:layout/>
          <c:overlay val="0"/>
        </c:title>
        <c:numFmt formatCode="General" sourceLinked="1"/>
        <c:majorTickMark val="out"/>
        <c:minorTickMark val="none"/>
        <c:tickLblPos val="nextTo"/>
        <c:crossAx val="402126224"/>
        <c:crosses val="autoZero"/>
        <c:crossBetween val="between"/>
      </c:valAx>
    </c:plotArea>
    <c:legend>
      <c:legendPos val="r"/>
      <c:layout/>
      <c:overlay val="0"/>
      <c:txPr>
        <a:bodyPr/>
        <a:lstStyle/>
        <a:p>
          <a:pPr>
            <a:defRPr sz="1200"/>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A5B1B1-AD93-4379-A7DE-70DD4468AADF}" type="doc">
      <dgm:prSet loTypeId="urn:microsoft.com/office/officeart/2005/8/layout/process2" loCatId="process" qsTypeId="urn:microsoft.com/office/officeart/2005/8/quickstyle/simple1" qsCatId="simple" csTypeId="urn:microsoft.com/office/officeart/2005/8/colors/accent1_2" csCatId="accent1" phldr="1"/>
      <dgm:spPr/>
    </dgm:pt>
    <dgm:pt modelId="{1D885FA5-6299-4A22-B680-71F8C7F15A51}">
      <dgm:prSet phldrT="[Text]" custT="1"/>
      <dgm:spPr>
        <a:solidFill>
          <a:schemeClr val="accent2">
            <a:lumMod val="20000"/>
            <a:lumOff val="80000"/>
          </a:schemeClr>
        </a:solidFill>
        <a:ln>
          <a:solidFill>
            <a:srgbClr val="00B050"/>
          </a:solidFill>
        </a:ln>
      </dgm:spPr>
      <dgm:t>
        <a:bodyPr/>
        <a:lstStyle/>
        <a:p>
          <a:r>
            <a:rPr lang="en-US" sz="1600" dirty="0" smtClean="0">
              <a:solidFill>
                <a:schemeClr val="tx1"/>
              </a:solidFill>
            </a:rPr>
            <a:t>Transfection of HEK293T cells with HIV-1 subtype C molecular clone(s)</a:t>
          </a:r>
          <a:endParaRPr lang="en-US" sz="1600" dirty="0">
            <a:solidFill>
              <a:schemeClr val="tx1"/>
            </a:solidFill>
          </a:endParaRPr>
        </a:p>
      </dgm:t>
    </dgm:pt>
    <dgm:pt modelId="{6EE21C7E-EA5A-440D-BB64-B449687FB9B2}" type="parTrans" cxnId="{7017D79B-4BDA-4732-A858-F7C1A14684D4}">
      <dgm:prSet/>
      <dgm:spPr/>
      <dgm:t>
        <a:bodyPr/>
        <a:lstStyle/>
        <a:p>
          <a:endParaRPr lang="en-US"/>
        </a:p>
      </dgm:t>
    </dgm:pt>
    <dgm:pt modelId="{3BA7EFEB-3225-4CF3-8EF1-7F858DBFB794}" type="sibTrans" cxnId="{7017D79B-4BDA-4732-A858-F7C1A14684D4}">
      <dgm:prSet/>
      <dgm:spPr/>
      <dgm:t>
        <a:bodyPr/>
        <a:lstStyle/>
        <a:p>
          <a:endParaRPr lang="en-US"/>
        </a:p>
      </dgm:t>
    </dgm:pt>
    <dgm:pt modelId="{E964414C-48E9-4434-806F-DA0534A612D6}">
      <dgm:prSet phldrT="[Text]" custT="1"/>
      <dgm:spPr>
        <a:solidFill>
          <a:schemeClr val="accent2">
            <a:lumMod val="20000"/>
            <a:lumOff val="80000"/>
          </a:schemeClr>
        </a:solidFill>
        <a:ln>
          <a:solidFill>
            <a:srgbClr val="00B050"/>
          </a:solidFill>
        </a:ln>
      </dgm:spPr>
      <dgm:t>
        <a:bodyPr/>
        <a:lstStyle/>
        <a:p>
          <a:r>
            <a:rPr lang="en-US" sz="1600" dirty="0" smtClean="0">
              <a:solidFill>
                <a:schemeClr val="tx1"/>
              </a:solidFill>
            </a:rPr>
            <a:t>Incubation with/without BVM for 24 , then  again for 2 hours   </a:t>
          </a:r>
          <a:endParaRPr lang="en-US" sz="1600" dirty="0">
            <a:solidFill>
              <a:schemeClr val="tx1"/>
            </a:solidFill>
          </a:endParaRPr>
        </a:p>
      </dgm:t>
    </dgm:pt>
    <dgm:pt modelId="{08C812DD-7A4A-4743-88A3-9B521CDCFCCD}" type="parTrans" cxnId="{07D32B1B-E644-4DFA-B0F6-03E974C44EC6}">
      <dgm:prSet/>
      <dgm:spPr/>
      <dgm:t>
        <a:bodyPr/>
        <a:lstStyle/>
        <a:p>
          <a:endParaRPr lang="en-US"/>
        </a:p>
      </dgm:t>
    </dgm:pt>
    <dgm:pt modelId="{EA21DE1E-39E0-46B2-A8CE-46848F19EE6E}" type="sibTrans" cxnId="{07D32B1B-E644-4DFA-B0F6-03E974C44EC6}">
      <dgm:prSet/>
      <dgm:spPr/>
      <dgm:t>
        <a:bodyPr/>
        <a:lstStyle/>
        <a:p>
          <a:endParaRPr lang="en-US"/>
        </a:p>
      </dgm:t>
    </dgm:pt>
    <dgm:pt modelId="{2DC6BD61-9535-4A88-ACE4-2C07E60C95A6}">
      <dgm:prSet phldrT="[Text]" custT="1"/>
      <dgm:spPr>
        <a:solidFill>
          <a:schemeClr val="accent2">
            <a:lumMod val="20000"/>
            <a:lumOff val="80000"/>
          </a:schemeClr>
        </a:solidFill>
        <a:ln>
          <a:solidFill>
            <a:srgbClr val="00B050"/>
          </a:solidFill>
        </a:ln>
      </dgm:spPr>
      <dgm:t>
        <a:bodyPr/>
        <a:lstStyle/>
        <a:p>
          <a:r>
            <a:rPr lang="en-US" sz="1600" dirty="0" smtClean="0">
              <a:solidFill>
                <a:schemeClr val="tx1"/>
              </a:solidFill>
            </a:rPr>
            <a:t> Ultracentrifugation of supernatant</a:t>
          </a:r>
        </a:p>
        <a:p>
          <a:r>
            <a:rPr lang="en-US" sz="1600" dirty="0" smtClean="0">
              <a:solidFill>
                <a:schemeClr val="tx1"/>
              </a:solidFill>
            </a:rPr>
            <a:t>SDS  PAGE of viral pellet</a:t>
          </a:r>
        </a:p>
        <a:p>
          <a:r>
            <a:rPr lang="en-US" sz="1600" dirty="0" smtClean="0">
              <a:solidFill>
                <a:schemeClr val="tx1"/>
              </a:solidFill>
            </a:rPr>
            <a:t>Western blot using anti-HIV-1 </a:t>
          </a:r>
          <a:r>
            <a:rPr lang="en-US" sz="1600" dirty="0" err="1" smtClean="0">
              <a:solidFill>
                <a:schemeClr val="tx1"/>
              </a:solidFill>
            </a:rPr>
            <a:t>IgG</a:t>
          </a:r>
          <a:r>
            <a:rPr lang="en-US" sz="1600" dirty="0" smtClean="0">
              <a:solidFill>
                <a:schemeClr val="tx1"/>
              </a:solidFill>
            </a:rPr>
            <a:t> antibody</a:t>
          </a:r>
          <a:endParaRPr lang="en-US" sz="1600" dirty="0">
            <a:solidFill>
              <a:schemeClr val="tx1"/>
            </a:solidFill>
          </a:endParaRPr>
        </a:p>
      </dgm:t>
    </dgm:pt>
    <dgm:pt modelId="{03F35C56-CF99-4528-AB5E-969CD1860DF9}" type="parTrans" cxnId="{8C694C9A-BF79-427C-BB05-84C11B5EA893}">
      <dgm:prSet/>
      <dgm:spPr/>
      <dgm:t>
        <a:bodyPr/>
        <a:lstStyle/>
        <a:p>
          <a:endParaRPr lang="en-US"/>
        </a:p>
      </dgm:t>
    </dgm:pt>
    <dgm:pt modelId="{33D055B9-86D9-494D-ACF3-9D9B9876A709}" type="sibTrans" cxnId="{8C694C9A-BF79-427C-BB05-84C11B5EA893}">
      <dgm:prSet/>
      <dgm:spPr/>
      <dgm:t>
        <a:bodyPr/>
        <a:lstStyle/>
        <a:p>
          <a:endParaRPr lang="en-US"/>
        </a:p>
      </dgm:t>
    </dgm:pt>
    <dgm:pt modelId="{FF5D14AC-1BFF-4D77-9DC1-90040CB5774B}" type="pres">
      <dgm:prSet presAssocID="{BCA5B1B1-AD93-4379-A7DE-70DD4468AADF}" presName="linearFlow" presStyleCnt="0">
        <dgm:presLayoutVars>
          <dgm:resizeHandles val="exact"/>
        </dgm:presLayoutVars>
      </dgm:prSet>
      <dgm:spPr/>
    </dgm:pt>
    <dgm:pt modelId="{5454D2F8-0EC9-4D41-B1D9-FD2ECFAA53AF}" type="pres">
      <dgm:prSet presAssocID="{1D885FA5-6299-4A22-B680-71F8C7F15A51}" presName="node" presStyleLbl="node1" presStyleIdx="0" presStyleCnt="3" custScaleX="99846" custScaleY="83581" custLinFactNeighborX="9216" custLinFactNeighborY="-674">
        <dgm:presLayoutVars>
          <dgm:bulletEnabled val="1"/>
        </dgm:presLayoutVars>
      </dgm:prSet>
      <dgm:spPr/>
      <dgm:t>
        <a:bodyPr/>
        <a:lstStyle/>
        <a:p>
          <a:endParaRPr lang="en-US"/>
        </a:p>
      </dgm:t>
    </dgm:pt>
    <dgm:pt modelId="{03D03A5F-586D-45A9-A140-CC368B1D4F1D}" type="pres">
      <dgm:prSet presAssocID="{3BA7EFEB-3225-4CF3-8EF1-7F858DBFB794}" presName="sibTrans" presStyleLbl="sibTrans2D1" presStyleIdx="0" presStyleCnt="2" custAng="0"/>
      <dgm:spPr/>
      <dgm:t>
        <a:bodyPr/>
        <a:lstStyle/>
        <a:p>
          <a:endParaRPr lang="en-US"/>
        </a:p>
      </dgm:t>
    </dgm:pt>
    <dgm:pt modelId="{E864CC2E-5A70-462D-883C-E26DF72FF3EC}" type="pres">
      <dgm:prSet presAssocID="{3BA7EFEB-3225-4CF3-8EF1-7F858DBFB794}" presName="connectorText" presStyleLbl="sibTrans2D1" presStyleIdx="0" presStyleCnt="2"/>
      <dgm:spPr/>
      <dgm:t>
        <a:bodyPr/>
        <a:lstStyle/>
        <a:p>
          <a:endParaRPr lang="en-US"/>
        </a:p>
      </dgm:t>
    </dgm:pt>
    <dgm:pt modelId="{34F3B9B2-5303-4910-B68E-D286F90CC664}" type="pres">
      <dgm:prSet presAssocID="{E964414C-48E9-4434-806F-DA0534A612D6}" presName="node" presStyleLbl="node1" presStyleIdx="1" presStyleCnt="3" custScaleX="99846" custScaleY="90038" custLinFactNeighborX="8670">
        <dgm:presLayoutVars>
          <dgm:bulletEnabled val="1"/>
        </dgm:presLayoutVars>
      </dgm:prSet>
      <dgm:spPr/>
      <dgm:t>
        <a:bodyPr/>
        <a:lstStyle/>
        <a:p>
          <a:endParaRPr lang="en-US"/>
        </a:p>
      </dgm:t>
    </dgm:pt>
    <dgm:pt modelId="{B145F4C2-23E3-4E7E-B039-C9F11E1ECA51}" type="pres">
      <dgm:prSet presAssocID="{EA21DE1E-39E0-46B2-A8CE-46848F19EE6E}" presName="sibTrans" presStyleLbl="sibTrans2D1" presStyleIdx="1" presStyleCnt="2"/>
      <dgm:spPr/>
      <dgm:t>
        <a:bodyPr/>
        <a:lstStyle/>
        <a:p>
          <a:endParaRPr lang="en-US"/>
        </a:p>
      </dgm:t>
    </dgm:pt>
    <dgm:pt modelId="{DFA12D71-F550-4598-8C9D-FA5AA40350E7}" type="pres">
      <dgm:prSet presAssocID="{EA21DE1E-39E0-46B2-A8CE-46848F19EE6E}" presName="connectorText" presStyleLbl="sibTrans2D1" presStyleIdx="1" presStyleCnt="2"/>
      <dgm:spPr/>
      <dgm:t>
        <a:bodyPr/>
        <a:lstStyle/>
        <a:p>
          <a:endParaRPr lang="en-US"/>
        </a:p>
      </dgm:t>
    </dgm:pt>
    <dgm:pt modelId="{EEA1A789-92BA-469C-BFDD-D02815D2BF52}" type="pres">
      <dgm:prSet presAssocID="{2DC6BD61-9535-4A88-ACE4-2C07E60C95A6}" presName="node" presStyleLbl="node1" presStyleIdx="2" presStyleCnt="3" custScaleX="98014" custLinFactNeighborX="15639" custLinFactNeighborY="-2863">
        <dgm:presLayoutVars>
          <dgm:bulletEnabled val="1"/>
        </dgm:presLayoutVars>
      </dgm:prSet>
      <dgm:spPr/>
      <dgm:t>
        <a:bodyPr/>
        <a:lstStyle/>
        <a:p>
          <a:endParaRPr lang="en-US"/>
        </a:p>
      </dgm:t>
    </dgm:pt>
  </dgm:ptLst>
  <dgm:cxnLst>
    <dgm:cxn modelId="{1057EAA5-2B4E-4308-87F1-B1C022909022}" type="presOf" srcId="{2DC6BD61-9535-4A88-ACE4-2C07E60C95A6}" destId="{EEA1A789-92BA-469C-BFDD-D02815D2BF52}" srcOrd="0" destOrd="0" presId="urn:microsoft.com/office/officeart/2005/8/layout/process2"/>
    <dgm:cxn modelId="{0D4BFFE7-2AAF-49C4-8793-309CB5372DC1}" type="presOf" srcId="{1D885FA5-6299-4A22-B680-71F8C7F15A51}" destId="{5454D2F8-0EC9-4D41-B1D9-FD2ECFAA53AF}" srcOrd="0" destOrd="0" presId="urn:microsoft.com/office/officeart/2005/8/layout/process2"/>
    <dgm:cxn modelId="{6020F6E8-AE11-499C-A6BB-5A36C410DEB8}" type="presOf" srcId="{3BA7EFEB-3225-4CF3-8EF1-7F858DBFB794}" destId="{03D03A5F-586D-45A9-A140-CC368B1D4F1D}" srcOrd="0" destOrd="0" presId="urn:microsoft.com/office/officeart/2005/8/layout/process2"/>
    <dgm:cxn modelId="{E7F3A3AF-AF6C-4919-B66A-88A021963BF0}" type="presOf" srcId="{E964414C-48E9-4434-806F-DA0534A612D6}" destId="{34F3B9B2-5303-4910-B68E-D286F90CC664}" srcOrd="0" destOrd="0" presId="urn:microsoft.com/office/officeart/2005/8/layout/process2"/>
    <dgm:cxn modelId="{9FEF1B55-9859-4F95-8C1E-1E45D7C2EA06}" type="presOf" srcId="{3BA7EFEB-3225-4CF3-8EF1-7F858DBFB794}" destId="{E864CC2E-5A70-462D-883C-E26DF72FF3EC}" srcOrd="1" destOrd="0" presId="urn:microsoft.com/office/officeart/2005/8/layout/process2"/>
    <dgm:cxn modelId="{4CB8F1D5-D2A5-448E-A0E6-6ACEB7A8E46A}" type="presOf" srcId="{EA21DE1E-39E0-46B2-A8CE-46848F19EE6E}" destId="{B145F4C2-23E3-4E7E-B039-C9F11E1ECA51}" srcOrd="0" destOrd="0" presId="urn:microsoft.com/office/officeart/2005/8/layout/process2"/>
    <dgm:cxn modelId="{8C694C9A-BF79-427C-BB05-84C11B5EA893}" srcId="{BCA5B1B1-AD93-4379-A7DE-70DD4468AADF}" destId="{2DC6BD61-9535-4A88-ACE4-2C07E60C95A6}" srcOrd="2" destOrd="0" parTransId="{03F35C56-CF99-4528-AB5E-969CD1860DF9}" sibTransId="{33D055B9-86D9-494D-ACF3-9D9B9876A709}"/>
    <dgm:cxn modelId="{F78B422A-3D5B-45AE-887E-041D08BA6BD7}" type="presOf" srcId="{BCA5B1B1-AD93-4379-A7DE-70DD4468AADF}" destId="{FF5D14AC-1BFF-4D77-9DC1-90040CB5774B}" srcOrd="0" destOrd="0" presId="urn:microsoft.com/office/officeart/2005/8/layout/process2"/>
    <dgm:cxn modelId="{7017D79B-4BDA-4732-A858-F7C1A14684D4}" srcId="{BCA5B1B1-AD93-4379-A7DE-70DD4468AADF}" destId="{1D885FA5-6299-4A22-B680-71F8C7F15A51}" srcOrd="0" destOrd="0" parTransId="{6EE21C7E-EA5A-440D-BB64-B449687FB9B2}" sibTransId="{3BA7EFEB-3225-4CF3-8EF1-7F858DBFB794}"/>
    <dgm:cxn modelId="{07D32B1B-E644-4DFA-B0F6-03E974C44EC6}" srcId="{BCA5B1B1-AD93-4379-A7DE-70DD4468AADF}" destId="{E964414C-48E9-4434-806F-DA0534A612D6}" srcOrd="1" destOrd="0" parTransId="{08C812DD-7A4A-4743-88A3-9B521CDCFCCD}" sibTransId="{EA21DE1E-39E0-46B2-A8CE-46848F19EE6E}"/>
    <dgm:cxn modelId="{0D452DAE-C340-49AF-85B2-E7A5B15309A0}" type="presOf" srcId="{EA21DE1E-39E0-46B2-A8CE-46848F19EE6E}" destId="{DFA12D71-F550-4598-8C9D-FA5AA40350E7}" srcOrd="1" destOrd="0" presId="urn:microsoft.com/office/officeart/2005/8/layout/process2"/>
    <dgm:cxn modelId="{5734D6EF-B490-4F8B-AFA6-F80E28A1BCBC}" type="presParOf" srcId="{FF5D14AC-1BFF-4D77-9DC1-90040CB5774B}" destId="{5454D2F8-0EC9-4D41-B1D9-FD2ECFAA53AF}" srcOrd="0" destOrd="0" presId="urn:microsoft.com/office/officeart/2005/8/layout/process2"/>
    <dgm:cxn modelId="{583B2944-FB70-407B-AA37-D563CC3F50D9}" type="presParOf" srcId="{FF5D14AC-1BFF-4D77-9DC1-90040CB5774B}" destId="{03D03A5F-586D-45A9-A140-CC368B1D4F1D}" srcOrd="1" destOrd="0" presId="urn:microsoft.com/office/officeart/2005/8/layout/process2"/>
    <dgm:cxn modelId="{4E920EF3-5296-4552-AA65-FDB39DBBE49D}" type="presParOf" srcId="{03D03A5F-586D-45A9-A140-CC368B1D4F1D}" destId="{E864CC2E-5A70-462D-883C-E26DF72FF3EC}" srcOrd="0" destOrd="0" presId="urn:microsoft.com/office/officeart/2005/8/layout/process2"/>
    <dgm:cxn modelId="{D5600B14-0B6F-488A-B12F-5C186D198381}" type="presParOf" srcId="{FF5D14AC-1BFF-4D77-9DC1-90040CB5774B}" destId="{34F3B9B2-5303-4910-B68E-D286F90CC664}" srcOrd="2" destOrd="0" presId="urn:microsoft.com/office/officeart/2005/8/layout/process2"/>
    <dgm:cxn modelId="{6A3DE3E1-8696-4512-A1E8-B60D67298B8C}" type="presParOf" srcId="{FF5D14AC-1BFF-4D77-9DC1-90040CB5774B}" destId="{B145F4C2-23E3-4E7E-B039-C9F11E1ECA51}" srcOrd="3" destOrd="0" presId="urn:microsoft.com/office/officeart/2005/8/layout/process2"/>
    <dgm:cxn modelId="{A724C23C-9C52-4295-98DD-AB86156CB795}" type="presParOf" srcId="{B145F4C2-23E3-4E7E-B039-C9F11E1ECA51}" destId="{DFA12D71-F550-4598-8C9D-FA5AA40350E7}" srcOrd="0" destOrd="0" presId="urn:microsoft.com/office/officeart/2005/8/layout/process2"/>
    <dgm:cxn modelId="{98250B04-EF13-4926-B3B5-CBB184DB2F22}" type="presParOf" srcId="{FF5D14AC-1BFF-4D77-9DC1-90040CB5774B}" destId="{EEA1A789-92BA-469C-BFDD-D02815D2BF52}"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4D2F8-0EC9-4D41-B1D9-FD2ECFAA53AF}">
      <dsp:nvSpPr>
        <dsp:cNvPr id="0" name=""/>
        <dsp:cNvSpPr/>
      </dsp:nvSpPr>
      <dsp:spPr>
        <a:xfrm>
          <a:off x="0" y="0"/>
          <a:ext cx="3276600" cy="953403"/>
        </a:xfrm>
        <a:prstGeom prst="roundRect">
          <a:avLst>
            <a:gd name="adj" fmla="val 10000"/>
          </a:avLst>
        </a:prstGeom>
        <a:solidFill>
          <a:schemeClr val="accent2">
            <a:lumMod val="20000"/>
            <a:lumOff val="8000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Transfection of HEK293T cells with HIV-1 subtype C molecular clone(s)</a:t>
          </a:r>
          <a:endParaRPr lang="en-US" sz="1600" kern="1200" dirty="0">
            <a:solidFill>
              <a:schemeClr val="tx1"/>
            </a:solidFill>
          </a:endParaRPr>
        </a:p>
      </dsp:txBody>
      <dsp:txXfrm>
        <a:off x="27924" y="27924"/>
        <a:ext cx="3220752" cy="897555"/>
      </dsp:txXfrm>
    </dsp:sp>
    <dsp:sp modelId="{03D03A5F-586D-45A9-A140-CC368B1D4F1D}">
      <dsp:nvSpPr>
        <dsp:cNvPr id="0" name=""/>
        <dsp:cNvSpPr/>
      </dsp:nvSpPr>
      <dsp:spPr>
        <a:xfrm rot="5400000">
          <a:off x="1423416" y="983258"/>
          <a:ext cx="429766" cy="5133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5400000">
        <a:off x="1484305" y="1025031"/>
        <a:ext cx="307988" cy="300836"/>
      </dsp:txXfrm>
    </dsp:sp>
    <dsp:sp modelId="{34F3B9B2-5303-4910-B68E-D286F90CC664}">
      <dsp:nvSpPr>
        <dsp:cNvPr id="0" name=""/>
        <dsp:cNvSpPr/>
      </dsp:nvSpPr>
      <dsp:spPr>
        <a:xfrm>
          <a:off x="0" y="1526425"/>
          <a:ext cx="3276600" cy="1027058"/>
        </a:xfrm>
        <a:prstGeom prst="roundRect">
          <a:avLst>
            <a:gd name="adj" fmla="val 10000"/>
          </a:avLst>
        </a:prstGeom>
        <a:solidFill>
          <a:schemeClr val="accent2">
            <a:lumMod val="20000"/>
            <a:lumOff val="8000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Incubation with/without BVM for 24 , then  again for 2 hours   </a:t>
          </a:r>
          <a:endParaRPr lang="en-US" sz="1600" kern="1200" dirty="0">
            <a:solidFill>
              <a:schemeClr val="tx1"/>
            </a:solidFill>
          </a:endParaRPr>
        </a:p>
      </dsp:txBody>
      <dsp:txXfrm>
        <a:off x="30082" y="1556507"/>
        <a:ext cx="3216436" cy="966894"/>
      </dsp:txXfrm>
    </dsp:sp>
    <dsp:sp modelId="{B145F4C2-23E3-4E7E-B039-C9F11E1ECA51}">
      <dsp:nvSpPr>
        <dsp:cNvPr id="0" name=""/>
        <dsp:cNvSpPr/>
      </dsp:nvSpPr>
      <dsp:spPr>
        <a:xfrm rot="5336915">
          <a:off x="1445016" y="2573836"/>
          <a:ext cx="415583" cy="5133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1497670" y="2622711"/>
        <a:ext cx="307988" cy="290908"/>
      </dsp:txXfrm>
    </dsp:sp>
    <dsp:sp modelId="{EEA1A789-92BA-469C-BFDD-D02815D2BF52}">
      <dsp:nvSpPr>
        <dsp:cNvPr id="0" name=""/>
        <dsp:cNvSpPr/>
      </dsp:nvSpPr>
      <dsp:spPr>
        <a:xfrm>
          <a:off x="60119" y="3107502"/>
          <a:ext cx="3216480" cy="1140694"/>
        </a:xfrm>
        <a:prstGeom prst="roundRect">
          <a:avLst>
            <a:gd name="adj" fmla="val 10000"/>
          </a:avLst>
        </a:prstGeom>
        <a:solidFill>
          <a:schemeClr val="accent2">
            <a:lumMod val="20000"/>
            <a:lumOff val="8000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 Ultracentrifugation of supernatant</a:t>
          </a:r>
        </a:p>
        <a:p>
          <a:pPr lvl="0" algn="ctr" defTabSz="711200">
            <a:lnSpc>
              <a:spcPct val="90000"/>
            </a:lnSpc>
            <a:spcBef>
              <a:spcPct val="0"/>
            </a:spcBef>
            <a:spcAft>
              <a:spcPct val="35000"/>
            </a:spcAft>
          </a:pPr>
          <a:r>
            <a:rPr lang="en-US" sz="1600" kern="1200" dirty="0" smtClean="0">
              <a:solidFill>
                <a:schemeClr val="tx1"/>
              </a:solidFill>
            </a:rPr>
            <a:t>SDS  PAGE of viral pellet</a:t>
          </a:r>
        </a:p>
        <a:p>
          <a:pPr lvl="0" algn="ctr" defTabSz="711200">
            <a:lnSpc>
              <a:spcPct val="90000"/>
            </a:lnSpc>
            <a:spcBef>
              <a:spcPct val="0"/>
            </a:spcBef>
            <a:spcAft>
              <a:spcPct val="35000"/>
            </a:spcAft>
          </a:pPr>
          <a:r>
            <a:rPr lang="en-US" sz="1600" kern="1200" dirty="0" smtClean="0">
              <a:solidFill>
                <a:schemeClr val="tx1"/>
              </a:solidFill>
            </a:rPr>
            <a:t>Western blot using anti-HIV-1 </a:t>
          </a:r>
          <a:r>
            <a:rPr lang="en-US" sz="1600" kern="1200" dirty="0" err="1" smtClean="0">
              <a:solidFill>
                <a:schemeClr val="tx1"/>
              </a:solidFill>
            </a:rPr>
            <a:t>IgG</a:t>
          </a:r>
          <a:r>
            <a:rPr lang="en-US" sz="1600" kern="1200" dirty="0" smtClean="0">
              <a:solidFill>
                <a:schemeClr val="tx1"/>
              </a:solidFill>
            </a:rPr>
            <a:t> antibody</a:t>
          </a:r>
          <a:endParaRPr lang="en-US" sz="1600" kern="1200" dirty="0">
            <a:solidFill>
              <a:schemeClr val="tx1"/>
            </a:solidFill>
          </a:endParaRPr>
        </a:p>
      </dsp:txBody>
      <dsp:txXfrm>
        <a:off x="93529" y="3140912"/>
        <a:ext cx="3149660" cy="10738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FB4034-9567-5740-A196-1CD718A8C1ED}" type="datetimeFigureOut">
              <a:rPr lang="en-US" smtClean="0"/>
              <a:t>10/4/2015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8B53A3-CB7B-2B4A-8529-D879CCB6BC04}" type="slidenum">
              <a:rPr lang="en-US" smtClean="0"/>
              <a:t>‹#›</a:t>
            </a:fld>
            <a:endParaRPr lang="en-US"/>
          </a:p>
        </p:txBody>
      </p:sp>
    </p:spTree>
    <p:extLst>
      <p:ext uri="{BB962C8B-B14F-4D97-AF65-F5344CB8AC3E}">
        <p14:creationId xmlns:p14="http://schemas.microsoft.com/office/powerpoint/2010/main" val="31660933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6EBC28-8F8F-4AAD-AB4B-1BB8026450B8}" type="slidenum">
              <a:rPr lang="en-US">
                <a:cs typeface="Arial" charset="0"/>
              </a:rPr>
              <a:pPr fontAlgn="base">
                <a:spcBef>
                  <a:spcPct val="0"/>
                </a:spcBef>
                <a:spcAft>
                  <a:spcPct val="0"/>
                </a:spcAft>
                <a:defRPr/>
              </a:pPr>
              <a:t>1</a:t>
            </a:fld>
            <a:endParaRPr lang="en-US">
              <a:cs typeface="Arial"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363"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794935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a:fld id="{785E4887-2432-2A46-88A2-B3DE0899D752}" type="slidenum">
              <a:rPr lang="en-US" sz="1200"/>
              <a:pPr algn="r"/>
              <a:t>4</a:t>
            </a:fld>
            <a:endParaRPr lang="en-US" sz="1200"/>
          </a:p>
        </p:txBody>
      </p:sp>
      <p:sp>
        <p:nvSpPr>
          <p:cNvPr id="238595"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238596"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912641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1E84A9D6-AF9B-024B-8B5E-E12BB3A38471}" type="slidenum">
              <a:rPr lang="en-US" sz="1200"/>
              <a:pPr/>
              <a:t>9</a:t>
            </a:fld>
            <a:endParaRPr lang="en-US" sz="1200"/>
          </a:p>
        </p:txBody>
      </p:sp>
      <p:sp>
        <p:nvSpPr>
          <p:cNvPr id="98307" name="Rectangle 2"/>
          <p:cNvSpPr>
            <a:spLocks noGrp="1" noRot="1" noChangeAspect="1" noChangeArrowheads="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128917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19A92E96-D916-9C46-A917-ED9AFB5534DB}" type="slidenum">
              <a:rPr lang="en-US" sz="1200"/>
              <a:pPr/>
              <a:t>11</a:t>
            </a:fld>
            <a:endParaRPr lang="en-US" sz="1200"/>
          </a:p>
        </p:txBody>
      </p:sp>
      <p:sp>
        <p:nvSpPr>
          <p:cNvPr id="104451" name="Rectangle 2"/>
          <p:cNvSpPr>
            <a:spLocks noGrp="1" noRot="1" noChangeAspect="1" noChangeArrowheads="1"/>
          </p:cNvSpPr>
          <p:nvPr>
            <p:ph type="sldImg"/>
          </p:nvPr>
        </p:nvSpPr>
        <p:spPr>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634171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r"/>
            <a:fld id="{5A377153-F2EB-914F-AFD9-7677B9992CD6}" type="slidenum">
              <a:rPr lang="en-US" sz="1200"/>
              <a:pPr algn="r"/>
              <a:t>12</a:t>
            </a:fld>
            <a:endParaRPr lang="en-US" sz="1200"/>
          </a:p>
        </p:txBody>
      </p:sp>
      <p:sp>
        <p:nvSpPr>
          <p:cNvPr id="257027"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257028"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16589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8E89672B-03E9-9A48-9210-4DB91CB1FB45}" type="slidenum">
              <a:rPr lang="en-US" sz="1200">
                <a:latin typeface="Arial" charset="0"/>
              </a:rPr>
              <a:pPr/>
              <a:t>13</a:t>
            </a:fld>
            <a:endParaRPr lang="en-US" sz="1200">
              <a:latin typeface="Arial" charset="0"/>
            </a:endParaRPr>
          </a:p>
        </p:txBody>
      </p:sp>
      <p:sp>
        <p:nvSpPr>
          <p:cNvPr id="116739" name="Rectangle 2"/>
          <p:cNvSpPr>
            <a:spLocks noGrp="1" noRot="1" noChangeAspect="1" noChangeArrowheads="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351219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C4B8450A-AD42-924A-A634-B53B3ACB1FDC}" type="slidenum">
              <a:rPr lang="en-US" sz="1200">
                <a:latin typeface="Arial" charset="0"/>
              </a:rPr>
              <a:pPr/>
              <a:t>14</a:t>
            </a:fld>
            <a:endParaRPr lang="en-US" sz="1200">
              <a:latin typeface="Arial" charset="0"/>
            </a:endParaRPr>
          </a:p>
        </p:txBody>
      </p:sp>
      <p:sp>
        <p:nvSpPr>
          <p:cNvPr id="118787" name="Rectangle 2"/>
          <p:cNvSpPr>
            <a:spLocks noGrp="1" noRot="1" noChangeAspect="1" noChangeArrowheads="1"/>
          </p:cNvSpPr>
          <p:nvPr>
            <p:ph type="sldImg"/>
          </p:nvPr>
        </p:nvSpPr>
        <p:spPr>
          <a:solidFill>
            <a:srgbClr val="FFFFFF"/>
          </a:solidFill>
          <a:ln/>
        </p:spPr>
      </p:sp>
      <p:sp>
        <p:nvSpPr>
          <p:cNvPr id="11878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156811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fld id="{72FAB84F-4302-2F49-865F-948A24B60BB6}" type="slidenum">
              <a:rPr lang="en-US" sz="1200">
                <a:latin typeface="Arial" charset="0"/>
              </a:rPr>
              <a:pPr/>
              <a:t>15</a:t>
            </a:fld>
            <a:endParaRPr lang="en-US" sz="1200">
              <a:latin typeface="Arial" charset="0"/>
            </a:endParaRPr>
          </a:p>
        </p:txBody>
      </p:sp>
      <p:sp>
        <p:nvSpPr>
          <p:cNvPr id="122883" name="Rectangle 2"/>
          <p:cNvSpPr>
            <a:spLocks noGrp="1" noRot="1" noChangeAspect="1" noChangeArrowheads="1"/>
          </p:cNvSpPr>
          <p:nvPr>
            <p:ph type="sldImg"/>
          </p:nvPr>
        </p:nvSpPr>
        <p:spPr>
          <a:solidFill>
            <a:srgbClr val="FFFFFF"/>
          </a:solidFill>
          <a:ln/>
        </p:spPr>
      </p:sp>
      <p:sp>
        <p:nvSpPr>
          <p:cNvPr id="1228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572183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noTextEdit="1"/>
          </p:cNvSpPr>
          <p:nvPr>
            <p:ph type="sldImg"/>
          </p:nvPr>
        </p:nvSpPr>
        <p:spPr>
          <a:ln/>
        </p:spPr>
      </p:sp>
      <p:sp>
        <p:nvSpPr>
          <p:cNvPr id="16486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extLst>
      <p:ext uri="{BB962C8B-B14F-4D97-AF65-F5344CB8AC3E}">
        <p14:creationId xmlns:p14="http://schemas.microsoft.com/office/powerpoint/2010/main" val="2649301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221" eaLnBrk="0" hangingPunct="0">
              <a:defRPr sz="2000">
                <a:solidFill>
                  <a:schemeClr val="tx1"/>
                </a:solidFill>
                <a:latin typeface="Arial" charset="0"/>
                <a:ea typeface="ＭＳ Ｐゴシック" charset="0"/>
              </a:defRPr>
            </a:lvl1pPr>
            <a:lvl2pPr marL="727645" indent="-279864" defTabSz="914221" eaLnBrk="0" hangingPunct="0">
              <a:defRPr sz="2000">
                <a:solidFill>
                  <a:schemeClr val="tx1"/>
                </a:solidFill>
                <a:latin typeface="Arial" charset="0"/>
                <a:ea typeface="ＭＳ Ｐゴシック" charset="0"/>
              </a:defRPr>
            </a:lvl2pPr>
            <a:lvl3pPr marL="1119454" indent="-223891" defTabSz="914221" eaLnBrk="0" hangingPunct="0">
              <a:defRPr sz="2000">
                <a:solidFill>
                  <a:schemeClr val="tx1"/>
                </a:solidFill>
                <a:latin typeface="Arial" charset="0"/>
                <a:ea typeface="ＭＳ Ｐゴシック" charset="0"/>
              </a:defRPr>
            </a:lvl3pPr>
            <a:lvl4pPr marL="1567236" indent="-223891" defTabSz="914221" eaLnBrk="0" hangingPunct="0">
              <a:defRPr sz="2000">
                <a:solidFill>
                  <a:schemeClr val="tx1"/>
                </a:solidFill>
                <a:latin typeface="Arial" charset="0"/>
                <a:ea typeface="ＭＳ Ｐゴシック" charset="0"/>
              </a:defRPr>
            </a:lvl4pPr>
            <a:lvl5pPr marL="2015018" indent="-223891" defTabSz="914221" eaLnBrk="0" hangingPunct="0">
              <a:defRPr sz="2000">
                <a:solidFill>
                  <a:schemeClr val="tx1"/>
                </a:solidFill>
                <a:latin typeface="Arial" charset="0"/>
                <a:ea typeface="ＭＳ Ｐゴシック" charset="0"/>
              </a:defRPr>
            </a:lvl5pPr>
            <a:lvl6pPr marL="2462799" indent="-223891" algn="ctr" defTabSz="914221" eaLnBrk="0" fontAlgn="base" hangingPunct="0">
              <a:spcBef>
                <a:spcPct val="0"/>
              </a:spcBef>
              <a:spcAft>
                <a:spcPct val="0"/>
              </a:spcAft>
              <a:defRPr sz="2000">
                <a:solidFill>
                  <a:schemeClr val="tx1"/>
                </a:solidFill>
                <a:latin typeface="Arial" charset="0"/>
                <a:ea typeface="ＭＳ Ｐゴシック" charset="0"/>
              </a:defRPr>
            </a:lvl6pPr>
            <a:lvl7pPr marL="2910581" indent="-223891" algn="ctr" defTabSz="914221" eaLnBrk="0" fontAlgn="base" hangingPunct="0">
              <a:spcBef>
                <a:spcPct val="0"/>
              </a:spcBef>
              <a:spcAft>
                <a:spcPct val="0"/>
              </a:spcAft>
              <a:defRPr sz="2000">
                <a:solidFill>
                  <a:schemeClr val="tx1"/>
                </a:solidFill>
                <a:latin typeface="Arial" charset="0"/>
                <a:ea typeface="ＭＳ Ｐゴシック" charset="0"/>
              </a:defRPr>
            </a:lvl7pPr>
            <a:lvl8pPr marL="3358363" indent="-223891" algn="ctr" defTabSz="914221" eaLnBrk="0" fontAlgn="base" hangingPunct="0">
              <a:spcBef>
                <a:spcPct val="0"/>
              </a:spcBef>
              <a:spcAft>
                <a:spcPct val="0"/>
              </a:spcAft>
              <a:defRPr sz="2000">
                <a:solidFill>
                  <a:schemeClr val="tx1"/>
                </a:solidFill>
                <a:latin typeface="Arial" charset="0"/>
                <a:ea typeface="ＭＳ Ｐゴシック" charset="0"/>
              </a:defRPr>
            </a:lvl8pPr>
            <a:lvl9pPr marL="3806144" indent="-223891" algn="ctr" defTabSz="914221"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FA2DB534-DC08-EA4B-8499-C9169416278C}" type="slidenum">
              <a:rPr lang="en-US" sz="1200"/>
              <a:pPr eaLnBrk="1" hangingPunct="1"/>
              <a:t>24</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914194" y="4342854"/>
            <a:ext cx="5029613" cy="411526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200" kern="1200" dirty="0" smtClean="0">
                <a:solidFill>
                  <a:schemeClr val="tx1"/>
                </a:solidFill>
                <a:latin typeface="+mn-lt"/>
                <a:ea typeface="+mn-ea"/>
                <a:cs typeface="+mn-cs"/>
              </a:rPr>
              <a:t>HIV is composed of two copies of positive single-stranded RNA that codes for the virus's nine genes enclosed by a conical capsid composed of 2,000 copies of the viral protein p24.</a:t>
            </a:r>
          </a:p>
          <a:p>
            <a:pPr eaLnBrk="1" hangingPunct="1"/>
            <a:endParaRPr lang="en-US" sz="1200" kern="1200" dirty="0" smtClean="0">
              <a:solidFill>
                <a:schemeClr val="tx1"/>
              </a:solidFill>
              <a:latin typeface="+mn-lt"/>
              <a:ea typeface="+mn-ea"/>
              <a:cs typeface="+mn-cs"/>
            </a:endParaRPr>
          </a:p>
          <a:p>
            <a:pPr eaLnBrk="1" hangingPunct="1"/>
            <a:r>
              <a:rPr lang="en-US" sz="1200" kern="1200" dirty="0" smtClean="0">
                <a:solidFill>
                  <a:schemeClr val="tx1"/>
                </a:solidFill>
                <a:latin typeface="+mn-lt"/>
                <a:ea typeface="+mn-ea"/>
                <a:cs typeface="+mn-cs"/>
              </a:rPr>
              <a:t>Three of these genes, </a:t>
            </a:r>
            <a:r>
              <a:rPr lang="en-US" sz="1200" i="1" kern="1200" dirty="0" smtClean="0">
                <a:solidFill>
                  <a:schemeClr val="tx1"/>
                </a:solidFill>
                <a:latin typeface="+mn-lt"/>
                <a:ea typeface="+mn-ea"/>
                <a:cs typeface="+mn-cs"/>
              </a:rPr>
              <a:t>gag</a:t>
            </a:r>
            <a:r>
              <a:rPr lang="en-US" sz="1200" i="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pol</a:t>
            </a:r>
            <a:r>
              <a:rPr lang="en-US" sz="1200" i="0" kern="1200" dirty="0" smtClean="0">
                <a:solidFill>
                  <a:schemeClr val="tx1"/>
                </a:solidFill>
                <a:latin typeface="+mn-lt"/>
                <a:ea typeface="+mn-ea"/>
                <a:cs typeface="+mn-cs"/>
              </a:rPr>
              <a:t>, and </a:t>
            </a:r>
            <a:r>
              <a:rPr lang="en-US" sz="1200" i="1" kern="1200" dirty="0" err="1" smtClean="0">
                <a:solidFill>
                  <a:schemeClr val="tx1"/>
                </a:solidFill>
                <a:latin typeface="+mn-lt"/>
                <a:ea typeface="+mn-ea"/>
                <a:cs typeface="+mn-cs"/>
              </a:rPr>
              <a:t>env</a:t>
            </a:r>
            <a:r>
              <a:rPr lang="en-US" sz="1200" i="0" kern="1200" dirty="0" smtClean="0">
                <a:solidFill>
                  <a:schemeClr val="tx1"/>
                </a:solidFill>
                <a:latin typeface="+mn-lt"/>
                <a:ea typeface="+mn-ea"/>
                <a:cs typeface="+mn-cs"/>
              </a:rPr>
              <a:t>, contain information needed to make the structural proteins for new virus particles.</a:t>
            </a:r>
          </a:p>
          <a:p>
            <a:pPr eaLnBrk="1" hangingPunct="1"/>
            <a:endParaRPr lang="en-US" sz="1200" i="0" kern="1200" dirty="0" smtClean="0">
              <a:solidFill>
                <a:schemeClr val="tx1"/>
              </a:solidFill>
              <a:latin typeface="+mn-lt"/>
              <a:ea typeface="+mn-ea"/>
              <a:cs typeface="+mn-cs"/>
            </a:endParaRPr>
          </a:p>
          <a:p>
            <a:pPr eaLnBrk="1" hangingPunct="1"/>
            <a:r>
              <a:rPr lang="en-US" sz="1200" kern="1200" dirty="0" smtClean="0">
                <a:solidFill>
                  <a:schemeClr val="tx1"/>
                </a:solidFill>
                <a:latin typeface="+mn-lt"/>
                <a:ea typeface="+mn-ea"/>
                <a:cs typeface="+mn-cs"/>
              </a:rPr>
              <a:t>The six remaining genes, </a:t>
            </a:r>
            <a:r>
              <a:rPr lang="en-US" sz="1200" i="1" kern="1200" dirty="0" smtClean="0">
                <a:solidFill>
                  <a:schemeClr val="tx1"/>
                </a:solidFill>
                <a:latin typeface="+mn-lt"/>
                <a:ea typeface="+mn-ea"/>
                <a:cs typeface="+mn-cs"/>
              </a:rPr>
              <a:t>tat</a:t>
            </a:r>
            <a:r>
              <a:rPr lang="en-US" sz="1200" i="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rev</a:t>
            </a:r>
            <a:r>
              <a:rPr lang="en-US" sz="1200" i="0"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nef</a:t>
            </a:r>
            <a:r>
              <a:rPr lang="en-US" sz="1200" i="0"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vif</a:t>
            </a:r>
            <a:r>
              <a:rPr lang="en-US" sz="1200" i="0"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vpr</a:t>
            </a:r>
            <a:r>
              <a:rPr lang="en-US" sz="1200" i="0" kern="1200" dirty="0" smtClean="0">
                <a:solidFill>
                  <a:schemeClr val="tx1"/>
                </a:solidFill>
                <a:latin typeface="+mn-lt"/>
                <a:ea typeface="+mn-ea"/>
                <a:cs typeface="+mn-cs"/>
              </a:rPr>
              <a:t>, and </a:t>
            </a:r>
            <a:r>
              <a:rPr lang="en-US" sz="1200" i="1" kern="1200" dirty="0" err="1" smtClean="0">
                <a:solidFill>
                  <a:schemeClr val="tx1"/>
                </a:solidFill>
                <a:latin typeface="+mn-lt"/>
                <a:ea typeface="+mn-ea"/>
                <a:cs typeface="+mn-cs"/>
              </a:rPr>
              <a:t>vpu</a:t>
            </a:r>
            <a:r>
              <a:rPr lang="en-US" sz="1200" i="0" kern="1200" dirty="0" smtClean="0">
                <a:solidFill>
                  <a:schemeClr val="tx1"/>
                </a:solidFill>
                <a:latin typeface="+mn-lt"/>
                <a:ea typeface="+mn-ea"/>
                <a:cs typeface="+mn-cs"/>
              </a:rPr>
              <a:t> (or </a:t>
            </a:r>
            <a:r>
              <a:rPr lang="en-US" sz="1200" i="1" kern="1200" dirty="0" err="1" smtClean="0">
                <a:solidFill>
                  <a:schemeClr val="tx1"/>
                </a:solidFill>
                <a:latin typeface="+mn-lt"/>
                <a:ea typeface="+mn-ea"/>
                <a:cs typeface="+mn-cs"/>
              </a:rPr>
              <a:t>vpx</a:t>
            </a:r>
            <a:r>
              <a:rPr lang="en-US" sz="1200" i="0" kern="1200" dirty="0" smtClean="0">
                <a:solidFill>
                  <a:schemeClr val="tx1"/>
                </a:solidFill>
                <a:latin typeface="+mn-lt"/>
                <a:ea typeface="+mn-ea"/>
                <a:cs typeface="+mn-cs"/>
              </a:rPr>
              <a:t> in the case of HIV-2), are regulatory genes for proteins that control the ability of HIV to infect cells, produce new copies of virus (replicate), or cause disease.</a:t>
            </a:r>
          </a:p>
          <a:p>
            <a:pPr eaLnBrk="1" hangingPunct="1"/>
            <a:endParaRPr lang="en-US" sz="1200" i="0" kern="1200" dirty="0" smtClean="0">
              <a:solidFill>
                <a:schemeClr val="tx1"/>
              </a:solidFill>
              <a:latin typeface="+mn-lt"/>
              <a:ea typeface="+mn-ea"/>
              <a:cs typeface="+mn-cs"/>
            </a:endParaRPr>
          </a:p>
          <a:p>
            <a:pPr eaLnBrk="1" hangingPunct="1"/>
            <a:r>
              <a:rPr lang="en-US" sz="1200" kern="1200" dirty="0" smtClean="0">
                <a:solidFill>
                  <a:schemeClr val="tx1"/>
                </a:solidFill>
                <a:latin typeface="+mn-lt"/>
                <a:ea typeface="+mn-ea"/>
                <a:cs typeface="+mn-cs"/>
              </a:rPr>
              <a:t>The two Tat proteins (p16 and p14) are transcriptional transactivators for the LTR promoter acting by binding the TAR RNA element. </a:t>
            </a:r>
          </a:p>
          <a:p>
            <a:pPr eaLnBrk="1" hangingPunct="1"/>
            <a:r>
              <a:rPr lang="en-US" sz="1200" kern="1200" dirty="0" smtClean="0">
                <a:solidFill>
                  <a:schemeClr val="tx1"/>
                </a:solidFill>
                <a:latin typeface="+mn-lt"/>
                <a:ea typeface="+mn-ea"/>
                <a:cs typeface="+mn-cs"/>
              </a:rPr>
              <a:t>The Rev protein (p19) is involved in shuttling RNAs from the nucleus and the cytoplasm by binding to the RRE RNA element. </a:t>
            </a:r>
          </a:p>
          <a:p>
            <a:pPr eaLnBrk="1" hangingPunct="1"/>
            <a:r>
              <a:rPr lang="en-US" sz="1200" kern="1200" dirty="0" smtClean="0">
                <a:solidFill>
                  <a:schemeClr val="tx1"/>
                </a:solidFill>
                <a:latin typeface="+mn-lt"/>
                <a:ea typeface="+mn-ea"/>
                <a:cs typeface="+mn-cs"/>
              </a:rPr>
              <a:t>The Vif protein (p23) prevents the action of APOBEC3G (a cell protein that deaminates DNA:RNA hybrids and/or interferes with the Pol protein). </a:t>
            </a:r>
          </a:p>
          <a:p>
            <a:pPr eaLnBrk="1" hangingPunct="1"/>
            <a:r>
              <a:rPr lang="en-US" sz="1200" kern="1200" dirty="0" smtClean="0">
                <a:solidFill>
                  <a:schemeClr val="tx1"/>
                </a:solidFill>
                <a:latin typeface="+mn-lt"/>
                <a:ea typeface="+mn-ea"/>
                <a:cs typeface="+mn-cs"/>
              </a:rPr>
              <a:t>The Vpr protein (p14) arrests cell division at G2/M. </a:t>
            </a:r>
          </a:p>
          <a:p>
            <a:pPr eaLnBrk="1" hangingPunct="1"/>
            <a:r>
              <a:rPr lang="en-US" sz="1200" kern="1200" dirty="0" smtClean="0">
                <a:solidFill>
                  <a:schemeClr val="tx1"/>
                </a:solidFill>
                <a:latin typeface="+mn-lt"/>
                <a:ea typeface="+mn-ea"/>
                <a:cs typeface="+mn-cs"/>
              </a:rPr>
              <a:t>The Nef protein (p27) down-regulates CD4 (the major viral receptor), as well as the MHC class I and class II molecules.</a:t>
            </a:r>
          </a:p>
          <a:p>
            <a:pPr eaLnBrk="1" hangingPunct="1"/>
            <a:r>
              <a:rPr lang="en-US" sz="1200" kern="1200" dirty="0" smtClean="0">
                <a:solidFill>
                  <a:schemeClr val="tx1"/>
                </a:solidFill>
                <a:latin typeface="+mn-lt"/>
                <a:ea typeface="+mn-ea"/>
                <a:cs typeface="+mn-cs"/>
              </a:rPr>
              <a:t>The </a:t>
            </a:r>
            <a:r>
              <a:rPr lang="en-US" sz="1200" kern="1200" dirty="0" err="1" smtClean="0">
                <a:solidFill>
                  <a:schemeClr val="tx1"/>
                </a:solidFill>
                <a:latin typeface="+mn-lt"/>
                <a:ea typeface="+mn-ea"/>
                <a:cs typeface="+mn-cs"/>
              </a:rPr>
              <a:t>Vpu</a:t>
            </a:r>
            <a:r>
              <a:rPr lang="en-US" sz="1200" kern="1200" dirty="0" smtClean="0">
                <a:solidFill>
                  <a:schemeClr val="tx1"/>
                </a:solidFill>
                <a:latin typeface="+mn-lt"/>
                <a:ea typeface="+mn-ea"/>
                <a:cs typeface="+mn-cs"/>
              </a:rPr>
              <a:t> protein (p16) influences the release of new virus particles from infected cells.[81] </a:t>
            </a:r>
          </a:p>
          <a:p>
            <a:pPr eaLnBrk="1" hangingPunct="1"/>
            <a:r>
              <a:rPr lang="en-US" sz="1200" kern="1200" dirty="0" smtClean="0">
                <a:solidFill>
                  <a:schemeClr val="tx1"/>
                </a:solidFill>
                <a:latin typeface="+mn-lt"/>
                <a:ea typeface="+mn-ea"/>
                <a:cs typeface="+mn-cs"/>
              </a:rPr>
              <a:t>The ends of each strand of HIV RNA contain an RNA sequence called the long terminal repeat (LTR). Regions in the LTR act as switches to control production of new viruses and can be triggered by proteins from either HIV or the host cell. </a:t>
            </a:r>
          </a:p>
          <a:p>
            <a:pPr eaLnBrk="1" hangingPunct="1"/>
            <a:r>
              <a:rPr lang="en-US" sz="1200" kern="1200" dirty="0" smtClean="0">
                <a:solidFill>
                  <a:schemeClr val="tx1"/>
                </a:solidFill>
                <a:latin typeface="+mn-lt"/>
                <a:ea typeface="+mn-ea"/>
                <a:cs typeface="+mn-cs"/>
              </a:rPr>
              <a:t>The Psi element is involved in viral genome packaging and recognized by Gag and Rev proteins. </a:t>
            </a:r>
          </a:p>
          <a:p>
            <a:pPr eaLnBrk="1" hangingPunct="1"/>
            <a:endParaRPr lang="en-US" sz="1200" kern="1200" dirty="0" smtClean="0">
              <a:solidFill>
                <a:schemeClr val="tx1"/>
              </a:solidFill>
              <a:latin typeface="+mn-lt"/>
              <a:ea typeface="+mn-ea"/>
              <a:cs typeface="+mn-cs"/>
            </a:endParaRPr>
          </a:p>
          <a:p>
            <a:pPr eaLnBrk="1" hangingPunct="1"/>
            <a:r>
              <a:rPr lang="en-US" sz="1200" kern="1200" dirty="0" smtClean="0">
                <a:solidFill>
                  <a:schemeClr val="tx1"/>
                </a:solidFill>
                <a:latin typeface="+mn-lt"/>
                <a:ea typeface="+mn-ea"/>
                <a:cs typeface="+mn-cs"/>
              </a:rPr>
              <a:t>The single-stranded RNA is tightly bound to nucleocapsid proteins, p7, and enzymes needed for the development of the virion such as reverse transcriptase, proteases, ribonuclease and integrase. A matrix composed of the viral protein p17 surrounds the capsid ensuring the integrity of the virion particle.</a:t>
            </a:r>
          </a:p>
          <a:p>
            <a:pPr eaLnBrk="1" hangingPunct="1"/>
            <a:endParaRPr lang="en-US" sz="1200" kern="1200" dirty="0" smtClean="0">
              <a:solidFill>
                <a:schemeClr val="tx1"/>
              </a:solidFill>
              <a:latin typeface="+mn-lt"/>
              <a:ea typeface="+mn-ea"/>
              <a:cs typeface="+mn-cs"/>
            </a:endParaRPr>
          </a:p>
          <a:p>
            <a:pPr eaLnBrk="1" hangingPunct="1"/>
            <a:r>
              <a:rPr lang="en-US" dirty="0" smtClean="0"/>
              <a:t>Like </a:t>
            </a:r>
            <a:r>
              <a:rPr lang="en-US" dirty="0"/>
              <a:t>all known retroviruses, the HIV provirus contains two LTR elements at each end, along with 3 structural genes that are essential for virus replication. </a:t>
            </a:r>
          </a:p>
        </p:txBody>
      </p:sp>
    </p:spTree>
    <p:extLst>
      <p:ext uri="{BB962C8B-B14F-4D97-AF65-F5344CB8AC3E}">
        <p14:creationId xmlns:p14="http://schemas.microsoft.com/office/powerpoint/2010/main" val="388210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A8F94E-05AB-2845-BCB2-2D20226B94C2}"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2630422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8F94E-05AB-2845-BCB2-2D20226B94C2}"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318047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A8F94E-05AB-2845-BCB2-2D20226B94C2}"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417964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A8F94E-05AB-2845-BCB2-2D20226B94C2}"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1874720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A8F94E-05AB-2845-BCB2-2D20226B94C2}" type="datetimeFigureOut">
              <a:rPr lang="en-US" smtClean="0"/>
              <a:t>10/4/2015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809782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A8F94E-05AB-2845-BCB2-2D20226B94C2}" type="datetimeFigureOut">
              <a:rPr lang="en-US" smtClean="0"/>
              <a:t>10/4/2015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222671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8F94E-05AB-2845-BCB2-2D20226B94C2}" type="datetimeFigureOut">
              <a:rPr lang="en-US" smtClean="0"/>
              <a:t>10/4/2015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742393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8F94E-05AB-2845-BCB2-2D20226B94C2}"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2764079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8F94E-05AB-2845-BCB2-2D20226B94C2}" type="datetimeFigureOut">
              <a:rPr lang="en-US" smtClean="0"/>
              <a:t>10/4/2015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308860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8F94E-05AB-2845-BCB2-2D20226B94C2}"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2268393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8F94E-05AB-2845-BCB2-2D20226B94C2}" type="datetimeFigureOut">
              <a:rPr lang="en-US" smtClean="0"/>
              <a:t>10/4/2015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6C71DE-93B1-6C44-BE8D-7BA7799DFAF4}" type="slidenum">
              <a:rPr lang="en-US" smtClean="0"/>
              <a:t>‹#›</a:t>
            </a:fld>
            <a:endParaRPr lang="en-US"/>
          </a:p>
        </p:txBody>
      </p:sp>
    </p:spTree>
    <p:extLst>
      <p:ext uri="{BB962C8B-B14F-4D97-AF65-F5344CB8AC3E}">
        <p14:creationId xmlns:p14="http://schemas.microsoft.com/office/powerpoint/2010/main" val="1010285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8F94E-05AB-2845-BCB2-2D20226B94C2}" type="datetimeFigureOut">
              <a:rPr lang="en-US" smtClean="0"/>
              <a:t>10/4/2015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6C71DE-93B1-6C44-BE8D-7BA7799DFAF4}" type="slidenum">
              <a:rPr lang="en-US" smtClean="0"/>
              <a:t>‹#›</a:t>
            </a:fld>
            <a:endParaRPr lang="en-US"/>
          </a:p>
        </p:txBody>
      </p:sp>
    </p:spTree>
    <p:extLst>
      <p:ext uri="{BB962C8B-B14F-4D97-AF65-F5344CB8AC3E}">
        <p14:creationId xmlns:p14="http://schemas.microsoft.com/office/powerpoint/2010/main" val="2690241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Layout" Target="../diagrams/layout1.xml"/><Relationship Id="rId7" Type="http://schemas.openxmlformats.org/officeDocument/2006/relationships/image" Target="../media/image1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2"/>
          <p:cNvGrpSpPr>
            <a:grpSpLocks/>
          </p:cNvGrpSpPr>
          <p:nvPr/>
        </p:nvGrpSpPr>
        <p:grpSpPr bwMode="auto">
          <a:xfrm>
            <a:off x="211138" y="5295983"/>
            <a:ext cx="1206500" cy="1187450"/>
            <a:chOff x="3749" y="1811"/>
            <a:chExt cx="1509" cy="1466"/>
          </a:xfrm>
        </p:grpSpPr>
        <p:grpSp>
          <p:nvGrpSpPr>
            <p:cNvPr id="14341" name="Group 3"/>
            <p:cNvGrpSpPr>
              <a:grpSpLocks/>
            </p:cNvGrpSpPr>
            <p:nvPr/>
          </p:nvGrpSpPr>
          <p:grpSpPr bwMode="auto">
            <a:xfrm>
              <a:off x="3749" y="1922"/>
              <a:ext cx="1372" cy="1355"/>
              <a:chOff x="3749" y="1922"/>
              <a:chExt cx="1372" cy="1355"/>
            </a:xfrm>
          </p:grpSpPr>
          <p:sp>
            <p:nvSpPr>
              <p:cNvPr id="14634" name="Freeform 4"/>
              <p:cNvSpPr>
                <a:spLocks/>
              </p:cNvSpPr>
              <p:nvPr/>
            </p:nvSpPr>
            <p:spPr bwMode="auto">
              <a:xfrm>
                <a:off x="4145" y="2919"/>
                <a:ext cx="93" cy="93"/>
              </a:xfrm>
              <a:custGeom>
                <a:avLst/>
                <a:gdLst>
                  <a:gd name="T0" fmla="*/ 3 w 373"/>
                  <a:gd name="T1" fmla="*/ 0 h 374"/>
                  <a:gd name="T2" fmla="*/ 4 w 373"/>
                  <a:gd name="T3" fmla="*/ 0 h 374"/>
                  <a:gd name="T4" fmla="*/ 4 w 373"/>
                  <a:gd name="T5" fmla="*/ 0 h 374"/>
                  <a:gd name="T6" fmla="*/ 5 w 373"/>
                  <a:gd name="T7" fmla="*/ 1 h 374"/>
                  <a:gd name="T8" fmla="*/ 5 w 373"/>
                  <a:gd name="T9" fmla="*/ 1 h 374"/>
                  <a:gd name="T10" fmla="*/ 5 w 373"/>
                  <a:gd name="T11" fmla="*/ 1 h 374"/>
                  <a:gd name="T12" fmla="*/ 6 w 373"/>
                  <a:gd name="T13" fmla="*/ 2 h 374"/>
                  <a:gd name="T14" fmla="*/ 6 w 373"/>
                  <a:gd name="T15" fmla="*/ 2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5 h 374"/>
                  <a:gd name="T28" fmla="*/ 4 w 373"/>
                  <a:gd name="T29" fmla="*/ 6 h 374"/>
                  <a:gd name="T30" fmla="*/ 3 w 373"/>
                  <a:gd name="T31" fmla="*/ 6 h 374"/>
                  <a:gd name="T32" fmla="*/ 2 w 373"/>
                  <a:gd name="T33" fmla="*/ 6 h 374"/>
                  <a:gd name="T34" fmla="*/ 2 w 373"/>
                  <a:gd name="T35" fmla="*/ 6 h 374"/>
                  <a:gd name="T36" fmla="*/ 1 w 373"/>
                  <a:gd name="T37" fmla="*/ 5 h 374"/>
                  <a:gd name="T38" fmla="*/ 1 w 373"/>
                  <a:gd name="T39" fmla="*/ 5 h 374"/>
                  <a:gd name="T40" fmla="*/ 0 w 373"/>
                  <a:gd name="T41" fmla="*/ 5 h 374"/>
                  <a:gd name="T42" fmla="*/ 0 w 373"/>
                  <a:gd name="T43" fmla="*/ 4 h 374"/>
                  <a:gd name="T44" fmla="*/ 0 w 373"/>
                  <a:gd name="T45" fmla="*/ 4 h 374"/>
                  <a:gd name="T46" fmla="*/ 0 w 373"/>
                  <a:gd name="T47" fmla="*/ 3 h 374"/>
                  <a:gd name="T48" fmla="*/ 0 w 373"/>
                  <a:gd name="T49" fmla="*/ 2 h 374"/>
                  <a:gd name="T50" fmla="*/ 0 w 373"/>
                  <a:gd name="T51" fmla="*/ 2 h 374"/>
                  <a:gd name="T52" fmla="*/ 0 w 373"/>
                  <a:gd name="T53" fmla="*/ 1 h 374"/>
                  <a:gd name="T54" fmla="*/ 0 w 373"/>
                  <a:gd name="T55" fmla="*/ 1 h 374"/>
                  <a:gd name="T56" fmla="*/ 1 w 373"/>
                  <a:gd name="T57" fmla="*/ 1 h 374"/>
                  <a:gd name="T58" fmla="*/ 1 w 373"/>
                  <a:gd name="T59" fmla="*/ 0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4" y="5"/>
                    </a:lnTo>
                    <a:lnTo>
                      <a:pt x="242" y="8"/>
                    </a:lnTo>
                    <a:lnTo>
                      <a:pt x="259" y="15"/>
                    </a:lnTo>
                    <a:lnTo>
                      <a:pt x="275" y="23"/>
                    </a:lnTo>
                    <a:lnTo>
                      <a:pt x="291" y="32"/>
                    </a:lnTo>
                    <a:lnTo>
                      <a:pt x="305" y="43"/>
                    </a:lnTo>
                    <a:lnTo>
                      <a:pt x="318" y="56"/>
                    </a:lnTo>
                    <a:lnTo>
                      <a:pt x="330" y="69"/>
                    </a:lnTo>
                    <a:lnTo>
                      <a:pt x="341" y="83"/>
                    </a:lnTo>
                    <a:lnTo>
                      <a:pt x="350" y="99"/>
                    </a:lnTo>
                    <a:lnTo>
                      <a:pt x="359" y="114"/>
                    </a:lnTo>
                    <a:lnTo>
                      <a:pt x="365" y="132"/>
                    </a:lnTo>
                    <a:lnTo>
                      <a:pt x="369" y="150"/>
                    </a:lnTo>
                    <a:lnTo>
                      <a:pt x="372" y="169"/>
                    </a:lnTo>
                    <a:lnTo>
                      <a:pt x="373" y="188"/>
                    </a:lnTo>
                    <a:lnTo>
                      <a:pt x="372" y="207"/>
                    </a:lnTo>
                    <a:lnTo>
                      <a:pt x="369" y="225"/>
                    </a:lnTo>
                    <a:lnTo>
                      <a:pt x="365" y="242"/>
                    </a:lnTo>
                    <a:lnTo>
                      <a:pt x="359" y="260"/>
                    </a:lnTo>
                    <a:lnTo>
                      <a:pt x="350" y="276"/>
                    </a:lnTo>
                    <a:lnTo>
                      <a:pt x="341" y="291"/>
                    </a:lnTo>
                    <a:lnTo>
                      <a:pt x="330" y="305"/>
                    </a:lnTo>
                    <a:lnTo>
                      <a:pt x="318" y="320"/>
                    </a:lnTo>
                    <a:lnTo>
                      <a:pt x="305" y="332"/>
                    </a:lnTo>
                    <a:lnTo>
                      <a:pt x="291" y="342"/>
                    </a:lnTo>
                    <a:lnTo>
                      <a:pt x="275" y="352"/>
                    </a:lnTo>
                    <a:lnTo>
                      <a:pt x="259" y="359"/>
                    </a:lnTo>
                    <a:lnTo>
                      <a:pt x="242" y="366"/>
                    </a:lnTo>
                    <a:lnTo>
                      <a:pt x="224" y="371"/>
                    </a:lnTo>
                    <a:lnTo>
                      <a:pt x="205" y="373"/>
                    </a:lnTo>
                    <a:lnTo>
                      <a:pt x="186" y="374"/>
                    </a:lnTo>
                    <a:lnTo>
                      <a:pt x="167" y="373"/>
                    </a:lnTo>
                    <a:lnTo>
                      <a:pt x="148" y="371"/>
                    </a:lnTo>
                    <a:lnTo>
                      <a:pt x="130" y="366"/>
                    </a:lnTo>
                    <a:lnTo>
                      <a:pt x="114" y="359"/>
                    </a:lnTo>
                    <a:lnTo>
                      <a:pt x="97" y="352"/>
                    </a:lnTo>
                    <a:lnTo>
                      <a:pt x="82" y="342"/>
                    </a:lnTo>
                    <a:lnTo>
                      <a:pt x="67" y="332"/>
                    </a:lnTo>
                    <a:lnTo>
                      <a:pt x="54" y="320"/>
                    </a:lnTo>
                    <a:lnTo>
                      <a:pt x="42" y="305"/>
                    </a:lnTo>
                    <a:lnTo>
                      <a:pt x="32" y="291"/>
                    </a:lnTo>
                    <a:lnTo>
                      <a:pt x="22" y="276"/>
                    </a:lnTo>
                    <a:lnTo>
                      <a:pt x="14" y="260"/>
                    </a:lnTo>
                    <a:lnTo>
                      <a:pt x="8" y="242"/>
                    </a:lnTo>
                    <a:lnTo>
                      <a:pt x="3" y="225"/>
                    </a:lnTo>
                    <a:lnTo>
                      <a:pt x="1" y="207"/>
                    </a:lnTo>
                    <a:lnTo>
                      <a:pt x="0" y="188"/>
                    </a:lnTo>
                    <a:lnTo>
                      <a:pt x="1" y="169"/>
                    </a:lnTo>
                    <a:lnTo>
                      <a:pt x="3" y="150"/>
                    </a:lnTo>
                    <a:lnTo>
                      <a:pt x="8" y="132"/>
                    </a:lnTo>
                    <a:lnTo>
                      <a:pt x="14" y="114"/>
                    </a:lnTo>
                    <a:lnTo>
                      <a:pt x="22" y="99"/>
                    </a:lnTo>
                    <a:lnTo>
                      <a:pt x="32" y="83"/>
                    </a:lnTo>
                    <a:lnTo>
                      <a:pt x="42" y="69"/>
                    </a:lnTo>
                    <a:lnTo>
                      <a:pt x="54" y="56"/>
                    </a:lnTo>
                    <a:lnTo>
                      <a:pt x="67" y="43"/>
                    </a:lnTo>
                    <a:lnTo>
                      <a:pt x="82" y="32"/>
                    </a:lnTo>
                    <a:lnTo>
                      <a:pt x="97" y="23"/>
                    </a:lnTo>
                    <a:lnTo>
                      <a:pt x="114" y="15"/>
                    </a:lnTo>
                    <a:lnTo>
                      <a:pt x="130" y="8"/>
                    </a:lnTo>
                    <a:lnTo>
                      <a:pt x="148" y="5"/>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35" name="Freeform 5"/>
              <p:cNvSpPr>
                <a:spLocks/>
              </p:cNvSpPr>
              <p:nvPr/>
            </p:nvSpPr>
            <p:spPr bwMode="auto">
              <a:xfrm>
                <a:off x="4145" y="2919"/>
                <a:ext cx="93" cy="93"/>
              </a:xfrm>
              <a:custGeom>
                <a:avLst/>
                <a:gdLst>
                  <a:gd name="T0" fmla="*/ 3 w 373"/>
                  <a:gd name="T1" fmla="*/ 0 h 374"/>
                  <a:gd name="T2" fmla="*/ 4 w 373"/>
                  <a:gd name="T3" fmla="*/ 0 h 374"/>
                  <a:gd name="T4" fmla="*/ 4 w 373"/>
                  <a:gd name="T5" fmla="*/ 0 h 374"/>
                  <a:gd name="T6" fmla="*/ 5 w 373"/>
                  <a:gd name="T7" fmla="*/ 1 h 374"/>
                  <a:gd name="T8" fmla="*/ 5 w 373"/>
                  <a:gd name="T9" fmla="*/ 1 h 374"/>
                  <a:gd name="T10" fmla="*/ 5 w 373"/>
                  <a:gd name="T11" fmla="*/ 1 h 374"/>
                  <a:gd name="T12" fmla="*/ 6 w 373"/>
                  <a:gd name="T13" fmla="*/ 2 h 374"/>
                  <a:gd name="T14" fmla="*/ 6 w 373"/>
                  <a:gd name="T15" fmla="*/ 2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5 h 374"/>
                  <a:gd name="T28" fmla="*/ 4 w 373"/>
                  <a:gd name="T29" fmla="*/ 6 h 374"/>
                  <a:gd name="T30" fmla="*/ 3 w 373"/>
                  <a:gd name="T31" fmla="*/ 6 h 374"/>
                  <a:gd name="T32" fmla="*/ 2 w 373"/>
                  <a:gd name="T33" fmla="*/ 6 h 374"/>
                  <a:gd name="T34" fmla="*/ 2 w 373"/>
                  <a:gd name="T35" fmla="*/ 6 h 374"/>
                  <a:gd name="T36" fmla="*/ 1 w 373"/>
                  <a:gd name="T37" fmla="*/ 5 h 374"/>
                  <a:gd name="T38" fmla="*/ 1 w 373"/>
                  <a:gd name="T39" fmla="*/ 5 h 374"/>
                  <a:gd name="T40" fmla="*/ 0 w 373"/>
                  <a:gd name="T41" fmla="*/ 5 h 374"/>
                  <a:gd name="T42" fmla="*/ 0 w 373"/>
                  <a:gd name="T43" fmla="*/ 4 h 374"/>
                  <a:gd name="T44" fmla="*/ 0 w 373"/>
                  <a:gd name="T45" fmla="*/ 4 h 374"/>
                  <a:gd name="T46" fmla="*/ 0 w 373"/>
                  <a:gd name="T47" fmla="*/ 3 h 374"/>
                  <a:gd name="T48" fmla="*/ 0 w 373"/>
                  <a:gd name="T49" fmla="*/ 2 h 374"/>
                  <a:gd name="T50" fmla="*/ 0 w 373"/>
                  <a:gd name="T51" fmla="*/ 2 h 374"/>
                  <a:gd name="T52" fmla="*/ 0 w 373"/>
                  <a:gd name="T53" fmla="*/ 1 h 374"/>
                  <a:gd name="T54" fmla="*/ 0 w 373"/>
                  <a:gd name="T55" fmla="*/ 1 h 374"/>
                  <a:gd name="T56" fmla="*/ 1 w 373"/>
                  <a:gd name="T57" fmla="*/ 1 h 374"/>
                  <a:gd name="T58" fmla="*/ 1 w 373"/>
                  <a:gd name="T59" fmla="*/ 0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4" y="5"/>
                    </a:lnTo>
                    <a:lnTo>
                      <a:pt x="242" y="8"/>
                    </a:lnTo>
                    <a:lnTo>
                      <a:pt x="259" y="15"/>
                    </a:lnTo>
                    <a:lnTo>
                      <a:pt x="275" y="23"/>
                    </a:lnTo>
                    <a:lnTo>
                      <a:pt x="291" y="32"/>
                    </a:lnTo>
                    <a:lnTo>
                      <a:pt x="305" y="43"/>
                    </a:lnTo>
                    <a:lnTo>
                      <a:pt x="318" y="56"/>
                    </a:lnTo>
                    <a:lnTo>
                      <a:pt x="330" y="69"/>
                    </a:lnTo>
                    <a:lnTo>
                      <a:pt x="341" y="83"/>
                    </a:lnTo>
                    <a:lnTo>
                      <a:pt x="350" y="99"/>
                    </a:lnTo>
                    <a:lnTo>
                      <a:pt x="359" y="114"/>
                    </a:lnTo>
                    <a:lnTo>
                      <a:pt x="365" y="132"/>
                    </a:lnTo>
                    <a:lnTo>
                      <a:pt x="369" y="150"/>
                    </a:lnTo>
                    <a:lnTo>
                      <a:pt x="372" y="169"/>
                    </a:lnTo>
                    <a:lnTo>
                      <a:pt x="373" y="188"/>
                    </a:lnTo>
                    <a:lnTo>
                      <a:pt x="372" y="207"/>
                    </a:lnTo>
                    <a:lnTo>
                      <a:pt x="369" y="225"/>
                    </a:lnTo>
                    <a:lnTo>
                      <a:pt x="365" y="242"/>
                    </a:lnTo>
                    <a:lnTo>
                      <a:pt x="359" y="260"/>
                    </a:lnTo>
                    <a:lnTo>
                      <a:pt x="350" y="276"/>
                    </a:lnTo>
                    <a:lnTo>
                      <a:pt x="341" y="291"/>
                    </a:lnTo>
                    <a:lnTo>
                      <a:pt x="330" y="305"/>
                    </a:lnTo>
                    <a:lnTo>
                      <a:pt x="318" y="320"/>
                    </a:lnTo>
                    <a:lnTo>
                      <a:pt x="305" y="332"/>
                    </a:lnTo>
                    <a:lnTo>
                      <a:pt x="291" y="342"/>
                    </a:lnTo>
                    <a:lnTo>
                      <a:pt x="275" y="352"/>
                    </a:lnTo>
                    <a:lnTo>
                      <a:pt x="259" y="359"/>
                    </a:lnTo>
                    <a:lnTo>
                      <a:pt x="242" y="366"/>
                    </a:lnTo>
                    <a:lnTo>
                      <a:pt x="224" y="371"/>
                    </a:lnTo>
                    <a:lnTo>
                      <a:pt x="205" y="373"/>
                    </a:lnTo>
                    <a:lnTo>
                      <a:pt x="186" y="374"/>
                    </a:lnTo>
                    <a:lnTo>
                      <a:pt x="167" y="373"/>
                    </a:lnTo>
                    <a:lnTo>
                      <a:pt x="148" y="371"/>
                    </a:lnTo>
                    <a:lnTo>
                      <a:pt x="130" y="366"/>
                    </a:lnTo>
                    <a:lnTo>
                      <a:pt x="114" y="359"/>
                    </a:lnTo>
                    <a:lnTo>
                      <a:pt x="97" y="352"/>
                    </a:lnTo>
                    <a:lnTo>
                      <a:pt x="82" y="342"/>
                    </a:lnTo>
                    <a:lnTo>
                      <a:pt x="67" y="332"/>
                    </a:lnTo>
                    <a:lnTo>
                      <a:pt x="54" y="320"/>
                    </a:lnTo>
                    <a:lnTo>
                      <a:pt x="42" y="305"/>
                    </a:lnTo>
                    <a:lnTo>
                      <a:pt x="32" y="291"/>
                    </a:lnTo>
                    <a:lnTo>
                      <a:pt x="22" y="276"/>
                    </a:lnTo>
                    <a:lnTo>
                      <a:pt x="14" y="260"/>
                    </a:lnTo>
                    <a:lnTo>
                      <a:pt x="8" y="242"/>
                    </a:lnTo>
                    <a:lnTo>
                      <a:pt x="3" y="225"/>
                    </a:lnTo>
                    <a:lnTo>
                      <a:pt x="1" y="207"/>
                    </a:lnTo>
                    <a:lnTo>
                      <a:pt x="0" y="188"/>
                    </a:lnTo>
                    <a:lnTo>
                      <a:pt x="1" y="169"/>
                    </a:lnTo>
                    <a:lnTo>
                      <a:pt x="3" y="150"/>
                    </a:lnTo>
                    <a:lnTo>
                      <a:pt x="8" y="132"/>
                    </a:lnTo>
                    <a:lnTo>
                      <a:pt x="14" y="114"/>
                    </a:lnTo>
                    <a:lnTo>
                      <a:pt x="22" y="99"/>
                    </a:lnTo>
                    <a:lnTo>
                      <a:pt x="32" y="83"/>
                    </a:lnTo>
                    <a:lnTo>
                      <a:pt x="42" y="69"/>
                    </a:lnTo>
                    <a:lnTo>
                      <a:pt x="54" y="56"/>
                    </a:lnTo>
                    <a:lnTo>
                      <a:pt x="67" y="43"/>
                    </a:lnTo>
                    <a:lnTo>
                      <a:pt x="82" y="32"/>
                    </a:lnTo>
                    <a:lnTo>
                      <a:pt x="97" y="23"/>
                    </a:lnTo>
                    <a:lnTo>
                      <a:pt x="114" y="15"/>
                    </a:lnTo>
                    <a:lnTo>
                      <a:pt x="130" y="8"/>
                    </a:lnTo>
                    <a:lnTo>
                      <a:pt x="148" y="5"/>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36" name="Freeform 6"/>
              <p:cNvSpPr>
                <a:spLocks/>
              </p:cNvSpPr>
              <p:nvPr/>
            </p:nvSpPr>
            <p:spPr bwMode="auto">
              <a:xfrm>
                <a:off x="4036" y="2805"/>
                <a:ext cx="93" cy="93"/>
              </a:xfrm>
              <a:custGeom>
                <a:avLst/>
                <a:gdLst>
                  <a:gd name="T0" fmla="*/ 3 w 375"/>
                  <a:gd name="T1" fmla="*/ 0 h 373"/>
                  <a:gd name="T2" fmla="*/ 4 w 375"/>
                  <a:gd name="T3" fmla="*/ 0 h 373"/>
                  <a:gd name="T4" fmla="*/ 4 w 375"/>
                  <a:gd name="T5" fmla="*/ 0 h 373"/>
                  <a:gd name="T6" fmla="*/ 5 w 375"/>
                  <a:gd name="T7" fmla="*/ 1 h 373"/>
                  <a:gd name="T8" fmla="*/ 5 w 375"/>
                  <a:gd name="T9" fmla="*/ 1 h 373"/>
                  <a:gd name="T10" fmla="*/ 5 w 375"/>
                  <a:gd name="T11" fmla="*/ 1 h 373"/>
                  <a:gd name="T12" fmla="*/ 6 w 375"/>
                  <a:gd name="T13" fmla="*/ 2 h 373"/>
                  <a:gd name="T14" fmla="*/ 6 w 375"/>
                  <a:gd name="T15" fmla="*/ 2 h 373"/>
                  <a:gd name="T16" fmla="*/ 6 w 375"/>
                  <a:gd name="T17" fmla="*/ 3 h 373"/>
                  <a:gd name="T18" fmla="*/ 6 w 375"/>
                  <a:gd name="T19" fmla="*/ 4 h 373"/>
                  <a:gd name="T20" fmla="*/ 5 w 375"/>
                  <a:gd name="T21" fmla="*/ 4 h 373"/>
                  <a:gd name="T22" fmla="*/ 5 w 375"/>
                  <a:gd name="T23" fmla="*/ 5 h 373"/>
                  <a:gd name="T24" fmla="*/ 5 w 375"/>
                  <a:gd name="T25" fmla="*/ 5 h 373"/>
                  <a:gd name="T26" fmla="*/ 4 w 375"/>
                  <a:gd name="T27" fmla="*/ 5 h 373"/>
                  <a:gd name="T28" fmla="*/ 4 w 375"/>
                  <a:gd name="T29" fmla="*/ 6 h 373"/>
                  <a:gd name="T30" fmla="*/ 3 w 375"/>
                  <a:gd name="T31" fmla="*/ 6 h 373"/>
                  <a:gd name="T32" fmla="*/ 2 w 375"/>
                  <a:gd name="T33" fmla="*/ 6 h 373"/>
                  <a:gd name="T34" fmla="*/ 2 w 375"/>
                  <a:gd name="T35" fmla="*/ 6 h 373"/>
                  <a:gd name="T36" fmla="*/ 1 w 375"/>
                  <a:gd name="T37" fmla="*/ 5 h 373"/>
                  <a:gd name="T38" fmla="*/ 1 w 375"/>
                  <a:gd name="T39" fmla="*/ 5 h 373"/>
                  <a:gd name="T40" fmla="*/ 1 w 375"/>
                  <a:gd name="T41" fmla="*/ 5 h 373"/>
                  <a:gd name="T42" fmla="*/ 0 w 375"/>
                  <a:gd name="T43" fmla="*/ 4 h 373"/>
                  <a:gd name="T44" fmla="*/ 0 w 375"/>
                  <a:gd name="T45" fmla="*/ 4 h 373"/>
                  <a:gd name="T46" fmla="*/ 0 w 375"/>
                  <a:gd name="T47" fmla="*/ 3 h 373"/>
                  <a:gd name="T48" fmla="*/ 0 w 375"/>
                  <a:gd name="T49" fmla="*/ 2 h 373"/>
                  <a:gd name="T50" fmla="*/ 0 w 375"/>
                  <a:gd name="T51" fmla="*/ 2 h 373"/>
                  <a:gd name="T52" fmla="*/ 0 w 375"/>
                  <a:gd name="T53" fmla="*/ 1 h 373"/>
                  <a:gd name="T54" fmla="*/ 1 w 375"/>
                  <a:gd name="T55" fmla="*/ 1 h 373"/>
                  <a:gd name="T56" fmla="*/ 1 w 375"/>
                  <a:gd name="T57" fmla="*/ 1 h 373"/>
                  <a:gd name="T58" fmla="*/ 1 w 375"/>
                  <a:gd name="T59" fmla="*/ 0 h 373"/>
                  <a:gd name="T60" fmla="*/ 2 w 375"/>
                  <a:gd name="T61" fmla="*/ 0 h 373"/>
                  <a:gd name="T62" fmla="*/ 2 w 375"/>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3"/>
                  <a:gd name="T98" fmla="*/ 375 w 375"/>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3">
                    <a:moveTo>
                      <a:pt x="188" y="0"/>
                    </a:moveTo>
                    <a:lnTo>
                      <a:pt x="207" y="1"/>
                    </a:lnTo>
                    <a:lnTo>
                      <a:pt x="225" y="3"/>
                    </a:lnTo>
                    <a:lnTo>
                      <a:pt x="243" y="8"/>
                    </a:lnTo>
                    <a:lnTo>
                      <a:pt x="261" y="14"/>
                    </a:lnTo>
                    <a:lnTo>
                      <a:pt x="276" y="22"/>
                    </a:lnTo>
                    <a:lnTo>
                      <a:pt x="291" y="32"/>
                    </a:lnTo>
                    <a:lnTo>
                      <a:pt x="306" y="43"/>
                    </a:lnTo>
                    <a:lnTo>
                      <a:pt x="320" y="55"/>
                    </a:lnTo>
                    <a:lnTo>
                      <a:pt x="332" y="68"/>
                    </a:lnTo>
                    <a:lnTo>
                      <a:pt x="343" y="82"/>
                    </a:lnTo>
                    <a:lnTo>
                      <a:pt x="352" y="97"/>
                    </a:lnTo>
                    <a:lnTo>
                      <a:pt x="359" y="114"/>
                    </a:lnTo>
                    <a:lnTo>
                      <a:pt x="366" y="132"/>
                    </a:lnTo>
                    <a:lnTo>
                      <a:pt x="371" y="150"/>
                    </a:lnTo>
                    <a:lnTo>
                      <a:pt x="373" y="167"/>
                    </a:lnTo>
                    <a:lnTo>
                      <a:pt x="375" y="186"/>
                    </a:lnTo>
                    <a:lnTo>
                      <a:pt x="373" y="205"/>
                    </a:lnTo>
                    <a:lnTo>
                      <a:pt x="371" y="224"/>
                    </a:lnTo>
                    <a:lnTo>
                      <a:pt x="366" y="242"/>
                    </a:lnTo>
                    <a:lnTo>
                      <a:pt x="359" y="259"/>
                    </a:lnTo>
                    <a:lnTo>
                      <a:pt x="352" y="276"/>
                    </a:lnTo>
                    <a:lnTo>
                      <a:pt x="343" y="291"/>
                    </a:lnTo>
                    <a:lnTo>
                      <a:pt x="332" y="305"/>
                    </a:lnTo>
                    <a:lnTo>
                      <a:pt x="320" y="318"/>
                    </a:lnTo>
                    <a:lnTo>
                      <a:pt x="306" y="330"/>
                    </a:lnTo>
                    <a:lnTo>
                      <a:pt x="291" y="342"/>
                    </a:lnTo>
                    <a:lnTo>
                      <a:pt x="276" y="350"/>
                    </a:lnTo>
                    <a:lnTo>
                      <a:pt x="261" y="359"/>
                    </a:lnTo>
                    <a:lnTo>
                      <a:pt x="243" y="365"/>
                    </a:lnTo>
                    <a:lnTo>
                      <a:pt x="225" y="369"/>
                    </a:lnTo>
                    <a:lnTo>
                      <a:pt x="207" y="373"/>
                    </a:lnTo>
                    <a:lnTo>
                      <a:pt x="188" y="373"/>
                    </a:lnTo>
                    <a:lnTo>
                      <a:pt x="169" y="373"/>
                    </a:lnTo>
                    <a:lnTo>
                      <a:pt x="150" y="369"/>
                    </a:lnTo>
                    <a:lnTo>
                      <a:pt x="132" y="365"/>
                    </a:lnTo>
                    <a:lnTo>
                      <a:pt x="114" y="359"/>
                    </a:lnTo>
                    <a:lnTo>
                      <a:pt x="99" y="350"/>
                    </a:lnTo>
                    <a:lnTo>
                      <a:pt x="83" y="342"/>
                    </a:lnTo>
                    <a:lnTo>
                      <a:pt x="69" y="330"/>
                    </a:lnTo>
                    <a:lnTo>
                      <a:pt x="55" y="318"/>
                    </a:lnTo>
                    <a:lnTo>
                      <a:pt x="43" y="305"/>
                    </a:lnTo>
                    <a:lnTo>
                      <a:pt x="32" y="291"/>
                    </a:lnTo>
                    <a:lnTo>
                      <a:pt x="23" y="276"/>
                    </a:lnTo>
                    <a:lnTo>
                      <a:pt x="16" y="259"/>
                    </a:lnTo>
                    <a:lnTo>
                      <a:pt x="9" y="242"/>
                    </a:lnTo>
                    <a:lnTo>
                      <a:pt x="5" y="224"/>
                    </a:lnTo>
                    <a:lnTo>
                      <a:pt x="1" y="205"/>
                    </a:lnTo>
                    <a:lnTo>
                      <a:pt x="0" y="186"/>
                    </a:lnTo>
                    <a:lnTo>
                      <a:pt x="1" y="167"/>
                    </a:lnTo>
                    <a:lnTo>
                      <a:pt x="5" y="150"/>
                    </a:lnTo>
                    <a:lnTo>
                      <a:pt x="9" y="132"/>
                    </a:lnTo>
                    <a:lnTo>
                      <a:pt x="16" y="114"/>
                    </a:lnTo>
                    <a:lnTo>
                      <a:pt x="23" y="97"/>
                    </a:lnTo>
                    <a:lnTo>
                      <a:pt x="32" y="82"/>
                    </a:lnTo>
                    <a:lnTo>
                      <a:pt x="43" y="68"/>
                    </a:lnTo>
                    <a:lnTo>
                      <a:pt x="55" y="55"/>
                    </a:lnTo>
                    <a:lnTo>
                      <a:pt x="69" y="43"/>
                    </a:lnTo>
                    <a:lnTo>
                      <a:pt x="83" y="32"/>
                    </a:lnTo>
                    <a:lnTo>
                      <a:pt x="99" y="22"/>
                    </a:lnTo>
                    <a:lnTo>
                      <a:pt x="114" y="14"/>
                    </a:lnTo>
                    <a:lnTo>
                      <a:pt x="132" y="8"/>
                    </a:lnTo>
                    <a:lnTo>
                      <a:pt x="150" y="3"/>
                    </a:lnTo>
                    <a:lnTo>
                      <a:pt x="169" y="1"/>
                    </a:lnTo>
                    <a:lnTo>
                      <a:pt x="188"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37" name="Freeform 7"/>
              <p:cNvSpPr>
                <a:spLocks/>
              </p:cNvSpPr>
              <p:nvPr/>
            </p:nvSpPr>
            <p:spPr bwMode="auto">
              <a:xfrm>
                <a:off x="4036" y="2805"/>
                <a:ext cx="93" cy="93"/>
              </a:xfrm>
              <a:custGeom>
                <a:avLst/>
                <a:gdLst>
                  <a:gd name="T0" fmla="*/ 3 w 375"/>
                  <a:gd name="T1" fmla="*/ 0 h 373"/>
                  <a:gd name="T2" fmla="*/ 4 w 375"/>
                  <a:gd name="T3" fmla="*/ 0 h 373"/>
                  <a:gd name="T4" fmla="*/ 4 w 375"/>
                  <a:gd name="T5" fmla="*/ 0 h 373"/>
                  <a:gd name="T6" fmla="*/ 5 w 375"/>
                  <a:gd name="T7" fmla="*/ 1 h 373"/>
                  <a:gd name="T8" fmla="*/ 5 w 375"/>
                  <a:gd name="T9" fmla="*/ 1 h 373"/>
                  <a:gd name="T10" fmla="*/ 5 w 375"/>
                  <a:gd name="T11" fmla="*/ 1 h 373"/>
                  <a:gd name="T12" fmla="*/ 6 w 375"/>
                  <a:gd name="T13" fmla="*/ 2 h 373"/>
                  <a:gd name="T14" fmla="*/ 6 w 375"/>
                  <a:gd name="T15" fmla="*/ 2 h 373"/>
                  <a:gd name="T16" fmla="*/ 6 w 375"/>
                  <a:gd name="T17" fmla="*/ 3 h 373"/>
                  <a:gd name="T18" fmla="*/ 6 w 375"/>
                  <a:gd name="T19" fmla="*/ 4 h 373"/>
                  <a:gd name="T20" fmla="*/ 5 w 375"/>
                  <a:gd name="T21" fmla="*/ 4 h 373"/>
                  <a:gd name="T22" fmla="*/ 5 w 375"/>
                  <a:gd name="T23" fmla="*/ 5 h 373"/>
                  <a:gd name="T24" fmla="*/ 5 w 375"/>
                  <a:gd name="T25" fmla="*/ 5 h 373"/>
                  <a:gd name="T26" fmla="*/ 4 w 375"/>
                  <a:gd name="T27" fmla="*/ 5 h 373"/>
                  <a:gd name="T28" fmla="*/ 4 w 375"/>
                  <a:gd name="T29" fmla="*/ 6 h 373"/>
                  <a:gd name="T30" fmla="*/ 3 w 375"/>
                  <a:gd name="T31" fmla="*/ 6 h 373"/>
                  <a:gd name="T32" fmla="*/ 2 w 375"/>
                  <a:gd name="T33" fmla="*/ 6 h 373"/>
                  <a:gd name="T34" fmla="*/ 2 w 375"/>
                  <a:gd name="T35" fmla="*/ 6 h 373"/>
                  <a:gd name="T36" fmla="*/ 1 w 375"/>
                  <a:gd name="T37" fmla="*/ 5 h 373"/>
                  <a:gd name="T38" fmla="*/ 1 w 375"/>
                  <a:gd name="T39" fmla="*/ 5 h 373"/>
                  <a:gd name="T40" fmla="*/ 1 w 375"/>
                  <a:gd name="T41" fmla="*/ 5 h 373"/>
                  <a:gd name="T42" fmla="*/ 0 w 375"/>
                  <a:gd name="T43" fmla="*/ 4 h 373"/>
                  <a:gd name="T44" fmla="*/ 0 w 375"/>
                  <a:gd name="T45" fmla="*/ 4 h 373"/>
                  <a:gd name="T46" fmla="*/ 0 w 375"/>
                  <a:gd name="T47" fmla="*/ 3 h 373"/>
                  <a:gd name="T48" fmla="*/ 0 w 375"/>
                  <a:gd name="T49" fmla="*/ 2 h 373"/>
                  <a:gd name="T50" fmla="*/ 0 w 375"/>
                  <a:gd name="T51" fmla="*/ 2 h 373"/>
                  <a:gd name="T52" fmla="*/ 0 w 375"/>
                  <a:gd name="T53" fmla="*/ 1 h 373"/>
                  <a:gd name="T54" fmla="*/ 1 w 375"/>
                  <a:gd name="T55" fmla="*/ 1 h 373"/>
                  <a:gd name="T56" fmla="*/ 1 w 375"/>
                  <a:gd name="T57" fmla="*/ 1 h 373"/>
                  <a:gd name="T58" fmla="*/ 1 w 375"/>
                  <a:gd name="T59" fmla="*/ 0 h 373"/>
                  <a:gd name="T60" fmla="*/ 2 w 375"/>
                  <a:gd name="T61" fmla="*/ 0 h 373"/>
                  <a:gd name="T62" fmla="*/ 2 w 375"/>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3"/>
                  <a:gd name="T98" fmla="*/ 375 w 375"/>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3">
                    <a:moveTo>
                      <a:pt x="188" y="0"/>
                    </a:moveTo>
                    <a:lnTo>
                      <a:pt x="207" y="1"/>
                    </a:lnTo>
                    <a:lnTo>
                      <a:pt x="225" y="3"/>
                    </a:lnTo>
                    <a:lnTo>
                      <a:pt x="243" y="8"/>
                    </a:lnTo>
                    <a:lnTo>
                      <a:pt x="261" y="14"/>
                    </a:lnTo>
                    <a:lnTo>
                      <a:pt x="276" y="22"/>
                    </a:lnTo>
                    <a:lnTo>
                      <a:pt x="291" y="32"/>
                    </a:lnTo>
                    <a:lnTo>
                      <a:pt x="306" y="43"/>
                    </a:lnTo>
                    <a:lnTo>
                      <a:pt x="320" y="55"/>
                    </a:lnTo>
                    <a:lnTo>
                      <a:pt x="332" y="68"/>
                    </a:lnTo>
                    <a:lnTo>
                      <a:pt x="343" y="82"/>
                    </a:lnTo>
                    <a:lnTo>
                      <a:pt x="352" y="97"/>
                    </a:lnTo>
                    <a:lnTo>
                      <a:pt x="359" y="114"/>
                    </a:lnTo>
                    <a:lnTo>
                      <a:pt x="366" y="132"/>
                    </a:lnTo>
                    <a:lnTo>
                      <a:pt x="371" y="150"/>
                    </a:lnTo>
                    <a:lnTo>
                      <a:pt x="373" y="167"/>
                    </a:lnTo>
                    <a:lnTo>
                      <a:pt x="375" y="186"/>
                    </a:lnTo>
                    <a:lnTo>
                      <a:pt x="373" y="205"/>
                    </a:lnTo>
                    <a:lnTo>
                      <a:pt x="371" y="224"/>
                    </a:lnTo>
                    <a:lnTo>
                      <a:pt x="366" y="242"/>
                    </a:lnTo>
                    <a:lnTo>
                      <a:pt x="359" y="259"/>
                    </a:lnTo>
                    <a:lnTo>
                      <a:pt x="352" y="276"/>
                    </a:lnTo>
                    <a:lnTo>
                      <a:pt x="343" y="291"/>
                    </a:lnTo>
                    <a:lnTo>
                      <a:pt x="332" y="305"/>
                    </a:lnTo>
                    <a:lnTo>
                      <a:pt x="320" y="318"/>
                    </a:lnTo>
                    <a:lnTo>
                      <a:pt x="306" y="330"/>
                    </a:lnTo>
                    <a:lnTo>
                      <a:pt x="291" y="342"/>
                    </a:lnTo>
                    <a:lnTo>
                      <a:pt x="276" y="350"/>
                    </a:lnTo>
                    <a:lnTo>
                      <a:pt x="261" y="359"/>
                    </a:lnTo>
                    <a:lnTo>
                      <a:pt x="243" y="365"/>
                    </a:lnTo>
                    <a:lnTo>
                      <a:pt x="225" y="369"/>
                    </a:lnTo>
                    <a:lnTo>
                      <a:pt x="207" y="373"/>
                    </a:lnTo>
                    <a:lnTo>
                      <a:pt x="188" y="373"/>
                    </a:lnTo>
                    <a:lnTo>
                      <a:pt x="169" y="373"/>
                    </a:lnTo>
                    <a:lnTo>
                      <a:pt x="150" y="369"/>
                    </a:lnTo>
                    <a:lnTo>
                      <a:pt x="132" y="365"/>
                    </a:lnTo>
                    <a:lnTo>
                      <a:pt x="114" y="359"/>
                    </a:lnTo>
                    <a:lnTo>
                      <a:pt x="99" y="350"/>
                    </a:lnTo>
                    <a:lnTo>
                      <a:pt x="83" y="342"/>
                    </a:lnTo>
                    <a:lnTo>
                      <a:pt x="69" y="330"/>
                    </a:lnTo>
                    <a:lnTo>
                      <a:pt x="55" y="318"/>
                    </a:lnTo>
                    <a:lnTo>
                      <a:pt x="43" y="305"/>
                    </a:lnTo>
                    <a:lnTo>
                      <a:pt x="32" y="291"/>
                    </a:lnTo>
                    <a:lnTo>
                      <a:pt x="23" y="276"/>
                    </a:lnTo>
                    <a:lnTo>
                      <a:pt x="16" y="259"/>
                    </a:lnTo>
                    <a:lnTo>
                      <a:pt x="9" y="242"/>
                    </a:lnTo>
                    <a:lnTo>
                      <a:pt x="5" y="224"/>
                    </a:lnTo>
                    <a:lnTo>
                      <a:pt x="1" y="205"/>
                    </a:lnTo>
                    <a:lnTo>
                      <a:pt x="0" y="186"/>
                    </a:lnTo>
                    <a:lnTo>
                      <a:pt x="1" y="167"/>
                    </a:lnTo>
                    <a:lnTo>
                      <a:pt x="5" y="150"/>
                    </a:lnTo>
                    <a:lnTo>
                      <a:pt x="9" y="132"/>
                    </a:lnTo>
                    <a:lnTo>
                      <a:pt x="16" y="114"/>
                    </a:lnTo>
                    <a:lnTo>
                      <a:pt x="23" y="97"/>
                    </a:lnTo>
                    <a:lnTo>
                      <a:pt x="32" y="82"/>
                    </a:lnTo>
                    <a:lnTo>
                      <a:pt x="43" y="68"/>
                    </a:lnTo>
                    <a:lnTo>
                      <a:pt x="55" y="55"/>
                    </a:lnTo>
                    <a:lnTo>
                      <a:pt x="69" y="43"/>
                    </a:lnTo>
                    <a:lnTo>
                      <a:pt x="83" y="32"/>
                    </a:lnTo>
                    <a:lnTo>
                      <a:pt x="99" y="22"/>
                    </a:lnTo>
                    <a:lnTo>
                      <a:pt x="114" y="14"/>
                    </a:lnTo>
                    <a:lnTo>
                      <a:pt x="132" y="8"/>
                    </a:lnTo>
                    <a:lnTo>
                      <a:pt x="150" y="3"/>
                    </a:lnTo>
                    <a:lnTo>
                      <a:pt x="169" y="1"/>
                    </a:lnTo>
                    <a:lnTo>
                      <a:pt x="188" y="0"/>
                    </a:lnTo>
                  </a:path>
                </a:pathLst>
              </a:custGeom>
              <a:noFill/>
              <a:ln w="3175">
                <a:solidFill>
                  <a:srgbClr val="009240"/>
                </a:solidFill>
                <a:round/>
                <a:headEnd/>
                <a:tailEnd/>
              </a:ln>
            </p:spPr>
            <p:txBody>
              <a:bodyPr/>
              <a:lstStyle/>
              <a:p>
                <a:endParaRPr lang="en-US">
                  <a:latin typeface="Calibri" pitchFamily="34" charset="0"/>
                </a:endParaRPr>
              </a:p>
            </p:txBody>
          </p:sp>
          <p:sp>
            <p:nvSpPr>
              <p:cNvPr id="14638" name="Freeform 8"/>
              <p:cNvSpPr>
                <a:spLocks/>
              </p:cNvSpPr>
              <p:nvPr/>
            </p:nvSpPr>
            <p:spPr bwMode="auto">
              <a:xfrm>
                <a:off x="3940" y="2639"/>
                <a:ext cx="94" cy="93"/>
              </a:xfrm>
              <a:custGeom>
                <a:avLst/>
                <a:gdLst>
                  <a:gd name="T0" fmla="*/ 3 w 374"/>
                  <a:gd name="T1" fmla="*/ 0 h 373"/>
                  <a:gd name="T2" fmla="*/ 4 w 374"/>
                  <a:gd name="T3" fmla="*/ 0 h 373"/>
                  <a:gd name="T4" fmla="*/ 4 w 374"/>
                  <a:gd name="T5" fmla="*/ 0 h 373"/>
                  <a:gd name="T6" fmla="*/ 5 w 374"/>
                  <a:gd name="T7" fmla="*/ 0 h 373"/>
                  <a:gd name="T8" fmla="*/ 5 w 374"/>
                  <a:gd name="T9" fmla="*/ 1 h 373"/>
                  <a:gd name="T10" fmla="*/ 6 w 374"/>
                  <a:gd name="T11" fmla="*/ 1 h 373"/>
                  <a:gd name="T12" fmla="*/ 6 w 374"/>
                  <a:gd name="T13" fmla="*/ 2 h 373"/>
                  <a:gd name="T14" fmla="*/ 6 w 374"/>
                  <a:gd name="T15" fmla="*/ 2 h 373"/>
                  <a:gd name="T16" fmla="*/ 6 w 374"/>
                  <a:gd name="T17" fmla="*/ 3 h 373"/>
                  <a:gd name="T18" fmla="*/ 6 w 374"/>
                  <a:gd name="T19" fmla="*/ 4 h 373"/>
                  <a:gd name="T20" fmla="*/ 6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3 w 374"/>
                  <a:gd name="T33" fmla="*/ 6 h 373"/>
                  <a:gd name="T34" fmla="*/ 2 w 374"/>
                  <a:gd name="T35" fmla="*/ 6 h 373"/>
                  <a:gd name="T36" fmla="*/ 2 w 374"/>
                  <a:gd name="T37" fmla="*/ 5 h 373"/>
                  <a:gd name="T38" fmla="*/ 1 w 374"/>
                  <a:gd name="T39" fmla="*/ 5 h 373"/>
                  <a:gd name="T40" fmla="*/ 1 w 374"/>
                  <a:gd name="T41" fmla="*/ 5 h 373"/>
                  <a:gd name="T42" fmla="*/ 1 w 374"/>
                  <a:gd name="T43" fmla="*/ 4 h 373"/>
                  <a:gd name="T44" fmla="*/ 0 w 374"/>
                  <a:gd name="T45" fmla="*/ 4 h 373"/>
                  <a:gd name="T46" fmla="*/ 0 w 374"/>
                  <a:gd name="T47" fmla="*/ 3 h 373"/>
                  <a:gd name="T48" fmla="*/ 0 w 374"/>
                  <a:gd name="T49" fmla="*/ 2 h 373"/>
                  <a:gd name="T50" fmla="*/ 0 w 374"/>
                  <a:gd name="T51" fmla="*/ 2 h 373"/>
                  <a:gd name="T52" fmla="*/ 1 w 374"/>
                  <a:gd name="T53" fmla="*/ 1 h 373"/>
                  <a:gd name="T54" fmla="*/ 1 w 374"/>
                  <a:gd name="T55" fmla="*/ 1 h 373"/>
                  <a:gd name="T56" fmla="*/ 1 w 374"/>
                  <a:gd name="T57" fmla="*/ 0 h 373"/>
                  <a:gd name="T58" fmla="*/ 2 w 374"/>
                  <a:gd name="T59" fmla="*/ 0 h 373"/>
                  <a:gd name="T60" fmla="*/ 2 w 374"/>
                  <a:gd name="T61" fmla="*/ 0 h 373"/>
                  <a:gd name="T62" fmla="*/ 3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8" y="0"/>
                    </a:moveTo>
                    <a:lnTo>
                      <a:pt x="207" y="1"/>
                    </a:lnTo>
                    <a:lnTo>
                      <a:pt x="224" y="3"/>
                    </a:lnTo>
                    <a:lnTo>
                      <a:pt x="242" y="8"/>
                    </a:lnTo>
                    <a:lnTo>
                      <a:pt x="260" y="14"/>
                    </a:lnTo>
                    <a:lnTo>
                      <a:pt x="275" y="22"/>
                    </a:lnTo>
                    <a:lnTo>
                      <a:pt x="291" y="32"/>
                    </a:lnTo>
                    <a:lnTo>
                      <a:pt x="305" y="42"/>
                    </a:lnTo>
                    <a:lnTo>
                      <a:pt x="319" y="54"/>
                    </a:lnTo>
                    <a:lnTo>
                      <a:pt x="331" y="67"/>
                    </a:lnTo>
                    <a:lnTo>
                      <a:pt x="342" y="82"/>
                    </a:lnTo>
                    <a:lnTo>
                      <a:pt x="352" y="97"/>
                    </a:lnTo>
                    <a:lnTo>
                      <a:pt x="359" y="114"/>
                    </a:lnTo>
                    <a:lnTo>
                      <a:pt x="366" y="131"/>
                    </a:lnTo>
                    <a:lnTo>
                      <a:pt x="371" y="149"/>
                    </a:lnTo>
                    <a:lnTo>
                      <a:pt x="373" y="167"/>
                    </a:lnTo>
                    <a:lnTo>
                      <a:pt x="374" y="186"/>
                    </a:lnTo>
                    <a:lnTo>
                      <a:pt x="373" y="205"/>
                    </a:lnTo>
                    <a:lnTo>
                      <a:pt x="371" y="224"/>
                    </a:lnTo>
                    <a:lnTo>
                      <a:pt x="366" y="242"/>
                    </a:lnTo>
                    <a:lnTo>
                      <a:pt x="359" y="259"/>
                    </a:lnTo>
                    <a:lnTo>
                      <a:pt x="352" y="275"/>
                    </a:lnTo>
                    <a:lnTo>
                      <a:pt x="342" y="291"/>
                    </a:lnTo>
                    <a:lnTo>
                      <a:pt x="331" y="305"/>
                    </a:lnTo>
                    <a:lnTo>
                      <a:pt x="319" y="318"/>
                    </a:lnTo>
                    <a:lnTo>
                      <a:pt x="305" y="330"/>
                    </a:lnTo>
                    <a:lnTo>
                      <a:pt x="291" y="342"/>
                    </a:lnTo>
                    <a:lnTo>
                      <a:pt x="275" y="350"/>
                    </a:lnTo>
                    <a:lnTo>
                      <a:pt x="260" y="358"/>
                    </a:lnTo>
                    <a:lnTo>
                      <a:pt x="242" y="364"/>
                    </a:lnTo>
                    <a:lnTo>
                      <a:pt x="224" y="369"/>
                    </a:lnTo>
                    <a:lnTo>
                      <a:pt x="207" y="373"/>
                    </a:lnTo>
                    <a:lnTo>
                      <a:pt x="188" y="373"/>
                    </a:lnTo>
                    <a:lnTo>
                      <a:pt x="167" y="373"/>
                    </a:lnTo>
                    <a:lnTo>
                      <a:pt x="150" y="369"/>
                    </a:lnTo>
                    <a:lnTo>
                      <a:pt x="132" y="364"/>
                    </a:lnTo>
                    <a:lnTo>
                      <a:pt x="114" y="358"/>
                    </a:lnTo>
                    <a:lnTo>
                      <a:pt x="98" y="350"/>
                    </a:lnTo>
                    <a:lnTo>
                      <a:pt x="83" y="342"/>
                    </a:lnTo>
                    <a:lnTo>
                      <a:pt x="69" y="330"/>
                    </a:lnTo>
                    <a:lnTo>
                      <a:pt x="54" y="318"/>
                    </a:lnTo>
                    <a:lnTo>
                      <a:pt x="43" y="305"/>
                    </a:lnTo>
                    <a:lnTo>
                      <a:pt x="32" y="291"/>
                    </a:lnTo>
                    <a:lnTo>
                      <a:pt x="22" y="275"/>
                    </a:lnTo>
                    <a:lnTo>
                      <a:pt x="15" y="259"/>
                    </a:lnTo>
                    <a:lnTo>
                      <a:pt x="8" y="242"/>
                    </a:lnTo>
                    <a:lnTo>
                      <a:pt x="5" y="224"/>
                    </a:lnTo>
                    <a:lnTo>
                      <a:pt x="1" y="205"/>
                    </a:lnTo>
                    <a:lnTo>
                      <a:pt x="0" y="186"/>
                    </a:lnTo>
                    <a:lnTo>
                      <a:pt x="1" y="167"/>
                    </a:lnTo>
                    <a:lnTo>
                      <a:pt x="5" y="149"/>
                    </a:lnTo>
                    <a:lnTo>
                      <a:pt x="8" y="131"/>
                    </a:lnTo>
                    <a:lnTo>
                      <a:pt x="15" y="114"/>
                    </a:lnTo>
                    <a:lnTo>
                      <a:pt x="22" y="97"/>
                    </a:lnTo>
                    <a:lnTo>
                      <a:pt x="32" y="82"/>
                    </a:lnTo>
                    <a:lnTo>
                      <a:pt x="43" y="67"/>
                    </a:lnTo>
                    <a:lnTo>
                      <a:pt x="54" y="54"/>
                    </a:lnTo>
                    <a:lnTo>
                      <a:pt x="69" y="42"/>
                    </a:lnTo>
                    <a:lnTo>
                      <a:pt x="83" y="32"/>
                    </a:lnTo>
                    <a:lnTo>
                      <a:pt x="98" y="22"/>
                    </a:lnTo>
                    <a:lnTo>
                      <a:pt x="114" y="14"/>
                    </a:lnTo>
                    <a:lnTo>
                      <a:pt x="132" y="8"/>
                    </a:lnTo>
                    <a:lnTo>
                      <a:pt x="150" y="3"/>
                    </a:lnTo>
                    <a:lnTo>
                      <a:pt x="167" y="1"/>
                    </a:lnTo>
                    <a:lnTo>
                      <a:pt x="188"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39" name="Freeform 9"/>
              <p:cNvSpPr>
                <a:spLocks/>
              </p:cNvSpPr>
              <p:nvPr/>
            </p:nvSpPr>
            <p:spPr bwMode="auto">
              <a:xfrm>
                <a:off x="3940" y="2639"/>
                <a:ext cx="94" cy="93"/>
              </a:xfrm>
              <a:custGeom>
                <a:avLst/>
                <a:gdLst>
                  <a:gd name="T0" fmla="*/ 3 w 374"/>
                  <a:gd name="T1" fmla="*/ 0 h 373"/>
                  <a:gd name="T2" fmla="*/ 4 w 374"/>
                  <a:gd name="T3" fmla="*/ 0 h 373"/>
                  <a:gd name="T4" fmla="*/ 4 w 374"/>
                  <a:gd name="T5" fmla="*/ 0 h 373"/>
                  <a:gd name="T6" fmla="*/ 5 w 374"/>
                  <a:gd name="T7" fmla="*/ 0 h 373"/>
                  <a:gd name="T8" fmla="*/ 5 w 374"/>
                  <a:gd name="T9" fmla="*/ 1 h 373"/>
                  <a:gd name="T10" fmla="*/ 6 w 374"/>
                  <a:gd name="T11" fmla="*/ 1 h 373"/>
                  <a:gd name="T12" fmla="*/ 6 w 374"/>
                  <a:gd name="T13" fmla="*/ 2 h 373"/>
                  <a:gd name="T14" fmla="*/ 6 w 374"/>
                  <a:gd name="T15" fmla="*/ 2 h 373"/>
                  <a:gd name="T16" fmla="*/ 6 w 374"/>
                  <a:gd name="T17" fmla="*/ 3 h 373"/>
                  <a:gd name="T18" fmla="*/ 6 w 374"/>
                  <a:gd name="T19" fmla="*/ 4 h 373"/>
                  <a:gd name="T20" fmla="*/ 6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3 w 374"/>
                  <a:gd name="T33" fmla="*/ 6 h 373"/>
                  <a:gd name="T34" fmla="*/ 2 w 374"/>
                  <a:gd name="T35" fmla="*/ 6 h 373"/>
                  <a:gd name="T36" fmla="*/ 2 w 374"/>
                  <a:gd name="T37" fmla="*/ 5 h 373"/>
                  <a:gd name="T38" fmla="*/ 1 w 374"/>
                  <a:gd name="T39" fmla="*/ 5 h 373"/>
                  <a:gd name="T40" fmla="*/ 1 w 374"/>
                  <a:gd name="T41" fmla="*/ 5 h 373"/>
                  <a:gd name="T42" fmla="*/ 1 w 374"/>
                  <a:gd name="T43" fmla="*/ 4 h 373"/>
                  <a:gd name="T44" fmla="*/ 0 w 374"/>
                  <a:gd name="T45" fmla="*/ 4 h 373"/>
                  <a:gd name="T46" fmla="*/ 0 w 374"/>
                  <a:gd name="T47" fmla="*/ 3 h 373"/>
                  <a:gd name="T48" fmla="*/ 0 w 374"/>
                  <a:gd name="T49" fmla="*/ 2 h 373"/>
                  <a:gd name="T50" fmla="*/ 0 w 374"/>
                  <a:gd name="T51" fmla="*/ 2 h 373"/>
                  <a:gd name="T52" fmla="*/ 1 w 374"/>
                  <a:gd name="T53" fmla="*/ 1 h 373"/>
                  <a:gd name="T54" fmla="*/ 1 w 374"/>
                  <a:gd name="T55" fmla="*/ 1 h 373"/>
                  <a:gd name="T56" fmla="*/ 1 w 374"/>
                  <a:gd name="T57" fmla="*/ 0 h 373"/>
                  <a:gd name="T58" fmla="*/ 2 w 374"/>
                  <a:gd name="T59" fmla="*/ 0 h 373"/>
                  <a:gd name="T60" fmla="*/ 2 w 374"/>
                  <a:gd name="T61" fmla="*/ 0 h 373"/>
                  <a:gd name="T62" fmla="*/ 3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8" y="0"/>
                    </a:moveTo>
                    <a:lnTo>
                      <a:pt x="207" y="1"/>
                    </a:lnTo>
                    <a:lnTo>
                      <a:pt x="224" y="3"/>
                    </a:lnTo>
                    <a:lnTo>
                      <a:pt x="242" y="8"/>
                    </a:lnTo>
                    <a:lnTo>
                      <a:pt x="260" y="14"/>
                    </a:lnTo>
                    <a:lnTo>
                      <a:pt x="275" y="22"/>
                    </a:lnTo>
                    <a:lnTo>
                      <a:pt x="291" y="32"/>
                    </a:lnTo>
                    <a:lnTo>
                      <a:pt x="305" y="42"/>
                    </a:lnTo>
                    <a:lnTo>
                      <a:pt x="319" y="54"/>
                    </a:lnTo>
                    <a:lnTo>
                      <a:pt x="331" y="67"/>
                    </a:lnTo>
                    <a:lnTo>
                      <a:pt x="342" y="82"/>
                    </a:lnTo>
                    <a:lnTo>
                      <a:pt x="352" y="97"/>
                    </a:lnTo>
                    <a:lnTo>
                      <a:pt x="359" y="114"/>
                    </a:lnTo>
                    <a:lnTo>
                      <a:pt x="366" y="131"/>
                    </a:lnTo>
                    <a:lnTo>
                      <a:pt x="371" y="149"/>
                    </a:lnTo>
                    <a:lnTo>
                      <a:pt x="373" y="167"/>
                    </a:lnTo>
                    <a:lnTo>
                      <a:pt x="374" y="186"/>
                    </a:lnTo>
                    <a:lnTo>
                      <a:pt x="373" y="205"/>
                    </a:lnTo>
                    <a:lnTo>
                      <a:pt x="371" y="224"/>
                    </a:lnTo>
                    <a:lnTo>
                      <a:pt x="366" y="242"/>
                    </a:lnTo>
                    <a:lnTo>
                      <a:pt x="359" y="259"/>
                    </a:lnTo>
                    <a:lnTo>
                      <a:pt x="352" y="275"/>
                    </a:lnTo>
                    <a:lnTo>
                      <a:pt x="342" y="291"/>
                    </a:lnTo>
                    <a:lnTo>
                      <a:pt x="331" y="305"/>
                    </a:lnTo>
                    <a:lnTo>
                      <a:pt x="319" y="318"/>
                    </a:lnTo>
                    <a:lnTo>
                      <a:pt x="305" y="330"/>
                    </a:lnTo>
                    <a:lnTo>
                      <a:pt x="291" y="342"/>
                    </a:lnTo>
                    <a:lnTo>
                      <a:pt x="275" y="350"/>
                    </a:lnTo>
                    <a:lnTo>
                      <a:pt x="260" y="358"/>
                    </a:lnTo>
                    <a:lnTo>
                      <a:pt x="242" y="364"/>
                    </a:lnTo>
                    <a:lnTo>
                      <a:pt x="224" y="369"/>
                    </a:lnTo>
                    <a:lnTo>
                      <a:pt x="207" y="373"/>
                    </a:lnTo>
                    <a:lnTo>
                      <a:pt x="188" y="373"/>
                    </a:lnTo>
                    <a:lnTo>
                      <a:pt x="167" y="373"/>
                    </a:lnTo>
                    <a:lnTo>
                      <a:pt x="150" y="369"/>
                    </a:lnTo>
                    <a:lnTo>
                      <a:pt x="132" y="364"/>
                    </a:lnTo>
                    <a:lnTo>
                      <a:pt x="114" y="358"/>
                    </a:lnTo>
                    <a:lnTo>
                      <a:pt x="98" y="350"/>
                    </a:lnTo>
                    <a:lnTo>
                      <a:pt x="83" y="342"/>
                    </a:lnTo>
                    <a:lnTo>
                      <a:pt x="69" y="330"/>
                    </a:lnTo>
                    <a:lnTo>
                      <a:pt x="54" y="318"/>
                    </a:lnTo>
                    <a:lnTo>
                      <a:pt x="43" y="305"/>
                    </a:lnTo>
                    <a:lnTo>
                      <a:pt x="32" y="291"/>
                    </a:lnTo>
                    <a:lnTo>
                      <a:pt x="22" y="275"/>
                    </a:lnTo>
                    <a:lnTo>
                      <a:pt x="15" y="259"/>
                    </a:lnTo>
                    <a:lnTo>
                      <a:pt x="8" y="242"/>
                    </a:lnTo>
                    <a:lnTo>
                      <a:pt x="5" y="224"/>
                    </a:lnTo>
                    <a:lnTo>
                      <a:pt x="1" y="205"/>
                    </a:lnTo>
                    <a:lnTo>
                      <a:pt x="0" y="186"/>
                    </a:lnTo>
                    <a:lnTo>
                      <a:pt x="1" y="167"/>
                    </a:lnTo>
                    <a:lnTo>
                      <a:pt x="5" y="149"/>
                    </a:lnTo>
                    <a:lnTo>
                      <a:pt x="8" y="131"/>
                    </a:lnTo>
                    <a:lnTo>
                      <a:pt x="15" y="114"/>
                    </a:lnTo>
                    <a:lnTo>
                      <a:pt x="22" y="97"/>
                    </a:lnTo>
                    <a:lnTo>
                      <a:pt x="32" y="82"/>
                    </a:lnTo>
                    <a:lnTo>
                      <a:pt x="43" y="67"/>
                    </a:lnTo>
                    <a:lnTo>
                      <a:pt x="54" y="54"/>
                    </a:lnTo>
                    <a:lnTo>
                      <a:pt x="69" y="42"/>
                    </a:lnTo>
                    <a:lnTo>
                      <a:pt x="83" y="32"/>
                    </a:lnTo>
                    <a:lnTo>
                      <a:pt x="98" y="22"/>
                    </a:lnTo>
                    <a:lnTo>
                      <a:pt x="114" y="14"/>
                    </a:lnTo>
                    <a:lnTo>
                      <a:pt x="132" y="8"/>
                    </a:lnTo>
                    <a:lnTo>
                      <a:pt x="150" y="3"/>
                    </a:lnTo>
                    <a:lnTo>
                      <a:pt x="167" y="1"/>
                    </a:lnTo>
                    <a:lnTo>
                      <a:pt x="188" y="0"/>
                    </a:lnTo>
                  </a:path>
                </a:pathLst>
              </a:custGeom>
              <a:noFill/>
              <a:ln w="3175">
                <a:solidFill>
                  <a:srgbClr val="009240"/>
                </a:solidFill>
                <a:round/>
                <a:headEnd/>
                <a:tailEnd/>
              </a:ln>
            </p:spPr>
            <p:txBody>
              <a:bodyPr/>
              <a:lstStyle/>
              <a:p>
                <a:endParaRPr lang="en-US">
                  <a:latin typeface="Calibri" pitchFamily="34" charset="0"/>
                </a:endParaRPr>
              </a:p>
            </p:txBody>
          </p:sp>
          <p:sp>
            <p:nvSpPr>
              <p:cNvPr id="14640" name="Freeform 10"/>
              <p:cNvSpPr>
                <a:spLocks/>
              </p:cNvSpPr>
              <p:nvPr/>
            </p:nvSpPr>
            <p:spPr bwMode="auto">
              <a:xfrm>
                <a:off x="3986" y="2726"/>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5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1 w 373"/>
                  <a:gd name="T41" fmla="*/ 5 h 374"/>
                  <a:gd name="T42" fmla="*/ 0 w 373"/>
                  <a:gd name="T43" fmla="*/ 5 h 374"/>
                  <a:gd name="T44" fmla="*/ 0 w 373"/>
                  <a:gd name="T45" fmla="*/ 4 h 374"/>
                  <a:gd name="T46" fmla="*/ 0 w 373"/>
                  <a:gd name="T47" fmla="*/ 3 h 374"/>
                  <a:gd name="T48" fmla="*/ 0 w 373"/>
                  <a:gd name="T49" fmla="*/ 3 h 374"/>
                  <a:gd name="T50" fmla="*/ 0 w 373"/>
                  <a:gd name="T51" fmla="*/ 2 h 374"/>
                  <a:gd name="T52" fmla="*/ 0 w 373"/>
                  <a:gd name="T53" fmla="*/ 2 h 374"/>
                  <a:gd name="T54" fmla="*/ 1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3" y="5"/>
                    </a:lnTo>
                    <a:lnTo>
                      <a:pt x="242" y="10"/>
                    </a:lnTo>
                    <a:lnTo>
                      <a:pt x="259" y="16"/>
                    </a:lnTo>
                    <a:lnTo>
                      <a:pt x="276" y="24"/>
                    </a:lnTo>
                    <a:lnTo>
                      <a:pt x="291" y="32"/>
                    </a:lnTo>
                    <a:lnTo>
                      <a:pt x="305" y="43"/>
                    </a:lnTo>
                    <a:lnTo>
                      <a:pt x="318" y="56"/>
                    </a:lnTo>
                    <a:lnTo>
                      <a:pt x="330" y="69"/>
                    </a:lnTo>
                    <a:lnTo>
                      <a:pt x="341" y="83"/>
                    </a:lnTo>
                    <a:lnTo>
                      <a:pt x="350" y="99"/>
                    </a:lnTo>
                    <a:lnTo>
                      <a:pt x="359" y="115"/>
                    </a:lnTo>
                    <a:lnTo>
                      <a:pt x="365" y="132"/>
                    </a:lnTo>
                    <a:lnTo>
                      <a:pt x="369" y="150"/>
                    </a:lnTo>
                    <a:lnTo>
                      <a:pt x="372" y="169"/>
                    </a:lnTo>
                    <a:lnTo>
                      <a:pt x="373" y="188"/>
                    </a:lnTo>
                    <a:lnTo>
                      <a:pt x="372" y="207"/>
                    </a:lnTo>
                    <a:lnTo>
                      <a:pt x="369" y="225"/>
                    </a:lnTo>
                    <a:lnTo>
                      <a:pt x="365" y="243"/>
                    </a:lnTo>
                    <a:lnTo>
                      <a:pt x="359" y="260"/>
                    </a:lnTo>
                    <a:lnTo>
                      <a:pt x="350" y="277"/>
                    </a:lnTo>
                    <a:lnTo>
                      <a:pt x="341" y="291"/>
                    </a:lnTo>
                    <a:lnTo>
                      <a:pt x="330" y="307"/>
                    </a:lnTo>
                    <a:lnTo>
                      <a:pt x="318" y="320"/>
                    </a:lnTo>
                    <a:lnTo>
                      <a:pt x="305" y="332"/>
                    </a:lnTo>
                    <a:lnTo>
                      <a:pt x="291" y="342"/>
                    </a:lnTo>
                    <a:lnTo>
                      <a:pt x="276" y="352"/>
                    </a:lnTo>
                    <a:lnTo>
                      <a:pt x="259" y="360"/>
                    </a:lnTo>
                    <a:lnTo>
                      <a:pt x="242" y="366"/>
                    </a:lnTo>
                    <a:lnTo>
                      <a:pt x="223" y="371"/>
                    </a:lnTo>
                    <a:lnTo>
                      <a:pt x="205" y="373"/>
                    </a:lnTo>
                    <a:lnTo>
                      <a:pt x="186" y="374"/>
                    </a:lnTo>
                    <a:lnTo>
                      <a:pt x="167" y="373"/>
                    </a:lnTo>
                    <a:lnTo>
                      <a:pt x="148" y="371"/>
                    </a:lnTo>
                    <a:lnTo>
                      <a:pt x="131" y="366"/>
                    </a:lnTo>
                    <a:lnTo>
                      <a:pt x="114" y="360"/>
                    </a:lnTo>
                    <a:lnTo>
                      <a:pt x="97" y="352"/>
                    </a:lnTo>
                    <a:lnTo>
                      <a:pt x="82" y="342"/>
                    </a:lnTo>
                    <a:lnTo>
                      <a:pt x="68" y="332"/>
                    </a:lnTo>
                    <a:lnTo>
                      <a:pt x="54" y="320"/>
                    </a:lnTo>
                    <a:lnTo>
                      <a:pt x="43" y="307"/>
                    </a:lnTo>
                    <a:lnTo>
                      <a:pt x="32" y="291"/>
                    </a:lnTo>
                    <a:lnTo>
                      <a:pt x="22" y="277"/>
                    </a:lnTo>
                    <a:lnTo>
                      <a:pt x="14" y="260"/>
                    </a:lnTo>
                    <a:lnTo>
                      <a:pt x="8" y="243"/>
                    </a:lnTo>
                    <a:lnTo>
                      <a:pt x="3" y="225"/>
                    </a:lnTo>
                    <a:lnTo>
                      <a:pt x="0" y="207"/>
                    </a:lnTo>
                    <a:lnTo>
                      <a:pt x="0" y="188"/>
                    </a:lnTo>
                    <a:lnTo>
                      <a:pt x="0" y="169"/>
                    </a:lnTo>
                    <a:lnTo>
                      <a:pt x="3" y="150"/>
                    </a:lnTo>
                    <a:lnTo>
                      <a:pt x="8" y="132"/>
                    </a:lnTo>
                    <a:lnTo>
                      <a:pt x="14" y="115"/>
                    </a:lnTo>
                    <a:lnTo>
                      <a:pt x="22" y="99"/>
                    </a:lnTo>
                    <a:lnTo>
                      <a:pt x="32" y="83"/>
                    </a:lnTo>
                    <a:lnTo>
                      <a:pt x="43" y="69"/>
                    </a:lnTo>
                    <a:lnTo>
                      <a:pt x="54" y="56"/>
                    </a:lnTo>
                    <a:lnTo>
                      <a:pt x="68" y="43"/>
                    </a:lnTo>
                    <a:lnTo>
                      <a:pt x="82" y="32"/>
                    </a:lnTo>
                    <a:lnTo>
                      <a:pt x="97" y="24"/>
                    </a:lnTo>
                    <a:lnTo>
                      <a:pt x="114" y="16"/>
                    </a:lnTo>
                    <a:lnTo>
                      <a:pt x="131" y="10"/>
                    </a:lnTo>
                    <a:lnTo>
                      <a:pt x="148" y="5"/>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41" name="Freeform 11"/>
              <p:cNvSpPr>
                <a:spLocks/>
              </p:cNvSpPr>
              <p:nvPr/>
            </p:nvSpPr>
            <p:spPr bwMode="auto">
              <a:xfrm>
                <a:off x="3986" y="2726"/>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5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1 w 373"/>
                  <a:gd name="T41" fmla="*/ 5 h 374"/>
                  <a:gd name="T42" fmla="*/ 0 w 373"/>
                  <a:gd name="T43" fmla="*/ 5 h 374"/>
                  <a:gd name="T44" fmla="*/ 0 w 373"/>
                  <a:gd name="T45" fmla="*/ 4 h 374"/>
                  <a:gd name="T46" fmla="*/ 0 w 373"/>
                  <a:gd name="T47" fmla="*/ 3 h 374"/>
                  <a:gd name="T48" fmla="*/ 0 w 373"/>
                  <a:gd name="T49" fmla="*/ 3 h 374"/>
                  <a:gd name="T50" fmla="*/ 0 w 373"/>
                  <a:gd name="T51" fmla="*/ 2 h 374"/>
                  <a:gd name="T52" fmla="*/ 0 w 373"/>
                  <a:gd name="T53" fmla="*/ 2 h 374"/>
                  <a:gd name="T54" fmla="*/ 1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3" y="5"/>
                    </a:lnTo>
                    <a:lnTo>
                      <a:pt x="242" y="10"/>
                    </a:lnTo>
                    <a:lnTo>
                      <a:pt x="259" y="16"/>
                    </a:lnTo>
                    <a:lnTo>
                      <a:pt x="276" y="24"/>
                    </a:lnTo>
                    <a:lnTo>
                      <a:pt x="291" y="32"/>
                    </a:lnTo>
                    <a:lnTo>
                      <a:pt x="305" y="43"/>
                    </a:lnTo>
                    <a:lnTo>
                      <a:pt x="318" y="56"/>
                    </a:lnTo>
                    <a:lnTo>
                      <a:pt x="330" y="69"/>
                    </a:lnTo>
                    <a:lnTo>
                      <a:pt x="341" y="83"/>
                    </a:lnTo>
                    <a:lnTo>
                      <a:pt x="350" y="99"/>
                    </a:lnTo>
                    <a:lnTo>
                      <a:pt x="359" y="115"/>
                    </a:lnTo>
                    <a:lnTo>
                      <a:pt x="365" y="132"/>
                    </a:lnTo>
                    <a:lnTo>
                      <a:pt x="369" y="150"/>
                    </a:lnTo>
                    <a:lnTo>
                      <a:pt x="372" y="169"/>
                    </a:lnTo>
                    <a:lnTo>
                      <a:pt x="373" y="188"/>
                    </a:lnTo>
                    <a:lnTo>
                      <a:pt x="372" y="207"/>
                    </a:lnTo>
                    <a:lnTo>
                      <a:pt x="369" y="225"/>
                    </a:lnTo>
                    <a:lnTo>
                      <a:pt x="365" y="243"/>
                    </a:lnTo>
                    <a:lnTo>
                      <a:pt x="359" y="260"/>
                    </a:lnTo>
                    <a:lnTo>
                      <a:pt x="350" y="277"/>
                    </a:lnTo>
                    <a:lnTo>
                      <a:pt x="341" y="291"/>
                    </a:lnTo>
                    <a:lnTo>
                      <a:pt x="330" y="307"/>
                    </a:lnTo>
                    <a:lnTo>
                      <a:pt x="318" y="320"/>
                    </a:lnTo>
                    <a:lnTo>
                      <a:pt x="305" y="332"/>
                    </a:lnTo>
                    <a:lnTo>
                      <a:pt x="291" y="342"/>
                    </a:lnTo>
                    <a:lnTo>
                      <a:pt x="276" y="352"/>
                    </a:lnTo>
                    <a:lnTo>
                      <a:pt x="259" y="360"/>
                    </a:lnTo>
                    <a:lnTo>
                      <a:pt x="242" y="366"/>
                    </a:lnTo>
                    <a:lnTo>
                      <a:pt x="223" y="371"/>
                    </a:lnTo>
                    <a:lnTo>
                      <a:pt x="205" y="373"/>
                    </a:lnTo>
                    <a:lnTo>
                      <a:pt x="186" y="374"/>
                    </a:lnTo>
                    <a:lnTo>
                      <a:pt x="167" y="373"/>
                    </a:lnTo>
                    <a:lnTo>
                      <a:pt x="148" y="371"/>
                    </a:lnTo>
                    <a:lnTo>
                      <a:pt x="131" y="366"/>
                    </a:lnTo>
                    <a:lnTo>
                      <a:pt x="114" y="360"/>
                    </a:lnTo>
                    <a:lnTo>
                      <a:pt x="97" y="352"/>
                    </a:lnTo>
                    <a:lnTo>
                      <a:pt x="82" y="342"/>
                    </a:lnTo>
                    <a:lnTo>
                      <a:pt x="68" y="332"/>
                    </a:lnTo>
                    <a:lnTo>
                      <a:pt x="54" y="320"/>
                    </a:lnTo>
                    <a:lnTo>
                      <a:pt x="43" y="307"/>
                    </a:lnTo>
                    <a:lnTo>
                      <a:pt x="32" y="291"/>
                    </a:lnTo>
                    <a:lnTo>
                      <a:pt x="22" y="277"/>
                    </a:lnTo>
                    <a:lnTo>
                      <a:pt x="14" y="260"/>
                    </a:lnTo>
                    <a:lnTo>
                      <a:pt x="8" y="243"/>
                    </a:lnTo>
                    <a:lnTo>
                      <a:pt x="3" y="225"/>
                    </a:lnTo>
                    <a:lnTo>
                      <a:pt x="0" y="207"/>
                    </a:lnTo>
                    <a:lnTo>
                      <a:pt x="0" y="188"/>
                    </a:lnTo>
                    <a:lnTo>
                      <a:pt x="0" y="169"/>
                    </a:lnTo>
                    <a:lnTo>
                      <a:pt x="3" y="150"/>
                    </a:lnTo>
                    <a:lnTo>
                      <a:pt x="8" y="132"/>
                    </a:lnTo>
                    <a:lnTo>
                      <a:pt x="14" y="115"/>
                    </a:lnTo>
                    <a:lnTo>
                      <a:pt x="22" y="99"/>
                    </a:lnTo>
                    <a:lnTo>
                      <a:pt x="32" y="83"/>
                    </a:lnTo>
                    <a:lnTo>
                      <a:pt x="43" y="69"/>
                    </a:lnTo>
                    <a:lnTo>
                      <a:pt x="54" y="56"/>
                    </a:lnTo>
                    <a:lnTo>
                      <a:pt x="68" y="43"/>
                    </a:lnTo>
                    <a:lnTo>
                      <a:pt x="82" y="32"/>
                    </a:lnTo>
                    <a:lnTo>
                      <a:pt x="97" y="24"/>
                    </a:lnTo>
                    <a:lnTo>
                      <a:pt x="114" y="16"/>
                    </a:lnTo>
                    <a:lnTo>
                      <a:pt x="131" y="10"/>
                    </a:lnTo>
                    <a:lnTo>
                      <a:pt x="148" y="5"/>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42" name="Freeform 12"/>
              <p:cNvSpPr>
                <a:spLocks/>
              </p:cNvSpPr>
              <p:nvPr/>
            </p:nvSpPr>
            <p:spPr bwMode="auto">
              <a:xfrm>
                <a:off x="4573" y="3011"/>
                <a:ext cx="93" cy="93"/>
              </a:xfrm>
              <a:custGeom>
                <a:avLst/>
                <a:gdLst>
                  <a:gd name="T0" fmla="*/ 3 w 373"/>
                  <a:gd name="T1" fmla="*/ 0 h 375"/>
                  <a:gd name="T2" fmla="*/ 4 w 373"/>
                  <a:gd name="T3" fmla="*/ 0 h 375"/>
                  <a:gd name="T4" fmla="*/ 4 w 373"/>
                  <a:gd name="T5" fmla="*/ 0 h 375"/>
                  <a:gd name="T6" fmla="*/ 5 w 373"/>
                  <a:gd name="T7" fmla="*/ 1 h 375"/>
                  <a:gd name="T8" fmla="*/ 5 w 373"/>
                  <a:gd name="T9" fmla="*/ 1 h 375"/>
                  <a:gd name="T10" fmla="*/ 5 w 373"/>
                  <a:gd name="T11" fmla="*/ 1 h 375"/>
                  <a:gd name="T12" fmla="*/ 6 w 373"/>
                  <a:gd name="T13" fmla="*/ 2 h 375"/>
                  <a:gd name="T14" fmla="*/ 6 w 373"/>
                  <a:gd name="T15" fmla="*/ 2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5 h 375"/>
                  <a:gd name="T28" fmla="*/ 4 w 373"/>
                  <a:gd name="T29" fmla="*/ 6 h 375"/>
                  <a:gd name="T30" fmla="*/ 3 w 373"/>
                  <a:gd name="T31" fmla="*/ 6 h 375"/>
                  <a:gd name="T32" fmla="*/ 2 w 373"/>
                  <a:gd name="T33" fmla="*/ 6 h 375"/>
                  <a:gd name="T34" fmla="*/ 2 w 373"/>
                  <a:gd name="T35" fmla="*/ 6 h 375"/>
                  <a:gd name="T36" fmla="*/ 1 w 373"/>
                  <a:gd name="T37" fmla="*/ 5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2 h 375"/>
                  <a:gd name="T50" fmla="*/ 0 w 373"/>
                  <a:gd name="T51" fmla="*/ 2 h 375"/>
                  <a:gd name="T52" fmla="*/ 0 w 373"/>
                  <a:gd name="T53" fmla="*/ 1 h 375"/>
                  <a:gd name="T54" fmla="*/ 1 w 373"/>
                  <a:gd name="T55" fmla="*/ 1 h 375"/>
                  <a:gd name="T56" fmla="*/ 1 w 373"/>
                  <a:gd name="T57" fmla="*/ 1 h 375"/>
                  <a:gd name="T58" fmla="*/ 1 w 373"/>
                  <a:gd name="T59" fmla="*/ 0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6" y="0"/>
                    </a:moveTo>
                    <a:lnTo>
                      <a:pt x="205" y="2"/>
                    </a:lnTo>
                    <a:lnTo>
                      <a:pt x="225" y="4"/>
                    </a:lnTo>
                    <a:lnTo>
                      <a:pt x="242" y="9"/>
                    </a:lnTo>
                    <a:lnTo>
                      <a:pt x="259" y="16"/>
                    </a:lnTo>
                    <a:lnTo>
                      <a:pt x="276" y="23"/>
                    </a:lnTo>
                    <a:lnTo>
                      <a:pt x="291" y="33"/>
                    </a:lnTo>
                    <a:lnTo>
                      <a:pt x="305" y="43"/>
                    </a:lnTo>
                    <a:lnTo>
                      <a:pt x="318" y="55"/>
                    </a:lnTo>
                    <a:lnTo>
                      <a:pt x="330" y="69"/>
                    </a:lnTo>
                    <a:lnTo>
                      <a:pt x="341" y="84"/>
                    </a:lnTo>
                    <a:lnTo>
                      <a:pt x="350" y="99"/>
                    </a:lnTo>
                    <a:lnTo>
                      <a:pt x="359" y="115"/>
                    </a:lnTo>
                    <a:lnTo>
                      <a:pt x="365" y="132"/>
                    </a:lnTo>
                    <a:lnTo>
                      <a:pt x="370" y="150"/>
                    </a:lnTo>
                    <a:lnTo>
                      <a:pt x="372" y="168"/>
                    </a:lnTo>
                    <a:lnTo>
                      <a:pt x="373" y="187"/>
                    </a:lnTo>
                    <a:lnTo>
                      <a:pt x="372" y="206"/>
                    </a:lnTo>
                    <a:lnTo>
                      <a:pt x="370" y="225"/>
                    </a:lnTo>
                    <a:lnTo>
                      <a:pt x="365" y="243"/>
                    </a:lnTo>
                    <a:lnTo>
                      <a:pt x="359" y="261"/>
                    </a:lnTo>
                    <a:lnTo>
                      <a:pt x="350" y="276"/>
                    </a:lnTo>
                    <a:lnTo>
                      <a:pt x="341" y="292"/>
                    </a:lnTo>
                    <a:lnTo>
                      <a:pt x="330" y="306"/>
                    </a:lnTo>
                    <a:lnTo>
                      <a:pt x="318" y="320"/>
                    </a:lnTo>
                    <a:lnTo>
                      <a:pt x="305" y="332"/>
                    </a:lnTo>
                    <a:lnTo>
                      <a:pt x="291" y="343"/>
                    </a:lnTo>
                    <a:lnTo>
                      <a:pt x="276" y="352"/>
                    </a:lnTo>
                    <a:lnTo>
                      <a:pt x="259" y="359"/>
                    </a:lnTo>
                    <a:lnTo>
                      <a:pt x="242" y="366"/>
                    </a:lnTo>
                    <a:lnTo>
                      <a:pt x="225" y="370"/>
                    </a:lnTo>
                    <a:lnTo>
                      <a:pt x="205" y="374"/>
                    </a:lnTo>
                    <a:lnTo>
                      <a:pt x="186" y="375"/>
                    </a:lnTo>
                    <a:lnTo>
                      <a:pt x="167" y="374"/>
                    </a:lnTo>
                    <a:lnTo>
                      <a:pt x="148" y="370"/>
                    </a:lnTo>
                    <a:lnTo>
                      <a:pt x="131" y="366"/>
                    </a:lnTo>
                    <a:lnTo>
                      <a:pt x="114" y="359"/>
                    </a:lnTo>
                    <a:lnTo>
                      <a:pt x="97" y="352"/>
                    </a:lnTo>
                    <a:lnTo>
                      <a:pt x="82" y="343"/>
                    </a:lnTo>
                    <a:lnTo>
                      <a:pt x="68" y="332"/>
                    </a:lnTo>
                    <a:lnTo>
                      <a:pt x="55" y="320"/>
                    </a:lnTo>
                    <a:lnTo>
                      <a:pt x="43" y="306"/>
                    </a:lnTo>
                    <a:lnTo>
                      <a:pt x="32" y="292"/>
                    </a:lnTo>
                    <a:lnTo>
                      <a:pt x="22" y="276"/>
                    </a:lnTo>
                    <a:lnTo>
                      <a:pt x="14" y="261"/>
                    </a:lnTo>
                    <a:lnTo>
                      <a:pt x="8" y="243"/>
                    </a:lnTo>
                    <a:lnTo>
                      <a:pt x="3" y="225"/>
                    </a:lnTo>
                    <a:lnTo>
                      <a:pt x="1" y="206"/>
                    </a:lnTo>
                    <a:lnTo>
                      <a:pt x="0" y="187"/>
                    </a:lnTo>
                    <a:lnTo>
                      <a:pt x="1" y="168"/>
                    </a:lnTo>
                    <a:lnTo>
                      <a:pt x="3" y="150"/>
                    </a:lnTo>
                    <a:lnTo>
                      <a:pt x="8" y="132"/>
                    </a:lnTo>
                    <a:lnTo>
                      <a:pt x="14" y="115"/>
                    </a:lnTo>
                    <a:lnTo>
                      <a:pt x="22" y="99"/>
                    </a:lnTo>
                    <a:lnTo>
                      <a:pt x="32" y="84"/>
                    </a:lnTo>
                    <a:lnTo>
                      <a:pt x="43" y="69"/>
                    </a:lnTo>
                    <a:lnTo>
                      <a:pt x="55" y="55"/>
                    </a:lnTo>
                    <a:lnTo>
                      <a:pt x="68" y="43"/>
                    </a:lnTo>
                    <a:lnTo>
                      <a:pt x="82" y="33"/>
                    </a:lnTo>
                    <a:lnTo>
                      <a:pt x="97" y="23"/>
                    </a:lnTo>
                    <a:lnTo>
                      <a:pt x="114" y="16"/>
                    </a:lnTo>
                    <a:lnTo>
                      <a:pt x="131" y="9"/>
                    </a:lnTo>
                    <a:lnTo>
                      <a:pt x="148" y="4"/>
                    </a:lnTo>
                    <a:lnTo>
                      <a:pt x="167" y="2"/>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43" name="Freeform 13"/>
              <p:cNvSpPr>
                <a:spLocks/>
              </p:cNvSpPr>
              <p:nvPr/>
            </p:nvSpPr>
            <p:spPr bwMode="auto">
              <a:xfrm>
                <a:off x="4573" y="3011"/>
                <a:ext cx="93" cy="93"/>
              </a:xfrm>
              <a:custGeom>
                <a:avLst/>
                <a:gdLst>
                  <a:gd name="T0" fmla="*/ 3 w 373"/>
                  <a:gd name="T1" fmla="*/ 0 h 375"/>
                  <a:gd name="T2" fmla="*/ 4 w 373"/>
                  <a:gd name="T3" fmla="*/ 0 h 375"/>
                  <a:gd name="T4" fmla="*/ 4 w 373"/>
                  <a:gd name="T5" fmla="*/ 0 h 375"/>
                  <a:gd name="T6" fmla="*/ 5 w 373"/>
                  <a:gd name="T7" fmla="*/ 1 h 375"/>
                  <a:gd name="T8" fmla="*/ 5 w 373"/>
                  <a:gd name="T9" fmla="*/ 1 h 375"/>
                  <a:gd name="T10" fmla="*/ 5 w 373"/>
                  <a:gd name="T11" fmla="*/ 1 h 375"/>
                  <a:gd name="T12" fmla="*/ 6 w 373"/>
                  <a:gd name="T13" fmla="*/ 2 h 375"/>
                  <a:gd name="T14" fmla="*/ 6 w 373"/>
                  <a:gd name="T15" fmla="*/ 2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5 h 375"/>
                  <a:gd name="T28" fmla="*/ 4 w 373"/>
                  <a:gd name="T29" fmla="*/ 6 h 375"/>
                  <a:gd name="T30" fmla="*/ 3 w 373"/>
                  <a:gd name="T31" fmla="*/ 6 h 375"/>
                  <a:gd name="T32" fmla="*/ 2 w 373"/>
                  <a:gd name="T33" fmla="*/ 6 h 375"/>
                  <a:gd name="T34" fmla="*/ 2 w 373"/>
                  <a:gd name="T35" fmla="*/ 6 h 375"/>
                  <a:gd name="T36" fmla="*/ 1 w 373"/>
                  <a:gd name="T37" fmla="*/ 5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2 h 375"/>
                  <a:gd name="T50" fmla="*/ 0 w 373"/>
                  <a:gd name="T51" fmla="*/ 2 h 375"/>
                  <a:gd name="T52" fmla="*/ 0 w 373"/>
                  <a:gd name="T53" fmla="*/ 1 h 375"/>
                  <a:gd name="T54" fmla="*/ 1 w 373"/>
                  <a:gd name="T55" fmla="*/ 1 h 375"/>
                  <a:gd name="T56" fmla="*/ 1 w 373"/>
                  <a:gd name="T57" fmla="*/ 1 h 375"/>
                  <a:gd name="T58" fmla="*/ 1 w 373"/>
                  <a:gd name="T59" fmla="*/ 0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6" y="0"/>
                    </a:moveTo>
                    <a:lnTo>
                      <a:pt x="205" y="2"/>
                    </a:lnTo>
                    <a:lnTo>
                      <a:pt x="225" y="4"/>
                    </a:lnTo>
                    <a:lnTo>
                      <a:pt x="242" y="9"/>
                    </a:lnTo>
                    <a:lnTo>
                      <a:pt x="259" y="16"/>
                    </a:lnTo>
                    <a:lnTo>
                      <a:pt x="276" y="23"/>
                    </a:lnTo>
                    <a:lnTo>
                      <a:pt x="291" y="33"/>
                    </a:lnTo>
                    <a:lnTo>
                      <a:pt x="305" y="43"/>
                    </a:lnTo>
                    <a:lnTo>
                      <a:pt x="318" y="55"/>
                    </a:lnTo>
                    <a:lnTo>
                      <a:pt x="330" y="69"/>
                    </a:lnTo>
                    <a:lnTo>
                      <a:pt x="341" y="84"/>
                    </a:lnTo>
                    <a:lnTo>
                      <a:pt x="350" y="99"/>
                    </a:lnTo>
                    <a:lnTo>
                      <a:pt x="359" y="115"/>
                    </a:lnTo>
                    <a:lnTo>
                      <a:pt x="365" y="132"/>
                    </a:lnTo>
                    <a:lnTo>
                      <a:pt x="370" y="150"/>
                    </a:lnTo>
                    <a:lnTo>
                      <a:pt x="372" y="168"/>
                    </a:lnTo>
                    <a:lnTo>
                      <a:pt x="373" y="187"/>
                    </a:lnTo>
                    <a:lnTo>
                      <a:pt x="372" y="206"/>
                    </a:lnTo>
                    <a:lnTo>
                      <a:pt x="370" y="225"/>
                    </a:lnTo>
                    <a:lnTo>
                      <a:pt x="365" y="243"/>
                    </a:lnTo>
                    <a:lnTo>
                      <a:pt x="359" y="261"/>
                    </a:lnTo>
                    <a:lnTo>
                      <a:pt x="350" y="276"/>
                    </a:lnTo>
                    <a:lnTo>
                      <a:pt x="341" y="292"/>
                    </a:lnTo>
                    <a:lnTo>
                      <a:pt x="330" y="306"/>
                    </a:lnTo>
                    <a:lnTo>
                      <a:pt x="318" y="320"/>
                    </a:lnTo>
                    <a:lnTo>
                      <a:pt x="305" y="332"/>
                    </a:lnTo>
                    <a:lnTo>
                      <a:pt x="291" y="343"/>
                    </a:lnTo>
                    <a:lnTo>
                      <a:pt x="276" y="352"/>
                    </a:lnTo>
                    <a:lnTo>
                      <a:pt x="259" y="359"/>
                    </a:lnTo>
                    <a:lnTo>
                      <a:pt x="242" y="366"/>
                    </a:lnTo>
                    <a:lnTo>
                      <a:pt x="225" y="370"/>
                    </a:lnTo>
                    <a:lnTo>
                      <a:pt x="205" y="374"/>
                    </a:lnTo>
                    <a:lnTo>
                      <a:pt x="186" y="375"/>
                    </a:lnTo>
                    <a:lnTo>
                      <a:pt x="167" y="374"/>
                    </a:lnTo>
                    <a:lnTo>
                      <a:pt x="148" y="370"/>
                    </a:lnTo>
                    <a:lnTo>
                      <a:pt x="131" y="366"/>
                    </a:lnTo>
                    <a:lnTo>
                      <a:pt x="114" y="359"/>
                    </a:lnTo>
                    <a:lnTo>
                      <a:pt x="97" y="352"/>
                    </a:lnTo>
                    <a:lnTo>
                      <a:pt x="82" y="343"/>
                    </a:lnTo>
                    <a:lnTo>
                      <a:pt x="68" y="332"/>
                    </a:lnTo>
                    <a:lnTo>
                      <a:pt x="55" y="320"/>
                    </a:lnTo>
                    <a:lnTo>
                      <a:pt x="43" y="306"/>
                    </a:lnTo>
                    <a:lnTo>
                      <a:pt x="32" y="292"/>
                    </a:lnTo>
                    <a:lnTo>
                      <a:pt x="22" y="276"/>
                    </a:lnTo>
                    <a:lnTo>
                      <a:pt x="14" y="261"/>
                    </a:lnTo>
                    <a:lnTo>
                      <a:pt x="8" y="243"/>
                    </a:lnTo>
                    <a:lnTo>
                      <a:pt x="3" y="225"/>
                    </a:lnTo>
                    <a:lnTo>
                      <a:pt x="1" y="206"/>
                    </a:lnTo>
                    <a:lnTo>
                      <a:pt x="0" y="187"/>
                    </a:lnTo>
                    <a:lnTo>
                      <a:pt x="1" y="168"/>
                    </a:lnTo>
                    <a:lnTo>
                      <a:pt x="3" y="150"/>
                    </a:lnTo>
                    <a:lnTo>
                      <a:pt x="8" y="132"/>
                    </a:lnTo>
                    <a:lnTo>
                      <a:pt x="14" y="115"/>
                    </a:lnTo>
                    <a:lnTo>
                      <a:pt x="22" y="99"/>
                    </a:lnTo>
                    <a:lnTo>
                      <a:pt x="32" y="84"/>
                    </a:lnTo>
                    <a:lnTo>
                      <a:pt x="43" y="69"/>
                    </a:lnTo>
                    <a:lnTo>
                      <a:pt x="55" y="55"/>
                    </a:lnTo>
                    <a:lnTo>
                      <a:pt x="68" y="43"/>
                    </a:lnTo>
                    <a:lnTo>
                      <a:pt x="82" y="33"/>
                    </a:lnTo>
                    <a:lnTo>
                      <a:pt x="97" y="23"/>
                    </a:lnTo>
                    <a:lnTo>
                      <a:pt x="114" y="16"/>
                    </a:lnTo>
                    <a:lnTo>
                      <a:pt x="131" y="9"/>
                    </a:lnTo>
                    <a:lnTo>
                      <a:pt x="148" y="4"/>
                    </a:lnTo>
                    <a:lnTo>
                      <a:pt x="167" y="2"/>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44" name="Freeform 14"/>
              <p:cNvSpPr>
                <a:spLocks/>
              </p:cNvSpPr>
              <p:nvPr/>
            </p:nvSpPr>
            <p:spPr bwMode="auto">
              <a:xfrm>
                <a:off x="4672" y="2981"/>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1 w 373"/>
                  <a:gd name="T41" fmla="*/ 5 h 374"/>
                  <a:gd name="T42" fmla="*/ 0 w 373"/>
                  <a:gd name="T43" fmla="*/ 4 h 374"/>
                  <a:gd name="T44" fmla="*/ 0 w 373"/>
                  <a:gd name="T45" fmla="*/ 4 h 374"/>
                  <a:gd name="T46" fmla="*/ 0 w 373"/>
                  <a:gd name="T47" fmla="*/ 3 h 374"/>
                  <a:gd name="T48" fmla="*/ 0 w 373"/>
                  <a:gd name="T49" fmla="*/ 3 h 374"/>
                  <a:gd name="T50" fmla="*/ 0 w 373"/>
                  <a:gd name="T51" fmla="*/ 2 h 374"/>
                  <a:gd name="T52" fmla="*/ 0 w 373"/>
                  <a:gd name="T53" fmla="*/ 2 h 374"/>
                  <a:gd name="T54" fmla="*/ 1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3" y="3"/>
                    </a:lnTo>
                    <a:lnTo>
                      <a:pt x="242" y="8"/>
                    </a:lnTo>
                    <a:lnTo>
                      <a:pt x="259" y="15"/>
                    </a:lnTo>
                    <a:lnTo>
                      <a:pt x="276" y="22"/>
                    </a:lnTo>
                    <a:lnTo>
                      <a:pt x="291" y="32"/>
                    </a:lnTo>
                    <a:lnTo>
                      <a:pt x="305" y="43"/>
                    </a:lnTo>
                    <a:lnTo>
                      <a:pt x="318" y="54"/>
                    </a:lnTo>
                    <a:lnTo>
                      <a:pt x="330" y="69"/>
                    </a:lnTo>
                    <a:lnTo>
                      <a:pt x="341" y="83"/>
                    </a:lnTo>
                    <a:lnTo>
                      <a:pt x="350" y="98"/>
                    </a:lnTo>
                    <a:lnTo>
                      <a:pt x="359" y="114"/>
                    </a:lnTo>
                    <a:lnTo>
                      <a:pt x="365" y="132"/>
                    </a:lnTo>
                    <a:lnTo>
                      <a:pt x="369" y="150"/>
                    </a:lnTo>
                    <a:lnTo>
                      <a:pt x="372" y="167"/>
                    </a:lnTo>
                    <a:lnTo>
                      <a:pt x="373" y="186"/>
                    </a:lnTo>
                    <a:lnTo>
                      <a:pt x="372" y="205"/>
                    </a:lnTo>
                    <a:lnTo>
                      <a:pt x="369" y="224"/>
                    </a:lnTo>
                    <a:lnTo>
                      <a:pt x="365" y="242"/>
                    </a:lnTo>
                    <a:lnTo>
                      <a:pt x="359" y="260"/>
                    </a:lnTo>
                    <a:lnTo>
                      <a:pt x="350" y="275"/>
                    </a:lnTo>
                    <a:lnTo>
                      <a:pt x="341" y="291"/>
                    </a:lnTo>
                    <a:lnTo>
                      <a:pt x="330" y="305"/>
                    </a:lnTo>
                    <a:lnTo>
                      <a:pt x="318" y="318"/>
                    </a:lnTo>
                    <a:lnTo>
                      <a:pt x="305" y="331"/>
                    </a:lnTo>
                    <a:lnTo>
                      <a:pt x="291" y="342"/>
                    </a:lnTo>
                    <a:lnTo>
                      <a:pt x="276" y="352"/>
                    </a:lnTo>
                    <a:lnTo>
                      <a:pt x="259" y="359"/>
                    </a:lnTo>
                    <a:lnTo>
                      <a:pt x="242" y="366"/>
                    </a:lnTo>
                    <a:lnTo>
                      <a:pt x="223" y="369"/>
                    </a:lnTo>
                    <a:lnTo>
                      <a:pt x="205" y="373"/>
                    </a:lnTo>
                    <a:lnTo>
                      <a:pt x="186" y="374"/>
                    </a:lnTo>
                    <a:lnTo>
                      <a:pt x="167" y="373"/>
                    </a:lnTo>
                    <a:lnTo>
                      <a:pt x="148" y="369"/>
                    </a:lnTo>
                    <a:lnTo>
                      <a:pt x="131" y="366"/>
                    </a:lnTo>
                    <a:lnTo>
                      <a:pt x="114" y="359"/>
                    </a:lnTo>
                    <a:lnTo>
                      <a:pt x="97" y="352"/>
                    </a:lnTo>
                    <a:lnTo>
                      <a:pt x="82" y="342"/>
                    </a:lnTo>
                    <a:lnTo>
                      <a:pt x="68" y="331"/>
                    </a:lnTo>
                    <a:lnTo>
                      <a:pt x="55" y="318"/>
                    </a:lnTo>
                    <a:lnTo>
                      <a:pt x="43" y="305"/>
                    </a:lnTo>
                    <a:lnTo>
                      <a:pt x="32" y="291"/>
                    </a:lnTo>
                    <a:lnTo>
                      <a:pt x="22" y="275"/>
                    </a:lnTo>
                    <a:lnTo>
                      <a:pt x="14" y="260"/>
                    </a:lnTo>
                    <a:lnTo>
                      <a:pt x="8" y="242"/>
                    </a:lnTo>
                    <a:lnTo>
                      <a:pt x="3" y="224"/>
                    </a:lnTo>
                    <a:lnTo>
                      <a:pt x="0" y="205"/>
                    </a:lnTo>
                    <a:lnTo>
                      <a:pt x="0" y="186"/>
                    </a:lnTo>
                    <a:lnTo>
                      <a:pt x="0" y="167"/>
                    </a:lnTo>
                    <a:lnTo>
                      <a:pt x="3" y="150"/>
                    </a:lnTo>
                    <a:lnTo>
                      <a:pt x="8" y="132"/>
                    </a:lnTo>
                    <a:lnTo>
                      <a:pt x="14" y="114"/>
                    </a:lnTo>
                    <a:lnTo>
                      <a:pt x="22" y="98"/>
                    </a:lnTo>
                    <a:lnTo>
                      <a:pt x="32" y="83"/>
                    </a:lnTo>
                    <a:lnTo>
                      <a:pt x="43" y="69"/>
                    </a:lnTo>
                    <a:lnTo>
                      <a:pt x="55" y="54"/>
                    </a:lnTo>
                    <a:lnTo>
                      <a:pt x="68" y="43"/>
                    </a:lnTo>
                    <a:lnTo>
                      <a:pt x="82" y="32"/>
                    </a:lnTo>
                    <a:lnTo>
                      <a:pt x="97" y="22"/>
                    </a:lnTo>
                    <a:lnTo>
                      <a:pt x="114" y="15"/>
                    </a:lnTo>
                    <a:lnTo>
                      <a:pt x="131" y="8"/>
                    </a:lnTo>
                    <a:lnTo>
                      <a:pt x="148" y="3"/>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45" name="Freeform 15"/>
              <p:cNvSpPr>
                <a:spLocks/>
              </p:cNvSpPr>
              <p:nvPr/>
            </p:nvSpPr>
            <p:spPr bwMode="auto">
              <a:xfrm>
                <a:off x="4672" y="2981"/>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1 w 373"/>
                  <a:gd name="T41" fmla="*/ 5 h 374"/>
                  <a:gd name="T42" fmla="*/ 0 w 373"/>
                  <a:gd name="T43" fmla="*/ 4 h 374"/>
                  <a:gd name="T44" fmla="*/ 0 w 373"/>
                  <a:gd name="T45" fmla="*/ 4 h 374"/>
                  <a:gd name="T46" fmla="*/ 0 w 373"/>
                  <a:gd name="T47" fmla="*/ 3 h 374"/>
                  <a:gd name="T48" fmla="*/ 0 w 373"/>
                  <a:gd name="T49" fmla="*/ 3 h 374"/>
                  <a:gd name="T50" fmla="*/ 0 w 373"/>
                  <a:gd name="T51" fmla="*/ 2 h 374"/>
                  <a:gd name="T52" fmla="*/ 0 w 373"/>
                  <a:gd name="T53" fmla="*/ 2 h 374"/>
                  <a:gd name="T54" fmla="*/ 1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1"/>
                    </a:lnTo>
                    <a:lnTo>
                      <a:pt x="223" y="3"/>
                    </a:lnTo>
                    <a:lnTo>
                      <a:pt x="242" y="8"/>
                    </a:lnTo>
                    <a:lnTo>
                      <a:pt x="259" y="15"/>
                    </a:lnTo>
                    <a:lnTo>
                      <a:pt x="276" y="22"/>
                    </a:lnTo>
                    <a:lnTo>
                      <a:pt x="291" y="32"/>
                    </a:lnTo>
                    <a:lnTo>
                      <a:pt x="305" y="43"/>
                    </a:lnTo>
                    <a:lnTo>
                      <a:pt x="318" y="54"/>
                    </a:lnTo>
                    <a:lnTo>
                      <a:pt x="330" y="69"/>
                    </a:lnTo>
                    <a:lnTo>
                      <a:pt x="341" y="83"/>
                    </a:lnTo>
                    <a:lnTo>
                      <a:pt x="350" y="98"/>
                    </a:lnTo>
                    <a:lnTo>
                      <a:pt x="359" y="114"/>
                    </a:lnTo>
                    <a:lnTo>
                      <a:pt x="365" y="132"/>
                    </a:lnTo>
                    <a:lnTo>
                      <a:pt x="369" y="150"/>
                    </a:lnTo>
                    <a:lnTo>
                      <a:pt x="372" y="167"/>
                    </a:lnTo>
                    <a:lnTo>
                      <a:pt x="373" y="186"/>
                    </a:lnTo>
                    <a:lnTo>
                      <a:pt x="372" y="205"/>
                    </a:lnTo>
                    <a:lnTo>
                      <a:pt x="369" y="224"/>
                    </a:lnTo>
                    <a:lnTo>
                      <a:pt x="365" y="242"/>
                    </a:lnTo>
                    <a:lnTo>
                      <a:pt x="359" y="260"/>
                    </a:lnTo>
                    <a:lnTo>
                      <a:pt x="350" y="275"/>
                    </a:lnTo>
                    <a:lnTo>
                      <a:pt x="341" y="291"/>
                    </a:lnTo>
                    <a:lnTo>
                      <a:pt x="330" y="305"/>
                    </a:lnTo>
                    <a:lnTo>
                      <a:pt x="318" y="318"/>
                    </a:lnTo>
                    <a:lnTo>
                      <a:pt x="305" y="331"/>
                    </a:lnTo>
                    <a:lnTo>
                      <a:pt x="291" y="342"/>
                    </a:lnTo>
                    <a:lnTo>
                      <a:pt x="276" y="352"/>
                    </a:lnTo>
                    <a:lnTo>
                      <a:pt x="259" y="359"/>
                    </a:lnTo>
                    <a:lnTo>
                      <a:pt x="242" y="366"/>
                    </a:lnTo>
                    <a:lnTo>
                      <a:pt x="223" y="369"/>
                    </a:lnTo>
                    <a:lnTo>
                      <a:pt x="205" y="373"/>
                    </a:lnTo>
                    <a:lnTo>
                      <a:pt x="186" y="374"/>
                    </a:lnTo>
                    <a:lnTo>
                      <a:pt x="167" y="373"/>
                    </a:lnTo>
                    <a:lnTo>
                      <a:pt x="148" y="369"/>
                    </a:lnTo>
                    <a:lnTo>
                      <a:pt x="131" y="366"/>
                    </a:lnTo>
                    <a:lnTo>
                      <a:pt x="114" y="359"/>
                    </a:lnTo>
                    <a:lnTo>
                      <a:pt x="97" y="352"/>
                    </a:lnTo>
                    <a:lnTo>
                      <a:pt x="82" y="342"/>
                    </a:lnTo>
                    <a:lnTo>
                      <a:pt x="68" y="331"/>
                    </a:lnTo>
                    <a:lnTo>
                      <a:pt x="55" y="318"/>
                    </a:lnTo>
                    <a:lnTo>
                      <a:pt x="43" y="305"/>
                    </a:lnTo>
                    <a:lnTo>
                      <a:pt x="32" y="291"/>
                    </a:lnTo>
                    <a:lnTo>
                      <a:pt x="22" y="275"/>
                    </a:lnTo>
                    <a:lnTo>
                      <a:pt x="14" y="260"/>
                    </a:lnTo>
                    <a:lnTo>
                      <a:pt x="8" y="242"/>
                    </a:lnTo>
                    <a:lnTo>
                      <a:pt x="3" y="224"/>
                    </a:lnTo>
                    <a:lnTo>
                      <a:pt x="0" y="205"/>
                    </a:lnTo>
                    <a:lnTo>
                      <a:pt x="0" y="186"/>
                    </a:lnTo>
                    <a:lnTo>
                      <a:pt x="0" y="167"/>
                    </a:lnTo>
                    <a:lnTo>
                      <a:pt x="3" y="150"/>
                    </a:lnTo>
                    <a:lnTo>
                      <a:pt x="8" y="132"/>
                    </a:lnTo>
                    <a:lnTo>
                      <a:pt x="14" y="114"/>
                    </a:lnTo>
                    <a:lnTo>
                      <a:pt x="22" y="98"/>
                    </a:lnTo>
                    <a:lnTo>
                      <a:pt x="32" y="83"/>
                    </a:lnTo>
                    <a:lnTo>
                      <a:pt x="43" y="69"/>
                    </a:lnTo>
                    <a:lnTo>
                      <a:pt x="55" y="54"/>
                    </a:lnTo>
                    <a:lnTo>
                      <a:pt x="68" y="43"/>
                    </a:lnTo>
                    <a:lnTo>
                      <a:pt x="82" y="32"/>
                    </a:lnTo>
                    <a:lnTo>
                      <a:pt x="97" y="22"/>
                    </a:lnTo>
                    <a:lnTo>
                      <a:pt x="114" y="15"/>
                    </a:lnTo>
                    <a:lnTo>
                      <a:pt x="131" y="8"/>
                    </a:lnTo>
                    <a:lnTo>
                      <a:pt x="148" y="3"/>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46" name="Freeform 16"/>
              <p:cNvSpPr>
                <a:spLocks/>
              </p:cNvSpPr>
              <p:nvPr/>
            </p:nvSpPr>
            <p:spPr bwMode="auto">
              <a:xfrm>
                <a:off x="4823" y="2867"/>
                <a:ext cx="94" cy="94"/>
              </a:xfrm>
              <a:custGeom>
                <a:avLst/>
                <a:gdLst>
                  <a:gd name="T0" fmla="*/ 3 w 374"/>
                  <a:gd name="T1" fmla="*/ 0 h 373"/>
                  <a:gd name="T2" fmla="*/ 4 w 374"/>
                  <a:gd name="T3" fmla="*/ 0 h 373"/>
                  <a:gd name="T4" fmla="*/ 4 w 374"/>
                  <a:gd name="T5" fmla="*/ 1 h 373"/>
                  <a:gd name="T6" fmla="*/ 5 w 374"/>
                  <a:gd name="T7" fmla="*/ 1 h 373"/>
                  <a:gd name="T8" fmla="*/ 5 w 374"/>
                  <a:gd name="T9" fmla="*/ 1 h 373"/>
                  <a:gd name="T10" fmla="*/ 6 w 374"/>
                  <a:gd name="T11" fmla="*/ 2 h 373"/>
                  <a:gd name="T12" fmla="*/ 6 w 374"/>
                  <a:gd name="T13" fmla="*/ 2 h 373"/>
                  <a:gd name="T14" fmla="*/ 6 w 374"/>
                  <a:gd name="T15" fmla="*/ 3 h 373"/>
                  <a:gd name="T16" fmla="*/ 6 w 374"/>
                  <a:gd name="T17" fmla="*/ 3 h 373"/>
                  <a:gd name="T18" fmla="*/ 6 w 374"/>
                  <a:gd name="T19" fmla="*/ 4 h 373"/>
                  <a:gd name="T20" fmla="*/ 6 w 374"/>
                  <a:gd name="T21" fmla="*/ 4 h 373"/>
                  <a:gd name="T22" fmla="*/ 5 w 374"/>
                  <a:gd name="T23" fmla="*/ 5 h 373"/>
                  <a:gd name="T24" fmla="*/ 5 w 374"/>
                  <a:gd name="T25" fmla="*/ 5 h 373"/>
                  <a:gd name="T26" fmla="*/ 4 w 374"/>
                  <a:gd name="T27" fmla="*/ 6 h 373"/>
                  <a:gd name="T28" fmla="*/ 4 w 374"/>
                  <a:gd name="T29" fmla="*/ 6 h 373"/>
                  <a:gd name="T30" fmla="*/ 3 w 374"/>
                  <a:gd name="T31" fmla="*/ 6 h 373"/>
                  <a:gd name="T32" fmla="*/ 3 w 374"/>
                  <a:gd name="T33" fmla="*/ 6 h 373"/>
                  <a:gd name="T34" fmla="*/ 2 w 374"/>
                  <a:gd name="T35" fmla="*/ 6 h 373"/>
                  <a:gd name="T36" fmla="*/ 2 w 374"/>
                  <a:gd name="T37" fmla="*/ 6 h 373"/>
                  <a:gd name="T38" fmla="*/ 1 w 374"/>
                  <a:gd name="T39" fmla="*/ 5 h 373"/>
                  <a:gd name="T40" fmla="*/ 1 w 374"/>
                  <a:gd name="T41" fmla="*/ 5 h 373"/>
                  <a:gd name="T42" fmla="*/ 1 w 374"/>
                  <a:gd name="T43" fmla="*/ 4 h 373"/>
                  <a:gd name="T44" fmla="*/ 0 w 374"/>
                  <a:gd name="T45" fmla="*/ 4 h 373"/>
                  <a:gd name="T46" fmla="*/ 0 w 374"/>
                  <a:gd name="T47" fmla="*/ 3 h 373"/>
                  <a:gd name="T48" fmla="*/ 0 w 374"/>
                  <a:gd name="T49" fmla="*/ 3 h 373"/>
                  <a:gd name="T50" fmla="*/ 0 w 374"/>
                  <a:gd name="T51" fmla="*/ 2 h 373"/>
                  <a:gd name="T52" fmla="*/ 1 w 374"/>
                  <a:gd name="T53" fmla="*/ 2 h 373"/>
                  <a:gd name="T54" fmla="*/ 1 w 374"/>
                  <a:gd name="T55" fmla="*/ 1 h 373"/>
                  <a:gd name="T56" fmla="*/ 1 w 374"/>
                  <a:gd name="T57" fmla="*/ 1 h 373"/>
                  <a:gd name="T58" fmla="*/ 2 w 374"/>
                  <a:gd name="T59" fmla="*/ 1 h 373"/>
                  <a:gd name="T60" fmla="*/ 2 w 374"/>
                  <a:gd name="T61" fmla="*/ 0 h 373"/>
                  <a:gd name="T62" fmla="*/ 3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6" y="0"/>
                    </a:moveTo>
                    <a:lnTo>
                      <a:pt x="205" y="1"/>
                    </a:lnTo>
                    <a:lnTo>
                      <a:pt x="224" y="3"/>
                    </a:lnTo>
                    <a:lnTo>
                      <a:pt x="242" y="8"/>
                    </a:lnTo>
                    <a:lnTo>
                      <a:pt x="259" y="14"/>
                    </a:lnTo>
                    <a:lnTo>
                      <a:pt x="276" y="22"/>
                    </a:lnTo>
                    <a:lnTo>
                      <a:pt x="291" y="32"/>
                    </a:lnTo>
                    <a:lnTo>
                      <a:pt x="305" y="42"/>
                    </a:lnTo>
                    <a:lnTo>
                      <a:pt x="318" y="54"/>
                    </a:lnTo>
                    <a:lnTo>
                      <a:pt x="331" y="67"/>
                    </a:lnTo>
                    <a:lnTo>
                      <a:pt x="342" y="82"/>
                    </a:lnTo>
                    <a:lnTo>
                      <a:pt x="352" y="97"/>
                    </a:lnTo>
                    <a:lnTo>
                      <a:pt x="359" y="114"/>
                    </a:lnTo>
                    <a:lnTo>
                      <a:pt x="365" y="130"/>
                    </a:lnTo>
                    <a:lnTo>
                      <a:pt x="369" y="148"/>
                    </a:lnTo>
                    <a:lnTo>
                      <a:pt x="373" y="167"/>
                    </a:lnTo>
                    <a:lnTo>
                      <a:pt x="374" y="186"/>
                    </a:lnTo>
                    <a:lnTo>
                      <a:pt x="373" y="205"/>
                    </a:lnTo>
                    <a:lnTo>
                      <a:pt x="369" y="224"/>
                    </a:lnTo>
                    <a:lnTo>
                      <a:pt x="365" y="242"/>
                    </a:lnTo>
                    <a:lnTo>
                      <a:pt x="359" y="259"/>
                    </a:lnTo>
                    <a:lnTo>
                      <a:pt x="352" y="275"/>
                    </a:lnTo>
                    <a:lnTo>
                      <a:pt x="342" y="291"/>
                    </a:lnTo>
                    <a:lnTo>
                      <a:pt x="331" y="305"/>
                    </a:lnTo>
                    <a:lnTo>
                      <a:pt x="318" y="318"/>
                    </a:lnTo>
                    <a:lnTo>
                      <a:pt x="305" y="330"/>
                    </a:lnTo>
                    <a:lnTo>
                      <a:pt x="291" y="341"/>
                    </a:lnTo>
                    <a:lnTo>
                      <a:pt x="276" y="350"/>
                    </a:lnTo>
                    <a:lnTo>
                      <a:pt x="259" y="359"/>
                    </a:lnTo>
                    <a:lnTo>
                      <a:pt x="242" y="364"/>
                    </a:lnTo>
                    <a:lnTo>
                      <a:pt x="224" y="369"/>
                    </a:lnTo>
                    <a:lnTo>
                      <a:pt x="205" y="372"/>
                    </a:lnTo>
                    <a:lnTo>
                      <a:pt x="186" y="373"/>
                    </a:lnTo>
                    <a:lnTo>
                      <a:pt x="167" y="372"/>
                    </a:lnTo>
                    <a:lnTo>
                      <a:pt x="150" y="369"/>
                    </a:lnTo>
                    <a:lnTo>
                      <a:pt x="132" y="364"/>
                    </a:lnTo>
                    <a:lnTo>
                      <a:pt x="114" y="359"/>
                    </a:lnTo>
                    <a:lnTo>
                      <a:pt x="98" y="350"/>
                    </a:lnTo>
                    <a:lnTo>
                      <a:pt x="83" y="341"/>
                    </a:lnTo>
                    <a:lnTo>
                      <a:pt x="68" y="330"/>
                    </a:lnTo>
                    <a:lnTo>
                      <a:pt x="54" y="318"/>
                    </a:lnTo>
                    <a:lnTo>
                      <a:pt x="43" y="305"/>
                    </a:lnTo>
                    <a:lnTo>
                      <a:pt x="32" y="291"/>
                    </a:lnTo>
                    <a:lnTo>
                      <a:pt x="22" y="275"/>
                    </a:lnTo>
                    <a:lnTo>
                      <a:pt x="15" y="259"/>
                    </a:lnTo>
                    <a:lnTo>
                      <a:pt x="8" y="242"/>
                    </a:lnTo>
                    <a:lnTo>
                      <a:pt x="3" y="224"/>
                    </a:lnTo>
                    <a:lnTo>
                      <a:pt x="1" y="205"/>
                    </a:lnTo>
                    <a:lnTo>
                      <a:pt x="0" y="186"/>
                    </a:lnTo>
                    <a:lnTo>
                      <a:pt x="1" y="167"/>
                    </a:lnTo>
                    <a:lnTo>
                      <a:pt x="3" y="148"/>
                    </a:lnTo>
                    <a:lnTo>
                      <a:pt x="8" y="130"/>
                    </a:lnTo>
                    <a:lnTo>
                      <a:pt x="15" y="114"/>
                    </a:lnTo>
                    <a:lnTo>
                      <a:pt x="22" y="97"/>
                    </a:lnTo>
                    <a:lnTo>
                      <a:pt x="32" y="82"/>
                    </a:lnTo>
                    <a:lnTo>
                      <a:pt x="43" y="67"/>
                    </a:lnTo>
                    <a:lnTo>
                      <a:pt x="54" y="54"/>
                    </a:lnTo>
                    <a:lnTo>
                      <a:pt x="68" y="42"/>
                    </a:lnTo>
                    <a:lnTo>
                      <a:pt x="83" y="32"/>
                    </a:lnTo>
                    <a:lnTo>
                      <a:pt x="98" y="22"/>
                    </a:lnTo>
                    <a:lnTo>
                      <a:pt x="114" y="14"/>
                    </a:lnTo>
                    <a:lnTo>
                      <a:pt x="132" y="8"/>
                    </a:lnTo>
                    <a:lnTo>
                      <a:pt x="150" y="3"/>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47" name="Freeform 17"/>
              <p:cNvSpPr>
                <a:spLocks/>
              </p:cNvSpPr>
              <p:nvPr/>
            </p:nvSpPr>
            <p:spPr bwMode="auto">
              <a:xfrm>
                <a:off x="4823" y="2867"/>
                <a:ext cx="94" cy="94"/>
              </a:xfrm>
              <a:custGeom>
                <a:avLst/>
                <a:gdLst>
                  <a:gd name="T0" fmla="*/ 3 w 374"/>
                  <a:gd name="T1" fmla="*/ 0 h 373"/>
                  <a:gd name="T2" fmla="*/ 4 w 374"/>
                  <a:gd name="T3" fmla="*/ 0 h 373"/>
                  <a:gd name="T4" fmla="*/ 4 w 374"/>
                  <a:gd name="T5" fmla="*/ 1 h 373"/>
                  <a:gd name="T6" fmla="*/ 5 w 374"/>
                  <a:gd name="T7" fmla="*/ 1 h 373"/>
                  <a:gd name="T8" fmla="*/ 5 w 374"/>
                  <a:gd name="T9" fmla="*/ 1 h 373"/>
                  <a:gd name="T10" fmla="*/ 6 w 374"/>
                  <a:gd name="T11" fmla="*/ 2 h 373"/>
                  <a:gd name="T12" fmla="*/ 6 w 374"/>
                  <a:gd name="T13" fmla="*/ 2 h 373"/>
                  <a:gd name="T14" fmla="*/ 6 w 374"/>
                  <a:gd name="T15" fmla="*/ 3 h 373"/>
                  <a:gd name="T16" fmla="*/ 6 w 374"/>
                  <a:gd name="T17" fmla="*/ 3 h 373"/>
                  <a:gd name="T18" fmla="*/ 6 w 374"/>
                  <a:gd name="T19" fmla="*/ 4 h 373"/>
                  <a:gd name="T20" fmla="*/ 6 w 374"/>
                  <a:gd name="T21" fmla="*/ 4 h 373"/>
                  <a:gd name="T22" fmla="*/ 5 w 374"/>
                  <a:gd name="T23" fmla="*/ 5 h 373"/>
                  <a:gd name="T24" fmla="*/ 5 w 374"/>
                  <a:gd name="T25" fmla="*/ 5 h 373"/>
                  <a:gd name="T26" fmla="*/ 4 w 374"/>
                  <a:gd name="T27" fmla="*/ 6 h 373"/>
                  <a:gd name="T28" fmla="*/ 4 w 374"/>
                  <a:gd name="T29" fmla="*/ 6 h 373"/>
                  <a:gd name="T30" fmla="*/ 3 w 374"/>
                  <a:gd name="T31" fmla="*/ 6 h 373"/>
                  <a:gd name="T32" fmla="*/ 3 w 374"/>
                  <a:gd name="T33" fmla="*/ 6 h 373"/>
                  <a:gd name="T34" fmla="*/ 2 w 374"/>
                  <a:gd name="T35" fmla="*/ 6 h 373"/>
                  <a:gd name="T36" fmla="*/ 2 w 374"/>
                  <a:gd name="T37" fmla="*/ 6 h 373"/>
                  <a:gd name="T38" fmla="*/ 1 w 374"/>
                  <a:gd name="T39" fmla="*/ 5 h 373"/>
                  <a:gd name="T40" fmla="*/ 1 w 374"/>
                  <a:gd name="T41" fmla="*/ 5 h 373"/>
                  <a:gd name="T42" fmla="*/ 1 w 374"/>
                  <a:gd name="T43" fmla="*/ 4 h 373"/>
                  <a:gd name="T44" fmla="*/ 0 w 374"/>
                  <a:gd name="T45" fmla="*/ 4 h 373"/>
                  <a:gd name="T46" fmla="*/ 0 w 374"/>
                  <a:gd name="T47" fmla="*/ 3 h 373"/>
                  <a:gd name="T48" fmla="*/ 0 w 374"/>
                  <a:gd name="T49" fmla="*/ 3 h 373"/>
                  <a:gd name="T50" fmla="*/ 0 w 374"/>
                  <a:gd name="T51" fmla="*/ 2 h 373"/>
                  <a:gd name="T52" fmla="*/ 1 w 374"/>
                  <a:gd name="T53" fmla="*/ 2 h 373"/>
                  <a:gd name="T54" fmla="*/ 1 w 374"/>
                  <a:gd name="T55" fmla="*/ 1 h 373"/>
                  <a:gd name="T56" fmla="*/ 1 w 374"/>
                  <a:gd name="T57" fmla="*/ 1 h 373"/>
                  <a:gd name="T58" fmla="*/ 2 w 374"/>
                  <a:gd name="T59" fmla="*/ 1 h 373"/>
                  <a:gd name="T60" fmla="*/ 2 w 374"/>
                  <a:gd name="T61" fmla="*/ 0 h 373"/>
                  <a:gd name="T62" fmla="*/ 3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6" y="0"/>
                    </a:moveTo>
                    <a:lnTo>
                      <a:pt x="205" y="1"/>
                    </a:lnTo>
                    <a:lnTo>
                      <a:pt x="224" y="3"/>
                    </a:lnTo>
                    <a:lnTo>
                      <a:pt x="242" y="8"/>
                    </a:lnTo>
                    <a:lnTo>
                      <a:pt x="259" y="14"/>
                    </a:lnTo>
                    <a:lnTo>
                      <a:pt x="276" y="22"/>
                    </a:lnTo>
                    <a:lnTo>
                      <a:pt x="291" y="32"/>
                    </a:lnTo>
                    <a:lnTo>
                      <a:pt x="305" y="42"/>
                    </a:lnTo>
                    <a:lnTo>
                      <a:pt x="318" y="54"/>
                    </a:lnTo>
                    <a:lnTo>
                      <a:pt x="331" y="67"/>
                    </a:lnTo>
                    <a:lnTo>
                      <a:pt x="342" y="82"/>
                    </a:lnTo>
                    <a:lnTo>
                      <a:pt x="352" y="97"/>
                    </a:lnTo>
                    <a:lnTo>
                      <a:pt x="359" y="114"/>
                    </a:lnTo>
                    <a:lnTo>
                      <a:pt x="365" y="130"/>
                    </a:lnTo>
                    <a:lnTo>
                      <a:pt x="369" y="148"/>
                    </a:lnTo>
                    <a:lnTo>
                      <a:pt x="373" y="167"/>
                    </a:lnTo>
                    <a:lnTo>
                      <a:pt x="374" y="186"/>
                    </a:lnTo>
                    <a:lnTo>
                      <a:pt x="373" y="205"/>
                    </a:lnTo>
                    <a:lnTo>
                      <a:pt x="369" y="224"/>
                    </a:lnTo>
                    <a:lnTo>
                      <a:pt x="365" y="242"/>
                    </a:lnTo>
                    <a:lnTo>
                      <a:pt x="359" y="259"/>
                    </a:lnTo>
                    <a:lnTo>
                      <a:pt x="352" y="275"/>
                    </a:lnTo>
                    <a:lnTo>
                      <a:pt x="342" y="291"/>
                    </a:lnTo>
                    <a:lnTo>
                      <a:pt x="331" y="305"/>
                    </a:lnTo>
                    <a:lnTo>
                      <a:pt x="318" y="318"/>
                    </a:lnTo>
                    <a:lnTo>
                      <a:pt x="305" y="330"/>
                    </a:lnTo>
                    <a:lnTo>
                      <a:pt x="291" y="341"/>
                    </a:lnTo>
                    <a:lnTo>
                      <a:pt x="276" y="350"/>
                    </a:lnTo>
                    <a:lnTo>
                      <a:pt x="259" y="359"/>
                    </a:lnTo>
                    <a:lnTo>
                      <a:pt x="242" y="364"/>
                    </a:lnTo>
                    <a:lnTo>
                      <a:pt x="224" y="369"/>
                    </a:lnTo>
                    <a:lnTo>
                      <a:pt x="205" y="372"/>
                    </a:lnTo>
                    <a:lnTo>
                      <a:pt x="186" y="373"/>
                    </a:lnTo>
                    <a:lnTo>
                      <a:pt x="167" y="372"/>
                    </a:lnTo>
                    <a:lnTo>
                      <a:pt x="150" y="369"/>
                    </a:lnTo>
                    <a:lnTo>
                      <a:pt x="132" y="364"/>
                    </a:lnTo>
                    <a:lnTo>
                      <a:pt x="114" y="359"/>
                    </a:lnTo>
                    <a:lnTo>
                      <a:pt x="98" y="350"/>
                    </a:lnTo>
                    <a:lnTo>
                      <a:pt x="83" y="341"/>
                    </a:lnTo>
                    <a:lnTo>
                      <a:pt x="68" y="330"/>
                    </a:lnTo>
                    <a:lnTo>
                      <a:pt x="54" y="318"/>
                    </a:lnTo>
                    <a:lnTo>
                      <a:pt x="43" y="305"/>
                    </a:lnTo>
                    <a:lnTo>
                      <a:pt x="32" y="291"/>
                    </a:lnTo>
                    <a:lnTo>
                      <a:pt x="22" y="275"/>
                    </a:lnTo>
                    <a:lnTo>
                      <a:pt x="15" y="259"/>
                    </a:lnTo>
                    <a:lnTo>
                      <a:pt x="8" y="242"/>
                    </a:lnTo>
                    <a:lnTo>
                      <a:pt x="3" y="224"/>
                    </a:lnTo>
                    <a:lnTo>
                      <a:pt x="1" y="205"/>
                    </a:lnTo>
                    <a:lnTo>
                      <a:pt x="0" y="186"/>
                    </a:lnTo>
                    <a:lnTo>
                      <a:pt x="1" y="167"/>
                    </a:lnTo>
                    <a:lnTo>
                      <a:pt x="3" y="148"/>
                    </a:lnTo>
                    <a:lnTo>
                      <a:pt x="8" y="130"/>
                    </a:lnTo>
                    <a:lnTo>
                      <a:pt x="15" y="114"/>
                    </a:lnTo>
                    <a:lnTo>
                      <a:pt x="22" y="97"/>
                    </a:lnTo>
                    <a:lnTo>
                      <a:pt x="32" y="82"/>
                    </a:lnTo>
                    <a:lnTo>
                      <a:pt x="43" y="67"/>
                    </a:lnTo>
                    <a:lnTo>
                      <a:pt x="54" y="54"/>
                    </a:lnTo>
                    <a:lnTo>
                      <a:pt x="68" y="42"/>
                    </a:lnTo>
                    <a:lnTo>
                      <a:pt x="83" y="32"/>
                    </a:lnTo>
                    <a:lnTo>
                      <a:pt x="98" y="22"/>
                    </a:lnTo>
                    <a:lnTo>
                      <a:pt x="114" y="14"/>
                    </a:lnTo>
                    <a:lnTo>
                      <a:pt x="132" y="8"/>
                    </a:lnTo>
                    <a:lnTo>
                      <a:pt x="150" y="3"/>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48" name="Freeform 18"/>
              <p:cNvSpPr>
                <a:spLocks/>
              </p:cNvSpPr>
              <p:nvPr/>
            </p:nvSpPr>
            <p:spPr bwMode="auto">
              <a:xfrm>
                <a:off x="4754" y="2924"/>
                <a:ext cx="93" cy="93"/>
              </a:xfrm>
              <a:custGeom>
                <a:avLst/>
                <a:gdLst>
                  <a:gd name="T0" fmla="*/ 3 w 373"/>
                  <a:gd name="T1" fmla="*/ 0 h 374"/>
                  <a:gd name="T2" fmla="*/ 4 w 373"/>
                  <a:gd name="T3" fmla="*/ 0 h 374"/>
                  <a:gd name="T4" fmla="*/ 4 w 373"/>
                  <a:gd name="T5" fmla="*/ 0 h 374"/>
                  <a:gd name="T6" fmla="*/ 5 w 373"/>
                  <a:gd name="T7" fmla="*/ 1 h 374"/>
                  <a:gd name="T8" fmla="*/ 5 w 373"/>
                  <a:gd name="T9" fmla="*/ 1 h 374"/>
                  <a:gd name="T10" fmla="*/ 5 w 373"/>
                  <a:gd name="T11" fmla="*/ 1 h 374"/>
                  <a:gd name="T12" fmla="*/ 6 w 373"/>
                  <a:gd name="T13" fmla="*/ 2 h 374"/>
                  <a:gd name="T14" fmla="*/ 6 w 373"/>
                  <a:gd name="T15" fmla="*/ 2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5 h 374"/>
                  <a:gd name="T28" fmla="*/ 4 w 373"/>
                  <a:gd name="T29" fmla="*/ 6 h 374"/>
                  <a:gd name="T30" fmla="*/ 3 w 373"/>
                  <a:gd name="T31" fmla="*/ 6 h 374"/>
                  <a:gd name="T32" fmla="*/ 2 w 373"/>
                  <a:gd name="T33" fmla="*/ 6 h 374"/>
                  <a:gd name="T34" fmla="*/ 2 w 373"/>
                  <a:gd name="T35" fmla="*/ 6 h 374"/>
                  <a:gd name="T36" fmla="*/ 1 w 373"/>
                  <a:gd name="T37" fmla="*/ 5 h 374"/>
                  <a:gd name="T38" fmla="*/ 1 w 373"/>
                  <a:gd name="T39" fmla="*/ 5 h 374"/>
                  <a:gd name="T40" fmla="*/ 1 w 373"/>
                  <a:gd name="T41" fmla="*/ 5 h 374"/>
                  <a:gd name="T42" fmla="*/ 0 w 373"/>
                  <a:gd name="T43" fmla="*/ 4 h 374"/>
                  <a:gd name="T44" fmla="*/ 0 w 373"/>
                  <a:gd name="T45" fmla="*/ 4 h 374"/>
                  <a:gd name="T46" fmla="*/ 0 w 373"/>
                  <a:gd name="T47" fmla="*/ 3 h 374"/>
                  <a:gd name="T48" fmla="*/ 0 w 373"/>
                  <a:gd name="T49" fmla="*/ 2 h 374"/>
                  <a:gd name="T50" fmla="*/ 0 w 373"/>
                  <a:gd name="T51" fmla="*/ 2 h 374"/>
                  <a:gd name="T52" fmla="*/ 0 w 373"/>
                  <a:gd name="T53" fmla="*/ 1 h 374"/>
                  <a:gd name="T54" fmla="*/ 1 w 373"/>
                  <a:gd name="T55" fmla="*/ 1 h 374"/>
                  <a:gd name="T56" fmla="*/ 1 w 373"/>
                  <a:gd name="T57" fmla="*/ 1 h 374"/>
                  <a:gd name="T58" fmla="*/ 1 w 373"/>
                  <a:gd name="T59" fmla="*/ 0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2"/>
                    </a:lnTo>
                    <a:lnTo>
                      <a:pt x="224" y="4"/>
                    </a:lnTo>
                    <a:lnTo>
                      <a:pt x="242" y="9"/>
                    </a:lnTo>
                    <a:lnTo>
                      <a:pt x="259" y="15"/>
                    </a:lnTo>
                    <a:lnTo>
                      <a:pt x="276" y="23"/>
                    </a:lnTo>
                    <a:lnTo>
                      <a:pt x="291" y="33"/>
                    </a:lnTo>
                    <a:lnTo>
                      <a:pt x="305" y="43"/>
                    </a:lnTo>
                    <a:lnTo>
                      <a:pt x="318" y="55"/>
                    </a:lnTo>
                    <a:lnTo>
                      <a:pt x="330" y="68"/>
                    </a:lnTo>
                    <a:lnTo>
                      <a:pt x="341" y="82"/>
                    </a:lnTo>
                    <a:lnTo>
                      <a:pt x="350" y="98"/>
                    </a:lnTo>
                    <a:lnTo>
                      <a:pt x="359" y="115"/>
                    </a:lnTo>
                    <a:lnTo>
                      <a:pt x="365" y="131"/>
                    </a:lnTo>
                    <a:lnTo>
                      <a:pt x="369" y="150"/>
                    </a:lnTo>
                    <a:lnTo>
                      <a:pt x="373" y="168"/>
                    </a:lnTo>
                    <a:lnTo>
                      <a:pt x="373" y="187"/>
                    </a:lnTo>
                    <a:lnTo>
                      <a:pt x="373" y="206"/>
                    </a:lnTo>
                    <a:lnTo>
                      <a:pt x="369" y="225"/>
                    </a:lnTo>
                    <a:lnTo>
                      <a:pt x="365" y="243"/>
                    </a:lnTo>
                    <a:lnTo>
                      <a:pt x="359" y="259"/>
                    </a:lnTo>
                    <a:lnTo>
                      <a:pt x="350" y="276"/>
                    </a:lnTo>
                    <a:lnTo>
                      <a:pt x="341" y="292"/>
                    </a:lnTo>
                    <a:lnTo>
                      <a:pt x="330" y="306"/>
                    </a:lnTo>
                    <a:lnTo>
                      <a:pt x="318" y="319"/>
                    </a:lnTo>
                    <a:lnTo>
                      <a:pt x="305" y="331"/>
                    </a:lnTo>
                    <a:lnTo>
                      <a:pt x="291" y="341"/>
                    </a:lnTo>
                    <a:lnTo>
                      <a:pt x="276" y="351"/>
                    </a:lnTo>
                    <a:lnTo>
                      <a:pt x="259" y="359"/>
                    </a:lnTo>
                    <a:lnTo>
                      <a:pt x="242" y="365"/>
                    </a:lnTo>
                    <a:lnTo>
                      <a:pt x="224" y="370"/>
                    </a:lnTo>
                    <a:lnTo>
                      <a:pt x="205" y="374"/>
                    </a:lnTo>
                    <a:lnTo>
                      <a:pt x="186" y="374"/>
                    </a:lnTo>
                    <a:lnTo>
                      <a:pt x="167" y="374"/>
                    </a:lnTo>
                    <a:lnTo>
                      <a:pt x="150" y="370"/>
                    </a:lnTo>
                    <a:lnTo>
                      <a:pt x="132" y="365"/>
                    </a:lnTo>
                    <a:lnTo>
                      <a:pt x="114" y="359"/>
                    </a:lnTo>
                    <a:lnTo>
                      <a:pt x="97" y="351"/>
                    </a:lnTo>
                    <a:lnTo>
                      <a:pt x="82" y="341"/>
                    </a:lnTo>
                    <a:lnTo>
                      <a:pt x="68" y="331"/>
                    </a:lnTo>
                    <a:lnTo>
                      <a:pt x="55" y="319"/>
                    </a:lnTo>
                    <a:lnTo>
                      <a:pt x="43" y="306"/>
                    </a:lnTo>
                    <a:lnTo>
                      <a:pt x="32" y="292"/>
                    </a:lnTo>
                    <a:lnTo>
                      <a:pt x="22" y="276"/>
                    </a:lnTo>
                    <a:lnTo>
                      <a:pt x="14" y="259"/>
                    </a:lnTo>
                    <a:lnTo>
                      <a:pt x="8" y="243"/>
                    </a:lnTo>
                    <a:lnTo>
                      <a:pt x="3" y="225"/>
                    </a:lnTo>
                    <a:lnTo>
                      <a:pt x="1" y="206"/>
                    </a:lnTo>
                    <a:lnTo>
                      <a:pt x="0" y="187"/>
                    </a:lnTo>
                    <a:lnTo>
                      <a:pt x="1" y="168"/>
                    </a:lnTo>
                    <a:lnTo>
                      <a:pt x="3" y="150"/>
                    </a:lnTo>
                    <a:lnTo>
                      <a:pt x="8" y="131"/>
                    </a:lnTo>
                    <a:lnTo>
                      <a:pt x="14" y="115"/>
                    </a:lnTo>
                    <a:lnTo>
                      <a:pt x="22" y="98"/>
                    </a:lnTo>
                    <a:lnTo>
                      <a:pt x="32" y="82"/>
                    </a:lnTo>
                    <a:lnTo>
                      <a:pt x="43" y="68"/>
                    </a:lnTo>
                    <a:lnTo>
                      <a:pt x="55" y="55"/>
                    </a:lnTo>
                    <a:lnTo>
                      <a:pt x="68" y="43"/>
                    </a:lnTo>
                    <a:lnTo>
                      <a:pt x="82" y="33"/>
                    </a:lnTo>
                    <a:lnTo>
                      <a:pt x="97" y="23"/>
                    </a:lnTo>
                    <a:lnTo>
                      <a:pt x="114" y="15"/>
                    </a:lnTo>
                    <a:lnTo>
                      <a:pt x="132" y="9"/>
                    </a:lnTo>
                    <a:lnTo>
                      <a:pt x="150" y="4"/>
                    </a:lnTo>
                    <a:lnTo>
                      <a:pt x="167" y="2"/>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49" name="Freeform 19"/>
              <p:cNvSpPr>
                <a:spLocks/>
              </p:cNvSpPr>
              <p:nvPr/>
            </p:nvSpPr>
            <p:spPr bwMode="auto">
              <a:xfrm>
                <a:off x="4754" y="2924"/>
                <a:ext cx="93" cy="93"/>
              </a:xfrm>
              <a:custGeom>
                <a:avLst/>
                <a:gdLst>
                  <a:gd name="T0" fmla="*/ 3 w 373"/>
                  <a:gd name="T1" fmla="*/ 0 h 374"/>
                  <a:gd name="T2" fmla="*/ 4 w 373"/>
                  <a:gd name="T3" fmla="*/ 0 h 374"/>
                  <a:gd name="T4" fmla="*/ 4 w 373"/>
                  <a:gd name="T5" fmla="*/ 0 h 374"/>
                  <a:gd name="T6" fmla="*/ 5 w 373"/>
                  <a:gd name="T7" fmla="*/ 1 h 374"/>
                  <a:gd name="T8" fmla="*/ 5 w 373"/>
                  <a:gd name="T9" fmla="*/ 1 h 374"/>
                  <a:gd name="T10" fmla="*/ 5 w 373"/>
                  <a:gd name="T11" fmla="*/ 1 h 374"/>
                  <a:gd name="T12" fmla="*/ 6 w 373"/>
                  <a:gd name="T13" fmla="*/ 2 h 374"/>
                  <a:gd name="T14" fmla="*/ 6 w 373"/>
                  <a:gd name="T15" fmla="*/ 2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5 h 374"/>
                  <a:gd name="T28" fmla="*/ 4 w 373"/>
                  <a:gd name="T29" fmla="*/ 6 h 374"/>
                  <a:gd name="T30" fmla="*/ 3 w 373"/>
                  <a:gd name="T31" fmla="*/ 6 h 374"/>
                  <a:gd name="T32" fmla="*/ 2 w 373"/>
                  <a:gd name="T33" fmla="*/ 6 h 374"/>
                  <a:gd name="T34" fmla="*/ 2 w 373"/>
                  <a:gd name="T35" fmla="*/ 6 h 374"/>
                  <a:gd name="T36" fmla="*/ 1 w 373"/>
                  <a:gd name="T37" fmla="*/ 5 h 374"/>
                  <a:gd name="T38" fmla="*/ 1 w 373"/>
                  <a:gd name="T39" fmla="*/ 5 h 374"/>
                  <a:gd name="T40" fmla="*/ 1 w 373"/>
                  <a:gd name="T41" fmla="*/ 5 h 374"/>
                  <a:gd name="T42" fmla="*/ 0 w 373"/>
                  <a:gd name="T43" fmla="*/ 4 h 374"/>
                  <a:gd name="T44" fmla="*/ 0 w 373"/>
                  <a:gd name="T45" fmla="*/ 4 h 374"/>
                  <a:gd name="T46" fmla="*/ 0 w 373"/>
                  <a:gd name="T47" fmla="*/ 3 h 374"/>
                  <a:gd name="T48" fmla="*/ 0 w 373"/>
                  <a:gd name="T49" fmla="*/ 2 h 374"/>
                  <a:gd name="T50" fmla="*/ 0 w 373"/>
                  <a:gd name="T51" fmla="*/ 2 h 374"/>
                  <a:gd name="T52" fmla="*/ 0 w 373"/>
                  <a:gd name="T53" fmla="*/ 1 h 374"/>
                  <a:gd name="T54" fmla="*/ 1 w 373"/>
                  <a:gd name="T55" fmla="*/ 1 h 374"/>
                  <a:gd name="T56" fmla="*/ 1 w 373"/>
                  <a:gd name="T57" fmla="*/ 1 h 374"/>
                  <a:gd name="T58" fmla="*/ 1 w 373"/>
                  <a:gd name="T59" fmla="*/ 0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2"/>
                    </a:lnTo>
                    <a:lnTo>
                      <a:pt x="224" y="4"/>
                    </a:lnTo>
                    <a:lnTo>
                      <a:pt x="242" y="9"/>
                    </a:lnTo>
                    <a:lnTo>
                      <a:pt x="259" y="15"/>
                    </a:lnTo>
                    <a:lnTo>
                      <a:pt x="276" y="23"/>
                    </a:lnTo>
                    <a:lnTo>
                      <a:pt x="291" y="33"/>
                    </a:lnTo>
                    <a:lnTo>
                      <a:pt x="305" y="43"/>
                    </a:lnTo>
                    <a:lnTo>
                      <a:pt x="318" y="55"/>
                    </a:lnTo>
                    <a:lnTo>
                      <a:pt x="330" y="68"/>
                    </a:lnTo>
                    <a:lnTo>
                      <a:pt x="341" y="82"/>
                    </a:lnTo>
                    <a:lnTo>
                      <a:pt x="350" y="98"/>
                    </a:lnTo>
                    <a:lnTo>
                      <a:pt x="359" y="115"/>
                    </a:lnTo>
                    <a:lnTo>
                      <a:pt x="365" y="131"/>
                    </a:lnTo>
                    <a:lnTo>
                      <a:pt x="369" y="150"/>
                    </a:lnTo>
                    <a:lnTo>
                      <a:pt x="373" y="168"/>
                    </a:lnTo>
                    <a:lnTo>
                      <a:pt x="373" y="187"/>
                    </a:lnTo>
                    <a:lnTo>
                      <a:pt x="373" y="206"/>
                    </a:lnTo>
                    <a:lnTo>
                      <a:pt x="369" y="225"/>
                    </a:lnTo>
                    <a:lnTo>
                      <a:pt x="365" y="243"/>
                    </a:lnTo>
                    <a:lnTo>
                      <a:pt x="359" y="259"/>
                    </a:lnTo>
                    <a:lnTo>
                      <a:pt x="350" y="276"/>
                    </a:lnTo>
                    <a:lnTo>
                      <a:pt x="341" y="292"/>
                    </a:lnTo>
                    <a:lnTo>
                      <a:pt x="330" y="306"/>
                    </a:lnTo>
                    <a:lnTo>
                      <a:pt x="318" y="319"/>
                    </a:lnTo>
                    <a:lnTo>
                      <a:pt x="305" y="331"/>
                    </a:lnTo>
                    <a:lnTo>
                      <a:pt x="291" y="341"/>
                    </a:lnTo>
                    <a:lnTo>
                      <a:pt x="276" y="351"/>
                    </a:lnTo>
                    <a:lnTo>
                      <a:pt x="259" y="359"/>
                    </a:lnTo>
                    <a:lnTo>
                      <a:pt x="242" y="365"/>
                    </a:lnTo>
                    <a:lnTo>
                      <a:pt x="224" y="370"/>
                    </a:lnTo>
                    <a:lnTo>
                      <a:pt x="205" y="374"/>
                    </a:lnTo>
                    <a:lnTo>
                      <a:pt x="186" y="374"/>
                    </a:lnTo>
                    <a:lnTo>
                      <a:pt x="167" y="374"/>
                    </a:lnTo>
                    <a:lnTo>
                      <a:pt x="150" y="370"/>
                    </a:lnTo>
                    <a:lnTo>
                      <a:pt x="132" y="365"/>
                    </a:lnTo>
                    <a:lnTo>
                      <a:pt x="114" y="359"/>
                    </a:lnTo>
                    <a:lnTo>
                      <a:pt x="97" y="351"/>
                    </a:lnTo>
                    <a:lnTo>
                      <a:pt x="82" y="341"/>
                    </a:lnTo>
                    <a:lnTo>
                      <a:pt x="68" y="331"/>
                    </a:lnTo>
                    <a:lnTo>
                      <a:pt x="55" y="319"/>
                    </a:lnTo>
                    <a:lnTo>
                      <a:pt x="43" y="306"/>
                    </a:lnTo>
                    <a:lnTo>
                      <a:pt x="32" y="292"/>
                    </a:lnTo>
                    <a:lnTo>
                      <a:pt x="22" y="276"/>
                    </a:lnTo>
                    <a:lnTo>
                      <a:pt x="14" y="259"/>
                    </a:lnTo>
                    <a:lnTo>
                      <a:pt x="8" y="243"/>
                    </a:lnTo>
                    <a:lnTo>
                      <a:pt x="3" y="225"/>
                    </a:lnTo>
                    <a:lnTo>
                      <a:pt x="1" y="206"/>
                    </a:lnTo>
                    <a:lnTo>
                      <a:pt x="0" y="187"/>
                    </a:lnTo>
                    <a:lnTo>
                      <a:pt x="1" y="168"/>
                    </a:lnTo>
                    <a:lnTo>
                      <a:pt x="3" y="150"/>
                    </a:lnTo>
                    <a:lnTo>
                      <a:pt x="8" y="131"/>
                    </a:lnTo>
                    <a:lnTo>
                      <a:pt x="14" y="115"/>
                    </a:lnTo>
                    <a:lnTo>
                      <a:pt x="22" y="98"/>
                    </a:lnTo>
                    <a:lnTo>
                      <a:pt x="32" y="82"/>
                    </a:lnTo>
                    <a:lnTo>
                      <a:pt x="43" y="68"/>
                    </a:lnTo>
                    <a:lnTo>
                      <a:pt x="55" y="55"/>
                    </a:lnTo>
                    <a:lnTo>
                      <a:pt x="68" y="43"/>
                    </a:lnTo>
                    <a:lnTo>
                      <a:pt x="82" y="33"/>
                    </a:lnTo>
                    <a:lnTo>
                      <a:pt x="97" y="23"/>
                    </a:lnTo>
                    <a:lnTo>
                      <a:pt x="114" y="15"/>
                    </a:lnTo>
                    <a:lnTo>
                      <a:pt x="132" y="9"/>
                    </a:lnTo>
                    <a:lnTo>
                      <a:pt x="150" y="4"/>
                    </a:lnTo>
                    <a:lnTo>
                      <a:pt x="167" y="2"/>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50" name="Freeform 20"/>
              <p:cNvSpPr>
                <a:spLocks/>
              </p:cNvSpPr>
              <p:nvPr/>
            </p:nvSpPr>
            <p:spPr bwMode="auto">
              <a:xfrm>
                <a:off x="4961" y="2681"/>
                <a:ext cx="93" cy="93"/>
              </a:xfrm>
              <a:custGeom>
                <a:avLst/>
                <a:gdLst>
                  <a:gd name="T0" fmla="*/ 3 w 374"/>
                  <a:gd name="T1" fmla="*/ 0 h 373"/>
                  <a:gd name="T2" fmla="*/ 4 w 374"/>
                  <a:gd name="T3" fmla="*/ 0 h 373"/>
                  <a:gd name="T4" fmla="*/ 4 w 374"/>
                  <a:gd name="T5" fmla="*/ 0 h 373"/>
                  <a:gd name="T6" fmla="*/ 5 w 374"/>
                  <a:gd name="T7" fmla="*/ 1 h 373"/>
                  <a:gd name="T8" fmla="*/ 5 w 374"/>
                  <a:gd name="T9" fmla="*/ 1 h 373"/>
                  <a:gd name="T10" fmla="*/ 5 w 374"/>
                  <a:gd name="T11" fmla="*/ 1 h 373"/>
                  <a:gd name="T12" fmla="*/ 6 w 374"/>
                  <a:gd name="T13" fmla="*/ 2 h 373"/>
                  <a:gd name="T14" fmla="*/ 6 w 374"/>
                  <a:gd name="T15" fmla="*/ 2 h 373"/>
                  <a:gd name="T16" fmla="*/ 6 w 374"/>
                  <a:gd name="T17" fmla="*/ 3 h 373"/>
                  <a:gd name="T18" fmla="*/ 6 w 374"/>
                  <a:gd name="T19" fmla="*/ 4 h 373"/>
                  <a:gd name="T20" fmla="*/ 5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2 w 374"/>
                  <a:gd name="T33" fmla="*/ 6 h 373"/>
                  <a:gd name="T34" fmla="*/ 2 w 374"/>
                  <a:gd name="T35" fmla="*/ 6 h 373"/>
                  <a:gd name="T36" fmla="*/ 1 w 374"/>
                  <a:gd name="T37" fmla="*/ 5 h 373"/>
                  <a:gd name="T38" fmla="*/ 1 w 374"/>
                  <a:gd name="T39" fmla="*/ 5 h 373"/>
                  <a:gd name="T40" fmla="*/ 1 w 374"/>
                  <a:gd name="T41" fmla="*/ 5 h 373"/>
                  <a:gd name="T42" fmla="*/ 0 w 374"/>
                  <a:gd name="T43" fmla="*/ 4 h 373"/>
                  <a:gd name="T44" fmla="*/ 0 w 374"/>
                  <a:gd name="T45" fmla="*/ 4 h 373"/>
                  <a:gd name="T46" fmla="*/ 0 w 374"/>
                  <a:gd name="T47" fmla="*/ 3 h 373"/>
                  <a:gd name="T48" fmla="*/ 0 w 374"/>
                  <a:gd name="T49" fmla="*/ 2 h 373"/>
                  <a:gd name="T50" fmla="*/ 0 w 374"/>
                  <a:gd name="T51" fmla="*/ 2 h 373"/>
                  <a:gd name="T52" fmla="*/ 0 w 374"/>
                  <a:gd name="T53" fmla="*/ 1 h 373"/>
                  <a:gd name="T54" fmla="*/ 1 w 374"/>
                  <a:gd name="T55" fmla="*/ 1 h 373"/>
                  <a:gd name="T56" fmla="*/ 1 w 374"/>
                  <a:gd name="T57" fmla="*/ 1 h 373"/>
                  <a:gd name="T58" fmla="*/ 1 w 374"/>
                  <a:gd name="T59" fmla="*/ 0 h 373"/>
                  <a:gd name="T60" fmla="*/ 2 w 374"/>
                  <a:gd name="T61" fmla="*/ 0 h 373"/>
                  <a:gd name="T62" fmla="*/ 2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8" y="0"/>
                    </a:moveTo>
                    <a:lnTo>
                      <a:pt x="207" y="0"/>
                    </a:lnTo>
                    <a:lnTo>
                      <a:pt x="225" y="4"/>
                    </a:lnTo>
                    <a:lnTo>
                      <a:pt x="243" y="8"/>
                    </a:lnTo>
                    <a:lnTo>
                      <a:pt x="260" y="14"/>
                    </a:lnTo>
                    <a:lnTo>
                      <a:pt x="276" y="23"/>
                    </a:lnTo>
                    <a:lnTo>
                      <a:pt x="291" y="31"/>
                    </a:lnTo>
                    <a:lnTo>
                      <a:pt x="306" y="43"/>
                    </a:lnTo>
                    <a:lnTo>
                      <a:pt x="320" y="55"/>
                    </a:lnTo>
                    <a:lnTo>
                      <a:pt x="332" y="68"/>
                    </a:lnTo>
                    <a:lnTo>
                      <a:pt x="342" y="82"/>
                    </a:lnTo>
                    <a:lnTo>
                      <a:pt x="352" y="98"/>
                    </a:lnTo>
                    <a:lnTo>
                      <a:pt x="359" y="114"/>
                    </a:lnTo>
                    <a:lnTo>
                      <a:pt x="366" y="131"/>
                    </a:lnTo>
                    <a:lnTo>
                      <a:pt x="371" y="149"/>
                    </a:lnTo>
                    <a:lnTo>
                      <a:pt x="373" y="168"/>
                    </a:lnTo>
                    <a:lnTo>
                      <a:pt x="374" y="187"/>
                    </a:lnTo>
                    <a:lnTo>
                      <a:pt x="373" y="206"/>
                    </a:lnTo>
                    <a:lnTo>
                      <a:pt x="371" y="224"/>
                    </a:lnTo>
                    <a:lnTo>
                      <a:pt x="366" y="241"/>
                    </a:lnTo>
                    <a:lnTo>
                      <a:pt x="359" y="259"/>
                    </a:lnTo>
                    <a:lnTo>
                      <a:pt x="352" y="276"/>
                    </a:lnTo>
                    <a:lnTo>
                      <a:pt x="342" y="291"/>
                    </a:lnTo>
                    <a:lnTo>
                      <a:pt x="332" y="306"/>
                    </a:lnTo>
                    <a:lnTo>
                      <a:pt x="320" y="319"/>
                    </a:lnTo>
                    <a:lnTo>
                      <a:pt x="306" y="330"/>
                    </a:lnTo>
                    <a:lnTo>
                      <a:pt x="291" y="341"/>
                    </a:lnTo>
                    <a:lnTo>
                      <a:pt x="276" y="351"/>
                    </a:lnTo>
                    <a:lnTo>
                      <a:pt x="260" y="359"/>
                    </a:lnTo>
                    <a:lnTo>
                      <a:pt x="243" y="365"/>
                    </a:lnTo>
                    <a:lnTo>
                      <a:pt x="225" y="370"/>
                    </a:lnTo>
                    <a:lnTo>
                      <a:pt x="207" y="372"/>
                    </a:lnTo>
                    <a:lnTo>
                      <a:pt x="188" y="373"/>
                    </a:lnTo>
                    <a:lnTo>
                      <a:pt x="169" y="372"/>
                    </a:lnTo>
                    <a:lnTo>
                      <a:pt x="150" y="370"/>
                    </a:lnTo>
                    <a:lnTo>
                      <a:pt x="132" y="365"/>
                    </a:lnTo>
                    <a:lnTo>
                      <a:pt x="114" y="359"/>
                    </a:lnTo>
                    <a:lnTo>
                      <a:pt x="99" y="351"/>
                    </a:lnTo>
                    <a:lnTo>
                      <a:pt x="83" y="341"/>
                    </a:lnTo>
                    <a:lnTo>
                      <a:pt x="69" y="330"/>
                    </a:lnTo>
                    <a:lnTo>
                      <a:pt x="56" y="319"/>
                    </a:lnTo>
                    <a:lnTo>
                      <a:pt x="43" y="306"/>
                    </a:lnTo>
                    <a:lnTo>
                      <a:pt x="32" y="291"/>
                    </a:lnTo>
                    <a:lnTo>
                      <a:pt x="23" y="276"/>
                    </a:lnTo>
                    <a:lnTo>
                      <a:pt x="16" y="259"/>
                    </a:lnTo>
                    <a:lnTo>
                      <a:pt x="8" y="241"/>
                    </a:lnTo>
                    <a:lnTo>
                      <a:pt x="5" y="224"/>
                    </a:lnTo>
                    <a:lnTo>
                      <a:pt x="1" y="206"/>
                    </a:lnTo>
                    <a:lnTo>
                      <a:pt x="0" y="187"/>
                    </a:lnTo>
                    <a:lnTo>
                      <a:pt x="1" y="168"/>
                    </a:lnTo>
                    <a:lnTo>
                      <a:pt x="5" y="149"/>
                    </a:lnTo>
                    <a:lnTo>
                      <a:pt x="8" y="131"/>
                    </a:lnTo>
                    <a:lnTo>
                      <a:pt x="16" y="114"/>
                    </a:lnTo>
                    <a:lnTo>
                      <a:pt x="23" y="98"/>
                    </a:lnTo>
                    <a:lnTo>
                      <a:pt x="32" y="82"/>
                    </a:lnTo>
                    <a:lnTo>
                      <a:pt x="43" y="68"/>
                    </a:lnTo>
                    <a:lnTo>
                      <a:pt x="56" y="55"/>
                    </a:lnTo>
                    <a:lnTo>
                      <a:pt x="69" y="43"/>
                    </a:lnTo>
                    <a:lnTo>
                      <a:pt x="83" y="31"/>
                    </a:lnTo>
                    <a:lnTo>
                      <a:pt x="99" y="23"/>
                    </a:lnTo>
                    <a:lnTo>
                      <a:pt x="114" y="14"/>
                    </a:lnTo>
                    <a:lnTo>
                      <a:pt x="132" y="8"/>
                    </a:lnTo>
                    <a:lnTo>
                      <a:pt x="150" y="4"/>
                    </a:lnTo>
                    <a:lnTo>
                      <a:pt x="169" y="0"/>
                    </a:lnTo>
                    <a:lnTo>
                      <a:pt x="188"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51" name="Freeform 21"/>
              <p:cNvSpPr>
                <a:spLocks/>
              </p:cNvSpPr>
              <p:nvPr/>
            </p:nvSpPr>
            <p:spPr bwMode="auto">
              <a:xfrm>
                <a:off x="4961" y="2681"/>
                <a:ext cx="93" cy="93"/>
              </a:xfrm>
              <a:custGeom>
                <a:avLst/>
                <a:gdLst>
                  <a:gd name="T0" fmla="*/ 3 w 374"/>
                  <a:gd name="T1" fmla="*/ 0 h 373"/>
                  <a:gd name="T2" fmla="*/ 4 w 374"/>
                  <a:gd name="T3" fmla="*/ 0 h 373"/>
                  <a:gd name="T4" fmla="*/ 4 w 374"/>
                  <a:gd name="T5" fmla="*/ 0 h 373"/>
                  <a:gd name="T6" fmla="*/ 5 w 374"/>
                  <a:gd name="T7" fmla="*/ 1 h 373"/>
                  <a:gd name="T8" fmla="*/ 5 w 374"/>
                  <a:gd name="T9" fmla="*/ 1 h 373"/>
                  <a:gd name="T10" fmla="*/ 5 w 374"/>
                  <a:gd name="T11" fmla="*/ 1 h 373"/>
                  <a:gd name="T12" fmla="*/ 6 w 374"/>
                  <a:gd name="T13" fmla="*/ 2 h 373"/>
                  <a:gd name="T14" fmla="*/ 6 w 374"/>
                  <a:gd name="T15" fmla="*/ 2 h 373"/>
                  <a:gd name="T16" fmla="*/ 6 w 374"/>
                  <a:gd name="T17" fmla="*/ 3 h 373"/>
                  <a:gd name="T18" fmla="*/ 6 w 374"/>
                  <a:gd name="T19" fmla="*/ 4 h 373"/>
                  <a:gd name="T20" fmla="*/ 5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2 w 374"/>
                  <a:gd name="T33" fmla="*/ 6 h 373"/>
                  <a:gd name="T34" fmla="*/ 2 w 374"/>
                  <a:gd name="T35" fmla="*/ 6 h 373"/>
                  <a:gd name="T36" fmla="*/ 1 w 374"/>
                  <a:gd name="T37" fmla="*/ 5 h 373"/>
                  <a:gd name="T38" fmla="*/ 1 w 374"/>
                  <a:gd name="T39" fmla="*/ 5 h 373"/>
                  <a:gd name="T40" fmla="*/ 1 w 374"/>
                  <a:gd name="T41" fmla="*/ 5 h 373"/>
                  <a:gd name="T42" fmla="*/ 0 w 374"/>
                  <a:gd name="T43" fmla="*/ 4 h 373"/>
                  <a:gd name="T44" fmla="*/ 0 w 374"/>
                  <a:gd name="T45" fmla="*/ 4 h 373"/>
                  <a:gd name="T46" fmla="*/ 0 w 374"/>
                  <a:gd name="T47" fmla="*/ 3 h 373"/>
                  <a:gd name="T48" fmla="*/ 0 w 374"/>
                  <a:gd name="T49" fmla="*/ 2 h 373"/>
                  <a:gd name="T50" fmla="*/ 0 w 374"/>
                  <a:gd name="T51" fmla="*/ 2 h 373"/>
                  <a:gd name="T52" fmla="*/ 0 w 374"/>
                  <a:gd name="T53" fmla="*/ 1 h 373"/>
                  <a:gd name="T54" fmla="*/ 1 w 374"/>
                  <a:gd name="T55" fmla="*/ 1 h 373"/>
                  <a:gd name="T56" fmla="*/ 1 w 374"/>
                  <a:gd name="T57" fmla="*/ 1 h 373"/>
                  <a:gd name="T58" fmla="*/ 1 w 374"/>
                  <a:gd name="T59" fmla="*/ 0 h 373"/>
                  <a:gd name="T60" fmla="*/ 2 w 374"/>
                  <a:gd name="T61" fmla="*/ 0 h 373"/>
                  <a:gd name="T62" fmla="*/ 2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8" y="0"/>
                    </a:moveTo>
                    <a:lnTo>
                      <a:pt x="207" y="0"/>
                    </a:lnTo>
                    <a:lnTo>
                      <a:pt x="225" y="4"/>
                    </a:lnTo>
                    <a:lnTo>
                      <a:pt x="243" y="8"/>
                    </a:lnTo>
                    <a:lnTo>
                      <a:pt x="260" y="14"/>
                    </a:lnTo>
                    <a:lnTo>
                      <a:pt x="276" y="23"/>
                    </a:lnTo>
                    <a:lnTo>
                      <a:pt x="291" y="31"/>
                    </a:lnTo>
                    <a:lnTo>
                      <a:pt x="306" y="43"/>
                    </a:lnTo>
                    <a:lnTo>
                      <a:pt x="320" y="55"/>
                    </a:lnTo>
                    <a:lnTo>
                      <a:pt x="332" y="68"/>
                    </a:lnTo>
                    <a:lnTo>
                      <a:pt x="342" y="82"/>
                    </a:lnTo>
                    <a:lnTo>
                      <a:pt x="352" y="98"/>
                    </a:lnTo>
                    <a:lnTo>
                      <a:pt x="359" y="114"/>
                    </a:lnTo>
                    <a:lnTo>
                      <a:pt x="366" y="131"/>
                    </a:lnTo>
                    <a:lnTo>
                      <a:pt x="371" y="149"/>
                    </a:lnTo>
                    <a:lnTo>
                      <a:pt x="373" y="168"/>
                    </a:lnTo>
                    <a:lnTo>
                      <a:pt x="374" y="187"/>
                    </a:lnTo>
                    <a:lnTo>
                      <a:pt x="373" y="206"/>
                    </a:lnTo>
                    <a:lnTo>
                      <a:pt x="371" y="224"/>
                    </a:lnTo>
                    <a:lnTo>
                      <a:pt x="366" y="241"/>
                    </a:lnTo>
                    <a:lnTo>
                      <a:pt x="359" y="259"/>
                    </a:lnTo>
                    <a:lnTo>
                      <a:pt x="352" y="276"/>
                    </a:lnTo>
                    <a:lnTo>
                      <a:pt x="342" y="291"/>
                    </a:lnTo>
                    <a:lnTo>
                      <a:pt x="332" y="306"/>
                    </a:lnTo>
                    <a:lnTo>
                      <a:pt x="320" y="319"/>
                    </a:lnTo>
                    <a:lnTo>
                      <a:pt x="306" y="330"/>
                    </a:lnTo>
                    <a:lnTo>
                      <a:pt x="291" y="341"/>
                    </a:lnTo>
                    <a:lnTo>
                      <a:pt x="276" y="351"/>
                    </a:lnTo>
                    <a:lnTo>
                      <a:pt x="260" y="359"/>
                    </a:lnTo>
                    <a:lnTo>
                      <a:pt x="243" y="365"/>
                    </a:lnTo>
                    <a:lnTo>
                      <a:pt x="225" y="370"/>
                    </a:lnTo>
                    <a:lnTo>
                      <a:pt x="207" y="372"/>
                    </a:lnTo>
                    <a:lnTo>
                      <a:pt x="188" y="373"/>
                    </a:lnTo>
                    <a:lnTo>
                      <a:pt x="169" y="372"/>
                    </a:lnTo>
                    <a:lnTo>
                      <a:pt x="150" y="370"/>
                    </a:lnTo>
                    <a:lnTo>
                      <a:pt x="132" y="365"/>
                    </a:lnTo>
                    <a:lnTo>
                      <a:pt x="114" y="359"/>
                    </a:lnTo>
                    <a:lnTo>
                      <a:pt x="99" y="351"/>
                    </a:lnTo>
                    <a:lnTo>
                      <a:pt x="83" y="341"/>
                    </a:lnTo>
                    <a:lnTo>
                      <a:pt x="69" y="330"/>
                    </a:lnTo>
                    <a:lnTo>
                      <a:pt x="56" y="319"/>
                    </a:lnTo>
                    <a:lnTo>
                      <a:pt x="43" y="306"/>
                    </a:lnTo>
                    <a:lnTo>
                      <a:pt x="32" y="291"/>
                    </a:lnTo>
                    <a:lnTo>
                      <a:pt x="23" y="276"/>
                    </a:lnTo>
                    <a:lnTo>
                      <a:pt x="16" y="259"/>
                    </a:lnTo>
                    <a:lnTo>
                      <a:pt x="8" y="241"/>
                    </a:lnTo>
                    <a:lnTo>
                      <a:pt x="5" y="224"/>
                    </a:lnTo>
                    <a:lnTo>
                      <a:pt x="1" y="206"/>
                    </a:lnTo>
                    <a:lnTo>
                      <a:pt x="0" y="187"/>
                    </a:lnTo>
                    <a:lnTo>
                      <a:pt x="1" y="168"/>
                    </a:lnTo>
                    <a:lnTo>
                      <a:pt x="5" y="149"/>
                    </a:lnTo>
                    <a:lnTo>
                      <a:pt x="8" y="131"/>
                    </a:lnTo>
                    <a:lnTo>
                      <a:pt x="16" y="114"/>
                    </a:lnTo>
                    <a:lnTo>
                      <a:pt x="23" y="98"/>
                    </a:lnTo>
                    <a:lnTo>
                      <a:pt x="32" y="82"/>
                    </a:lnTo>
                    <a:lnTo>
                      <a:pt x="43" y="68"/>
                    </a:lnTo>
                    <a:lnTo>
                      <a:pt x="56" y="55"/>
                    </a:lnTo>
                    <a:lnTo>
                      <a:pt x="69" y="43"/>
                    </a:lnTo>
                    <a:lnTo>
                      <a:pt x="83" y="31"/>
                    </a:lnTo>
                    <a:lnTo>
                      <a:pt x="99" y="23"/>
                    </a:lnTo>
                    <a:lnTo>
                      <a:pt x="114" y="14"/>
                    </a:lnTo>
                    <a:lnTo>
                      <a:pt x="132" y="8"/>
                    </a:lnTo>
                    <a:lnTo>
                      <a:pt x="150" y="4"/>
                    </a:lnTo>
                    <a:lnTo>
                      <a:pt x="169" y="0"/>
                    </a:lnTo>
                    <a:lnTo>
                      <a:pt x="188" y="0"/>
                    </a:lnTo>
                  </a:path>
                </a:pathLst>
              </a:custGeom>
              <a:noFill/>
              <a:ln w="3175">
                <a:solidFill>
                  <a:srgbClr val="009240"/>
                </a:solidFill>
                <a:round/>
                <a:headEnd/>
                <a:tailEnd/>
              </a:ln>
            </p:spPr>
            <p:txBody>
              <a:bodyPr/>
              <a:lstStyle/>
              <a:p>
                <a:endParaRPr lang="en-US">
                  <a:latin typeface="Calibri" pitchFamily="34" charset="0"/>
                </a:endParaRPr>
              </a:p>
            </p:txBody>
          </p:sp>
          <p:sp>
            <p:nvSpPr>
              <p:cNvPr id="14652" name="Freeform 22"/>
              <p:cNvSpPr>
                <a:spLocks/>
              </p:cNvSpPr>
              <p:nvPr/>
            </p:nvSpPr>
            <p:spPr bwMode="auto">
              <a:xfrm>
                <a:off x="4984" y="2581"/>
                <a:ext cx="94" cy="94"/>
              </a:xfrm>
              <a:custGeom>
                <a:avLst/>
                <a:gdLst>
                  <a:gd name="T0" fmla="*/ 3 w 373"/>
                  <a:gd name="T1" fmla="*/ 0 h 373"/>
                  <a:gd name="T2" fmla="*/ 4 w 373"/>
                  <a:gd name="T3" fmla="*/ 0 h 373"/>
                  <a:gd name="T4" fmla="*/ 5 w 373"/>
                  <a:gd name="T5" fmla="*/ 1 h 373"/>
                  <a:gd name="T6" fmla="*/ 5 w 373"/>
                  <a:gd name="T7" fmla="*/ 1 h 373"/>
                  <a:gd name="T8" fmla="*/ 5 w 373"/>
                  <a:gd name="T9" fmla="*/ 1 h 373"/>
                  <a:gd name="T10" fmla="*/ 6 w 373"/>
                  <a:gd name="T11" fmla="*/ 2 h 373"/>
                  <a:gd name="T12" fmla="*/ 6 w 373"/>
                  <a:gd name="T13" fmla="*/ 2 h 373"/>
                  <a:gd name="T14" fmla="*/ 6 w 373"/>
                  <a:gd name="T15" fmla="*/ 3 h 373"/>
                  <a:gd name="T16" fmla="*/ 6 w 373"/>
                  <a:gd name="T17" fmla="*/ 3 h 373"/>
                  <a:gd name="T18" fmla="*/ 6 w 373"/>
                  <a:gd name="T19" fmla="*/ 4 h 373"/>
                  <a:gd name="T20" fmla="*/ 6 w 373"/>
                  <a:gd name="T21" fmla="*/ 5 h 373"/>
                  <a:gd name="T22" fmla="*/ 5 w 373"/>
                  <a:gd name="T23" fmla="*/ 5 h 373"/>
                  <a:gd name="T24" fmla="*/ 5 w 373"/>
                  <a:gd name="T25" fmla="*/ 5 h 373"/>
                  <a:gd name="T26" fmla="*/ 5 w 373"/>
                  <a:gd name="T27" fmla="*/ 6 h 373"/>
                  <a:gd name="T28" fmla="*/ 4 w 373"/>
                  <a:gd name="T29" fmla="*/ 6 h 373"/>
                  <a:gd name="T30" fmla="*/ 3 w 373"/>
                  <a:gd name="T31" fmla="*/ 6 h 373"/>
                  <a:gd name="T32" fmla="*/ 3 w 373"/>
                  <a:gd name="T33" fmla="*/ 6 h 373"/>
                  <a:gd name="T34" fmla="*/ 2 w 373"/>
                  <a:gd name="T35" fmla="*/ 6 h 373"/>
                  <a:gd name="T36" fmla="*/ 2 w 373"/>
                  <a:gd name="T37" fmla="*/ 6 h 373"/>
                  <a:gd name="T38" fmla="*/ 1 w 373"/>
                  <a:gd name="T39" fmla="*/ 5 h 373"/>
                  <a:gd name="T40" fmla="*/ 1 w 373"/>
                  <a:gd name="T41" fmla="*/ 5 h 373"/>
                  <a:gd name="T42" fmla="*/ 1 w 373"/>
                  <a:gd name="T43" fmla="*/ 5 h 373"/>
                  <a:gd name="T44" fmla="*/ 0 w 373"/>
                  <a:gd name="T45" fmla="*/ 4 h 373"/>
                  <a:gd name="T46" fmla="*/ 0 w 373"/>
                  <a:gd name="T47" fmla="*/ 3 h 373"/>
                  <a:gd name="T48" fmla="*/ 0 w 373"/>
                  <a:gd name="T49" fmla="*/ 3 h 373"/>
                  <a:gd name="T50" fmla="*/ 0 w 373"/>
                  <a:gd name="T51" fmla="*/ 2 h 373"/>
                  <a:gd name="T52" fmla="*/ 1 w 373"/>
                  <a:gd name="T53" fmla="*/ 2 h 373"/>
                  <a:gd name="T54" fmla="*/ 1 w 373"/>
                  <a:gd name="T55" fmla="*/ 1 h 373"/>
                  <a:gd name="T56" fmla="*/ 1 w 373"/>
                  <a:gd name="T57" fmla="*/ 1 h 373"/>
                  <a:gd name="T58" fmla="*/ 2 w 373"/>
                  <a:gd name="T59" fmla="*/ 1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1"/>
                    </a:lnTo>
                    <a:lnTo>
                      <a:pt x="223" y="4"/>
                    </a:lnTo>
                    <a:lnTo>
                      <a:pt x="241" y="8"/>
                    </a:lnTo>
                    <a:lnTo>
                      <a:pt x="259" y="14"/>
                    </a:lnTo>
                    <a:lnTo>
                      <a:pt x="276" y="23"/>
                    </a:lnTo>
                    <a:lnTo>
                      <a:pt x="291" y="32"/>
                    </a:lnTo>
                    <a:lnTo>
                      <a:pt x="305" y="43"/>
                    </a:lnTo>
                    <a:lnTo>
                      <a:pt x="318" y="55"/>
                    </a:lnTo>
                    <a:lnTo>
                      <a:pt x="330" y="68"/>
                    </a:lnTo>
                    <a:lnTo>
                      <a:pt x="341" y="82"/>
                    </a:lnTo>
                    <a:lnTo>
                      <a:pt x="351" y="98"/>
                    </a:lnTo>
                    <a:lnTo>
                      <a:pt x="359" y="114"/>
                    </a:lnTo>
                    <a:lnTo>
                      <a:pt x="365" y="131"/>
                    </a:lnTo>
                    <a:lnTo>
                      <a:pt x="370" y="149"/>
                    </a:lnTo>
                    <a:lnTo>
                      <a:pt x="372" y="168"/>
                    </a:lnTo>
                    <a:lnTo>
                      <a:pt x="373" y="187"/>
                    </a:lnTo>
                    <a:lnTo>
                      <a:pt x="372" y="206"/>
                    </a:lnTo>
                    <a:lnTo>
                      <a:pt x="370" y="225"/>
                    </a:lnTo>
                    <a:lnTo>
                      <a:pt x="365" y="243"/>
                    </a:lnTo>
                    <a:lnTo>
                      <a:pt x="359" y="259"/>
                    </a:lnTo>
                    <a:lnTo>
                      <a:pt x="351" y="276"/>
                    </a:lnTo>
                    <a:lnTo>
                      <a:pt x="341" y="291"/>
                    </a:lnTo>
                    <a:lnTo>
                      <a:pt x="330" y="306"/>
                    </a:lnTo>
                    <a:lnTo>
                      <a:pt x="318" y="319"/>
                    </a:lnTo>
                    <a:lnTo>
                      <a:pt x="305" y="331"/>
                    </a:lnTo>
                    <a:lnTo>
                      <a:pt x="291" y="341"/>
                    </a:lnTo>
                    <a:lnTo>
                      <a:pt x="276" y="351"/>
                    </a:lnTo>
                    <a:lnTo>
                      <a:pt x="259" y="359"/>
                    </a:lnTo>
                    <a:lnTo>
                      <a:pt x="241" y="365"/>
                    </a:lnTo>
                    <a:lnTo>
                      <a:pt x="223" y="370"/>
                    </a:lnTo>
                    <a:lnTo>
                      <a:pt x="206" y="372"/>
                    </a:lnTo>
                    <a:lnTo>
                      <a:pt x="187" y="373"/>
                    </a:lnTo>
                    <a:lnTo>
                      <a:pt x="168" y="372"/>
                    </a:lnTo>
                    <a:lnTo>
                      <a:pt x="149" y="370"/>
                    </a:lnTo>
                    <a:lnTo>
                      <a:pt x="131" y="365"/>
                    </a:lnTo>
                    <a:lnTo>
                      <a:pt x="114" y="359"/>
                    </a:lnTo>
                    <a:lnTo>
                      <a:pt x="97" y="351"/>
                    </a:lnTo>
                    <a:lnTo>
                      <a:pt x="82" y="341"/>
                    </a:lnTo>
                    <a:lnTo>
                      <a:pt x="68" y="331"/>
                    </a:lnTo>
                    <a:lnTo>
                      <a:pt x="55" y="319"/>
                    </a:lnTo>
                    <a:lnTo>
                      <a:pt x="43" y="306"/>
                    </a:lnTo>
                    <a:lnTo>
                      <a:pt x="32" y="291"/>
                    </a:lnTo>
                    <a:lnTo>
                      <a:pt x="23" y="276"/>
                    </a:lnTo>
                    <a:lnTo>
                      <a:pt x="14" y="259"/>
                    </a:lnTo>
                    <a:lnTo>
                      <a:pt x="8" y="243"/>
                    </a:lnTo>
                    <a:lnTo>
                      <a:pt x="4" y="225"/>
                    </a:lnTo>
                    <a:lnTo>
                      <a:pt x="0" y="206"/>
                    </a:lnTo>
                    <a:lnTo>
                      <a:pt x="0" y="187"/>
                    </a:lnTo>
                    <a:lnTo>
                      <a:pt x="0" y="168"/>
                    </a:lnTo>
                    <a:lnTo>
                      <a:pt x="4" y="149"/>
                    </a:lnTo>
                    <a:lnTo>
                      <a:pt x="8" y="131"/>
                    </a:lnTo>
                    <a:lnTo>
                      <a:pt x="14" y="114"/>
                    </a:lnTo>
                    <a:lnTo>
                      <a:pt x="23" y="98"/>
                    </a:lnTo>
                    <a:lnTo>
                      <a:pt x="32" y="82"/>
                    </a:lnTo>
                    <a:lnTo>
                      <a:pt x="43" y="68"/>
                    </a:lnTo>
                    <a:lnTo>
                      <a:pt x="55" y="55"/>
                    </a:lnTo>
                    <a:lnTo>
                      <a:pt x="68" y="43"/>
                    </a:lnTo>
                    <a:lnTo>
                      <a:pt x="82" y="32"/>
                    </a:lnTo>
                    <a:lnTo>
                      <a:pt x="97" y="23"/>
                    </a:lnTo>
                    <a:lnTo>
                      <a:pt x="114" y="14"/>
                    </a:lnTo>
                    <a:lnTo>
                      <a:pt x="131" y="8"/>
                    </a:lnTo>
                    <a:lnTo>
                      <a:pt x="149" y="4"/>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53" name="Freeform 23"/>
              <p:cNvSpPr>
                <a:spLocks/>
              </p:cNvSpPr>
              <p:nvPr/>
            </p:nvSpPr>
            <p:spPr bwMode="auto">
              <a:xfrm>
                <a:off x="4984" y="2581"/>
                <a:ext cx="94" cy="94"/>
              </a:xfrm>
              <a:custGeom>
                <a:avLst/>
                <a:gdLst>
                  <a:gd name="T0" fmla="*/ 3 w 373"/>
                  <a:gd name="T1" fmla="*/ 0 h 373"/>
                  <a:gd name="T2" fmla="*/ 4 w 373"/>
                  <a:gd name="T3" fmla="*/ 0 h 373"/>
                  <a:gd name="T4" fmla="*/ 5 w 373"/>
                  <a:gd name="T5" fmla="*/ 1 h 373"/>
                  <a:gd name="T6" fmla="*/ 5 w 373"/>
                  <a:gd name="T7" fmla="*/ 1 h 373"/>
                  <a:gd name="T8" fmla="*/ 5 w 373"/>
                  <a:gd name="T9" fmla="*/ 1 h 373"/>
                  <a:gd name="T10" fmla="*/ 6 w 373"/>
                  <a:gd name="T11" fmla="*/ 2 h 373"/>
                  <a:gd name="T12" fmla="*/ 6 w 373"/>
                  <a:gd name="T13" fmla="*/ 2 h 373"/>
                  <a:gd name="T14" fmla="*/ 6 w 373"/>
                  <a:gd name="T15" fmla="*/ 3 h 373"/>
                  <a:gd name="T16" fmla="*/ 6 w 373"/>
                  <a:gd name="T17" fmla="*/ 3 h 373"/>
                  <a:gd name="T18" fmla="*/ 6 w 373"/>
                  <a:gd name="T19" fmla="*/ 4 h 373"/>
                  <a:gd name="T20" fmla="*/ 6 w 373"/>
                  <a:gd name="T21" fmla="*/ 5 h 373"/>
                  <a:gd name="T22" fmla="*/ 5 w 373"/>
                  <a:gd name="T23" fmla="*/ 5 h 373"/>
                  <a:gd name="T24" fmla="*/ 5 w 373"/>
                  <a:gd name="T25" fmla="*/ 5 h 373"/>
                  <a:gd name="T26" fmla="*/ 5 w 373"/>
                  <a:gd name="T27" fmla="*/ 6 h 373"/>
                  <a:gd name="T28" fmla="*/ 4 w 373"/>
                  <a:gd name="T29" fmla="*/ 6 h 373"/>
                  <a:gd name="T30" fmla="*/ 3 w 373"/>
                  <a:gd name="T31" fmla="*/ 6 h 373"/>
                  <a:gd name="T32" fmla="*/ 3 w 373"/>
                  <a:gd name="T33" fmla="*/ 6 h 373"/>
                  <a:gd name="T34" fmla="*/ 2 w 373"/>
                  <a:gd name="T35" fmla="*/ 6 h 373"/>
                  <a:gd name="T36" fmla="*/ 2 w 373"/>
                  <a:gd name="T37" fmla="*/ 6 h 373"/>
                  <a:gd name="T38" fmla="*/ 1 w 373"/>
                  <a:gd name="T39" fmla="*/ 5 h 373"/>
                  <a:gd name="T40" fmla="*/ 1 w 373"/>
                  <a:gd name="T41" fmla="*/ 5 h 373"/>
                  <a:gd name="T42" fmla="*/ 1 w 373"/>
                  <a:gd name="T43" fmla="*/ 5 h 373"/>
                  <a:gd name="T44" fmla="*/ 0 w 373"/>
                  <a:gd name="T45" fmla="*/ 4 h 373"/>
                  <a:gd name="T46" fmla="*/ 0 w 373"/>
                  <a:gd name="T47" fmla="*/ 3 h 373"/>
                  <a:gd name="T48" fmla="*/ 0 w 373"/>
                  <a:gd name="T49" fmla="*/ 3 h 373"/>
                  <a:gd name="T50" fmla="*/ 0 w 373"/>
                  <a:gd name="T51" fmla="*/ 2 h 373"/>
                  <a:gd name="T52" fmla="*/ 1 w 373"/>
                  <a:gd name="T53" fmla="*/ 2 h 373"/>
                  <a:gd name="T54" fmla="*/ 1 w 373"/>
                  <a:gd name="T55" fmla="*/ 1 h 373"/>
                  <a:gd name="T56" fmla="*/ 1 w 373"/>
                  <a:gd name="T57" fmla="*/ 1 h 373"/>
                  <a:gd name="T58" fmla="*/ 2 w 373"/>
                  <a:gd name="T59" fmla="*/ 1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1"/>
                    </a:lnTo>
                    <a:lnTo>
                      <a:pt x="223" y="4"/>
                    </a:lnTo>
                    <a:lnTo>
                      <a:pt x="241" y="8"/>
                    </a:lnTo>
                    <a:lnTo>
                      <a:pt x="259" y="14"/>
                    </a:lnTo>
                    <a:lnTo>
                      <a:pt x="276" y="23"/>
                    </a:lnTo>
                    <a:lnTo>
                      <a:pt x="291" y="32"/>
                    </a:lnTo>
                    <a:lnTo>
                      <a:pt x="305" y="43"/>
                    </a:lnTo>
                    <a:lnTo>
                      <a:pt x="318" y="55"/>
                    </a:lnTo>
                    <a:lnTo>
                      <a:pt x="330" y="68"/>
                    </a:lnTo>
                    <a:lnTo>
                      <a:pt x="341" y="82"/>
                    </a:lnTo>
                    <a:lnTo>
                      <a:pt x="351" y="98"/>
                    </a:lnTo>
                    <a:lnTo>
                      <a:pt x="359" y="114"/>
                    </a:lnTo>
                    <a:lnTo>
                      <a:pt x="365" y="131"/>
                    </a:lnTo>
                    <a:lnTo>
                      <a:pt x="370" y="149"/>
                    </a:lnTo>
                    <a:lnTo>
                      <a:pt x="372" y="168"/>
                    </a:lnTo>
                    <a:lnTo>
                      <a:pt x="373" y="187"/>
                    </a:lnTo>
                    <a:lnTo>
                      <a:pt x="372" y="206"/>
                    </a:lnTo>
                    <a:lnTo>
                      <a:pt x="370" y="225"/>
                    </a:lnTo>
                    <a:lnTo>
                      <a:pt x="365" y="243"/>
                    </a:lnTo>
                    <a:lnTo>
                      <a:pt x="359" y="259"/>
                    </a:lnTo>
                    <a:lnTo>
                      <a:pt x="351" y="276"/>
                    </a:lnTo>
                    <a:lnTo>
                      <a:pt x="341" y="291"/>
                    </a:lnTo>
                    <a:lnTo>
                      <a:pt x="330" y="306"/>
                    </a:lnTo>
                    <a:lnTo>
                      <a:pt x="318" y="319"/>
                    </a:lnTo>
                    <a:lnTo>
                      <a:pt x="305" y="331"/>
                    </a:lnTo>
                    <a:lnTo>
                      <a:pt x="291" y="341"/>
                    </a:lnTo>
                    <a:lnTo>
                      <a:pt x="276" y="351"/>
                    </a:lnTo>
                    <a:lnTo>
                      <a:pt x="259" y="359"/>
                    </a:lnTo>
                    <a:lnTo>
                      <a:pt x="241" y="365"/>
                    </a:lnTo>
                    <a:lnTo>
                      <a:pt x="223" y="370"/>
                    </a:lnTo>
                    <a:lnTo>
                      <a:pt x="206" y="372"/>
                    </a:lnTo>
                    <a:lnTo>
                      <a:pt x="187" y="373"/>
                    </a:lnTo>
                    <a:lnTo>
                      <a:pt x="168" y="372"/>
                    </a:lnTo>
                    <a:lnTo>
                      <a:pt x="149" y="370"/>
                    </a:lnTo>
                    <a:lnTo>
                      <a:pt x="131" y="365"/>
                    </a:lnTo>
                    <a:lnTo>
                      <a:pt x="114" y="359"/>
                    </a:lnTo>
                    <a:lnTo>
                      <a:pt x="97" y="351"/>
                    </a:lnTo>
                    <a:lnTo>
                      <a:pt x="82" y="341"/>
                    </a:lnTo>
                    <a:lnTo>
                      <a:pt x="68" y="331"/>
                    </a:lnTo>
                    <a:lnTo>
                      <a:pt x="55" y="319"/>
                    </a:lnTo>
                    <a:lnTo>
                      <a:pt x="43" y="306"/>
                    </a:lnTo>
                    <a:lnTo>
                      <a:pt x="32" y="291"/>
                    </a:lnTo>
                    <a:lnTo>
                      <a:pt x="23" y="276"/>
                    </a:lnTo>
                    <a:lnTo>
                      <a:pt x="14" y="259"/>
                    </a:lnTo>
                    <a:lnTo>
                      <a:pt x="8" y="243"/>
                    </a:lnTo>
                    <a:lnTo>
                      <a:pt x="4" y="225"/>
                    </a:lnTo>
                    <a:lnTo>
                      <a:pt x="0" y="206"/>
                    </a:lnTo>
                    <a:lnTo>
                      <a:pt x="0" y="187"/>
                    </a:lnTo>
                    <a:lnTo>
                      <a:pt x="0" y="168"/>
                    </a:lnTo>
                    <a:lnTo>
                      <a:pt x="4" y="149"/>
                    </a:lnTo>
                    <a:lnTo>
                      <a:pt x="8" y="131"/>
                    </a:lnTo>
                    <a:lnTo>
                      <a:pt x="14" y="114"/>
                    </a:lnTo>
                    <a:lnTo>
                      <a:pt x="23" y="98"/>
                    </a:lnTo>
                    <a:lnTo>
                      <a:pt x="32" y="82"/>
                    </a:lnTo>
                    <a:lnTo>
                      <a:pt x="43" y="68"/>
                    </a:lnTo>
                    <a:lnTo>
                      <a:pt x="55" y="55"/>
                    </a:lnTo>
                    <a:lnTo>
                      <a:pt x="68" y="43"/>
                    </a:lnTo>
                    <a:lnTo>
                      <a:pt x="82" y="32"/>
                    </a:lnTo>
                    <a:lnTo>
                      <a:pt x="97" y="23"/>
                    </a:lnTo>
                    <a:lnTo>
                      <a:pt x="114" y="14"/>
                    </a:lnTo>
                    <a:lnTo>
                      <a:pt x="131" y="8"/>
                    </a:lnTo>
                    <a:lnTo>
                      <a:pt x="149" y="4"/>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54" name="Freeform 24"/>
              <p:cNvSpPr>
                <a:spLocks/>
              </p:cNvSpPr>
              <p:nvPr/>
            </p:nvSpPr>
            <p:spPr bwMode="auto">
              <a:xfrm>
                <a:off x="4979" y="2348"/>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0 w 373"/>
                  <a:gd name="T41" fmla="*/ 5 h 374"/>
                  <a:gd name="T42" fmla="*/ 0 w 373"/>
                  <a:gd name="T43" fmla="*/ 4 h 374"/>
                  <a:gd name="T44" fmla="*/ 0 w 373"/>
                  <a:gd name="T45" fmla="*/ 4 h 374"/>
                  <a:gd name="T46" fmla="*/ 0 w 373"/>
                  <a:gd name="T47" fmla="*/ 3 h 374"/>
                  <a:gd name="T48" fmla="*/ 0 w 373"/>
                  <a:gd name="T49" fmla="*/ 3 h 374"/>
                  <a:gd name="T50" fmla="*/ 0 w 373"/>
                  <a:gd name="T51" fmla="*/ 2 h 374"/>
                  <a:gd name="T52" fmla="*/ 0 w 373"/>
                  <a:gd name="T53" fmla="*/ 2 h 374"/>
                  <a:gd name="T54" fmla="*/ 0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0"/>
                    </a:lnTo>
                    <a:lnTo>
                      <a:pt x="224" y="4"/>
                    </a:lnTo>
                    <a:lnTo>
                      <a:pt x="242" y="9"/>
                    </a:lnTo>
                    <a:lnTo>
                      <a:pt x="259" y="15"/>
                    </a:lnTo>
                    <a:lnTo>
                      <a:pt x="275" y="23"/>
                    </a:lnTo>
                    <a:lnTo>
                      <a:pt x="291" y="31"/>
                    </a:lnTo>
                    <a:lnTo>
                      <a:pt x="305" y="42"/>
                    </a:lnTo>
                    <a:lnTo>
                      <a:pt x="318" y="55"/>
                    </a:lnTo>
                    <a:lnTo>
                      <a:pt x="330" y="68"/>
                    </a:lnTo>
                    <a:lnTo>
                      <a:pt x="342" y="82"/>
                    </a:lnTo>
                    <a:lnTo>
                      <a:pt x="350" y="98"/>
                    </a:lnTo>
                    <a:lnTo>
                      <a:pt x="358" y="115"/>
                    </a:lnTo>
                    <a:lnTo>
                      <a:pt x="364" y="131"/>
                    </a:lnTo>
                    <a:lnTo>
                      <a:pt x="369" y="149"/>
                    </a:lnTo>
                    <a:lnTo>
                      <a:pt x="373" y="168"/>
                    </a:lnTo>
                    <a:lnTo>
                      <a:pt x="373" y="187"/>
                    </a:lnTo>
                    <a:lnTo>
                      <a:pt x="373" y="206"/>
                    </a:lnTo>
                    <a:lnTo>
                      <a:pt x="369" y="224"/>
                    </a:lnTo>
                    <a:lnTo>
                      <a:pt x="364" y="242"/>
                    </a:lnTo>
                    <a:lnTo>
                      <a:pt x="358" y="260"/>
                    </a:lnTo>
                    <a:lnTo>
                      <a:pt x="350" y="276"/>
                    </a:lnTo>
                    <a:lnTo>
                      <a:pt x="342" y="290"/>
                    </a:lnTo>
                    <a:lnTo>
                      <a:pt x="330" y="306"/>
                    </a:lnTo>
                    <a:lnTo>
                      <a:pt x="318" y="319"/>
                    </a:lnTo>
                    <a:lnTo>
                      <a:pt x="305" y="331"/>
                    </a:lnTo>
                    <a:lnTo>
                      <a:pt x="291" y="342"/>
                    </a:lnTo>
                    <a:lnTo>
                      <a:pt x="275" y="351"/>
                    </a:lnTo>
                    <a:lnTo>
                      <a:pt x="259" y="359"/>
                    </a:lnTo>
                    <a:lnTo>
                      <a:pt x="242" y="365"/>
                    </a:lnTo>
                    <a:lnTo>
                      <a:pt x="224" y="370"/>
                    </a:lnTo>
                    <a:lnTo>
                      <a:pt x="205" y="372"/>
                    </a:lnTo>
                    <a:lnTo>
                      <a:pt x="186" y="374"/>
                    </a:lnTo>
                    <a:lnTo>
                      <a:pt x="167" y="372"/>
                    </a:lnTo>
                    <a:lnTo>
                      <a:pt x="149" y="370"/>
                    </a:lnTo>
                    <a:lnTo>
                      <a:pt x="131" y="365"/>
                    </a:lnTo>
                    <a:lnTo>
                      <a:pt x="114" y="359"/>
                    </a:lnTo>
                    <a:lnTo>
                      <a:pt x="97" y="351"/>
                    </a:lnTo>
                    <a:lnTo>
                      <a:pt x="82" y="342"/>
                    </a:lnTo>
                    <a:lnTo>
                      <a:pt x="67" y="331"/>
                    </a:lnTo>
                    <a:lnTo>
                      <a:pt x="54" y="319"/>
                    </a:lnTo>
                    <a:lnTo>
                      <a:pt x="42" y="306"/>
                    </a:lnTo>
                    <a:lnTo>
                      <a:pt x="32" y="290"/>
                    </a:lnTo>
                    <a:lnTo>
                      <a:pt x="22" y="276"/>
                    </a:lnTo>
                    <a:lnTo>
                      <a:pt x="14" y="260"/>
                    </a:lnTo>
                    <a:lnTo>
                      <a:pt x="8" y="242"/>
                    </a:lnTo>
                    <a:lnTo>
                      <a:pt x="3" y="224"/>
                    </a:lnTo>
                    <a:lnTo>
                      <a:pt x="1" y="206"/>
                    </a:lnTo>
                    <a:lnTo>
                      <a:pt x="0" y="187"/>
                    </a:lnTo>
                    <a:lnTo>
                      <a:pt x="1" y="168"/>
                    </a:lnTo>
                    <a:lnTo>
                      <a:pt x="3" y="149"/>
                    </a:lnTo>
                    <a:lnTo>
                      <a:pt x="8" y="131"/>
                    </a:lnTo>
                    <a:lnTo>
                      <a:pt x="14" y="115"/>
                    </a:lnTo>
                    <a:lnTo>
                      <a:pt x="22" y="98"/>
                    </a:lnTo>
                    <a:lnTo>
                      <a:pt x="32" y="82"/>
                    </a:lnTo>
                    <a:lnTo>
                      <a:pt x="42" y="68"/>
                    </a:lnTo>
                    <a:lnTo>
                      <a:pt x="54" y="55"/>
                    </a:lnTo>
                    <a:lnTo>
                      <a:pt x="67" y="42"/>
                    </a:lnTo>
                    <a:lnTo>
                      <a:pt x="82" y="31"/>
                    </a:lnTo>
                    <a:lnTo>
                      <a:pt x="97" y="23"/>
                    </a:lnTo>
                    <a:lnTo>
                      <a:pt x="114" y="15"/>
                    </a:lnTo>
                    <a:lnTo>
                      <a:pt x="131" y="9"/>
                    </a:lnTo>
                    <a:lnTo>
                      <a:pt x="149" y="4"/>
                    </a:lnTo>
                    <a:lnTo>
                      <a:pt x="167" y="0"/>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55" name="Freeform 25"/>
              <p:cNvSpPr>
                <a:spLocks/>
              </p:cNvSpPr>
              <p:nvPr/>
            </p:nvSpPr>
            <p:spPr bwMode="auto">
              <a:xfrm>
                <a:off x="4979" y="2348"/>
                <a:ext cx="93" cy="94"/>
              </a:xfrm>
              <a:custGeom>
                <a:avLst/>
                <a:gdLst>
                  <a:gd name="T0" fmla="*/ 3 w 373"/>
                  <a:gd name="T1" fmla="*/ 0 h 374"/>
                  <a:gd name="T2" fmla="*/ 4 w 373"/>
                  <a:gd name="T3" fmla="*/ 0 h 374"/>
                  <a:gd name="T4" fmla="*/ 4 w 373"/>
                  <a:gd name="T5" fmla="*/ 1 h 374"/>
                  <a:gd name="T6" fmla="*/ 5 w 373"/>
                  <a:gd name="T7" fmla="*/ 1 h 374"/>
                  <a:gd name="T8" fmla="*/ 5 w 373"/>
                  <a:gd name="T9" fmla="*/ 1 h 374"/>
                  <a:gd name="T10" fmla="*/ 5 w 373"/>
                  <a:gd name="T11" fmla="*/ 2 h 374"/>
                  <a:gd name="T12" fmla="*/ 6 w 373"/>
                  <a:gd name="T13" fmla="*/ 2 h 374"/>
                  <a:gd name="T14" fmla="*/ 6 w 373"/>
                  <a:gd name="T15" fmla="*/ 3 h 374"/>
                  <a:gd name="T16" fmla="*/ 6 w 373"/>
                  <a:gd name="T17" fmla="*/ 3 h 374"/>
                  <a:gd name="T18" fmla="*/ 6 w 373"/>
                  <a:gd name="T19" fmla="*/ 4 h 374"/>
                  <a:gd name="T20" fmla="*/ 5 w 373"/>
                  <a:gd name="T21" fmla="*/ 4 h 374"/>
                  <a:gd name="T22" fmla="*/ 5 w 373"/>
                  <a:gd name="T23" fmla="*/ 5 h 374"/>
                  <a:gd name="T24" fmla="*/ 5 w 373"/>
                  <a:gd name="T25" fmla="*/ 5 h 374"/>
                  <a:gd name="T26" fmla="*/ 4 w 373"/>
                  <a:gd name="T27" fmla="*/ 6 h 374"/>
                  <a:gd name="T28" fmla="*/ 4 w 373"/>
                  <a:gd name="T29" fmla="*/ 6 h 374"/>
                  <a:gd name="T30" fmla="*/ 3 w 373"/>
                  <a:gd name="T31" fmla="*/ 6 h 374"/>
                  <a:gd name="T32" fmla="*/ 2 w 373"/>
                  <a:gd name="T33" fmla="*/ 6 h 374"/>
                  <a:gd name="T34" fmla="*/ 2 w 373"/>
                  <a:gd name="T35" fmla="*/ 6 h 374"/>
                  <a:gd name="T36" fmla="*/ 1 w 373"/>
                  <a:gd name="T37" fmla="*/ 6 h 374"/>
                  <a:gd name="T38" fmla="*/ 1 w 373"/>
                  <a:gd name="T39" fmla="*/ 5 h 374"/>
                  <a:gd name="T40" fmla="*/ 0 w 373"/>
                  <a:gd name="T41" fmla="*/ 5 h 374"/>
                  <a:gd name="T42" fmla="*/ 0 w 373"/>
                  <a:gd name="T43" fmla="*/ 4 h 374"/>
                  <a:gd name="T44" fmla="*/ 0 w 373"/>
                  <a:gd name="T45" fmla="*/ 4 h 374"/>
                  <a:gd name="T46" fmla="*/ 0 w 373"/>
                  <a:gd name="T47" fmla="*/ 3 h 374"/>
                  <a:gd name="T48" fmla="*/ 0 w 373"/>
                  <a:gd name="T49" fmla="*/ 3 h 374"/>
                  <a:gd name="T50" fmla="*/ 0 w 373"/>
                  <a:gd name="T51" fmla="*/ 2 h 374"/>
                  <a:gd name="T52" fmla="*/ 0 w 373"/>
                  <a:gd name="T53" fmla="*/ 2 h 374"/>
                  <a:gd name="T54" fmla="*/ 0 w 373"/>
                  <a:gd name="T55" fmla="*/ 1 h 374"/>
                  <a:gd name="T56" fmla="*/ 1 w 373"/>
                  <a:gd name="T57" fmla="*/ 1 h 374"/>
                  <a:gd name="T58" fmla="*/ 1 w 373"/>
                  <a:gd name="T59" fmla="*/ 1 h 374"/>
                  <a:gd name="T60" fmla="*/ 2 w 373"/>
                  <a:gd name="T61" fmla="*/ 0 h 374"/>
                  <a:gd name="T62" fmla="*/ 2 w 373"/>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4"/>
                  <a:gd name="T98" fmla="*/ 373 w 373"/>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4">
                    <a:moveTo>
                      <a:pt x="186" y="0"/>
                    </a:moveTo>
                    <a:lnTo>
                      <a:pt x="205" y="0"/>
                    </a:lnTo>
                    <a:lnTo>
                      <a:pt x="224" y="4"/>
                    </a:lnTo>
                    <a:lnTo>
                      <a:pt x="242" y="9"/>
                    </a:lnTo>
                    <a:lnTo>
                      <a:pt x="259" y="15"/>
                    </a:lnTo>
                    <a:lnTo>
                      <a:pt x="275" y="23"/>
                    </a:lnTo>
                    <a:lnTo>
                      <a:pt x="291" y="31"/>
                    </a:lnTo>
                    <a:lnTo>
                      <a:pt x="305" y="42"/>
                    </a:lnTo>
                    <a:lnTo>
                      <a:pt x="318" y="55"/>
                    </a:lnTo>
                    <a:lnTo>
                      <a:pt x="330" y="68"/>
                    </a:lnTo>
                    <a:lnTo>
                      <a:pt x="342" y="82"/>
                    </a:lnTo>
                    <a:lnTo>
                      <a:pt x="350" y="98"/>
                    </a:lnTo>
                    <a:lnTo>
                      <a:pt x="358" y="115"/>
                    </a:lnTo>
                    <a:lnTo>
                      <a:pt x="364" y="131"/>
                    </a:lnTo>
                    <a:lnTo>
                      <a:pt x="369" y="149"/>
                    </a:lnTo>
                    <a:lnTo>
                      <a:pt x="373" y="168"/>
                    </a:lnTo>
                    <a:lnTo>
                      <a:pt x="373" y="187"/>
                    </a:lnTo>
                    <a:lnTo>
                      <a:pt x="373" y="206"/>
                    </a:lnTo>
                    <a:lnTo>
                      <a:pt x="369" y="224"/>
                    </a:lnTo>
                    <a:lnTo>
                      <a:pt x="364" y="242"/>
                    </a:lnTo>
                    <a:lnTo>
                      <a:pt x="358" y="260"/>
                    </a:lnTo>
                    <a:lnTo>
                      <a:pt x="350" y="276"/>
                    </a:lnTo>
                    <a:lnTo>
                      <a:pt x="342" y="290"/>
                    </a:lnTo>
                    <a:lnTo>
                      <a:pt x="330" y="306"/>
                    </a:lnTo>
                    <a:lnTo>
                      <a:pt x="318" y="319"/>
                    </a:lnTo>
                    <a:lnTo>
                      <a:pt x="305" y="331"/>
                    </a:lnTo>
                    <a:lnTo>
                      <a:pt x="291" y="342"/>
                    </a:lnTo>
                    <a:lnTo>
                      <a:pt x="275" y="351"/>
                    </a:lnTo>
                    <a:lnTo>
                      <a:pt x="259" y="359"/>
                    </a:lnTo>
                    <a:lnTo>
                      <a:pt x="242" y="365"/>
                    </a:lnTo>
                    <a:lnTo>
                      <a:pt x="224" y="370"/>
                    </a:lnTo>
                    <a:lnTo>
                      <a:pt x="205" y="372"/>
                    </a:lnTo>
                    <a:lnTo>
                      <a:pt x="186" y="374"/>
                    </a:lnTo>
                    <a:lnTo>
                      <a:pt x="167" y="372"/>
                    </a:lnTo>
                    <a:lnTo>
                      <a:pt x="149" y="370"/>
                    </a:lnTo>
                    <a:lnTo>
                      <a:pt x="131" y="365"/>
                    </a:lnTo>
                    <a:lnTo>
                      <a:pt x="114" y="359"/>
                    </a:lnTo>
                    <a:lnTo>
                      <a:pt x="97" y="351"/>
                    </a:lnTo>
                    <a:lnTo>
                      <a:pt x="82" y="342"/>
                    </a:lnTo>
                    <a:lnTo>
                      <a:pt x="67" y="331"/>
                    </a:lnTo>
                    <a:lnTo>
                      <a:pt x="54" y="319"/>
                    </a:lnTo>
                    <a:lnTo>
                      <a:pt x="42" y="306"/>
                    </a:lnTo>
                    <a:lnTo>
                      <a:pt x="32" y="290"/>
                    </a:lnTo>
                    <a:lnTo>
                      <a:pt x="22" y="276"/>
                    </a:lnTo>
                    <a:lnTo>
                      <a:pt x="14" y="260"/>
                    </a:lnTo>
                    <a:lnTo>
                      <a:pt x="8" y="242"/>
                    </a:lnTo>
                    <a:lnTo>
                      <a:pt x="3" y="224"/>
                    </a:lnTo>
                    <a:lnTo>
                      <a:pt x="1" y="206"/>
                    </a:lnTo>
                    <a:lnTo>
                      <a:pt x="0" y="187"/>
                    </a:lnTo>
                    <a:lnTo>
                      <a:pt x="1" y="168"/>
                    </a:lnTo>
                    <a:lnTo>
                      <a:pt x="3" y="149"/>
                    </a:lnTo>
                    <a:lnTo>
                      <a:pt x="8" y="131"/>
                    </a:lnTo>
                    <a:lnTo>
                      <a:pt x="14" y="115"/>
                    </a:lnTo>
                    <a:lnTo>
                      <a:pt x="22" y="98"/>
                    </a:lnTo>
                    <a:lnTo>
                      <a:pt x="32" y="82"/>
                    </a:lnTo>
                    <a:lnTo>
                      <a:pt x="42" y="68"/>
                    </a:lnTo>
                    <a:lnTo>
                      <a:pt x="54" y="55"/>
                    </a:lnTo>
                    <a:lnTo>
                      <a:pt x="67" y="42"/>
                    </a:lnTo>
                    <a:lnTo>
                      <a:pt x="82" y="31"/>
                    </a:lnTo>
                    <a:lnTo>
                      <a:pt x="97" y="23"/>
                    </a:lnTo>
                    <a:lnTo>
                      <a:pt x="114" y="15"/>
                    </a:lnTo>
                    <a:lnTo>
                      <a:pt x="131" y="9"/>
                    </a:lnTo>
                    <a:lnTo>
                      <a:pt x="149" y="4"/>
                    </a:lnTo>
                    <a:lnTo>
                      <a:pt x="167" y="0"/>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56" name="Freeform 26"/>
              <p:cNvSpPr>
                <a:spLocks/>
              </p:cNvSpPr>
              <p:nvPr/>
            </p:nvSpPr>
            <p:spPr bwMode="auto">
              <a:xfrm>
                <a:off x="4989" y="2485"/>
                <a:ext cx="94" cy="93"/>
              </a:xfrm>
              <a:custGeom>
                <a:avLst/>
                <a:gdLst>
                  <a:gd name="T0" fmla="*/ 3 w 375"/>
                  <a:gd name="T1" fmla="*/ 0 h 374"/>
                  <a:gd name="T2" fmla="*/ 4 w 375"/>
                  <a:gd name="T3" fmla="*/ 0 h 374"/>
                  <a:gd name="T4" fmla="*/ 4 w 375"/>
                  <a:gd name="T5" fmla="*/ 0 h 374"/>
                  <a:gd name="T6" fmla="*/ 5 w 375"/>
                  <a:gd name="T7" fmla="*/ 1 h 374"/>
                  <a:gd name="T8" fmla="*/ 5 w 375"/>
                  <a:gd name="T9" fmla="*/ 1 h 374"/>
                  <a:gd name="T10" fmla="*/ 6 w 375"/>
                  <a:gd name="T11" fmla="*/ 1 h 374"/>
                  <a:gd name="T12" fmla="*/ 6 w 375"/>
                  <a:gd name="T13" fmla="*/ 2 h 374"/>
                  <a:gd name="T14" fmla="*/ 6 w 375"/>
                  <a:gd name="T15" fmla="*/ 2 h 374"/>
                  <a:gd name="T16" fmla="*/ 6 w 375"/>
                  <a:gd name="T17" fmla="*/ 3 h 374"/>
                  <a:gd name="T18" fmla="*/ 6 w 375"/>
                  <a:gd name="T19" fmla="*/ 4 h 374"/>
                  <a:gd name="T20" fmla="*/ 6 w 375"/>
                  <a:gd name="T21" fmla="*/ 4 h 374"/>
                  <a:gd name="T22" fmla="*/ 5 w 375"/>
                  <a:gd name="T23" fmla="*/ 5 h 374"/>
                  <a:gd name="T24" fmla="*/ 5 w 375"/>
                  <a:gd name="T25" fmla="*/ 5 h 374"/>
                  <a:gd name="T26" fmla="*/ 4 w 375"/>
                  <a:gd name="T27" fmla="*/ 5 h 374"/>
                  <a:gd name="T28" fmla="*/ 4 w 375"/>
                  <a:gd name="T29" fmla="*/ 6 h 374"/>
                  <a:gd name="T30" fmla="*/ 3 w 375"/>
                  <a:gd name="T31" fmla="*/ 6 h 374"/>
                  <a:gd name="T32" fmla="*/ 3 w 375"/>
                  <a:gd name="T33" fmla="*/ 6 h 374"/>
                  <a:gd name="T34" fmla="*/ 2 w 375"/>
                  <a:gd name="T35" fmla="*/ 6 h 374"/>
                  <a:gd name="T36" fmla="*/ 2 w 375"/>
                  <a:gd name="T37" fmla="*/ 5 h 374"/>
                  <a:gd name="T38" fmla="*/ 1 w 375"/>
                  <a:gd name="T39" fmla="*/ 5 h 374"/>
                  <a:gd name="T40" fmla="*/ 1 w 375"/>
                  <a:gd name="T41" fmla="*/ 5 h 374"/>
                  <a:gd name="T42" fmla="*/ 1 w 375"/>
                  <a:gd name="T43" fmla="*/ 4 h 374"/>
                  <a:gd name="T44" fmla="*/ 0 w 375"/>
                  <a:gd name="T45" fmla="*/ 4 h 374"/>
                  <a:gd name="T46" fmla="*/ 0 w 375"/>
                  <a:gd name="T47" fmla="*/ 3 h 374"/>
                  <a:gd name="T48" fmla="*/ 0 w 375"/>
                  <a:gd name="T49" fmla="*/ 2 h 374"/>
                  <a:gd name="T50" fmla="*/ 0 w 375"/>
                  <a:gd name="T51" fmla="*/ 2 h 374"/>
                  <a:gd name="T52" fmla="*/ 1 w 375"/>
                  <a:gd name="T53" fmla="*/ 1 h 374"/>
                  <a:gd name="T54" fmla="*/ 1 w 375"/>
                  <a:gd name="T55" fmla="*/ 1 h 374"/>
                  <a:gd name="T56" fmla="*/ 1 w 375"/>
                  <a:gd name="T57" fmla="*/ 1 h 374"/>
                  <a:gd name="T58" fmla="*/ 2 w 375"/>
                  <a:gd name="T59" fmla="*/ 0 h 374"/>
                  <a:gd name="T60" fmla="*/ 2 w 375"/>
                  <a:gd name="T61" fmla="*/ 0 h 374"/>
                  <a:gd name="T62" fmla="*/ 3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5"/>
                    </a:lnTo>
                    <a:lnTo>
                      <a:pt x="243" y="9"/>
                    </a:lnTo>
                    <a:lnTo>
                      <a:pt x="260" y="15"/>
                    </a:lnTo>
                    <a:lnTo>
                      <a:pt x="276" y="24"/>
                    </a:lnTo>
                    <a:lnTo>
                      <a:pt x="291" y="32"/>
                    </a:lnTo>
                    <a:lnTo>
                      <a:pt x="306" y="43"/>
                    </a:lnTo>
                    <a:lnTo>
                      <a:pt x="319" y="56"/>
                    </a:lnTo>
                    <a:lnTo>
                      <a:pt x="332" y="69"/>
                    </a:lnTo>
                    <a:lnTo>
                      <a:pt x="342" y="83"/>
                    </a:lnTo>
                    <a:lnTo>
                      <a:pt x="352" y="99"/>
                    </a:lnTo>
                    <a:lnTo>
                      <a:pt x="359" y="115"/>
                    </a:lnTo>
                    <a:lnTo>
                      <a:pt x="366" y="132"/>
                    </a:lnTo>
                    <a:lnTo>
                      <a:pt x="370" y="150"/>
                    </a:lnTo>
                    <a:lnTo>
                      <a:pt x="373" y="169"/>
                    </a:lnTo>
                    <a:lnTo>
                      <a:pt x="375" y="188"/>
                    </a:lnTo>
                    <a:lnTo>
                      <a:pt x="373" y="207"/>
                    </a:lnTo>
                    <a:lnTo>
                      <a:pt x="370" y="225"/>
                    </a:lnTo>
                    <a:lnTo>
                      <a:pt x="366" y="242"/>
                    </a:lnTo>
                    <a:lnTo>
                      <a:pt x="359" y="260"/>
                    </a:lnTo>
                    <a:lnTo>
                      <a:pt x="352" y="277"/>
                    </a:lnTo>
                    <a:lnTo>
                      <a:pt x="342" y="292"/>
                    </a:lnTo>
                    <a:lnTo>
                      <a:pt x="332" y="307"/>
                    </a:lnTo>
                    <a:lnTo>
                      <a:pt x="319" y="320"/>
                    </a:lnTo>
                    <a:lnTo>
                      <a:pt x="306" y="332"/>
                    </a:lnTo>
                    <a:lnTo>
                      <a:pt x="291" y="342"/>
                    </a:lnTo>
                    <a:lnTo>
                      <a:pt x="276" y="352"/>
                    </a:lnTo>
                    <a:lnTo>
                      <a:pt x="260" y="360"/>
                    </a:lnTo>
                    <a:lnTo>
                      <a:pt x="243" y="366"/>
                    </a:lnTo>
                    <a:lnTo>
                      <a:pt x="225" y="371"/>
                    </a:lnTo>
                    <a:lnTo>
                      <a:pt x="206" y="373"/>
                    </a:lnTo>
                    <a:lnTo>
                      <a:pt x="187" y="374"/>
                    </a:lnTo>
                    <a:lnTo>
                      <a:pt x="168" y="373"/>
                    </a:lnTo>
                    <a:lnTo>
                      <a:pt x="150" y="371"/>
                    </a:lnTo>
                    <a:lnTo>
                      <a:pt x="132" y="366"/>
                    </a:lnTo>
                    <a:lnTo>
                      <a:pt x="114" y="360"/>
                    </a:lnTo>
                    <a:lnTo>
                      <a:pt x="99" y="352"/>
                    </a:lnTo>
                    <a:lnTo>
                      <a:pt x="83" y="342"/>
                    </a:lnTo>
                    <a:lnTo>
                      <a:pt x="69" y="332"/>
                    </a:lnTo>
                    <a:lnTo>
                      <a:pt x="55" y="320"/>
                    </a:lnTo>
                    <a:lnTo>
                      <a:pt x="43" y="307"/>
                    </a:lnTo>
                    <a:lnTo>
                      <a:pt x="32" y="292"/>
                    </a:lnTo>
                    <a:lnTo>
                      <a:pt x="23" y="277"/>
                    </a:lnTo>
                    <a:lnTo>
                      <a:pt x="16" y="260"/>
                    </a:lnTo>
                    <a:lnTo>
                      <a:pt x="8" y="242"/>
                    </a:lnTo>
                    <a:lnTo>
                      <a:pt x="4" y="225"/>
                    </a:lnTo>
                    <a:lnTo>
                      <a:pt x="1" y="207"/>
                    </a:lnTo>
                    <a:lnTo>
                      <a:pt x="0" y="188"/>
                    </a:lnTo>
                    <a:lnTo>
                      <a:pt x="1" y="169"/>
                    </a:lnTo>
                    <a:lnTo>
                      <a:pt x="4" y="150"/>
                    </a:lnTo>
                    <a:lnTo>
                      <a:pt x="8" y="132"/>
                    </a:lnTo>
                    <a:lnTo>
                      <a:pt x="16" y="115"/>
                    </a:lnTo>
                    <a:lnTo>
                      <a:pt x="23" y="99"/>
                    </a:lnTo>
                    <a:lnTo>
                      <a:pt x="32" y="83"/>
                    </a:lnTo>
                    <a:lnTo>
                      <a:pt x="43" y="69"/>
                    </a:lnTo>
                    <a:lnTo>
                      <a:pt x="55" y="56"/>
                    </a:lnTo>
                    <a:lnTo>
                      <a:pt x="69" y="43"/>
                    </a:lnTo>
                    <a:lnTo>
                      <a:pt x="83" y="32"/>
                    </a:lnTo>
                    <a:lnTo>
                      <a:pt x="99" y="24"/>
                    </a:lnTo>
                    <a:lnTo>
                      <a:pt x="114" y="15"/>
                    </a:lnTo>
                    <a:lnTo>
                      <a:pt x="132" y="9"/>
                    </a:lnTo>
                    <a:lnTo>
                      <a:pt x="150" y="5"/>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57" name="Freeform 27"/>
              <p:cNvSpPr>
                <a:spLocks/>
              </p:cNvSpPr>
              <p:nvPr/>
            </p:nvSpPr>
            <p:spPr bwMode="auto">
              <a:xfrm>
                <a:off x="4989" y="2485"/>
                <a:ext cx="94" cy="93"/>
              </a:xfrm>
              <a:custGeom>
                <a:avLst/>
                <a:gdLst>
                  <a:gd name="T0" fmla="*/ 3 w 375"/>
                  <a:gd name="T1" fmla="*/ 0 h 374"/>
                  <a:gd name="T2" fmla="*/ 4 w 375"/>
                  <a:gd name="T3" fmla="*/ 0 h 374"/>
                  <a:gd name="T4" fmla="*/ 4 w 375"/>
                  <a:gd name="T5" fmla="*/ 0 h 374"/>
                  <a:gd name="T6" fmla="*/ 5 w 375"/>
                  <a:gd name="T7" fmla="*/ 1 h 374"/>
                  <a:gd name="T8" fmla="*/ 5 w 375"/>
                  <a:gd name="T9" fmla="*/ 1 h 374"/>
                  <a:gd name="T10" fmla="*/ 6 w 375"/>
                  <a:gd name="T11" fmla="*/ 1 h 374"/>
                  <a:gd name="T12" fmla="*/ 6 w 375"/>
                  <a:gd name="T13" fmla="*/ 2 h 374"/>
                  <a:gd name="T14" fmla="*/ 6 w 375"/>
                  <a:gd name="T15" fmla="*/ 2 h 374"/>
                  <a:gd name="T16" fmla="*/ 6 w 375"/>
                  <a:gd name="T17" fmla="*/ 3 h 374"/>
                  <a:gd name="T18" fmla="*/ 6 w 375"/>
                  <a:gd name="T19" fmla="*/ 4 h 374"/>
                  <a:gd name="T20" fmla="*/ 6 w 375"/>
                  <a:gd name="T21" fmla="*/ 4 h 374"/>
                  <a:gd name="T22" fmla="*/ 5 w 375"/>
                  <a:gd name="T23" fmla="*/ 5 h 374"/>
                  <a:gd name="T24" fmla="*/ 5 w 375"/>
                  <a:gd name="T25" fmla="*/ 5 h 374"/>
                  <a:gd name="T26" fmla="*/ 4 w 375"/>
                  <a:gd name="T27" fmla="*/ 5 h 374"/>
                  <a:gd name="T28" fmla="*/ 4 w 375"/>
                  <a:gd name="T29" fmla="*/ 6 h 374"/>
                  <a:gd name="T30" fmla="*/ 3 w 375"/>
                  <a:gd name="T31" fmla="*/ 6 h 374"/>
                  <a:gd name="T32" fmla="*/ 3 w 375"/>
                  <a:gd name="T33" fmla="*/ 6 h 374"/>
                  <a:gd name="T34" fmla="*/ 2 w 375"/>
                  <a:gd name="T35" fmla="*/ 6 h 374"/>
                  <a:gd name="T36" fmla="*/ 2 w 375"/>
                  <a:gd name="T37" fmla="*/ 5 h 374"/>
                  <a:gd name="T38" fmla="*/ 1 w 375"/>
                  <a:gd name="T39" fmla="*/ 5 h 374"/>
                  <a:gd name="T40" fmla="*/ 1 w 375"/>
                  <a:gd name="T41" fmla="*/ 5 h 374"/>
                  <a:gd name="T42" fmla="*/ 1 w 375"/>
                  <a:gd name="T43" fmla="*/ 4 h 374"/>
                  <a:gd name="T44" fmla="*/ 0 w 375"/>
                  <a:gd name="T45" fmla="*/ 4 h 374"/>
                  <a:gd name="T46" fmla="*/ 0 w 375"/>
                  <a:gd name="T47" fmla="*/ 3 h 374"/>
                  <a:gd name="T48" fmla="*/ 0 w 375"/>
                  <a:gd name="T49" fmla="*/ 2 h 374"/>
                  <a:gd name="T50" fmla="*/ 0 w 375"/>
                  <a:gd name="T51" fmla="*/ 2 h 374"/>
                  <a:gd name="T52" fmla="*/ 1 w 375"/>
                  <a:gd name="T53" fmla="*/ 1 h 374"/>
                  <a:gd name="T54" fmla="*/ 1 w 375"/>
                  <a:gd name="T55" fmla="*/ 1 h 374"/>
                  <a:gd name="T56" fmla="*/ 1 w 375"/>
                  <a:gd name="T57" fmla="*/ 1 h 374"/>
                  <a:gd name="T58" fmla="*/ 2 w 375"/>
                  <a:gd name="T59" fmla="*/ 0 h 374"/>
                  <a:gd name="T60" fmla="*/ 2 w 375"/>
                  <a:gd name="T61" fmla="*/ 0 h 374"/>
                  <a:gd name="T62" fmla="*/ 3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5"/>
                    </a:lnTo>
                    <a:lnTo>
                      <a:pt x="243" y="9"/>
                    </a:lnTo>
                    <a:lnTo>
                      <a:pt x="260" y="15"/>
                    </a:lnTo>
                    <a:lnTo>
                      <a:pt x="276" y="24"/>
                    </a:lnTo>
                    <a:lnTo>
                      <a:pt x="291" y="32"/>
                    </a:lnTo>
                    <a:lnTo>
                      <a:pt x="306" y="43"/>
                    </a:lnTo>
                    <a:lnTo>
                      <a:pt x="319" y="56"/>
                    </a:lnTo>
                    <a:lnTo>
                      <a:pt x="332" y="69"/>
                    </a:lnTo>
                    <a:lnTo>
                      <a:pt x="342" y="83"/>
                    </a:lnTo>
                    <a:lnTo>
                      <a:pt x="352" y="99"/>
                    </a:lnTo>
                    <a:lnTo>
                      <a:pt x="359" y="115"/>
                    </a:lnTo>
                    <a:lnTo>
                      <a:pt x="366" y="132"/>
                    </a:lnTo>
                    <a:lnTo>
                      <a:pt x="370" y="150"/>
                    </a:lnTo>
                    <a:lnTo>
                      <a:pt x="373" y="169"/>
                    </a:lnTo>
                    <a:lnTo>
                      <a:pt x="375" y="188"/>
                    </a:lnTo>
                    <a:lnTo>
                      <a:pt x="373" y="207"/>
                    </a:lnTo>
                    <a:lnTo>
                      <a:pt x="370" y="225"/>
                    </a:lnTo>
                    <a:lnTo>
                      <a:pt x="366" y="242"/>
                    </a:lnTo>
                    <a:lnTo>
                      <a:pt x="359" y="260"/>
                    </a:lnTo>
                    <a:lnTo>
                      <a:pt x="352" y="277"/>
                    </a:lnTo>
                    <a:lnTo>
                      <a:pt x="342" y="292"/>
                    </a:lnTo>
                    <a:lnTo>
                      <a:pt x="332" y="307"/>
                    </a:lnTo>
                    <a:lnTo>
                      <a:pt x="319" y="320"/>
                    </a:lnTo>
                    <a:lnTo>
                      <a:pt x="306" y="332"/>
                    </a:lnTo>
                    <a:lnTo>
                      <a:pt x="291" y="342"/>
                    </a:lnTo>
                    <a:lnTo>
                      <a:pt x="276" y="352"/>
                    </a:lnTo>
                    <a:lnTo>
                      <a:pt x="260" y="360"/>
                    </a:lnTo>
                    <a:lnTo>
                      <a:pt x="243" y="366"/>
                    </a:lnTo>
                    <a:lnTo>
                      <a:pt x="225" y="371"/>
                    </a:lnTo>
                    <a:lnTo>
                      <a:pt x="206" y="373"/>
                    </a:lnTo>
                    <a:lnTo>
                      <a:pt x="187" y="374"/>
                    </a:lnTo>
                    <a:lnTo>
                      <a:pt x="168" y="373"/>
                    </a:lnTo>
                    <a:lnTo>
                      <a:pt x="150" y="371"/>
                    </a:lnTo>
                    <a:lnTo>
                      <a:pt x="132" y="366"/>
                    </a:lnTo>
                    <a:lnTo>
                      <a:pt x="114" y="360"/>
                    </a:lnTo>
                    <a:lnTo>
                      <a:pt x="99" y="352"/>
                    </a:lnTo>
                    <a:lnTo>
                      <a:pt x="83" y="342"/>
                    </a:lnTo>
                    <a:lnTo>
                      <a:pt x="69" y="332"/>
                    </a:lnTo>
                    <a:lnTo>
                      <a:pt x="55" y="320"/>
                    </a:lnTo>
                    <a:lnTo>
                      <a:pt x="43" y="307"/>
                    </a:lnTo>
                    <a:lnTo>
                      <a:pt x="32" y="292"/>
                    </a:lnTo>
                    <a:lnTo>
                      <a:pt x="23" y="277"/>
                    </a:lnTo>
                    <a:lnTo>
                      <a:pt x="16" y="260"/>
                    </a:lnTo>
                    <a:lnTo>
                      <a:pt x="8" y="242"/>
                    </a:lnTo>
                    <a:lnTo>
                      <a:pt x="4" y="225"/>
                    </a:lnTo>
                    <a:lnTo>
                      <a:pt x="1" y="207"/>
                    </a:lnTo>
                    <a:lnTo>
                      <a:pt x="0" y="188"/>
                    </a:lnTo>
                    <a:lnTo>
                      <a:pt x="1" y="169"/>
                    </a:lnTo>
                    <a:lnTo>
                      <a:pt x="4" y="150"/>
                    </a:lnTo>
                    <a:lnTo>
                      <a:pt x="8" y="132"/>
                    </a:lnTo>
                    <a:lnTo>
                      <a:pt x="16" y="115"/>
                    </a:lnTo>
                    <a:lnTo>
                      <a:pt x="23" y="99"/>
                    </a:lnTo>
                    <a:lnTo>
                      <a:pt x="32" y="83"/>
                    </a:lnTo>
                    <a:lnTo>
                      <a:pt x="43" y="69"/>
                    </a:lnTo>
                    <a:lnTo>
                      <a:pt x="55" y="56"/>
                    </a:lnTo>
                    <a:lnTo>
                      <a:pt x="69" y="43"/>
                    </a:lnTo>
                    <a:lnTo>
                      <a:pt x="83" y="32"/>
                    </a:lnTo>
                    <a:lnTo>
                      <a:pt x="99" y="24"/>
                    </a:lnTo>
                    <a:lnTo>
                      <a:pt x="114" y="15"/>
                    </a:lnTo>
                    <a:lnTo>
                      <a:pt x="132" y="9"/>
                    </a:lnTo>
                    <a:lnTo>
                      <a:pt x="150" y="5"/>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58" name="Freeform 28"/>
              <p:cNvSpPr>
                <a:spLocks/>
              </p:cNvSpPr>
              <p:nvPr/>
            </p:nvSpPr>
            <p:spPr bwMode="auto">
              <a:xfrm>
                <a:off x="4914" y="2767"/>
                <a:ext cx="93" cy="93"/>
              </a:xfrm>
              <a:custGeom>
                <a:avLst/>
                <a:gdLst>
                  <a:gd name="T0" fmla="*/ 3 w 375"/>
                  <a:gd name="T1" fmla="*/ 0 h 374"/>
                  <a:gd name="T2" fmla="*/ 4 w 375"/>
                  <a:gd name="T3" fmla="*/ 0 h 374"/>
                  <a:gd name="T4" fmla="*/ 4 w 375"/>
                  <a:gd name="T5" fmla="*/ 0 h 374"/>
                  <a:gd name="T6" fmla="*/ 5 w 375"/>
                  <a:gd name="T7" fmla="*/ 1 h 374"/>
                  <a:gd name="T8" fmla="*/ 5 w 375"/>
                  <a:gd name="T9" fmla="*/ 1 h 374"/>
                  <a:gd name="T10" fmla="*/ 5 w 375"/>
                  <a:gd name="T11" fmla="*/ 1 h 374"/>
                  <a:gd name="T12" fmla="*/ 6 w 375"/>
                  <a:gd name="T13" fmla="*/ 2 h 374"/>
                  <a:gd name="T14" fmla="*/ 6 w 375"/>
                  <a:gd name="T15" fmla="*/ 2 h 374"/>
                  <a:gd name="T16" fmla="*/ 6 w 375"/>
                  <a:gd name="T17" fmla="*/ 3 h 374"/>
                  <a:gd name="T18" fmla="*/ 6 w 375"/>
                  <a:gd name="T19" fmla="*/ 4 h 374"/>
                  <a:gd name="T20" fmla="*/ 5 w 375"/>
                  <a:gd name="T21" fmla="*/ 4 h 374"/>
                  <a:gd name="T22" fmla="*/ 5 w 375"/>
                  <a:gd name="T23" fmla="*/ 5 h 374"/>
                  <a:gd name="T24" fmla="*/ 5 w 375"/>
                  <a:gd name="T25" fmla="*/ 5 h 374"/>
                  <a:gd name="T26" fmla="*/ 4 w 375"/>
                  <a:gd name="T27" fmla="*/ 5 h 374"/>
                  <a:gd name="T28" fmla="*/ 4 w 375"/>
                  <a:gd name="T29" fmla="*/ 6 h 374"/>
                  <a:gd name="T30" fmla="*/ 3 w 375"/>
                  <a:gd name="T31" fmla="*/ 6 h 374"/>
                  <a:gd name="T32" fmla="*/ 2 w 375"/>
                  <a:gd name="T33" fmla="*/ 6 h 374"/>
                  <a:gd name="T34" fmla="*/ 2 w 375"/>
                  <a:gd name="T35" fmla="*/ 6 h 374"/>
                  <a:gd name="T36" fmla="*/ 1 w 375"/>
                  <a:gd name="T37" fmla="*/ 5 h 374"/>
                  <a:gd name="T38" fmla="*/ 1 w 375"/>
                  <a:gd name="T39" fmla="*/ 5 h 374"/>
                  <a:gd name="T40" fmla="*/ 1 w 375"/>
                  <a:gd name="T41" fmla="*/ 5 h 374"/>
                  <a:gd name="T42" fmla="*/ 0 w 375"/>
                  <a:gd name="T43" fmla="*/ 4 h 374"/>
                  <a:gd name="T44" fmla="*/ 0 w 375"/>
                  <a:gd name="T45" fmla="*/ 4 h 374"/>
                  <a:gd name="T46" fmla="*/ 0 w 375"/>
                  <a:gd name="T47" fmla="*/ 3 h 374"/>
                  <a:gd name="T48" fmla="*/ 0 w 375"/>
                  <a:gd name="T49" fmla="*/ 2 h 374"/>
                  <a:gd name="T50" fmla="*/ 0 w 375"/>
                  <a:gd name="T51" fmla="*/ 2 h 374"/>
                  <a:gd name="T52" fmla="*/ 0 w 375"/>
                  <a:gd name="T53" fmla="*/ 1 h 374"/>
                  <a:gd name="T54" fmla="*/ 1 w 375"/>
                  <a:gd name="T55" fmla="*/ 1 h 374"/>
                  <a:gd name="T56" fmla="*/ 1 w 375"/>
                  <a:gd name="T57" fmla="*/ 1 h 374"/>
                  <a:gd name="T58" fmla="*/ 1 w 375"/>
                  <a:gd name="T59" fmla="*/ 0 h 374"/>
                  <a:gd name="T60" fmla="*/ 2 w 375"/>
                  <a:gd name="T61" fmla="*/ 0 h 374"/>
                  <a:gd name="T62" fmla="*/ 2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3"/>
                    </a:lnTo>
                    <a:lnTo>
                      <a:pt x="243" y="8"/>
                    </a:lnTo>
                    <a:lnTo>
                      <a:pt x="261" y="15"/>
                    </a:lnTo>
                    <a:lnTo>
                      <a:pt x="276" y="22"/>
                    </a:lnTo>
                    <a:lnTo>
                      <a:pt x="291" y="32"/>
                    </a:lnTo>
                    <a:lnTo>
                      <a:pt x="306" y="43"/>
                    </a:lnTo>
                    <a:lnTo>
                      <a:pt x="320" y="54"/>
                    </a:lnTo>
                    <a:lnTo>
                      <a:pt x="332" y="69"/>
                    </a:lnTo>
                    <a:lnTo>
                      <a:pt x="343" y="83"/>
                    </a:lnTo>
                    <a:lnTo>
                      <a:pt x="352" y="98"/>
                    </a:lnTo>
                    <a:lnTo>
                      <a:pt x="359" y="114"/>
                    </a:lnTo>
                    <a:lnTo>
                      <a:pt x="366" y="132"/>
                    </a:lnTo>
                    <a:lnTo>
                      <a:pt x="370" y="149"/>
                    </a:lnTo>
                    <a:lnTo>
                      <a:pt x="373" y="167"/>
                    </a:lnTo>
                    <a:lnTo>
                      <a:pt x="375" y="186"/>
                    </a:lnTo>
                    <a:lnTo>
                      <a:pt x="373" y="207"/>
                    </a:lnTo>
                    <a:lnTo>
                      <a:pt x="370" y="224"/>
                    </a:lnTo>
                    <a:lnTo>
                      <a:pt x="366" y="242"/>
                    </a:lnTo>
                    <a:lnTo>
                      <a:pt x="359" y="260"/>
                    </a:lnTo>
                    <a:lnTo>
                      <a:pt x="352" y="275"/>
                    </a:lnTo>
                    <a:lnTo>
                      <a:pt x="343" y="291"/>
                    </a:lnTo>
                    <a:lnTo>
                      <a:pt x="332" y="305"/>
                    </a:lnTo>
                    <a:lnTo>
                      <a:pt x="320" y="319"/>
                    </a:lnTo>
                    <a:lnTo>
                      <a:pt x="306" y="331"/>
                    </a:lnTo>
                    <a:lnTo>
                      <a:pt x="291" y="342"/>
                    </a:lnTo>
                    <a:lnTo>
                      <a:pt x="276" y="352"/>
                    </a:lnTo>
                    <a:lnTo>
                      <a:pt x="261" y="359"/>
                    </a:lnTo>
                    <a:lnTo>
                      <a:pt x="243" y="366"/>
                    </a:lnTo>
                    <a:lnTo>
                      <a:pt x="225" y="369"/>
                    </a:lnTo>
                    <a:lnTo>
                      <a:pt x="206" y="373"/>
                    </a:lnTo>
                    <a:lnTo>
                      <a:pt x="187" y="374"/>
                    </a:lnTo>
                    <a:lnTo>
                      <a:pt x="168" y="373"/>
                    </a:lnTo>
                    <a:lnTo>
                      <a:pt x="150" y="369"/>
                    </a:lnTo>
                    <a:lnTo>
                      <a:pt x="132" y="366"/>
                    </a:lnTo>
                    <a:lnTo>
                      <a:pt x="114" y="359"/>
                    </a:lnTo>
                    <a:lnTo>
                      <a:pt x="99" y="352"/>
                    </a:lnTo>
                    <a:lnTo>
                      <a:pt x="83" y="342"/>
                    </a:lnTo>
                    <a:lnTo>
                      <a:pt x="69" y="331"/>
                    </a:lnTo>
                    <a:lnTo>
                      <a:pt x="55" y="319"/>
                    </a:lnTo>
                    <a:lnTo>
                      <a:pt x="43" y="305"/>
                    </a:lnTo>
                    <a:lnTo>
                      <a:pt x="32" y="291"/>
                    </a:lnTo>
                    <a:lnTo>
                      <a:pt x="23" y="275"/>
                    </a:lnTo>
                    <a:lnTo>
                      <a:pt x="16" y="260"/>
                    </a:lnTo>
                    <a:lnTo>
                      <a:pt x="9" y="242"/>
                    </a:lnTo>
                    <a:lnTo>
                      <a:pt x="4" y="224"/>
                    </a:lnTo>
                    <a:lnTo>
                      <a:pt x="1" y="207"/>
                    </a:lnTo>
                    <a:lnTo>
                      <a:pt x="0" y="186"/>
                    </a:lnTo>
                    <a:lnTo>
                      <a:pt x="1" y="167"/>
                    </a:lnTo>
                    <a:lnTo>
                      <a:pt x="4" y="149"/>
                    </a:lnTo>
                    <a:lnTo>
                      <a:pt x="9" y="132"/>
                    </a:lnTo>
                    <a:lnTo>
                      <a:pt x="16" y="114"/>
                    </a:lnTo>
                    <a:lnTo>
                      <a:pt x="23" y="98"/>
                    </a:lnTo>
                    <a:lnTo>
                      <a:pt x="32" y="83"/>
                    </a:lnTo>
                    <a:lnTo>
                      <a:pt x="43" y="69"/>
                    </a:lnTo>
                    <a:lnTo>
                      <a:pt x="55" y="54"/>
                    </a:lnTo>
                    <a:lnTo>
                      <a:pt x="69" y="43"/>
                    </a:lnTo>
                    <a:lnTo>
                      <a:pt x="83" y="32"/>
                    </a:lnTo>
                    <a:lnTo>
                      <a:pt x="99" y="22"/>
                    </a:lnTo>
                    <a:lnTo>
                      <a:pt x="114" y="15"/>
                    </a:lnTo>
                    <a:lnTo>
                      <a:pt x="132" y="8"/>
                    </a:lnTo>
                    <a:lnTo>
                      <a:pt x="150" y="3"/>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59" name="Freeform 29"/>
              <p:cNvSpPr>
                <a:spLocks/>
              </p:cNvSpPr>
              <p:nvPr/>
            </p:nvSpPr>
            <p:spPr bwMode="auto">
              <a:xfrm>
                <a:off x="4914" y="2767"/>
                <a:ext cx="93" cy="93"/>
              </a:xfrm>
              <a:custGeom>
                <a:avLst/>
                <a:gdLst>
                  <a:gd name="T0" fmla="*/ 3 w 375"/>
                  <a:gd name="T1" fmla="*/ 0 h 374"/>
                  <a:gd name="T2" fmla="*/ 4 w 375"/>
                  <a:gd name="T3" fmla="*/ 0 h 374"/>
                  <a:gd name="T4" fmla="*/ 4 w 375"/>
                  <a:gd name="T5" fmla="*/ 0 h 374"/>
                  <a:gd name="T6" fmla="*/ 5 w 375"/>
                  <a:gd name="T7" fmla="*/ 1 h 374"/>
                  <a:gd name="T8" fmla="*/ 5 w 375"/>
                  <a:gd name="T9" fmla="*/ 1 h 374"/>
                  <a:gd name="T10" fmla="*/ 5 w 375"/>
                  <a:gd name="T11" fmla="*/ 1 h 374"/>
                  <a:gd name="T12" fmla="*/ 6 w 375"/>
                  <a:gd name="T13" fmla="*/ 2 h 374"/>
                  <a:gd name="T14" fmla="*/ 6 w 375"/>
                  <a:gd name="T15" fmla="*/ 2 h 374"/>
                  <a:gd name="T16" fmla="*/ 6 w 375"/>
                  <a:gd name="T17" fmla="*/ 3 h 374"/>
                  <a:gd name="T18" fmla="*/ 6 w 375"/>
                  <a:gd name="T19" fmla="*/ 4 h 374"/>
                  <a:gd name="T20" fmla="*/ 5 w 375"/>
                  <a:gd name="T21" fmla="*/ 4 h 374"/>
                  <a:gd name="T22" fmla="*/ 5 w 375"/>
                  <a:gd name="T23" fmla="*/ 5 h 374"/>
                  <a:gd name="T24" fmla="*/ 5 w 375"/>
                  <a:gd name="T25" fmla="*/ 5 h 374"/>
                  <a:gd name="T26" fmla="*/ 4 w 375"/>
                  <a:gd name="T27" fmla="*/ 5 h 374"/>
                  <a:gd name="T28" fmla="*/ 4 w 375"/>
                  <a:gd name="T29" fmla="*/ 6 h 374"/>
                  <a:gd name="T30" fmla="*/ 3 w 375"/>
                  <a:gd name="T31" fmla="*/ 6 h 374"/>
                  <a:gd name="T32" fmla="*/ 2 w 375"/>
                  <a:gd name="T33" fmla="*/ 6 h 374"/>
                  <a:gd name="T34" fmla="*/ 2 w 375"/>
                  <a:gd name="T35" fmla="*/ 6 h 374"/>
                  <a:gd name="T36" fmla="*/ 1 w 375"/>
                  <a:gd name="T37" fmla="*/ 5 h 374"/>
                  <a:gd name="T38" fmla="*/ 1 w 375"/>
                  <a:gd name="T39" fmla="*/ 5 h 374"/>
                  <a:gd name="T40" fmla="*/ 1 w 375"/>
                  <a:gd name="T41" fmla="*/ 5 h 374"/>
                  <a:gd name="T42" fmla="*/ 0 w 375"/>
                  <a:gd name="T43" fmla="*/ 4 h 374"/>
                  <a:gd name="T44" fmla="*/ 0 w 375"/>
                  <a:gd name="T45" fmla="*/ 4 h 374"/>
                  <a:gd name="T46" fmla="*/ 0 w 375"/>
                  <a:gd name="T47" fmla="*/ 3 h 374"/>
                  <a:gd name="T48" fmla="*/ 0 w 375"/>
                  <a:gd name="T49" fmla="*/ 2 h 374"/>
                  <a:gd name="T50" fmla="*/ 0 w 375"/>
                  <a:gd name="T51" fmla="*/ 2 h 374"/>
                  <a:gd name="T52" fmla="*/ 0 w 375"/>
                  <a:gd name="T53" fmla="*/ 1 h 374"/>
                  <a:gd name="T54" fmla="*/ 1 w 375"/>
                  <a:gd name="T55" fmla="*/ 1 h 374"/>
                  <a:gd name="T56" fmla="*/ 1 w 375"/>
                  <a:gd name="T57" fmla="*/ 1 h 374"/>
                  <a:gd name="T58" fmla="*/ 1 w 375"/>
                  <a:gd name="T59" fmla="*/ 0 h 374"/>
                  <a:gd name="T60" fmla="*/ 2 w 375"/>
                  <a:gd name="T61" fmla="*/ 0 h 374"/>
                  <a:gd name="T62" fmla="*/ 2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3"/>
                    </a:lnTo>
                    <a:lnTo>
                      <a:pt x="243" y="8"/>
                    </a:lnTo>
                    <a:lnTo>
                      <a:pt x="261" y="15"/>
                    </a:lnTo>
                    <a:lnTo>
                      <a:pt x="276" y="22"/>
                    </a:lnTo>
                    <a:lnTo>
                      <a:pt x="291" y="32"/>
                    </a:lnTo>
                    <a:lnTo>
                      <a:pt x="306" y="43"/>
                    </a:lnTo>
                    <a:lnTo>
                      <a:pt x="320" y="54"/>
                    </a:lnTo>
                    <a:lnTo>
                      <a:pt x="332" y="69"/>
                    </a:lnTo>
                    <a:lnTo>
                      <a:pt x="343" y="83"/>
                    </a:lnTo>
                    <a:lnTo>
                      <a:pt x="352" y="98"/>
                    </a:lnTo>
                    <a:lnTo>
                      <a:pt x="359" y="114"/>
                    </a:lnTo>
                    <a:lnTo>
                      <a:pt x="366" y="132"/>
                    </a:lnTo>
                    <a:lnTo>
                      <a:pt x="370" y="149"/>
                    </a:lnTo>
                    <a:lnTo>
                      <a:pt x="373" y="167"/>
                    </a:lnTo>
                    <a:lnTo>
                      <a:pt x="375" y="186"/>
                    </a:lnTo>
                    <a:lnTo>
                      <a:pt x="373" y="207"/>
                    </a:lnTo>
                    <a:lnTo>
                      <a:pt x="370" y="224"/>
                    </a:lnTo>
                    <a:lnTo>
                      <a:pt x="366" y="242"/>
                    </a:lnTo>
                    <a:lnTo>
                      <a:pt x="359" y="260"/>
                    </a:lnTo>
                    <a:lnTo>
                      <a:pt x="352" y="275"/>
                    </a:lnTo>
                    <a:lnTo>
                      <a:pt x="343" y="291"/>
                    </a:lnTo>
                    <a:lnTo>
                      <a:pt x="332" y="305"/>
                    </a:lnTo>
                    <a:lnTo>
                      <a:pt x="320" y="319"/>
                    </a:lnTo>
                    <a:lnTo>
                      <a:pt x="306" y="331"/>
                    </a:lnTo>
                    <a:lnTo>
                      <a:pt x="291" y="342"/>
                    </a:lnTo>
                    <a:lnTo>
                      <a:pt x="276" y="352"/>
                    </a:lnTo>
                    <a:lnTo>
                      <a:pt x="261" y="359"/>
                    </a:lnTo>
                    <a:lnTo>
                      <a:pt x="243" y="366"/>
                    </a:lnTo>
                    <a:lnTo>
                      <a:pt x="225" y="369"/>
                    </a:lnTo>
                    <a:lnTo>
                      <a:pt x="206" y="373"/>
                    </a:lnTo>
                    <a:lnTo>
                      <a:pt x="187" y="374"/>
                    </a:lnTo>
                    <a:lnTo>
                      <a:pt x="168" y="373"/>
                    </a:lnTo>
                    <a:lnTo>
                      <a:pt x="150" y="369"/>
                    </a:lnTo>
                    <a:lnTo>
                      <a:pt x="132" y="366"/>
                    </a:lnTo>
                    <a:lnTo>
                      <a:pt x="114" y="359"/>
                    </a:lnTo>
                    <a:lnTo>
                      <a:pt x="99" y="352"/>
                    </a:lnTo>
                    <a:lnTo>
                      <a:pt x="83" y="342"/>
                    </a:lnTo>
                    <a:lnTo>
                      <a:pt x="69" y="331"/>
                    </a:lnTo>
                    <a:lnTo>
                      <a:pt x="55" y="319"/>
                    </a:lnTo>
                    <a:lnTo>
                      <a:pt x="43" y="305"/>
                    </a:lnTo>
                    <a:lnTo>
                      <a:pt x="32" y="291"/>
                    </a:lnTo>
                    <a:lnTo>
                      <a:pt x="23" y="275"/>
                    </a:lnTo>
                    <a:lnTo>
                      <a:pt x="16" y="260"/>
                    </a:lnTo>
                    <a:lnTo>
                      <a:pt x="9" y="242"/>
                    </a:lnTo>
                    <a:lnTo>
                      <a:pt x="4" y="224"/>
                    </a:lnTo>
                    <a:lnTo>
                      <a:pt x="1" y="207"/>
                    </a:lnTo>
                    <a:lnTo>
                      <a:pt x="0" y="186"/>
                    </a:lnTo>
                    <a:lnTo>
                      <a:pt x="1" y="167"/>
                    </a:lnTo>
                    <a:lnTo>
                      <a:pt x="4" y="149"/>
                    </a:lnTo>
                    <a:lnTo>
                      <a:pt x="9" y="132"/>
                    </a:lnTo>
                    <a:lnTo>
                      <a:pt x="16" y="114"/>
                    </a:lnTo>
                    <a:lnTo>
                      <a:pt x="23" y="98"/>
                    </a:lnTo>
                    <a:lnTo>
                      <a:pt x="32" y="83"/>
                    </a:lnTo>
                    <a:lnTo>
                      <a:pt x="43" y="69"/>
                    </a:lnTo>
                    <a:lnTo>
                      <a:pt x="55" y="54"/>
                    </a:lnTo>
                    <a:lnTo>
                      <a:pt x="69" y="43"/>
                    </a:lnTo>
                    <a:lnTo>
                      <a:pt x="83" y="32"/>
                    </a:lnTo>
                    <a:lnTo>
                      <a:pt x="99" y="22"/>
                    </a:lnTo>
                    <a:lnTo>
                      <a:pt x="114" y="15"/>
                    </a:lnTo>
                    <a:lnTo>
                      <a:pt x="132" y="8"/>
                    </a:lnTo>
                    <a:lnTo>
                      <a:pt x="150" y="3"/>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60" name="Freeform 30"/>
              <p:cNvSpPr>
                <a:spLocks/>
              </p:cNvSpPr>
              <p:nvPr/>
            </p:nvSpPr>
            <p:spPr bwMode="auto">
              <a:xfrm>
                <a:off x="4941" y="2260"/>
                <a:ext cx="93" cy="93"/>
              </a:xfrm>
              <a:custGeom>
                <a:avLst/>
                <a:gdLst>
                  <a:gd name="T0" fmla="*/ 3 w 375"/>
                  <a:gd name="T1" fmla="*/ 0 h 375"/>
                  <a:gd name="T2" fmla="*/ 4 w 375"/>
                  <a:gd name="T3" fmla="*/ 0 h 375"/>
                  <a:gd name="T4" fmla="*/ 4 w 375"/>
                  <a:gd name="T5" fmla="*/ 0 h 375"/>
                  <a:gd name="T6" fmla="*/ 5 w 375"/>
                  <a:gd name="T7" fmla="*/ 1 h 375"/>
                  <a:gd name="T8" fmla="*/ 5 w 375"/>
                  <a:gd name="T9" fmla="*/ 1 h 375"/>
                  <a:gd name="T10" fmla="*/ 5 w 375"/>
                  <a:gd name="T11" fmla="*/ 1 h 375"/>
                  <a:gd name="T12" fmla="*/ 6 w 375"/>
                  <a:gd name="T13" fmla="*/ 2 h 375"/>
                  <a:gd name="T14" fmla="*/ 6 w 375"/>
                  <a:gd name="T15" fmla="*/ 2 h 375"/>
                  <a:gd name="T16" fmla="*/ 6 w 375"/>
                  <a:gd name="T17" fmla="*/ 3 h 375"/>
                  <a:gd name="T18" fmla="*/ 6 w 375"/>
                  <a:gd name="T19" fmla="*/ 4 h 375"/>
                  <a:gd name="T20" fmla="*/ 5 w 375"/>
                  <a:gd name="T21" fmla="*/ 4 h 375"/>
                  <a:gd name="T22" fmla="*/ 5 w 375"/>
                  <a:gd name="T23" fmla="*/ 5 h 375"/>
                  <a:gd name="T24" fmla="*/ 5 w 375"/>
                  <a:gd name="T25" fmla="*/ 5 h 375"/>
                  <a:gd name="T26" fmla="*/ 4 w 375"/>
                  <a:gd name="T27" fmla="*/ 5 h 375"/>
                  <a:gd name="T28" fmla="*/ 4 w 375"/>
                  <a:gd name="T29" fmla="*/ 6 h 375"/>
                  <a:gd name="T30" fmla="*/ 3 w 375"/>
                  <a:gd name="T31" fmla="*/ 6 h 375"/>
                  <a:gd name="T32" fmla="*/ 2 w 375"/>
                  <a:gd name="T33" fmla="*/ 6 h 375"/>
                  <a:gd name="T34" fmla="*/ 2 w 375"/>
                  <a:gd name="T35" fmla="*/ 6 h 375"/>
                  <a:gd name="T36" fmla="*/ 1 w 375"/>
                  <a:gd name="T37" fmla="*/ 5 h 375"/>
                  <a:gd name="T38" fmla="*/ 1 w 375"/>
                  <a:gd name="T39" fmla="*/ 5 h 375"/>
                  <a:gd name="T40" fmla="*/ 1 w 375"/>
                  <a:gd name="T41" fmla="*/ 5 h 375"/>
                  <a:gd name="T42" fmla="*/ 0 w 375"/>
                  <a:gd name="T43" fmla="*/ 4 h 375"/>
                  <a:gd name="T44" fmla="*/ 0 w 375"/>
                  <a:gd name="T45" fmla="*/ 4 h 375"/>
                  <a:gd name="T46" fmla="*/ 0 w 375"/>
                  <a:gd name="T47" fmla="*/ 3 h 375"/>
                  <a:gd name="T48" fmla="*/ 0 w 375"/>
                  <a:gd name="T49" fmla="*/ 2 h 375"/>
                  <a:gd name="T50" fmla="*/ 0 w 375"/>
                  <a:gd name="T51" fmla="*/ 2 h 375"/>
                  <a:gd name="T52" fmla="*/ 0 w 375"/>
                  <a:gd name="T53" fmla="*/ 1 h 375"/>
                  <a:gd name="T54" fmla="*/ 1 w 375"/>
                  <a:gd name="T55" fmla="*/ 1 h 375"/>
                  <a:gd name="T56" fmla="*/ 1 w 375"/>
                  <a:gd name="T57" fmla="*/ 1 h 375"/>
                  <a:gd name="T58" fmla="*/ 1 w 375"/>
                  <a:gd name="T59" fmla="*/ 0 h 375"/>
                  <a:gd name="T60" fmla="*/ 2 w 375"/>
                  <a:gd name="T61" fmla="*/ 0 h 375"/>
                  <a:gd name="T62" fmla="*/ 2 w 375"/>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5"/>
                  <a:gd name="T98" fmla="*/ 375 w 375"/>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5">
                    <a:moveTo>
                      <a:pt x="187" y="0"/>
                    </a:moveTo>
                    <a:lnTo>
                      <a:pt x="207" y="1"/>
                    </a:lnTo>
                    <a:lnTo>
                      <a:pt x="225" y="5"/>
                    </a:lnTo>
                    <a:lnTo>
                      <a:pt x="243" y="10"/>
                    </a:lnTo>
                    <a:lnTo>
                      <a:pt x="261" y="16"/>
                    </a:lnTo>
                    <a:lnTo>
                      <a:pt x="276" y="23"/>
                    </a:lnTo>
                    <a:lnTo>
                      <a:pt x="292" y="32"/>
                    </a:lnTo>
                    <a:lnTo>
                      <a:pt x="306" y="43"/>
                    </a:lnTo>
                    <a:lnTo>
                      <a:pt x="320" y="56"/>
                    </a:lnTo>
                    <a:lnTo>
                      <a:pt x="332" y="69"/>
                    </a:lnTo>
                    <a:lnTo>
                      <a:pt x="343" y="83"/>
                    </a:lnTo>
                    <a:lnTo>
                      <a:pt x="352" y="99"/>
                    </a:lnTo>
                    <a:lnTo>
                      <a:pt x="359" y="116"/>
                    </a:lnTo>
                    <a:lnTo>
                      <a:pt x="366" y="132"/>
                    </a:lnTo>
                    <a:lnTo>
                      <a:pt x="370" y="150"/>
                    </a:lnTo>
                    <a:lnTo>
                      <a:pt x="374" y="169"/>
                    </a:lnTo>
                    <a:lnTo>
                      <a:pt x="375" y="188"/>
                    </a:lnTo>
                    <a:lnTo>
                      <a:pt x="374" y="207"/>
                    </a:lnTo>
                    <a:lnTo>
                      <a:pt x="370" y="225"/>
                    </a:lnTo>
                    <a:lnTo>
                      <a:pt x="366" y="243"/>
                    </a:lnTo>
                    <a:lnTo>
                      <a:pt x="359" y="261"/>
                    </a:lnTo>
                    <a:lnTo>
                      <a:pt x="352" y="276"/>
                    </a:lnTo>
                    <a:lnTo>
                      <a:pt x="343" y="291"/>
                    </a:lnTo>
                    <a:lnTo>
                      <a:pt x="332" y="307"/>
                    </a:lnTo>
                    <a:lnTo>
                      <a:pt x="320" y="320"/>
                    </a:lnTo>
                    <a:lnTo>
                      <a:pt x="306" y="332"/>
                    </a:lnTo>
                    <a:lnTo>
                      <a:pt x="292" y="343"/>
                    </a:lnTo>
                    <a:lnTo>
                      <a:pt x="276" y="352"/>
                    </a:lnTo>
                    <a:lnTo>
                      <a:pt x="261" y="359"/>
                    </a:lnTo>
                    <a:lnTo>
                      <a:pt x="243" y="366"/>
                    </a:lnTo>
                    <a:lnTo>
                      <a:pt x="225" y="371"/>
                    </a:lnTo>
                    <a:lnTo>
                      <a:pt x="207" y="373"/>
                    </a:lnTo>
                    <a:lnTo>
                      <a:pt x="187" y="375"/>
                    </a:lnTo>
                    <a:lnTo>
                      <a:pt x="168" y="373"/>
                    </a:lnTo>
                    <a:lnTo>
                      <a:pt x="150" y="371"/>
                    </a:lnTo>
                    <a:lnTo>
                      <a:pt x="132" y="366"/>
                    </a:lnTo>
                    <a:lnTo>
                      <a:pt x="115" y="359"/>
                    </a:lnTo>
                    <a:lnTo>
                      <a:pt x="99" y="352"/>
                    </a:lnTo>
                    <a:lnTo>
                      <a:pt x="84" y="343"/>
                    </a:lnTo>
                    <a:lnTo>
                      <a:pt x="69" y="332"/>
                    </a:lnTo>
                    <a:lnTo>
                      <a:pt x="55" y="320"/>
                    </a:lnTo>
                    <a:lnTo>
                      <a:pt x="43" y="307"/>
                    </a:lnTo>
                    <a:lnTo>
                      <a:pt x="33" y="291"/>
                    </a:lnTo>
                    <a:lnTo>
                      <a:pt x="23" y="276"/>
                    </a:lnTo>
                    <a:lnTo>
                      <a:pt x="16" y="261"/>
                    </a:lnTo>
                    <a:lnTo>
                      <a:pt x="9" y="243"/>
                    </a:lnTo>
                    <a:lnTo>
                      <a:pt x="4" y="225"/>
                    </a:lnTo>
                    <a:lnTo>
                      <a:pt x="2" y="207"/>
                    </a:lnTo>
                    <a:lnTo>
                      <a:pt x="0" y="188"/>
                    </a:lnTo>
                    <a:lnTo>
                      <a:pt x="2" y="169"/>
                    </a:lnTo>
                    <a:lnTo>
                      <a:pt x="4" y="150"/>
                    </a:lnTo>
                    <a:lnTo>
                      <a:pt x="9" y="132"/>
                    </a:lnTo>
                    <a:lnTo>
                      <a:pt x="16" y="116"/>
                    </a:lnTo>
                    <a:lnTo>
                      <a:pt x="23" y="99"/>
                    </a:lnTo>
                    <a:lnTo>
                      <a:pt x="33" y="83"/>
                    </a:lnTo>
                    <a:lnTo>
                      <a:pt x="43" y="69"/>
                    </a:lnTo>
                    <a:lnTo>
                      <a:pt x="55" y="56"/>
                    </a:lnTo>
                    <a:lnTo>
                      <a:pt x="69" y="43"/>
                    </a:lnTo>
                    <a:lnTo>
                      <a:pt x="84" y="32"/>
                    </a:lnTo>
                    <a:lnTo>
                      <a:pt x="99" y="23"/>
                    </a:lnTo>
                    <a:lnTo>
                      <a:pt x="115" y="16"/>
                    </a:lnTo>
                    <a:lnTo>
                      <a:pt x="132" y="10"/>
                    </a:lnTo>
                    <a:lnTo>
                      <a:pt x="150" y="5"/>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61" name="Freeform 31"/>
              <p:cNvSpPr>
                <a:spLocks/>
              </p:cNvSpPr>
              <p:nvPr/>
            </p:nvSpPr>
            <p:spPr bwMode="auto">
              <a:xfrm>
                <a:off x="4941" y="2260"/>
                <a:ext cx="93" cy="93"/>
              </a:xfrm>
              <a:custGeom>
                <a:avLst/>
                <a:gdLst>
                  <a:gd name="T0" fmla="*/ 3 w 375"/>
                  <a:gd name="T1" fmla="*/ 0 h 375"/>
                  <a:gd name="T2" fmla="*/ 4 w 375"/>
                  <a:gd name="T3" fmla="*/ 0 h 375"/>
                  <a:gd name="T4" fmla="*/ 4 w 375"/>
                  <a:gd name="T5" fmla="*/ 0 h 375"/>
                  <a:gd name="T6" fmla="*/ 5 w 375"/>
                  <a:gd name="T7" fmla="*/ 1 h 375"/>
                  <a:gd name="T8" fmla="*/ 5 w 375"/>
                  <a:gd name="T9" fmla="*/ 1 h 375"/>
                  <a:gd name="T10" fmla="*/ 5 w 375"/>
                  <a:gd name="T11" fmla="*/ 1 h 375"/>
                  <a:gd name="T12" fmla="*/ 6 w 375"/>
                  <a:gd name="T13" fmla="*/ 2 h 375"/>
                  <a:gd name="T14" fmla="*/ 6 w 375"/>
                  <a:gd name="T15" fmla="*/ 2 h 375"/>
                  <a:gd name="T16" fmla="*/ 6 w 375"/>
                  <a:gd name="T17" fmla="*/ 3 h 375"/>
                  <a:gd name="T18" fmla="*/ 6 w 375"/>
                  <a:gd name="T19" fmla="*/ 4 h 375"/>
                  <a:gd name="T20" fmla="*/ 5 w 375"/>
                  <a:gd name="T21" fmla="*/ 4 h 375"/>
                  <a:gd name="T22" fmla="*/ 5 w 375"/>
                  <a:gd name="T23" fmla="*/ 5 h 375"/>
                  <a:gd name="T24" fmla="*/ 5 w 375"/>
                  <a:gd name="T25" fmla="*/ 5 h 375"/>
                  <a:gd name="T26" fmla="*/ 4 w 375"/>
                  <a:gd name="T27" fmla="*/ 5 h 375"/>
                  <a:gd name="T28" fmla="*/ 4 w 375"/>
                  <a:gd name="T29" fmla="*/ 6 h 375"/>
                  <a:gd name="T30" fmla="*/ 3 w 375"/>
                  <a:gd name="T31" fmla="*/ 6 h 375"/>
                  <a:gd name="T32" fmla="*/ 2 w 375"/>
                  <a:gd name="T33" fmla="*/ 6 h 375"/>
                  <a:gd name="T34" fmla="*/ 2 w 375"/>
                  <a:gd name="T35" fmla="*/ 6 h 375"/>
                  <a:gd name="T36" fmla="*/ 1 w 375"/>
                  <a:gd name="T37" fmla="*/ 5 h 375"/>
                  <a:gd name="T38" fmla="*/ 1 w 375"/>
                  <a:gd name="T39" fmla="*/ 5 h 375"/>
                  <a:gd name="T40" fmla="*/ 1 w 375"/>
                  <a:gd name="T41" fmla="*/ 5 h 375"/>
                  <a:gd name="T42" fmla="*/ 0 w 375"/>
                  <a:gd name="T43" fmla="*/ 4 h 375"/>
                  <a:gd name="T44" fmla="*/ 0 w 375"/>
                  <a:gd name="T45" fmla="*/ 4 h 375"/>
                  <a:gd name="T46" fmla="*/ 0 w 375"/>
                  <a:gd name="T47" fmla="*/ 3 h 375"/>
                  <a:gd name="T48" fmla="*/ 0 w 375"/>
                  <a:gd name="T49" fmla="*/ 2 h 375"/>
                  <a:gd name="T50" fmla="*/ 0 w 375"/>
                  <a:gd name="T51" fmla="*/ 2 h 375"/>
                  <a:gd name="T52" fmla="*/ 0 w 375"/>
                  <a:gd name="T53" fmla="*/ 1 h 375"/>
                  <a:gd name="T54" fmla="*/ 1 w 375"/>
                  <a:gd name="T55" fmla="*/ 1 h 375"/>
                  <a:gd name="T56" fmla="*/ 1 w 375"/>
                  <a:gd name="T57" fmla="*/ 1 h 375"/>
                  <a:gd name="T58" fmla="*/ 1 w 375"/>
                  <a:gd name="T59" fmla="*/ 0 h 375"/>
                  <a:gd name="T60" fmla="*/ 2 w 375"/>
                  <a:gd name="T61" fmla="*/ 0 h 375"/>
                  <a:gd name="T62" fmla="*/ 2 w 375"/>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5"/>
                  <a:gd name="T98" fmla="*/ 375 w 375"/>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5">
                    <a:moveTo>
                      <a:pt x="187" y="0"/>
                    </a:moveTo>
                    <a:lnTo>
                      <a:pt x="207" y="1"/>
                    </a:lnTo>
                    <a:lnTo>
                      <a:pt x="225" y="5"/>
                    </a:lnTo>
                    <a:lnTo>
                      <a:pt x="243" y="10"/>
                    </a:lnTo>
                    <a:lnTo>
                      <a:pt x="261" y="16"/>
                    </a:lnTo>
                    <a:lnTo>
                      <a:pt x="276" y="23"/>
                    </a:lnTo>
                    <a:lnTo>
                      <a:pt x="292" y="32"/>
                    </a:lnTo>
                    <a:lnTo>
                      <a:pt x="306" y="43"/>
                    </a:lnTo>
                    <a:lnTo>
                      <a:pt x="320" y="56"/>
                    </a:lnTo>
                    <a:lnTo>
                      <a:pt x="332" y="69"/>
                    </a:lnTo>
                    <a:lnTo>
                      <a:pt x="343" y="83"/>
                    </a:lnTo>
                    <a:lnTo>
                      <a:pt x="352" y="99"/>
                    </a:lnTo>
                    <a:lnTo>
                      <a:pt x="359" y="116"/>
                    </a:lnTo>
                    <a:lnTo>
                      <a:pt x="366" y="132"/>
                    </a:lnTo>
                    <a:lnTo>
                      <a:pt x="370" y="150"/>
                    </a:lnTo>
                    <a:lnTo>
                      <a:pt x="374" y="169"/>
                    </a:lnTo>
                    <a:lnTo>
                      <a:pt x="375" y="188"/>
                    </a:lnTo>
                    <a:lnTo>
                      <a:pt x="374" y="207"/>
                    </a:lnTo>
                    <a:lnTo>
                      <a:pt x="370" y="225"/>
                    </a:lnTo>
                    <a:lnTo>
                      <a:pt x="366" y="243"/>
                    </a:lnTo>
                    <a:lnTo>
                      <a:pt x="359" y="261"/>
                    </a:lnTo>
                    <a:lnTo>
                      <a:pt x="352" y="276"/>
                    </a:lnTo>
                    <a:lnTo>
                      <a:pt x="343" y="291"/>
                    </a:lnTo>
                    <a:lnTo>
                      <a:pt x="332" y="307"/>
                    </a:lnTo>
                    <a:lnTo>
                      <a:pt x="320" y="320"/>
                    </a:lnTo>
                    <a:lnTo>
                      <a:pt x="306" y="332"/>
                    </a:lnTo>
                    <a:lnTo>
                      <a:pt x="292" y="343"/>
                    </a:lnTo>
                    <a:lnTo>
                      <a:pt x="276" y="352"/>
                    </a:lnTo>
                    <a:lnTo>
                      <a:pt x="261" y="359"/>
                    </a:lnTo>
                    <a:lnTo>
                      <a:pt x="243" y="366"/>
                    </a:lnTo>
                    <a:lnTo>
                      <a:pt x="225" y="371"/>
                    </a:lnTo>
                    <a:lnTo>
                      <a:pt x="207" y="373"/>
                    </a:lnTo>
                    <a:lnTo>
                      <a:pt x="187" y="375"/>
                    </a:lnTo>
                    <a:lnTo>
                      <a:pt x="168" y="373"/>
                    </a:lnTo>
                    <a:lnTo>
                      <a:pt x="150" y="371"/>
                    </a:lnTo>
                    <a:lnTo>
                      <a:pt x="132" y="366"/>
                    </a:lnTo>
                    <a:lnTo>
                      <a:pt x="115" y="359"/>
                    </a:lnTo>
                    <a:lnTo>
                      <a:pt x="99" y="352"/>
                    </a:lnTo>
                    <a:lnTo>
                      <a:pt x="84" y="343"/>
                    </a:lnTo>
                    <a:lnTo>
                      <a:pt x="69" y="332"/>
                    </a:lnTo>
                    <a:lnTo>
                      <a:pt x="55" y="320"/>
                    </a:lnTo>
                    <a:lnTo>
                      <a:pt x="43" y="307"/>
                    </a:lnTo>
                    <a:lnTo>
                      <a:pt x="33" y="291"/>
                    </a:lnTo>
                    <a:lnTo>
                      <a:pt x="23" y="276"/>
                    </a:lnTo>
                    <a:lnTo>
                      <a:pt x="16" y="261"/>
                    </a:lnTo>
                    <a:lnTo>
                      <a:pt x="9" y="243"/>
                    </a:lnTo>
                    <a:lnTo>
                      <a:pt x="4" y="225"/>
                    </a:lnTo>
                    <a:lnTo>
                      <a:pt x="2" y="207"/>
                    </a:lnTo>
                    <a:lnTo>
                      <a:pt x="0" y="188"/>
                    </a:lnTo>
                    <a:lnTo>
                      <a:pt x="2" y="169"/>
                    </a:lnTo>
                    <a:lnTo>
                      <a:pt x="4" y="150"/>
                    </a:lnTo>
                    <a:lnTo>
                      <a:pt x="9" y="132"/>
                    </a:lnTo>
                    <a:lnTo>
                      <a:pt x="16" y="116"/>
                    </a:lnTo>
                    <a:lnTo>
                      <a:pt x="23" y="99"/>
                    </a:lnTo>
                    <a:lnTo>
                      <a:pt x="33" y="83"/>
                    </a:lnTo>
                    <a:lnTo>
                      <a:pt x="43" y="69"/>
                    </a:lnTo>
                    <a:lnTo>
                      <a:pt x="55" y="56"/>
                    </a:lnTo>
                    <a:lnTo>
                      <a:pt x="69" y="43"/>
                    </a:lnTo>
                    <a:lnTo>
                      <a:pt x="84" y="32"/>
                    </a:lnTo>
                    <a:lnTo>
                      <a:pt x="99" y="23"/>
                    </a:lnTo>
                    <a:lnTo>
                      <a:pt x="115" y="16"/>
                    </a:lnTo>
                    <a:lnTo>
                      <a:pt x="132" y="10"/>
                    </a:lnTo>
                    <a:lnTo>
                      <a:pt x="150" y="5"/>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62" name="Freeform 32"/>
              <p:cNvSpPr>
                <a:spLocks/>
              </p:cNvSpPr>
              <p:nvPr/>
            </p:nvSpPr>
            <p:spPr bwMode="auto">
              <a:xfrm>
                <a:off x="4842" y="2107"/>
                <a:ext cx="94" cy="94"/>
              </a:xfrm>
              <a:custGeom>
                <a:avLst/>
                <a:gdLst>
                  <a:gd name="T0" fmla="*/ 3 w 373"/>
                  <a:gd name="T1" fmla="*/ 0 h 375"/>
                  <a:gd name="T2" fmla="*/ 4 w 373"/>
                  <a:gd name="T3" fmla="*/ 0 h 375"/>
                  <a:gd name="T4" fmla="*/ 5 w 373"/>
                  <a:gd name="T5" fmla="*/ 1 h 375"/>
                  <a:gd name="T6" fmla="*/ 5 w 373"/>
                  <a:gd name="T7" fmla="*/ 1 h 375"/>
                  <a:gd name="T8" fmla="*/ 5 w 373"/>
                  <a:gd name="T9" fmla="*/ 1 h 375"/>
                  <a:gd name="T10" fmla="*/ 6 w 373"/>
                  <a:gd name="T11" fmla="*/ 2 h 375"/>
                  <a:gd name="T12" fmla="*/ 6 w 373"/>
                  <a:gd name="T13" fmla="*/ 2 h 375"/>
                  <a:gd name="T14" fmla="*/ 6 w 373"/>
                  <a:gd name="T15" fmla="*/ 3 h 375"/>
                  <a:gd name="T16" fmla="*/ 6 w 373"/>
                  <a:gd name="T17" fmla="*/ 3 h 375"/>
                  <a:gd name="T18" fmla="*/ 6 w 373"/>
                  <a:gd name="T19" fmla="*/ 4 h 375"/>
                  <a:gd name="T20" fmla="*/ 6 w 373"/>
                  <a:gd name="T21" fmla="*/ 4 h 375"/>
                  <a:gd name="T22" fmla="*/ 5 w 373"/>
                  <a:gd name="T23" fmla="*/ 5 h 375"/>
                  <a:gd name="T24" fmla="*/ 5 w 373"/>
                  <a:gd name="T25" fmla="*/ 5 h 375"/>
                  <a:gd name="T26" fmla="*/ 5 w 373"/>
                  <a:gd name="T27" fmla="*/ 6 h 375"/>
                  <a:gd name="T28" fmla="*/ 4 w 373"/>
                  <a:gd name="T29" fmla="*/ 6 h 375"/>
                  <a:gd name="T30" fmla="*/ 3 w 373"/>
                  <a:gd name="T31" fmla="*/ 6 h 375"/>
                  <a:gd name="T32" fmla="*/ 3 w 373"/>
                  <a:gd name="T33" fmla="*/ 6 h 375"/>
                  <a:gd name="T34" fmla="*/ 2 w 373"/>
                  <a:gd name="T35" fmla="*/ 6 h 375"/>
                  <a:gd name="T36" fmla="*/ 2 w 373"/>
                  <a:gd name="T37" fmla="*/ 6 h 375"/>
                  <a:gd name="T38" fmla="*/ 1 w 373"/>
                  <a:gd name="T39" fmla="*/ 5 h 375"/>
                  <a:gd name="T40" fmla="*/ 1 w 373"/>
                  <a:gd name="T41" fmla="*/ 5 h 375"/>
                  <a:gd name="T42" fmla="*/ 1 w 373"/>
                  <a:gd name="T43" fmla="*/ 4 h 375"/>
                  <a:gd name="T44" fmla="*/ 0 w 373"/>
                  <a:gd name="T45" fmla="*/ 4 h 375"/>
                  <a:gd name="T46" fmla="*/ 0 w 373"/>
                  <a:gd name="T47" fmla="*/ 3 h 375"/>
                  <a:gd name="T48" fmla="*/ 0 w 373"/>
                  <a:gd name="T49" fmla="*/ 3 h 375"/>
                  <a:gd name="T50" fmla="*/ 0 w 373"/>
                  <a:gd name="T51" fmla="*/ 2 h 375"/>
                  <a:gd name="T52" fmla="*/ 1 w 373"/>
                  <a:gd name="T53" fmla="*/ 2 h 375"/>
                  <a:gd name="T54" fmla="*/ 1 w 373"/>
                  <a:gd name="T55" fmla="*/ 1 h 375"/>
                  <a:gd name="T56" fmla="*/ 1 w 373"/>
                  <a:gd name="T57" fmla="*/ 1 h 375"/>
                  <a:gd name="T58" fmla="*/ 2 w 373"/>
                  <a:gd name="T59" fmla="*/ 1 h 375"/>
                  <a:gd name="T60" fmla="*/ 2 w 373"/>
                  <a:gd name="T61" fmla="*/ 0 h 375"/>
                  <a:gd name="T62" fmla="*/ 3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6" y="0"/>
                    </a:moveTo>
                    <a:lnTo>
                      <a:pt x="205" y="2"/>
                    </a:lnTo>
                    <a:lnTo>
                      <a:pt x="224" y="4"/>
                    </a:lnTo>
                    <a:lnTo>
                      <a:pt x="242" y="9"/>
                    </a:lnTo>
                    <a:lnTo>
                      <a:pt x="259" y="15"/>
                    </a:lnTo>
                    <a:lnTo>
                      <a:pt x="276" y="23"/>
                    </a:lnTo>
                    <a:lnTo>
                      <a:pt x="291" y="33"/>
                    </a:lnTo>
                    <a:lnTo>
                      <a:pt x="305" y="43"/>
                    </a:lnTo>
                    <a:lnTo>
                      <a:pt x="318" y="55"/>
                    </a:lnTo>
                    <a:lnTo>
                      <a:pt x="330" y="68"/>
                    </a:lnTo>
                    <a:lnTo>
                      <a:pt x="342" y="84"/>
                    </a:lnTo>
                    <a:lnTo>
                      <a:pt x="350" y="98"/>
                    </a:lnTo>
                    <a:lnTo>
                      <a:pt x="359" y="115"/>
                    </a:lnTo>
                    <a:lnTo>
                      <a:pt x="365" y="132"/>
                    </a:lnTo>
                    <a:lnTo>
                      <a:pt x="369" y="150"/>
                    </a:lnTo>
                    <a:lnTo>
                      <a:pt x="373" y="168"/>
                    </a:lnTo>
                    <a:lnTo>
                      <a:pt x="373" y="187"/>
                    </a:lnTo>
                    <a:lnTo>
                      <a:pt x="373" y="206"/>
                    </a:lnTo>
                    <a:lnTo>
                      <a:pt x="369" y="225"/>
                    </a:lnTo>
                    <a:lnTo>
                      <a:pt x="365" y="243"/>
                    </a:lnTo>
                    <a:lnTo>
                      <a:pt x="359" y="260"/>
                    </a:lnTo>
                    <a:lnTo>
                      <a:pt x="350" y="276"/>
                    </a:lnTo>
                    <a:lnTo>
                      <a:pt x="342" y="292"/>
                    </a:lnTo>
                    <a:lnTo>
                      <a:pt x="330" y="306"/>
                    </a:lnTo>
                    <a:lnTo>
                      <a:pt x="318" y="319"/>
                    </a:lnTo>
                    <a:lnTo>
                      <a:pt x="305" y="332"/>
                    </a:lnTo>
                    <a:lnTo>
                      <a:pt x="291" y="343"/>
                    </a:lnTo>
                    <a:lnTo>
                      <a:pt x="276" y="352"/>
                    </a:lnTo>
                    <a:lnTo>
                      <a:pt x="259" y="359"/>
                    </a:lnTo>
                    <a:lnTo>
                      <a:pt x="242" y="365"/>
                    </a:lnTo>
                    <a:lnTo>
                      <a:pt x="224" y="370"/>
                    </a:lnTo>
                    <a:lnTo>
                      <a:pt x="205" y="374"/>
                    </a:lnTo>
                    <a:lnTo>
                      <a:pt x="186" y="375"/>
                    </a:lnTo>
                    <a:lnTo>
                      <a:pt x="167" y="374"/>
                    </a:lnTo>
                    <a:lnTo>
                      <a:pt x="150" y="370"/>
                    </a:lnTo>
                    <a:lnTo>
                      <a:pt x="132" y="365"/>
                    </a:lnTo>
                    <a:lnTo>
                      <a:pt x="114" y="359"/>
                    </a:lnTo>
                    <a:lnTo>
                      <a:pt x="97" y="352"/>
                    </a:lnTo>
                    <a:lnTo>
                      <a:pt x="82" y="343"/>
                    </a:lnTo>
                    <a:lnTo>
                      <a:pt x="68" y="332"/>
                    </a:lnTo>
                    <a:lnTo>
                      <a:pt x="55" y="319"/>
                    </a:lnTo>
                    <a:lnTo>
                      <a:pt x="43" y="306"/>
                    </a:lnTo>
                    <a:lnTo>
                      <a:pt x="32" y="292"/>
                    </a:lnTo>
                    <a:lnTo>
                      <a:pt x="22" y="276"/>
                    </a:lnTo>
                    <a:lnTo>
                      <a:pt x="14" y="260"/>
                    </a:lnTo>
                    <a:lnTo>
                      <a:pt x="8" y="243"/>
                    </a:lnTo>
                    <a:lnTo>
                      <a:pt x="3" y="225"/>
                    </a:lnTo>
                    <a:lnTo>
                      <a:pt x="1" y="206"/>
                    </a:lnTo>
                    <a:lnTo>
                      <a:pt x="0" y="187"/>
                    </a:lnTo>
                    <a:lnTo>
                      <a:pt x="1" y="168"/>
                    </a:lnTo>
                    <a:lnTo>
                      <a:pt x="3" y="150"/>
                    </a:lnTo>
                    <a:lnTo>
                      <a:pt x="8" y="132"/>
                    </a:lnTo>
                    <a:lnTo>
                      <a:pt x="14" y="115"/>
                    </a:lnTo>
                    <a:lnTo>
                      <a:pt x="22" y="98"/>
                    </a:lnTo>
                    <a:lnTo>
                      <a:pt x="32" y="84"/>
                    </a:lnTo>
                    <a:lnTo>
                      <a:pt x="43" y="68"/>
                    </a:lnTo>
                    <a:lnTo>
                      <a:pt x="55" y="55"/>
                    </a:lnTo>
                    <a:lnTo>
                      <a:pt x="68" y="43"/>
                    </a:lnTo>
                    <a:lnTo>
                      <a:pt x="82" y="33"/>
                    </a:lnTo>
                    <a:lnTo>
                      <a:pt x="97" y="23"/>
                    </a:lnTo>
                    <a:lnTo>
                      <a:pt x="114" y="15"/>
                    </a:lnTo>
                    <a:lnTo>
                      <a:pt x="132" y="9"/>
                    </a:lnTo>
                    <a:lnTo>
                      <a:pt x="150" y="4"/>
                    </a:lnTo>
                    <a:lnTo>
                      <a:pt x="167" y="2"/>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63" name="Freeform 33"/>
              <p:cNvSpPr>
                <a:spLocks/>
              </p:cNvSpPr>
              <p:nvPr/>
            </p:nvSpPr>
            <p:spPr bwMode="auto">
              <a:xfrm>
                <a:off x="4842" y="2107"/>
                <a:ext cx="94" cy="94"/>
              </a:xfrm>
              <a:custGeom>
                <a:avLst/>
                <a:gdLst>
                  <a:gd name="T0" fmla="*/ 3 w 373"/>
                  <a:gd name="T1" fmla="*/ 0 h 375"/>
                  <a:gd name="T2" fmla="*/ 4 w 373"/>
                  <a:gd name="T3" fmla="*/ 0 h 375"/>
                  <a:gd name="T4" fmla="*/ 5 w 373"/>
                  <a:gd name="T5" fmla="*/ 1 h 375"/>
                  <a:gd name="T6" fmla="*/ 5 w 373"/>
                  <a:gd name="T7" fmla="*/ 1 h 375"/>
                  <a:gd name="T8" fmla="*/ 5 w 373"/>
                  <a:gd name="T9" fmla="*/ 1 h 375"/>
                  <a:gd name="T10" fmla="*/ 6 w 373"/>
                  <a:gd name="T11" fmla="*/ 2 h 375"/>
                  <a:gd name="T12" fmla="*/ 6 w 373"/>
                  <a:gd name="T13" fmla="*/ 2 h 375"/>
                  <a:gd name="T14" fmla="*/ 6 w 373"/>
                  <a:gd name="T15" fmla="*/ 3 h 375"/>
                  <a:gd name="T16" fmla="*/ 6 w 373"/>
                  <a:gd name="T17" fmla="*/ 3 h 375"/>
                  <a:gd name="T18" fmla="*/ 6 w 373"/>
                  <a:gd name="T19" fmla="*/ 4 h 375"/>
                  <a:gd name="T20" fmla="*/ 6 w 373"/>
                  <a:gd name="T21" fmla="*/ 4 h 375"/>
                  <a:gd name="T22" fmla="*/ 5 w 373"/>
                  <a:gd name="T23" fmla="*/ 5 h 375"/>
                  <a:gd name="T24" fmla="*/ 5 w 373"/>
                  <a:gd name="T25" fmla="*/ 5 h 375"/>
                  <a:gd name="T26" fmla="*/ 5 w 373"/>
                  <a:gd name="T27" fmla="*/ 6 h 375"/>
                  <a:gd name="T28" fmla="*/ 4 w 373"/>
                  <a:gd name="T29" fmla="*/ 6 h 375"/>
                  <a:gd name="T30" fmla="*/ 3 w 373"/>
                  <a:gd name="T31" fmla="*/ 6 h 375"/>
                  <a:gd name="T32" fmla="*/ 3 w 373"/>
                  <a:gd name="T33" fmla="*/ 6 h 375"/>
                  <a:gd name="T34" fmla="*/ 2 w 373"/>
                  <a:gd name="T35" fmla="*/ 6 h 375"/>
                  <a:gd name="T36" fmla="*/ 2 w 373"/>
                  <a:gd name="T37" fmla="*/ 6 h 375"/>
                  <a:gd name="T38" fmla="*/ 1 w 373"/>
                  <a:gd name="T39" fmla="*/ 5 h 375"/>
                  <a:gd name="T40" fmla="*/ 1 w 373"/>
                  <a:gd name="T41" fmla="*/ 5 h 375"/>
                  <a:gd name="T42" fmla="*/ 1 w 373"/>
                  <a:gd name="T43" fmla="*/ 4 h 375"/>
                  <a:gd name="T44" fmla="*/ 0 w 373"/>
                  <a:gd name="T45" fmla="*/ 4 h 375"/>
                  <a:gd name="T46" fmla="*/ 0 w 373"/>
                  <a:gd name="T47" fmla="*/ 3 h 375"/>
                  <a:gd name="T48" fmla="*/ 0 w 373"/>
                  <a:gd name="T49" fmla="*/ 3 h 375"/>
                  <a:gd name="T50" fmla="*/ 0 w 373"/>
                  <a:gd name="T51" fmla="*/ 2 h 375"/>
                  <a:gd name="T52" fmla="*/ 1 w 373"/>
                  <a:gd name="T53" fmla="*/ 2 h 375"/>
                  <a:gd name="T54" fmla="*/ 1 w 373"/>
                  <a:gd name="T55" fmla="*/ 1 h 375"/>
                  <a:gd name="T56" fmla="*/ 1 w 373"/>
                  <a:gd name="T57" fmla="*/ 1 h 375"/>
                  <a:gd name="T58" fmla="*/ 2 w 373"/>
                  <a:gd name="T59" fmla="*/ 1 h 375"/>
                  <a:gd name="T60" fmla="*/ 2 w 373"/>
                  <a:gd name="T61" fmla="*/ 0 h 375"/>
                  <a:gd name="T62" fmla="*/ 3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6" y="0"/>
                    </a:moveTo>
                    <a:lnTo>
                      <a:pt x="205" y="2"/>
                    </a:lnTo>
                    <a:lnTo>
                      <a:pt x="224" y="4"/>
                    </a:lnTo>
                    <a:lnTo>
                      <a:pt x="242" y="9"/>
                    </a:lnTo>
                    <a:lnTo>
                      <a:pt x="259" y="15"/>
                    </a:lnTo>
                    <a:lnTo>
                      <a:pt x="276" y="23"/>
                    </a:lnTo>
                    <a:lnTo>
                      <a:pt x="291" y="33"/>
                    </a:lnTo>
                    <a:lnTo>
                      <a:pt x="305" y="43"/>
                    </a:lnTo>
                    <a:lnTo>
                      <a:pt x="318" y="55"/>
                    </a:lnTo>
                    <a:lnTo>
                      <a:pt x="330" y="68"/>
                    </a:lnTo>
                    <a:lnTo>
                      <a:pt x="342" y="84"/>
                    </a:lnTo>
                    <a:lnTo>
                      <a:pt x="350" y="98"/>
                    </a:lnTo>
                    <a:lnTo>
                      <a:pt x="359" y="115"/>
                    </a:lnTo>
                    <a:lnTo>
                      <a:pt x="365" y="132"/>
                    </a:lnTo>
                    <a:lnTo>
                      <a:pt x="369" y="150"/>
                    </a:lnTo>
                    <a:lnTo>
                      <a:pt x="373" y="168"/>
                    </a:lnTo>
                    <a:lnTo>
                      <a:pt x="373" y="187"/>
                    </a:lnTo>
                    <a:lnTo>
                      <a:pt x="373" y="206"/>
                    </a:lnTo>
                    <a:lnTo>
                      <a:pt x="369" y="225"/>
                    </a:lnTo>
                    <a:lnTo>
                      <a:pt x="365" y="243"/>
                    </a:lnTo>
                    <a:lnTo>
                      <a:pt x="359" y="260"/>
                    </a:lnTo>
                    <a:lnTo>
                      <a:pt x="350" y="276"/>
                    </a:lnTo>
                    <a:lnTo>
                      <a:pt x="342" y="292"/>
                    </a:lnTo>
                    <a:lnTo>
                      <a:pt x="330" y="306"/>
                    </a:lnTo>
                    <a:lnTo>
                      <a:pt x="318" y="319"/>
                    </a:lnTo>
                    <a:lnTo>
                      <a:pt x="305" y="332"/>
                    </a:lnTo>
                    <a:lnTo>
                      <a:pt x="291" y="343"/>
                    </a:lnTo>
                    <a:lnTo>
                      <a:pt x="276" y="352"/>
                    </a:lnTo>
                    <a:lnTo>
                      <a:pt x="259" y="359"/>
                    </a:lnTo>
                    <a:lnTo>
                      <a:pt x="242" y="365"/>
                    </a:lnTo>
                    <a:lnTo>
                      <a:pt x="224" y="370"/>
                    </a:lnTo>
                    <a:lnTo>
                      <a:pt x="205" y="374"/>
                    </a:lnTo>
                    <a:lnTo>
                      <a:pt x="186" y="375"/>
                    </a:lnTo>
                    <a:lnTo>
                      <a:pt x="167" y="374"/>
                    </a:lnTo>
                    <a:lnTo>
                      <a:pt x="150" y="370"/>
                    </a:lnTo>
                    <a:lnTo>
                      <a:pt x="132" y="365"/>
                    </a:lnTo>
                    <a:lnTo>
                      <a:pt x="114" y="359"/>
                    </a:lnTo>
                    <a:lnTo>
                      <a:pt x="97" y="352"/>
                    </a:lnTo>
                    <a:lnTo>
                      <a:pt x="82" y="343"/>
                    </a:lnTo>
                    <a:lnTo>
                      <a:pt x="68" y="332"/>
                    </a:lnTo>
                    <a:lnTo>
                      <a:pt x="55" y="319"/>
                    </a:lnTo>
                    <a:lnTo>
                      <a:pt x="43" y="306"/>
                    </a:lnTo>
                    <a:lnTo>
                      <a:pt x="32" y="292"/>
                    </a:lnTo>
                    <a:lnTo>
                      <a:pt x="22" y="276"/>
                    </a:lnTo>
                    <a:lnTo>
                      <a:pt x="14" y="260"/>
                    </a:lnTo>
                    <a:lnTo>
                      <a:pt x="8" y="243"/>
                    </a:lnTo>
                    <a:lnTo>
                      <a:pt x="3" y="225"/>
                    </a:lnTo>
                    <a:lnTo>
                      <a:pt x="1" y="206"/>
                    </a:lnTo>
                    <a:lnTo>
                      <a:pt x="0" y="187"/>
                    </a:lnTo>
                    <a:lnTo>
                      <a:pt x="1" y="168"/>
                    </a:lnTo>
                    <a:lnTo>
                      <a:pt x="3" y="150"/>
                    </a:lnTo>
                    <a:lnTo>
                      <a:pt x="8" y="132"/>
                    </a:lnTo>
                    <a:lnTo>
                      <a:pt x="14" y="115"/>
                    </a:lnTo>
                    <a:lnTo>
                      <a:pt x="22" y="98"/>
                    </a:lnTo>
                    <a:lnTo>
                      <a:pt x="32" y="84"/>
                    </a:lnTo>
                    <a:lnTo>
                      <a:pt x="43" y="68"/>
                    </a:lnTo>
                    <a:lnTo>
                      <a:pt x="55" y="55"/>
                    </a:lnTo>
                    <a:lnTo>
                      <a:pt x="68" y="43"/>
                    </a:lnTo>
                    <a:lnTo>
                      <a:pt x="82" y="33"/>
                    </a:lnTo>
                    <a:lnTo>
                      <a:pt x="97" y="23"/>
                    </a:lnTo>
                    <a:lnTo>
                      <a:pt x="114" y="15"/>
                    </a:lnTo>
                    <a:lnTo>
                      <a:pt x="132" y="9"/>
                    </a:lnTo>
                    <a:lnTo>
                      <a:pt x="150" y="4"/>
                    </a:lnTo>
                    <a:lnTo>
                      <a:pt x="167" y="2"/>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64" name="Freeform 34"/>
              <p:cNvSpPr>
                <a:spLocks/>
              </p:cNvSpPr>
              <p:nvPr/>
            </p:nvSpPr>
            <p:spPr bwMode="auto">
              <a:xfrm>
                <a:off x="4895" y="2184"/>
                <a:ext cx="93" cy="94"/>
              </a:xfrm>
              <a:custGeom>
                <a:avLst/>
                <a:gdLst>
                  <a:gd name="T0" fmla="*/ 3 w 373"/>
                  <a:gd name="T1" fmla="*/ 0 h 375"/>
                  <a:gd name="T2" fmla="*/ 4 w 373"/>
                  <a:gd name="T3" fmla="*/ 0 h 375"/>
                  <a:gd name="T4" fmla="*/ 4 w 373"/>
                  <a:gd name="T5" fmla="*/ 1 h 375"/>
                  <a:gd name="T6" fmla="*/ 5 w 373"/>
                  <a:gd name="T7" fmla="*/ 1 h 375"/>
                  <a:gd name="T8" fmla="*/ 5 w 373"/>
                  <a:gd name="T9" fmla="*/ 1 h 375"/>
                  <a:gd name="T10" fmla="*/ 5 w 373"/>
                  <a:gd name="T11" fmla="*/ 2 h 375"/>
                  <a:gd name="T12" fmla="*/ 6 w 373"/>
                  <a:gd name="T13" fmla="*/ 2 h 375"/>
                  <a:gd name="T14" fmla="*/ 6 w 373"/>
                  <a:gd name="T15" fmla="*/ 3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6 h 375"/>
                  <a:gd name="T28" fmla="*/ 4 w 373"/>
                  <a:gd name="T29" fmla="*/ 6 h 375"/>
                  <a:gd name="T30" fmla="*/ 3 w 373"/>
                  <a:gd name="T31" fmla="*/ 6 h 375"/>
                  <a:gd name="T32" fmla="*/ 2 w 373"/>
                  <a:gd name="T33" fmla="*/ 6 h 375"/>
                  <a:gd name="T34" fmla="*/ 2 w 373"/>
                  <a:gd name="T35" fmla="*/ 6 h 375"/>
                  <a:gd name="T36" fmla="*/ 1 w 373"/>
                  <a:gd name="T37" fmla="*/ 6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3 h 375"/>
                  <a:gd name="T50" fmla="*/ 0 w 373"/>
                  <a:gd name="T51" fmla="*/ 2 h 375"/>
                  <a:gd name="T52" fmla="*/ 0 w 373"/>
                  <a:gd name="T53" fmla="*/ 2 h 375"/>
                  <a:gd name="T54" fmla="*/ 1 w 373"/>
                  <a:gd name="T55" fmla="*/ 1 h 375"/>
                  <a:gd name="T56" fmla="*/ 1 w 373"/>
                  <a:gd name="T57" fmla="*/ 1 h 375"/>
                  <a:gd name="T58" fmla="*/ 1 w 373"/>
                  <a:gd name="T59" fmla="*/ 1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2"/>
                    </a:lnTo>
                    <a:lnTo>
                      <a:pt x="225" y="5"/>
                    </a:lnTo>
                    <a:lnTo>
                      <a:pt x="242" y="10"/>
                    </a:lnTo>
                    <a:lnTo>
                      <a:pt x="259" y="16"/>
                    </a:lnTo>
                    <a:lnTo>
                      <a:pt x="276" y="23"/>
                    </a:lnTo>
                    <a:lnTo>
                      <a:pt x="291" y="33"/>
                    </a:lnTo>
                    <a:lnTo>
                      <a:pt x="305" y="43"/>
                    </a:lnTo>
                    <a:lnTo>
                      <a:pt x="319" y="56"/>
                    </a:lnTo>
                    <a:lnTo>
                      <a:pt x="330" y="69"/>
                    </a:lnTo>
                    <a:lnTo>
                      <a:pt x="341" y="84"/>
                    </a:lnTo>
                    <a:lnTo>
                      <a:pt x="351" y="99"/>
                    </a:lnTo>
                    <a:lnTo>
                      <a:pt x="359" y="116"/>
                    </a:lnTo>
                    <a:lnTo>
                      <a:pt x="365" y="132"/>
                    </a:lnTo>
                    <a:lnTo>
                      <a:pt x="370" y="150"/>
                    </a:lnTo>
                    <a:lnTo>
                      <a:pt x="372" y="169"/>
                    </a:lnTo>
                    <a:lnTo>
                      <a:pt x="373" y="188"/>
                    </a:lnTo>
                    <a:lnTo>
                      <a:pt x="372" y="207"/>
                    </a:lnTo>
                    <a:lnTo>
                      <a:pt x="370" y="225"/>
                    </a:lnTo>
                    <a:lnTo>
                      <a:pt x="365" y="243"/>
                    </a:lnTo>
                    <a:lnTo>
                      <a:pt x="359" y="261"/>
                    </a:lnTo>
                    <a:lnTo>
                      <a:pt x="351" y="276"/>
                    </a:lnTo>
                    <a:lnTo>
                      <a:pt x="341" y="292"/>
                    </a:lnTo>
                    <a:lnTo>
                      <a:pt x="330" y="307"/>
                    </a:lnTo>
                    <a:lnTo>
                      <a:pt x="319" y="320"/>
                    </a:lnTo>
                    <a:lnTo>
                      <a:pt x="305" y="332"/>
                    </a:lnTo>
                    <a:lnTo>
                      <a:pt x="291" y="343"/>
                    </a:lnTo>
                    <a:lnTo>
                      <a:pt x="276" y="352"/>
                    </a:lnTo>
                    <a:lnTo>
                      <a:pt x="259" y="359"/>
                    </a:lnTo>
                    <a:lnTo>
                      <a:pt x="242" y="366"/>
                    </a:lnTo>
                    <a:lnTo>
                      <a:pt x="225" y="371"/>
                    </a:lnTo>
                    <a:lnTo>
                      <a:pt x="206" y="374"/>
                    </a:lnTo>
                    <a:lnTo>
                      <a:pt x="187" y="375"/>
                    </a:lnTo>
                    <a:lnTo>
                      <a:pt x="168" y="374"/>
                    </a:lnTo>
                    <a:lnTo>
                      <a:pt x="149" y="371"/>
                    </a:lnTo>
                    <a:lnTo>
                      <a:pt x="131" y="366"/>
                    </a:lnTo>
                    <a:lnTo>
                      <a:pt x="114" y="359"/>
                    </a:lnTo>
                    <a:lnTo>
                      <a:pt x="97" y="352"/>
                    </a:lnTo>
                    <a:lnTo>
                      <a:pt x="82" y="343"/>
                    </a:lnTo>
                    <a:lnTo>
                      <a:pt x="68" y="332"/>
                    </a:lnTo>
                    <a:lnTo>
                      <a:pt x="55" y="320"/>
                    </a:lnTo>
                    <a:lnTo>
                      <a:pt x="43" y="307"/>
                    </a:lnTo>
                    <a:lnTo>
                      <a:pt x="32" y="292"/>
                    </a:lnTo>
                    <a:lnTo>
                      <a:pt x="23" y="276"/>
                    </a:lnTo>
                    <a:lnTo>
                      <a:pt x="14" y="261"/>
                    </a:lnTo>
                    <a:lnTo>
                      <a:pt x="8" y="243"/>
                    </a:lnTo>
                    <a:lnTo>
                      <a:pt x="4" y="225"/>
                    </a:lnTo>
                    <a:lnTo>
                      <a:pt x="1" y="207"/>
                    </a:lnTo>
                    <a:lnTo>
                      <a:pt x="0" y="188"/>
                    </a:lnTo>
                    <a:lnTo>
                      <a:pt x="1" y="169"/>
                    </a:lnTo>
                    <a:lnTo>
                      <a:pt x="4" y="150"/>
                    </a:lnTo>
                    <a:lnTo>
                      <a:pt x="8" y="132"/>
                    </a:lnTo>
                    <a:lnTo>
                      <a:pt x="14" y="116"/>
                    </a:lnTo>
                    <a:lnTo>
                      <a:pt x="23" y="99"/>
                    </a:lnTo>
                    <a:lnTo>
                      <a:pt x="32" y="84"/>
                    </a:lnTo>
                    <a:lnTo>
                      <a:pt x="43" y="69"/>
                    </a:lnTo>
                    <a:lnTo>
                      <a:pt x="55" y="56"/>
                    </a:lnTo>
                    <a:lnTo>
                      <a:pt x="68" y="43"/>
                    </a:lnTo>
                    <a:lnTo>
                      <a:pt x="82" y="33"/>
                    </a:lnTo>
                    <a:lnTo>
                      <a:pt x="97" y="23"/>
                    </a:lnTo>
                    <a:lnTo>
                      <a:pt x="114" y="16"/>
                    </a:lnTo>
                    <a:lnTo>
                      <a:pt x="131" y="10"/>
                    </a:lnTo>
                    <a:lnTo>
                      <a:pt x="149" y="5"/>
                    </a:lnTo>
                    <a:lnTo>
                      <a:pt x="168" y="2"/>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65" name="Freeform 35"/>
              <p:cNvSpPr>
                <a:spLocks/>
              </p:cNvSpPr>
              <p:nvPr/>
            </p:nvSpPr>
            <p:spPr bwMode="auto">
              <a:xfrm>
                <a:off x="4895" y="2184"/>
                <a:ext cx="93" cy="94"/>
              </a:xfrm>
              <a:custGeom>
                <a:avLst/>
                <a:gdLst>
                  <a:gd name="T0" fmla="*/ 3 w 373"/>
                  <a:gd name="T1" fmla="*/ 0 h 375"/>
                  <a:gd name="T2" fmla="*/ 4 w 373"/>
                  <a:gd name="T3" fmla="*/ 0 h 375"/>
                  <a:gd name="T4" fmla="*/ 4 w 373"/>
                  <a:gd name="T5" fmla="*/ 1 h 375"/>
                  <a:gd name="T6" fmla="*/ 5 w 373"/>
                  <a:gd name="T7" fmla="*/ 1 h 375"/>
                  <a:gd name="T8" fmla="*/ 5 w 373"/>
                  <a:gd name="T9" fmla="*/ 1 h 375"/>
                  <a:gd name="T10" fmla="*/ 5 w 373"/>
                  <a:gd name="T11" fmla="*/ 2 h 375"/>
                  <a:gd name="T12" fmla="*/ 6 w 373"/>
                  <a:gd name="T13" fmla="*/ 2 h 375"/>
                  <a:gd name="T14" fmla="*/ 6 w 373"/>
                  <a:gd name="T15" fmla="*/ 3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6 h 375"/>
                  <a:gd name="T28" fmla="*/ 4 w 373"/>
                  <a:gd name="T29" fmla="*/ 6 h 375"/>
                  <a:gd name="T30" fmla="*/ 3 w 373"/>
                  <a:gd name="T31" fmla="*/ 6 h 375"/>
                  <a:gd name="T32" fmla="*/ 2 w 373"/>
                  <a:gd name="T33" fmla="*/ 6 h 375"/>
                  <a:gd name="T34" fmla="*/ 2 w 373"/>
                  <a:gd name="T35" fmla="*/ 6 h 375"/>
                  <a:gd name="T36" fmla="*/ 1 w 373"/>
                  <a:gd name="T37" fmla="*/ 6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3 h 375"/>
                  <a:gd name="T50" fmla="*/ 0 w 373"/>
                  <a:gd name="T51" fmla="*/ 2 h 375"/>
                  <a:gd name="T52" fmla="*/ 0 w 373"/>
                  <a:gd name="T53" fmla="*/ 2 h 375"/>
                  <a:gd name="T54" fmla="*/ 1 w 373"/>
                  <a:gd name="T55" fmla="*/ 1 h 375"/>
                  <a:gd name="T56" fmla="*/ 1 w 373"/>
                  <a:gd name="T57" fmla="*/ 1 h 375"/>
                  <a:gd name="T58" fmla="*/ 1 w 373"/>
                  <a:gd name="T59" fmla="*/ 1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2"/>
                    </a:lnTo>
                    <a:lnTo>
                      <a:pt x="225" y="5"/>
                    </a:lnTo>
                    <a:lnTo>
                      <a:pt x="242" y="10"/>
                    </a:lnTo>
                    <a:lnTo>
                      <a:pt x="259" y="16"/>
                    </a:lnTo>
                    <a:lnTo>
                      <a:pt x="276" y="23"/>
                    </a:lnTo>
                    <a:lnTo>
                      <a:pt x="291" y="33"/>
                    </a:lnTo>
                    <a:lnTo>
                      <a:pt x="305" y="43"/>
                    </a:lnTo>
                    <a:lnTo>
                      <a:pt x="319" y="56"/>
                    </a:lnTo>
                    <a:lnTo>
                      <a:pt x="330" y="69"/>
                    </a:lnTo>
                    <a:lnTo>
                      <a:pt x="341" y="84"/>
                    </a:lnTo>
                    <a:lnTo>
                      <a:pt x="351" y="99"/>
                    </a:lnTo>
                    <a:lnTo>
                      <a:pt x="359" y="116"/>
                    </a:lnTo>
                    <a:lnTo>
                      <a:pt x="365" y="132"/>
                    </a:lnTo>
                    <a:lnTo>
                      <a:pt x="370" y="150"/>
                    </a:lnTo>
                    <a:lnTo>
                      <a:pt x="372" y="169"/>
                    </a:lnTo>
                    <a:lnTo>
                      <a:pt x="373" y="188"/>
                    </a:lnTo>
                    <a:lnTo>
                      <a:pt x="372" y="207"/>
                    </a:lnTo>
                    <a:lnTo>
                      <a:pt x="370" y="225"/>
                    </a:lnTo>
                    <a:lnTo>
                      <a:pt x="365" y="243"/>
                    </a:lnTo>
                    <a:lnTo>
                      <a:pt x="359" y="261"/>
                    </a:lnTo>
                    <a:lnTo>
                      <a:pt x="351" y="276"/>
                    </a:lnTo>
                    <a:lnTo>
                      <a:pt x="341" y="292"/>
                    </a:lnTo>
                    <a:lnTo>
                      <a:pt x="330" y="307"/>
                    </a:lnTo>
                    <a:lnTo>
                      <a:pt x="319" y="320"/>
                    </a:lnTo>
                    <a:lnTo>
                      <a:pt x="305" y="332"/>
                    </a:lnTo>
                    <a:lnTo>
                      <a:pt x="291" y="343"/>
                    </a:lnTo>
                    <a:lnTo>
                      <a:pt x="276" y="352"/>
                    </a:lnTo>
                    <a:lnTo>
                      <a:pt x="259" y="359"/>
                    </a:lnTo>
                    <a:lnTo>
                      <a:pt x="242" y="366"/>
                    </a:lnTo>
                    <a:lnTo>
                      <a:pt x="225" y="371"/>
                    </a:lnTo>
                    <a:lnTo>
                      <a:pt x="206" y="374"/>
                    </a:lnTo>
                    <a:lnTo>
                      <a:pt x="187" y="375"/>
                    </a:lnTo>
                    <a:lnTo>
                      <a:pt x="168" y="374"/>
                    </a:lnTo>
                    <a:lnTo>
                      <a:pt x="149" y="371"/>
                    </a:lnTo>
                    <a:lnTo>
                      <a:pt x="131" y="366"/>
                    </a:lnTo>
                    <a:lnTo>
                      <a:pt x="114" y="359"/>
                    </a:lnTo>
                    <a:lnTo>
                      <a:pt x="97" y="352"/>
                    </a:lnTo>
                    <a:lnTo>
                      <a:pt x="82" y="343"/>
                    </a:lnTo>
                    <a:lnTo>
                      <a:pt x="68" y="332"/>
                    </a:lnTo>
                    <a:lnTo>
                      <a:pt x="55" y="320"/>
                    </a:lnTo>
                    <a:lnTo>
                      <a:pt x="43" y="307"/>
                    </a:lnTo>
                    <a:lnTo>
                      <a:pt x="32" y="292"/>
                    </a:lnTo>
                    <a:lnTo>
                      <a:pt x="23" y="276"/>
                    </a:lnTo>
                    <a:lnTo>
                      <a:pt x="14" y="261"/>
                    </a:lnTo>
                    <a:lnTo>
                      <a:pt x="8" y="243"/>
                    </a:lnTo>
                    <a:lnTo>
                      <a:pt x="4" y="225"/>
                    </a:lnTo>
                    <a:lnTo>
                      <a:pt x="1" y="207"/>
                    </a:lnTo>
                    <a:lnTo>
                      <a:pt x="0" y="188"/>
                    </a:lnTo>
                    <a:lnTo>
                      <a:pt x="1" y="169"/>
                    </a:lnTo>
                    <a:lnTo>
                      <a:pt x="4" y="150"/>
                    </a:lnTo>
                    <a:lnTo>
                      <a:pt x="8" y="132"/>
                    </a:lnTo>
                    <a:lnTo>
                      <a:pt x="14" y="116"/>
                    </a:lnTo>
                    <a:lnTo>
                      <a:pt x="23" y="99"/>
                    </a:lnTo>
                    <a:lnTo>
                      <a:pt x="32" y="84"/>
                    </a:lnTo>
                    <a:lnTo>
                      <a:pt x="43" y="69"/>
                    </a:lnTo>
                    <a:lnTo>
                      <a:pt x="55" y="56"/>
                    </a:lnTo>
                    <a:lnTo>
                      <a:pt x="68" y="43"/>
                    </a:lnTo>
                    <a:lnTo>
                      <a:pt x="82" y="33"/>
                    </a:lnTo>
                    <a:lnTo>
                      <a:pt x="97" y="23"/>
                    </a:lnTo>
                    <a:lnTo>
                      <a:pt x="114" y="16"/>
                    </a:lnTo>
                    <a:lnTo>
                      <a:pt x="131" y="10"/>
                    </a:lnTo>
                    <a:lnTo>
                      <a:pt x="149" y="5"/>
                    </a:lnTo>
                    <a:lnTo>
                      <a:pt x="168" y="2"/>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66" name="Freeform 36"/>
              <p:cNvSpPr>
                <a:spLocks/>
              </p:cNvSpPr>
              <p:nvPr/>
            </p:nvSpPr>
            <p:spPr bwMode="auto">
              <a:xfrm>
                <a:off x="4230" y="2968"/>
                <a:ext cx="93" cy="94"/>
              </a:xfrm>
              <a:custGeom>
                <a:avLst/>
                <a:gdLst>
                  <a:gd name="T0" fmla="*/ 3 w 373"/>
                  <a:gd name="T1" fmla="*/ 0 h 373"/>
                  <a:gd name="T2" fmla="*/ 4 w 373"/>
                  <a:gd name="T3" fmla="*/ 0 h 373"/>
                  <a:gd name="T4" fmla="*/ 4 w 373"/>
                  <a:gd name="T5" fmla="*/ 1 h 373"/>
                  <a:gd name="T6" fmla="*/ 5 w 373"/>
                  <a:gd name="T7" fmla="*/ 1 h 373"/>
                  <a:gd name="T8" fmla="*/ 5 w 373"/>
                  <a:gd name="T9" fmla="*/ 1 h 373"/>
                  <a:gd name="T10" fmla="*/ 5 w 373"/>
                  <a:gd name="T11" fmla="*/ 2 h 373"/>
                  <a:gd name="T12" fmla="*/ 6 w 373"/>
                  <a:gd name="T13" fmla="*/ 2 h 373"/>
                  <a:gd name="T14" fmla="*/ 6 w 373"/>
                  <a:gd name="T15" fmla="*/ 3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6 h 373"/>
                  <a:gd name="T28" fmla="*/ 4 w 373"/>
                  <a:gd name="T29" fmla="*/ 6 h 373"/>
                  <a:gd name="T30" fmla="*/ 3 w 373"/>
                  <a:gd name="T31" fmla="*/ 6 h 373"/>
                  <a:gd name="T32" fmla="*/ 2 w 373"/>
                  <a:gd name="T33" fmla="*/ 6 h 373"/>
                  <a:gd name="T34" fmla="*/ 2 w 373"/>
                  <a:gd name="T35" fmla="*/ 6 h 373"/>
                  <a:gd name="T36" fmla="*/ 1 w 373"/>
                  <a:gd name="T37" fmla="*/ 6 h 373"/>
                  <a:gd name="T38" fmla="*/ 1 w 373"/>
                  <a:gd name="T39" fmla="*/ 5 h 373"/>
                  <a:gd name="T40" fmla="*/ 0 w 373"/>
                  <a:gd name="T41" fmla="*/ 5 h 373"/>
                  <a:gd name="T42" fmla="*/ 0 w 373"/>
                  <a:gd name="T43" fmla="*/ 4 h 373"/>
                  <a:gd name="T44" fmla="*/ 0 w 373"/>
                  <a:gd name="T45" fmla="*/ 4 h 373"/>
                  <a:gd name="T46" fmla="*/ 0 w 373"/>
                  <a:gd name="T47" fmla="*/ 3 h 373"/>
                  <a:gd name="T48" fmla="*/ 0 w 373"/>
                  <a:gd name="T49" fmla="*/ 3 h 373"/>
                  <a:gd name="T50" fmla="*/ 0 w 373"/>
                  <a:gd name="T51" fmla="*/ 2 h 373"/>
                  <a:gd name="T52" fmla="*/ 0 w 373"/>
                  <a:gd name="T53" fmla="*/ 2 h 373"/>
                  <a:gd name="T54" fmla="*/ 0 w 373"/>
                  <a:gd name="T55" fmla="*/ 1 h 373"/>
                  <a:gd name="T56" fmla="*/ 1 w 373"/>
                  <a:gd name="T57" fmla="*/ 1 h 373"/>
                  <a:gd name="T58" fmla="*/ 1 w 373"/>
                  <a:gd name="T59" fmla="*/ 1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3"/>
                    </a:lnTo>
                    <a:lnTo>
                      <a:pt x="241" y="8"/>
                    </a:lnTo>
                    <a:lnTo>
                      <a:pt x="259" y="14"/>
                    </a:lnTo>
                    <a:lnTo>
                      <a:pt x="275" y="22"/>
                    </a:lnTo>
                    <a:lnTo>
                      <a:pt x="291" y="32"/>
                    </a:lnTo>
                    <a:lnTo>
                      <a:pt x="305" y="42"/>
                    </a:lnTo>
                    <a:lnTo>
                      <a:pt x="318" y="54"/>
                    </a:lnTo>
                    <a:lnTo>
                      <a:pt x="330" y="67"/>
                    </a:lnTo>
                    <a:lnTo>
                      <a:pt x="341" y="83"/>
                    </a:lnTo>
                    <a:lnTo>
                      <a:pt x="350" y="97"/>
                    </a:lnTo>
                    <a:lnTo>
                      <a:pt x="358" y="114"/>
                    </a:lnTo>
                    <a:lnTo>
                      <a:pt x="364" y="132"/>
                    </a:lnTo>
                    <a:lnTo>
                      <a:pt x="369" y="149"/>
                    </a:lnTo>
                    <a:lnTo>
                      <a:pt x="372" y="167"/>
                    </a:lnTo>
                    <a:lnTo>
                      <a:pt x="373" y="186"/>
                    </a:lnTo>
                    <a:lnTo>
                      <a:pt x="372" y="205"/>
                    </a:lnTo>
                    <a:lnTo>
                      <a:pt x="369" y="224"/>
                    </a:lnTo>
                    <a:lnTo>
                      <a:pt x="364" y="242"/>
                    </a:lnTo>
                    <a:lnTo>
                      <a:pt x="358" y="259"/>
                    </a:lnTo>
                    <a:lnTo>
                      <a:pt x="350" y="275"/>
                    </a:lnTo>
                    <a:lnTo>
                      <a:pt x="341" y="291"/>
                    </a:lnTo>
                    <a:lnTo>
                      <a:pt x="330" y="305"/>
                    </a:lnTo>
                    <a:lnTo>
                      <a:pt x="318" y="318"/>
                    </a:lnTo>
                    <a:lnTo>
                      <a:pt x="305" y="331"/>
                    </a:lnTo>
                    <a:lnTo>
                      <a:pt x="291" y="342"/>
                    </a:lnTo>
                    <a:lnTo>
                      <a:pt x="275" y="350"/>
                    </a:lnTo>
                    <a:lnTo>
                      <a:pt x="259" y="359"/>
                    </a:lnTo>
                    <a:lnTo>
                      <a:pt x="241" y="365"/>
                    </a:lnTo>
                    <a:lnTo>
                      <a:pt x="223" y="369"/>
                    </a:lnTo>
                    <a:lnTo>
                      <a:pt x="205" y="373"/>
                    </a:lnTo>
                    <a:lnTo>
                      <a:pt x="186" y="373"/>
                    </a:lnTo>
                    <a:lnTo>
                      <a:pt x="167" y="373"/>
                    </a:lnTo>
                    <a:lnTo>
                      <a:pt x="148" y="369"/>
                    </a:lnTo>
                    <a:lnTo>
                      <a:pt x="130" y="365"/>
                    </a:lnTo>
                    <a:lnTo>
                      <a:pt x="114" y="359"/>
                    </a:lnTo>
                    <a:lnTo>
                      <a:pt x="97" y="350"/>
                    </a:lnTo>
                    <a:lnTo>
                      <a:pt x="82" y="342"/>
                    </a:lnTo>
                    <a:lnTo>
                      <a:pt x="67" y="331"/>
                    </a:lnTo>
                    <a:lnTo>
                      <a:pt x="54" y="318"/>
                    </a:lnTo>
                    <a:lnTo>
                      <a:pt x="42" y="305"/>
                    </a:lnTo>
                    <a:lnTo>
                      <a:pt x="32" y="291"/>
                    </a:lnTo>
                    <a:lnTo>
                      <a:pt x="22" y="275"/>
                    </a:lnTo>
                    <a:lnTo>
                      <a:pt x="14" y="259"/>
                    </a:lnTo>
                    <a:lnTo>
                      <a:pt x="8" y="242"/>
                    </a:lnTo>
                    <a:lnTo>
                      <a:pt x="3" y="224"/>
                    </a:lnTo>
                    <a:lnTo>
                      <a:pt x="0" y="205"/>
                    </a:lnTo>
                    <a:lnTo>
                      <a:pt x="0" y="186"/>
                    </a:lnTo>
                    <a:lnTo>
                      <a:pt x="0" y="167"/>
                    </a:lnTo>
                    <a:lnTo>
                      <a:pt x="3" y="149"/>
                    </a:lnTo>
                    <a:lnTo>
                      <a:pt x="8" y="132"/>
                    </a:lnTo>
                    <a:lnTo>
                      <a:pt x="14" y="114"/>
                    </a:lnTo>
                    <a:lnTo>
                      <a:pt x="22" y="97"/>
                    </a:lnTo>
                    <a:lnTo>
                      <a:pt x="32" y="83"/>
                    </a:lnTo>
                    <a:lnTo>
                      <a:pt x="42" y="67"/>
                    </a:lnTo>
                    <a:lnTo>
                      <a:pt x="54" y="54"/>
                    </a:lnTo>
                    <a:lnTo>
                      <a:pt x="67" y="42"/>
                    </a:lnTo>
                    <a:lnTo>
                      <a:pt x="82" y="32"/>
                    </a:lnTo>
                    <a:lnTo>
                      <a:pt x="97" y="22"/>
                    </a:lnTo>
                    <a:lnTo>
                      <a:pt x="114" y="14"/>
                    </a:lnTo>
                    <a:lnTo>
                      <a:pt x="130" y="8"/>
                    </a:lnTo>
                    <a:lnTo>
                      <a:pt x="148" y="3"/>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67" name="Freeform 37"/>
              <p:cNvSpPr>
                <a:spLocks/>
              </p:cNvSpPr>
              <p:nvPr/>
            </p:nvSpPr>
            <p:spPr bwMode="auto">
              <a:xfrm>
                <a:off x="4230" y="2968"/>
                <a:ext cx="93" cy="94"/>
              </a:xfrm>
              <a:custGeom>
                <a:avLst/>
                <a:gdLst>
                  <a:gd name="T0" fmla="*/ 3 w 373"/>
                  <a:gd name="T1" fmla="*/ 0 h 373"/>
                  <a:gd name="T2" fmla="*/ 4 w 373"/>
                  <a:gd name="T3" fmla="*/ 0 h 373"/>
                  <a:gd name="T4" fmla="*/ 4 w 373"/>
                  <a:gd name="T5" fmla="*/ 1 h 373"/>
                  <a:gd name="T6" fmla="*/ 5 w 373"/>
                  <a:gd name="T7" fmla="*/ 1 h 373"/>
                  <a:gd name="T8" fmla="*/ 5 w 373"/>
                  <a:gd name="T9" fmla="*/ 1 h 373"/>
                  <a:gd name="T10" fmla="*/ 5 w 373"/>
                  <a:gd name="T11" fmla="*/ 2 h 373"/>
                  <a:gd name="T12" fmla="*/ 6 w 373"/>
                  <a:gd name="T13" fmla="*/ 2 h 373"/>
                  <a:gd name="T14" fmla="*/ 6 w 373"/>
                  <a:gd name="T15" fmla="*/ 3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6 h 373"/>
                  <a:gd name="T28" fmla="*/ 4 w 373"/>
                  <a:gd name="T29" fmla="*/ 6 h 373"/>
                  <a:gd name="T30" fmla="*/ 3 w 373"/>
                  <a:gd name="T31" fmla="*/ 6 h 373"/>
                  <a:gd name="T32" fmla="*/ 2 w 373"/>
                  <a:gd name="T33" fmla="*/ 6 h 373"/>
                  <a:gd name="T34" fmla="*/ 2 w 373"/>
                  <a:gd name="T35" fmla="*/ 6 h 373"/>
                  <a:gd name="T36" fmla="*/ 1 w 373"/>
                  <a:gd name="T37" fmla="*/ 6 h 373"/>
                  <a:gd name="T38" fmla="*/ 1 w 373"/>
                  <a:gd name="T39" fmla="*/ 5 h 373"/>
                  <a:gd name="T40" fmla="*/ 0 w 373"/>
                  <a:gd name="T41" fmla="*/ 5 h 373"/>
                  <a:gd name="T42" fmla="*/ 0 w 373"/>
                  <a:gd name="T43" fmla="*/ 4 h 373"/>
                  <a:gd name="T44" fmla="*/ 0 w 373"/>
                  <a:gd name="T45" fmla="*/ 4 h 373"/>
                  <a:gd name="T46" fmla="*/ 0 w 373"/>
                  <a:gd name="T47" fmla="*/ 3 h 373"/>
                  <a:gd name="T48" fmla="*/ 0 w 373"/>
                  <a:gd name="T49" fmla="*/ 3 h 373"/>
                  <a:gd name="T50" fmla="*/ 0 w 373"/>
                  <a:gd name="T51" fmla="*/ 2 h 373"/>
                  <a:gd name="T52" fmla="*/ 0 w 373"/>
                  <a:gd name="T53" fmla="*/ 2 h 373"/>
                  <a:gd name="T54" fmla="*/ 0 w 373"/>
                  <a:gd name="T55" fmla="*/ 1 h 373"/>
                  <a:gd name="T56" fmla="*/ 1 w 373"/>
                  <a:gd name="T57" fmla="*/ 1 h 373"/>
                  <a:gd name="T58" fmla="*/ 1 w 373"/>
                  <a:gd name="T59" fmla="*/ 1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3"/>
                    </a:lnTo>
                    <a:lnTo>
                      <a:pt x="241" y="8"/>
                    </a:lnTo>
                    <a:lnTo>
                      <a:pt x="259" y="14"/>
                    </a:lnTo>
                    <a:lnTo>
                      <a:pt x="275" y="22"/>
                    </a:lnTo>
                    <a:lnTo>
                      <a:pt x="291" y="32"/>
                    </a:lnTo>
                    <a:lnTo>
                      <a:pt x="305" y="42"/>
                    </a:lnTo>
                    <a:lnTo>
                      <a:pt x="318" y="54"/>
                    </a:lnTo>
                    <a:lnTo>
                      <a:pt x="330" y="67"/>
                    </a:lnTo>
                    <a:lnTo>
                      <a:pt x="341" y="83"/>
                    </a:lnTo>
                    <a:lnTo>
                      <a:pt x="350" y="97"/>
                    </a:lnTo>
                    <a:lnTo>
                      <a:pt x="358" y="114"/>
                    </a:lnTo>
                    <a:lnTo>
                      <a:pt x="364" y="132"/>
                    </a:lnTo>
                    <a:lnTo>
                      <a:pt x="369" y="149"/>
                    </a:lnTo>
                    <a:lnTo>
                      <a:pt x="372" y="167"/>
                    </a:lnTo>
                    <a:lnTo>
                      <a:pt x="373" y="186"/>
                    </a:lnTo>
                    <a:lnTo>
                      <a:pt x="372" y="205"/>
                    </a:lnTo>
                    <a:lnTo>
                      <a:pt x="369" y="224"/>
                    </a:lnTo>
                    <a:lnTo>
                      <a:pt x="364" y="242"/>
                    </a:lnTo>
                    <a:lnTo>
                      <a:pt x="358" y="259"/>
                    </a:lnTo>
                    <a:lnTo>
                      <a:pt x="350" y="275"/>
                    </a:lnTo>
                    <a:lnTo>
                      <a:pt x="341" y="291"/>
                    </a:lnTo>
                    <a:lnTo>
                      <a:pt x="330" y="305"/>
                    </a:lnTo>
                    <a:lnTo>
                      <a:pt x="318" y="318"/>
                    </a:lnTo>
                    <a:lnTo>
                      <a:pt x="305" y="331"/>
                    </a:lnTo>
                    <a:lnTo>
                      <a:pt x="291" y="342"/>
                    </a:lnTo>
                    <a:lnTo>
                      <a:pt x="275" y="350"/>
                    </a:lnTo>
                    <a:lnTo>
                      <a:pt x="259" y="359"/>
                    </a:lnTo>
                    <a:lnTo>
                      <a:pt x="241" y="365"/>
                    </a:lnTo>
                    <a:lnTo>
                      <a:pt x="223" y="369"/>
                    </a:lnTo>
                    <a:lnTo>
                      <a:pt x="205" y="373"/>
                    </a:lnTo>
                    <a:lnTo>
                      <a:pt x="186" y="373"/>
                    </a:lnTo>
                    <a:lnTo>
                      <a:pt x="167" y="373"/>
                    </a:lnTo>
                    <a:lnTo>
                      <a:pt x="148" y="369"/>
                    </a:lnTo>
                    <a:lnTo>
                      <a:pt x="130" y="365"/>
                    </a:lnTo>
                    <a:lnTo>
                      <a:pt x="114" y="359"/>
                    </a:lnTo>
                    <a:lnTo>
                      <a:pt x="97" y="350"/>
                    </a:lnTo>
                    <a:lnTo>
                      <a:pt x="82" y="342"/>
                    </a:lnTo>
                    <a:lnTo>
                      <a:pt x="67" y="331"/>
                    </a:lnTo>
                    <a:lnTo>
                      <a:pt x="54" y="318"/>
                    </a:lnTo>
                    <a:lnTo>
                      <a:pt x="42" y="305"/>
                    </a:lnTo>
                    <a:lnTo>
                      <a:pt x="32" y="291"/>
                    </a:lnTo>
                    <a:lnTo>
                      <a:pt x="22" y="275"/>
                    </a:lnTo>
                    <a:lnTo>
                      <a:pt x="14" y="259"/>
                    </a:lnTo>
                    <a:lnTo>
                      <a:pt x="8" y="242"/>
                    </a:lnTo>
                    <a:lnTo>
                      <a:pt x="3" y="224"/>
                    </a:lnTo>
                    <a:lnTo>
                      <a:pt x="0" y="205"/>
                    </a:lnTo>
                    <a:lnTo>
                      <a:pt x="0" y="186"/>
                    </a:lnTo>
                    <a:lnTo>
                      <a:pt x="0" y="167"/>
                    </a:lnTo>
                    <a:lnTo>
                      <a:pt x="3" y="149"/>
                    </a:lnTo>
                    <a:lnTo>
                      <a:pt x="8" y="132"/>
                    </a:lnTo>
                    <a:lnTo>
                      <a:pt x="14" y="114"/>
                    </a:lnTo>
                    <a:lnTo>
                      <a:pt x="22" y="97"/>
                    </a:lnTo>
                    <a:lnTo>
                      <a:pt x="32" y="83"/>
                    </a:lnTo>
                    <a:lnTo>
                      <a:pt x="42" y="67"/>
                    </a:lnTo>
                    <a:lnTo>
                      <a:pt x="54" y="54"/>
                    </a:lnTo>
                    <a:lnTo>
                      <a:pt x="67" y="42"/>
                    </a:lnTo>
                    <a:lnTo>
                      <a:pt x="82" y="32"/>
                    </a:lnTo>
                    <a:lnTo>
                      <a:pt x="97" y="22"/>
                    </a:lnTo>
                    <a:lnTo>
                      <a:pt x="114" y="14"/>
                    </a:lnTo>
                    <a:lnTo>
                      <a:pt x="130" y="8"/>
                    </a:lnTo>
                    <a:lnTo>
                      <a:pt x="148" y="3"/>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68" name="Freeform 38"/>
              <p:cNvSpPr>
                <a:spLocks/>
              </p:cNvSpPr>
              <p:nvPr/>
            </p:nvSpPr>
            <p:spPr bwMode="auto">
              <a:xfrm>
                <a:off x="4406" y="3021"/>
                <a:ext cx="94" cy="94"/>
              </a:xfrm>
              <a:custGeom>
                <a:avLst/>
                <a:gdLst>
                  <a:gd name="T0" fmla="*/ 3 w 375"/>
                  <a:gd name="T1" fmla="*/ 0 h 374"/>
                  <a:gd name="T2" fmla="*/ 4 w 375"/>
                  <a:gd name="T3" fmla="*/ 0 h 374"/>
                  <a:gd name="T4" fmla="*/ 4 w 375"/>
                  <a:gd name="T5" fmla="*/ 1 h 374"/>
                  <a:gd name="T6" fmla="*/ 5 w 375"/>
                  <a:gd name="T7" fmla="*/ 1 h 374"/>
                  <a:gd name="T8" fmla="*/ 5 w 375"/>
                  <a:gd name="T9" fmla="*/ 1 h 374"/>
                  <a:gd name="T10" fmla="*/ 6 w 375"/>
                  <a:gd name="T11" fmla="*/ 2 h 374"/>
                  <a:gd name="T12" fmla="*/ 6 w 375"/>
                  <a:gd name="T13" fmla="*/ 2 h 374"/>
                  <a:gd name="T14" fmla="*/ 6 w 375"/>
                  <a:gd name="T15" fmla="*/ 3 h 374"/>
                  <a:gd name="T16" fmla="*/ 6 w 375"/>
                  <a:gd name="T17" fmla="*/ 3 h 374"/>
                  <a:gd name="T18" fmla="*/ 6 w 375"/>
                  <a:gd name="T19" fmla="*/ 4 h 374"/>
                  <a:gd name="T20" fmla="*/ 6 w 375"/>
                  <a:gd name="T21" fmla="*/ 4 h 374"/>
                  <a:gd name="T22" fmla="*/ 5 w 375"/>
                  <a:gd name="T23" fmla="*/ 5 h 374"/>
                  <a:gd name="T24" fmla="*/ 5 w 375"/>
                  <a:gd name="T25" fmla="*/ 5 h 374"/>
                  <a:gd name="T26" fmla="*/ 4 w 375"/>
                  <a:gd name="T27" fmla="*/ 6 h 374"/>
                  <a:gd name="T28" fmla="*/ 4 w 375"/>
                  <a:gd name="T29" fmla="*/ 6 h 374"/>
                  <a:gd name="T30" fmla="*/ 3 w 375"/>
                  <a:gd name="T31" fmla="*/ 6 h 374"/>
                  <a:gd name="T32" fmla="*/ 3 w 375"/>
                  <a:gd name="T33" fmla="*/ 6 h 374"/>
                  <a:gd name="T34" fmla="*/ 2 w 375"/>
                  <a:gd name="T35" fmla="*/ 6 h 374"/>
                  <a:gd name="T36" fmla="*/ 2 w 375"/>
                  <a:gd name="T37" fmla="*/ 6 h 374"/>
                  <a:gd name="T38" fmla="*/ 1 w 375"/>
                  <a:gd name="T39" fmla="*/ 5 h 374"/>
                  <a:gd name="T40" fmla="*/ 1 w 375"/>
                  <a:gd name="T41" fmla="*/ 5 h 374"/>
                  <a:gd name="T42" fmla="*/ 1 w 375"/>
                  <a:gd name="T43" fmla="*/ 4 h 374"/>
                  <a:gd name="T44" fmla="*/ 0 w 375"/>
                  <a:gd name="T45" fmla="*/ 4 h 374"/>
                  <a:gd name="T46" fmla="*/ 0 w 375"/>
                  <a:gd name="T47" fmla="*/ 3 h 374"/>
                  <a:gd name="T48" fmla="*/ 0 w 375"/>
                  <a:gd name="T49" fmla="*/ 3 h 374"/>
                  <a:gd name="T50" fmla="*/ 0 w 375"/>
                  <a:gd name="T51" fmla="*/ 2 h 374"/>
                  <a:gd name="T52" fmla="*/ 1 w 375"/>
                  <a:gd name="T53" fmla="*/ 2 h 374"/>
                  <a:gd name="T54" fmla="*/ 1 w 375"/>
                  <a:gd name="T55" fmla="*/ 1 h 374"/>
                  <a:gd name="T56" fmla="*/ 1 w 375"/>
                  <a:gd name="T57" fmla="*/ 1 h 374"/>
                  <a:gd name="T58" fmla="*/ 2 w 375"/>
                  <a:gd name="T59" fmla="*/ 1 h 374"/>
                  <a:gd name="T60" fmla="*/ 2 w 375"/>
                  <a:gd name="T61" fmla="*/ 0 h 374"/>
                  <a:gd name="T62" fmla="*/ 3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5"/>
                    </a:lnTo>
                    <a:lnTo>
                      <a:pt x="243" y="8"/>
                    </a:lnTo>
                    <a:lnTo>
                      <a:pt x="259" y="15"/>
                    </a:lnTo>
                    <a:lnTo>
                      <a:pt x="276" y="23"/>
                    </a:lnTo>
                    <a:lnTo>
                      <a:pt x="291" y="32"/>
                    </a:lnTo>
                    <a:lnTo>
                      <a:pt x="306" y="43"/>
                    </a:lnTo>
                    <a:lnTo>
                      <a:pt x="319" y="56"/>
                    </a:lnTo>
                    <a:lnTo>
                      <a:pt x="332" y="69"/>
                    </a:lnTo>
                    <a:lnTo>
                      <a:pt x="342" y="83"/>
                    </a:lnTo>
                    <a:lnTo>
                      <a:pt x="352" y="99"/>
                    </a:lnTo>
                    <a:lnTo>
                      <a:pt x="359" y="114"/>
                    </a:lnTo>
                    <a:lnTo>
                      <a:pt x="366" y="132"/>
                    </a:lnTo>
                    <a:lnTo>
                      <a:pt x="370" y="150"/>
                    </a:lnTo>
                    <a:lnTo>
                      <a:pt x="373" y="169"/>
                    </a:lnTo>
                    <a:lnTo>
                      <a:pt x="375" y="188"/>
                    </a:lnTo>
                    <a:lnTo>
                      <a:pt x="373" y="207"/>
                    </a:lnTo>
                    <a:lnTo>
                      <a:pt x="370" y="225"/>
                    </a:lnTo>
                    <a:lnTo>
                      <a:pt x="366" y="242"/>
                    </a:lnTo>
                    <a:lnTo>
                      <a:pt x="359" y="260"/>
                    </a:lnTo>
                    <a:lnTo>
                      <a:pt x="352" y="276"/>
                    </a:lnTo>
                    <a:lnTo>
                      <a:pt x="342" y="291"/>
                    </a:lnTo>
                    <a:lnTo>
                      <a:pt x="332" y="305"/>
                    </a:lnTo>
                    <a:lnTo>
                      <a:pt x="319" y="320"/>
                    </a:lnTo>
                    <a:lnTo>
                      <a:pt x="306" y="332"/>
                    </a:lnTo>
                    <a:lnTo>
                      <a:pt x="291" y="342"/>
                    </a:lnTo>
                    <a:lnTo>
                      <a:pt x="276" y="352"/>
                    </a:lnTo>
                    <a:lnTo>
                      <a:pt x="259" y="359"/>
                    </a:lnTo>
                    <a:lnTo>
                      <a:pt x="243" y="366"/>
                    </a:lnTo>
                    <a:lnTo>
                      <a:pt x="225" y="371"/>
                    </a:lnTo>
                    <a:lnTo>
                      <a:pt x="206" y="373"/>
                    </a:lnTo>
                    <a:lnTo>
                      <a:pt x="187" y="374"/>
                    </a:lnTo>
                    <a:lnTo>
                      <a:pt x="168" y="373"/>
                    </a:lnTo>
                    <a:lnTo>
                      <a:pt x="150" y="371"/>
                    </a:lnTo>
                    <a:lnTo>
                      <a:pt x="132" y="366"/>
                    </a:lnTo>
                    <a:lnTo>
                      <a:pt x="114" y="359"/>
                    </a:lnTo>
                    <a:lnTo>
                      <a:pt x="99" y="352"/>
                    </a:lnTo>
                    <a:lnTo>
                      <a:pt x="83" y="342"/>
                    </a:lnTo>
                    <a:lnTo>
                      <a:pt x="68" y="332"/>
                    </a:lnTo>
                    <a:lnTo>
                      <a:pt x="55" y="320"/>
                    </a:lnTo>
                    <a:lnTo>
                      <a:pt x="43" y="305"/>
                    </a:lnTo>
                    <a:lnTo>
                      <a:pt x="32" y="291"/>
                    </a:lnTo>
                    <a:lnTo>
                      <a:pt x="23" y="276"/>
                    </a:lnTo>
                    <a:lnTo>
                      <a:pt x="16" y="260"/>
                    </a:lnTo>
                    <a:lnTo>
                      <a:pt x="8" y="242"/>
                    </a:lnTo>
                    <a:lnTo>
                      <a:pt x="4" y="225"/>
                    </a:lnTo>
                    <a:lnTo>
                      <a:pt x="1" y="207"/>
                    </a:lnTo>
                    <a:lnTo>
                      <a:pt x="0" y="188"/>
                    </a:lnTo>
                    <a:lnTo>
                      <a:pt x="1" y="169"/>
                    </a:lnTo>
                    <a:lnTo>
                      <a:pt x="4" y="150"/>
                    </a:lnTo>
                    <a:lnTo>
                      <a:pt x="8" y="132"/>
                    </a:lnTo>
                    <a:lnTo>
                      <a:pt x="16" y="114"/>
                    </a:lnTo>
                    <a:lnTo>
                      <a:pt x="23" y="99"/>
                    </a:lnTo>
                    <a:lnTo>
                      <a:pt x="32" y="83"/>
                    </a:lnTo>
                    <a:lnTo>
                      <a:pt x="43" y="69"/>
                    </a:lnTo>
                    <a:lnTo>
                      <a:pt x="55" y="56"/>
                    </a:lnTo>
                    <a:lnTo>
                      <a:pt x="68" y="43"/>
                    </a:lnTo>
                    <a:lnTo>
                      <a:pt x="83" y="32"/>
                    </a:lnTo>
                    <a:lnTo>
                      <a:pt x="99" y="23"/>
                    </a:lnTo>
                    <a:lnTo>
                      <a:pt x="114" y="15"/>
                    </a:lnTo>
                    <a:lnTo>
                      <a:pt x="132" y="8"/>
                    </a:lnTo>
                    <a:lnTo>
                      <a:pt x="150" y="5"/>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69" name="Freeform 39"/>
              <p:cNvSpPr>
                <a:spLocks/>
              </p:cNvSpPr>
              <p:nvPr/>
            </p:nvSpPr>
            <p:spPr bwMode="auto">
              <a:xfrm>
                <a:off x="4406" y="3021"/>
                <a:ext cx="94" cy="94"/>
              </a:xfrm>
              <a:custGeom>
                <a:avLst/>
                <a:gdLst>
                  <a:gd name="T0" fmla="*/ 3 w 375"/>
                  <a:gd name="T1" fmla="*/ 0 h 374"/>
                  <a:gd name="T2" fmla="*/ 4 w 375"/>
                  <a:gd name="T3" fmla="*/ 0 h 374"/>
                  <a:gd name="T4" fmla="*/ 4 w 375"/>
                  <a:gd name="T5" fmla="*/ 1 h 374"/>
                  <a:gd name="T6" fmla="*/ 5 w 375"/>
                  <a:gd name="T7" fmla="*/ 1 h 374"/>
                  <a:gd name="T8" fmla="*/ 5 w 375"/>
                  <a:gd name="T9" fmla="*/ 1 h 374"/>
                  <a:gd name="T10" fmla="*/ 6 w 375"/>
                  <a:gd name="T11" fmla="*/ 2 h 374"/>
                  <a:gd name="T12" fmla="*/ 6 w 375"/>
                  <a:gd name="T13" fmla="*/ 2 h 374"/>
                  <a:gd name="T14" fmla="*/ 6 w 375"/>
                  <a:gd name="T15" fmla="*/ 3 h 374"/>
                  <a:gd name="T16" fmla="*/ 6 w 375"/>
                  <a:gd name="T17" fmla="*/ 3 h 374"/>
                  <a:gd name="T18" fmla="*/ 6 w 375"/>
                  <a:gd name="T19" fmla="*/ 4 h 374"/>
                  <a:gd name="T20" fmla="*/ 6 w 375"/>
                  <a:gd name="T21" fmla="*/ 4 h 374"/>
                  <a:gd name="T22" fmla="*/ 5 w 375"/>
                  <a:gd name="T23" fmla="*/ 5 h 374"/>
                  <a:gd name="T24" fmla="*/ 5 w 375"/>
                  <a:gd name="T25" fmla="*/ 5 h 374"/>
                  <a:gd name="T26" fmla="*/ 4 w 375"/>
                  <a:gd name="T27" fmla="*/ 6 h 374"/>
                  <a:gd name="T28" fmla="*/ 4 w 375"/>
                  <a:gd name="T29" fmla="*/ 6 h 374"/>
                  <a:gd name="T30" fmla="*/ 3 w 375"/>
                  <a:gd name="T31" fmla="*/ 6 h 374"/>
                  <a:gd name="T32" fmla="*/ 3 w 375"/>
                  <a:gd name="T33" fmla="*/ 6 h 374"/>
                  <a:gd name="T34" fmla="*/ 2 w 375"/>
                  <a:gd name="T35" fmla="*/ 6 h 374"/>
                  <a:gd name="T36" fmla="*/ 2 w 375"/>
                  <a:gd name="T37" fmla="*/ 6 h 374"/>
                  <a:gd name="T38" fmla="*/ 1 w 375"/>
                  <a:gd name="T39" fmla="*/ 5 h 374"/>
                  <a:gd name="T40" fmla="*/ 1 w 375"/>
                  <a:gd name="T41" fmla="*/ 5 h 374"/>
                  <a:gd name="T42" fmla="*/ 1 w 375"/>
                  <a:gd name="T43" fmla="*/ 4 h 374"/>
                  <a:gd name="T44" fmla="*/ 0 w 375"/>
                  <a:gd name="T45" fmla="*/ 4 h 374"/>
                  <a:gd name="T46" fmla="*/ 0 w 375"/>
                  <a:gd name="T47" fmla="*/ 3 h 374"/>
                  <a:gd name="T48" fmla="*/ 0 w 375"/>
                  <a:gd name="T49" fmla="*/ 3 h 374"/>
                  <a:gd name="T50" fmla="*/ 0 w 375"/>
                  <a:gd name="T51" fmla="*/ 2 h 374"/>
                  <a:gd name="T52" fmla="*/ 1 w 375"/>
                  <a:gd name="T53" fmla="*/ 2 h 374"/>
                  <a:gd name="T54" fmla="*/ 1 w 375"/>
                  <a:gd name="T55" fmla="*/ 1 h 374"/>
                  <a:gd name="T56" fmla="*/ 1 w 375"/>
                  <a:gd name="T57" fmla="*/ 1 h 374"/>
                  <a:gd name="T58" fmla="*/ 2 w 375"/>
                  <a:gd name="T59" fmla="*/ 1 h 374"/>
                  <a:gd name="T60" fmla="*/ 2 w 375"/>
                  <a:gd name="T61" fmla="*/ 0 h 374"/>
                  <a:gd name="T62" fmla="*/ 3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5"/>
                    </a:lnTo>
                    <a:lnTo>
                      <a:pt x="243" y="8"/>
                    </a:lnTo>
                    <a:lnTo>
                      <a:pt x="259" y="15"/>
                    </a:lnTo>
                    <a:lnTo>
                      <a:pt x="276" y="23"/>
                    </a:lnTo>
                    <a:lnTo>
                      <a:pt x="291" y="32"/>
                    </a:lnTo>
                    <a:lnTo>
                      <a:pt x="306" y="43"/>
                    </a:lnTo>
                    <a:lnTo>
                      <a:pt x="319" y="56"/>
                    </a:lnTo>
                    <a:lnTo>
                      <a:pt x="332" y="69"/>
                    </a:lnTo>
                    <a:lnTo>
                      <a:pt x="342" y="83"/>
                    </a:lnTo>
                    <a:lnTo>
                      <a:pt x="352" y="99"/>
                    </a:lnTo>
                    <a:lnTo>
                      <a:pt x="359" y="114"/>
                    </a:lnTo>
                    <a:lnTo>
                      <a:pt x="366" y="132"/>
                    </a:lnTo>
                    <a:lnTo>
                      <a:pt x="370" y="150"/>
                    </a:lnTo>
                    <a:lnTo>
                      <a:pt x="373" y="169"/>
                    </a:lnTo>
                    <a:lnTo>
                      <a:pt x="375" y="188"/>
                    </a:lnTo>
                    <a:lnTo>
                      <a:pt x="373" y="207"/>
                    </a:lnTo>
                    <a:lnTo>
                      <a:pt x="370" y="225"/>
                    </a:lnTo>
                    <a:lnTo>
                      <a:pt x="366" y="242"/>
                    </a:lnTo>
                    <a:lnTo>
                      <a:pt x="359" y="260"/>
                    </a:lnTo>
                    <a:lnTo>
                      <a:pt x="352" y="276"/>
                    </a:lnTo>
                    <a:lnTo>
                      <a:pt x="342" y="291"/>
                    </a:lnTo>
                    <a:lnTo>
                      <a:pt x="332" y="305"/>
                    </a:lnTo>
                    <a:lnTo>
                      <a:pt x="319" y="320"/>
                    </a:lnTo>
                    <a:lnTo>
                      <a:pt x="306" y="332"/>
                    </a:lnTo>
                    <a:lnTo>
                      <a:pt x="291" y="342"/>
                    </a:lnTo>
                    <a:lnTo>
                      <a:pt x="276" y="352"/>
                    </a:lnTo>
                    <a:lnTo>
                      <a:pt x="259" y="359"/>
                    </a:lnTo>
                    <a:lnTo>
                      <a:pt x="243" y="366"/>
                    </a:lnTo>
                    <a:lnTo>
                      <a:pt x="225" y="371"/>
                    </a:lnTo>
                    <a:lnTo>
                      <a:pt x="206" y="373"/>
                    </a:lnTo>
                    <a:lnTo>
                      <a:pt x="187" y="374"/>
                    </a:lnTo>
                    <a:lnTo>
                      <a:pt x="168" y="373"/>
                    </a:lnTo>
                    <a:lnTo>
                      <a:pt x="150" y="371"/>
                    </a:lnTo>
                    <a:lnTo>
                      <a:pt x="132" y="366"/>
                    </a:lnTo>
                    <a:lnTo>
                      <a:pt x="114" y="359"/>
                    </a:lnTo>
                    <a:lnTo>
                      <a:pt x="99" y="352"/>
                    </a:lnTo>
                    <a:lnTo>
                      <a:pt x="83" y="342"/>
                    </a:lnTo>
                    <a:lnTo>
                      <a:pt x="68" y="332"/>
                    </a:lnTo>
                    <a:lnTo>
                      <a:pt x="55" y="320"/>
                    </a:lnTo>
                    <a:lnTo>
                      <a:pt x="43" y="305"/>
                    </a:lnTo>
                    <a:lnTo>
                      <a:pt x="32" y="291"/>
                    </a:lnTo>
                    <a:lnTo>
                      <a:pt x="23" y="276"/>
                    </a:lnTo>
                    <a:lnTo>
                      <a:pt x="16" y="260"/>
                    </a:lnTo>
                    <a:lnTo>
                      <a:pt x="8" y="242"/>
                    </a:lnTo>
                    <a:lnTo>
                      <a:pt x="4" y="225"/>
                    </a:lnTo>
                    <a:lnTo>
                      <a:pt x="1" y="207"/>
                    </a:lnTo>
                    <a:lnTo>
                      <a:pt x="0" y="188"/>
                    </a:lnTo>
                    <a:lnTo>
                      <a:pt x="1" y="169"/>
                    </a:lnTo>
                    <a:lnTo>
                      <a:pt x="4" y="150"/>
                    </a:lnTo>
                    <a:lnTo>
                      <a:pt x="8" y="132"/>
                    </a:lnTo>
                    <a:lnTo>
                      <a:pt x="16" y="114"/>
                    </a:lnTo>
                    <a:lnTo>
                      <a:pt x="23" y="99"/>
                    </a:lnTo>
                    <a:lnTo>
                      <a:pt x="32" y="83"/>
                    </a:lnTo>
                    <a:lnTo>
                      <a:pt x="43" y="69"/>
                    </a:lnTo>
                    <a:lnTo>
                      <a:pt x="55" y="56"/>
                    </a:lnTo>
                    <a:lnTo>
                      <a:pt x="68" y="43"/>
                    </a:lnTo>
                    <a:lnTo>
                      <a:pt x="83" y="32"/>
                    </a:lnTo>
                    <a:lnTo>
                      <a:pt x="99" y="23"/>
                    </a:lnTo>
                    <a:lnTo>
                      <a:pt x="114" y="15"/>
                    </a:lnTo>
                    <a:lnTo>
                      <a:pt x="132" y="8"/>
                    </a:lnTo>
                    <a:lnTo>
                      <a:pt x="150" y="5"/>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70" name="Freeform 40"/>
              <p:cNvSpPr>
                <a:spLocks/>
              </p:cNvSpPr>
              <p:nvPr/>
            </p:nvSpPr>
            <p:spPr bwMode="auto">
              <a:xfrm>
                <a:off x="4316" y="3001"/>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1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1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1"/>
                    </a:lnTo>
                    <a:lnTo>
                      <a:pt x="225" y="4"/>
                    </a:lnTo>
                    <a:lnTo>
                      <a:pt x="242" y="9"/>
                    </a:lnTo>
                    <a:lnTo>
                      <a:pt x="259" y="14"/>
                    </a:lnTo>
                    <a:lnTo>
                      <a:pt x="276" y="23"/>
                    </a:lnTo>
                    <a:lnTo>
                      <a:pt x="291" y="32"/>
                    </a:lnTo>
                    <a:lnTo>
                      <a:pt x="305" y="43"/>
                    </a:lnTo>
                    <a:lnTo>
                      <a:pt x="319" y="55"/>
                    </a:lnTo>
                    <a:lnTo>
                      <a:pt x="330" y="68"/>
                    </a:lnTo>
                    <a:lnTo>
                      <a:pt x="341" y="82"/>
                    </a:lnTo>
                    <a:lnTo>
                      <a:pt x="351" y="98"/>
                    </a:lnTo>
                    <a:lnTo>
                      <a:pt x="359" y="114"/>
                    </a:lnTo>
                    <a:lnTo>
                      <a:pt x="365" y="131"/>
                    </a:lnTo>
                    <a:lnTo>
                      <a:pt x="370" y="149"/>
                    </a:lnTo>
                    <a:lnTo>
                      <a:pt x="372" y="168"/>
                    </a:lnTo>
                    <a:lnTo>
                      <a:pt x="373" y="187"/>
                    </a:lnTo>
                    <a:lnTo>
                      <a:pt x="372" y="206"/>
                    </a:lnTo>
                    <a:lnTo>
                      <a:pt x="370" y="225"/>
                    </a:lnTo>
                    <a:lnTo>
                      <a:pt x="365" y="243"/>
                    </a:lnTo>
                    <a:lnTo>
                      <a:pt x="359" y="259"/>
                    </a:lnTo>
                    <a:lnTo>
                      <a:pt x="351" y="276"/>
                    </a:lnTo>
                    <a:lnTo>
                      <a:pt x="341" y="291"/>
                    </a:lnTo>
                    <a:lnTo>
                      <a:pt x="330" y="306"/>
                    </a:lnTo>
                    <a:lnTo>
                      <a:pt x="319" y="319"/>
                    </a:lnTo>
                    <a:lnTo>
                      <a:pt x="305" y="331"/>
                    </a:lnTo>
                    <a:lnTo>
                      <a:pt x="291" y="341"/>
                    </a:lnTo>
                    <a:lnTo>
                      <a:pt x="276" y="351"/>
                    </a:lnTo>
                    <a:lnTo>
                      <a:pt x="259" y="359"/>
                    </a:lnTo>
                    <a:lnTo>
                      <a:pt x="242" y="365"/>
                    </a:lnTo>
                    <a:lnTo>
                      <a:pt x="225" y="370"/>
                    </a:lnTo>
                    <a:lnTo>
                      <a:pt x="206" y="372"/>
                    </a:lnTo>
                    <a:lnTo>
                      <a:pt x="187" y="373"/>
                    </a:lnTo>
                    <a:lnTo>
                      <a:pt x="168" y="372"/>
                    </a:lnTo>
                    <a:lnTo>
                      <a:pt x="149" y="370"/>
                    </a:lnTo>
                    <a:lnTo>
                      <a:pt x="131" y="365"/>
                    </a:lnTo>
                    <a:lnTo>
                      <a:pt x="114" y="359"/>
                    </a:lnTo>
                    <a:lnTo>
                      <a:pt x="97" y="351"/>
                    </a:lnTo>
                    <a:lnTo>
                      <a:pt x="82" y="341"/>
                    </a:lnTo>
                    <a:lnTo>
                      <a:pt x="68" y="331"/>
                    </a:lnTo>
                    <a:lnTo>
                      <a:pt x="55" y="319"/>
                    </a:lnTo>
                    <a:lnTo>
                      <a:pt x="43" y="306"/>
                    </a:lnTo>
                    <a:lnTo>
                      <a:pt x="32" y="291"/>
                    </a:lnTo>
                    <a:lnTo>
                      <a:pt x="23" y="276"/>
                    </a:lnTo>
                    <a:lnTo>
                      <a:pt x="14" y="259"/>
                    </a:lnTo>
                    <a:lnTo>
                      <a:pt x="8" y="243"/>
                    </a:lnTo>
                    <a:lnTo>
                      <a:pt x="4" y="225"/>
                    </a:lnTo>
                    <a:lnTo>
                      <a:pt x="1" y="206"/>
                    </a:lnTo>
                    <a:lnTo>
                      <a:pt x="0" y="187"/>
                    </a:lnTo>
                    <a:lnTo>
                      <a:pt x="1" y="168"/>
                    </a:lnTo>
                    <a:lnTo>
                      <a:pt x="4" y="149"/>
                    </a:lnTo>
                    <a:lnTo>
                      <a:pt x="8" y="131"/>
                    </a:lnTo>
                    <a:lnTo>
                      <a:pt x="14" y="114"/>
                    </a:lnTo>
                    <a:lnTo>
                      <a:pt x="23" y="98"/>
                    </a:lnTo>
                    <a:lnTo>
                      <a:pt x="32" y="82"/>
                    </a:lnTo>
                    <a:lnTo>
                      <a:pt x="43" y="68"/>
                    </a:lnTo>
                    <a:lnTo>
                      <a:pt x="55" y="55"/>
                    </a:lnTo>
                    <a:lnTo>
                      <a:pt x="68" y="43"/>
                    </a:lnTo>
                    <a:lnTo>
                      <a:pt x="82" y="32"/>
                    </a:lnTo>
                    <a:lnTo>
                      <a:pt x="97" y="23"/>
                    </a:lnTo>
                    <a:lnTo>
                      <a:pt x="114" y="14"/>
                    </a:lnTo>
                    <a:lnTo>
                      <a:pt x="131" y="9"/>
                    </a:lnTo>
                    <a:lnTo>
                      <a:pt x="149" y="4"/>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71" name="Freeform 41"/>
              <p:cNvSpPr>
                <a:spLocks/>
              </p:cNvSpPr>
              <p:nvPr/>
            </p:nvSpPr>
            <p:spPr bwMode="auto">
              <a:xfrm>
                <a:off x="4316" y="3001"/>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1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1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1"/>
                    </a:lnTo>
                    <a:lnTo>
                      <a:pt x="225" y="4"/>
                    </a:lnTo>
                    <a:lnTo>
                      <a:pt x="242" y="9"/>
                    </a:lnTo>
                    <a:lnTo>
                      <a:pt x="259" y="14"/>
                    </a:lnTo>
                    <a:lnTo>
                      <a:pt x="276" y="23"/>
                    </a:lnTo>
                    <a:lnTo>
                      <a:pt x="291" y="32"/>
                    </a:lnTo>
                    <a:lnTo>
                      <a:pt x="305" y="43"/>
                    </a:lnTo>
                    <a:lnTo>
                      <a:pt x="319" y="55"/>
                    </a:lnTo>
                    <a:lnTo>
                      <a:pt x="330" y="68"/>
                    </a:lnTo>
                    <a:lnTo>
                      <a:pt x="341" y="82"/>
                    </a:lnTo>
                    <a:lnTo>
                      <a:pt x="351" y="98"/>
                    </a:lnTo>
                    <a:lnTo>
                      <a:pt x="359" y="114"/>
                    </a:lnTo>
                    <a:lnTo>
                      <a:pt x="365" y="131"/>
                    </a:lnTo>
                    <a:lnTo>
                      <a:pt x="370" y="149"/>
                    </a:lnTo>
                    <a:lnTo>
                      <a:pt x="372" y="168"/>
                    </a:lnTo>
                    <a:lnTo>
                      <a:pt x="373" y="187"/>
                    </a:lnTo>
                    <a:lnTo>
                      <a:pt x="372" y="206"/>
                    </a:lnTo>
                    <a:lnTo>
                      <a:pt x="370" y="225"/>
                    </a:lnTo>
                    <a:lnTo>
                      <a:pt x="365" y="243"/>
                    </a:lnTo>
                    <a:lnTo>
                      <a:pt x="359" y="259"/>
                    </a:lnTo>
                    <a:lnTo>
                      <a:pt x="351" y="276"/>
                    </a:lnTo>
                    <a:lnTo>
                      <a:pt x="341" y="291"/>
                    </a:lnTo>
                    <a:lnTo>
                      <a:pt x="330" y="306"/>
                    </a:lnTo>
                    <a:lnTo>
                      <a:pt x="319" y="319"/>
                    </a:lnTo>
                    <a:lnTo>
                      <a:pt x="305" y="331"/>
                    </a:lnTo>
                    <a:lnTo>
                      <a:pt x="291" y="341"/>
                    </a:lnTo>
                    <a:lnTo>
                      <a:pt x="276" y="351"/>
                    </a:lnTo>
                    <a:lnTo>
                      <a:pt x="259" y="359"/>
                    </a:lnTo>
                    <a:lnTo>
                      <a:pt x="242" y="365"/>
                    </a:lnTo>
                    <a:lnTo>
                      <a:pt x="225" y="370"/>
                    </a:lnTo>
                    <a:lnTo>
                      <a:pt x="206" y="372"/>
                    </a:lnTo>
                    <a:lnTo>
                      <a:pt x="187" y="373"/>
                    </a:lnTo>
                    <a:lnTo>
                      <a:pt x="168" y="372"/>
                    </a:lnTo>
                    <a:lnTo>
                      <a:pt x="149" y="370"/>
                    </a:lnTo>
                    <a:lnTo>
                      <a:pt x="131" y="365"/>
                    </a:lnTo>
                    <a:lnTo>
                      <a:pt x="114" y="359"/>
                    </a:lnTo>
                    <a:lnTo>
                      <a:pt x="97" y="351"/>
                    </a:lnTo>
                    <a:lnTo>
                      <a:pt x="82" y="341"/>
                    </a:lnTo>
                    <a:lnTo>
                      <a:pt x="68" y="331"/>
                    </a:lnTo>
                    <a:lnTo>
                      <a:pt x="55" y="319"/>
                    </a:lnTo>
                    <a:lnTo>
                      <a:pt x="43" y="306"/>
                    </a:lnTo>
                    <a:lnTo>
                      <a:pt x="32" y="291"/>
                    </a:lnTo>
                    <a:lnTo>
                      <a:pt x="23" y="276"/>
                    </a:lnTo>
                    <a:lnTo>
                      <a:pt x="14" y="259"/>
                    </a:lnTo>
                    <a:lnTo>
                      <a:pt x="8" y="243"/>
                    </a:lnTo>
                    <a:lnTo>
                      <a:pt x="4" y="225"/>
                    </a:lnTo>
                    <a:lnTo>
                      <a:pt x="1" y="206"/>
                    </a:lnTo>
                    <a:lnTo>
                      <a:pt x="0" y="187"/>
                    </a:lnTo>
                    <a:lnTo>
                      <a:pt x="1" y="168"/>
                    </a:lnTo>
                    <a:lnTo>
                      <a:pt x="4" y="149"/>
                    </a:lnTo>
                    <a:lnTo>
                      <a:pt x="8" y="131"/>
                    </a:lnTo>
                    <a:lnTo>
                      <a:pt x="14" y="114"/>
                    </a:lnTo>
                    <a:lnTo>
                      <a:pt x="23" y="98"/>
                    </a:lnTo>
                    <a:lnTo>
                      <a:pt x="32" y="82"/>
                    </a:lnTo>
                    <a:lnTo>
                      <a:pt x="43" y="68"/>
                    </a:lnTo>
                    <a:lnTo>
                      <a:pt x="55" y="55"/>
                    </a:lnTo>
                    <a:lnTo>
                      <a:pt x="68" y="43"/>
                    </a:lnTo>
                    <a:lnTo>
                      <a:pt x="82" y="32"/>
                    </a:lnTo>
                    <a:lnTo>
                      <a:pt x="97" y="23"/>
                    </a:lnTo>
                    <a:lnTo>
                      <a:pt x="114" y="14"/>
                    </a:lnTo>
                    <a:lnTo>
                      <a:pt x="131" y="9"/>
                    </a:lnTo>
                    <a:lnTo>
                      <a:pt x="149" y="4"/>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72" name="Freeform 42"/>
              <p:cNvSpPr>
                <a:spLocks/>
              </p:cNvSpPr>
              <p:nvPr/>
            </p:nvSpPr>
            <p:spPr bwMode="auto">
              <a:xfrm>
                <a:off x="3926" y="2551"/>
                <a:ext cx="94" cy="94"/>
              </a:xfrm>
              <a:custGeom>
                <a:avLst/>
                <a:gdLst>
                  <a:gd name="T0" fmla="*/ 3 w 374"/>
                  <a:gd name="T1" fmla="*/ 0 h 374"/>
                  <a:gd name="T2" fmla="*/ 4 w 374"/>
                  <a:gd name="T3" fmla="*/ 0 h 374"/>
                  <a:gd name="T4" fmla="*/ 4 w 374"/>
                  <a:gd name="T5" fmla="*/ 1 h 374"/>
                  <a:gd name="T6" fmla="*/ 5 w 374"/>
                  <a:gd name="T7" fmla="*/ 1 h 374"/>
                  <a:gd name="T8" fmla="*/ 5 w 374"/>
                  <a:gd name="T9" fmla="*/ 1 h 374"/>
                  <a:gd name="T10" fmla="*/ 6 w 374"/>
                  <a:gd name="T11" fmla="*/ 2 h 374"/>
                  <a:gd name="T12" fmla="*/ 6 w 374"/>
                  <a:gd name="T13" fmla="*/ 2 h 374"/>
                  <a:gd name="T14" fmla="*/ 6 w 374"/>
                  <a:gd name="T15" fmla="*/ 3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6 h 374"/>
                  <a:gd name="T28" fmla="*/ 4 w 374"/>
                  <a:gd name="T29" fmla="*/ 6 h 374"/>
                  <a:gd name="T30" fmla="*/ 3 w 374"/>
                  <a:gd name="T31" fmla="*/ 6 h 374"/>
                  <a:gd name="T32" fmla="*/ 3 w 374"/>
                  <a:gd name="T33" fmla="*/ 6 h 374"/>
                  <a:gd name="T34" fmla="*/ 2 w 374"/>
                  <a:gd name="T35" fmla="*/ 6 h 374"/>
                  <a:gd name="T36" fmla="*/ 2 w 374"/>
                  <a:gd name="T37" fmla="*/ 6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3 h 374"/>
                  <a:gd name="T50" fmla="*/ 0 w 374"/>
                  <a:gd name="T51" fmla="*/ 2 h 374"/>
                  <a:gd name="T52" fmla="*/ 1 w 374"/>
                  <a:gd name="T53" fmla="*/ 2 h 374"/>
                  <a:gd name="T54" fmla="*/ 1 w 374"/>
                  <a:gd name="T55" fmla="*/ 1 h 374"/>
                  <a:gd name="T56" fmla="*/ 1 w 374"/>
                  <a:gd name="T57" fmla="*/ 1 h 374"/>
                  <a:gd name="T58" fmla="*/ 2 w 374"/>
                  <a:gd name="T59" fmla="*/ 1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7" y="0"/>
                    </a:moveTo>
                    <a:lnTo>
                      <a:pt x="207" y="1"/>
                    </a:lnTo>
                    <a:lnTo>
                      <a:pt x="224" y="4"/>
                    </a:lnTo>
                    <a:lnTo>
                      <a:pt x="242" y="8"/>
                    </a:lnTo>
                    <a:lnTo>
                      <a:pt x="260" y="16"/>
                    </a:lnTo>
                    <a:lnTo>
                      <a:pt x="275" y="23"/>
                    </a:lnTo>
                    <a:lnTo>
                      <a:pt x="291" y="32"/>
                    </a:lnTo>
                    <a:lnTo>
                      <a:pt x="305" y="43"/>
                    </a:lnTo>
                    <a:lnTo>
                      <a:pt x="319" y="55"/>
                    </a:lnTo>
                    <a:lnTo>
                      <a:pt x="331" y="68"/>
                    </a:lnTo>
                    <a:lnTo>
                      <a:pt x="342" y="83"/>
                    </a:lnTo>
                    <a:lnTo>
                      <a:pt x="352" y="99"/>
                    </a:lnTo>
                    <a:lnTo>
                      <a:pt x="359" y="114"/>
                    </a:lnTo>
                    <a:lnTo>
                      <a:pt x="366" y="132"/>
                    </a:lnTo>
                    <a:lnTo>
                      <a:pt x="371" y="150"/>
                    </a:lnTo>
                    <a:lnTo>
                      <a:pt x="373" y="168"/>
                    </a:lnTo>
                    <a:lnTo>
                      <a:pt x="374" y="187"/>
                    </a:lnTo>
                    <a:lnTo>
                      <a:pt x="373" y="206"/>
                    </a:lnTo>
                    <a:lnTo>
                      <a:pt x="371" y="225"/>
                    </a:lnTo>
                    <a:lnTo>
                      <a:pt x="366" y="243"/>
                    </a:lnTo>
                    <a:lnTo>
                      <a:pt x="359" y="259"/>
                    </a:lnTo>
                    <a:lnTo>
                      <a:pt x="352" y="276"/>
                    </a:lnTo>
                    <a:lnTo>
                      <a:pt x="342" y="291"/>
                    </a:lnTo>
                    <a:lnTo>
                      <a:pt x="331" y="306"/>
                    </a:lnTo>
                    <a:lnTo>
                      <a:pt x="319" y="319"/>
                    </a:lnTo>
                    <a:lnTo>
                      <a:pt x="305" y="332"/>
                    </a:lnTo>
                    <a:lnTo>
                      <a:pt x="291" y="342"/>
                    </a:lnTo>
                    <a:lnTo>
                      <a:pt x="275" y="352"/>
                    </a:lnTo>
                    <a:lnTo>
                      <a:pt x="260" y="359"/>
                    </a:lnTo>
                    <a:lnTo>
                      <a:pt x="242" y="365"/>
                    </a:lnTo>
                    <a:lnTo>
                      <a:pt x="224" y="370"/>
                    </a:lnTo>
                    <a:lnTo>
                      <a:pt x="207" y="373"/>
                    </a:lnTo>
                    <a:lnTo>
                      <a:pt x="187" y="374"/>
                    </a:lnTo>
                    <a:lnTo>
                      <a:pt x="168" y="373"/>
                    </a:lnTo>
                    <a:lnTo>
                      <a:pt x="149" y="370"/>
                    </a:lnTo>
                    <a:lnTo>
                      <a:pt x="132" y="365"/>
                    </a:lnTo>
                    <a:lnTo>
                      <a:pt x="114" y="359"/>
                    </a:lnTo>
                    <a:lnTo>
                      <a:pt x="98" y="352"/>
                    </a:lnTo>
                    <a:lnTo>
                      <a:pt x="83" y="342"/>
                    </a:lnTo>
                    <a:lnTo>
                      <a:pt x="69" y="332"/>
                    </a:lnTo>
                    <a:lnTo>
                      <a:pt x="56" y="319"/>
                    </a:lnTo>
                    <a:lnTo>
                      <a:pt x="42" y="306"/>
                    </a:lnTo>
                    <a:lnTo>
                      <a:pt x="32" y="291"/>
                    </a:lnTo>
                    <a:lnTo>
                      <a:pt x="22" y="276"/>
                    </a:lnTo>
                    <a:lnTo>
                      <a:pt x="15" y="259"/>
                    </a:lnTo>
                    <a:lnTo>
                      <a:pt x="8" y="243"/>
                    </a:lnTo>
                    <a:lnTo>
                      <a:pt x="4" y="225"/>
                    </a:lnTo>
                    <a:lnTo>
                      <a:pt x="1" y="206"/>
                    </a:lnTo>
                    <a:lnTo>
                      <a:pt x="0" y="187"/>
                    </a:lnTo>
                    <a:lnTo>
                      <a:pt x="1" y="168"/>
                    </a:lnTo>
                    <a:lnTo>
                      <a:pt x="4" y="150"/>
                    </a:lnTo>
                    <a:lnTo>
                      <a:pt x="8" y="132"/>
                    </a:lnTo>
                    <a:lnTo>
                      <a:pt x="15" y="114"/>
                    </a:lnTo>
                    <a:lnTo>
                      <a:pt x="22" y="99"/>
                    </a:lnTo>
                    <a:lnTo>
                      <a:pt x="32" y="83"/>
                    </a:lnTo>
                    <a:lnTo>
                      <a:pt x="42" y="68"/>
                    </a:lnTo>
                    <a:lnTo>
                      <a:pt x="56" y="55"/>
                    </a:lnTo>
                    <a:lnTo>
                      <a:pt x="69" y="43"/>
                    </a:lnTo>
                    <a:lnTo>
                      <a:pt x="83" y="32"/>
                    </a:lnTo>
                    <a:lnTo>
                      <a:pt x="98" y="23"/>
                    </a:lnTo>
                    <a:lnTo>
                      <a:pt x="114" y="16"/>
                    </a:lnTo>
                    <a:lnTo>
                      <a:pt x="132" y="8"/>
                    </a:lnTo>
                    <a:lnTo>
                      <a:pt x="149" y="4"/>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73" name="Freeform 43"/>
              <p:cNvSpPr>
                <a:spLocks/>
              </p:cNvSpPr>
              <p:nvPr/>
            </p:nvSpPr>
            <p:spPr bwMode="auto">
              <a:xfrm>
                <a:off x="3926" y="2551"/>
                <a:ext cx="94" cy="94"/>
              </a:xfrm>
              <a:custGeom>
                <a:avLst/>
                <a:gdLst>
                  <a:gd name="T0" fmla="*/ 3 w 374"/>
                  <a:gd name="T1" fmla="*/ 0 h 374"/>
                  <a:gd name="T2" fmla="*/ 4 w 374"/>
                  <a:gd name="T3" fmla="*/ 0 h 374"/>
                  <a:gd name="T4" fmla="*/ 4 w 374"/>
                  <a:gd name="T5" fmla="*/ 1 h 374"/>
                  <a:gd name="T6" fmla="*/ 5 w 374"/>
                  <a:gd name="T7" fmla="*/ 1 h 374"/>
                  <a:gd name="T8" fmla="*/ 5 w 374"/>
                  <a:gd name="T9" fmla="*/ 1 h 374"/>
                  <a:gd name="T10" fmla="*/ 6 w 374"/>
                  <a:gd name="T11" fmla="*/ 2 h 374"/>
                  <a:gd name="T12" fmla="*/ 6 w 374"/>
                  <a:gd name="T13" fmla="*/ 2 h 374"/>
                  <a:gd name="T14" fmla="*/ 6 w 374"/>
                  <a:gd name="T15" fmla="*/ 3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6 h 374"/>
                  <a:gd name="T28" fmla="*/ 4 w 374"/>
                  <a:gd name="T29" fmla="*/ 6 h 374"/>
                  <a:gd name="T30" fmla="*/ 3 w 374"/>
                  <a:gd name="T31" fmla="*/ 6 h 374"/>
                  <a:gd name="T32" fmla="*/ 3 w 374"/>
                  <a:gd name="T33" fmla="*/ 6 h 374"/>
                  <a:gd name="T34" fmla="*/ 2 w 374"/>
                  <a:gd name="T35" fmla="*/ 6 h 374"/>
                  <a:gd name="T36" fmla="*/ 2 w 374"/>
                  <a:gd name="T37" fmla="*/ 6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3 h 374"/>
                  <a:gd name="T50" fmla="*/ 0 w 374"/>
                  <a:gd name="T51" fmla="*/ 2 h 374"/>
                  <a:gd name="T52" fmla="*/ 1 w 374"/>
                  <a:gd name="T53" fmla="*/ 2 h 374"/>
                  <a:gd name="T54" fmla="*/ 1 w 374"/>
                  <a:gd name="T55" fmla="*/ 1 h 374"/>
                  <a:gd name="T56" fmla="*/ 1 w 374"/>
                  <a:gd name="T57" fmla="*/ 1 h 374"/>
                  <a:gd name="T58" fmla="*/ 2 w 374"/>
                  <a:gd name="T59" fmla="*/ 1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7" y="0"/>
                    </a:moveTo>
                    <a:lnTo>
                      <a:pt x="207" y="1"/>
                    </a:lnTo>
                    <a:lnTo>
                      <a:pt x="224" y="4"/>
                    </a:lnTo>
                    <a:lnTo>
                      <a:pt x="242" y="8"/>
                    </a:lnTo>
                    <a:lnTo>
                      <a:pt x="260" y="16"/>
                    </a:lnTo>
                    <a:lnTo>
                      <a:pt x="275" y="23"/>
                    </a:lnTo>
                    <a:lnTo>
                      <a:pt x="291" y="32"/>
                    </a:lnTo>
                    <a:lnTo>
                      <a:pt x="305" y="43"/>
                    </a:lnTo>
                    <a:lnTo>
                      <a:pt x="319" y="55"/>
                    </a:lnTo>
                    <a:lnTo>
                      <a:pt x="331" y="68"/>
                    </a:lnTo>
                    <a:lnTo>
                      <a:pt x="342" y="83"/>
                    </a:lnTo>
                    <a:lnTo>
                      <a:pt x="352" y="99"/>
                    </a:lnTo>
                    <a:lnTo>
                      <a:pt x="359" y="114"/>
                    </a:lnTo>
                    <a:lnTo>
                      <a:pt x="366" y="132"/>
                    </a:lnTo>
                    <a:lnTo>
                      <a:pt x="371" y="150"/>
                    </a:lnTo>
                    <a:lnTo>
                      <a:pt x="373" y="168"/>
                    </a:lnTo>
                    <a:lnTo>
                      <a:pt x="374" y="187"/>
                    </a:lnTo>
                    <a:lnTo>
                      <a:pt x="373" y="206"/>
                    </a:lnTo>
                    <a:lnTo>
                      <a:pt x="371" y="225"/>
                    </a:lnTo>
                    <a:lnTo>
                      <a:pt x="366" y="243"/>
                    </a:lnTo>
                    <a:lnTo>
                      <a:pt x="359" y="259"/>
                    </a:lnTo>
                    <a:lnTo>
                      <a:pt x="352" y="276"/>
                    </a:lnTo>
                    <a:lnTo>
                      <a:pt x="342" y="291"/>
                    </a:lnTo>
                    <a:lnTo>
                      <a:pt x="331" y="306"/>
                    </a:lnTo>
                    <a:lnTo>
                      <a:pt x="319" y="319"/>
                    </a:lnTo>
                    <a:lnTo>
                      <a:pt x="305" y="332"/>
                    </a:lnTo>
                    <a:lnTo>
                      <a:pt x="291" y="342"/>
                    </a:lnTo>
                    <a:lnTo>
                      <a:pt x="275" y="352"/>
                    </a:lnTo>
                    <a:lnTo>
                      <a:pt x="260" y="359"/>
                    </a:lnTo>
                    <a:lnTo>
                      <a:pt x="242" y="365"/>
                    </a:lnTo>
                    <a:lnTo>
                      <a:pt x="224" y="370"/>
                    </a:lnTo>
                    <a:lnTo>
                      <a:pt x="207" y="373"/>
                    </a:lnTo>
                    <a:lnTo>
                      <a:pt x="187" y="374"/>
                    </a:lnTo>
                    <a:lnTo>
                      <a:pt x="168" y="373"/>
                    </a:lnTo>
                    <a:lnTo>
                      <a:pt x="149" y="370"/>
                    </a:lnTo>
                    <a:lnTo>
                      <a:pt x="132" y="365"/>
                    </a:lnTo>
                    <a:lnTo>
                      <a:pt x="114" y="359"/>
                    </a:lnTo>
                    <a:lnTo>
                      <a:pt x="98" y="352"/>
                    </a:lnTo>
                    <a:lnTo>
                      <a:pt x="83" y="342"/>
                    </a:lnTo>
                    <a:lnTo>
                      <a:pt x="69" y="332"/>
                    </a:lnTo>
                    <a:lnTo>
                      <a:pt x="56" y="319"/>
                    </a:lnTo>
                    <a:lnTo>
                      <a:pt x="42" y="306"/>
                    </a:lnTo>
                    <a:lnTo>
                      <a:pt x="32" y="291"/>
                    </a:lnTo>
                    <a:lnTo>
                      <a:pt x="22" y="276"/>
                    </a:lnTo>
                    <a:lnTo>
                      <a:pt x="15" y="259"/>
                    </a:lnTo>
                    <a:lnTo>
                      <a:pt x="8" y="243"/>
                    </a:lnTo>
                    <a:lnTo>
                      <a:pt x="4" y="225"/>
                    </a:lnTo>
                    <a:lnTo>
                      <a:pt x="1" y="206"/>
                    </a:lnTo>
                    <a:lnTo>
                      <a:pt x="0" y="187"/>
                    </a:lnTo>
                    <a:lnTo>
                      <a:pt x="1" y="168"/>
                    </a:lnTo>
                    <a:lnTo>
                      <a:pt x="4" y="150"/>
                    </a:lnTo>
                    <a:lnTo>
                      <a:pt x="8" y="132"/>
                    </a:lnTo>
                    <a:lnTo>
                      <a:pt x="15" y="114"/>
                    </a:lnTo>
                    <a:lnTo>
                      <a:pt x="22" y="99"/>
                    </a:lnTo>
                    <a:lnTo>
                      <a:pt x="32" y="83"/>
                    </a:lnTo>
                    <a:lnTo>
                      <a:pt x="42" y="68"/>
                    </a:lnTo>
                    <a:lnTo>
                      <a:pt x="56" y="55"/>
                    </a:lnTo>
                    <a:lnTo>
                      <a:pt x="69" y="43"/>
                    </a:lnTo>
                    <a:lnTo>
                      <a:pt x="83" y="32"/>
                    </a:lnTo>
                    <a:lnTo>
                      <a:pt x="98" y="23"/>
                    </a:lnTo>
                    <a:lnTo>
                      <a:pt x="114" y="16"/>
                    </a:lnTo>
                    <a:lnTo>
                      <a:pt x="132" y="8"/>
                    </a:lnTo>
                    <a:lnTo>
                      <a:pt x="149" y="4"/>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74" name="Freeform 44"/>
              <p:cNvSpPr>
                <a:spLocks/>
              </p:cNvSpPr>
              <p:nvPr/>
            </p:nvSpPr>
            <p:spPr bwMode="auto">
              <a:xfrm>
                <a:off x="3922" y="2410"/>
                <a:ext cx="93" cy="93"/>
              </a:xfrm>
              <a:custGeom>
                <a:avLst/>
                <a:gdLst>
                  <a:gd name="T0" fmla="*/ 3 w 373"/>
                  <a:gd name="T1" fmla="*/ 0 h 375"/>
                  <a:gd name="T2" fmla="*/ 4 w 373"/>
                  <a:gd name="T3" fmla="*/ 0 h 375"/>
                  <a:gd name="T4" fmla="*/ 4 w 373"/>
                  <a:gd name="T5" fmla="*/ 0 h 375"/>
                  <a:gd name="T6" fmla="*/ 5 w 373"/>
                  <a:gd name="T7" fmla="*/ 1 h 375"/>
                  <a:gd name="T8" fmla="*/ 5 w 373"/>
                  <a:gd name="T9" fmla="*/ 1 h 375"/>
                  <a:gd name="T10" fmla="*/ 5 w 373"/>
                  <a:gd name="T11" fmla="*/ 1 h 375"/>
                  <a:gd name="T12" fmla="*/ 6 w 373"/>
                  <a:gd name="T13" fmla="*/ 2 h 375"/>
                  <a:gd name="T14" fmla="*/ 6 w 373"/>
                  <a:gd name="T15" fmla="*/ 2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5 h 375"/>
                  <a:gd name="T28" fmla="*/ 4 w 373"/>
                  <a:gd name="T29" fmla="*/ 6 h 375"/>
                  <a:gd name="T30" fmla="*/ 3 w 373"/>
                  <a:gd name="T31" fmla="*/ 6 h 375"/>
                  <a:gd name="T32" fmla="*/ 2 w 373"/>
                  <a:gd name="T33" fmla="*/ 6 h 375"/>
                  <a:gd name="T34" fmla="*/ 2 w 373"/>
                  <a:gd name="T35" fmla="*/ 6 h 375"/>
                  <a:gd name="T36" fmla="*/ 1 w 373"/>
                  <a:gd name="T37" fmla="*/ 5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2 h 375"/>
                  <a:gd name="T50" fmla="*/ 0 w 373"/>
                  <a:gd name="T51" fmla="*/ 2 h 375"/>
                  <a:gd name="T52" fmla="*/ 0 w 373"/>
                  <a:gd name="T53" fmla="*/ 1 h 375"/>
                  <a:gd name="T54" fmla="*/ 1 w 373"/>
                  <a:gd name="T55" fmla="*/ 1 h 375"/>
                  <a:gd name="T56" fmla="*/ 1 w 373"/>
                  <a:gd name="T57" fmla="*/ 1 h 375"/>
                  <a:gd name="T58" fmla="*/ 1 w 373"/>
                  <a:gd name="T59" fmla="*/ 0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2"/>
                    </a:lnTo>
                    <a:lnTo>
                      <a:pt x="225" y="4"/>
                    </a:lnTo>
                    <a:lnTo>
                      <a:pt x="243" y="9"/>
                    </a:lnTo>
                    <a:lnTo>
                      <a:pt x="259" y="16"/>
                    </a:lnTo>
                    <a:lnTo>
                      <a:pt x="276" y="23"/>
                    </a:lnTo>
                    <a:lnTo>
                      <a:pt x="291" y="33"/>
                    </a:lnTo>
                    <a:lnTo>
                      <a:pt x="306" y="43"/>
                    </a:lnTo>
                    <a:lnTo>
                      <a:pt x="319" y="55"/>
                    </a:lnTo>
                    <a:lnTo>
                      <a:pt x="330" y="68"/>
                    </a:lnTo>
                    <a:lnTo>
                      <a:pt x="342" y="84"/>
                    </a:lnTo>
                    <a:lnTo>
                      <a:pt x="351" y="99"/>
                    </a:lnTo>
                    <a:lnTo>
                      <a:pt x="359" y="115"/>
                    </a:lnTo>
                    <a:lnTo>
                      <a:pt x="365" y="132"/>
                    </a:lnTo>
                    <a:lnTo>
                      <a:pt x="370" y="150"/>
                    </a:lnTo>
                    <a:lnTo>
                      <a:pt x="373" y="168"/>
                    </a:lnTo>
                    <a:lnTo>
                      <a:pt x="373" y="187"/>
                    </a:lnTo>
                    <a:lnTo>
                      <a:pt x="373" y="206"/>
                    </a:lnTo>
                    <a:lnTo>
                      <a:pt x="370" y="225"/>
                    </a:lnTo>
                    <a:lnTo>
                      <a:pt x="365" y="243"/>
                    </a:lnTo>
                    <a:lnTo>
                      <a:pt x="359" y="260"/>
                    </a:lnTo>
                    <a:lnTo>
                      <a:pt x="351" y="276"/>
                    </a:lnTo>
                    <a:lnTo>
                      <a:pt x="342" y="292"/>
                    </a:lnTo>
                    <a:lnTo>
                      <a:pt x="330" y="306"/>
                    </a:lnTo>
                    <a:lnTo>
                      <a:pt x="319" y="319"/>
                    </a:lnTo>
                    <a:lnTo>
                      <a:pt x="306" y="332"/>
                    </a:lnTo>
                    <a:lnTo>
                      <a:pt x="291" y="343"/>
                    </a:lnTo>
                    <a:lnTo>
                      <a:pt x="276" y="352"/>
                    </a:lnTo>
                    <a:lnTo>
                      <a:pt x="259" y="359"/>
                    </a:lnTo>
                    <a:lnTo>
                      <a:pt x="243" y="365"/>
                    </a:lnTo>
                    <a:lnTo>
                      <a:pt x="225" y="370"/>
                    </a:lnTo>
                    <a:lnTo>
                      <a:pt x="206" y="374"/>
                    </a:lnTo>
                    <a:lnTo>
                      <a:pt x="187" y="375"/>
                    </a:lnTo>
                    <a:lnTo>
                      <a:pt x="168" y="374"/>
                    </a:lnTo>
                    <a:lnTo>
                      <a:pt x="150" y="370"/>
                    </a:lnTo>
                    <a:lnTo>
                      <a:pt x="132" y="365"/>
                    </a:lnTo>
                    <a:lnTo>
                      <a:pt x="114" y="359"/>
                    </a:lnTo>
                    <a:lnTo>
                      <a:pt x="98" y="352"/>
                    </a:lnTo>
                    <a:lnTo>
                      <a:pt x="82" y="343"/>
                    </a:lnTo>
                    <a:lnTo>
                      <a:pt x="68" y="332"/>
                    </a:lnTo>
                    <a:lnTo>
                      <a:pt x="55" y="319"/>
                    </a:lnTo>
                    <a:lnTo>
                      <a:pt x="43" y="306"/>
                    </a:lnTo>
                    <a:lnTo>
                      <a:pt x="32" y="292"/>
                    </a:lnTo>
                    <a:lnTo>
                      <a:pt x="23" y="276"/>
                    </a:lnTo>
                    <a:lnTo>
                      <a:pt x="14" y="260"/>
                    </a:lnTo>
                    <a:lnTo>
                      <a:pt x="8" y="243"/>
                    </a:lnTo>
                    <a:lnTo>
                      <a:pt x="4" y="225"/>
                    </a:lnTo>
                    <a:lnTo>
                      <a:pt x="1" y="206"/>
                    </a:lnTo>
                    <a:lnTo>
                      <a:pt x="0" y="187"/>
                    </a:lnTo>
                    <a:lnTo>
                      <a:pt x="1" y="168"/>
                    </a:lnTo>
                    <a:lnTo>
                      <a:pt x="4" y="150"/>
                    </a:lnTo>
                    <a:lnTo>
                      <a:pt x="8" y="132"/>
                    </a:lnTo>
                    <a:lnTo>
                      <a:pt x="14" y="115"/>
                    </a:lnTo>
                    <a:lnTo>
                      <a:pt x="23" y="99"/>
                    </a:lnTo>
                    <a:lnTo>
                      <a:pt x="32" y="84"/>
                    </a:lnTo>
                    <a:lnTo>
                      <a:pt x="43" y="68"/>
                    </a:lnTo>
                    <a:lnTo>
                      <a:pt x="55" y="55"/>
                    </a:lnTo>
                    <a:lnTo>
                      <a:pt x="68" y="43"/>
                    </a:lnTo>
                    <a:lnTo>
                      <a:pt x="82" y="33"/>
                    </a:lnTo>
                    <a:lnTo>
                      <a:pt x="98" y="23"/>
                    </a:lnTo>
                    <a:lnTo>
                      <a:pt x="114" y="16"/>
                    </a:lnTo>
                    <a:lnTo>
                      <a:pt x="132" y="9"/>
                    </a:lnTo>
                    <a:lnTo>
                      <a:pt x="150" y="4"/>
                    </a:lnTo>
                    <a:lnTo>
                      <a:pt x="168" y="2"/>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75" name="Freeform 45"/>
              <p:cNvSpPr>
                <a:spLocks/>
              </p:cNvSpPr>
              <p:nvPr/>
            </p:nvSpPr>
            <p:spPr bwMode="auto">
              <a:xfrm>
                <a:off x="3922" y="2410"/>
                <a:ext cx="93" cy="93"/>
              </a:xfrm>
              <a:custGeom>
                <a:avLst/>
                <a:gdLst>
                  <a:gd name="T0" fmla="*/ 3 w 373"/>
                  <a:gd name="T1" fmla="*/ 0 h 375"/>
                  <a:gd name="T2" fmla="*/ 4 w 373"/>
                  <a:gd name="T3" fmla="*/ 0 h 375"/>
                  <a:gd name="T4" fmla="*/ 4 w 373"/>
                  <a:gd name="T5" fmla="*/ 0 h 375"/>
                  <a:gd name="T6" fmla="*/ 5 w 373"/>
                  <a:gd name="T7" fmla="*/ 1 h 375"/>
                  <a:gd name="T8" fmla="*/ 5 w 373"/>
                  <a:gd name="T9" fmla="*/ 1 h 375"/>
                  <a:gd name="T10" fmla="*/ 5 w 373"/>
                  <a:gd name="T11" fmla="*/ 1 h 375"/>
                  <a:gd name="T12" fmla="*/ 6 w 373"/>
                  <a:gd name="T13" fmla="*/ 2 h 375"/>
                  <a:gd name="T14" fmla="*/ 6 w 373"/>
                  <a:gd name="T15" fmla="*/ 2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5 h 375"/>
                  <a:gd name="T28" fmla="*/ 4 w 373"/>
                  <a:gd name="T29" fmla="*/ 6 h 375"/>
                  <a:gd name="T30" fmla="*/ 3 w 373"/>
                  <a:gd name="T31" fmla="*/ 6 h 375"/>
                  <a:gd name="T32" fmla="*/ 2 w 373"/>
                  <a:gd name="T33" fmla="*/ 6 h 375"/>
                  <a:gd name="T34" fmla="*/ 2 w 373"/>
                  <a:gd name="T35" fmla="*/ 6 h 375"/>
                  <a:gd name="T36" fmla="*/ 1 w 373"/>
                  <a:gd name="T37" fmla="*/ 5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2 h 375"/>
                  <a:gd name="T50" fmla="*/ 0 w 373"/>
                  <a:gd name="T51" fmla="*/ 2 h 375"/>
                  <a:gd name="T52" fmla="*/ 0 w 373"/>
                  <a:gd name="T53" fmla="*/ 1 h 375"/>
                  <a:gd name="T54" fmla="*/ 1 w 373"/>
                  <a:gd name="T55" fmla="*/ 1 h 375"/>
                  <a:gd name="T56" fmla="*/ 1 w 373"/>
                  <a:gd name="T57" fmla="*/ 1 h 375"/>
                  <a:gd name="T58" fmla="*/ 1 w 373"/>
                  <a:gd name="T59" fmla="*/ 0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2"/>
                    </a:lnTo>
                    <a:lnTo>
                      <a:pt x="225" y="4"/>
                    </a:lnTo>
                    <a:lnTo>
                      <a:pt x="243" y="9"/>
                    </a:lnTo>
                    <a:lnTo>
                      <a:pt x="259" y="16"/>
                    </a:lnTo>
                    <a:lnTo>
                      <a:pt x="276" y="23"/>
                    </a:lnTo>
                    <a:lnTo>
                      <a:pt x="291" y="33"/>
                    </a:lnTo>
                    <a:lnTo>
                      <a:pt x="306" y="43"/>
                    </a:lnTo>
                    <a:lnTo>
                      <a:pt x="319" y="55"/>
                    </a:lnTo>
                    <a:lnTo>
                      <a:pt x="330" y="68"/>
                    </a:lnTo>
                    <a:lnTo>
                      <a:pt x="342" y="84"/>
                    </a:lnTo>
                    <a:lnTo>
                      <a:pt x="351" y="99"/>
                    </a:lnTo>
                    <a:lnTo>
                      <a:pt x="359" y="115"/>
                    </a:lnTo>
                    <a:lnTo>
                      <a:pt x="365" y="132"/>
                    </a:lnTo>
                    <a:lnTo>
                      <a:pt x="370" y="150"/>
                    </a:lnTo>
                    <a:lnTo>
                      <a:pt x="373" y="168"/>
                    </a:lnTo>
                    <a:lnTo>
                      <a:pt x="373" y="187"/>
                    </a:lnTo>
                    <a:lnTo>
                      <a:pt x="373" y="206"/>
                    </a:lnTo>
                    <a:lnTo>
                      <a:pt x="370" y="225"/>
                    </a:lnTo>
                    <a:lnTo>
                      <a:pt x="365" y="243"/>
                    </a:lnTo>
                    <a:lnTo>
                      <a:pt x="359" y="260"/>
                    </a:lnTo>
                    <a:lnTo>
                      <a:pt x="351" y="276"/>
                    </a:lnTo>
                    <a:lnTo>
                      <a:pt x="342" y="292"/>
                    </a:lnTo>
                    <a:lnTo>
                      <a:pt x="330" y="306"/>
                    </a:lnTo>
                    <a:lnTo>
                      <a:pt x="319" y="319"/>
                    </a:lnTo>
                    <a:lnTo>
                      <a:pt x="306" y="332"/>
                    </a:lnTo>
                    <a:lnTo>
                      <a:pt x="291" y="343"/>
                    </a:lnTo>
                    <a:lnTo>
                      <a:pt x="276" y="352"/>
                    </a:lnTo>
                    <a:lnTo>
                      <a:pt x="259" y="359"/>
                    </a:lnTo>
                    <a:lnTo>
                      <a:pt x="243" y="365"/>
                    </a:lnTo>
                    <a:lnTo>
                      <a:pt x="225" y="370"/>
                    </a:lnTo>
                    <a:lnTo>
                      <a:pt x="206" y="374"/>
                    </a:lnTo>
                    <a:lnTo>
                      <a:pt x="187" y="375"/>
                    </a:lnTo>
                    <a:lnTo>
                      <a:pt x="168" y="374"/>
                    </a:lnTo>
                    <a:lnTo>
                      <a:pt x="150" y="370"/>
                    </a:lnTo>
                    <a:lnTo>
                      <a:pt x="132" y="365"/>
                    </a:lnTo>
                    <a:lnTo>
                      <a:pt x="114" y="359"/>
                    </a:lnTo>
                    <a:lnTo>
                      <a:pt x="98" y="352"/>
                    </a:lnTo>
                    <a:lnTo>
                      <a:pt x="82" y="343"/>
                    </a:lnTo>
                    <a:lnTo>
                      <a:pt x="68" y="332"/>
                    </a:lnTo>
                    <a:lnTo>
                      <a:pt x="55" y="319"/>
                    </a:lnTo>
                    <a:lnTo>
                      <a:pt x="43" y="306"/>
                    </a:lnTo>
                    <a:lnTo>
                      <a:pt x="32" y="292"/>
                    </a:lnTo>
                    <a:lnTo>
                      <a:pt x="23" y="276"/>
                    </a:lnTo>
                    <a:lnTo>
                      <a:pt x="14" y="260"/>
                    </a:lnTo>
                    <a:lnTo>
                      <a:pt x="8" y="243"/>
                    </a:lnTo>
                    <a:lnTo>
                      <a:pt x="4" y="225"/>
                    </a:lnTo>
                    <a:lnTo>
                      <a:pt x="1" y="206"/>
                    </a:lnTo>
                    <a:lnTo>
                      <a:pt x="0" y="187"/>
                    </a:lnTo>
                    <a:lnTo>
                      <a:pt x="1" y="168"/>
                    </a:lnTo>
                    <a:lnTo>
                      <a:pt x="4" y="150"/>
                    </a:lnTo>
                    <a:lnTo>
                      <a:pt x="8" y="132"/>
                    </a:lnTo>
                    <a:lnTo>
                      <a:pt x="14" y="115"/>
                    </a:lnTo>
                    <a:lnTo>
                      <a:pt x="23" y="99"/>
                    </a:lnTo>
                    <a:lnTo>
                      <a:pt x="32" y="84"/>
                    </a:lnTo>
                    <a:lnTo>
                      <a:pt x="43" y="68"/>
                    </a:lnTo>
                    <a:lnTo>
                      <a:pt x="55" y="55"/>
                    </a:lnTo>
                    <a:lnTo>
                      <a:pt x="68" y="43"/>
                    </a:lnTo>
                    <a:lnTo>
                      <a:pt x="82" y="33"/>
                    </a:lnTo>
                    <a:lnTo>
                      <a:pt x="98" y="23"/>
                    </a:lnTo>
                    <a:lnTo>
                      <a:pt x="114" y="16"/>
                    </a:lnTo>
                    <a:lnTo>
                      <a:pt x="132" y="9"/>
                    </a:lnTo>
                    <a:lnTo>
                      <a:pt x="150" y="4"/>
                    </a:lnTo>
                    <a:lnTo>
                      <a:pt x="168" y="2"/>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76" name="Freeform 46"/>
              <p:cNvSpPr>
                <a:spLocks/>
              </p:cNvSpPr>
              <p:nvPr/>
            </p:nvSpPr>
            <p:spPr bwMode="auto">
              <a:xfrm>
                <a:off x="3994" y="2222"/>
                <a:ext cx="93" cy="94"/>
              </a:xfrm>
              <a:custGeom>
                <a:avLst/>
                <a:gdLst>
                  <a:gd name="T0" fmla="*/ 3 w 375"/>
                  <a:gd name="T1" fmla="*/ 0 h 374"/>
                  <a:gd name="T2" fmla="*/ 4 w 375"/>
                  <a:gd name="T3" fmla="*/ 0 h 374"/>
                  <a:gd name="T4" fmla="*/ 4 w 375"/>
                  <a:gd name="T5" fmla="*/ 1 h 374"/>
                  <a:gd name="T6" fmla="*/ 5 w 375"/>
                  <a:gd name="T7" fmla="*/ 1 h 374"/>
                  <a:gd name="T8" fmla="*/ 5 w 375"/>
                  <a:gd name="T9" fmla="*/ 1 h 374"/>
                  <a:gd name="T10" fmla="*/ 5 w 375"/>
                  <a:gd name="T11" fmla="*/ 2 h 374"/>
                  <a:gd name="T12" fmla="*/ 6 w 375"/>
                  <a:gd name="T13" fmla="*/ 2 h 374"/>
                  <a:gd name="T14" fmla="*/ 6 w 375"/>
                  <a:gd name="T15" fmla="*/ 3 h 374"/>
                  <a:gd name="T16" fmla="*/ 6 w 375"/>
                  <a:gd name="T17" fmla="*/ 3 h 374"/>
                  <a:gd name="T18" fmla="*/ 6 w 375"/>
                  <a:gd name="T19" fmla="*/ 4 h 374"/>
                  <a:gd name="T20" fmla="*/ 5 w 375"/>
                  <a:gd name="T21" fmla="*/ 4 h 374"/>
                  <a:gd name="T22" fmla="*/ 5 w 375"/>
                  <a:gd name="T23" fmla="*/ 5 h 374"/>
                  <a:gd name="T24" fmla="*/ 5 w 375"/>
                  <a:gd name="T25" fmla="*/ 5 h 374"/>
                  <a:gd name="T26" fmla="*/ 4 w 375"/>
                  <a:gd name="T27" fmla="*/ 6 h 374"/>
                  <a:gd name="T28" fmla="*/ 4 w 375"/>
                  <a:gd name="T29" fmla="*/ 6 h 374"/>
                  <a:gd name="T30" fmla="*/ 3 w 375"/>
                  <a:gd name="T31" fmla="*/ 6 h 374"/>
                  <a:gd name="T32" fmla="*/ 2 w 375"/>
                  <a:gd name="T33" fmla="*/ 6 h 374"/>
                  <a:gd name="T34" fmla="*/ 2 w 375"/>
                  <a:gd name="T35" fmla="*/ 6 h 374"/>
                  <a:gd name="T36" fmla="*/ 1 w 375"/>
                  <a:gd name="T37" fmla="*/ 6 h 374"/>
                  <a:gd name="T38" fmla="*/ 1 w 375"/>
                  <a:gd name="T39" fmla="*/ 5 h 374"/>
                  <a:gd name="T40" fmla="*/ 1 w 375"/>
                  <a:gd name="T41" fmla="*/ 5 h 374"/>
                  <a:gd name="T42" fmla="*/ 0 w 375"/>
                  <a:gd name="T43" fmla="*/ 4 h 374"/>
                  <a:gd name="T44" fmla="*/ 0 w 375"/>
                  <a:gd name="T45" fmla="*/ 4 h 374"/>
                  <a:gd name="T46" fmla="*/ 0 w 375"/>
                  <a:gd name="T47" fmla="*/ 3 h 374"/>
                  <a:gd name="T48" fmla="*/ 0 w 375"/>
                  <a:gd name="T49" fmla="*/ 3 h 374"/>
                  <a:gd name="T50" fmla="*/ 0 w 375"/>
                  <a:gd name="T51" fmla="*/ 2 h 374"/>
                  <a:gd name="T52" fmla="*/ 0 w 375"/>
                  <a:gd name="T53" fmla="*/ 2 h 374"/>
                  <a:gd name="T54" fmla="*/ 1 w 375"/>
                  <a:gd name="T55" fmla="*/ 1 h 374"/>
                  <a:gd name="T56" fmla="*/ 1 w 375"/>
                  <a:gd name="T57" fmla="*/ 1 h 374"/>
                  <a:gd name="T58" fmla="*/ 1 w 375"/>
                  <a:gd name="T59" fmla="*/ 1 h 374"/>
                  <a:gd name="T60" fmla="*/ 2 w 375"/>
                  <a:gd name="T61" fmla="*/ 0 h 374"/>
                  <a:gd name="T62" fmla="*/ 2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3"/>
                    </a:lnTo>
                    <a:lnTo>
                      <a:pt x="243" y="8"/>
                    </a:lnTo>
                    <a:lnTo>
                      <a:pt x="260" y="15"/>
                    </a:lnTo>
                    <a:lnTo>
                      <a:pt x="276" y="22"/>
                    </a:lnTo>
                    <a:lnTo>
                      <a:pt x="292" y="32"/>
                    </a:lnTo>
                    <a:lnTo>
                      <a:pt x="306" y="42"/>
                    </a:lnTo>
                    <a:lnTo>
                      <a:pt x="319" y="54"/>
                    </a:lnTo>
                    <a:lnTo>
                      <a:pt x="332" y="68"/>
                    </a:lnTo>
                    <a:lnTo>
                      <a:pt x="343" y="83"/>
                    </a:lnTo>
                    <a:lnTo>
                      <a:pt x="352" y="98"/>
                    </a:lnTo>
                    <a:lnTo>
                      <a:pt x="359" y="114"/>
                    </a:lnTo>
                    <a:lnTo>
                      <a:pt x="367" y="131"/>
                    </a:lnTo>
                    <a:lnTo>
                      <a:pt x="370" y="149"/>
                    </a:lnTo>
                    <a:lnTo>
                      <a:pt x="374" y="167"/>
                    </a:lnTo>
                    <a:lnTo>
                      <a:pt x="375" y="186"/>
                    </a:lnTo>
                    <a:lnTo>
                      <a:pt x="374" y="205"/>
                    </a:lnTo>
                    <a:lnTo>
                      <a:pt x="370" y="224"/>
                    </a:lnTo>
                    <a:lnTo>
                      <a:pt x="367" y="242"/>
                    </a:lnTo>
                    <a:lnTo>
                      <a:pt x="359" y="260"/>
                    </a:lnTo>
                    <a:lnTo>
                      <a:pt x="352" y="275"/>
                    </a:lnTo>
                    <a:lnTo>
                      <a:pt x="343" y="291"/>
                    </a:lnTo>
                    <a:lnTo>
                      <a:pt x="332" y="305"/>
                    </a:lnTo>
                    <a:lnTo>
                      <a:pt x="319" y="319"/>
                    </a:lnTo>
                    <a:lnTo>
                      <a:pt x="306" y="331"/>
                    </a:lnTo>
                    <a:lnTo>
                      <a:pt x="292" y="342"/>
                    </a:lnTo>
                    <a:lnTo>
                      <a:pt x="276" y="351"/>
                    </a:lnTo>
                    <a:lnTo>
                      <a:pt x="260" y="358"/>
                    </a:lnTo>
                    <a:lnTo>
                      <a:pt x="243" y="366"/>
                    </a:lnTo>
                    <a:lnTo>
                      <a:pt x="225" y="369"/>
                    </a:lnTo>
                    <a:lnTo>
                      <a:pt x="206" y="373"/>
                    </a:lnTo>
                    <a:lnTo>
                      <a:pt x="187" y="374"/>
                    </a:lnTo>
                    <a:lnTo>
                      <a:pt x="168" y="373"/>
                    </a:lnTo>
                    <a:lnTo>
                      <a:pt x="150" y="369"/>
                    </a:lnTo>
                    <a:lnTo>
                      <a:pt x="132" y="366"/>
                    </a:lnTo>
                    <a:lnTo>
                      <a:pt x="115" y="358"/>
                    </a:lnTo>
                    <a:lnTo>
                      <a:pt x="99" y="351"/>
                    </a:lnTo>
                    <a:lnTo>
                      <a:pt x="84" y="342"/>
                    </a:lnTo>
                    <a:lnTo>
                      <a:pt x="68" y="331"/>
                    </a:lnTo>
                    <a:lnTo>
                      <a:pt x="55" y="319"/>
                    </a:lnTo>
                    <a:lnTo>
                      <a:pt x="43" y="305"/>
                    </a:lnTo>
                    <a:lnTo>
                      <a:pt x="33" y="291"/>
                    </a:lnTo>
                    <a:lnTo>
                      <a:pt x="23" y="275"/>
                    </a:lnTo>
                    <a:lnTo>
                      <a:pt x="16" y="260"/>
                    </a:lnTo>
                    <a:lnTo>
                      <a:pt x="9" y="242"/>
                    </a:lnTo>
                    <a:lnTo>
                      <a:pt x="4" y="224"/>
                    </a:lnTo>
                    <a:lnTo>
                      <a:pt x="2" y="205"/>
                    </a:lnTo>
                    <a:lnTo>
                      <a:pt x="0" y="186"/>
                    </a:lnTo>
                    <a:lnTo>
                      <a:pt x="2" y="167"/>
                    </a:lnTo>
                    <a:lnTo>
                      <a:pt x="4" y="149"/>
                    </a:lnTo>
                    <a:lnTo>
                      <a:pt x="9" y="131"/>
                    </a:lnTo>
                    <a:lnTo>
                      <a:pt x="16" y="114"/>
                    </a:lnTo>
                    <a:lnTo>
                      <a:pt x="23" y="98"/>
                    </a:lnTo>
                    <a:lnTo>
                      <a:pt x="33" y="83"/>
                    </a:lnTo>
                    <a:lnTo>
                      <a:pt x="43" y="68"/>
                    </a:lnTo>
                    <a:lnTo>
                      <a:pt x="55" y="54"/>
                    </a:lnTo>
                    <a:lnTo>
                      <a:pt x="68" y="42"/>
                    </a:lnTo>
                    <a:lnTo>
                      <a:pt x="84" y="32"/>
                    </a:lnTo>
                    <a:lnTo>
                      <a:pt x="99" y="22"/>
                    </a:lnTo>
                    <a:lnTo>
                      <a:pt x="115" y="15"/>
                    </a:lnTo>
                    <a:lnTo>
                      <a:pt x="132" y="8"/>
                    </a:lnTo>
                    <a:lnTo>
                      <a:pt x="150" y="3"/>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77" name="Freeform 47"/>
              <p:cNvSpPr>
                <a:spLocks/>
              </p:cNvSpPr>
              <p:nvPr/>
            </p:nvSpPr>
            <p:spPr bwMode="auto">
              <a:xfrm>
                <a:off x="3994" y="2222"/>
                <a:ext cx="93" cy="94"/>
              </a:xfrm>
              <a:custGeom>
                <a:avLst/>
                <a:gdLst>
                  <a:gd name="T0" fmla="*/ 3 w 375"/>
                  <a:gd name="T1" fmla="*/ 0 h 374"/>
                  <a:gd name="T2" fmla="*/ 4 w 375"/>
                  <a:gd name="T3" fmla="*/ 0 h 374"/>
                  <a:gd name="T4" fmla="*/ 4 w 375"/>
                  <a:gd name="T5" fmla="*/ 1 h 374"/>
                  <a:gd name="T6" fmla="*/ 5 w 375"/>
                  <a:gd name="T7" fmla="*/ 1 h 374"/>
                  <a:gd name="T8" fmla="*/ 5 w 375"/>
                  <a:gd name="T9" fmla="*/ 1 h 374"/>
                  <a:gd name="T10" fmla="*/ 5 w 375"/>
                  <a:gd name="T11" fmla="*/ 2 h 374"/>
                  <a:gd name="T12" fmla="*/ 6 w 375"/>
                  <a:gd name="T13" fmla="*/ 2 h 374"/>
                  <a:gd name="T14" fmla="*/ 6 w 375"/>
                  <a:gd name="T15" fmla="*/ 3 h 374"/>
                  <a:gd name="T16" fmla="*/ 6 w 375"/>
                  <a:gd name="T17" fmla="*/ 3 h 374"/>
                  <a:gd name="T18" fmla="*/ 6 w 375"/>
                  <a:gd name="T19" fmla="*/ 4 h 374"/>
                  <a:gd name="T20" fmla="*/ 5 w 375"/>
                  <a:gd name="T21" fmla="*/ 4 h 374"/>
                  <a:gd name="T22" fmla="*/ 5 w 375"/>
                  <a:gd name="T23" fmla="*/ 5 h 374"/>
                  <a:gd name="T24" fmla="*/ 5 w 375"/>
                  <a:gd name="T25" fmla="*/ 5 h 374"/>
                  <a:gd name="T26" fmla="*/ 4 w 375"/>
                  <a:gd name="T27" fmla="*/ 6 h 374"/>
                  <a:gd name="T28" fmla="*/ 4 w 375"/>
                  <a:gd name="T29" fmla="*/ 6 h 374"/>
                  <a:gd name="T30" fmla="*/ 3 w 375"/>
                  <a:gd name="T31" fmla="*/ 6 h 374"/>
                  <a:gd name="T32" fmla="*/ 2 w 375"/>
                  <a:gd name="T33" fmla="*/ 6 h 374"/>
                  <a:gd name="T34" fmla="*/ 2 w 375"/>
                  <a:gd name="T35" fmla="*/ 6 h 374"/>
                  <a:gd name="T36" fmla="*/ 1 w 375"/>
                  <a:gd name="T37" fmla="*/ 6 h 374"/>
                  <a:gd name="T38" fmla="*/ 1 w 375"/>
                  <a:gd name="T39" fmla="*/ 5 h 374"/>
                  <a:gd name="T40" fmla="*/ 1 w 375"/>
                  <a:gd name="T41" fmla="*/ 5 h 374"/>
                  <a:gd name="T42" fmla="*/ 0 w 375"/>
                  <a:gd name="T43" fmla="*/ 4 h 374"/>
                  <a:gd name="T44" fmla="*/ 0 w 375"/>
                  <a:gd name="T45" fmla="*/ 4 h 374"/>
                  <a:gd name="T46" fmla="*/ 0 w 375"/>
                  <a:gd name="T47" fmla="*/ 3 h 374"/>
                  <a:gd name="T48" fmla="*/ 0 w 375"/>
                  <a:gd name="T49" fmla="*/ 3 h 374"/>
                  <a:gd name="T50" fmla="*/ 0 w 375"/>
                  <a:gd name="T51" fmla="*/ 2 h 374"/>
                  <a:gd name="T52" fmla="*/ 0 w 375"/>
                  <a:gd name="T53" fmla="*/ 2 h 374"/>
                  <a:gd name="T54" fmla="*/ 1 w 375"/>
                  <a:gd name="T55" fmla="*/ 1 h 374"/>
                  <a:gd name="T56" fmla="*/ 1 w 375"/>
                  <a:gd name="T57" fmla="*/ 1 h 374"/>
                  <a:gd name="T58" fmla="*/ 1 w 375"/>
                  <a:gd name="T59" fmla="*/ 1 h 374"/>
                  <a:gd name="T60" fmla="*/ 2 w 375"/>
                  <a:gd name="T61" fmla="*/ 0 h 374"/>
                  <a:gd name="T62" fmla="*/ 2 w 375"/>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4"/>
                  <a:gd name="T98" fmla="*/ 375 w 375"/>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4">
                    <a:moveTo>
                      <a:pt x="187" y="0"/>
                    </a:moveTo>
                    <a:lnTo>
                      <a:pt x="206" y="1"/>
                    </a:lnTo>
                    <a:lnTo>
                      <a:pt x="225" y="3"/>
                    </a:lnTo>
                    <a:lnTo>
                      <a:pt x="243" y="8"/>
                    </a:lnTo>
                    <a:lnTo>
                      <a:pt x="260" y="15"/>
                    </a:lnTo>
                    <a:lnTo>
                      <a:pt x="276" y="22"/>
                    </a:lnTo>
                    <a:lnTo>
                      <a:pt x="292" y="32"/>
                    </a:lnTo>
                    <a:lnTo>
                      <a:pt x="306" y="42"/>
                    </a:lnTo>
                    <a:lnTo>
                      <a:pt x="319" y="54"/>
                    </a:lnTo>
                    <a:lnTo>
                      <a:pt x="332" y="68"/>
                    </a:lnTo>
                    <a:lnTo>
                      <a:pt x="343" y="83"/>
                    </a:lnTo>
                    <a:lnTo>
                      <a:pt x="352" y="98"/>
                    </a:lnTo>
                    <a:lnTo>
                      <a:pt x="359" y="114"/>
                    </a:lnTo>
                    <a:lnTo>
                      <a:pt x="367" y="131"/>
                    </a:lnTo>
                    <a:lnTo>
                      <a:pt x="370" y="149"/>
                    </a:lnTo>
                    <a:lnTo>
                      <a:pt x="374" y="167"/>
                    </a:lnTo>
                    <a:lnTo>
                      <a:pt x="375" y="186"/>
                    </a:lnTo>
                    <a:lnTo>
                      <a:pt x="374" y="205"/>
                    </a:lnTo>
                    <a:lnTo>
                      <a:pt x="370" y="224"/>
                    </a:lnTo>
                    <a:lnTo>
                      <a:pt x="367" y="242"/>
                    </a:lnTo>
                    <a:lnTo>
                      <a:pt x="359" y="260"/>
                    </a:lnTo>
                    <a:lnTo>
                      <a:pt x="352" y="275"/>
                    </a:lnTo>
                    <a:lnTo>
                      <a:pt x="343" y="291"/>
                    </a:lnTo>
                    <a:lnTo>
                      <a:pt x="332" y="305"/>
                    </a:lnTo>
                    <a:lnTo>
                      <a:pt x="319" y="319"/>
                    </a:lnTo>
                    <a:lnTo>
                      <a:pt x="306" y="331"/>
                    </a:lnTo>
                    <a:lnTo>
                      <a:pt x="292" y="342"/>
                    </a:lnTo>
                    <a:lnTo>
                      <a:pt x="276" y="351"/>
                    </a:lnTo>
                    <a:lnTo>
                      <a:pt x="260" y="358"/>
                    </a:lnTo>
                    <a:lnTo>
                      <a:pt x="243" y="366"/>
                    </a:lnTo>
                    <a:lnTo>
                      <a:pt x="225" y="369"/>
                    </a:lnTo>
                    <a:lnTo>
                      <a:pt x="206" y="373"/>
                    </a:lnTo>
                    <a:lnTo>
                      <a:pt x="187" y="374"/>
                    </a:lnTo>
                    <a:lnTo>
                      <a:pt x="168" y="373"/>
                    </a:lnTo>
                    <a:lnTo>
                      <a:pt x="150" y="369"/>
                    </a:lnTo>
                    <a:lnTo>
                      <a:pt x="132" y="366"/>
                    </a:lnTo>
                    <a:lnTo>
                      <a:pt x="115" y="358"/>
                    </a:lnTo>
                    <a:lnTo>
                      <a:pt x="99" y="351"/>
                    </a:lnTo>
                    <a:lnTo>
                      <a:pt x="84" y="342"/>
                    </a:lnTo>
                    <a:lnTo>
                      <a:pt x="68" y="331"/>
                    </a:lnTo>
                    <a:lnTo>
                      <a:pt x="55" y="319"/>
                    </a:lnTo>
                    <a:lnTo>
                      <a:pt x="43" y="305"/>
                    </a:lnTo>
                    <a:lnTo>
                      <a:pt x="33" y="291"/>
                    </a:lnTo>
                    <a:lnTo>
                      <a:pt x="23" y="275"/>
                    </a:lnTo>
                    <a:lnTo>
                      <a:pt x="16" y="260"/>
                    </a:lnTo>
                    <a:lnTo>
                      <a:pt x="9" y="242"/>
                    </a:lnTo>
                    <a:lnTo>
                      <a:pt x="4" y="224"/>
                    </a:lnTo>
                    <a:lnTo>
                      <a:pt x="2" y="205"/>
                    </a:lnTo>
                    <a:lnTo>
                      <a:pt x="0" y="186"/>
                    </a:lnTo>
                    <a:lnTo>
                      <a:pt x="2" y="167"/>
                    </a:lnTo>
                    <a:lnTo>
                      <a:pt x="4" y="149"/>
                    </a:lnTo>
                    <a:lnTo>
                      <a:pt x="9" y="131"/>
                    </a:lnTo>
                    <a:lnTo>
                      <a:pt x="16" y="114"/>
                    </a:lnTo>
                    <a:lnTo>
                      <a:pt x="23" y="98"/>
                    </a:lnTo>
                    <a:lnTo>
                      <a:pt x="33" y="83"/>
                    </a:lnTo>
                    <a:lnTo>
                      <a:pt x="43" y="68"/>
                    </a:lnTo>
                    <a:lnTo>
                      <a:pt x="55" y="54"/>
                    </a:lnTo>
                    <a:lnTo>
                      <a:pt x="68" y="42"/>
                    </a:lnTo>
                    <a:lnTo>
                      <a:pt x="84" y="32"/>
                    </a:lnTo>
                    <a:lnTo>
                      <a:pt x="99" y="22"/>
                    </a:lnTo>
                    <a:lnTo>
                      <a:pt x="115" y="15"/>
                    </a:lnTo>
                    <a:lnTo>
                      <a:pt x="132" y="8"/>
                    </a:lnTo>
                    <a:lnTo>
                      <a:pt x="150" y="3"/>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78" name="Freeform 48"/>
              <p:cNvSpPr>
                <a:spLocks/>
              </p:cNvSpPr>
              <p:nvPr/>
            </p:nvSpPr>
            <p:spPr bwMode="auto">
              <a:xfrm>
                <a:off x="3945" y="2325"/>
                <a:ext cx="94" cy="93"/>
              </a:xfrm>
              <a:custGeom>
                <a:avLst/>
                <a:gdLst>
                  <a:gd name="T0" fmla="*/ 3 w 374"/>
                  <a:gd name="T1" fmla="*/ 0 h 374"/>
                  <a:gd name="T2" fmla="*/ 4 w 374"/>
                  <a:gd name="T3" fmla="*/ 0 h 374"/>
                  <a:gd name="T4" fmla="*/ 4 w 374"/>
                  <a:gd name="T5" fmla="*/ 0 h 374"/>
                  <a:gd name="T6" fmla="*/ 5 w 374"/>
                  <a:gd name="T7" fmla="*/ 1 h 374"/>
                  <a:gd name="T8" fmla="*/ 5 w 374"/>
                  <a:gd name="T9" fmla="*/ 1 h 374"/>
                  <a:gd name="T10" fmla="*/ 6 w 374"/>
                  <a:gd name="T11" fmla="*/ 1 h 374"/>
                  <a:gd name="T12" fmla="*/ 6 w 374"/>
                  <a:gd name="T13" fmla="*/ 2 h 374"/>
                  <a:gd name="T14" fmla="*/ 6 w 374"/>
                  <a:gd name="T15" fmla="*/ 2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5 h 374"/>
                  <a:gd name="T28" fmla="*/ 4 w 374"/>
                  <a:gd name="T29" fmla="*/ 6 h 374"/>
                  <a:gd name="T30" fmla="*/ 3 w 374"/>
                  <a:gd name="T31" fmla="*/ 6 h 374"/>
                  <a:gd name="T32" fmla="*/ 3 w 374"/>
                  <a:gd name="T33" fmla="*/ 6 h 374"/>
                  <a:gd name="T34" fmla="*/ 2 w 374"/>
                  <a:gd name="T35" fmla="*/ 6 h 374"/>
                  <a:gd name="T36" fmla="*/ 2 w 374"/>
                  <a:gd name="T37" fmla="*/ 5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2 h 374"/>
                  <a:gd name="T50" fmla="*/ 0 w 374"/>
                  <a:gd name="T51" fmla="*/ 2 h 374"/>
                  <a:gd name="T52" fmla="*/ 1 w 374"/>
                  <a:gd name="T53" fmla="*/ 1 h 374"/>
                  <a:gd name="T54" fmla="*/ 1 w 374"/>
                  <a:gd name="T55" fmla="*/ 1 h 374"/>
                  <a:gd name="T56" fmla="*/ 1 w 374"/>
                  <a:gd name="T57" fmla="*/ 1 h 374"/>
                  <a:gd name="T58" fmla="*/ 2 w 374"/>
                  <a:gd name="T59" fmla="*/ 0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6" y="0"/>
                    </a:moveTo>
                    <a:lnTo>
                      <a:pt x="207" y="0"/>
                    </a:lnTo>
                    <a:lnTo>
                      <a:pt x="224" y="4"/>
                    </a:lnTo>
                    <a:lnTo>
                      <a:pt x="242" y="9"/>
                    </a:lnTo>
                    <a:lnTo>
                      <a:pt x="260" y="15"/>
                    </a:lnTo>
                    <a:lnTo>
                      <a:pt x="276" y="23"/>
                    </a:lnTo>
                    <a:lnTo>
                      <a:pt x="291" y="32"/>
                    </a:lnTo>
                    <a:lnTo>
                      <a:pt x="305" y="43"/>
                    </a:lnTo>
                    <a:lnTo>
                      <a:pt x="319" y="55"/>
                    </a:lnTo>
                    <a:lnTo>
                      <a:pt x="331" y="68"/>
                    </a:lnTo>
                    <a:lnTo>
                      <a:pt x="342" y="82"/>
                    </a:lnTo>
                    <a:lnTo>
                      <a:pt x="352" y="98"/>
                    </a:lnTo>
                    <a:lnTo>
                      <a:pt x="359" y="114"/>
                    </a:lnTo>
                    <a:lnTo>
                      <a:pt x="366" y="131"/>
                    </a:lnTo>
                    <a:lnTo>
                      <a:pt x="369" y="149"/>
                    </a:lnTo>
                    <a:lnTo>
                      <a:pt x="373" y="168"/>
                    </a:lnTo>
                    <a:lnTo>
                      <a:pt x="374" y="187"/>
                    </a:lnTo>
                    <a:lnTo>
                      <a:pt x="373" y="206"/>
                    </a:lnTo>
                    <a:lnTo>
                      <a:pt x="369" y="224"/>
                    </a:lnTo>
                    <a:lnTo>
                      <a:pt x="366" y="243"/>
                    </a:lnTo>
                    <a:lnTo>
                      <a:pt x="359" y="259"/>
                    </a:lnTo>
                    <a:lnTo>
                      <a:pt x="352" y="276"/>
                    </a:lnTo>
                    <a:lnTo>
                      <a:pt x="342" y="292"/>
                    </a:lnTo>
                    <a:lnTo>
                      <a:pt x="331" y="306"/>
                    </a:lnTo>
                    <a:lnTo>
                      <a:pt x="319" y="319"/>
                    </a:lnTo>
                    <a:lnTo>
                      <a:pt x="305" y="331"/>
                    </a:lnTo>
                    <a:lnTo>
                      <a:pt x="291" y="341"/>
                    </a:lnTo>
                    <a:lnTo>
                      <a:pt x="276" y="351"/>
                    </a:lnTo>
                    <a:lnTo>
                      <a:pt x="260" y="359"/>
                    </a:lnTo>
                    <a:lnTo>
                      <a:pt x="242" y="365"/>
                    </a:lnTo>
                    <a:lnTo>
                      <a:pt x="224" y="370"/>
                    </a:lnTo>
                    <a:lnTo>
                      <a:pt x="207" y="372"/>
                    </a:lnTo>
                    <a:lnTo>
                      <a:pt x="186" y="374"/>
                    </a:lnTo>
                    <a:lnTo>
                      <a:pt x="167" y="372"/>
                    </a:lnTo>
                    <a:lnTo>
                      <a:pt x="150" y="370"/>
                    </a:lnTo>
                    <a:lnTo>
                      <a:pt x="132" y="365"/>
                    </a:lnTo>
                    <a:lnTo>
                      <a:pt x="114" y="359"/>
                    </a:lnTo>
                    <a:lnTo>
                      <a:pt x="98" y="351"/>
                    </a:lnTo>
                    <a:lnTo>
                      <a:pt x="83" y="341"/>
                    </a:lnTo>
                    <a:lnTo>
                      <a:pt x="69" y="331"/>
                    </a:lnTo>
                    <a:lnTo>
                      <a:pt x="54" y="319"/>
                    </a:lnTo>
                    <a:lnTo>
                      <a:pt x="43" y="306"/>
                    </a:lnTo>
                    <a:lnTo>
                      <a:pt x="32" y="292"/>
                    </a:lnTo>
                    <a:lnTo>
                      <a:pt x="22" y="276"/>
                    </a:lnTo>
                    <a:lnTo>
                      <a:pt x="15" y="259"/>
                    </a:lnTo>
                    <a:lnTo>
                      <a:pt x="8" y="243"/>
                    </a:lnTo>
                    <a:lnTo>
                      <a:pt x="3" y="224"/>
                    </a:lnTo>
                    <a:lnTo>
                      <a:pt x="1" y="206"/>
                    </a:lnTo>
                    <a:lnTo>
                      <a:pt x="0" y="187"/>
                    </a:lnTo>
                    <a:lnTo>
                      <a:pt x="1" y="168"/>
                    </a:lnTo>
                    <a:lnTo>
                      <a:pt x="3" y="149"/>
                    </a:lnTo>
                    <a:lnTo>
                      <a:pt x="8" y="131"/>
                    </a:lnTo>
                    <a:lnTo>
                      <a:pt x="15" y="114"/>
                    </a:lnTo>
                    <a:lnTo>
                      <a:pt x="22" y="98"/>
                    </a:lnTo>
                    <a:lnTo>
                      <a:pt x="32" y="82"/>
                    </a:lnTo>
                    <a:lnTo>
                      <a:pt x="43" y="68"/>
                    </a:lnTo>
                    <a:lnTo>
                      <a:pt x="54" y="55"/>
                    </a:lnTo>
                    <a:lnTo>
                      <a:pt x="69" y="43"/>
                    </a:lnTo>
                    <a:lnTo>
                      <a:pt x="83" y="32"/>
                    </a:lnTo>
                    <a:lnTo>
                      <a:pt x="98" y="23"/>
                    </a:lnTo>
                    <a:lnTo>
                      <a:pt x="114" y="15"/>
                    </a:lnTo>
                    <a:lnTo>
                      <a:pt x="132" y="9"/>
                    </a:lnTo>
                    <a:lnTo>
                      <a:pt x="150" y="4"/>
                    </a:lnTo>
                    <a:lnTo>
                      <a:pt x="167" y="0"/>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79" name="Freeform 49"/>
              <p:cNvSpPr>
                <a:spLocks/>
              </p:cNvSpPr>
              <p:nvPr/>
            </p:nvSpPr>
            <p:spPr bwMode="auto">
              <a:xfrm>
                <a:off x="3945" y="2325"/>
                <a:ext cx="94" cy="93"/>
              </a:xfrm>
              <a:custGeom>
                <a:avLst/>
                <a:gdLst>
                  <a:gd name="T0" fmla="*/ 3 w 374"/>
                  <a:gd name="T1" fmla="*/ 0 h 374"/>
                  <a:gd name="T2" fmla="*/ 4 w 374"/>
                  <a:gd name="T3" fmla="*/ 0 h 374"/>
                  <a:gd name="T4" fmla="*/ 4 w 374"/>
                  <a:gd name="T5" fmla="*/ 0 h 374"/>
                  <a:gd name="T6" fmla="*/ 5 w 374"/>
                  <a:gd name="T7" fmla="*/ 1 h 374"/>
                  <a:gd name="T8" fmla="*/ 5 w 374"/>
                  <a:gd name="T9" fmla="*/ 1 h 374"/>
                  <a:gd name="T10" fmla="*/ 6 w 374"/>
                  <a:gd name="T11" fmla="*/ 1 h 374"/>
                  <a:gd name="T12" fmla="*/ 6 w 374"/>
                  <a:gd name="T13" fmla="*/ 2 h 374"/>
                  <a:gd name="T14" fmla="*/ 6 w 374"/>
                  <a:gd name="T15" fmla="*/ 2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5 h 374"/>
                  <a:gd name="T28" fmla="*/ 4 w 374"/>
                  <a:gd name="T29" fmla="*/ 6 h 374"/>
                  <a:gd name="T30" fmla="*/ 3 w 374"/>
                  <a:gd name="T31" fmla="*/ 6 h 374"/>
                  <a:gd name="T32" fmla="*/ 3 w 374"/>
                  <a:gd name="T33" fmla="*/ 6 h 374"/>
                  <a:gd name="T34" fmla="*/ 2 w 374"/>
                  <a:gd name="T35" fmla="*/ 6 h 374"/>
                  <a:gd name="T36" fmla="*/ 2 w 374"/>
                  <a:gd name="T37" fmla="*/ 5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2 h 374"/>
                  <a:gd name="T50" fmla="*/ 0 w 374"/>
                  <a:gd name="T51" fmla="*/ 2 h 374"/>
                  <a:gd name="T52" fmla="*/ 1 w 374"/>
                  <a:gd name="T53" fmla="*/ 1 h 374"/>
                  <a:gd name="T54" fmla="*/ 1 w 374"/>
                  <a:gd name="T55" fmla="*/ 1 h 374"/>
                  <a:gd name="T56" fmla="*/ 1 w 374"/>
                  <a:gd name="T57" fmla="*/ 1 h 374"/>
                  <a:gd name="T58" fmla="*/ 2 w 374"/>
                  <a:gd name="T59" fmla="*/ 0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6" y="0"/>
                    </a:moveTo>
                    <a:lnTo>
                      <a:pt x="207" y="0"/>
                    </a:lnTo>
                    <a:lnTo>
                      <a:pt x="224" y="4"/>
                    </a:lnTo>
                    <a:lnTo>
                      <a:pt x="242" y="9"/>
                    </a:lnTo>
                    <a:lnTo>
                      <a:pt x="260" y="15"/>
                    </a:lnTo>
                    <a:lnTo>
                      <a:pt x="276" y="23"/>
                    </a:lnTo>
                    <a:lnTo>
                      <a:pt x="291" y="32"/>
                    </a:lnTo>
                    <a:lnTo>
                      <a:pt x="305" y="43"/>
                    </a:lnTo>
                    <a:lnTo>
                      <a:pt x="319" y="55"/>
                    </a:lnTo>
                    <a:lnTo>
                      <a:pt x="331" y="68"/>
                    </a:lnTo>
                    <a:lnTo>
                      <a:pt x="342" y="82"/>
                    </a:lnTo>
                    <a:lnTo>
                      <a:pt x="352" y="98"/>
                    </a:lnTo>
                    <a:lnTo>
                      <a:pt x="359" y="114"/>
                    </a:lnTo>
                    <a:lnTo>
                      <a:pt x="366" y="131"/>
                    </a:lnTo>
                    <a:lnTo>
                      <a:pt x="369" y="149"/>
                    </a:lnTo>
                    <a:lnTo>
                      <a:pt x="373" y="168"/>
                    </a:lnTo>
                    <a:lnTo>
                      <a:pt x="374" y="187"/>
                    </a:lnTo>
                    <a:lnTo>
                      <a:pt x="373" y="206"/>
                    </a:lnTo>
                    <a:lnTo>
                      <a:pt x="369" y="224"/>
                    </a:lnTo>
                    <a:lnTo>
                      <a:pt x="366" y="243"/>
                    </a:lnTo>
                    <a:lnTo>
                      <a:pt x="359" y="259"/>
                    </a:lnTo>
                    <a:lnTo>
                      <a:pt x="352" y="276"/>
                    </a:lnTo>
                    <a:lnTo>
                      <a:pt x="342" y="292"/>
                    </a:lnTo>
                    <a:lnTo>
                      <a:pt x="331" y="306"/>
                    </a:lnTo>
                    <a:lnTo>
                      <a:pt x="319" y="319"/>
                    </a:lnTo>
                    <a:lnTo>
                      <a:pt x="305" y="331"/>
                    </a:lnTo>
                    <a:lnTo>
                      <a:pt x="291" y="341"/>
                    </a:lnTo>
                    <a:lnTo>
                      <a:pt x="276" y="351"/>
                    </a:lnTo>
                    <a:lnTo>
                      <a:pt x="260" y="359"/>
                    </a:lnTo>
                    <a:lnTo>
                      <a:pt x="242" y="365"/>
                    </a:lnTo>
                    <a:lnTo>
                      <a:pt x="224" y="370"/>
                    </a:lnTo>
                    <a:lnTo>
                      <a:pt x="207" y="372"/>
                    </a:lnTo>
                    <a:lnTo>
                      <a:pt x="186" y="374"/>
                    </a:lnTo>
                    <a:lnTo>
                      <a:pt x="167" y="372"/>
                    </a:lnTo>
                    <a:lnTo>
                      <a:pt x="150" y="370"/>
                    </a:lnTo>
                    <a:lnTo>
                      <a:pt x="132" y="365"/>
                    </a:lnTo>
                    <a:lnTo>
                      <a:pt x="114" y="359"/>
                    </a:lnTo>
                    <a:lnTo>
                      <a:pt x="98" y="351"/>
                    </a:lnTo>
                    <a:lnTo>
                      <a:pt x="83" y="341"/>
                    </a:lnTo>
                    <a:lnTo>
                      <a:pt x="69" y="331"/>
                    </a:lnTo>
                    <a:lnTo>
                      <a:pt x="54" y="319"/>
                    </a:lnTo>
                    <a:lnTo>
                      <a:pt x="43" y="306"/>
                    </a:lnTo>
                    <a:lnTo>
                      <a:pt x="32" y="292"/>
                    </a:lnTo>
                    <a:lnTo>
                      <a:pt x="22" y="276"/>
                    </a:lnTo>
                    <a:lnTo>
                      <a:pt x="15" y="259"/>
                    </a:lnTo>
                    <a:lnTo>
                      <a:pt x="8" y="243"/>
                    </a:lnTo>
                    <a:lnTo>
                      <a:pt x="3" y="224"/>
                    </a:lnTo>
                    <a:lnTo>
                      <a:pt x="1" y="206"/>
                    </a:lnTo>
                    <a:lnTo>
                      <a:pt x="0" y="187"/>
                    </a:lnTo>
                    <a:lnTo>
                      <a:pt x="1" y="168"/>
                    </a:lnTo>
                    <a:lnTo>
                      <a:pt x="3" y="149"/>
                    </a:lnTo>
                    <a:lnTo>
                      <a:pt x="8" y="131"/>
                    </a:lnTo>
                    <a:lnTo>
                      <a:pt x="15" y="114"/>
                    </a:lnTo>
                    <a:lnTo>
                      <a:pt x="22" y="98"/>
                    </a:lnTo>
                    <a:lnTo>
                      <a:pt x="32" y="82"/>
                    </a:lnTo>
                    <a:lnTo>
                      <a:pt x="43" y="68"/>
                    </a:lnTo>
                    <a:lnTo>
                      <a:pt x="54" y="55"/>
                    </a:lnTo>
                    <a:lnTo>
                      <a:pt x="69" y="43"/>
                    </a:lnTo>
                    <a:lnTo>
                      <a:pt x="83" y="32"/>
                    </a:lnTo>
                    <a:lnTo>
                      <a:pt x="98" y="23"/>
                    </a:lnTo>
                    <a:lnTo>
                      <a:pt x="114" y="15"/>
                    </a:lnTo>
                    <a:lnTo>
                      <a:pt x="132" y="9"/>
                    </a:lnTo>
                    <a:lnTo>
                      <a:pt x="150" y="4"/>
                    </a:lnTo>
                    <a:lnTo>
                      <a:pt x="167" y="0"/>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80" name="Freeform 50"/>
              <p:cNvSpPr>
                <a:spLocks/>
              </p:cNvSpPr>
              <p:nvPr/>
            </p:nvSpPr>
            <p:spPr bwMode="auto">
              <a:xfrm>
                <a:off x="4051" y="2147"/>
                <a:ext cx="94" cy="94"/>
              </a:xfrm>
              <a:custGeom>
                <a:avLst/>
                <a:gdLst>
                  <a:gd name="T0" fmla="*/ 3 w 374"/>
                  <a:gd name="T1" fmla="*/ 0 h 374"/>
                  <a:gd name="T2" fmla="*/ 4 w 374"/>
                  <a:gd name="T3" fmla="*/ 0 h 374"/>
                  <a:gd name="T4" fmla="*/ 4 w 374"/>
                  <a:gd name="T5" fmla="*/ 1 h 374"/>
                  <a:gd name="T6" fmla="*/ 5 w 374"/>
                  <a:gd name="T7" fmla="*/ 1 h 374"/>
                  <a:gd name="T8" fmla="*/ 5 w 374"/>
                  <a:gd name="T9" fmla="*/ 1 h 374"/>
                  <a:gd name="T10" fmla="*/ 6 w 374"/>
                  <a:gd name="T11" fmla="*/ 2 h 374"/>
                  <a:gd name="T12" fmla="*/ 6 w 374"/>
                  <a:gd name="T13" fmla="*/ 2 h 374"/>
                  <a:gd name="T14" fmla="*/ 6 w 374"/>
                  <a:gd name="T15" fmla="*/ 3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6 h 374"/>
                  <a:gd name="T28" fmla="*/ 4 w 374"/>
                  <a:gd name="T29" fmla="*/ 6 h 374"/>
                  <a:gd name="T30" fmla="*/ 3 w 374"/>
                  <a:gd name="T31" fmla="*/ 6 h 374"/>
                  <a:gd name="T32" fmla="*/ 3 w 374"/>
                  <a:gd name="T33" fmla="*/ 6 h 374"/>
                  <a:gd name="T34" fmla="*/ 2 w 374"/>
                  <a:gd name="T35" fmla="*/ 6 h 374"/>
                  <a:gd name="T36" fmla="*/ 2 w 374"/>
                  <a:gd name="T37" fmla="*/ 6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3 h 374"/>
                  <a:gd name="T50" fmla="*/ 0 w 374"/>
                  <a:gd name="T51" fmla="*/ 2 h 374"/>
                  <a:gd name="T52" fmla="*/ 1 w 374"/>
                  <a:gd name="T53" fmla="*/ 2 h 374"/>
                  <a:gd name="T54" fmla="*/ 1 w 374"/>
                  <a:gd name="T55" fmla="*/ 1 h 374"/>
                  <a:gd name="T56" fmla="*/ 1 w 374"/>
                  <a:gd name="T57" fmla="*/ 1 h 374"/>
                  <a:gd name="T58" fmla="*/ 2 w 374"/>
                  <a:gd name="T59" fmla="*/ 1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8" y="0"/>
                    </a:moveTo>
                    <a:lnTo>
                      <a:pt x="207" y="1"/>
                    </a:lnTo>
                    <a:lnTo>
                      <a:pt x="225" y="3"/>
                    </a:lnTo>
                    <a:lnTo>
                      <a:pt x="242" y="8"/>
                    </a:lnTo>
                    <a:lnTo>
                      <a:pt x="260" y="15"/>
                    </a:lnTo>
                    <a:lnTo>
                      <a:pt x="276" y="22"/>
                    </a:lnTo>
                    <a:lnTo>
                      <a:pt x="291" y="32"/>
                    </a:lnTo>
                    <a:lnTo>
                      <a:pt x="307" y="42"/>
                    </a:lnTo>
                    <a:lnTo>
                      <a:pt x="320" y="54"/>
                    </a:lnTo>
                    <a:lnTo>
                      <a:pt x="331" y="69"/>
                    </a:lnTo>
                    <a:lnTo>
                      <a:pt x="342" y="83"/>
                    </a:lnTo>
                    <a:lnTo>
                      <a:pt x="352" y="98"/>
                    </a:lnTo>
                    <a:lnTo>
                      <a:pt x="359" y="114"/>
                    </a:lnTo>
                    <a:lnTo>
                      <a:pt x="366" y="132"/>
                    </a:lnTo>
                    <a:lnTo>
                      <a:pt x="371" y="149"/>
                    </a:lnTo>
                    <a:lnTo>
                      <a:pt x="373" y="167"/>
                    </a:lnTo>
                    <a:lnTo>
                      <a:pt x="374" y="186"/>
                    </a:lnTo>
                    <a:lnTo>
                      <a:pt x="373" y="206"/>
                    </a:lnTo>
                    <a:lnTo>
                      <a:pt x="371" y="224"/>
                    </a:lnTo>
                    <a:lnTo>
                      <a:pt x="366" y="242"/>
                    </a:lnTo>
                    <a:lnTo>
                      <a:pt x="359" y="260"/>
                    </a:lnTo>
                    <a:lnTo>
                      <a:pt x="352" y="275"/>
                    </a:lnTo>
                    <a:lnTo>
                      <a:pt x="342" y="291"/>
                    </a:lnTo>
                    <a:lnTo>
                      <a:pt x="331" y="305"/>
                    </a:lnTo>
                    <a:lnTo>
                      <a:pt x="320" y="319"/>
                    </a:lnTo>
                    <a:lnTo>
                      <a:pt x="307" y="331"/>
                    </a:lnTo>
                    <a:lnTo>
                      <a:pt x="291" y="342"/>
                    </a:lnTo>
                    <a:lnTo>
                      <a:pt x="276" y="351"/>
                    </a:lnTo>
                    <a:lnTo>
                      <a:pt x="260" y="359"/>
                    </a:lnTo>
                    <a:lnTo>
                      <a:pt x="242" y="366"/>
                    </a:lnTo>
                    <a:lnTo>
                      <a:pt x="225" y="369"/>
                    </a:lnTo>
                    <a:lnTo>
                      <a:pt x="207" y="373"/>
                    </a:lnTo>
                    <a:lnTo>
                      <a:pt x="188" y="374"/>
                    </a:lnTo>
                    <a:lnTo>
                      <a:pt x="169" y="373"/>
                    </a:lnTo>
                    <a:lnTo>
                      <a:pt x="150" y="369"/>
                    </a:lnTo>
                    <a:lnTo>
                      <a:pt x="132" y="366"/>
                    </a:lnTo>
                    <a:lnTo>
                      <a:pt x="115" y="359"/>
                    </a:lnTo>
                    <a:lnTo>
                      <a:pt x="99" y="351"/>
                    </a:lnTo>
                    <a:lnTo>
                      <a:pt x="83" y="342"/>
                    </a:lnTo>
                    <a:lnTo>
                      <a:pt x="69" y="331"/>
                    </a:lnTo>
                    <a:lnTo>
                      <a:pt x="56" y="319"/>
                    </a:lnTo>
                    <a:lnTo>
                      <a:pt x="43" y="305"/>
                    </a:lnTo>
                    <a:lnTo>
                      <a:pt x="32" y="291"/>
                    </a:lnTo>
                    <a:lnTo>
                      <a:pt x="22" y="275"/>
                    </a:lnTo>
                    <a:lnTo>
                      <a:pt x="15" y="260"/>
                    </a:lnTo>
                    <a:lnTo>
                      <a:pt x="9" y="242"/>
                    </a:lnTo>
                    <a:lnTo>
                      <a:pt x="5" y="224"/>
                    </a:lnTo>
                    <a:lnTo>
                      <a:pt x="1" y="206"/>
                    </a:lnTo>
                    <a:lnTo>
                      <a:pt x="0" y="186"/>
                    </a:lnTo>
                    <a:lnTo>
                      <a:pt x="1" y="167"/>
                    </a:lnTo>
                    <a:lnTo>
                      <a:pt x="5" y="149"/>
                    </a:lnTo>
                    <a:lnTo>
                      <a:pt x="9" y="132"/>
                    </a:lnTo>
                    <a:lnTo>
                      <a:pt x="15" y="114"/>
                    </a:lnTo>
                    <a:lnTo>
                      <a:pt x="22" y="98"/>
                    </a:lnTo>
                    <a:lnTo>
                      <a:pt x="32" y="83"/>
                    </a:lnTo>
                    <a:lnTo>
                      <a:pt x="43" y="69"/>
                    </a:lnTo>
                    <a:lnTo>
                      <a:pt x="56" y="54"/>
                    </a:lnTo>
                    <a:lnTo>
                      <a:pt x="69" y="42"/>
                    </a:lnTo>
                    <a:lnTo>
                      <a:pt x="83" y="32"/>
                    </a:lnTo>
                    <a:lnTo>
                      <a:pt x="99" y="22"/>
                    </a:lnTo>
                    <a:lnTo>
                      <a:pt x="115" y="15"/>
                    </a:lnTo>
                    <a:lnTo>
                      <a:pt x="132" y="8"/>
                    </a:lnTo>
                    <a:lnTo>
                      <a:pt x="150" y="3"/>
                    </a:lnTo>
                    <a:lnTo>
                      <a:pt x="169" y="1"/>
                    </a:lnTo>
                    <a:lnTo>
                      <a:pt x="188"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81" name="Freeform 51"/>
              <p:cNvSpPr>
                <a:spLocks/>
              </p:cNvSpPr>
              <p:nvPr/>
            </p:nvSpPr>
            <p:spPr bwMode="auto">
              <a:xfrm>
                <a:off x="4051" y="2147"/>
                <a:ext cx="94" cy="94"/>
              </a:xfrm>
              <a:custGeom>
                <a:avLst/>
                <a:gdLst>
                  <a:gd name="T0" fmla="*/ 3 w 374"/>
                  <a:gd name="T1" fmla="*/ 0 h 374"/>
                  <a:gd name="T2" fmla="*/ 4 w 374"/>
                  <a:gd name="T3" fmla="*/ 0 h 374"/>
                  <a:gd name="T4" fmla="*/ 4 w 374"/>
                  <a:gd name="T5" fmla="*/ 1 h 374"/>
                  <a:gd name="T6" fmla="*/ 5 w 374"/>
                  <a:gd name="T7" fmla="*/ 1 h 374"/>
                  <a:gd name="T8" fmla="*/ 5 w 374"/>
                  <a:gd name="T9" fmla="*/ 1 h 374"/>
                  <a:gd name="T10" fmla="*/ 6 w 374"/>
                  <a:gd name="T11" fmla="*/ 2 h 374"/>
                  <a:gd name="T12" fmla="*/ 6 w 374"/>
                  <a:gd name="T13" fmla="*/ 2 h 374"/>
                  <a:gd name="T14" fmla="*/ 6 w 374"/>
                  <a:gd name="T15" fmla="*/ 3 h 374"/>
                  <a:gd name="T16" fmla="*/ 6 w 374"/>
                  <a:gd name="T17" fmla="*/ 3 h 374"/>
                  <a:gd name="T18" fmla="*/ 6 w 374"/>
                  <a:gd name="T19" fmla="*/ 4 h 374"/>
                  <a:gd name="T20" fmla="*/ 6 w 374"/>
                  <a:gd name="T21" fmla="*/ 4 h 374"/>
                  <a:gd name="T22" fmla="*/ 5 w 374"/>
                  <a:gd name="T23" fmla="*/ 5 h 374"/>
                  <a:gd name="T24" fmla="*/ 5 w 374"/>
                  <a:gd name="T25" fmla="*/ 5 h 374"/>
                  <a:gd name="T26" fmla="*/ 4 w 374"/>
                  <a:gd name="T27" fmla="*/ 6 h 374"/>
                  <a:gd name="T28" fmla="*/ 4 w 374"/>
                  <a:gd name="T29" fmla="*/ 6 h 374"/>
                  <a:gd name="T30" fmla="*/ 3 w 374"/>
                  <a:gd name="T31" fmla="*/ 6 h 374"/>
                  <a:gd name="T32" fmla="*/ 3 w 374"/>
                  <a:gd name="T33" fmla="*/ 6 h 374"/>
                  <a:gd name="T34" fmla="*/ 2 w 374"/>
                  <a:gd name="T35" fmla="*/ 6 h 374"/>
                  <a:gd name="T36" fmla="*/ 2 w 374"/>
                  <a:gd name="T37" fmla="*/ 6 h 374"/>
                  <a:gd name="T38" fmla="*/ 1 w 374"/>
                  <a:gd name="T39" fmla="*/ 5 h 374"/>
                  <a:gd name="T40" fmla="*/ 1 w 374"/>
                  <a:gd name="T41" fmla="*/ 5 h 374"/>
                  <a:gd name="T42" fmla="*/ 1 w 374"/>
                  <a:gd name="T43" fmla="*/ 4 h 374"/>
                  <a:gd name="T44" fmla="*/ 0 w 374"/>
                  <a:gd name="T45" fmla="*/ 4 h 374"/>
                  <a:gd name="T46" fmla="*/ 0 w 374"/>
                  <a:gd name="T47" fmla="*/ 3 h 374"/>
                  <a:gd name="T48" fmla="*/ 0 w 374"/>
                  <a:gd name="T49" fmla="*/ 3 h 374"/>
                  <a:gd name="T50" fmla="*/ 0 w 374"/>
                  <a:gd name="T51" fmla="*/ 2 h 374"/>
                  <a:gd name="T52" fmla="*/ 1 w 374"/>
                  <a:gd name="T53" fmla="*/ 2 h 374"/>
                  <a:gd name="T54" fmla="*/ 1 w 374"/>
                  <a:gd name="T55" fmla="*/ 1 h 374"/>
                  <a:gd name="T56" fmla="*/ 1 w 374"/>
                  <a:gd name="T57" fmla="*/ 1 h 374"/>
                  <a:gd name="T58" fmla="*/ 2 w 374"/>
                  <a:gd name="T59" fmla="*/ 1 h 374"/>
                  <a:gd name="T60" fmla="*/ 2 w 374"/>
                  <a:gd name="T61" fmla="*/ 0 h 374"/>
                  <a:gd name="T62" fmla="*/ 3 w 374"/>
                  <a:gd name="T63" fmla="*/ 0 h 3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4"/>
                  <a:gd name="T98" fmla="*/ 374 w 374"/>
                  <a:gd name="T99" fmla="*/ 374 h 3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4">
                    <a:moveTo>
                      <a:pt x="188" y="0"/>
                    </a:moveTo>
                    <a:lnTo>
                      <a:pt x="207" y="1"/>
                    </a:lnTo>
                    <a:lnTo>
                      <a:pt x="225" y="3"/>
                    </a:lnTo>
                    <a:lnTo>
                      <a:pt x="242" y="8"/>
                    </a:lnTo>
                    <a:lnTo>
                      <a:pt x="260" y="15"/>
                    </a:lnTo>
                    <a:lnTo>
                      <a:pt x="276" y="22"/>
                    </a:lnTo>
                    <a:lnTo>
                      <a:pt x="291" y="32"/>
                    </a:lnTo>
                    <a:lnTo>
                      <a:pt x="307" y="42"/>
                    </a:lnTo>
                    <a:lnTo>
                      <a:pt x="320" y="54"/>
                    </a:lnTo>
                    <a:lnTo>
                      <a:pt x="331" y="69"/>
                    </a:lnTo>
                    <a:lnTo>
                      <a:pt x="342" y="83"/>
                    </a:lnTo>
                    <a:lnTo>
                      <a:pt x="352" y="98"/>
                    </a:lnTo>
                    <a:lnTo>
                      <a:pt x="359" y="114"/>
                    </a:lnTo>
                    <a:lnTo>
                      <a:pt x="366" y="132"/>
                    </a:lnTo>
                    <a:lnTo>
                      <a:pt x="371" y="149"/>
                    </a:lnTo>
                    <a:lnTo>
                      <a:pt x="373" y="167"/>
                    </a:lnTo>
                    <a:lnTo>
                      <a:pt x="374" y="186"/>
                    </a:lnTo>
                    <a:lnTo>
                      <a:pt x="373" y="206"/>
                    </a:lnTo>
                    <a:lnTo>
                      <a:pt x="371" y="224"/>
                    </a:lnTo>
                    <a:lnTo>
                      <a:pt x="366" y="242"/>
                    </a:lnTo>
                    <a:lnTo>
                      <a:pt x="359" y="260"/>
                    </a:lnTo>
                    <a:lnTo>
                      <a:pt x="352" y="275"/>
                    </a:lnTo>
                    <a:lnTo>
                      <a:pt x="342" y="291"/>
                    </a:lnTo>
                    <a:lnTo>
                      <a:pt x="331" y="305"/>
                    </a:lnTo>
                    <a:lnTo>
                      <a:pt x="320" y="319"/>
                    </a:lnTo>
                    <a:lnTo>
                      <a:pt x="307" y="331"/>
                    </a:lnTo>
                    <a:lnTo>
                      <a:pt x="291" y="342"/>
                    </a:lnTo>
                    <a:lnTo>
                      <a:pt x="276" y="351"/>
                    </a:lnTo>
                    <a:lnTo>
                      <a:pt x="260" y="359"/>
                    </a:lnTo>
                    <a:lnTo>
                      <a:pt x="242" y="366"/>
                    </a:lnTo>
                    <a:lnTo>
                      <a:pt x="225" y="369"/>
                    </a:lnTo>
                    <a:lnTo>
                      <a:pt x="207" y="373"/>
                    </a:lnTo>
                    <a:lnTo>
                      <a:pt x="188" y="374"/>
                    </a:lnTo>
                    <a:lnTo>
                      <a:pt x="169" y="373"/>
                    </a:lnTo>
                    <a:lnTo>
                      <a:pt x="150" y="369"/>
                    </a:lnTo>
                    <a:lnTo>
                      <a:pt x="132" y="366"/>
                    </a:lnTo>
                    <a:lnTo>
                      <a:pt x="115" y="359"/>
                    </a:lnTo>
                    <a:lnTo>
                      <a:pt x="99" y="351"/>
                    </a:lnTo>
                    <a:lnTo>
                      <a:pt x="83" y="342"/>
                    </a:lnTo>
                    <a:lnTo>
                      <a:pt x="69" y="331"/>
                    </a:lnTo>
                    <a:lnTo>
                      <a:pt x="56" y="319"/>
                    </a:lnTo>
                    <a:lnTo>
                      <a:pt x="43" y="305"/>
                    </a:lnTo>
                    <a:lnTo>
                      <a:pt x="32" y="291"/>
                    </a:lnTo>
                    <a:lnTo>
                      <a:pt x="22" y="275"/>
                    </a:lnTo>
                    <a:lnTo>
                      <a:pt x="15" y="260"/>
                    </a:lnTo>
                    <a:lnTo>
                      <a:pt x="9" y="242"/>
                    </a:lnTo>
                    <a:lnTo>
                      <a:pt x="5" y="224"/>
                    </a:lnTo>
                    <a:lnTo>
                      <a:pt x="1" y="206"/>
                    </a:lnTo>
                    <a:lnTo>
                      <a:pt x="0" y="186"/>
                    </a:lnTo>
                    <a:lnTo>
                      <a:pt x="1" y="167"/>
                    </a:lnTo>
                    <a:lnTo>
                      <a:pt x="5" y="149"/>
                    </a:lnTo>
                    <a:lnTo>
                      <a:pt x="9" y="132"/>
                    </a:lnTo>
                    <a:lnTo>
                      <a:pt x="15" y="114"/>
                    </a:lnTo>
                    <a:lnTo>
                      <a:pt x="22" y="98"/>
                    </a:lnTo>
                    <a:lnTo>
                      <a:pt x="32" y="83"/>
                    </a:lnTo>
                    <a:lnTo>
                      <a:pt x="43" y="69"/>
                    </a:lnTo>
                    <a:lnTo>
                      <a:pt x="56" y="54"/>
                    </a:lnTo>
                    <a:lnTo>
                      <a:pt x="69" y="42"/>
                    </a:lnTo>
                    <a:lnTo>
                      <a:pt x="83" y="32"/>
                    </a:lnTo>
                    <a:lnTo>
                      <a:pt x="99" y="22"/>
                    </a:lnTo>
                    <a:lnTo>
                      <a:pt x="115" y="15"/>
                    </a:lnTo>
                    <a:lnTo>
                      <a:pt x="132" y="8"/>
                    </a:lnTo>
                    <a:lnTo>
                      <a:pt x="150" y="3"/>
                    </a:lnTo>
                    <a:lnTo>
                      <a:pt x="169" y="1"/>
                    </a:lnTo>
                    <a:lnTo>
                      <a:pt x="188" y="0"/>
                    </a:lnTo>
                  </a:path>
                </a:pathLst>
              </a:custGeom>
              <a:noFill/>
              <a:ln w="3175">
                <a:solidFill>
                  <a:srgbClr val="009240"/>
                </a:solidFill>
                <a:round/>
                <a:headEnd/>
                <a:tailEnd/>
              </a:ln>
            </p:spPr>
            <p:txBody>
              <a:bodyPr/>
              <a:lstStyle/>
              <a:p>
                <a:endParaRPr lang="en-US">
                  <a:latin typeface="Calibri" pitchFamily="34" charset="0"/>
                </a:endParaRPr>
              </a:p>
            </p:txBody>
          </p:sp>
          <p:sp>
            <p:nvSpPr>
              <p:cNvPr id="14682" name="Freeform 52"/>
              <p:cNvSpPr>
                <a:spLocks/>
              </p:cNvSpPr>
              <p:nvPr/>
            </p:nvSpPr>
            <p:spPr bwMode="auto">
              <a:xfrm>
                <a:off x="4727" y="2034"/>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1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1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0"/>
                    </a:lnTo>
                    <a:lnTo>
                      <a:pt x="224" y="3"/>
                    </a:lnTo>
                    <a:lnTo>
                      <a:pt x="242" y="8"/>
                    </a:lnTo>
                    <a:lnTo>
                      <a:pt x="259" y="14"/>
                    </a:lnTo>
                    <a:lnTo>
                      <a:pt x="275" y="23"/>
                    </a:lnTo>
                    <a:lnTo>
                      <a:pt x="291" y="31"/>
                    </a:lnTo>
                    <a:lnTo>
                      <a:pt x="305" y="43"/>
                    </a:lnTo>
                    <a:lnTo>
                      <a:pt x="318" y="55"/>
                    </a:lnTo>
                    <a:lnTo>
                      <a:pt x="330" y="68"/>
                    </a:lnTo>
                    <a:lnTo>
                      <a:pt x="341" y="82"/>
                    </a:lnTo>
                    <a:lnTo>
                      <a:pt x="350" y="97"/>
                    </a:lnTo>
                    <a:lnTo>
                      <a:pt x="359" y="114"/>
                    </a:lnTo>
                    <a:lnTo>
                      <a:pt x="365" y="131"/>
                    </a:lnTo>
                    <a:lnTo>
                      <a:pt x="369" y="148"/>
                    </a:lnTo>
                    <a:lnTo>
                      <a:pt x="373" y="167"/>
                    </a:lnTo>
                    <a:lnTo>
                      <a:pt x="373" y="187"/>
                    </a:lnTo>
                    <a:lnTo>
                      <a:pt x="373" y="206"/>
                    </a:lnTo>
                    <a:lnTo>
                      <a:pt x="369" y="223"/>
                    </a:lnTo>
                    <a:lnTo>
                      <a:pt x="365" y="241"/>
                    </a:lnTo>
                    <a:lnTo>
                      <a:pt x="359" y="259"/>
                    </a:lnTo>
                    <a:lnTo>
                      <a:pt x="350" y="276"/>
                    </a:lnTo>
                    <a:lnTo>
                      <a:pt x="341" y="291"/>
                    </a:lnTo>
                    <a:lnTo>
                      <a:pt x="330" y="305"/>
                    </a:lnTo>
                    <a:lnTo>
                      <a:pt x="318" y="318"/>
                    </a:lnTo>
                    <a:lnTo>
                      <a:pt x="305" y="330"/>
                    </a:lnTo>
                    <a:lnTo>
                      <a:pt x="291" y="341"/>
                    </a:lnTo>
                    <a:lnTo>
                      <a:pt x="275" y="351"/>
                    </a:lnTo>
                    <a:lnTo>
                      <a:pt x="259" y="359"/>
                    </a:lnTo>
                    <a:lnTo>
                      <a:pt x="242" y="365"/>
                    </a:lnTo>
                    <a:lnTo>
                      <a:pt x="224" y="370"/>
                    </a:lnTo>
                    <a:lnTo>
                      <a:pt x="205" y="372"/>
                    </a:lnTo>
                    <a:lnTo>
                      <a:pt x="186" y="373"/>
                    </a:lnTo>
                    <a:lnTo>
                      <a:pt x="167" y="372"/>
                    </a:lnTo>
                    <a:lnTo>
                      <a:pt x="149" y="370"/>
                    </a:lnTo>
                    <a:lnTo>
                      <a:pt x="130" y="365"/>
                    </a:lnTo>
                    <a:lnTo>
                      <a:pt x="114" y="359"/>
                    </a:lnTo>
                    <a:lnTo>
                      <a:pt x="97" y="351"/>
                    </a:lnTo>
                    <a:lnTo>
                      <a:pt x="82" y="341"/>
                    </a:lnTo>
                    <a:lnTo>
                      <a:pt x="67" y="330"/>
                    </a:lnTo>
                    <a:lnTo>
                      <a:pt x="54" y="318"/>
                    </a:lnTo>
                    <a:lnTo>
                      <a:pt x="43" y="305"/>
                    </a:lnTo>
                    <a:lnTo>
                      <a:pt x="32" y="291"/>
                    </a:lnTo>
                    <a:lnTo>
                      <a:pt x="22" y="276"/>
                    </a:lnTo>
                    <a:lnTo>
                      <a:pt x="14" y="259"/>
                    </a:lnTo>
                    <a:lnTo>
                      <a:pt x="8" y="241"/>
                    </a:lnTo>
                    <a:lnTo>
                      <a:pt x="3" y="223"/>
                    </a:lnTo>
                    <a:lnTo>
                      <a:pt x="1" y="206"/>
                    </a:lnTo>
                    <a:lnTo>
                      <a:pt x="0" y="187"/>
                    </a:lnTo>
                    <a:lnTo>
                      <a:pt x="1" y="167"/>
                    </a:lnTo>
                    <a:lnTo>
                      <a:pt x="3" y="148"/>
                    </a:lnTo>
                    <a:lnTo>
                      <a:pt x="8" y="131"/>
                    </a:lnTo>
                    <a:lnTo>
                      <a:pt x="14" y="114"/>
                    </a:lnTo>
                    <a:lnTo>
                      <a:pt x="22" y="97"/>
                    </a:lnTo>
                    <a:lnTo>
                      <a:pt x="32" y="82"/>
                    </a:lnTo>
                    <a:lnTo>
                      <a:pt x="43" y="68"/>
                    </a:lnTo>
                    <a:lnTo>
                      <a:pt x="54" y="55"/>
                    </a:lnTo>
                    <a:lnTo>
                      <a:pt x="67" y="43"/>
                    </a:lnTo>
                    <a:lnTo>
                      <a:pt x="82" y="31"/>
                    </a:lnTo>
                    <a:lnTo>
                      <a:pt x="97" y="23"/>
                    </a:lnTo>
                    <a:lnTo>
                      <a:pt x="114" y="14"/>
                    </a:lnTo>
                    <a:lnTo>
                      <a:pt x="130" y="8"/>
                    </a:lnTo>
                    <a:lnTo>
                      <a:pt x="149" y="3"/>
                    </a:lnTo>
                    <a:lnTo>
                      <a:pt x="167" y="0"/>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83" name="Freeform 53"/>
              <p:cNvSpPr>
                <a:spLocks/>
              </p:cNvSpPr>
              <p:nvPr/>
            </p:nvSpPr>
            <p:spPr bwMode="auto">
              <a:xfrm>
                <a:off x="4727" y="2034"/>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1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1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0"/>
                    </a:lnTo>
                    <a:lnTo>
                      <a:pt x="224" y="3"/>
                    </a:lnTo>
                    <a:lnTo>
                      <a:pt x="242" y="8"/>
                    </a:lnTo>
                    <a:lnTo>
                      <a:pt x="259" y="14"/>
                    </a:lnTo>
                    <a:lnTo>
                      <a:pt x="275" y="23"/>
                    </a:lnTo>
                    <a:lnTo>
                      <a:pt x="291" y="31"/>
                    </a:lnTo>
                    <a:lnTo>
                      <a:pt x="305" y="43"/>
                    </a:lnTo>
                    <a:lnTo>
                      <a:pt x="318" y="55"/>
                    </a:lnTo>
                    <a:lnTo>
                      <a:pt x="330" y="68"/>
                    </a:lnTo>
                    <a:lnTo>
                      <a:pt x="341" y="82"/>
                    </a:lnTo>
                    <a:lnTo>
                      <a:pt x="350" y="97"/>
                    </a:lnTo>
                    <a:lnTo>
                      <a:pt x="359" y="114"/>
                    </a:lnTo>
                    <a:lnTo>
                      <a:pt x="365" y="131"/>
                    </a:lnTo>
                    <a:lnTo>
                      <a:pt x="369" y="148"/>
                    </a:lnTo>
                    <a:lnTo>
                      <a:pt x="373" y="167"/>
                    </a:lnTo>
                    <a:lnTo>
                      <a:pt x="373" y="187"/>
                    </a:lnTo>
                    <a:lnTo>
                      <a:pt x="373" y="206"/>
                    </a:lnTo>
                    <a:lnTo>
                      <a:pt x="369" y="223"/>
                    </a:lnTo>
                    <a:lnTo>
                      <a:pt x="365" y="241"/>
                    </a:lnTo>
                    <a:lnTo>
                      <a:pt x="359" y="259"/>
                    </a:lnTo>
                    <a:lnTo>
                      <a:pt x="350" y="276"/>
                    </a:lnTo>
                    <a:lnTo>
                      <a:pt x="341" y="291"/>
                    </a:lnTo>
                    <a:lnTo>
                      <a:pt x="330" y="305"/>
                    </a:lnTo>
                    <a:lnTo>
                      <a:pt x="318" y="318"/>
                    </a:lnTo>
                    <a:lnTo>
                      <a:pt x="305" y="330"/>
                    </a:lnTo>
                    <a:lnTo>
                      <a:pt x="291" y="341"/>
                    </a:lnTo>
                    <a:lnTo>
                      <a:pt x="275" y="351"/>
                    </a:lnTo>
                    <a:lnTo>
                      <a:pt x="259" y="359"/>
                    </a:lnTo>
                    <a:lnTo>
                      <a:pt x="242" y="365"/>
                    </a:lnTo>
                    <a:lnTo>
                      <a:pt x="224" y="370"/>
                    </a:lnTo>
                    <a:lnTo>
                      <a:pt x="205" y="372"/>
                    </a:lnTo>
                    <a:lnTo>
                      <a:pt x="186" y="373"/>
                    </a:lnTo>
                    <a:lnTo>
                      <a:pt x="167" y="372"/>
                    </a:lnTo>
                    <a:lnTo>
                      <a:pt x="149" y="370"/>
                    </a:lnTo>
                    <a:lnTo>
                      <a:pt x="130" y="365"/>
                    </a:lnTo>
                    <a:lnTo>
                      <a:pt x="114" y="359"/>
                    </a:lnTo>
                    <a:lnTo>
                      <a:pt x="97" y="351"/>
                    </a:lnTo>
                    <a:lnTo>
                      <a:pt x="82" y="341"/>
                    </a:lnTo>
                    <a:lnTo>
                      <a:pt x="67" y="330"/>
                    </a:lnTo>
                    <a:lnTo>
                      <a:pt x="54" y="318"/>
                    </a:lnTo>
                    <a:lnTo>
                      <a:pt x="43" y="305"/>
                    </a:lnTo>
                    <a:lnTo>
                      <a:pt x="32" y="291"/>
                    </a:lnTo>
                    <a:lnTo>
                      <a:pt x="22" y="276"/>
                    </a:lnTo>
                    <a:lnTo>
                      <a:pt x="14" y="259"/>
                    </a:lnTo>
                    <a:lnTo>
                      <a:pt x="8" y="241"/>
                    </a:lnTo>
                    <a:lnTo>
                      <a:pt x="3" y="223"/>
                    </a:lnTo>
                    <a:lnTo>
                      <a:pt x="1" y="206"/>
                    </a:lnTo>
                    <a:lnTo>
                      <a:pt x="0" y="187"/>
                    </a:lnTo>
                    <a:lnTo>
                      <a:pt x="1" y="167"/>
                    </a:lnTo>
                    <a:lnTo>
                      <a:pt x="3" y="148"/>
                    </a:lnTo>
                    <a:lnTo>
                      <a:pt x="8" y="131"/>
                    </a:lnTo>
                    <a:lnTo>
                      <a:pt x="14" y="114"/>
                    </a:lnTo>
                    <a:lnTo>
                      <a:pt x="22" y="97"/>
                    </a:lnTo>
                    <a:lnTo>
                      <a:pt x="32" y="82"/>
                    </a:lnTo>
                    <a:lnTo>
                      <a:pt x="43" y="68"/>
                    </a:lnTo>
                    <a:lnTo>
                      <a:pt x="54" y="55"/>
                    </a:lnTo>
                    <a:lnTo>
                      <a:pt x="67" y="43"/>
                    </a:lnTo>
                    <a:lnTo>
                      <a:pt x="82" y="31"/>
                    </a:lnTo>
                    <a:lnTo>
                      <a:pt x="97" y="23"/>
                    </a:lnTo>
                    <a:lnTo>
                      <a:pt x="114" y="14"/>
                    </a:lnTo>
                    <a:lnTo>
                      <a:pt x="130" y="8"/>
                    </a:lnTo>
                    <a:lnTo>
                      <a:pt x="149" y="3"/>
                    </a:lnTo>
                    <a:lnTo>
                      <a:pt x="167" y="0"/>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84" name="Freeform 54"/>
              <p:cNvSpPr>
                <a:spLocks/>
              </p:cNvSpPr>
              <p:nvPr/>
            </p:nvSpPr>
            <p:spPr bwMode="auto">
              <a:xfrm>
                <a:off x="4552" y="1965"/>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0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0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4"/>
                    </a:lnTo>
                    <a:lnTo>
                      <a:pt x="241" y="9"/>
                    </a:lnTo>
                    <a:lnTo>
                      <a:pt x="259" y="14"/>
                    </a:lnTo>
                    <a:lnTo>
                      <a:pt x="275" y="23"/>
                    </a:lnTo>
                    <a:lnTo>
                      <a:pt x="291" y="32"/>
                    </a:lnTo>
                    <a:lnTo>
                      <a:pt x="305" y="43"/>
                    </a:lnTo>
                    <a:lnTo>
                      <a:pt x="318" y="55"/>
                    </a:lnTo>
                    <a:lnTo>
                      <a:pt x="330" y="68"/>
                    </a:lnTo>
                    <a:lnTo>
                      <a:pt x="341" y="82"/>
                    </a:lnTo>
                    <a:lnTo>
                      <a:pt x="350" y="98"/>
                    </a:lnTo>
                    <a:lnTo>
                      <a:pt x="359" y="114"/>
                    </a:lnTo>
                    <a:lnTo>
                      <a:pt x="365" y="131"/>
                    </a:lnTo>
                    <a:lnTo>
                      <a:pt x="369" y="150"/>
                    </a:lnTo>
                    <a:lnTo>
                      <a:pt x="372" y="168"/>
                    </a:lnTo>
                    <a:lnTo>
                      <a:pt x="373" y="187"/>
                    </a:lnTo>
                    <a:lnTo>
                      <a:pt x="372" y="206"/>
                    </a:lnTo>
                    <a:lnTo>
                      <a:pt x="369" y="225"/>
                    </a:lnTo>
                    <a:lnTo>
                      <a:pt x="365" y="243"/>
                    </a:lnTo>
                    <a:lnTo>
                      <a:pt x="359" y="259"/>
                    </a:lnTo>
                    <a:lnTo>
                      <a:pt x="350" y="276"/>
                    </a:lnTo>
                    <a:lnTo>
                      <a:pt x="341" y="291"/>
                    </a:lnTo>
                    <a:lnTo>
                      <a:pt x="330" y="306"/>
                    </a:lnTo>
                    <a:lnTo>
                      <a:pt x="318" y="319"/>
                    </a:lnTo>
                    <a:lnTo>
                      <a:pt x="305" y="331"/>
                    </a:lnTo>
                    <a:lnTo>
                      <a:pt x="291" y="341"/>
                    </a:lnTo>
                    <a:lnTo>
                      <a:pt x="275" y="351"/>
                    </a:lnTo>
                    <a:lnTo>
                      <a:pt x="259" y="359"/>
                    </a:lnTo>
                    <a:lnTo>
                      <a:pt x="241" y="365"/>
                    </a:lnTo>
                    <a:lnTo>
                      <a:pt x="223" y="370"/>
                    </a:lnTo>
                    <a:lnTo>
                      <a:pt x="205" y="373"/>
                    </a:lnTo>
                    <a:lnTo>
                      <a:pt x="186" y="373"/>
                    </a:lnTo>
                    <a:lnTo>
                      <a:pt x="167" y="373"/>
                    </a:lnTo>
                    <a:lnTo>
                      <a:pt x="148" y="370"/>
                    </a:lnTo>
                    <a:lnTo>
                      <a:pt x="130" y="365"/>
                    </a:lnTo>
                    <a:lnTo>
                      <a:pt x="114" y="359"/>
                    </a:lnTo>
                    <a:lnTo>
                      <a:pt x="97" y="351"/>
                    </a:lnTo>
                    <a:lnTo>
                      <a:pt x="82" y="341"/>
                    </a:lnTo>
                    <a:lnTo>
                      <a:pt x="67" y="331"/>
                    </a:lnTo>
                    <a:lnTo>
                      <a:pt x="54" y="319"/>
                    </a:lnTo>
                    <a:lnTo>
                      <a:pt x="42" y="306"/>
                    </a:lnTo>
                    <a:lnTo>
                      <a:pt x="31" y="291"/>
                    </a:lnTo>
                    <a:lnTo>
                      <a:pt x="22" y="276"/>
                    </a:lnTo>
                    <a:lnTo>
                      <a:pt x="14" y="259"/>
                    </a:lnTo>
                    <a:lnTo>
                      <a:pt x="8" y="243"/>
                    </a:lnTo>
                    <a:lnTo>
                      <a:pt x="3" y="225"/>
                    </a:lnTo>
                    <a:lnTo>
                      <a:pt x="0" y="206"/>
                    </a:lnTo>
                    <a:lnTo>
                      <a:pt x="0" y="187"/>
                    </a:lnTo>
                    <a:lnTo>
                      <a:pt x="0" y="168"/>
                    </a:lnTo>
                    <a:lnTo>
                      <a:pt x="3" y="150"/>
                    </a:lnTo>
                    <a:lnTo>
                      <a:pt x="8" y="131"/>
                    </a:lnTo>
                    <a:lnTo>
                      <a:pt x="14" y="114"/>
                    </a:lnTo>
                    <a:lnTo>
                      <a:pt x="22" y="98"/>
                    </a:lnTo>
                    <a:lnTo>
                      <a:pt x="31" y="82"/>
                    </a:lnTo>
                    <a:lnTo>
                      <a:pt x="42" y="68"/>
                    </a:lnTo>
                    <a:lnTo>
                      <a:pt x="54" y="55"/>
                    </a:lnTo>
                    <a:lnTo>
                      <a:pt x="67" y="43"/>
                    </a:lnTo>
                    <a:lnTo>
                      <a:pt x="82" y="32"/>
                    </a:lnTo>
                    <a:lnTo>
                      <a:pt x="97" y="23"/>
                    </a:lnTo>
                    <a:lnTo>
                      <a:pt x="114" y="14"/>
                    </a:lnTo>
                    <a:lnTo>
                      <a:pt x="130" y="9"/>
                    </a:lnTo>
                    <a:lnTo>
                      <a:pt x="148" y="4"/>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85" name="Freeform 55"/>
              <p:cNvSpPr>
                <a:spLocks/>
              </p:cNvSpPr>
              <p:nvPr/>
            </p:nvSpPr>
            <p:spPr bwMode="auto">
              <a:xfrm>
                <a:off x="4552" y="1965"/>
                <a:ext cx="93"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5 w 373"/>
                  <a:gd name="T11" fmla="*/ 1 h 373"/>
                  <a:gd name="T12" fmla="*/ 6 w 373"/>
                  <a:gd name="T13" fmla="*/ 2 h 373"/>
                  <a:gd name="T14" fmla="*/ 6 w 373"/>
                  <a:gd name="T15" fmla="*/ 2 h 373"/>
                  <a:gd name="T16" fmla="*/ 6 w 373"/>
                  <a:gd name="T17" fmla="*/ 3 h 373"/>
                  <a:gd name="T18" fmla="*/ 6 w 373"/>
                  <a:gd name="T19" fmla="*/ 4 h 373"/>
                  <a:gd name="T20" fmla="*/ 5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2 w 373"/>
                  <a:gd name="T33" fmla="*/ 6 h 373"/>
                  <a:gd name="T34" fmla="*/ 2 w 373"/>
                  <a:gd name="T35" fmla="*/ 6 h 373"/>
                  <a:gd name="T36" fmla="*/ 1 w 373"/>
                  <a:gd name="T37" fmla="*/ 5 h 373"/>
                  <a:gd name="T38" fmla="*/ 1 w 373"/>
                  <a:gd name="T39" fmla="*/ 5 h 373"/>
                  <a:gd name="T40" fmla="*/ 0 w 373"/>
                  <a:gd name="T41" fmla="*/ 5 h 373"/>
                  <a:gd name="T42" fmla="*/ 0 w 373"/>
                  <a:gd name="T43" fmla="*/ 4 h 373"/>
                  <a:gd name="T44" fmla="*/ 0 w 373"/>
                  <a:gd name="T45" fmla="*/ 4 h 373"/>
                  <a:gd name="T46" fmla="*/ 0 w 373"/>
                  <a:gd name="T47" fmla="*/ 3 h 373"/>
                  <a:gd name="T48" fmla="*/ 0 w 373"/>
                  <a:gd name="T49" fmla="*/ 2 h 373"/>
                  <a:gd name="T50" fmla="*/ 0 w 373"/>
                  <a:gd name="T51" fmla="*/ 2 h 373"/>
                  <a:gd name="T52" fmla="*/ 0 w 373"/>
                  <a:gd name="T53" fmla="*/ 1 h 373"/>
                  <a:gd name="T54" fmla="*/ 0 w 373"/>
                  <a:gd name="T55" fmla="*/ 1 h 373"/>
                  <a:gd name="T56" fmla="*/ 1 w 373"/>
                  <a:gd name="T57" fmla="*/ 1 h 373"/>
                  <a:gd name="T58" fmla="*/ 1 w 373"/>
                  <a:gd name="T59" fmla="*/ 0 h 373"/>
                  <a:gd name="T60" fmla="*/ 2 w 373"/>
                  <a:gd name="T61" fmla="*/ 0 h 373"/>
                  <a:gd name="T62" fmla="*/ 2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4"/>
                    </a:lnTo>
                    <a:lnTo>
                      <a:pt x="241" y="9"/>
                    </a:lnTo>
                    <a:lnTo>
                      <a:pt x="259" y="14"/>
                    </a:lnTo>
                    <a:lnTo>
                      <a:pt x="275" y="23"/>
                    </a:lnTo>
                    <a:lnTo>
                      <a:pt x="291" y="32"/>
                    </a:lnTo>
                    <a:lnTo>
                      <a:pt x="305" y="43"/>
                    </a:lnTo>
                    <a:lnTo>
                      <a:pt x="318" y="55"/>
                    </a:lnTo>
                    <a:lnTo>
                      <a:pt x="330" y="68"/>
                    </a:lnTo>
                    <a:lnTo>
                      <a:pt x="341" y="82"/>
                    </a:lnTo>
                    <a:lnTo>
                      <a:pt x="350" y="98"/>
                    </a:lnTo>
                    <a:lnTo>
                      <a:pt x="359" y="114"/>
                    </a:lnTo>
                    <a:lnTo>
                      <a:pt x="365" y="131"/>
                    </a:lnTo>
                    <a:lnTo>
                      <a:pt x="369" y="150"/>
                    </a:lnTo>
                    <a:lnTo>
                      <a:pt x="372" y="168"/>
                    </a:lnTo>
                    <a:lnTo>
                      <a:pt x="373" y="187"/>
                    </a:lnTo>
                    <a:lnTo>
                      <a:pt x="372" y="206"/>
                    </a:lnTo>
                    <a:lnTo>
                      <a:pt x="369" y="225"/>
                    </a:lnTo>
                    <a:lnTo>
                      <a:pt x="365" y="243"/>
                    </a:lnTo>
                    <a:lnTo>
                      <a:pt x="359" y="259"/>
                    </a:lnTo>
                    <a:lnTo>
                      <a:pt x="350" y="276"/>
                    </a:lnTo>
                    <a:lnTo>
                      <a:pt x="341" y="291"/>
                    </a:lnTo>
                    <a:lnTo>
                      <a:pt x="330" y="306"/>
                    </a:lnTo>
                    <a:lnTo>
                      <a:pt x="318" y="319"/>
                    </a:lnTo>
                    <a:lnTo>
                      <a:pt x="305" y="331"/>
                    </a:lnTo>
                    <a:lnTo>
                      <a:pt x="291" y="341"/>
                    </a:lnTo>
                    <a:lnTo>
                      <a:pt x="275" y="351"/>
                    </a:lnTo>
                    <a:lnTo>
                      <a:pt x="259" y="359"/>
                    </a:lnTo>
                    <a:lnTo>
                      <a:pt x="241" y="365"/>
                    </a:lnTo>
                    <a:lnTo>
                      <a:pt x="223" y="370"/>
                    </a:lnTo>
                    <a:lnTo>
                      <a:pt x="205" y="373"/>
                    </a:lnTo>
                    <a:lnTo>
                      <a:pt x="186" y="373"/>
                    </a:lnTo>
                    <a:lnTo>
                      <a:pt x="167" y="373"/>
                    </a:lnTo>
                    <a:lnTo>
                      <a:pt x="148" y="370"/>
                    </a:lnTo>
                    <a:lnTo>
                      <a:pt x="130" y="365"/>
                    </a:lnTo>
                    <a:lnTo>
                      <a:pt x="114" y="359"/>
                    </a:lnTo>
                    <a:lnTo>
                      <a:pt x="97" y="351"/>
                    </a:lnTo>
                    <a:lnTo>
                      <a:pt x="82" y="341"/>
                    </a:lnTo>
                    <a:lnTo>
                      <a:pt x="67" y="331"/>
                    </a:lnTo>
                    <a:lnTo>
                      <a:pt x="54" y="319"/>
                    </a:lnTo>
                    <a:lnTo>
                      <a:pt x="42" y="306"/>
                    </a:lnTo>
                    <a:lnTo>
                      <a:pt x="31" y="291"/>
                    </a:lnTo>
                    <a:lnTo>
                      <a:pt x="22" y="276"/>
                    </a:lnTo>
                    <a:lnTo>
                      <a:pt x="14" y="259"/>
                    </a:lnTo>
                    <a:lnTo>
                      <a:pt x="8" y="243"/>
                    </a:lnTo>
                    <a:lnTo>
                      <a:pt x="3" y="225"/>
                    </a:lnTo>
                    <a:lnTo>
                      <a:pt x="0" y="206"/>
                    </a:lnTo>
                    <a:lnTo>
                      <a:pt x="0" y="187"/>
                    </a:lnTo>
                    <a:lnTo>
                      <a:pt x="0" y="168"/>
                    </a:lnTo>
                    <a:lnTo>
                      <a:pt x="3" y="150"/>
                    </a:lnTo>
                    <a:lnTo>
                      <a:pt x="8" y="131"/>
                    </a:lnTo>
                    <a:lnTo>
                      <a:pt x="14" y="114"/>
                    </a:lnTo>
                    <a:lnTo>
                      <a:pt x="22" y="98"/>
                    </a:lnTo>
                    <a:lnTo>
                      <a:pt x="31" y="82"/>
                    </a:lnTo>
                    <a:lnTo>
                      <a:pt x="42" y="68"/>
                    </a:lnTo>
                    <a:lnTo>
                      <a:pt x="54" y="55"/>
                    </a:lnTo>
                    <a:lnTo>
                      <a:pt x="67" y="43"/>
                    </a:lnTo>
                    <a:lnTo>
                      <a:pt x="82" y="32"/>
                    </a:lnTo>
                    <a:lnTo>
                      <a:pt x="97" y="23"/>
                    </a:lnTo>
                    <a:lnTo>
                      <a:pt x="114" y="14"/>
                    </a:lnTo>
                    <a:lnTo>
                      <a:pt x="130" y="9"/>
                    </a:lnTo>
                    <a:lnTo>
                      <a:pt x="148" y="4"/>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86" name="Freeform 56"/>
              <p:cNvSpPr>
                <a:spLocks/>
              </p:cNvSpPr>
              <p:nvPr/>
            </p:nvSpPr>
            <p:spPr bwMode="auto">
              <a:xfrm>
                <a:off x="4635" y="2004"/>
                <a:ext cx="94"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6 w 373"/>
                  <a:gd name="T11" fmla="*/ 1 h 373"/>
                  <a:gd name="T12" fmla="*/ 6 w 373"/>
                  <a:gd name="T13" fmla="*/ 2 h 373"/>
                  <a:gd name="T14" fmla="*/ 6 w 373"/>
                  <a:gd name="T15" fmla="*/ 2 h 373"/>
                  <a:gd name="T16" fmla="*/ 6 w 373"/>
                  <a:gd name="T17" fmla="*/ 3 h 373"/>
                  <a:gd name="T18" fmla="*/ 6 w 373"/>
                  <a:gd name="T19" fmla="*/ 4 h 373"/>
                  <a:gd name="T20" fmla="*/ 6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3 w 373"/>
                  <a:gd name="T33" fmla="*/ 6 h 373"/>
                  <a:gd name="T34" fmla="*/ 2 w 373"/>
                  <a:gd name="T35" fmla="*/ 6 h 373"/>
                  <a:gd name="T36" fmla="*/ 2 w 373"/>
                  <a:gd name="T37" fmla="*/ 5 h 373"/>
                  <a:gd name="T38" fmla="*/ 1 w 373"/>
                  <a:gd name="T39" fmla="*/ 5 h 373"/>
                  <a:gd name="T40" fmla="*/ 1 w 373"/>
                  <a:gd name="T41" fmla="*/ 5 h 373"/>
                  <a:gd name="T42" fmla="*/ 1 w 373"/>
                  <a:gd name="T43" fmla="*/ 4 h 373"/>
                  <a:gd name="T44" fmla="*/ 0 w 373"/>
                  <a:gd name="T45" fmla="*/ 4 h 373"/>
                  <a:gd name="T46" fmla="*/ 0 w 373"/>
                  <a:gd name="T47" fmla="*/ 3 h 373"/>
                  <a:gd name="T48" fmla="*/ 0 w 373"/>
                  <a:gd name="T49" fmla="*/ 2 h 373"/>
                  <a:gd name="T50" fmla="*/ 0 w 373"/>
                  <a:gd name="T51" fmla="*/ 2 h 373"/>
                  <a:gd name="T52" fmla="*/ 1 w 373"/>
                  <a:gd name="T53" fmla="*/ 1 h 373"/>
                  <a:gd name="T54" fmla="*/ 1 w 373"/>
                  <a:gd name="T55" fmla="*/ 1 h 373"/>
                  <a:gd name="T56" fmla="*/ 1 w 373"/>
                  <a:gd name="T57" fmla="*/ 1 h 373"/>
                  <a:gd name="T58" fmla="*/ 2 w 373"/>
                  <a:gd name="T59" fmla="*/ 0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3"/>
                    </a:lnTo>
                    <a:lnTo>
                      <a:pt x="242" y="8"/>
                    </a:lnTo>
                    <a:lnTo>
                      <a:pt x="259" y="14"/>
                    </a:lnTo>
                    <a:lnTo>
                      <a:pt x="275" y="22"/>
                    </a:lnTo>
                    <a:lnTo>
                      <a:pt x="291" y="32"/>
                    </a:lnTo>
                    <a:lnTo>
                      <a:pt x="305" y="43"/>
                    </a:lnTo>
                    <a:lnTo>
                      <a:pt x="318" y="55"/>
                    </a:lnTo>
                    <a:lnTo>
                      <a:pt x="330" y="68"/>
                    </a:lnTo>
                    <a:lnTo>
                      <a:pt x="341" y="82"/>
                    </a:lnTo>
                    <a:lnTo>
                      <a:pt x="350" y="97"/>
                    </a:lnTo>
                    <a:lnTo>
                      <a:pt x="359" y="114"/>
                    </a:lnTo>
                    <a:lnTo>
                      <a:pt x="365" y="131"/>
                    </a:lnTo>
                    <a:lnTo>
                      <a:pt x="369" y="150"/>
                    </a:lnTo>
                    <a:lnTo>
                      <a:pt x="372" y="167"/>
                    </a:lnTo>
                    <a:lnTo>
                      <a:pt x="373" y="186"/>
                    </a:lnTo>
                    <a:lnTo>
                      <a:pt x="372" y="205"/>
                    </a:lnTo>
                    <a:lnTo>
                      <a:pt x="369" y="225"/>
                    </a:lnTo>
                    <a:lnTo>
                      <a:pt x="365" y="242"/>
                    </a:lnTo>
                    <a:lnTo>
                      <a:pt x="359" y="259"/>
                    </a:lnTo>
                    <a:lnTo>
                      <a:pt x="350" y="276"/>
                    </a:lnTo>
                    <a:lnTo>
                      <a:pt x="341" y="291"/>
                    </a:lnTo>
                    <a:lnTo>
                      <a:pt x="330" y="305"/>
                    </a:lnTo>
                    <a:lnTo>
                      <a:pt x="318" y="318"/>
                    </a:lnTo>
                    <a:lnTo>
                      <a:pt x="305" y="330"/>
                    </a:lnTo>
                    <a:lnTo>
                      <a:pt x="291" y="341"/>
                    </a:lnTo>
                    <a:lnTo>
                      <a:pt x="275" y="350"/>
                    </a:lnTo>
                    <a:lnTo>
                      <a:pt x="259" y="359"/>
                    </a:lnTo>
                    <a:lnTo>
                      <a:pt x="242" y="365"/>
                    </a:lnTo>
                    <a:lnTo>
                      <a:pt x="223" y="369"/>
                    </a:lnTo>
                    <a:lnTo>
                      <a:pt x="205" y="373"/>
                    </a:lnTo>
                    <a:lnTo>
                      <a:pt x="186" y="373"/>
                    </a:lnTo>
                    <a:lnTo>
                      <a:pt x="167" y="373"/>
                    </a:lnTo>
                    <a:lnTo>
                      <a:pt x="148" y="369"/>
                    </a:lnTo>
                    <a:lnTo>
                      <a:pt x="130" y="365"/>
                    </a:lnTo>
                    <a:lnTo>
                      <a:pt x="114" y="359"/>
                    </a:lnTo>
                    <a:lnTo>
                      <a:pt x="97" y="350"/>
                    </a:lnTo>
                    <a:lnTo>
                      <a:pt x="82" y="341"/>
                    </a:lnTo>
                    <a:lnTo>
                      <a:pt x="67" y="330"/>
                    </a:lnTo>
                    <a:lnTo>
                      <a:pt x="54" y="318"/>
                    </a:lnTo>
                    <a:lnTo>
                      <a:pt x="42" y="305"/>
                    </a:lnTo>
                    <a:lnTo>
                      <a:pt x="32" y="291"/>
                    </a:lnTo>
                    <a:lnTo>
                      <a:pt x="22" y="276"/>
                    </a:lnTo>
                    <a:lnTo>
                      <a:pt x="14" y="259"/>
                    </a:lnTo>
                    <a:lnTo>
                      <a:pt x="8" y="242"/>
                    </a:lnTo>
                    <a:lnTo>
                      <a:pt x="3" y="225"/>
                    </a:lnTo>
                    <a:lnTo>
                      <a:pt x="0" y="205"/>
                    </a:lnTo>
                    <a:lnTo>
                      <a:pt x="0" y="186"/>
                    </a:lnTo>
                    <a:lnTo>
                      <a:pt x="0" y="167"/>
                    </a:lnTo>
                    <a:lnTo>
                      <a:pt x="3" y="150"/>
                    </a:lnTo>
                    <a:lnTo>
                      <a:pt x="8" y="131"/>
                    </a:lnTo>
                    <a:lnTo>
                      <a:pt x="14" y="114"/>
                    </a:lnTo>
                    <a:lnTo>
                      <a:pt x="22" y="97"/>
                    </a:lnTo>
                    <a:lnTo>
                      <a:pt x="32" y="82"/>
                    </a:lnTo>
                    <a:lnTo>
                      <a:pt x="42" y="68"/>
                    </a:lnTo>
                    <a:lnTo>
                      <a:pt x="54" y="55"/>
                    </a:lnTo>
                    <a:lnTo>
                      <a:pt x="67" y="43"/>
                    </a:lnTo>
                    <a:lnTo>
                      <a:pt x="82" y="32"/>
                    </a:lnTo>
                    <a:lnTo>
                      <a:pt x="97" y="22"/>
                    </a:lnTo>
                    <a:lnTo>
                      <a:pt x="114" y="14"/>
                    </a:lnTo>
                    <a:lnTo>
                      <a:pt x="130" y="8"/>
                    </a:lnTo>
                    <a:lnTo>
                      <a:pt x="148" y="3"/>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87" name="Freeform 57"/>
              <p:cNvSpPr>
                <a:spLocks/>
              </p:cNvSpPr>
              <p:nvPr/>
            </p:nvSpPr>
            <p:spPr bwMode="auto">
              <a:xfrm>
                <a:off x="4635" y="2004"/>
                <a:ext cx="94" cy="93"/>
              </a:xfrm>
              <a:custGeom>
                <a:avLst/>
                <a:gdLst>
                  <a:gd name="T0" fmla="*/ 3 w 373"/>
                  <a:gd name="T1" fmla="*/ 0 h 373"/>
                  <a:gd name="T2" fmla="*/ 4 w 373"/>
                  <a:gd name="T3" fmla="*/ 0 h 373"/>
                  <a:gd name="T4" fmla="*/ 4 w 373"/>
                  <a:gd name="T5" fmla="*/ 0 h 373"/>
                  <a:gd name="T6" fmla="*/ 5 w 373"/>
                  <a:gd name="T7" fmla="*/ 1 h 373"/>
                  <a:gd name="T8" fmla="*/ 5 w 373"/>
                  <a:gd name="T9" fmla="*/ 1 h 373"/>
                  <a:gd name="T10" fmla="*/ 6 w 373"/>
                  <a:gd name="T11" fmla="*/ 1 h 373"/>
                  <a:gd name="T12" fmla="*/ 6 w 373"/>
                  <a:gd name="T13" fmla="*/ 2 h 373"/>
                  <a:gd name="T14" fmla="*/ 6 w 373"/>
                  <a:gd name="T15" fmla="*/ 2 h 373"/>
                  <a:gd name="T16" fmla="*/ 6 w 373"/>
                  <a:gd name="T17" fmla="*/ 3 h 373"/>
                  <a:gd name="T18" fmla="*/ 6 w 373"/>
                  <a:gd name="T19" fmla="*/ 4 h 373"/>
                  <a:gd name="T20" fmla="*/ 6 w 373"/>
                  <a:gd name="T21" fmla="*/ 4 h 373"/>
                  <a:gd name="T22" fmla="*/ 5 w 373"/>
                  <a:gd name="T23" fmla="*/ 5 h 373"/>
                  <a:gd name="T24" fmla="*/ 5 w 373"/>
                  <a:gd name="T25" fmla="*/ 5 h 373"/>
                  <a:gd name="T26" fmla="*/ 4 w 373"/>
                  <a:gd name="T27" fmla="*/ 5 h 373"/>
                  <a:gd name="T28" fmla="*/ 4 w 373"/>
                  <a:gd name="T29" fmla="*/ 6 h 373"/>
                  <a:gd name="T30" fmla="*/ 3 w 373"/>
                  <a:gd name="T31" fmla="*/ 6 h 373"/>
                  <a:gd name="T32" fmla="*/ 3 w 373"/>
                  <a:gd name="T33" fmla="*/ 6 h 373"/>
                  <a:gd name="T34" fmla="*/ 2 w 373"/>
                  <a:gd name="T35" fmla="*/ 6 h 373"/>
                  <a:gd name="T36" fmla="*/ 2 w 373"/>
                  <a:gd name="T37" fmla="*/ 5 h 373"/>
                  <a:gd name="T38" fmla="*/ 1 w 373"/>
                  <a:gd name="T39" fmla="*/ 5 h 373"/>
                  <a:gd name="T40" fmla="*/ 1 w 373"/>
                  <a:gd name="T41" fmla="*/ 5 h 373"/>
                  <a:gd name="T42" fmla="*/ 1 w 373"/>
                  <a:gd name="T43" fmla="*/ 4 h 373"/>
                  <a:gd name="T44" fmla="*/ 0 w 373"/>
                  <a:gd name="T45" fmla="*/ 4 h 373"/>
                  <a:gd name="T46" fmla="*/ 0 w 373"/>
                  <a:gd name="T47" fmla="*/ 3 h 373"/>
                  <a:gd name="T48" fmla="*/ 0 w 373"/>
                  <a:gd name="T49" fmla="*/ 2 h 373"/>
                  <a:gd name="T50" fmla="*/ 0 w 373"/>
                  <a:gd name="T51" fmla="*/ 2 h 373"/>
                  <a:gd name="T52" fmla="*/ 1 w 373"/>
                  <a:gd name="T53" fmla="*/ 1 h 373"/>
                  <a:gd name="T54" fmla="*/ 1 w 373"/>
                  <a:gd name="T55" fmla="*/ 1 h 373"/>
                  <a:gd name="T56" fmla="*/ 1 w 373"/>
                  <a:gd name="T57" fmla="*/ 1 h 373"/>
                  <a:gd name="T58" fmla="*/ 2 w 373"/>
                  <a:gd name="T59" fmla="*/ 0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6" y="0"/>
                    </a:moveTo>
                    <a:lnTo>
                      <a:pt x="205" y="1"/>
                    </a:lnTo>
                    <a:lnTo>
                      <a:pt x="223" y="3"/>
                    </a:lnTo>
                    <a:lnTo>
                      <a:pt x="242" y="8"/>
                    </a:lnTo>
                    <a:lnTo>
                      <a:pt x="259" y="14"/>
                    </a:lnTo>
                    <a:lnTo>
                      <a:pt x="275" y="22"/>
                    </a:lnTo>
                    <a:lnTo>
                      <a:pt x="291" y="32"/>
                    </a:lnTo>
                    <a:lnTo>
                      <a:pt x="305" y="43"/>
                    </a:lnTo>
                    <a:lnTo>
                      <a:pt x="318" y="55"/>
                    </a:lnTo>
                    <a:lnTo>
                      <a:pt x="330" y="68"/>
                    </a:lnTo>
                    <a:lnTo>
                      <a:pt x="341" y="82"/>
                    </a:lnTo>
                    <a:lnTo>
                      <a:pt x="350" y="97"/>
                    </a:lnTo>
                    <a:lnTo>
                      <a:pt x="359" y="114"/>
                    </a:lnTo>
                    <a:lnTo>
                      <a:pt x="365" y="131"/>
                    </a:lnTo>
                    <a:lnTo>
                      <a:pt x="369" y="150"/>
                    </a:lnTo>
                    <a:lnTo>
                      <a:pt x="372" y="167"/>
                    </a:lnTo>
                    <a:lnTo>
                      <a:pt x="373" y="186"/>
                    </a:lnTo>
                    <a:lnTo>
                      <a:pt x="372" y="205"/>
                    </a:lnTo>
                    <a:lnTo>
                      <a:pt x="369" y="225"/>
                    </a:lnTo>
                    <a:lnTo>
                      <a:pt x="365" y="242"/>
                    </a:lnTo>
                    <a:lnTo>
                      <a:pt x="359" y="259"/>
                    </a:lnTo>
                    <a:lnTo>
                      <a:pt x="350" y="276"/>
                    </a:lnTo>
                    <a:lnTo>
                      <a:pt x="341" y="291"/>
                    </a:lnTo>
                    <a:lnTo>
                      <a:pt x="330" y="305"/>
                    </a:lnTo>
                    <a:lnTo>
                      <a:pt x="318" y="318"/>
                    </a:lnTo>
                    <a:lnTo>
                      <a:pt x="305" y="330"/>
                    </a:lnTo>
                    <a:lnTo>
                      <a:pt x="291" y="341"/>
                    </a:lnTo>
                    <a:lnTo>
                      <a:pt x="275" y="350"/>
                    </a:lnTo>
                    <a:lnTo>
                      <a:pt x="259" y="359"/>
                    </a:lnTo>
                    <a:lnTo>
                      <a:pt x="242" y="365"/>
                    </a:lnTo>
                    <a:lnTo>
                      <a:pt x="223" y="369"/>
                    </a:lnTo>
                    <a:lnTo>
                      <a:pt x="205" y="373"/>
                    </a:lnTo>
                    <a:lnTo>
                      <a:pt x="186" y="373"/>
                    </a:lnTo>
                    <a:lnTo>
                      <a:pt x="167" y="373"/>
                    </a:lnTo>
                    <a:lnTo>
                      <a:pt x="148" y="369"/>
                    </a:lnTo>
                    <a:lnTo>
                      <a:pt x="130" y="365"/>
                    </a:lnTo>
                    <a:lnTo>
                      <a:pt x="114" y="359"/>
                    </a:lnTo>
                    <a:lnTo>
                      <a:pt x="97" y="350"/>
                    </a:lnTo>
                    <a:lnTo>
                      <a:pt x="82" y="341"/>
                    </a:lnTo>
                    <a:lnTo>
                      <a:pt x="67" y="330"/>
                    </a:lnTo>
                    <a:lnTo>
                      <a:pt x="54" y="318"/>
                    </a:lnTo>
                    <a:lnTo>
                      <a:pt x="42" y="305"/>
                    </a:lnTo>
                    <a:lnTo>
                      <a:pt x="32" y="291"/>
                    </a:lnTo>
                    <a:lnTo>
                      <a:pt x="22" y="276"/>
                    </a:lnTo>
                    <a:lnTo>
                      <a:pt x="14" y="259"/>
                    </a:lnTo>
                    <a:lnTo>
                      <a:pt x="8" y="242"/>
                    </a:lnTo>
                    <a:lnTo>
                      <a:pt x="3" y="225"/>
                    </a:lnTo>
                    <a:lnTo>
                      <a:pt x="0" y="205"/>
                    </a:lnTo>
                    <a:lnTo>
                      <a:pt x="0" y="186"/>
                    </a:lnTo>
                    <a:lnTo>
                      <a:pt x="0" y="167"/>
                    </a:lnTo>
                    <a:lnTo>
                      <a:pt x="3" y="150"/>
                    </a:lnTo>
                    <a:lnTo>
                      <a:pt x="8" y="131"/>
                    </a:lnTo>
                    <a:lnTo>
                      <a:pt x="14" y="114"/>
                    </a:lnTo>
                    <a:lnTo>
                      <a:pt x="22" y="97"/>
                    </a:lnTo>
                    <a:lnTo>
                      <a:pt x="32" y="82"/>
                    </a:lnTo>
                    <a:lnTo>
                      <a:pt x="42" y="68"/>
                    </a:lnTo>
                    <a:lnTo>
                      <a:pt x="54" y="55"/>
                    </a:lnTo>
                    <a:lnTo>
                      <a:pt x="67" y="43"/>
                    </a:lnTo>
                    <a:lnTo>
                      <a:pt x="82" y="32"/>
                    </a:lnTo>
                    <a:lnTo>
                      <a:pt x="97" y="22"/>
                    </a:lnTo>
                    <a:lnTo>
                      <a:pt x="114" y="14"/>
                    </a:lnTo>
                    <a:lnTo>
                      <a:pt x="130" y="8"/>
                    </a:lnTo>
                    <a:lnTo>
                      <a:pt x="148" y="3"/>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88" name="Freeform 58"/>
              <p:cNvSpPr>
                <a:spLocks/>
              </p:cNvSpPr>
              <p:nvPr/>
            </p:nvSpPr>
            <p:spPr bwMode="auto">
              <a:xfrm>
                <a:off x="4157" y="2045"/>
                <a:ext cx="93" cy="94"/>
              </a:xfrm>
              <a:custGeom>
                <a:avLst/>
                <a:gdLst>
                  <a:gd name="T0" fmla="*/ 3 w 373"/>
                  <a:gd name="T1" fmla="*/ 0 h 375"/>
                  <a:gd name="T2" fmla="*/ 4 w 373"/>
                  <a:gd name="T3" fmla="*/ 0 h 375"/>
                  <a:gd name="T4" fmla="*/ 4 w 373"/>
                  <a:gd name="T5" fmla="*/ 1 h 375"/>
                  <a:gd name="T6" fmla="*/ 5 w 373"/>
                  <a:gd name="T7" fmla="*/ 1 h 375"/>
                  <a:gd name="T8" fmla="*/ 5 w 373"/>
                  <a:gd name="T9" fmla="*/ 1 h 375"/>
                  <a:gd name="T10" fmla="*/ 5 w 373"/>
                  <a:gd name="T11" fmla="*/ 2 h 375"/>
                  <a:gd name="T12" fmla="*/ 6 w 373"/>
                  <a:gd name="T13" fmla="*/ 2 h 375"/>
                  <a:gd name="T14" fmla="*/ 6 w 373"/>
                  <a:gd name="T15" fmla="*/ 3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6 h 375"/>
                  <a:gd name="T28" fmla="*/ 4 w 373"/>
                  <a:gd name="T29" fmla="*/ 6 h 375"/>
                  <a:gd name="T30" fmla="*/ 3 w 373"/>
                  <a:gd name="T31" fmla="*/ 6 h 375"/>
                  <a:gd name="T32" fmla="*/ 2 w 373"/>
                  <a:gd name="T33" fmla="*/ 6 h 375"/>
                  <a:gd name="T34" fmla="*/ 2 w 373"/>
                  <a:gd name="T35" fmla="*/ 6 h 375"/>
                  <a:gd name="T36" fmla="*/ 1 w 373"/>
                  <a:gd name="T37" fmla="*/ 6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3 h 375"/>
                  <a:gd name="T50" fmla="*/ 0 w 373"/>
                  <a:gd name="T51" fmla="*/ 2 h 375"/>
                  <a:gd name="T52" fmla="*/ 0 w 373"/>
                  <a:gd name="T53" fmla="*/ 2 h 375"/>
                  <a:gd name="T54" fmla="*/ 1 w 373"/>
                  <a:gd name="T55" fmla="*/ 1 h 375"/>
                  <a:gd name="T56" fmla="*/ 1 w 373"/>
                  <a:gd name="T57" fmla="*/ 1 h 375"/>
                  <a:gd name="T58" fmla="*/ 1 w 373"/>
                  <a:gd name="T59" fmla="*/ 1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1"/>
                    </a:lnTo>
                    <a:lnTo>
                      <a:pt x="224" y="5"/>
                    </a:lnTo>
                    <a:lnTo>
                      <a:pt x="243" y="10"/>
                    </a:lnTo>
                    <a:lnTo>
                      <a:pt x="259" y="16"/>
                    </a:lnTo>
                    <a:lnTo>
                      <a:pt x="276" y="24"/>
                    </a:lnTo>
                    <a:lnTo>
                      <a:pt x="291" y="32"/>
                    </a:lnTo>
                    <a:lnTo>
                      <a:pt x="306" y="43"/>
                    </a:lnTo>
                    <a:lnTo>
                      <a:pt x="319" y="56"/>
                    </a:lnTo>
                    <a:lnTo>
                      <a:pt x="331" y="69"/>
                    </a:lnTo>
                    <a:lnTo>
                      <a:pt x="341" y="83"/>
                    </a:lnTo>
                    <a:lnTo>
                      <a:pt x="351" y="99"/>
                    </a:lnTo>
                    <a:lnTo>
                      <a:pt x="359" y="116"/>
                    </a:lnTo>
                    <a:lnTo>
                      <a:pt x="365" y="132"/>
                    </a:lnTo>
                    <a:lnTo>
                      <a:pt x="370" y="150"/>
                    </a:lnTo>
                    <a:lnTo>
                      <a:pt x="372" y="169"/>
                    </a:lnTo>
                    <a:lnTo>
                      <a:pt x="373" y="188"/>
                    </a:lnTo>
                    <a:lnTo>
                      <a:pt x="372" y="207"/>
                    </a:lnTo>
                    <a:lnTo>
                      <a:pt x="370" y="225"/>
                    </a:lnTo>
                    <a:lnTo>
                      <a:pt x="365" y="243"/>
                    </a:lnTo>
                    <a:lnTo>
                      <a:pt x="359" y="261"/>
                    </a:lnTo>
                    <a:lnTo>
                      <a:pt x="351" y="277"/>
                    </a:lnTo>
                    <a:lnTo>
                      <a:pt x="341" y="291"/>
                    </a:lnTo>
                    <a:lnTo>
                      <a:pt x="331" y="307"/>
                    </a:lnTo>
                    <a:lnTo>
                      <a:pt x="319" y="320"/>
                    </a:lnTo>
                    <a:lnTo>
                      <a:pt x="306" y="332"/>
                    </a:lnTo>
                    <a:lnTo>
                      <a:pt x="291" y="343"/>
                    </a:lnTo>
                    <a:lnTo>
                      <a:pt x="276" y="352"/>
                    </a:lnTo>
                    <a:lnTo>
                      <a:pt x="259" y="359"/>
                    </a:lnTo>
                    <a:lnTo>
                      <a:pt x="243" y="366"/>
                    </a:lnTo>
                    <a:lnTo>
                      <a:pt x="224" y="371"/>
                    </a:lnTo>
                    <a:lnTo>
                      <a:pt x="206" y="373"/>
                    </a:lnTo>
                    <a:lnTo>
                      <a:pt x="187" y="375"/>
                    </a:lnTo>
                    <a:lnTo>
                      <a:pt x="168" y="373"/>
                    </a:lnTo>
                    <a:lnTo>
                      <a:pt x="149" y="371"/>
                    </a:lnTo>
                    <a:lnTo>
                      <a:pt x="131" y="366"/>
                    </a:lnTo>
                    <a:lnTo>
                      <a:pt x="114" y="359"/>
                    </a:lnTo>
                    <a:lnTo>
                      <a:pt x="98" y="352"/>
                    </a:lnTo>
                    <a:lnTo>
                      <a:pt x="82" y="343"/>
                    </a:lnTo>
                    <a:lnTo>
                      <a:pt x="68" y="332"/>
                    </a:lnTo>
                    <a:lnTo>
                      <a:pt x="55" y="320"/>
                    </a:lnTo>
                    <a:lnTo>
                      <a:pt x="43" y="307"/>
                    </a:lnTo>
                    <a:lnTo>
                      <a:pt x="32" y="291"/>
                    </a:lnTo>
                    <a:lnTo>
                      <a:pt x="23" y="277"/>
                    </a:lnTo>
                    <a:lnTo>
                      <a:pt x="14" y="261"/>
                    </a:lnTo>
                    <a:lnTo>
                      <a:pt x="8" y="243"/>
                    </a:lnTo>
                    <a:lnTo>
                      <a:pt x="4" y="225"/>
                    </a:lnTo>
                    <a:lnTo>
                      <a:pt x="0" y="207"/>
                    </a:lnTo>
                    <a:lnTo>
                      <a:pt x="0" y="188"/>
                    </a:lnTo>
                    <a:lnTo>
                      <a:pt x="0" y="169"/>
                    </a:lnTo>
                    <a:lnTo>
                      <a:pt x="4" y="150"/>
                    </a:lnTo>
                    <a:lnTo>
                      <a:pt x="8" y="132"/>
                    </a:lnTo>
                    <a:lnTo>
                      <a:pt x="14" y="116"/>
                    </a:lnTo>
                    <a:lnTo>
                      <a:pt x="23" y="99"/>
                    </a:lnTo>
                    <a:lnTo>
                      <a:pt x="32" y="83"/>
                    </a:lnTo>
                    <a:lnTo>
                      <a:pt x="43" y="69"/>
                    </a:lnTo>
                    <a:lnTo>
                      <a:pt x="55" y="56"/>
                    </a:lnTo>
                    <a:lnTo>
                      <a:pt x="68" y="43"/>
                    </a:lnTo>
                    <a:lnTo>
                      <a:pt x="82" y="32"/>
                    </a:lnTo>
                    <a:lnTo>
                      <a:pt x="98" y="24"/>
                    </a:lnTo>
                    <a:lnTo>
                      <a:pt x="114" y="16"/>
                    </a:lnTo>
                    <a:lnTo>
                      <a:pt x="131" y="10"/>
                    </a:lnTo>
                    <a:lnTo>
                      <a:pt x="149" y="5"/>
                    </a:lnTo>
                    <a:lnTo>
                      <a:pt x="168" y="1"/>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89" name="Freeform 59"/>
              <p:cNvSpPr>
                <a:spLocks/>
              </p:cNvSpPr>
              <p:nvPr/>
            </p:nvSpPr>
            <p:spPr bwMode="auto">
              <a:xfrm>
                <a:off x="4157" y="2045"/>
                <a:ext cx="93" cy="94"/>
              </a:xfrm>
              <a:custGeom>
                <a:avLst/>
                <a:gdLst>
                  <a:gd name="T0" fmla="*/ 3 w 373"/>
                  <a:gd name="T1" fmla="*/ 0 h 375"/>
                  <a:gd name="T2" fmla="*/ 4 w 373"/>
                  <a:gd name="T3" fmla="*/ 0 h 375"/>
                  <a:gd name="T4" fmla="*/ 4 w 373"/>
                  <a:gd name="T5" fmla="*/ 1 h 375"/>
                  <a:gd name="T6" fmla="*/ 5 w 373"/>
                  <a:gd name="T7" fmla="*/ 1 h 375"/>
                  <a:gd name="T8" fmla="*/ 5 w 373"/>
                  <a:gd name="T9" fmla="*/ 1 h 375"/>
                  <a:gd name="T10" fmla="*/ 5 w 373"/>
                  <a:gd name="T11" fmla="*/ 2 h 375"/>
                  <a:gd name="T12" fmla="*/ 6 w 373"/>
                  <a:gd name="T13" fmla="*/ 2 h 375"/>
                  <a:gd name="T14" fmla="*/ 6 w 373"/>
                  <a:gd name="T15" fmla="*/ 3 h 375"/>
                  <a:gd name="T16" fmla="*/ 6 w 373"/>
                  <a:gd name="T17" fmla="*/ 3 h 375"/>
                  <a:gd name="T18" fmla="*/ 6 w 373"/>
                  <a:gd name="T19" fmla="*/ 4 h 375"/>
                  <a:gd name="T20" fmla="*/ 5 w 373"/>
                  <a:gd name="T21" fmla="*/ 4 h 375"/>
                  <a:gd name="T22" fmla="*/ 5 w 373"/>
                  <a:gd name="T23" fmla="*/ 5 h 375"/>
                  <a:gd name="T24" fmla="*/ 5 w 373"/>
                  <a:gd name="T25" fmla="*/ 5 h 375"/>
                  <a:gd name="T26" fmla="*/ 4 w 373"/>
                  <a:gd name="T27" fmla="*/ 6 h 375"/>
                  <a:gd name="T28" fmla="*/ 4 w 373"/>
                  <a:gd name="T29" fmla="*/ 6 h 375"/>
                  <a:gd name="T30" fmla="*/ 3 w 373"/>
                  <a:gd name="T31" fmla="*/ 6 h 375"/>
                  <a:gd name="T32" fmla="*/ 2 w 373"/>
                  <a:gd name="T33" fmla="*/ 6 h 375"/>
                  <a:gd name="T34" fmla="*/ 2 w 373"/>
                  <a:gd name="T35" fmla="*/ 6 h 375"/>
                  <a:gd name="T36" fmla="*/ 1 w 373"/>
                  <a:gd name="T37" fmla="*/ 6 h 375"/>
                  <a:gd name="T38" fmla="*/ 1 w 373"/>
                  <a:gd name="T39" fmla="*/ 5 h 375"/>
                  <a:gd name="T40" fmla="*/ 1 w 373"/>
                  <a:gd name="T41" fmla="*/ 5 h 375"/>
                  <a:gd name="T42" fmla="*/ 0 w 373"/>
                  <a:gd name="T43" fmla="*/ 4 h 375"/>
                  <a:gd name="T44" fmla="*/ 0 w 373"/>
                  <a:gd name="T45" fmla="*/ 4 h 375"/>
                  <a:gd name="T46" fmla="*/ 0 w 373"/>
                  <a:gd name="T47" fmla="*/ 3 h 375"/>
                  <a:gd name="T48" fmla="*/ 0 w 373"/>
                  <a:gd name="T49" fmla="*/ 3 h 375"/>
                  <a:gd name="T50" fmla="*/ 0 w 373"/>
                  <a:gd name="T51" fmla="*/ 2 h 375"/>
                  <a:gd name="T52" fmla="*/ 0 w 373"/>
                  <a:gd name="T53" fmla="*/ 2 h 375"/>
                  <a:gd name="T54" fmla="*/ 1 w 373"/>
                  <a:gd name="T55" fmla="*/ 1 h 375"/>
                  <a:gd name="T56" fmla="*/ 1 w 373"/>
                  <a:gd name="T57" fmla="*/ 1 h 375"/>
                  <a:gd name="T58" fmla="*/ 1 w 373"/>
                  <a:gd name="T59" fmla="*/ 1 h 375"/>
                  <a:gd name="T60" fmla="*/ 2 w 373"/>
                  <a:gd name="T61" fmla="*/ 0 h 375"/>
                  <a:gd name="T62" fmla="*/ 2 w 373"/>
                  <a:gd name="T63" fmla="*/ 0 h 3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5"/>
                  <a:gd name="T98" fmla="*/ 373 w 373"/>
                  <a:gd name="T99" fmla="*/ 375 h 3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5">
                    <a:moveTo>
                      <a:pt x="187" y="0"/>
                    </a:moveTo>
                    <a:lnTo>
                      <a:pt x="206" y="1"/>
                    </a:lnTo>
                    <a:lnTo>
                      <a:pt x="224" y="5"/>
                    </a:lnTo>
                    <a:lnTo>
                      <a:pt x="243" y="10"/>
                    </a:lnTo>
                    <a:lnTo>
                      <a:pt x="259" y="16"/>
                    </a:lnTo>
                    <a:lnTo>
                      <a:pt x="276" y="24"/>
                    </a:lnTo>
                    <a:lnTo>
                      <a:pt x="291" y="32"/>
                    </a:lnTo>
                    <a:lnTo>
                      <a:pt x="306" y="43"/>
                    </a:lnTo>
                    <a:lnTo>
                      <a:pt x="319" y="56"/>
                    </a:lnTo>
                    <a:lnTo>
                      <a:pt x="331" y="69"/>
                    </a:lnTo>
                    <a:lnTo>
                      <a:pt x="341" y="83"/>
                    </a:lnTo>
                    <a:lnTo>
                      <a:pt x="351" y="99"/>
                    </a:lnTo>
                    <a:lnTo>
                      <a:pt x="359" y="116"/>
                    </a:lnTo>
                    <a:lnTo>
                      <a:pt x="365" y="132"/>
                    </a:lnTo>
                    <a:lnTo>
                      <a:pt x="370" y="150"/>
                    </a:lnTo>
                    <a:lnTo>
                      <a:pt x="372" y="169"/>
                    </a:lnTo>
                    <a:lnTo>
                      <a:pt x="373" y="188"/>
                    </a:lnTo>
                    <a:lnTo>
                      <a:pt x="372" y="207"/>
                    </a:lnTo>
                    <a:lnTo>
                      <a:pt x="370" y="225"/>
                    </a:lnTo>
                    <a:lnTo>
                      <a:pt x="365" y="243"/>
                    </a:lnTo>
                    <a:lnTo>
                      <a:pt x="359" y="261"/>
                    </a:lnTo>
                    <a:lnTo>
                      <a:pt x="351" y="277"/>
                    </a:lnTo>
                    <a:lnTo>
                      <a:pt x="341" y="291"/>
                    </a:lnTo>
                    <a:lnTo>
                      <a:pt x="331" y="307"/>
                    </a:lnTo>
                    <a:lnTo>
                      <a:pt x="319" y="320"/>
                    </a:lnTo>
                    <a:lnTo>
                      <a:pt x="306" y="332"/>
                    </a:lnTo>
                    <a:lnTo>
                      <a:pt x="291" y="343"/>
                    </a:lnTo>
                    <a:lnTo>
                      <a:pt x="276" y="352"/>
                    </a:lnTo>
                    <a:lnTo>
                      <a:pt x="259" y="359"/>
                    </a:lnTo>
                    <a:lnTo>
                      <a:pt x="243" y="366"/>
                    </a:lnTo>
                    <a:lnTo>
                      <a:pt x="224" y="371"/>
                    </a:lnTo>
                    <a:lnTo>
                      <a:pt x="206" y="373"/>
                    </a:lnTo>
                    <a:lnTo>
                      <a:pt x="187" y="375"/>
                    </a:lnTo>
                    <a:lnTo>
                      <a:pt x="168" y="373"/>
                    </a:lnTo>
                    <a:lnTo>
                      <a:pt x="149" y="371"/>
                    </a:lnTo>
                    <a:lnTo>
                      <a:pt x="131" y="366"/>
                    </a:lnTo>
                    <a:lnTo>
                      <a:pt x="114" y="359"/>
                    </a:lnTo>
                    <a:lnTo>
                      <a:pt x="98" y="352"/>
                    </a:lnTo>
                    <a:lnTo>
                      <a:pt x="82" y="343"/>
                    </a:lnTo>
                    <a:lnTo>
                      <a:pt x="68" y="332"/>
                    </a:lnTo>
                    <a:lnTo>
                      <a:pt x="55" y="320"/>
                    </a:lnTo>
                    <a:lnTo>
                      <a:pt x="43" y="307"/>
                    </a:lnTo>
                    <a:lnTo>
                      <a:pt x="32" y="291"/>
                    </a:lnTo>
                    <a:lnTo>
                      <a:pt x="23" y="277"/>
                    </a:lnTo>
                    <a:lnTo>
                      <a:pt x="14" y="261"/>
                    </a:lnTo>
                    <a:lnTo>
                      <a:pt x="8" y="243"/>
                    </a:lnTo>
                    <a:lnTo>
                      <a:pt x="4" y="225"/>
                    </a:lnTo>
                    <a:lnTo>
                      <a:pt x="0" y="207"/>
                    </a:lnTo>
                    <a:lnTo>
                      <a:pt x="0" y="188"/>
                    </a:lnTo>
                    <a:lnTo>
                      <a:pt x="0" y="169"/>
                    </a:lnTo>
                    <a:lnTo>
                      <a:pt x="4" y="150"/>
                    </a:lnTo>
                    <a:lnTo>
                      <a:pt x="8" y="132"/>
                    </a:lnTo>
                    <a:lnTo>
                      <a:pt x="14" y="116"/>
                    </a:lnTo>
                    <a:lnTo>
                      <a:pt x="23" y="99"/>
                    </a:lnTo>
                    <a:lnTo>
                      <a:pt x="32" y="83"/>
                    </a:lnTo>
                    <a:lnTo>
                      <a:pt x="43" y="69"/>
                    </a:lnTo>
                    <a:lnTo>
                      <a:pt x="55" y="56"/>
                    </a:lnTo>
                    <a:lnTo>
                      <a:pt x="68" y="43"/>
                    </a:lnTo>
                    <a:lnTo>
                      <a:pt x="82" y="32"/>
                    </a:lnTo>
                    <a:lnTo>
                      <a:pt x="98" y="24"/>
                    </a:lnTo>
                    <a:lnTo>
                      <a:pt x="114" y="16"/>
                    </a:lnTo>
                    <a:lnTo>
                      <a:pt x="131" y="10"/>
                    </a:lnTo>
                    <a:lnTo>
                      <a:pt x="149" y="5"/>
                    </a:lnTo>
                    <a:lnTo>
                      <a:pt x="168" y="1"/>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90" name="Freeform 60"/>
              <p:cNvSpPr>
                <a:spLocks/>
              </p:cNvSpPr>
              <p:nvPr/>
            </p:nvSpPr>
            <p:spPr bwMode="auto">
              <a:xfrm>
                <a:off x="4226" y="2012"/>
                <a:ext cx="93" cy="93"/>
              </a:xfrm>
              <a:custGeom>
                <a:avLst/>
                <a:gdLst>
                  <a:gd name="T0" fmla="*/ 3 w 374"/>
                  <a:gd name="T1" fmla="*/ 0 h 373"/>
                  <a:gd name="T2" fmla="*/ 4 w 374"/>
                  <a:gd name="T3" fmla="*/ 0 h 373"/>
                  <a:gd name="T4" fmla="*/ 4 w 374"/>
                  <a:gd name="T5" fmla="*/ 0 h 373"/>
                  <a:gd name="T6" fmla="*/ 5 w 374"/>
                  <a:gd name="T7" fmla="*/ 1 h 373"/>
                  <a:gd name="T8" fmla="*/ 5 w 374"/>
                  <a:gd name="T9" fmla="*/ 1 h 373"/>
                  <a:gd name="T10" fmla="*/ 5 w 374"/>
                  <a:gd name="T11" fmla="*/ 1 h 373"/>
                  <a:gd name="T12" fmla="*/ 6 w 374"/>
                  <a:gd name="T13" fmla="*/ 2 h 373"/>
                  <a:gd name="T14" fmla="*/ 6 w 374"/>
                  <a:gd name="T15" fmla="*/ 2 h 373"/>
                  <a:gd name="T16" fmla="*/ 6 w 374"/>
                  <a:gd name="T17" fmla="*/ 3 h 373"/>
                  <a:gd name="T18" fmla="*/ 6 w 374"/>
                  <a:gd name="T19" fmla="*/ 4 h 373"/>
                  <a:gd name="T20" fmla="*/ 5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2 w 374"/>
                  <a:gd name="T33" fmla="*/ 6 h 373"/>
                  <a:gd name="T34" fmla="*/ 2 w 374"/>
                  <a:gd name="T35" fmla="*/ 6 h 373"/>
                  <a:gd name="T36" fmla="*/ 1 w 374"/>
                  <a:gd name="T37" fmla="*/ 5 h 373"/>
                  <a:gd name="T38" fmla="*/ 1 w 374"/>
                  <a:gd name="T39" fmla="*/ 5 h 373"/>
                  <a:gd name="T40" fmla="*/ 1 w 374"/>
                  <a:gd name="T41" fmla="*/ 5 h 373"/>
                  <a:gd name="T42" fmla="*/ 0 w 374"/>
                  <a:gd name="T43" fmla="*/ 4 h 373"/>
                  <a:gd name="T44" fmla="*/ 0 w 374"/>
                  <a:gd name="T45" fmla="*/ 4 h 373"/>
                  <a:gd name="T46" fmla="*/ 0 w 374"/>
                  <a:gd name="T47" fmla="*/ 3 h 373"/>
                  <a:gd name="T48" fmla="*/ 0 w 374"/>
                  <a:gd name="T49" fmla="*/ 2 h 373"/>
                  <a:gd name="T50" fmla="*/ 0 w 374"/>
                  <a:gd name="T51" fmla="*/ 2 h 373"/>
                  <a:gd name="T52" fmla="*/ 0 w 374"/>
                  <a:gd name="T53" fmla="*/ 1 h 373"/>
                  <a:gd name="T54" fmla="*/ 1 w 374"/>
                  <a:gd name="T55" fmla="*/ 1 h 373"/>
                  <a:gd name="T56" fmla="*/ 1 w 374"/>
                  <a:gd name="T57" fmla="*/ 1 h 373"/>
                  <a:gd name="T58" fmla="*/ 1 w 374"/>
                  <a:gd name="T59" fmla="*/ 0 h 373"/>
                  <a:gd name="T60" fmla="*/ 2 w 374"/>
                  <a:gd name="T61" fmla="*/ 0 h 373"/>
                  <a:gd name="T62" fmla="*/ 2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6" y="0"/>
                    </a:moveTo>
                    <a:lnTo>
                      <a:pt x="205" y="1"/>
                    </a:lnTo>
                    <a:lnTo>
                      <a:pt x="224" y="4"/>
                    </a:lnTo>
                    <a:lnTo>
                      <a:pt x="242" y="8"/>
                    </a:lnTo>
                    <a:lnTo>
                      <a:pt x="260" y="14"/>
                    </a:lnTo>
                    <a:lnTo>
                      <a:pt x="275" y="23"/>
                    </a:lnTo>
                    <a:lnTo>
                      <a:pt x="291" y="32"/>
                    </a:lnTo>
                    <a:lnTo>
                      <a:pt x="305" y="43"/>
                    </a:lnTo>
                    <a:lnTo>
                      <a:pt x="319" y="55"/>
                    </a:lnTo>
                    <a:lnTo>
                      <a:pt x="331" y="68"/>
                    </a:lnTo>
                    <a:lnTo>
                      <a:pt x="342" y="82"/>
                    </a:lnTo>
                    <a:lnTo>
                      <a:pt x="352" y="97"/>
                    </a:lnTo>
                    <a:lnTo>
                      <a:pt x="359" y="114"/>
                    </a:lnTo>
                    <a:lnTo>
                      <a:pt x="366" y="132"/>
                    </a:lnTo>
                    <a:lnTo>
                      <a:pt x="369" y="150"/>
                    </a:lnTo>
                    <a:lnTo>
                      <a:pt x="373" y="168"/>
                    </a:lnTo>
                    <a:lnTo>
                      <a:pt x="374" y="187"/>
                    </a:lnTo>
                    <a:lnTo>
                      <a:pt x="373" y="206"/>
                    </a:lnTo>
                    <a:lnTo>
                      <a:pt x="369" y="225"/>
                    </a:lnTo>
                    <a:lnTo>
                      <a:pt x="366" y="242"/>
                    </a:lnTo>
                    <a:lnTo>
                      <a:pt x="359" y="259"/>
                    </a:lnTo>
                    <a:lnTo>
                      <a:pt x="352" y="276"/>
                    </a:lnTo>
                    <a:lnTo>
                      <a:pt x="342" y="291"/>
                    </a:lnTo>
                    <a:lnTo>
                      <a:pt x="331" y="305"/>
                    </a:lnTo>
                    <a:lnTo>
                      <a:pt x="319" y="318"/>
                    </a:lnTo>
                    <a:lnTo>
                      <a:pt x="305" y="332"/>
                    </a:lnTo>
                    <a:lnTo>
                      <a:pt x="291" y="342"/>
                    </a:lnTo>
                    <a:lnTo>
                      <a:pt x="275" y="351"/>
                    </a:lnTo>
                    <a:lnTo>
                      <a:pt x="260" y="359"/>
                    </a:lnTo>
                    <a:lnTo>
                      <a:pt x="242" y="365"/>
                    </a:lnTo>
                    <a:lnTo>
                      <a:pt x="224" y="370"/>
                    </a:lnTo>
                    <a:lnTo>
                      <a:pt x="205" y="373"/>
                    </a:lnTo>
                    <a:lnTo>
                      <a:pt x="186" y="373"/>
                    </a:lnTo>
                    <a:lnTo>
                      <a:pt x="167" y="373"/>
                    </a:lnTo>
                    <a:lnTo>
                      <a:pt x="149" y="370"/>
                    </a:lnTo>
                    <a:lnTo>
                      <a:pt x="132" y="365"/>
                    </a:lnTo>
                    <a:lnTo>
                      <a:pt x="114" y="359"/>
                    </a:lnTo>
                    <a:lnTo>
                      <a:pt x="98" y="351"/>
                    </a:lnTo>
                    <a:lnTo>
                      <a:pt x="83" y="342"/>
                    </a:lnTo>
                    <a:lnTo>
                      <a:pt x="69" y="332"/>
                    </a:lnTo>
                    <a:lnTo>
                      <a:pt x="54" y="318"/>
                    </a:lnTo>
                    <a:lnTo>
                      <a:pt x="43" y="305"/>
                    </a:lnTo>
                    <a:lnTo>
                      <a:pt x="32" y="291"/>
                    </a:lnTo>
                    <a:lnTo>
                      <a:pt x="22" y="276"/>
                    </a:lnTo>
                    <a:lnTo>
                      <a:pt x="15" y="259"/>
                    </a:lnTo>
                    <a:lnTo>
                      <a:pt x="8" y="242"/>
                    </a:lnTo>
                    <a:lnTo>
                      <a:pt x="3" y="225"/>
                    </a:lnTo>
                    <a:lnTo>
                      <a:pt x="1" y="206"/>
                    </a:lnTo>
                    <a:lnTo>
                      <a:pt x="0" y="187"/>
                    </a:lnTo>
                    <a:lnTo>
                      <a:pt x="1" y="168"/>
                    </a:lnTo>
                    <a:lnTo>
                      <a:pt x="3" y="150"/>
                    </a:lnTo>
                    <a:lnTo>
                      <a:pt x="8" y="132"/>
                    </a:lnTo>
                    <a:lnTo>
                      <a:pt x="15" y="114"/>
                    </a:lnTo>
                    <a:lnTo>
                      <a:pt x="22" y="97"/>
                    </a:lnTo>
                    <a:lnTo>
                      <a:pt x="32" y="82"/>
                    </a:lnTo>
                    <a:lnTo>
                      <a:pt x="43" y="68"/>
                    </a:lnTo>
                    <a:lnTo>
                      <a:pt x="54" y="55"/>
                    </a:lnTo>
                    <a:lnTo>
                      <a:pt x="69" y="43"/>
                    </a:lnTo>
                    <a:lnTo>
                      <a:pt x="83" y="32"/>
                    </a:lnTo>
                    <a:lnTo>
                      <a:pt x="98" y="23"/>
                    </a:lnTo>
                    <a:lnTo>
                      <a:pt x="114" y="14"/>
                    </a:lnTo>
                    <a:lnTo>
                      <a:pt x="132" y="8"/>
                    </a:lnTo>
                    <a:lnTo>
                      <a:pt x="149" y="4"/>
                    </a:lnTo>
                    <a:lnTo>
                      <a:pt x="167" y="1"/>
                    </a:lnTo>
                    <a:lnTo>
                      <a:pt x="186"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91" name="Freeform 61"/>
              <p:cNvSpPr>
                <a:spLocks/>
              </p:cNvSpPr>
              <p:nvPr/>
            </p:nvSpPr>
            <p:spPr bwMode="auto">
              <a:xfrm>
                <a:off x="4226" y="2012"/>
                <a:ext cx="93" cy="93"/>
              </a:xfrm>
              <a:custGeom>
                <a:avLst/>
                <a:gdLst>
                  <a:gd name="T0" fmla="*/ 3 w 374"/>
                  <a:gd name="T1" fmla="*/ 0 h 373"/>
                  <a:gd name="T2" fmla="*/ 4 w 374"/>
                  <a:gd name="T3" fmla="*/ 0 h 373"/>
                  <a:gd name="T4" fmla="*/ 4 w 374"/>
                  <a:gd name="T5" fmla="*/ 0 h 373"/>
                  <a:gd name="T6" fmla="*/ 5 w 374"/>
                  <a:gd name="T7" fmla="*/ 1 h 373"/>
                  <a:gd name="T8" fmla="*/ 5 w 374"/>
                  <a:gd name="T9" fmla="*/ 1 h 373"/>
                  <a:gd name="T10" fmla="*/ 5 w 374"/>
                  <a:gd name="T11" fmla="*/ 1 h 373"/>
                  <a:gd name="T12" fmla="*/ 6 w 374"/>
                  <a:gd name="T13" fmla="*/ 2 h 373"/>
                  <a:gd name="T14" fmla="*/ 6 w 374"/>
                  <a:gd name="T15" fmla="*/ 2 h 373"/>
                  <a:gd name="T16" fmla="*/ 6 w 374"/>
                  <a:gd name="T17" fmla="*/ 3 h 373"/>
                  <a:gd name="T18" fmla="*/ 6 w 374"/>
                  <a:gd name="T19" fmla="*/ 4 h 373"/>
                  <a:gd name="T20" fmla="*/ 5 w 374"/>
                  <a:gd name="T21" fmla="*/ 4 h 373"/>
                  <a:gd name="T22" fmla="*/ 5 w 374"/>
                  <a:gd name="T23" fmla="*/ 5 h 373"/>
                  <a:gd name="T24" fmla="*/ 5 w 374"/>
                  <a:gd name="T25" fmla="*/ 5 h 373"/>
                  <a:gd name="T26" fmla="*/ 4 w 374"/>
                  <a:gd name="T27" fmla="*/ 5 h 373"/>
                  <a:gd name="T28" fmla="*/ 4 w 374"/>
                  <a:gd name="T29" fmla="*/ 6 h 373"/>
                  <a:gd name="T30" fmla="*/ 3 w 374"/>
                  <a:gd name="T31" fmla="*/ 6 h 373"/>
                  <a:gd name="T32" fmla="*/ 2 w 374"/>
                  <a:gd name="T33" fmla="*/ 6 h 373"/>
                  <a:gd name="T34" fmla="*/ 2 w 374"/>
                  <a:gd name="T35" fmla="*/ 6 h 373"/>
                  <a:gd name="T36" fmla="*/ 1 w 374"/>
                  <a:gd name="T37" fmla="*/ 5 h 373"/>
                  <a:gd name="T38" fmla="*/ 1 w 374"/>
                  <a:gd name="T39" fmla="*/ 5 h 373"/>
                  <a:gd name="T40" fmla="*/ 1 w 374"/>
                  <a:gd name="T41" fmla="*/ 5 h 373"/>
                  <a:gd name="T42" fmla="*/ 0 w 374"/>
                  <a:gd name="T43" fmla="*/ 4 h 373"/>
                  <a:gd name="T44" fmla="*/ 0 w 374"/>
                  <a:gd name="T45" fmla="*/ 4 h 373"/>
                  <a:gd name="T46" fmla="*/ 0 w 374"/>
                  <a:gd name="T47" fmla="*/ 3 h 373"/>
                  <a:gd name="T48" fmla="*/ 0 w 374"/>
                  <a:gd name="T49" fmla="*/ 2 h 373"/>
                  <a:gd name="T50" fmla="*/ 0 w 374"/>
                  <a:gd name="T51" fmla="*/ 2 h 373"/>
                  <a:gd name="T52" fmla="*/ 0 w 374"/>
                  <a:gd name="T53" fmla="*/ 1 h 373"/>
                  <a:gd name="T54" fmla="*/ 1 w 374"/>
                  <a:gd name="T55" fmla="*/ 1 h 373"/>
                  <a:gd name="T56" fmla="*/ 1 w 374"/>
                  <a:gd name="T57" fmla="*/ 1 h 373"/>
                  <a:gd name="T58" fmla="*/ 1 w 374"/>
                  <a:gd name="T59" fmla="*/ 0 h 373"/>
                  <a:gd name="T60" fmla="*/ 2 w 374"/>
                  <a:gd name="T61" fmla="*/ 0 h 373"/>
                  <a:gd name="T62" fmla="*/ 2 w 374"/>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4"/>
                  <a:gd name="T97" fmla="*/ 0 h 373"/>
                  <a:gd name="T98" fmla="*/ 374 w 374"/>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4" h="373">
                    <a:moveTo>
                      <a:pt x="186" y="0"/>
                    </a:moveTo>
                    <a:lnTo>
                      <a:pt x="205" y="1"/>
                    </a:lnTo>
                    <a:lnTo>
                      <a:pt x="224" y="4"/>
                    </a:lnTo>
                    <a:lnTo>
                      <a:pt x="242" y="8"/>
                    </a:lnTo>
                    <a:lnTo>
                      <a:pt x="260" y="14"/>
                    </a:lnTo>
                    <a:lnTo>
                      <a:pt x="275" y="23"/>
                    </a:lnTo>
                    <a:lnTo>
                      <a:pt x="291" y="32"/>
                    </a:lnTo>
                    <a:lnTo>
                      <a:pt x="305" y="43"/>
                    </a:lnTo>
                    <a:lnTo>
                      <a:pt x="319" y="55"/>
                    </a:lnTo>
                    <a:lnTo>
                      <a:pt x="331" y="68"/>
                    </a:lnTo>
                    <a:lnTo>
                      <a:pt x="342" y="82"/>
                    </a:lnTo>
                    <a:lnTo>
                      <a:pt x="352" y="97"/>
                    </a:lnTo>
                    <a:lnTo>
                      <a:pt x="359" y="114"/>
                    </a:lnTo>
                    <a:lnTo>
                      <a:pt x="366" y="132"/>
                    </a:lnTo>
                    <a:lnTo>
                      <a:pt x="369" y="150"/>
                    </a:lnTo>
                    <a:lnTo>
                      <a:pt x="373" y="168"/>
                    </a:lnTo>
                    <a:lnTo>
                      <a:pt x="374" y="187"/>
                    </a:lnTo>
                    <a:lnTo>
                      <a:pt x="373" y="206"/>
                    </a:lnTo>
                    <a:lnTo>
                      <a:pt x="369" y="225"/>
                    </a:lnTo>
                    <a:lnTo>
                      <a:pt x="366" y="242"/>
                    </a:lnTo>
                    <a:lnTo>
                      <a:pt x="359" y="259"/>
                    </a:lnTo>
                    <a:lnTo>
                      <a:pt x="352" y="276"/>
                    </a:lnTo>
                    <a:lnTo>
                      <a:pt x="342" y="291"/>
                    </a:lnTo>
                    <a:lnTo>
                      <a:pt x="331" y="305"/>
                    </a:lnTo>
                    <a:lnTo>
                      <a:pt x="319" y="318"/>
                    </a:lnTo>
                    <a:lnTo>
                      <a:pt x="305" y="332"/>
                    </a:lnTo>
                    <a:lnTo>
                      <a:pt x="291" y="342"/>
                    </a:lnTo>
                    <a:lnTo>
                      <a:pt x="275" y="351"/>
                    </a:lnTo>
                    <a:lnTo>
                      <a:pt x="260" y="359"/>
                    </a:lnTo>
                    <a:lnTo>
                      <a:pt x="242" y="365"/>
                    </a:lnTo>
                    <a:lnTo>
                      <a:pt x="224" y="370"/>
                    </a:lnTo>
                    <a:lnTo>
                      <a:pt x="205" y="373"/>
                    </a:lnTo>
                    <a:lnTo>
                      <a:pt x="186" y="373"/>
                    </a:lnTo>
                    <a:lnTo>
                      <a:pt x="167" y="373"/>
                    </a:lnTo>
                    <a:lnTo>
                      <a:pt x="149" y="370"/>
                    </a:lnTo>
                    <a:lnTo>
                      <a:pt x="132" y="365"/>
                    </a:lnTo>
                    <a:lnTo>
                      <a:pt x="114" y="359"/>
                    </a:lnTo>
                    <a:lnTo>
                      <a:pt x="98" y="351"/>
                    </a:lnTo>
                    <a:lnTo>
                      <a:pt x="83" y="342"/>
                    </a:lnTo>
                    <a:lnTo>
                      <a:pt x="69" y="332"/>
                    </a:lnTo>
                    <a:lnTo>
                      <a:pt x="54" y="318"/>
                    </a:lnTo>
                    <a:lnTo>
                      <a:pt x="43" y="305"/>
                    </a:lnTo>
                    <a:lnTo>
                      <a:pt x="32" y="291"/>
                    </a:lnTo>
                    <a:lnTo>
                      <a:pt x="22" y="276"/>
                    </a:lnTo>
                    <a:lnTo>
                      <a:pt x="15" y="259"/>
                    </a:lnTo>
                    <a:lnTo>
                      <a:pt x="8" y="242"/>
                    </a:lnTo>
                    <a:lnTo>
                      <a:pt x="3" y="225"/>
                    </a:lnTo>
                    <a:lnTo>
                      <a:pt x="1" y="206"/>
                    </a:lnTo>
                    <a:lnTo>
                      <a:pt x="0" y="187"/>
                    </a:lnTo>
                    <a:lnTo>
                      <a:pt x="1" y="168"/>
                    </a:lnTo>
                    <a:lnTo>
                      <a:pt x="3" y="150"/>
                    </a:lnTo>
                    <a:lnTo>
                      <a:pt x="8" y="132"/>
                    </a:lnTo>
                    <a:lnTo>
                      <a:pt x="15" y="114"/>
                    </a:lnTo>
                    <a:lnTo>
                      <a:pt x="22" y="97"/>
                    </a:lnTo>
                    <a:lnTo>
                      <a:pt x="32" y="82"/>
                    </a:lnTo>
                    <a:lnTo>
                      <a:pt x="43" y="68"/>
                    </a:lnTo>
                    <a:lnTo>
                      <a:pt x="54" y="55"/>
                    </a:lnTo>
                    <a:lnTo>
                      <a:pt x="69" y="43"/>
                    </a:lnTo>
                    <a:lnTo>
                      <a:pt x="83" y="32"/>
                    </a:lnTo>
                    <a:lnTo>
                      <a:pt x="98" y="23"/>
                    </a:lnTo>
                    <a:lnTo>
                      <a:pt x="114" y="14"/>
                    </a:lnTo>
                    <a:lnTo>
                      <a:pt x="132" y="8"/>
                    </a:lnTo>
                    <a:lnTo>
                      <a:pt x="149" y="4"/>
                    </a:lnTo>
                    <a:lnTo>
                      <a:pt x="167" y="1"/>
                    </a:lnTo>
                    <a:lnTo>
                      <a:pt x="186" y="0"/>
                    </a:lnTo>
                  </a:path>
                </a:pathLst>
              </a:custGeom>
              <a:noFill/>
              <a:ln w="3175">
                <a:solidFill>
                  <a:srgbClr val="009240"/>
                </a:solidFill>
                <a:round/>
                <a:headEnd/>
                <a:tailEnd/>
              </a:ln>
            </p:spPr>
            <p:txBody>
              <a:bodyPr/>
              <a:lstStyle/>
              <a:p>
                <a:endParaRPr lang="en-US">
                  <a:latin typeface="Calibri" pitchFamily="34" charset="0"/>
                </a:endParaRPr>
              </a:p>
            </p:txBody>
          </p:sp>
          <p:sp>
            <p:nvSpPr>
              <p:cNvPr id="14692" name="Freeform 62"/>
              <p:cNvSpPr>
                <a:spLocks/>
              </p:cNvSpPr>
              <p:nvPr/>
            </p:nvSpPr>
            <p:spPr bwMode="auto">
              <a:xfrm>
                <a:off x="4405" y="1961"/>
                <a:ext cx="93" cy="93"/>
              </a:xfrm>
              <a:custGeom>
                <a:avLst/>
                <a:gdLst>
                  <a:gd name="T0" fmla="*/ 3 w 375"/>
                  <a:gd name="T1" fmla="*/ 0 h 373"/>
                  <a:gd name="T2" fmla="*/ 4 w 375"/>
                  <a:gd name="T3" fmla="*/ 0 h 373"/>
                  <a:gd name="T4" fmla="*/ 4 w 375"/>
                  <a:gd name="T5" fmla="*/ 0 h 373"/>
                  <a:gd name="T6" fmla="*/ 5 w 375"/>
                  <a:gd name="T7" fmla="*/ 0 h 373"/>
                  <a:gd name="T8" fmla="*/ 5 w 375"/>
                  <a:gd name="T9" fmla="*/ 1 h 373"/>
                  <a:gd name="T10" fmla="*/ 5 w 375"/>
                  <a:gd name="T11" fmla="*/ 1 h 373"/>
                  <a:gd name="T12" fmla="*/ 6 w 375"/>
                  <a:gd name="T13" fmla="*/ 2 h 373"/>
                  <a:gd name="T14" fmla="*/ 6 w 375"/>
                  <a:gd name="T15" fmla="*/ 2 h 373"/>
                  <a:gd name="T16" fmla="*/ 6 w 375"/>
                  <a:gd name="T17" fmla="*/ 3 h 373"/>
                  <a:gd name="T18" fmla="*/ 6 w 375"/>
                  <a:gd name="T19" fmla="*/ 4 h 373"/>
                  <a:gd name="T20" fmla="*/ 5 w 375"/>
                  <a:gd name="T21" fmla="*/ 4 h 373"/>
                  <a:gd name="T22" fmla="*/ 5 w 375"/>
                  <a:gd name="T23" fmla="*/ 5 h 373"/>
                  <a:gd name="T24" fmla="*/ 5 w 375"/>
                  <a:gd name="T25" fmla="*/ 5 h 373"/>
                  <a:gd name="T26" fmla="*/ 4 w 375"/>
                  <a:gd name="T27" fmla="*/ 5 h 373"/>
                  <a:gd name="T28" fmla="*/ 4 w 375"/>
                  <a:gd name="T29" fmla="*/ 6 h 373"/>
                  <a:gd name="T30" fmla="*/ 3 w 375"/>
                  <a:gd name="T31" fmla="*/ 6 h 373"/>
                  <a:gd name="T32" fmla="*/ 2 w 375"/>
                  <a:gd name="T33" fmla="*/ 6 h 373"/>
                  <a:gd name="T34" fmla="*/ 2 w 375"/>
                  <a:gd name="T35" fmla="*/ 6 h 373"/>
                  <a:gd name="T36" fmla="*/ 1 w 375"/>
                  <a:gd name="T37" fmla="*/ 5 h 373"/>
                  <a:gd name="T38" fmla="*/ 1 w 375"/>
                  <a:gd name="T39" fmla="*/ 5 h 373"/>
                  <a:gd name="T40" fmla="*/ 1 w 375"/>
                  <a:gd name="T41" fmla="*/ 5 h 373"/>
                  <a:gd name="T42" fmla="*/ 0 w 375"/>
                  <a:gd name="T43" fmla="*/ 4 h 373"/>
                  <a:gd name="T44" fmla="*/ 0 w 375"/>
                  <a:gd name="T45" fmla="*/ 4 h 373"/>
                  <a:gd name="T46" fmla="*/ 0 w 375"/>
                  <a:gd name="T47" fmla="*/ 3 h 373"/>
                  <a:gd name="T48" fmla="*/ 0 w 375"/>
                  <a:gd name="T49" fmla="*/ 2 h 373"/>
                  <a:gd name="T50" fmla="*/ 0 w 375"/>
                  <a:gd name="T51" fmla="*/ 2 h 373"/>
                  <a:gd name="T52" fmla="*/ 0 w 375"/>
                  <a:gd name="T53" fmla="*/ 1 h 373"/>
                  <a:gd name="T54" fmla="*/ 1 w 375"/>
                  <a:gd name="T55" fmla="*/ 1 h 373"/>
                  <a:gd name="T56" fmla="*/ 1 w 375"/>
                  <a:gd name="T57" fmla="*/ 0 h 373"/>
                  <a:gd name="T58" fmla="*/ 1 w 375"/>
                  <a:gd name="T59" fmla="*/ 0 h 373"/>
                  <a:gd name="T60" fmla="*/ 2 w 375"/>
                  <a:gd name="T61" fmla="*/ 0 h 373"/>
                  <a:gd name="T62" fmla="*/ 2 w 375"/>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3"/>
                  <a:gd name="T98" fmla="*/ 375 w 375"/>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3">
                    <a:moveTo>
                      <a:pt x="188" y="0"/>
                    </a:moveTo>
                    <a:lnTo>
                      <a:pt x="207" y="0"/>
                    </a:lnTo>
                    <a:lnTo>
                      <a:pt x="225" y="3"/>
                    </a:lnTo>
                    <a:lnTo>
                      <a:pt x="243" y="8"/>
                    </a:lnTo>
                    <a:lnTo>
                      <a:pt x="260" y="14"/>
                    </a:lnTo>
                    <a:lnTo>
                      <a:pt x="276" y="22"/>
                    </a:lnTo>
                    <a:lnTo>
                      <a:pt x="291" y="30"/>
                    </a:lnTo>
                    <a:lnTo>
                      <a:pt x="307" y="42"/>
                    </a:lnTo>
                    <a:lnTo>
                      <a:pt x="320" y="54"/>
                    </a:lnTo>
                    <a:lnTo>
                      <a:pt x="332" y="67"/>
                    </a:lnTo>
                    <a:lnTo>
                      <a:pt x="342" y="82"/>
                    </a:lnTo>
                    <a:lnTo>
                      <a:pt x="352" y="97"/>
                    </a:lnTo>
                    <a:lnTo>
                      <a:pt x="359" y="114"/>
                    </a:lnTo>
                    <a:lnTo>
                      <a:pt x="366" y="130"/>
                    </a:lnTo>
                    <a:lnTo>
                      <a:pt x="371" y="148"/>
                    </a:lnTo>
                    <a:lnTo>
                      <a:pt x="373" y="167"/>
                    </a:lnTo>
                    <a:lnTo>
                      <a:pt x="375" y="186"/>
                    </a:lnTo>
                    <a:lnTo>
                      <a:pt x="373" y="205"/>
                    </a:lnTo>
                    <a:lnTo>
                      <a:pt x="371" y="223"/>
                    </a:lnTo>
                    <a:lnTo>
                      <a:pt x="366" y="241"/>
                    </a:lnTo>
                    <a:lnTo>
                      <a:pt x="359" y="259"/>
                    </a:lnTo>
                    <a:lnTo>
                      <a:pt x="352" y="275"/>
                    </a:lnTo>
                    <a:lnTo>
                      <a:pt x="342" y="291"/>
                    </a:lnTo>
                    <a:lnTo>
                      <a:pt x="332" y="305"/>
                    </a:lnTo>
                    <a:lnTo>
                      <a:pt x="320" y="318"/>
                    </a:lnTo>
                    <a:lnTo>
                      <a:pt x="307" y="330"/>
                    </a:lnTo>
                    <a:lnTo>
                      <a:pt x="291" y="341"/>
                    </a:lnTo>
                    <a:lnTo>
                      <a:pt x="276" y="350"/>
                    </a:lnTo>
                    <a:lnTo>
                      <a:pt x="260" y="358"/>
                    </a:lnTo>
                    <a:lnTo>
                      <a:pt x="243" y="364"/>
                    </a:lnTo>
                    <a:lnTo>
                      <a:pt x="225" y="369"/>
                    </a:lnTo>
                    <a:lnTo>
                      <a:pt x="207" y="372"/>
                    </a:lnTo>
                    <a:lnTo>
                      <a:pt x="188" y="373"/>
                    </a:lnTo>
                    <a:lnTo>
                      <a:pt x="169" y="372"/>
                    </a:lnTo>
                    <a:lnTo>
                      <a:pt x="150" y="369"/>
                    </a:lnTo>
                    <a:lnTo>
                      <a:pt x="132" y="364"/>
                    </a:lnTo>
                    <a:lnTo>
                      <a:pt x="115" y="358"/>
                    </a:lnTo>
                    <a:lnTo>
                      <a:pt x="99" y="350"/>
                    </a:lnTo>
                    <a:lnTo>
                      <a:pt x="83" y="341"/>
                    </a:lnTo>
                    <a:lnTo>
                      <a:pt x="69" y="330"/>
                    </a:lnTo>
                    <a:lnTo>
                      <a:pt x="56" y="318"/>
                    </a:lnTo>
                    <a:lnTo>
                      <a:pt x="43" y="305"/>
                    </a:lnTo>
                    <a:lnTo>
                      <a:pt x="32" y="291"/>
                    </a:lnTo>
                    <a:lnTo>
                      <a:pt x="23" y="275"/>
                    </a:lnTo>
                    <a:lnTo>
                      <a:pt x="16" y="259"/>
                    </a:lnTo>
                    <a:lnTo>
                      <a:pt x="9" y="241"/>
                    </a:lnTo>
                    <a:lnTo>
                      <a:pt x="5" y="223"/>
                    </a:lnTo>
                    <a:lnTo>
                      <a:pt x="1" y="205"/>
                    </a:lnTo>
                    <a:lnTo>
                      <a:pt x="0" y="186"/>
                    </a:lnTo>
                    <a:lnTo>
                      <a:pt x="1" y="167"/>
                    </a:lnTo>
                    <a:lnTo>
                      <a:pt x="5" y="148"/>
                    </a:lnTo>
                    <a:lnTo>
                      <a:pt x="9" y="130"/>
                    </a:lnTo>
                    <a:lnTo>
                      <a:pt x="16" y="114"/>
                    </a:lnTo>
                    <a:lnTo>
                      <a:pt x="23" y="97"/>
                    </a:lnTo>
                    <a:lnTo>
                      <a:pt x="32" y="82"/>
                    </a:lnTo>
                    <a:lnTo>
                      <a:pt x="43" y="67"/>
                    </a:lnTo>
                    <a:lnTo>
                      <a:pt x="56" y="54"/>
                    </a:lnTo>
                    <a:lnTo>
                      <a:pt x="69" y="42"/>
                    </a:lnTo>
                    <a:lnTo>
                      <a:pt x="83" y="30"/>
                    </a:lnTo>
                    <a:lnTo>
                      <a:pt x="99" y="22"/>
                    </a:lnTo>
                    <a:lnTo>
                      <a:pt x="115" y="14"/>
                    </a:lnTo>
                    <a:lnTo>
                      <a:pt x="132" y="8"/>
                    </a:lnTo>
                    <a:lnTo>
                      <a:pt x="150" y="3"/>
                    </a:lnTo>
                    <a:lnTo>
                      <a:pt x="169" y="0"/>
                    </a:lnTo>
                    <a:lnTo>
                      <a:pt x="188"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93" name="Freeform 63"/>
              <p:cNvSpPr>
                <a:spLocks/>
              </p:cNvSpPr>
              <p:nvPr/>
            </p:nvSpPr>
            <p:spPr bwMode="auto">
              <a:xfrm>
                <a:off x="4405" y="1961"/>
                <a:ext cx="93" cy="93"/>
              </a:xfrm>
              <a:custGeom>
                <a:avLst/>
                <a:gdLst>
                  <a:gd name="T0" fmla="*/ 3 w 375"/>
                  <a:gd name="T1" fmla="*/ 0 h 373"/>
                  <a:gd name="T2" fmla="*/ 4 w 375"/>
                  <a:gd name="T3" fmla="*/ 0 h 373"/>
                  <a:gd name="T4" fmla="*/ 4 w 375"/>
                  <a:gd name="T5" fmla="*/ 0 h 373"/>
                  <a:gd name="T6" fmla="*/ 5 w 375"/>
                  <a:gd name="T7" fmla="*/ 0 h 373"/>
                  <a:gd name="T8" fmla="*/ 5 w 375"/>
                  <a:gd name="T9" fmla="*/ 1 h 373"/>
                  <a:gd name="T10" fmla="*/ 5 w 375"/>
                  <a:gd name="T11" fmla="*/ 1 h 373"/>
                  <a:gd name="T12" fmla="*/ 6 w 375"/>
                  <a:gd name="T13" fmla="*/ 2 h 373"/>
                  <a:gd name="T14" fmla="*/ 6 w 375"/>
                  <a:gd name="T15" fmla="*/ 2 h 373"/>
                  <a:gd name="T16" fmla="*/ 6 w 375"/>
                  <a:gd name="T17" fmla="*/ 3 h 373"/>
                  <a:gd name="T18" fmla="*/ 6 w 375"/>
                  <a:gd name="T19" fmla="*/ 4 h 373"/>
                  <a:gd name="T20" fmla="*/ 5 w 375"/>
                  <a:gd name="T21" fmla="*/ 4 h 373"/>
                  <a:gd name="T22" fmla="*/ 5 w 375"/>
                  <a:gd name="T23" fmla="*/ 5 h 373"/>
                  <a:gd name="T24" fmla="*/ 5 w 375"/>
                  <a:gd name="T25" fmla="*/ 5 h 373"/>
                  <a:gd name="T26" fmla="*/ 4 w 375"/>
                  <a:gd name="T27" fmla="*/ 5 h 373"/>
                  <a:gd name="T28" fmla="*/ 4 w 375"/>
                  <a:gd name="T29" fmla="*/ 6 h 373"/>
                  <a:gd name="T30" fmla="*/ 3 w 375"/>
                  <a:gd name="T31" fmla="*/ 6 h 373"/>
                  <a:gd name="T32" fmla="*/ 2 w 375"/>
                  <a:gd name="T33" fmla="*/ 6 h 373"/>
                  <a:gd name="T34" fmla="*/ 2 w 375"/>
                  <a:gd name="T35" fmla="*/ 6 h 373"/>
                  <a:gd name="T36" fmla="*/ 1 w 375"/>
                  <a:gd name="T37" fmla="*/ 5 h 373"/>
                  <a:gd name="T38" fmla="*/ 1 w 375"/>
                  <a:gd name="T39" fmla="*/ 5 h 373"/>
                  <a:gd name="T40" fmla="*/ 1 w 375"/>
                  <a:gd name="T41" fmla="*/ 5 h 373"/>
                  <a:gd name="T42" fmla="*/ 0 w 375"/>
                  <a:gd name="T43" fmla="*/ 4 h 373"/>
                  <a:gd name="T44" fmla="*/ 0 w 375"/>
                  <a:gd name="T45" fmla="*/ 4 h 373"/>
                  <a:gd name="T46" fmla="*/ 0 w 375"/>
                  <a:gd name="T47" fmla="*/ 3 h 373"/>
                  <a:gd name="T48" fmla="*/ 0 w 375"/>
                  <a:gd name="T49" fmla="*/ 2 h 373"/>
                  <a:gd name="T50" fmla="*/ 0 w 375"/>
                  <a:gd name="T51" fmla="*/ 2 h 373"/>
                  <a:gd name="T52" fmla="*/ 0 w 375"/>
                  <a:gd name="T53" fmla="*/ 1 h 373"/>
                  <a:gd name="T54" fmla="*/ 1 w 375"/>
                  <a:gd name="T55" fmla="*/ 1 h 373"/>
                  <a:gd name="T56" fmla="*/ 1 w 375"/>
                  <a:gd name="T57" fmla="*/ 0 h 373"/>
                  <a:gd name="T58" fmla="*/ 1 w 375"/>
                  <a:gd name="T59" fmla="*/ 0 h 373"/>
                  <a:gd name="T60" fmla="*/ 2 w 375"/>
                  <a:gd name="T61" fmla="*/ 0 h 373"/>
                  <a:gd name="T62" fmla="*/ 2 w 375"/>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373"/>
                  <a:gd name="T98" fmla="*/ 375 w 375"/>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373">
                    <a:moveTo>
                      <a:pt x="188" y="0"/>
                    </a:moveTo>
                    <a:lnTo>
                      <a:pt x="207" y="0"/>
                    </a:lnTo>
                    <a:lnTo>
                      <a:pt x="225" y="3"/>
                    </a:lnTo>
                    <a:lnTo>
                      <a:pt x="243" y="8"/>
                    </a:lnTo>
                    <a:lnTo>
                      <a:pt x="260" y="14"/>
                    </a:lnTo>
                    <a:lnTo>
                      <a:pt x="276" y="22"/>
                    </a:lnTo>
                    <a:lnTo>
                      <a:pt x="291" y="30"/>
                    </a:lnTo>
                    <a:lnTo>
                      <a:pt x="307" y="42"/>
                    </a:lnTo>
                    <a:lnTo>
                      <a:pt x="320" y="54"/>
                    </a:lnTo>
                    <a:lnTo>
                      <a:pt x="332" y="67"/>
                    </a:lnTo>
                    <a:lnTo>
                      <a:pt x="342" y="82"/>
                    </a:lnTo>
                    <a:lnTo>
                      <a:pt x="352" y="97"/>
                    </a:lnTo>
                    <a:lnTo>
                      <a:pt x="359" y="114"/>
                    </a:lnTo>
                    <a:lnTo>
                      <a:pt x="366" y="130"/>
                    </a:lnTo>
                    <a:lnTo>
                      <a:pt x="371" y="148"/>
                    </a:lnTo>
                    <a:lnTo>
                      <a:pt x="373" y="167"/>
                    </a:lnTo>
                    <a:lnTo>
                      <a:pt x="375" y="186"/>
                    </a:lnTo>
                    <a:lnTo>
                      <a:pt x="373" y="205"/>
                    </a:lnTo>
                    <a:lnTo>
                      <a:pt x="371" y="223"/>
                    </a:lnTo>
                    <a:lnTo>
                      <a:pt x="366" y="241"/>
                    </a:lnTo>
                    <a:lnTo>
                      <a:pt x="359" y="259"/>
                    </a:lnTo>
                    <a:lnTo>
                      <a:pt x="352" y="275"/>
                    </a:lnTo>
                    <a:lnTo>
                      <a:pt x="342" y="291"/>
                    </a:lnTo>
                    <a:lnTo>
                      <a:pt x="332" y="305"/>
                    </a:lnTo>
                    <a:lnTo>
                      <a:pt x="320" y="318"/>
                    </a:lnTo>
                    <a:lnTo>
                      <a:pt x="307" y="330"/>
                    </a:lnTo>
                    <a:lnTo>
                      <a:pt x="291" y="341"/>
                    </a:lnTo>
                    <a:lnTo>
                      <a:pt x="276" y="350"/>
                    </a:lnTo>
                    <a:lnTo>
                      <a:pt x="260" y="358"/>
                    </a:lnTo>
                    <a:lnTo>
                      <a:pt x="243" y="364"/>
                    </a:lnTo>
                    <a:lnTo>
                      <a:pt x="225" y="369"/>
                    </a:lnTo>
                    <a:lnTo>
                      <a:pt x="207" y="372"/>
                    </a:lnTo>
                    <a:lnTo>
                      <a:pt x="188" y="373"/>
                    </a:lnTo>
                    <a:lnTo>
                      <a:pt x="169" y="372"/>
                    </a:lnTo>
                    <a:lnTo>
                      <a:pt x="150" y="369"/>
                    </a:lnTo>
                    <a:lnTo>
                      <a:pt x="132" y="364"/>
                    </a:lnTo>
                    <a:lnTo>
                      <a:pt x="115" y="358"/>
                    </a:lnTo>
                    <a:lnTo>
                      <a:pt x="99" y="350"/>
                    </a:lnTo>
                    <a:lnTo>
                      <a:pt x="83" y="341"/>
                    </a:lnTo>
                    <a:lnTo>
                      <a:pt x="69" y="330"/>
                    </a:lnTo>
                    <a:lnTo>
                      <a:pt x="56" y="318"/>
                    </a:lnTo>
                    <a:lnTo>
                      <a:pt x="43" y="305"/>
                    </a:lnTo>
                    <a:lnTo>
                      <a:pt x="32" y="291"/>
                    </a:lnTo>
                    <a:lnTo>
                      <a:pt x="23" y="275"/>
                    </a:lnTo>
                    <a:lnTo>
                      <a:pt x="16" y="259"/>
                    </a:lnTo>
                    <a:lnTo>
                      <a:pt x="9" y="241"/>
                    </a:lnTo>
                    <a:lnTo>
                      <a:pt x="5" y="223"/>
                    </a:lnTo>
                    <a:lnTo>
                      <a:pt x="1" y="205"/>
                    </a:lnTo>
                    <a:lnTo>
                      <a:pt x="0" y="186"/>
                    </a:lnTo>
                    <a:lnTo>
                      <a:pt x="1" y="167"/>
                    </a:lnTo>
                    <a:lnTo>
                      <a:pt x="5" y="148"/>
                    </a:lnTo>
                    <a:lnTo>
                      <a:pt x="9" y="130"/>
                    </a:lnTo>
                    <a:lnTo>
                      <a:pt x="16" y="114"/>
                    </a:lnTo>
                    <a:lnTo>
                      <a:pt x="23" y="97"/>
                    </a:lnTo>
                    <a:lnTo>
                      <a:pt x="32" y="82"/>
                    </a:lnTo>
                    <a:lnTo>
                      <a:pt x="43" y="67"/>
                    </a:lnTo>
                    <a:lnTo>
                      <a:pt x="56" y="54"/>
                    </a:lnTo>
                    <a:lnTo>
                      <a:pt x="69" y="42"/>
                    </a:lnTo>
                    <a:lnTo>
                      <a:pt x="83" y="30"/>
                    </a:lnTo>
                    <a:lnTo>
                      <a:pt x="99" y="22"/>
                    </a:lnTo>
                    <a:lnTo>
                      <a:pt x="115" y="14"/>
                    </a:lnTo>
                    <a:lnTo>
                      <a:pt x="132" y="8"/>
                    </a:lnTo>
                    <a:lnTo>
                      <a:pt x="150" y="3"/>
                    </a:lnTo>
                    <a:lnTo>
                      <a:pt x="169" y="0"/>
                    </a:lnTo>
                    <a:lnTo>
                      <a:pt x="188" y="0"/>
                    </a:lnTo>
                  </a:path>
                </a:pathLst>
              </a:custGeom>
              <a:noFill/>
              <a:ln w="3175">
                <a:solidFill>
                  <a:srgbClr val="009240"/>
                </a:solidFill>
                <a:round/>
                <a:headEnd/>
                <a:tailEnd/>
              </a:ln>
            </p:spPr>
            <p:txBody>
              <a:bodyPr/>
              <a:lstStyle/>
              <a:p>
                <a:endParaRPr lang="en-US">
                  <a:latin typeface="Calibri" pitchFamily="34" charset="0"/>
                </a:endParaRPr>
              </a:p>
            </p:txBody>
          </p:sp>
          <p:sp>
            <p:nvSpPr>
              <p:cNvPr id="14694" name="Freeform 64"/>
              <p:cNvSpPr>
                <a:spLocks/>
              </p:cNvSpPr>
              <p:nvPr/>
            </p:nvSpPr>
            <p:spPr bwMode="auto">
              <a:xfrm>
                <a:off x="4311" y="1982"/>
                <a:ext cx="94" cy="94"/>
              </a:xfrm>
              <a:custGeom>
                <a:avLst/>
                <a:gdLst>
                  <a:gd name="T0" fmla="*/ 3 w 373"/>
                  <a:gd name="T1" fmla="*/ 0 h 373"/>
                  <a:gd name="T2" fmla="*/ 4 w 373"/>
                  <a:gd name="T3" fmla="*/ 0 h 373"/>
                  <a:gd name="T4" fmla="*/ 5 w 373"/>
                  <a:gd name="T5" fmla="*/ 1 h 373"/>
                  <a:gd name="T6" fmla="*/ 5 w 373"/>
                  <a:gd name="T7" fmla="*/ 1 h 373"/>
                  <a:gd name="T8" fmla="*/ 5 w 373"/>
                  <a:gd name="T9" fmla="*/ 1 h 373"/>
                  <a:gd name="T10" fmla="*/ 6 w 373"/>
                  <a:gd name="T11" fmla="*/ 2 h 373"/>
                  <a:gd name="T12" fmla="*/ 6 w 373"/>
                  <a:gd name="T13" fmla="*/ 2 h 373"/>
                  <a:gd name="T14" fmla="*/ 6 w 373"/>
                  <a:gd name="T15" fmla="*/ 3 h 373"/>
                  <a:gd name="T16" fmla="*/ 6 w 373"/>
                  <a:gd name="T17" fmla="*/ 3 h 373"/>
                  <a:gd name="T18" fmla="*/ 6 w 373"/>
                  <a:gd name="T19" fmla="*/ 4 h 373"/>
                  <a:gd name="T20" fmla="*/ 6 w 373"/>
                  <a:gd name="T21" fmla="*/ 5 h 373"/>
                  <a:gd name="T22" fmla="*/ 5 w 373"/>
                  <a:gd name="T23" fmla="*/ 5 h 373"/>
                  <a:gd name="T24" fmla="*/ 5 w 373"/>
                  <a:gd name="T25" fmla="*/ 5 h 373"/>
                  <a:gd name="T26" fmla="*/ 5 w 373"/>
                  <a:gd name="T27" fmla="*/ 6 h 373"/>
                  <a:gd name="T28" fmla="*/ 4 w 373"/>
                  <a:gd name="T29" fmla="*/ 6 h 373"/>
                  <a:gd name="T30" fmla="*/ 3 w 373"/>
                  <a:gd name="T31" fmla="*/ 6 h 373"/>
                  <a:gd name="T32" fmla="*/ 3 w 373"/>
                  <a:gd name="T33" fmla="*/ 6 h 373"/>
                  <a:gd name="T34" fmla="*/ 2 w 373"/>
                  <a:gd name="T35" fmla="*/ 6 h 373"/>
                  <a:gd name="T36" fmla="*/ 2 w 373"/>
                  <a:gd name="T37" fmla="*/ 6 h 373"/>
                  <a:gd name="T38" fmla="*/ 1 w 373"/>
                  <a:gd name="T39" fmla="*/ 5 h 373"/>
                  <a:gd name="T40" fmla="*/ 1 w 373"/>
                  <a:gd name="T41" fmla="*/ 5 h 373"/>
                  <a:gd name="T42" fmla="*/ 1 w 373"/>
                  <a:gd name="T43" fmla="*/ 5 h 373"/>
                  <a:gd name="T44" fmla="*/ 0 w 373"/>
                  <a:gd name="T45" fmla="*/ 4 h 373"/>
                  <a:gd name="T46" fmla="*/ 0 w 373"/>
                  <a:gd name="T47" fmla="*/ 3 h 373"/>
                  <a:gd name="T48" fmla="*/ 0 w 373"/>
                  <a:gd name="T49" fmla="*/ 3 h 373"/>
                  <a:gd name="T50" fmla="*/ 0 w 373"/>
                  <a:gd name="T51" fmla="*/ 2 h 373"/>
                  <a:gd name="T52" fmla="*/ 1 w 373"/>
                  <a:gd name="T53" fmla="*/ 2 h 373"/>
                  <a:gd name="T54" fmla="*/ 1 w 373"/>
                  <a:gd name="T55" fmla="*/ 1 h 373"/>
                  <a:gd name="T56" fmla="*/ 1 w 373"/>
                  <a:gd name="T57" fmla="*/ 1 h 373"/>
                  <a:gd name="T58" fmla="*/ 2 w 373"/>
                  <a:gd name="T59" fmla="*/ 1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2"/>
                    </a:lnTo>
                    <a:lnTo>
                      <a:pt x="225" y="4"/>
                    </a:lnTo>
                    <a:lnTo>
                      <a:pt x="242" y="9"/>
                    </a:lnTo>
                    <a:lnTo>
                      <a:pt x="259" y="15"/>
                    </a:lnTo>
                    <a:lnTo>
                      <a:pt x="276" y="23"/>
                    </a:lnTo>
                    <a:lnTo>
                      <a:pt x="291" y="32"/>
                    </a:lnTo>
                    <a:lnTo>
                      <a:pt x="305" y="43"/>
                    </a:lnTo>
                    <a:lnTo>
                      <a:pt x="319" y="55"/>
                    </a:lnTo>
                    <a:lnTo>
                      <a:pt x="330" y="68"/>
                    </a:lnTo>
                    <a:lnTo>
                      <a:pt x="341" y="82"/>
                    </a:lnTo>
                    <a:lnTo>
                      <a:pt x="351" y="98"/>
                    </a:lnTo>
                    <a:lnTo>
                      <a:pt x="359" y="114"/>
                    </a:lnTo>
                    <a:lnTo>
                      <a:pt x="365" y="132"/>
                    </a:lnTo>
                    <a:lnTo>
                      <a:pt x="370" y="150"/>
                    </a:lnTo>
                    <a:lnTo>
                      <a:pt x="372" y="168"/>
                    </a:lnTo>
                    <a:lnTo>
                      <a:pt x="373" y="187"/>
                    </a:lnTo>
                    <a:lnTo>
                      <a:pt x="372" y="206"/>
                    </a:lnTo>
                    <a:lnTo>
                      <a:pt x="370" y="225"/>
                    </a:lnTo>
                    <a:lnTo>
                      <a:pt x="365" y="243"/>
                    </a:lnTo>
                    <a:lnTo>
                      <a:pt x="359" y="259"/>
                    </a:lnTo>
                    <a:lnTo>
                      <a:pt x="351" y="276"/>
                    </a:lnTo>
                    <a:lnTo>
                      <a:pt x="341" y="291"/>
                    </a:lnTo>
                    <a:lnTo>
                      <a:pt x="330" y="306"/>
                    </a:lnTo>
                    <a:lnTo>
                      <a:pt x="319" y="319"/>
                    </a:lnTo>
                    <a:lnTo>
                      <a:pt x="305" y="331"/>
                    </a:lnTo>
                    <a:lnTo>
                      <a:pt x="291" y="343"/>
                    </a:lnTo>
                    <a:lnTo>
                      <a:pt x="276" y="351"/>
                    </a:lnTo>
                    <a:lnTo>
                      <a:pt x="259" y="359"/>
                    </a:lnTo>
                    <a:lnTo>
                      <a:pt x="242" y="365"/>
                    </a:lnTo>
                    <a:lnTo>
                      <a:pt x="225" y="370"/>
                    </a:lnTo>
                    <a:lnTo>
                      <a:pt x="206" y="373"/>
                    </a:lnTo>
                    <a:lnTo>
                      <a:pt x="187" y="373"/>
                    </a:lnTo>
                    <a:lnTo>
                      <a:pt x="168" y="373"/>
                    </a:lnTo>
                    <a:lnTo>
                      <a:pt x="149" y="370"/>
                    </a:lnTo>
                    <a:lnTo>
                      <a:pt x="131" y="365"/>
                    </a:lnTo>
                    <a:lnTo>
                      <a:pt x="114" y="359"/>
                    </a:lnTo>
                    <a:lnTo>
                      <a:pt x="97" y="351"/>
                    </a:lnTo>
                    <a:lnTo>
                      <a:pt x="82" y="343"/>
                    </a:lnTo>
                    <a:lnTo>
                      <a:pt x="68" y="331"/>
                    </a:lnTo>
                    <a:lnTo>
                      <a:pt x="55" y="319"/>
                    </a:lnTo>
                    <a:lnTo>
                      <a:pt x="43" y="306"/>
                    </a:lnTo>
                    <a:lnTo>
                      <a:pt x="32" y="291"/>
                    </a:lnTo>
                    <a:lnTo>
                      <a:pt x="23" y="276"/>
                    </a:lnTo>
                    <a:lnTo>
                      <a:pt x="14" y="259"/>
                    </a:lnTo>
                    <a:lnTo>
                      <a:pt x="8" y="243"/>
                    </a:lnTo>
                    <a:lnTo>
                      <a:pt x="4" y="225"/>
                    </a:lnTo>
                    <a:lnTo>
                      <a:pt x="1" y="206"/>
                    </a:lnTo>
                    <a:lnTo>
                      <a:pt x="0" y="187"/>
                    </a:lnTo>
                    <a:lnTo>
                      <a:pt x="1" y="168"/>
                    </a:lnTo>
                    <a:lnTo>
                      <a:pt x="4" y="150"/>
                    </a:lnTo>
                    <a:lnTo>
                      <a:pt x="8" y="132"/>
                    </a:lnTo>
                    <a:lnTo>
                      <a:pt x="14" y="114"/>
                    </a:lnTo>
                    <a:lnTo>
                      <a:pt x="23" y="98"/>
                    </a:lnTo>
                    <a:lnTo>
                      <a:pt x="32" y="82"/>
                    </a:lnTo>
                    <a:lnTo>
                      <a:pt x="43" y="68"/>
                    </a:lnTo>
                    <a:lnTo>
                      <a:pt x="55" y="55"/>
                    </a:lnTo>
                    <a:lnTo>
                      <a:pt x="68" y="43"/>
                    </a:lnTo>
                    <a:lnTo>
                      <a:pt x="82" y="32"/>
                    </a:lnTo>
                    <a:lnTo>
                      <a:pt x="97" y="23"/>
                    </a:lnTo>
                    <a:lnTo>
                      <a:pt x="114" y="15"/>
                    </a:lnTo>
                    <a:lnTo>
                      <a:pt x="131" y="9"/>
                    </a:lnTo>
                    <a:lnTo>
                      <a:pt x="149" y="4"/>
                    </a:lnTo>
                    <a:lnTo>
                      <a:pt x="168" y="2"/>
                    </a:lnTo>
                    <a:lnTo>
                      <a:pt x="187" y="0"/>
                    </a:lnTo>
                    <a:close/>
                  </a:path>
                </a:pathLst>
              </a:custGeom>
              <a:solidFill>
                <a:srgbClr val="009240"/>
              </a:solidFill>
              <a:ln w="9525">
                <a:noFill/>
                <a:round/>
                <a:headEnd/>
                <a:tailEnd/>
              </a:ln>
            </p:spPr>
            <p:txBody>
              <a:bodyPr/>
              <a:lstStyle/>
              <a:p>
                <a:endParaRPr lang="en-US">
                  <a:latin typeface="Calibri" pitchFamily="34" charset="0"/>
                </a:endParaRPr>
              </a:p>
            </p:txBody>
          </p:sp>
          <p:sp>
            <p:nvSpPr>
              <p:cNvPr id="14695" name="Freeform 65"/>
              <p:cNvSpPr>
                <a:spLocks/>
              </p:cNvSpPr>
              <p:nvPr/>
            </p:nvSpPr>
            <p:spPr bwMode="auto">
              <a:xfrm>
                <a:off x="4311" y="1982"/>
                <a:ext cx="94" cy="94"/>
              </a:xfrm>
              <a:custGeom>
                <a:avLst/>
                <a:gdLst>
                  <a:gd name="T0" fmla="*/ 3 w 373"/>
                  <a:gd name="T1" fmla="*/ 0 h 373"/>
                  <a:gd name="T2" fmla="*/ 4 w 373"/>
                  <a:gd name="T3" fmla="*/ 0 h 373"/>
                  <a:gd name="T4" fmla="*/ 5 w 373"/>
                  <a:gd name="T5" fmla="*/ 1 h 373"/>
                  <a:gd name="T6" fmla="*/ 5 w 373"/>
                  <a:gd name="T7" fmla="*/ 1 h 373"/>
                  <a:gd name="T8" fmla="*/ 5 w 373"/>
                  <a:gd name="T9" fmla="*/ 1 h 373"/>
                  <a:gd name="T10" fmla="*/ 6 w 373"/>
                  <a:gd name="T11" fmla="*/ 2 h 373"/>
                  <a:gd name="T12" fmla="*/ 6 w 373"/>
                  <a:gd name="T13" fmla="*/ 2 h 373"/>
                  <a:gd name="T14" fmla="*/ 6 w 373"/>
                  <a:gd name="T15" fmla="*/ 3 h 373"/>
                  <a:gd name="T16" fmla="*/ 6 w 373"/>
                  <a:gd name="T17" fmla="*/ 3 h 373"/>
                  <a:gd name="T18" fmla="*/ 6 w 373"/>
                  <a:gd name="T19" fmla="*/ 4 h 373"/>
                  <a:gd name="T20" fmla="*/ 6 w 373"/>
                  <a:gd name="T21" fmla="*/ 5 h 373"/>
                  <a:gd name="T22" fmla="*/ 5 w 373"/>
                  <a:gd name="T23" fmla="*/ 5 h 373"/>
                  <a:gd name="T24" fmla="*/ 5 w 373"/>
                  <a:gd name="T25" fmla="*/ 5 h 373"/>
                  <a:gd name="T26" fmla="*/ 5 w 373"/>
                  <a:gd name="T27" fmla="*/ 6 h 373"/>
                  <a:gd name="T28" fmla="*/ 4 w 373"/>
                  <a:gd name="T29" fmla="*/ 6 h 373"/>
                  <a:gd name="T30" fmla="*/ 3 w 373"/>
                  <a:gd name="T31" fmla="*/ 6 h 373"/>
                  <a:gd name="T32" fmla="*/ 3 w 373"/>
                  <a:gd name="T33" fmla="*/ 6 h 373"/>
                  <a:gd name="T34" fmla="*/ 2 w 373"/>
                  <a:gd name="T35" fmla="*/ 6 h 373"/>
                  <a:gd name="T36" fmla="*/ 2 w 373"/>
                  <a:gd name="T37" fmla="*/ 6 h 373"/>
                  <a:gd name="T38" fmla="*/ 1 w 373"/>
                  <a:gd name="T39" fmla="*/ 5 h 373"/>
                  <a:gd name="T40" fmla="*/ 1 w 373"/>
                  <a:gd name="T41" fmla="*/ 5 h 373"/>
                  <a:gd name="T42" fmla="*/ 1 w 373"/>
                  <a:gd name="T43" fmla="*/ 5 h 373"/>
                  <a:gd name="T44" fmla="*/ 0 w 373"/>
                  <a:gd name="T45" fmla="*/ 4 h 373"/>
                  <a:gd name="T46" fmla="*/ 0 w 373"/>
                  <a:gd name="T47" fmla="*/ 3 h 373"/>
                  <a:gd name="T48" fmla="*/ 0 w 373"/>
                  <a:gd name="T49" fmla="*/ 3 h 373"/>
                  <a:gd name="T50" fmla="*/ 0 w 373"/>
                  <a:gd name="T51" fmla="*/ 2 h 373"/>
                  <a:gd name="T52" fmla="*/ 1 w 373"/>
                  <a:gd name="T53" fmla="*/ 2 h 373"/>
                  <a:gd name="T54" fmla="*/ 1 w 373"/>
                  <a:gd name="T55" fmla="*/ 1 h 373"/>
                  <a:gd name="T56" fmla="*/ 1 w 373"/>
                  <a:gd name="T57" fmla="*/ 1 h 373"/>
                  <a:gd name="T58" fmla="*/ 2 w 373"/>
                  <a:gd name="T59" fmla="*/ 1 h 373"/>
                  <a:gd name="T60" fmla="*/ 2 w 373"/>
                  <a:gd name="T61" fmla="*/ 0 h 373"/>
                  <a:gd name="T62" fmla="*/ 3 w 373"/>
                  <a:gd name="T63" fmla="*/ 0 h 3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373"/>
                  <a:gd name="T98" fmla="*/ 373 w 373"/>
                  <a:gd name="T99" fmla="*/ 373 h 3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373">
                    <a:moveTo>
                      <a:pt x="187" y="0"/>
                    </a:moveTo>
                    <a:lnTo>
                      <a:pt x="206" y="2"/>
                    </a:lnTo>
                    <a:lnTo>
                      <a:pt x="225" y="4"/>
                    </a:lnTo>
                    <a:lnTo>
                      <a:pt x="242" y="9"/>
                    </a:lnTo>
                    <a:lnTo>
                      <a:pt x="259" y="15"/>
                    </a:lnTo>
                    <a:lnTo>
                      <a:pt x="276" y="23"/>
                    </a:lnTo>
                    <a:lnTo>
                      <a:pt x="291" y="32"/>
                    </a:lnTo>
                    <a:lnTo>
                      <a:pt x="305" y="43"/>
                    </a:lnTo>
                    <a:lnTo>
                      <a:pt x="319" y="55"/>
                    </a:lnTo>
                    <a:lnTo>
                      <a:pt x="330" y="68"/>
                    </a:lnTo>
                    <a:lnTo>
                      <a:pt x="341" y="82"/>
                    </a:lnTo>
                    <a:lnTo>
                      <a:pt x="351" y="98"/>
                    </a:lnTo>
                    <a:lnTo>
                      <a:pt x="359" y="114"/>
                    </a:lnTo>
                    <a:lnTo>
                      <a:pt x="365" y="132"/>
                    </a:lnTo>
                    <a:lnTo>
                      <a:pt x="370" y="150"/>
                    </a:lnTo>
                    <a:lnTo>
                      <a:pt x="372" y="168"/>
                    </a:lnTo>
                    <a:lnTo>
                      <a:pt x="373" y="187"/>
                    </a:lnTo>
                    <a:lnTo>
                      <a:pt x="372" y="206"/>
                    </a:lnTo>
                    <a:lnTo>
                      <a:pt x="370" y="225"/>
                    </a:lnTo>
                    <a:lnTo>
                      <a:pt x="365" y="243"/>
                    </a:lnTo>
                    <a:lnTo>
                      <a:pt x="359" y="259"/>
                    </a:lnTo>
                    <a:lnTo>
                      <a:pt x="351" y="276"/>
                    </a:lnTo>
                    <a:lnTo>
                      <a:pt x="341" y="291"/>
                    </a:lnTo>
                    <a:lnTo>
                      <a:pt x="330" y="306"/>
                    </a:lnTo>
                    <a:lnTo>
                      <a:pt x="319" y="319"/>
                    </a:lnTo>
                    <a:lnTo>
                      <a:pt x="305" y="331"/>
                    </a:lnTo>
                    <a:lnTo>
                      <a:pt x="291" y="343"/>
                    </a:lnTo>
                    <a:lnTo>
                      <a:pt x="276" y="351"/>
                    </a:lnTo>
                    <a:lnTo>
                      <a:pt x="259" y="359"/>
                    </a:lnTo>
                    <a:lnTo>
                      <a:pt x="242" y="365"/>
                    </a:lnTo>
                    <a:lnTo>
                      <a:pt x="225" y="370"/>
                    </a:lnTo>
                    <a:lnTo>
                      <a:pt x="206" y="373"/>
                    </a:lnTo>
                    <a:lnTo>
                      <a:pt x="187" y="373"/>
                    </a:lnTo>
                    <a:lnTo>
                      <a:pt x="168" y="373"/>
                    </a:lnTo>
                    <a:lnTo>
                      <a:pt x="149" y="370"/>
                    </a:lnTo>
                    <a:lnTo>
                      <a:pt x="131" y="365"/>
                    </a:lnTo>
                    <a:lnTo>
                      <a:pt x="114" y="359"/>
                    </a:lnTo>
                    <a:lnTo>
                      <a:pt x="97" y="351"/>
                    </a:lnTo>
                    <a:lnTo>
                      <a:pt x="82" y="343"/>
                    </a:lnTo>
                    <a:lnTo>
                      <a:pt x="68" y="331"/>
                    </a:lnTo>
                    <a:lnTo>
                      <a:pt x="55" y="319"/>
                    </a:lnTo>
                    <a:lnTo>
                      <a:pt x="43" y="306"/>
                    </a:lnTo>
                    <a:lnTo>
                      <a:pt x="32" y="291"/>
                    </a:lnTo>
                    <a:lnTo>
                      <a:pt x="23" y="276"/>
                    </a:lnTo>
                    <a:lnTo>
                      <a:pt x="14" y="259"/>
                    </a:lnTo>
                    <a:lnTo>
                      <a:pt x="8" y="243"/>
                    </a:lnTo>
                    <a:lnTo>
                      <a:pt x="4" y="225"/>
                    </a:lnTo>
                    <a:lnTo>
                      <a:pt x="1" y="206"/>
                    </a:lnTo>
                    <a:lnTo>
                      <a:pt x="0" y="187"/>
                    </a:lnTo>
                    <a:lnTo>
                      <a:pt x="1" y="168"/>
                    </a:lnTo>
                    <a:lnTo>
                      <a:pt x="4" y="150"/>
                    </a:lnTo>
                    <a:lnTo>
                      <a:pt x="8" y="132"/>
                    </a:lnTo>
                    <a:lnTo>
                      <a:pt x="14" y="114"/>
                    </a:lnTo>
                    <a:lnTo>
                      <a:pt x="23" y="98"/>
                    </a:lnTo>
                    <a:lnTo>
                      <a:pt x="32" y="82"/>
                    </a:lnTo>
                    <a:lnTo>
                      <a:pt x="43" y="68"/>
                    </a:lnTo>
                    <a:lnTo>
                      <a:pt x="55" y="55"/>
                    </a:lnTo>
                    <a:lnTo>
                      <a:pt x="68" y="43"/>
                    </a:lnTo>
                    <a:lnTo>
                      <a:pt x="82" y="32"/>
                    </a:lnTo>
                    <a:lnTo>
                      <a:pt x="97" y="23"/>
                    </a:lnTo>
                    <a:lnTo>
                      <a:pt x="114" y="15"/>
                    </a:lnTo>
                    <a:lnTo>
                      <a:pt x="131" y="9"/>
                    </a:lnTo>
                    <a:lnTo>
                      <a:pt x="149" y="4"/>
                    </a:lnTo>
                    <a:lnTo>
                      <a:pt x="168" y="2"/>
                    </a:lnTo>
                    <a:lnTo>
                      <a:pt x="187" y="0"/>
                    </a:lnTo>
                  </a:path>
                </a:pathLst>
              </a:custGeom>
              <a:noFill/>
              <a:ln w="3175">
                <a:solidFill>
                  <a:srgbClr val="009240"/>
                </a:solidFill>
                <a:round/>
                <a:headEnd/>
                <a:tailEnd/>
              </a:ln>
            </p:spPr>
            <p:txBody>
              <a:bodyPr/>
              <a:lstStyle/>
              <a:p>
                <a:endParaRPr lang="en-US">
                  <a:latin typeface="Calibri" pitchFamily="34" charset="0"/>
                </a:endParaRPr>
              </a:p>
            </p:txBody>
          </p:sp>
          <p:sp>
            <p:nvSpPr>
              <p:cNvPr id="14696" name="Freeform 66"/>
              <p:cNvSpPr>
                <a:spLocks/>
              </p:cNvSpPr>
              <p:nvPr/>
            </p:nvSpPr>
            <p:spPr bwMode="auto">
              <a:xfrm>
                <a:off x="4506" y="1951"/>
                <a:ext cx="586" cy="586"/>
              </a:xfrm>
              <a:custGeom>
                <a:avLst/>
                <a:gdLst>
                  <a:gd name="T0" fmla="*/ 36 w 2346"/>
                  <a:gd name="T1" fmla="*/ 36 h 2346"/>
                  <a:gd name="T2" fmla="*/ 36 w 2346"/>
                  <a:gd name="T3" fmla="*/ 33 h 2346"/>
                  <a:gd name="T4" fmla="*/ 36 w 2346"/>
                  <a:gd name="T5" fmla="*/ 30 h 2346"/>
                  <a:gd name="T6" fmla="*/ 35 w 2346"/>
                  <a:gd name="T7" fmla="*/ 27 h 2346"/>
                  <a:gd name="T8" fmla="*/ 35 w 2346"/>
                  <a:gd name="T9" fmla="*/ 25 h 2346"/>
                  <a:gd name="T10" fmla="*/ 34 w 2346"/>
                  <a:gd name="T11" fmla="*/ 22 h 2346"/>
                  <a:gd name="T12" fmla="*/ 32 w 2346"/>
                  <a:gd name="T13" fmla="*/ 20 h 2346"/>
                  <a:gd name="T14" fmla="*/ 31 w 2346"/>
                  <a:gd name="T15" fmla="*/ 18 h 2346"/>
                  <a:gd name="T16" fmla="*/ 30 w 2346"/>
                  <a:gd name="T17" fmla="*/ 15 h 2346"/>
                  <a:gd name="T18" fmla="*/ 28 w 2346"/>
                  <a:gd name="T19" fmla="*/ 13 h 2346"/>
                  <a:gd name="T20" fmla="*/ 26 w 2346"/>
                  <a:gd name="T21" fmla="*/ 11 h 2346"/>
                  <a:gd name="T22" fmla="*/ 24 w 2346"/>
                  <a:gd name="T23" fmla="*/ 9 h 2346"/>
                  <a:gd name="T24" fmla="*/ 22 w 2346"/>
                  <a:gd name="T25" fmla="*/ 8 h 2346"/>
                  <a:gd name="T26" fmla="*/ 20 w 2346"/>
                  <a:gd name="T27" fmla="*/ 6 h 2346"/>
                  <a:gd name="T28" fmla="*/ 18 w 2346"/>
                  <a:gd name="T29" fmla="*/ 5 h 2346"/>
                  <a:gd name="T30" fmla="*/ 16 w 2346"/>
                  <a:gd name="T31" fmla="*/ 3 h 2346"/>
                  <a:gd name="T32" fmla="*/ 13 w 2346"/>
                  <a:gd name="T33" fmla="*/ 2 h 2346"/>
                  <a:gd name="T34" fmla="*/ 11 w 2346"/>
                  <a:gd name="T35" fmla="*/ 1 h 2346"/>
                  <a:gd name="T36" fmla="*/ 8 w 2346"/>
                  <a:gd name="T37" fmla="*/ 1 h 2346"/>
                  <a:gd name="T38" fmla="*/ 5 w 2346"/>
                  <a:gd name="T39" fmla="*/ 0 h 2346"/>
                  <a:gd name="T40" fmla="*/ 3 w 2346"/>
                  <a:gd name="T41" fmla="*/ 0 h 2346"/>
                  <a:gd name="T42" fmla="*/ 0 w 2346"/>
                  <a:gd name="T43" fmla="*/ 0 h 2346"/>
                  <a:gd name="T44" fmla="*/ 2 w 2346"/>
                  <a:gd name="T45" fmla="*/ 1 h 2346"/>
                  <a:gd name="T46" fmla="*/ 4 w 2346"/>
                  <a:gd name="T47" fmla="*/ 1 h 2346"/>
                  <a:gd name="T48" fmla="*/ 7 w 2346"/>
                  <a:gd name="T49" fmla="*/ 2 h 2346"/>
                  <a:gd name="T50" fmla="*/ 10 w 2346"/>
                  <a:gd name="T51" fmla="*/ 2 h 2346"/>
                  <a:gd name="T52" fmla="*/ 12 w 2346"/>
                  <a:gd name="T53" fmla="*/ 3 h 2346"/>
                  <a:gd name="T54" fmla="*/ 14 w 2346"/>
                  <a:gd name="T55" fmla="*/ 4 h 2346"/>
                  <a:gd name="T56" fmla="*/ 17 w 2346"/>
                  <a:gd name="T57" fmla="*/ 5 h 2346"/>
                  <a:gd name="T58" fmla="*/ 19 w 2346"/>
                  <a:gd name="T59" fmla="*/ 6 h 2346"/>
                  <a:gd name="T60" fmla="*/ 21 w 2346"/>
                  <a:gd name="T61" fmla="*/ 8 h 2346"/>
                  <a:gd name="T62" fmla="*/ 23 w 2346"/>
                  <a:gd name="T63" fmla="*/ 10 h 2346"/>
                  <a:gd name="T64" fmla="*/ 25 w 2346"/>
                  <a:gd name="T65" fmla="*/ 11 h 2346"/>
                  <a:gd name="T66" fmla="*/ 27 w 2346"/>
                  <a:gd name="T67" fmla="*/ 13 h 2346"/>
                  <a:gd name="T68" fmla="*/ 28 w 2346"/>
                  <a:gd name="T69" fmla="*/ 15 h 2346"/>
                  <a:gd name="T70" fmla="*/ 30 w 2346"/>
                  <a:gd name="T71" fmla="*/ 17 h 2346"/>
                  <a:gd name="T72" fmla="*/ 31 w 2346"/>
                  <a:gd name="T73" fmla="*/ 20 h 2346"/>
                  <a:gd name="T74" fmla="*/ 32 w 2346"/>
                  <a:gd name="T75" fmla="*/ 22 h 2346"/>
                  <a:gd name="T76" fmla="*/ 33 w 2346"/>
                  <a:gd name="T77" fmla="*/ 24 h 2346"/>
                  <a:gd name="T78" fmla="*/ 34 w 2346"/>
                  <a:gd name="T79" fmla="*/ 27 h 2346"/>
                  <a:gd name="T80" fmla="*/ 35 w 2346"/>
                  <a:gd name="T81" fmla="*/ 29 h 2346"/>
                  <a:gd name="T82" fmla="*/ 35 w 2346"/>
                  <a:gd name="T83" fmla="*/ 32 h 2346"/>
                  <a:gd name="T84" fmla="*/ 35 w 2346"/>
                  <a:gd name="T85" fmla="*/ 35 h 2346"/>
                  <a:gd name="T86" fmla="*/ 35 w 2346"/>
                  <a:gd name="T87" fmla="*/ 36 h 23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46"/>
                  <a:gd name="T133" fmla="*/ 0 h 2346"/>
                  <a:gd name="T134" fmla="*/ 2346 w 2346"/>
                  <a:gd name="T135" fmla="*/ 2346 h 23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46" h="2346">
                    <a:moveTo>
                      <a:pt x="2346" y="2346"/>
                    </a:moveTo>
                    <a:lnTo>
                      <a:pt x="2346" y="2346"/>
                    </a:lnTo>
                    <a:lnTo>
                      <a:pt x="2345" y="2285"/>
                    </a:lnTo>
                    <a:lnTo>
                      <a:pt x="2343" y="2225"/>
                    </a:lnTo>
                    <a:lnTo>
                      <a:pt x="2339" y="2165"/>
                    </a:lnTo>
                    <a:lnTo>
                      <a:pt x="2334" y="2107"/>
                    </a:lnTo>
                    <a:lnTo>
                      <a:pt x="2327" y="2048"/>
                    </a:lnTo>
                    <a:lnTo>
                      <a:pt x="2319" y="1990"/>
                    </a:lnTo>
                    <a:lnTo>
                      <a:pt x="2310" y="1931"/>
                    </a:lnTo>
                    <a:lnTo>
                      <a:pt x="2299" y="1874"/>
                    </a:lnTo>
                    <a:lnTo>
                      <a:pt x="2286" y="1817"/>
                    </a:lnTo>
                    <a:lnTo>
                      <a:pt x="2273" y="1760"/>
                    </a:lnTo>
                    <a:lnTo>
                      <a:pt x="2257" y="1706"/>
                    </a:lnTo>
                    <a:lnTo>
                      <a:pt x="2241" y="1650"/>
                    </a:lnTo>
                    <a:lnTo>
                      <a:pt x="2223" y="1595"/>
                    </a:lnTo>
                    <a:lnTo>
                      <a:pt x="2204" y="1540"/>
                    </a:lnTo>
                    <a:lnTo>
                      <a:pt x="2184" y="1487"/>
                    </a:lnTo>
                    <a:lnTo>
                      <a:pt x="2161" y="1435"/>
                    </a:lnTo>
                    <a:lnTo>
                      <a:pt x="2138" y="1382"/>
                    </a:lnTo>
                    <a:lnTo>
                      <a:pt x="2115" y="1330"/>
                    </a:lnTo>
                    <a:lnTo>
                      <a:pt x="2088" y="1280"/>
                    </a:lnTo>
                    <a:lnTo>
                      <a:pt x="2062" y="1229"/>
                    </a:lnTo>
                    <a:lnTo>
                      <a:pt x="2035" y="1180"/>
                    </a:lnTo>
                    <a:lnTo>
                      <a:pt x="2005" y="1132"/>
                    </a:lnTo>
                    <a:lnTo>
                      <a:pt x="1976" y="1083"/>
                    </a:lnTo>
                    <a:lnTo>
                      <a:pt x="1945" y="1036"/>
                    </a:lnTo>
                    <a:lnTo>
                      <a:pt x="1913" y="990"/>
                    </a:lnTo>
                    <a:lnTo>
                      <a:pt x="1879" y="944"/>
                    </a:lnTo>
                    <a:lnTo>
                      <a:pt x="1845" y="899"/>
                    </a:lnTo>
                    <a:lnTo>
                      <a:pt x="1809" y="856"/>
                    </a:lnTo>
                    <a:lnTo>
                      <a:pt x="1774" y="812"/>
                    </a:lnTo>
                    <a:lnTo>
                      <a:pt x="1735" y="770"/>
                    </a:lnTo>
                    <a:lnTo>
                      <a:pt x="1697" y="729"/>
                    </a:lnTo>
                    <a:lnTo>
                      <a:pt x="1658" y="688"/>
                    </a:lnTo>
                    <a:lnTo>
                      <a:pt x="1618" y="649"/>
                    </a:lnTo>
                    <a:lnTo>
                      <a:pt x="1576" y="611"/>
                    </a:lnTo>
                    <a:lnTo>
                      <a:pt x="1535" y="573"/>
                    </a:lnTo>
                    <a:lnTo>
                      <a:pt x="1491" y="537"/>
                    </a:lnTo>
                    <a:lnTo>
                      <a:pt x="1447" y="502"/>
                    </a:lnTo>
                    <a:lnTo>
                      <a:pt x="1403" y="467"/>
                    </a:lnTo>
                    <a:lnTo>
                      <a:pt x="1356" y="434"/>
                    </a:lnTo>
                    <a:lnTo>
                      <a:pt x="1310" y="402"/>
                    </a:lnTo>
                    <a:lnTo>
                      <a:pt x="1264" y="371"/>
                    </a:lnTo>
                    <a:lnTo>
                      <a:pt x="1215" y="341"/>
                    </a:lnTo>
                    <a:lnTo>
                      <a:pt x="1166" y="312"/>
                    </a:lnTo>
                    <a:lnTo>
                      <a:pt x="1117" y="284"/>
                    </a:lnTo>
                    <a:lnTo>
                      <a:pt x="1066" y="258"/>
                    </a:lnTo>
                    <a:lnTo>
                      <a:pt x="1016" y="232"/>
                    </a:lnTo>
                    <a:lnTo>
                      <a:pt x="964" y="208"/>
                    </a:lnTo>
                    <a:lnTo>
                      <a:pt x="912" y="186"/>
                    </a:lnTo>
                    <a:lnTo>
                      <a:pt x="860" y="163"/>
                    </a:lnTo>
                    <a:lnTo>
                      <a:pt x="806" y="143"/>
                    </a:lnTo>
                    <a:lnTo>
                      <a:pt x="751" y="124"/>
                    </a:lnTo>
                    <a:lnTo>
                      <a:pt x="697" y="106"/>
                    </a:lnTo>
                    <a:lnTo>
                      <a:pt x="641" y="89"/>
                    </a:lnTo>
                    <a:lnTo>
                      <a:pt x="585" y="74"/>
                    </a:lnTo>
                    <a:lnTo>
                      <a:pt x="529" y="61"/>
                    </a:lnTo>
                    <a:lnTo>
                      <a:pt x="472" y="48"/>
                    </a:lnTo>
                    <a:lnTo>
                      <a:pt x="415" y="37"/>
                    </a:lnTo>
                    <a:lnTo>
                      <a:pt x="357" y="28"/>
                    </a:lnTo>
                    <a:lnTo>
                      <a:pt x="299" y="19"/>
                    </a:lnTo>
                    <a:lnTo>
                      <a:pt x="239" y="12"/>
                    </a:lnTo>
                    <a:lnTo>
                      <a:pt x="181" y="7"/>
                    </a:lnTo>
                    <a:lnTo>
                      <a:pt x="120" y="4"/>
                    </a:lnTo>
                    <a:lnTo>
                      <a:pt x="61" y="1"/>
                    </a:lnTo>
                    <a:lnTo>
                      <a:pt x="0" y="0"/>
                    </a:lnTo>
                    <a:lnTo>
                      <a:pt x="0" y="64"/>
                    </a:lnTo>
                    <a:lnTo>
                      <a:pt x="60" y="66"/>
                    </a:lnTo>
                    <a:lnTo>
                      <a:pt x="118" y="68"/>
                    </a:lnTo>
                    <a:lnTo>
                      <a:pt x="176" y="71"/>
                    </a:lnTo>
                    <a:lnTo>
                      <a:pt x="233" y="76"/>
                    </a:lnTo>
                    <a:lnTo>
                      <a:pt x="290" y="83"/>
                    </a:lnTo>
                    <a:lnTo>
                      <a:pt x="347" y="90"/>
                    </a:lnTo>
                    <a:lnTo>
                      <a:pt x="403" y="100"/>
                    </a:lnTo>
                    <a:lnTo>
                      <a:pt x="459" y="111"/>
                    </a:lnTo>
                    <a:lnTo>
                      <a:pt x="515" y="124"/>
                    </a:lnTo>
                    <a:lnTo>
                      <a:pt x="570" y="137"/>
                    </a:lnTo>
                    <a:lnTo>
                      <a:pt x="624" y="151"/>
                    </a:lnTo>
                    <a:lnTo>
                      <a:pt x="678" y="168"/>
                    </a:lnTo>
                    <a:lnTo>
                      <a:pt x="731" y="184"/>
                    </a:lnTo>
                    <a:lnTo>
                      <a:pt x="784" y="203"/>
                    </a:lnTo>
                    <a:lnTo>
                      <a:pt x="836" y="224"/>
                    </a:lnTo>
                    <a:lnTo>
                      <a:pt x="887" y="244"/>
                    </a:lnTo>
                    <a:lnTo>
                      <a:pt x="938" y="266"/>
                    </a:lnTo>
                    <a:lnTo>
                      <a:pt x="988" y="290"/>
                    </a:lnTo>
                    <a:lnTo>
                      <a:pt x="1038" y="315"/>
                    </a:lnTo>
                    <a:lnTo>
                      <a:pt x="1087" y="340"/>
                    </a:lnTo>
                    <a:lnTo>
                      <a:pt x="1134" y="367"/>
                    </a:lnTo>
                    <a:lnTo>
                      <a:pt x="1182" y="396"/>
                    </a:lnTo>
                    <a:lnTo>
                      <a:pt x="1228" y="424"/>
                    </a:lnTo>
                    <a:lnTo>
                      <a:pt x="1274" y="455"/>
                    </a:lnTo>
                    <a:lnTo>
                      <a:pt x="1320" y="486"/>
                    </a:lnTo>
                    <a:lnTo>
                      <a:pt x="1363" y="518"/>
                    </a:lnTo>
                    <a:lnTo>
                      <a:pt x="1407" y="553"/>
                    </a:lnTo>
                    <a:lnTo>
                      <a:pt x="1450" y="587"/>
                    </a:lnTo>
                    <a:lnTo>
                      <a:pt x="1492" y="622"/>
                    </a:lnTo>
                    <a:lnTo>
                      <a:pt x="1533" y="659"/>
                    </a:lnTo>
                    <a:lnTo>
                      <a:pt x="1573" y="695"/>
                    </a:lnTo>
                    <a:lnTo>
                      <a:pt x="1612" y="735"/>
                    </a:lnTo>
                    <a:lnTo>
                      <a:pt x="1651" y="774"/>
                    </a:lnTo>
                    <a:lnTo>
                      <a:pt x="1688" y="813"/>
                    </a:lnTo>
                    <a:lnTo>
                      <a:pt x="1725" y="855"/>
                    </a:lnTo>
                    <a:lnTo>
                      <a:pt x="1759" y="896"/>
                    </a:lnTo>
                    <a:lnTo>
                      <a:pt x="1794" y="939"/>
                    </a:lnTo>
                    <a:lnTo>
                      <a:pt x="1828" y="983"/>
                    </a:lnTo>
                    <a:lnTo>
                      <a:pt x="1860" y="1027"/>
                    </a:lnTo>
                    <a:lnTo>
                      <a:pt x="1891" y="1072"/>
                    </a:lnTo>
                    <a:lnTo>
                      <a:pt x="1922" y="1118"/>
                    </a:lnTo>
                    <a:lnTo>
                      <a:pt x="1951" y="1165"/>
                    </a:lnTo>
                    <a:lnTo>
                      <a:pt x="1979" y="1212"/>
                    </a:lnTo>
                    <a:lnTo>
                      <a:pt x="2006" y="1260"/>
                    </a:lnTo>
                    <a:lnTo>
                      <a:pt x="2031" y="1309"/>
                    </a:lnTo>
                    <a:lnTo>
                      <a:pt x="2056" y="1359"/>
                    </a:lnTo>
                    <a:lnTo>
                      <a:pt x="2080" y="1408"/>
                    </a:lnTo>
                    <a:lnTo>
                      <a:pt x="2103" y="1460"/>
                    </a:lnTo>
                    <a:lnTo>
                      <a:pt x="2123" y="1511"/>
                    </a:lnTo>
                    <a:lnTo>
                      <a:pt x="2143" y="1563"/>
                    </a:lnTo>
                    <a:lnTo>
                      <a:pt x="2162" y="1615"/>
                    </a:lnTo>
                    <a:lnTo>
                      <a:pt x="2179" y="1669"/>
                    </a:lnTo>
                    <a:lnTo>
                      <a:pt x="2195" y="1722"/>
                    </a:lnTo>
                    <a:lnTo>
                      <a:pt x="2210" y="1777"/>
                    </a:lnTo>
                    <a:lnTo>
                      <a:pt x="2223" y="1832"/>
                    </a:lnTo>
                    <a:lnTo>
                      <a:pt x="2236" y="1887"/>
                    </a:lnTo>
                    <a:lnTo>
                      <a:pt x="2247" y="1943"/>
                    </a:lnTo>
                    <a:lnTo>
                      <a:pt x="2255" y="1999"/>
                    </a:lnTo>
                    <a:lnTo>
                      <a:pt x="2263" y="2056"/>
                    </a:lnTo>
                    <a:lnTo>
                      <a:pt x="2270" y="2113"/>
                    </a:lnTo>
                    <a:lnTo>
                      <a:pt x="2275" y="2170"/>
                    </a:lnTo>
                    <a:lnTo>
                      <a:pt x="2279" y="2228"/>
                    </a:lnTo>
                    <a:lnTo>
                      <a:pt x="2281" y="2287"/>
                    </a:lnTo>
                    <a:lnTo>
                      <a:pt x="2282" y="2346"/>
                    </a:lnTo>
                    <a:lnTo>
                      <a:pt x="2346" y="2346"/>
                    </a:lnTo>
                    <a:close/>
                  </a:path>
                </a:pathLst>
              </a:custGeom>
              <a:solidFill>
                <a:srgbClr val="1F1A17"/>
              </a:solidFill>
              <a:ln w="9525">
                <a:noFill/>
                <a:round/>
                <a:headEnd/>
                <a:tailEnd/>
              </a:ln>
            </p:spPr>
            <p:txBody>
              <a:bodyPr/>
              <a:lstStyle/>
              <a:p>
                <a:endParaRPr lang="en-US">
                  <a:latin typeface="Calibri" pitchFamily="34" charset="0"/>
                </a:endParaRPr>
              </a:p>
            </p:txBody>
          </p:sp>
          <p:sp>
            <p:nvSpPr>
              <p:cNvPr id="14697" name="Freeform 67"/>
              <p:cNvSpPr>
                <a:spLocks/>
              </p:cNvSpPr>
              <p:nvPr/>
            </p:nvSpPr>
            <p:spPr bwMode="auto">
              <a:xfrm>
                <a:off x="4506" y="2537"/>
                <a:ext cx="586" cy="587"/>
              </a:xfrm>
              <a:custGeom>
                <a:avLst/>
                <a:gdLst>
                  <a:gd name="T0" fmla="*/ 1 w 2346"/>
                  <a:gd name="T1" fmla="*/ 37 h 2346"/>
                  <a:gd name="T2" fmla="*/ 4 w 2346"/>
                  <a:gd name="T3" fmla="*/ 37 h 2346"/>
                  <a:gd name="T4" fmla="*/ 6 w 2346"/>
                  <a:gd name="T5" fmla="*/ 36 h 2346"/>
                  <a:gd name="T6" fmla="*/ 9 w 2346"/>
                  <a:gd name="T7" fmla="*/ 36 h 2346"/>
                  <a:gd name="T8" fmla="*/ 12 w 2346"/>
                  <a:gd name="T9" fmla="*/ 35 h 2346"/>
                  <a:gd name="T10" fmla="*/ 14 w 2346"/>
                  <a:gd name="T11" fmla="*/ 34 h 2346"/>
                  <a:gd name="T12" fmla="*/ 16 w 2346"/>
                  <a:gd name="T13" fmla="*/ 33 h 2346"/>
                  <a:gd name="T14" fmla="*/ 19 w 2346"/>
                  <a:gd name="T15" fmla="*/ 32 h 2346"/>
                  <a:gd name="T16" fmla="*/ 21 w 2346"/>
                  <a:gd name="T17" fmla="*/ 30 h 2346"/>
                  <a:gd name="T18" fmla="*/ 23 w 2346"/>
                  <a:gd name="T19" fmla="*/ 28 h 2346"/>
                  <a:gd name="T20" fmla="*/ 25 w 2346"/>
                  <a:gd name="T21" fmla="*/ 27 h 2346"/>
                  <a:gd name="T22" fmla="*/ 27 w 2346"/>
                  <a:gd name="T23" fmla="*/ 25 h 2346"/>
                  <a:gd name="T24" fmla="*/ 29 w 2346"/>
                  <a:gd name="T25" fmla="*/ 23 h 2346"/>
                  <a:gd name="T26" fmla="*/ 30 w 2346"/>
                  <a:gd name="T27" fmla="*/ 21 h 2346"/>
                  <a:gd name="T28" fmla="*/ 32 w 2346"/>
                  <a:gd name="T29" fmla="*/ 18 h 2346"/>
                  <a:gd name="T30" fmla="*/ 33 w 2346"/>
                  <a:gd name="T31" fmla="*/ 16 h 2346"/>
                  <a:gd name="T32" fmla="*/ 34 w 2346"/>
                  <a:gd name="T33" fmla="*/ 14 h 2346"/>
                  <a:gd name="T34" fmla="*/ 35 w 2346"/>
                  <a:gd name="T35" fmla="*/ 11 h 2346"/>
                  <a:gd name="T36" fmla="*/ 36 w 2346"/>
                  <a:gd name="T37" fmla="*/ 8 h 2346"/>
                  <a:gd name="T38" fmla="*/ 36 w 2346"/>
                  <a:gd name="T39" fmla="*/ 6 h 2346"/>
                  <a:gd name="T40" fmla="*/ 36 w 2346"/>
                  <a:gd name="T41" fmla="*/ 3 h 2346"/>
                  <a:gd name="T42" fmla="*/ 36 w 2346"/>
                  <a:gd name="T43" fmla="*/ 0 h 2346"/>
                  <a:gd name="T44" fmla="*/ 35 w 2346"/>
                  <a:gd name="T45" fmla="*/ 2 h 2346"/>
                  <a:gd name="T46" fmla="*/ 35 w 2346"/>
                  <a:gd name="T47" fmla="*/ 5 h 2346"/>
                  <a:gd name="T48" fmla="*/ 35 w 2346"/>
                  <a:gd name="T49" fmla="*/ 7 h 2346"/>
                  <a:gd name="T50" fmla="*/ 34 w 2346"/>
                  <a:gd name="T51" fmla="*/ 10 h 2346"/>
                  <a:gd name="T52" fmla="*/ 33 w 2346"/>
                  <a:gd name="T53" fmla="*/ 12 h 2346"/>
                  <a:gd name="T54" fmla="*/ 32 w 2346"/>
                  <a:gd name="T55" fmla="*/ 15 h 2346"/>
                  <a:gd name="T56" fmla="*/ 31 w 2346"/>
                  <a:gd name="T57" fmla="*/ 17 h 2346"/>
                  <a:gd name="T58" fmla="*/ 30 w 2346"/>
                  <a:gd name="T59" fmla="*/ 19 h 2346"/>
                  <a:gd name="T60" fmla="*/ 28 w 2346"/>
                  <a:gd name="T61" fmla="*/ 21 h 2346"/>
                  <a:gd name="T62" fmla="*/ 27 w 2346"/>
                  <a:gd name="T63" fmla="*/ 23 h 2346"/>
                  <a:gd name="T64" fmla="*/ 25 w 2346"/>
                  <a:gd name="T65" fmla="*/ 25 h 2346"/>
                  <a:gd name="T66" fmla="*/ 23 w 2346"/>
                  <a:gd name="T67" fmla="*/ 27 h 2346"/>
                  <a:gd name="T68" fmla="*/ 21 w 2346"/>
                  <a:gd name="T69" fmla="*/ 29 h 2346"/>
                  <a:gd name="T70" fmla="*/ 19 w 2346"/>
                  <a:gd name="T71" fmla="*/ 30 h 2346"/>
                  <a:gd name="T72" fmla="*/ 17 w 2346"/>
                  <a:gd name="T73" fmla="*/ 32 h 2346"/>
                  <a:gd name="T74" fmla="*/ 14 w 2346"/>
                  <a:gd name="T75" fmla="*/ 33 h 2346"/>
                  <a:gd name="T76" fmla="*/ 12 w 2346"/>
                  <a:gd name="T77" fmla="*/ 34 h 2346"/>
                  <a:gd name="T78" fmla="*/ 10 w 2346"/>
                  <a:gd name="T79" fmla="*/ 34 h 2346"/>
                  <a:gd name="T80" fmla="*/ 7 w 2346"/>
                  <a:gd name="T81" fmla="*/ 35 h 2346"/>
                  <a:gd name="T82" fmla="*/ 4 w 2346"/>
                  <a:gd name="T83" fmla="*/ 36 h 2346"/>
                  <a:gd name="T84" fmla="*/ 2 w 2346"/>
                  <a:gd name="T85" fmla="*/ 36 h 2346"/>
                  <a:gd name="T86" fmla="*/ 0 w 2346"/>
                  <a:gd name="T87" fmla="*/ 36 h 23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46"/>
                  <a:gd name="T133" fmla="*/ 0 h 2346"/>
                  <a:gd name="T134" fmla="*/ 2346 w 2346"/>
                  <a:gd name="T135" fmla="*/ 2346 h 23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46" h="2346">
                    <a:moveTo>
                      <a:pt x="0" y="2346"/>
                    </a:moveTo>
                    <a:lnTo>
                      <a:pt x="0" y="2346"/>
                    </a:lnTo>
                    <a:lnTo>
                      <a:pt x="61" y="2345"/>
                    </a:lnTo>
                    <a:lnTo>
                      <a:pt x="120" y="2342"/>
                    </a:lnTo>
                    <a:lnTo>
                      <a:pt x="181" y="2339"/>
                    </a:lnTo>
                    <a:lnTo>
                      <a:pt x="239" y="2333"/>
                    </a:lnTo>
                    <a:lnTo>
                      <a:pt x="299" y="2327"/>
                    </a:lnTo>
                    <a:lnTo>
                      <a:pt x="357" y="2319"/>
                    </a:lnTo>
                    <a:lnTo>
                      <a:pt x="415" y="2308"/>
                    </a:lnTo>
                    <a:lnTo>
                      <a:pt x="472" y="2297"/>
                    </a:lnTo>
                    <a:lnTo>
                      <a:pt x="529" y="2285"/>
                    </a:lnTo>
                    <a:lnTo>
                      <a:pt x="585" y="2271"/>
                    </a:lnTo>
                    <a:lnTo>
                      <a:pt x="641" y="2256"/>
                    </a:lnTo>
                    <a:lnTo>
                      <a:pt x="697" y="2239"/>
                    </a:lnTo>
                    <a:lnTo>
                      <a:pt x="751" y="2221"/>
                    </a:lnTo>
                    <a:lnTo>
                      <a:pt x="806" y="2202"/>
                    </a:lnTo>
                    <a:lnTo>
                      <a:pt x="860" y="2182"/>
                    </a:lnTo>
                    <a:lnTo>
                      <a:pt x="912" y="2161"/>
                    </a:lnTo>
                    <a:lnTo>
                      <a:pt x="964" y="2138"/>
                    </a:lnTo>
                    <a:lnTo>
                      <a:pt x="1016" y="2113"/>
                    </a:lnTo>
                    <a:lnTo>
                      <a:pt x="1066" y="2088"/>
                    </a:lnTo>
                    <a:lnTo>
                      <a:pt x="1117" y="2062"/>
                    </a:lnTo>
                    <a:lnTo>
                      <a:pt x="1166" y="2033"/>
                    </a:lnTo>
                    <a:lnTo>
                      <a:pt x="1215" y="2005"/>
                    </a:lnTo>
                    <a:lnTo>
                      <a:pt x="1264" y="1975"/>
                    </a:lnTo>
                    <a:lnTo>
                      <a:pt x="1310" y="1944"/>
                    </a:lnTo>
                    <a:lnTo>
                      <a:pt x="1356" y="1911"/>
                    </a:lnTo>
                    <a:lnTo>
                      <a:pt x="1403" y="1878"/>
                    </a:lnTo>
                    <a:lnTo>
                      <a:pt x="1447" y="1845"/>
                    </a:lnTo>
                    <a:lnTo>
                      <a:pt x="1491" y="1809"/>
                    </a:lnTo>
                    <a:lnTo>
                      <a:pt x="1535" y="1772"/>
                    </a:lnTo>
                    <a:lnTo>
                      <a:pt x="1576" y="1735"/>
                    </a:lnTo>
                    <a:lnTo>
                      <a:pt x="1618" y="1696"/>
                    </a:lnTo>
                    <a:lnTo>
                      <a:pt x="1658" y="1657"/>
                    </a:lnTo>
                    <a:lnTo>
                      <a:pt x="1697" y="1616"/>
                    </a:lnTo>
                    <a:lnTo>
                      <a:pt x="1735" y="1576"/>
                    </a:lnTo>
                    <a:lnTo>
                      <a:pt x="1774" y="1533"/>
                    </a:lnTo>
                    <a:lnTo>
                      <a:pt x="1809" y="1490"/>
                    </a:lnTo>
                    <a:lnTo>
                      <a:pt x="1845" y="1446"/>
                    </a:lnTo>
                    <a:lnTo>
                      <a:pt x="1879" y="1401"/>
                    </a:lnTo>
                    <a:lnTo>
                      <a:pt x="1913" y="1356"/>
                    </a:lnTo>
                    <a:lnTo>
                      <a:pt x="1945" y="1310"/>
                    </a:lnTo>
                    <a:lnTo>
                      <a:pt x="1976" y="1262"/>
                    </a:lnTo>
                    <a:lnTo>
                      <a:pt x="2005" y="1215"/>
                    </a:lnTo>
                    <a:lnTo>
                      <a:pt x="2035" y="1166"/>
                    </a:lnTo>
                    <a:lnTo>
                      <a:pt x="2062" y="1116"/>
                    </a:lnTo>
                    <a:lnTo>
                      <a:pt x="2088" y="1066"/>
                    </a:lnTo>
                    <a:lnTo>
                      <a:pt x="2115" y="1015"/>
                    </a:lnTo>
                    <a:lnTo>
                      <a:pt x="2138" y="964"/>
                    </a:lnTo>
                    <a:lnTo>
                      <a:pt x="2161" y="912"/>
                    </a:lnTo>
                    <a:lnTo>
                      <a:pt x="2184" y="858"/>
                    </a:lnTo>
                    <a:lnTo>
                      <a:pt x="2204" y="805"/>
                    </a:lnTo>
                    <a:lnTo>
                      <a:pt x="2223" y="751"/>
                    </a:lnTo>
                    <a:lnTo>
                      <a:pt x="2241" y="697"/>
                    </a:lnTo>
                    <a:lnTo>
                      <a:pt x="2257" y="641"/>
                    </a:lnTo>
                    <a:lnTo>
                      <a:pt x="2273" y="585"/>
                    </a:lnTo>
                    <a:lnTo>
                      <a:pt x="2286" y="529"/>
                    </a:lnTo>
                    <a:lnTo>
                      <a:pt x="2299" y="472"/>
                    </a:lnTo>
                    <a:lnTo>
                      <a:pt x="2310" y="414"/>
                    </a:lnTo>
                    <a:lnTo>
                      <a:pt x="2319" y="357"/>
                    </a:lnTo>
                    <a:lnTo>
                      <a:pt x="2327" y="298"/>
                    </a:lnTo>
                    <a:lnTo>
                      <a:pt x="2334" y="239"/>
                    </a:lnTo>
                    <a:lnTo>
                      <a:pt x="2339" y="180"/>
                    </a:lnTo>
                    <a:lnTo>
                      <a:pt x="2343" y="120"/>
                    </a:lnTo>
                    <a:lnTo>
                      <a:pt x="2345" y="61"/>
                    </a:lnTo>
                    <a:lnTo>
                      <a:pt x="2346" y="0"/>
                    </a:lnTo>
                    <a:lnTo>
                      <a:pt x="2282" y="0"/>
                    </a:lnTo>
                    <a:lnTo>
                      <a:pt x="2281" y="58"/>
                    </a:lnTo>
                    <a:lnTo>
                      <a:pt x="2279" y="117"/>
                    </a:lnTo>
                    <a:lnTo>
                      <a:pt x="2275" y="175"/>
                    </a:lnTo>
                    <a:lnTo>
                      <a:pt x="2270" y="233"/>
                    </a:lnTo>
                    <a:lnTo>
                      <a:pt x="2263" y="290"/>
                    </a:lnTo>
                    <a:lnTo>
                      <a:pt x="2255" y="347"/>
                    </a:lnTo>
                    <a:lnTo>
                      <a:pt x="2247" y="403"/>
                    </a:lnTo>
                    <a:lnTo>
                      <a:pt x="2236" y="459"/>
                    </a:lnTo>
                    <a:lnTo>
                      <a:pt x="2223" y="513"/>
                    </a:lnTo>
                    <a:lnTo>
                      <a:pt x="2210" y="569"/>
                    </a:lnTo>
                    <a:lnTo>
                      <a:pt x="2195" y="623"/>
                    </a:lnTo>
                    <a:lnTo>
                      <a:pt x="2179" y="676"/>
                    </a:lnTo>
                    <a:lnTo>
                      <a:pt x="2162" y="730"/>
                    </a:lnTo>
                    <a:lnTo>
                      <a:pt x="2143" y="783"/>
                    </a:lnTo>
                    <a:lnTo>
                      <a:pt x="2123" y="834"/>
                    </a:lnTo>
                    <a:lnTo>
                      <a:pt x="2103" y="887"/>
                    </a:lnTo>
                    <a:lnTo>
                      <a:pt x="2080" y="937"/>
                    </a:lnTo>
                    <a:lnTo>
                      <a:pt x="2056" y="988"/>
                    </a:lnTo>
                    <a:lnTo>
                      <a:pt x="2031" y="1036"/>
                    </a:lnTo>
                    <a:lnTo>
                      <a:pt x="2006" y="1085"/>
                    </a:lnTo>
                    <a:lnTo>
                      <a:pt x="1979" y="1134"/>
                    </a:lnTo>
                    <a:lnTo>
                      <a:pt x="1951" y="1181"/>
                    </a:lnTo>
                    <a:lnTo>
                      <a:pt x="1922" y="1228"/>
                    </a:lnTo>
                    <a:lnTo>
                      <a:pt x="1891" y="1274"/>
                    </a:lnTo>
                    <a:lnTo>
                      <a:pt x="1860" y="1319"/>
                    </a:lnTo>
                    <a:lnTo>
                      <a:pt x="1828" y="1363"/>
                    </a:lnTo>
                    <a:lnTo>
                      <a:pt x="1794" y="1407"/>
                    </a:lnTo>
                    <a:lnTo>
                      <a:pt x="1759" y="1450"/>
                    </a:lnTo>
                    <a:lnTo>
                      <a:pt x="1725" y="1492"/>
                    </a:lnTo>
                    <a:lnTo>
                      <a:pt x="1688" y="1532"/>
                    </a:lnTo>
                    <a:lnTo>
                      <a:pt x="1651" y="1572"/>
                    </a:lnTo>
                    <a:lnTo>
                      <a:pt x="1612" y="1612"/>
                    </a:lnTo>
                    <a:lnTo>
                      <a:pt x="1573" y="1650"/>
                    </a:lnTo>
                    <a:lnTo>
                      <a:pt x="1533" y="1688"/>
                    </a:lnTo>
                    <a:lnTo>
                      <a:pt x="1492" y="1723"/>
                    </a:lnTo>
                    <a:lnTo>
                      <a:pt x="1450" y="1759"/>
                    </a:lnTo>
                    <a:lnTo>
                      <a:pt x="1407" y="1793"/>
                    </a:lnTo>
                    <a:lnTo>
                      <a:pt x="1363" y="1827"/>
                    </a:lnTo>
                    <a:lnTo>
                      <a:pt x="1320" y="1859"/>
                    </a:lnTo>
                    <a:lnTo>
                      <a:pt x="1274" y="1891"/>
                    </a:lnTo>
                    <a:lnTo>
                      <a:pt x="1228" y="1921"/>
                    </a:lnTo>
                    <a:lnTo>
                      <a:pt x="1182" y="1950"/>
                    </a:lnTo>
                    <a:lnTo>
                      <a:pt x="1134" y="1978"/>
                    </a:lnTo>
                    <a:lnTo>
                      <a:pt x="1087" y="2005"/>
                    </a:lnTo>
                    <a:lnTo>
                      <a:pt x="1038" y="2031"/>
                    </a:lnTo>
                    <a:lnTo>
                      <a:pt x="988" y="2056"/>
                    </a:lnTo>
                    <a:lnTo>
                      <a:pt x="938" y="2079"/>
                    </a:lnTo>
                    <a:lnTo>
                      <a:pt x="887" y="2101"/>
                    </a:lnTo>
                    <a:lnTo>
                      <a:pt x="836" y="2123"/>
                    </a:lnTo>
                    <a:lnTo>
                      <a:pt x="784" y="2142"/>
                    </a:lnTo>
                    <a:lnTo>
                      <a:pt x="731" y="2161"/>
                    </a:lnTo>
                    <a:lnTo>
                      <a:pt x="678" y="2178"/>
                    </a:lnTo>
                    <a:lnTo>
                      <a:pt x="624" y="2194"/>
                    </a:lnTo>
                    <a:lnTo>
                      <a:pt x="570" y="2209"/>
                    </a:lnTo>
                    <a:lnTo>
                      <a:pt x="515" y="2222"/>
                    </a:lnTo>
                    <a:lnTo>
                      <a:pt x="459" y="2234"/>
                    </a:lnTo>
                    <a:lnTo>
                      <a:pt x="403" y="2245"/>
                    </a:lnTo>
                    <a:lnTo>
                      <a:pt x="347" y="2255"/>
                    </a:lnTo>
                    <a:lnTo>
                      <a:pt x="290" y="2263"/>
                    </a:lnTo>
                    <a:lnTo>
                      <a:pt x="233" y="2269"/>
                    </a:lnTo>
                    <a:lnTo>
                      <a:pt x="176" y="2275"/>
                    </a:lnTo>
                    <a:lnTo>
                      <a:pt x="118" y="2278"/>
                    </a:lnTo>
                    <a:lnTo>
                      <a:pt x="60" y="2281"/>
                    </a:lnTo>
                    <a:lnTo>
                      <a:pt x="0" y="2281"/>
                    </a:lnTo>
                    <a:lnTo>
                      <a:pt x="0" y="2346"/>
                    </a:lnTo>
                    <a:close/>
                  </a:path>
                </a:pathLst>
              </a:custGeom>
              <a:solidFill>
                <a:srgbClr val="1F1A17"/>
              </a:solidFill>
              <a:ln w="9525">
                <a:noFill/>
                <a:round/>
                <a:headEnd/>
                <a:tailEnd/>
              </a:ln>
            </p:spPr>
            <p:txBody>
              <a:bodyPr/>
              <a:lstStyle/>
              <a:p>
                <a:endParaRPr lang="en-US">
                  <a:latin typeface="Calibri" pitchFamily="34" charset="0"/>
                </a:endParaRPr>
              </a:p>
            </p:txBody>
          </p:sp>
          <p:sp>
            <p:nvSpPr>
              <p:cNvPr id="14698" name="Freeform 68"/>
              <p:cNvSpPr>
                <a:spLocks/>
              </p:cNvSpPr>
              <p:nvPr/>
            </p:nvSpPr>
            <p:spPr bwMode="auto">
              <a:xfrm>
                <a:off x="3919" y="2537"/>
                <a:ext cx="587" cy="587"/>
              </a:xfrm>
              <a:custGeom>
                <a:avLst/>
                <a:gdLst>
                  <a:gd name="T0" fmla="*/ 0 w 2346"/>
                  <a:gd name="T1" fmla="*/ 1 h 2346"/>
                  <a:gd name="T2" fmla="*/ 0 w 2346"/>
                  <a:gd name="T3" fmla="*/ 4 h 2346"/>
                  <a:gd name="T4" fmla="*/ 1 w 2346"/>
                  <a:gd name="T5" fmla="*/ 7 h 2346"/>
                  <a:gd name="T6" fmla="*/ 1 w 2346"/>
                  <a:gd name="T7" fmla="*/ 9 h 2346"/>
                  <a:gd name="T8" fmla="*/ 2 w 2346"/>
                  <a:gd name="T9" fmla="*/ 12 h 2346"/>
                  <a:gd name="T10" fmla="*/ 3 w 2346"/>
                  <a:gd name="T11" fmla="*/ 14 h 2346"/>
                  <a:gd name="T12" fmla="*/ 4 w 2346"/>
                  <a:gd name="T13" fmla="*/ 17 h 2346"/>
                  <a:gd name="T14" fmla="*/ 5 w 2346"/>
                  <a:gd name="T15" fmla="*/ 19 h 2346"/>
                  <a:gd name="T16" fmla="*/ 7 w 2346"/>
                  <a:gd name="T17" fmla="*/ 21 h 2346"/>
                  <a:gd name="T18" fmla="*/ 9 w 2346"/>
                  <a:gd name="T19" fmla="*/ 23 h 2346"/>
                  <a:gd name="T20" fmla="*/ 10 w 2346"/>
                  <a:gd name="T21" fmla="*/ 25 h 2346"/>
                  <a:gd name="T22" fmla="*/ 12 w 2346"/>
                  <a:gd name="T23" fmla="*/ 27 h 2346"/>
                  <a:gd name="T24" fmla="*/ 14 w 2346"/>
                  <a:gd name="T25" fmla="*/ 29 h 2346"/>
                  <a:gd name="T26" fmla="*/ 16 w 2346"/>
                  <a:gd name="T27" fmla="*/ 31 h 2346"/>
                  <a:gd name="T28" fmla="*/ 19 w 2346"/>
                  <a:gd name="T29" fmla="*/ 32 h 2346"/>
                  <a:gd name="T30" fmla="*/ 21 w 2346"/>
                  <a:gd name="T31" fmla="*/ 33 h 2346"/>
                  <a:gd name="T32" fmla="*/ 23 w 2346"/>
                  <a:gd name="T33" fmla="*/ 34 h 2346"/>
                  <a:gd name="T34" fmla="*/ 26 w 2346"/>
                  <a:gd name="T35" fmla="*/ 35 h 2346"/>
                  <a:gd name="T36" fmla="*/ 29 w 2346"/>
                  <a:gd name="T37" fmla="*/ 36 h 2346"/>
                  <a:gd name="T38" fmla="*/ 31 w 2346"/>
                  <a:gd name="T39" fmla="*/ 36 h 2346"/>
                  <a:gd name="T40" fmla="*/ 34 w 2346"/>
                  <a:gd name="T41" fmla="*/ 37 h 2346"/>
                  <a:gd name="T42" fmla="*/ 37 w 2346"/>
                  <a:gd name="T43" fmla="*/ 37 h 2346"/>
                  <a:gd name="T44" fmla="*/ 35 w 2346"/>
                  <a:gd name="T45" fmla="*/ 36 h 2346"/>
                  <a:gd name="T46" fmla="*/ 32 w 2346"/>
                  <a:gd name="T47" fmla="*/ 36 h 2346"/>
                  <a:gd name="T48" fmla="*/ 30 w 2346"/>
                  <a:gd name="T49" fmla="*/ 35 h 2346"/>
                  <a:gd name="T50" fmla="*/ 27 w 2346"/>
                  <a:gd name="T51" fmla="*/ 34 h 2346"/>
                  <a:gd name="T52" fmla="*/ 25 w 2346"/>
                  <a:gd name="T53" fmla="*/ 34 h 2346"/>
                  <a:gd name="T54" fmla="*/ 22 w 2346"/>
                  <a:gd name="T55" fmla="*/ 33 h 2346"/>
                  <a:gd name="T56" fmla="*/ 20 w 2346"/>
                  <a:gd name="T57" fmla="*/ 32 h 2346"/>
                  <a:gd name="T58" fmla="*/ 18 w 2346"/>
                  <a:gd name="T59" fmla="*/ 30 h 2346"/>
                  <a:gd name="T60" fmla="*/ 16 w 2346"/>
                  <a:gd name="T61" fmla="*/ 29 h 2346"/>
                  <a:gd name="T62" fmla="*/ 14 w 2346"/>
                  <a:gd name="T63" fmla="*/ 27 h 2346"/>
                  <a:gd name="T64" fmla="*/ 12 w 2346"/>
                  <a:gd name="T65" fmla="*/ 25 h 2346"/>
                  <a:gd name="T66" fmla="*/ 10 w 2346"/>
                  <a:gd name="T67" fmla="*/ 23 h 2346"/>
                  <a:gd name="T68" fmla="*/ 8 w 2346"/>
                  <a:gd name="T69" fmla="*/ 21 h 2346"/>
                  <a:gd name="T70" fmla="*/ 7 w 2346"/>
                  <a:gd name="T71" fmla="*/ 19 h 2346"/>
                  <a:gd name="T72" fmla="*/ 5 w 2346"/>
                  <a:gd name="T73" fmla="*/ 17 h 2346"/>
                  <a:gd name="T74" fmla="*/ 4 w 2346"/>
                  <a:gd name="T75" fmla="*/ 15 h 2346"/>
                  <a:gd name="T76" fmla="*/ 3 w 2346"/>
                  <a:gd name="T77" fmla="*/ 12 h 2346"/>
                  <a:gd name="T78" fmla="*/ 3 w 2346"/>
                  <a:gd name="T79" fmla="*/ 10 h 2346"/>
                  <a:gd name="T80" fmla="*/ 2 w 2346"/>
                  <a:gd name="T81" fmla="*/ 7 h 2346"/>
                  <a:gd name="T82" fmla="*/ 1 w 2346"/>
                  <a:gd name="T83" fmla="*/ 5 h 2346"/>
                  <a:gd name="T84" fmla="*/ 1 w 2346"/>
                  <a:gd name="T85" fmla="*/ 2 h 2346"/>
                  <a:gd name="T86" fmla="*/ 1 w 2346"/>
                  <a:gd name="T87" fmla="*/ 0 h 23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46"/>
                  <a:gd name="T133" fmla="*/ 0 h 2346"/>
                  <a:gd name="T134" fmla="*/ 2346 w 2346"/>
                  <a:gd name="T135" fmla="*/ 2346 h 23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46" h="2346">
                    <a:moveTo>
                      <a:pt x="0" y="0"/>
                    </a:moveTo>
                    <a:lnTo>
                      <a:pt x="0" y="0"/>
                    </a:lnTo>
                    <a:lnTo>
                      <a:pt x="1" y="61"/>
                    </a:lnTo>
                    <a:lnTo>
                      <a:pt x="4" y="120"/>
                    </a:lnTo>
                    <a:lnTo>
                      <a:pt x="7" y="180"/>
                    </a:lnTo>
                    <a:lnTo>
                      <a:pt x="13" y="239"/>
                    </a:lnTo>
                    <a:lnTo>
                      <a:pt x="19" y="298"/>
                    </a:lnTo>
                    <a:lnTo>
                      <a:pt x="28" y="357"/>
                    </a:lnTo>
                    <a:lnTo>
                      <a:pt x="37" y="414"/>
                    </a:lnTo>
                    <a:lnTo>
                      <a:pt x="49" y="472"/>
                    </a:lnTo>
                    <a:lnTo>
                      <a:pt x="61" y="529"/>
                    </a:lnTo>
                    <a:lnTo>
                      <a:pt x="75" y="585"/>
                    </a:lnTo>
                    <a:lnTo>
                      <a:pt x="91" y="641"/>
                    </a:lnTo>
                    <a:lnTo>
                      <a:pt x="106" y="697"/>
                    </a:lnTo>
                    <a:lnTo>
                      <a:pt x="124" y="751"/>
                    </a:lnTo>
                    <a:lnTo>
                      <a:pt x="144" y="805"/>
                    </a:lnTo>
                    <a:lnTo>
                      <a:pt x="164" y="858"/>
                    </a:lnTo>
                    <a:lnTo>
                      <a:pt x="186" y="912"/>
                    </a:lnTo>
                    <a:lnTo>
                      <a:pt x="208" y="964"/>
                    </a:lnTo>
                    <a:lnTo>
                      <a:pt x="233" y="1015"/>
                    </a:lnTo>
                    <a:lnTo>
                      <a:pt x="258" y="1066"/>
                    </a:lnTo>
                    <a:lnTo>
                      <a:pt x="284" y="1116"/>
                    </a:lnTo>
                    <a:lnTo>
                      <a:pt x="313" y="1166"/>
                    </a:lnTo>
                    <a:lnTo>
                      <a:pt x="341" y="1215"/>
                    </a:lnTo>
                    <a:lnTo>
                      <a:pt x="371" y="1262"/>
                    </a:lnTo>
                    <a:lnTo>
                      <a:pt x="402" y="1310"/>
                    </a:lnTo>
                    <a:lnTo>
                      <a:pt x="434" y="1356"/>
                    </a:lnTo>
                    <a:lnTo>
                      <a:pt x="468" y="1401"/>
                    </a:lnTo>
                    <a:lnTo>
                      <a:pt x="502" y="1446"/>
                    </a:lnTo>
                    <a:lnTo>
                      <a:pt x="537" y="1490"/>
                    </a:lnTo>
                    <a:lnTo>
                      <a:pt x="574" y="1533"/>
                    </a:lnTo>
                    <a:lnTo>
                      <a:pt x="611" y="1576"/>
                    </a:lnTo>
                    <a:lnTo>
                      <a:pt x="650" y="1616"/>
                    </a:lnTo>
                    <a:lnTo>
                      <a:pt x="690" y="1657"/>
                    </a:lnTo>
                    <a:lnTo>
                      <a:pt x="730" y="1696"/>
                    </a:lnTo>
                    <a:lnTo>
                      <a:pt x="770" y="1735"/>
                    </a:lnTo>
                    <a:lnTo>
                      <a:pt x="813" y="1772"/>
                    </a:lnTo>
                    <a:lnTo>
                      <a:pt x="856" y="1809"/>
                    </a:lnTo>
                    <a:lnTo>
                      <a:pt x="900" y="1845"/>
                    </a:lnTo>
                    <a:lnTo>
                      <a:pt x="945" y="1878"/>
                    </a:lnTo>
                    <a:lnTo>
                      <a:pt x="990" y="1911"/>
                    </a:lnTo>
                    <a:lnTo>
                      <a:pt x="1037" y="1944"/>
                    </a:lnTo>
                    <a:lnTo>
                      <a:pt x="1084" y="1975"/>
                    </a:lnTo>
                    <a:lnTo>
                      <a:pt x="1132" y="2005"/>
                    </a:lnTo>
                    <a:lnTo>
                      <a:pt x="1180" y="2033"/>
                    </a:lnTo>
                    <a:lnTo>
                      <a:pt x="1230" y="2062"/>
                    </a:lnTo>
                    <a:lnTo>
                      <a:pt x="1280" y="2088"/>
                    </a:lnTo>
                    <a:lnTo>
                      <a:pt x="1331" y="2113"/>
                    </a:lnTo>
                    <a:lnTo>
                      <a:pt x="1382" y="2138"/>
                    </a:lnTo>
                    <a:lnTo>
                      <a:pt x="1435" y="2161"/>
                    </a:lnTo>
                    <a:lnTo>
                      <a:pt x="1488" y="2182"/>
                    </a:lnTo>
                    <a:lnTo>
                      <a:pt x="1542" y="2202"/>
                    </a:lnTo>
                    <a:lnTo>
                      <a:pt x="1595" y="2221"/>
                    </a:lnTo>
                    <a:lnTo>
                      <a:pt x="1650" y="2239"/>
                    </a:lnTo>
                    <a:lnTo>
                      <a:pt x="1706" y="2256"/>
                    </a:lnTo>
                    <a:lnTo>
                      <a:pt x="1762" y="2271"/>
                    </a:lnTo>
                    <a:lnTo>
                      <a:pt x="1817" y="2285"/>
                    </a:lnTo>
                    <a:lnTo>
                      <a:pt x="1874" y="2297"/>
                    </a:lnTo>
                    <a:lnTo>
                      <a:pt x="1933" y="2308"/>
                    </a:lnTo>
                    <a:lnTo>
                      <a:pt x="1990" y="2319"/>
                    </a:lnTo>
                    <a:lnTo>
                      <a:pt x="2048" y="2327"/>
                    </a:lnTo>
                    <a:lnTo>
                      <a:pt x="2107" y="2333"/>
                    </a:lnTo>
                    <a:lnTo>
                      <a:pt x="2167" y="2339"/>
                    </a:lnTo>
                    <a:lnTo>
                      <a:pt x="2226" y="2342"/>
                    </a:lnTo>
                    <a:lnTo>
                      <a:pt x="2286" y="2345"/>
                    </a:lnTo>
                    <a:lnTo>
                      <a:pt x="2346" y="2346"/>
                    </a:lnTo>
                    <a:lnTo>
                      <a:pt x="2346" y="2281"/>
                    </a:lnTo>
                    <a:lnTo>
                      <a:pt x="2288" y="2281"/>
                    </a:lnTo>
                    <a:lnTo>
                      <a:pt x="2230" y="2278"/>
                    </a:lnTo>
                    <a:lnTo>
                      <a:pt x="2172" y="2275"/>
                    </a:lnTo>
                    <a:lnTo>
                      <a:pt x="2113" y="2269"/>
                    </a:lnTo>
                    <a:lnTo>
                      <a:pt x="2056" y="2263"/>
                    </a:lnTo>
                    <a:lnTo>
                      <a:pt x="1999" y="2255"/>
                    </a:lnTo>
                    <a:lnTo>
                      <a:pt x="1943" y="2245"/>
                    </a:lnTo>
                    <a:lnTo>
                      <a:pt x="1888" y="2234"/>
                    </a:lnTo>
                    <a:lnTo>
                      <a:pt x="1833" y="2222"/>
                    </a:lnTo>
                    <a:lnTo>
                      <a:pt x="1777" y="2209"/>
                    </a:lnTo>
                    <a:lnTo>
                      <a:pt x="1724" y="2194"/>
                    </a:lnTo>
                    <a:lnTo>
                      <a:pt x="1669" y="2178"/>
                    </a:lnTo>
                    <a:lnTo>
                      <a:pt x="1617" y="2161"/>
                    </a:lnTo>
                    <a:lnTo>
                      <a:pt x="1563" y="2142"/>
                    </a:lnTo>
                    <a:lnTo>
                      <a:pt x="1512" y="2123"/>
                    </a:lnTo>
                    <a:lnTo>
                      <a:pt x="1460" y="2101"/>
                    </a:lnTo>
                    <a:lnTo>
                      <a:pt x="1409" y="2079"/>
                    </a:lnTo>
                    <a:lnTo>
                      <a:pt x="1359" y="2056"/>
                    </a:lnTo>
                    <a:lnTo>
                      <a:pt x="1310" y="2031"/>
                    </a:lnTo>
                    <a:lnTo>
                      <a:pt x="1261" y="2005"/>
                    </a:lnTo>
                    <a:lnTo>
                      <a:pt x="1212" y="1978"/>
                    </a:lnTo>
                    <a:lnTo>
                      <a:pt x="1165" y="1950"/>
                    </a:lnTo>
                    <a:lnTo>
                      <a:pt x="1119" y="1921"/>
                    </a:lnTo>
                    <a:lnTo>
                      <a:pt x="1072" y="1891"/>
                    </a:lnTo>
                    <a:lnTo>
                      <a:pt x="1027" y="1859"/>
                    </a:lnTo>
                    <a:lnTo>
                      <a:pt x="983" y="1827"/>
                    </a:lnTo>
                    <a:lnTo>
                      <a:pt x="939" y="1793"/>
                    </a:lnTo>
                    <a:lnTo>
                      <a:pt x="896" y="1759"/>
                    </a:lnTo>
                    <a:lnTo>
                      <a:pt x="855" y="1723"/>
                    </a:lnTo>
                    <a:lnTo>
                      <a:pt x="814" y="1688"/>
                    </a:lnTo>
                    <a:lnTo>
                      <a:pt x="774" y="1650"/>
                    </a:lnTo>
                    <a:lnTo>
                      <a:pt x="735" y="1612"/>
                    </a:lnTo>
                    <a:lnTo>
                      <a:pt x="697" y="1572"/>
                    </a:lnTo>
                    <a:lnTo>
                      <a:pt x="659" y="1532"/>
                    </a:lnTo>
                    <a:lnTo>
                      <a:pt x="623" y="1492"/>
                    </a:lnTo>
                    <a:lnTo>
                      <a:pt x="587" y="1450"/>
                    </a:lnTo>
                    <a:lnTo>
                      <a:pt x="553" y="1407"/>
                    </a:lnTo>
                    <a:lnTo>
                      <a:pt x="520" y="1363"/>
                    </a:lnTo>
                    <a:lnTo>
                      <a:pt x="487" y="1319"/>
                    </a:lnTo>
                    <a:lnTo>
                      <a:pt x="455" y="1274"/>
                    </a:lnTo>
                    <a:lnTo>
                      <a:pt x="426" y="1228"/>
                    </a:lnTo>
                    <a:lnTo>
                      <a:pt x="396" y="1181"/>
                    </a:lnTo>
                    <a:lnTo>
                      <a:pt x="369" y="1134"/>
                    </a:lnTo>
                    <a:lnTo>
                      <a:pt x="341" y="1085"/>
                    </a:lnTo>
                    <a:lnTo>
                      <a:pt x="315" y="1036"/>
                    </a:lnTo>
                    <a:lnTo>
                      <a:pt x="290" y="988"/>
                    </a:lnTo>
                    <a:lnTo>
                      <a:pt x="268" y="937"/>
                    </a:lnTo>
                    <a:lnTo>
                      <a:pt x="245" y="887"/>
                    </a:lnTo>
                    <a:lnTo>
                      <a:pt x="224" y="834"/>
                    </a:lnTo>
                    <a:lnTo>
                      <a:pt x="203" y="783"/>
                    </a:lnTo>
                    <a:lnTo>
                      <a:pt x="186" y="730"/>
                    </a:lnTo>
                    <a:lnTo>
                      <a:pt x="168" y="676"/>
                    </a:lnTo>
                    <a:lnTo>
                      <a:pt x="152" y="623"/>
                    </a:lnTo>
                    <a:lnTo>
                      <a:pt x="137" y="569"/>
                    </a:lnTo>
                    <a:lnTo>
                      <a:pt x="124" y="513"/>
                    </a:lnTo>
                    <a:lnTo>
                      <a:pt x="112" y="459"/>
                    </a:lnTo>
                    <a:lnTo>
                      <a:pt x="101" y="403"/>
                    </a:lnTo>
                    <a:lnTo>
                      <a:pt x="92" y="347"/>
                    </a:lnTo>
                    <a:lnTo>
                      <a:pt x="83" y="290"/>
                    </a:lnTo>
                    <a:lnTo>
                      <a:pt x="77" y="233"/>
                    </a:lnTo>
                    <a:lnTo>
                      <a:pt x="71" y="175"/>
                    </a:lnTo>
                    <a:lnTo>
                      <a:pt x="68" y="117"/>
                    </a:lnTo>
                    <a:lnTo>
                      <a:pt x="66" y="58"/>
                    </a:lnTo>
                    <a:lnTo>
                      <a:pt x="66" y="0"/>
                    </a:lnTo>
                    <a:lnTo>
                      <a:pt x="0"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699" name="Freeform 69"/>
              <p:cNvSpPr>
                <a:spLocks/>
              </p:cNvSpPr>
              <p:nvPr/>
            </p:nvSpPr>
            <p:spPr bwMode="auto">
              <a:xfrm>
                <a:off x="3919" y="1951"/>
                <a:ext cx="587" cy="586"/>
              </a:xfrm>
              <a:custGeom>
                <a:avLst/>
                <a:gdLst>
                  <a:gd name="T0" fmla="*/ 36 w 2346"/>
                  <a:gd name="T1" fmla="*/ 0 h 2346"/>
                  <a:gd name="T2" fmla="*/ 33 w 2346"/>
                  <a:gd name="T3" fmla="*/ 0 h 2346"/>
                  <a:gd name="T4" fmla="*/ 30 w 2346"/>
                  <a:gd name="T5" fmla="*/ 0 h 2346"/>
                  <a:gd name="T6" fmla="*/ 28 w 2346"/>
                  <a:gd name="T7" fmla="*/ 1 h 2346"/>
                  <a:gd name="T8" fmla="*/ 25 w 2346"/>
                  <a:gd name="T9" fmla="*/ 2 h 2346"/>
                  <a:gd name="T10" fmla="*/ 23 w 2346"/>
                  <a:gd name="T11" fmla="*/ 3 h 2346"/>
                  <a:gd name="T12" fmla="*/ 20 w 2346"/>
                  <a:gd name="T13" fmla="*/ 4 h 2346"/>
                  <a:gd name="T14" fmla="*/ 18 w 2346"/>
                  <a:gd name="T15" fmla="*/ 5 h 2346"/>
                  <a:gd name="T16" fmla="*/ 16 w 2346"/>
                  <a:gd name="T17" fmla="*/ 7 h 2346"/>
                  <a:gd name="T18" fmla="*/ 14 w 2346"/>
                  <a:gd name="T19" fmla="*/ 8 h 2346"/>
                  <a:gd name="T20" fmla="*/ 12 w 2346"/>
                  <a:gd name="T21" fmla="*/ 10 h 2346"/>
                  <a:gd name="T22" fmla="*/ 10 w 2346"/>
                  <a:gd name="T23" fmla="*/ 12 h 2346"/>
                  <a:gd name="T24" fmla="*/ 8 w 2346"/>
                  <a:gd name="T25" fmla="*/ 14 h 2346"/>
                  <a:gd name="T26" fmla="*/ 6 w 2346"/>
                  <a:gd name="T27" fmla="*/ 16 h 2346"/>
                  <a:gd name="T28" fmla="*/ 5 w 2346"/>
                  <a:gd name="T29" fmla="*/ 18 h 2346"/>
                  <a:gd name="T30" fmla="*/ 4 w 2346"/>
                  <a:gd name="T31" fmla="*/ 21 h 2346"/>
                  <a:gd name="T32" fmla="*/ 3 w 2346"/>
                  <a:gd name="T33" fmla="*/ 23 h 2346"/>
                  <a:gd name="T34" fmla="*/ 2 w 2346"/>
                  <a:gd name="T35" fmla="*/ 26 h 2346"/>
                  <a:gd name="T36" fmla="*/ 1 w 2346"/>
                  <a:gd name="T37" fmla="*/ 28 h 2346"/>
                  <a:gd name="T38" fmla="*/ 1 w 2346"/>
                  <a:gd name="T39" fmla="*/ 31 h 2346"/>
                  <a:gd name="T40" fmla="*/ 0 w 2346"/>
                  <a:gd name="T41" fmla="*/ 34 h 2346"/>
                  <a:gd name="T42" fmla="*/ 0 w 2346"/>
                  <a:gd name="T43" fmla="*/ 36 h 2346"/>
                  <a:gd name="T44" fmla="*/ 1 w 2346"/>
                  <a:gd name="T45" fmla="*/ 35 h 2346"/>
                  <a:gd name="T46" fmla="*/ 1 w 2346"/>
                  <a:gd name="T47" fmla="*/ 32 h 2346"/>
                  <a:gd name="T48" fmla="*/ 2 w 2346"/>
                  <a:gd name="T49" fmla="*/ 29 h 2346"/>
                  <a:gd name="T50" fmla="*/ 3 w 2346"/>
                  <a:gd name="T51" fmla="*/ 27 h 2346"/>
                  <a:gd name="T52" fmla="*/ 3 w 2346"/>
                  <a:gd name="T53" fmla="*/ 24 h 2346"/>
                  <a:gd name="T54" fmla="*/ 4 w 2346"/>
                  <a:gd name="T55" fmla="*/ 22 h 2346"/>
                  <a:gd name="T56" fmla="*/ 5 w 2346"/>
                  <a:gd name="T57" fmla="*/ 20 h 2346"/>
                  <a:gd name="T58" fmla="*/ 7 w 2346"/>
                  <a:gd name="T59" fmla="*/ 17 h 2346"/>
                  <a:gd name="T60" fmla="*/ 8 w 2346"/>
                  <a:gd name="T61" fmla="*/ 15 h 2346"/>
                  <a:gd name="T62" fmla="*/ 10 w 2346"/>
                  <a:gd name="T63" fmla="*/ 13 h 2346"/>
                  <a:gd name="T64" fmla="*/ 12 w 2346"/>
                  <a:gd name="T65" fmla="*/ 11 h 2346"/>
                  <a:gd name="T66" fmla="*/ 14 w 2346"/>
                  <a:gd name="T67" fmla="*/ 10 h 2346"/>
                  <a:gd name="T68" fmla="*/ 16 w 2346"/>
                  <a:gd name="T69" fmla="*/ 8 h 2346"/>
                  <a:gd name="T70" fmla="*/ 18 w 2346"/>
                  <a:gd name="T71" fmla="*/ 6 h 2346"/>
                  <a:gd name="T72" fmla="*/ 20 w 2346"/>
                  <a:gd name="T73" fmla="*/ 5 h 2346"/>
                  <a:gd name="T74" fmla="*/ 22 w 2346"/>
                  <a:gd name="T75" fmla="*/ 4 h 2346"/>
                  <a:gd name="T76" fmla="*/ 25 w 2346"/>
                  <a:gd name="T77" fmla="*/ 3 h 2346"/>
                  <a:gd name="T78" fmla="*/ 27 w 2346"/>
                  <a:gd name="T79" fmla="*/ 2 h 2346"/>
                  <a:gd name="T80" fmla="*/ 30 w 2346"/>
                  <a:gd name="T81" fmla="*/ 2 h 2346"/>
                  <a:gd name="T82" fmla="*/ 32 w 2346"/>
                  <a:gd name="T83" fmla="*/ 1 h 2346"/>
                  <a:gd name="T84" fmla="*/ 35 w 2346"/>
                  <a:gd name="T85" fmla="*/ 1 h 2346"/>
                  <a:gd name="T86" fmla="*/ 37 w 2346"/>
                  <a:gd name="T87" fmla="*/ 1 h 23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346"/>
                  <a:gd name="T133" fmla="*/ 0 h 2346"/>
                  <a:gd name="T134" fmla="*/ 2346 w 2346"/>
                  <a:gd name="T135" fmla="*/ 2346 h 23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346" h="2346">
                    <a:moveTo>
                      <a:pt x="2346" y="0"/>
                    </a:moveTo>
                    <a:lnTo>
                      <a:pt x="2346" y="0"/>
                    </a:lnTo>
                    <a:lnTo>
                      <a:pt x="2286" y="1"/>
                    </a:lnTo>
                    <a:lnTo>
                      <a:pt x="2226" y="4"/>
                    </a:lnTo>
                    <a:lnTo>
                      <a:pt x="2167" y="7"/>
                    </a:lnTo>
                    <a:lnTo>
                      <a:pt x="2107" y="12"/>
                    </a:lnTo>
                    <a:lnTo>
                      <a:pt x="2048" y="19"/>
                    </a:lnTo>
                    <a:lnTo>
                      <a:pt x="1990" y="28"/>
                    </a:lnTo>
                    <a:lnTo>
                      <a:pt x="1933" y="37"/>
                    </a:lnTo>
                    <a:lnTo>
                      <a:pt x="1874" y="48"/>
                    </a:lnTo>
                    <a:lnTo>
                      <a:pt x="1817" y="61"/>
                    </a:lnTo>
                    <a:lnTo>
                      <a:pt x="1762" y="74"/>
                    </a:lnTo>
                    <a:lnTo>
                      <a:pt x="1706" y="89"/>
                    </a:lnTo>
                    <a:lnTo>
                      <a:pt x="1650" y="106"/>
                    </a:lnTo>
                    <a:lnTo>
                      <a:pt x="1595" y="124"/>
                    </a:lnTo>
                    <a:lnTo>
                      <a:pt x="1542" y="143"/>
                    </a:lnTo>
                    <a:lnTo>
                      <a:pt x="1488" y="163"/>
                    </a:lnTo>
                    <a:lnTo>
                      <a:pt x="1435" y="186"/>
                    </a:lnTo>
                    <a:lnTo>
                      <a:pt x="1382" y="208"/>
                    </a:lnTo>
                    <a:lnTo>
                      <a:pt x="1331" y="232"/>
                    </a:lnTo>
                    <a:lnTo>
                      <a:pt x="1280" y="258"/>
                    </a:lnTo>
                    <a:lnTo>
                      <a:pt x="1230" y="284"/>
                    </a:lnTo>
                    <a:lnTo>
                      <a:pt x="1180" y="312"/>
                    </a:lnTo>
                    <a:lnTo>
                      <a:pt x="1132" y="341"/>
                    </a:lnTo>
                    <a:lnTo>
                      <a:pt x="1084" y="371"/>
                    </a:lnTo>
                    <a:lnTo>
                      <a:pt x="1037" y="402"/>
                    </a:lnTo>
                    <a:lnTo>
                      <a:pt x="990" y="434"/>
                    </a:lnTo>
                    <a:lnTo>
                      <a:pt x="945" y="467"/>
                    </a:lnTo>
                    <a:lnTo>
                      <a:pt x="900" y="502"/>
                    </a:lnTo>
                    <a:lnTo>
                      <a:pt x="856" y="537"/>
                    </a:lnTo>
                    <a:lnTo>
                      <a:pt x="813" y="573"/>
                    </a:lnTo>
                    <a:lnTo>
                      <a:pt x="770" y="611"/>
                    </a:lnTo>
                    <a:lnTo>
                      <a:pt x="730" y="649"/>
                    </a:lnTo>
                    <a:lnTo>
                      <a:pt x="690" y="688"/>
                    </a:lnTo>
                    <a:lnTo>
                      <a:pt x="650" y="729"/>
                    </a:lnTo>
                    <a:lnTo>
                      <a:pt x="611" y="770"/>
                    </a:lnTo>
                    <a:lnTo>
                      <a:pt x="574" y="812"/>
                    </a:lnTo>
                    <a:lnTo>
                      <a:pt x="537" y="856"/>
                    </a:lnTo>
                    <a:lnTo>
                      <a:pt x="502" y="899"/>
                    </a:lnTo>
                    <a:lnTo>
                      <a:pt x="468" y="944"/>
                    </a:lnTo>
                    <a:lnTo>
                      <a:pt x="434" y="990"/>
                    </a:lnTo>
                    <a:lnTo>
                      <a:pt x="402" y="1036"/>
                    </a:lnTo>
                    <a:lnTo>
                      <a:pt x="371" y="1083"/>
                    </a:lnTo>
                    <a:lnTo>
                      <a:pt x="341" y="1132"/>
                    </a:lnTo>
                    <a:lnTo>
                      <a:pt x="313" y="1180"/>
                    </a:lnTo>
                    <a:lnTo>
                      <a:pt x="284" y="1229"/>
                    </a:lnTo>
                    <a:lnTo>
                      <a:pt x="258" y="1280"/>
                    </a:lnTo>
                    <a:lnTo>
                      <a:pt x="233" y="1330"/>
                    </a:lnTo>
                    <a:lnTo>
                      <a:pt x="208" y="1382"/>
                    </a:lnTo>
                    <a:lnTo>
                      <a:pt x="186" y="1435"/>
                    </a:lnTo>
                    <a:lnTo>
                      <a:pt x="164" y="1487"/>
                    </a:lnTo>
                    <a:lnTo>
                      <a:pt x="144" y="1540"/>
                    </a:lnTo>
                    <a:lnTo>
                      <a:pt x="124" y="1595"/>
                    </a:lnTo>
                    <a:lnTo>
                      <a:pt x="106" y="1650"/>
                    </a:lnTo>
                    <a:lnTo>
                      <a:pt x="91" y="1706"/>
                    </a:lnTo>
                    <a:lnTo>
                      <a:pt x="75" y="1761"/>
                    </a:lnTo>
                    <a:lnTo>
                      <a:pt x="61" y="1817"/>
                    </a:lnTo>
                    <a:lnTo>
                      <a:pt x="49" y="1874"/>
                    </a:lnTo>
                    <a:lnTo>
                      <a:pt x="37" y="1931"/>
                    </a:lnTo>
                    <a:lnTo>
                      <a:pt x="28" y="1990"/>
                    </a:lnTo>
                    <a:lnTo>
                      <a:pt x="19" y="2048"/>
                    </a:lnTo>
                    <a:lnTo>
                      <a:pt x="13" y="2107"/>
                    </a:lnTo>
                    <a:lnTo>
                      <a:pt x="7" y="2165"/>
                    </a:lnTo>
                    <a:lnTo>
                      <a:pt x="4" y="2225"/>
                    </a:lnTo>
                    <a:lnTo>
                      <a:pt x="1" y="2285"/>
                    </a:lnTo>
                    <a:lnTo>
                      <a:pt x="0" y="2346"/>
                    </a:lnTo>
                    <a:lnTo>
                      <a:pt x="66" y="2346"/>
                    </a:lnTo>
                    <a:lnTo>
                      <a:pt x="66" y="2287"/>
                    </a:lnTo>
                    <a:lnTo>
                      <a:pt x="68" y="2228"/>
                    </a:lnTo>
                    <a:lnTo>
                      <a:pt x="71" y="2170"/>
                    </a:lnTo>
                    <a:lnTo>
                      <a:pt x="77" y="2113"/>
                    </a:lnTo>
                    <a:lnTo>
                      <a:pt x="83" y="2056"/>
                    </a:lnTo>
                    <a:lnTo>
                      <a:pt x="92" y="1999"/>
                    </a:lnTo>
                    <a:lnTo>
                      <a:pt x="101" y="1943"/>
                    </a:lnTo>
                    <a:lnTo>
                      <a:pt x="112" y="1887"/>
                    </a:lnTo>
                    <a:lnTo>
                      <a:pt x="124" y="1832"/>
                    </a:lnTo>
                    <a:lnTo>
                      <a:pt x="137" y="1777"/>
                    </a:lnTo>
                    <a:lnTo>
                      <a:pt x="152" y="1722"/>
                    </a:lnTo>
                    <a:lnTo>
                      <a:pt x="168" y="1669"/>
                    </a:lnTo>
                    <a:lnTo>
                      <a:pt x="186" y="1615"/>
                    </a:lnTo>
                    <a:lnTo>
                      <a:pt x="203" y="1563"/>
                    </a:lnTo>
                    <a:lnTo>
                      <a:pt x="224" y="1511"/>
                    </a:lnTo>
                    <a:lnTo>
                      <a:pt x="245" y="1460"/>
                    </a:lnTo>
                    <a:lnTo>
                      <a:pt x="268" y="1408"/>
                    </a:lnTo>
                    <a:lnTo>
                      <a:pt x="290" y="1359"/>
                    </a:lnTo>
                    <a:lnTo>
                      <a:pt x="315" y="1309"/>
                    </a:lnTo>
                    <a:lnTo>
                      <a:pt x="341" y="1260"/>
                    </a:lnTo>
                    <a:lnTo>
                      <a:pt x="369" y="1212"/>
                    </a:lnTo>
                    <a:lnTo>
                      <a:pt x="396" y="1165"/>
                    </a:lnTo>
                    <a:lnTo>
                      <a:pt x="426" y="1118"/>
                    </a:lnTo>
                    <a:lnTo>
                      <a:pt x="455" y="1072"/>
                    </a:lnTo>
                    <a:lnTo>
                      <a:pt x="487" y="1027"/>
                    </a:lnTo>
                    <a:lnTo>
                      <a:pt x="520" y="983"/>
                    </a:lnTo>
                    <a:lnTo>
                      <a:pt x="553" y="939"/>
                    </a:lnTo>
                    <a:lnTo>
                      <a:pt x="587" y="896"/>
                    </a:lnTo>
                    <a:lnTo>
                      <a:pt x="623" y="855"/>
                    </a:lnTo>
                    <a:lnTo>
                      <a:pt x="659" y="813"/>
                    </a:lnTo>
                    <a:lnTo>
                      <a:pt x="697" y="774"/>
                    </a:lnTo>
                    <a:lnTo>
                      <a:pt x="735" y="735"/>
                    </a:lnTo>
                    <a:lnTo>
                      <a:pt x="774" y="695"/>
                    </a:lnTo>
                    <a:lnTo>
                      <a:pt x="814" y="659"/>
                    </a:lnTo>
                    <a:lnTo>
                      <a:pt x="855" y="622"/>
                    </a:lnTo>
                    <a:lnTo>
                      <a:pt x="896" y="587"/>
                    </a:lnTo>
                    <a:lnTo>
                      <a:pt x="939" y="553"/>
                    </a:lnTo>
                    <a:lnTo>
                      <a:pt x="983" y="518"/>
                    </a:lnTo>
                    <a:lnTo>
                      <a:pt x="1027" y="486"/>
                    </a:lnTo>
                    <a:lnTo>
                      <a:pt x="1072" y="455"/>
                    </a:lnTo>
                    <a:lnTo>
                      <a:pt x="1119" y="424"/>
                    </a:lnTo>
                    <a:lnTo>
                      <a:pt x="1165" y="396"/>
                    </a:lnTo>
                    <a:lnTo>
                      <a:pt x="1212" y="367"/>
                    </a:lnTo>
                    <a:lnTo>
                      <a:pt x="1261" y="340"/>
                    </a:lnTo>
                    <a:lnTo>
                      <a:pt x="1310" y="315"/>
                    </a:lnTo>
                    <a:lnTo>
                      <a:pt x="1359" y="290"/>
                    </a:lnTo>
                    <a:lnTo>
                      <a:pt x="1409" y="266"/>
                    </a:lnTo>
                    <a:lnTo>
                      <a:pt x="1460" y="244"/>
                    </a:lnTo>
                    <a:lnTo>
                      <a:pt x="1512" y="224"/>
                    </a:lnTo>
                    <a:lnTo>
                      <a:pt x="1563" y="203"/>
                    </a:lnTo>
                    <a:lnTo>
                      <a:pt x="1617" y="184"/>
                    </a:lnTo>
                    <a:lnTo>
                      <a:pt x="1669" y="168"/>
                    </a:lnTo>
                    <a:lnTo>
                      <a:pt x="1724" y="151"/>
                    </a:lnTo>
                    <a:lnTo>
                      <a:pt x="1777" y="137"/>
                    </a:lnTo>
                    <a:lnTo>
                      <a:pt x="1833" y="124"/>
                    </a:lnTo>
                    <a:lnTo>
                      <a:pt x="1888" y="111"/>
                    </a:lnTo>
                    <a:lnTo>
                      <a:pt x="1943" y="100"/>
                    </a:lnTo>
                    <a:lnTo>
                      <a:pt x="1999" y="90"/>
                    </a:lnTo>
                    <a:lnTo>
                      <a:pt x="2056" y="83"/>
                    </a:lnTo>
                    <a:lnTo>
                      <a:pt x="2113" y="76"/>
                    </a:lnTo>
                    <a:lnTo>
                      <a:pt x="2172" y="71"/>
                    </a:lnTo>
                    <a:lnTo>
                      <a:pt x="2230" y="68"/>
                    </a:lnTo>
                    <a:lnTo>
                      <a:pt x="2288" y="66"/>
                    </a:lnTo>
                    <a:lnTo>
                      <a:pt x="2346" y="64"/>
                    </a:lnTo>
                    <a:lnTo>
                      <a:pt x="2346"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700" name="Freeform 70"/>
              <p:cNvSpPr>
                <a:spLocks/>
              </p:cNvSpPr>
              <p:nvPr/>
            </p:nvSpPr>
            <p:spPr bwMode="auto">
              <a:xfrm>
                <a:off x="4506" y="1922"/>
                <a:ext cx="615" cy="615"/>
              </a:xfrm>
              <a:custGeom>
                <a:avLst/>
                <a:gdLst>
                  <a:gd name="T0" fmla="*/ 38 w 2462"/>
                  <a:gd name="T1" fmla="*/ 37 h 2461"/>
                  <a:gd name="T2" fmla="*/ 38 w 2462"/>
                  <a:gd name="T3" fmla="*/ 34 h 2461"/>
                  <a:gd name="T4" fmla="*/ 38 w 2462"/>
                  <a:gd name="T5" fmla="*/ 31 h 2461"/>
                  <a:gd name="T6" fmla="*/ 37 w 2462"/>
                  <a:gd name="T7" fmla="*/ 29 h 2461"/>
                  <a:gd name="T8" fmla="*/ 36 w 2462"/>
                  <a:gd name="T9" fmla="*/ 26 h 2461"/>
                  <a:gd name="T10" fmla="*/ 35 w 2462"/>
                  <a:gd name="T11" fmla="*/ 23 h 2461"/>
                  <a:gd name="T12" fmla="*/ 34 w 2462"/>
                  <a:gd name="T13" fmla="*/ 21 h 2461"/>
                  <a:gd name="T14" fmla="*/ 33 w 2462"/>
                  <a:gd name="T15" fmla="*/ 18 h 2461"/>
                  <a:gd name="T16" fmla="*/ 31 w 2462"/>
                  <a:gd name="T17" fmla="*/ 16 h 2461"/>
                  <a:gd name="T18" fmla="*/ 29 w 2462"/>
                  <a:gd name="T19" fmla="*/ 14 h 2461"/>
                  <a:gd name="T20" fmla="*/ 28 w 2462"/>
                  <a:gd name="T21" fmla="*/ 12 h 2461"/>
                  <a:gd name="T22" fmla="*/ 26 w 2462"/>
                  <a:gd name="T23" fmla="*/ 10 h 2461"/>
                  <a:gd name="T24" fmla="*/ 24 w 2462"/>
                  <a:gd name="T25" fmla="*/ 8 h 2461"/>
                  <a:gd name="T26" fmla="*/ 21 w 2462"/>
                  <a:gd name="T27" fmla="*/ 6 h 2461"/>
                  <a:gd name="T28" fmla="*/ 19 w 2462"/>
                  <a:gd name="T29" fmla="*/ 5 h 2461"/>
                  <a:gd name="T30" fmla="*/ 16 w 2462"/>
                  <a:gd name="T31" fmla="*/ 4 h 2461"/>
                  <a:gd name="T32" fmla="*/ 14 w 2462"/>
                  <a:gd name="T33" fmla="*/ 3 h 2461"/>
                  <a:gd name="T34" fmla="*/ 11 w 2462"/>
                  <a:gd name="T35" fmla="*/ 2 h 2461"/>
                  <a:gd name="T36" fmla="*/ 9 w 2462"/>
                  <a:gd name="T37" fmla="*/ 1 h 2461"/>
                  <a:gd name="T38" fmla="*/ 6 w 2462"/>
                  <a:gd name="T39" fmla="*/ 0 h 2461"/>
                  <a:gd name="T40" fmla="*/ 3 w 2462"/>
                  <a:gd name="T41" fmla="*/ 0 h 2461"/>
                  <a:gd name="T42" fmla="*/ 0 w 2462"/>
                  <a:gd name="T43" fmla="*/ 0 h 2461"/>
                  <a:gd name="T44" fmla="*/ 2 w 2462"/>
                  <a:gd name="T45" fmla="*/ 1 h 2461"/>
                  <a:gd name="T46" fmla="*/ 5 w 2462"/>
                  <a:gd name="T47" fmla="*/ 1 h 2461"/>
                  <a:gd name="T48" fmla="*/ 7 w 2462"/>
                  <a:gd name="T49" fmla="*/ 2 h 2461"/>
                  <a:gd name="T50" fmla="*/ 10 w 2462"/>
                  <a:gd name="T51" fmla="*/ 2 h 2461"/>
                  <a:gd name="T52" fmla="*/ 13 w 2462"/>
                  <a:gd name="T53" fmla="*/ 3 h 2461"/>
                  <a:gd name="T54" fmla="*/ 15 w 2462"/>
                  <a:gd name="T55" fmla="*/ 4 h 2461"/>
                  <a:gd name="T56" fmla="*/ 18 w 2462"/>
                  <a:gd name="T57" fmla="*/ 5 h 2461"/>
                  <a:gd name="T58" fmla="*/ 20 w 2462"/>
                  <a:gd name="T59" fmla="*/ 7 h 2461"/>
                  <a:gd name="T60" fmla="*/ 22 w 2462"/>
                  <a:gd name="T61" fmla="*/ 8 h 2461"/>
                  <a:gd name="T62" fmla="*/ 24 w 2462"/>
                  <a:gd name="T63" fmla="*/ 10 h 2461"/>
                  <a:gd name="T64" fmla="*/ 26 w 2462"/>
                  <a:gd name="T65" fmla="*/ 12 h 2461"/>
                  <a:gd name="T66" fmla="*/ 28 w 2462"/>
                  <a:gd name="T67" fmla="*/ 14 h 2461"/>
                  <a:gd name="T68" fmla="*/ 30 w 2462"/>
                  <a:gd name="T69" fmla="*/ 16 h 2461"/>
                  <a:gd name="T70" fmla="*/ 31 w 2462"/>
                  <a:gd name="T71" fmla="*/ 18 h 2461"/>
                  <a:gd name="T72" fmla="*/ 33 w 2462"/>
                  <a:gd name="T73" fmla="*/ 20 h 2461"/>
                  <a:gd name="T74" fmla="*/ 34 w 2462"/>
                  <a:gd name="T75" fmla="*/ 23 h 2461"/>
                  <a:gd name="T76" fmla="*/ 35 w 2462"/>
                  <a:gd name="T77" fmla="*/ 25 h 2461"/>
                  <a:gd name="T78" fmla="*/ 36 w 2462"/>
                  <a:gd name="T79" fmla="*/ 28 h 2461"/>
                  <a:gd name="T80" fmla="*/ 37 w 2462"/>
                  <a:gd name="T81" fmla="*/ 31 h 2461"/>
                  <a:gd name="T82" fmla="*/ 37 w 2462"/>
                  <a:gd name="T83" fmla="*/ 34 h 2461"/>
                  <a:gd name="T84" fmla="*/ 37 w 2462"/>
                  <a:gd name="T85" fmla="*/ 36 h 2461"/>
                  <a:gd name="T86" fmla="*/ 37 w 2462"/>
                  <a:gd name="T87" fmla="*/ 38 h 2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62"/>
                  <a:gd name="T133" fmla="*/ 0 h 2461"/>
                  <a:gd name="T134" fmla="*/ 2462 w 2462"/>
                  <a:gd name="T135" fmla="*/ 2461 h 24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62" h="2461">
                    <a:moveTo>
                      <a:pt x="2462" y="2461"/>
                    </a:moveTo>
                    <a:lnTo>
                      <a:pt x="2462" y="2461"/>
                    </a:lnTo>
                    <a:lnTo>
                      <a:pt x="2460" y="2397"/>
                    </a:lnTo>
                    <a:lnTo>
                      <a:pt x="2458" y="2334"/>
                    </a:lnTo>
                    <a:lnTo>
                      <a:pt x="2455" y="2272"/>
                    </a:lnTo>
                    <a:lnTo>
                      <a:pt x="2449" y="2209"/>
                    </a:lnTo>
                    <a:lnTo>
                      <a:pt x="2441" y="2149"/>
                    </a:lnTo>
                    <a:lnTo>
                      <a:pt x="2433" y="2087"/>
                    </a:lnTo>
                    <a:lnTo>
                      <a:pt x="2424" y="2026"/>
                    </a:lnTo>
                    <a:lnTo>
                      <a:pt x="2412" y="1966"/>
                    </a:lnTo>
                    <a:lnTo>
                      <a:pt x="2399" y="1906"/>
                    </a:lnTo>
                    <a:lnTo>
                      <a:pt x="2384" y="1847"/>
                    </a:lnTo>
                    <a:lnTo>
                      <a:pt x="2368" y="1788"/>
                    </a:lnTo>
                    <a:lnTo>
                      <a:pt x="2351" y="1730"/>
                    </a:lnTo>
                    <a:lnTo>
                      <a:pt x="2332" y="1673"/>
                    </a:lnTo>
                    <a:lnTo>
                      <a:pt x="2312" y="1616"/>
                    </a:lnTo>
                    <a:lnTo>
                      <a:pt x="2291" y="1560"/>
                    </a:lnTo>
                    <a:lnTo>
                      <a:pt x="2268" y="1504"/>
                    </a:lnTo>
                    <a:lnTo>
                      <a:pt x="2244" y="1450"/>
                    </a:lnTo>
                    <a:lnTo>
                      <a:pt x="2218" y="1395"/>
                    </a:lnTo>
                    <a:lnTo>
                      <a:pt x="2192" y="1342"/>
                    </a:lnTo>
                    <a:lnTo>
                      <a:pt x="2163" y="1289"/>
                    </a:lnTo>
                    <a:lnTo>
                      <a:pt x="2135" y="1237"/>
                    </a:lnTo>
                    <a:lnTo>
                      <a:pt x="2105" y="1186"/>
                    </a:lnTo>
                    <a:lnTo>
                      <a:pt x="2073" y="1136"/>
                    </a:lnTo>
                    <a:lnTo>
                      <a:pt x="2041" y="1086"/>
                    </a:lnTo>
                    <a:lnTo>
                      <a:pt x="2006" y="1037"/>
                    </a:lnTo>
                    <a:lnTo>
                      <a:pt x="1972" y="990"/>
                    </a:lnTo>
                    <a:lnTo>
                      <a:pt x="1935" y="942"/>
                    </a:lnTo>
                    <a:lnTo>
                      <a:pt x="1898" y="897"/>
                    </a:lnTo>
                    <a:lnTo>
                      <a:pt x="1860" y="852"/>
                    </a:lnTo>
                    <a:lnTo>
                      <a:pt x="1821" y="807"/>
                    </a:lnTo>
                    <a:lnTo>
                      <a:pt x="1781" y="764"/>
                    </a:lnTo>
                    <a:lnTo>
                      <a:pt x="1739" y="721"/>
                    </a:lnTo>
                    <a:lnTo>
                      <a:pt x="1697" y="681"/>
                    </a:lnTo>
                    <a:lnTo>
                      <a:pt x="1653" y="640"/>
                    </a:lnTo>
                    <a:lnTo>
                      <a:pt x="1610" y="601"/>
                    </a:lnTo>
                    <a:lnTo>
                      <a:pt x="1564" y="563"/>
                    </a:lnTo>
                    <a:lnTo>
                      <a:pt x="1518" y="525"/>
                    </a:lnTo>
                    <a:lnTo>
                      <a:pt x="1472" y="490"/>
                    </a:lnTo>
                    <a:lnTo>
                      <a:pt x="1424" y="455"/>
                    </a:lnTo>
                    <a:lnTo>
                      <a:pt x="1375" y="421"/>
                    </a:lnTo>
                    <a:lnTo>
                      <a:pt x="1325" y="389"/>
                    </a:lnTo>
                    <a:lnTo>
                      <a:pt x="1276" y="356"/>
                    </a:lnTo>
                    <a:lnTo>
                      <a:pt x="1224" y="327"/>
                    </a:lnTo>
                    <a:lnTo>
                      <a:pt x="1172" y="297"/>
                    </a:lnTo>
                    <a:lnTo>
                      <a:pt x="1120" y="270"/>
                    </a:lnTo>
                    <a:lnTo>
                      <a:pt x="1066" y="242"/>
                    </a:lnTo>
                    <a:lnTo>
                      <a:pt x="1012" y="217"/>
                    </a:lnTo>
                    <a:lnTo>
                      <a:pt x="957" y="194"/>
                    </a:lnTo>
                    <a:lnTo>
                      <a:pt x="901" y="171"/>
                    </a:lnTo>
                    <a:lnTo>
                      <a:pt x="845" y="150"/>
                    </a:lnTo>
                    <a:lnTo>
                      <a:pt x="788" y="129"/>
                    </a:lnTo>
                    <a:lnTo>
                      <a:pt x="731" y="110"/>
                    </a:lnTo>
                    <a:lnTo>
                      <a:pt x="673" y="93"/>
                    </a:lnTo>
                    <a:lnTo>
                      <a:pt x="615" y="77"/>
                    </a:lnTo>
                    <a:lnTo>
                      <a:pt x="555" y="63"/>
                    </a:lnTo>
                    <a:lnTo>
                      <a:pt x="496" y="50"/>
                    </a:lnTo>
                    <a:lnTo>
                      <a:pt x="435" y="38"/>
                    </a:lnTo>
                    <a:lnTo>
                      <a:pt x="375" y="28"/>
                    </a:lnTo>
                    <a:lnTo>
                      <a:pt x="313" y="19"/>
                    </a:lnTo>
                    <a:lnTo>
                      <a:pt x="251" y="12"/>
                    </a:lnTo>
                    <a:lnTo>
                      <a:pt x="189" y="7"/>
                    </a:lnTo>
                    <a:lnTo>
                      <a:pt x="126" y="2"/>
                    </a:lnTo>
                    <a:lnTo>
                      <a:pt x="63" y="0"/>
                    </a:lnTo>
                    <a:lnTo>
                      <a:pt x="0" y="0"/>
                    </a:lnTo>
                    <a:lnTo>
                      <a:pt x="0" y="64"/>
                    </a:lnTo>
                    <a:lnTo>
                      <a:pt x="62" y="64"/>
                    </a:lnTo>
                    <a:lnTo>
                      <a:pt x="124" y="66"/>
                    </a:lnTo>
                    <a:lnTo>
                      <a:pt x="185" y="71"/>
                    </a:lnTo>
                    <a:lnTo>
                      <a:pt x="245" y="76"/>
                    </a:lnTo>
                    <a:lnTo>
                      <a:pt x="305" y="83"/>
                    </a:lnTo>
                    <a:lnTo>
                      <a:pt x="365" y="91"/>
                    </a:lnTo>
                    <a:lnTo>
                      <a:pt x="423" y="101"/>
                    </a:lnTo>
                    <a:lnTo>
                      <a:pt x="483" y="113"/>
                    </a:lnTo>
                    <a:lnTo>
                      <a:pt x="541" y="126"/>
                    </a:lnTo>
                    <a:lnTo>
                      <a:pt x="598" y="139"/>
                    </a:lnTo>
                    <a:lnTo>
                      <a:pt x="655" y="156"/>
                    </a:lnTo>
                    <a:lnTo>
                      <a:pt x="712" y="172"/>
                    </a:lnTo>
                    <a:lnTo>
                      <a:pt x="768" y="190"/>
                    </a:lnTo>
                    <a:lnTo>
                      <a:pt x="823" y="210"/>
                    </a:lnTo>
                    <a:lnTo>
                      <a:pt x="877" y="230"/>
                    </a:lnTo>
                    <a:lnTo>
                      <a:pt x="932" y="253"/>
                    </a:lnTo>
                    <a:lnTo>
                      <a:pt x="986" y="276"/>
                    </a:lnTo>
                    <a:lnTo>
                      <a:pt x="1038" y="301"/>
                    </a:lnTo>
                    <a:lnTo>
                      <a:pt x="1090" y="327"/>
                    </a:lnTo>
                    <a:lnTo>
                      <a:pt x="1141" y="354"/>
                    </a:lnTo>
                    <a:lnTo>
                      <a:pt x="1192" y="383"/>
                    </a:lnTo>
                    <a:lnTo>
                      <a:pt x="1241" y="411"/>
                    </a:lnTo>
                    <a:lnTo>
                      <a:pt x="1291" y="442"/>
                    </a:lnTo>
                    <a:lnTo>
                      <a:pt x="1339" y="474"/>
                    </a:lnTo>
                    <a:lnTo>
                      <a:pt x="1386" y="507"/>
                    </a:lnTo>
                    <a:lnTo>
                      <a:pt x="1432" y="541"/>
                    </a:lnTo>
                    <a:lnTo>
                      <a:pt x="1479" y="576"/>
                    </a:lnTo>
                    <a:lnTo>
                      <a:pt x="1524" y="612"/>
                    </a:lnTo>
                    <a:lnTo>
                      <a:pt x="1568" y="650"/>
                    </a:lnTo>
                    <a:lnTo>
                      <a:pt x="1611" y="688"/>
                    </a:lnTo>
                    <a:lnTo>
                      <a:pt x="1652" y="727"/>
                    </a:lnTo>
                    <a:lnTo>
                      <a:pt x="1694" y="768"/>
                    </a:lnTo>
                    <a:lnTo>
                      <a:pt x="1734" y="808"/>
                    </a:lnTo>
                    <a:lnTo>
                      <a:pt x="1774" y="851"/>
                    </a:lnTo>
                    <a:lnTo>
                      <a:pt x="1812" y="894"/>
                    </a:lnTo>
                    <a:lnTo>
                      <a:pt x="1848" y="938"/>
                    </a:lnTo>
                    <a:lnTo>
                      <a:pt x="1885" y="983"/>
                    </a:lnTo>
                    <a:lnTo>
                      <a:pt x="1920" y="1028"/>
                    </a:lnTo>
                    <a:lnTo>
                      <a:pt x="1954" y="1075"/>
                    </a:lnTo>
                    <a:lnTo>
                      <a:pt x="1987" y="1122"/>
                    </a:lnTo>
                    <a:lnTo>
                      <a:pt x="2018" y="1170"/>
                    </a:lnTo>
                    <a:lnTo>
                      <a:pt x="2049" y="1219"/>
                    </a:lnTo>
                    <a:lnTo>
                      <a:pt x="2079" y="1269"/>
                    </a:lnTo>
                    <a:lnTo>
                      <a:pt x="2107" y="1320"/>
                    </a:lnTo>
                    <a:lnTo>
                      <a:pt x="2135" y="1371"/>
                    </a:lnTo>
                    <a:lnTo>
                      <a:pt x="2161" y="1424"/>
                    </a:lnTo>
                    <a:lnTo>
                      <a:pt x="2185" y="1476"/>
                    </a:lnTo>
                    <a:lnTo>
                      <a:pt x="2209" y="1529"/>
                    </a:lnTo>
                    <a:lnTo>
                      <a:pt x="2231" y="1583"/>
                    </a:lnTo>
                    <a:lnTo>
                      <a:pt x="2251" y="1638"/>
                    </a:lnTo>
                    <a:lnTo>
                      <a:pt x="2272" y="1693"/>
                    </a:lnTo>
                    <a:lnTo>
                      <a:pt x="2289" y="1749"/>
                    </a:lnTo>
                    <a:lnTo>
                      <a:pt x="2306" y="1806"/>
                    </a:lnTo>
                    <a:lnTo>
                      <a:pt x="2321" y="1863"/>
                    </a:lnTo>
                    <a:lnTo>
                      <a:pt x="2336" y="1920"/>
                    </a:lnTo>
                    <a:lnTo>
                      <a:pt x="2349" y="1979"/>
                    </a:lnTo>
                    <a:lnTo>
                      <a:pt x="2359" y="2037"/>
                    </a:lnTo>
                    <a:lnTo>
                      <a:pt x="2370" y="2096"/>
                    </a:lnTo>
                    <a:lnTo>
                      <a:pt x="2378" y="2156"/>
                    </a:lnTo>
                    <a:lnTo>
                      <a:pt x="2386" y="2216"/>
                    </a:lnTo>
                    <a:lnTo>
                      <a:pt x="2390" y="2277"/>
                    </a:lnTo>
                    <a:lnTo>
                      <a:pt x="2394" y="2338"/>
                    </a:lnTo>
                    <a:lnTo>
                      <a:pt x="2396" y="2399"/>
                    </a:lnTo>
                    <a:lnTo>
                      <a:pt x="2397" y="2461"/>
                    </a:lnTo>
                    <a:lnTo>
                      <a:pt x="2462" y="246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701" name="Freeform 71"/>
              <p:cNvSpPr>
                <a:spLocks/>
              </p:cNvSpPr>
              <p:nvPr/>
            </p:nvSpPr>
            <p:spPr bwMode="auto">
              <a:xfrm>
                <a:off x="4506" y="2537"/>
                <a:ext cx="615" cy="615"/>
              </a:xfrm>
              <a:custGeom>
                <a:avLst/>
                <a:gdLst>
                  <a:gd name="T0" fmla="*/ 1 w 2462"/>
                  <a:gd name="T1" fmla="*/ 38 h 2461"/>
                  <a:gd name="T2" fmla="*/ 4 w 2462"/>
                  <a:gd name="T3" fmla="*/ 38 h 2461"/>
                  <a:gd name="T4" fmla="*/ 7 w 2462"/>
                  <a:gd name="T5" fmla="*/ 38 h 2461"/>
                  <a:gd name="T6" fmla="*/ 9 w 2462"/>
                  <a:gd name="T7" fmla="*/ 37 h 2461"/>
                  <a:gd name="T8" fmla="*/ 12 w 2462"/>
                  <a:gd name="T9" fmla="*/ 36 h 2461"/>
                  <a:gd name="T10" fmla="*/ 15 w 2462"/>
                  <a:gd name="T11" fmla="*/ 35 h 2461"/>
                  <a:gd name="T12" fmla="*/ 17 w 2462"/>
                  <a:gd name="T13" fmla="*/ 34 h 2461"/>
                  <a:gd name="T14" fmla="*/ 20 w 2462"/>
                  <a:gd name="T15" fmla="*/ 33 h 2461"/>
                  <a:gd name="T16" fmla="*/ 22 w 2462"/>
                  <a:gd name="T17" fmla="*/ 31 h 2461"/>
                  <a:gd name="T18" fmla="*/ 24 w 2462"/>
                  <a:gd name="T19" fmla="*/ 29 h 2461"/>
                  <a:gd name="T20" fmla="*/ 26 w 2462"/>
                  <a:gd name="T21" fmla="*/ 28 h 2461"/>
                  <a:gd name="T22" fmla="*/ 28 w 2462"/>
                  <a:gd name="T23" fmla="*/ 26 h 2461"/>
                  <a:gd name="T24" fmla="*/ 30 w 2462"/>
                  <a:gd name="T25" fmla="*/ 24 h 2461"/>
                  <a:gd name="T26" fmla="*/ 32 w 2462"/>
                  <a:gd name="T27" fmla="*/ 21 h 2461"/>
                  <a:gd name="T28" fmla="*/ 33 w 2462"/>
                  <a:gd name="T29" fmla="*/ 19 h 2461"/>
                  <a:gd name="T30" fmla="*/ 34 w 2462"/>
                  <a:gd name="T31" fmla="*/ 16 h 2461"/>
                  <a:gd name="T32" fmla="*/ 36 w 2462"/>
                  <a:gd name="T33" fmla="*/ 14 h 2461"/>
                  <a:gd name="T34" fmla="*/ 37 w 2462"/>
                  <a:gd name="T35" fmla="*/ 11 h 2461"/>
                  <a:gd name="T36" fmla="*/ 37 w 2462"/>
                  <a:gd name="T37" fmla="*/ 8 h 2461"/>
                  <a:gd name="T38" fmla="*/ 38 w 2462"/>
                  <a:gd name="T39" fmla="*/ 6 h 2461"/>
                  <a:gd name="T40" fmla="*/ 38 w 2462"/>
                  <a:gd name="T41" fmla="*/ 3 h 2461"/>
                  <a:gd name="T42" fmla="*/ 38 w 2462"/>
                  <a:gd name="T43" fmla="*/ 0 h 2461"/>
                  <a:gd name="T44" fmla="*/ 37 w 2462"/>
                  <a:gd name="T45" fmla="*/ 2 h 2461"/>
                  <a:gd name="T46" fmla="*/ 37 w 2462"/>
                  <a:gd name="T47" fmla="*/ 5 h 2461"/>
                  <a:gd name="T48" fmla="*/ 37 w 2462"/>
                  <a:gd name="T49" fmla="*/ 7 h 2461"/>
                  <a:gd name="T50" fmla="*/ 36 w 2462"/>
                  <a:gd name="T51" fmla="*/ 10 h 2461"/>
                  <a:gd name="T52" fmla="*/ 35 w 2462"/>
                  <a:gd name="T53" fmla="*/ 13 h 2461"/>
                  <a:gd name="T54" fmla="*/ 34 w 2462"/>
                  <a:gd name="T55" fmla="*/ 15 h 2461"/>
                  <a:gd name="T56" fmla="*/ 33 w 2462"/>
                  <a:gd name="T57" fmla="*/ 18 h 2461"/>
                  <a:gd name="T58" fmla="*/ 31 w 2462"/>
                  <a:gd name="T59" fmla="*/ 20 h 2461"/>
                  <a:gd name="T60" fmla="*/ 30 w 2462"/>
                  <a:gd name="T61" fmla="*/ 22 h 2461"/>
                  <a:gd name="T62" fmla="*/ 28 w 2462"/>
                  <a:gd name="T63" fmla="*/ 24 h 2461"/>
                  <a:gd name="T64" fmla="*/ 26 w 2462"/>
                  <a:gd name="T65" fmla="*/ 26 h 2461"/>
                  <a:gd name="T66" fmla="*/ 24 w 2462"/>
                  <a:gd name="T67" fmla="*/ 28 h 2461"/>
                  <a:gd name="T68" fmla="*/ 22 w 2462"/>
                  <a:gd name="T69" fmla="*/ 30 h 2461"/>
                  <a:gd name="T70" fmla="*/ 20 w 2462"/>
                  <a:gd name="T71" fmla="*/ 31 h 2461"/>
                  <a:gd name="T72" fmla="*/ 18 w 2462"/>
                  <a:gd name="T73" fmla="*/ 33 h 2461"/>
                  <a:gd name="T74" fmla="*/ 15 w 2462"/>
                  <a:gd name="T75" fmla="*/ 34 h 2461"/>
                  <a:gd name="T76" fmla="*/ 13 w 2462"/>
                  <a:gd name="T77" fmla="*/ 35 h 2461"/>
                  <a:gd name="T78" fmla="*/ 10 w 2462"/>
                  <a:gd name="T79" fmla="*/ 36 h 2461"/>
                  <a:gd name="T80" fmla="*/ 7 w 2462"/>
                  <a:gd name="T81" fmla="*/ 37 h 2461"/>
                  <a:gd name="T82" fmla="*/ 5 w 2462"/>
                  <a:gd name="T83" fmla="*/ 37 h 2461"/>
                  <a:gd name="T84" fmla="*/ 2 w 2462"/>
                  <a:gd name="T85" fmla="*/ 37 h 2461"/>
                  <a:gd name="T86" fmla="*/ 0 w 2462"/>
                  <a:gd name="T87" fmla="*/ 37 h 2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62"/>
                  <a:gd name="T133" fmla="*/ 0 h 2461"/>
                  <a:gd name="T134" fmla="*/ 2462 w 2462"/>
                  <a:gd name="T135" fmla="*/ 2461 h 24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62" h="2461">
                    <a:moveTo>
                      <a:pt x="0" y="2461"/>
                    </a:moveTo>
                    <a:lnTo>
                      <a:pt x="0" y="2461"/>
                    </a:lnTo>
                    <a:lnTo>
                      <a:pt x="63" y="2460"/>
                    </a:lnTo>
                    <a:lnTo>
                      <a:pt x="126" y="2458"/>
                    </a:lnTo>
                    <a:lnTo>
                      <a:pt x="189" y="2454"/>
                    </a:lnTo>
                    <a:lnTo>
                      <a:pt x="251" y="2448"/>
                    </a:lnTo>
                    <a:lnTo>
                      <a:pt x="313" y="2441"/>
                    </a:lnTo>
                    <a:lnTo>
                      <a:pt x="375" y="2433"/>
                    </a:lnTo>
                    <a:lnTo>
                      <a:pt x="435" y="2422"/>
                    </a:lnTo>
                    <a:lnTo>
                      <a:pt x="496" y="2410"/>
                    </a:lnTo>
                    <a:lnTo>
                      <a:pt x="555" y="2398"/>
                    </a:lnTo>
                    <a:lnTo>
                      <a:pt x="615" y="2383"/>
                    </a:lnTo>
                    <a:lnTo>
                      <a:pt x="673" y="2367"/>
                    </a:lnTo>
                    <a:lnTo>
                      <a:pt x="731" y="2350"/>
                    </a:lnTo>
                    <a:lnTo>
                      <a:pt x="788" y="2332"/>
                    </a:lnTo>
                    <a:lnTo>
                      <a:pt x="845" y="2312"/>
                    </a:lnTo>
                    <a:lnTo>
                      <a:pt x="901" y="2290"/>
                    </a:lnTo>
                    <a:lnTo>
                      <a:pt x="957" y="2266"/>
                    </a:lnTo>
                    <a:lnTo>
                      <a:pt x="1012" y="2243"/>
                    </a:lnTo>
                    <a:lnTo>
                      <a:pt x="1066" y="2218"/>
                    </a:lnTo>
                    <a:lnTo>
                      <a:pt x="1120" y="2192"/>
                    </a:lnTo>
                    <a:lnTo>
                      <a:pt x="1172" y="2163"/>
                    </a:lnTo>
                    <a:lnTo>
                      <a:pt x="1224" y="2134"/>
                    </a:lnTo>
                    <a:lnTo>
                      <a:pt x="1276" y="2104"/>
                    </a:lnTo>
                    <a:lnTo>
                      <a:pt x="1325" y="2073"/>
                    </a:lnTo>
                    <a:lnTo>
                      <a:pt x="1375" y="2039"/>
                    </a:lnTo>
                    <a:lnTo>
                      <a:pt x="1424" y="2006"/>
                    </a:lnTo>
                    <a:lnTo>
                      <a:pt x="1472" y="1970"/>
                    </a:lnTo>
                    <a:lnTo>
                      <a:pt x="1518" y="1935"/>
                    </a:lnTo>
                    <a:lnTo>
                      <a:pt x="1564" y="1898"/>
                    </a:lnTo>
                    <a:lnTo>
                      <a:pt x="1610" y="1860"/>
                    </a:lnTo>
                    <a:lnTo>
                      <a:pt x="1653" y="1821"/>
                    </a:lnTo>
                    <a:lnTo>
                      <a:pt x="1697" y="1780"/>
                    </a:lnTo>
                    <a:lnTo>
                      <a:pt x="1739" y="1739"/>
                    </a:lnTo>
                    <a:lnTo>
                      <a:pt x="1781" y="1696"/>
                    </a:lnTo>
                    <a:lnTo>
                      <a:pt x="1821" y="1653"/>
                    </a:lnTo>
                    <a:lnTo>
                      <a:pt x="1860" y="1609"/>
                    </a:lnTo>
                    <a:lnTo>
                      <a:pt x="1898" y="1564"/>
                    </a:lnTo>
                    <a:lnTo>
                      <a:pt x="1935" y="1518"/>
                    </a:lnTo>
                    <a:lnTo>
                      <a:pt x="1972" y="1470"/>
                    </a:lnTo>
                    <a:lnTo>
                      <a:pt x="2006" y="1423"/>
                    </a:lnTo>
                    <a:lnTo>
                      <a:pt x="2041" y="1374"/>
                    </a:lnTo>
                    <a:lnTo>
                      <a:pt x="2073" y="1325"/>
                    </a:lnTo>
                    <a:lnTo>
                      <a:pt x="2105" y="1274"/>
                    </a:lnTo>
                    <a:lnTo>
                      <a:pt x="2135" y="1223"/>
                    </a:lnTo>
                    <a:lnTo>
                      <a:pt x="2163" y="1172"/>
                    </a:lnTo>
                    <a:lnTo>
                      <a:pt x="2192" y="1118"/>
                    </a:lnTo>
                    <a:lnTo>
                      <a:pt x="2218" y="1065"/>
                    </a:lnTo>
                    <a:lnTo>
                      <a:pt x="2244" y="1011"/>
                    </a:lnTo>
                    <a:lnTo>
                      <a:pt x="2268" y="956"/>
                    </a:lnTo>
                    <a:lnTo>
                      <a:pt x="2291" y="901"/>
                    </a:lnTo>
                    <a:lnTo>
                      <a:pt x="2312" y="845"/>
                    </a:lnTo>
                    <a:lnTo>
                      <a:pt x="2332" y="788"/>
                    </a:lnTo>
                    <a:lnTo>
                      <a:pt x="2351" y="730"/>
                    </a:lnTo>
                    <a:lnTo>
                      <a:pt x="2368" y="673"/>
                    </a:lnTo>
                    <a:lnTo>
                      <a:pt x="2384" y="613"/>
                    </a:lnTo>
                    <a:lnTo>
                      <a:pt x="2399" y="554"/>
                    </a:lnTo>
                    <a:lnTo>
                      <a:pt x="2412" y="494"/>
                    </a:lnTo>
                    <a:lnTo>
                      <a:pt x="2424" y="434"/>
                    </a:lnTo>
                    <a:lnTo>
                      <a:pt x="2433" y="373"/>
                    </a:lnTo>
                    <a:lnTo>
                      <a:pt x="2441" y="313"/>
                    </a:lnTo>
                    <a:lnTo>
                      <a:pt x="2449" y="251"/>
                    </a:lnTo>
                    <a:lnTo>
                      <a:pt x="2455" y="189"/>
                    </a:lnTo>
                    <a:lnTo>
                      <a:pt x="2458" y="126"/>
                    </a:lnTo>
                    <a:lnTo>
                      <a:pt x="2460" y="63"/>
                    </a:lnTo>
                    <a:lnTo>
                      <a:pt x="2462" y="0"/>
                    </a:lnTo>
                    <a:lnTo>
                      <a:pt x="2397" y="0"/>
                    </a:lnTo>
                    <a:lnTo>
                      <a:pt x="2396" y="62"/>
                    </a:lnTo>
                    <a:lnTo>
                      <a:pt x="2394" y="123"/>
                    </a:lnTo>
                    <a:lnTo>
                      <a:pt x="2390" y="184"/>
                    </a:lnTo>
                    <a:lnTo>
                      <a:pt x="2386" y="244"/>
                    </a:lnTo>
                    <a:lnTo>
                      <a:pt x="2378" y="304"/>
                    </a:lnTo>
                    <a:lnTo>
                      <a:pt x="2370" y="364"/>
                    </a:lnTo>
                    <a:lnTo>
                      <a:pt x="2359" y="423"/>
                    </a:lnTo>
                    <a:lnTo>
                      <a:pt x="2349" y="481"/>
                    </a:lnTo>
                    <a:lnTo>
                      <a:pt x="2336" y="540"/>
                    </a:lnTo>
                    <a:lnTo>
                      <a:pt x="2321" y="598"/>
                    </a:lnTo>
                    <a:lnTo>
                      <a:pt x="2306" y="655"/>
                    </a:lnTo>
                    <a:lnTo>
                      <a:pt x="2289" y="711"/>
                    </a:lnTo>
                    <a:lnTo>
                      <a:pt x="2272" y="767"/>
                    </a:lnTo>
                    <a:lnTo>
                      <a:pt x="2251" y="822"/>
                    </a:lnTo>
                    <a:lnTo>
                      <a:pt x="2231" y="877"/>
                    </a:lnTo>
                    <a:lnTo>
                      <a:pt x="2209" y="931"/>
                    </a:lnTo>
                    <a:lnTo>
                      <a:pt x="2185" y="984"/>
                    </a:lnTo>
                    <a:lnTo>
                      <a:pt x="2161" y="1038"/>
                    </a:lnTo>
                    <a:lnTo>
                      <a:pt x="2135" y="1090"/>
                    </a:lnTo>
                    <a:lnTo>
                      <a:pt x="2107" y="1141"/>
                    </a:lnTo>
                    <a:lnTo>
                      <a:pt x="2079" y="1191"/>
                    </a:lnTo>
                    <a:lnTo>
                      <a:pt x="2049" y="1241"/>
                    </a:lnTo>
                    <a:lnTo>
                      <a:pt x="2018" y="1290"/>
                    </a:lnTo>
                    <a:lnTo>
                      <a:pt x="1987" y="1338"/>
                    </a:lnTo>
                    <a:lnTo>
                      <a:pt x="1954" y="1386"/>
                    </a:lnTo>
                    <a:lnTo>
                      <a:pt x="1920" y="1432"/>
                    </a:lnTo>
                    <a:lnTo>
                      <a:pt x="1885" y="1478"/>
                    </a:lnTo>
                    <a:lnTo>
                      <a:pt x="1848" y="1522"/>
                    </a:lnTo>
                    <a:lnTo>
                      <a:pt x="1812" y="1566"/>
                    </a:lnTo>
                    <a:lnTo>
                      <a:pt x="1774" y="1610"/>
                    </a:lnTo>
                    <a:lnTo>
                      <a:pt x="1734" y="1652"/>
                    </a:lnTo>
                    <a:lnTo>
                      <a:pt x="1694" y="1694"/>
                    </a:lnTo>
                    <a:lnTo>
                      <a:pt x="1652" y="1733"/>
                    </a:lnTo>
                    <a:lnTo>
                      <a:pt x="1611" y="1773"/>
                    </a:lnTo>
                    <a:lnTo>
                      <a:pt x="1568" y="1811"/>
                    </a:lnTo>
                    <a:lnTo>
                      <a:pt x="1524" y="1848"/>
                    </a:lnTo>
                    <a:lnTo>
                      <a:pt x="1479" y="1884"/>
                    </a:lnTo>
                    <a:lnTo>
                      <a:pt x="1432" y="1919"/>
                    </a:lnTo>
                    <a:lnTo>
                      <a:pt x="1386" y="1954"/>
                    </a:lnTo>
                    <a:lnTo>
                      <a:pt x="1339" y="1986"/>
                    </a:lnTo>
                    <a:lnTo>
                      <a:pt x="1291" y="2018"/>
                    </a:lnTo>
                    <a:lnTo>
                      <a:pt x="1241" y="2049"/>
                    </a:lnTo>
                    <a:lnTo>
                      <a:pt x="1192" y="2079"/>
                    </a:lnTo>
                    <a:lnTo>
                      <a:pt x="1141" y="2107"/>
                    </a:lnTo>
                    <a:lnTo>
                      <a:pt x="1090" y="2133"/>
                    </a:lnTo>
                    <a:lnTo>
                      <a:pt x="1038" y="2159"/>
                    </a:lnTo>
                    <a:lnTo>
                      <a:pt x="986" y="2184"/>
                    </a:lnTo>
                    <a:lnTo>
                      <a:pt x="932" y="2208"/>
                    </a:lnTo>
                    <a:lnTo>
                      <a:pt x="877" y="2230"/>
                    </a:lnTo>
                    <a:lnTo>
                      <a:pt x="823" y="2251"/>
                    </a:lnTo>
                    <a:lnTo>
                      <a:pt x="768" y="2270"/>
                    </a:lnTo>
                    <a:lnTo>
                      <a:pt x="712" y="2289"/>
                    </a:lnTo>
                    <a:lnTo>
                      <a:pt x="655" y="2306"/>
                    </a:lnTo>
                    <a:lnTo>
                      <a:pt x="598" y="2321"/>
                    </a:lnTo>
                    <a:lnTo>
                      <a:pt x="541" y="2335"/>
                    </a:lnTo>
                    <a:lnTo>
                      <a:pt x="483" y="2347"/>
                    </a:lnTo>
                    <a:lnTo>
                      <a:pt x="423" y="2359"/>
                    </a:lnTo>
                    <a:lnTo>
                      <a:pt x="365" y="2369"/>
                    </a:lnTo>
                    <a:lnTo>
                      <a:pt x="305" y="2377"/>
                    </a:lnTo>
                    <a:lnTo>
                      <a:pt x="245" y="2384"/>
                    </a:lnTo>
                    <a:lnTo>
                      <a:pt x="185" y="2390"/>
                    </a:lnTo>
                    <a:lnTo>
                      <a:pt x="124" y="2394"/>
                    </a:lnTo>
                    <a:lnTo>
                      <a:pt x="62" y="2396"/>
                    </a:lnTo>
                    <a:lnTo>
                      <a:pt x="0" y="2396"/>
                    </a:lnTo>
                    <a:lnTo>
                      <a:pt x="0" y="246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702" name="Freeform 72"/>
              <p:cNvSpPr>
                <a:spLocks/>
              </p:cNvSpPr>
              <p:nvPr/>
            </p:nvSpPr>
            <p:spPr bwMode="auto">
              <a:xfrm>
                <a:off x="3890" y="2537"/>
                <a:ext cx="616" cy="615"/>
              </a:xfrm>
              <a:custGeom>
                <a:avLst/>
                <a:gdLst>
                  <a:gd name="T0" fmla="*/ 0 w 2461"/>
                  <a:gd name="T1" fmla="*/ 1 h 2461"/>
                  <a:gd name="T2" fmla="*/ 0 w 2461"/>
                  <a:gd name="T3" fmla="*/ 4 h 2461"/>
                  <a:gd name="T4" fmla="*/ 1 w 2461"/>
                  <a:gd name="T5" fmla="*/ 7 h 2461"/>
                  <a:gd name="T6" fmla="*/ 1 w 2461"/>
                  <a:gd name="T7" fmla="*/ 9 h 2461"/>
                  <a:gd name="T8" fmla="*/ 2 w 2461"/>
                  <a:gd name="T9" fmla="*/ 12 h 2461"/>
                  <a:gd name="T10" fmla="*/ 3 w 2461"/>
                  <a:gd name="T11" fmla="*/ 15 h 2461"/>
                  <a:gd name="T12" fmla="*/ 4 w 2461"/>
                  <a:gd name="T13" fmla="*/ 17 h 2461"/>
                  <a:gd name="T14" fmla="*/ 6 w 2461"/>
                  <a:gd name="T15" fmla="*/ 20 h 2461"/>
                  <a:gd name="T16" fmla="*/ 7 w 2461"/>
                  <a:gd name="T17" fmla="*/ 22 h 2461"/>
                  <a:gd name="T18" fmla="*/ 9 w 2461"/>
                  <a:gd name="T19" fmla="*/ 24 h 2461"/>
                  <a:gd name="T20" fmla="*/ 11 w 2461"/>
                  <a:gd name="T21" fmla="*/ 26 h 2461"/>
                  <a:gd name="T22" fmla="*/ 13 w 2461"/>
                  <a:gd name="T23" fmla="*/ 28 h 2461"/>
                  <a:gd name="T24" fmla="*/ 15 w 2461"/>
                  <a:gd name="T25" fmla="*/ 30 h 2461"/>
                  <a:gd name="T26" fmla="*/ 17 w 2461"/>
                  <a:gd name="T27" fmla="*/ 32 h 2461"/>
                  <a:gd name="T28" fmla="*/ 20 w 2461"/>
                  <a:gd name="T29" fmla="*/ 33 h 2461"/>
                  <a:gd name="T30" fmla="*/ 22 w 2461"/>
                  <a:gd name="T31" fmla="*/ 34 h 2461"/>
                  <a:gd name="T32" fmla="*/ 25 w 2461"/>
                  <a:gd name="T33" fmla="*/ 36 h 2461"/>
                  <a:gd name="T34" fmla="*/ 27 w 2461"/>
                  <a:gd name="T35" fmla="*/ 37 h 2461"/>
                  <a:gd name="T36" fmla="*/ 30 w 2461"/>
                  <a:gd name="T37" fmla="*/ 37 h 2461"/>
                  <a:gd name="T38" fmla="*/ 33 w 2461"/>
                  <a:gd name="T39" fmla="*/ 38 h 2461"/>
                  <a:gd name="T40" fmla="*/ 36 w 2461"/>
                  <a:gd name="T41" fmla="*/ 38 h 2461"/>
                  <a:gd name="T42" fmla="*/ 39 w 2461"/>
                  <a:gd name="T43" fmla="*/ 38 h 2461"/>
                  <a:gd name="T44" fmla="*/ 37 w 2461"/>
                  <a:gd name="T45" fmla="*/ 37 h 2461"/>
                  <a:gd name="T46" fmla="*/ 34 w 2461"/>
                  <a:gd name="T47" fmla="*/ 37 h 2461"/>
                  <a:gd name="T48" fmla="*/ 31 w 2461"/>
                  <a:gd name="T49" fmla="*/ 37 h 2461"/>
                  <a:gd name="T50" fmla="*/ 28 w 2461"/>
                  <a:gd name="T51" fmla="*/ 36 h 2461"/>
                  <a:gd name="T52" fmla="*/ 26 w 2461"/>
                  <a:gd name="T53" fmla="*/ 35 h 2461"/>
                  <a:gd name="T54" fmla="*/ 23 w 2461"/>
                  <a:gd name="T55" fmla="*/ 34 h 2461"/>
                  <a:gd name="T56" fmla="*/ 21 w 2461"/>
                  <a:gd name="T57" fmla="*/ 33 h 2461"/>
                  <a:gd name="T58" fmla="*/ 18 w 2461"/>
                  <a:gd name="T59" fmla="*/ 31 h 2461"/>
                  <a:gd name="T60" fmla="*/ 16 w 2461"/>
                  <a:gd name="T61" fmla="*/ 30 h 2461"/>
                  <a:gd name="T62" fmla="*/ 14 w 2461"/>
                  <a:gd name="T63" fmla="*/ 28 h 2461"/>
                  <a:gd name="T64" fmla="*/ 12 w 2461"/>
                  <a:gd name="T65" fmla="*/ 26 h 2461"/>
                  <a:gd name="T66" fmla="*/ 10 w 2461"/>
                  <a:gd name="T67" fmla="*/ 24 h 2461"/>
                  <a:gd name="T68" fmla="*/ 9 w 2461"/>
                  <a:gd name="T69" fmla="*/ 22 h 2461"/>
                  <a:gd name="T70" fmla="*/ 7 w 2461"/>
                  <a:gd name="T71" fmla="*/ 20 h 2461"/>
                  <a:gd name="T72" fmla="*/ 6 w 2461"/>
                  <a:gd name="T73" fmla="*/ 18 h 2461"/>
                  <a:gd name="T74" fmla="*/ 4 w 2461"/>
                  <a:gd name="T75" fmla="*/ 15 h 2461"/>
                  <a:gd name="T76" fmla="*/ 3 w 2461"/>
                  <a:gd name="T77" fmla="*/ 13 h 2461"/>
                  <a:gd name="T78" fmla="*/ 3 w 2461"/>
                  <a:gd name="T79" fmla="*/ 10 h 2461"/>
                  <a:gd name="T80" fmla="*/ 2 w 2461"/>
                  <a:gd name="T81" fmla="*/ 7 h 2461"/>
                  <a:gd name="T82" fmla="*/ 1 w 2461"/>
                  <a:gd name="T83" fmla="*/ 5 h 2461"/>
                  <a:gd name="T84" fmla="*/ 1 w 2461"/>
                  <a:gd name="T85" fmla="*/ 2 h 2461"/>
                  <a:gd name="T86" fmla="*/ 1 w 2461"/>
                  <a:gd name="T87" fmla="*/ 0 h 2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61"/>
                  <a:gd name="T133" fmla="*/ 0 h 2461"/>
                  <a:gd name="T134" fmla="*/ 2461 w 2461"/>
                  <a:gd name="T135" fmla="*/ 2461 h 24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61" h="2461">
                    <a:moveTo>
                      <a:pt x="0" y="0"/>
                    </a:moveTo>
                    <a:lnTo>
                      <a:pt x="0" y="0"/>
                    </a:lnTo>
                    <a:lnTo>
                      <a:pt x="1" y="63"/>
                    </a:lnTo>
                    <a:lnTo>
                      <a:pt x="3" y="126"/>
                    </a:lnTo>
                    <a:lnTo>
                      <a:pt x="7" y="189"/>
                    </a:lnTo>
                    <a:lnTo>
                      <a:pt x="13" y="251"/>
                    </a:lnTo>
                    <a:lnTo>
                      <a:pt x="20" y="313"/>
                    </a:lnTo>
                    <a:lnTo>
                      <a:pt x="28" y="373"/>
                    </a:lnTo>
                    <a:lnTo>
                      <a:pt x="39" y="434"/>
                    </a:lnTo>
                    <a:lnTo>
                      <a:pt x="50" y="494"/>
                    </a:lnTo>
                    <a:lnTo>
                      <a:pt x="63" y="554"/>
                    </a:lnTo>
                    <a:lnTo>
                      <a:pt x="77" y="613"/>
                    </a:lnTo>
                    <a:lnTo>
                      <a:pt x="94" y="673"/>
                    </a:lnTo>
                    <a:lnTo>
                      <a:pt x="110" y="730"/>
                    </a:lnTo>
                    <a:lnTo>
                      <a:pt x="129" y="788"/>
                    </a:lnTo>
                    <a:lnTo>
                      <a:pt x="150" y="845"/>
                    </a:lnTo>
                    <a:lnTo>
                      <a:pt x="171" y="901"/>
                    </a:lnTo>
                    <a:lnTo>
                      <a:pt x="194" y="956"/>
                    </a:lnTo>
                    <a:lnTo>
                      <a:pt x="217" y="1011"/>
                    </a:lnTo>
                    <a:lnTo>
                      <a:pt x="244" y="1065"/>
                    </a:lnTo>
                    <a:lnTo>
                      <a:pt x="270" y="1118"/>
                    </a:lnTo>
                    <a:lnTo>
                      <a:pt x="298" y="1172"/>
                    </a:lnTo>
                    <a:lnTo>
                      <a:pt x="327" y="1223"/>
                    </a:lnTo>
                    <a:lnTo>
                      <a:pt x="358" y="1274"/>
                    </a:lnTo>
                    <a:lnTo>
                      <a:pt x="389" y="1325"/>
                    </a:lnTo>
                    <a:lnTo>
                      <a:pt x="422" y="1374"/>
                    </a:lnTo>
                    <a:lnTo>
                      <a:pt x="455" y="1423"/>
                    </a:lnTo>
                    <a:lnTo>
                      <a:pt x="490" y="1470"/>
                    </a:lnTo>
                    <a:lnTo>
                      <a:pt x="526" y="1518"/>
                    </a:lnTo>
                    <a:lnTo>
                      <a:pt x="563" y="1564"/>
                    </a:lnTo>
                    <a:lnTo>
                      <a:pt x="601" y="1609"/>
                    </a:lnTo>
                    <a:lnTo>
                      <a:pt x="641" y="1653"/>
                    </a:lnTo>
                    <a:lnTo>
                      <a:pt x="681" y="1696"/>
                    </a:lnTo>
                    <a:lnTo>
                      <a:pt x="723" y="1739"/>
                    </a:lnTo>
                    <a:lnTo>
                      <a:pt x="764" y="1780"/>
                    </a:lnTo>
                    <a:lnTo>
                      <a:pt x="808" y="1821"/>
                    </a:lnTo>
                    <a:lnTo>
                      <a:pt x="852" y="1860"/>
                    </a:lnTo>
                    <a:lnTo>
                      <a:pt x="897" y="1898"/>
                    </a:lnTo>
                    <a:lnTo>
                      <a:pt x="944" y="1935"/>
                    </a:lnTo>
                    <a:lnTo>
                      <a:pt x="990" y="1970"/>
                    </a:lnTo>
                    <a:lnTo>
                      <a:pt x="1039" y="2006"/>
                    </a:lnTo>
                    <a:lnTo>
                      <a:pt x="1086" y="2039"/>
                    </a:lnTo>
                    <a:lnTo>
                      <a:pt x="1136" y="2073"/>
                    </a:lnTo>
                    <a:lnTo>
                      <a:pt x="1186" y="2104"/>
                    </a:lnTo>
                    <a:lnTo>
                      <a:pt x="1238" y="2134"/>
                    </a:lnTo>
                    <a:lnTo>
                      <a:pt x="1289" y="2163"/>
                    </a:lnTo>
                    <a:lnTo>
                      <a:pt x="1343" y="2192"/>
                    </a:lnTo>
                    <a:lnTo>
                      <a:pt x="1396" y="2218"/>
                    </a:lnTo>
                    <a:lnTo>
                      <a:pt x="1450" y="2243"/>
                    </a:lnTo>
                    <a:lnTo>
                      <a:pt x="1505" y="2266"/>
                    </a:lnTo>
                    <a:lnTo>
                      <a:pt x="1560" y="2290"/>
                    </a:lnTo>
                    <a:lnTo>
                      <a:pt x="1616" y="2312"/>
                    </a:lnTo>
                    <a:lnTo>
                      <a:pt x="1673" y="2332"/>
                    </a:lnTo>
                    <a:lnTo>
                      <a:pt x="1730" y="2350"/>
                    </a:lnTo>
                    <a:lnTo>
                      <a:pt x="1789" y="2367"/>
                    </a:lnTo>
                    <a:lnTo>
                      <a:pt x="1847" y="2383"/>
                    </a:lnTo>
                    <a:lnTo>
                      <a:pt x="1906" y="2398"/>
                    </a:lnTo>
                    <a:lnTo>
                      <a:pt x="1967" y="2410"/>
                    </a:lnTo>
                    <a:lnTo>
                      <a:pt x="2026" y="2422"/>
                    </a:lnTo>
                    <a:lnTo>
                      <a:pt x="2087" y="2433"/>
                    </a:lnTo>
                    <a:lnTo>
                      <a:pt x="2149" y="2441"/>
                    </a:lnTo>
                    <a:lnTo>
                      <a:pt x="2211" y="2448"/>
                    </a:lnTo>
                    <a:lnTo>
                      <a:pt x="2272" y="2454"/>
                    </a:lnTo>
                    <a:lnTo>
                      <a:pt x="2335" y="2458"/>
                    </a:lnTo>
                    <a:lnTo>
                      <a:pt x="2398" y="2460"/>
                    </a:lnTo>
                    <a:lnTo>
                      <a:pt x="2461" y="2461"/>
                    </a:lnTo>
                    <a:lnTo>
                      <a:pt x="2461" y="2396"/>
                    </a:lnTo>
                    <a:lnTo>
                      <a:pt x="2399" y="2396"/>
                    </a:lnTo>
                    <a:lnTo>
                      <a:pt x="2338" y="2394"/>
                    </a:lnTo>
                    <a:lnTo>
                      <a:pt x="2277" y="2390"/>
                    </a:lnTo>
                    <a:lnTo>
                      <a:pt x="2216" y="2384"/>
                    </a:lnTo>
                    <a:lnTo>
                      <a:pt x="2157" y="2377"/>
                    </a:lnTo>
                    <a:lnTo>
                      <a:pt x="2098" y="2369"/>
                    </a:lnTo>
                    <a:lnTo>
                      <a:pt x="2038" y="2359"/>
                    </a:lnTo>
                    <a:lnTo>
                      <a:pt x="1979" y="2347"/>
                    </a:lnTo>
                    <a:lnTo>
                      <a:pt x="1921" y="2335"/>
                    </a:lnTo>
                    <a:lnTo>
                      <a:pt x="1863" y="2321"/>
                    </a:lnTo>
                    <a:lnTo>
                      <a:pt x="1806" y="2306"/>
                    </a:lnTo>
                    <a:lnTo>
                      <a:pt x="1749" y="2289"/>
                    </a:lnTo>
                    <a:lnTo>
                      <a:pt x="1694" y="2270"/>
                    </a:lnTo>
                    <a:lnTo>
                      <a:pt x="1639" y="2251"/>
                    </a:lnTo>
                    <a:lnTo>
                      <a:pt x="1584" y="2230"/>
                    </a:lnTo>
                    <a:lnTo>
                      <a:pt x="1529" y="2208"/>
                    </a:lnTo>
                    <a:lnTo>
                      <a:pt x="1476" y="2184"/>
                    </a:lnTo>
                    <a:lnTo>
                      <a:pt x="1424" y="2159"/>
                    </a:lnTo>
                    <a:lnTo>
                      <a:pt x="1371" y="2133"/>
                    </a:lnTo>
                    <a:lnTo>
                      <a:pt x="1320" y="2107"/>
                    </a:lnTo>
                    <a:lnTo>
                      <a:pt x="1270" y="2079"/>
                    </a:lnTo>
                    <a:lnTo>
                      <a:pt x="1220" y="2049"/>
                    </a:lnTo>
                    <a:lnTo>
                      <a:pt x="1171" y="2018"/>
                    </a:lnTo>
                    <a:lnTo>
                      <a:pt x="1123" y="1986"/>
                    </a:lnTo>
                    <a:lnTo>
                      <a:pt x="1075" y="1954"/>
                    </a:lnTo>
                    <a:lnTo>
                      <a:pt x="1029" y="1919"/>
                    </a:lnTo>
                    <a:lnTo>
                      <a:pt x="983" y="1884"/>
                    </a:lnTo>
                    <a:lnTo>
                      <a:pt x="939" y="1848"/>
                    </a:lnTo>
                    <a:lnTo>
                      <a:pt x="894" y="1811"/>
                    </a:lnTo>
                    <a:lnTo>
                      <a:pt x="851" y="1773"/>
                    </a:lnTo>
                    <a:lnTo>
                      <a:pt x="809" y="1733"/>
                    </a:lnTo>
                    <a:lnTo>
                      <a:pt x="768" y="1694"/>
                    </a:lnTo>
                    <a:lnTo>
                      <a:pt x="727" y="1652"/>
                    </a:lnTo>
                    <a:lnTo>
                      <a:pt x="688" y="1610"/>
                    </a:lnTo>
                    <a:lnTo>
                      <a:pt x="650" y="1566"/>
                    </a:lnTo>
                    <a:lnTo>
                      <a:pt x="613" y="1522"/>
                    </a:lnTo>
                    <a:lnTo>
                      <a:pt x="576" y="1478"/>
                    </a:lnTo>
                    <a:lnTo>
                      <a:pt x="542" y="1432"/>
                    </a:lnTo>
                    <a:lnTo>
                      <a:pt x="507" y="1386"/>
                    </a:lnTo>
                    <a:lnTo>
                      <a:pt x="475" y="1338"/>
                    </a:lnTo>
                    <a:lnTo>
                      <a:pt x="443" y="1290"/>
                    </a:lnTo>
                    <a:lnTo>
                      <a:pt x="412" y="1241"/>
                    </a:lnTo>
                    <a:lnTo>
                      <a:pt x="383" y="1191"/>
                    </a:lnTo>
                    <a:lnTo>
                      <a:pt x="354" y="1141"/>
                    </a:lnTo>
                    <a:lnTo>
                      <a:pt x="327" y="1090"/>
                    </a:lnTo>
                    <a:lnTo>
                      <a:pt x="302" y="1038"/>
                    </a:lnTo>
                    <a:lnTo>
                      <a:pt x="277" y="984"/>
                    </a:lnTo>
                    <a:lnTo>
                      <a:pt x="253" y="931"/>
                    </a:lnTo>
                    <a:lnTo>
                      <a:pt x="232" y="877"/>
                    </a:lnTo>
                    <a:lnTo>
                      <a:pt x="210" y="822"/>
                    </a:lnTo>
                    <a:lnTo>
                      <a:pt x="190" y="767"/>
                    </a:lnTo>
                    <a:lnTo>
                      <a:pt x="172" y="711"/>
                    </a:lnTo>
                    <a:lnTo>
                      <a:pt x="156" y="655"/>
                    </a:lnTo>
                    <a:lnTo>
                      <a:pt x="140" y="598"/>
                    </a:lnTo>
                    <a:lnTo>
                      <a:pt x="126" y="540"/>
                    </a:lnTo>
                    <a:lnTo>
                      <a:pt x="113" y="481"/>
                    </a:lnTo>
                    <a:lnTo>
                      <a:pt x="102" y="423"/>
                    </a:lnTo>
                    <a:lnTo>
                      <a:pt x="93" y="364"/>
                    </a:lnTo>
                    <a:lnTo>
                      <a:pt x="83" y="304"/>
                    </a:lnTo>
                    <a:lnTo>
                      <a:pt x="77" y="245"/>
                    </a:lnTo>
                    <a:lnTo>
                      <a:pt x="71" y="184"/>
                    </a:lnTo>
                    <a:lnTo>
                      <a:pt x="68" y="123"/>
                    </a:lnTo>
                    <a:lnTo>
                      <a:pt x="65" y="62"/>
                    </a:lnTo>
                    <a:lnTo>
                      <a:pt x="64" y="0"/>
                    </a:lnTo>
                    <a:lnTo>
                      <a:pt x="0"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703" name="Freeform 73"/>
              <p:cNvSpPr>
                <a:spLocks/>
              </p:cNvSpPr>
              <p:nvPr/>
            </p:nvSpPr>
            <p:spPr bwMode="auto">
              <a:xfrm>
                <a:off x="3890" y="1922"/>
                <a:ext cx="616" cy="615"/>
              </a:xfrm>
              <a:custGeom>
                <a:avLst/>
                <a:gdLst>
                  <a:gd name="T0" fmla="*/ 38 w 2461"/>
                  <a:gd name="T1" fmla="*/ 0 h 2461"/>
                  <a:gd name="T2" fmla="*/ 35 w 2461"/>
                  <a:gd name="T3" fmla="*/ 0 h 2461"/>
                  <a:gd name="T4" fmla="*/ 32 w 2461"/>
                  <a:gd name="T5" fmla="*/ 0 h 2461"/>
                  <a:gd name="T6" fmla="*/ 29 w 2461"/>
                  <a:gd name="T7" fmla="*/ 1 h 2461"/>
                  <a:gd name="T8" fmla="*/ 26 w 2461"/>
                  <a:gd name="T9" fmla="*/ 2 h 2461"/>
                  <a:gd name="T10" fmla="*/ 24 w 2461"/>
                  <a:gd name="T11" fmla="*/ 3 h 2461"/>
                  <a:gd name="T12" fmla="*/ 21 w 2461"/>
                  <a:gd name="T13" fmla="*/ 4 h 2461"/>
                  <a:gd name="T14" fmla="*/ 19 w 2461"/>
                  <a:gd name="T15" fmla="*/ 5 h 2461"/>
                  <a:gd name="T16" fmla="*/ 16 w 2461"/>
                  <a:gd name="T17" fmla="*/ 7 h 2461"/>
                  <a:gd name="T18" fmla="*/ 14 w 2461"/>
                  <a:gd name="T19" fmla="*/ 9 h 2461"/>
                  <a:gd name="T20" fmla="*/ 12 w 2461"/>
                  <a:gd name="T21" fmla="*/ 10 h 2461"/>
                  <a:gd name="T22" fmla="*/ 10 w 2461"/>
                  <a:gd name="T23" fmla="*/ 12 h 2461"/>
                  <a:gd name="T24" fmla="*/ 8 w 2461"/>
                  <a:gd name="T25" fmla="*/ 15 h 2461"/>
                  <a:gd name="T26" fmla="*/ 7 w 2461"/>
                  <a:gd name="T27" fmla="*/ 17 h 2461"/>
                  <a:gd name="T28" fmla="*/ 5 w 2461"/>
                  <a:gd name="T29" fmla="*/ 19 h 2461"/>
                  <a:gd name="T30" fmla="*/ 4 w 2461"/>
                  <a:gd name="T31" fmla="*/ 22 h 2461"/>
                  <a:gd name="T32" fmla="*/ 3 w 2461"/>
                  <a:gd name="T33" fmla="*/ 24 h 2461"/>
                  <a:gd name="T34" fmla="*/ 2 w 2461"/>
                  <a:gd name="T35" fmla="*/ 27 h 2461"/>
                  <a:gd name="T36" fmla="*/ 1 w 2461"/>
                  <a:gd name="T37" fmla="*/ 30 h 2461"/>
                  <a:gd name="T38" fmla="*/ 1 w 2461"/>
                  <a:gd name="T39" fmla="*/ 32 h 2461"/>
                  <a:gd name="T40" fmla="*/ 0 w 2461"/>
                  <a:gd name="T41" fmla="*/ 35 h 2461"/>
                  <a:gd name="T42" fmla="*/ 0 w 2461"/>
                  <a:gd name="T43" fmla="*/ 38 h 2461"/>
                  <a:gd name="T44" fmla="*/ 1 w 2461"/>
                  <a:gd name="T45" fmla="*/ 36 h 2461"/>
                  <a:gd name="T46" fmla="*/ 1 w 2461"/>
                  <a:gd name="T47" fmla="*/ 34 h 2461"/>
                  <a:gd name="T48" fmla="*/ 2 w 2461"/>
                  <a:gd name="T49" fmla="*/ 31 h 2461"/>
                  <a:gd name="T50" fmla="*/ 3 w 2461"/>
                  <a:gd name="T51" fmla="*/ 28 h 2461"/>
                  <a:gd name="T52" fmla="*/ 3 w 2461"/>
                  <a:gd name="T53" fmla="*/ 25 h 2461"/>
                  <a:gd name="T54" fmla="*/ 4 w 2461"/>
                  <a:gd name="T55" fmla="*/ 23 h 2461"/>
                  <a:gd name="T56" fmla="*/ 6 w 2461"/>
                  <a:gd name="T57" fmla="*/ 20 h 2461"/>
                  <a:gd name="T58" fmla="*/ 7 w 2461"/>
                  <a:gd name="T59" fmla="*/ 18 h 2461"/>
                  <a:gd name="T60" fmla="*/ 9 w 2461"/>
                  <a:gd name="T61" fmla="*/ 16 h 2461"/>
                  <a:gd name="T62" fmla="*/ 10 w 2461"/>
                  <a:gd name="T63" fmla="*/ 14 h 2461"/>
                  <a:gd name="T64" fmla="*/ 12 w 2461"/>
                  <a:gd name="T65" fmla="*/ 12 h 2461"/>
                  <a:gd name="T66" fmla="*/ 14 w 2461"/>
                  <a:gd name="T67" fmla="*/ 10 h 2461"/>
                  <a:gd name="T68" fmla="*/ 16 w 2461"/>
                  <a:gd name="T69" fmla="*/ 8 h 2461"/>
                  <a:gd name="T70" fmla="*/ 18 w 2461"/>
                  <a:gd name="T71" fmla="*/ 7 h 2461"/>
                  <a:gd name="T72" fmla="*/ 21 w 2461"/>
                  <a:gd name="T73" fmla="*/ 5 h 2461"/>
                  <a:gd name="T74" fmla="*/ 23 w 2461"/>
                  <a:gd name="T75" fmla="*/ 4 h 2461"/>
                  <a:gd name="T76" fmla="*/ 26 w 2461"/>
                  <a:gd name="T77" fmla="*/ 3 h 2461"/>
                  <a:gd name="T78" fmla="*/ 28 w 2461"/>
                  <a:gd name="T79" fmla="*/ 2 h 2461"/>
                  <a:gd name="T80" fmla="*/ 31 w 2461"/>
                  <a:gd name="T81" fmla="*/ 2 h 2461"/>
                  <a:gd name="T82" fmla="*/ 34 w 2461"/>
                  <a:gd name="T83" fmla="*/ 1 h 2461"/>
                  <a:gd name="T84" fmla="*/ 37 w 2461"/>
                  <a:gd name="T85" fmla="*/ 1 h 2461"/>
                  <a:gd name="T86" fmla="*/ 39 w 2461"/>
                  <a:gd name="T87" fmla="*/ 1 h 2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61"/>
                  <a:gd name="T133" fmla="*/ 0 h 2461"/>
                  <a:gd name="T134" fmla="*/ 2461 w 2461"/>
                  <a:gd name="T135" fmla="*/ 2461 h 24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61" h="2461">
                    <a:moveTo>
                      <a:pt x="2461" y="0"/>
                    </a:moveTo>
                    <a:lnTo>
                      <a:pt x="2461" y="0"/>
                    </a:lnTo>
                    <a:lnTo>
                      <a:pt x="2398" y="0"/>
                    </a:lnTo>
                    <a:lnTo>
                      <a:pt x="2335" y="2"/>
                    </a:lnTo>
                    <a:lnTo>
                      <a:pt x="2272" y="7"/>
                    </a:lnTo>
                    <a:lnTo>
                      <a:pt x="2211" y="12"/>
                    </a:lnTo>
                    <a:lnTo>
                      <a:pt x="2149" y="19"/>
                    </a:lnTo>
                    <a:lnTo>
                      <a:pt x="2087" y="28"/>
                    </a:lnTo>
                    <a:lnTo>
                      <a:pt x="2026" y="38"/>
                    </a:lnTo>
                    <a:lnTo>
                      <a:pt x="1967" y="50"/>
                    </a:lnTo>
                    <a:lnTo>
                      <a:pt x="1906" y="63"/>
                    </a:lnTo>
                    <a:lnTo>
                      <a:pt x="1847" y="77"/>
                    </a:lnTo>
                    <a:lnTo>
                      <a:pt x="1789" y="93"/>
                    </a:lnTo>
                    <a:lnTo>
                      <a:pt x="1730" y="110"/>
                    </a:lnTo>
                    <a:lnTo>
                      <a:pt x="1673" y="129"/>
                    </a:lnTo>
                    <a:lnTo>
                      <a:pt x="1616" y="150"/>
                    </a:lnTo>
                    <a:lnTo>
                      <a:pt x="1560" y="171"/>
                    </a:lnTo>
                    <a:lnTo>
                      <a:pt x="1505" y="194"/>
                    </a:lnTo>
                    <a:lnTo>
                      <a:pt x="1450" y="217"/>
                    </a:lnTo>
                    <a:lnTo>
                      <a:pt x="1396" y="242"/>
                    </a:lnTo>
                    <a:lnTo>
                      <a:pt x="1343" y="270"/>
                    </a:lnTo>
                    <a:lnTo>
                      <a:pt x="1289" y="297"/>
                    </a:lnTo>
                    <a:lnTo>
                      <a:pt x="1238" y="327"/>
                    </a:lnTo>
                    <a:lnTo>
                      <a:pt x="1186" y="356"/>
                    </a:lnTo>
                    <a:lnTo>
                      <a:pt x="1136" y="389"/>
                    </a:lnTo>
                    <a:lnTo>
                      <a:pt x="1086" y="421"/>
                    </a:lnTo>
                    <a:lnTo>
                      <a:pt x="1039" y="455"/>
                    </a:lnTo>
                    <a:lnTo>
                      <a:pt x="990" y="490"/>
                    </a:lnTo>
                    <a:lnTo>
                      <a:pt x="944" y="525"/>
                    </a:lnTo>
                    <a:lnTo>
                      <a:pt x="897" y="563"/>
                    </a:lnTo>
                    <a:lnTo>
                      <a:pt x="852" y="601"/>
                    </a:lnTo>
                    <a:lnTo>
                      <a:pt x="808" y="640"/>
                    </a:lnTo>
                    <a:lnTo>
                      <a:pt x="764" y="681"/>
                    </a:lnTo>
                    <a:lnTo>
                      <a:pt x="723" y="721"/>
                    </a:lnTo>
                    <a:lnTo>
                      <a:pt x="681" y="764"/>
                    </a:lnTo>
                    <a:lnTo>
                      <a:pt x="641" y="807"/>
                    </a:lnTo>
                    <a:lnTo>
                      <a:pt x="601" y="852"/>
                    </a:lnTo>
                    <a:lnTo>
                      <a:pt x="563" y="897"/>
                    </a:lnTo>
                    <a:lnTo>
                      <a:pt x="526" y="942"/>
                    </a:lnTo>
                    <a:lnTo>
                      <a:pt x="490" y="990"/>
                    </a:lnTo>
                    <a:lnTo>
                      <a:pt x="455" y="1037"/>
                    </a:lnTo>
                    <a:lnTo>
                      <a:pt x="422" y="1086"/>
                    </a:lnTo>
                    <a:lnTo>
                      <a:pt x="389" y="1136"/>
                    </a:lnTo>
                    <a:lnTo>
                      <a:pt x="358" y="1186"/>
                    </a:lnTo>
                    <a:lnTo>
                      <a:pt x="327" y="1237"/>
                    </a:lnTo>
                    <a:lnTo>
                      <a:pt x="298" y="1289"/>
                    </a:lnTo>
                    <a:lnTo>
                      <a:pt x="270" y="1342"/>
                    </a:lnTo>
                    <a:lnTo>
                      <a:pt x="244" y="1395"/>
                    </a:lnTo>
                    <a:lnTo>
                      <a:pt x="217" y="1450"/>
                    </a:lnTo>
                    <a:lnTo>
                      <a:pt x="194" y="1504"/>
                    </a:lnTo>
                    <a:lnTo>
                      <a:pt x="171" y="1560"/>
                    </a:lnTo>
                    <a:lnTo>
                      <a:pt x="150" y="1616"/>
                    </a:lnTo>
                    <a:lnTo>
                      <a:pt x="129" y="1673"/>
                    </a:lnTo>
                    <a:lnTo>
                      <a:pt x="110" y="1730"/>
                    </a:lnTo>
                    <a:lnTo>
                      <a:pt x="94" y="1788"/>
                    </a:lnTo>
                    <a:lnTo>
                      <a:pt x="77" y="1847"/>
                    </a:lnTo>
                    <a:lnTo>
                      <a:pt x="63" y="1906"/>
                    </a:lnTo>
                    <a:lnTo>
                      <a:pt x="50" y="1966"/>
                    </a:lnTo>
                    <a:lnTo>
                      <a:pt x="39" y="2026"/>
                    </a:lnTo>
                    <a:lnTo>
                      <a:pt x="28" y="2087"/>
                    </a:lnTo>
                    <a:lnTo>
                      <a:pt x="20" y="2149"/>
                    </a:lnTo>
                    <a:lnTo>
                      <a:pt x="13" y="2210"/>
                    </a:lnTo>
                    <a:lnTo>
                      <a:pt x="7" y="2272"/>
                    </a:lnTo>
                    <a:lnTo>
                      <a:pt x="3" y="2334"/>
                    </a:lnTo>
                    <a:lnTo>
                      <a:pt x="1" y="2397"/>
                    </a:lnTo>
                    <a:lnTo>
                      <a:pt x="0" y="2461"/>
                    </a:lnTo>
                    <a:lnTo>
                      <a:pt x="64" y="2461"/>
                    </a:lnTo>
                    <a:lnTo>
                      <a:pt x="65" y="2399"/>
                    </a:lnTo>
                    <a:lnTo>
                      <a:pt x="68" y="2338"/>
                    </a:lnTo>
                    <a:lnTo>
                      <a:pt x="71" y="2277"/>
                    </a:lnTo>
                    <a:lnTo>
                      <a:pt x="77" y="2216"/>
                    </a:lnTo>
                    <a:lnTo>
                      <a:pt x="83" y="2156"/>
                    </a:lnTo>
                    <a:lnTo>
                      <a:pt x="93" y="2096"/>
                    </a:lnTo>
                    <a:lnTo>
                      <a:pt x="102" y="2037"/>
                    </a:lnTo>
                    <a:lnTo>
                      <a:pt x="113" y="1979"/>
                    </a:lnTo>
                    <a:lnTo>
                      <a:pt x="126" y="1920"/>
                    </a:lnTo>
                    <a:lnTo>
                      <a:pt x="140" y="1863"/>
                    </a:lnTo>
                    <a:lnTo>
                      <a:pt x="156" y="1806"/>
                    </a:lnTo>
                    <a:lnTo>
                      <a:pt x="172" y="1749"/>
                    </a:lnTo>
                    <a:lnTo>
                      <a:pt x="190" y="1693"/>
                    </a:lnTo>
                    <a:lnTo>
                      <a:pt x="210" y="1638"/>
                    </a:lnTo>
                    <a:lnTo>
                      <a:pt x="232" y="1583"/>
                    </a:lnTo>
                    <a:lnTo>
                      <a:pt x="253" y="1529"/>
                    </a:lnTo>
                    <a:lnTo>
                      <a:pt x="277" y="1476"/>
                    </a:lnTo>
                    <a:lnTo>
                      <a:pt x="302" y="1424"/>
                    </a:lnTo>
                    <a:lnTo>
                      <a:pt x="327" y="1371"/>
                    </a:lnTo>
                    <a:lnTo>
                      <a:pt x="354" y="1320"/>
                    </a:lnTo>
                    <a:lnTo>
                      <a:pt x="383" y="1269"/>
                    </a:lnTo>
                    <a:lnTo>
                      <a:pt x="412" y="1219"/>
                    </a:lnTo>
                    <a:lnTo>
                      <a:pt x="443" y="1170"/>
                    </a:lnTo>
                    <a:lnTo>
                      <a:pt x="475" y="1122"/>
                    </a:lnTo>
                    <a:lnTo>
                      <a:pt x="507" y="1075"/>
                    </a:lnTo>
                    <a:lnTo>
                      <a:pt x="542" y="1028"/>
                    </a:lnTo>
                    <a:lnTo>
                      <a:pt x="576" y="983"/>
                    </a:lnTo>
                    <a:lnTo>
                      <a:pt x="613" y="938"/>
                    </a:lnTo>
                    <a:lnTo>
                      <a:pt x="650" y="894"/>
                    </a:lnTo>
                    <a:lnTo>
                      <a:pt x="688" y="851"/>
                    </a:lnTo>
                    <a:lnTo>
                      <a:pt x="727" y="808"/>
                    </a:lnTo>
                    <a:lnTo>
                      <a:pt x="768" y="768"/>
                    </a:lnTo>
                    <a:lnTo>
                      <a:pt x="809" y="727"/>
                    </a:lnTo>
                    <a:lnTo>
                      <a:pt x="851" y="688"/>
                    </a:lnTo>
                    <a:lnTo>
                      <a:pt x="894" y="650"/>
                    </a:lnTo>
                    <a:lnTo>
                      <a:pt x="939" y="612"/>
                    </a:lnTo>
                    <a:lnTo>
                      <a:pt x="983" y="576"/>
                    </a:lnTo>
                    <a:lnTo>
                      <a:pt x="1029" y="541"/>
                    </a:lnTo>
                    <a:lnTo>
                      <a:pt x="1075" y="507"/>
                    </a:lnTo>
                    <a:lnTo>
                      <a:pt x="1123" y="474"/>
                    </a:lnTo>
                    <a:lnTo>
                      <a:pt x="1171" y="442"/>
                    </a:lnTo>
                    <a:lnTo>
                      <a:pt x="1220" y="411"/>
                    </a:lnTo>
                    <a:lnTo>
                      <a:pt x="1270" y="383"/>
                    </a:lnTo>
                    <a:lnTo>
                      <a:pt x="1320" y="354"/>
                    </a:lnTo>
                    <a:lnTo>
                      <a:pt x="1371" y="327"/>
                    </a:lnTo>
                    <a:lnTo>
                      <a:pt x="1424" y="301"/>
                    </a:lnTo>
                    <a:lnTo>
                      <a:pt x="1476" y="276"/>
                    </a:lnTo>
                    <a:lnTo>
                      <a:pt x="1529" y="253"/>
                    </a:lnTo>
                    <a:lnTo>
                      <a:pt x="1584" y="230"/>
                    </a:lnTo>
                    <a:lnTo>
                      <a:pt x="1639" y="210"/>
                    </a:lnTo>
                    <a:lnTo>
                      <a:pt x="1694" y="190"/>
                    </a:lnTo>
                    <a:lnTo>
                      <a:pt x="1749" y="172"/>
                    </a:lnTo>
                    <a:lnTo>
                      <a:pt x="1806" y="156"/>
                    </a:lnTo>
                    <a:lnTo>
                      <a:pt x="1863" y="139"/>
                    </a:lnTo>
                    <a:lnTo>
                      <a:pt x="1921" y="126"/>
                    </a:lnTo>
                    <a:lnTo>
                      <a:pt x="1979" y="113"/>
                    </a:lnTo>
                    <a:lnTo>
                      <a:pt x="2038" y="101"/>
                    </a:lnTo>
                    <a:lnTo>
                      <a:pt x="2098" y="91"/>
                    </a:lnTo>
                    <a:lnTo>
                      <a:pt x="2157" y="83"/>
                    </a:lnTo>
                    <a:lnTo>
                      <a:pt x="2216" y="76"/>
                    </a:lnTo>
                    <a:lnTo>
                      <a:pt x="2277" y="71"/>
                    </a:lnTo>
                    <a:lnTo>
                      <a:pt x="2339" y="66"/>
                    </a:lnTo>
                    <a:lnTo>
                      <a:pt x="2399" y="64"/>
                    </a:lnTo>
                    <a:lnTo>
                      <a:pt x="2461" y="64"/>
                    </a:lnTo>
                    <a:lnTo>
                      <a:pt x="2461"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704" name="Freeform 74"/>
              <p:cNvSpPr>
                <a:spLocks/>
              </p:cNvSpPr>
              <p:nvPr/>
            </p:nvSpPr>
            <p:spPr bwMode="auto">
              <a:xfrm>
                <a:off x="3762" y="2535"/>
                <a:ext cx="18" cy="18"/>
              </a:xfrm>
              <a:custGeom>
                <a:avLst/>
                <a:gdLst>
                  <a:gd name="T0" fmla="*/ 1 w 72"/>
                  <a:gd name="T1" fmla="*/ 1 h 73"/>
                  <a:gd name="T2" fmla="*/ 1 w 72"/>
                  <a:gd name="T3" fmla="*/ 1 h 73"/>
                  <a:gd name="T4" fmla="*/ 1 w 72"/>
                  <a:gd name="T5" fmla="*/ 0 h 73"/>
                  <a:gd name="T6" fmla="*/ 1 w 72"/>
                  <a:gd name="T7" fmla="*/ 0 h 73"/>
                  <a:gd name="T8" fmla="*/ 1 w 72"/>
                  <a:gd name="T9" fmla="*/ 0 h 73"/>
                  <a:gd name="T10" fmla="*/ 1 w 72"/>
                  <a:gd name="T11" fmla="*/ 0 h 73"/>
                  <a:gd name="T12" fmla="*/ 1 w 72"/>
                  <a:gd name="T13" fmla="*/ 0 h 73"/>
                  <a:gd name="T14" fmla="*/ 1 w 72"/>
                  <a:gd name="T15" fmla="*/ 0 h 73"/>
                  <a:gd name="T16" fmla="*/ 0 w 72"/>
                  <a:gd name="T17" fmla="*/ 0 h 73"/>
                  <a:gd name="T18" fmla="*/ 0 w 72"/>
                  <a:gd name="T19" fmla="*/ 0 h 73"/>
                  <a:gd name="T20" fmla="*/ 0 w 72"/>
                  <a:gd name="T21" fmla="*/ 1 h 73"/>
                  <a:gd name="T22" fmla="*/ 0 w 72"/>
                  <a:gd name="T23" fmla="*/ 1 h 73"/>
                  <a:gd name="T24" fmla="*/ 0 w 72"/>
                  <a:gd name="T25" fmla="*/ 1 h 73"/>
                  <a:gd name="T26" fmla="*/ 0 w 72"/>
                  <a:gd name="T27" fmla="*/ 1 h 73"/>
                  <a:gd name="T28" fmla="*/ 0 w 72"/>
                  <a:gd name="T29" fmla="*/ 1 h 73"/>
                  <a:gd name="T30" fmla="*/ 0 w 72"/>
                  <a:gd name="T31" fmla="*/ 1 h 73"/>
                  <a:gd name="T32" fmla="*/ 0 w 72"/>
                  <a:gd name="T33" fmla="*/ 1 h 73"/>
                  <a:gd name="T34" fmla="*/ 0 w 72"/>
                  <a:gd name="T35" fmla="*/ 1 h 73"/>
                  <a:gd name="T36" fmla="*/ 0 w 72"/>
                  <a:gd name="T37" fmla="*/ 1 h 73"/>
                  <a:gd name="T38" fmla="*/ 0 w 72"/>
                  <a:gd name="T39" fmla="*/ 1 h 73"/>
                  <a:gd name="T40" fmla="*/ 1 w 72"/>
                  <a:gd name="T41" fmla="*/ 1 h 73"/>
                  <a:gd name="T42" fmla="*/ 1 w 72"/>
                  <a:gd name="T43" fmla="*/ 1 h 73"/>
                  <a:gd name="T44" fmla="*/ 1 w 72"/>
                  <a:gd name="T45" fmla="*/ 1 h 73"/>
                  <a:gd name="T46" fmla="*/ 1 w 72"/>
                  <a:gd name="T47" fmla="*/ 1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73"/>
                  <a:gd name="T74" fmla="*/ 72 w 72"/>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73">
                    <a:moveTo>
                      <a:pt x="72" y="60"/>
                    </a:moveTo>
                    <a:lnTo>
                      <a:pt x="70" y="46"/>
                    </a:lnTo>
                    <a:lnTo>
                      <a:pt x="64" y="36"/>
                    </a:lnTo>
                    <a:lnTo>
                      <a:pt x="58" y="29"/>
                    </a:lnTo>
                    <a:lnTo>
                      <a:pt x="52" y="22"/>
                    </a:lnTo>
                    <a:lnTo>
                      <a:pt x="46" y="16"/>
                    </a:lnTo>
                    <a:lnTo>
                      <a:pt x="39" y="11"/>
                    </a:lnTo>
                    <a:lnTo>
                      <a:pt x="32" y="7"/>
                    </a:lnTo>
                    <a:lnTo>
                      <a:pt x="22" y="2"/>
                    </a:lnTo>
                    <a:lnTo>
                      <a:pt x="9" y="0"/>
                    </a:lnTo>
                    <a:lnTo>
                      <a:pt x="9" y="64"/>
                    </a:lnTo>
                    <a:lnTo>
                      <a:pt x="1" y="63"/>
                    </a:lnTo>
                    <a:lnTo>
                      <a:pt x="0" y="63"/>
                    </a:lnTo>
                    <a:lnTo>
                      <a:pt x="2" y="64"/>
                    </a:lnTo>
                    <a:lnTo>
                      <a:pt x="4" y="66"/>
                    </a:lnTo>
                    <a:lnTo>
                      <a:pt x="7" y="69"/>
                    </a:lnTo>
                    <a:lnTo>
                      <a:pt x="9" y="71"/>
                    </a:lnTo>
                    <a:lnTo>
                      <a:pt x="10" y="72"/>
                    </a:lnTo>
                    <a:lnTo>
                      <a:pt x="12" y="73"/>
                    </a:lnTo>
                    <a:lnTo>
                      <a:pt x="8" y="60"/>
                    </a:lnTo>
                    <a:lnTo>
                      <a:pt x="72" y="60"/>
                    </a:lnTo>
                    <a:lnTo>
                      <a:pt x="72" y="53"/>
                    </a:lnTo>
                    <a:lnTo>
                      <a:pt x="70" y="46"/>
                    </a:lnTo>
                    <a:lnTo>
                      <a:pt x="72"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05" name="Freeform 75"/>
              <p:cNvSpPr>
                <a:spLocks/>
              </p:cNvSpPr>
              <p:nvPr/>
            </p:nvSpPr>
            <p:spPr bwMode="auto">
              <a:xfrm>
                <a:off x="3764" y="2550"/>
                <a:ext cx="16" cy="18"/>
              </a:xfrm>
              <a:custGeom>
                <a:avLst/>
                <a:gdLst>
                  <a:gd name="T0" fmla="*/ 1 w 64"/>
                  <a:gd name="T1" fmla="*/ 1 h 74"/>
                  <a:gd name="T2" fmla="*/ 1 w 64"/>
                  <a:gd name="T3" fmla="*/ 0 h 74"/>
                  <a:gd name="T4" fmla="*/ 1 w 64"/>
                  <a:gd name="T5" fmla="*/ 0 h 74"/>
                  <a:gd name="T6" fmla="*/ 0 w 64"/>
                  <a:gd name="T7" fmla="*/ 0 h 74"/>
                  <a:gd name="T8" fmla="*/ 0 w 64"/>
                  <a:gd name="T9" fmla="*/ 0 h 74"/>
                  <a:gd name="T10" fmla="*/ 1 w 64"/>
                  <a:gd name="T11" fmla="*/ 0 h 74"/>
                  <a:gd name="T12" fmla="*/ 1 w 64"/>
                  <a:gd name="T13" fmla="*/ 1 h 74"/>
                  <a:gd name="T14" fmla="*/ 1 w 64"/>
                  <a:gd name="T15" fmla="*/ 1 h 74"/>
                  <a:gd name="T16" fmla="*/ 1 w 64"/>
                  <a:gd name="T17" fmla="*/ 0 h 74"/>
                  <a:gd name="T18" fmla="*/ 1 w 64"/>
                  <a:gd name="T19" fmla="*/ 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74"/>
                  <a:gd name="T32" fmla="*/ 64 w 64"/>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74">
                    <a:moveTo>
                      <a:pt x="32" y="74"/>
                    </a:moveTo>
                    <a:lnTo>
                      <a:pt x="64" y="42"/>
                    </a:lnTo>
                    <a:lnTo>
                      <a:pt x="64" y="0"/>
                    </a:lnTo>
                    <a:lnTo>
                      <a:pt x="0" y="0"/>
                    </a:lnTo>
                    <a:lnTo>
                      <a:pt x="0" y="42"/>
                    </a:lnTo>
                    <a:lnTo>
                      <a:pt x="32" y="10"/>
                    </a:lnTo>
                    <a:lnTo>
                      <a:pt x="32" y="74"/>
                    </a:lnTo>
                    <a:lnTo>
                      <a:pt x="64" y="74"/>
                    </a:lnTo>
                    <a:lnTo>
                      <a:pt x="64" y="42"/>
                    </a:lnTo>
                    <a:lnTo>
                      <a:pt x="32" y="7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06" name="Freeform 76"/>
              <p:cNvSpPr>
                <a:spLocks/>
              </p:cNvSpPr>
              <p:nvPr/>
            </p:nvSpPr>
            <p:spPr bwMode="auto">
              <a:xfrm>
                <a:off x="3749" y="2535"/>
                <a:ext cx="23" cy="33"/>
              </a:xfrm>
              <a:custGeom>
                <a:avLst/>
                <a:gdLst>
                  <a:gd name="T0" fmla="*/ 1 w 94"/>
                  <a:gd name="T1" fmla="*/ 0 h 134"/>
                  <a:gd name="T2" fmla="*/ 1 w 94"/>
                  <a:gd name="T3" fmla="*/ 0 h 134"/>
                  <a:gd name="T4" fmla="*/ 1 w 94"/>
                  <a:gd name="T5" fmla="*/ 0 h 134"/>
                  <a:gd name="T6" fmla="*/ 1 w 94"/>
                  <a:gd name="T7" fmla="*/ 0 h 134"/>
                  <a:gd name="T8" fmla="*/ 0 w 94"/>
                  <a:gd name="T9" fmla="*/ 0 h 134"/>
                  <a:gd name="T10" fmla="*/ 0 w 94"/>
                  <a:gd name="T11" fmla="*/ 0 h 134"/>
                  <a:gd name="T12" fmla="*/ 0 w 94"/>
                  <a:gd name="T13" fmla="*/ 0 h 134"/>
                  <a:gd name="T14" fmla="*/ 0 w 94"/>
                  <a:gd name="T15" fmla="*/ 0 h 134"/>
                  <a:gd name="T16" fmla="*/ 0 w 94"/>
                  <a:gd name="T17" fmla="*/ 1 h 134"/>
                  <a:gd name="T18" fmla="*/ 0 w 94"/>
                  <a:gd name="T19" fmla="*/ 1 h 134"/>
                  <a:gd name="T20" fmla="*/ 0 w 94"/>
                  <a:gd name="T21" fmla="*/ 1 h 134"/>
                  <a:gd name="T22" fmla="*/ 0 w 94"/>
                  <a:gd name="T23" fmla="*/ 1 h 134"/>
                  <a:gd name="T24" fmla="*/ 0 w 94"/>
                  <a:gd name="T25" fmla="*/ 2 h 134"/>
                  <a:gd name="T26" fmla="*/ 0 w 94"/>
                  <a:gd name="T27" fmla="*/ 2 h 134"/>
                  <a:gd name="T28" fmla="*/ 1 w 94"/>
                  <a:gd name="T29" fmla="*/ 2 h 134"/>
                  <a:gd name="T30" fmla="*/ 1 w 94"/>
                  <a:gd name="T31" fmla="*/ 2 h 134"/>
                  <a:gd name="T32" fmla="*/ 1 w 94"/>
                  <a:gd name="T33" fmla="*/ 2 h 134"/>
                  <a:gd name="T34" fmla="*/ 1 w 94"/>
                  <a:gd name="T35" fmla="*/ 2 h 134"/>
                  <a:gd name="T36" fmla="*/ 1 w 94"/>
                  <a:gd name="T37" fmla="*/ 1 h 134"/>
                  <a:gd name="T38" fmla="*/ 1 w 94"/>
                  <a:gd name="T39" fmla="*/ 1 h 134"/>
                  <a:gd name="T40" fmla="*/ 1 w 94"/>
                  <a:gd name="T41" fmla="*/ 1 h 134"/>
                  <a:gd name="T42" fmla="*/ 1 w 94"/>
                  <a:gd name="T43" fmla="*/ 1 h 134"/>
                  <a:gd name="T44" fmla="*/ 1 w 94"/>
                  <a:gd name="T45" fmla="*/ 1 h 134"/>
                  <a:gd name="T46" fmla="*/ 1 w 94"/>
                  <a:gd name="T47" fmla="*/ 1 h 134"/>
                  <a:gd name="T48" fmla="*/ 1 w 94"/>
                  <a:gd name="T49" fmla="*/ 1 h 134"/>
                  <a:gd name="T50" fmla="*/ 1 w 94"/>
                  <a:gd name="T51" fmla="*/ 1 h 134"/>
                  <a:gd name="T52" fmla="*/ 1 w 94"/>
                  <a:gd name="T53" fmla="*/ 1 h 134"/>
                  <a:gd name="T54" fmla="*/ 1 w 94"/>
                  <a:gd name="T55" fmla="*/ 1 h 134"/>
                  <a:gd name="T56" fmla="*/ 1 w 94"/>
                  <a:gd name="T57" fmla="*/ 1 h 134"/>
                  <a:gd name="T58" fmla="*/ 1 w 94"/>
                  <a:gd name="T59" fmla="*/ 1 h 134"/>
                  <a:gd name="T60" fmla="*/ 1 w 94"/>
                  <a:gd name="T61" fmla="*/ 1 h 134"/>
                  <a:gd name="T62" fmla="*/ 1 w 94"/>
                  <a:gd name="T63" fmla="*/ 1 h 134"/>
                  <a:gd name="T64" fmla="*/ 1 w 94"/>
                  <a:gd name="T65" fmla="*/ 1 h 134"/>
                  <a:gd name="T66" fmla="*/ 1 w 94"/>
                  <a:gd name="T67" fmla="*/ 1 h 134"/>
                  <a:gd name="T68" fmla="*/ 1 w 94"/>
                  <a:gd name="T69" fmla="*/ 1 h 134"/>
                  <a:gd name="T70" fmla="*/ 1 w 94"/>
                  <a:gd name="T71" fmla="*/ 1 h 134"/>
                  <a:gd name="T72" fmla="*/ 1 w 94"/>
                  <a:gd name="T73" fmla="*/ 0 h 1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134"/>
                  <a:gd name="T113" fmla="*/ 94 w 94"/>
                  <a:gd name="T114" fmla="*/ 134 h 13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134">
                    <a:moveTo>
                      <a:pt x="94" y="0"/>
                    </a:moveTo>
                    <a:lnTo>
                      <a:pt x="94" y="0"/>
                    </a:lnTo>
                    <a:lnTo>
                      <a:pt x="74" y="1"/>
                    </a:lnTo>
                    <a:lnTo>
                      <a:pt x="56" y="3"/>
                    </a:lnTo>
                    <a:lnTo>
                      <a:pt x="39" y="9"/>
                    </a:lnTo>
                    <a:lnTo>
                      <a:pt x="25" y="16"/>
                    </a:lnTo>
                    <a:lnTo>
                      <a:pt x="13" y="27"/>
                    </a:lnTo>
                    <a:lnTo>
                      <a:pt x="4" y="42"/>
                    </a:lnTo>
                    <a:lnTo>
                      <a:pt x="0" y="59"/>
                    </a:lnTo>
                    <a:lnTo>
                      <a:pt x="3" y="76"/>
                    </a:lnTo>
                    <a:lnTo>
                      <a:pt x="7" y="89"/>
                    </a:lnTo>
                    <a:lnTo>
                      <a:pt x="16" y="101"/>
                    </a:lnTo>
                    <a:lnTo>
                      <a:pt x="26" y="110"/>
                    </a:lnTo>
                    <a:lnTo>
                      <a:pt x="37" y="118"/>
                    </a:lnTo>
                    <a:lnTo>
                      <a:pt x="50" y="126"/>
                    </a:lnTo>
                    <a:lnTo>
                      <a:pt x="63" y="130"/>
                    </a:lnTo>
                    <a:lnTo>
                      <a:pt x="79" y="133"/>
                    </a:lnTo>
                    <a:lnTo>
                      <a:pt x="94" y="134"/>
                    </a:lnTo>
                    <a:lnTo>
                      <a:pt x="94" y="70"/>
                    </a:lnTo>
                    <a:lnTo>
                      <a:pt x="87" y="70"/>
                    </a:lnTo>
                    <a:lnTo>
                      <a:pt x="81" y="67"/>
                    </a:lnTo>
                    <a:lnTo>
                      <a:pt x="75" y="66"/>
                    </a:lnTo>
                    <a:lnTo>
                      <a:pt x="70" y="64"/>
                    </a:lnTo>
                    <a:lnTo>
                      <a:pt x="67" y="61"/>
                    </a:lnTo>
                    <a:lnTo>
                      <a:pt x="64" y="59"/>
                    </a:lnTo>
                    <a:lnTo>
                      <a:pt x="64" y="58"/>
                    </a:lnTo>
                    <a:lnTo>
                      <a:pt x="64" y="59"/>
                    </a:lnTo>
                    <a:lnTo>
                      <a:pt x="64" y="61"/>
                    </a:lnTo>
                    <a:lnTo>
                      <a:pt x="63" y="66"/>
                    </a:lnTo>
                    <a:lnTo>
                      <a:pt x="62" y="69"/>
                    </a:lnTo>
                    <a:lnTo>
                      <a:pt x="61" y="70"/>
                    </a:lnTo>
                    <a:lnTo>
                      <a:pt x="63" y="69"/>
                    </a:lnTo>
                    <a:lnTo>
                      <a:pt x="70" y="66"/>
                    </a:lnTo>
                    <a:lnTo>
                      <a:pt x="80" y="65"/>
                    </a:lnTo>
                    <a:lnTo>
                      <a:pt x="94" y="64"/>
                    </a:lnTo>
                    <a:lnTo>
                      <a:pt x="9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07" name="Freeform 77"/>
              <p:cNvSpPr>
                <a:spLocks/>
              </p:cNvSpPr>
              <p:nvPr/>
            </p:nvSpPr>
            <p:spPr bwMode="auto">
              <a:xfrm>
                <a:off x="3771" y="2535"/>
                <a:ext cx="27" cy="25"/>
              </a:xfrm>
              <a:custGeom>
                <a:avLst/>
                <a:gdLst>
                  <a:gd name="T0" fmla="*/ 1 w 106"/>
                  <a:gd name="T1" fmla="*/ 1 h 99"/>
                  <a:gd name="T2" fmla="*/ 1 w 106"/>
                  <a:gd name="T3" fmla="*/ 1 h 99"/>
                  <a:gd name="T4" fmla="*/ 1 w 106"/>
                  <a:gd name="T5" fmla="*/ 1 h 99"/>
                  <a:gd name="T6" fmla="*/ 1 w 106"/>
                  <a:gd name="T7" fmla="*/ 1 h 99"/>
                  <a:gd name="T8" fmla="*/ 1 w 106"/>
                  <a:gd name="T9" fmla="*/ 1 h 99"/>
                  <a:gd name="T10" fmla="*/ 1 w 106"/>
                  <a:gd name="T11" fmla="*/ 1 h 99"/>
                  <a:gd name="T12" fmla="*/ 1 w 106"/>
                  <a:gd name="T13" fmla="*/ 1 h 99"/>
                  <a:gd name="T14" fmla="*/ 1 w 106"/>
                  <a:gd name="T15" fmla="*/ 1 h 99"/>
                  <a:gd name="T16" fmla="*/ 1 w 106"/>
                  <a:gd name="T17" fmla="*/ 1 h 99"/>
                  <a:gd name="T18" fmla="*/ 1 w 106"/>
                  <a:gd name="T19" fmla="*/ 1 h 99"/>
                  <a:gd name="T20" fmla="*/ 1 w 106"/>
                  <a:gd name="T21" fmla="*/ 1 h 99"/>
                  <a:gd name="T22" fmla="*/ 1 w 106"/>
                  <a:gd name="T23" fmla="*/ 0 h 99"/>
                  <a:gd name="T24" fmla="*/ 1 w 106"/>
                  <a:gd name="T25" fmla="*/ 0 h 99"/>
                  <a:gd name="T26" fmla="*/ 1 w 106"/>
                  <a:gd name="T27" fmla="*/ 0 h 99"/>
                  <a:gd name="T28" fmla="*/ 0 w 106"/>
                  <a:gd name="T29" fmla="*/ 0 h 99"/>
                  <a:gd name="T30" fmla="*/ 0 w 106"/>
                  <a:gd name="T31" fmla="*/ 0 h 99"/>
                  <a:gd name="T32" fmla="*/ 0 w 106"/>
                  <a:gd name="T33" fmla="*/ 1 h 99"/>
                  <a:gd name="T34" fmla="*/ 0 w 106"/>
                  <a:gd name="T35" fmla="*/ 1 h 99"/>
                  <a:gd name="T36" fmla="*/ 0 w 106"/>
                  <a:gd name="T37" fmla="*/ 1 h 99"/>
                  <a:gd name="T38" fmla="*/ 0 w 106"/>
                  <a:gd name="T39" fmla="*/ 1 h 99"/>
                  <a:gd name="T40" fmla="*/ 0 w 106"/>
                  <a:gd name="T41" fmla="*/ 1 h 99"/>
                  <a:gd name="T42" fmla="*/ 0 w 106"/>
                  <a:gd name="T43" fmla="*/ 1 h 99"/>
                  <a:gd name="T44" fmla="*/ 0 w 106"/>
                  <a:gd name="T45" fmla="*/ 1 h 99"/>
                  <a:gd name="T46" fmla="*/ 1 w 106"/>
                  <a:gd name="T47" fmla="*/ 1 h 99"/>
                  <a:gd name="T48" fmla="*/ 1 w 106"/>
                  <a:gd name="T49" fmla="*/ 2 h 99"/>
                  <a:gd name="T50" fmla="*/ 1 w 106"/>
                  <a:gd name="T51" fmla="*/ 2 h 99"/>
                  <a:gd name="T52" fmla="*/ 1 w 106"/>
                  <a:gd name="T53" fmla="*/ 2 h 99"/>
                  <a:gd name="T54" fmla="*/ 1 w 106"/>
                  <a:gd name="T55" fmla="*/ 2 h 99"/>
                  <a:gd name="T56" fmla="*/ 1 w 106"/>
                  <a:gd name="T57" fmla="*/ 2 h 99"/>
                  <a:gd name="T58" fmla="*/ 2 w 106"/>
                  <a:gd name="T59" fmla="*/ 2 h 99"/>
                  <a:gd name="T60" fmla="*/ 2 w 106"/>
                  <a:gd name="T61" fmla="*/ 1 h 99"/>
                  <a:gd name="T62" fmla="*/ 2 w 106"/>
                  <a:gd name="T63" fmla="*/ 1 h 99"/>
                  <a:gd name="T64" fmla="*/ 2 w 106"/>
                  <a:gd name="T65" fmla="*/ 1 h 99"/>
                  <a:gd name="T66" fmla="*/ 2 w 106"/>
                  <a:gd name="T67" fmla="*/ 1 h 99"/>
                  <a:gd name="T68" fmla="*/ 2 w 106"/>
                  <a:gd name="T69" fmla="*/ 1 h 99"/>
                  <a:gd name="T70" fmla="*/ 1 w 106"/>
                  <a:gd name="T71" fmla="*/ 1 h 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99"/>
                  <a:gd name="T110" fmla="*/ 106 w 106"/>
                  <a:gd name="T111" fmla="*/ 99 h 9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99">
                    <a:moveTo>
                      <a:pt x="42" y="60"/>
                    </a:moveTo>
                    <a:lnTo>
                      <a:pt x="50" y="38"/>
                    </a:lnTo>
                    <a:lnTo>
                      <a:pt x="54" y="36"/>
                    </a:lnTo>
                    <a:lnTo>
                      <a:pt x="59" y="35"/>
                    </a:lnTo>
                    <a:lnTo>
                      <a:pt x="63" y="35"/>
                    </a:lnTo>
                    <a:lnTo>
                      <a:pt x="66" y="36"/>
                    </a:lnTo>
                    <a:lnTo>
                      <a:pt x="64" y="35"/>
                    </a:lnTo>
                    <a:lnTo>
                      <a:pt x="62" y="33"/>
                    </a:lnTo>
                    <a:lnTo>
                      <a:pt x="54" y="25"/>
                    </a:lnTo>
                    <a:lnTo>
                      <a:pt x="44" y="16"/>
                    </a:lnTo>
                    <a:lnTo>
                      <a:pt x="37" y="10"/>
                    </a:lnTo>
                    <a:lnTo>
                      <a:pt x="29" y="6"/>
                    </a:lnTo>
                    <a:lnTo>
                      <a:pt x="18" y="2"/>
                    </a:lnTo>
                    <a:lnTo>
                      <a:pt x="5" y="0"/>
                    </a:lnTo>
                    <a:lnTo>
                      <a:pt x="5" y="64"/>
                    </a:lnTo>
                    <a:lnTo>
                      <a:pt x="2" y="64"/>
                    </a:lnTo>
                    <a:lnTo>
                      <a:pt x="0" y="64"/>
                    </a:lnTo>
                    <a:lnTo>
                      <a:pt x="2" y="65"/>
                    </a:lnTo>
                    <a:lnTo>
                      <a:pt x="9" y="71"/>
                    </a:lnTo>
                    <a:lnTo>
                      <a:pt x="18" y="79"/>
                    </a:lnTo>
                    <a:lnTo>
                      <a:pt x="23" y="85"/>
                    </a:lnTo>
                    <a:lnTo>
                      <a:pt x="30" y="90"/>
                    </a:lnTo>
                    <a:lnTo>
                      <a:pt x="38" y="95"/>
                    </a:lnTo>
                    <a:lnTo>
                      <a:pt x="49" y="98"/>
                    </a:lnTo>
                    <a:lnTo>
                      <a:pt x="63" y="99"/>
                    </a:lnTo>
                    <a:lnTo>
                      <a:pt x="76" y="97"/>
                    </a:lnTo>
                    <a:lnTo>
                      <a:pt x="88" y="90"/>
                    </a:lnTo>
                    <a:lnTo>
                      <a:pt x="98" y="82"/>
                    </a:lnTo>
                    <a:lnTo>
                      <a:pt x="106" y="60"/>
                    </a:lnTo>
                    <a:lnTo>
                      <a:pt x="98" y="82"/>
                    </a:lnTo>
                    <a:lnTo>
                      <a:pt x="106" y="72"/>
                    </a:lnTo>
                    <a:lnTo>
                      <a:pt x="106" y="60"/>
                    </a:lnTo>
                    <a:lnTo>
                      <a:pt x="42"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08" name="Freeform 78"/>
              <p:cNvSpPr>
                <a:spLocks/>
              </p:cNvSpPr>
              <p:nvPr/>
            </p:nvSpPr>
            <p:spPr bwMode="auto">
              <a:xfrm>
                <a:off x="3781" y="2522"/>
                <a:ext cx="31" cy="28"/>
              </a:xfrm>
              <a:custGeom>
                <a:avLst/>
                <a:gdLst>
                  <a:gd name="T0" fmla="*/ 2 w 121"/>
                  <a:gd name="T1" fmla="*/ 1 h 113"/>
                  <a:gd name="T2" fmla="*/ 2 w 121"/>
                  <a:gd name="T3" fmla="*/ 0 h 113"/>
                  <a:gd name="T4" fmla="*/ 2 w 121"/>
                  <a:gd name="T5" fmla="*/ 0 h 113"/>
                  <a:gd name="T6" fmla="*/ 2 w 121"/>
                  <a:gd name="T7" fmla="*/ 0 h 113"/>
                  <a:gd name="T8" fmla="*/ 1 w 121"/>
                  <a:gd name="T9" fmla="*/ 0 h 113"/>
                  <a:gd name="T10" fmla="*/ 1 w 121"/>
                  <a:gd name="T11" fmla="*/ 0 h 113"/>
                  <a:gd name="T12" fmla="*/ 1 w 121"/>
                  <a:gd name="T13" fmla="*/ 0 h 113"/>
                  <a:gd name="T14" fmla="*/ 1 w 121"/>
                  <a:gd name="T15" fmla="*/ 0 h 113"/>
                  <a:gd name="T16" fmla="*/ 1 w 121"/>
                  <a:gd name="T17" fmla="*/ 0 h 113"/>
                  <a:gd name="T18" fmla="*/ 1 w 121"/>
                  <a:gd name="T19" fmla="*/ 0 h 113"/>
                  <a:gd name="T20" fmla="*/ 0 w 121"/>
                  <a:gd name="T21" fmla="*/ 0 h 113"/>
                  <a:gd name="T22" fmla="*/ 0 w 121"/>
                  <a:gd name="T23" fmla="*/ 0 h 113"/>
                  <a:gd name="T24" fmla="*/ 0 w 121"/>
                  <a:gd name="T25" fmla="*/ 1 h 113"/>
                  <a:gd name="T26" fmla="*/ 0 w 121"/>
                  <a:gd name="T27" fmla="*/ 1 h 113"/>
                  <a:gd name="T28" fmla="*/ 0 w 121"/>
                  <a:gd name="T29" fmla="*/ 1 h 113"/>
                  <a:gd name="T30" fmla="*/ 0 w 121"/>
                  <a:gd name="T31" fmla="*/ 1 h 113"/>
                  <a:gd name="T32" fmla="*/ 0 w 121"/>
                  <a:gd name="T33" fmla="*/ 1 h 113"/>
                  <a:gd name="T34" fmla="*/ 0 w 121"/>
                  <a:gd name="T35" fmla="*/ 2 h 113"/>
                  <a:gd name="T36" fmla="*/ 1 w 121"/>
                  <a:gd name="T37" fmla="*/ 2 h 113"/>
                  <a:gd name="T38" fmla="*/ 1 w 121"/>
                  <a:gd name="T39" fmla="*/ 1 h 113"/>
                  <a:gd name="T40" fmla="*/ 1 w 121"/>
                  <a:gd name="T41" fmla="*/ 1 h 113"/>
                  <a:gd name="T42" fmla="*/ 1 w 121"/>
                  <a:gd name="T43" fmla="*/ 1 h 113"/>
                  <a:gd name="T44" fmla="*/ 1 w 121"/>
                  <a:gd name="T45" fmla="*/ 1 h 113"/>
                  <a:gd name="T46" fmla="*/ 1 w 121"/>
                  <a:gd name="T47" fmla="*/ 1 h 113"/>
                  <a:gd name="T48" fmla="*/ 1 w 121"/>
                  <a:gd name="T49" fmla="*/ 1 h 113"/>
                  <a:gd name="T50" fmla="*/ 1 w 121"/>
                  <a:gd name="T51" fmla="*/ 1 h 113"/>
                  <a:gd name="T52" fmla="*/ 1 w 121"/>
                  <a:gd name="T53" fmla="*/ 1 h 113"/>
                  <a:gd name="T54" fmla="*/ 1 w 121"/>
                  <a:gd name="T55" fmla="*/ 1 h 113"/>
                  <a:gd name="T56" fmla="*/ 1 w 121"/>
                  <a:gd name="T57" fmla="*/ 1 h 113"/>
                  <a:gd name="T58" fmla="*/ 1 w 121"/>
                  <a:gd name="T59" fmla="*/ 1 h 113"/>
                  <a:gd name="T60" fmla="*/ 1 w 121"/>
                  <a:gd name="T61" fmla="*/ 1 h 113"/>
                  <a:gd name="T62" fmla="*/ 1 w 121"/>
                  <a:gd name="T63" fmla="*/ 1 h 113"/>
                  <a:gd name="T64" fmla="*/ 1 w 121"/>
                  <a:gd name="T65" fmla="*/ 1 h 113"/>
                  <a:gd name="T66" fmla="*/ 1 w 121"/>
                  <a:gd name="T67" fmla="*/ 1 h 113"/>
                  <a:gd name="T68" fmla="*/ 1 w 121"/>
                  <a:gd name="T69" fmla="*/ 1 h 113"/>
                  <a:gd name="T70" fmla="*/ 1 w 121"/>
                  <a:gd name="T71" fmla="*/ 1 h 113"/>
                  <a:gd name="T72" fmla="*/ 2 w 121"/>
                  <a:gd name="T73" fmla="*/ 1 h 113"/>
                  <a:gd name="T74" fmla="*/ 2 w 121"/>
                  <a:gd name="T75" fmla="*/ 0 h 113"/>
                  <a:gd name="T76" fmla="*/ 2 w 121"/>
                  <a:gd name="T77" fmla="*/ 0 h 113"/>
                  <a:gd name="T78" fmla="*/ 2 w 121"/>
                  <a:gd name="T79" fmla="*/ 1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1"/>
                  <a:gd name="T121" fmla="*/ 0 h 113"/>
                  <a:gd name="T122" fmla="*/ 121 w 121"/>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1" h="113">
                    <a:moveTo>
                      <a:pt x="121" y="43"/>
                    </a:moveTo>
                    <a:lnTo>
                      <a:pt x="113" y="22"/>
                    </a:lnTo>
                    <a:lnTo>
                      <a:pt x="104" y="13"/>
                    </a:lnTo>
                    <a:lnTo>
                      <a:pt x="94" y="7"/>
                    </a:lnTo>
                    <a:lnTo>
                      <a:pt x="83" y="3"/>
                    </a:lnTo>
                    <a:lnTo>
                      <a:pt x="70" y="0"/>
                    </a:lnTo>
                    <a:lnTo>
                      <a:pt x="57" y="1"/>
                    </a:lnTo>
                    <a:lnTo>
                      <a:pt x="46" y="5"/>
                    </a:lnTo>
                    <a:lnTo>
                      <a:pt x="36" y="12"/>
                    </a:lnTo>
                    <a:lnTo>
                      <a:pt x="27" y="19"/>
                    </a:lnTo>
                    <a:lnTo>
                      <a:pt x="20" y="29"/>
                    </a:lnTo>
                    <a:lnTo>
                      <a:pt x="14" y="38"/>
                    </a:lnTo>
                    <a:lnTo>
                      <a:pt x="11" y="49"/>
                    </a:lnTo>
                    <a:lnTo>
                      <a:pt x="7" y="60"/>
                    </a:lnTo>
                    <a:lnTo>
                      <a:pt x="3" y="72"/>
                    </a:lnTo>
                    <a:lnTo>
                      <a:pt x="1" y="85"/>
                    </a:lnTo>
                    <a:lnTo>
                      <a:pt x="0" y="99"/>
                    </a:lnTo>
                    <a:lnTo>
                      <a:pt x="0" y="113"/>
                    </a:lnTo>
                    <a:lnTo>
                      <a:pt x="64" y="113"/>
                    </a:lnTo>
                    <a:lnTo>
                      <a:pt x="65" y="103"/>
                    </a:lnTo>
                    <a:lnTo>
                      <a:pt x="65" y="93"/>
                    </a:lnTo>
                    <a:lnTo>
                      <a:pt x="66" y="85"/>
                    </a:lnTo>
                    <a:lnTo>
                      <a:pt x="69" y="78"/>
                    </a:lnTo>
                    <a:lnTo>
                      <a:pt x="70" y="72"/>
                    </a:lnTo>
                    <a:lnTo>
                      <a:pt x="72" y="67"/>
                    </a:lnTo>
                    <a:lnTo>
                      <a:pt x="74" y="64"/>
                    </a:lnTo>
                    <a:lnTo>
                      <a:pt x="75" y="63"/>
                    </a:lnTo>
                    <a:lnTo>
                      <a:pt x="74" y="63"/>
                    </a:lnTo>
                    <a:lnTo>
                      <a:pt x="71" y="64"/>
                    </a:lnTo>
                    <a:lnTo>
                      <a:pt x="69" y="64"/>
                    </a:lnTo>
                    <a:lnTo>
                      <a:pt x="65" y="64"/>
                    </a:lnTo>
                    <a:lnTo>
                      <a:pt x="64" y="63"/>
                    </a:lnTo>
                    <a:lnTo>
                      <a:pt x="65" y="64"/>
                    </a:lnTo>
                    <a:lnTo>
                      <a:pt x="57" y="43"/>
                    </a:lnTo>
                    <a:lnTo>
                      <a:pt x="121" y="43"/>
                    </a:lnTo>
                    <a:lnTo>
                      <a:pt x="121" y="31"/>
                    </a:lnTo>
                    <a:lnTo>
                      <a:pt x="113" y="22"/>
                    </a:lnTo>
                    <a:lnTo>
                      <a:pt x="121" y="4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09" name="Freeform 79"/>
              <p:cNvSpPr>
                <a:spLocks/>
              </p:cNvSpPr>
              <p:nvPr/>
            </p:nvSpPr>
            <p:spPr bwMode="auto">
              <a:xfrm>
                <a:off x="3796" y="2532"/>
                <a:ext cx="16" cy="28"/>
              </a:xfrm>
              <a:custGeom>
                <a:avLst/>
                <a:gdLst>
                  <a:gd name="T0" fmla="*/ 1 w 64"/>
                  <a:gd name="T1" fmla="*/ 2 h 109"/>
                  <a:gd name="T2" fmla="*/ 1 w 64"/>
                  <a:gd name="T3" fmla="*/ 2 h 109"/>
                  <a:gd name="T4" fmla="*/ 1 w 64"/>
                  <a:gd name="T5" fmla="*/ 0 h 109"/>
                  <a:gd name="T6" fmla="*/ 0 w 64"/>
                  <a:gd name="T7" fmla="*/ 0 h 109"/>
                  <a:gd name="T8" fmla="*/ 0 w 64"/>
                  <a:gd name="T9" fmla="*/ 2 h 109"/>
                  <a:gd name="T10" fmla="*/ 0 w 64"/>
                  <a:gd name="T11" fmla="*/ 2 h 109"/>
                  <a:gd name="T12" fmla="*/ 1 w 64"/>
                  <a:gd name="T13" fmla="*/ 2 h 109"/>
                  <a:gd name="T14" fmla="*/ 1 w 64"/>
                  <a:gd name="T15" fmla="*/ 2 h 109"/>
                  <a:gd name="T16" fmla="*/ 1 w 64"/>
                  <a:gd name="T17" fmla="*/ 2 h 109"/>
                  <a:gd name="T18" fmla="*/ 1 w 64"/>
                  <a:gd name="T19" fmla="*/ 2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09"/>
                  <a:gd name="T32" fmla="*/ 64 w 64"/>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09">
                    <a:moveTo>
                      <a:pt x="62" y="109"/>
                    </a:moveTo>
                    <a:lnTo>
                      <a:pt x="64" y="98"/>
                    </a:lnTo>
                    <a:lnTo>
                      <a:pt x="64" y="0"/>
                    </a:lnTo>
                    <a:lnTo>
                      <a:pt x="0" y="0"/>
                    </a:lnTo>
                    <a:lnTo>
                      <a:pt x="0" y="98"/>
                    </a:lnTo>
                    <a:lnTo>
                      <a:pt x="2" y="86"/>
                    </a:lnTo>
                    <a:lnTo>
                      <a:pt x="62" y="109"/>
                    </a:lnTo>
                    <a:lnTo>
                      <a:pt x="64" y="103"/>
                    </a:lnTo>
                    <a:lnTo>
                      <a:pt x="64" y="98"/>
                    </a:lnTo>
                    <a:lnTo>
                      <a:pt x="62" y="10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0" name="Freeform 80"/>
              <p:cNvSpPr>
                <a:spLocks/>
              </p:cNvSpPr>
              <p:nvPr/>
            </p:nvSpPr>
            <p:spPr bwMode="auto">
              <a:xfrm>
                <a:off x="3795" y="2552"/>
                <a:ext cx="16" cy="16"/>
              </a:xfrm>
              <a:custGeom>
                <a:avLst/>
                <a:gdLst>
                  <a:gd name="T0" fmla="*/ 0 w 66"/>
                  <a:gd name="T1" fmla="*/ 1 h 64"/>
                  <a:gd name="T2" fmla="*/ 1 w 66"/>
                  <a:gd name="T3" fmla="*/ 1 h 64"/>
                  <a:gd name="T4" fmla="*/ 1 w 66"/>
                  <a:gd name="T5" fmla="*/ 1 h 64"/>
                  <a:gd name="T6" fmla="*/ 0 w 66"/>
                  <a:gd name="T7" fmla="*/ 0 h 64"/>
                  <a:gd name="T8" fmla="*/ 0 w 66"/>
                  <a:gd name="T9" fmla="*/ 0 h 64"/>
                  <a:gd name="T10" fmla="*/ 0 w 66"/>
                  <a:gd name="T11" fmla="*/ 0 h 64"/>
                  <a:gd name="T12" fmla="*/ 0 w 66"/>
                  <a:gd name="T13" fmla="*/ 1 h 64"/>
                  <a:gd name="T14" fmla="*/ 1 w 66"/>
                  <a:gd name="T15" fmla="*/ 1 h 64"/>
                  <a:gd name="T16" fmla="*/ 1 w 66"/>
                  <a:gd name="T17" fmla="*/ 1 h 64"/>
                  <a:gd name="T18" fmla="*/ 0 w 66"/>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64"/>
                  <a:gd name="T32" fmla="*/ 66 w 66"/>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64">
                    <a:moveTo>
                      <a:pt x="30" y="64"/>
                    </a:moveTo>
                    <a:lnTo>
                      <a:pt x="60" y="44"/>
                    </a:lnTo>
                    <a:lnTo>
                      <a:pt x="66" y="29"/>
                    </a:lnTo>
                    <a:lnTo>
                      <a:pt x="6" y="6"/>
                    </a:lnTo>
                    <a:lnTo>
                      <a:pt x="0" y="20"/>
                    </a:lnTo>
                    <a:lnTo>
                      <a:pt x="30" y="0"/>
                    </a:lnTo>
                    <a:lnTo>
                      <a:pt x="30" y="64"/>
                    </a:lnTo>
                    <a:lnTo>
                      <a:pt x="51" y="64"/>
                    </a:lnTo>
                    <a:lnTo>
                      <a:pt x="60" y="44"/>
                    </a:lnTo>
                    <a:lnTo>
                      <a:pt x="30"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1" name="Freeform 81"/>
              <p:cNvSpPr>
                <a:spLocks/>
              </p:cNvSpPr>
              <p:nvPr/>
            </p:nvSpPr>
            <p:spPr bwMode="auto">
              <a:xfrm>
                <a:off x="3755" y="2541"/>
                <a:ext cx="47" cy="27"/>
              </a:xfrm>
              <a:custGeom>
                <a:avLst/>
                <a:gdLst>
                  <a:gd name="T0" fmla="*/ 0 w 189"/>
                  <a:gd name="T1" fmla="*/ 1 h 107"/>
                  <a:gd name="T2" fmla="*/ 0 w 189"/>
                  <a:gd name="T3" fmla="*/ 1 h 107"/>
                  <a:gd name="T4" fmla="*/ 0 w 189"/>
                  <a:gd name="T5" fmla="*/ 1 h 107"/>
                  <a:gd name="T6" fmla="*/ 1 w 189"/>
                  <a:gd name="T7" fmla="*/ 1 h 107"/>
                  <a:gd name="T8" fmla="*/ 1 w 189"/>
                  <a:gd name="T9" fmla="*/ 1 h 107"/>
                  <a:gd name="T10" fmla="*/ 1 w 189"/>
                  <a:gd name="T11" fmla="*/ 1 h 107"/>
                  <a:gd name="T12" fmla="*/ 1 w 189"/>
                  <a:gd name="T13" fmla="*/ 1 h 107"/>
                  <a:gd name="T14" fmla="*/ 1 w 189"/>
                  <a:gd name="T15" fmla="*/ 1 h 107"/>
                  <a:gd name="T16" fmla="*/ 2 w 189"/>
                  <a:gd name="T17" fmla="*/ 2 h 107"/>
                  <a:gd name="T18" fmla="*/ 2 w 189"/>
                  <a:gd name="T19" fmla="*/ 2 h 107"/>
                  <a:gd name="T20" fmla="*/ 2 w 189"/>
                  <a:gd name="T21" fmla="*/ 2 h 107"/>
                  <a:gd name="T22" fmla="*/ 2 w 189"/>
                  <a:gd name="T23" fmla="*/ 2 h 107"/>
                  <a:gd name="T24" fmla="*/ 3 w 189"/>
                  <a:gd name="T25" fmla="*/ 2 h 107"/>
                  <a:gd name="T26" fmla="*/ 3 w 189"/>
                  <a:gd name="T27" fmla="*/ 2 h 107"/>
                  <a:gd name="T28" fmla="*/ 3 w 189"/>
                  <a:gd name="T29" fmla="*/ 1 h 107"/>
                  <a:gd name="T30" fmla="*/ 3 w 189"/>
                  <a:gd name="T31" fmla="*/ 1 h 107"/>
                  <a:gd name="T32" fmla="*/ 3 w 189"/>
                  <a:gd name="T33" fmla="*/ 1 h 107"/>
                  <a:gd name="T34" fmla="*/ 2 w 189"/>
                  <a:gd name="T35" fmla="*/ 1 h 107"/>
                  <a:gd name="T36" fmla="*/ 2 w 189"/>
                  <a:gd name="T37" fmla="*/ 1 h 107"/>
                  <a:gd name="T38" fmla="*/ 2 w 189"/>
                  <a:gd name="T39" fmla="*/ 1 h 107"/>
                  <a:gd name="T40" fmla="*/ 2 w 189"/>
                  <a:gd name="T41" fmla="*/ 1 h 107"/>
                  <a:gd name="T42" fmla="*/ 1 w 189"/>
                  <a:gd name="T43" fmla="*/ 0 h 107"/>
                  <a:gd name="T44" fmla="*/ 1 w 189"/>
                  <a:gd name="T45" fmla="*/ 0 h 107"/>
                  <a:gd name="T46" fmla="*/ 1 w 189"/>
                  <a:gd name="T47" fmla="*/ 0 h 107"/>
                  <a:gd name="T48" fmla="*/ 1 w 189"/>
                  <a:gd name="T49" fmla="*/ 0 h 107"/>
                  <a:gd name="T50" fmla="*/ 1 w 189"/>
                  <a:gd name="T51" fmla="*/ 0 h 107"/>
                  <a:gd name="T52" fmla="*/ 0 w 189"/>
                  <a:gd name="T53" fmla="*/ 0 h 107"/>
                  <a:gd name="T54" fmla="*/ 1 w 189"/>
                  <a:gd name="T55" fmla="*/ 1 h 107"/>
                  <a:gd name="T56" fmla="*/ 0 w 189"/>
                  <a:gd name="T57" fmla="*/ 1 h 107"/>
                  <a:gd name="T58" fmla="*/ 0 w 189"/>
                  <a:gd name="T59" fmla="*/ 1 h 107"/>
                  <a:gd name="T60" fmla="*/ 0 w 189"/>
                  <a:gd name="T61" fmla="*/ 1 h 107"/>
                  <a:gd name="T62" fmla="*/ 0 w 189"/>
                  <a:gd name="T63" fmla="*/ 1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
                  <a:gd name="T97" fmla="*/ 0 h 107"/>
                  <a:gd name="T98" fmla="*/ 189 w 189"/>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 h="107">
                    <a:moveTo>
                      <a:pt x="0" y="33"/>
                    </a:moveTo>
                    <a:lnTo>
                      <a:pt x="32" y="65"/>
                    </a:lnTo>
                    <a:lnTo>
                      <a:pt x="37" y="65"/>
                    </a:lnTo>
                    <a:lnTo>
                      <a:pt x="43" y="66"/>
                    </a:lnTo>
                    <a:lnTo>
                      <a:pt x="50" y="68"/>
                    </a:lnTo>
                    <a:lnTo>
                      <a:pt x="58" y="70"/>
                    </a:lnTo>
                    <a:lnTo>
                      <a:pt x="76" y="76"/>
                    </a:lnTo>
                    <a:lnTo>
                      <a:pt x="96" y="84"/>
                    </a:lnTo>
                    <a:lnTo>
                      <a:pt x="118" y="91"/>
                    </a:lnTo>
                    <a:lnTo>
                      <a:pt x="139" y="99"/>
                    </a:lnTo>
                    <a:lnTo>
                      <a:pt x="152" y="102"/>
                    </a:lnTo>
                    <a:lnTo>
                      <a:pt x="164" y="105"/>
                    </a:lnTo>
                    <a:lnTo>
                      <a:pt x="176" y="107"/>
                    </a:lnTo>
                    <a:lnTo>
                      <a:pt x="189" y="107"/>
                    </a:lnTo>
                    <a:lnTo>
                      <a:pt x="189" y="43"/>
                    </a:lnTo>
                    <a:lnTo>
                      <a:pt x="182" y="43"/>
                    </a:lnTo>
                    <a:lnTo>
                      <a:pt x="175" y="42"/>
                    </a:lnTo>
                    <a:lnTo>
                      <a:pt x="167" y="39"/>
                    </a:lnTo>
                    <a:lnTo>
                      <a:pt x="158" y="38"/>
                    </a:lnTo>
                    <a:lnTo>
                      <a:pt x="139" y="31"/>
                    </a:lnTo>
                    <a:lnTo>
                      <a:pt x="119" y="24"/>
                    </a:lnTo>
                    <a:lnTo>
                      <a:pt x="99" y="15"/>
                    </a:lnTo>
                    <a:lnTo>
                      <a:pt x="77" y="8"/>
                    </a:lnTo>
                    <a:lnTo>
                      <a:pt x="67" y="6"/>
                    </a:lnTo>
                    <a:lnTo>
                      <a:pt x="55" y="3"/>
                    </a:lnTo>
                    <a:lnTo>
                      <a:pt x="44" y="1"/>
                    </a:lnTo>
                    <a:lnTo>
                      <a:pt x="32" y="0"/>
                    </a:lnTo>
                    <a:lnTo>
                      <a:pt x="64" y="33"/>
                    </a:lnTo>
                    <a:lnTo>
                      <a:pt x="0" y="33"/>
                    </a:lnTo>
                    <a:lnTo>
                      <a:pt x="0" y="65"/>
                    </a:lnTo>
                    <a:lnTo>
                      <a:pt x="32" y="65"/>
                    </a:lnTo>
                    <a:lnTo>
                      <a:pt x="0"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2" name="Freeform 82"/>
              <p:cNvSpPr>
                <a:spLocks/>
              </p:cNvSpPr>
              <p:nvPr/>
            </p:nvSpPr>
            <p:spPr bwMode="auto">
              <a:xfrm>
                <a:off x="3755" y="2520"/>
                <a:ext cx="16" cy="30"/>
              </a:xfrm>
              <a:custGeom>
                <a:avLst/>
                <a:gdLst>
                  <a:gd name="T0" fmla="*/ 0 w 64"/>
                  <a:gd name="T1" fmla="*/ 0 h 119"/>
                  <a:gd name="T2" fmla="*/ 0 w 64"/>
                  <a:gd name="T3" fmla="*/ 1 h 119"/>
                  <a:gd name="T4" fmla="*/ 0 w 64"/>
                  <a:gd name="T5" fmla="*/ 2 h 119"/>
                  <a:gd name="T6" fmla="*/ 1 w 64"/>
                  <a:gd name="T7" fmla="*/ 2 h 119"/>
                  <a:gd name="T8" fmla="*/ 1 w 64"/>
                  <a:gd name="T9" fmla="*/ 1 h 119"/>
                  <a:gd name="T10" fmla="*/ 1 w 64"/>
                  <a:gd name="T11" fmla="*/ 1 h 119"/>
                  <a:gd name="T12" fmla="*/ 0 w 64"/>
                  <a:gd name="T13" fmla="*/ 0 h 119"/>
                  <a:gd name="T14" fmla="*/ 0 w 64"/>
                  <a:gd name="T15" fmla="*/ 0 h 119"/>
                  <a:gd name="T16" fmla="*/ 0 w 64"/>
                  <a:gd name="T17" fmla="*/ 1 h 119"/>
                  <a:gd name="T18" fmla="*/ 0 w 64"/>
                  <a:gd name="T19" fmla="*/ 0 h 1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19"/>
                  <a:gd name="T32" fmla="*/ 64 w 64"/>
                  <a:gd name="T33" fmla="*/ 119 h 1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19">
                    <a:moveTo>
                      <a:pt x="7" y="0"/>
                    </a:moveTo>
                    <a:lnTo>
                      <a:pt x="0" y="22"/>
                    </a:lnTo>
                    <a:lnTo>
                      <a:pt x="0" y="119"/>
                    </a:lnTo>
                    <a:lnTo>
                      <a:pt x="64" y="119"/>
                    </a:lnTo>
                    <a:lnTo>
                      <a:pt x="64" y="22"/>
                    </a:lnTo>
                    <a:lnTo>
                      <a:pt x="56" y="42"/>
                    </a:lnTo>
                    <a:lnTo>
                      <a:pt x="7" y="0"/>
                    </a:lnTo>
                    <a:lnTo>
                      <a:pt x="0" y="10"/>
                    </a:lnTo>
                    <a:lnTo>
                      <a:pt x="0" y="22"/>
                    </a:lnTo>
                    <a:lnTo>
                      <a:pt x="7"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3" name="Freeform 83"/>
              <p:cNvSpPr>
                <a:spLocks/>
              </p:cNvSpPr>
              <p:nvPr/>
            </p:nvSpPr>
            <p:spPr bwMode="auto">
              <a:xfrm>
                <a:off x="3757" y="2510"/>
                <a:ext cx="34" cy="23"/>
              </a:xfrm>
              <a:custGeom>
                <a:avLst/>
                <a:gdLst>
                  <a:gd name="T0" fmla="*/ 1 w 138"/>
                  <a:gd name="T1" fmla="*/ 0 h 93"/>
                  <a:gd name="T2" fmla="*/ 2 w 138"/>
                  <a:gd name="T3" fmla="*/ 1 h 93"/>
                  <a:gd name="T4" fmla="*/ 2 w 138"/>
                  <a:gd name="T5" fmla="*/ 1 h 93"/>
                  <a:gd name="T6" fmla="*/ 2 w 138"/>
                  <a:gd name="T7" fmla="*/ 0 h 93"/>
                  <a:gd name="T8" fmla="*/ 2 w 138"/>
                  <a:gd name="T9" fmla="*/ 0 h 93"/>
                  <a:gd name="T10" fmla="*/ 2 w 138"/>
                  <a:gd name="T11" fmla="*/ 0 h 93"/>
                  <a:gd name="T12" fmla="*/ 1 w 138"/>
                  <a:gd name="T13" fmla="*/ 0 h 93"/>
                  <a:gd name="T14" fmla="*/ 1 w 138"/>
                  <a:gd name="T15" fmla="*/ 0 h 93"/>
                  <a:gd name="T16" fmla="*/ 1 w 138"/>
                  <a:gd name="T17" fmla="*/ 0 h 93"/>
                  <a:gd name="T18" fmla="*/ 1 w 138"/>
                  <a:gd name="T19" fmla="*/ 0 h 93"/>
                  <a:gd name="T20" fmla="*/ 1 w 138"/>
                  <a:gd name="T21" fmla="*/ 0 h 93"/>
                  <a:gd name="T22" fmla="*/ 0 w 138"/>
                  <a:gd name="T23" fmla="*/ 0 h 93"/>
                  <a:gd name="T24" fmla="*/ 0 w 138"/>
                  <a:gd name="T25" fmla="*/ 0 h 93"/>
                  <a:gd name="T26" fmla="*/ 0 w 138"/>
                  <a:gd name="T27" fmla="*/ 0 h 93"/>
                  <a:gd name="T28" fmla="*/ 1 w 138"/>
                  <a:gd name="T29" fmla="*/ 1 h 93"/>
                  <a:gd name="T30" fmla="*/ 1 w 138"/>
                  <a:gd name="T31" fmla="*/ 1 h 93"/>
                  <a:gd name="T32" fmla="*/ 1 w 138"/>
                  <a:gd name="T33" fmla="*/ 1 h 93"/>
                  <a:gd name="T34" fmla="*/ 1 w 138"/>
                  <a:gd name="T35" fmla="*/ 1 h 93"/>
                  <a:gd name="T36" fmla="*/ 1 w 138"/>
                  <a:gd name="T37" fmla="*/ 1 h 93"/>
                  <a:gd name="T38" fmla="*/ 1 w 138"/>
                  <a:gd name="T39" fmla="*/ 1 h 93"/>
                  <a:gd name="T40" fmla="*/ 1 w 138"/>
                  <a:gd name="T41" fmla="*/ 1 h 93"/>
                  <a:gd name="T42" fmla="*/ 1 w 138"/>
                  <a:gd name="T43" fmla="*/ 1 h 93"/>
                  <a:gd name="T44" fmla="*/ 1 w 138"/>
                  <a:gd name="T45" fmla="*/ 1 h 93"/>
                  <a:gd name="T46" fmla="*/ 1 w 138"/>
                  <a:gd name="T47" fmla="*/ 1 h 93"/>
                  <a:gd name="T48" fmla="*/ 1 w 138"/>
                  <a:gd name="T49" fmla="*/ 1 h 93"/>
                  <a:gd name="T50" fmla="*/ 1 w 138"/>
                  <a:gd name="T51" fmla="*/ 1 h 93"/>
                  <a:gd name="T52" fmla="*/ 1 w 138"/>
                  <a:gd name="T53" fmla="*/ 1 h 93"/>
                  <a:gd name="T54" fmla="*/ 1 w 138"/>
                  <a:gd name="T55" fmla="*/ 1 h 93"/>
                  <a:gd name="T56" fmla="*/ 1 w 138"/>
                  <a:gd name="T57" fmla="*/ 1 h 93"/>
                  <a:gd name="T58" fmla="*/ 1 w 138"/>
                  <a:gd name="T59" fmla="*/ 1 h 93"/>
                  <a:gd name="T60" fmla="*/ 1 w 138"/>
                  <a:gd name="T61" fmla="*/ 1 h 93"/>
                  <a:gd name="T62" fmla="*/ 1 w 138"/>
                  <a:gd name="T63" fmla="*/ 0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8"/>
                  <a:gd name="T97" fmla="*/ 0 h 93"/>
                  <a:gd name="T98" fmla="*/ 138 w 138"/>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8" h="93">
                    <a:moveTo>
                      <a:pt x="106" y="29"/>
                    </a:moveTo>
                    <a:lnTo>
                      <a:pt x="138" y="61"/>
                    </a:lnTo>
                    <a:lnTo>
                      <a:pt x="137" y="45"/>
                    </a:lnTo>
                    <a:lnTo>
                      <a:pt x="132" y="31"/>
                    </a:lnTo>
                    <a:lnTo>
                      <a:pt x="124" y="17"/>
                    </a:lnTo>
                    <a:lnTo>
                      <a:pt x="111" y="7"/>
                    </a:lnTo>
                    <a:lnTo>
                      <a:pt x="98" y="1"/>
                    </a:lnTo>
                    <a:lnTo>
                      <a:pt x="85" y="0"/>
                    </a:lnTo>
                    <a:lnTo>
                      <a:pt x="73" y="1"/>
                    </a:lnTo>
                    <a:lnTo>
                      <a:pt x="61" y="4"/>
                    </a:lnTo>
                    <a:lnTo>
                      <a:pt x="43" y="10"/>
                    </a:lnTo>
                    <a:lnTo>
                      <a:pt x="26" y="19"/>
                    </a:lnTo>
                    <a:lnTo>
                      <a:pt x="12" y="29"/>
                    </a:lnTo>
                    <a:lnTo>
                      <a:pt x="0" y="39"/>
                    </a:lnTo>
                    <a:lnTo>
                      <a:pt x="49" y="81"/>
                    </a:lnTo>
                    <a:lnTo>
                      <a:pt x="51" y="80"/>
                    </a:lnTo>
                    <a:lnTo>
                      <a:pt x="60" y="74"/>
                    </a:lnTo>
                    <a:lnTo>
                      <a:pt x="69" y="69"/>
                    </a:lnTo>
                    <a:lnTo>
                      <a:pt x="80" y="66"/>
                    </a:lnTo>
                    <a:lnTo>
                      <a:pt x="82" y="64"/>
                    </a:lnTo>
                    <a:lnTo>
                      <a:pt x="83" y="64"/>
                    </a:lnTo>
                    <a:lnTo>
                      <a:pt x="82" y="64"/>
                    </a:lnTo>
                    <a:lnTo>
                      <a:pt x="80" y="63"/>
                    </a:lnTo>
                    <a:lnTo>
                      <a:pt x="76" y="61"/>
                    </a:lnTo>
                    <a:lnTo>
                      <a:pt x="74" y="57"/>
                    </a:lnTo>
                    <a:lnTo>
                      <a:pt x="74" y="61"/>
                    </a:lnTo>
                    <a:lnTo>
                      <a:pt x="106" y="93"/>
                    </a:lnTo>
                    <a:lnTo>
                      <a:pt x="74" y="61"/>
                    </a:lnTo>
                    <a:lnTo>
                      <a:pt x="74" y="93"/>
                    </a:lnTo>
                    <a:lnTo>
                      <a:pt x="106" y="93"/>
                    </a:lnTo>
                    <a:lnTo>
                      <a:pt x="106" y="2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4" name="Freeform 84"/>
              <p:cNvSpPr>
                <a:spLocks/>
              </p:cNvSpPr>
              <p:nvPr/>
            </p:nvSpPr>
            <p:spPr bwMode="auto">
              <a:xfrm>
                <a:off x="3777" y="2517"/>
                <a:ext cx="18" cy="20"/>
              </a:xfrm>
              <a:custGeom>
                <a:avLst/>
                <a:gdLst>
                  <a:gd name="T0" fmla="*/ 1 w 71"/>
                  <a:gd name="T1" fmla="*/ 1 h 78"/>
                  <a:gd name="T2" fmla="*/ 1 w 71"/>
                  <a:gd name="T3" fmla="*/ 0 h 78"/>
                  <a:gd name="T4" fmla="*/ 1 w 71"/>
                  <a:gd name="T5" fmla="*/ 0 h 78"/>
                  <a:gd name="T6" fmla="*/ 1 w 71"/>
                  <a:gd name="T7" fmla="*/ 1 h 78"/>
                  <a:gd name="T8" fmla="*/ 1 w 71"/>
                  <a:gd name="T9" fmla="*/ 1 h 78"/>
                  <a:gd name="T10" fmla="*/ 1 w 71"/>
                  <a:gd name="T11" fmla="*/ 1 h 78"/>
                  <a:gd name="T12" fmla="*/ 1 w 71"/>
                  <a:gd name="T13" fmla="*/ 1 h 78"/>
                  <a:gd name="T14" fmla="*/ 1 w 71"/>
                  <a:gd name="T15" fmla="*/ 0 h 78"/>
                  <a:gd name="T16" fmla="*/ 1 w 71"/>
                  <a:gd name="T17" fmla="*/ 0 h 78"/>
                  <a:gd name="T18" fmla="*/ 1 w 71"/>
                  <a:gd name="T19" fmla="*/ 0 h 78"/>
                  <a:gd name="T20" fmla="*/ 1 w 71"/>
                  <a:gd name="T21" fmla="*/ 1 h 78"/>
                  <a:gd name="T22" fmla="*/ 0 w 71"/>
                  <a:gd name="T23" fmla="*/ 1 h 78"/>
                  <a:gd name="T24" fmla="*/ 0 w 71"/>
                  <a:gd name="T25" fmla="*/ 1 h 78"/>
                  <a:gd name="T26" fmla="*/ 0 w 71"/>
                  <a:gd name="T27" fmla="*/ 1 h 78"/>
                  <a:gd name="T28" fmla="*/ 0 w 71"/>
                  <a:gd name="T29" fmla="*/ 1 h 78"/>
                  <a:gd name="T30" fmla="*/ 0 w 71"/>
                  <a:gd name="T31" fmla="*/ 1 h 78"/>
                  <a:gd name="T32" fmla="*/ 0 w 71"/>
                  <a:gd name="T33" fmla="*/ 1 h 78"/>
                  <a:gd name="T34" fmla="*/ 1 w 71"/>
                  <a:gd name="T35" fmla="*/ 1 h 78"/>
                  <a:gd name="T36" fmla="*/ 1 w 71"/>
                  <a:gd name="T37" fmla="*/ 1 h 78"/>
                  <a:gd name="T38" fmla="*/ 0 w 71"/>
                  <a:gd name="T39" fmla="*/ 1 h 78"/>
                  <a:gd name="T40" fmla="*/ 1 w 71"/>
                  <a:gd name="T41" fmla="*/ 1 h 78"/>
                  <a:gd name="T42" fmla="*/ 1 w 71"/>
                  <a:gd name="T43" fmla="*/ 0 h 78"/>
                  <a:gd name="T44" fmla="*/ 1 w 71"/>
                  <a:gd name="T45" fmla="*/ 0 h 78"/>
                  <a:gd name="T46" fmla="*/ 1 w 71"/>
                  <a:gd name="T47" fmla="*/ 1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78"/>
                  <a:gd name="T74" fmla="*/ 71 w 71"/>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78">
                    <a:moveTo>
                      <a:pt x="71" y="46"/>
                    </a:moveTo>
                    <a:lnTo>
                      <a:pt x="39" y="14"/>
                    </a:lnTo>
                    <a:lnTo>
                      <a:pt x="47" y="15"/>
                    </a:lnTo>
                    <a:lnTo>
                      <a:pt x="61" y="26"/>
                    </a:lnTo>
                    <a:lnTo>
                      <a:pt x="64" y="37"/>
                    </a:lnTo>
                    <a:lnTo>
                      <a:pt x="65" y="38"/>
                    </a:lnTo>
                    <a:lnTo>
                      <a:pt x="64" y="31"/>
                    </a:lnTo>
                    <a:lnTo>
                      <a:pt x="59" y="16"/>
                    </a:lnTo>
                    <a:lnTo>
                      <a:pt x="43" y="2"/>
                    </a:lnTo>
                    <a:lnTo>
                      <a:pt x="26" y="0"/>
                    </a:lnTo>
                    <a:lnTo>
                      <a:pt x="26" y="64"/>
                    </a:lnTo>
                    <a:lnTo>
                      <a:pt x="18" y="61"/>
                    </a:lnTo>
                    <a:lnTo>
                      <a:pt x="5" y="51"/>
                    </a:lnTo>
                    <a:lnTo>
                      <a:pt x="1" y="41"/>
                    </a:lnTo>
                    <a:lnTo>
                      <a:pt x="0" y="40"/>
                    </a:lnTo>
                    <a:lnTo>
                      <a:pt x="1" y="46"/>
                    </a:lnTo>
                    <a:lnTo>
                      <a:pt x="6" y="61"/>
                    </a:lnTo>
                    <a:lnTo>
                      <a:pt x="22" y="75"/>
                    </a:lnTo>
                    <a:lnTo>
                      <a:pt x="39" y="78"/>
                    </a:lnTo>
                    <a:lnTo>
                      <a:pt x="7" y="46"/>
                    </a:lnTo>
                    <a:lnTo>
                      <a:pt x="71" y="46"/>
                    </a:lnTo>
                    <a:lnTo>
                      <a:pt x="71" y="14"/>
                    </a:lnTo>
                    <a:lnTo>
                      <a:pt x="39" y="14"/>
                    </a:lnTo>
                    <a:lnTo>
                      <a:pt x="71" y="4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5" name="Freeform 85"/>
              <p:cNvSpPr>
                <a:spLocks/>
              </p:cNvSpPr>
              <p:nvPr/>
            </p:nvSpPr>
            <p:spPr bwMode="auto">
              <a:xfrm>
                <a:off x="3779" y="2529"/>
                <a:ext cx="16" cy="17"/>
              </a:xfrm>
              <a:custGeom>
                <a:avLst/>
                <a:gdLst>
                  <a:gd name="T0" fmla="*/ 1 w 64"/>
                  <a:gd name="T1" fmla="*/ 0 h 67"/>
                  <a:gd name="T2" fmla="*/ 1 w 64"/>
                  <a:gd name="T3" fmla="*/ 1 h 67"/>
                  <a:gd name="T4" fmla="*/ 1 w 64"/>
                  <a:gd name="T5" fmla="*/ 0 h 67"/>
                  <a:gd name="T6" fmla="*/ 0 w 64"/>
                  <a:gd name="T7" fmla="*/ 0 h 67"/>
                  <a:gd name="T8" fmla="*/ 0 w 64"/>
                  <a:gd name="T9" fmla="*/ 1 h 67"/>
                  <a:gd name="T10" fmla="*/ 0 w 64"/>
                  <a:gd name="T11" fmla="*/ 1 h 67"/>
                  <a:gd name="T12" fmla="*/ 0 w 64"/>
                  <a:gd name="T13" fmla="*/ 1 h 67"/>
                  <a:gd name="T14" fmla="*/ 0 w 64"/>
                  <a:gd name="T15" fmla="*/ 1 h 67"/>
                  <a:gd name="T16" fmla="*/ 0 w 64"/>
                  <a:gd name="T17" fmla="*/ 1 h 67"/>
                  <a:gd name="T18" fmla="*/ 1 w 64"/>
                  <a:gd name="T19" fmla="*/ 0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7"/>
                  <a:gd name="T32" fmla="*/ 64 w 64"/>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7">
                    <a:moveTo>
                      <a:pt x="51" y="15"/>
                    </a:moveTo>
                    <a:lnTo>
                      <a:pt x="64" y="40"/>
                    </a:lnTo>
                    <a:lnTo>
                      <a:pt x="64" y="0"/>
                    </a:lnTo>
                    <a:lnTo>
                      <a:pt x="0" y="0"/>
                    </a:lnTo>
                    <a:lnTo>
                      <a:pt x="0" y="40"/>
                    </a:lnTo>
                    <a:lnTo>
                      <a:pt x="12" y="67"/>
                    </a:lnTo>
                    <a:lnTo>
                      <a:pt x="0" y="40"/>
                    </a:lnTo>
                    <a:lnTo>
                      <a:pt x="0" y="57"/>
                    </a:lnTo>
                    <a:lnTo>
                      <a:pt x="12" y="67"/>
                    </a:lnTo>
                    <a:lnTo>
                      <a:pt x="51" y="1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6" name="Freeform 86"/>
              <p:cNvSpPr>
                <a:spLocks/>
              </p:cNvSpPr>
              <p:nvPr/>
            </p:nvSpPr>
            <p:spPr bwMode="auto">
              <a:xfrm>
                <a:off x="3781" y="2533"/>
                <a:ext cx="36" cy="18"/>
              </a:xfrm>
              <a:custGeom>
                <a:avLst/>
                <a:gdLst>
                  <a:gd name="T0" fmla="*/ 1 w 140"/>
                  <a:gd name="T1" fmla="*/ 1 h 72"/>
                  <a:gd name="T2" fmla="*/ 2 w 140"/>
                  <a:gd name="T3" fmla="*/ 0 h 72"/>
                  <a:gd name="T4" fmla="*/ 2 w 140"/>
                  <a:gd name="T5" fmla="*/ 0 h 72"/>
                  <a:gd name="T6" fmla="*/ 2 w 140"/>
                  <a:gd name="T7" fmla="*/ 0 h 72"/>
                  <a:gd name="T8" fmla="*/ 1 w 140"/>
                  <a:gd name="T9" fmla="*/ 0 h 72"/>
                  <a:gd name="T10" fmla="*/ 1 w 140"/>
                  <a:gd name="T11" fmla="*/ 0 h 72"/>
                  <a:gd name="T12" fmla="*/ 1 w 140"/>
                  <a:gd name="T13" fmla="*/ 0 h 72"/>
                  <a:gd name="T14" fmla="*/ 1 w 140"/>
                  <a:gd name="T15" fmla="*/ 0 h 72"/>
                  <a:gd name="T16" fmla="*/ 1 w 140"/>
                  <a:gd name="T17" fmla="*/ 0 h 72"/>
                  <a:gd name="T18" fmla="*/ 1 w 140"/>
                  <a:gd name="T19" fmla="*/ 0 h 72"/>
                  <a:gd name="T20" fmla="*/ 0 w 140"/>
                  <a:gd name="T21" fmla="*/ 1 h 72"/>
                  <a:gd name="T22" fmla="*/ 0 w 140"/>
                  <a:gd name="T23" fmla="*/ 1 h 72"/>
                  <a:gd name="T24" fmla="*/ 1 w 140"/>
                  <a:gd name="T25" fmla="*/ 1 h 72"/>
                  <a:gd name="T26" fmla="*/ 1 w 140"/>
                  <a:gd name="T27" fmla="*/ 1 h 72"/>
                  <a:gd name="T28" fmla="*/ 1 w 140"/>
                  <a:gd name="T29" fmla="*/ 1 h 72"/>
                  <a:gd name="T30" fmla="*/ 1 w 140"/>
                  <a:gd name="T31" fmla="*/ 1 h 72"/>
                  <a:gd name="T32" fmla="*/ 2 w 140"/>
                  <a:gd name="T33" fmla="*/ 1 h 72"/>
                  <a:gd name="T34" fmla="*/ 2 w 140"/>
                  <a:gd name="T35" fmla="*/ 1 h 72"/>
                  <a:gd name="T36" fmla="*/ 2 w 140"/>
                  <a:gd name="T37" fmla="*/ 1 h 72"/>
                  <a:gd name="T38" fmla="*/ 2 w 140"/>
                  <a:gd name="T39" fmla="*/ 1 h 72"/>
                  <a:gd name="T40" fmla="*/ 2 w 140"/>
                  <a:gd name="T41" fmla="*/ 1 h 72"/>
                  <a:gd name="T42" fmla="*/ 2 w 140"/>
                  <a:gd name="T43" fmla="*/ 1 h 72"/>
                  <a:gd name="T44" fmla="*/ 2 w 140"/>
                  <a:gd name="T45" fmla="*/ 1 h 72"/>
                  <a:gd name="T46" fmla="*/ 1 w 140"/>
                  <a:gd name="T47" fmla="*/ 1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72"/>
                  <a:gd name="T74" fmla="*/ 140 w 140"/>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72">
                    <a:moveTo>
                      <a:pt x="75" y="40"/>
                    </a:moveTo>
                    <a:lnTo>
                      <a:pt x="108" y="8"/>
                    </a:lnTo>
                    <a:lnTo>
                      <a:pt x="97" y="8"/>
                    </a:lnTo>
                    <a:lnTo>
                      <a:pt x="87" y="8"/>
                    </a:lnTo>
                    <a:lnTo>
                      <a:pt x="76" y="8"/>
                    </a:lnTo>
                    <a:lnTo>
                      <a:pt x="65" y="6"/>
                    </a:lnTo>
                    <a:lnTo>
                      <a:pt x="55" y="5"/>
                    </a:lnTo>
                    <a:lnTo>
                      <a:pt x="46" y="3"/>
                    </a:lnTo>
                    <a:lnTo>
                      <a:pt x="42" y="2"/>
                    </a:lnTo>
                    <a:lnTo>
                      <a:pt x="39" y="0"/>
                    </a:lnTo>
                    <a:lnTo>
                      <a:pt x="0" y="52"/>
                    </a:lnTo>
                    <a:lnTo>
                      <a:pt x="14" y="60"/>
                    </a:lnTo>
                    <a:lnTo>
                      <a:pt x="30" y="65"/>
                    </a:lnTo>
                    <a:lnTo>
                      <a:pt x="44" y="68"/>
                    </a:lnTo>
                    <a:lnTo>
                      <a:pt x="58" y="71"/>
                    </a:lnTo>
                    <a:lnTo>
                      <a:pt x="72" y="72"/>
                    </a:lnTo>
                    <a:lnTo>
                      <a:pt x="85" y="72"/>
                    </a:lnTo>
                    <a:lnTo>
                      <a:pt x="97" y="72"/>
                    </a:lnTo>
                    <a:lnTo>
                      <a:pt x="108" y="72"/>
                    </a:lnTo>
                    <a:lnTo>
                      <a:pt x="140" y="40"/>
                    </a:lnTo>
                    <a:lnTo>
                      <a:pt x="108" y="72"/>
                    </a:lnTo>
                    <a:lnTo>
                      <a:pt x="140" y="72"/>
                    </a:lnTo>
                    <a:lnTo>
                      <a:pt x="140" y="40"/>
                    </a:lnTo>
                    <a:lnTo>
                      <a:pt x="75" y="4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7" name="Freeform 87"/>
              <p:cNvSpPr>
                <a:spLocks/>
              </p:cNvSpPr>
              <p:nvPr/>
            </p:nvSpPr>
            <p:spPr bwMode="auto">
              <a:xfrm>
                <a:off x="3800" y="2508"/>
                <a:ext cx="43" cy="35"/>
              </a:xfrm>
              <a:custGeom>
                <a:avLst/>
                <a:gdLst>
                  <a:gd name="T0" fmla="*/ 3 w 172"/>
                  <a:gd name="T1" fmla="*/ 1 h 138"/>
                  <a:gd name="T2" fmla="*/ 3 w 172"/>
                  <a:gd name="T3" fmla="*/ 1 h 138"/>
                  <a:gd name="T4" fmla="*/ 2 w 172"/>
                  <a:gd name="T5" fmla="*/ 1 h 138"/>
                  <a:gd name="T6" fmla="*/ 2 w 172"/>
                  <a:gd name="T7" fmla="*/ 0 h 138"/>
                  <a:gd name="T8" fmla="*/ 2 w 172"/>
                  <a:gd name="T9" fmla="*/ 0 h 138"/>
                  <a:gd name="T10" fmla="*/ 1 w 172"/>
                  <a:gd name="T11" fmla="*/ 0 h 138"/>
                  <a:gd name="T12" fmla="*/ 1 w 172"/>
                  <a:gd name="T13" fmla="*/ 0 h 138"/>
                  <a:gd name="T14" fmla="*/ 1 w 172"/>
                  <a:gd name="T15" fmla="*/ 0 h 138"/>
                  <a:gd name="T16" fmla="*/ 1 w 172"/>
                  <a:gd name="T17" fmla="*/ 0 h 138"/>
                  <a:gd name="T18" fmla="*/ 1 w 172"/>
                  <a:gd name="T19" fmla="*/ 0 h 138"/>
                  <a:gd name="T20" fmla="*/ 1 w 172"/>
                  <a:gd name="T21" fmla="*/ 0 h 138"/>
                  <a:gd name="T22" fmla="*/ 1 w 172"/>
                  <a:gd name="T23" fmla="*/ 0 h 138"/>
                  <a:gd name="T24" fmla="*/ 0 w 172"/>
                  <a:gd name="T25" fmla="*/ 1 h 138"/>
                  <a:gd name="T26" fmla="*/ 0 w 172"/>
                  <a:gd name="T27" fmla="*/ 1 h 138"/>
                  <a:gd name="T28" fmla="*/ 0 w 172"/>
                  <a:gd name="T29" fmla="*/ 1 h 138"/>
                  <a:gd name="T30" fmla="*/ 0 w 172"/>
                  <a:gd name="T31" fmla="*/ 1 h 138"/>
                  <a:gd name="T32" fmla="*/ 0 w 172"/>
                  <a:gd name="T33" fmla="*/ 1 h 138"/>
                  <a:gd name="T34" fmla="*/ 0 w 172"/>
                  <a:gd name="T35" fmla="*/ 2 h 138"/>
                  <a:gd name="T36" fmla="*/ 0 w 172"/>
                  <a:gd name="T37" fmla="*/ 2 h 138"/>
                  <a:gd name="T38" fmla="*/ 0 w 172"/>
                  <a:gd name="T39" fmla="*/ 2 h 138"/>
                  <a:gd name="T40" fmla="*/ 1 w 172"/>
                  <a:gd name="T41" fmla="*/ 2 h 138"/>
                  <a:gd name="T42" fmla="*/ 1 w 172"/>
                  <a:gd name="T43" fmla="*/ 2 h 138"/>
                  <a:gd name="T44" fmla="*/ 1 w 172"/>
                  <a:gd name="T45" fmla="*/ 2 h 138"/>
                  <a:gd name="T46" fmla="*/ 1 w 172"/>
                  <a:gd name="T47" fmla="*/ 1 h 138"/>
                  <a:gd name="T48" fmla="*/ 1 w 172"/>
                  <a:gd name="T49" fmla="*/ 1 h 138"/>
                  <a:gd name="T50" fmla="*/ 1 w 172"/>
                  <a:gd name="T51" fmla="*/ 1 h 138"/>
                  <a:gd name="T52" fmla="*/ 1 w 172"/>
                  <a:gd name="T53" fmla="*/ 1 h 138"/>
                  <a:gd name="T54" fmla="*/ 1 w 172"/>
                  <a:gd name="T55" fmla="*/ 1 h 138"/>
                  <a:gd name="T56" fmla="*/ 1 w 172"/>
                  <a:gd name="T57" fmla="*/ 1 h 138"/>
                  <a:gd name="T58" fmla="*/ 1 w 172"/>
                  <a:gd name="T59" fmla="*/ 1 h 138"/>
                  <a:gd name="T60" fmla="*/ 1 w 172"/>
                  <a:gd name="T61" fmla="*/ 1 h 138"/>
                  <a:gd name="T62" fmla="*/ 1 w 172"/>
                  <a:gd name="T63" fmla="*/ 1 h 138"/>
                  <a:gd name="T64" fmla="*/ 1 w 172"/>
                  <a:gd name="T65" fmla="*/ 1 h 138"/>
                  <a:gd name="T66" fmla="*/ 1 w 172"/>
                  <a:gd name="T67" fmla="*/ 1 h 138"/>
                  <a:gd name="T68" fmla="*/ 1 w 172"/>
                  <a:gd name="T69" fmla="*/ 1 h 138"/>
                  <a:gd name="T70" fmla="*/ 1 w 172"/>
                  <a:gd name="T71" fmla="*/ 1 h 138"/>
                  <a:gd name="T72" fmla="*/ 1 w 172"/>
                  <a:gd name="T73" fmla="*/ 1 h 138"/>
                  <a:gd name="T74" fmla="*/ 1 w 172"/>
                  <a:gd name="T75" fmla="*/ 2 h 138"/>
                  <a:gd name="T76" fmla="*/ 2 w 172"/>
                  <a:gd name="T77" fmla="*/ 2 h 138"/>
                  <a:gd name="T78" fmla="*/ 2 w 172"/>
                  <a:gd name="T79" fmla="*/ 1 h 138"/>
                  <a:gd name="T80" fmla="*/ 3 w 172"/>
                  <a:gd name="T81" fmla="*/ 1 h 138"/>
                  <a:gd name="T82" fmla="*/ 3 w 172"/>
                  <a:gd name="T83" fmla="*/ 1 h 138"/>
                  <a:gd name="T84" fmla="*/ 3 w 172"/>
                  <a:gd name="T85" fmla="*/ 1 h 138"/>
                  <a:gd name="T86" fmla="*/ 3 w 172"/>
                  <a:gd name="T87" fmla="*/ 1 h 1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2"/>
                  <a:gd name="T133" fmla="*/ 0 h 138"/>
                  <a:gd name="T134" fmla="*/ 172 w 172"/>
                  <a:gd name="T135" fmla="*/ 138 h 1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2" h="138">
                    <a:moveTo>
                      <a:pt x="172" y="83"/>
                    </a:moveTo>
                    <a:lnTo>
                      <a:pt x="164" y="62"/>
                    </a:lnTo>
                    <a:lnTo>
                      <a:pt x="142" y="40"/>
                    </a:lnTo>
                    <a:lnTo>
                      <a:pt x="122" y="21"/>
                    </a:lnTo>
                    <a:lnTo>
                      <a:pt x="109" y="12"/>
                    </a:lnTo>
                    <a:lnTo>
                      <a:pt x="96" y="6"/>
                    </a:lnTo>
                    <a:lnTo>
                      <a:pt x="82" y="1"/>
                    </a:lnTo>
                    <a:lnTo>
                      <a:pt x="68" y="0"/>
                    </a:lnTo>
                    <a:lnTo>
                      <a:pt x="56" y="1"/>
                    </a:lnTo>
                    <a:lnTo>
                      <a:pt x="46" y="5"/>
                    </a:lnTo>
                    <a:lnTo>
                      <a:pt x="38" y="9"/>
                    </a:lnTo>
                    <a:lnTo>
                      <a:pt x="31" y="15"/>
                    </a:lnTo>
                    <a:lnTo>
                      <a:pt x="25" y="22"/>
                    </a:lnTo>
                    <a:lnTo>
                      <a:pt x="20" y="30"/>
                    </a:lnTo>
                    <a:lnTo>
                      <a:pt x="15" y="38"/>
                    </a:lnTo>
                    <a:lnTo>
                      <a:pt x="12" y="47"/>
                    </a:lnTo>
                    <a:lnTo>
                      <a:pt x="7" y="64"/>
                    </a:lnTo>
                    <a:lnTo>
                      <a:pt x="3" y="85"/>
                    </a:lnTo>
                    <a:lnTo>
                      <a:pt x="1" y="110"/>
                    </a:lnTo>
                    <a:lnTo>
                      <a:pt x="0" y="138"/>
                    </a:lnTo>
                    <a:lnTo>
                      <a:pt x="65" y="138"/>
                    </a:lnTo>
                    <a:lnTo>
                      <a:pt x="65" y="113"/>
                    </a:lnTo>
                    <a:lnTo>
                      <a:pt x="68" y="93"/>
                    </a:lnTo>
                    <a:lnTo>
                      <a:pt x="70" y="78"/>
                    </a:lnTo>
                    <a:lnTo>
                      <a:pt x="72" y="66"/>
                    </a:lnTo>
                    <a:lnTo>
                      <a:pt x="73" y="64"/>
                    </a:lnTo>
                    <a:lnTo>
                      <a:pt x="75" y="62"/>
                    </a:lnTo>
                    <a:lnTo>
                      <a:pt x="76" y="62"/>
                    </a:lnTo>
                    <a:lnTo>
                      <a:pt x="75" y="62"/>
                    </a:lnTo>
                    <a:lnTo>
                      <a:pt x="73" y="63"/>
                    </a:lnTo>
                    <a:lnTo>
                      <a:pt x="71" y="64"/>
                    </a:lnTo>
                    <a:lnTo>
                      <a:pt x="68" y="64"/>
                    </a:lnTo>
                    <a:lnTo>
                      <a:pt x="69" y="64"/>
                    </a:lnTo>
                    <a:lnTo>
                      <a:pt x="71" y="64"/>
                    </a:lnTo>
                    <a:lnTo>
                      <a:pt x="76" y="68"/>
                    </a:lnTo>
                    <a:lnTo>
                      <a:pt x="81" y="71"/>
                    </a:lnTo>
                    <a:lnTo>
                      <a:pt x="98" y="85"/>
                    </a:lnTo>
                    <a:lnTo>
                      <a:pt x="115" y="104"/>
                    </a:lnTo>
                    <a:lnTo>
                      <a:pt x="107" y="83"/>
                    </a:lnTo>
                    <a:lnTo>
                      <a:pt x="172" y="83"/>
                    </a:lnTo>
                    <a:lnTo>
                      <a:pt x="172" y="71"/>
                    </a:lnTo>
                    <a:lnTo>
                      <a:pt x="164" y="62"/>
                    </a:lnTo>
                    <a:lnTo>
                      <a:pt x="172" y="8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8" name="Freeform 88"/>
              <p:cNvSpPr>
                <a:spLocks/>
              </p:cNvSpPr>
              <p:nvPr/>
            </p:nvSpPr>
            <p:spPr bwMode="auto">
              <a:xfrm>
                <a:off x="3827" y="2529"/>
                <a:ext cx="16" cy="31"/>
              </a:xfrm>
              <a:custGeom>
                <a:avLst/>
                <a:gdLst>
                  <a:gd name="T0" fmla="*/ 0 w 65"/>
                  <a:gd name="T1" fmla="*/ 0 h 125"/>
                  <a:gd name="T2" fmla="*/ 1 w 65"/>
                  <a:gd name="T3" fmla="*/ 0 h 125"/>
                  <a:gd name="T4" fmla="*/ 1 w 65"/>
                  <a:gd name="T5" fmla="*/ 0 h 125"/>
                  <a:gd name="T6" fmla="*/ 0 w 65"/>
                  <a:gd name="T7" fmla="*/ 0 h 125"/>
                  <a:gd name="T8" fmla="*/ 0 w 65"/>
                  <a:gd name="T9" fmla="*/ 0 h 125"/>
                  <a:gd name="T10" fmla="*/ 1 w 65"/>
                  <a:gd name="T11" fmla="*/ 1 h 125"/>
                  <a:gd name="T12" fmla="*/ 0 w 65"/>
                  <a:gd name="T13" fmla="*/ 0 h 125"/>
                  <a:gd name="T14" fmla="*/ 0 w 65"/>
                  <a:gd name="T15" fmla="*/ 2 h 125"/>
                  <a:gd name="T16" fmla="*/ 1 w 65"/>
                  <a:gd name="T17" fmla="*/ 1 h 125"/>
                  <a:gd name="T18" fmla="*/ 0 w 65"/>
                  <a:gd name="T19" fmla="*/ 0 h 1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125"/>
                  <a:gd name="T32" fmla="*/ 65 w 65"/>
                  <a:gd name="T33" fmla="*/ 125 h 1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125">
                    <a:moveTo>
                      <a:pt x="8" y="19"/>
                    </a:moveTo>
                    <a:lnTo>
                      <a:pt x="65" y="40"/>
                    </a:lnTo>
                    <a:lnTo>
                      <a:pt x="65" y="0"/>
                    </a:lnTo>
                    <a:lnTo>
                      <a:pt x="0" y="0"/>
                    </a:lnTo>
                    <a:lnTo>
                      <a:pt x="0" y="40"/>
                    </a:lnTo>
                    <a:lnTo>
                      <a:pt x="57" y="62"/>
                    </a:lnTo>
                    <a:lnTo>
                      <a:pt x="0" y="40"/>
                    </a:lnTo>
                    <a:lnTo>
                      <a:pt x="0" y="125"/>
                    </a:lnTo>
                    <a:lnTo>
                      <a:pt x="57" y="62"/>
                    </a:lnTo>
                    <a:lnTo>
                      <a:pt x="8" y="1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19" name="Freeform 89"/>
              <p:cNvSpPr>
                <a:spLocks/>
              </p:cNvSpPr>
              <p:nvPr/>
            </p:nvSpPr>
            <p:spPr bwMode="auto">
              <a:xfrm>
                <a:off x="3829" y="2514"/>
                <a:ext cx="38" cy="30"/>
              </a:xfrm>
              <a:custGeom>
                <a:avLst/>
                <a:gdLst>
                  <a:gd name="T0" fmla="*/ 3 w 151"/>
                  <a:gd name="T1" fmla="*/ 1 h 121"/>
                  <a:gd name="T2" fmla="*/ 2 w 151"/>
                  <a:gd name="T3" fmla="*/ 0 h 121"/>
                  <a:gd name="T4" fmla="*/ 2 w 151"/>
                  <a:gd name="T5" fmla="*/ 0 h 121"/>
                  <a:gd name="T6" fmla="*/ 2 w 151"/>
                  <a:gd name="T7" fmla="*/ 0 h 121"/>
                  <a:gd name="T8" fmla="*/ 2 w 151"/>
                  <a:gd name="T9" fmla="*/ 0 h 121"/>
                  <a:gd name="T10" fmla="*/ 2 w 151"/>
                  <a:gd name="T11" fmla="*/ 0 h 121"/>
                  <a:gd name="T12" fmla="*/ 1 w 151"/>
                  <a:gd name="T13" fmla="*/ 0 h 121"/>
                  <a:gd name="T14" fmla="*/ 1 w 151"/>
                  <a:gd name="T15" fmla="*/ 0 h 121"/>
                  <a:gd name="T16" fmla="*/ 1 w 151"/>
                  <a:gd name="T17" fmla="*/ 0 h 121"/>
                  <a:gd name="T18" fmla="*/ 1 w 151"/>
                  <a:gd name="T19" fmla="*/ 0 h 121"/>
                  <a:gd name="T20" fmla="*/ 1 w 151"/>
                  <a:gd name="T21" fmla="*/ 0 h 121"/>
                  <a:gd name="T22" fmla="*/ 0 w 151"/>
                  <a:gd name="T23" fmla="*/ 1 h 121"/>
                  <a:gd name="T24" fmla="*/ 0 w 151"/>
                  <a:gd name="T25" fmla="*/ 1 h 121"/>
                  <a:gd name="T26" fmla="*/ 0 w 151"/>
                  <a:gd name="T27" fmla="*/ 1 h 121"/>
                  <a:gd name="T28" fmla="*/ 1 w 151"/>
                  <a:gd name="T29" fmla="*/ 2 h 121"/>
                  <a:gd name="T30" fmla="*/ 1 w 151"/>
                  <a:gd name="T31" fmla="*/ 2 h 121"/>
                  <a:gd name="T32" fmla="*/ 1 w 151"/>
                  <a:gd name="T33" fmla="*/ 1 h 121"/>
                  <a:gd name="T34" fmla="*/ 1 w 151"/>
                  <a:gd name="T35" fmla="*/ 1 h 121"/>
                  <a:gd name="T36" fmla="*/ 2 w 151"/>
                  <a:gd name="T37" fmla="*/ 1 h 121"/>
                  <a:gd name="T38" fmla="*/ 2 w 151"/>
                  <a:gd name="T39" fmla="*/ 1 h 121"/>
                  <a:gd name="T40" fmla="*/ 2 w 151"/>
                  <a:gd name="T41" fmla="*/ 1 h 121"/>
                  <a:gd name="T42" fmla="*/ 2 w 151"/>
                  <a:gd name="T43" fmla="*/ 1 h 121"/>
                  <a:gd name="T44" fmla="*/ 2 w 151"/>
                  <a:gd name="T45" fmla="*/ 1 h 121"/>
                  <a:gd name="T46" fmla="*/ 2 w 151"/>
                  <a:gd name="T47" fmla="*/ 1 h 121"/>
                  <a:gd name="T48" fmla="*/ 2 w 151"/>
                  <a:gd name="T49" fmla="*/ 1 h 121"/>
                  <a:gd name="T50" fmla="*/ 2 w 151"/>
                  <a:gd name="T51" fmla="*/ 1 h 121"/>
                  <a:gd name="T52" fmla="*/ 2 w 151"/>
                  <a:gd name="T53" fmla="*/ 1 h 121"/>
                  <a:gd name="T54" fmla="*/ 2 w 151"/>
                  <a:gd name="T55" fmla="*/ 1 h 121"/>
                  <a:gd name="T56" fmla="*/ 3 w 151"/>
                  <a:gd name="T57" fmla="*/ 1 h 121"/>
                  <a:gd name="T58" fmla="*/ 3 w 151"/>
                  <a:gd name="T59" fmla="*/ 0 h 121"/>
                  <a:gd name="T60" fmla="*/ 2 w 151"/>
                  <a:gd name="T61" fmla="*/ 0 h 121"/>
                  <a:gd name="T62" fmla="*/ 3 w 151"/>
                  <a:gd name="T63" fmla="*/ 1 h 1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1"/>
                  <a:gd name="T97" fmla="*/ 0 h 121"/>
                  <a:gd name="T98" fmla="*/ 151 w 151"/>
                  <a:gd name="T99" fmla="*/ 121 h 1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1" h="121">
                    <a:moveTo>
                      <a:pt x="151" y="45"/>
                    </a:moveTo>
                    <a:lnTo>
                      <a:pt x="143" y="23"/>
                    </a:lnTo>
                    <a:lnTo>
                      <a:pt x="131" y="13"/>
                    </a:lnTo>
                    <a:lnTo>
                      <a:pt x="118" y="4"/>
                    </a:lnTo>
                    <a:lnTo>
                      <a:pt x="103" y="0"/>
                    </a:lnTo>
                    <a:lnTo>
                      <a:pt x="88" y="0"/>
                    </a:lnTo>
                    <a:lnTo>
                      <a:pt x="74" y="3"/>
                    </a:lnTo>
                    <a:lnTo>
                      <a:pt x="62" y="9"/>
                    </a:lnTo>
                    <a:lnTo>
                      <a:pt x="52" y="15"/>
                    </a:lnTo>
                    <a:lnTo>
                      <a:pt x="43" y="23"/>
                    </a:lnTo>
                    <a:lnTo>
                      <a:pt x="30" y="39"/>
                    </a:lnTo>
                    <a:lnTo>
                      <a:pt x="18" y="54"/>
                    </a:lnTo>
                    <a:lnTo>
                      <a:pt x="8" y="69"/>
                    </a:lnTo>
                    <a:lnTo>
                      <a:pt x="0" y="78"/>
                    </a:lnTo>
                    <a:lnTo>
                      <a:pt x="49" y="121"/>
                    </a:lnTo>
                    <a:lnTo>
                      <a:pt x="59" y="107"/>
                    </a:lnTo>
                    <a:lnTo>
                      <a:pt x="70" y="92"/>
                    </a:lnTo>
                    <a:lnTo>
                      <a:pt x="80" y="79"/>
                    </a:lnTo>
                    <a:lnTo>
                      <a:pt x="90" y="69"/>
                    </a:lnTo>
                    <a:lnTo>
                      <a:pt x="93" y="65"/>
                    </a:lnTo>
                    <a:lnTo>
                      <a:pt x="95" y="64"/>
                    </a:lnTo>
                    <a:lnTo>
                      <a:pt x="96" y="64"/>
                    </a:lnTo>
                    <a:lnTo>
                      <a:pt x="95" y="64"/>
                    </a:lnTo>
                    <a:lnTo>
                      <a:pt x="93" y="64"/>
                    </a:lnTo>
                    <a:lnTo>
                      <a:pt x="90" y="63"/>
                    </a:lnTo>
                    <a:lnTo>
                      <a:pt x="92" y="63"/>
                    </a:lnTo>
                    <a:lnTo>
                      <a:pt x="94" y="66"/>
                    </a:lnTo>
                    <a:lnTo>
                      <a:pt x="86" y="45"/>
                    </a:lnTo>
                    <a:lnTo>
                      <a:pt x="151" y="45"/>
                    </a:lnTo>
                    <a:lnTo>
                      <a:pt x="151" y="32"/>
                    </a:lnTo>
                    <a:lnTo>
                      <a:pt x="143" y="23"/>
                    </a:lnTo>
                    <a:lnTo>
                      <a:pt x="151" y="4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0" name="Freeform 90"/>
              <p:cNvSpPr>
                <a:spLocks/>
              </p:cNvSpPr>
              <p:nvPr/>
            </p:nvSpPr>
            <p:spPr bwMode="auto">
              <a:xfrm>
                <a:off x="3847" y="2525"/>
                <a:ext cx="20" cy="47"/>
              </a:xfrm>
              <a:custGeom>
                <a:avLst/>
                <a:gdLst>
                  <a:gd name="T0" fmla="*/ 0 w 81"/>
                  <a:gd name="T1" fmla="*/ 3 h 185"/>
                  <a:gd name="T2" fmla="*/ 1 w 81"/>
                  <a:gd name="T3" fmla="*/ 3 h 185"/>
                  <a:gd name="T4" fmla="*/ 1 w 81"/>
                  <a:gd name="T5" fmla="*/ 3 h 185"/>
                  <a:gd name="T6" fmla="*/ 1 w 81"/>
                  <a:gd name="T7" fmla="*/ 2 h 185"/>
                  <a:gd name="T8" fmla="*/ 1 w 81"/>
                  <a:gd name="T9" fmla="*/ 2 h 185"/>
                  <a:gd name="T10" fmla="*/ 1 w 81"/>
                  <a:gd name="T11" fmla="*/ 1 h 185"/>
                  <a:gd name="T12" fmla="*/ 1 w 81"/>
                  <a:gd name="T13" fmla="*/ 1 h 185"/>
                  <a:gd name="T14" fmla="*/ 1 w 81"/>
                  <a:gd name="T15" fmla="*/ 1 h 185"/>
                  <a:gd name="T16" fmla="*/ 1 w 81"/>
                  <a:gd name="T17" fmla="*/ 0 h 185"/>
                  <a:gd name="T18" fmla="*/ 1 w 81"/>
                  <a:gd name="T19" fmla="*/ 0 h 185"/>
                  <a:gd name="T20" fmla="*/ 0 w 81"/>
                  <a:gd name="T21" fmla="*/ 0 h 185"/>
                  <a:gd name="T22" fmla="*/ 0 w 81"/>
                  <a:gd name="T23" fmla="*/ 0 h 185"/>
                  <a:gd name="T24" fmla="*/ 0 w 81"/>
                  <a:gd name="T25" fmla="*/ 1 h 185"/>
                  <a:gd name="T26" fmla="*/ 0 w 81"/>
                  <a:gd name="T27" fmla="*/ 1 h 185"/>
                  <a:gd name="T28" fmla="*/ 0 w 81"/>
                  <a:gd name="T29" fmla="*/ 1 h 185"/>
                  <a:gd name="T30" fmla="*/ 0 w 81"/>
                  <a:gd name="T31" fmla="*/ 2 h 185"/>
                  <a:gd name="T32" fmla="*/ 0 w 81"/>
                  <a:gd name="T33" fmla="*/ 2 h 185"/>
                  <a:gd name="T34" fmla="*/ 0 w 81"/>
                  <a:gd name="T35" fmla="*/ 2 h 185"/>
                  <a:gd name="T36" fmla="*/ 0 w 81"/>
                  <a:gd name="T37" fmla="*/ 2 h 185"/>
                  <a:gd name="T38" fmla="*/ 0 w 81"/>
                  <a:gd name="T39" fmla="*/ 2 h 185"/>
                  <a:gd name="T40" fmla="*/ 0 w 81"/>
                  <a:gd name="T41" fmla="*/ 3 h 185"/>
                  <a:gd name="T42" fmla="*/ 1 w 81"/>
                  <a:gd name="T43" fmla="*/ 3 h 185"/>
                  <a:gd name="T44" fmla="*/ 1 w 81"/>
                  <a:gd name="T45" fmla="*/ 3 h 185"/>
                  <a:gd name="T46" fmla="*/ 0 w 81"/>
                  <a:gd name="T47" fmla="*/ 3 h 1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1"/>
                  <a:gd name="T73" fmla="*/ 0 h 185"/>
                  <a:gd name="T74" fmla="*/ 81 w 81"/>
                  <a:gd name="T75" fmla="*/ 185 h 1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1" h="185">
                    <a:moveTo>
                      <a:pt x="30" y="185"/>
                    </a:moveTo>
                    <a:lnTo>
                      <a:pt x="58" y="166"/>
                    </a:lnTo>
                    <a:lnTo>
                      <a:pt x="64" y="148"/>
                    </a:lnTo>
                    <a:lnTo>
                      <a:pt x="69" y="129"/>
                    </a:lnTo>
                    <a:lnTo>
                      <a:pt x="73" y="108"/>
                    </a:lnTo>
                    <a:lnTo>
                      <a:pt x="75" y="84"/>
                    </a:lnTo>
                    <a:lnTo>
                      <a:pt x="77" y="62"/>
                    </a:lnTo>
                    <a:lnTo>
                      <a:pt x="79" y="39"/>
                    </a:lnTo>
                    <a:lnTo>
                      <a:pt x="80" y="18"/>
                    </a:lnTo>
                    <a:lnTo>
                      <a:pt x="81" y="0"/>
                    </a:lnTo>
                    <a:lnTo>
                      <a:pt x="16" y="0"/>
                    </a:lnTo>
                    <a:lnTo>
                      <a:pt x="16" y="16"/>
                    </a:lnTo>
                    <a:lnTo>
                      <a:pt x="14" y="35"/>
                    </a:lnTo>
                    <a:lnTo>
                      <a:pt x="13" y="57"/>
                    </a:lnTo>
                    <a:lnTo>
                      <a:pt x="12" y="78"/>
                    </a:lnTo>
                    <a:lnTo>
                      <a:pt x="9" y="98"/>
                    </a:lnTo>
                    <a:lnTo>
                      <a:pt x="6" y="117"/>
                    </a:lnTo>
                    <a:lnTo>
                      <a:pt x="3" y="132"/>
                    </a:lnTo>
                    <a:lnTo>
                      <a:pt x="0" y="140"/>
                    </a:lnTo>
                    <a:lnTo>
                      <a:pt x="30" y="121"/>
                    </a:lnTo>
                    <a:lnTo>
                      <a:pt x="30" y="185"/>
                    </a:lnTo>
                    <a:lnTo>
                      <a:pt x="50" y="185"/>
                    </a:lnTo>
                    <a:lnTo>
                      <a:pt x="58" y="166"/>
                    </a:lnTo>
                    <a:lnTo>
                      <a:pt x="30" y="18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1" name="Freeform 91"/>
              <p:cNvSpPr>
                <a:spLocks/>
              </p:cNvSpPr>
              <p:nvPr/>
            </p:nvSpPr>
            <p:spPr bwMode="auto">
              <a:xfrm>
                <a:off x="3816" y="2540"/>
                <a:ext cx="38" cy="32"/>
              </a:xfrm>
              <a:custGeom>
                <a:avLst/>
                <a:gdLst>
                  <a:gd name="T0" fmla="*/ 0 w 152"/>
                  <a:gd name="T1" fmla="*/ 1 h 126"/>
                  <a:gd name="T2" fmla="*/ 0 w 152"/>
                  <a:gd name="T3" fmla="*/ 1 h 126"/>
                  <a:gd name="T4" fmla="*/ 0 w 152"/>
                  <a:gd name="T5" fmla="*/ 1 h 126"/>
                  <a:gd name="T6" fmla="*/ 1 w 152"/>
                  <a:gd name="T7" fmla="*/ 1 h 126"/>
                  <a:gd name="T8" fmla="*/ 1 w 152"/>
                  <a:gd name="T9" fmla="*/ 2 h 126"/>
                  <a:gd name="T10" fmla="*/ 1 w 152"/>
                  <a:gd name="T11" fmla="*/ 2 h 126"/>
                  <a:gd name="T12" fmla="*/ 1 w 152"/>
                  <a:gd name="T13" fmla="*/ 2 h 126"/>
                  <a:gd name="T14" fmla="*/ 2 w 152"/>
                  <a:gd name="T15" fmla="*/ 2 h 126"/>
                  <a:gd name="T16" fmla="*/ 2 w 152"/>
                  <a:gd name="T17" fmla="*/ 2 h 126"/>
                  <a:gd name="T18" fmla="*/ 2 w 152"/>
                  <a:gd name="T19" fmla="*/ 2 h 126"/>
                  <a:gd name="T20" fmla="*/ 2 w 152"/>
                  <a:gd name="T21" fmla="*/ 2 h 126"/>
                  <a:gd name="T22" fmla="*/ 2 w 152"/>
                  <a:gd name="T23" fmla="*/ 2 h 126"/>
                  <a:gd name="T24" fmla="*/ 2 w 152"/>
                  <a:gd name="T25" fmla="*/ 1 h 126"/>
                  <a:gd name="T26" fmla="*/ 2 w 152"/>
                  <a:gd name="T27" fmla="*/ 1 h 126"/>
                  <a:gd name="T28" fmla="*/ 2 w 152"/>
                  <a:gd name="T29" fmla="*/ 1 h 126"/>
                  <a:gd name="T30" fmla="*/ 2 w 152"/>
                  <a:gd name="T31" fmla="*/ 1 h 126"/>
                  <a:gd name="T32" fmla="*/ 2 w 152"/>
                  <a:gd name="T33" fmla="*/ 1 h 126"/>
                  <a:gd name="T34" fmla="*/ 2 w 152"/>
                  <a:gd name="T35" fmla="*/ 1 h 126"/>
                  <a:gd name="T36" fmla="*/ 2 w 152"/>
                  <a:gd name="T37" fmla="*/ 1 h 126"/>
                  <a:gd name="T38" fmla="*/ 1 w 152"/>
                  <a:gd name="T39" fmla="*/ 1 h 126"/>
                  <a:gd name="T40" fmla="*/ 1 w 152"/>
                  <a:gd name="T41" fmla="*/ 1 h 126"/>
                  <a:gd name="T42" fmla="*/ 1 w 152"/>
                  <a:gd name="T43" fmla="*/ 0 h 126"/>
                  <a:gd name="T44" fmla="*/ 1 w 152"/>
                  <a:gd name="T45" fmla="*/ 0 h 126"/>
                  <a:gd name="T46" fmla="*/ 1 w 152"/>
                  <a:gd name="T47" fmla="*/ 1 h 126"/>
                  <a:gd name="T48" fmla="*/ 0 w 152"/>
                  <a:gd name="T49" fmla="*/ 1 h 126"/>
                  <a:gd name="T50" fmla="*/ 0 w 152"/>
                  <a:gd name="T51" fmla="*/ 1 h 126"/>
                  <a:gd name="T52" fmla="*/ 0 w 152"/>
                  <a:gd name="T53" fmla="*/ 1 h 126"/>
                  <a:gd name="T54" fmla="*/ 0 w 152"/>
                  <a:gd name="T55" fmla="*/ 1 h 1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2"/>
                  <a:gd name="T85" fmla="*/ 0 h 126"/>
                  <a:gd name="T86" fmla="*/ 152 w 152"/>
                  <a:gd name="T87" fmla="*/ 126 h 1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2" h="126">
                    <a:moveTo>
                      <a:pt x="0" y="24"/>
                    </a:moveTo>
                    <a:lnTo>
                      <a:pt x="12" y="49"/>
                    </a:lnTo>
                    <a:lnTo>
                      <a:pt x="24" y="60"/>
                    </a:lnTo>
                    <a:lnTo>
                      <a:pt x="39" y="73"/>
                    </a:lnTo>
                    <a:lnTo>
                      <a:pt x="54" y="85"/>
                    </a:lnTo>
                    <a:lnTo>
                      <a:pt x="72" y="96"/>
                    </a:lnTo>
                    <a:lnTo>
                      <a:pt x="90" y="107"/>
                    </a:lnTo>
                    <a:lnTo>
                      <a:pt x="108" y="117"/>
                    </a:lnTo>
                    <a:lnTo>
                      <a:pt x="119" y="120"/>
                    </a:lnTo>
                    <a:lnTo>
                      <a:pt x="129" y="124"/>
                    </a:lnTo>
                    <a:lnTo>
                      <a:pt x="140" y="126"/>
                    </a:lnTo>
                    <a:lnTo>
                      <a:pt x="152" y="126"/>
                    </a:lnTo>
                    <a:lnTo>
                      <a:pt x="152" y="62"/>
                    </a:lnTo>
                    <a:lnTo>
                      <a:pt x="148" y="62"/>
                    </a:lnTo>
                    <a:lnTo>
                      <a:pt x="144" y="61"/>
                    </a:lnTo>
                    <a:lnTo>
                      <a:pt x="139" y="60"/>
                    </a:lnTo>
                    <a:lnTo>
                      <a:pt x="134" y="58"/>
                    </a:lnTo>
                    <a:lnTo>
                      <a:pt x="121" y="51"/>
                    </a:lnTo>
                    <a:lnTo>
                      <a:pt x="107" y="43"/>
                    </a:lnTo>
                    <a:lnTo>
                      <a:pt x="92" y="33"/>
                    </a:lnTo>
                    <a:lnTo>
                      <a:pt x="79" y="22"/>
                    </a:lnTo>
                    <a:lnTo>
                      <a:pt x="66" y="11"/>
                    </a:lnTo>
                    <a:lnTo>
                      <a:pt x="54" y="0"/>
                    </a:lnTo>
                    <a:lnTo>
                      <a:pt x="65" y="24"/>
                    </a:lnTo>
                    <a:lnTo>
                      <a:pt x="0" y="24"/>
                    </a:lnTo>
                    <a:lnTo>
                      <a:pt x="0" y="39"/>
                    </a:lnTo>
                    <a:lnTo>
                      <a:pt x="12" y="49"/>
                    </a:lnTo>
                    <a:lnTo>
                      <a:pt x="0" y="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2" name="Freeform 92"/>
              <p:cNvSpPr>
                <a:spLocks/>
              </p:cNvSpPr>
              <p:nvPr/>
            </p:nvSpPr>
            <p:spPr bwMode="auto">
              <a:xfrm>
                <a:off x="3816" y="2514"/>
                <a:ext cx="49" cy="32"/>
              </a:xfrm>
              <a:custGeom>
                <a:avLst/>
                <a:gdLst>
                  <a:gd name="T0" fmla="*/ 3 w 196"/>
                  <a:gd name="T1" fmla="*/ 0 h 131"/>
                  <a:gd name="T2" fmla="*/ 3 w 196"/>
                  <a:gd name="T3" fmla="*/ 0 h 131"/>
                  <a:gd name="T4" fmla="*/ 2 w 196"/>
                  <a:gd name="T5" fmla="*/ 0 h 131"/>
                  <a:gd name="T6" fmla="*/ 2 w 196"/>
                  <a:gd name="T7" fmla="*/ 0 h 131"/>
                  <a:gd name="T8" fmla="*/ 2 w 196"/>
                  <a:gd name="T9" fmla="*/ 0 h 131"/>
                  <a:gd name="T10" fmla="*/ 2 w 196"/>
                  <a:gd name="T11" fmla="*/ 0 h 131"/>
                  <a:gd name="T12" fmla="*/ 1 w 196"/>
                  <a:gd name="T13" fmla="*/ 0 h 131"/>
                  <a:gd name="T14" fmla="*/ 1 w 196"/>
                  <a:gd name="T15" fmla="*/ 0 h 131"/>
                  <a:gd name="T16" fmla="*/ 1 w 196"/>
                  <a:gd name="T17" fmla="*/ 0 h 131"/>
                  <a:gd name="T18" fmla="*/ 1 w 196"/>
                  <a:gd name="T19" fmla="*/ 0 h 131"/>
                  <a:gd name="T20" fmla="*/ 1 w 196"/>
                  <a:gd name="T21" fmla="*/ 1 h 131"/>
                  <a:gd name="T22" fmla="*/ 1 w 196"/>
                  <a:gd name="T23" fmla="*/ 1 h 131"/>
                  <a:gd name="T24" fmla="*/ 0 w 196"/>
                  <a:gd name="T25" fmla="*/ 1 h 131"/>
                  <a:gd name="T26" fmla="*/ 0 w 196"/>
                  <a:gd name="T27" fmla="*/ 1 h 131"/>
                  <a:gd name="T28" fmla="*/ 0 w 196"/>
                  <a:gd name="T29" fmla="*/ 2 h 131"/>
                  <a:gd name="T30" fmla="*/ 0 w 196"/>
                  <a:gd name="T31" fmla="*/ 2 h 131"/>
                  <a:gd name="T32" fmla="*/ 1 w 196"/>
                  <a:gd name="T33" fmla="*/ 2 h 131"/>
                  <a:gd name="T34" fmla="*/ 1 w 196"/>
                  <a:gd name="T35" fmla="*/ 2 h 131"/>
                  <a:gd name="T36" fmla="*/ 1 w 196"/>
                  <a:gd name="T37" fmla="*/ 2 h 131"/>
                  <a:gd name="T38" fmla="*/ 1 w 196"/>
                  <a:gd name="T39" fmla="*/ 1 h 131"/>
                  <a:gd name="T40" fmla="*/ 1 w 196"/>
                  <a:gd name="T41" fmla="*/ 1 h 131"/>
                  <a:gd name="T42" fmla="*/ 1 w 196"/>
                  <a:gd name="T43" fmla="*/ 1 h 131"/>
                  <a:gd name="T44" fmla="*/ 1 w 196"/>
                  <a:gd name="T45" fmla="*/ 1 h 131"/>
                  <a:gd name="T46" fmla="*/ 2 w 196"/>
                  <a:gd name="T47" fmla="*/ 1 h 131"/>
                  <a:gd name="T48" fmla="*/ 2 w 196"/>
                  <a:gd name="T49" fmla="*/ 1 h 131"/>
                  <a:gd name="T50" fmla="*/ 2 w 196"/>
                  <a:gd name="T51" fmla="*/ 1 h 131"/>
                  <a:gd name="T52" fmla="*/ 2 w 196"/>
                  <a:gd name="T53" fmla="*/ 1 h 131"/>
                  <a:gd name="T54" fmla="*/ 2 w 196"/>
                  <a:gd name="T55" fmla="*/ 1 h 131"/>
                  <a:gd name="T56" fmla="*/ 2 w 196"/>
                  <a:gd name="T57" fmla="*/ 1 h 131"/>
                  <a:gd name="T58" fmla="*/ 3 w 196"/>
                  <a:gd name="T59" fmla="*/ 1 h 131"/>
                  <a:gd name="T60" fmla="*/ 3 w 196"/>
                  <a:gd name="T61" fmla="*/ 1 h 131"/>
                  <a:gd name="T62" fmla="*/ 2 w 196"/>
                  <a:gd name="T63" fmla="*/ 0 h 131"/>
                  <a:gd name="T64" fmla="*/ 3 w 196"/>
                  <a:gd name="T65" fmla="*/ 0 h 131"/>
                  <a:gd name="T66" fmla="*/ 3 w 196"/>
                  <a:gd name="T67" fmla="*/ 0 h 131"/>
                  <a:gd name="T68" fmla="*/ 3 w 196"/>
                  <a:gd name="T69" fmla="*/ 0 h 131"/>
                  <a:gd name="T70" fmla="*/ 3 w 196"/>
                  <a:gd name="T71" fmla="*/ 0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6"/>
                  <a:gd name="T109" fmla="*/ 0 h 131"/>
                  <a:gd name="T110" fmla="*/ 196 w 196"/>
                  <a:gd name="T111" fmla="*/ 131 h 1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6" h="131">
                    <a:moveTo>
                      <a:pt x="196" y="33"/>
                    </a:moveTo>
                    <a:lnTo>
                      <a:pt x="164" y="0"/>
                    </a:lnTo>
                    <a:lnTo>
                      <a:pt x="146" y="1"/>
                    </a:lnTo>
                    <a:lnTo>
                      <a:pt x="125" y="5"/>
                    </a:lnTo>
                    <a:lnTo>
                      <a:pt x="111" y="7"/>
                    </a:lnTo>
                    <a:lnTo>
                      <a:pt x="98" y="11"/>
                    </a:lnTo>
                    <a:lnTo>
                      <a:pt x="85" y="16"/>
                    </a:lnTo>
                    <a:lnTo>
                      <a:pt x="72" y="22"/>
                    </a:lnTo>
                    <a:lnTo>
                      <a:pt x="59" y="29"/>
                    </a:lnTo>
                    <a:lnTo>
                      <a:pt x="46" y="38"/>
                    </a:lnTo>
                    <a:lnTo>
                      <a:pt x="34" y="49"/>
                    </a:lnTo>
                    <a:lnTo>
                      <a:pt x="22" y="62"/>
                    </a:lnTo>
                    <a:lnTo>
                      <a:pt x="14" y="76"/>
                    </a:lnTo>
                    <a:lnTo>
                      <a:pt x="6" y="93"/>
                    </a:lnTo>
                    <a:lnTo>
                      <a:pt x="2" y="112"/>
                    </a:lnTo>
                    <a:lnTo>
                      <a:pt x="0" y="131"/>
                    </a:lnTo>
                    <a:lnTo>
                      <a:pt x="65" y="131"/>
                    </a:lnTo>
                    <a:lnTo>
                      <a:pt x="65" y="121"/>
                    </a:lnTo>
                    <a:lnTo>
                      <a:pt x="68" y="113"/>
                    </a:lnTo>
                    <a:lnTo>
                      <a:pt x="70" y="106"/>
                    </a:lnTo>
                    <a:lnTo>
                      <a:pt x="75" y="100"/>
                    </a:lnTo>
                    <a:lnTo>
                      <a:pt x="79" y="94"/>
                    </a:lnTo>
                    <a:lnTo>
                      <a:pt x="85" y="89"/>
                    </a:lnTo>
                    <a:lnTo>
                      <a:pt x="92" y="85"/>
                    </a:lnTo>
                    <a:lnTo>
                      <a:pt x="101" y="80"/>
                    </a:lnTo>
                    <a:lnTo>
                      <a:pt x="109" y="76"/>
                    </a:lnTo>
                    <a:lnTo>
                      <a:pt x="119" y="73"/>
                    </a:lnTo>
                    <a:lnTo>
                      <a:pt x="127" y="70"/>
                    </a:lnTo>
                    <a:lnTo>
                      <a:pt x="135" y="68"/>
                    </a:lnTo>
                    <a:lnTo>
                      <a:pt x="153" y="66"/>
                    </a:lnTo>
                    <a:lnTo>
                      <a:pt x="164" y="66"/>
                    </a:lnTo>
                    <a:lnTo>
                      <a:pt x="132" y="33"/>
                    </a:lnTo>
                    <a:lnTo>
                      <a:pt x="196" y="33"/>
                    </a:lnTo>
                    <a:lnTo>
                      <a:pt x="196" y="0"/>
                    </a:lnTo>
                    <a:lnTo>
                      <a:pt x="164" y="0"/>
                    </a:lnTo>
                    <a:lnTo>
                      <a:pt x="196"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3" name="Freeform 93"/>
              <p:cNvSpPr>
                <a:spLocks/>
              </p:cNvSpPr>
              <p:nvPr/>
            </p:nvSpPr>
            <p:spPr bwMode="auto">
              <a:xfrm>
                <a:off x="3849" y="2522"/>
                <a:ext cx="18" cy="25"/>
              </a:xfrm>
              <a:custGeom>
                <a:avLst/>
                <a:gdLst>
                  <a:gd name="T0" fmla="*/ 1 w 71"/>
                  <a:gd name="T1" fmla="*/ 0 h 102"/>
                  <a:gd name="T2" fmla="*/ 1 w 71"/>
                  <a:gd name="T3" fmla="*/ 1 h 102"/>
                  <a:gd name="T4" fmla="*/ 1 w 71"/>
                  <a:gd name="T5" fmla="*/ 1 h 102"/>
                  <a:gd name="T6" fmla="*/ 1 w 71"/>
                  <a:gd name="T7" fmla="*/ 1 h 102"/>
                  <a:gd name="T8" fmla="*/ 1 w 71"/>
                  <a:gd name="T9" fmla="*/ 0 h 102"/>
                  <a:gd name="T10" fmla="*/ 1 w 71"/>
                  <a:gd name="T11" fmla="*/ 0 h 102"/>
                  <a:gd name="T12" fmla="*/ 1 w 71"/>
                  <a:gd name="T13" fmla="*/ 0 h 102"/>
                  <a:gd name="T14" fmla="*/ 1 w 71"/>
                  <a:gd name="T15" fmla="*/ 0 h 102"/>
                  <a:gd name="T16" fmla="*/ 1 w 71"/>
                  <a:gd name="T17" fmla="*/ 0 h 102"/>
                  <a:gd name="T18" fmla="*/ 1 w 71"/>
                  <a:gd name="T19" fmla="*/ 0 h 102"/>
                  <a:gd name="T20" fmla="*/ 0 w 71"/>
                  <a:gd name="T21" fmla="*/ 0 h 102"/>
                  <a:gd name="T22" fmla="*/ 0 w 71"/>
                  <a:gd name="T23" fmla="*/ 0 h 102"/>
                  <a:gd name="T24" fmla="*/ 0 w 71"/>
                  <a:gd name="T25" fmla="*/ 0 h 102"/>
                  <a:gd name="T26" fmla="*/ 0 w 71"/>
                  <a:gd name="T27" fmla="*/ 0 h 102"/>
                  <a:gd name="T28" fmla="*/ 0 w 71"/>
                  <a:gd name="T29" fmla="*/ 0 h 102"/>
                  <a:gd name="T30" fmla="*/ 0 w 71"/>
                  <a:gd name="T31" fmla="*/ 1 h 102"/>
                  <a:gd name="T32" fmla="*/ 0 w 71"/>
                  <a:gd name="T33" fmla="*/ 1 h 102"/>
                  <a:gd name="T34" fmla="*/ 0 w 71"/>
                  <a:gd name="T35" fmla="*/ 1 h 102"/>
                  <a:gd name="T36" fmla="*/ 0 w 71"/>
                  <a:gd name="T37" fmla="*/ 1 h 102"/>
                  <a:gd name="T38" fmla="*/ 1 w 71"/>
                  <a:gd name="T39" fmla="*/ 1 h 102"/>
                  <a:gd name="T40" fmla="*/ 0 w 71"/>
                  <a:gd name="T41" fmla="*/ 1 h 102"/>
                  <a:gd name="T42" fmla="*/ 0 w 71"/>
                  <a:gd name="T43" fmla="*/ 1 h 102"/>
                  <a:gd name="T44" fmla="*/ 1 w 71"/>
                  <a:gd name="T45" fmla="*/ 1 h 102"/>
                  <a:gd name="T46" fmla="*/ 1 w 71"/>
                  <a:gd name="T47" fmla="*/ 0 h 1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102"/>
                  <a:gd name="T74" fmla="*/ 71 w 71"/>
                  <a:gd name="T75" fmla="*/ 102 h 10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102">
                    <a:moveTo>
                      <a:pt x="38" y="37"/>
                    </a:moveTo>
                    <a:lnTo>
                      <a:pt x="71" y="69"/>
                    </a:lnTo>
                    <a:lnTo>
                      <a:pt x="70" y="59"/>
                    </a:lnTo>
                    <a:lnTo>
                      <a:pt x="70" y="48"/>
                    </a:lnTo>
                    <a:lnTo>
                      <a:pt x="69" y="39"/>
                    </a:lnTo>
                    <a:lnTo>
                      <a:pt x="67" y="30"/>
                    </a:lnTo>
                    <a:lnTo>
                      <a:pt x="66" y="23"/>
                    </a:lnTo>
                    <a:lnTo>
                      <a:pt x="65" y="16"/>
                    </a:lnTo>
                    <a:lnTo>
                      <a:pt x="64" y="9"/>
                    </a:lnTo>
                    <a:lnTo>
                      <a:pt x="64" y="0"/>
                    </a:lnTo>
                    <a:lnTo>
                      <a:pt x="0" y="0"/>
                    </a:lnTo>
                    <a:lnTo>
                      <a:pt x="0" y="12"/>
                    </a:lnTo>
                    <a:lnTo>
                      <a:pt x="1" y="22"/>
                    </a:lnTo>
                    <a:lnTo>
                      <a:pt x="2" y="31"/>
                    </a:lnTo>
                    <a:lnTo>
                      <a:pt x="3" y="40"/>
                    </a:lnTo>
                    <a:lnTo>
                      <a:pt x="4" y="48"/>
                    </a:lnTo>
                    <a:lnTo>
                      <a:pt x="6" y="54"/>
                    </a:lnTo>
                    <a:lnTo>
                      <a:pt x="6" y="62"/>
                    </a:lnTo>
                    <a:lnTo>
                      <a:pt x="6" y="69"/>
                    </a:lnTo>
                    <a:lnTo>
                      <a:pt x="38" y="102"/>
                    </a:lnTo>
                    <a:lnTo>
                      <a:pt x="6" y="69"/>
                    </a:lnTo>
                    <a:lnTo>
                      <a:pt x="6" y="102"/>
                    </a:lnTo>
                    <a:lnTo>
                      <a:pt x="38" y="102"/>
                    </a:lnTo>
                    <a:lnTo>
                      <a:pt x="38" y="3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4" name="Freeform 94"/>
              <p:cNvSpPr>
                <a:spLocks/>
              </p:cNvSpPr>
              <p:nvPr/>
            </p:nvSpPr>
            <p:spPr bwMode="auto">
              <a:xfrm>
                <a:off x="3858" y="2488"/>
                <a:ext cx="29" cy="59"/>
              </a:xfrm>
              <a:custGeom>
                <a:avLst/>
                <a:gdLst>
                  <a:gd name="T0" fmla="*/ 2 w 114"/>
                  <a:gd name="T1" fmla="*/ 2 h 237"/>
                  <a:gd name="T2" fmla="*/ 1 w 114"/>
                  <a:gd name="T3" fmla="*/ 2 h 237"/>
                  <a:gd name="T4" fmla="*/ 1 w 114"/>
                  <a:gd name="T5" fmla="*/ 2 h 237"/>
                  <a:gd name="T6" fmla="*/ 1 w 114"/>
                  <a:gd name="T7" fmla="*/ 2 h 237"/>
                  <a:gd name="T8" fmla="*/ 1 w 114"/>
                  <a:gd name="T9" fmla="*/ 2 h 237"/>
                  <a:gd name="T10" fmla="*/ 1 w 114"/>
                  <a:gd name="T11" fmla="*/ 2 h 237"/>
                  <a:gd name="T12" fmla="*/ 1 w 114"/>
                  <a:gd name="T13" fmla="*/ 2 h 237"/>
                  <a:gd name="T14" fmla="*/ 0 w 114"/>
                  <a:gd name="T15" fmla="*/ 3 h 237"/>
                  <a:gd name="T16" fmla="*/ 0 w 114"/>
                  <a:gd name="T17" fmla="*/ 3 h 237"/>
                  <a:gd name="T18" fmla="*/ 0 w 114"/>
                  <a:gd name="T19" fmla="*/ 3 h 237"/>
                  <a:gd name="T20" fmla="*/ 0 w 114"/>
                  <a:gd name="T21" fmla="*/ 4 h 237"/>
                  <a:gd name="T22" fmla="*/ 0 w 114"/>
                  <a:gd name="T23" fmla="*/ 4 h 237"/>
                  <a:gd name="T24" fmla="*/ 1 w 114"/>
                  <a:gd name="T25" fmla="*/ 3 h 237"/>
                  <a:gd name="T26" fmla="*/ 1 w 114"/>
                  <a:gd name="T27" fmla="*/ 3 h 237"/>
                  <a:gd name="T28" fmla="*/ 1 w 114"/>
                  <a:gd name="T29" fmla="*/ 3 h 237"/>
                  <a:gd name="T30" fmla="*/ 1 w 114"/>
                  <a:gd name="T31" fmla="*/ 3 h 237"/>
                  <a:gd name="T32" fmla="*/ 2 w 114"/>
                  <a:gd name="T33" fmla="*/ 3 h 237"/>
                  <a:gd name="T34" fmla="*/ 2 w 114"/>
                  <a:gd name="T35" fmla="*/ 3 h 237"/>
                  <a:gd name="T36" fmla="*/ 2 w 114"/>
                  <a:gd name="T37" fmla="*/ 2 h 237"/>
                  <a:gd name="T38" fmla="*/ 1 w 114"/>
                  <a:gd name="T39" fmla="*/ 2 h 237"/>
                  <a:gd name="T40" fmla="*/ 2 w 114"/>
                  <a:gd name="T41" fmla="*/ 2 h 237"/>
                  <a:gd name="T42" fmla="*/ 2 w 114"/>
                  <a:gd name="T43" fmla="*/ 0 h 237"/>
                  <a:gd name="T44" fmla="*/ 1 w 114"/>
                  <a:gd name="T45" fmla="*/ 2 h 237"/>
                  <a:gd name="T46" fmla="*/ 2 w 114"/>
                  <a:gd name="T47" fmla="*/ 2 h 2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4"/>
                  <a:gd name="T73" fmla="*/ 0 h 237"/>
                  <a:gd name="T74" fmla="*/ 114 w 114"/>
                  <a:gd name="T75" fmla="*/ 237 h 2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4" h="237">
                    <a:moveTo>
                      <a:pt x="114" y="150"/>
                    </a:moveTo>
                    <a:lnTo>
                      <a:pt x="52" y="137"/>
                    </a:lnTo>
                    <a:lnTo>
                      <a:pt x="47" y="147"/>
                    </a:lnTo>
                    <a:lnTo>
                      <a:pt x="41" y="156"/>
                    </a:lnTo>
                    <a:lnTo>
                      <a:pt x="35" y="162"/>
                    </a:lnTo>
                    <a:lnTo>
                      <a:pt x="29" y="165"/>
                    </a:lnTo>
                    <a:lnTo>
                      <a:pt x="22" y="169"/>
                    </a:lnTo>
                    <a:lnTo>
                      <a:pt x="16" y="171"/>
                    </a:lnTo>
                    <a:lnTo>
                      <a:pt x="8" y="172"/>
                    </a:lnTo>
                    <a:lnTo>
                      <a:pt x="0" y="172"/>
                    </a:lnTo>
                    <a:lnTo>
                      <a:pt x="0" y="237"/>
                    </a:lnTo>
                    <a:lnTo>
                      <a:pt x="15" y="237"/>
                    </a:lnTo>
                    <a:lnTo>
                      <a:pt x="32" y="233"/>
                    </a:lnTo>
                    <a:lnTo>
                      <a:pt x="47" y="228"/>
                    </a:lnTo>
                    <a:lnTo>
                      <a:pt x="63" y="220"/>
                    </a:lnTo>
                    <a:lnTo>
                      <a:pt x="77" y="209"/>
                    </a:lnTo>
                    <a:lnTo>
                      <a:pt x="90" y="196"/>
                    </a:lnTo>
                    <a:lnTo>
                      <a:pt x="102" y="181"/>
                    </a:lnTo>
                    <a:lnTo>
                      <a:pt x="111" y="163"/>
                    </a:lnTo>
                    <a:lnTo>
                      <a:pt x="50" y="150"/>
                    </a:lnTo>
                    <a:lnTo>
                      <a:pt x="114" y="150"/>
                    </a:lnTo>
                    <a:lnTo>
                      <a:pt x="114" y="0"/>
                    </a:lnTo>
                    <a:lnTo>
                      <a:pt x="52" y="137"/>
                    </a:lnTo>
                    <a:lnTo>
                      <a:pt x="114" y="15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5" name="Freeform 95"/>
              <p:cNvSpPr>
                <a:spLocks/>
              </p:cNvSpPr>
              <p:nvPr/>
            </p:nvSpPr>
            <p:spPr bwMode="auto">
              <a:xfrm>
                <a:off x="3871" y="2525"/>
                <a:ext cx="16" cy="39"/>
              </a:xfrm>
              <a:custGeom>
                <a:avLst/>
                <a:gdLst>
                  <a:gd name="T0" fmla="*/ 0 w 64"/>
                  <a:gd name="T1" fmla="*/ 2 h 154"/>
                  <a:gd name="T2" fmla="*/ 1 w 64"/>
                  <a:gd name="T3" fmla="*/ 1 h 154"/>
                  <a:gd name="T4" fmla="*/ 1 w 64"/>
                  <a:gd name="T5" fmla="*/ 0 h 154"/>
                  <a:gd name="T6" fmla="*/ 0 w 64"/>
                  <a:gd name="T7" fmla="*/ 0 h 154"/>
                  <a:gd name="T8" fmla="*/ 0 w 64"/>
                  <a:gd name="T9" fmla="*/ 1 h 154"/>
                  <a:gd name="T10" fmla="*/ 1 w 64"/>
                  <a:gd name="T11" fmla="*/ 1 h 154"/>
                  <a:gd name="T12" fmla="*/ 0 w 64"/>
                  <a:gd name="T13" fmla="*/ 2 h 154"/>
                  <a:gd name="T14" fmla="*/ 1 w 64"/>
                  <a:gd name="T15" fmla="*/ 3 h 154"/>
                  <a:gd name="T16" fmla="*/ 1 w 64"/>
                  <a:gd name="T17" fmla="*/ 1 h 154"/>
                  <a:gd name="T18" fmla="*/ 0 w 64"/>
                  <a:gd name="T19" fmla="*/ 2 h 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54"/>
                  <a:gd name="T32" fmla="*/ 64 w 64"/>
                  <a:gd name="T33" fmla="*/ 154 h 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54">
                    <a:moveTo>
                      <a:pt x="7" y="90"/>
                    </a:moveTo>
                    <a:lnTo>
                      <a:pt x="64" y="69"/>
                    </a:lnTo>
                    <a:lnTo>
                      <a:pt x="64" y="0"/>
                    </a:lnTo>
                    <a:lnTo>
                      <a:pt x="0" y="0"/>
                    </a:lnTo>
                    <a:lnTo>
                      <a:pt x="0" y="69"/>
                    </a:lnTo>
                    <a:lnTo>
                      <a:pt x="56" y="48"/>
                    </a:lnTo>
                    <a:lnTo>
                      <a:pt x="7" y="90"/>
                    </a:lnTo>
                    <a:lnTo>
                      <a:pt x="64" y="154"/>
                    </a:lnTo>
                    <a:lnTo>
                      <a:pt x="64" y="69"/>
                    </a:lnTo>
                    <a:lnTo>
                      <a:pt x="7" y="9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6" name="Freeform 96"/>
              <p:cNvSpPr>
                <a:spLocks/>
              </p:cNvSpPr>
              <p:nvPr/>
            </p:nvSpPr>
            <p:spPr bwMode="auto">
              <a:xfrm>
                <a:off x="3868" y="2514"/>
                <a:ext cx="17" cy="34"/>
              </a:xfrm>
              <a:custGeom>
                <a:avLst/>
                <a:gdLst>
                  <a:gd name="T0" fmla="*/ 0 w 70"/>
                  <a:gd name="T1" fmla="*/ 0 h 138"/>
                  <a:gd name="T2" fmla="*/ 0 w 70"/>
                  <a:gd name="T3" fmla="*/ 0 h 138"/>
                  <a:gd name="T4" fmla="*/ 0 w 70"/>
                  <a:gd name="T5" fmla="*/ 1 h 138"/>
                  <a:gd name="T6" fmla="*/ 0 w 70"/>
                  <a:gd name="T7" fmla="*/ 1 h 138"/>
                  <a:gd name="T8" fmla="*/ 0 w 70"/>
                  <a:gd name="T9" fmla="*/ 1 h 138"/>
                  <a:gd name="T10" fmla="*/ 0 w 70"/>
                  <a:gd name="T11" fmla="*/ 1 h 138"/>
                  <a:gd name="T12" fmla="*/ 0 w 70"/>
                  <a:gd name="T13" fmla="*/ 1 h 138"/>
                  <a:gd name="T14" fmla="*/ 0 w 70"/>
                  <a:gd name="T15" fmla="*/ 2 h 138"/>
                  <a:gd name="T16" fmla="*/ 0 w 70"/>
                  <a:gd name="T17" fmla="*/ 2 h 138"/>
                  <a:gd name="T18" fmla="*/ 0 w 70"/>
                  <a:gd name="T19" fmla="*/ 2 h 138"/>
                  <a:gd name="T20" fmla="*/ 1 w 70"/>
                  <a:gd name="T21" fmla="*/ 1 h 138"/>
                  <a:gd name="T22" fmla="*/ 1 w 70"/>
                  <a:gd name="T23" fmla="*/ 1 h 138"/>
                  <a:gd name="T24" fmla="*/ 1 w 70"/>
                  <a:gd name="T25" fmla="*/ 1 h 138"/>
                  <a:gd name="T26" fmla="*/ 1 w 70"/>
                  <a:gd name="T27" fmla="*/ 1 h 138"/>
                  <a:gd name="T28" fmla="*/ 1 w 70"/>
                  <a:gd name="T29" fmla="*/ 1 h 138"/>
                  <a:gd name="T30" fmla="*/ 1 w 70"/>
                  <a:gd name="T31" fmla="*/ 1 h 138"/>
                  <a:gd name="T32" fmla="*/ 1 w 70"/>
                  <a:gd name="T33" fmla="*/ 1 h 138"/>
                  <a:gd name="T34" fmla="*/ 1 w 70"/>
                  <a:gd name="T35" fmla="*/ 1 h 138"/>
                  <a:gd name="T36" fmla="*/ 1 w 70"/>
                  <a:gd name="T37" fmla="*/ 0 h 138"/>
                  <a:gd name="T38" fmla="*/ 0 w 70"/>
                  <a:gd name="T39" fmla="*/ 1 h 138"/>
                  <a:gd name="T40" fmla="*/ 0 w 70"/>
                  <a:gd name="T41" fmla="*/ 0 h 138"/>
                  <a:gd name="T42" fmla="*/ 0 w 70"/>
                  <a:gd name="T43" fmla="*/ 0 h 138"/>
                  <a:gd name="T44" fmla="*/ 0 w 70"/>
                  <a:gd name="T45" fmla="*/ 0 h 138"/>
                  <a:gd name="T46" fmla="*/ 0 w 70"/>
                  <a:gd name="T47" fmla="*/ 0 h 1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138"/>
                  <a:gd name="T74" fmla="*/ 70 w 70"/>
                  <a:gd name="T75" fmla="*/ 138 h 1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138">
                    <a:moveTo>
                      <a:pt x="32" y="0"/>
                    </a:moveTo>
                    <a:lnTo>
                      <a:pt x="0" y="33"/>
                    </a:lnTo>
                    <a:lnTo>
                      <a:pt x="0" y="44"/>
                    </a:lnTo>
                    <a:lnTo>
                      <a:pt x="0" y="57"/>
                    </a:lnTo>
                    <a:lnTo>
                      <a:pt x="1" y="70"/>
                    </a:lnTo>
                    <a:lnTo>
                      <a:pt x="2" y="83"/>
                    </a:lnTo>
                    <a:lnTo>
                      <a:pt x="3" y="98"/>
                    </a:lnTo>
                    <a:lnTo>
                      <a:pt x="7" y="111"/>
                    </a:lnTo>
                    <a:lnTo>
                      <a:pt x="11" y="125"/>
                    </a:lnTo>
                    <a:lnTo>
                      <a:pt x="20" y="138"/>
                    </a:lnTo>
                    <a:lnTo>
                      <a:pt x="69" y="96"/>
                    </a:lnTo>
                    <a:lnTo>
                      <a:pt x="70" y="96"/>
                    </a:lnTo>
                    <a:lnTo>
                      <a:pt x="69" y="93"/>
                    </a:lnTo>
                    <a:lnTo>
                      <a:pt x="67" y="86"/>
                    </a:lnTo>
                    <a:lnTo>
                      <a:pt x="66" y="77"/>
                    </a:lnTo>
                    <a:lnTo>
                      <a:pt x="65" y="67"/>
                    </a:lnTo>
                    <a:lnTo>
                      <a:pt x="65" y="56"/>
                    </a:lnTo>
                    <a:lnTo>
                      <a:pt x="65" y="44"/>
                    </a:lnTo>
                    <a:lnTo>
                      <a:pt x="65" y="33"/>
                    </a:lnTo>
                    <a:lnTo>
                      <a:pt x="32" y="66"/>
                    </a:lnTo>
                    <a:lnTo>
                      <a:pt x="32" y="0"/>
                    </a:lnTo>
                    <a:lnTo>
                      <a:pt x="0" y="0"/>
                    </a:lnTo>
                    <a:lnTo>
                      <a:pt x="0" y="33"/>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7" name="Freeform 97"/>
              <p:cNvSpPr>
                <a:spLocks/>
              </p:cNvSpPr>
              <p:nvPr/>
            </p:nvSpPr>
            <p:spPr bwMode="auto">
              <a:xfrm>
                <a:off x="3876" y="2514"/>
                <a:ext cx="26" cy="16"/>
              </a:xfrm>
              <a:custGeom>
                <a:avLst/>
                <a:gdLst>
                  <a:gd name="T0" fmla="*/ 1 w 105"/>
                  <a:gd name="T1" fmla="*/ 0 h 66"/>
                  <a:gd name="T2" fmla="*/ 1 w 105"/>
                  <a:gd name="T3" fmla="*/ 0 h 66"/>
                  <a:gd name="T4" fmla="*/ 0 w 105"/>
                  <a:gd name="T5" fmla="*/ 0 h 66"/>
                  <a:gd name="T6" fmla="*/ 0 w 105"/>
                  <a:gd name="T7" fmla="*/ 1 h 66"/>
                  <a:gd name="T8" fmla="*/ 1 w 105"/>
                  <a:gd name="T9" fmla="*/ 1 h 66"/>
                  <a:gd name="T10" fmla="*/ 1 w 105"/>
                  <a:gd name="T11" fmla="*/ 1 h 66"/>
                  <a:gd name="T12" fmla="*/ 1 w 105"/>
                  <a:gd name="T13" fmla="*/ 0 h 66"/>
                  <a:gd name="T14" fmla="*/ 1 w 105"/>
                  <a:gd name="T15" fmla="*/ 0 h 66"/>
                  <a:gd name="T16" fmla="*/ 1 w 105"/>
                  <a:gd name="T17" fmla="*/ 0 h 66"/>
                  <a:gd name="T18" fmla="*/ 1 w 105"/>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66"/>
                  <a:gd name="T32" fmla="*/ 105 w 105"/>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66">
                    <a:moveTo>
                      <a:pt x="105" y="20"/>
                    </a:moveTo>
                    <a:lnTo>
                      <a:pt x="76" y="0"/>
                    </a:lnTo>
                    <a:lnTo>
                      <a:pt x="0" y="0"/>
                    </a:lnTo>
                    <a:lnTo>
                      <a:pt x="0" y="66"/>
                    </a:lnTo>
                    <a:lnTo>
                      <a:pt x="76" y="66"/>
                    </a:lnTo>
                    <a:lnTo>
                      <a:pt x="46" y="45"/>
                    </a:lnTo>
                    <a:lnTo>
                      <a:pt x="105" y="20"/>
                    </a:lnTo>
                    <a:lnTo>
                      <a:pt x="97" y="0"/>
                    </a:lnTo>
                    <a:lnTo>
                      <a:pt x="76" y="0"/>
                    </a:lnTo>
                    <a:lnTo>
                      <a:pt x="105" y="2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8" name="Freeform 98"/>
              <p:cNvSpPr>
                <a:spLocks/>
              </p:cNvSpPr>
              <p:nvPr/>
            </p:nvSpPr>
            <p:spPr bwMode="auto">
              <a:xfrm>
                <a:off x="3887" y="2519"/>
                <a:ext cx="19" cy="28"/>
              </a:xfrm>
              <a:custGeom>
                <a:avLst/>
                <a:gdLst>
                  <a:gd name="T0" fmla="*/ 1 w 75"/>
                  <a:gd name="T1" fmla="*/ 2 h 115"/>
                  <a:gd name="T2" fmla="*/ 1 w 75"/>
                  <a:gd name="T3" fmla="*/ 1 h 115"/>
                  <a:gd name="T4" fmla="*/ 1 w 75"/>
                  <a:gd name="T5" fmla="*/ 1 h 115"/>
                  <a:gd name="T6" fmla="*/ 1 w 75"/>
                  <a:gd name="T7" fmla="*/ 1 h 115"/>
                  <a:gd name="T8" fmla="*/ 1 w 75"/>
                  <a:gd name="T9" fmla="*/ 1 h 115"/>
                  <a:gd name="T10" fmla="*/ 1 w 75"/>
                  <a:gd name="T11" fmla="*/ 0 h 115"/>
                  <a:gd name="T12" fmla="*/ 1 w 75"/>
                  <a:gd name="T13" fmla="*/ 0 h 115"/>
                  <a:gd name="T14" fmla="*/ 1 w 75"/>
                  <a:gd name="T15" fmla="*/ 0 h 115"/>
                  <a:gd name="T16" fmla="*/ 1 w 75"/>
                  <a:gd name="T17" fmla="*/ 0 h 115"/>
                  <a:gd name="T18" fmla="*/ 1 w 75"/>
                  <a:gd name="T19" fmla="*/ 0 h 115"/>
                  <a:gd name="T20" fmla="*/ 0 w 75"/>
                  <a:gd name="T21" fmla="*/ 0 h 115"/>
                  <a:gd name="T22" fmla="*/ 0 w 75"/>
                  <a:gd name="T23" fmla="*/ 0 h 115"/>
                  <a:gd name="T24" fmla="*/ 0 w 75"/>
                  <a:gd name="T25" fmla="*/ 0 h 115"/>
                  <a:gd name="T26" fmla="*/ 0 w 75"/>
                  <a:gd name="T27" fmla="*/ 1 h 115"/>
                  <a:gd name="T28" fmla="*/ 0 w 75"/>
                  <a:gd name="T29" fmla="*/ 1 h 115"/>
                  <a:gd name="T30" fmla="*/ 0 w 75"/>
                  <a:gd name="T31" fmla="*/ 1 h 115"/>
                  <a:gd name="T32" fmla="*/ 0 w 75"/>
                  <a:gd name="T33" fmla="*/ 1 h 115"/>
                  <a:gd name="T34" fmla="*/ 0 w 75"/>
                  <a:gd name="T35" fmla="*/ 1 h 115"/>
                  <a:gd name="T36" fmla="*/ 0 w 75"/>
                  <a:gd name="T37" fmla="*/ 1 h 115"/>
                  <a:gd name="T38" fmla="*/ 1 w 75"/>
                  <a:gd name="T39" fmla="*/ 1 h 115"/>
                  <a:gd name="T40" fmla="*/ 1 w 75"/>
                  <a:gd name="T41" fmla="*/ 2 h 115"/>
                  <a:gd name="T42" fmla="*/ 1 w 75"/>
                  <a:gd name="T43" fmla="*/ 2 h 115"/>
                  <a:gd name="T44" fmla="*/ 1 w 75"/>
                  <a:gd name="T45" fmla="*/ 1 h 115"/>
                  <a:gd name="T46" fmla="*/ 1 w 75"/>
                  <a:gd name="T47" fmla="*/ 2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5"/>
                  <a:gd name="T73" fmla="*/ 0 h 115"/>
                  <a:gd name="T74" fmla="*/ 75 w 75"/>
                  <a:gd name="T75" fmla="*/ 115 h 1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5" h="115">
                    <a:moveTo>
                      <a:pt x="42" y="115"/>
                    </a:moveTo>
                    <a:lnTo>
                      <a:pt x="75" y="82"/>
                    </a:lnTo>
                    <a:lnTo>
                      <a:pt x="75" y="73"/>
                    </a:lnTo>
                    <a:lnTo>
                      <a:pt x="74" y="63"/>
                    </a:lnTo>
                    <a:lnTo>
                      <a:pt x="74" y="54"/>
                    </a:lnTo>
                    <a:lnTo>
                      <a:pt x="73" y="43"/>
                    </a:lnTo>
                    <a:lnTo>
                      <a:pt x="70" y="34"/>
                    </a:lnTo>
                    <a:lnTo>
                      <a:pt x="68" y="23"/>
                    </a:lnTo>
                    <a:lnTo>
                      <a:pt x="64" y="12"/>
                    </a:lnTo>
                    <a:lnTo>
                      <a:pt x="59" y="0"/>
                    </a:lnTo>
                    <a:lnTo>
                      <a:pt x="0" y="25"/>
                    </a:lnTo>
                    <a:lnTo>
                      <a:pt x="4" y="35"/>
                    </a:lnTo>
                    <a:lnTo>
                      <a:pt x="6" y="42"/>
                    </a:lnTo>
                    <a:lnTo>
                      <a:pt x="7" y="48"/>
                    </a:lnTo>
                    <a:lnTo>
                      <a:pt x="8" y="53"/>
                    </a:lnTo>
                    <a:lnTo>
                      <a:pt x="10" y="59"/>
                    </a:lnTo>
                    <a:lnTo>
                      <a:pt x="10" y="66"/>
                    </a:lnTo>
                    <a:lnTo>
                      <a:pt x="10" y="73"/>
                    </a:lnTo>
                    <a:lnTo>
                      <a:pt x="10" y="82"/>
                    </a:lnTo>
                    <a:lnTo>
                      <a:pt x="42" y="50"/>
                    </a:lnTo>
                    <a:lnTo>
                      <a:pt x="42" y="115"/>
                    </a:lnTo>
                    <a:lnTo>
                      <a:pt x="75" y="115"/>
                    </a:lnTo>
                    <a:lnTo>
                      <a:pt x="75" y="82"/>
                    </a:lnTo>
                    <a:lnTo>
                      <a:pt x="42" y="11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29" name="Freeform 99"/>
              <p:cNvSpPr>
                <a:spLocks/>
              </p:cNvSpPr>
              <p:nvPr/>
            </p:nvSpPr>
            <p:spPr bwMode="auto">
              <a:xfrm>
                <a:off x="3881" y="2531"/>
                <a:ext cx="18" cy="20"/>
              </a:xfrm>
              <a:custGeom>
                <a:avLst/>
                <a:gdLst>
                  <a:gd name="T0" fmla="*/ 0 w 70"/>
                  <a:gd name="T1" fmla="*/ 1 h 79"/>
                  <a:gd name="T2" fmla="*/ 1 w 70"/>
                  <a:gd name="T3" fmla="*/ 1 h 79"/>
                  <a:gd name="T4" fmla="*/ 1 w 70"/>
                  <a:gd name="T5" fmla="*/ 1 h 79"/>
                  <a:gd name="T6" fmla="*/ 1 w 70"/>
                  <a:gd name="T7" fmla="*/ 1 h 79"/>
                  <a:gd name="T8" fmla="*/ 1 w 70"/>
                  <a:gd name="T9" fmla="*/ 1 h 79"/>
                  <a:gd name="T10" fmla="*/ 1 w 70"/>
                  <a:gd name="T11" fmla="*/ 1 h 79"/>
                  <a:gd name="T12" fmla="*/ 1 w 70"/>
                  <a:gd name="T13" fmla="*/ 1 h 79"/>
                  <a:gd name="T14" fmla="*/ 1 w 70"/>
                  <a:gd name="T15" fmla="*/ 1 h 79"/>
                  <a:gd name="T16" fmla="*/ 1 w 70"/>
                  <a:gd name="T17" fmla="*/ 1 h 79"/>
                  <a:gd name="T18" fmla="*/ 1 w 70"/>
                  <a:gd name="T19" fmla="*/ 1 h 79"/>
                  <a:gd name="T20" fmla="*/ 1 w 70"/>
                  <a:gd name="T21" fmla="*/ 0 h 79"/>
                  <a:gd name="T22" fmla="*/ 1 w 70"/>
                  <a:gd name="T23" fmla="*/ 0 h 79"/>
                  <a:gd name="T24" fmla="*/ 1 w 70"/>
                  <a:gd name="T25" fmla="*/ 0 h 79"/>
                  <a:gd name="T26" fmla="*/ 1 w 70"/>
                  <a:gd name="T27" fmla="*/ 0 h 79"/>
                  <a:gd name="T28" fmla="*/ 1 w 70"/>
                  <a:gd name="T29" fmla="*/ 0 h 79"/>
                  <a:gd name="T30" fmla="*/ 1 w 70"/>
                  <a:gd name="T31" fmla="*/ 0 h 79"/>
                  <a:gd name="T32" fmla="*/ 1 w 70"/>
                  <a:gd name="T33" fmla="*/ 0 h 79"/>
                  <a:gd name="T34" fmla="*/ 1 w 70"/>
                  <a:gd name="T35" fmla="*/ 0 h 79"/>
                  <a:gd name="T36" fmla="*/ 1 w 70"/>
                  <a:gd name="T37" fmla="*/ 0 h 79"/>
                  <a:gd name="T38" fmla="*/ 1 w 70"/>
                  <a:gd name="T39" fmla="*/ 1 h 79"/>
                  <a:gd name="T40" fmla="*/ 0 w 70"/>
                  <a:gd name="T41" fmla="*/ 1 h 79"/>
                  <a:gd name="T42" fmla="*/ 0 w 70"/>
                  <a:gd name="T43" fmla="*/ 1 h 79"/>
                  <a:gd name="T44" fmla="*/ 1 w 70"/>
                  <a:gd name="T45" fmla="*/ 1 h 79"/>
                  <a:gd name="T46" fmla="*/ 0 w 70"/>
                  <a:gd name="T47" fmla="*/ 1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79"/>
                  <a:gd name="T74" fmla="*/ 70 w 70"/>
                  <a:gd name="T75" fmla="*/ 79 h 7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79">
                    <a:moveTo>
                      <a:pt x="0" y="60"/>
                    </a:moveTo>
                    <a:lnTo>
                      <a:pt x="30" y="79"/>
                    </a:lnTo>
                    <a:lnTo>
                      <a:pt x="42" y="78"/>
                    </a:lnTo>
                    <a:lnTo>
                      <a:pt x="51" y="74"/>
                    </a:lnTo>
                    <a:lnTo>
                      <a:pt x="58" y="70"/>
                    </a:lnTo>
                    <a:lnTo>
                      <a:pt x="64" y="68"/>
                    </a:lnTo>
                    <a:lnTo>
                      <a:pt x="68" y="66"/>
                    </a:lnTo>
                    <a:lnTo>
                      <a:pt x="70" y="65"/>
                    </a:lnTo>
                    <a:lnTo>
                      <a:pt x="67" y="65"/>
                    </a:lnTo>
                    <a:lnTo>
                      <a:pt x="67" y="0"/>
                    </a:lnTo>
                    <a:lnTo>
                      <a:pt x="55" y="2"/>
                    </a:lnTo>
                    <a:lnTo>
                      <a:pt x="45" y="5"/>
                    </a:lnTo>
                    <a:lnTo>
                      <a:pt x="38" y="9"/>
                    </a:lnTo>
                    <a:lnTo>
                      <a:pt x="32" y="12"/>
                    </a:lnTo>
                    <a:lnTo>
                      <a:pt x="29" y="15"/>
                    </a:lnTo>
                    <a:lnTo>
                      <a:pt x="26" y="15"/>
                    </a:lnTo>
                    <a:lnTo>
                      <a:pt x="27" y="16"/>
                    </a:lnTo>
                    <a:lnTo>
                      <a:pt x="30" y="15"/>
                    </a:lnTo>
                    <a:lnTo>
                      <a:pt x="59" y="34"/>
                    </a:lnTo>
                    <a:lnTo>
                      <a:pt x="0" y="60"/>
                    </a:lnTo>
                    <a:lnTo>
                      <a:pt x="8" y="79"/>
                    </a:lnTo>
                    <a:lnTo>
                      <a:pt x="30" y="79"/>
                    </a:lnTo>
                    <a:lnTo>
                      <a:pt x="0"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0" name="Freeform 100"/>
              <p:cNvSpPr>
                <a:spLocks/>
              </p:cNvSpPr>
              <p:nvPr/>
            </p:nvSpPr>
            <p:spPr bwMode="auto">
              <a:xfrm>
                <a:off x="3878" y="2514"/>
                <a:ext cx="45" cy="32"/>
              </a:xfrm>
              <a:custGeom>
                <a:avLst/>
                <a:gdLst>
                  <a:gd name="T0" fmla="*/ 3 w 181"/>
                  <a:gd name="T1" fmla="*/ 0 h 130"/>
                  <a:gd name="T2" fmla="*/ 2 w 181"/>
                  <a:gd name="T3" fmla="*/ 0 h 130"/>
                  <a:gd name="T4" fmla="*/ 2 w 181"/>
                  <a:gd name="T5" fmla="*/ 0 h 130"/>
                  <a:gd name="T6" fmla="*/ 2 w 181"/>
                  <a:gd name="T7" fmla="*/ 0 h 130"/>
                  <a:gd name="T8" fmla="*/ 1 w 181"/>
                  <a:gd name="T9" fmla="*/ 0 h 130"/>
                  <a:gd name="T10" fmla="*/ 1 w 181"/>
                  <a:gd name="T11" fmla="*/ 0 h 130"/>
                  <a:gd name="T12" fmla="*/ 1 w 181"/>
                  <a:gd name="T13" fmla="*/ 0 h 130"/>
                  <a:gd name="T14" fmla="*/ 1 w 181"/>
                  <a:gd name="T15" fmla="*/ 0 h 130"/>
                  <a:gd name="T16" fmla="*/ 1 w 181"/>
                  <a:gd name="T17" fmla="*/ 0 h 130"/>
                  <a:gd name="T18" fmla="*/ 0 w 181"/>
                  <a:gd name="T19" fmla="*/ 0 h 130"/>
                  <a:gd name="T20" fmla="*/ 0 w 181"/>
                  <a:gd name="T21" fmla="*/ 0 h 130"/>
                  <a:gd name="T22" fmla="*/ 0 w 181"/>
                  <a:gd name="T23" fmla="*/ 0 h 130"/>
                  <a:gd name="T24" fmla="*/ 0 w 181"/>
                  <a:gd name="T25" fmla="*/ 0 h 130"/>
                  <a:gd name="T26" fmla="*/ 0 w 181"/>
                  <a:gd name="T27" fmla="*/ 1 h 130"/>
                  <a:gd name="T28" fmla="*/ 0 w 181"/>
                  <a:gd name="T29" fmla="*/ 1 h 130"/>
                  <a:gd name="T30" fmla="*/ 0 w 181"/>
                  <a:gd name="T31" fmla="*/ 1 h 130"/>
                  <a:gd name="T32" fmla="*/ 0 w 181"/>
                  <a:gd name="T33" fmla="*/ 1 h 130"/>
                  <a:gd name="T34" fmla="*/ 0 w 181"/>
                  <a:gd name="T35" fmla="*/ 1 h 130"/>
                  <a:gd name="T36" fmla="*/ 0 w 181"/>
                  <a:gd name="T37" fmla="*/ 1 h 130"/>
                  <a:gd name="T38" fmla="*/ 0 w 181"/>
                  <a:gd name="T39" fmla="*/ 2 h 130"/>
                  <a:gd name="T40" fmla="*/ 0 w 181"/>
                  <a:gd name="T41" fmla="*/ 2 h 130"/>
                  <a:gd name="T42" fmla="*/ 0 w 181"/>
                  <a:gd name="T43" fmla="*/ 2 h 130"/>
                  <a:gd name="T44" fmla="*/ 1 w 181"/>
                  <a:gd name="T45" fmla="*/ 1 h 130"/>
                  <a:gd name="T46" fmla="*/ 1 w 181"/>
                  <a:gd name="T47" fmla="*/ 1 h 130"/>
                  <a:gd name="T48" fmla="*/ 1 w 181"/>
                  <a:gd name="T49" fmla="*/ 1 h 130"/>
                  <a:gd name="T50" fmla="*/ 1 w 181"/>
                  <a:gd name="T51" fmla="*/ 1 h 130"/>
                  <a:gd name="T52" fmla="*/ 1 w 181"/>
                  <a:gd name="T53" fmla="*/ 1 h 130"/>
                  <a:gd name="T54" fmla="*/ 1 w 181"/>
                  <a:gd name="T55" fmla="*/ 1 h 130"/>
                  <a:gd name="T56" fmla="*/ 1 w 181"/>
                  <a:gd name="T57" fmla="*/ 1 h 130"/>
                  <a:gd name="T58" fmla="*/ 1 w 181"/>
                  <a:gd name="T59" fmla="*/ 1 h 130"/>
                  <a:gd name="T60" fmla="*/ 1 w 181"/>
                  <a:gd name="T61" fmla="*/ 1 h 130"/>
                  <a:gd name="T62" fmla="*/ 1 w 181"/>
                  <a:gd name="T63" fmla="*/ 1 h 130"/>
                  <a:gd name="T64" fmla="*/ 1 w 181"/>
                  <a:gd name="T65" fmla="*/ 1 h 130"/>
                  <a:gd name="T66" fmla="*/ 1 w 181"/>
                  <a:gd name="T67" fmla="*/ 1 h 130"/>
                  <a:gd name="T68" fmla="*/ 1 w 181"/>
                  <a:gd name="T69" fmla="*/ 1 h 130"/>
                  <a:gd name="T70" fmla="*/ 1 w 181"/>
                  <a:gd name="T71" fmla="*/ 1 h 130"/>
                  <a:gd name="T72" fmla="*/ 1 w 181"/>
                  <a:gd name="T73" fmla="*/ 1 h 130"/>
                  <a:gd name="T74" fmla="*/ 1 w 181"/>
                  <a:gd name="T75" fmla="*/ 1 h 130"/>
                  <a:gd name="T76" fmla="*/ 1 w 181"/>
                  <a:gd name="T77" fmla="*/ 1 h 130"/>
                  <a:gd name="T78" fmla="*/ 1 w 181"/>
                  <a:gd name="T79" fmla="*/ 1 h 130"/>
                  <a:gd name="T80" fmla="*/ 2 w 181"/>
                  <a:gd name="T81" fmla="*/ 1 h 130"/>
                  <a:gd name="T82" fmla="*/ 2 w 181"/>
                  <a:gd name="T83" fmla="*/ 1 h 130"/>
                  <a:gd name="T84" fmla="*/ 2 w 181"/>
                  <a:gd name="T85" fmla="*/ 1 h 130"/>
                  <a:gd name="T86" fmla="*/ 2 w 181"/>
                  <a:gd name="T87" fmla="*/ 0 h 130"/>
                  <a:gd name="T88" fmla="*/ 3 w 181"/>
                  <a:gd name="T89" fmla="*/ 0 h 130"/>
                  <a:gd name="T90" fmla="*/ 3 w 181"/>
                  <a:gd name="T91" fmla="*/ 0 h 130"/>
                  <a:gd name="T92" fmla="*/ 2 w 181"/>
                  <a:gd name="T93" fmla="*/ 0 h 130"/>
                  <a:gd name="T94" fmla="*/ 3 w 181"/>
                  <a:gd name="T95" fmla="*/ 0 h 1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1"/>
                  <a:gd name="T145" fmla="*/ 0 h 130"/>
                  <a:gd name="T146" fmla="*/ 181 w 181"/>
                  <a:gd name="T147" fmla="*/ 130 h 1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1" h="130">
                    <a:moveTo>
                      <a:pt x="181" y="33"/>
                    </a:moveTo>
                    <a:lnTo>
                      <a:pt x="148" y="0"/>
                    </a:lnTo>
                    <a:lnTo>
                      <a:pt x="134" y="0"/>
                    </a:lnTo>
                    <a:lnTo>
                      <a:pt x="114" y="0"/>
                    </a:lnTo>
                    <a:lnTo>
                      <a:pt x="101" y="1"/>
                    </a:lnTo>
                    <a:lnTo>
                      <a:pt x="88" y="1"/>
                    </a:lnTo>
                    <a:lnTo>
                      <a:pt x="74" y="4"/>
                    </a:lnTo>
                    <a:lnTo>
                      <a:pt x="60" y="7"/>
                    </a:lnTo>
                    <a:lnTo>
                      <a:pt x="45" y="13"/>
                    </a:lnTo>
                    <a:lnTo>
                      <a:pt x="32" y="20"/>
                    </a:lnTo>
                    <a:lnTo>
                      <a:pt x="24" y="26"/>
                    </a:lnTo>
                    <a:lnTo>
                      <a:pt x="18" y="33"/>
                    </a:lnTo>
                    <a:lnTo>
                      <a:pt x="12" y="41"/>
                    </a:lnTo>
                    <a:lnTo>
                      <a:pt x="7" y="49"/>
                    </a:lnTo>
                    <a:lnTo>
                      <a:pt x="4" y="58"/>
                    </a:lnTo>
                    <a:lnTo>
                      <a:pt x="1" y="68"/>
                    </a:lnTo>
                    <a:lnTo>
                      <a:pt x="0" y="79"/>
                    </a:lnTo>
                    <a:lnTo>
                      <a:pt x="0" y="88"/>
                    </a:lnTo>
                    <a:lnTo>
                      <a:pt x="1" y="99"/>
                    </a:lnTo>
                    <a:lnTo>
                      <a:pt x="5" y="110"/>
                    </a:lnTo>
                    <a:lnTo>
                      <a:pt x="8" y="119"/>
                    </a:lnTo>
                    <a:lnTo>
                      <a:pt x="12" y="130"/>
                    </a:lnTo>
                    <a:lnTo>
                      <a:pt x="71" y="104"/>
                    </a:lnTo>
                    <a:lnTo>
                      <a:pt x="68" y="98"/>
                    </a:lnTo>
                    <a:lnTo>
                      <a:pt x="67" y="92"/>
                    </a:lnTo>
                    <a:lnTo>
                      <a:pt x="66" y="87"/>
                    </a:lnTo>
                    <a:lnTo>
                      <a:pt x="64" y="83"/>
                    </a:lnTo>
                    <a:lnTo>
                      <a:pt x="64" y="80"/>
                    </a:lnTo>
                    <a:lnTo>
                      <a:pt x="64" y="79"/>
                    </a:lnTo>
                    <a:lnTo>
                      <a:pt x="66" y="77"/>
                    </a:lnTo>
                    <a:lnTo>
                      <a:pt x="66" y="76"/>
                    </a:lnTo>
                    <a:lnTo>
                      <a:pt x="66" y="75"/>
                    </a:lnTo>
                    <a:lnTo>
                      <a:pt x="67" y="75"/>
                    </a:lnTo>
                    <a:lnTo>
                      <a:pt x="73" y="72"/>
                    </a:lnTo>
                    <a:lnTo>
                      <a:pt x="79" y="69"/>
                    </a:lnTo>
                    <a:lnTo>
                      <a:pt x="87" y="68"/>
                    </a:lnTo>
                    <a:lnTo>
                      <a:pt x="95" y="66"/>
                    </a:lnTo>
                    <a:lnTo>
                      <a:pt x="106" y="66"/>
                    </a:lnTo>
                    <a:lnTo>
                      <a:pt x="115" y="64"/>
                    </a:lnTo>
                    <a:lnTo>
                      <a:pt x="134" y="64"/>
                    </a:lnTo>
                    <a:lnTo>
                      <a:pt x="148" y="66"/>
                    </a:lnTo>
                    <a:lnTo>
                      <a:pt x="115" y="33"/>
                    </a:lnTo>
                    <a:lnTo>
                      <a:pt x="181" y="33"/>
                    </a:lnTo>
                    <a:lnTo>
                      <a:pt x="181" y="0"/>
                    </a:lnTo>
                    <a:lnTo>
                      <a:pt x="148" y="0"/>
                    </a:lnTo>
                    <a:lnTo>
                      <a:pt x="181"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1" name="Freeform 101"/>
              <p:cNvSpPr>
                <a:spLocks/>
              </p:cNvSpPr>
              <p:nvPr/>
            </p:nvSpPr>
            <p:spPr bwMode="auto">
              <a:xfrm>
                <a:off x="3907" y="2522"/>
                <a:ext cx="16" cy="25"/>
              </a:xfrm>
              <a:custGeom>
                <a:avLst/>
                <a:gdLst>
                  <a:gd name="T0" fmla="*/ 0 w 66"/>
                  <a:gd name="T1" fmla="*/ 1 h 102"/>
                  <a:gd name="T2" fmla="*/ 1 w 66"/>
                  <a:gd name="T3" fmla="*/ 1 h 102"/>
                  <a:gd name="T4" fmla="*/ 1 w 66"/>
                  <a:gd name="T5" fmla="*/ 0 h 102"/>
                  <a:gd name="T6" fmla="*/ 0 w 66"/>
                  <a:gd name="T7" fmla="*/ 0 h 102"/>
                  <a:gd name="T8" fmla="*/ 0 w 66"/>
                  <a:gd name="T9" fmla="*/ 1 h 102"/>
                  <a:gd name="T10" fmla="*/ 0 w 66"/>
                  <a:gd name="T11" fmla="*/ 0 h 102"/>
                  <a:gd name="T12" fmla="*/ 0 w 66"/>
                  <a:gd name="T13" fmla="*/ 1 h 102"/>
                  <a:gd name="T14" fmla="*/ 1 w 66"/>
                  <a:gd name="T15" fmla="*/ 1 h 102"/>
                  <a:gd name="T16" fmla="*/ 1 w 66"/>
                  <a:gd name="T17" fmla="*/ 1 h 102"/>
                  <a:gd name="T18" fmla="*/ 0 w 66"/>
                  <a:gd name="T19" fmla="*/ 1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102"/>
                  <a:gd name="T32" fmla="*/ 66 w 66"/>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102">
                    <a:moveTo>
                      <a:pt x="33" y="102"/>
                    </a:moveTo>
                    <a:lnTo>
                      <a:pt x="66" y="69"/>
                    </a:lnTo>
                    <a:lnTo>
                      <a:pt x="66" y="0"/>
                    </a:lnTo>
                    <a:lnTo>
                      <a:pt x="0" y="0"/>
                    </a:lnTo>
                    <a:lnTo>
                      <a:pt x="0" y="69"/>
                    </a:lnTo>
                    <a:lnTo>
                      <a:pt x="33" y="37"/>
                    </a:lnTo>
                    <a:lnTo>
                      <a:pt x="33" y="102"/>
                    </a:lnTo>
                    <a:lnTo>
                      <a:pt x="66" y="102"/>
                    </a:lnTo>
                    <a:lnTo>
                      <a:pt x="66" y="69"/>
                    </a:lnTo>
                    <a:lnTo>
                      <a:pt x="33" y="10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2" name="Freeform 102"/>
              <p:cNvSpPr>
                <a:spLocks/>
              </p:cNvSpPr>
              <p:nvPr/>
            </p:nvSpPr>
            <p:spPr bwMode="auto">
              <a:xfrm>
                <a:off x="3899" y="2531"/>
                <a:ext cx="20" cy="24"/>
              </a:xfrm>
              <a:custGeom>
                <a:avLst/>
                <a:gdLst>
                  <a:gd name="T0" fmla="*/ 0 w 79"/>
                  <a:gd name="T1" fmla="*/ 1 h 94"/>
                  <a:gd name="T2" fmla="*/ 1 w 79"/>
                  <a:gd name="T3" fmla="*/ 2 h 94"/>
                  <a:gd name="T4" fmla="*/ 1 w 79"/>
                  <a:gd name="T5" fmla="*/ 2 h 94"/>
                  <a:gd name="T6" fmla="*/ 1 w 79"/>
                  <a:gd name="T7" fmla="*/ 1 h 94"/>
                  <a:gd name="T8" fmla="*/ 1 w 79"/>
                  <a:gd name="T9" fmla="*/ 1 h 94"/>
                  <a:gd name="T10" fmla="*/ 1 w 79"/>
                  <a:gd name="T11" fmla="*/ 1 h 94"/>
                  <a:gd name="T12" fmla="*/ 1 w 79"/>
                  <a:gd name="T13" fmla="*/ 1 h 94"/>
                  <a:gd name="T14" fmla="*/ 1 w 79"/>
                  <a:gd name="T15" fmla="*/ 1 h 94"/>
                  <a:gd name="T16" fmla="*/ 1 w 79"/>
                  <a:gd name="T17" fmla="*/ 1 h 94"/>
                  <a:gd name="T18" fmla="*/ 1 w 79"/>
                  <a:gd name="T19" fmla="*/ 1 h 94"/>
                  <a:gd name="T20" fmla="*/ 1 w 79"/>
                  <a:gd name="T21" fmla="*/ 0 h 94"/>
                  <a:gd name="T22" fmla="*/ 1 w 79"/>
                  <a:gd name="T23" fmla="*/ 0 h 94"/>
                  <a:gd name="T24" fmla="*/ 1 w 79"/>
                  <a:gd name="T25" fmla="*/ 0 h 94"/>
                  <a:gd name="T26" fmla="*/ 1 w 79"/>
                  <a:gd name="T27" fmla="*/ 0 h 94"/>
                  <a:gd name="T28" fmla="*/ 1 w 79"/>
                  <a:gd name="T29" fmla="*/ 1 h 94"/>
                  <a:gd name="T30" fmla="*/ 0 w 79"/>
                  <a:gd name="T31" fmla="*/ 1 h 94"/>
                  <a:gd name="T32" fmla="*/ 0 w 79"/>
                  <a:gd name="T33" fmla="*/ 1 h 94"/>
                  <a:gd name="T34" fmla="*/ 0 w 79"/>
                  <a:gd name="T35" fmla="*/ 1 h 94"/>
                  <a:gd name="T36" fmla="*/ 1 w 79"/>
                  <a:gd name="T37" fmla="*/ 1 h 94"/>
                  <a:gd name="T38" fmla="*/ 1 w 79"/>
                  <a:gd name="T39" fmla="*/ 1 h 94"/>
                  <a:gd name="T40" fmla="*/ 0 w 79"/>
                  <a:gd name="T41" fmla="*/ 1 h 94"/>
                  <a:gd name="T42" fmla="*/ 0 w 79"/>
                  <a:gd name="T43" fmla="*/ 2 h 94"/>
                  <a:gd name="T44" fmla="*/ 1 w 79"/>
                  <a:gd name="T45" fmla="*/ 2 h 94"/>
                  <a:gd name="T46" fmla="*/ 0 w 79"/>
                  <a:gd name="T47" fmla="*/ 1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9"/>
                  <a:gd name="T73" fmla="*/ 0 h 94"/>
                  <a:gd name="T74" fmla="*/ 79 w 79"/>
                  <a:gd name="T75" fmla="*/ 94 h 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9" h="94">
                    <a:moveTo>
                      <a:pt x="0" y="61"/>
                    </a:moveTo>
                    <a:lnTo>
                      <a:pt x="32" y="94"/>
                    </a:lnTo>
                    <a:lnTo>
                      <a:pt x="52" y="87"/>
                    </a:lnTo>
                    <a:lnTo>
                      <a:pt x="60" y="80"/>
                    </a:lnTo>
                    <a:lnTo>
                      <a:pt x="66" y="74"/>
                    </a:lnTo>
                    <a:lnTo>
                      <a:pt x="72" y="68"/>
                    </a:lnTo>
                    <a:lnTo>
                      <a:pt x="76" y="63"/>
                    </a:lnTo>
                    <a:lnTo>
                      <a:pt x="79" y="60"/>
                    </a:lnTo>
                    <a:lnTo>
                      <a:pt x="78" y="61"/>
                    </a:lnTo>
                    <a:lnTo>
                      <a:pt x="63" y="65"/>
                    </a:lnTo>
                    <a:lnTo>
                      <a:pt x="63" y="0"/>
                    </a:lnTo>
                    <a:lnTo>
                      <a:pt x="42" y="7"/>
                    </a:lnTo>
                    <a:lnTo>
                      <a:pt x="34" y="15"/>
                    </a:lnTo>
                    <a:lnTo>
                      <a:pt x="28" y="21"/>
                    </a:lnTo>
                    <a:lnTo>
                      <a:pt x="23" y="25"/>
                    </a:lnTo>
                    <a:lnTo>
                      <a:pt x="19" y="30"/>
                    </a:lnTo>
                    <a:lnTo>
                      <a:pt x="16" y="34"/>
                    </a:lnTo>
                    <a:lnTo>
                      <a:pt x="32" y="29"/>
                    </a:lnTo>
                    <a:lnTo>
                      <a:pt x="64" y="61"/>
                    </a:lnTo>
                    <a:lnTo>
                      <a:pt x="0" y="61"/>
                    </a:lnTo>
                    <a:lnTo>
                      <a:pt x="0" y="94"/>
                    </a:lnTo>
                    <a:lnTo>
                      <a:pt x="32" y="94"/>
                    </a:lnTo>
                    <a:lnTo>
                      <a:pt x="0" y="6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3" name="Freeform 103"/>
              <p:cNvSpPr>
                <a:spLocks/>
              </p:cNvSpPr>
              <p:nvPr/>
            </p:nvSpPr>
            <p:spPr bwMode="auto">
              <a:xfrm>
                <a:off x="3899" y="2517"/>
                <a:ext cx="20" cy="29"/>
              </a:xfrm>
              <a:custGeom>
                <a:avLst/>
                <a:gdLst>
                  <a:gd name="T0" fmla="*/ 1 w 80"/>
                  <a:gd name="T1" fmla="*/ 0 h 115"/>
                  <a:gd name="T2" fmla="*/ 0 w 80"/>
                  <a:gd name="T3" fmla="*/ 0 h 115"/>
                  <a:gd name="T4" fmla="*/ 0 w 80"/>
                  <a:gd name="T5" fmla="*/ 1 h 115"/>
                  <a:gd name="T6" fmla="*/ 0 w 80"/>
                  <a:gd name="T7" fmla="*/ 1 h 115"/>
                  <a:gd name="T8" fmla="*/ 0 w 80"/>
                  <a:gd name="T9" fmla="*/ 1 h 115"/>
                  <a:gd name="T10" fmla="*/ 0 w 80"/>
                  <a:gd name="T11" fmla="*/ 1 h 115"/>
                  <a:gd name="T12" fmla="*/ 0 w 80"/>
                  <a:gd name="T13" fmla="*/ 1 h 115"/>
                  <a:gd name="T14" fmla="*/ 0 w 80"/>
                  <a:gd name="T15" fmla="*/ 2 h 115"/>
                  <a:gd name="T16" fmla="*/ 0 w 80"/>
                  <a:gd name="T17" fmla="*/ 2 h 115"/>
                  <a:gd name="T18" fmla="*/ 0 w 80"/>
                  <a:gd name="T19" fmla="*/ 2 h 115"/>
                  <a:gd name="T20" fmla="*/ 1 w 80"/>
                  <a:gd name="T21" fmla="*/ 2 h 115"/>
                  <a:gd name="T22" fmla="*/ 1 w 80"/>
                  <a:gd name="T23" fmla="*/ 2 h 115"/>
                  <a:gd name="T24" fmla="*/ 1 w 80"/>
                  <a:gd name="T25" fmla="*/ 2 h 115"/>
                  <a:gd name="T26" fmla="*/ 1 w 80"/>
                  <a:gd name="T27" fmla="*/ 2 h 115"/>
                  <a:gd name="T28" fmla="*/ 1 w 80"/>
                  <a:gd name="T29" fmla="*/ 1 h 115"/>
                  <a:gd name="T30" fmla="*/ 1 w 80"/>
                  <a:gd name="T31" fmla="*/ 1 h 115"/>
                  <a:gd name="T32" fmla="*/ 1 w 80"/>
                  <a:gd name="T33" fmla="*/ 1 h 115"/>
                  <a:gd name="T34" fmla="*/ 1 w 80"/>
                  <a:gd name="T35" fmla="*/ 1 h 115"/>
                  <a:gd name="T36" fmla="*/ 1 w 80"/>
                  <a:gd name="T37" fmla="*/ 1 h 115"/>
                  <a:gd name="T38" fmla="*/ 1 w 80"/>
                  <a:gd name="T39" fmla="*/ 1 h 115"/>
                  <a:gd name="T40" fmla="*/ 1 w 80"/>
                  <a:gd name="T41" fmla="*/ 0 h 115"/>
                  <a:gd name="T42" fmla="*/ 1 w 80"/>
                  <a:gd name="T43" fmla="*/ 0 h 115"/>
                  <a:gd name="T44" fmla="*/ 0 w 80"/>
                  <a:gd name="T45" fmla="*/ 0 h 115"/>
                  <a:gd name="T46" fmla="*/ 1 w 80"/>
                  <a:gd name="T47" fmla="*/ 0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0"/>
                  <a:gd name="T73" fmla="*/ 0 h 115"/>
                  <a:gd name="T74" fmla="*/ 80 w 80"/>
                  <a:gd name="T75" fmla="*/ 115 h 1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0" h="115">
                    <a:moveTo>
                      <a:pt x="48" y="0"/>
                    </a:moveTo>
                    <a:lnTo>
                      <a:pt x="21" y="19"/>
                    </a:lnTo>
                    <a:lnTo>
                      <a:pt x="17" y="27"/>
                    </a:lnTo>
                    <a:lnTo>
                      <a:pt x="14" y="37"/>
                    </a:lnTo>
                    <a:lnTo>
                      <a:pt x="10" y="48"/>
                    </a:lnTo>
                    <a:lnTo>
                      <a:pt x="8" y="60"/>
                    </a:lnTo>
                    <a:lnTo>
                      <a:pt x="4" y="73"/>
                    </a:lnTo>
                    <a:lnTo>
                      <a:pt x="2" y="88"/>
                    </a:lnTo>
                    <a:lnTo>
                      <a:pt x="0" y="102"/>
                    </a:lnTo>
                    <a:lnTo>
                      <a:pt x="0" y="115"/>
                    </a:lnTo>
                    <a:lnTo>
                      <a:pt x="64" y="115"/>
                    </a:lnTo>
                    <a:lnTo>
                      <a:pt x="64" y="107"/>
                    </a:lnTo>
                    <a:lnTo>
                      <a:pt x="65" y="97"/>
                    </a:lnTo>
                    <a:lnTo>
                      <a:pt x="67" y="86"/>
                    </a:lnTo>
                    <a:lnTo>
                      <a:pt x="70" y="76"/>
                    </a:lnTo>
                    <a:lnTo>
                      <a:pt x="72" y="66"/>
                    </a:lnTo>
                    <a:lnTo>
                      <a:pt x="76" y="57"/>
                    </a:lnTo>
                    <a:lnTo>
                      <a:pt x="78" y="50"/>
                    </a:lnTo>
                    <a:lnTo>
                      <a:pt x="80" y="45"/>
                    </a:lnTo>
                    <a:lnTo>
                      <a:pt x="53" y="64"/>
                    </a:lnTo>
                    <a:lnTo>
                      <a:pt x="48" y="0"/>
                    </a:lnTo>
                    <a:lnTo>
                      <a:pt x="29" y="1"/>
                    </a:lnTo>
                    <a:lnTo>
                      <a:pt x="21" y="19"/>
                    </a:lnTo>
                    <a:lnTo>
                      <a:pt x="48"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4" name="Freeform 104"/>
              <p:cNvSpPr>
                <a:spLocks/>
              </p:cNvSpPr>
              <p:nvPr/>
            </p:nvSpPr>
            <p:spPr bwMode="auto">
              <a:xfrm>
                <a:off x="3911" y="2513"/>
                <a:ext cx="53" cy="20"/>
              </a:xfrm>
              <a:custGeom>
                <a:avLst/>
                <a:gdLst>
                  <a:gd name="T0" fmla="*/ 3 w 211"/>
                  <a:gd name="T1" fmla="*/ 0 h 82"/>
                  <a:gd name="T2" fmla="*/ 3 w 211"/>
                  <a:gd name="T3" fmla="*/ 0 h 82"/>
                  <a:gd name="T4" fmla="*/ 0 w 211"/>
                  <a:gd name="T5" fmla="*/ 0 h 82"/>
                  <a:gd name="T6" fmla="*/ 0 w 211"/>
                  <a:gd name="T7" fmla="*/ 1 h 82"/>
                  <a:gd name="T8" fmla="*/ 3 w 211"/>
                  <a:gd name="T9" fmla="*/ 1 h 82"/>
                  <a:gd name="T10" fmla="*/ 2 w 211"/>
                  <a:gd name="T11" fmla="*/ 0 h 82"/>
                  <a:gd name="T12" fmla="*/ 3 w 211"/>
                  <a:gd name="T13" fmla="*/ 0 h 82"/>
                  <a:gd name="T14" fmla="*/ 3 w 211"/>
                  <a:gd name="T15" fmla="*/ 0 h 82"/>
                  <a:gd name="T16" fmla="*/ 3 w 211"/>
                  <a:gd name="T17" fmla="*/ 0 h 82"/>
                  <a:gd name="T18" fmla="*/ 3 w 211"/>
                  <a:gd name="T19" fmla="*/ 0 h 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1"/>
                  <a:gd name="T31" fmla="*/ 0 h 82"/>
                  <a:gd name="T32" fmla="*/ 211 w 211"/>
                  <a:gd name="T33" fmla="*/ 82 h 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1" h="82">
                    <a:moveTo>
                      <a:pt x="211" y="35"/>
                    </a:moveTo>
                    <a:lnTo>
                      <a:pt x="176" y="3"/>
                    </a:lnTo>
                    <a:lnTo>
                      <a:pt x="0" y="18"/>
                    </a:lnTo>
                    <a:lnTo>
                      <a:pt x="5" y="82"/>
                    </a:lnTo>
                    <a:lnTo>
                      <a:pt x="181" y="68"/>
                    </a:lnTo>
                    <a:lnTo>
                      <a:pt x="146" y="35"/>
                    </a:lnTo>
                    <a:lnTo>
                      <a:pt x="211" y="35"/>
                    </a:lnTo>
                    <a:lnTo>
                      <a:pt x="211" y="0"/>
                    </a:lnTo>
                    <a:lnTo>
                      <a:pt x="176" y="3"/>
                    </a:lnTo>
                    <a:lnTo>
                      <a:pt x="211" y="3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5" name="Freeform 105"/>
              <p:cNvSpPr>
                <a:spLocks/>
              </p:cNvSpPr>
              <p:nvPr/>
            </p:nvSpPr>
            <p:spPr bwMode="auto">
              <a:xfrm>
                <a:off x="3948" y="2522"/>
                <a:ext cx="16" cy="22"/>
              </a:xfrm>
              <a:custGeom>
                <a:avLst/>
                <a:gdLst>
                  <a:gd name="T0" fmla="*/ 0 w 65"/>
                  <a:gd name="T1" fmla="*/ 1 h 88"/>
                  <a:gd name="T2" fmla="*/ 1 w 65"/>
                  <a:gd name="T3" fmla="*/ 1 h 88"/>
                  <a:gd name="T4" fmla="*/ 1 w 65"/>
                  <a:gd name="T5" fmla="*/ 0 h 88"/>
                  <a:gd name="T6" fmla="*/ 0 w 65"/>
                  <a:gd name="T7" fmla="*/ 0 h 88"/>
                  <a:gd name="T8" fmla="*/ 0 w 65"/>
                  <a:gd name="T9" fmla="*/ 1 h 88"/>
                  <a:gd name="T10" fmla="*/ 0 w 65"/>
                  <a:gd name="T11" fmla="*/ 0 h 88"/>
                  <a:gd name="T12" fmla="*/ 0 w 65"/>
                  <a:gd name="T13" fmla="*/ 1 h 88"/>
                  <a:gd name="T14" fmla="*/ 1 w 65"/>
                  <a:gd name="T15" fmla="*/ 1 h 88"/>
                  <a:gd name="T16" fmla="*/ 1 w 65"/>
                  <a:gd name="T17" fmla="*/ 1 h 88"/>
                  <a:gd name="T18" fmla="*/ 0 w 65"/>
                  <a:gd name="T19" fmla="*/ 1 h 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88"/>
                  <a:gd name="T32" fmla="*/ 65 w 65"/>
                  <a:gd name="T33" fmla="*/ 88 h 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88">
                    <a:moveTo>
                      <a:pt x="33" y="88"/>
                    </a:moveTo>
                    <a:lnTo>
                      <a:pt x="65" y="56"/>
                    </a:lnTo>
                    <a:lnTo>
                      <a:pt x="65" y="0"/>
                    </a:lnTo>
                    <a:lnTo>
                      <a:pt x="0" y="0"/>
                    </a:lnTo>
                    <a:lnTo>
                      <a:pt x="0" y="56"/>
                    </a:lnTo>
                    <a:lnTo>
                      <a:pt x="33" y="24"/>
                    </a:lnTo>
                    <a:lnTo>
                      <a:pt x="33" y="88"/>
                    </a:lnTo>
                    <a:lnTo>
                      <a:pt x="65" y="88"/>
                    </a:lnTo>
                    <a:lnTo>
                      <a:pt x="65" y="56"/>
                    </a:lnTo>
                    <a:lnTo>
                      <a:pt x="33" y="8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6" name="Freeform 106"/>
              <p:cNvSpPr>
                <a:spLocks/>
              </p:cNvSpPr>
              <p:nvPr/>
            </p:nvSpPr>
            <p:spPr bwMode="auto">
              <a:xfrm>
                <a:off x="3912" y="2528"/>
                <a:ext cx="44" cy="27"/>
              </a:xfrm>
              <a:custGeom>
                <a:avLst/>
                <a:gdLst>
                  <a:gd name="T0" fmla="*/ 0 w 178"/>
                  <a:gd name="T1" fmla="*/ 1 h 107"/>
                  <a:gd name="T2" fmla="*/ 0 w 178"/>
                  <a:gd name="T3" fmla="*/ 2 h 107"/>
                  <a:gd name="T4" fmla="*/ 1 w 178"/>
                  <a:gd name="T5" fmla="*/ 2 h 107"/>
                  <a:gd name="T6" fmla="*/ 1 w 178"/>
                  <a:gd name="T7" fmla="*/ 2 h 107"/>
                  <a:gd name="T8" fmla="*/ 1 w 178"/>
                  <a:gd name="T9" fmla="*/ 2 h 107"/>
                  <a:gd name="T10" fmla="*/ 1 w 178"/>
                  <a:gd name="T11" fmla="*/ 2 h 107"/>
                  <a:gd name="T12" fmla="*/ 1 w 178"/>
                  <a:gd name="T13" fmla="*/ 2 h 107"/>
                  <a:gd name="T14" fmla="*/ 2 w 178"/>
                  <a:gd name="T15" fmla="*/ 1 h 107"/>
                  <a:gd name="T16" fmla="*/ 2 w 178"/>
                  <a:gd name="T17" fmla="*/ 1 h 107"/>
                  <a:gd name="T18" fmla="*/ 2 w 178"/>
                  <a:gd name="T19" fmla="*/ 1 h 107"/>
                  <a:gd name="T20" fmla="*/ 2 w 178"/>
                  <a:gd name="T21" fmla="*/ 1 h 107"/>
                  <a:gd name="T22" fmla="*/ 3 w 178"/>
                  <a:gd name="T23" fmla="*/ 1 h 107"/>
                  <a:gd name="T24" fmla="*/ 3 w 178"/>
                  <a:gd name="T25" fmla="*/ 0 h 107"/>
                  <a:gd name="T26" fmla="*/ 2 w 178"/>
                  <a:gd name="T27" fmla="*/ 0 h 107"/>
                  <a:gd name="T28" fmla="*/ 2 w 178"/>
                  <a:gd name="T29" fmla="*/ 0 h 107"/>
                  <a:gd name="T30" fmla="*/ 2 w 178"/>
                  <a:gd name="T31" fmla="*/ 0 h 107"/>
                  <a:gd name="T32" fmla="*/ 1 w 178"/>
                  <a:gd name="T33" fmla="*/ 1 h 107"/>
                  <a:gd name="T34" fmla="*/ 1 w 178"/>
                  <a:gd name="T35" fmla="*/ 1 h 107"/>
                  <a:gd name="T36" fmla="*/ 1 w 178"/>
                  <a:gd name="T37" fmla="*/ 1 h 107"/>
                  <a:gd name="T38" fmla="*/ 1 w 178"/>
                  <a:gd name="T39" fmla="*/ 1 h 107"/>
                  <a:gd name="T40" fmla="*/ 1 w 178"/>
                  <a:gd name="T41" fmla="*/ 1 h 107"/>
                  <a:gd name="T42" fmla="*/ 0 w 178"/>
                  <a:gd name="T43" fmla="*/ 1 h 107"/>
                  <a:gd name="T44" fmla="*/ 0 w 178"/>
                  <a:gd name="T45" fmla="*/ 1 h 107"/>
                  <a:gd name="T46" fmla="*/ 1 w 178"/>
                  <a:gd name="T47" fmla="*/ 1 h 107"/>
                  <a:gd name="T48" fmla="*/ 0 w 178"/>
                  <a:gd name="T49" fmla="*/ 1 h 107"/>
                  <a:gd name="T50" fmla="*/ 0 w 178"/>
                  <a:gd name="T51" fmla="*/ 2 h 107"/>
                  <a:gd name="T52" fmla="*/ 0 w 178"/>
                  <a:gd name="T53" fmla="*/ 2 h 107"/>
                  <a:gd name="T54" fmla="*/ 0 w 178"/>
                  <a:gd name="T55" fmla="*/ 1 h 1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8"/>
                  <a:gd name="T85" fmla="*/ 0 h 107"/>
                  <a:gd name="T86" fmla="*/ 178 w 178"/>
                  <a:gd name="T87" fmla="*/ 107 h 1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8" h="107">
                    <a:moveTo>
                      <a:pt x="0" y="74"/>
                    </a:moveTo>
                    <a:lnTo>
                      <a:pt x="33" y="107"/>
                    </a:lnTo>
                    <a:lnTo>
                      <a:pt x="44" y="106"/>
                    </a:lnTo>
                    <a:lnTo>
                      <a:pt x="56" y="105"/>
                    </a:lnTo>
                    <a:lnTo>
                      <a:pt x="67" y="102"/>
                    </a:lnTo>
                    <a:lnTo>
                      <a:pt x="79" y="99"/>
                    </a:lnTo>
                    <a:lnTo>
                      <a:pt x="100" y="92"/>
                    </a:lnTo>
                    <a:lnTo>
                      <a:pt x="122" y="83"/>
                    </a:lnTo>
                    <a:lnTo>
                      <a:pt x="141" y="76"/>
                    </a:lnTo>
                    <a:lnTo>
                      <a:pt x="157" y="69"/>
                    </a:lnTo>
                    <a:lnTo>
                      <a:pt x="170" y="66"/>
                    </a:lnTo>
                    <a:lnTo>
                      <a:pt x="178" y="64"/>
                    </a:lnTo>
                    <a:lnTo>
                      <a:pt x="178" y="0"/>
                    </a:lnTo>
                    <a:lnTo>
                      <a:pt x="157" y="3"/>
                    </a:lnTo>
                    <a:lnTo>
                      <a:pt x="137" y="9"/>
                    </a:lnTo>
                    <a:lnTo>
                      <a:pt x="118" y="16"/>
                    </a:lnTo>
                    <a:lnTo>
                      <a:pt x="98" y="24"/>
                    </a:lnTo>
                    <a:lnTo>
                      <a:pt x="79" y="31"/>
                    </a:lnTo>
                    <a:lnTo>
                      <a:pt x="60" y="37"/>
                    </a:lnTo>
                    <a:lnTo>
                      <a:pt x="53" y="39"/>
                    </a:lnTo>
                    <a:lnTo>
                      <a:pt x="44" y="41"/>
                    </a:lnTo>
                    <a:lnTo>
                      <a:pt x="39" y="42"/>
                    </a:lnTo>
                    <a:lnTo>
                      <a:pt x="33" y="42"/>
                    </a:lnTo>
                    <a:lnTo>
                      <a:pt x="65" y="74"/>
                    </a:lnTo>
                    <a:lnTo>
                      <a:pt x="0" y="74"/>
                    </a:lnTo>
                    <a:lnTo>
                      <a:pt x="0" y="107"/>
                    </a:lnTo>
                    <a:lnTo>
                      <a:pt x="33" y="107"/>
                    </a:lnTo>
                    <a:lnTo>
                      <a:pt x="0" y="7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7" name="Freeform 107"/>
              <p:cNvSpPr>
                <a:spLocks/>
              </p:cNvSpPr>
              <p:nvPr/>
            </p:nvSpPr>
            <p:spPr bwMode="auto">
              <a:xfrm>
                <a:off x="3912" y="2521"/>
                <a:ext cx="16" cy="25"/>
              </a:xfrm>
              <a:custGeom>
                <a:avLst/>
                <a:gdLst>
                  <a:gd name="T0" fmla="*/ 0 w 65"/>
                  <a:gd name="T1" fmla="*/ 0 h 101"/>
                  <a:gd name="T2" fmla="*/ 0 w 65"/>
                  <a:gd name="T3" fmla="*/ 0 h 101"/>
                  <a:gd name="T4" fmla="*/ 0 w 65"/>
                  <a:gd name="T5" fmla="*/ 1 h 101"/>
                  <a:gd name="T6" fmla="*/ 1 w 65"/>
                  <a:gd name="T7" fmla="*/ 1 h 101"/>
                  <a:gd name="T8" fmla="*/ 1 w 65"/>
                  <a:gd name="T9" fmla="*/ 0 h 101"/>
                  <a:gd name="T10" fmla="*/ 0 w 65"/>
                  <a:gd name="T11" fmla="*/ 1 h 101"/>
                  <a:gd name="T12" fmla="*/ 0 w 65"/>
                  <a:gd name="T13" fmla="*/ 0 h 101"/>
                  <a:gd name="T14" fmla="*/ 0 w 65"/>
                  <a:gd name="T15" fmla="*/ 0 h 101"/>
                  <a:gd name="T16" fmla="*/ 0 w 65"/>
                  <a:gd name="T17" fmla="*/ 0 h 101"/>
                  <a:gd name="T18" fmla="*/ 0 w 65"/>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101"/>
                  <a:gd name="T32" fmla="*/ 65 w 65"/>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101">
                    <a:moveTo>
                      <a:pt x="33" y="0"/>
                    </a:moveTo>
                    <a:lnTo>
                      <a:pt x="0" y="32"/>
                    </a:lnTo>
                    <a:lnTo>
                      <a:pt x="0" y="101"/>
                    </a:lnTo>
                    <a:lnTo>
                      <a:pt x="65" y="101"/>
                    </a:lnTo>
                    <a:lnTo>
                      <a:pt x="65" y="32"/>
                    </a:lnTo>
                    <a:lnTo>
                      <a:pt x="33" y="64"/>
                    </a:lnTo>
                    <a:lnTo>
                      <a:pt x="33" y="0"/>
                    </a:lnTo>
                    <a:lnTo>
                      <a:pt x="0" y="0"/>
                    </a:lnTo>
                    <a:lnTo>
                      <a:pt x="0" y="32"/>
                    </a:lnTo>
                    <a:lnTo>
                      <a:pt x="3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8" name="Freeform 108"/>
              <p:cNvSpPr>
                <a:spLocks/>
              </p:cNvSpPr>
              <p:nvPr/>
            </p:nvSpPr>
            <p:spPr bwMode="auto">
              <a:xfrm>
                <a:off x="3920" y="2521"/>
                <a:ext cx="69" cy="16"/>
              </a:xfrm>
              <a:custGeom>
                <a:avLst/>
                <a:gdLst>
                  <a:gd name="T0" fmla="*/ 4 w 278"/>
                  <a:gd name="T1" fmla="*/ 1 h 64"/>
                  <a:gd name="T2" fmla="*/ 4 w 278"/>
                  <a:gd name="T3" fmla="*/ 0 h 64"/>
                  <a:gd name="T4" fmla="*/ 0 w 278"/>
                  <a:gd name="T5" fmla="*/ 0 h 64"/>
                  <a:gd name="T6" fmla="*/ 0 w 278"/>
                  <a:gd name="T7" fmla="*/ 1 h 64"/>
                  <a:gd name="T8" fmla="*/ 4 w 278"/>
                  <a:gd name="T9" fmla="*/ 1 h 64"/>
                  <a:gd name="T10" fmla="*/ 3 w 278"/>
                  <a:gd name="T11" fmla="*/ 0 h 64"/>
                  <a:gd name="T12" fmla="*/ 4 w 278"/>
                  <a:gd name="T13" fmla="*/ 1 h 64"/>
                  <a:gd name="T14" fmla="*/ 4 w 278"/>
                  <a:gd name="T15" fmla="*/ 0 h 64"/>
                  <a:gd name="T16" fmla="*/ 4 w 278"/>
                  <a:gd name="T17" fmla="*/ 0 h 64"/>
                  <a:gd name="T18" fmla="*/ 4 w 278"/>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8"/>
                  <a:gd name="T31" fmla="*/ 0 h 64"/>
                  <a:gd name="T32" fmla="*/ 278 w 278"/>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8" h="64">
                    <a:moveTo>
                      <a:pt x="269" y="39"/>
                    </a:moveTo>
                    <a:lnTo>
                      <a:pt x="238" y="0"/>
                    </a:lnTo>
                    <a:lnTo>
                      <a:pt x="0" y="0"/>
                    </a:lnTo>
                    <a:lnTo>
                      <a:pt x="0" y="64"/>
                    </a:lnTo>
                    <a:lnTo>
                      <a:pt x="238" y="64"/>
                    </a:lnTo>
                    <a:lnTo>
                      <a:pt x="206" y="25"/>
                    </a:lnTo>
                    <a:lnTo>
                      <a:pt x="269" y="39"/>
                    </a:lnTo>
                    <a:lnTo>
                      <a:pt x="278" y="0"/>
                    </a:lnTo>
                    <a:lnTo>
                      <a:pt x="238" y="0"/>
                    </a:lnTo>
                    <a:lnTo>
                      <a:pt x="269" y="3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39" name="Freeform 109"/>
              <p:cNvSpPr>
                <a:spLocks/>
              </p:cNvSpPr>
              <p:nvPr/>
            </p:nvSpPr>
            <p:spPr bwMode="auto">
              <a:xfrm>
                <a:off x="3946" y="2521"/>
                <a:ext cx="41" cy="31"/>
              </a:xfrm>
              <a:custGeom>
                <a:avLst/>
                <a:gdLst>
                  <a:gd name="T0" fmla="*/ 1 w 164"/>
                  <a:gd name="T1" fmla="*/ 0 h 122"/>
                  <a:gd name="T2" fmla="*/ 0 w 164"/>
                  <a:gd name="T3" fmla="*/ 1 h 122"/>
                  <a:gd name="T4" fmla="*/ 0 w 164"/>
                  <a:gd name="T5" fmla="*/ 1 h 122"/>
                  <a:gd name="T6" fmla="*/ 0 w 164"/>
                  <a:gd name="T7" fmla="*/ 1 h 122"/>
                  <a:gd name="T8" fmla="*/ 0 w 164"/>
                  <a:gd name="T9" fmla="*/ 1 h 122"/>
                  <a:gd name="T10" fmla="*/ 0 w 164"/>
                  <a:gd name="T11" fmla="*/ 2 h 122"/>
                  <a:gd name="T12" fmla="*/ 0 w 164"/>
                  <a:gd name="T13" fmla="*/ 2 h 122"/>
                  <a:gd name="T14" fmla="*/ 0 w 164"/>
                  <a:gd name="T15" fmla="*/ 2 h 122"/>
                  <a:gd name="T16" fmla="*/ 1 w 164"/>
                  <a:gd name="T17" fmla="*/ 2 h 122"/>
                  <a:gd name="T18" fmla="*/ 1 w 164"/>
                  <a:gd name="T19" fmla="*/ 2 h 122"/>
                  <a:gd name="T20" fmla="*/ 1 w 164"/>
                  <a:gd name="T21" fmla="*/ 2 h 122"/>
                  <a:gd name="T22" fmla="*/ 1 w 164"/>
                  <a:gd name="T23" fmla="*/ 2 h 122"/>
                  <a:gd name="T24" fmla="*/ 1 w 164"/>
                  <a:gd name="T25" fmla="*/ 2 h 122"/>
                  <a:gd name="T26" fmla="*/ 1 w 164"/>
                  <a:gd name="T27" fmla="*/ 2 h 122"/>
                  <a:gd name="T28" fmla="*/ 1 w 164"/>
                  <a:gd name="T29" fmla="*/ 2 h 122"/>
                  <a:gd name="T30" fmla="*/ 2 w 164"/>
                  <a:gd name="T31" fmla="*/ 2 h 122"/>
                  <a:gd name="T32" fmla="*/ 2 w 164"/>
                  <a:gd name="T33" fmla="*/ 2 h 122"/>
                  <a:gd name="T34" fmla="*/ 2 w 164"/>
                  <a:gd name="T35" fmla="*/ 2 h 122"/>
                  <a:gd name="T36" fmla="*/ 2 w 164"/>
                  <a:gd name="T37" fmla="*/ 1 h 122"/>
                  <a:gd name="T38" fmla="*/ 3 w 164"/>
                  <a:gd name="T39" fmla="*/ 1 h 122"/>
                  <a:gd name="T40" fmla="*/ 3 w 164"/>
                  <a:gd name="T41" fmla="*/ 1 h 122"/>
                  <a:gd name="T42" fmla="*/ 3 w 164"/>
                  <a:gd name="T43" fmla="*/ 1 h 122"/>
                  <a:gd name="T44" fmla="*/ 1 w 164"/>
                  <a:gd name="T45" fmla="*/ 1 h 122"/>
                  <a:gd name="T46" fmla="*/ 1 w 164"/>
                  <a:gd name="T47" fmla="*/ 1 h 122"/>
                  <a:gd name="T48" fmla="*/ 1 w 164"/>
                  <a:gd name="T49" fmla="*/ 1 h 122"/>
                  <a:gd name="T50" fmla="*/ 1 w 164"/>
                  <a:gd name="T51" fmla="*/ 1 h 122"/>
                  <a:gd name="T52" fmla="*/ 1 w 164"/>
                  <a:gd name="T53" fmla="*/ 1 h 122"/>
                  <a:gd name="T54" fmla="*/ 1 w 164"/>
                  <a:gd name="T55" fmla="*/ 1 h 122"/>
                  <a:gd name="T56" fmla="*/ 1 w 164"/>
                  <a:gd name="T57" fmla="*/ 1 h 122"/>
                  <a:gd name="T58" fmla="*/ 1 w 164"/>
                  <a:gd name="T59" fmla="*/ 1 h 122"/>
                  <a:gd name="T60" fmla="*/ 1 w 164"/>
                  <a:gd name="T61" fmla="*/ 1 h 122"/>
                  <a:gd name="T62" fmla="*/ 1 w 164"/>
                  <a:gd name="T63" fmla="*/ 1 h 122"/>
                  <a:gd name="T64" fmla="*/ 1 w 164"/>
                  <a:gd name="T65" fmla="*/ 1 h 122"/>
                  <a:gd name="T66" fmla="*/ 1 w 164"/>
                  <a:gd name="T67" fmla="*/ 1 h 122"/>
                  <a:gd name="T68" fmla="*/ 1 w 164"/>
                  <a:gd name="T69" fmla="*/ 1 h 122"/>
                  <a:gd name="T70" fmla="*/ 1 w 164"/>
                  <a:gd name="T71" fmla="*/ 1 h 122"/>
                  <a:gd name="T72" fmla="*/ 1 w 164"/>
                  <a:gd name="T73" fmla="*/ 1 h 122"/>
                  <a:gd name="T74" fmla="*/ 1 w 164"/>
                  <a:gd name="T75" fmla="*/ 1 h 122"/>
                  <a:gd name="T76" fmla="*/ 1 w 164"/>
                  <a:gd name="T77" fmla="*/ 1 h 122"/>
                  <a:gd name="T78" fmla="*/ 1 w 164"/>
                  <a:gd name="T79" fmla="*/ 1 h 122"/>
                  <a:gd name="T80" fmla="*/ 1 w 164"/>
                  <a:gd name="T81" fmla="*/ 1 h 122"/>
                  <a:gd name="T82" fmla="*/ 1 w 164"/>
                  <a:gd name="T83" fmla="*/ 1 h 122"/>
                  <a:gd name="T84" fmla="*/ 1 w 164"/>
                  <a:gd name="T85" fmla="*/ 1 h 122"/>
                  <a:gd name="T86" fmla="*/ 1 w 164"/>
                  <a:gd name="T87" fmla="*/ 1 h 122"/>
                  <a:gd name="T88" fmla="*/ 1 w 164"/>
                  <a:gd name="T89" fmla="*/ 0 h 122"/>
                  <a:gd name="T90" fmla="*/ 0 w 164"/>
                  <a:gd name="T91" fmla="*/ 0 h 122"/>
                  <a:gd name="T92" fmla="*/ 0 w 164"/>
                  <a:gd name="T93" fmla="*/ 1 h 122"/>
                  <a:gd name="T94" fmla="*/ 1 w 164"/>
                  <a:gd name="T95" fmla="*/ 0 h 1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4"/>
                  <a:gd name="T145" fmla="*/ 0 h 122"/>
                  <a:gd name="T146" fmla="*/ 164 w 164"/>
                  <a:gd name="T147" fmla="*/ 122 h 1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4" h="122">
                    <a:moveTo>
                      <a:pt x="32" y="0"/>
                    </a:moveTo>
                    <a:lnTo>
                      <a:pt x="0" y="32"/>
                    </a:lnTo>
                    <a:lnTo>
                      <a:pt x="2" y="52"/>
                    </a:lnTo>
                    <a:lnTo>
                      <a:pt x="5" y="70"/>
                    </a:lnTo>
                    <a:lnTo>
                      <a:pt x="9" y="80"/>
                    </a:lnTo>
                    <a:lnTo>
                      <a:pt x="12" y="88"/>
                    </a:lnTo>
                    <a:lnTo>
                      <a:pt x="18" y="96"/>
                    </a:lnTo>
                    <a:lnTo>
                      <a:pt x="23" y="103"/>
                    </a:lnTo>
                    <a:lnTo>
                      <a:pt x="30" y="109"/>
                    </a:lnTo>
                    <a:lnTo>
                      <a:pt x="37" y="114"/>
                    </a:lnTo>
                    <a:lnTo>
                      <a:pt x="46" y="118"/>
                    </a:lnTo>
                    <a:lnTo>
                      <a:pt x="56" y="121"/>
                    </a:lnTo>
                    <a:lnTo>
                      <a:pt x="69" y="122"/>
                    </a:lnTo>
                    <a:lnTo>
                      <a:pt x="85" y="121"/>
                    </a:lnTo>
                    <a:lnTo>
                      <a:pt x="99" y="116"/>
                    </a:lnTo>
                    <a:lnTo>
                      <a:pt x="112" y="109"/>
                    </a:lnTo>
                    <a:lnTo>
                      <a:pt x="124" y="101"/>
                    </a:lnTo>
                    <a:lnTo>
                      <a:pt x="135" y="91"/>
                    </a:lnTo>
                    <a:lnTo>
                      <a:pt x="145" y="81"/>
                    </a:lnTo>
                    <a:lnTo>
                      <a:pt x="154" y="68"/>
                    </a:lnTo>
                    <a:lnTo>
                      <a:pt x="160" y="53"/>
                    </a:lnTo>
                    <a:lnTo>
                      <a:pt x="164" y="39"/>
                    </a:lnTo>
                    <a:lnTo>
                      <a:pt x="101" y="25"/>
                    </a:lnTo>
                    <a:lnTo>
                      <a:pt x="100" y="30"/>
                    </a:lnTo>
                    <a:lnTo>
                      <a:pt x="98" y="36"/>
                    </a:lnTo>
                    <a:lnTo>
                      <a:pt x="93" y="42"/>
                    </a:lnTo>
                    <a:lnTo>
                      <a:pt x="89" y="46"/>
                    </a:lnTo>
                    <a:lnTo>
                      <a:pt x="85" y="51"/>
                    </a:lnTo>
                    <a:lnTo>
                      <a:pt x="79" y="55"/>
                    </a:lnTo>
                    <a:lnTo>
                      <a:pt x="75" y="57"/>
                    </a:lnTo>
                    <a:lnTo>
                      <a:pt x="72" y="58"/>
                    </a:lnTo>
                    <a:lnTo>
                      <a:pt x="69" y="58"/>
                    </a:lnTo>
                    <a:lnTo>
                      <a:pt x="67" y="57"/>
                    </a:lnTo>
                    <a:lnTo>
                      <a:pt x="69" y="58"/>
                    </a:lnTo>
                    <a:lnTo>
                      <a:pt x="70" y="58"/>
                    </a:lnTo>
                    <a:lnTo>
                      <a:pt x="69" y="58"/>
                    </a:lnTo>
                    <a:lnTo>
                      <a:pt x="69" y="57"/>
                    </a:lnTo>
                    <a:lnTo>
                      <a:pt x="68" y="56"/>
                    </a:lnTo>
                    <a:lnTo>
                      <a:pt x="68" y="55"/>
                    </a:lnTo>
                    <a:lnTo>
                      <a:pt x="66" y="45"/>
                    </a:lnTo>
                    <a:lnTo>
                      <a:pt x="65"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0" name="Freeform 110"/>
              <p:cNvSpPr>
                <a:spLocks/>
              </p:cNvSpPr>
              <p:nvPr/>
            </p:nvSpPr>
            <p:spPr bwMode="auto">
              <a:xfrm>
                <a:off x="3954" y="2510"/>
                <a:ext cx="44" cy="27"/>
              </a:xfrm>
              <a:custGeom>
                <a:avLst/>
                <a:gdLst>
                  <a:gd name="T0" fmla="*/ 3 w 178"/>
                  <a:gd name="T1" fmla="*/ 1 h 107"/>
                  <a:gd name="T2" fmla="*/ 2 w 178"/>
                  <a:gd name="T3" fmla="*/ 0 h 107"/>
                  <a:gd name="T4" fmla="*/ 2 w 178"/>
                  <a:gd name="T5" fmla="*/ 0 h 107"/>
                  <a:gd name="T6" fmla="*/ 2 w 178"/>
                  <a:gd name="T7" fmla="*/ 0 h 107"/>
                  <a:gd name="T8" fmla="*/ 2 w 178"/>
                  <a:gd name="T9" fmla="*/ 0 h 107"/>
                  <a:gd name="T10" fmla="*/ 1 w 178"/>
                  <a:gd name="T11" fmla="*/ 0 h 107"/>
                  <a:gd name="T12" fmla="*/ 1 w 178"/>
                  <a:gd name="T13" fmla="*/ 0 h 107"/>
                  <a:gd name="T14" fmla="*/ 1 w 178"/>
                  <a:gd name="T15" fmla="*/ 1 h 107"/>
                  <a:gd name="T16" fmla="*/ 1 w 178"/>
                  <a:gd name="T17" fmla="*/ 1 h 107"/>
                  <a:gd name="T18" fmla="*/ 0 w 178"/>
                  <a:gd name="T19" fmla="*/ 1 h 107"/>
                  <a:gd name="T20" fmla="*/ 0 w 178"/>
                  <a:gd name="T21" fmla="*/ 1 h 107"/>
                  <a:gd name="T22" fmla="*/ 0 w 178"/>
                  <a:gd name="T23" fmla="*/ 1 h 107"/>
                  <a:gd name="T24" fmla="*/ 0 w 178"/>
                  <a:gd name="T25" fmla="*/ 1 h 107"/>
                  <a:gd name="T26" fmla="*/ 0 w 178"/>
                  <a:gd name="T27" fmla="*/ 1 h 107"/>
                  <a:gd name="T28" fmla="*/ 0 w 178"/>
                  <a:gd name="T29" fmla="*/ 2 h 107"/>
                  <a:gd name="T30" fmla="*/ 0 w 178"/>
                  <a:gd name="T31" fmla="*/ 2 h 107"/>
                  <a:gd name="T32" fmla="*/ 0 w 178"/>
                  <a:gd name="T33" fmla="*/ 2 h 107"/>
                  <a:gd name="T34" fmla="*/ 0 w 178"/>
                  <a:gd name="T35" fmla="*/ 2 h 107"/>
                  <a:gd name="T36" fmla="*/ 1 w 178"/>
                  <a:gd name="T37" fmla="*/ 2 h 107"/>
                  <a:gd name="T38" fmla="*/ 1 w 178"/>
                  <a:gd name="T39" fmla="*/ 2 h 107"/>
                  <a:gd name="T40" fmla="*/ 1 w 178"/>
                  <a:gd name="T41" fmla="*/ 1 h 107"/>
                  <a:gd name="T42" fmla="*/ 1 w 178"/>
                  <a:gd name="T43" fmla="*/ 1 h 107"/>
                  <a:gd name="T44" fmla="*/ 2 w 178"/>
                  <a:gd name="T45" fmla="*/ 1 h 107"/>
                  <a:gd name="T46" fmla="*/ 2 w 178"/>
                  <a:gd name="T47" fmla="*/ 1 h 107"/>
                  <a:gd name="T48" fmla="*/ 2 w 178"/>
                  <a:gd name="T49" fmla="*/ 1 h 107"/>
                  <a:gd name="T50" fmla="*/ 2 w 178"/>
                  <a:gd name="T51" fmla="*/ 1 h 107"/>
                  <a:gd name="T52" fmla="*/ 2 w 178"/>
                  <a:gd name="T53" fmla="*/ 1 h 107"/>
                  <a:gd name="T54" fmla="*/ 2 w 178"/>
                  <a:gd name="T55" fmla="*/ 1 h 107"/>
                  <a:gd name="T56" fmla="*/ 3 w 178"/>
                  <a:gd name="T57" fmla="*/ 1 h 107"/>
                  <a:gd name="T58" fmla="*/ 3 w 178"/>
                  <a:gd name="T59" fmla="*/ 0 h 107"/>
                  <a:gd name="T60" fmla="*/ 2 w 178"/>
                  <a:gd name="T61" fmla="*/ 0 h 107"/>
                  <a:gd name="T62" fmla="*/ 3 w 178"/>
                  <a:gd name="T63" fmla="*/ 1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8"/>
                  <a:gd name="T97" fmla="*/ 0 h 107"/>
                  <a:gd name="T98" fmla="*/ 178 w 178"/>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8" h="107">
                    <a:moveTo>
                      <a:pt x="178" y="32"/>
                    </a:moveTo>
                    <a:lnTo>
                      <a:pt x="145" y="0"/>
                    </a:lnTo>
                    <a:lnTo>
                      <a:pt x="132" y="1"/>
                    </a:lnTo>
                    <a:lnTo>
                      <a:pt x="120" y="3"/>
                    </a:lnTo>
                    <a:lnTo>
                      <a:pt x="109" y="6"/>
                    </a:lnTo>
                    <a:lnTo>
                      <a:pt x="98" y="8"/>
                    </a:lnTo>
                    <a:lnTo>
                      <a:pt x="79" y="17"/>
                    </a:lnTo>
                    <a:lnTo>
                      <a:pt x="60" y="24"/>
                    </a:lnTo>
                    <a:lnTo>
                      <a:pt x="43" y="32"/>
                    </a:lnTo>
                    <a:lnTo>
                      <a:pt x="27" y="38"/>
                    </a:lnTo>
                    <a:lnTo>
                      <a:pt x="21" y="39"/>
                    </a:lnTo>
                    <a:lnTo>
                      <a:pt x="14" y="42"/>
                    </a:lnTo>
                    <a:lnTo>
                      <a:pt x="8" y="43"/>
                    </a:lnTo>
                    <a:lnTo>
                      <a:pt x="0" y="43"/>
                    </a:lnTo>
                    <a:lnTo>
                      <a:pt x="0" y="107"/>
                    </a:lnTo>
                    <a:lnTo>
                      <a:pt x="14" y="106"/>
                    </a:lnTo>
                    <a:lnTo>
                      <a:pt x="25" y="105"/>
                    </a:lnTo>
                    <a:lnTo>
                      <a:pt x="36" y="102"/>
                    </a:lnTo>
                    <a:lnTo>
                      <a:pt x="48" y="99"/>
                    </a:lnTo>
                    <a:lnTo>
                      <a:pt x="67" y="92"/>
                    </a:lnTo>
                    <a:lnTo>
                      <a:pt x="86" y="83"/>
                    </a:lnTo>
                    <a:lnTo>
                      <a:pt x="103" y="76"/>
                    </a:lnTo>
                    <a:lnTo>
                      <a:pt x="119" y="70"/>
                    </a:lnTo>
                    <a:lnTo>
                      <a:pt x="125" y="68"/>
                    </a:lnTo>
                    <a:lnTo>
                      <a:pt x="132" y="67"/>
                    </a:lnTo>
                    <a:lnTo>
                      <a:pt x="138" y="66"/>
                    </a:lnTo>
                    <a:lnTo>
                      <a:pt x="145" y="66"/>
                    </a:lnTo>
                    <a:lnTo>
                      <a:pt x="113" y="32"/>
                    </a:lnTo>
                    <a:lnTo>
                      <a:pt x="178" y="32"/>
                    </a:lnTo>
                    <a:lnTo>
                      <a:pt x="178" y="0"/>
                    </a:lnTo>
                    <a:lnTo>
                      <a:pt x="145" y="0"/>
                    </a:lnTo>
                    <a:lnTo>
                      <a:pt x="178"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1" name="Freeform 111"/>
              <p:cNvSpPr>
                <a:spLocks/>
              </p:cNvSpPr>
              <p:nvPr/>
            </p:nvSpPr>
            <p:spPr bwMode="auto">
              <a:xfrm>
                <a:off x="3982" y="2518"/>
                <a:ext cx="18" cy="14"/>
              </a:xfrm>
              <a:custGeom>
                <a:avLst/>
                <a:gdLst>
                  <a:gd name="T0" fmla="*/ 1 w 70"/>
                  <a:gd name="T1" fmla="*/ 1 h 56"/>
                  <a:gd name="T2" fmla="*/ 1 w 70"/>
                  <a:gd name="T3" fmla="*/ 1 h 56"/>
                  <a:gd name="T4" fmla="*/ 1 w 70"/>
                  <a:gd name="T5" fmla="*/ 1 h 56"/>
                  <a:gd name="T6" fmla="*/ 1 w 70"/>
                  <a:gd name="T7" fmla="*/ 1 h 56"/>
                  <a:gd name="T8" fmla="*/ 1 w 70"/>
                  <a:gd name="T9" fmla="*/ 0 h 56"/>
                  <a:gd name="T10" fmla="*/ 1 w 70"/>
                  <a:gd name="T11" fmla="*/ 0 h 56"/>
                  <a:gd name="T12" fmla="*/ 1 w 70"/>
                  <a:gd name="T13" fmla="*/ 0 h 56"/>
                  <a:gd name="T14" fmla="*/ 1 w 70"/>
                  <a:gd name="T15" fmla="*/ 0 h 56"/>
                  <a:gd name="T16" fmla="*/ 1 w 70"/>
                  <a:gd name="T17" fmla="*/ 0 h 56"/>
                  <a:gd name="T18" fmla="*/ 1 w 70"/>
                  <a:gd name="T19" fmla="*/ 0 h 56"/>
                  <a:gd name="T20" fmla="*/ 0 w 70"/>
                  <a:gd name="T21" fmla="*/ 0 h 56"/>
                  <a:gd name="T22" fmla="*/ 0 w 70"/>
                  <a:gd name="T23" fmla="*/ 0 h 56"/>
                  <a:gd name="T24" fmla="*/ 0 w 70"/>
                  <a:gd name="T25" fmla="*/ 0 h 56"/>
                  <a:gd name="T26" fmla="*/ 0 w 70"/>
                  <a:gd name="T27" fmla="*/ 1 h 56"/>
                  <a:gd name="T28" fmla="*/ 0 w 70"/>
                  <a:gd name="T29" fmla="*/ 1 h 56"/>
                  <a:gd name="T30" fmla="*/ 0 w 70"/>
                  <a:gd name="T31" fmla="*/ 1 h 56"/>
                  <a:gd name="T32" fmla="*/ 0 w 70"/>
                  <a:gd name="T33" fmla="*/ 1 h 56"/>
                  <a:gd name="T34" fmla="*/ 0 w 70"/>
                  <a:gd name="T35" fmla="*/ 1 h 56"/>
                  <a:gd name="T36" fmla="*/ 0 w 70"/>
                  <a:gd name="T37" fmla="*/ 1 h 56"/>
                  <a:gd name="T38" fmla="*/ 0 w 70"/>
                  <a:gd name="T39" fmla="*/ 1 h 56"/>
                  <a:gd name="T40" fmla="*/ 1 w 70"/>
                  <a:gd name="T41" fmla="*/ 1 h 56"/>
                  <a:gd name="T42" fmla="*/ 1 w 70"/>
                  <a:gd name="T43" fmla="*/ 1 h 56"/>
                  <a:gd name="T44" fmla="*/ 1 w 70"/>
                  <a:gd name="T45" fmla="*/ 1 h 56"/>
                  <a:gd name="T46" fmla="*/ 1 w 70"/>
                  <a:gd name="T47" fmla="*/ 1 h 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56"/>
                  <a:gd name="T74" fmla="*/ 70 w 70"/>
                  <a:gd name="T75" fmla="*/ 56 h 5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56">
                    <a:moveTo>
                      <a:pt x="67" y="56"/>
                    </a:moveTo>
                    <a:lnTo>
                      <a:pt x="70" y="43"/>
                    </a:lnTo>
                    <a:lnTo>
                      <a:pt x="70" y="35"/>
                    </a:lnTo>
                    <a:lnTo>
                      <a:pt x="69" y="28"/>
                    </a:lnTo>
                    <a:lnTo>
                      <a:pt x="68" y="20"/>
                    </a:lnTo>
                    <a:lnTo>
                      <a:pt x="67" y="14"/>
                    </a:lnTo>
                    <a:lnTo>
                      <a:pt x="66" y="10"/>
                    </a:lnTo>
                    <a:lnTo>
                      <a:pt x="65" y="6"/>
                    </a:lnTo>
                    <a:lnTo>
                      <a:pt x="65" y="3"/>
                    </a:lnTo>
                    <a:lnTo>
                      <a:pt x="65" y="0"/>
                    </a:lnTo>
                    <a:lnTo>
                      <a:pt x="0" y="0"/>
                    </a:lnTo>
                    <a:lnTo>
                      <a:pt x="0" y="9"/>
                    </a:lnTo>
                    <a:lnTo>
                      <a:pt x="2" y="16"/>
                    </a:lnTo>
                    <a:lnTo>
                      <a:pt x="3" y="23"/>
                    </a:lnTo>
                    <a:lnTo>
                      <a:pt x="4" y="28"/>
                    </a:lnTo>
                    <a:lnTo>
                      <a:pt x="4" y="32"/>
                    </a:lnTo>
                    <a:lnTo>
                      <a:pt x="5" y="37"/>
                    </a:lnTo>
                    <a:lnTo>
                      <a:pt x="5" y="41"/>
                    </a:lnTo>
                    <a:lnTo>
                      <a:pt x="6" y="43"/>
                    </a:lnTo>
                    <a:lnTo>
                      <a:pt x="9" y="30"/>
                    </a:lnTo>
                    <a:lnTo>
                      <a:pt x="67" y="56"/>
                    </a:lnTo>
                    <a:lnTo>
                      <a:pt x="70" y="50"/>
                    </a:lnTo>
                    <a:lnTo>
                      <a:pt x="70" y="43"/>
                    </a:lnTo>
                    <a:lnTo>
                      <a:pt x="67" y="5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2" name="Freeform 112"/>
              <p:cNvSpPr>
                <a:spLocks/>
              </p:cNvSpPr>
              <p:nvPr/>
            </p:nvSpPr>
            <p:spPr bwMode="auto">
              <a:xfrm>
                <a:off x="3983" y="2524"/>
                <a:ext cx="16" cy="16"/>
              </a:xfrm>
              <a:custGeom>
                <a:avLst/>
                <a:gdLst>
                  <a:gd name="T0" fmla="*/ 1 w 64"/>
                  <a:gd name="T1" fmla="*/ 1 h 64"/>
                  <a:gd name="T2" fmla="*/ 1 w 64"/>
                  <a:gd name="T3" fmla="*/ 1 h 64"/>
                  <a:gd name="T4" fmla="*/ 1 w 64"/>
                  <a:gd name="T5" fmla="*/ 1 h 64"/>
                  <a:gd name="T6" fmla="*/ 0 w 64"/>
                  <a:gd name="T7" fmla="*/ 0 h 64"/>
                  <a:gd name="T8" fmla="*/ 0 w 64"/>
                  <a:gd name="T9" fmla="*/ 0 h 64"/>
                  <a:gd name="T10" fmla="*/ 1 w 64"/>
                  <a:gd name="T11" fmla="*/ 0 h 64"/>
                  <a:gd name="T12" fmla="*/ 1 w 64"/>
                  <a:gd name="T13" fmla="*/ 1 h 64"/>
                  <a:gd name="T14" fmla="*/ 1 w 64"/>
                  <a:gd name="T15" fmla="*/ 1 h 64"/>
                  <a:gd name="T16" fmla="*/ 1 w 64"/>
                  <a:gd name="T17" fmla="*/ 1 h 64"/>
                  <a:gd name="T18" fmla="*/ 1 w 64"/>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4"/>
                  <a:gd name="T32" fmla="*/ 64 w 64"/>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4">
                    <a:moveTo>
                      <a:pt x="29" y="64"/>
                    </a:moveTo>
                    <a:lnTo>
                      <a:pt x="58" y="45"/>
                    </a:lnTo>
                    <a:lnTo>
                      <a:pt x="64" y="32"/>
                    </a:lnTo>
                    <a:lnTo>
                      <a:pt x="6" y="6"/>
                    </a:lnTo>
                    <a:lnTo>
                      <a:pt x="0" y="19"/>
                    </a:lnTo>
                    <a:lnTo>
                      <a:pt x="29" y="0"/>
                    </a:lnTo>
                    <a:lnTo>
                      <a:pt x="29" y="64"/>
                    </a:lnTo>
                    <a:lnTo>
                      <a:pt x="50" y="64"/>
                    </a:lnTo>
                    <a:lnTo>
                      <a:pt x="58" y="45"/>
                    </a:lnTo>
                    <a:lnTo>
                      <a:pt x="29"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3" name="Freeform 113"/>
              <p:cNvSpPr>
                <a:spLocks/>
              </p:cNvSpPr>
              <p:nvPr/>
            </p:nvSpPr>
            <p:spPr bwMode="auto">
              <a:xfrm>
                <a:off x="3978" y="2524"/>
                <a:ext cx="16" cy="33"/>
              </a:xfrm>
              <a:custGeom>
                <a:avLst/>
                <a:gdLst>
                  <a:gd name="T0" fmla="*/ 0 w 64"/>
                  <a:gd name="T1" fmla="*/ 1 h 132"/>
                  <a:gd name="T2" fmla="*/ 1 w 64"/>
                  <a:gd name="T3" fmla="*/ 1 h 132"/>
                  <a:gd name="T4" fmla="*/ 1 w 64"/>
                  <a:gd name="T5" fmla="*/ 1 h 132"/>
                  <a:gd name="T6" fmla="*/ 1 w 64"/>
                  <a:gd name="T7" fmla="*/ 1 h 132"/>
                  <a:gd name="T8" fmla="*/ 1 w 64"/>
                  <a:gd name="T9" fmla="*/ 1 h 132"/>
                  <a:gd name="T10" fmla="*/ 1 w 64"/>
                  <a:gd name="T11" fmla="*/ 1 h 132"/>
                  <a:gd name="T12" fmla="*/ 1 w 64"/>
                  <a:gd name="T13" fmla="*/ 1 h 132"/>
                  <a:gd name="T14" fmla="*/ 1 w 64"/>
                  <a:gd name="T15" fmla="*/ 1 h 132"/>
                  <a:gd name="T16" fmla="*/ 1 w 64"/>
                  <a:gd name="T17" fmla="*/ 1 h 132"/>
                  <a:gd name="T18" fmla="*/ 1 w 64"/>
                  <a:gd name="T19" fmla="*/ 1 h 132"/>
                  <a:gd name="T20" fmla="*/ 1 w 64"/>
                  <a:gd name="T21" fmla="*/ 0 h 132"/>
                  <a:gd name="T22" fmla="*/ 1 w 64"/>
                  <a:gd name="T23" fmla="*/ 0 h 132"/>
                  <a:gd name="T24" fmla="*/ 1 w 64"/>
                  <a:gd name="T25" fmla="*/ 0 h 132"/>
                  <a:gd name="T26" fmla="*/ 0 w 64"/>
                  <a:gd name="T27" fmla="*/ 0 h 132"/>
                  <a:gd name="T28" fmla="*/ 0 w 64"/>
                  <a:gd name="T29" fmla="*/ 0 h 132"/>
                  <a:gd name="T30" fmla="*/ 0 w 64"/>
                  <a:gd name="T31" fmla="*/ 0 h 132"/>
                  <a:gd name="T32" fmla="*/ 0 w 64"/>
                  <a:gd name="T33" fmla="*/ 0 h 132"/>
                  <a:gd name="T34" fmla="*/ 0 w 64"/>
                  <a:gd name="T35" fmla="*/ 0 h 132"/>
                  <a:gd name="T36" fmla="*/ 0 w 64"/>
                  <a:gd name="T37" fmla="*/ 0 h 132"/>
                  <a:gd name="T38" fmla="*/ 1 w 64"/>
                  <a:gd name="T39" fmla="*/ 1 h 132"/>
                  <a:gd name="T40" fmla="*/ 0 w 64"/>
                  <a:gd name="T41" fmla="*/ 1 h 132"/>
                  <a:gd name="T42" fmla="*/ 0 w 64"/>
                  <a:gd name="T43" fmla="*/ 2 h 132"/>
                  <a:gd name="T44" fmla="*/ 1 w 64"/>
                  <a:gd name="T45" fmla="*/ 1 h 132"/>
                  <a:gd name="T46" fmla="*/ 0 w 64"/>
                  <a:gd name="T47" fmla="*/ 1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132"/>
                  <a:gd name="T74" fmla="*/ 64 w 64"/>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132">
                    <a:moveTo>
                      <a:pt x="0" y="46"/>
                    </a:moveTo>
                    <a:lnTo>
                      <a:pt x="56" y="68"/>
                    </a:lnTo>
                    <a:lnTo>
                      <a:pt x="57" y="67"/>
                    </a:lnTo>
                    <a:lnTo>
                      <a:pt x="59" y="64"/>
                    </a:lnTo>
                    <a:lnTo>
                      <a:pt x="61" y="63"/>
                    </a:lnTo>
                    <a:lnTo>
                      <a:pt x="62" y="62"/>
                    </a:lnTo>
                    <a:lnTo>
                      <a:pt x="60" y="63"/>
                    </a:lnTo>
                    <a:lnTo>
                      <a:pt x="51" y="64"/>
                    </a:lnTo>
                    <a:lnTo>
                      <a:pt x="51" y="0"/>
                    </a:lnTo>
                    <a:lnTo>
                      <a:pt x="36" y="2"/>
                    </a:lnTo>
                    <a:lnTo>
                      <a:pt x="28" y="7"/>
                    </a:lnTo>
                    <a:lnTo>
                      <a:pt x="22" y="12"/>
                    </a:lnTo>
                    <a:lnTo>
                      <a:pt x="17" y="15"/>
                    </a:lnTo>
                    <a:lnTo>
                      <a:pt x="13" y="19"/>
                    </a:lnTo>
                    <a:lnTo>
                      <a:pt x="11" y="23"/>
                    </a:lnTo>
                    <a:lnTo>
                      <a:pt x="9" y="24"/>
                    </a:lnTo>
                    <a:lnTo>
                      <a:pt x="7" y="25"/>
                    </a:lnTo>
                    <a:lnTo>
                      <a:pt x="64" y="46"/>
                    </a:lnTo>
                    <a:lnTo>
                      <a:pt x="0" y="46"/>
                    </a:lnTo>
                    <a:lnTo>
                      <a:pt x="0" y="132"/>
                    </a:lnTo>
                    <a:lnTo>
                      <a:pt x="56" y="68"/>
                    </a:lnTo>
                    <a:lnTo>
                      <a:pt x="0" y="4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4" name="Freeform 114"/>
              <p:cNvSpPr>
                <a:spLocks/>
              </p:cNvSpPr>
              <p:nvPr/>
            </p:nvSpPr>
            <p:spPr bwMode="auto">
              <a:xfrm>
                <a:off x="3978" y="2509"/>
                <a:ext cx="34" cy="32"/>
              </a:xfrm>
              <a:custGeom>
                <a:avLst/>
                <a:gdLst>
                  <a:gd name="T0" fmla="*/ 2 w 139"/>
                  <a:gd name="T1" fmla="*/ 1 h 131"/>
                  <a:gd name="T2" fmla="*/ 1 w 139"/>
                  <a:gd name="T3" fmla="*/ 1 h 131"/>
                  <a:gd name="T4" fmla="*/ 1 w 139"/>
                  <a:gd name="T5" fmla="*/ 1 h 131"/>
                  <a:gd name="T6" fmla="*/ 1 w 139"/>
                  <a:gd name="T7" fmla="*/ 1 h 131"/>
                  <a:gd name="T8" fmla="*/ 1 w 139"/>
                  <a:gd name="T9" fmla="*/ 1 h 131"/>
                  <a:gd name="T10" fmla="*/ 1 w 139"/>
                  <a:gd name="T11" fmla="*/ 1 h 131"/>
                  <a:gd name="T12" fmla="*/ 1 w 139"/>
                  <a:gd name="T13" fmla="*/ 1 h 131"/>
                  <a:gd name="T14" fmla="*/ 0 w 139"/>
                  <a:gd name="T15" fmla="*/ 1 h 131"/>
                  <a:gd name="T16" fmla="*/ 0 w 139"/>
                  <a:gd name="T17" fmla="*/ 1 h 131"/>
                  <a:gd name="T18" fmla="*/ 0 w 139"/>
                  <a:gd name="T19" fmla="*/ 1 h 131"/>
                  <a:gd name="T20" fmla="*/ 0 w 139"/>
                  <a:gd name="T21" fmla="*/ 1 h 131"/>
                  <a:gd name="T22" fmla="*/ 0 w 139"/>
                  <a:gd name="T23" fmla="*/ 1 h 131"/>
                  <a:gd name="T24" fmla="*/ 1 w 139"/>
                  <a:gd name="T25" fmla="*/ 1 h 131"/>
                  <a:gd name="T26" fmla="*/ 1 w 139"/>
                  <a:gd name="T27" fmla="*/ 2 h 131"/>
                  <a:gd name="T28" fmla="*/ 1 w 139"/>
                  <a:gd name="T29" fmla="*/ 2 h 131"/>
                  <a:gd name="T30" fmla="*/ 1 w 139"/>
                  <a:gd name="T31" fmla="*/ 2 h 131"/>
                  <a:gd name="T32" fmla="*/ 1 w 139"/>
                  <a:gd name="T33" fmla="*/ 2 h 131"/>
                  <a:gd name="T34" fmla="*/ 1 w 139"/>
                  <a:gd name="T35" fmla="*/ 2 h 131"/>
                  <a:gd name="T36" fmla="*/ 1 w 139"/>
                  <a:gd name="T37" fmla="*/ 2 h 131"/>
                  <a:gd name="T38" fmla="*/ 1 w 139"/>
                  <a:gd name="T39" fmla="*/ 2 h 131"/>
                  <a:gd name="T40" fmla="*/ 1 w 139"/>
                  <a:gd name="T41" fmla="*/ 2 h 131"/>
                  <a:gd name="T42" fmla="*/ 2 w 139"/>
                  <a:gd name="T43" fmla="*/ 2 h 131"/>
                  <a:gd name="T44" fmla="*/ 2 w 139"/>
                  <a:gd name="T45" fmla="*/ 1 h 131"/>
                  <a:gd name="T46" fmla="*/ 1 w 139"/>
                  <a:gd name="T47" fmla="*/ 1 h 131"/>
                  <a:gd name="T48" fmla="*/ 2 w 139"/>
                  <a:gd name="T49" fmla="*/ 1 h 131"/>
                  <a:gd name="T50" fmla="*/ 2 w 139"/>
                  <a:gd name="T51" fmla="*/ 0 h 131"/>
                  <a:gd name="T52" fmla="*/ 1 w 139"/>
                  <a:gd name="T53" fmla="*/ 1 h 131"/>
                  <a:gd name="T54" fmla="*/ 2 w 139"/>
                  <a:gd name="T55" fmla="*/ 1 h 1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9"/>
                  <a:gd name="T85" fmla="*/ 0 h 131"/>
                  <a:gd name="T86" fmla="*/ 139 w 139"/>
                  <a:gd name="T87" fmla="*/ 131 h 1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9" h="131">
                    <a:moveTo>
                      <a:pt x="139" y="81"/>
                    </a:moveTo>
                    <a:lnTo>
                      <a:pt x="84" y="58"/>
                    </a:lnTo>
                    <a:lnTo>
                      <a:pt x="87" y="56"/>
                    </a:lnTo>
                    <a:lnTo>
                      <a:pt x="81" y="57"/>
                    </a:lnTo>
                    <a:lnTo>
                      <a:pt x="72" y="60"/>
                    </a:lnTo>
                    <a:lnTo>
                      <a:pt x="59" y="63"/>
                    </a:lnTo>
                    <a:lnTo>
                      <a:pt x="45" y="66"/>
                    </a:lnTo>
                    <a:lnTo>
                      <a:pt x="32" y="69"/>
                    </a:lnTo>
                    <a:lnTo>
                      <a:pt x="23" y="73"/>
                    </a:lnTo>
                    <a:lnTo>
                      <a:pt x="15" y="79"/>
                    </a:lnTo>
                    <a:lnTo>
                      <a:pt x="5" y="91"/>
                    </a:lnTo>
                    <a:lnTo>
                      <a:pt x="0" y="108"/>
                    </a:lnTo>
                    <a:lnTo>
                      <a:pt x="64" y="108"/>
                    </a:lnTo>
                    <a:lnTo>
                      <a:pt x="61" y="121"/>
                    </a:lnTo>
                    <a:lnTo>
                      <a:pt x="55" y="129"/>
                    </a:lnTo>
                    <a:lnTo>
                      <a:pt x="53" y="130"/>
                    </a:lnTo>
                    <a:lnTo>
                      <a:pt x="53" y="131"/>
                    </a:lnTo>
                    <a:lnTo>
                      <a:pt x="60" y="129"/>
                    </a:lnTo>
                    <a:lnTo>
                      <a:pt x="72" y="126"/>
                    </a:lnTo>
                    <a:lnTo>
                      <a:pt x="85" y="123"/>
                    </a:lnTo>
                    <a:lnTo>
                      <a:pt x="99" y="120"/>
                    </a:lnTo>
                    <a:lnTo>
                      <a:pt x="114" y="114"/>
                    </a:lnTo>
                    <a:lnTo>
                      <a:pt x="131" y="102"/>
                    </a:lnTo>
                    <a:lnTo>
                      <a:pt x="75" y="81"/>
                    </a:lnTo>
                    <a:lnTo>
                      <a:pt x="139" y="81"/>
                    </a:lnTo>
                    <a:lnTo>
                      <a:pt x="139" y="0"/>
                    </a:lnTo>
                    <a:lnTo>
                      <a:pt x="84" y="58"/>
                    </a:lnTo>
                    <a:lnTo>
                      <a:pt x="139" y="8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5" name="Freeform 115"/>
              <p:cNvSpPr>
                <a:spLocks/>
              </p:cNvSpPr>
              <p:nvPr/>
            </p:nvSpPr>
            <p:spPr bwMode="auto">
              <a:xfrm>
                <a:off x="3985" y="2523"/>
                <a:ext cx="27" cy="17"/>
              </a:xfrm>
              <a:custGeom>
                <a:avLst/>
                <a:gdLst>
                  <a:gd name="T0" fmla="*/ 0 w 108"/>
                  <a:gd name="T1" fmla="*/ 1 h 68"/>
                  <a:gd name="T2" fmla="*/ 1 w 108"/>
                  <a:gd name="T3" fmla="*/ 1 h 68"/>
                  <a:gd name="T4" fmla="*/ 1 w 108"/>
                  <a:gd name="T5" fmla="*/ 1 h 68"/>
                  <a:gd name="T6" fmla="*/ 1 w 108"/>
                  <a:gd name="T7" fmla="*/ 1 h 68"/>
                  <a:gd name="T8" fmla="*/ 1 w 108"/>
                  <a:gd name="T9" fmla="*/ 1 h 68"/>
                  <a:gd name="T10" fmla="*/ 1 w 108"/>
                  <a:gd name="T11" fmla="*/ 1 h 68"/>
                  <a:gd name="T12" fmla="*/ 1 w 108"/>
                  <a:gd name="T13" fmla="*/ 1 h 68"/>
                  <a:gd name="T14" fmla="*/ 1 w 108"/>
                  <a:gd name="T15" fmla="*/ 1 h 68"/>
                  <a:gd name="T16" fmla="*/ 2 w 108"/>
                  <a:gd name="T17" fmla="*/ 1 h 68"/>
                  <a:gd name="T18" fmla="*/ 2 w 108"/>
                  <a:gd name="T19" fmla="*/ 1 h 68"/>
                  <a:gd name="T20" fmla="*/ 2 w 108"/>
                  <a:gd name="T21" fmla="*/ 1 h 68"/>
                  <a:gd name="T22" fmla="*/ 2 w 108"/>
                  <a:gd name="T23" fmla="*/ 0 h 68"/>
                  <a:gd name="T24" fmla="*/ 1 w 108"/>
                  <a:gd name="T25" fmla="*/ 0 h 68"/>
                  <a:gd name="T26" fmla="*/ 1 w 108"/>
                  <a:gd name="T27" fmla="*/ 0 h 68"/>
                  <a:gd name="T28" fmla="*/ 1 w 108"/>
                  <a:gd name="T29" fmla="*/ 0 h 68"/>
                  <a:gd name="T30" fmla="*/ 1 w 108"/>
                  <a:gd name="T31" fmla="*/ 0 h 68"/>
                  <a:gd name="T32" fmla="*/ 1 w 108"/>
                  <a:gd name="T33" fmla="*/ 0 h 68"/>
                  <a:gd name="T34" fmla="*/ 1 w 108"/>
                  <a:gd name="T35" fmla="*/ 0 h 68"/>
                  <a:gd name="T36" fmla="*/ 1 w 108"/>
                  <a:gd name="T37" fmla="*/ 0 h 68"/>
                  <a:gd name="T38" fmla="*/ 1 w 108"/>
                  <a:gd name="T39" fmla="*/ 0 h 68"/>
                  <a:gd name="T40" fmla="*/ 1 w 108"/>
                  <a:gd name="T41" fmla="*/ 0 h 68"/>
                  <a:gd name="T42" fmla="*/ 1 w 108"/>
                  <a:gd name="T43" fmla="*/ 0 h 68"/>
                  <a:gd name="T44" fmla="*/ 1 w 108"/>
                  <a:gd name="T45" fmla="*/ 0 h 68"/>
                  <a:gd name="T46" fmla="*/ 1 w 108"/>
                  <a:gd name="T47" fmla="*/ 1 h 68"/>
                  <a:gd name="T48" fmla="*/ 0 w 108"/>
                  <a:gd name="T49" fmla="*/ 1 h 68"/>
                  <a:gd name="T50" fmla="*/ 0 w 108"/>
                  <a:gd name="T51" fmla="*/ 1 h 68"/>
                  <a:gd name="T52" fmla="*/ 1 w 108"/>
                  <a:gd name="T53" fmla="*/ 1 h 68"/>
                  <a:gd name="T54" fmla="*/ 0 w 108"/>
                  <a:gd name="T55" fmla="*/ 1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68"/>
                  <a:gd name="T86" fmla="*/ 108 w 108"/>
                  <a:gd name="T87" fmla="*/ 68 h 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68">
                    <a:moveTo>
                      <a:pt x="0" y="36"/>
                    </a:moveTo>
                    <a:lnTo>
                      <a:pt x="32" y="68"/>
                    </a:lnTo>
                    <a:lnTo>
                      <a:pt x="37" y="68"/>
                    </a:lnTo>
                    <a:lnTo>
                      <a:pt x="44" y="68"/>
                    </a:lnTo>
                    <a:lnTo>
                      <a:pt x="53" y="67"/>
                    </a:lnTo>
                    <a:lnTo>
                      <a:pt x="62" y="66"/>
                    </a:lnTo>
                    <a:lnTo>
                      <a:pt x="73" y="63"/>
                    </a:lnTo>
                    <a:lnTo>
                      <a:pt x="83" y="60"/>
                    </a:lnTo>
                    <a:lnTo>
                      <a:pt x="93" y="55"/>
                    </a:lnTo>
                    <a:lnTo>
                      <a:pt x="100" y="48"/>
                    </a:lnTo>
                    <a:lnTo>
                      <a:pt x="106" y="36"/>
                    </a:lnTo>
                    <a:lnTo>
                      <a:pt x="108" y="23"/>
                    </a:lnTo>
                    <a:lnTo>
                      <a:pt x="44" y="23"/>
                    </a:lnTo>
                    <a:lnTo>
                      <a:pt x="45" y="14"/>
                    </a:lnTo>
                    <a:lnTo>
                      <a:pt x="50" y="6"/>
                    </a:lnTo>
                    <a:lnTo>
                      <a:pt x="54" y="3"/>
                    </a:lnTo>
                    <a:lnTo>
                      <a:pt x="57" y="0"/>
                    </a:lnTo>
                    <a:lnTo>
                      <a:pt x="55" y="2"/>
                    </a:lnTo>
                    <a:lnTo>
                      <a:pt x="51" y="3"/>
                    </a:lnTo>
                    <a:lnTo>
                      <a:pt x="47" y="3"/>
                    </a:lnTo>
                    <a:lnTo>
                      <a:pt x="41" y="4"/>
                    </a:lnTo>
                    <a:lnTo>
                      <a:pt x="36" y="4"/>
                    </a:lnTo>
                    <a:lnTo>
                      <a:pt x="32" y="4"/>
                    </a:lnTo>
                    <a:lnTo>
                      <a:pt x="64" y="36"/>
                    </a:lnTo>
                    <a:lnTo>
                      <a:pt x="0" y="36"/>
                    </a:lnTo>
                    <a:lnTo>
                      <a:pt x="0" y="68"/>
                    </a:lnTo>
                    <a:lnTo>
                      <a:pt x="32" y="68"/>
                    </a:lnTo>
                    <a:lnTo>
                      <a:pt x="0" y="3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6" name="Freeform 116"/>
              <p:cNvSpPr>
                <a:spLocks/>
              </p:cNvSpPr>
              <p:nvPr/>
            </p:nvSpPr>
            <p:spPr bwMode="auto">
              <a:xfrm>
                <a:off x="3985" y="2518"/>
                <a:ext cx="16" cy="14"/>
              </a:xfrm>
              <a:custGeom>
                <a:avLst/>
                <a:gdLst>
                  <a:gd name="T0" fmla="*/ 0 w 64"/>
                  <a:gd name="T1" fmla="*/ 0 h 56"/>
                  <a:gd name="T2" fmla="*/ 0 w 64"/>
                  <a:gd name="T3" fmla="*/ 0 h 56"/>
                  <a:gd name="T4" fmla="*/ 0 w 64"/>
                  <a:gd name="T5" fmla="*/ 1 h 56"/>
                  <a:gd name="T6" fmla="*/ 1 w 64"/>
                  <a:gd name="T7" fmla="*/ 1 h 56"/>
                  <a:gd name="T8" fmla="*/ 1 w 64"/>
                  <a:gd name="T9" fmla="*/ 0 h 56"/>
                  <a:gd name="T10" fmla="*/ 1 w 64"/>
                  <a:gd name="T11" fmla="*/ 1 h 56"/>
                  <a:gd name="T12" fmla="*/ 0 w 64"/>
                  <a:gd name="T13" fmla="*/ 0 h 56"/>
                  <a:gd name="T14" fmla="*/ 0 w 64"/>
                  <a:gd name="T15" fmla="*/ 0 h 56"/>
                  <a:gd name="T16" fmla="*/ 0 w 64"/>
                  <a:gd name="T17" fmla="*/ 0 h 56"/>
                  <a:gd name="T18" fmla="*/ 0 w 64"/>
                  <a:gd name="T19" fmla="*/ 0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56"/>
                  <a:gd name="T32" fmla="*/ 64 w 64"/>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56">
                    <a:moveTo>
                      <a:pt x="4" y="0"/>
                    </a:moveTo>
                    <a:lnTo>
                      <a:pt x="0" y="14"/>
                    </a:lnTo>
                    <a:lnTo>
                      <a:pt x="0" y="56"/>
                    </a:lnTo>
                    <a:lnTo>
                      <a:pt x="64" y="56"/>
                    </a:lnTo>
                    <a:lnTo>
                      <a:pt x="64" y="14"/>
                    </a:lnTo>
                    <a:lnTo>
                      <a:pt x="61" y="29"/>
                    </a:lnTo>
                    <a:lnTo>
                      <a:pt x="4" y="0"/>
                    </a:lnTo>
                    <a:lnTo>
                      <a:pt x="0" y="6"/>
                    </a:lnTo>
                    <a:lnTo>
                      <a:pt x="0" y="14"/>
                    </a:lnTo>
                    <a:lnTo>
                      <a:pt x="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7" name="Freeform 117"/>
              <p:cNvSpPr>
                <a:spLocks/>
              </p:cNvSpPr>
              <p:nvPr/>
            </p:nvSpPr>
            <p:spPr bwMode="auto">
              <a:xfrm>
                <a:off x="3986" y="2515"/>
                <a:ext cx="16" cy="10"/>
              </a:xfrm>
              <a:custGeom>
                <a:avLst/>
                <a:gdLst>
                  <a:gd name="T0" fmla="*/ 1 w 64"/>
                  <a:gd name="T1" fmla="*/ 0 h 43"/>
                  <a:gd name="T2" fmla="*/ 0 w 64"/>
                  <a:gd name="T3" fmla="*/ 0 h 43"/>
                  <a:gd name="T4" fmla="*/ 0 w 64"/>
                  <a:gd name="T5" fmla="*/ 0 h 43"/>
                  <a:gd name="T6" fmla="*/ 1 w 64"/>
                  <a:gd name="T7" fmla="*/ 0 h 43"/>
                  <a:gd name="T8" fmla="*/ 1 w 64"/>
                  <a:gd name="T9" fmla="*/ 0 h 43"/>
                  <a:gd name="T10" fmla="*/ 0 w 64"/>
                  <a:gd name="T11" fmla="*/ 0 h 43"/>
                  <a:gd name="T12" fmla="*/ 1 w 64"/>
                  <a:gd name="T13" fmla="*/ 0 h 43"/>
                  <a:gd name="T14" fmla="*/ 1 w 64"/>
                  <a:gd name="T15" fmla="*/ 0 h 43"/>
                  <a:gd name="T16" fmla="*/ 0 w 64"/>
                  <a:gd name="T17" fmla="*/ 0 h 43"/>
                  <a:gd name="T18" fmla="*/ 1 w 64"/>
                  <a:gd name="T19" fmla="*/ 0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43"/>
                  <a:gd name="T32" fmla="*/ 64 w 64"/>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43">
                    <a:moveTo>
                      <a:pt x="64" y="28"/>
                    </a:moveTo>
                    <a:lnTo>
                      <a:pt x="6" y="0"/>
                    </a:lnTo>
                    <a:lnTo>
                      <a:pt x="0" y="14"/>
                    </a:lnTo>
                    <a:lnTo>
                      <a:pt x="57" y="43"/>
                    </a:lnTo>
                    <a:lnTo>
                      <a:pt x="64" y="28"/>
                    </a:lnTo>
                    <a:lnTo>
                      <a:pt x="6" y="0"/>
                    </a:lnTo>
                    <a:lnTo>
                      <a:pt x="64" y="28"/>
                    </a:lnTo>
                    <a:lnTo>
                      <a:pt x="35" y="14"/>
                    </a:lnTo>
                    <a:lnTo>
                      <a:pt x="6" y="0"/>
                    </a:lnTo>
                    <a:lnTo>
                      <a:pt x="64" y="2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8" name="Freeform 118"/>
              <p:cNvSpPr>
                <a:spLocks/>
              </p:cNvSpPr>
              <p:nvPr/>
            </p:nvSpPr>
            <p:spPr bwMode="auto">
              <a:xfrm>
                <a:off x="3986" y="2510"/>
                <a:ext cx="16" cy="18"/>
              </a:xfrm>
              <a:custGeom>
                <a:avLst/>
                <a:gdLst>
                  <a:gd name="T0" fmla="*/ 1 w 63"/>
                  <a:gd name="T1" fmla="*/ 0 h 69"/>
                  <a:gd name="T2" fmla="*/ 1 w 63"/>
                  <a:gd name="T3" fmla="*/ 0 h 69"/>
                  <a:gd name="T4" fmla="*/ 1 w 63"/>
                  <a:gd name="T5" fmla="*/ 0 h 69"/>
                  <a:gd name="T6" fmla="*/ 0 w 63"/>
                  <a:gd name="T7" fmla="*/ 0 h 69"/>
                  <a:gd name="T8" fmla="*/ 0 w 63"/>
                  <a:gd name="T9" fmla="*/ 0 h 69"/>
                  <a:gd name="T10" fmla="*/ 0 w 63"/>
                  <a:gd name="T11" fmla="*/ 0 h 69"/>
                  <a:gd name="T12" fmla="*/ 1 w 63"/>
                  <a:gd name="T13" fmla="*/ 1 h 69"/>
                  <a:gd name="T14" fmla="*/ 1 w 63"/>
                  <a:gd name="T15" fmla="*/ 1 h 69"/>
                  <a:gd name="T16" fmla="*/ 1 w 63"/>
                  <a:gd name="T17" fmla="*/ 1 h 69"/>
                  <a:gd name="T18" fmla="*/ 0 w 63"/>
                  <a:gd name="T19" fmla="*/ 0 h 69"/>
                  <a:gd name="T20" fmla="*/ 0 w 63"/>
                  <a:gd name="T21" fmla="*/ 1 h 69"/>
                  <a:gd name="T22" fmla="*/ 0 w 63"/>
                  <a:gd name="T23" fmla="*/ 1 h 69"/>
                  <a:gd name="T24" fmla="*/ 1 w 63"/>
                  <a:gd name="T25" fmla="*/ 1 h 69"/>
                  <a:gd name="T26" fmla="*/ 1 w 63"/>
                  <a:gd name="T27" fmla="*/ 1 h 69"/>
                  <a:gd name="T28" fmla="*/ 1 w 63"/>
                  <a:gd name="T29" fmla="*/ 1 h 69"/>
                  <a:gd name="T30" fmla="*/ 1 w 63"/>
                  <a:gd name="T31" fmla="*/ 1 h 69"/>
                  <a:gd name="T32" fmla="*/ 1 w 63"/>
                  <a:gd name="T33" fmla="*/ 1 h 69"/>
                  <a:gd name="T34" fmla="*/ 1 w 63"/>
                  <a:gd name="T35" fmla="*/ 1 h 69"/>
                  <a:gd name="T36" fmla="*/ 1 w 63"/>
                  <a:gd name="T37" fmla="*/ 0 h 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69"/>
                  <a:gd name="T59" fmla="*/ 63 w 63"/>
                  <a:gd name="T60" fmla="*/ 69 h 6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69">
                    <a:moveTo>
                      <a:pt x="46" y="0"/>
                    </a:moveTo>
                    <a:lnTo>
                      <a:pt x="34" y="3"/>
                    </a:lnTo>
                    <a:lnTo>
                      <a:pt x="25" y="5"/>
                    </a:lnTo>
                    <a:lnTo>
                      <a:pt x="19" y="8"/>
                    </a:lnTo>
                    <a:lnTo>
                      <a:pt x="15" y="11"/>
                    </a:lnTo>
                    <a:lnTo>
                      <a:pt x="20" y="8"/>
                    </a:lnTo>
                    <a:lnTo>
                      <a:pt x="63" y="44"/>
                    </a:lnTo>
                    <a:lnTo>
                      <a:pt x="62" y="50"/>
                    </a:lnTo>
                    <a:lnTo>
                      <a:pt x="63" y="46"/>
                    </a:lnTo>
                    <a:lnTo>
                      <a:pt x="5" y="18"/>
                    </a:lnTo>
                    <a:lnTo>
                      <a:pt x="4" y="23"/>
                    </a:lnTo>
                    <a:lnTo>
                      <a:pt x="0" y="33"/>
                    </a:lnTo>
                    <a:lnTo>
                      <a:pt x="43" y="69"/>
                    </a:lnTo>
                    <a:lnTo>
                      <a:pt x="51" y="64"/>
                    </a:lnTo>
                    <a:lnTo>
                      <a:pt x="52" y="64"/>
                    </a:lnTo>
                    <a:lnTo>
                      <a:pt x="51" y="64"/>
                    </a:lnTo>
                    <a:lnTo>
                      <a:pt x="50" y="64"/>
                    </a:lnTo>
                    <a:lnTo>
                      <a:pt x="46" y="66"/>
                    </a:lnTo>
                    <a:lnTo>
                      <a:pt x="46"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49" name="Freeform 119"/>
              <p:cNvSpPr>
                <a:spLocks/>
              </p:cNvSpPr>
              <p:nvPr/>
            </p:nvSpPr>
            <p:spPr bwMode="auto">
              <a:xfrm>
                <a:off x="3999" y="3048"/>
                <a:ext cx="22" cy="17"/>
              </a:xfrm>
              <a:custGeom>
                <a:avLst/>
                <a:gdLst>
                  <a:gd name="T0" fmla="*/ 2 w 87"/>
                  <a:gd name="T1" fmla="*/ 0 h 66"/>
                  <a:gd name="T2" fmla="*/ 1 w 87"/>
                  <a:gd name="T3" fmla="*/ 0 h 66"/>
                  <a:gd name="T4" fmla="*/ 1 w 87"/>
                  <a:gd name="T5" fmla="*/ 0 h 66"/>
                  <a:gd name="T6" fmla="*/ 1 w 87"/>
                  <a:gd name="T7" fmla="*/ 0 h 66"/>
                  <a:gd name="T8" fmla="*/ 1 w 87"/>
                  <a:gd name="T9" fmla="*/ 0 h 66"/>
                  <a:gd name="T10" fmla="*/ 1 w 87"/>
                  <a:gd name="T11" fmla="*/ 0 h 66"/>
                  <a:gd name="T12" fmla="*/ 1 w 87"/>
                  <a:gd name="T13" fmla="*/ 0 h 66"/>
                  <a:gd name="T14" fmla="*/ 0 w 87"/>
                  <a:gd name="T15" fmla="*/ 0 h 66"/>
                  <a:gd name="T16" fmla="*/ 0 w 87"/>
                  <a:gd name="T17" fmla="*/ 0 h 66"/>
                  <a:gd name="T18" fmla="*/ 0 w 87"/>
                  <a:gd name="T19" fmla="*/ 0 h 66"/>
                  <a:gd name="T20" fmla="*/ 1 w 87"/>
                  <a:gd name="T21" fmla="*/ 1 h 66"/>
                  <a:gd name="T22" fmla="*/ 1 w 87"/>
                  <a:gd name="T23" fmla="*/ 1 h 66"/>
                  <a:gd name="T24" fmla="*/ 1 w 87"/>
                  <a:gd name="T25" fmla="*/ 1 h 66"/>
                  <a:gd name="T26" fmla="*/ 1 w 87"/>
                  <a:gd name="T27" fmla="*/ 1 h 66"/>
                  <a:gd name="T28" fmla="*/ 1 w 87"/>
                  <a:gd name="T29" fmla="*/ 1 h 66"/>
                  <a:gd name="T30" fmla="*/ 1 w 87"/>
                  <a:gd name="T31" fmla="*/ 1 h 66"/>
                  <a:gd name="T32" fmla="*/ 1 w 87"/>
                  <a:gd name="T33" fmla="*/ 1 h 66"/>
                  <a:gd name="T34" fmla="*/ 1 w 87"/>
                  <a:gd name="T35" fmla="*/ 1 h 66"/>
                  <a:gd name="T36" fmla="*/ 1 w 87"/>
                  <a:gd name="T37" fmla="*/ 1 h 66"/>
                  <a:gd name="T38" fmla="*/ 1 w 87"/>
                  <a:gd name="T39" fmla="*/ 1 h 66"/>
                  <a:gd name="T40" fmla="*/ 2 w 87"/>
                  <a:gd name="T41" fmla="*/ 0 h 66"/>
                  <a:gd name="T42" fmla="*/ 1 w 87"/>
                  <a:gd name="T43" fmla="*/ 0 h 66"/>
                  <a:gd name="T44" fmla="*/ 1 w 87"/>
                  <a:gd name="T45" fmla="*/ 0 h 66"/>
                  <a:gd name="T46" fmla="*/ 2 w 87"/>
                  <a:gd name="T47" fmla="*/ 0 h 6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7"/>
                  <a:gd name="T73" fmla="*/ 0 h 66"/>
                  <a:gd name="T74" fmla="*/ 87 w 87"/>
                  <a:gd name="T75" fmla="*/ 66 h 6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7" h="66">
                    <a:moveTo>
                      <a:pt x="87" y="12"/>
                    </a:moveTo>
                    <a:lnTo>
                      <a:pt x="76" y="5"/>
                    </a:lnTo>
                    <a:lnTo>
                      <a:pt x="65" y="2"/>
                    </a:lnTo>
                    <a:lnTo>
                      <a:pt x="56" y="0"/>
                    </a:lnTo>
                    <a:lnTo>
                      <a:pt x="46" y="0"/>
                    </a:lnTo>
                    <a:lnTo>
                      <a:pt x="37" y="0"/>
                    </a:lnTo>
                    <a:lnTo>
                      <a:pt x="28" y="2"/>
                    </a:lnTo>
                    <a:lnTo>
                      <a:pt x="20" y="4"/>
                    </a:lnTo>
                    <a:lnTo>
                      <a:pt x="12" y="6"/>
                    </a:lnTo>
                    <a:lnTo>
                      <a:pt x="0" y="15"/>
                    </a:lnTo>
                    <a:lnTo>
                      <a:pt x="45" y="61"/>
                    </a:lnTo>
                    <a:lnTo>
                      <a:pt x="39" y="65"/>
                    </a:lnTo>
                    <a:lnTo>
                      <a:pt x="38" y="66"/>
                    </a:lnTo>
                    <a:lnTo>
                      <a:pt x="39" y="66"/>
                    </a:lnTo>
                    <a:lnTo>
                      <a:pt x="43" y="65"/>
                    </a:lnTo>
                    <a:lnTo>
                      <a:pt x="46" y="65"/>
                    </a:lnTo>
                    <a:lnTo>
                      <a:pt x="50" y="65"/>
                    </a:lnTo>
                    <a:lnTo>
                      <a:pt x="52" y="65"/>
                    </a:lnTo>
                    <a:lnTo>
                      <a:pt x="53" y="65"/>
                    </a:lnTo>
                    <a:lnTo>
                      <a:pt x="41" y="57"/>
                    </a:lnTo>
                    <a:lnTo>
                      <a:pt x="87" y="12"/>
                    </a:lnTo>
                    <a:lnTo>
                      <a:pt x="82" y="7"/>
                    </a:lnTo>
                    <a:lnTo>
                      <a:pt x="76" y="5"/>
                    </a:lnTo>
                    <a:lnTo>
                      <a:pt x="87" y="1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0" name="Freeform 120"/>
              <p:cNvSpPr>
                <a:spLocks/>
              </p:cNvSpPr>
              <p:nvPr/>
            </p:nvSpPr>
            <p:spPr bwMode="auto">
              <a:xfrm>
                <a:off x="4009" y="3051"/>
                <a:ext cx="25" cy="19"/>
              </a:xfrm>
              <a:custGeom>
                <a:avLst/>
                <a:gdLst>
                  <a:gd name="T0" fmla="*/ 1 w 98"/>
                  <a:gd name="T1" fmla="*/ 1 h 75"/>
                  <a:gd name="T2" fmla="*/ 1 w 98"/>
                  <a:gd name="T3" fmla="*/ 1 h 75"/>
                  <a:gd name="T4" fmla="*/ 1 w 98"/>
                  <a:gd name="T5" fmla="*/ 0 h 75"/>
                  <a:gd name="T6" fmla="*/ 0 w 98"/>
                  <a:gd name="T7" fmla="*/ 1 h 75"/>
                  <a:gd name="T8" fmla="*/ 1 w 98"/>
                  <a:gd name="T9" fmla="*/ 1 h 75"/>
                  <a:gd name="T10" fmla="*/ 1 w 98"/>
                  <a:gd name="T11" fmla="*/ 1 h 75"/>
                  <a:gd name="T12" fmla="*/ 1 w 98"/>
                  <a:gd name="T13" fmla="*/ 1 h 75"/>
                  <a:gd name="T14" fmla="*/ 2 w 98"/>
                  <a:gd name="T15" fmla="*/ 1 h 75"/>
                  <a:gd name="T16" fmla="*/ 1 w 98"/>
                  <a:gd name="T17" fmla="*/ 1 h 75"/>
                  <a:gd name="T18" fmla="*/ 1 w 98"/>
                  <a:gd name="T19" fmla="*/ 1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75"/>
                  <a:gd name="T32" fmla="*/ 98 w 98"/>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75">
                    <a:moveTo>
                      <a:pt x="75" y="75"/>
                    </a:moveTo>
                    <a:lnTo>
                      <a:pt x="75" y="30"/>
                    </a:lnTo>
                    <a:lnTo>
                      <a:pt x="46" y="0"/>
                    </a:lnTo>
                    <a:lnTo>
                      <a:pt x="0" y="45"/>
                    </a:lnTo>
                    <a:lnTo>
                      <a:pt x="30" y="75"/>
                    </a:lnTo>
                    <a:lnTo>
                      <a:pt x="30" y="30"/>
                    </a:lnTo>
                    <a:lnTo>
                      <a:pt x="75" y="75"/>
                    </a:lnTo>
                    <a:lnTo>
                      <a:pt x="98" y="53"/>
                    </a:lnTo>
                    <a:lnTo>
                      <a:pt x="75" y="30"/>
                    </a:lnTo>
                    <a:lnTo>
                      <a:pt x="75" y="7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1" name="Freeform 121"/>
              <p:cNvSpPr>
                <a:spLocks/>
              </p:cNvSpPr>
              <p:nvPr/>
            </p:nvSpPr>
            <p:spPr bwMode="auto">
              <a:xfrm>
                <a:off x="3995" y="3046"/>
                <a:ext cx="33" cy="32"/>
              </a:xfrm>
              <a:custGeom>
                <a:avLst/>
                <a:gdLst>
                  <a:gd name="T0" fmla="*/ 0 w 133"/>
                  <a:gd name="T1" fmla="*/ 0 h 127"/>
                  <a:gd name="T2" fmla="*/ 0 w 133"/>
                  <a:gd name="T3" fmla="*/ 0 h 127"/>
                  <a:gd name="T4" fmla="*/ 0 w 133"/>
                  <a:gd name="T5" fmla="*/ 0 h 127"/>
                  <a:gd name="T6" fmla="*/ 0 w 133"/>
                  <a:gd name="T7" fmla="*/ 1 h 127"/>
                  <a:gd name="T8" fmla="*/ 0 w 133"/>
                  <a:gd name="T9" fmla="*/ 1 h 127"/>
                  <a:gd name="T10" fmla="*/ 0 w 133"/>
                  <a:gd name="T11" fmla="*/ 1 h 127"/>
                  <a:gd name="T12" fmla="*/ 0 w 133"/>
                  <a:gd name="T13" fmla="*/ 1 h 127"/>
                  <a:gd name="T14" fmla="*/ 0 w 133"/>
                  <a:gd name="T15" fmla="*/ 2 h 127"/>
                  <a:gd name="T16" fmla="*/ 0 w 133"/>
                  <a:gd name="T17" fmla="*/ 2 h 127"/>
                  <a:gd name="T18" fmla="*/ 0 w 133"/>
                  <a:gd name="T19" fmla="*/ 2 h 127"/>
                  <a:gd name="T20" fmla="*/ 0 w 133"/>
                  <a:gd name="T21" fmla="*/ 2 h 127"/>
                  <a:gd name="T22" fmla="*/ 1 w 133"/>
                  <a:gd name="T23" fmla="*/ 2 h 127"/>
                  <a:gd name="T24" fmla="*/ 1 w 133"/>
                  <a:gd name="T25" fmla="*/ 2 h 127"/>
                  <a:gd name="T26" fmla="*/ 1 w 133"/>
                  <a:gd name="T27" fmla="*/ 2 h 127"/>
                  <a:gd name="T28" fmla="*/ 1 w 133"/>
                  <a:gd name="T29" fmla="*/ 2 h 127"/>
                  <a:gd name="T30" fmla="*/ 2 w 133"/>
                  <a:gd name="T31" fmla="*/ 2 h 127"/>
                  <a:gd name="T32" fmla="*/ 2 w 133"/>
                  <a:gd name="T33" fmla="*/ 2 h 127"/>
                  <a:gd name="T34" fmla="*/ 2 w 133"/>
                  <a:gd name="T35" fmla="*/ 2 h 127"/>
                  <a:gd name="T36" fmla="*/ 1 w 133"/>
                  <a:gd name="T37" fmla="*/ 1 h 127"/>
                  <a:gd name="T38" fmla="*/ 1 w 133"/>
                  <a:gd name="T39" fmla="*/ 1 h 127"/>
                  <a:gd name="T40" fmla="*/ 1 w 133"/>
                  <a:gd name="T41" fmla="*/ 1 h 127"/>
                  <a:gd name="T42" fmla="*/ 1 w 133"/>
                  <a:gd name="T43" fmla="*/ 1 h 127"/>
                  <a:gd name="T44" fmla="*/ 1 w 133"/>
                  <a:gd name="T45" fmla="*/ 1 h 127"/>
                  <a:gd name="T46" fmla="*/ 1 w 133"/>
                  <a:gd name="T47" fmla="*/ 1 h 127"/>
                  <a:gd name="T48" fmla="*/ 1 w 133"/>
                  <a:gd name="T49" fmla="*/ 1 h 127"/>
                  <a:gd name="T50" fmla="*/ 1 w 133"/>
                  <a:gd name="T51" fmla="*/ 1 h 127"/>
                  <a:gd name="T52" fmla="*/ 1 w 133"/>
                  <a:gd name="T53" fmla="*/ 1 h 127"/>
                  <a:gd name="T54" fmla="*/ 1 w 133"/>
                  <a:gd name="T55" fmla="*/ 1 h 127"/>
                  <a:gd name="T56" fmla="*/ 1 w 133"/>
                  <a:gd name="T57" fmla="*/ 1 h 127"/>
                  <a:gd name="T58" fmla="*/ 1 w 133"/>
                  <a:gd name="T59" fmla="*/ 1 h 127"/>
                  <a:gd name="T60" fmla="*/ 1 w 133"/>
                  <a:gd name="T61" fmla="*/ 1 h 127"/>
                  <a:gd name="T62" fmla="*/ 1 w 133"/>
                  <a:gd name="T63" fmla="*/ 1 h 127"/>
                  <a:gd name="T64" fmla="*/ 1 w 133"/>
                  <a:gd name="T65" fmla="*/ 1 h 127"/>
                  <a:gd name="T66" fmla="*/ 1 w 133"/>
                  <a:gd name="T67" fmla="*/ 1 h 127"/>
                  <a:gd name="T68" fmla="*/ 1 w 133"/>
                  <a:gd name="T69" fmla="*/ 1 h 127"/>
                  <a:gd name="T70" fmla="*/ 1 w 133"/>
                  <a:gd name="T71" fmla="*/ 1 h 127"/>
                  <a:gd name="T72" fmla="*/ 0 w 133"/>
                  <a:gd name="T73" fmla="*/ 0 h 1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3"/>
                  <a:gd name="T112" fmla="*/ 0 h 127"/>
                  <a:gd name="T113" fmla="*/ 133 w 133"/>
                  <a:gd name="T114" fmla="*/ 127 h 1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3" h="127">
                    <a:moveTo>
                      <a:pt x="38" y="0"/>
                    </a:moveTo>
                    <a:lnTo>
                      <a:pt x="38" y="0"/>
                    </a:lnTo>
                    <a:lnTo>
                      <a:pt x="25" y="15"/>
                    </a:lnTo>
                    <a:lnTo>
                      <a:pt x="15" y="31"/>
                    </a:lnTo>
                    <a:lnTo>
                      <a:pt x="6" y="45"/>
                    </a:lnTo>
                    <a:lnTo>
                      <a:pt x="1" y="61"/>
                    </a:lnTo>
                    <a:lnTo>
                      <a:pt x="0" y="77"/>
                    </a:lnTo>
                    <a:lnTo>
                      <a:pt x="5" y="95"/>
                    </a:lnTo>
                    <a:lnTo>
                      <a:pt x="15" y="109"/>
                    </a:lnTo>
                    <a:lnTo>
                      <a:pt x="28" y="119"/>
                    </a:lnTo>
                    <a:lnTo>
                      <a:pt x="41" y="125"/>
                    </a:lnTo>
                    <a:lnTo>
                      <a:pt x="55" y="127"/>
                    </a:lnTo>
                    <a:lnTo>
                      <a:pt x="68" y="127"/>
                    </a:lnTo>
                    <a:lnTo>
                      <a:pt x="82" y="125"/>
                    </a:lnTo>
                    <a:lnTo>
                      <a:pt x="95" y="120"/>
                    </a:lnTo>
                    <a:lnTo>
                      <a:pt x="110" y="114"/>
                    </a:lnTo>
                    <a:lnTo>
                      <a:pt x="121" y="106"/>
                    </a:lnTo>
                    <a:lnTo>
                      <a:pt x="133" y="95"/>
                    </a:lnTo>
                    <a:lnTo>
                      <a:pt x="88" y="50"/>
                    </a:lnTo>
                    <a:lnTo>
                      <a:pt x="82" y="55"/>
                    </a:lnTo>
                    <a:lnTo>
                      <a:pt x="78" y="58"/>
                    </a:lnTo>
                    <a:lnTo>
                      <a:pt x="72" y="61"/>
                    </a:lnTo>
                    <a:lnTo>
                      <a:pt x="67" y="62"/>
                    </a:lnTo>
                    <a:lnTo>
                      <a:pt x="63" y="63"/>
                    </a:lnTo>
                    <a:lnTo>
                      <a:pt x="60" y="63"/>
                    </a:lnTo>
                    <a:lnTo>
                      <a:pt x="58" y="63"/>
                    </a:lnTo>
                    <a:lnTo>
                      <a:pt x="60" y="63"/>
                    </a:lnTo>
                    <a:lnTo>
                      <a:pt x="62" y="65"/>
                    </a:lnTo>
                    <a:lnTo>
                      <a:pt x="64" y="69"/>
                    </a:lnTo>
                    <a:lnTo>
                      <a:pt x="64" y="73"/>
                    </a:lnTo>
                    <a:lnTo>
                      <a:pt x="64" y="74"/>
                    </a:lnTo>
                    <a:lnTo>
                      <a:pt x="66" y="70"/>
                    </a:lnTo>
                    <a:lnTo>
                      <a:pt x="69" y="65"/>
                    </a:lnTo>
                    <a:lnTo>
                      <a:pt x="75" y="57"/>
                    </a:lnTo>
                    <a:lnTo>
                      <a:pt x="85" y="46"/>
                    </a:lnTo>
                    <a:lnTo>
                      <a:pt x="38"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2" name="Freeform 122"/>
              <p:cNvSpPr>
                <a:spLocks/>
              </p:cNvSpPr>
              <p:nvPr/>
            </p:nvSpPr>
            <p:spPr bwMode="auto">
              <a:xfrm>
                <a:off x="4004" y="3039"/>
                <a:ext cx="31" cy="19"/>
              </a:xfrm>
              <a:custGeom>
                <a:avLst/>
                <a:gdLst>
                  <a:gd name="T0" fmla="*/ 1 w 124"/>
                  <a:gd name="T1" fmla="*/ 1 h 77"/>
                  <a:gd name="T2" fmla="*/ 1 w 124"/>
                  <a:gd name="T3" fmla="*/ 0 h 77"/>
                  <a:gd name="T4" fmla="*/ 1 w 124"/>
                  <a:gd name="T5" fmla="*/ 0 h 77"/>
                  <a:gd name="T6" fmla="*/ 1 w 124"/>
                  <a:gd name="T7" fmla="*/ 0 h 77"/>
                  <a:gd name="T8" fmla="*/ 1 w 124"/>
                  <a:gd name="T9" fmla="*/ 0 h 77"/>
                  <a:gd name="T10" fmla="*/ 1 w 124"/>
                  <a:gd name="T11" fmla="*/ 0 h 77"/>
                  <a:gd name="T12" fmla="*/ 1 w 124"/>
                  <a:gd name="T13" fmla="*/ 0 h 77"/>
                  <a:gd name="T14" fmla="*/ 1 w 124"/>
                  <a:gd name="T15" fmla="*/ 0 h 77"/>
                  <a:gd name="T16" fmla="*/ 1 w 124"/>
                  <a:gd name="T17" fmla="*/ 0 h 77"/>
                  <a:gd name="T18" fmla="*/ 1 w 124"/>
                  <a:gd name="T19" fmla="*/ 0 h 77"/>
                  <a:gd name="T20" fmla="*/ 1 w 124"/>
                  <a:gd name="T21" fmla="*/ 0 h 77"/>
                  <a:gd name="T22" fmla="*/ 1 w 124"/>
                  <a:gd name="T23" fmla="*/ 0 h 77"/>
                  <a:gd name="T24" fmla="*/ 1 w 124"/>
                  <a:gd name="T25" fmla="*/ 0 h 77"/>
                  <a:gd name="T26" fmla="*/ 1 w 124"/>
                  <a:gd name="T27" fmla="*/ 0 h 77"/>
                  <a:gd name="T28" fmla="*/ 0 w 124"/>
                  <a:gd name="T29" fmla="*/ 0 h 77"/>
                  <a:gd name="T30" fmla="*/ 0 w 124"/>
                  <a:gd name="T31" fmla="*/ 0 h 77"/>
                  <a:gd name="T32" fmla="*/ 1 w 124"/>
                  <a:gd name="T33" fmla="*/ 1 h 77"/>
                  <a:gd name="T34" fmla="*/ 1 w 124"/>
                  <a:gd name="T35" fmla="*/ 1 h 77"/>
                  <a:gd name="T36" fmla="*/ 1 w 124"/>
                  <a:gd name="T37" fmla="*/ 1 h 77"/>
                  <a:gd name="T38" fmla="*/ 1 w 124"/>
                  <a:gd name="T39" fmla="*/ 1 h 77"/>
                  <a:gd name="T40" fmla="*/ 1 w 124"/>
                  <a:gd name="T41" fmla="*/ 1 h 77"/>
                  <a:gd name="T42" fmla="*/ 1 w 124"/>
                  <a:gd name="T43" fmla="*/ 1 h 77"/>
                  <a:gd name="T44" fmla="*/ 1 w 124"/>
                  <a:gd name="T45" fmla="*/ 1 h 77"/>
                  <a:gd name="T46" fmla="*/ 1 w 124"/>
                  <a:gd name="T47" fmla="*/ 1 h 77"/>
                  <a:gd name="T48" fmla="*/ 1 w 124"/>
                  <a:gd name="T49" fmla="*/ 1 h 77"/>
                  <a:gd name="T50" fmla="*/ 2 w 124"/>
                  <a:gd name="T51" fmla="*/ 1 h 77"/>
                  <a:gd name="T52" fmla="*/ 2 w 124"/>
                  <a:gd name="T53" fmla="*/ 1 h 77"/>
                  <a:gd name="T54" fmla="*/ 2 w 124"/>
                  <a:gd name="T55" fmla="*/ 1 h 77"/>
                  <a:gd name="T56" fmla="*/ 2 w 124"/>
                  <a:gd name="T57" fmla="*/ 1 h 77"/>
                  <a:gd name="T58" fmla="*/ 2 w 124"/>
                  <a:gd name="T59" fmla="*/ 0 h 77"/>
                  <a:gd name="T60" fmla="*/ 2 w 124"/>
                  <a:gd name="T61" fmla="*/ 0 h 77"/>
                  <a:gd name="T62" fmla="*/ 2 w 124"/>
                  <a:gd name="T63" fmla="*/ 0 h 77"/>
                  <a:gd name="T64" fmla="*/ 2 w 124"/>
                  <a:gd name="T65" fmla="*/ 0 h 77"/>
                  <a:gd name="T66" fmla="*/ 2 w 124"/>
                  <a:gd name="T67" fmla="*/ 0 h 77"/>
                  <a:gd name="T68" fmla="*/ 2 w 124"/>
                  <a:gd name="T69" fmla="*/ 0 h 77"/>
                  <a:gd name="T70" fmla="*/ 1 w 124"/>
                  <a:gd name="T71" fmla="*/ 1 h 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4"/>
                  <a:gd name="T109" fmla="*/ 0 h 77"/>
                  <a:gd name="T110" fmla="*/ 124 w 124"/>
                  <a:gd name="T111" fmla="*/ 77 h 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4" h="77">
                    <a:moveTo>
                      <a:pt x="69" y="45"/>
                    </a:moveTo>
                    <a:lnTo>
                      <a:pt x="60" y="23"/>
                    </a:lnTo>
                    <a:lnTo>
                      <a:pt x="61" y="21"/>
                    </a:lnTo>
                    <a:lnTo>
                      <a:pt x="63" y="16"/>
                    </a:lnTo>
                    <a:lnTo>
                      <a:pt x="67" y="13"/>
                    </a:lnTo>
                    <a:lnTo>
                      <a:pt x="69" y="11"/>
                    </a:lnTo>
                    <a:lnTo>
                      <a:pt x="68" y="11"/>
                    </a:lnTo>
                    <a:lnTo>
                      <a:pt x="64" y="11"/>
                    </a:lnTo>
                    <a:lnTo>
                      <a:pt x="53" y="11"/>
                    </a:lnTo>
                    <a:lnTo>
                      <a:pt x="40" y="13"/>
                    </a:lnTo>
                    <a:lnTo>
                      <a:pt x="30" y="14"/>
                    </a:lnTo>
                    <a:lnTo>
                      <a:pt x="22" y="16"/>
                    </a:lnTo>
                    <a:lnTo>
                      <a:pt x="11" y="21"/>
                    </a:lnTo>
                    <a:lnTo>
                      <a:pt x="0" y="28"/>
                    </a:lnTo>
                    <a:lnTo>
                      <a:pt x="47" y="74"/>
                    </a:lnTo>
                    <a:lnTo>
                      <a:pt x="44" y="77"/>
                    </a:lnTo>
                    <a:lnTo>
                      <a:pt x="42" y="77"/>
                    </a:lnTo>
                    <a:lnTo>
                      <a:pt x="43" y="77"/>
                    </a:lnTo>
                    <a:lnTo>
                      <a:pt x="44" y="77"/>
                    </a:lnTo>
                    <a:lnTo>
                      <a:pt x="54" y="77"/>
                    </a:lnTo>
                    <a:lnTo>
                      <a:pt x="66" y="77"/>
                    </a:lnTo>
                    <a:lnTo>
                      <a:pt x="74" y="76"/>
                    </a:lnTo>
                    <a:lnTo>
                      <a:pt x="82" y="74"/>
                    </a:lnTo>
                    <a:lnTo>
                      <a:pt x="92" y="72"/>
                    </a:lnTo>
                    <a:lnTo>
                      <a:pt x="101" y="67"/>
                    </a:lnTo>
                    <a:lnTo>
                      <a:pt x="112" y="59"/>
                    </a:lnTo>
                    <a:lnTo>
                      <a:pt x="119" y="46"/>
                    </a:lnTo>
                    <a:lnTo>
                      <a:pt x="124" y="33"/>
                    </a:lnTo>
                    <a:lnTo>
                      <a:pt x="124" y="21"/>
                    </a:lnTo>
                    <a:lnTo>
                      <a:pt x="114" y="0"/>
                    </a:lnTo>
                    <a:lnTo>
                      <a:pt x="124" y="21"/>
                    </a:lnTo>
                    <a:lnTo>
                      <a:pt x="124" y="8"/>
                    </a:lnTo>
                    <a:lnTo>
                      <a:pt x="114" y="0"/>
                    </a:lnTo>
                    <a:lnTo>
                      <a:pt x="69" y="4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3" name="Freeform 123"/>
              <p:cNvSpPr>
                <a:spLocks/>
              </p:cNvSpPr>
              <p:nvPr/>
            </p:nvSpPr>
            <p:spPr bwMode="auto">
              <a:xfrm>
                <a:off x="4010" y="3014"/>
                <a:ext cx="23" cy="36"/>
              </a:xfrm>
              <a:custGeom>
                <a:avLst/>
                <a:gdLst>
                  <a:gd name="T0" fmla="*/ 1 w 91"/>
                  <a:gd name="T1" fmla="*/ 0 h 144"/>
                  <a:gd name="T2" fmla="*/ 1 w 91"/>
                  <a:gd name="T3" fmla="*/ 0 h 144"/>
                  <a:gd name="T4" fmla="*/ 1 w 91"/>
                  <a:gd name="T5" fmla="*/ 0 h 144"/>
                  <a:gd name="T6" fmla="*/ 1 w 91"/>
                  <a:gd name="T7" fmla="*/ 0 h 144"/>
                  <a:gd name="T8" fmla="*/ 1 w 91"/>
                  <a:gd name="T9" fmla="*/ 0 h 144"/>
                  <a:gd name="T10" fmla="*/ 0 w 91"/>
                  <a:gd name="T11" fmla="*/ 0 h 144"/>
                  <a:gd name="T12" fmla="*/ 0 w 91"/>
                  <a:gd name="T13" fmla="*/ 0 h 144"/>
                  <a:gd name="T14" fmla="*/ 0 w 91"/>
                  <a:gd name="T15" fmla="*/ 1 h 144"/>
                  <a:gd name="T16" fmla="*/ 0 w 91"/>
                  <a:gd name="T17" fmla="*/ 1 h 144"/>
                  <a:gd name="T18" fmla="*/ 0 w 91"/>
                  <a:gd name="T19" fmla="*/ 1 h 144"/>
                  <a:gd name="T20" fmla="*/ 0 w 91"/>
                  <a:gd name="T21" fmla="*/ 1 h 144"/>
                  <a:gd name="T22" fmla="*/ 0 w 91"/>
                  <a:gd name="T23" fmla="*/ 1 h 144"/>
                  <a:gd name="T24" fmla="*/ 0 w 91"/>
                  <a:gd name="T25" fmla="*/ 1 h 144"/>
                  <a:gd name="T26" fmla="*/ 0 w 91"/>
                  <a:gd name="T27" fmla="*/ 1 h 144"/>
                  <a:gd name="T28" fmla="*/ 0 w 91"/>
                  <a:gd name="T29" fmla="*/ 2 h 144"/>
                  <a:gd name="T30" fmla="*/ 1 w 91"/>
                  <a:gd name="T31" fmla="*/ 2 h 144"/>
                  <a:gd name="T32" fmla="*/ 1 w 91"/>
                  <a:gd name="T33" fmla="*/ 2 h 144"/>
                  <a:gd name="T34" fmla="*/ 1 w 91"/>
                  <a:gd name="T35" fmla="*/ 2 h 144"/>
                  <a:gd name="T36" fmla="*/ 2 w 91"/>
                  <a:gd name="T37" fmla="*/ 1 h 144"/>
                  <a:gd name="T38" fmla="*/ 1 w 91"/>
                  <a:gd name="T39" fmla="*/ 1 h 144"/>
                  <a:gd name="T40" fmla="*/ 1 w 91"/>
                  <a:gd name="T41" fmla="*/ 1 h 144"/>
                  <a:gd name="T42" fmla="*/ 1 w 91"/>
                  <a:gd name="T43" fmla="*/ 1 h 144"/>
                  <a:gd name="T44" fmla="*/ 1 w 91"/>
                  <a:gd name="T45" fmla="*/ 1 h 144"/>
                  <a:gd name="T46" fmla="*/ 1 w 91"/>
                  <a:gd name="T47" fmla="*/ 1 h 144"/>
                  <a:gd name="T48" fmla="*/ 1 w 91"/>
                  <a:gd name="T49" fmla="*/ 1 h 144"/>
                  <a:gd name="T50" fmla="*/ 1 w 91"/>
                  <a:gd name="T51" fmla="*/ 1 h 144"/>
                  <a:gd name="T52" fmla="*/ 1 w 91"/>
                  <a:gd name="T53" fmla="*/ 1 h 144"/>
                  <a:gd name="T54" fmla="*/ 1 w 91"/>
                  <a:gd name="T55" fmla="*/ 1 h 144"/>
                  <a:gd name="T56" fmla="*/ 1 w 91"/>
                  <a:gd name="T57" fmla="*/ 1 h 144"/>
                  <a:gd name="T58" fmla="*/ 1 w 91"/>
                  <a:gd name="T59" fmla="*/ 1 h 144"/>
                  <a:gd name="T60" fmla="*/ 1 w 91"/>
                  <a:gd name="T61" fmla="*/ 1 h 144"/>
                  <a:gd name="T62" fmla="*/ 1 w 91"/>
                  <a:gd name="T63" fmla="*/ 1 h 144"/>
                  <a:gd name="T64" fmla="*/ 1 w 91"/>
                  <a:gd name="T65" fmla="*/ 1 h 144"/>
                  <a:gd name="T66" fmla="*/ 1 w 91"/>
                  <a:gd name="T67" fmla="*/ 1 h 144"/>
                  <a:gd name="T68" fmla="*/ 1 w 91"/>
                  <a:gd name="T69" fmla="*/ 1 h 144"/>
                  <a:gd name="T70" fmla="*/ 1 w 91"/>
                  <a:gd name="T71" fmla="*/ 1 h 144"/>
                  <a:gd name="T72" fmla="*/ 1 w 91"/>
                  <a:gd name="T73" fmla="*/ 0 h 144"/>
                  <a:gd name="T74" fmla="*/ 1 w 91"/>
                  <a:gd name="T75" fmla="*/ 0 h 144"/>
                  <a:gd name="T76" fmla="*/ 1 w 91"/>
                  <a:gd name="T77" fmla="*/ 0 h 144"/>
                  <a:gd name="T78" fmla="*/ 1 w 91"/>
                  <a:gd name="T79" fmla="*/ 0 h 1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1"/>
                  <a:gd name="T121" fmla="*/ 0 h 144"/>
                  <a:gd name="T122" fmla="*/ 91 w 91"/>
                  <a:gd name="T123" fmla="*/ 144 h 1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1" h="144">
                    <a:moveTo>
                      <a:pt x="82" y="9"/>
                    </a:moveTo>
                    <a:lnTo>
                      <a:pt x="62" y="0"/>
                    </a:lnTo>
                    <a:lnTo>
                      <a:pt x="50" y="0"/>
                    </a:lnTo>
                    <a:lnTo>
                      <a:pt x="38" y="2"/>
                    </a:lnTo>
                    <a:lnTo>
                      <a:pt x="27" y="7"/>
                    </a:lnTo>
                    <a:lnTo>
                      <a:pt x="17" y="15"/>
                    </a:lnTo>
                    <a:lnTo>
                      <a:pt x="8" y="25"/>
                    </a:lnTo>
                    <a:lnTo>
                      <a:pt x="2" y="36"/>
                    </a:lnTo>
                    <a:lnTo>
                      <a:pt x="0" y="47"/>
                    </a:lnTo>
                    <a:lnTo>
                      <a:pt x="0" y="59"/>
                    </a:lnTo>
                    <a:lnTo>
                      <a:pt x="1" y="70"/>
                    </a:lnTo>
                    <a:lnTo>
                      <a:pt x="3" y="81"/>
                    </a:lnTo>
                    <a:lnTo>
                      <a:pt x="8" y="91"/>
                    </a:lnTo>
                    <a:lnTo>
                      <a:pt x="13" y="102"/>
                    </a:lnTo>
                    <a:lnTo>
                      <a:pt x="20" y="113"/>
                    </a:lnTo>
                    <a:lnTo>
                      <a:pt x="27" y="123"/>
                    </a:lnTo>
                    <a:lnTo>
                      <a:pt x="37" y="133"/>
                    </a:lnTo>
                    <a:lnTo>
                      <a:pt x="46" y="144"/>
                    </a:lnTo>
                    <a:lnTo>
                      <a:pt x="91" y="99"/>
                    </a:lnTo>
                    <a:lnTo>
                      <a:pt x="84" y="90"/>
                    </a:lnTo>
                    <a:lnTo>
                      <a:pt x="78" y="83"/>
                    </a:lnTo>
                    <a:lnTo>
                      <a:pt x="74" y="76"/>
                    </a:lnTo>
                    <a:lnTo>
                      <a:pt x="69" y="70"/>
                    </a:lnTo>
                    <a:lnTo>
                      <a:pt x="66" y="65"/>
                    </a:lnTo>
                    <a:lnTo>
                      <a:pt x="65" y="60"/>
                    </a:lnTo>
                    <a:lnTo>
                      <a:pt x="64" y="58"/>
                    </a:lnTo>
                    <a:lnTo>
                      <a:pt x="64" y="56"/>
                    </a:lnTo>
                    <a:lnTo>
                      <a:pt x="64" y="57"/>
                    </a:lnTo>
                    <a:lnTo>
                      <a:pt x="63" y="59"/>
                    </a:lnTo>
                    <a:lnTo>
                      <a:pt x="60" y="62"/>
                    </a:lnTo>
                    <a:lnTo>
                      <a:pt x="58" y="63"/>
                    </a:lnTo>
                    <a:lnTo>
                      <a:pt x="57" y="64"/>
                    </a:lnTo>
                    <a:lnTo>
                      <a:pt x="56" y="64"/>
                    </a:lnTo>
                    <a:lnTo>
                      <a:pt x="58" y="64"/>
                    </a:lnTo>
                    <a:lnTo>
                      <a:pt x="37" y="55"/>
                    </a:lnTo>
                    <a:lnTo>
                      <a:pt x="82" y="9"/>
                    </a:lnTo>
                    <a:lnTo>
                      <a:pt x="74" y="1"/>
                    </a:lnTo>
                    <a:lnTo>
                      <a:pt x="62" y="0"/>
                    </a:lnTo>
                    <a:lnTo>
                      <a:pt x="82" y="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4" name="Freeform 124"/>
              <p:cNvSpPr>
                <a:spLocks/>
              </p:cNvSpPr>
              <p:nvPr/>
            </p:nvSpPr>
            <p:spPr bwMode="auto">
              <a:xfrm>
                <a:off x="4019" y="3017"/>
                <a:ext cx="30" cy="28"/>
              </a:xfrm>
              <a:custGeom>
                <a:avLst/>
                <a:gdLst>
                  <a:gd name="T0" fmla="*/ 2 w 121"/>
                  <a:gd name="T1" fmla="*/ 1 h 114"/>
                  <a:gd name="T2" fmla="*/ 2 w 121"/>
                  <a:gd name="T3" fmla="*/ 1 h 114"/>
                  <a:gd name="T4" fmla="*/ 1 w 121"/>
                  <a:gd name="T5" fmla="*/ 0 h 114"/>
                  <a:gd name="T6" fmla="*/ 0 w 121"/>
                  <a:gd name="T7" fmla="*/ 1 h 114"/>
                  <a:gd name="T8" fmla="*/ 1 w 121"/>
                  <a:gd name="T9" fmla="*/ 2 h 114"/>
                  <a:gd name="T10" fmla="*/ 1 w 121"/>
                  <a:gd name="T11" fmla="*/ 1 h 114"/>
                  <a:gd name="T12" fmla="*/ 2 w 121"/>
                  <a:gd name="T13" fmla="*/ 1 h 114"/>
                  <a:gd name="T14" fmla="*/ 2 w 121"/>
                  <a:gd name="T15" fmla="*/ 1 h 114"/>
                  <a:gd name="T16" fmla="*/ 2 w 121"/>
                  <a:gd name="T17" fmla="*/ 1 h 114"/>
                  <a:gd name="T18" fmla="*/ 2 w 121"/>
                  <a:gd name="T19" fmla="*/ 1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14"/>
                  <a:gd name="T32" fmla="*/ 121 w 121"/>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14">
                    <a:moveTo>
                      <a:pt x="121" y="80"/>
                    </a:moveTo>
                    <a:lnTo>
                      <a:pt x="114" y="69"/>
                    </a:lnTo>
                    <a:lnTo>
                      <a:pt x="45" y="0"/>
                    </a:lnTo>
                    <a:lnTo>
                      <a:pt x="0" y="46"/>
                    </a:lnTo>
                    <a:lnTo>
                      <a:pt x="69" y="114"/>
                    </a:lnTo>
                    <a:lnTo>
                      <a:pt x="62" y="104"/>
                    </a:lnTo>
                    <a:lnTo>
                      <a:pt x="121" y="80"/>
                    </a:lnTo>
                    <a:lnTo>
                      <a:pt x="119" y="74"/>
                    </a:lnTo>
                    <a:lnTo>
                      <a:pt x="114" y="69"/>
                    </a:lnTo>
                    <a:lnTo>
                      <a:pt x="121" y="8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5" name="Freeform 125"/>
              <p:cNvSpPr>
                <a:spLocks/>
              </p:cNvSpPr>
              <p:nvPr/>
            </p:nvSpPr>
            <p:spPr bwMode="auto">
              <a:xfrm>
                <a:off x="4035" y="3037"/>
                <a:ext cx="18" cy="12"/>
              </a:xfrm>
              <a:custGeom>
                <a:avLst/>
                <a:gdLst>
                  <a:gd name="T0" fmla="*/ 1 w 73"/>
                  <a:gd name="T1" fmla="*/ 1 h 49"/>
                  <a:gd name="T2" fmla="*/ 1 w 73"/>
                  <a:gd name="T3" fmla="*/ 0 h 49"/>
                  <a:gd name="T4" fmla="*/ 1 w 73"/>
                  <a:gd name="T5" fmla="*/ 0 h 49"/>
                  <a:gd name="T6" fmla="*/ 0 w 73"/>
                  <a:gd name="T7" fmla="*/ 0 h 49"/>
                  <a:gd name="T8" fmla="*/ 0 w 73"/>
                  <a:gd name="T9" fmla="*/ 0 h 49"/>
                  <a:gd name="T10" fmla="*/ 0 w 73"/>
                  <a:gd name="T11" fmla="*/ 0 h 49"/>
                  <a:gd name="T12" fmla="*/ 1 w 73"/>
                  <a:gd name="T13" fmla="*/ 1 h 49"/>
                  <a:gd name="T14" fmla="*/ 1 w 73"/>
                  <a:gd name="T15" fmla="*/ 0 h 49"/>
                  <a:gd name="T16" fmla="*/ 1 w 73"/>
                  <a:gd name="T17" fmla="*/ 0 h 49"/>
                  <a:gd name="T18" fmla="*/ 1 w 73"/>
                  <a:gd name="T19" fmla="*/ 1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49"/>
                  <a:gd name="T32" fmla="*/ 73 w 73"/>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49">
                    <a:moveTo>
                      <a:pt x="58" y="49"/>
                    </a:moveTo>
                    <a:lnTo>
                      <a:pt x="65" y="14"/>
                    </a:lnTo>
                    <a:lnTo>
                      <a:pt x="59" y="0"/>
                    </a:lnTo>
                    <a:lnTo>
                      <a:pt x="0" y="24"/>
                    </a:lnTo>
                    <a:lnTo>
                      <a:pt x="5" y="38"/>
                    </a:lnTo>
                    <a:lnTo>
                      <a:pt x="13" y="4"/>
                    </a:lnTo>
                    <a:lnTo>
                      <a:pt x="58" y="49"/>
                    </a:lnTo>
                    <a:lnTo>
                      <a:pt x="73" y="33"/>
                    </a:lnTo>
                    <a:lnTo>
                      <a:pt x="65" y="14"/>
                    </a:lnTo>
                    <a:lnTo>
                      <a:pt x="58" y="4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6" name="Freeform 126"/>
              <p:cNvSpPr>
                <a:spLocks/>
              </p:cNvSpPr>
              <p:nvPr/>
            </p:nvSpPr>
            <p:spPr bwMode="auto">
              <a:xfrm>
                <a:off x="4003" y="3038"/>
                <a:ext cx="46" cy="37"/>
              </a:xfrm>
              <a:custGeom>
                <a:avLst/>
                <a:gdLst>
                  <a:gd name="T0" fmla="*/ 0 w 186"/>
                  <a:gd name="T1" fmla="*/ 2 h 149"/>
                  <a:gd name="T2" fmla="*/ 1 w 186"/>
                  <a:gd name="T3" fmla="*/ 2 h 149"/>
                  <a:gd name="T4" fmla="*/ 1 w 186"/>
                  <a:gd name="T5" fmla="*/ 2 h 149"/>
                  <a:gd name="T6" fmla="*/ 1 w 186"/>
                  <a:gd name="T7" fmla="*/ 2 h 149"/>
                  <a:gd name="T8" fmla="*/ 1 w 186"/>
                  <a:gd name="T9" fmla="*/ 2 h 149"/>
                  <a:gd name="T10" fmla="*/ 1 w 186"/>
                  <a:gd name="T11" fmla="*/ 2 h 149"/>
                  <a:gd name="T12" fmla="*/ 1 w 186"/>
                  <a:gd name="T13" fmla="*/ 1 h 149"/>
                  <a:gd name="T14" fmla="*/ 1 w 186"/>
                  <a:gd name="T15" fmla="*/ 1 h 149"/>
                  <a:gd name="T16" fmla="*/ 2 w 186"/>
                  <a:gd name="T17" fmla="*/ 1 h 149"/>
                  <a:gd name="T18" fmla="*/ 2 w 186"/>
                  <a:gd name="T19" fmla="*/ 1 h 149"/>
                  <a:gd name="T20" fmla="*/ 2 w 186"/>
                  <a:gd name="T21" fmla="*/ 1 h 149"/>
                  <a:gd name="T22" fmla="*/ 2 w 186"/>
                  <a:gd name="T23" fmla="*/ 1 h 149"/>
                  <a:gd name="T24" fmla="*/ 3 w 186"/>
                  <a:gd name="T25" fmla="*/ 1 h 149"/>
                  <a:gd name="T26" fmla="*/ 3 w 186"/>
                  <a:gd name="T27" fmla="*/ 1 h 149"/>
                  <a:gd name="T28" fmla="*/ 2 w 186"/>
                  <a:gd name="T29" fmla="*/ 0 h 149"/>
                  <a:gd name="T30" fmla="*/ 2 w 186"/>
                  <a:gd name="T31" fmla="*/ 0 h 149"/>
                  <a:gd name="T32" fmla="*/ 2 w 186"/>
                  <a:gd name="T33" fmla="*/ 0 h 149"/>
                  <a:gd name="T34" fmla="*/ 2 w 186"/>
                  <a:gd name="T35" fmla="*/ 0 h 149"/>
                  <a:gd name="T36" fmla="*/ 2 w 186"/>
                  <a:gd name="T37" fmla="*/ 0 h 149"/>
                  <a:gd name="T38" fmla="*/ 1 w 186"/>
                  <a:gd name="T39" fmla="*/ 0 h 149"/>
                  <a:gd name="T40" fmla="*/ 1 w 186"/>
                  <a:gd name="T41" fmla="*/ 0 h 149"/>
                  <a:gd name="T42" fmla="*/ 1 w 186"/>
                  <a:gd name="T43" fmla="*/ 1 h 149"/>
                  <a:gd name="T44" fmla="*/ 0 w 186"/>
                  <a:gd name="T45" fmla="*/ 1 h 149"/>
                  <a:gd name="T46" fmla="*/ 0 w 186"/>
                  <a:gd name="T47" fmla="*/ 1 h 149"/>
                  <a:gd name="T48" fmla="*/ 0 w 186"/>
                  <a:gd name="T49" fmla="*/ 1 h 149"/>
                  <a:gd name="T50" fmla="*/ 0 w 186"/>
                  <a:gd name="T51" fmla="*/ 1 h 149"/>
                  <a:gd name="T52" fmla="*/ 0 w 186"/>
                  <a:gd name="T53" fmla="*/ 1 h 149"/>
                  <a:gd name="T54" fmla="*/ 1 w 186"/>
                  <a:gd name="T55" fmla="*/ 1 h 149"/>
                  <a:gd name="T56" fmla="*/ 0 w 186"/>
                  <a:gd name="T57" fmla="*/ 2 h 149"/>
                  <a:gd name="T58" fmla="*/ 0 w 186"/>
                  <a:gd name="T59" fmla="*/ 2 h 149"/>
                  <a:gd name="T60" fmla="*/ 1 w 186"/>
                  <a:gd name="T61" fmla="*/ 2 h 149"/>
                  <a:gd name="T62" fmla="*/ 0 w 186"/>
                  <a:gd name="T63" fmla="*/ 2 h 1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49"/>
                  <a:gd name="T98" fmla="*/ 186 w 186"/>
                  <a:gd name="T99" fmla="*/ 149 h 1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49">
                    <a:moveTo>
                      <a:pt x="0" y="127"/>
                    </a:moveTo>
                    <a:lnTo>
                      <a:pt x="46" y="127"/>
                    </a:lnTo>
                    <a:lnTo>
                      <a:pt x="49" y="123"/>
                    </a:lnTo>
                    <a:lnTo>
                      <a:pt x="54" y="120"/>
                    </a:lnTo>
                    <a:lnTo>
                      <a:pt x="61" y="115"/>
                    </a:lnTo>
                    <a:lnTo>
                      <a:pt x="67" y="111"/>
                    </a:lnTo>
                    <a:lnTo>
                      <a:pt x="85" y="103"/>
                    </a:lnTo>
                    <a:lnTo>
                      <a:pt x="105" y="93"/>
                    </a:lnTo>
                    <a:lnTo>
                      <a:pt x="125" y="84"/>
                    </a:lnTo>
                    <a:lnTo>
                      <a:pt x="145" y="74"/>
                    </a:lnTo>
                    <a:lnTo>
                      <a:pt x="156" y="67"/>
                    </a:lnTo>
                    <a:lnTo>
                      <a:pt x="167" y="61"/>
                    </a:lnTo>
                    <a:lnTo>
                      <a:pt x="176" y="53"/>
                    </a:lnTo>
                    <a:lnTo>
                      <a:pt x="186" y="45"/>
                    </a:lnTo>
                    <a:lnTo>
                      <a:pt x="141" y="0"/>
                    </a:lnTo>
                    <a:lnTo>
                      <a:pt x="136" y="4"/>
                    </a:lnTo>
                    <a:lnTo>
                      <a:pt x="130" y="8"/>
                    </a:lnTo>
                    <a:lnTo>
                      <a:pt x="123" y="13"/>
                    </a:lnTo>
                    <a:lnTo>
                      <a:pt x="116" y="17"/>
                    </a:lnTo>
                    <a:lnTo>
                      <a:pt x="98" y="27"/>
                    </a:lnTo>
                    <a:lnTo>
                      <a:pt x="78" y="35"/>
                    </a:lnTo>
                    <a:lnTo>
                      <a:pt x="57" y="45"/>
                    </a:lnTo>
                    <a:lnTo>
                      <a:pt x="38" y="54"/>
                    </a:lnTo>
                    <a:lnTo>
                      <a:pt x="28" y="60"/>
                    </a:lnTo>
                    <a:lnTo>
                      <a:pt x="18" y="66"/>
                    </a:lnTo>
                    <a:lnTo>
                      <a:pt x="9" y="73"/>
                    </a:lnTo>
                    <a:lnTo>
                      <a:pt x="0" y="80"/>
                    </a:lnTo>
                    <a:lnTo>
                      <a:pt x="46" y="80"/>
                    </a:lnTo>
                    <a:lnTo>
                      <a:pt x="0" y="127"/>
                    </a:lnTo>
                    <a:lnTo>
                      <a:pt x="23" y="149"/>
                    </a:lnTo>
                    <a:lnTo>
                      <a:pt x="46" y="127"/>
                    </a:lnTo>
                    <a:lnTo>
                      <a:pt x="0" y="12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7" name="Freeform 127"/>
              <p:cNvSpPr>
                <a:spLocks/>
              </p:cNvSpPr>
              <p:nvPr/>
            </p:nvSpPr>
            <p:spPr bwMode="auto">
              <a:xfrm>
                <a:off x="3983" y="3041"/>
                <a:ext cx="31" cy="28"/>
              </a:xfrm>
              <a:custGeom>
                <a:avLst/>
                <a:gdLst>
                  <a:gd name="T0" fmla="*/ 0 w 124"/>
                  <a:gd name="T1" fmla="*/ 0 h 116"/>
                  <a:gd name="T2" fmla="*/ 0 w 124"/>
                  <a:gd name="T3" fmla="*/ 1 h 116"/>
                  <a:gd name="T4" fmla="*/ 1 w 124"/>
                  <a:gd name="T5" fmla="*/ 2 h 116"/>
                  <a:gd name="T6" fmla="*/ 2 w 124"/>
                  <a:gd name="T7" fmla="*/ 1 h 116"/>
                  <a:gd name="T8" fmla="*/ 1 w 124"/>
                  <a:gd name="T9" fmla="*/ 0 h 116"/>
                  <a:gd name="T10" fmla="*/ 1 w 124"/>
                  <a:gd name="T11" fmla="*/ 0 h 116"/>
                  <a:gd name="T12" fmla="*/ 0 w 124"/>
                  <a:gd name="T13" fmla="*/ 0 h 116"/>
                  <a:gd name="T14" fmla="*/ 0 w 124"/>
                  <a:gd name="T15" fmla="*/ 0 h 116"/>
                  <a:gd name="T16" fmla="*/ 0 w 124"/>
                  <a:gd name="T17" fmla="*/ 1 h 116"/>
                  <a:gd name="T18" fmla="*/ 0 w 124"/>
                  <a:gd name="T19" fmla="*/ 0 h 1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4"/>
                  <a:gd name="T31" fmla="*/ 0 h 116"/>
                  <a:gd name="T32" fmla="*/ 124 w 124"/>
                  <a:gd name="T33" fmla="*/ 116 h 1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4" h="116">
                    <a:moveTo>
                      <a:pt x="0" y="25"/>
                    </a:moveTo>
                    <a:lnTo>
                      <a:pt x="9" y="47"/>
                    </a:lnTo>
                    <a:lnTo>
                      <a:pt x="78" y="116"/>
                    </a:lnTo>
                    <a:lnTo>
                      <a:pt x="124" y="69"/>
                    </a:lnTo>
                    <a:lnTo>
                      <a:pt x="55" y="0"/>
                    </a:lnTo>
                    <a:lnTo>
                      <a:pt x="64" y="22"/>
                    </a:lnTo>
                    <a:lnTo>
                      <a:pt x="0" y="25"/>
                    </a:lnTo>
                    <a:lnTo>
                      <a:pt x="1" y="37"/>
                    </a:lnTo>
                    <a:lnTo>
                      <a:pt x="9" y="47"/>
                    </a:lnTo>
                    <a:lnTo>
                      <a:pt x="0" y="2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8" name="Freeform 128"/>
              <p:cNvSpPr>
                <a:spLocks/>
              </p:cNvSpPr>
              <p:nvPr/>
            </p:nvSpPr>
            <p:spPr bwMode="auto">
              <a:xfrm>
                <a:off x="3983" y="3021"/>
                <a:ext cx="28" cy="26"/>
              </a:xfrm>
              <a:custGeom>
                <a:avLst/>
                <a:gdLst>
                  <a:gd name="T0" fmla="*/ 1 w 113"/>
                  <a:gd name="T1" fmla="*/ 0 h 102"/>
                  <a:gd name="T2" fmla="*/ 2 w 113"/>
                  <a:gd name="T3" fmla="*/ 0 h 102"/>
                  <a:gd name="T4" fmla="*/ 1 w 113"/>
                  <a:gd name="T5" fmla="*/ 0 h 102"/>
                  <a:gd name="T6" fmla="*/ 1 w 113"/>
                  <a:gd name="T7" fmla="*/ 0 h 102"/>
                  <a:gd name="T8" fmla="*/ 1 w 113"/>
                  <a:gd name="T9" fmla="*/ 0 h 102"/>
                  <a:gd name="T10" fmla="*/ 1 w 113"/>
                  <a:gd name="T11" fmla="*/ 0 h 102"/>
                  <a:gd name="T12" fmla="*/ 0 w 113"/>
                  <a:gd name="T13" fmla="*/ 0 h 102"/>
                  <a:gd name="T14" fmla="*/ 0 w 113"/>
                  <a:gd name="T15" fmla="*/ 0 h 102"/>
                  <a:gd name="T16" fmla="*/ 0 w 113"/>
                  <a:gd name="T17" fmla="*/ 1 h 102"/>
                  <a:gd name="T18" fmla="*/ 0 w 113"/>
                  <a:gd name="T19" fmla="*/ 1 h 102"/>
                  <a:gd name="T20" fmla="*/ 0 w 113"/>
                  <a:gd name="T21" fmla="*/ 1 h 102"/>
                  <a:gd name="T22" fmla="*/ 0 w 113"/>
                  <a:gd name="T23" fmla="*/ 1 h 102"/>
                  <a:gd name="T24" fmla="*/ 0 w 113"/>
                  <a:gd name="T25" fmla="*/ 2 h 102"/>
                  <a:gd name="T26" fmla="*/ 0 w 113"/>
                  <a:gd name="T27" fmla="*/ 2 h 102"/>
                  <a:gd name="T28" fmla="*/ 1 w 113"/>
                  <a:gd name="T29" fmla="*/ 2 h 102"/>
                  <a:gd name="T30" fmla="*/ 1 w 113"/>
                  <a:gd name="T31" fmla="*/ 2 h 102"/>
                  <a:gd name="T32" fmla="*/ 1 w 113"/>
                  <a:gd name="T33" fmla="*/ 2 h 102"/>
                  <a:gd name="T34" fmla="*/ 1 w 113"/>
                  <a:gd name="T35" fmla="*/ 1 h 102"/>
                  <a:gd name="T36" fmla="*/ 1 w 113"/>
                  <a:gd name="T37" fmla="*/ 1 h 102"/>
                  <a:gd name="T38" fmla="*/ 1 w 113"/>
                  <a:gd name="T39" fmla="*/ 1 h 102"/>
                  <a:gd name="T40" fmla="*/ 1 w 113"/>
                  <a:gd name="T41" fmla="*/ 1 h 102"/>
                  <a:gd name="T42" fmla="*/ 1 w 113"/>
                  <a:gd name="T43" fmla="*/ 1 h 102"/>
                  <a:gd name="T44" fmla="*/ 1 w 113"/>
                  <a:gd name="T45" fmla="*/ 1 h 102"/>
                  <a:gd name="T46" fmla="*/ 1 w 113"/>
                  <a:gd name="T47" fmla="*/ 1 h 102"/>
                  <a:gd name="T48" fmla="*/ 1 w 113"/>
                  <a:gd name="T49" fmla="*/ 1 h 102"/>
                  <a:gd name="T50" fmla="*/ 1 w 113"/>
                  <a:gd name="T51" fmla="*/ 1 h 102"/>
                  <a:gd name="T52" fmla="*/ 1 w 113"/>
                  <a:gd name="T53" fmla="*/ 1 h 102"/>
                  <a:gd name="T54" fmla="*/ 2 w 113"/>
                  <a:gd name="T55" fmla="*/ 1 h 102"/>
                  <a:gd name="T56" fmla="*/ 1 w 113"/>
                  <a:gd name="T57" fmla="*/ 1 h 102"/>
                  <a:gd name="T58" fmla="*/ 1 w 113"/>
                  <a:gd name="T59" fmla="*/ 2 h 102"/>
                  <a:gd name="T60" fmla="*/ 2 w 113"/>
                  <a:gd name="T61" fmla="*/ 1 h 102"/>
                  <a:gd name="T62" fmla="*/ 1 w 113"/>
                  <a:gd name="T63" fmla="*/ 0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3"/>
                  <a:gd name="T97" fmla="*/ 0 h 102"/>
                  <a:gd name="T98" fmla="*/ 113 w 113"/>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3" h="102">
                    <a:moveTo>
                      <a:pt x="66" y="20"/>
                    </a:moveTo>
                    <a:lnTo>
                      <a:pt x="113" y="20"/>
                    </a:lnTo>
                    <a:lnTo>
                      <a:pt x="101" y="11"/>
                    </a:lnTo>
                    <a:lnTo>
                      <a:pt x="87" y="4"/>
                    </a:lnTo>
                    <a:lnTo>
                      <a:pt x="71" y="0"/>
                    </a:lnTo>
                    <a:lnTo>
                      <a:pt x="56" y="1"/>
                    </a:lnTo>
                    <a:lnTo>
                      <a:pt x="41" y="7"/>
                    </a:lnTo>
                    <a:lnTo>
                      <a:pt x="31" y="16"/>
                    </a:lnTo>
                    <a:lnTo>
                      <a:pt x="24" y="25"/>
                    </a:lnTo>
                    <a:lnTo>
                      <a:pt x="17" y="36"/>
                    </a:lnTo>
                    <a:lnTo>
                      <a:pt x="9" y="53"/>
                    </a:lnTo>
                    <a:lnTo>
                      <a:pt x="3" y="70"/>
                    </a:lnTo>
                    <a:lnTo>
                      <a:pt x="0" y="87"/>
                    </a:lnTo>
                    <a:lnTo>
                      <a:pt x="0" y="102"/>
                    </a:lnTo>
                    <a:lnTo>
                      <a:pt x="64" y="99"/>
                    </a:lnTo>
                    <a:lnTo>
                      <a:pt x="64" y="95"/>
                    </a:lnTo>
                    <a:lnTo>
                      <a:pt x="66" y="86"/>
                    </a:lnTo>
                    <a:lnTo>
                      <a:pt x="69" y="75"/>
                    </a:lnTo>
                    <a:lnTo>
                      <a:pt x="74" y="64"/>
                    </a:lnTo>
                    <a:lnTo>
                      <a:pt x="75" y="63"/>
                    </a:lnTo>
                    <a:lnTo>
                      <a:pt x="76" y="62"/>
                    </a:lnTo>
                    <a:lnTo>
                      <a:pt x="75" y="63"/>
                    </a:lnTo>
                    <a:lnTo>
                      <a:pt x="72" y="64"/>
                    </a:lnTo>
                    <a:lnTo>
                      <a:pt x="68" y="64"/>
                    </a:lnTo>
                    <a:lnTo>
                      <a:pt x="64" y="63"/>
                    </a:lnTo>
                    <a:lnTo>
                      <a:pt x="66" y="66"/>
                    </a:lnTo>
                    <a:lnTo>
                      <a:pt x="113" y="66"/>
                    </a:lnTo>
                    <a:lnTo>
                      <a:pt x="66" y="66"/>
                    </a:lnTo>
                    <a:lnTo>
                      <a:pt x="89" y="88"/>
                    </a:lnTo>
                    <a:lnTo>
                      <a:pt x="113" y="66"/>
                    </a:lnTo>
                    <a:lnTo>
                      <a:pt x="66" y="2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59" name="Freeform 129"/>
              <p:cNvSpPr>
                <a:spLocks/>
              </p:cNvSpPr>
              <p:nvPr/>
            </p:nvSpPr>
            <p:spPr bwMode="auto">
              <a:xfrm>
                <a:off x="4000" y="3021"/>
                <a:ext cx="16" cy="20"/>
              </a:xfrm>
              <a:custGeom>
                <a:avLst/>
                <a:gdLst>
                  <a:gd name="T0" fmla="*/ 1 w 66"/>
                  <a:gd name="T1" fmla="*/ 0 h 80"/>
                  <a:gd name="T2" fmla="*/ 0 w 66"/>
                  <a:gd name="T3" fmla="*/ 0 h 80"/>
                  <a:gd name="T4" fmla="*/ 0 w 66"/>
                  <a:gd name="T5" fmla="*/ 0 h 80"/>
                  <a:gd name="T6" fmla="*/ 0 w 66"/>
                  <a:gd name="T7" fmla="*/ 0 h 80"/>
                  <a:gd name="T8" fmla="*/ 1 w 66"/>
                  <a:gd name="T9" fmla="*/ 0 h 80"/>
                  <a:gd name="T10" fmla="*/ 1 w 66"/>
                  <a:gd name="T11" fmla="*/ 0 h 80"/>
                  <a:gd name="T12" fmla="*/ 1 w 66"/>
                  <a:gd name="T13" fmla="*/ 0 h 80"/>
                  <a:gd name="T14" fmla="*/ 0 w 66"/>
                  <a:gd name="T15" fmla="*/ 0 h 80"/>
                  <a:gd name="T16" fmla="*/ 0 w 66"/>
                  <a:gd name="T17" fmla="*/ 0 h 80"/>
                  <a:gd name="T18" fmla="*/ 0 w 66"/>
                  <a:gd name="T19" fmla="*/ 0 h 80"/>
                  <a:gd name="T20" fmla="*/ 1 w 66"/>
                  <a:gd name="T21" fmla="*/ 1 h 80"/>
                  <a:gd name="T22" fmla="*/ 0 w 66"/>
                  <a:gd name="T23" fmla="*/ 1 h 80"/>
                  <a:gd name="T24" fmla="*/ 0 w 66"/>
                  <a:gd name="T25" fmla="*/ 1 h 80"/>
                  <a:gd name="T26" fmla="*/ 0 w 66"/>
                  <a:gd name="T27" fmla="*/ 1 h 80"/>
                  <a:gd name="T28" fmla="*/ 0 w 66"/>
                  <a:gd name="T29" fmla="*/ 1 h 80"/>
                  <a:gd name="T30" fmla="*/ 0 w 66"/>
                  <a:gd name="T31" fmla="*/ 1 h 80"/>
                  <a:gd name="T32" fmla="*/ 0 w 66"/>
                  <a:gd name="T33" fmla="*/ 1 h 80"/>
                  <a:gd name="T34" fmla="*/ 1 w 66"/>
                  <a:gd name="T35" fmla="*/ 1 h 80"/>
                  <a:gd name="T36" fmla="*/ 1 w 66"/>
                  <a:gd name="T37" fmla="*/ 1 h 80"/>
                  <a:gd name="T38" fmla="*/ 0 w 66"/>
                  <a:gd name="T39" fmla="*/ 1 h 80"/>
                  <a:gd name="T40" fmla="*/ 1 w 66"/>
                  <a:gd name="T41" fmla="*/ 0 h 80"/>
                  <a:gd name="T42" fmla="*/ 0 w 66"/>
                  <a:gd name="T43" fmla="*/ 0 h 80"/>
                  <a:gd name="T44" fmla="*/ 0 w 66"/>
                  <a:gd name="T45" fmla="*/ 0 h 80"/>
                  <a:gd name="T46" fmla="*/ 1 w 66"/>
                  <a:gd name="T47" fmla="*/ 0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6"/>
                  <a:gd name="T73" fmla="*/ 0 h 80"/>
                  <a:gd name="T74" fmla="*/ 66 w 66"/>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6" h="80">
                    <a:moveTo>
                      <a:pt x="66" y="23"/>
                    </a:moveTo>
                    <a:lnTo>
                      <a:pt x="19" y="23"/>
                    </a:lnTo>
                    <a:lnTo>
                      <a:pt x="27" y="18"/>
                    </a:lnTo>
                    <a:lnTo>
                      <a:pt x="43" y="17"/>
                    </a:lnTo>
                    <a:lnTo>
                      <a:pt x="54" y="20"/>
                    </a:lnTo>
                    <a:lnTo>
                      <a:pt x="55" y="21"/>
                    </a:lnTo>
                    <a:lnTo>
                      <a:pt x="50" y="17"/>
                    </a:lnTo>
                    <a:lnTo>
                      <a:pt x="36" y="11"/>
                    </a:lnTo>
                    <a:lnTo>
                      <a:pt x="14" y="12"/>
                    </a:lnTo>
                    <a:lnTo>
                      <a:pt x="0" y="21"/>
                    </a:lnTo>
                    <a:lnTo>
                      <a:pt x="47" y="67"/>
                    </a:lnTo>
                    <a:lnTo>
                      <a:pt x="38" y="71"/>
                    </a:lnTo>
                    <a:lnTo>
                      <a:pt x="22" y="74"/>
                    </a:lnTo>
                    <a:lnTo>
                      <a:pt x="12" y="69"/>
                    </a:lnTo>
                    <a:lnTo>
                      <a:pt x="11" y="68"/>
                    </a:lnTo>
                    <a:lnTo>
                      <a:pt x="16" y="73"/>
                    </a:lnTo>
                    <a:lnTo>
                      <a:pt x="30" y="80"/>
                    </a:lnTo>
                    <a:lnTo>
                      <a:pt x="52" y="77"/>
                    </a:lnTo>
                    <a:lnTo>
                      <a:pt x="66" y="68"/>
                    </a:lnTo>
                    <a:lnTo>
                      <a:pt x="19" y="68"/>
                    </a:lnTo>
                    <a:lnTo>
                      <a:pt x="66" y="23"/>
                    </a:lnTo>
                    <a:lnTo>
                      <a:pt x="42" y="0"/>
                    </a:lnTo>
                    <a:lnTo>
                      <a:pt x="19" y="23"/>
                    </a:lnTo>
                    <a:lnTo>
                      <a:pt x="66"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0" name="Freeform 130"/>
              <p:cNvSpPr>
                <a:spLocks/>
              </p:cNvSpPr>
              <p:nvPr/>
            </p:nvSpPr>
            <p:spPr bwMode="auto">
              <a:xfrm>
                <a:off x="4005" y="3027"/>
                <a:ext cx="18" cy="21"/>
              </a:xfrm>
              <a:custGeom>
                <a:avLst/>
                <a:gdLst>
                  <a:gd name="T0" fmla="*/ 1 w 75"/>
                  <a:gd name="T1" fmla="*/ 0 h 85"/>
                  <a:gd name="T2" fmla="*/ 1 w 75"/>
                  <a:gd name="T3" fmla="*/ 0 h 85"/>
                  <a:gd name="T4" fmla="*/ 1 w 75"/>
                  <a:gd name="T5" fmla="*/ 0 h 85"/>
                  <a:gd name="T6" fmla="*/ 0 w 75"/>
                  <a:gd name="T7" fmla="*/ 1 h 85"/>
                  <a:gd name="T8" fmla="*/ 0 w 75"/>
                  <a:gd name="T9" fmla="*/ 1 h 85"/>
                  <a:gd name="T10" fmla="*/ 1 w 75"/>
                  <a:gd name="T11" fmla="*/ 1 h 85"/>
                  <a:gd name="T12" fmla="*/ 0 w 75"/>
                  <a:gd name="T13" fmla="*/ 1 h 85"/>
                  <a:gd name="T14" fmla="*/ 0 w 75"/>
                  <a:gd name="T15" fmla="*/ 1 h 85"/>
                  <a:gd name="T16" fmla="*/ 1 w 75"/>
                  <a:gd name="T17" fmla="*/ 1 h 85"/>
                  <a:gd name="T18" fmla="*/ 1 w 75"/>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85"/>
                  <a:gd name="T32" fmla="*/ 75 w 75"/>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85">
                    <a:moveTo>
                      <a:pt x="48" y="20"/>
                    </a:moveTo>
                    <a:lnTo>
                      <a:pt x="75" y="28"/>
                    </a:lnTo>
                    <a:lnTo>
                      <a:pt x="47" y="0"/>
                    </a:lnTo>
                    <a:lnTo>
                      <a:pt x="0" y="45"/>
                    </a:lnTo>
                    <a:lnTo>
                      <a:pt x="29" y="74"/>
                    </a:lnTo>
                    <a:lnTo>
                      <a:pt x="56" y="83"/>
                    </a:lnTo>
                    <a:lnTo>
                      <a:pt x="29" y="74"/>
                    </a:lnTo>
                    <a:lnTo>
                      <a:pt x="41" y="85"/>
                    </a:lnTo>
                    <a:lnTo>
                      <a:pt x="56" y="83"/>
                    </a:lnTo>
                    <a:lnTo>
                      <a:pt x="48" y="2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1" name="Freeform 131"/>
              <p:cNvSpPr>
                <a:spLocks/>
              </p:cNvSpPr>
              <p:nvPr/>
            </p:nvSpPr>
            <p:spPr bwMode="auto">
              <a:xfrm>
                <a:off x="4017" y="3021"/>
                <a:ext cx="30" cy="26"/>
              </a:xfrm>
              <a:custGeom>
                <a:avLst/>
                <a:gdLst>
                  <a:gd name="T0" fmla="*/ 1 w 122"/>
                  <a:gd name="T1" fmla="*/ 1 h 106"/>
                  <a:gd name="T2" fmla="*/ 1 w 122"/>
                  <a:gd name="T3" fmla="*/ 0 h 106"/>
                  <a:gd name="T4" fmla="*/ 1 w 122"/>
                  <a:gd name="T5" fmla="*/ 0 h 106"/>
                  <a:gd name="T6" fmla="*/ 0 w 122"/>
                  <a:gd name="T7" fmla="*/ 0 h 106"/>
                  <a:gd name="T8" fmla="*/ 0 w 122"/>
                  <a:gd name="T9" fmla="*/ 0 h 106"/>
                  <a:gd name="T10" fmla="*/ 0 w 122"/>
                  <a:gd name="T11" fmla="*/ 0 h 106"/>
                  <a:gd name="T12" fmla="*/ 0 w 122"/>
                  <a:gd name="T13" fmla="*/ 0 h 106"/>
                  <a:gd name="T14" fmla="*/ 0 w 122"/>
                  <a:gd name="T15" fmla="*/ 0 h 106"/>
                  <a:gd name="T16" fmla="*/ 0 w 122"/>
                  <a:gd name="T17" fmla="*/ 0 h 106"/>
                  <a:gd name="T18" fmla="*/ 0 w 122"/>
                  <a:gd name="T19" fmla="*/ 1 h 106"/>
                  <a:gd name="T20" fmla="*/ 0 w 122"/>
                  <a:gd name="T21" fmla="*/ 1 h 106"/>
                  <a:gd name="T22" fmla="*/ 0 w 122"/>
                  <a:gd name="T23" fmla="*/ 1 h 106"/>
                  <a:gd name="T24" fmla="*/ 0 w 122"/>
                  <a:gd name="T25" fmla="*/ 1 h 106"/>
                  <a:gd name="T26" fmla="*/ 1 w 122"/>
                  <a:gd name="T27" fmla="*/ 1 h 106"/>
                  <a:gd name="T28" fmla="*/ 1 w 122"/>
                  <a:gd name="T29" fmla="*/ 1 h 106"/>
                  <a:gd name="T30" fmla="*/ 1 w 122"/>
                  <a:gd name="T31" fmla="*/ 1 h 106"/>
                  <a:gd name="T32" fmla="*/ 1 w 122"/>
                  <a:gd name="T33" fmla="*/ 1 h 106"/>
                  <a:gd name="T34" fmla="*/ 1 w 122"/>
                  <a:gd name="T35" fmla="*/ 1 h 106"/>
                  <a:gd name="T36" fmla="*/ 1 w 122"/>
                  <a:gd name="T37" fmla="*/ 1 h 106"/>
                  <a:gd name="T38" fmla="*/ 1 w 122"/>
                  <a:gd name="T39" fmla="*/ 0 h 106"/>
                  <a:gd name="T40" fmla="*/ 1 w 122"/>
                  <a:gd name="T41" fmla="*/ 1 h 106"/>
                  <a:gd name="T42" fmla="*/ 2 w 122"/>
                  <a:gd name="T43" fmla="*/ 0 h 106"/>
                  <a:gd name="T44" fmla="*/ 1 w 122"/>
                  <a:gd name="T45" fmla="*/ 0 h 106"/>
                  <a:gd name="T46" fmla="*/ 1 w 122"/>
                  <a:gd name="T47" fmla="*/ 1 h 1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2"/>
                  <a:gd name="T73" fmla="*/ 0 h 106"/>
                  <a:gd name="T74" fmla="*/ 122 w 122"/>
                  <a:gd name="T75" fmla="*/ 106 h 1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2" h="106">
                    <a:moveTo>
                      <a:pt x="53" y="45"/>
                    </a:moveTo>
                    <a:lnTo>
                      <a:pt x="53" y="0"/>
                    </a:lnTo>
                    <a:lnTo>
                      <a:pt x="46" y="7"/>
                    </a:lnTo>
                    <a:lnTo>
                      <a:pt x="39" y="14"/>
                    </a:lnTo>
                    <a:lnTo>
                      <a:pt x="31" y="21"/>
                    </a:lnTo>
                    <a:lnTo>
                      <a:pt x="23" y="29"/>
                    </a:lnTo>
                    <a:lnTo>
                      <a:pt x="14" y="34"/>
                    </a:lnTo>
                    <a:lnTo>
                      <a:pt x="7" y="39"/>
                    </a:lnTo>
                    <a:lnTo>
                      <a:pt x="2" y="42"/>
                    </a:lnTo>
                    <a:lnTo>
                      <a:pt x="0" y="43"/>
                    </a:lnTo>
                    <a:lnTo>
                      <a:pt x="8" y="106"/>
                    </a:lnTo>
                    <a:lnTo>
                      <a:pt x="25" y="102"/>
                    </a:lnTo>
                    <a:lnTo>
                      <a:pt x="39" y="95"/>
                    </a:lnTo>
                    <a:lnTo>
                      <a:pt x="51" y="88"/>
                    </a:lnTo>
                    <a:lnTo>
                      <a:pt x="63" y="78"/>
                    </a:lnTo>
                    <a:lnTo>
                      <a:pt x="74" y="70"/>
                    </a:lnTo>
                    <a:lnTo>
                      <a:pt x="83" y="61"/>
                    </a:lnTo>
                    <a:lnTo>
                      <a:pt x="92" y="52"/>
                    </a:lnTo>
                    <a:lnTo>
                      <a:pt x="100" y="45"/>
                    </a:lnTo>
                    <a:lnTo>
                      <a:pt x="100" y="0"/>
                    </a:lnTo>
                    <a:lnTo>
                      <a:pt x="100" y="45"/>
                    </a:lnTo>
                    <a:lnTo>
                      <a:pt x="122" y="23"/>
                    </a:lnTo>
                    <a:lnTo>
                      <a:pt x="100" y="0"/>
                    </a:lnTo>
                    <a:lnTo>
                      <a:pt x="53" y="4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2" name="Freeform 132"/>
              <p:cNvSpPr>
                <a:spLocks/>
              </p:cNvSpPr>
              <p:nvPr/>
            </p:nvSpPr>
            <p:spPr bwMode="auto">
              <a:xfrm>
                <a:off x="4014" y="2990"/>
                <a:ext cx="36" cy="42"/>
              </a:xfrm>
              <a:custGeom>
                <a:avLst/>
                <a:gdLst>
                  <a:gd name="T0" fmla="*/ 2 w 148"/>
                  <a:gd name="T1" fmla="*/ 0 h 170"/>
                  <a:gd name="T2" fmla="*/ 2 w 148"/>
                  <a:gd name="T3" fmla="*/ 0 h 170"/>
                  <a:gd name="T4" fmla="*/ 1 w 148"/>
                  <a:gd name="T5" fmla="*/ 0 h 170"/>
                  <a:gd name="T6" fmla="*/ 1 w 148"/>
                  <a:gd name="T7" fmla="*/ 0 h 170"/>
                  <a:gd name="T8" fmla="*/ 1 w 148"/>
                  <a:gd name="T9" fmla="*/ 0 h 170"/>
                  <a:gd name="T10" fmla="*/ 0 w 148"/>
                  <a:gd name="T11" fmla="*/ 0 h 170"/>
                  <a:gd name="T12" fmla="*/ 0 w 148"/>
                  <a:gd name="T13" fmla="*/ 0 h 170"/>
                  <a:gd name="T14" fmla="*/ 0 w 148"/>
                  <a:gd name="T15" fmla="*/ 0 h 170"/>
                  <a:gd name="T16" fmla="*/ 0 w 148"/>
                  <a:gd name="T17" fmla="*/ 0 h 170"/>
                  <a:gd name="T18" fmla="*/ 0 w 148"/>
                  <a:gd name="T19" fmla="*/ 1 h 170"/>
                  <a:gd name="T20" fmla="*/ 0 w 148"/>
                  <a:gd name="T21" fmla="*/ 1 h 170"/>
                  <a:gd name="T22" fmla="*/ 0 w 148"/>
                  <a:gd name="T23" fmla="*/ 1 h 170"/>
                  <a:gd name="T24" fmla="*/ 0 w 148"/>
                  <a:gd name="T25" fmla="*/ 1 h 170"/>
                  <a:gd name="T26" fmla="*/ 0 w 148"/>
                  <a:gd name="T27" fmla="*/ 1 h 170"/>
                  <a:gd name="T28" fmla="*/ 0 w 148"/>
                  <a:gd name="T29" fmla="*/ 1 h 170"/>
                  <a:gd name="T30" fmla="*/ 0 w 148"/>
                  <a:gd name="T31" fmla="*/ 1 h 170"/>
                  <a:gd name="T32" fmla="*/ 0 w 148"/>
                  <a:gd name="T33" fmla="*/ 2 h 170"/>
                  <a:gd name="T34" fmla="*/ 0 w 148"/>
                  <a:gd name="T35" fmla="*/ 2 h 170"/>
                  <a:gd name="T36" fmla="*/ 1 w 148"/>
                  <a:gd name="T37" fmla="*/ 2 h 170"/>
                  <a:gd name="T38" fmla="*/ 1 w 148"/>
                  <a:gd name="T39" fmla="*/ 2 h 170"/>
                  <a:gd name="T40" fmla="*/ 2 w 148"/>
                  <a:gd name="T41" fmla="*/ 2 h 170"/>
                  <a:gd name="T42" fmla="*/ 1 w 148"/>
                  <a:gd name="T43" fmla="*/ 1 h 170"/>
                  <a:gd name="T44" fmla="*/ 1 w 148"/>
                  <a:gd name="T45" fmla="*/ 1 h 170"/>
                  <a:gd name="T46" fmla="*/ 1 w 148"/>
                  <a:gd name="T47" fmla="*/ 1 h 170"/>
                  <a:gd name="T48" fmla="*/ 1 w 148"/>
                  <a:gd name="T49" fmla="*/ 1 h 170"/>
                  <a:gd name="T50" fmla="*/ 1 w 148"/>
                  <a:gd name="T51" fmla="*/ 1 h 170"/>
                  <a:gd name="T52" fmla="*/ 1 w 148"/>
                  <a:gd name="T53" fmla="*/ 1 h 170"/>
                  <a:gd name="T54" fmla="*/ 1 w 148"/>
                  <a:gd name="T55" fmla="*/ 1 h 170"/>
                  <a:gd name="T56" fmla="*/ 1 w 148"/>
                  <a:gd name="T57" fmla="*/ 1 h 170"/>
                  <a:gd name="T58" fmla="*/ 1 w 148"/>
                  <a:gd name="T59" fmla="*/ 1 h 170"/>
                  <a:gd name="T60" fmla="*/ 1 w 148"/>
                  <a:gd name="T61" fmla="*/ 1 h 170"/>
                  <a:gd name="T62" fmla="*/ 1 w 148"/>
                  <a:gd name="T63" fmla="*/ 1 h 170"/>
                  <a:gd name="T64" fmla="*/ 1 w 148"/>
                  <a:gd name="T65" fmla="*/ 1 h 170"/>
                  <a:gd name="T66" fmla="*/ 1 w 148"/>
                  <a:gd name="T67" fmla="*/ 1 h 170"/>
                  <a:gd name="T68" fmla="*/ 1 w 148"/>
                  <a:gd name="T69" fmla="*/ 1 h 170"/>
                  <a:gd name="T70" fmla="*/ 1 w 148"/>
                  <a:gd name="T71" fmla="*/ 1 h 170"/>
                  <a:gd name="T72" fmla="*/ 1 w 148"/>
                  <a:gd name="T73" fmla="*/ 1 h 170"/>
                  <a:gd name="T74" fmla="*/ 1 w 148"/>
                  <a:gd name="T75" fmla="*/ 1 h 170"/>
                  <a:gd name="T76" fmla="*/ 2 w 148"/>
                  <a:gd name="T77" fmla="*/ 1 h 170"/>
                  <a:gd name="T78" fmla="*/ 1 w 148"/>
                  <a:gd name="T79" fmla="*/ 1 h 170"/>
                  <a:gd name="T80" fmla="*/ 2 w 148"/>
                  <a:gd name="T81" fmla="*/ 0 h 170"/>
                  <a:gd name="T82" fmla="*/ 2 w 148"/>
                  <a:gd name="T83" fmla="*/ 0 h 170"/>
                  <a:gd name="T84" fmla="*/ 2 w 148"/>
                  <a:gd name="T85" fmla="*/ 0 h 170"/>
                  <a:gd name="T86" fmla="*/ 2 w 148"/>
                  <a:gd name="T87" fmla="*/ 0 h 1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8"/>
                  <a:gd name="T133" fmla="*/ 0 h 170"/>
                  <a:gd name="T134" fmla="*/ 148 w 148"/>
                  <a:gd name="T135" fmla="*/ 170 h 1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8" h="170">
                    <a:moveTo>
                      <a:pt x="148" y="10"/>
                    </a:moveTo>
                    <a:lnTo>
                      <a:pt x="127" y="0"/>
                    </a:lnTo>
                    <a:lnTo>
                      <a:pt x="96" y="0"/>
                    </a:lnTo>
                    <a:lnTo>
                      <a:pt x="69" y="1"/>
                    </a:lnTo>
                    <a:lnTo>
                      <a:pt x="54" y="4"/>
                    </a:lnTo>
                    <a:lnTo>
                      <a:pt x="39" y="9"/>
                    </a:lnTo>
                    <a:lnTo>
                      <a:pt x="26" y="16"/>
                    </a:lnTo>
                    <a:lnTo>
                      <a:pt x="14" y="25"/>
                    </a:lnTo>
                    <a:lnTo>
                      <a:pt x="7" y="35"/>
                    </a:lnTo>
                    <a:lnTo>
                      <a:pt x="4" y="43"/>
                    </a:lnTo>
                    <a:lnTo>
                      <a:pt x="1" y="53"/>
                    </a:lnTo>
                    <a:lnTo>
                      <a:pt x="0" y="62"/>
                    </a:lnTo>
                    <a:lnTo>
                      <a:pt x="1" y="70"/>
                    </a:lnTo>
                    <a:lnTo>
                      <a:pt x="3" y="80"/>
                    </a:lnTo>
                    <a:lnTo>
                      <a:pt x="5" y="88"/>
                    </a:lnTo>
                    <a:lnTo>
                      <a:pt x="10" y="98"/>
                    </a:lnTo>
                    <a:lnTo>
                      <a:pt x="18" y="113"/>
                    </a:lnTo>
                    <a:lnTo>
                      <a:pt x="31" y="131"/>
                    </a:lnTo>
                    <a:lnTo>
                      <a:pt x="46" y="150"/>
                    </a:lnTo>
                    <a:lnTo>
                      <a:pt x="65" y="170"/>
                    </a:lnTo>
                    <a:lnTo>
                      <a:pt x="112" y="125"/>
                    </a:lnTo>
                    <a:lnTo>
                      <a:pt x="94" y="106"/>
                    </a:lnTo>
                    <a:lnTo>
                      <a:pt x="81" y="92"/>
                    </a:lnTo>
                    <a:lnTo>
                      <a:pt x="73" y="79"/>
                    </a:lnTo>
                    <a:lnTo>
                      <a:pt x="67" y="68"/>
                    </a:lnTo>
                    <a:lnTo>
                      <a:pt x="65" y="66"/>
                    </a:lnTo>
                    <a:lnTo>
                      <a:pt x="64" y="63"/>
                    </a:lnTo>
                    <a:lnTo>
                      <a:pt x="64" y="62"/>
                    </a:lnTo>
                    <a:lnTo>
                      <a:pt x="64" y="63"/>
                    </a:lnTo>
                    <a:lnTo>
                      <a:pt x="64" y="66"/>
                    </a:lnTo>
                    <a:lnTo>
                      <a:pt x="63" y="67"/>
                    </a:lnTo>
                    <a:lnTo>
                      <a:pt x="61" y="70"/>
                    </a:lnTo>
                    <a:lnTo>
                      <a:pt x="62" y="69"/>
                    </a:lnTo>
                    <a:lnTo>
                      <a:pt x="63" y="68"/>
                    </a:lnTo>
                    <a:lnTo>
                      <a:pt x="69" y="67"/>
                    </a:lnTo>
                    <a:lnTo>
                      <a:pt x="75" y="66"/>
                    </a:lnTo>
                    <a:lnTo>
                      <a:pt x="98" y="64"/>
                    </a:lnTo>
                    <a:lnTo>
                      <a:pt x="124" y="64"/>
                    </a:lnTo>
                    <a:lnTo>
                      <a:pt x="102" y="56"/>
                    </a:lnTo>
                    <a:lnTo>
                      <a:pt x="148" y="10"/>
                    </a:lnTo>
                    <a:lnTo>
                      <a:pt x="139" y="1"/>
                    </a:lnTo>
                    <a:lnTo>
                      <a:pt x="127" y="0"/>
                    </a:lnTo>
                    <a:lnTo>
                      <a:pt x="148"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3" name="Freeform 133"/>
              <p:cNvSpPr>
                <a:spLocks/>
              </p:cNvSpPr>
              <p:nvPr/>
            </p:nvSpPr>
            <p:spPr bwMode="auto">
              <a:xfrm>
                <a:off x="4039" y="2992"/>
                <a:ext cx="22" cy="33"/>
              </a:xfrm>
              <a:custGeom>
                <a:avLst/>
                <a:gdLst>
                  <a:gd name="T0" fmla="*/ 0 w 88"/>
                  <a:gd name="T1" fmla="*/ 1 h 133"/>
                  <a:gd name="T2" fmla="*/ 1 w 88"/>
                  <a:gd name="T3" fmla="*/ 0 h 133"/>
                  <a:gd name="T4" fmla="*/ 1 w 88"/>
                  <a:gd name="T5" fmla="*/ 0 h 133"/>
                  <a:gd name="T6" fmla="*/ 0 w 88"/>
                  <a:gd name="T7" fmla="*/ 1 h 133"/>
                  <a:gd name="T8" fmla="*/ 1 w 88"/>
                  <a:gd name="T9" fmla="*/ 1 h 133"/>
                  <a:gd name="T10" fmla="*/ 1 w 88"/>
                  <a:gd name="T11" fmla="*/ 1 h 133"/>
                  <a:gd name="T12" fmla="*/ 1 w 88"/>
                  <a:gd name="T13" fmla="*/ 1 h 133"/>
                  <a:gd name="T14" fmla="*/ 1 w 88"/>
                  <a:gd name="T15" fmla="*/ 2 h 133"/>
                  <a:gd name="T16" fmla="*/ 1 w 88"/>
                  <a:gd name="T17" fmla="*/ 1 h 133"/>
                  <a:gd name="T18" fmla="*/ 0 w 88"/>
                  <a:gd name="T19" fmla="*/ 1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133"/>
                  <a:gd name="T32" fmla="*/ 88 w 88"/>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133">
                    <a:moveTo>
                      <a:pt x="19" y="53"/>
                    </a:moveTo>
                    <a:lnTo>
                      <a:pt x="75" y="28"/>
                    </a:lnTo>
                    <a:lnTo>
                      <a:pt x="46" y="0"/>
                    </a:lnTo>
                    <a:lnTo>
                      <a:pt x="0" y="46"/>
                    </a:lnTo>
                    <a:lnTo>
                      <a:pt x="29" y="75"/>
                    </a:lnTo>
                    <a:lnTo>
                      <a:pt x="85" y="50"/>
                    </a:lnTo>
                    <a:lnTo>
                      <a:pt x="29" y="75"/>
                    </a:lnTo>
                    <a:lnTo>
                      <a:pt x="88" y="133"/>
                    </a:lnTo>
                    <a:lnTo>
                      <a:pt x="85" y="50"/>
                    </a:lnTo>
                    <a:lnTo>
                      <a:pt x="19" y="5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4" name="Freeform 134"/>
              <p:cNvSpPr>
                <a:spLocks/>
              </p:cNvSpPr>
              <p:nvPr/>
            </p:nvSpPr>
            <p:spPr bwMode="auto">
              <a:xfrm>
                <a:off x="4042" y="2971"/>
                <a:ext cx="23" cy="35"/>
              </a:xfrm>
              <a:custGeom>
                <a:avLst/>
                <a:gdLst>
                  <a:gd name="T0" fmla="*/ 2 w 91"/>
                  <a:gd name="T1" fmla="*/ 0 h 139"/>
                  <a:gd name="T2" fmla="*/ 1 w 91"/>
                  <a:gd name="T3" fmla="*/ 0 h 139"/>
                  <a:gd name="T4" fmla="*/ 1 w 91"/>
                  <a:gd name="T5" fmla="*/ 0 h 139"/>
                  <a:gd name="T6" fmla="*/ 1 w 91"/>
                  <a:gd name="T7" fmla="*/ 0 h 139"/>
                  <a:gd name="T8" fmla="*/ 1 w 91"/>
                  <a:gd name="T9" fmla="*/ 0 h 139"/>
                  <a:gd name="T10" fmla="*/ 0 w 91"/>
                  <a:gd name="T11" fmla="*/ 1 h 139"/>
                  <a:gd name="T12" fmla="*/ 0 w 91"/>
                  <a:gd name="T13" fmla="*/ 1 h 139"/>
                  <a:gd name="T14" fmla="*/ 0 w 91"/>
                  <a:gd name="T15" fmla="*/ 1 h 139"/>
                  <a:gd name="T16" fmla="*/ 0 w 91"/>
                  <a:gd name="T17" fmla="*/ 1 h 139"/>
                  <a:gd name="T18" fmla="*/ 0 w 91"/>
                  <a:gd name="T19" fmla="*/ 1 h 139"/>
                  <a:gd name="T20" fmla="*/ 0 w 91"/>
                  <a:gd name="T21" fmla="*/ 2 h 139"/>
                  <a:gd name="T22" fmla="*/ 0 w 91"/>
                  <a:gd name="T23" fmla="*/ 2 h 139"/>
                  <a:gd name="T24" fmla="*/ 0 w 91"/>
                  <a:gd name="T25" fmla="*/ 2 h 139"/>
                  <a:gd name="T26" fmla="*/ 0 w 91"/>
                  <a:gd name="T27" fmla="*/ 2 h 139"/>
                  <a:gd name="T28" fmla="*/ 1 w 91"/>
                  <a:gd name="T29" fmla="*/ 2 h 139"/>
                  <a:gd name="T30" fmla="*/ 1 w 91"/>
                  <a:gd name="T31" fmla="*/ 2 h 139"/>
                  <a:gd name="T32" fmla="*/ 1 w 91"/>
                  <a:gd name="T33" fmla="*/ 2 h 139"/>
                  <a:gd name="T34" fmla="*/ 1 w 91"/>
                  <a:gd name="T35" fmla="*/ 1 h 139"/>
                  <a:gd name="T36" fmla="*/ 1 w 91"/>
                  <a:gd name="T37" fmla="*/ 1 h 139"/>
                  <a:gd name="T38" fmla="*/ 1 w 91"/>
                  <a:gd name="T39" fmla="*/ 1 h 139"/>
                  <a:gd name="T40" fmla="*/ 1 w 91"/>
                  <a:gd name="T41" fmla="*/ 1 h 139"/>
                  <a:gd name="T42" fmla="*/ 1 w 91"/>
                  <a:gd name="T43" fmla="*/ 1 h 139"/>
                  <a:gd name="T44" fmla="*/ 1 w 91"/>
                  <a:gd name="T45" fmla="*/ 1 h 139"/>
                  <a:gd name="T46" fmla="*/ 1 w 91"/>
                  <a:gd name="T47" fmla="*/ 1 h 139"/>
                  <a:gd name="T48" fmla="*/ 1 w 91"/>
                  <a:gd name="T49" fmla="*/ 1 h 139"/>
                  <a:gd name="T50" fmla="*/ 1 w 91"/>
                  <a:gd name="T51" fmla="*/ 1 h 139"/>
                  <a:gd name="T52" fmla="*/ 1 w 91"/>
                  <a:gd name="T53" fmla="*/ 1 h 139"/>
                  <a:gd name="T54" fmla="*/ 1 w 91"/>
                  <a:gd name="T55" fmla="*/ 1 h 139"/>
                  <a:gd name="T56" fmla="*/ 2 w 91"/>
                  <a:gd name="T57" fmla="*/ 0 h 139"/>
                  <a:gd name="T58" fmla="*/ 1 w 91"/>
                  <a:gd name="T59" fmla="*/ 0 h 139"/>
                  <a:gd name="T60" fmla="*/ 1 w 91"/>
                  <a:gd name="T61" fmla="*/ 0 h 139"/>
                  <a:gd name="T62" fmla="*/ 2 w 91"/>
                  <a:gd name="T63" fmla="*/ 0 h 1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39"/>
                  <a:gd name="T98" fmla="*/ 91 w 91"/>
                  <a:gd name="T99" fmla="*/ 139 h 1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39">
                    <a:moveTo>
                      <a:pt x="91" y="10"/>
                    </a:moveTo>
                    <a:lnTo>
                      <a:pt x="69" y="0"/>
                    </a:lnTo>
                    <a:lnTo>
                      <a:pt x="54" y="0"/>
                    </a:lnTo>
                    <a:lnTo>
                      <a:pt x="39" y="4"/>
                    </a:lnTo>
                    <a:lnTo>
                      <a:pt x="25" y="11"/>
                    </a:lnTo>
                    <a:lnTo>
                      <a:pt x="13" y="22"/>
                    </a:lnTo>
                    <a:lnTo>
                      <a:pt x="6" y="35"/>
                    </a:lnTo>
                    <a:lnTo>
                      <a:pt x="3" y="47"/>
                    </a:lnTo>
                    <a:lnTo>
                      <a:pt x="0" y="58"/>
                    </a:lnTo>
                    <a:lnTo>
                      <a:pt x="0" y="70"/>
                    </a:lnTo>
                    <a:lnTo>
                      <a:pt x="1" y="91"/>
                    </a:lnTo>
                    <a:lnTo>
                      <a:pt x="4" y="110"/>
                    </a:lnTo>
                    <a:lnTo>
                      <a:pt x="6" y="126"/>
                    </a:lnTo>
                    <a:lnTo>
                      <a:pt x="7" y="139"/>
                    </a:lnTo>
                    <a:lnTo>
                      <a:pt x="73" y="136"/>
                    </a:lnTo>
                    <a:lnTo>
                      <a:pt x="70" y="118"/>
                    </a:lnTo>
                    <a:lnTo>
                      <a:pt x="68" y="100"/>
                    </a:lnTo>
                    <a:lnTo>
                      <a:pt x="66" y="83"/>
                    </a:lnTo>
                    <a:lnTo>
                      <a:pt x="64" y="69"/>
                    </a:lnTo>
                    <a:lnTo>
                      <a:pt x="64" y="66"/>
                    </a:lnTo>
                    <a:lnTo>
                      <a:pt x="64" y="62"/>
                    </a:lnTo>
                    <a:lnTo>
                      <a:pt x="66" y="61"/>
                    </a:lnTo>
                    <a:lnTo>
                      <a:pt x="64" y="62"/>
                    </a:lnTo>
                    <a:lnTo>
                      <a:pt x="62" y="63"/>
                    </a:lnTo>
                    <a:lnTo>
                      <a:pt x="61" y="64"/>
                    </a:lnTo>
                    <a:lnTo>
                      <a:pt x="62" y="64"/>
                    </a:lnTo>
                    <a:lnTo>
                      <a:pt x="66" y="64"/>
                    </a:lnTo>
                    <a:lnTo>
                      <a:pt x="44" y="55"/>
                    </a:lnTo>
                    <a:lnTo>
                      <a:pt x="91" y="10"/>
                    </a:lnTo>
                    <a:lnTo>
                      <a:pt x="81" y="0"/>
                    </a:lnTo>
                    <a:lnTo>
                      <a:pt x="69" y="0"/>
                    </a:lnTo>
                    <a:lnTo>
                      <a:pt x="91"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5" name="Freeform 135"/>
              <p:cNvSpPr>
                <a:spLocks/>
              </p:cNvSpPr>
              <p:nvPr/>
            </p:nvSpPr>
            <p:spPr bwMode="auto">
              <a:xfrm>
                <a:off x="4053" y="2973"/>
                <a:ext cx="39" cy="42"/>
              </a:xfrm>
              <a:custGeom>
                <a:avLst/>
                <a:gdLst>
                  <a:gd name="T0" fmla="*/ 2 w 156"/>
                  <a:gd name="T1" fmla="*/ 3 h 167"/>
                  <a:gd name="T2" fmla="*/ 2 w 156"/>
                  <a:gd name="T3" fmla="*/ 2 h 167"/>
                  <a:gd name="T4" fmla="*/ 2 w 156"/>
                  <a:gd name="T5" fmla="*/ 2 h 167"/>
                  <a:gd name="T6" fmla="*/ 2 w 156"/>
                  <a:gd name="T7" fmla="*/ 2 h 167"/>
                  <a:gd name="T8" fmla="*/ 2 w 156"/>
                  <a:gd name="T9" fmla="*/ 1 h 167"/>
                  <a:gd name="T10" fmla="*/ 1 w 156"/>
                  <a:gd name="T11" fmla="*/ 1 h 167"/>
                  <a:gd name="T12" fmla="*/ 1 w 156"/>
                  <a:gd name="T13" fmla="*/ 1 h 167"/>
                  <a:gd name="T14" fmla="*/ 1 w 156"/>
                  <a:gd name="T15" fmla="*/ 1 h 167"/>
                  <a:gd name="T16" fmla="*/ 1 w 156"/>
                  <a:gd name="T17" fmla="*/ 0 h 167"/>
                  <a:gd name="T18" fmla="*/ 1 w 156"/>
                  <a:gd name="T19" fmla="*/ 0 h 167"/>
                  <a:gd name="T20" fmla="*/ 0 w 156"/>
                  <a:gd name="T21" fmla="*/ 1 h 167"/>
                  <a:gd name="T22" fmla="*/ 0 w 156"/>
                  <a:gd name="T23" fmla="*/ 1 h 167"/>
                  <a:gd name="T24" fmla="*/ 0 w 156"/>
                  <a:gd name="T25" fmla="*/ 1 h 167"/>
                  <a:gd name="T26" fmla="*/ 1 w 156"/>
                  <a:gd name="T27" fmla="*/ 2 h 167"/>
                  <a:gd name="T28" fmla="*/ 1 w 156"/>
                  <a:gd name="T29" fmla="*/ 2 h 167"/>
                  <a:gd name="T30" fmla="*/ 1 w 156"/>
                  <a:gd name="T31" fmla="*/ 2 h 167"/>
                  <a:gd name="T32" fmla="*/ 1 w 156"/>
                  <a:gd name="T33" fmla="*/ 2 h 167"/>
                  <a:gd name="T34" fmla="*/ 1 w 156"/>
                  <a:gd name="T35" fmla="*/ 2 h 167"/>
                  <a:gd name="T36" fmla="*/ 1 w 156"/>
                  <a:gd name="T37" fmla="*/ 3 h 167"/>
                  <a:gd name="T38" fmla="*/ 1 w 156"/>
                  <a:gd name="T39" fmla="*/ 2 h 167"/>
                  <a:gd name="T40" fmla="*/ 2 w 156"/>
                  <a:gd name="T41" fmla="*/ 3 h 167"/>
                  <a:gd name="T42" fmla="*/ 2 w 156"/>
                  <a:gd name="T43" fmla="*/ 3 h 167"/>
                  <a:gd name="T44" fmla="*/ 2 w 156"/>
                  <a:gd name="T45" fmla="*/ 2 h 167"/>
                  <a:gd name="T46" fmla="*/ 2 w 156"/>
                  <a:gd name="T47" fmla="*/ 3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6"/>
                  <a:gd name="T73" fmla="*/ 0 h 167"/>
                  <a:gd name="T74" fmla="*/ 156 w 156"/>
                  <a:gd name="T75" fmla="*/ 167 h 1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6" h="167">
                    <a:moveTo>
                      <a:pt x="142" y="167"/>
                    </a:moveTo>
                    <a:lnTo>
                      <a:pt x="149" y="133"/>
                    </a:lnTo>
                    <a:lnTo>
                      <a:pt x="140" y="116"/>
                    </a:lnTo>
                    <a:lnTo>
                      <a:pt x="130" y="100"/>
                    </a:lnTo>
                    <a:lnTo>
                      <a:pt x="117" y="82"/>
                    </a:lnTo>
                    <a:lnTo>
                      <a:pt x="102" y="64"/>
                    </a:lnTo>
                    <a:lnTo>
                      <a:pt x="88" y="45"/>
                    </a:lnTo>
                    <a:lnTo>
                      <a:pt x="73" y="28"/>
                    </a:lnTo>
                    <a:lnTo>
                      <a:pt x="58" y="13"/>
                    </a:lnTo>
                    <a:lnTo>
                      <a:pt x="47" y="0"/>
                    </a:lnTo>
                    <a:lnTo>
                      <a:pt x="0" y="45"/>
                    </a:lnTo>
                    <a:lnTo>
                      <a:pt x="12" y="57"/>
                    </a:lnTo>
                    <a:lnTo>
                      <a:pt x="25" y="71"/>
                    </a:lnTo>
                    <a:lnTo>
                      <a:pt x="39" y="86"/>
                    </a:lnTo>
                    <a:lnTo>
                      <a:pt x="52" y="103"/>
                    </a:lnTo>
                    <a:lnTo>
                      <a:pt x="66" y="120"/>
                    </a:lnTo>
                    <a:lnTo>
                      <a:pt x="76" y="135"/>
                    </a:lnTo>
                    <a:lnTo>
                      <a:pt x="85" y="148"/>
                    </a:lnTo>
                    <a:lnTo>
                      <a:pt x="88" y="157"/>
                    </a:lnTo>
                    <a:lnTo>
                      <a:pt x="95" y="122"/>
                    </a:lnTo>
                    <a:lnTo>
                      <a:pt x="142" y="167"/>
                    </a:lnTo>
                    <a:lnTo>
                      <a:pt x="156" y="152"/>
                    </a:lnTo>
                    <a:lnTo>
                      <a:pt x="149" y="133"/>
                    </a:lnTo>
                    <a:lnTo>
                      <a:pt x="142" y="16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6" name="Freeform 136"/>
              <p:cNvSpPr>
                <a:spLocks/>
              </p:cNvSpPr>
              <p:nvPr/>
            </p:nvSpPr>
            <p:spPr bwMode="auto">
              <a:xfrm>
                <a:off x="4044" y="3004"/>
                <a:ext cx="44" cy="22"/>
              </a:xfrm>
              <a:custGeom>
                <a:avLst/>
                <a:gdLst>
                  <a:gd name="T0" fmla="*/ 0 w 180"/>
                  <a:gd name="T1" fmla="*/ 1 h 90"/>
                  <a:gd name="T2" fmla="*/ 0 w 180"/>
                  <a:gd name="T3" fmla="*/ 1 h 90"/>
                  <a:gd name="T4" fmla="*/ 0 w 180"/>
                  <a:gd name="T5" fmla="*/ 1 h 90"/>
                  <a:gd name="T6" fmla="*/ 1 w 180"/>
                  <a:gd name="T7" fmla="*/ 1 h 90"/>
                  <a:gd name="T8" fmla="*/ 1 w 180"/>
                  <a:gd name="T9" fmla="*/ 1 h 90"/>
                  <a:gd name="T10" fmla="*/ 1 w 180"/>
                  <a:gd name="T11" fmla="*/ 1 h 90"/>
                  <a:gd name="T12" fmla="*/ 2 w 180"/>
                  <a:gd name="T13" fmla="*/ 1 h 90"/>
                  <a:gd name="T14" fmla="*/ 2 w 180"/>
                  <a:gd name="T15" fmla="*/ 1 h 90"/>
                  <a:gd name="T16" fmla="*/ 2 w 180"/>
                  <a:gd name="T17" fmla="*/ 1 h 90"/>
                  <a:gd name="T18" fmla="*/ 2 w 180"/>
                  <a:gd name="T19" fmla="*/ 1 h 90"/>
                  <a:gd name="T20" fmla="*/ 2 w 180"/>
                  <a:gd name="T21" fmla="*/ 1 h 90"/>
                  <a:gd name="T22" fmla="*/ 3 w 180"/>
                  <a:gd name="T23" fmla="*/ 1 h 90"/>
                  <a:gd name="T24" fmla="*/ 2 w 180"/>
                  <a:gd name="T25" fmla="*/ 0 h 90"/>
                  <a:gd name="T26" fmla="*/ 2 w 180"/>
                  <a:gd name="T27" fmla="*/ 0 h 90"/>
                  <a:gd name="T28" fmla="*/ 2 w 180"/>
                  <a:gd name="T29" fmla="*/ 0 h 90"/>
                  <a:gd name="T30" fmla="*/ 2 w 180"/>
                  <a:gd name="T31" fmla="*/ 0 h 90"/>
                  <a:gd name="T32" fmla="*/ 2 w 180"/>
                  <a:gd name="T33" fmla="*/ 0 h 90"/>
                  <a:gd name="T34" fmla="*/ 1 w 180"/>
                  <a:gd name="T35" fmla="*/ 0 h 90"/>
                  <a:gd name="T36" fmla="*/ 1 w 180"/>
                  <a:gd name="T37" fmla="*/ 0 h 90"/>
                  <a:gd name="T38" fmla="*/ 1 w 180"/>
                  <a:gd name="T39" fmla="*/ 0 h 90"/>
                  <a:gd name="T40" fmla="*/ 1 w 180"/>
                  <a:gd name="T41" fmla="*/ 0 h 90"/>
                  <a:gd name="T42" fmla="*/ 0 w 180"/>
                  <a:gd name="T43" fmla="*/ 0 h 90"/>
                  <a:gd name="T44" fmla="*/ 0 w 180"/>
                  <a:gd name="T45" fmla="*/ 0 h 90"/>
                  <a:gd name="T46" fmla="*/ 1 w 180"/>
                  <a:gd name="T47" fmla="*/ 0 h 90"/>
                  <a:gd name="T48" fmla="*/ 0 w 180"/>
                  <a:gd name="T49" fmla="*/ 1 h 90"/>
                  <a:gd name="T50" fmla="*/ 0 w 180"/>
                  <a:gd name="T51" fmla="*/ 1 h 90"/>
                  <a:gd name="T52" fmla="*/ 0 w 180"/>
                  <a:gd name="T53" fmla="*/ 1 h 90"/>
                  <a:gd name="T54" fmla="*/ 0 w 180"/>
                  <a:gd name="T55" fmla="*/ 1 h 9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0"/>
                  <a:gd name="T85" fmla="*/ 0 h 90"/>
                  <a:gd name="T86" fmla="*/ 180 w 180"/>
                  <a:gd name="T87" fmla="*/ 90 h 9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0" h="90">
                    <a:moveTo>
                      <a:pt x="0" y="80"/>
                    </a:moveTo>
                    <a:lnTo>
                      <a:pt x="25" y="89"/>
                    </a:lnTo>
                    <a:lnTo>
                      <a:pt x="42" y="88"/>
                    </a:lnTo>
                    <a:lnTo>
                      <a:pt x="61" y="87"/>
                    </a:lnTo>
                    <a:lnTo>
                      <a:pt x="81" y="84"/>
                    </a:lnTo>
                    <a:lnTo>
                      <a:pt x="102" y="80"/>
                    </a:lnTo>
                    <a:lnTo>
                      <a:pt x="123" y="75"/>
                    </a:lnTo>
                    <a:lnTo>
                      <a:pt x="142" y="69"/>
                    </a:lnTo>
                    <a:lnTo>
                      <a:pt x="152" y="64"/>
                    </a:lnTo>
                    <a:lnTo>
                      <a:pt x="162" y="58"/>
                    </a:lnTo>
                    <a:lnTo>
                      <a:pt x="171" y="52"/>
                    </a:lnTo>
                    <a:lnTo>
                      <a:pt x="180" y="45"/>
                    </a:lnTo>
                    <a:lnTo>
                      <a:pt x="133" y="0"/>
                    </a:lnTo>
                    <a:lnTo>
                      <a:pt x="132" y="1"/>
                    </a:lnTo>
                    <a:lnTo>
                      <a:pt x="129" y="4"/>
                    </a:lnTo>
                    <a:lnTo>
                      <a:pt x="124" y="6"/>
                    </a:lnTo>
                    <a:lnTo>
                      <a:pt x="119" y="8"/>
                    </a:lnTo>
                    <a:lnTo>
                      <a:pt x="105" y="13"/>
                    </a:lnTo>
                    <a:lnTo>
                      <a:pt x="89" y="17"/>
                    </a:lnTo>
                    <a:lnTo>
                      <a:pt x="73" y="20"/>
                    </a:lnTo>
                    <a:lnTo>
                      <a:pt x="55" y="23"/>
                    </a:lnTo>
                    <a:lnTo>
                      <a:pt x="37" y="24"/>
                    </a:lnTo>
                    <a:lnTo>
                      <a:pt x="22" y="25"/>
                    </a:lnTo>
                    <a:lnTo>
                      <a:pt x="47" y="35"/>
                    </a:lnTo>
                    <a:lnTo>
                      <a:pt x="0" y="80"/>
                    </a:lnTo>
                    <a:lnTo>
                      <a:pt x="11" y="90"/>
                    </a:lnTo>
                    <a:lnTo>
                      <a:pt x="25" y="89"/>
                    </a:lnTo>
                    <a:lnTo>
                      <a:pt x="0" y="8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7" name="Freeform 137"/>
              <p:cNvSpPr>
                <a:spLocks/>
              </p:cNvSpPr>
              <p:nvPr/>
            </p:nvSpPr>
            <p:spPr bwMode="auto">
              <a:xfrm>
                <a:off x="4035" y="2966"/>
                <a:ext cx="26" cy="58"/>
              </a:xfrm>
              <a:custGeom>
                <a:avLst/>
                <a:gdLst>
                  <a:gd name="T0" fmla="*/ 2 w 103"/>
                  <a:gd name="T1" fmla="*/ 1 h 231"/>
                  <a:gd name="T2" fmla="*/ 1 w 103"/>
                  <a:gd name="T3" fmla="*/ 1 h 231"/>
                  <a:gd name="T4" fmla="*/ 1 w 103"/>
                  <a:gd name="T5" fmla="*/ 1 h 231"/>
                  <a:gd name="T6" fmla="*/ 1 w 103"/>
                  <a:gd name="T7" fmla="*/ 1 h 231"/>
                  <a:gd name="T8" fmla="*/ 1 w 103"/>
                  <a:gd name="T9" fmla="*/ 1 h 231"/>
                  <a:gd name="T10" fmla="*/ 0 w 103"/>
                  <a:gd name="T11" fmla="*/ 1 h 231"/>
                  <a:gd name="T12" fmla="*/ 0 w 103"/>
                  <a:gd name="T13" fmla="*/ 2 h 231"/>
                  <a:gd name="T14" fmla="*/ 0 w 103"/>
                  <a:gd name="T15" fmla="*/ 2 h 231"/>
                  <a:gd name="T16" fmla="*/ 0 w 103"/>
                  <a:gd name="T17" fmla="*/ 2 h 231"/>
                  <a:gd name="T18" fmla="*/ 0 w 103"/>
                  <a:gd name="T19" fmla="*/ 2 h 231"/>
                  <a:gd name="T20" fmla="*/ 0 w 103"/>
                  <a:gd name="T21" fmla="*/ 2 h 231"/>
                  <a:gd name="T22" fmla="*/ 0 w 103"/>
                  <a:gd name="T23" fmla="*/ 3 h 231"/>
                  <a:gd name="T24" fmla="*/ 0 w 103"/>
                  <a:gd name="T25" fmla="*/ 3 h 231"/>
                  <a:gd name="T26" fmla="*/ 0 w 103"/>
                  <a:gd name="T27" fmla="*/ 3 h 231"/>
                  <a:gd name="T28" fmla="*/ 0 w 103"/>
                  <a:gd name="T29" fmla="*/ 4 h 231"/>
                  <a:gd name="T30" fmla="*/ 1 w 103"/>
                  <a:gd name="T31" fmla="*/ 4 h 231"/>
                  <a:gd name="T32" fmla="*/ 1 w 103"/>
                  <a:gd name="T33" fmla="*/ 3 h 231"/>
                  <a:gd name="T34" fmla="*/ 1 w 103"/>
                  <a:gd name="T35" fmla="*/ 3 h 231"/>
                  <a:gd name="T36" fmla="*/ 1 w 103"/>
                  <a:gd name="T37" fmla="*/ 3 h 231"/>
                  <a:gd name="T38" fmla="*/ 1 w 103"/>
                  <a:gd name="T39" fmla="*/ 3 h 231"/>
                  <a:gd name="T40" fmla="*/ 1 w 103"/>
                  <a:gd name="T41" fmla="*/ 3 h 231"/>
                  <a:gd name="T42" fmla="*/ 1 w 103"/>
                  <a:gd name="T43" fmla="*/ 2 h 231"/>
                  <a:gd name="T44" fmla="*/ 1 w 103"/>
                  <a:gd name="T45" fmla="*/ 2 h 231"/>
                  <a:gd name="T46" fmla="*/ 1 w 103"/>
                  <a:gd name="T47" fmla="*/ 2 h 231"/>
                  <a:gd name="T48" fmla="*/ 1 w 103"/>
                  <a:gd name="T49" fmla="*/ 2 h 231"/>
                  <a:gd name="T50" fmla="*/ 1 w 103"/>
                  <a:gd name="T51" fmla="*/ 2 h 231"/>
                  <a:gd name="T52" fmla="*/ 1 w 103"/>
                  <a:gd name="T53" fmla="*/ 2 h 231"/>
                  <a:gd name="T54" fmla="*/ 1 w 103"/>
                  <a:gd name="T55" fmla="*/ 2 h 231"/>
                  <a:gd name="T56" fmla="*/ 1 w 103"/>
                  <a:gd name="T57" fmla="*/ 2 h 231"/>
                  <a:gd name="T58" fmla="*/ 2 w 103"/>
                  <a:gd name="T59" fmla="*/ 1 h 231"/>
                  <a:gd name="T60" fmla="*/ 2 w 103"/>
                  <a:gd name="T61" fmla="*/ 1 h 231"/>
                  <a:gd name="T62" fmla="*/ 1 w 103"/>
                  <a:gd name="T63" fmla="*/ 1 h 231"/>
                  <a:gd name="T64" fmla="*/ 2 w 103"/>
                  <a:gd name="T65" fmla="*/ 1 h 231"/>
                  <a:gd name="T66" fmla="*/ 1 w 103"/>
                  <a:gd name="T67" fmla="*/ 0 h 231"/>
                  <a:gd name="T68" fmla="*/ 1 w 103"/>
                  <a:gd name="T69" fmla="*/ 1 h 231"/>
                  <a:gd name="T70" fmla="*/ 2 w 103"/>
                  <a:gd name="T71" fmla="*/ 1 h 2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3"/>
                  <a:gd name="T109" fmla="*/ 0 h 231"/>
                  <a:gd name="T110" fmla="*/ 103 w 103"/>
                  <a:gd name="T111" fmla="*/ 231 h 2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3" h="231">
                    <a:moveTo>
                      <a:pt x="103" y="23"/>
                    </a:moveTo>
                    <a:lnTo>
                      <a:pt x="58" y="23"/>
                    </a:lnTo>
                    <a:lnTo>
                      <a:pt x="46" y="36"/>
                    </a:lnTo>
                    <a:lnTo>
                      <a:pt x="33" y="54"/>
                    </a:lnTo>
                    <a:lnTo>
                      <a:pt x="26" y="64"/>
                    </a:lnTo>
                    <a:lnTo>
                      <a:pt x="19" y="76"/>
                    </a:lnTo>
                    <a:lnTo>
                      <a:pt x="13" y="89"/>
                    </a:lnTo>
                    <a:lnTo>
                      <a:pt x="8" y="102"/>
                    </a:lnTo>
                    <a:lnTo>
                      <a:pt x="3" y="117"/>
                    </a:lnTo>
                    <a:lnTo>
                      <a:pt x="1" y="132"/>
                    </a:lnTo>
                    <a:lnTo>
                      <a:pt x="0" y="149"/>
                    </a:lnTo>
                    <a:lnTo>
                      <a:pt x="1" y="165"/>
                    </a:lnTo>
                    <a:lnTo>
                      <a:pt x="4" y="182"/>
                    </a:lnTo>
                    <a:lnTo>
                      <a:pt x="12" y="200"/>
                    </a:lnTo>
                    <a:lnTo>
                      <a:pt x="21" y="215"/>
                    </a:lnTo>
                    <a:lnTo>
                      <a:pt x="34" y="231"/>
                    </a:lnTo>
                    <a:lnTo>
                      <a:pt x="81" y="186"/>
                    </a:lnTo>
                    <a:lnTo>
                      <a:pt x="73" y="177"/>
                    </a:lnTo>
                    <a:lnTo>
                      <a:pt x="69" y="170"/>
                    </a:lnTo>
                    <a:lnTo>
                      <a:pt x="66" y="163"/>
                    </a:lnTo>
                    <a:lnTo>
                      <a:pt x="65" y="156"/>
                    </a:lnTo>
                    <a:lnTo>
                      <a:pt x="64" y="149"/>
                    </a:lnTo>
                    <a:lnTo>
                      <a:pt x="65" y="140"/>
                    </a:lnTo>
                    <a:lnTo>
                      <a:pt x="66" y="132"/>
                    </a:lnTo>
                    <a:lnTo>
                      <a:pt x="69" y="123"/>
                    </a:lnTo>
                    <a:lnTo>
                      <a:pt x="72" y="114"/>
                    </a:lnTo>
                    <a:lnTo>
                      <a:pt x="77" y="106"/>
                    </a:lnTo>
                    <a:lnTo>
                      <a:pt x="81" y="98"/>
                    </a:lnTo>
                    <a:lnTo>
                      <a:pt x="85" y="90"/>
                    </a:lnTo>
                    <a:lnTo>
                      <a:pt x="96" y="76"/>
                    </a:lnTo>
                    <a:lnTo>
                      <a:pt x="103" y="68"/>
                    </a:lnTo>
                    <a:lnTo>
                      <a:pt x="58" y="68"/>
                    </a:lnTo>
                    <a:lnTo>
                      <a:pt x="103" y="23"/>
                    </a:lnTo>
                    <a:lnTo>
                      <a:pt x="81" y="0"/>
                    </a:lnTo>
                    <a:lnTo>
                      <a:pt x="58" y="23"/>
                    </a:lnTo>
                    <a:lnTo>
                      <a:pt x="103"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8" name="Freeform 138"/>
              <p:cNvSpPr>
                <a:spLocks/>
              </p:cNvSpPr>
              <p:nvPr/>
            </p:nvSpPr>
            <p:spPr bwMode="auto">
              <a:xfrm>
                <a:off x="4049" y="2972"/>
                <a:ext cx="25" cy="28"/>
              </a:xfrm>
              <a:custGeom>
                <a:avLst/>
                <a:gdLst>
                  <a:gd name="T0" fmla="*/ 1 w 100"/>
                  <a:gd name="T1" fmla="*/ 1 h 113"/>
                  <a:gd name="T2" fmla="*/ 2 w 100"/>
                  <a:gd name="T3" fmla="*/ 1 h 113"/>
                  <a:gd name="T4" fmla="*/ 2 w 100"/>
                  <a:gd name="T5" fmla="*/ 0 h 113"/>
                  <a:gd name="T6" fmla="*/ 1 w 100"/>
                  <a:gd name="T7" fmla="*/ 0 h 113"/>
                  <a:gd name="T8" fmla="*/ 1 w 100"/>
                  <a:gd name="T9" fmla="*/ 0 h 113"/>
                  <a:gd name="T10" fmla="*/ 1 w 100"/>
                  <a:gd name="T11" fmla="*/ 0 h 113"/>
                  <a:gd name="T12" fmla="*/ 1 w 100"/>
                  <a:gd name="T13" fmla="*/ 0 h 113"/>
                  <a:gd name="T14" fmla="*/ 1 w 100"/>
                  <a:gd name="T15" fmla="*/ 0 h 113"/>
                  <a:gd name="T16" fmla="*/ 1 w 100"/>
                  <a:gd name="T17" fmla="*/ 0 h 113"/>
                  <a:gd name="T18" fmla="*/ 1 w 100"/>
                  <a:gd name="T19" fmla="*/ 0 h 113"/>
                  <a:gd name="T20" fmla="*/ 0 w 100"/>
                  <a:gd name="T21" fmla="*/ 1 h 113"/>
                  <a:gd name="T22" fmla="*/ 0 w 100"/>
                  <a:gd name="T23" fmla="*/ 1 h 113"/>
                  <a:gd name="T24" fmla="*/ 0 w 100"/>
                  <a:gd name="T25" fmla="*/ 1 h 113"/>
                  <a:gd name="T26" fmla="*/ 1 w 100"/>
                  <a:gd name="T27" fmla="*/ 1 h 113"/>
                  <a:gd name="T28" fmla="*/ 1 w 100"/>
                  <a:gd name="T29" fmla="*/ 1 h 113"/>
                  <a:gd name="T30" fmla="*/ 1 w 100"/>
                  <a:gd name="T31" fmla="*/ 1 h 113"/>
                  <a:gd name="T32" fmla="*/ 1 w 100"/>
                  <a:gd name="T33" fmla="*/ 1 h 113"/>
                  <a:gd name="T34" fmla="*/ 1 w 100"/>
                  <a:gd name="T35" fmla="*/ 1 h 113"/>
                  <a:gd name="T36" fmla="*/ 1 w 100"/>
                  <a:gd name="T37" fmla="*/ 1 h 113"/>
                  <a:gd name="T38" fmla="*/ 2 w 100"/>
                  <a:gd name="T39" fmla="*/ 1 h 113"/>
                  <a:gd name="T40" fmla="*/ 1 w 100"/>
                  <a:gd name="T41" fmla="*/ 1 h 113"/>
                  <a:gd name="T42" fmla="*/ 1 w 100"/>
                  <a:gd name="T43" fmla="*/ 2 h 113"/>
                  <a:gd name="T44" fmla="*/ 2 w 100"/>
                  <a:gd name="T45" fmla="*/ 1 h 113"/>
                  <a:gd name="T46" fmla="*/ 1 w 100"/>
                  <a:gd name="T47" fmla="*/ 1 h 1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0"/>
                  <a:gd name="T73" fmla="*/ 0 h 113"/>
                  <a:gd name="T74" fmla="*/ 100 w 100"/>
                  <a:gd name="T75" fmla="*/ 113 h 1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0" h="113">
                    <a:moveTo>
                      <a:pt x="53" y="45"/>
                    </a:moveTo>
                    <a:lnTo>
                      <a:pt x="100" y="45"/>
                    </a:lnTo>
                    <a:lnTo>
                      <a:pt x="90" y="37"/>
                    </a:lnTo>
                    <a:lnTo>
                      <a:pt x="83" y="29"/>
                    </a:lnTo>
                    <a:lnTo>
                      <a:pt x="76" y="25"/>
                    </a:lnTo>
                    <a:lnTo>
                      <a:pt x="69" y="19"/>
                    </a:lnTo>
                    <a:lnTo>
                      <a:pt x="63" y="15"/>
                    </a:lnTo>
                    <a:lnTo>
                      <a:pt x="57" y="10"/>
                    </a:lnTo>
                    <a:lnTo>
                      <a:pt x="51" y="6"/>
                    </a:lnTo>
                    <a:lnTo>
                      <a:pt x="45" y="0"/>
                    </a:lnTo>
                    <a:lnTo>
                      <a:pt x="0" y="45"/>
                    </a:lnTo>
                    <a:lnTo>
                      <a:pt x="8" y="53"/>
                    </a:lnTo>
                    <a:lnTo>
                      <a:pt x="17" y="60"/>
                    </a:lnTo>
                    <a:lnTo>
                      <a:pt x="24" y="66"/>
                    </a:lnTo>
                    <a:lnTo>
                      <a:pt x="31" y="71"/>
                    </a:lnTo>
                    <a:lnTo>
                      <a:pt x="37" y="76"/>
                    </a:lnTo>
                    <a:lnTo>
                      <a:pt x="43" y="81"/>
                    </a:lnTo>
                    <a:lnTo>
                      <a:pt x="47" y="84"/>
                    </a:lnTo>
                    <a:lnTo>
                      <a:pt x="53" y="90"/>
                    </a:lnTo>
                    <a:lnTo>
                      <a:pt x="100" y="90"/>
                    </a:lnTo>
                    <a:lnTo>
                      <a:pt x="53" y="90"/>
                    </a:lnTo>
                    <a:lnTo>
                      <a:pt x="76" y="113"/>
                    </a:lnTo>
                    <a:lnTo>
                      <a:pt x="100" y="90"/>
                    </a:lnTo>
                    <a:lnTo>
                      <a:pt x="53" y="4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69" name="Freeform 139"/>
              <p:cNvSpPr>
                <a:spLocks/>
              </p:cNvSpPr>
              <p:nvPr/>
            </p:nvSpPr>
            <p:spPr bwMode="auto">
              <a:xfrm>
                <a:off x="4052" y="2932"/>
                <a:ext cx="31" cy="62"/>
              </a:xfrm>
              <a:custGeom>
                <a:avLst/>
                <a:gdLst>
                  <a:gd name="T0" fmla="*/ 2 w 123"/>
                  <a:gd name="T1" fmla="*/ 2 h 248"/>
                  <a:gd name="T2" fmla="*/ 1 w 123"/>
                  <a:gd name="T3" fmla="*/ 2 h 248"/>
                  <a:gd name="T4" fmla="*/ 1 w 123"/>
                  <a:gd name="T5" fmla="*/ 3 h 248"/>
                  <a:gd name="T6" fmla="*/ 1 w 123"/>
                  <a:gd name="T7" fmla="*/ 3 h 248"/>
                  <a:gd name="T8" fmla="*/ 1 w 123"/>
                  <a:gd name="T9" fmla="*/ 3 h 248"/>
                  <a:gd name="T10" fmla="*/ 1 w 123"/>
                  <a:gd name="T11" fmla="*/ 3 h 248"/>
                  <a:gd name="T12" fmla="*/ 1 w 123"/>
                  <a:gd name="T13" fmla="*/ 3 h 248"/>
                  <a:gd name="T14" fmla="*/ 1 w 123"/>
                  <a:gd name="T15" fmla="*/ 3 h 248"/>
                  <a:gd name="T16" fmla="*/ 1 w 123"/>
                  <a:gd name="T17" fmla="*/ 3 h 248"/>
                  <a:gd name="T18" fmla="*/ 1 w 123"/>
                  <a:gd name="T19" fmla="*/ 3 h 248"/>
                  <a:gd name="T20" fmla="*/ 2 w 123"/>
                  <a:gd name="T21" fmla="*/ 4 h 248"/>
                  <a:gd name="T22" fmla="*/ 2 w 123"/>
                  <a:gd name="T23" fmla="*/ 4 h 248"/>
                  <a:gd name="T24" fmla="*/ 2 w 123"/>
                  <a:gd name="T25" fmla="*/ 4 h 248"/>
                  <a:gd name="T26" fmla="*/ 2 w 123"/>
                  <a:gd name="T27" fmla="*/ 3 h 248"/>
                  <a:gd name="T28" fmla="*/ 2 w 123"/>
                  <a:gd name="T29" fmla="*/ 3 h 248"/>
                  <a:gd name="T30" fmla="*/ 2 w 123"/>
                  <a:gd name="T31" fmla="*/ 3 h 248"/>
                  <a:gd name="T32" fmla="*/ 2 w 123"/>
                  <a:gd name="T33" fmla="*/ 3 h 248"/>
                  <a:gd name="T34" fmla="*/ 2 w 123"/>
                  <a:gd name="T35" fmla="*/ 2 h 248"/>
                  <a:gd name="T36" fmla="*/ 2 w 123"/>
                  <a:gd name="T37" fmla="*/ 2 h 248"/>
                  <a:gd name="T38" fmla="*/ 1 w 123"/>
                  <a:gd name="T39" fmla="*/ 3 h 248"/>
                  <a:gd name="T40" fmla="*/ 2 w 123"/>
                  <a:gd name="T41" fmla="*/ 2 h 248"/>
                  <a:gd name="T42" fmla="*/ 0 w 123"/>
                  <a:gd name="T43" fmla="*/ 0 h 248"/>
                  <a:gd name="T44" fmla="*/ 1 w 123"/>
                  <a:gd name="T45" fmla="*/ 2 h 248"/>
                  <a:gd name="T46" fmla="*/ 2 w 123"/>
                  <a:gd name="T47" fmla="*/ 2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3"/>
                  <a:gd name="T73" fmla="*/ 0 h 248"/>
                  <a:gd name="T74" fmla="*/ 123 w 123"/>
                  <a:gd name="T75" fmla="*/ 248 h 2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3" h="248">
                    <a:moveTo>
                      <a:pt x="107" y="105"/>
                    </a:moveTo>
                    <a:lnTo>
                      <a:pt x="54" y="140"/>
                    </a:lnTo>
                    <a:lnTo>
                      <a:pt x="58" y="152"/>
                    </a:lnTo>
                    <a:lnTo>
                      <a:pt x="59" y="161"/>
                    </a:lnTo>
                    <a:lnTo>
                      <a:pt x="59" y="170"/>
                    </a:lnTo>
                    <a:lnTo>
                      <a:pt x="58" y="177"/>
                    </a:lnTo>
                    <a:lnTo>
                      <a:pt x="55" y="184"/>
                    </a:lnTo>
                    <a:lnTo>
                      <a:pt x="52" y="190"/>
                    </a:lnTo>
                    <a:lnTo>
                      <a:pt x="48" y="197"/>
                    </a:lnTo>
                    <a:lnTo>
                      <a:pt x="42" y="203"/>
                    </a:lnTo>
                    <a:lnTo>
                      <a:pt x="89" y="248"/>
                    </a:lnTo>
                    <a:lnTo>
                      <a:pt x="98" y="236"/>
                    </a:lnTo>
                    <a:lnTo>
                      <a:pt x="108" y="223"/>
                    </a:lnTo>
                    <a:lnTo>
                      <a:pt x="115" y="209"/>
                    </a:lnTo>
                    <a:lnTo>
                      <a:pt x="121" y="192"/>
                    </a:lnTo>
                    <a:lnTo>
                      <a:pt x="123" y="174"/>
                    </a:lnTo>
                    <a:lnTo>
                      <a:pt x="123" y="155"/>
                    </a:lnTo>
                    <a:lnTo>
                      <a:pt x="120" y="136"/>
                    </a:lnTo>
                    <a:lnTo>
                      <a:pt x="114" y="117"/>
                    </a:lnTo>
                    <a:lnTo>
                      <a:pt x="61" y="152"/>
                    </a:lnTo>
                    <a:lnTo>
                      <a:pt x="107" y="105"/>
                    </a:lnTo>
                    <a:lnTo>
                      <a:pt x="0" y="0"/>
                    </a:lnTo>
                    <a:lnTo>
                      <a:pt x="54" y="140"/>
                    </a:lnTo>
                    <a:lnTo>
                      <a:pt x="107" y="10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0" name="Freeform 140"/>
              <p:cNvSpPr>
                <a:spLocks/>
              </p:cNvSpPr>
              <p:nvPr/>
            </p:nvSpPr>
            <p:spPr bwMode="auto">
              <a:xfrm>
                <a:off x="4068" y="2959"/>
                <a:ext cx="39" cy="27"/>
              </a:xfrm>
              <a:custGeom>
                <a:avLst/>
                <a:gdLst>
                  <a:gd name="T0" fmla="*/ 1 w 156"/>
                  <a:gd name="T1" fmla="*/ 1 h 111"/>
                  <a:gd name="T2" fmla="*/ 1 w 156"/>
                  <a:gd name="T3" fmla="*/ 1 h 111"/>
                  <a:gd name="T4" fmla="*/ 1 w 156"/>
                  <a:gd name="T5" fmla="*/ 0 h 111"/>
                  <a:gd name="T6" fmla="*/ 0 w 156"/>
                  <a:gd name="T7" fmla="*/ 1 h 111"/>
                  <a:gd name="T8" fmla="*/ 1 w 156"/>
                  <a:gd name="T9" fmla="*/ 1 h 111"/>
                  <a:gd name="T10" fmla="*/ 1 w 156"/>
                  <a:gd name="T11" fmla="*/ 0 h 111"/>
                  <a:gd name="T12" fmla="*/ 1 w 156"/>
                  <a:gd name="T13" fmla="*/ 1 h 111"/>
                  <a:gd name="T14" fmla="*/ 2 w 156"/>
                  <a:gd name="T15" fmla="*/ 2 h 111"/>
                  <a:gd name="T16" fmla="*/ 1 w 156"/>
                  <a:gd name="T17" fmla="*/ 1 h 111"/>
                  <a:gd name="T18" fmla="*/ 1 w 156"/>
                  <a:gd name="T19" fmla="*/ 1 h 1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6"/>
                  <a:gd name="T31" fmla="*/ 0 h 111"/>
                  <a:gd name="T32" fmla="*/ 156 w 156"/>
                  <a:gd name="T33" fmla="*/ 111 h 1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6" h="111">
                    <a:moveTo>
                      <a:pt x="69" y="105"/>
                    </a:moveTo>
                    <a:lnTo>
                      <a:pt x="96" y="50"/>
                    </a:lnTo>
                    <a:lnTo>
                      <a:pt x="46" y="0"/>
                    </a:lnTo>
                    <a:lnTo>
                      <a:pt x="0" y="47"/>
                    </a:lnTo>
                    <a:lnTo>
                      <a:pt x="49" y="96"/>
                    </a:lnTo>
                    <a:lnTo>
                      <a:pt x="74" y="41"/>
                    </a:lnTo>
                    <a:lnTo>
                      <a:pt x="69" y="105"/>
                    </a:lnTo>
                    <a:lnTo>
                      <a:pt x="156" y="111"/>
                    </a:lnTo>
                    <a:lnTo>
                      <a:pt x="96" y="50"/>
                    </a:lnTo>
                    <a:lnTo>
                      <a:pt x="69" y="10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1" name="Freeform 141"/>
              <p:cNvSpPr>
                <a:spLocks/>
              </p:cNvSpPr>
              <p:nvPr/>
            </p:nvSpPr>
            <p:spPr bwMode="auto">
              <a:xfrm>
                <a:off x="4057" y="2958"/>
                <a:ext cx="29" cy="27"/>
              </a:xfrm>
              <a:custGeom>
                <a:avLst/>
                <a:gdLst>
                  <a:gd name="T0" fmla="*/ 0 w 117"/>
                  <a:gd name="T1" fmla="*/ 0 h 106"/>
                  <a:gd name="T2" fmla="*/ 0 w 117"/>
                  <a:gd name="T3" fmla="*/ 1 h 106"/>
                  <a:gd name="T4" fmla="*/ 0 w 117"/>
                  <a:gd name="T5" fmla="*/ 1 h 106"/>
                  <a:gd name="T6" fmla="*/ 0 w 117"/>
                  <a:gd name="T7" fmla="*/ 1 h 106"/>
                  <a:gd name="T8" fmla="*/ 1 w 117"/>
                  <a:gd name="T9" fmla="*/ 1 h 106"/>
                  <a:gd name="T10" fmla="*/ 1 w 117"/>
                  <a:gd name="T11" fmla="*/ 1 h 106"/>
                  <a:gd name="T12" fmla="*/ 1 w 117"/>
                  <a:gd name="T13" fmla="*/ 2 h 106"/>
                  <a:gd name="T14" fmla="*/ 1 w 117"/>
                  <a:gd name="T15" fmla="*/ 2 h 106"/>
                  <a:gd name="T16" fmla="*/ 1 w 117"/>
                  <a:gd name="T17" fmla="*/ 2 h 106"/>
                  <a:gd name="T18" fmla="*/ 2 w 117"/>
                  <a:gd name="T19" fmla="*/ 2 h 106"/>
                  <a:gd name="T20" fmla="*/ 2 w 117"/>
                  <a:gd name="T21" fmla="*/ 1 h 106"/>
                  <a:gd name="T22" fmla="*/ 2 w 117"/>
                  <a:gd name="T23" fmla="*/ 1 h 106"/>
                  <a:gd name="T24" fmla="*/ 2 w 117"/>
                  <a:gd name="T25" fmla="*/ 1 h 106"/>
                  <a:gd name="T26" fmla="*/ 2 w 117"/>
                  <a:gd name="T27" fmla="*/ 1 h 106"/>
                  <a:gd name="T28" fmla="*/ 1 w 117"/>
                  <a:gd name="T29" fmla="*/ 1 h 106"/>
                  <a:gd name="T30" fmla="*/ 1 w 117"/>
                  <a:gd name="T31" fmla="*/ 1 h 106"/>
                  <a:gd name="T32" fmla="*/ 1 w 117"/>
                  <a:gd name="T33" fmla="*/ 0 h 106"/>
                  <a:gd name="T34" fmla="*/ 1 w 117"/>
                  <a:gd name="T35" fmla="*/ 0 h 106"/>
                  <a:gd name="T36" fmla="*/ 1 w 117"/>
                  <a:gd name="T37" fmla="*/ 0 h 106"/>
                  <a:gd name="T38" fmla="*/ 1 w 117"/>
                  <a:gd name="T39" fmla="*/ 1 h 106"/>
                  <a:gd name="T40" fmla="*/ 0 w 117"/>
                  <a:gd name="T41" fmla="*/ 0 h 106"/>
                  <a:gd name="T42" fmla="*/ 0 w 117"/>
                  <a:gd name="T43" fmla="*/ 1 h 106"/>
                  <a:gd name="T44" fmla="*/ 0 w 117"/>
                  <a:gd name="T45" fmla="*/ 1 h 106"/>
                  <a:gd name="T46" fmla="*/ 0 w 117"/>
                  <a:gd name="T47" fmla="*/ 0 h 1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06"/>
                  <a:gd name="T74" fmla="*/ 117 w 117"/>
                  <a:gd name="T75" fmla="*/ 106 h 1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06">
                    <a:moveTo>
                      <a:pt x="23" y="0"/>
                    </a:moveTo>
                    <a:lnTo>
                      <a:pt x="23" y="47"/>
                    </a:lnTo>
                    <a:lnTo>
                      <a:pt x="32" y="54"/>
                    </a:lnTo>
                    <a:lnTo>
                      <a:pt x="40" y="63"/>
                    </a:lnTo>
                    <a:lnTo>
                      <a:pt x="50" y="72"/>
                    </a:lnTo>
                    <a:lnTo>
                      <a:pt x="60" y="81"/>
                    </a:lnTo>
                    <a:lnTo>
                      <a:pt x="71" y="89"/>
                    </a:lnTo>
                    <a:lnTo>
                      <a:pt x="83" y="97"/>
                    </a:lnTo>
                    <a:lnTo>
                      <a:pt x="96" y="102"/>
                    </a:lnTo>
                    <a:lnTo>
                      <a:pt x="111" y="106"/>
                    </a:lnTo>
                    <a:lnTo>
                      <a:pt x="116" y="42"/>
                    </a:lnTo>
                    <a:lnTo>
                      <a:pt x="117" y="42"/>
                    </a:lnTo>
                    <a:lnTo>
                      <a:pt x="114" y="41"/>
                    </a:lnTo>
                    <a:lnTo>
                      <a:pt x="108" y="36"/>
                    </a:lnTo>
                    <a:lnTo>
                      <a:pt x="101" y="31"/>
                    </a:lnTo>
                    <a:lnTo>
                      <a:pt x="92" y="24"/>
                    </a:lnTo>
                    <a:lnTo>
                      <a:pt x="84" y="16"/>
                    </a:lnTo>
                    <a:lnTo>
                      <a:pt x="77" y="9"/>
                    </a:lnTo>
                    <a:lnTo>
                      <a:pt x="69" y="0"/>
                    </a:lnTo>
                    <a:lnTo>
                      <a:pt x="69" y="47"/>
                    </a:lnTo>
                    <a:lnTo>
                      <a:pt x="23" y="0"/>
                    </a:lnTo>
                    <a:lnTo>
                      <a:pt x="0" y="23"/>
                    </a:lnTo>
                    <a:lnTo>
                      <a:pt x="23" y="47"/>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2" name="Freeform 142"/>
              <p:cNvSpPr>
                <a:spLocks/>
              </p:cNvSpPr>
              <p:nvPr/>
            </p:nvSpPr>
            <p:spPr bwMode="auto">
              <a:xfrm>
                <a:off x="4063" y="2941"/>
                <a:ext cx="25" cy="29"/>
              </a:xfrm>
              <a:custGeom>
                <a:avLst/>
                <a:gdLst>
                  <a:gd name="T0" fmla="*/ 2 w 99"/>
                  <a:gd name="T1" fmla="*/ 0 h 114"/>
                  <a:gd name="T2" fmla="*/ 1 w 99"/>
                  <a:gd name="T3" fmla="*/ 0 h 114"/>
                  <a:gd name="T4" fmla="*/ 0 w 99"/>
                  <a:gd name="T5" fmla="*/ 1 h 114"/>
                  <a:gd name="T6" fmla="*/ 1 w 99"/>
                  <a:gd name="T7" fmla="*/ 2 h 114"/>
                  <a:gd name="T8" fmla="*/ 2 w 99"/>
                  <a:gd name="T9" fmla="*/ 1 h 114"/>
                  <a:gd name="T10" fmla="*/ 1 w 99"/>
                  <a:gd name="T11" fmla="*/ 1 h 114"/>
                  <a:gd name="T12" fmla="*/ 2 w 99"/>
                  <a:gd name="T13" fmla="*/ 0 h 114"/>
                  <a:gd name="T14" fmla="*/ 1 w 99"/>
                  <a:gd name="T15" fmla="*/ 0 h 114"/>
                  <a:gd name="T16" fmla="*/ 1 w 99"/>
                  <a:gd name="T17" fmla="*/ 0 h 114"/>
                  <a:gd name="T18" fmla="*/ 2 w 99"/>
                  <a:gd name="T19" fmla="*/ 0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114"/>
                  <a:gd name="T32" fmla="*/ 99 w 99"/>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114">
                    <a:moveTo>
                      <a:pt x="88" y="7"/>
                    </a:moveTo>
                    <a:lnTo>
                      <a:pt x="54" y="14"/>
                    </a:lnTo>
                    <a:lnTo>
                      <a:pt x="0" y="67"/>
                    </a:lnTo>
                    <a:lnTo>
                      <a:pt x="46" y="114"/>
                    </a:lnTo>
                    <a:lnTo>
                      <a:pt x="99" y="60"/>
                    </a:lnTo>
                    <a:lnTo>
                      <a:pt x="65" y="67"/>
                    </a:lnTo>
                    <a:lnTo>
                      <a:pt x="88" y="7"/>
                    </a:lnTo>
                    <a:lnTo>
                      <a:pt x="68" y="0"/>
                    </a:lnTo>
                    <a:lnTo>
                      <a:pt x="54" y="14"/>
                    </a:lnTo>
                    <a:lnTo>
                      <a:pt x="88" y="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3" name="Freeform 143"/>
              <p:cNvSpPr>
                <a:spLocks/>
              </p:cNvSpPr>
              <p:nvPr/>
            </p:nvSpPr>
            <p:spPr bwMode="auto">
              <a:xfrm>
                <a:off x="4079" y="2943"/>
                <a:ext cx="29" cy="24"/>
              </a:xfrm>
              <a:custGeom>
                <a:avLst/>
                <a:gdLst>
                  <a:gd name="T0" fmla="*/ 2 w 115"/>
                  <a:gd name="T1" fmla="*/ 2 h 94"/>
                  <a:gd name="T2" fmla="*/ 2 w 115"/>
                  <a:gd name="T3" fmla="*/ 1 h 94"/>
                  <a:gd name="T4" fmla="*/ 1 w 115"/>
                  <a:gd name="T5" fmla="*/ 1 h 94"/>
                  <a:gd name="T6" fmla="*/ 1 w 115"/>
                  <a:gd name="T7" fmla="*/ 1 h 94"/>
                  <a:gd name="T8" fmla="*/ 1 w 115"/>
                  <a:gd name="T9" fmla="*/ 1 h 94"/>
                  <a:gd name="T10" fmla="*/ 1 w 115"/>
                  <a:gd name="T11" fmla="*/ 0 h 94"/>
                  <a:gd name="T12" fmla="*/ 1 w 115"/>
                  <a:gd name="T13" fmla="*/ 0 h 94"/>
                  <a:gd name="T14" fmla="*/ 1 w 115"/>
                  <a:gd name="T15" fmla="*/ 0 h 94"/>
                  <a:gd name="T16" fmla="*/ 1 w 115"/>
                  <a:gd name="T17" fmla="*/ 0 h 94"/>
                  <a:gd name="T18" fmla="*/ 1 w 115"/>
                  <a:gd name="T19" fmla="*/ 0 h 94"/>
                  <a:gd name="T20" fmla="*/ 0 w 115"/>
                  <a:gd name="T21" fmla="*/ 1 h 94"/>
                  <a:gd name="T22" fmla="*/ 0 w 115"/>
                  <a:gd name="T23" fmla="*/ 1 h 94"/>
                  <a:gd name="T24" fmla="*/ 0 w 115"/>
                  <a:gd name="T25" fmla="*/ 1 h 94"/>
                  <a:gd name="T26" fmla="*/ 0 w 115"/>
                  <a:gd name="T27" fmla="*/ 1 h 94"/>
                  <a:gd name="T28" fmla="*/ 1 w 115"/>
                  <a:gd name="T29" fmla="*/ 1 h 94"/>
                  <a:gd name="T30" fmla="*/ 1 w 115"/>
                  <a:gd name="T31" fmla="*/ 1 h 94"/>
                  <a:gd name="T32" fmla="*/ 1 w 115"/>
                  <a:gd name="T33" fmla="*/ 1 h 94"/>
                  <a:gd name="T34" fmla="*/ 1 w 115"/>
                  <a:gd name="T35" fmla="*/ 2 h 94"/>
                  <a:gd name="T36" fmla="*/ 1 w 115"/>
                  <a:gd name="T37" fmla="*/ 2 h 94"/>
                  <a:gd name="T38" fmla="*/ 1 w 115"/>
                  <a:gd name="T39" fmla="*/ 1 h 94"/>
                  <a:gd name="T40" fmla="*/ 2 w 115"/>
                  <a:gd name="T41" fmla="*/ 2 h 94"/>
                  <a:gd name="T42" fmla="*/ 2 w 115"/>
                  <a:gd name="T43" fmla="*/ 1 h 94"/>
                  <a:gd name="T44" fmla="*/ 2 w 115"/>
                  <a:gd name="T45" fmla="*/ 1 h 94"/>
                  <a:gd name="T46" fmla="*/ 2 w 115"/>
                  <a:gd name="T47" fmla="*/ 2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5"/>
                  <a:gd name="T73" fmla="*/ 0 h 94"/>
                  <a:gd name="T74" fmla="*/ 115 w 115"/>
                  <a:gd name="T75" fmla="*/ 94 h 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5" h="94">
                    <a:moveTo>
                      <a:pt x="92" y="94"/>
                    </a:moveTo>
                    <a:lnTo>
                      <a:pt x="92" y="47"/>
                    </a:lnTo>
                    <a:lnTo>
                      <a:pt x="85" y="40"/>
                    </a:lnTo>
                    <a:lnTo>
                      <a:pt x="78" y="34"/>
                    </a:lnTo>
                    <a:lnTo>
                      <a:pt x="71" y="27"/>
                    </a:lnTo>
                    <a:lnTo>
                      <a:pt x="63" y="21"/>
                    </a:lnTo>
                    <a:lnTo>
                      <a:pt x="54" y="15"/>
                    </a:lnTo>
                    <a:lnTo>
                      <a:pt x="45" y="10"/>
                    </a:lnTo>
                    <a:lnTo>
                      <a:pt x="34" y="4"/>
                    </a:lnTo>
                    <a:lnTo>
                      <a:pt x="23" y="0"/>
                    </a:lnTo>
                    <a:lnTo>
                      <a:pt x="0" y="60"/>
                    </a:lnTo>
                    <a:lnTo>
                      <a:pt x="8" y="64"/>
                    </a:lnTo>
                    <a:lnTo>
                      <a:pt x="15" y="67"/>
                    </a:lnTo>
                    <a:lnTo>
                      <a:pt x="20" y="70"/>
                    </a:lnTo>
                    <a:lnTo>
                      <a:pt x="25" y="73"/>
                    </a:lnTo>
                    <a:lnTo>
                      <a:pt x="29" y="77"/>
                    </a:lnTo>
                    <a:lnTo>
                      <a:pt x="34" y="80"/>
                    </a:lnTo>
                    <a:lnTo>
                      <a:pt x="40" y="86"/>
                    </a:lnTo>
                    <a:lnTo>
                      <a:pt x="46" y="94"/>
                    </a:lnTo>
                    <a:lnTo>
                      <a:pt x="46" y="47"/>
                    </a:lnTo>
                    <a:lnTo>
                      <a:pt x="92" y="94"/>
                    </a:lnTo>
                    <a:lnTo>
                      <a:pt x="115" y="71"/>
                    </a:lnTo>
                    <a:lnTo>
                      <a:pt x="92" y="47"/>
                    </a:lnTo>
                    <a:lnTo>
                      <a:pt x="92" y="9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4" name="Freeform 144"/>
              <p:cNvSpPr>
                <a:spLocks/>
              </p:cNvSpPr>
              <p:nvPr/>
            </p:nvSpPr>
            <p:spPr bwMode="auto">
              <a:xfrm>
                <a:off x="4086" y="2955"/>
                <a:ext cx="17" cy="24"/>
              </a:xfrm>
              <a:custGeom>
                <a:avLst/>
                <a:gdLst>
                  <a:gd name="T0" fmla="*/ 0 w 67"/>
                  <a:gd name="T1" fmla="*/ 1 h 98"/>
                  <a:gd name="T2" fmla="*/ 1 w 67"/>
                  <a:gd name="T3" fmla="*/ 1 h 98"/>
                  <a:gd name="T4" fmla="*/ 1 w 67"/>
                  <a:gd name="T5" fmla="*/ 1 h 98"/>
                  <a:gd name="T6" fmla="*/ 1 w 67"/>
                  <a:gd name="T7" fmla="*/ 1 h 98"/>
                  <a:gd name="T8" fmla="*/ 1 w 67"/>
                  <a:gd name="T9" fmla="*/ 1 h 98"/>
                  <a:gd name="T10" fmla="*/ 1 w 67"/>
                  <a:gd name="T11" fmla="*/ 1 h 98"/>
                  <a:gd name="T12" fmla="*/ 1 w 67"/>
                  <a:gd name="T13" fmla="*/ 1 h 98"/>
                  <a:gd name="T14" fmla="*/ 1 w 67"/>
                  <a:gd name="T15" fmla="*/ 1 h 98"/>
                  <a:gd name="T16" fmla="*/ 1 w 67"/>
                  <a:gd name="T17" fmla="*/ 1 h 98"/>
                  <a:gd name="T18" fmla="*/ 1 w 67"/>
                  <a:gd name="T19" fmla="*/ 1 h 98"/>
                  <a:gd name="T20" fmla="*/ 0 w 67"/>
                  <a:gd name="T21" fmla="*/ 0 h 98"/>
                  <a:gd name="T22" fmla="*/ 0 w 67"/>
                  <a:gd name="T23" fmla="*/ 0 h 98"/>
                  <a:gd name="T24" fmla="*/ 0 w 67"/>
                  <a:gd name="T25" fmla="*/ 0 h 98"/>
                  <a:gd name="T26" fmla="*/ 0 w 67"/>
                  <a:gd name="T27" fmla="*/ 0 h 98"/>
                  <a:gd name="T28" fmla="*/ 0 w 67"/>
                  <a:gd name="T29" fmla="*/ 0 h 98"/>
                  <a:gd name="T30" fmla="*/ 0 w 67"/>
                  <a:gd name="T31" fmla="*/ 0 h 98"/>
                  <a:gd name="T32" fmla="*/ 0 w 67"/>
                  <a:gd name="T33" fmla="*/ 0 h 98"/>
                  <a:gd name="T34" fmla="*/ 0 w 67"/>
                  <a:gd name="T35" fmla="*/ 0 h 98"/>
                  <a:gd name="T36" fmla="*/ 0 w 67"/>
                  <a:gd name="T37" fmla="*/ 0 h 98"/>
                  <a:gd name="T38" fmla="*/ 1 w 67"/>
                  <a:gd name="T39" fmla="*/ 0 h 98"/>
                  <a:gd name="T40" fmla="*/ 0 w 67"/>
                  <a:gd name="T41" fmla="*/ 1 h 98"/>
                  <a:gd name="T42" fmla="*/ 1 w 67"/>
                  <a:gd name="T43" fmla="*/ 1 h 98"/>
                  <a:gd name="T44" fmla="*/ 1 w 67"/>
                  <a:gd name="T45" fmla="*/ 1 h 98"/>
                  <a:gd name="T46" fmla="*/ 0 w 67"/>
                  <a:gd name="T47" fmla="*/ 1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7"/>
                  <a:gd name="T73" fmla="*/ 0 h 98"/>
                  <a:gd name="T74" fmla="*/ 67 w 67"/>
                  <a:gd name="T75" fmla="*/ 98 h 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7" h="98">
                    <a:moveTo>
                      <a:pt x="13" y="91"/>
                    </a:moveTo>
                    <a:lnTo>
                      <a:pt x="48" y="83"/>
                    </a:lnTo>
                    <a:lnTo>
                      <a:pt x="55" y="73"/>
                    </a:lnTo>
                    <a:lnTo>
                      <a:pt x="60" y="64"/>
                    </a:lnTo>
                    <a:lnTo>
                      <a:pt x="62" y="56"/>
                    </a:lnTo>
                    <a:lnTo>
                      <a:pt x="64" y="50"/>
                    </a:lnTo>
                    <a:lnTo>
                      <a:pt x="65" y="47"/>
                    </a:lnTo>
                    <a:lnTo>
                      <a:pt x="67" y="44"/>
                    </a:lnTo>
                    <a:lnTo>
                      <a:pt x="65" y="44"/>
                    </a:lnTo>
                    <a:lnTo>
                      <a:pt x="64" y="47"/>
                    </a:lnTo>
                    <a:lnTo>
                      <a:pt x="18" y="0"/>
                    </a:lnTo>
                    <a:lnTo>
                      <a:pt x="11" y="11"/>
                    </a:lnTo>
                    <a:lnTo>
                      <a:pt x="6" y="19"/>
                    </a:lnTo>
                    <a:lnTo>
                      <a:pt x="4" y="28"/>
                    </a:lnTo>
                    <a:lnTo>
                      <a:pt x="2" y="33"/>
                    </a:lnTo>
                    <a:lnTo>
                      <a:pt x="1" y="37"/>
                    </a:lnTo>
                    <a:lnTo>
                      <a:pt x="0" y="39"/>
                    </a:lnTo>
                    <a:lnTo>
                      <a:pt x="2" y="37"/>
                    </a:lnTo>
                    <a:lnTo>
                      <a:pt x="36" y="30"/>
                    </a:lnTo>
                    <a:lnTo>
                      <a:pt x="13" y="91"/>
                    </a:lnTo>
                    <a:lnTo>
                      <a:pt x="33" y="98"/>
                    </a:lnTo>
                    <a:lnTo>
                      <a:pt x="48" y="83"/>
                    </a:lnTo>
                    <a:lnTo>
                      <a:pt x="13" y="9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5" name="Freeform 145"/>
              <p:cNvSpPr>
                <a:spLocks/>
              </p:cNvSpPr>
              <p:nvPr/>
            </p:nvSpPr>
            <p:spPr bwMode="auto">
              <a:xfrm>
                <a:off x="4073" y="2925"/>
                <a:ext cx="29" cy="53"/>
              </a:xfrm>
              <a:custGeom>
                <a:avLst/>
                <a:gdLst>
                  <a:gd name="T0" fmla="*/ 2 w 114"/>
                  <a:gd name="T1" fmla="*/ 1 h 211"/>
                  <a:gd name="T2" fmla="*/ 1 w 114"/>
                  <a:gd name="T3" fmla="*/ 1 h 211"/>
                  <a:gd name="T4" fmla="*/ 1 w 114"/>
                  <a:gd name="T5" fmla="*/ 1 h 211"/>
                  <a:gd name="T6" fmla="*/ 1 w 114"/>
                  <a:gd name="T7" fmla="*/ 1 h 211"/>
                  <a:gd name="T8" fmla="*/ 1 w 114"/>
                  <a:gd name="T9" fmla="*/ 1 h 211"/>
                  <a:gd name="T10" fmla="*/ 1 w 114"/>
                  <a:gd name="T11" fmla="*/ 1 h 211"/>
                  <a:gd name="T12" fmla="*/ 0 w 114"/>
                  <a:gd name="T13" fmla="*/ 1 h 211"/>
                  <a:gd name="T14" fmla="*/ 0 w 114"/>
                  <a:gd name="T15" fmla="*/ 2 h 211"/>
                  <a:gd name="T16" fmla="*/ 0 w 114"/>
                  <a:gd name="T17" fmla="*/ 2 h 211"/>
                  <a:gd name="T18" fmla="*/ 0 w 114"/>
                  <a:gd name="T19" fmla="*/ 2 h 211"/>
                  <a:gd name="T20" fmla="*/ 0 w 114"/>
                  <a:gd name="T21" fmla="*/ 2 h 211"/>
                  <a:gd name="T22" fmla="*/ 0 w 114"/>
                  <a:gd name="T23" fmla="*/ 2 h 211"/>
                  <a:gd name="T24" fmla="*/ 0 w 114"/>
                  <a:gd name="T25" fmla="*/ 2 h 211"/>
                  <a:gd name="T26" fmla="*/ 0 w 114"/>
                  <a:gd name="T27" fmla="*/ 3 h 211"/>
                  <a:gd name="T28" fmla="*/ 0 w 114"/>
                  <a:gd name="T29" fmla="*/ 3 h 211"/>
                  <a:gd name="T30" fmla="*/ 0 w 114"/>
                  <a:gd name="T31" fmla="*/ 3 h 211"/>
                  <a:gd name="T32" fmla="*/ 0 w 114"/>
                  <a:gd name="T33" fmla="*/ 3 h 211"/>
                  <a:gd name="T34" fmla="*/ 1 w 114"/>
                  <a:gd name="T35" fmla="*/ 3 h 211"/>
                  <a:gd name="T36" fmla="*/ 1 w 114"/>
                  <a:gd name="T37" fmla="*/ 3 h 211"/>
                  <a:gd name="T38" fmla="*/ 1 w 114"/>
                  <a:gd name="T39" fmla="*/ 3 h 211"/>
                  <a:gd name="T40" fmla="*/ 1 w 114"/>
                  <a:gd name="T41" fmla="*/ 3 h 211"/>
                  <a:gd name="T42" fmla="*/ 1 w 114"/>
                  <a:gd name="T43" fmla="*/ 3 h 211"/>
                  <a:gd name="T44" fmla="*/ 2 w 114"/>
                  <a:gd name="T45" fmla="*/ 3 h 211"/>
                  <a:gd name="T46" fmla="*/ 1 w 114"/>
                  <a:gd name="T47" fmla="*/ 2 h 211"/>
                  <a:gd name="T48" fmla="*/ 1 w 114"/>
                  <a:gd name="T49" fmla="*/ 2 h 211"/>
                  <a:gd name="T50" fmla="*/ 1 w 114"/>
                  <a:gd name="T51" fmla="*/ 2 h 211"/>
                  <a:gd name="T52" fmla="*/ 1 w 114"/>
                  <a:gd name="T53" fmla="*/ 2 h 211"/>
                  <a:gd name="T54" fmla="*/ 1 w 114"/>
                  <a:gd name="T55" fmla="*/ 2 h 211"/>
                  <a:gd name="T56" fmla="*/ 1 w 114"/>
                  <a:gd name="T57" fmla="*/ 2 h 211"/>
                  <a:gd name="T58" fmla="*/ 1 w 114"/>
                  <a:gd name="T59" fmla="*/ 2 h 211"/>
                  <a:gd name="T60" fmla="*/ 1 w 114"/>
                  <a:gd name="T61" fmla="*/ 2 h 211"/>
                  <a:gd name="T62" fmla="*/ 1 w 114"/>
                  <a:gd name="T63" fmla="*/ 2 h 211"/>
                  <a:gd name="T64" fmla="*/ 1 w 114"/>
                  <a:gd name="T65" fmla="*/ 2 h 211"/>
                  <a:gd name="T66" fmla="*/ 1 w 114"/>
                  <a:gd name="T67" fmla="*/ 2 h 211"/>
                  <a:gd name="T68" fmla="*/ 1 w 114"/>
                  <a:gd name="T69" fmla="*/ 2 h 211"/>
                  <a:gd name="T70" fmla="*/ 1 w 114"/>
                  <a:gd name="T71" fmla="*/ 2 h 211"/>
                  <a:gd name="T72" fmla="*/ 1 w 114"/>
                  <a:gd name="T73" fmla="*/ 2 h 211"/>
                  <a:gd name="T74" fmla="*/ 1 w 114"/>
                  <a:gd name="T75" fmla="*/ 2 h 211"/>
                  <a:gd name="T76" fmla="*/ 1 w 114"/>
                  <a:gd name="T77" fmla="*/ 2 h 211"/>
                  <a:gd name="T78" fmla="*/ 1 w 114"/>
                  <a:gd name="T79" fmla="*/ 2 h 211"/>
                  <a:gd name="T80" fmla="*/ 2 w 114"/>
                  <a:gd name="T81" fmla="*/ 2 h 211"/>
                  <a:gd name="T82" fmla="*/ 2 w 114"/>
                  <a:gd name="T83" fmla="*/ 1 h 211"/>
                  <a:gd name="T84" fmla="*/ 2 w 114"/>
                  <a:gd name="T85" fmla="*/ 1 h 211"/>
                  <a:gd name="T86" fmla="*/ 1 w 114"/>
                  <a:gd name="T87" fmla="*/ 1 h 211"/>
                  <a:gd name="T88" fmla="*/ 2 w 114"/>
                  <a:gd name="T89" fmla="*/ 1 h 211"/>
                  <a:gd name="T90" fmla="*/ 2 w 114"/>
                  <a:gd name="T91" fmla="*/ 0 h 211"/>
                  <a:gd name="T92" fmla="*/ 1 w 114"/>
                  <a:gd name="T93" fmla="*/ 1 h 211"/>
                  <a:gd name="T94" fmla="*/ 2 w 114"/>
                  <a:gd name="T95" fmla="*/ 1 h 2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4"/>
                  <a:gd name="T145" fmla="*/ 0 h 211"/>
                  <a:gd name="T146" fmla="*/ 114 w 114"/>
                  <a:gd name="T147" fmla="*/ 211 h 2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4" h="211">
                    <a:moveTo>
                      <a:pt x="114" y="23"/>
                    </a:moveTo>
                    <a:lnTo>
                      <a:pt x="69" y="23"/>
                    </a:lnTo>
                    <a:lnTo>
                      <a:pt x="59" y="32"/>
                    </a:lnTo>
                    <a:lnTo>
                      <a:pt x="45" y="47"/>
                    </a:lnTo>
                    <a:lnTo>
                      <a:pt x="36" y="56"/>
                    </a:lnTo>
                    <a:lnTo>
                      <a:pt x="27" y="66"/>
                    </a:lnTo>
                    <a:lnTo>
                      <a:pt x="19" y="77"/>
                    </a:lnTo>
                    <a:lnTo>
                      <a:pt x="11" y="90"/>
                    </a:lnTo>
                    <a:lnTo>
                      <a:pt x="5" y="105"/>
                    </a:lnTo>
                    <a:lnTo>
                      <a:pt x="1" y="119"/>
                    </a:lnTo>
                    <a:lnTo>
                      <a:pt x="0" y="129"/>
                    </a:lnTo>
                    <a:lnTo>
                      <a:pt x="0" y="138"/>
                    </a:lnTo>
                    <a:lnTo>
                      <a:pt x="1" y="148"/>
                    </a:lnTo>
                    <a:lnTo>
                      <a:pt x="4" y="156"/>
                    </a:lnTo>
                    <a:lnTo>
                      <a:pt x="7" y="165"/>
                    </a:lnTo>
                    <a:lnTo>
                      <a:pt x="13" y="174"/>
                    </a:lnTo>
                    <a:lnTo>
                      <a:pt x="19" y="182"/>
                    </a:lnTo>
                    <a:lnTo>
                      <a:pt x="26" y="189"/>
                    </a:lnTo>
                    <a:lnTo>
                      <a:pt x="34" y="195"/>
                    </a:lnTo>
                    <a:lnTo>
                      <a:pt x="44" y="201"/>
                    </a:lnTo>
                    <a:lnTo>
                      <a:pt x="53" y="206"/>
                    </a:lnTo>
                    <a:lnTo>
                      <a:pt x="64" y="211"/>
                    </a:lnTo>
                    <a:lnTo>
                      <a:pt x="87" y="150"/>
                    </a:lnTo>
                    <a:lnTo>
                      <a:pt x="81" y="148"/>
                    </a:lnTo>
                    <a:lnTo>
                      <a:pt x="75" y="144"/>
                    </a:lnTo>
                    <a:lnTo>
                      <a:pt x="71" y="142"/>
                    </a:lnTo>
                    <a:lnTo>
                      <a:pt x="68" y="139"/>
                    </a:lnTo>
                    <a:lnTo>
                      <a:pt x="67" y="138"/>
                    </a:lnTo>
                    <a:lnTo>
                      <a:pt x="65" y="137"/>
                    </a:lnTo>
                    <a:lnTo>
                      <a:pt x="64" y="136"/>
                    </a:lnTo>
                    <a:lnTo>
                      <a:pt x="64" y="134"/>
                    </a:lnTo>
                    <a:lnTo>
                      <a:pt x="64" y="133"/>
                    </a:lnTo>
                    <a:lnTo>
                      <a:pt x="64" y="132"/>
                    </a:lnTo>
                    <a:lnTo>
                      <a:pt x="65" y="126"/>
                    </a:lnTo>
                    <a:lnTo>
                      <a:pt x="68" y="120"/>
                    </a:lnTo>
                    <a:lnTo>
                      <a:pt x="73" y="113"/>
                    </a:lnTo>
                    <a:lnTo>
                      <a:pt x="78" y="106"/>
                    </a:lnTo>
                    <a:lnTo>
                      <a:pt x="84" y="98"/>
                    </a:lnTo>
                    <a:lnTo>
                      <a:pt x="90" y="92"/>
                    </a:lnTo>
                    <a:lnTo>
                      <a:pt x="105" y="77"/>
                    </a:lnTo>
                    <a:lnTo>
                      <a:pt x="114" y="68"/>
                    </a:lnTo>
                    <a:lnTo>
                      <a:pt x="69" y="68"/>
                    </a:lnTo>
                    <a:lnTo>
                      <a:pt x="114" y="23"/>
                    </a:lnTo>
                    <a:lnTo>
                      <a:pt x="92" y="0"/>
                    </a:lnTo>
                    <a:lnTo>
                      <a:pt x="69" y="23"/>
                    </a:lnTo>
                    <a:lnTo>
                      <a:pt x="114"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6" name="Freeform 146"/>
              <p:cNvSpPr>
                <a:spLocks/>
              </p:cNvSpPr>
              <p:nvPr/>
            </p:nvSpPr>
            <p:spPr bwMode="auto">
              <a:xfrm>
                <a:off x="4090" y="2931"/>
                <a:ext cx="30" cy="23"/>
              </a:xfrm>
              <a:custGeom>
                <a:avLst/>
                <a:gdLst>
                  <a:gd name="T0" fmla="*/ 2 w 118"/>
                  <a:gd name="T1" fmla="*/ 1 h 95"/>
                  <a:gd name="T2" fmla="*/ 2 w 118"/>
                  <a:gd name="T3" fmla="*/ 1 h 95"/>
                  <a:gd name="T4" fmla="*/ 1 w 118"/>
                  <a:gd name="T5" fmla="*/ 0 h 95"/>
                  <a:gd name="T6" fmla="*/ 0 w 118"/>
                  <a:gd name="T7" fmla="*/ 1 h 95"/>
                  <a:gd name="T8" fmla="*/ 1 w 118"/>
                  <a:gd name="T9" fmla="*/ 1 h 95"/>
                  <a:gd name="T10" fmla="*/ 1 w 118"/>
                  <a:gd name="T11" fmla="*/ 1 h 95"/>
                  <a:gd name="T12" fmla="*/ 2 w 118"/>
                  <a:gd name="T13" fmla="*/ 1 h 95"/>
                  <a:gd name="T14" fmla="*/ 2 w 118"/>
                  <a:gd name="T15" fmla="*/ 1 h 95"/>
                  <a:gd name="T16" fmla="*/ 2 w 118"/>
                  <a:gd name="T17" fmla="*/ 1 h 95"/>
                  <a:gd name="T18" fmla="*/ 2 w 118"/>
                  <a:gd name="T19" fmla="*/ 1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
                  <a:gd name="T31" fmla="*/ 0 h 95"/>
                  <a:gd name="T32" fmla="*/ 118 w 118"/>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 h="95">
                    <a:moveTo>
                      <a:pt x="95" y="95"/>
                    </a:moveTo>
                    <a:lnTo>
                      <a:pt x="95" y="48"/>
                    </a:lnTo>
                    <a:lnTo>
                      <a:pt x="45" y="0"/>
                    </a:lnTo>
                    <a:lnTo>
                      <a:pt x="0" y="45"/>
                    </a:lnTo>
                    <a:lnTo>
                      <a:pt x="49" y="95"/>
                    </a:lnTo>
                    <a:lnTo>
                      <a:pt x="49" y="48"/>
                    </a:lnTo>
                    <a:lnTo>
                      <a:pt x="95" y="95"/>
                    </a:lnTo>
                    <a:lnTo>
                      <a:pt x="118" y="72"/>
                    </a:lnTo>
                    <a:lnTo>
                      <a:pt x="95" y="48"/>
                    </a:lnTo>
                    <a:lnTo>
                      <a:pt x="95" y="9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7" name="Freeform 147"/>
              <p:cNvSpPr>
                <a:spLocks/>
              </p:cNvSpPr>
              <p:nvPr/>
            </p:nvSpPr>
            <p:spPr bwMode="auto">
              <a:xfrm>
                <a:off x="4100" y="2943"/>
                <a:ext cx="17" cy="28"/>
              </a:xfrm>
              <a:custGeom>
                <a:avLst/>
                <a:gdLst>
                  <a:gd name="T0" fmla="*/ 0 w 67"/>
                  <a:gd name="T1" fmla="*/ 2 h 112"/>
                  <a:gd name="T2" fmla="*/ 1 w 67"/>
                  <a:gd name="T3" fmla="*/ 2 h 112"/>
                  <a:gd name="T4" fmla="*/ 1 w 67"/>
                  <a:gd name="T5" fmla="*/ 1 h 112"/>
                  <a:gd name="T6" fmla="*/ 1 w 67"/>
                  <a:gd name="T7" fmla="*/ 1 h 112"/>
                  <a:gd name="T8" fmla="*/ 1 w 67"/>
                  <a:gd name="T9" fmla="*/ 1 h 112"/>
                  <a:gd name="T10" fmla="*/ 1 w 67"/>
                  <a:gd name="T11" fmla="*/ 1 h 112"/>
                  <a:gd name="T12" fmla="*/ 1 w 67"/>
                  <a:gd name="T13" fmla="*/ 1 h 112"/>
                  <a:gd name="T14" fmla="*/ 1 w 67"/>
                  <a:gd name="T15" fmla="*/ 1 h 112"/>
                  <a:gd name="T16" fmla="*/ 1 w 67"/>
                  <a:gd name="T17" fmla="*/ 1 h 112"/>
                  <a:gd name="T18" fmla="*/ 1 w 67"/>
                  <a:gd name="T19" fmla="*/ 1 h 112"/>
                  <a:gd name="T20" fmla="*/ 0 w 67"/>
                  <a:gd name="T21" fmla="*/ 0 h 112"/>
                  <a:gd name="T22" fmla="*/ 0 w 67"/>
                  <a:gd name="T23" fmla="*/ 0 h 112"/>
                  <a:gd name="T24" fmla="*/ 0 w 67"/>
                  <a:gd name="T25" fmla="*/ 1 h 112"/>
                  <a:gd name="T26" fmla="*/ 0 w 67"/>
                  <a:gd name="T27" fmla="*/ 1 h 112"/>
                  <a:gd name="T28" fmla="*/ 0 w 67"/>
                  <a:gd name="T29" fmla="*/ 1 h 112"/>
                  <a:gd name="T30" fmla="*/ 0 w 67"/>
                  <a:gd name="T31" fmla="*/ 1 h 112"/>
                  <a:gd name="T32" fmla="*/ 0 w 67"/>
                  <a:gd name="T33" fmla="*/ 1 h 112"/>
                  <a:gd name="T34" fmla="*/ 0 w 67"/>
                  <a:gd name="T35" fmla="*/ 1 h 112"/>
                  <a:gd name="T36" fmla="*/ 0 w 67"/>
                  <a:gd name="T37" fmla="*/ 1 h 112"/>
                  <a:gd name="T38" fmla="*/ 1 w 67"/>
                  <a:gd name="T39" fmla="*/ 1 h 112"/>
                  <a:gd name="T40" fmla="*/ 0 w 67"/>
                  <a:gd name="T41" fmla="*/ 2 h 112"/>
                  <a:gd name="T42" fmla="*/ 1 w 67"/>
                  <a:gd name="T43" fmla="*/ 2 h 112"/>
                  <a:gd name="T44" fmla="*/ 1 w 67"/>
                  <a:gd name="T45" fmla="*/ 2 h 112"/>
                  <a:gd name="T46" fmla="*/ 0 w 67"/>
                  <a:gd name="T47" fmla="*/ 2 h 1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7"/>
                  <a:gd name="T73" fmla="*/ 0 h 112"/>
                  <a:gd name="T74" fmla="*/ 67 w 67"/>
                  <a:gd name="T75" fmla="*/ 112 h 1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7" h="112">
                    <a:moveTo>
                      <a:pt x="9" y="90"/>
                    </a:moveTo>
                    <a:lnTo>
                      <a:pt x="55" y="90"/>
                    </a:lnTo>
                    <a:lnTo>
                      <a:pt x="65" y="69"/>
                    </a:lnTo>
                    <a:lnTo>
                      <a:pt x="67" y="59"/>
                    </a:lnTo>
                    <a:lnTo>
                      <a:pt x="65" y="50"/>
                    </a:lnTo>
                    <a:lnTo>
                      <a:pt x="65" y="43"/>
                    </a:lnTo>
                    <a:lnTo>
                      <a:pt x="65" y="36"/>
                    </a:lnTo>
                    <a:lnTo>
                      <a:pt x="65" y="31"/>
                    </a:lnTo>
                    <a:lnTo>
                      <a:pt x="64" y="33"/>
                    </a:lnTo>
                    <a:lnTo>
                      <a:pt x="57" y="47"/>
                    </a:lnTo>
                    <a:lnTo>
                      <a:pt x="11" y="0"/>
                    </a:lnTo>
                    <a:lnTo>
                      <a:pt x="1" y="21"/>
                    </a:lnTo>
                    <a:lnTo>
                      <a:pt x="0" y="31"/>
                    </a:lnTo>
                    <a:lnTo>
                      <a:pt x="1" y="40"/>
                    </a:lnTo>
                    <a:lnTo>
                      <a:pt x="1" y="47"/>
                    </a:lnTo>
                    <a:lnTo>
                      <a:pt x="1" y="53"/>
                    </a:lnTo>
                    <a:lnTo>
                      <a:pt x="1" y="58"/>
                    </a:lnTo>
                    <a:lnTo>
                      <a:pt x="2" y="58"/>
                    </a:lnTo>
                    <a:lnTo>
                      <a:pt x="9" y="43"/>
                    </a:lnTo>
                    <a:lnTo>
                      <a:pt x="55" y="43"/>
                    </a:lnTo>
                    <a:lnTo>
                      <a:pt x="9" y="90"/>
                    </a:lnTo>
                    <a:lnTo>
                      <a:pt x="32" y="112"/>
                    </a:lnTo>
                    <a:lnTo>
                      <a:pt x="55" y="90"/>
                    </a:lnTo>
                    <a:lnTo>
                      <a:pt x="9" y="9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8" name="Freeform 148"/>
              <p:cNvSpPr>
                <a:spLocks/>
              </p:cNvSpPr>
              <p:nvPr/>
            </p:nvSpPr>
            <p:spPr bwMode="auto">
              <a:xfrm>
                <a:off x="4087" y="2936"/>
                <a:ext cx="27" cy="29"/>
              </a:xfrm>
              <a:custGeom>
                <a:avLst/>
                <a:gdLst>
                  <a:gd name="T0" fmla="*/ 0 w 106"/>
                  <a:gd name="T1" fmla="*/ 0 h 117"/>
                  <a:gd name="T2" fmla="*/ 0 w 106"/>
                  <a:gd name="T3" fmla="*/ 0 h 117"/>
                  <a:gd name="T4" fmla="*/ 0 w 106"/>
                  <a:gd name="T5" fmla="*/ 0 h 117"/>
                  <a:gd name="T6" fmla="*/ 0 w 106"/>
                  <a:gd name="T7" fmla="*/ 1 h 117"/>
                  <a:gd name="T8" fmla="*/ 0 w 106"/>
                  <a:gd name="T9" fmla="*/ 1 h 117"/>
                  <a:gd name="T10" fmla="*/ 1 w 106"/>
                  <a:gd name="T11" fmla="*/ 1 h 117"/>
                  <a:gd name="T12" fmla="*/ 1 w 106"/>
                  <a:gd name="T13" fmla="*/ 1 h 117"/>
                  <a:gd name="T14" fmla="*/ 1 w 106"/>
                  <a:gd name="T15" fmla="*/ 1 h 117"/>
                  <a:gd name="T16" fmla="*/ 1 w 106"/>
                  <a:gd name="T17" fmla="*/ 1 h 117"/>
                  <a:gd name="T18" fmla="*/ 1 w 106"/>
                  <a:gd name="T19" fmla="*/ 2 h 117"/>
                  <a:gd name="T20" fmla="*/ 2 w 106"/>
                  <a:gd name="T21" fmla="*/ 1 h 117"/>
                  <a:gd name="T22" fmla="*/ 2 w 106"/>
                  <a:gd name="T23" fmla="*/ 1 h 117"/>
                  <a:gd name="T24" fmla="*/ 2 w 106"/>
                  <a:gd name="T25" fmla="*/ 1 h 117"/>
                  <a:gd name="T26" fmla="*/ 2 w 106"/>
                  <a:gd name="T27" fmla="*/ 1 h 117"/>
                  <a:gd name="T28" fmla="*/ 1 w 106"/>
                  <a:gd name="T29" fmla="*/ 0 h 117"/>
                  <a:gd name="T30" fmla="*/ 1 w 106"/>
                  <a:gd name="T31" fmla="*/ 0 h 117"/>
                  <a:gd name="T32" fmla="*/ 1 w 106"/>
                  <a:gd name="T33" fmla="*/ 0 h 117"/>
                  <a:gd name="T34" fmla="*/ 1 w 106"/>
                  <a:gd name="T35" fmla="*/ 0 h 117"/>
                  <a:gd name="T36" fmla="*/ 1 w 106"/>
                  <a:gd name="T37" fmla="*/ 0 h 117"/>
                  <a:gd name="T38" fmla="*/ 1 w 106"/>
                  <a:gd name="T39" fmla="*/ 0 h 117"/>
                  <a:gd name="T40" fmla="*/ 0 w 106"/>
                  <a:gd name="T41" fmla="*/ 0 h 117"/>
                  <a:gd name="T42" fmla="*/ 0 w 106"/>
                  <a:gd name="T43" fmla="*/ 0 h 117"/>
                  <a:gd name="T44" fmla="*/ 0 w 106"/>
                  <a:gd name="T45" fmla="*/ 0 h 117"/>
                  <a:gd name="T46" fmla="*/ 0 w 106"/>
                  <a:gd name="T47" fmla="*/ 0 h 1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6"/>
                  <a:gd name="T73" fmla="*/ 0 h 117"/>
                  <a:gd name="T74" fmla="*/ 106 w 106"/>
                  <a:gd name="T75" fmla="*/ 117 h 1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6" h="117">
                    <a:moveTo>
                      <a:pt x="13" y="0"/>
                    </a:moveTo>
                    <a:lnTo>
                      <a:pt x="7" y="32"/>
                    </a:lnTo>
                    <a:lnTo>
                      <a:pt x="11" y="41"/>
                    </a:lnTo>
                    <a:lnTo>
                      <a:pt x="15" y="50"/>
                    </a:lnTo>
                    <a:lnTo>
                      <a:pt x="20" y="60"/>
                    </a:lnTo>
                    <a:lnTo>
                      <a:pt x="27" y="71"/>
                    </a:lnTo>
                    <a:lnTo>
                      <a:pt x="34" y="83"/>
                    </a:lnTo>
                    <a:lnTo>
                      <a:pt x="43" y="94"/>
                    </a:lnTo>
                    <a:lnTo>
                      <a:pt x="51" y="106"/>
                    </a:lnTo>
                    <a:lnTo>
                      <a:pt x="60" y="117"/>
                    </a:lnTo>
                    <a:lnTo>
                      <a:pt x="106" y="70"/>
                    </a:lnTo>
                    <a:lnTo>
                      <a:pt x="100" y="64"/>
                    </a:lnTo>
                    <a:lnTo>
                      <a:pt x="94" y="56"/>
                    </a:lnTo>
                    <a:lnTo>
                      <a:pt x="88" y="48"/>
                    </a:lnTo>
                    <a:lnTo>
                      <a:pt x="82" y="38"/>
                    </a:lnTo>
                    <a:lnTo>
                      <a:pt x="77" y="29"/>
                    </a:lnTo>
                    <a:lnTo>
                      <a:pt x="72" y="20"/>
                    </a:lnTo>
                    <a:lnTo>
                      <a:pt x="69" y="13"/>
                    </a:lnTo>
                    <a:lnTo>
                      <a:pt x="68" y="10"/>
                    </a:lnTo>
                    <a:lnTo>
                      <a:pt x="62" y="42"/>
                    </a:lnTo>
                    <a:lnTo>
                      <a:pt x="13" y="0"/>
                    </a:lnTo>
                    <a:lnTo>
                      <a:pt x="0" y="14"/>
                    </a:lnTo>
                    <a:lnTo>
                      <a:pt x="7" y="32"/>
                    </a:lnTo>
                    <a:lnTo>
                      <a:pt x="1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79" name="Freeform 149"/>
              <p:cNvSpPr>
                <a:spLocks/>
              </p:cNvSpPr>
              <p:nvPr/>
            </p:nvSpPr>
            <p:spPr bwMode="auto">
              <a:xfrm>
                <a:off x="4090" y="2896"/>
                <a:ext cx="41" cy="50"/>
              </a:xfrm>
              <a:custGeom>
                <a:avLst/>
                <a:gdLst>
                  <a:gd name="T0" fmla="*/ 3 w 163"/>
                  <a:gd name="T1" fmla="*/ 0 h 203"/>
                  <a:gd name="T2" fmla="*/ 2 w 163"/>
                  <a:gd name="T3" fmla="*/ 0 h 203"/>
                  <a:gd name="T4" fmla="*/ 0 w 163"/>
                  <a:gd name="T5" fmla="*/ 2 h 203"/>
                  <a:gd name="T6" fmla="*/ 1 w 163"/>
                  <a:gd name="T7" fmla="*/ 3 h 203"/>
                  <a:gd name="T8" fmla="*/ 3 w 163"/>
                  <a:gd name="T9" fmla="*/ 1 h 203"/>
                  <a:gd name="T10" fmla="*/ 2 w 163"/>
                  <a:gd name="T11" fmla="*/ 1 h 203"/>
                  <a:gd name="T12" fmla="*/ 3 w 163"/>
                  <a:gd name="T13" fmla="*/ 0 h 203"/>
                  <a:gd name="T14" fmla="*/ 2 w 163"/>
                  <a:gd name="T15" fmla="*/ 0 h 203"/>
                  <a:gd name="T16" fmla="*/ 2 w 163"/>
                  <a:gd name="T17" fmla="*/ 0 h 203"/>
                  <a:gd name="T18" fmla="*/ 3 w 163"/>
                  <a:gd name="T19" fmla="*/ 0 h 2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3"/>
                  <a:gd name="T31" fmla="*/ 0 h 203"/>
                  <a:gd name="T32" fmla="*/ 163 w 163"/>
                  <a:gd name="T33" fmla="*/ 203 h 2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3" h="203">
                    <a:moveTo>
                      <a:pt x="160" y="24"/>
                    </a:moveTo>
                    <a:lnTo>
                      <a:pt x="114" y="26"/>
                    </a:lnTo>
                    <a:lnTo>
                      <a:pt x="0" y="161"/>
                    </a:lnTo>
                    <a:lnTo>
                      <a:pt x="49" y="203"/>
                    </a:lnTo>
                    <a:lnTo>
                      <a:pt x="163" y="67"/>
                    </a:lnTo>
                    <a:lnTo>
                      <a:pt x="115" y="70"/>
                    </a:lnTo>
                    <a:lnTo>
                      <a:pt x="160" y="24"/>
                    </a:lnTo>
                    <a:lnTo>
                      <a:pt x="137" y="0"/>
                    </a:lnTo>
                    <a:lnTo>
                      <a:pt x="114" y="26"/>
                    </a:lnTo>
                    <a:lnTo>
                      <a:pt x="160" y="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0" name="Freeform 150"/>
              <p:cNvSpPr>
                <a:spLocks/>
              </p:cNvSpPr>
              <p:nvPr/>
            </p:nvSpPr>
            <p:spPr bwMode="auto">
              <a:xfrm>
                <a:off x="4119" y="2902"/>
                <a:ext cx="27" cy="21"/>
              </a:xfrm>
              <a:custGeom>
                <a:avLst/>
                <a:gdLst>
                  <a:gd name="T0" fmla="*/ 2 w 108"/>
                  <a:gd name="T1" fmla="*/ 1 h 86"/>
                  <a:gd name="T2" fmla="*/ 2 w 108"/>
                  <a:gd name="T3" fmla="*/ 0 h 86"/>
                  <a:gd name="T4" fmla="*/ 1 w 108"/>
                  <a:gd name="T5" fmla="*/ 0 h 86"/>
                  <a:gd name="T6" fmla="*/ 0 w 108"/>
                  <a:gd name="T7" fmla="*/ 1 h 86"/>
                  <a:gd name="T8" fmla="*/ 1 w 108"/>
                  <a:gd name="T9" fmla="*/ 1 h 86"/>
                  <a:gd name="T10" fmla="*/ 1 w 108"/>
                  <a:gd name="T11" fmla="*/ 0 h 86"/>
                  <a:gd name="T12" fmla="*/ 2 w 108"/>
                  <a:gd name="T13" fmla="*/ 1 h 86"/>
                  <a:gd name="T14" fmla="*/ 2 w 108"/>
                  <a:gd name="T15" fmla="*/ 1 h 86"/>
                  <a:gd name="T16" fmla="*/ 2 w 108"/>
                  <a:gd name="T17" fmla="*/ 0 h 86"/>
                  <a:gd name="T18" fmla="*/ 2 w 108"/>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
                  <a:gd name="T31" fmla="*/ 0 h 86"/>
                  <a:gd name="T32" fmla="*/ 108 w 108"/>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 h="86">
                    <a:moveTo>
                      <a:pt x="86" y="86"/>
                    </a:moveTo>
                    <a:lnTo>
                      <a:pt x="86" y="40"/>
                    </a:lnTo>
                    <a:lnTo>
                      <a:pt x="45" y="0"/>
                    </a:lnTo>
                    <a:lnTo>
                      <a:pt x="0" y="46"/>
                    </a:lnTo>
                    <a:lnTo>
                      <a:pt x="41" y="86"/>
                    </a:lnTo>
                    <a:lnTo>
                      <a:pt x="41" y="40"/>
                    </a:lnTo>
                    <a:lnTo>
                      <a:pt x="86" y="86"/>
                    </a:lnTo>
                    <a:lnTo>
                      <a:pt x="108" y="63"/>
                    </a:lnTo>
                    <a:lnTo>
                      <a:pt x="86" y="40"/>
                    </a:lnTo>
                    <a:lnTo>
                      <a:pt x="86" y="8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1" name="Freeform 151"/>
              <p:cNvSpPr>
                <a:spLocks/>
              </p:cNvSpPr>
              <p:nvPr/>
            </p:nvSpPr>
            <p:spPr bwMode="auto">
              <a:xfrm>
                <a:off x="4111" y="2912"/>
                <a:ext cx="30" cy="50"/>
              </a:xfrm>
              <a:custGeom>
                <a:avLst/>
                <a:gdLst>
                  <a:gd name="T0" fmla="*/ 0 w 118"/>
                  <a:gd name="T1" fmla="*/ 3 h 201"/>
                  <a:gd name="T2" fmla="*/ 1 w 118"/>
                  <a:gd name="T3" fmla="*/ 3 h 201"/>
                  <a:gd name="T4" fmla="*/ 1 w 118"/>
                  <a:gd name="T5" fmla="*/ 2 h 201"/>
                  <a:gd name="T6" fmla="*/ 1 w 118"/>
                  <a:gd name="T7" fmla="*/ 2 h 201"/>
                  <a:gd name="T8" fmla="*/ 1 w 118"/>
                  <a:gd name="T9" fmla="*/ 2 h 201"/>
                  <a:gd name="T10" fmla="*/ 1 w 118"/>
                  <a:gd name="T11" fmla="*/ 2 h 201"/>
                  <a:gd name="T12" fmla="*/ 1 w 118"/>
                  <a:gd name="T13" fmla="*/ 2 h 201"/>
                  <a:gd name="T14" fmla="*/ 2 w 118"/>
                  <a:gd name="T15" fmla="*/ 1 h 201"/>
                  <a:gd name="T16" fmla="*/ 2 w 118"/>
                  <a:gd name="T17" fmla="*/ 1 h 201"/>
                  <a:gd name="T18" fmla="*/ 2 w 118"/>
                  <a:gd name="T19" fmla="*/ 1 h 201"/>
                  <a:gd name="T20" fmla="*/ 2 w 118"/>
                  <a:gd name="T21" fmla="*/ 1 h 201"/>
                  <a:gd name="T22" fmla="*/ 2 w 118"/>
                  <a:gd name="T23" fmla="*/ 1 h 201"/>
                  <a:gd name="T24" fmla="*/ 1 w 118"/>
                  <a:gd name="T25" fmla="*/ 0 h 201"/>
                  <a:gd name="T26" fmla="*/ 1 w 118"/>
                  <a:gd name="T27" fmla="*/ 0 h 201"/>
                  <a:gd name="T28" fmla="*/ 1 w 118"/>
                  <a:gd name="T29" fmla="*/ 0 h 201"/>
                  <a:gd name="T30" fmla="*/ 1 w 118"/>
                  <a:gd name="T31" fmla="*/ 1 h 201"/>
                  <a:gd name="T32" fmla="*/ 1 w 118"/>
                  <a:gd name="T33" fmla="*/ 1 h 201"/>
                  <a:gd name="T34" fmla="*/ 1 w 118"/>
                  <a:gd name="T35" fmla="*/ 1 h 201"/>
                  <a:gd name="T36" fmla="*/ 0 w 118"/>
                  <a:gd name="T37" fmla="*/ 2 h 201"/>
                  <a:gd name="T38" fmla="*/ 0 w 118"/>
                  <a:gd name="T39" fmla="*/ 2 h 201"/>
                  <a:gd name="T40" fmla="*/ 0 w 118"/>
                  <a:gd name="T41" fmla="*/ 2 h 201"/>
                  <a:gd name="T42" fmla="*/ 0 w 118"/>
                  <a:gd name="T43" fmla="*/ 2 h 201"/>
                  <a:gd name="T44" fmla="*/ 0 w 118"/>
                  <a:gd name="T45" fmla="*/ 2 h 201"/>
                  <a:gd name="T46" fmla="*/ 1 w 118"/>
                  <a:gd name="T47" fmla="*/ 2 h 201"/>
                  <a:gd name="T48" fmla="*/ 0 w 118"/>
                  <a:gd name="T49" fmla="*/ 3 h 201"/>
                  <a:gd name="T50" fmla="*/ 1 w 118"/>
                  <a:gd name="T51" fmla="*/ 3 h 201"/>
                  <a:gd name="T52" fmla="*/ 1 w 118"/>
                  <a:gd name="T53" fmla="*/ 3 h 201"/>
                  <a:gd name="T54" fmla="*/ 0 w 118"/>
                  <a:gd name="T55" fmla="*/ 3 h 2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8"/>
                  <a:gd name="T85" fmla="*/ 0 h 201"/>
                  <a:gd name="T86" fmla="*/ 118 w 118"/>
                  <a:gd name="T87" fmla="*/ 201 h 2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8" h="201">
                    <a:moveTo>
                      <a:pt x="0" y="178"/>
                    </a:moveTo>
                    <a:lnTo>
                      <a:pt x="45" y="178"/>
                    </a:lnTo>
                    <a:lnTo>
                      <a:pt x="54" y="168"/>
                    </a:lnTo>
                    <a:lnTo>
                      <a:pt x="61" y="159"/>
                    </a:lnTo>
                    <a:lnTo>
                      <a:pt x="67" y="149"/>
                    </a:lnTo>
                    <a:lnTo>
                      <a:pt x="73" y="139"/>
                    </a:lnTo>
                    <a:lnTo>
                      <a:pt x="82" y="119"/>
                    </a:lnTo>
                    <a:lnTo>
                      <a:pt x="92" y="98"/>
                    </a:lnTo>
                    <a:lnTo>
                      <a:pt x="100" y="79"/>
                    </a:lnTo>
                    <a:lnTo>
                      <a:pt x="107" y="63"/>
                    </a:lnTo>
                    <a:lnTo>
                      <a:pt x="114" y="51"/>
                    </a:lnTo>
                    <a:lnTo>
                      <a:pt x="118" y="46"/>
                    </a:lnTo>
                    <a:lnTo>
                      <a:pt x="73" y="0"/>
                    </a:lnTo>
                    <a:lnTo>
                      <a:pt x="60" y="16"/>
                    </a:lnTo>
                    <a:lnTo>
                      <a:pt x="50" y="34"/>
                    </a:lnTo>
                    <a:lnTo>
                      <a:pt x="42" y="53"/>
                    </a:lnTo>
                    <a:lnTo>
                      <a:pt x="32" y="72"/>
                    </a:lnTo>
                    <a:lnTo>
                      <a:pt x="24" y="91"/>
                    </a:lnTo>
                    <a:lnTo>
                      <a:pt x="16" y="109"/>
                    </a:lnTo>
                    <a:lnTo>
                      <a:pt x="12" y="116"/>
                    </a:lnTo>
                    <a:lnTo>
                      <a:pt x="7" y="123"/>
                    </a:lnTo>
                    <a:lnTo>
                      <a:pt x="4" y="128"/>
                    </a:lnTo>
                    <a:lnTo>
                      <a:pt x="0" y="132"/>
                    </a:lnTo>
                    <a:lnTo>
                      <a:pt x="45" y="132"/>
                    </a:lnTo>
                    <a:lnTo>
                      <a:pt x="0" y="178"/>
                    </a:lnTo>
                    <a:lnTo>
                      <a:pt x="23" y="201"/>
                    </a:lnTo>
                    <a:lnTo>
                      <a:pt x="45" y="178"/>
                    </a:lnTo>
                    <a:lnTo>
                      <a:pt x="0" y="17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2" name="Freeform 152"/>
              <p:cNvSpPr>
                <a:spLocks/>
              </p:cNvSpPr>
              <p:nvPr/>
            </p:nvSpPr>
            <p:spPr bwMode="auto">
              <a:xfrm>
                <a:off x="4093" y="2932"/>
                <a:ext cx="30" cy="24"/>
              </a:xfrm>
              <a:custGeom>
                <a:avLst/>
                <a:gdLst>
                  <a:gd name="T0" fmla="*/ 1 w 117"/>
                  <a:gd name="T1" fmla="*/ 0 h 95"/>
                  <a:gd name="T2" fmla="*/ 1 w 117"/>
                  <a:gd name="T3" fmla="*/ 1 h 95"/>
                  <a:gd name="T4" fmla="*/ 1 w 117"/>
                  <a:gd name="T5" fmla="*/ 2 h 95"/>
                  <a:gd name="T6" fmla="*/ 2 w 117"/>
                  <a:gd name="T7" fmla="*/ 1 h 95"/>
                  <a:gd name="T8" fmla="*/ 1 w 117"/>
                  <a:gd name="T9" fmla="*/ 0 h 95"/>
                  <a:gd name="T10" fmla="*/ 1 w 117"/>
                  <a:gd name="T11" fmla="*/ 1 h 95"/>
                  <a:gd name="T12" fmla="*/ 1 w 117"/>
                  <a:gd name="T13" fmla="*/ 0 h 95"/>
                  <a:gd name="T14" fmla="*/ 0 w 117"/>
                  <a:gd name="T15" fmla="*/ 1 h 95"/>
                  <a:gd name="T16" fmla="*/ 1 w 117"/>
                  <a:gd name="T17" fmla="*/ 1 h 95"/>
                  <a:gd name="T18" fmla="*/ 1 w 117"/>
                  <a:gd name="T19" fmla="*/ 0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7"/>
                  <a:gd name="T31" fmla="*/ 0 h 95"/>
                  <a:gd name="T32" fmla="*/ 117 w 117"/>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7" h="95">
                    <a:moveTo>
                      <a:pt x="22" y="0"/>
                    </a:moveTo>
                    <a:lnTo>
                      <a:pt x="22" y="45"/>
                    </a:lnTo>
                    <a:lnTo>
                      <a:pt x="72" y="95"/>
                    </a:lnTo>
                    <a:lnTo>
                      <a:pt x="117" y="49"/>
                    </a:lnTo>
                    <a:lnTo>
                      <a:pt x="69" y="0"/>
                    </a:lnTo>
                    <a:lnTo>
                      <a:pt x="69" y="45"/>
                    </a:lnTo>
                    <a:lnTo>
                      <a:pt x="22" y="0"/>
                    </a:lnTo>
                    <a:lnTo>
                      <a:pt x="0" y="22"/>
                    </a:lnTo>
                    <a:lnTo>
                      <a:pt x="22" y="45"/>
                    </a:lnTo>
                    <a:lnTo>
                      <a:pt x="2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3" name="Freeform 153"/>
              <p:cNvSpPr>
                <a:spLocks/>
              </p:cNvSpPr>
              <p:nvPr/>
            </p:nvSpPr>
            <p:spPr bwMode="auto">
              <a:xfrm>
                <a:off x="4099" y="2883"/>
                <a:ext cx="54" cy="61"/>
              </a:xfrm>
              <a:custGeom>
                <a:avLst/>
                <a:gdLst>
                  <a:gd name="T0" fmla="*/ 3 w 219"/>
                  <a:gd name="T1" fmla="*/ 1 h 242"/>
                  <a:gd name="T2" fmla="*/ 2 w 219"/>
                  <a:gd name="T3" fmla="*/ 1 h 242"/>
                  <a:gd name="T4" fmla="*/ 0 w 219"/>
                  <a:gd name="T5" fmla="*/ 3 h 242"/>
                  <a:gd name="T6" fmla="*/ 1 w 219"/>
                  <a:gd name="T7" fmla="*/ 4 h 242"/>
                  <a:gd name="T8" fmla="*/ 3 w 219"/>
                  <a:gd name="T9" fmla="*/ 1 h 242"/>
                  <a:gd name="T10" fmla="*/ 2 w 219"/>
                  <a:gd name="T11" fmla="*/ 1 h 242"/>
                  <a:gd name="T12" fmla="*/ 3 w 219"/>
                  <a:gd name="T13" fmla="*/ 1 h 242"/>
                  <a:gd name="T14" fmla="*/ 3 w 219"/>
                  <a:gd name="T15" fmla="*/ 0 h 242"/>
                  <a:gd name="T16" fmla="*/ 2 w 219"/>
                  <a:gd name="T17" fmla="*/ 1 h 242"/>
                  <a:gd name="T18" fmla="*/ 3 w 219"/>
                  <a:gd name="T19" fmla="*/ 1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9"/>
                  <a:gd name="T31" fmla="*/ 0 h 242"/>
                  <a:gd name="T32" fmla="*/ 219 w 219"/>
                  <a:gd name="T33" fmla="*/ 242 h 2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9" h="242">
                    <a:moveTo>
                      <a:pt x="219" y="34"/>
                    </a:moveTo>
                    <a:lnTo>
                      <a:pt x="169" y="28"/>
                    </a:lnTo>
                    <a:lnTo>
                      <a:pt x="0" y="197"/>
                    </a:lnTo>
                    <a:lnTo>
                      <a:pt x="47" y="242"/>
                    </a:lnTo>
                    <a:lnTo>
                      <a:pt x="214" y="73"/>
                    </a:lnTo>
                    <a:lnTo>
                      <a:pt x="164" y="69"/>
                    </a:lnTo>
                    <a:lnTo>
                      <a:pt x="219" y="34"/>
                    </a:lnTo>
                    <a:lnTo>
                      <a:pt x="198" y="0"/>
                    </a:lnTo>
                    <a:lnTo>
                      <a:pt x="169" y="28"/>
                    </a:lnTo>
                    <a:lnTo>
                      <a:pt x="219" y="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4" name="Freeform 154"/>
              <p:cNvSpPr>
                <a:spLocks/>
              </p:cNvSpPr>
              <p:nvPr/>
            </p:nvSpPr>
            <p:spPr bwMode="auto">
              <a:xfrm>
                <a:off x="4118" y="2892"/>
                <a:ext cx="40" cy="36"/>
              </a:xfrm>
              <a:custGeom>
                <a:avLst/>
                <a:gdLst>
                  <a:gd name="T0" fmla="*/ 0 w 161"/>
                  <a:gd name="T1" fmla="*/ 1 h 145"/>
                  <a:gd name="T2" fmla="*/ 0 w 161"/>
                  <a:gd name="T3" fmla="*/ 2 h 145"/>
                  <a:gd name="T4" fmla="*/ 0 w 161"/>
                  <a:gd name="T5" fmla="*/ 2 h 145"/>
                  <a:gd name="T6" fmla="*/ 1 w 161"/>
                  <a:gd name="T7" fmla="*/ 2 h 145"/>
                  <a:gd name="T8" fmla="*/ 1 w 161"/>
                  <a:gd name="T9" fmla="*/ 2 h 145"/>
                  <a:gd name="T10" fmla="*/ 1 w 161"/>
                  <a:gd name="T11" fmla="*/ 2 h 145"/>
                  <a:gd name="T12" fmla="*/ 1 w 161"/>
                  <a:gd name="T13" fmla="*/ 2 h 145"/>
                  <a:gd name="T14" fmla="*/ 1 w 161"/>
                  <a:gd name="T15" fmla="*/ 2 h 145"/>
                  <a:gd name="T16" fmla="*/ 1 w 161"/>
                  <a:gd name="T17" fmla="*/ 2 h 145"/>
                  <a:gd name="T18" fmla="*/ 2 w 161"/>
                  <a:gd name="T19" fmla="*/ 2 h 145"/>
                  <a:gd name="T20" fmla="*/ 2 w 161"/>
                  <a:gd name="T21" fmla="*/ 2 h 145"/>
                  <a:gd name="T22" fmla="*/ 2 w 161"/>
                  <a:gd name="T23" fmla="*/ 2 h 145"/>
                  <a:gd name="T24" fmla="*/ 2 w 161"/>
                  <a:gd name="T25" fmla="*/ 2 h 145"/>
                  <a:gd name="T26" fmla="*/ 2 w 161"/>
                  <a:gd name="T27" fmla="*/ 2 h 145"/>
                  <a:gd name="T28" fmla="*/ 2 w 161"/>
                  <a:gd name="T29" fmla="*/ 1 h 145"/>
                  <a:gd name="T30" fmla="*/ 2 w 161"/>
                  <a:gd name="T31" fmla="*/ 1 h 145"/>
                  <a:gd name="T32" fmla="*/ 2 w 161"/>
                  <a:gd name="T33" fmla="*/ 1 h 145"/>
                  <a:gd name="T34" fmla="*/ 2 w 161"/>
                  <a:gd name="T35" fmla="*/ 1 h 145"/>
                  <a:gd name="T36" fmla="*/ 2 w 161"/>
                  <a:gd name="T37" fmla="*/ 1 h 145"/>
                  <a:gd name="T38" fmla="*/ 2 w 161"/>
                  <a:gd name="T39" fmla="*/ 0 h 145"/>
                  <a:gd name="T40" fmla="*/ 2 w 161"/>
                  <a:gd name="T41" fmla="*/ 0 h 145"/>
                  <a:gd name="T42" fmla="*/ 2 w 161"/>
                  <a:gd name="T43" fmla="*/ 0 h 145"/>
                  <a:gd name="T44" fmla="*/ 1 w 161"/>
                  <a:gd name="T45" fmla="*/ 0 h 145"/>
                  <a:gd name="T46" fmla="*/ 1 w 161"/>
                  <a:gd name="T47" fmla="*/ 0 h 145"/>
                  <a:gd name="T48" fmla="*/ 1 w 161"/>
                  <a:gd name="T49" fmla="*/ 1 h 145"/>
                  <a:gd name="T50" fmla="*/ 1 w 161"/>
                  <a:gd name="T51" fmla="*/ 1 h 145"/>
                  <a:gd name="T52" fmla="*/ 1 w 161"/>
                  <a:gd name="T53" fmla="*/ 1 h 145"/>
                  <a:gd name="T54" fmla="*/ 1 w 161"/>
                  <a:gd name="T55" fmla="*/ 1 h 145"/>
                  <a:gd name="T56" fmla="*/ 1 w 161"/>
                  <a:gd name="T57" fmla="*/ 1 h 145"/>
                  <a:gd name="T58" fmla="*/ 1 w 161"/>
                  <a:gd name="T59" fmla="*/ 1 h 145"/>
                  <a:gd name="T60" fmla="*/ 1 w 161"/>
                  <a:gd name="T61" fmla="*/ 1 h 145"/>
                  <a:gd name="T62" fmla="*/ 1 w 161"/>
                  <a:gd name="T63" fmla="*/ 1 h 145"/>
                  <a:gd name="T64" fmla="*/ 1 w 161"/>
                  <a:gd name="T65" fmla="*/ 1 h 145"/>
                  <a:gd name="T66" fmla="*/ 1 w 161"/>
                  <a:gd name="T67" fmla="*/ 1 h 145"/>
                  <a:gd name="T68" fmla="*/ 1 w 161"/>
                  <a:gd name="T69" fmla="*/ 1 h 145"/>
                  <a:gd name="T70" fmla="*/ 1 w 161"/>
                  <a:gd name="T71" fmla="*/ 1 h 145"/>
                  <a:gd name="T72" fmla="*/ 1 w 161"/>
                  <a:gd name="T73" fmla="*/ 1 h 145"/>
                  <a:gd name="T74" fmla="*/ 1 w 161"/>
                  <a:gd name="T75" fmla="*/ 1 h 145"/>
                  <a:gd name="T76" fmla="*/ 1 w 161"/>
                  <a:gd name="T77" fmla="*/ 1 h 145"/>
                  <a:gd name="T78" fmla="*/ 1 w 161"/>
                  <a:gd name="T79" fmla="*/ 1 h 145"/>
                  <a:gd name="T80" fmla="*/ 1 w 161"/>
                  <a:gd name="T81" fmla="*/ 1 h 145"/>
                  <a:gd name="T82" fmla="*/ 1 w 161"/>
                  <a:gd name="T83" fmla="*/ 1 h 145"/>
                  <a:gd name="T84" fmla="*/ 1 w 161"/>
                  <a:gd name="T85" fmla="*/ 1 h 145"/>
                  <a:gd name="T86" fmla="*/ 1 w 161"/>
                  <a:gd name="T87" fmla="*/ 2 h 145"/>
                  <a:gd name="T88" fmla="*/ 0 w 161"/>
                  <a:gd name="T89" fmla="*/ 1 h 145"/>
                  <a:gd name="T90" fmla="*/ 0 w 161"/>
                  <a:gd name="T91" fmla="*/ 1 h 145"/>
                  <a:gd name="T92" fmla="*/ 0 w 161"/>
                  <a:gd name="T93" fmla="*/ 2 h 145"/>
                  <a:gd name="T94" fmla="*/ 0 w 161"/>
                  <a:gd name="T95" fmla="*/ 1 h 1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1"/>
                  <a:gd name="T145" fmla="*/ 0 h 145"/>
                  <a:gd name="T146" fmla="*/ 161 w 161"/>
                  <a:gd name="T147" fmla="*/ 145 h 1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1" h="145">
                    <a:moveTo>
                      <a:pt x="23" y="65"/>
                    </a:moveTo>
                    <a:lnTo>
                      <a:pt x="23" y="111"/>
                    </a:lnTo>
                    <a:lnTo>
                      <a:pt x="38" y="125"/>
                    </a:lnTo>
                    <a:lnTo>
                      <a:pt x="54" y="134"/>
                    </a:lnTo>
                    <a:lnTo>
                      <a:pt x="63" y="139"/>
                    </a:lnTo>
                    <a:lnTo>
                      <a:pt x="71" y="141"/>
                    </a:lnTo>
                    <a:lnTo>
                      <a:pt x="81" y="144"/>
                    </a:lnTo>
                    <a:lnTo>
                      <a:pt x="89" y="145"/>
                    </a:lnTo>
                    <a:lnTo>
                      <a:pt x="99" y="144"/>
                    </a:lnTo>
                    <a:lnTo>
                      <a:pt x="107" y="143"/>
                    </a:lnTo>
                    <a:lnTo>
                      <a:pt x="115" y="140"/>
                    </a:lnTo>
                    <a:lnTo>
                      <a:pt x="125" y="134"/>
                    </a:lnTo>
                    <a:lnTo>
                      <a:pt x="136" y="126"/>
                    </a:lnTo>
                    <a:lnTo>
                      <a:pt x="145" y="113"/>
                    </a:lnTo>
                    <a:lnTo>
                      <a:pt x="152" y="100"/>
                    </a:lnTo>
                    <a:lnTo>
                      <a:pt x="157" y="87"/>
                    </a:lnTo>
                    <a:lnTo>
                      <a:pt x="159" y="73"/>
                    </a:lnTo>
                    <a:lnTo>
                      <a:pt x="161" y="58"/>
                    </a:lnTo>
                    <a:lnTo>
                      <a:pt x="159" y="43"/>
                    </a:lnTo>
                    <a:lnTo>
                      <a:pt x="157" y="29"/>
                    </a:lnTo>
                    <a:lnTo>
                      <a:pt x="151" y="14"/>
                    </a:lnTo>
                    <a:lnTo>
                      <a:pt x="144" y="0"/>
                    </a:lnTo>
                    <a:lnTo>
                      <a:pt x="89" y="35"/>
                    </a:lnTo>
                    <a:lnTo>
                      <a:pt x="93" y="39"/>
                    </a:lnTo>
                    <a:lnTo>
                      <a:pt x="94" y="45"/>
                    </a:lnTo>
                    <a:lnTo>
                      <a:pt x="95" y="51"/>
                    </a:lnTo>
                    <a:lnTo>
                      <a:pt x="96" y="58"/>
                    </a:lnTo>
                    <a:lnTo>
                      <a:pt x="95" y="65"/>
                    </a:lnTo>
                    <a:lnTo>
                      <a:pt x="95" y="71"/>
                    </a:lnTo>
                    <a:lnTo>
                      <a:pt x="93" y="76"/>
                    </a:lnTo>
                    <a:lnTo>
                      <a:pt x="92" y="79"/>
                    </a:lnTo>
                    <a:lnTo>
                      <a:pt x="90" y="81"/>
                    </a:lnTo>
                    <a:lnTo>
                      <a:pt x="88" y="82"/>
                    </a:lnTo>
                    <a:lnTo>
                      <a:pt x="90" y="81"/>
                    </a:lnTo>
                    <a:lnTo>
                      <a:pt x="92" y="81"/>
                    </a:lnTo>
                    <a:lnTo>
                      <a:pt x="90" y="81"/>
                    </a:lnTo>
                    <a:lnTo>
                      <a:pt x="89" y="80"/>
                    </a:lnTo>
                    <a:lnTo>
                      <a:pt x="88" y="80"/>
                    </a:lnTo>
                    <a:lnTo>
                      <a:pt x="87" y="79"/>
                    </a:lnTo>
                    <a:lnTo>
                      <a:pt x="79" y="74"/>
                    </a:lnTo>
                    <a:lnTo>
                      <a:pt x="69" y="65"/>
                    </a:lnTo>
                    <a:lnTo>
                      <a:pt x="69" y="111"/>
                    </a:lnTo>
                    <a:lnTo>
                      <a:pt x="23" y="65"/>
                    </a:lnTo>
                    <a:lnTo>
                      <a:pt x="0" y="88"/>
                    </a:lnTo>
                    <a:lnTo>
                      <a:pt x="23" y="111"/>
                    </a:lnTo>
                    <a:lnTo>
                      <a:pt x="23" y="6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5" name="Freeform 155"/>
              <p:cNvSpPr>
                <a:spLocks/>
              </p:cNvSpPr>
              <p:nvPr/>
            </p:nvSpPr>
            <p:spPr bwMode="auto">
              <a:xfrm>
                <a:off x="4123" y="2869"/>
                <a:ext cx="30" cy="50"/>
              </a:xfrm>
              <a:custGeom>
                <a:avLst/>
                <a:gdLst>
                  <a:gd name="T0" fmla="*/ 2 w 119"/>
                  <a:gd name="T1" fmla="*/ 1 h 200"/>
                  <a:gd name="T2" fmla="*/ 1 w 119"/>
                  <a:gd name="T3" fmla="*/ 1 h 200"/>
                  <a:gd name="T4" fmla="*/ 1 w 119"/>
                  <a:gd name="T5" fmla="*/ 1 h 200"/>
                  <a:gd name="T6" fmla="*/ 1 w 119"/>
                  <a:gd name="T7" fmla="*/ 1 h 200"/>
                  <a:gd name="T8" fmla="*/ 1 w 119"/>
                  <a:gd name="T9" fmla="*/ 1 h 200"/>
                  <a:gd name="T10" fmla="*/ 1 w 119"/>
                  <a:gd name="T11" fmla="*/ 1 h 200"/>
                  <a:gd name="T12" fmla="*/ 1 w 119"/>
                  <a:gd name="T13" fmla="*/ 1 h 200"/>
                  <a:gd name="T14" fmla="*/ 1 w 119"/>
                  <a:gd name="T15" fmla="*/ 2 h 200"/>
                  <a:gd name="T16" fmla="*/ 1 w 119"/>
                  <a:gd name="T17" fmla="*/ 2 h 200"/>
                  <a:gd name="T18" fmla="*/ 0 w 119"/>
                  <a:gd name="T19" fmla="*/ 2 h 200"/>
                  <a:gd name="T20" fmla="*/ 0 w 119"/>
                  <a:gd name="T21" fmla="*/ 2 h 200"/>
                  <a:gd name="T22" fmla="*/ 0 w 119"/>
                  <a:gd name="T23" fmla="*/ 2 h 200"/>
                  <a:gd name="T24" fmla="*/ 0 w 119"/>
                  <a:gd name="T25" fmla="*/ 3 h 200"/>
                  <a:gd name="T26" fmla="*/ 0 w 119"/>
                  <a:gd name="T27" fmla="*/ 3 h 200"/>
                  <a:gd name="T28" fmla="*/ 1 w 119"/>
                  <a:gd name="T29" fmla="*/ 3 h 200"/>
                  <a:gd name="T30" fmla="*/ 1 w 119"/>
                  <a:gd name="T31" fmla="*/ 3 h 200"/>
                  <a:gd name="T32" fmla="*/ 1 w 119"/>
                  <a:gd name="T33" fmla="*/ 3 h 200"/>
                  <a:gd name="T34" fmla="*/ 1 w 119"/>
                  <a:gd name="T35" fmla="*/ 3 h 200"/>
                  <a:gd name="T36" fmla="*/ 1 w 119"/>
                  <a:gd name="T37" fmla="*/ 3 h 200"/>
                  <a:gd name="T38" fmla="*/ 1 w 119"/>
                  <a:gd name="T39" fmla="*/ 2 h 200"/>
                  <a:gd name="T40" fmla="*/ 2 w 119"/>
                  <a:gd name="T41" fmla="*/ 2 h 200"/>
                  <a:gd name="T42" fmla="*/ 2 w 119"/>
                  <a:gd name="T43" fmla="*/ 2 h 200"/>
                  <a:gd name="T44" fmla="*/ 2 w 119"/>
                  <a:gd name="T45" fmla="*/ 2 h 200"/>
                  <a:gd name="T46" fmla="*/ 2 w 119"/>
                  <a:gd name="T47" fmla="*/ 1 h 200"/>
                  <a:gd name="T48" fmla="*/ 2 w 119"/>
                  <a:gd name="T49" fmla="*/ 1 h 200"/>
                  <a:gd name="T50" fmla="*/ 2 w 119"/>
                  <a:gd name="T51" fmla="*/ 1 h 200"/>
                  <a:gd name="T52" fmla="*/ 2 w 119"/>
                  <a:gd name="T53" fmla="*/ 1 h 200"/>
                  <a:gd name="T54" fmla="*/ 1 w 119"/>
                  <a:gd name="T55" fmla="*/ 1 h 200"/>
                  <a:gd name="T56" fmla="*/ 2 w 119"/>
                  <a:gd name="T57" fmla="*/ 1 h 200"/>
                  <a:gd name="T58" fmla="*/ 2 w 119"/>
                  <a:gd name="T59" fmla="*/ 0 h 200"/>
                  <a:gd name="T60" fmla="*/ 1 w 119"/>
                  <a:gd name="T61" fmla="*/ 1 h 200"/>
                  <a:gd name="T62" fmla="*/ 2 w 119"/>
                  <a:gd name="T63" fmla="*/ 1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
                  <a:gd name="T97" fmla="*/ 0 h 200"/>
                  <a:gd name="T98" fmla="*/ 119 w 119"/>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 h="200">
                    <a:moveTo>
                      <a:pt x="119" y="23"/>
                    </a:moveTo>
                    <a:lnTo>
                      <a:pt x="72" y="23"/>
                    </a:lnTo>
                    <a:lnTo>
                      <a:pt x="64" y="32"/>
                    </a:lnTo>
                    <a:lnTo>
                      <a:pt x="57" y="42"/>
                    </a:lnTo>
                    <a:lnTo>
                      <a:pt x="51" y="51"/>
                    </a:lnTo>
                    <a:lnTo>
                      <a:pt x="45" y="62"/>
                    </a:lnTo>
                    <a:lnTo>
                      <a:pt x="37" y="81"/>
                    </a:lnTo>
                    <a:lnTo>
                      <a:pt x="29" y="100"/>
                    </a:lnTo>
                    <a:lnTo>
                      <a:pt x="22" y="116"/>
                    </a:lnTo>
                    <a:lnTo>
                      <a:pt x="15" y="133"/>
                    </a:lnTo>
                    <a:lnTo>
                      <a:pt x="12" y="138"/>
                    </a:lnTo>
                    <a:lnTo>
                      <a:pt x="8" y="144"/>
                    </a:lnTo>
                    <a:lnTo>
                      <a:pt x="4" y="150"/>
                    </a:lnTo>
                    <a:lnTo>
                      <a:pt x="0" y="154"/>
                    </a:lnTo>
                    <a:lnTo>
                      <a:pt x="46" y="200"/>
                    </a:lnTo>
                    <a:lnTo>
                      <a:pt x="54" y="190"/>
                    </a:lnTo>
                    <a:lnTo>
                      <a:pt x="61" y="181"/>
                    </a:lnTo>
                    <a:lnTo>
                      <a:pt x="67" y="171"/>
                    </a:lnTo>
                    <a:lnTo>
                      <a:pt x="73" y="160"/>
                    </a:lnTo>
                    <a:lnTo>
                      <a:pt x="82" y="141"/>
                    </a:lnTo>
                    <a:lnTo>
                      <a:pt x="89" y="122"/>
                    </a:lnTo>
                    <a:lnTo>
                      <a:pt x="96" y="106"/>
                    </a:lnTo>
                    <a:lnTo>
                      <a:pt x="103" y="90"/>
                    </a:lnTo>
                    <a:lnTo>
                      <a:pt x="107" y="84"/>
                    </a:lnTo>
                    <a:lnTo>
                      <a:pt x="110" y="78"/>
                    </a:lnTo>
                    <a:lnTo>
                      <a:pt x="114" y="72"/>
                    </a:lnTo>
                    <a:lnTo>
                      <a:pt x="119" y="68"/>
                    </a:lnTo>
                    <a:lnTo>
                      <a:pt x="72" y="68"/>
                    </a:lnTo>
                    <a:lnTo>
                      <a:pt x="119" y="23"/>
                    </a:lnTo>
                    <a:lnTo>
                      <a:pt x="95" y="0"/>
                    </a:lnTo>
                    <a:lnTo>
                      <a:pt x="72" y="23"/>
                    </a:lnTo>
                    <a:lnTo>
                      <a:pt x="119"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6" name="Freeform 156"/>
              <p:cNvSpPr>
                <a:spLocks/>
              </p:cNvSpPr>
              <p:nvPr/>
            </p:nvSpPr>
            <p:spPr bwMode="auto">
              <a:xfrm>
                <a:off x="4141" y="2875"/>
                <a:ext cx="22" cy="18"/>
              </a:xfrm>
              <a:custGeom>
                <a:avLst/>
                <a:gdLst>
                  <a:gd name="T0" fmla="*/ 2 w 87"/>
                  <a:gd name="T1" fmla="*/ 1 h 71"/>
                  <a:gd name="T2" fmla="*/ 1 w 87"/>
                  <a:gd name="T3" fmla="*/ 1 h 71"/>
                  <a:gd name="T4" fmla="*/ 1 w 87"/>
                  <a:gd name="T5" fmla="*/ 0 h 71"/>
                  <a:gd name="T6" fmla="*/ 1 w 87"/>
                  <a:gd name="T7" fmla="*/ 0 h 71"/>
                  <a:gd name="T8" fmla="*/ 1 w 87"/>
                  <a:gd name="T9" fmla="*/ 0 h 71"/>
                  <a:gd name="T10" fmla="*/ 1 w 87"/>
                  <a:gd name="T11" fmla="*/ 0 h 71"/>
                  <a:gd name="T12" fmla="*/ 1 w 87"/>
                  <a:gd name="T13" fmla="*/ 0 h 71"/>
                  <a:gd name="T14" fmla="*/ 1 w 87"/>
                  <a:gd name="T15" fmla="*/ 0 h 71"/>
                  <a:gd name="T16" fmla="*/ 1 w 87"/>
                  <a:gd name="T17" fmla="*/ 0 h 71"/>
                  <a:gd name="T18" fmla="*/ 1 w 87"/>
                  <a:gd name="T19" fmla="*/ 0 h 71"/>
                  <a:gd name="T20" fmla="*/ 0 w 87"/>
                  <a:gd name="T21" fmla="*/ 1 h 71"/>
                  <a:gd name="T22" fmla="*/ 0 w 87"/>
                  <a:gd name="T23" fmla="*/ 1 h 71"/>
                  <a:gd name="T24" fmla="*/ 0 w 87"/>
                  <a:gd name="T25" fmla="*/ 1 h 71"/>
                  <a:gd name="T26" fmla="*/ 0 w 87"/>
                  <a:gd name="T27" fmla="*/ 1 h 71"/>
                  <a:gd name="T28" fmla="*/ 1 w 87"/>
                  <a:gd name="T29" fmla="*/ 1 h 71"/>
                  <a:gd name="T30" fmla="*/ 1 w 87"/>
                  <a:gd name="T31" fmla="*/ 1 h 71"/>
                  <a:gd name="T32" fmla="*/ 1 w 87"/>
                  <a:gd name="T33" fmla="*/ 1 h 71"/>
                  <a:gd name="T34" fmla="*/ 1 w 87"/>
                  <a:gd name="T35" fmla="*/ 1 h 71"/>
                  <a:gd name="T36" fmla="*/ 1 w 87"/>
                  <a:gd name="T37" fmla="*/ 1 h 71"/>
                  <a:gd name="T38" fmla="*/ 1 w 87"/>
                  <a:gd name="T39" fmla="*/ 1 h 71"/>
                  <a:gd name="T40" fmla="*/ 2 w 87"/>
                  <a:gd name="T41" fmla="*/ 1 h 71"/>
                  <a:gd name="T42" fmla="*/ 1 w 87"/>
                  <a:gd name="T43" fmla="*/ 1 h 71"/>
                  <a:gd name="T44" fmla="*/ 1 w 87"/>
                  <a:gd name="T45" fmla="*/ 1 h 71"/>
                  <a:gd name="T46" fmla="*/ 2 w 87"/>
                  <a:gd name="T47" fmla="*/ 1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7"/>
                  <a:gd name="T73" fmla="*/ 0 h 71"/>
                  <a:gd name="T74" fmla="*/ 87 w 87"/>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7" h="71">
                    <a:moveTo>
                      <a:pt x="87" y="36"/>
                    </a:moveTo>
                    <a:lnTo>
                      <a:pt x="80" y="24"/>
                    </a:lnTo>
                    <a:lnTo>
                      <a:pt x="74" y="20"/>
                    </a:lnTo>
                    <a:lnTo>
                      <a:pt x="68" y="15"/>
                    </a:lnTo>
                    <a:lnTo>
                      <a:pt x="62" y="11"/>
                    </a:lnTo>
                    <a:lnTo>
                      <a:pt x="57" y="8"/>
                    </a:lnTo>
                    <a:lnTo>
                      <a:pt x="54" y="5"/>
                    </a:lnTo>
                    <a:lnTo>
                      <a:pt x="50" y="3"/>
                    </a:lnTo>
                    <a:lnTo>
                      <a:pt x="48" y="1"/>
                    </a:lnTo>
                    <a:lnTo>
                      <a:pt x="47" y="0"/>
                    </a:lnTo>
                    <a:lnTo>
                      <a:pt x="0" y="45"/>
                    </a:lnTo>
                    <a:lnTo>
                      <a:pt x="6" y="51"/>
                    </a:lnTo>
                    <a:lnTo>
                      <a:pt x="12" y="55"/>
                    </a:lnTo>
                    <a:lnTo>
                      <a:pt x="18" y="59"/>
                    </a:lnTo>
                    <a:lnTo>
                      <a:pt x="23" y="61"/>
                    </a:lnTo>
                    <a:lnTo>
                      <a:pt x="26" y="64"/>
                    </a:lnTo>
                    <a:lnTo>
                      <a:pt x="30" y="67"/>
                    </a:lnTo>
                    <a:lnTo>
                      <a:pt x="32" y="68"/>
                    </a:lnTo>
                    <a:lnTo>
                      <a:pt x="35" y="71"/>
                    </a:lnTo>
                    <a:lnTo>
                      <a:pt x="28" y="59"/>
                    </a:lnTo>
                    <a:lnTo>
                      <a:pt x="87" y="36"/>
                    </a:lnTo>
                    <a:lnTo>
                      <a:pt x="85" y="30"/>
                    </a:lnTo>
                    <a:lnTo>
                      <a:pt x="80" y="24"/>
                    </a:lnTo>
                    <a:lnTo>
                      <a:pt x="87" y="3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7" name="Freeform 157"/>
              <p:cNvSpPr>
                <a:spLocks/>
              </p:cNvSpPr>
              <p:nvPr/>
            </p:nvSpPr>
            <p:spPr bwMode="auto">
              <a:xfrm>
                <a:off x="4148" y="2884"/>
                <a:ext cx="18" cy="12"/>
              </a:xfrm>
              <a:custGeom>
                <a:avLst/>
                <a:gdLst>
                  <a:gd name="T0" fmla="*/ 1 w 72"/>
                  <a:gd name="T1" fmla="*/ 1 h 48"/>
                  <a:gd name="T2" fmla="*/ 1 w 72"/>
                  <a:gd name="T3" fmla="*/ 0 h 48"/>
                  <a:gd name="T4" fmla="*/ 1 w 72"/>
                  <a:gd name="T5" fmla="*/ 0 h 48"/>
                  <a:gd name="T6" fmla="*/ 0 w 72"/>
                  <a:gd name="T7" fmla="*/ 1 h 48"/>
                  <a:gd name="T8" fmla="*/ 0 w 72"/>
                  <a:gd name="T9" fmla="*/ 1 h 48"/>
                  <a:gd name="T10" fmla="*/ 0 w 72"/>
                  <a:gd name="T11" fmla="*/ 0 h 48"/>
                  <a:gd name="T12" fmla="*/ 1 w 72"/>
                  <a:gd name="T13" fmla="*/ 1 h 48"/>
                  <a:gd name="T14" fmla="*/ 1 w 72"/>
                  <a:gd name="T15" fmla="*/ 1 h 48"/>
                  <a:gd name="T16" fmla="*/ 1 w 72"/>
                  <a:gd name="T17" fmla="*/ 0 h 48"/>
                  <a:gd name="T18" fmla="*/ 1 w 72"/>
                  <a:gd name="T19" fmla="*/ 1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48"/>
                  <a:gd name="T32" fmla="*/ 72 w 72"/>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48">
                    <a:moveTo>
                      <a:pt x="57" y="48"/>
                    </a:moveTo>
                    <a:lnTo>
                      <a:pt x="65" y="13"/>
                    </a:lnTo>
                    <a:lnTo>
                      <a:pt x="59" y="0"/>
                    </a:lnTo>
                    <a:lnTo>
                      <a:pt x="0" y="23"/>
                    </a:lnTo>
                    <a:lnTo>
                      <a:pt x="4" y="37"/>
                    </a:lnTo>
                    <a:lnTo>
                      <a:pt x="11" y="3"/>
                    </a:lnTo>
                    <a:lnTo>
                      <a:pt x="57" y="48"/>
                    </a:lnTo>
                    <a:lnTo>
                      <a:pt x="72" y="34"/>
                    </a:lnTo>
                    <a:lnTo>
                      <a:pt x="65" y="13"/>
                    </a:lnTo>
                    <a:lnTo>
                      <a:pt x="57" y="4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8" name="Freeform 158"/>
              <p:cNvSpPr>
                <a:spLocks/>
              </p:cNvSpPr>
              <p:nvPr/>
            </p:nvSpPr>
            <p:spPr bwMode="auto">
              <a:xfrm>
                <a:off x="4148" y="2885"/>
                <a:ext cx="17" cy="32"/>
              </a:xfrm>
              <a:custGeom>
                <a:avLst/>
                <a:gdLst>
                  <a:gd name="T0" fmla="*/ 0 w 70"/>
                  <a:gd name="T1" fmla="*/ 1 h 129"/>
                  <a:gd name="T2" fmla="*/ 1 w 70"/>
                  <a:gd name="T3" fmla="*/ 1 h 129"/>
                  <a:gd name="T4" fmla="*/ 1 w 70"/>
                  <a:gd name="T5" fmla="*/ 1 h 129"/>
                  <a:gd name="T6" fmla="*/ 1 w 70"/>
                  <a:gd name="T7" fmla="*/ 1 h 129"/>
                  <a:gd name="T8" fmla="*/ 1 w 70"/>
                  <a:gd name="T9" fmla="*/ 0 h 129"/>
                  <a:gd name="T10" fmla="*/ 1 w 70"/>
                  <a:gd name="T11" fmla="*/ 0 h 129"/>
                  <a:gd name="T12" fmla="*/ 1 w 70"/>
                  <a:gd name="T13" fmla="*/ 0 h 129"/>
                  <a:gd name="T14" fmla="*/ 1 w 70"/>
                  <a:gd name="T15" fmla="*/ 0 h 129"/>
                  <a:gd name="T16" fmla="*/ 1 w 70"/>
                  <a:gd name="T17" fmla="*/ 0 h 129"/>
                  <a:gd name="T18" fmla="*/ 1 w 70"/>
                  <a:gd name="T19" fmla="*/ 1 h 129"/>
                  <a:gd name="T20" fmla="*/ 0 w 70"/>
                  <a:gd name="T21" fmla="*/ 0 h 129"/>
                  <a:gd name="T22" fmla="*/ 0 w 70"/>
                  <a:gd name="T23" fmla="*/ 0 h 129"/>
                  <a:gd name="T24" fmla="*/ 0 w 70"/>
                  <a:gd name="T25" fmla="*/ 0 h 129"/>
                  <a:gd name="T26" fmla="*/ 0 w 70"/>
                  <a:gd name="T27" fmla="*/ 0 h 129"/>
                  <a:gd name="T28" fmla="*/ 0 w 70"/>
                  <a:gd name="T29" fmla="*/ 0 h 129"/>
                  <a:gd name="T30" fmla="*/ 0 w 70"/>
                  <a:gd name="T31" fmla="*/ 0 h 129"/>
                  <a:gd name="T32" fmla="*/ 0 w 70"/>
                  <a:gd name="T33" fmla="*/ 1 h 129"/>
                  <a:gd name="T34" fmla="*/ 0 w 70"/>
                  <a:gd name="T35" fmla="*/ 1 h 129"/>
                  <a:gd name="T36" fmla="*/ 0 w 70"/>
                  <a:gd name="T37" fmla="*/ 1 h 129"/>
                  <a:gd name="T38" fmla="*/ 1 w 70"/>
                  <a:gd name="T39" fmla="*/ 0 h 129"/>
                  <a:gd name="T40" fmla="*/ 0 w 70"/>
                  <a:gd name="T41" fmla="*/ 1 h 129"/>
                  <a:gd name="T42" fmla="*/ 1 w 70"/>
                  <a:gd name="T43" fmla="*/ 2 h 129"/>
                  <a:gd name="T44" fmla="*/ 1 w 70"/>
                  <a:gd name="T45" fmla="*/ 1 h 129"/>
                  <a:gd name="T46" fmla="*/ 0 w 70"/>
                  <a:gd name="T47" fmla="*/ 1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129"/>
                  <a:gd name="T74" fmla="*/ 70 w 70"/>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129">
                    <a:moveTo>
                      <a:pt x="10" y="69"/>
                    </a:moveTo>
                    <a:lnTo>
                      <a:pt x="66" y="44"/>
                    </a:lnTo>
                    <a:lnTo>
                      <a:pt x="66" y="43"/>
                    </a:lnTo>
                    <a:lnTo>
                      <a:pt x="66" y="40"/>
                    </a:lnTo>
                    <a:lnTo>
                      <a:pt x="65" y="38"/>
                    </a:lnTo>
                    <a:lnTo>
                      <a:pt x="66" y="35"/>
                    </a:lnTo>
                    <a:lnTo>
                      <a:pt x="65" y="38"/>
                    </a:lnTo>
                    <a:lnTo>
                      <a:pt x="59" y="45"/>
                    </a:lnTo>
                    <a:lnTo>
                      <a:pt x="13" y="0"/>
                    </a:lnTo>
                    <a:lnTo>
                      <a:pt x="5" y="12"/>
                    </a:lnTo>
                    <a:lnTo>
                      <a:pt x="3" y="21"/>
                    </a:lnTo>
                    <a:lnTo>
                      <a:pt x="2" y="28"/>
                    </a:lnTo>
                    <a:lnTo>
                      <a:pt x="0" y="34"/>
                    </a:lnTo>
                    <a:lnTo>
                      <a:pt x="0" y="39"/>
                    </a:lnTo>
                    <a:lnTo>
                      <a:pt x="0" y="44"/>
                    </a:lnTo>
                    <a:lnTo>
                      <a:pt x="0" y="46"/>
                    </a:lnTo>
                    <a:lnTo>
                      <a:pt x="2" y="48"/>
                    </a:lnTo>
                    <a:lnTo>
                      <a:pt x="56" y="24"/>
                    </a:lnTo>
                    <a:lnTo>
                      <a:pt x="10" y="69"/>
                    </a:lnTo>
                    <a:lnTo>
                      <a:pt x="70" y="129"/>
                    </a:lnTo>
                    <a:lnTo>
                      <a:pt x="66" y="44"/>
                    </a:lnTo>
                    <a:lnTo>
                      <a:pt x="10" y="6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89" name="Freeform 159"/>
              <p:cNvSpPr>
                <a:spLocks/>
              </p:cNvSpPr>
              <p:nvPr/>
            </p:nvSpPr>
            <p:spPr bwMode="auto">
              <a:xfrm>
                <a:off x="4148" y="2858"/>
                <a:ext cx="24" cy="44"/>
              </a:xfrm>
              <a:custGeom>
                <a:avLst/>
                <a:gdLst>
                  <a:gd name="T0" fmla="*/ 1 w 100"/>
                  <a:gd name="T1" fmla="*/ 1 h 175"/>
                  <a:gd name="T2" fmla="*/ 0 w 100"/>
                  <a:gd name="T3" fmla="*/ 1 h 175"/>
                  <a:gd name="T4" fmla="*/ 0 w 100"/>
                  <a:gd name="T5" fmla="*/ 1 h 175"/>
                  <a:gd name="T6" fmla="*/ 0 w 100"/>
                  <a:gd name="T7" fmla="*/ 1 h 175"/>
                  <a:gd name="T8" fmla="*/ 0 w 100"/>
                  <a:gd name="T9" fmla="*/ 2 h 175"/>
                  <a:gd name="T10" fmla="*/ 0 w 100"/>
                  <a:gd name="T11" fmla="*/ 2 h 175"/>
                  <a:gd name="T12" fmla="*/ 0 w 100"/>
                  <a:gd name="T13" fmla="*/ 2 h 175"/>
                  <a:gd name="T14" fmla="*/ 0 w 100"/>
                  <a:gd name="T15" fmla="*/ 2 h 175"/>
                  <a:gd name="T16" fmla="*/ 0 w 100"/>
                  <a:gd name="T17" fmla="*/ 2 h 175"/>
                  <a:gd name="T18" fmla="*/ 0 w 100"/>
                  <a:gd name="T19" fmla="*/ 2 h 175"/>
                  <a:gd name="T20" fmla="*/ 0 w 100"/>
                  <a:gd name="T21" fmla="*/ 3 h 175"/>
                  <a:gd name="T22" fmla="*/ 0 w 100"/>
                  <a:gd name="T23" fmla="*/ 3 h 175"/>
                  <a:gd name="T24" fmla="*/ 1 w 100"/>
                  <a:gd name="T25" fmla="*/ 2 h 175"/>
                  <a:gd name="T26" fmla="*/ 1 w 100"/>
                  <a:gd name="T27" fmla="*/ 2 h 175"/>
                  <a:gd name="T28" fmla="*/ 1 w 100"/>
                  <a:gd name="T29" fmla="*/ 3 h 175"/>
                  <a:gd name="T30" fmla="*/ 1 w 100"/>
                  <a:gd name="T31" fmla="*/ 3 h 175"/>
                  <a:gd name="T32" fmla="*/ 1 w 100"/>
                  <a:gd name="T33" fmla="*/ 3 h 175"/>
                  <a:gd name="T34" fmla="*/ 1 w 100"/>
                  <a:gd name="T35" fmla="*/ 2 h 175"/>
                  <a:gd name="T36" fmla="*/ 1 w 100"/>
                  <a:gd name="T37" fmla="*/ 2 h 175"/>
                  <a:gd name="T38" fmla="*/ 1 w 100"/>
                  <a:gd name="T39" fmla="*/ 2 h 175"/>
                  <a:gd name="T40" fmla="*/ 1 w 100"/>
                  <a:gd name="T41" fmla="*/ 2 h 175"/>
                  <a:gd name="T42" fmla="*/ 1 w 100"/>
                  <a:gd name="T43" fmla="*/ 2 h 175"/>
                  <a:gd name="T44" fmla="*/ 1 w 100"/>
                  <a:gd name="T45" fmla="*/ 1 h 175"/>
                  <a:gd name="T46" fmla="*/ 1 w 100"/>
                  <a:gd name="T47" fmla="*/ 2 h 175"/>
                  <a:gd name="T48" fmla="*/ 1 w 100"/>
                  <a:gd name="T49" fmla="*/ 1 h 175"/>
                  <a:gd name="T50" fmla="*/ 0 w 100"/>
                  <a:gd name="T51" fmla="*/ 0 h 175"/>
                  <a:gd name="T52" fmla="*/ 0 w 100"/>
                  <a:gd name="T53" fmla="*/ 1 h 175"/>
                  <a:gd name="T54" fmla="*/ 1 w 100"/>
                  <a:gd name="T55" fmla="*/ 1 h 17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0"/>
                  <a:gd name="T85" fmla="*/ 0 h 175"/>
                  <a:gd name="T86" fmla="*/ 100 w 100"/>
                  <a:gd name="T87" fmla="*/ 175 h 17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0" h="175">
                    <a:moveTo>
                      <a:pt x="90" y="56"/>
                    </a:moveTo>
                    <a:lnTo>
                      <a:pt x="36" y="80"/>
                    </a:lnTo>
                    <a:lnTo>
                      <a:pt x="36" y="76"/>
                    </a:lnTo>
                    <a:lnTo>
                      <a:pt x="33" y="81"/>
                    </a:lnTo>
                    <a:lnTo>
                      <a:pt x="27" y="90"/>
                    </a:lnTo>
                    <a:lnTo>
                      <a:pt x="20" y="101"/>
                    </a:lnTo>
                    <a:lnTo>
                      <a:pt x="13" y="113"/>
                    </a:lnTo>
                    <a:lnTo>
                      <a:pt x="6" y="125"/>
                    </a:lnTo>
                    <a:lnTo>
                      <a:pt x="3" y="133"/>
                    </a:lnTo>
                    <a:lnTo>
                      <a:pt x="0" y="144"/>
                    </a:lnTo>
                    <a:lnTo>
                      <a:pt x="1" y="158"/>
                    </a:lnTo>
                    <a:lnTo>
                      <a:pt x="11" y="175"/>
                    </a:lnTo>
                    <a:lnTo>
                      <a:pt x="57" y="130"/>
                    </a:lnTo>
                    <a:lnTo>
                      <a:pt x="64" y="141"/>
                    </a:lnTo>
                    <a:lnTo>
                      <a:pt x="64" y="150"/>
                    </a:lnTo>
                    <a:lnTo>
                      <a:pt x="64" y="153"/>
                    </a:lnTo>
                    <a:lnTo>
                      <a:pt x="68" y="146"/>
                    </a:lnTo>
                    <a:lnTo>
                      <a:pt x="74" y="137"/>
                    </a:lnTo>
                    <a:lnTo>
                      <a:pt x="82" y="125"/>
                    </a:lnTo>
                    <a:lnTo>
                      <a:pt x="89" y="113"/>
                    </a:lnTo>
                    <a:lnTo>
                      <a:pt x="96" y="99"/>
                    </a:lnTo>
                    <a:lnTo>
                      <a:pt x="100" y="78"/>
                    </a:lnTo>
                    <a:lnTo>
                      <a:pt x="45" y="102"/>
                    </a:lnTo>
                    <a:lnTo>
                      <a:pt x="90" y="56"/>
                    </a:lnTo>
                    <a:lnTo>
                      <a:pt x="33" y="0"/>
                    </a:lnTo>
                    <a:lnTo>
                      <a:pt x="36" y="80"/>
                    </a:lnTo>
                    <a:lnTo>
                      <a:pt x="90" y="5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0" name="Freeform 160"/>
              <p:cNvSpPr>
                <a:spLocks/>
              </p:cNvSpPr>
              <p:nvPr/>
            </p:nvSpPr>
            <p:spPr bwMode="auto">
              <a:xfrm>
                <a:off x="4153" y="2872"/>
                <a:ext cx="20" cy="28"/>
              </a:xfrm>
              <a:custGeom>
                <a:avLst/>
                <a:gdLst>
                  <a:gd name="T0" fmla="*/ 0 w 78"/>
                  <a:gd name="T1" fmla="*/ 2 h 109"/>
                  <a:gd name="T2" fmla="*/ 1 w 78"/>
                  <a:gd name="T3" fmla="*/ 2 h 109"/>
                  <a:gd name="T4" fmla="*/ 1 w 78"/>
                  <a:gd name="T5" fmla="*/ 1 h 109"/>
                  <a:gd name="T6" fmla="*/ 1 w 78"/>
                  <a:gd name="T7" fmla="*/ 1 h 109"/>
                  <a:gd name="T8" fmla="*/ 1 w 78"/>
                  <a:gd name="T9" fmla="*/ 1 h 109"/>
                  <a:gd name="T10" fmla="*/ 1 w 78"/>
                  <a:gd name="T11" fmla="*/ 1 h 109"/>
                  <a:gd name="T12" fmla="*/ 1 w 78"/>
                  <a:gd name="T13" fmla="*/ 1 h 109"/>
                  <a:gd name="T14" fmla="*/ 1 w 78"/>
                  <a:gd name="T15" fmla="*/ 1 h 109"/>
                  <a:gd name="T16" fmla="*/ 1 w 78"/>
                  <a:gd name="T17" fmla="*/ 1 h 109"/>
                  <a:gd name="T18" fmla="*/ 1 w 78"/>
                  <a:gd name="T19" fmla="*/ 1 h 109"/>
                  <a:gd name="T20" fmla="*/ 1 w 78"/>
                  <a:gd name="T21" fmla="*/ 0 h 109"/>
                  <a:gd name="T22" fmla="*/ 1 w 78"/>
                  <a:gd name="T23" fmla="*/ 0 h 109"/>
                  <a:gd name="T24" fmla="*/ 0 w 78"/>
                  <a:gd name="T25" fmla="*/ 1 h 109"/>
                  <a:gd name="T26" fmla="*/ 0 w 78"/>
                  <a:gd name="T27" fmla="*/ 1 h 109"/>
                  <a:gd name="T28" fmla="*/ 0 w 78"/>
                  <a:gd name="T29" fmla="*/ 1 h 109"/>
                  <a:gd name="T30" fmla="*/ 0 w 78"/>
                  <a:gd name="T31" fmla="*/ 1 h 109"/>
                  <a:gd name="T32" fmla="*/ 0 w 78"/>
                  <a:gd name="T33" fmla="*/ 0 h 109"/>
                  <a:gd name="T34" fmla="*/ 0 w 78"/>
                  <a:gd name="T35" fmla="*/ 1 h 109"/>
                  <a:gd name="T36" fmla="*/ 0 w 78"/>
                  <a:gd name="T37" fmla="*/ 1 h 109"/>
                  <a:gd name="T38" fmla="*/ 0 w 78"/>
                  <a:gd name="T39" fmla="*/ 1 h 109"/>
                  <a:gd name="T40" fmla="*/ 0 w 78"/>
                  <a:gd name="T41" fmla="*/ 1 h 109"/>
                  <a:gd name="T42" fmla="*/ 0 w 78"/>
                  <a:gd name="T43" fmla="*/ 1 h 109"/>
                  <a:gd name="T44" fmla="*/ 0 w 78"/>
                  <a:gd name="T45" fmla="*/ 1 h 109"/>
                  <a:gd name="T46" fmla="*/ 1 w 78"/>
                  <a:gd name="T47" fmla="*/ 1 h 109"/>
                  <a:gd name="T48" fmla="*/ 0 w 78"/>
                  <a:gd name="T49" fmla="*/ 2 h 109"/>
                  <a:gd name="T50" fmla="*/ 1 w 78"/>
                  <a:gd name="T51" fmla="*/ 2 h 109"/>
                  <a:gd name="T52" fmla="*/ 1 w 78"/>
                  <a:gd name="T53" fmla="*/ 2 h 109"/>
                  <a:gd name="T54" fmla="*/ 0 w 78"/>
                  <a:gd name="T55" fmla="*/ 2 h 1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8"/>
                  <a:gd name="T85" fmla="*/ 0 h 109"/>
                  <a:gd name="T86" fmla="*/ 78 w 78"/>
                  <a:gd name="T87" fmla="*/ 109 h 10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8" h="109">
                    <a:moveTo>
                      <a:pt x="0" y="87"/>
                    </a:moveTo>
                    <a:lnTo>
                      <a:pt x="45" y="87"/>
                    </a:lnTo>
                    <a:lnTo>
                      <a:pt x="47" y="83"/>
                    </a:lnTo>
                    <a:lnTo>
                      <a:pt x="52" y="78"/>
                    </a:lnTo>
                    <a:lnTo>
                      <a:pt x="58" y="71"/>
                    </a:lnTo>
                    <a:lnTo>
                      <a:pt x="64" y="64"/>
                    </a:lnTo>
                    <a:lnTo>
                      <a:pt x="70" y="54"/>
                    </a:lnTo>
                    <a:lnTo>
                      <a:pt x="75" y="44"/>
                    </a:lnTo>
                    <a:lnTo>
                      <a:pt x="77" y="34"/>
                    </a:lnTo>
                    <a:lnTo>
                      <a:pt x="78" y="24"/>
                    </a:lnTo>
                    <a:lnTo>
                      <a:pt x="75" y="12"/>
                    </a:lnTo>
                    <a:lnTo>
                      <a:pt x="66" y="0"/>
                    </a:lnTo>
                    <a:lnTo>
                      <a:pt x="21" y="46"/>
                    </a:lnTo>
                    <a:lnTo>
                      <a:pt x="15" y="38"/>
                    </a:lnTo>
                    <a:lnTo>
                      <a:pt x="14" y="31"/>
                    </a:lnTo>
                    <a:lnTo>
                      <a:pt x="14" y="26"/>
                    </a:lnTo>
                    <a:lnTo>
                      <a:pt x="15" y="21"/>
                    </a:lnTo>
                    <a:lnTo>
                      <a:pt x="14" y="24"/>
                    </a:lnTo>
                    <a:lnTo>
                      <a:pt x="12" y="26"/>
                    </a:lnTo>
                    <a:lnTo>
                      <a:pt x="8" y="31"/>
                    </a:lnTo>
                    <a:lnTo>
                      <a:pt x="5" y="35"/>
                    </a:lnTo>
                    <a:lnTo>
                      <a:pt x="1" y="39"/>
                    </a:lnTo>
                    <a:lnTo>
                      <a:pt x="0" y="40"/>
                    </a:lnTo>
                    <a:lnTo>
                      <a:pt x="45" y="40"/>
                    </a:lnTo>
                    <a:lnTo>
                      <a:pt x="0" y="87"/>
                    </a:lnTo>
                    <a:lnTo>
                      <a:pt x="22" y="109"/>
                    </a:lnTo>
                    <a:lnTo>
                      <a:pt x="45" y="87"/>
                    </a:lnTo>
                    <a:lnTo>
                      <a:pt x="0" y="8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1" name="Freeform 161"/>
              <p:cNvSpPr>
                <a:spLocks/>
              </p:cNvSpPr>
              <p:nvPr/>
            </p:nvSpPr>
            <p:spPr bwMode="auto">
              <a:xfrm>
                <a:off x="4144" y="2875"/>
                <a:ext cx="21" cy="19"/>
              </a:xfrm>
              <a:custGeom>
                <a:avLst/>
                <a:gdLst>
                  <a:gd name="T0" fmla="*/ 0 w 83"/>
                  <a:gd name="T1" fmla="*/ 1 h 76"/>
                  <a:gd name="T2" fmla="*/ 0 w 83"/>
                  <a:gd name="T3" fmla="*/ 1 h 76"/>
                  <a:gd name="T4" fmla="*/ 1 w 83"/>
                  <a:gd name="T5" fmla="*/ 1 h 76"/>
                  <a:gd name="T6" fmla="*/ 1 w 83"/>
                  <a:gd name="T7" fmla="*/ 1 h 76"/>
                  <a:gd name="T8" fmla="*/ 1 w 83"/>
                  <a:gd name="T9" fmla="*/ 0 h 76"/>
                  <a:gd name="T10" fmla="*/ 1 w 83"/>
                  <a:gd name="T11" fmla="*/ 0 h 76"/>
                  <a:gd name="T12" fmla="*/ 0 w 83"/>
                  <a:gd name="T13" fmla="*/ 1 h 76"/>
                  <a:gd name="T14" fmla="*/ 0 w 83"/>
                  <a:gd name="T15" fmla="*/ 1 h 76"/>
                  <a:gd name="T16" fmla="*/ 0 w 83"/>
                  <a:gd name="T17" fmla="*/ 1 h 76"/>
                  <a:gd name="T18" fmla="*/ 0 w 83"/>
                  <a:gd name="T19" fmla="*/ 1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76"/>
                  <a:gd name="T32" fmla="*/ 83 w 83"/>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76">
                    <a:moveTo>
                      <a:pt x="0" y="33"/>
                    </a:moveTo>
                    <a:lnTo>
                      <a:pt x="8" y="46"/>
                    </a:lnTo>
                    <a:lnTo>
                      <a:pt x="38" y="76"/>
                    </a:lnTo>
                    <a:lnTo>
                      <a:pt x="83" y="29"/>
                    </a:lnTo>
                    <a:lnTo>
                      <a:pt x="53" y="0"/>
                    </a:lnTo>
                    <a:lnTo>
                      <a:pt x="60" y="13"/>
                    </a:lnTo>
                    <a:lnTo>
                      <a:pt x="0" y="33"/>
                    </a:lnTo>
                    <a:lnTo>
                      <a:pt x="2" y="40"/>
                    </a:lnTo>
                    <a:lnTo>
                      <a:pt x="8" y="46"/>
                    </a:lnTo>
                    <a:lnTo>
                      <a:pt x="0"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2" name="Freeform 162"/>
              <p:cNvSpPr>
                <a:spLocks/>
              </p:cNvSpPr>
              <p:nvPr/>
            </p:nvSpPr>
            <p:spPr bwMode="auto">
              <a:xfrm>
                <a:off x="4143" y="2875"/>
                <a:ext cx="16" cy="8"/>
              </a:xfrm>
              <a:custGeom>
                <a:avLst/>
                <a:gdLst>
                  <a:gd name="T0" fmla="*/ 1 w 65"/>
                  <a:gd name="T1" fmla="*/ 0 h 35"/>
                  <a:gd name="T2" fmla="*/ 0 w 65"/>
                  <a:gd name="T3" fmla="*/ 0 h 35"/>
                  <a:gd name="T4" fmla="*/ 0 w 65"/>
                  <a:gd name="T5" fmla="*/ 0 h 35"/>
                  <a:gd name="T6" fmla="*/ 1 w 65"/>
                  <a:gd name="T7" fmla="*/ 0 h 35"/>
                  <a:gd name="T8" fmla="*/ 1 w 65"/>
                  <a:gd name="T9" fmla="*/ 0 h 35"/>
                  <a:gd name="T10" fmla="*/ 0 w 65"/>
                  <a:gd name="T11" fmla="*/ 0 h 35"/>
                  <a:gd name="T12" fmla="*/ 1 w 65"/>
                  <a:gd name="T13" fmla="*/ 0 h 35"/>
                  <a:gd name="T14" fmla="*/ 0 w 65"/>
                  <a:gd name="T15" fmla="*/ 0 h 35"/>
                  <a:gd name="T16" fmla="*/ 0 w 65"/>
                  <a:gd name="T17" fmla="*/ 0 h 35"/>
                  <a:gd name="T18" fmla="*/ 1 w 65"/>
                  <a:gd name="T19" fmla="*/ 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35"/>
                  <a:gd name="T32" fmla="*/ 65 w 65"/>
                  <a:gd name="T33" fmla="*/ 35 h 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35">
                    <a:moveTo>
                      <a:pt x="61" y="0"/>
                    </a:moveTo>
                    <a:lnTo>
                      <a:pt x="0" y="21"/>
                    </a:lnTo>
                    <a:lnTo>
                      <a:pt x="5" y="35"/>
                    </a:lnTo>
                    <a:lnTo>
                      <a:pt x="65" y="15"/>
                    </a:lnTo>
                    <a:lnTo>
                      <a:pt x="61" y="0"/>
                    </a:lnTo>
                    <a:lnTo>
                      <a:pt x="0" y="21"/>
                    </a:lnTo>
                    <a:lnTo>
                      <a:pt x="61" y="0"/>
                    </a:lnTo>
                    <a:lnTo>
                      <a:pt x="31" y="11"/>
                    </a:lnTo>
                    <a:lnTo>
                      <a:pt x="0" y="21"/>
                    </a:lnTo>
                    <a:lnTo>
                      <a:pt x="61"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3" name="Freeform 163"/>
              <p:cNvSpPr>
                <a:spLocks/>
              </p:cNvSpPr>
              <p:nvPr/>
            </p:nvSpPr>
            <p:spPr bwMode="auto">
              <a:xfrm>
                <a:off x="4143" y="2869"/>
                <a:ext cx="16" cy="14"/>
              </a:xfrm>
              <a:custGeom>
                <a:avLst/>
                <a:gdLst>
                  <a:gd name="T0" fmla="*/ 0 w 65"/>
                  <a:gd name="T1" fmla="*/ 0 h 56"/>
                  <a:gd name="T2" fmla="*/ 0 w 65"/>
                  <a:gd name="T3" fmla="*/ 0 h 56"/>
                  <a:gd name="T4" fmla="*/ 0 w 65"/>
                  <a:gd name="T5" fmla="*/ 0 h 56"/>
                  <a:gd name="T6" fmla="*/ 0 w 65"/>
                  <a:gd name="T7" fmla="*/ 1 h 56"/>
                  <a:gd name="T8" fmla="*/ 0 w 65"/>
                  <a:gd name="T9" fmla="*/ 1 h 56"/>
                  <a:gd name="T10" fmla="*/ 0 w 65"/>
                  <a:gd name="T11" fmla="*/ 1 h 56"/>
                  <a:gd name="T12" fmla="*/ 1 w 65"/>
                  <a:gd name="T13" fmla="*/ 0 h 56"/>
                  <a:gd name="T14" fmla="*/ 1 w 65"/>
                  <a:gd name="T15" fmla="*/ 1 h 56"/>
                  <a:gd name="T16" fmla="*/ 1 w 65"/>
                  <a:gd name="T17" fmla="*/ 0 h 56"/>
                  <a:gd name="T18" fmla="*/ 0 w 65"/>
                  <a:gd name="T19" fmla="*/ 1 h 56"/>
                  <a:gd name="T20" fmla="*/ 0 w 65"/>
                  <a:gd name="T21" fmla="*/ 1 h 56"/>
                  <a:gd name="T22" fmla="*/ 0 w 65"/>
                  <a:gd name="T23" fmla="*/ 1 h 56"/>
                  <a:gd name="T24" fmla="*/ 1 w 65"/>
                  <a:gd name="T25" fmla="*/ 1 h 56"/>
                  <a:gd name="T26" fmla="*/ 1 w 65"/>
                  <a:gd name="T27" fmla="*/ 1 h 56"/>
                  <a:gd name="T28" fmla="*/ 1 w 65"/>
                  <a:gd name="T29" fmla="*/ 1 h 56"/>
                  <a:gd name="T30" fmla="*/ 1 w 65"/>
                  <a:gd name="T31" fmla="*/ 1 h 56"/>
                  <a:gd name="T32" fmla="*/ 1 w 65"/>
                  <a:gd name="T33" fmla="*/ 1 h 56"/>
                  <a:gd name="T34" fmla="*/ 1 w 65"/>
                  <a:gd name="T35" fmla="*/ 1 h 56"/>
                  <a:gd name="T36" fmla="*/ 0 w 65"/>
                  <a:gd name="T37" fmla="*/ 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56"/>
                  <a:gd name="T59" fmla="*/ 65 w 65"/>
                  <a:gd name="T60" fmla="*/ 56 h 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56">
                    <a:moveTo>
                      <a:pt x="17" y="0"/>
                    </a:moveTo>
                    <a:lnTo>
                      <a:pt x="10" y="9"/>
                    </a:lnTo>
                    <a:lnTo>
                      <a:pt x="5" y="18"/>
                    </a:lnTo>
                    <a:lnTo>
                      <a:pt x="3" y="25"/>
                    </a:lnTo>
                    <a:lnTo>
                      <a:pt x="3" y="30"/>
                    </a:lnTo>
                    <a:lnTo>
                      <a:pt x="4" y="24"/>
                    </a:lnTo>
                    <a:lnTo>
                      <a:pt x="60" y="19"/>
                    </a:lnTo>
                    <a:lnTo>
                      <a:pt x="62" y="25"/>
                    </a:lnTo>
                    <a:lnTo>
                      <a:pt x="61" y="21"/>
                    </a:lnTo>
                    <a:lnTo>
                      <a:pt x="0" y="42"/>
                    </a:lnTo>
                    <a:lnTo>
                      <a:pt x="1" y="46"/>
                    </a:lnTo>
                    <a:lnTo>
                      <a:pt x="6" y="56"/>
                    </a:lnTo>
                    <a:lnTo>
                      <a:pt x="63" y="51"/>
                    </a:lnTo>
                    <a:lnTo>
                      <a:pt x="65" y="43"/>
                    </a:lnTo>
                    <a:lnTo>
                      <a:pt x="65" y="42"/>
                    </a:lnTo>
                    <a:lnTo>
                      <a:pt x="64" y="44"/>
                    </a:lnTo>
                    <a:lnTo>
                      <a:pt x="62" y="46"/>
                    </a:lnTo>
                    <a:lnTo>
                      <a:pt x="17"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4" name="Freeform 164"/>
              <p:cNvSpPr>
                <a:spLocks/>
              </p:cNvSpPr>
              <p:nvPr/>
            </p:nvSpPr>
            <p:spPr bwMode="auto">
              <a:xfrm>
                <a:off x="4539" y="3246"/>
                <a:ext cx="18" cy="18"/>
              </a:xfrm>
              <a:custGeom>
                <a:avLst/>
                <a:gdLst>
                  <a:gd name="T0" fmla="*/ 1 w 74"/>
                  <a:gd name="T1" fmla="*/ 0 h 72"/>
                  <a:gd name="T2" fmla="*/ 1 w 74"/>
                  <a:gd name="T3" fmla="*/ 0 h 72"/>
                  <a:gd name="T4" fmla="*/ 0 w 74"/>
                  <a:gd name="T5" fmla="*/ 0 h 72"/>
                  <a:gd name="T6" fmla="*/ 0 w 74"/>
                  <a:gd name="T7" fmla="*/ 0 h 72"/>
                  <a:gd name="T8" fmla="*/ 0 w 74"/>
                  <a:gd name="T9" fmla="*/ 0 h 72"/>
                  <a:gd name="T10" fmla="*/ 0 w 74"/>
                  <a:gd name="T11" fmla="*/ 0 h 72"/>
                  <a:gd name="T12" fmla="*/ 0 w 74"/>
                  <a:gd name="T13" fmla="*/ 1 h 72"/>
                  <a:gd name="T14" fmla="*/ 0 w 74"/>
                  <a:gd name="T15" fmla="*/ 1 h 72"/>
                  <a:gd name="T16" fmla="*/ 0 w 74"/>
                  <a:gd name="T17" fmla="*/ 1 h 72"/>
                  <a:gd name="T18" fmla="*/ 0 w 74"/>
                  <a:gd name="T19" fmla="*/ 1 h 72"/>
                  <a:gd name="T20" fmla="*/ 1 w 74"/>
                  <a:gd name="T21" fmla="*/ 1 h 72"/>
                  <a:gd name="T22" fmla="*/ 1 w 74"/>
                  <a:gd name="T23" fmla="*/ 1 h 72"/>
                  <a:gd name="T24" fmla="*/ 1 w 74"/>
                  <a:gd name="T25" fmla="*/ 1 h 72"/>
                  <a:gd name="T26" fmla="*/ 1 w 74"/>
                  <a:gd name="T27" fmla="*/ 1 h 72"/>
                  <a:gd name="T28" fmla="*/ 1 w 74"/>
                  <a:gd name="T29" fmla="*/ 1 h 72"/>
                  <a:gd name="T30" fmla="*/ 1 w 74"/>
                  <a:gd name="T31" fmla="*/ 1 h 72"/>
                  <a:gd name="T32" fmla="*/ 1 w 74"/>
                  <a:gd name="T33" fmla="*/ 1 h 72"/>
                  <a:gd name="T34" fmla="*/ 1 w 74"/>
                  <a:gd name="T35" fmla="*/ 1 h 72"/>
                  <a:gd name="T36" fmla="*/ 1 w 74"/>
                  <a:gd name="T37" fmla="*/ 1 h 72"/>
                  <a:gd name="T38" fmla="*/ 1 w 74"/>
                  <a:gd name="T39" fmla="*/ 1 h 72"/>
                  <a:gd name="T40" fmla="*/ 1 w 74"/>
                  <a:gd name="T41" fmla="*/ 0 h 72"/>
                  <a:gd name="T42" fmla="*/ 1 w 74"/>
                  <a:gd name="T43" fmla="*/ 0 h 72"/>
                  <a:gd name="T44" fmla="*/ 1 w 74"/>
                  <a:gd name="T45" fmla="*/ 0 h 72"/>
                  <a:gd name="T46" fmla="*/ 1 w 74"/>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72"/>
                  <a:gd name="T74" fmla="*/ 74 w 7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72">
                    <a:moveTo>
                      <a:pt x="61" y="0"/>
                    </a:moveTo>
                    <a:lnTo>
                      <a:pt x="48" y="2"/>
                    </a:lnTo>
                    <a:lnTo>
                      <a:pt x="38" y="7"/>
                    </a:lnTo>
                    <a:lnTo>
                      <a:pt x="30" y="14"/>
                    </a:lnTo>
                    <a:lnTo>
                      <a:pt x="23" y="20"/>
                    </a:lnTo>
                    <a:lnTo>
                      <a:pt x="17" y="26"/>
                    </a:lnTo>
                    <a:lnTo>
                      <a:pt x="12" y="33"/>
                    </a:lnTo>
                    <a:lnTo>
                      <a:pt x="8" y="40"/>
                    </a:lnTo>
                    <a:lnTo>
                      <a:pt x="4" y="50"/>
                    </a:lnTo>
                    <a:lnTo>
                      <a:pt x="0" y="63"/>
                    </a:lnTo>
                    <a:lnTo>
                      <a:pt x="66" y="63"/>
                    </a:lnTo>
                    <a:lnTo>
                      <a:pt x="65" y="71"/>
                    </a:lnTo>
                    <a:lnTo>
                      <a:pt x="63" y="72"/>
                    </a:lnTo>
                    <a:lnTo>
                      <a:pt x="65" y="70"/>
                    </a:lnTo>
                    <a:lnTo>
                      <a:pt x="67" y="67"/>
                    </a:lnTo>
                    <a:lnTo>
                      <a:pt x="69" y="65"/>
                    </a:lnTo>
                    <a:lnTo>
                      <a:pt x="72" y="63"/>
                    </a:lnTo>
                    <a:lnTo>
                      <a:pt x="73" y="61"/>
                    </a:lnTo>
                    <a:lnTo>
                      <a:pt x="74" y="60"/>
                    </a:lnTo>
                    <a:lnTo>
                      <a:pt x="61" y="64"/>
                    </a:lnTo>
                    <a:lnTo>
                      <a:pt x="61" y="0"/>
                    </a:lnTo>
                    <a:lnTo>
                      <a:pt x="54" y="0"/>
                    </a:lnTo>
                    <a:lnTo>
                      <a:pt x="48" y="2"/>
                    </a:lnTo>
                    <a:lnTo>
                      <a:pt x="61"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5" name="Freeform 165"/>
              <p:cNvSpPr>
                <a:spLocks/>
              </p:cNvSpPr>
              <p:nvPr/>
            </p:nvSpPr>
            <p:spPr bwMode="auto">
              <a:xfrm>
                <a:off x="4554" y="3246"/>
                <a:ext cx="18" cy="16"/>
              </a:xfrm>
              <a:custGeom>
                <a:avLst/>
                <a:gdLst>
                  <a:gd name="T0" fmla="*/ 1 w 74"/>
                  <a:gd name="T1" fmla="*/ 1 h 64"/>
                  <a:gd name="T2" fmla="*/ 0 w 74"/>
                  <a:gd name="T3" fmla="*/ 0 h 64"/>
                  <a:gd name="T4" fmla="*/ 0 w 74"/>
                  <a:gd name="T5" fmla="*/ 0 h 64"/>
                  <a:gd name="T6" fmla="*/ 0 w 74"/>
                  <a:gd name="T7" fmla="*/ 1 h 64"/>
                  <a:gd name="T8" fmla="*/ 0 w 74"/>
                  <a:gd name="T9" fmla="*/ 1 h 64"/>
                  <a:gd name="T10" fmla="*/ 0 w 74"/>
                  <a:gd name="T11" fmla="*/ 1 h 64"/>
                  <a:gd name="T12" fmla="*/ 1 w 74"/>
                  <a:gd name="T13" fmla="*/ 1 h 64"/>
                  <a:gd name="T14" fmla="*/ 1 w 74"/>
                  <a:gd name="T15" fmla="*/ 0 h 64"/>
                  <a:gd name="T16" fmla="*/ 0 w 74"/>
                  <a:gd name="T17" fmla="*/ 0 h 64"/>
                  <a:gd name="T18" fmla="*/ 1 w 74"/>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64"/>
                  <a:gd name="T32" fmla="*/ 74 w 74"/>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64">
                    <a:moveTo>
                      <a:pt x="74" y="32"/>
                    </a:moveTo>
                    <a:lnTo>
                      <a:pt x="42" y="0"/>
                    </a:lnTo>
                    <a:lnTo>
                      <a:pt x="0" y="0"/>
                    </a:lnTo>
                    <a:lnTo>
                      <a:pt x="0" y="64"/>
                    </a:lnTo>
                    <a:lnTo>
                      <a:pt x="42" y="64"/>
                    </a:lnTo>
                    <a:lnTo>
                      <a:pt x="10" y="32"/>
                    </a:lnTo>
                    <a:lnTo>
                      <a:pt x="74" y="32"/>
                    </a:lnTo>
                    <a:lnTo>
                      <a:pt x="74" y="0"/>
                    </a:lnTo>
                    <a:lnTo>
                      <a:pt x="42" y="0"/>
                    </a:lnTo>
                    <a:lnTo>
                      <a:pt x="74"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6" name="Freeform 166"/>
              <p:cNvSpPr>
                <a:spLocks/>
              </p:cNvSpPr>
              <p:nvPr/>
            </p:nvSpPr>
            <p:spPr bwMode="auto">
              <a:xfrm>
                <a:off x="4539" y="3254"/>
                <a:ext cx="33" cy="23"/>
              </a:xfrm>
              <a:custGeom>
                <a:avLst/>
                <a:gdLst>
                  <a:gd name="T0" fmla="*/ 0 w 135"/>
                  <a:gd name="T1" fmla="*/ 0 h 94"/>
                  <a:gd name="T2" fmla="*/ 0 w 135"/>
                  <a:gd name="T3" fmla="*/ 0 h 94"/>
                  <a:gd name="T4" fmla="*/ 0 w 135"/>
                  <a:gd name="T5" fmla="*/ 0 h 94"/>
                  <a:gd name="T6" fmla="*/ 0 w 135"/>
                  <a:gd name="T7" fmla="*/ 0 h 94"/>
                  <a:gd name="T8" fmla="*/ 0 w 135"/>
                  <a:gd name="T9" fmla="*/ 1 h 94"/>
                  <a:gd name="T10" fmla="*/ 0 w 135"/>
                  <a:gd name="T11" fmla="*/ 1 h 94"/>
                  <a:gd name="T12" fmla="*/ 0 w 135"/>
                  <a:gd name="T13" fmla="*/ 1 h 94"/>
                  <a:gd name="T14" fmla="*/ 1 w 135"/>
                  <a:gd name="T15" fmla="*/ 1 h 94"/>
                  <a:gd name="T16" fmla="*/ 1 w 135"/>
                  <a:gd name="T17" fmla="*/ 1 h 94"/>
                  <a:gd name="T18" fmla="*/ 1 w 135"/>
                  <a:gd name="T19" fmla="*/ 1 h 94"/>
                  <a:gd name="T20" fmla="*/ 1 w 135"/>
                  <a:gd name="T21" fmla="*/ 1 h 94"/>
                  <a:gd name="T22" fmla="*/ 1 w 135"/>
                  <a:gd name="T23" fmla="*/ 1 h 94"/>
                  <a:gd name="T24" fmla="*/ 2 w 135"/>
                  <a:gd name="T25" fmla="*/ 1 h 94"/>
                  <a:gd name="T26" fmla="*/ 2 w 135"/>
                  <a:gd name="T27" fmla="*/ 1 h 94"/>
                  <a:gd name="T28" fmla="*/ 2 w 135"/>
                  <a:gd name="T29" fmla="*/ 1 h 94"/>
                  <a:gd name="T30" fmla="*/ 2 w 135"/>
                  <a:gd name="T31" fmla="*/ 0 h 94"/>
                  <a:gd name="T32" fmla="*/ 2 w 135"/>
                  <a:gd name="T33" fmla="*/ 0 h 94"/>
                  <a:gd name="T34" fmla="*/ 2 w 135"/>
                  <a:gd name="T35" fmla="*/ 0 h 94"/>
                  <a:gd name="T36" fmla="*/ 1 w 135"/>
                  <a:gd name="T37" fmla="*/ 0 h 94"/>
                  <a:gd name="T38" fmla="*/ 1 w 135"/>
                  <a:gd name="T39" fmla="*/ 0 h 94"/>
                  <a:gd name="T40" fmla="*/ 1 w 135"/>
                  <a:gd name="T41" fmla="*/ 0 h 94"/>
                  <a:gd name="T42" fmla="*/ 1 w 135"/>
                  <a:gd name="T43" fmla="*/ 0 h 94"/>
                  <a:gd name="T44" fmla="*/ 1 w 135"/>
                  <a:gd name="T45" fmla="*/ 0 h 94"/>
                  <a:gd name="T46" fmla="*/ 1 w 135"/>
                  <a:gd name="T47" fmla="*/ 0 h 94"/>
                  <a:gd name="T48" fmla="*/ 1 w 135"/>
                  <a:gd name="T49" fmla="*/ 0 h 94"/>
                  <a:gd name="T50" fmla="*/ 1 w 135"/>
                  <a:gd name="T51" fmla="*/ 0 h 94"/>
                  <a:gd name="T52" fmla="*/ 1 w 135"/>
                  <a:gd name="T53" fmla="*/ 0 h 94"/>
                  <a:gd name="T54" fmla="*/ 1 w 135"/>
                  <a:gd name="T55" fmla="*/ 0 h 94"/>
                  <a:gd name="T56" fmla="*/ 1 w 135"/>
                  <a:gd name="T57" fmla="*/ 0 h 94"/>
                  <a:gd name="T58" fmla="*/ 1 w 135"/>
                  <a:gd name="T59" fmla="*/ 0 h 94"/>
                  <a:gd name="T60" fmla="*/ 1 w 135"/>
                  <a:gd name="T61" fmla="*/ 0 h 94"/>
                  <a:gd name="T62" fmla="*/ 1 w 135"/>
                  <a:gd name="T63" fmla="*/ 0 h 94"/>
                  <a:gd name="T64" fmla="*/ 1 w 135"/>
                  <a:gd name="T65" fmla="*/ 0 h 94"/>
                  <a:gd name="T66" fmla="*/ 1 w 135"/>
                  <a:gd name="T67" fmla="*/ 0 h 94"/>
                  <a:gd name="T68" fmla="*/ 1 w 135"/>
                  <a:gd name="T69" fmla="*/ 0 h 94"/>
                  <a:gd name="T70" fmla="*/ 1 w 135"/>
                  <a:gd name="T71" fmla="*/ 0 h 94"/>
                  <a:gd name="T72" fmla="*/ 0 w 135"/>
                  <a:gd name="T73" fmla="*/ 0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5"/>
                  <a:gd name="T112" fmla="*/ 0 h 94"/>
                  <a:gd name="T113" fmla="*/ 135 w 135"/>
                  <a:gd name="T114" fmla="*/ 94 h 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5" h="94">
                    <a:moveTo>
                      <a:pt x="0" y="0"/>
                    </a:moveTo>
                    <a:lnTo>
                      <a:pt x="0" y="0"/>
                    </a:lnTo>
                    <a:lnTo>
                      <a:pt x="2" y="20"/>
                    </a:lnTo>
                    <a:lnTo>
                      <a:pt x="5" y="38"/>
                    </a:lnTo>
                    <a:lnTo>
                      <a:pt x="10" y="54"/>
                    </a:lnTo>
                    <a:lnTo>
                      <a:pt x="17" y="69"/>
                    </a:lnTo>
                    <a:lnTo>
                      <a:pt x="29" y="81"/>
                    </a:lnTo>
                    <a:lnTo>
                      <a:pt x="43" y="90"/>
                    </a:lnTo>
                    <a:lnTo>
                      <a:pt x="60" y="94"/>
                    </a:lnTo>
                    <a:lnTo>
                      <a:pt x="76" y="91"/>
                    </a:lnTo>
                    <a:lnTo>
                      <a:pt x="91" y="85"/>
                    </a:lnTo>
                    <a:lnTo>
                      <a:pt x="101" y="78"/>
                    </a:lnTo>
                    <a:lnTo>
                      <a:pt x="111" y="67"/>
                    </a:lnTo>
                    <a:lnTo>
                      <a:pt x="119" y="57"/>
                    </a:lnTo>
                    <a:lnTo>
                      <a:pt x="126" y="44"/>
                    </a:lnTo>
                    <a:lnTo>
                      <a:pt x="131" y="29"/>
                    </a:lnTo>
                    <a:lnTo>
                      <a:pt x="134" y="15"/>
                    </a:lnTo>
                    <a:lnTo>
                      <a:pt x="135" y="0"/>
                    </a:lnTo>
                    <a:lnTo>
                      <a:pt x="71" y="0"/>
                    </a:lnTo>
                    <a:lnTo>
                      <a:pt x="71" y="7"/>
                    </a:lnTo>
                    <a:lnTo>
                      <a:pt x="69" y="13"/>
                    </a:lnTo>
                    <a:lnTo>
                      <a:pt x="67" y="19"/>
                    </a:lnTo>
                    <a:lnTo>
                      <a:pt x="65" y="24"/>
                    </a:lnTo>
                    <a:lnTo>
                      <a:pt x="62" y="27"/>
                    </a:lnTo>
                    <a:lnTo>
                      <a:pt x="60" y="28"/>
                    </a:lnTo>
                    <a:lnTo>
                      <a:pt x="59" y="29"/>
                    </a:lnTo>
                    <a:lnTo>
                      <a:pt x="60" y="29"/>
                    </a:lnTo>
                    <a:lnTo>
                      <a:pt x="62" y="29"/>
                    </a:lnTo>
                    <a:lnTo>
                      <a:pt x="67" y="29"/>
                    </a:lnTo>
                    <a:lnTo>
                      <a:pt x="71" y="32"/>
                    </a:lnTo>
                    <a:lnTo>
                      <a:pt x="71" y="33"/>
                    </a:lnTo>
                    <a:lnTo>
                      <a:pt x="69" y="29"/>
                    </a:lnTo>
                    <a:lnTo>
                      <a:pt x="67" y="24"/>
                    </a:lnTo>
                    <a:lnTo>
                      <a:pt x="66" y="14"/>
                    </a:lnTo>
                    <a:lnTo>
                      <a:pt x="66" y="0"/>
                    </a:lnTo>
                    <a:lnTo>
                      <a:pt x="0"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7" name="Freeform 167"/>
              <p:cNvSpPr>
                <a:spLocks/>
              </p:cNvSpPr>
              <p:nvPr/>
            </p:nvSpPr>
            <p:spPr bwMode="auto">
              <a:xfrm>
                <a:off x="4539" y="3229"/>
                <a:ext cx="25" cy="26"/>
              </a:xfrm>
              <a:custGeom>
                <a:avLst/>
                <a:gdLst>
                  <a:gd name="T0" fmla="*/ 1 w 100"/>
                  <a:gd name="T1" fmla="*/ 1 h 106"/>
                  <a:gd name="T2" fmla="*/ 1 w 100"/>
                  <a:gd name="T3" fmla="*/ 1 h 106"/>
                  <a:gd name="T4" fmla="*/ 1 w 100"/>
                  <a:gd name="T5" fmla="*/ 1 h 106"/>
                  <a:gd name="T6" fmla="*/ 1 w 100"/>
                  <a:gd name="T7" fmla="*/ 1 h 106"/>
                  <a:gd name="T8" fmla="*/ 1 w 100"/>
                  <a:gd name="T9" fmla="*/ 1 h 106"/>
                  <a:gd name="T10" fmla="*/ 1 w 100"/>
                  <a:gd name="T11" fmla="*/ 1 h 106"/>
                  <a:gd name="T12" fmla="*/ 1 w 100"/>
                  <a:gd name="T13" fmla="*/ 0 h 106"/>
                  <a:gd name="T14" fmla="*/ 1 w 100"/>
                  <a:gd name="T15" fmla="*/ 0 h 106"/>
                  <a:gd name="T16" fmla="*/ 1 w 100"/>
                  <a:gd name="T17" fmla="*/ 0 h 106"/>
                  <a:gd name="T18" fmla="*/ 1 w 100"/>
                  <a:gd name="T19" fmla="*/ 1 h 106"/>
                  <a:gd name="T20" fmla="*/ 1 w 100"/>
                  <a:gd name="T21" fmla="*/ 1 h 106"/>
                  <a:gd name="T22" fmla="*/ 0 w 100"/>
                  <a:gd name="T23" fmla="*/ 1 h 106"/>
                  <a:gd name="T24" fmla="*/ 0 w 100"/>
                  <a:gd name="T25" fmla="*/ 1 h 106"/>
                  <a:gd name="T26" fmla="*/ 0 w 100"/>
                  <a:gd name="T27" fmla="*/ 1 h 106"/>
                  <a:gd name="T28" fmla="*/ 0 w 100"/>
                  <a:gd name="T29" fmla="*/ 1 h 106"/>
                  <a:gd name="T30" fmla="*/ 0 w 100"/>
                  <a:gd name="T31" fmla="*/ 1 h 106"/>
                  <a:gd name="T32" fmla="*/ 1 w 100"/>
                  <a:gd name="T33" fmla="*/ 1 h 106"/>
                  <a:gd name="T34" fmla="*/ 1 w 100"/>
                  <a:gd name="T35" fmla="*/ 1 h 106"/>
                  <a:gd name="T36" fmla="*/ 1 w 100"/>
                  <a:gd name="T37" fmla="*/ 1 h 106"/>
                  <a:gd name="T38" fmla="*/ 1 w 100"/>
                  <a:gd name="T39" fmla="*/ 1 h 106"/>
                  <a:gd name="T40" fmla="*/ 1 w 100"/>
                  <a:gd name="T41" fmla="*/ 1 h 106"/>
                  <a:gd name="T42" fmla="*/ 1 w 100"/>
                  <a:gd name="T43" fmla="*/ 1 h 106"/>
                  <a:gd name="T44" fmla="*/ 1 w 100"/>
                  <a:gd name="T45" fmla="*/ 1 h 106"/>
                  <a:gd name="T46" fmla="*/ 2 w 100"/>
                  <a:gd name="T47" fmla="*/ 1 h 106"/>
                  <a:gd name="T48" fmla="*/ 2 w 100"/>
                  <a:gd name="T49" fmla="*/ 1 h 106"/>
                  <a:gd name="T50" fmla="*/ 2 w 100"/>
                  <a:gd name="T51" fmla="*/ 1 h 106"/>
                  <a:gd name="T52" fmla="*/ 2 w 100"/>
                  <a:gd name="T53" fmla="*/ 1 h 106"/>
                  <a:gd name="T54" fmla="*/ 2 w 100"/>
                  <a:gd name="T55" fmla="*/ 1 h 106"/>
                  <a:gd name="T56" fmla="*/ 2 w 100"/>
                  <a:gd name="T57" fmla="*/ 0 h 106"/>
                  <a:gd name="T58" fmla="*/ 2 w 100"/>
                  <a:gd name="T59" fmla="*/ 0 h 106"/>
                  <a:gd name="T60" fmla="*/ 1 w 100"/>
                  <a:gd name="T61" fmla="*/ 0 h 106"/>
                  <a:gd name="T62" fmla="*/ 1 w 100"/>
                  <a:gd name="T63" fmla="*/ 0 h 106"/>
                  <a:gd name="T64" fmla="*/ 1 w 100"/>
                  <a:gd name="T65" fmla="*/ 0 h 106"/>
                  <a:gd name="T66" fmla="*/ 1 w 100"/>
                  <a:gd name="T67" fmla="*/ 0 h 106"/>
                  <a:gd name="T68" fmla="*/ 1 w 100"/>
                  <a:gd name="T69" fmla="*/ 0 h 106"/>
                  <a:gd name="T70" fmla="*/ 1 w 100"/>
                  <a:gd name="T71" fmla="*/ 1 h 1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0"/>
                  <a:gd name="T109" fmla="*/ 0 h 106"/>
                  <a:gd name="T110" fmla="*/ 100 w 100"/>
                  <a:gd name="T111" fmla="*/ 106 h 1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0" h="106">
                    <a:moveTo>
                      <a:pt x="61" y="64"/>
                    </a:moveTo>
                    <a:lnTo>
                      <a:pt x="40" y="56"/>
                    </a:lnTo>
                    <a:lnTo>
                      <a:pt x="37" y="52"/>
                    </a:lnTo>
                    <a:lnTo>
                      <a:pt x="36" y="47"/>
                    </a:lnTo>
                    <a:lnTo>
                      <a:pt x="37" y="43"/>
                    </a:lnTo>
                    <a:lnTo>
                      <a:pt x="37" y="40"/>
                    </a:lnTo>
                    <a:lnTo>
                      <a:pt x="36" y="41"/>
                    </a:lnTo>
                    <a:lnTo>
                      <a:pt x="34" y="44"/>
                    </a:lnTo>
                    <a:lnTo>
                      <a:pt x="27" y="52"/>
                    </a:lnTo>
                    <a:lnTo>
                      <a:pt x="17" y="62"/>
                    </a:lnTo>
                    <a:lnTo>
                      <a:pt x="11" y="69"/>
                    </a:lnTo>
                    <a:lnTo>
                      <a:pt x="6" y="77"/>
                    </a:lnTo>
                    <a:lnTo>
                      <a:pt x="3" y="88"/>
                    </a:lnTo>
                    <a:lnTo>
                      <a:pt x="0" y="101"/>
                    </a:lnTo>
                    <a:lnTo>
                      <a:pt x="66" y="101"/>
                    </a:lnTo>
                    <a:lnTo>
                      <a:pt x="65" y="103"/>
                    </a:lnTo>
                    <a:lnTo>
                      <a:pt x="65" y="106"/>
                    </a:lnTo>
                    <a:lnTo>
                      <a:pt x="66" y="104"/>
                    </a:lnTo>
                    <a:lnTo>
                      <a:pt x="73" y="96"/>
                    </a:lnTo>
                    <a:lnTo>
                      <a:pt x="80" y="88"/>
                    </a:lnTo>
                    <a:lnTo>
                      <a:pt x="86" y="83"/>
                    </a:lnTo>
                    <a:lnTo>
                      <a:pt x="91" y="76"/>
                    </a:lnTo>
                    <a:lnTo>
                      <a:pt x="95" y="67"/>
                    </a:lnTo>
                    <a:lnTo>
                      <a:pt x="100" y="57"/>
                    </a:lnTo>
                    <a:lnTo>
                      <a:pt x="100" y="43"/>
                    </a:lnTo>
                    <a:lnTo>
                      <a:pt x="98" y="29"/>
                    </a:lnTo>
                    <a:lnTo>
                      <a:pt x="91" y="18"/>
                    </a:lnTo>
                    <a:lnTo>
                      <a:pt x="82" y="8"/>
                    </a:lnTo>
                    <a:lnTo>
                      <a:pt x="61" y="0"/>
                    </a:lnTo>
                    <a:lnTo>
                      <a:pt x="82" y="8"/>
                    </a:lnTo>
                    <a:lnTo>
                      <a:pt x="73" y="0"/>
                    </a:lnTo>
                    <a:lnTo>
                      <a:pt x="61" y="0"/>
                    </a:lnTo>
                    <a:lnTo>
                      <a:pt x="61"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8" name="Freeform 168"/>
              <p:cNvSpPr>
                <a:spLocks/>
              </p:cNvSpPr>
              <p:nvPr/>
            </p:nvSpPr>
            <p:spPr bwMode="auto">
              <a:xfrm>
                <a:off x="4526" y="3214"/>
                <a:ext cx="28" cy="31"/>
              </a:xfrm>
              <a:custGeom>
                <a:avLst/>
                <a:gdLst>
                  <a:gd name="T0" fmla="*/ 1 w 113"/>
                  <a:gd name="T1" fmla="*/ 0 h 121"/>
                  <a:gd name="T2" fmla="*/ 0 w 113"/>
                  <a:gd name="T3" fmla="*/ 0 h 121"/>
                  <a:gd name="T4" fmla="*/ 0 w 113"/>
                  <a:gd name="T5" fmla="*/ 0 h 121"/>
                  <a:gd name="T6" fmla="*/ 0 w 113"/>
                  <a:gd name="T7" fmla="*/ 1 h 121"/>
                  <a:gd name="T8" fmla="*/ 0 w 113"/>
                  <a:gd name="T9" fmla="*/ 1 h 121"/>
                  <a:gd name="T10" fmla="*/ 0 w 113"/>
                  <a:gd name="T11" fmla="*/ 1 h 121"/>
                  <a:gd name="T12" fmla="*/ 0 w 113"/>
                  <a:gd name="T13" fmla="*/ 1 h 121"/>
                  <a:gd name="T14" fmla="*/ 0 w 113"/>
                  <a:gd name="T15" fmla="*/ 1 h 121"/>
                  <a:gd name="T16" fmla="*/ 0 w 113"/>
                  <a:gd name="T17" fmla="*/ 2 h 121"/>
                  <a:gd name="T18" fmla="*/ 0 w 113"/>
                  <a:gd name="T19" fmla="*/ 2 h 121"/>
                  <a:gd name="T20" fmla="*/ 0 w 113"/>
                  <a:gd name="T21" fmla="*/ 2 h 121"/>
                  <a:gd name="T22" fmla="*/ 0 w 113"/>
                  <a:gd name="T23" fmla="*/ 2 h 121"/>
                  <a:gd name="T24" fmla="*/ 1 w 113"/>
                  <a:gd name="T25" fmla="*/ 2 h 121"/>
                  <a:gd name="T26" fmla="*/ 1 w 113"/>
                  <a:gd name="T27" fmla="*/ 2 h 121"/>
                  <a:gd name="T28" fmla="*/ 1 w 113"/>
                  <a:gd name="T29" fmla="*/ 2 h 121"/>
                  <a:gd name="T30" fmla="*/ 1 w 113"/>
                  <a:gd name="T31" fmla="*/ 2 h 121"/>
                  <a:gd name="T32" fmla="*/ 1 w 113"/>
                  <a:gd name="T33" fmla="*/ 2 h 121"/>
                  <a:gd name="T34" fmla="*/ 2 w 113"/>
                  <a:gd name="T35" fmla="*/ 2 h 121"/>
                  <a:gd name="T36" fmla="*/ 2 w 113"/>
                  <a:gd name="T37" fmla="*/ 1 h 121"/>
                  <a:gd name="T38" fmla="*/ 1 w 113"/>
                  <a:gd name="T39" fmla="*/ 1 h 121"/>
                  <a:gd name="T40" fmla="*/ 1 w 113"/>
                  <a:gd name="T41" fmla="*/ 1 h 121"/>
                  <a:gd name="T42" fmla="*/ 1 w 113"/>
                  <a:gd name="T43" fmla="*/ 1 h 121"/>
                  <a:gd name="T44" fmla="*/ 1 w 113"/>
                  <a:gd name="T45" fmla="*/ 1 h 121"/>
                  <a:gd name="T46" fmla="*/ 1 w 113"/>
                  <a:gd name="T47" fmla="*/ 1 h 121"/>
                  <a:gd name="T48" fmla="*/ 1 w 113"/>
                  <a:gd name="T49" fmla="*/ 1 h 121"/>
                  <a:gd name="T50" fmla="*/ 1 w 113"/>
                  <a:gd name="T51" fmla="*/ 1 h 121"/>
                  <a:gd name="T52" fmla="*/ 1 w 113"/>
                  <a:gd name="T53" fmla="*/ 1 h 121"/>
                  <a:gd name="T54" fmla="*/ 1 w 113"/>
                  <a:gd name="T55" fmla="*/ 1 h 121"/>
                  <a:gd name="T56" fmla="*/ 1 w 113"/>
                  <a:gd name="T57" fmla="*/ 1 h 121"/>
                  <a:gd name="T58" fmla="*/ 1 w 113"/>
                  <a:gd name="T59" fmla="*/ 1 h 121"/>
                  <a:gd name="T60" fmla="*/ 1 w 113"/>
                  <a:gd name="T61" fmla="*/ 1 h 121"/>
                  <a:gd name="T62" fmla="*/ 1 w 113"/>
                  <a:gd name="T63" fmla="*/ 1 h 121"/>
                  <a:gd name="T64" fmla="*/ 1 w 113"/>
                  <a:gd name="T65" fmla="*/ 1 h 121"/>
                  <a:gd name="T66" fmla="*/ 1 w 113"/>
                  <a:gd name="T67" fmla="*/ 1 h 121"/>
                  <a:gd name="T68" fmla="*/ 1 w 113"/>
                  <a:gd name="T69" fmla="*/ 1 h 121"/>
                  <a:gd name="T70" fmla="*/ 1 w 113"/>
                  <a:gd name="T71" fmla="*/ 1 h 121"/>
                  <a:gd name="T72" fmla="*/ 1 w 113"/>
                  <a:gd name="T73" fmla="*/ 0 h 121"/>
                  <a:gd name="T74" fmla="*/ 0 w 113"/>
                  <a:gd name="T75" fmla="*/ 0 h 121"/>
                  <a:gd name="T76" fmla="*/ 0 w 113"/>
                  <a:gd name="T77" fmla="*/ 0 h 121"/>
                  <a:gd name="T78" fmla="*/ 1 w 113"/>
                  <a:gd name="T79" fmla="*/ 0 h 12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3"/>
                  <a:gd name="T121" fmla="*/ 0 h 121"/>
                  <a:gd name="T122" fmla="*/ 113 w 113"/>
                  <a:gd name="T123" fmla="*/ 121 h 12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3" h="121">
                    <a:moveTo>
                      <a:pt x="43" y="0"/>
                    </a:moveTo>
                    <a:lnTo>
                      <a:pt x="21" y="8"/>
                    </a:lnTo>
                    <a:lnTo>
                      <a:pt x="13" y="16"/>
                    </a:lnTo>
                    <a:lnTo>
                      <a:pt x="7" y="26"/>
                    </a:lnTo>
                    <a:lnTo>
                      <a:pt x="2" y="38"/>
                    </a:lnTo>
                    <a:lnTo>
                      <a:pt x="0" y="51"/>
                    </a:lnTo>
                    <a:lnTo>
                      <a:pt x="1" y="63"/>
                    </a:lnTo>
                    <a:lnTo>
                      <a:pt x="6" y="75"/>
                    </a:lnTo>
                    <a:lnTo>
                      <a:pt x="12" y="85"/>
                    </a:lnTo>
                    <a:lnTo>
                      <a:pt x="20" y="94"/>
                    </a:lnTo>
                    <a:lnTo>
                      <a:pt x="29" y="101"/>
                    </a:lnTo>
                    <a:lnTo>
                      <a:pt x="38" y="105"/>
                    </a:lnTo>
                    <a:lnTo>
                      <a:pt x="49" y="110"/>
                    </a:lnTo>
                    <a:lnTo>
                      <a:pt x="60" y="114"/>
                    </a:lnTo>
                    <a:lnTo>
                      <a:pt x="73" y="117"/>
                    </a:lnTo>
                    <a:lnTo>
                      <a:pt x="84" y="119"/>
                    </a:lnTo>
                    <a:lnTo>
                      <a:pt x="99" y="120"/>
                    </a:lnTo>
                    <a:lnTo>
                      <a:pt x="113" y="121"/>
                    </a:lnTo>
                    <a:lnTo>
                      <a:pt x="113" y="57"/>
                    </a:lnTo>
                    <a:lnTo>
                      <a:pt x="102" y="56"/>
                    </a:lnTo>
                    <a:lnTo>
                      <a:pt x="93" y="56"/>
                    </a:lnTo>
                    <a:lnTo>
                      <a:pt x="84" y="54"/>
                    </a:lnTo>
                    <a:lnTo>
                      <a:pt x="77" y="52"/>
                    </a:lnTo>
                    <a:lnTo>
                      <a:pt x="71" y="51"/>
                    </a:lnTo>
                    <a:lnTo>
                      <a:pt x="67" y="48"/>
                    </a:lnTo>
                    <a:lnTo>
                      <a:pt x="64" y="47"/>
                    </a:lnTo>
                    <a:lnTo>
                      <a:pt x="63" y="46"/>
                    </a:lnTo>
                    <a:lnTo>
                      <a:pt x="63" y="47"/>
                    </a:lnTo>
                    <a:lnTo>
                      <a:pt x="64" y="50"/>
                    </a:lnTo>
                    <a:lnTo>
                      <a:pt x="64" y="52"/>
                    </a:lnTo>
                    <a:lnTo>
                      <a:pt x="64" y="56"/>
                    </a:lnTo>
                    <a:lnTo>
                      <a:pt x="63" y="57"/>
                    </a:lnTo>
                    <a:lnTo>
                      <a:pt x="64" y="56"/>
                    </a:lnTo>
                    <a:lnTo>
                      <a:pt x="43" y="64"/>
                    </a:lnTo>
                    <a:lnTo>
                      <a:pt x="43" y="0"/>
                    </a:lnTo>
                    <a:lnTo>
                      <a:pt x="31" y="0"/>
                    </a:lnTo>
                    <a:lnTo>
                      <a:pt x="21" y="8"/>
                    </a:lnTo>
                    <a:lnTo>
                      <a:pt x="4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799" name="Freeform 169"/>
              <p:cNvSpPr>
                <a:spLocks/>
              </p:cNvSpPr>
              <p:nvPr/>
            </p:nvSpPr>
            <p:spPr bwMode="auto">
              <a:xfrm>
                <a:off x="4536" y="3214"/>
                <a:ext cx="28" cy="16"/>
              </a:xfrm>
              <a:custGeom>
                <a:avLst/>
                <a:gdLst>
                  <a:gd name="T0" fmla="*/ 2 w 109"/>
                  <a:gd name="T1" fmla="*/ 0 h 64"/>
                  <a:gd name="T2" fmla="*/ 2 w 109"/>
                  <a:gd name="T3" fmla="*/ 0 h 64"/>
                  <a:gd name="T4" fmla="*/ 0 w 109"/>
                  <a:gd name="T5" fmla="*/ 0 h 64"/>
                  <a:gd name="T6" fmla="*/ 0 w 109"/>
                  <a:gd name="T7" fmla="*/ 1 h 64"/>
                  <a:gd name="T8" fmla="*/ 2 w 109"/>
                  <a:gd name="T9" fmla="*/ 1 h 64"/>
                  <a:gd name="T10" fmla="*/ 2 w 109"/>
                  <a:gd name="T11" fmla="*/ 1 h 64"/>
                  <a:gd name="T12" fmla="*/ 2 w 109"/>
                  <a:gd name="T13" fmla="*/ 0 h 64"/>
                  <a:gd name="T14" fmla="*/ 2 w 109"/>
                  <a:gd name="T15" fmla="*/ 0 h 64"/>
                  <a:gd name="T16" fmla="*/ 2 w 109"/>
                  <a:gd name="T17" fmla="*/ 0 h 64"/>
                  <a:gd name="T18" fmla="*/ 2 w 109"/>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
                  <a:gd name="T31" fmla="*/ 0 h 64"/>
                  <a:gd name="T32" fmla="*/ 109 w 109"/>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 h="64">
                    <a:moveTo>
                      <a:pt x="109" y="2"/>
                    </a:moveTo>
                    <a:lnTo>
                      <a:pt x="97" y="0"/>
                    </a:lnTo>
                    <a:lnTo>
                      <a:pt x="0" y="0"/>
                    </a:lnTo>
                    <a:lnTo>
                      <a:pt x="0" y="64"/>
                    </a:lnTo>
                    <a:lnTo>
                      <a:pt x="97" y="64"/>
                    </a:lnTo>
                    <a:lnTo>
                      <a:pt x="85" y="61"/>
                    </a:lnTo>
                    <a:lnTo>
                      <a:pt x="109" y="2"/>
                    </a:lnTo>
                    <a:lnTo>
                      <a:pt x="103" y="0"/>
                    </a:lnTo>
                    <a:lnTo>
                      <a:pt x="97" y="0"/>
                    </a:lnTo>
                    <a:lnTo>
                      <a:pt x="109" y="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0" name="Freeform 170"/>
              <p:cNvSpPr>
                <a:spLocks/>
              </p:cNvSpPr>
              <p:nvPr/>
            </p:nvSpPr>
            <p:spPr bwMode="auto">
              <a:xfrm>
                <a:off x="4556" y="3215"/>
                <a:ext cx="16" cy="16"/>
              </a:xfrm>
              <a:custGeom>
                <a:avLst/>
                <a:gdLst>
                  <a:gd name="T0" fmla="*/ 1 w 64"/>
                  <a:gd name="T1" fmla="*/ 0 h 65"/>
                  <a:gd name="T2" fmla="*/ 1 w 64"/>
                  <a:gd name="T3" fmla="*/ 0 h 65"/>
                  <a:gd name="T4" fmla="*/ 1 w 64"/>
                  <a:gd name="T5" fmla="*/ 0 h 65"/>
                  <a:gd name="T6" fmla="*/ 0 w 64"/>
                  <a:gd name="T7" fmla="*/ 1 h 65"/>
                  <a:gd name="T8" fmla="*/ 0 w 64"/>
                  <a:gd name="T9" fmla="*/ 1 h 65"/>
                  <a:gd name="T10" fmla="*/ 0 w 64"/>
                  <a:gd name="T11" fmla="*/ 0 h 65"/>
                  <a:gd name="T12" fmla="*/ 1 w 64"/>
                  <a:gd name="T13" fmla="*/ 0 h 65"/>
                  <a:gd name="T14" fmla="*/ 1 w 64"/>
                  <a:gd name="T15" fmla="*/ 0 h 65"/>
                  <a:gd name="T16" fmla="*/ 1 w 64"/>
                  <a:gd name="T17" fmla="*/ 0 h 65"/>
                  <a:gd name="T18" fmla="*/ 1 w 6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5"/>
                  <a:gd name="T32" fmla="*/ 64 w 6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5">
                    <a:moveTo>
                      <a:pt x="64" y="36"/>
                    </a:moveTo>
                    <a:lnTo>
                      <a:pt x="43" y="6"/>
                    </a:lnTo>
                    <a:lnTo>
                      <a:pt x="29" y="0"/>
                    </a:lnTo>
                    <a:lnTo>
                      <a:pt x="5" y="59"/>
                    </a:lnTo>
                    <a:lnTo>
                      <a:pt x="20" y="65"/>
                    </a:lnTo>
                    <a:lnTo>
                      <a:pt x="0" y="36"/>
                    </a:lnTo>
                    <a:lnTo>
                      <a:pt x="64" y="36"/>
                    </a:lnTo>
                    <a:lnTo>
                      <a:pt x="64" y="14"/>
                    </a:lnTo>
                    <a:lnTo>
                      <a:pt x="43" y="6"/>
                    </a:lnTo>
                    <a:lnTo>
                      <a:pt x="64" y="3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1" name="Freeform 171"/>
              <p:cNvSpPr>
                <a:spLocks/>
              </p:cNvSpPr>
              <p:nvPr/>
            </p:nvSpPr>
            <p:spPr bwMode="auto">
              <a:xfrm>
                <a:off x="4546" y="3224"/>
                <a:ext cx="26" cy="47"/>
              </a:xfrm>
              <a:custGeom>
                <a:avLst/>
                <a:gdLst>
                  <a:gd name="T0" fmla="*/ 0 w 106"/>
                  <a:gd name="T1" fmla="*/ 3 h 189"/>
                  <a:gd name="T2" fmla="*/ 1 w 106"/>
                  <a:gd name="T3" fmla="*/ 2 h 189"/>
                  <a:gd name="T4" fmla="*/ 1 w 106"/>
                  <a:gd name="T5" fmla="*/ 2 h 189"/>
                  <a:gd name="T6" fmla="*/ 1 w 106"/>
                  <a:gd name="T7" fmla="*/ 2 h 189"/>
                  <a:gd name="T8" fmla="*/ 1 w 106"/>
                  <a:gd name="T9" fmla="*/ 2 h 189"/>
                  <a:gd name="T10" fmla="*/ 1 w 106"/>
                  <a:gd name="T11" fmla="*/ 2 h 189"/>
                  <a:gd name="T12" fmla="*/ 1 w 106"/>
                  <a:gd name="T13" fmla="*/ 2 h 189"/>
                  <a:gd name="T14" fmla="*/ 1 w 106"/>
                  <a:gd name="T15" fmla="*/ 1 h 189"/>
                  <a:gd name="T16" fmla="*/ 1 w 106"/>
                  <a:gd name="T17" fmla="*/ 1 h 189"/>
                  <a:gd name="T18" fmla="*/ 1 w 106"/>
                  <a:gd name="T19" fmla="*/ 1 h 189"/>
                  <a:gd name="T20" fmla="*/ 1 w 106"/>
                  <a:gd name="T21" fmla="*/ 0 h 189"/>
                  <a:gd name="T22" fmla="*/ 1 w 106"/>
                  <a:gd name="T23" fmla="*/ 0 h 189"/>
                  <a:gd name="T24" fmla="*/ 1 w 106"/>
                  <a:gd name="T25" fmla="*/ 0 h 189"/>
                  <a:gd name="T26" fmla="*/ 1 w 106"/>
                  <a:gd name="T27" fmla="*/ 0 h 189"/>
                  <a:gd name="T28" fmla="*/ 0 w 106"/>
                  <a:gd name="T29" fmla="*/ 0 h 189"/>
                  <a:gd name="T30" fmla="*/ 0 w 106"/>
                  <a:gd name="T31" fmla="*/ 0 h 189"/>
                  <a:gd name="T32" fmla="*/ 0 w 106"/>
                  <a:gd name="T33" fmla="*/ 0 h 189"/>
                  <a:gd name="T34" fmla="*/ 0 w 106"/>
                  <a:gd name="T35" fmla="*/ 0 h 189"/>
                  <a:gd name="T36" fmla="*/ 0 w 106"/>
                  <a:gd name="T37" fmla="*/ 0 h 189"/>
                  <a:gd name="T38" fmla="*/ 0 w 106"/>
                  <a:gd name="T39" fmla="*/ 1 h 189"/>
                  <a:gd name="T40" fmla="*/ 0 w 106"/>
                  <a:gd name="T41" fmla="*/ 1 h 189"/>
                  <a:gd name="T42" fmla="*/ 0 w 106"/>
                  <a:gd name="T43" fmla="*/ 1 h 189"/>
                  <a:gd name="T44" fmla="*/ 0 w 106"/>
                  <a:gd name="T45" fmla="*/ 2 h 189"/>
                  <a:gd name="T46" fmla="*/ 0 w 106"/>
                  <a:gd name="T47" fmla="*/ 2 h 189"/>
                  <a:gd name="T48" fmla="*/ 0 w 106"/>
                  <a:gd name="T49" fmla="*/ 2 h 189"/>
                  <a:gd name="T50" fmla="*/ 0 w 106"/>
                  <a:gd name="T51" fmla="*/ 2 h 189"/>
                  <a:gd name="T52" fmla="*/ 0 w 106"/>
                  <a:gd name="T53" fmla="*/ 2 h 189"/>
                  <a:gd name="T54" fmla="*/ 0 w 106"/>
                  <a:gd name="T55" fmla="*/ 2 h 189"/>
                  <a:gd name="T56" fmla="*/ 0 w 106"/>
                  <a:gd name="T57" fmla="*/ 3 h 189"/>
                  <a:gd name="T58" fmla="*/ 1 w 106"/>
                  <a:gd name="T59" fmla="*/ 3 h 189"/>
                  <a:gd name="T60" fmla="*/ 1 w 106"/>
                  <a:gd name="T61" fmla="*/ 2 h 189"/>
                  <a:gd name="T62" fmla="*/ 0 w 106"/>
                  <a:gd name="T63" fmla="*/ 3 h 1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89"/>
                  <a:gd name="T98" fmla="*/ 106 w 106"/>
                  <a:gd name="T99" fmla="*/ 189 h 1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89">
                    <a:moveTo>
                      <a:pt x="32" y="189"/>
                    </a:moveTo>
                    <a:lnTo>
                      <a:pt x="64" y="157"/>
                    </a:lnTo>
                    <a:lnTo>
                      <a:pt x="64" y="152"/>
                    </a:lnTo>
                    <a:lnTo>
                      <a:pt x="65" y="146"/>
                    </a:lnTo>
                    <a:lnTo>
                      <a:pt x="66" y="139"/>
                    </a:lnTo>
                    <a:lnTo>
                      <a:pt x="69" y="130"/>
                    </a:lnTo>
                    <a:lnTo>
                      <a:pt x="75" y="113"/>
                    </a:lnTo>
                    <a:lnTo>
                      <a:pt x="83" y="92"/>
                    </a:lnTo>
                    <a:lnTo>
                      <a:pt x="91" y="71"/>
                    </a:lnTo>
                    <a:lnTo>
                      <a:pt x="99" y="50"/>
                    </a:lnTo>
                    <a:lnTo>
                      <a:pt x="101" y="37"/>
                    </a:lnTo>
                    <a:lnTo>
                      <a:pt x="103" y="25"/>
                    </a:lnTo>
                    <a:lnTo>
                      <a:pt x="106" y="13"/>
                    </a:lnTo>
                    <a:lnTo>
                      <a:pt x="106" y="0"/>
                    </a:lnTo>
                    <a:lnTo>
                      <a:pt x="42" y="0"/>
                    </a:lnTo>
                    <a:lnTo>
                      <a:pt x="42" y="7"/>
                    </a:lnTo>
                    <a:lnTo>
                      <a:pt x="40" y="14"/>
                    </a:lnTo>
                    <a:lnTo>
                      <a:pt x="39" y="22"/>
                    </a:lnTo>
                    <a:lnTo>
                      <a:pt x="37" y="31"/>
                    </a:lnTo>
                    <a:lnTo>
                      <a:pt x="30" y="50"/>
                    </a:lnTo>
                    <a:lnTo>
                      <a:pt x="23" y="70"/>
                    </a:lnTo>
                    <a:lnTo>
                      <a:pt x="15" y="90"/>
                    </a:lnTo>
                    <a:lnTo>
                      <a:pt x="8" y="111"/>
                    </a:lnTo>
                    <a:lnTo>
                      <a:pt x="5" y="122"/>
                    </a:lnTo>
                    <a:lnTo>
                      <a:pt x="2" y="134"/>
                    </a:lnTo>
                    <a:lnTo>
                      <a:pt x="0" y="145"/>
                    </a:lnTo>
                    <a:lnTo>
                      <a:pt x="0" y="157"/>
                    </a:lnTo>
                    <a:lnTo>
                      <a:pt x="32" y="125"/>
                    </a:lnTo>
                    <a:lnTo>
                      <a:pt x="32" y="189"/>
                    </a:lnTo>
                    <a:lnTo>
                      <a:pt x="64" y="189"/>
                    </a:lnTo>
                    <a:lnTo>
                      <a:pt x="64" y="157"/>
                    </a:lnTo>
                    <a:lnTo>
                      <a:pt x="32" y="18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2" name="Freeform 172"/>
              <p:cNvSpPr>
                <a:spLocks/>
              </p:cNvSpPr>
              <p:nvPr/>
            </p:nvSpPr>
            <p:spPr bwMode="auto">
              <a:xfrm>
                <a:off x="4524" y="3255"/>
                <a:ext cx="30" cy="16"/>
              </a:xfrm>
              <a:custGeom>
                <a:avLst/>
                <a:gdLst>
                  <a:gd name="T0" fmla="*/ 0 w 119"/>
                  <a:gd name="T1" fmla="*/ 1 h 64"/>
                  <a:gd name="T2" fmla="*/ 1 w 119"/>
                  <a:gd name="T3" fmla="*/ 1 h 64"/>
                  <a:gd name="T4" fmla="*/ 2 w 119"/>
                  <a:gd name="T5" fmla="*/ 1 h 64"/>
                  <a:gd name="T6" fmla="*/ 2 w 119"/>
                  <a:gd name="T7" fmla="*/ 0 h 64"/>
                  <a:gd name="T8" fmla="*/ 1 w 119"/>
                  <a:gd name="T9" fmla="*/ 0 h 64"/>
                  <a:gd name="T10" fmla="*/ 1 w 119"/>
                  <a:gd name="T11" fmla="*/ 0 h 64"/>
                  <a:gd name="T12" fmla="*/ 0 w 119"/>
                  <a:gd name="T13" fmla="*/ 1 h 64"/>
                  <a:gd name="T14" fmla="*/ 0 w 119"/>
                  <a:gd name="T15" fmla="*/ 1 h 64"/>
                  <a:gd name="T16" fmla="*/ 1 w 119"/>
                  <a:gd name="T17" fmla="*/ 1 h 64"/>
                  <a:gd name="T18" fmla="*/ 0 w 119"/>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64"/>
                  <a:gd name="T32" fmla="*/ 119 w 119"/>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64">
                    <a:moveTo>
                      <a:pt x="0" y="57"/>
                    </a:moveTo>
                    <a:lnTo>
                      <a:pt x="22" y="64"/>
                    </a:lnTo>
                    <a:lnTo>
                      <a:pt x="119" y="64"/>
                    </a:lnTo>
                    <a:lnTo>
                      <a:pt x="119" y="0"/>
                    </a:lnTo>
                    <a:lnTo>
                      <a:pt x="22" y="0"/>
                    </a:lnTo>
                    <a:lnTo>
                      <a:pt x="43" y="8"/>
                    </a:lnTo>
                    <a:lnTo>
                      <a:pt x="0" y="57"/>
                    </a:lnTo>
                    <a:lnTo>
                      <a:pt x="10" y="64"/>
                    </a:lnTo>
                    <a:lnTo>
                      <a:pt x="22" y="64"/>
                    </a:lnTo>
                    <a:lnTo>
                      <a:pt x="0" y="5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3" name="Freeform 173"/>
              <p:cNvSpPr>
                <a:spLocks/>
              </p:cNvSpPr>
              <p:nvPr/>
            </p:nvSpPr>
            <p:spPr bwMode="auto">
              <a:xfrm>
                <a:off x="4514" y="3235"/>
                <a:ext cx="24" cy="34"/>
              </a:xfrm>
              <a:custGeom>
                <a:avLst/>
                <a:gdLst>
                  <a:gd name="T0" fmla="*/ 1 w 93"/>
                  <a:gd name="T1" fmla="*/ 0 h 138"/>
                  <a:gd name="T2" fmla="*/ 1 w 93"/>
                  <a:gd name="T3" fmla="*/ 0 h 138"/>
                  <a:gd name="T4" fmla="*/ 1 w 93"/>
                  <a:gd name="T5" fmla="*/ 0 h 138"/>
                  <a:gd name="T6" fmla="*/ 1 w 93"/>
                  <a:gd name="T7" fmla="*/ 0 h 138"/>
                  <a:gd name="T8" fmla="*/ 0 w 93"/>
                  <a:gd name="T9" fmla="*/ 0 h 138"/>
                  <a:gd name="T10" fmla="*/ 0 w 93"/>
                  <a:gd name="T11" fmla="*/ 0 h 138"/>
                  <a:gd name="T12" fmla="*/ 0 w 93"/>
                  <a:gd name="T13" fmla="*/ 0 h 138"/>
                  <a:gd name="T14" fmla="*/ 0 w 93"/>
                  <a:gd name="T15" fmla="*/ 1 h 138"/>
                  <a:gd name="T16" fmla="*/ 0 w 93"/>
                  <a:gd name="T17" fmla="*/ 1 h 138"/>
                  <a:gd name="T18" fmla="*/ 0 w 93"/>
                  <a:gd name="T19" fmla="*/ 1 h 138"/>
                  <a:gd name="T20" fmla="*/ 0 w 93"/>
                  <a:gd name="T21" fmla="*/ 1 h 138"/>
                  <a:gd name="T22" fmla="*/ 0 w 93"/>
                  <a:gd name="T23" fmla="*/ 2 h 138"/>
                  <a:gd name="T24" fmla="*/ 1 w 93"/>
                  <a:gd name="T25" fmla="*/ 2 h 138"/>
                  <a:gd name="T26" fmla="*/ 1 w 93"/>
                  <a:gd name="T27" fmla="*/ 2 h 138"/>
                  <a:gd name="T28" fmla="*/ 1 w 93"/>
                  <a:gd name="T29" fmla="*/ 1 h 138"/>
                  <a:gd name="T30" fmla="*/ 1 w 93"/>
                  <a:gd name="T31" fmla="*/ 1 h 138"/>
                  <a:gd name="T32" fmla="*/ 1 w 93"/>
                  <a:gd name="T33" fmla="*/ 1 h 138"/>
                  <a:gd name="T34" fmla="*/ 1 w 93"/>
                  <a:gd name="T35" fmla="*/ 1 h 138"/>
                  <a:gd name="T36" fmla="*/ 1 w 93"/>
                  <a:gd name="T37" fmla="*/ 1 h 138"/>
                  <a:gd name="T38" fmla="*/ 1 w 93"/>
                  <a:gd name="T39" fmla="*/ 1 h 138"/>
                  <a:gd name="T40" fmla="*/ 1 w 93"/>
                  <a:gd name="T41" fmla="*/ 1 h 138"/>
                  <a:gd name="T42" fmla="*/ 1 w 93"/>
                  <a:gd name="T43" fmla="*/ 1 h 138"/>
                  <a:gd name="T44" fmla="*/ 1 w 93"/>
                  <a:gd name="T45" fmla="*/ 1 h 138"/>
                  <a:gd name="T46" fmla="*/ 1 w 93"/>
                  <a:gd name="T47" fmla="*/ 1 h 138"/>
                  <a:gd name="T48" fmla="*/ 1 w 93"/>
                  <a:gd name="T49" fmla="*/ 1 h 138"/>
                  <a:gd name="T50" fmla="*/ 1 w 93"/>
                  <a:gd name="T51" fmla="*/ 1 h 138"/>
                  <a:gd name="T52" fmla="*/ 1 w 93"/>
                  <a:gd name="T53" fmla="*/ 1 h 138"/>
                  <a:gd name="T54" fmla="*/ 2 w 93"/>
                  <a:gd name="T55" fmla="*/ 0 h 138"/>
                  <a:gd name="T56" fmla="*/ 1 w 93"/>
                  <a:gd name="T57" fmla="*/ 1 h 138"/>
                  <a:gd name="T58" fmla="*/ 2 w 93"/>
                  <a:gd name="T59" fmla="*/ 1 h 138"/>
                  <a:gd name="T60" fmla="*/ 2 w 93"/>
                  <a:gd name="T61" fmla="*/ 0 h 138"/>
                  <a:gd name="T62" fmla="*/ 1 w 93"/>
                  <a:gd name="T63" fmla="*/ 0 h 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3"/>
                  <a:gd name="T97" fmla="*/ 0 h 138"/>
                  <a:gd name="T98" fmla="*/ 93 w 93"/>
                  <a:gd name="T99" fmla="*/ 138 h 1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3" h="138">
                    <a:moveTo>
                      <a:pt x="28" y="32"/>
                    </a:moveTo>
                    <a:lnTo>
                      <a:pt x="61" y="0"/>
                    </a:lnTo>
                    <a:lnTo>
                      <a:pt x="45" y="1"/>
                    </a:lnTo>
                    <a:lnTo>
                      <a:pt x="31" y="6"/>
                    </a:lnTo>
                    <a:lnTo>
                      <a:pt x="18" y="14"/>
                    </a:lnTo>
                    <a:lnTo>
                      <a:pt x="7" y="27"/>
                    </a:lnTo>
                    <a:lnTo>
                      <a:pt x="1" y="40"/>
                    </a:lnTo>
                    <a:lnTo>
                      <a:pt x="0" y="53"/>
                    </a:lnTo>
                    <a:lnTo>
                      <a:pt x="1" y="65"/>
                    </a:lnTo>
                    <a:lnTo>
                      <a:pt x="4" y="77"/>
                    </a:lnTo>
                    <a:lnTo>
                      <a:pt x="11" y="95"/>
                    </a:lnTo>
                    <a:lnTo>
                      <a:pt x="19" y="111"/>
                    </a:lnTo>
                    <a:lnTo>
                      <a:pt x="28" y="126"/>
                    </a:lnTo>
                    <a:lnTo>
                      <a:pt x="39" y="138"/>
                    </a:lnTo>
                    <a:lnTo>
                      <a:pt x="82" y="89"/>
                    </a:lnTo>
                    <a:lnTo>
                      <a:pt x="80" y="86"/>
                    </a:lnTo>
                    <a:lnTo>
                      <a:pt x="74" y="78"/>
                    </a:lnTo>
                    <a:lnTo>
                      <a:pt x="69" y="69"/>
                    </a:lnTo>
                    <a:lnTo>
                      <a:pt x="65" y="58"/>
                    </a:lnTo>
                    <a:lnTo>
                      <a:pt x="65" y="56"/>
                    </a:lnTo>
                    <a:lnTo>
                      <a:pt x="64" y="54"/>
                    </a:lnTo>
                    <a:lnTo>
                      <a:pt x="64" y="56"/>
                    </a:lnTo>
                    <a:lnTo>
                      <a:pt x="63" y="58"/>
                    </a:lnTo>
                    <a:lnTo>
                      <a:pt x="61" y="61"/>
                    </a:lnTo>
                    <a:lnTo>
                      <a:pt x="57" y="64"/>
                    </a:lnTo>
                    <a:lnTo>
                      <a:pt x="61" y="64"/>
                    </a:lnTo>
                    <a:lnTo>
                      <a:pt x="93" y="32"/>
                    </a:lnTo>
                    <a:lnTo>
                      <a:pt x="61" y="64"/>
                    </a:lnTo>
                    <a:lnTo>
                      <a:pt x="93" y="64"/>
                    </a:lnTo>
                    <a:lnTo>
                      <a:pt x="93" y="32"/>
                    </a:lnTo>
                    <a:lnTo>
                      <a:pt x="28"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4" name="Freeform 174"/>
              <p:cNvSpPr>
                <a:spLocks/>
              </p:cNvSpPr>
              <p:nvPr/>
            </p:nvSpPr>
            <p:spPr bwMode="auto">
              <a:xfrm>
                <a:off x="4522" y="3232"/>
                <a:ext cx="19" cy="17"/>
              </a:xfrm>
              <a:custGeom>
                <a:avLst/>
                <a:gdLst>
                  <a:gd name="T0" fmla="*/ 1 w 79"/>
                  <a:gd name="T1" fmla="*/ 0 h 71"/>
                  <a:gd name="T2" fmla="*/ 0 w 79"/>
                  <a:gd name="T3" fmla="*/ 0 h 71"/>
                  <a:gd name="T4" fmla="*/ 0 w 79"/>
                  <a:gd name="T5" fmla="*/ 0 h 71"/>
                  <a:gd name="T6" fmla="*/ 0 w 79"/>
                  <a:gd name="T7" fmla="*/ 0 h 71"/>
                  <a:gd name="T8" fmla="*/ 0 w 79"/>
                  <a:gd name="T9" fmla="*/ 0 h 71"/>
                  <a:gd name="T10" fmla="*/ 0 w 79"/>
                  <a:gd name="T11" fmla="*/ 0 h 71"/>
                  <a:gd name="T12" fmla="*/ 0 w 79"/>
                  <a:gd name="T13" fmla="*/ 0 h 71"/>
                  <a:gd name="T14" fmla="*/ 0 w 79"/>
                  <a:gd name="T15" fmla="*/ 0 h 71"/>
                  <a:gd name="T16" fmla="*/ 0 w 79"/>
                  <a:gd name="T17" fmla="*/ 0 h 71"/>
                  <a:gd name="T18" fmla="*/ 0 w 79"/>
                  <a:gd name="T19" fmla="*/ 1 h 71"/>
                  <a:gd name="T20" fmla="*/ 1 w 79"/>
                  <a:gd name="T21" fmla="*/ 1 h 71"/>
                  <a:gd name="T22" fmla="*/ 1 w 79"/>
                  <a:gd name="T23" fmla="*/ 1 h 71"/>
                  <a:gd name="T24" fmla="*/ 1 w 79"/>
                  <a:gd name="T25" fmla="*/ 1 h 71"/>
                  <a:gd name="T26" fmla="*/ 0 w 79"/>
                  <a:gd name="T27" fmla="*/ 1 h 71"/>
                  <a:gd name="T28" fmla="*/ 0 w 79"/>
                  <a:gd name="T29" fmla="*/ 1 h 71"/>
                  <a:gd name="T30" fmla="*/ 1 w 79"/>
                  <a:gd name="T31" fmla="*/ 1 h 71"/>
                  <a:gd name="T32" fmla="*/ 1 w 79"/>
                  <a:gd name="T33" fmla="*/ 1 h 71"/>
                  <a:gd name="T34" fmla="*/ 1 w 79"/>
                  <a:gd name="T35" fmla="*/ 1 h 71"/>
                  <a:gd name="T36" fmla="*/ 1 w 79"/>
                  <a:gd name="T37" fmla="*/ 0 h 71"/>
                  <a:gd name="T38" fmla="*/ 1 w 79"/>
                  <a:gd name="T39" fmla="*/ 1 h 71"/>
                  <a:gd name="T40" fmla="*/ 1 w 79"/>
                  <a:gd name="T41" fmla="*/ 0 h 71"/>
                  <a:gd name="T42" fmla="*/ 0 w 79"/>
                  <a:gd name="T43" fmla="*/ 0 h 71"/>
                  <a:gd name="T44" fmla="*/ 0 w 79"/>
                  <a:gd name="T45" fmla="*/ 0 h 71"/>
                  <a:gd name="T46" fmla="*/ 1 w 79"/>
                  <a:gd name="T47" fmla="*/ 0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9"/>
                  <a:gd name="T73" fmla="*/ 0 h 71"/>
                  <a:gd name="T74" fmla="*/ 79 w 79"/>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9" h="71">
                    <a:moveTo>
                      <a:pt x="47" y="0"/>
                    </a:moveTo>
                    <a:lnTo>
                      <a:pt x="15" y="32"/>
                    </a:lnTo>
                    <a:lnTo>
                      <a:pt x="17" y="23"/>
                    </a:lnTo>
                    <a:lnTo>
                      <a:pt x="28" y="10"/>
                    </a:lnTo>
                    <a:lnTo>
                      <a:pt x="37" y="7"/>
                    </a:lnTo>
                    <a:lnTo>
                      <a:pt x="38" y="6"/>
                    </a:lnTo>
                    <a:lnTo>
                      <a:pt x="33" y="7"/>
                    </a:lnTo>
                    <a:lnTo>
                      <a:pt x="17" y="11"/>
                    </a:lnTo>
                    <a:lnTo>
                      <a:pt x="3" y="28"/>
                    </a:lnTo>
                    <a:lnTo>
                      <a:pt x="0" y="45"/>
                    </a:lnTo>
                    <a:lnTo>
                      <a:pt x="65" y="45"/>
                    </a:lnTo>
                    <a:lnTo>
                      <a:pt x="63" y="53"/>
                    </a:lnTo>
                    <a:lnTo>
                      <a:pt x="52" y="66"/>
                    </a:lnTo>
                    <a:lnTo>
                      <a:pt x="42" y="70"/>
                    </a:lnTo>
                    <a:lnTo>
                      <a:pt x="41" y="71"/>
                    </a:lnTo>
                    <a:lnTo>
                      <a:pt x="47" y="70"/>
                    </a:lnTo>
                    <a:lnTo>
                      <a:pt x="62" y="65"/>
                    </a:lnTo>
                    <a:lnTo>
                      <a:pt x="77" y="48"/>
                    </a:lnTo>
                    <a:lnTo>
                      <a:pt x="79" y="32"/>
                    </a:lnTo>
                    <a:lnTo>
                      <a:pt x="47" y="64"/>
                    </a:lnTo>
                    <a:lnTo>
                      <a:pt x="47" y="0"/>
                    </a:lnTo>
                    <a:lnTo>
                      <a:pt x="15" y="0"/>
                    </a:lnTo>
                    <a:lnTo>
                      <a:pt x="15" y="32"/>
                    </a:lnTo>
                    <a:lnTo>
                      <a:pt x="47"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5" name="Freeform 175"/>
              <p:cNvSpPr>
                <a:spLocks/>
              </p:cNvSpPr>
              <p:nvPr/>
            </p:nvSpPr>
            <p:spPr bwMode="auto">
              <a:xfrm>
                <a:off x="4533" y="3232"/>
                <a:ext cx="17" cy="16"/>
              </a:xfrm>
              <a:custGeom>
                <a:avLst/>
                <a:gdLst>
                  <a:gd name="T0" fmla="*/ 0 w 66"/>
                  <a:gd name="T1" fmla="*/ 0 h 64"/>
                  <a:gd name="T2" fmla="*/ 1 w 66"/>
                  <a:gd name="T3" fmla="*/ 0 h 64"/>
                  <a:gd name="T4" fmla="*/ 0 w 66"/>
                  <a:gd name="T5" fmla="*/ 0 h 64"/>
                  <a:gd name="T6" fmla="*/ 0 w 66"/>
                  <a:gd name="T7" fmla="*/ 1 h 64"/>
                  <a:gd name="T8" fmla="*/ 1 w 66"/>
                  <a:gd name="T9" fmla="*/ 1 h 64"/>
                  <a:gd name="T10" fmla="*/ 1 w 66"/>
                  <a:gd name="T11" fmla="*/ 1 h 64"/>
                  <a:gd name="T12" fmla="*/ 1 w 66"/>
                  <a:gd name="T13" fmla="*/ 1 h 64"/>
                  <a:gd name="T14" fmla="*/ 1 w 66"/>
                  <a:gd name="T15" fmla="*/ 1 h 64"/>
                  <a:gd name="T16" fmla="*/ 1 w 66"/>
                  <a:gd name="T17" fmla="*/ 1 h 64"/>
                  <a:gd name="T18" fmla="*/ 0 w 66"/>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64"/>
                  <a:gd name="T32" fmla="*/ 66 w 66"/>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64">
                    <a:moveTo>
                      <a:pt x="15" y="13"/>
                    </a:moveTo>
                    <a:lnTo>
                      <a:pt x="40" y="0"/>
                    </a:lnTo>
                    <a:lnTo>
                      <a:pt x="0" y="0"/>
                    </a:lnTo>
                    <a:lnTo>
                      <a:pt x="0" y="64"/>
                    </a:lnTo>
                    <a:lnTo>
                      <a:pt x="40" y="64"/>
                    </a:lnTo>
                    <a:lnTo>
                      <a:pt x="66" y="52"/>
                    </a:lnTo>
                    <a:lnTo>
                      <a:pt x="40" y="64"/>
                    </a:lnTo>
                    <a:lnTo>
                      <a:pt x="57" y="64"/>
                    </a:lnTo>
                    <a:lnTo>
                      <a:pt x="66" y="52"/>
                    </a:lnTo>
                    <a:lnTo>
                      <a:pt x="15" y="1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6" name="Freeform 176"/>
              <p:cNvSpPr>
                <a:spLocks/>
              </p:cNvSpPr>
              <p:nvPr/>
            </p:nvSpPr>
            <p:spPr bwMode="auto">
              <a:xfrm>
                <a:off x="4537" y="3210"/>
                <a:ext cx="18" cy="35"/>
              </a:xfrm>
              <a:custGeom>
                <a:avLst/>
                <a:gdLst>
                  <a:gd name="T0" fmla="*/ 0 w 73"/>
                  <a:gd name="T1" fmla="*/ 1 h 140"/>
                  <a:gd name="T2" fmla="*/ 0 w 73"/>
                  <a:gd name="T3" fmla="*/ 1 h 140"/>
                  <a:gd name="T4" fmla="*/ 0 w 73"/>
                  <a:gd name="T5" fmla="*/ 1 h 140"/>
                  <a:gd name="T6" fmla="*/ 0 w 73"/>
                  <a:gd name="T7" fmla="*/ 1 h 140"/>
                  <a:gd name="T8" fmla="*/ 0 w 73"/>
                  <a:gd name="T9" fmla="*/ 1 h 140"/>
                  <a:gd name="T10" fmla="*/ 0 w 73"/>
                  <a:gd name="T11" fmla="*/ 1 h 140"/>
                  <a:gd name="T12" fmla="*/ 0 w 73"/>
                  <a:gd name="T13" fmla="*/ 1 h 140"/>
                  <a:gd name="T14" fmla="*/ 0 w 73"/>
                  <a:gd name="T15" fmla="*/ 1 h 140"/>
                  <a:gd name="T16" fmla="*/ 0 w 73"/>
                  <a:gd name="T17" fmla="*/ 1 h 140"/>
                  <a:gd name="T18" fmla="*/ 0 w 73"/>
                  <a:gd name="T19" fmla="*/ 1 h 140"/>
                  <a:gd name="T20" fmla="*/ 1 w 73"/>
                  <a:gd name="T21" fmla="*/ 2 h 140"/>
                  <a:gd name="T22" fmla="*/ 1 w 73"/>
                  <a:gd name="T23" fmla="*/ 2 h 140"/>
                  <a:gd name="T24" fmla="*/ 1 w 73"/>
                  <a:gd name="T25" fmla="*/ 2 h 140"/>
                  <a:gd name="T26" fmla="*/ 1 w 73"/>
                  <a:gd name="T27" fmla="*/ 1 h 140"/>
                  <a:gd name="T28" fmla="*/ 1 w 73"/>
                  <a:gd name="T29" fmla="*/ 1 h 140"/>
                  <a:gd name="T30" fmla="*/ 1 w 73"/>
                  <a:gd name="T31" fmla="*/ 1 h 140"/>
                  <a:gd name="T32" fmla="*/ 1 w 73"/>
                  <a:gd name="T33" fmla="*/ 1 h 140"/>
                  <a:gd name="T34" fmla="*/ 1 w 73"/>
                  <a:gd name="T35" fmla="*/ 1 h 140"/>
                  <a:gd name="T36" fmla="*/ 1 w 73"/>
                  <a:gd name="T37" fmla="*/ 1 h 140"/>
                  <a:gd name="T38" fmla="*/ 0 w 73"/>
                  <a:gd name="T39" fmla="*/ 0 h 140"/>
                  <a:gd name="T40" fmla="*/ 1 w 73"/>
                  <a:gd name="T41" fmla="*/ 1 h 140"/>
                  <a:gd name="T42" fmla="*/ 1 w 73"/>
                  <a:gd name="T43" fmla="*/ 0 h 140"/>
                  <a:gd name="T44" fmla="*/ 0 w 73"/>
                  <a:gd name="T45" fmla="*/ 0 h 140"/>
                  <a:gd name="T46" fmla="*/ 0 w 73"/>
                  <a:gd name="T47" fmla="*/ 1 h 1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3"/>
                  <a:gd name="T73" fmla="*/ 0 h 140"/>
                  <a:gd name="T74" fmla="*/ 73 w 73"/>
                  <a:gd name="T75" fmla="*/ 140 h 1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3" h="140">
                    <a:moveTo>
                      <a:pt x="41" y="64"/>
                    </a:moveTo>
                    <a:lnTo>
                      <a:pt x="7" y="32"/>
                    </a:lnTo>
                    <a:lnTo>
                      <a:pt x="7" y="42"/>
                    </a:lnTo>
                    <a:lnTo>
                      <a:pt x="7" y="53"/>
                    </a:lnTo>
                    <a:lnTo>
                      <a:pt x="7" y="64"/>
                    </a:lnTo>
                    <a:lnTo>
                      <a:pt x="6" y="75"/>
                    </a:lnTo>
                    <a:lnTo>
                      <a:pt x="5" y="84"/>
                    </a:lnTo>
                    <a:lnTo>
                      <a:pt x="3" y="92"/>
                    </a:lnTo>
                    <a:lnTo>
                      <a:pt x="1" y="98"/>
                    </a:lnTo>
                    <a:lnTo>
                      <a:pt x="0" y="101"/>
                    </a:lnTo>
                    <a:lnTo>
                      <a:pt x="51" y="140"/>
                    </a:lnTo>
                    <a:lnTo>
                      <a:pt x="60" y="126"/>
                    </a:lnTo>
                    <a:lnTo>
                      <a:pt x="66" y="110"/>
                    </a:lnTo>
                    <a:lnTo>
                      <a:pt x="68" y="96"/>
                    </a:lnTo>
                    <a:lnTo>
                      <a:pt x="70" y="82"/>
                    </a:lnTo>
                    <a:lnTo>
                      <a:pt x="72" y="67"/>
                    </a:lnTo>
                    <a:lnTo>
                      <a:pt x="72" y="54"/>
                    </a:lnTo>
                    <a:lnTo>
                      <a:pt x="73" y="42"/>
                    </a:lnTo>
                    <a:lnTo>
                      <a:pt x="73" y="32"/>
                    </a:lnTo>
                    <a:lnTo>
                      <a:pt x="41" y="0"/>
                    </a:lnTo>
                    <a:lnTo>
                      <a:pt x="73" y="32"/>
                    </a:lnTo>
                    <a:lnTo>
                      <a:pt x="73" y="0"/>
                    </a:lnTo>
                    <a:lnTo>
                      <a:pt x="41" y="0"/>
                    </a:lnTo>
                    <a:lnTo>
                      <a:pt x="41"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7" name="Freeform 177"/>
              <p:cNvSpPr>
                <a:spLocks/>
              </p:cNvSpPr>
              <p:nvPr/>
            </p:nvSpPr>
            <p:spPr bwMode="auto">
              <a:xfrm>
                <a:off x="4512" y="3183"/>
                <a:ext cx="35" cy="43"/>
              </a:xfrm>
              <a:custGeom>
                <a:avLst/>
                <a:gdLst>
                  <a:gd name="T0" fmla="*/ 1 w 139"/>
                  <a:gd name="T1" fmla="*/ 0 h 171"/>
                  <a:gd name="T2" fmla="*/ 1 w 139"/>
                  <a:gd name="T3" fmla="*/ 0 h 171"/>
                  <a:gd name="T4" fmla="*/ 1 w 139"/>
                  <a:gd name="T5" fmla="*/ 1 h 171"/>
                  <a:gd name="T6" fmla="*/ 0 w 139"/>
                  <a:gd name="T7" fmla="*/ 1 h 171"/>
                  <a:gd name="T8" fmla="*/ 0 w 139"/>
                  <a:gd name="T9" fmla="*/ 1 h 171"/>
                  <a:gd name="T10" fmla="*/ 0 w 139"/>
                  <a:gd name="T11" fmla="*/ 1 h 171"/>
                  <a:gd name="T12" fmla="*/ 0 w 139"/>
                  <a:gd name="T13" fmla="*/ 2 h 171"/>
                  <a:gd name="T14" fmla="*/ 0 w 139"/>
                  <a:gd name="T15" fmla="*/ 2 h 171"/>
                  <a:gd name="T16" fmla="*/ 0 w 139"/>
                  <a:gd name="T17" fmla="*/ 2 h 171"/>
                  <a:gd name="T18" fmla="*/ 0 w 139"/>
                  <a:gd name="T19" fmla="*/ 2 h 171"/>
                  <a:gd name="T20" fmla="*/ 0 w 139"/>
                  <a:gd name="T21" fmla="*/ 2 h 171"/>
                  <a:gd name="T22" fmla="*/ 0 w 139"/>
                  <a:gd name="T23" fmla="*/ 2 h 171"/>
                  <a:gd name="T24" fmla="*/ 1 w 139"/>
                  <a:gd name="T25" fmla="*/ 2 h 171"/>
                  <a:gd name="T26" fmla="*/ 1 w 139"/>
                  <a:gd name="T27" fmla="*/ 3 h 171"/>
                  <a:gd name="T28" fmla="*/ 1 w 139"/>
                  <a:gd name="T29" fmla="*/ 3 h 171"/>
                  <a:gd name="T30" fmla="*/ 1 w 139"/>
                  <a:gd name="T31" fmla="*/ 3 h 171"/>
                  <a:gd name="T32" fmla="*/ 1 w 139"/>
                  <a:gd name="T33" fmla="*/ 3 h 171"/>
                  <a:gd name="T34" fmla="*/ 1 w 139"/>
                  <a:gd name="T35" fmla="*/ 3 h 171"/>
                  <a:gd name="T36" fmla="*/ 2 w 139"/>
                  <a:gd name="T37" fmla="*/ 3 h 171"/>
                  <a:gd name="T38" fmla="*/ 2 w 139"/>
                  <a:gd name="T39" fmla="*/ 3 h 171"/>
                  <a:gd name="T40" fmla="*/ 2 w 139"/>
                  <a:gd name="T41" fmla="*/ 2 h 171"/>
                  <a:gd name="T42" fmla="*/ 2 w 139"/>
                  <a:gd name="T43" fmla="*/ 2 h 171"/>
                  <a:gd name="T44" fmla="*/ 2 w 139"/>
                  <a:gd name="T45" fmla="*/ 2 h 171"/>
                  <a:gd name="T46" fmla="*/ 1 w 139"/>
                  <a:gd name="T47" fmla="*/ 2 h 171"/>
                  <a:gd name="T48" fmla="*/ 1 w 139"/>
                  <a:gd name="T49" fmla="*/ 2 h 171"/>
                  <a:gd name="T50" fmla="*/ 1 w 139"/>
                  <a:gd name="T51" fmla="*/ 2 h 171"/>
                  <a:gd name="T52" fmla="*/ 1 w 139"/>
                  <a:gd name="T53" fmla="*/ 2 h 171"/>
                  <a:gd name="T54" fmla="*/ 1 w 139"/>
                  <a:gd name="T55" fmla="*/ 2 h 171"/>
                  <a:gd name="T56" fmla="*/ 1 w 139"/>
                  <a:gd name="T57" fmla="*/ 2 h 171"/>
                  <a:gd name="T58" fmla="*/ 1 w 139"/>
                  <a:gd name="T59" fmla="*/ 2 h 171"/>
                  <a:gd name="T60" fmla="*/ 1 w 139"/>
                  <a:gd name="T61" fmla="*/ 2 h 171"/>
                  <a:gd name="T62" fmla="*/ 1 w 139"/>
                  <a:gd name="T63" fmla="*/ 2 h 171"/>
                  <a:gd name="T64" fmla="*/ 1 w 139"/>
                  <a:gd name="T65" fmla="*/ 2 h 171"/>
                  <a:gd name="T66" fmla="*/ 1 w 139"/>
                  <a:gd name="T67" fmla="*/ 2 h 171"/>
                  <a:gd name="T68" fmla="*/ 1 w 139"/>
                  <a:gd name="T69" fmla="*/ 2 h 171"/>
                  <a:gd name="T70" fmla="*/ 1 w 139"/>
                  <a:gd name="T71" fmla="*/ 2 h 171"/>
                  <a:gd name="T72" fmla="*/ 1 w 139"/>
                  <a:gd name="T73" fmla="*/ 2 h 171"/>
                  <a:gd name="T74" fmla="*/ 2 w 139"/>
                  <a:gd name="T75" fmla="*/ 1 h 171"/>
                  <a:gd name="T76" fmla="*/ 2 w 139"/>
                  <a:gd name="T77" fmla="*/ 1 h 171"/>
                  <a:gd name="T78" fmla="*/ 1 w 139"/>
                  <a:gd name="T79" fmla="*/ 1 h 171"/>
                  <a:gd name="T80" fmla="*/ 1 w 139"/>
                  <a:gd name="T81" fmla="*/ 0 h 171"/>
                  <a:gd name="T82" fmla="*/ 1 w 139"/>
                  <a:gd name="T83" fmla="*/ 0 h 171"/>
                  <a:gd name="T84" fmla="*/ 1 w 139"/>
                  <a:gd name="T85" fmla="*/ 0 h 171"/>
                  <a:gd name="T86" fmla="*/ 1 w 139"/>
                  <a:gd name="T87" fmla="*/ 0 h 1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
                  <a:gd name="T133" fmla="*/ 0 h 171"/>
                  <a:gd name="T134" fmla="*/ 139 w 139"/>
                  <a:gd name="T135" fmla="*/ 171 h 17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 h="171">
                    <a:moveTo>
                      <a:pt x="83" y="0"/>
                    </a:moveTo>
                    <a:lnTo>
                      <a:pt x="61" y="8"/>
                    </a:lnTo>
                    <a:lnTo>
                      <a:pt x="40" y="29"/>
                    </a:lnTo>
                    <a:lnTo>
                      <a:pt x="21" y="50"/>
                    </a:lnTo>
                    <a:lnTo>
                      <a:pt x="13" y="63"/>
                    </a:lnTo>
                    <a:lnTo>
                      <a:pt x="6" y="76"/>
                    </a:lnTo>
                    <a:lnTo>
                      <a:pt x="1" y="90"/>
                    </a:lnTo>
                    <a:lnTo>
                      <a:pt x="0" y="104"/>
                    </a:lnTo>
                    <a:lnTo>
                      <a:pt x="1" y="116"/>
                    </a:lnTo>
                    <a:lnTo>
                      <a:pt x="4" y="126"/>
                    </a:lnTo>
                    <a:lnTo>
                      <a:pt x="9" y="134"/>
                    </a:lnTo>
                    <a:lnTo>
                      <a:pt x="15" y="141"/>
                    </a:lnTo>
                    <a:lnTo>
                      <a:pt x="22" y="147"/>
                    </a:lnTo>
                    <a:lnTo>
                      <a:pt x="29" y="152"/>
                    </a:lnTo>
                    <a:lnTo>
                      <a:pt x="38" y="157"/>
                    </a:lnTo>
                    <a:lnTo>
                      <a:pt x="47" y="160"/>
                    </a:lnTo>
                    <a:lnTo>
                      <a:pt x="64" y="165"/>
                    </a:lnTo>
                    <a:lnTo>
                      <a:pt x="85" y="168"/>
                    </a:lnTo>
                    <a:lnTo>
                      <a:pt x="110" y="171"/>
                    </a:lnTo>
                    <a:lnTo>
                      <a:pt x="139" y="171"/>
                    </a:lnTo>
                    <a:lnTo>
                      <a:pt x="139" y="107"/>
                    </a:lnTo>
                    <a:lnTo>
                      <a:pt x="114" y="107"/>
                    </a:lnTo>
                    <a:lnTo>
                      <a:pt x="94" y="104"/>
                    </a:lnTo>
                    <a:lnTo>
                      <a:pt x="78" y="102"/>
                    </a:lnTo>
                    <a:lnTo>
                      <a:pt x="66" y="98"/>
                    </a:lnTo>
                    <a:lnTo>
                      <a:pt x="64" y="98"/>
                    </a:lnTo>
                    <a:lnTo>
                      <a:pt x="63" y="97"/>
                    </a:lnTo>
                    <a:lnTo>
                      <a:pt x="61" y="96"/>
                    </a:lnTo>
                    <a:lnTo>
                      <a:pt x="61" y="97"/>
                    </a:lnTo>
                    <a:lnTo>
                      <a:pt x="63" y="98"/>
                    </a:lnTo>
                    <a:lnTo>
                      <a:pt x="64" y="101"/>
                    </a:lnTo>
                    <a:lnTo>
                      <a:pt x="64" y="104"/>
                    </a:lnTo>
                    <a:lnTo>
                      <a:pt x="64" y="103"/>
                    </a:lnTo>
                    <a:lnTo>
                      <a:pt x="65" y="101"/>
                    </a:lnTo>
                    <a:lnTo>
                      <a:pt x="67" y="96"/>
                    </a:lnTo>
                    <a:lnTo>
                      <a:pt x="71" y="91"/>
                    </a:lnTo>
                    <a:lnTo>
                      <a:pt x="86" y="73"/>
                    </a:lnTo>
                    <a:lnTo>
                      <a:pt x="104" y="57"/>
                    </a:lnTo>
                    <a:lnTo>
                      <a:pt x="83" y="65"/>
                    </a:lnTo>
                    <a:lnTo>
                      <a:pt x="83" y="0"/>
                    </a:lnTo>
                    <a:lnTo>
                      <a:pt x="71" y="0"/>
                    </a:lnTo>
                    <a:lnTo>
                      <a:pt x="61" y="8"/>
                    </a:lnTo>
                    <a:lnTo>
                      <a:pt x="8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8" name="Freeform 178"/>
              <p:cNvSpPr>
                <a:spLocks/>
              </p:cNvSpPr>
              <p:nvPr/>
            </p:nvSpPr>
            <p:spPr bwMode="auto">
              <a:xfrm>
                <a:off x="4533" y="3183"/>
                <a:ext cx="31" cy="16"/>
              </a:xfrm>
              <a:custGeom>
                <a:avLst/>
                <a:gdLst>
                  <a:gd name="T0" fmla="*/ 0 w 125"/>
                  <a:gd name="T1" fmla="*/ 1 h 65"/>
                  <a:gd name="T2" fmla="*/ 0 w 125"/>
                  <a:gd name="T3" fmla="*/ 0 h 65"/>
                  <a:gd name="T4" fmla="*/ 0 w 125"/>
                  <a:gd name="T5" fmla="*/ 0 h 65"/>
                  <a:gd name="T6" fmla="*/ 0 w 125"/>
                  <a:gd name="T7" fmla="*/ 1 h 65"/>
                  <a:gd name="T8" fmla="*/ 0 w 125"/>
                  <a:gd name="T9" fmla="*/ 1 h 65"/>
                  <a:gd name="T10" fmla="*/ 1 w 125"/>
                  <a:gd name="T11" fmla="*/ 0 h 65"/>
                  <a:gd name="T12" fmla="*/ 0 w 125"/>
                  <a:gd name="T13" fmla="*/ 1 h 65"/>
                  <a:gd name="T14" fmla="*/ 2 w 125"/>
                  <a:gd name="T15" fmla="*/ 1 h 65"/>
                  <a:gd name="T16" fmla="*/ 1 w 125"/>
                  <a:gd name="T17" fmla="*/ 0 h 65"/>
                  <a:gd name="T18" fmla="*/ 0 w 125"/>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65"/>
                  <a:gd name="T32" fmla="*/ 125 w 125"/>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65">
                    <a:moveTo>
                      <a:pt x="19" y="57"/>
                    </a:moveTo>
                    <a:lnTo>
                      <a:pt x="40" y="0"/>
                    </a:lnTo>
                    <a:lnTo>
                      <a:pt x="0" y="0"/>
                    </a:lnTo>
                    <a:lnTo>
                      <a:pt x="0" y="65"/>
                    </a:lnTo>
                    <a:lnTo>
                      <a:pt x="40" y="65"/>
                    </a:lnTo>
                    <a:lnTo>
                      <a:pt x="63" y="8"/>
                    </a:lnTo>
                    <a:lnTo>
                      <a:pt x="40" y="65"/>
                    </a:lnTo>
                    <a:lnTo>
                      <a:pt x="125" y="65"/>
                    </a:lnTo>
                    <a:lnTo>
                      <a:pt x="63" y="8"/>
                    </a:lnTo>
                    <a:lnTo>
                      <a:pt x="19" y="5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09" name="Freeform 179"/>
              <p:cNvSpPr>
                <a:spLocks/>
              </p:cNvSpPr>
              <p:nvPr/>
            </p:nvSpPr>
            <p:spPr bwMode="auto">
              <a:xfrm>
                <a:off x="4518" y="3159"/>
                <a:ext cx="31" cy="38"/>
              </a:xfrm>
              <a:custGeom>
                <a:avLst/>
                <a:gdLst>
                  <a:gd name="T0" fmla="*/ 1 w 123"/>
                  <a:gd name="T1" fmla="*/ 0 h 151"/>
                  <a:gd name="T2" fmla="*/ 1 w 123"/>
                  <a:gd name="T3" fmla="*/ 0 h 151"/>
                  <a:gd name="T4" fmla="*/ 0 w 123"/>
                  <a:gd name="T5" fmla="*/ 0 h 151"/>
                  <a:gd name="T6" fmla="*/ 0 w 123"/>
                  <a:gd name="T7" fmla="*/ 1 h 151"/>
                  <a:gd name="T8" fmla="*/ 0 w 123"/>
                  <a:gd name="T9" fmla="*/ 1 h 151"/>
                  <a:gd name="T10" fmla="*/ 0 w 123"/>
                  <a:gd name="T11" fmla="*/ 1 h 151"/>
                  <a:gd name="T12" fmla="*/ 0 w 123"/>
                  <a:gd name="T13" fmla="*/ 1 h 151"/>
                  <a:gd name="T14" fmla="*/ 0 w 123"/>
                  <a:gd name="T15" fmla="*/ 2 h 151"/>
                  <a:gd name="T16" fmla="*/ 0 w 123"/>
                  <a:gd name="T17" fmla="*/ 2 h 151"/>
                  <a:gd name="T18" fmla="*/ 1 w 123"/>
                  <a:gd name="T19" fmla="*/ 2 h 151"/>
                  <a:gd name="T20" fmla="*/ 1 w 123"/>
                  <a:gd name="T21" fmla="*/ 2 h 151"/>
                  <a:gd name="T22" fmla="*/ 1 w 123"/>
                  <a:gd name="T23" fmla="*/ 2 h 151"/>
                  <a:gd name="T24" fmla="*/ 1 w 123"/>
                  <a:gd name="T25" fmla="*/ 2 h 151"/>
                  <a:gd name="T26" fmla="*/ 1 w 123"/>
                  <a:gd name="T27" fmla="*/ 3 h 151"/>
                  <a:gd name="T28" fmla="*/ 2 w 123"/>
                  <a:gd name="T29" fmla="*/ 2 h 151"/>
                  <a:gd name="T30" fmla="*/ 2 w 123"/>
                  <a:gd name="T31" fmla="*/ 2 h 151"/>
                  <a:gd name="T32" fmla="*/ 2 w 123"/>
                  <a:gd name="T33" fmla="*/ 1 h 151"/>
                  <a:gd name="T34" fmla="*/ 1 w 123"/>
                  <a:gd name="T35" fmla="*/ 1 h 151"/>
                  <a:gd name="T36" fmla="*/ 1 w 123"/>
                  <a:gd name="T37" fmla="*/ 1 h 151"/>
                  <a:gd name="T38" fmla="*/ 1 w 123"/>
                  <a:gd name="T39" fmla="*/ 1 h 151"/>
                  <a:gd name="T40" fmla="*/ 1 w 123"/>
                  <a:gd name="T41" fmla="*/ 1 h 151"/>
                  <a:gd name="T42" fmla="*/ 1 w 123"/>
                  <a:gd name="T43" fmla="*/ 1 h 151"/>
                  <a:gd name="T44" fmla="*/ 1 w 123"/>
                  <a:gd name="T45" fmla="*/ 1 h 151"/>
                  <a:gd name="T46" fmla="*/ 1 w 123"/>
                  <a:gd name="T47" fmla="*/ 1 h 151"/>
                  <a:gd name="T48" fmla="*/ 1 w 123"/>
                  <a:gd name="T49" fmla="*/ 1 h 151"/>
                  <a:gd name="T50" fmla="*/ 1 w 123"/>
                  <a:gd name="T51" fmla="*/ 1 h 151"/>
                  <a:gd name="T52" fmla="*/ 1 w 123"/>
                  <a:gd name="T53" fmla="*/ 1 h 151"/>
                  <a:gd name="T54" fmla="*/ 1 w 123"/>
                  <a:gd name="T55" fmla="*/ 1 h 151"/>
                  <a:gd name="T56" fmla="*/ 1 w 123"/>
                  <a:gd name="T57" fmla="*/ 0 h 151"/>
                  <a:gd name="T58" fmla="*/ 1 w 123"/>
                  <a:gd name="T59" fmla="*/ 0 h 151"/>
                  <a:gd name="T60" fmla="*/ 1 w 123"/>
                  <a:gd name="T61" fmla="*/ 0 h 151"/>
                  <a:gd name="T62" fmla="*/ 1 w 123"/>
                  <a:gd name="T63" fmla="*/ 0 h 1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151"/>
                  <a:gd name="T98" fmla="*/ 123 w 123"/>
                  <a:gd name="T99" fmla="*/ 151 h 15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151">
                    <a:moveTo>
                      <a:pt x="46" y="0"/>
                    </a:moveTo>
                    <a:lnTo>
                      <a:pt x="24" y="8"/>
                    </a:lnTo>
                    <a:lnTo>
                      <a:pt x="13" y="20"/>
                    </a:lnTo>
                    <a:lnTo>
                      <a:pt x="5" y="33"/>
                    </a:lnTo>
                    <a:lnTo>
                      <a:pt x="0" y="47"/>
                    </a:lnTo>
                    <a:lnTo>
                      <a:pt x="0" y="63"/>
                    </a:lnTo>
                    <a:lnTo>
                      <a:pt x="4" y="77"/>
                    </a:lnTo>
                    <a:lnTo>
                      <a:pt x="10" y="89"/>
                    </a:lnTo>
                    <a:lnTo>
                      <a:pt x="17" y="98"/>
                    </a:lnTo>
                    <a:lnTo>
                      <a:pt x="25" y="108"/>
                    </a:lnTo>
                    <a:lnTo>
                      <a:pt x="40" y="120"/>
                    </a:lnTo>
                    <a:lnTo>
                      <a:pt x="55" y="132"/>
                    </a:lnTo>
                    <a:lnTo>
                      <a:pt x="69" y="142"/>
                    </a:lnTo>
                    <a:lnTo>
                      <a:pt x="79" y="151"/>
                    </a:lnTo>
                    <a:lnTo>
                      <a:pt x="123" y="102"/>
                    </a:lnTo>
                    <a:lnTo>
                      <a:pt x="109" y="91"/>
                    </a:lnTo>
                    <a:lnTo>
                      <a:pt x="93" y="81"/>
                    </a:lnTo>
                    <a:lnTo>
                      <a:pt x="80" y="70"/>
                    </a:lnTo>
                    <a:lnTo>
                      <a:pt x="69" y="60"/>
                    </a:lnTo>
                    <a:lnTo>
                      <a:pt x="67" y="58"/>
                    </a:lnTo>
                    <a:lnTo>
                      <a:pt x="65" y="56"/>
                    </a:lnTo>
                    <a:lnTo>
                      <a:pt x="65" y="54"/>
                    </a:lnTo>
                    <a:lnTo>
                      <a:pt x="65" y="56"/>
                    </a:lnTo>
                    <a:lnTo>
                      <a:pt x="65" y="58"/>
                    </a:lnTo>
                    <a:lnTo>
                      <a:pt x="63" y="59"/>
                    </a:lnTo>
                    <a:lnTo>
                      <a:pt x="65" y="59"/>
                    </a:lnTo>
                    <a:lnTo>
                      <a:pt x="67" y="57"/>
                    </a:lnTo>
                    <a:lnTo>
                      <a:pt x="46" y="65"/>
                    </a:lnTo>
                    <a:lnTo>
                      <a:pt x="46" y="0"/>
                    </a:lnTo>
                    <a:lnTo>
                      <a:pt x="34" y="0"/>
                    </a:lnTo>
                    <a:lnTo>
                      <a:pt x="24" y="8"/>
                    </a:lnTo>
                    <a:lnTo>
                      <a:pt x="46"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0" name="Freeform 180"/>
              <p:cNvSpPr>
                <a:spLocks/>
              </p:cNvSpPr>
              <p:nvPr/>
            </p:nvSpPr>
            <p:spPr bwMode="auto">
              <a:xfrm>
                <a:off x="4530" y="3159"/>
                <a:ext cx="46" cy="21"/>
              </a:xfrm>
              <a:custGeom>
                <a:avLst/>
                <a:gdLst>
                  <a:gd name="T0" fmla="*/ 3 w 185"/>
                  <a:gd name="T1" fmla="*/ 1 h 81"/>
                  <a:gd name="T2" fmla="*/ 2 w 185"/>
                  <a:gd name="T3" fmla="*/ 1 h 81"/>
                  <a:gd name="T4" fmla="*/ 2 w 185"/>
                  <a:gd name="T5" fmla="*/ 0 h 81"/>
                  <a:gd name="T6" fmla="*/ 2 w 185"/>
                  <a:gd name="T7" fmla="*/ 0 h 81"/>
                  <a:gd name="T8" fmla="*/ 2 w 185"/>
                  <a:gd name="T9" fmla="*/ 0 h 81"/>
                  <a:gd name="T10" fmla="*/ 1 w 185"/>
                  <a:gd name="T11" fmla="*/ 0 h 81"/>
                  <a:gd name="T12" fmla="*/ 1 w 185"/>
                  <a:gd name="T13" fmla="*/ 0 h 81"/>
                  <a:gd name="T14" fmla="*/ 0 w 185"/>
                  <a:gd name="T15" fmla="*/ 0 h 81"/>
                  <a:gd name="T16" fmla="*/ 0 w 185"/>
                  <a:gd name="T17" fmla="*/ 0 h 81"/>
                  <a:gd name="T18" fmla="*/ 0 w 185"/>
                  <a:gd name="T19" fmla="*/ 0 h 81"/>
                  <a:gd name="T20" fmla="*/ 0 w 185"/>
                  <a:gd name="T21" fmla="*/ 1 h 81"/>
                  <a:gd name="T22" fmla="*/ 0 w 185"/>
                  <a:gd name="T23" fmla="*/ 1 h 81"/>
                  <a:gd name="T24" fmla="*/ 0 w 185"/>
                  <a:gd name="T25" fmla="*/ 1 h 81"/>
                  <a:gd name="T26" fmla="*/ 1 w 185"/>
                  <a:gd name="T27" fmla="*/ 1 h 81"/>
                  <a:gd name="T28" fmla="*/ 1 w 185"/>
                  <a:gd name="T29" fmla="*/ 1 h 81"/>
                  <a:gd name="T30" fmla="*/ 1 w 185"/>
                  <a:gd name="T31" fmla="*/ 1 h 81"/>
                  <a:gd name="T32" fmla="*/ 2 w 185"/>
                  <a:gd name="T33" fmla="*/ 1 h 81"/>
                  <a:gd name="T34" fmla="*/ 2 w 185"/>
                  <a:gd name="T35" fmla="*/ 1 h 81"/>
                  <a:gd name="T36" fmla="*/ 2 w 185"/>
                  <a:gd name="T37" fmla="*/ 1 h 81"/>
                  <a:gd name="T38" fmla="*/ 2 w 185"/>
                  <a:gd name="T39" fmla="*/ 1 h 81"/>
                  <a:gd name="T40" fmla="*/ 3 w 185"/>
                  <a:gd name="T41" fmla="*/ 1 h 81"/>
                  <a:gd name="T42" fmla="*/ 3 w 185"/>
                  <a:gd name="T43" fmla="*/ 1 h 81"/>
                  <a:gd name="T44" fmla="*/ 2 w 185"/>
                  <a:gd name="T45" fmla="*/ 1 h 81"/>
                  <a:gd name="T46" fmla="*/ 3 w 185"/>
                  <a:gd name="T47" fmla="*/ 1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5"/>
                  <a:gd name="T73" fmla="*/ 0 h 81"/>
                  <a:gd name="T74" fmla="*/ 185 w 185"/>
                  <a:gd name="T75" fmla="*/ 81 h 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5" h="81">
                    <a:moveTo>
                      <a:pt x="185" y="51"/>
                    </a:moveTo>
                    <a:lnTo>
                      <a:pt x="166" y="22"/>
                    </a:lnTo>
                    <a:lnTo>
                      <a:pt x="148" y="16"/>
                    </a:lnTo>
                    <a:lnTo>
                      <a:pt x="129" y="12"/>
                    </a:lnTo>
                    <a:lnTo>
                      <a:pt x="108" y="8"/>
                    </a:lnTo>
                    <a:lnTo>
                      <a:pt x="85" y="6"/>
                    </a:lnTo>
                    <a:lnTo>
                      <a:pt x="61" y="3"/>
                    </a:lnTo>
                    <a:lnTo>
                      <a:pt x="39" y="1"/>
                    </a:lnTo>
                    <a:lnTo>
                      <a:pt x="19" y="1"/>
                    </a:lnTo>
                    <a:lnTo>
                      <a:pt x="0" y="0"/>
                    </a:lnTo>
                    <a:lnTo>
                      <a:pt x="0" y="65"/>
                    </a:lnTo>
                    <a:lnTo>
                      <a:pt x="16" y="65"/>
                    </a:lnTo>
                    <a:lnTo>
                      <a:pt x="35" y="65"/>
                    </a:lnTo>
                    <a:lnTo>
                      <a:pt x="57" y="68"/>
                    </a:lnTo>
                    <a:lnTo>
                      <a:pt x="78" y="69"/>
                    </a:lnTo>
                    <a:lnTo>
                      <a:pt x="98" y="72"/>
                    </a:lnTo>
                    <a:lnTo>
                      <a:pt x="117" y="75"/>
                    </a:lnTo>
                    <a:lnTo>
                      <a:pt x="131" y="78"/>
                    </a:lnTo>
                    <a:lnTo>
                      <a:pt x="141" y="81"/>
                    </a:lnTo>
                    <a:lnTo>
                      <a:pt x="121" y="51"/>
                    </a:lnTo>
                    <a:lnTo>
                      <a:pt x="185" y="51"/>
                    </a:lnTo>
                    <a:lnTo>
                      <a:pt x="185" y="31"/>
                    </a:lnTo>
                    <a:lnTo>
                      <a:pt x="166" y="22"/>
                    </a:lnTo>
                    <a:lnTo>
                      <a:pt x="185" y="5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1" name="Freeform 181"/>
              <p:cNvSpPr>
                <a:spLocks/>
              </p:cNvSpPr>
              <p:nvPr/>
            </p:nvSpPr>
            <p:spPr bwMode="auto">
              <a:xfrm>
                <a:off x="4545" y="3172"/>
                <a:ext cx="31" cy="38"/>
              </a:xfrm>
              <a:custGeom>
                <a:avLst/>
                <a:gdLst>
                  <a:gd name="T0" fmla="*/ 0 w 125"/>
                  <a:gd name="T1" fmla="*/ 3 h 151"/>
                  <a:gd name="T2" fmla="*/ 1 w 125"/>
                  <a:gd name="T3" fmla="*/ 2 h 151"/>
                  <a:gd name="T4" fmla="*/ 1 w 125"/>
                  <a:gd name="T5" fmla="*/ 2 h 151"/>
                  <a:gd name="T6" fmla="*/ 1 w 125"/>
                  <a:gd name="T7" fmla="*/ 2 h 151"/>
                  <a:gd name="T8" fmla="*/ 1 w 125"/>
                  <a:gd name="T9" fmla="*/ 2 h 151"/>
                  <a:gd name="T10" fmla="*/ 1 w 125"/>
                  <a:gd name="T11" fmla="*/ 1 h 151"/>
                  <a:gd name="T12" fmla="*/ 2 w 125"/>
                  <a:gd name="T13" fmla="*/ 1 h 151"/>
                  <a:gd name="T14" fmla="*/ 2 w 125"/>
                  <a:gd name="T15" fmla="*/ 1 h 151"/>
                  <a:gd name="T16" fmla="*/ 2 w 125"/>
                  <a:gd name="T17" fmla="*/ 1 h 151"/>
                  <a:gd name="T18" fmla="*/ 2 w 125"/>
                  <a:gd name="T19" fmla="*/ 1 h 151"/>
                  <a:gd name="T20" fmla="*/ 2 w 125"/>
                  <a:gd name="T21" fmla="*/ 0 h 151"/>
                  <a:gd name="T22" fmla="*/ 2 w 125"/>
                  <a:gd name="T23" fmla="*/ 0 h 151"/>
                  <a:gd name="T24" fmla="*/ 1 w 125"/>
                  <a:gd name="T25" fmla="*/ 0 h 151"/>
                  <a:gd name="T26" fmla="*/ 1 w 125"/>
                  <a:gd name="T27" fmla="*/ 0 h 151"/>
                  <a:gd name="T28" fmla="*/ 1 w 125"/>
                  <a:gd name="T29" fmla="*/ 0 h 151"/>
                  <a:gd name="T30" fmla="*/ 1 w 125"/>
                  <a:gd name="T31" fmla="*/ 0 h 151"/>
                  <a:gd name="T32" fmla="*/ 1 w 125"/>
                  <a:gd name="T33" fmla="*/ 0 h 151"/>
                  <a:gd name="T34" fmla="*/ 1 w 125"/>
                  <a:gd name="T35" fmla="*/ 1 h 151"/>
                  <a:gd name="T36" fmla="*/ 0 w 125"/>
                  <a:gd name="T37" fmla="*/ 1 h 151"/>
                  <a:gd name="T38" fmla="*/ 0 w 125"/>
                  <a:gd name="T39" fmla="*/ 1 h 151"/>
                  <a:gd name="T40" fmla="*/ 0 w 125"/>
                  <a:gd name="T41" fmla="*/ 1 h 151"/>
                  <a:gd name="T42" fmla="*/ 0 w 125"/>
                  <a:gd name="T43" fmla="*/ 1 h 151"/>
                  <a:gd name="T44" fmla="*/ 0 w 125"/>
                  <a:gd name="T45" fmla="*/ 2 h 151"/>
                  <a:gd name="T46" fmla="*/ 0 w 125"/>
                  <a:gd name="T47" fmla="*/ 2 h 151"/>
                  <a:gd name="T48" fmla="*/ 0 w 125"/>
                  <a:gd name="T49" fmla="*/ 3 h 151"/>
                  <a:gd name="T50" fmla="*/ 0 w 125"/>
                  <a:gd name="T51" fmla="*/ 3 h 151"/>
                  <a:gd name="T52" fmla="*/ 1 w 125"/>
                  <a:gd name="T53" fmla="*/ 2 h 151"/>
                  <a:gd name="T54" fmla="*/ 0 w 125"/>
                  <a:gd name="T55" fmla="*/ 3 h 15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5"/>
                  <a:gd name="T85" fmla="*/ 0 h 151"/>
                  <a:gd name="T86" fmla="*/ 125 w 125"/>
                  <a:gd name="T87" fmla="*/ 151 h 15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5" h="151">
                    <a:moveTo>
                      <a:pt x="24" y="151"/>
                    </a:moveTo>
                    <a:lnTo>
                      <a:pt x="48" y="140"/>
                    </a:lnTo>
                    <a:lnTo>
                      <a:pt x="58" y="127"/>
                    </a:lnTo>
                    <a:lnTo>
                      <a:pt x="71" y="113"/>
                    </a:lnTo>
                    <a:lnTo>
                      <a:pt x="83" y="97"/>
                    </a:lnTo>
                    <a:lnTo>
                      <a:pt x="95" y="80"/>
                    </a:lnTo>
                    <a:lnTo>
                      <a:pt x="107" y="62"/>
                    </a:lnTo>
                    <a:lnTo>
                      <a:pt x="115" y="44"/>
                    </a:lnTo>
                    <a:lnTo>
                      <a:pt x="120" y="33"/>
                    </a:lnTo>
                    <a:lnTo>
                      <a:pt x="123" y="23"/>
                    </a:lnTo>
                    <a:lnTo>
                      <a:pt x="125" y="12"/>
                    </a:lnTo>
                    <a:lnTo>
                      <a:pt x="125" y="0"/>
                    </a:lnTo>
                    <a:lnTo>
                      <a:pt x="61" y="0"/>
                    </a:lnTo>
                    <a:lnTo>
                      <a:pt x="61" y="3"/>
                    </a:lnTo>
                    <a:lnTo>
                      <a:pt x="60" y="7"/>
                    </a:lnTo>
                    <a:lnTo>
                      <a:pt x="58" y="12"/>
                    </a:lnTo>
                    <a:lnTo>
                      <a:pt x="57" y="17"/>
                    </a:lnTo>
                    <a:lnTo>
                      <a:pt x="50" y="31"/>
                    </a:lnTo>
                    <a:lnTo>
                      <a:pt x="42" y="45"/>
                    </a:lnTo>
                    <a:lnTo>
                      <a:pt x="32" y="58"/>
                    </a:lnTo>
                    <a:lnTo>
                      <a:pt x="22" y="72"/>
                    </a:lnTo>
                    <a:lnTo>
                      <a:pt x="10" y="85"/>
                    </a:lnTo>
                    <a:lnTo>
                      <a:pt x="0" y="97"/>
                    </a:lnTo>
                    <a:lnTo>
                      <a:pt x="24" y="87"/>
                    </a:lnTo>
                    <a:lnTo>
                      <a:pt x="24" y="151"/>
                    </a:lnTo>
                    <a:lnTo>
                      <a:pt x="38" y="151"/>
                    </a:lnTo>
                    <a:lnTo>
                      <a:pt x="48" y="140"/>
                    </a:lnTo>
                    <a:lnTo>
                      <a:pt x="24" y="15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2" name="Freeform 182"/>
              <p:cNvSpPr>
                <a:spLocks/>
              </p:cNvSpPr>
              <p:nvPr/>
            </p:nvSpPr>
            <p:spPr bwMode="auto">
              <a:xfrm>
                <a:off x="4518" y="3161"/>
                <a:ext cx="33" cy="49"/>
              </a:xfrm>
              <a:custGeom>
                <a:avLst/>
                <a:gdLst>
                  <a:gd name="T0" fmla="*/ 1 w 131"/>
                  <a:gd name="T1" fmla="*/ 0 h 195"/>
                  <a:gd name="T2" fmla="*/ 0 w 131"/>
                  <a:gd name="T3" fmla="*/ 1 h 195"/>
                  <a:gd name="T4" fmla="*/ 0 w 131"/>
                  <a:gd name="T5" fmla="*/ 1 h 195"/>
                  <a:gd name="T6" fmla="*/ 0 w 131"/>
                  <a:gd name="T7" fmla="*/ 1 h 195"/>
                  <a:gd name="T8" fmla="*/ 0 w 131"/>
                  <a:gd name="T9" fmla="*/ 1 h 195"/>
                  <a:gd name="T10" fmla="*/ 0 w 131"/>
                  <a:gd name="T11" fmla="*/ 2 h 195"/>
                  <a:gd name="T12" fmla="*/ 0 w 131"/>
                  <a:gd name="T13" fmla="*/ 2 h 195"/>
                  <a:gd name="T14" fmla="*/ 0 w 131"/>
                  <a:gd name="T15" fmla="*/ 2 h 195"/>
                  <a:gd name="T16" fmla="*/ 1 w 131"/>
                  <a:gd name="T17" fmla="*/ 2 h 195"/>
                  <a:gd name="T18" fmla="*/ 1 w 131"/>
                  <a:gd name="T19" fmla="*/ 3 h 195"/>
                  <a:gd name="T20" fmla="*/ 1 w 131"/>
                  <a:gd name="T21" fmla="*/ 3 h 195"/>
                  <a:gd name="T22" fmla="*/ 1 w 131"/>
                  <a:gd name="T23" fmla="*/ 3 h 195"/>
                  <a:gd name="T24" fmla="*/ 1 w 131"/>
                  <a:gd name="T25" fmla="*/ 3 h 195"/>
                  <a:gd name="T26" fmla="*/ 2 w 131"/>
                  <a:gd name="T27" fmla="*/ 3 h 195"/>
                  <a:gd name="T28" fmla="*/ 2 w 131"/>
                  <a:gd name="T29" fmla="*/ 3 h 195"/>
                  <a:gd name="T30" fmla="*/ 2 w 131"/>
                  <a:gd name="T31" fmla="*/ 3 h 195"/>
                  <a:gd name="T32" fmla="*/ 2 w 131"/>
                  <a:gd name="T33" fmla="*/ 2 h 195"/>
                  <a:gd name="T34" fmla="*/ 2 w 131"/>
                  <a:gd name="T35" fmla="*/ 2 h 195"/>
                  <a:gd name="T36" fmla="*/ 2 w 131"/>
                  <a:gd name="T37" fmla="*/ 2 h 195"/>
                  <a:gd name="T38" fmla="*/ 2 w 131"/>
                  <a:gd name="T39" fmla="*/ 2 h 195"/>
                  <a:gd name="T40" fmla="*/ 2 w 131"/>
                  <a:gd name="T41" fmla="*/ 2 h 195"/>
                  <a:gd name="T42" fmla="*/ 2 w 131"/>
                  <a:gd name="T43" fmla="*/ 2 h 195"/>
                  <a:gd name="T44" fmla="*/ 2 w 131"/>
                  <a:gd name="T45" fmla="*/ 2 h 195"/>
                  <a:gd name="T46" fmla="*/ 1 w 131"/>
                  <a:gd name="T47" fmla="*/ 2 h 195"/>
                  <a:gd name="T48" fmla="*/ 1 w 131"/>
                  <a:gd name="T49" fmla="*/ 2 h 195"/>
                  <a:gd name="T50" fmla="*/ 1 w 131"/>
                  <a:gd name="T51" fmla="*/ 2 h 195"/>
                  <a:gd name="T52" fmla="*/ 1 w 131"/>
                  <a:gd name="T53" fmla="*/ 1 h 195"/>
                  <a:gd name="T54" fmla="*/ 1 w 131"/>
                  <a:gd name="T55" fmla="*/ 1 h 195"/>
                  <a:gd name="T56" fmla="*/ 1 w 131"/>
                  <a:gd name="T57" fmla="*/ 1 h 195"/>
                  <a:gd name="T58" fmla="*/ 1 w 131"/>
                  <a:gd name="T59" fmla="*/ 1 h 195"/>
                  <a:gd name="T60" fmla="*/ 1 w 131"/>
                  <a:gd name="T61" fmla="*/ 1 h 195"/>
                  <a:gd name="T62" fmla="*/ 1 w 131"/>
                  <a:gd name="T63" fmla="*/ 1 h 195"/>
                  <a:gd name="T64" fmla="*/ 1 w 131"/>
                  <a:gd name="T65" fmla="*/ 0 h 195"/>
                  <a:gd name="T66" fmla="*/ 0 w 131"/>
                  <a:gd name="T67" fmla="*/ 0 h 195"/>
                  <a:gd name="T68" fmla="*/ 0 w 131"/>
                  <a:gd name="T69" fmla="*/ 1 h 195"/>
                  <a:gd name="T70" fmla="*/ 1 w 131"/>
                  <a:gd name="T71" fmla="*/ 0 h 1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1"/>
                  <a:gd name="T109" fmla="*/ 0 h 195"/>
                  <a:gd name="T110" fmla="*/ 131 w 131"/>
                  <a:gd name="T111" fmla="*/ 195 h 1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1" h="195">
                    <a:moveTo>
                      <a:pt x="32" y="0"/>
                    </a:moveTo>
                    <a:lnTo>
                      <a:pt x="0" y="32"/>
                    </a:lnTo>
                    <a:lnTo>
                      <a:pt x="1" y="50"/>
                    </a:lnTo>
                    <a:lnTo>
                      <a:pt x="4" y="71"/>
                    </a:lnTo>
                    <a:lnTo>
                      <a:pt x="6" y="84"/>
                    </a:lnTo>
                    <a:lnTo>
                      <a:pt x="11" y="96"/>
                    </a:lnTo>
                    <a:lnTo>
                      <a:pt x="14" y="110"/>
                    </a:lnTo>
                    <a:lnTo>
                      <a:pt x="20" y="124"/>
                    </a:lnTo>
                    <a:lnTo>
                      <a:pt x="28" y="137"/>
                    </a:lnTo>
                    <a:lnTo>
                      <a:pt x="37" y="150"/>
                    </a:lnTo>
                    <a:lnTo>
                      <a:pt x="48" y="162"/>
                    </a:lnTo>
                    <a:lnTo>
                      <a:pt x="61" y="172"/>
                    </a:lnTo>
                    <a:lnTo>
                      <a:pt x="75" y="182"/>
                    </a:lnTo>
                    <a:lnTo>
                      <a:pt x="92" y="189"/>
                    </a:lnTo>
                    <a:lnTo>
                      <a:pt x="111" y="194"/>
                    </a:lnTo>
                    <a:lnTo>
                      <a:pt x="131" y="195"/>
                    </a:lnTo>
                    <a:lnTo>
                      <a:pt x="131" y="131"/>
                    </a:lnTo>
                    <a:lnTo>
                      <a:pt x="120" y="131"/>
                    </a:lnTo>
                    <a:lnTo>
                      <a:pt x="112" y="128"/>
                    </a:lnTo>
                    <a:lnTo>
                      <a:pt x="105" y="125"/>
                    </a:lnTo>
                    <a:lnTo>
                      <a:pt x="99" y="121"/>
                    </a:lnTo>
                    <a:lnTo>
                      <a:pt x="93" y="116"/>
                    </a:lnTo>
                    <a:lnTo>
                      <a:pt x="88" y="110"/>
                    </a:lnTo>
                    <a:lnTo>
                      <a:pt x="83" y="103"/>
                    </a:lnTo>
                    <a:lnTo>
                      <a:pt x="79" y="95"/>
                    </a:lnTo>
                    <a:lnTo>
                      <a:pt x="75" y="87"/>
                    </a:lnTo>
                    <a:lnTo>
                      <a:pt x="72" y="77"/>
                    </a:lnTo>
                    <a:lnTo>
                      <a:pt x="69" y="68"/>
                    </a:lnTo>
                    <a:lnTo>
                      <a:pt x="68" y="61"/>
                    </a:lnTo>
                    <a:lnTo>
                      <a:pt x="64" y="43"/>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3" name="Freeform 183"/>
              <p:cNvSpPr>
                <a:spLocks/>
              </p:cNvSpPr>
              <p:nvPr/>
            </p:nvSpPr>
            <p:spPr bwMode="auto">
              <a:xfrm>
                <a:off x="4526" y="3159"/>
                <a:ext cx="26" cy="18"/>
              </a:xfrm>
              <a:custGeom>
                <a:avLst/>
                <a:gdLst>
                  <a:gd name="T0" fmla="*/ 1 w 103"/>
                  <a:gd name="T1" fmla="*/ 1 h 71"/>
                  <a:gd name="T2" fmla="*/ 1 w 103"/>
                  <a:gd name="T3" fmla="*/ 0 h 71"/>
                  <a:gd name="T4" fmla="*/ 1 w 103"/>
                  <a:gd name="T5" fmla="*/ 0 h 71"/>
                  <a:gd name="T6" fmla="*/ 1 w 103"/>
                  <a:gd name="T7" fmla="*/ 0 h 71"/>
                  <a:gd name="T8" fmla="*/ 1 w 103"/>
                  <a:gd name="T9" fmla="*/ 0 h 71"/>
                  <a:gd name="T10" fmla="*/ 1 w 103"/>
                  <a:gd name="T11" fmla="*/ 0 h 71"/>
                  <a:gd name="T12" fmla="*/ 1 w 103"/>
                  <a:gd name="T13" fmla="*/ 0 h 71"/>
                  <a:gd name="T14" fmla="*/ 0 w 103"/>
                  <a:gd name="T15" fmla="*/ 0 h 71"/>
                  <a:gd name="T16" fmla="*/ 0 w 103"/>
                  <a:gd name="T17" fmla="*/ 0 h 71"/>
                  <a:gd name="T18" fmla="*/ 0 w 103"/>
                  <a:gd name="T19" fmla="*/ 0 h 71"/>
                  <a:gd name="T20" fmla="*/ 0 w 103"/>
                  <a:gd name="T21" fmla="*/ 1 h 71"/>
                  <a:gd name="T22" fmla="*/ 0 w 103"/>
                  <a:gd name="T23" fmla="*/ 1 h 71"/>
                  <a:gd name="T24" fmla="*/ 1 w 103"/>
                  <a:gd name="T25" fmla="*/ 1 h 71"/>
                  <a:gd name="T26" fmla="*/ 1 w 103"/>
                  <a:gd name="T27" fmla="*/ 1 h 71"/>
                  <a:gd name="T28" fmla="*/ 1 w 103"/>
                  <a:gd name="T29" fmla="*/ 1 h 71"/>
                  <a:gd name="T30" fmla="*/ 1 w 103"/>
                  <a:gd name="T31" fmla="*/ 1 h 71"/>
                  <a:gd name="T32" fmla="*/ 1 w 103"/>
                  <a:gd name="T33" fmla="*/ 1 h 71"/>
                  <a:gd name="T34" fmla="*/ 1 w 103"/>
                  <a:gd name="T35" fmla="*/ 1 h 71"/>
                  <a:gd name="T36" fmla="*/ 1 w 103"/>
                  <a:gd name="T37" fmla="*/ 1 h 71"/>
                  <a:gd name="T38" fmla="*/ 2 w 103"/>
                  <a:gd name="T39" fmla="*/ 1 h 71"/>
                  <a:gd name="T40" fmla="*/ 1 w 103"/>
                  <a:gd name="T41" fmla="*/ 1 h 71"/>
                  <a:gd name="T42" fmla="*/ 2 w 103"/>
                  <a:gd name="T43" fmla="*/ 1 h 71"/>
                  <a:gd name="T44" fmla="*/ 2 w 103"/>
                  <a:gd name="T45" fmla="*/ 1 h 71"/>
                  <a:gd name="T46" fmla="*/ 1 w 103"/>
                  <a:gd name="T47" fmla="*/ 1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3"/>
                  <a:gd name="T73" fmla="*/ 0 h 71"/>
                  <a:gd name="T74" fmla="*/ 103 w 103"/>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3" h="71">
                    <a:moveTo>
                      <a:pt x="37" y="32"/>
                    </a:moveTo>
                    <a:lnTo>
                      <a:pt x="69" y="0"/>
                    </a:lnTo>
                    <a:lnTo>
                      <a:pt x="59" y="1"/>
                    </a:lnTo>
                    <a:lnTo>
                      <a:pt x="48" y="1"/>
                    </a:lnTo>
                    <a:lnTo>
                      <a:pt x="38" y="2"/>
                    </a:lnTo>
                    <a:lnTo>
                      <a:pt x="30" y="3"/>
                    </a:lnTo>
                    <a:lnTo>
                      <a:pt x="23" y="5"/>
                    </a:lnTo>
                    <a:lnTo>
                      <a:pt x="16" y="6"/>
                    </a:lnTo>
                    <a:lnTo>
                      <a:pt x="9" y="7"/>
                    </a:lnTo>
                    <a:lnTo>
                      <a:pt x="0" y="7"/>
                    </a:lnTo>
                    <a:lnTo>
                      <a:pt x="0" y="71"/>
                    </a:lnTo>
                    <a:lnTo>
                      <a:pt x="12" y="71"/>
                    </a:lnTo>
                    <a:lnTo>
                      <a:pt x="23" y="70"/>
                    </a:lnTo>
                    <a:lnTo>
                      <a:pt x="32" y="69"/>
                    </a:lnTo>
                    <a:lnTo>
                      <a:pt x="41" y="68"/>
                    </a:lnTo>
                    <a:lnTo>
                      <a:pt x="48" y="66"/>
                    </a:lnTo>
                    <a:lnTo>
                      <a:pt x="55" y="65"/>
                    </a:lnTo>
                    <a:lnTo>
                      <a:pt x="62" y="65"/>
                    </a:lnTo>
                    <a:lnTo>
                      <a:pt x="69" y="65"/>
                    </a:lnTo>
                    <a:lnTo>
                      <a:pt x="103" y="32"/>
                    </a:lnTo>
                    <a:lnTo>
                      <a:pt x="69" y="65"/>
                    </a:lnTo>
                    <a:lnTo>
                      <a:pt x="103" y="65"/>
                    </a:lnTo>
                    <a:lnTo>
                      <a:pt x="103" y="32"/>
                    </a:lnTo>
                    <a:lnTo>
                      <a:pt x="37"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4" name="Freeform 184"/>
              <p:cNvSpPr>
                <a:spLocks/>
              </p:cNvSpPr>
              <p:nvPr/>
            </p:nvSpPr>
            <p:spPr bwMode="auto">
              <a:xfrm>
                <a:off x="4492" y="3139"/>
                <a:ext cx="60" cy="28"/>
              </a:xfrm>
              <a:custGeom>
                <a:avLst/>
                <a:gdLst>
                  <a:gd name="T0" fmla="*/ 3 w 238"/>
                  <a:gd name="T1" fmla="*/ 0 h 113"/>
                  <a:gd name="T2" fmla="*/ 2 w 238"/>
                  <a:gd name="T3" fmla="*/ 1 h 113"/>
                  <a:gd name="T4" fmla="*/ 2 w 238"/>
                  <a:gd name="T5" fmla="*/ 1 h 113"/>
                  <a:gd name="T6" fmla="*/ 3 w 238"/>
                  <a:gd name="T7" fmla="*/ 1 h 113"/>
                  <a:gd name="T8" fmla="*/ 3 w 238"/>
                  <a:gd name="T9" fmla="*/ 1 h 113"/>
                  <a:gd name="T10" fmla="*/ 3 w 238"/>
                  <a:gd name="T11" fmla="*/ 1 h 113"/>
                  <a:gd name="T12" fmla="*/ 3 w 238"/>
                  <a:gd name="T13" fmla="*/ 1 h 113"/>
                  <a:gd name="T14" fmla="*/ 3 w 238"/>
                  <a:gd name="T15" fmla="*/ 1 h 113"/>
                  <a:gd name="T16" fmla="*/ 3 w 238"/>
                  <a:gd name="T17" fmla="*/ 1 h 113"/>
                  <a:gd name="T18" fmla="*/ 3 w 238"/>
                  <a:gd name="T19" fmla="*/ 2 h 113"/>
                  <a:gd name="T20" fmla="*/ 4 w 238"/>
                  <a:gd name="T21" fmla="*/ 2 h 113"/>
                  <a:gd name="T22" fmla="*/ 4 w 238"/>
                  <a:gd name="T23" fmla="*/ 1 h 113"/>
                  <a:gd name="T24" fmla="*/ 4 w 238"/>
                  <a:gd name="T25" fmla="*/ 1 h 113"/>
                  <a:gd name="T26" fmla="*/ 4 w 238"/>
                  <a:gd name="T27" fmla="*/ 1 h 113"/>
                  <a:gd name="T28" fmla="*/ 4 w 238"/>
                  <a:gd name="T29" fmla="*/ 1 h 113"/>
                  <a:gd name="T30" fmla="*/ 3 w 238"/>
                  <a:gd name="T31" fmla="*/ 0 h 113"/>
                  <a:gd name="T32" fmla="*/ 3 w 238"/>
                  <a:gd name="T33" fmla="*/ 0 h 113"/>
                  <a:gd name="T34" fmla="*/ 3 w 238"/>
                  <a:gd name="T35" fmla="*/ 0 h 113"/>
                  <a:gd name="T36" fmla="*/ 3 w 238"/>
                  <a:gd name="T37" fmla="*/ 0 h 113"/>
                  <a:gd name="T38" fmla="*/ 3 w 238"/>
                  <a:gd name="T39" fmla="*/ 1 h 113"/>
                  <a:gd name="T40" fmla="*/ 3 w 238"/>
                  <a:gd name="T41" fmla="*/ 0 h 113"/>
                  <a:gd name="T42" fmla="*/ 0 w 238"/>
                  <a:gd name="T43" fmla="*/ 0 h 113"/>
                  <a:gd name="T44" fmla="*/ 2 w 238"/>
                  <a:gd name="T45" fmla="*/ 1 h 113"/>
                  <a:gd name="T46" fmla="*/ 3 w 238"/>
                  <a:gd name="T47" fmla="*/ 0 h 1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8"/>
                  <a:gd name="T73" fmla="*/ 0 h 113"/>
                  <a:gd name="T74" fmla="*/ 238 w 238"/>
                  <a:gd name="T75" fmla="*/ 113 h 1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8" h="113">
                    <a:moveTo>
                      <a:pt x="150" y="0"/>
                    </a:moveTo>
                    <a:lnTo>
                      <a:pt x="136" y="62"/>
                    </a:lnTo>
                    <a:lnTo>
                      <a:pt x="147" y="67"/>
                    </a:lnTo>
                    <a:lnTo>
                      <a:pt x="155" y="73"/>
                    </a:lnTo>
                    <a:lnTo>
                      <a:pt x="161" y="78"/>
                    </a:lnTo>
                    <a:lnTo>
                      <a:pt x="165" y="84"/>
                    </a:lnTo>
                    <a:lnTo>
                      <a:pt x="169" y="90"/>
                    </a:lnTo>
                    <a:lnTo>
                      <a:pt x="171" y="97"/>
                    </a:lnTo>
                    <a:lnTo>
                      <a:pt x="172" y="106"/>
                    </a:lnTo>
                    <a:lnTo>
                      <a:pt x="172" y="113"/>
                    </a:lnTo>
                    <a:lnTo>
                      <a:pt x="238" y="113"/>
                    </a:lnTo>
                    <a:lnTo>
                      <a:pt x="236" y="97"/>
                    </a:lnTo>
                    <a:lnTo>
                      <a:pt x="233" y="82"/>
                    </a:lnTo>
                    <a:lnTo>
                      <a:pt x="228" y="67"/>
                    </a:lnTo>
                    <a:lnTo>
                      <a:pt x="221" y="51"/>
                    </a:lnTo>
                    <a:lnTo>
                      <a:pt x="210" y="37"/>
                    </a:lnTo>
                    <a:lnTo>
                      <a:pt x="197" y="24"/>
                    </a:lnTo>
                    <a:lnTo>
                      <a:pt x="180" y="12"/>
                    </a:lnTo>
                    <a:lnTo>
                      <a:pt x="163" y="2"/>
                    </a:lnTo>
                    <a:lnTo>
                      <a:pt x="150" y="64"/>
                    </a:lnTo>
                    <a:lnTo>
                      <a:pt x="150" y="0"/>
                    </a:lnTo>
                    <a:lnTo>
                      <a:pt x="0" y="0"/>
                    </a:lnTo>
                    <a:lnTo>
                      <a:pt x="136" y="62"/>
                    </a:lnTo>
                    <a:lnTo>
                      <a:pt x="150"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5" name="Freeform 185"/>
              <p:cNvSpPr>
                <a:spLocks/>
              </p:cNvSpPr>
              <p:nvPr/>
            </p:nvSpPr>
            <p:spPr bwMode="auto">
              <a:xfrm>
                <a:off x="4530" y="3139"/>
                <a:ext cx="38" cy="16"/>
              </a:xfrm>
              <a:custGeom>
                <a:avLst/>
                <a:gdLst>
                  <a:gd name="T0" fmla="*/ 1 w 154"/>
                  <a:gd name="T1" fmla="*/ 1 h 64"/>
                  <a:gd name="T2" fmla="*/ 1 w 154"/>
                  <a:gd name="T3" fmla="*/ 0 h 64"/>
                  <a:gd name="T4" fmla="*/ 0 w 154"/>
                  <a:gd name="T5" fmla="*/ 0 h 64"/>
                  <a:gd name="T6" fmla="*/ 0 w 154"/>
                  <a:gd name="T7" fmla="*/ 1 h 64"/>
                  <a:gd name="T8" fmla="*/ 1 w 154"/>
                  <a:gd name="T9" fmla="*/ 1 h 64"/>
                  <a:gd name="T10" fmla="*/ 1 w 154"/>
                  <a:gd name="T11" fmla="*/ 0 h 64"/>
                  <a:gd name="T12" fmla="*/ 1 w 154"/>
                  <a:gd name="T13" fmla="*/ 1 h 64"/>
                  <a:gd name="T14" fmla="*/ 2 w 154"/>
                  <a:gd name="T15" fmla="*/ 0 h 64"/>
                  <a:gd name="T16" fmla="*/ 1 w 154"/>
                  <a:gd name="T17" fmla="*/ 0 h 64"/>
                  <a:gd name="T18" fmla="*/ 1 w 154"/>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64"/>
                  <a:gd name="T32" fmla="*/ 154 w 154"/>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64">
                    <a:moveTo>
                      <a:pt x="90" y="56"/>
                    </a:moveTo>
                    <a:lnTo>
                      <a:pt x="70" y="0"/>
                    </a:lnTo>
                    <a:lnTo>
                      <a:pt x="0" y="0"/>
                    </a:lnTo>
                    <a:lnTo>
                      <a:pt x="0" y="64"/>
                    </a:lnTo>
                    <a:lnTo>
                      <a:pt x="70" y="64"/>
                    </a:lnTo>
                    <a:lnTo>
                      <a:pt x="48" y="7"/>
                    </a:lnTo>
                    <a:lnTo>
                      <a:pt x="90" y="56"/>
                    </a:lnTo>
                    <a:lnTo>
                      <a:pt x="154" y="0"/>
                    </a:lnTo>
                    <a:lnTo>
                      <a:pt x="70" y="0"/>
                    </a:lnTo>
                    <a:lnTo>
                      <a:pt x="90" y="5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6" name="Freeform 186"/>
              <p:cNvSpPr>
                <a:spLocks/>
              </p:cNvSpPr>
              <p:nvPr/>
            </p:nvSpPr>
            <p:spPr bwMode="auto">
              <a:xfrm>
                <a:off x="4518" y="3141"/>
                <a:ext cx="34" cy="18"/>
              </a:xfrm>
              <a:custGeom>
                <a:avLst/>
                <a:gdLst>
                  <a:gd name="T0" fmla="*/ 0 w 137"/>
                  <a:gd name="T1" fmla="*/ 1 h 70"/>
                  <a:gd name="T2" fmla="*/ 0 w 137"/>
                  <a:gd name="T3" fmla="*/ 1 h 70"/>
                  <a:gd name="T4" fmla="*/ 1 w 137"/>
                  <a:gd name="T5" fmla="*/ 1 h 70"/>
                  <a:gd name="T6" fmla="*/ 1 w 137"/>
                  <a:gd name="T7" fmla="*/ 1 h 70"/>
                  <a:gd name="T8" fmla="*/ 1 w 137"/>
                  <a:gd name="T9" fmla="*/ 1 h 70"/>
                  <a:gd name="T10" fmla="*/ 1 w 137"/>
                  <a:gd name="T11" fmla="*/ 1 h 70"/>
                  <a:gd name="T12" fmla="*/ 1 w 137"/>
                  <a:gd name="T13" fmla="*/ 1 h 70"/>
                  <a:gd name="T14" fmla="*/ 2 w 137"/>
                  <a:gd name="T15" fmla="*/ 1 h 70"/>
                  <a:gd name="T16" fmla="*/ 2 w 137"/>
                  <a:gd name="T17" fmla="*/ 1 h 70"/>
                  <a:gd name="T18" fmla="*/ 2 w 137"/>
                  <a:gd name="T19" fmla="*/ 1 h 70"/>
                  <a:gd name="T20" fmla="*/ 1 w 137"/>
                  <a:gd name="T21" fmla="*/ 0 h 70"/>
                  <a:gd name="T22" fmla="*/ 1 w 137"/>
                  <a:gd name="T23" fmla="*/ 0 h 70"/>
                  <a:gd name="T24" fmla="*/ 1 w 137"/>
                  <a:gd name="T25" fmla="*/ 0 h 70"/>
                  <a:gd name="T26" fmla="*/ 1 w 137"/>
                  <a:gd name="T27" fmla="*/ 0 h 70"/>
                  <a:gd name="T28" fmla="*/ 1 w 137"/>
                  <a:gd name="T29" fmla="*/ 0 h 70"/>
                  <a:gd name="T30" fmla="*/ 1 w 137"/>
                  <a:gd name="T31" fmla="*/ 0 h 70"/>
                  <a:gd name="T32" fmla="*/ 1 w 137"/>
                  <a:gd name="T33" fmla="*/ 0 h 70"/>
                  <a:gd name="T34" fmla="*/ 1 w 137"/>
                  <a:gd name="T35" fmla="*/ 0 h 70"/>
                  <a:gd name="T36" fmla="*/ 0 w 137"/>
                  <a:gd name="T37" fmla="*/ 0 h 70"/>
                  <a:gd name="T38" fmla="*/ 1 w 137"/>
                  <a:gd name="T39" fmla="*/ 1 h 70"/>
                  <a:gd name="T40" fmla="*/ 0 w 137"/>
                  <a:gd name="T41" fmla="*/ 1 h 70"/>
                  <a:gd name="T42" fmla="*/ 0 w 137"/>
                  <a:gd name="T43" fmla="*/ 1 h 70"/>
                  <a:gd name="T44" fmla="*/ 0 w 137"/>
                  <a:gd name="T45" fmla="*/ 1 h 70"/>
                  <a:gd name="T46" fmla="*/ 0 w 137"/>
                  <a:gd name="T47" fmla="*/ 1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7"/>
                  <a:gd name="T73" fmla="*/ 0 h 70"/>
                  <a:gd name="T74" fmla="*/ 137 w 137"/>
                  <a:gd name="T75" fmla="*/ 70 h 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7" h="70">
                    <a:moveTo>
                      <a:pt x="0" y="37"/>
                    </a:moveTo>
                    <a:lnTo>
                      <a:pt x="32" y="70"/>
                    </a:lnTo>
                    <a:lnTo>
                      <a:pt x="44" y="70"/>
                    </a:lnTo>
                    <a:lnTo>
                      <a:pt x="56" y="69"/>
                    </a:lnTo>
                    <a:lnTo>
                      <a:pt x="69" y="69"/>
                    </a:lnTo>
                    <a:lnTo>
                      <a:pt x="83" y="68"/>
                    </a:lnTo>
                    <a:lnTo>
                      <a:pt x="96" y="67"/>
                    </a:lnTo>
                    <a:lnTo>
                      <a:pt x="110" y="63"/>
                    </a:lnTo>
                    <a:lnTo>
                      <a:pt x="124" y="58"/>
                    </a:lnTo>
                    <a:lnTo>
                      <a:pt x="137" y="49"/>
                    </a:lnTo>
                    <a:lnTo>
                      <a:pt x="95" y="0"/>
                    </a:lnTo>
                    <a:lnTo>
                      <a:pt x="92" y="1"/>
                    </a:lnTo>
                    <a:lnTo>
                      <a:pt x="86" y="3"/>
                    </a:lnTo>
                    <a:lnTo>
                      <a:pt x="76" y="4"/>
                    </a:lnTo>
                    <a:lnTo>
                      <a:pt x="66" y="5"/>
                    </a:lnTo>
                    <a:lnTo>
                      <a:pt x="55" y="5"/>
                    </a:lnTo>
                    <a:lnTo>
                      <a:pt x="43" y="5"/>
                    </a:lnTo>
                    <a:lnTo>
                      <a:pt x="32" y="5"/>
                    </a:lnTo>
                    <a:lnTo>
                      <a:pt x="64" y="37"/>
                    </a:lnTo>
                    <a:lnTo>
                      <a:pt x="0" y="37"/>
                    </a:lnTo>
                    <a:lnTo>
                      <a:pt x="0" y="70"/>
                    </a:lnTo>
                    <a:lnTo>
                      <a:pt x="32" y="70"/>
                    </a:lnTo>
                    <a:lnTo>
                      <a:pt x="0" y="3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7" name="Freeform 187"/>
              <p:cNvSpPr>
                <a:spLocks/>
              </p:cNvSpPr>
              <p:nvPr/>
            </p:nvSpPr>
            <p:spPr bwMode="auto">
              <a:xfrm>
                <a:off x="4518" y="3124"/>
                <a:ext cx="16" cy="26"/>
              </a:xfrm>
              <a:custGeom>
                <a:avLst/>
                <a:gdLst>
                  <a:gd name="T0" fmla="*/ 0 w 64"/>
                  <a:gd name="T1" fmla="*/ 0 h 105"/>
                  <a:gd name="T2" fmla="*/ 0 w 64"/>
                  <a:gd name="T3" fmla="*/ 0 h 105"/>
                  <a:gd name="T4" fmla="*/ 0 w 64"/>
                  <a:gd name="T5" fmla="*/ 1 h 105"/>
                  <a:gd name="T6" fmla="*/ 1 w 64"/>
                  <a:gd name="T7" fmla="*/ 1 h 105"/>
                  <a:gd name="T8" fmla="*/ 1 w 64"/>
                  <a:gd name="T9" fmla="*/ 0 h 105"/>
                  <a:gd name="T10" fmla="*/ 1 w 64"/>
                  <a:gd name="T11" fmla="*/ 1 h 105"/>
                  <a:gd name="T12" fmla="*/ 0 w 64"/>
                  <a:gd name="T13" fmla="*/ 0 h 105"/>
                  <a:gd name="T14" fmla="*/ 0 w 64"/>
                  <a:gd name="T15" fmla="*/ 0 h 105"/>
                  <a:gd name="T16" fmla="*/ 0 w 64"/>
                  <a:gd name="T17" fmla="*/ 0 h 105"/>
                  <a:gd name="T18" fmla="*/ 0 w 64"/>
                  <a:gd name="T19" fmla="*/ 0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05"/>
                  <a:gd name="T32" fmla="*/ 64 w 64"/>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05">
                    <a:moveTo>
                      <a:pt x="19" y="0"/>
                    </a:moveTo>
                    <a:lnTo>
                      <a:pt x="0" y="30"/>
                    </a:lnTo>
                    <a:lnTo>
                      <a:pt x="0" y="105"/>
                    </a:lnTo>
                    <a:lnTo>
                      <a:pt x="64" y="105"/>
                    </a:lnTo>
                    <a:lnTo>
                      <a:pt x="64" y="30"/>
                    </a:lnTo>
                    <a:lnTo>
                      <a:pt x="45" y="60"/>
                    </a:lnTo>
                    <a:lnTo>
                      <a:pt x="19" y="0"/>
                    </a:lnTo>
                    <a:lnTo>
                      <a:pt x="0" y="9"/>
                    </a:lnTo>
                    <a:lnTo>
                      <a:pt x="0" y="30"/>
                    </a:lnTo>
                    <a:lnTo>
                      <a:pt x="19"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8" name="Freeform 188"/>
              <p:cNvSpPr>
                <a:spLocks/>
              </p:cNvSpPr>
              <p:nvPr/>
            </p:nvSpPr>
            <p:spPr bwMode="auto">
              <a:xfrm>
                <a:off x="4523" y="3120"/>
                <a:ext cx="29" cy="19"/>
              </a:xfrm>
              <a:custGeom>
                <a:avLst/>
                <a:gdLst>
                  <a:gd name="T0" fmla="*/ 2 w 116"/>
                  <a:gd name="T1" fmla="*/ 1 h 75"/>
                  <a:gd name="T2" fmla="*/ 1 w 116"/>
                  <a:gd name="T3" fmla="*/ 0 h 75"/>
                  <a:gd name="T4" fmla="*/ 1 w 116"/>
                  <a:gd name="T5" fmla="*/ 0 h 75"/>
                  <a:gd name="T6" fmla="*/ 1 w 116"/>
                  <a:gd name="T7" fmla="*/ 0 h 75"/>
                  <a:gd name="T8" fmla="*/ 1 w 116"/>
                  <a:gd name="T9" fmla="*/ 0 h 75"/>
                  <a:gd name="T10" fmla="*/ 1 w 116"/>
                  <a:gd name="T11" fmla="*/ 0 h 75"/>
                  <a:gd name="T12" fmla="*/ 1 w 116"/>
                  <a:gd name="T13" fmla="*/ 0 h 75"/>
                  <a:gd name="T14" fmla="*/ 1 w 116"/>
                  <a:gd name="T15" fmla="*/ 0 h 75"/>
                  <a:gd name="T16" fmla="*/ 0 w 116"/>
                  <a:gd name="T17" fmla="*/ 0 h 75"/>
                  <a:gd name="T18" fmla="*/ 0 w 116"/>
                  <a:gd name="T19" fmla="*/ 0 h 75"/>
                  <a:gd name="T20" fmla="*/ 1 w 116"/>
                  <a:gd name="T21" fmla="*/ 1 h 75"/>
                  <a:gd name="T22" fmla="*/ 1 w 116"/>
                  <a:gd name="T23" fmla="*/ 1 h 75"/>
                  <a:gd name="T24" fmla="*/ 1 w 116"/>
                  <a:gd name="T25" fmla="*/ 1 h 75"/>
                  <a:gd name="T26" fmla="*/ 1 w 116"/>
                  <a:gd name="T27" fmla="*/ 1 h 75"/>
                  <a:gd name="T28" fmla="*/ 1 w 116"/>
                  <a:gd name="T29" fmla="*/ 1 h 75"/>
                  <a:gd name="T30" fmla="*/ 1 w 116"/>
                  <a:gd name="T31" fmla="*/ 1 h 75"/>
                  <a:gd name="T32" fmla="*/ 1 w 116"/>
                  <a:gd name="T33" fmla="*/ 1 h 75"/>
                  <a:gd name="T34" fmla="*/ 1 w 116"/>
                  <a:gd name="T35" fmla="*/ 1 h 75"/>
                  <a:gd name="T36" fmla="*/ 1 w 116"/>
                  <a:gd name="T37" fmla="*/ 1 h 75"/>
                  <a:gd name="T38" fmla="*/ 1 w 116"/>
                  <a:gd name="T39" fmla="*/ 1 h 75"/>
                  <a:gd name="T40" fmla="*/ 2 w 116"/>
                  <a:gd name="T41" fmla="*/ 1 h 75"/>
                  <a:gd name="T42" fmla="*/ 2 w 116"/>
                  <a:gd name="T43" fmla="*/ 0 h 75"/>
                  <a:gd name="T44" fmla="*/ 1 w 116"/>
                  <a:gd name="T45" fmla="*/ 0 h 75"/>
                  <a:gd name="T46" fmla="*/ 2 w 116"/>
                  <a:gd name="T47" fmla="*/ 1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6"/>
                  <a:gd name="T73" fmla="*/ 0 h 75"/>
                  <a:gd name="T74" fmla="*/ 116 w 116"/>
                  <a:gd name="T75" fmla="*/ 75 h 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6" h="75">
                    <a:moveTo>
                      <a:pt x="116" y="32"/>
                    </a:moveTo>
                    <a:lnTo>
                      <a:pt x="82" y="0"/>
                    </a:lnTo>
                    <a:lnTo>
                      <a:pt x="73" y="0"/>
                    </a:lnTo>
                    <a:lnTo>
                      <a:pt x="63" y="1"/>
                    </a:lnTo>
                    <a:lnTo>
                      <a:pt x="54" y="1"/>
                    </a:lnTo>
                    <a:lnTo>
                      <a:pt x="43" y="2"/>
                    </a:lnTo>
                    <a:lnTo>
                      <a:pt x="33" y="5"/>
                    </a:lnTo>
                    <a:lnTo>
                      <a:pt x="23" y="7"/>
                    </a:lnTo>
                    <a:lnTo>
                      <a:pt x="12" y="11"/>
                    </a:lnTo>
                    <a:lnTo>
                      <a:pt x="0" y="15"/>
                    </a:lnTo>
                    <a:lnTo>
                      <a:pt x="26" y="75"/>
                    </a:lnTo>
                    <a:lnTo>
                      <a:pt x="35" y="71"/>
                    </a:lnTo>
                    <a:lnTo>
                      <a:pt x="42" y="69"/>
                    </a:lnTo>
                    <a:lnTo>
                      <a:pt x="48" y="67"/>
                    </a:lnTo>
                    <a:lnTo>
                      <a:pt x="54" y="67"/>
                    </a:lnTo>
                    <a:lnTo>
                      <a:pt x="58" y="65"/>
                    </a:lnTo>
                    <a:lnTo>
                      <a:pt x="66" y="65"/>
                    </a:lnTo>
                    <a:lnTo>
                      <a:pt x="73" y="65"/>
                    </a:lnTo>
                    <a:lnTo>
                      <a:pt x="82" y="65"/>
                    </a:lnTo>
                    <a:lnTo>
                      <a:pt x="50" y="32"/>
                    </a:lnTo>
                    <a:lnTo>
                      <a:pt x="116" y="32"/>
                    </a:lnTo>
                    <a:lnTo>
                      <a:pt x="116" y="0"/>
                    </a:lnTo>
                    <a:lnTo>
                      <a:pt x="82" y="0"/>
                    </a:lnTo>
                    <a:lnTo>
                      <a:pt x="116"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19" name="Freeform 189"/>
              <p:cNvSpPr>
                <a:spLocks/>
              </p:cNvSpPr>
              <p:nvPr/>
            </p:nvSpPr>
            <p:spPr bwMode="auto">
              <a:xfrm>
                <a:off x="4535" y="3128"/>
                <a:ext cx="20" cy="17"/>
              </a:xfrm>
              <a:custGeom>
                <a:avLst/>
                <a:gdLst>
                  <a:gd name="T0" fmla="*/ 1 w 80"/>
                  <a:gd name="T1" fmla="*/ 1 h 70"/>
                  <a:gd name="T2" fmla="*/ 1 w 80"/>
                  <a:gd name="T3" fmla="*/ 0 h 70"/>
                  <a:gd name="T4" fmla="*/ 1 w 80"/>
                  <a:gd name="T5" fmla="*/ 0 h 70"/>
                  <a:gd name="T6" fmla="*/ 1 w 80"/>
                  <a:gd name="T7" fmla="*/ 0 h 70"/>
                  <a:gd name="T8" fmla="*/ 1 w 80"/>
                  <a:gd name="T9" fmla="*/ 0 h 70"/>
                  <a:gd name="T10" fmla="*/ 1 w 80"/>
                  <a:gd name="T11" fmla="*/ 0 h 70"/>
                  <a:gd name="T12" fmla="*/ 1 w 80"/>
                  <a:gd name="T13" fmla="*/ 0 h 70"/>
                  <a:gd name="T14" fmla="*/ 1 w 80"/>
                  <a:gd name="T15" fmla="*/ 0 h 70"/>
                  <a:gd name="T16" fmla="*/ 1 w 80"/>
                  <a:gd name="T17" fmla="*/ 0 h 70"/>
                  <a:gd name="T18" fmla="*/ 1 w 80"/>
                  <a:gd name="T19" fmla="*/ 0 h 70"/>
                  <a:gd name="T20" fmla="*/ 0 w 80"/>
                  <a:gd name="T21" fmla="*/ 0 h 70"/>
                  <a:gd name="T22" fmla="*/ 0 w 80"/>
                  <a:gd name="T23" fmla="*/ 0 h 70"/>
                  <a:gd name="T24" fmla="*/ 0 w 80"/>
                  <a:gd name="T25" fmla="*/ 0 h 70"/>
                  <a:gd name="T26" fmla="*/ 0 w 80"/>
                  <a:gd name="T27" fmla="*/ 0 h 70"/>
                  <a:gd name="T28" fmla="*/ 0 w 80"/>
                  <a:gd name="T29" fmla="*/ 0 h 70"/>
                  <a:gd name="T30" fmla="*/ 0 w 80"/>
                  <a:gd name="T31" fmla="*/ 0 h 70"/>
                  <a:gd name="T32" fmla="*/ 0 w 80"/>
                  <a:gd name="T33" fmla="*/ 1 h 70"/>
                  <a:gd name="T34" fmla="*/ 0 w 80"/>
                  <a:gd name="T35" fmla="*/ 0 h 70"/>
                  <a:gd name="T36" fmla="*/ 0 w 80"/>
                  <a:gd name="T37" fmla="*/ 0 h 70"/>
                  <a:gd name="T38" fmla="*/ 1 w 80"/>
                  <a:gd name="T39" fmla="*/ 0 h 70"/>
                  <a:gd name="T40" fmla="*/ 1 w 80"/>
                  <a:gd name="T41" fmla="*/ 1 h 70"/>
                  <a:gd name="T42" fmla="*/ 1 w 80"/>
                  <a:gd name="T43" fmla="*/ 1 h 70"/>
                  <a:gd name="T44" fmla="*/ 1 w 80"/>
                  <a:gd name="T45" fmla="*/ 0 h 70"/>
                  <a:gd name="T46" fmla="*/ 1 w 80"/>
                  <a:gd name="T47" fmla="*/ 1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0"/>
                  <a:gd name="T73" fmla="*/ 0 h 70"/>
                  <a:gd name="T74" fmla="*/ 80 w 80"/>
                  <a:gd name="T75" fmla="*/ 70 h 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0" h="70">
                    <a:moveTo>
                      <a:pt x="61" y="70"/>
                    </a:moveTo>
                    <a:lnTo>
                      <a:pt x="80" y="40"/>
                    </a:lnTo>
                    <a:lnTo>
                      <a:pt x="77" y="28"/>
                    </a:lnTo>
                    <a:lnTo>
                      <a:pt x="75" y="19"/>
                    </a:lnTo>
                    <a:lnTo>
                      <a:pt x="71" y="12"/>
                    </a:lnTo>
                    <a:lnTo>
                      <a:pt x="68" y="6"/>
                    </a:lnTo>
                    <a:lnTo>
                      <a:pt x="66" y="2"/>
                    </a:lnTo>
                    <a:lnTo>
                      <a:pt x="64" y="0"/>
                    </a:lnTo>
                    <a:lnTo>
                      <a:pt x="66" y="2"/>
                    </a:lnTo>
                    <a:lnTo>
                      <a:pt x="0" y="2"/>
                    </a:lnTo>
                    <a:lnTo>
                      <a:pt x="3" y="15"/>
                    </a:lnTo>
                    <a:lnTo>
                      <a:pt x="5" y="25"/>
                    </a:lnTo>
                    <a:lnTo>
                      <a:pt x="8" y="32"/>
                    </a:lnTo>
                    <a:lnTo>
                      <a:pt x="12" y="38"/>
                    </a:lnTo>
                    <a:lnTo>
                      <a:pt x="14" y="41"/>
                    </a:lnTo>
                    <a:lnTo>
                      <a:pt x="16" y="44"/>
                    </a:lnTo>
                    <a:lnTo>
                      <a:pt x="16" y="42"/>
                    </a:lnTo>
                    <a:lnTo>
                      <a:pt x="14" y="40"/>
                    </a:lnTo>
                    <a:lnTo>
                      <a:pt x="33" y="10"/>
                    </a:lnTo>
                    <a:lnTo>
                      <a:pt x="61" y="70"/>
                    </a:lnTo>
                    <a:lnTo>
                      <a:pt x="80" y="60"/>
                    </a:lnTo>
                    <a:lnTo>
                      <a:pt x="80" y="40"/>
                    </a:lnTo>
                    <a:lnTo>
                      <a:pt x="61" y="7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0" name="Freeform 190"/>
              <p:cNvSpPr>
                <a:spLocks/>
              </p:cNvSpPr>
              <p:nvPr/>
            </p:nvSpPr>
            <p:spPr bwMode="auto">
              <a:xfrm>
                <a:off x="4518" y="3103"/>
                <a:ext cx="32" cy="45"/>
              </a:xfrm>
              <a:custGeom>
                <a:avLst/>
                <a:gdLst>
                  <a:gd name="T0" fmla="*/ 0 w 131"/>
                  <a:gd name="T1" fmla="*/ 0 h 181"/>
                  <a:gd name="T2" fmla="*/ 0 w 131"/>
                  <a:gd name="T3" fmla="*/ 0 h 181"/>
                  <a:gd name="T4" fmla="*/ 0 w 131"/>
                  <a:gd name="T5" fmla="*/ 1 h 181"/>
                  <a:gd name="T6" fmla="*/ 0 w 131"/>
                  <a:gd name="T7" fmla="*/ 1 h 181"/>
                  <a:gd name="T8" fmla="*/ 0 w 131"/>
                  <a:gd name="T9" fmla="*/ 1 h 181"/>
                  <a:gd name="T10" fmla="*/ 0 w 131"/>
                  <a:gd name="T11" fmla="*/ 1 h 181"/>
                  <a:gd name="T12" fmla="*/ 0 w 131"/>
                  <a:gd name="T13" fmla="*/ 2 h 181"/>
                  <a:gd name="T14" fmla="*/ 0 w 131"/>
                  <a:gd name="T15" fmla="*/ 2 h 181"/>
                  <a:gd name="T16" fmla="*/ 0 w 131"/>
                  <a:gd name="T17" fmla="*/ 2 h 181"/>
                  <a:gd name="T18" fmla="*/ 0 w 131"/>
                  <a:gd name="T19" fmla="*/ 2 h 181"/>
                  <a:gd name="T20" fmla="*/ 0 w 131"/>
                  <a:gd name="T21" fmla="*/ 2 h 181"/>
                  <a:gd name="T22" fmla="*/ 0 w 131"/>
                  <a:gd name="T23" fmla="*/ 2 h 181"/>
                  <a:gd name="T24" fmla="*/ 0 w 131"/>
                  <a:gd name="T25" fmla="*/ 2 h 181"/>
                  <a:gd name="T26" fmla="*/ 1 w 131"/>
                  <a:gd name="T27" fmla="*/ 3 h 181"/>
                  <a:gd name="T28" fmla="*/ 1 w 131"/>
                  <a:gd name="T29" fmla="*/ 3 h 181"/>
                  <a:gd name="T30" fmla="*/ 1 w 131"/>
                  <a:gd name="T31" fmla="*/ 3 h 181"/>
                  <a:gd name="T32" fmla="*/ 1 w 131"/>
                  <a:gd name="T33" fmla="*/ 3 h 181"/>
                  <a:gd name="T34" fmla="*/ 1 w 131"/>
                  <a:gd name="T35" fmla="*/ 3 h 181"/>
                  <a:gd name="T36" fmla="*/ 1 w 131"/>
                  <a:gd name="T37" fmla="*/ 3 h 181"/>
                  <a:gd name="T38" fmla="*/ 2 w 131"/>
                  <a:gd name="T39" fmla="*/ 3 h 181"/>
                  <a:gd name="T40" fmla="*/ 2 w 131"/>
                  <a:gd name="T41" fmla="*/ 3 h 181"/>
                  <a:gd name="T42" fmla="*/ 2 w 131"/>
                  <a:gd name="T43" fmla="*/ 2 h 181"/>
                  <a:gd name="T44" fmla="*/ 1 w 131"/>
                  <a:gd name="T45" fmla="*/ 2 h 181"/>
                  <a:gd name="T46" fmla="*/ 1 w 131"/>
                  <a:gd name="T47" fmla="*/ 2 h 181"/>
                  <a:gd name="T48" fmla="*/ 1 w 131"/>
                  <a:gd name="T49" fmla="*/ 2 h 181"/>
                  <a:gd name="T50" fmla="*/ 1 w 131"/>
                  <a:gd name="T51" fmla="*/ 2 h 181"/>
                  <a:gd name="T52" fmla="*/ 1 w 131"/>
                  <a:gd name="T53" fmla="*/ 2 h 181"/>
                  <a:gd name="T54" fmla="*/ 1 w 131"/>
                  <a:gd name="T55" fmla="*/ 2 h 181"/>
                  <a:gd name="T56" fmla="*/ 1 w 131"/>
                  <a:gd name="T57" fmla="*/ 2 h 181"/>
                  <a:gd name="T58" fmla="*/ 1 w 131"/>
                  <a:gd name="T59" fmla="*/ 2 h 181"/>
                  <a:gd name="T60" fmla="*/ 1 w 131"/>
                  <a:gd name="T61" fmla="*/ 2 h 181"/>
                  <a:gd name="T62" fmla="*/ 1 w 131"/>
                  <a:gd name="T63" fmla="*/ 2 h 181"/>
                  <a:gd name="T64" fmla="*/ 1 w 131"/>
                  <a:gd name="T65" fmla="*/ 2 h 181"/>
                  <a:gd name="T66" fmla="*/ 1 w 131"/>
                  <a:gd name="T67" fmla="*/ 2 h 181"/>
                  <a:gd name="T68" fmla="*/ 1 w 131"/>
                  <a:gd name="T69" fmla="*/ 2 h 181"/>
                  <a:gd name="T70" fmla="*/ 1 w 131"/>
                  <a:gd name="T71" fmla="*/ 2 h 181"/>
                  <a:gd name="T72" fmla="*/ 1 w 131"/>
                  <a:gd name="T73" fmla="*/ 1 h 181"/>
                  <a:gd name="T74" fmla="*/ 1 w 131"/>
                  <a:gd name="T75" fmla="*/ 1 h 181"/>
                  <a:gd name="T76" fmla="*/ 1 w 131"/>
                  <a:gd name="T77" fmla="*/ 1 h 181"/>
                  <a:gd name="T78" fmla="*/ 1 w 131"/>
                  <a:gd name="T79" fmla="*/ 1 h 181"/>
                  <a:gd name="T80" fmla="*/ 1 w 131"/>
                  <a:gd name="T81" fmla="*/ 1 h 181"/>
                  <a:gd name="T82" fmla="*/ 1 w 131"/>
                  <a:gd name="T83" fmla="*/ 1 h 181"/>
                  <a:gd name="T84" fmla="*/ 1 w 131"/>
                  <a:gd name="T85" fmla="*/ 0 h 181"/>
                  <a:gd name="T86" fmla="*/ 0 w 131"/>
                  <a:gd name="T87" fmla="*/ 1 h 181"/>
                  <a:gd name="T88" fmla="*/ 0 w 131"/>
                  <a:gd name="T89" fmla="*/ 0 h 181"/>
                  <a:gd name="T90" fmla="*/ 0 w 131"/>
                  <a:gd name="T91" fmla="*/ 0 h 181"/>
                  <a:gd name="T92" fmla="*/ 0 w 131"/>
                  <a:gd name="T93" fmla="*/ 0 h 181"/>
                  <a:gd name="T94" fmla="*/ 0 w 131"/>
                  <a:gd name="T95" fmla="*/ 0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1"/>
                  <a:gd name="T145" fmla="*/ 0 h 181"/>
                  <a:gd name="T146" fmla="*/ 131 w 131"/>
                  <a:gd name="T147" fmla="*/ 181 h 18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1" h="181">
                    <a:moveTo>
                      <a:pt x="33" y="0"/>
                    </a:moveTo>
                    <a:lnTo>
                      <a:pt x="1" y="33"/>
                    </a:lnTo>
                    <a:lnTo>
                      <a:pt x="0" y="46"/>
                    </a:lnTo>
                    <a:lnTo>
                      <a:pt x="0" y="67"/>
                    </a:lnTo>
                    <a:lnTo>
                      <a:pt x="1" y="80"/>
                    </a:lnTo>
                    <a:lnTo>
                      <a:pt x="2" y="93"/>
                    </a:lnTo>
                    <a:lnTo>
                      <a:pt x="5" y="107"/>
                    </a:lnTo>
                    <a:lnTo>
                      <a:pt x="8" y="121"/>
                    </a:lnTo>
                    <a:lnTo>
                      <a:pt x="13" y="136"/>
                    </a:lnTo>
                    <a:lnTo>
                      <a:pt x="20" y="149"/>
                    </a:lnTo>
                    <a:lnTo>
                      <a:pt x="27" y="157"/>
                    </a:lnTo>
                    <a:lnTo>
                      <a:pt x="33" y="163"/>
                    </a:lnTo>
                    <a:lnTo>
                      <a:pt x="40" y="169"/>
                    </a:lnTo>
                    <a:lnTo>
                      <a:pt x="49" y="174"/>
                    </a:lnTo>
                    <a:lnTo>
                      <a:pt x="58" y="177"/>
                    </a:lnTo>
                    <a:lnTo>
                      <a:pt x="68" y="179"/>
                    </a:lnTo>
                    <a:lnTo>
                      <a:pt x="78" y="181"/>
                    </a:lnTo>
                    <a:lnTo>
                      <a:pt x="88" y="181"/>
                    </a:lnTo>
                    <a:lnTo>
                      <a:pt x="99" y="178"/>
                    </a:lnTo>
                    <a:lnTo>
                      <a:pt x="109" y="176"/>
                    </a:lnTo>
                    <a:lnTo>
                      <a:pt x="120" y="172"/>
                    </a:lnTo>
                    <a:lnTo>
                      <a:pt x="131" y="169"/>
                    </a:lnTo>
                    <a:lnTo>
                      <a:pt x="103" y="109"/>
                    </a:lnTo>
                    <a:lnTo>
                      <a:pt x="97" y="113"/>
                    </a:lnTo>
                    <a:lnTo>
                      <a:pt x="92" y="114"/>
                    </a:lnTo>
                    <a:lnTo>
                      <a:pt x="87" y="115"/>
                    </a:lnTo>
                    <a:lnTo>
                      <a:pt x="83" y="116"/>
                    </a:lnTo>
                    <a:lnTo>
                      <a:pt x="80" y="116"/>
                    </a:lnTo>
                    <a:lnTo>
                      <a:pt x="78" y="116"/>
                    </a:lnTo>
                    <a:lnTo>
                      <a:pt x="77" y="115"/>
                    </a:lnTo>
                    <a:lnTo>
                      <a:pt x="76" y="115"/>
                    </a:lnTo>
                    <a:lnTo>
                      <a:pt x="75" y="114"/>
                    </a:lnTo>
                    <a:lnTo>
                      <a:pt x="71" y="108"/>
                    </a:lnTo>
                    <a:lnTo>
                      <a:pt x="69" y="102"/>
                    </a:lnTo>
                    <a:lnTo>
                      <a:pt x="68" y="94"/>
                    </a:lnTo>
                    <a:lnTo>
                      <a:pt x="67" y="86"/>
                    </a:lnTo>
                    <a:lnTo>
                      <a:pt x="65" y="75"/>
                    </a:lnTo>
                    <a:lnTo>
                      <a:pt x="64" y="65"/>
                    </a:lnTo>
                    <a:lnTo>
                      <a:pt x="65" y="46"/>
                    </a:lnTo>
                    <a:lnTo>
                      <a:pt x="65" y="33"/>
                    </a:lnTo>
                    <a:lnTo>
                      <a:pt x="33" y="65"/>
                    </a:lnTo>
                    <a:lnTo>
                      <a:pt x="33" y="0"/>
                    </a:lnTo>
                    <a:lnTo>
                      <a:pt x="1" y="0"/>
                    </a:lnTo>
                    <a:lnTo>
                      <a:pt x="1" y="33"/>
                    </a:lnTo>
                    <a:lnTo>
                      <a:pt x="3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1" name="Freeform 191"/>
              <p:cNvSpPr>
                <a:spLocks/>
              </p:cNvSpPr>
              <p:nvPr/>
            </p:nvSpPr>
            <p:spPr bwMode="auto">
              <a:xfrm>
                <a:off x="4526" y="3103"/>
                <a:ext cx="26" cy="16"/>
              </a:xfrm>
              <a:custGeom>
                <a:avLst/>
                <a:gdLst>
                  <a:gd name="T0" fmla="*/ 2 w 103"/>
                  <a:gd name="T1" fmla="*/ 0 h 65"/>
                  <a:gd name="T2" fmla="*/ 1 w 103"/>
                  <a:gd name="T3" fmla="*/ 0 h 65"/>
                  <a:gd name="T4" fmla="*/ 0 w 103"/>
                  <a:gd name="T5" fmla="*/ 0 h 65"/>
                  <a:gd name="T6" fmla="*/ 0 w 103"/>
                  <a:gd name="T7" fmla="*/ 1 h 65"/>
                  <a:gd name="T8" fmla="*/ 1 w 103"/>
                  <a:gd name="T9" fmla="*/ 1 h 65"/>
                  <a:gd name="T10" fmla="*/ 1 w 103"/>
                  <a:gd name="T11" fmla="*/ 0 h 65"/>
                  <a:gd name="T12" fmla="*/ 2 w 103"/>
                  <a:gd name="T13" fmla="*/ 0 h 65"/>
                  <a:gd name="T14" fmla="*/ 2 w 103"/>
                  <a:gd name="T15" fmla="*/ 0 h 65"/>
                  <a:gd name="T16" fmla="*/ 1 w 103"/>
                  <a:gd name="T17" fmla="*/ 0 h 65"/>
                  <a:gd name="T18" fmla="*/ 2 w 103"/>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65"/>
                  <a:gd name="T32" fmla="*/ 103 w 103"/>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65">
                    <a:moveTo>
                      <a:pt x="103" y="33"/>
                    </a:moveTo>
                    <a:lnTo>
                      <a:pt x="69" y="0"/>
                    </a:lnTo>
                    <a:lnTo>
                      <a:pt x="0" y="0"/>
                    </a:lnTo>
                    <a:lnTo>
                      <a:pt x="0" y="65"/>
                    </a:lnTo>
                    <a:lnTo>
                      <a:pt x="69" y="65"/>
                    </a:lnTo>
                    <a:lnTo>
                      <a:pt x="37" y="33"/>
                    </a:lnTo>
                    <a:lnTo>
                      <a:pt x="103" y="33"/>
                    </a:lnTo>
                    <a:lnTo>
                      <a:pt x="103" y="0"/>
                    </a:lnTo>
                    <a:lnTo>
                      <a:pt x="69" y="0"/>
                    </a:lnTo>
                    <a:lnTo>
                      <a:pt x="103"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2" name="Freeform 192"/>
              <p:cNvSpPr>
                <a:spLocks/>
              </p:cNvSpPr>
              <p:nvPr/>
            </p:nvSpPr>
            <p:spPr bwMode="auto">
              <a:xfrm>
                <a:off x="4535" y="3107"/>
                <a:ext cx="24" cy="20"/>
              </a:xfrm>
              <a:custGeom>
                <a:avLst/>
                <a:gdLst>
                  <a:gd name="T0" fmla="*/ 1 w 94"/>
                  <a:gd name="T1" fmla="*/ 1 h 79"/>
                  <a:gd name="T2" fmla="*/ 2 w 94"/>
                  <a:gd name="T3" fmla="*/ 1 h 79"/>
                  <a:gd name="T4" fmla="*/ 2 w 94"/>
                  <a:gd name="T5" fmla="*/ 1 h 79"/>
                  <a:gd name="T6" fmla="*/ 1 w 94"/>
                  <a:gd name="T7" fmla="*/ 0 h 79"/>
                  <a:gd name="T8" fmla="*/ 1 w 94"/>
                  <a:gd name="T9" fmla="*/ 0 h 79"/>
                  <a:gd name="T10" fmla="*/ 1 w 94"/>
                  <a:gd name="T11" fmla="*/ 0 h 79"/>
                  <a:gd name="T12" fmla="*/ 1 w 94"/>
                  <a:gd name="T13" fmla="*/ 0 h 79"/>
                  <a:gd name="T14" fmla="*/ 1 w 94"/>
                  <a:gd name="T15" fmla="*/ 0 h 79"/>
                  <a:gd name="T16" fmla="*/ 1 w 94"/>
                  <a:gd name="T17" fmla="*/ 0 h 79"/>
                  <a:gd name="T18" fmla="*/ 1 w 94"/>
                  <a:gd name="T19" fmla="*/ 0 h 79"/>
                  <a:gd name="T20" fmla="*/ 0 w 94"/>
                  <a:gd name="T21" fmla="*/ 0 h 79"/>
                  <a:gd name="T22" fmla="*/ 0 w 94"/>
                  <a:gd name="T23" fmla="*/ 1 h 79"/>
                  <a:gd name="T24" fmla="*/ 0 w 94"/>
                  <a:gd name="T25" fmla="*/ 1 h 79"/>
                  <a:gd name="T26" fmla="*/ 0 w 94"/>
                  <a:gd name="T27" fmla="*/ 1 h 79"/>
                  <a:gd name="T28" fmla="*/ 1 w 94"/>
                  <a:gd name="T29" fmla="*/ 1 h 79"/>
                  <a:gd name="T30" fmla="*/ 1 w 94"/>
                  <a:gd name="T31" fmla="*/ 1 h 79"/>
                  <a:gd name="T32" fmla="*/ 1 w 94"/>
                  <a:gd name="T33" fmla="*/ 1 h 79"/>
                  <a:gd name="T34" fmla="*/ 1 w 94"/>
                  <a:gd name="T35" fmla="*/ 1 h 79"/>
                  <a:gd name="T36" fmla="*/ 1 w 94"/>
                  <a:gd name="T37" fmla="*/ 1 h 79"/>
                  <a:gd name="T38" fmla="*/ 1 w 94"/>
                  <a:gd name="T39" fmla="*/ 0 h 79"/>
                  <a:gd name="T40" fmla="*/ 1 w 94"/>
                  <a:gd name="T41" fmla="*/ 1 h 79"/>
                  <a:gd name="T42" fmla="*/ 2 w 94"/>
                  <a:gd name="T43" fmla="*/ 1 h 79"/>
                  <a:gd name="T44" fmla="*/ 2 w 94"/>
                  <a:gd name="T45" fmla="*/ 1 h 79"/>
                  <a:gd name="T46" fmla="*/ 1 w 94"/>
                  <a:gd name="T47" fmla="*/ 1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79"/>
                  <a:gd name="T74" fmla="*/ 94 w 94"/>
                  <a:gd name="T75" fmla="*/ 79 h 7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79">
                    <a:moveTo>
                      <a:pt x="62" y="79"/>
                    </a:moveTo>
                    <a:lnTo>
                      <a:pt x="94" y="47"/>
                    </a:lnTo>
                    <a:lnTo>
                      <a:pt x="87" y="27"/>
                    </a:lnTo>
                    <a:lnTo>
                      <a:pt x="81" y="19"/>
                    </a:lnTo>
                    <a:lnTo>
                      <a:pt x="74" y="13"/>
                    </a:lnTo>
                    <a:lnTo>
                      <a:pt x="68" y="7"/>
                    </a:lnTo>
                    <a:lnTo>
                      <a:pt x="63" y="3"/>
                    </a:lnTo>
                    <a:lnTo>
                      <a:pt x="61" y="0"/>
                    </a:lnTo>
                    <a:lnTo>
                      <a:pt x="61" y="1"/>
                    </a:lnTo>
                    <a:lnTo>
                      <a:pt x="66" y="16"/>
                    </a:lnTo>
                    <a:lnTo>
                      <a:pt x="0" y="16"/>
                    </a:lnTo>
                    <a:lnTo>
                      <a:pt x="7" y="37"/>
                    </a:lnTo>
                    <a:lnTo>
                      <a:pt x="14" y="45"/>
                    </a:lnTo>
                    <a:lnTo>
                      <a:pt x="20" y="51"/>
                    </a:lnTo>
                    <a:lnTo>
                      <a:pt x="26" y="56"/>
                    </a:lnTo>
                    <a:lnTo>
                      <a:pt x="31" y="59"/>
                    </a:lnTo>
                    <a:lnTo>
                      <a:pt x="33" y="63"/>
                    </a:lnTo>
                    <a:lnTo>
                      <a:pt x="33" y="61"/>
                    </a:lnTo>
                    <a:lnTo>
                      <a:pt x="30" y="47"/>
                    </a:lnTo>
                    <a:lnTo>
                      <a:pt x="62" y="15"/>
                    </a:lnTo>
                    <a:lnTo>
                      <a:pt x="62" y="79"/>
                    </a:lnTo>
                    <a:lnTo>
                      <a:pt x="94" y="79"/>
                    </a:lnTo>
                    <a:lnTo>
                      <a:pt x="94" y="47"/>
                    </a:lnTo>
                    <a:lnTo>
                      <a:pt x="62" y="7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3" name="Freeform 193"/>
              <p:cNvSpPr>
                <a:spLocks/>
              </p:cNvSpPr>
              <p:nvPr/>
            </p:nvSpPr>
            <p:spPr bwMode="auto">
              <a:xfrm>
                <a:off x="4522" y="3107"/>
                <a:ext cx="29" cy="20"/>
              </a:xfrm>
              <a:custGeom>
                <a:avLst/>
                <a:gdLst>
                  <a:gd name="T0" fmla="*/ 0 w 117"/>
                  <a:gd name="T1" fmla="*/ 0 h 81"/>
                  <a:gd name="T2" fmla="*/ 0 w 117"/>
                  <a:gd name="T3" fmla="*/ 1 h 81"/>
                  <a:gd name="T4" fmla="*/ 0 w 117"/>
                  <a:gd name="T5" fmla="*/ 1 h 81"/>
                  <a:gd name="T6" fmla="*/ 0 w 117"/>
                  <a:gd name="T7" fmla="*/ 1 h 81"/>
                  <a:gd name="T8" fmla="*/ 1 w 117"/>
                  <a:gd name="T9" fmla="*/ 1 h 81"/>
                  <a:gd name="T10" fmla="*/ 1 w 117"/>
                  <a:gd name="T11" fmla="*/ 1 h 81"/>
                  <a:gd name="T12" fmla="*/ 1 w 117"/>
                  <a:gd name="T13" fmla="*/ 1 h 81"/>
                  <a:gd name="T14" fmla="*/ 1 w 117"/>
                  <a:gd name="T15" fmla="*/ 1 h 81"/>
                  <a:gd name="T16" fmla="*/ 1 w 117"/>
                  <a:gd name="T17" fmla="*/ 1 h 81"/>
                  <a:gd name="T18" fmla="*/ 2 w 117"/>
                  <a:gd name="T19" fmla="*/ 1 h 81"/>
                  <a:gd name="T20" fmla="*/ 2 w 117"/>
                  <a:gd name="T21" fmla="*/ 0 h 81"/>
                  <a:gd name="T22" fmla="*/ 2 w 117"/>
                  <a:gd name="T23" fmla="*/ 0 h 81"/>
                  <a:gd name="T24" fmla="*/ 1 w 117"/>
                  <a:gd name="T25" fmla="*/ 0 h 81"/>
                  <a:gd name="T26" fmla="*/ 1 w 117"/>
                  <a:gd name="T27" fmla="*/ 0 h 81"/>
                  <a:gd name="T28" fmla="*/ 1 w 117"/>
                  <a:gd name="T29" fmla="*/ 0 h 81"/>
                  <a:gd name="T30" fmla="*/ 1 w 117"/>
                  <a:gd name="T31" fmla="*/ 0 h 81"/>
                  <a:gd name="T32" fmla="*/ 1 w 117"/>
                  <a:gd name="T33" fmla="*/ 0 h 81"/>
                  <a:gd name="T34" fmla="*/ 1 w 117"/>
                  <a:gd name="T35" fmla="*/ 0 h 81"/>
                  <a:gd name="T36" fmla="*/ 1 w 117"/>
                  <a:gd name="T37" fmla="*/ 0 h 81"/>
                  <a:gd name="T38" fmla="*/ 1 w 117"/>
                  <a:gd name="T39" fmla="*/ 0 h 81"/>
                  <a:gd name="T40" fmla="*/ 0 w 117"/>
                  <a:gd name="T41" fmla="*/ 0 h 81"/>
                  <a:gd name="T42" fmla="*/ 0 w 117"/>
                  <a:gd name="T43" fmla="*/ 1 h 81"/>
                  <a:gd name="T44" fmla="*/ 0 w 117"/>
                  <a:gd name="T45" fmla="*/ 1 h 81"/>
                  <a:gd name="T46" fmla="*/ 0 w 117"/>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81"/>
                  <a:gd name="T74" fmla="*/ 117 w 117"/>
                  <a:gd name="T75" fmla="*/ 81 h 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81">
                    <a:moveTo>
                      <a:pt x="0" y="33"/>
                    </a:moveTo>
                    <a:lnTo>
                      <a:pt x="19" y="60"/>
                    </a:lnTo>
                    <a:lnTo>
                      <a:pt x="28" y="63"/>
                    </a:lnTo>
                    <a:lnTo>
                      <a:pt x="37" y="67"/>
                    </a:lnTo>
                    <a:lnTo>
                      <a:pt x="49" y="69"/>
                    </a:lnTo>
                    <a:lnTo>
                      <a:pt x="61" y="73"/>
                    </a:lnTo>
                    <a:lnTo>
                      <a:pt x="74" y="77"/>
                    </a:lnTo>
                    <a:lnTo>
                      <a:pt x="88" y="79"/>
                    </a:lnTo>
                    <a:lnTo>
                      <a:pt x="103" y="81"/>
                    </a:lnTo>
                    <a:lnTo>
                      <a:pt x="117" y="81"/>
                    </a:lnTo>
                    <a:lnTo>
                      <a:pt x="117" y="17"/>
                    </a:lnTo>
                    <a:lnTo>
                      <a:pt x="109" y="17"/>
                    </a:lnTo>
                    <a:lnTo>
                      <a:pt x="98" y="15"/>
                    </a:lnTo>
                    <a:lnTo>
                      <a:pt x="87" y="14"/>
                    </a:lnTo>
                    <a:lnTo>
                      <a:pt x="77" y="11"/>
                    </a:lnTo>
                    <a:lnTo>
                      <a:pt x="67" y="9"/>
                    </a:lnTo>
                    <a:lnTo>
                      <a:pt x="58" y="5"/>
                    </a:lnTo>
                    <a:lnTo>
                      <a:pt x="50" y="3"/>
                    </a:lnTo>
                    <a:lnTo>
                      <a:pt x="46" y="0"/>
                    </a:lnTo>
                    <a:lnTo>
                      <a:pt x="65" y="28"/>
                    </a:lnTo>
                    <a:lnTo>
                      <a:pt x="0" y="33"/>
                    </a:lnTo>
                    <a:lnTo>
                      <a:pt x="2" y="52"/>
                    </a:lnTo>
                    <a:lnTo>
                      <a:pt x="19" y="60"/>
                    </a:lnTo>
                    <a:lnTo>
                      <a:pt x="0"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4" name="Freeform 194"/>
              <p:cNvSpPr>
                <a:spLocks/>
              </p:cNvSpPr>
              <p:nvPr/>
            </p:nvSpPr>
            <p:spPr bwMode="auto">
              <a:xfrm>
                <a:off x="4517" y="3062"/>
                <a:ext cx="21" cy="53"/>
              </a:xfrm>
              <a:custGeom>
                <a:avLst/>
                <a:gdLst>
                  <a:gd name="T0" fmla="*/ 1 w 81"/>
                  <a:gd name="T1" fmla="*/ 0 h 211"/>
                  <a:gd name="T2" fmla="*/ 0 w 81"/>
                  <a:gd name="T3" fmla="*/ 1 h 211"/>
                  <a:gd name="T4" fmla="*/ 0 w 81"/>
                  <a:gd name="T5" fmla="*/ 3 h 211"/>
                  <a:gd name="T6" fmla="*/ 1 w 81"/>
                  <a:gd name="T7" fmla="*/ 3 h 211"/>
                  <a:gd name="T8" fmla="*/ 1 w 81"/>
                  <a:gd name="T9" fmla="*/ 1 h 211"/>
                  <a:gd name="T10" fmla="*/ 1 w 81"/>
                  <a:gd name="T11" fmla="*/ 1 h 211"/>
                  <a:gd name="T12" fmla="*/ 1 w 81"/>
                  <a:gd name="T13" fmla="*/ 0 h 211"/>
                  <a:gd name="T14" fmla="*/ 0 w 81"/>
                  <a:gd name="T15" fmla="*/ 0 h 211"/>
                  <a:gd name="T16" fmla="*/ 0 w 81"/>
                  <a:gd name="T17" fmla="*/ 1 h 211"/>
                  <a:gd name="T18" fmla="*/ 1 w 81"/>
                  <a:gd name="T19" fmla="*/ 0 h 2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
                  <a:gd name="T31" fmla="*/ 0 h 211"/>
                  <a:gd name="T32" fmla="*/ 81 w 81"/>
                  <a:gd name="T33" fmla="*/ 211 h 2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 h="211">
                    <a:moveTo>
                      <a:pt x="34" y="0"/>
                    </a:moveTo>
                    <a:lnTo>
                      <a:pt x="2" y="35"/>
                    </a:lnTo>
                    <a:lnTo>
                      <a:pt x="16" y="211"/>
                    </a:lnTo>
                    <a:lnTo>
                      <a:pt x="81" y="206"/>
                    </a:lnTo>
                    <a:lnTo>
                      <a:pt x="66" y="30"/>
                    </a:lnTo>
                    <a:lnTo>
                      <a:pt x="34" y="64"/>
                    </a:lnTo>
                    <a:lnTo>
                      <a:pt x="34" y="0"/>
                    </a:lnTo>
                    <a:lnTo>
                      <a:pt x="0" y="0"/>
                    </a:lnTo>
                    <a:lnTo>
                      <a:pt x="2" y="35"/>
                    </a:lnTo>
                    <a:lnTo>
                      <a:pt x="3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5" name="Freeform 195"/>
              <p:cNvSpPr>
                <a:spLocks/>
              </p:cNvSpPr>
              <p:nvPr/>
            </p:nvSpPr>
            <p:spPr bwMode="auto">
              <a:xfrm>
                <a:off x="4526" y="3062"/>
                <a:ext cx="22" cy="16"/>
              </a:xfrm>
              <a:custGeom>
                <a:avLst/>
                <a:gdLst>
                  <a:gd name="T0" fmla="*/ 1 w 88"/>
                  <a:gd name="T1" fmla="*/ 1 h 64"/>
                  <a:gd name="T2" fmla="*/ 1 w 88"/>
                  <a:gd name="T3" fmla="*/ 0 h 64"/>
                  <a:gd name="T4" fmla="*/ 0 w 88"/>
                  <a:gd name="T5" fmla="*/ 0 h 64"/>
                  <a:gd name="T6" fmla="*/ 0 w 88"/>
                  <a:gd name="T7" fmla="*/ 1 h 64"/>
                  <a:gd name="T8" fmla="*/ 1 w 88"/>
                  <a:gd name="T9" fmla="*/ 1 h 64"/>
                  <a:gd name="T10" fmla="*/ 0 w 88"/>
                  <a:gd name="T11" fmla="*/ 1 h 64"/>
                  <a:gd name="T12" fmla="*/ 1 w 88"/>
                  <a:gd name="T13" fmla="*/ 1 h 64"/>
                  <a:gd name="T14" fmla="*/ 1 w 88"/>
                  <a:gd name="T15" fmla="*/ 0 h 64"/>
                  <a:gd name="T16" fmla="*/ 1 w 88"/>
                  <a:gd name="T17" fmla="*/ 0 h 64"/>
                  <a:gd name="T18" fmla="*/ 1 w 88"/>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64"/>
                  <a:gd name="T32" fmla="*/ 88 w 88"/>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64">
                    <a:moveTo>
                      <a:pt x="88" y="32"/>
                    </a:moveTo>
                    <a:lnTo>
                      <a:pt x="56" y="0"/>
                    </a:lnTo>
                    <a:lnTo>
                      <a:pt x="0" y="0"/>
                    </a:lnTo>
                    <a:lnTo>
                      <a:pt x="0" y="64"/>
                    </a:lnTo>
                    <a:lnTo>
                      <a:pt x="56" y="64"/>
                    </a:lnTo>
                    <a:lnTo>
                      <a:pt x="24" y="32"/>
                    </a:lnTo>
                    <a:lnTo>
                      <a:pt x="88" y="32"/>
                    </a:lnTo>
                    <a:lnTo>
                      <a:pt x="88" y="0"/>
                    </a:lnTo>
                    <a:lnTo>
                      <a:pt x="56" y="0"/>
                    </a:lnTo>
                    <a:lnTo>
                      <a:pt x="88"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6" name="Freeform 196"/>
              <p:cNvSpPr>
                <a:spLocks/>
              </p:cNvSpPr>
              <p:nvPr/>
            </p:nvSpPr>
            <p:spPr bwMode="auto">
              <a:xfrm>
                <a:off x="4532" y="3070"/>
                <a:ext cx="27" cy="45"/>
              </a:xfrm>
              <a:custGeom>
                <a:avLst/>
                <a:gdLst>
                  <a:gd name="T0" fmla="*/ 1 w 107"/>
                  <a:gd name="T1" fmla="*/ 3 h 177"/>
                  <a:gd name="T2" fmla="*/ 2 w 107"/>
                  <a:gd name="T3" fmla="*/ 2 h 177"/>
                  <a:gd name="T4" fmla="*/ 2 w 107"/>
                  <a:gd name="T5" fmla="*/ 2 h 177"/>
                  <a:gd name="T6" fmla="*/ 2 w 107"/>
                  <a:gd name="T7" fmla="*/ 2 h 177"/>
                  <a:gd name="T8" fmla="*/ 2 w 107"/>
                  <a:gd name="T9" fmla="*/ 2 h 177"/>
                  <a:gd name="T10" fmla="*/ 2 w 107"/>
                  <a:gd name="T11" fmla="*/ 2 h 177"/>
                  <a:gd name="T12" fmla="*/ 2 w 107"/>
                  <a:gd name="T13" fmla="*/ 1 h 177"/>
                  <a:gd name="T14" fmla="*/ 1 w 107"/>
                  <a:gd name="T15" fmla="*/ 1 h 177"/>
                  <a:gd name="T16" fmla="*/ 1 w 107"/>
                  <a:gd name="T17" fmla="*/ 1 h 177"/>
                  <a:gd name="T18" fmla="*/ 1 w 107"/>
                  <a:gd name="T19" fmla="*/ 0 h 177"/>
                  <a:gd name="T20" fmla="*/ 1 w 107"/>
                  <a:gd name="T21" fmla="*/ 0 h 177"/>
                  <a:gd name="T22" fmla="*/ 1 w 107"/>
                  <a:gd name="T23" fmla="*/ 0 h 177"/>
                  <a:gd name="T24" fmla="*/ 0 w 107"/>
                  <a:gd name="T25" fmla="*/ 0 h 177"/>
                  <a:gd name="T26" fmla="*/ 0 w 107"/>
                  <a:gd name="T27" fmla="*/ 0 h 177"/>
                  <a:gd name="T28" fmla="*/ 0 w 107"/>
                  <a:gd name="T29" fmla="*/ 1 h 177"/>
                  <a:gd name="T30" fmla="*/ 0 w 107"/>
                  <a:gd name="T31" fmla="*/ 1 h 177"/>
                  <a:gd name="T32" fmla="*/ 1 w 107"/>
                  <a:gd name="T33" fmla="*/ 1 h 177"/>
                  <a:gd name="T34" fmla="*/ 1 w 107"/>
                  <a:gd name="T35" fmla="*/ 2 h 177"/>
                  <a:gd name="T36" fmla="*/ 1 w 107"/>
                  <a:gd name="T37" fmla="*/ 2 h 177"/>
                  <a:gd name="T38" fmla="*/ 1 w 107"/>
                  <a:gd name="T39" fmla="*/ 2 h 177"/>
                  <a:gd name="T40" fmla="*/ 1 w 107"/>
                  <a:gd name="T41" fmla="*/ 2 h 177"/>
                  <a:gd name="T42" fmla="*/ 1 w 107"/>
                  <a:gd name="T43" fmla="*/ 2 h 177"/>
                  <a:gd name="T44" fmla="*/ 1 w 107"/>
                  <a:gd name="T45" fmla="*/ 2 h 177"/>
                  <a:gd name="T46" fmla="*/ 1 w 107"/>
                  <a:gd name="T47" fmla="*/ 2 h 177"/>
                  <a:gd name="T48" fmla="*/ 1 w 107"/>
                  <a:gd name="T49" fmla="*/ 3 h 177"/>
                  <a:gd name="T50" fmla="*/ 2 w 107"/>
                  <a:gd name="T51" fmla="*/ 3 h 177"/>
                  <a:gd name="T52" fmla="*/ 2 w 107"/>
                  <a:gd name="T53" fmla="*/ 2 h 177"/>
                  <a:gd name="T54" fmla="*/ 1 w 107"/>
                  <a:gd name="T55" fmla="*/ 3 h 1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7"/>
                  <a:gd name="T85" fmla="*/ 0 h 177"/>
                  <a:gd name="T86" fmla="*/ 107 w 107"/>
                  <a:gd name="T87" fmla="*/ 177 h 17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7" h="177">
                    <a:moveTo>
                      <a:pt x="75" y="177"/>
                    </a:moveTo>
                    <a:lnTo>
                      <a:pt x="107" y="145"/>
                    </a:lnTo>
                    <a:lnTo>
                      <a:pt x="106" y="133"/>
                    </a:lnTo>
                    <a:lnTo>
                      <a:pt x="105" y="122"/>
                    </a:lnTo>
                    <a:lnTo>
                      <a:pt x="102" y="110"/>
                    </a:lnTo>
                    <a:lnTo>
                      <a:pt x="99" y="99"/>
                    </a:lnTo>
                    <a:lnTo>
                      <a:pt x="92" y="78"/>
                    </a:lnTo>
                    <a:lnTo>
                      <a:pt x="83" y="56"/>
                    </a:lnTo>
                    <a:lnTo>
                      <a:pt x="76" y="37"/>
                    </a:lnTo>
                    <a:lnTo>
                      <a:pt x="70" y="21"/>
                    </a:lnTo>
                    <a:lnTo>
                      <a:pt x="65" y="7"/>
                    </a:lnTo>
                    <a:lnTo>
                      <a:pt x="64" y="0"/>
                    </a:lnTo>
                    <a:lnTo>
                      <a:pt x="0" y="0"/>
                    </a:lnTo>
                    <a:lnTo>
                      <a:pt x="2" y="21"/>
                    </a:lnTo>
                    <a:lnTo>
                      <a:pt x="8" y="41"/>
                    </a:lnTo>
                    <a:lnTo>
                      <a:pt x="16" y="60"/>
                    </a:lnTo>
                    <a:lnTo>
                      <a:pt x="24" y="80"/>
                    </a:lnTo>
                    <a:lnTo>
                      <a:pt x="31" y="99"/>
                    </a:lnTo>
                    <a:lnTo>
                      <a:pt x="37" y="118"/>
                    </a:lnTo>
                    <a:lnTo>
                      <a:pt x="39" y="125"/>
                    </a:lnTo>
                    <a:lnTo>
                      <a:pt x="42" y="133"/>
                    </a:lnTo>
                    <a:lnTo>
                      <a:pt x="42" y="139"/>
                    </a:lnTo>
                    <a:lnTo>
                      <a:pt x="43" y="145"/>
                    </a:lnTo>
                    <a:lnTo>
                      <a:pt x="75" y="112"/>
                    </a:lnTo>
                    <a:lnTo>
                      <a:pt x="75" y="177"/>
                    </a:lnTo>
                    <a:lnTo>
                      <a:pt x="107" y="177"/>
                    </a:lnTo>
                    <a:lnTo>
                      <a:pt x="107" y="145"/>
                    </a:lnTo>
                    <a:lnTo>
                      <a:pt x="75" y="17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7" name="Freeform 197"/>
              <p:cNvSpPr>
                <a:spLocks/>
              </p:cNvSpPr>
              <p:nvPr/>
            </p:nvSpPr>
            <p:spPr bwMode="auto">
              <a:xfrm>
                <a:off x="4525" y="3098"/>
                <a:ext cx="26" cy="17"/>
              </a:xfrm>
              <a:custGeom>
                <a:avLst/>
                <a:gdLst>
                  <a:gd name="T0" fmla="*/ 0 w 102"/>
                  <a:gd name="T1" fmla="*/ 1 h 65"/>
                  <a:gd name="T2" fmla="*/ 1 w 102"/>
                  <a:gd name="T3" fmla="*/ 1 h 65"/>
                  <a:gd name="T4" fmla="*/ 2 w 102"/>
                  <a:gd name="T5" fmla="*/ 1 h 65"/>
                  <a:gd name="T6" fmla="*/ 2 w 102"/>
                  <a:gd name="T7" fmla="*/ 0 h 65"/>
                  <a:gd name="T8" fmla="*/ 1 w 102"/>
                  <a:gd name="T9" fmla="*/ 0 h 65"/>
                  <a:gd name="T10" fmla="*/ 1 w 102"/>
                  <a:gd name="T11" fmla="*/ 1 h 65"/>
                  <a:gd name="T12" fmla="*/ 0 w 102"/>
                  <a:gd name="T13" fmla="*/ 1 h 65"/>
                  <a:gd name="T14" fmla="*/ 0 w 102"/>
                  <a:gd name="T15" fmla="*/ 1 h 65"/>
                  <a:gd name="T16" fmla="*/ 1 w 102"/>
                  <a:gd name="T17" fmla="*/ 1 h 65"/>
                  <a:gd name="T18" fmla="*/ 0 w 102"/>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65"/>
                  <a:gd name="T32" fmla="*/ 102 w 102"/>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65">
                    <a:moveTo>
                      <a:pt x="0" y="33"/>
                    </a:moveTo>
                    <a:lnTo>
                      <a:pt x="32" y="65"/>
                    </a:lnTo>
                    <a:lnTo>
                      <a:pt x="102" y="65"/>
                    </a:lnTo>
                    <a:lnTo>
                      <a:pt x="102" y="0"/>
                    </a:lnTo>
                    <a:lnTo>
                      <a:pt x="32" y="0"/>
                    </a:lnTo>
                    <a:lnTo>
                      <a:pt x="64" y="33"/>
                    </a:lnTo>
                    <a:lnTo>
                      <a:pt x="0" y="33"/>
                    </a:lnTo>
                    <a:lnTo>
                      <a:pt x="0" y="65"/>
                    </a:lnTo>
                    <a:lnTo>
                      <a:pt x="32" y="65"/>
                    </a:lnTo>
                    <a:lnTo>
                      <a:pt x="0" y="3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8" name="Freeform 198"/>
              <p:cNvSpPr>
                <a:spLocks/>
              </p:cNvSpPr>
              <p:nvPr/>
            </p:nvSpPr>
            <p:spPr bwMode="auto">
              <a:xfrm>
                <a:off x="4525" y="3037"/>
                <a:ext cx="16" cy="70"/>
              </a:xfrm>
              <a:custGeom>
                <a:avLst/>
                <a:gdLst>
                  <a:gd name="T0" fmla="*/ 1 w 64"/>
                  <a:gd name="T1" fmla="*/ 0 h 279"/>
                  <a:gd name="T2" fmla="*/ 0 w 64"/>
                  <a:gd name="T3" fmla="*/ 1 h 279"/>
                  <a:gd name="T4" fmla="*/ 0 w 64"/>
                  <a:gd name="T5" fmla="*/ 5 h 279"/>
                  <a:gd name="T6" fmla="*/ 1 w 64"/>
                  <a:gd name="T7" fmla="*/ 5 h 279"/>
                  <a:gd name="T8" fmla="*/ 1 w 64"/>
                  <a:gd name="T9" fmla="*/ 1 h 279"/>
                  <a:gd name="T10" fmla="*/ 0 w 64"/>
                  <a:gd name="T11" fmla="*/ 1 h 279"/>
                  <a:gd name="T12" fmla="*/ 1 w 64"/>
                  <a:gd name="T13" fmla="*/ 0 h 279"/>
                  <a:gd name="T14" fmla="*/ 0 w 64"/>
                  <a:gd name="T15" fmla="*/ 0 h 279"/>
                  <a:gd name="T16" fmla="*/ 0 w 64"/>
                  <a:gd name="T17" fmla="*/ 1 h 279"/>
                  <a:gd name="T18" fmla="*/ 1 w 64"/>
                  <a:gd name="T19" fmla="*/ 0 h 2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79"/>
                  <a:gd name="T32" fmla="*/ 64 w 64"/>
                  <a:gd name="T33" fmla="*/ 279 h 2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79">
                    <a:moveTo>
                      <a:pt x="39" y="10"/>
                    </a:moveTo>
                    <a:lnTo>
                      <a:pt x="0" y="40"/>
                    </a:lnTo>
                    <a:lnTo>
                      <a:pt x="0" y="279"/>
                    </a:lnTo>
                    <a:lnTo>
                      <a:pt x="64" y="279"/>
                    </a:lnTo>
                    <a:lnTo>
                      <a:pt x="64" y="40"/>
                    </a:lnTo>
                    <a:lnTo>
                      <a:pt x="25" y="73"/>
                    </a:lnTo>
                    <a:lnTo>
                      <a:pt x="39" y="10"/>
                    </a:lnTo>
                    <a:lnTo>
                      <a:pt x="0" y="0"/>
                    </a:lnTo>
                    <a:lnTo>
                      <a:pt x="0" y="40"/>
                    </a:lnTo>
                    <a:lnTo>
                      <a:pt x="39"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29" name="Freeform 199"/>
              <p:cNvSpPr>
                <a:spLocks/>
              </p:cNvSpPr>
              <p:nvPr/>
            </p:nvSpPr>
            <p:spPr bwMode="auto">
              <a:xfrm>
                <a:off x="4525" y="3039"/>
                <a:ext cx="31" cy="41"/>
              </a:xfrm>
              <a:custGeom>
                <a:avLst/>
                <a:gdLst>
                  <a:gd name="T0" fmla="*/ 0 w 122"/>
                  <a:gd name="T1" fmla="*/ 2 h 164"/>
                  <a:gd name="T2" fmla="*/ 1 w 122"/>
                  <a:gd name="T3" fmla="*/ 3 h 164"/>
                  <a:gd name="T4" fmla="*/ 1 w 122"/>
                  <a:gd name="T5" fmla="*/ 3 h 164"/>
                  <a:gd name="T6" fmla="*/ 1 w 122"/>
                  <a:gd name="T7" fmla="*/ 3 h 164"/>
                  <a:gd name="T8" fmla="*/ 1 w 122"/>
                  <a:gd name="T9" fmla="*/ 3 h 164"/>
                  <a:gd name="T10" fmla="*/ 2 w 122"/>
                  <a:gd name="T11" fmla="*/ 3 h 164"/>
                  <a:gd name="T12" fmla="*/ 2 w 122"/>
                  <a:gd name="T13" fmla="*/ 2 h 164"/>
                  <a:gd name="T14" fmla="*/ 2 w 122"/>
                  <a:gd name="T15" fmla="*/ 2 h 164"/>
                  <a:gd name="T16" fmla="*/ 2 w 122"/>
                  <a:gd name="T17" fmla="*/ 2 h 164"/>
                  <a:gd name="T18" fmla="*/ 2 w 122"/>
                  <a:gd name="T19" fmla="*/ 2 h 164"/>
                  <a:gd name="T20" fmla="*/ 2 w 122"/>
                  <a:gd name="T21" fmla="*/ 2 h 164"/>
                  <a:gd name="T22" fmla="*/ 2 w 122"/>
                  <a:gd name="T23" fmla="*/ 2 h 164"/>
                  <a:gd name="T24" fmla="*/ 2 w 122"/>
                  <a:gd name="T25" fmla="*/ 1 h 164"/>
                  <a:gd name="T26" fmla="*/ 2 w 122"/>
                  <a:gd name="T27" fmla="*/ 1 h 164"/>
                  <a:gd name="T28" fmla="*/ 2 w 122"/>
                  <a:gd name="T29" fmla="*/ 1 h 164"/>
                  <a:gd name="T30" fmla="*/ 2 w 122"/>
                  <a:gd name="T31" fmla="*/ 1 h 164"/>
                  <a:gd name="T32" fmla="*/ 2 w 122"/>
                  <a:gd name="T33" fmla="*/ 1 h 164"/>
                  <a:gd name="T34" fmla="*/ 2 w 122"/>
                  <a:gd name="T35" fmla="*/ 1 h 164"/>
                  <a:gd name="T36" fmla="*/ 1 w 122"/>
                  <a:gd name="T37" fmla="*/ 0 h 164"/>
                  <a:gd name="T38" fmla="*/ 1 w 122"/>
                  <a:gd name="T39" fmla="*/ 0 h 164"/>
                  <a:gd name="T40" fmla="*/ 1 w 122"/>
                  <a:gd name="T41" fmla="*/ 0 h 164"/>
                  <a:gd name="T42" fmla="*/ 1 w 122"/>
                  <a:gd name="T43" fmla="*/ 0 h 164"/>
                  <a:gd name="T44" fmla="*/ 1 w 122"/>
                  <a:gd name="T45" fmla="*/ 1 h 164"/>
                  <a:gd name="T46" fmla="*/ 1 w 122"/>
                  <a:gd name="T47" fmla="*/ 1 h 164"/>
                  <a:gd name="T48" fmla="*/ 1 w 122"/>
                  <a:gd name="T49" fmla="*/ 1 h 164"/>
                  <a:gd name="T50" fmla="*/ 1 w 122"/>
                  <a:gd name="T51" fmla="*/ 1 h 164"/>
                  <a:gd name="T52" fmla="*/ 1 w 122"/>
                  <a:gd name="T53" fmla="*/ 1 h 164"/>
                  <a:gd name="T54" fmla="*/ 1 w 122"/>
                  <a:gd name="T55" fmla="*/ 1 h 164"/>
                  <a:gd name="T56" fmla="*/ 1 w 122"/>
                  <a:gd name="T57" fmla="*/ 1 h 164"/>
                  <a:gd name="T58" fmla="*/ 1 w 122"/>
                  <a:gd name="T59" fmla="*/ 1 h 164"/>
                  <a:gd name="T60" fmla="*/ 1 w 122"/>
                  <a:gd name="T61" fmla="*/ 1 h 164"/>
                  <a:gd name="T62" fmla="*/ 1 w 122"/>
                  <a:gd name="T63" fmla="*/ 1 h 164"/>
                  <a:gd name="T64" fmla="*/ 1 w 122"/>
                  <a:gd name="T65" fmla="*/ 1 h 164"/>
                  <a:gd name="T66" fmla="*/ 1 w 122"/>
                  <a:gd name="T67" fmla="*/ 1 h 164"/>
                  <a:gd name="T68" fmla="*/ 1 w 122"/>
                  <a:gd name="T69" fmla="*/ 1 h 164"/>
                  <a:gd name="T70" fmla="*/ 1 w 122"/>
                  <a:gd name="T71" fmla="*/ 1 h 164"/>
                  <a:gd name="T72" fmla="*/ 1 w 122"/>
                  <a:gd name="T73" fmla="*/ 1 h 164"/>
                  <a:gd name="T74" fmla="*/ 1 w 122"/>
                  <a:gd name="T75" fmla="*/ 1 h 164"/>
                  <a:gd name="T76" fmla="*/ 1 w 122"/>
                  <a:gd name="T77" fmla="*/ 1 h 164"/>
                  <a:gd name="T78" fmla="*/ 1 w 122"/>
                  <a:gd name="T79" fmla="*/ 1 h 164"/>
                  <a:gd name="T80" fmla="*/ 1 w 122"/>
                  <a:gd name="T81" fmla="*/ 1 h 164"/>
                  <a:gd name="T82" fmla="*/ 1 w 122"/>
                  <a:gd name="T83" fmla="*/ 1 h 164"/>
                  <a:gd name="T84" fmla="*/ 1 w 122"/>
                  <a:gd name="T85" fmla="*/ 1 h 164"/>
                  <a:gd name="T86" fmla="*/ 1 w 122"/>
                  <a:gd name="T87" fmla="*/ 2 h 164"/>
                  <a:gd name="T88" fmla="*/ 0 w 122"/>
                  <a:gd name="T89" fmla="*/ 2 h 164"/>
                  <a:gd name="T90" fmla="*/ 0 w 122"/>
                  <a:gd name="T91" fmla="*/ 3 h 164"/>
                  <a:gd name="T92" fmla="*/ 1 w 122"/>
                  <a:gd name="T93" fmla="*/ 3 h 164"/>
                  <a:gd name="T94" fmla="*/ 0 w 122"/>
                  <a:gd name="T95" fmla="*/ 2 h 1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2"/>
                  <a:gd name="T145" fmla="*/ 0 h 164"/>
                  <a:gd name="T146" fmla="*/ 122 w 122"/>
                  <a:gd name="T147" fmla="*/ 164 h 1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2" h="164">
                    <a:moveTo>
                      <a:pt x="0" y="131"/>
                    </a:moveTo>
                    <a:lnTo>
                      <a:pt x="32" y="164"/>
                    </a:lnTo>
                    <a:lnTo>
                      <a:pt x="52" y="162"/>
                    </a:lnTo>
                    <a:lnTo>
                      <a:pt x="70" y="159"/>
                    </a:lnTo>
                    <a:lnTo>
                      <a:pt x="81" y="155"/>
                    </a:lnTo>
                    <a:lnTo>
                      <a:pt x="89" y="150"/>
                    </a:lnTo>
                    <a:lnTo>
                      <a:pt x="96" y="146"/>
                    </a:lnTo>
                    <a:lnTo>
                      <a:pt x="103" y="141"/>
                    </a:lnTo>
                    <a:lnTo>
                      <a:pt x="109" y="134"/>
                    </a:lnTo>
                    <a:lnTo>
                      <a:pt x="114" y="127"/>
                    </a:lnTo>
                    <a:lnTo>
                      <a:pt x="117" y="118"/>
                    </a:lnTo>
                    <a:lnTo>
                      <a:pt x="121" y="108"/>
                    </a:lnTo>
                    <a:lnTo>
                      <a:pt x="122" y="95"/>
                    </a:lnTo>
                    <a:lnTo>
                      <a:pt x="121" y="79"/>
                    </a:lnTo>
                    <a:lnTo>
                      <a:pt x="116" y="65"/>
                    </a:lnTo>
                    <a:lnTo>
                      <a:pt x="109" y="52"/>
                    </a:lnTo>
                    <a:lnTo>
                      <a:pt x="101" y="40"/>
                    </a:lnTo>
                    <a:lnTo>
                      <a:pt x="91" y="29"/>
                    </a:lnTo>
                    <a:lnTo>
                      <a:pt x="81" y="19"/>
                    </a:lnTo>
                    <a:lnTo>
                      <a:pt x="67" y="10"/>
                    </a:lnTo>
                    <a:lnTo>
                      <a:pt x="54" y="4"/>
                    </a:lnTo>
                    <a:lnTo>
                      <a:pt x="39" y="0"/>
                    </a:lnTo>
                    <a:lnTo>
                      <a:pt x="25" y="63"/>
                    </a:lnTo>
                    <a:lnTo>
                      <a:pt x="31" y="64"/>
                    </a:lnTo>
                    <a:lnTo>
                      <a:pt x="35" y="66"/>
                    </a:lnTo>
                    <a:lnTo>
                      <a:pt x="41" y="70"/>
                    </a:lnTo>
                    <a:lnTo>
                      <a:pt x="46" y="74"/>
                    </a:lnTo>
                    <a:lnTo>
                      <a:pt x="51" y="79"/>
                    </a:lnTo>
                    <a:lnTo>
                      <a:pt x="54" y="84"/>
                    </a:lnTo>
                    <a:lnTo>
                      <a:pt x="57" y="89"/>
                    </a:lnTo>
                    <a:lnTo>
                      <a:pt x="58" y="92"/>
                    </a:lnTo>
                    <a:lnTo>
                      <a:pt x="58" y="95"/>
                    </a:lnTo>
                    <a:lnTo>
                      <a:pt x="58" y="97"/>
                    </a:lnTo>
                    <a:lnTo>
                      <a:pt x="58" y="95"/>
                    </a:lnTo>
                    <a:lnTo>
                      <a:pt x="58" y="93"/>
                    </a:lnTo>
                    <a:lnTo>
                      <a:pt x="59" y="93"/>
                    </a:lnTo>
                    <a:lnTo>
                      <a:pt x="58" y="95"/>
                    </a:lnTo>
                    <a:lnTo>
                      <a:pt x="57" y="95"/>
                    </a:lnTo>
                    <a:lnTo>
                      <a:pt x="56" y="96"/>
                    </a:lnTo>
                    <a:lnTo>
                      <a:pt x="54" y="96"/>
                    </a:lnTo>
                    <a:lnTo>
                      <a:pt x="45" y="98"/>
                    </a:lnTo>
                    <a:lnTo>
                      <a:pt x="32" y="98"/>
                    </a:lnTo>
                    <a:lnTo>
                      <a:pt x="64" y="131"/>
                    </a:lnTo>
                    <a:lnTo>
                      <a:pt x="0" y="131"/>
                    </a:lnTo>
                    <a:lnTo>
                      <a:pt x="0" y="164"/>
                    </a:lnTo>
                    <a:lnTo>
                      <a:pt x="32" y="164"/>
                    </a:lnTo>
                    <a:lnTo>
                      <a:pt x="0" y="13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30" name="Freeform 200"/>
              <p:cNvSpPr>
                <a:spLocks/>
              </p:cNvSpPr>
              <p:nvPr/>
            </p:nvSpPr>
            <p:spPr bwMode="auto">
              <a:xfrm>
                <a:off x="4515" y="3028"/>
                <a:ext cx="26" cy="44"/>
              </a:xfrm>
              <a:custGeom>
                <a:avLst/>
                <a:gdLst>
                  <a:gd name="T0" fmla="*/ 0 w 106"/>
                  <a:gd name="T1" fmla="*/ 0 h 177"/>
                  <a:gd name="T2" fmla="*/ 0 w 106"/>
                  <a:gd name="T3" fmla="*/ 0 h 177"/>
                  <a:gd name="T4" fmla="*/ 0 w 106"/>
                  <a:gd name="T5" fmla="*/ 1 h 177"/>
                  <a:gd name="T6" fmla="*/ 0 w 106"/>
                  <a:gd name="T7" fmla="*/ 1 h 177"/>
                  <a:gd name="T8" fmla="*/ 0 w 106"/>
                  <a:gd name="T9" fmla="*/ 1 h 177"/>
                  <a:gd name="T10" fmla="*/ 0 w 106"/>
                  <a:gd name="T11" fmla="*/ 1 h 177"/>
                  <a:gd name="T12" fmla="*/ 0 w 106"/>
                  <a:gd name="T13" fmla="*/ 1 h 177"/>
                  <a:gd name="T14" fmla="*/ 0 w 106"/>
                  <a:gd name="T15" fmla="*/ 2 h 177"/>
                  <a:gd name="T16" fmla="*/ 0 w 106"/>
                  <a:gd name="T17" fmla="*/ 2 h 177"/>
                  <a:gd name="T18" fmla="*/ 0 w 106"/>
                  <a:gd name="T19" fmla="*/ 2 h 177"/>
                  <a:gd name="T20" fmla="*/ 0 w 106"/>
                  <a:gd name="T21" fmla="*/ 2 h 177"/>
                  <a:gd name="T22" fmla="*/ 0 w 106"/>
                  <a:gd name="T23" fmla="*/ 2 h 177"/>
                  <a:gd name="T24" fmla="*/ 0 w 106"/>
                  <a:gd name="T25" fmla="*/ 2 h 177"/>
                  <a:gd name="T26" fmla="*/ 0 w 106"/>
                  <a:gd name="T27" fmla="*/ 3 h 177"/>
                  <a:gd name="T28" fmla="*/ 1 w 106"/>
                  <a:gd name="T29" fmla="*/ 3 h 177"/>
                  <a:gd name="T30" fmla="*/ 1 w 106"/>
                  <a:gd name="T31" fmla="*/ 2 h 177"/>
                  <a:gd name="T32" fmla="*/ 1 w 106"/>
                  <a:gd name="T33" fmla="*/ 2 h 177"/>
                  <a:gd name="T34" fmla="*/ 1 w 106"/>
                  <a:gd name="T35" fmla="*/ 2 h 177"/>
                  <a:gd name="T36" fmla="*/ 1 w 106"/>
                  <a:gd name="T37" fmla="*/ 2 h 177"/>
                  <a:gd name="T38" fmla="*/ 1 w 106"/>
                  <a:gd name="T39" fmla="*/ 2 h 177"/>
                  <a:gd name="T40" fmla="*/ 1 w 106"/>
                  <a:gd name="T41" fmla="*/ 1 h 177"/>
                  <a:gd name="T42" fmla="*/ 1 w 106"/>
                  <a:gd name="T43" fmla="*/ 1 h 177"/>
                  <a:gd name="T44" fmla="*/ 1 w 106"/>
                  <a:gd name="T45" fmla="*/ 1 h 177"/>
                  <a:gd name="T46" fmla="*/ 1 w 106"/>
                  <a:gd name="T47" fmla="*/ 1 h 177"/>
                  <a:gd name="T48" fmla="*/ 1 w 106"/>
                  <a:gd name="T49" fmla="*/ 1 h 177"/>
                  <a:gd name="T50" fmla="*/ 1 w 106"/>
                  <a:gd name="T51" fmla="*/ 0 h 177"/>
                  <a:gd name="T52" fmla="*/ 1 w 106"/>
                  <a:gd name="T53" fmla="*/ 0 h 177"/>
                  <a:gd name="T54" fmla="*/ 0 w 106"/>
                  <a:gd name="T55" fmla="*/ 1 h 177"/>
                  <a:gd name="T56" fmla="*/ 0 w 106"/>
                  <a:gd name="T57" fmla="*/ 0 h 177"/>
                  <a:gd name="T58" fmla="*/ 0 w 106"/>
                  <a:gd name="T59" fmla="*/ 0 h 177"/>
                  <a:gd name="T60" fmla="*/ 0 w 106"/>
                  <a:gd name="T61" fmla="*/ 0 h 177"/>
                  <a:gd name="T62" fmla="*/ 0 w 106"/>
                  <a:gd name="T63" fmla="*/ 0 h 1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77"/>
                  <a:gd name="T98" fmla="*/ 106 w 106"/>
                  <a:gd name="T99" fmla="*/ 177 h 17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77">
                    <a:moveTo>
                      <a:pt x="32" y="0"/>
                    </a:moveTo>
                    <a:lnTo>
                      <a:pt x="0" y="32"/>
                    </a:lnTo>
                    <a:lnTo>
                      <a:pt x="0" y="46"/>
                    </a:lnTo>
                    <a:lnTo>
                      <a:pt x="3" y="57"/>
                    </a:lnTo>
                    <a:lnTo>
                      <a:pt x="5" y="68"/>
                    </a:lnTo>
                    <a:lnTo>
                      <a:pt x="8" y="80"/>
                    </a:lnTo>
                    <a:lnTo>
                      <a:pt x="16" y="99"/>
                    </a:lnTo>
                    <a:lnTo>
                      <a:pt x="24" y="118"/>
                    </a:lnTo>
                    <a:lnTo>
                      <a:pt x="31" y="135"/>
                    </a:lnTo>
                    <a:lnTo>
                      <a:pt x="37" y="151"/>
                    </a:lnTo>
                    <a:lnTo>
                      <a:pt x="39" y="157"/>
                    </a:lnTo>
                    <a:lnTo>
                      <a:pt x="41" y="164"/>
                    </a:lnTo>
                    <a:lnTo>
                      <a:pt x="42" y="170"/>
                    </a:lnTo>
                    <a:lnTo>
                      <a:pt x="42" y="177"/>
                    </a:lnTo>
                    <a:lnTo>
                      <a:pt x="106" y="177"/>
                    </a:lnTo>
                    <a:lnTo>
                      <a:pt x="106" y="164"/>
                    </a:lnTo>
                    <a:lnTo>
                      <a:pt x="104" y="152"/>
                    </a:lnTo>
                    <a:lnTo>
                      <a:pt x="101" y="141"/>
                    </a:lnTo>
                    <a:lnTo>
                      <a:pt x="98" y="130"/>
                    </a:lnTo>
                    <a:lnTo>
                      <a:pt x="90" y="111"/>
                    </a:lnTo>
                    <a:lnTo>
                      <a:pt x="82" y="92"/>
                    </a:lnTo>
                    <a:lnTo>
                      <a:pt x="75" y="75"/>
                    </a:lnTo>
                    <a:lnTo>
                      <a:pt x="69" y="59"/>
                    </a:lnTo>
                    <a:lnTo>
                      <a:pt x="67" y="53"/>
                    </a:lnTo>
                    <a:lnTo>
                      <a:pt x="65" y="46"/>
                    </a:lnTo>
                    <a:lnTo>
                      <a:pt x="64" y="40"/>
                    </a:lnTo>
                    <a:lnTo>
                      <a:pt x="64" y="32"/>
                    </a:lnTo>
                    <a:lnTo>
                      <a:pt x="32" y="65"/>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31" name="Freeform 201"/>
              <p:cNvSpPr>
                <a:spLocks/>
              </p:cNvSpPr>
              <p:nvPr/>
            </p:nvSpPr>
            <p:spPr bwMode="auto">
              <a:xfrm>
                <a:off x="4523" y="3026"/>
                <a:ext cx="13" cy="18"/>
              </a:xfrm>
              <a:custGeom>
                <a:avLst/>
                <a:gdLst>
                  <a:gd name="T0" fmla="*/ 1 w 55"/>
                  <a:gd name="T1" fmla="*/ 0 h 71"/>
                  <a:gd name="T2" fmla="*/ 0 w 55"/>
                  <a:gd name="T3" fmla="*/ 0 h 71"/>
                  <a:gd name="T4" fmla="*/ 0 w 55"/>
                  <a:gd name="T5" fmla="*/ 0 h 71"/>
                  <a:gd name="T6" fmla="*/ 0 w 55"/>
                  <a:gd name="T7" fmla="*/ 0 h 71"/>
                  <a:gd name="T8" fmla="*/ 0 w 55"/>
                  <a:gd name="T9" fmla="*/ 0 h 71"/>
                  <a:gd name="T10" fmla="*/ 0 w 55"/>
                  <a:gd name="T11" fmla="*/ 0 h 71"/>
                  <a:gd name="T12" fmla="*/ 0 w 55"/>
                  <a:gd name="T13" fmla="*/ 0 h 71"/>
                  <a:gd name="T14" fmla="*/ 0 w 55"/>
                  <a:gd name="T15" fmla="*/ 0 h 71"/>
                  <a:gd name="T16" fmla="*/ 0 w 55"/>
                  <a:gd name="T17" fmla="*/ 0 h 71"/>
                  <a:gd name="T18" fmla="*/ 0 w 55"/>
                  <a:gd name="T19" fmla="*/ 0 h 71"/>
                  <a:gd name="T20" fmla="*/ 0 w 55"/>
                  <a:gd name="T21" fmla="*/ 1 h 71"/>
                  <a:gd name="T22" fmla="*/ 0 w 55"/>
                  <a:gd name="T23" fmla="*/ 1 h 71"/>
                  <a:gd name="T24" fmla="*/ 0 w 55"/>
                  <a:gd name="T25" fmla="*/ 1 h 71"/>
                  <a:gd name="T26" fmla="*/ 0 w 55"/>
                  <a:gd name="T27" fmla="*/ 1 h 71"/>
                  <a:gd name="T28" fmla="*/ 0 w 55"/>
                  <a:gd name="T29" fmla="*/ 1 h 71"/>
                  <a:gd name="T30" fmla="*/ 0 w 55"/>
                  <a:gd name="T31" fmla="*/ 1 h 71"/>
                  <a:gd name="T32" fmla="*/ 0 w 55"/>
                  <a:gd name="T33" fmla="*/ 1 h 71"/>
                  <a:gd name="T34" fmla="*/ 0 w 55"/>
                  <a:gd name="T35" fmla="*/ 1 h 71"/>
                  <a:gd name="T36" fmla="*/ 0 w 55"/>
                  <a:gd name="T37" fmla="*/ 1 h 71"/>
                  <a:gd name="T38" fmla="*/ 0 w 55"/>
                  <a:gd name="T39" fmla="*/ 1 h 71"/>
                  <a:gd name="T40" fmla="*/ 1 w 55"/>
                  <a:gd name="T41" fmla="*/ 0 h 71"/>
                  <a:gd name="T42" fmla="*/ 1 w 55"/>
                  <a:gd name="T43" fmla="*/ 0 h 71"/>
                  <a:gd name="T44" fmla="*/ 0 w 55"/>
                  <a:gd name="T45" fmla="*/ 0 h 71"/>
                  <a:gd name="T46" fmla="*/ 1 w 55"/>
                  <a:gd name="T47" fmla="*/ 0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71"/>
                  <a:gd name="T74" fmla="*/ 55 w 55"/>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71">
                    <a:moveTo>
                      <a:pt x="55" y="3"/>
                    </a:moveTo>
                    <a:lnTo>
                      <a:pt x="42" y="0"/>
                    </a:lnTo>
                    <a:lnTo>
                      <a:pt x="33" y="0"/>
                    </a:lnTo>
                    <a:lnTo>
                      <a:pt x="26" y="2"/>
                    </a:lnTo>
                    <a:lnTo>
                      <a:pt x="19" y="3"/>
                    </a:lnTo>
                    <a:lnTo>
                      <a:pt x="14" y="4"/>
                    </a:lnTo>
                    <a:lnTo>
                      <a:pt x="9" y="5"/>
                    </a:lnTo>
                    <a:lnTo>
                      <a:pt x="5" y="6"/>
                    </a:lnTo>
                    <a:lnTo>
                      <a:pt x="1" y="6"/>
                    </a:lnTo>
                    <a:lnTo>
                      <a:pt x="0" y="6"/>
                    </a:lnTo>
                    <a:lnTo>
                      <a:pt x="0" y="71"/>
                    </a:lnTo>
                    <a:lnTo>
                      <a:pt x="7" y="71"/>
                    </a:lnTo>
                    <a:lnTo>
                      <a:pt x="14" y="69"/>
                    </a:lnTo>
                    <a:lnTo>
                      <a:pt x="22" y="68"/>
                    </a:lnTo>
                    <a:lnTo>
                      <a:pt x="26" y="67"/>
                    </a:lnTo>
                    <a:lnTo>
                      <a:pt x="32" y="66"/>
                    </a:lnTo>
                    <a:lnTo>
                      <a:pt x="36" y="66"/>
                    </a:lnTo>
                    <a:lnTo>
                      <a:pt x="39" y="65"/>
                    </a:lnTo>
                    <a:lnTo>
                      <a:pt x="42" y="65"/>
                    </a:lnTo>
                    <a:lnTo>
                      <a:pt x="29" y="62"/>
                    </a:lnTo>
                    <a:lnTo>
                      <a:pt x="55" y="3"/>
                    </a:lnTo>
                    <a:lnTo>
                      <a:pt x="49" y="0"/>
                    </a:lnTo>
                    <a:lnTo>
                      <a:pt x="42" y="0"/>
                    </a:lnTo>
                    <a:lnTo>
                      <a:pt x="55" y="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32" name="Freeform 202"/>
              <p:cNvSpPr>
                <a:spLocks/>
              </p:cNvSpPr>
              <p:nvPr/>
            </p:nvSpPr>
            <p:spPr bwMode="auto">
              <a:xfrm>
                <a:off x="4528" y="3027"/>
                <a:ext cx="16" cy="16"/>
              </a:xfrm>
              <a:custGeom>
                <a:avLst/>
                <a:gdLst>
                  <a:gd name="T0" fmla="*/ 1 w 64"/>
                  <a:gd name="T1" fmla="*/ 0 h 65"/>
                  <a:gd name="T2" fmla="*/ 1 w 64"/>
                  <a:gd name="T3" fmla="*/ 0 h 65"/>
                  <a:gd name="T4" fmla="*/ 1 w 64"/>
                  <a:gd name="T5" fmla="*/ 0 h 65"/>
                  <a:gd name="T6" fmla="*/ 0 w 64"/>
                  <a:gd name="T7" fmla="*/ 1 h 65"/>
                  <a:gd name="T8" fmla="*/ 0 w 64"/>
                  <a:gd name="T9" fmla="*/ 1 h 65"/>
                  <a:gd name="T10" fmla="*/ 0 w 64"/>
                  <a:gd name="T11" fmla="*/ 0 h 65"/>
                  <a:gd name="T12" fmla="*/ 1 w 64"/>
                  <a:gd name="T13" fmla="*/ 0 h 65"/>
                  <a:gd name="T14" fmla="*/ 1 w 64"/>
                  <a:gd name="T15" fmla="*/ 0 h 65"/>
                  <a:gd name="T16" fmla="*/ 1 w 64"/>
                  <a:gd name="T17" fmla="*/ 0 h 65"/>
                  <a:gd name="T18" fmla="*/ 1 w 6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5"/>
                  <a:gd name="T32" fmla="*/ 64 w 6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5">
                    <a:moveTo>
                      <a:pt x="64" y="35"/>
                    </a:moveTo>
                    <a:lnTo>
                      <a:pt x="45" y="7"/>
                    </a:lnTo>
                    <a:lnTo>
                      <a:pt x="32" y="0"/>
                    </a:lnTo>
                    <a:lnTo>
                      <a:pt x="6" y="59"/>
                    </a:lnTo>
                    <a:lnTo>
                      <a:pt x="19" y="65"/>
                    </a:lnTo>
                    <a:lnTo>
                      <a:pt x="0" y="35"/>
                    </a:lnTo>
                    <a:lnTo>
                      <a:pt x="64" y="35"/>
                    </a:lnTo>
                    <a:lnTo>
                      <a:pt x="64" y="15"/>
                    </a:lnTo>
                    <a:lnTo>
                      <a:pt x="45" y="7"/>
                    </a:lnTo>
                    <a:lnTo>
                      <a:pt x="64" y="3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833" name="Freeform 203"/>
              <p:cNvSpPr>
                <a:spLocks/>
              </p:cNvSpPr>
              <p:nvPr/>
            </p:nvSpPr>
            <p:spPr bwMode="auto">
              <a:xfrm>
                <a:off x="4528" y="3033"/>
                <a:ext cx="33" cy="16"/>
              </a:xfrm>
              <a:custGeom>
                <a:avLst/>
                <a:gdLst>
                  <a:gd name="T0" fmla="*/ 1 w 132"/>
                  <a:gd name="T1" fmla="*/ 1 h 65"/>
                  <a:gd name="T2" fmla="*/ 1 w 132"/>
                  <a:gd name="T3" fmla="*/ 0 h 65"/>
                  <a:gd name="T4" fmla="*/ 1 w 132"/>
                  <a:gd name="T5" fmla="*/ 0 h 65"/>
                  <a:gd name="T6" fmla="*/ 1 w 132"/>
                  <a:gd name="T7" fmla="*/ 0 h 65"/>
                  <a:gd name="T8" fmla="*/ 1 w 132"/>
                  <a:gd name="T9" fmla="*/ 0 h 65"/>
                  <a:gd name="T10" fmla="*/ 1 w 132"/>
                  <a:gd name="T11" fmla="*/ 0 h 65"/>
                  <a:gd name="T12" fmla="*/ 1 w 132"/>
                  <a:gd name="T13" fmla="*/ 0 h 65"/>
                  <a:gd name="T14" fmla="*/ 1 w 132"/>
                  <a:gd name="T15" fmla="*/ 0 h 65"/>
                  <a:gd name="T16" fmla="*/ 1 w 132"/>
                  <a:gd name="T17" fmla="*/ 0 h 65"/>
                  <a:gd name="T18" fmla="*/ 1 w 132"/>
                  <a:gd name="T19" fmla="*/ 0 h 65"/>
                  <a:gd name="T20" fmla="*/ 0 w 132"/>
                  <a:gd name="T21" fmla="*/ 0 h 65"/>
                  <a:gd name="T22" fmla="*/ 0 w 132"/>
                  <a:gd name="T23" fmla="*/ 0 h 65"/>
                  <a:gd name="T24" fmla="*/ 0 w 132"/>
                  <a:gd name="T25" fmla="*/ 0 h 65"/>
                  <a:gd name="T26" fmla="*/ 0 w 132"/>
                  <a:gd name="T27" fmla="*/ 1 h 65"/>
                  <a:gd name="T28" fmla="*/ 0 w 132"/>
                  <a:gd name="T29" fmla="*/ 1 h 65"/>
                  <a:gd name="T30" fmla="*/ 0 w 132"/>
                  <a:gd name="T31" fmla="*/ 1 h 65"/>
                  <a:gd name="T32" fmla="*/ 0 w 132"/>
                  <a:gd name="T33" fmla="*/ 1 h 65"/>
                  <a:gd name="T34" fmla="*/ 0 w 132"/>
                  <a:gd name="T35" fmla="*/ 1 h 65"/>
                  <a:gd name="T36" fmla="*/ 0 w 132"/>
                  <a:gd name="T37" fmla="*/ 1 h 65"/>
                  <a:gd name="T38" fmla="*/ 1 w 132"/>
                  <a:gd name="T39" fmla="*/ 0 h 65"/>
                  <a:gd name="T40" fmla="*/ 1 w 132"/>
                  <a:gd name="T41" fmla="*/ 1 h 65"/>
                  <a:gd name="T42" fmla="*/ 2 w 132"/>
                  <a:gd name="T43" fmla="*/ 1 h 65"/>
                  <a:gd name="T44" fmla="*/ 1 w 132"/>
                  <a:gd name="T45" fmla="*/ 0 h 65"/>
                  <a:gd name="T46" fmla="*/ 1 w 132"/>
                  <a:gd name="T47" fmla="*/ 1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65"/>
                  <a:gd name="T74" fmla="*/ 132 w 132"/>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65">
                    <a:moveTo>
                      <a:pt x="46" y="65"/>
                    </a:moveTo>
                    <a:lnTo>
                      <a:pt x="68" y="9"/>
                    </a:lnTo>
                    <a:lnTo>
                      <a:pt x="66" y="8"/>
                    </a:lnTo>
                    <a:lnTo>
                      <a:pt x="65" y="6"/>
                    </a:lnTo>
                    <a:lnTo>
                      <a:pt x="63" y="4"/>
                    </a:lnTo>
                    <a:lnTo>
                      <a:pt x="62" y="3"/>
                    </a:lnTo>
                    <a:lnTo>
                      <a:pt x="63" y="5"/>
                    </a:lnTo>
                    <a:lnTo>
                      <a:pt x="64" y="13"/>
                    </a:lnTo>
                    <a:lnTo>
                      <a:pt x="0" y="13"/>
                    </a:lnTo>
                    <a:lnTo>
                      <a:pt x="2" y="28"/>
                    </a:lnTo>
                    <a:lnTo>
                      <a:pt x="7" y="37"/>
                    </a:lnTo>
                    <a:lnTo>
                      <a:pt x="12" y="43"/>
                    </a:lnTo>
                    <a:lnTo>
                      <a:pt x="15" y="47"/>
                    </a:lnTo>
                    <a:lnTo>
                      <a:pt x="19" y="51"/>
                    </a:lnTo>
                    <a:lnTo>
                      <a:pt x="22" y="54"/>
                    </a:lnTo>
                    <a:lnTo>
                      <a:pt x="25" y="56"/>
                    </a:lnTo>
                    <a:lnTo>
                      <a:pt x="26" y="57"/>
                    </a:lnTo>
                    <a:lnTo>
                      <a:pt x="46" y="0"/>
                    </a:lnTo>
                    <a:lnTo>
                      <a:pt x="46" y="65"/>
                    </a:lnTo>
                    <a:lnTo>
                      <a:pt x="132" y="65"/>
                    </a:lnTo>
                    <a:lnTo>
                      <a:pt x="68" y="9"/>
                    </a:lnTo>
                    <a:lnTo>
                      <a:pt x="46" y="65"/>
                    </a:lnTo>
                    <a:close/>
                  </a:path>
                </a:pathLst>
              </a:custGeom>
              <a:solidFill>
                <a:srgbClr val="DC2B19"/>
              </a:solidFill>
              <a:ln w="9525">
                <a:noFill/>
                <a:round/>
                <a:headEnd/>
                <a:tailEnd/>
              </a:ln>
            </p:spPr>
            <p:txBody>
              <a:bodyPr/>
              <a:lstStyle/>
              <a:p>
                <a:endParaRPr lang="en-US">
                  <a:latin typeface="Calibri" pitchFamily="34" charset="0"/>
                </a:endParaRPr>
              </a:p>
            </p:txBody>
          </p:sp>
        </p:grpSp>
        <p:grpSp>
          <p:nvGrpSpPr>
            <p:cNvPr id="14342" name="Group 204"/>
            <p:cNvGrpSpPr>
              <a:grpSpLocks/>
            </p:cNvGrpSpPr>
            <p:nvPr/>
          </p:nvGrpSpPr>
          <p:grpSpPr bwMode="auto">
            <a:xfrm>
              <a:off x="3984" y="1811"/>
              <a:ext cx="1274" cy="1238"/>
              <a:chOff x="3984" y="1811"/>
              <a:chExt cx="1274" cy="1238"/>
            </a:xfrm>
          </p:grpSpPr>
          <p:sp>
            <p:nvSpPr>
              <p:cNvPr id="14434" name="Freeform 205"/>
              <p:cNvSpPr>
                <a:spLocks/>
              </p:cNvSpPr>
              <p:nvPr/>
            </p:nvSpPr>
            <p:spPr bwMode="auto">
              <a:xfrm>
                <a:off x="4513" y="3014"/>
                <a:ext cx="33" cy="35"/>
              </a:xfrm>
              <a:custGeom>
                <a:avLst/>
                <a:gdLst>
                  <a:gd name="T0" fmla="*/ 1 w 131"/>
                  <a:gd name="T1" fmla="*/ 0 h 139"/>
                  <a:gd name="T2" fmla="*/ 1 w 131"/>
                  <a:gd name="T3" fmla="*/ 1 h 139"/>
                  <a:gd name="T4" fmla="*/ 1 w 131"/>
                  <a:gd name="T5" fmla="*/ 1 h 139"/>
                  <a:gd name="T6" fmla="*/ 1 w 131"/>
                  <a:gd name="T7" fmla="*/ 1 h 139"/>
                  <a:gd name="T8" fmla="*/ 1 w 131"/>
                  <a:gd name="T9" fmla="*/ 1 h 139"/>
                  <a:gd name="T10" fmla="*/ 1 w 131"/>
                  <a:gd name="T11" fmla="*/ 1 h 139"/>
                  <a:gd name="T12" fmla="*/ 1 w 131"/>
                  <a:gd name="T13" fmla="*/ 2 h 139"/>
                  <a:gd name="T14" fmla="*/ 1 w 131"/>
                  <a:gd name="T15" fmla="*/ 2 h 139"/>
                  <a:gd name="T16" fmla="*/ 1 w 131"/>
                  <a:gd name="T17" fmla="*/ 2 h 139"/>
                  <a:gd name="T18" fmla="*/ 1 w 131"/>
                  <a:gd name="T19" fmla="*/ 2 h 139"/>
                  <a:gd name="T20" fmla="*/ 2 w 131"/>
                  <a:gd name="T21" fmla="*/ 2 h 139"/>
                  <a:gd name="T22" fmla="*/ 2 w 131"/>
                  <a:gd name="T23" fmla="*/ 2 h 139"/>
                  <a:gd name="T24" fmla="*/ 2 w 131"/>
                  <a:gd name="T25" fmla="*/ 1 h 139"/>
                  <a:gd name="T26" fmla="*/ 2 w 131"/>
                  <a:gd name="T27" fmla="*/ 1 h 139"/>
                  <a:gd name="T28" fmla="*/ 2 w 131"/>
                  <a:gd name="T29" fmla="*/ 1 h 139"/>
                  <a:gd name="T30" fmla="*/ 2 w 131"/>
                  <a:gd name="T31" fmla="*/ 2 h 139"/>
                  <a:gd name="T32" fmla="*/ 2 w 131"/>
                  <a:gd name="T33" fmla="*/ 2 h 139"/>
                  <a:gd name="T34" fmla="*/ 2 w 131"/>
                  <a:gd name="T35" fmla="*/ 1 h 139"/>
                  <a:gd name="T36" fmla="*/ 2 w 131"/>
                  <a:gd name="T37" fmla="*/ 1 h 139"/>
                  <a:gd name="T38" fmla="*/ 2 w 131"/>
                  <a:gd name="T39" fmla="*/ 1 h 139"/>
                  <a:gd name="T40" fmla="*/ 2 w 131"/>
                  <a:gd name="T41" fmla="*/ 1 h 139"/>
                  <a:gd name="T42" fmla="*/ 2 w 131"/>
                  <a:gd name="T43" fmla="*/ 1 h 139"/>
                  <a:gd name="T44" fmla="*/ 2 w 131"/>
                  <a:gd name="T45" fmla="*/ 0 h 139"/>
                  <a:gd name="T46" fmla="*/ 1 w 131"/>
                  <a:gd name="T47" fmla="*/ 1 h 139"/>
                  <a:gd name="T48" fmla="*/ 1 w 131"/>
                  <a:gd name="T49" fmla="*/ 0 h 139"/>
                  <a:gd name="T50" fmla="*/ 0 w 131"/>
                  <a:gd name="T51" fmla="*/ 0 h 139"/>
                  <a:gd name="T52" fmla="*/ 1 w 131"/>
                  <a:gd name="T53" fmla="*/ 1 h 139"/>
                  <a:gd name="T54" fmla="*/ 1 w 131"/>
                  <a:gd name="T55" fmla="*/ 0 h 1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1"/>
                  <a:gd name="T85" fmla="*/ 0 h 139"/>
                  <a:gd name="T86" fmla="*/ 131 w 131"/>
                  <a:gd name="T87" fmla="*/ 139 h 13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1" h="139">
                    <a:moveTo>
                      <a:pt x="81" y="0"/>
                    </a:moveTo>
                    <a:lnTo>
                      <a:pt x="59" y="54"/>
                    </a:lnTo>
                    <a:lnTo>
                      <a:pt x="56" y="52"/>
                    </a:lnTo>
                    <a:lnTo>
                      <a:pt x="58" y="57"/>
                    </a:lnTo>
                    <a:lnTo>
                      <a:pt x="61" y="67"/>
                    </a:lnTo>
                    <a:lnTo>
                      <a:pt x="63" y="80"/>
                    </a:lnTo>
                    <a:lnTo>
                      <a:pt x="65" y="93"/>
                    </a:lnTo>
                    <a:lnTo>
                      <a:pt x="69" y="106"/>
                    </a:lnTo>
                    <a:lnTo>
                      <a:pt x="74" y="116"/>
                    </a:lnTo>
                    <a:lnTo>
                      <a:pt x="78" y="124"/>
                    </a:lnTo>
                    <a:lnTo>
                      <a:pt x="90" y="134"/>
                    </a:lnTo>
                    <a:lnTo>
                      <a:pt x="108" y="139"/>
                    </a:lnTo>
                    <a:lnTo>
                      <a:pt x="108" y="74"/>
                    </a:lnTo>
                    <a:lnTo>
                      <a:pt x="122" y="78"/>
                    </a:lnTo>
                    <a:lnTo>
                      <a:pt x="128" y="84"/>
                    </a:lnTo>
                    <a:lnTo>
                      <a:pt x="131" y="86"/>
                    </a:lnTo>
                    <a:lnTo>
                      <a:pt x="128" y="78"/>
                    </a:lnTo>
                    <a:lnTo>
                      <a:pt x="126" y="67"/>
                    </a:lnTo>
                    <a:lnTo>
                      <a:pt x="124" y="54"/>
                    </a:lnTo>
                    <a:lnTo>
                      <a:pt x="120" y="40"/>
                    </a:lnTo>
                    <a:lnTo>
                      <a:pt x="114" y="24"/>
                    </a:lnTo>
                    <a:lnTo>
                      <a:pt x="103" y="8"/>
                    </a:lnTo>
                    <a:lnTo>
                      <a:pt x="81" y="64"/>
                    </a:lnTo>
                    <a:lnTo>
                      <a:pt x="81" y="0"/>
                    </a:lnTo>
                    <a:lnTo>
                      <a:pt x="0" y="0"/>
                    </a:lnTo>
                    <a:lnTo>
                      <a:pt x="59" y="54"/>
                    </a:lnTo>
                    <a:lnTo>
                      <a:pt x="81"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35" name="Freeform 206"/>
              <p:cNvSpPr>
                <a:spLocks/>
              </p:cNvSpPr>
              <p:nvPr/>
            </p:nvSpPr>
            <p:spPr bwMode="auto">
              <a:xfrm>
                <a:off x="4528" y="3014"/>
                <a:ext cx="16" cy="27"/>
              </a:xfrm>
              <a:custGeom>
                <a:avLst/>
                <a:gdLst>
                  <a:gd name="T0" fmla="*/ 0 w 67"/>
                  <a:gd name="T1" fmla="*/ 2 h 108"/>
                  <a:gd name="T2" fmla="*/ 1 w 67"/>
                  <a:gd name="T3" fmla="*/ 1 h 108"/>
                  <a:gd name="T4" fmla="*/ 1 w 67"/>
                  <a:gd name="T5" fmla="*/ 1 h 108"/>
                  <a:gd name="T6" fmla="*/ 1 w 67"/>
                  <a:gd name="T7" fmla="*/ 1 h 108"/>
                  <a:gd name="T8" fmla="*/ 1 w 67"/>
                  <a:gd name="T9" fmla="*/ 1 h 108"/>
                  <a:gd name="T10" fmla="*/ 1 w 67"/>
                  <a:gd name="T11" fmla="*/ 1 h 108"/>
                  <a:gd name="T12" fmla="*/ 1 w 67"/>
                  <a:gd name="T13" fmla="*/ 1 h 108"/>
                  <a:gd name="T14" fmla="*/ 1 w 67"/>
                  <a:gd name="T15" fmla="*/ 1 h 108"/>
                  <a:gd name="T16" fmla="*/ 1 w 67"/>
                  <a:gd name="T17" fmla="*/ 0 h 108"/>
                  <a:gd name="T18" fmla="*/ 1 w 67"/>
                  <a:gd name="T19" fmla="*/ 0 h 108"/>
                  <a:gd name="T20" fmla="*/ 0 w 67"/>
                  <a:gd name="T21" fmla="*/ 0 h 108"/>
                  <a:gd name="T22" fmla="*/ 0 w 67"/>
                  <a:gd name="T23" fmla="*/ 0 h 108"/>
                  <a:gd name="T24" fmla="*/ 0 w 67"/>
                  <a:gd name="T25" fmla="*/ 1 h 108"/>
                  <a:gd name="T26" fmla="*/ 0 w 67"/>
                  <a:gd name="T27" fmla="*/ 1 h 108"/>
                  <a:gd name="T28" fmla="*/ 0 w 67"/>
                  <a:gd name="T29" fmla="*/ 1 h 108"/>
                  <a:gd name="T30" fmla="*/ 0 w 67"/>
                  <a:gd name="T31" fmla="*/ 1 h 108"/>
                  <a:gd name="T32" fmla="*/ 0 w 67"/>
                  <a:gd name="T33" fmla="*/ 1 h 108"/>
                  <a:gd name="T34" fmla="*/ 0 w 67"/>
                  <a:gd name="T35" fmla="*/ 1 h 108"/>
                  <a:gd name="T36" fmla="*/ 0 w 67"/>
                  <a:gd name="T37" fmla="*/ 1 h 108"/>
                  <a:gd name="T38" fmla="*/ 0 w 67"/>
                  <a:gd name="T39" fmla="*/ 1 h 108"/>
                  <a:gd name="T40" fmla="*/ 0 w 67"/>
                  <a:gd name="T41" fmla="*/ 1 h 108"/>
                  <a:gd name="T42" fmla="*/ 0 w 67"/>
                  <a:gd name="T43" fmla="*/ 1 h 108"/>
                  <a:gd name="T44" fmla="*/ 0 w 67"/>
                  <a:gd name="T45" fmla="*/ 1 h 108"/>
                  <a:gd name="T46" fmla="*/ 0 w 67"/>
                  <a:gd name="T47" fmla="*/ 1 h 108"/>
                  <a:gd name="T48" fmla="*/ 0 w 67"/>
                  <a:gd name="T49" fmla="*/ 2 h 108"/>
                  <a:gd name="T50" fmla="*/ 1 w 67"/>
                  <a:gd name="T51" fmla="*/ 2 h 108"/>
                  <a:gd name="T52" fmla="*/ 1 w 67"/>
                  <a:gd name="T53" fmla="*/ 1 h 108"/>
                  <a:gd name="T54" fmla="*/ 0 w 67"/>
                  <a:gd name="T55" fmla="*/ 2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08"/>
                  <a:gd name="T86" fmla="*/ 67 w 67"/>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08">
                    <a:moveTo>
                      <a:pt x="35" y="108"/>
                    </a:moveTo>
                    <a:lnTo>
                      <a:pt x="67" y="76"/>
                    </a:lnTo>
                    <a:lnTo>
                      <a:pt x="67" y="71"/>
                    </a:lnTo>
                    <a:lnTo>
                      <a:pt x="67" y="64"/>
                    </a:lnTo>
                    <a:lnTo>
                      <a:pt x="67" y="55"/>
                    </a:lnTo>
                    <a:lnTo>
                      <a:pt x="66" y="46"/>
                    </a:lnTo>
                    <a:lnTo>
                      <a:pt x="62" y="34"/>
                    </a:lnTo>
                    <a:lnTo>
                      <a:pt x="59" y="24"/>
                    </a:lnTo>
                    <a:lnTo>
                      <a:pt x="54" y="15"/>
                    </a:lnTo>
                    <a:lnTo>
                      <a:pt x="47" y="8"/>
                    </a:lnTo>
                    <a:lnTo>
                      <a:pt x="36" y="2"/>
                    </a:lnTo>
                    <a:lnTo>
                      <a:pt x="22" y="0"/>
                    </a:lnTo>
                    <a:lnTo>
                      <a:pt x="22" y="64"/>
                    </a:lnTo>
                    <a:lnTo>
                      <a:pt x="12" y="62"/>
                    </a:lnTo>
                    <a:lnTo>
                      <a:pt x="6" y="58"/>
                    </a:lnTo>
                    <a:lnTo>
                      <a:pt x="3" y="54"/>
                    </a:lnTo>
                    <a:lnTo>
                      <a:pt x="0" y="51"/>
                    </a:lnTo>
                    <a:lnTo>
                      <a:pt x="0" y="53"/>
                    </a:lnTo>
                    <a:lnTo>
                      <a:pt x="2" y="57"/>
                    </a:lnTo>
                    <a:lnTo>
                      <a:pt x="3" y="61"/>
                    </a:lnTo>
                    <a:lnTo>
                      <a:pt x="3" y="67"/>
                    </a:lnTo>
                    <a:lnTo>
                      <a:pt x="3" y="72"/>
                    </a:lnTo>
                    <a:lnTo>
                      <a:pt x="3" y="76"/>
                    </a:lnTo>
                    <a:lnTo>
                      <a:pt x="35" y="43"/>
                    </a:lnTo>
                    <a:lnTo>
                      <a:pt x="35" y="108"/>
                    </a:lnTo>
                    <a:lnTo>
                      <a:pt x="67" y="108"/>
                    </a:lnTo>
                    <a:lnTo>
                      <a:pt x="67" y="76"/>
                    </a:lnTo>
                    <a:lnTo>
                      <a:pt x="35" y="10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36" name="Freeform 207"/>
              <p:cNvSpPr>
                <a:spLocks/>
              </p:cNvSpPr>
              <p:nvPr/>
            </p:nvSpPr>
            <p:spPr bwMode="auto">
              <a:xfrm>
                <a:off x="4523" y="3025"/>
                <a:ext cx="13" cy="16"/>
              </a:xfrm>
              <a:custGeom>
                <a:avLst/>
                <a:gdLst>
                  <a:gd name="T0" fmla="*/ 0 w 56"/>
                  <a:gd name="T1" fmla="*/ 1 h 65"/>
                  <a:gd name="T2" fmla="*/ 0 w 56"/>
                  <a:gd name="T3" fmla="*/ 1 h 65"/>
                  <a:gd name="T4" fmla="*/ 1 w 56"/>
                  <a:gd name="T5" fmla="*/ 1 h 65"/>
                  <a:gd name="T6" fmla="*/ 1 w 56"/>
                  <a:gd name="T7" fmla="*/ 0 h 65"/>
                  <a:gd name="T8" fmla="*/ 0 w 56"/>
                  <a:gd name="T9" fmla="*/ 0 h 65"/>
                  <a:gd name="T10" fmla="*/ 0 w 56"/>
                  <a:gd name="T11" fmla="*/ 0 h 65"/>
                  <a:gd name="T12" fmla="*/ 0 w 56"/>
                  <a:gd name="T13" fmla="*/ 1 h 65"/>
                  <a:gd name="T14" fmla="*/ 0 w 56"/>
                  <a:gd name="T15" fmla="*/ 1 h 65"/>
                  <a:gd name="T16" fmla="*/ 0 w 56"/>
                  <a:gd name="T17" fmla="*/ 1 h 65"/>
                  <a:gd name="T18" fmla="*/ 0 w 56"/>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65"/>
                  <a:gd name="T32" fmla="*/ 56 w 56"/>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65">
                    <a:moveTo>
                      <a:pt x="0" y="61"/>
                    </a:moveTo>
                    <a:lnTo>
                      <a:pt x="14" y="65"/>
                    </a:lnTo>
                    <a:lnTo>
                      <a:pt x="56" y="65"/>
                    </a:lnTo>
                    <a:lnTo>
                      <a:pt x="56" y="0"/>
                    </a:lnTo>
                    <a:lnTo>
                      <a:pt x="14" y="0"/>
                    </a:lnTo>
                    <a:lnTo>
                      <a:pt x="29" y="3"/>
                    </a:lnTo>
                    <a:lnTo>
                      <a:pt x="0" y="61"/>
                    </a:lnTo>
                    <a:lnTo>
                      <a:pt x="7" y="65"/>
                    </a:lnTo>
                    <a:lnTo>
                      <a:pt x="14" y="65"/>
                    </a:lnTo>
                    <a:lnTo>
                      <a:pt x="0" y="6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37" name="Freeform 208"/>
              <p:cNvSpPr>
                <a:spLocks/>
              </p:cNvSpPr>
              <p:nvPr/>
            </p:nvSpPr>
            <p:spPr bwMode="auto">
              <a:xfrm>
                <a:off x="4519" y="3024"/>
                <a:ext cx="11" cy="16"/>
              </a:xfrm>
              <a:custGeom>
                <a:avLst/>
                <a:gdLst>
                  <a:gd name="T0" fmla="*/ 1 w 42"/>
                  <a:gd name="T1" fmla="*/ 0 h 64"/>
                  <a:gd name="T2" fmla="*/ 0 w 42"/>
                  <a:gd name="T3" fmla="*/ 1 h 64"/>
                  <a:gd name="T4" fmla="*/ 0 w 42"/>
                  <a:gd name="T5" fmla="*/ 1 h 64"/>
                  <a:gd name="T6" fmla="*/ 1 w 42"/>
                  <a:gd name="T7" fmla="*/ 0 h 64"/>
                  <a:gd name="T8" fmla="*/ 1 w 42"/>
                  <a:gd name="T9" fmla="*/ 0 h 64"/>
                  <a:gd name="T10" fmla="*/ 0 w 42"/>
                  <a:gd name="T11" fmla="*/ 1 h 64"/>
                  <a:gd name="T12" fmla="*/ 1 w 42"/>
                  <a:gd name="T13" fmla="*/ 0 h 64"/>
                  <a:gd name="T14" fmla="*/ 0 w 42"/>
                  <a:gd name="T15" fmla="*/ 1 h 64"/>
                  <a:gd name="T16" fmla="*/ 0 w 42"/>
                  <a:gd name="T17" fmla="*/ 1 h 64"/>
                  <a:gd name="T18" fmla="*/ 1 w 42"/>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64"/>
                  <a:gd name="T32" fmla="*/ 42 w 42"/>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64">
                    <a:moveTo>
                      <a:pt x="28" y="0"/>
                    </a:moveTo>
                    <a:lnTo>
                      <a:pt x="0" y="58"/>
                    </a:lnTo>
                    <a:lnTo>
                      <a:pt x="13" y="64"/>
                    </a:lnTo>
                    <a:lnTo>
                      <a:pt x="42" y="6"/>
                    </a:lnTo>
                    <a:lnTo>
                      <a:pt x="28" y="0"/>
                    </a:lnTo>
                    <a:lnTo>
                      <a:pt x="0" y="58"/>
                    </a:lnTo>
                    <a:lnTo>
                      <a:pt x="28" y="0"/>
                    </a:lnTo>
                    <a:lnTo>
                      <a:pt x="14" y="28"/>
                    </a:lnTo>
                    <a:lnTo>
                      <a:pt x="0" y="58"/>
                    </a:lnTo>
                    <a:lnTo>
                      <a:pt x="28"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38" name="Freeform 209"/>
              <p:cNvSpPr>
                <a:spLocks/>
              </p:cNvSpPr>
              <p:nvPr/>
            </p:nvSpPr>
            <p:spPr bwMode="auto">
              <a:xfrm>
                <a:off x="4515" y="3024"/>
                <a:ext cx="17" cy="16"/>
              </a:xfrm>
              <a:custGeom>
                <a:avLst/>
                <a:gdLst>
                  <a:gd name="T0" fmla="*/ 0 w 68"/>
                  <a:gd name="T1" fmla="*/ 0 h 63"/>
                  <a:gd name="T2" fmla="*/ 0 w 68"/>
                  <a:gd name="T3" fmla="*/ 1 h 63"/>
                  <a:gd name="T4" fmla="*/ 0 w 68"/>
                  <a:gd name="T5" fmla="*/ 1 h 63"/>
                  <a:gd name="T6" fmla="*/ 0 w 68"/>
                  <a:gd name="T7" fmla="*/ 1 h 63"/>
                  <a:gd name="T8" fmla="*/ 0 w 68"/>
                  <a:gd name="T9" fmla="*/ 1 h 63"/>
                  <a:gd name="T10" fmla="*/ 0 w 68"/>
                  <a:gd name="T11" fmla="*/ 1 h 63"/>
                  <a:gd name="T12" fmla="*/ 1 w 68"/>
                  <a:gd name="T13" fmla="*/ 0 h 63"/>
                  <a:gd name="T14" fmla="*/ 1 w 68"/>
                  <a:gd name="T15" fmla="*/ 0 h 63"/>
                  <a:gd name="T16" fmla="*/ 1 w 68"/>
                  <a:gd name="T17" fmla="*/ 0 h 63"/>
                  <a:gd name="T18" fmla="*/ 0 w 68"/>
                  <a:gd name="T19" fmla="*/ 1 h 63"/>
                  <a:gd name="T20" fmla="*/ 0 w 68"/>
                  <a:gd name="T21" fmla="*/ 1 h 63"/>
                  <a:gd name="T22" fmla="*/ 1 w 68"/>
                  <a:gd name="T23" fmla="*/ 1 h 63"/>
                  <a:gd name="T24" fmla="*/ 1 w 68"/>
                  <a:gd name="T25" fmla="*/ 0 h 63"/>
                  <a:gd name="T26" fmla="*/ 1 w 68"/>
                  <a:gd name="T27" fmla="*/ 0 h 63"/>
                  <a:gd name="T28" fmla="*/ 1 w 68"/>
                  <a:gd name="T29" fmla="*/ 0 h 63"/>
                  <a:gd name="T30" fmla="*/ 1 w 68"/>
                  <a:gd name="T31" fmla="*/ 0 h 63"/>
                  <a:gd name="T32" fmla="*/ 1 w 68"/>
                  <a:gd name="T33" fmla="*/ 0 h 63"/>
                  <a:gd name="T34" fmla="*/ 1 w 68"/>
                  <a:gd name="T35" fmla="*/ 0 h 63"/>
                  <a:gd name="T36" fmla="*/ 0 w 68"/>
                  <a:gd name="T37" fmla="*/ 0 h 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63"/>
                  <a:gd name="T59" fmla="*/ 68 w 68"/>
                  <a:gd name="T60" fmla="*/ 63 h 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63">
                    <a:moveTo>
                      <a:pt x="0" y="17"/>
                    </a:moveTo>
                    <a:lnTo>
                      <a:pt x="1" y="27"/>
                    </a:lnTo>
                    <a:lnTo>
                      <a:pt x="4" y="37"/>
                    </a:lnTo>
                    <a:lnTo>
                      <a:pt x="7" y="44"/>
                    </a:lnTo>
                    <a:lnTo>
                      <a:pt x="10" y="47"/>
                    </a:lnTo>
                    <a:lnTo>
                      <a:pt x="7" y="42"/>
                    </a:lnTo>
                    <a:lnTo>
                      <a:pt x="43" y="0"/>
                    </a:lnTo>
                    <a:lnTo>
                      <a:pt x="49" y="1"/>
                    </a:lnTo>
                    <a:lnTo>
                      <a:pt x="46" y="0"/>
                    </a:lnTo>
                    <a:lnTo>
                      <a:pt x="18" y="58"/>
                    </a:lnTo>
                    <a:lnTo>
                      <a:pt x="23" y="59"/>
                    </a:lnTo>
                    <a:lnTo>
                      <a:pt x="32" y="63"/>
                    </a:lnTo>
                    <a:lnTo>
                      <a:pt x="68" y="20"/>
                    </a:lnTo>
                    <a:lnTo>
                      <a:pt x="64" y="12"/>
                    </a:lnTo>
                    <a:lnTo>
                      <a:pt x="63" y="11"/>
                    </a:lnTo>
                    <a:lnTo>
                      <a:pt x="63" y="12"/>
                    </a:lnTo>
                    <a:lnTo>
                      <a:pt x="64" y="14"/>
                    </a:lnTo>
                    <a:lnTo>
                      <a:pt x="64" y="17"/>
                    </a:lnTo>
                    <a:lnTo>
                      <a:pt x="0" y="1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39" name="Freeform 210"/>
              <p:cNvSpPr>
                <a:spLocks/>
              </p:cNvSpPr>
              <p:nvPr/>
            </p:nvSpPr>
            <p:spPr bwMode="auto">
              <a:xfrm>
                <a:off x="5078" y="2992"/>
                <a:ext cx="16" cy="22"/>
              </a:xfrm>
              <a:custGeom>
                <a:avLst/>
                <a:gdLst>
                  <a:gd name="T0" fmla="*/ 0 w 66"/>
                  <a:gd name="T1" fmla="*/ 0 h 88"/>
                  <a:gd name="T2" fmla="*/ 0 w 66"/>
                  <a:gd name="T3" fmla="*/ 0 h 88"/>
                  <a:gd name="T4" fmla="*/ 0 w 66"/>
                  <a:gd name="T5" fmla="*/ 0 h 88"/>
                  <a:gd name="T6" fmla="*/ 0 w 66"/>
                  <a:gd name="T7" fmla="*/ 1 h 88"/>
                  <a:gd name="T8" fmla="*/ 0 w 66"/>
                  <a:gd name="T9" fmla="*/ 1 h 88"/>
                  <a:gd name="T10" fmla="*/ 0 w 66"/>
                  <a:gd name="T11" fmla="*/ 1 h 88"/>
                  <a:gd name="T12" fmla="*/ 0 w 66"/>
                  <a:gd name="T13" fmla="*/ 1 h 88"/>
                  <a:gd name="T14" fmla="*/ 0 w 66"/>
                  <a:gd name="T15" fmla="*/ 1 h 88"/>
                  <a:gd name="T16" fmla="*/ 0 w 66"/>
                  <a:gd name="T17" fmla="*/ 1 h 88"/>
                  <a:gd name="T18" fmla="*/ 0 w 66"/>
                  <a:gd name="T19" fmla="*/ 1 h 88"/>
                  <a:gd name="T20" fmla="*/ 1 w 66"/>
                  <a:gd name="T21" fmla="*/ 1 h 88"/>
                  <a:gd name="T22" fmla="*/ 1 w 66"/>
                  <a:gd name="T23" fmla="*/ 1 h 88"/>
                  <a:gd name="T24" fmla="*/ 1 w 66"/>
                  <a:gd name="T25" fmla="*/ 1 h 88"/>
                  <a:gd name="T26" fmla="*/ 1 w 66"/>
                  <a:gd name="T27" fmla="*/ 1 h 88"/>
                  <a:gd name="T28" fmla="*/ 1 w 66"/>
                  <a:gd name="T29" fmla="*/ 1 h 88"/>
                  <a:gd name="T30" fmla="*/ 1 w 66"/>
                  <a:gd name="T31" fmla="*/ 1 h 88"/>
                  <a:gd name="T32" fmla="*/ 1 w 66"/>
                  <a:gd name="T33" fmla="*/ 1 h 88"/>
                  <a:gd name="T34" fmla="*/ 1 w 66"/>
                  <a:gd name="T35" fmla="*/ 1 h 88"/>
                  <a:gd name="T36" fmla="*/ 1 w 66"/>
                  <a:gd name="T37" fmla="*/ 1 h 88"/>
                  <a:gd name="T38" fmla="*/ 1 w 66"/>
                  <a:gd name="T39" fmla="*/ 1 h 88"/>
                  <a:gd name="T40" fmla="*/ 0 w 66"/>
                  <a:gd name="T41" fmla="*/ 0 h 88"/>
                  <a:gd name="T42" fmla="*/ 0 w 66"/>
                  <a:gd name="T43" fmla="*/ 0 h 88"/>
                  <a:gd name="T44" fmla="*/ 0 w 66"/>
                  <a:gd name="T45" fmla="*/ 0 h 88"/>
                  <a:gd name="T46" fmla="*/ 0 w 66"/>
                  <a:gd name="T47" fmla="*/ 0 h 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6"/>
                  <a:gd name="T73" fmla="*/ 0 h 88"/>
                  <a:gd name="T74" fmla="*/ 66 w 66"/>
                  <a:gd name="T75" fmla="*/ 88 h 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6" h="88">
                    <a:moveTo>
                      <a:pt x="12" y="0"/>
                    </a:moveTo>
                    <a:lnTo>
                      <a:pt x="5" y="12"/>
                    </a:lnTo>
                    <a:lnTo>
                      <a:pt x="2" y="23"/>
                    </a:lnTo>
                    <a:lnTo>
                      <a:pt x="0" y="32"/>
                    </a:lnTo>
                    <a:lnTo>
                      <a:pt x="0" y="42"/>
                    </a:lnTo>
                    <a:lnTo>
                      <a:pt x="0" y="50"/>
                    </a:lnTo>
                    <a:lnTo>
                      <a:pt x="2" y="59"/>
                    </a:lnTo>
                    <a:lnTo>
                      <a:pt x="4" y="68"/>
                    </a:lnTo>
                    <a:lnTo>
                      <a:pt x="6" y="76"/>
                    </a:lnTo>
                    <a:lnTo>
                      <a:pt x="15" y="88"/>
                    </a:lnTo>
                    <a:lnTo>
                      <a:pt x="60" y="43"/>
                    </a:lnTo>
                    <a:lnTo>
                      <a:pt x="65" y="49"/>
                    </a:lnTo>
                    <a:lnTo>
                      <a:pt x="66" y="50"/>
                    </a:lnTo>
                    <a:lnTo>
                      <a:pt x="65" y="47"/>
                    </a:lnTo>
                    <a:lnTo>
                      <a:pt x="65" y="45"/>
                    </a:lnTo>
                    <a:lnTo>
                      <a:pt x="65" y="42"/>
                    </a:lnTo>
                    <a:lnTo>
                      <a:pt x="65" y="38"/>
                    </a:lnTo>
                    <a:lnTo>
                      <a:pt x="65" y="36"/>
                    </a:lnTo>
                    <a:lnTo>
                      <a:pt x="65" y="34"/>
                    </a:lnTo>
                    <a:lnTo>
                      <a:pt x="57" y="46"/>
                    </a:lnTo>
                    <a:lnTo>
                      <a:pt x="12" y="0"/>
                    </a:lnTo>
                    <a:lnTo>
                      <a:pt x="7" y="6"/>
                    </a:lnTo>
                    <a:lnTo>
                      <a:pt x="5" y="12"/>
                    </a:lnTo>
                    <a:lnTo>
                      <a:pt x="1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0" name="Freeform 211"/>
              <p:cNvSpPr>
                <a:spLocks/>
              </p:cNvSpPr>
              <p:nvPr/>
            </p:nvSpPr>
            <p:spPr bwMode="auto">
              <a:xfrm>
                <a:off x="5081" y="2979"/>
                <a:ext cx="19" cy="25"/>
              </a:xfrm>
              <a:custGeom>
                <a:avLst/>
                <a:gdLst>
                  <a:gd name="T0" fmla="*/ 1 w 75"/>
                  <a:gd name="T1" fmla="*/ 1 h 98"/>
                  <a:gd name="T2" fmla="*/ 1 w 75"/>
                  <a:gd name="T3" fmla="*/ 1 h 98"/>
                  <a:gd name="T4" fmla="*/ 0 w 75"/>
                  <a:gd name="T5" fmla="*/ 1 h 98"/>
                  <a:gd name="T6" fmla="*/ 1 w 75"/>
                  <a:gd name="T7" fmla="*/ 2 h 98"/>
                  <a:gd name="T8" fmla="*/ 1 w 75"/>
                  <a:gd name="T9" fmla="*/ 1 h 98"/>
                  <a:gd name="T10" fmla="*/ 1 w 75"/>
                  <a:gd name="T11" fmla="*/ 1 h 98"/>
                  <a:gd name="T12" fmla="*/ 1 w 75"/>
                  <a:gd name="T13" fmla="*/ 1 h 98"/>
                  <a:gd name="T14" fmla="*/ 1 w 75"/>
                  <a:gd name="T15" fmla="*/ 0 h 98"/>
                  <a:gd name="T16" fmla="*/ 1 w 75"/>
                  <a:gd name="T17" fmla="*/ 1 h 98"/>
                  <a:gd name="T18" fmla="*/ 1 w 75"/>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98"/>
                  <a:gd name="T32" fmla="*/ 75 w 75"/>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98">
                    <a:moveTo>
                      <a:pt x="75" y="22"/>
                    </a:moveTo>
                    <a:lnTo>
                      <a:pt x="30" y="22"/>
                    </a:lnTo>
                    <a:lnTo>
                      <a:pt x="0" y="52"/>
                    </a:lnTo>
                    <a:lnTo>
                      <a:pt x="45" y="98"/>
                    </a:lnTo>
                    <a:lnTo>
                      <a:pt x="75" y="69"/>
                    </a:lnTo>
                    <a:lnTo>
                      <a:pt x="30" y="69"/>
                    </a:lnTo>
                    <a:lnTo>
                      <a:pt x="75" y="22"/>
                    </a:lnTo>
                    <a:lnTo>
                      <a:pt x="53" y="0"/>
                    </a:lnTo>
                    <a:lnTo>
                      <a:pt x="30" y="22"/>
                    </a:lnTo>
                    <a:lnTo>
                      <a:pt x="75" y="2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1" name="Freeform 212"/>
              <p:cNvSpPr>
                <a:spLocks/>
              </p:cNvSpPr>
              <p:nvPr/>
            </p:nvSpPr>
            <p:spPr bwMode="auto">
              <a:xfrm>
                <a:off x="5076" y="2985"/>
                <a:ext cx="32" cy="33"/>
              </a:xfrm>
              <a:custGeom>
                <a:avLst/>
                <a:gdLst>
                  <a:gd name="T0" fmla="*/ 0 w 127"/>
                  <a:gd name="T1" fmla="*/ 1 h 133"/>
                  <a:gd name="T2" fmla="*/ 0 w 127"/>
                  <a:gd name="T3" fmla="*/ 1 h 133"/>
                  <a:gd name="T4" fmla="*/ 0 w 127"/>
                  <a:gd name="T5" fmla="*/ 2 h 133"/>
                  <a:gd name="T6" fmla="*/ 1 w 127"/>
                  <a:gd name="T7" fmla="*/ 2 h 133"/>
                  <a:gd name="T8" fmla="*/ 1 w 127"/>
                  <a:gd name="T9" fmla="*/ 2 h 133"/>
                  <a:gd name="T10" fmla="*/ 1 w 127"/>
                  <a:gd name="T11" fmla="*/ 2 h 133"/>
                  <a:gd name="T12" fmla="*/ 1 w 127"/>
                  <a:gd name="T13" fmla="*/ 2 h 133"/>
                  <a:gd name="T14" fmla="*/ 2 w 127"/>
                  <a:gd name="T15" fmla="*/ 2 h 133"/>
                  <a:gd name="T16" fmla="*/ 2 w 127"/>
                  <a:gd name="T17" fmla="*/ 2 h 133"/>
                  <a:gd name="T18" fmla="*/ 2 w 127"/>
                  <a:gd name="T19" fmla="*/ 2 h 133"/>
                  <a:gd name="T20" fmla="*/ 2 w 127"/>
                  <a:gd name="T21" fmla="*/ 1 h 133"/>
                  <a:gd name="T22" fmla="*/ 2 w 127"/>
                  <a:gd name="T23" fmla="*/ 1 h 133"/>
                  <a:gd name="T24" fmla="*/ 2 w 127"/>
                  <a:gd name="T25" fmla="*/ 1 h 133"/>
                  <a:gd name="T26" fmla="*/ 2 w 127"/>
                  <a:gd name="T27" fmla="*/ 1 h 133"/>
                  <a:gd name="T28" fmla="*/ 2 w 127"/>
                  <a:gd name="T29" fmla="*/ 0 h 133"/>
                  <a:gd name="T30" fmla="*/ 2 w 127"/>
                  <a:gd name="T31" fmla="*/ 0 h 133"/>
                  <a:gd name="T32" fmla="*/ 2 w 127"/>
                  <a:gd name="T33" fmla="*/ 0 h 133"/>
                  <a:gd name="T34" fmla="*/ 2 w 127"/>
                  <a:gd name="T35" fmla="*/ 0 h 133"/>
                  <a:gd name="T36" fmla="*/ 1 w 127"/>
                  <a:gd name="T37" fmla="*/ 1 h 133"/>
                  <a:gd name="T38" fmla="*/ 1 w 127"/>
                  <a:gd name="T39" fmla="*/ 1 h 133"/>
                  <a:gd name="T40" fmla="*/ 1 w 127"/>
                  <a:gd name="T41" fmla="*/ 1 h 133"/>
                  <a:gd name="T42" fmla="*/ 1 w 127"/>
                  <a:gd name="T43" fmla="*/ 1 h 133"/>
                  <a:gd name="T44" fmla="*/ 1 w 127"/>
                  <a:gd name="T45" fmla="*/ 1 h 133"/>
                  <a:gd name="T46" fmla="*/ 1 w 127"/>
                  <a:gd name="T47" fmla="*/ 1 h 133"/>
                  <a:gd name="T48" fmla="*/ 1 w 127"/>
                  <a:gd name="T49" fmla="*/ 1 h 133"/>
                  <a:gd name="T50" fmla="*/ 1 w 127"/>
                  <a:gd name="T51" fmla="*/ 1 h 133"/>
                  <a:gd name="T52" fmla="*/ 1 w 127"/>
                  <a:gd name="T53" fmla="*/ 1 h 133"/>
                  <a:gd name="T54" fmla="*/ 1 w 127"/>
                  <a:gd name="T55" fmla="*/ 1 h 133"/>
                  <a:gd name="T56" fmla="*/ 1 w 127"/>
                  <a:gd name="T57" fmla="*/ 1 h 133"/>
                  <a:gd name="T58" fmla="*/ 1 w 127"/>
                  <a:gd name="T59" fmla="*/ 1 h 133"/>
                  <a:gd name="T60" fmla="*/ 1 w 127"/>
                  <a:gd name="T61" fmla="*/ 1 h 133"/>
                  <a:gd name="T62" fmla="*/ 1 w 127"/>
                  <a:gd name="T63" fmla="*/ 1 h 133"/>
                  <a:gd name="T64" fmla="*/ 1 w 127"/>
                  <a:gd name="T65" fmla="*/ 1 h 133"/>
                  <a:gd name="T66" fmla="*/ 1 w 127"/>
                  <a:gd name="T67" fmla="*/ 1 h 133"/>
                  <a:gd name="T68" fmla="*/ 1 w 127"/>
                  <a:gd name="T69" fmla="*/ 1 h 133"/>
                  <a:gd name="T70" fmla="*/ 1 w 127"/>
                  <a:gd name="T71" fmla="*/ 1 h 133"/>
                  <a:gd name="T72" fmla="*/ 0 w 127"/>
                  <a:gd name="T73" fmla="*/ 1 h 1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7"/>
                  <a:gd name="T112" fmla="*/ 0 h 133"/>
                  <a:gd name="T113" fmla="*/ 127 w 127"/>
                  <a:gd name="T114" fmla="*/ 133 h 1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7" h="133">
                    <a:moveTo>
                      <a:pt x="0" y="95"/>
                    </a:moveTo>
                    <a:lnTo>
                      <a:pt x="0" y="95"/>
                    </a:lnTo>
                    <a:lnTo>
                      <a:pt x="15" y="110"/>
                    </a:lnTo>
                    <a:lnTo>
                      <a:pt x="30" y="120"/>
                    </a:lnTo>
                    <a:lnTo>
                      <a:pt x="45" y="129"/>
                    </a:lnTo>
                    <a:lnTo>
                      <a:pt x="61" y="133"/>
                    </a:lnTo>
                    <a:lnTo>
                      <a:pt x="77" y="133"/>
                    </a:lnTo>
                    <a:lnTo>
                      <a:pt x="94" y="130"/>
                    </a:lnTo>
                    <a:lnTo>
                      <a:pt x="109" y="120"/>
                    </a:lnTo>
                    <a:lnTo>
                      <a:pt x="119" y="107"/>
                    </a:lnTo>
                    <a:lnTo>
                      <a:pt x="125" y="94"/>
                    </a:lnTo>
                    <a:lnTo>
                      <a:pt x="127" y="80"/>
                    </a:lnTo>
                    <a:lnTo>
                      <a:pt x="127" y="66"/>
                    </a:lnTo>
                    <a:lnTo>
                      <a:pt x="125" y="53"/>
                    </a:lnTo>
                    <a:lnTo>
                      <a:pt x="120" y="38"/>
                    </a:lnTo>
                    <a:lnTo>
                      <a:pt x="114" y="25"/>
                    </a:lnTo>
                    <a:lnTo>
                      <a:pt x="106" y="13"/>
                    </a:lnTo>
                    <a:lnTo>
                      <a:pt x="95" y="0"/>
                    </a:lnTo>
                    <a:lnTo>
                      <a:pt x="50" y="47"/>
                    </a:lnTo>
                    <a:lnTo>
                      <a:pt x="55" y="51"/>
                    </a:lnTo>
                    <a:lnTo>
                      <a:pt x="58" y="57"/>
                    </a:lnTo>
                    <a:lnTo>
                      <a:pt x="61" y="62"/>
                    </a:lnTo>
                    <a:lnTo>
                      <a:pt x="62" y="68"/>
                    </a:lnTo>
                    <a:lnTo>
                      <a:pt x="63" y="72"/>
                    </a:lnTo>
                    <a:lnTo>
                      <a:pt x="63" y="75"/>
                    </a:lnTo>
                    <a:lnTo>
                      <a:pt x="63" y="76"/>
                    </a:lnTo>
                    <a:lnTo>
                      <a:pt x="63" y="75"/>
                    </a:lnTo>
                    <a:lnTo>
                      <a:pt x="65" y="73"/>
                    </a:lnTo>
                    <a:lnTo>
                      <a:pt x="69" y="70"/>
                    </a:lnTo>
                    <a:lnTo>
                      <a:pt x="73" y="69"/>
                    </a:lnTo>
                    <a:lnTo>
                      <a:pt x="70" y="69"/>
                    </a:lnTo>
                    <a:lnTo>
                      <a:pt x="64" y="66"/>
                    </a:lnTo>
                    <a:lnTo>
                      <a:pt x="57" y="60"/>
                    </a:lnTo>
                    <a:lnTo>
                      <a:pt x="46" y="50"/>
                    </a:lnTo>
                    <a:lnTo>
                      <a:pt x="0" y="9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2" name="Freeform 213"/>
              <p:cNvSpPr>
                <a:spLocks/>
              </p:cNvSpPr>
              <p:nvPr/>
            </p:nvSpPr>
            <p:spPr bwMode="auto">
              <a:xfrm>
                <a:off x="5069" y="2978"/>
                <a:ext cx="19" cy="31"/>
              </a:xfrm>
              <a:custGeom>
                <a:avLst/>
                <a:gdLst>
                  <a:gd name="T0" fmla="*/ 1 w 78"/>
                  <a:gd name="T1" fmla="*/ 1 h 122"/>
                  <a:gd name="T2" fmla="*/ 0 w 78"/>
                  <a:gd name="T3" fmla="*/ 1 h 122"/>
                  <a:gd name="T4" fmla="*/ 0 w 78"/>
                  <a:gd name="T5" fmla="*/ 1 h 122"/>
                  <a:gd name="T6" fmla="*/ 0 w 78"/>
                  <a:gd name="T7" fmla="*/ 1 h 122"/>
                  <a:gd name="T8" fmla="*/ 0 w 78"/>
                  <a:gd name="T9" fmla="*/ 1 h 122"/>
                  <a:gd name="T10" fmla="*/ 0 w 78"/>
                  <a:gd name="T11" fmla="*/ 1 h 122"/>
                  <a:gd name="T12" fmla="*/ 0 w 78"/>
                  <a:gd name="T13" fmla="*/ 1 h 122"/>
                  <a:gd name="T14" fmla="*/ 0 w 78"/>
                  <a:gd name="T15" fmla="*/ 1 h 122"/>
                  <a:gd name="T16" fmla="*/ 0 w 78"/>
                  <a:gd name="T17" fmla="*/ 1 h 122"/>
                  <a:gd name="T18" fmla="*/ 0 w 78"/>
                  <a:gd name="T19" fmla="*/ 1 h 122"/>
                  <a:gd name="T20" fmla="*/ 0 w 78"/>
                  <a:gd name="T21" fmla="*/ 1 h 122"/>
                  <a:gd name="T22" fmla="*/ 0 w 78"/>
                  <a:gd name="T23" fmla="*/ 1 h 122"/>
                  <a:gd name="T24" fmla="*/ 0 w 78"/>
                  <a:gd name="T25" fmla="*/ 2 h 122"/>
                  <a:gd name="T26" fmla="*/ 0 w 78"/>
                  <a:gd name="T27" fmla="*/ 2 h 122"/>
                  <a:gd name="T28" fmla="*/ 0 w 78"/>
                  <a:gd name="T29" fmla="*/ 2 h 122"/>
                  <a:gd name="T30" fmla="*/ 0 w 78"/>
                  <a:gd name="T31" fmla="*/ 2 h 122"/>
                  <a:gd name="T32" fmla="*/ 1 w 78"/>
                  <a:gd name="T33" fmla="*/ 1 h 122"/>
                  <a:gd name="T34" fmla="*/ 1 w 78"/>
                  <a:gd name="T35" fmla="*/ 1 h 122"/>
                  <a:gd name="T36" fmla="*/ 1 w 78"/>
                  <a:gd name="T37" fmla="*/ 1 h 122"/>
                  <a:gd name="T38" fmla="*/ 1 w 78"/>
                  <a:gd name="T39" fmla="*/ 1 h 122"/>
                  <a:gd name="T40" fmla="*/ 1 w 78"/>
                  <a:gd name="T41" fmla="*/ 1 h 122"/>
                  <a:gd name="T42" fmla="*/ 1 w 78"/>
                  <a:gd name="T43" fmla="*/ 1 h 122"/>
                  <a:gd name="T44" fmla="*/ 1 w 78"/>
                  <a:gd name="T45" fmla="*/ 1 h 122"/>
                  <a:gd name="T46" fmla="*/ 1 w 78"/>
                  <a:gd name="T47" fmla="*/ 1 h 122"/>
                  <a:gd name="T48" fmla="*/ 1 w 78"/>
                  <a:gd name="T49" fmla="*/ 1 h 122"/>
                  <a:gd name="T50" fmla="*/ 1 w 78"/>
                  <a:gd name="T51" fmla="*/ 1 h 122"/>
                  <a:gd name="T52" fmla="*/ 1 w 78"/>
                  <a:gd name="T53" fmla="*/ 0 h 122"/>
                  <a:gd name="T54" fmla="*/ 1 w 78"/>
                  <a:gd name="T55" fmla="*/ 0 h 122"/>
                  <a:gd name="T56" fmla="*/ 1 w 78"/>
                  <a:gd name="T57" fmla="*/ 0 h 122"/>
                  <a:gd name="T58" fmla="*/ 0 w 78"/>
                  <a:gd name="T59" fmla="*/ 0 h 122"/>
                  <a:gd name="T60" fmla="*/ 0 w 78"/>
                  <a:gd name="T61" fmla="*/ 0 h 122"/>
                  <a:gd name="T62" fmla="*/ 0 w 78"/>
                  <a:gd name="T63" fmla="*/ 0 h 122"/>
                  <a:gd name="T64" fmla="*/ 0 w 78"/>
                  <a:gd name="T65" fmla="*/ 0 h 122"/>
                  <a:gd name="T66" fmla="*/ 0 w 78"/>
                  <a:gd name="T67" fmla="*/ 0 h 122"/>
                  <a:gd name="T68" fmla="*/ 0 w 78"/>
                  <a:gd name="T69" fmla="*/ 0 h 122"/>
                  <a:gd name="T70" fmla="*/ 1 w 78"/>
                  <a:gd name="T71" fmla="*/ 1 h 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
                  <a:gd name="T109" fmla="*/ 0 h 122"/>
                  <a:gd name="T110" fmla="*/ 78 w 78"/>
                  <a:gd name="T111" fmla="*/ 122 h 1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 h="122">
                    <a:moveTo>
                      <a:pt x="46" y="55"/>
                    </a:moveTo>
                    <a:lnTo>
                      <a:pt x="24" y="64"/>
                    </a:lnTo>
                    <a:lnTo>
                      <a:pt x="22" y="63"/>
                    </a:lnTo>
                    <a:lnTo>
                      <a:pt x="17" y="61"/>
                    </a:lnTo>
                    <a:lnTo>
                      <a:pt x="14" y="57"/>
                    </a:lnTo>
                    <a:lnTo>
                      <a:pt x="12" y="55"/>
                    </a:lnTo>
                    <a:lnTo>
                      <a:pt x="12" y="53"/>
                    </a:lnTo>
                    <a:lnTo>
                      <a:pt x="12" y="56"/>
                    </a:lnTo>
                    <a:lnTo>
                      <a:pt x="12" y="59"/>
                    </a:lnTo>
                    <a:lnTo>
                      <a:pt x="12" y="71"/>
                    </a:lnTo>
                    <a:lnTo>
                      <a:pt x="14" y="83"/>
                    </a:lnTo>
                    <a:lnTo>
                      <a:pt x="15" y="93"/>
                    </a:lnTo>
                    <a:lnTo>
                      <a:pt x="17" y="102"/>
                    </a:lnTo>
                    <a:lnTo>
                      <a:pt x="22" y="113"/>
                    </a:lnTo>
                    <a:lnTo>
                      <a:pt x="29" y="122"/>
                    </a:lnTo>
                    <a:lnTo>
                      <a:pt x="75" y="77"/>
                    </a:lnTo>
                    <a:lnTo>
                      <a:pt x="77" y="80"/>
                    </a:lnTo>
                    <a:lnTo>
                      <a:pt x="78" y="82"/>
                    </a:lnTo>
                    <a:lnTo>
                      <a:pt x="78" y="81"/>
                    </a:lnTo>
                    <a:lnTo>
                      <a:pt x="78" y="80"/>
                    </a:lnTo>
                    <a:lnTo>
                      <a:pt x="78" y="69"/>
                    </a:lnTo>
                    <a:lnTo>
                      <a:pt x="78" y="58"/>
                    </a:lnTo>
                    <a:lnTo>
                      <a:pt x="77" y="50"/>
                    </a:lnTo>
                    <a:lnTo>
                      <a:pt x="75" y="41"/>
                    </a:lnTo>
                    <a:lnTo>
                      <a:pt x="73" y="32"/>
                    </a:lnTo>
                    <a:lnTo>
                      <a:pt x="68" y="21"/>
                    </a:lnTo>
                    <a:lnTo>
                      <a:pt x="59" y="12"/>
                    </a:lnTo>
                    <a:lnTo>
                      <a:pt x="47" y="3"/>
                    </a:lnTo>
                    <a:lnTo>
                      <a:pt x="34" y="0"/>
                    </a:lnTo>
                    <a:lnTo>
                      <a:pt x="22" y="0"/>
                    </a:lnTo>
                    <a:lnTo>
                      <a:pt x="0" y="9"/>
                    </a:lnTo>
                    <a:lnTo>
                      <a:pt x="22" y="0"/>
                    </a:lnTo>
                    <a:lnTo>
                      <a:pt x="9" y="0"/>
                    </a:lnTo>
                    <a:lnTo>
                      <a:pt x="0" y="9"/>
                    </a:lnTo>
                    <a:lnTo>
                      <a:pt x="46" y="5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3" name="Freeform 214"/>
              <p:cNvSpPr>
                <a:spLocks/>
              </p:cNvSpPr>
              <p:nvPr/>
            </p:nvSpPr>
            <p:spPr bwMode="auto">
              <a:xfrm>
                <a:off x="5044" y="2981"/>
                <a:ext cx="36" cy="22"/>
              </a:xfrm>
              <a:custGeom>
                <a:avLst/>
                <a:gdLst>
                  <a:gd name="T0" fmla="*/ 0 w 144"/>
                  <a:gd name="T1" fmla="*/ 0 h 92"/>
                  <a:gd name="T2" fmla="*/ 0 w 144"/>
                  <a:gd name="T3" fmla="*/ 0 h 92"/>
                  <a:gd name="T4" fmla="*/ 0 w 144"/>
                  <a:gd name="T5" fmla="*/ 0 h 92"/>
                  <a:gd name="T6" fmla="*/ 0 w 144"/>
                  <a:gd name="T7" fmla="*/ 1 h 92"/>
                  <a:gd name="T8" fmla="*/ 0 w 144"/>
                  <a:gd name="T9" fmla="*/ 1 h 92"/>
                  <a:gd name="T10" fmla="*/ 0 w 144"/>
                  <a:gd name="T11" fmla="*/ 1 h 92"/>
                  <a:gd name="T12" fmla="*/ 0 w 144"/>
                  <a:gd name="T13" fmla="*/ 1 h 92"/>
                  <a:gd name="T14" fmla="*/ 1 w 144"/>
                  <a:gd name="T15" fmla="*/ 1 h 92"/>
                  <a:gd name="T16" fmla="*/ 1 w 144"/>
                  <a:gd name="T17" fmla="*/ 1 h 92"/>
                  <a:gd name="T18" fmla="*/ 1 w 144"/>
                  <a:gd name="T19" fmla="*/ 1 h 92"/>
                  <a:gd name="T20" fmla="*/ 1 w 144"/>
                  <a:gd name="T21" fmla="*/ 1 h 92"/>
                  <a:gd name="T22" fmla="*/ 1 w 144"/>
                  <a:gd name="T23" fmla="*/ 1 h 92"/>
                  <a:gd name="T24" fmla="*/ 1 w 144"/>
                  <a:gd name="T25" fmla="*/ 1 h 92"/>
                  <a:gd name="T26" fmla="*/ 1 w 144"/>
                  <a:gd name="T27" fmla="*/ 1 h 92"/>
                  <a:gd name="T28" fmla="*/ 2 w 144"/>
                  <a:gd name="T29" fmla="*/ 1 h 92"/>
                  <a:gd name="T30" fmla="*/ 2 w 144"/>
                  <a:gd name="T31" fmla="*/ 1 h 92"/>
                  <a:gd name="T32" fmla="*/ 2 w 144"/>
                  <a:gd name="T33" fmla="*/ 1 h 92"/>
                  <a:gd name="T34" fmla="*/ 2 w 144"/>
                  <a:gd name="T35" fmla="*/ 1 h 92"/>
                  <a:gd name="T36" fmla="*/ 1 w 144"/>
                  <a:gd name="T37" fmla="*/ 0 h 92"/>
                  <a:gd name="T38" fmla="*/ 1 w 144"/>
                  <a:gd name="T39" fmla="*/ 0 h 92"/>
                  <a:gd name="T40" fmla="*/ 1 w 144"/>
                  <a:gd name="T41" fmla="*/ 0 h 92"/>
                  <a:gd name="T42" fmla="*/ 1 w 144"/>
                  <a:gd name="T43" fmla="*/ 0 h 92"/>
                  <a:gd name="T44" fmla="*/ 1 w 144"/>
                  <a:gd name="T45" fmla="*/ 0 h 92"/>
                  <a:gd name="T46" fmla="*/ 1 w 144"/>
                  <a:gd name="T47" fmla="*/ 0 h 92"/>
                  <a:gd name="T48" fmla="*/ 1 w 144"/>
                  <a:gd name="T49" fmla="*/ 0 h 92"/>
                  <a:gd name="T50" fmla="*/ 1 w 144"/>
                  <a:gd name="T51" fmla="*/ 0 h 92"/>
                  <a:gd name="T52" fmla="*/ 1 w 144"/>
                  <a:gd name="T53" fmla="*/ 0 h 92"/>
                  <a:gd name="T54" fmla="*/ 1 w 144"/>
                  <a:gd name="T55" fmla="*/ 0 h 92"/>
                  <a:gd name="T56" fmla="*/ 1 w 144"/>
                  <a:gd name="T57" fmla="*/ 0 h 92"/>
                  <a:gd name="T58" fmla="*/ 1 w 144"/>
                  <a:gd name="T59" fmla="*/ 0 h 92"/>
                  <a:gd name="T60" fmla="*/ 1 w 144"/>
                  <a:gd name="T61" fmla="*/ 0 h 92"/>
                  <a:gd name="T62" fmla="*/ 1 w 144"/>
                  <a:gd name="T63" fmla="*/ 0 h 92"/>
                  <a:gd name="T64" fmla="*/ 1 w 144"/>
                  <a:gd name="T65" fmla="*/ 0 h 92"/>
                  <a:gd name="T66" fmla="*/ 1 w 144"/>
                  <a:gd name="T67" fmla="*/ 0 h 92"/>
                  <a:gd name="T68" fmla="*/ 1 w 144"/>
                  <a:gd name="T69" fmla="*/ 0 h 92"/>
                  <a:gd name="T70" fmla="*/ 1 w 144"/>
                  <a:gd name="T71" fmla="*/ 1 h 92"/>
                  <a:gd name="T72" fmla="*/ 0 w 144"/>
                  <a:gd name="T73" fmla="*/ 0 h 92"/>
                  <a:gd name="T74" fmla="*/ 0 w 144"/>
                  <a:gd name="T75" fmla="*/ 0 h 92"/>
                  <a:gd name="T76" fmla="*/ 0 w 144"/>
                  <a:gd name="T77" fmla="*/ 0 h 92"/>
                  <a:gd name="T78" fmla="*/ 0 w 144"/>
                  <a:gd name="T79" fmla="*/ 0 h 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92"/>
                  <a:gd name="T122" fmla="*/ 144 w 144"/>
                  <a:gd name="T123" fmla="*/ 92 h 9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92">
                    <a:moveTo>
                      <a:pt x="9" y="9"/>
                    </a:moveTo>
                    <a:lnTo>
                      <a:pt x="0" y="30"/>
                    </a:lnTo>
                    <a:lnTo>
                      <a:pt x="0" y="42"/>
                    </a:lnTo>
                    <a:lnTo>
                      <a:pt x="2" y="54"/>
                    </a:lnTo>
                    <a:lnTo>
                      <a:pt x="7" y="65"/>
                    </a:lnTo>
                    <a:lnTo>
                      <a:pt x="14" y="75"/>
                    </a:lnTo>
                    <a:lnTo>
                      <a:pt x="25" y="84"/>
                    </a:lnTo>
                    <a:lnTo>
                      <a:pt x="36" y="88"/>
                    </a:lnTo>
                    <a:lnTo>
                      <a:pt x="47" y="92"/>
                    </a:lnTo>
                    <a:lnTo>
                      <a:pt x="59" y="92"/>
                    </a:lnTo>
                    <a:lnTo>
                      <a:pt x="70" y="91"/>
                    </a:lnTo>
                    <a:lnTo>
                      <a:pt x="81" y="87"/>
                    </a:lnTo>
                    <a:lnTo>
                      <a:pt x="91" y="84"/>
                    </a:lnTo>
                    <a:lnTo>
                      <a:pt x="102" y="78"/>
                    </a:lnTo>
                    <a:lnTo>
                      <a:pt x="113" y="72"/>
                    </a:lnTo>
                    <a:lnTo>
                      <a:pt x="122" y="65"/>
                    </a:lnTo>
                    <a:lnTo>
                      <a:pt x="133" y="55"/>
                    </a:lnTo>
                    <a:lnTo>
                      <a:pt x="144" y="46"/>
                    </a:lnTo>
                    <a:lnTo>
                      <a:pt x="98" y="0"/>
                    </a:lnTo>
                    <a:lnTo>
                      <a:pt x="90" y="8"/>
                    </a:lnTo>
                    <a:lnTo>
                      <a:pt x="83" y="13"/>
                    </a:lnTo>
                    <a:lnTo>
                      <a:pt x="76" y="18"/>
                    </a:lnTo>
                    <a:lnTo>
                      <a:pt x="70" y="22"/>
                    </a:lnTo>
                    <a:lnTo>
                      <a:pt x="65" y="25"/>
                    </a:lnTo>
                    <a:lnTo>
                      <a:pt x="60" y="27"/>
                    </a:lnTo>
                    <a:lnTo>
                      <a:pt x="57" y="28"/>
                    </a:lnTo>
                    <a:lnTo>
                      <a:pt x="56" y="28"/>
                    </a:lnTo>
                    <a:lnTo>
                      <a:pt x="57" y="28"/>
                    </a:lnTo>
                    <a:lnTo>
                      <a:pt x="59" y="29"/>
                    </a:lnTo>
                    <a:lnTo>
                      <a:pt x="62" y="31"/>
                    </a:lnTo>
                    <a:lnTo>
                      <a:pt x="63" y="34"/>
                    </a:lnTo>
                    <a:lnTo>
                      <a:pt x="64" y="35"/>
                    </a:lnTo>
                    <a:lnTo>
                      <a:pt x="64" y="34"/>
                    </a:lnTo>
                    <a:lnTo>
                      <a:pt x="55" y="55"/>
                    </a:lnTo>
                    <a:lnTo>
                      <a:pt x="9" y="9"/>
                    </a:lnTo>
                    <a:lnTo>
                      <a:pt x="0" y="18"/>
                    </a:lnTo>
                    <a:lnTo>
                      <a:pt x="0" y="30"/>
                    </a:lnTo>
                    <a:lnTo>
                      <a:pt x="9" y="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4" name="Freeform 215"/>
              <p:cNvSpPr>
                <a:spLocks/>
              </p:cNvSpPr>
              <p:nvPr/>
            </p:nvSpPr>
            <p:spPr bwMode="auto">
              <a:xfrm>
                <a:off x="5046" y="2964"/>
                <a:ext cx="29" cy="30"/>
              </a:xfrm>
              <a:custGeom>
                <a:avLst/>
                <a:gdLst>
                  <a:gd name="T0" fmla="*/ 1 w 114"/>
                  <a:gd name="T1" fmla="*/ 0 h 121"/>
                  <a:gd name="T2" fmla="*/ 1 w 114"/>
                  <a:gd name="T3" fmla="*/ 0 h 121"/>
                  <a:gd name="T4" fmla="*/ 0 w 114"/>
                  <a:gd name="T5" fmla="*/ 1 h 121"/>
                  <a:gd name="T6" fmla="*/ 1 w 114"/>
                  <a:gd name="T7" fmla="*/ 2 h 121"/>
                  <a:gd name="T8" fmla="*/ 2 w 114"/>
                  <a:gd name="T9" fmla="*/ 1 h 121"/>
                  <a:gd name="T10" fmla="*/ 2 w 114"/>
                  <a:gd name="T11" fmla="*/ 1 h 121"/>
                  <a:gd name="T12" fmla="*/ 1 w 114"/>
                  <a:gd name="T13" fmla="*/ 0 h 121"/>
                  <a:gd name="T14" fmla="*/ 1 w 114"/>
                  <a:gd name="T15" fmla="*/ 0 h 121"/>
                  <a:gd name="T16" fmla="*/ 1 w 114"/>
                  <a:gd name="T17" fmla="*/ 0 h 121"/>
                  <a:gd name="T18" fmla="*/ 1 w 114"/>
                  <a:gd name="T19" fmla="*/ 0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21"/>
                  <a:gd name="T32" fmla="*/ 114 w 114"/>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21">
                    <a:moveTo>
                      <a:pt x="79" y="0"/>
                    </a:moveTo>
                    <a:lnTo>
                      <a:pt x="69" y="7"/>
                    </a:lnTo>
                    <a:lnTo>
                      <a:pt x="0" y="75"/>
                    </a:lnTo>
                    <a:lnTo>
                      <a:pt x="46" y="121"/>
                    </a:lnTo>
                    <a:lnTo>
                      <a:pt x="114" y="52"/>
                    </a:lnTo>
                    <a:lnTo>
                      <a:pt x="104" y="59"/>
                    </a:lnTo>
                    <a:lnTo>
                      <a:pt x="79" y="0"/>
                    </a:lnTo>
                    <a:lnTo>
                      <a:pt x="73" y="2"/>
                    </a:lnTo>
                    <a:lnTo>
                      <a:pt x="69" y="7"/>
                    </a:lnTo>
                    <a:lnTo>
                      <a:pt x="79"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5" name="Freeform 216"/>
              <p:cNvSpPr>
                <a:spLocks/>
              </p:cNvSpPr>
              <p:nvPr/>
            </p:nvSpPr>
            <p:spPr bwMode="auto">
              <a:xfrm>
                <a:off x="5066" y="2960"/>
                <a:ext cx="12" cy="19"/>
              </a:xfrm>
              <a:custGeom>
                <a:avLst/>
                <a:gdLst>
                  <a:gd name="T0" fmla="*/ 1 w 50"/>
                  <a:gd name="T1" fmla="*/ 0 h 73"/>
                  <a:gd name="T2" fmla="*/ 0 w 50"/>
                  <a:gd name="T3" fmla="*/ 0 h 73"/>
                  <a:gd name="T4" fmla="*/ 0 w 50"/>
                  <a:gd name="T5" fmla="*/ 0 h 73"/>
                  <a:gd name="T6" fmla="*/ 0 w 50"/>
                  <a:gd name="T7" fmla="*/ 1 h 73"/>
                  <a:gd name="T8" fmla="*/ 0 w 50"/>
                  <a:gd name="T9" fmla="*/ 1 h 73"/>
                  <a:gd name="T10" fmla="*/ 0 w 50"/>
                  <a:gd name="T11" fmla="*/ 1 h 73"/>
                  <a:gd name="T12" fmla="*/ 1 w 50"/>
                  <a:gd name="T13" fmla="*/ 0 h 73"/>
                  <a:gd name="T14" fmla="*/ 0 w 50"/>
                  <a:gd name="T15" fmla="*/ 0 h 73"/>
                  <a:gd name="T16" fmla="*/ 0 w 50"/>
                  <a:gd name="T17" fmla="*/ 0 h 73"/>
                  <a:gd name="T18" fmla="*/ 1 w 50"/>
                  <a:gd name="T19" fmla="*/ 0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3"/>
                  <a:gd name="T32" fmla="*/ 50 w 50"/>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3">
                    <a:moveTo>
                      <a:pt x="50" y="14"/>
                    </a:moveTo>
                    <a:lnTo>
                      <a:pt x="15" y="8"/>
                    </a:lnTo>
                    <a:lnTo>
                      <a:pt x="0" y="14"/>
                    </a:lnTo>
                    <a:lnTo>
                      <a:pt x="25" y="73"/>
                    </a:lnTo>
                    <a:lnTo>
                      <a:pt x="39" y="67"/>
                    </a:lnTo>
                    <a:lnTo>
                      <a:pt x="5" y="60"/>
                    </a:lnTo>
                    <a:lnTo>
                      <a:pt x="50" y="14"/>
                    </a:lnTo>
                    <a:lnTo>
                      <a:pt x="34" y="0"/>
                    </a:lnTo>
                    <a:lnTo>
                      <a:pt x="15" y="8"/>
                    </a:lnTo>
                    <a:lnTo>
                      <a:pt x="50" y="1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6" name="Freeform 217"/>
              <p:cNvSpPr>
                <a:spLocks/>
              </p:cNvSpPr>
              <p:nvPr/>
            </p:nvSpPr>
            <p:spPr bwMode="auto">
              <a:xfrm>
                <a:off x="5067" y="2964"/>
                <a:ext cx="38" cy="47"/>
              </a:xfrm>
              <a:custGeom>
                <a:avLst/>
                <a:gdLst>
                  <a:gd name="T0" fmla="*/ 2 w 149"/>
                  <a:gd name="T1" fmla="*/ 3 h 186"/>
                  <a:gd name="T2" fmla="*/ 2 w 149"/>
                  <a:gd name="T3" fmla="*/ 2 h 186"/>
                  <a:gd name="T4" fmla="*/ 2 w 149"/>
                  <a:gd name="T5" fmla="*/ 2 h 186"/>
                  <a:gd name="T6" fmla="*/ 2 w 149"/>
                  <a:gd name="T7" fmla="*/ 2 h 186"/>
                  <a:gd name="T8" fmla="*/ 2 w 149"/>
                  <a:gd name="T9" fmla="*/ 2 h 186"/>
                  <a:gd name="T10" fmla="*/ 2 w 149"/>
                  <a:gd name="T11" fmla="*/ 2 h 186"/>
                  <a:gd name="T12" fmla="*/ 2 w 149"/>
                  <a:gd name="T13" fmla="*/ 2 h 186"/>
                  <a:gd name="T14" fmla="*/ 2 w 149"/>
                  <a:gd name="T15" fmla="*/ 1 h 186"/>
                  <a:gd name="T16" fmla="*/ 1 w 149"/>
                  <a:gd name="T17" fmla="*/ 1 h 186"/>
                  <a:gd name="T18" fmla="*/ 1 w 149"/>
                  <a:gd name="T19" fmla="*/ 1 h 186"/>
                  <a:gd name="T20" fmla="*/ 1 w 149"/>
                  <a:gd name="T21" fmla="*/ 1 h 186"/>
                  <a:gd name="T22" fmla="*/ 1 w 149"/>
                  <a:gd name="T23" fmla="*/ 0 h 186"/>
                  <a:gd name="T24" fmla="*/ 1 w 149"/>
                  <a:gd name="T25" fmla="*/ 0 h 186"/>
                  <a:gd name="T26" fmla="*/ 1 w 149"/>
                  <a:gd name="T27" fmla="*/ 0 h 186"/>
                  <a:gd name="T28" fmla="*/ 0 w 149"/>
                  <a:gd name="T29" fmla="*/ 1 h 186"/>
                  <a:gd name="T30" fmla="*/ 0 w 149"/>
                  <a:gd name="T31" fmla="*/ 1 h 186"/>
                  <a:gd name="T32" fmla="*/ 0 w 149"/>
                  <a:gd name="T33" fmla="*/ 1 h 186"/>
                  <a:gd name="T34" fmla="*/ 0 w 149"/>
                  <a:gd name="T35" fmla="*/ 1 h 186"/>
                  <a:gd name="T36" fmla="*/ 0 w 149"/>
                  <a:gd name="T37" fmla="*/ 1 h 186"/>
                  <a:gd name="T38" fmla="*/ 1 w 149"/>
                  <a:gd name="T39" fmla="*/ 2 h 186"/>
                  <a:gd name="T40" fmla="*/ 1 w 149"/>
                  <a:gd name="T41" fmla="*/ 2 h 186"/>
                  <a:gd name="T42" fmla="*/ 1 w 149"/>
                  <a:gd name="T43" fmla="*/ 2 h 186"/>
                  <a:gd name="T44" fmla="*/ 1 w 149"/>
                  <a:gd name="T45" fmla="*/ 2 h 186"/>
                  <a:gd name="T46" fmla="*/ 1 w 149"/>
                  <a:gd name="T47" fmla="*/ 3 h 186"/>
                  <a:gd name="T48" fmla="*/ 1 w 149"/>
                  <a:gd name="T49" fmla="*/ 3 h 186"/>
                  <a:gd name="T50" fmla="*/ 1 w 149"/>
                  <a:gd name="T51" fmla="*/ 3 h 186"/>
                  <a:gd name="T52" fmla="*/ 1 w 149"/>
                  <a:gd name="T53" fmla="*/ 3 h 186"/>
                  <a:gd name="T54" fmla="*/ 1 w 149"/>
                  <a:gd name="T55" fmla="*/ 2 h 186"/>
                  <a:gd name="T56" fmla="*/ 2 w 149"/>
                  <a:gd name="T57" fmla="*/ 3 h 186"/>
                  <a:gd name="T58" fmla="*/ 3 w 149"/>
                  <a:gd name="T59" fmla="*/ 3 h 186"/>
                  <a:gd name="T60" fmla="*/ 2 w 149"/>
                  <a:gd name="T61" fmla="*/ 2 h 186"/>
                  <a:gd name="T62" fmla="*/ 2 w 149"/>
                  <a:gd name="T63" fmla="*/ 3 h 1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86"/>
                  <a:gd name="T98" fmla="*/ 149 w 149"/>
                  <a:gd name="T99" fmla="*/ 186 h 18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86">
                    <a:moveTo>
                      <a:pt x="126" y="186"/>
                    </a:moveTo>
                    <a:lnTo>
                      <a:pt x="126" y="141"/>
                    </a:lnTo>
                    <a:lnTo>
                      <a:pt x="122" y="138"/>
                    </a:lnTo>
                    <a:lnTo>
                      <a:pt x="118" y="132"/>
                    </a:lnTo>
                    <a:lnTo>
                      <a:pt x="115" y="126"/>
                    </a:lnTo>
                    <a:lnTo>
                      <a:pt x="111" y="119"/>
                    </a:lnTo>
                    <a:lnTo>
                      <a:pt x="103" y="102"/>
                    </a:lnTo>
                    <a:lnTo>
                      <a:pt x="93" y="82"/>
                    </a:lnTo>
                    <a:lnTo>
                      <a:pt x="84" y="62"/>
                    </a:lnTo>
                    <a:lnTo>
                      <a:pt x="74" y="41"/>
                    </a:lnTo>
                    <a:lnTo>
                      <a:pt x="67" y="30"/>
                    </a:lnTo>
                    <a:lnTo>
                      <a:pt x="61" y="20"/>
                    </a:lnTo>
                    <a:lnTo>
                      <a:pt x="53" y="9"/>
                    </a:lnTo>
                    <a:lnTo>
                      <a:pt x="45" y="0"/>
                    </a:lnTo>
                    <a:lnTo>
                      <a:pt x="0" y="46"/>
                    </a:lnTo>
                    <a:lnTo>
                      <a:pt x="4" y="51"/>
                    </a:lnTo>
                    <a:lnTo>
                      <a:pt x="8" y="57"/>
                    </a:lnTo>
                    <a:lnTo>
                      <a:pt x="13" y="64"/>
                    </a:lnTo>
                    <a:lnTo>
                      <a:pt x="17" y="71"/>
                    </a:lnTo>
                    <a:lnTo>
                      <a:pt x="26" y="89"/>
                    </a:lnTo>
                    <a:lnTo>
                      <a:pt x="35" y="108"/>
                    </a:lnTo>
                    <a:lnTo>
                      <a:pt x="45" y="128"/>
                    </a:lnTo>
                    <a:lnTo>
                      <a:pt x="54" y="148"/>
                    </a:lnTo>
                    <a:lnTo>
                      <a:pt x="59" y="159"/>
                    </a:lnTo>
                    <a:lnTo>
                      <a:pt x="66" y="169"/>
                    </a:lnTo>
                    <a:lnTo>
                      <a:pt x="72" y="178"/>
                    </a:lnTo>
                    <a:lnTo>
                      <a:pt x="80" y="186"/>
                    </a:lnTo>
                    <a:lnTo>
                      <a:pt x="80" y="141"/>
                    </a:lnTo>
                    <a:lnTo>
                      <a:pt x="126" y="186"/>
                    </a:lnTo>
                    <a:lnTo>
                      <a:pt x="149" y="164"/>
                    </a:lnTo>
                    <a:lnTo>
                      <a:pt x="126" y="141"/>
                    </a:lnTo>
                    <a:lnTo>
                      <a:pt x="126" y="18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7" name="Freeform 218"/>
              <p:cNvSpPr>
                <a:spLocks/>
              </p:cNvSpPr>
              <p:nvPr/>
            </p:nvSpPr>
            <p:spPr bwMode="auto">
              <a:xfrm>
                <a:off x="5070" y="2999"/>
                <a:ext cx="29" cy="31"/>
              </a:xfrm>
              <a:custGeom>
                <a:avLst/>
                <a:gdLst>
                  <a:gd name="T0" fmla="*/ 1 w 115"/>
                  <a:gd name="T1" fmla="*/ 2 h 124"/>
                  <a:gd name="T2" fmla="*/ 1 w 115"/>
                  <a:gd name="T3" fmla="*/ 2 h 124"/>
                  <a:gd name="T4" fmla="*/ 2 w 115"/>
                  <a:gd name="T5" fmla="*/ 1 h 124"/>
                  <a:gd name="T6" fmla="*/ 1 w 115"/>
                  <a:gd name="T7" fmla="*/ 0 h 124"/>
                  <a:gd name="T8" fmla="*/ 0 w 115"/>
                  <a:gd name="T9" fmla="*/ 1 h 124"/>
                  <a:gd name="T10" fmla="*/ 0 w 115"/>
                  <a:gd name="T11" fmla="*/ 1 h 124"/>
                  <a:gd name="T12" fmla="*/ 1 w 115"/>
                  <a:gd name="T13" fmla="*/ 2 h 124"/>
                  <a:gd name="T14" fmla="*/ 1 w 115"/>
                  <a:gd name="T15" fmla="*/ 2 h 124"/>
                  <a:gd name="T16" fmla="*/ 1 w 115"/>
                  <a:gd name="T17" fmla="*/ 2 h 124"/>
                  <a:gd name="T18" fmla="*/ 1 w 115"/>
                  <a:gd name="T19" fmla="*/ 2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
                  <a:gd name="T31" fmla="*/ 0 h 124"/>
                  <a:gd name="T32" fmla="*/ 115 w 115"/>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 h="124">
                    <a:moveTo>
                      <a:pt x="25" y="124"/>
                    </a:moveTo>
                    <a:lnTo>
                      <a:pt x="47" y="114"/>
                    </a:lnTo>
                    <a:lnTo>
                      <a:pt x="115" y="45"/>
                    </a:lnTo>
                    <a:lnTo>
                      <a:pt x="69" y="0"/>
                    </a:lnTo>
                    <a:lnTo>
                      <a:pt x="0" y="69"/>
                    </a:lnTo>
                    <a:lnTo>
                      <a:pt x="21" y="60"/>
                    </a:lnTo>
                    <a:lnTo>
                      <a:pt x="25" y="124"/>
                    </a:lnTo>
                    <a:lnTo>
                      <a:pt x="37" y="123"/>
                    </a:lnTo>
                    <a:lnTo>
                      <a:pt x="47" y="114"/>
                    </a:lnTo>
                    <a:lnTo>
                      <a:pt x="25" y="1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8" name="Freeform 219"/>
              <p:cNvSpPr>
                <a:spLocks/>
              </p:cNvSpPr>
              <p:nvPr/>
            </p:nvSpPr>
            <p:spPr bwMode="auto">
              <a:xfrm>
                <a:off x="5051" y="3002"/>
                <a:ext cx="25" cy="28"/>
              </a:xfrm>
              <a:custGeom>
                <a:avLst/>
                <a:gdLst>
                  <a:gd name="T0" fmla="*/ 0 w 102"/>
                  <a:gd name="T1" fmla="*/ 1 h 113"/>
                  <a:gd name="T2" fmla="*/ 0 w 102"/>
                  <a:gd name="T3" fmla="*/ 0 h 113"/>
                  <a:gd name="T4" fmla="*/ 0 w 102"/>
                  <a:gd name="T5" fmla="*/ 0 h 113"/>
                  <a:gd name="T6" fmla="*/ 0 w 102"/>
                  <a:gd name="T7" fmla="*/ 0 h 113"/>
                  <a:gd name="T8" fmla="*/ 0 w 102"/>
                  <a:gd name="T9" fmla="*/ 0 h 113"/>
                  <a:gd name="T10" fmla="*/ 0 w 102"/>
                  <a:gd name="T11" fmla="*/ 1 h 113"/>
                  <a:gd name="T12" fmla="*/ 0 w 102"/>
                  <a:gd name="T13" fmla="*/ 1 h 113"/>
                  <a:gd name="T14" fmla="*/ 0 w 102"/>
                  <a:gd name="T15" fmla="*/ 1 h 113"/>
                  <a:gd name="T16" fmla="*/ 0 w 102"/>
                  <a:gd name="T17" fmla="*/ 1 h 113"/>
                  <a:gd name="T18" fmla="*/ 0 w 102"/>
                  <a:gd name="T19" fmla="*/ 1 h 113"/>
                  <a:gd name="T20" fmla="*/ 1 w 102"/>
                  <a:gd name="T21" fmla="*/ 1 h 113"/>
                  <a:gd name="T22" fmla="*/ 1 w 102"/>
                  <a:gd name="T23" fmla="*/ 2 h 113"/>
                  <a:gd name="T24" fmla="*/ 1 w 102"/>
                  <a:gd name="T25" fmla="*/ 2 h 113"/>
                  <a:gd name="T26" fmla="*/ 1 w 102"/>
                  <a:gd name="T27" fmla="*/ 2 h 113"/>
                  <a:gd name="T28" fmla="*/ 1 w 102"/>
                  <a:gd name="T29" fmla="*/ 1 h 113"/>
                  <a:gd name="T30" fmla="*/ 1 w 102"/>
                  <a:gd name="T31" fmla="*/ 1 h 113"/>
                  <a:gd name="T32" fmla="*/ 1 w 102"/>
                  <a:gd name="T33" fmla="*/ 1 h 113"/>
                  <a:gd name="T34" fmla="*/ 1 w 102"/>
                  <a:gd name="T35" fmla="*/ 1 h 113"/>
                  <a:gd name="T36" fmla="*/ 1 w 102"/>
                  <a:gd name="T37" fmla="*/ 0 h 113"/>
                  <a:gd name="T38" fmla="*/ 1 w 102"/>
                  <a:gd name="T39" fmla="*/ 0 h 113"/>
                  <a:gd name="T40" fmla="*/ 1 w 102"/>
                  <a:gd name="T41" fmla="*/ 0 h 113"/>
                  <a:gd name="T42" fmla="*/ 1 w 102"/>
                  <a:gd name="T43" fmla="*/ 0 h 113"/>
                  <a:gd name="T44" fmla="*/ 1 w 102"/>
                  <a:gd name="T45" fmla="*/ 0 h 113"/>
                  <a:gd name="T46" fmla="*/ 1 w 102"/>
                  <a:gd name="T47" fmla="*/ 1 h 113"/>
                  <a:gd name="T48" fmla="*/ 1 w 102"/>
                  <a:gd name="T49" fmla="*/ 1 h 113"/>
                  <a:gd name="T50" fmla="*/ 1 w 102"/>
                  <a:gd name="T51" fmla="*/ 1 h 113"/>
                  <a:gd name="T52" fmla="*/ 1 w 102"/>
                  <a:gd name="T53" fmla="*/ 1 h 113"/>
                  <a:gd name="T54" fmla="*/ 1 w 102"/>
                  <a:gd name="T55" fmla="*/ 0 h 113"/>
                  <a:gd name="T56" fmla="*/ 1 w 102"/>
                  <a:gd name="T57" fmla="*/ 1 h 113"/>
                  <a:gd name="T58" fmla="*/ 1 w 102"/>
                  <a:gd name="T59" fmla="*/ 0 h 113"/>
                  <a:gd name="T60" fmla="*/ 1 w 102"/>
                  <a:gd name="T61" fmla="*/ 0 h 113"/>
                  <a:gd name="T62" fmla="*/ 0 w 102"/>
                  <a:gd name="T63" fmla="*/ 1 h 1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2"/>
                  <a:gd name="T97" fmla="*/ 0 h 113"/>
                  <a:gd name="T98" fmla="*/ 102 w 102"/>
                  <a:gd name="T99" fmla="*/ 113 h 11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2" h="113">
                    <a:moveTo>
                      <a:pt x="20" y="46"/>
                    </a:moveTo>
                    <a:lnTo>
                      <a:pt x="20" y="0"/>
                    </a:lnTo>
                    <a:lnTo>
                      <a:pt x="11" y="12"/>
                    </a:lnTo>
                    <a:lnTo>
                      <a:pt x="4" y="25"/>
                    </a:lnTo>
                    <a:lnTo>
                      <a:pt x="0" y="42"/>
                    </a:lnTo>
                    <a:lnTo>
                      <a:pt x="1" y="57"/>
                    </a:lnTo>
                    <a:lnTo>
                      <a:pt x="7" y="71"/>
                    </a:lnTo>
                    <a:lnTo>
                      <a:pt x="16" y="81"/>
                    </a:lnTo>
                    <a:lnTo>
                      <a:pt x="25" y="89"/>
                    </a:lnTo>
                    <a:lnTo>
                      <a:pt x="35" y="95"/>
                    </a:lnTo>
                    <a:lnTo>
                      <a:pt x="52" y="103"/>
                    </a:lnTo>
                    <a:lnTo>
                      <a:pt x="70" y="109"/>
                    </a:lnTo>
                    <a:lnTo>
                      <a:pt x="87" y="112"/>
                    </a:lnTo>
                    <a:lnTo>
                      <a:pt x="102" y="113"/>
                    </a:lnTo>
                    <a:lnTo>
                      <a:pt x="98" y="49"/>
                    </a:lnTo>
                    <a:lnTo>
                      <a:pt x="95" y="49"/>
                    </a:lnTo>
                    <a:lnTo>
                      <a:pt x="86" y="46"/>
                    </a:lnTo>
                    <a:lnTo>
                      <a:pt x="75" y="43"/>
                    </a:lnTo>
                    <a:lnTo>
                      <a:pt x="64" y="38"/>
                    </a:lnTo>
                    <a:lnTo>
                      <a:pt x="63" y="37"/>
                    </a:lnTo>
                    <a:lnTo>
                      <a:pt x="62" y="37"/>
                    </a:lnTo>
                    <a:lnTo>
                      <a:pt x="63" y="40"/>
                    </a:lnTo>
                    <a:lnTo>
                      <a:pt x="64" y="45"/>
                    </a:lnTo>
                    <a:lnTo>
                      <a:pt x="63" y="49"/>
                    </a:lnTo>
                    <a:lnTo>
                      <a:pt x="66" y="46"/>
                    </a:lnTo>
                    <a:lnTo>
                      <a:pt x="66" y="0"/>
                    </a:lnTo>
                    <a:lnTo>
                      <a:pt x="66" y="46"/>
                    </a:lnTo>
                    <a:lnTo>
                      <a:pt x="88" y="23"/>
                    </a:lnTo>
                    <a:lnTo>
                      <a:pt x="66" y="0"/>
                    </a:lnTo>
                    <a:lnTo>
                      <a:pt x="20" y="4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49" name="Freeform 220"/>
              <p:cNvSpPr>
                <a:spLocks/>
              </p:cNvSpPr>
              <p:nvPr/>
            </p:nvSpPr>
            <p:spPr bwMode="auto">
              <a:xfrm>
                <a:off x="5050" y="2997"/>
                <a:ext cx="20" cy="17"/>
              </a:xfrm>
              <a:custGeom>
                <a:avLst/>
                <a:gdLst>
                  <a:gd name="T0" fmla="*/ 1 w 78"/>
                  <a:gd name="T1" fmla="*/ 0 h 65"/>
                  <a:gd name="T2" fmla="*/ 1 w 78"/>
                  <a:gd name="T3" fmla="*/ 1 h 65"/>
                  <a:gd name="T4" fmla="*/ 0 w 78"/>
                  <a:gd name="T5" fmla="*/ 1 h 65"/>
                  <a:gd name="T6" fmla="*/ 0 w 78"/>
                  <a:gd name="T7" fmla="*/ 0 h 65"/>
                  <a:gd name="T8" fmla="*/ 0 w 78"/>
                  <a:gd name="T9" fmla="*/ 0 h 65"/>
                  <a:gd name="T10" fmla="*/ 0 w 78"/>
                  <a:gd name="T11" fmla="*/ 0 h 65"/>
                  <a:gd name="T12" fmla="*/ 0 w 78"/>
                  <a:gd name="T13" fmla="*/ 0 h 65"/>
                  <a:gd name="T14" fmla="*/ 0 w 78"/>
                  <a:gd name="T15" fmla="*/ 1 h 65"/>
                  <a:gd name="T16" fmla="*/ 0 w 78"/>
                  <a:gd name="T17" fmla="*/ 1 h 65"/>
                  <a:gd name="T18" fmla="*/ 0 w 78"/>
                  <a:gd name="T19" fmla="*/ 1 h 65"/>
                  <a:gd name="T20" fmla="*/ 1 w 78"/>
                  <a:gd name="T21" fmla="*/ 0 h 65"/>
                  <a:gd name="T22" fmla="*/ 1 w 78"/>
                  <a:gd name="T23" fmla="*/ 1 h 65"/>
                  <a:gd name="T24" fmla="*/ 1 w 78"/>
                  <a:gd name="T25" fmla="*/ 1 h 65"/>
                  <a:gd name="T26" fmla="*/ 1 w 78"/>
                  <a:gd name="T27" fmla="*/ 1 h 65"/>
                  <a:gd name="T28" fmla="*/ 1 w 78"/>
                  <a:gd name="T29" fmla="*/ 1 h 65"/>
                  <a:gd name="T30" fmla="*/ 1 w 78"/>
                  <a:gd name="T31" fmla="*/ 1 h 65"/>
                  <a:gd name="T32" fmla="*/ 1 w 78"/>
                  <a:gd name="T33" fmla="*/ 1 h 65"/>
                  <a:gd name="T34" fmla="*/ 1 w 78"/>
                  <a:gd name="T35" fmla="*/ 0 h 65"/>
                  <a:gd name="T36" fmla="*/ 1 w 78"/>
                  <a:gd name="T37" fmla="*/ 0 h 65"/>
                  <a:gd name="T38" fmla="*/ 1 w 78"/>
                  <a:gd name="T39" fmla="*/ 1 h 65"/>
                  <a:gd name="T40" fmla="*/ 1 w 78"/>
                  <a:gd name="T41" fmla="*/ 0 h 65"/>
                  <a:gd name="T42" fmla="*/ 0 w 78"/>
                  <a:gd name="T43" fmla="*/ 1 h 65"/>
                  <a:gd name="T44" fmla="*/ 1 w 78"/>
                  <a:gd name="T45" fmla="*/ 1 h 65"/>
                  <a:gd name="T46" fmla="*/ 1 w 78"/>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8"/>
                  <a:gd name="T73" fmla="*/ 0 h 65"/>
                  <a:gd name="T74" fmla="*/ 78 w 78"/>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8" h="65">
                    <a:moveTo>
                      <a:pt x="23" y="0"/>
                    </a:moveTo>
                    <a:lnTo>
                      <a:pt x="23" y="46"/>
                    </a:lnTo>
                    <a:lnTo>
                      <a:pt x="18" y="38"/>
                    </a:lnTo>
                    <a:lnTo>
                      <a:pt x="15" y="21"/>
                    </a:lnTo>
                    <a:lnTo>
                      <a:pt x="20" y="12"/>
                    </a:lnTo>
                    <a:lnTo>
                      <a:pt x="21" y="11"/>
                    </a:lnTo>
                    <a:lnTo>
                      <a:pt x="17" y="15"/>
                    </a:lnTo>
                    <a:lnTo>
                      <a:pt x="10" y="30"/>
                    </a:lnTo>
                    <a:lnTo>
                      <a:pt x="12" y="51"/>
                    </a:lnTo>
                    <a:lnTo>
                      <a:pt x="21" y="65"/>
                    </a:lnTo>
                    <a:lnTo>
                      <a:pt x="67" y="19"/>
                    </a:lnTo>
                    <a:lnTo>
                      <a:pt x="71" y="27"/>
                    </a:lnTo>
                    <a:lnTo>
                      <a:pt x="74" y="44"/>
                    </a:lnTo>
                    <a:lnTo>
                      <a:pt x="69" y="53"/>
                    </a:lnTo>
                    <a:lnTo>
                      <a:pt x="68" y="55"/>
                    </a:lnTo>
                    <a:lnTo>
                      <a:pt x="72" y="50"/>
                    </a:lnTo>
                    <a:lnTo>
                      <a:pt x="78" y="36"/>
                    </a:lnTo>
                    <a:lnTo>
                      <a:pt x="77" y="14"/>
                    </a:lnTo>
                    <a:lnTo>
                      <a:pt x="68" y="0"/>
                    </a:lnTo>
                    <a:lnTo>
                      <a:pt x="68" y="46"/>
                    </a:lnTo>
                    <a:lnTo>
                      <a:pt x="23" y="0"/>
                    </a:lnTo>
                    <a:lnTo>
                      <a:pt x="0" y="23"/>
                    </a:lnTo>
                    <a:lnTo>
                      <a:pt x="23" y="46"/>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0" name="Freeform 221"/>
              <p:cNvSpPr>
                <a:spLocks/>
              </p:cNvSpPr>
              <p:nvPr/>
            </p:nvSpPr>
            <p:spPr bwMode="auto">
              <a:xfrm>
                <a:off x="5056" y="2990"/>
                <a:ext cx="22" cy="19"/>
              </a:xfrm>
              <a:custGeom>
                <a:avLst/>
                <a:gdLst>
                  <a:gd name="T0" fmla="*/ 0 w 85"/>
                  <a:gd name="T1" fmla="*/ 1 h 75"/>
                  <a:gd name="T2" fmla="*/ 1 w 85"/>
                  <a:gd name="T3" fmla="*/ 0 h 75"/>
                  <a:gd name="T4" fmla="*/ 0 w 85"/>
                  <a:gd name="T5" fmla="*/ 1 h 75"/>
                  <a:gd name="T6" fmla="*/ 1 w 85"/>
                  <a:gd name="T7" fmla="*/ 1 h 75"/>
                  <a:gd name="T8" fmla="*/ 1 w 85"/>
                  <a:gd name="T9" fmla="*/ 1 h 75"/>
                  <a:gd name="T10" fmla="*/ 1 w 85"/>
                  <a:gd name="T11" fmla="*/ 0 h 75"/>
                  <a:gd name="T12" fmla="*/ 1 w 85"/>
                  <a:gd name="T13" fmla="*/ 1 h 75"/>
                  <a:gd name="T14" fmla="*/ 2 w 85"/>
                  <a:gd name="T15" fmla="*/ 1 h 75"/>
                  <a:gd name="T16" fmla="*/ 1 w 85"/>
                  <a:gd name="T17" fmla="*/ 0 h 75"/>
                  <a:gd name="T18" fmla="*/ 0 w 85"/>
                  <a:gd name="T19" fmla="*/ 1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75"/>
                  <a:gd name="T32" fmla="*/ 85 w 8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75">
                    <a:moveTo>
                      <a:pt x="20" y="28"/>
                    </a:moveTo>
                    <a:lnTo>
                      <a:pt x="28" y="0"/>
                    </a:lnTo>
                    <a:lnTo>
                      <a:pt x="0" y="29"/>
                    </a:lnTo>
                    <a:lnTo>
                      <a:pt x="45" y="75"/>
                    </a:lnTo>
                    <a:lnTo>
                      <a:pt x="74" y="46"/>
                    </a:lnTo>
                    <a:lnTo>
                      <a:pt x="83" y="19"/>
                    </a:lnTo>
                    <a:lnTo>
                      <a:pt x="74" y="46"/>
                    </a:lnTo>
                    <a:lnTo>
                      <a:pt x="85" y="35"/>
                    </a:lnTo>
                    <a:lnTo>
                      <a:pt x="83" y="19"/>
                    </a:lnTo>
                    <a:lnTo>
                      <a:pt x="20" y="2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1" name="Freeform 222"/>
              <p:cNvSpPr>
                <a:spLocks/>
              </p:cNvSpPr>
              <p:nvPr/>
            </p:nvSpPr>
            <p:spPr bwMode="auto">
              <a:xfrm>
                <a:off x="5050" y="2966"/>
                <a:ext cx="27" cy="31"/>
              </a:xfrm>
              <a:custGeom>
                <a:avLst/>
                <a:gdLst>
                  <a:gd name="T0" fmla="*/ 1 w 107"/>
                  <a:gd name="T1" fmla="*/ 1 h 123"/>
                  <a:gd name="T2" fmla="*/ 0 w 107"/>
                  <a:gd name="T3" fmla="*/ 1 h 123"/>
                  <a:gd name="T4" fmla="*/ 0 w 107"/>
                  <a:gd name="T5" fmla="*/ 1 h 123"/>
                  <a:gd name="T6" fmla="*/ 0 w 107"/>
                  <a:gd name="T7" fmla="*/ 1 h 123"/>
                  <a:gd name="T8" fmla="*/ 1 w 107"/>
                  <a:gd name="T9" fmla="*/ 2 h 123"/>
                  <a:gd name="T10" fmla="*/ 1 w 107"/>
                  <a:gd name="T11" fmla="*/ 2 h 123"/>
                  <a:gd name="T12" fmla="*/ 1 w 107"/>
                  <a:gd name="T13" fmla="*/ 2 h 123"/>
                  <a:gd name="T14" fmla="*/ 1 w 107"/>
                  <a:gd name="T15" fmla="*/ 2 h 123"/>
                  <a:gd name="T16" fmla="*/ 1 w 107"/>
                  <a:gd name="T17" fmla="*/ 2 h 123"/>
                  <a:gd name="T18" fmla="*/ 1 w 107"/>
                  <a:gd name="T19" fmla="*/ 2 h 123"/>
                  <a:gd name="T20" fmla="*/ 2 w 107"/>
                  <a:gd name="T21" fmla="*/ 2 h 123"/>
                  <a:gd name="T22" fmla="*/ 2 w 107"/>
                  <a:gd name="T23" fmla="*/ 2 h 123"/>
                  <a:gd name="T24" fmla="*/ 2 w 107"/>
                  <a:gd name="T25" fmla="*/ 1 h 123"/>
                  <a:gd name="T26" fmla="*/ 2 w 107"/>
                  <a:gd name="T27" fmla="*/ 1 h 123"/>
                  <a:gd name="T28" fmla="*/ 1 w 107"/>
                  <a:gd name="T29" fmla="*/ 1 h 123"/>
                  <a:gd name="T30" fmla="*/ 1 w 107"/>
                  <a:gd name="T31" fmla="*/ 1 h 123"/>
                  <a:gd name="T32" fmla="*/ 1 w 107"/>
                  <a:gd name="T33" fmla="*/ 1 h 123"/>
                  <a:gd name="T34" fmla="*/ 1 w 107"/>
                  <a:gd name="T35" fmla="*/ 1 h 123"/>
                  <a:gd name="T36" fmla="*/ 1 w 107"/>
                  <a:gd name="T37" fmla="*/ 1 h 123"/>
                  <a:gd name="T38" fmla="*/ 0 w 107"/>
                  <a:gd name="T39" fmla="*/ 1 h 123"/>
                  <a:gd name="T40" fmla="*/ 1 w 107"/>
                  <a:gd name="T41" fmla="*/ 1 h 123"/>
                  <a:gd name="T42" fmla="*/ 1 w 107"/>
                  <a:gd name="T43" fmla="*/ 0 h 123"/>
                  <a:gd name="T44" fmla="*/ 0 w 107"/>
                  <a:gd name="T45" fmla="*/ 1 h 123"/>
                  <a:gd name="T46" fmla="*/ 1 w 107"/>
                  <a:gd name="T47" fmla="*/ 1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7"/>
                  <a:gd name="T73" fmla="*/ 0 h 123"/>
                  <a:gd name="T74" fmla="*/ 107 w 107"/>
                  <a:gd name="T75" fmla="*/ 123 h 1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7" h="123">
                    <a:moveTo>
                      <a:pt x="46" y="68"/>
                    </a:moveTo>
                    <a:lnTo>
                      <a:pt x="1" y="68"/>
                    </a:lnTo>
                    <a:lnTo>
                      <a:pt x="7" y="75"/>
                    </a:lnTo>
                    <a:lnTo>
                      <a:pt x="15" y="84"/>
                    </a:lnTo>
                    <a:lnTo>
                      <a:pt x="22" y="92"/>
                    </a:lnTo>
                    <a:lnTo>
                      <a:pt x="30" y="100"/>
                    </a:lnTo>
                    <a:lnTo>
                      <a:pt x="35" y="107"/>
                    </a:lnTo>
                    <a:lnTo>
                      <a:pt x="40" y="114"/>
                    </a:lnTo>
                    <a:lnTo>
                      <a:pt x="43" y="120"/>
                    </a:lnTo>
                    <a:lnTo>
                      <a:pt x="44" y="123"/>
                    </a:lnTo>
                    <a:lnTo>
                      <a:pt x="107" y="114"/>
                    </a:lnTo>
                    <a:lnTo>
                      <a:pt x="103" y="98"/>
                    </a:lnTo>
                    <a:lnTo>
                      <a:pt x="96" y="84"/>
                    </a:lnTo>
                    <a:lnTo>
                      <a:pt x="89" y="72"/>
                    </a:lnTo>
                    <a:lnTo>
                      <a:pt x="79" y="60"/>
                    </a:lnTo>
                    <a:lnTo>
                      <a:pt x="71" y="49"/>
                    </a:lnTo>
                    <a:lnTo>
                      <a:pt x="62" y="40"/>
                    </a:lnTo>
                    <a:lnTo>
                      <a:pt x="53" y="30"/>
                    </a:lnTo>
                    <a:lnTo>
                      <a:pt x="46" y="23"/>
                    </a:lnTo>
                    <a:lnTo>
                      <a:pt x="0" y="23"/>
                    </a:lnTo>
                    <a:lnTo>
                      <a:pt x="46" y="23"/>
                    </a:lnTo>
                    <a:lnTo>
                      <a:pt x="24" y="0"/>
                    </a:lnTo>
                    <a:lnTo>
                      <a:pt x="0" y="23"/>
                    </a:lnTo>
                    <a:lnTo>
                      <a:pt x="46" y="6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2" name="Freeform 223"/>
              <p:cNvSpPr>
                <a:spLocks/>
              </p:cNvSpPr>
              <p:nvPr/>
            </p:nvSpPr>
            <p:spPr bwMode="auto">
              <a:xfrm>
                <a:off x="5019" y="2963"/>
                <a:ext cx="43" cy="37"/>
              </a:xfrm>
              <a:custGeom>
                <a:avLst/>
                <a:gdLst>
                  <a:gd name="T0" fmla="*/ 0 w 171"/>
                  <a:gd name="T1" fmla="*/ 0 h 149"/>
                  <a:gd name="T2" fmla="*/ 0 w 171"/>
                  <a:gd name="T3" fmla="*/ 0 h 149"/>
                  <a:gd name="T4" fmla="*/ 0 w 171"/>
                  <a:gd name="T5" fmla="*/ 0 h 149"/>
                  <a:gd name="T6" fmla="*/ 0 w 171"/>
                  <a:gd name="T7" fmla="*/ 1 h 149"/>
                  <a:gd name="T8" fmla="*/ 0 w 171"/>
                  <a:gd name="T9" fmla="*/ 1 h 149"/>
                  <a:gd name="T10" fmla="*/ 0 w 171"/>
                  <a:gd name="T11" fmla="*/ 1 h 149"/>
                  <a:gd name="T12" fmla="*/ 0 w 171"/>
                  <a:gd name="T13" fmla="*/ 1 h 149"/>
                  <a:gd name="T14" fmla="*/ 0 w 171"/>
                  <a:gd name="T15" fmla="*/ 2 h 149"/>
                  <a:gd name="T16" fmla="*/ 0 w 171"/>
                  <a:gd name="T17" fmla="*/ 2 h 149"/>
                  <a:gd name="T18" fmla="*/ 1 w 171"/>
                  <a:gd name="T19" fmla="*/ 2 h 149"/>
                  <a:gd name="T20" fmla="*/ 1 w 171"/>
                  <a:gd name="T21" fmla="*/ 2 h 149"/>
                  <a:gd name="T22" fmla="*/ 1 w 171"/>
                  <a:gd name="T23" fmla="*/ 2 h 149"/>
                  <a:gd name="T24" fmla="*/ 1 w 171"/>
                  <a:gd name="T25" fmla="*/ 2 h 149"/>
                  <a:gd name="T26" fmla="*/ 1 w 171"/>
                  <a:gd name="T27" fmla="*/ 2 h 149"/>
                  <a:gd name="T28" fmla="*/ 1 w 171"/>
                  <a:gd name="T29" fmla="*/ 2 h 149"/>
                  <a:gd name="T30" fmla="*/ 1 w 171"/>
                  <a:gd name="T31" fmla="*/ 2 h 149"/>
                  <a:gd name="T32" fmla="*/ 2 w 171"/>
                  <a:gd name="T33" fmla="*/ 2 h 149"/>
                  <a:gd name="T34" fmla="*/ 2 w 171"/>
                  <a:gd name="T35" fmla="*/ 2 h 149"/>
                  <a:gd name="T36" fmla="*/ 2 w 171"/>
                  <a:gd name="T37" fmla="*/ 2 h 149"/>
                  <a:gd name="T38" fmla="*/ 2 w 171"/>
                  <a:gd name="T39" fmla="*/ 2 h 149"/>
                  <a:gd name="T40" fmla="*/ 3 w 171"/>
                  <a:gd name="T41" fmla="*/ 1 h 149"/>
                  <a:gd name="T42" fmla="*/ 3 w 171"/>
                  <a:gd name="T43" fmla="*/ 1 h 149"/>
                  <a:gd name="T44" fmla="*/ 2 w 171"/>
                  <a:gd name="T45" fmla="*/ 0 h 149"/>
                  <a:gd name="T46" fmla="*/ 2 w 171"/>
                  <a:gd name="T47" fmla="*/ 1 h 149"/>
                  <a:gd name="T48" fmla="*/ 2 w 171"/>
                  <a:gd name="T49" fmla="*/ 1 h 149"/>
                  <a:gd name="T50" fmla="*/ 1 w 171"/>
                  <a:gd name="T51" fmla="*/ 1 h 149"/>
                  <a:gd name="T52" fmla="*/ 1 w 171"/>
                  <a:gd name="T53" fmla="*/ 1 h 149"/>
                  <a:gd name="T54" fmla="*/ 1 w 171"/>
                  <a:gd name="T55" fmla="*/ 1 h 149"/>
                  <a:gd name="T56" fmla="*/ 1 w 171"/>
                  <a:gd name="T57" fmla="*/ 1 h 149"/>
                  <a:gd name="T58" fmla="*/ 1 w 171"/>
                  <a:gd name="T59" fmla="*/ 1 h 149"/>
                  <a:gd name="T60" fmla="*/ 1 w 171"/>
                  <a:gd name="T61" fmla="*/ 1 h 149"/>
                  <a:gd name="T62" fmla="*/ 1 w 171"/>
                  <a:gd name="T63" fmla="*/ 1 h 149"/>
                  <a:gd name="T64" fmla="*/ 1 w 171"/>
                  <a:gd name="T65" fmla="*/ 1 h 149"/>
                  <a:gd name="T66" fmla="*/ 1 w 171"/>
                  <a:gd name="T67" fmla="*/ 1 h 149"/>
                  <a:gd name="T68" fmla="*/ 1 w 171"/>
                  <a:gd name="T69" fmla="*/ 1 h 149"/>
                  <a:gd name="T70" fmla="*/ 1 w 171"/>
                  <a:gd name="T71" fmla="*/ 1 h 149"/>
                  <a:gd name="T72" fmla="*/ 1 w 171"/>
                  <a:gd name="T73" fmla="*/ 1 h 149"/>
                  <a:gd name="T74" fmla="*/ 1 w 171"/>
                  <a:gd name="T75" fmla="*/ 1 h 149"/>
                  <a:gd name="T76" fmla="*/ 1 w 171"/>
                  <a:gd name="T77" fmla="*/ 1 h 149"/>
                  <a:gd name="T78" fmla="*/ 1 w 171"/>
                  <a:gd name="T79" fmla="*/ 1 h 149"/>
                  <a:gd name="T80" fmla="*/ 1 w 171"/>
                  <a:gd name="T81" fmla="*/ 1 h 149"/>
                  <a:gd name="T82" fmla="*/ 1 w 171"/>
                  <a:gd name="T83" fmla="*/ 0 h 149"/>
                  <a:gd name="T84" fmla="*/ 1 w 171"/>
                  <a:gd name="T85" fmla="*/ 0 h 149"/>
                  <a:gd name="T86" fmla="*/ 1 w 171"/>
                  <a:gd name="T87" fmla="*/ 1 h 149"/>
                  <a:gd name="T88" fmla="*/ 0 w 171"/>
                  <a:gd name="T89" fmla="*/ 0 h 149"/>
                  <a:gd name="T90" fmla="*/ 0 w 171"/>
                  <a:gd name="T91" fmla="*/ 0 h 149"/>
                  <a:gd name="T92" fmla="*/ 0 w 171"/>
                  <a:gd name="T93" fmla="*/ 0 h 149"/>
                  <a:gd name="T94" fmla="*/ 0 w 171"/>
                  <a:gd name="T95" fmla="*/ 0 h 14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1"/>
                  <a:gd name="T145" fmla="*/ 0 h 149"/>
                  <a:gd name="T146" fmla="*/ 171 w 171"/>
                  <a:gd name="T147" fmla="*/ 149 h 14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1" h="149">
                    <a:moveTo>
                      <a:pt x="11" y="0"/>
                    </a:moveTo>
                    <a:lnTo>
                      <a:pt x="1" y="21"/>
                    </a:lnTo>
                    <a:lnTo>
                      <a:pt x="1" y="37"/>
                    </a:lnTo>
                    <a:lnTo>
                      <a:pt x="0" y="51"/>
                    </a:lnTo>
                    <a:lnTo>
                      <a:pt x="1" y="67"/>
                    </a:lnTo>
                    <a:lnTo>
                      <a:pt x="2" y="81"/>
                    </a:lnTo>
                    <a:lnTo>
                      <a:pt x="5" y="95"/>
                    </a:lnTo>
                    <a:lnTo>
                      <a:pt x="10" y="108"/>
                    </a:lnTo>
                    <a:lnTo>
                      <a:pt x="17" y="123"/>
                    </a:lnTo>
                    <a:lnTo>
                      <a:pt x="26" y="133"/>
                    </a:lnTo>
                    <a:lnTo>
                      <a:pt x="36" y="140"/>
                    </a:lnTo>
                    <a:lnTo>
                      <a:pt x="44" y="145"/>
                    </a:lnTo>
                    <a:lnTo>
                      <a:pt x="53" y="147"/>
                    </a:lnTo>
                    <a:lnTo>
                      <a:pt x="63" y="149"/>
                    </a:lnTo>
                    <a:lnTo>
                      <a:pt x="71" y="147"/>
                    </a:lnTo>
                    <a:lnTo>
                      <a:pt x="81" y="146"/>
                    </a:lnTo>
                    <a:lnTo>
                      <a:pt x="89" y="144"/>
                    </a:lnTo>
                    <a:lnTo>
                      <a:pt x="99" y="139"/>
                    </a:lnTo>
                    <a:lnTo>
                      <a:pt x="114" y="131"/>
                    </a:lnTo>
                    <a:lnTo>
                      <a:pt x="132" y="118"/>
                    </a:lnTo>
                    <a:lnTo>
                      <a:pt x="151" y="102"/>
                    </a:lnTo>
                    <a:lnTo>
                      <a:pt x="171" y="82"/>
                    </a:lnTo>
                    <a:lnTo>
                      <a:pt x="125" y="37"/>
                    </a:lnTo>
                    <a:lnTo>
                      <a:pt x="107" y="55"/>
                    </a:lnTo>
                    <a:lnTo>
                      <a:pt x="92" y="68"/>
                    </a:lnTo>
                    <a:lnTo>
                      <a:pt x="80" y="76"/>
                    </a:lnTo>
                    <a:lnTo>
                      <a:pt x="69" y="82"/>
                    </a:lnTo>
                    <a:lnTo>
                      <a:pt x="67" y="83"/>
                    </a:lnTo>
                    <a:lnTo>
                      <a:pt x="64" y="83"/>
                    </a:lnTo>
                    <a:lnTo>
                      <a:pt x="63" y="83"/>
                    </a:lnTo>
                    <a:lnTo>
                      <a:pt x="64" y="84"/>
                    </a:lnTo>
                    <a:lnTo>
                      <a:pt x="67" y="84"/>
                    </a:lnTo>
                    <a:lnTo>
                      <a:pt x="68" y="86"/>
                    </a:lnTo>
                    <a:lnTo>
                      <a:pt x="71" y="88"/>
                    </a:lnTo>
                    <a:lnTo>
                      <a:pt x="70" y="87"/>
                    </a:lnTo>
                    <a:lnTo>
                      <a:pt x="69" y="84"/>
                    </a:lnTo>
                    <a:lnTo>
                      <a:pt x="68" y="80"/>
                    </a:lnTo>
                    <a:lnTo>
                      <a:pt x="67" y="71"/>
                    </a:lnTo>
                    <a:lnTo>
                      <a:pt x="65" y="62"/>
                    </a:lnTo>
                    <a:lnTo>
                      <a:pt x="65" y="51"/>
                    </a:lnTo>
                    <a:lnTo>
                      <a:pt x="65" y="38"/>
                    </a:lnTo>
                    <a:lnTo>
                      <a:pt x="65" y="25"/>
                    </a:lnTo>
                    <a:lnTo>
                      <a:pt x="56" y="46"/>
                    </a:lnTo>
                    <a:lnTo>
                      <a:pt x="11" y="0"/>
                    </a:lnTo>
                    <a:lnTo>
                      <a:pt x="2" y="10"/>
                    </a:lnTo>
                    <a:lnTo>
                      <a:pt x="1" y="21"/>
                    </a:lnTo>
                    <a:lnTo>
                      <a:pt x="11"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3" name="Freeform 224"/>
              <p:cNvSpPr>
                <a:spLocks/>
              </p:cNvSpPr>
              <p:nvPr/>
            </p:nvSpPr>
            <p:spPr bwMode="auto">
              <a:xfrm>
                <a:off x="5022" y="2952"/>
                <a:ext cx="33" cy="22"/>
              </a:xfrm>
              <a:custGeom>
                <a:avLst/>
                <a:gdLst>
                  <a:gd name="T0" fmla="*/ 1 w 133"/>
                  <a:gd name="T1" fmla="*/ 1 h 87"/>
                  <a:gd name="T2" fmla="*/ 0 w 133"/>
                  <a:gd name="T3" fmla="*/ 0 h 87"/>
                  <a:gd name="T4" fmla="*/ 0 w 133"/>
                  <a:gd name="T5" fmla="*/ 1 h 87"/>
                  <a:gd name="T6" fmla="*/ 1 w 133"/>
                  <a:gd name="T7" fmla="*/ 2 h 87"/>
                  <a:gd name="T8" fmla="*/ 1 w 133"/>
                  <a:gd name="T9" fmla="*/ 1 h 87"/>
                  <a:gd name="T10" fmla="*/ 1 w 133"/>
                  <a:gd name="T11" fmla="*/ 0 h 87"/>
                  <a:gd name="T12" fmla="*/ 1 w 133"/>
                  <a:gd name="T13" fmla="*/ 1 h 87"/>
                  <a:gd name="T14" fmla="*/ 2 w 133"/>
                  <a:gd name="T15" fmla="*/ 0 h 87"/>
                  <a:gd name="T16" fmla="*/ 1 w 133"/>
                  <a:gd name="T17" fmla="*/ 0 h 87"/>
                  <a:gd name="T18" fmla="*/ 1 w 133"/>
                  <a:gd name="T19" fmla="*/ 1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87"/>
                  <a:gd name="T32" fmla="*/ 133 w 133"/>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87">
                    <a:moveTo>
                      <a:pt x="53" y="67"/>
                    </a:moveTo>
                    <a:lnTo>
                      <a:pt x="28" y="13"/>
                    </a:lnTo>
                    <a:lnTo>
                      <a:pt x="0" y="41"/>
                    </a:lnTo>
                    <a:lnTo>
                      <a:pt x="45" y="87"/>
                    </a:lnTo>
                    <a:lnTo>
                      <a:pt x="75" y="58"/>
                    </a:lnTo>
                    <a:lnTo>
                      <a:pt x="50" y="3"/>
                    </a:lnTo>
                    <a:lnTo>
                      <a:pt x="75" y="58"/>
                    </a:lnTo>
                    <a:lnTo>
                      <a:pt x="133" y="0"/>
                    </a:lnTo>
                    <a:lnTo>
                      <a:pt x="50" y="3"/>
                    </a:lnTo>
                    <a:lnTo>
                      <a:pt x="53" y="6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4" name="Freeform 225"/>
              <p:cNvSpPr>
                <a:spLocks/>
              </p:cNvSpPr>
              <p:nvPr/>
            </p:nvSpPr>
            <p:spPr bwMode="auto">
              <a:xfrm>
                <a:off x="5000" y="2949"/>
                <a:ext cx="35" cy="22"/>
              </a:xfrm>
              <a:custGeom>
                <a:avLst/>
                <a:gdLst>
                  <a:gd name="T0" fmla="*/ 0 w 139"/>
                  <a:gd name="T1" fmla="*/ 0 h 91"/>
                  <a:gd name="T2" fmla="*/ 0 w 139"/>
                  <a:gd name="T3" fmla="*/ 0 h 91"/>
                  <a:gd name="T4" fmla="*/ 0 w 139"/>
                  <a:gd name="T5" fmla="*/ 0 h 91"/>
                  <a:gd name="T6" fmla="*/ 0 w 139"/>
                  <a:gd name="T7" fmla="*/ 1 h 91"/>
                  <a:gd name="T8" fmla="*/ 0 w 139"/>
                  <a:gd name="T9" fmla="*/ 1 h 91"/>
                  <a:gd name="T10" fmla="*/ 1 w 139"/>
                  <a:gd name="T11" fmla="*/ 1 h 91"/>
                  <a:gd name="T12" fmla="*/ 1 w 139"/>
                  <a:gd name="T13" fmla="*/ 1 h 91"/>
                  <a:gd name="T14" fmla="*/ 1 w 139"/>
                  <a:gd name="T15" fmla="*/ 1 h 91"/>
                  <a:gd name="T16" fmla="*/ 1 w 139"/>
                  <a:gd name="T17" fmla="*/ 1 h 91"/>
                  <a:gd name="T18" fmla="*/ 1 w 139"/>
                  <a:gd name="T19" fmla="*/ 1 h 91"/>
                  <a:gd name="T20" fmla="*/ 2 w 139"/>
                  <a:gd name="T21" fmla="*/ 1 h 91"/>
                  <a:gd name="T22" fmla="*/ 2 w 139"/>
                  <a:gd name="T23" fmla="*/ 1 h 91"/>
                  <a:gd name="T24" fmla="*/ 2 w 139"/>
                  <a:gd name="T25" fmla="*/ 1 h 91"/>
                  <a:gd name="T26" fmla="*/ 2 w 139"/>
                  <a:gd name="T27" fmla="*/ 1 h 91"/>
                  <a:gd name="T28" fmla="*/ 2 w 139"/>
                  <a:gd name="T29" fmla="*/ 0 h 91"/>
                  <a:gd name="T30" fmla="*/ 2 w 139"/>
                  <a:gd name="T31" fmla="*/ 0 h 91"/>
                  <a:gd name="T32" fmla="*/ 2 w 139"/>
                  <a:gd name="T33" fmla="*/ 0 h 91"/>
                  <a:gd name="T34" fmla="*/ 1 w 139"/>
                  <a:gd name="T35" fmla="*/ 0 h 91"/>
                  <a:gd name="T36" fmla="*/ 1 w 139"/>
                  <a:gd name="T37" fmla="*/ 0 h 91"/>
                  <a:gd name="T38" fmla="*/ 1 w 139"/>
                  <a:gd name="T39" fmla="*/ 0 h 91"/>
                  <a:gd name="T40" fmla="*/ 1 w 139"/>
                  <a:gd name="T41" fmla="*/ 0 h 91"/>
                  <a:gd name="T42" fmla="*/ 1 w 139"/>
                  <a:gd name="T43" fmla="*/ 0 h 91"/>
                  <a:gd name="T44" fmla="*/ 1 w 139"/>
                  <a:gd name="T45" fmla="*/ 0 h 91"/>
                  <a:gd name="T46" fmla="*/ 1 w 139"/>
                  <a:gd name="T47" fmla="*/ 0 h 91"/>
                  <a:gd name="T48" fmla="*/ 1 w 139"/>
                  <a:gd name="T49" fmla="*/ 0 h 91"/>
                  <a:gd name="T50" fmla="*/ 1 w 139"/>
                  <a:gd name="T51" fmla="*/ 0 h 91"/>
                  <a:gd name="T52" fmla="*/ 1 w 139"/>
                  <a:gd name="T53" fmla="*/ 0 h 91"/>
                  <a:gd name="T54" fmla="*/ 1 w 139"/>
                  <a:gd name="T55" fmla="*/ 1 h 91"/>
                  <a:gd name="T56" fmla="*/ 0 w 139"/>
                  <a:gd name="T57" fmla="*/ 0 h 91"/>
                  <a:gd name="T58" fmla="*/ 0 w 139"/>
                  <a:gd name="T59" fmla="*/ 0 h 91"/>
                  <a:gd name="T60" fmla="*/ 0 w 139"/>
                  <a:gd name="T61" fmla="*/ 0 h 91"/>
                  <a:gd name="T62" fmla="*/ 0 w 139"/>
                  <a:gd name="T63" fmla="*/ 0 h 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9"/>
                  <a:gd name="T97" fmla="*/ 0 h 91"/>
                  <a:gd name="T98" fmla="*/ 139 w 139"/>
                  <a:gd name="T99" fmla="*/ 91 h 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9" h="91">
                    <a:moveTo>
                      <a:pt x="10" y="0"/>
                    </a:moveTo>
                    <a:lnTo>
                      <a:pt x="0" y="22"/>
                    </a:lnTo>
                    <a:lnTo>
                      <a:pt x="0" y="37"/>
                    </a:lnTo>
                    <a:lnTo>
                      <a:pt x="4" y="51"/>
                    </a:lnTo>
                    <a:lnTo>
                      <a:pt x="11" y="66"/>
                    </a:lnTo>
                    <a:lnTo>
                      <a:pt x="22" y="76"/>
                    </a:lnTo>
                    <a:lnTo>
                      <a:pt x="35" y="85"/>
                    </a:lnTo>
                    <a:lnTo>
                      <a:pt x="46" y="88"/>
                    </a:lnTo>
                    <a:lnTo>
                      <a:pt x="58" y="91"/>
                    </a:lnTo>
                    <a:lnTo>
                      <a:pt x="70" y="91"/>
                    </a:lnTo>
                    <a:lnTo>
                      <a:pt x="90" y="89"/>
                    </a:lnTo>
                    <a:lnTo>
                      <a:pt x="109" y="87"/>
                    </a:lnTo>
                    <a:lnTo>
                      <a:pt x="126" y="85"/>
                    </a:lnTo>
                    <a:lnTo>
                      <a:pt x="139" y="82"/>
                    </a:lnTo>
                    <a:lnTo>
                      <a:pt x="136" y="18"/>
                    </a:lnTo>
                    <a:lnTo>
                      <a:pt x="118" y="20"/>
                    </a:lnTo>
                    <a:lnTo>
                      <a:pt x="100" y="23"/>
                    </a:lnTo>
                    <a:lnTo>
                      <a:pt x="83" y="25"/>
                    </a:lnTo>
                    <a:lnTo>
                      <a:pt x="69" y="26"/>
                    </a:lnTo>
                    <a:lnTo>
                      <a:pt x="64" y="26"/>
                    </a:lnTo>
                    <a:lnTo>
                      <a:pt x="62" y="25"/>
                    </a:lnTo>
                    <a:lnTo>
                      <a:pt x="61" y="25"/>
                    </a:lnTo>
                    <a:lnTo>
                      <a:pt x="62" y="26"/>
                    </a:lnTo>
                    <a:lnTo>
                      <a:pt x="63" y="28"/>
                    </a:lnTo>
                    <a:lnTo>
                      <a:pt x="64" y="30"/>
                    </a:lnTo>
                    <a:lnTo>
                      <a:pt x="64" y="29"/>
                    </a:lnTo>
                    <a:lnTo>
                      <a:pt x="64" y="25"/>
                    </a:lnTo>
                    <a:lnTo>
                      <a:pt x="55" y="47"/>
                    </a:lnTo>
                    <a:lnTo>
                      <a:pt x="10" y="0"/>
                    </a:lnTo>
                    <a:lnTo>
                      <a:pt x="0" y="10"/>
                    </a:lnTo>
                    <a:lnTo>
                      <a:pt x="0" y="22"/>
                    </a:lnTo>
                    <a:lnTo>
                      <a:pt x="10"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5" name="Freeform 226"/>
              <p:cNvSpPr>
                <a:spLocks/>
              </p:cNvSpPr>
              <p:nvPr/>
            </p:nvSpPr>
            <p:spPr bwMode="auto">
              <a:xfrm>
                <a:off x="5003" y="2921"/>
                <a:ext cx="42" cy="39"/>
              </a:xfrm>
              <a:custGeom>
                <a:avLst/>
                <a:gdLst>
                  <a:gd name="T0" fmla="*/ 3 w 167"/>
                  <a:gd name="T1" fmla="*/ 0 h 157"/>
                  <a:gd name="T2" fmla="*/ 2 w 167"/>
                  <a:gd name="T3" fmla="*/ 0 h 157"/>
                  <a:gd name="T4" fmla="*/ 2 w 167"/>
                  <a:gd name="T5" fmla="*/ 0 h 157"/>
                  <a:gd name="T6" fmla="*/ 2 w 167"/>
                  <a:gd name="T7" fmla="*/ 0 h 157"/>
                  <a:gd name="T8" fmla="*/ 1 w 167"/>
                  <a:gd name="T9" fmla="*/ 0 h 157"/>
                  <a:gd name="T10" fmla="*/ 1 w 167"/>
                  <a:gd name="T11" fmla="*/ 1 h 157"/>
                  <a:gd name="T12" fmla="*/ 1 w 167"/>
                  <a:gd name="T13" fmla="*/ 1 h 157"/>
                  <a:gd name="T14" fmla="*/ 1 w 167"/>
                  <a:gd name="T15" fmla="*/ 1 h 157"/>
                  <a:gd name="T16" fmla="*/ 0 w 167"/>
                  <a:gd name="T17" fmla="*/ 1 h 157"/>
                  <a:gd name="T18" fmla="*/ 0 w 167"/>
                  <a:gd name="T19" fmla="*/ 2 h 157"/>
                  <a:gd name="T20" fmla="*/ 1 w 167"/>
                  <a:gd name="T21" fmla="*/ 2 h 157"/>
                  <a:gd name="T22" fmla="*/ 1 w 167"/>
                  <a:gd name="T23" fmla="*/ 2 h 157"/>
                  <a:gd name="T24" fmla="*/ 1 w 167"/>
                  <a:gd name="T25" fmla="*/ 2 h 157"/>
                  <a:gd name="T26" fmla="*/ 2 w 167"/>
                  <a:gd name="T27" fmla="*/ 2 h 157"/>
                  <a:gd name="T28" fmla="*/ 2 w 167"/>
                  <a:gd name="T29" fmla="*/ 1 h 157"/>
                  <a:gd name="T30" fmla="*/ 2 w 167"/>
                  <a:gd name="T31" fmla="*/ 1 h 157"/>
                  <a:gd name="T32" fmla="*/ 2 w 167"/>
                  <a:gd name="T33" fmla="*/ 1 h 157"/>
                  <a:gd name="T34" fmla="*/ 2 w 167"/>
                  <a:gd name="T35" fmla="*/ 1 h 157"/>
                  <a:gd name="T36" fmla="*/ 3 w 167"/>
                  <a:gd name="T37" fmla="*/ 1 h 157"/>
                  <a:gd name="T38" fmla="*/ 2 w 167"/>
                  <a:gd name="T39" fmla="*/ 1 h 157"/>
                  <a:gd name="T40" fmla="*/ 3 w 167"/>
                  <a:gd name="T41" fmla="*/ 0 h 157"/>
                  <a:gd name="T42" fmla="*/ 3 w 167"/>
                  <a:gd name="T43" fmla="*/ 0 h 157"/>
                  <a:gd name="T44" fmla="*/ 2 w 167"/>
                  <a:gd name="T45" fmla="*/ 0 h 157"/>
                  <a:gd name="T46" fmla="*/ 3 w 167"/>
                  <a:gd name="T47" fmla="*/ 0 h 1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7"/>
                  <a:gd name="T73" fmla="*/ 0 h 157"/>
                  <a:gd name="T74" fmla="*/ 167 w 167"/>
                  <a:gd name="T75" fmla="*/ 157 h 1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7" h="157">
                    <a:moveTo>
                      <a:pt x="167" y="15"/>
                    </a:moveTo>
                    <a:lnTo>
                      <a:pt x="133" y="8"/>
                    </a:lnTo>
                    <a:lnTo>
                      <a:pt x="116" y="16"/>
                    </a:lnTo>
                    <a:lnTo>
                      <a:pt x="99" y="27"/>
                    </a:lnTo>
                    <a:lnTo>
                      <a:pt x="82" y="40"/>
                    </a:lnTo>
                    <a:lnTo>
                      <a:pt x="63" y="53"/>
                    </a:lnTo>
                    <a:lnTo>
                      <a:pt x="45" y="69"/>
                    </a:lnTo>
                    <a:lnTo>
                      <a:pt x="28" y="83"/>
                    </a:lnTo>
                    <a:lnTo>
                      <a:pt x="13" y="97"/>
                    </a:lnTo>
                    <a:lnTo>
                      <a:pt x="0" y="110"/>
                    </a:lnTo>
                    <a:lnTo>
                      <a:pt x="45" y="157"/>
                    </a:lnTo>
                    <a:lnTo>
                      <a:pt x="57" y="145"/>
                    </a:lnTo>
                    <a:lnTo>
                      <a:pt x="71" y="132"/>
                    </a:lnTo>
                    <a:lnTo>
                      <a:pt x="86" y="117"/>
                    </a:lnTo>
                    <a:lnTo>
                      <a:pt x="103" y="104"/>
                    </a:lnTo>
                    <a:lnTo>
                      <a:pt x="120" y="91"/>
                    </a:lnTo>
                    <a:lnTo>
                      <a:pt x="135" y="81"/>
                    </a:lnTo>
                    <a:lnTo>
                      <a:pt x="148" y="72"/>
                    </a:lnTo>
                    <a:lnTo>
                      <a:pt x="157" y="67"/>
                    </a:lnTo>
                    <a:lnTo>
                      <a:pt x="121" y="60"/>
                    </a:lnTo>
                    <a:lnTo>
                      <a:pt x="167" y="15"/>
                    </a:lnTo>
                    <a:lnTo>
                      <a:pt x="152" y="0"/>
                    </a:lnTo>
                    <a:lnTo>
                      <a:pt x="133" y="8"/>
                    </a:lnTo>
                    <a:lnTo>
                      <a:pt x="167" y="1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6" name="Freeform 227"/>
              <p:cNvSpPr>
                <a:spLocks/>
              </p:cNvSpPr>
              <p:nvPr/>
            </p:nvSpPr>
            <p:spPr bwMode="auto">
              <a:xfrm>
                <a:off x="5033" y="2925"/>
                <a:ext cx="23" cy="45"/>
              </a:xfrm>
              <a:custGeom>
                <a:avLst/>
                <a:gdLst>
                  <a:gd name="T0" fmla="*/ 1 w 90"/>
                  <a:gd name="T1" fmla="*/ 3 h 178"/>
                  <a:gd name="T2" fmla="*/ 2 w 90"/>
                  <a:gd name="T3" fmla="*/ 3 h 178"/>
                  <a:gd name="T4" fmla="*/ 2 w 90"/>
                  <a:gd name="T5" fmla="*/ 2 h 178"/>
                  <a:gd name="T6" fmla="*/ 2 w 90"/>
                  <a:gd name="T7" fmla="*/ 2 h 178"/>
                  <a:gd name="T8" fmla="*/ 1 w 90"/>
                  <a:gd name="T9" fmla="*/ 2 h 178"/>
                  <a:gd name="T10" fmla="*/ 1 w 90"/>
                  <a:gd name="T11" fmla="*/ 1 h 178"/>
                  <a:gd name="T12" fmla="*/ 1 w 90"/>
                  <a:gd name="T13" fmla="*/ 1 h 178"/>
                  <a:gd name="T14" fmla="*/ 1 w 90"/>
                  <a:gd name="T15" fmla="*/ 1 h 178"/>
                  <a:gd name="T16" fmla="*/ 1 w 90"/>
                  <a:gd name="T17" fmla="*/ 1 h 178"/>
                  <a:gd name="T18" fmla="*/ 1 w 90"/>
                  <a:gd name="T19" fmla="*/ 0 h 178"/>
                  <a:gd name="T20" fmla="*/ 1 w 90"/>
                  <a:gd name="T21" fmla="*/ 0 h 178"/>
                  <a:gd name="T22" fmla="*/ 1 w 90"/>
                  <a:gd name="T23" fmla="*/ 0 h 178"/>
                  <a:gd name="T24" fmla="*/ 0 w 90"/>
                  <a:gd name="T25" fmla="*/ 1 h 178"/>
                  <a:gd name="T26" fmla="*/ 0 w 90"/>
                  <a:gd name="T27" fmla="*/ 1 h 178"/>
                  <a:gd name="T28" fmla="*/ 0 w 90"/>
                  <a:gd name="T29" fmla="*/ 1 h 178"/>
                  <a:gd name="T30" fmla="*/ 0 w 90"/>
                  <a:gd name="T31" fmla="*/ 1 h 178"/>
                  <a:gd name="T32" fmla="*/ 0 w 90"/>
                  <a:gd name="T33" fmla="*/ 1 h 178"/>
                  <a:gd name="T34" fmla="*/ 0 w 90"/>
                  <a:gd name="T35" fmla="*/ 1 h 178"/>
                  <a:gd name="T36" fmla="*/ 0 w 90"/>
                  <a:gd name="T37" fmla="*/ 2 h 178"/>
                  <a:gd name="T38" fmla="*/ 0 w 90"/>
                  <a:gd name="T39" fmla="*/ 2 h 178"/>
                  <a:gd name="T40" fmla="*/ 1 w 90"/>
                  <a:gd name="T41" fmla="*/ 2 h 178"/>
                  <a:gd name="T42" fmla="*/ 1 w 90"/>
                  <a:gd name="T43" fmla="*/ 2 h 178"/>
                  <a:gd name="T44" fmla="*/ 1 w 90"/>
                  <a:gd name="T45" fmla="*/ 3 h 178"/>
                  <a:gd name="T46" fmla="*/ 1 w 90"/>
                  <a:gd name="T47" fmla="*/ 2 h 178"/>
                  <a:gd name="T48" fmla="*/ 1 w 90"/>
                  <a:gd name="T49" fmla="*/ 3 h 178"/>
                  <a:gd name="T50" fmla="*/ 2 w 90"/>
                  <a:gd name="T51" fmla="*/ 3 h 178"/>
                  <a:gd name="T52" fmla="*/ 2 w 90"/>
                  <a:gd name="T53" fmla="*/ 3 h 178"/>
                  <a:gd name="T54" fmla="*/ 1 w 90"/>
                  <a:gd name="T55" fmla="*/ 3 h 1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0"/>
                  <a:gd name="T85" fmla="*/ 0 h 178"/>
                  <a:gd name="T86" fmla="*/ 90 w 90"/>
                  <a:gd name="T87" fmla="*/ 178 h 1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0" h="178">
                    <a:moveTo>
                      <a:pt x="81" y="178"/>
                    </a:moveTo>
                    <a:lnTo>
                      <a:pt x="90" y="155"/>
                    </a:lnTo>
                    <a:lnTo>
                      <a:pt x="89" y="137"/>
                    </a:lnTo>
                    <a:lnTo>
                      <a:pt x="87" y="118"/>
                    </a:lnTo>
                    <a:lnTo>
                      <a:pt x="84" y="98"/>
                    </a:lnTo>
                    <a:lnTo>
                      <a:pt x="81" y="77"/>
                    </a:lnTo>
                    <a:lnTo>
                      <a:pt x="76" y="57"/>
                    </a:lnTo>
                    <a:lnTo>
                      <a:pt x="70" y="38"/>
                    </a:lnTo>
                    <a:lnTo>
                      <a:pt x="65" y="28"/>
                    </a:lnTo>
                    <a:lnTo>
                      <a:pt x="59" y="18"/>
                    </a:lnTo>
                    <a:lnTo>
                      <a:pt x="53" y="8"/>
                    </a:lnTo>
                    <a:lnTo>
                      <a:pt x="46" y="0"/>
                    </a:lnTo>
                    <a:lnTo>
                      <a:pt x="0" y="45"/>
                    </a:lnTo>
                    <a:lnTo>
                      <a:pt x="2" y="48"/>
                    </a:lnTo>
                    <a:lnTo>
                      <a:pt x="5" y="51"/>
                    </a:lnTo>
                    <a:lnTo>
                      <a:pt x="7" y="56"/>
                    </a:lnTo>
                    <a:lnTo>
                      <a:pt x="9" y="61"/>
                    </a:lnTo>
                    <a:lnTo>
                      <a:pt x="14" y="75"/>
                    </a:lnTo>
                    <a:lnTo>
                      <a:pt x="18" y="90"/>
                    </a:lnTo>
                    <a:lnTo>
                      <a:pt x="21" y="107"/>
                    </a:lnTo>
                    <a:lnTo>
                      <a:pt x="24" y="125"/>
                    </a:lnTo>
                    <a:lnTo>
                      <a:pt x="25" y="142"/>
                    </a:lnTo>
                    <a:lnTo>
                      <a:pt x="26" y="158"/>
                    </a:lnTo>
                    <a:lnTo>
                      <a:pt x="36" y="133"/>
                    </a:lnTo>
                    <a:lnTo>
                      <a:pt x="81" y="178"/>
                    </a:lnTo>
                    <a:lnTo>
                      <a:pt x="90" y="169"/>
                    </a:lnTo>
                    <a:lnTo>
                      <a:pt x="90" y="155"/>
                    </a:lnTo>
                    <a:lnTo>
                      <a:pt x="81" y="17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7" name="Freeform 228"/>
              <p:cNvSpPr>
                <a:spLocks/>
              </p:cNvSpPr>
              <p:nvPr/>
            </p:nvSpPr>
            <p:spPr bwMode="auto">
              <a:xfrm>
                <a:off x="4996" y="2953"/>
                <a:ext cx="57" cy="26"/>
              </a:xfrm>
              <a:custGeom>
                <a:avLst/>
                <a:gdLst>
                  <a:gd name="T0" fmla="*/ 0 w 231"/>
                  <a:gd name="T1" fmla="*/ 0 h 103"/>
                  <a:gd name="T2" fmla="*/ 0 w 231"/>
                  <a:gd name="T3" fmla="*/ 1 h 103"/>
                  <a:gd name="T4" fmla="*/ 0 w 231"/>
                  <a:gd name="T5" fmla="*/ 1 h 103"/>
                  <a:gd name="T6" fmla="*/ 1 w 231"/>
                  <a:gd name="T7" fmla="*/ 1 h 103"/>
                  <a:gd name="T8" fmla="*/ 1 w 231"/>
                  <a:gd name="T9" fmla="*/ 1 h 103"/>
                  <a:gd name="T10" fmla="*/ 1 w 231"/>
                  <a:gd name="T11" fmla="*/ 1 h 103"/>
                  <a:gd name="T12" fmla="*/ 1 w 231"/>
                  <a:gd name="T13" fmla="*/ 2 h 103"/>
                  <a:gd name="T14" fmla="*/ 1 w 231"/>
                  <a:gd name="T15" fmla="*/ 2 h 103"/>
                  <a:gd name="T16" fmla="*/ 2 w 231"/>
                  <a:gd name="T17" fmla="*/ 2 h 103"/>
                  <a:gd name="T18" fmla="*/ 2 w 231"/>
                  <a:gd name="T19" fmla="*/ 2 h 103"/>
                  <a:gd name="T20" fmla="*/ 2 w 231"/>
                  <a:gd name="T21" fmla="*/ 2 h 103"/>
                  <a:gd name="T22" fmla="*/ 2 w 231"/>
                  <a:gd name="T23" fmla="*/ 2 h 103"/>
                  <a:gd name="T24" fmla="*/ 3 w 231"/>
                  <a:gd name="T25" fmla="*/ 2 h 103"/>
                  <a:gd name="T26" fmla="*/ 3 w 231"/>
                  <a:gd name="T27" fmla="*/ 2 h 103"/>
                  <a:gd name="T28" fmla="*/ 3 w 231"/>
                  <a:gd name="T29" fmla="*/ 1 h 103"/>
                  <a:gd name="T30" fmla="*/ 3 w 231"/>
                  <a:gd name="T31" fmla="*/ 1 h 103"/>
                  <a:gd name="T32" fmla="*/ 3 w 231"/>
                  <a:gd name="T33" fmla="*/ 1 h 103"/>
                  <a:gd name="T34" fmla="*/ 3 w 231"/>
                  <a:gd name="T35" fmla="*/ 1 h 103"/>
                  <a:gd name="T36" fmla="*/ 2 w 231"/>
                  <a:gd name="T37" fmla="*/ 1 h 103"/>
                  <a:gd name="T38" fmla="*/ 2 w 231"/>
                  <a:gd name="T39" fmla="*/ 1 h 103"/>
                  <a:gd name="T40" fmla="*/ 2 w 231"/>
                  <a:gd name="T41" fmla="*/ 1 h 103"/>
                  <a:gd name="T42" fmla="*/ 2 w 231"/>
                  <a:gd name="T43" fmla="*/ 1 h 103"/>
                  <a:gd name="T44" fmla="*/ 2 w 231"/>
                  <a:gd name="T45" fmla="*/ 1 h 103"/>
                  <a:gd name="T46" fmla="*/ 2 w 231"/>
                  <a:gd name="T47" fmla="*/ 1 h 103"/>
                  <a:gd name="T48" fmla="*/ 2 w 231"/>
                  <a:gd name="T49" fmla="*/ 1 h 103"/>
                  <a:gd name="T50" fmla="*/ 2 w 231"/>
                  <a:gd name="T51" fmla="*/ 1 h 103"/>
                  <a:gd name="T52" fmla="*/ 1 w 231"/>
                  <a:gd name="T53" fmla="*/ 1 h 103"/>
                  <a:gd name="T54" fmla="*/ 1 w 231"/>
                  <a:gd name="T55" fmla="*/ 0 h 103"/>
                  <a:gd name="T56" fmla="*/ 1 w 231"/>
                  <a:gd name="T57" fmla="*/ 0 h 103"/>
                  <a:gd name="T58" fmla="*/ 1 w 231"/>
                  <a:gd name="T59" fmla="*/ 0 h 103"/>
                  <a:gd name="T60" fmla="*/ 1 w 231"/>
                  <a:gd name="T61" fmla="*/ 0 h 103"/>
                  <a:gd name="T62" fmla="*/ 1 w 231"/>
                  <a:gd name="T63" fmla="*/ 1 h 103"/>
                  <a:gd name="T64" fmla="*/ 0 w 231"/>
                  <a:gd name="T65" fmla="*/ 0 h 103"/>
                  <a:gd name="T66" fmla="*/ 0 w 231"/>
                  <a:gd name="T67" fmla="*/ 1 h 103"/>
                  <a:gd name="T68" fmla="*/ 0 w 231"/>
                  <a:gd name="T69" fmla="*/ 1 h 103"/>
                  <a:gd name="T70" fmla="*/ 0 w 231"/>
                  <a:gd name="T71" fmla="*/ 0 h 1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1"/>
                  <a:gd name="T109" fmla="*/ 0 h 103"/>
                  <a:gd name="T110" fmla="*/ 231 w 231"/>
                  <a:gd name="T111" fmla="*/ 103 h 10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1" h="103">
                    <a:moveTo>
                      <a:pt x="23" y="0"/>
                    </a:moveTo>
                    <a:lnTo>
                      <a:pt x="23" y="45"/>
                    </a:lnTo>
                    <a:lnTo>
                      <a:pt x="36" y="57"/>
                    </a:lnTo>
                    <a:lnTo>
                      <a:pt x="54" y="70"/>
                    </a:lnTo>
                    <a:lnTo>
                      <a:pt x="64" y="77"/>
                    </a:lnTo>
                    <a:lnTo>
                      <a:pt x="76" y="83"/>
                    </a:lnTo>
                    <a:lnTo>
                      <a:pt x="88" y="89"/>
                    </a:lnTo>
                    <a:lnTo>
                      <a:pt x="102" y="95"/>
                    </a:lnTo>
                    <a:lnTo>
                      <a:pt x="117" y="98"/>
                    </a:lnTo>
                    <a:lnTo>
                      <a:pt x="132" y="102"/>
                    </a:lnTo>
                    <a:lnTo>
                      <a:pt x="149" y="103"/>
                    </a:lnTo>
                    <a:lnTo>
                      <a:pt x="165" y="102"/>
                    </a:lnTo>
                    <a:lnTo>
                      <a:pt x="182" y="97"/>
                    </a:lnTo>
                    <a:lnTo>
                      <a:pt x="200" y="91"/>
                    </a:lnTo>
                    <a:lnTo>
                      <a:pt x="215" y="81"/>
                    </a:lnTo>
                    <a:lnTo>
                      <a:pt x="231" y="67"/>
                    </a:lnTo>
                    <a:lnTo>
                      <a:pt x="186" y="22"/>
                    </a:lnTo>
                    <a:lnTo>
                      <a:pt x="177" y="29"/>
                    </a:lnTo>
                    <a:lnTo>
                      <a:pt x="170" y="33"/>
                    </a:lnTo>
                    <a:lnTo>
                      <a:pt x="163" y="37"/>
                    </a:lnTo>
                    <a:lnTo>
                      <a:pt x="156" y="38"/>
                    </a:lnTo>
                    <a:lnTo>
                      <a:pt x="149" y="38"/>
                    </a:lnTo>
                    <a:lnTo>
                      <a:pt x="140" y="38"/>
                    </a:lnTo>
                    <a:lnTo>
                      <a:pt x="132" y="37"/>
                    </a:lnTo>
                    <a:lnTo>
                      <a:pt x="123" y="34"/>
                    </a:lnTo>
                    <a:lnTo>
                      <a:pt x="114" y="31"/>
                    </a:lnTo>
                    <a:lnTo>
                      <a:pt x="106" y="26"/>
                    </a:lnTo>
                    <a:lnTo>
                      <a:pt x="98" y="21"/>
                    </a:lnTo>
                    <a:lnTo>
                      <a:pt x="90" y="16"/>
                    </a:lnTo>
                    <a:lnTo>
                      <a:pt x="76" y="7"/>
                    </a:lnTo>
                    <a:lnTo>
                      <a:pt x="68" y="0"/>
                    </a:lnTo>
                    <a:lnTo>
                      <a:pt x="68" y="45"/>
                    </a:lnTo>
                    <a:lnTo>
                      <a:pt x="23" y="0"/>
                    </a:lnTo>
                    <a:lnTo>
                      <a:pt x="0" y="22"/>
                    </a:lnTo>
                    <a:lnTo>
                      <a:pt x="23" y="45"/>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8" name="Freeform 229"/>
              <p:cNvSpPr>
                <a:spLocks/>
              </p:cNvSpPr>
              <p:nvPr/>
            </p:nvSpPr>
            <p:spPr bwMode="auto">
              <a:xfrm>
                <a:off x="5001" y="2939"/>
                <a:ext cx="28" cy="25"/>
              </a:xfrm>
              <a:custGeom>
                <a:avLst/>
                <a:gdLst>
                  <a:gd name="T0" fmla="*/ 1 w 113"/>
                  <a:gd name="T1" fmla="*/ 1 h 100"/>
                  <a:gd name="T2" fmla="*/ 1 w 113"/>
                  <a:gd name="T3" fmla="*/ 0 h 100"/>
                  <a:gd name="T4" fmla="*/ 0 w 113"/>
                  <a:gd name="T5" fmla="*/ 0 h 100"/>
                  <a:gd name="T6" fmla="*/ 0 w 113"/>
                  <a:gd name="T7" fmla="*/ 0 h 100"/>
                  <a:gd name="T8" fmla="*/ 0 w 113"/>
                  <a:gd name="T9" fmla="*/ 1 h 100"/>
                  <a:gd name="T10" fmla="*/ 0 w 113"/>
                  <a:gd name="T11" fmla="*/ 1 h 100"/>
                  <a:gd name="T12" fmla="*/ 0 w 113"/>
                  <a:gd name="T13" fmla="*/ 1 h 100"/>
                  <a:gd name="T14" fmla="*/ 0 w 113"/>
                  <a:gd name="T15" fmla="*/ 1 h 100"/>
                  <a:gd name="T16" fmla="*/ 0 w 113"/>
                  <a:gd name="T17" fmla="*/ 1 h 100"/>
                  <a:gd name="T18" fmla="*/ 0 w 113"/>
                  <a:gd name="T19" fmla="*/ 1 h 100"/>
                  <a:gd name="T20" fmla="*/ 1 w 113"/>
                  <a:gd name="T21" fmla="*/ 2 h 100"/>
                  <a:gd name="T22" fmla="*/ 1 w 113"/>
                  <a:gd name="T23" fmla="*/ 2 h 100"/>
                  <a:gd name="T24" fmla="*/ 1 w 113"/>
                  <a:gd name="T25" fmla="*/ 1 h 100"/>
                  <a:gd name="T26" fmla="*/ 1 w 113"/>
                  <a:gd name="T27" fmla="*/ 1 h 100"/>
                  <a:gd name="T28" fmla="*/ 1 w 113"/>
                  <a:gd name="T29" fmla="*/ 1 h 100"/>
                  <a:gd name="T30" fmla="*/ 1 w 113"/>
                  <a:gd name="T31" fmla="*/ 1 h 100"/>
                  <a:gd name="T32" fmla="*/ 1 w 113"/>
                  <a:gd name="T33" fmla="*/ 1 h 100"/>
                  <a:gd name="T34" fmla="*/ 1 w 113"/>
                  <a:gd name="T35" fmla="*/ 1 h 100"/>
                  <a:gd name="T36" fmla="*/ 1 w 113"/>
                  <a:gd name="T37" fmla="*/ 1 h 100"/>
                  <a:gd name="T38" fmla="*/ 1 w 113"/>
                  <a:gd name="T39" fmla="*/ 0 h 100"/>
                  <a:gd name="T40" fmla="*/ 1 w 113"/>
                  <a:gd name="T41" fmla="*/ 1 h 100"/>
                  <a:gd name="T42" fmla="*/ 2 w 113"/>
                  <a:gd name="T43" fmla="*/ 1 h 100"/>
                  <a:gd name="T44" fmla="*/ 1 w 113"/>
                  <a:gd name="T45" fmla="*/ 0 h 100"/>
                  <a:gd name="T46" fmla="*/ 1 w 113"/>
                  <a:gd name="T47" fmla="*/ 1 h 1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3"/>
                  <a:gd name="T73" fmla="*/ 0 h 100"/>
                  <a:gd name="T74" fmla="*/ 113 w 113"/>
                  <a:gd name="T75" fmla="*/ 100 h 10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3" h="100">
                    <a:moveTo>
                      <a:pt x="44" y="46"/>
                    </a:moveTo>
                    <a:lnTo>
                      <a:pt x="44" y="0"/>
                    </a:lnTo>
                    <a:lnTo>
                      <a:pt x="37" y="8"/>
                    </a:lnTo>
                    <a:lnTo>
                      <a:pt x="29" y="17"/>
                    </a:lnTo>
                    <a:lnTo>
                      <a:pt x="23" y="24"/>
                    </a:lnTo>
                    <a:lnTo>
                      <a:pt x="19" y="31"/>
                    </a:lnTo>
                    <a:lnTo>
                      <a:pt x="15" y="37"/>
                    </a:lnTo>
                    <a:lnTo>
                      <a:pt x="10" y="43"/>
                    </a:lnTo>
                    <a:lnTo>
                      <a:pt x="6" y="48"/>
                    </a:lnTo>
                    <a:lnTo>
                      <a:pt x="0" y="55"/>
                    </a:lnTo>
                    <a:lnTo>
                      <a:pt x="45" y="100"/>
                    </a:lnTo>
                    <a:lnTo>
                      <a:pt x="53" y="92"/>
                    </a:lnTo>
                    <a:lnTo>
                      <a:pt x="60" y="83"/>
                    </a:lnTo>
                    <a:lnTo>
                      <a:pt x="66" y="76"/>
                    </a:lnTo>
                    <a:lnTo>
                      <a:pt x="71" y="69"/>
                    </a:lnTo>
                    <a:lnTo>
                      <a:pt x="76" y="63"/>
                    </a:lnTo>
                    <a:lnTo>
                      <a:pt x="79" y="57"/>
                    </a:lnTo>
                    <a:lnTo>
                      <a:pt x="84" y="51"/>
                    </a:lnTo>
                    <a:lnTo>
                      <a:pt x="90" y="46"/>
                    </a:lnTo>
                    <a:lnTo>
                      <a:pt x="90" y="0"/>
                    </a:lnTo>
                    <a:lnTo>
                      <a:pt x="90" y="46"/>
                    </a:lnTo>
                    <a:lnTo>
                      <a:pt x="113" y="23"/>
                    </a:lnTo>
                    <a:lnTo>
                      <a:pt x="90" y="0"/>
                    </a:lnTo>
                    <a:lnTo>
                      <a:pt x="44" y="4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59" name="Freeform 230"/>
              <p:cNvSpPr>
                <a:spLocks/>
              </p:cNvSpPr>
              <p:nvPr/>
            </p:nvSpPr>
            <p:spPr bwMode="auto">
              <a:xfrm>
                <a:off x="4962" y="2930"/>
                <a:ext cx="62" cy="31"/>
              </a:xfrm>
              <a:custGeom>
                <a:avLst/>
                <a:gdLst>
                  <a:gd name="T0" fmla="*/ 2 w 248"/>
                  <a:gd name="T1" fmla="*/ 0 h 122"/>
                  <a:gd name="T2" fmla="*/ 2 w 248"/>
                  <a:gd name="T3" fmla="*/ 1 h 122"/>
                  <a:gd name="T4" fmla="*/ 3 w 248"/>
                  <a:gd name="T5" fmla="*/ 1 h 122"/>
                  <a:gd name="T6" fmla="*/ 3 w 248"/>
                  <a:gd name="T7" fmla="*/ 1 h 122"/>
                  <a:gd name="T8" fmla="*/ 3 w 248"/>
                  <a:gd name="T9" fmla="*/ 1 h 122"/>
                  <a:gd name="T10" fmla="*/ 3 w 248"/>
                  <a:gd name="T11" fmla="*/ 1 h 122"/>
                  <a:gd name="T12" fmla="*/ 3 w 248"/>
                  <a:gd name="T13" fmla="*/ 1 h 122"/>
                  <a:gd name="T14" fmla="*/ 3 w 248"/>
                  <a:gd name="T15" fmla="*/ 1 h 122"/>
                  <a:gd name="T16" fmla="*/ 3 w 248"/>
                  <a:gd name="T17" fmla="*/ 1 h 122"/>
                  <a:gd name="T18" fmla="*/ 3 w 248"/>
                  <a:gd name="T19" fmla="*/ 1 h 122"/>
                  <a:gd name="T20" fmla="*/ 4 w 248"/>
                  <a:gd name="T21" fmla="*/ 1 h 122"/>
                  <a:gd name="T22" fmla="*/ 4 w 248"/>
                  <a:gd name="T23" fmla="*/ 1 h 122"/>
                  <a:gd name="T24" fmla="*/ 4 w 248"/>
                  <a:gd name="T25" fmla="*/ 0 h 122"/>
                  <a:gd name="T26" fmla="*/ 3 w 248"/>
                  <a:gd name="T27" fmla="*/ 0 h 122"/>
                  <a:gd name="T28" fmla="*/ 3 w 248"/>
                  <a:gd name="T29" fmla="*/ 0 h 122"/>
                  <a:gd name="T30" fmla="*/ 3 w 248"/>
                  <a:gd name="T31" fmla="*/ 0 h 122"/>
                  <a:gd name="T32" fmla="*/ 3 w 248"/>
                  <a:gd name="T33" fmla="*/ 0 h 122"/>
                  <a:gd name="T34" fmla="*/ 2 w 248"/>
                  <a:gd name="T35" fmla="*/ 0 h 122"/>
                  <a:gd name="T36" fmla="*/ 2 w 248"/>
                  <a:gd name="T37" fmla="*/ 0 h 122"/>
                  <a:gd name="T38" fmla="*/ 3 w 248"/>
                  <a:gd name="T39" fmla="*/ 1 h 122"/>
                  <a:gd name="T40" fmla="*/ 2 w 248"/>
                  <a:gd name="T41" fmla="*/ 0 h 122"/>
                  <a:gd name="T42" fmla="*/ 0 w 248"/>
                  <a:gd name="T43" fmla="*/ 2 h 122"/>
                  <a:gd name="T44" fmla="*/ 2 w 248"/>
                  <a:gd name="T45" fmla="*/ 1 h 122"/>
                  <a:gd name="T46" fmla="*/ 2 w 248"/>
                  <a:gd name="T47" fmla="*/ 0 h 1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8"/>
                  <a:gd name="T73" fmla="*/ 0 h 122"/>
                  <a:gd name="T74" fmla="*/ 248 w 248"/>
                  <a:gd name="T75" fmla="*/ 122 h 1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8" h="122">
                    <a:moveTo>
                      <a:pt x="105" y="16"/>
                    </a:moveTo>
                    <a:lnTo>
                      <a:pt x="140" y="68"/>
                    </a:lnTo>
                    <a:lnTo>
                      <a:pt x="152" y="65"/>
                    </a:lnTo>
                    <a:lnTo>
                      <a:pt x="161" y="64"/>
                    </a:lnTo>
                    <a:lnTo>
                      <a:pt x="170" y="64"/>
                    </a:lnTo>
                    <a:lnTo>
                      <a:pt x="177" y="65"/>
                    </a:lnTo>
                    <a:lnTo>
                      <a:pt x="184" y="67"/>
                    </a:lnTo>
                    <a:lnTo>
                      <a:pt x="190" y="70"/>
                    </a:lnTo>
                    <a:lnTo>
                      <a:pt x="197" y="74"/>
                    </a:lnTo>
                    <a:lnTo>
                      <a:pt x="202" y="80"/>
                    </a:lnTo>
                    <a:lnTo>
                      <a:pt x="248" y="34"/>
                    </a:lnTo>
                    <a:lnTo>
                      <a:pt x="236" y="25"/>
                    </a:lnTo>
                    <a:lnTo>
                      <a:pt x="223" y="15"/>
                    </a:lnTo>
                    <a:lnTo>
                      <a:pt x="209" y="8"/>
                    </a:lnTo>
                    <a:lnTo>
                      <a:pt x="192" y="2"/>
                    </a:lnTo>
                    <a:lnTo>
                      <a:pt x="174" y="0"/>
                    </a:lnTo>
                    <a:lnTo>
                      <a:pt x="155" y="0"/>
                    </a:lnTo>
                    <a:lnTo>
                      <a:pt x="136" y="2"/>
                    </a:lnTo>
                    <a:lnTo>
                      <a:pt x="117" y="9"/>
                    </a:lnTo>
                    <a:lnTo>
                      <a:pt x="152" y="61"/>
                    </a:lnTo>
                    <a:lnTo>
                      <a:pt x="105" y="16"/>
                    </a:lnTo>
                    <a:lnTo>
                      <a:pt x="0" y="122"/>
                    </a:lnTo>
                    <a:lnTo>
                      <a:pt x="140" y="68"/>
                    </a:lnTo>
                    <a:lnTo>
                      <a:pt x="105" y="1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0" name="Freeform 231"/>
              <p:cNvSpPr>
                <a:spLocks/>
              </p:cNvSpPr>
              <p:nvPr/>
            </p:nvSpPr>
            <p:spPr bwMode="auto">
              <a:xfrm>
                <a:off x="4988" y="2907"/>
                <a:ext cx="28" cy="39"/>
              </a:xfrm>
              <a:custGeom>
                <a:avLst/>
                <a:gdLst>
                  <a:gd name="T0" fmla="*/ 2 w 111"/>
                  <a:gd name="T1" fmla="*/ 1 h 155"/>
                  <a:gd name="T2" fmla="*/ 1 w 111"/>
                  <a:gd name="T3" fmla="*/ 1 h 155"/>
                  <a:gd name="T4" fmla="*/ 0 w 111"/>
                  <a:gd name="T5" fmla="*/ 2 h 155"/>
                  <a:gd name="T6" fmla="*/ 1 w 111"/>
                  <a:gd name="T7" fmla="*/ 3 h 155"/>
                  <a:gd name="T8" fmla="*/ 2 w 111"/>
                  <a:gd name="T9" fmla="*/ 2 h 155"/>
                  <a:gd name="T10" fmla="*/ 1 w 111"/>
                  <a:gd name="T11" fmla="*/ 1 h 155"/>
                  <a:gd name="T12" fmla="*/ 2 w 111"/>
                  <a:gd name="T13" fmla="*/ 1 h 155"/>
                  <a:gd name="T14" fmla="*/ 2 w 111"/>
                  <a:gd name="T15" fmla="*/ 0 h 155"/>
                  <a:gd name="T16" fmla="*/ 1 w 111"/>
                  <a:gd name="T17" fmla="*/ 1 h 155"/>
                  <a:gd name="T18" fmla="*/ 2 w 111"/>
                  <a:gd name="T19" fmla="*/ 1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1"/>
                  <a:gd name="T31" fmla="*/ 0 h 155"/>
                  <a:gd name="T32" fmla="*/ 111 w 111"/>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1" h="155">
                    <a:moveTo>
                      <a:pt x="105" y="85"/>
                    </a:moveTo>
                    <a:lnTo>
                      <a:pt x="50" y="60"/>
                    </a:lnTo>
                    <a:lnTo>
                      <a:pt x="0" y="110"/>
                    </a:lnTo>
                    <a:lnTo>
                      <a:pt x="47" y="155"/>
                    </a:lnTo>
                    <a:lnTo>
                      <a:pt x="95" y="107"/>
                    </a:lnTo>
                    <a:lnTo>
                      <a:pt x="41" y="82"/>
                    </a:lnTo>
                    <a:lnTo>
                      <a:pt x="105" y="85"/>
                    </a:lnTo>
                    <a:lnTo>
                      <a:pt x="111" y="0"/>
                    </a:lnTo>
                    <a:lnTo>
                      <a:pt x="50" y="60"/>
                    </a:lnTo>
                    <a:lnTo>
                      <a:pt x="105" y="8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1" name="Freeform 232"/>
              <p:cNvSpPr>
                <a:spLocks/>
              </p:cNvSpPr>
              <p:nvPr/>
            </p:nvSpPr>
            <p:spPr bwMode="auto">
              <a:xfrm>
                <a:off x="4988" y="2927"/>
                <a:ext cx="26" cy="29"/>
              </a:xfrm>
              <a:custGeom>
                <a:avLst/>
                <a:gdLst>
                  <a:gd name="T0" fmla="*/ 0 w 106"/>
                  <a:gd name="T1" fmla="*/ 1 h 117"/>
                  <a:gd name="T2" fmla="*/ 1 w 106"/>
                  <a:gd name="T3" fmla="*/ 1 h 117"/>
                  <a:gd name="T4" fmla="*/ 1 w 106"/>
                  <a:gd name="T5" fmla="*/ 1 h 117"/>
                  <a:gd name="T6" fmla="*/ 1 w 106"/>
                  <a:gd name="T7" fmla="*/ 1 h 117"/>
                  <a:gd name="T8" fmla="*/ 1 w 106"/>
                  <a:gd name="T9" fmla="*/ 1 h 117"/>
                  <a:gd name="T10" fmla="*/ 1 w 106"/>
                  <a:gd name="T11" fmla="*/ 1 h 117"/>
                  <a:gd name="T12" fmla="*/ 1 w 106"/>
                  <a:gd name="T13" fmla="*/ 1 h 117"/>
                  <a:gd name="T14" fmla="*/ 1 w 106"/>
                  <a:gd name="T15" fmla="*/ 0 h 117"/>
                  <a:gd name="T16" fmla="*/ 1 w 106"/>
                  <a:gd name="T17" fmla="*/ 0 h 117"/>
                  <a:gd name="T18" fmla="*/ 1 w 106"/>
                  <a:gd name="T19" fmla="*/ 0 h 117"/>
                  <a:gd name="T20" fmla="*/ 0 w 106"/>
                  <a:gd name="T21" fmla="*/ 0 h 117"/>
                  <a:gd name="T22" fmla="*/ 0 w 106"/>
                  <a:gd name="T23" fmla="*/ 0 h 117"/>
                  <a:gd name="T24" fmla="*/ 0 w 106"/>
                  <a:gd name="T25" fmla="*/ 0 h 117"/>
                  <a:gd name="T26" fmla="*/ 0 w 106"/>
                  <a:gd name="T27" fmla="*/ 0 h 117"/>
                  <a:gd name="T28" fmla="*/ 0 w 106"/>
                  <a:gd name="T29" fmla="*/ 0 h 117"/>
                  <a:gd name="T30" fmla="*/ 0 w 106"/>
                  <a:gd name="T31" fmla="*/ 0 h 117"/>
                  <a:gd name="T32" fmla="*/ 0 w 106"/>
                  <a:gd name="T33" fmla="*/ 0 h 117"/>
                  <a:gd name="T34" fmla="*/ 0 w 106"/>
                  <a:gd name="T35" fmla="*/ 0 h 117"/>
                  <a:gd name="T36" fmla="*/ 0 w 106"/>
                  <a:gd name="T37" fmla="*/ 1 h 117"/>
                  <a:gd name="T38" fmla="*/ 1 w 106"/>
                  <a:gd name="T39" fmla="*/ 1 h 117"/>
                  <a:gd name="T40" fmla="*/ 0 w 106"/>
                  <a:gd name="T41" fmla="*/ 1 h 117"/>
                  <a:gd name="T42" fmla="*/ 0 w 106"/>
                  <a:gd name="T43" fmla="*/ 2 h 117"/>
                  <a:gd name="T44" fmla="*/ 1 w 106"/>
                  <a:gd name="T45" fmla="*/ 1 h 117"/>
                  <a:gd name="T46" fmla="*/ 0 w 106"/>
                  <a:gd name="T47" fmla="*/ 1 h 1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6"/>
                  <a:gd name="T73" fmla="*/ 0 h 117"/>
                  <a:gd name="T74" fmla="*/ 106 w 106"/>
                  <a:gd name="T75" fmla="*/ 117 h 1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6" h="117">
                    <a:moveTo>
                      <a:pt x="0" y="94"/>
                    </a:moveTo>
                    <a:lnTo>
                      <a:pt x="45" y="94"/>
                    </a:lnTo>
                    <a:lnTo>
                      <a:pt x="54" y="86"/>
                    </a:lnTo>
                    <a:lnTo>
                      <a:pt x="63" y="78"/>
                    </a:lnTo>
                    <a:lnTo>
                      <a:pt x="72" y="67"/>
                    </a:lnTo>
                    <a:lnTo>
                      <a:pt x="81" y="58"/>
                    </a:lnTo>
                    <a:lnTo>
                      <a:pt x="89" y="47"/>
                    </a:lnTo>
                    <a:lnTo>
                      <a:pt x="96" y="35"/>
                    </a:lnTo>
                    <a:lnTo>
                      <a:pt x="102" y="22"/>
                    </a:lnTo>
                    <a:lnTo>
                      <a:pt x="106" y="5"/>
                    </a:lnTo>
                    <a:lnTo>
                      <a:pt x="42" y="2"/>
                    </a:lnTo>
                    <a:lnTo>
                      <a:pt x="42" y="0"/>
                    </a:lnTo>
                    <a:lnTo>
                      <a:pt x="39" y="4"/>
                    </a:lnTo>
                    <a:lnTo>
                      <a:pt x="36" y="10"/>
                    </a:lnTo>
                    <a:lnTo>
                      <a:pt x="31" y="17"/>
                    </a:lnTo>
                    <a:lnTo>
                      <a:pt x="24" y="24"/>
                    </a:lnTo>
                    <a:lnTo>
                      <a:pt x="16" y="33"/>
                    </a:lnTo>
                    <a:lnTo>
                      <a:pt x="9" y="41"/>
                    </a:lnTo>
                    <a:lnTo>
                      <a:pt x="0" y="49"/>
                    </a:lnTo>
                    <a:lnTo>
                      <a:pt x="45" y="49"/>
                    </a:lnTo>
                    <a:lnTo>
                      <a:pt x="0" y="94"/>
                    </a:lnTo>
                    <a:lnTo>
                      <a:pt x="23" y="117"/>
                    </a:lnTo>
                    <a:lnTo>
                      <a:pt x="45" y="94"/>
                    </a:lnTo>
                    <a:lnTo>
                      <a:pt x="0" y="9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2" name="Freeform 233"/>
              <p:cNvSpPr>
                <a:spLocks/>
              </p:cNvSpPr>
              <p:nvPr/>
            </p:nvSpPr>
            <p:spPr bwMode="auto">
              <a:xfrm>
                <a:off x="4971" y="2926"/>
                <a:ext cx="28" cy="25"/>
              </a:xfrm>
              <a:custGeom>
                <a:avLst/>
                <a:gdLst>
                  <a:gd name="T0" fmla="*/ 0 w 113"/>
                  <a:gd name="T1" fmla="*/ 0 h 98"/>
                  <a:gd name="T2" fmla="*/ 0 w 113"/>
                  <a:gd name="T3" fmla="*/ 1 h 98"/>
                  <a:gd name="T4" fmla="*/ 1 w 113"/>
                  <a:gd name="T5" fmla="*/ 2 h 98"/>
                  <a:gd name="T6" fmla="*/ 2 w 113"/>
                  <a:gd name="T7" fmla="*/ 1 h 98"/>
                  <a:gd name="T8" fmla="*/ 1 w 113"/>
                  <a:gd name="T9" fmla="*/ 0 h 98"/>
                  <a:gd name="T10" fmla="*/ 1 w 113"/>
                  <a:gd name="T11" fmla="*/ 1 h 98"/>
                  <a:gd name="T12" fmla="*/ 0 w 113"/>
                  <a:gd name="T13" fmla="*/ 0 h 98"/>
                  <a:gd name="T14" fmla="*/ 0 w 113"/>
                  <a:gd name="T15" fmla="*/ 1 h 98"/>
                  <a:gd name="T16" fmla="*/ 0 w 113"/>
                  <a:gd name="T17" fmla="*/ 1 h 98"/>
                  <a:gd name="T18" fmla="*/ 0 w 113"/>
                  <a:gd name="T19" fmla="*/ 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3"/>
                  <a:gd name="T31" fmla="*/ 0 h 98"/>
                  <a:gd name="T32" fmla="*/ 113 w 113"/>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3" h="98">
                    <a:moveTo>
                      <a:pt x="8" y="10"/>
                    </a:moveTo>
                    <a:lnTo>
                      <a:pt x="15" y="45"/>
                    </a:lnTo>
                    <a:lnTo>
                      <a:pt x="68" y="98"/>
                    </a:lnTo>
                    <a:lnTo>
                      <a:pt x="113" y="53"/>
                    </a:lnTo>
                    <a:lnTo>
                      <a:pt x="61" y="0"/>
                    </a:lnTo>
                    <a:lnTo>
                      <a:pt x="68" y="34"/>
                    </a:lnTo>
                    <a:lnTo>
                      <a:pt x="8" y="10"/>
                    </a:lnTo>
                    <a:lnTo>
                      <a:pt x="0" y="31"/>
                    </a:lnTo>
                    <a:lnTo>
                      <a:pt x="15" y="45"/>
                    </a:lnTo>
                    <a:lnTo>
                      <a:pt x="8"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3" name="Freeform 234"/>
              <p:cNvSpPr>
                <a:spLocks/>
              </p:cNvSpPr>
              <p:nvPr/>
            </p:nvSpPr>
            <p:spPr bwMode="auto">
              <a:xfrm>
                <a:off x="4973" y="2906"/>
                <a:ext cx="23" cy="29"/>
              </a:xfrm>
              <a:custGeom>
                <a:avLst/>
                <a:gdLst>
                  <a:gd name="T0" fmla="*/ 1 w 93"/>
                  <a:gd name="T1" fmla="*/ 1 h 115"/>
                  <a:gd name="T2" fmla="*/ 1 w 93"/>
                  <a:gd name="T3" fmla="*/ 1 h 115"/>
                  <a:gd name="T4" fmla="*/ 0 w 93"/>
                  <a:gd name="T5" fmla="*/ 1 h 115"/>
                  <a:gd name="T6" fmla="*/ 0 w 93"/>
                  <a:gd name="T7" fmla="*/ 1 h 115"/>
                  <a:gd name="T8" fmla="*/ 0 w 93"/>
                  <a:gd name="T9" fmla="*/ 1 h 115"/>
                  <a:gd name="T10" fmla="*/ 0 w 93"/>
                  <a:gd name="T11" fmla="*/ 1 h 115"/>
                  <a:gd name="T12" fmla="*/ 0 w 93"/>
                  <a:gd name="T13" fmla="*/ 1 h 115"/>
                  <a:gd name="T14" fmla="*/ 0 w 93"/>
                  <a:gd name="T15" fmla="*/ 1 h 115"/>
                  <a:gd name="T16" fmla="*/ 0 w 93"/>
                  <a:gd name="T17" fmla="*/ 1 h 115"/>
                  <a:gd name="T18" fmla="*/ 0 w 93"/>
                  <a:gd name="T19" fmla="*/ 2 h 115"/>
                  <a:gd name="T20" fmla="*/ 1 w 93"/>
                  <a:gd name="T21" fmla="*/ 2 h 115"/>
                  <a:gd name="T22" fmla="*/ 1 w 93"/>
                  <a:gd name="T23" fmla="*/ 2 h 115"/>
                  <a:gd name="T24" fmla="*/ 1 w 93"/>
                  <a:gd name="T25" fmla="*/ 2 h 115"/>
                  <a:gd name="T26" fmla="*/ 1 w 93"/>
                  <a:gd name="T27" fmla="*/ 2 h 115"/>
                  <a:gd name="T28" fmla="*/ 1 w 93"/>
                  <a:gd name="T29" fmla="*/ 2 h 115"/>
                  <a:gd name="T30" fmla="*/ 1 w 93"/>
                  <a:gd name="T31" fmla="*/ 1 h 115"/>
                  <a:gd name="T32" fmla="*/ 1 w 93"/>
                  <a:gd name="T33" fmla="*/ 1 h 115"/>
                  <a:gd name="T34" fmla="*/ 1 w 93"/>
                  <a:gd name="T35" fmla="*/ 1 h 115"/>
                  <a:gd name="T36" fmla="*/ 1 w 93"/>
                  <a:gd name="T37" fmla="*/ 1 h 115"/>
                  <a:gd name="T38" fmla="*/ 1 w 93"/>
                  <a:gd name="T39" fmla="*/ 1 h 115"/>
                  <a:gd name="T40" fmla="*/ 1 w 93"/>
                  <a:gd name="T41" fmla="*/ 1 h 115"/>
                  <a:gd name="T42" fmla="*/ 1 w 93"/>
                  <a:gd name="T43" fmla="*/ 0 h 115"/>
                  <a:gd name="T44" fmla="*/ 1 w 93"/>
                  <a:gd name="T45" fmla="*/ 1 h 115"/>
                  <a:gd name="T46" fmla="*/ 1 w 93"/>
                  <a:gd name="T47" fmla="*/ 1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3"/>
                  <a:gd name="T73" fmla="*/ 0 h 115"/>
                  <a:gd name="T74" fmla="*/ 93 w 93"/>
                  <a:gd name="T75" fmla="*/ 115 h 1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3" h="115">
                    <a:moveTo>
                      <a:pt x="93" y="23"/>
                    </a:moveTo>
                    <a:lnTo>
                      <a:pt x="47" y="23"/>
                    </a:lnTo>
                    <a:lnTo>
                      <a:pt x="40" y="30"/>
                    </a:lnTo>
                    <a:lnTo>
                      <a:pt x="34" y="37"/>
                    </a:lnTo>
                    <a:lnTo>
                      <a:pt x="27" y="44"/>
                    </a:lnTo>
                    <a:lnTo>
                      <a:pt x="21" y="52"/>
                    </a:lnTo>
                    <a:lnTo>
                      <a:pt x="15" y="61"/>
                    </a:lnTo>
                    <a:lnTo>
                      <a:pt x="10" y="70"/>
                    </a:lnTo>
                    <a:lnTo>
                      <a:pt x="4" y="80"/>
                    </a:lnTo>
                    <a:lnTo>
                      <a:pt x="0" y="91"/>
                    </a:lnTo>
                    <a:lnTo>
                      <a:pt x="60" y="115"/>
                    </a:lnTo>
                    <a:lnTo>
                      <a:pt x="64" y="107"/>
                    </a:lnTo>
                    <a:lnTo>
                      <a:pt x="66" y="100"/>
                    </a:lnTo>
                    <a:lnTo>
                      <a:pt x="70" y="95"/>
                    </a:lnTo>
                    <a:lnTo>
                      <a:pt x="73" y="90"/>
                    </a:lnTo>
                    <a:lnTo>
                      <a:pt x="77" y="85"/>
                    </a:lnTo>
                    <a:lnTo>
                      <a:pt x="80" y="81"/>
                    </a:lnTo>
                    <a:lnTo>
                      <a:pt x="86" y="75"/>
                    </a:lnTo>
                    <a:lnTo>
                      <a:pt x="93" y="68"/>
                    </a:lnTo>
                    <a:lnTo>
                      <a:pt x="47" y="68"/>
                    </a:lnTo>
                    <a:lnTo>
                      <a:pt x="93" y="23"/>
                    </a:lnTo>
                    <a:lnTo>
                      <a:pt x="70" y="0"/>
                    </a:lnTo>
                    <a:lnTo>
                      <a:pt x="47" y="23"/>
                    </a:lnTo>
                    <a:lnTo>
                      <a:pt x="93"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4" name="Freeform 235"/>
              <p:cNvSpPr>
                <a:spLocks/>
              </p:cNvSpPr>
              <p:nvPr/>
            </p:nvSpPr>
            <p:spPr bwMode="auto">
              <a:xfrm>
                <a:off x="4985" y="2911"/>
                <a:ext cx="24" cy="16"/>
              </a:xfrm>
              <a:custGeom>
                <a:avLst/>
                <a:gdLst>
                  <a:gd name="T0" fmla="*/ 1 w 98"/>
                  <a:gd name="T1" fmla="*/ 1 h 67"/>
                  <a:gd name="T2" fmla="*/ 1 w 98"/>
                  <a:gd name="T3" fmla="*/ 0 h 67"/>
                  <a:gd name="T4" fmla="*/ 1 w 98"/>
                  <a:gd name="T5" fmla="*/ 0 h 67"/>
                  <a:gd name="T6" fmla="*/ 1 w 98"/>
                  <a:gd name="T7" fmla="*/ 0 h 67"/>
                  <a:gd name="T8" fmla="*/ 1 w 98"/>
                  <a:gd name="T9" fmla="*/ 0 h 67"/>
                  <a:gd name="T10" fmla="*/ 1 w 98"/>
                  <a:gd name="T11" fmla="*/ 0 h 67"/>
                  <a:gd name="T12" fmla="*/ 1 w 98"/>
                  <a:gd name="T13" fmla="*/ 0 h 67"/>
                  <a:gd name="T14" fmla="*/ 1 w 98"/>
                  <a:gd name="T15" fmla="*/ 0 h 67"/>
                  <a:gd name="T16" fmla="*/ 1 w 98"/>
                  <a:gd name="T17" fmla="*/ 0 h 67"/>
                  <a:gd name="T18" fmla="*/ 1 w 98"/>
                  <a:gd name="T19" fmla="*/ 0 h 67"/>
                  <a:gd name="T20" fmla="*/ 0 w 98"/>
                  <a:gd name="T21" fmla="*/ 1 h 67"/>
                  <a:gd name="T22" fmla="*/ 0 w 98"/>
                  <a:gd name="T23" fmla="*/ 1 h 67"/>
                  <a:gd name="T24" fmla="*/ 0 w 98"/>
                  <a:gd name="T25" fmla="*/ 1 h 67"/>
                  <a:gd name="T26" fmla="*/ 0 w 98"/>
                  <a:gd name="T27" fmla="*/ 1 h 67"/>
                  <a:gd name="T28" fmla="*/ 0 w 98"/>
                  <a:gd name="T29" fmla="*/ 1 h 67"/>
                  <a:gd name="T30" fmla="*/ 0 w 98"/>
                  <a:gd name="T31" fmla="*/ 1 h 67"/>
                  <a:gd name="T32" fmla="*/ 0 w 98"/>
                  <a:gd name="T33" fmla="*/ 1 h 67"/>
                  <a:gd name="T34" fmla="*/ 0 w 98"/>
                  <a:gd name="T35" fmla="*/ 1 h 67"/>
                  <a:gd name="T36" fmla="*/ 0 w 98"/>
                  <a:gd name="T37" fmla="*/ 1 h 67"/>
                  <a:gd name="T38" fmla="*/ 0 w 98"/>
                  <a:gd name="T39" fmla="*/ 0 h 67"/>
                  <a:gd name="T40" fmla="*/ 1 w 98"/>
                  <a:gd name="T41" fmla="*/ 1 h 67"/>
                  <a:gd name="T42" fmla="*/ 1 w 98"/>
                  <a:gd name="T43" fmla="*/ 0 h 67"/>
                  <a:gd name="T44" fmla="*/ 1 w 98"/>
                  <a:gd name="T45" fmla="*/ 0 h 67"/>
                  <a:gd name="T46" fmla="*/ 1 w 98"/>
                  <a:gd name="T47" fmla="*/ 1 h 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67"/>
                  <a:gd name="T74" fmla="*/ 98 w 98"/>
                  <a:gd name="T75" fmla="*/ 67 h 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67">
                    <a:moveTo>
                      <a:pt x="90" y="52"/>
                    </a:moveTo>
                    <a:lnTo>
                      <a:pt x="82" y="19"/>
                    </a:lnTo>
                    <a:lnTo>
                      <a:pt x="73" y="11"/>
                    </a:lnTo>
                    <a:lnTo>
                      <a:pt x="64" y="7"/>
                    </a:lnTo>
                    <a:lnTo>
                      <a:pt x="56" y="4"/>
                    </a:lnTo>
                    <a:lnTo>
                      <a:pt x="50" y="3"/>
                    </a:lnTo>
                    <a:lnTo>
                      <a:pt x="45" y="1"/>
                    </a:lnTo>
                    <a:lnTo>
                      <a:pt x="43" y="0"/>
                    </a:lnTo>
                    <a:lnTo>
                      <a:pt x="44" y="0"/>
                    </a:lnTo>
                    <a:lnTo>
                      <a:pt x="46" y="3"/>
                    </a:lnTo>
                    <a:lnTo>
                      <a:pt x="0" y="48"/>
                    </a:lnTo>
                    <a:lnTo>
                      <a:pt x="10" y="56"/>
                    </a:lnTo>
                    <a:lnTo>
                      <a:pt x="19" y="61"/>
                    </a:lnTo>
                    <a:lnTo>
                      <a:pt x="27" y="63"/>
                    </a:lnTo>
                    <a:lnTo>
                      <a:pt x="33" y="64"/>
                    </a:lnTo>
                    <a:lnTo>
                      <a:pt x="37" y="65"/>
                    </a:lnTo>
                    <a:lnTo>
                      <a:pt x="39" y="67"/>
                    </a:lnTo>
                    <a:lnTo>
                      <a:pt x="37" y="64"/>
                    </a:lnTo>
                    <a:lnTo>
                      <a:pt x="30" y="30"/>
                    </a:lnTo>
                    <a:lnTo>
                      <a:pt x="90" y="52"/>
                    </a:lnTo>
                    <a:lnTo>
                      <a:pt x="98" y="33"/>
                    </a:lnTo>
                    <a:lnTo>
                      <a:pt x="82" y="19"/>
                    </a:lnTo>
                    <a:lnTo>
                      <a:pt x="90" y="5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5" name="Freeform 236"/>
              <p:cNvSpPr>
                <a:spLocks/>
              </p:cNvSpPr>
              <p:nvPr/>
            </p:nvSpPr>
            <p:spPr bwMode="auto">
              <a:xfrm>
                <a:off x="4955" y="2911"/>
                <a:ext cx="52" cy="29"/>
              </a:xfrm>
              <a:custGeom>
                <a:avLst/>
                <a:gdLst>
                  <a:gd name="T0" fmla="*/ 0 w 210"/>
                  <a:gd name="T1" fmla="*/ 0 h 115"/>
                  <a:gd name="T2" fmla="*/ 0 w 210"/>
                  <a:gd name="T3" fmla="*/ 1 h 115"/>
                  <a:gd name="T4" fmla="*/ 0 w 210"/>
                  <a:gd name="T5" fmla="*/ 1 h 115"/>
                  <a:gd name="T6" fmla="*/ 1 w 210"/>
                  <a:gd name="T7" fmla="*/ 1 h 115"/>
                  <a:gd name="T8" fmla="*/ 1 w 210"/>
                  <a:gd name="T9" fmla="*/ 1 h 115"/>
                  <a:gd name="T10" fmla="*/ 1 w 210"/>
                  <a:gd name="T11" fmla="*/ 2 h 115"/>
                  <a:gd name="T12" fmla="*/ 1 w 210"/>
                  <a:gd name="T13" fmla="*/ 2 h 115"/>
                  <a:gd name="T14" fmla="*/ 1 w 210"/>
                  <a:gd name="T15" fmla="*/ 2 h 115"/>
                  <a:gd name="T16" fmla="*/ 1 w 210"/>
                  <a:gd name="T17" fmla="*/ 2 h 115"/>
                  <a:gd name="T18" fmla="*/ 2 w 210"/>
                  <a:gd name="T19" fmla="*/ 2 h 115"/>
                  <a:gd name="T20" fmla="*/ 2 w 210"/>
                  <a:gd name="T21" fmla="*/ 2 h 115"/>
                  <a:gd name="T22" fmla="*/ 2 w 210"/>
                  <a:gd name="T23" fmla="*/ 2 h 115"/>
                  <a:gd name="T24" fmla="*/ 2 w 210"/>
                  <a:gd name="T25" fmla="*/ 2 h 115"/>
                  <a:gd name="T26" fmla="*/ 2 w 210"/>
                  <a:gd name="T27" fmla="*/ 2 h 115"/>
                  <a:gd name="T28" fmla="*/ 2 w 210"/>
                  <a:gd name="T29" fmla="*/ 2 h 115"/>
                  <a:gd name="T30" fmla="*/ 3 w 210"/>
                  <a:gd name="T31" fmla="*/ 2 h 115"/>
                  <a:gd name="T32" fmla="*/ 3 w 210"/>
                  <a:gd name="T33" fmla="*/ 2 h 115"/>
                  <a:gd name="T34" fmla="*/ 3 w 210"/>
                  <a:gd name="T35" fmla="*/ 2 h 115"/>
                  <a:gd name="T36" fmla="*/ 3 w 210"/>
                  <a:gd name="T37" fmla="*/ 1 h 115"/>
                  <a:gd name="T38" fmla="*/ 3 w 210"/>
                  <a:gd name="T39" fmla="*/ 1 h 115"/>
                  <a:gd name="T40" fmla="*/ 3 w 210"/>
                  <a:gd name="T41" fmla="*/ 1 h 115"/>
                  <a:gd name="T42" fmla="*/ 3 w 210"/>
                  <a:gd name="T43" fmla="*/ 1 h 115"/>
                  <a:gd name="T44" fmla="*/ 2 w 210"/>
                  <a:gd name="T45" fmla="*/ 1 h 115"/>
                  <a:gd name="T46" fmla="*/ 2 w 210"/>
                  <a:gd name="T47" fmla="*/ 1 h 115"/>
                  <a:gd name="T48" fmla="*/ 2 w 210"/>
                  <a:gd name="T49" fmla="*/ 1 h 115"/>
                  <a:gd name="T50" fmla="*/ 2 w 210"/>
                  <a:gd name="T51" fmla="*/ 1 h 115"/>
                  <a:gd name="T52" fmla="*/ 2 w 210"/>
                  <a:gd name="T53" fmla="*/ 1 h 115"/>
                  <a:gd name="T54" fmla="*/ 2 w 210"/>
                  <a:gd name="T55" fmla="*/ 1 h 115"/>
                  <a:gd name="T56" fmla="*/ 2 w 210"/>
                  <a:gd name="T57" fmla="*/ 1 h 115"/>
                  <a:gd name="T58" fmla="*/ 2 w 210"/>
                  <a:gd name="T59" fmla="*/ 1 h 115"/>
                  <a:gd name="T60" fmla="*/ 2 w 210"/>
                  <a:gd name="T61" fmla="*/ 1 h 115"/>
                  <a:gd name="T62" fmla="*/ 2 w 210"/>
                  <a:gd name="T63" fmla="*/ 1 h 115"/>
                  <a:gd name="T64" fmla="*/ 2 w 210"/>
                  <a:gd name="T65" fmla="*/ 1 h 115"/>
                  <a:gd name="T66" fmla="*/ 2 w 210"/>
                  <a:gd name="T67" fmla="*/ 1 h 115"/>
                  <a:gd name="T68" fmla="*/ 2 w 210"/>
                  <a:gd name="T69" fmla="*/ 1 h 115"/>
                  <a:gd name="T70" fmla="*/ 2 w 210"/>
                  <a:gd name="T71" fmla="*/ 1 h 115"/>
                  <a:gd name="T72" fmla="*/ 2 w 210"/>
                  <a:gd name="T73" fmla="*/ 1 h 115"/>
                  <a:gd name="T74" fmla="*/ 2 w 210"/>
                  <a:gd name="T75" fmla="*/ 1 h 115"/>
                  <a:gd name="T76" fmla="*/ 1 w 210"/>
                  <a:gd name="T77" fmla="*/ 1 h 115"/>
                  <a:gd name="T78" fmla="*/ 1 w 210"/>
                  <a:gd name="T79" fmla="*/ 1 h 115"/>
                  <a:gd name="T80" fmla="*/ 1 w 210"/>
                  <a:gd name="T81" fmla="*/ 1 h 115"/>
                  <a:gd name="T82" fmla="*/ 1 w 210"/>
                  <a:gd name="T83" fmla="*/ 0 h 115"/>
                  <a:gd name="T84" fmla="*/ 1 w 210"/>
                  <a:gd name="T85" fmla="*/ 0 h 115"/>
                  <a:gd name="T86" fmla="*/ 1 w 210"/>
                  <a:gd name="T87" fmla="*/ 1 h 115"/>
                  <a:gd name="T88" fmla="*/ 0 w 210"/>
                  <a:gd name="T89" fmla="*/ 0 h 115"/>
                  <a:gd name="T90" fmla="*/ 0 w 210"/>
                  <a:gd name="T91" fmla="*/ 1 h 115"/>
                  <a:gd name="T92" fmla="*/ 0 w 210"/>
                  <a:gd name="T93" fmla="*/ 1 h 115"/>
                  <a:gd name="T94" fmla="*/ 0 w 210"/>
                  <a:gd name="T95" fmla="*/ 0 h 1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0"/>
                  <a:gd name="T145" fmla="*/ 0 h 115"/>
                  <a:gd name="T146" fmla="*/ 210 w 210"/>
                  <a:gd name="T147" fmla="*/ 115 h 1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0" h="115">
                    <a:moveTo>
                      <a:pt x="23" y="0"/>
                    </a:moveTo>
                    <a:lnTo>
                      <a:pt x="23" y="46"/>
                    </a:lnTo>
                    <a:lnTo>
                      <a:pt x="31" y="55"/>
                    </a:lnTo>
                    <a:lnTo>
                      <a:pt x="45" y="70"/>
                    </a:lnTo>
                    <a:lnTo>
                      <a:pt x="56" y="79"/>
                    </a:lnTo>
                    <a:lnTo>
                      <a:pt x="65" y="87"/>
                    </a:lnTo>
                    <a:lnTo>
                      <a:pt x="77" y="96"/>
                    </a:lnTo>
                    <a:lnTo>
                      <a:pt x="90" y="103"/>
                    </a:lnTo>
                    <a:lnTo>
                      <a:pt x="105" y="110"/>
                    </a:lnTo>
                    <a:lnTo>
                      <a:pt x="119" y="114"/>
                    </a:lnTo>
                    <a:lnTo>
                      <a:pt x="128" y="115"/>
                    </a:lnTo>
                    <a:lnTo>
                      <a:pt x="138" y="115"/>
                    </a:lnTo>
                    <a:lnTo>
                      <a:pt x="146" y="114"/>
                    </a:lnTo>
                    <a:lnTo>
                      <a:pt x="156" y="111"/>
                    </a:lnTo>
                    <a:lnTo>
                      <a:pt x="165" y="108"/>
                    </a:lnTo>
                    <a:lnTo>
                      <a:pt x="174" y="102"/>
                    </a:lnTo>
                    <a:lnTo>
                      <a:pt x="182" y="96"/>
                    </a:lnTo>
                    <a:lnTo>
                      <a:pt x="189" y="89"/>
                    </a:lnTo>
                    <a:lnTo>
                      <a:pt x="195" y="80"/>
                    </a:lnTo>
                    <a:lnTo>
                      <a:pt x="201" y="71"/>
                    </a:lnTo>
                    <a:lnTo>
                      <a:pt x="206" y="60"/>
                    </a:lnTo>
                    <a:lnTo>
                      <a:pt x="210" y="49"/>
                    </a:lnTo>
                    <a:lnTo>
                      <a:pt x="150" y="27"/>
                    </a:lnTo>
                    <a:lnTo>
                      <a:pt x="147" y="34"/>
                    </a:lnTo>
                    <a:lnTo>
                      <a:pt x="144" y="40"/>
                    </a:lnTo>
                    <a:lnTo>
                      <a:pt x="142" y="43"/>
                    </a:lnTo>
                    <a:lnTo>
                      <a:pt x="139" y="47"/>
                    </a:lnTo>
                    <a:lnTo>
                      <a:pt x="138" y="48"/>
                    </a:lnTo>
                    <a:lnTo>
                      <a:pt x="136" y="49"/>
                    </a:lnTo>
                    <a:lnTo>
                      <a:pt x="136" y="51"/>
                    </a:lnTo>
                    <a:lnTo>
                      <a:pt x="134" y="51"/>
                    </a:lnTo>
                    <a:lnTo>
                      <a:pt x="133" y="51"/>
                    </a:lnTo>
                    <a:lnTo>
                      <a:pt x="132" y="51"/>
                    </a:lnTo>
                    <a:lnTo>
                      <a:pt x="126" y="49"/>
                    </a:lnTo>
                    <a:lnTo>
                      <a:pt x="120" y="46"/>
                    </a:lnTo>
                    <a:lnTo>
                      <a:pt x="113" y="42"/>
                    </a:lnTo>
                    <a:lnTo>
                      <a:pt x="106" y="36"/>
                    </a:lnTo>
                    <a:lnTo>
                      <a:pt x="98" y="30"/>
                    </a:lnTo>
                    <a:lnTo>
                      <a:pt x="90" y="24"/>
                    </a:lnTo>
                    <a:lnTo>
                      <a:pt x="77" y="10"/>
                    </a:lnTo>
                    <a:lnTo>
                      <a:pt x="68" y="0"/>
                    </a:lnTo>
                    <a:lnTo>
                      <a:pt x="68" y="46"/>
                    </a:lnTo>
                    <a:lnTo>
                      <a:pt x="23" y="0"/>
                    </a:lnTo>
                    <a:lnTo>
                      <a:pt x="0" y="23"/>
                    </a:lnTo>
                    <a:lnTo>
                      <a:pt x="23" y="46"/>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6" name="Freeform 237"/>
              <p:cNvSpPr>
                <a:spLocks/>
              </p:cNvSpPr>
              <p:nvPr/>
            </p:nvSpPr>
            <p:spPr bwMode="auto">
              <a:xfrm>
                <a:off x="4960" y="2894"/>
                <a:ext cx="24" cy="29"/>
              </a:xfrm>
              <a:custGeom>
                <a:avLst/>
                <a:gdLst>
                  <a:gd name="T0" fmla="*/ 2 w 95"/>
                  <a:gd name="T1" fmla="*/ 0 h 118"/>
                  <a:gd name="T2" fmla="*/ 1 w 95"/>
                  <a:gd name="T3" fmla="*/ 0 h 118"/>
                  <a:gd name="T4" fmla="*/ 0 w 95"/>
                  <a:gd name="T5" fmla="*/ 1 h 118"/>
                  <a:gd name="T6" fmla="*/ 1 w 95"/>
                  <a:gd name="T7" fmla="*/ 2 h 118"/>
                  <a:gd name="T8" fmla="*/ 2 w 95"/>
                  <a:gd name="T9" fmla="*/ 1 h 118"/>
                  <a:gd name="T10" fmla="*/ 1 w 95"/>
                  <a:gd name="T11" fmla="*/ 1 h 118"/>
                  <a:gd name="T12" fmla="*/ 2 w 95"/>
                  <a:gd name="T13" fmla="*/ 0 h 118"/>
                  <a:gd name="T14" fmla="*/ 1 w 95"/>
                  <a:gd name="T15" fmla="*/ 0 h 118"/>
                  <a:gd name="T16" fmla="*/ 1 w 95"/>
                  <a:gd name="T17" fmla="*/ 0 h 118"/>
                  <a:gd name="T18" fmla="*/ 2 w 95"/>
                  <a:gd name="T19" fmla="*/ 0 h 1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118"/>
                  <a:gd name="T32" fmla="*/ 95 w 95"/>
                  <a:gd name="T33" fmla="*/ 118 h 1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118">
                    <a:moveTo>
                      <a:pt x="95" y="23"/>
                    </a:moveTo>
                    <a:lnTo>
                      <a:pt x="48" y="23"/>
                    </a:lnTo>
                    <a:lnTo>
                      <a:pt x="0" y="72"/>
                    </a:lnTo>
                    <a:lnTo>
                      <a:pt x="45" y="118"/>
                    </a:lnTo>
                    <a:lnTo>
                      <a:pt x="95" y="68"/>
                    </a:lnTo>
                    <a:lnTo>
                      <a:pt x="48" y="68"/>
                    </a:lnTo>
                    <a:lnTo>
                      <a:pt x="95" y="23"/>
                    </a:lnTo>
                    <a:lnTo>
                      <a:pt x="71" y="0"/>
                    </a:lnTo>
                    <a:lnTo>
                      <a:pt x="48" y="23"/>
                    </a:lnTo>
                    <a:lnTo>
                      <a:pt x="95"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7" name="Freeform 238"/>
              <p:cNvSpPr>
                <a:spLocks/>
              </p:cNvSpPr>
              <p:nvPr/>
            </p:nvSpPr>
            <p:spPr bwMode="auto">
              <a:xfrm>
                <a:off x="4972" y="2897"/>
                <a:ext cx="28" cy="16"/>
              </a:xfrm>
              <a:custGeom>
                <a:avLst/>
                <a:gdLst>
                  <a:gd name="T0" fmla="*/ 2 w 112"/>
                  <a:gd name="T1" fmla="*/ 1 h 67"/>
                  <a:gd name="T2" fmla="*/ 2 w 112"/>
                  <a:gd name="T3" fmla="*/ 0 h 67"/>
                  <a:gd name="T4" fmla="*/ 1 w 112"/>
                  <a:gd name="T5" fmla="*/ 0 h 67"/>
                  <a:gd name="T6" fmla="*/ 1 w 112"/>
                  <a:gd name="T7" fmla="*/ 0 h 67"/>
                  <a:gd name="T8" fmla="*/ 1 w 112"/>
                  <a:gd name="T9" fmla="*/ 0 h 67"/>
                  <a:gd name="T10" fmla="*/ 1 w 112"/>
                  <a:gd name="T11" fmla="*/ 0 h 67"/>
                  <a:gd name="T12" fmla="*/ 1 w 112"/>
                  <a:gd name="T13" fmla="*/ 0 h 67"/>
                  <a:gd name="T14" fmla="*/ 1 w 112"/>
                  <a:gd name="T15" fmla="*/ 0 h 67"/>
                  <a:gd name="T16" fmla="*/ 1 w 112"/>
                  <a:gd name="T17" fmla="*/ 0 h 67"/>
                  <a:gd name="T18" fmla="*/ 1 w 112"/>
                  <a:gd name="T19" fmla="*/ 0 h 67"/>
                  <a:gd name="T20" fmla="*/ 0 w 112"/>
                  <a:gd name="T21" fmla="*/ 1 h 67"/>
                  <a:gd name="T22" fmla="*/ 0 w 112"/>
                  <a:gd name="T23" fmla="*/ 1 h 67"/>
                  <a:gd name="T24" fmla="*/ 1 w 112"/>
                  <a:gd name="T25" fmla="*/ 1 h 67"/>
                  <a:gd name="T26" fmla="*/ 1 w 112"/>
                  <a:gd name="T27" fmla="*/ 1 h 67"/>
                  <a:gd name="T28" fmla="*/ 1 w 112"/>
                  <a:gd name="T29" fmla="*/ 1 h 67"/>
                  <a:gd name="T30" fmla="*/ 1 w 112"/>
                  <a:gd name="T31" fmla="*/ 1 h 67"/>
                  <a:gd name="T32" fmla="*/ 1 w 112"/>
                  <a:gd name="T33" fmla="*/ 1 h 67"/>
                  <a:gd name="T34" fmla="*/ 1 w 112"/>
                  <a:gd name="T35" fmla="*/ 1 h 67"/>
                  <a:gd name="T36" fmla="*/ 1 w 112"/>
                  <a:gd name="T37" fmla="*/ 1 h 67"/>
                  <a:gd name="T38" fmla="*/ 1 w 112"/>
                  <a:gd name="T39" fmla="*/ 0 h 67"/>
                  <a:gd name="T40" fmla="*/ 2 w 112"/>
                  <a:gd name="T41" fmla="*/ 1 h 67"/>
                  <a:gd name="T42" fmla="*/ 2 w 112"/>
                  <a:gd name="T43" fmla="*/ 0 h 67"/>
                  <a:gd name="T44" fmla="*/ 2 w 112"/>
                  <a:gd name="T45" fmla="*/ 0 h 67"/>
                  <a:gd name="T46" fmla="*/ 2 w 112"/>
                  <a:gd name="T47" fmla="*/ 1 h 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67"/>
                  <a:gd name="T74" fmla="*/ 112 w 112"/>
                  <a:gd name="T75" fmla="*/ 67 h 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67">
                    <a:moveTo>
                      <a:pt x="88" y="57"/>
                    </a:moveTo>
                    <a:lnTo>
                      <a:pt x="88" y="12"/>
                    </a:lnTo>
                    <a:lnTo>
                      <a:pt x="69" y="1"/>
                    </a:lnTo>
                    <a:lnTo>
                      <a:pt x="59" y="0"/>
                    </a:lnTo>
                    <a:lnTo>
                      <a:pt x="50" y="0"/>
                    </a:lnTo>
                    <a:lnTo>
                      <a:pt x="43" y="1"/>
                    </a:lnTo>
                    <a:lnTo>
                      <a:pt x="36" y="1"/>
                    </a:lnTo>
                    <a:lnTo>
                      <a:pt x="31" y="1"/>
                    </a:lnTo>
                    <a:lnTo>
                      <a:pt x="33" y="3"/>
                    </a:lnTo>
                    <a:lnTo>
                      <a:pt x="47" y="10"/>
                    </a:lnTo>
                    <a:lnTo>
                      <a:pt x="0" y="55"/>
                    </a:lnTo>
                    <a:lnTo>
                      <a:pt x="21" y="66"/>
                    </a:lnTo>
                    <a:lnTo>
                      <a:pt x="31" y="67"/>
                    </a:lnTo>
                    <a:lnTo>
                      <a:pt x="40" y="66"/>
                    </a:lnTo>
                    <a:lnTo>
                      <a:pt x="47" y="66"/>
                    </a:lnTo>
                    <a:lnTo>
                      <a:pt x="53" y="66"/>
                    </a:lnTo>
                    <a:lnTo>
                      <a:pt x="57" y="66"/>
                    </a:lnTo>
                    <a:lnTo>
                      <a:pt x="56" y="64"/>
                    </a:lnTo>
                    <a:lnTo>
                      <a:pt x="43" y="57"/>
                    </a:lnTo>
                    <a:lnTo>
                      <a:pt x="43" y="12"/>
                    </a:lnTo>
                    <a:lnTo>
                      <a:pt x="88" y="57"/>
                    </a:lnTo>
                    <a:lnTo>
                      <a:pt x="112" y="35"/>
                    </a:lnTo>
                    <a:lnTo>
                      <a:pt x="88" y="12"/>
                    </a:lnTo>
                    <a:lnTo>
                      <a:pt x="88" y="5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8" name="Freeform 239"/>
              <p:cNvSpPr>
                <a:spLocks/>
              </p:cNvSpPr>
              <p:nvPr/>
            </p:nvSpPr>
            <p:spPr bwMode="auto">
              <a:xfrm>
                <a:off x="4965" y="2900"/>
                <a:ext cx="29" cy="26"/>
              </a:xfrm>
              <a:custGeom>
                <a:avLst/>
                <a:gdLst>
                  <a:gd name="T0" fmla="*/ 0 w 116"/>
                  <a:gd name="T1" fmla="*/ 1 h 105"/>
                  <a:gd name="T2" fmla="*/ 1 w 116"/>
                  <a:gd name="T3" fmla="*/ 1 h 105"/>
                  <a:gd name="T4" fmla="*/ 1 w 116"/>
                  <a:gd name="T5" fmla="*/ 1 h 105"/>
                  <a:gd name="T6" fmla="*/ 1 w 116"/>
                  <a:gd name="T7" fmla="*/ 1 h 105"/>
                  <a:gd name="T8" fmla="*/ 1 w 116"/>
                  <a:gd name="T9" fmla="*/ 1 h 105"/>
                  <a:gd name="T10" fmla="*/ 1 w 116"/>
                  <a:gd name="T11" fmla="*/ 1 h 105"/>
                  <a:gd name="T12" fmla="*/ 1 w 116"/>
                  <a:gd name="T13" fmla="*/ 1 h 105"/>
                  <a:gd name="T14" fmla="*/ 2 w 116"/>
                  <a:gd name="T15" fmla="*/ 1 h 105"/>
                  <a:gd name="T16" fmla="*/ 2 w 116"/>
                  <a:gd name="T17" fmla="*/ 1 h 105"/>
                  <a:gd name="T18" fmla="*/ 2 w 116"/>
                  <a:gd name="T19" fmla="*/ 1 h 105"/>
                  <a:gd name="T20" fmla="*/ 1 w 116"/>
                  <a:gd name="T21" fmla="*/ 0 h 105"/>
                  <a:gd name="T22" fmla="*/ 1 w 116"/>
                  <a:gd name="T23" fmla="*/ 0 h 105"/>
                  <a:gd name="T24" fmla="*/ 1 w 116"/>
                  <a:gd name="T25" fmla="*/ 0 h 105"/>
                  <a:gd name="T26" fmla="*/ 1 w 116"/>
                  <a:gd name="T27" fmla="*/ 0 h 105"/>
                  <a:gd name="T28" fmla="*/ 1 w 116"/>
                  <a:gd name="T29" fmla="*/ 0 h 105"/>
                  <a:gd name="T30" fmla="*/ 1 w 116"/>
                  <a:gd name="T31" fmla="*/ 0 h 105"/>
                  <a:gd name="T32" fmla="*/ 0 w 116"/>
                  <a:gd name="T33" fmla="*/ 0 h 105"/>
                  <a:gd name="T34" fmla="*/ 0 w 116"/>
                  <a:gd name="T35" fmla="*/ 0 h 105"/>
                  <a:gd name="T36" fmla="*/ 0 w 116"/>
                  <a:gd name="T37" fmla="*/ 0 h 105"/>
                  <a:gd name="T38" fmla="*/ 1 w 116"/>
                  <a:gd name="T39" fmla="*/ 1 h 105"/>
                  <a:gd name="T40" fmla="*/ 0 w 116"/>
                  <a:gd name="T41" fmla="*/ 1 h 105"/>
                  <a:gd name="T42" fmla="*/ 0 w 116"/>
                  <a:gd name="T43" fmla="*/ 1 h 105"/>
                  <a:gd name="T44" fmla="*/ 1 w 116"/>
                  <a:gd name="T45" fmla="*/ 1 h 105"/>
                  <a:gd name="T46" fmla="*/ 0 w 116"/>
                  <a:gd name="T47" fmla="*/ 1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6"/>
                  <a:gd name="T73" fmla="*/ 0 h 105"/>
                  <a:gd name="T74" fmla="*/ 116 w 116"/>
                  <a:gd name="T75" fmla="*/ 105 h 10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6" h="105">
                    <a:moveTo>
                      <a:pt x="0" y="93"/>
                    </a:moveTo>
                    <a:lnTo>
                      <a:pt x="32" y="99"/>
                    </a:lnTo>
                    <a:lnTo>
                      <a:pt x="41" y="95"/>
                    </a:lnTo>
                    <a:lnTo>
                      <a:pt x="51" y="90"/>
                    </a:lnTo>
                    <a:lnTo>
                      <a:pt x="61" y="85"/>
                    </a:lnTo>
                    <a:lnTo>
                      <a:pt x="72" y="79"/>
                    </a:lnTo>
                    <a:lnTo>
                      <a:pt x="83" y="71"/>
                    </a:lnTo>
                    <a:lnTo>
                      <a:pt x="95" y="63"/>
                    </a:lnTo>
                    <a:lnTo>
                      <a:pt x="107" y="55"/>
                    </a:lnTo>
                    <a:lnTo>
                      <a:pt x="116" y="45"/>
                    </a:lnTo>
                    <a:lnTo>
                      <a:pt x="71" y="0"/>
                    </a:lnTo>
                    <a:lnTo>
                      <a:pt x="65" y="5"/>
                    </a:lnTo>
                    <a:lnTo>
                      <a:pt x="57" y="12"/>
                    </a:lnTo>
                    <a:lnTo>
                      <a:pt x="49" y="18"/>
                    </a:lnTo>
                    <a:lnTo>
                      <a:pt x="39" y="24"/>
                    </a:lnTo>
                    <a:lnTo>
                      <a:pt x="30" y="29"/>
                    </a:lnTo>
                    <a:lnTo>
                      <a:pt x="21" y="33"/>
                    </a:lnTo>
                    <a:lnTo>
                      <a:pt x="14" y="36"/>
                    </a:lnTo>
                    <a:lnTo>
                      <a:pt x="9" y="38"/>
                    </a:lnTo>
                    <a:lnTo>
                      <a:pt x="41" y="44"/>
                    </a:lnTo>
                    <a:lnTo>
                      <a:pt x="0" y="93"/>
                    </a:lnTo>
                    <a:lnTo>
                      <a:pt x="15" y="105"/>
                    </a:lnTo>
                    <a:lnTo>
                      <a:pt x="32" y="99"/>
                    </a:lnTo>
                    <a:lnTo>
                      <a:pt x="0" y="9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69" name="Freeform 240"/>
              <p:cNvSpPr>
                <a:spLocks/>
              </p:cNvSpPr>
              <p:nvPr/>
            </p:nvSpPr>
            <p:spPr bwMode="auto">
              <a:xfrm>
                <a:off x="4925" y="2882"/>
                <a:ext cx="51" cy="41"/>
              </a:xfrm>
              <a:custGeom>
                <a:avLst/>
                <a:gdLst>
                  <a:gd name="T0" fmla="*/ 1 w 202"/>
                  <a:gd name="T1" fmla="*/ 0 h 163"/>
                  <a:gd name="T2" fmla="*/ 1 w 202"/>
                  <a:gd name="T3" fmla="*/ 1 h 163"/>
                  <a:gd name="T4" fmla="*/ 3 w 202"/>
                  <a:gd name="T5" fmla="*/ 3 h 163"/>
                  <a:gd name="T6" fmla="*/ 3 w 202"/>
                  <a:gd name="T7" fmla="*/ 2 h 163"/>
                  <a:gd name="T8" fmla="*/ 1 w 202"/>
                  <a:gd name="T9" fmla="*/ 0 h 163"/>
                  <a:gd name="T10" fmla="*/ 1 w 202"/>
                  <a:gd name="T11" fmla="*/ 1 h 163"/>
                  <a:gd name="T12" fmla="*/ 1 w 202"/>
                  <a:gd name="T13" fmla="*/ 0 h 163"/>
                  <a:gd name="T14" fmla="*/ 0 w 202"/>
                  <a:gd name="T15" fmla="*/ 1 h 163"/>
                  <a:gd name="T16" fmla="*/ 1 w 202"/>
                  <a:gd name="T17" fmla="*/ 1 h 163"/>
                  <a:gd name="T18" fmla="*/ 1 w 202"/>
                  <a:gd name="T19" fmla="*/ 0 h 1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163"/>
                  <a:gd name="T32" fmla="*/ 202 w 202"/>
                  <a:gd name="T33" fmla="*/ 163 h 1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163">
                    <a:moveTo>
                      <a:pt x="25" y="1"/>
                    </a:moveTo>
                    <a:lnTo>
                      <a:pt x="27" y="49"/>
                    </a:lnTo>
                    <a:lnTo>
                      <a:pt x="161" y="163"/>
                    </a:lnTo>
                    <a:lnTo>
                      <a:pt x="202" y="114"/>
                    </a:lnTo>
                    <a:lnTo>
                      <a:pt x="68" y="0"/>
                    </a:lnTo>
                    <a:lnTo>
                      <a:pt x="71" y="48"/>
                    </a:lnTo>
                    <a:lnTo>
                      <a:pt x="25" y="1"/>
                    </a:lnTo>
                    <a:lnTo>
                      <a:pt x="0" y="26"/>
                    </a:lnTo>
                    <a:lnTo>
                      <a:pt x="27" y="49"/>
                    </a:lnTo>
                    <a:lnTo>
                      <a:pt x="25" y="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0" name="Freeform 241"/>
              <p:cNvSpPr>
                <a:spLocks/>
              </p:cNvSpPr>
              <p:nvPr/>
            </p:nvSpPr>
            <p:spPr bwMode="auto">
              <a:xfrm>
                <a:off x="4931" y="2867"/>
                <a:ext cx="22" cy="27"/>
              </a:xfrm>
              <a:custGeom>
                <a:avLst/>
                <a:gdLst>
                  <a:gd name="T0" fmla="*/ 2 w 86"/>
                  <a:gd name="T1" fmla="*/ 0 h 109"/>
                  <a:gd name="T2" fmla="*/ 1 w 86"/>
                  <a:gd name="T3" fmla="*/ 0 h 109"/>
                  <a:gd name="T4" fmla="*/ 0 w 86"/>
                  <a:gd name="T5" fmla="*/ 1 h 109"/>
                  <a:gd name="T6" fmla="*/ 1 w 86"/>
                  <a:gd name="T7" fmla="*/ 2 h 109"/>
                  <a:gd name="T8" fmla="*/ 2 w 86"/>
                  <a:gd name="T9" fmla="*/ 1 h 109"/>
                  <a:gd name="T10" fmla="*/ 1 w 86"/>
                  <a:gd name="T11" fmla="*/ 1 h 109"/>
                  <a:gd name="T12" fmla="*/ 2 w 86"/>
                  <a:gd name="T13" fmla="*/ 0 h 109"/>
                  <a:gd name="T14" fmla="*/ 1 w 86"/>
                  <a:gd name="T15" fmla="*/ 0 h 109"/>
                  <a:gd name="T16" fmla="*/ 1 w 86"/>
                  <a:gd name="T17" fmla="*/ 0 h 109"/>
                  <a:gd name="T18" fmla="*/ 2 w 86"/>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
                  <a:gd name="T31" fmla="*/ 0 h 109"/>
                  <a:gd name="T32" fmla="*/ 86 w 86"/>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 h="109">
                    <a:moveTo>
                      <a:pt x="86" y="23"/>
                    </a:moveTo>
                    <a:lnTo>
                      <a:pt x="40" y="23"/>
                    </a:lnTo>
                    <a:lnTo>
                      <a:pt x="0" y="62"/>
                    </a:lnTo>
                    <a:lnTo>
                      <a:pt x="46" y="109"/>
                    </a:lnTo>
                    <a:lnTo>
                      <a:pt x="86" y="68"/>
                    </a:lnTo>
                    <a:lnTo>
                      <a:pt x="40" y="68"/>
                    </a:lnTo>
                    <a:lnTo>
                      <a:pt x="86" y="23"/>
                    </a:lnTo>
                    <a:lnTo>
                      <a:pt x="62" y="0"/>
                    </a:lnTo>
                    <a:lnTo>
                      <a:pt x="40" y="23"/>
                    </a:lnTo>
                    <a:lnTo>
                      <a:pt x="86"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1" name="Freeform 242"/>
              <p:cNvSpPr>
                <a:spLocks/>
              </p:cNvSpPr>
              <p:nvPr/>
            </p:nvSpPr>
            <p:spPr bwMode="auto">
              <a:xfrm>
                <a:off x="4941" y="2873"/>
                <a:ext cx="50" cy="29"/>
              </a:xfrm>
              <a:custGeom>
                <a:avLst/>
                <a:gdLst>
                  <a:gd name="T0" fmla="*/ 3 w 200"/>
                  <a:gd name="T1" fmla="*/ 2 h 118"/>
                  <a:gd name="T2" fmla="*/ 3 w 200"/>
                  <a:gd name="T3" fmla="*/ 1 h 118"/>
                  <a:gd name="T4" fmla="*/ 3 w 200"/>
                  <a:gd name="T5" fmla="*/ 1 h 118"/>
                  <a:gd name="T6" fmla="*/ 3 w 200"/>
                  <a:gd name="T7" fmla="*/ 1 h 118"/>
                  <a:gd name="T8" fmla="*/ 2 w 200"/>
                  <a:gd name="T9" fmla="*/ 1 h 118"/>
                  <a:gd name="T10" fmla="*/ 2 w 200"/>
                  <a:gd name="T11" fmla="*/ 1 h 118"/>
                  <a:gd name="T12" fmla="*/ 2 w 200"/>
                  <a:gd name="T13" fmla="*/ 0 h 118"/>
                  <a:gd name="T14" fmla="*/ 2 w 200"/>
                  <a:gd name="T15" fmla="*/ 0 h 118"/>
                  <a:gd name="T16" fmla="*/ 1 w 200"/>
                  <a:gd name="T17" fmla="*/ 0 h 118"/>
                  <a:gd name="T18" fmla="*/ 1 w 200"/>
                  <a:gd name="T19" fmla="*/ 0 h 118"/>
                  <a:gd name="T20" fmla="*/ 1 w 200"/>
                  <a:gd name="T21" fmla="*/ 0 h 118"/>
                  <a:gd name="T22" fmla="*/ 1 w 200"/>
                  <a:gd name="T23" fmla="*/ 0 h 118"/>
                  <a:gd name="T24" fmla="*/ 0 w 200"/>
                  <a:gd name="T25" fmla="*/ 1 h 118"/>
                  <a:gd name="T26" fmla="*/ 0 w 200"/>
                  <a:gd name="T27" fmla="*/ 1 h 118"/>
                  <a:gd name="T28" fmla="*/ 1 w 200"/>
                  <a:gd name="T29" fmla="*/ 1 h 118"/>
                  <a:gd name="T30" fmla="*/ 1 w 200"/>
                  <a:gd name="T31" fmla="*/ 1 h 118"/>
                  <a:gd name="T32" fmla="*/ 1 w 200"/>
                  <a:gd name="T33" fmla="*/ 1 h 118"/>
                  <a:gd name="T34" fmla="*/ 2 w 200"/>
                  <a:gd name="T35" fmla="*/ 1 h 118"/>
                  <a:gd name="T36" fmla="*/ 2 w 200"/>
                  <a:gd name="T37" fmla="*/ 1 h 118"/>
                  <a:gd name="T38" fmla="*/ 2 w 200"/>
                  <a:gd name="T39" fmla="*/ 1 h 118"/>
                  <a:gd name="T40" fmla="*/ 2 w 200"/>
                  <a:gd name="T41" fmla="*/ 2 h 118"/>
                  <a:gd name="T42" fmla="*/ 2 w 200"/>
                  <a:gd name="T43" fmla="*/ 2 h 118"/>
                  <a:gd name="T44" fmla="*/ 2 w 200"/>
                  <a:gd name="T45" fmla="*/ 2 h 118"/>
                  <a:gd name="T46" fmla="*/ 2 w 200"/>
                  <a:gd name="T47" fmla="*/ 1 h 118"/>
                  <a:gd name="T48" fmla="*/ 3 w 200"/>
                  <a:gd name="T49" fmla="*/ 2 h 118"/>
                  <a:gd name="T50" fmla="*/ 3 w 200"/>
                  <a:gd name="T51" fmla="*/ 1 h 118"/>
                  <a:gd name="T52" fmla="*/ 3 w 200"/>
                  <a:gd name="T53" fmla="*/ 1 h 118"/>
                  <a:gd name="T54" fmla="*/ 3 w 200"/>
                  <a:gd name="T55" fmla="*/ 2 h 1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0"/>
                  <a:gd name="T85" fmla="*/ 0 h 118"/>
                  <a:gd name="T86" fmla="*/ 200 w 200"/>
                  <a:gd name="T87" fmla="*/ 118 h 1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0" h="118">
                    <a:moveTo>
                      <a:pt x="177" y="118"/>
                    </a:moveTo>
                    <a:lnTo>
                      <a:pt x="177" y="73"/>
                    </a:lnTo>
                    <a:lnTo>
                      <a:pt x="168" y="64"/>
                    </a:lnTo>
                    <a:lnTo>
                      <a:pt x="159" y="57"/>
                    </a:lnTo>
                    <a:lnTo>
                      <a:pt x="149" y="51"/>
                    </a:lnTo>
                    <a:lnTo>
                      <a:pt x="139" y="45"/>
                    </a:lnTo>
                    <a:lnTo>
                      <a:pt x="118" y="34"/>
                    </a:lnTo>
                    <a:lnTo>
                      <a:pt x="98" y="26"/>
                    </a:lnTo>
                    <a:lnTo>
                      <a:pt x="79" y="18"/>
                    </a:lnTo>
                    <a:lnTo>
                      <a:pt x="63" y="10"/>
                    </a:lnTo>
                    <a:lnTo>
                      <a:pt x="51" y="4"/>
                    </a:lnTo>
                    <a:lnTo>
                      <a:pt x="46" y="0"/>
                    </a:lnTo>
                    <a:lnTo>
                      <a:pt x="0" y="45"/>
                    </a:lnTo>
                    <a:lnTo>
                      <a:pt x="16" y="58"/>
                    </a:lnTo>
                    <a:lnTo>
                      <a:pt x="34" y="68"/>
                    </a:lnTo>
                    <a:lnTo>
                      <a:pt x="53" y="76"/>
                    </a:lnTo>
                    <a:lnTo>
                      <a:pt x="72" y="84"/>
                    </a:lnTo>
                    <a:lnTo>
                      <a:pt x="91" y="93"/>
                    </a:lnTo>
                    <a:lnTo>
                      <a:pt x="109" y="102"/>
                    </a:lnTo>
                    <a:lnTo>
                      <a:pt x="116" y="106"/>
                    </a:lnTo>
                    <a:lnTo>
                      <a:pt x="123" y="111"/>
                    </a:lnTo>
                    <a:lnTo>
                      <a:pt x="128" y="114"/>
                    </a:lnTo>
                    <a:lnTo>
                      <a:pt x="132" y="118"/>
                    </a:lnTo>
                    <a:lnTo>
                      <a:pt x="132" y="73"/>
                    </a:lnTo>
                    <a:lnTo>
                      <a:pt x="177" y="118"/>
                    </a:lnTo>
                    <a:lnTo>
                      <a:pt x="200" y="95"/>
                    </a:lnTo>
                    <a:lnTo>
                      <a:pt x="177" y="73"/>
                    </a:lnTo>
                    <a:lnTo>
                      <a:pt x="177" y="11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2" name="Freeform 243"/>
              <p:cNvSpPr>
                <a:spLocks/>
              </p:cNvSpPr>
              <p:nvPr/>
            </p:nvSpPr>
            <p:spPr bwMode="auto">
              <a:xfrm>
                <a:off x="4962" y="2891"/>
                <a:ext cx="23" cy="29"/>
              </a:xfrm>
              <a:custGeom>
                <a:avLst/>
                <a:gdLst>
                  <a:gd name="T0" fmla="*/ 0 w 94"/>
                  <a:gd name="T1" fmla="*/ 1 h 117"/>
                  <a:gd name="T2" fmla="*/ 1 w 94"/>
                  <a:gd name="T3" fmla="*/ 1 h 117"/>
                  <a:gd name="T4" fmla="*/ 1 w 94"/>
                  <a:gd name="T5" fmla="*/ 1 h 117"/>
                  <a:gd name="T6" fmla="*/ 1 w 94"/>
                  <a:gd name="T7" fmla="*/ 0 h 117"/>
                  <a:gd name="T8" fmla="*/ 0 w 94"/>
                  <a:gd name="T9" fmla="*/ 1 h 117"/>
                  <a:gd name="T10" fmla="*/ 1 w 94"/>
                  <a:gd name="T11" fmla="*/ 1 h 117"/>
                  <a:gd name="T12" fmla="*/ 0 w 94"/>
                  <a:gd name="T13" fmla="*/ 1 h 117"/>
                  <a:gd name="T14" fmla="*/ 0 w 94"/>
                  <a:gd name="T15" fmla="*/ 2 h 117"/>
                  <a:gd name="T16" fmla="*/ 1 w 94"/>
                  <a:gd name="T17" fmla="*/ 1 h 117"/>
                  <a:gd name="T18" fmla="*/ 0 w 94"/>
                  <a:gd name="T19" fmla="*/ 1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17"/>
                  <a:gd name="T32" fmla="*/ 94 w 94"/>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17">
                    <a:moveTo>
                      <a:pt x="0" y="93"/>
                    </a:moveTo>
                    <a:lnTo>
                      <a:pt x="45" y="93"/>
                    </a:lnTo>
                    <a:lnTo>
                      <a:pt x="94" y="45"/>
                    </a:lnTo>
                    <a:lnTo>
                      <a:pt x="49" y="0"/>
                    </a:lnTo>
                    <a:lnTo>
                      <a:pt x="0" y="48"/>
                    </a:lnTo>
                    <a:lnTo>
                      <a:pt x="45" y="48"/>
                    </a:lnTo>
                    <a:lnTo>
                      <a:pt x="0" y="93"/>
                    </a:lnTo>
                    <a:lnTo>
                      <a:pt x="22" y="117"/>
                    </a:lnTo>
                    <a:lnTo>
                      <a:pt x="45" y="93"/>
                    </a:lnTo>
                    <a:lnTo>
                      <a:pt x="0" y="9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3" name="Freeform 244"/>
              <p:cNvSpPr>
                <a:spLocks/>
              </p:cNvSpPr>
              <p:nvPr/>
            </p:nvSpPr>
            <p:spPr bwMode="auto">
              <a:xfrm>
                <a:off x="4913" y="2860"/>
                <a:ext cx="60" cy="54"/>
              </a:xfrm>
              <a:custGeom>
                <a:avLst/>
                <a:gdLst>
                  <a:gd name="T0" fmla="*/ 0 w 242"/>
                  <a:gd name="T1" fmla="*/ 0 h 217"/>
                  <a:gd name="T2" fmla="*/ 0 w 242"/>
                  <a:gd name="T3" fmla="*/ 1 h 217"/>
                  <a:gd name="T4" fmla="*/ 3 w 242"/>
                  <a:gd name="T5" fmla="*/ 3 h 217"/>
                  <a:gd name="T6" fmla="*/ 4 w 242"/>
                  <a:gd name="T7" fmla="*/ 3 h 217"/>
                  <a:gd name="T8" fmla="*/ 1 w 242"/>
                  <a:gd name="T9" fmla="*/ 0 h 217"/>
                  <a:gd name="T10" fmla="*/ 1 w 242"/>
                  <a:gd name="T11" fmla="*/ 1 h 217"/>
                  <a:gd name="T12" fmla="*/ 0 w 242"/>
                  <a:gd name="T13" fmla="*/ 0 h 217"/>
                  <a:gd name="T14" fmla="*/ 0 w 242"/>
                  <a:gd name="T15" fmla="*/ 0 h 217"/>
                  <a:gd name="T16" fmla="*/ 0 w 242"/>
                  <a:gd name="T17" fmla="*/ 1 h 217"/>
                  <a:gd name="T18" fmla="*/ 0 w 242"/>
                  <a:gd name="T19" fmla="*/ 0 h 2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2"/>
                  <a:gd name="T31" fmla="*/ 0 h 217"/>
                  <a:gd name="T32" fmla="*/ 242 w 242"/>
                  <a:gd name="T33" fmla="*/ 217 h 2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2" h="217">
                    <a:moveTo>
                      <a:pt x="34" y="0"/>
                    </a:moveTo>
                    <a:lnTo>
                      <a:pt x="28" y="50"/>
                    </a:lnTo>
                    <a:lnTo>
                      <a:pt x="197" y="217"/>
                    </a:lnTo>
                    <a:lnTo>
                      <a:pt x="242" y="172"/>
                    </a:lnTo>
                    <a:lnTo>
                      <a:pt x="73" y="3"/>
                    </a:lnTo>
                    <a:lnTo>
                      <a:pt x="68" y="53"/>
                    </a:lnTo>
                    <a:lnTo>
                      <a:pt x="34" y="0"/>
                    </a:lnTo>
                    <a:lnTo>
                      <a:pt x="0" y="21"/>
                    </a:lnTo>
                    <a:lnTo>
                      <a:pt x="28" y="50"/>
                    </a:lnTo>
                    <a:lnTo>
                      <a:pt x="3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4" name="Freeform 245"/>
              <p:cNvSpPr>
                <a:spLocks/>
              </p:cNvSpPr>
              <p:nvPr/>
            </p:nvSpPr>
            <p:spPr bwMode="auto">
              <a:xfrm>
                <a:off x="4921" y="2856"/>
                <a:ext cx="36" cy="40"/>
              </a:xfrm>
              <a:custGeom>
                <a:avLst/>
                <a:gdLst>
                  <a:gd name="T0" fmla="*/ 1 w 145"/>
                  <a:gd name="T1" fmla="*/ 2 h 161"/>
                  <a:gd name="T2" fmla="*/ 2 w 145"/>
                  <a:gd name="T3" fmla="*/ 2 h 161"/>
                  <a:gd name="T4" fmla="*/ 2 w 145"/>
                  <a:gd name="T5" fmla="*/ 2 h 161"/>
                  <a:gd name="T6" fmla="*/ 2 w 145"/>
                  <a:gd name="T7" fmla="*/ 2 h 161"/>
                  <a:gd name="T8" fmla="*/ 2 w 145"/>
                  <a:gd name="T9" fmla="*/ 1 h 161"/>
                  <a:gd name="T10" fmla="*/ 2 w 145"/>
                  <a:gd name="T11" fmla="*/ 1 h 161"/>
                  <a:gd name="T12" fmla="*/ 2 w 145"/>
                  <a:gd name="T13" fmla="*/ 1 h 161"/>
                  <a:gd name="T14" fmla="*/ 2 w 145"/>
                  <a:gd name="T15" fmla="*/ 1 h 161"/>
                  <a:gd name="T16" fmla="*/ 2 w 145"/>
                  <a:gd name="T17" fmla="*/ 1 h 161"/>
                  <a:gd name="T18" fmla="*/ 2 w 145"/>
                  <a:gd name="T19" fmla="*/ 1 h 161"/>
                  <a:gd name="T20" fmla="*/ 2 w 145"/>
                  <a:gd name="T21" fmla="*/ 1 h 161"/>
                  <a:gd name="T22" fmla="*/ 2 w 145"/>
                  <a:gd name="T23" fmla="*/ 0 h 161"/>
                  <a:gd name="T24" fmla="*/ 2 w 145"/>
                  <a:gd name="T25" fmla="*/ 0 h 161"/>
                  <a:gd name="T26" fmla="*/ 2 w 145"/>
                  <a:gd name="T27" fmla="*/ 0 h 161"/>
                  <a:gd name="T28" fmla="*/ 1 w 145"/>
                  <a:gd name="T29" fmla="*/ 0 h 161"/>
                  <a:gd name="T30" fmla="*/ 1 w 145"/>
                  <a:gd name="T31" fmla="*/ 0 h 161"/>
                  <a:gd name="T32" fmla="*/ 1 w 145"/>
                  <a:gd name="T33" fmla="*/ 0 h 161"/>
                  <a:gd name="T34" fmla="*/ 1 w 145"/>
                  <a:gd name="T35" fmla="*/ 0 h 161"/>
                  <a:gd name="T36" fmla="*/ 1 w 145"/>
                  <a:gd name="T37" fmla="*/ 0 h 161"/>
                  <a:gd name="T38" fmla="*/ 0 w 145"/>
                  <a:gd name="T39" fmla="*/ 0 h 161"/>
                  <a:gd name="T40" fmla="*/ 0 w 145"/>
                  <a:gd name="T41" fmla="*/ 0 h 161"/>
                  <a:gd name="T42" fmla="*/ 0 w 145"/>
                  <a:gd name="T43" fmla="*/ 0 h 161"/>
                  <a:gd name="T44" fmla="*/ 0 w 145"/>
                  <a:gd name="T45" fmla="*/ 1 h 161"/>
                  <a:gd name="T46" fmla="*/ 0 w 145"/>
                  <a:gd name="T47" fmla="*/ 1 h 161"/>
                  <a:gd name="T48" fmla="*/ 1 w 145"/>
                  <a:gd name="T49" fmla="*/ 1 h 161"/>
                  <a:gd name="T50" fmla="*/ 1 w 145"/>
                  <a:gd name="T51" fmla="*/ 1 h 161"/>
                  <a:gd name="T52" fmla="*/ 1 w 145"/>
                  <a:gd name="T53" fmla="*/ 1 h 161"/>
                  <a:gd name="T54" fmla="*/ 1 w 145"/>
                  <a:gd name="T55" fmla="*/ 1 h 161"/>
                  <a:gd name="T56" fmla="*/ 1 w 145"/>
                  <a:gd name="T57" fmla="*/ 1 h 161"/>
                  <a:gd name="T58" fmla="*/ 1 w 145"/>
                  <a:gd name="T59" fmla="*/ 1 h 161"/>
                  <a:gd name="T60" fmla="*/ 1 w 145"/>
                  <a:gd name="T61" fmla="*/ 1 h 161"/>
                  <a:gd name="T62" fmla="*/ 1 w 145"/>
                  <a:gd name="T63" fmla="*/ 1 h 161"/>
                  <a:gd name="T64" fmla="*/ 1 w 145"/>
                  <a:gd name="T65" fmla="*/ 1 h 161"/>
                  <a:gd name="T66" fmla="*/ 1 w 145"/>
                  <a:gd name="T67" fmla="*/ 1 h 161"/>
                  <a:gd name="T68" fmla="*/ 1 w 145"/>
                  <a:gd name="T69" fmla="*/ 1 h 161"/>
                  <a:gd name="T70" fmla="*/ 1 w 145"/>
                  <a:gd name="T71" fmla="*/ 1 h 161"/>
                  <a:gd name="T72" fmla="*/ 1 w 145"/>
                  <a:gd name="T73" fmla="*/ 1 h 161"/>
                  <a:gd name="T74" fmla="*/ 1 w 145"/>
                  <a:gd name="T75" fmla="*/ 1 h 161"/>
                  <a:gd name="T76" fmla="*/ 1 w 145"/>
                  <a:gd name="T77" fmla="*/ 1 h 161"/>
                  <a:gd name="T78" fmla="*/ 1 w 145"/>
                  <a:gd name="T79" fmla="*/ 1 h 161"/>
                  <a:gd name="T80" fmla="*/ 1 w 145"/>
                  <a:gd name="T81" fmla="*/ 1 h 161"/>
                  <a:gd name="T82" fmla="*/ 1 w 145"/>
                  <a:gd name="T83" fmla="*/ 1 h 161"/>
                  <a:gd name="T84" fmla="*/ 1 w 145"/>
                  <a:gd name="T85" fmla="*/ 1 h 161"/>
                  <a:gd name="T86" fmla="*/ 2 w 145"/>
                  <a:gd name="T87" fmla="*/ 1 h 161"/>
                  <a:gd name="T88" fmla="*/ 1 w 145"/>
                  <a:gd name="T89" fmla="*/ 2 h 161"/>
                  <a:gd name="T90" fmla="*/ 1 w 145"/>
                  <a:gd name="T91" fmla="*/ 2 h 161"/>
                  <a:gd name="T92" fmla="*/ 2 w 145"/>
                  <a:gd name="T93" fmla="*/ 2 h 161"/>
                  <a:gd name="T94" fmla="*/ 1 w 145"/>
                  <a:gd name="T95" fmla="*/ 2 h 16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
                  <a:gd name="T145" fmla="*/ 0 h 161"/>
                  <a:gd name="T146" fmla="*/ 145 w 145"/>
                  <a:gd name="T147" fmla="*/ 161 h 16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 h="161">
                    <a:moveTo>
                      <a:pt x="65" y="137"/>
                    </a:moveTo>
                    <a:lnTo>
                      <a:pt x="111" y="137"/>
                    </a:lnTo>
                    <a:lnTo>
                      <a:pt x="125" y="121"/>
                    </a:lnTo>
                    <a:lnTo>
                      <a:pt x="134" y="107"/>
                    </a:lnTo>
                    <a:lnTo>
                      <a:pt x="139" y="98"/>
                    </a:lnTo>
                    <a:lnTo>
                      <a:pt x="141" y="89"/>
                    </a:lnTo>
                    <a:lnTo>
                      <a:pt x="144" y="80"/>
                    </a:lnTo>
                    <a:lnTo>
                      <a:pt x="145" y="72"/>
                    </a:lnTo>
                    <a:lnTo>
                      <a:pt x="144" y="62"/>
                    </a:lnTo>
                    <a:lnTo>
                      <a:pt x="143" y="54"/>
                    </a:lnTo>
                    <a:lnTo>
                      <a:pt x="140" y="45"/>
                    </a:lnTo>
                    <a:lnTo>
                      <a:pt x="134" y="36"/>
                    </a:lnTo>
                    <a:lnTo>
                      <a:pt x="126" y="24"/>
                    </a:lnTo>
                    <a:lnTo>
                      <a:pt x="113" y="15"/>
                    </a:lnTo>
                    <a:lnTo>
                      <a:pt x="100" y="9"/>
                    </a:lnTo>
                    <a:lnTo>
                      <a:pt x="87" y="4"/>
                    </a:lnTo>
                    <a:lnTo>
                      <a:pt x="72" y="1"/>
                    </a:lnTo>
                    <a:lnTo>
                      <a:pt x="57" y="0"/>
                    </a:lnTo>
                    <a:lnTo>
                      <a:pt x="43" y="1"/>
                    </a:lnTo>
                    <a:lnTo>
                      <a:pt x="29" y="4"/>
                    </a:lnTo>
                    <a:lnTo>
                      <a:pt x="13" y="9"/>
                    </a:lnTo>
                    <a:lnTo>
                      <a:pt x="0" y="17"/>
                    </a:lnTo>
                    <a:lnTo>
                      <a:pt x="34" y="70"/>
                    </a:lnTo>
                    <a:lnTo>
                      <a:pt x="39" y="68"/>
                    </a:lnTo>
                    <a:lnTo>
                      <a:pt x="45" y="67"/>
                    </a:lnTo>
                    <a:lnTo>
                      <a:pt x="51" y="64"/>
                    </a:lnTo>
                    <a:lnTo>
                      <a:pt x="58" y="64"/>
                    </a:lnTo>
                    <a:lnTo>
                      <a:pt x="64" y="64"/>
                    </a:lnTo>
                    <a:lnTo>
                      <a:pt x="70" y="66"/>
                    </a:lnTo>
                    <a:lnTo>
                      <a:pt x="75" y="68"/>
                    </a:lnTo>
                    <a:lnTo>
                      <a:pt x="78" y="69"/>
                    </a:lnTo>
                    <a:lnTo>
                      <a:pt x="81" y="70"/>
                    </a:lnTo>
                    <a:lnTo>
                      <a:pt x="82" y="73"/>
                    </a:lnTo>
                    <a:lnTo>
                      <a:pt x="81" y="70"/>
                    </a:lnTo>
                    <a:lnTo>
                      <a:pt x="81" y="69"/>
                    </a:lnTo>
                    <a:lnTo>
                      <a:pt x="80" y="69"/>
                    </a:lnTo>
                    <a:lnTo>
                      <a:pt x="81" y="70"/>
                    </a:lnTo>
                    <a:lnTo>
                      <a:pt x="80" y="72"/>
                    </a:lnTo>
                    <a:lnTo>
                      <a:pt x="80" y="73"/>
                    </a:lnTo>
                    <a:lnTo>
                      <a:pt x="78" y="74"/>
                    </a:lnTo>
                    <a:lnTo>
                      <a:pt x="74" y="82"/>
                    </a:lnTo>
                    <a:lnTo>
                      <a:pt x="65" y="92"/>
                    </a:lnTo>
                    <a:lnTo>
                      <a:pt x="111" y="92"/>
                    </a:lnTo>
                    <a:lnTo>
                      <a:pt x="65" y="137"/>
                    </a:lnTo>
                    <a:lnTo>
                      <a:pt x="88" y="161"/>
                    </a:lnTo>
                    <a:lnTo>
                      <a:pt x="111" y="137"/>
                    </a:lnTo>
                    <a:lnTo>
                      <a:pt x="65" y="13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5" name="Freeform 246"/>
              <p:cNvSpPr>
                <a:spLocks/>
              </p:cNvSpPr>
              <p:nvPr/>
            </p:nvSpPr>
            <p:spPr bwMode="auto">
              <a:xfrm>
                <a:off x="4899" y="2861"/>
                <a:ext cx="50" cy="29"/>
              </a:xfrm>
              <a:custGeom>
                <a:avLst/>
                <a:gdLst>
                  <a:gd name="T0" fmla="*/ 1 w 200"/>
                  <a:gd name="T1" fmla="*/ 0 h 118"/>
                  <a:gd name="T2" fmla="*/ 1 w 200"/>
                  <a:gd name="T3" fmla="*/ 1 h 118"/>
                  <a:gd name="T4" fmla="*/ 1 w 200"/>
                  <a:gd name="T5" fmla="*/ 1 h 118"/>
                  <a:gd name="T6" fmla="*/ 1 w 200"/>
                  <a:gd name="T7" fmla="*/ 1 h 118"/>
                  <a:gd name="T8" fmla="*/ 1 w 200"/>
                  <a:gd name="T9" fmla="*/ 1 h 118"/>
                  <a:gd name="T10" fmla="*/ 1 w 200"/>
                  <a:gd name="T11" fmla="*/ 1 h 118"/>
                  <a:gd name="T12" fmla="*/ 1 w 200"/>
                  <a:gd name="T13" fmla="*/ 1 h 118"/>
                  <a:gd name="T14" fmla="*/ 2 w 200"/>
                  <a:gd name="T15" fmla="*/ 1 h 118"/>
                  <a:gd name="T16" fmla="*/ 2 w 200"/>
                  <a:gd name="T17" fmla="*/ 1 h 118"/>
                  <a:gd name="T18" fmla="*/ 2 w 200"/>
                  <a:gd name="T19" fmla="*/ 1 h 118"/>
                  <a:gd name="T20" fmla="*/ 2 w 200"/>
                  <a:gd name="T21" fmla="*/ 1 h 118"/>
                  <a:gd name="T22" fmla="*/ 2 w 200"/>
                  <a:gd name="T23" fmla="*/ 2 h 118"/>
                  <a:gd name="T24" fmla="*/ 3 w 200"/>
                  <a:gd name="T25" fmla="*/ 2 h 118"/>
                  <a:gd name="T26" fmla="*/ 3 w 200"/>
                  <a:gd name="T27" fmla="*/ 2 h 118"/>
                  <a:gd name="T28" fmla="*/ 3 w 200"/>
                  <a:gd name="T29" fmla="*/ 1 h 118"/>
                  <a:gd name="T30" fmla="*/ 3 w 200"/>
                  <a:gd name="T31" fmla="*/ 1 h 118"/>
                  <a:gd name="T32" fmla="*/ 3 w 200"/>
                  <a:gd name="T33" fmla="*/ 1 h 118"/>
                  <a:gd name="T34" fmla="*/ 3 w 200"/>
                  <a:gd name="T35" fmla="*/ 1 h 118"/>
                  <a:gd name="T36" fmla="*/ 3 w 200"/>
                  <a:gd name="T37" fmla="*/ 1 h 118"/>
                  <a:gd name="T38" fmla="*/ 2 w 200"/>
                  <a:gd name="T39" fmla="*/ 0 h 118"/>
                  <a:gd name="T40" fmla="*/ 2 w 200"/>
                  <a:gd name="T41" fmla="*/ 0 h 118"/>
                  <a:gd name="T42" fmla="*/ 2 w 200"/>
                  <a:gd name="T43" fmla="*/ 0 h 118"/>
                  <a:gd name="T44" fmla="*/ 2 w 200"/>
                  <a:gd name="T45" fmla="*/ 0 h 118"/>
                  <a:gd name="T46" fmla="*/ 1 w 200"/>
                  <a:gd name="T47" fmla="*/ 0 h 118"/>
                  <a:gd name="T48" fmla="*/ 1 w 200"/>
                  <a:gd name="T49" fmla="*/ 0 h 118"/>
                  <a:gd name="T50" fmla="*/ 1 w 200"/>
                  <a:gd name="T51" fmla="*/ 0 h 118"/>
                  <a:gd name="T52" fmla="*/ 1 w 200"/>
                  <a:gd name="T53" fmla="*/ 0 h 118"/>
                  <a:gd name="T54" fmla="*/ 1 w 200"/>
                  <a:gd name="T55" fmla="*/ 1 h 118"/>
                  <a:gd name="T56" fmla="*/ 1 w 200"/>
                  <a:gd name="T57" fmla="*/ 0 h 118"/>
                  <a:gd name="T58" fmla="*/ 0 w 200"/>
                  <a:gd name="T59" fmla="*/ 0 h 118"/>
                  <a:gd name="T60" fmla="*/ 1 w 200"/>
                  <a:gd name="T61" fmla="*/ 1 h 118"/>
                  <a:gd name="T62" fmla="*/ 1 w 200"/>
                  <a:gd name="T63" fmla="*/ 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0"/>
                  <a:gd name="T97" fmla="*/ 0 h 118"/>
                  <a:gd name="T98" fmla="*/ 200 w 200"/>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0" h="118">
                    <a:moveTo>
                      <a:pt x="22" y="0"/>
                    </a:moveTo>
                    <a:lnTo>
                      <a:pt x="22" y="47"/>
                    </a:lnTo>
                    <a:lnTo>
                      <a:pt x="32" y="55"/>
                    </a:lnTo>
                    <a:lnTo>
                      <a:pt x="41" y="62"/>
                    </a:lnTo>
                    <a:lnTo>
                      <a:pt x="51" y="68"/>
                    </a:lnTo>
                    <a:lnTo>
                      <a:pt x="62" y="74"/>
                    </a:lnTo>
                    <a:lnTo>
                      <a:pt x="81" y="82"/>
                    </a:lnTo>
                    <a:lnTo>
                      <a:pt x="100" y="89"/>
                    </a:lnTo>
                    <a:lnTo>
                      <a:pt x="116" y="97"/>
                    </a:lnTo>
                    <a:lnTo>
                      <a:pt x="132" y="104"/>
                    </a:lnTo>
                    <a:lnTo>
                      <a:pt x="138" y="106"/>
                    </a:lnTo>
                    <a:lnTo>
                      <a:pt x="144" y="111"/>
                    </a:lnTo>
                    <a:lnTo>
                      <a:pt x="150" y="114"/>
                    </a:lnTo>
                    <a:lnTo>
                      <a:pt x="154" y="118"/>
                    </a:lnTo>
                    <a:lnTo>
                      <a:pt x="200" y="73"/>
                    </a:lnTo>
                    <a:lnTo>
                      <a:pt x="190" y="64"/>
                    </a:lnTo>
                    <a:lnTo>
                      <a:pt x="181" y="57"/>
                    </a:lnTo>
                    <a:lnTo>
                      <a:pt x="171" y="51"/>
                    </a:lnTo>
                    <a:lnTo>
                      <a:pt x="160" y="45"/>
                    </a:lnTo>
                    <a:lnTo>
                      <a:pt x="141" y="37"/>
                    </a:lnTo>
                    <a:lnTo>
                      <a:pt x="122" y="30"/>
                    </a:lnTo>
                    <a:lnTo>
                      <a:pt x="106" y="23"/>
                    </a:lnTo>
                    <a:lnTo>
                      <a:pt x="89" y="16"/>
                    </a:lnTo>
                    <a:lnTo>
                      <a:pt x="83" y="12"/>
                    </a:lnTo>
                    <a:lnTo>
                      <a:pt x="77" y="9"/>
                    </a:lnTo>
                    <a:lnTo>
                      <a:pt x="72" y="5"/>
                    </a:lnTo>
                    <a:lnTo>
                      <a:pt x="68" y="0"/>
                    </a:lnTo>
                    <a:lnTo>
                      <a:pt x="68" y="47"/>
                    </a:lnTo>
                    <a:lnTo>
                      <a:pt x="22" y="0"/>
                    </a:lnTo>
                    <a:lnTo>
                      <a:pt x="0" y="23"/>
                    </a:lnTo>
                    <a:lnTo>
                      <a:pt x="22" y="47"/>
                    </a:lnTo>
                    <a:lnTo>
                      <a:pt x="2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6" name="Freeform 247"/>
              <p:cNvSpPr>
                <a:spLocks/>
              </p:cNvSpPr>
              <p:nvPr/>
            </p:nvSpPr>
            <p:spPr bwMode="auto">
              <a:xfrm>
                <a:off x="4905" y="2850"/>
                <a:ext cx="17" cy="22"/>
              </a:xfrm>
              <a:custGeom>
                <a:avLst/>
                <a:gdLst>
                  <a:gd name="T0" fmla="*/ 0 w 72"/>
                  <a:gd name="T1" fmla="*/ 0 h 88"/>
                  <a:gd name="T2" fmla="*/ 0 w 72"/>
                  <a:gd name="T3" fmla="*/ 0 h 88"/>
                  <a:gd name="T4" fmla="*/ 0 w 72"/>
                  <a:gd name="T5" fmla="*/ 0 h 88"/>
                  <a:gd name="T6" fmla="*/ 0 w 72"/>
                  <a:gd name="T7" fmla="*/ 0 h 88"/>
                  <a:gd name="T8" fmla="*/ 0 w 72"/>
                  <a:gd name="T9" fmla="*/ 0 h 88"/>
                  <a:gd name="T10" fmla="*/ 0 w 72"/>
                  <a:gd name="T11" fmla="*/ 1 h 88"/>
                  <a:gd name="T12" fmla="*/ 0 w 72"/>
                  <a:gd name="T13" fmla="*/ 1 h 88"/>
                  <a:gd name="T14" fmla="*/ 0 w 72"/>
                  <a:gd name="T15" fmla="*/ 1 h 88"/>
                  <a:gd name="T16" fmla="*/ 0 w 72"/>
                  <a:gd name="T17" fmla="*/ 1 h 88"/>
                  <a:gd name="T18" fmla="*/ 0 w 72"/>
                  <a:gd name="T19" fmla="*/ 1 h 88"/>
                  <a:gd name="T20" fmla="*/ 1 w 72"/>
                  <a:gd name="T21" fmla="*/ 1 h 88"/>
                  <a:gd name="T22" fmla="*/ 1 w 72"/>
                  <a:gd name="T23" fmla="*/ 1 h 88"/>
                  <a:gd name="T24" fmla="*/ 1 w 72"/>
                  <a:gd name="T25" fmla="*/ 1 h 88"/>
                  <a:gd name="T26" fmla="*/ 1 w 72"/>
                  <a:gd name="T27" fmla="*/ 1 h 88"/>
                  <a:gd name="T28" fmla="*/ 1 w 72"/>
                  <a:gd name="T29" fmla="*/ 1 h 88"/>
                  <a:gd name="T30" fmla="*/ 1 w 72"/>
                  <a:gd name="T31" fmla="*/ 1 h 88"/>
                  <a:gd name="T32" fmla="*/ 1 w 72"/>
                  <a:gd name="T33" fmla="*/ 1 h 88"/>
                  <a:gd name="T34" fmla="*/ 1 w 72"/>
                  <a:gd name="T35" fmla="*/ 1 h 88"/>
                  <a:gd name="T36" fmla="*/ 1 w 72"/>
                  <a:gd name="T37" fmla="*/ 1 h 88"/>
                  <a:gd name="T38" fmla="*/ 1 w 72"/>
                  <a:gd name="T39" fmla="*/ 1 h 88"/>
                  <a:gd name="T40" fmla="*/ 0 w 72"/>
                  <a:gd name="T41" fmla="*/ 0 h 88"/>
                  <a:gd name="T42" fmla="*/ 0 w 72"/>
                  <a:gd name="T43" fmla="*/ 0 h 88"/>
                  <a:gd name="T44" fmla="*/ 0 w 72"/>
                  <a:gd name="T45" fmla="*/ 0 h 88"/>
                  <a:gd name="T46" fmla="*/ 0 w 72"/>
                  <a:gd name="T47" fmla="*/ 0 h 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88"/>
                  <a:gd name="T74" fmla="*/ 72 w 72"/>
                  <a:gd name="T75" fmla="*/ 88 h 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88">
                    <a:moveTo>
                      <a:pt x="37" y="0"/>
                    </a:moveTo>
                    <a:lnTo>
                      <a:pt x="25" y="8"/>
                    </a:lnTo>
                    <a:lnTo>
                      <a:pt x="21" y="14"/>
                    </a:lnTo>
                    <a:lnTo>
                      <a:pt x="16" y="20"/>
                    </a:lnTo>
                    <a:lnTo>
                      <a:pt x="12" y="25"/>
                    </a:lnTo>
                    <a:lnTo>
                      <a:pt x="9" y="31"/>
                    </a:lnTo>
                    <a:lnTo>
                      <a:pt x="5" y="34"/>
                    </a:lnTo>
                    <a:lnTo>
                      <a:pt x="3" y="38"/>
                    </a:lnTo>
                    <a:lnTo>
                      <a:pt x="2" y="40"/>
                    </a:lnTo>
                    <a:lnTo>
                      <a:pt x="0" y="41"/>
                    </a:lnTo>
                    <a:lnTo>
                      <a:pt x="46" y="88"/>
                    </a:lnTo>
                    <a:lnTo>
                      <a:pt x="52" y="82"/>
                    </a:lnTo>
                    <a:lnTo>
                      <a:pt x="55" y="76"/>
                    </a:lnTo>
                    <a:lnTo>
                      <a:pt x="59" y="70"/>
                    </a:lnTo>
                    <a:lnTo>
                      <a:pt x="62" y="65"/>
                    </a:lnTo>
                    <a:lnTo>
                      <a:pt x="65" y="61"/>
                    </a:lnTo>
                    <a:lnTo>
                      <a:pt x="67" y="58"/>
                    </a:lnTo>
                    <a:lnTo>
                      <a:pt x="69" y="56"/>
                    </a:lnTo>
                    <a:lnTo>
                      <a:pt x="72" y="53"/>
                    </a:lnTo>
                    <a:lnTo>
                      <a:pt x="60" y="60"/>
                    </a:lnTo>
                    <a:lnTo>
                      <a:pt x="37" y="0"/>
                    </a:lnTo>
                    <a:lnTo>
                      <a:pt x="30" y="2"/>
                    </a:lnTo>
                    <a:lnTo>
                      <a:pt x="25" y="8"/>
                    </a:lnTo>
                    <a:lnTo>
                      <a:pt x="37"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7" name="Freeform 248"/>
              <p:cNvSpPr>
                <a:spLocks/>
              </p:cNvSpPr>
              <p:nvPr/>
            </p:nvSpPr>
            <p:spPr bwMode="auto">
              <a:xfrm>
                <a:off x="4914" y="2847"/>
                <a:ext cx="12" cy="18"/>
              </a:xfrm>
              <a:custGeom>
                <a:avLst/>
                <a:gdLst>
                  <a:gd name="T0" fmla="*/ 1 w 48"/>
                  <a:gd name="T1" fmla="*/ 0 h 72"/>
                  <a:gd name="T2" fmla="*/ 0 w 48"/>
                  <a:gd name="T3" fmla="*/ 0 h 72"/>
                  <a:gd name="T4" fmla="*/ 0 w 48"/>
                  <a:gd name="T5" fmla="*/ 0 h 72"/>
                  <a:gd name="T6" fmla="*/ 1 w 48"/>
                  <a:gd name="T7" fmla="*/ 1 h 72"/>
                  <a:gd name="T8" fmla="*/ 1 w 48"/>
                  <a:gd name="T9" fmla="*/ 1 h 72"/>
                  <a:gd name="T10" fmla="*/ 0 w 48"/>
                  <a:gd name="T11" fmla="*/ 1 h 72"/>
                  <a:gd name="T12" fmla="*/ 1 w 48"/>
                  <a:gd name="T13" fmla="*/ 0 h 72"/>
                  <a:gd name="T14" fmla="*/ 1 w 48"/>
                  <a:gd name="T15" fmla="*/ 0 h 72"/>
                  <a:gd name="T16" fmla="*/ 0 w 48"/>
                  <a:gd name="T17" fmla="*/ 0 h 72"/>
                  <a:gd name="T18" fmla="*/ 1 w 48"/>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72"/>
                  <a:gd name="T32" fmla="*/ 48 w 48"/>
                  <a:gd name="T33" fmla="*/ 72 h 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72">
                    <a:moveTo>
                      <a:pt x="48" y="14"/>
                    </a:moveTo>
                    <a:lnTo>
                      <a:pt x="13" y="7"/>
                    </a:lnTo>
                    <a:lnTo>
                      <a:pt x="0" y="12"/>
                    </a:lnTo>
                    <a:lnTo>
                      <a:pt x="23" y="72"/>
                    </a:lnTo>
                    <a:lnTo>
                      <a:pt x="36" y="68"/>
                    </a:lnTo>
                    <a:lnTo>
                      <a:pt x="3" y="60"/>
                    </a:lnTo>
                    <a:lnTo>
                      <a:pt x="48" y="14"/>
                    </a:lnTo>
                    <a:lnTo>
                      <a:pt x="34" y="0"/>
                    </a:lnTo>
                    <a:lnTo>
                      <a:pt x="13" y="7"/>
                    </a:lnTo>
                    <a:lnTo>
                      <a:pt x="48" y="1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8" name="Freeform 249"/>
              <p:cNvSpPr>
                <a:spLocks/>
              </p:cNvSpPr>
              <p:nvPr/>
            </p:nvSpPr>
            <p:spPr bwMode="auto">
              <a:xfrm>
                <a:off x="4914" y="2848"/>
                <a:ext cx="33" cy="18"/>
              </a:xfrm>
              <a:custGeom>
                <a:avLst/>
                <a:gdLst>
                  <a:gd name="T0" fmla="*/ 1 w 129"/>
                  <a:gd name="T1" fmla="*/ 1 h 71"/>
                  <a:gd name="T2" fmla="*/ 1 w 129"/>
                  <a:gd name="T3" fmla="*/ 0 h 71"/>
                  <a:gd name="T4" fmla="*/ 1 w 129"/>
                  <a:gd name="T5" fmla="*/ 0 h 71"/>
                  <a:gd name="T6" fmla="*/ 1 w 129"/>
                  <a:gd name="T7" fmla="*/ 0 h 71"/>
                  <a:gd name="T8" fmla="*/ 1 w 129"/>
                  <a:gd name="T9" fmla="*/ 0 h 71"/>
                  <a:gd name="T10" fmla="*/ 1 w 129"/>
                  <a:gd name="T11" fmla="*/ 0 h 71"/>
                  <a:gd name="T12" fmla="*/ 1 w 129"/>
                  <a:gd name="T13" fmla="*/ 0 h 71"/>
                  <a:gd name="T14" fmla="*/ 1 w 129"/>
                  <a:gd name="T15" fmla="*/ 0 h 71"/>
                  <a:gd name="T16" fmla="*/ 1 w 129"/>
                  <a:gd name="T17" fmla="*/ 0 h 71"/>
                  <a:gd name="T18" fmla="*/ 1 w 129"/>
                  <a:gd name="T19" fmla="*/ 0 h 71"/>
                  <a:gd name="T20" fmla="*/ 0 w 129"/>
                  <a:gd name="T21" fmla="*/ 1 h 71"/>
                  <a:gd name="T22" fmla="*/ 0 w 129"/>
                  <a:gd name="T23" fmla="*/ 1 h 71"/>
                  <a:gd name="T24" fmla="*/ 0 w 129"/>
                  <a:gd name="T25" fmla="*/ 1 h 71"/>
                  <a:gd name="T26" fmla="*/ 1 w 129"/>
                  <a:gd name="T27" fmla="*/ 1 h 71"/>
                  <a:gd name="T28" fmla="*/ 1 w 129"/>
                  <a:gd name="T29" fmla="*/ 1 h 71"/>
                  <a:gd name="T30" fmla="*/ 1 w 129"/>
                  <a:gd name="T31" fmla="*/ 1 h 71"/>
                  <a:gd name="T32" fmla="*/ 1 w 129"/>
                  <a:gd name="T33" fmla="*/ 1 h 71"/>
                  <a:gd name="T34" fmla="*/ 1 w 129"/>
                  <a:gd name="T35" fmla="*/ 1 h 71"/>
                  <a:gd name="T36" fmla="*/ 1 w 129"/>
                  <a:gd name="T37" fmla="*/ 1 h 71"/>
                  <a:gd name="T38" fmla="*/ 1 w 129"/>
                  <a:gd name="T39" fmla="*/ 0 h 71"/>
                  <a:gd name="T40" fmla="*/ 1 w 129"/>
                  <a:gd name="T41" fmla="*/ 1 h 71"/>
                  <a:gd name="T42" fmla="*/ 2 w 129"/>
                  <a:gd name="T43" fmla="*/ 0 h 71"/>
                  <a:gd name="T44" fmla="*/ 1 w 129"/>
                  <a:gd name="T45" fmla="*/ 0 h 71"/>
                  <a:gd name="T46" fmla="*/ 1 w 129"/>
                  <a:gd name="T47" fmla="*/ 1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9"/>
                  <a:gd name="T73" fmla="*/ 0 h 71"/>
                  <a:gd name="T74" fmla="*/ 129 w 129"/>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9" h="71">
                    <a:moveTo>
                      <a:pt x="69" y="61"/>
                    </a:moveTo>
                    <a:lnTo>
                      <a:pt x="44" y="6"/>
                    </a:lnTo>
                    <a:lnTo>
                      <a:pt x="42" y="6"/>
                    </a:lnTo>
                    <a:lnTo>
                      <a:pt x="40" y="6"/>
                    </a:lnTo>
                    <a:lnTo>
                      <a:pt x="38" y="6"/>
                    </a:lnTo>
                    <a:lnTo>
                      <a:pt x="35" y="6"/>
                    </a:lnTo>
                    <a:lnTo>
                      <a:pt x="34" y="6"/>
                    </a:lnTo>
                    <a:lnTo>
                      <a:pt x="38" y="7"/>
                    </a:lnTo>
                    <a:lnTo>
                      <a:pt x="45" y="12"/>
                    </a:lnTo>
                    <a:lnTo>
                      <a:pt x="0" y="58"/>
                    </a:lnTo>
                    <a:lnTo>
                      <a:pt x="12" y="67"/>
                    </a:lnTo>
                    <a:lnTo>
                      <a:pt x="21" y="69"/>
                    </a:lnTo>
                    <a:lnTo>
                      <a:pt x="28" y="70"/>
                    </a:lnTo>
                    <a:lnTo>
                      <a:pt x="34" y="70"/>
                    </a:lnTo>
                    <a:lnTo>
                      <a:pt x="39" y="71"/>
                    </a:lnTo>
                    <a:lnTo>
                      <a:pt x="44" y="70"/>
                    </a:lnTo>
                    <a:lnTo>
                      <a:pt x="46" y="70"/>
                    </a:lnTo>
                    <a:lnTo>
                      <a:pt x="48" y="70"/>
                    </a:lnTo>
                    <a:lnTo>
                      <a:pt x="23" y="16"/>
                    </a:lnTo>
                    <a:lnTo>
                      <a:pt x="69" y="61"/>
                    </a:lnTo>
                    <a:lnTo>
                      <a:pt x="129" y="0"/>
                    </a:lnTo>
                    <a:lnTo>
                      <a:pt x="44" y="6"/>
                    </a:lnTo>
                    <a:lnTo>
                      <a:pt x="69" y="6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79" name="Freeform 250"/>
              <p:cNvSpPr>
                <a:spLocks/>
              </p:cNvSpPr>
              <p:nvPr/>
            </p:nvSpPr>
            <p:spPr bwMode="auto">
              <a:xfrm>
                <a:off x="4888" y="2841"/>
                <a:ext cx="44" cy="25"/>
              </a:xfrm>
              <a:custGeom>
                <a:avLst/>
                <a:gdLst>
                  <a:gd name="T0" fmla="*/ 1 w 176"/>
                  <a:gd name="T1" fmla="*/ 0 h 98"/>
                  <a:gd name="T2" fmla="*/ 1 w 176"/>
                  <a:gd name="T3" fmla="*/ 1 h 98"/>
                  <a:gd name="T4" fmla="*/ 1 w 176"/>
                  <a:gd name="T5" fmla="*/ 1 h 98"/>
                  <a:gd name="T6" fmla="*/ 1 w 176"/>
                  <a:gd name="T7" fmla="*/ 1 h 98"/>
                  <a:gd name="T8" fmla="*/ 1 w 176"/>
                  <a:gd name="T9" fmla="*/ 1 h 98"/>
                  <a:gd name="T10" fmla="*/ 1 w 176"/>
                  <a:gd name="T11" fmla="*/ 1 h 98"/>
                  <a:gd name="T12" fmla="*/ 2 w 176"/>
                  <a:gd name="T13" fmla="*/ 2 h 98"/>
                  <a:gd name="T14" fmla="*/ 2 w 176"/>
                  <a:gd name="T15" fmla="*/ 2 h 98"/>
                  <a:gd name="T16" fmla="*/ 2 w 176"/>
                  <a:gd name="T17" fmla="*/ 2 h 98"/>
                  <a:gd name="T18" fmla="*/ 2 w 176"/>
                  <a:gd name="T19" fmla="*/ 2 h 98"/>
                  <a:gd name="T20" fmla="*/ 3 w 176"/>
                  <a:gd name="T21" fmla="*/ 2 h 98"/>
                  <a:gd name="T22" fmla="*/ 3 w 176"/>
                  <a:gd name="T23" fmla="*/ 2 h 98"/>
                  <a:gd name="T24" fmla="*/ 2 w 176"/>
                  <a:gd name="T25" fmla="*/ 1 h 98"/>
                  <a:gd name="T26" fmla="*/ 2 w 176"/>
                  <a:gd name="T27" fmla="*/ 1 h 98"/>
                  <a:gd name="T28" fmla="*/ 3 w 176"/>
                  <a:gd name="T29" fmla="*/ 1 h 98"/>
                  <a:gd name="T30" fmla="*/ 3 w 176"/>
                  <a:gd name="T31" fmla="*/ 1 h 98"/>
                  <a:gd name="T32" fmla="*/ 3 w 176"/>
                  <a:gd name="T33" fmla="*/ 1 h 98"/>
                  <a:gd name="T34" fmla="*/ 2 w 176"/>
                  <a:gd name="T35" fmla="*/ 1 h 98"/>
                  <a:gd name="T36" fmla="*/ 2 w 176"/>
                  <a:gd name="T37" fmla="*/ 1 h 98"/>
                  <a:gd name="T38" fmla="*/ 2 w 176"/>
                  <a:gd name="T39" fmla="*/ 0 h 98"/>
                  <a:gd name="T40" fmla="*/ 2 w 176"/>
                  <a:gd name="T41" fmla="*/ 0 h 98"/>
                  <a:gd name="T42" fmla="*/ 1 w 176"/>
                  <a:gd name="T43" fmla="*/ 0 h 98"/>
                  <a:gd name="T44" fmla="*/ 1 w 176"/>
                  <a:gd name="T45" fmla="*/ 0 h 98"/>
                  <a:gd name="T46" fmla="*/ 1 w 176"/>
                  <a:gd name="T47" fmla="*/ 1 h 98"/>
                  <a:gd name="T48" fmla="*/ 1 w 176"/>
                  <a:gd name="T49" fmla="*/ 0 h 98"/>
                  <a:gd name="T50" fmla="*/ 0 w 176"/>
                  <a:gd name="T51" fmla="*/ 1 h 98"/>
                  <a:gd name="T52" fmla="*/ 1 w 176"/>
                  <a:gd name="T53" fmla="*/ 1 h 98"/>
                  <a:gd name="T54" fmla="*/ 1 w 176"/>
                  <a:gd name="T55" fmla="*/ 0 h 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6"/>
                  <a:gd name="T85" fmla="*/ 0 h 98"/>
                  <a:gd name="T86" fmla="*/ 176 w 176"/>
                  <a:gd name="T87" fmla="*/ 98 h 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6" h="98">
                    <a:moveTo>
                      <a:pt x="57" y="9"/>
                    </a:moveTo>
                    <a:lnTo>
                      <a:pt x="81" y="64"/>
                    </a:lnTo>
                    <a:lnTo>
                      <a:pt x="77" y="64"/>
                    </a:lnTo>
                    <a:lnTo>
                      <a:pt x="82" y="66"/>
                    </a:lnTo>
                    <a:lnTo>
                      <a:pt x="91" y="72"/>
                    </a:lnTo>
                    <a:lnTo>
                      <a:pt x="102" y="79"/>
                    </a:lnTo>
                    <a:lnTo>
                      <a:pt x="114" y="87"/>
                    </a:lnTo>
                    <a:lnTo>
                      <a:pt x="124" y="94"/>
                    </a:lnTo>
                    <a:lnTo>
                      <a:pt x="134" y="97"/>
                    </a:lnTo>
                    <a:lnTo>
                      <a:pt x="145" y="98"/>
                    </a:lnTo>
                    <a:lnTo>
                      <a:pt x="159" y="97"/>
                    </a:lnTo>
                    <a:lnTo>
                      <a:pt x="176" y="88"/>
                    </a:lnTo>
                    <a:lnTo>
                      <a:pt x="130" y="43"/>
                    </a:lnTo>
                    <a:lnTo>
                      <a:pt x="142" y="36"/>
                    </a:lnTo>
                    <a:lnTo>
                      <a:pt x="151" y="36"/>
                    </a:lnTo>
                    <a:lnTo>
                      <a:pt x="153" y="36"/>
                    </a:lnTo>
                    <a:lnTo>
                      <a:pt x="154" y="36"/>
                    </a:lnTo>
                    <a:lnTo>
                      <a:pt x="147" y="32"/>
                    </a:lnTo>
                    <a:lnTo>
                      <a:pt x="136" y="25"/>
                    </a:lnTo>
                    <a:lnTo>
                      <a:pt x="126" y="18"/>
                    </a:lnTo>
                    <a:lnTo>
                      <a:pt x="113" y="11"/>
                    </a:lnTo>
                    <a:lnTo>
                      <a:pt x="98" y="3"/>
                    </a:lnTo>
                    <a:lnTo>
                      <a:pt x="79" y="0"/>
                    </a:lnTo>
                    <a:lnTo>
                      <a:pt x="103" y="55"/>
                    </a:lnTo>
                    <a:lnTo>
                      <a:pt x="57" y="9"/>
                    </a:lnTo>
                    <a:lnTo>
                      <a:pt x="0" y="66"/>
                    </a:lnTo>
                    <a:lnTo>
                      <a:pt x="81" y="64"/>
                    </a:lnTo>
                    <a:lnTo>
                      <a:pt x="57" y="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0" name="Freeform 251"/>
              <p:cNvSpPr>
                <a:spLocks/>
              </p:cNvSpPr>
              <p:nvPr/>
            </p:nvSpPr>
            <p:spPr bwMode="auto">
              <a:xfrm>
                <a:off x="4902" y="2840"/>
                <a:ext cx="27" cy="20"/>
              </a:xfrm>
              <a:custGeom>
                <a:avLst/>
                <a:gdLst>
                  <a:gd name="T0" fmla="*/ 1 w 109"/>
                  <a:gd name="T1" fmla="*/ 1 h 79"/>
                  <a:gd name="T2" fmla="*/ 1 w 109"/>
                  <a:gd name="T3" fmla="*/ 1 h 79"/>
                  <a:gd name="T4" fmla="*/ 1 w 109"/>
                  <a:gd name="T5" fmla="*/ 1 h 79"/>
                  <a:gd name="T6" fmla="*/ 1 w 109"/>
                  <a:gd name="T7" fmla="*/ 1 h 79"/>
                  <a:gd name="T8" fmla="*/ 1 w 109"/>
                  <a:gd name="T9" fmla="*/ 0 h 79"/>
                  <a:gd name="T10" fmla="*/ 1 w 109"/>
                  <a:gd name="T11" fmla="*/ 0 h 79"/>
                  <a:gd name="T12" fmla="*/ 1 w 109"/>
                  <a:gd name="T13" fmla="*/ 0 h 79"/>
                  <a:gd name="T14" fmla="*/ 1 w 109"/>
                  <a:gd name="T15" fmla="*/ 0 h 79"/>
                  <a:gd name="T16" fmla="*/ 0 w 109"/>
                  <a:gd name="T17" fmla="*/ 0 h 79"/>
                  <a:gd name="T18" fmla="*/ 0 w 109"/>
                  <a:gd name="T19" fmla="*/ 0 h 79"/>
                  <a:gd name="T20" fmla="*/ 0 w 109"/>
                  <a:gd name="T21" fmla="*/ 0 h 79"/>
                  <a:gd name="T22" fmla="*/ 0 w 109"/>
                  <a:gd name="T23" fmla="*/ 0 h 79"/>
                  <a:gd name="T24" fmla="*/ 1 w 109"/>
                  <a:gd name="T25" fmla="*/ 1 h 79"/>
                  <a:gd name="T26" fmla="*/ 0 w 109"/>
                  <a:gd name="T27" fmla="*/ 1 h 79"/>
                  <a:gd name="T28" fmla="*/ 0 w 109"/>
                  <a:gd name="T29" fmla="*/ 1 h 79"/>
                  <a:gd name="T30" fmla="*/ 0 w 109"/>
                  <a:gd name="T31" fmla="*/ 1 h 79"/>
                  <a:gd name="T32" fmla="*/ 0 w 109"/>
                  <a:gd name="T33" fmla="*/ 1 h 79"/>
                  <a:gd name="T34" fmla="*/ 0 w 109"/>
                  <a:gd name="T35" fmla="*/ 1 h 79"/>
                  <a:gd name="T36" fmla="*/ 0 w 109"/>
                  <a:gd name="T37" fmla="*/ 1 h 79"/>
                  <a:gd name="T38" fmla="*/ 0 w 109"/>
                  <a:gd name="T39" fmla="*/ 1 h 79"/>
                  <a:gd name="T40" fmla="*/ 0 w 109"/>
                  <a:gd name="T41" fmla="*/ 1 h 79"/>
                  <a:gd name="T42" fmla="*/ 0 w 109"/>
                  <a:gd name="T43" fmla="*/ 1 h 79"/>
                  <a:gd name="T44" fmla="*/ 0 w 109"/>
                  <a:gd name="T45" fmla="*/ 1 h 79"/>
                  <a:gd name="T46" fmla="*/ 0 w 109"/>
                  <a:gd name="T47" fmla="*/ 1 h 79"/>
                  <a:gd name="T48" fmla="*/ 1 w 109"/>
                  <a:gd name="T49" fmla="*/ 1 h 79"/>
                  <a:gd name="T50" fmla="*/ 2 w 109"/>
                  <a:gd name="T51" fmla="*/ 1 h 79"/>
                  <a:gd name="T52" fmla="*/ 1 w 109"/>
                  <a:gd name="T53" fmla="*/ 1 h 79"/>
                  <a:gd name="T54" fmla="*/ 1 w 109"/>
                  <a:gd name="T55" fmla="*/ 1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9"/>
                  <a:gd name="T85" fmla="*/ 0 h 79"/>
                  <a:gd name="T86" fmla="*/ 109 w 109"/>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9" h="79">
                    <a:moveTo>
                      <a:pt x="87" y="79"/>
                    </a:moveTo>
                    <a:lnTo>
                      <a:pt x="87" y="34"/>
                    </a:lnTo>
                    <a:lnTo>
                      <a:pt x="83" y="30"/>
                    </a:lnTo>
                    <a:lnTo>
                      <a:pt x="78" y="25"/>
                    </a:lnTo>
                    <a:lnTo>
                      <a:pt x="71" y="21"/>
                    </a:lnTo>
                    <a:lnTo>
                      <a:pt x="64" y="14"/>
                    </a:lnTo>
                    <a:lnTo>
                      <a:pt x="54" y="8"/>
                    </a:lnTo>
                    <a:lnTo>
                      <a:pt x="44" y="3"/>
                    </a:lnTo>
                    <a:lnTo>
                      <a:pt x="34" y="0"/>
                    </a:lnTo>
                    <a:lnTo>
                      <a:pt x="24" y="0"/>
                    </a:lnTo>
                    <a:lnTo>
                      <a:pt x="12" y="4"/>
                    </a:lnTo>
                    <a:lnTo>
                      <a:pt x="0" y="12"/>
                    </a:lnTo>
                    <a:lnTo>
                      <a:pt x="46" y="58"/>
                    </a:lnTo>
                    <a:lnTo>
                      <a:pt x="38" y="62"/>
                    </a:lnTo>
                    <a:lnTo>
                      <a:pt x="31" y="65"/>
                    </a:lnTo>
                    <a:lnTo>
                      <a:pt x="26" y="65"/>
                    </a:lnTo>
                    <a:lnTo>
                      <a:pt x="21" y="63"/>
                    </a:lnTo>
                    <a:lnTo>
                      <a:pt x="24" y="65"/>
                    </a:lnTo>
                    <a:lnTo>
                      <a:pt x="26" y="67"/>
                    </a:lnTo>
                    <a:lnTo>
                      <a:pt x="31" y="69"/>
                    </a:lnTo>
                    <a:lnTo>
                      <a:pt x="34" y="74"/>
                    </a:lnTo>
                    <a:lnTo>
                      <a:pt x="39" y="77"/>
                    </a:lnTo>
                    <a:lnTo>
                      <a:pt x="40" y="79"/>
                    </a:lnTo>
                    <a:lnTo>
                      <a:pt x="40" y="34"/>
                    </a:lnTo>
                    <a:lnTo>
                      <a:pt x="87" y="79"/>
                    </a:lnTo>
                    <a:lnTo>
                      <a:pt x="109" y="56"/>
                    </a:lnTo>
                    <a:lnTo>
                      <a:pt x="87" y="34"/>
                    </a:lnTo>
                    <a:lnTo>
                      <a:pt x="87" y="7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1" name="Freeform 252"/>
              <p:cNvSpPr>
                <a:spLocks/>
              </p:cNvSpPr>
              <p:nvPr/>
            </p:nvSpPr>
            <p:spPr bwMode="auto">
              <a:xfrm>
                <a:off x="4905" y="2849"/>
                <a:ext cx="19" cy="20"/>
              </a:xfrm>
              <a:custGeom>
                <a:avLst/>
                <a:gdLst>
                  <a:gd name="T0" fmla="*/ 0 w 77"/>
                  <a:gd name="T1" fmla="*/ 1 h 83"/>
                  <a:gd name="T2" fmla="*/ 1 w 77"/>
                  <a:gd name="T3" fmla="*/ 1 h 83"/>
                  <a:gd name="T4" fmla="*/ 1 w 77"/>
                  <a:gd name="T5" fmla="*/ 1 h 83"/>
                  <a:gd name="T6" fmla="*/ 0 w 77"/>
                  <a:gd name="T7" fmla="*/ 0 h 83"/>
                  <a:gd name="T8" fmla="*/ 0 w 77"/>
                  <a:gd name="T9" fmla="*/ 0 h 83"/>
                  <a:gd name="T10" fmla="*/ 0 w 77"/>
                  <a:gd name="T11" fmla="*/ 0 h 83"/>
                  <a:gd name="T12" fmla="*/ 0 w 77"/>
                  <a:gd name="T13" fmla="*/ 1 h 83"/>
                  <a:gd name="T14" fmla="*/ 0 w 77"/>
                  <a:gd name="T15" fmla="*/ 1 h 83"/>
                  <a:gd name="T16" fmla="*/ 1 w 77"/>
                  <a:gd name="T17" fmla="*/ 1 h 83"/>
                  <a:gd name="T18" fmla="*/ 0 w 77"/>
                  <a:gd name="T19" fmla="*/ 1 h 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83"/>
                  <a:gd name="T32" fmla="*/ 77 w 77"/>
                  <a:gd name="T33" fmla="*/ 83 h 8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83">
                    <a:moveTo>
                      <a:pt x="34" y="83"/>
                    </a:moveTo>
                    <a:lnTo>
                      <a:pt x="47" y="75"/>
                    </a:lnTo>
                    <a:lnTo>
                      <a:pt x="77" y="45"/>
                    </a:lnTo>
                    <a:lnTo>
                      <a:pt x="30" y="0"/>
                    </a:lnTo>
                    <a:lnTo>
                      <a:pt x="0" y="29"/>
                    </a:lnTo>
                    <a:lnTo>
                      <a:pt x="14" y="21"/>
                    </a:lnTo>
                    <a:lnTo>
                      <a:pt x="34" y="83"/>
                    </a:lnTo>
                    <a:lnTo>
                      <a:pt x="41" y="81"/>
                    </a:lnTo>
                    <a:lnTo>
                      <a:pt x="47" y="75"/>
                    </a:lnTo>
                    <a:lnTo>
                      <a:pt x="34" y="8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2" name="Freeform 253"/>
              <p:cNvSpPr>
                <a:spLocks/>
              </p:cNvSpPr>
              <p:nvPr/>
            </p:nvSpPr>
            <p:spPr bwMode="auto">
              <a:xfrm>
                <a:off x="4904" y="2854"/>
                <a:ext cx="9" cy="17"/>
              </a:xfrm>
              <a:custGeom>
                <a:avLst/>
                <a:gdLst>
                  <a:gd name="T0" fmla="*/ 0 w 35"/>
                  <a:gd name="T1" fmla="*/ 0 h 67"/>
                  <a:gd name="T2" fmla="*/ 0 w 35"/>
                  <a:gd name="T3" fmla="*/ 1 h 67"/>
                  <a:gd name="T4" fmla="*/ 1 w 35"/>
                  <a:gd name="T5" fmla="*/ 1 h 67"/>
                  <a:gd name="T6" fmla="*/ 0 w 35"/>
                  <a:gd name="T7" fmla="*/ 0 h 67"/>
                  <a:gd name="T8" fmla="*/ 0 w 35"/>
                  <a:gd name="T9" fmla="*/ 0 h 67"/>
                  <a:gd name="T10" fmla="*/ 0 w 35"/>
                  <a:gd name="T11" fmla="*/ 1 h 67"/>
                  <a:gd name="T12" fmla="*/ 0 w 35"/>
                  <a:gd name="T13" fmla="*/ 0 h 67"/>
                  <a:gd name="T14" fmla="*/ 0 w 35"/>
                  <a:gd name="T15" fmla="*/ 1 h 67"/>
                  <a:gd name="T16" fmla="*/ 0 w 35"/>
                  <a:gd name="T17" fmla="*/ 1 h 67"/>
                  <a:gd name="T18" fmla="*/ 0 w 35"/>
                  <a:gd name="T19" fmla="*/ 0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67"/>
                  <a:gd name="T32" fmla="*/ 35 w 35"/>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67">
                    <a:moveTo>
                      <a:pt x="0" y="5"/>
                    </a:moveTo>
                    <a:lnTo>
                      <a:pt x="20" y="67"/>
                    </a:lnTo>
                    <a:lnTo>
                      <a:pt x="35" y="62"/>
                    </a:lnTo>
                    <a:lnTo>
                      <a:pt x="15" y="0"/>
                    </a:lnTo>
                    <a:lnTo>
                      <a:pt x="0" y="5"/>
                    </a:lnTo>
                    <a:lnTo>
                      <a:pt x="20" y="67"/>
                    </a:lnTo>
                    <a:lnTo>
                      <a:pt x="0" y="5"/>
                    </a:lnTo>
                    <a:lnTo>
                      <a:pt x="11" y="36"/>
                    </a:lnTo>
                    <a:lnTo>
                      <a:pt x="20" y="67"/>
                    </a:lnTo>
                    <a:lnTo>
                      <a:pt x="0" y="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3" name="Freeform 254"/>
              <p:cNvSpPr>
                <a:spLocks/>
              </p:cNvSpPr>
              <p:nvPr/>
            </p:nvSpPr>
            <p:spPr bwMode="auto">
              <a:xfrm>
                <a:off x="4899" y="2854"/>
                <a:ext cx="14" cy="17"/>
              </a:xfrm>
              <a:custGeom>
                <a:avLst/>
                <a:gdLst>
                  <a:gd name="T0" fmla="*/ 0 w 56"/>
                  <a:gd name="T1" fmla="*/ 1 h 66"/>
                  <a:gd name="T2" fmla="*/ 0 w 56"/>
                  <a:gd name="T3" fmla="*/ 1 h 66"/>
                  <a:gd name="T4" fmla="*/ 0 w 56"/>
                  <a:gd name="T5" fmla="*/ 1 h 66"/>
                  <a:gd name="T6" fmla="*/ 1 w 56"/>
                  <a:gd name="T7" fmla="*/ 1 h 66"/>
                  <a:gd name="T8" fmla="*/ 1 w 56"/>
                  <a:gd name="T9" fmla="*/ 1 h 66"/>
                  <a:gd name="T10" fmla="*/ 1 w 56"/>
                  <a:gd name="T11" fmla="*/ 1 h 66"/>
                  <a:gd name="T12" fmla="*/ 0 w 56"/>
                  <a:gd name="T13" fmla="*/ 0 h 66"/>
                  <a:gd name="T14" fmla="*/ 1 w 56"/>
                  <a:gd name="T15" fmla="*/ 0 h 66"/>
                  <a:gd name="T16" fmla="*/ 0 w 56"/>
                  <a:gd name="T17" fmla="*/ 0 h 66"/>
                  <a:gd name="T18" fmla="*/ 1 w 56"/>
                  <a:gd name="T19" fmla="*/ 1 h 66"/>
                  <a:gd name="T20" fmla="*/ 1 w 56"/>
                  <a:gd name="T21" fmla="*/ 1 h 66"/>
                  <a:gd name="T22" fmla="*/ 1 w 56"/>
                  <a:gd name="T23" fmla="*/ 1 h 66"/>
                  <a:gd name="T24" fmla="*/ 1 w 56"/>
                  <a:gd name="T25" fmla="*/ 0 h 66"/>
                  <a:gd name="T26" fmla="*/ 1 w 56"/>
                  <a:gd name="T27" fmla="*/ 0 h 66"/>
                  <a:gd name="T28" fmla="*/ 1 w 56"/>
                  <a:gd name="T29" fmla="*/ 0 h 66"/>
                  <a:gd name="T30" fmla="*/ 1 w 56"/>
                  <a:gd name="T31" fmla="*/ 0 h 66"/>
                  <a:gd name="T32" fmla="*/ 1 w 56"/>
                  <a:gd name="T33" fmla="*/ 0 h 66"/>
                  <a:gd name="T34" fmla="*/ 1 w 56"/>
                  <a:gd name="T35" fmla="*/ 0 h 66"/>
                  <a:gd name="T36" fmla="*/ 0 w 56"/>
                  <a:gd name="T37" fmla="*/ 1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66"/>
                  <a:gd name="T59" fmla="*/ 56 w 56"/>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66">
                    <a:moveTo>
                      <a:pt x="0" y="49"/>
                    </a:moveTo>
                    <a:lnTo>
                      <a:pt x="9" y="56"/>
                    </a:lnTo>
                    <a:lnTo>
                      <a:pt x="18" y="61"/>
                    </a:lnTo>
                    <a:lnTo>
                      <a:pt x="25" y="63"/>
                    </a:lnTo>
                    <a:lnTo>
                      <a:pt x="30" y="63"/>
                    </a:lnTo>
                    <a:lnTo>
                      <a:pt x="24" y="62"/>
                    </a:lnTo>
                    <a:lnTo>
                      <a:pt x="19" y="6"/>
                    </a:lnTo>
                    <a:lnTo>
                      <a:pt x="25" y="3"/>
                    </a:lnTo>
                    <a:lnTo>
                      <a:pt x="21" y="4"/>
                    </a:lnTo>
                    <a:lnTo>
                      <a:pt x="41" y="66"/>
                    </a:lnTo>
                    <a:lnTo>
                      <a:pt x="46" y="63"/>
                    </a:lnTo>
                    <a:lnTo>
                      <a:pt x="56" y="59"/>
                    </a:lnTo>
                    <a:lnTo>
                      <a:pt x="51" y="3"/>
                    </a:lnTo>
                    <a:lnTo>
                      <a:pt x="43" y="0"/>
                    </a:lnTo>
                    <a:lnTo>
                      <a:pt x="41" y="0"/>
                    </a:lnTo>
                    <a:lnTo>
                      <a:pt x="44" y="2"/>
                    </a:lnTo>
                    <a:lnTo>
                      <a:pt x="45" y="4"/>
                    </a:lnTo>
                    <a:lnTo>
                      <a:pt x="0" y="4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4" name="Freeform 255"/>
              <p:cNvSpPr>
                <a:spLocks/>
              </p:cNvSpPr>
              <p:nvPr/>
            </p:nvSpPr>
            <p:spPr bwMode="auto">
              <a:xfrm>
                <a:off x="5226" y="2441"/>
                <a:ext cx="18" cy="18"/>
              </a:xfrm>
              <a:custGeom>
                <a:avLst/>
                <a:gdLst>
                  <a:gd name="T0" fmla="*/ 0 w 73"/>
                  <a:gd name="T1" fmla="*/ 0 h 73"/>
                  <a:gd name="T2" fmla="*/ 0 w 73"/>
                  <a:gd name="T3" fmla="*/ 0 h 73"/>
                  <a:gd name="T4" fmla="*/ 0 w 73"/>
                  <a:gd name="T5" fmla="*/ 0 h 73"/>
                  <a:gd name="T6" fmla="*/ 0 w 73"/>
                  <a:gd name="T7" fmla="*/ 1 h 73"/>
                  <a:gd name="T8" fmla="*/ 0 w 73"/>
                  <a:gd name="T9" fmla="*/ 1 h 73"/>
                  <a:gd name="T10" fmla="*/ 0 w 73"/>
                  <a:gd name="T11" fmla="*/ 1 h 73"/>
                  <a:gd name="T12" fmla="*/ 0 w 73"/>
                  <a:gd name="T13" fmla="*/ 1 h 73"/>
                  <a:gd name="T14" fmla="*/ 0 w 73"/>
                  <a:gd name="T15" fmla="*/ 1 h 73"/>
                  <a:gd name="T16" fmla="*/ 1 w 73"/>
                  <a:gd name="T17" fmla="*/ 1 h 73"/>
                  <a:gd name="T18" fmla="*/ 1 w 73"/>
                  <a:gd name="T19" fmla="*/ 1 h 73"/>
                  <a:gd name="T20" fmla="*/ 1 w 73"/>
                  <a:gd name="T21" fmla="*/ 0 h 73"/>
                  <a:gd name="T22" fmla="*/ 1 w 73"/>
                  <a:gd name="T23" fmla="*/ 0 h 73"/>
                  <a:gd name="T24" fmla="*/ 1 w 73"/>
                  <a:gd name="T25" fmla="*/ 0 h 73"/>
                  <a:gd name="T26" fmla="*/ 1 w 73"/>
                  <a:gd name="T27" fmla="*/ 0 h 73"/>
                  <a:gd name="T28" fmla="*/ 1 w 73"/>
                  <a:gd name="T29" fmla="*/ 0 h 73"/>
                  <a:gd name="T30" fmla="*/ 1 w 73"/>
                  <a:gd name="T31" fmla="*/ 0 h 73"/>
                  <a:gd name="T32" fmla="*/ 1 w 73"/>
                  <a:gd name="T33" fmla="*/ 0 h 73"/>
                  <a:gd name="T34" fmla="*/ 1 w 73"/>
                  <a:gd name="T35" fmla="*/ 0 h 73"/>
                  <a:gd name="T36" fmla="*/ 1 w 73"/>
                  <a:gd name="T37" fmla="*/ 0 h 73"/>
                  <a:gd name="T38" fmla="*/ 1 w 73"/>
                  <a:gd name="T39" fmla="*/ 0 h 73"/>
                  <a:gd name="T40" fmla="*/ 0 w 73"/>
                  <a:gd name="T41" fmla="*/ 0 h 73"/>
                  <a:gd name="T42" fmla="*/ 0 w 73"/>
                  <a:gd name="T43" fmla="*/ 0 h 73"/>
                  <a:gd name="T44" fmla="*/ 0 w 73"/>
                  <a:gd name="T45" fmla="*/ 0 h 73"/>
                  <a:gd name="T46" fmla="*/ 0 w 73"/>
                  <a:gd name="T47" fmla="*/ 0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3"/>
                  <a:gd name="T73" fmla="*/ 0 h 73"/>
                  <a:gd name="T74" fmla="*/ 73 w 73"/>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3" h="73">
                    <a:moveTo>
                      <a:pt x="0" y="13"/>
                    </a:moveTo>
                    <a:lnTo>
                      <a:pt x="4" y="26"/>
                    </a:lnTo>
                    <a:lnTo>
                      <a:pt x="9" y="36"/>
                    </a:lnTo>
                    <a:lnTo>
                      <a:pt x="14" y="44"/>
                    </a:lnTo>
                    <a:lnTo>
                      <a:pt x="22" y="50"/>
                    </a:lnTo>
                    <a:lnTo>
                      <a:pt x="28" y="56"/>
                    </a:lnTo>
                    <a:lnTo>
                      <a:pt x="35" y="62"/>
                    </a:lnTo>
                    <a:lnTo>
                      <a:pt x="42" y="67"/>
                    </a:lnTo>
                    <a:lnTo>
                      <a:pt x="50" y="70"/>
                    </a:lnTo>
                    <a:lnTo>
                      <a:pt x="64" y="73"/>
                    </a:lnTo>
                    <a:lnTo>
                      <a:pt x="64" y="9"/>
                    </a:lnTo>
                    <a:lnTo>
                      <a:pt x="73" y="10"/>
                    </a:lnTo>
                    <a:lnTo>
                      <a:pt x="72" y="10"/>
                    </a:lnTo>
                    <a:lnTo>
                      <a:pt x="69" y="7"/>
                    </a:lnTo>
                    <a:lnTo>
                      <a:pt x="67" y="5"/>
                    </a:lnTo>
                    <a:lnTo>
                      <a:pt x="64" y="3"/>
                    </a:lnTo>
                    <a:lnTo>
                      <a:pt x="62" y="0"/>
                    </a:lnTo>
                    <a:lnTo>
                      <a:pt x="66" y="13"/>
                    </a:lnTo>
                    <a:lnTo>
                      <a:pt x="0" y="13"/>
                    </a:lnTo>
                    <a:lnTo>
                      <a:pt x="0" y="20"/>
                    </a:lnTo>
                    <a:lnTo>
                      <a:pt x="4" y="26"/>
                    </a:lnTo>
                    <a:lnTo>
                      <a:pt x="0" y="1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5" name="Freeform 256"/>
              <p:cNvSpPr>
                <a:spLocks/>
              </p:cNvSpPr>
              <p:nvPr/>
            </p:nvSpPr>
            <p:spPr bwMode="auto">
              <a:xfrm>
                <a:off x="5226" y="2426"/>
                <a:ext cx="16" cy="18"/>
              </a:xfrm>
              <a:custGeom>
                <a:avLst/>
                <a:gdLst>
                  <a:gd name="T0" fmla="*/ 0 w 66"/>
                  <a:gd name="T1" fmla="*/ 0 h 75"/>
                  <a:gd name="T2" fmla="*/ 0 w 66"/>
                  <a:gd name="T3" fmla="*/ 0 h 75"/>
                  <a:gd name="T4" fmla="*/ 0 w 66"/>
                  <a:gd name="T5" fmla="*/ 1 h 75"/>
                  <a:gd name="T6" fmla="*/ 1 w 66"/>
                  <a:gd name="T7" fmla="*/ 1 h 75"/>
                  <a:gd name="T8" fmla="*/ 1 w 66"/>
                  <a:gd name="T9" fmla="*/ 0 h 75"/>
                  <a:gd name="T10" fmla="*/ 0 w 66"/>
                  <a:gd name="T11" fmla="*/ 1 h 75"/>
                  <a:gd name="T12" fmla="*/ 0 w 66"/>
                  <a:gd name="T13" fmla="*/ 0 h 75"/>
                  <a:gd name="T14" fmla="*/ 0 w 66"/>
                  <a:gd name="T15" fmla="*/ 0 h 75"/>
                  <a:gd name="T16" fmla="*/ 0 w 66"/>
                  <a:gd name="T17" fmla="*/ 0 h 75"/>
                  <a:gd name="T18" fmla="*/ 0 w 66"/>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75"/>
                  <a:gd name="T32" fmla="*/ 66 w 66"/>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75">
                    <a:moveTo>
                      <a:pt x="32" y="0"/>
                    </a:moveTo>
                    <a:lnTo>
                      <a:pt x="0" y="33"/>
                    </a:lnTo>
                    <a:lnTo>
                      <a:pt x="0" y="75"/>
                    </a:lnTo>
                    <a:lnTo>
                      <a:pt x="66" y="75"/>
                    </a:lnTo>
                    <a:lnTo>
                      <a:pt x="66" y="33"/>
                    </a:lnTo>
                    <a:lnTo>
                      <a:pt x="32" y="66"/>
                    </a:lnTo>
                    <a:lnTo>
                      <a:pt x="32" y="0"/>
                    </a:lnTo>
                    <a:lnTo>
                      <a:pt x="0" y="0"/>
                    </a:lnTo>
                    <a:lnTo>
                      <a:pt x="0" y="33"/>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6" name="Freeform 257"/>
              <p:cNvSpPr>
                <a:spLocks/>
              </p:cNvSpPr>
              <p:nvPr/>
            </p:nvSpPr>
            <p:spPr bwMode="auto">
              <a:xfrm>
                <a:off x="5234" y="2426"/>
                <a:ext cx="24" cy="33"/>
              </a:xfrm>
              <a:custGeom>
                <a:avLst/>
                <a:gdLst>
                  <a:gd name="T0" fmla="*/ 0 w 95"/>
                  <a:gd name="T1" fmla="*/ 2 h 135"/>
                  <a:gd name="T2" fmla="*/ 0 w 95"/>
                  <a:gd name="T3" fmla="*/ 2 h 135"/>
                  <a:gd name="T4" fmla="*/ 0 w 95"/>
                  <a:gd name="T5" fmla="*/ 2 h 135"/>
                  <a:gd name="T6" fmla="*/ 1 w 95"/>
                  <a:gd name="T7" fmla="*/ 2 h 135"/>
                  <a:gd name="T8" fmla="*/ 1 w 95"/>
                  <a:gd name="T9" fmla="*/ 2 h 135"/>
                  <a:gd name="T10" fmla="*/ 1 w 95"/>
                  <a:gd name="T11" fmla="*/ 2 h 135"/>
                  <a:gd name="T12" fmla="*/ 1 w 95"/>
                  <a:gd name="T13" fmla="*/ 1 h 135"/>
                  <a:gd name="T14" fmla="*/ 2 w 95"/>
                  <a:gd name="T15" fmla="*/ 1 h 135"/>
                  <a:gd name="T16" fmla="*/ 2 w 95"/>
                  <a:gd name="T17" fmla="*/ 1 h 135"/>
                  <a:gd name="T18" fmla="*/ 2 w 95"/>
                  <a:gd name="T19" fmla="*/ 1 h 135"/>
                  <a:gd name="T20" fmla="*/ 2 w 95"/>
                  <a:gd name="T21" fmla="*/ 1 h 135"/>
                  <a:gd name="T22" fmla="*/ 1 w 95"/>
                  <a:gd name="T23" fmla="*/ 0 h 135"/>
                  <a:gd name="T24" fmla="*/ 1 w 95"/>
                  <a:gd name="T25" fmla="*/ 0 h 135"/>
                  <a:gd name="T26" fmla="*/ 1 w 95"/>
                  <a:gd name="T27" fmla="*/ 0 h 135"/>
                  <a:gd name="T28" fmla="*/ 1 w 95"/>
                  <a:gd name="T29" fmla="*/ 0 h 135"/>
                  <a:gd name="T30" fmla="*/ 1 w 95"/>
                  <a:gd name="T31" fmla="*/ 0 h 135"/>
                  <a:gd name="T32" fmla="*/ 0 w 95"/>
                  <a:gd name="T33" fmla="*/ 0 h 135"/>
                  <a:gd name="T34" fmla="*/ 0 w 95"/>
                  <a:gd name="T35" fmla="*/ 0 h 135"/>
                  <a:gd name="T36" fmla="*/ 0 w 95"/>
                  <a:gd name="T37" fmla="*/ 1 h 135"/>
                  <a:gd name="T38" fmla="*/ 0 w 95"/>
                  <a:gd name="T39" fmla="*/ 1 h 135"/>
                  <a:gd name="T40" fmla="*/ 0 w 95"/>
                  <a:gd name="T41" fmla="*/ 1 h 135"/>
                  <a:gd name="T42" fmla="*/ 0 w 95"/>
                  <a:gd name="T43" fmla="*/ 1 h 135"/>
                  <a:gd name="T44" fmla="*/ 1 w 95"/>
                  <a:gd name="T45" fmla="*/ 1 h 135"/>
                  <a:gd name="T46" fmla="*/ 1 w 95"/>
                  <a:gd name="T47" fmla="*/ 1 h 135"/>
                  <a:gd name="T48" fmla="*/ 1 w 95"/>
                  <a:gd name="T49" fmla="*/ 1 h 135"/>
                  <a:gd name="T50" fmla="*/ 1 w 95"/>
                  <a:gd name="T51" fmla="*/ 1 h 135"/>
                  <a:gd name="T52" fmla="*/ 1 w 95"/>
                  <a:gd name="T53" fmla="*/ 1 h 135"/>
                  <a:gd name="T54" fmla="*/ 1 w 95"/>
                  <a:gd name="T55" fmla="*/ 1 h 135"/>
                  <a:gd name="T56" fmla="*/ 1 w 95"/>
                  <a:gd name="T57" fmla="*/ 1 h 135"/>
                  <a:gd name="T58" fmla="*/ 1 w 95"/>
                  <a:gd name="T59" fmla="*/ 1 h 135"/>
                  <a:gd name="T60" fmla="*/ 1 w 95"/>
                  <a:gd name="T61" fmla="*/ 1 h 135"/>
                  <a:gd name="T62" fmla="*/ 1 w 95"/>
                  <a:gd name="T63" fmla="*/ 1 h 135"/>
                  <a:gd name="T64" fmla="*/ 1 w 95"/>
                  <a:gd name="T65" fmla="*/ 1 h 135"/>
                  <a:gd name="T66" fmla="*/ 0 w 95"/>
                  <a:gd name="T67" fmla="*/ 1 h 135"/>
                  <a:gd name="T68" fmla="*/ 0 w 95"/>
                  <a:gd name="T69" fmla="*/ 1 h 135"/>
                  <a:gd name="T70" fmla="*/ 0 w 95"/>
                  <a:gd name="T71" fmla="*/ 1 h 135"/>
                  <a:gd name="T72" fmla="*/ 0 w 95"/>
                  <a:gd name="T73" fmla="*/ 2 h 1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5"/>
                  <a:gd name="T112" fmla="*/ 0 h 135"/>
                  <a:gd name="T113" fmla="*/ 95 w 95"/>
                  <a:gd name="T114" fmla="*/ 135 h 1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5" h="135">
                    <a:moveTo>
                      <a:pt x="0" y="135"/>
                    </a:moveTo>
                    <a:lnTo>
                      <a:pt x="0" y="135"/>
                    </a:lnTo>
                    <a:lnTo>
                      <a:pt x="21" y="134"/>
                    </a:lnTo>
                    <a:lnTo>
                      <a:pt x="40" y="131"/>
                    </a:lnTo>
                    <a:lnTo>
                      <a:pt x="55" y="126"/>
                    </a:lnTo>
                    <a:lnTo>
                      <a:pt x="70" y="118"/>
                    </a:lnTo>
                    <a:lnTo>
                      <a:pt x="82" y="107"/>
                    </a:lnTo>
                    <a:lnTo>
                      <a:pt x="92" y="92"/>
                    </a:lnTo>
                    <a:lnTo>
                      <a:pt x="95" y="75"/>
                    </a:lnTo>
                    <a:lnTo>
                      <a:pt x="93" y="60"/>
                    </a:lnTo>
                    <a:lnTo>
                      <a:pt x="87" y="46"/>
                    </a:lnTo>
                    <a:lnTo>
                      <a:pt x="79" y="34"/>
                    </a:lnTo>
                    <a:lnTo>
                      <a:pt x="69" y="24"/>
                    </a:lnTo>
                    <a:lnTo>
                      <a:pt x="57" y="16"/>
                    </a:lnTo>
                    <a:lnTo>
                      <a:pt x="45" y="10"/>
                    </a:lnTo>
                    <a:lnTo>
                      <a:pt x="31" y="5"/>
                    </a:lnTo>
                    <a:lnTo>
                      <a:pt x="17" y="2"/>
                    </a:lnTo>
                    <a:lnTo>
                      <a:pt x="0" y="0"/>
                    </a:lnTo>
                    <a:lnTo>
                      <a:pt x="0" y="66"/>
                    </a:lnTo>
                    <a:lnTo>
                      <a:pt x="7" y="66"/>
                    </a:lnTo>
                    <a:lnTo>
                      <a:pt x="15" y="67"/>
                    </a:lnTo>
                    <a:lnTo>
                      <a:pt x="21" y="69"/>
                    </a:lnTo>
                    <a:lnTo>
                      <a:pt x="24" y="72"/>
                    </a:lnTo>
                    <a:lnTo>
                      <a:pt x="28" y="74"/>
                    </a:lnTo>
                    <a:lnTo>
                      <a:pt x="30" y="77"/>
                    </a:lnTo>
                    <a:lnTo>
                      <a:pt x="31" y="78"/>
                    </a:lnTo>
                    <a:lnTo>
                      <a:pt x="31" y="77"/>
                    </a:lnTo>
                    <a:lnTo>
                      <a:pt x="30" y="73"/>
                    </a:lnTo>
                    <a:lnTo>
                      <a:pt x="31" y="69"/>
                    </a:lnTo>
                    <a:lnTo>
                      <a:pt x="34" y="66"/>
                    </a:lnTo>
                    <a:lnTo>
                      <a:pt x="34" y="65"/>
                    </a:lnTo>
                    <a:lnTo>
                      <a:pt x="31" y="67"/>
                    </a:lnTo>
                    <a:lnTo>
                      <a:pt x="25" y="68"/>
                    </a:lnTo>
                    <a:lnTo>
                      <a:pt x="15" y="71"/>
                    </a:lnTo>
                    <a:lnTo>
                      <a:pt x="0" y="71"/>
                    </a:lnTo>
                    <a:lnTo>
                      <a:pt x="0" y="13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7" name="Freeform 258"/>
              <p:cNvSpPr>
                <a:spLocks/>
              </p:cNvSpPr>
              <p:nvPr/>
            </p:nvSpPr>
            <p:spPr bwMode="auto">
              <a:xfrm>
                <a:off x="5209" y="2434"/>
                <a:ext cx="26" cy="25"/>
              </a:xfrm>
              <a:custGeom>
                <a:avLst/>
                <a:gdLst>
                  <a:gd name="T0" fmla="*/ 1 w 107"/>
                  <a:gd name="T1" fmla="*/ 1 h 100"/>
                  <a:gd name="T2" fmla="*/ 1 w 107"/>
                  <a:gd name="T3" fmla="*/ 1 h 100"/>
                  <a:gd name="T4" fmla="*/ 1 w 107"/>
                  <a:gd name="T5" fmla="*/ 1 h 100"/>
                  <a:gd name="T6" fmla="*/ 1 w 107"/>
                  <a:gd name="T7" fmla="*/ 1 h 100"/>
                  <a:gd name="T8" fmla="*/ 1 w 107"/>
                  <a:gd name="T9" fmla="*/ 1 h 100"/>
                  <a:gd name="T10" fmla="*/ 1 w 107"/>
                  <a:gd name="T11" fmla="*/ 1 h 100"/>
                  <a:gd name="T12" fmla="*/ 0 w 107"/>
                  <a:gd name="T13" fmla="*/ 1 h 100"/>
                  <a:gd name="T14" fmla="*/ 0 w 107"/>
                  <a:gd name="T15" fmla="*/ 1 h 100"/>
                  <a:gd name="T16" fmla="*/ 0 w 107"/>
                  <a:gd name="T17" fmla="*/ 1 h 100"/>
                  <a:gd name="T18" fmla="*/ 1 w 107"/>
                  <a:gd name="T19" fmla="*/ 1 h 100"/>
                  <a:gd name="T20" fmla="*/ 1 w 107"/>
                  <a:gd name="T21" fmla="*/ 1 h 100"/>
                  <a:gd name="T22" fmla="*/ 1 w 107"/>
                  <a:gd name="T23" fmla="*/ 1 h 100"/>
                  <a:gd name="T24" fmla="*/ 1 w 107"/>
                  <a:gd name="T25" fmla="*/ 2 h 100"/>
                  <a:gd name="T26" fmla="*/ 1 w 107"/>
                  <a:gd name="T27" fmla="*/ 2 h 100"/>
                  <a:gd name="T28" fmla="*/ 1 w 107"/>
                  <a:gd name="T29" fmla="*/ 2 h 100"/>
                  <a:gd name="T30" fmla="*/ 1 w 107"/>
                  <a:gd name="T31" fmla="*/ 2 h 100"/>
                  <a:gd name="T32" fmla="*/ 1 w 107"/>
                  <a:gd name="T33" fmla="*/ 1 h 100"/>
                  <a:gd name="T34" fmla="*/ 1 w 107"/>
                  <a:gd name="T35" fmla="*/ 1 h 100"/>
                  <a:gd name="T36" fmla="*/ 1 w 107"/>
                  <a:gd name="T37" fmla="*/ 1 h 100"/>
                  <a:gd name="T38" fmla="*/ 1 w 107"/>
                  <a:gd name="T39" fmla="*/ 1 h 100"/>
                  <a:gd name="T40" fmla="*/ 1 w 107"/>
                  <a:gd name="T41" fmla="*/ 1 h 100"/>
                  <a:gd name="T42" fmla="*/ 1 w 107"/>
                  <a:gd name="T43" fmla="*/ 1 h 100"/>
                  <a:gd name="T44" fmla="*/ 1 w 107"/>
                  <a:gd name="T45" fmla="*/ 0 h 100"/>
                  <a:gd name="T46" fmla="*/ 1 w 107"/>
                  <a:gd name="T47" fmla="*/ 0 h 100"/>
                  <a:gd name="T48" fmla="*/ 1 w 107"/>
                  <a:gd name="T49" fmla="*/ 0 h 100"/>
                  <a:gd name="T50" fmla="*/ 1 w 107"/>
                  <a:gd name="T51" fmla="*/ 0 h 100"/>
                  <a:gd name="T52" fmla="*/ 1 w 107"/>
                  <a:gd name="T53" fmla="*/ 0 h 100"/>
                  <a:gd name="T54" fmla="*/ 1 w 107"/>
                  <a:gd name="T55" fmla="*/ 0 h 100"/>
                  <a:gd name="T56" fmla="*/ 0 w 107"/>
                  <a:gd name="T57" fmla="*/ 0 h 100"/>
                  <a:gd name="T58" fmla="*/ 0 w 107"/>
                  <a:gd name="T59" fmla="*/ 0 h 100"/>
                  <a:gd name="T60" fmla="*/ 0 w 107"/>
                  <a:gd name="T61" fmla="*/ 0 h 100"/>
                  <a:gd name="T62" fmla="*/ 0 w 107"/>
                  <a:gd name="T63" fmla="*/ 1 h 100"/>
                  <a:gd name="T64" fmla="*/ 0 w 107"/>
                  <a:gd name="T65" fmla="*/ 0 h 100"/>
                  <a:gd name="T66" fmla="*/ 0 w 107"/>
                  <a:gd name="T67" fmla="*/ 1 h 100"/>
                  <a:gd name="T68" fmla="*/ 0 w 107"/>
                  <a:gd name="T69" fmla="*/ 1 h 100"/>
                  <a:gd name="T70" fmla="*/ 1 w 107"/>
                  <a:gd name="T71" fmla="*/ 1 h 1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7"/>
                  <a:gd name="T109" fmla="*/ 0 h 100"/>
                  <a:gd name="T110" fmla="*/ 107 w 107"/>
                  <a:gd name="T111" fmla="*/ 100 h 1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7" h="100">
                    <a:moveTo>
                      <a:pt x="66" y="40"/>
                    </a:moveTo>
                    <a:lnTo>
                      <a:pt x="57" y="62"/>
                    </a:lnTo>
                    <a:lnTo>
                      <a:pt x="56" y="62"/>
                    </a:lnTo>
                    <a:lnTo>
                      <a:pt x="54" y="63"/>
                    </a:lnTo>
                    <a:lnTo>
                      <a:pt x="49" y="64"/>
                    </a:lnTo>
                    <a:lnTo>
                      <a:pt x="44" y="64"/>
                    </a:lnTo>
                    <a:lnTo>
                      <a:pt x="42" y="63"/>
                    </a:lnTo>
                    <a:lnTo>
                      <a:pt x="41" y="63"/>
                    </a:lnTo>
                    <a:lnTo>
                      <a:pt x="43" y="65"/>
                    </a:lnTo>
                    <a:lnTo>
                      <a:pt x="45" y="66"/>
                    </a:lnTo>
                    <a:lnTo>
                      <a:pt x="54" y="75"/>
                    </a:lnTo>
                    <a:lnTo>
                      <a:pt x="63" y="84"/>
                    </a:lnTo>
                    <a:lnTo>
                      <a:pt x="70" y="89"/>
                    </a:lnTo>
                    <a:lnTo>
                      <a:pt x="79" y="95"/>
                    </a:lnTo>
                    <a:lnTo>
                      <a:pt x="89" y="99"/>
                    </a:lnTo>
                    <a:lnTo>
                      <a:pt x="101" y="100"/>
                    </a:lnTo>
                    <a:lnTo>
                      <a:pt x="101" y="36"/>
                    </a:lnTo>
                    <a:lnTo>
                      <a:pt x="105" y="36"/>
                    </a:lnTo>
                    <a:lnTo>
                      <a:pt x="107" y="37"/>
                    </a:lnTo>
                    <a:lnTo>
                      <a:pt x="106" y="37"/>
                    </a:lnTo>
                    <a:lnTo>
                      <a:pt x="105" y="36"/>
                    </a:lnTo>
                    <a:lnTo>
                      <a:pt x="98" y="28"/>
                    </a:lnTo>
                    <a:lnTo>
                      <a:pt x="89" y="20"/>
                    </a:lnTo>
                    <a:lnTo>
                      <a:pt x="83" y="15"/>
                    </a:lnTo>
                    <a:lnTo>
                      <a:pt x="78" y="11"/>
                    </a:lnTo>
                    <a:lnTo>
                      <a:pt x="68" y="5"/>
                    </a:lnTo>
                    <a:lnTo>
                      <a:pt x="57" y="1"/>
                    </a:lnTo>
                    <a:lnTo>
                      <a:pt x="44" y="0"/>
                    </a:lnTo>
                    <a:lnTo>
                      <a:pt x="30" y="3"/>
                    </a:lnTo>
                    <a:lnTo>
                      <a:pt x="18" y="11"/>
                    </a:lnTo>
                    <a:lnTo>
                      <a:pt x="9" y="19"/>
                    </a:lnTo>
                    <a:lnTo>
                      <a:pt x="0" y="40"/>
                    </a:lnTo>
                    <a:lnTo>
                      <a:pt x="9" y="19"/>
                    </a:lnTo>
                    <a:lnTo>
                      <a:pt x="0" y="27"/>
                    </a:lnTo>
                    <a:lnTo>
                      <a:pt x="0" y="40"/>
                    </a:lnTo>
                    <a:lnTo>
                      <a:pt x="66" y="4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8" name="Freeform 259"/>
              <p:cNvSpPr>
                <a:spLocks/>
              </p:cNvSpPr>
              <p:nvPr/>
            </p:nvSpPr>
            <p:spPr bwMode="auto">
              <a:xfrm>
                <a:off x="5195" y="2444"/>
                <a:ext cx="30" cy="29"/>
              </a:xfrm>
              <a:custGeom>
                <a:avLst/>
                <a:gdLst>
                  <a:gd name="T0" fmla="*/ 0 w 122"/>
                  <a:gd name="T1" fmla="*/ 1 h 113"/>
                  <a:gd name="T2" fmla="*/ 0 w 122"/>
                  <a:gd name="T3" fmla="*/ 2 h 113"/>
                  <a:gd name="T4" fmla="*/ 0 w 122"/>
                  <a:gd name="T5" fmla="*/ 2 h 113"/>
                  <a:gd name="T6" fmla="*/ 0 w 122"/>
                  <a:gd name="T7" fmla="*/ 2 h 113"/>
                  <a:gd name="T8" fmla="*/ 0 w 122"/>
                  <a:gd name="T9" fmla="*/ 2 h 113"/>
                  <a:gd name="T10" fmla="*/ 1 w 122"/>
                  <a:gd name="T11" fmla="*/ 2 h 113"/>
                  <a:gd name="T12" fmla="*/ 1 w 122"/>
                  <a:gd name="T13" fmla="*/ 2 h 113"/>
                  <a:gd name="T14" fmla="*/ 1 w 122"/>
                  <a:gd name="T15" fmla="*/ 2 h 113"/>
                  <a:gd name="T16" fmla="*/ 1 w 122"/>
                  <a:gd name="T17" fmla="*/ 2 h 113"/>
                  <a:gd name="T18" fmla="*/ 1 w 122"/>
                  <a:gd name="T19" fmla="*/ 2 h 113"/>
                  <a:gd name="T20" fmla="*/ 1 w 122"/>
                  <a:gd name="T21" fmla="*/ 2 h 113"/>
                  <a:gd name="T22" fmla="*/ 1 w 122"/>
                  <a:gd name="T23" fmla="*/ 1 h 113"/>
                  <a:gd name="T24" fmla="*/ 2 w 122"/>
                  <a:gd name="T25" fmla="*/ 1 h 113"/>
                  <a:gd name="T26" fmla="*/ 2 w 122"/>
                  <a:gd name="T27" fmla="*/ 1 h 113"/>
                  <a:gd name="T28" fmla="*/ 2 w 122"/>
                  <a:gd name="T29" fmla="*/ 1 h 113"/>
                  <a:gd name="T30" fmla="*/ 2 w 122"/>
                  <a:gd name="T31" fmla="*/ 1 h 113"/>
                  <a:gd name="T32" fmla="*/ 2 w 122"/>
                  <a:gd name="T33" fmla="*/ 0 h 113"/>
                  <a:gd name="T34" fmla="*/ 2 w 122"/>
                  <a:gd name="T35" fmla="*/ 0 h 113"/>
                  <a:gd name="T36" fmla="*/ 1 w 122"/>
                  <a:gd name="T37" fmla="*/ 0 h 113"/>
                  <a:gd name="T38" fmla="*/ 1 w 122"/>
                  <a:gd name="T39" fmla="*/ 0 h 113"/>
                  <a:gd name="T40" fmla="*/ 1 w 122"/>
                  <a:gd name="T41" fmla="*/ 0 h 113"/>
                  <a:gd name="T42" fmla="*/ 1 w 122"/>
                  <a:gd name="T43" fmla="*/ 1 h 113"/>
                  <a:gd name="T44" fmla="*/ 1 w 122"/>
                  <a:gd name="T45" fmla="*/ 1 h 113"/>
                  <a:gd name="T46" fmla="*/ 1 w 122"/>
                  <a:gd name="T47" fmla="*/ 1 h 113"/>
                  <a:gd name="T48" fmla="*/ 1 w 122"/>
                  <a:gd name="T49" fmla="*/ 1 h 113"/>
                  <a:gd name="T50" fmla="*/ 1 w 122"/>
                  <a:gd name="T51" fmla="*/ 1 h 113"/>
                  <a:gd name="T52" fmla="*/ 1 w 122"/>
                  <a:gd name="T53" fmla="*/ 1 h 113"/>
                  <a:gd name="T54" fmla="*/ 1 w 122"/>
                  <a:gd name="T55" fmla="*/ 1 h 113"/>
                  <a:gd name="T56" fmla="*/ 1 w 122"/>
                  <a:gd name="T57" fmla="*/ 1 h 113"/>
                  <a:gd name="T58" fmla="*/ 1 w 122"/>
                  <a:gd name="T59" fmla="*/ 1 h 113"/>
                  <a:gd name="T60" fmla="*/ 1 w 122"/>
                  <a:gd name="T61" fmla="*/ 1 h 113"/>
                  <a:gd name="T62" fmla="*/ 1 w 122"/>
                  <a:gd name="T63" fmla="*/ 1 h 113"/>
                  <a:gd name="T64" fmla="*/ 1 w 122"/>
                  <a:gd name="T65" fmla="*/ 1 h 113"/>
                  <a:gd name="T66" fmla="*/ 1 w 122"/>
                  <a:gd name="T67" fmla="*/ 1 h 113"/>
                  <a:gd name="T68" fmla="*/ 1 w 122"/>
                  <a:gd name="T69" fmla="*/ 1 h 113"/>
                  <a:gd name="T70" fmla="*/ 1 w 122"/>
                  <a:gd name="T71" fmla="*/ 1 h 113"/>
                  <a:gd name="T72" fmla="*/ 0 w 122"/>
                  <a:gd name="T73" fmla="*/ 1 h 113"/>
                  <a:gd name="T74" fmla="*/ 0 w 122"/>
                  <a:gd name="T75" fmla="*/ 1 h 113"/>
                  <a:gd name="T76" fmla="*/ 0 w 122"/>
                  <a:gd name="T77" fmla="*/ 2 h 113"/>
                  <a:gd name="T78" fmla="*/ 0 w 122"/>
                  <a:gd name="T79" fmla="*/ 1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2"/>
                  <a:gd name="T121" fmla="*/ 0 h 113"/>
                  <a:gd name="T122" fmla="*/ 122 w 122"/>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2" h="113">
                    <a:moveTo>
                      <a:pt x="0" y="69"/>
                    </a:moveTo>
                    <a:lnTo>
                      <a:pt x="9" y="92"/>
                    </a:lnTo>
                    <a:lnTo>
                      <a:pt x="17" y="99"/>
                    </a:lnTo>
                    <a:lnTo>
                      <a:pt x="27" y="106"/>
                    </a:lnTo>
                    <a:lnTo>
                      <a:pt x="38" y="111"/>
                    </a:lnTo>
                    <a:lnTo>
                      <a:pt x="50" y="113"/>
                    </a:lnTo>
                    <a:lnTo>
                      <a:pt x="63" y="112"/>
                    </a:lnTo>
                    <a:lnTo>
                      <a:pt x="75" y="107"/>
                    </a:lnTo>
                    <a:lnTo>
                      <a:pt x="86" y="101"/>
                    </a:lnTo>
                    <a:lnTo>
                      <a:pt x="94" y="93"/>
                    </a:lnTo>
                    <a:lnTo>
                      <a:pt x="101" y="85"/>
                    </a:lnTo>
                    <a:lnTo>
                      <a:pt x="106" y="74"/>
                    </a:lnTo>
                    <a:lnTo>
                      <a:pt x="111" y="64"/>
                    </a:lnTo>
                    <a:lnTo>
                      <a:pt x="115" y="53"/>
                    </a:lnTo>
                    <a:lnTo>
                      <a:pt x="118" y="41"/>
                    </a:lnTo>
                    <a:lnTo>
                      <a:pt x="119" y="28"/>
                    </a:lnTo>
                    <a:lnTo>
                      <a:pt x="120" y="15"/>
                    </a:lnTo>
                    <a:lnTo>
                      <a:pt x="122" y="0"/>
                    </a:lnTo>
                    <a:lnTo>
                      <a:pt x="56" y="0"/>
                    </a:lnTo>
                    <a:lnTo>
                      <a:pt x="56" y="11"/>
                    </a:lnTo>
                    <a:lnTo>
                      <a:pt x="55" y="21"/>
                    </a:lnTo>
                    <a:lnTo>
                      <a:pt x="54" y="29"/>
                    </a:lnTo>
                    <a:lnTo>
                      <a:pt x="53" y="36"/>
                    </a:lnTo>
                    <a:lnTo>
                      <a:pt x="50" y="42"/>
                    </a:lnTo>
                    <a:lnTo>
                      <a:pt x="49" y="45"/>
                    </a:lnTo>
                    <a:lnTo>
                      <a:pt x="47" y="49"/>
                    </a:lnTo>
                    <a:lnTo>
                      <a:pt x="46" y="50"/>
                    </a:lnTo>
                    <a:lnTo>
                      <a:pt x="47" y="49"/>
                    </a:lnTo>
                    <a:lnTo>
                      <a:pt x="49" y="49"/>
                    </a:lnTo>
                    <a:lnTo>
                      <a:pt x="53" y="48"/>
                    </a:lnTo>
                    <a:lnTo>
                      <a:pt x="56" y="49"/>
                    </a:lnTo>
                    <a:lnTo>
                      <a:pt x="57" y="49"/>
                    </a:lnTo>
                    <a:lnTo>
                      <a:pt x="56" y="48"/>
                    </a:lnTo>
                    <a:lnTo>
                      <a:pt x="65" y="69"/>
                    </a:lnTo>
                    <a:lnTo>
                      <a:pt x="0" y="69"/>
                    </a:lnTo>
                    <a:lnTo>
                      <a:pt x="0" y="82"/>
                    </a:lnTo>
                    <a:lnTo>
                      <a:pt x="9" y="92"/>
                    </a:lnTo>
                    <a:lnTo>
                      <a:pt x="0" y="6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89" name="Freeform 260"/>
              <p:cNvSpPr>
                <a:spLocks/>
              </p:cNvSpPr>
              <p:nvPr/>
            </p:nvSpPr>
            <p:spPr bwMode="auto">
              <a:xfrm>
                <a:off x="5195" y="2434"/>
                <a:ext cx="16" cy="28"/>
              </a:xfrm>
              <a:custGeom>
                <a:avLst/>
                <a:gdLst>
                  <a:gd name="T0" fmla="*/ 0 w 65"/>
                  <a:gd name="T1" fmla="*/ 0 h 109"/>
                  <a:gd name="T2" fmla="*/ 0 w 65"/>
                  <a:gd name="T3" fmla="*/ 0 h 109"/>
                  <a:gd name="T4" fmla="*/ 0 w 65"/>
                  <a:gd name="T5" fmla="*/ 2 h 109"/>
                  <a:gd name="T6" fmla="*/ 1 w 65"/>
                  <a:gd name="T7" fmla="*/ 2 h 109"/>
                  <a:gd name="T8" fmla="*/ 1 w 65"/>
                  <a:gd name="T9" fmla="*/ 0 h 109"/>
                  <a:gd name="T10" fmla="*/ 1 w 65"/>
                  <a:gd name="T11" fmla="*/ 1 h 109"/>
                  <a:gd name="T12" fmla="*/ 0 w 65"/>
                  <a:gd name="T13" fmla="*/ 0 h 109"/>
                  <a:gd name="T14" fmla="*/ 0 w 65"/>
                  <a:gd name="T15" fmla="*/ 0 h 109"/>
                  <a:gd name="T16" fmla="*/ 0 w 65"/>
                  <a:gd name="T17" fmla="*/ 0 h 109"/>
                  <a:gd name="T18" fmla="*/ 0 w 65"/>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109"/>
                  <a:gd name="T32" fmla="*/ 65 w 65"/>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109">
                    <a:moveTo>
                      <a:pt x="3" y="0"/>
                    </a:moveTo>
                    <a:lnTo>
                      <a:pt x="0" y="13"/>
                    </a:lnTo>
                    <a:lnTo>
                      <a:pt x="0" y="109"/>
                    </a:lnTo>
                    <a:lnTo>
                      <a:pt x="65" y="109"/>
                    </a:lnTo>
                    <a:lnTo>
                      <a:pt x="65" y="13"/>
                    </a:lnTo>
                    <a:lnTo>
                      <a:pt x="62" y="25"/>
                    </a:lnTo>
                    <a:lnTo>
                      <a:pt x="3" y="0"/>
                    </a:lnTo>
                    <a:lnTo>
                      <a:pt x="0" y="6"/>
                    </a:lnTo>
                    <a:lnTo>
                      <a:pt x="0" y="13"/>
                    </a:lnTo>
                    <a:lnTo>
                      <a:pt x="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0" name="Freeform 261"/>
              <p:cNvSpPr>
                <a:spLocks/>
              </p:cNvSpPr>
              <p:nvPr/>
            </p:nvSpPr>
            <p:spPr bwMode="auto">
              <a:xfrm>
                <a:off x="5195" y="2426"/>
                <a:ext cx="17" cy="16"/>
              </a:xfrm>
              <a:custGeom>
                <a:avLst/>
                <a:gdLst>
                  <a:gd name="T0" fmla="*/ 1 w 65"/>
                  <a:gd name="T1" fmla="*/ 0 h 66"/>
                  <a:gd name="T2" fmla="*/ 0 w 65"/>
                  <a:gd name="T3" fmla="*/ 0 h 66"/>
                  <a:gd name="T4" fmla="*/ 0 w 65"/>
                  <a:gd name="T5" fmla="*/ 0 h 66"/>
                  <a:gd name="T6" fmla="*/ 1 w 65"/>
                  <a:gd name="T7" fmla="*/ 1 h 66"/>
                  <a:gd name="T8" fmla="*/ 1 w 65"/>
                  <a:gd name="T9" fmla="*/ 1 h 66"/>
                  <a:gd name="T10" fmla="*/ 1 w 65"/>
                  <a:gd name="T11" fmla="*/ 1 h 66"/>
                  <a:gd name="T12" fmla="*/ 1 w 65"/>
                  <a:gd name="T13" fmla="*/ 0 h 66"/>
                  <a:gd name="T14" fmla="*/ 0 w 65"/>
                  <a:gd name="T15" fmla="*/ 0 h 66"/>
                  <a:gd name="T16" fmla="*/ 0 w 65"/>
                  <a:gd name="T17" fmla="*/ 0 h 66"/>
                  <a:gd name="T18" fmla="*/ 1 w 65"/>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66"/>
                  <a:gd name="T32" fmla="*/ 65 w 65"/>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66">
                    <a:moveTo>
                      <a:pt x="35" y="0"/>
                    </a:moveTo>
                    <a:lnTo>
                      <a:pt x="6" y="21"/>
                    </a:lnTo>
                    <a:lnTo>
                      <a:pt x="0" y="35"/>
                    </a:lnTo>
                    <a:lnTo>
                      <a:pt x="59" y="60"/>
                    </a:lnTo>
                    <a:lnTo>
                      <a:pt x="65" y="46"/>
                    </a:lnTo>
                    <a:lnTo>
                      <a:pt x="35" y="66"/>
                    </a:lnTo>
                    <a:lnTo>
                      <a:pt x="35" y="0"/>
                    </a:lnTo>
                    <a:lnTo>
                      <a:pt x="14" y="0"/>
                    </a:lnTo>
                    <a:lnTo>
                      <a:pt x="6" y="21"/>
                    </a:lnTo>
                    <a:lnTo>
                      <a:pt x="35"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1" name="Freeform 262"/>
              <p:cNvSpPr>
                <a:spLocks/>
              </p:cNvSpPr>
              <p:nvPr/>
            </p:nvSpPr>
            <p:spPr bwMode="auto">
              <a:xfrm>
                <a:off x="5204" y="2426"/>
                <a:ext cx="47" cy="26"/>
              </a:xfrm>
              <a:custGeom>
                <a:avLst/>
                <a:gdLst>
                  <a:gd name="T0" fmla="*/ 3 w 189"/>
                  <a:gd name="T1" fmla="*/ 1 h 107"/>
                  <a:gd name="T2" fmla="*/ 2 w 189"/>
                  <a:gd name="T3" fmla="*/ 0 h 107"/>
                  <a:gd name="T4" fmla="*/ 2 w 189"/>
                  <a:gd name="T5" fmla="*/ 0 h 107"/>
                  <a:gd name="T6" fmla="*/ 2 w 189"/>
                  <a:gd name="T7" fmla="*/ 0 h 107"/>
                  <a:gd name="T8" fmla="*/ 2 w 189"/>
                  <a:gd name="T9" fmla="*/ 0 h 107"/>
                  <a:gd name="T10" fmla="*/ 2 w 189"/>
                  <a:gd name="T11" fmla="*/ 0 h 107"/>
                  <a:gd name="T12" fmla="*/ 2 w 189"/>
                  <a:gd name="T13" fmla="*/ 0 h 107"/>
                  <a:gd name="T14" fmla="*/ 1 w 189"/>
                  <a:gd name="T15" fmla="*/ 0 h 107"/>
                  <a:gd name="T16" fmla="*/ 1 w 189"/>
                  <a:gd name="T17" fmla="*/ 0 h 107"/>
                  <a:gd name="T18" fmla="*/ 1 w 189"/>
                  <a:gd name="T19" fmla="*/ 0 h 107"/>
                  <a:gd name="T20" fmla="*/ 0 w 189"/>
                  <a:gd name="T21" fmla="*/ 0 h 107"/>
                  <a:gd name="T22" fmla="*/ 0 w 189"/>
                  <a:gd name="T23" fmla="*/ 0 h 107"/>
                  <a:gd name="T24" fmla="*/ 0 w 189"/>
                  <a:gd name="T25" fmla="*/ 0 h 107"/>
                  <a:gd name="T26" fmla="*/ 0 w 189"/>
                  <a:gd name="T27" fmla="*/ 0 h 107"/>
                  <a:gd name="T28" fmla="*/ 0 w 189"/>
                  <a:gd name="T29" fmla="*/ 1 h 107"/>
                  <a:gd name="T30" fmla="*/ 0 w 189"/>
                  <a:gd name="T31" fmla="*/ 1 h 107"/>
                  <a:gd name="T32" fmla="*/ 0 w 189"/>
                  <a:gd name="T33" fmla="*/ 1 h 107"/>
                  <a:gd name="T34" fmla="*/ 0 w 189"/>
                  <a:gd name="T35" fmla="*/ 1 h 107"/>
                  <a:gd name="T36" fmla="*/ 0 w 189"/>
                  <a:gd name="T37" fmla="*/ 1 h 107"/>
                  <a:gd name="T38" fmla="*/ 1 w 189"/>
                  <a:gd name="T39" fmla="*/ 1 h 107"/>
                  <a:gd name="T40" fmla="*/ 1 w 189"/>
                  <a:gd name="T41" fmla="*/ 1 h 107"/>
                  <a:gd name="T42" fmla="*/ 1 w 189"/>
                  <a:gd name="T43" fmla="*/ 1 h 107"/>
                  <a:gd name="T44" fmla="*/ 2 w 189"/>
                  <a:gd name="T45" fmla="*/ 1 h 107"/>
                  <a:gd name="T46" fmla="*/ 2 w 189"/>
                  <a:gd name="T47" fmla="*/ 1 h 107"/>
                  <a:gd name="T48" fmla="*/ 2 w 189"/>
                  <a:gd name="T49" fmla="*/ 1 h 107"/>
                  <a:gd name="T50" fmla="*/ 2 w 189"/>
                  <a:gd name="T51" fmla="*/ 1 h 107"/>
                  <a:gd name="T52" fmla="*/ 2 w 189"/>
                  <a:gd name="T53" fmla="*/ 1 h 107"/>
                  <a:gd name="T54" fmla="*/ 2 w 189"/>
                  <a:gd name="T55" fmla="*/ 1 h 107"/>
                  <a:gd name="T56" fmla="*/ 3 w 189"/>
                  <a:gd name="T57" fmla="*/ 1 h 107"/>
                  <a:gd name="T58" fmla="*/ 3 w 189"/>
                  <a:gd name="T59" fmla="*/ 0 h 107"/>
                  <a:gd name="T60" fmla="*/ 2 w 189"/>
                  <a:gd name="T61" fmla="*/ 0 h 107"/>
                  <a:gd name="T62" fmla="*/ 3 w 189"/>
                  <a:gd name="T63" fmla="*/ 1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
                  <a:gd name="T97" fmla="*/ 0 h 107"/>
                  <a:gd name="T98" fmla="*/ 189 w 189"/>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 h="107">
                    <a:moveTo>
                      <a:pt x="189" y="75"/>
                    </a:moveTo>
                    <a:lnTo>
                      <a:pt x="157" y="43"/>
                    </a:lnTo>
                    <a:lnTo>
                      <a:pt x="153" y="43"/>
                    </a:lnTo>
                    <a:lnTo>
                      <a:pt x="145" y="42"/>
                    </a:lnTo>
                    <a:lnTo>
                      <a:pt x="138" y="40"/>
                    </a:lnTo>
                    <a:lnTo>
                      <a:pt x="131" y="38"/>
                    </a:lnTo>
                    <a:lnTo>
                      <a:pt x="112" y="31"/>
                    </a:lnTo>
                    <a:lnTo>
                      <a:pt x="93" y="24"/>
                    </a:lnTo>
                    <a:lnTo>
                      <a:pt x="72" y="16"/>
                    </a:lnTo>
                    <a:lnTo>
                      <a:pt x="49" y="9"/>
                    </a:lnTo>
                    <a:lnTo>
                      <a:pt x="37" y="5"/>
                    </a:lnTo>
                    <a:lnTo>
                      <a:pt x="25" y="3"/>
                    </a:lnTo>
                    <a:lnTo>
                      <a:pt x="14" y="2"/>
                    </a:lnTo>
                    <a:lnTo>
                      <a:pt x="0" y="0"/>
                    </a:lnTo>
                    <a:lnTo>
                      <a:pt x="0" y="66"/>
                    </a:lnTo>
                    <a:lnTo>
                      <a:pt x="8" y="66"/>
                    </a:lnTo>
                    <a:lnTo>
                      <a:pt x="15" y="67"/>
                    </a:lnTo>
                    <a:lnTo>
                      <a:pt x="23" y="68"/>
                    </a:lnTo>
                    <a:lnTo>
                      <a:pt x="30" y="71"/>
                    </a:lnTo>
                    <a:lnTo>
                      <a:pt x="50" y="77"/>
                    </a:lnTo>
                    <a:lnTo>
                      <a:pt x="71" y="84"/>
                    </a:lnTo>
                    <a:lnTo>
                      <a:pt x="91" y="92"/>
                    </a:lnTo>
                    <a:lnTo>
                      <a:pt x="111" y="99"/>
                    </a:lnTo>
                    <a:lnTo>
                      <a:pt x="123" y="103"/>
                    </a:lnTo>
                    <a:lnTo>
                      <a:pt x="134" y="105"/>
                    </a:lnTo>
                    <a:lnTo>
                      <a:pt x="145" y="106"/>
                    </a:lnTo>
                    <a:lnTo>
                      <a:pt x="157" y="107"/>
                    </a:lnTo>
                    <a:lnTo>
                      <a:pt x="125" y="75"/>
                    </a:lnTo>
                    <a:lnTo>
                      <a:pt x="189" y="75"/>
                    </a:lnTo>
                    <a:lnTo>
                      <a:pt x="189" y="43"/>
                    </a:lnTo>
                    <a:lnTo>
                      <a:pt x="157" y="43"/>
                    </a:lnTo>
                    <a:lnTo>
                      <a:pt x="189" y="7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2" name="Freeform 263"/>
              <p:cNvSpPr>
                <a:spLocks/>
              </p:cNvSpPr>
              <p:nvPr/>
            </p:nvSpPr>
            <p:spPr bwMode="auto">
              <a:xfrm>
                <a:off x="5235" y="2444"/>
                <a:ext cx="16" cy="30"/>
              </a:xfrm>
              <a:custGeom>
                <a:avLst/>
                <a:gdLst>
                  <a:gd name="T0" fmla="*/ 1 w 64"/>
                  <a:gd name="T1" fmla="*/ 2 h 118"/>
                  <a:gd name="T2" fmla="*/ 1 w 64"/>
                  <a:gd name="T3" fmla="*/ 2 h 118"/>
                  <a:gd name="T4" fmla="*/ 1 w 64"/>
                  <a:gd name="T5" fmla="*/ 0 h 118"/>
                  <a:gd name="T6" fmla="*/ 0 w 64"/>
                  <a:gd name="T7" fmla="*/ 0 h 118"/>
                  <a:gd name="T8" fmla="*/ 0 w 64"/>
                  <a:gd name="T9" fmla="*/ 2 h 118"/>
                  <a:gd name="T10" fmla="*/ 0 w 64"/>
                  <a:gd name="T11" fmla="*/ 1 h 118"/>
                  <a:gd name="T12" fmla="*/ 1 w 64"/>
                  <a:gd name="T13" fmla="*/ 2 h 118"/>
                  <a:gd name="T14" fmla="*/ 1 w 64"/>
                  <a:gd name="T15" fmla="*/ 2 h 118"/>
                  <a:gd name="T16" fmla="*/ 1 w 64"/>
                  <a:gd name="T17" fmla="*/ 2 h 118"/>
                  <a:gd name="T18" fmla="*/ 1 w 64"/>
                  <a:gd name="T19" fmla="*/ 2 h 1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18"/>
                  <a:gd name="T32" fmla="*/ 64 w 64"/>
                  <a:gd name="T33" fmla="*/ 118 h 1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18">
                    <a:moveTo>
                      <a:pt x="56" y="118"/>
                    </a:moveTo>
                    <a:lnTo>
                      <a:pt x="64" y="98"/>
                    </a:lnTo>
                    <a:lnTo>
                      <a:pt x="64" y="0"/>
                    </a:lnTo>
                    <a:lnTo>
                      <a:pt x="0" y="0"/>
                    </a:lnTo>
                    <a:lnTo>
                      <a:pt x="0" y="98"/>
                    </a:lnTo>
                    <a:lnTo>
                      <a:pt x="9" y="76"/>
                    </a:lnTo>
                    <a:lnTo>
                      <a:pt x="56" y="118"/>
                    </a:lnTo>
                    <a:lnTo>
                      <a:pt x="64" y="110"/>
                    </a:lnTo>
                    <a:lnTo>
                      <a:pt x="64" y="98"/>
                    </a:lnTo>
                    <a:lnTo>
                      <a:pt x="56" y="11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3" name="Freeform 264"/>
              <p:cNvSpPr>
                <a:spLocks/>
              </p:cNvSpPr>
              <p:nvPr/>
            </p:nvSpPr>
            <p:spPr bwMode="auto">
              <a:xfrm>
                <a:off x="5215" y="2461"/>
                <a:ext cx="34" cy="23"/>
              </a:xfrm>
              <a:custGeom>
                <a:avLst/>
                <a:gdLst>
                  <a:gd name="T0" fmla="*/ 0 w 138"/>
                  <a:gd name="T1" fmla="*/ 1 h 92"/>
                  <a:gd name="T2" fmla="*/ 0 w 138"/>
                  <a:gd name="T3" fmla="*/ 1 h 92"/>
                  <a:gd name="T4" fmla="*/ 0 w 138"/>
                  <a:gd name="T5" fmla="*/ 1 h 92"/>
                  <a:gd name="T6" fmla="*/ 0 w 138"/>
                  <a:gd name="T7" fmla="*/ 1 h 92"/>
                  <a:gd name="T8" fmla="*/ 0 w 138"/>
                  <a:gd name="T9" fmla="*/ 1 h 92"/>
                  <a:gd name="T10" fmla="*/ 0 w 138"/>
                  <a:gd name="T11" fmla="*/ 1 h 92"/>
                  <a:gd name="T12" fmla="*/ 0 w 138"/>
                  <a:gd name="T13" fmla="*/ 1 h 92"/>
                  <a:gd name="T14" fmla="*/ 1 w 138"/>
                  <a:gd name="T15" fmla="*/ 1 h 92"/>
                  <a:gd name="T16" fmla="*/ 1 w 138"/>
                  <a:gd name="T17" fmla="*/ 1 h 92"/>
                  <a:gd name="T18" fmla="*/ 1 w 138"/>
                  <a:gd name="T19" fmla="*/ 1 h 92"/>
                  <a:gd name="T20" fmla="*/ 1 w 138"/>
                  <a:gd name="T21" fmla="*/ 1 h 92"/>
                  <a:gd name="T22" fmla="*/ 2 w 138"/>
                  <a:gd name="T23" fmla="*/ 1 h 92"/>
                  <a:gd name="T24" fmla="*/ 2 w 138"/>
                  <a:gd name="T25" fmla="*/ 1 h 92"/>
                  <a:gd name="T26" fmla="*/ 2 w 138"/>
                  <a:gd name="T27" fmla="*/ 1 h 92"/>
                  <a:gd name="T28" fmla="*/ 1 w 138"/>
                  <a:gd name="T29" fmla="*/ 0 h 92"/>
                  <a:gd name="T30" fmla="*/ 1 w 138"/>
                  <a:gd name="T31" fmla="*/ 0 h 92"/>
                  <a:gd name="T32" fmla="*/ 1 w 138"/>
                  <a:gd name="T33" fmla="*/ 0 h 92"/>
                  <a:gd name="T34" fmla="*/ 1 w 138"/>
                  <a:gd name="T35" fmla="*/ 0 h 92"/>
                  <a:gd name="T36" fmla="*/ 1 w 138"/>
                  <a:gd name="T37" fmla="*/ 1 h 92"/>
                  <a:gd name="T38" fmla="*/ 1 w 138"/>
                  <a:gd name="T39" fmla="*/ 1 h 92"/>
                  <a:gd name="T40" fmla="*/ 1 w 138"/>
                  <a:gd name="T41" fmla="*/ 1 h 92"/>
                  <a:gd name="T42" fmla="*/ 1 w 138"/>
                  <a:gd name="T43" fmla="*/ 1 h 92"/>
                  <a:gd name="T44" fmla="*/ 1 w 138"/>
                  <a:gd name="T45" fmla="*/ 1 h 92"/>
                  <a:gd name="T46" fmla="*/ 1 w 138"/>
                  <a:gd name="T47" fmla="*/ 1 h 92"/>
                  <a:gd name="T48" fmla="*/ 1 w 138"/>
                  <a:gd name="T49" fmla="*/ 1 h 92"/>
                  <a:gd name="T50" fmla="*/ 1 w 138"/>
                  <a:gd name="T51" fmla="*/ 1 h 92"/>
                  <a:gd name="T52" fmla="*/ 1 w 138"/>
                  <a:gd name="T53" fmla="*/ 1 h 92"/>
                  <a:gd name="T54" fmla="*/ 0 w 138"/>
                  <a:gd name="T55" fmla="*/ 0 h 92"/>
                  <a:gd name="T56" fmla="*/ 1 w 138"/>
                  <a:gd name="T57" fmla="*/ 1 h 92"/>
                  <a:gd name="T58" fmla="*/ 1 w 138"/>
                  <a:gd name="T59" fmla="*/ 0 h 92"/>
                  <a:gd name="T60" fmla="*/ 0 w 138"/>
                  <a:gd name="T61" fmla="*/ 0 h 92"/>
                  <a:gd name="T62" fmla="*/ 0 w 138"/>
                  <a:gd name="T63" fmla="*/ 1 h 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8"/>
                  <a:gd name="T97" fmla="*/ 0 h 92"/>
                  <a:gd name="T98" fmla="*/ 138 w 138"/>
                  <a:gd name="T99" fmla="*/ 92 h 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8" h="92">
                    <a:moveTo>
                      <a:pt x="34" y="64"/>
                    </a:moveTo>
                    <a:lnTo>
                      <a:pt x="0" y="32"/>
                    </a:lnTo>
                    <a:lnTo>
                      <a:pt x="3" y="46"/>
                    </a:lnTo>
                    <a:lnTo>
                      <a:pt x="6" y="61"/>
                    </a:lnTo>
                    <a:lnTo>
                      <a:pt x="16" y="75"/>
                    </a:lnTo>
                    <a:lnTo>
                      <a:pt x="28" y="85"/>
                    </a:lnTo>
                    <a:lnTo>
                      <a:pt x="42" y="90"/>
                    </a:lnTo>
                    <a:lnTo>
                      <a:pt x="55" y="92"/>
                    </a:lnTo>
                    <a:lnTo>
                      <a:pt x="67" y="91"/>
                    </a:lnTo>
                    <a:lnTo>
                      <a:pt x="79" y="89"/>
                    </a:lnTo>
                    <a:lnTo>
                      <a:pt x="97" y="82"/>
                    </a:lnTo>
                    <a:lnTo>
                      <a:pt x="113" y="73"/>
                    </a:lnTo>
                    <a:lnTo>
                      <a:pt x="127" y="64"/>
                    </a:lnTo>
                    <a:lnTo>
                      <a:pt x="138" y="52"/>
                    </a:lnTo>
                    <a:lnTo>
                      <a:pt x="91" y="10"/>
                    </a:lnTo>
                    <a:lnTo>
                      <a:pt x="87" y="13"/>
                    </a:lnTo>
                    <a:lnTo>
                      <a:pt x="80" y="18"/>
                    </a:lnTo>
                    <a:lnTo>
                      <a:pt x="70" y="23"/>
                    </a:lnTo>
                    <a:lnTo>
                      <a:pt x="60" y="27"/>
                    </a:lnTo>
                    <a:lnTo>
                      <a:pt x="57" y="27"/>
                    </a:lnTo>
                    <a:lnTo>
                      <a:pt x="56" y="27"/>
                    </a:lnTo>
                    <a:lnTo>
                      <a:pt x="57" y="27"/>
                    </a:lnTo>
                    <a:lnTo>
                      <a:pt x="60" y="29"/>
                    </a:lnTo>
                    <a:lnTo>
                      <a:pt x="63" y="32"/>
                    </a:lnTo>
                    <a:lnTo>
                      <a:pt x="66" y="34"/>
                    </a:lnTo>
                    <a:lnTo>
                      <a:pt x="66" y="35"/>
                    </a:lnTo>
                    <a:lnTo>
                      <a:pt x="66" y="32"/>
                    </a:lnTo>
                    <a:lnTo>
                      <a:pt x="34" y="0"/>
                    </a:lnTo>
                    <a:lnTo>
                      <a:pt x="66" y="32"/>
                    </a:lnTo>
                    <a:lnTo>
                      <a:pt x="66" y="0"/>
                    </a:lnTo>
                    <a:lnTo>
                      <a:pt x="34" y="0"/>
                    </a:lnTo>
                    <a:lnTo>
                      <a:pt x="34"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4" name="Freeform 265"/>
              <p:cNvSpPr>
                <a:spLocks/>
              </p:cNvSpPr>
              <p:nvPr/>
            </p:nvSpPr>
            <p:spPr bwMode="auto">
              <a:xfrm>
                <a:off x="5212" y="2457"/>
                <a:ext cx="17" cy="20"/>
              </a:xfrm>
              <a:custGeom>
                <a:avLst/>
                <a:gdLst>
                  <a:gd name="T0" fmla="*/ 0 w 70"/>
                  <a:gd name="T1" fmla="*/ 1 h 80"/>
                  <a:gd name="T2" fmla="*/ 0 w 70"/>
                  <a:gd name="T3" fmla="*/ 1 h 80"/>
                  <a:gd name="T4" fmla="*/ 0 w 70"/>
                  <a:gd name="T5" fmla="*/ 1 h 80"/>
                  <a:gd name="T6" fmla="*/ 0 w 70"/>
                  <a:gd name="T7" fmla="*/ 1 h 80"/>
                  <a:gd name="T8" fmla="*/ 0 w 70"/>
                  <a:gd name="T9" fmla="*/ 1 h 80"/>
                  <a:gd name="T10" fmla="*/ 0 w 70"/>
                  <a:gd name="T11" fmla="*/ 1 h 80"/>
                  <a:gd name="T12" fmla="*/ 0 w 70"/>
                  <a:gd name="T13" fmla="*/ 1 h 80"/>
                  <a:gd name="T14" fmla="*/ 0 w 70"/>
                  <a:gd name="T15" fmla="*/ 1 h 80"/>
                  <a:gd name="T16" fmla="*/ 0 w 70"/>
                  <a:gd name="T17" fmla="*/ 1 h 80"/>
                  <a:gd name="T18" fmla="*/ 1 w 70"/>
                  <a:gd name="T19" fmla="*/ 1 h 80"/>
                  <a:gd name="T20" fmla="*/ 1 w 70"/>
                  <a:gd name="T21" fmla="*/ 0 h 80"/>
                  <a:gd name="T22" fmla="*/ 1 w 70"/>
                  <a:gd name="T23" fmla="*/ 0 h 80"/>
                  <a:gd name="T24" fmla="*/ 1 w 70"/>
                  <a:gd name="T25" fmla="*/ 1 h 80"/>
                  <a:gd name="T26" fmla="*/ 1 w 70"/>
                  <a:gd name="T27" fmla="*/ 1 h 80"/>
                  <a:gd name="T28" fmla="*/ 1 w 70"/>
                  <a:gd name="T29" fmla="*/ 1 h 80"/>
                  <a:gd name="T30" fmla="*/ 1 w 70"/>
                  <a:gd name="T31" fmla="*/ 1 h 80"/>
                  <a:gd name="T32" fmla="*/ 1 w 70"/>
                  <a:gd name="T33" fmla="*/ 0 h 80"/>
                  <a:gd name="T34" fmla="*/ 1 w 70"/>
                  <a:gd name="T35" fmla="*/ 0 h 80"/>
                  <a:gd name="T36" fmla="*/ 0 w 70"/>
                  <a:gd name="T37" fmla="*/ 0 h 80"/>
                  <a:gd name="T38" fmla="*/ 1 w 70"/>
                  <a:gd name="T39" fmla="*/ 1 h 80"/>
                  <a:gd name="T40" fmla="*/ 0 w 70"/>
                  <a:gd name="T41" fmla="*/ 1 h 80"/>
                  <a:gd name="T42" fmla="*/ 0 w 70"/>
                  <a:gd name="T43" fmla="*/ 1 h 80"/>
                  <a:gd name="T44" fmla="*/ 0 w 70"/>
                  <a:gd name="T45" fmla="*/ 1 h 80"/>
                  <a:gd name="T46" fmla="*/ 0 w 70"/>
                  <a:gd name="T47" fmla="*/ 1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80"/>
                  <a:gd name="T74" fmla="*/ 70 w 70"/>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80">
                    <a:moveTo>
                      <a:pt x="0" y="34"/>
                    </a:moveTo>
                    <a:lnTo>
                      <a:pt x="32" y="66"/>
                    </a:lnTo>
                    <a:lnTo>
                      <a:pt x="24" y="63"/>
                    </a:lnTo>
                    <a:lnTo>
                      <a:pt x="11" y="53"/>
                    </a:lnTo>
                    <a:lnTo>
                      <a:pt x="6" y="43"/>
                    </a:lnTo>
                    <a:lnTo>
                      <a:pt x="6" y="42"/>
                    </a:lnTo>
                    <a:lnTo>
                      <a:pt x="7" y="48"/>
                    </a:lnTo>
                    <a:lnTo>
                      <a:pt x="12" y="62"/>
                    </a:lnTo>
                    <a:lnTo>
                      <a:pt x="29" y="76"/>
                    </a:lnTo>
                    <a:lnTo>
                      <a:pt x="46" y="80"/>
                    </a:lnTo>
                    <a:lnTo>
                      <a:pt x="46" y="16"/>
                    </a:lnTo>
                    <a:lnTo>
                      <a:pt x="54" y="17"/>
                    </a:lnTo>
                    <a:lnTo>
                      <a:pt x="67" y="28"/>
                    </a:lnTo>
                    <a:lnTo>
                      <a:pt x="70" y="38"/>
                    </a:lnTo>
                    <a:lnTo>
                      <a:pt x="70" y="39"/>
                    </a:lnTo>
                    <a:lnTo>
                      <a:pt x="70" y="32"/>
                    </a:lnTo>
                    <a:lnTo>
                      <a:pt x="65" y="18"/>
                    </a:lnTo>
                    <a:lnTo>
                      <a:pt x="48" y="4"/>
                    </a:lnTo>
                    <a:lnTo>
                      <a:pt x="32" y="0"/>
                    </a:lnTo>
                    <a:lnTo>
                      <a:pt x="65" y="34"/>
                    </a:lnTo>
                    <a:lnTo>
                      <a:pt x="0" y="34"/>
                    </a:lnTo>
                    <a:lnTo>
                      <a:pt x="0" y="66"/>
                    </a:lnTo>
                    <a:lnTo>
                      <a:pt x="32" y="66"/>
                    </a:lnTo>
                    <a:lnTo>
                      <a:pt x="0" y="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5" name="Freeform 266"/>
              <p:cNvSpPr>
                <a:spLocks/>
              </p:cNvSpPr>
              <p:nvPr/>
            </p:nvSpPr>
            <p:spPr bwMode="auto">
              <a:xfrm>
                <a:off x="5212" y="2448"/>
                <a:ext cx="16" cy="17"/>
              </a:xfrm>
              <a:custGeom>
                <a:avLst/>
                <a:gdLst>
                  <a:gd name="T0" fmla="*/ 0 w 65"/>
                  <a:gd name="T1" fmla="*/ 1 h 67"/>
                  <a:gd name="T2" fmla="*/ 0 w 65"/>
                  <a:gd name="T3" fmla="*/ 1 h 67"/>
                  <a:gd name="T4" fmla="*/ 0 w 65"/>
                  <a:gd name="T5" fmla="*/ 1 h 67"/>
                  <a:gd name="T6" fmla="*/ 1 w 65"/>
                  <a:gd name="T7" fmla="*/ 1 h 67"/>
                  <a:gd name="T8" fmla="*/ 1 w 65"/>
                  <a:gd name="T9" fmla="*/ 1 h 67"/>
                  <a:gd name="T10" fmla="*/ 1 w 65"/>
                  <a:gd name="T11" fmla="*/ 0 h 67"/>
                  <a:gd name="T12" fmla="*/ 1 w 65"/>
                  <a:gd name="T13" fmla="*/ 1 h 67"/>
                  <a:gd name="T14" fmla="*/ 1 w 65"/>
                  <a:gd name="T15" fmla="*/ 0 h 67"/>
                  <a:gd name="T16" fmla="*/ 1 w 65"/>
                  <a:gd name="T17" fmla="*/ 0 h 67"/>
                  <a:gd name="T18" fmla="*/ 0 w 65"/>
                  <a:gd name="T19" fmla="*/ 1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67"/>
                  <a:gd name="T32" fmla="*/ 65 w 65"/>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67">
                    <a:moveTo>
                      <a:pt x="13" y="51"/>
                    </a:moveTo>
                    <a:lnTo>
                      <a:pt x="0" y="25"/>
                    </a:lnTo>
                    <a:lnTo>
                      <a:pt x="0" y="67"/>
                    </a:lnTo>
                    <a:lnTo>
                      <a:pt x="65" y="67"/>
                    </a:lnTo>
                    <a:lnTo>
                      <a:pt x="65" y="25"/>
                    </a:lnTo>
                    <a:lnTo>
                      <a:pt x="51" y="0"/>
                    </a:lnTo>
                    <a:lnTo>
                      <a:pt x="65" y="25"/>
                    </a:lnTo>
                    <a:lnTo>
                      <a:pt x="65" y="9"/>
                    </a:lnTo>
                    <a:lnTo>
                      <a:pt x="51" y="0"/>
                    </a:lnTo>
                    <a:lnTo>
                      <a:pt x="13" y="5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6" name="Freeform 267"/>
              <p:cNvSpPr>
                <a:spLocks/>
              </p:cNvSpPr>
              <p:nvPr/>
            </p:nvSpPr>
            <p:spPr bwMode="auto">
              <a:xfrm>
                <a:off x="5190" y="2443"/>
                <a:ext cx="35" cy="18"/>
              </a:xfrm>
              <a:custGeom>
                <a:avLst/>
                <a:gdLst>
                  <a:gd name="T0" fmla="*/ 1 w 139"/>
                  <a:gd name="T1" fmla="*/ 1 h 72"/>
                  <a:gd name="T2" fmla="*/ 1 w 139"/>
                  <a:gd name="T3" fmla="*/ 1 h 72"/>
                  <a:gd name="T4" fmla="*/ 1 w 139"/>
                  <a:gd name="T5" fmla="*/ 1 h 72"/>
                  <a:gd name="T6" fmla="*/ 1 w 139"/>
                  <a:gd name="T7" fmla="*/ 1 h 72"/>
                  <a:gd name="T8" fmla="*/ 1 w 139"/>
                  <a:gd name="T9" fmla="*/ 1 h 72"/>
                  <a:gd name="T10" fmla="*/ 1 w 139"/>
                  <a:gd name="T11" fmla="*/ 1 h 72"/>
                  <a:gd name="T12" fmla="*/ 1 w 139"/>
                  <a:gd name="T13" fmla="*/ 1 h 72"/>
                  <a:gd name="T14" fmla="*/ 2 w 139"/>
                  <a:gd name="T15" fmla="*/ 1 h 72"/>
                  <a:gd name="T16" fmla="*/ 2 w 139"/>
                  <a:gd name="T17" fmla="*/ 1 h 72"/>
                  <a:gd name="T18" fmla="*/ 2 w 139"/>
                  <a:gd name="T19" fmla="*/ 1 h 72"/>
                  <a:gd name="T20" fmla="*/ 2 w 139"/>
                  <a:gd name="T21" fmla="*/ 0 h 72"/>
                  <a:gd name="T22" fmla="*/ 2 w 139"/>
                  <a:gd name="T23" fmla="*/ 0 h 72"/>
                  <a:gd name="T24" fmla="*/ 2 w 139"/>
                  <a:gd name="T25" fmla="*/ 0 h 72"/>
                  <a:gd name="T26" fmla="*/ 2 w 139"/>
                  <a:gd name="T27" fmla="*/ 0 h 72"/>
                  <a:gd name="T28" fmla="*/ 1 w 139"/>
                  <a:gd name="T29" fmla="*/ 0 h 72"/>
                  <a:gd name="T30" fmla="*/ 1 w 139"/>
                  <a:gd name="T31" fmla="*/ 0 h 72"/>
                  <a:gd name="T32" fmla="*/ 1 w 139"/>
                  <a:gd name="T33" fmla="*/ 0 h 72"/>
                  <a:gd name="T34" fmla="*/ 1 w 139"/>
                  <a:gd name="T35" fmla="*/ 0 h 72"/>
                  <a:gd name="T36" fmla="*/ 1 w 139"/>
                  <a:gd name="T37" fmla="*/ 0 h 72"/>
                  <a:gd name="T38" fmla="*/ 0 w 139"/>
                  <a:gd name="T39" fmla="*/ 1 h 72"/>
                  <a:gd name="T40" fmla="*/ 1 w 139"/>
                  <a:gd name="T41" fmla="*/ 0 h 72"/>
                  <a:gd name="T42" fmla="*/ 0 w 139"/>
                  <a:gd name="T43" fmla="*/ 0 h 72"/>
                  <a:gd name="T44" fmla="*/ 0 w 139"/>
                  <a:gd name="T45" fmla="*/ 1 h 72"/>
                  <a:gd name="T46" fmla="*/ 1 w 139"/>
                  <a:gd name="T47" fmla="*/ 1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9"/>
                  <a:gd name="T73" fmla="*/ 0 h 72"/>
                  <a:gd name="T74" fmla="*/ 139 w 139"/>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9" h="72">
                    <a:moveTo>
                      <a:pt x="65" y="32"/>
                    </a:moveTo>
                    <a:lnTo>
                      <a:pt x="32" y="64"/>
                    </a:lnTo>
                    <a:lnTo>
                      <a:pt x="42" y="64"/>
                    </a:lnTo>
                    <a:lnTo>
                      <a:pt x="53" y="64"/>
                    </a:lnTo>
                    <a:lnTo>
                      <a:pt x="65" y="65"/>
                    </a:lnTo>
                    <a:lnTo>
                      <a:pt x="75" y="66"/>
                    </a:lnTo>
                    <a:lnTo>
                      <a:pt x="85" y="67"/>
                    </a:lnTo>
                    <a:lnTo>
                      <a:pt x="93" y="68"/>
                    </a:lnTo>
                    <a:lnTo>
                      <a:pt x="99" y="71"/>
                    </a:lnTo>
                    <a:lnTo>
                      <a:pt x="101" y="72"/>
                    </a:lnTo>
                    <a:lnTo>
                      <a:pt x="139" y="21"/>
                    </a:lnTo>
                    <a:lnTo>
                      <a:pt x="125" y="13"/>
                    </a:lnTo>
                    <a:lnTo>
                      <a:pt x="111" y="7"/>
                    </a:lnTo>
                    <a:lnTo>
                      <a:pt x="97" y="3"/>
                    </a:lnTo>
                    <a:lnTo>
                      <a:pt x="82" y="2"/>
                    </a:lnTo>
                    <a:lnTo>
                      <a:pt x="68" y="1"/>
                    </a:lnTo>
                    <a:lnTo>
                      <a:pt x="55" y="0"/>
                    </a:lnTo>
                    <a:lnTo>
                      <a:pt x="43" y="0"/>
                    </a:lnTo>
                    <a:lnTo>
                      <a:pt x="32" y="0"/>
                    </a:lnTo>
                    <a:lnTo>
                      <a:pt x="0" y="32"/>
                    </a:lnTo>
                    <a:lnTo>
                      <a:pt x="32" y="0"/>
                    </a:lnTo>
                    <a:lnTo>
                      <a:pt x="0" y="0"/>
                    </a:lnTo>
                    <a:lnTo>
                      <a:pt x="0" y="32"/>
                    </a:lnTo>
                    <a:lnTo>
                      <a:pt x="65"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7" name="Freeform 268"/>
              <p:cNvSpPr>
                <a:spLocks/>
              </p:cNvSpPr>
              <p:nvPr/>
            </p:nvSpPr>
            <p:spPr bwMode="auto">
              <a:xfrm>
                <a:off x="5163" y="2451"/>
                <a:ext cx="43" cy="35"/>
              </a:xfrm>
              <a:custGeom>
                <a:avLst/>
                <a:gdLst>
                  <a:gd name="T0" fmla="*/ 0 w 172"/>
                  <a:gd name="T1" fmla="*/ 1 h 139"/>
                  <a:gd name="T2" fmla="*/ 0 w 172"/>
                  <a:gd name="T3" fmla="*/ 1 h 139"/>
                  <a:gd name="T4" fmla="*/ 0 w 172"/>
                  <a:gd name="T5" fmla="*/ 2 h 139"/>
                  <a:gd name="T6" fmla="*/ 1 w 172"/>
                  <a:gd name="T7" fmla="*/ 2 h 139"/>
                  <a:gd name="T8" fmla="*/ 1 w 172"/>
                  <a:gd name="T9" fmla="*/ 2 h 139"/>
                  <a:gd name="T10" fmla="*/ 1 w 172"/>
                  <a:gd name="T11" fmla="*/ 2 h 139"/>
                  <a:gd name="T12" fmla="*/ 1 w 172"/>
                  <a:gd name="T13" fmla="*/ 2 h 139"/>
                  <a:gd name="T14" fmla="*/ 1 w 172"/>
                  <a:gd name="T15" fmla="*/ 2 h 139"/>
                  <a:gd name="T16" fmla="*/ 1 w 172"/>
                  <a:gd name="T17" fmla="*/ 2 h 139"/>
                  <a:gd name="T18" fmla="*/ 1 w 172"/>
                  <a:gd name="T19" fmla="*/ 2 h 139"/>
                  <a:gd name="T20" fmla="*/ 2 w 172"/>
                  <a:gd name="T21" fmla="*/ 2 h 139"/>
                  <a:gd name="T22" fmla="*/ 2 w 172"/>
                  <a:gd name="T23" fmla="*/ 2 h 139"/>
                  <a:gd name="T24" fmla="*/ 2 w 172"/>
                  <a:gd name="T25" fmla="*/ 2 h 139"/>
                  <a:gd name="T26" fmla="*/ 2 w 172"/>
                  <a:gd name="T27" fmla="*/ 2 h 139"/>
                  <a:gd name="T28" fmla="*/ 2 w 172"/>
                  <a:gd name="T29" fmla="*/ 2 h 139"/>
                  <a:gd name="T30" fmla="*/ 3 w 172"/>
                  <a:gd name="T31" fmla="*/ 2 h 139"/>
                  <a:gd name="T32" fmla="*/ 3 w 172"/>
                  <a:gd name="T33" fmla="*/ 2 h 139"/>
                  <a:gd name="T34" fmla="*/ 3 w 172"/>
                  <a:gd name="T35" fmla="*/ 2 h 139"/>
                  <a:gd name="T36" fmla="*/ 3 w 172"/>
                  <a:gd name="T37" fmla="*/ 1 h 139"/>
                  <a:gd name="T38" fmla="*/ 3 w 172"/>
                  <a:gd name="T39" fmla="*/ 1 h 139"/>
                  <a:gd name="T40" fmla="*/ 3 w 172"/>
                  <a:gd name="T41" fmla="*/ 1 h 139"/>
                  <a:gd name="T42" fmla="*/ 3 w 172"/>
                  <a:gd name="T43" fmla="*/ 0 h 139"/>
                  <a:gd name="T44" fmla="*/ 2 w 172"/>
                  <a:gd name="T45" fmla="*/ 0 h 139"/>
                  <a:gd name="T46" fmla="*/ 1 w 172"/>
                  <a:gd name="T47" fmla="*/ 1 h 139"/>
                  <a:gd name="T48" fmla="*/ 1 w 172"/>
                  <a:gd name="T49" fmla="*/ 1 h 139"/>
                  <a:gd name="T50" fmla="*/ 1 w 172"/>
                  <a:gd name="T51" fmla="*/ 1 h 139"/>
                  <a:gd name="T52" fmla="*/ 1 w 172"/>
                  <a:gd name="T53" fmla="*/ 1 h 139"/>
                  <a:gd name="T54" fmla="*/ 1 w 172"/>
                  <a:gd name="T55" fmla="*/ 1 h 139"/>
                  <a:gd name="T56" fmla="*/ 1 w 172"/>
                  <a:gd name="T57" fmla="*/ 1 h 139"/>
                  <a:gd name="T58" fmla="*/ 1 w 172"/>
                  <a:gd name="T59" fmla="*/ 1 h 139"/>
                  <a:gd name="T60" fmla="*/ 1 w 172"/>
                  <a:gd name="T61" fmla="*/ 1 h 139"/>
                  <a:gd name="T62" fmla="*/ 1 w 172"/>
                  <a:gd name="T63" fmla="*/ 1 h 139"/>
                  <a:gd name="T64" fmla="*/ 1 w 172"/>
                  <a:gd name="T65" fmla="*/ 1 h 139"/>
                  <a:gd name="T66" fmla="*/ 1 w 172"/>
                  <a:gd name="T67" fmla="*/ 1 h 139"/>
                  <a:gd name="T68" fmla="*/ 1 w 172"/>
                  <a:gd name="T69" fmla="*/ 1 h 139"/>
                  <a:gd name="T70" fmla="*/ 1 w 172"/>
                  <a:gd name="T71" fmla="*/ 1 h 139"/>
                  <a:gd name="T72" fmla="*/ 1 w 172"/>
                  <a:gd name="T73" fmla="*/ 1 h 139"/>
                  <a:gd name="T74" fmla="*/ 1 w 172"/>
                  <a:gd name="T75" fmla="*/ 1 h 139"/>
                  <a:gd name="T76" fmla="*/ 1 w 172"/>
                  <a:gd name="T77" fmla="*/ 1 h 139"/>
                  <a:gd name="T78" fmla="*/ 1 w 172"/>
                  <a:gd name="T79" fmla="*/ 1 h 139"/>
                  <a:gd name="T80" fmla="*/ 1 w 172"/>
                  <a:gd name="T81" fmla="*/ 1 h 139"/>
                  <a:gd name="T82" fmla="*/ 1 w 172"/>
                  <a:gd name="T83" fmla="*/ 1 h 139"/>
                  <a:gd name="T84" fmla="*/ 1 w 172"/>
                  <a:gd name="T85" fmla="*/ 1 h 139"/>
                  <a:gd name="T86" fmla="*/ 1 w 172"/>
                  <a:gd name="T87" fmla="*/ 1 h 139"/>
                  <a:gd name="T88" fmla="*/ 0 w 172"/>
                  <a:gd name="T89" fmla="*/ 1 h 139"/>
                  <a:gd name="T90" fmla="*/ 0 w 172"/>
                  <a:gd name="T91" fmla="*/ 1 h 139"/>
                  <a:gd name="T92" fmla="*/ 0 w 172"/>
                  <a:gd name="T93" fmla="*/ 1 h 139"/>
                  <a:gd name="T94" fmla="*/ 0 w 172"/>
                  <a:gd name="T95" fmla="*/ 1 h 13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2"/>
                  <a:gd name="T145" fmla="*/ 0 h 139"/>
                  <a:gd name="T146" fmla="*/ 172 w 172"/>
                  <a:gd name="T147" fmla="*/ 139 h 13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2" h="139">
                    <a:moveTo>
                      <a:pt x="0" y="56"/>
                    </a:moveTo>
                    <a:lnTo>
                      <a:pt x="9" y="77"/>
                    </a:lnTo>
                    <a:lnTo>
                      <a:pt x="18" y="88"/>
                    </a:lnTo>
                    <a:lnTo>
                      <a:pt x="29" y="98"/>
                    </a:lnTo>
                    <a:lnTo>
                      <a:pt x="40" y="108"/>
                    </a:lnTo>
                    <a:lnTo>
                      <a:pt x="52" y="117"/>
                    </a:lnTo>
                    <a:lnTo>
                      <a:pt x="63" y="126"/>
                    </a:lnTo>
                    <a:lnTo>
                      <a:pt x="76" y="133"/>
                    </a:lnTo>
                    <a:lnTo>
                      <a:pt x="91" y="138"/>
                    </a:lnTo>
                    <a:lnTo>
                      <a:pt x="105" y="139"/>
                    </a:lnTo>
                    <a:lnTo>
                      <a:pt x="117" y="136"/>
                    </a:lnTo>
                    <a:lnTo>
                      <a:pt x="126" y="134"/>
                    </a:lnTo>
                    <a:lnTo>
                      <a:pt x="135" y="129"/>
                    </a:lnTo>
                    <a:lnTo>
                      <a:pt x="142" y="123"/>
                    </a:lnTo>
                    <a:lnTo>
                      <a:pt x="148" y="116"/>
                    </a:lnTo>
                    <a:lnTo>
                      <a:pt x="153" y="109"/>
                    </a:lnTo>
                    <a:lnTo>
                      <a:pt x="157" y="101"/>
                    </a:lnTo>
                    <a:lnTo>
                      <a:pt x="161" y="91"/>
                    </a:lnTo>
                    <a:lnTo>
                      <a:pt x="166" y="73"/>
                    </a:lnTo>
                    <a:lnTo>
                      <a:pt x="169" y="52"/>
                    </a:lnTo>
                    <a:lnTo>
                      <a:pt x="172" y="28"/>
                    </a:lnTo>
                    <a:lnTo>
                      <a:pt x="172" y="0"/>
                    </a:lnTo>
                    <a:lnTo>
                      <a:pt x="107" y="0"/>
                    </a:lnTo>
                    <a:lnTo>
                      <a:pt x="106" y="25"/>
                    </a:lnTo>
                    <a:lnTo>
                      <a:pt x="105" y="45"/>
                    </a:lnTo>
                    <a:lnTo>
                      <a:pt x="103" y="60"/>
                    </a:lnTo>
                    <a:lnTo>
                      <a:pt x="99" y="71"/>
                    </a:lnTo>
                    <a:lnTo>
                      <a:pt x="98" y="73"/>
                    </a:lnTo>
                    <a:lnTo>
                      <a:pt x="97" y="76"/>
                    </a:lnTo>
                    <a:lnTo>
                      <a:pt x="97" y="77"/>
                    </a:lnTo>
                    <a:lnTo>
                      <a:pt x="98" y="76"/>
                    </a:lnTo>
                    <a:lnTo>
                      <a:pt x="99" y="76"/>
                    </a:lnTo>
                    <a:lnTo>
                      <a:pt x="100" y="75"/>
                    </a:lnTo>
                    <a:lnTo>
                      <a:pt x="105" y="75"/>
                    </a:lnTo>
                    <a:lnTo>
                      <a:pt x="104" y="75"/>
                    </a:lnTo>
                    <a:lnTo>
                      <a:pt x="101" y="73"/>
                    </a:lnTo>
                    <a:lnTo>
                      <a:pt x="97" y="71"/>
                    </a:lnTo>
                    <a:lnTo>
                      <a:pt x="91" y="66"/>
                    </a:lnTo>
                    <a:lnTo>
                      <a:pt x="82" y="60"/>
                    </a:lnTo>
                    <a:lnTo>
                      <a:pt x="74" y="52"/>
                    </a:lnTo>
                    <a:lnTo>
                      <a:pt x="66" y="44"/>
                    </a:lnTo>
                    <a:lnTo>
                      <a:pt x="56" y="34"/>
                    </a:lnTo>
                    <a:lnTo>
                      <a:pt x="65" y="56"/>
                    </a:lnTo>
                    <a:lnTo>
                      <a:pt x="0" y="56"/>
                    </a:lnTo>
                    <a:lnTo>
                      <a:pt x="0" y="67"/>
                    </a:lnTo>
                    <a:lnTo>
                      <a:pt x="9" y="77"/>
                    </a:lnTo>
                    <a:lnTo>
                      <a:pt x="0" y="5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8" name="Freeform 269"/>
              <p:cNvSpPr>
                <a:spLocks/>
              </p:cNvSpPr>
              <p:nvPr/>
            </p:nvSpPr>
            <p:spPr bwMode="auto">
              <a:xfrm>
                <a:off x="5163" y="2434"/>
                <a:ext cx="16" cy="31"/>
              </a:xfrm>
              <a:custGeom>
                <a:avLst/>
                <a:gdLst>
                  <a:gd name="T0" fmla="*/ 1 w 65"/>
                  <a:gd name="T1" fmla="*/ 1 h 125"/>
                  <a:gd name="T2" fmla="*/ 0 w 65"/>
                  <a:gd name="T3" fmla="*/ 1 h 125"/>
                  <a:gd name="T4" fmla="*/ 0 w 65"/>
                  <a:gd name="T5" fmla="*/ 2 h 125"/>
                  <a:gd name="T6" fmla="*/ 1 w 65"/>
                  <a:gd name="T7" fmla="*/ 2 h 125"/>
                  <a:gd name="T8" fmla="*/ 1 w 65"/>
                  <a:gd name="T9" fmla="*/ 1 h 125"/>
                  <a:gd name="T10" fmla="*/ 0 w 65"/>
                  <a:gd name="T11" fmla="*/ 1 h 125"/>
                  <a:gd name="T12" fmla="*/ 1 w 65"/>
                  <a:gd name="T13" fmla="*/ 1 h 125"/>
                  <a:gd name="T14" fmla="*/ 1 w 65"/>
                  <a:gd name="T15" fmla="*/ 0 h 125"/>
                  <a:gd name="T16" fmla="*/ 0 w 65"/>
                  <a:gd name="T17" fmla="*/ 1 h 125"/>
                  <a:gd name="T18" fmla="*/ 1 w 65"/>
                  <a:gd name="T19" fmla="*/ 1 h 1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125"/>
                  <a:gd name="T32" fmla="*/ 65 w 65"/>
                  <a:gd name="T33" fmla="*/ 125 h 1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125">
                    <a:moveTo>
                      <a:pt x="56" y="104"/>
                    </a:moveTo>
                    <a:lnTo>
                      <a:pt x="0" y="83"/>
                    </a:lnTo>
                    <a:lnTo>
                      <a:pt x="0" y="125"/>
                    </a:lnTo>
                    <a:lnTo>
                      <a:pt x="65" y="125"/>
                    </a:lnTo>
                    <a:lnTo>
                      <a:pt x="65" y="83"/>
                    </a:lnTo>
                    <a:lnTo>
                      <a:pt x="9" y="62"/>
                    </a:lnTo>
                    <a:lnTo>
                      <a:pt x="65" y="83"/>
                    </a:lnTo>
                    <a:lnTo>
                      <a:pt x="65" y="0"/>
                    </a:lnTo>
                    <a:lnTo>
                      <a:pt x="9" y="62"/>
                    </a:lnTo>
                    <a:lnTo>
                      <a:pt x="56" y="10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499" name="Freeform 270"/>
              <p:cNvSpPr>
                <a:spLocks/>
              </p:cNvSpPr>
              <p:nvPr/>
            </p:nvSpPr>
            <p:spPr bwMode="auto">
              <a:xfrm>
                <a:off x="5140" y="2449"/>
                <a:ext cx="37" cy="31"/>
              </a:xfrm>
              <a:custGeom>
                <a:avLst/>
                <a:gdLst>
                  <a:gd name="T0" fmla="*/ 0 w 149"/>
                  <a:gd name="T1" fmla="*/ 1 h 122"/>
                  <a:gd name="T2" fmla="*/ 0 w 149"/>
                  <a:gd name="T3" fmla="*/ 2 h 122"/>
                  <a:gd name="T4" fmla="*/ 0 w 149"/>
                  <a:gd name="T5" fmla="*/ 2 h 122"/>
                  <a:gd name="T6" fmla="*/ 0 w 149"/>
                  <a:gd name="T7" fmla="*/ 2 h 122"/>
                  <a:gd name="T8" fmla="*/ 1 w 149"/>
                  <a:gd name="T9" fmla="*/ 2 h 122"/>
                  <a:gd name="T10" fmla="*/ 1 w 149"/>
                  <a:gd name="T11" fmla="*/ 2 h 122"/>
                  <a:gd name="T12" fmla="*/ 1 w 149"/>
                  <a:gd name="T13" fmla="*/ 2 h 122"/>
                  <a:gd name="T14" fmla="*/ 1 w 149"/>
                  <a:gd name="T15" fmla="*/ 2 h 122"/>
                  <a:gd name="T16" fmla="*/ 1 w 149"/>
                  <a:gd name="T17" fmla="*/ 2 h 122"/>
                  <a:gd name="T18" fmla="*/ 2 w 149"/>
                  <a:gd name="T19" fmla="*/ 2 h 122"/>
                  <a:gd name="T20" fmla="*/ 2 w 149"/>
                  <a:gd name="T21" fmla="*/ 1 h 122"/>
                  <a:gd name="T22" fmla="*/ 2 w 149"/>
                  <a:gd name="T23" fmla="*/ 1 h 122"/>
                  <a:gd name="T24" fmla="*/ 2 w 149"/>
                  <a:gd name="T25" fmla="*/ 1 h 122"/>
                  <a:gd name="T26" fmla="*/ 2 w 149"/>
                  <a:gd name="T27" fmla="*/ 1 h 122"/>
                  <a:gd name="T28" fmla="*/ 1 w 149"/>
                  <a:gd name="T29" fmla="*/ 0 h 122"/>
                  <a:gd name="T30" fmla="*/ 1 w 149"/>
                  <a:gd name="T31" fmla="*/ 0 h 122"/>
                  <a:gd name="T32" fmla="*/ 1 w 149"/>
                  <a:gd name="T33" fmla="*/ 1 h 122"/>
                  <a:gd name="T34" fmla="*/ 1 w 149"/>
                  <a:gd name="T35" fmla="*/ 1 h 122"/>
                  <a:gd name="T36" fmla="*/ 1 w 149"/>
                  <a:gd name="T37" fmla="*/ 1 h 122"/>
                  <a:gd name="T38" fmla="*/ 1 w 149"/>
                  <a:gd name="T39" fmla="*/ 1 h 122"/>
                  <a:gd name="T40" fmla="*/ 1 w 149"/>
                  <a:gd name="T41" fmla="*/ 1 h 122"/>
                  <a:gd name="T42" fmla="*/ 1 w 149"/>
                  <a:gd name="T43" fmla="*/ 1 h 122"/>
                  <a:gd name="T44" fmla="*/ 1 w 149"/>
                  <a:gd name="T45" fmla="*/ 1 h 122"/>
                  <a:gd name="T46" fmla="*/ 1 w 149"/>
                  <a:gd name="T47" fmla="*/ 1 h 122"/>
                  <a:gd name="T48" fmla="*/ 1 w 149"/>
                  <a:gd name="T49" fmla="*/ 1 h 122"/>
                  <a:gd name="T50" fmla="*/ 1 w 149"/>
                  <a:gd name="T51" fmla="*/ 1 h 122"/>
                  <a:gd name="T52" fmla="*/ 1 w 149"/>
                  <a:gd name="T53" fmla="*/ 1 h 122"/>
                  <a:gd name="T54" fmla="*/ 1 w 149"/>
                  <a:gd name="T55" fmla="*/ 1 h 122"/>
                  <a:gd name="T56" fmla="*/ 0 w 149"/>
                  <a:gd name="T57" fmla="*/ 1 h 122"/>
                  <a:gd name="T58" fmla="*/ 0 w 149"/>
                  <a:gd name="T59" fmla="*/ 2 h 122"/>
                  <a:gd name="T60" fmla="*/ 0 w 149"/>
                  <a:gd name="T61" fmla="*/ 2 h 122"/>
                  <a:gd name="T62" fmla="*/ 0 w 149"/>
                  <a:gd name="T63" fmla="*/ 1 h 1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22"/>
                  <a:gd name="T98" fmla="*/ 149 w 149"/>
                  <a:gd name="T99" fmla="*/ 122 h 1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22">
                    <a:moveTo>
                      <a:pt x="0" y="77"/>
                    </a:moveTo>
                    <a:lnTo>
                      <a:pt x="8" y="98"/>
                    </a:lnTo>
                    <a:lnTo>
                      <a:pt x="19" y="109"/>
                    </a:lnTo>
                    <a:lnTo>
                      <a:pt x="32" y="116"/>
                    </a:lnTo>
                    <a:lnTo>
                      <a:pt x="47" y="121"/>
                    </a:lnTo>
                    <a:lnTo>
                      <a:pt x="63" y="122"/>
                    </a:lnTo>
                    <a:lnTo>
                      <a:pt x="77" y="118"/>
                    </a:lnTo>
                    <a:lnTo>
                      <a:pt x="87" y="112"/>
                    </a:lnTo>
                    <a:lnTo>
                      <a:pt x="98" y="105"/>
                    </a:lnTo>
                    <a:lnTo>
                      <a:pt x="107" y="97"/>
                    </a:lnTo>
                    <a:lnTo>
                      <a:pt x="120" y="83"/>
                    </a:lnTo>
                    <a:lnTo>
                      <a:pt x="131" y="66"/>
                    </a:lnTo>
                    <a:lnTo>
                      <a:pt x="142" y="53"/>
                    </a:lnTo>
                    <a:lnTo>
                      <a:pt x="149" y="42"/>
                    </a:lnTo>
                    <a:lnTo>
                      <a:pt x="102" y="0"/>
                    </a:lnTo>
                    <a:lnTo>
                      <a:pt x="90" y="14"/>
                    </a:lnTo>
                    <a:lnTo>
                      <a:pt x="80" y="28"/>
                    </a:lnTo>
                    <a:lnTo>
                      <a:pt x="70" y="41"/>
                    </a:lnTo>
                    <a:lnTo>
                      <a:pt x="60" y="53"/>
                    </a:lnTo>
                    <a:lnTo>
                      <a:pt x="58" y="55"/>
                    </a:lnTo>
                    <a:lnTo>
                      <a:pt x="54" y="57"/>
                    </a:lnTo>
                    <a:lnTo>
                      <a:pt x="54" y="58"/>
                    </a:lnTo>
                    <a:lnTo>
                      <a:pt x="55" y="58"/>
                    </a:lnTo>
                    <a:lnTo>
                      <a:pt x="58" y="58"/>
                    </a:lnTo>
                    <a:lnTo>
                      <a:pt x="59" y="58"/>
                    </a:lnTo>
                    <a:lnTo>
                      <a:pt x="55" y="55"/>
                    </a:lnTo>
                    <a:lnTo>
                      <a:pt x="64" y="77"/>
                    </a:lnTo>
                    <a:lnTo>
                      <a:pt x="0" y="77"/>
                    </a:lnTo>
                    <a:lnTo>
                      <a:pt x="0" y="89"/>
                    </a:lnTo>
                    <a:lnTo>
                      <a:pt x="8" y="98"/>
                    </a:lnTo>
                    <a:lnTo>
                      <a:pt x="0" y="7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0" name="Freeform 271"/>
              <p:cNvSpPr>
                <a:spLocks/>
              </p:cNvSpPr>
              <p:nvPr/>
            </p:nvSpPr>
            <p:spPr bwMode="auto">
              <a:xfrm>
                <a:off x="5140" y="2422"/>
                <a:ext cx="20" cy="47"/>
              </a:xfrm>
              <a:custGeom>
                <a:avLst/>
                <a:gdLst>
                  <a:gd name="T0" fmla="*/ 1 w 80"/>
                  <a:gd name="T1" fmla="*/ 0 h 187"/>
                  <a:gd name="T2" fmla="*/ 0 w 80"/>
                  <a:gd name="T3" fmla="*/ 0 h 187"/>
                  <a:gd name="T4" fmla="*/ 0 w 80"/>
                  <a:gd name="T5" fmla="*/ 1 h 187"/>
                  <a:gd name="T6" fmla="*/ 0 w 80"/>
                  <a:gd name="T7" fmla="*/ 1 h 187"/>
                  <a:gd name="T8" fmla="*/ 0 w 80"/>
                  <a:gd name="T9" fmla="*/ 1 h 187"/>
                  <a:gd name="T10" fmla="*/ 0 w 80"/>
                  <a:gd name="T11" fmla="*/ 2 h 187"/>
                  <a:gd name="T12" fmla="*/ 0 w 80"/>
                  <a:gd name="T13" fmla="*/ 2 h 187"/>
                  <a:gd name="T14" fmla="*/ 0 w 80"/>
                  <a:gd name="T15" fmla="*/ 2 h 187"/>
                  <a:gd name="T16" fmla="*/ 0 w 80"/>
                  <a:gd name="T17" fmla="*/ 3 h 187"/>
                  <a:gd name="T18" fmla="*/ 0 w 80"/>
                  <a:gd name="T19" fmla="*/ 3 h 187"/>
                  <a:gd name="T20" fmla="*/ 1 w 80"/>
                  <a:gd name="T21" fmla="*/ 3 h 187"/>
                  <a:gd name="T22" fmla="*/ 1 w 80"/>
                  <a:gd name="T23" fmla="*/ 3 h 187"/>
                  <a:gd name="T24" fmla="*/ 1 w 80"/>
                  <a:gd name="T25" fmla="*/ 3 h 187"/>
                  <a:gd name="T26" fmla="*/ 1 w 80"/>
                  <a:gd name="T27" fmla="*/ 2 h 187"/>
                  <a:gd name="T28" fmla="*/ 1 w 80"/>
                  <a:gd name="T29" fmla="*/ 2 h 187"/>
                  <a:gd name="T30" fmla="*/ 1 w 80"/>
                  <a:gd name="T31" fmla="*/ 2 h 187"/>
                  <a:gd name="T32" fmla="*/ 1 w 80"/>
                  <a:gd name="T33" fmla="*/ 1 h 187"/>
                  <a:gd name="T34" fmla="*/ 1 w 80"/>
                  <a:gd name="T35" fmla="*/ 1 h 187"/>
                  <a:gd name="T36" fmla="*/ 1 w 80"/>
                  <a:gd name="T37" fmla="*/ 1 h 187"/>
                  <a:gd name="T38" fmla="*/ 1 w 80"/>
                  <a:gd name="T39" fmla="*/ 1 h 187"/>
                  <a:gd name="T40" fmla="*/ 1 w 80"/>
                  <a:gd name="T41" fmla="*/ 0 h 187"/>
                  <a:gd name="T42" fmla="*/ 1 w 80"/>
                  <a:gd name="T43" fmla="*/ 0 h 187"/>
                  <a:gd name="T44" fmla="*/ 0 w 80"/>
                  <a:gd name="T45" fmla="*/ 0 h 187"/>
                  <a:gd name="T46" fmla="*/ 1 w 80"/>
                  <a:gd name="T47" fmla="*/ 0 h 1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0"/>
                  <a:gd name="T73" fmla="*/ 0 h 187"/>
                  <a:gd name="T74" fmla="*/ 80 w 80"/>
                  <a:gd name="T75" fmla="*/ 187 h 1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0" h="187">
                    <a:moveTo>
                      <a:pt x="51" y="0"/>
                    </a:moveTo>
                    <a:lnTo>
                      <a:pt x="21" y="20"/>
                    </a:lnTo>
                    <a:lnTo>
                      <a:pt x="15" y="37"/>
                    </a:lnTo>
                    <a:lnTo>
                      <a:pt x="11" y="57"/>
                    </a:lnTo>
                    <a:lnTo>
                      <a:pt x="8" y="79"/>
                    </a:lnTo>
                    <a:lnTo>
                      <a:pt x="4" y="101"/>
                    </a:lnTo>
                    <a:lnTo>
                      <a:pt x="2" y="125"/>
                    </a:lnTo>
                    <a:lnTo>
                      <a:pt x="1" y="148"/>
                    </a:lnTo>
                    <a:lnTo>
                      <a:pt x="0" y="168"/>
                    </a:lnTo>
                    <a:lnTo>
                      <a:pt x="0" y="187"/>
                    </a:lnTo>
                    <a:lnTo>
                      <a:pt x="64" y="187"/>
                    </a:lnTo>
                    <a:lnTo>
                      <a:pt x="64" y="170"/>
                    </a:lnTo>
                    <a:lnTo>
                      <a:pt x="65" y="150"/>
                    </a:lnTo>
                    <a:lnTo>
                      <a:pt x="66" y="130"/>
                    </a:lnTo>
                    <a:lnTo>
                      <a:pt x="68" y="108"/>
                    </a:lnTo>
                    <a:lnTo>
                      <a:pt x="71" y="87"/>
                    </a:lnTo>
                    <a:lnTo>
                      <a:pt x="74" y="69"/>
                    </a:lnTo>
                    <a:lnTo>
                      <a:pt x="78" y="55"/>
                    </a:lnTo>
                    <a:lnTo>
                      <a:pt x="80" y="45"/>
                    </a:lnTo>
                    <a:lnTo>
                      <a:pt x="51" y="64"/>
                    </a:lnTo>
                    <a:lnTo>
                      <a:pt x="51" y="0"/>
                    </a:lnTo>
                    <a:lnTo>
                      <a:pt x="29" y="0"/>
                    </a:lnTo>
                    <a:lnTo>
                      <a:pt x="21" y="20"/>
                    </a:lnTo>
                    <a:lnTo>
                      <a:pt x="51"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1" name="Freeform 272"/>
              <p:cNvSpPr>
                <a:spLocks/>
              </p:cNvSpPr>
              <p:nvPr/>
            </p:nvSpPr>
            <p:spPr bwMode="auto">
              <a:xfrm>
                <a:off x="5152" y="2422"/>
                <a:ext cx="38" cy="32"/>
              </a:xfrm>
              <a:custGeom>
                <a:avLst/>
                <a:gdLst>
                  <a:gd name="T0" fmla="*/ 3 w 151"/>
                  <a:gd name="T1" fmla="*/ 2 h 126"/>
                  <a:gd name="T2" fmla="*/ 2 w 151"/>
                  <a:gd name="T3" fmla="*/ 1 h 126"/>
                  <a:gd name="T4" fmla="*/ 2 w 151"/>
                  <a:gd name="T5" fmla="*/ 1 h 126"/>
                  <a:gd name="T6" fmla="*/ 2 w 151"/>
                  <a:gd name="T7" fmla="*/ 1 h 126"/>
                  <a:gd name="T8" fmla="*/ 2 w 151"/>
                  <a:gd name="T9" fmla="*/ 1 h 126"/>
                  <a:gd name="T10" fmla="*/ 1 w 151"/>
                  <a:gd name="T11" fmla="*/ 1 h 126"/>
                  <a:gd name="T12" fmla="*/ 1 w 151"/>
                  <a:gd name="T13" fmla="*/ 0 h 126"/>
                  <a:gd name="T14" fmla="*/ 1 w 151"/>
                  <a:gd name="T15" fmla="*/ 0 h 126"/>
                  <a:gd name="T16" fmla="*/ 1 w 151"/>
                  <a:gd name="T17" fmla="*/ 0 h 126"/>
                  <a:gd name="T18" fmla="*/ 1 w 151"/>
                  <a:gd name="T19" fmla="*/ 0 h 126"/>
                  <a:gd name="T20" fmla="*/ 0 w 151"/>
                  <a:gd name="T21" fmla="*/ 0 h 126"/>
                  <a:gd name="T22" fmla="*/ 0 w 151"/>
                  <a:gd name="T23" fmla="*/ 0 h 126"/>
                  <a:gd name="T24" fmla="*/ 0 w 151"/>
                  <a:gd name="T25" fmla="*/ 1 h 126"/>
                  <a:gd name="T26" fmla="*/ 0 w 151"/>
                  <a:gd name="T27" fmla="*/ 1 h 126"/>
                  <a:gd name="T28" fmla="*/ 0 w 151"/>
                  <a:gd name="T29" fmla="*/ 1 h 126"/>
                  <a:gd name="T30" fmla="*/ 0 w 151"/>
                  <a:gd name="T31" fmla="*/ 1 h 126"/>
                  <a:gd name="T32" fmla="*/ 0 w 151"/>
                  <a:gd name="T33" fmla="*/ 1 h 126"/>
                  <a:gd name="T34" fmla="*/ 1 w 151"/>
                  <a:gd name="T35" fmla="*/ 1 h 126"/>
                  <a:gd name="T36" fmla="*/ 1 w 151"/>
                  <a:gd name="T37" fmla="*/ 2 h 126"/>
                  <a:gd name="T38" fmla="*/ 1 w 151"/>
                  <a:gd name="T39" fmla="*/ 2 h 126"/>
                  <a:gd name="T40" fmla="*/ 1 w 151"/>
                  <a:gd name="T41" fmla="*/ 2 h 126"/>
                  <a:gd name="T42" fmla="*/ 1 w 151"/>
                  <a:gd name="T43" fmla="*/ 2 h 126"/>
                  <a:gd name="T44" fmla="*/ 2 w 151"/>
                  <a:gd name="T45" fmla="*/ 2 h 126"/>
                  <a:gd name="T46" fmla="*/ 2 w 151"/>
                  <a:gd name="T47" fmla="*/ 2 h 126"/>
                  <a:gd name="T48" fmla="*/ 3 w 151"/>
                  <a:gd name="T49" fmla="*/ 2 h 126"/>
                  <a:gd name="T50" fmla="*/ 3 w 151"/>
                  <a:gd name="T51" fmla="*/ 2 h 126"/>
                  <a:gd name="T52" fmla="*/ 2 w 151"/>
                  <a:gd name="T53" fmla="*/ 1 h 126"/>
                  <a:gd name="T54" fmla="*/ 3 w 151"/>
                  <a:gd name="T55" fmla="*/ 2 h 1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1"/>
                  <a:gd name="T85" fmla="*/ 0 h 126"/>
                  <a:gd name="T86" fmla="*/ 151 w 151"/>
                  <a:gd name="T87" fmla="*/ 126 h 1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1" h="126">
                    <a:moveTo>
                      <a:pt x="151" y="102"/>
                    </a:moveTo>
                    <a:lnTo>
                      <a:pt x="140" y="79"/>
                    </a:lnTo>
                    <a:lnTo>
                      <a:pt x="127" y="67"/>
                    </a:lnTo>
                    <a:lnTo>
                      <a:pt x="113" y="55"/>
                    </a:lnTo>
                    <a:lnTo>
                      <a:pt x="96" y="42"/>
                    </a:lnTo>
                    <a:lnTo>
                      <a:pt x="79" y="30"/>
                    </a:lnTo>
                    <a:lnTo>
                      <a:pt x="61" y="19"/>
                    </a:lnTo>
                    <a:lnTo>
                      <a:pt x="44" y="11"/>
                    </a:lnTo>
                    <a:lnTo>
                      <a:pt x="32" y="6"/>
                    </a:lnTo>
                    <a:lnTo>
                      <a:pt x="22" y="4"/>
                    </a:lnTo>
                    <a:lnTo>
                      <a:pt x="12" y="1"/>
                    </a:lnTo>
                    <a:lnTo>
                      <a:pt x="0" y="0"/>
                    </a:lnTo>
                    <a:lnTo>
                      <a:pt x="0" y="64"/>
                    </a:lnTo>
                    <a:lnTo>
                      <a:pt x="3" y="66"/>
                    </a:lnTo>
                    <a:lnTo>
                      <a:pt x="7" y="66"/>
                    </a:lnTo>
                    <a:lnTo>
                      <a:pt x="12" y="67"/>
                    </a:lnTo>
                    <a:lnTo>
                      <a:pt x="16" y="69"/>
                    </a:lnTo>
                    <a:lnTo>
                      <a:pt x="31" y="76"/>
                    </a:lnTo>
                    <a:lnTo>
                      <a:pt x="44" y="85"/>
                    </a:lnTo>
                    <a:lnTo>
                      <a:pt x="58" y="94"/>
                    </a:lnTo>
                    <a:lnTo>
                      <a:pt x="72" y="105"/>
                    </a:lnTo>
                    <a:lnTo>
                      <a:pt x="85" y="115"/>
                    </a:lnTo>
                    <a:lnTo>
                      <a:pt x="97" y="126"/>
                    </a:lnTo>
                    <a:lnTo>
                      <a:pt x="86" y="102"/>
                    </a:lnTo>
                    <a:lnTo>
                      <a:pt x="151" y="102"/>
                    </a:lnTo>
                    <a:lnTo>
                      <a:pt x="151" y="88"/>
                    </a:lnTo>
                    <a:lnTo>
                      <a:pt x="140" y="79"/>
                    </a:lnTo>
                    <a:lnTo>
                      <a:pt x="151" y="10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2" name="Freeform 273"/>
              <p:cNvSpPr>
                <a:spLocks/>
              </p:cNvSpPr>
              <p:nvPr/>
            </p:nvSpPr>
            <p:spPr bwMode="auto">
              <a:xfrm>
                <a:off x="5141" y="2448"/>
                <a:ext cx="49" cy="32"/>
              </a:xfrm>
              <a:custGeom>
                <a:avLst/>
                <a:gdLst>
                  <a:gd name="T0" fmla="*/ 0 w 195"/>
                  <a:gd name="T1" fmla="*/ 1 h 131"/>
                  <a:gd name="T2" fmla="*/ 1 w 195"/>
                  <a:gd name="T3" fmla="*/ 2 h 131"/>
                  <a:gd name="T4" fmla="*/ 1 w 195"/>
                  <a:gd name="T5" fmla="*/ 2 h 131"/>
                  <a:gd name="T6" fmla="*/ 1 w 195"/>
                  <a:gd name="T7" fmla="*/ 2 h 131"/>
                  <a:gd name="T8" fmla="*/ 1 w 195"/>
                  <a:gd name="T9" fmla="*/ 2 h 131"/>
                  <a:gd name="T10" fmla="*/ 2 w 195"/>
                  <a:gd name="T11" fmla="*/ 2 h 131"/>
                  <a:gd name="T12" fmla="*/ 2 w 195"/>
                  <a:gd name="T13" fmla="*/ 2 h 131"/>
                  <a:gd name="T14" fmla="*/ 2 w 195"/>
                  <a:gd name="T15" fmla="*/ 2 h 131"/>
                  <a:gd name="T16" fmla="*/ 2 w 195"/>
                  <a:gd name="T17" fmla="*/ 1 h 131"/>
                  <a:gd name="T18" fmla="*/ 2 w 195"/>
                  <a:gd name="T19" fmla="*/ 1 h 131"/>
                  <a:gd name="T20" fmla="*/ 3 w 195"/>
                  <a:gd name="T21" fmla="*/ 1 h 131"/>
                  <a:gd name="T22" fmla="*/ 3 w 195"/>
                  <a:gd name="T23" fmla="*/ 1 h 131"/>
                  <a:gd name="T24" fmla="*/ 3 w 195"/>
                  <a:gd name="T25" fmla="*/ 1 h 131"/>
                  <a:gd name="T26" fmla="*/ 3 w 195"/>
                  <a:gd name="T27" fmla="*/ 0 h 131"/>
                  <a:gd name="T28" fmla="*/ 3 w 195"/>
                  <a:gd name="T29" fmla="*/ 0 h 131"/>
                  <a:gd name="T30" fmla="*/ 3 w 195"/>
                  <a:gd name="T31" fmla="*/ 0 h 131"/>
                  <a:gd name="T32" fmla="*/ 2 w 195"/>
                  <a:gd name="T33" fmla="*/ 0 h 131"/>
                  <a:gd name="T34" fmla="*/ 2 w 195"/>
                  <a:gd name="T35" fmla="*/ 0 h 131"/>
                  <a:gd name="T36" fmla="*/ 2 w 195"/>
                  <a:gd name="T37" fmla="*/ 0 h 131"/>
                  <a:gd name="T38" fmla="*/ 2 w 195"/>
                  <a:gd name="T39" fmla="*/ 0 h 131"/>
                  <a:gd name="T40" fmla="*/ 2 w 195"/>
                  <a:gd name="T41" fmla="*/ 0 h 131"/>
                  <a:gd name="T42" fmla="*/ 2 w 195"/>
                  <a:gd name="T43" fmla="*/ 0 h 131"/>
                  <a:gd name="T44" fmla="*/ 2 w 195"/>
                  <a:gd name="T45" fmla="*/ 1 h 131"/>
                  <a:gd name="T46" fmla="*/ 2 w 195"/>
                  <a:gd name="T47" fmla="*/ 1 h 131"/>
                  <a:gd name="T48" fmla="*/ 2 w 195"/>
                  <a:gd name="T49" fmla="*/ 1 h 131"/>
                  <a:gd name="T50" fmla="*/ 1 w 195"/>
                  <a:gd name="T51" fmla="*/ 1 h 131"/>
                  <a:gd name="T52" fmla="*/ 1 w 195"/>
                  <a:gd name="T53" fmla="*/ 1 h 131"/>
                  <a:gd name="T54" fmla="*/ 1 w 195"/>
                  <a:gd name="T55" fmla="*/ 1 h 131"/>
                  <a:gd name="T56" fmla="*/ 1 w 195"/>
                  <a:gd name="T57" fmla="*/ 1 h 131"/>
                  <a:gd name="T58" fmla="*/ 1 w 195"/>
                  <a:gd name="T59" fmla="*/ 1 h 131"/>
                  <a:gd name="T60" fmla="*/ 1 w 195"/>
                  <a:gd name="T61" fmla="*/ 1 h 131"/>
                  <a:gd name="T62" fmla="*/ 1 w 195"/>
                  <a:gd name="T63" fmla="*/ 1 h 131"/>
                  <a:gd name="T64" fmla="*/ 0 w 195"/>
                  <a:gd name="T65" fmla="*/ 1 h 131"/>
                  <a:gd name="T66" fmla="*/ 0 w 195"/>
                  <a:gd name="T67" fmla="*/ 2 h 131"/>
                  <a:gd name="T68" fmla="*/ 1 w 195"/>
                  <a:gd name="T69" fmla="*/ 2 h 131"/>
                  <a:gd name="T70" fmla="*/ 0 w 195"/>
                  <a:gd name="T71" fmla="*/ 1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5"/>
                  <a:gd name="T109" fmla="*/ 0 h 131"/>
                  <a:gd name="T110" fmla="*/ 195 w 195"/>
                  <a:gd name="T111" fmla="*/ 131 h 1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5" h="131">
                    <a:moveTo>
                      <a:pt x="0" y="99"/>
                    </a:moveTo>
                    <a:lnTo>
                      <a:pt x="32" y="131"/>
                    </a:lnTo>
                    <a:lnTo>
                      <a:pt x="50" y="130"/>
                    </a:lnTo>
                    <a:lnTo>
                      <a:pt x="70" y="128"/>
                    </a:lnTo>
                    <a:lnTo>
                      <a:pt x="83" y="124"/>
                    </a:lnTo>
                    <a:lnTo>
                      <a:pt x="96" y="120"/>
                    </a:lnTo>
                    <a:lnTo>
                      <a:pt x="109" y="116"/>
                    </a:lnTo>
                    <a:lnTo>
                      <a:pt x="123" y="110"/>
                    </a:lnTo>
                    <a:lnTo>
                      <a:pt x="136" y="103"/>
                    </a:lnTo>
                    <a:lnTo>
                      <a:pt x="149" y="94"/>
                    </a:lnTo>
                    <a:lnTo>
                      <a:pt x="161" y="84"/>
                    </a:lnTo>
                    <a:lnTo>
                      <a:pt x="172" y="71"/>
                    </a:lnTo>
                    <a:lnTo>
                      <a:pt x="182" y="55"/>
                    </a:lnTo>
                    <a:lnTo>
                      <a:pt x="189" y="38"/>
                    </a:lnTo>
                    <a:lnTo>
                      <a:pt x="193" y="21"/>
                    </a:lnTo>
                    <a:lnTo>
                      <a:pt x="195" y="0"/>
                    </a:lnTo>
                    <a:lnTo>
                      <a:pt x="130" y="0"/>
                    </a:lnTo>
                    <a:lnTo>
                      <a:pt x="129" y="10"/>
                    </a:lnTo>
                    <a:lnTo>
                      <a:pt x="128" y="18"/>
                    </a:lnTo>
                    <a:lnTo>
                      <a:pt x="124" y="25"/>
                    </a:lnTo>
                    <a:lnTo>
                      <a:pt x="121" y="32"/>
                    </a:lnTo>
                    <a:lnTo>
                      <a:pt x="116" y="37"/>
                    </a:lnTo>
                    <a:lnTo>
                      <a:pt x="109" y="43"/>
                    </a:lnTo>
                    <a:lnTo>
                      <a:pt x="102" y="48"/>
                    </a:lnTo>
                    <a:lnTo>
                      <a:pt x="95" y="53"/>
                    </a:lnTo>
                    <a:lnTo>
                      <a:pt x="85" y="56"/>
                    </a:lnTo>
                    <a:lnTo>
                      <a:pt x="77" y="59"/>
                    </a:lnTo>
                    <a:lnTo>
                      <a:pt x="67" y="62"/>
                    </a:lnTo>
                    <a:lnTo>
                      <a:pt x="59" y="63"/>
                    </a:lnTo>
                    <a:lnTo>
                      <a:pt x="42" y="66"/>
                    </a:lnTo>
                    <a:lnTo>
                      <a:pt x="32" y="67"/>
                    </a:lnTo>
                    <a:lnTo>
                      <a:pt x="64" y="99"/>
                    </a:lnTo>
                    <a:lnTo>
                      <a:pt x="0" y="99"/>
                    </a:lnTo>
                    <a:lnTo>
                      <a:pt x="0" y="131"/>
                    </a:lnTo>
                    <a:lnTo>
                      <a:pt x="32" y="131"/>
                    </a:lnTo>
                    <a:lnTo>
                      <a:pt x="0" y="9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3" name="Freeform 274"/>
              <p:cNvSpPr>
                <a:spLocks/>
              </p:cNvSpPr>
              <p:nvPr/>
            </p:nvSpPr>
            <p:spPr bwMode="auto">
              <a:xfrm>
                <a:off x="5140" y="2447"/>
                <a:ext cx="17" cy="25"/>
              </a:xfrm>
              <a:custGeom>
                <a:avLst/>
                <a:gdLst>
                  <a:gd name="T0" fmla="*/ 0 w 71"/>
                  <a:gd name="T1" fmla="*/ 1 h 102"/>
                  <a:gd name="T2" fmla="*/ 0 w 71"/>
                  <a:gd name="T3" fmla="*/ 0 h 102"/>
                  <a:gd name="T4" fmla="*/ 0 w 71"/>
                  <a:gd name="T5" fmla="*/ 1 h 102"/>
                  <a:gd name="T6" fmla="*/ 0 w 71"/>
                  <a:gd name="T7" fmla="*/ 1 h 102"/>
                  <a:gd name="T8" fmla="*/ 0 w 71"/>
                  <a:gd name="T9" fmla="*/ 1 h 102"/>
                  <a:gd name="T10" fmla="*/ 0 w 71"/>
                  <a:gd name="T11" fmla="*/ 1 h 102"/>
                  <a:gd name="T12" fmla="*/ 0 w 71"/>
                  <a:gd name="T13" fmla="*/ 1 h 102"/>
                  <a:gd name="T14" fmla="*/ 0 w 71"/>
                  <a:gd name="T15" fmla="*/ 1 h 102"/>
                  <a:gd name="T16" fmla="*/ 0 w 71"/>
                  <a:gd name="T17" fmla="*/ 1 h 102"/>
                  <a:gd name="T18" fmla="*/ 0 w 71"/>
                  <a:gd name="T19" fmla="*/ 1 h 102"/>
                  <a:gd name="T20" fmla="*/ 1 w 71"/>
                  <a:gd name="T21" fmla="*/ 1 h 102"/>
                  <a:gd name="T22" fmla="*/ 1 w 71"/>
                  <a:gd name="T23" fmla="*/ 1 h 102"/>
                  <a:gd name="T24" fmla="*/ 1 w 71"/>
                  <a:gd name="T25" fmla="*/ 1 h 102"/>
                  <a:gd name="T26" fmla="*/ 1 w 71"/>
                  <a:gd name="T27" fmla="*/ 1 h 102"/>
                  <a:gd name="T28" fmla="*/ 1 w 71"/>
                  <a:gd name="T29" fmla="*/ 1 h 102"/>
                  <a:gd name="T30" fmla="*/ 1 w 71"/>
                  <a:gd name="T31" fmla="*/ 1 h 102"/>
                  <a:gd name="T32" fmla="*/ 1 w 71"/>
                  <a:gd name="T33" fmla="*/ 1 h 102"/>
                  <a:gd name="T34" fmla="*/ 1 w 71"/>
                  <a:gd name="T35" fmla="*/ 0 h 102"/>
                  <a:gd name="T36" fmla="*/ 1 w 71"/>
                  <a:gd name="T37" fmla="*/ 0 h 102"/>
                  <a:gd name="T38" fmla="*/ 0 w 71"/>
                  <a:gd name="T39" fmla="*/ 0 h 102"/>
                  <a:gd name="T40" fmla="*/ 1 w 71"/>
                  <a:gd name="T41" fmla="*/ 0 h 102"/>
                  <a:gd name="T42" fmla="*/ 1 w 71"/>
                  <a:gd name="T43" fmla="*/ 0 h 102"/>
                  <a:gd name="T44" fmla="*/ 0 w 71"/>
                  <a:gd name="T45" fmla="*/ 0 h 102"/>
                  <a:gd name="T46" fmla="*/ 0 w 71"/>
                  <a:gd name="T47" fmla="*/ 1 h 1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102"/>
                  <a:gd name="T74" fmla="*/ 71 w 71"/>
                  <a:gd name="T75" fmla="*/ 102 h 10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102">
                    <a:moveTo>
                      <a:pt x="32" y="64"/>
                    </a:moveTo>
                    <a:lnTo>
                      <a:pt x="0" y="32"/>
                    </a:lnTo>
                    <a:lnTo>
                      <a:pt x="0" y="44"/>
                    </a:lnTo>
                    <a:lnTo>
                      <a:pt x="1" y="54"/>
                    </a:lnTo>
                    <a:lnTo>
                      <a:pt x="2" y="63"/>
                    </a:lnTo>
                    <a:lnTo>
                      <a:pt x="3" y="71"/>
                    </a:lnTo>
                    <a:lnTo>
                      <a:pt x="4" y="79"/>
                    </a:lnTo>
                    <a:lnTo>
                      <a:pt x="5" y="87"/>
                    </a:lnTo>
                    <a:lnTo>
                      <a:pt x="5" y="94"/>
                    </a:lnTo>
                    <a:lnTo>
                      <a:pt x="7" y="102"/>
                    </a:lnTo>
                    <a:lnTo>
                      <a:pt x="71" y="102"/>
                    </a:lnTo>
                    <a:lnTo>
                      <a:pt x="70" y="90"/>
                    </a:lnTo>
                    <a:lnTo>
                      <a:pt x="70" y="79"/>
                    </a:lnTo>
                    <a:lnTo>
                      <a:pt x="68" y="70"/>
                    </a:lnTo>
                    <a:lnTo>
                      <a:pt x="67" y="62"/>
                    </a:lnTo>
                    <a:lnTo>
                      <a:pt x="66" y="54"/>
                    </a:lnTo>
                    <a:lnTo>
                      <a:pt x="65" y="47"/>
                    </a:lnTo>
                    <a:lnTo>
                      <a:pt x="64" y="40"/>
                    </a:lnTo>
                    <a:lnTo>
                      <a:pt x="64" y="32"/>
                    </a:lnTo>
                    <a:lnTo>
                      <a:pt x="32" y="0"/>
                    </a:lnTo>
                    <a:lnTo>
                      <a:pt x="64" y="32"/>
                    </a:lnTo>
                    <a:lnTo>
                      <a:pt x="64" y="0"/>
                    </a:lnTo>
                    <a:lnTo>
                      <a:pt x="32" y="0"/>
                    </a:lnTo>
                    <a:lnTo>
                      <a:pt x="32"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4" name="Freeform 275"/>
              <p:cNvSpPr>
                <a:spLocks/>
              </p:cNvSpPr>
              <p:nvPr/>
            </p:nvSpPr>
            <p:spPr bwMode="auto">
              <a:xfrm>
                <a:off x="5119" y="2447"/>
                <a:ext cx="29" cy="59"/>
              </a:xfrm>
              <a:custGeom>
                <a:avLst/>
                <a:gdLst>
                  <a:gd name="T0" fmla="*/ 0 w 113"/>
                  <a:gd name="T1" fmla="*/ 2 h 236"/>
                  <a:gd name="T2" fmla="*/ 1 w 113"/>
                  <a:gd name="T3" fmla="*/ 2 h 236"/>
                  <a:gd name="T4" fmla="*/ 1 w 113"/>
                  <a:gd name="T5" fmla="*/ 2 h 236"/>
                  <a:gd name="T6" fmla="*/ 1 w 113"/>
                  <a:gd name="T7" fmla="*/ 1 h 236"/>
                  <a:gd name="T8" fmla="*/ 1 w 113"/>
                  <a:gd name="T9" fmla="*/ 1 h 236"/>
                  <a:gd name="T10" fmla="*/ 2 w 113"/>
                  <a:gd name="T11" fmla="*/ 1 h 236"/>
                  <a:gd name="T12" fmla="*/ 2 w 113"/>
                  <a:gd name="T13" fmla="*/ 1 h 236"/>
                  <a:gd name="T14" fmla="*/ 2 w 113"/>
                  <a:gd name="T15" fmla="*/ 1 h 236"/>
                  <a:gd name="T16" fmla="*/ 2 w 113"/>
                  <a:gd name="T17" fmla="*/ 1 h 236"/>
                  <a:gd name="T18" fmla="*/ 2 w 113"/>
                  <a:gd name="T19" fmla="*/ 1 h 236"/>
                  <a:gd name="T20" fmla="*/ 2 w 113"/>
                  <a:gd name="T21" fmla="*/ 0 h 236"/>
                  <a:gd name="T22" fmla="*/ 2 w 113"/>
                  <a:gd name="T23" fmla="*/ 0 h 236"/>
                  <a:gd name="T24" fmla="*/ 1 w 113"/>
                  <a:gd name="T25" fmla="*/ 0 h 236"/>
                  <a:gd name="T26" fmla="*/ 1 w 113"/>
                  <a:gd name="T27" fmla="*/ 0 h 236"/>
                  <a:gd name="T28" fmla="*/ 1 w 113"/>
                  <a:gd name="T29" fmla="*/ 0 h 236"/>
                  <a:gd name="T30" fmla="*/ 1 w 113"/>
                  <a:gd name="T31" fmla="*/ 1 h 236"/>
                  <a:gd name="T32" fmla="*/ 1 w 113"/>
                  <a:gd name="T33" fmla="*/ 1 h 236"/>
                  <a:gd name="T34" fmla="*/ 0 w 113"/>
                  <a:gd name="T35" fmla="*/ 1 h 236"/>
                  <a:gd name="T36" fmla="*/ 0 w 113"/>
                  <a:gd name="T37" fmla="*/ 1 h 236"/>
                  <a:gd name="T38" fmla="*/ 1 w 113"/>
                  <a:gd name="T39" fmla="*/ 2 h 236"/>
                  <a:gd name="T40" fmla="*/ 0 w 113"/>
                  <a:gd name="T41" fmla="*/ 2 h 236"/>
                  <a:gd name="T42" fmla="*/ 0 w 113"/>
                  <a:gd name="T43" fmla="*/ 4 h 236"/>
                  <a:gd name="T44" fmla="*/ 1 w 113"/>
                  <a:gd name="T45" fmla="*/ 2 h 236"/>
                  <a:gd name="T46" fmla="*/ 0 w 113"/>
                  <a:gd name="T47" fmla="*/ 2 h 2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3"/>
                  <a:gd name="T73" fmla="*/ 0 h 236"/>
                  <a:gd name="T74" fmla="*/ 113 w 113"/>
                  <a:gd name="T75" fmla="*/ 236 h 2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3" h="236">
                    <a:moveTo>
                      <a:pt x="0" y="88"/>
                    </a:moveTo>
                    <a:lnTo>
                      <a:pt x="62" y="101"/>
                    </a:lnTo>
                    <a:lnTo>
                      <a:pt x="66" y="90"/>
                    </a:lnTo>
                    <a:lnTo>
                      <a:pt x="72" y="82"/>
                    </a:lnTo>
                    <a:lnTo>
                      <a:pt x="78" y="76"/>
                    </a:lnTo>
                    <a:lnTo>
                      <a:pt x="84" y="71"/>
                    </a:lnTo>
                    <a:lnTo>
                      <a:pt x="90" y="69"/>
                    </a:lnTo>
                    <a:lnTo>
                      <a:pt x="97" y="66"/>
                    </a:lnTo>
                    <a:lnTo>
                      <a:pt x="104" y="65"/>
                    </a:lnTo>
                    <a:lnTo>
                      <a:pt x="113" y="64"/>
                    </a:lnTo>
                    <a:lnTo>
                      <a:pt x="113" y="0"/>
                    </a:lnTo>
                    <a:lnTo>
                      <a:pt x="97" y="1"/>
                    </a:lnTo>
                    <a:lnTo>
                      <a:pt x="82" y="3"/>
                    </a:lnTo>
                    <a:lnTo>
                      <a:pt x="66" y="9"/>
                    </a:lnTo>
                    <a:lnTo>
                      <a:pt x="51" y="16"/>
                    </a:lnTo>
                    <a:lnTo>
                      <a:pt x="37" y="27"/>
                    </a:lnTo>
                    <a:lnTo>
                      <a:pt x="22" y="40"/>
                    </a:lnTo>
                    <a:lnTo>
                      <a:pt x="12" y="56"/>
                    </a:lnTo>
                    <a:lnTo>
                      <a:pt x="2" y="75"/>
                    </a:lnTo>
                    <a:lnTo>
                      <a:pt x="64" y="88"/>
                    </a:lnTo>
                    <a:lnTo>
                      <a:pt x="0" y="88"/>
                    </a:lnTo>
                    <a:lnTo>
                      <a:pt x="0" y="236"/>
                    </a:lnTo>
                    <a:lnTo>
                      <a:pt x="62" y="101"/>
                    </a:lnTo>
                    <a:lnTo>
                      <a:pt x="0" y="8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5" name="Freeform 276"/>
              <p:cNvSpPr>
                <a:spLocks/>
              </p:cNvSpPr>
              <p:nvPr/>
            </p:nvSpPr>
            <p:spPr bwMode="auto">
              <a:xfrm>
                <a:off x="5119" y="2430"/>
                <a:ext cx="16" cy="39"/>
              </a:xfrm>
              <a:custGeom>
                <a:avLst/>
                <a:gdLst>
                  <a:gd name="T0" fmla="*/ 1 w 64"/>
                  <a:gd name="T1" fmla="*/ 1 h 156"/>
                  <a:gd name="T2" fmla="*/ 0 w 64"/>
                  <a:gd name="T3" fmla="*/ 1 h 156"/>
                  <a:gd name="T4" fmla="*/ 0 w 64"/>
                  <a:gd name="T5" fmla="*/ 2 h 156"/>
                  <a:gd name="T6" fmla="*/ 1 w 64"/>
                  <a:gd name="T7" fmla="*/ 2 h 156"/>
                  <a:gd name="T8" fmla="*/ 1 w 64"/>
                  <a:gd name="T9" fmla="*/ 1 h 156"/>
                  <a:gd name="T10" fmla="*/ 0 w 64"/>
                  <a:gd name="T11" fmla="*/ 2 h 156"/>
                  <a:gd name="T12" fmla="*/ 1 w 64"/>
                  <a:gd name="T13" fmla="*/ 1 h 156"/>
                  <a:gd name="T14" fmla="*/ 0 w 64"/>
                  <a:gd name="T15" fmla="*/ 0 h 156"/>
                  <a:gd name="T16" fmla="*/ 0 w 64"/>
                  <a:gd name="T17" fmla="*/ 1 h 156"/>
                  <a:gd name="T18" fmla="*/ 1 w 64"/>
                  <a:gd name="T19" fmla="*/ 1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56"/>
                  <a:gd name="T32" fmla="*/ 64 w 64"/>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56">
                    <a:moveTo>
                      <a:pt x="56" y="64"/>
                    </a:moveTo>
                    <a:lnTo>
                      <a:pt x="0" y="86"/>
                    </a:lnTo>
                    <a:lnTo>
                      <a:pt x="0" y="156"/>
                    </a:lnTo>
                    <a:lnTo>
                      <a:pt x="64" y="156"/>
                    </a:lnTo>
                    <a:lnTo>
                      <a:pt x="64" y="86"/>
                    </a:lnTo>
                    <a:lnTo>
                      <a:pt x="7" y="107"/>
                    </a:lnTo>
                    <a:lnTo>
                      <a:pt x="56" y="64"/>
                    </a:lnTo>
                    <a:lnTo>
                      <a:pt x="0" y="0"/>
                    </a:lnTo>
                    <a:lnTo>
                      <a:pt x="0" y="86"/>
                    </a:lnTo>
                    <a:lnTo>
                      <a:pt x="56"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6" name="Freeform 277"/>
              <p:cNvSpPr>
                <a:spLocks/>
              </p:cNvSpPr>
              <p:nvPr/>
            </p:nvSpPr>
            <p:spPr bwMode="auto">
              <a:xfrm>
                <a:off x="5121" y="2446"/>
                <a:ext cx="17" cy="34"/>
              </a:xfrm>
              <a:custGeom>
                <a:avLst/>
                <a:gdLst>
                  <a:gd name="T0" fmla="*/ 0 w 69"/>
                  <a:gd name="T1" fmla="*/ 2 h 138"/>
                  <a:gd name="T2" fmla="*/ 1 w 69"/>
                  <a:gd name="T3" fmla="*/ 1 h 138"/>
                  <a:gd name="T4" fmla="*/ 1 w 69"/>
                  <a:gd name="T5" fmla="*/ 1 h 138"/>
                  <a:gd name="T6" fmla="*/ 1 w 69"/>
                  <a:gd name="T7" fmla="*/ 1 h 138"/>
                  <a:gd name="T8" fmla="*/ 1 w 69"/>
                  <a:gd name="T9" fmla="*/ 1 h 138"/>
                  <a:gd name="T10" fmla="*/ 1 w 69"/>
                  <a:gd name="T11" fmla="*/ 1 h 138"/>
                  <a:gd name="T12" fmla="*/ 1 w 69"/>
                  <a:gd name="T13" fmla="*/ 0 h 138"/>
                  <a:gd name="T14" fmla="*/ 1 w 69"/>
                  <a:gd name="T15" fmla="*/ 0 h 138"/>
                  <a:gd name="T16" fmla="*/ 1 w 69"/>
                  <a:gd name="T17" fmla="*/ 0 h 138"/>
                  <a:gd name="T18" fmla="*/ 1 w 69"/>
                  <a:gd name="T19" fmla="*/ 0 h 138"/>
                  <a:gd name="T20" fmla="*/ 0 w 69"/>
                  <a:gd name="T21" fmla="*/ 1 h 138"/>
                  <a:gd name="T22" fmla="*/ 0 w 69"/>
                  <a:gd name="T23" fmla="*/ 0 h 138"/>
                  <a:gd name="T24" fmla="*/ 0 w 69"/>
                  <a:gd name="T25" fmla="*/ 1 h 138"/>
                  <a:gd name="T26" fmla="*/ 0 w 69"/>
                  <a:gd name="T27" fmla="*/ 1 h 138"/>
                  <a:gd name="T28" fmla="*/ 0 w 69"/>
                  <a:gd name="T29" fmla="*/ 1 h 138"/>
                  <a:gd name="T30" fmla="*/ 0 w 69"/>
                  <a:gd name="T31" fmla="*/ 1 h 138"/>
                  <a:gd name="T32" fmla="*/ 0 w 69"/>
                  <a:gd name="T33" fmla="*/ 1 h 138"/>
                  <a:gd name="T34" fmla="*/ 0 w 69"/>
                  <a:gd name="T35" fmla="*/ 1 h 138"/>
                  <a:gd name="T36" fmla="*/ 0 w 69"/>
                  <a:gd name="T37" fmla="*/ 1 h 138"/>
                  <a:gd name="T38" fmla="*/ 0 w 69"/>
                  <a:gd name="T39" fmla="*/ 1 h 138"/>
                  <a:gd name="T40" fmla="*/ 0 w 69"/>
                  <a:gd name="T41" fmla="*/ 2 h 138"/>
                  <a:gd name="T42" fmla="*/ 1 w 69"/>
                  <a:gd name="T43" fmla="*/ 2 h 138"/>
                  <a:gd name="T44" fmla="*/ 1 w 69"/>
                  <a:gd name="T45" fmla="*/ 1 h 138"/>
                  <a:gd name="T46" fmla="*/ 0 w 69"/>
                  <a:gd name="T47" fmla="*/ 2 h 1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
                  <a:gd name="T73" fmla="*/ 0 h 138"/>
                  <a:gd name="T74" fmla="*/ 69 w 69"/>
                  <a:gd name="T75" fmla="*/ 138 h 1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 h="138">
                    <a:moveTo>
                      <a:pt x="37" y="138"/>
                    </a:moveTo>
                    <a:lnTo>
                      <a:pt x="69" y="106"/>
                    </a:lnTo>
                    <a:lnTo>
                      <a:pt x="69" y="94"/>
                    </a:lnTo>
                    <a:lnTo>
                      <a:pt x="69" y="82"/>
                    </a:lnTo>
                    <a:lnTo>
                      <a:pt x="69" y="69"/>
                    </a:lnTo>
                    <a:lnTo>
                      <a:pt x="68" y="55"/>
                    </a:lnTo>
                    <a:lnTo>
                      <a:pt x="65" y="42"/>
                    </a:lnTo>
                    <a:lnTo>
                      <a:pt x="63" y="29"/>
                    </a:lnTo>
                    <a:lnTo>
                      <a:pt x="58" y="15"/>
                    </a:lnTo>
                    <a:lnTo>
                      <a:pt x="49" y="0"/>
                    </a:lnTo>
                    <a:lnTo>
                      <a:pt x="0" y="43"/>
                    </a:lnTo>
                    <a:lnTo>
                      <a:pt x="0" y="42"/>
                    </a:lnTo>
                    <a:lnTo>
                      <a:pt x="1" y="45"/>
                    </a:lnTo>
                    <a:lnTo>
                      <a:pt x="2" y="53"/>
                    </a:lnTo>
                    <a:lnTo>
                      <a:pt x="3" y="62"/>
                    </a:lnTo>
                    <a:lnTo>
                      <a:pt x="5" y="73"/>
                    </a:lnTo>
                    <a:lnTo>
                      <a:pt x="5" y="83"/>
                    </a:lnTo>
                    <a:lnTo>
                      <a:pt x="5" y="95"/>
                    </a:lnTo>
                    <a:lnTo>
                      <a:pt x="5" y="106"/>
                    </a:lnTo>
                    <a:lnTo>
                      <a:pt x="37" y="74"/>
                    </a:lnTo>
                    <a:lnTo>
                      <a:pt x="37" y="138"/>
                    </a:lnTo>
                    <a:lnTo>
                      <a:pt x="69" y="138"/>
                    </a:lnTo>
                    <a:lnTo>
                      <a:pt x="69" y="106"/>
                    </a:lnTo>
                    <a:lnTo>
                      <a:pt x="37" y="13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7" name="Freeform 278"/>
              <p:cNvSpPr>
                <a:spLocks/>
              </p:cNvSpPr>
              <p:nvPr/>
            </p:nvSpPr>
            <p:spPr bwMode="auto">
              <a:xfrm>
                <a:off x="5104" y="2464"/>
                <a:ext cx="26" cy="16"/>
              </a:xfrm>
              <a:custGeom>
                <a:avLst/>
                <a:gdLst>
                  <a:gd name="T0" fmla="*/ 0 w 105"/>
                  <a:gd name="T1" fmla="*/ 1 h 64"/>
                  <a:gd name="T2" fmla="*/ 0 w 105"/>
                  <a:gd name="T3" fmla="*/ 1 h 64"/>
                  <a:gd name="T4" fmla="*/ 1 w 105"/>
                  <a:gd name="T5" fmla="*/ 1 h 64"/>
                  <a:gd name="T6" fmla="*/ 1 w 105"/>
                  <a:gd name="T7" fmla="*/ 0 h 64"/>
                  <a:gd name="T8" fmla="*/ 0 w 105"/>
                  <a:gd name="T9" fmla="*/ 0 h 64"/>
                  <a:gd name="T10" fmla="*/ 1 w 105"/>
                  <a:gd name="T11" fmla="*/ 0 h 64"/>
                  <a:gd name="T12" fmla="*/ 0 w 105"/>
                  <a:gd name="T13" fmla="*/ 1 h 64"/>
                  <a:gd name="T14" fmla="*/ 0 w 105"/>
                  <a:gd name="T15" fmla="*/ 1 h 64"/>
                  <a:gd name="T16" fmla="*/ 0 w 105"/>
                  <a:gd name="T17" fmla="*/ 1 h 64"/>
                  <a:gd name="T18" fmla="*/ 0 w 105"/>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64"/>
                  <a:gd name="T32" fmla="*/ 105 w 105"/>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64">
                    <a:moveTo>
                      <a:pt x="0" y="45"/>
                    </a:moveTo>
                    <a:lnTo>
                      <a:pt x="30" y="64"/>
                    </a:lnTo>
                    <a:lnTo>
                      <a:pt x="105" y="64"/>
                    </a:lnTo>
                    <a:lnTo>
                      <a:pt x="105" y="0"/>
                    </a:lnTo>
                    <a:lnTo>
                      <a:pt x="30" y="0"/>
                    </a:lnTo>
                    <a:lnTo>
                      <a:pt x="60" y="19"/>
                    </a:lnTo>
                    <a:lnTo>
                      <a:pt x="0" y="45"/>
                    </a:lnTo>
                    <a:lnTo>
                      <a:pt x="8" y="64"/>
                    </a:lnTo>
                    <a:lnTo>
                      <a:pt x="30" y="64"/>
                    </a:lnTo>
                    <a:lnTo>
                      <a:pt x="0" y="4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8" name="Freeform 279"/>
              <p:cNvSpPr>
                <a:spLocks/>
              </p:cNvSpPr>
              <p:nvPr/>
            </p:nvSpPr>
            <p:spPr bwMode="auto">
              <a:xfrm>
                <a:off x="5100" y="2447"/>
                <a:ext cx="19" cy="29"/>
              </a:xfrm>
              <a:custGeom>
                <a:avLst/>
                <a:gdLst>
                  <a:gd name="T0" fmla="*/ 1 w 75"/>
                  <a:gd name="T1" fmla="*/ 0 h 115"/>
                  <a:gd name="T2" fmla="*/ 0 w 75"/>
                  <a:gd name="T3" fmla="*/ 1 h 115"/>
                  <a:gd name="T4" fmla="*/ 0 w 75"/>
                  <a:gd name="T5" fmla="*/ 1 h 115"/>
                  <a:gd name="T6" fmla="*/ 0 w 75"/>
                  <a:gd name="T7" fmla="*/ 1 h 115"/>
                  <a:gd name="T8" fmla="*/ 0 w 75"/>
                  <a:gd name="T9" fmla="*/ 1 h 115"/>
                  <a:gd name="T10" fmla="*/ 0 w 75"/>
                  <a:gd name="T11" fmla="*/ 1 h 115"/>
                  <a:gd name="T12" fmla="*/ 0 w 75"/>
                  <a:gd name="T13" fmla="*/ 1 h 115"/>
                  <a:gd name="T14" fmla="*/ 0 w 75"/>
                  <a:gd name="T15" fmla="*/ 2 h 115"/>
                  <a:gd name="T16" fmla="*/ 0 w 75"/>
                  <a:gd name="T17" fmla="*/ 2 h 115"/>
                  <a:gd name="T18" fmla="*/ 0 w 75"/>
                  <a:gd name="T19" fmla="*/ 2 h 115"/>
                  <a:gd name="T20" fmla="*/ 1 w 75"/>
                  <a:gd name="T21" fmla="*/ 2 h 115"/>
                  <a:gd name="T22" fmla="*/ 1 w 75"/>
                  <a:gd name="T23" fmla="*/ 1 h 115"/>
                  <a:gd name="T24" fmla="*/ 1 w 75"/>
                  <a:gd name="T25" fmla="*/ 1 h 115"/>
                  <a:gd name="T26" fmla="*/ 1 w 75"/>
                  <a:gd name="T27" fmla="*/ 1 h 115"/>
                  <a:gd name="T28" fmla="*/ 1 w 75"/>
                  <a:gd name="T29" fmla="*/ 1 h 115"/>
                  <a:gd name="T30" fmla="*/ 1 w 75"/>
                  <a:gd name="T31" fmla="*/ 1 h 115"/>
                  <a:gd name="T32" fmla="*/ 1 w 75"/>
                  <a:gd name="T33" fmla="*/ 1 h 115"/>
                  <a:gd name="T34" fmla="*/ 1 w 75"/>
                  <a:gd name="T35" fmla="*/ 1 h 115"/>
                  <a:gd name="T36" fmla="*/ 1 w 75"/>
                  <a:gd name="T37" fmla="*/ 1 h 115"/>
                  <a:gd name="T38" fmla="*/ 1 w 75"/>
                  <a:gd name="T39" fmla="*/ 1 h 115"/>
                  <a:gd name="T40" fmla="*/ 1 w 75"/>
                  <a:gd name="T41" fmla="*/ 0 h 115"/>
                  <a:gd name="T42" fmla="*/ 0 w 75"/>
                  <a:gd name="T43" fmla="*/ 0 h 115"/>
                  <a:gd name="T44" fmla="*/ 0 w 75"/>
                  <a:gd name="T45" fmla="*/ 1 h 115"/>
                  <a:gd name="T46" fmla="*/ 1 w 75"/>
                  <a:gd name="T47" fmla="*/ 0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5"/>
                  <a:gd name="T73" fmla="*/ 0 h 115"/>
                  <a:gd name="T74" fmla="*/ 75 w 75"/>
                  <a:gd name="T75" fmla="*/ 115 h 1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5" h="115">
                    <a:moveTo>
                      <a:pt x="32" y="0"/>
                    </a:moveTo>
                    <a:lnTo>
                      <a:pt x="0" y="32"/>
                    </a:lnTo>
                    <a:lnTo>
                      <a:pt x="0" y="43"/>
                    </a:lnTo>
                    <a:lnTo>
                      <a:pt x="0" y="52"/>
                    </a:lnTo>
                    <a:lnTo>
                      <a:pt x="1" y="62"/>
                    </a:lnTo>
                    <a:lnTo>
                      <a:pt x="2" y="71"/>
                    </a:lnTo>
                    <a:lnTo>
                      <a:pt x="3" y="82"/>
                    </a:lnTo>
                    <a:lnTo>
                      <a:pt x="7" y="93"/>
                    </a:lnTo>
                    <a:lnTo>
                      <a:pt x="10" y="103"/>
                    </a:lnTo>
                    <a:lnTo>
                      <a:pt x="15" y="115"/>
                    </a:lnTo>
                    <a:lnTo>
                      <a:pt x="75" y="89"/>
                    </a:lnTo>
                    <a:lnTo>
                      <a:pt x="71" y="81"/>
                    </a:lnTo>
                    <a:lnTo>
                      <a:pt x="69" y="74"/>
                    </a:lnTo>
                    <a:lnTo>
                      <a:pt x="66" y="68"/>
                    </a:lnTo>
                    <a:lnTo>
                      <a:pt x="65" y="62"/>
                    </a:lnTo>
                    <a:lnTo>
                      <a:pt x="65" y="56"/>
                    </a:lnTo>
                    <a:lnTo>
                      <a:pt x="64" y="50"/>
                    </a:lnTo>
                    <a:lnTo>
                      <a:pt x="64" y="41"/>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09" name="Freeform 280"/>
              <p:cNvSpPr>
                <a:spLocks/>
              </p:cNvSpPr>
              <p:nvPr/>
            </p:nvSpPr>
            <p:spPr bwMode="auto">
              <a:xfrm>
                <a:off x="5108" y="2443"/>
                <a:ext cx="17" cy="20"/>
              </a:xfrm>
              <a:custGeom>
                <a:avLst/>
                <a:gdLst>
                  <a:gd name="T0" fmla="*/ 1 w 69"/>
                  <a:gd name="T1" fmla="*/ 0 h 78"/>
                  <a:gd name="T2" fmla="*/ 0 w 69"/>
                  <a:gd name="T3" fmla="*/ 0 h 78"/>
                  <a:gd name="T4" fmla="*/ 0 w 69"/>
                  <a:gd name="T5" fmla="*/ 0 h 78"/>
                  <a:gd name="T6" fmla="*/ 0 w 69"/>
                  <a:gd name="T7" fmla="*/ 0 h 78"/>
                  <a:gd name="T8" fmla="*/ 0 w 69"/>
                  <a:gd name="T9" fmla="*/ 0 h 78"/>
                  <a:gd name="T10" fmla="*/ 0 w 69"/>
                  <a:gd name="T11" fmla="*/ 0 h 78"/>
                  <a:gd name="T12" fmla="*/ 0 w 69"/>
                  <a:gd name="T13" fmla="*/ 0 h 78"/>
                  <a:gd name="T14" fmla="*/ 0 w 69"/>
                  <a:gd name="T15" fmla="*/ 0 h 78"/>
                  <a:gd name="T16" fmla="*/ 0 w 69"/>
                  <a:gd name="T17" fmla="*/ 0 h 78"/>
                  <a:gd name="T18" fmla="*/ 0 w 69"/>
                  <a:gd name="T19" fmla="*/ 0 h 78"/>
                  <a:gd name="T20" fmla="*/ 0 w 69"/>
                  <a:gd name="T21" fmla="*/ 1 h 78"/>
                  <a:gd name="T22" fmla="*/ 0 w 69"/>
                  <a:gd name="T23" fmla="*/ 1 h 78"/>
                  <a:gd name="T24" fmla="*/ 0 w 69"/>
                  <a:gd name="T25" fmla="*/ 1 h 78"/>
                  <a:gd name="T26" fmla="*/ 0 w 69"/>
                  <a:gd name="T27" fmla="*/ 1 h 78"/>
                  <a:gd name="T28" fmla="*/ 0 w 69"/>
                  <a:gd name="T29" fmla="*/ 1 h 78"/>
                  <a:gd name="T30" fmla="*/ 0 w 69"/>
                  <a:gd name="T31" fmla="*/ 1 h 78"/>
                  <a:gd name="T32" fmla="*/ 1 w 69"/>
                  <a:gd name="T33" fmla="*/ 1 h 78"/>
                  <a:gd name="T34" fmla="*/ 1 w 69"/>
                  <a:gd name="T35" fmla="*/ 1 h 78"/>
                  <a:gd name="T36" fmla="*/ 0 w 69"/>
                  <a:gd name="T37" fmla="*/ 1 h 78"/>
                  <a:gd name="T38" fmla="*/ 0 w 69"/>
                  <a:gd name="T39" fmla="*/ 1 h 78"/>
                  <a:gd name="T40" fmla="*/ 1 w 69"/>
                  <a:gd name="T41" fmla="*/ 0 h 78"/>
                  <a:gd name="T42" fmla="*/ 1 w 69"/>
                  <a:gd name="T43" fmla="*/ 0 h 78"/>
                  <a:gd name="T44" fmla="*/ 0 w 69"/>
                  <a:gd name="T45" fmla="*/ 0 h 78"/>
                  <a:gd name="T46" fmla="*/ 1 w 69"/>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
                  <a:gd name="T73" fmla="*/ 0 h 78"/>
                  <a:gd name="T74" fmla="*/ 69 w 69"/>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 h="78">
                    <a:moveTo>
                      <a:pt x="69" y="19"/>
                    </a:moveTo>
                    <a:lnTo>
                      <a:pt x="41" y="0"/>
                    </a:lnTo>
                    <a:lnTo>
                      <a:pt x="28" y="1"/>
                    </a:lnTo>
                    <a:lnTo>
                      <a:pt x="18" y="4"/>
                    </a:lnTo>
                    <a:lnTo>
                      <a:pt x="11" y="8"/>
                    </a:lnTo>
                    <a:lnTo>
                      <a:pt x="6" y="11"/>
                    </a:lnTo>
                    <a:lnTo>
                      <a:pt x="2" y="13"/>
                    </a:lnTo>
                    <a:lnTo>
                      <a:pt x="0" y="14"/>
                    </a:lnTo>
                    <a:lnTo>
                      <a:pt x="3" y="14"/>
                    </a:lnTo>
                    <a:lnTo>
                      <a:pt x="3" y="78"/>
                    </a:lnTo>
                    <a:lnTo>
                      <a:pt x="15" y="77"/>
                    </a:lnTo>
                    <a:lnTo>
                      <a:pt x="25" y="73"/>
                    </a:lnTo>
                    <a:lnTo>
                      <a:pt x="32" y="70"/>
                    </a:lnTo>
                    <a:lnTo>
                      <a:pt x="37" y="67"/>
                    </a:lnTo>
                    <a:lnTo>
                      <a:pt x="42" y="65"/>
                    </a:lnTo>
                    <a:lnTo>
                      <a:pt x="43" y="64"/>
                    </a:lnTo>
                    <a:lnTo>
                      <a:pt x="41" y="64"/>
                    </a:lnTo>
                    <a:lnTo>
                      <a:pt x="11" y="45"/>
                    </a:lnTo>
                    <a:lnTo>
                      <a:pt x="69" y="19"/>
                    </a:lnTo>
                    <a:lnTo>
                      <a:pt x="61" y="0"/>
                    </a:lnTo>
                    <a:lnTo>
                      <a:pt x="41" y="0"/>
                    </a:lnTo>
                    <a:lnTo>
                      <a:pt x="69" y="1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0" name="Freeform 281"/>
              <p:cNvSpPr>
                <a:spLocks/>
              </p:cNvSpPr>
              <p:nvPr/>
            </p:nvSpPr>
            <p:spPr bwMode="auto">
              <a:xfrm>
                <a:off x="5083" y="2448"/>
                <a:ext cx="45" cy="32"/>
              </a:xfrm>
              <a:custGeom>
                <a:avLst/>
                <a:gdLst>
                  <a:gd name="T0" fmla="*/ 0 w 180"/>
                  <a:gd name="T1" fmla="*/ 1 h 129"/>
                  <a:gd name="T2" fmla="*/ 1 w 180"/>
                  <a:gd name="T3" fmla="*/ 2 h 129"/>
                  <a:gd name="T4" fmla="*/ 1 w 180"/>
                  <a:gd name="T5" fmla="*/ 2 h 129"/>
                  <a:gd name="T6" fmla="*/ 1 w 180"/>
                  <a:gd name="T7" fmla="*/ 2 h 129"/>
                  <a:gd name="T8" fmla="*/ 1 w 180"/>
                  <a:gd name="T9" fmla="*/ 2 h 129"/>
                  <a:gd name="T10" fmla="*/ 1 w 180"/>
                  <a:gd name="T11" fmla="*/ 2 h 129"/>
                  <a:gd name="T12" fmla="*/ 2 w 180"/>
                  <a:gd name="T13" fmla="*/ 2 h 129"/>
                  <a:gd name="T14" fmla="*/ 2 w 180"/>
                  <a:gd name="T15" fmla="*/ 2 h 129"/>
                  <a:gd name="T16" fmla="*/ 2 w 180"/>
                  <a:gd name="T17" fmla="*/ 2 h 129"/>
                  <a:gd name="T18" fmla="*/ 2 w 180"/>
                  <a:gd name="T19" fmla="*/ 2 h 129"/>
                  <a:gd name="T20" fmla="*/ 3 w 180"/>
                  <a:gd name="T21" fmla="*/ 1 h 129"/>
                  <a:gd name="T22" fmla="*/ 3 w 180"/>
                  <a:gd name="T23" fmla="*/ 1 h 129"/>
                  <a:gd name="T24" fmla="*/ 3 w 180"/>
                  <a:gd name="T25" fmla="*/ 1 h 129"/>
                  <a:gd name="T26" fmla="*/ 3 w 180"/>
                  <a:gd name="T27" fmla="*/ 1 h 129"/>
                  <a:gd name="T28" fmla="*/ 3 w 180"/>
                  <a:gd name="T29" fmla="*/ 1 h 129"/>
                  <a:gd name="T30" fmla="*/ 3 w 180"/>
                  <a:gd name="T31" fmla="*/ 1 h 129"/>
                  <a:gd name="T32" fmla="*/ 3 w 180"/>
                  <a:gd name="T33" fmla="*/ 1 h 129"/>
                  <a:gd name="T34" fmla="*/ 3 w 180"/>
                  <a:gd name="T35" fmla="*/ 0 h 129"/>
                  <a:gd name="T36" fmla="*/ 3 w 180"/>
                  <a:gd name="T37" fmla="*/ 0 h 129"/>
                  <a:gd name="T38" fmla="*/ 3 w 180"/>
                  <a:gd name="T39" fmla="*/ 0 h 129"/>
                  <a:gd name="T40" fmla="*/ 3 w 180"/>
                  <a:gd name="T41" fmla="*/ 0 h 129"/>
                  <a:gd name="T42" fmla="*/ 3 w 180"/>
                  <a:gd name="T43" fmla="*/ 0 h 129"/>
                  <a:gd name="T44" fmla="*/ 2 w 180"/>
                  <a:gd name="T45" fmla="*/ 0 h 129"/>
                  <a:gd name="T46" fmla="*/ 2 w 180"/>
                  <a:gd name="T47" fmla="*/ 0 h 129"/>
                  <a:gd name="T48" fmla="*/ 2 w 180"/>
                  <a:gd name="T49" fmla="*/ 0 h 129"/>
                  <a:gd name="T50" fmla="*/ 2 w 180"/>
                  <a:gd name="T51" fmla="*/ 1 h 129"/>
                  <a:gd name="T52" fmla="*/ 2 w 180"/>
                  <a:gd name="T53" fmla="*/ 1 h 129"/>
                  <a:gd name="T54" fmla="*/ 2 w 180"/>
                  <a:gd name="T55" fmla="*/ 1 h 129"/>
                  <a:gd name="T56" fmla="*/ 2 w 180"/>
                  <a:gd name="T57" fmla="*/ 1 h 129"/>
                  <a:gd name="T58" fmla="*/ 2 w 180"/>
                  <a:gd name="T59" fmla="*/ 1 h 129"/>
                  <a:gd name="T60" fmla="*/ 2 w 180"/>
                  <a:gd name="T61" fmla="*/ 1 h 129"/>
                  <a:gd name="T62" fmla="*/ 2 w 180"/>
                  <a:gd name="T63" fmla="*/ 1 h 129"/>
                  <a:gd name="T64" fmla="*/ 2 w 180"/>
                  <a:gd name="T65" fmla="*/ 1 h 129"/>
                  <a:gd name="T66" fmla="*/ 2 w 180"/>
                  <a:gd name="T67" fmla="*/ 1 h 129"/>
                  <a:gd name="T68" fmla="*/ 2 w 180"/>
                  <a:gd name="T69" fmla="*/ 1 h 129"/>
                  <a:gd name="T70" fmla="*/ 2 w 180"/>
                  <a:gd name="T71" fmla="*/ 1 h 129"/>
                  <a:gd name="T72" fmla="*/ 1 w 180"/>
                  <a:gd name="T73" fmla="*/ 1 h 129"/>
                  <a:gd name="T74" fmla="*/ 1 w 180"/>
                  <a:gd name="T75" fmla="*/ 1 h 129"/>
                  <a:gd name="T76" fmla="*/ 1 w 180"/>
                  <a:gd name="T77" fmla="*/ 1 h 129"/>
                  <a:gd name="T78" fmla="*/ 1 w 180"/>
                  <a:gd name="T79" fmla="*/ 1 h 129"/>
                  <a:gd name="T80" fmla="*/ 1 w 180"/>
                  <a:gd name="T81" fmla="*/ 1 h 129"/>
                  <a:gd name="T82" fmla="*/ 1 w 180"/>
                  <a:gd name="T83" fmla="*/ 1 h 129"/>
                  <a:gd name="T84" fmla="*/ 1 w 180"/>
                  <a:gd name="T85" fmla="*/ 1 h 129"/>
                  <a:gd name="T86" fmla="*/ 1 w 180"/>
                  <a:gd name="T87" fmla="*/ 1 h 129"/>
                  <a:gd name="T88" fmla="*/ 0 w 180"/>
                  <a:gd name="T89" fmla="*/ 1 h 129"/>
                  <a:gd name="T90" fmla="*/ 0 w 180"/>
                  <a:gd name="T91" fmla="*/ 2 h 129"/>
                  <a:gd name="T92" fmla="*/ 1 w 180"/>
                  <a:gd name="T93" fmla="*/ 2 h 129"/>
                  <a:gd name="T94" fmla="*/ 0 w 180"/>
                  <a:gd name="T95" fmla="*/ 1 h 12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0"/>
                  <a:gd name="T145" fmla="*/ 0 h 129"/>
                  <a:gd name="T146" fmla="*/ 180 w 180"/>
                  <a:gd name="T147" fmla="*/ 129 h 12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0" h="129">
                    <a:moveTo>
                      <a:pt x="0" y="97"/>
                    </a:moveTo>
                    <a:lnTo>
                      <a:pt x="32" y="129"/>
                    </a:lnTo>
                    <a:lnTo>
                      <a:pt x="45" y="129"/>
                    </a:lnTo>
                    <a:lnTo>
                      <a:pt x="66" y="129"/>
                    </a:lnTo>
                    <a:lnTo>
                      <a:pt x="78" y="129"/>
                    </a:lnTo>
                    <a:lnTo>
                      <a:pt x="92" y="128"/>
                    </a:lnTo>
                    <a:lnTo>
                      <a:pt x="107" y="126"/>
                    </a:lnTo>
                    <a:lnTo>
                      <a:pt x="121" y="122"/>
                    </a:lnTo>
                    <a:lnTo>
                      <a:pt x="135" y="116"/>
                    </a:lnTo>
                    <a:lnTo>
                      <a:pt x="148" y="109"/>
                    </a:lnTo>
                    <a:lnTo>
                      <a:pt x="157" y="103"/>
                    </a:lnTo>
                    <a:lnTo>
                      <a:pt x="163" y="97"/>
                    </a:lnTo>
                    <a:lnTo>
                      <a:pt x="168" y="89"/>
                    </a:lnTo>
                    <a:lnTo>
                      <a:pt x="173" y="80"/>
                    </a:lnTo>
                    <a:lnTo>
                      <a:pt x="177" y="72"/>
                    </a:lnTo>
                    <a:lnTo>
                      <a:pt x="179" y="61"/>
                    </a:lnTo>
                    <a:lnTo>
                      <a:pt x="180" y="52"/>
                    </a:lnTo>
                    <a:lnTo>
                      <a:pt x="179" y="41"/>
                    </a:lnTo>
                    <a:lnTo>
                      <a:pt x="178" y="32"/>
                    </a:lnTo>
                    <a:lnTo>
                      <a:pt x="176" y="21"/>
                    </a:lnTo>
                    <a:lnTo>
                      <a:pt x="172" y="10"/>
                    </a:lnTo>
                    <a:lnTo>
                      <a:pt x="167" y="0"/>
                    </a:lnTo>
                    <a:lnTo>
                      <a:pt x="109" y="26"/>
                    </a:lnTo>
                    <a:lnTo>
                      <a:pt x="111" y="33"/>
                    </a:lnTo>
                    <a:lnTo>
                      <a:pt x="114" y="39"/>
                    </a:lnTo>
                    <a:lnTo>
                      <a:pt x="115" y="44"/>
                    </a:lnTo>
                    <a:lnTo>
                      <a:pt x="115" y="47"/>
                    </a:lnTo>
                    <a:lnTo>
                      <a:pt x="115" y="49"/>
                    </a:lnTo>
                    <a:lnTo>
                      <a:pt x="115" y="52"/>
                    </a:lnTo>
                    <a:lnTo>
                      <a:pt x="115" y="53"/>
                    </a:lnTo>
                    <a:lnTo>
                      <a:pt x="115" y="54"/>
                    </a:lnTo>
                    <a:lnTo>
                      <a:pt x="114" y="54"/>
                    </a:lnTo>
                    <a:lnTo>
                      <a:pt x="114" y="55"/>
                    </a:lnTo>
                    <a:lnTo>
                      <a:pt x="108" y="58"/>
                    </a:lnTo>
                    <a:lnTo>
                      <a:pt x="102" y="60"/>
                    </a:lnTo>
                    <a:lnTo>
                      <a:pt x="94" y="63"/>
                    </a:lnTo>
                    <a:lnTo>
                      <a:pt x="84" y="64"/>
                    </a:lnTo>
                    <a:lnTo>
                      <a:pt x="75" y="65"/>
                    </a:lnTo>
                    <a:lnTo>
                      <a:pt x="65" y="65"/>
                    </a:lnTo>
                    <a:lnTo>
                      <a:pt x="46" y="65"/>
                    </a:lnTo>
                    <a:lnTo>
                      <a:pt x="32" y="65"/>
                    </a:lnTo>
                    <a:lnTo>
                      <a:pt x="64" y="97"/>
                    </a:lnTo>
                    <a:lnTo>
                      <a:pt x="0" y="97"/>
                    </a:lnTo>
                    <a:lnTo>
                      <a:pt x="0" y="129"/>
                    </a:lnTo>
                    <a:lnTo>
                      <a:pt x="32" y="129"/>
                    </a:lnTo>
                    <a:lnTo>
                      <a:pt x="0" y="9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1" name="Freeform 282"/>
              <p:cNvSpPr>
                <a:spLocks/>
              </p:cNvSpPr>
              <p:nvPr/>
            </p:nvSpPr>
            <p:spPr bwMode="auto">
              <a:xfrm>
                <a:off x="5083" y="2447"/>
                <a:ext cx="16" cy="25"/>
              </a:xfrm>
              <a:custGeom>
                <a:avLst/>
                <a:gdLst>
                  <a:gd name="T0" fmla="*/ 1 w 64"/>
                  <a:gd name="T1" fmla="*/ 0 h 102"/>
                  <a:gd name="T2" fmla="*/ 0 w 64"/>
                  <a:gd name="T3" fmla="*/ 0 h 102"/>
                  <a:gd name="T4" fmla="*/ 0 w 64"/>
                  <a:gd name="T5" fmla="*/ 1 h 102"/>
                  <a:gd name="T6" fmla="*/ 1 w 64"/>
                  <a:gd name="T7" fmla="*/ 1 h 102"/>
                  <a:gd name="T8" fmla="*/ 1 w 64"/>
                  <a:gd name="T9" fmla="*/ 0 h 102"/>
                  <a:gd name="T10" fmla="*/ 1 w 64"/>
                  <a:gd name="T11" fmla="*/ 1 h 102"/>
                  <a:gd name="T12" fmla="*/ 1 w 64"/>
                  <a:gd name="T13" fmla="*/ 0 h 102"/>
                  <a:gd name="T14" fmla="*/ 0 w 64"/>
                  <a:gd name="T15" fmla="*/ 0 h 102"/>
                  <a:gd name="T16" fmla="*/ 0 w 64"/>
                  <a:gd name="T17" fmla="*/ 0 h 102"/>
                  <a:gd name="T18" fmla="*/ 1 w 64"/>
                  <a:gd name="T19" fmla="*/ 0 h 1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02"/>
                  <a:gd name="T32" fmla="*/ 64 w 64"/>
                  <a:gd name="T33" fmla="*/ 102 h 1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02">
                    <a:moveTo>
                      <a:pt x="32" y="0"/>
                    </a:moveTo>
                    <a:lnTo>
                      <a:pt x="0" y="32"/>
                    </a:lnTo>
                    <a:lnTo>
                      <a:pt x="0" y="102"/>
                    </a:lnTo>
                    <a:lnTo>
                      <a:pt x="64" y="102"/>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2" name="Freeform 283"/>
              <p:cNvSpPr>
                <a:spLocks/>
              </p:cNvSpPr>
              <p:nvPr/>
            </p:nvSpPr>
            <p:spPr bwMode="auto">
              <a:xfrm>
                <a:off x="5087" y="2440"/>
                <a:ext cx="20" cy="23"/>
              </a:xfrm>
              <a:custGeom>
                <a:avLst/>
                <a:gdLst>
                  <a:gd name="T0" fmla="*/ 1 w 80"/>
                  <a:gd name="T1" fmla="*/ 0 h 93"/>
                  <a:gd name="T2" fmla="*/ 1 w 80"/>
                  <a:gd name="T3" fmla="*/ 0 h 93"/>
                  <a:gd name="T4" fmla="*/ 1 w 80"/>
                  <a:gd name="T5" fmla="*/ 0 h 93"/>
                  <a:gd name="T6" fmla="*/ 0 w 80"/>
                  <a:gd name="T7" fmla="*/ 0 h 93"/>
                  <a:gd name="T8" fmla="*/ 0 w 80"/>
                  <a:gd name="T9" fmla="*/ 0 h 93"/>
                  <a:gd name="T10" fmla="*/ 0 w 80"/>
                  <a:gd name="T11" fmla="*/ 0 h 93"/>
                  <a:gd name="T12" fmla="*/ 0 w 80"/>
                  <a:gd name="T13" fmla="*/ 0 h 93"/>
                  <a:gd name="T14" fmla="*/ 0 w 80"/>
                  <a:gd name="T15" fmla="*/ 0 h 93"/>
                  <a:gd name="T16" fmla="*/ 0 w 80"/>
                  <a:gd name="T17" fmla="*/ 0 h 93"/>
                  <a:gd name="T18" fmla="*/ 0 w 80"/>
                  <a:gd name="T19" fmla="*/ 0 h 93"/>
                  <a:gd name="T20" fmla="*/ 0 w 80"/>
                  <a:gd name="T21" fmla="*/ 1 h 93"/>
                  <a:gd name="T22" fmla="*/ 1 w 80"/>
                  <a:gd name="T23" fmla="*/ 1 h 93"/>
                  <a:gd name="T24" fmla="*/ 1 w 80"/>
                  <a:gd name="T25" fmla="*/ 1 h 93"/>
                  <a:gd name="T26" fmla="*/ 1 w 80"/>
                  <a:gd name="T27" fmla="*/ 1 h 93"/>
                  <a:gd name="T28" fmla="*/ 1 w 80"/>
                  <a:gd name="T29" fmla="*/ 1 h 93"/>
                  <a:gd name="T30" fmla="*/ 1 w 80"/>
                  <a:gd name="T31" fmla="*/ 1 h 93"/>
                  <a:gd name="T32" fmla="*/ 1 w 80"/>
                  <a:gd name="T33" fmla="*/ 1 h 93"/>
                  <a:gd name="T34" fmla="*/ 1 w 80"/>
                  <a:gd name="T35" fmla="*/ 1 h 93"/>
                  <a:gd name="T36" fmla="*/ 1 w 80"/>
                  <a:gd name="T37" fmla="*/ 1 h 93"/>
                  <a:gd name="T38" fmla="*/ 0 w 80"/>
                  <a:gd name="T39" fmla="*/ 0 h 93"/>
                  <a:gd name="T40" fmla="*/ 1 w 80"/>
                  <a:gd name="T41" fmla="*/ 0 h 93"/>
                  <a:gd name="T42" fmla="*/ 1 w 80"/>
                  <a:gd name="T43" fmla="*/ 0 h 93"/>
                  <a:gd name="T44" fmla="*/ 1 w 80"/>
                  <a:gd name="T45" fmla="*/ 0 h 93"/>
                  <a:gd name="T46" fmla="*/ 1 w 80"/>
                  <a:gd name="T47" fmla="*/ 0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0"/>
                  <a:gd name="T73" fmla="*/ 0 h 93"/>
                  <a:gd name="T74" fmla="*/ 80 w 80"/>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0" h="93">
                    <a:moveTo>
                      <a:pt x="80" y="32"/>
                    </a:moveTo>
                    <a:lnTo>
                      <a:pt x="48" y="0"/>
                    </a:lnTo>
                    <a:lnTo>
                      <a:pt x="27" y="6"/>
                    </a:lnTo>
                    <a:lnTo>
                      <a:pt x="18" y="13"/>
                    </a:lnTo>
                    <a:lnTo>
                      <a:pt x="12" y="19"/>
                    </a:lnTo>
                    <a:lnTo>
                      <a:pt x="7" y="25"/>
                    </a:lnTo>
                    <a:lnTo>
                      <a:pt x="3" y="30"/>
                    </a:lnTo>
                    <a:lnTo>
                      <a:pt x="0" y="34"/>
                    </a:lnTo>
                    <a:lnTo>
                      <a:pt x="16" y="29"/>
                    </a:lnTo>
                    <a:lnTo>
                      <a:pt x="16" y="93"/>
                    </a:lnTo>
                    <a:lnTo>
                      <a:pt x="37" y="86"/>
                    </a:lnTo>
                    <a:lnTo>
                      <a:pt x="46" y="80"/>
                    </a:lnTo>
                    <a:lnTo>
                      <a:pt x="50" y="74"/>
                    </a:lnTo>
                    <a:lnTo>
                      <a:pt x="56" y="68"/>
                    </a:lnTo>
                    <a:lnTo>
                      <a:pt x="60" y="63"/>
                    </a:lnTo>
                    <a:lnTo>
                      <a:pt x="63" y="60"/>
                    </a:lnTo>
                    <a:lnTo>
                      <a:pt x="62" y="61"/>
                    </a:lnTo>
                    <a:lnTo>
                      <a:pt x="48" y="64"/>
                    </a:lnTo>
                    <a:lnTo>
                      <a:pt x="16" y="32"/>
                    </a:lnTo>
                    <a:lnTo>
                      <a:pt x="80" y="32"/>
                    </a:lnTo>
                    <a:lnTo>
                      <a:pt x="80" y="0"/>
                    </a:lnTo>
                    <a:lnTo>
                      <a:pt x="48" y="0"/>
                    </a:lnTo>
                    <a:lnTo>
                      <a:pt x="80"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3" name="Freeform 284"/>
              <p:cNvSpPr>
                <a:spLocks/>
              </p:cNvSpPr>
              <p:nvPr/>
            </p:nvSpPr>
            <p:spPr bwMode="auto">
              <a:xfrm>
                <a:off x="5087" y="2448"/>
                <a:ext cx="20" cy="29"/>
              </a:xfrm>
              <a:custGeom>
                <a:avLst/>
                <a:gdLst>
                  <a:gd name="T0" fmla="*/ 0 w 81"/>
                  <a:gd name="T1" fmla="*/ 2 h 117"/>
                  <a:gd name="T2" fmla="*/ 1 w 81"/>
                  <a:gd name="T3" fmla="*/ 1 h 117"/>
                  <a:gd name="T4" fmla="*/ 1 w 81"/>
                  <a:gd name="T5" fmla="*/ 1 h 117"/>
                  <a:gd name="T6" fmla="*/ 1 w 81"/>
                  <a:gd name="T7" fmla="*/ 1 h 117"/>
                  <a:gd name="T8" fmla="*/ 1 w 81"/>
                  <a:gd name="T9" fmla="*/ 1 h 117"/>
                  <a:gd name="T10" fmla="*/ 1 w 81"/>
                  <a:gd name="T11" fmla="*/ 1 h 117"/>
                  <a:gd name="T12" fmla="*/ 1 w 81"/>
                  <a:gd name="T13" fmla="*/ 0 h 117"/>
                  <a:gd name="T14" fmla="*/ 1 w 81"/>
                  <a:gd name="T15" fmla="*/ 0 h 117"/>
                  <a:gd name="T16" fmla="*/ 1 w 81"/>
                  <a:gd name="T17" fmla="*/ 0 h 117"/>
                  <a:gd name="T18" fmla="*/ 1 w 81"/>
                  <a:gd name="T19" fmla="*/ 0 h 117"/>
                  <a:gd name="T20" fmla="*/ 0 w 81"/>
                  <a:gd name="T21" fmla="*/ 0 h 117"/>
                  <a:gd name="T22" fmla="*/ 0 w 81"/>
                  <a:gd name="T23" fmla="*/ 0 h 117"/>
                  <a:gd name="T24" fmla="*/ 0 w 81"/>
                  <a:gd name="T25" fmla="*/ 0 h 117"/>
                  <a:gd name="T26" fmla="*/ 0 w 81"/>
                  <a:gd name="T27" fmla="*/ 0 h 117"/>
                  <a:gd name="T28" fmla="*/ 0 w 81"/>
                  <a:gd name="T29" fmla="*/ 0 h 117"/>
                  <a:gd name="T30" fmla="*/ 0 w 81"/>
                  <a:gd name="T31" fmla="*/ 1 h 117"/>
                  <a:gd name="T32" fmla="*/ 0 w 81"/>
                  <a:gd name="T33" fmla="*/ 1 h 117"/>
                  <a:gd name="T34" fmla="*/ 0 w 81"/>
                  <a:gd name="T35" fmla="*/ 1 h 117"/>
                  <a:gd name="T36" fmla="*/ 0 w 81"/>
                  <a:gd name="T37" fmla="*/ 1 h 117"/>
                  <a:gd name="T38" fmla="*/ 0 w 81"/>
                  <a:gd name="T39" fmla="*/ 1 h 117"/>
                  <a:gd name="T40" fmla="*/ 0 w 81"/>
                  <a:gd name="T41" fmla="*/ 2 h 117"/>
                  <a:gd name="T42" fmla="*/ 1 w 81"/>
                  <a:gd name="T43" fmla="*/ 2 h 117"/>
                  <a:gd name="T44" fmla="*/ 1 w 81"/>
                  <a:gd name="T45" fmla="*/ 1 h 117"/>
                  <a:gd name="T46" fmla="*/ 0 w 81"/>
                  <a:gd name="T47" fmla="*/ 2 h 1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1"/>
                  <a:gd name="T73" fmla="*/ 0 h 117"/>
                  <a:gd name="T74" fmla="*/ 81 w 81"/>
                  <a:gd name="T75" fmla="*/ 117 h 1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1" h="117">
                    <a:moveTo>
                      <a:pt x="32" y="117"/>
                    </a:moveTo>
                    <a:lnTo>
                      <a:pt x="60" y="98"/>
                    </a:lnTo>
                    <a:lnTo>
                      <a:pt x="62" y="90"/>
                    </a:lnTo>
                    <a:lnTo>
                      <a:pt x="66" y="79"/>
                    </a:lnTo>
                    <a:lnTo>
                      <a:pt x="69" y="68"/>
                    </a:lnTo>
                    <a:lnTo>
                      <a:pt x="73" y="55"/>
                    </a:lnTo>
                    <a:lnTo>
                      <a:pt x="76" y="42"/>
                    </a:lnTo>
                    <a:lnTo>
                      <a:pt x="79" y="29"/>
                    </a:lnTo>
                    <a:lnTo>
                      <a:pt x="80" y="15"/>
                    </a:lnTo>
                    <a:lnTo>
                      <a:pt x="81" y="0"/>
                    </a:lnTo>
                    <a:lnTo>
                      <a:pt x="17" y="0"/>
                    </a:lnTo>
                    <a:lnTo>
                      <a:pt x="16" y="9"/>
                    </a:lnTo>
                    <a:lnTo>
                      <a:pt x="14" y="18"/>
                    </a:lnTo>
                    <a:lnTo>
                      <a:pt x="13" y="29"/>
                    </a:lnTo>
                    <a:lnTo>
                      <a:pt x="11" y="40"/>
                    </a:lnTo>
                    <a:lnTo>
                      <a:pt x="7" y="50"/>
                    </a:lnTo>
                    <a:lnTo>
                      <a:pt x="5" y="60"/>
                    </a:lnTo>
                    <a:lnTo>
                      <a:pt x="3" y="67"/>
                    </a:lnTo>
                    <a:lnTo>
                      <a:pt x="0" y="72"/>
                    </a:lnTo>
                    <a:lnTo>
                      <a:pt x="28" y="53"/>
                    </a:lnTo>
                    <a:lnTo>
                      <a:pt x="32" y="117"/>
                    </a:lnTo>
                    <a:lnTo>
                      <a:pt x="51" y="114"/>
                    </a:lnTo>
                    <a:lnTo>
                      <a:pt x="60" y="98"/>
                    </a:lnTo>
                    <a:lnTo>
                      <a:pt x="32" y="11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4" name="Freeform 285"/>
              <p:cNvSpPr>
                <a:spLocks/>
              </p:cNvSpPr>
              <p:nvPr/>
            </p:nvSpPr>
            <p:spPr bwMode="auto">
              <a:xfrm>
                <a:off x="5042" y="2461"/>
                <a:ext cx="53" cy="20"/>
              </a:xfrm>
              <a:custGeom>
                <a:avLst/>
                <a:gdLst>
                  <a:gd name="T0" fmla="*/ 0 w 210"/>
                  <a:gd name="T1" fmla="*/ 1 h 80"/>
                  <a:gd name="T2" fmla="*/ 1 w 210"/>
                  <a:gd name="T3" fmla="*/ 1 h 80"/>
                  <a:gd name="T4" fmla="*/ 3 w 210"/>
                  <a:gd name="T5" fmla="*/ 1 h 80"/>
                  <a:gd name="T6" fmla="*/ 3 w 210"/>
                  <a:gd name="T7" fmla="*/ 0 h 80"/>
                  <a:gd name="T8" fmla="*/ 1 w 210"/>
                  <a:gd name="T9" fmla="*/ 0 h 80"/>
                  <a:gd name="T10" fmla="*/ 1 w 210"/>
                  <a:gd name="T11" fmla="*/ 1 h 80"/>
                  <a:gd name="T12" fmla="*/ 0 w 210"/>
                  <a:gd name="T13" fmla="*/ 1 h 80"/>
                  <a:gd name="T14" fmla="*/ 0 w 210"/>
                  <a:gd name="T15" fmla="*/ 1 h 80"/>
                  <a:gd name="T16" fmla="*/ 1 w 210"/>
                  <a:gd name="T17" fmla="*/ 1 h 80"/>
                  <a:gd name="T18" fmla="*/ 0 w 210"/>
                  <a:gd name="T19" fmla="*/ 1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0"/>
                  <a:gd name="T31" fmla="*/ 0 h 80"/>
                  <a:gd name="T32" fmla="*/ 210 w 21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0" h="80">
                    <a:moveTo>
                      <a:pt x="0" y="46"/>
                    </a:moveTo>
                    <a:lnTo>
                      <a:pt x="34" y="78"/>
                    </a:lnTo>
                    <a:lnTo>
                      <a:pt x="210" y="64"/>
                    </a:lnTo>
                    <a:lnTo>
                      <a:pt x="206" y="0"/>
                    </a:lnTo>
                    <a:lnTo>
                      <a:pt x="30" y="14"/>
                    </a:lnTo>
                    <a:lnTo>
                      <a:pt x="64" y="46"/>
                    </a:lnTo>
                    <a:lnTo>
                      <a:pt x="0" y="46"/>
                    </a:lnTo>
                    <a:lnTo>
                      <a:pt x="0" y="80"/>
                    </a:lnTo>
                    <a:lnTo>
                      <a:pt x="34" y="78"/>
                    </a:lnTo>
                    <a:lnTo>
                      <a:pt x="0" y="4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5" name="Freeform 286"/>
              <p:cNvSpPr>
                <a:spLocks/>
              </p:cNvSpPr>
              <p:nvPr/>
            </p:nvSpPr>
            <p:spPr bwMode="auto">
              <a:xfrm>
                <a:off x="5042" y="2450"/>
                <a:ext cx="17" cy="22"/>
              </a:xfrm>
              <a:custGeom>
                <a:avLst/>
                <a:gdLst>
                  <a:gd name="T0" fmla="*/ 1 w 64"/>
                  <a:gd name="T1" fmla="*/ 0 h 89"/>
                  <a:gd name="T2" fmla="*/ 0 w 64"/>
                  <a:gd name="T3" fmla="*/ 0 h 89"/>
                  <a:gd name="T4" fmla="*/ 0 w 64"/>
                  <a:gd name="T5" fmla="*/ 1 h 89"/>
                  <a:gd name="T6" fmla="*/ 1 w 64"/>
                  <a:gd name="T7" fmla="*/ 1 h 89"/>
                  <a:gd name="T8" fmla="*/ 1 w 64"/>
                  <a:gd name="T9" fmla="*/ 0 h 89"/>
                  <a:gd name="T10" fmla="*/ 1 w 64"/>
                  <a:gd name="T11" fmla="*/ 1 h 89"/>
                  <a:gd name="T12" fmla="*/ 1 w 64"/>
                  <a:gd name="T13" fmla="*/ 0 h 89"/>
                  <a:gd name="T14" fmla="*/ 0 w 64"/>
                  <a:gd name="T15" fmla="*/ 0 h 89"/>
                  <a:gd name="T16" fmla="*/ 0 w 64"/>
                  <a:gd name="T17" fmla="*/ 0 h 89"/>
                  <a:gd name="T18" fmla="*/ 1 w 64"/>
                  <a:gd name="T19" fmla="*/ 0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89"/>
                  <a:gd name="T32" fmla="*/ 64 w 64"/>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89">
                    <a:moveTo>
                      <a:pt x="32" y="0"/>
                    </a:moveTo>
                    <a:lnTo>
                      <a:pt x="0" y="32"/>
                    </a:lnTo>
                    <a:lnTo>
                      <a:pt x="0" y="89"/>
                    </a:lnTo>
                    <a:lnTo>
                      <a:pt x="64" y="89"/>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6" name="Freeform 287"/>
              <p:cNvSpPr>
                <a:spLocks/>
              </p:cNvSpPr>
              <p:nvPr/>
            </p:nvSpPr>
            <p:spPr bwMode="auto">
              <a:xfrm>
                <a:off x="5050" y="2440"/>
                <a:ext cx="44" cy="26"/>
              </a:xfrm>
              <a:custGeom>
                <a:avLst/>
                <a:gdLst>
                  <a:gd name="T0" fmla="*/ 3 w 176"/>
                  <a:gd name="T1" fmla="*/ 0 h 106"/>
                  <a:gd name="T2" fmla="*/ 2 w 176"/>
                  <a:gd name="T3" fmla="*/ 0 h 106"/>
                  <a:gd name="T4" fmla="*/ 2 w 176"/>
                  <a:gd name="T5" fmla="*/ 0 h 106"/>
                  <a:gd name="T6" fmla="*/ 2 w 176"/>
                  <a:gd name="T7" fmla="*/ 0 h 106"/>
                  <a:gd name="T8" fmla="*/ 2 w 176"/>
                  <a:gd name="T9" fmla="*/ 0 h 106"/>
                  <a:gd name="T10" fmla="*/ 1 w 176"/>
                  <a:gd name="T11" fmla="*/ 0 h 106"/>
                  <a:gd name="T12" fmla="*/ 1 w 176"/>
                  <a:gd name="T13" fmla="*/ 0 h 106"/>
                  <a:gd name="T14" fmla="*/ 1 w 176"/>
                  <a:gd name="T15" fmla="*/ 0 h 106"/>
                  <a:gd name="T16" fmla="*/ 1 w 176"/>
                  <a:gd name="T17" fmla="*/ 0 h 106"/>
                  <a:gd name="T18" fmla="*/ 0 w 176"/>
                  <a:gd name="T19" fmla="*/ 0 h 106"/>
                  <a:gd name="T20" fmla="*/ 0 w 176"/>
                  <a:gd name="T21" fmla="*/ 0 h 106"/>
                  <a:gd name="T22" fmla="*/ 0 w 176"/>
                  <a:gd name="T23" fmla="*/ 0 h 106"/>
                  <a:gd name="T24" fmla="*/ 0 w 176"/>
                  <a:gd name="T25" fmla="*/ 1 h 106"/>
                  <a:gd name="T26" fmla="*/ 0 w 176"/>
                  <a:gd name="T27" fmla="*/ 1 h 106"/>
                  <a:gd name="T28" fmla="*/ 1 w 176"/>
                  <a:gd name="T29" fmla="*/ 1 h 106"/>
                  <a:gd name="T30" fmla="*/ 1 w 176"/>
                  <a:gd name="T31" fmla="*/ 1 h 106"/>
                  <a:gd name="T32" fmla="*/ 1 w 176"/>
                  <a:gd name="T33" fmla="*/ 1 h 106"/>
                  <a:gd name="T34" fmla="*/ 1 w 176"/>
                  <a:gd name="T35" fmla="*/ 1 h 106"/>
                  <a:gd name="T36" fmla="*/ 2 w 176"/>
                  <a:gd name="T37" fmla="*/ 1 h 106"/>
                  <a:gd name="T38" fmla="*/ 2 w 176"/>
                  <a:gd name="T39" fmla="*/ 1 h 106"/>
                  <a:gd name="T40" fmla="*/ 2 w 176"/>
                  <a:gd name="T41" fmla="*/ 1 h 106"/>
                  <a:gd name="T42" fmla="*/ 2 w 176"/>
                  <a:gd name="T43" fmla="*/ 1 h 106"/>
                  <a:gd name="T44" fmla="*/ 2 w 176"/>
                  <a:gd name="T45" fmla="*/ 1 h 106"/>
                  <a:gd name="T46" fmla="*/ 2 w 176"/>
                  <a:gd name="T47" fmla="*/ 0 h 106"/>
                  <a:gd name="T48" fmla="*/ 3 w 176"/>
                  <a:gd name="T49" fmla="*/ 0 h 106"/>
                  <a:gd name="T50" fmla="*/ 3 w 176"/>
                  <a:gd name="T51" fmla="*/ 0 h 106"/>
                  <a:gd name="T52" fmla="*/ 2 w 176"/>
                  <a:gd name="T53" fmla="*/ 0 h 106"/>
                  <a:gd name="T54" fmla="*/ 3 w 176"/>
                  <a:gd name="T55" fmla="*/ 0 h 10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6"/>
                  <a:gd name="T85" fmla="*/ 0 h 106"/>
                  <a:gd name="T86" fmla="*/ 176 w 176"/>
                  <a:gd name="T87" fmla="*/ 106 h 10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6" h="106">
                    <a:moveTo>
                      <a:pt x="176" y="32"/>
                    </a:moveTo>
                    <a:lnTo>
                      <a:pt x="144" y="0"/>
                    </a:lnTo>
                    <a:lnTo>
                      <a:pt x="132" y="0"/>
                    </a:lnTo>
                    <a:lnTo>
                      <a:pt x="121" y="3"/>
                    </a:lnTo>
                    <a:lnTo>
                      <a:pt x="109" y="5"/>
                    </a:lnTo>
                    <a:lnTo>
                      <a:pt x="97" y="9"/>
                    </a:lnTo>
                    <a:lnTo>
                      <a:pt x="77" y="16"/>
                    </a:lnTo>
                    <a:lnTo>
                      <a:pt x="56" y="23"/>
                    </a:lnTo>
                    <a:lnTo>
                      <a:pt x="37" y="31"/>
                    </a:lnTo>
                    <a:lnTo>
                      <a:pt x="19" y="37"/>
                    </a:lnTo>
                    <a:lnTo>
                      <a:pt x="6" y="41"/>
                    </a:lnTo>
                    <a:lnTo>
                      <a:pt x="0" y="42"/>
                    </a:lnTo>
                    <a:lnTo>
                      <a:pt x="0" y="106"/>
                    </a:lnTo>
                    <a:lnTo>
                      <a:pt x="20" y="104"/>
                    </a:lnTo>
                    <a:lnTo>
                      <a:pt x="39" y="98"/>
                    </a:lnTo>
                    <a:lnTo>
                      <a:pt x="59" y="92"/>
                    </a:lnTo>
                    <a:lnTo>
                      <a:pt x="78" y="83"/>
                    </a:lnTo>
                    <a:lnTo>
                      <a:pt x="99" y="76"/>
                    </a:lnTo>
                    <a:lnTo>
                      <a:pt x="118" y="69"/>
                    </a:lnTo>
                    <a:lnTo>
                      <a:pt x="125" y="68"/>
                    </a:lnTo>
                    <a:lnTo>
                      <a:pt x="132" y="66"/>
                    </a:lnTo>
                    <a:lnTo>
                      <a:pt x="139" y="64"/>
                    </a:lnTo>
                    <a:lnTo>
                      <a:pt x="144" y="64"/>
                    </a:lnTo>
                    <a:lnTo>
                      <a:pt x="112" y="32"/>
                    </a:lnTo>
                    <a:lnTo>
                      <a:pt x="176" y="32"/>
                    </a:lnTo>
                    <a:lnTo>
                      <a:pt x="176" y="0"/>
                    </a:lnTo>
                    <a:lnTo>
                      <a:pt x="144" y="0"/>
                    </a:lnTo>
                    <a:lnTo>
                      <a:pt x="176"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7" name="Freeform 288"/>
              <p:cNvSpPr>
                <a:spLocks/>
              </p:cNvSpPr>
              <p:nvPr/>
            </p:nvSpPr>
            <p:spPr bwMode="auto">
              <a:xfrm>
                <a:off x="5078" y="2448"/>
                <a:ext cx="16" cy="25"/>
              </a:xfrm>
              <a:custGeom>
                <a:avLst/>
                <a:gdLst>
                  <a:gd name="T0" fmla="*/ 1 w 64"/>
                  <a:gd name="T1" fmla="*/ 1 h 103"/>
                  <a:gd name="T2" fmla="*/ 1 w 64"/>
                  <a:gd name="T3" fmla="*/ 1 h 103"/>
                  <a:gd name="T4" fmla="*/ 1 w 64"/>
                  <a:gd name="T5" fmla="*/ 0 h 103"/>
                  <a:gd name="T6" fmla="*/ 0 w 64"/>
                  <a:gd name="T7" fmla="*/ 0 h 103"/>
                  <a:gd name="T8" fmla="*/ 0 w 64"/>
                  <a:gd name="T9" fmla="*/ 1 h 103"/>
                  <a:gd name="T10" fmla="*/ 1 w 64"/>
                  <a:gd name="T11" fmla="*/ 0 h 103"/>
                  <a:gd name="T12" fmla="*/ 1 w 64"/>
                  <a:gd name="T13" fmla="*/ 1 h 103"/>
                  <a:gd name="T14" fmla="*/ 1 w 64"/>
                  <a:gd name="T15" fmla="*/ 1 h 103"/>
                  <a:gd name="T16" fmla="*/ 1 w 64"/>
                  <a:gd name="T17" fmla="*/ 1 h 103"/>
                  <a:gd name="T18" fmla="*/ 1 w 64"/>
                  <a:gd name="T19" fmla="*/ 1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03"/>
                  <a:gd name="T32" fmla="*/ 64 w 64"/>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03">
                    <a:moveTo>
                      <a:pt x="32" y="103"/>
                    </a:moveTo>
                    <a:lnTo>
                      <a:pt x="64" y="71"/>
                    </a:lnTo>
                    <a:lnTo>
                      <a:pt x="64" y="0"/>
                    </a:lnTo>
                    <a:lnTo>
                      <a:pt x="0" y="0"/>
                    </a:lnTo>
                    <a:lnTo>
                      <a:pt x="0" y="71"/>
                    </a:lnTo>
                    <a:lnTo>
                      <a:pt x="32" y="37"/>
                    </a:lnTo>
                    <a:lnTo>
                      <a:pt x="32" y="103"/>
                    </a:lnTo>
                    <a:lnTo>
                      <a:pt x="64" y="103"/>
                    </a:lnTo>
                    <a:lnTo>
                      <a:pt x="64" y="71"/>
                    </a:lnTo>
                    <a:lnTo>
                      <a:pt x="32" y="10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8" name="Freeform 289"/>
              <p:cNvSpPr>
                <a:spLocks/>
              </p:cNvSpPr>
              <p:nvPr/>
            </p:nvSpPr>
            <p:spPr bwMode="auto">
              <a:xfrm>
                <a:off x="5017" y="2457"/>
                <a:ext cx="69" cy="16"/>
              </a:xfrm>
              <a:custGeom>
                <a:avLst/>
                <a:gdLst>
                  <a:gd name="T0" fmla="*/ 0 w 278"/>
                  <a:gd name="T1" fmla="*/ 0 h 66"/>
                  <a:gd name="T2" fmla="*/ 0 w 278"/>
                  <a:gd name="T3" fmla="*/ 1 h 66"/>
                  <a:gd name="T4" fmla="*/ 4 w 278"/>
                  <a:gd name="T5" fmla="*/ 1 h 66"/>
                  <a:gd name="T6" fmla="*/ 4 w 278"/>
                  <a:gd name="T7" fmla="*/ 0 h 66"/>
                  <a:gd name="T8" fmla="*/ 0 w 278"/>
                  <a:gd name="T9" fmla="*/ 0 h 66"/>
                  <a:gd name="T10" fmla="*/ 1 w 278"/>
                  <a:gd name="T11" fmla="*/ 0 h 66"/>
                  <a:gd name="T12" fmla="*/ 0 w 278"/>
                  <a:gd name="T13" fmla="*/ 0 h 66"/>
                  <a:gd name="T14" fmla="*/ 0 w 278"/>
                  <a:gd name="T15" fmla="*/ 1 h 66"/>
                  <a:gd name="T16" fmla="*/ 0 w 278"/>
                  <a:gd name="T17" fmla="*/ 1 h 66"/>
                  <a:gd name="T18" fmla="*/ 0 w 278"/>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8"/>
                  <a:gd name="T31" fmla="*/ 0 h 66"/>
                  <a:gd name="T32" fmla="*/ 278 w 278"/>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8" h="66">
                    <a:moveTo>
                      <a:pt x="9" y="26"/>
                    </a:moveTo>
                    <a:lnTo>
                      <a:pt x="40" y="66"/>
                    </a:lnTo>
                    <a:lnTo>
                      <a:pt x="278" y="66"/>
                    </a:lnTo>
                    <a:lnTo>
                      <a:pt x="278" y="0"/>
                    </a:lnTo>
                    <a:lnTo>
                      <a:pt x="40" y="0"/>
                    </a:lnTo>
                    <a:lnTo>
                      <a:pt x="71" y="41"/>
                    </a:lnTo>
                    <a:lnTo>
                      <a:pt x="9" y="26"/>
                    </a:lnTo>
                    <a:lnTo>
                      <a:pt x="0" y="66"/>
                    </a:lnTo>
                    <a:lnTo>
                      <a:pt x="40" y="66"/>
                    </a:lnTo>
                    <a:lnTo>
                      <a:pt x="9" y="2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19" name="Freeform 290"/>
              <p:cNvSpPr>
                <a:spLocks/>
              </p:cNvSpPr>
              <p:nvPr/>
            </p:nvSpPr>
            <p:spPr bwMode="auto">
              <a:xfrm>
                <a:off x="5019" y="2442"/>
                <a:ext cx="41" cy="31"/>
              </a:xfrm>
              <a:custGeom>
                <a:avLst/>
                <a:gdLst>
                  <a:gd name="T0" fmla="*/ 2 w 164"/>
                  <a:gd name="T1" fmla="*/ 2 h 124"/>
                  <a:gd name="T2" fmla="*/ 3 w 164"/>
                  <a:gd name="T3" fmla="*/ 2 h 124"/>
                  <a:gd name="T4" fmla="*/ 3 w 164"/>
                  <a:gd name="T5" fmla="*/ 1 h 124"/>
                  <a:gd name="T6" fmla="*/ 3 w 164"/>
                  <a:gd name="T7" fmla="*/ 1 h 124"/>
                  <a:gd name="T8" fmla="*/ 3 w 164"/>
                  <a:gd name="T9" fmla="*/ 1 h 124"/>
                  <a:gd name="T10" fmla="*/ 3 w 164"/>
                  <a:gd name="T11" fmla="*/ 1 h 124"/>
                  <a:gd name="T12" fmla="*/ 2 w 164"/>
                  <a:gd name="T13" fmla="*/ 1 h 124"/>
                  <a:gd name="T14" fmla="*/ 2 w 164"/>
                  <a:gd name="T15" fmla="*/ 0 h 124"/>
                  <a:gd name="T16" fmla="*/ 2 w 164"/>
                  <a:gd name="T17" fmla="*/ 0 h 124"/>
                  <a:gd name="T18" fmla="*/ 2 w 164"/>
                  <a:gd name="T19" fmla="*/ 0 h 124"/>
                  <a:gd name="T20" fmla="*/ 2 w 164"/>
                  <a:gd name="T21" fmla="*/ 0 h 124"/>
                  <a:gd name="T22" fmla="*/ 2 w 164"/>
                  <a:gd name="T23" fmla="*/ 0 h 124"/>
                  <a:gd name="T24" fmla="*/ 1 w 164"/>
                  <a:gd name="T25" fmla="*/ 0 h 124"/>
                  <a:gd name="T26" fmla="*/ 1 w 164"/>
                  <a:gd name="T27" fmla="*/ 0 h 124"/>
                  <a:gd name="T28" fmla="*/ 1 w 164"/>
                  <a:gd name="T29" fmla="*/ 0 h 124"/>
                  <a:gd name="T30" fmla="*/ 1 w 164"/>
                  <a:gd name="T31" fmla="*/ 0 h 124"/>
                  <a:gd name="T32" fmla="*/ 1 w 164"/>
                  <a:gd name="T33" fmla="*/ 0 h 124"/>
                  <a:gd name="T34" fmla="*/ 1 w 164"/>
                  <a:gd name="T35" fmla="*/ 1 h 124"/>
                  <a:gd name="T36" fmla="*/ 0 w 164"/>
                  <a:gd name="T37" fmla="*/ 1 h 124"/>
                  <a:gd name="T38" fmla="*/ 0 w 164"/>
                  <a:gd name="T39" fmla="*/ 1 h 124"/>
                  <a:gd name="T40" fmla="*/ 0 w 164"/>
                  <a:gd name="T41" fmla="*/ 1 h 124"/>
                  <a:gd name="T42" fmla="*/ 0 w 164"/>
                  <a:gd name="T43" fmla="*/ 1 h 124"/>
                  <a:gd name="T44" fmla="*/ 1 w 164"/>
                  <a:gd name="T45" fmla="*/ 2 h 124"/>
                  <a:gd name="T46" fmla="*/ 1 w 164"/>
                  <a:gd name="T47" fmla="*/ 2 h 124"/>
                  <a:gd name="T48" fmla="*/ 1 w 164"/>
                  <a:gd name="T49" fmla="*/ 2 h 124"/>
                  <a:gd name="T50" fmla="*/ 1 w 164"/>
                  <a:gd name="T51" fmla="*/ 1 h 124"/>
                  <a:gd name="T52" fmla="*/ 1 w 164"/>
                  <a:gd name="T53" fmla="*/ 1 h 124"/>
                  <a:gd name="T54" fmla="*/ 1 w 164"/>
                  <a:gd name="T55" fmla="*/ 1 h 124"/>
                  <a:gd name="T56" fmla="*/ 1 w 164"/>
                  <a:gd name="T57" fmla="*/ 1 h 124"/>
                  <a:gd name="T58" fmla="*/ 1 w 164"/>
                  <a:gd name="T59" fmla="*/ 1 h 124"/>
                  <a:gd name="T60" fmla="*/ 1 w 164"/>
                  <a:gd name="T61" fmla="*/ 1 h 124"/>
                  <a:gd name="T62" fmla="*/ 1 w 164"/>
                  <a:gd name="T63" fmla="*/ 1 h 124"/>
                  <a:gd name="T64" fmla="*/ 1 w 164"/>
                  <a:gd name="T65" fmla="*/ 1 h 124"/>
                  <a:gd name="T66" fmla="*/ 1 w 164"/>
                  <a:gd name="T67" fmla="*/ 1 h 124"/>
                  <a:gd name="T68" fmla="*/ 1 w 164"/>
                  <a:gd name="T69" fmla="*/ 1 h 124"/>
                  <a:gd name="T70" fmla="*/ 1 w 164"/>
                  <a:gd name="T71" fmla="*/ 1 h 124"/>
                  <a:gd name="T72" fmla="*/ 1 w 164"/>
                  <a:gd name="T73" fmla="*/ 1 h 124"/>
                  <a:gd name="T74" fmla="*/ 1 w 164"/>
                  <a:gd name="T75" fmla="*/ 1 h 124"/>
                  <a:gd name="T76" fmla="*/ 1 w 164"/>
                  <a:gd name="T77" fmla="*/ 1 h 124"/>
                  <a:gd name="T78" fmla="*/ 1 w 164"/>
                  <a:gd name="T79" fmla="*/ 1 h 124"/>
                  <a:gd name="T80" fmla="*/ 1 w 164"/>
                  <a:gd name="T81" fmla="*/ 1 h 124"/>
                  <a:gd name="T82" fmla="*/ 1 w 164"/>
                  <a:gd name="T83" fmla="*/ 1 h 124"/>
                  <a:gd name="T84" fmla="*/ 1 w 164"/>
                  <a:gd name="T85" fmla="*/ 2 h 124"/>
                  <a:gd name="T86" fmla="*/ 2 w 164"/>
                  <a:gd name="T87" fmla="*/ 1 h 124"/>
                  <a:gd name="T88" fmla="*/ 2 w 164"/>
                  <a:gd name="T89" fmla="*/ 2 h 124"/>
                  <a:gd name="T90" fmla="*/ 3 w 164"/>
                  <a:gd name="T91" fmla="*/ 2 h 124"/>
                  <a:gd name="T92" fmla="*/ 3 w 164"/>
                  <a:gd name="T93" fmla="*/ 2 h 124"/>
                  <a:gd name="T94" fmla="*/ 2 w 164"/>
                  <a:gd name="T95" fmla="*/ 2 h 12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4"/>
                  <a:gd name="T145" fmla="*/ 0 h 124"/>
                  <a:gd name="T146" fmla="*/ 164 w 164"/>
                  <a:gd name="T147" fmla="*/ 124 h 12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4" h="124">
                    <a:moveTo>
                      <a:pt x="131" y="124"/>
                    </a:moveTo>
                    <a:lnTo>
                      <a:pt x="164" y="92"/>
                    </a:lnTo>
                    <a:lnTo>
                      <a:pt x="162" y="70"/>
                    </a:lnTo>
                    <a:lnTo>
                      <a:pt x="158" y="53"/>
                    </a:lnTo>
                    <a:lnTo>
                      <a:pt x="156" y="43"/>
                    </a:lnTo>
                    <a:lnTo>
                      <a:pt x="151" y="34"/>
                    </a:lnTo>
                    <a:lnTo>
                      <a:pt x="146" y="27"/>
                    </a:lnTo>
                    <a:lnTo>
                      <a:pt x="140" y="20"/>
                    </a:lnTo>
                    <a:lnTo>
                      <a:pt x="135" y="14"/>
                    </a:lnTo>
                    <a:lnTo>
                      <a:pt x="126" y="10"/>
                    </a:lnTo>
                    <a:lnTo>
                      <a:pt x="119" y="5"/>
                    </a:lnTo>
                    <a:lnTo>
                      <a:pt x="108" y="2"/>
                    </a:lnTo>
                    <a:lnTo>
                      <a:pt x="94" y="0"/>
                    </a:lnTo>
                    <a:lnTo>
                      <a:pt x="79" y="2"/>
                    </a:lnTo>
                    <a:lnTo>
                      <a:pt x="64" y="7"/>
                    </a:lnTo>
                    <a:lnTo>
                      <a:pt x="51" y="13"/>
                    </a:lnTo>
                    <a:lnTo>
                      <a:pt x="39" y="21"/>
                    </a:lnTo>
                    <a:lnTo>
                      <a:pt x="29" y="32"/>
                    </a:lnTo>
                    <a:lnTo>
                      <a:pt x="19" y="43"/>
                    </a:lnTo>
                    <a:lnTo>
                      <a:pt x="11" y="55"/>
                    </a:lnTo>
                    <a:lnTo>
                      <a:pt x="5" y="69"/>
                    </a:lnTo>
                    <a:lnTo>
                      <a:pt x="0" y="84"/>
                    </a:lnTo>
                    <a:lnTo>
                      <a:pt x="62" y="99"/>
                    </a:lnTo>
                    <a:lnTo>
                      <a:pt x="64" y="93"/>
                    </a:lnTo>
                    <a:lnTo>
                      <a:pt x="67" y="87"/>
                    </a:lnTo>
                    <a:lnTo>
                      <a:pt x="70" y="82"/>
                    </a:lnTo>
                    <a:lnTo>
                      <a:pt x="75" y="76"/>
                    </a:lnTo>
                    <a:lnTo>
                      <a:pt x="80" y="72"/>
                    </a:lnTo>
                    <a:lnTo>
                      <a:pt x="85" y="69"/>
                    </a:lnTo>
                    <a:lnTo>
                      <a:pt x="89" y="67"/>
                    </a:lnTo>
                    <a:lnTo>
                      <a:pt x="93" y="65"/>
                    </a:lnTo>
                    <a:lnTo>
                      <a:pt x="95" y="65"/>
                    </a:lnTo>
                    <a:lnTo>
                      <a:pt x="98" y="65"/>
                    </a:lnTo>
                    <a:lnTo>
                      <a:pt x="95" y="65"/>
                    </a:lnTo>
                    <a:lnTo>
                      <a:pt x="94" y="64"/>
                    </a:lnTo>
                    <a:lnTo>
                      <a:pt x="95" y="65"/>
                    </a:lnTo>
                    <a:lnTo>
                      <a:pt x="95" y="68"/>
                    </a:lnTo>
                    <a:lnTo>
                      <a:pt x="96" y="69"/>
                    </a:lnTo>
                    <a:lnTo>
                      <a:pt x="99" y="78"/>
                    </a:lnTo>
                    <a:lnTo>
                      <a:pt x="99" y="92"/>
                    </a:lnTo>
                    <a:lnTo>
                      <a:pt x="131" y="58"/>
                    </a:lnTo>
                    <a:lnTo>
                      <a:pt x="131" y="124"/>
                    </a:lnTo>
                    <a:lnTo>
                      <a:pt x="164" y="124"/>
                    </a:lnTo>
                    <a:lnTo>
                      <a:pt x="164" y="92"/>
                    </a:lnTo>
                    <a:lnTo>
                      <a:pt x="131" y="1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0" name="Freeform 291"/>
              <p:cNvSpPr>
                <a:spLocks/>
              </p:cNvSpPr>
              <p:nvPr/>
            </p:nvSpPr>
            <p:spPr bwMode="auto">
              <a:xfrm>
                <a:off x="5008" y="2457"/>
                <a:ext cx="44" cy="27"/>
              </a:xfrm>
              <a:custGeom>
                <a:avLst/>
                <a:gdLst>
                  <a:gd name="T0" fmla="*/ 0 w 176"/>
                  <a:gd name="T1" fmla="*/ 1 h 107"/>
                  <a:gd name="T2" fmla="*/ 1 w 176"/>
                  <a:gd name="T3" fmla="*/ 2 h 107"/>
                  <a:gd name="T4" fmla="*/ 1 w 176"/>
                  <a:gd name="T5" fmla="*/ 2 h 107"/>
                  <a:gd name="T6" fmla="*/ 1 w 176"/>
                  <a:gd name="T7" fmla="*/ 2 h 107"/>
                  <a:gd name="T8" fmla="*/ 1 w 176"/>
                  <a:gd name="T9" fmla="*/ 2 h 107"/>
                  <a:gd name="T10" fmla="*/ 1 w 176"/>
                  <a:gd name="T11" fmla="*/ 2 h 107"/>
                  <a:gd name="T12" fmla="*/ 1 w 176"/>
                  <a:gd name="T13" fmla="*/ 2 h 107"/>
                  <a:gd name="T14" fmla="*/ 2 w 176"/>
                  <a:gd name="T15" fmla="*/ 1 h 107"/>
                  <a:gd name="T16" fmla="*/ 2 w 176"/>
                  <a:gd name="T17" fmla="*/ 1 h 107"/>
                  <a:gd name="T18" fmla="*/ 3 w 176"/>
                  <a:gd name="T19" fmla="*/ 1 h 107"/>
                  <a:gd name="T20" fmla="*/ 3 w 176"/>
                  <a:gd name="T21" fmla="*/ 1 h 107"/>
                  <a:gd name="T22" fmla="*/ 3 w 176"/>
                  <a:gd name="T23" fmla="*/ 1 h 107"/>
                  <a:gd name="T24" fmla="*/ 3 w 176"/>
                  <a:gd name="T25" fmla="*/ 1 h 107"/>
                  <a:gd name="T26" fmla="*/ 3 w 176"/>
                  <a:gd name="T27" fmla="*/ 1 h 107"/>
                  <a:gd name="T28" fmla="*/ 3 w 176"/>
                  <a:gd name="T29" fmla="*/ 0 h 107"/>
                  <a:gd name="T30" fmla="*/ 3 w 176"/>
                  <a:gd name="T31" fmla="*/ 0 h 107"/>
                  <a:gd name="T32" fmla="*/ 3 w 176"/>
                  <a:gd name="T33" fmla="*/ 0 h 107"/>
                  <a:gd name="T34" fmla="*/ 2 w 176"/>
                  <a:gd name="T35" fmla="*/ 0 h 107"/>
                  <a:gd name="T36" fmla="*/ 2 w 176"/>
                  <a:gd name="T37" fmla="*/ 0 h 107"/>
                  <a:gd name="T38" fmla="*/ 2 w 176"/>
                  <a:gd name="T39" fmla="*/ 0 h 107"/>
                  <a:gd name="T40" fmla="*/ 1 w 176"/>
                  <a:gd name="T41" fmla="*/ 1 h 107"/>
                  <a:gd name="T42" fmla="*/ 1 w 176"/>
                  <a:gd name="T43" fmla="*/ 1 h 107"/>
                  <a:gd name="T44" fmla="*/ 1 w 176"/>
                  <a:gd name="T45" fmla="*/ 1 h 107"/>
                  <a:gd name="T46" fmla="*/ 1 w 176"/>
                  <a:gd name="T47" fmla="*/ 1 h 107"/>
                  <a:gd name="T48" fmla="*/ 1 w 176"/>
                  <a:gd name="T49" fmla="*/ 1 h 107"/>
                  <a:gd name="T50" fmla="*/ 1 w 176"/>
                  <a:gd name="T51" fmla="*/ 1 h 107"/>
                  <a:gd name="T52" fmla="*/ 1 w 176"/>
                  <a:gd name="T53" fmla="*/ 1 h 107"/>
                  <a:gd name="T54" fmla="*/ 1 w 176"/>
                  <a:gd name="T55" fmla="*/ 1 h 107"/>
                  <a:gd name="T56" fmla="*/ 0 w 176"/>
                  <a:gd name="T57" fmla="*/ 1 h 107"/>
                  <a:gd name="T58" fmla="*/ 0 w 176"/>
                  <a:gd name="T59" fmla="*/ 2 h 107"/>
                  <a:gd name="T60" fmla="*/ 1 w 176"/>
                  <a:gd name="T61" fmla="*/ 2 h 107"/>
                  <a:gd name="T62" fmla="*/ 0 w 176"/>
                  <a:gd name="T63" fmla="*/ 1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6"/>
                  <a:gd name="T97" fmla="*/ 0 h 107"/>
                  <a:gd name="T98" fmla="*/ 176 w 176"/>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6" h="107">
                    <a:moveTo>
                      <a:pt x="0" y="75"/>
                    </a:moveTo>
                    <a:lnTo>
                      <a:pt x="32" y="107"/>
                    </a:lnTo>
                    <a:lnTo>
                      <a:pt x="44" y="107"/>
                    </a:lnTo>
                    <a:lnTo>
                      <a:pt x="57" y="105"/>
                    </a:lnTo>
                    <a:lnTo>
                      <a:pt x="68" y="102"/>
                    </a:lnTo>
                    <a:lnTo>
                      <a:pt x="80" y="99"/>
                    </a:lnTo>
                    <a:lnTo>
                      <a:pt x="99" y="92"/>
                    </a:lnTo>
                    <a:lnTo>
                      <a:pt x="118" y="83"/>
                    </a:lnTo>
                    <a:lnTo>
                      <a:pt x="134" y="76"/>
                    </a:lnTo>
                    <a:lnTo>
                      <a:pt x="150" y="70"/>
                    </a:lnTo>
                    <a:lnTo>
                      <a:pt x="157" y="68"/>
                    </a:lnTo>
                    <a:lnTo>
                      <a:pt x="164" y="67"/>
                    </a:lnTo>
                    <a:lnTo>
                      <a:pt x="170" y="66"/>
                    </a:lnTo>
                    <a:lnTo>
                      <a:pt x="176" y="66"/>
                    </a:lnTo>
                    <a:lnTo>
                      <a:pt x="176" y="0"/>
                    </a:lnTo>
                    <a:lnTo>
                      <a:pt x="164" y="1"/>
                    </a:lnTo>
                    <a:lnTo>
                      <a:pt x="152" y="4"/>
                    </a:lnTo>
                    <a:lnTo>
                      <a:pt x="140" y="6"/>
                    </a:lnTo>
                    <a:lnTo>
                      <a:pt x="130" y="10"/>
                    </a:lnTo>
                    <a:lnTo>
                      <a:pt x="109" y="17"/>
                    </a:lnTo>
                    <a:lnTo>
                      <a:pt x="92" y="24"/>
                    </a:lnTo>
                    <a:lnTo>
                      <a:pt x="75" y="32"/>
                    </a:lnTo>
                    <a:lnTo>
                      <a:pt x="58" y="38"/>
                    </a:lnTo>
                    <a:lnTo>
                      <a:pt x="51" y="41"/>
                    </a:lnTo>
                    <a:lnTo>
                      <a:pt x="45" y="42"/>
                    </a:lnTo>
                    <a:lnTo>
                      <a:pt x="38" y="43"/>
                    </a:lnTo>
                    <a:lnTo>
                      <a:pt x="32" y="43"/>
                    </a:lnTo>
                    <a:lnTo>
                      <a:pt x="64" y="75"/>
                    </a:lnTo>
                    <a:lnTo>
                      <a:pt x="0" y="75"/>
                    </a:lnTo>
                    <a:lnTo>
                      <a:pt x="0" y="107"/>
                    </a:lnTo>
                    <a:lnTo>
                      <a:pt x="32" y="107"/>
                    </a:lnTo>
                    <a:lnTo>
                      <a:pt x="0" y="7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1" name="Freeform 292"/>
              <p:cNvSpPr>
                <a:spLocks/>
              </p:cNvSpPr>
              <p:nvPr/>
            </p:nvSpPr>
            <p:spPr bwMode="auto">
              <a:xfrm>
                <a:off x="5007" y="2462"/>
                <a:ext cx="17" cy="14"/>
              </a:xfrm>
              <a:custGeom>
                <a:avLst/>
                <a:gdLst>
                  <a:gd name="T0" fmla="*/ 0 w 70"/>
                  <a:gd name="T1" fmla="*/ 0 h 56"/>
                  <a:gd name="T2" fmla="*/ 0 w 70"/>
                  <a:gd name="T3" fmla="*/ 0 h 56"/>
                  <a:gd name="T4" fmla="*/ 0 w 70"/>
                  <a:gd name="T5" fmla="*/ 1 h 56"/>
                  <a:gd name="T6" fmla="*/ 0 w 70"/>
                  <a:gd name="T7" fmla="*/ 1 h 56"/>
                  <a:gd name="T8" fmla="*/ 0 w 70"/>
                  <a:gd name="T9" fmla="*/ 1 h 56"/>
                  <a:gd name="T10" fmla="*/ 0 w 70"/>
                  <a:gd name="T11" fmla="*/ 1 h 56"/>
                  <a:gd name="T12" fmla="*/ 0 w 70"/>
                  <a:gd name="T13" fmla="*/ 1 h 56"/>
                  <a:gd name="T14" fmla="*/ 0 w 70"/>
                  <a:gd name="T15" fmla="*/ 1 h 56"/>
                  <a:gd name="T16" fmla="*/ 0 w 70"/>
                  <a:gd name="T17" fmla="*/ 1 h 56"/>
                  <a:gd name="T18" fmla="*/ 0 w 70"/>
                  <a:gd name="T19" fmla="*/ 1 h 56"/>
                  <a:gd name="T20" fmla="*/ 1 w 70"/>
                  <a:gd name="T21" fmla="*/ 1 h 56"/>
                  <a:gd name="T22" fmla="*/ 1 w 70"/>
                  <a:gd name="T23" fmla="*/ 1 h 56"/>
                  <a:gd name="T24" fmla="*/ 1 w 70"/>
                  <a:gd name="T25" fmla="*/ 1 h 56"/>
                  <a:gd name="T26" fmla="*/ 1 w 70"/>
                  <a:gd name="T27" fmla="*/ 1 h 56"/>
                  <a:gd name="T28" fmla="*/ 1 w 70"/>
                  <a:gd name="T29" fmla="*/ 1 h 56"/>
                  <a:gd name="T30" fmla="*/ 1 w 70"/>
                  <a:gd name="T31" fmla="*/ 1 h 56"/>
                  <a:gd name="T32" fmla="*/ 1 w 70"/>
                  <a:gd name="T33" fmla="*/ 0 h 56"/>
                  <a:gd name="T34" fmla="*/ 1 w 70"/>
                  <a:gd name="T35" fmla="*/ 0 h 56"/>
                  <a:gd name="T36" fmla="*/ 1 w 70"/>
                  <a:gd name="T37" fmla="*/ 0 h 56"/>
                  <a:gd name="T38" fmla="*/ 1 w 70"/>
                  <a:gd name="T39" fmla="*/ 1 h 56"/>
                  <a:gd name="T40" fmla="*/ 0 w 70"/>
                  <a:gd name="T41" fmla="*/ 0 h 56"/>
                  <a:gd name="T42" fmla="*/ 0 w 70"/>
                  <a:gd name="T43" fmla="*/ 0 h 56"/>
                  <a:gd name="T44" fmla="*/ 0 w 70"/>
                  <a:gd name="T45" fmla="*/ 0 h 56"/>
                  <a:gd name="T46" fmla="*/ 0 w 70"/>
                  <a:gd name="T47" fmla="*/ 0 h 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56"/>
                  <a:gd name="T74" fmla="*/ 70 w 70"/>
                  <a:gd name="T75" fmla="*/ 56 h 5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56">
                    <a:moveTo>
                      <a:pt x="2" y="0"/>
                    </a:moveTo>
                    <a:lnTo>
                      <a:pt x="0" y="15"/>
                    </a:lnTo>
                    <a:lnTo>
                      <a:pt x="0" y="22"/>
                    </a:lnTo>
                    <a:lnTo>
                      <a:pt x="1" y="30"/>
                    </a:lnTo>
                    <a:lnTo>
                      <a:pt x="2" y="36"/>
                    </a:lnTo>
                    <a:lnTo>
                      <a:pt x="4" y="42"/>
                    </a:lnTo>
                    <a:lnTo>
                      <a:pt x="5" y="47"/>
                    </a:lnTo>
                    <a:lnTo>
                      <a:pt x="5" y="51"/>
                    </a:lnTo>
                    <a:lnTo>
                      <a:pt x="6" y="54"/>
                    </a:lnTo>
                    <a:lnTo>
                      <a:pt x="6" y="56"/>
                    </a:lnTo>
                    <a:lnTo>
                      <a:pt x="70" y="56"/>
                    </a:lnTo>
                    <a:lnTo>
                      <a:pt x="70" y="48"/>
                    </a:lnTo>
                    <a:lnTo>
                      <a:pt x="69" y="41"/>
                    </a:lnTo>
                    <a:lnTo>
                      <a:pt x="68" y="35"/>
                    </a:lnTo>
                    <a:lnTo>
                      <a:pt x="67" y="29"/>
                    </a:lnTo>
                    <a:lnTo>
                      <a:pt x="65" y="24"/>
                    </a:lnTo>
                    <a:lnTo>
                      <a:pt x="65" y="20"/>
                    </a:lnTo>
                    <a:lnTo>
                      <a:pt x="64" y="17"/>
                    </a:lnTo>
                    <a:lnTo>
                      <a:pt x="64" y="15"/>
                    </a:lnTo>
                    <a:lnTo>
                      <a:pt x="62" y="28"/>
                    </a:lnTo>
                    <a:lnTo>
                      <a:pt x="2" y="0"/>
                    </a:lnTo>
                    <a:lnTo>
                      <a:pt x="0" y="7"/>
                    </a:lnTo>
                    <a:lnTo>
                      <a:pt x="0" y="15"/>
                    </a:lnTo>
                    <a:lnTo>
                      <a:pt x="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2" name="Freeform 293"/>
              <p:cNvSpPr>
                <a:spLocks/>
              </p:cNvSpPr>
              <p:nvPr/>
            </p:nvSpPr>
            <p:spPr bwMode="auto">
              <a:xfrm>
                <a:off x="5007" y="2454"/>
                <a:ext cx="16" cy="16"/>
              </a:xfrm>
              <a:custGeom>
                <a:avLst/>
                <a:gdLst>
                  <a:gd name="T0" fmla="*/ 0 w 66"/>
                  <a:gd name="T1" fmla="*/ 0 h 66"/>
                  <a:gd name="T2" fmla="*/ 0 w 66"/>
                  <a:gd name="T3" fmla="*/ 0 h 66"/>
                  <a:gd name="T4" fmla="*/ 0 w 66"/>
                  <a:gd name="T5" fmla="*/ 0 h 66"/>
                  <a:gd name="T6" fmla="*/ 1 w 66"/>
                  <a:gd name="T7" fmla="*/ 1 h 66"/>
                  <a:gd name="T8" fmla="*/ 1 w 66"/>
                  <a:gd name="T9" fmla="*/ 1 h 66"/>
                  <a:gd name="T10" fmla="*/ 0 w 66"/>
                  <a:gd name="T11" fmla="*/ 1 h 66"/>
                  <a:gd name="T12" fmla="*/ 0 w 66"/>
                  <a:gd name="T13" fmla="*/ 0 h 66"/>
                  <a:gd name="T14" fmla="*/ 0 w 66"/>
                  <a:gd name="T15" fmla="*/ 0 h 66"/>
                  <a:gd name="T16" fmla="*/ 0 w 66"/>
                  <a:gd name="T17" fmla="*/ 0 h 66"/>
                  <a:gd name="T18" fmla="*/ 0 w 66"/>
                  <a:gd name="T19" fmla="*/ 0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66"/>
                  <a:gd name="T32" fmla="*/ 66 w 66"/>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66">
                    <a:moveTo>
                      <a:pt x="36" y="0"/>
                    </a:moveTo>
                    <a:lnTo>
                      <a:pt x="6" y="19"/>
                    </a:lnTo>
                    <a:lnTo>
                      <a:pt x="0" y="32"/>
                    </a:lnTo>
                    <a:lnTo>
                      <a:pt x="60" y="60"/>
                    </a:lnTo>
                    <a:lnTo>
                      <a:pt x="66" y="47"/>
                    </a:lnTo>
                    <a:lnTo>
                      <a:pt x="36" y="66"/>
                    </a:lnTo>
                    <a:lnTo>
                      <a:pt x="36" y="0"/>
                    </a:lnTo>
                    <a:lnTo>
                      <a:pt x="16" y="0"/>
                    </a:lnTo>
                    <a:lnTo>
                      <a:pt x="6" y="19"/>
                    </a:lnTo>
                    <a:lnTo>
                      <a:pt x="36"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3" name="Freeform 294"/>
              <p:cNvSpPr>
                <a:spLocks/>
              </p:cNvSpPr>
              <p:nvPr/>
            </p:nvSpPr>
            <p:spPr bwMode="auto">
              <a:xfrm>
                <a:off x="5013" y="2437"/>
                <a:ext cx="16" cy="33"/>
              </a:xfrm>
              <a:custGeom>
                <a:avLst/>
                <a:gdLst>
                  <a:gd name="T0" fmla="*/ 1 w 64"/>
                  <a:gd name="T1" fmla="*/ 1 h 134"/>
                  <a:gd name="T2" fmla="*/ 0 w 64"/>
                  <a:gd name="T3" fmla="*/ 1 h 134"/>
                  <a:gd name="T4" fmla="*/ 0 w 64"/>
                  <a:gd name="T5" fmla="*/ 1 h 134"/>
                  <a:gd name="T6" fmla="*/ 0 w 64"/>
                  <a:gd name="T7" fmla="*/ 1 h 134"/>
                  <a:gd name="T8" fmla="*/ 0 w 64"/>
                  <a:gd name="T9" fmla="*/ 1 h 134"/>
                  <a:gd name="T10" fmla="*/ 0 w 64"/>
                  <a:gd name="T11" fmla="*/ 1 h 134"/>
                  <a:gd name="T12" fmla="*/ 0 w 64"/>
                  <a:gd name="T13" fmla="*/ 1 h 134"/>
                  <a:gd name="T14" fmla="*/ 0 w 64"/>
                  <a:gd name="T15" fmla="*/ 1 h 134"/>
                  <a:gd name="T16" fmla="*/ 0 w 64"/>
                  <a:gd name="T17" fmla="*/ 1 h 134"/>
                  <a:gd name="T18" fmla="*/ 0 w 64"/>
                  <a:gd name="T19" fmla="*/ 1 h 134"/>
                  <a:gd name="T20" fmla="*/ 0 w 64"/>
                  <a:gd name="T21" fmla="*/ 2 h 134"/>
                  <a:gd name="T22" fmla="*/ 1 w 64"/>
                  <a:gd name="T23" fmla="*/ 2 h 134"/>
                  <a:gd name="T24" fmla="*/ 1 w 64"/>
                  <a:gd name="T25" fmla="*/ 2 h 134"/>
                  <a:gd name="T26" fmla="*/ 1 w 64"/>
                  <a:gd name="T27" fmla="*/ 2 h 134"/>
                  <a:gd name="T28" fmla="*/ 1 w 64"/>
                  <a:gd name="T29" fmla="*/ 2 h 134"/>
                  <a:gd name="T30" fmla="*/ 1 w 64"/>
                  <a:gd name="T31" fmla="*/ 2 h 134"/>
                  <a:gd name="T32" fmla="*/ 1 w 64"/>
                  <a:gd name="T33" fmla="*/ 2 h 134"/>
                  <a:gd name="T34" fmla="*/ 1 w 64"/>
                  <a:gd name="T35" fmla="*/ 2 h 134"/>
                  <a:gd name="T36" fmla="*/ 1 w 64"/>
                  <a:gd name="T37" fmla="*/ 1 h 134"/>
                  <a:gd name="T38" fmla="*/ 0 w 64"/>
                  <a:gd name="T39" fmla="*/ 1 h 134"/>
                  <a:gd name="T40" fmla="*/ 1 w 64"/>
                  <a:gd name="T41" fmla="*/ 1 h 134"/>
                  <a:gd name="T42" fmla="*/ 1 w 64"/>
                  <a:gd name="T43" fmla="*/ 0 h 134"/>
                  <a:gd name="T44" fmla="*/ 0 w 64"/>
                  <a:gd name="T45" fmla="*/ 1 h 134"/>
                  <a:gd name="T46" fmla="*/ 1 w 64"/>
                  <a:gd name="T47" fmla="*/ 1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134"/>
                  <a:gd name="T74" fmla="*/ 64 w 64"/>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134">
                    <a:moveTo>
                      <a:pt x="64" y="86"/>
                    </a:moveTo>
                    <a:lnTo>
                      <a:pt x="8" y="66"/>
                    </a:lnTo>
                    <a:lnTo>
                      <a:pt x="7" y="66"/>
                    </a:lnTo>
                    <a:lnTo>
                      <a:pt x="7" y="67"/>
                    </a:lnTo>
                    <a:lnTo>
                      <a:pt x="5" y="68"/>
                    </a:lnTo>
                    <a:lnTo>
                      <a:pt x="4" y="69"/>
                    </a:lnTo>
                    <a:lnTo>
                      <a:pt x="2" y="71"/>
                    </a:lnTo>
                    <a:lnTo>
                      <a:pt x="1" y="72"/>
                    </a:lnTo>
                    <a:lnTo>
                      <a:pt x="4" y="71"/>
                    </a:lnTo>
                    <a:lnTo>
                      <a:pt x="13" y="68"/>
                    </a:lnTo>
                    <a:lnTo>
                      <a:pt x="13" y="134"/>
                    </a:lnTo>
                    <a:lnTo>
                      <a:pt x="27" y="130"/>
                    </a:lnTo>
                    <a:lnTo>
                      <a:pt x="36" y="125"/>
                    </a:lnTo>
                    <a:lnTo>
                      <a:pt x="42" y="122"/>
                    </a:lnTo>
                    <a:lnTo>
                      <a:pt x="46" y="117"/>
                    </a:lnTo>
                    <a:lnTo>
                      <a:pt x="50" y="113"/>
                    </a:lnTo>
                    <a:lnTo>
                      <a:pt x="54" y="111"/>
                    </a:lnTo>
                    <a:lnTo>
                      <a:pt x="56" y="109"/>
                    </a:lnTo>
                    <a:lnTo>
                      <a:pt x="56" y="107"/>
                    </a:lnTo>
                    <a:lnTo>
                      <a:pt x="0" y="86"/>
                    </a:lnTo>
                    <a:lnTo>
                      <a:pt x="64" y="86"/>
                    </a:lnTo>
                    <a:lnTo>
                      <a:pt x="64" y="0"/>
                    </a:lnTo>
                    <a:lnTo>
                      <a:pt x="8" y="66"/>
                    </a:lnTo>
                    <a:lnTo>
                      <a:pt x="64" y="8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4" name="Freeform 295"/>
              <p:cNvSpPr>
                <a:spLocks/>
              </p:cNvSpPr>
              <p:nvPr/>
            </p:nvSpPr>
            <p:spPr bwMode="auto">
              <a:xfrm>
                <a:off x="4994" y="2453"/>
                <a:ext cx="35" cy="32"/>
              </a:xfrm>
              <a:custGeom>
                <a:avLst/>
                <a:gdLst>
                  <a:gd name="T0" fmla="*/ 0 w 140"/>
                  <a:gd name="T1" fmla="*/ 1 h 129"/>
                  <a:gd name="T2" fmla="*/ 1 w 140"/>
                  <a:gd name="T3" fmla="*/ 1 h 129"/>
                  <a:gd name="T4" fmla="*/ 1 w 140"/>
                  <a:gd name="T5" fmla="*/ 1 h 129"/>
                  <a:gd name="T6" fmla="*/ 1 w 140"/>
                  <a:gd name="T7" fmla="*/ 1 h 129"/>
                  <a:gd name="T8" fmla="*/ 1 w 140"/>
                  <a:gd name="T9" fmla="*/ 1 h 129"/>
                  <a:gd name="T10" fmla="*/ 1 w 140"/>
                  <a:gd name="T11" fmla="*/ 1 h 129"/>
                  <a:gd name="T12" fmla="*/ 1 w 140"/>
                  <a:gd name="T13" fmla="*/ 1 h 129"/>
                  <a:gd name="T14" fmla="*/ 2 w 140"/>
                  <a:gd name="T15" fmla="*/ 1 h 129"/>
                  <a:gd name="T16" fmla="*/ 2 w 140"/>
                  <a:gd name="T17" fmla="*/ 1 h 129"/>
                  <a:gd name="T18" fmla="*/ 2 w 140"/>
                  <a:gd name="T19" fmla="*/ 1 h 129"/>
                  <a:gd name="T20" fmla="*/ 2 w 140"/>
                  <a:gd name="T21" fmla="*/ 0 h 129"/>
                  <a:gd name="T22" fmla="*/ 2 w 140"/>
                  <a:gd name="T23" fmla="*/ 0 h 129"/>
                  <a:gd name="T24" fmla="*/ 1 w 140"/>
                  <a:gd name="T25" fmla="*/ 0 h 129"/>
                  <a:gd name="T26" fmla="*/ 1 w 140"/>
                  <a:gd name="T27" fmla="*/ 0 h 129"/>
                  <a:gd name="T28" fmla="*/ 1 w 140"/>
                  <a:gd name="T29" fmla="*/ 0 h 129"/>
                  <a:gd name="T30" fmla="*/ 1 w 140"/>
                  <a:gd name="T31" fmla="*/ 0 h 129"/>
                  <a:gd name="T32" fmla="*/ 1 w 140"/>
                  <a:gd name="T33" fmla="*/ 0 h 129"/>
                  <a:gd name="T34" fmla="*/ 1 w 140"/>
                  <a:gd name="T35" fmla="*/ 0 h 129"/>
                  <a:gd name="T36" fmla="*/ 1 w 140"/>
                  <a:gd name="T37" fmla="*/ 0 h 129"/>
                  <a:gd name="T38" fmla="*/ 1 w 140"/>
                  <a:gd name="T39" fmla="*/ 0 h 129"/>
                  <a:gd name="T40" fmla="*/ 1 w 140"/>
                  <a:gd name="T41" fmla="*/ 0 h 129"/>
                  <a:gd name="T42" fmla="*/ 0 w 140"/>
                  <a:gd name="T43" fmla="*/ 0 h 129"/>
                  <a:gd name="T44" fmla="*/ 0 w 140"/>
                  <a:gd name="T45" fmla="*/ 0 h 129"/>
                  <a:gd name="T46" fmla="*/ 1 w 140"/>
                  <a:gd name="T47" fmla="*/ 1 h 129"/>
                  <a:gd name="T48" fmla="*/ 0 w 140"/>
                  <a:gd name="T49" fmla="*/ 1 h 129"/>
                  <a:gd name="T50" fmla="*/ 0 w 140"/>
                  <a:gd name="T51" fmla="*/ 2 h 129"/>
                  <a:gd name="T52" fmla="*/ 1 w 140"/>
                  <a:gd name="T53" fmla="*/ 1 h 129"/>
                  <a:gd name="T54" fmla="*/ 0 w 140"/>
                  <a:gd name="T55" fmla="*/ 1 h 12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0"/>
                  <a:gd name="T85" fmla="*/ 0 h 129"/>
                  <a:gd name="T86" fmla="*/ 140 w 140"/>
                  <a:gd name="T87" fmla="*/ 129 h 12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0" h="129">
                    <a:moveTo>
                      <a:pt x="0" y="50"/>
                    </a:moveTo>
                    <a:lnTo>
                      <a:pt x="56" y="71"/>
                    </a:lnTo>
                    <a:lnTo>
                      <a:pt x="53" y="74"/>
                    </a:lnTo>
                    <a:lnTo>
                      <a:pt x="58" y="72"/>
                    </a:lnTo>
                    <a:lnTo>
                      <a:pt x="69" y="70"/>
                    </a:lnTo>
                    <a:lnTo>
                      <a:pt x="82" y="67"/>
                    </a:lnTo>
                    <a:lnTo>
                      <a:pt x="95" y="64"/>
                    </a:lnTo>
                    <a:lnTo>
                      <a:pt x="108" y="60"/>
                    </a:lnTo>
                    <a:lnTo>
                      <a:pt x="116" y="57"/>
                    </a:lnTo>
                    <a:lnTo>
                      <a:pt x="126" y="51"/>
                    </a:lnTo>
                    <a:lnTo>
                      <a:pt x="135" y="40"/>
                    </a:lnTo>
                    <a:lnTo>
                      <a:pt x="140" y="21"/>
                    </a:lnTo>
                    <a:lnTo>
                      <a:pt x="76" y="21"/>
                    </a:lnTo>
                    <a:lnTo>
                      <a:pt x="80" y="8"/>
                    </a:lnTo>
                    <a:lnTo>
                      <a:pt x="84" y="1"/>
                    </a:lnTo>
                    <a:lnTo>
                      <a:pt x="88" y="0"/>
                    </a:lnTo>
                    <a:lnTo>
                      <a:pt x="80" y="2"/>
                    </a:lnTo>
                    <a:lnTo>
                      <a:pt x="69" y="4"/>
                    </a:lnTo>
                    <a:lnTo>
                      <a:pt x="55" y="7"/>
                    </a:lnTo>
                    <a:lnTo>
                      <a:pt x="42" y="10"/>
                    </a:lnTo>
                    <a:lnTo>
                      <a:pt x="26" y="15"/>
                    </a:lnTo>
                    <a:lnTo>
                      <a:pt x="9" y="27"/>
                    </a:lnTo>
                    <a:lnTo>
                      <a:pt x="65" y="50"/>
                    </a:lnTo>
                    <a:lnTo>
                      <a:pt x="0" y="50"/>
                    </a:lnTo>
                    <a:lnTo>
                      <a:pt x="0" y="129"/>
                    </a:lnTo>
                    <a:lnTo>
                      <a:pt x="56" y="71"/>
                    </a:lnTo>
                    <a:lnTo>
                      <a:pt x="0" y="5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5" name="Freeform 296"/>
              <p:cNvSpPr>
                <a:spLocks/>
              </p:cNvSpPr>
              <p:nvPr/>
            </p:nvSpPr>
            <p:spPr bwMode="auto">
              <a:xfrm>
                <a:off x="4994" y="2454"/>
                <a:ext cx="27" cy="16"/>
              </a:xfrm>
              <a:custGeom>
                <a:avLst/>
                <a:gdLst>
                  <a:gd name="T0" fmla="*/ 2 w 109"/>
                  <a:gd name="T1" fmla="*/ 0 h 68"/>
                  <a:gd name="T2" fmla="*/ 1 w 109"/>
                  <a:gd name="T3" fmla="*/ 0 h 68"/>
                  <a:gd name="T4" fmla="*/ 1 w 109"/>
                  <a:gd name="T5" fmla="*/ 0 h 68"/>
                  <a:gd name="T6" fmla="*/ 1 w 109"/>
                  <a:gd name="T7" fmla="*/ 0 h 68"/>
                  <a:gd name="T8" fmla="*/ 1 w 109"/>
                  <a:gd name="T9" fmla="*/ 0 h 68"/>
                  <a:gd name="T10" fmla="*/ 1 w 109"/>
                  <a:gd name="T11" fmla="*/ 0 h 68"/>
                  <a:gd name="T12" fmla="*/ 0 w 109"/>
                  <a:gd name="T13" fmla="*/ 0 h 68"/>
                  <a:gd name="T14" fmla="*/ 0 w 109"/>
                  <a:gd name="T15" fmla="*/ 0 h 68"/>
                  <a:gd name="T16" fmla="*/ 0 w 109"/>
                  <a:gd name="T17" fmla="*/ 0 h 68"/>
                  <a:gd name="T18" fmla="*/ 0 w 109"/>
                  <a:gd name="T19" fmla="*/ 0 h 68"/>
                  <a:gd name="T20" fmla="*/ 0 w 109"/>
                  <a:gd name="T21" fmla="*/ 0 h 68"/>
                  <a:gd name="T22" fmla="*/ 0 w 109"/>
                  <a:gd name="T23" fmla="*/ 1 h 68"/>
                  <a:gd name="T24" fmla="*/ 1 w 109"/>
                  <a:gd name="T25" fmla="*/ 1 h 68"/>
                  <a:gd name="T26" fmla="*/ 1 w 109"/>
                  <a:gd name="T27" fmla="*/ 1 h 68"/>
                  <a:gd name="T28" fmla="*/ 1 w 109"/>
                  <a:gd name="T29" fmla="*/ 1 h 68"/>
                  <a:gd name="T30" fmla="*/ 1 w 109"/>
                  <a:gd name="T31" fmla="*/ 1 h 68"/>
                  <a:gd name="T32" fmla="*/ 1 w 109"/>
                  <a:gd name="T33" fmla="*/ 1 h 68"/>
                  <a:gd name="T34" fmla="*/ 1 w 109"/>
                  <a:gd name="T35" fmla="*/ 1 h 68"/>
                  <a:gd name="T36" fmla="*/ 1 w 109"/>
                  <a:gd name="T37" fmla="*/ 1 h 68"/>
                  <a:gd name="T38" fmla="*/ 1 w 109"/>
                  <a:gd name="T39" fmla="*/ 1 h 68"/>
                  <a:gd name="T40" fmla="*/ 1 w 109"/>
                  <a:gd name="T41" fmla="*/ 1 h 68"/>
                  <a:gd name="T42" fmla="*/ 1 w 109"/>
                  <a:gd name="T43" fmla="*/ 1 h 68"/>
                  <a:gd name="T44" fmla="*/ 1 w 109"/>
                  <a:gd name="T45" fmla="*/ 1 h 68"/>
                  <a:gd name="T46" fmla="*/ 1 w 109"/>
                  <a:gd name="T47" fmla="*/ 0 h 68"/>
                  <a:gd name="T48" fmla="*/ 2 w 109"/>
                  <a:gd name="T49" fmla="*/ 0 h 68"/>
                  <a:gd name="T50" fmla="*/ 2 w 109"/>
                  <a:gd name="T51" fmla="*/ 0 h 68"/>
                  <a:gd name="T52" fmla="*/ 1 w 109"/>
                  <a:gd name="T53" fmla="*/ 0 h 68"/>
                  <a:gd name="T54" fmla="*/ 2 w 109"/>
                  <a:gd name="T55" fmla="*/ 0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9"/>
                  <a:gd name="T85" fmla="*/ 0 h 68"/>
                  <a:gd name="T86" fmla="*/ 109 w 109"/>
                  <a:gd name="T87" fmla="*/ 68 h 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9" h="68">
                    <a:moveTo>
                      <a:pt x="109" y="32"/>
                    </a:moveTo>
                    <a:lnTo>
                      <a:pt x="76" y="0"/>
                    </a:lnTo>
                    <a:lnTo>
                      <a:pt x="72" y="0"/>
                    </a:lnTo>
                    <a:lnTo>
                      <a:pt x="65" y="1"/>
                    </a:lnTo>
                    <a:lnTo>
                      <a:pt x="57" y="1"/>
                    </a:lnTo>
                    <a:lnTo>
                      <a:pt x="46" y="3"/>
                    </a:lnTo>
                    <a:lnTo>
                      <a:pt x="36" y="5"/>
                    </a:lnTo>
                    <a:lnTo>
                      <a:pt x="25" y="8"/>
                    </a:lnTo>
                    <a:lnTo>
                      <a:pt x="17" y="14"/>
                    </a:lnTo>
                    <a:lnTo>
                      <a:pt x="9" y="22"/>
                    </a:lnTo>
                    <a:lnTo>
                      <a:pt x="2" y="32"/>
                    </a:lnTo>
                    <a:lnTo>
                      <a:pt x="0" y="47"/>
                    </a:lnTo>
                    <a:lnTo>
                      <a:pt x="65" y="47"/>
                    </a:lnTo>
                    <a:lnTo>
                      <a:pt x="63" y="55"/>
                    </a:lnTo>
                    <a:lnTo>
                      <a:pt x="59" y="62"/>
                    </a:lnTo>
                    <a:lnTo>
                      <a:pt x="56" y="66"/>
                    </a:lnTo>
                    <a:lnTo>
                      <a:pt x="52" y="68"/>
                    </a:lnTo>
                    <a:lnTo>
                      <a:pt x="53" y="67"/>
                    </a:lnTo>
                    <a:lnTo>
                      <a:pt x="57" y="67"/>
                    </a:lnTo>
                    <a:lnTo>
                      <a:pt x="63" y="66"/>
                    </a:lnTo>
                    <a:lnTo>
                      <a:pt x="69" y="66"/>
                    </a:lnTo>
                    <a:lnTo>
                      <a:pt x="74" y="66"/>
                    </a:lnTo>
                    <a:lnTo>
                      <a:pt x="76" y="66"/>
                    </a:lnTo>
                    <a:lnTo>
                      <a:pt x="44" y="32"/>
                    </a:lnTo>
                    <a:lnTo>
                      <a:pt x="109" y="32"/>
                    </a:lnTo>
                    <a:lnTo>
                      <a:pt x="109" y="0"/>
                    </a:lnTo>
                    <a:lnTo>
                      <a:pt x="76" y="0"/>
                    </a:lnTo>
                    <a:lnTo>
                      <a:pt x="109"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6" name="Freeform 297"/>
              <p:cNvSpPr>
                <a:spLocks/>
              </p:cNvSpPr>
              <p:nvPr/>
            </p:nvSpPr>
            <p:spPr bwMode="auto">
              <a:xfrm>
                <a:off x="5005" y="2462"/>
                <a:ext cx="16" cy="14"/>
              </a:xfrm>
              <a:custGeom>
                <a:avLst/>
                <a:gdLst>
                  <a:gd name="T0" fmla="*/ 1 w 65"/>
                  <a:gd name="T1" fmla="*/ 1 h 57"/>
                  <a:gd name="T2" fmla="*/ 1 w 65"/>
                  <a:gd name="T3" fmla="*/ 1 h 57"/>
                  <a:gd name="T4" fmla="*/ 1 w 65"/>
                  <a:gd name="T5" fmla="*/ 0 h 57"/>
                  <a:gd name="T6" fmla="*/ 0 w 65"/>
                  <a:gd name="T7" fmla="*/ 0 h 57"/>
                  <a:gd name="T8" fmla="*/ 0 w 65"/>
                  <a:gd name="T9" fmla="*/ 1 h 57"/>
                  <a:gd name="T10" fmla="*/ 0 w 65"/>
                  <a:gd name="T11" fmla="*/ 0 h 57"/>
                  <a:gd name="T12" fmla="*/ 1 w 65"/>
                  <a:gd name="T13" fmla="*/ 1 h 57"/>
                  <a:gd name="T14" fmla="*/ 1 w 65"/>
                  <a:gd name="T15" fmla="*/ 1 h 57"/>
                  <a:gd name="T16" fmla="*/ 1 w 65"/>
                  <a:gd name="T17" fmla="*/ 1 h 57"/>
                  <a:gd name="T18" fmla="*/ 1 w 65"/>
                  <a:gd name="T19" fmla="*/ 1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
                  <a:gd name="T31" fmla="*/ 0 h 57"/>
                  <a:gd name="T32" fmla="*/ 65 w 65"/>
                  <a:gd name="T33" fmla="*/ 57 h 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 h="57">
                    <a:moveTo>
                      <a:pt x="62" y="57"/>
                    </a:moveTo>
                    <a:lnTo>
                      <a:pt x="65" y="43"/>
                    </a:lnTo>
                    <a:lnTo>
                      <a:pt x="65" y="0"/>
                    </a:lnTo>
                    <a:lnTo>
                      <a:pt x="0" y="0"/>
                    </a:lnTo>
                    <a:lnTo>
                      <a:pt x="0" y="43"/>
                    </a:lnTo>
                    <a:lnTo>
                      <a:pt x="4" y="29"/>
                    </a:lnTo>
                    <a:lnTo>
                      <a:pt x="62" y="57"/>
                    </a:lnTo>
                    <a:lnTo>
                      <a:pt x="65" y="50"/>
                    </a:lnTo>
                    <a:lnTo>
                      <a:pt x="65" y="43"/>
                    </a:lnTo>
                    <a:lnTo>
                      <a:pt x="62" y="5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7" name="Freeform 298"/>
              <p:cNvSpPr>
                <a:spLocks/>
              </p:cNvSpPr>
              <p:nvPr/>
            </p:nvSpPr>
            <p:spPr bwMode="auto">
              <a:xfrm>
                <a:off x="5004" y="2469"/>
                <a:ext cx="16" cy="10"/>
              </a:xfrm>
              <a:custGeom>
                <a:avLst/>
                <a:gdLst>
                  <a:gd name="T0" fmla="*/ 0 w 64"/>
                  <a:gd name="T1" fmla="*/ 0 h 41"/>
                  <a:gd name="T2" fmla="*/ 1 w 64"/>
                  <a:gd name="T3" fmla="*/ 0 h 41"/>
                  <a:gd name="T4" fmla="*/ 1 w 64"/>
                  <a:gd name="T5" fmla="*/ 0 h 41"/>
                  <a:gd name="T6" fmla="*/ 0 w 64"/>
                  <a:gd name="T7" fmla="*/ 0 h 41"/>
                  <a:gd name="T8" fmla="*/ 0 w 64"/>
                  <a:gd name="T9" fmla="*/ 0 h 41"/>
                  <a:gd name="T10" fmla="*/ 1 w 64"/>
                  <a:gd name="T11" fmla="*/ 0 h 41"/>
                  <a:gd name="T12" fmla="*/ 0 w 64"/>
                  <a:gd name="T13" fmla="*/ 0 h 41"/>
                  <a:gd name="T14" fmla="*/ 1 w 64"/>
                  <a:gd name="T15" fmla="*/ 0 h 41"/>
                  <a:gd name="T16" fmla="*/ 1 w 64"/>
                  <a:gd name="T17" fmla="*/ 0 h 41"/>
                  <a:gd name="T18" fmla="*/ 0 w 64"/>
                  <a:gd name="T19" fmla="*/ 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41"/>
                  <a:gd name="T32" fmla="*/ 64 w 6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41">
                    <a:moveTo>
                      <a:pt x="0" y="13"/>
                    </a:moveTo>
                    <a:lnTo>
                      <a:pt x="57" y="41"/>
                    </a:lnTo>
                    <a:lnTo>
                      <a:pt x="64" y="28"/>
                    </a:lnTo>
                    <a:lnTo>
                      <a:pt x="6" y="0"/>
                    </a:lnTo>
                    <a:lnTo>
                      <a:pt x="0" y="13"/>
                    </a:lnTo>
                    <a:lnTo>
                      <a:pt x="57" y="41"/>
                    </a:lnTo>
                    <a:lnTo>
                      <a:pt x="0" y="13"/>
                    </a:lnTo>
                    <a:lnTo>
                      <a:pt x="28" y="27"/>
                    </a:lnTo>
                    <a:lnTo>
                      <a:pt x="57" y="41"/>
                    </a:lnTo>
                    <a:lnTo>
                      <a:pt x="0" y="1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8" name="Freeform 299"/>
              <p:cNvSpPr>
                <a:spLocks/>
              </p:cNvSpPr>
              <p:nvPr/>
            </p:nvSpPr>
            <p:spPr bwMode="auto">
              <a:xfrm>
                <a:off x="5004" y="2467"/>
                <a:ext cx="16" cy="17"/>
              </a:xfrm>
              <a:custGeom>
                <a:avLst/>
                <a:gdLst>
                  <a:gd name="T0" fmla="*/ 0 w 65"/>
                  <a:gd name="T1" fmla="*/ 1 h 68"/>
                  <a:gd name="T2" fmla="*/ 0 w 65"/>
                  <a:gd name="T3" fmla="*/ 1 h 68"/>
                  <a:gd name="T4" fmla="*/ 0 w 65"/>
                  <a:gd name="T5" fmla="*/ 1 h 68"/>
                  <a:gd name="T6" fmla="*/ 1 w 65"/>
                  <a:gd name="T7" fmla="*/ 1 h 68"/>
                  <a:gd name="T8" fmla="*/ 1 w 65"/>
                  <a:gd name="T9" fmla="*/ 1 h 68"/>
                  <a:gd name="T10" fmla="*/ 1 w 65"/>
                  <a:gd name="T11" fmla="*/ 1 h 68"/>
                  <a:gd name="T12" fmla="*/ 0 w 65"/>
                  <a:gd name="T13" fmla="*/ 0 h 68"/>
                  <a:gd name="T14" fmla="*/ 0 w 65"/>
                  <a:gd name="T15" fmla="*/ 0 h 68"/>
                  <a:gd name="T16" fmla="*/ 0 w 65"/>
                  <a:gd name="T17" fmla="*/ 0 h 68"/>
                  <a:gd name="T18" fmla="*/ 1 w 65"/>
                  <a:gd name="T19" fmla="*/ 1 h 68"/>
                  <a:gd name="T20" fmla="*/ 1 w 65"/>
                  <a:gd name="T21" fmla="*/ 1 h 68"/>
                  <a:gd name="T22" fmla="*/ 1 w 65"/>
                  <a:gd name="T23" fmla="*/ 1 h 68"/>
                  <a:gd name="T24" fmla="*/ 0 w 65"/>
                  <a:gd name="T25" fmla="*/ 0 h 68"/>
                  <a:gd name="T26" fmla="*/ 0 w 65"/>
                  <a:gd name="T27" fmla="*/ 0 h 68"/>
                  <a:gd name="T28" fmla="*/ 0 w 65"/>
                  <a:gd name="T29" fmla="*/ 0 h 68"/>
                  <a:gd name="T30" fmla="*/ 0 w 65"/>
                  <a:gd name="T31" fmla="*/ 0 h 68"/>
                  <a:gd name="T32" fmla="*/ 0 w 65"/>
                  <a:gd name="T33" fmla="*/ 0 h 68"/>
                  <a:gd name="T34" fmla="*/ 0 w 65"/>
                  <a:gd name="T35" fmla="*/ 0 h 68"/>
                  <a:gd name="T36" fmla="*/ 0 w 65"/>
                  <a:gd name="T37" fmla="*/ 1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68"/>
                  <a:gd name="T59" fmla="*/ 65 w 65"/>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68">
                    <a:moveTo>
                      <a:pt x="18" y="68"/>
                    </a:moveTo>
                    <a:lnTo>
                      <a:pt x="29" y="67"/>
                    </a:lnTo>
                    <a:lnTo>
                      <a:pt x="38" y="63"/>
                    </a:lnTo>
                    <a:lnTo>
                      <a:pt x="46" y="60"/>
                    </a:lnTo>
                    <a:lnTo>
                      <a:pt x="49" y="59"/>
                    </a:lnTo>
                    <a:lnTo>
                      <a:pt x="43" y="61"/>
                    </a:lnTo>
                    <a:lnTo>
                      <a:pt x="0" y="25"/>
                    </a:lnTo>
                    <a:lnTo>
                      <a:pt x="3" y="19"/>
                    </a:lnTo>
                    <a:lnTo>
                      <a:pt x="2" y="22"/>
                    </a:lnTo>
                    <a:lnTo>
                      <a:pt x="59" y="50"/>
                    </a:lnTo>
                    <a:lnTo>
                      <a:pt x="61" y="46"/>
                    </a:lnTo>
                    <a:lnTo>
                      <a:pt x="65" y="36"/>
                    </a:lnTo>
                    <a:lnTo>
                      <a:pt x="22" y="0"/>
                    </a:lnTo>
                    <a:lnTo>
                      <a:pt x="13" y="4"/>
                    </a:lnTo>
                    <a:lnTo>
                      <a:pt x="12" y="5"/>
                    </a:lnTo>
                    <a:lnTo>
                      <a:pt x="13" y="5"/>
                    </a:lnTo>
                    <a:lnTo>
                      <a:pt x="15" y="4"/>
                    </a:lnTo>
                    <a:lnTo>
                      <a:pt x="18" y="4"/>
                    </a:lnTo>
                    <a:lnTo>
                      <a:pt x="18" y="6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29" name="Freeform 300"/>
              <p:cNvSpPr>
                <a:spLocks/>
              </p:cNvSpPr>
              <p:nvPr/>
            </p:nvSpPr>
            <p:spPr bwMode="auto">
              <a:xfrm>
                <a:off x="4953" y="1954"/>
                <a:ext cx="22" cy="17"/>
              </a:xfrm>
              <a:custGeom>
                <a:avLst/>
                <a:gdLst>
                  <a:gd name="T0" fmla="*/ 0 w 88"/>
                  <a:gd name="T1" fmla="*/ 1 h 65"/>
                  <a:gd name="T2" fmla="*/ 0 w 88"/>
                  <a:gd name="T3" fmla="*/ 1 h 65"/>
                  <a:gd name="T4" fmla="*/ 0 w 88"/>
                  <a:gd name="T5" fmla="*/ 1 h 65"/>
                  <a:gd name="T6" fmla="*/ 1 w 88"/>
                  <a:gd name="T7" fmla="*/ 1 h 65"/>
                  <a:gd name="T8" fmla="*/ 1 w 88"/>
                  <a:gd name="T9" fmla="*/ 1 h 65"/>
                  <a:gd name="T10" fmla="*/ 1 w 88"/>
                  <a:gd name="T11" fmla="*/ 1 h 65"/>
                  <a:gd name="T12" fmla="*/ 1 w 88"/>
                  <a:gd name="T13" fmla="*/ 1 h 65"/>
                  <a:gd name="T14" fmla="*/ 1 w 88"/>
                  <a:gd name="T15" fmla="*/ 1 h 65"/>
                  <a:gd name="T16" fmla="*/ 1 w 88"/>
                  <a:gd name="T17" fmla="*/ 1 h 65"/>
                  <a:gd name="T18" fmla="*/ 1 w 88"/>
                  <a:gd name="T19" fmla="*/ 1 h 65"/>
                  <a:gd name="T20" fmla="*/ 1 w 88"/>
                  <a:gd name="T21" fmla="*/ 0 h 65"/>
                  <a:gd name="T22" fmla="*/ 1 w 88"/>
                  <a:gd name="T23" fmla="*/ 0 h 65"/>
                  <a:gd name="T24" fmla="*/ 1 w 88"/>
                  <a:gd name="T25" fmla="*/ 0 h 65"/>
                  <a:gd name="T26" fmla="*/ 1 w 88"/>
                  <a:gd name="T27" fmla="*/ 0 h 65"/>
                  <a:gd name="T28" fmla="*/ 1 w 88"/>
                  <a:gd name="T29" fmla="*/ 0 h 65"/>
                  <a:gd name="T30" fmla="*/ 1 w 88"/>
                  <a:gd name="T31" fmla="*/ 0 h 65"/>
                  <a:gd name="T32" fmla="*/ 1 w 88"/>
                  <a:gd name="T33" fmla="*/ 0 h 65"/>
                  <a:gd name="T34" fmla="*/ 1 w 88"/>
                  <a:gd name="T35" fmla="*/ 0 h 65"/>
                  <a:gd name="T36" fmla="*/ 1 w 88"/>
                  <a:gd name="T37" fmla="*/ 0 h 65"/>
                  <a:gd name="T38" fmla="*/ 1 w 88"/>
                  <a:gd name="T39" fmla="*/ 0 h 65"/>
                  <a:gd name="T40" fmla="*/ 0 w 88"/>
                  <a:gd name="T41" fmla="*/ 1 h 65"/>
                  <a:gd name="T42" fmla="*/ 0 w 88"/>
                  <a:gd name="T43" fmla="*/ 1 h 65"/>
                  <a:gd name="T44" fmla="*/ 0 w 88"/>
                  <a:gd name="T45" fmla="*/ 1 h 65"/>
                  <a:gd name="T46" fmla="*/ 0 w 88"/>
                  <a:gd name="T47" fmla="*/ 1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8"/>
                  <a:gd name="T73" fmla="*/ 0 h 65"/>
                  <a:gd name="T74" fmla="*/ 88 w 88"/>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8" h="65">
                    <a:moveTo>
                      <a:pt x="0" y="53"/>
                    </a:moveTo>
                    <a:lnTo>
                      <a:pt x="12" y="60"/>
                    </a:lnTo>
                    <a:lnTo>
                      <a:pt x="23" y="64"/>
                    </a:lnTo>
                    <a:lnTo>
                      <a:pt x="32" y="65"/>
                    </a:lnTo>
                    <a:lnTo>
                      <a:pt x="42" y="65"/>
                    </a:lnTo>
                    <a:lnTo>
                      <a:pt x="50" y="65"/>
                    </a:lnTo>
                    <a:lnTo>
                      <a:pt x="58" y="64"/>
                    </a:lnTo>
                    <a:lnTo>
                      <a:pt x="67" y="61"/>
                    </a:lnTo>
                    <a:lnTo>
                      <a:pt x="76" y="59"/>
                    </a:lnTo>
                    <a:lnTo>
                      <a:pt x="88" y="51"/>
                    </a:lnTo>
                    <a:lnTo>
                      <a:pt x="42" y="6"/>
                    </a:lnTo>
                    <a:lnTo>
                      <a:pt x="49" y="1"/>
                    </a:lnTo>
                    <a:lnTo>
                      <a:pt x="50" y="0"/>
                    </a:lnTo>
                    <a:lnTo>
                      <a:pt x="48" y="1"/>
                    </a:lnTo>
                    <a:lnTo>
                      <a:pt x="44" y="1"/>
                    </a:lnTo>
                    <a:lnTo>
                      <a:pt x="40" y="1"/>
                    </a:lnTo>
                    <a:lnTo>
                      <a:pt x="37" y="1"/>
                    </a:lnTo>
                    <a:lnTo>
                      <a:pt x="34" y="1"/>
                    </a:lnTo>
                    <a:lnTo>
                      <a:pt x="46" y="8"/>
                    </a:lnTo>
                    <a:lnTo>
                      <a:pt x="0" y="53"/>
                    </a:lnTo>
                    <a:lnTo>
                      <a:pt x="5" y="58"/>
                    </a:lnTo>
                    <a:lnTo>
                      <a:pt x="12" y="60"/>
                    </a:lnTo>
                    <a:lnTo>
                      <a:pt x="0" y="5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0" name="Freeform 301"/>
              <p:cNvSpPr>
                <a:spLocks/>
              </p:cNvSpPr>
              <p:nvPr/>
            </p:nvSpPr>
            <p:spPr bwMode="auto">
              <a:xfrm>
                <a:off x="4940" y="1949"/>
                <a:ext cx="24" cy="19"/>
              </a:xfrm>
              <a:custGeom>
                <a:avLst/>
                <a:gdLst>
                  <a:gd name="T0" fmla="*/ 0 w 98"/>
                  <a:gd name="T1" fmla="*/ 0 h 75"/>
                  <a:gd name="T2" fmla="*/ 0 w 98"/>
                  <a:gd name="T3" fmla="*/ 1 h 75"/>
                  <a:gd name="T4" fmla="*/ 1 w 98"/>
                  <a:gd name="T5" fmla="*/ 1 h 75"/>
                  <a:gd name="T6" fmla="*/ 1 w 98"/>
                  <a:gd name="T7" fmla="*/ 1 h 75"/>
                  <a:gd name="T8" fmla="*/ 1 w 98"/>
                  <a:gd name="T9" fmla="*/ 0 h 75"/>
                  <a:gd name="T10" fmla="*/ 1 w 98"/>
                  <a:gd name="T11" fmla="*/ 1 h 75"/>
                  <a:gd name="T12" fmla="*/ 0 w 98"/>
                  <a:gd name="T13" fmla="*/ 0 h 75"/>
                  <a:gd name="T14" fmla="*/ 0 w 98"/>
                  <a:gd name="T15" fmla="*/ 1 h 75"/>
                  <a:gd name="T16" fmla="*/ 0 w 98"/>
                  <a:gd name="T17" fmla="*/ 1 h 75"/>
                  <a:gd name="T18" fmla="*/ 0 w 98"/>
                  <a:gd name="T19" fmla="*/ 0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75"/>
                  <a:gd name="T32" fmla="*/ 98 w 98"/>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75">
                    <a:moveTo>
                      <a:pt x="22" y="0"/>
                    </a:moveTo>
                    <a:lnTo>
                      <a:pt x="22" y="45"/>
                    </a:lnTo>
                    <a:lnTo>
                      <a:pt x="52" y="75"/>
                    </a:lnTo>
                    <a:lnTo>
                      <a:pt x="98" y="30"/>
                    </a:lnTo>
                    <a:lnTo>
                      <a:pt x="69" y="0"/>
                    </a:lnTo>
                    <a:lnTo>
                      <a:pt x="69" y="45"/>
                    </a:lnTo>
                    <a:lnTo>
                      <a:pt x="22" y="0"/>
                    </a:lnTo>
                    <a:lnTo>
                      <a:pt x="0" y="23"/>
                    </a:lnTo>
                    <a:lnTo>
                      <a:pt x="22" y="45"/>
                    </a:lnTo>
                    <a:lnTo>
                      <a:pt x="2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1" name="Freeform 302"/>
              <p:cNvSpPr>
                <a:spLocks/>
              </p:cNvSpPr>
              <p:nvPr/>
            </p:nvSpPr>
            <p:spPr bwMode="auto">
              <a:xfrm>
                <a:off x="4945" y="1941"/>
                <a:ext cx="34" cy="32"/>
              </a:xfrm>
              <a:custGeom>
                <a:avLst/>
                <a:gdLst>
                  <a:gd name="T0" fmla="*/ 2 w 133"/>
                  <a:gd name="T1" fmla="*/ 2 h 127"/>
                  <a:gd name="T2" fmla="*/ 2 w 133"/>
                  <a:gd name="T3" fmla="*/ 2 h 127"/>
                  <a:gd name="T4" fmla="*/ 2 w 133"/>
                  <a:gd name="T5" fmla="*/ 2 h 127"/>
                  <a:gd name="T6" fmla="*/ 2 w 133"/>
                  <a:gd name="T7" fmla="*/ 2 h 127"/>
                  <a:gd name="T8" fmla="*/ 2 w 133"/>
                  <a:gd name="T9" fmla="*/ 1 h 127"/>
                  <a:gd name="T10" fmla="*/ 2 w 133"/>
                  <a:gd name="T11" fmla="*/ 1 h 127"/>
                  <a:gd name="T12" fmla="*/ 2 w 133"/>
                  <a:gd name="T13" fmla="*/ 1 h 127"/>
                  <a:gd name="T14" fmla="*/ 2 w 133"/>
                  <a:gd name="T15" fmla="*/ 1 h 127"/>
                  <a:gd name="T16" fmla="*/ 2 w 133"/>
                  <a:gd name="T17" fmla="*/ 0 h 127"/>
                  <a:gd name="T18" fmla="*/ 2 w 133"/>
                  <a:gd name="T19" fmla="*/ 0 h 127"/>
                  <a:gd name="T20" fmla="*/ 2 w 133"/>
                  <a:gd name="T21" fmla="*/ 0 h 127"/>
                  <a:gd name="T22" fmla="*/ 1 w 133"/>
                  <a:gd name="T23" fmla="*/ 0 h 127"/>
                  <a:gd name="T24" fmla="*/ 1 w 133"/>
                  <a:gd name="T25" fmla="*/ 0 h 127"/>
                  <a:gd name="T26" fmla="*/ 1 w 133"/>
                  <a:gd name="T27" fmla="*/ 0 h 127"/>
                  <a:gd name="T28" fmla="*/ 1 w 133"/>
                  <a:gd name="T29" fmla="*/ 0 h 127"/>
                  <a:gd name="T30" fmla="*/ 1 w 133"/>
                  <a:gd name="T31" fmla="*/ 0 h 127"/>
                  <a:gd name="T32" fmla="*/ 0 w 133"/>
                  <a:gd name="T33" fmla="*/ 1 h 127"/>
                  <a:gd name="T34" fmla="*/ 0 w 133"/>
                  <a:gd name="T35" fmla="*/ 1 h 127"/>
                  <a:gd name="T36" fmla="*/ 1 w 133"/>
                  <a:gd name="T37" fmla="*/ 1 h 127"/>
                  <a:gd name="T38" fmla="*/ 1 w 133"/>
                  <a:gd name="T39" fmla="*/ 1 h 127"/>
                  <a:gd name="T40" fmla="*/ 1 w 133"/>
                  <a:gd name="T41" fmla="*/ 1 h 127"/>
                  <a:gd name="T42" fmla="*/ 1 w 133"/>
                  <a:gd name="T43" fmla="*/ 1 h 127"/>
                  <a:gd name="T44" fmla="*/ 1 w 133"/>
                  <a:gd name="T45" fmla="*/ 1 h 127"/>
                  <a:gd name="T46" fmla="*/ 1 w 133"/>
                  <a:gd name="T47" fmla="*/ 1 h 127"/>
                  <a:gd name="T48" fmla="*/ 1 w 133"/>
                  <a:gd name="T49" fmla="*/ 1 h 127"/>
                  <a:gd name="T50" fmla="*/ 1 w 133"/>
                  <a:gd name="T51" fmla="*/ 1 h 127"/>
                  <a:gd name="T52" fmla="*/ 1 w 133"/>
                  <a:gd name="T53" fmla="*/ 1 h 127"/>
                  <a:gd name="T54" fmla="*/ 1 w 133"/>
                  <a:gd name="T55" fmla="*/ 1 h 127"/>
                  <a:gd name="T56" fmla="*/ 1 w 133"/>
                  <a:gd name="T57" fmla="*/ 1 h 127"/>
                  <a:gd name="T58" fmla="*/ 1 w 133"/>
                  <a:gd name="T59" fmla="*/ 1 h 127"/>
                  <a:gd name="T60" fmla="*/ 1 w 133"/>
                  <a:gd name="T61" fmla="*/ 1 h 127"/>
                  <a:gd name="T62" fmla="*/ 1 w 133"/>
                  <a:gd name="T63" fmla="*/ 1 h 127"/>
                  <a:gd name="T64" fmla="*/ 1 w 133"/>
                  <a:gd name="T65" fmla="*/ 1 h 127"/>
                  <a:gd name="T66" fmla="*/ 1 w 133"/>
                  <a:gd name="T67" fmla="*/ 1 h 127"/>
                  <a:gd name="T68" fmla="*/ 1 w 133"/>
                  <a:gd name="T69" fmla="*/ 1 h 127"/>
                  <a:gd name="T70" fmla="*/ 1 w 133"/>
                  <a:gd name="T71" fmla="*/ 1 h 127"/>
                  <a:gd name="T72" fmla="*/ 2 w 133"/>
                  <a:gd name="T73" fmla="*/ 2 h 1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3"/>
                  <a:gd name="T112" fmla="*/ 0 h 127"/>
                  <a:gd name="T113" fmla="*/ 133 w 133"/>
                  <a:gd name="T114" fmla="*/ 127 h 1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3" h="127">
                    <a:moveTo>
                      <a:pt x="95" y="127"/>
                    </a:moveTo>
                    <a:lnTo>
                      <a:pt x="95" y="127"/>
                    </a:lnTo>
                    <a:lnTo>
                      <a:pt x="108" y="112"/>
                    </a:lnTo>
                    <a:lnTo>
                      <a:pt x="120" y="98"/>
                    </a:lnTo>
                    <a:lnTo>
                      <a:pt x="127" y="82"/>
                    </a:lnTo>
                    <a:lnTo>
                      <a:pt x="132" y="67"/>
                    </a:lnTo>
                    <a:lnTo>
                      <a:pt x="133" y="50"/>
                    </a:lnTo>
                    <a:lnTo>
                      <a:pt x="130" y="33"/>
                    </a:lnTo>
                    <a:lnTo>
                      <a:pt x="120" y="18"/>
                    </a:lnTo>
                    <a:lnTo>
                      <a:pt x="107" y="8"/>
                    </a:lnTo>
                    <a:lnTo>
                      <a:pt x="93" y="3"/>
                    </a:lnTo>
                    <a:lnTo>
                      <a:pt x="80" y="0"/>
                    </a:lnTo>
                    <a:lnTo>
                      <a:pt x="66" y="0"/>
                    </a:lnTo>
                    <a:lnTo>
                      <a:pt x="51" y="3"/>
                    </a:lnTo>
                    <a:lnTo>
                      <a:pt x="38" y="7"/>
                    </a:lnTo>
                    <a:lnTo>
                      <a:pt x="25" y="13"/>
                    </a:lnTo>
                    <a:lnTo>
                      <a:pt x="12" y="22"/>
                    </a:lnTo>
                    <a:lnTo>
                      <a:pt x="0" y="32"/>
                    </a:lnTo>
                    <a:lnTo>
                      <a:pt x="47" y="77"/>
                    </a:lnTo>
                    <a:lnTo>
                      <a:pt x="51" y="73"/>
                    </a:lnTo>
                    <a:lnTo>
                      <a:pt x="56" y="69"/>
                    </a:lnTo>
                    <a:lnTo>
                      <a:pt x="62" y="67"/>
                    </a:lnTo>
                    <a:lnTo>
                      <a:pt x="67" y="66"/>
                    </a:lnTo>
                    <a:lnTo>
                      <a:pt x="72" y="64"/>
                    </a:lnTo>
                    <a:lnTo>
                      <a:pt x="74" y="64"/>
                    </a:lnTo>
                    <a:lnTo>
                      <a:pt x="76" y="64"/>
                    </a:lnTo>
                    <a:lnTo>
                      <a:pt x="75" y="64"/>
                    </a:lnTo>
                    <a:lnTo>
                      <a:pt x="73" y="62"/>
                    </a:lnTo>
                    <a:lnTo>
                      <a:pt x="70" y="58"/>
                    </a:lnTo>
                    <a:lnTo>
                      <a:pt x="69" y="55"/>
                    </a:lnTo>
                    <a:lnTo>
                      <a:pt x="68" y="57"/>
                    </a:lnTo>
                    <a:lnTo>
                      <a:pt x="66" y="63"/>
                    </a:lnTo>
                    <a:lnTo>
                      <a:pt x="60" y="70"/>
                    </a:lnTo>
                    <a:lnTo>
                      <a:pt x="50" y="81"/>
                    </a:lnTo>
                    <a:lnTo>
                      <a:pt x="95" y="12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2" name="Freeform 303"/>
              <p:cNvSpPr>
                <a:spLocks/>
              </p:cNvSpPr>
              <p:nvPr/>
            </p:nvSpPr>
            <p:spPr bwMode="auto">
              <a:xfrm>
                <a:off x="4938" y="1961"/>
                <a:ext cx="31" cy="19"/>
              </a:xfrm>
              <a:custGeom>
                <a:avLst/>
                <a:gdLst>
                  <a:gd name="T0" fmla="*/ 1 w 123"/>
                  <a:gd name="T1" fmla="*/ 0 h 77"/>
                  <a:gd name="T2" fmla="*/ 1 w 123"/>
                  <a:gd name="T3" fmla="*/ 1 h 77"/>
                  <a:gd name="T4" fmla="*/ 1 w 123"/>
                  <a:gd name="T5" fmla="*/ 1 h 77"/>
                  <a:gd name="T6" fmla="*/ 1 w 123"/>
                  <a:gd name="T7" fmla="*/ 1 h 77"/>
                  <a:gd name="T8" fmla="*/ 1 w 123"/>
                  <a:gd name="T9" fmla="*/ 1 h 77"/>
                  <a:gd name="T10" fmla="*/ 1 w 123"/>
                  <a:gd name="T11" fmla="*/ 1 h 77"/>
                  <a:gd name="T12" fmla="*/ 1 w 123"/>
                  <a:gd name="T13" fmla="*/ 1 h 77"/>
                  <a:gd name="T14" fmla="*/ 1 w 123"/>
                  <a:gd name="T15" fmla="*/ 1 h 77"/>
                  <a:gd name="T16" fmla="*/ 1 w 123"/>
                  <a:gd name="T17" fmla="*/ 1 h 77"/>
                  <a:gd name="T18" fmla="*/ 1 w 123"/>
                  <a:gd name="T19" fmla="*/ 1 h 77"/>
                  <a:gd name="T20" fmla="*/ 1 w 123"/>
                  <a:gd name="T21" fmla="*/ 1 h 77"/>
                  <a:gd name="T22" fmla="*/ 1 w 123"/>
                  <a:gd name="T23" fmla="*/ 1 h 77"/>
                  <a:gd name="T24" fmla="*/ 2 w 123"/>
                  <a:gd name="T25" fmla="*/ 1 h 77"/>
                  <a:gd name="T26" fmla="*/ 2 w 123"/>
                  <a:gd name="T27" fmla="*/ 1 h 77"/>
                  <a:gd name="T28" fmla="*/ 2 w 123"/>
                  <a:gd name="T29" fmla="*/ 1 h 77"/>
                  <a:gd name="T30" fmla="*/ 2 w 123"/>
                  <a:gd name="T31" fmla="*/ 1 h 77"/>
                  <a:gd name="T32" fmla="*/ 1 w 123"/>
                  <a:gd name="T33" fmla="*/ 0 h 77"/>
                  <a:gd name="T34" fmla="*/ 1 w 123"/>
                  <a:gd name="T35" fmla="*/ 0 h 77"/>
                  <a:gd name="T36" fmla="*/ 1 w 123"/>
                  <a:gd name="T37" fmla="*/ 0 h 77"/>
                  <a:gd name="T38" fmla="*/ 1 w 123"/>
                  <a:gd name="T39" fmla="*/ 0 h 77"/>
                  <a:gd name="T40" fmla="*/ 1 w 123"/>
                  <a:gd name="T41" fmla="*/ 0 h 77"/>
                  <a:gd name="T42" fmla="*/ 1 w 123"/>
                  <a:gd name="T43" fmla="*/ 0 h 77"/>
                  <a:gd name="T44" fmla="*/ 1 w 123"/>
                  <a:gd name="T45" fmla="*/ 0 h 77"/>
                  <a:gd name="T46" fmla="*/ 1 w 123"/>
                  <a:gd name="T47" fmla="*/ 0 h 77"/>
                  <a:gd name="T48" fmla="*/ 1 w 123"/>
                  <a:gd name="T49" fmla="*/ 0 h 77"/>
                  <a:gd name="T50" fmla="*/ 1 w 123"/>
                  <a:gd name="T51" fmla="*/ 0 h 77"/>
                  <a:gd name="T52" fmla="*/ 1 w 123"/>
                  <a:gd name="T53" fmla="*/ 0 h 77"/>
                  <a:gd name="T54" fmla="*/ 0 w 123"/>
                  <a:gd name="T55" fmla="*/ 0 h 77"/>
                  <a:gd name="T56" fmla="*/ 0 w 123"/>
                  <a:gd name="T57" fmla="*/ 0 h 77"/>
                  <a:gd name="T58" fmla="*/ 0 w 123"/>
                  <a:gd name="T59" fmla="*/ 1 h 77"/>
                  <a:gd name="T60" fmla="*/ 0 w 123"/>
                  <a:gd name="T61" fmla="*/ 1 h 77"/>
                  <a:gd name="T62" fmla="*/ 0 w 123"/>
                  <a:gd name="T63" fmla="*/ 1 h 77"/>
                  <a:gd name="T64" fmla="*/ 0 w 123"/>
                  <a:gd name="T65" fmla="*/ 1 h 77"/>
                  <a:gd name="T66" fmla="*/ 0 w 123"/>
                  <a:gd name="T67" fmla="*/ 1 h 77"/>
                  <a:gd name="T68" fmla="*/ 0 w 123"/>
                  <a:gd name="T69" fmla="*/ 1 h 77"/>
                  <a:gd name="T70" fmla="*/ 1 w 123"/>
                  <a:gd name="T71" fmla="*/ 0 h 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3"/>
                  <a:gd name="T109" fmla="*/ 0 h 77"/>
                  <a:gd name="T110" fmla="*/ 123 w 123"/>
                  <a:gd name="T111" fmla="*/ 77 h 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3" h="77">
                    <a:moveTo>
                      <a:pt x="56" y="32"/>
                    </a:moveTo>
                    <a:lnTo>
                      <a:pt x="65" y="53"/>
                    </a:lnTo>
                    <a:lnTo>
                      <a:pt x="64" y="53"/>
                    </a:lnTo>
                    <a:lnTo>
                      <a:pt x="64" y="55"/>
                    </a:lnTo>
                    <a:lnTo>
                      <a:pt x="60" y="60"/>
                    </a:lnTo>
                    <a:lnTo>
                      <a:pt x="57" y="64"/>
                    </a:lnTo>
                    <a:lnTo>
                      <a:pt x="54" y="65"/>
                    </a:lnTo>
                    <a:lnTo>
                      <a:pt x="57" y="65"/>
                    </a:lnTo>
                    <a:lnTo>
                      <a:pt x="59" y="65"/>
                    </a:lnTo>
                    <a:lnTo>
                      <a:pt x="71" y="65"/>
                    </a:lnTo>
                    <a:lnTo>
                      <a:pt x="84" y="64"/>
                    </a:lnTo>
                    <a:lnTo>
                      <a:pt x="94" y="63"/>
                    </a:lnTo>
                    <a:lnTo>
                      <a:pt x="103" y="60"/>
                    </a:lnTo>
                    <a:lnTo>
                      <a:pt x="113" y="55"/>
                    </a:lnTo>
                    <a:lnTo>
                      <a:pt x="123" y="48"/>
                    </a:lnTo>
                    <a:lnTo>
                      <a:pt x="78" y="2"/>
                    </a:lnTo>
                    <a:lnTo>
                      <a:pt x="81" y="1"/>
                    </a:lnTo>
                    <a:lnTo>
                      <a:pt x="82" y="0"/>
                    </a:lnTo>
                    <a:lnTo>
                      <a:pt x="81" y="0"/>
                    </a:lnTo>
                    <a:lnTo>
                      <a:pt x="70" y="0"/>
                    </a:lnTo>
                    <a:lnTo>
                      <a:pt x="58" y="0"/>
                    </a:lnTo>
                    <a:lnTo>
                      <a:pt x="51" y="1"/>
                    </a:lnTo>
                    <a:lnTo>
                      <a:pt x="43" y="2"/>
                    </a:lnTo>
                    <a:lnTo>
                      <a:pt x="33" y="4"/>
                    </a:lnTo>
                    <a:lnTo>
                      <a:pt x="22" y="9"/>
                    </a:lnTo>
                    <a:lnTo>
                      <a:pt x="12" y="19"/>
                    </a:lnTo>
                    <a:lnTo>
                      <a:pt x="4" y="30"/>
                    </a:lnTo>
                    <a:lnTo>
                      <a:pt x="1" y="44"/>
                    </a:lnTo>
                    <a:lnTo>
                      <a:pt x="0" y="55"/>
                    </a:lnTo>
                    <a:lnTo>
                      <a:pt x="9" y="77"/>
                    </a:lnTo>
                    <a:lnTo>
                      <a:pt x="0" y="55"/>
                    </a:lnTo>
                    <a:lnTo>
                      <a:pt x="1" y="69"/>
                    </a:lnTo>
                    <a:lnTo>
                      <a:pt x="9" y="77"/>
                    </a:lnTo>
                    <a:lnTo>
                      <a:pt x="56"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3" name="Freeform 304"/>
              <p:cNvSpPr>
                <a:spLocks/>
              </p:cNvSpPr>
              <p:nvPr/>
            </p:nvSpPr>
            <p:spPr bwMode="auto">
              <a:xfrm>
                <a:off x="4941" y="1969"/>
                <a:ext cx="23" cy="36"/>
              </a:xfrm>
              <a:custGeom>
                <a:avLst/>
                <a:gdLst>
                  <a:gd name="T0" fmla="*/ 0 w 93"/>
                  <a:gd name="T1" fmla="*/ 2 h 143"/>
                  <a:gd name="T2" fmla="*/ 0 w 93"/>
                  <a:gd name="T3" fmla="*/ 2 h 143"/>
                  <a:gd name="T4" fmla="*/ 0 w 93"/>
                  <a:gd name="T5" fmla="*/ 2 h 143"/>
                  <a:gd name="T6" fmla="*/ 1 w 93"/>
                  <a:gd name="T7" fmla="*/ 2 h 143"/>
                  <a:gd name="T8" fmla="*/ 1 w 93"/>
                  <a:gd name="T9" fmla="*/ 2 h 143"/>
                  <a:gd name="T10" fmla="*/ 1 w 93"/>
                  <a:gd name="T11" fmla="*/ 2 h 143"/>
                  <a:gd name="T12" fmla="*/ 1 w 93"/>
                  <a:gd name="T13" fmla="*/ 2 h 143"/>
                  <a:gd name="T14" fmla="*/ 1 w 93"/>
                  <a:gd name="T15" fmla="*/ 2 h 143"/>
                  <a:gd name="T16" fmla="*/ 1 w 93"/>
                  <a:gd name="T17" fmla="*/ 2 h 143"/>
                  <a:gd name="T18" fmla="*/ 1 w 93"/>
                  <a:gd name="T19" fmla="*/ 1 h 143"/>
                  <a:gd name="T20" fmla="*/ 1 w 93"/>
                  <a:gd name="T21" fmla="*/ 1 h 143"/>
                  <a:gd name="T22" fmla="*/ 1 w 93"/>
                  <a:gd name="T23" fmla="*/ 1 h 143"/>
                  <a:gd name="T24" fmla="*/ 1 w 93"/>
                  <a:gd name="T25" fmla="*/ 1 h 143"/>
                  <a:gd name="T26" fmla="*/ 1 w 93"/>
                  <a:gd name="T27" fmla="*/ 1 h 143"/>
                  <a:gd name="T28" fmla="*/ 1 w 93"/>
                  <a:gd name="T29" fmla="*/ 1 h 143"/>
                  <a:gd name="T30" fmla="*/ 1 w 93"/>
                  <a:gd name="T31" fmla="*/ 0 h 143"/>
                  <a:gd name="T32" fmla="*/ 1 w 93"/>
                  <a:gd name="T33" fmla="*/ 0 h 143"/>
                  <a:gd name="T34" fmla="*/ 1 w 93"/>
                  <a:gd name="T35" fmla="*/ 0 h 143"/>
                  <a:gd name="T36" fmla="*/ 0 w 93"/>
                  <a:gd name="T37" fmla="*/ 1 h 143"/>
                  <a:gd name="T38" fmla="*/ 0 w 93"/>
                  <a:gd name="T39" fmla="*/ 1 h 143"/>
                  <a:gd name="T40" fmla="*/ 0 w 93"/>
                  <a:gd name="T41" fmla="*/ 1 h 143"/>
                  <a:gd name="T42" fmla="*/ 0 w 93"/>
                  <a:gd name="T43" fmla="*/ 1 h 143"/>
                  <a:gd name="T44" fmla="*/ 0 w 93"/>
                  <a:gd name="T45" fmla="*/ 1 h 143"/>
                  <a:gd name="T46" fmla="*/ 0 w 93"/>
                  <a:gd name="T47" fmla="*/ 1 h 143"/>
                  <a:gd name="T48" fmla="*/ 0 w 93"/>
                  <a:gd name="T49" fmla="*/ 1 h 143"/>
                  <a:gd name="T50" fmla="*/ 0 w 93"/>
                  <a:gd name="T51" fmla="*/ 2 h 143"/>
                  <a:gd name="T52" fmla="*/ 0 w 93"/>
                  <a:gd name="T53" fmla="*/ 2 h 143"/>
                  <a:gd name="T54" fmla="*/ 0 w 93"/>
                  <a:gd name="T55" fmla="*/ 2 h 143"/>
                  <a:gd name="T56" fmla="*/ 0 w 93"/>
                  <a:gd name="T57" fmla="*/ 2 h 143"/>
                  <a:gd name="T58" fmla="*/ 0 w 93"/>
                  <a:gd name="T59" fmla="*/ 1 h 143"/>
                  <a:gd name="T60" fmla="*/ 0 w 93"/>
                  <a:gd name="T61" fmla="*/ 1 h 143"/>
                  <a:gd name="T62" fmla="*/ 0 w 93"/>
                  <a:gd name="T63" fmla="*/ 1 h 143"/>
                  <a:gd name="T64" fmla="*/ 0 w 93"/>
                  <a:gd name="T65" fmla="*/ 1 h 143"/>
                  <a:gd name="T66" fmla="*/ 0 w 93"/>
                  <a:gd name="T67" fmla="*/ 1 h 143"/>
                  <a:gd name="T68" fmla="*/ 0 w 93"/>
                  <a:gd name="T69" fmla="*/ 1 h 143"/>
                  <a:gd name="T70" fmla="*/ 1 w 93"/>
                  <a:gd name="T71" fmla="*/ 2 h 143"/>
                  <a:gd name="T72" fmla="*/ 0 w 93"/>
                  <a:gd name="T73" fmla="*/ 2 h 143"/>
                  <a:gd name="T74" fmla="*/ 0 w 93"/>
                  <a:gd name="T75" fmla="*/ 2 h 143"/>
                  <a:gd name="T76" fmla="*/ 0 w 93"/>
                  <a:gd name="T77" fmla="*/ 2 h 143"/>
                  <a:gd name="T78" fmla="*/ 0 w 93"/>
                  <a:gd name="T79" fmla="*/ 2 h 1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3"/>
                  <a:gd name="T121" fmla="*/ 0 h 143"/>
                  <a:gd name="T122" fmla="*/ 93 w 93"/>
                  <a:gd name="T123" fmla="*/ 143 h 1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3" h="143">
                    <a:moveTo>
                      <a:pt x="10" y="134"/>
                    </a:moveTo>
                    <a:lnTo>
                      <a:pt x="31" y="143"/>
                    </a:lnTo>
                    <a:lnTo>
                      <a:pt x="42" y="143"/>
                    </a:lnTo>
                    <a:lnTo>
                      <a:pt x="54" y="141"/>
                    </a:lnTo>
                    <a:lnTo>
                      <a:pt x="66" y="136"/>
                    </a:lnTo>
                    <a:lnTo>
                      <a:pt x="76" y="129"/>
                    </a:lnTo>
                    <a:lnTo>
                      <a:pt x="85" y="119"/>
                    </a:lnTo>
                    <a:lnTo>
                      <a:pt x="89" y="108"/>
                    </a:lnTo>
                    <a:lnTo>
                      <a:pt x="92" y="96"/>
                    </a:lnTo>
                    <a:lnTo>
                      <a:pt x="93" y="84"/>
                    </a:lnTo>
                    <a:lnTo>
                      <a:pt x="92" y="73"/>
                    </a:lnTo>
                    <a:lnTo>
                      <a:pt x="88" y="63"/>
                    </a:lnTo>
                    <a:lnTo>
                      <a:pt x="85" y="52"/>
                    </a:lnTo>
                    <a:lnTo>
                      <a:pt x="79" y="41"/>
                    </a:lnTo>
                    <a:lnTo>
                      <a:pt x="73" y="31"/>
                    </a:lnTo>
                    <a:lnTo>
                      <a:pt x="64" y="21"/>
                    </a:lnTo>
                    <a:lnTo>
                      <a:pt x="56" y="10"/>
                    </a:lnTo>
                    <a:lnTo>
                      <a:pt x="47" y="0"/>
                    </a:lnTo>
                    <a:lnTo>
                      <a:pt x="0" y="45"/>
                    </a:lnTo>
                    <a:lnTo>
                      <a:pt x="7" y="53"/>
                    </a:lnTo>
                    <a:lnTo>
                      <a:pt x="15" y="60"/>
                    </a:lnTo>
                    <a:lnTo>
                      <a:pt x="19" y="67"/>
                    </a:lnTo>
                    <a:lnTo>
                      <a:pt x="23" y="73"/>
                    </a:lnTo>
                    <a:lnTo>
                      <a:pt x="25" y="78"/>
                    </a:lnTo>
                    <a:lnTo>
                      <a:pt x="28" y="83"/>
                    </a:lnTo>
                    <a:lnTo>
                      <a:pt x="28" y="86"/>
                    </a:lnTo>
                    <a:lnTo>
                      <a:pt x="29" y="88"/>
                    </a:lnTo>
                    <a:lnTo>
                      <a:pt x="29" y="86"/>
                    </a:lnTo>
                    <a:lnTo>
                      <a:pt x="30" y="84"/>
                    </a:lnTo>
                    <a:lnTo>
                      <a:pt x="32" y="82"/>
                    </a:lnTo>
                    <a:lnTo>
                      <a:pt x="35" y="80"/>
                    </a:lnTo>
                    <a:lnTo>
                      <a:pt x="36" y="79"/>
                    </a:lnTo>
                    <a:lnTo>
                      <a:pt x="35" y="79"/>
                    </a:lnTo>
                    <a:lnTo>
                      <a:pt x="55" y="89"/>
                    </a:lnTo>
                    <a:lnTo>
                      <a:pt x="10" y="134"/>
                    </a:lnTo>
                    <a:lnTo>
                      <a:pt x="19" y="143"/>
                    </a:lnTo>
                    <a:lnTo>
                      <a:pt x="31" y="143"/>
                    </a:lnTo>
                    <a:lnTo>
                      <a:pt x="10" y="1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4" name="Freeform 305"/>
              <p:cNvSpPr>
                <a:spLocks/>
              </p:cNvSpPr>
              <p:nvPr/>
            </p:nvSpPr>
            <p:spPr bwMode="auto">
              <a:xfrm>
                <a:off x="4924" y="1974"/>
                <a:ext cx="30" cy="28"/>
              </a:xfrm>
              <a:custGeom>
                <a:avLst/>
                <a:gdLst>
                  <a:gd name="T0" fmla="*/ 0 w 121"/>
                  <a:gd name="T1" fmla="*/ 0 h 114"/>
                  <a:gd name="T2" fmla="*/ 0 w 121"/>
                  <a:gd name="T3" fmla="*/ 1 h 114"/>
                  <a:gd name="T4" fmla="*/ 1 w 121"/>
                  <a:gd name="T5" fmla="*/ 2 h 114"/>
                  <a:gd name="T6" fmla="*/ 2 w 121"/>
                  <a:gd name="T7" fmla="*/ 1 h 114"/>
                  <a:gd name="T8" fmla="*/ 1 w 121"/>
                  <a:gd name="T9" fmla="*/ 0 h 114"/>
                  <a:gd name="T10" fmla="*/ 1 w 121"/>
                  <a:gd name="T11" fmla="*/ 0 h 114"/>
                  <a:gd name="T12" fmla="*/ 0 w 121"/>
                  <a:gd name="T13" fmla="*/ 0 h 114"/>
                  <a:gd name="T14" fmla="*/ 0 w 121"/>
                  <a:gd name="T15" fmla="*/ 0 h 114"/>
                  <a:gd name="T16" fmla="*/ 0 w 121"/>
                  <a:gd name="T17" fmla="*/ 1 h 114"/>
                  <a:gd name="T18" fmla="*/ 0 w 121"/>
                  <a:gd name="T19" fmla="*/ 0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14"/>
                  <a:gd name="T32" fmla="*/ 121 w 121"/>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14">
                    <a:moveTo>
                      <a:pt x="0" y="36"/>
                    </a:moveTo>
                    <a:lnTo>
                      <a:pt x="7" y="45"/>
                    </a:lnTo>
                    <a:lnTo>
                      <a:pt x="76" y="114"/>
                    </a:lnTo>
                    <a:lnTo>
                      <a:pt x="121" y="69"/>
                    </a:lnTo>
                    <a:lnTo>
                      <a:pt x="53" y="0"/>
                    </a:lnTo>
                    <a:lnTo>
                      <a:pt x="59" y="11"/>
                    </a:lnTo>
                    <a:lnTo>
                      <a:pt x="0" y="36"/>
                    </a:lnTo>
                    <a:lnTo>
                      <a:pt x="2" y="41"/>
                    </a:lnTo>
                    <a:lnTo>
                      <a:pt x="7" y="45"/>
                    </a:lnTo>
                    <a:lnTo>
                      <a:pt x="0" y="3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5" name="Freeform 306"/>
              <p:cNvSpPr>
                <a:spLocks/>
              </p:cNvSpPr>
              <p:nvPr/>
            </p:nvSpPr>
            <p:spPr bwMode="auto">
              <a:xfrm>
                <a:off x="4920" y="1970"/>
                <a:ext cx="19" cy="13"/>
              </a:xfrm>
              <a:custGeom>
                <a:avLst/>
                <a:gdLst>
                  <a:gd name="T0" fmla="*/ 0 w 74"/>
                  <a:gd name="T1" fmla="*/ 0 h 50"/>
                  <a:gd name="T2" fmla="*/ 0 w 74"/>
                  <a:gd name="T3" fmla="*/ 1 h 50"/>
                  <a:gd name="T4" fmla="*/ 0 w 74"/>
                  <a:gd name="T5" fmla="*/ 1 h 50"/>
                  <a:gd name="T6" fmla="*/ 1 w 74"/>
                  <a:gd name="T7" fmla="*/ 1 h 50"/>
                  <a:gd name="T8" fmla="*/ 1 w 74"/>
                  <a:gd name="T9" fmla="*/ 0 h 50"/>
                  <a:gd name="T10" fmla="*/ 1 w 74"/>
                  <a:gd name="T11" fmla="*/ 1 h 50"/>
                  <a:gd name="T12" fmla="*/ 0 w 74"/>
                  <a:gd name="T13" fmla="*/ 0 h 50"/>
                  <a:gd name="T14" fmla="*/ 0 w 74"/>
                  <a:gd name="T15" fmla="*/ 0 h 50"/>
                  <a:gd name="T16" fmla="*/ 0 w 74"/>
                  <a:gd name="T17" fmla="*/ 1 h 50"/>
                  <a:gd name="T18" fmla="*/ 0 w 74"/>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50"/>
                  <a:gd name="T32" fmla="*/ 74 w 7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50">
                    <a:moveTo>
                      <a:pt x="16" y="0"/>
                    </a:moveTo>
                    <a:lnTo>
                      <a:pt x="9" y="34"/>
                    </a:lnTo>
                    <a:lnTo>
                      <a:pt x="15" y="50"/>
                    </a:lnTo>
                    <a:lnTo>
                      <a:pt x="74" y="25"/>
                    </a:lnTo>
                    <a:lnTo>
                      <a:pt x="68" y="10"/>
                    </a:lnTo>
                    <a:lnTo>
                      <a:pt x="62" y="45"/>
                    </a:lnTo>
                    <a:lnTo>
                      <a:pt x="16" y="0"/>
                    </a:lnTo>
                    <a:lnTo>
                      <a:pt x="0" y="15"/>
                    </a:lnTo>
                    <a:lnTo>
                      <a:pt x="9" y="34"/>
                    </a:lnTo>
                    <a:lnTo>
                      <a:pt x="16"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6" name="Freeform 307"/>
              <p:cNvSpPr>
                <a:spLocks/>
              </p:cNvSpPr>
              <p:nvPr/>
            </p:nvSpPr>
            <p:spPr bwMode="auto">
              <a:xfrm>
                <a:off x="4924" y="1944"/>
                <a:ext cx="47" cy="37"/>
              </a:xfrm>
              <a:custGeom>
                <a:avLst/>
                <a:gdLst>
                  <a:gd name="T0" fmla="*/ 3 w 186"/>
                  <a:gd name="T1" fmla="*/ 0 h 150"/>
                  <a:gd name="T2" fmla="*/ 2 w 186"/>
                  <a:gd name="T3" fmla="*/ 0 h 150"/>
                  <a:gd name="T4" fmla="*/ 2 w 186"/>
                  <a:gd name="T5" fmla="*/ 0 h 150"/>
                  <a:gd name="T6" fmla="*/ 2 w 186"/>
                  <a:gd name="T7" fmla="*/ 0 h 150"/>
                  <a:gd name="T8" fmla="*/ 2 w 186"/>
                  <a:gd name="T9" fmla="*/ 0 h 150"/>
                  <a:gd name="T10" fmla="*/ 2 w 186"/>
                  <a:gd name="T11" fmla="*/ 0 h 150"/>
                  <a:gd name="T12" fmla="*/ 2 w 186"/>
                  <a:gd name="T13" fmla="*/ 1 h 150"/>
                  <a:gd name="T14" fmla="*/ 1 w 186"/>
                  <a:gd name="T15" fmla="*/ 1 h 150"/>
                  <a:gd name="T16" fmla="*/ 1 w 186"/>
                  <a:gd name="T17" fmla="*/ 1 h 150"/>
                  <a:gd name="T18" fmla="*/ 1 w 186"/>
                  <a:gd name="T19" fmla="*/ 1 h 150"/>
                  <a:gd name="T20" fmla="*/ 1 w 186"/>
                  <a:gd name="T21" fmla="*/ 1 h 150"/>
                  <a:gd name="T22" fmla="*/ 0 w 186"/>
                  <a:gd name="T23" fmla="*/ 1 h 150"/>
                  <a:gd name="T24" fmla="*/ 0 w 186"/>
                  <a:gd name="T25" fmla="*/ 1 h 150"/>
                  <a:gd name="T26" fmla="*/ 0 w 186"/>
                  <a:gd name="T27" fmla="*/ 1 h 150"/>
                  <a:gd name="T28" fmla="*/ 1 w 186"/>
                  <a:gd name="T29" fmla="*/ 2 h 150"/>
                  <a:gd name="T30" fmla="*/ 1 w 186"/>
                  <a:gd name="T31" fmla="*/ 2 h 150"/>
                  <a:gd name="T32" fmla="*/ 1 w 186"/>
                  <a:gd name="T33" fmla="*/ 2 h 150"/>
                  <a:gd name="T34" fmla="*/ 1 w 186"/>
                  <a:gd name="T35" fmla="*/ 2 h 150"/>
                  <a:gd name="T36" fmla="*/ 1 w 186"/>
                  <a:gd name="T37" fmla="*/ 2 h 150"/>
                  <a:gd name="T38" fmla="*/ 2 w 186"/>
                  <a:gd name="T39" fmla="*/ 2 h 150"/>
                  <a:gd name="T40" fmla="*/ 2 w 186"/>
                  <a:gd name="T41" fmla="*/ 2 h 150"/>
                  <a:gd name="T42" fmla="*/ 2 w 186"/>
                  <a:gd name="T43" fmla="*/ 1 h 150"/>
                  <a:gd name="T44" fmla="*/ 2 w 186"/>
                  <a:gd name="T45" fmla="*/ 1 h 150"/>
                  <a:gd name="T46" fmla="*/ 3 w 186"/>
                  <a:gd name="T47" fmla="*/ 1 h 150"/>
                  <a:gd name="T48" fmla="*/ 3 w 186"/>
                  <a:gd name="T49" fmla="*/ 1 h 150"/>
                  <a:gd name="T50" fmla="*/ 3 w 186"/>
                  <a:gd name="T51" fmla="*/ 1 h 150"/>
                  <a:gd name="T52" fmla="*/ 3 w 186"/>
                  <a:gd name="T53" fmla="*/ 1 h 150"/>
                  <a:gd name="T54" fmla="*/ 2 w 186"/>
                  <a:gd name="T55" fmla="*/ 1 h 150"/>
                  <a:gd name="T56" fmla="*/ 3 w 186"/>
                  <a:gd name="T57" fmla="*/ 0 h 150"/>
                  <a:gd name="T58" fmla="*/ 3 w 186"/>
                  <a:gd name="T59" fmla="*/ 0 h 150"/>
                  <a:gd name="T60" fmla="*/ 2 w 186"/>
                  <a:gd name="T61" fmla="*/ 0 h 150"/>
                  <a:gd name="T62" fmla="*/ 3 w 186"/>
                  <a:gd name="T63" fmla="*/ 0 h 1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50"/>
                  <a:gd name="T98" fmla="*/ 186 w 186"/>
                  <a:gd name="T99" fmla="*/ 150 h 1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50">
                    <a:moveTo>
                      <a:pt x="186" y="24"/>
                    </a:moveTo>
                    <a:lnTo>
                      <a:pt x="140" y="24"/>
                    </a:lnTo>
                    <a:lnTo>
                      <a:pt x="137" y="27"/>
                    </a:lnTo>
                    <a:lnTo>
                      <a:pt x="132" y="31"/>
                    </a:lnTo>
                    <a:lnTo>
                      <a:pt x="126" y="34"/>
                    </a:lnTo>
                    <a:lnTo>
                      <a:pt x="119" y="38"/>
                    </a:lnTo>
                    <a:lnTo>
                      <a:pt x="101" y="46"/>
                    </a:lnTo>
                    <a:lnTo>
                      <a:pt x="82" y="56"/>
                    </a:lnTo>
                    <a:lnTo>
                      <a:pt x="60" y="65"/>
                    </a:lnTo>
                    <a:lnTo>
                      <a:pt x="40" y="75"/>
                    </a:lnTo>
                    <a:lnTo>
                      <a:pt x="30" y="82"/>
                    </a:lnTo>
                    <a:lnTo>
                      <a:pt x="19" y="88"/>
                    </a:lnTo>
                    <a:lnTo>
                      <a:pt x="9" y="96"/>
                    </a:lnTo>
                    <a:lnTo>
                      <a:pt x="0" y="105"/>
                    </a:lnTo>
                    <a:lnTo>
                      <a:pt x="46" y="150"/>
                    </a:lnTo>
                    <a:lnTo>
                      <a:pt x="51" y="145"/>
                    </a:lnTo>
                    <a:lnTo>
                      <a:pt x="57" y="141"/>
                    </a:lnTo>
                    <a:lnTo>
                      <a:pt x="63" y="137"/>
                    </a:lnTo>
                    <a:lnTo>
                      <a:pt x="70" y="132"/>
                    </a:lnTo>
                    <a:lnTo>
                      <a:pt x="89" y="124"/>
                    </a:lnTo>
                    <a:lnTo>
                      <a:pt x="108" y="114"/>
                    </a:lnTo>
                    <a:lnTo>
                      <a:pt x="128" y="105"/>
                    </a:lnTo>
                    <a:lnTo>
                      <a:pt x="148" y="95"/>
                    </a:lnTo>
                    <a:lnTo>
                      <a:pt x="158" y="90"/>
                    </a:lnTo>
                    <a:lnTo>
                      <a:pt x="169" y="83"/>
                    </a:lnTo>
                    <a:lnTo>
                      <a:pt x="177" y="77"/>
                    </a:lnTo>
                    <a:lnTo>
                      <a:pt x="186" y="69"/>
                    </a:lnTo>
                    <a:lnTo>
                      <a:pt x="140" y="69"/>
                    </a:lnTo>
                    <a:lnTo>
                      <a:pt x="186" y="24"/>
                    </a:lnTo>
                    <a:lnTo>
                      <a:pt x="164" y="0"/>
                    </a:lnTo>
                    <a:lnTo>
                      <a:pt x="140" y="24"/>
                    </a:lnTo>
                    <a:lnTo>
                      <a:pt x="186" y="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7" name="Freeform 308"/>
              <p:cNvSpPr>
                <a:spLocks/>
              </p:cNvSpPr>
              <p:nvPr/>
            </p:nvSpPr>
            <p:spPr bwMode="auto">
              <a:xfrm>
                <a:off x="4959" y="1950"/>
                <a:ext cx="31" cy="28"/>
              </a:xfrm>
              <a:custGeom>
                <a:avLst/>
                <a:gdLst>
                  <a:gd name="T0" fmla="*/ 2 w 125"/>
                  <a:gd name="T1" fmla="*/ 1 h 114"/>
                  <a:gd name="T2" fmla="*/ 2 w 125"/>
                  <a:gd name="T3" fmla="*/ 1 h 114"/>
                  <a:gd name="T4" fmla="*/ 1 w 125"/>
                  <a:gd name="T5" fmla="*/ 0 h 114"/>
                  <a:gd name="T6" fmla="*/ 0 w 125"/>
                  <a:gd name="T7" fmla="*/ 1 h 114"/>
                  <a:gd name="T8" fmla="*/ 1 w 125"/>
                  <a:gd name="T9" fmla="*/ 2 h 114"/>
                  <a:gd name="T10" fmla="*/ 1 w 125"/>
                  <a:gd name="T11" fmla="*/ 1 h 114"/>
                  <a:gd name="T12" fmla="*/ 2 w 125"/>
                  <a:gd name="T13" fmla="*/ 1 h 114"/>
                  <a:gd name="T14" fmla="*/ 2 w 125"/>
                  <a:gd name="T15" fmla="*/ 1 h 114"/>
                  <a:gd name="T16" fmla="*/ 2 w 125"/>
                  <a:gd name="T17" fmla="*/ 1 h 114"/>
                  <a:gd name="T18" fmla="*/ 2 w 125"/>
                  <a:gd name="T19" fmla="*/ 1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114"/>
                  <a:gd name="T32" fmla="*/ 125 w 125"/>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114">
                    <a:moveTo>
                      <a:pt x="125" y="89"/>
                    </a:moveTo>
                    <a:lnTo>
                      <a:pt x="115" y="68"/>
                    </a:lnTo>
                    <a:lnTo>
                      <a:pt x="46" y="0"/>
                    </a:lnTo>
                    <a:lnTo>
                      <a:pt x="0" y="45"/>
                    </a:lnTo>
                    <a:lnTo>
                      <a:pt x="69" y="114"/>
                    </a:lnTo>
                    <a:lnTo>
                      <a:pt x="61" y="94"/>
                    </a:lnTo>
                    <a:lnTo>
                      <a:pt x="125" y="89"/>
                    </a:lnTo>
                    <a:lnTo>
                      <a:pt x="124" y="77"/>
                    </a:lnTo>
                    <a:lnTo>
                      <a:pt x="115" y="68"/>
                    </a:lnTo>
                    <a:lnTo>
                      <a:pt x="125" y="8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8" name="Freeform 309"/>
              <p:cNvSpPr>
                <a:spLocks/>
              </p:cNvSpPr>
              <p:nvPr/>
            </p:nvSpPr>
            <p:spPr bwMode="auto">
              <a:xfrm>
                <a:off x="4962" y="1972"/>
                <a:ext cx="28" cy="26"/>
              </a:xfrm>
              <a:custGeom>
                <a:avLst/>
                <a:gdLst>
                  <a:gd name="T0" fmla="*/ 1 w 113"/>
                  <a:gd name="T1" fmla="*/ 1 h 102"/>
                  <a:gd name="T2" fmla="*/ 0 w 113"/>
                  <a:gd name="T3" fmla="*/ 1 h 102"/>
                  <a:gd name="T4" fmla="*/ 0 w 113"/>
                  <a:gd name="T5" fmla="*/ 2 h 102"/>
                  <a:gd name="T6" fmla="*/ 0 w 113"/>
                  <a:gd name="T7" fmla="*/ 2 h 102"/>
                  <a:gd name="T8" fmla="*/ 0 w 113"/>
                  <a:gd name="T9" fmla="*/ 2 h 102"/>
                  <a:gd name="T10" fmla="*/ 1 w 113"/>
                  <a:gd name="T11" fmla="*/ 2 h 102"/>
                  <a:gd name="T12" fmla="*/ 1 w 113"/>
                  <a:gd name="T13" fmla="*/ 2 h 102"/>
                  <a:gd name="T14" fmla="*/ 1 w 113"/>
                  <a:gd name="T15" fmla="*/ 2 h 102"/>
                  <a:gd name="T16" fmla="*/ 1 w 113"/>
                  <a:gd name="T17" fmla="*/ 1 h 102"/>
                  <a:gd name="T18" fmla="*/ 1 w 113"/>
                  <a:gd name="T19" fmla="*/ 1 h 102"/>
                  <a:gd name="T20" fmla="*/ 1 w 113"/>
                  <a:gd name="T21" fmla="*/ 1 h 102"/>
                  <a:gd name="T22" fmla="*/ 2 w 113"/>
                  <a:gd name="T23" fmla="*/ 1 h 102"/>
                  <a:gd name="T24" fmla="*/ 2 w 113"/>
                  <a:gd name="T25" fmla="*/ 0 h 102"/>
                  <a:gd name="T26" fmla="*/ 2 w 113"/>
                  <a:gd name="T27" fmla="*/ 0 h 102"/>
                  <a:gd name="T28" fmla="*/ 1 w 113"/>
                  <a:gd name="T29" fmla="*/ 0 h 102"/>
                  <a:gd name="T30" fmla="*/ 1 w 113"/>
                  <a:gd name="T31" fmla="*/ 0 h 102"/>
                  <a:gd name="T32" fmla="*/ 1 w 113"/>
                  <a:gd name="T33" fmla="*/ 0 h 102"/>
                  <a:gd name="T34" fmla="*/ 1 w 113"/>
                  <a:gd name="T35" fmla="*/ 1 h 102"/>
                  <a:gd name="T36" fmla="*/ 0 w 113"/>
                  <a:gd name="T37" fmla="*/ 1 h 102"/>
                  <a:gd name="T38" fmla="*/ 0 w 113"/>
                  <a:gd name="T39" fmla="*/ 1 h 102"/>
                  <a:gd name="T40" fmla="*/ 0 w 113"/>
                  <a:gd name="T41" fmla="*/ 1 h 102"/>
                  <a:gd name="T42" fmla="*/ 0 w 113"/>
                  <a:gd name="T43" fmla="*/ 1 h 102"/>
                  <a:gd name="T44" fmla="*/ 0 w 113"/>
                  <a:gd name="T45" fmla="*/ 1 h 102"/>
                  <a:gd name="T46" fmla="*/ 1 w 113"/>
                  <a:gd name="T47" fmla="*/ 1 h 102"/>
                  <a:gd name="T48" fmla="*/ 1 w 113"/>
                  <a:gd name="T49" fmla="*/ 1 h 102"/>
                  <a:gd name="T50" fmla="*/ 1 w 113"/>
                  <a:gd name="T51" fmla="*/ 1 h 102"/>
                  <a:gd name="T52" fmla="*/ 1 w 113"/>
                  <a:gd name="T53" fmla="*/ 1 h 102"/>
                  <a:gd name="T54" fmla="*/ 0 w 113"/>
                  <a:gd name="T55" fmla="*/ 1 h 102"/>
                  <a:gd name="T56" fmla="*/ 1 w 113"/>
                  <a:gd name="T57" fmla="*/ 1 h 102"/>
                  <a:gd name="T58" fmla="*/ 0 w 113"/>
                  <a:gd name="T59" fmla="*/ 0 h 102"/>
                  <a:gd name="T60" fmla="*/ 0 w 113"/>
                  <a:gd name="T61" fmla="*/ 1 h 102"/>
                  <a:gd name="T62" fmla="*/ 1 w 113"/>
                  <a:gd name="T63" fmla="*/ 1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3"/>
                  <a:gd name="T97" fmla="*/ 0 h 102"/>
                  <a:gd name="T98" fmla="*/ 113 w 113"/>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3" h="102">
                    <a:moveTo>
                      <a:pt x="45" y="82"/>
                    </a:moveTo>
                    <a:lnTo>
                      <a:pt x="0" y="82"/>
                    </a:lnTo>
                    <a:lnTo>
                      <a:pt x="12" y="91"/>
                    </a:lnTo>
                    <a:lnTo>
                      <a:pt x="25" y="99"/>
                    </a:lnTo>
                    <a:lnTo>
                      <a:pt x="42" y="102"/>
                    </a:lnTo>
                    <a:lnTo>
                      <a:pt x="57" y="101"/>
                    </a:lnTo>
                    <a:lnTo>
                      <a:pt x="70" y="95"/>
                    </a:lnTo>
                    <a:lnTo>
                      <a:pt x="81" y="87"/>
                    </a:lnTo>
                    <a:lnTo>
                      <a:pt x="89" y="77"/>
                    </a:lnTo>
                    <a:lnTo>
                      <a:pt x="95" y="68"/>
                    </a:lnTo>
                    <a:lnTo>
                      <a:pt x="103" y="50"/>
                    </a:lnTo>
                    <a:lnTo>
                      <a:pt x="108" y="32"/>
                    </a:lnTo>
                    <a:lnTo>
                      <a:pt x="112" y="15"/>
                    </a:lnTo>
                    <a:lnTo>
                      <a:pt x="113" y="0"/>
                    </a:lnTo>
                    <a:lnTo>
                      <a:pt x="49" y="5"/>
                    </a:lnTo>
                    <a:lnTo>
                      <a:pt x="48" y="7"/>
                    </a:lnTo>
                    <a:lnTo>
                      <a:pt x="46" y="17"/>
                    </a:lnTo>
                    <a:lnTo>
                      <a:pt x="43" y="27"/>
                    </a:lnTo>
                    <a:lnTo>
                      <a:pt x="38" y="38"/>
                    </a:lnTo>
                    <a:lnTo>
                      <a:pt x="37" y="39"/>
                    </a:lnTo>
                    <a:lnTo>
                      <a:pt x="36" y="40"/>
                    </a:lnTo>
                    <a:lnTo>
                      <a:pt x="37" y="40"/>
                    </a:lnTo>
                    <a:lnTo>
                      <a:pt x="40" y="39"/>
                    </a:lnTo>
                    <a:lnTo>
                      <a:pt x="44" y="38"/>
                    </a:lnTo>
                    <a:lnTo>
                      <a:pt x="48" y="39"/>
                    </a:lnTo>
                    <a:lnTo>
                      <a:pt x="49" y="39"/>
                    </a:lnTo>
                    <a:lnTo>
                      <a:pt x="45" y="37"/>
                    </a:lnTo>
                    <a:lnTo>
                      <a:pt x="0" y="37"/>
                    </a:lnTo>
                    <a:lnTo>
                      <a:pt x="45" y="37"/>
                    </a:lnTo>
                    <a:lnTo>
                      <a:pt x="23" y="14"/>
                    </a:lnTo>
                    <a:lnTo>
                      <a:pt x="0" y="37"/>
                    </a:lnTo>
                    <a:lnTo>
                      <a:pt x="45" y="8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39" name="Freeform 310"/>
              <p:cNvSpPr>
                <a:spLocks/>
              </p:cNvSpPr>
              <p:nvPr/>
            </p:nvSpPr>
            <p:spPr bwMode="auto">
              <a:xfrm>
                <a:off x="4957" y="1978"/>
                <a:ext cx="17" cy="20"/>
              </a:xfrm>
              <a:custGeom>
                <a:avLst/>
                <a:gdLst>
                  <a:gd name="T0" fmla="*/ 0 w 64"/>
                  <a:gd name="T1" fmla="*/ 1 h 78"/>
                  <a:gd name="T2" fmla="*/ 1 w 64"/>
                  <a:gd name="T3" fmla="*/ 1 h 78"/>
                  <a:gd name="T4" fmla="*/ 1 w 64"/>
                  <a:gd name="T5" fmla="*/ 1 h 78"/>
                  <a:gd name="T6" fmla="*/ 1 w 64"/>
                  <a:gd name="T7" fmla="*/ 1 h 78"/>
                  <a:gd name="T8" fmla="*/ 0 w 64"/>
                  <a:gd name="T9" fmla="*/ 1 h 78"/>
                  <a:gd name="T10" fmla="*/ 0 w 64"/>
                  <a:gd name="T11" fmla="*/ 1 h 78"/>
                  <a:gd name="T12" fmla="*/ 0 w 64"/>
                  <a:gd name="T13" fmla="*/ 1 h 78"/>
                  <a:gd name="T14" fmla="*/ 1 w 64"/>
                  <a:gd name="T15" fmla="*/ 1 h 78"/>
                  <a:gd name="T16" fmla="*/ 1 w 64"/>
                  <a:gd name="T17" fmla="*/ 1 h 78"/>
                  <a:gd name="T18" fmla="*/ 1 w 64"/>
                  <a:gd name="T19" fmla="*/ 1 h 78"/>
                  <a:gd name="T20" fmla="*/ 0 w 64"/>
                  <a:gd name="T21" fmla="*/ 0 h 78"/>
                  <a:gd name="T22" fmla="*/ 1 w 64"/>
                  <a:gd name="T23" fmla="*/ 0 h 78"/>
                  <a:gd name="T24" fmla="*/ 1 w 64"/>
                  <a:gd name="T25" fmla="*/ 0 h 78"/>
                  <a:gd name="T26" fmla="*/ 1 w 64"/>
                  <a:gd name="T27" fmla="*/ 0 h 78"/>
                  <a:gd name="T28" fmla="*/ 1 w 64"/>
                  <a:gd name="T29" fmla="*/ 0 h 78"/>
                  <a:gd name="T30" fmla="*/ 1 w 64"/>
                  <a:gd name="T31" fmla="*/ 0 h 78"/>
                  <a:gd name="T32" fmla="*/ 1 w 64"/>
                  <a:gd name="T33" fmla="*/ 0 h 78"/>
                  <a:gd name="T34" fmla="*/ 0 w 64"/>
                  <a:gd name="T35" fmla="*/ 0 h 78"/>
                  <a:gd name="T36" fmla="*/ 0 w 64"/>
                  <a:gd name="T37" fmla="*/ 0 h 78"/>
                  <a:gd name="T38" fmla="*/ 1 w 64"/>
                  <a:gd name="T39" fmla="*/ 0 h 78"/>
                  <a:gd name="T40" fmla="*/ 0 w 64"/>
                  <a:gd name="T41" fmla="*/ 1 h 78"/>
                  <a:gd name="T42" fmla="*/ 1 w 64"/>
                  <a:gd name="T43" fmla="*/ 1 h 78"/>
                  <a:gd name="T44" fmla="*/ 1 w 64"/>
                  <a:gd name="T45" fmla="*/ 1 h 78"/>
                  <a:gd name="T46" fmla="*/ 0 w 64"/>
                  <a:gd name="T47" fmla="*/ 1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78"/>
                  <a:gd name="T74" fmla="*/ 64 w 64"/>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78">
                    <a:moveTo>
                      <a:pt x="0" y="56"/>
                    </a:moveTo>
                    <a:lnTo>
                      <a:pt x="45" y="56"/>
                    </a:lnTo>
                    <a:lnTo>
                      <a:pt x="38" y="60"/>
                    </a:lnTo>
                    <a:lnTo>
                      <a:pt x="21" y="63"/>
                    </a:lnTo>
                    <a:lnTo>
                      <a:pt x="12" y="58"/>
                    </a:lnTo>
                    <a:lnTo>
                      <a:pt x="11" y="57"/>
                    </a:lnTo>
                    <a:lnTo>
                      <a:pt x="15" y="62"/>
                    </a:lnTo>
                    <a:lnTo>
                      <a:pt x="30" y="69"/>
                    </a:lnTo>
                    <a:lnTo>
                      <a:pt x="51" y="66"/>
                    </a:lnTo>
                    <a:lnTo>
                      <a:pt x="64" y="57"/>
                    </a:lnTo>
                    <a:lnTo>
                      <a:pt x="19" y="12"/>
                    </a:lnTo>
                    <a:lnTo>
                      <a:pt x="26" y="7"/>
                    </a:lnTo>
                    <a:lnTo>
                      <a:pt x="43" y="5"/>
                    </a:lnTo>
                    <a:lnTo>
                      <a:pt x="53" y="9"/>
                    </a:lnTo>
                    <a:lnTo>
                      <a:pt x="55" y="11"/>
                    </a:lnTo>
                    <a:lnTo>
                      <a:pt x="49" y="6"/>
                    </a:lnTo>
                    <a:lnTo>
                      <a:pt x="34" y="0"/>
                    </a:lnTo>
                    <a:lnTo>
                      <a:pt x="13" y="1"/>
                    </a:lnTo>
                    <a:lnTo>
                      <a:pt x="0" y="11"/>
                    </a:lnTo>
                    <a:lnTo>
                      <a:pt x="45" y="11"/>
                    </a:lnTo>
                    <a:lnTo>
                      <a:pt x="0" y="56"/>
                    </a:lnTo>
                    <a:lnTo>
                      <a:pt x="23" y="78"/>
                    </a:lnTo>
                    <a:lnTo>
                      <a:pt x="45" y="56"/>
                    </a:lnTo>
                    <a:lnTo>
                      <a:pt x="0" y="5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0" name="Freeform 311"/>
              <p:cNvSpPr>
                <a:spLocks/>
              </p:cNvSpPr>
              <p:nvPr/>
            </p:nvSpPr>
            <p:spPr bwMode="auto">
              <a:xfrm>
                <a:off x="4950" y="1971"/>
                <a:ext cx="19" cy="21"/>
              </a:xfrm>
              <a:custGeom>
                <a:avLst/>
                <a:gdLst>
                  <a:gd name="T0" fmla="*/ 1 w 74"/>
                  <a:gd name="T1" fmla="*/ 1 h 86"/>
                  <a:gd name="T2" fmla="*/ 0 w 74"/>
                  <a:gd name="T3" fmla="*/ 1 h 86"/>
                  <a:gd name="T4" fmla="*/ 1 w 74"/>
                  <a:gd name="T5" fmla="*/ 1 h 86"/>
                  <a:gd name="T6" fmla="*/ 1 w 74"/>
                  <a:gd name="T7" fmla="*/ 0 h 86"/>
                  <a:gd name="T8" fmla="*/ 1 w 74"/>
                  <a:gd name="T9" fmla="*/ 0 h 86"/>
                  <a:gd name="T10" fmla="*/ 0 w 74"/>
                  <a:gd name="T11" fmla="*/ 0 h 86"/>
                  <a:gd name="T12" fmla="*/ 1 w 74"/>
                  <a:gd name="T13" fmla="*/ 0 h 86"/>
                  <a:gd name="T14" fmla="*/ 1 w 74"/>
                  <a:gd name="T15" fmla="*/ 0 h 86"/>
                  <a:gd name="T16" fmla="*/ 0 w 74"/>
                  <a:gd name="T17" fmla="*/ 0 h 86"/>
                  <a:gd name="T18" fmla="*/ 1 w 74"/>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86"/>
                  <a:gd name="T32" fmla="*/ 74 w 74"/>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86">
                    <a:moveTo>
                      <a:pt x="27" y="66"/>
                    </a:moveTo>
                    <a:lnTo>
                      <a:pt x="0" y="57"/>
                    </a:lnTo>
                    <a:lnTo>
                      <a:pt x="29" y="86"/>
                    </a:lnTo>
                    <a:lnTo>
                      <a:pt x="74" y="41"/>
                    </a:lnTo>
                    <a:lnTo>
                      <a:pt x="46" y="11"/>
                    </a:lnTo>
                    <a:lnTo>
                      <a:pt x="18" y="3"/>
                    </a:lnTo>
                    <a:lnTo>
                      <a:pt x="46" y="11"/>
                    </a:lnTo>
                    <a:lnTo>
                      <a:pt x="34" y="0"/>
                    </a:lnTo>
                    <a:lnTo>
                      <a:pt x="18" y="3"/>
                    </a:lnTo>
                    <a:lnTo>
                      <a:pt x="27" y="6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1" name="Freeform 312"/>
              <p:cNvSpPr>
                <a:spLocks/>
              </p:cNvSpPr>
              <p:nvPr/>
            </p:nvSpPr>
            <p:spPr bwMode="auto">
              <a:xfrm>
                <a:off x="4927" y="1972"/>
                <a:ext cx="30" cy="26"/>
              </a:xfrm>
              <a:custGeom>
                <a:avLst/>
                <a:gdLst>
                  <a:gd name="T0" fmla="*/ 1 w 122"/>
                  <a:gd name="T1" fmla="*/ 1 h 107"/>
                  <a:gd name="T2" fmla="*/ 1 w 122"/>
                  <a:gd name="T3" fmla="*/ 1 h 107"/>
                  <a:gd name="T4" fmla="*/ 1 w 122"/>
                  <a:gd name="T5" fmla="*/ 1 h 107"/>
                  <a:gd name="T6" fmla="*/ 1 w 122"/>
                  <a:gd name="T7" fmla="*/ 1 h 107"/>
                  <a:gd name="T8" fmla="*/ 1 w 122"/>
                  <a:gd name="T9" fmla="*/ 1 h 107"/>
                  <a:gd name="T10" fmla="*/ 1 w 122"/>
                  <a:gd name="T11" fmla="*/ 1 h 107"/>
                  <a:gd name="T12" fmla="*/ 1 w 122"/>
                  <a:gd name="T13" fmla="*/ 1 h 107"/>
                  <a:gd name="T14" fmla="*/ 2 w 122"/>
                  <a:gd name="T15" fmla="*/ 1 h 107"/>
                  <a:gd name="T16" fmla="*/ 2 w 122"/>
                  <a:gd name="T17" fmla="*/ 1 h 107"/>
                  <a:gd name="T18" fmla="*/ 2 w 122"/>
                  <a:gd name="T19" fmla="*/ 1 h 107"/>
                  <a:gd name="T20" fmla="*/ 2 w 122"/>
                  <a:gd name="T21" fmla="*/ 0 h 107"/>
                  <a:gd name="T22" fmla="*/ 1 w 122"/>
                  <a:gd name="T23" fmla="*/ 0 h 107"/>
                  <a:gd name="T24" fmla="*/ 1 w 122"/>
                  <a:gd name="T25" fmla="*/ 0 h 107"/>
                  <a:gd name="T26" fmla="*/ 1 w 122"/>
                  <a:gd name="T27" fmla="*/ 0 h 107"/>
                  <a:gd name="T28" fmla="*/ 1 w 122"/>
                  <a:gd name="T29" fmla="*/ 0 h 107"/>
                  <a:gd name="T30" fmla="*/ 1 w 122"/>
                  <a:gd name="T31" fmla="*/ 0 h 107"/>
                  <a:gd name="T32" fmla="*/ 0 w 122"/>
                  <a:gd name="T33" fmla="*/ 1 h 107"/>
                  <a:gd name="T34" fmla="*/ 0 w 122"/>
                  <a:gd name="T35" fmla="*/ 1 h 107"/>
                  <a:gd name="T36" fmla="*/ 0 w 122"/>
                  <a:gd name="T37" fmla="*/ 1 h 107"/>
                  <a:gd name="T38" fmla="*/ 0 w 122"/>
                  <a:gd name="T39" fmla="*/ 1 h 107"/>
                  <a:gd name="T40" fmla="*/ 0 w 122"/>
                  <a:gd name="T41" fmla="*/ 1 h 107"/>
                  <a:gd name="T42" fmla="*/ 0 w 122"/>
                  <a:gd name="T43" fmla="*/ 1 h 107"/>
                  <a:gd name="T44" fmla="*/ 0 w 122"/>
                  <a:gd name="T45" fmla="*/ 1 h 107"/>
                  <a:gd name="T46" fmla="*/ 1 w 122"/>
                  <a:gd name="T47" fmla="*/ 1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2"/>
                  <a:gd name="T73" fmla="*/ 0 h 107"/>
                  <a:gd name="T74" fmla="*/ 122 w 122"/>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2" h="107">
                    <a:moveTo>
                      <a:pt x="68" y="60"/>
                    </a:moveTo>
                    <a:lnTo>
                      <a:pt x="68" y="105"/>
                    </a:lnTo>
                    <a:lnTo>
                      <a:pt x="75" y="99"/>
                    </a:lnTo>
                    <a:lnTo>
                      <a:pt x="82" y="91"/>
                    </a:lnTo>
                    <a:lnTo>
                      <a:pt x="91" y="84"/>
                    </a:lnTo>
                    <a:lnTo>
                      <a:pt x="99" y="77"/>
                    </a:lnTo>
                    <a:lnTo>
                      <a:pt x="107" y="71"/>
                    </a:lnTo>
                    <a:lnTo>
                      <a:pt x="114" y="66"/>
                    </a:lnTo>
                    <a:lnTo>
                      <a:pt x="120" y="64"/>
                    </a:lnTo>
                    <a:lnTo>
                      <a:pt x="122" y="63"/>
                    </a:lnTo>
                    <a:lnTo>
                      <a:pt x="113" y="0"/>
                    </a:lnTo>
                    <a:lnTo>
                      <a:pt x="98" y="3"/>
                    </a:lnTo>
                    <a:lnTo>
                      <a:pt x="84" y="10"/>
                    </a:lnTo>
                    <a:lnTo>
                      <a:pt x="71" y="17"/>
                    </a:lnTo>
                    <a:lnTo>
                      <a:pt x="60" y="27"/>
                    </a:lnTo>
                    <a:lnTo>
                      <a:pt x="49" y="35"/>
                    </a:lnTo>
                    <a:lnTo>
                      <a:pt x="38" y="45"/>
                    </a:lnTo>
                    <a:lnTo>
                      <a:pt x="30" y="53"/>
                    </a:lnTo>
                    <a:lnTo>
                      <a:pt x="23" y="60"/>
                    </a:lnTo>
                    <a:lnTo>
                      <a:pt x="23" y="107"/>
                    </a:lnTo>
                    <a:lnTo>
                      <a:pt x="23" y="60"/>
                    </a:lnTo>
                    <a:lnTo>
                      <a:pt x="0" y="83"/>
                    </a:lnTo>
                    <a:lnTo>
                      <a:pt x="23" y="107"/>
                    </a:lnTo>
                    <a:lnTo>
                      <a:pt x="68"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2" name="Freeform 313"/>
              <p:cNvSpPr>
                <a:spLocks/>
              </p:cNvSpPr>
              <p:nvPr/>
            </p:nvSpPr>
            <p:spPr bwMode="auto">
              <a:xfrm>
                <a:off x="4923" y="1987"/>
                <a:ext cx="37" cy="43"/>
              </a:xfrm>
              <a:custGeom>
                <a:avLst/>
                <a:gdLst>
                  <a:gd name="T0" fmla="*/ 0 w 148"/>
                  <a:gd name="T1" fmla="*/ 3 h 171"/>
                  <a:gd name="T2" fmla="*/ 0 w 148"/>
                  <a:gd name="T3" fmla="*/ 3 h 171"/>
                  <a:gd name="T4" fmla="*/ 1 w 148"/>
                  <a:gd name="T5" fmla="*/ 3 h 171"/>
                  <a:gd name="T6" fmla="*/ 1 w 148"/>
                  <a:gd name="T7" fmla="*/ 3 h 171"/>
                  <a:gd name="T8" fmla="*/ 1 w 148"/>
                  <a:gd name="T9" fmla="*/ 3 h 171"/>
                  <a:gd name="T10" fmla="*/ 1 w 148"/>
                  <a:gd name="T11" fmla="*/ 3 h 171"/>
                  <a:gd name="T12" fmla="*/ 1 w 148"/>
                  <a:gd name="T13" fmla="*/ 3 h 171"/>
                  <a:gd name="T14" fmla="*/ 2 w 148"/>
                  <a:gd name="T15" fmla="*/ 3 h 171"/>
                  <a:gd name="T16" fmla="*/ 2 w 148"/>
                  <a:gd name="T17" fmla="*/ 3 h 171"/>
                  <a:gd name="T18" fmla="*/ 2 w 148"/>
                  <a:gd name="T19" fmla="*/ 2 h 171"/>
                  <a:gd name="T20" fmla="*/ 2 w 148"/>
                  <a:gd name="T21" fmla="*/ 2 h 171"/>
                  <a:gd name="T22" fmla="*/ 2 w 148"/>
                  <a:gd name="T23" fmla="*/ 2 h 171"/>
                  <a:gd name="T24" fmla="*/ 2 w 148"/>
                  <a:gd name="T25" fmla="*/ 2 h 171"/>
                  <a:gd name="T26" fmla="*/ 2 w 148"/>
                  <a:gd name="T27" fmla="*/ 2 h 171"/>
                  <a:gd name="T28" fmla="*/ 2 w 148"/>
                  <a:gd name="T29" fmla="*/ 2 h 171"/>
                  <a:gd name="T30" fmla="*/ 2 w 148"/>
                  <a:gd name="T31" fmla="*/ 2 h 171"/>
                  <a:gd name="T32" fmla="*/ 2 w 148"/>
                  <a:gd name="T33" fmla="*/ 1 h 171"/>
                  <a:gd name="T34" fmla="*/ 2 w 148"/>
                  <a:gd name="T35" fmla="*/ 1 h 171"/>
                  <a:gd name="T36" fmla="*/ 2 w 148"/>
                  <a:gd name="T37" fmla="*/ 1 h 171"/>
                  <a:gd name="T38" fmla="*/ 2 w 148"/>
                  <a:gd name="T39" fmla="*/ 1 h 171"/>
                  <a:gd name="T40" fmla="*/ 1 w 148"/>
                  <a:gd name="T41" fmla="*/ 0 h 171"/>
                  <a:gd name="T42" fmla="*/ 1 w 148"/>
                  <a:gd name="T43" fmla="*/ 0 h 171"/>
                  <a:gd name="T44" fmla="*/ 1 w 148"/>
                  <a:gd name="T45" fmla="*/ 1 h 171"/>
                  <a:gd name="T46" fmla="*/ 1 w 148"/>
                  <a:gd name="T47" fmla="*/ 1 h 171"/>
                  <a:gd name="T48" fmla="*/ 1 w 148"/>
                  <a:gd name="T49" fmla="*/ 1 h 171"/>
                  <a:gd name="T50" fmla="*/ 1 w 148"/>
                  <a:gd name="T51" fmla="*/ 2 h 171"/>
                  <a:gd name="T52" fmla="*/ 1 w 148"/>
                  <a:gd name="T53" fmla="*/ 2 h 171"/>
                  <a:gd name="T54" fmla="*/ 1 w 148"/>
                  <a:gd name="T55" fmla="*/ 2 h 171"/>
                  <a:gd name="T56" fmla="*/ 1 w 148"/>
                  <a:gd name="T57" fmla="*/ 2 h 171"/>
                  <a:gd name="T58" fmla="*/ 1 w 148"/>
                  <a:gd name="T59" fmla="*/ 2 h 171"/>
                  <a:gd name="T60" fmla="*/ 1 w 148"/>
                  <a:gd name="T61" fmla="*/ 2 h 171"/>
                  <a:gd name="T62" fmla="*/ 1 w 148"/>
                  <a:gd name="T63" fmla="*/ 2 h 171"/>
                  <a:gd name="T64" fmla="*/ 1 w 148"/>
                  <a:gd name="T65" fmla="*/ 2 h 171"/>
                  <a:gd name="T66" fmla="*/ 1 w 148"/>
                  <a:gd name="T67" fmla="*/ 2 h 171"/>
                  <a:gd name="T68" fmla="*/ 1 w 148"/>
                  <a:gd name="T69" fmla="*/ 2 h 171"/>
                  <a:gd name="T70" fmla="*/ 1 w 148"/>
                  <a:gd name="T71" fmla="*/ 2 h 171"/>
                  <a:gd name="T72" fmla="*/ 1 w 148"/>
                  <a:gd name="T73" fmla="*/ 2 h 171"/>
                  <a:gd name="T74" fmla="*/ 1 w 148"/>
                  <a:gd name="T75" fmla="*/ 2 h 171"/>
                  <a:gd name="T76" fmla="*/ 1 w 148"/>
                  <a:gd name="T77" fmla="*/ 2 h 171"/>
                  <a:gd name="T78" fmla="*/ 1 w 148"/>
                  <a:gd name="T79" fmla="*/ 2 h 171"/>
                  <a:gd name="T80" fmla="*/ 1 w 148"/>
                  <a:gd name="T81" fmla="*/ 2 h 171"/>
                  <a:gd name="T82" fmla="*/ 1 w 148"/>
                  <a:gd name="T83" fmla="*/ 2 h 171"/>
                  <a:gd name="T84" fmla="*/ 0 w 148"/>
                  <a:gd name="T85" fmla="*/ 2 h 171"/>
                  <a:gd name="T86" fmla="*/ 1 w 148"/>
                  <a:gd name="T87" fmla="*/ 2 h 171"/>
                  <a:gd name="T88" fmla="*/ 0 w 148"/>
                  <a:gd name="T89" fmla="*/ 3 h 171"/>
                  <a:gd name="T90" fmla="*/ 0 w 148"/>
                  <a:gd name="T91" fmla="*/ 3 h 171"/>
                  <a:gd name="T92" fmla="*/ 0 w 148"/>
                  <a:gd name="T93" fmla="*/ 3 h 171"/>
                  <a:gd name="T94" fmla="*/ 0 w 148"/>
                  <a:gd name="T95" fmla="*/ 3 h 1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8"/>
                  <a:gd name="T145" fmla="*/ 0 h 171"/>
                  <a:gd name="T146" fmla="*/ 148 w 148"/>
                  <a:gd name="T147" fmla="*/ 171 h 17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8" h="171">
                    <a:moveTo>
                      <a:pt x="0" y="161"/>
                    </a:moveTo>
                    <a:lnTo>
                      <a:pt x="22" y="170"/>
                    </a:lnTo>
                    <a:lnTo>
                      <a:pt x="36" y="170"/>
                    </a:lnTo>
                    <a:lnTo>
                      <a:pt x="51" y="171"/>
                    </a:lnTo>
                    <a:lnTo>
                      <a:pt x="65" y="170"/>
                    </a:lnTo>
                    <a:lnTo>
                      <a:pt x="80" y="169"/>
                    </a:lnTo>
                    <a:lnTo>
                      <a:pt x="94" y="167"/>
                    </a:lnTo>
                    <a:lnTo>
                      <a:pt x="108" y="162"/>
                    </a:lnTo>
                    <a:lnTo>
                      <a:pt x="123" y="155"/>
                    </a:lnTo>
                    <a:lnTo>
                      <a:pt x="133" y="145"/>
                    </a:lnTo>
                    <a:lnTo>
                      <a:pt x="140" y="136"/>
                    </a:lnTo>
                    <a:lnTo>
                      <a:pt x="144" y="127"/>
                    </a:lnTo>
                    <a:lnTo>
                      <a:pt x="146" y="118"/>
                    </a:lnTo>
                    <a:lnTo>
                      <a:pt x="148" y="108"/>
                    </a:lnTo>
                    <a:lnTo>
                      <a:pt x="148" y="100"/>
                    </a:lnTo>
                    <a:lnTo>
                      <a:pt x="145" y="90"/>
                    </a:lnTo>
                    <a:lnTo>
                      <a:pt x="143" y="82"/>
                    </a:lnTo>
                    <a:lnTo>
                      <a:pt x="139" y="73"/>
                    </a:lnTo>
                    <a:lnTo>
                      <a:pt x="130" y="57"/>
                    </a:lnTo>
                    <a:lnTo>
                      <a:pt x="118" y="39"/>
                    </a:lnTo>
                    <a:lnTo>
                      <a:pt x="102" y="20"/>
                    </a:lnTo>
                    <a:lnTo>
                      <a:pt x="82" y="0"/>
                    </a:lnTo>
                    <a:lnTo>
                      <a:pt x="37" y="47"/>
                    </a:lnTo>
                    <a:lnTo>
                      <a:pt x="54" y="64"/>
                    </a:lnTo>
                    <a:lnTo>
                      <a:pt x="67" y="80"/>
                    </a:lnTo>
                    <a:lnTo>
                      <a:pt x="76" y="92"/>
                    </a:lnTo>
                    <a:lnTo>
                      <a:pt x="82" y="102"/>
                    </a:lnTo>
                    <a:lnTo>
                      <a:pt x="82" y="105"/>
                    </a:lnTo>
                    <a:lnTo>
                      <a:pt x="83" y="107"/>
                    </a:lnTo>
                    <a:lnTo>
                      <a:pt x="83" y="108"/>
                    </a:lnTo>
                    <a:lnTo>
                      <a:pt x="83" y="107"/>
                    </a:lnTo>
                    <a:lnTo>
                      <a:pt x="85" y="105"/>
                    </a:lnTo>
                    <a:lnTo>
                      <a:pt x="85" y="104"/>
                    </a:lnTo>
                    <a:lnTo>
                      <a:pt x="87" y="100"/>
                    </a:lnTo>
                    <a:lnTo>
                      <a:pt x="87" y="101"/>
                    </a:lnTo>
                    <a:lnTo>
                      <a:pt x="85" y="102"/>
                    </a:lnTo>
                    <a:lnTo>
                      <a:pt x="80" y="104"/>
                    </a:lnTo>
                    <a:lnTo>
                      <a:pt x="71" y="105"/>
                    </a:lnTo>
                    <a:lnTo>
                      <a:pt x="62" y="106"/>
                    </a:lnTo>
                    <a:lnTo>
                      <a:pt x="50" y="106"/>
                    </a:lnTo>
                    <a:lnTo>
                      <a:pt x="38" y="106"/>
                    </a:lnTo>
                    <a:lnTo>
                      <a:pt x="25" y="106"/>
                    </a:lnTo>
                    <a:lnTo>
                      <a:pt x="45" y="115"/>
                    </a:lnTo>
                    <a:lnTo>
                      <a:pt x="0" y="161"/>
                    </a:lnTo>
                    <a:lnTo>
                      <a:pt x="8" y="169"/>
                    </a:lnTo>
                    <a:lnTo>
                      <a:pt x="22" y="170"/>
                    </a:lnTo>
                    <a:lnTo>
                      <a:pt x="0" y="16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3" name="Freeform 314"/>
              <p:cNvSpPr>
                <a:spLocks/>
              </p:cNvSpPr>
              <p:nvPr/>
            </p:nvSpPr>
            <p:spPr bwMode="auto">
              <a:xfrm>
                <a:off x="4913" y="1994"/>
                <a:ext cx="21" cy="33"/>
              </a:xfrm>
              <a:custGeom>
                <a:avLst/>
                <a:gdLst>
                  <a:gd name="T0" fmla="*/ 1 w 86"/>
                  <a:gd name="T1" fmla="*/ 1 h 134"/>
                  <a:gd name="T2" fmla="*/ 0 w 86"/>
                  <a:gd name="T3" fmla="*/ 1 h 134"/>
                  <a:gd name="T4" fmla="*/ 0 w 86"/>
                  <a:gd name="T5" fmla="*/ 2 h 134"/>
                  <a:gd name="T6" fmla="*/ 1 w 86"/>
                  <a:gd name="T7" fmla="*/ 1 h 134"/>
                  <a:gd name="T8" fmla="*/ 1 w 86"/>
                  <a:gd name="T9" fmla="*/ 1 h 134"/>
                  <a:gd name="T10" fmla="*/ 0 w 86"/>
                  <a:gd name="T11" fmla="*/ 1 h 134"/>
                  <a:gd name="T12" fmla="*/ 1 w 86"/>
                  <a:gd name="T13" fmla="*/ 1 h 134"/>
                  <a:gd name="T14" fmla="*/ 0 w 86"/>
                  <a:gd name="T15" fmla="*/ 0 h 134"/>
                  <a:gd name="T16" fmla="*/ 0 w 86"/>
                  <a:gd name="T17" fmla="*/ 1 h 134"/>
                  <a:gd name="T18" fmla="*/ 1 w 86"/>
                  <a:gd name="T19" fmla="*/ 1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
                  <a:gd name="T31" fmla="*/ 0 h 134"/>
                  <a:gd name="T32" fmla="*/ 86 w 86"/>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 h="134">
                    <a:moveTo>
                      <a:pt x="67" y="80"/>
                    </a:moveTo>
                    <a:lnTo>
                      <a:pt x="13" y="105"/>
                    </a:lnTo>
                    <a:lnTo>
                      <a:pt x="41" y="134"/>
                    </a:lnTo>
                    <a:lnTo>
                      <a:pt x="86" y="88"/>
                    </a:lnTo>
                    <a:lnTo>
                      <a:pt x="58" y="59"/>
                    </a:lnTo>
                    <a:lnTo>
                      <a:pt x="3" y="84"/>
                    </a:lnTo>
                    <a:lnTo>
                      <a:pt x="58" y="59"/>
                    </a:lnTo>
                    <a:lnTo>
                      <a:pt x="0" y="0"/>
                    </a:lnTo>
                    <a:lnTo>
                      <a:pt x="3" y="84"/>
                    </a:lnTo>
                    <a:lnTo>
                      <a:pt x="67" y="8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4" name="Freeform 315"/>
              <p:cNvSpPr>
                <a:spLocks/>
              </p:cNvSpPr>
              <p:nvPr/>
            </p:nvSpPr>
            <p:spPr bwMode="auto">
              <a:xfrm>
                <a:off x="4909" y="2014"/>
                <a:ext cx="23" cy="34"/>
              </a:xfrm>
              <a:custGeom>
                <a:avLst/>
                <a:gdLst>
                  <a:gd name="T0" fmla="*/ 0 w 91"/>
                  <a:gd name="T1" fmla="*/ 2 h 139"/>
                  <a:gd name="T2" fmla="*/ 1 w 91"/>
                  <a:gd name="T3" fmla="*/ 2 h 139"/>
                  <a:gd name="T4" fmla="*/ 1 w 91"/>
                  <a:gd name="T5" fmla="*/ 2 h 139"/>
                  <a:gd name="T6" fmla="*/ 1 w 91"/>
                  <a:gd name="T7" fmla="*/ 2 h 139"/>
                  <a:gd name="T8" fmla="*/ 1 w 91"/>
                  <a:gd name="T9" fmla="*/ 2 h 139"/>
                  <a:gd name="T10" fmla="*/ 1 w 91"/>
                  <a:gd name="T11" fmla="*/ 2 h 139"/>
                  <a:gd name="T12" fmla="*/ 1 w 91"/>
                  <a:gd name="T13" fmla="*/ 1 h 139"/>
                  <a:gd name="T14" fmla="*/ 2 w 91"/>
                  <a:gd name="T15" fmla="*/ 1 h 139"/>
                  <a:gd name="T16" fmla="*/ 2 w 91"/>
                  <a:gd name="T17" fmla="*/ 1 h 139"/>
                  <a:gd name="T18" fmla="*/ 2 w 91"/>
                  <a:gd name="T19" fmla="*/ 1 h 139"/>
                  <a:gd name="T20" fmla="*/ 2 w 91"/>
                  <a:gd name="T21" fmla="*/ 1 h 139"/>
                  <a:gd name="T22" fmla="*/ 2 w 91"/>
                  <a:gd name="T23" fmla="*/ 0 h 139"/>
                  <a:gd name="T24" fmla="*/ 1 w 91"/>
                  <a:gd name="T25" fmla="*/ 0 h 139"/>
                  <a:gd name="T26" fmla="*/ 1 w 91"/>
                  <a:gd name="T27" fmla="*/ 0 h 139"/>
                  <a:gd name="T28" fmla="*/ 0 w 91"/>
                  <a:gd name="T29" fmla="*/ 0 h 139"/>
                  <a:gd name="T30" fmla="*/ 0 w 91"/>
                  <a:gd name="T31" fmla="*/ 0 h 139"/>
                  <a:gd name="T32" fmla="*/ 1 w 91"/>
                  <a:gd name="T33" fmla="*/ 0 h 139"/>
                  <a:gd name="T34" fmla="*/ 1 w 91"/>
                  <a:gd name="T35" fmla="*/ 1 h 139"/>
                  <a:gd name="T36" fmla="*/ 1 w 91"/>
                  <a:gd name="T37" fmla="*/ 1 h 139"/>
                  <a:gd name="T38" fmla="*/ 1 w 91"/>
                  <a:gd name="T39" fmla="*/ 1 h 139"/>
                  <a:gd name="T40" fmla="*/ 1 w 91"/>
                  <a:gd name="T41" fmla="*/ 1 h 139"/>
                  <a:gd name="T42" fmla="*/ 1 w 91"/>
                  <a:gd name="T43" fmla="*/ 1 h 139"/>
                  <a:gd name="T44" fmla="*/ 1 w 91"/>
                  <a:gd name="T45" fmla="*/ 1 h 139"/>
                  <a:gd name="T46" fmla="*/ 1 w 91"/>
                  <a:gd name="T47" fmla="*/ 1 h 139"/>
                  <a:gd name="T48" fmla="*/ 1 w 91"/>
                  <a:gd name="T49" fmla="*/ 1 h 139"/>
                  <a:gd name="T50" fmla="*/ 1 w 91"/>
                  <a:gd name="T51" fmla="*/ 1 h 139"/>
                  <a:gd name="T52" fmla="*/ 1 w 91"/>
                  <a:gd name="T53" fmla="*/ 1 h 139"/>
                  <a:gd name="T54" fmla="*/ 1 w 91"/>
                  <a:gd name="T55" fmla="*/ 1 h 139"/>
                  <a:gd name="T56" fmla="*/ 0 w 91"/>
                  <a:gd name="T57" fmla="*/ 2 h 139"/>
                  <a:gd name="T58" fmla="*/ 0 w 91"/>
                  <a:gd name="T59" fmla="*/ 2 h 139"/>
                  <a:gd name="T60" fmla="*/ 1 w 91"/>
                  <a:gd name="T61" fmla="*/ 2 h 139"/>
                  <a:gd name="T62" fmla="*/ 0 w 91"/>
                  <a:gd name="T63" fmla="*/ 2 h 13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39"/>
                  <a:gd name="T98" fmla="*/ 91 w 91"/>
                  <a:gd name="T99" fmla="*/ 139 h 13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39">
                    <a:moveTo>
                      <a:pt x="0" y="130"/>
                    </a:moveTo>
                    <a:lnTo>
                      <a:pt x="22" y="139"/>
                    </a:lnTo>
                    <a:lnTo>
                      <a:pt x="36" y="139"/>
                    </a:lnTo>
                    <a:lnTo>
                      <a:pt x="51" y="136"/>
                    </a:lnTo>
                    <a:lnTo>
                      <a:pt x="66" y="128"/>
                    </a:lnTo>
                    <a:lnTo>
                      <a:pt x="76" y="118"/>
                    </a:lnTo>
                    <a:lnTo>
                      <a:pt x="83" y="105"/>
                    </a:lnTo>
                    <a:lnTo>
                      <a:pt x="88" y="93"/>
                    </a:lnTo>
                    <a:lnTo>
                      <a:pt x="89" y="81"/>
                    </a:lnTo>
                    <a:lnTo>
                      <a:pt x="91" y="69"/>
                    </a:lnTo>
                    <a:lnTo>
                      <a:pt x="89" y="49"/>
                    </a:lnTo>
                    <a:lnTo>
                      <a:pt x="86" y="30"/>
                    </a:lnTo>
                    <a:lnTo>
                      <a:pt x="83" y="13"/>
                    </a:lnTo>
                    <a:lnTo>
                      <a:pt x="82" y="0"/>
                    </a:lnTo>
                    <a:lnTo>
                      <a:pt x="18" y="4"/>
                    </a:lnTo>
                    <a:lnTo>
                      <a:pt x="20" y="22"/>
                    </a:lnTo>
                    <a:lnTo>
                      <a:pt x="23" y="39"/>
                    </a:lnTo>
                    <a:lnTo>
                      <a:pt x="25" y="56"/>
                    </a:lnTo>
                    <a:lnTo>
                      <a:pt x="26" y="70"/>
                    </a:lnTo>
                    <a:lnTo>
                      <a:pt x="26" y="75"/>
                    </a:lnTo>
                    <a:lnTo>
                      <a:pt x="25" y="77"/>
                    </a:lnTo>
                    <a:lnTo>
                      <a:pt x="25" y="79"/>
                    </a:lnTo>
                    <a:lnTo>
                      <a:pt x="26" y="77"/>
                    </a:lnTo>
                    <a:lnTo>
                      <a:pt x="28" y="76"/>
                    </a:lnTo>
                    <a:lnTo>
                      <a:pt x="29" y="75"/>
                    </a:lnTo>
                    <a:lnTo>
                      <a:pt x="24" y="75"/>
                    </a:lnTo>
                    <a:lnTo>
                      <a:pt x="45" y="84"/>
                    </a:lnTo>
                    <a:lnTo>
                      <a:pt x="0" y="130"/>
                    </a:lnTo>
                    <a:lnTo>
                      <a:pt x="9" y="139"/>
                    </a:lnTo>
                    <a:lnTo>
                      <a:pt x="22" y="139"/>
                    </a:lnTo>
                    <a:lnTo>
                      <a:pt x="0" y="13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5" name="Freeform 316"/>
              <p:cNvSpPr>
                <a:spLocks/>
              </p:cNvSpPr>
              <p:nvPr/>
            </p:nvSpPr>
            <p:spPr bwMode="auto">
              <a:xfrm>
                <a:off x="4881" y="2004"/>
                <a:ext cx="39" cy="42"/>
              </a:xfrm>
              <a:custGeom>
                <a:avLst/>
                <a:gdLst>
                  <a:gd name="T0" fmla="*/ 0 w 155"/>
                  <a:gd name="T1" fmla="*/ 0 h 168"/>
                  <a:gd name="T2" fmla="*/ 0 w 155"/>
                  <a:gd name="T3" fmla="*/ 1 h 168"/>
                  <a:gd name="T4" fmla="*/ 0 w 155"/>
                  <a:gd name="T5" fmla="*/ 1 h 168"/>
                  <a:gd name="T6" fmla="*/ 1 w 155"/>
                  <a:gd name="T7" fmla="*/ 1 h 168"/>
                  <a:gd name="T8" fmla="*/ 1 w 155"/>
                  <a:gd name="T9" fmla="*/ 1 h 168"/>
                  <a:gd name="T10" fmla="*/ 1 w 155"/>
                  <a:gd name="T11" fmla="*/ 1 h 168"/>
                  <a:gd name="T12" fmla="*/ 1 w 155"/>
                  <a:gd name="T13" fmla="*/ 2 h 168"/>
                  <a:gd name="T14" fmla="*/ 1 w 155"/>
                  <a:gd name="T15" fmla="*/ 2 h 168"/>
                  <a:gd name="T16" fmla="*/ 2 w 155"/>
                  <a:gd name="T17" fmla="*/ 3 h 168"/>
                  <a:gd name="T18" fmla="*/ 2 w 155"/>
                  <a:gd name="T19" fmla="*/ 3 h 168"/>
                  <a:gd name="T20" fmla="*/ 3 w 155"/>
                  <a:gd name="T21" fmla="*/ 2 h 168"/>
                  <a:gd name="T22" fmla="*/ 2 w 155"/>
                  <a:gd name="T23" fmla="*/ 2 h 168"/>
                  <a:gd name="T24" fmla="*/ 2 w 155"/>
                  <a:gd name="T25" fmla="*/ 1 h 168"/>
                  <a:gd name="T26" fmla="*/ 2 w 155"/>
                  <a:gd name="T27" fmla="*/ 1 h 168"/>
                  <a:gd name="T28" fmla="*/ 2 w 155"/>
                  <a:gd name="T29" fmla="*/ 1 h 168"/>
                  <a:gd name="T30" fmla="*/ 2 w 155"/>
                  <a:gd name="T31" fmla="*/ 1 h 168"/>
                  <a:gd name="T32" fmla="*/ 1 w 155"/>
                  <a:gd name="T33" fmla="*/ 1 h 168"/>
                  <a:gd name="T34" fmla="*/ 1 w 155"/>
                  <a:gd name="T35" fmla="*/ 0 h 168"/>
                  <a:gd name="T36" fmla="*/ 1 w 155"/>
                  <a:gd name="T37" fmla="*/ 0 h 168"/>
                  <a:gd name="T38" fmla="*/ 1 w 155"/>
                  <a:gd name="T39" fmla="*/ 1 h 168"/>
                  <a:gd name="T40" fmla="*/ 0 w 155"/>
                  <a:gd name="T41" fmla="*/ 0 h 168"/>
                  <a:gd name="T42" fmla="*/ 0 w 155"/>
                  <a:gd name="T43" fmla="*/ 0 h 168"/>
                  <a:gd name="T44" fmla="*/ 0 w 155"/>
                  <a:gd name="T45" fmla="*/ 1 h 168"/>
                  <a:gd name="T46" fmla="*/ 0 w 155"/>
                  <a:gd name="T47" fmla="*/ 0 h 1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5"/>
                  <a:gd name="T73" fmla="*/ 0 h 168"/>
                  <a:gd name="T74" fmla="*/ 155 w 155"/>
                  <a:gd name="T75" fmla="*/ 168 h 1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5" h="168">
                    <a:moveTo>
                      <a:pt x="15" y="0"/>
                    </a:moveTo>
                    <a:lnTo>
                      <a:pt x="8" y="35"/>
                    </a:lnTo>
                    <a:lnTo>
                      <a:pt x="15" y="51"/>
                    </a:lnTo>
                    <a:lnTo>
                      <a:pt x="27" y="68"/>
                    </a:lnTo>
                    <a:lnTo>
                      <a:pt x="39" y="86"/>
                    </a:lnTo>
                    <a:lnTo>
                      <a:pt x="53" y="105"/>
                    </a:lnTo>
                    <a:lnTo>
                      <a:pt x="69" y="122"/>
                    </a:lnTo>
                    <a:lnTo>
                      <a:pt x="83" y="139"/>
                    </a:lnTo>
                    <a:lnTo>
                      <a:pt x="97" y="155"/>
                    </a:lnTo>
                    <a:lnTo>
                      <a:pt x="110" y="168"/>
                    </a:lnTo>
                    <a:lnTo>
                      <a:pt x="155" y="122"/>
                    </a:lnTo>
                    <a:lnTo>
                      <a:pt x="144" y="111"/>
                    </a:lnTo>
                    <a:lnTo>
                      <a:pt x="132" y="96"/>
                    </a:lnTo>
                    <a:lnTo>
                      <a:pt x="117" y="81"/>
                    </a:lnTo>
                    <a:lnTo>
                      <a:pt x="103" y="64"/>
                    </a:lnTo>
                    <a:lnTo>
                      <a:pt x="90" y="48"/>
                    </a:lnTo>
                    <a:lnTo>
                      <a:pt x="79" y="32"/>
                    </a:lnTo>
                    <a:lnTo>
                      <a:pt x="72" y="19"/>
                    </a:lnTo>
                    <a:lnTo>
                      <a:pt x="67" y="11"/>
                    </a:lnTo>
                    <a:lnTo>
                      <a:pt x="60" y="46"/>
                    </a:lnTo>
                    <a:lnTo>
                      <a:pt x="15" y="0"/>
                    </a:lnTo>
                    <a:lnTo>
                      <a:pt x="0" y="16"/>
                    </a:lnTo>
                    <a:lnTo>
                      <a:pt x="8" y="35"/>
                    </a:lnTo>
                    <a:lnTo>
                      <a:pt x="15"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6" name="Freeform 317"/>
              <p:cNvSpPr>
                <a:spLocks/>
              </p:cNvSpPr>
              <p:nvPr/>
            </p:nvSpPr>
            <p:spPr bwMode="auto">
              <a:xfrm>
                <a:off x="4885" y="1993"/>
                <a:ext cx="45" cy="23"/>
              </a:xfrm>
              <a:custGeom>
                <a:avLst/>
                <a:gdLst>
                  <a:gd name="T0" fmla="*/ 3 w 178"/>
                  <a:gd name="T1" fmla="*/ 0 h 90"/>
                  <a:gd name="T2" fmla="*/ 3 w 178"/>
                  <a:gd name="T3" fmla="*/ 0 h 90"/>
                  <a:gd name="T4" fmla="*/ 2 w 178"/>
                  <a:gd name="T5" fmla="*/ 0 h 90"/>
                  <a:gd name="T6" fmla="*/ 2 w 178"/>
                  <a:gd name="T7" fmla="*/ 0 h 90"/>
                  <a:gd name="T8" fmla="*/ 2 w 178"/>
                  <a:gd name="T9" fmla="*/ 0 h 90"/>
                  <a:gd name="T10" fmla="*/ 1 w 178"/>
                  <a:gd name="T11" fmla="*/ 0 h 90"/>
                  <a:gd name="T12" fmla="*/ 1 w 178"/>
                  <a:gd name="T13" fmla="*/ 0 h 90"/>
                  <a:gd name="T14" fmla="*/ 1 w 178"/>
                  <a:gd name="T15" fmla="*/ 0 h 90"/>
                  <a:gd name="T16" fmla="*/ 1 w 178"/>
                  <a:gd name="T17" fmla="*/ 1 h 90"/>
                  <a:gd name="T18" fmla="*/ 0 w 178"/>
                  <a:gd name="T19" fmla="*/ 1 h 90"/>
                  <a:gd name="T20" fmla="*/ 0 w 178"/>
                  <a:gd name="T21" fmla="*/ 1 h 90"/>
                  <a:gd name="T22" fmla="*/ 0 w 178"/>
                  <a:gd name="T23" fmla="*/ 1 h 90"/>
                  <a:gd name="T24" fmla="*/ 1 w 178"/>
                  <a:gd name="T25" fmla="*/ 2 h 90"/>
                  <a:gd name="T26" fmla="*/ 1 w 178"/>
                  <a:gd name="T27" fmla="*/ 2 h 90"/>
                  <a:gd name="T28" fmla="*/ 1 w 178"/>
                  <a:gd name="T29" fmla="*/ 2 h 90"/>
                  <a:gd name="T30" fmla="*/ 1 w 178"/>
                  <a:gd name="T31" fmla="*/ 1 h 90"/>
                  <a:gd name="T32" fmla="*/ 1 w 178"/>
                  <a:gd name="T33" fmla="*/ 1 h 90"/>
                  <a:gd name="T34" fmla="*/ 1 w 178"/>
                  <a:gd name="T35" fmla="*/ 1 h 90"/>
                  <a:gd name="T36" fmla="*/ 2 w 178"/>
                  <a:gd name="T37" fmla="*/ 1 h 90"/>
                  <a:gd name="T38" fmla="*/ 2 w 178"/>
                  <a:gd name="T39" fmla="*/ 1 h 90"/>
                  <a:gd name="T40" fmla="*/ 2 w 178"/>
                  <a:gd name="T41" fmla="*/ 1 h 90"/>
                  <a:gd name="T42" fmla="*/ 2 w 178"/>
                  <a:gd name="T43" fmla="*/ 1 h 90"/>
                  <a:gd name="T44" fmla="*/ 3 w 178"/>
                  <a:gd name="T45" fmla="*/ 1 h 90"/>
                  <a:gd name="T46" fmla="*/ 2 w 178"/>
                  <a:gd name="T47" fmla="*/ 1 h 90"/>
                  <a:gd name="T48" fmla="*/ 3 w 178"/>
                  <a:gd name="T49" fmla="*/ 0 h 90"/>
                  <a:gd name="T50" fmla="*/ 3 w 178"/>
                  <a:gd name="T51" fmla="*/ 0 h 90"/>
                  <a:gd name="T52" fmla="*/ 3 w 178"/>
                  <a:gd name="T53" fmla="*/ 0 h 90"/>
                  <a:gd name="T54" fmla="*/ 3 w 178"/>
                  <a:gd name="T55" fmla="*/ 0 h 9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8"/>
                  <a:gd name="T85" fmla="*/ 0 h 90"/>
                  <a:gd name="T86" fmla="*/ 178 w 178"/>
                  <a:gd name="T87" fmla="*/ 90 h 9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8" h="90">
                    <a:moveTo>
                      <a:pt x="178" y="10"/>
                    </a:moveTo>
                    <a:lnTo>
                      <a:pt x="154" y="0"/>
                    </a:lnTo>
                    <a:lnTo>
                      <a:pt x="137" y="1"/>
                    </a:lnTo>
                    <a:lnTo>
                      <a:pt x="118" y="4"/>
                    </a:lnTo>
                    <a:lnTo>
                      <a:pt x="98" y="6"/>
                    </a:lnTo>
                    <a:lnTo>
                      <a:pt x="77" y="10"/>
                    </a:lnTo>
                    <a:lnTo>
                      <a:pt x="56" y="14"/>
                    </a:lnTo>
                    <a:lnTo>
                      <a:pt x="37" y="20"/>
                    </a:lnTo>
                    <a:lnTo>
                      <a:pt x="26" y="25"/>
                    </a:lnTo>
                    <a:lnTo>
                      <a:pt x="17" y="31"/>
                    </a:lnTo>
                    <a:lnTo>
                      <a:pt x="9" y="37"/>
                    </a:lnTo>
                    <a:lnTo>
                      <a:pt x="0" y="44"/>
                    </a:lnTo>
                    <a:lnTo>
                      <a:pt x="45" y="90"/>
                    </a:lnTo>
                    <a:lnTo>
                      <a:pt x="48" y="88"/>
                    </a:lnTo>
                    <a:lnTo>
                      <a:pt x="51" y="86"/>
                    </a:lnTo>
                    <a:lnTo>
                      <a:pt x="56" y="83"/>
                    </a:lnTo>
                    <a:lnTo>
                      <a:pt x="60" y="81"/>
                    </a:lnTo>
                    <a:lnTo>
                      <a:pt x="74" y="76"/>
                    </a:lnTo>
                    <a:lnTo>
                      <a:pt x="91" y="73"/>
                    </a:lnTo>
                    <a:lnTo>
                      <a:pt x="107" y="69"/>
                    </a:lnTo>
                    <a:lnTo>
                      <a:pt x="125" y="67"/>
                    </a:lnTo>
                    <a:lnTo>
                      <a:pt x="142" y="65"/>
                    </a:lnTo>
                    <a:lnTo>
                      <a:pt x="157" y="64"/>
                    </a:lnTo>
                    <a:lnTo>
                      <a:pt x="133" y="55"/>
                    </a:lnTo>
                    <a:lnTo>
                      <a:pt x="178" y="10"/>
                    </a:lnTo>
                    <a:lnTo>
                      <a:pt x="169" y="0"/>
                    </a:lnTo>
                    <a:lnTo>
                      <a:pt x="154" y="0"/>
                    </a:lnTo>
                    <a:lnTo>
                      <a:pt x="178"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7" name="Freeform 318"/>
              <p:cNvSpPr>
                <a:spLocks/>
              </p:cNvSpPr>
              <p:nvPr/>
            </p:nvSpPr>
            <p:spPr bwMode="auto">
              <a:xfrm>
                <a:off x="4913" y="1995"/>
                <a:ext cx="25" cy="58"/>
              </a:xfrm>
              <a:custGeom>
                <a:avLst/>
                <a:gdLst>
                  <a:gd name="T0" fmla="*/ 0 w 103"/>
                  <a:gd name="T1" fmla="*/ 3 h 230"/>
                  <a:gd name="T2" fmla="*/ 1 w 103"/>
                  <a:gd name="T3" fmla="*/ 3 h 230"/>
                  <a:gd name="T4" fmla="*/ 1 w 103"/>
                  <a:gd name="T5" fmla="*/ 3 h 230"/>
                  <a:gd name="T6" fmla="*/ 1 w 103"/>
                  <a:gd name="T7" fmla="*/ 3 h 230"/>
                  <a:gd name="T8" fmla="*/ 1 w 103"/>
                  <a:gd name="T9" fmla="*/ 3 h 230"/>
                  <a:gd name="T10" fmla="*/ 1 w 103"/>
                  <a:gd name="T11" fmla="*/ 3 h 230"/>
                  <a:gd name="T12" fmla="*/ 1 w 103"/>
                  <a:gd name="T13" fmla="*/ 2 h 230"/>
                  <a:gd name="T14" fmla="*/ 1 w 103"/>
                  <a:gd name="T15" fmla="*/ 2 h 230"/>
                  <a:gd name="T16" fmla="*/ 1 w 103"/>
                  <a:gd name="T17" fmla="*/ 2 h 230"/>
                  <a:gd name="T18" fmla="*/ 1 w 103"/>
                  <a:gd name="T19" fmla="*/ 2 h 230"/>
                  <a:gd name="T20" fmla="*/ 1 w 103"/>
                  <a:gd name="T21" fmla="*/ 1 h 230"/>
                  <a:gd name="T22" fmla="*/ 1 w 103"/>
                  <a:gd name="T23" fmla="*/ 1 h 230"/>
                  <a:gd name="T24" fmla="*/ 1 w 103"/>
                  <a:gd name="T25" fmla="*/ 1 h 230"/>
                  <a:gd name="T26" fmla="*/ 1 w 103"/>
                  <a:gd name="T27" fmla="*/ 1 h 230"/>
                  <a:gd name="T28" fmla="*/ 1 w 103"/>
                  <a:gd name="T29" fmla="*/ 0 h 230"/>
                  <a:gd name="T30" fmla="*/ 1 w 103"/>
                  <a:gd name="T31" fmla="*/ 0 h 230"/>
                  <a:gd name="T32" fmla="*/ 0 w 103"/>
                  <a:gd name="T33" fmla="*/ 1 h 230"/>
                  <a:gd name="T34" fmla="*/ 0 w 103"/>
                  <a:gd name="T35" fmla="*/ 1 h 230"/>
                  <a:gd name="T36" fmla="*/ 0 w 103"/>
                  <a:gd name="T37" fmla="*/ 1 h 230"/>
                  <a:gd name="T38" fmla="*/ 0 w 103"/>
                  <a:gd name="T39" fmla="*/ 1 h 230"/>
                  <a:gd name="T40" fmla="*/ 0 w 103"/>
                  <a:gd name="T41" fmla="*/ 1 h 230"/>
                  <a:gd name="T42" fmla="*/ 0 w 103"/>
                  <a:gd name="T43" fmla="*/ 1 h 230"/>
                  <a:gd name="T44" fmla="*/ 0 w 103"/>
                  <a:gd name="T45" fmla="*/ 2 h 230"/>
                  <a:gd name="T46" fmla="*/ 0 w 103"/>
                  <a:gd name="T47" fmla="*/ 2 h 230"/>
                  <a:gd name="T48" fmla="*/ 0 w 103"/>
                  <a:gd name="T49" fmla="*/ 2 h 230"/>
                  <a:gd name="T50" fmla="*/ 0 w 103"/>
                  <a:gd name="T51" fmla="*/ 2 h 230"/>
                  <a:gd name="T52" fmla="*/ 0 w 103"/>
                  <a:gd name="T53" fmla="*/ 2 h 230"/>
                  <a:gd name="T54" fmla="*/ 0 w 103"/>
                  <a:gd name="T55" fmla="*/ 2 h 230"/>
                  <a:gd name="T56" fmla="*/ 0 w 103"/>
                  <a:gd name="T57" fmla="*/ 2 h 230"/>
                  <a:gd name="T58" fmla="*/ 0 w 103"/>
                  <a:gd name="T59" fmla="*/ 3 h 230"/>
                  <a:gd name="T60" fmla="*/ 0 w 103"/>
                  <a:gd name="T61" fmla="*/ 3 h 230"/>
                  <a:gd name="T62" fmla="*/ 1 w 103"/>
                  <a:gd name="T63" fmla="*/ 3 h 230"/>
                  <a:gd name="T64" fmla="*/ 0 w 103"/>
                  <a:gd name="T65" fmla="*/ 3 h 230"/>
                  <a:gd name="T66" fmla="*/ 0 w 103"/>
                  <a:gd name="T67" fmla="*/ 4 h 230"/>
                  <a:gd name="T68" fmla="*/ 1 w 103"/>
                  <a:gd name="T69" fmla="*/ 3 h 230"/>
                  <a:gd name="T70" fmla="*/ 0 w 103"/>
                  <a:gd name="T71" fmla="*/ 3 h 2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3"/>
                  <a:gd name="T109" fmla="*/ 0 h 230"/>
                  <a:gd name="T110" fmla="*/ 103 w 103"/>
                  <a:gd name="T111" fmla="*/ 230 h 2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3" h="230">
                    <a:moveTo>
                      <a:pt x="0" y="208"/>
                    </a:moveTo>
                    <a:lnTo>
                      <a:pt x="46" y="208"/>
                    </a:lnTo>
                    <a:lnTo>
                      <a:pt x="58" y="195"/>
                    </a:lnTo>
                    <a:lnTo>
                      <a:pt x="70" y="177"/>
                    </a:lnTo>
                    <a:lnTo>
                      <a:pt x="77" y="166"/>
                    </a:lnTo>
                    <a:lnTo>
                      <a:pt x="84" y="154"/>
                    </a:lnTo>
                    <a:lnTo>
                      <a:pt x="90" y="142"/>
                    </a:lnTo>
                    <a:lnTo>
                      <a:pt x="96" y="128"/>
                    </a:lnTo>
                    <a:lnTo>
                      <a:pt x="99" y="114"/>
                    </a:lnTo>
                    <a:lnTo>
                      <a:pt x="102" y="98"/>
                    </a:lnTo>
                    <a:lnTo>
                      <a:pt x="103" y="82"/>
                    </a:lnTo>
                    <a:lnTo>
                      <a:pt x="102" y="65"/>
                    </a:lnTo>
                    <a:lnTo>
                      <a:pt x="98" y="48"/>
                    </a:lnTo>
                    <a:lnTo>
                      <a:pt x="91" y="31"/>
                    </a:lnTo>
                    <a:lnTo>
                      <a:pt x="82" y="15"/>
                    </a:lnTo>
                    <a:lnTo>
                      <a:pt x="68" y="0"/>
                    </a:lnTo>
                    <a:lnTo>
                      <a:pt x="23" y="45"/>
                    </a:lnTo>
                    <a:lnTo>
                      <a:pt x="29" y="53"/>
                    </a:lnTo>
                    <a:lnTo>
                      <a:pt x="34" y="60"/>
                    </a:lnTo>
                    <a:lnTo>
                      <a:pt x="36" y="67"/>
                    </a:lnTo>
                    <a:lnTo>
                      <a:pt x="39" y="74"/>
                    </a:lnTo>
                    <a:lnTo>
                      <a:pt x="39" y="82"/>
                    </a:lnTo>
                    <a:lnTo>
                      <a:pt x="39" y="90"/>
                    </a:lnTo>
                    <a:lnTo>
                      <a:pt x="36" y="98"/>
                    </a:lnTo>
                    <a:lnTo>
                      <a:pt x="34" y="108"/>
                    </a:lnTo>
                    <a:lnTo>
                      <a:pt x="30" y="116"/>
                    </a:lnTo>
                    <a:lnTo>
                      <a:pt x="27" y="124"/>
                    </a:lnTo>
                    <a:lnTo>
                      <a:pt x="22" y="133"/>
                    </a:lnTo>
                    <a:lnTo>
                      <a:pt x="17" y="140"/>
                    </a:lnTo>
                    <a:lnTo>
                      <a:pt x="8" y="154"/>
                    </a:lnTo>
                    <a:lnTo>
                      <a:pt x="0" y="162"/>
                    </a:lnTo>
                    <a:lnTo>
                      <a:pt x="46" y="162"/>
                    </a:lnTo>
                    <a:lnTo>
                      <a:pt x="0" y="208"/>
                    </a:lnTo>
                    <a:lnTo>
                      <a:pt x="22" y="230"/>
                    </a:lnTo>
                    <a:lnTo>
                      <a:pt x="46" y="208"/>
                    </a:lnTo>
                    <a:lnTo>
                      <a:pt x="0" y="20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8" name="Freeform 319"/>
              <p:cNvSpPr>
                <a:spLocks/>
              </p:cNvSpPr>
              <p:nvPr/>
            </p:nvSpPr>
            <p:spPr bwMode="auto">
              <a:xfrm>
                <a:off x="4899" y="2019"/>
                <a:ext cx="25" cy="28"/>
              </a:xfrm>
              <a:custGeom>
                <a:avLst/>
                <a:gdLst>
                  <a:gd name="T0" fmla="*/ 1 w 100"/>
                  <a:gd name="T1" fmla="*/ 1 h 113"/>
                  <a:gd name="T2" fmla="*/ 0 w 100"/>
                  <a:gd name="T3" fmla="*/ 1 h 113"/>
                  <a:gd name="T4" fmla="*/ 0 w 100"/>
                  <a:gd name="T5" fmla="*/ 1 h 113"/>
                  <a:gd name="T6" fmla="*/ 0 w 100"/>
                  <a:gd name="T7" fmla="*/ 1 h 113"/>
                  <a:gd name="T8" fmla="*/ 1 w 100"/>
                  <a:gd name="T9" fmla="*/ 1 h 113"/>
                  <a:gd name="T10" fmla="*/ 1 w 100"/>
                  <a:gd name="T11" fmla="*/ 1 h 113"/>
                  <a:gd name="T12" fmla="*/ 1 w 100"/>
                  <a:gd name="T13" fmla="*/ 1 h 113"/>
                  <a:gd name="T14" fmla="*/ 1 w 100"/>
                  <a:gd name="T15" fmla="*/ 1 h 113"/>
                  <a:gd name="T16" fmla="*/ 1 w 100"/>
                  <a:gd name="T17" fmla="*/ 2 h 113"/>
                  <a:gd name="T18" fmla="*/ 1 w 100"/>
                  <a:gd name="T19" fmla="*/ 2 h 113"/>
                  <a:gd name="T20" fmla="*/ 2 w 100"/>
                  <a:gd name="T21" fmla="*/ 1 h 113"/>
                  <a:gd name="T22" fmla="*/ 2 w 100"/>
                  <a:gd name="T23" fmla="*/ 1 h 113"/>
                  <a:gd name="T24" fmla="*/ 1 w 100"/>
                  <a:gd name="T25" fmla="*/ 1 h 113"/>
                  <a:gd name="T26" fmla="*/ 1 w 100"/>
                  <a:gd name="T27" fmla="*/ 1 h 113"/>
                  <a:gd name="T28" fmla="*/ 1 w 100"/>
                  <a:gd name="T29" fmla="*/ 0 h 113"/>
                  <a:gd name="T30" fmla="*/ 1 w 100"/>
                  <a:gd name="T31" fmla="*/ 0 h 113"/>
                  <a:gd name="T32" fmla="*/ 1 w 100"/>
                  <a:gd name="T33" fmla="*/ 0 h 113"/>
                  <a:gd name="T34" fmla="*/ 1 w 100"/>
                  <a:gd name="T35" fmla="*/ 0 h 113"/>
                  <a:gd name="T36" fmla="*/ 1 w 100"/>
                  <a:gd name="T37" fmla="*/ 0 h 113"/>
                  <a:gd name="T38" fmla="*/ 0 w 100"/>
                  <a:gd name="T39" fmla="*/ 0 h 113"/>
                  <a:gd name="T40" fmla="*/ 1 w 100"/>
                  <a:gd name="T41" fmla="*/ 0 h 113"/>
                  <a:gd name="T42" fmla="*/ 1 w 100"/>
                  <a:gd name="T43" fmla="*/ 0 h 113"/>
                  <a:gd name="T44" fmla="*/ 0 w 100"/>
                  <a:gd name="T45" fmla="*/ 0 h 113"/>
                  <a:gd name="T46" fmla="*/ 1 w 100"/>
                  <a:gd name="T47" fmla="*/ 1 h 1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0"/>
                  <a:gd name="T73" fmla="*/ 0 h 113"/>
                  <a:gd name="T74" fmla="*/ 100 w 100"/>
                  <a:gd name="T75" fmla="*/ 113 h 1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0" h="113">
                    <a:moveTo>
                      <a:pt x="45" y="67"/>
                    </a:moveTo>
                    <a:lnTo>
                      <a:pt x="0" y="67"/>
                    </a:lnTo>
                    <a:lnTo>
                      <a:pt x="8" y="76"/>
                    </a:lnTo>
                    <a:lnTo>
                      <a:pt x="17" y="83"/>
                    </a:lnTo>
                    <a:lnTo>
                      <a:pt x="24" y="89"/>
                    </a:lnTo>
                    <a:lnTo>
                      <a:pt x="31" y="94"/>
                    </a:lnTo>
                    <a:lnTo>
                      <a:pt x="37" y="97"/>
                    </a:lnTo>
                    <a:lnTo>
                      <a:pt x="42" y="102"/>
                    </a:lnTo>
                    <a:lnTo>
                      <a:pt x="48" y="107"/>
                    </a:lnTo>
                    <a:lnTo>
                      <a:pt x="54" y="113"/>
                    </a:lnTo>
                    <a:lnTo>
                      <a:pt x="100" y="67"/>
                    </a:lnTo>
                    <a:lnTo>
                      <a:pt x="90" y="59"/>
                    </a:lnTo>
                    <a:lnTo>
                      <a:pt x="82" y="52"/>
                    </a:lnTo>
                    <a:lnTo>
                      <a:pt x="75" y="46"/>
                    </a:lnTo>
                    <a:lnTo>
                      <a:pt x="69" y="41"/>
                    </a:lnTo>
                    <a:lnTo>
                      <a:pt x="62" y="37"/>
                    </a:lnTo>
                    <a:lnTo>
                      <a:pt x="57" y="33"/>
                    </a:lnTo>
                    <a:lnTo>
                      <a:pt x="51" y="28"/>
                    </a:lnTo>
                    <a:lnTo>
                      <a:pt x="45" y="22"/>
                    </a:lnTo>
                    <a:lnTo>
                      <a:pt x="0" y="22"/>
                    </a:lnTo>
                    <a:lnTo>
                      <a:pt x="45" y="22"/>
                    </a:lnTo>
                    <a:lnTo>
                      <a:pt x="23" y="0"/>
                    </a:lnTo>
                    <a:lnTo>
                      <a:pt x="0" y="22"/>
                    </a:lnTo>
                    <a:lnTo>
                      <a:pt x="45" y="6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49" name="Freeform 320"/>
              <p:cNvSpPr>
                <a:spLocks/>
              </p:cNvSpPr>
              <p:nvPr/>
            </p:nvSpPr>
            <p:spPr bwMode="auto">
              <a:xfrm>
                <a:off x="4890" y="2025"/>
                <a:ext cx="31" cy="62"/>
              </a:xfrm>
              <a:custGeom>
                <a:avLst/>
                <a:gdLst>
                  <a:gd name="T0" fmla="*/ 0 w 124"/>
                  <a:gd name="T1" fmla="*/ 2 h 249"/>
                  <a:gd name="T2" fmla="*/ 1 w 124"/>
                  <a:gd name="T3" fmla="*/ 2 h 249"/>
                  <a:gd name="T4" fmla="*/ 1 w 124"/>
                  <a:gd name="T5" fmla="*/ 1 h 249"/>
                  <a:gd name="T6" fmla="*/ 1 w 124"/>
                  <a:gd name="T7" fmla="*/ 1 h 249"/>
                  <a:gd name="T8" fmla="*/ 1 w 124"/>
                  <a:gd name="T9" fmla="*/ 1 h 249"/>
                  <a:gd name="T10" fmla="*/ 1 w 124"/>
                  <a:gd name="T11" fmla="*/ 1 h 249"/>
                  <a:gd name="T12" fmla="*/ 1 w 124"/>
                  <a:gd name="T13" fmla="*/ 1 h 249"/>
                  <a:gd name="T14" fmla="*/ 1 w 124"/>
                  <a:gd name="T15" fmla="*/ 1 h 249"/>
                  <a:gd name="T16" fmla="*/ 1 w 124"/>
                  <a:gd name="T17" fmla="*/ 1 h 249"/>
                  <a:gd name="T18" fmla="*/ 1 w 124"/>
                  <a:gd name="T19" fmla="*/ 1 h 249"/>
                  <a:gd name="T20" fmla="*/ 1 w 124"/>
                  <a:gd name="T21" fmla="*/ 0 h 249"/>
                  <a:gd name="T22" fmla="*/ 1 w 124"/>
                  <a:gd name="T23" fmla="*/ 0 h 249"/>
                  <a:gd name="T24" fmla="*/ 0 w 124"/>
                  <a:gd name="T25" fmla="*/ 0 h 249"/>
                  <a:gd name="T26" fmla="*/ 0 w 124"/>
                  <a:gd name="T27" fmla="*/ 0 h 249"/>
                  <a:gd name="T28" fmla="*/ 0 w 124"/>
                  <a:gd name="T29" fmla="*/ 1 h 249"/>
                  <a:gd name="T30" fmla="*/ 0 w 124"/>
                  <a:gd name="T31" fmla="*/ 1 h 249"/>
                  <a:gd name="T32" fmla="*/ 0 w 124"/>
                  <a:gd name="T33" fmla="*/ 1 h 249"/>
                  <a:gd name="T34" fmla="*/ 0 w 124"/>
                  <a:gd name="T35" fmla="*/ 2 h 249"/>
                  <a:gd name="T36" fmla="*/ 0 w 124"/>
                  <a:gd name="T37" fmla="*/ 2 h 249"/>
                  <a:gd name="T38" fmla="*/ 1 w 124"/>
                  <a:gd name="T39" fmla="*/ 1 h 249"/>
                  <a:gd name="T40" fmla="*/ 0 w 124"/>
                  <a:gd name="T41" fmla="*/ 2 h 249"/>
                  <a:gd name="T42" fmla="*/ 2 w 124"/>
                  <a:gd name="T43" fmla="*/ 4 h 249"/>
                  <a:gd name="T44" fmla="*/ 1 w 124"/>
                  <a:gd name="T45" fmla="*/ 2 h 249"/>
                  <a:gd name="T46" fmla="*/ 0 w 124"/>
                  <a:gd name="T47" fmla="*/ 2 h 2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4"/>
                  <a:gd name="T73" fmla="*/ 0 h 249"/>
                  <a:gd name="T74" fmla="*/ 124 w 124"/>
                  <a:gd name="T75" fmla="*/ 249 h 2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4" h="249">
                    <a:moveTo>
                      <a:pt x="17" y="143"/>
                    </a:moveTo>
                    <a:lnTo>
                      <a:pt x="71" y="108"/>
                    </a:lnTo>
                    <a:lnTo>
                      <a:pt x="67" y="97"/>
                    </a:lnTo>
                    <a:lnTo>
                      <a:pt x="65" y="87"/>
                    </a:lnTo>
                    <a:lnTo>
                      <a:pt x="65" y="79"/>
                    </a:lnTo>
                    <a:lnTo>
                      <a:pt x="66" y="72"/>
                    </a:lnTo>
                    <a:lnTo>
                      <a:pt x="68" y="64"/>
                    </a:lnTo>
                    <a:lnTo>
                      <a:pt x="72" y="59"/>
                    </a:lnTo>
                    <a:lnTo>
                      <a:pt x="76" y="51"/>
                    </a:lnTo>
                    <a:lnTo>
                      <a:pt x="81" y="45"/>
                    </a:lnTo>
                    <a:lnTo>
                      <a:pt x="36" y="0"/>
                    </a:lnTo>
                    <a:lnTo>
                      <a:pt x="25" y="12"/>
                    </a:lnTo>
                    <a:lnTo>
                      <a:pt x="17" y="25"/>
                    </a:lnTo>
                    <a:lnTo>
                      <a:pt x="9" y="39"/>
                    </a:lnTo>
                    <a:lnTo>
                      <a:pt x="4" y="56"/>
                    </a:lnTo>
                    <a:lnTo>
                      <a:pt x="0" y="74"/>
                    </a:lnTo>
                    <a:lnTo>
                      <a:pt x="0" y="93"/>
                    </a:lnTo>
                    <a:lnTo>
                      <a:pt x="4" y="112"/>
                    </a:lnTo>
                    <a:lnTo>
                      <a:pt x="10" y="131"/>
                    </a:lnTo>
                    <a:lnTo>
                      <a:pt x="63" y="97"/>
                    </a:lnTo>
                    <a:lnTo>
                      <a:pt x="17" y="143"/>
                    </a:lnTo>
                    <a:lnTo>
                      <a:pt x="124" y="249"/>
                    </a:lnTo>
                    <a:lnTo>
                      <a:pt x="71" y="108"/>
                    </a:lnTo>
                    <a:lnTo>
                      <a:pt x="17" y="14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0" name="Freeform 321"/>
              <p:cNvSpPr>
                <a:spLocks/>
              </p:cNvSpPr>
              <p:nvPr/>
            </p:nvSpPr>
            <p:spPr bwMode="auto">
              <a:xfrm>
                <a:off x="4867" y="2033"/>
                <a:ext cx="39" cy="27"/>
              </a:xfrm>
              <a:custGeom>
                <a:avLst/>
                <a:gdLst>
                  <a:gd name="T0" fmla="*/ 1 w 155"/>
                  <a:gd name="T1" fmla="*/ 0 h 111"/>
                  <a:gd name="T2" fmla="*/ 1 w 155"/>
                  <a:gd name="T3" fmla="*/ 1 h 111"/>
                  <a:gd name="T4" fmla="*/ 2 w 155"/>
                  <a:gd name="T5" fmla="*/ 2 h 111"/>
                  <a:gd name="T6" fmla="*/ 3 w 155"/>
                  <a:gd name="T7" fmla="*/ 1 h 111"/>
                  <a:gd name="T8" fmla="*/ 2 w 155"/>
                  <a:gd name="T9" fmla="*/ 0 h 111"/>
                  <a:gd name="T10" fmla="*/ 1 w 155"/>
                  <a:gd name="T11" fmla="*/ 1 h 111"/>
                  <a:gd name="T12" fmla="*/ 1 w 155"/>
                  <a:gd name="T13" fmla="*/ 0 h 111"/>
                  <a:gd name="T14" fmla="*/ 0 w 155"/>
                  <a:gd name="T15" fmla="*/ 0 h 111"/>
                  <a:gd name="T16" fmla="*/ 1 w 155"/>
                  <a:gd name="T17" fmla="*/ 1 h 111"/>
                  <a:gd name="T18" fmla="*/ 1 w 155"/>
                  <a:gd name="T19" fmla="*/ 0 h 1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5"/>
                  <a:gd name="T31" fmla="*/ 0 h 111"/>
                  <a:gd name="T32" fmla="*/ 155 w 155"/>
                  <a:gd name="T33" fmla="*/ 111 h 1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5" h="111">
                    <a:moveTo>
                      <a:pt x="85" y="6"/>
                    </a:moveTo>
                    <a:lnTo>
                      <a:pt x="60" y="61"/>
                    </a:lnTo>
                    <a:lnTo>
                      <a:pt x="109" y="111"/>
                    </a:lnTo>
                    <a:lnTo>
                      <a:pt x="155" y="65"/>
                    </a:lnTo>
                    <a:lnTo>
                      <a:pt x="105" y="16"/>
                    </a:lnTo>
                    <a:lnTo>
                      <a:pt x="81" y="70"/>
                    </a:lnTo>
                    <a:lnTo>
                      <a:pt x="85" y="6"/>
                    </a:lnTo>
                    <a:lnTo>
                      <a:pt x="0" y="0"/>
                    </a:lnTo>
                    <a:lnTo>
                      <a:pt x="60" y="61"/>
                    </a:lnTo>
                    <a:lnTo>
                      <a:pt x="85" y="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1" name="Freeform 322"/>
              <p:cNvSpPr>
                <a:spLocks/>
              </p:cNvSpPr>
              <p:nvPr/>
            </p:nvSpPr>
            <p:spPr bwMode="auto">
              <a:xfrm>
                <a:off x="4887" y="2034"/>
                <a:ext cx="29" cy="27"/>
              </a:xfrm>
              <a:custGeom>
                <a:avLst/>
                <a:gdLst>
                  <a:gd name="T0" fmla="*/ 1 w 118"/>
                  <a:gd name="T1" fmla="*/ 2 h 106"/>
                  <a:gd name="T2" fmla="*/ 1 w 118"/>
                  <a:gd name="T3" fmla="*/ 1 h 106"/>
                  <a:gd name="T4" fmla="*/ 1 w 118"/>
                  <a:gd name="T5" fmla="*/ 1 h 106"/>
                  <a:gd name="T6" fmla="*/ 1 w 118"/>
                  <a:gd name="T7" fmla="*/ 1 h 106"/>
                  <a:gd name="T8" fmla="*/ 1 w 118"/>
                  <a:gd name="T9" fmla="*/ 1 h 106"/>
                  <a:gd name="T10" fmla="*/ 1 w 118"/>
                  <a:gd name="T11" fmla="*/ 1 h 106"/>
                  <a:gd name="T12" fmla="*/ 1 w 118"/>
                  <a:gd name="T13" fmla="*/ 0 h 106"/>
                  <a:gd name="T14" fmla="*/ 0 w 118"/>
                  <a:gd name="T15" fmla="*/ 0 h 106"/>
                  <a:gd name="T16" fmla="*/ 0 w 118"/>
                  <a:gd name="T17" fmla="*/ 0 h 106"/>
                  <a:gd name="T18" fmla="*/ 0 w 118"/>
                  <a:gd name="T19" fmla="*/ 0 h 106"/>
                  <a:gd name="T20" fmla="*/ 0 w 118"/>
                  <a:gd name="T21" fmla="*/ 1 h 106"/>
                  <a:gd name="T22" fmla="*/ 0 w 118"/>
                  <a:gd name="T23" fmla="*/ 1 h 106"/>
                  <a:gd name="T24" fmla="*/ 0 w 118"/>
                  <a:gd name="T25" fmla="*/ 1 h 106"/>
                  <a:gd name="T26" fmla="*/ 0 w 118"/>
                  <a:gd name="T27" fmla="*/ 1 h 106"/>
                  <a:gd name="T28" fmla="*/ 0 w 118"/>
                  <a:gd name="T29" fmla="*/ 1 h 106"/>
                  <a:gd name="T30" fmla="*/ 0 w 118"/>
                  <a:gd name="T31" fmla="*/ 1 h 106"/>
                  <a:gd name="T32" fmla="*/ 0 w 118"/>
                  <a:gd name="T33" fmla="*/ 2 h 106"/>
                  <a:gd name="T34" fmla="*/ 0 w 118"/>
                  <a:gd name="T35" fmla="*/ 2 h 106"/>
                  <a:gd name="T36" fmla="*/ 1 w 118"/>
                  <a:gd name="T37" fmla="*/ 2 h 106"/>
                  <a:gd name="T38" fmla="*/ 1 w 118"/>
                  <a:gd name="T39" fmla="*/ 1 h 106"/>
                  <a:gd name="T40" fmla="*/ 1 w 118"/>
                  <a:gd name="T41" fmla="*/ 2 h 106"/>
                  <a:gd name="T42" fmla="*/ 2 w 118"/>
                  <a:gd name="T43" fmla="*/ 1 h 106"/>
                  <a:gd name="T44" fmla="*/ 1 w 118"/>
                  <a:gd name="T45" fmla="*/ 1 h 106"/>
                  <a:gd name="T46" fmla="*/ 1 w 118"/>
                  <a:gd name="T47" fmla="*/ 2 h 1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8"/>
                  <a:gd name="T73" fmla="*/ 0 h 106"/>
                  <a:gd name="T74" fmla="*/ 118 w 118"/>
                  <a:gd name="T75" fmla="*/ 106 h 1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8" h="106">
                    <a:moveTo>
                      <a:pt x="95" y="106"/>
                    </a:moveTo>
                    <a:lnTo>
                      <a:pt x="95" y="61"/>
                    </a:lnTo>
                    <a:lnTo>
                      <a:pt x="87" y="53"/>
                    </a:lnTo>
                    <a:lnTo>
                      <a:pt x="78" y="43"/>
                    </a:lnTo>
                    <a:lnTo>
                      <a:pt x="68" y="35"/>
                    </a:lnTo>
                    <a:lnTo>
                      <a:pt x="57" y="25"/>
                    </a:lnTo>
                    <a:lnTo>
                      <a:pt x="47" y="17"/>
                    </a:lnTo>
                    <a:lnTo>
                      <a:pt x="36" y="10"/>
                    </a:lnTo>
                    <a:lnTo>
                      <a:pt x="23" y="4"/>
                    </a:lnTo>
                    <a:lnTo>
                      <a:pt x="6" y="0"/>
                    </a:lnTo>
                    <a:lnTo>
                      <a:pt x="2" y="64"/>
                    </a:lnTo>
                    <a:lnTo>
                      <a:pt x="0" y="64"/>
                    </a:lnTo>
                    <a:lnTo>
                      <a:pt x="4" y="67"/>
                    </a:lnTo>
                    <a:lnTo>
                      <a:pt x="10" y="70"/>
                    </a:lnTo>
                    <a:lnTo>
                      <a:pt x="17" y="75"/>
                    </a:lnTo>
                    <a:lnTo>
                      <a:pt x="25" y="82"/>
                    </a:lnTo>
                    <a:lnTo>
                      <a:pt x="34" y="91"/>
                    </a:lnTo>
                    <a:lnTo>
                      <a:pt x="42" y="98"/>
                    </a:lnTo>
                    <a:lnTo>
                      <a:pt x="49" y="106"/>
                    </a:lnTo>
                    <a:lnTo>
                      <a:pt x="49" y="61"/>
                    </a:lnTo>
                    <a:lnTo>
                      <a:pt x="95" y="106"/>
                    </a:lnTo>
                    <a:lnTo>
                      <a:pt x="118" y="83"/>
                    </a:lnTo>
                    <a:lnTo>
                      <a:pt x="95" y="61"/>
                    </a:lnTo>
                    <a:lnTo>
                      <a:pt x="95" y="10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2" name="Freeform 323"/>
              <p:cNvSpPr>
                <a:spLocks/>
              </p:cNvSpPr>
              <p:nvPr/>
            </p:nvSpPr>
            <p:spPr bwMode="auto">
              <a:xfrm>
                <a:off x="4886" y="2049"/>
                <a:ext cx="25" cy="29"/>
              </a:xfrm>
              <a:custGeom>
                <a:avLst/>
                <a:gdLst>
                  <a:gd name="T0" fmla="*/ 0 w 98"/>
                  <a:gd name="T1" fmla="*/ 2 h 113"/>
                  <a:gd name="T2" fmla="*/ 1 w 98"/>
                  <a:gd name="T3" fmla="*/ 2 h 113"/>
                  <a:gd name="T4" fmla="*/ 2 w 98"/>
                  <a:gd name="T5" fmla="*/ 1 h 113"/>
                  <a:gd name="T6" fmla="*/ 1 w 98"/>
                  <a:gd name="T7" fmla="*/ 0 h 113"/>
                  <a:gd name="T8" fmla="*/ 0 w 98"/>
                  <a:gd name="T9" fmla="*/ 1 h 113"/>
                  <a:gd name="T10" fmla="*/ 1 w 98"/>
                  <a:gd name="T11" fmla="*/ 1 h 113"/>
                  <a:gd name="T12" fmla="*/ 0 w 98"/>
                  <a:gd name="T13" fmla="*/ 2 h 113"/>
                  <a:gd name="T14" fmla="*/ 1 w 98"/>
                  <a:gd name="T15" fmla="*/ 2 h 113"/>
                  <a:gd name="T16" fmla="*/ 1 w 98"/>
                  <a:gd name="T17" fmla="*/ 2 h 113"/>
                  <a:gd name="T18" fmla="*/ 0 w 98"/>
                  <a:gd name="T19" fmla="*/ 2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113"/>
                  <a:gd name="T32" fmla="*/ 98 w 98"/>
                  <a:gd name="T33" fmla="*/ 113 h 1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113">
                    <a:moveTo>
                      <a:pt x="10" y="106"/>
                    </a:moveTo>
                    <a:lnTo>
                      <a:pt x="45" y="99"/>
                    </a:lnTo>
                    <a:lnTo>
                      <a:pt x="98" y="45"/>
                    </a:lnTo>
                    <a:lnTo>
                      <a:pt x="52" y="0"/>
                    </a:lnTo>
                    <a:lnTo>
                      <a:pt x="0" y="52"/>
                    </a:lnTo>
                    <a:lnTo>
                      <a:pt x="34" y="45"/>
                    </a:lnTo>
                    <a:lnTo>
                      <a:pt x="10" y="106"/>
                    </a:lnTo>
                    <a:lnTo>
                      <a:pt x="29" y="113"/>
                    </a:lnTo>
                    <a:lnTo>
                      <a:pt x="45" y="99"/>
                    </a:lnTo>
                    <a:lnTo>
                      <a:pt x="10" y="10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3" name="Freeform 324"/>
              <p:cNvSpPr>
                <a:spLocks/>
              </p:cNvSpPr>
              <p:nvPr/>
            </p:nvSpPr>
            <p:spPr bwMode="auto">
              <a:xfrm>
                <a:off x="4866" y="2052"/>
                <a:ext cx="29" cy="24"/>
              </a:xfrm>
              <a:custGeom>
                <a:avLst/>
                <a:gdLst>
                  <a:gd name="T0" fmla="*/ 1 w 116"/>
                  <a:gd name="T1" fmla="*/ 0 h 94"/>
                  <a:gd name="T2" fmla="*/ 1 w 116"/>
                  <a:gd name="T3" fmla="*/ 1 h 94"/>
                  <a:gd name="T4" fmla="*/ 1 w 116"/>
                  <a:gd name="T5" fmla="*/ 1 h 94"/>
                  <a:gd name="T6" fmla="*/ 1 w 116"/>
                  <a:gd name="T7" fmla="*/ 1 h 94"/>
                  <a:gd name="T8" fmla="*/ 1 w 116"/>
                  <a:gd name="T9" fmla="*/ 1 h 94"/>
                  <a:gd name="T10" fmla="*/ 1 w 116"/>
                  <a:gd name="T11" fmla="*/ 1 h 94"/>
                  <a:gd name="T12" fmla="*/ 1 w 116"/>
                  <a:gd name="T13" fmla="*/ 1 h 94"/>
                  <a:gd name="T14" fmla="*/ 1 w 116"/>
                  <a:gd name="T15" fmla="*/ 1 h 94"/>
                  <a:gd name="T16" fmla="*/ 1 w 116"/>
                  <a:gd name="T17" fmla="*/ 2 h 94"/>
                  <a:gd name="T18" fmla="*/ 2 w 116"/>
                  <a:gd name="T19" fmla="*/ 2 h 94"/>
                  <a:gd name="T20" fmla="*/ 2 w 116"/>
                  <a:gd name="T21" fmla="*/ 1 h 94"/>
                  <a:gd name="T22" fmla="*/ 2 w 116"/>
                  <a:gd name="T23" fmla="*/ 1 h 94"/>
                  <a:gd name="T24" fmla="*/ 2 w 116"/>
                  <a:gd name="T25" fmla="*/ 1 h 94"/>
                  <a:gd name="T26" fmla="*/ 2 w 116"/>
                  <a:gd name="T27" fmla="*/ 1 h 94"/>
                  <a:gd name="T28" fmla="*/ 2 w 116"/>
                  <a:gd name="T29" fmla="*/ 0 h 94"/>
                  <a:gd name="T30" fmla="*/ 1 w 116"/>
                  <a:gd name="T31" fmla="*/ 0 h 94"/>
                  <a:gd name="T32" fmla="*/ 1 w 116"/>
                  <a:gd name="T33" fmla="*/ 0 h 94"/>
                  <a:gd name="T34" fmla="*/ 1 w 116"/>
                  <a:gd name="T35" fmla="*/ 0 h 94"/>
                  <a:gd name="T36" fmla="*/ 1 w 116"/>
                  <a:gd name="T37" fmla="*/ 0 h 94"/>
                  <a:gd name="T38" fmla="*/ 1 w 116"/>
                  <a:gd name="T39" fmla="*/ 1 h 94"/>
                  <a:gd name="T40" fmla="*/ 1 w 116"/>
                  <a:gd name="T41" fmla="*/ 0 h 94"/>
                  <a:gd name="T42" fmla="*/ 0 w 116"/>
                  <a:gd name="T43" fmla="*/ 1 h 94"/>
                  <a:gd name="T44" fmla="*/ 1 w 116"/>
                  <a:gd name="T45" fmla="*/ 1 h 94"/>
                  <a:gd name="T46" fmla="*/ 1 w 116"/>
                  <a:gd name="T47" fmla="*/ 0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6"/>
                  <a:gd name="T73" fmla="*/ 0 h 94"/>
                  <a:gd name="T74" fmla="*/ 116 w 116"/>
                  <a:gd name="T75" fmla="*/ 94 h 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6" h="94">
                    <a:moveTo>
                      <a:pt x="24" y="0"/>
                    </a:moveTo>
                    <a:lnTo>
                      <a:pt x="24" y="46"/>
                    </a:lnTo>
                    <a:lnTo>
                      <a:pt x="31" y="53"/>
                    </a:lnTo>
                    <a:lnTo>
                      <a:pt x="38" y="59"/>
                    </a:lnTo>
                    <a:lnTo>
                      <a:pt x="45" y="66"/>
                    </a:lnTo>
                    <a:lnTo>
                      <a:pt x="52" y="72"/>
                    </a:lnTo>
                    <a:lnTo>
                      <a:pt x="60" y="78"/>
                    </a:lnTo>
                    <a:lnTo>
                      <a:pt x="70" y="83"/>
                    </a:lnTo>
                    <a:lnTo>
                      <a:pt x="81" y="89"/>
                    </a:lnTo>
                    <a:lnTo>
                      <a:pt x="92" y="94"/>
                    </a:lnTo>
                    <a:lnTo>
                      <a:pt x="116" y="33"/>
                    </a:lnTo>
                    <a:lnTo>
                      <a:pt x="107" y="30"/>
                    </a:lnTo>
                    <a:lnTo>
                      <a:pt x="101" y="27"/>
                    </a:lnTo>
                    <a:lnTo>
                      <a:pt x="95" y="24"/>
                    </a:lnTo>
                    <a:lnTo>
                      <a:pt x="90" y="20"/>
                    </a:lnTo>
                    <a:lnTo>
                      <a:pt x="85" y="16"/>
                    </a:lnTo>
                    <a:lnTo>
                      <a:pt x="81" y="13"/>
                    </a:lnTo>
                    <a:lnTo>
                      <a:pt x="76" y="7"/>
                    </a:lnTo>
                    <a:lnTo>
                      <a:pt x="69" y="0"/>
                    </a:lnTo>
                    <a:lnTo>
                      <a:pt x="69" y="46"/>
                    </a:lnTo>
                    <a:lnTo>
                      <a:pt x="24" y="0"/>
                    </a:lnTo>
                    <a:lnTo>
                      <a:pt x="0" y="24"/>
                    </a:lnTo>
                    <a:lnTo>
                      <a:pt x="24" y="46"/>
                    </a:lnTo>
                    <a:lnTo>
                      <a:pt x="2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4" name="Freeform 325"/>
              <p:cNvSpPr>
                <a:spLocks/>
              </p:cNvSpPr>
              <p:nvPr/>
            </p:nvSpPr>
            <p:spPr bwMode="auto">
              <a:xfrm>
                <a:off x="4871" y="2040"/>
                <a:ext cx="16" cy="24"/>
              </a:xfrm>
              <a:custGeom>
                <a:avLst/>
                <a:gdLst>
                  <a:gd name="T0" fmla="*/ 1 w 66"/>
                  <a:gd name="T1" fmla="*/ 0 h 97"/>
                  <a:gd name="T2" fmla="*/ 0 w 66"/>
                  <a:gd name="T3" fmla="*/ 0 h 97"/>
                  <a:gd name="T4" fmla="*/ 0 w 66"/>
                  <a:gd name="T5" fmla="*/ 0 h 97"/>
                  <a:gd name="T6" fmla="*/ 0 w 66"/>
                  <a:gd name="T7" fmla="*/ 0 h 97"/>
                  <a:gd name="T8" fmla="*/ 0 w 66"/>
                  <a:gd name="T9" fmla="*/ 0 h 97"/>
                  <a:gd name="T10" fmla="*/ 0 w 66"/>
                  <a:gd name="T11" fmla="*/ 1 h 97"/>
                  <a:gd name="T12" fmla="*/ 0 w 66"/>
                  <a:gd name="T13" fmla="*/ 1 h 97"/>
                  <a:gd name="T14" fmla="*/ 0 w 66"/>
                  <a:gd name="T15" fmla="*/ 1 h 97"/>
                  <a:gd name="T16" fmla="*/ 0 w 66"/>
                  <a:gd name="T17" fmla="*/ 1 h 97"/>
                  <a:gd name="T18" fmla="*/ 0 w 66"/>
                  <a:gd name="T19" fmla="*/ 1 h 97"/>
                  <a:gd name="T20" fmla="*/ 1 w 66"/>
                  <a:gd name="T21" fmla="*/ 1 h 97"/>
                  <a:gd name="T22" fmla="*/ 1 w 66"/>
                  <a:gd name="T23" fmla="*/ 1 h 97"/>
                  <a:gd name="T24" fmla="*/ 1 w 66"/>
                  <a:gd name="T25" fmla="*/ 1 h 97"/>
                  <a:gd name="T26" fmla="*/ 1 w 66"/>
                  <a:gd name="T27" fmla="*/ 1 h 97"/>
                  <a:gd name="T28" fmla="*/ 1 w 66"/>
                  <a:gd name="T29" fmla="*/ 1 h 97"/>
                  <a:gd name="T30" fmla="*/ 1 w 66"/>
                  <a:gd name="T31" fmla="*/ 1 h 97"/>
                  <a:gd name="T32" fmla="*/ 1 w 66"/>
                  <a:gd name="T33" fmla="*/ 1 h 97"/>
                  <a:gd name="T34" fmla="*/ 1 w 66"/>
                  <a:gd name="T35" fmla="*/ 1 h 97"/>
                  <a:gd name="T36" fmla="*/ 1 w 66"/>
                  <a:gd name="T37" fmla="*/ 1 h 97"/>
                  <a:gd name="T38" fmla="*/ 0 w 66"/>
                  <a:gd name="T39" fmla="*/ 1 h 97"/>
                  <a:gd name="T40" fmla="*/ 1 w 66"/>
                  <a:gd name="T41" fmla="*/ 0 h 97"/>
                  <a:gd name="T42" fmla="*/ 0 w 66"/>
                  <a:gd name="T43" fmla="*/ 0 h 97"/>
                  <a:gd name="T44" fmla="*/ 0 w 66"/>
                  <a:gd name="T45" fmla="*/ 0 h 97"/>
                  <a:gd name="T46" fmla="*/ 1 w 66"/>
                  <a:gd name="T47" fmla="*/ 0 h 9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6"/>
                  <a:gd name="T73" fmla="*/ 0 h 97"/>
                  <a:gd name="T74" fmla="*/ 66 w 66"/>
                  <a:gd name="T75" fmla="*/ 97 h 9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6" h="97">
                    <a:moveTo>
                      <a:pt x="52" y="7"/>
                    </a:moveTo>
                    <a:lnTo>
                      <a:pt x="18" y="15"/>
                    </a:lnTo>
                    <a:lnTo>
                      <a:pt x="11" y="25"/>
                    </a:lnTo>
                    <a:lnTo>
                      <a:pt x="6" y="33"/>
                    </a:lnTo>
                    <a:lnTo>
                      <a:pt x="4" y="41"/>
                    </a:lnTo>
                    <a:lnTo>
                      <a:pt x="3" y="47"/>
                    </a:lnTo>
                    <a:lnTo>
                      <a:pt x="1" y="52"/>
                    </a:lnTo>
                    <a:lnTo>
                      <a:pt x="0" y="54"/>
                    </a:lnTo>
                    <a:lnTo>
                      <a:pt x="0" y="53"/>
                    </a:lnTo>
                    <a:lnTo>
                      <a:pt x="3" y="51"/>
                    </a:lnTo>
                    <a:lnTo>
                      <a:pt x="48" y="97"/>
                    </a:lnTo>
                    <a:lnTo>
                      <a:pt x="55" y="88"/>
                    </a:lnTo>
                    <a:lnTo>
                      <a:pt x="60" y="78"/>
                    </a:lnTo>
                    <a:lnTo>
                      <a:pt x="62" y="70"/>
                    </a:lnTo>
                    <a:lnTo>
                      <a:pt x="64" y="64"/>
                    </a:lnTo>
                    <a:lnTo>
                      <a:pt x="66" y="60"/>
                    </a:lnTo>
                    <a:lnTo>
                      <a:pt x="66" y="58"/>
                    </a:lnTo>
                    <a:lnTo>
                      <a:pt x="64" y="60"/>
                    </a:lnTo>
                    <a:lnTo>
                      <a:pt x="30" y="67"/>
                    </a:lnTo>
                    <a:lnTo>
                      <a:pt x="52" y="7"/>
                    </a:lnTo>
                    <a:lnTo>
                      <a:pt x="33" y="0"/>
                    </a:lnTo>
                    <a:lnTo>
                      <a:pt x="18" y="15"/>
                    </a:lnTo>
                    <a:lnTo>
                      <a:pt x="52" y="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5" name="Freeform 326"/>
              <p:cNvSpPr>
                <a:spLocks/>
              </p:cNvSpPr>
              <p:nvPr/>
            </p:nvSpPr>
            <p:spPr bwMode="auto">
              <a:xfrm>
                <a:off x="4872" y="2041"/>
                <a:ext cx="28" cy="53"/>
              </a:xfrm>
              <a:custGeom>
                <a:avLst/>
                <a:gdLst>
                  <a:gd name="T0" fmla="*/ 0 w 115"/>
                  <a:gd name="T1" fmla="*/ 3 h 210"/>
                  <a:gd name="T2" fmla="*/ 1 w 115"/>
                  <a:gd name="T3" fmla="*/ 3 h 210"/>
                  <a:gd name="T4" fmla="*/ 1 w 115"/>
                  <a:gd name="T5" fmla="*/ 3 h 210"/>
                  <a:gd name="T6" fmla="*/ 1 w 115"/>
                  <a:gd name="T7" fmla="*/ 3 h 210"/>
                  <a:gd name="T8" fmla="*/ 1 w 115"/>
                  <a:gd name="T9" fmla="*/ 3 h 210"/>
                  <a:gd name="T10" fmla="*/ 1 w 115"/>
                  <a:gd name="T11" fmla="*/ 2 h 210"/>
                  <a:gd name="T12" fmla="*/ 1 w 115"/>
                  <a:gd name="T13" fmla="*/ 2 h 210"/>
                  <a:gd name="T14" fmla="*/ 1 w 115"/>
                  <a:gd name="T15" fmla="*/ 2 h 210"/>
                  <a:gd name="T16" fmla="*/ 2 w 115"/>
                  <a:gd name="T17" fmla="*/ 2 h 210"/>
                  <a:gd name="T18" fmla="*/ 2 w 115"/>
                  <a:gd name="T19" fmla="*/ 2 h 210"/>
                  <a:gd name="T20" fmla="*/ 2 w 115"/>
                  <a:gd name="T21" fmla="*/ 1 h 210"/>
                  <a:gd name="T22" fmla="*/ 2 w 115"/>
                  <a:gd name="T23" fmla="*/ 1 h 210"/>
                  <a:gd name="T24" fmla="*/ 2 w 115"/>
                  <a:gd name="T25" fmla="*/ 1 h 210"/>
                  <a:gd name="T26" fmla="*/ 2 w 115"/>
                  <a:gd name="T27" fmla="*/ 1 h 210"/>
                  <a:gd name="T28" fmla="*/ 1 w 115"/>
                  <a:gd name="T29" fmla="*/ 1 h 210"/>
                  <a:gd name="T30" fmla="*/ 1 w 115"/>
                  <a:gd name="T31" fmla="*/ 1 h 210"/>
                  <a:gd name="T32" fmla="*/ 1 w 115"/>
                  <a:gd name="T33" fmla="*/ 1 h 210"/>
                  <a:gd name="T34" fmla="*/ 1 w 115"/>
                  <a:gd name="T35" fmla="*/ 0 h 210"/>
                  <a:gd name="T36" fmla="*/ 1 w 115"/>
                  <a:gd name="T37" fmla="*/ 0 h 210"/>
                  <a:gd name="T38" fmla="*/ 1 w 115"/>
                  <a:gd name="T39" fmla="*/ 0 h 210"/>
                  <a:gd name="T40" fmla="*/ 1 w 115"/>
                  <a:gd name="T41" fmla="*/ 0 h 210"/>
                  <a:gd name="T42" fmla="*/ 1 w 115"/>
                  <a:gd name="T43" fmla="*/ 0 h 210"/>
                  <a:gd name="T44" fmla="*/ 0 w 115"/>
                  <a:gd name="T45" fmla="*/ 1 h 210"/>
                  <a:gd name="T46" fmla="*/ 0 w 115"/>
                  <a:gd name="T47" fmla="*/ 1 h 210"/>
                  <a:gd name="T48" fmla="*/ 0 w 115"/>
                  <a:gd name="T49" fmla="*/ 1 h 210"/>
                  <a:gd name="T50" fmla="*/ 0 w 115"/>
                  <a:gd name="T51" fmla="*/ 1 h 210"/>
                  <a:gd name="T52" fmla="*/ 1 w 115"/>
                  <a:gd name="T53" fmla="*/ 1 h 210"/>
                  <a:gd name="T54" fmla="*/ 1 w 115"/>
                  <a:gd name="T55" fmla="*/ 1 h 210"/>
                  <a:gd name="T56" fmla="*/ 1 w 115"/>
                  <a:gd name="T57" fmla="*/ 1 h 210"/>
                  <a:gd name="T58" fmla="*/ 1 w 115"/>
                  <a:gd name="T59" fmla="*/ 1 h 210"/>
                  <a:gd name="T60" fmla="*/ 1 w 115"/>
                  <a:gd name="T61" fmla="*/ 1 h 210"/>
                  <a:gd name="T62" fmla="*/ 1 w 115"/>
                  <a:gd name="T63" fmla="*/ 1 h 210"/>
                  <a:gd name="T64" fmla="*/ 1 w 115"/>
                  <a:gd name="T65" fmla="*/ 1 h 210"/>
                  <a:gd name="T66" fmla="*/ 1 w 115"/>
                  <a:gd name="T67" fmla="*/ 1 h 210"/>
                  <a:gd name="T68" fmla="*/ 1 w 115"/>
                  <a:gd name="T69" fmla="*/ 1 h 210"/>
                  <a:gd name="T70" fmla="*/ 1 w 115"/>
                  <a:gd name="T71" fmla="*/ 1 h 210"/>
                  <a:gd name="T72" fmla="*/ 1 w 115"/>
                  <a:gd name="T73" fmla="*/ 2 h 210"/>
                  <a:gd name="T74" fmla="*/ 0 w 115"/>
                  <a:gd name="T75" fmla="*/ 2 h 210"/>
                  <a:gd name="T76" fmla="*/ 0 w 115"/>
                  <a:gd name="T77" fmla="*/ 2 h 210"/>
                  <a:gd name="T78" fmla="*/ 0 w 115"/>
                  <a:gd name="T79" fmla="*/ 2 h 210"/>
                  <a:gd name="T80" fmla="*/ 0 w 115"/>
                  <a:gd name="T81" fmla="*/ 2 h 210"/>
                  <a:gd name="T82" fmla="*/ 0 w 115"/>
                  <a:gd name="T83" fmla="*/ 2 h 210"/>
                  <a:gd name="T84" fmla="*/ 0 w 115"/>
                  <a:gd name="T85" fmla="*/ 2 h 210"/>
                  <a:gd name="T86" fmla="*/ 1 w 115"/>
                  <a:gd name="T87" fmla="*/ 2 h 210"/>
                  <a:gd name="T88" fmla="*/ 0 w 115"/>
                  <a:gd name="T89" fmla="*/ 3 h 210"/>
                  <a:gd name="T90" fmla="*/ 0 w 115"/>
                  <a:gd name="T91" fmla="*/ 3 h 210"/>
                  <a:gd name="T92" fmla="*/ 1 w 115"/>
                  <a:gd name="T93" fmla="*/ 3 h 210"/>
                  <a:gd name="T94" fmla="*/ 0 w 115"/>
                  <a:gd name="T95" fmla="*/ 3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
                  <a:gd name="T145" fmla="*/ 0 h 210"/>
                  <a:gd name="T146" fmla="*/ 115 w 115"/>
                  <a:gd name="T147" fmla="*/ 210 h 2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 h="210">
                    <a:moveTo>
                      <a:pt x="0" y="188"/>
                    </a:moveTo>
                    <a:lnTo>
                      <a:pt x="45" y="188"/>
                    </a:lnTo>
                    <a:lnTo>
                      <a:pt x="54" y="179"/>
                    </a:lnTo>
                    <a:lnTo>
                      <a:pt x="70" y="165"/>
                    </a:lnTo>
                    <a:lnTo>
                      <a:pt x="78" y="154"/>
                    </a:lnTo>
                    <a:lnTo>
                      <a:pt x="86" y="145"/>
                    </a:lnTo>
                    <a:lnTo>
                      <a:pt x="96" y="133"/>
                    </a:lnTo>
                    <a:lnTo>
                      <a:pt x="103" y="120"/>
                    </a:lnTo>
                    <a:lnTo>
                      <a:pt x="109" y="106"/>
                    </a:lnTo>
                    <a:lnTo>
                      <a:pt x="114" y="91"/>
                    </a:lnTo>
                    <a:lnTo>
                      <a:pt x="115" y="82"/>
                    </a:lnTo>
                    <a:lnTo>
                      <a:pt x="115" y="72"/>
                    </a:lnTo>
                    <a:lnTo>
                      <a:pt x="114" y="64"/>
                    </a:lnTo>
                    <a:lnTo>
                      <a:pt x="111" y="54"/>
                    </a:lnTo>
                    <a:lnTo>
                      <a:pt x="106" y="45"/>
                    </a:lnTo>
                    <a:lnTo>
                      <a:pt x="102" y="37"/>
                    </a:lnTo>
                    <a:lnTo>
                      <a:pt x="95" y="28"/>
                    </a:lnTo>
                    <a:lnTo>
                      <a:pt x="87" y="21"/>
                    </a:lnTo>
                    <a:lnTo>
                      <a:pt x="79" y="15"/>
                    </a:lnTo>
                    <a:lnTo>
                      <a:pt x="71" y="9"/>
                    </a:lnTo>
                    <a:lnTo>
                      <a:pt x="60" y="5"/>
                    </a:lnTo>
                    <a:lnTo>
                      <a:pt x="49" y="0"/>
                    </a:lnTo>
                    <a:lnTo>
                      <a:pt x="27" y="60"/>
                    </a:lnTo>
                    <a:lnTo>
                      <a:pt x="34" y="63"/>
                    </a:lnTo>
                    <a:lnTo>
                      <a:pt x="39" y="66"/>
                    </a:lnTo>
                    <a:lnTo>
                      <a:pt x="43" y="69"/>
                    </a:lnTo>
                    <a:lnTo>
                      <a:pt x="46" y="71"/>
                    </a:lnTo>
                    <a:lnTo>
                      <a:pt x="48" y="72"/>
                    </a:lnTo>
                    <a:lnTo>
                      <a:pt x="49" y="75"/>
                    </a:lnTo>
                    <a:lnTo>
                      <a:pt x="49" y="76"/>
                    </a:lnTo>
                    <a:lnTo>
                      <a:pt x="51" y="76"/>
                    </a:lnTo>
                    <a:lnTo>
                      <a:pt x="51" y="77"/>
                    </a:lnTo>
                    <a:lnTo>
                      <a:pt x="51" y="78"/>
                    </a:lnTo>
                    <a:lnTo>
                      <a:pt x="48" y="84"/>
                    </a:lnTo>
                    <a:lnTo>
                      <a:pt x="46" y="90"/>
                    </a:lnTo>
                    <a:lnTo>
                      <a:pt x="41" y="97"/>
                    </a:lnTo>
                    <a:lnTo>
                      <a:pt x="36" y="104"/>
                    </a:lnTo>
                    <a:lnTo>
                      <a:pt x="30" y="113"/>
                    </a:lnTo>
                    <a:lnTo>
                      <a:pt x="23" y="120"/>
                    </a:lnTo>
                    <a:lnTo>
                      <a:pt x="10" y="133"/>
                    </a:lnTo>
                    <a:lnTo>
                      <a:pt x="0" y="142"/>
                    </a:lnTo>
                    <a:lnTo>
                      <a:pt x="46" y="142"/>
                    </a:lnTo>
                    <a:lnTo>
                      <a:pt x="0" y="188"/>
                    </a:lnTo>
                    <a:lnTo>
                      <a:pt x="22" y="210"/>
                    </a:lnTo>
                    <a:lnTo>
                      <a:pt x="45" y="188"/>
                    </a:lnTo>
                    <a:lnTo>
                      <a:pt x="0" y="18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6" name="Freeform 327"/>
              <p:cNvSpPr>
                <a:spLocks/>
              </p:cNvSpPr>
              <p:nvPr/>
            </p:nvSpPr>
            <p:spPr bwMode="auto">
              <a:xfrm>
                <a:off x="4854" y="2065"/>
                <a:ext cx="29" cy="23"/>
              </a:xfrm>
              <a:custGeom>
                <a:avLst/>
                <a:gdLst>
                  <a:gd name="T0" fmla="*/ 0 w 119"/>
                  <a:gd name="T1" fmla="*/ 0 h 95"/>
                  <a:gd name="T2" fmla="*/ 0 w 119"/>
                  <a:gd name="T3" fmla="*/ 1 h 95"/>
                  <a:gd name="T4" fmla="*/ 1 w 119"/>
                  <a:gd name="T5" fmla="*/ 1 h 95"/>
                  <a:gd name="T6" fmla="*/ 2 w 119"/>
                  <a:gd name="T7" fmla="*/ 1 h 95"/>
                  <a:gd name="T8" fmla="*/ 1 w 119"/>
                  <a:gd name="T9" fmla="*/ 0 h 95"/>
                  <a:gd name="T10" fmla="*/ 1 w 119"/>
                  <a:gd name="T11" fmla="*/ 1 h 95"/>
                  <a:gd name="T12" fmla="*/ 0 w 119"/>
                  <a:gd name="T13" fmla="*/ 0 h 95"/>
                  <a:gd name="T14" fmla="*/ 0 w 119"/>
                  <a:gd name="T15" fmla="*/ 0 h 95"/>
                  <a:gd name="T16" fmla="*/ 0 w 119"/>
                  <a:gd name="T17" fmla="*/ 1 h 95"/>
                  <a:gd name="T18" fmla="*/ 0 w 119"/>
                  <a:gd name="T19" fmla="*/ 0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95"/>
                  <a:gd name="T32" fmla="*/ 119 w 119"/>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95">
                    <a:moveTo>
                      <a:pt x="24" y="0"/>
                    </a:moveTo>
                    <a:lnTo>
                      <a:pt x="24" y="46"/>
                    </a:lnTo>
                    <a:lnTo>
                      <a:pt x="73" y="95"/>
                    </a:lnTo>
                    <a:lnTo>
                      <a:pt x="119" y="49"/>
                    </a:lnTo>
                    <a:lnTo>
                      <a:pt x="69" y="0"/>
                    </a:lnTo>
                    <a:lnTo>
                      <a:pt x="69" y="46"/>
                    </a:lnTo>
                    <a:lnTo>
                      <a:pt x="24" y="0"/>
                    </a:lnTo>
                    <a:lnTo>
                      <a:pt x="0" y="23"/>
                    </a:lnTo>
                    <a:lnTo>
                      <a:pt x="24" y="46"/>
                    </a:lnTo>
                    <a:lnTo>
                      <a:pt x="2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7" name="Freeform 328"/>
              <p:cNvSpPr>
                <a:spLocks/>
              </p:cNvSpPr>
              <p:nvPr/>
            </p:nvSpPr>
            <p:spPr bwMode="auto">
              <a:xfrm>
                <a:off x="4857" y="2048"/>
                <a:ext cx="16" cy="28"/>
              </a:xfrm>
              <a:custGeom>
                <a:avLst/>
                <a:gdLst>
                  <a:gd name="T0" fmla="*/ 1 w 66"/>
                  <a:gd name="T1" fmla="*/ 1 h 112"/>
                  <a:gd name="T2" fmla="*/ 0 w 66"/>
                  <a:gd name="T3" fmla="*/ 1 h 112"/>
                  <a:gd name="T4" fmla="*/ 0 w 66"/>
                  <a:gd name="T5" fmla="*/ 1 h 112"/>
                  <a:gd name="T6" fmla="*/ 0 w 66"/>
                  <a:gd name="T7" fmla="*/ 1 h 112"/>
                  <a:gd name="T8" fmla="*/ 0 w 66"/>
                  <a:gd name="T9" fmla="*/ 1 h 112"/>
                  <a:gd name="T10" fmla="*/ 0 w 66"/>
                  <a:gd name="T11" fmla="*/ 1 h 112"/>
                  <a:gd name="T12" fmla="*/ 0 w 66"/>
                  <a:gd name="T13" fmla="*/ 1 h 112"/>
                  <a:gd name="T14" fmla="*/ 0 w 66"/>
                  <a:gd name="T15" fmla="*/ 1 h 112"/>
                  <a:gd name="T16" fmla="*/ 0 w 66"/>
                  <a:gd name="T17" fmla="*/ 1 h 112"/>
                  <a:gd name="T18" fmla="*/ 0 w 66"/>
                  <a:gd name="T19" fmla="*/ 1 h 112"/>
                  <a:gd name="T20" fmla="*/ 1 w 66"/>
                  <a:gd name="T21" fmla="*/ 2 h 112"/>
                  <a:gd name="T22" fmla="*/ 1 w 66"/>
                  <a:gd name="T23" fmla="*/ 2 h 112"/>
                  <a:gd name="T24" fmla="*/ 1 w 66"/>
                  <a:gd name="T25" fmla="*/ 1 h 112"/>
                  <a:gd name="T26" fmla="*/ 1 w 66"/>
                  <a:gd name="T27" fmla="*/ 1 h 112"/>
                  <a:gd name="T28" fmla="*/ 1 w 66"/>
                  <a:gd name="T29" fmla="*/ 1 h 112"/>
                  <a:gd name="T30" fmla="*/ 1 w 66"/>
                  <a:gd name="T31" fmla="*/ 1 h 112"/>
                  <a:gd name="T32" fmla="*/ 1 w 66"/>
                  <a:gd name="T33" fmla="*/ 1 h 112"/>
                  <a:gd name="T34" fmla="*/ 1 w 66"/>
                  <a:gd name="T35" fmla="*/ 1 h 112"/>
                  <a:gd name="T36" fmla="*/ 1 w 66"/>
                  <a:gd name="T37" fmla="*/ 1 h 112"/>
                  <a:gd name="T38" fmla="*/ 0 w 66"/>
                  <a:gd name="T39" fmla="*/ 1 h 112"/>
                  <a:gd name="T40" fmla="*/ 1 w 66"/>
                  <a:gd name="T41" fmla="*/ 1 h 112"/>
                  <a:gd name="T42" fmla="*/ 0 w 66"/>
                  <a:gd name="T43" fmla="*/ 0 h 112"/>
                  <a:gd name="T44" fmla="*/ 0 w 66"/>
                  <a:gd name="T45" fmla="*/ 1 h 112"/>
                  <a:gd name="T46" fmla="*/ 1 w 66"/>
                  <a:gd name="T47" fmla="*/ 1 h 1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6"/>
                  <a:gd name="T73" fmla="*/ 0 h 112"/>
                  <a:gd name="T74" fmla="*/ 66 w 66"/>
                  <a:gd name="T75" fmla="*/ 112 h 1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6" h="112">
                    <a:moveTo>
                      <a:pt x="57" y="24"/>
                    </a:moveTo>
                    <a:lnTo>
                      <a:pt x="11" y="24"/>
                    </a:lnTo>
                    <a:lnTo>
                      <a:pt x="1" y="43"/>
                    </a:lnTo>
                    <a:lnTo>
                      <a:pt x="0" y="54"/>
                    </a:lnTo>
                    <a:lnTo>
                      <a:pt x="0" y="62"/>
                    </a:lnTo>
                    <a:lnTo>
                      <a:pt x="0" y="69"/>
                    </a:lnTo>
                    <a:lnTo>
                      <a:pt x="1" y="76"/>
                    </a:lnTo>
                    <a:lnTo>
                      <a:pt x="1" y="81"/>
                    </a:lnTo>
                    <a:lnTo>
                      <a:pt x="1" y="80"/>
                    </a:lnTo>
                    <a:lnTo>
                      <a:pt x="10" y="66"/>
                    </a:lnTo>
                    <a:lnTo>
                      <a:pt x="55" y="112"/>
                    </a:lnTo>
                    <a:lnTo>
                      <a:pt x="64" y="92"/>
                    </a:lnTo>
                    <a:lnTo>
                      <a:pt x="66" y="81"/>
                    </a:lnTo>
                    <a:lnTo>
                      <a:pt x="66" y="73"/>
                    </a:lnTo>
                    <a:lnTo>
                      <a:pt x="66" y="66"/>
                    </a:lnTo>
                    <a:lnTo>
                      <a:pt x="64" y="60"/>
                    </a:lnTo>
                    <a:lnTo>
                      <a:pt x="64" y="55"/>
                    </a:lnTo>
                    <a:lnTo>
                      <a:pt x="64" y="56"/>
                    </a:lnTo>
                    <a:lnTo>
                      <a:pt x="57" y="69"/>
                    </a:lnTo>
                    <a:lnTo>
                      <a:pt x="11" y="69"/>
                    </a:lnTo>
                    <a:lnTo>
                      <a:pt x="57" y="24"/>
                    </a:lnTo>
                    <a:lnTo>
                      <a:pt x="34" y="0"/>
                    </a:lnTo>
                    <a:lnTo>
                      <a:pt x="11" y="24"/>
                    </a:lnTo>
                    <a:lnTo>
                      <a:pt x="57" y="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8" name="Freeform 329"/>
              <p:cNvSpPr>
                <a:spLocks/>
              </p:cNvSpPr>
              <p:nvPr/>
            </p:nvSpPr>
            <p:spPr bwMode="auto">
              <a:xfrm>
                <a:off x="4860" y="2054"/>
                <a:ext cx="26" cy="29"/>
              </a:xfrm>
              <a:custGeom>
                <a:avLst/>
                <a:gdLst>
                  <a:gd name="T0" fmla="*/ 1 w 106"/>
                  <a:gd name="T1" fmla="*/ 2 h 116"/>
                  <a:gd name="T2" fmla="*/ 1 w 106"/>
                  <a:gd name="T3" fmla="*/ 1 h 116"/>
                  <a:gd name="T4" fmla="*/ 1 w 106"/>
                  <a:gd name="T5" fmla="*/ 1 h 116"/>
                  <a:gd name="T6" fmla="*/ 1 w 106"/>
                  <a:gd name="T7" fmla="*/ 1 h 116"/>
                  <a:gd name="T8" fmla="*/ 1 w 106"/>
                  <a:gd name="T9" fmla="*/ 1 h 116"/>
                  <a:gd name="T10" fmla="*/ 1 w 106"/>
                  <a:gd name="T11" fmla="*/ 1 h 116"/>
                  <a:gd name="T12" fmla="*/ 1 w 106"/>
                  <a:gd name="T13" fmla="*/ 1 h 116"/>
                  <a:gd name="T14" fmla="*/ 1 w 106"/>
                  <a:gd name="T15" fmla="*/ 0 h 116"/>
                  <a:gd name="T16" fmla="*/ 1 w 106"/>
                  <a:gd name="T17" fmla="*/ 0 h 116"/>
                  <a:gd name="T18" fmla="*/ 1 w 106"/>
                  <a:gd name="T19" fmla="*/ 0 h 116"/>
                  <a:gd name="T20" fmla="*/ 0 w 106"/>
                  <a:gd name="T21" fmla="*/ 1 h 116"/>
                  <a:gd name="T22" fmla="*/ 0 w 106"/>
                  <a:gd name="T23" fmla="*/ 1 h 116"/>
                  <a:gd name="T24" fmla="*/ 0 w 106"/>
                  <a:gd name="T25" fmla="*/ 1 h 116"/>
                  <a:gd name="T26" fmla="*/ 0 w 106"/>
                  <a:gd name="T27" fmla="*/ 1 h 116"/>
                  <a:gd name="T28" fmla="*/ 0 w 106"/>
                  <a:gd name="T29" fmla="*/ 1 h 116"/>
                  <a:gd name="T30" fmla="*/ 0 w 106"/>
                  <a:gd name="T31" fmla="*/ 2 h 116"/>
                  <a:gd name="T32" fmla="*/ 0 w 106"/>
                  <a:gd name="T33" fmla="*/ 2 h 116"/>
                  <a:gd name="T34" fmla="*/ 0 w 106"/>
                  <a:gd name="T35" fmla="*/ 2 h 116"/>
                  <a:gd name="T36" fmla="*/ 0 w 106"/>
                  <a:gd name="T37" fmla="*/ 2 h 116"/>
                  <a:gd name="T38" fmla="*/ 1 w 106"/>
                  <a:gd name="T39" fmla="*/ 1 h 116"/>
                  <a:gd name="T40" fmla="*/ 1 w 106"/>
                  <a:gd name="T41" fmla="*/ 2 h 116"/>
                  <a:gd name="T42" fmla="*/ 1 w 106"/>
                  <a:gd name="T43" fmla="*/ 2 h 116"/>
                  <a:gd name="T44" fmla="*/ 1 w 106"/>
                  <a:gd name="T45" fmla="*/ 1 h 116"/>
                  <a:gd name="T46" fmla="*/ 1 w 106"/>
                  <a:gd name="T47" fmla="*/ 2 h 1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6"/>
                  <a:gd name="T73" fmla="*/ 0 h 116"/>
                  <a:gd name="T74" fmla="*/ 106 w 106"/>
                  <a:gd name="T75" fmla="*/ 116 h 1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6" h="116">
                    <a:moveTo>
                      <a:pt x="94" y="116"/>
                    </a:moveTo>
                    <a:lnTo>
                      <a:pt x="100" y="83"/>
                    </a:lnTo>
                    <a:lnTo>
                      <a:pt x="96" y="75"/>
                    </a:lnTo>
                    <a:lnTo>
                      <a:pt x="91" y="65"/>
                    </a:lnTo>
                    <a:lnTo>
                      <a:pt x="86" y="56"/>
                    </a:lnTo>
                    <a:lnTo>
                      <a:pt x="80" y="44"/>
                    </a:lnTo>
                    <a:lnTo>
                      <a:pt x="72" y="33"/>
                    </a:lnTo>
                    <a:lnTo>
                      <a:pt x="64" y="21"/>
                    </a:lnTo>
                    <a:lnTo>
                      <a:pt x="56" y="9"/>
                    </a:lnTo>
                    <a:lnTo>
                      <a:pt x="46" y="0"/>
                    </a:lnTo>
                    <a:lnTo>
                      <a:pt x="0" y="45"/>
                    </a:lnTo>
                    <a:lnTo>
                      <a:pt x="6" y="51"/>
                    </a:lnTo>
                    <a:lnTo>
                      <a:pt x="12" y="59"/>
                    </a:lnTo>
                    <a:lnTo>
                      <a:pt x="18" y="68"/>
                    </a:lnTo>
                    <a:lnTo>
                      <a:pt x="24" y="77"/>
                    </a:lnTo>
                    <a:lnTo>
                      <a:pt x="30" y="87"/>
                    </a:lnTo>
                    <a:lnTo>
                      <a:pt x="33" y="95"/>
                    </a:lnTo>
                    <a:lnTo>
                      <a:pt x="37" y="102"/>
                    </a:lnTo>
                    <a:lnTo>
                      <a:pt x="39" y="107"/>
                    </a:lnTo>
                    <a:lnTo>
                      <a:pt x="44" y="75"/>
                    </a:lnTo>
                    <a:lnTo>
                      <a:pt x="94" y="116"/>
                    </a:lnTo>
                    <a:lnTo>
                      <a:pt x="106" y="101"/>
                    </a:lnTo>
                    <a:lnTo>
                      <a:pt x="100" y="83"/>
                    </a:lnTo>
                    <a:lnTo>
                      <a:pt x="94" y="11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59" name="Freeform 330"/>
              <p:cNvSpPr>
                <a:spLocks/>
              </p:cNvSpPr>
              <p:nvPr/>
            </p:nvSpPr>
            <p:spPr bwMode="auto">
              <a:xfrm>
                <a:off x="4843" y="2073"/>
                <a:ext cx="40" cy="50"/>
              </a:xfrm>
              <a:custGeom>
                <a:avLst/>
                <a:gdLst>
                  <a:gd name="T0" fmla="*/ 0 w 163"/>
                  <a:gd name="T1" fmla="*/ 3 h 202"/>
                  <a:gd name="T2" fmla="*/ 1 w 163"/>
                  <a:gd name="T3" fmla="*/ 3 h 202"/>
                  <a:gd name="T4" fmla="*/ 2 w 163"/>
                  <a:gd name="T5" fmla="*/ 0 h 202"/>
                  <a:gd name="T6" fmla="*/ 2 w 163"/>
                  <a:gd name="T7" fmla="*/ 0 h 202"/>
                  <a:gd name="T8" fmla="*/ 0 w 163"/>
                  <a:gd name="T9" fmla="*/ 2 h 202"/>
                  <a:gd name="T10" fmla="*/ 1 w 163"/>
                  <a:gd name="T11" fmla="*/ 2 h 202"/>
                  <a:gd name="T12" fmla="*/ 0 w 163"/>
                  <a:gd name="T13" fmla="*/ 3 h 202"/>
                  <a:gd name="T14" fmla="*/ 0 w 163"/>
                  <a:gd name="T15" fmla="*/ 3 h 202"/>
                  <a:gd name="T16" fmla="*/ 1 w 163"/>
                  <a:gd name="T17" fmla="*/ 3 h 202"/>
                  <a:gd name="T18" fmla="*/ 0 w 163"/>
                  <a:gd name="T19" fmla="*/ 3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3"/>
                  <a:gd name="T31" fmla="*/ 0 h 202"/>
                  <a:gd name="T32" fmla="*/ 163 w 163"/>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3" h="202">
                    <a:moveTo>
                      <a:pt x="1" y="177"/>
                    </a:moveTo>
                    <a:lnTo>
                      <a:pt x="49" y="176"/>
                    </a:lnTo>
                    <a:lnTo>
                      <a:pt x="163" y="41"/>
                    </a:lnTo>
                    <a:lnTo>
                      <a:pt x="113" y="0"/>
                    </a:lnTo>
                    <a:lnTo>
                      <a:pt x="0" y="134"/>
                    </a:lnTo>
                    <a:lnTo>
                      <a:pt x="46" y="132"/>
                    </a:lnTo>
                    <a:lnTo>
                      <a:pt x="1" y="177"/>
                    </a:lnTo>
                    <a:lnTo>
                      <a:pt x="26" y="202"/>
                    </a:lnTo>
                    <a:lnTo>
                      <a:pt x="49" y="176"/>
                    </a:lnTo>
                    <a:lnTo>
                      <a:pt x="1" y="17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0" name="Freeform 331"/>
              <p:cNvSpPr>
                <a:spLocks/>
              </p:cNvSpPr>
              <p:nvPr/>
            </p:nvSpPr>
            <p:spPr bwMode="auto">
              <a:xfrm>
                <a:off x="4827" y="2096"/>
                <a:ext cx="27" cy="21"/>
              </a:xfrm>
              <a:custGeom>
                <a:avLst/>
                <a:gdLst>
                  <a:gd name="T0" fmla="*/ 1 w 108"/>
                  <a:gd name="T1" fmla="*/ 0 h 86"/>
                  <a:gd name="T2" fmla="*/ 1 w 108"/>
                  <a:gd name="T3" fmla="*/ 1 h 86"/>
                  <a:gd name="T4" fmla="*/ 1 w 108"/>
                  <a:gd name="T5" fmla="*/ 1 h 86"/>
                  <a:gd name="T6" fmla="*/ 2 w 108"/>
                  <a:gd name="T7" fmla="*/ 0 h 86"/>
                  <a:gd name="T8" fmla="*/ 1 w 108"/>
                  <a:gd name="T9" fmla="*/ 0 h 86"/>
                  <a:gd name="T10" fmla="*/ 1 w 108"/>
                  <a:gd name="T11" fmla="*/ 1 h 86"/>
                  <a:gd name="T12" fmla="*/ 1 w 108"/>
                  <a:gd name="T13" fmla="*/ 0 h 86"/>
                  <a:gd name="T14" fmla="*/ 0 w 108"/>
                  <a:gd name="T15" fmla="*/ 0 h 86"/>
                  <a:gd name="T16" fmla="*/ 1 w 108"/>
                  <a:gd name="T17" fmla="*/ 1 h 86"/>
                  <a:gd name="T18" fmla="*/ 1 w 108"/>
                  <a:gd name="T19" fmla="*/ 0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
                  <a:gd name="T31" fmla="*/ 0 h 86"/>
                  <a:gd name="T32" fmla="*/ 108 w 108"/>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 h="86">
                    <a:moveTo>
                      <a:pt x="23" y="0"/>
                    </a:moveTo>
                    <a:lnTo>
                      <a:pt x="23" y="47"/>
                    </a:lnTo>
                    <a:lnTo>
                      <a:pt x="63" y="86"/>
                    </a:lnTo>
                    <a:lnTo>
                      <a:pt x="108" y="41"/>
                    </a:lnTo>
                    <a:lnTo>
                      <a:pt x="69" y="0"/>
                    </a:lnTo>
                    <a:lnTo>
                      <a:pt x="69" y="47"/>
                    </a:lnTo>
                    <a:lnTo>
                      <a:pt x="23" y="0"/>
                    </a:lnTo>
                    <a:lnTo>
                      <a:pt x="0" y="24"/>
                    </a:lnTo>
                    <a:lnTo>
                      <a:pt x="23" y="47"/>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1" name="Freeform 332"/>
              <p:cNvSpPr>
                <a:spLocks/>
              </p:cNvSpPr>
              <p:nvPr/>
            </p:nvSpPr>
            <p:spPr bwMode="auto">
              <a:xfrm>
                <a:off x="4833" y="2057"/>
                <a:ext cx="29" cy="50"/>
              </a:xfrm>
              <a:custGeom>
                <a:avLst/>
                <a:gdLst>
                  <a:gd name="T0" fmla="*/ 2 w 119"/>
                  <a:gd name="T1" fmla="*/ 0 h 201"/>
                  <a:gd name="T2" fmla="*/ 1 w 119"/>
                  <a:gd name="T3" fmla="*/ 0 h 201"/>
                  <a:gd name="T4" fmla="*/ 1 w 119"/>
                  <a:gd name="T5" fmla="*/ 0 h 201"/>
                  <a:gd name="T6" fmla="*/ 1 w 119"/>
                  <a:gd name="T7" fmla="*/ 0 h 201"/>
                  <a:gd name="T8" fmla="*/ 1 w 119"/>
                  <a:gd name="T9" fmla="*/ 1 h 201"/>
                  <a:gd name="T10" fmla="*/ 1 w 119"/>
                  <a:gd name="T11" fmla="*/ 1 h 201"/>
                  <a:gd name="T12" fmla="*/ 0 w 119"/>
                  <a:gd name="T13" fmla="*/ 1 h 201"/>
                  <a:gd name="T14" fmla="*/ 0 w 119"/>
                  <a:gd name="T15" fmla="*/ 1 h 201"/>
                  <a:gd name="T16" fmla="*/ 0 w 119"/>
                  <a:gd name="T17" fmla="*/ 2 h 201"/>
                  <a:gd name="T18" fmla="*/ 0 w 119"/>
                  <a:gd name="T19" fmla="*/ 2 h 201"/>
                  <a:gd name="T20" fmla="*/ 0 w 119"/>
                  <a:gd name="T21" fmla="*/ 2 h 201"/>
                  <a:gd name="T22" fmla="*/ 0 w 119"/>
                  <a:gd name="T23" fmla="*/ 2 h 201"/>
                  <a:gd name="T24" fmla="*/ 1 w 119"/>
                  <a:gd name="T25" fmla="*/ 3 h 201"/>
                  <a:gd name="T26" fmla="*/ 1 w 119"/>
                  <a:gd name="T27" fmla="*/ 3 h 201"/>
                  <a:gd name="T28" fmla="*/ 1 w 119"/>
                  <a:gd name="T29" fmla="*/ 2 h 201"/>
                  <a:gd name="T30" fmla="*/ 1 w 119"/>
                  <a:gd name="T31" fmla="*/ 2 h 201"/>
                  <a:gd name="T32" fmla="*/ 1 w 119"/>
                  <a:gd name="T33" fmla="*/ 2 h 201"/>
                  <a:gd name="T34" fmla="*/ 1 w 119"/>
                  <a:gd name="T35" fmla="*/ 2 h 201"/>
                  <a:gd name="T36" fmla="*/ 1 w 119"/>
                  <a:gd name="T37" fmla="*/ 1 h 201"/>
                  <a:gd name="T38" fmla="*/ 1 w 119"/>
                  <a:gd name="T39" fmla="*/ 1 h 201"/>
                  <a:gd name="T40" fmla="*/ 2 w 119"/>
                  <a:gd name="T41" fmla="*/ 1 h 201"/>
                  <a:gd name="T42" fmla="*/ 2 w 119"/>
                  <a:gd name="T43" fmla="*/ 1 h 201"/>
                  <a:gd name="T44" fmla="*/ 2 w 119"/>
                  <a:gd name="T45" fmla="*/ 1 h 201"/>
                  <a:gd name="T46" fmla="*/ 1 w 119"/>
                  <a:gd name="T47" fmla="*/ 1 h 201"/>
                  <a:gd name="T48" fmla="*/ 2 w 119"/>
                  <a:gd name="T49" fmla="*/ 0 h 201"/>
                  <a:gd name="T50" fmla="*/ 1 w 119"/>
                  <a:gd name="T51" fmla="*/ 0 h 201"/>
                  <a:gd name="T52" fmla="*/ 1 w 119"/>
                  <a:gd name="T53" fmla="*/ 0 h 201"/>
                  <a:gd name="T54" fmla="*/ 2 w 119"/>
                  <a:gd name="T55" fmla="*/ 0 h 2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9"/>
                  <a:gd name="T85" fmla="*/ 0 h 201"/>
                  <a:gd name="T86" fmla="*/ 119 w 119"/>
                  <a:gd name="T87" fmla="*/ 201 h 2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9" h="201">
                    <a:moveTo>
                      <a:pt x="119" y="24"/>
                    </a:moveTo>
                    <a:lnTo>
                      <a:pt x="72" y="24"/>
                    </a:lnTo>
                    <a:lnTo>
                      <a:pt x="65" y="32"/>
                    </a:lnTo>
                    <a:lnTo>
                      <a:pt x="58" y="41"/>
                    </a:lnTo>
                    <a:lnTo>
                      <a:pt x="51" y="51"/>
                    </a:lnTo>
                    <a:lnTo>
                      <a:pt x="45" y="62"/>
                    </a:lnTo>
                    <a:lnTo>
                      <a:pt x="35" y="82"/>
                    </a:lnTo>
                    <a:lnTo>
                      <a:pt x="26" y="102"/>
                    </a:lnTo>
                    <a:lnTo>
                      <a:pt x="18" y="121"/>
                    </a:lnTo>
                    <a:lnTo>
                      <a:pt x="11" y="138"/>
                    </a:lnTo>
                    <a:lnTo>
                      <a:pt x="5" y="150"/>
                    </a:lnTo>
                    <a:lnTo>
                      <a:pt x="0" y="154"/>
                    </a:lnTo>
                    <a:lnTo>
                      <a:pt x="46" y="201"/>
                    </a:lnTo>
                    <a:lnTo>
                      <a:pt x="58" y="184"/>
                    </a:lnTo>
                    <a:lnTo>
                      <a:pt x="69" y="166"/>
                    </a:lnTo>
                    <a:lnTo>
                      <a:pt x="77" y="147"/>
                    </a:lnTo>
                    <a:lnTo>
                      <a:pt x="85" y="128"/>
                    </a:lnTo>
                    <a:lnTo>
                      <a:pt x="94" y="109"/>
                    </a:lnTo>
                    <a:lnTo>
                      <a:pt x="103" y="91"/>
                    </a:lnTo>
                    <a:lnTo>
                      <a:pt x="107" y="84"/>
                    </a:lnTo>
                    <a:lnTo>
                      <a:pt x="110" y="78"/>
                    </a:lnTo>
                    <a:lnTo>
                      <a:pt x="115" y="72"/>
                    </a:lnTo>
                    <a:lnTo>
                      <a:pt x="119" y="69"/>
                    </a:lnTo>
                    <a:lnTo>
                      <a:pt x="72" y="69"/>
                    </a:lnTo>
                    <a:lnTo>
                      <a:pt x="119" y="24"/>
                    </a:lnTo>
                    <a:lnTo>
                      <a:pt x="95" y="0"/>
                    </a:lnTo>
                    <a:lnTo>
                      <a:pt x="72" y="24"/>
                    </a:lnTo>
                    <a:lnTo>
                      <a:pt x="119" y="2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2" name="Freeform 333"/>
              <p:cNvSpPr>
                <a:spLocks/>
              </p:cNvSpPr>
              <p:nvPr/>
            </p:nvSpPr>
            <p:spPr bwMode="auto">
              <a:xfrm>
                <a:off x="4851" y="2063"/>
                <a:ext cx="29" cy="24"/>
              </a:xfrm>
              <a:custGeom>
                <a:avLst/>
                <a:gdLst>
                  <a:gd name="T0" fmla="*/ 1 w 118"/>
                  <a:gd name="T1" fmla="*/ 2 h 93"/>
                  <a:gd name="T2" fmla="*/ 1 w 118"/>
                  <a:gd name="T3" fmla="*/ 1 h 93"/>
                  <a:gd name="T4" fmla="*/ 1 w 118"/>
                  <a:gd name="T5" fmla="*/ 0 h 93"/>
                  <a:gd name="T6" fmla="*/ 0 w 118"/>
                  <a:gd name="T7" fmla="*/ 1 h 93"/>
                  <a:gd name="T8" fmla="*/ 1 w 118"/>
                  <a:gd name="T9" fmla="*/ 2 h 93"/>
                  <a:gd name="T10" fmla="*/ 1 w 118"/>
                  <a:gd name="T11" fmla="*/ 1 h 93"/>
                  <a:gd name="T12" fmla="*/ 1 w 118"/>
                  <a:gd name="T13" fmla="*/ 2 h 93"/>
                  <a:gd name="T14" fmla="*/ 2 w 118"/>
                  <a:gd name="T15" fmla="*/ 1 h 93"/>
                  <a:gd name="T16" fmla="*/ 1 w 118"/>
                  <a:gd name="T17" fmla="*/ 1 h 93"/>
                  <a:gd name="T18" fmla="*/ 1 w 118"/>
                  <a:gd name="T19" fmla="*/ 2 h 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
                  <a:gd name="T31" fmla="*/ 0 h 93"/>
                  <a:gd name="T32" fmla="*/ 118 w 118"/>
                  <a:gd name="T33" fmla="*/ 93 h 9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 h="93">
                    <a:moveTo>
                      <a:pt x="95" y="93"/>
                    </a:moveTo>
                    <a:lnTo>
                      <a:pt x="95" y="48"/>
                    </a:lnTo>
                    <a:lnTo>
                      <a:pt x="47" y="0"/>
                    </a:lnTo>
                    <a:lnTo>
                      <a:pt x="0" y="45"/>
                    </a:lnTo>
                    <a:lnTo>
                      <a:pt x="50" y="93"/>
                    </a:lnTo>
                    <a:lnTo>
                      <a:pt x="50" y="48"/>
                    </a:lnTo>
                    <a:lnTo>
                      <a:pt x="95" y="93"/>
                    </a:lnTo>
                    <a:lnTo>
                      <a:pt x="118" y="71"/>
                    </a:lnTo>
                    <a:lnTo>
                      <a:pt x="95" y="48"/>
                    </a:lnTo>
                    <a:lnTo>
                      <a:pt x="95" y="9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3" name="Freeform 334"/>
              <p:cNvSpPr>
                <a:spLocks/>
              </p:cNvSpPr>
              <p:nvPr/>
            </p:nvSpPr>
            <p:spPr bwMode="auto">
              <a:xfrm>
                <a:off x="4820" y="2075"/>
                <a:ext cx="55" cy="61"/>
              </a:xfrm>
              <a:custGeom>
                <a:avLst/>
                <a:gdLst>
                  <a:gd name="T0" fmla="*/ 0 w 218"/>
                  <a:gd name="T1" fmla="*/ 3 h 243"/>
                  <a:gd name="T2" fmla="*/ 1 w 218"/>
                  <a:gd name="T3" fmla="*/ 4 h 243"/>
                  <a:gd name="T4" fmla="*/ 4 w 218"/>
                  <a:gd name="T5" fmla="*/ 1 h 243"/>
                  <a:gd name="T6" fmla="*/ 3 w 218"/>
                  <a:gd name="T7" fmla="*/ 0 h 243"/>
                  <a:gd name="T8" fmla="*/ 0 w 218"/>
                  <a:gd name="T9" fmla="*/ 3 h 243"/>
                  <a:gd name="T10" fmla="*/ 1 w 218"/>
                  <a:gd name="T11" fmla="*/ 3 h 243"/>
                  <a:gd name="T12" fmla="*/ 0 w 218"/>
                  <a:gd name="T13" fmla="*/ 3 h 243"/>
                  <a:gd name="T14" fmla="*/ 1 w 218"/>
                  <a:gd name="T15" fmla="*/ 4 h 243"/>
                  <a:gd name="T16" fmla="*/ 1 w 218"/>
                  <a:gd name="T17" fmla="*/ 4 h 243"/>
                  <a:gd name="T18" fmla="*/ 0 w 218"/>
                  <a:gd name="T19" fmla="*/ 3 h 2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
                  <a:gd name="T31" fmla="*/ 0 h 243"/>
                  <a:gd name="T32" fmla="*/ 218 w 218"/>
                  <a:gd name="T33" fmla="*/ 243 h 2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 h="243">
                    <a:moveTo>
                      <a:pt x="0" y="208"/>
                    </a:moveTo>
                    <a:lnTo>
                      <a:pt x="50" y="214"/>
                    </a:lnTo>
                    <a:lnTo>
                      <a:pt x="218" y="45"/>
                    </a:lnTo>
                    <a:lnTo>
                      <a:pt x="173" y="0"/>
                    </a:lnTo>
                    <a:lnTo>
                      <a:pt x="4" y="169"/>
                    </a:lnTo>
                    <a:lnTo>
                      <a:pt x="54" y="174"/>
                    </a:lnTo>
                    <a:lnTo>
                      <a:pt x="0" y="208"/>
                    </a:lnTo>
                    <a:lnTo>
                      <a:pt x="22" y="243"/>
                    </a:lnTo>
                    <a:lnTo>
                      <a:pt x="50" y="214"/>
                    </a:lnTo>
                    <a:lnTo>
                      <a:pt x="0" y="20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4" name="Freeform 335"/>
              <p:cNvSpPr>
                <a:spLocks/>
              </p:cNvSpPr>
              <p:nvPr/>
            </p:nvSpPr>
            <p:spPr bwMode="auto">
              <a:xfrm>
                <a:off x="4816" y="2091"/>
                <a:ext cx="40" cy="36"/>
              </a:xfrm>
              <a:custGeom>
                <a:avLst/>
                <a:gdLst>
                  <a:gd name="T0" fmla="*/ 2 w 161"/>
                  <a:gd name="T1" fmla="*/ 1 h 145"/>
                  <a:gd name="T2" fmla="*/ 2 w 161"/>
                  <a:gd name="T3" fmla="*/ 0 h 145"/>
                  <a:gd name="T4" fmla="*/ 2 w 161"/>
                  <a:gd name="T5" fmla="*/ 0 h 145"/>
                  <a:gd name="T6" fmla="*/ 2 w 161"/>
                  <a:gd name="T7" fmla="*/ 0 h 145"/>
                  <a:gd name="T8" fmla="*/ 1 w 161"/>
                  <a:gd name="T9" fmla="*/ 0 h 145"/>
                  <a:gd name="T10" fmla="*/ 1 w 161"/>
                  <a:gd name="T11" fmla="*/ 0 h 145"/>
                  <a:gd name="T12" fmla="*/ 1 w 161"/>
                  <a:gd name="T13" fmla="*/ 0 h 145"/>
                  <a:gd name="T14" fmla="*/ 1 w 161"/>
                  <a:gd name="T15" fmla="*/ 0 h 145"/>
                  <a:gd name="T16" fmla="*/ 1 w 161"/>
                  <a:gd name="T17" fmla="*/ 0 h 145"/>
                  <a:gd name="T18" fmla="*/ 1 w 161"/>
                  <a:gd name="T19" fmla="*/ 0 h 145"/>
                  <a:gd name="T20" fmla="*/ 1 w 161"/>
                  <a:gd name="T21" fmla="*/ 0 h 145"/>
                  <a:gd name="T22" fmla="*/ 0 w 161"/>
                  <a:gd name="T23" fmla="*/ 0 h 145"/>
                  <a:gd name="T24" fmla="*/ 0 w 161"/>
                  <a:gd name="T25" fmla="*/ 0 h 145"/>
                  <a:gd name="T26" fmla="*/ 0 w 161"/>
                  <a:gd name="T27" fmla="*/ 0 h 145"/>
                  <a:gd name="T28" fmla="*/ 0 w 161"/>
                  <a:gd name="T29" fmla="*/ 1 h 145"/>
                  <a:gd name="T30" fmla="*/ 0 w 161"/>
                  <a:gd name="T31" fmla="*/ 1 h 145"/>
                  <a:gd name="T32" fmla="*/ 0 w 161"/>
                  <a:gd name="T33" fmla="*/ 1 h 145"/>
                  <a:gd name="T34" fmla="*/ 0 w 161"/>
                  <a:gd name="T35" fmla="*/ 1 h 145"/>
                  <a:gd name="T36" fmla="*/ 0 w 161"/>
                  <a:gd name="T37" fmla="*/ 1 h 145"/>
                  <a:gd name="T38" fmla="*/ 0 w 161"/>
                  <a:gd name="T39" fmla="*/ 2 h 145"/>
                  <a:gd name="T40" fmla="*/ 0 w 161"/>
                  <a:gd name="T41" fmla="*/ 2 h 145"/>
                  <a:gd name="T42" fmla="*/ 0 w 161"/>
                  <a:gd name="T43" fmla="*/ 2 h 145"/>
                  <a:gd name="T44" fmla="*/ 1 w 161"/>
                  <a:gd name="T45" fmla="*/ 2 h 145"/>
                  <a:gd name="T46" fmla="*/ 1 w 161"/>
                  <a:gd name="T47" fmla="*/ 1 h 145"/>
                  <a:gd name="T48" fmla="*/ 1 w 161"/>
                  <a:gd name="T49" fmla="*/ 1 h 145"/>
                  <a:gd name="T50" fmla="*/ 1 w 161"/>
                  <a:gd name="T51" fmla="*/ 1 h 145"/>
                  <a:gd name="T52" fmla="*/ 1 w 161"/>
                  <a:gd name="T53" fmla="*/ 1 h 145"/>
                  <a:gd name="T54" fmla="*/ 1 w 161"/>
                  <a:gd name="T55" fmla="*/ 1 h 145"/>
                  <a:gd name="T56" fmla="*/ 1 w 161"/>
                  <a:gd name="T57" fmla="*/ 1 h 145"/>
                  <a:gd name="T58" fmla="*/ 1 w 161"/>
                  <a:gd name="T59" fmla="*/ 1 h 145"/>
                  <a:gd name="T60" fmla="*/ 1 w 161"/>
                  <a:gd name="T61" fmla="*/ 1 h 145"/>
                  <a:gd name="T62" fmla="*/ 1 w 161"/>
                  <a:gd name="T63" fmla="*/ 1 h 145"/>
                  <a:gd name="T64" fmla="*/ 1 w 161"/>
                  <a:gd name="T65" fmla="*/ 1 h 145"/>
                  <a:gd name="T66" fmla="*/ 1 w 161"/>
                  <a:gd name="T67" fmla="*/ 1 h 145"/>
                  <a:gd name="T68" fmla="*/ 1 w 161"/>
                  <a:gd name="T69" fmla="*/ 1 h 145"/>
                  <a:gd name="T70" fmla="*/ 1 w 161"/>
                  <a:gd name="T71" fmla="*/ 1 h 145"/>
                  <a:gd name="T72" fmla="*/ 1 w 161"/>
                  <a:gd name="T73" fmla="*/ 1 h 145"/>
                  <a:gd name="T74" fmla="*/ 1 w 161"/>
                  <a:gd name="T75" fmla="*/ 1 h 145"/>
                  <a:gd name="T76" fmla="*/ 1 w 161"/>
                  <a:gd name="T77" fmla="*/ 1 h 145"/>
                  <a:gd name="T78" fmla="*/ 1 w 161"/>
                  <a:gd name="T79" fmla="*/ 1 h 145"/>
                  <a:gd name="T80" fmla="*/ 1 w 161"/>
                  <a:gd name="T81" fmla="*/ 1 h 145"/>
                  <a:gd name="T82" fmla="*/ 1 w 161"/>
                  <a:gd name="T83" fmla="*/ 1 h 145"/>
                  <a:gd name="T84" fmla="*/ 1 w 161"/>
                  <a:gd name="T85" fmla="*/ 1 h 145"/>
                  <a:gd name="T86" fmla="*/ 1 w 161"/>
                  <a:gd name="T87" fmla="*/ 0 h 145"/>
                  <a:gd name="T88" fmla="*/ 2 w 161"/>
                  <a:gd name="T89" fmla="*/ 1 h 145"/>
                  <a:gd name="T90" fmla="*/ 2 w 161"/>
                  <a:gd name="T91" fmla="*/ 1 h 145"/>
                  <a:gd name="T92" fmla="*/ 2 w 161"/>
                  <a:gd name="T93" fmla="*/ 0 h 145"/>
                  <a:gd name="T94" fmla="*/ 2 w 161"/>
                  <a:gd name="T95" fmla="*/ 1 h 1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1"/>
                  <a:gd name="T145" fmla="*/ 0 h 145"/>
                  <a:gd name="T146" fmla="*/ 161 w 161"/>
                  <a:gd name="T147" fmla="*/ 145 h 1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1" h="145">
                    <a:moveTo>
                      <a:pt x="138" y="80"/>
                    </a:moveTo>
                    <a:lnTo>
                      <a:pt x="138" y="35"/>
                    </a:lnTo>
                    <a:lnTo>
                      <a:pt x="122" y="20"/>
                    </a:lnTo>
                    <a:lnTo>
                      <a:pt x="108" y="11"/>
                    </a:lnTo>
                    <a:lnTo>
                      <a:pt x="98" y="6"/>
                    </a:lnTo>
                    <a:lnTo>
                      <a:pt x="89" y="4"/>
                    </a:lnTo>
                    <a:lnTo>
                      <a:pt x="81" y="1"/>
                    </a:lnTo>
                    <a:lnTo>
                      <a:pt x="71" y="0"/>
                    </a:lnTo>
                    <a:lnTo>
                      <a:pt x="63" y="1"/>
                    </a:lnTo>
                    <a:lnTo>
                      <a:pt x="54" y="3"/>
                    </a:lnTo>
                    <a:lnTo>
                      <a:pt x="45" y="5"/>
                    </a:lnTo>
                    <a:lnTo>
                      <a:pt x="36" y="11"/>
                    </a:lnTo>
                    <a:lnTo>
                      <a:pt x="25" y="19"/>
                    </a:lnTo>
                    <a:lnTo>
                      <a:pt x="16" y="32"/>
                    </a:lnTo>
                    <a:lnTo>
                      <a:pt x="8" y="45"/>
                    </a:lnTo>
                    <a:lnTo>
                      <a:pt x="4" y="59"/>
                    </a:lnTo>
                    <a:lnTo>
                      <a:pt x="1" y="73"/>
                    </a:lnTo>
                    <a:lnTo>
                      <a:pt x="0" y="88"/>
                    </a:lnTo>
                    <a:lnTo>
                      <a:pt x="1" y="102"/>
                    </a:lnTo>
                    <a:lnTo>
                      <a:pt x="5" y="117"/>
                    </a:lnTo>
                    <a:lnTo>
                      <a:pt x="10" y="132"/>
                    </a:lnTo>
                    <a:lnTo>
                      <a:pt x="17" y="145"/>
                    </a:lnTo>
                    <a:lnTo>
                      <a:pt x="71" y="111"/>
                    </a:lnTo>
                    <a:lnTo>
                      <a:pt x="69" y="106"/>
                    </a:lnTo>
                    <a:lnTo>
                      <a:pt x="67" y="100"/>
                    </a:lnTo>
                    <a:lnTo>
                      <a:pt x="65" y="94"/>
                    </a:lnTo>
                    <a:lnTo>
                      <a:pt x="65" y="87"/>
                    </a:lnTo>
                    <a:lnTo>
                      <a:pt x="65" y="81"/>
                    </a:lnTo>
                    <a:lnTo>
                      <a:pt x="67" y="75"/>
                    </a:lnTo>
                    <a:lnTo>
                      <a:pt x="68" y="70"/>
                    </a:lnTo>
                    <a:lnTo>
                      <a:pt x="70" y="67"/>
                    </a:lnTo>
                    <a:lnTo>
                      <a:pt x="71" y="64"/>
                    </a:lnTo>
                    <a:lnTo>
                      <a:pt x="73" y="63"/>
                    </a:lnTo>
                    <a:lnTo>
                      <a:pt x="71" y="64"/>
                    </a:lnTo>
                    <a:lnTo>
                      <a:pt x="70" y="64"/>
                    </a:lnTo>
                    <a:lnTo>
                      <a:pt x="70" y="66"/>
                    </a:lnTo>
                    <a:lnTo>
                      <a:pt x="70" y="64"/>
                    </a:lnTo>
                    <a:lnTo>
                      <a:pt x="71" y="66"/>
                    </a:lnTo>
                    <a:lnTo>
                      <a:pt x="74" y="66"/>
                    </a:lnTo>
                    <a:lnTo>
                      <a:pt x="75" y="67"/>
                    </a:lnTo>
                    <a:lnTo>
                      <a:pt x="83" y="72"/>
                    </a:lnTo>
                    <a:lnTo>
                      <a:pt x="93" y="80"/>
                    </a:lnTo>
                    <a:lnTo>
                      <a:pt x="93" y="35"/>
                    </a:lnTo>
                    <a:lnTo>
                      <a:pt x="138" y="80"/>
                    </a:lnTo>
                    <a:lnTo>
                      <a:pt x="161" y="57"/>
                    </a:lnTo>
                    <a:lnTo>
                      <a:pt x="138" y="35"/>
                    </a:lnTo>
                    <a:lnTo>
                      <a:pt x="138" y="8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5" name="Freeform 336"/>
              <p:cNvSpPr>
                <a:spLocks/>
              </p:cNvSpPr>
              <p:nvPr/>
            </p:nvSpPr>
            <p:spPr bwMode="auto">
              <a:xfrm>
                <a:off x="4821" y="2100"/>
                <a:ext cx="29" cy="50"/>
              </a:xfrm>
              <a:custGeom>
                <a:avLst/>
                <a:gdLst>
                  <a:gd name="T0" fmla="*/ 0 w 118"/>
                  <a:gd name="T1" fmla="*/ 3 h 199"/>
                  <a:gd name="T2" fmla="*/ 1 w 118"/>
                  <a:gd name="T3" fmla="*/ 3 h 199"/>
                  <a:gd name="T4" fmla="*/ 1 w 118"/>
                  <a:gd name="T5" fmla="*/ 3 h 199"/>
                  <a:gd name="T6" fmla="*/ 1 w 118"/>
                  <a:gd name="T7" fmla="*/ 3 h 199"/>
                  <a:gd name="T8" fmla="*/ 1 w 118"/>
                  <a:gd name="T9" fmla="*/ 2 h 199"/>
                  <a:gd name="T10" fmla="*/ 1 w 118"/>
                  <a:gd name="T11" fmla="*/ 2 h 199"/>
                  <a:gd name="T12" fmla="*/ 1 w 118"/>
                  <a:gd name="T13" fmla="*/ 2 h 199"/>
                  <a:gd name="T14" fmla="*/ 1 w 118"/>
                  <a:gd name="T15" fmla="*/ 2 h 199"/>
                  <a:gd name="T16" fmla="*/ 1 w 118"/>
                  <a:gd name="T17" fmla="*/ 1 h 199"/>
                  <a:gd name="T18" fmla="*/ 1 w 118"/>
                  <a:gd name="T19" fmla="*/ 1 h 199"/>
                  <a:gd name="T20" fmla="*/ 1 w 118"/>
                  <a:gd name="T21" fmla="*/ 1 h 199"/>
                  <a:gd name="T22" fmla="*/ 2 w 118"/>
                  <a:gd name="T23" fmla="*/ 1 h 199"/>
                  <a:gd name="T24" fmla="*/ 2 w 118"/>
                  <a:gd name="T25" fmla="*/ 1 h 199"/>
                  <a:gd name="T26" fmla="*/ 2 w 118"/>
                  <a:gd name="T27" fmla="*/ 1 h 199"/>
                  <a:gd name="T28" fmla="*/ 1 w 118"/>
                  <a:gd name="T29" fmla="*/ 0 h 199"/>
                  <a:gd name="T30" fmla="*/ 1 w 118"/>
                  <a:gd name="T31" fmla="*/ 0 h 199"/>
                  <a:gd name="T32" fmla="*/ 1 w 118"/>
                  <a:gd name="T33" fmla="*/ 0 h 199"/>
                  <a:gd name="T34" fmla="*/ 1 w 118"/>
                  <a:gd name="T35" fmla="*/ 1 h 199"/>
                  <a:gd name="T36" fmla="*/ 1 w 118"/>
                  <a:gd name="T37" fmla="*/ 1 h 199"/>
                  <a:gd name="T38" fmla="*/ 0 w 118"/>
                  <a:gd name="T39" fmla="*/ 1 h 199"/>
                  <a:gd name="T40" fmla="*/ 0 w 118"/>
                  <a:gd name="T41" fmla="*/ 1 h 199"/>
                  <a:gd name="T42" fmla="*/ 0 w 118"/>
                  <a:gd name="T43" fmla="*/ 2 h 199"/>
                  <a:gd name="T44" fmla="*/ 0 w 118"/>
                  <a:gd name="T45" fmla="*/ 2 h 199"/>
                  <a:gd name="T46" fmla="*/ 0 w 118"/>
                  <a:gd name="T47" fmla="*/ 2 h 199"/>
                  <a:gd name="T48" fmla="*/ 0 w 118"/>
                  <a:gd name="T49" fmla="*/ 2 h 199"/>
                  <a:gd name="T50" fmla="*/ 0 w 118"/>
                  <a:gd name="T51" fmla="*/ 2 h 199"/>
                  <a:gd name="T52" fmla="*/ 0 w 118"/>
                  <a:gd name="T53" fmla="*/ 2 h 199"/>
                  <a:gd name="T54" fmla="*/ 1 w 118"/>
                  <a:gd name="T55" fmla="*/ 2 h 199"/>
                  <a:gd name="T56" fmla="*/ 0 w 118"/>
                  <a:gd name="T57" fmla="*/ 3 h 199"/>
                  <a:gd name="T58" fmla="*/ 0 w 118"/>
                  <a:gd name="T59" fmla="*/ 3 h 199"/>
                  <a:gd name="T60" fmla="*/ 1 w 118"/>
                  <a:gd name="T61" fmla="*/ 3 h 199"/>
                  <a:gd name="T62" fmla="*/ 0 w 118"/>
                  <a:gd name="T63" fmla="*/ 3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8"/>
                  <a:gd name="T97" fmla="*/ 0 h 199"/>
                  <a:gd name="T98" fmla="*/ 118 w 118"/>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8" h="199">
                    <a:moveTo>
                      <a:pt x="0" y="177"/>
                    </a:moveTo>
                    <a:lnTo>
                      <a:pt x="45" y="177"/>
                    </a:lnTo>
                    <a:lnTo>
                      <a:pt x="54" y="167"/>
                    </a:lnTo>
                    <a:lnTo>
                      <a:pt x="61" y="158"/>
                    </a:lnTo>
                    <a:lnTo>
                      <a:pt x="68" y="148"/>
                    </a:lnTo>
                    <a:lnTo>
                      <a:pt x="73" y="138"/>
                    </a:lnTo>
                    <a:lnTo>
                      <a:pt x="82" y="119"/>
                    </a:lnTo>
                    <a:lnTo>
                      <a:pt x="89" y="100"/>
                    </a:lnTo>
                    <a:lnTo>
                      <a:pt x="95" y="83"/>
                    </a:lnTo>
                    <a:lnTo>
                      <a:pt x="102" y="67"/>
                    </a:lnTo>
                    <a:lnTo>
                      <a:pt x="106" y="62"/>
                    </a:lnTo>
                    <a:lnTo>
                      <a:pt x="110" y="56"/>
                    </a:lnTo>
                    <a:lnTo>
                      <a:pt x="113" y="50"/>
                    </a:lnTo>
                    <a:lnTo>
                      <a:pt x="118" y="45"/>
                    </a:lnTo>
                    <a:lnTo>
                      <a:pt x="73" y="0"/>
                    </a:lnTo>
                    <a:lnTo>
                      <a:pt x="64" y="9"/>
                    </a:lnTo>
                    <a:lnTo>
                      <a:pt x="57" y="19"/>
                    </a:lnTo>
                    <a:lnTo>
                      <a:pt x="50" y="28"/>
                    </a:lnTo>
                    <a:lnTo>
                      <a:pt x="45" y="39"/>
                    </a:lnTo>
                    <a:lnTo>
                      <a:pt x="36" y="58"/>
                    </a:lnTo>
                    <a:lnTo>
                      <a:pt x="29" y="77"/>
                    </a:lnTo>
                    <a:lnTo>
                      <a:pt x="23" y="94"/>
                    </a:lnTo>
                    <a:lnTo>
                      <a:pt x="16" y="110"/>
                    </a:lnTo>
                    <a:lnTo>
                      <a:pt x="12" y="116"/>
                    </a:lnTo>
                    <a:lnTo>
                      <a:pt x="9" y="122"/>
                    </a:lnTo>
                    <a:lnTo>
                      <a:pt x="4" y="127"/>
                    </a:lnTo>
                    <a:lnTo>
                      <a:pt x="0" y="132"/>
                    </a:lnTo>
                    <a:lnTo>
                      <a:pt x="45" y="132"/>
                    </a:lnTo>
                    <a:lnTo>
                      <a:pt x="0" y="177"/>
                    </a:lnTo>
                    <a:lnTo>
                      <a:pt x="23" y="199"/>
                    </a:lnTo>
                    <a:lnTo>
                      <a:pt x="45" y="177"/>
                    </a:lnTo>
                    <a:lnTo>
                      <a:pt x="0" y="17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6" name="Freeform 337"/>
              <p:cNvSpPr>
                <a:spLocks/>
              </p:cNvSpPr>
              <p:nvPr/>
            </p:nvSpPr>
            <p:spPr bwMode="auto">
              <a:xfrm>
                <a:off x="4810" y="2126"/>
                <a:ext cx="22" cy="18"/>
              </a:xfrm>
              <a:custGeom>
                <a:avLst/>
                <a:gdLst>
                  <a:gd name="T0" fmla="*/ 0 w 86"/>
                  <a:gd name="T1" fmla="*/ 1 h 71"/>
                  <a:gd name="T2" fmla="*/ 0 w 86"/>
                  <a:gd name="T3" fmla="*/ 1 h 71"/>
                  <a:gd name="T4" fmla="*/ 0 w 86"/>
                  <a:gd name="T5" fmla="*/ 1 h 71"/>
                  <a:gd name="T6" fmla="*/ 0 w 86"/>
                  <a:gd name="T7" fmla="*/ 1 h 71"/>
                  <a:gd name="T8" fmla="*/ 1 w 86"/>
                  <a:gd name="T9" fmla="*/ 1 h 71"/>
                  <a:gd name="T10" fmla="*/ 1 w 86"/>
                  <a:gd name="T11" fmla="*/ 1 h 71"/>
                  <a:gd name="T12" fmla="*/ 1 w 86"/>
                  <a:gd name="T13" fmla="*/ 1 h 71"/>
                  <a:gd name="T14" fmla="*/ 1 w 86"/>
                  <a:gd name="T15" fmla="*/ 1 h 71"/>
                  <a:gd name="T16" fmla="*/ 1 w 86"/>
                  <a:gd name="T17" fmla="*/ 1 h 71"/>
                  <a:gd name="T18" fmla="*/ 1 w 86"/>
                  <a:gd name="T19" fmla="*/ 1 h 71"/>
                  <a:gd name="T20" fmla="*/ 2 w 86"/>
                  <a:gd name="T21" fmla="*/ 1 h 71"/>
                  <a:gd name="T22" fmla="*/ 1 w 86"/>
                  <a:gd name="T23" fmla="*/ 0 h 71"/>
                  <a:gd name="T24" fmla="*/ 1 w 86"/>
                  <a:gd name="T25" fmla="*/ 0 h 71"/>
                  <a:gd name="T26" fmla="*/ 1 w 86"/>
                  <a:gd name="T27" fmla="*/ 0 h 71"/>
                  <a:gd name="T28" fmla="*/ 1 w 86"/>
                  <a:gd name="T29" fmla="*/ 0 h 71"/>
                  <a:gd name="T30" fmla="*/ 1 w 86"/>
                  <a:gd name="T31" fmla="*/ 0 h 71"/>
                  <a:gd name="T32" fmla="*/ 1 w 86"/>
                  <a:gd name="T33" fmla="*/ 0 h 71"/>
                  <a:gd name="T34" fmla="*/ 1 w 86"/>
                  <a:gd name="T35" fmla="*/ 0 h 71"/>
                  <a:gd name="T36" fmla="*/ 1 w 86"/>
                  <a:gd name="T37" fmla="*/ 0 h 71"/>
                  <a:gd name="T38" fmla="*/ 1 w 86"/>
                  <a:gd name="T39" fmla="*/ 0 h 71"/>
                  <a:gd name="T40" fmla="*/ 0 w 86"/>
                  <a:gd name="T41" fmla="*/ 1 h 71"/>
                  <a:gd name="T42" fmla="*/ 0 w 86"/>
                  <a:gd name="T43" fmla="*/ 1 h 71"/>
                  <a:gd name="T44" fmla="*/ 0 w 86"/>
                  <a:gd name="T45" fmla="*/ 1 h 71"/>
                  <a:gd name="T46" fmla="*/ 0 w 86"/>
                  <a:gd name="T47" fmla="*/ 1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6"/>
                  <a:gd name="T73" fmla="*/ 0 h 71"/>
                  <a:gd name="T74" fmla="*/ 86 w 86"/>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6" h="71">
                    <a:moveTo>
                      <a:pt x="0" y="34"/>
                    </a:moveTo>
                    <a:lnTo>
                      <a:pt x="7" y="46"/>
                    </a:lnTo>
                    <a:lnTo>
                      <a:pt x="13" y="51"/>
                    </a:lnTo>
                    <a:lnTo>
                      <a:pt x="19" y="55"/>
                    </a:lnTo>
                    <a:lnTo>
                      <a:pt x="25" y="59"/>
                    </a:lnTo>
                    <a:lnTo>
                      <a:pt x="29" y="63"/>
                    </a:lnTo>
                    <a:lnTo>
                      <a:pt x="34" y="66"/>
                    </a:lnTo>
                    <a:lnTo>
                      <a:pt x="38" y="68"/>
                    </a:lnTo>
                    <a:lnTo>
                      <a:pt x="40" y="70"/>
                    </a:lnTo>
                    <a:lnTo>
                      <a:pt x="41" y="71"/>
                    </a:lnTo>
                    <a:lnTo>
                      <a:pt x="86" y="26"/>
                    </a:lnTo>
                    <a:lnTo>
                      <a:pt x="81" y="20"/>
                    </a:lnTo>
                    <a:lnTo>
                      <a:pt x="75" y="16"/>
                    </a:lnTo>
                    <a:lnTo>
                      <a:pt x="70" y="13"/>
                    </a:lnTo>
                    <a:lnTo>
                      <a:pt x="65" y="9"/>
                    </a:lnTo>
                    <a:lnTo>
                      <a:pt x="60" y="7"/>
                    </a:lnTo>
                    <a:lnTo>
                      <a:pt x="58" y="4"/>
                    </a:lnTo>
                    <a:lnTo>
                      <a:pt x="54" y="2"/>
                    </a:lnTo>
                    <a:lnTo>
                      <a:pt x="53" y="0"/>
                    </a:lnTo>
                    <a:lnTo>
                      <a:pt x="60" y="11"/>
                    </a:lnTo>
                    <a:lnTo>
                      <a:pt x="0" y="34"/>
                    </a:lnTo>
                    <a:lnTo>
                      <a:pt x="2" y="40"/>
                    </a:lnTo>
                    <a:lnTo>
                      <a:pt x="7" y="46"/>
                    </a:lnTo>
                    <a:lnTo>
                      <a:pt x="0" y="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7" name="Freeform 338"/>
              <p:cNvSpPr>
                <a:spLocks/>
              </p:cNvSpPr>
              <p:nvPr/>
            </p:nvSpPr>
            <p:spPr bwMode="auto">
              <a:xfrm>
                <a:off x="4807" y="2123"/>
                <a:ext cx="19" cy="12"/>
              </a:xfrm>
              <a:custGeom>
                <a:avLst/>
                <a:gdLst>
                  <a:gd name="T0" fmla="*/ 0 w 72"/>
                  <a:gd name="T1" fmla="*/ 0 h 48"/>
                  <a:gd name="T2" fmla="*/ 0 w 72"/>
                  <a:gd name="T3" fmla="*/ 1 h 48"/>
                  <a:gd name="T4" fmla="*/ 0 w 72"/>
                  <a:gd name="T5" fmla="*/ 1 h 48"/>
                  <a:gd name="T6" fmla="*/ 1 w 72"/>
                  <a:gd name="T7" fmla="*/ 1 h 48"/>
                  <a:gd name="T8" fmla="*/ 1 w 72"/>
                  <a:gd name="T9" fmla="*/ 0 h 48"/>
                  <a:gd name="T10" fmla="*/ 1 w 72"/>
                  <a:gd name="T11" fmla="*/ 1 h 48"/>
                  <a:gd name="T12" fmla="*/ 0 w 72"/>
                  <a:gd name="T13" fmla="*/ 0 h 48"/>
                  <a:gd name="T14" fmla="*/ 0 w 72"/>
                  <a:gd name="T15" fmla="*/ 0 h 48"/>
                  <a:gd name="T16" fmla="*/ 0 w 72"/>
                  <a:gd name="T17" fmla="*/ 1 h 48"/>
                  <a:gd name="T18" fmla="*/ 0 w 72"/>
                  <a:gd name="T19" fmla="*/ 0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48"/>
                  <a:gd name="T32" fmla="*/ 72 w 72"/>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48">
                    <a:moveTo>
                      <a:pt x="14" y="0"/>
                    </a:moveTo>
                    <a:lnTo>
                      <a:pt x="7" y="35"/>
                    </a:lnTo>
                    <a:lnTo>
                      <a:pt x="12" y="48"/>
                    </a:lnTo>
                    <a:lnTo>
                      <a:pt x="72" y="25"/>
                    </a:lnTo>
                    <a:lnTo>
                      <a:pt x="68" y="12"/>
                    </a:lnTo>
                    <a:lnTo>
                      <a:pt x="59" y="46"/>
                    </a:lnTo>
                    <a:lnTo>
                      <a:pt x="14" y="0"/>
                    </a:lnTo>
                    <a:lnTo>
                      <a:pt x="0" y="15"/>
                    </a:lnTo>
                    <a:lnTo>
                      <a:pt x="7" y="35"/>
                    </a:lnTo>
                    <a:lnTo>
                      <a:pt x="1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8" name="Freeform 339"/>
              <p:cNvSpPr>
                <a:spLocks/>
              </p:cNvSpPr>
              <p:nvPr/>
            </p:nvSpPr>
            <p:spPr bwMode="auto">
              <a:xfrm>
                <a:off x="4808" y="2102"/>
                <a:ext cx="18" cy="32"/>
              </a:xfrm>
              <a:custGeom>
                <a:avLst/>
                <a:gdLst>
                  <a:gd name="T0" fmla="*/ 1 w 70"/>
                  <a:gd name="T1" fmla="*/ 1 h 129"/>
                  <a:gd name="T2" fmla="*/ 0 w 70"/>
                  <a:gd name="T3" fmla="*/ 1 h 129"/>
                  <a:gd name="T4" fmla="*/ 0 w 70"/>
                  <a:gd name="T5" fmla="*/ 1 h 129"/>
                  <a:gd name="T6" fmla="*/ 0 w 70"/>
                  <a:gd name="T7" fmla="*/ 1 h 129"/>
                  <a:gd name="T8" fmla="*/ 0 w 70"/>
                  <a:gd name="T9" fmla="*/ 1 h 129"/>
                  <a:gd name="T10" fmla="*/ 0 w 70"/>
                  <a:gd name="T11" fmla="*/ 1 h 129"/>
                  <a:gd name="T12" fmla="*/ 0 w 70"/>
                  <a:gd name="T13" fmla="*/ 1 h 129"/>
                  <a:gd name="T14" fmla="*/ 0 w 70"/>
                  <a:gd name="T15" fmla="*/ 1 h 129"/>
                  <a:gd name="T16" fmla="*/ 0 w 70"/>
                  <a:gd name="T17" fmla="*/ 1 h 129"/>
                  <a:gd name="T18" fmla="*/ 0 w 70"/>
                  <a:gd name="T19" fmla="*/ 1 h 129"/>
                  <a:gd name="T20" fmla="*/ 1 w 70"/>
                  <a:gd name="T21" fmla="*/ 2 h 129"/>
                  <a:gd name="T22" fmla="*/ 1 w 70"/>
                  <a:gd name="T23" fmla="*/ 2 h 129"/>
                  <a:gd name="T24" fmla="*/ 1 w 70"/>
                  <a:gd name="T25" fmla="*/ 2 h 129"/>
                  <a:gd name="T26" fmla="*/ 1 w 70"/>
                  <a:gd name="T27" fmla="*/ 1 h 129"/>
                  <a:gd name="T28" fmla="*/ 1 w 70"/>
                  <a:gd name="T29" fmla="*/ 1 h 129"/>
                  <a:gd name="T30" fmla="*/ 1 w 70"/>
                  <a:gd name="T31" fmla="*/ 1 h 129"/>
                  <a:gd name="T32" fmla="*/ 1 w 70"/>
                  <a:gd name="T33" fmla="*/ 1 h 129"/>
                  <a:gd name="T34" fmla="*/ 1 w 70"/>
                  <a:gd name="T35" fmla="*/ 1 h 129"/>
                  <a:gd name="T36" fmla="*/ 1 w 70"/>
                  <a:gd name="T37" fmla="*/ 1 h 129"/>
                  <a:gd name="T38" fmla="*/ 0 w 70"/>
                  <a:gd name="T39" fmla="*/ 1 h 129"/>
                  <a:gd name="T40" fmla="*/ 1 w 70"/>
                  <a:gd name="T41" fmla="*/ 1 h 129"/>
                  <a:gd name="T42" fmla="*/ 0 w 70"/>
                  <a:gd name="T43" fmla="*/ 0 h 129"/>
                  <a:gd name="T44" fmla="*/ 0 w 70"/>
                  <a:gd name="T45" fmla="*/ 1 h 129"/>
                  <a:gd name="T46" fmla="*/ 1 w 70"/>
                  <a:gd name="T47" fmla="*/ 1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129"/>
                  <a:gd name="T74" fmla="*/ 70 w 70"/>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129">
                    <a:moveTo>
                      <a:pt x="61" y="60"/>
                    </a:moveTo>
                    <a:lnTo>
                      <a:pt x="6" y="85"/>
                    </a:lnTo>
                    <a:lnTo>
                      <a:pt x="6" y="86"/>
                    </a:lnTo>
                    <a:lnTo>
                      <a:pt x="6" y="89"/>
                    </a:lnTo>
                    <a:lnTo>
                      <a:pt x="6" y="91"/>
                    </a:lnTo>
                    <a:lnTo>
                      <a:pt x="6" y="93"/>
                    </a:lnTo>
                    <a:lnTo>
                      <a:pt x="6" y="94"/>
                    </a:lnTo>
                    <a:lnTo>
                      <a:pt x="6" y="91"/>
                    </a:lnTo>
                    <a:lnTo>
                      <a:pt x="12" y="83"/>
                    </a:lnTo>
                    <a:lnTo>
                      <a:pt x="57" y="129"/>
                    </a:lnTo>
                    <a:lnTo>
                      <a:pt x="66" y="117"/>
                    </a:lnTo>
                    <a:lnTo>
                      <a:pt x="69" y="107"/>
                    </a:lnTo>
                    <a:lnTo>
                      <a:pt x="70" y="100"/>
                    </a:lnTo>
                    <a:lnTo>
                      <a:pt x="70" y="94"/>
                    </a:lnTo>
                    <a:lnTo>
                      <a:pt x="70" y="89"/>
                    </a:lnTo>
                    <a:lnTo>
                      <a:pt x="70" y="85"/>
                    </a:lnTo>
                    <a:lnTo>
                      <a:pt x="70" y="82"/>
                    </a:lnTo>
                    <a:lnTo>
                      <a:pt x="70" y="80"/>
                    </a:lnTo>
                    <a:lnTo>
                      <a:pt x="16" y="105"/>
                    </a:lnTo>
                    <a:lnTo>
                      <a:pt x="61" y="60"/>
                    </a:lnTo>
                    <a:lnTo>
                      <a:pt x="0" y="0"/>
                    </a:lnTo>
                    <a:lnTo>
                      <a:pt x="6" y="85"/>
                    </a:lnTo>
                    <a:lnTo>
                      <a:pt x="61"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69" name="Freeform 340"/>
              <p:cNvSpPr>
                <a:spLocks/>
              </p:cNvSpPr>
              <p:nvPr/>
            </p:nvSpPr>
            <p:spPr bwMode="auto">
              <a:xfrm>
                <a:off x="4801" y="2117"/>
                <a:ext cx="25" cy="44"/>
              </a:xfrm>
              <a:custGeom>
                <a:avLst/>
                <a:gdLst>
                  <a:gd name="T0" fmla="*/ 0 w 99"/>
                  <a:gd name="T1" fmla="*/ 2 h 174"/>
                  <a:gd name="T2" fmla="*/ 1 w 99"/>
                  <a:gd name="T3" fmla="*/ 2 h 174"/>
                  <a:gd name="T4" fmla="*/ 1 w 99"/>
                  <a:gd name="T5" fmla="*/ 2 h 174"/>
                  <a:gd name="T6" fmla="*/ 1 w 99"/>
                  <a:gd name="T7" fmla="*/ 2 h 174"/>
                  <a:gd name="T8" fmla="*/ 1 w 99"/>
                  <a:gd name="T9" fmla="*/ 1 h 174"/>
                  <a:gd name="T10" fmla="*/ 1 w 99"/>
                  <a:gd name="T11" fmla="*/ 1 h 174"/>
                  <a:gd name="T12" fmla="*/ 2 w 99"/>
                  <a:gd name="T13" fmla="*/ 1 h 174"/>
                  <a:gd name="T14" fmla="*/ 2 w 99"/>
                  <a:gd name="T15" fmla="*/ 1 h 174"/>
                  <a:gd name="T16" fmla="*/ 2 w 99"/>
                  <a:gd name="T17" fmla="*/ 1 h 174"/>
                  <a:gd name="T18" fmla="*/ 2 w 99"/>
                  <a:gd name="T19" fmla="*/ 1 h 174"/>
                  <a:gd name="T20" fmla="*/ 2 w 99"/>
                  <a:gd name="T21" fmla="*/ 0 h 174"/>
                  <a:gd name="T22" fmla="*/ 2 w 99"/>
                  <a:gd name="T23" fmla="*/ 0 h 174"/>
                  <a:gd name="T24" fmla="*/ 1 w 99"/>
                  <a:gd name="T25" fmla="*/ 1 h 174"/>
                  <a:gd name="T26" fmla="*/ 1 w 99"/>
                  <a:gd name="T27" fmla="*/ 1 h 174"/>
                  <a:gd name="T28" fmla="*/ 1 w 99"/>
                  <a:gd name="T29" fmla="*/ 1 h 174"/>
                  <a:gd name="T30" fmla="*/ 1 w 99"/>
                  <a:gd name="T31" fmla="*/ 1 h 174"/>
                  <a:gd name="T32" fmla="*/ 1 w 99"/>
                  <a:gd name="T33" fmla="*/ 0 h 174"/>
                  <a:gd name="T34" fmla="*/ 1 w 99"/>
                  <a:gd name="T35" fmla="*/ 1 h 174"/>
                  <a:gd name="T36" fmla="*/ 1 w 99"/>
                  <a:gd name="T37" fmla="*/ 1 h 174"/>
                  <a:gd name="T38" fmla="*/ 0 w 99"/>
                  <a:gd name="T39" fmla="*/ 1 h 174"/>
                  <a:gd name="T40" fmla="*/ 0 w 99"/>
                  <a:gd name="T41" fmla="*/ 1 h 174"/>
                  <a:gd name="T42" fmla="*/ 0 w 99"/>
                  <a:gd name="T43" fmla="*/ 1 h 174"/>
                  <a:gd name="T44" fmla="*/ 0 w 99"/>
                  <a:gd name="T45" fmla="*/ 2 h 174"/>
                  <a:gd name="T46" fmla="*/ 1 w 99"/>
                  <a:gd name="T47" fmla="*/ 1 h 174"/>
                  <a:gd name="T48" fmla="*/ 0 w 99"/>
                  <a:gd name="T49" fmla="*/ 2 h 174"/>
                  <a:gd name="T50" fmla="*/ 1 w 99"/>
                  <a:gd name="T51" fmla="*/ 3 h 174"/>
                  <a:gd name="T52" fmla="*/ 1 w 99"/>
                  <a:gd name="T53" fmla="*/ 2 h 174"/>
                  <a:gd name="T54" fmla="*/ 0 w 99"/>
                  <a:gd name="T55" fmla="*/ 2 h 1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9"/>
                  <a:gd name="T85" fmla="*/ 0 h 174"/>
                  <a:gd name="T86" fmla="*/ 99 w 99"/>
                  <a:gd name="T87" fmla="*/ 174 h 17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9" h="174">
                    <a:moveTo>
                      <a:pt x="9" y="119"/>
                    </a:moveTo>
                    <a:lnTo>
                      <a:pt x="65" y="95"/>
                    </a:lnTo>
                    <a:lnTo>
                      <a:pt x="64" y="98"/>
                    </a:lnTo>
                    <a:lnTo>
                      <a:pt x="67" y="94"/>
                    </a:lnTo>
                    <a:lnTo>
                      <a:pt x="72" y="84"/>
                    </a:lnTo>
                    <a:lnTo>
                      <a:pt x="79" y="73"/>
                    </a:lnTo>
                    <a:lnTo>
                      <a:pt x="88" y="61"/>
                    </a:lnTo>
                    <a:lnTo>
                      <a:pt x="94" y="51"/>
                    </a:lnTo>
                    <a:lnTo>
                      <a:pt x="97" y="41"/>
                    </a:lnTo>
                    <a:lnTo>
                      <a:pt x="99" y="31"/>
                    </a:lnTo>
                    <a:lnTo>
                      <a:pt x="98" y="16"/>
                    </a:lnTo>
                    <a:lnTo>
                      <a:pt x="89" y="0"/>
                    </a:lnTo>
                    <a:lnTo>
                      <a:pt x="44" y="45"/>
                    </a:lnTo>
                    <a:lnTo>
                      <a:pt x="36" y="33"/>
                    </a:lnTo>
                    <a:lnTo>
                      <a:pt x="35" y="25"/>
                    </a:lnTo>
                    <a:lnTo>
                      <a:pt x="36" y="22"/>
                    </a:lnTo>
                    <a:lnTo>
                      <a:pt x="36" y="21"/>
                    </a:lnTo>
                    <a:lnTo>
                      <a:pt x="32" y="29"/>
                    </a:lnTo>
                    <a:lnTo>
                      <a:pt x="26" y="39"/>
                    </a:lnTo>
                    <a:lnTo>
                      <a:pt x="19" y="50"/>
                    </a:lnTo>
                    <a:lnTo>
                      <a:pt x="10" y="63"/>
                    </a:lnTo>
                    <a:lnTo>
                      <a:pt x="3" y="77"/>
                    </a:lnTo>
                    <a:lnTo>
                      <a:pt x="0" y="96"/>
                    </a:lnTo>
                    <a:lnTo>
                      <a:pt x="56" y="72"/>
                    </a:lnTo>
                    <a:lnTo>
                      <a:pt x="9" y="119"/>
                    </a:lnTo>
                    <a:lnTo>
                      <a:pt x="66" y="174"/>
                    </a:lnTo>
                    <a:lnTo>
                      <a:pt x="65" y="95"/>
                    </a:lnTo>
                    <a:lnTo>
                      <a:pt x="9" y="11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0" name="Freeform 341"/>
              <p:cNvSpPr>
                <a:spLocks/>
              </p:cNvSpPr>
              <p:nvPr/>
            </p:nvSpPr>
            <p:spPr bwMode="auto">
              <a:xfrm>
                <a:off x="4801" y="2119"/>
                <a:ext cx="19" cy="28"/>
              </a:xfrm>
              <a:custGeom>
                <a:avLst/>
                <a:gdLst>
                  <a:gd name="T0" fmla="*/ 1 w 79"/>
                  <a:gd name="T1" fmla="*/ 1 h 110"/>
                  <a:gd name="T2" fmla="*/ 0 w 79"/>
                  <a:gd name="T3" fmla="*/ 1 h 110"/>
                  <a:gd name="T4" fmla="*/ 0 w 79"/>
                  <a:gd name="T5" fmla="*/ 1 h 110"/>
                  <a:gd name="T6" fmla="*/ 0 w 79"/>
                  <a:gd name="T7" fmla="*/ 1 h 110"/>
                  <a:gd name="T8" fmla="*/ 0 w 79"/>
                  <a:gd name="T9" fmla="*/ 1 h 110"/>
                  <a:gd name="T10" fmla="*/ 0 w 79"/>
                  <a:gd name="T11" fmla="*/ 1 h 110"/>
                  <a:gd name="T12" fmla="*/ 0 w 79"/>
                  <a:gd name="T13" fmla="*/ 1 h 110"/>
                  <a:gd name="T14" fmla="*/ 0 w 79"/>
                  <a:gd name="T15" fmla="*/ 1 h 110"/>
                  <a:gd name="T16" fmla="*/ 0 w 79"/>
                  <a:gd name="T17" fmla="*/ 1 h 110"/>
                  <a:gd name="T18" fmla="*/ 0 w 79"/>
                  <a:gd name="T19" fmla="*/ 2 h 110"/>
                  <a:gd name="T20" fmla="*/ 0 w 79"/>
                  <a:gd name="T21" fmla="*/ 2 h 110"/>
                  <a:gd name="T22" fmla="*/ 0 w 79"/>
                  <a:gd name="T23" fmla="*/ 2 h 110"/>
                  <a:gd name="T24" fmla="*/ 1 w 79"/>
                  <a:gd name="T25" fmla="*/ 1 h 110"/>
                  <a:gd name="T26" fmla="*/ 1 w 79"/>
                  <a:gd name="T27" fmla="*/ 1 h 110"/>
                  <a:gd name="T28" fmla="*/ 1 w 79"/>
                  <a:gd name="T29" fmla="*/ 1 h 110"/>
                  <a:gd name="T30" fmla="*/ 1 w 79"/>
                  <a:gd name="T31" fmla="*/ 2 h 110"/>
                  <a:gd name="T32" fmla="*/ 1 w 79"/>
                  <a:gd name="T33" fmla="*/ 2 h 110"/>
                  <a:gd name="T34" fmla="*/ 1 w 79"/>
                  <a:gd name="T35" fmla="*/ 2 h 110"/>
                  <a:gd name="T36" fmla="*/ 1 w 79"/>
                  <a:gd name="T37" fmla="*/ 1 h 110"/>
                  <a:gd name="T38" fmla="*/ 1 w 79"/>
                  <a:gd name="T39" fmla="*/ 1 h 110"/>
                  <a:gd name="T40" fmla="*/ 1 w 79"/>
                  <a:gd name="T41" fmla="*/ 1 h 110"/>
                  <a:gd name="T42" fmla="*/ 1 w 79"/>
                  <a:gd name="T43" fmla="*/ 1 h 110"/>
                  <a:gd name="T44" fmla="*/ 1 w 79"/>
                  <a:gd name="T45" fmla="*/ 1 h 110"/>
                  <a:gd name="T46" fmla="*/ 0 w 79"/>
                  <a:gd name="T47" fmla="*/ 1 h 110"/>
                  <a:gd name="T48" fmla="*/ 1 w 79"/>
                  <a:gd name="T49" fmla="*/ 1 h 110"/>
                  <a:gd name="T50" fmla="*/ 1 w 79"/>
                  <a:gd name="T51" fmla="*/ 0 h 110"/>
                  <a:gd name="T52" fmla="*/ 0 w 79"/>
                  <a:gd name="T53" fmla="*/ 1 h 110"/>
                  <a:gd name="T54" fmla="*/ 1 w 79"/>
                  <a:gd name="T55" fmla="*/ 1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
                  <a:gd name="T85" fmla="*/ 0 h 110"/>
                  <a:gd name="T86" fmla="*/ 79 w 79"/>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 h="110">
                    <a:moveTo>
                      <a:pt x="79" y="23"/>
                    </a:moveTo>
                    <a:lnTo>
                      <a:pt x="34" y="23"/>
                    </a:lnTo>
                    <a:lnTo>
                      <a:pt x="30" y="26"/>
                    </a:lnTo>
                    <a:lnTo>
                      <a:pt x="25" y="31"/>
                    </a:lnTo>
                    <a:lnTo>
                      <a:pt x="19" y="38"/>
                    </a:lnTo>
                    <a:lnTo>
                      <a:pt x="14" y="45"/>
                    </a:lnTo>
                    <a:lnTo>
                      <a:pt x="8" y="55"/>
                    </a:lnTo>
                    <a:lnTo>
                      <a:pt x="3" y="66"/>
                    </a:lnTo>
                    <a:lnTo>
                      <a:pt x="0" y="75"/>
                    </a:lnTo>
                    <a:lnTo>
                      <a:pt x="0" y="86"/>
                    </a:lnTo>
                    <a:lnTo>
                      <a:pt x="4" y="98"/>
                    </a:lnTo>
                    <a:lnTo>
                      <a:pt x="11" y="110"/>
                    </a:lnTo>
                    <a:lnTo>
                      <a:pt x="58" y="63"/>
                    </a:lnTo>
                    <a:lnTo>
                      <a:pt x="62" y="71"/>
                    </a:lnTo>
                    <a:lnTo>
                      <a:pt x="65" y="79"/>
                    </a:lnTo>
                    <a:lnTo>
                      <a:pt x="65" y="85"/>
                    </a:lnTo>
                    <a:lnTo>
                      <a:pt x="63" y="88"/>
                    </a:lnTo>
                    <a:lnTo>
                      <a:pt x="65" y="86"/>
                    </a:lnTo>
                    <a:lnTo>
                      <a:pt x="66" y="83"/>
                    </a:lnTo>
                    <a:lnTo>
                      <a:pt x="69" y="79"/>
                    </a:lnTo>
                    <a:lnTo>
                      <a:pt x="73" y="75"/>
                    </a:lnTo>
                    <a:lnTo>
                      <a:pt x="77" y="71"/>
                    </a:lnTo>
                    <a:lnTo>
                      <a:pt x="79" y="69"/>
                    </a:lnTo>
                    <a:lnTo>
                      <a:pt x="34" y="69"/>
                    </a:lnTo>
                    <a:lnTo>
                      <a:pt x="79" y="23"/>
                    </a:lnTo>
                    <a:lnTo>
                      <a:pt x="56" y="0"/>
                    </a:lnTo>
                    <a:lnTo>
                      <a:pt x="34" y="23"/>
                    </a:lnTo>
                    <a:lnTo>
                      <a:pt x="79"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1" name="Freeform 342"/>
              <p:cNvSpPr>
                <a:spLocks/>
              </p:cNvSpPr>
              <p:nvPr/>
            </p:nvSpPr>
            <p:spPr bwMode="auto">
              <a:xfrm>
                <a:off x="4809" y="2125"/>
                <a:ext cx="20" cy="19"/>
              </a:xfrm>
              <a:custGeom>
                <a:avLst/>
                <a:gdLst>
                  <a:gd name="T0" fmla="*/ 1 w 82"/>
                  <a:gd name="T1" fmla="*/ 1 h 76"/>
                  <a:gd name="T2" fmla="*/ 1 w 82"/>
                  <a:gd name="T3" fmla="*/ 1 h 76"/>
                  <a:gd name="T4" fmla="*/ 1 w 82"/>
                  <a:gd name="T5" fmla="*/ 0 h 76"/>
                  <a:gd name="T6" fmla="*/ 0 w 82"/>
                  <a:gd name="T7" fmla="*/ 1 h 76"/>
                  <a:gd name="T8" fmla="*/ 0 w 82"/>
                  <a:gd name="T9" fmla="*/ 1 h 76"/>
                  <a:gd name="T10" fmla="*/ 0 w 82"/>
                  <a:gd name="T11" fmla="*/ 1 h 76"/>
                  <a:gd name="T12" fmla="*/ 1 w 82"/>
                  <a:gd name="T13" fmla="*/ 1 h 76"/>
                  <a:gd name="T14" fmla="*/ 1 w 82"/>
                  <a:gd name="T15" fmla="*/ 1 h 76"/>
                  <a:gd name="T16" fmla="*/ 1 w 82"/>
                  <a:gd name="T17" fmla="*/ 1 h 76"/>
                  <a:gd name="T18" fmla="*/ 1 w 82"/>
                  <a:gd name="T19" fmla="*/ 1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
                  <a:gd name="T31" fmla="*/ 0 h 76"/>
                  <a:gd name="T32" fmla="*/ 82 w 82"/>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 h="76">
                    <a:moveTo>
                      <a:pt x="82" y="43"/>
                    </a:moveTo>
                    <a:lnTo>
                      <a:pt x="75" y="29"/>
                    </a:lnTo>
                    <a:lnTo>
                      <a:pt x="45" y="0"/>
                    </a:lnTo>
                    <a:lnTo>
                      <a:pt x="0" y="46"/>
                    </a:lnTo>
                    <a:lnTo>
                      <a:pt x="29" y="76"/>
                    </a:lnTo>
                    <a:lnTo>
                      <a:pt x="21" y="63"/>
                    </a:lnTo>
                    <a:lnTo>
                      <a:pt x="82" y="43"/>
                    </a:lnTo>
                    <a:lnTo>
                      <a:pt x="79" y="35"/>
                    </a:lnTo>
                    <a:lnTo>
                      <a:pt x="75" y="29"/>
                    </a:lnTo>
                    <a:lnTo>
                      <a:pt x="82" y="4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2" name="Freeform 343"/>
              <p:cNvSpPr>
                <a:spLocks/>
              </p:cNvSpPr>
              <p:nvPr/>
            </p:nvSpPr>
            <p:spPr bwMode="auto">
              <a:xfrm>
                <a:off x="4814" y="2136"/>
                <a:ext cx="17" cy="8"/>
              </a:xfrm>
              <a:custGeom>
                <a:avLst/>
                <a:gdLst>
                  <a:gd name="T0" fmla="*/ 0 w 66"/>
                  <a:gd name="T1" fmla="*/ 0 h 34"/>
                  <a:gd name="T2" fmla="*/ 1 w 66"/>
                  <a:gd name="T3" fmla="*/ 0 h 34"/>
                  <a:gd name="T4" fmla="*/ 1 w 66"/>
                  <a:gd name="T5" fmla="*/ 0 h 34"/>
                  <a:gd name="T6" fmla="*/ 0 w 66"/>
                  <a:gd name="T7" fmla="*/ 0 h 34"/>
                  <a:gd name="T8" fmla="*/ 0 w 66"/>
                  <a:gd name="T9" fmla="*/ 0 h 34"/>
                  <a:gd name="T10" fmla="*/ 1 w 66"/>
                  <a:gd name="T11" fmla="*/ 0 h 34"/>
                  <a:gd name="T12" fmla="*/ 0 w 66"/>
                  <a:gd name="T13" fmla="*/ 0 h 34"/>
                  <a:gd name="T14" fmla="*/ 1 w 66"/>
                  <a:gd name="T15" fmla="*/ 0 h 34"/>
                  <a:gd name="T16" fmla="*/ 1 w 66"/>
                  <a:gd name="T17" fmla="*/ 0 h 34"/>
                  <a:gd name="T18" fmla="*/ 0 w 66"/>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34"/>
                  <a:gd name="T32" fmla="*/ 66 w 66"/>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34">
                    <a:moveTo>
                      <a:pt x="5" y="34"/>
                    </a:moveTo>
                    <a:lnTo>
                      <a:pt x="66" y="14"/>
                    </a:lnTo>
                    <a:lnTo>
                      <a:pt x="61" y="0"/>
                    </a:lnTo>
                    <a:lnTo>
                      <a:pt x="0" y="20"/>
                    </a:lnTo>
                    <a:lnTo>
                      <a:pt x="5" y="34"/>
                    </a:lnTo>
                    <a:lnTo>
                      <a:pt x="66" y="14"/>
                    </a:lnTo>
                    <a:lnTo>
                      <a:pt x="5" y="34"/>
                    </a:lnTo>
                    <a:lnTo>
                      <a:pt x="36" y="23"/>
                    </a:lnTo>
                    <a:lnTo>
                      <a:pt x="66" y="14"/>
                    </a:lnTo>
                    <a:lnTo>
                      <a:pt x="5" y="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3" name="Freeform 344"/>
              <p:cNvSpPr>
                <a:spLocks/>
              </p:cNvSpPr>
              <p:nvPr/>
            </p:nvSpPr>
            <p:spPr bwMode="auto">
              <a:xfrm>
                <a:off x="4815" y="2136"/>
                <a:ext cx="16" cy="14"/>
              </a:xfrm>
              <a:custGeom>
                <a:avLst/>
                <a:gdLst>
                  <a:gd name="T0" fmla="*/ 1 w 65"/>
                  <a:gd name="T1" fmla="*/ 1 h 55"/>
                  <a:gd name="T2" fmla="*/ 1 w 65"/>
                  <a:gd name="T3" fmla="*/ 1 h 55"/>
                  <a:gd name="T4" fmla="*/ 1 w 65"/>
                  <a:gd name="T5" fmla="*/ 1 h 55"/>
                  <a:gd name="T6" fmla="*/ 1 w 65"/>
                  <a:gd name="T7" fmla="*/ 1 h 55"/>
                  <a:gd name="T8" fmla="*/ 1 w 65"/>
                  <a:gd name="T9" fmla="*/ 1 h 55"/>
                  <a:gd name="T10" fmla="*/ 1 w 65"/>
                  <a:gd name="T11" fmla="*/ 1 h 55"/>
                  <a:gd name="T12" fmla="*/ 0 w 65"/>
                  <a:gd name="T13" fmla="*/ 1 h 55"/>
                  <a:gd name="T14" fmla="*/ 0 w 65"/>
                  <a:gd name="T15" fmla="*/ 1 h 55"/>
                  <a:gd name="T16" fmla="*/ 0 w 65"/>
                  <a:gd name="T17" fmla="*/ 1 h 55"/>
                  <a:gd name="T18" fmla="*/ 1 w 65"/>
                  <a:gd name="T19" fmla="*/ 0 h 55"/>
                  <a:gd name="T20" fmla="*/ 1 w 65"/>
                  <a:gd name="T21" fmla="*/ 0 h 55"/>
                  <a:gd name="T22" fmla="*/ 1 w 65"/>
                  <a:gd name="T23" fmla="*/ 0 h 55"/>
                  <a:gd name="T24" fmla="*/ 0 w 65"/>
                  <a:gd name="T25" fmla="*/ 0 h 55"/>
                  <a:gd name="T26" fmla="*/ 0 w 65"/>
                  <a:gd name="T27" fmla="*/ 0 h 55"/>
                  <a:gd name="T28" fmla="*/ 0 w 65"/>
                  <a:gd name="T29" fmla="*/ 0 h 55"/>
                  <a:gd name="T30" fmla="*/ 0 w 65"/>
                  <a:gd name="T31" fmla="*/ 0 h 55"/>
                  <a:gd name="T32" fmla="*/ 0 w 65"/>
                  <a:gd name="T33" fmla="*/ 0 h 55"/>
                  <a:gd name="T34" fmla="*/ 0 w 65"/>
                  <a:gd name="T35" fmla="*/ 0 h 55"/>
                  <a:gd name="T36" fmla="*/ 1 w 65"/>
                  <a:gd name="T37" fmla="*/ 1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55"/>
                  <a:gd name="T59" fmla="*/ 65 w 65"/>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55">
                    <a:moveTo>
                      <a:pt x="49" y="55"/>
                    </a:moveTo>
                    <a:lnTo>
                      <a:pt x="56" y="46"/>
                    </a:lnTo>
                    <a:lnTo>
                      <a:pt x="60" y="38"/>
                    </a:lnTo>
                    <a:lnTo>
                      <a:pt x="62" y="30"/>
                    </a:lnTo>
                    <a:lnTo>
                      <a:pt x="63" y="26"/>
                    </a:lnTo>
                    <a:lnTo>
                      <a:pt x="61" y="32"/>
                    </a:lnTo>
                    <a:lnTo>
                      <a:pt x="6" y="36"/>
                    </a:lnTo>
                    <a:lnTo>
                      <a:pt x="3" y="30"/>
                    </a:lnTo>
                    <a:lnTo>
                      <a:pt x="4" y="34"/>
                    </a:lnTo>
                    <a:lnTo>
                      <a:pt x="65" y="14"/>
                    </a:lnTo>
                    <a:lnTo>
                      <a:pt x="63" y="9"/>
                    </a:lnTo>
                    <a:lnTo>
                      <a:pt x="59" y="0"/>
                    </a:lnTo>
                    <a:lnTo>
                      <a:pt x="3" y="4"/>
                    </a:lnTo>
                    <a:lnTo>
                      <a:pt x="0" y="13"/>
                    </a:lnTo>
                    <a:lnTo>
                      <a:pt x="0" y="14"/>
                    </a:lnTo>
                    <a:lnTo>
                      <a:pt x="2" y="11"/>
                    </a:lnTo>
                    <a:lnTo>
                      <a:pt x="3" y="10"/>
                    </a:lnTo>
                    <a:lnTo>
                      <a:pt x="49" y="5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4" name="Freeform 345"/>
              <p:cNvSpPr>
                <a:spLocks/>
              </p:cNvSpPr>
              <p:nvPr/>
            </p:nvSpPr>
            <p:spPr bwMode="auto">
              <a:xfrm>
                <a:off x="4506" y="1825"/>
                <a:ext cx="19" cy="18"/>
              </a:xfrm>
              <a:custGeom>
                <a:avLst/>
                <a:gdLst>
                  <a:gd name="T0" fmla="*/ 0 w 72"/>
                  <a:gd name="T1" fmla="*/ 1 h 73"/>
                  <a:gd name="T2" fmla="*/ 1 w 72"/>
                  <a:gd name="T3" fmla="*/ 1 h 73"/>
                  <a:gd name="T4" fmla="*/ 1 w 72"/>
                  <a:gd name="T5" fmla="*/ 1 h 73"/>
                  <a:gd name="T6" fmla="*/ 1 w 72"/>
                  <a:gd name="T7" fmla="*/ 1 h 73"/>
                  <a:gd name="T8" fmla="*/ 1 w 72"/>
                  <a:gd name="T9" fmla="*/ 1 h 73"/>
                  <a:gd name="T10" fmla="*/ 1 w 72"/>
                  <a:gd name="T11" fmla="*/ 1 h 73"/>
                  <a:gd name="T12" fmla="*/ 1 w 72"/>
                  <a:gd name="T13" fmla="*/ 0 h 73"/>
                  <a:gd name="T14" fmla="*/ 1 w 72"/>
                  <a:gd name="T15" fmla="*/ 0 h 73"/>
                  <a:gd name="T16" fmla="*/ 1 w 72"/>
                  <a:gd name="T17" fmla="*/ 0 h 73"/>
                  <a:gd name="T18" fmla="*/ 1 w 72"/>
                  <a:gd name="T19" fmla="*/ 0 h 73"/>
                  <a:gd name="T20" fmla="*/ 0 w 72"/>
                  <a:gd name="T21" fmla="*/ 0 h 73"/>
                  <a:gd name="T22" fmla="*/ 0 w 72"/>
                  <a:gd name="T23" fmla="*/ 0 h 73"/>
                  <a:gd name="T24" fmla="*/ 0 w 72"/>
                  <a:gd name="T25" fmla="*/ 0 h 73"/>
                  <a:gd name="T26" fmla="*/ 0 w 72"/>
                  <a:gd name="T27" fmla="*/ 0 h 73"/>
                  <a:gd name="T28" fmla="*/ 0 w 72"/>
                  <a:gd name="T29" fmla="*/ 0 h 73"/>
                  <a:gd name="T30" fmla="*/ 0 w 72"/>
                  <a:gd name="T31" fmla="*/ 0 h 73"/>
                  <a:gd name="T32" fmla="*/ 0 w 72"/>
                  <a:gd name="T33" fmla="*/ 0 h 73"/>
                  <a:gd name="T34" fmla="*/ 0 w 72"/>
                  <a:gd name="T35" fmla="*/ 0 h 73"/>
                  <a:gd name="T36" fmla="*/ 0 w 72"/>
                  <a:gd name="T37" fmla="*/ 0 h 73"/>
                  <a:gd name="T38" fmla="*/ 0 w 72"/>
                  <a:gd name="T39" fmla="*/ 0 h 73"/>
                  <a:gd name="T40" fmla="*/ 0 w 72"/>
                  <a:gd name="T41" fmla="*/ 1 h 73"/>
                  <a:gd name="T42" fmla="*/ 0 w 72"/>
                  <a:gd name="T43" fmla="*/ 1 h 73"/>
                  <a:gd name="T44" fmla="*/ 1 w 72"/>
                  <a:gd name="T45" fmla="*/ 1 h 73"/>
                  <a:gd name="T46" fmla="*/ 0 w 72"/>
                  <a:gd name="T47" fmla="*/ 1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73"/>
                  <a:gd name="T74" fmla="*/ 72 w 72"/>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73">
                    <a:moveTo>
                      <a:pt x="13" y="73"/>
                    </a:moveTo>
                    <a:lnTo>
                      <a:pt x="26" y="69"/>
                    </a:lnTo>
                    <a:lnTo>
                      <a:pt x="36" y="64"/>
                    </a:lnTo>
                    <a:lnTo>
                      <a:pt x="44" y="59"/>
                    </a:lnTo>
                    <a:lnTo>
                      <a:pt x="51" y="51"/>
                    </a:lnTo>
                    <a:lnTo>
                      <a:pt x="57" y="45"/>
                    </a:lnTo>
                    <a:lnTo>
                      <a:pt x="62" y="38"/>
                    </a:lnTo>
                    <a:lnTo>
                      <a:pt x="66" y="31"/>
                    </a:lnTo>
                    <a:lnTo>
                      <a:pt x="70" y="23"/>
                    </a:lnTo>
                    <a:lnTo>
                      <a:pt x="72" y="9"/>
                    </a:lnTo>
                    <a:lnTo>
                      <a:pt x="8" y="9"/>
                    </a:lnTo>
                    <a:lnTo>
                      <a:pt x="9" y="1"/>
                    </a:lnTo>
                    <a:lnTo>
                      <a:pt x="11" y="0"/>
                    </a:lnTo>
                    <a:lnTo>
                      <a:pt x="9" y="1"/>
                    </a:lnTo>
                    <a:lnTo>
                      <a:pt x="7" y="4"/>
                    </a:lnTo>
                    <a:lnTo>
                      <a:pt x="5" y="7"/>
                    </a:lnTo>
                    <a:lnTo>
                      <a:pt x="2" y="9"/>
                    </a:lnTo>
                    <a:lnTo>
                      <a:pt x="0" y="11"/>
                    </a:lnTo>
                    <a:lnTo>
                      <a:pt x="13" y="7"/>
                    </a:lnTo>
                    <a:lnTo>
                      <a:pt x="13" y="73"/>
                    </a:lnTo>
                    <a:lnTo>
                      <a:pt x="20" y="73"/>
                    </a:lnTo>
                    <a:lnTo>
                      <a:pt x="26" y="69"/>
                    </a:lnTo>
                    <a:lnTo>
                      <a:pt x="13" y="7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5" name="Freeform 346"/>
              <p:cNvSpPr>
                <a:spLocks/>
              </p:cNvSpPr>
              <p:nvPr/>
            </p:nvSpPr>
            <p:spPr bwMode="auto">
              <a:xfrm>
                <a:off x="4491" y="1826"/>
                <a:ext cx="19" cy="17"/>
              </a:xfrm>
              <a:custGeom>
                <a:avLst/>
                <a:gdLst>
                  <a:gd name="T0" fmla="*/ 0 w 74"/>
                  <a:gd name="T1" fmla="*/ 1 h 66"/>
                  <a:gd name="T2" fmla="*/ 1 w 74"/>
                  <a:gd name="T3" fmla="*/ 1 h 66"/>
                  <a:gd name="T4" fmla="*/ 1 w 74"/>
                  <a:gd name="T5" fmla="*/ 1 h 66"/>
                  <a:gd name="T6" fmla="*/ 1 w 74"/>
                  <a:gd name="T7" fmla="*/ 0 h 66"/>
                  <a:gd name="T8" fmla="*/ 1 w 74"/>
                  <a:gd name="T9" fmla="*/ 0 h 66"/>
                  <a:gd name="T10" fmla="*/ 1 w 74"/>
                  <a:gd name="T11" fmla="*/ 1 h 66"/>
                  <a:gd name="T12" fmla="*/ 0 w 74"/>
                  <a:gd name="T13" fmla="*/ 1 h 66"/>
                  <a:gd name="T14" fmla="*/ 0 w 74"/>
                  <a:gd name="T15" fmla="*/ 1 h 66"/>
                  <a:gd name="T16" fmla="*/ 1 w 74"/>
                  <a:gd name="T17" fmla="*/ 1 h 66"/>
                  <a:gd name="T18" fmla="*/ 0 w 74"/>
                  <a:gd name="T19" fmla="*/ 1 h 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66"/>
                  <a:gd name="T32" fmla="*/ 74 w 74"/>
                  <a:gd name="T33" fmla="*/ 66 h 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66">
                    <a:moveTo>
                      <a:pt x="0" y="34"/>
                    </a:moveTo>
                    <a:lnTo>
                      <a:pt x="32" y="66"/>
                    </a:lnTo>
                    <a:lnTo>
                      <a:pt x="74" y="66"/>
                    </a:lnTo>
                    <a:lnTo>
                      <a:pt x="74" y="0"/>
                    </a:lnTo>
                    <a:lnTo>
                      <a:pt x="32" y="0"/>
                    </a:lnTo>
                    <a:lnTo>
                      <a:pt x="64" y="34"/>
                    </a:lnTo>
                    <a:lnTo>
                      <a:pt x="0" y="34"/>
                    </a:lnTo>
                    <a:lnTo>
                      <a:pt x="0" y="66"/>
                    </a:lnTo>
                    <a:lnTo>
                      <a:pt x="32" y="66"/>
                    </a:lnTo>
                    <a:lnTo>
                      <a:pt x="0" y="3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6" name="Freeform 347"/>
              <p:cNvSpPr>
                <a:spLocks/>
              </p:cNvSpPr>
              <p:nvPr/>
            </p:nvSpPr>
            <p:spPr bwMode="auto">
              <a:xfrm>
                <a:off x="4491" y="1811"/>
                <a:ext cx="34" cy="24"/>
              </a:xfrm>
              <a:custGeom>
                <a:avLst/>
                <a:gdLst>
                  <a:gd name="T0" fmla="*/ 2 w 133"/>
                  <a:gd name="T1" fmla="*/ 2 h 94"/>
                  <a:gd name="T2" fmla="*/ 2 w 133"/>
                  <a:gd name="T3" fmla="*/ 2 h 94"/>
                  <a:gd name="T4" fmla="*/ 2 w 133"/>
                  <a:gd name="T5" fmla="*/ 1 h 94"/>
                  <a:gd name="T6" fmla="*/ 2 w 133"/>
                  <a:gd name="T7" fmla="*/ 1 h 94"/>
                  <a:gd name="T8" fmla="*/ 2 w 133"/>
                  <a:gd name="T9" fmla="*/ 1 h 94"/>
                  <a:gd name="T10" fmla="*/ 2 w 133"/>
                  <a:gd name="T11" fmla="*/ 1 h 94"/>
                  <a:gd name="T12" fmla="*/ 2 w 133"/>
                  <a:gd name="T13" fmla="*/ 0 h 94"/>
                  <a:gd name="T14" fmla="*/ 2 w 133"/>
                  <a:gd name="T15" fmla="*/ 0 h 94"/>
                  <a:gd name="T16" fmla="*/ 1 w 133"/>
                  <a:gd name="T17" fmla="*/ 0 h 94"/>
                  <a:gd name="T18" fmla="*/ 1 w 133"/>
                  <a:gd name="T19" fmla="*/ 0 h 94"/>
                  <a:gd name="T20" fmla="*/ 1 w 133"/>
                  <a:gd name="T21" fmla="*/ 0 h 94"/>
                  <a:gd name="T22" fmla="*/ 1 w 133"/>
                  <a:gd name="T23" fmla="*/ 0 h 94"/>
                  <a:gd name="T24" fmla="*/ 1 w 133"/>
                  <a:gd name="T25" fmla="*/ 1 h 94"/>
                  <a:gd name="T26" fmla="*/ 0 w 133"/>
                  <a:gd name="T27" fmla="*/ 1 h 94"/>
                  <a:gd name="T28" fmla="*/ 0 w 133"/>
                  <a:gd name="T29" fmla="*/ 1 h 94"/>
                  <a:gd name="T30" fmla="*/ 0 w 133"/>
                  <a:gd name="T31" fmla="*/ 1 h 94"/>
                  <a:gd name="T32" fmla="*/ 0 w 133"/>
                  <a:gd name="T33" fmla="*/ 1 h 94"/>
                  <a:gd name="T34" fmla="*/ 0 w 133"/>
                  <a:gd name="T35" fmla="*/ 2 h 94"/>
                  <a:gd name="T36" fmla="*/ 1 w 133"/>
                  <a:gd name="T37" fmla="*/ 2 h 94"/>
                  <a:gd name="T38" fmla="*/ 1 w 133"/>
                  <a:gd name="T39" fmla="*/ 2 h 94"/>
                  <a:gd name="T40" fmla="*/ 1 w 133"/>
                  <a:gd name="T41" fmla="*/ 1 h 94"/>
                  <a:gd name="T42" fmla="*/ 1 w 133"/>
                  <a:gd name="T43" fmla="*/ 1 h 94"/>
                  <a:gd name="T44" fmla="*/ 1 w 133"/>
                  <a:gd name="T45" fmla="*/ 1 h 94"/>
                  <a:gd name="T46" fmla="*/ 1 w 133"/>
                  <a:gd name="T47" fmla="*/ 1 h 94"/>
                  <a:gd name="T48" fmla="*/ 1 w 133"/>
                  <a:gd name="T49" fmla="*/ 1 h 94"/>
                  <a:gd name="T50" fmla="*/ 1 w 133"/>
                  <a:gd name="T51" fmla="*/ 1 h 94"/>
                  <a:gd name="T52" fmla="*/ 1 w 133"/>
                  <a:gd name="T53" fmla="*/ 1 h 94"/>
                  <a:gd name="T54" fmla="*/ 1 w 133"/>
                  <a:gd name="T55" fmla="*/ 1 h 94"/>
                  <a:gd name="T56" fmla="*/ 1 w 133"/>
                  <a:gd name="T57" fmla="*/ 1 h 94"/>
                  <a:gd name="T58" fmla="*/ 1 w 133"/>
                  <a:gd name="T59" fmla="*/ 1 h 94"/>
                  <a:gd name="T60" fmla="*/ 1 w 133"/>
                  <a:gd name="T61" fmla="*/ 1 h 94"/>
                  <a:gd name="T62" fmla="*/ 1 w 133"/>
                  <a:gd name="T63" fmla="*/ 1 h 94"/>
                  <a:gd name="T64" fmla="*/ 1 w 133"/>
                  <a:gd name="T65" fmla="*/ 1 h 94"/>
                  <a:gd name="T66" fmla="*/ 1 w 133"/>
                  <a:gd name="T67" fmla="*/ 1 h 94"/>
                  <a:gd name="T68" fmla="*/ 1 w 133"/>
                  <a:gd name="T69" fmla="*/ 2 h 94"/>
                  <a:gd name="T70" fmla="*/ 1 w 133"/>
                  <a:gd name="T71" fmla="*/ 2 h 94"/>
                  <a:gd name="T72" fmla="*/ 2 w 133"/>
                  <a:gd name="T73" fmla="*/ 2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3"/>
                  <a:gd name="T112" fmla="*/ 0 h 94"/>
                  <a:gd name="T113" fmla="*/ 133 w 133"/>
                  <a:gd name="T114" fmla="*/ 94 h 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3" h="94">
                    <a:moveTo>
                      <a:pt x="133" y="94"/>
                    </a:moveTo>
                    <a:lnTo>
                      <a:pt x="133" y="94"/>
                    </a:lnTo>
                    <a:lnTo>
                      <a:pt x="133" y="73"/>
                    </a:lnTo>
                    <a:lnTo>
                      <a:pt x="130" y="54"/>
                    </a:lnTo>
                    <a:lnTo>
                      <a:pt x="125" y="39"/>
                    </a:lnTo>
                    <a:lnTo>
                      <a:pt x="118" y="24"/>
                    </a:lnTo>
                    <a:lnTo>
                      <a:pt x="106" y="12"/>
                    </a:lnTo>
                    <a:lnTo>
                      <a:pt x="92" y="2"/>
                    </a:lnTo>
                    <a:lnTo>
                      <a:pt x="74" y="0"/>
                    </a:lnTo>
                    <a:lnTo>
                      <a:pt x="58" y="1"/>
                    </a:lnTo>
                    <a:lnTo>
                      <a:pt x="44" y="7"/>
                    </a:lnTo>
                    <a:lnTo>
                      <a:pt x="34" y="15"/>
                    </a:lnTo>
                    <a:lnTo>
                      <a:pt x="23" y="25"/>
                    </a:lnTo>
                    <a:lnTo>
                      <a:pt x="16" y="37"/>
                    </a:lnTo>
                    <a:lnTo>
                      <a:pt x="9" y="49"/>
                    </a:lnTo>
                    <a:lnTo>
                      <a:pt x="4" y="63"/>
                    </a:lnTo>
                    <a:lnTo>
                      <a:pt x="1" y="77"/>
                    </a:lnTo>
                    <a:lnTo>
                      <a:pt x="0" y="94"/>
                    </a:lnTo>
                    <a:lnTo>
                      <a:pt x="64" y="94"/>
                    </a:lnTo>
                    <a:lnTo>
                      <a:pt x="64" y="87"/>
                    </a:lnTo>
                    <a:lnTo>
                      <a:pt x="66" y="79"/>
                    </a:lnTo>
                    <a:lnTo>
                      <a:pt x="68" y="75"/>
                    </a:lnTo>
                    <a:lnTo>
                      <a:pt x="70" y="70"/>
                    </a:lnTo>
                    <a:lnTo>
                      <a:pt x="73" y="66"/>
                    </a:lnTo>
                    <a:lnTo>
                      <a:pt x="75" y="64"/>
                    </a:lnTo>
                    <a:lnTo>
                      <a:pt x="76" y="63"/>
                    </a:lnTo>
                    <a:lnTo>
                      <a:pt x="75" y="63"/>
                    </a:lnTo>
                    <a:lnTo>
                      <a:pt x="73" y="64"/>
                    </a:lnTo>
                    <a:lnTo>
                      <a:pt x="68" y="63"/>
                    </a:lnTo>
                    <a:lnTo>
                      <a:pt x="64" y="60"/>
                    </a:lnTo>
                    <a:lnTo>
                      <a:pt x="66" y="63"/>
                    </a:lnTo>
                    <a:lnTo>
                      <a:pt x="67" y="69"/>
                    </a:lnTo>
                    <a:lnTo>
                      <a:pt x="69" y="79"/>
                    </a:lnTo>
                    <a:lnTo>
                      <a:pt x="69" y="94"/>
                    </a:lnTo>
                    <a:lnTo>
                      <a:pt x="133" y="9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7" name="Freeform 348"/>
              <p:cNvSpPr>
                <a:spLocks/>
              </p:cNvSpPr>
              <p:nvPr/>
            </p:nvSpPr>
            <p:spPr bwMode="auto">
              <a:xfrm>
                <a:off x="4500" y="1833"/>
                <a:ext cx="25" cy="27"/>
              </a:xfrm>
              <a:custGeom>
                <a:avLst/>
                <a:gdLst>
                  <a:gd name="T0" fmla="*/ 1 w 98"/>
                  <a:gd name="T1" fmla="*/ 1 h 106"/>
                  <a:gd name="T2" fmla="*/ 1 w 98"/>
                  <a:gd name="T3" fmla="*/ 1 h 106"/>
                  <a:gd name="T4" fmla="*/ 1 w 98"/>
                  <a:gd name="T5" fmla="*/ 1 h 106"/>
                  <a:gd name="T6" fmla="*/ 1 w 98"/>
                  <a:gd name="T7" fmla="*/ 1 h 106"/>
                  <a:gd name="T8" fmla="*/ 1 w 98"/>
                  <a:gd name="T9" fmla="*/ 1 h 106"/>
                  <a:gd name="T10" fmla="*/ 1 w 98"/>
                  <a:gd name="T11" fmla="*/ 1 h 106"/>
                  <a:gd name="T12" fmla="*/ 1 w 98"/>
                  <a:gd name="T13" fmla="*/ 1 h 106"/>
                  <a:gd name="T14" fmla="*/ 1 w 98"/>
                  <a:gd name="T15" fmla="*/ 1 h 106"/>
                  <a:gd name="T16" fmla="*/ 1 w 98"/>
                  <a:gd name="T17" fmla="*/ 1 h 106"/>
                  <a:gd name="T18" fmla="*/ 1 w 98"/>
                  <a:gd name="T19" fmla="*/ 1 h 106"/>
                  <a:gd name="T20" fmla="*/ 1 w 98"/>
                  <a:gd name="T21" fmla="*/ 1 h 106"/>
                  <a:gd name="T22" fmla="*/ 1 w 98"/>
                  <a:gd name="T23" fmla="*/ 1 h 106"/>
                  <a:gd name="T24" fmla="*/ 2 w 98"/>
                  <a:gd name="T25" fmla="*/ 1 h 106"/>
                  <a:gd name="T26" fmla="*/ 2 w 98"/>
                  <a:gd name="T27" fmla="*/ 1 h 106"/>
                  <a:gd name="T28" fmla="*/ 2 w 98"/>
                  <a:gd name="T29" fmla="*/ 0 h 106"/>
                  <a:gd name="T30" fmla="*/ 2 w 98"/>
                  <a:gd name="T31" fmla="*/ 0 h 106"/>
                  <a:gd name="T32" fmla="*/ 1 w 98"/>
                  <a:gd name="T33" fmla="*/ 0 h 106"/>
                  <a:gd name="T34" fmla="*/ 1 w 98"/>
                  <a:gd name="T35" fmla="*/ 0 h 106"/>
                  <a:gd name="T36" fmla="*/ 1 w 98"/>
                  <a:gd name="T37" fmla="*/ 0 h 106"/>
                  <a:gd name="T38" fmla="*/ 1 w 98"/>
                  <a:gd name="T39" fmla="*/ 0 h 106"/>
                  <a:gd name="T40" fmla="*/ 1 w 98"/>
                  <a:gd name="T41" fmla="*/ 0 h 106"/>
                  <a:gd name="T42" fmla="*/ 1 w 98"/>
                  <a:gd name="T43" fmla="*/ 0 h 106"/>
                  <a:gd name="T44" fmla="*/ 0 w 98"/>
                  <a:gd name="T45" fmla="*/ 0 h 106"/>
                  <a:gd name="T46" fmla="*/ 0 w 98"/>
                  <a:gd name="T47" fmla="*/ 1 h 106"/>
                  <a:gd name="T48" fmla="*/ 0 w 98"/>
                  <a:gd name="T49" fmla="*/ 1 h 106"/>
                  <a:gd name="T50" fmla="*/ 0 w 98"/>
                  <a:gd name="T51" fmla="*/ 1 h 106"/>
                  <a:gd name="T52" fmla="*/ 0 w 98"/>
                  <a:gd name="T53" fmla="*/ 1 h 106"/>
                  <a:gd name="T54" fmla="*/ 0 w 98"/>
                  <a:gd name="T55" fmla="*/ 1 h 106"/>
                  <a:gd name="T56" fmla="*/ 0 w 98"/>
                  <a:gd name="T57" fmla="*/ 1 h 106"/>
                  <a:gd name="T58" fmla="*/ 0 w 98"/>
                  <a:gd name="T59" fmla="*/ 2 h 106"/>
                  <a:gd name="T60" fmla="*/ 0 w 98"/>
                  <a:gd name="T61" fmla="*/ 2 h 106"/>
                  <a:gd name="T62" fmla="*/ 1 w 98"/>
                  <a:gd name="T63" fmla="*/ 2 h 106"/>
                  <a:gd name="T64" fmla="*/ 0 w 98"/>
                  <a:gd name="T65" fmla="*/ 2 h 106"/>
                  <a:gd name="T66" fmla="*/ 1 w 98"/>
                  <a:gd name="T67" fmla="*/ 2 h 106"/>
                  <a:gd name="T68" fmla="*/ 1 w 98"/>
                  <a:gd name="T69" fmla="*/ 2 h 106"/>
                  <a:gd name="T70" fmla="*/ 1 w 98"/>
                  <a:gd name="T71" fmla="*/ 1 h 1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106"/>
                  <a:gd name="T110" fmla="*/ 98 w 98"/>
                  <a:gd name="T111" fmla="*/ 106 h 1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106">
                    <a:moveTo>
                      <a:pt x="39" y="40"/>
                    </a:moveTo>
                    <a:lnTo>
                      <a:pt x="60" y="49"/>
                    </a:lnTo>
                    <a:lnTo>
                      <a:pt x="60" y="50"/>
                    </a:lnTo>
                    <a:lnTo>
                      <a:pt x="63" y="52"/>
                    </a:lnTo>
                    <a:lnTo>
                      <a:pt x="64" y="57"/>
                    </a:lnTo>
                    <a:lnTo>
                      <a:pt x="63" y="62"/>
                    </a:lnTo>
                    <a:lnTo>
                      <a:pt x="63" y="65"/>
                    </a:lnTo>
                    <a:lnTo>
                      <a:pt x="64" y="63"/>
                    </a:lnTo>
                    <a:lnTo>
                      <a:pt x="66" y="61"/>
                    </a:lnTo>
                    <a:lnTo>
                      <a:pt x="73" y="52"/>
                    </a:lnTo>
                    <a:lnTo>
                      <a:pt x="83" y="43"/>
                    </a:lnTo>
                    <a:lnTo>
                      <a:pt x="89" y="36"/>
                    </a:lnTo>
                    <a:lnTo>
                      <a:pt x="94" y="27"/>
                    </a:lnTo>
                    <a:lnTo>
                      <a:pt x="97" y="17"/>
                    </a:lnTo>
                    <a:lnTo>
                      <a:pt x="98" y="5"/>
                    </a:lnTo>
                    <a:lnTo>
                      <a:pt x="34" y="5"/>
                    </a:lnTo>
                    <a:lnTo>
                      <a:pt x="35" y="1"/>
                    </a:lnTo>
                    <a:lnTo>
                      <a:pt x="35" y="0"/>
                    </a:lnTo>
                    <a:lnTo>
                      <a:pt x="34" y="1"/>
                    </a:lnTo>
                    <a:lnTo>
                      <a:pt x="27" y="8"/>
                    </a:lnTo>
                    <a:lnTo>
                      <a:pt x="19" y="17"/>
                    </a:lnTo>
                    <a:lnTo>
                      <a:pt x="14" y="23"/>
                    </a:lnTo>
                    <a:lnTo>
                      <a:pt x="9" y="30"/>
                    </a:lnTo>
                    <a:lnTo>
                      <a:pt x="4" y="38"/>
                    </a:lnTo>
                    <a:lnTo>
                      <a:pt x="0" y="49"/>
                    </a:lnTo>
                    <a:lnTo>
                      <a:pt x="0" y="62"/>
                    </a:lnTo>
                    <a:lnTo>
                      <a:pt x="2" y="76"/>
                    </a:lnTo>
                    <a:lnTo>
                      <a:pt x="9" y="88"/>
                    </a:lnTo>
                    <a:lnTo>
                      <a:pt x="18" y="97"/>
                    </a:lnTo>
                    <a:lnTo>
                      <a:pt x="39" y="106"/>
                    </a:lnTo>
                    <a:lnTo>
                      <a:pt x="18" y="97"/>
                    </a:lnTo>
                    <a:lnTo>
                      <a:pt x="27" y="106"/>
                    </a:lnTo>
                    <a:lnTo>
                      <a:pt x="39" y="106"/>
                    </a:lnTo>
                    <a:lnTo>
                      <a:pt x="39" y="4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8" name="Freeform 349"/>
              <p:cNvSpPr>
                <a:spLocks/>
              </p:cNvSpPr>
              <p:nvPr/>
            </p:nvSpPr>
            <p:spPr bwMode="auto">
              <a:xfrm>
                <a:off x="4510" y="1844"/>
                <a:ext cx="28" cy="30"/>
              </a:xfrm>
              <a:custGeom>
                <a:avLst/>
                <a:gdLst>
                  <a:gd name="T0" fmla="*/ 1 w 113"/>
                  <a:gd name="T1" fmla="*/ 2 h 122"/>
                  <a:gd name="T2" fmla="*/ 1 w 113"/>
                  <a:gd name="T3" fmla="*/ 2 h 122"/>
                  <a:gd name="T4" fmla="*/ 1 w 113"/>
                  <a:gd name="T5" fmla="*/ 1 h 122"/>
                  <a:gd name="T6" fmla="*/ 1 w 113"/>
                  <a:gd name="T7" fmla="*/ 1 h 122"/>
                  <a:gd name="T8" fmla="*/ 2 w 113"/>
                  <a:gd name="T9" fmla="*/ 1 h 122"/>
                  <a:gd name="T10" fmla="*/ 2 w 113"/>
                  <a:gd name="T11" fmla="*/ 1 h 122"/>
                  <a:gd name="T12" fmla="*/ 2 w 113"/>
                  <a:gd name="T13" fmla="*/ 1 h 122"/>
                  <a:gd name="T14" fmla="*/ 2 w 113"/>
                  <a:gd name="T15" fmla="*/ 1 h 122"/>
                  <a:gd name="T16" fmla="*/ 1 w 113"/>
                  <a:gd name="T17" fmla="*/ 0 h 122"/>
                  <a:gd name="T18" fmla="*/ 1 w 113"/>
                  <a:gd name="T19" fmla="*/ 0 h 122"/>
                  <a:gd name="T20" fmla="*/ 1 w 113"/>
                  <a:gd name="T21" fmla="*/ 0 h 122"/>
                  <a:gd name="T22" fmla="*/ 1 w 113"/>
                  <a:gd name="T23" fmla="*/ 0 h 122"/>
                  <a:gd name="T24" fmla="*/ 1 w 113"/>
                  <a:gd name="T25" fmla="*/ 0 h 122"/>
                  <a:gd name="T26" fmla="*/ 1 w 113"/>
                  <a:gd name="T27" fmla="*/ 0 h 122"/>
                  <a:gd name="T28" fmla="*/ 0 w 113"/>
                  <a:gd name="T29" fmla="*/ 0 h 122"/>
                  <a:gd name="T30" fmla="*/ 0 w 113"/>
                  <a:gd name="T31" fmla="*/ 0 h 122"/>
                  <a:gd name="T32" fmla="*/ 0 w 113"/>
                  <a:gd name="T33" fmla="*/ 0 h 122"/>
                  <a:gd name="T34" fmla="*/ 0 w 113"/>
                  <a:gd name="T35" fmla="*/ 0 h 122"/>
                  <a:gd name="T36" fmla="*/ 0 w 113"/>
                  <a:gd name="T37" fmla="*/ 1 h 122"/>
                  <a:gd name="T38" fmla="*/ 0 w 113"/>
                  <a:gd name="T39" fmla="*/ 1 h 122"/>
                  <a:gd name="T40" fmla="*/ 0 w 113"/>
                  <a:gd name="T41" fmla="*/ 1 h 122"/>
                  <a:gd name="T42" fmla="*/ 0 w 113"/>
                  <a:gd name="T43" fmla="*/ 1 h 122"/>
                  <a:gd name="T44" fmla="*/ 0 w 113"/>
                  <a:gd name="T45" fmla="*/ 1 h 122"/>
                  <a:gd name="T46" fmla="*/ 0 w 113"/>
                  <a:gd name="T47" fmla="*/ 1 h 122"/>
                  <a:gd name="T48" fmla="*/ 1 w 113"/>
                  <a:gd name="T49" fmla="*/ 1 h 122"/>
                  <a:gd name="T50" fmla="*/ 1 w 113"/>
                  <a:gd name="T51" fmla="*/ 1 h 122"/>
                  <a:gd name="T52" fmla="*/ 1 w 113"/>
                  <a:gd name="T53" fmla="*/ 1 h 122"/>
                  <a:gd name="T54" fmla="*/ 1 w 113"/>
                  <a:gd name="T55" fmla="*/ 1 h 122"/>
                  <a:gd name="T56" fmla="*/ 1 w 113"/>
                  <a:gd name="T57" fmla="*/ 1 h 122"/>
                  <a:gd name="T58" fmla="*/ 1 w 113"/>
                  <a:gd name="T59" fmla="*/ 1 h 122"/>
                  <a:gd name="T60" fmla="*/ 1 w 113"/>
                  <a:gd name="T61" fmla="*/ 1 h 122"/>
                  <a:gd name="T62" fmla="*/ 1 w 113"/>
                  <a:gd name="T63" fmla="*/ 1 h 122"/>
                  <a:gd name="T64" fmla="*/ 1 w 113"/>
                  <a:gd name="T65" fmla="*/ 1 h 122"/>
                  <a:gd name="T66" fmla="*/ 1 w 113"/>
                  <a:gd name="T67" fmla="*/ 1 h 122"/>
                  <a:gd name="T68" fmla="*/ 1 w 113"/>
                  <a:gd name="T69" fmla="*/ 1 h 122"/>
                  <a:gd name="T70" fmla="*/ 1 w 113"/>
                  <a:gd name="T71" fmla="*/ 1 h 122"/>
                  <a:gd name="T72" fmla="*/ 1 w 113"/>
                  <a:gd name="T73" fmla="*/ 2 h 122"/>
                  <a:gd name="T74" fmla="*/ 1 w 113"/>
                  <a:gd name="T75" fmla="*/ 2 h 122"/>
                  <a:gd name="T76" fmla="*/ 1 w 113"/>
                  <a:gd name="T77" fmla="*/ 2 h 122"/>
                  <a:gd name="T78" fmla="*/ 1 w 113"/>
                  <a:gd name="T79" fmla="*/ 2 h 1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3"/>
                  <a:gd name="T121" fmla="*/ 0 h 122"/>
                  <a:gd name="T122" fmla="*/ 113 w 113"/>
                  <a:gd name="T123" fmla="*/ 122 h 1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3" h="122">
                    <a:moveTo>
                      <a:pt x="70" y="122"/>
                    </a:moveTo>
                    <a:lnTo>
                      <a:pt x="91" y="113"/>
                    </a:lnTo>
                    <a:lnTo>
                      <a:pt x="100" y="105"/>
                    </a:lnTo>
                    <a:lnTo>
                      <a:pt x="106" y="95"/>
                    </a:lnTo>
                    <a:lnTo>
                      <a:pt x="110" y="84"/>
                    </a:lnTo>
                    <a:lnTo>
                      <a:pt x="113" y="72"/>
                    </a:lnTo>
                    <a:lnTo>
                      <a:pt x="112" y="59"/>
                    </a:lnTo>
                    <a:lnTo>
                      <a:pt x="107" y="47"/>
                    </a:lnTo>
                    <a:lnTo>
                      <a:pt x="101" y="36"/>
                    </a:lnTo>
                    <a:lnTo>
                      <a:pt x="93" y="28"/>
                    </a:lnTo>
                    <a:lnTo>
                      <a:pt x="84" y="22"/>
                    </a:lnTo>
                    <a:lnTo>
                      <a:pt x="75" y="16"/>
                    </a:lnTo>
                    <a:lnTo>
                      <a:pt x="64" y="11"/>
                    </a:lnTo>
                    <a:lnTo>
                      <a:pt x="52" y="7"/>
                    </a:lnTo>
                    <a:lnTo>
                      <a:pt x="40" y="5"/>
                    </a:lnTo>
                    <a:lnTo>
                      <a:pt x="28" y="3"/>
                    </a:lnTo>
                    <a:lnTo>
                      <a:pt x="14" y="2"/>
                    </a:lnTo>
                    <a:lnTo>
                      <a:pt x="0" y="0"/>
                    </a:lnTo>
                    <a:lnTo>
                      <a:pt x="0" y="66"/>
                    </a:lnTo>
                    <a:lnTo>
                      <a:pt x="11" y="66"/>
                    </a:lnTo>
                    <a:lnTo>
                      <a:pt x="20" y="67"/>
                    </a:lnTo>
                    <a:lnTo>
                      <a:pt x="28" y="68"/>
                    </a:lnTo>
                    <a:lnTo>
                      <a:pt x="36" y="69"/>
                    </a:lnTo>
                    <a:lnTo>
                      <a:pt x="42" y="72"/>
                    </a:lnTo>
                    <a:lnTo>
                      <a:pt x="45" y="73"/>
                    </a:lnTo>
                    <a:lnTo>
                      <a:pt x="49" y="75"/>
                    </a:lnTo>
                    <a:lnTo>
                      <a:pt x="50" y="76"/>
                    </a:lnTo>
                    <a:lnTo>
                      <a:pt x="49" y="75"/>
                    </a:lnTo>
                    <a:lnTo>
                      <a:pt x="49" y="73"/>
                    </a:lnTo>
                    <a:lnTo>
                      <a:pt x="47" y="69"/>
                    </a:lnTo>
                    <a:lnTo>
                      <a:pt x="49" y="66"/>
                    </a:lnTo>
                    <a:lnTo>
                      <a:pt x="49" y="65"/>
                    </a:lnTo>
                    <a:lnTo>
                      <a:pt x="50" y="65"/>
                    </a:lnTo>
                    <a:lnTo>
                      <a:pt x="49" y="66"/>
                    </a:lnTo>
                    <a:lnTo>
                      <a:pt x="70" y="57"/>
                    </a:lnTo>
                    <a:lnTo>
                      <a:pt x="70" y="122"/>
                    </a:lnTo>
                    <a:lnTo>
                      <a:pt x="82" y="122"/>
                    </a:lnTo>
                    <a:lnTo>
                      <a:pt x="91" y="113"/>
                    </a:lnTo>
                    <a:lnTo>
                      <a:pt x="70" y="12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79" name="Freeform 350"/>
              <p:cNvSpPr>
                <a:spLocks/>
              </p:cNvSpPr>
              <p:nvPr/>
            </p:nvSpPr>
            <p:spPr bwMode="auto">
              <a:xfrm>
                <a:off x="4500" y="1858"/>
                <a:ext cx="27" cy="16"/>
              </a:xfrm>
              <a:custGeom>
                <a:avLst/>
                <a:gdLst>
                  <a:gd name="T0" fmla="*/ 0 w 109"/>
                  <a:gd name="T1" fmla="*/ 1 h 65"/>
                  <a:gd name="T2" fmla="*/ 0 w 109"/>
                  <a:gd name="T3" fmla="*/ 1 h 65"/>
                  <a:gd name="T4" fmla="*/ 2 w 109"/>
                  <a:gd name="T5" fmla="*/ 1 h 65"/>
                  <a:gd name="T6" fmla="*/ 2 w 109"/>
                  <a:gd name="T7" fmla="*/ 0 h 65"/>
                  <a:gd name="T8" fmla="*/ 0 w 109"/>
                  <a:gd name="T9" fmla="*/ 0 h 65"/>
                  <a:gd name="T10" fmla="*/ 0 w 109"/>
                  <a:gd name="T11" fmla="*/ 0 h 65"/>
                  <a:gd name="T12" fmla="*/ 0 w 109"/>
                  <a:gd name="T13" fmla="*/ 1 h 65"/>
                  <a:gd name="T14" fmla="*/ 0 w 109"/>
                  <a:gd name="T15" fmla="*/ 1 h 65"/>
                  <a:gd name="T16" fmla="*/ 0 w 109"/>
                  <a:gd name="T17" fmla="*/ 1 h 65"/>
                  <a:gd name="T18" fmla="*/ 0 w 109"/>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
                  <a:gd name="T31" fmla="*/ 0 h 65"/>
                  <a:gd name="T32" fmla="*/ 109 w 109"/>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 h="65">
                    <a:moveTo>
                      <a:pt x="0" y="62"/>
                    </a:moveTo>
                    <a:lnTo>
                      <a:pt x="12" y="65"/>
                    </a:lnTo>
                    <a:lnTo>
                      <a:pt x="109" y="65"/>
                    </a:lnTo>
                    <a:lnTo>
                      <a:pt x="109" y="0"/>
                    </a:lnTo>
                    <a:lnTo>
                      <a:pt x="12" y="0"/>
                    </a:lnTo>
                    <a:lnTo>
                      <a:pt x="23" y="3"/>
                    </a:lnTo>
                    <a:lnTo>
                      <a:pt x="0" y="62"/>
                    </a:lnTo>
                    <a:lnTo>
                      <a:pt x="6" y="65"/>
                    </a:lnTo>
                    <a:lnTo>
                      <a:pt x="12" y="65"/>
                    </a:lnTo>
                    <a:lnTo>
                      <a:pt x="0" y="6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0" name="Freeform 351"/>
              <p:cNvSpPr>
                <a:spLocks/>
              </p:cNvSpPr>
              <p:nvPr/>
            </p:nvSpPr>
            <p:spPr bwMode="auto">
              <a:xfrm>
                <a:off x="4491" y="1857"/>
                <a:ext cx="16" cy="16"/>
              </a:xfrm>
              <a:custGeom>
                <a:avLst/>
                <a:gdLst>
                  <a:gd name="T0" fmla="*/ 0 w 64"/>
                  <a:gd name="T1" fmla="*/ 0 h 65"/>
                  <a:gd name="T2" fmla="*/ 0 w 64"/>
                  <a:gd name="T3" fmla="*/ 1 h 65"/>
                  <a:gd name="T4" fmla="*/ 1 w 64"/>
                  <a:gd name="T5" fmla="*/ 1 h 65"/>
                  <a:gd name="T6" fmla="*/ 1 w 64"/>
                  <a:gd name="T7" fmla="*/ 0 h 65"/>
                  <a:gd name="T8" fmla="*/ 1 w 64"/>
                  <a:gd name="T9" fmla="*/ 0 h 65"/>
                  <a:gd name="T10" fmla="*/ 1 w 64"/>
                  <a:gd name="T11" fmla="*/ 0 h 65"/>
                  <a:gd name="T12" fmla="*/ 0 w 64"/>
                  <a:gd name="T13" fmla="*/ 0 h 65"/>
                  <a:gd name="T14" fmla="*/ 0 w 64"/>
                  <a:gd name="T15" fmla="*/ 1 h 65"/>
                  <a:gd name="T16" fmla="*/ 0 w 64"/>
                  <a:gd name="T17" fmla="*/ 1 h 65"/>
                  <a:gd name="T18" fmla="*/ 0 w 6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5"/>
                  <a:gd name="T32" fmla="*/ 64 w 6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5">
                    <a:moveTo>
                      <a:pt x="0" y="30"/>
                    </a:moveTo>
                    <a:lnTo>
                      <a:pt x="19" y="59"/>
                    </a:lnTo>
                    <a:lnTo>
                      <a:pt x="35" y="65"/>
                    </a:lnTo>
                    <a:lnTo>
                      <a:pt x="58" y="6"/>
                    </a:lnTo>
                    <a:lnTo>
                      <a:pt x="44" y="0"/>
                    </a:lnTo>
                    <a:lnTo>
                      <a:pt x="64" y="30"/>
                    </a:lnTo>
                    <a:lnTo>
                      <a:pt x="0" y="30"/>
                    </a:lnTo>
                    <a:lnTo>
                      <a:pt x="0" y="51"/>
                    </a:lnTo>
                    <a:lnTo>
                      <a:pt x="19" y="59"/>
                    </a:lnTo>
                    <a:lnTo>
                      <a:pt x="0" y="3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1" name="Freeform 352"/>
              <p:cNvSpPr>
                <a:spLocks/>
              </p:cNvSpPr>
              <p:nvPr/>
            </p:nvSpPr>
            <p:spPr bwMode="auto">
              <a:xfrm>
                <a:off x="4491" y="1817"/>
                <a:ext cx="27" cy="47"/>
              </a:xfrm>
              <a:custGeom>
                <a:avLst/>
                <a:gdLst>
                  <a:gd name="T0" fmla="*/ 1 w 106"/>
                  <a:gd name="T1" fmla="*/ 0 h 189"/>
                  <a:gd name="T2" fmla="*/ 1 w 106"/>
                  <a:gd name="T3" fmla="*/ 0 h 189"/>
                  <a:gd name="T4" fmla="*/ 1 w 106"/>
                  <a:gd name="T5" fmla="*/ 0 h 189"/>
                  <a:gd name="T6" fmla="*/ 1 w 106"/>
                  <a:gd name="T7" fmla="*/ 1 h 189"/>
                  <a:gd name="T8" fmla="*/ 1 w 106"/>
                  <a:gd name="T9" fmla="*/ 1 h 189"/>
                  <a:gd name="T10" fmla="*/ 1 w 106"/>
                  <a:gd name="T11" fmla="*/ 1 h 189"/>
                  <a:gd name="T12" fmla="*/ 1 w 106"/>
                  <a:gd name="T13" fmla="*/ 1 h 189"/>
                  <a:gd name="T14" fmla="*/ 1 w 106"/>
                  <a:gd name="T15" fmla="*/ 1 h 189"/>
                  <a:gd name="T16" fmla="*/ 0 w 106"/>
                  <a:gd name="T17" fmla="*/ 2 h 189"/>
                  <a:gd name="T18" fmla="*/ 0 w 106"/>
                  <a:gd name="T19" fmla="*/ 2 h 189"/>
                  <a:gd name="T20" fmla="*/ 0 w 106"/>
                  <a:gd name="T21" fmla="*/ 2 h 189"/>
                  <a:gd name="T22" fmla="*/ 0 w 106"/>
                  <a:gd name="T23" fmla="*/ 2 h 189"/>
                  <a:gd name="T24" fmla="*/ 0 w 106"/>
                  <a:gd name="T25" fmla="*/ 3 h 189"/>
                  <a:gd name="T26" fmla="*/ 0 w 106"/>
                  <a:gd name="T27" fmla="*/ 3 h 189"/>
                  <a:gd name="T28" fmla="*/ 1 w 106"/>
                  <a:gd name="T29" fmla="*/ 3 h 189"/>
                  <a:gd name="T30" fmla="*/ 1 w 106"/>
                  <a:gd name="T31" fmla="*/ 3 h 189"/>
                  <a:gd name="T32" fmla="*/ 1 w 106"/>
                  <a:gd name="T33" fmla="*/ 3 h 189"/>
                  <a:gd name="T34" fmla="*/ 1 w 106"/>
                  <a:gd name="T35" fmla="*/ 2 h 189"/>
                  <a:gd name="T36" fmla="*/ 1 w 106"/>
                  <a:gd name="T37" fmla="*/ 2 h 189"/>
                  <a:gd name="T38" fmla="*/ 1 w 106"/>
                  <a:gd name="T39" fmla="*/ 2 h 189"/>
                  <a:gd name="T40" fmla="*/ 1 w 106"/>
                  <a:gd name="T41" fmla="*/ 2 h 189"/>
                  <a:gd name="T42" fmla="*/ 2 w 106"/>
                  <a:gd name="T43" fmla="*/ 1 h 189"/>
                  <a:gd name="T44" fmla="*/ 2 w 106"/>
                  <a:gd name="T45" fmla="*/ 1 h 189"/>
                  <a:gd name="T46" fmla="*/ 2 w 106"/>
                  <a:gd name="T47" fmla="*/ 1 h 189"/>
                  <a:gd name="T48" fmla="*/ 2 w 106"/>
                  <a:gd name="T49" fmla="*/ 1 h 189"/>
                  <a:gd name="T50" fmla="*/ 2 w 106"/>
                  <a:gd name="T51" fmla="*/ 1 h 189"/>
                  <a:gd name="T52" fmla="*/ 2 w 106"/>
                  <a:gd name="T53" fmla="*/ 0 h 189"/>
                  <a:gd name="T54" fmla="*/ 1 w 106"/>
                  <a:gd name="T55" fmla="*/ 1 h 189"/>
                  <a:gd name="T56" fmla="*/ 1 w 106"/>
                  <a:gd name="T57" fmla="*/ 0 h 189"/>
                  <a:gd name="T58" fmla="*/ 1 w 106"/>
                  <a:gd name="T59" fmla="*/ 0 h 189"/>
                  <a:gd name="T60" fmla="*/ 1 w 106"/>
                  <a:gd name="T61" fmla="*/ 0 h 189"/>
                  <a:gd name="T62" fmla="*/ 1 w 106"/>
                  <a:gd name="T63" fmla="*/ 0 h 1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89"/>
                  <a:gd name="T98" fmla="*/ 106 w 106"/>
                  <a:gd name="T99" fmla="*/ 189 h 1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89">
                    <a:moveTo>
                      <a:pt x="74" y="0"/>
                    </a:moveTo>
                    <a:lnTo>
                      <a:pt x="42" y="32"/>
                    </a:lnTo>
                    <a:lnTo>
                      <a:pt x="42" y="36"/>
                    </a:lnTo>
                    <a:lnTo>
                      <a:pt x="41" y="44"/>
                    </a:lnTo>
                    <a:lnTo>
                      <a:pt x="39" y="51"/>
                    </a:lnTo>
                    <a:lnTo>
                      <a:pt x="37" y="58"/>
                    </a:lnTo>
                    <a:lnTo>
                      <a:pt x="30" y="77"/>
                    </a:lnTo>
                    <a:lnTo>
                      <a:pt x="23" y="96"/>
                    </a:lnTo>
                    <a:lnTo>
                      <a:pt x="14" y="117"/>
                    </a:lnTo>
                    <a:lnTo>
                      <a:pt x="7" y="140"/>
                    </a:lnTo>
                    <a:lnTo>
                      <a:pt x="5" y="152"/>
                    </a:lnTo>
                    <a:lnTo>
                      <a:pt x="3" y="164"/>
                    </a:lnTo>
                    <a:lnTo>
                      <a:pt x="0" y="177"/>
                    </a:lnTo>
                    <a:lnTo>
                      <a:pt x="0" y="189"/>
                    </a:lnTo>
                    <a:lnTo>
                      <a:pt x="64" y="189"/>
                    </a:lnTo>
                    <a:lnTo>
                      <a:pt x="64" y="181"/>
                    </a:lnTo>
                    <a:lnTo>
                      <a:pt x="66" y="174"/>
                    </a:lnTo>
                    <a:lnTo>
                      <a:pt x="67" y="166"/>
                    </a:lnTo>
                    <a:lnTo>
                      <a:pt x="69" y="159"/>
                    </a:lnTo>
                    <a:lnTo>
                      <a:pt x="75" y="139"/>
                    </a:lnTo>
                    <a:lnTo>
                      <a:pt x="83" y="120"/>
                    </a:lnTo>
                    <a:lnTo>
                      <a:pt x="91" y="98"/>
                    </a:lnTo>
                    <a:lnTo>
                      <a:pt x="98" y="78"/>
                    </a:lnTo>
                    <a:lnTo>
                      <a:pt x="101" y="66"/>
                    </a:lnTo>
                    <a:lnTo>
                      <a:pt x="104" y="55"/>
                    </a:lnTo>
                    <a:lnTo>
                      <a:pt x="106" y="44"/>
                    </a:lnTo>
                    <a:lnTo>
                      <a:pt x="106" y="32"/>
                    </a:lnTo>
                    <a:lnTo>
                      <a:pt x="74" y="64"/>
                    </a:lnTo>
                    <a:lnTo>
                      <a:pt x="74" y="0"/>
                    </a:lnTo>
                    <a:lnTo>
                      <a:pt x="42" y="0"/>
                    </a:lnTo>
                    <a:lnTo>
                      <a:pt x="42" y="32"/>
                    </a:lnTo>
                    <a:lnTo>
                      <a:pt x="74"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2" name="Freeform 353"/>
              <p:cNvSpPr>
                <a:spLocks/>
              </p:cNvSpPr>
              <p:nvPr/>
            </p:nvSpPr>
            <p:spPr bwMode="auto">
              <a:xfrm>
                <a:off x="4510" y="1817"/>
                <a:ext cx="29" cy="16"/>
              </a:xfrm>
              <a:custGeom>
                <a:avLst/>
                <a:gdLst>
                  <a:gd name="T0" fmla="*/ 2 w 119"/>
                  <a:gd name="T1" fmla="*/ 0 h 64"/>
                  <a:gd name="T2" fmla="*/ 1 w 119"/>
                  <a:gd name="T3" fmla="*/ 0 h 64"/>
                  <a:gd name="T4" fmla="*/ 0 w 119"/>
                  <a:gd name="T5" fmla="*/ 0 h 64"/>
                  <a:gd name="T6" fmla="*/ 0 w 119"/>
                  <a:gd name="T7" fmla="*/ 1 h 64"/>
                  <a:gd name="T8" fmla="*/ 1 w 119"/>
                  <a:gd name="T9" fmla="*/ 1 h 64"/>
                  <a:gd name="T10" fmla="*/ 1 w 119"/>
                  <a:gd name="T11" fmla="*/ 1 h 64"/>
                  <a:gd name="T12" fmla="*/ 2 w 119"/>
                  <a:gd name="T13" fmla="*/ 0 h 64"/>
                  <a:gd name="T14" fmla="*/ 2 w 119"/>
                  <a:gd name="T15" fmla="*/ 0 h 64"/>
                  <a:gd name="T16" fmla="*/ 1 w 119"/>
                  <a:gd name="T17" fmla="*/ 0 h 64"/>
                  <a:gd name="T18" fmla="*/ 2 w 119"/>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64"/>
                  <a:gd name="T32" fmla="*/ 119 w 119"/>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64">
                    <a:moveTo>
                      <a:pt x="119" y="8"/>
                    </a:moveTo>
                    <a:lnTo>
                      <a:pt x="97" y="0"/>
                    </a:lnTo>
                    <a:lnTo>
                      <a:pt x="0" y="0"/>
                    </a:lnTo>
                    <a:lnTo>
                      <a:pt x="0" y="64"/>
                    </a:lnTo>
                    <a:lnTo>
                      <a:pt x="97" y="64"/>
                    </a:lnTo>
                    <a:lnTo>
                      <a:pt x="76" y="57"/>
                    </a:lnTo>
                    <a:lnTo>
                      <a:pt x="119" y="8"/>
                    </a:lnTo>
                    <a:lnTo>
                      <a:pt x="109" y="0"/>
                    </a:lnTo>
                    <a:lnTo>
                      <a:pt x="97" y="0"/>
                    </a:lnTo>
                    <a:lnTo>
                      <a:pt x="119" y="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3" name="Freeform 354"/>
              <p:cNvSpPr>
                <a:spLocks/>
              </p:cNvSpPr>
              <p:nvPr/>
            </p:nvSpPr>
            <p:spPr bwMode="auto">
              <a:xfrm>
                <a:off x="4526" y="1819"/>
                <a:ext cx="23" cy="35"/>
              </a:xfrm>
              <a:custGeom>
                <a:avLst/>
                <a:gdLst>
                  <a:gd name="T0" fmla="*/ 1 w 93"/>
                  <a:gd name="T1" fmla="*/ 2 h 138"/>
                  <a:gd name="T2" fmla="*/ 0 w 93"/>
                  <a:gd name="T3" fmla="*/ 2 h 138"/>
                  <a:gd name="T4" fmla="*/ 1 w 93"/>
                  <a:gd name="T5" fmla="*/ 2 h 138"/>
                  <a:gd name="T6" fmla="*/ 1 w 93"/>
                  <a:gd name="T7" fmla="*/ 2 h 138"/>
                  <a:gd name="T8" fmla="*/ 1 w 93"/>
                  <a:gd name="T9" fmla="*/ 2 h 138"/>
                  <a:gd name="T10" fmla="*/ 1 w 93"/>
                  <a:gd name="T11" fmla="*/ 2 h 138"/>
                  <a:gd name="T12" fmla="*/ 1 w 93"/>
                  <a:gd name="T13" fmla="*/ 2 h 138"/>
                  <a:gd name="T14" fmla="*/ 1 w 93"/>
                  <a:gd name="T15" fmla="*/ 1 h 138"/>
                  <a:gd name="T16" fmla="*/ 1 w 93"/>
                  <a:gd name="T17" fmla="*/ 1 h 138"/>
                  <a:gd name="T18" fmla="*/ 1 w 93"/>
                  <a:gd name="T19" fmla="*/ 1 h 138"/>
                  <a:gd name="T20" fmla="*/ 1 w 93"/>
                  <a:gd name="T21" fmla="*/ 1 h 138"/>
                  <a:gd name="T22" fmla="*/ 1 w 93"/>
                  <a:gd name="T23" fmla="*/ 1 h 138"/>
                  <a:gd name="T24" fmla="*/ 1 w 93"/>
                  <a:gd name="T25" fmla="*/ 0 h 138"/>
                  <a:gd name="T26" fmla="*/ 1 w 93"/>
                  <a:gd name="T27" fmla="*/ 0 h 138"/>
                  <a:gd name="T28" fmla="*/ 0 w 93"/>
                  <a:gd name="T29" fmla="*/ 1 h 138"/>
                  <a:gd name="T30" fmla="*/ 0 w 93"/>
                  <a:gd name="T31" fmla="*/ 1 h 138"/>
                  <a:gd name="T32" fmla="*/ 0 w 93"/>
                  <a:gd name="T33" fmla="*/ 1 h 138"/>
                  <a:gd name="T34" fmla="*/ 0 w 93"/>
                  <a:gd name="T35" fmla="*/ 1 h 138"/>
                  <a:gd name="T36" fmla="*/ 0 w 93"/>
                  <a:gd name="T37" fmla="*/ 1 h 138"/>
                  <a:gd name="T38" fmla="*/ 0 w 93"/>
                  <a:gd name="T39" fmla="*/ 1 h 138"/>
                  <a:gd name="T40" fmla="*/ 0 w 93"/>
                  <a:gd name="T41" fmla="*/ 1 h 138"/>
                  <a:gd name="T42" fmla="*/ 0 w 93"/>
                  <a:gd name="T43" fmla="*/ 1 h 138"/>
                  <a:gd name="T44" fmla="*/ 0 w 93"/>
                  <a:gd name="T45" fmla="*/ 1 h 138"/>
                  <a:gd name="T46" fmla="*/ 0 w 93"/>
                  <a:gd name="T47" fmla="*/ 1 h 138"/>
                  <a:gd name="T48" fmla="*/ 0 w 93"/>
                  <a:gd name="T49" fmla="*/ 1 h 138"/>
                  <a:gd name="T50" fmla="*/ 0 w 93"/>
                  <a:gd name="T51" fmla="*/ 1 h 138"/>
                  <a:gd name="T52" fmla="*/ 0 w 93"/>
                  <a:gd name="T53" fmla="*/ 1 h 138"/>
                  <a:gd name="T54" fmla="*/ 0 w 93"/>
                  <a:gd name="T55" fmla="*/ 2 h 138"/>
                  <a:gd name="T56" fmla="*/ 0 w 93"/>
                  <a:gd name="T57" fmla="*/ 1 h 138"/>
                  <a:gd name="T58" fmla="*/ 0 w 93"/>
                  <a:gd name="T59" fmla="*/ 1 h 138"/>
                  <a:gd name="T60" fmla="*/ 0 w 93"/>
                  <a:gd name="T61" fmla="*/ 2 h 138"/>
                  <a:gd name="T62" fmla="*/ 1 w 93"/>
                  <a:gd name="T63" fmla="*/ 2 h 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3"/>
                  <a:gd name="T97" fmla="*/ 0 h 138"/>
                  <a:gd name="T98" fmla="*/ 93 w 93"/>
                  <a:gd name="T99" fmla="*/ 138 h 1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3" h="138">
                    <a:moveTo>
                      <a:pt x="64" y="106"/>
                    </a:moveTo>
                    <a:lnTo>
                      <a:pt x="32" y="138"/>
                    </a:lnTo>
                    <a:lnTo>
                      <a:pt x="48" y="137"/>
                    </a:lnTo>
                    <a:lnTo>
                      <a:pt x="62" y="132"/>
                    </a:lnTo>
                    <a:lnTo>
                      <a:pt x="75" y="122"/>
                    </a:lnTo>
                    <a:lnTo>
                      <a:pt x="86" y="110"/>
                    </a:lnTo>
                    <a:lnTo>
                      <a:pt x="91" y="96"/>
                    </a:lnTo>
                    <a:lnTo>
                      <a:pt x="93" y="83"/>
                    </a:lnTo>
                    <a:lnTo>
                      <a:pt x="92" y="71"/>
                    </a:lnTo>
                    <a:lnTo>
                      <a:pt x="89" y="59"/>
                    </a:lnTo>
                    <a:lnTo>
                      <a:pt x="82" y="41"/>
                    </a:lnTo>
                    <a:lnTo>
                      <a:pt x="74" y="25"/>
                    </a:lnTo>
                    <a:lnTo>
                      <a:pt x="64" y="12"/>
                    </a:lnTo>
                    <a:lnTo>
                      <a:pt x="54" y="0"/>
                    </a:lnTo>
                    <a:lnTo>
                      <a:pt x="11" y="49"/>
                    </a:lnTo>
                    <a:lnTo>
                      <a:pt x="13" y="51"/>
                    </a:lnTo>
                    <a:lnTo>
                      <a:pt x="18" y="58"/>
                    </a:lnTo>
                    <a:lnTo>
                      <a:pt x="24" y="68"/>
                    </a:lnTo>
                    <a:lnTo>
                      <a:pt x="28" y="78"/>
                    </a:lnTo>
                    <a:lnTo>
                      <a:pt x="28" y="81"/>
                    </a:lnTo>
                    <a:lnTo>
                      <a:pt x="28" y="82"/>
                    </a:lnTo>
                    <a:lnTo>
                      <a:pt x="29" y="82"/>
                    </a:lnTo>
                    <a:lnTo>
                      <a:pt x="30" y="78"/>
                    </a:lnTo>
                    <a:lnTo>
                      <a:pt x="32" y="75"/>
                    </a:lnTo>
                    <a:lnTo>
                      <a:pt x="36" y="72"/>
                    </a:lnTo>
                    <a:lnTo>
                      <a:pt x="32" y="72"/>
                    </a:lnTo>
                    <a:lnTo>
                      <a:pt x="0" y="106"/>
                    </a:lnTo>
                    <a:lnTo>
                      <a:pt x="32" y="72"/>
                    </a:lnTo>
                    <a:lnTo>
                      <a:pt x="0" y="72"/>
                    </a:lnTo>
                    <a:lnTo>
                      <a:pt x="0" y="106"/>
                    </a:lnTo>
                    <a:lnTo>
                      <a:pt x="64" y="10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4" name="Freeform 355"/>
              <p:cNvSpPr>
                <a:spLocks/>
              </p:cNvSpPr>
              <p:nvPr/>
            </p:nvSpPr>
            <p:spPr bwMode="auto">
              <a:xfrm>
                <a:off x="4523" y="1839"/>
                <a:ext cx="19" cy="18"/>
              </a:xfrm>
              <a:custGeom>
                <a:avLst/>
                <a:gdLst>
                  <a:gd name="T0" fmla="*/ 0 w 78"/>
                  <a:gd name="T1" fmla="*/ 1 h 70"/>
                  <a:gd name="T2" fmla="*/ 1 w 78"/>
                  <a:gd name="T3" fmla="*/ 1 h 70"/>
                  <a:gd name="T4" fmla="*/ 1 w 78"/>
                  <a:gd name="T5" fmla="*/ 1 h 70"/>
                  <a:gd name="T6" fmla="*/ 1 w 78"/>
                  <a:gd name="T7" fmla="*/ 1 h 70"/>
                  <a:gd name="T8" fmla="*/ 0 w 78"/>
                  <a:gd name="T9" fmla="*/ 1 h 70"/>
                  <a:gd name="T10" fmla="*/ 0 w 78"/>
                  <a:gd name="T11" fmla="*/ 1 h 70"/>
                  <a:gd name="T12" fmla="*/ 1 w 78"/>
                  <a:gd name="T13" fmla="*/ 1 h 70"/>
                  <a:gd name="T14" fmla="*/ 1 w 78"/>
                  <a:gd name="T15" fmla="*/ 1 h 70"/>
                  <a:gd name="T16" fmla="*/ 1 w 78"/>
                  <a:gd name="T17" fmla="*/ 1 h 70"/>
                  <a:gd name="T18" fmla="*/ 1 w 78"/>
                  <a:gd name="T19" fmla="*/ 1 h 70"/>
                  <a:gd name="T20" fmla="*/ 0 w 78"/>
                  <a:gd name="T21" fmla="*/ 1 h 70"/>
                  <a:gd name="T22" fmla="*/ 0 w 78"/>
                  <a:gd name="T23" fmla="*/ 0 h 70"/>
                  <a:gd name="T24" fmla="*/ 0 w 78"/>
                  <a:gd name="T25" fmla="*/ 0 h 70"/>
                  <a:gd name="T26" fmla="*/ 0 w 78"/>
                  <a:gd name="T27" fmla="*/ 0 h 70"/>
                  <a:gd name="T28" fmla="*/ 0 w 78"/>
                  <a:gd name="T29" fmla="*/ 0 h 70"/>
                  <a:gd name="T30" fmla="*/ 0 w 78"/>
                  <a:gd name="T31" fmla="*/ 0 h 70"/>
                  <a:gd name="T32" fmla="*/ 0 w 78"/>
                  <a:gd name="T33" fmla="*/ 0 h 70"/>
                  <a:gd name="T34" fmla="*/ 0 w 78"/>
                  <a:gd name="T35" fmla="*/ 1 h 70"/>
                  <a:gd name="T36" fmla="*/ 0 w 78"/>
                  <a:gd name="T37" fmla="*/ 1 h 70"/>
                  <a:gd name="T38" fmla="*/ 0 w 78"/>
                  <a:gd name="T39" fmla="*/ 0 h 70"/>
                  <a:gd name="T40" fmla="*/ 0 w 78"/>
                  <a:gd name="T41" fmla="*/ 1 h 70"/>
                  <a:gd name="T42" fmla="*/ 1 w 78"/>
                  <a:gd name="T43" fmla="*/ 1 h 70"/>
                  <a:gd name="T44" fmla="*/ 1 w 78"/>
                  <a:gd name="T45" fmla="*/ 1 h 70"/>
                  <a:gd name="T46" fmla="*/ 0 w 78"/>
                  <a:gd name="T47" fmla="*/ 1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8"/>
                  <a:gd name="T73" fmla="*/ 0 h 70"/>
                  <a:gd name="T74" fmla="*/ 78 w 78"/>
                  <a:gd name="T75" fmla="*/ 70 h 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8" h="70">
                    <a:moveTo>
                      <a:pt x="32" y="70"/>
                    </a:moveTo>
                    <a:lnTo>
                      <a:pt x="64" y="38"/>
                    </a:lnTo>
                    <a:lnTo>
                      <a:pt x="62" y="46"/>
                    </a:lnTo>
                    <a:lnTo>
                      <a:pt x="51" y="59"/>
                    </a:lnTo>
                    <a:lnTo>
                      <a:pt x="42" y="64"/>
                    </a:lnTo>
                    <a:lnTo>
                      <a:pt x="40" y="64"/>
                    </a:lnTo>
                    <a:lnTo>
                      <a:pt x="46" y="64"/>
                    </a:lnTo>
                    <a:lnTo>
                      <a:pt x="62" y="58"/>
                    </a:lnTo>
                    <a:lnTo>
                      <a:pt x="75" y="41"/>
                    </a:lnTo>
                    <a:lnTo>
                      <a:pt x="78" y="26"/>
                    </a:lnTo>
                    <a:lnTo>
                      <a:pt x="14" y="26"/>
                    </a:lnTo>
                    <a:lnTo>
                      <a:pt x="15" y="16"/>
                    </a:lnTo>
                    <a:lnTo>
                      <a:pt x="26" y="3"/>
                    </a:lnTo>
                    <a:lnTo>
                      <a:pt x="37" y="0"/>
                    </a:lnTo>
                    <a:lnTo>
                      <a:pt x="38" y="0"/>
                    </a:lnTo>
                    <a:lnTo>
                      <a:pt x="32" y="0"/>
                    </a:lnTo>
                    <a:lnTo>
                      <a:pt x="17" y="5"/>
                    </a:lnTo>
                    <a:lnTo>
                      <a:pt x="2" y="22"/>
                    </a:lnTo>
                    <a:lnTo>
                      <a:pt x="0" y="38"/>
                    </a:lnTo>
                    <a:lnTo>
                      <a:pt x="32" y="5"/>
                    </a:lnTo>
                    <a:lnTo>
                      <a:pt x="32" y="70"/>
                    </a:lnTo>
                    <a:lnTo>
                      <a:pt x="64" y="70"/>
                    </a:lnTo>
                    <a:lnTo>
                      <a:pt x="64" y="38"/>
                    </a:lnTo>
                    <a:lnTo>
                      <a:pt x="32" y="7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5" name="Freeform 356"/>
              <p:cNvSpPr>
                <a:spLocks/>
              </p:cNvSpPr>
              <p:nvPr/>
            </p:nvSpPr>
            <p:spPr bwMode="auto">
              <a:xfrm>
                <a:off x="4514" y="1841"/>
                <a:ext cx="17" cy="16"/>
              </a:xfrm>
              <a:custGeom>
                <a:avLst/>
                <a:gdLst>
                  <a:gd name="T0" fmla="*/ 1 w 66"/>
                  <a:gd name="T1" fmla="*/ 1 h 65"/>
                  <a:gd name="T2" fmla="*/ 1 w 66"/>
                  <a:gd name="T3" fmla="*/ 1 h 65"/>
                  <a:gd name="T4" fmla="*/ 1 w 66"/>
                  <a:gd name="T5" fmla="*/ 1 h 65"/>
                  <a:gd name="T6" fmla="*/ 1 w 66"/>
                  <a:gd name="T7" fmla="*/ 0 h 65"/>
                  <a:gd name="T8" fmla="*/ 1 w 66"/>
                  <a:gd name="T9" fmla="*/ 0 h 65"/>
                  <a:gd name="T10" fmla="*/ 0 w 66"/>
                  <a:gd name="T11" fmla="*/ 0 h 65"/>
                  <a:gd name="T12" fmla="*/ 1 w 66"/>
                  <a:gd name="T13" fmla="*/ 0 h 65"/>
                  <a:gd name="T14" fmla="*/ 0 w 66"/>
                  <a:gd name="T15" fmla="*/ 0 h 65"/>
                  <a:gd name="T16" fmla="*/ 0 w 66"/>
                  <a:gd name="T17" fmla="*/ 0 h 65"/>
                  <a:gd name="T18" fmla="*/ 1 w 66"/>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65"/>
                  <a:gd name="T32" fmla="*/ 66 w 66"/>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65">
                    <a:moveTo>
                      <a:pt x="51" y="52"/>
                    </a:moveTo>
                    <a:lnTo>
                      <a:pt x="25" y="65"/>
                    </a:lnTo>
                    <a:lnTo>
                      <a:pt x="66" y="65"/>
                    </a:lnTo>
                    <a:lnTo>
                      <a:pt x="66" y="0"/>
                    </a:lnTo>
                    <a:lnTo>
                      <a:pt x="25" y="0"/>
                    </a:lnTo>
                    <a:lnTo>
                      <a:pt x="0" y="14"/>
                    </a:lnTo>
                    <a:lnTo>
                      <a:pt x="25" y="0"/>
                    </a:lnTo>
                    <a:lnTo>
                      <a:pt x="9" y="0"/>
                    </a:lnTo>
                    <a:lnTo>
                      <a:pt x="0" y="14"/>
                    </a:lnTo>
                    <a:lnTo>
                      <a:pt x="51" y="5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6" name="Freeform 357"/>
              <p:cNvSpPr>
                <a:spLocks/>
              </p:cNvSpPr>
              <p:nvPr/>
            </p:nvSpPr>
            <p:spPr bwMode="auto">
              <a:xfrm>
                <a:off x="4509" y="1844"/>
                <a:ext cx="18" cy="35"/>
              </a:xfrm>
              <a:custGeom>
                <a:avLst/>
                <a:gdLst>
                  <a:gd name="T0" fmla="*/ 0 w 73"/>
                  <a:gd name="T1" fmla="*/ 1 h 139"/>
                  <a:gd name="T2" fmla="*/ 1 w 73"/>
                  <a:gd name="T3" fmla="*/ 2 h 139"/>
                  <a:gd name="T4" fmla="*/ 1 w 73"/>
                  <a:gd name="T5" fmla="*/ 2 h 139"/>
                  <a:gd name="T6" fmla="*/ 1 w 73"/>
                  <a:gd name="T7" fmla="*/ 2 h 139"/>
                  <a:gd name="T8" fmla="*/ 1 w 73"/>
                  <a:gd name="T9" fmla="*/ 1 h 139"/>
                  <a:gd name="T10" fmla="*/ 1 w 73"/>
                  <a:gd name="T11" fmla="*/ 1 h 139"/>
                  <a:gd name="T12" fmla="*/ 1 w 73"/>
                  <a:gd name="T13" fmla="*/ 1 h 139"/>
                  <a:gd name="T14" fmla="*/ 1 w 73"/>
                  <a:gd name="T15" fmla="*/ 1 h 139"/>
                  <a:gd name="T16" fmla="*/ 1 w 73"/>
                  <a:gd name="T17" fmla="*/ 1 h 139"/>
                  <a:gd name="T18" fmla="*/ 1 w 73"/>
                  <a:gd name="T19" fmla="*/ 1 h 139"/>
                  <a:gd name="T20" fmla="*/ 0 w 73"/>
                  <a:gd name="T21" fmla="*/ 0 h 139"/>
                  <a:gd name="T22" fmla="*/ 0 w 73"/>
                  <a:gd name="T23" fmla="*/ 0 h 139"/>
                  <a:gd name="T24" fmla="*/ 0 w 73"/>
                  <a:gd name="T25" fmla="*/ 1 h 139"/>
                  <a:gd name="T26" fmla="*/ 0 w 73"/>
                  <a:gd name="T27" fmla="*/ 1 h 139"/>
                  <a:gd name="T28" fmla="*/ 0 w 73"/>
                  <a:gd name="T29" fmla="*/ 1 h 139"/>
                  <a:gd name="T30" fmla="*/ 0 w 73"/>
                  <a:gd name="T31" fmla="*/ 1 h 139"/>
                  <a:gd name="T32" fmla="*/ 0 w 73"/>
                  <a:gd name="T33" fmla="*/ 1 h 139"/>
                  <a:gd name="T34" fmla="*/ 0 w 73"/>
                  <a:gd name="T35" fmla="*/ 2 h 139"/>
                  <a:gd name="T36" fmla="*/ 0 w 73"/>
                  <a:gd name="T37" fmla="*/ 2 h 139"/>
                  <a:gd name="T38" fmla="*/ 0 w 73"/>
                  <a:gd name="T39" fmla="*/ 2 h 139"/>
                  <a:gd name="T40" fmla="*/ 0 w 73"/>
                  <a:gd name="T41" fmla="*/ 2 h 139"/>
                  <a:gd name="T42" fmla="*/ 0 w 73"/>
                  <a:gd name="T43" fmla="*/ 2 h 139"/>
                  <a:gd name="T44" fmla="*/ 0 w 73"/>
                  <a:gd name="T45" fmla="*/ 2 h 139"/>
                  <a:gd name="T46" fmla="*/ 0 w 73"/>
                  <a:gd name="T47" fmla="*/ 1 h 13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3"/>
                  <a:gd name="T73" fmla="*/ 0 h 139"/>
                  <a:gd name="T74" fmla="*/ 73 w 73"/>
                  <a:gd name="T75" fmla="*/ 139 h 13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3" h="139">
                    <a:moveTo>
                      <a:pt x="32" y="74"/>
                    </a:moveTo>
                    <a:lnTo>
                      <a:pt x="64" y="106"/>
                    </a:lnTo>
                    <a:lnTo>
                      <a:pt x="66" y="97"/>
                    </a:lnTo>
                    <a:lnTo>
                      <a:pt x="66" y="86"/>
                    </a:lnTo>
                    <a:lnTo>
                      <a:pt x="66" y="74"/>
                    </a:lnTo>
                    <a:lnTo>
                      <a:pt x="67" y="64"/>
                    </a:lnTo>
                    <a:lnTo>
                      <a:pt x="68" y="54"/>
                    </a:lnTo>
                    <a:lnTo>
                      <a:pt x="70" y="46"/>
                    </a:lnTo>
                    <a:lnTo>
                      <a:pt x="71" y="40"/>
                    </a:lnTo>
                    <a:lnTo>
                      <a:pt x="73" y="38"/>
                    </a:lnTo>
                    <a:lnTo>
                      <a:pt x="22" y="0"/>
                    </a:lnTo>
                    <a:lnTo>
                      <a:pt x="13" y="14"/>
                    </a:lnTo>
                    <a:lnTo>
                      <a:pt x="7" y="28"/>
                    </a:lnTo>
                    <a:lnTo>
                      <a:pt x="5" y="42"/>
                    </a:lnTo>
                    <a:lnTo>
                      <a:pt x="3" y="57"/>
                    </a:lnTo>
                    <a:lnTo>
                      <a:pt x="1" y="71"/>
                    </a:lnTo>
                    <a:lnTo>
                      <a:pt x="1" y="84"/>
                    </a:lnTo>
                    <a:lnTo>
                      <a:pt x="0" y="96"/>
                    </a:lnTo>
                    <a:lnTo>
                      <a:pt x="0" y="106"/>
                    </a:lnTo>
                    <a:lnTo>
                      <a:pt x="32" y="139"/>
                    </a:lnTo>
                    <a:lnTo>
                      <a:pt x="0" y="106"/>
                    </a:lnTo>
                    <a:lnTo>
                      <a:pt x="0" y="139"/>
                    </a:lnTo>
                    <a:lnTo>
                      <a:pt x="32" y="139"/>
                    </a:lnTo>
                    <a:lnTo>
                      <a:pt x="32" y="7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7" name="Freeform 358"/>
              <p:cNvSpPr>
                <a:spLocks/>
              </p:cNvSpPr>
              <p:nvPr/>
            </p:nvSpPr>
            <p:spPr bwMode="auto">
              <a:xfrm>
                <a:off x="4517" y="1863"/>
                <a:ext cx="34" cy="42"/>
              </a:xfrm>
              <a:custGeom>
                <a:avLst/>
                <a:gdLst>
                  <a:gd name="T0" fmla="*/ 1 w 139"/>
                  <a:gd name="T1" fmla="*/ 2 h 172"/>
                  <a:gd name="T2" fmla="*/ 1 w 139"/>
                  <a:gd name="T3" fmla="*/ 2 h 172"/>
                  <a:gd name="T4" fmla="*/ 1 w 139"/>
                  <a:gd name="T5" fmla="*/ 2 h 172"/>
                  <a:gd name="T6" fmla="*/ 2 w 139"/>
                  <a:gd name="T7" fmla="*/ 2 h 172"/>
                  <a:gd name="T8" fmla="*/ 2 w 139"/>
                  <a:gd name="T9" fmla="*/ 2 h 172"/>
                  <a:gd name="T10" fmla="*/ 2 w 139"/>
                  <a:gd name="T11" fmla="*/ 1 h 172"/>
                  <a:gd name="T12" fmla="*/ 2 w 139"/>
                  <a:gd name="T13" fmla="*/ 1 h 172"/>
                  <a:gd name="T14" fmla="*/ 2 w 139"/>
                  <a:gd name="T15" fmla="*/ 1 h 172"/>
                  <a:gd name="T16" fmla="*/ 2 w 139"/>
                  <a:gd name="T17" fmla="*/ 1 h 172"/>
                  <a:gd name="T18" fmla="*/ 2 w 139"/>
                  <a:gd name="T19" fmla="*/ 1 h 172"/>
                  <a:gd name="T20" fmla="*/ 2 w 139"/>
                  <a:gd name="T21" fmla="*/ 0 h 172"/>
                  <a:gd name="T22" fmla="*/ 2 w 139"/>
                  <a:gd name="T23" fmla="*/ 0 h 172"/>
                  <a:gd name="T24" fmla="*/ 2 w 139"/>
                  <a:gd name="T25" fmla="*/ 0 h 172"/>
                  <a:gd name="T26" fmla="*/ 2 w 139"/>
                  <a:gd name="T27" fmla="*/ 0 h 172"/>
                  <a:gd name="T28" fmla="*/ 1 w 139"/>
                  <a:gd name="T29" fmla="*/ 0 h 172"/>
                  <a:gd name="T30" fmla="*/ 1 w 139"/>
                  <a:gd name="T31" fmla="*/ 0 h 172"/>
                  <a:gd name="T32" fmla="*/ 1 w 139"/>
                  <a:gd name="T33" fmla="*/ 0 h 172"/>
                  <a:gd name="T34" fmla="*/ 1 w 139"/>
                  <a:gd name="T35" fmla="*/ 0 h 172"/>
                  <a:gd name="T36" fmla="*/ 0 w 139"/>
                  <a:gd name="T37" fmla="*/ 0 h 172"/>
                  <a:gd name="T38" fmla="*/ 0 w 139"/>
                  <a:gd name="T39" fmla="*/ 0 h 172"/>
                  <a:gd name="T40" fmla="*/ 0 w 139"/>
                  <a:gd name="T41" fmla="*/ 1 h 172"/>
                  <a:gd name="T42" fmla="*/ 0 w 139"/>
                  <a:gd name="T43" fmla="*/ 1 h 172"/>
                  <a:gd name="T44" fmla="*/ 1 w 139"/>
                  <a:gd name="T45" fmla="*/ 1 h 172"/>
                  <a:gd name="T46" fmla="*/ 1 w 139"/>
                  <a:gd name="T47" fmla="*/ 1 h 172"/>
                  <a:gd name="T48" fmla="*/ 1 w 139"/>
                  <a:gd name="T49" fmla="*/ 1 h 172"/>
                  <a:gd name="T50" fmla="*/ 1 w 139"/>
                  <a:gd name="T51" fmla="*/ 1 h 172"/>
                  <a:gd name="T52" fmla="*/ 1 w 139"/>
                  <a:gd name="T53" fmla="*/ 1 h 172"/>
                  <a:gd name="T54" fmla="*/ 1 w 139"/>
                  <a:gd name="T55" fmla="*/ 1 h 172"/>
                  <a:gd name="T56" fmla="*/ 1 w 139"/>
                  <a:gd name="T57" fmla="*/ 1 h 172"/>
                  <a:gd name="T58" fmla="*/ 1 w 139"/>
                  <a:gd name="T59" fmla="*/ 1 h 172"/>
                  <a:gd name="T60" fmla="*/ 1 w 139"/>
                  <a:gd name="T61" fmla="*/ 1 h 172"/>
                  <a:gd name="T62" fmla="*/ 1 w 139"/>
                  <a:gd name="T63" fmla="*/ 1 h 172"/>
                  <a:gd name="T64" fmla="*/ 1 w 139"/>
                  <a:gd name="T65" fmla="*/ 1 h 172"/>
                  <a:gd name="T66" fmla="*/ 1 w 139"/>
                  <a:gd name="T67" fmla="*/ 1 h 172"/>
                  <a:gd name="T68" fmla="*/ 1 w 139"/>
                  <a:gd name="T69" fmla="*/ 1 h 172"/>
                  <a:gd name="T70" fmla="*/ 1 w 139"/>
                  <a:gd name="T71" fmla="*/ 1 h 172"/>
                  <a:gd name="T72" fmla="*/ 1 w 139"/>
                  <a:gd name="T73" fmla="*/ 1 h 172"/>
                  <a:gd name="T74" fmla="*/ 1 w 139"/>
                  <a:gd name="T75" fmla="*/ 1 h 172"/>
                  <a:gd name="T76" fmla="*/ 0 w 139"/>
                  <a:gd name="T77" fmla="*/ 2 h 172"/>
                  <a:gd name="T78" fmla="*/ 1 w 139"/>
                  <a:gd name="T79" fmla="*/ 1 h 172"/>
                  <a:gd name="T80" fmla="*/ 1 w 139"/>
                  <a:gd name="T81" fmla="*/ 2 h 172"/>
                  <a:gd name="T82" fmla="*/ 1 w 139"/>
                  <a:gd name="T83" fmla="*/ 2 h 172"/>
                  <a:gd name="T84" fmla="*/ 1 w 139"/>
                  <a:gd name="T85" fmla="*/ 2 h 172"/>
                  <a:gd name="T86" fmla="*/ 1 w 139"/>
                  <a:gd name="T87" fmla="*/ 2 h 1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
                  <a:gd name="T133" fmla="*/ 0 h 172"/>
                  <a:gd name="T134" fmla="*/ 139 w 139"/>
                  <a:gd name="T135" fmla="*/ 172 h 1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 h="172">
                    <a:moveTo>
                      <a:pt x="56" y="172"/>
                    </a:moveTo>
                    <a:lnTo>
                      <a:pt x="78" y="163"/>
                    </a:lnTo>
                    <a:lnTo>
                      <a:pt x="99" y="143"/>
                    </a:lnTo>
                    <a:lnTo>
                      <a:pt x="118" y="122"/>
                    </a:lnTo>
                    <a:lnTo>
                      <a:pt x="126" y="109"/>
                    </a:lnTo>
                    <a:lnTo>
                      <a:pt x="133" y="97"/>
                    </a:lnTo>
                    <a:lnTo>
                      <a:pt x="138" y="81"/>
                    </a:lnTo>
                    <a:lnTo>
                      <a:pt x="139" y="67"/>
                    </a:lnTo>
                    <a:lnTo>
                      <a:pt x="138" y="55"/>
                    </a:lnTo>
                    <a:lnTo>
                      <a:pt x="135" y="47"/>
                    </a:lnTo>
                    <a:lnTo>
                      <a:pt x="130" y="38"/>
                    </a:lnTo>
                    <a:lnTo>
                      <a:pt x="124" y="30"/>
                    </a:lnTo>
                    <a:lnTo>
                      <a:pt x="117" y="24"/>
                    </a:lnTo>
                    <a:lnTo>
                      <a:pt x="110" y="19"/>
                    </a:lnTo>
                    <a:lnTo>
                      <a:pt x="101" y="16"/>
                    </a:lnTo>
                    <a:lnTo>
                      <a:pt x="92" y="11"/>
                    </a:lnTo>
                    <a:lnTo>
                      <a:pt x="74" y="6"/>
                    </a:lnTo>
                    <a:lnTo>
                      <a:pt x="54" y="3"/>
                    </a:lnTo>
                    <a:lnTo>
                      <a:pt x="29" y="2"/>
                    </a:lnTo>
                    <a:lnTo>
                      <a:pt x="0" y="0"/>
                    </a:lnTo>
                    <a:lnTo>
                      <a:pt x="0" y="65"/>
                    </a:lnTo>
                    <a:lnTo>
                      <a:pt x="25" y="66"/>
                    </a:lnTo>
                    <a:lnTo>
                      <a:pt x="45" y="67"/>
                    </a:lnTo>
                    <a:lnTo>
                      <a:pt x="61" y="69"/>
                    </a:lnTo>
                    <a:lnTo>
                      <a:pt x="73" y="73"/>
                    </a:lnTo>
                    <a:lnTo>
                      <a:pt x="74" y="74"/>
                    </a:lnTo>
                    <a:lnTo>
                      <a:pt x="76" y="75"/>
                    </a:lnTo>
                    <a:lnTo>
                      <a:pt x="78" y="75"/>
                    </a:lnTo>
                    <a:lnTo>
                      <a:pt x="76" y="74"/>
                    </a:lnTo>
                    <a:lnTo>
                      <a:pt x="76" y="73"/>
                    </a:lnTo>
                    <a:lnTo>
                      <a:pt x="75" y="72"/>
                    </a:lnTo>
                    <a:lnTo>
                      <a:pt x="75" y="67"/>
                    </a:lnTo>
                    <a:lnTo>
                      <a:pt x="75" y="68"/>
                    </a:lnTo>
                    <a:lnTo>
                      <a:pt x="74" y="71"/>
                    </a:lnTo>
                    <a:lnTo>
                      <a:pt x="72" y="75"/>
                    </a:lnTo>
                    <a:lnTo>
                      <a:pt x="68" y="81"/>
                    </a:lnTo>
                    <a:lnTo>
                      <a:pt x="53" y="98"/>
                    </a:lnTo>
                    <a:lnTo>
                      <a:pt x="35" y="116"/>
                    </a:lnTo>
                    <a:lnTo>
                      <a:pt x="56" y="107"/>
                    </a:lnTo>
                    <a:lnTo>
                      <a:pt x="56" y="172"/>
                    </a:lnTo>
                    <a:lnTo>
                      <a:pt x="68" y="172"/>
                    </a:lnTo>
                    <a:lnTo>
                      <a:pt x="78" y="163"/>
                    </a:lnTo>
                    <a:lnTo>
                      <a:pt x="56" y="17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8" name="Freeform 359"/>
              <p:cNvSpPr>
                <a:spLocks/>
              </p:cNvSpPr>
              <p:nvPr/>
            </p:nvSpPr>
            <p:spPr bwMode="auto">
              <a:xfrm>
                <a:off x="4499" y="1889"/>
                <a:ext cx="32" cy="16"/>
              </a:xfrm>
              <a:custGeom>
                <a:avLst/>
                <a:gdLst>
                  <a:gd name="T0" fmla="*/ 2 w 125"/>
                  <a:gd name="T1" fmla="*/ 0 h 65"/>
                  <a:gd name="T2" fmla="*/ 2 w 125"/>
                  <a:gd name="T3" fmla="*/ 1 h 65"/>
                  <a:gd name="T4" fmla="*/ 2 w 125"/>
                  <a:gd name="T5" fmla="*/ 1 h 65"/>
                  <a:gd name="T6" fmla="*/ 2 w 125"/>
                  <a:gd name="T7" fmla="*/ 0 h 65"/>
                  <a:gd name="T8" fmla="*/ 2 w 125"/>
                  <a:gd name="T9" fmla="*/ 0 h 65"/>
                  <a:gd name="T10" fmla="*/ 1 w 125"/>
                  <a:gd name="T11" fmla="*/ 1 h 65"/>
                  <a:gd name="T12" fmla="*/ 2 w 125"/>
                  <a:gd name="T13" fmla="*/ 0 h 65"/>
                  <a:gd name="T14" fmla="*/ 0 w 125"/>
                  <a:gd name="T15" fmla="*/ 0 h 65"/>
                  <a:gd name="T16" fmla="*/ 1 w 125"/>
                  <a:gd name="T17" fmla="*/ 1 h 65"/>
                  <a:gd name="T18" fmla="*/ 2 w 125"/>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65"/>
                  <a:gd name="T32" fmla="*/ 125 w 125"/>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65">
                    <a:moveTo>
                      <a:pt x="106" y="9"/>
                    </a:moveTo>
                    <a:lnTo>
                      <a:pt x="84" y="65"/>
                    </a:lnTo>
                    <a:lnTo>
                      <a:pt x="125" y="65"/>
                    </a:lnTo>
                    <a:lnTo>
                      <a:pt x="125" y="0"/>
                    </a:lnTo>
                    <a:lnTo>
                      <a:pt x="84" y="0"/>
                    </a:lnTo>
                    <a:lnTo>
                      <a:pt x="62" y="56"/>
                    </a:lnTo>
                    <a:lnTo>
                      <a:pt x="84" y="0"/>
                    </a:lnTo>
                    <a:lnTo>
                      <a:pt x="0" y="0"/>
                    </a:lnTo>
                    <a:lnTo>
                      <a:pt x="62" y="56"/>
                    </a:lnTo>
                    <a:lnTo>
                      <a:pt x="106" y="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89" name="Freeform 360"/>
              <p:cNvSpPr>
                <a:spLocks/>
              </p:cNvSpPr>
              <p:nvPr/>
            </p:nvSpPr>
            <p:spPr bwMode="auto">
              <a:xfrm>
                <a:off x="4515" y="1891"/>
                <a:ext cx="30" cy="38"/>
              </a:xfrm>
              <a:custGeom>
                <a:avLst/>
                <a:gdLst>
                  <a:gd name="T0" fmla="*/ 1 w 123"/>
                  <a:gd name="T1" fmla="*/ 3 h 149"/>
                  <a:gd name="T2" fmla="*/ 1 w 123"/>
                  <a:gd name="T3" fmla="*/ 2 h 149"/>
                  <a:gd name="T4" fmla="*/ 2 w 123"/>
                  <a:gd name="T5" fmla="*/ 2 h 149"/>
                  <a:gd name="T6" fmla="*/ 2 w 123"/>
                  <a:gd name="T7" fmla="*/ 2 h 149"/>
                  <a:gd name="T8" fmla="*/ 2 w 123"/>
                  <a:gd name="T9" fmla="*/ 2 h 149"/>
                  <a:gd name="T10" fmla="*/ 2 w 123"/>
                  <a:gd name="T11" fmla="*/ 2 h 149"/>
                  <a:gd name="T12" fmla="*/ 2 w 123"/>
                  <a:gd name="T13" fmla="*/ 1 h 149"/>
                  <a:gd name="T14" fmla="*/ 2 w 123"/>
                  <a:gd name="T15" fmla="*/ 1 h 149"/>
                  <a:gd name="T16" fmla="*/ 1 w 123"/>
                  <a:gd name="T17" fmla="*/ 1 h 149"/>
                  <a:gd name="T18" fmla="*/ 1 w 123"/>
                  <a:gd name="T19" fmla="*/ 1 h 149"/>
                  <a:gd name="T20" fmla="*/ 1 w 123"/>
                  <a:gd name="T21" fmla="*/ 1 h 149"/>
                  <a:gd name="T22" fmla="*/ 1 w 123"/>
                  <a:gd name="T23" fmla="*/ 0 h 149"/>
                  <a:gd name="T24" fmla="*/ 1 w 123"/>
                  <a:gd name="T25" fmla="*/ 0 h 149"/>
                  <a:gd name="T26" fmla="*/ 1 w 123"/>
                  <a:gd name="T27" fmla="*/ 0 h 149"/>
                  <a:gd name="T28" fmla="*/ 0 w 123"/>
                  <a:gd name="T29" fmla="*/ 1 h 149"/>
                  <a:gd name="T30" fmla="*/ 0 w 123"/>
                  <a:gd name="T31" fmla="*/ 1 h 149"/>
                  <a:gd name="T32" fmla="*/ 0 w 123"/>
                  <a:gd name="T33" fmla="*/ 1 h 149"/>
                  <a:gd name="T34" fmla="*/ 0 w 123"/>
                  <a:gd name="T35" fmla="*/ 1 h 149"/>
                  <a:gd name="T36" fmla="*/ 1 w 123"/>
                  <a:gd name="T37" fmla="*/ 2 h 149"/>
                  <a:gd name="T38" fmla="*/ 1 w 123"/>
                  <a:gd name="T39" fmla="*/ 2 h 149"/>
                  <a:gd name="T40" fmla="*/ 1 w 123"/>
                  <a:gd name="T41" fmla="*/ 2 h 149"/>
                  <a:gd name="T42" fmla="*/ 1 w 123"/>
                  <a:gd name="T43" fmla="*/ 2 h 149"/>
                  <a:gd name="T44" fmla="*/ 1 w 123"/>
                  <a:gd name="T45" fmla="*/ 2 h 149"/>
                  <a:gd name="T46" fmla="*/ 1 w 123"/>
                  <a:gd name="T47" fmla="*/ 2 h 149"/>
                  <a:gd name="T48" fmla="*/ 1 w 123"/>
                  <a:gd name="T49" fmla="*/ 2 h 149"/>
                  <a:gd name="T50" fmla="*/ 1 w 123"/>
                  <a:gd name="T51" fmla="*/ 2 h 149"/>
                  <a:gd name="T52" fmla="*/ 1 w 123"/>
                  <a:gd name="T53" fmla="*/ 2 h 149"/>
                  <a:gd name="T54" fmla="*/ 1 w 123"/>
                  <a:gd name="T55" fmla="*/ 2 h 149"/>
                  <a:gd name="T56" fmla="*/ 1 w 123"/>
                  <a:gd name="T57" fmla="*/ 3 h 149"/>
                  <a:gd name="T58" fmla="*/ 1 w 123"/>
                  <a:gd name="T59" fmla="*/ 3 h 149"/>
                  <a:gd name="T60" fmla="*/ 1 w 123"/>
                  <a:gd name="T61" fmla="*/ 2 h 149"/>
                  <a:gd name="T62" fmla="*/ 1 w 123"/>
                  <a:gd name="T63" fmla="*/ 3 h 1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149"/>
                  <a:gd name="T98" fmla="*/ 123 w 123"/>
                  <a:gd name="T99" fmla="*/ 149 h 1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149">
                    <a:moveTo>
                      <a:pt x="77" y="149"/>
                    </a:moveTo>
                    <a:lnTo>
                      <a:pt x="99" y="141"/>
                    </a:lnTo>
                    <a:lnTo>
                      <a:pt x="109" y="130"/>
                    </a:lnTo>
                    <a:lnTo>
                      <a:pt x="118" y="117"/>
                    </a:lnTo>
                    <a:lnTo>
                      <a:pt x="123" y="102"/>
                    </a:lnTo>
                    <a:lnTo>
                      <a:pt x="123" y="86"/>
                    </a:lnTo>
                    <a:lnTo>
                      <a:pt x="119" y="72"/>
                    </a:lnTo>
                    <a:lnTo>
                      <a:pt x="113" y="61"/>
                    </a:lnTo>
                    <a:lnTo>
                      <a:pt x="106" y="51"/>
                    </a:lnTo>
                    <a:lnTo>
                      <a:pt x="98" y="42"/>
                    </a:lnTo>
                    <a:lnTo>
                      <a:pt x="83" y="29"/>
                    </a:lnTo>
                    <a:lnTo>
                      <a:pt x="68" y="17"/>
                    </a:lnTo>
                    <a:lnTo>
                      <a:pt x="54" y="8"/>
                    </a:lnTo>
                    <a:lnTo>
                      <a:pt x="44" y="0"/>
                    </a:lnTo>
                    <a:lnTo>
                      <a:pt x="0" y="47"/>
                    </a:lnTo>
                    <a:lnTo>
                      <a:pt x="14" y="59"/>
                    </a:lnTo>
                    <a:lnTo>
                      <a:pt x="30" y="70"/>
                    </a:lnTo>
                    <a:lnTo>
                      <a:pt x="43" y="79"/>
                    </a:lnTo>
                    <a:lnTo>
                      <a:pt x="54" y="89"/>
                    </a:lnTo>
                    <a:lnTo>
                      <a:pt x="56" y="92"/>
                    </a:lnTo>
                    <a:lnTo>
                      <a:pt x="58" y="95"/>
                    </a:lnTo>
                    <a:lnTo>
                      <a:pt x="58" y="94"/>
                    </a:lnTo>
                    <a:lnTo>
                      <a:pt x="58" y="91"/>
                    </a:lnTo>
                    <a:lnTo>
                      <a:pt x="60" y="90"/>
                    </a:lnTo>
                    <a:lnTo>
                      <a:pt x="58" y="90"/>
                    </a:lnTo>
                    <a:lnTo>
                      <a:pt x="56" y="94"/>
                    </a:lnTo>
                    <a:lnTo>
                      <a:pt x="77" y="85"/>
                    </a:lnTo>
                    <a:lnTo>
                      <a:pt x="77" y="149"/>
                    </a:lnTo>
                    <a:lnTo>
                      <a:pt x="89" y="149"/>
                    </a:lnTo>
                    <a:lnTo>
                      <a:pt x="99" y="141"/>
                    </a:lnTo>
                    <a:lnTo>
                      <a:pt x="77" y="14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0" name="Freeform 361"/>
              <p:cNvSpPr>
                <a:spLocks/>
              </p:cNvSpPr>
              <p:nvPr/>
            </p:nvSpPr>
            <p:spPr bwMode="auto">
              <a:xfrm>
                <a:off x="4487" y="1909"/>
                <a:ext cx="47" cy="20"/>
              </a:xfrm>
              <a:custGeom>
                <a:avLst/>
                <a:gdLst>
                  <a:gd name="T0" fmla="*/ 0 w 186"/>
                  <a:gd name="T1" fmla="*/ 1 h 80"/>
                  <a:gd name="T2" fmla="*/ 0 w 186"/>
                  <a:gd name="T3" fmla="*/ 1 h 80"/>
                  <a:gd name="T4" fmla="*/ 1 w 186"/>
                  <a:gd name="T5" fmla="*/ 1 h 80"/>
                  <a:gd name="T6" fmla="*/ 1 w 186"/>
                  <a:gd name="T7" fmla="*/ 1 h 80"/>
                  <a:gd name="T8" fmla="*/ 1 w 186"/>
                  <a:gd name="T9" fmla="*/ 1 h 80"/>
                  <a:gd name="T10" fmla="*/ 2 w 186"/>
                  <a:gd name="T11" fmla="*/ 1 h 80"/>
                  <a:gd name="T12" fmla="*/ 2 w 186"/>
                  <a:gd name="T13" fmla="*/ 1 h 80"/>
                  <a:gd name="T14" fmla="*/ 2 w 186"/>
                  <a:gd name="T15" fmla="*/ 1 h 80"/>
                  <a:gd name="T16" fmla="*/ 3 w 186"/>
                  <a:gd name="T17" fmla="*/ 1 h 80"/>
                  <a:gd name="T18" fmla="*/ 3 w 186"/>
                  <a:gd name="T19" fmla="*/ 1 h 80"/>
                  <a:gd name="T20" fmla="*/ 3 w 186"/>
                  <a:gd name="T21" fmla="*/ 0 h 80"/>
                  <a:gd name="T22" fmla="*/ 3 w 186"/>
                  <a:gd name="T23" fmla="*/ 0 h 80"/>
                  <a:gd name="T24" fmla="*/ 3 w 186"/>
                  <a:gd name="T25" fmla="*/ 0 h 80"/>
                  <a:gd name="T26" fmla="*/ 2 w 186"/>
                  <a:gd name="T27" fmla="*/ 0 h 80"/>
                  <a:gd name="T28" fmla="*/ 2 w 186"/>
                  <a:gd name="T29" fmla="*/ 0 h 80"/>
                  <a:gd name="T30" fmla="*/ 2 w 186"/>
                  <a:gd name="T31" fmla="*/ 0 h 80"/>
                  <a:gd name="T32" fmla="*/ 1 w 186"/>
                  <a:gd name="T33" fmla="*/ 0 h 80"/>
                  <a:gd name="T34" fmla="*/ 1 w 186"/>
                  <a:gd name="T35" fmla="*/ 0 h 80"/>
                  <a:gd name="T36" fmla="*/ 1 w 186"/>
                  <a:gd name="T37" fmla="*/ 0 h 80"/>
                  <a:gd name="T38" fmla="*/ 1 w 186"/>
                  <a:gd name="T39" fmla="*/ 1 h 80"/>
                  <a:gd name="T40" fmla="*/ 0 w 186"/>
                  <a:gd name="T41" fmla="*/ 1 h 80"/>
                  <a:gd name="T42" fmla="*/ 0 w 186"/>
                  <a:gd name="T43" fmla="*/ 1 h 80"/>
                  <a:gd name="T44" fmla="*/ 0 w 186"/>
                  <a:gd name="T45" fmla="*/ 1 h 80"/>
                  <a:gd name="T46" fmla="*/ 0 w 186"/>
                  <a:gd name="T47" fmla="*/ 1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6"/>
                  <a:gd name="T73" fmla="*/ 0 h 80"/>
                  <a:gd name="T74" fmla="*/ 186 w 186"/>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6" h="80">
                    <a:moveTo>
                      <a:pt x="0" y="29"/>
                    </a:moveTo>
                    <a:lnTo>
                      <a:pt x="20" y="59"/>
                    </a:lnTo>
                    <a:lnTo>
                      <a:pt x="38" y="65"/>
                    </a:lnTo>
                    <a:lnTo>
                      <a:pt x="57" y="69"/>
                    </a:lnTo>
                    <a:lnTo>
                      <a:pt x="78" y="72"/>
                    </a:lnTo>
                    <a:lnTo>
                      <a:pt x="101" y="76"/>
                    </a:lnTo>
                    <a:lnTo>
                      <a:pt x="125" y="78"/>
                    </a:lnTo>
                    <a:lnTo>
                      <a:pt x="147" y="79"/>
                    </a:lnTo>
                    <a:lnTo>
                      <a:pt x="167" y="80"/>
                    </a:lnTo>
                    <a:lnTo>
                      <a:pt x="186" y="80"/>
                    </a:lnTo>
                    <a:lnTo>
                      <a:pt x="186" y="16"/>
                    </a:lnTo>
                    <a:lnTo>
                      <a:pt x="170" y="16"/>
                    </a:lnTo>
                    <a:lnTo>
                      <a:pt x="151" y="15"/>
                    </a:lnTo>
                    <a:lnTo>
                      <a:pt x="129" y="14"/>
                    </a:lnTo>
                    <a:lnTo>
                      <a:pt x="108" y="11"/>
                    </a:lnTo>
                    <a:lnTo>
                      <a:pt x="88" y="9"/>
                    </a:lnTo>
                    <a:lnTo>
                      <a:pt x="69" y="6"/>
                    </a:lnTo>
                    <a:lnTo>
                      <a:pt x="54" y="2"/>
                    </a:lnTo>
                    <a:lnTo>
                      <a:pt x="45" y="0"/>
                    </a:lnTo>
                    <a:lnTo>
                      <a:pt x="65" y="29"/>
                    </a:lnTo>
                    <a:lnTo>
                      <a:pt x="0" y="29"/>
                    </a:lnTo>
                    <a:lnTo>
                      <a:pt x="0" y="51"/>
                    </a:lnTo>
                    <a:lnTo>
                      <a:pt x="20" y="59"/>
                    </a:lnTo>
                    <a:lnTo>
                      <a:pt x="0" y="2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1" name="Freeform 362"/>
              <p:cNvSpPr>
                <a:spLocks/>
              </p:cNvSpPr>
              <p:nvPr/>
            </p:nvSpPr>
            <p:spPr bwMode="auto">
              <a:xfrm>
                <a:off x="4487" y="1878"/>
                <a:ext cx="32" cy="38"/>
              </a:xfrm>
              <a:custGeom>
                <a:avLst/>
                <a:gdLst>
                  <a:gd name="T0" fmla="*/ 2 w 126"/>
                  <a:gd name="T1" fmla="*/ 0 h 151"/>
                  <a:gd name="T2" fmla="*/ 1 w 126"/>
                  <a:gd name="T3" fmla="*/ 0 h 151"/>
                  <a:gd name="T4" fmla="*/ 1 w 126"/>
                  <a:gd name="T5" fmla="*/ 1 h 151"/>
                  <a:gd name="T6" fmla="*/ 1 w 126"/>
                  <a:gd name="T7" fmla="*/ 1 h 151"/>
                  <a:gd name="T8" fmla="*/ 1 w 126"/>
                  <a:gd name="T9" fmla="*/ 1 h 151"/>
                  <a:gd name="T10" fmla="*/ 1 w 126"/>
                  <a:gd name="T11" fmla="*/ 1 h 151"/>
                  <a:gd name="T12" fmla="*/ 0 w 126"/>
                  <a:gd name="T13" fmla="*/ 2 h 151"/>
                  <a:gd name="T14" fmla="*/ 0 w 126"/>
                  <a:gd name="T15" fmla="*/ 2 h 151"/>
                  <a:gd name="T16" fmla="*/ 0 w 126"/>
                  <a:gd name="T17" fmla="*/ 2 h 151"/>
                  <a:gd name="T18" fmla="*/ 0 w 126"/>
                  <a:gd name="T19" fmla="*/ 2 h 151"/>
                  <a:gd name="T20" fmla="*/ 0 w 126"/>
                  <a:gd name="T21" fmla="*/ 2 h 151"/>
                  <a:gd name="T22" fmla="*/ 0 w 126"/>
                  <a:gd name="T23" fmla="*/ 3 h 151"/>
                  <a:gd name="T24" fmla="*/ 1 w 126"/>
                  <a:gd name="T25" fmla="*/ 3 h 151"/>
                  <a:gd name="T26" fmla="*/ 1 w 126"/>
                  <a:gd name="T27" fmla="*/ 2 h 151"/>
                  <a:gd name="T28" fmla="*/ 1 w 126"/>
                  <a:gd name="T29" fmla="*/ 2 h 151"/>
                  <a:gd name="T30" fmla="*/ 1 w 126"/>
                  <a:gd name="T31" fmla="*/ 2 h 151"/>
                  <a:gd name="T32" fmla="*/ 1 w 126"/>
                  <a:gd name="T33" fmla="*/ 2 h 151"/>
                  <a:gd name="T34" fmla="*/ 1 w 126"/>
                  <a:gd name="T35" fmla="*/ 2 h 151"/>
                  <a:gd name="T36" fmla="*/ 1 w 126"/>
                  <a:gd name="T37" fmla="*/ 2 h 151"/>
                  <a:gd name="T38" fmla="*/ 2 w 126"/>
                  <a:gd name="T39" fmla="*/ 2 h 151"/>
                  <a:gd name="T40" fmla="*/ 2 w 126"/>
                  <a:gd name="T41" fmla="*/ 1 h 151"/>
                  <a:gd name="T42" fmla="*/ 2 w 126"/>
                  <a:gd name="T43" fmla="*/ 1 h 151"/>
                  <a:gd name="T44" fmla="*/ 2 w 126"/>
                  <a:gd name="T45" fmla="*/ 1 h 151"/>
                  <a:gd name="T46" fmla="*/ 2 w 126"/>
                  <a:gd name="T47" fmla="*/ 1 h 151"/>
                  <a:gd name="T48" fmla="*/ 2 w 126"/>
                  <a:gd name="T49" fmla="*/ 0 h 151"/>
                  <a:gd name="T50" fmla="*/ 2 w 126"/>
                  <a:gd name="T51" fmla="*/ 0 h 151"/>
                  <a:gd name="T52" fmla="*/ 1 w 126"/>
                  <a:gd name="T53" fmla="*/ 0 h 151"/>
                  <a:gd name="T54" fmla="*/ 2 w 126"/>
                  <a:gd name="T55" fmla="*/ 0 h 15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6"/>
                  <a:gd name="T85" fmla="*/ 0 h 151"/>
                  <a:gd name="T86" fmla="*/ 126 w 126"/>
                  <a:gd name="T87" fmla="*/ 151 h 15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6" h="151">
                    <a:moveTo>
                      <a:pt x="102" y="0"/>
                    </a:moveTo>
                    <a:lnTo>
                      <a:pt x="78" y="11"/>
                    </a:lnTo>
                    <a:lnTo>
                      <a:pt x="66" y="24"/>
                    </a:lnTo>
                    <a:lnTo>
                      <a:pt x="54" y="38"/>
                    </a:lnTo>
                    <a:lnTo>
                      <a:pt x="43" y="55"/>
                    </a:lnTo>
                    <a:lnTo>
                      <a:pt x="29" y="72"/>
                    </a:lnTo>
                    <a:lnTo>
                      <a:pt x="19" y="90"/>
                    </a:lnTo>
                    <a:lnTo>
                      <a:pt x="10" y="109"/>
                    </a:lnTo>
                    <a:lnTo>
                      <a:pt x="6" y="119"/>
                    </a:lnTo>
                    <a:lnTo>
                      <a:pt x="3" y="129"/>
                    </a:lnTo>
                    <a:lnTo>
                      <a:pt x="1" y="141"/>
                    </a:lnTo>
                    <a:lnTo>
                      <a:pt x="0" y="151"/>
                    </a:lnTo>
                    <a:lnTo>
                      <a:pt x="65" y="151"/>
                    </a:lnTo>
                    <a:lnTo>
                      <a:pt x="65" y="148"/>
                    </a:lnTo>
                    <a:lnTo>
                      <a:pt x="66" y="144"/>
                    </a:lnTo>
                    <a:lnTo>
                      <a:pt x="68" y="139"/>
                    </a:lnTo>
                    <a:lnTo>
                      <a:pt x="69" y="135"/>
                    </a:lnTo>
                    <a:lnTo>
                      <a:pt x="76" y="120"/>
                    </a:lnTo>
                    <a:lnTo>
                      <a:pt x="84" y="107"/>
                    </a:lnTo>
                    <a:lnTo>
                      <a:pt x="94" y="93"/>
                    </a:lnTo>
                    <a:lnTo>
                      <a:pt x="104" y="79"/>
                    </a:lnTo>
                    <a:lnTo>
                      <a:pt x="116" y="66"/>
                    </a:lnTo>
                    <a:lnTo>
                      <a:pt x="126" y="54"/>
                    </a:lnTo>
                    <a:lnTo>
                      <a:pt x="102" y="65"/>
                    </a:lnTo>
                    <a:lnTo>
                      <a:pt x="102" y="0"/>
                    </a:lnTo>
                    <a:lnTo>
                      <a:pt x="88" y="0"/>
                    </a:lnTo>
                    <a:lnTo>
                      <a:pt x="78" y="11"/>
                    </a:lnTo>
                    <a:lnTo>
                      <a:pt x="10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2" name="Freeform 363"/>
              <p:cNvSpPr>
                <a:spLocks/>
              </p:cNvSpPr>
              <p:nvPr/>
            </p:nvSpPr>
            <p:spPr bwMode="auto">
              <a:xfrm>
                <a:off x="4513" y="1878"/>
                <a:ext cx="33" cy="49"/>
              </a:xfrm>
              <a:custGeom>
                <a:avLst/>
                <a:gdLst>
                  <a:gd name="T0" fmla="*/ 2 w 131"/>
                  <a:gd name="T1" fmla="*/ 3 h 196"/>
                  <a:gd name="T2" fmla="*/ 2 w 131"/>
                  <a:gd name="T3" fmla="*/ 3 h 196"/>
                  <a:gd name="T4" fmla="*/ 2 w 131"/>
                  <a:gd name="T5" fmla="*/ 2 h 196"/>
                  <a:gd name="T6" fmla="*/ 2 w 131"/>
                  <a:gd name="T7" fmla="*/ 2 h 196"/>
                  <a:gd name="T8" fmla="*/ 2 w 131"/>
                  <a:gd name="T9" fmla="*/ 2 h 196"/>
                  <a:gd name="T10" fmla="*/ 2 w 131"/>
                  <a:gd name="T11" fmla="*/ 2 h 196"/>
                  <a:gd name="T12" fmla="*/ 2 w 131"/>
                  <a:gd name="T13" fmla="*/ 2 h 196"/>
                  <a:gd name="T14" fmla="*/ 2 w 131"/>
                  <a:gd name="T15" fmla="*/ 1 h 196"/>
                  <a:gd name="T16" fmla="*/ 2 w 131"/>
                  <a:gd name="T17" fmla="*/ 1 h 196"/>
                  <a:gd name="T18" fmla="*/ 2 w 131"/>
                  <a:gd name="T19" fmla="*/ 1 h 196"/>
                  <a:gd name="T20" fmla="*/ 1 w 131"/>
                  <a:gd name="T21" fmla="*/ 1 h 196"/>
                  <a:gd name="T22" fmla="*/ 1 w 131"/>
                  <a:gd name="T23" fmla="*/ 1 h 196"/>
                  <a:gd name="T24" fmla="*/ 1 w 131"/>
                  <a:gd name="T25" fmla="*/ 0 h 196"/>
                  <a:gd name="T26" fmla="*/ 1 w 131"/>
                  <a:gd name="T27" fmla="*/ 0 h 196"/>
                  <a:gd name="T28" fmla="*/ 0 w 131"/>
                  <a:gd name="T29" fmla="*/ 0 h 196"/>
                  <a:gd name="T30" fmla="*/ 0 w 131"/>
                  <a:gd name="T31" fmla="*/ 0 h 196"/>
                  <a:gd name="T32" fmla="*/ 0 w 131"/>
                  <a:gd name="T33" fmla="*/ 1 h 196"/>
                  <a:gd name="T34" fmla="*/ 0 w 131"/>
                  <a:gd name="T35" fmla="*/ 1 h 196"/>
                  <a:gd name="T36" fmla="*/ 0 w 131"/>
                  <a:gd name="T37" fmla="*/ 1 h 196"/>
                  <a:gd name="T38" fmla="*/ 1 w 131"/>
                  <a:gd name="T39" fmla="*/ 1 h 196"/>
                  <a:gd name="T40" fmla="*/ 1 w 131"/>
                  <a:gd name="T41" fmla="*/ 1 h 196"/>
                  <a:gd name="T42" fmla="*/ 1 w 131"/>
                  <a:gd name="T43" fmla="*/ 1 h 196"/>
                  <a:gd name="T44" fmla="*/ 1 w 131"/>
                  <a:gd name="T45" fmla="*/ 2 h 196"/>
                  <a:gd name="T46" fmla="*/ 1 w 131"/>
                  <a:gd name="T47" fmla="*/ 2 h 196"/>
                  <a:gd name="T48" fmla="*/ 1 w 131"/>
                  <a:gd name="T49" fmla="*/ 2 h 196"/>
                  <a:gd name="T50" fmla="*/ 1 w 131"/>
                  <a:gd name="T51" fmla="*/ 2 h 196"/>
                  <a:gd name="T52" fmla="*/ 1 w 131"/>
                  <a:gd name="T53" fmla="*/ 2 h 196"/>
                  <a:gd name="T54" fmla="*/ 1 w 131"/>
                  <a:gd name="T55" fmla="*/ 2 h 196"/>
                  <a:gd name="T56" fmla="*/ 1 w 131"/>
                  <a:gd name="T57" fmla="*/ 2 h 196"/>
                  <a:gd name="T58" fmla="*/ 1 w 131"/>
                  <a:gd name="T59" fmla="*/ 3 h 196"/>
                  <a:gd name="T60" fmla="*/ 1 w 131"/>
                  <a:gd name="T61" fmla="*/ 3 h 196"/>
                  <a:gd name="T62" fmla="*/ 2 w 131"/>
                  <a:gd name="T63" fmla="*/ 2 h 196"/>
                  <a:gd name="T64" fmla="*/ 2 w 131"/>
                  <a:gd name="T65" fmla="*/ 3 h 196"/>
                  <a:gd name="T66" fmla="*/ 2 w 131"/>
                  <a:gd name="T67" fmla="*/ 3 h 196"/>
                  <a:gd name="T68" fmla="*/ 2 w 131"/>
                  <a:gd name="T69" fmla="*/ 3 h 196"/>
                  <a:gd name="T70" fmla="*/ 2 w 131"/>
                  <a:gd name="T71" fmla="*/ 3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1"/>
                  <a:gd name="T109" fmla="*/ 0 h 196"/>
                  <a:gd name="T110" fmla="*/ 131 w 131"/>
                  <a:gd name="T111" fmla="*/ 196 h 1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1" h="196">
                    <a:moveTo>
                      <a:pt x="99" y="196"/>
                    </a:moveTo>
                    <a:lnTo>
                      <a:pt x="131" y="163"/>
                    </a:lnTo>
                    <a:lnTo>
                      <a:pt x="130" y="145"/>
                    </a:lnTo>
                    <a:lnTo>
                      <a:pt x="127" y="125"/>
                    </a:lnTo>
                    <a:lnTo>
                      <a:pt x="124" y="112"/>
                    </a:lnTo>
                    <a:lnTo>
                      <a:pt x="120" y="99"/>
                    </a:lnTo>
                    <a:lnTo>
                      <a:pt x="115" y="86"/>
                    </a:lnTo>
                    <a:lnTo>
                      <a:pt x="109" y="73"/>
                    </a:lnTo>
                    <a:lnTo>
                      <a:pt x="102" y="59"/>
                    </a:lnTo>
                    <a:lnTo>
                      <a:pt x="94" y="47"/>
                    </a:lnTo>
                    <a:lnTo>
                      <a:pt x="83" y="34"/>
                    </a:lnTo>
                    <a:lnTo>
                      <a:pt x="70" y="23"/>
                    </a:lnTo>
                    <a:lnTo>
                      <a:pt x="56" y="13"/>
                    </a:lnTo>
                    <a:lnTo>
                      <a:pt x="38" y="6"/>
                    </a:lnTo>
                    <a:lnTo>
                      <a:pt x="20" y="2"/>
                    </a:lnTo>
                    <a:lnTo>
                      <a:pt x="0" y="0"/>
                    </a:lnTo>
                    <a:lnTo>
                      <a:pt x="0" y="65"/>
                    </a:lnTo>
                    <a:lnTo>
                      <a:pt x="11" y="66"/>
                    </a:lnTo>
                    <a:lnTo>
                      <a:pt x="19" y="67"/>
                    </a:lnTo>
                    <a:lnTo>
                      <a:pt x="26" y="70"/>
                    </a:lnTo>
                    <a:lnTo>
                      <a:pt x="32" y="74"/>
                    </a:lnTo>
                    <a:lnTo>
                      <a:pt x="38" y="80"/>
                    </a:lnTo>
                    <a:lnTo>
                      <a:pt x="43" y="86"/>
                    </a:lnTo>
                    <a:lnTo>
                      <a:pt x="48" y="93"/>
                    </a:lnTo>
                    <a:lnTo>
                      <a:pt x="52" y="100"/>
                    </a:lnTo>
                    <a:lnTo>
                      <a:pt x="56" y="110"/>
                    </a:lnTo>
                    <a:lnTo>
                      <a:pt x="59" y="118"/>
                    </a:lnTo>
                    <a:lnTo>
                      <a:pt x="62" y="128"/>
                    </a:lnTo>
                    <a:lnTo>
                      <a:pt x="63" y="136"/>
                    </a:lnTo>
                    <a:lnTo>
                      <a:pt x="67" y="152"/>
                    </a:lnTo>
                    <a:lnTo>
                      <a:pt x="67" y="163"/>
                    </a:lnTo>
                    <a:lnTo>
                      <a:pt x="99" y="131"/>
                    </a:lnTo>
                    <a:lnTo>
                      <a:pt x="99" y="196"/>
                    </a:lnTo>
                    <a:lnTo>
                      <a:pt x="131" y="196"/>
                    </a:lnTo>
                    <a:lnTo>
                      <a:pt x="131" y="163"/>
                    </a:lnTo>
                    <a:lnTo>
                      <a:pt x="99" y="19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3" name="Freeform 364"/>
              <p:cNvSpPr>
                <a:spLocks/>
              </p:cNvSpPr>
              <p:nvPr/>
            </p:nvSpPr>
            <p:spPr bwMode="auto">
              <a:xfrm>
                <a:off x="4512" y="1911"/>
                <a:ext cx="26" cy="18"/>
              </a:xfrm>
              <a:custGeom>
                <a:avLst/>
                <a:gdLst>
                  <a:gd name="T0" fmla="*/ 1 w 103"/>
                  <a:gd name="T1" fmla="*/ 1 h 71"/>
                  <a:gd name="T2" fmla="*/ 1 w 103"/>
                  <a:gd name="T3" fmla="*/ 1 h 71"/>
                  <a:gd name="T4" fmla="*/ 1 w 103"/>
                  <a:gd name="T5" fmla="*/ 1 h 71"/>
                  <a:gd name="T6" fmla="*/ 1 w 103"/>
                  <a:gd name="T7" fmla="*/ 1 h 71"/>
                  <a:gd name="T8" fmla="*/ 1 w 103"/>
                  <a:gd name="T9" fmla="*/ 1 h 71"/>
                  <a:gd name="T10" fmla="*/ 1 w 103"/>
                  <a:gd name="T11" fmla="*/ 1 h 71"/>
                  <a:gd name="T12" fmla="*/ 1 w 103"/>
                  <a:gd name="T13" fmla="*/ 1 h 71"/>
                  <a:gd name="T14" fmla="*/ 2 w 103"/>
                  <a:gd name="T15" fmla="*/ 1 h 71"/>
                  <a:gd name="T16" fmla="*/ 2 w 103"/>
                  <a:gd name="T17" fmla="*/ 1 h 71"/>
                  <a:gd name="T18" fmla="*/ 2 w 103"/>
                  <a:gd name="T19" fmla="*/ 1 h 71"/>
                  <a:gd name="T20" fmla="*/ 2 w 103"/>
                  <a:gd name="T21" fmla="*/ 0 h 71"/>
                  <a:gd name="T22" fmla="*/ 2 w 103"/>
                  <a:gd name="T23" fmla="*/ 0 h 71"/>
                  <a:gd name="T24" fmla="*/ 1 w 103"/>
                  <a:gd name="T25" fmla="*/ 0 h 71"/>
                  <a:gd name="T26" fmla="*/ 1 w 103"/>
                  <a:gd name="T27" fmla="*/ 0 h 71"/>
                  <a:gd name="T28" fmla="*/ 1 w 103"/>
                  <a:gd name="T29" fmla="*/ 0 h 71"/>
                  <a:gd name="T30" fmla="*/ 1 w 103"/>
                  <a:gd name="T31" fmla="*/ 0 h 71"/>
                  <a:gd name="T32" fmla="*/ 1 w 103"/>
                  <a:gd name="T33" fmla="*/ 0 h 71"/>
                  <a:gd name="T34" fmla="*/ 1 w 103"/>
                  <a:gd name="T35" fmla="*/ 0 h 71"/>
                  <a:gd name="T36" fmla="*/ 1 w 103"/>
                  <a:gd name="T37" fmla="*/ 0 h 71"/>
                  <a:gd name="T38" fmla="*/ 0 w 103"/>
                  <a:gd name="T39" fmla="*/ 1 h 71"/>
                  <a:gd name="T40" fmla="*/ 1 w 103"/>
                  <a:gd name="T41" fmla="*/ 0 h 71"/>
                  <a:gd name="T42" fmla="*/ 0 w 103"/>
                  <a:gd name="T43" fmla="*/ 0 h 71"/>
                  <a:gd name="T44" fmla="*/ 0 w 103"/>
                  <a:gd name="T45" fmla="*/ 1 h 71"/>
                  <a:gd name="T46" fmla="*/ 1 w 103"/>
                  <a:gd name="T47" fmla="*/ 1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3"/>
                  <a:gd name="T73" fmla="*/ 0 h 71"/>
                  <a:gd name="T74" fmla="*/ 103 w 103"/>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3" h="71">
                    <a:moveTo>
                      <a:pt x="66" y="39"/>
                    </a:moveTo>
                    <a:lnTo>
                      <a:pt x="33" y="71"/>
                    </a:lnTo>
                    <a:lnTo>
                      <a:pt x="44" y="71"/>
                    </a:lnTo>
                    <a:lnTo>
                      <a:pt x="55" y="70"/>
                    </a:lnTo>
                    <a:lnTo>
                      <a:pt x="65" y="69"/>
                    </a:lnTo>
                    <a:lnTo>
                      <a:pt x="72" y="68"/>
                    </a:lnTo>
                    <a:lnTo>
                      <a:pt x="80" y="67"/>
                    </a:lnTo>
                    <a:lnTo>
                      <a:pt x="87" y="65"/>
                    </a:lnTo>
                    <a:lnTo>
                      <a:pt x="94" y="65"/>
                    </a:lnTo>
                    <a:lnTo>
                      <a:pt x="103" y="65"/>
                    </a:lnTo>
                    <a:lnTo>
                      <a:pt x="103" y="0"/>
                    </a:lnTo>
                    <a:lnTo>
                      <a:pt x="91" y="1"/>
                    </a:lnTo>
                    <a:lnTo>
                      <a:pt x="80" y="1"/>
                    </a:lnTo>
                    <a:lnTo>
                      <a:pt x="71" y="2"/>
                    </a:lnTo>
                    <a:lnTo>
                      <a:pt x="62" y="4"/>
                    </a:lnTo>
                    <a:lnTo>
                      <a:pt x="55" y="5"/>
                    </a:lnTo>
                    <a:lnTo>
                      <a:pt x="48" y="6"/>
                    </a:lnTo>
                    <a:lnTo>
                      <a:pt x="41" y="7"/>
                    </a:lnTo>
                    <a:lnTo>
                      <a:pt x="33" y="7"/>
                    </a:lnTo>
                    <a:lnTo>
                      <a:pt x="0" y="39"/>
                    </a:lnTo>
                    <a:lnTo>
                      <a:pt x="33" y="7"/>
                    </a:lnTo>
                    <a:lnTo>
                      <a:pt x="0" y="7"/>
                    </a:lnTo>
                    <a:lnTo>
                      <a:pt x="0" y="39"/>
                    </a:lnTo>
                    <a:lnTo>
                      <a:pt x="66" y="3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4" name="Freeform 365"/>
              <p:cNvSpPr>
                <a:spLocks/>
              </p:cNvSpPr>
              <p:nvPr/>
            </p:nvSpPr>
            <p:spPr bwMode="auto">
              <a:xfrm>
                <a:off x="4512" y="1921"/>
                <a:ext cx="60" cy="28"/>
              </a:xfrm>
              <a:custGeom>
                <a:avLst/>
                <a:gdLst>
                  <a:gd name="T0" fmla="*/ 2 w 238"/>
                  <a:gd name="T1" fmla="*/ 2 h 114"/>
                  <a:gd name="T2" fmla="*/ 2 w 238"/>
                  <a:gd name="T3" fmla="*/ 1 h 114"/>
                  <a:gd name="T4" fmla="*/ 2 w 238"/>
                  <a:gd name="T5" fmla="*/ 1 h 114"/>
                  <a:gd name="T6" fmla="*/ 1 w 238"/>
                  <a:gd name="T7" fmla="*/ 0 h 114"/>
                  <a:gd name="T8" fmla="*/ 1 w 238"/>
                  <a:gd name="T9" fmla="*/ 0 h 114"/>
                  <a:gd name="T10" fmla="*/ 1 w 238"/>
                  <a:gd name="T11" fmla="*/ 0 h 114"/>
                  <a:gd name="T12" fmla="*/ 1 w 238"/>
                  <a:gd name="T13" fmla="*/ 0 h 114"/>
                  <a:gd name="T14" fmla="*/ 1 w 238"/>
                  <a:gd name="T15" fmla="*/ 0 h 114"/>
                  <a:gd name="T16" fmla="*/ 1 w 238"/>
                  <a:gd name="T17" fmla="*/ 0 h 114"/>
                  <a:gd name="T18" fmla="*/ 1 w 238"/>
                  <a:gd name="T19" fmla="*/ 0 h 114"/>
                  <a:gd name="T20" fmla="*/ 0 w 238"/>
                  <a:gd name="T21" fmla="*/ 0 h 114"/>
                  <a:gd name="T22" fmla="*/ 0 w 238"/>
                  <a:gd name="T23" fmla="*/ 0 h 114"/>
                  <a:gd name="T24" fmla="*/ 0 w 238"/>
                  <a:gd name="T25" fmla="*/ 0 h 114"/>
                  <a:gd name="T26" fmla="*/ 0 w 238"/>
                  <a:gd name="T27" fmla="*/ 1 h 114"/>
                  <a:gd name="T28" fmla="*/ 0 w 238"/>
                  <a:gd name="T29" fmla="*/ 1 h 114"/>
                  <a:gd name="T30" fmla="*/ 1 w 238"/>
                  <a:gd name="T31" fmla="*/ 1 h 114"/>
                  <a:gd name="T32" fmla="*/ 1 w 238"/>
                  <a:gd name="T33" fmla="*/ 1 h 114"/>
                  <a:gd name="T34" fmla="*/ 1 w 238"/>
                  <a:gd name="T35" fmla="*/ 1 h 114"/>
                  <a:gd name="T36" fmla="*/ 1 w 238"/>
                  <a:gd name="T37" fmla="*/ 2 h 114"/>
                  <a:gd name="T38" fmla="*/ 2 w 238"/>
                  <a:gd name="T39" fmla="*/ 1 h 114"/>
                  <a:gd name="T40" fmla="*/ 2 w 238"/>
                  <a:gd name="T41" fmla="*/ 2 h 114"/>
                  <a:gd name="T42" fmla="*/ 4 w 238"/>
                  <a:gd name="T43" fmla="*/ 2 h 114"/>
                  <a:gd name="T44" fmla="*/ 2 w 238"/>
                  <a:gd name="T45" fmla="*/ 1 h 114"/>
                  <a:gd name="T46" fmla="*/ 2 w 238"/>
                  <a:gd name="T47" fmla="*/ 2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8"/>
                  <a:gd name="T73" fmla="*/ 0 h 114"/>
                  <a:gd name="T74" fmla="*/ 238 w 238"/>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8" h="114">
                    <a:moveTo>
                      <a:pt x="88" y="114"/>
                    </a:moveTo>
                    <a:lnTo>
                      <a:pt x="101" y="53"/>
                    </a:lnTo>
                    <a:lnTo>
                      <a:pt x="91" y="47"/>
                    </a:lnTo>
                    <a:lnTo>
                      <a:pt x="82" y="41"/>
                    </a:lnTo>
                    <a:lnTo>
                      <a:pt x="76" y="35"/>
                    </a:lnTo>
                    <a:lnTo>
                      <a:pt x="73" y="29"/>
                    </a:lnTo>
                    <a:lnTo>
                      <a:pt x="69" y="23"/>
                    </a:lnTo>
                    <a:lnTo>
                      <a:pt x="67" y="16"/>
                    </a:lnTo>
                    <a:lnTo>
                      <a:pt x="66" y="9"/>
                    </a:lnTo>
                    <a:lnTo>
                      <a:pt x="66" y="0"/>
                    </a:lnTo>
                    <a:lnTo>
                      <a:pt x="0" y="0"/>
                    </a:lnTo>
                    <a:lnTo>
                      <a:pt x="2" y="16"/>
                    </a:lnTo>
                    <a:lnTo>
                      <a:pt x="4" y="31"/>
                    </a:lnTo>
                    <a:lnTo>
                      <a:pt x="10" y="47"/>
                    </a:lnTo>
                    <a:lnTo>
                      <a:pt x="17" y="62"/>
                    </a:lnTo>
                    <a:lnTo>
                      <a:pt x="28" y="78"/>
                    </a:lnTo>
                    <a:lnTo>
                      <a:pt x="41" y="91"/>
                    </a:lnTo>
                    <a:lnTo>
                      <a:pt x="57" y="101"/>
                    </a:lnTo>
                    <a:lnTo>
                      <a:pt x="75" y="111"/>
                    </a:lnTo>
                    <a:lnTo>
                      <a:pt x="88" y="49"/>
                    </a:lnTo>
                    <a:lnTo>
                      <a:pt x="88" y="114"/>
                    </a:lnTo>
                    <a:lnTo>
                      <a:pt x="238" y="114"/>
                    </a:lnTo>
                    <a:lnTo>
                      <a:pt x="101" y="53"/>
                    </a:lnTo>
                    <a:lnTo>
                      <a:pt x="88" y="11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5" name="Freeform 366"/>
              <p:cNvSpPr>
                <a:spLocks/>
              </p:cNvSpPr>
              <p:nvPr/>
            </p:nvSpPr>
            <p:spPr bwMode="auto">
              <a:xfrm>
                <a:off x="4495" y="1933"/>
                <a:ext cx="39" cy="16"/>
              </a:xfrm>
              <a:custGeom>
                <a:avLst/>
                <a:gdLst>
                  <a:gd name="T0" fmla="*/ 1 w 155"/>
                  <a:gd name="T1" fmla="*/ 0 h 65"/>
                  <a:gd name="T2" fmla="*/ 1 w 155"/>
                  <a:gd name="T3" fmla="*/ 1 h 65"/>
                  <a:gd name="T4" fmla="*/ 3 w 155"/>
                  <a:gd name="T5" fmla="*/ 1 h 65"/>
                  <a:gd name="T6" fmla="*/ 3 w 155"/>
                  <a:gd name="T7" fmla="*/ 0 h 65"/>
                  <a:gd name="T8" fmla="*/ 1 w 155"/>
                  <a:gd name="T9" fmla="*/ 0 h 65"/>
                  <a:gd name="T10" fmla="*/ 2 w 155"/>
                  <a:gd name="T11" fmla="*/ 1 h 65"/>
                  <a:gd name="T12" fmla="*/ 1 w 155"/>
                  <a:gd name="T13" fmla="*/ 0 h 65"/>
                  <a:gd name="T14" fmla="*/ 0 w 155"/>
                  <a:gd name="T15" fmla="*/ 1 h 65"/>
                  <a:gd name="T16" fmla="*/ 1 w 155"/>
                  <a:gd name="T17" fmla="*/ 1 h 65"/>
                  <a:gd name="T18" fmla="*/ 1 w 155"/>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5"/>
                  <a:gd name="T31" fmla="*/ 0 h 65"/>
                  <a:gd name="T32" fmla="*/ 155 w 155"/>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5" h="65">
                    <a:moveTo>
                      <a:pt x="65" y="8"/>
                    </a:moveTo>
                    <a:lnTo>
                      <a:pt x="85" y="65"/>
                    </a:lnTo>
                    <a:lnTo>
                      <a:pt x="155" y="65"/>
                    </a:lnTo>
                    <a:lnTo>
                      <a:pt x="155" y="0"/>
                    </a:lnTo>
                    <a:lnTo>
                      <a:pt x="85" y="0"/>
                    </a:lnTo>
                    <a:lnTo>
                      <a:pt x="107" y="57"/>
                    </a:lnTo>
                    <a:lnTo>
                      <a:pt x="65" y="8"/>
                    </a:lnTo>
                    <a:lnTo>
                      <a:pt x="0" y="65"/>
                    </a:lnTo>
                    <a:lnTo>
                      <a:pt x="85" y="65"/>
                    </a:lnTo>
                    <a:lnTo>
                      <a:pt x="65" y="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6" name="Freeform 367"/>
              <p:cNvSpPr>
                <a:spLocks/>
              </p:cNvSpPr>
              <p:nvPr/>
            </p:nvSpPr>
            <p:spPr bwMode="auto">
              <a:xfrm>
                <a:off x="4512" y="1930"/>
                <a:ext cx="34" cy="17"/>
              </a:xfrm>
              <a:custGeom>
                <a:avLst/>
                <a:gdLst>
                  <a:gd name="T0" fmla="*/ 2 w 137"/>
                  <a:gd name="T1" fmla="*/ 0 h 69"/>
                  <a:gd name="T2" fmla="*/ 1 w 137"/>
                  <a:gd name="T3" fmla="*/ 0 h 69"/>
                  <a:gd name="T4" fmla="*/ 1 w 137"/>
                  <a:gd name="T5" fmla="*/ 0 h 69"/>
                  <a:gd name="T6" fmla="*/ 1 w 137"/>
                  <a:gd name="T7" fmla="*/ 0 h 69"/>
                  <a:gd name="T8" fmla="*/ 1 w 137"/>
                  <a:gd name="T9" fmla="*/ 0 h 69"/>
                  <a:gd name="T10" fmla="*/ 1 w 137"/>
                  <a:gd name="T11" fmla="*/ 0 h 69"/>
                  <a:gd name="T12" fmla="*/ 0 w 137"/>
                  <a:gd name="T13" fmla="*/ 0 h 69"/>
                  <a:gd name="T14" fmla="*/ 0 w 137"/>
                  <a:gd name="T15" fmla="*/ 0 h 69"/>
                  <a:gd name="T16" fmla="*/ 0 w 137"/>
                  <a:gd name="T17" fmla="*/ 0 h 69"/>
                  <a:gd name="T18" fmla="*/ 0 w 137"/>
                  <a:gd name="T19" fmla="*/ 0 h 69"/>
                  <a:gd name="T20" fmla="*/ 0 w 137"/>
                  <a:gd name="T21" fmla="*/ 1 h 69"/>
                  <a:gd name="T22" fmla="*/ 0 w 137"/>
                  <a:gd name="T23" fmla="*/ 1 h 69"/>
                  <a:gd name="T24" fmla="*/ 1 w 137"/>
                  <a:gd name="T25" fmla="*/ 1 h 69"/>
                  <a:gd name="T26" fmla="*/ 1 w 137"/>
                  <a:gd name="T27" fmla="*/ 1 h 69"/>
                  <a:gd name="T28" fmla="*/ 1 w 137"/>
                  <a:gd name="T29" fmla="*/ 1 h 69"/>
                  <a:gd name="T30" fmla="*/ 1 w 137"/>
                  <a:gd name="T31" fmla="*/ 1 h 69"/>
                  <a:gd name="T32" fmla="*/ 1 w 137"/>
                  <a:gd name="T33" fmla="*/ 1 h 69"/>
                  <a:gd name="T34" fmla="*/ 1 w 137"/>
                  <a:gd name="T35" fmla="*/ 1 h 69"/>
                  <a:gd name="T36" fmla="*/ 1 w 137"/>
                  <a:gd name="T37" fmla="*/ 1 h 69"/>
                  <a:gd name="T38" fmla="*/ 1 w 137"/>
                  <a:gd name="T39" fmla="*/ 0 h 69"/>
                  <a:gd name="T40" fmla="*/ 2 w 137"/>
                  <a:gd name="T41" fmla="*/ 0 h 69"/>
                  <a:gd name="T42" fmla="*/ 2 w 137"/>
                  <a:gd name="T43" fmla="*/ 0 h 69"/>
                  <a:gd name="T44" fmla="*/ 1 w 137"/>
                  <a:gd name="T45" fmla="*/ 0 h 69"/>
                  <a:gd name="T46" fmla="*/ 2 w 137"/>
                  <a:gd name="T47" fmla="*/ 0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7"/>
                  <a:gd name="T73" fmla="*/ 0 h 69"/>
                  <a:gd name="T74" fmla="*/ 137 w 137"/>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7" h="69">
                    <a:moveTo>
                      <a:pt x="137" y="32"/>
                    </a:moveTo>
                    <a:lnTo>
                      <a:pt x="105" y="0"/>
                    </a:lnTo>
                    <a:lnTo>
                      <a:pt x="93" y="0"/>
                    </a:lnTo>
                    <a:lnTo>
                      <a:pt x="81" y="0"/>
                    </a:lnTo>
                    <a:lnTo>
                      <a:pt x="68" y="0"/>
                    </a:lnTo>
                    <a:lnTo>
                      <a:pt x="54" y="1"/>
                    </a:lnTo>
                    <a:lnTo>
                      <a:pt x="40" y="4"/>
                    </a:lnTo>
                    <a:lnTo>
                      <a:pt x="27" y="6"/>
                    </a:lnTo>
                    <a:lnTo>
                      <a:pt x="13" y="11"/>
                    </a:lnTo>
                    <a:lnTo>
                      <a:pt x="0" y="20"/>
                    </a:lnTo>
                    <a:lnTo>
                      <a:pt x="42" y="69"/>
                    </a:lnTo>
                    <a:lnTo>
                      <a:pt x="44" y="68"/>
                    </a:lnTo>
                    <a:lnTo>
                      <a:pt x="51" y="67"/>
                    </a:lnTo>
                    <a:lnTo>
                      <a:pt x="61" y="66"/>
                    </a:lnTo>
                    <a:lnTo>
                      <a:pt x="71" y="64"/>
                    </a:lnTo>
                    <a:lnTo>
                      <a:pt x="82" y="64"/>
                    </a:lnTo>
                    <a:lnTo>
                      <a:pt x="94" y="64"/>
                    </a:lnTo>
                    <a:lnTo>
                      <a:pt x="105" y="64"/>
                    </a:lnTo>
                    <a:lnTo>
                      <a:pt x="73" y="32"/>
                    </a:lnTo>
                    <a:lnTo>
                      <a:pt x="137" y="32"/>
                    </a:lnTo>
                    <a:lnTo>
                      <a:pt x="137" y="0"/>
                    </a:lnTo>
                    <a:lnTo>
                      <a:pt x="105" y="0"/>
                    </a:lnTo>
                    <a:lnTo>
                      <a:pt x="137"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7" name="Freeform 368"/>
              <p:cNvSpPr>
                <a:spLocks/>
              </p:cNvSpPr>
              <p:nvPr/>
            </p:nvSpPr>
            <p:spPr bwMode="auto">
              <a:xfrm>
                <a:off x="4530" y="1938"/>
                <a:ext cx="16" cy="26"/>
              </a:xfrm>
              <a:custGeom>
                <a:avLst/>
                <a:gdLst>
                  <a:gd name="T0" fmla="*/ 1 w 64"/>
                  <a:gd name="T1" fmla="*/ 1 h 105"/>
                  <a:gd name="T2" fmla="*/ 1 w 64"/>
                  <a:gd name="T3" fmla="*/ 1 h 105"/>
                  <a:gd name="T4" fmla="*/ 1 w 64"/>
                  <a:gd name="T5" fmla="*/ 0 h 105"/>
                  <a:gd name="T6" fmla="*/ 0 w 64"/>
                  <a:gd name="T7" fmla="*/ 0 h 105"/>
                  <a:gd name="T8" fmla="*/ 0 w 64"/>
                  <a:gd name="T9" fmla="*/ 1 h 105"/>
                  <a:gd name="T10" fmla="*/ 0 w 64"/>
                  <a:gd name="T11" fmla="*/ 1 h 105"/>
                  <a:gd name="T12" fmla="*/ 1 w 64"/>
                  <a:gd name="T13" fmla="*/ 1 h 105"/>
                  <a:gd name="T14" fmla="*/ 1 w 64"/>
                  <a:gd name="T15" fmla="*/ 1 h 105"/>
                  <a:gd name="T16" fmla="*/ 1 w 64"/>
                  <a:gd name="T17" fmla="*/ 1 h 105"/>
                  <a:gd name="T18" fmla="*/ 1 w 64"/>
                  <a:gd name="T19" fmla="*/ 1 h 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05"/>
                  <a:gd name="T32" fmla="*/ 64 w 64"/>
                  <a:gd name="T33" fmla="*/ 105 h 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05">
                    <a:moveTo>
                      <a:pt x="45" y="105"/>
                    </a:moveTo>
                    <a:lnTo>
                      <a:pt x="64" y="75"/>
                    </a:lnTo>
                    <a:lnTo>
                      <a:pt x="64" y="0"/>
                    </a:lnTo>
                    <a:lnTo>
                      <a:pt x="0" y="0"/>
                    </a:lnTo>
                    <a:lnTo>
                      <a:pt x="0" y="75"/>
                    </a:lnTo>
                    <a:lnTo>
                      <a:pt x="19" y="45"/>
                    </a:lnTo>
                    <a:lnTo>
                      <a:pt x="45" y="105"/>
                    </a:lnTo>
                    <a:lnTo>
                      <a:pt x="64" y="97"/>
                    </a:lnTo>
                    <a:lnTo>
                      <a:pt x="64" y="75"/>
                    </a:lnTo>
                    <a:lnTo>
                      <a:pt x="45" y="10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8" name="Freeform 369"/>
              <p:cNvSpPr>
                <a:spLocks/>
              </p:cNvSpPr>
              <p:nvPr/>
            </p:nvSpPr>
            <p:spPr bwMode="auto">
              <a:xfrm>
                <a:off x="4512" y="1949"/>
                <a:ext cx="29" cy="19"/>
              </a:xfrm>
              <a:custGeom>
                <a:avLst/>
                <a:gdLst>
                  <a:gd name="T0" fmla="*/ 0 w 116"/>
                  <a:gd name="T1" fmla="*/ 1 h 75"/>
                  <a:gd name="T2" fmla="*/ 1 w 116"/>
                  <a:gd name="T3" fmla="*/ 1 h 75"/>
                  <a:gd name="T4" fmla="*/ 1 w 116"/>
                  <a:gd name="T5" fmla="*/ 1 h 75"/>
                  <a:gd name="T6" fmla="*/ 1 w 116"/>
                  <a:gd name="T7" fmla="*/ 1 h 75"/>
                  <a:gd name="T8" fmla="*/ 1 w 116"/>
                  <a:gd name="T9" fmla="*/ 1 h 75"/>
                  <a:gd name="T10" fmla="*/ 1 w 116"/>
                  <a:gd name="T11" fmla="*/ 1 h 75"/>
                  <a:gd name="T12" fmla="*/ 1 w 116"/>
                  <a:gd name="T13" fmla="*/ 1 h 75"/>
                  <a:gd name="T14" fmla="*/ 2 w 116"/>
                  <a:gd name="T15" fmla="*/ 1 h 75"/>
                  <a:gd name="T16" fmla="*/ 2 w 116"/>
                  <a:gd name="T17" fmla="*/ 1 h 75"/>
                  <a:gd name="T18" fmla="*/ 2 w 116"/>
                  <a:gd name="T19" fmla="*/ 1 h 75"/>
                  <a:gd name="T20" fmla="*/ 2 w 116"/>
                  <a:gd name="T21" fmla="*/ 0 h 75"/>
                  <a:gd name="T22" fmla="*/ 1 w 116"/>
                  <a:gd name="T23" fmla="*/ 0 h 75"/>
                  <a:gd name="T24" fmla="*/ 1 w 116"/>
                  <a:gd name="T25" fmla="*/ 0 h 75"/>
                  <a:gd name="T26" fmla="*/ 1 w 116"/>
                  <a:gd name="T27" fmla="*/ 0 h 75"/>
                  <a:gd name="T28" fmla="*/ 1 w 116"/>
                  <a:gd name="T29" fmla="*/ 0 h 75"/>
                  <a:gd name="T30" fmla="*/ 1 w 116"/>
                  <a:gd name="T31" fmla="*/ 0 h 75"/>
                  <a:gd name="T32" fmla="*/ 1 w 116"/>
                  <a:gd name="T33" fmla="*/ 0 h 75"/>
                  <a:gd name="T34" fmla="*/ 1 w 116"/>
                  <a:gd name="T35" fmla="*/ 0 h 75"/>
                  <a:gd name="T36" fmla="*/ 1 w 116"/>
                  <a:gd name="T37" fmla="*/ 0 h 75"/>
                  <a:gd name="T38" fmla="*/ 1 w 116"/>
                  <a:gd name="T39" fmla="*/ 1 h 75"/>
                  <a:gd name="T40" fmla="*/ 0 w 116"/>
                  <a:gd name="T41" fmla="*/ 1 h 75"/>
                  <a:gd name="T42" fmla="*/ 0 w 116"/>
                  <a:gd name="T43" fmla="*/ 1 h 75"/>
                  <a:gd name="T44" fmla="*/ 1 w 116"/>
                  <a:gd name="T45" fmla="*/ 1 h 75"/>
                  <a:gd name="T46" fmla="*/ 0 w 116"/>
                  <a:gd name="T47" fmla="*/ 1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6"/>
                  <a:gd name="T73" fmla="*/ 0 h 75"/>
                  <a:gd name="T74" fmla="*/ 116 w 116"/>
                  <a:gd name="T75" fmla="*/ 75 h 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6" h="75">
                    <a:moveTo>
                      <a:pt x="0" y="43"/>
                    </a:moveTo>
                    <a:lnTo>
                      <a:pt x="33" y="75"/>
                    </a:lnTo>
                    <a:lnTo>
                      <a:pt x="43" y="75"/>
                    </a:lnTo>
                    <a:lnTo>
                      <a:pt x="53" y="75"/>
                    </a:lnTo>
                    <a:lnTo>
                      <a:pt x="62" y="74"/>
                    </a:lnTo>
                    <a:lnTo>
                      <a:pt x="72" y="73"/>
                    </a:lnTo>
                    <a:lnTo>
                      <a:pt x="82" y="72"/>
                    </a:lnTo>
                    <a:lnTo>
                      <a:pt x="93" y="68"/>
                    </a:lnTo>
                    <a:lnTo>
                      <a:pt x="104" y="65"/>
                    </a:lnTo>
                    <a:lnTo>
                      <a:pt x="116" y="60"/>
                    </a:lnTo>
                    <a:lnTo>
                      <a:pt x="90" y="0"/>
                    </a:lnTo>
                    <a:lnTo>
                      <a:pt x="81" y="4"/>
                    </a:lnTo>
                    <a:lnTo>
                      <a:pt x="74" y="8"/>
                    </a:lnTo>
                    <a:lnTo>
                      <a:pt x="68" y="9"/>
                    </a:lnTo>
                    <a:lnTo>
                      <a:pt x="62" y="10"/>
                    </a:lnTo>
                    <a:lnTo>
                      <a:pt x="57" y="10"/>
                    </a:lnTo>
                    <a:lnTo>
                      <a:pt x="50" y="11"/>
                    </a:lnTo>
                    <a:lnTo>
                      <a:pt x="42" y="11"/>
                    </a:lnTo>
                    <a:lnTo>
                      <a:pt x="33" y="11"/>
                    </a:lnTo>
                    <a:lnTo>
                      <a:pt x="66" y="43"/>
                    </a:lnTo>
                    <a:lnTo>
                      <a:pt x="0" y="43"/>
                    </a:lnTo>
                    <a:lnTo>
                      <a:pt x="0" y="75"/>
                    </a:lnTo>
                    <a:lnTo>
                      <a:pt x="33" y="75"/>
                    </a:lnTo>
                    <a:lnTo>
                      <a:pt x="0" y="4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599" name="Freeform 370"/>
              <p:cNvSpPr>
                <a:spLocks/>
              </p:cNvSpPr>
              <p:nvPr/>
            </p:nvSpPr>
            <p:spPr bwMode="auto">
              <a:xfrm>
                <a:off x="4509" y="1943"/>
                <a:ext cx="19" cy="18"/>
              </a:xfrm>
              <a:custGeom>
                <a:avLst/>
                <a:gdLst>
                  <a:gd name="T0" fmla="*/ 0 w 80"/>
                  <a:gd name="T1" fmla="*/ 0 h 69"/>
                  <a:gd name="T2" fmla="*/ 0 w 80"/>
                  <a:gd name="T3" fmla="*/ 1 h 69"/>
                  <a:gd name="T4" fmla="*/ 0 w 80"/>
                  <a:gd name="T5" fmla="*/ 1 h 69"/>
                  <a:gd name="T6" fmla="*/ 0 w 80"/>
                  <a:gd name="T7" fmla="*/ 1 h 69"/>
                  <a:gd name="T8" fmla="*/ 0 w 80"/>
                  <a:gd name="T9" fmla="*/ 1 h 69"/>
                  <a:gd name="T10" fmla="*/ 0 w 80"/>
                  <a:gd name="T11" fmla="*/ 1 h 69"/>
                  <a:gd name="T12" fmla="*/ 0 w 80"/>
                  <a:gd name="T13" fmla="*/ 1 h 69"/>
                  <a:gd name="T14" fmla="*/ 0 w 80"/>
                  <a:gd name="T15" fmla="*/ 1 h 69"/>
                  <a:gd name="T16" fmla="*/ 0 w 80"/>
                  <a:gd name="T17" fmla="*/ 1 h 69"/>
                  <a:gd name="T18" fmla="*/ 0 w 80"/>
                  <a:gd name="T19" fmla="*/ 1 h 69"/>
                  <a:gd name="T20" fmla="*/ 1 w 80"/>
                  <a:gd name="T21" fmla="*/ 1 h 69"/>
                  <a:gd name="T22" fmla="*/ 1 w 80"/>
                  <a:gd name="T23" fmla="*/ 1 h 69"/>
                  <a:gd name="T24" fmla="*/ 1 w 80"/>
                  <a:gd name="T25" fmla="*/ 1 h 69"/>
                  <a:gd name="T26" fmla="*/ 1 w 80"/>
                  <a:gd name="T27" fmla="*/ 1 h 69"/>
                  <a:gd name="T28" fmla="*/ 1 w 80"/>
                  <a:gd name="T29" fmla="*/ 1 h 69"/>
                  <a:gd name="T30" fmla="*/ 1 w 80"/>
                  <a:gd name="T31" fmla="*/ 1 h 69"/>
                  <a:gd name="T32" fmla="*/ 1 w 80"/>
                  <a:gd name="T33" fmla="*/ 1 h 69"/>
                  <a:gd name="T34" fmla="*/ 1 w 80"/>
                  <a:gd name="T35" fmla="*/ 1 h 69"/>
                  <a:gd name="T36" fmla="*/ 1 w 80"/>
                  <a:gd name="T37" fmla="*/ 1 h 69"/>
                  <a:gd name="T38" fmla="*/ 1 w 80"/>
                  <a:gd name="T39" fmla="*/ 1 h 69"/>
                  <a:gd name="T40" fmla="*/ 0 w 80"/>
                  <a:gd name="T41" fmla="*/ 0 h 69"/>
                  <a:gd name="T42" fmla="*/ 0 w 80"/>
                  <a:gd name="T43" fmla="*/ 0 h 69"/>
                  <a:gd name="T44" fmla="*/ 0 w 80"/>
                  <a:gd name="T45" fmla="*/ 1 h 69"/>
                  <a:gd name="T46" fmla="*/ 0 w 80"/>
                  <a:gd name="T47" fmla="*/ 0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0"/>
                  <a:gd name="T73" fmla="*/ 0 h 69"/>
                  <a:gd name="T74" fmla="*/ 80 w 80"/>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0" h="69">
                    <a:moveTo>
                      <a:pt x="19" y="0"/>
                    </a:moveTo>
                    <a:lnTo>
                      <a:pt x="0" y="28"/>
                    </a:lnTo>
                    <a:lnTo>
                      <a:pt x="1" y="41"/>
                    </a:lnTo>
                    <a:lnTo>
                      <a:pt x="5" y="51"/>
                    </a:lnTo>
                    <a:lnTo>
                      <a:pt x="8" y="58"/>
                    </a:lnTo>
                    <a:lnTo>
                      <a:pt x="12" y="63"/>
                    </a:lnTo>
                    <a:lnTo>
                      <a:pt x="14" y="67"/>
                    </a:lnTo>
                    <a:lnTo>
                      <a:pt x="16" y="69"/>
                    </a:lnTo>
                    <a:lnTo>
                      <a:pt x="14" y="66"/>
                    </a:lnTo>
                    <a:lnTo>
                      <a:pt x="80" y="66"/>
                    </a:lnTo>
                    <a:lnTo>
                      <a:pt x="77" y="54"/>
                    </a:lnTo>
                    <a:lnTo>
                      <a:pt x="74" y="44"/>
                    </a:lnTo>
                    <a:lnTo>
                      <a:pt x="71" y="36"/>
                    </a:lnTo>
                    <a:lnTo>
                      <a:pt x="68" y="32"/>
                    </a:lnTo>
                    <a:lnTo>
                      <a:pt x="66" y="28"/>
                    </a:lnTo>
                    <a:lnTo>
                      <a:pt x="64" y="26"/>
                    </a:lnTo>
                    <a:lnTo>
                      <a:pt x="64" y="28"/>
                    </a:lnTo>
                    <a:lnTo>
                      <a:pt x="45" y="58"/>
                    </a:lnTo>
                    <a:lnTo>
                      <a:pt x="19" y="0"/>
                    </a:lnTo>
                    <a:lnTo>
                      <a:pt x="0" y="8"/>
                    </a:lnTo>
                    <a:lnTo>
                      <a:pt x="0" y="28"/>
                    </a:lnTo>
                    <a:lnTo>
                      <a:pt x="19"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0" name="Freeform 371"/>
              <p:cNvSpPr>
                <a:spLocks/>
              </p:cNvSpPr>
              <p:nvPr/>
            </p:nvSpPr>
            <p:spPr bwMode="auto">
              <a:xfrm>
                <a:off x="4513" y="1940"/>
                <a:ext cx="33" cy="45"/>
              </a:xfrm>
              <a:custGeom>
                <a:avLst/>
                <a:gdLst>
                  <a:gd name="T0" fmla="*/ 2 w 131"/>
                  <a:gd name="T1" fmla="*/ 3 h 180"/>
                  <a:gd name="T2" fmla="*/ 2 w 131"/>
                  <a:gd name="T3" fmla="*/ 2 h 180"/>
                  <a:gd name="T4" fmla="*/ 2 w 131"/>
                  <a:gd name="T5" fmla="*/ 2 h 180"/>
                  <a:gd name="T6" fmla="*/ 2 w 131"/>
                  <a:gd name="T7" fmla="*/ 2 h 180"/>
                  <a:gd name="T8" fmla="*/ 2 w 131"/>
                  <a:gd name="T9" fmla="*/ 1 h 180"/>
                  <a:gd name="T10" fmla="*/ 2 w 131"/>
                  <a:gd name="T11" fmla="*/ 1 h 180"/>
                  <a:gd name="T12" fmla="*/ 2 w 131"/>
                  <a:gd name="T13" fmla="*/ 1 h 180"/>
                  <a:gd name="T14" fmla="*/ 2 w 131"/>
                  <a:gd name="T15" fmla="*/ 1 h 180"/>
                  <a:gd name="T16" fmla="*/ 2 w 131"/>
                  <a:gd name="T17" fmla="*/ 1 h 180"/>
                  <a:gd name="T18" fmla="*/ 2 w 131"/>
                  <a:gd name="T19" fmla="*/ 1 h 180"/>
                  <a:gd name="T20" fmla="*/ 2 w 131"/>
                  <a:gd name="T21" fmla="*/ 0 h 180"/>
                  <a:gd name="T22" fmla="*/ 2 w 131"/>
                  <a:gd name="T23" fmla="*/ 0 h 180"/>
                  <a:gd name="T24" fmla="*/ 2 w 131"/>
                  <a:gd name="T25" fmla="*/ 0 h 180"/>
                  <a:gd name="T26" fmla="*/ 1 w 131"/>
                  <a:gd name="T27" fmla="*/ 0 h 180"/>
                  <a:gd name="T28" fmla="*/ 1 w 131"/>
                  <a:gd name="T29" fmla="*/ 0 h 180"/>
                  <a:gd name="T30" fmla="*/ 1 w 131"/>
                  <a:gd name="T31" fmla="*/ 0 h 180"/>
                  <a:gd name="T32" fmla="*/ 1 w 131"/>
                  <a:gd name="T33" fmla="*/ 0 h 180"/>
                  <a:gd name="T34" fmla="*/ 1 w 131"/>
                  <a:gd name="T35" fmla="*/ 0 h 180"/>
                  <a:gd name="T36" fmla="*/ 1 w 131"/>
                  <a:gd name="T37" fmla="*/ 0 h 180"/>
                  <a:gd name="T38" fmla="*/ 1 w 131"/>
                  <a:gd name="T39" fmla="*/ 0 h 180"/>
                  <a:gd name="T40" fmla="*/ 0 w 131"/>
                  <a:gd name="T41" fmla="*/ 0 h 180"/>
                  <a:gd name="T42" fmla="*/ 0 w 131"/>
                  <a:gd name="T43" fmla="*/ 0 h 180"/>
                  <a:gd name="T44" fmla="*/ 1 w 131"/>
                  <a:gd name="T45" fmla="*/ 1 h 180"/>
                  <a:gd name="T46" fmla="*/ 1 w 131"/>
                  <a:gd name="T47" fmla="*/ 1 h 180"/>
                  <a:gd name="T48" fmla="*/ 1 w 131"/>
                  <a:gd name="T49" fmla="*/ 1 h 180"/>
                  <a:gd name="T50" fmla="*/ 1 w 131"/>
                  <a:gd name="T51" fmla="*/ 1 h 180"/>
                  <a:gd name="T52" fmla="*/ 1 w 131"/>
                  <a:gd name="T53" fmla="*/ 1 h 180"/>
                  <a:gd name="T54" fmla="*/ 1 w 131"/>
                  <a:gd name="T55" fmla="*/ 1 h 180"/>
                  <a:gd name="T56" fmla="*/ 1 w 131"/>
                  <a:gd name="T57" fmla="*/ 1 h 180"/>
                  <a:gd name="T58" fmla="*/ 1 w 131"/>
                  <a:gd name="T59" fmla="*/ 1 h 180"/>
                  <a:gd name="T60" fmla="*/ 1 w 131"/>
                  <a:gd name="T61" fmla="*/ 1 h 180"/>
                  <a:gd name="T62" fmla="*/ 1 w 131"/>
                  <a:gd name="T63" fmla="*/ 1 h 180"/>
                  <a:gd name="T64" fmla="*/ 1 w 131"/>
                  <a:gd name="T65" fmla="*/ 1 h 180"/>
                  <a:gd name="T66" fmla="*/ 1 w 131"/>
                  <a:gd name="T67" fmla="*/ 1 h 180"/>
                  <a:gd name="T68" fmla="*/ 1 w 131"/>
                  <a:gd name="T69" fmla="*/ 1 h 180"/>
                  <a:gd name="T70" fmla="*/ 1 w 131"/>
                  <a:gd name="T71" fmla="*/ 1 h 180"/>
                  <a:gd name="T72" fmla="*/ 1 w 131"/>
                  <a:gd name="T73" fmla="*/ 1 h 180"/>
                  <a:gd name="T74" fmla="*/ 1 w 131"/>
                  <a:gd name="T75" fmla="*/ 1 h 180"/>
                  <a:gd name="T76" fmla="*/ 1 w 131"/>
                  <a:gd name="T77" fmla="*/ 1 h 180"/>
                  <a:gd name="T78" fmla="*/ 1 w 131"/>
                  <a:gd name="T79" fmla="*/ 1 h 180"/>
                  <a:gd name="T80" fmla="*/ 1 w 131"/>
                  <a:gd name="T81" fmla="*/ 2 h 180"/>
                  <a:gd name="T82" fmla="*/ 1 w 131"/>
                  <a:gd name="T83" fmla="*/ 2 h 180"/>
                  <a:gd name="T84" fmla="*/ 1 w 131"/>
                  <a:gd name="T85" fmla="*/ 2 h 180"/>
                  <a:gd name="T86" fmla="*/ 2 w 131"/>
                  <a:gd name="T87" fmla="*/ 2 h 180"/>
                  <a:gd name="T88" fmla="*/ 2 w 131"/>
                  <a:gd name="T89" fmla="*/ 3 h 180"/>
                  <a:gd name="T90" fmla="*/ 2 w 131"/>
                  <a:gd name="T91" fmla="*/ 3 h 180"/>
                  <a:gd name="T92" fmla="*/ 2 w 131"/>
                  <a:gd name="T93" fmla="*/ 2 h 180"/>
                  <a:gd name="T94" fmla="*/ 2 w 131"/>
                  <a:gd name="T95" fmla="*/ 3 h 1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1"/>
                  <a:gd name="T145" fmla="*/ 0 h 180"/>
                  <a:gd name="T146" fmla="*/ 131 w 131"/>
                  <a:gd name="T147" fmla="*/ 180 h 1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1" h="180">
                    <a:moveTo>
                      <a:pt x="98" y="180"/>
                    </a:moveTo>
                    <a:lnTo>
                      <a:pt x="130" y="148"/>
                    </a:lnTo>
                    <a:lnTo>
                      <a:pt x="131" y="135"/>
                    </a:lnTo>
                    <a:lnTo>
                      <a:pt x="131" y="115"/>
                    </a:lnTo>
                    <a:lnTo>
                      <a:pt x="130" y="102"/>
                    </a:lnTo>
                    <a:lnTo>
                      <a:pt x="129" y="88"/>
                    </a:lnTo>
                    <a:lnTo>
                      <a:pt x="126" y="73"/>
                    </a:lnTo>
                    <a:lnTo>
                      <a:pt x="123" y="59"/>
                    </a:lnTo>
                    <a:lnTo>
                      <a:pt x="118" y="45"/>
                    </a:lnTo>
                    <a:lnTo>
                      <a:pt x="111" y="32"/>
                    </a:lnTo>
                    <a:lnTo>
                      <a:pt x="104" y="23"/>
                    </a:lnTo>
                    <a:lnTo>
                      <a:pt x="98" y="17"/>
                    </a:lnTo>
                    <a:lnTo>
                      <a:pt x="91" y="11"/>
                    </a:lnTo>
                    <a:lnTo>
                      <a:pt x="82" y="7"/>
                    </a:lnTo>
                    <a:lnTo>
                      <a:pt x="73" y="3"/>
                    </a:lnTo>
                    <a:lnTo>
                      <a:pt x="63" y="1"/>
                    </a:lnTo>
                    <a:lnTo>
                      <a:pt x="52" y="0"/>
                    </a:lnTo>
                    <a:lnTo>
                      <a:pt x="43" y="1"/>
                    </a:lnTo>
                    <a:lnTo>
                      <a:pt x="32" y="2"/>
                    </a:lnTo>
                    <a:lnTo>
                      <a:pt x="22" y="4"/>
                    </a:lnTo>
                    <a:lnTo>
                      <a:pt x="11" y="8"/>
                    </a:lnTo>
                    <a:lnTo>
                      <a:pt x="0" y="13"/>
                    </a:lnTo>
                    <a:lnTo>
                      <a:pt x="26" y="71"/>
                    </a:lnTo>
                    <a:lnTo>
                      <a:pt x="33" y="69"/>
                    </a:lnTo>
                    <a:lnTo>
                      <a:pt x="39" y="66"/>
                    </a:lnTo>
                    <a:lnTo>
                      <a:pt x="44" y="65"/>
                    </a:lnTo>
                    <a:lnTo>
                      <a:pt x="48" y="65"/>
                    </a:lnTo>
                    <a:lnTo>
                      <a:pt x="50" y="65"/>
                    </a:lnTo>
                    <a:lnTo>
                      <a:pt x="52" y="65"/>
                    </a:lnTo>
                    <a:lnTo>
                      <a:pt x="54" y="65"/>
                    </a:lnTo>
                    <a:lnTo>
                      <a:pt x="55" y="65"/>
                    </a:lnTo>
                    <a:lnTo>
                      <a:pt x="55" y="66"/>
                    </a:lnTo>
                    <a:lnTo>
                      <a:pt x="56" y="67"/>
                    </a:lnTo>
                    <a:lnTo>
                      <a:pt x="56" y="66"/>
                    </a:lnTo>
                    <a:lnTo>
                      <a:pt x="60" y="72"/>
                    </a:lnTo>
                    <a:lnTo>
                      <a:pt x="62" y="78"/>
                    </a:lnTo>
                    <a:lnTo>
                      <a:pt x="63" y="86"/>
                    </a:lnTo>
                    <a:lnTo>
                      <a:pt x="64" y="96"/>
                    </a:lnTo>
                    <a:lnTo>
                      <a:pt x="66" y="105"/>
                    </a:lnTo>
                    <a:lnTo>
                      <a:pt x="66" y="115"/>
                    </a:lnTo>
                    <a:lnTo>
                      <a:pt x="66" y="134"/>
                    </a:lnTo>
                    <a:lnTo>
                      <a:pt x="66" y="148"/>
                    </a:lnTo>
                    <a:lnTo>
                      <a:pt x="98" y="116"/>
                    </a:lnTo>
                    <a:lnTo>
                      <a:pt x="98" y="180"/>
                    </a:lnTo>
                    <a:lnTo>
                      <a:pt x="130" y="180"/>
                    </a:lnTo>
                    <a:lnTo>
                      <a:pt x="130" y="148"/>
                    </a:lnTo>
                    <a:lnTo>
                      <a:pt x="98" y="18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1" name="Freeform 372"/>
              <p:cNvSpPr>
                <a:spLocks/>
              </p:cNvSpPr>
              <p:nvPr/>
            </p:nvSpPr>
            <p:spPr bwMode="auto">
              <a:xfrm>
                <a:off x="4512" y="1969"/>
                <a:ext cx="26" cy="16"/>
              </a:xfrm>
              <a:custGeom>
                <a:avLst/>
                <a:gdLst>
                  <a:gd name="T0" fmla="*/ 0 w 103"/>
                  <a:gd name="T1" fmla="*/ 1 h 64"/>
                  <a:gd name="T2" fmla="*/ 1 w 103"/>
                  <a:gd name="T3" fmla="*/ 1 h 64"/>
                  <a:gd name="T4" fmla="*/ 2 w 103"/>
                  <a:gd name="T5" fmla="*/ 1 h 64"/>
                  <a:gd name="T6" fmla="*/ 2 w 103"/>
                  <a:gd name="T7" fmla="*/ 0 h 64"/>
                  <a:gd name="T8" fmla="*/ 1 w 103"/>
                  <a:gd name="T9" fmla="*/ 0 h 64"/>
                  <a:gd name="T10" fmla="*/ 1 w 103"/>
                  <a:gd name="T11" fmla="*/ 1 h 64"/>
                  <a:gd name="T12" fmla="*/ 0 w 103"/>
                  <a:gd name="T13" fmla="*/ 1 h 64"/>
                  <a:gd name="T14" fmla="*/ 0 w 103"/>
                  <a:gd name="T15" fmla="*/ 1 h 64"/>
                  <a:gd name="T16" fmla="*/ 1 w 103"/>
                  <a:gd name="T17" fmla="*/ 1 h 64"/>
                  <a:gd name="T18" fmla="*/ 0 w 103"/>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64"/>
                  <a:gd name="T32" fmla="*/ 103 w 103"/>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64">
                    <a:moveTo>
                      <a:pt x="0" y="32"/>
                    </a:moveTo>
                    <a:lnTo>
                      <a:pt x="33" y="64"/>
                    </a:lnTo>
                    <a:lnTo>
                      <a:pt x="103" y="64"/>
                    </a:lnTo>
                    <a:lnTo>
                      <a:pt x="103" y="0"/>
                    </a:lnTo>
                    <a:lnTo>
                      <a:pt x="33" y="0"/>
                    </a:lnTo>
                    <a:lnTo>
                      <a:pt x="66" y="32"/>
                    </a:lnTo>
                    <a:lnTo>
                      <a:pt x="0" y="32"/>
                    </a:lnTo>
                    <a:lnTo>
                      <a:pt x="0" y="64"/>
                    </a:lnTo>
                    <a:lnTo>
                      <a:pt x="33" y="64"/>
                    </a:lnTo>
                    <a:lnTo>
                      <a:pt x="0"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2" name="Freeform 373"/>
              <p:cNvSpPr>
                <a:spLocks/>
              </p:cNvSpPr>
              <p:nvPr/>
            </p:nvSpPr>
            <p:spPr bwMode="auto">
              <a:xfrm>
                <a:off x="4505" y="1961"/>
                <a:ext cx="23" cy="20"/>
              </a:xfrm>
              <a:custGeom>
                <a:avLst/>
                <a:gdLst>
                  <a:gd name="T0" fmla="*/ 0 w 94"/>
                  <a:gd name="T1" fmla="*/ 0 h 80"/>
                  <a:gd name="T2" fmla="*/ 0 w 94"/>
                  <a:gd name="T3" fmla="*/ 1 h 80"/>
                  <a:gd name="T4" fmla="*/ 0 w 94"/>
                  <a:gd name="T5" fmla="*/ 1 h 80"/>
                  <a:gd name="T6" fmla="*/ 0 w 94"/>
                  <a:gd name="T7" fmla="*/ 1 h 80"/>
                  <a:gd name="T8" fmla="*/ 0 w 94"/>
                  <a:gd name="T9" fmla="*/ 1 h 80"/>
                  <a:gd name="T10" fmla="*/ 0 w 94"/>
                  <a:gd name="T11" fmla="*/ 1 h 80"/>
                  <a:gd name="T12" fmla="*/ 0 w 94"/>
                  <a:gd name="T13" fmla="*/ 1 h 80"/>
                  <a:gd name="T14" fmla="*/ 0 w 94"/>
                  <a:gd name="T15" fmla="*/ 1 h 80"/>
                  <a:gd name="T16" fmla="*/ 0 w 94"/>
                  <a:gd name="T17" fmla="*/ 1 h 80"/>
                  <a:gd name="T18" fmla="*/ 0 w 94"/>
                  <a:gd name="T19" fmla="*/ 1 h 80"/>
                  <a:gd name="T20" fmla="*/ 1 w 94"/>
                  <a:gd name="T21" fmla="*/ 1 h 80"/>
                  <a:gd name="T22" fmla="*/ 1 w 94"/>
                  <a:gd name="T23" fmla="*/ 1 h 80"/>
                  <a:gd name="T24" fmla="*/ 1 w 94"/>
                  <a:gd name="T25" fmla="*/ 1 h 80"/>
                  <a:gd name="T26" fmla="*/ 1 w 94"/>
                  <a:gd name="T27" fmla="*/ 1 h 80"/>
                  <a:gd name="T28" fmla="*/ 1 w 94"/>
                  <a:gd name="T29" fmla="*/ 0 h 80"/>
                  <a:gd name="T30" fmla="*/ 1 w 94"/>
                  <a:gd name="T31" fmla="*/ 0 h 80"/>
                  <a:gd name="T32" fmla="*/ 1 w 94"/>
                  <a:gd name="T33" fmla="*/ 0 h 80"/>
                  <a:gd name="T34" fmla="*/ 1 w 94"/>
                  <a:gd name="T35" fmla="*/ 0 h 80"/>
                  <a:gd name="T36" fmla="*/ 1 w 94"/>
                  <a:gd name="T37" fmla="*/ 1 h 80"/>
                  <a:gd name="T38" fmla="*/ 0 w 94"/>
                  <a:gd name="T39" fmla="*/ 1 h 80"/>
                  <a:gd name="T40" fmla="*/ 0 w 94"/>
                  <a:gd name="T41" fmla="*/ 0 h 80"/>
                  <a:gd name="T42" fmla="*/ 0 w 94"/>
                  <a:gd name="T43" fmla="*/ 0 h 80"/>
                  <a:gd name="T44" fmla="*/ 0 w 94"/>
                  <a:gd name="T45" fmla="*/ 1 h 80"/>
                  <a:gd name="T46" fmla="*/ 0 w 94"/>
                  <a:gd name="T47" fmla="*/ 0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80"/>
                  <a:gd name="T74" fmla="*/ 94 w 94"/>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80">
                    <a:moveTo>
                      <a:pt x="32" y="0"/>
                    </a:moveTo>
                    <a:lnTo>
                      <a:pt x="0" y="32"/>
                    </a:lnTo>
                    <a:lnTo>
                      <a:pt x="7" y="53"/>
                    </a:lnTo>
                    <a:lnTo>
                      <a:pt x="13" y="62"/>
                    </a:lnTo>
                    <a:lnTo>
                      <a:pt x="20" y="68"/>
                    </a:lnTo>
                    <a:lnTo>
                      <a:pt x="25" y="72"/>
                    </a:lnTo>
                    <a:lnTo>
                      <a:pt x="31" y="77"/>
                    </a:lnTo>
                    <a:lnTo>
                      <a:pt x="33" y="80"/>
                    </a:lnTo>
                    <a:lnTo>
                      <a:pt x="28" y="64"/>
                    </a:lnTo>
                    <a:lnTo>
                      <a:pt x="94" y="64"/>
                    </a:lnTo>
                    <a:lnTo>
                      <a:pt x="87" y="43"/>
                    </a:lnTo>
                    <a:lnTo>
                      <a:pt x="80" y="34"/>
                    </a:lnTo>
                    <a:lnTo>
                      <a:pt x="74" y="30"/>
                    </a:lnTo>
                    <a:lnTo>
                      <a:pt x="68" y="24"/>
                    </a:lnTo>
                    <a:lnTo>
                      <a:pt x="63" y="20"/>
                    </a:lnTo>
                    <a:lnTo>
                      <a:pt x="61" y="17"/>
                    </a:lnTo>
                    <a:lnTo>
                      <a:pt x="61" y="18"/>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3" name="Freeform 374"/>
              <p:cNvSpPr>
                <a:spLocks/>
              </p:cNvSpPr>
              <p:nvPr/>
            </p:nvSpPr>
            <p:spPr bwMode="auto">
              <a:xfrm>
                <a:off x="4513" y="1961"/>
                <a:ext cx="29" cy="20"/>
              </a:xfrm>
              <a:custGeom>
                <a:avLst/>
                <a:gdLst>
                  <a:gd name="T0" fmla="*/ 2 w 116"/>
                  <a:gd name="T1" fmla="*/ 1 h 81"/>
                  <a:gd name="T2" fmla="*/ 2 w 116"/>
                  <a:gd name="T3" fmla="*/ 0 h 81"/>
                  <a:gd name="T4" fmla="*/ 2 w 116"/>
                  <a:gd name="T5" fmla="*/ 0 h 81"/>
                  <a:gd name="T6" fmla="*/ 1 w 116"/>
                  <a:gd name="T7" fmla="*/ 0 h 81"/>
                  <a:gd name="T8" fmla="*/ 1 w 116"/>
                  <a:gd name="T9" fmla="*/ 0 h 81"/>
                  <a:gd name="T10" fmla="*/ 1 w 116"/>
                  <a:gd name="T11" fmla="*/ 0 h 81"/>
                  <a:gd name="T12" fmla="*/ 1 w 116"/>
                  <a:gd name="T13" fmla="*/ 0 h 81"/>
                  <a:gd name="T14" fmla="*/ 1 w 116"/>
                  <a:gd name="T15" fmla="*/ 0 h 81"/>
                  <a:gd name="T16" fmla="*/ 0 w 116"/>
                  <a:gd name="T17" fmla="*/ 0 h 81"/>
                  <a:gd name="T18" fmla="*/ 0 w 116"/>
                  <a:gd name="T19" fmla="*/ 0 h 81"/>
                  <a:gd name="T20" fmla="*/ 0 w 116"/>
                  <a:gd name="T21" fmla="*/ 1 h 81"/>
                  <a:gd name="T22" fmla="*/ 0 w 116"/>
                  <a:gd name="T23" fmla="*/ 1 h 81"/>
                  <a:gd name="T24" fmla="*/ 0 w 116"/>
                  <a:gd name="T25" fmla="*/ 1 h 81"/>
                  <a:gd name="T26" fmla="*/ 1 w 116"/>
                  <a:gd name="T27" fmla="*/ 1 h 81"/>
                  <a:gd name="T28" fmla="*/ 1 w 116"/>
                  <a:gd name="T29" fmla="*/ 1 h 81"/>
                  <a:gd name="T30" fmla="*/ 1 w 116"/>
                  <a:gd name="T31" fmla="*/ 1 h 81"/>
                  <a:gd name="T32" fmla="*/ 1 w 116"/>
                  <a:gd name="T33" fmla="*/ 1 h 81"/>
                  <a:gd name="T34" fmla="*/ 1 w 116"/>
                  <a:gd name="T35" fmla="*/ 1 h 81"/>
                  <a:gd name="T36" fmla="*/ 1 w 116"/>
                  <a:gd name="T37" fmla="*/ 1 h 81"/>
                  <a:gd name="T38" fmla="*/ 1 w 116"/>
                  <a:gd name="T39" fmla="*/ 1 h 81"/>
                  <a:gd name="T40" fmla="*/ 2 w 116"/>
                  <a:gd name="T41" fmla="*/ 1 h 81"/>
                  <a:gd name="T42" fmla="*/ 2 w 116"/>
                  <a:gd name="T43" fmla="*/ 0 h 81"/>
                  <a:gd name="T44" fmla="*/ 2 w 116"/>
                  <a:gd name="T45" fmla="*/ 0 h 81"/>
                  <a:gd name="T46" fmla="*/ 2 w 116"/>
                  <a:gd name="T47" fmla="*/ 1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6"/>
                  <a:gd name="T73" fmla="*/ 0 h 81"/>
                  <a:gd name="T74" fmla="*/ 116 w 116"/>
                  <a:gd name="T75" fmla="*/ 81 h 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6" h="81">
                    <a:moveTo>
                      <a:pt x="116" y="49"/>
                    </a:moveTo>
                    <a:lnTo>
                      <a:pt x="97" y="23"/>
                    </a:lnTo>
                    <a:lnTo>
                      <a:pt x="89" y="19"/>
                    </a:lnTo>
                    <a:lnTo>
                      <a:pt x="80" y="15"/>
                    </a:lnTo>
                    <a:lnTo>
                      <a:pt x="68" y="12"/>
                    </a:lnTo>
                    <a:lnTo>
                      <a:pt x="56" y="8"/>
                    </a:lnTo>
                    <a:lnTo>
                      <a:pt x="42" y="5"/>
                    </a:lnTo>
                    <a:lnTo>
                      <a:pt x="29" y="2"/>
                    </a:lnTo>
                    <a:lnTo>
                      <a:pt x="14" y="1"/>
                    </a:lnTo>
                    <a:lnTo>
                      <a:pt x="0" y="0"/>
                    </a:lnTo>
                    <a:lnTo>
                      <a:pt x="0" y="64"/>
                    </a:lnTo>
                    <a:lnTo>
                      <a:pt x="8" y="65"/>
                    </a:lnTo>
                    <a:lnTo>
                      <a:pt x="19" y="67"/>
                    </a:lnTo>
                    <a:lnTo>
                      <a:pt x="30" y="68"/>
                    </a:lnTo>
                    <a:lnTo>
                      <a:pt x="40" y="71"/>
                    </a:lnTo>
                    <a:lnTo>
                      <a:pt x="50" y="74"/>
                    </a:lnTo>
                    <a:lnTo>
                      <a:pt x="59" y="76"/>
                    </a:lnTo>
                    <a:lnTo>
                      <a:pt x="67" y="78"/>
                    </a:lnTo>
                    <a:lnTo>
                      <a:pt x="71" y="81"/>
                    </a:lnTo>
                    <a:lnTo>
                      <a:pt x="52" y="53"/>
                    </a:lnTo>
                    <a:lnTo>
                      <a:pt x="116" y="49"/>
                    </a:lnTo>
                    <a:lnTo>
                      <a:pt x="115" y="30"/>
                    </a:lnTo>
                    <a:lnTo>
                      <a:pt x="97" y="23"/>
                    </a:lnTo>
                    <a:lnTo>
                      <a:pt x="116" y="4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4" name="Freeform 375"/>
              <p:cNvSpPr>
                <a:spLocks/>
              </p:cNvSpPr>
              <p:nvPr/>
            </p:nvSpPr>
            <p:spPr bwMode="auto">
              <a:xfrm>
                <a:off x="4526" y="1973"/>
                <a:ext cx="20" cy="53"/>
              </a:xfrm>
              <a:custGeom>
                <a:avLst/>
                <a:gdLst>
                  <a:gd name="T0" fmla="*/ 1 w 81"/>
                  <a:gd name="T1" fmla="*/ 3 h 210"/>
                  <a:gd name="T2" fmla="*/ 1 w 81"/>
                  <a:gd name="T3" fmla="*/ 3 h 210"/>
                  <a:gd name="T4" fmla="*/ 1 w 81"/>
                  <a:gd name="T5" fmla="*/ 0 h 210"/>
                  <a:gd name="T6" fmla="*/ 0 w 81"/>
                  <a:gd name="T7" fmla="*/ 0 h 210"/>
                  <a:gd name="T8" fmla="*/ 0 w 81"/>
                  <a:gd name="T9" fmla="*/ 3 h 210"/>
                  <a:gd name="T10" fmla="*/ 1 w 81"/>
                  <a:gd name="T11" fmla="*/ 2 h 210"/>
                  <a:gd name="T12" fmla="*/ 1 w 81"/>
                  <a:gd name="T13" fmla="*/ 3 h 210"/>
                  <a:gd name="T14" fmla="*/ 1 w 81"/>
                  <a:gd name="T15" fmla="*/ 3 h 210"/>
                  <a:gd name="T16" fmla="*/ 1 w 81"/>
                  <a:gd name="T17" fmla="*/ 3 h 210"/>
                  <a:gd name="T18" fmla="*/ 1 w 81"/>
                  <a:gd name="T19" fmla="*/ 3 h 2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
                  <a:gd name="T31" fmla="*/ 0 h 210"/>
                  <a:gd name="T32" fmla="*/ 81 w 81"/>
                  <a:gd name="T33" fmla="*/ 210 h 2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 h="210">
                    <a:moveTo>
                      <a:pt x="47" y="210"/>
                    </a:moveTo>
                    <a:lnTo>
                      <a:pt x="79" y="176"/>
                    </a:lnTo>
                    <a:lnTo>
                      <a:pt x="64" y="0"/>
                    </a:lnTo>
                    <a:lnTo>
                      <a:pt x="0" y="4"/>
                    </a:lnTo>
                    <a:lnTo>
                      <a:pt x="15" y="180"/>
                    </a:lnTo>
                    <a:lnTo>
                      <a:pt x="47" y="146"/>
                    </a:lnTo>
                    <a:lnTo>
                      <a:pt x="47" y="210"/>
                    </a:lnTo>
                    <a:lnTo>
                      <a:pt x="81" y="210"/>
                    </a:lnTo>
                    <a:lnTo>
                      <a:pt x="79" y="176"/>
                    </a:lnTo>
                    <a:lnTo>
                      <a:pt x="47" y="2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5" name="Freeform 376"/>
              <p:cNvSpPr>
                <a:spLocks/>
              </p:cNvSpPr>
              <p:nvPr/>
            </p:nvSpPr>
            <p:spPr bwMode="auto">
              <a:xfrm>
                <a:off x="4515" y="2010"/>
                <a:ext cx="23" cy="16"/>
              </a:xfrm>
              <a:custGeom>
                <a:avLst/>
                <a:gdLst>
                  <a:gd name="T0" fmla="*/ 0 w 89"/>
                  <a:gd name="T1" fmla="*/ 1 h 64"/>
                  <a:gd name="T2" fmla="*/ 1 w 89"/>
                  <a:gd name="T3" fmla="*/ 1 h 64"/>
                  <a:gd name="T4" fmla="*/ 2 w 89"/>
                  <a:gd name="T5" fmla="*/ 1 h 64"/>
                  <a:gd name="T6" fmla="*/ 2 w 89"/>
                  <a:gd name="T7" fmla="*/ 0 h 64"/>
                  <a:gd name="T8" fmla="*/ 1 w 89"/>
                  <a:gd name="T9" fmla="*/ 0 h 64"/>
                  <a:gd name="T10" fmla="*/ 1 w 89"/>
                  <a:gd name="T11" fmla="*/ 1 h 64"/>
                  <a:gd name="T12" fmla="*/ 0 w 89"/>
                  <a:gd name="T13" fmla="*/ 1 h 64"/>
                  <a:gd name="T14" fmla="*/ 0 w 89"/>
                  <a:gd name="T15" fmla="*/ 1 h 64"/>
                  <a:gd name="T16" fmla="*/ 1 w 89"/>
                  <a:gd name="T17" fmla="*/ 1 h 64"/>
                  <a:gd name="T18" fmla="*/ 0 w 89"/>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64"/>
                  <a:gd name="T32" fmla="*/ 89 w 89"/>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64">
                    <a:moveTo>
                      <a:pt x="0" y="32"/>
                    </a:moveTo>
                    <a:lnTo>
                      <a:pt x="33" y="64"/>
                    </a:lnTo>
                    <a:lnTo>
                      <a:pt x="89" y="64"/>
                    </a:lnTo>
                    <a:lnTo>
                      <a:pt x="89" y="0"/>
                    </a:lnTo>
                    <a:lnTo>
                      <a:pt x="33" y="0"/>
                    </a:lnTo>
                    <a:lnTo>
                      <a:pt x="65" y="32"/>
                    </a:lnTo>
                    <a:lnTo>
                      <a:pt x="0" y="32"/>
                    </a:lnTo>
                    <a:lnTo>
                      <a:pt x="0" y="64"/>
                    </a:lnTo>
                    <a:lnTo>
                      <a:pt x="33" y="64"/>
                    </a:lnTo>
                    <a:lnTo>
                      <a:pt x="0"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6" name="Freeform 377"/>
              <p:cNvSpPr>
                <a:spLocks/>
              </p:cNvSpPr>
              <p:nvPr/>
            </p:nvSpPr>
            <p:spPr bwMode="auto">
              <a:xfrm>
                <a:off x="4505" y="1974"/>
                <a:ext cx="27" cy="44"/>
              </a:xfrm>
              <a:custGeom>
                <a:avLst/>
                <a:gdLst>
                  <a:gd name="T0" fmla="*/ 1 w 107"/>
                  <a:gd name="T1" fmla="*/ 0 h 176"/>
                  <a:gd name="T2" fmla="*/ 0 w 107"/>
                  <a:gd name="T3" fmla="*/ 1 h 176"/>
                  <a:gd name="T4" fmla="*/ 0 w 107"/>
                  <a:gd name="T5" fmla="*/ 1 h 176"/>
                  <a:gd name="T6" fmla="*/ 0 w 107"/>
                  <a:gd name="T7" fmla="*/ 1 h 176"/>
                  <a:gd name="T8" fmla="*/ 0 w 107"/>
                  <a:gd name="T9" fmla="*/ 1 h 176"/>
                  <a:gd name="T10" fmla="*/ 0 w 107"/>
                  <a:gd name="T11" fmla="*/ 1 h 176"/>
                  <a:gd name="T12" fmla="*/ 0 w 107"/>
                  <a:gd name="T13" fmla="*/ 1 h 176"/>
                  <a:gd name="T14" fmla="*/ 1 w 107"/>
                  <a:gd name="T15" fmla="*/ 2 h 176"/>
                  <a:gd name="T16" fmla="*/ 1 w 107"/>
                  <a:gd name="T17" fmla="*/ 2 h 176"/>
                  <a:gd name="T18" fmla="*/ 1 w 107"/>
                  <a:gd name="T19" fmla="*/ 3 h 176"/>
                  <a:gd name="T20" fmla="*/ 1 w 107"/>
                  <a:gd name="T21" fmla="*/ 3 h 176"/>
                  <a:gd name="T22" fmla="*/ 1 w 107"/>
                  <a:gd name="T23" fmla="*/ 3 h 176"/>
                  <a:gd name="T24" fmla="*/ 2 w 107"/>
                  <a:gd name="T25" fmla="*/ 3 h 176"/>
                  <a:gd name="T26" fmla="*/ 2 w 107"/>
                  <a:gd name="T27" fmla="*/ 3 h 176"/>
                  <a:gd name="T28" fmla="*/ 2 w 107"/>
                  <a:gd name="T29" fmla="*/ 2 h 176"/>
                  <a:gd name="T30" fmla="*/ 2 w 107"/>
                  <a:gd name="T31" fmla="*/ 2 h 176"/>
                  <a:gd name="T32" fmla="*/ 1 w 107"/>
                  <a:gd name="T33" fmla="*/ 1 h 176"/>
                  <a:gd name="T34" fmla="*/ 1 w 107"/>
                  <a:gd name="T35" fmla="*/ 1 h 176"/>
                  <a:gd name="T36" fmla="*/ 1 w 107"/>
                  <a:gd name="T37" fmla="*/ 1 h 176"/>
                  <a:gd name="T38" fmla="*/ 1 w 107"/>
                  <a:gd name="T39" fmla="*/ 1 h 176"/>
                  <a:gd name="T40" fmla="*/ 1 w 107"/>
                  <a:gd name="T41" fmla="*/ 1 h 176"/>
                  <a:gd name="T42" fmla="*/ 1 w 107"/>
                  <a:gd name="T43" fmla="*/ 1 h 176"/>
                  <a:gd name="T44" fmla="*/ 1 w 107"/>
                  <a:gd name="T45" fmla="*/ 1 h 176"/>
                  <a:gd name="T46" fmla="*/ 1 w 107"/>
                  <a:gd name="T47" fmla="*/ 1 h 176"/>
                  <a:gd name="T48" fmla="*/ 1 w 107"/>
                  <a:gd name="T49" fmla="*/ 0 h 176"/>
                  <a:gd name="T50" fmla="*/ 0 w 107"/>
                  <a:gd name="T51" fmla="*/ 0 h 176"/>
                  <a:gd name="T52" fmla="*/ 0 w 107"/>
                  <a:gd name="T53" fmla="*/ 1 h 176"/>
                  <a:gd name="T54" fmla="*/ 1 w 107"/>
                  <a:gd name="T55" fmla="*/ 0 h 1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7"/>
                  <a:gd name="T85" fmla="*/ 0 h 176"/>
                  <a:gd name="T86" fmla="*/ 107 w 107"/>
                  <a:gd name="T87" fmla="*/ 176 h 17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7" h="176">
                    <a:moveTo>
                      <a:pt x="32" y="0"/>
                    </a:moveTo>
                    <a:lnTo>
                      <a:pt x="0" y="32"/>
                    </a:lnTo>
                    <a:lnTo>
                      <a:pt x="1" y="44"/>
                    </a:lnTo>
                    <a:lnTo>
                      <a:pt x="2" y="55"/>
                    </a:lnTo>
                    <a:lnTo>
                      <a:pt x="5" y="67"/>
                    </a:lnTo>
                    <a:lnTo>
                      <a:pt x="8" y="78"/>
                    </a:lnTo>
                    <a:lnTo>
                      <a:pt x="15" y="100"/>
                    </a:lnTo>
                    <a:lnTo>
                      <a:pt x="24" y="120"/>
                    </a:lnTo>
                    <a:lnTo>
                      <a:pt x="31" y="140"/>
                    </a:lnTo>
                    <a:lnTo>
                      <a:pt x="37" y="157"/>
                    </a:lnTo>
                    <a:lnTo>
                      <a:pt x="42" y="170"/>
                    </a:lnTo>
                    <a:lnTo>
                      <a:pt x="42" y="176"/>
                    </a:lnTo>
                    <a:lnTo>
                      <a:pt x="107" y="176"/>
                    </a:lnTo>
                    <a:lnTo>
                      <a:pt x="103" y="156"/>
                    </a:lnTo>
                    <a:lnTo>
                      <a:pt x="99" y="137"/>
                    </a:lnTo>
                    <a:lnTo>
                      <a:pt x="91" y="117"/>
                    </a:lnTo>
                    <a:lnTo>
                      <a:pt x="83" y="98"/>
                    </a:lnTo>
                    <a:lnTo>
                      <a:pt x="76" y="77"/>
                    </a:lnTo>
                    <a:lnTo>
                      <a:pt x="70" y="58"/>
                    </a:lnTo>
                    <a:lnTo>
                      <a:pt x="68" y="51"/>
                    </a:lnTo>
                    <a:lnTo>
                      <a:pt x="65" y="44"/>
                    </a:lnTo>
                    <a:lnTo>
                      <a:pt x="65" y="37"/>
                    </a:lnTo>
                    <a:lnTo>
                      <a:pt x="64" y="32"/>
                    </a:lnTo>
                    <a:lnTo>
                      <a:pt x="32" y="64"/>
                    </a:lnTo>
                    <a:lnTo>
                      <a:pt x="32" y="0"/>
                    </a:lnTo>
                    <a:lnTo>
                      <a:pt x="0" y="0"/>
                    </a:lnTo>
                    <a:lnTo>
                      <a:pt x="0" y="32"/>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7" name="Freeform 378"/>
              <p:cNvSpPr>
                <a:spLocks/>
              </p:cNvSpPr>
              <p:nvPr/>
            </p:nvSpPr>
            <p:spPr bwMode="auto">
              <a:xfrm>
                <a:off x="4513" y="1974"/>
                <a:ext cx="26" cy="16"/>
              </a:xfrm>
              <a:custGeom>
                <a:avLst/>
                <a:gdLst>
                  <a:gd name="T0" fmla="*/ 2 w 102"/>
                  <a:gd name="T1" fmla="*/ 1 h 64"/>
                  <a:gd name="T2" fmla="*/ 1 w 102"/>
                  <a:gd name="T3" fmla="*/ 0 h 64"/>
                  <a:gd name="T4" fmla="*/ 0 w 102"/>
                  <a:gd name="T5" fmla="*/ 0 h 64"/>
                  <a:gd name="T6" fmla="*/ 0 w 102"/>
                  <a:gd name="T7" fmla="*/ 1 h 64"/>
                  <a:gd name="T8" fmla="*/ 1 w 102"/>
                  <a:gd name="T9" fmla="*/ 1 h 64"/>
                  <a:gd name="T10" fmla="*/ 1 w 102"/>
                  <a:gd name="T11" fmla="*/ 1 h 64"/>
                  <a:gd name="T12" fmla="*/ 2 w 102"/>
                  <a:gd name="T13" fmla="*/ 1 h 64"/>
                  <a:gd name="T14" fmla="*/ 2 w 102"/>
                  <a:gd name="T15" fmla="*/ 0 h 64"/>
                  <a:gd name="T16" fmla="*/ 1 w 102"/>
                  <a:gd name="T17" fmla="*/ 0 h 64"/>
                  <a:gd name="T18" fmla="*/ 2 w 102"/>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64"/>
                  <a:gd name="T32" fmla="*/ 102 w 102"/>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64">
                    <a:moveTo>
                      <a:pt x="102" y="32"/>
                    </a:moveTo>
                    <a:lnTo>
                      <a:pt x="70" y="0"/>
                    </a:lnTo>
                    <a:lnTo>
                      <a:pt x="0" y="0"/>
                    </a:lnTo>
                    <a:lnTo>
                      <a:pt x="0" y="64"/>
                    </a:lnTo>
                    <a:lnTo>
                      <a:pt x="70" y="64"/>
                    </a:lnTo>
                    <a:lnTo>
                      <a:pt x="38" y="32"/>
                    </a:lnTo>
                    <a:lnTo>
                      <a:pt x="102" y="32"/>
                    </a:lnTo>
                    <a:lnTo>
                      <a:pt x="102" y="0"/>
                    </a:lnTo>
                    <a:lnTo>
                      <a:pt x="70" y="0"/>
                    </a:lnTo>
                    <a:lnTo>
                      <a:pt x="102"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8" name="Freeform 379"/>
              <p:cNvSpPr>
                <a:spLocks/>
              </p:cNvSpPr>
              <p:nvPr/>
            </p:nvSpPr>
            <p:spPr bwMode="auto">
              <a:xfrm>
                <a:off x="4523" y="1982"/>
                <a:ext cx="16" cy="70"/>
              </a:xfrm>
              <a:custGeom>
                <a:avLst/>
                <a:gdLst>
                  <a:gd name="T0" fmla="*/ 0 w 64"/>
                  <a:gd name="T1" fmla="*/ 4 h 278"/>
                  <a:gd name="T2" fmla="*/ 1 w 64"/>
                  <a:gd name="T3" fmla="*/ 4 h 278"/>
                  <a:gd name="T4" fmla="*/ 1 w 64"/>
                  <a:gd name="T5" fmla="*/ 0 h 278"/>
                  <a:gd name="T6" fmla="*/ 0 w 64"/>
                  <a:gd name="T7" fmla="*/ 0 h 278"/>
                  <a:gd name="T8" fmla="*/ 0 w 64"/>
                  <a:gd name="T9" fmla="*/ 4 h 278"/>
                  <a:gd name="T10" fmla="*/ 1 w 64"/>
                  <a:gd name="T11" fmla="*/ 3 h 278"/>
                  <a:gd name="T12" fmla="*/ 0 w 64"/>
                  <a:gd name="T13" fmla="*/ 4 h 278"/>
                  <a:gd name="T14" fmla="*/ 1 w 64"/>
                  <a:gd name="T15" fmla="*/ 5 h 278"/>
                  <a:gd name="T16" fmla="*/ 1 w 64"/>
                  <a:gd name="T17" fmla="*/ 4 h 278"/>
                  <a:gd name="T18" fmla="*/ 0 w 64"/>
                  <a:gd name="T19" fmla="*/ 4 h 2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278"/>
                  <a:gd name="T32" fmla="*/ 64 w 64"/>
                  <a:gd name="T33" fmla="*/ 278 h 2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278">
                    <a:moveTo>
                      <a:pt x="25" y="270"/>
                    </a:moveTo>
                    <a:lnTo>
                      <a:pt x="64" y="238"/>
                    </a:lnTo>
                    <a:lnTo>
                      <a:pt x="64" y="0"/>
                    </a:lnTo>
                    <a:lnTo>
                      <a:pt x="0" y="0"/>
                    </a:lnTo>
                    <a:lnTo>
                      <a:pt x="0" y="238"/>
                    </a:lnTo>
                    <a:lnTo>
                      <a:pt x="39" y="207"/>
                    </a:lnTo>
                    <a:lnTo>
                      <a:pt x="25" y="270"/>
                    </a:lnTo>
                    <a:lnTo>
                      <a:pt x="64" y="278"/>
                    </a:lnTo>
                    <a:lnTo>
                      <a:pt x="64" y="238"/>
                    </a:lnTo>
                    <a:lnTo>
                      <a:pt x="25" y="27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09" name="Freeform 380"/>
              <p:cNvSpPr>
                <a:spLocks/>
              </p:cNvSpPr>
              <p:nvPr/>
            </p:nvSpPr>
            <p:spPr bwMode="auto">
              <a:xfrm>
                <a:off x="4508" y="2008"/>
                <a:ext cx="31" cy="41"/>
              </a:xfrm>
              <a:custGeom>
                <a:avLst/>
                <a:gdLst>
                  <a:gd name="T0" fmla="*/ 2 w 122"/>
                  <a:gd name="T1" fmla="*/ 1 h 164"/>
                  <a:gd name="T2" fmla="*/ 2 w 122"/>
                  <a:gd name="T3" fmla="*/ 0 h 164"/>
                  <a:gd name="T4" fmla="*/ 1 w 122"/>
                  <a:gd name="T5" fmla="*/ 0 h 164"/>
                  <a:gd name="T6" fmla="*/ 1 w 122"/>
                  <a:gd name="T7" fmla="*/ 0 h 164"/>
                  <a:gd name="T8" fmla="*/ 1 w 122"/>
                  <a:gd name="T9" fmla="*/ 0 h 164"/>
                  <a:gd name="T10" fmla="*/ 1 w 122"/>
                  <a:gd name="T11" fmla="*/ 0 h 164"/>
                  <a:gd name="T12" fmla="*/ 1 w 122"/>
                  <a:gd name="T13" fmla="*/ 0 h 164"/>
                  <a:gd name="T14" fmla="*/ 0 w 122"/>
                  <a:gd name="T15" fmla="*/ 0 h 164"/>
                  <a:gd name="T16" fmla="*/ 0 w 122"/>
                  <a:gd name="T17" fmla="*/ 1 h 164"/>
                  <a:gd name="T18" fmla="*/ 0 w 122"/>
                  <a:gd name="T19" fmla="*/ 1 h 164"/>
                  <a:gd name="T20" fmla="*/ 0 w 122"/>
                  <a:gd name="T21" fmla="*/ 1 h 164"/>
                  <a:gd name="T22" fmla="*/ 0 w 122"/>
                  <a:gd name="T23" fmla="*/ 1 h 164"/>
                  <a:gd name="T24" fmla="*/ 0 w 122"/>
                  <a:gd name="T25" fmla="*/ 1 h 164"/>
                  <a:gd name="T26" fmla="*/ 0 w 122"/>
                  <a:gd name="T27" fmla="*/ 1 h 164"/>
                  <a:gd name="T28" fmla="*/ 0 w 122"/>
                  <a:gd name="T29" fmla="*/ 1 h 164"/>
                  <a:gd name="T30" fmla="*/ 0 w 122"/>
                  <a:gd name="T31" fmla="*/ 2 h 164"/>
                  <a:gd name="T32" fmla="*/ 0 w 122"/>
                  <a:gd name="T33" fmla="*/ 2 h 164"/>
                  <a:gd name="T34" fmla="*/ 1 w 122"/>
                  <a:gd name="T35" fmla="*/ 2 h 164"/>
                  <a:gd name="T36" fmla="*/ 1 w 122"/>
                  <a:gd name="T37" fmla="*/ 2 h 164"/>
                  <a:gd name="T38" fmla="*/ 1 w 122"/>
                  <a:gd name="T39" fmla="*/ 3 h 164"/>
                  <a:gd name="T40" fmla="*/ 1 w 122"/>
                  <a:gd name="T41" fmla="*/ 3 h 164"/>
                  <a:gd name="T42" fmla="*/ 1 w 122"/>
                  <a:gd name="T43" fmla="*/ 3 h 164"/>
                  <a:gd name="T44" fmla="*/ 2 w 122"/>
                  <a:gd name="T45" fmla="*/ 1 h 164"/>
                  <a:gd name="T46" fmla="*/ 2 w 122"/>
                  <a:gd name="T47" fmla="*/ 1 h 164"/>
                  <a:gd name="T48" fmla="*/ 2 w 122"/>
                  <a:gd name="T49" fmla="*/ 1 h 164"/>
                  <a:gd name="T50" fmla="*/ 1 w 122"/>
                  <a:gd name="T51" fmla="*/ 1 h 164"/>
                  <a:gd name="T52" fmla="*/ 1 w 122"/>
                  <a:gd name="T53" fmla="*/ 1 h 164"/>
                  <a:gd name="T54" fmla="*/ 1 w 122"/>
                  <a:gd name="T55" fmla="*/ 1 h 164"/>
                  <a:gd name="T56" fmla="*/ 1 w 122"/>
                  <a:gd name="T57" fmla="*/ 1 h 164"/>
                  <a:gd name="T58" fmla="*/ 1 w 122"/>
                  <a:gd name="T59" fmla="*/ 1 h 164"/>
                  <a:gd name="T60" fmla="*/ 1 w 122"/>
                  <a:gd name="T61" fmla="*/ 1 h 164"/>
                  <a:gd name="T62" fmla="*/ 1 w 122"/>
                  <a:gd name="T63" fmla="*/ 1 h 164"/>
                  <a:gd name="T64" fmla="*/ 1 w 122"/>
                  <a:gd name="T65" fmla="*/ 1 h 164"/>
                  <a:gd name="T66" fmla="*/ 1 w 122"/>
                  <a:gd name="T67" fmla="*/ 1 h 164"/>
                  <a:gd name="T68" fmla="*/ 1 w 122"/>
                  <a:gd name="T69" fmla="*/ 1 h 164"/>
                  <a:gd name="T70" fmla="*/ 1 w 122"/>
                  <a:gd name="T71" fmla="*/ 1 h 164"/>
                  <a:gd name="T72" fmla="*/ 1 w 122"/>
                  <a:gd name="T73" fmla="*/ 1 h 164"/>
                  <a:gd name="T74" fmla="*/ 1 w 122"/>
                  <a:gd name="T75" fmla="*/ 1 h 164"/>
                  <a:gd name="T76" fmla="*/ 1 w 122"/>
                  <a:gd name="T77" fmla="*/ 1 h 164"/>
                  <a:gd name="T78" fmla="*/ 1 w 122"/>
                  <a:gd name="T79" fmla="*/ 1 h 164"/>
                  <a:gd name="T80" fmla="*/ 1 w 122"/>
                  <a:gd name="T81" fmla="*/ 1 h 164"/>
                  <a:gd name="T82" fmla="*/ 1 w 122"/>
                  <a:gd name="T83" fmla="*/ 1 h 164"/>
                  <a:gd name="T84" fmla="*/ 2 w 122"/>
                  <a:gd name="T85" fmla="*/ 1 h 164"/>
                  <a:gd name="T86" fmla="*/ 1 w 122"/>
                  <a:gd name="T87" fmla="*/ 1 h 164"/>
                  <a:gd name="T88" fmla="*/ 2 w 122"/>
                  <a:gd name="T89" fmla="*/ 1 h 164"/>
                  <a:gd name="T90" fmla="*/ 2 w 122"/>
                  <a:gd name="T91" fmla="*/ 0 h 164"/>
                  <a:gd name="T92" fmla="*/ 2 w 122"/>
                  <a:gd name="T93" fmla="*/ 0 h 164"/>
                  <a:gd name="T94" fmla="*/ 2 w 122"/>
                  <a:gd name="T95" fmla="*/ 1 h 1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2"/>
                  <a:gd name="T145" fmla="*/ 0 h 164"/>
                  <a:gd name="T146" fmla="*/ 122 w 122"/>
                  <a:gd name="T147" fmla="*/ 164 h 1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2" h="164">
                    <a:moveTo>
                      <a:pt x="122" y="32"/>
                    </a:moveTo>
                    <a:lnTo>
                      <a:pt x="90" y="0"/>
                    </a:lnTo>
                    <a:lnTo>
                      <a:pt x="69" y="1"/>
                    </a:lnTo>
                    <a:lnTo>
                      <a:pt x="52" y="5"/>
                    </a:lnTo>
                    <a:lnTo>
                      <a:pt x="41" y="8"/>
                    </a:lnTo>
                    <a:lnTo>
                      <a:pt x="33" y="12"/>
                    </a:lnTo>
                    <a:lnTo>
                      <a:pt x="26" y="17"/>
                    </a:lnTo>
                    <a:lnTo>
                      <a:pt x="19" y="22"/>
                    </a:lnTo>
                    <a:lnTo>
                      <a:pt x="13" y="28"/>
                    </a:lnTo>
                    <a:lnTo>
                      <a:pt x="8" y="37"/>
                    </a:lnTo>
                    <a:lnTo>
                      <a:pt x="5" y="44"/>
                    </a:lnTo>
                    <a:lnTo>
                      <a:pt x="1" y="55"/>
                    </a:lnTo>
                    <a:lnTo>
                      <a:pt x="0" y="69"/>
                    </a:lnTo>
                    <a:lnTo>
                      <a:pt x="1" y="84"/>
                    </a:lnTo>
                    <a:lnTo>
                      <a:pt x="6" y="99"/>
                    </a:lnTo>
                    <a:lnTo>
                      <a:pt x="13" y="112"/>
                    </a:lnTo>
                    <a:lnTo>
                      <a:pt x="21" y="124"/>
                    </a:lnTo>
                    <a:lnTo>
                      <a:pt x="31" y="134"/>
                    </a:lnTo>
                    <a:lnTo>
                      <a:pt x="41" y="144"/>
                    </a:lnTo>
                    <a:lnTo>
                      <a:pt x="54" y="152"/>
                    </a:lnTo>
                    <a:lnTo>
                      <a:pt x="68" y="159"/>
                    </a:lnTo>
                    <a:lnTo>
                      <a:pt x="83" y="164"/>
                    </a:lnTo>
                    <a:lnTo>
                      <a:pt x="97" y="101"/>
                    </a:lnTo>
                    <a:lnTo>
                      <a:pt x="91" y="99"/>
                    </a:lnTo>
                    <a:lnTo>
                      <a:pt x="87" y="96"/>
                    </a:lnTo>
                    <a:lnTo>
                      <a:pt x="81" y="93"/>
                    </a:lnTo>
                    <a:lnTo>
                      <a:pt x="76" y="88"/>
                    </a:lnTo>
                    <a:lnTo>
                      <a:pt x="71" y="83"/>
                    </a:lnTo>
                    <a:lnTo>
                      <a:pt x="68" y="78"/>
                    </a:lnTo>
                    <a:lnTo>
                      <a:pt x="65" y="74"/>
                    </a:lnTo>
                    <a:lnTo>
                      <a:pt x="64" y="70"/>
                    </a:lnTo>
                    <a:lnTo>
                      <a:pt x="64" y="69"/>
                    </a:lnTo>
                    <a:lnTo>
                      <a:pt x="64" y="65"/>
                    </a:lnTo>
                    <a:lnTo>
                      <a:pt x="64" y="68"/>
                    </a:lnTo>
                    <a:lnTo>
                      <a:pt x="64" y="69"/>
                    </a:lnTo>
                    <a:lnTo>
                      <a:pt x="63" y="69"/>
                    </a:lnTo>
                    <a:lnTo>
                      <a:pt x="64" y="69"/>
                    </a:lnTo>
                    <a:lnTo>
                      <a:pt x="64" y="68"/>
                    </a:lnTo>
                    <a:lnTo>
                      <a:pt x="66" y="68"/>
                    </a:lnTo>
                    <a:lnTo>
                      <a:pt x="68" y="66"/>
                    </a:lnTo>
                    <a:lnTo>
                      <a:pt x="77" y="64"/>
                    </a:lnTo>
                    <a:lnTo>
                      <a:pt x="90" y="64"/>
                    </a:lnTo>
                    <a:lnTo>
                      <a:pt x="58" y="32"/>
                    </a:lnTo>
                    <a:lnTo>
                      <a:pt x="122" y="32"/>
                    </a:lnTo>
                    <a:lnTo>
                      <a:pt x="122" y="0"/>
                    </a:lnTo>
                    <a:lnTo>
                      <a:pt x="90" y="0"/>
                    </a:lnTo>
                    <a:lnTo>
                      <a:pt x="122" y="3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0" name="Freeform 381"/>
              <p:cNvSpPr>
                <a:spLocks/>
              </p:cNvSpPr>
              <p:nvPr/>
            </p:nvSpPr>
            <p:spPr bwMode="auto">
              <a:xfrm>
                <a:off x="4523" y="2016"/>
                <a:ext cx="26" cy="44"/>
              </a:xfrm>
              <a:custGeom>
                <a:avLst/>
                <a:gdLst>
                  <a:gd name="T0" fmla="*/ 1 w 106"/>
                  <a:gd name="T1" fmla="*/ 3 h 176"/>
                  <a:gd name="T2" fmla="*/ 1 w 106"/>
                  <a:gd name="T3" fmla="*/ 2 h 176"/>
                  <a:gd name="T4" fmla="*/ 1 w 106"/>
                  <a:gd name="T5" fmla="*/ 2 h 176"/>
                  <a:gd name="T6" fmla="*/ 1 w 106"/>
                  <a:gd name="T7" fmla="*/ 2 h 176"/>
                  <a:gd name="T8" fmla="*/ 1 w 106"/>
                  <a:gd name="T9" fmla="*/ 2 h 176"/>
                  <a:gd name="T10" fmla="*/ 1 w 106"/>
                  <a:gd name="T11" fmla="*/ 1 h 176"/>
                  <a:gd name="T12" fmla="*/ 1 w 106"/>
                  <a:gd name="T13" fmla="*/ 1 h 176"/>
                  <a:gd name="T14" fmla="*/ 1 w 106"/>
                  <a:gd name="T15" fmla="*/ 1 h 176"/>
                  <a:gd name="T16" fmla="*/ 1 w 106"/>
                  <a:gd name="T17" fmla="*/ 1 h 176"/>
                  <a:gd name="T18" fmla="*/ 1 w 106"/>
                  <a:gd name="T19" fmla="*/ 0 h 176"/>
                  <a:gd name="T20" fmla="*/ 1 w 106"/>
                  <a:gd name="T21" fmla="*/ 0 h 176"/>
                  <a:gd name="T22" fmla="*/ 1 w 106"/>
                  <a:gd name="T23" fmla="*/ 0 h 176"/>
                  <a:gd name="T24" fmla="*/ 1 w 106"/>
                  <a:gd name="T25" fmla="*/ 0 h 176"/>
                  <a:gd name="T26" fmla="*/ 1 w 106"/>
                  <a:gd name="T27" fmla="*/ 0 h 176"/>
                  <a:gd name="T28" fmla="*/ 0 w 106"/>
                  <a:gd name="T29" fmla="*/ 0 h 176"/>
                  <a:gd name="T30" fmla="*/ 0 w 106"/>
                  <a:gd name="T31" fmla="*/ 0 h 176"/>
                  <a:gd name="T32" fmla="*/ 0 w 106"/>
                  <a:gd name="T33" fmla="*/ 0 h 176"/>
                  <a:gd name="T34" fmla="*/ 0 w 106"/>
                  <a:gd name="T35" fmla="*/ 1 h 176"/>
                  <a:gd name="T36" fmla="*/ 0 w 106"/>
                  <a:gd name="T37" fmla="*/ 1 h 176"/>
                  <a:gd name="T38" fmla="*/ 0 w 106"/>
                  <a:gd name="T39" fmla="*/ 1 h 176"/>
                  <a:gd name="T40" fmla="*/ 0 w 106"/>
                  <a:gd name="T41" fmla="*/ 1 h 176"/>
                  <a:gd name="T42" fmla="*/ 0 w 106"/>
                  <a:gd name="T43" fmla="*/ 1 h 176"/>
                  <a:gd name="T44" fmla="*/ 0 w 106"/>
                  <a:gd name="T45" fmla="*/ 2 h 176"/>
                  <a:gd name="T46" fmla="*/ 0 w 106"/>
                  <a:gd name="T47" fmla="*/ 2 h 176"/>
                  <a:gd name="T48" fmla="*/ 0 w 106"/>
                  <a:gd name="T49" fmla="*/ 2 h 176"/>
                  <a:gd name="T50" fmla="*/ 0 w 106"/>
                  <a:gd name="T51" fmla="*/ 2 h 176"/>
                  <a:gd name="T52" fmla="*/ 0 w 106"/>
                  <a:gd name="T53" fmla="*/ 2 h 176"/>
                  <a:gd name="T54" fmla="*/ 1 w 106"/>
                  <a:gd name="T55" fmla="*/ 2 h 176"/>
                  <a:gd name="T56" fmla="*/ 1 w 106"/>
                  <a:gd name="T57" fmla="*/ 3 h 176"/>
                  <a:gd name="T58" fmla="*/ 1 w 106"/>
                  <a:gd name="T59" fmla="*/ 3 h 176"/>
                  <a:gd name="T60" fmla="*/ 1 w 106"/>
                  <a:gd name="T61" fmla="*/ 2 h 176"/>
                  <a:gd name="T62" fmla="*/ 1 w 106"/>
                  <a:gd name="T63" fmla="*/ 3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76"/>
                  <a:gd name="T98" fmla="*/ 106 w 106"/>
                  <a:gd name="T99" fmla="*/ 176 h 1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76">
                    <a:moveTo>
                      <a:pt x="74" y="176"/>
                    </a:moveTo>
                    <a:lnTo>
                      <a:pt x="106" y="144"/>
                    </a:lnTo>
                    <a:lnTo>
                      <a:pt x="106" y="132"/>
                    </a:lnTo>
                    <a:lnTo>
                      <a:pt x="103" y="120"/>
                    </a:lnTo>
                    <a:lnTo>
                      <a:pt x="101" y="108"/>
                    </a:lnTo>
                    <a:lnTo>
                      <a:pt x="97" y="96"/>
                    </a:lnTo>
                    <a:lnTo>
                      <a:pt x="90" y="77"/>
                    </a:lnTo>
                    <a:lnTo>
                      <a:pt x="82" y="59"/>
                    </a:lnTo>
                    <a:lnTo>
                      <a:pt x="75" y="42"/>
                    </a:lnTo>
                    <a:lnTo>
                      <a:pt x="69" y="26"/>
                    </a:lnTo>
                    <a:lnTo>
                      <a:pt x="67" y="19"/>
                    </a:lnTo>
                    <a:lnTo>
                      <a:pt x="65" y="12"/>
                    </a:lnTo>
                    <a:lnTo>
                      <a:pt x="64" y="6"/>
                    </a:lnTo>
                    <a:lnTo>
                      <a:pt x="64" y="0"/>
                    </a:lnTo>
                    <a:lnTo>
                      <a:pt x="0" y="0"/>
                    </a:lnTo>
                    <a:lnTo>
                      <a:pt x="0" y="12"/>
                    </a:lnTo>
                    <a:lnTo>
                      <a:pt x="2" y="24"/>
                    </a:lnTo>
                    <a:lnTo>
                      <a:pt x="5" y="36"/>
                    </a:lnTo>
                    <a:lnTo>
                      <a:pt x="8" y="48"/>
                    </a:lnTo>
                    <a:lnTo>
                      <a:pt x="15" y="67"/>
                    </a:lnTo>
                    <a:lnTo>
                      <a:pt x="24" y="84"/>
                    </a:lnTo>
                    <a:lnTo>
                      <a:pt x="31" y="101"/>
                    </a:lnTo>
                    <a:lnTo>
                      <a:pt x="37" y="118"/>
                    </a:lnTo>
                    <a:lnTo>
                      <a:pt x="39" y="125"/>
                    </a:lnTo>
                    <a:lnTo>
                      <a:pt x="40" y="131"/>
                    </a:lnTo>
                    <a:lnTo>
                      <a:pt x="42" y="138"/>
                    </a:lnTo>
                    <a:lnTo>
                      <a:pt x="42" y="144"/>
                    </a:lnTo>
                    <a:lnTo>
                      <a:pt x="74" y="112"/>
                    </a:lnTo>
                    <a:lnTo>
                      <a:pt x="74" y="176"/>
                    </a:lnTo>
                    <a:lnTo>
                      <a:pt x="106" y="176"/>
                    </a:lnTo>
                    <a:lnTo>
                      <a:pt x="106" y="144"/>
                    </a:lnTo>
                    <a:lnTo>
                      <a:pt x="74" y="17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1" name="Freeform 382"/>
              <p:cNvSpPr>
                <a:spLocks/>
              </p:cNvSpPr>
              <p:nvPr/>
            </p:nvSpPr>
            <p:spPr bwMode="auto">
              <a:xfrm>
                <a:off x="4527" y="2044"/>
                <a:ext cx="14" cy="18"/>
              </a:xfrm>
              <a:custGeom>
                <a:avLst/>
                <a:gdLst>
                  <a:gd name="T0" fmla="*/ 0 w 55"/>
                  <a:gd name="T1" fmla="*/ 1 h 70"/>
                  <a:gd name="T2" fmla="*/ 0 w 55"/>
                  <a:gd name="T3" fmla="*/ 1 h 70"/>
                  <a:gd name="T4" fmla="*/ 0 w 55"/>
                  <a:gd name="T5" fmla="*/ 1 h 70"/>
                  <a:gd name="T6" fmla="*/ 1 w 55"/>
                  <a:gd name="T7" fmla="*/ 1 h 70"/>
                  <a:gd name="T8" fmla="*/ 1 w 55"/>
                  <a:gd name="T9" fmla="*/ 1 h 70"/>
                  <a:gd name="T10" fmla="*/ 1 w 55"/>
                  <a:gd name="T11" fmla="*/ 1 h 70"/>
                  <a:gd name="T12" fmla="*/ 1 w 55"/>
                  <a:gd name="T13" fmla="*/ 1 h 70"/>
                  <a:gd name="T14" fmla="*/ 1 w 55"/>
                  <a:gd name="T15" fmla="*/ 1 h 70"/>
                  <a:gd name="T16" fmla="*/ 1 w 55"/>
                  <a:gd name="T17" fmla="*/ 1 h 70"/>
                  <a:gd name="T18" fmla="*/ 1 w 55"/>
                  <a:gd name="T19" fmla="*/ 1 h 70"/>
                  <a:gd name="T20" fmla="*/ 1 w 55"/>
                  <a:gd name="T21" fmla="*/ 0 h 70"/>
                  <a:gd name="T22" fmla="*/ 1 w 55"/>
                  <a:gd name="T23" fmla="*/ 0 h 70"/>
                  <a:gd name="T24" fmla="*/ 1 w 55"/>
                  <a:gd name="T25" fmla="*/ 0 h 70"/>
                  <a:gd name="T26" fmla="*/ 1 w 55"/>
                  <a:gd name="T27" fmla="*/ 0 h 70"/>
                  <a:gd name="T28" fmla="*/ 1 w 55"/>
                  <a:gd name="T29" fmla="*/ 0 h 70"/>
                  <a:gd name="T30" fmla="*/ 1 w 55"/>
                  <a:gd name="T31" fmla="*/ 0 h 70"/>
                  <a:gd name="T32" fmla="*/ 0 w 55"/>
                  <a:gd name="T33" fmla="*/ 0 h 70"/>
                  <a:gd name="T34" fmla="*/ 0 w 55"/>
                  <a:gd name="T35" fmla="*/ 0 h 70"/>
                  <a:gd name="T36" fmla="*/ 0 w 55"/>
                  <a:gd name="T37" fmla="*/ 0 h 70"/>
                  <a:gd name="T38" fmla="*/ 1 w 55"/>
                  <a:gd name="T39" fmla="*/ 0 h 70"/>
                  <a:gd name="T40" fmla="*/ 0 w 55"/>
                  <a:gd name="T41" fmla="*/ 1 h 70"/>
                  <a:gd name="T42" fmla="*/ 0 w 55"/>
                  <a:gd name="T43" fmla="*/ 1 h 70"/>
                  <a:gd name="T44" fmla="*/ 0 w 55"/>
                  <a:gd name="T45" fmla="*/ 1 h 70"/>
                  <a:gd name="T46" fmla="*/ 0 w 55"/>
                  <a:gd name="T47" fmla="*/ 1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5"/>
                  <a:gd name="T73" fmla="*/ 0 h 70"/>
                  <a:gd name="T74" fmla="*/ 55 w 55"/>
                  <a:gd name="T75" fmla="*/ 70 h 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5" h="70">
                    <a:moveTo>
                      <a:pt x="0" y="67"/>
                    </a:moveTo>
                    <a:lnTo>
                      <a:pt x="13" y="70"/>
                    </a:lnTo>
                    <a:lnTo>
                      <a:pt x="21" y="70"/>
                    </a:lnTo>
                    <a:lnTo>
                      <a:pt x="29" y="69"/>
                    </a:lnTo>
                    <a:lnTo>
                      <a:pt x="36" y="67"/>
                    </a:lnTo>
                    <a:lnTo>
                      <a:pt x="40" y="66"/>
                    </a:lnTo>
                    <a:lnTo>
                      <a:pt x="46" y="65"/>
                    </a:lnTo>
                    <a:lnTo>
                      <a:pt x="50" y="65"/>
                    </a:lnTo>
                    <a:lnTo>
                      <a:pt x="52" y="64"/>
                    </a:lnTo>
                    <a:lnTo>
                      <a:pt x="55" y="64"/>
                    </a:lnTo>
                    <a:lnTo>
                      <a:pt x="55" y="0"/>
                    </a:lnTo>
                    <a:lnTo>
                      <a:pt x="48" y="0"/>
                    </a:lnTo>
                    <a:lnTo>
                      <a:pt x="39" y="1"/>
                    </a:lnTo>
                    <a:lnTo>
                      <a:pt x="33" y="2"/>
                    </a:lnTo>
                    <a:lnTo>
                      <a:pt x="29" y="3"/>
                    </a:lnTo>
                    <a:lnTo>
                      <a:pt x="23" y="4"/>
                    </a:lnTo>
                    <a:lnTo>
                      <a:pt x="19" y="6"/>
                    </a:lnTo>
                    <a:lnTo>
                      <a:pt x="15" y="6"/>
                    </a:lnTo>
                    <a:lnTo>
                      <a:pt x="13" y="6"/>
                    </a:lnTo>
                    <a:lnTo>
                      <a:pt x="26" y="8"/>
                    </a:lnTo>
                    <a:lnTo>
                      <a:pt x="0" y="67"/>
                    </a:lnTo>
                    <a:lnTo>
                      <a:pt x="6" y="70"/>
                    </a:lnTo>
                    <a:lnTo>
                      <a:pt x="13" y="70"/>
                    </a:lnTo>
                    <a:lnTo>
                      <a:pt x="0" y="6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2" name="Freeform 383"/>
              <p:cNvSpPr>
                <a:spLocks/>
              </p:cNvSpPr>
              <p:nvPr/>
            </p:nvSpPr>
            <p:spPr bwMode="auto">
              <a:xfrm>
                <a:off x="4519" y="2045"/>
                <a:ext cx="16" cy="16"/>
              </a:xfrm>
              <a:custGeom>
                <a:avLst/>
                <a:gdLst>
                  <a:gd name="T0" fmla="*/ 0 w 64"/>
                  <a:gd name="T1" fmla="*/ 0 h 65"/>
                  <a:gd name="T2" fmla="*/ 0 w 64"/>
                  <a:gd name="T3" fmla="*/ 1 h 65"/>
                  <a:gd name="T4" fmla="*/ 1 w 64"/>
                  <a:gd name="T5" fmla="*/ 1 h 65"/>
                  <a:gd name="T6" fmla="*/ 1 w 64"/>
                  <a:gd name="T7" fmla="*/ 0 h 65"/>
                  <a:gd name="T8" fmla="*/ 1 w 64"/>
                  <a:gd name="T9" fmla="*/ 0 h 65"/>
                  <a:gd name="T10" fmla="*/ 1 w 64"/>
                  <a:gd name="T11" fmla="*/ 0 h 65"/>
                  <a:gd name="T12" fmla="*/ 0 w 64"/>
                  <a:gd name="T13" fmla="*/ 0 h 65"/>
                  <a:gd name="T14" fmla="*/ 0 w 64"/>
                  <a:gd name="T15" fmla="*/ 1 h 65"/>
                  <a:gd name="T16" fmla="*/ 0 w 64"/>
                  <a:gd name="T17" fmla="*/ 1 h 65"/>
                  <a:gd name="T18" fmla="*/ 0 w 6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5"/>
                  <a:gd name="T32" fmla="*/ 64 w 6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5">
                    <a:moveTo>
                      <a:pt x="0" y="30"/>
                    </a:moveTo>
                    <a:lnTo>
                      <a:pt x="19" y="60"/>
                    </a:lnTo>
                    <a:lnTo>
                      <a:pt x="32" y="65"/>
                    </a:lnTo>
                    <a:lnTo>
                      <a:pt x="58" y="6"/>
                    </a:lnTo>
                    <a:lnTo>
                      <a:pt x="45" y="0"/>
                    </a:lnTo>
                    <a:lnTo>
                      <a:pt x="64" y="30"/>
                    </a:lnTo>
                    <a:lnTo>
                      <a:pt x="0" y="30"/>
                    </a:lnTo>
                    <a:lnTo>
                      <a:pt x="0" y="51"/>
                    </a:lnTo>
                    <a:lnTo>
                      <a:pt x="19" y="60"/>
                    </a:lnTo>
                    <a:lnTo>
                      <a:pt x="0" y="3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3" name="Freeform 384"/>
              <p:cNvSpPr>
                <a:spLocks/>
              </p:cNvSpPr>
              <p:nvPr/>
            </p:nvSpPr>
            <p:spPr bwMode="auto">
              <a:xfrm>
                <a:off x="4502" y="2040"/>
                <a:ext cx="33" cy="16"/>
              </a:xfrm>
              <a:custGeom>
                <a:avLst/>
                <a:gdLst>
                  <a:gd name="T0" fmla="*/ 1 w 132"/>
                  <a:gd name="T1" fmla="*/ 0 h 64"/>
                  <a:gd name="T2" fmla="*/ 1 w 132"/>
                  <a:gd name="T3" fmla="*/ 1 h 64"/>
                  <a:gd name="T4" fmla="*/ 1 w 132"/>
                  <a:gd name="T5" fmla="*/ 1 h 64"/>
                  <a:gd name="T6" fmla="*/ 1 w 132"/>
                  <a:gd name="T7" fmla="*/ 1 h 64"/>
                  <a:gd name="T8" fmla="*/ 1 w 132"/>
                  <a:gd name="T9" fmla="*/ 1 h 64"/>
                  <a:gd name="T10" fmla="*/ 1 w 132"/>
                  <a:gd name="T11" fmla="*/ 1 h 64"/>
                  <a:gd name="T12" fmla="*/ 1 w 132"/>
                  <a:gd name="T13" fmla="*/ 1 h 64"/>
                  <a:gd name="T14" fmla="*/ 1 w 132"/>
                  <a:gd name="T15" fmla="*/ 1 h 64"/>
                  <a:gd name="T16" fmla="*/ 1 w 132"/>
                  <a:gd name="T17" fmla="*/ 1 h 64"/>
                  <a:gd name="T18" fmla="*/ 1 w 132"/>
                  <a:gd name="T19" fmla="*/ 1 h 64"/>
                  <a:gd name="T20" fmla="*/ 2 w 132"/>
                  <a:gd name="T21" fmla="*/ 1 h 64"/>
                  <a:gd name="T22" fmla="*/ 2 w 132"/>
                  <a:gd name="T23" fmla="*/ 1 h 64"/>
                  <a:gd name="T24" fmla="*/ 2 w 132"/>
                  <a:gd name="T25" fmla="*/ 1 h 64"/>
                  <a:gd name="T26" fmla="*/ 2 w 132"/>
                  <a:gd name="T27" fmla="*/ 0 h 64"/>
                  <a:gd name="T28" fmla="*/ 2 w 132"/>
                  <a:gd name="T29" fmla="*/ 0 h 64"/>
                  <a:gd name="T30" fmla="*/ 2 w 132"/>
                  <a:gd name="T31" fmla="*/ 0 h 64"/>
                  <a:gd name="T32" fmla="*/ 2 w 132"/>
                  <a:gd name="T33" fmla="*/ 0 h 64"/>
                  <a:gd name="T34" fmla="*/ 2 w 132"/>
                  <a:gd name="T35" fmla="*/ 0 h 64"/>
                  <a:gd name="T36" fmla="*/ 1 w 132"/>
                  <a:gd name="T37" fmla="*/ 0 h 64"/>
                  <a:gd name="T38" fmla="*/ 1 w 132"/>
                  <a:gd name="T39" fmla="*/ 1 h 64"/>
                  <a:gd name="T40" fmla="*/ 1 w 132"/>
                  <a:gd name="T41" fmla="*/ 0 h 64"/>
                  <a:gd name="T42" fmla="*/ 0 w 132"/>
                  <a:gd name="T43" fmla="*/ 0 h 64"/>
                  <a:gd name="T44" fmla="*/ 1 w 132"/>
                  <a:gd name="T45" fmla="*/ 1 h 64"/>
                  <a:gd name="T46" fmla="*/ 1 w 132"/>
                  <a:gd name="T47" fmla="*/ 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2"/>
                  <a:gd name="T73" fmla="*/ 0 h 64"/>
                  <a:gd name="T74" fmla="*/ 132 w 132"/>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2" h="64">
                    <a:moveTo>
                      <a:pt x="86" y="0"/>
                    </a:moveTo>
                    <a:lnTo>
                      <a:pt x="64" y="57"/>
                    </a:lnTo>
                    <a:lnTo>
                      <a:pt x="66" y="57"/>
                    </a:lnTo>
                    <a:lnTo>
                      <a:pt x="67" y="59"/>
                    </a:lnTo>
                    <a:lnTo>
                      <a:pt x="69" y="60"/>
                    </a:lnTo>
                    <a:lnTo>
                      <a:pt x="70" y="61"/>
                    </a:lnTo>
                    <a:lnTo>
                      <a:pt x="70" y="63"/>
                    </a:lnTo>
                    <a:lnTo>
                      <a:pt x="69" y="60"/>
                    </a:lnTo>
                    <a:lnTo>
                      <a:pt x="68" y="51"/>
                    </a:lnTo>
                    <a:lnTo>
                      <a:pt x="132" y="51"/>
                    </a:lnTo>
                    <a:lnTo>
                      <a:pt x="129" y="37"/>
                    </a:lnTo>
                    <a:lnTo>
                      <a:pt x="125" y="28"/>
                    </a:lnTo>
                    <a:lnTo>
                      <a:pt x="120" y="22"/>
                    </a:lnTo>
                    <a:lnTo>
                      <a:pt x="117" y="18"/>
                    </a:lnTo>
                    <a:lnTo>
                      <a:pt x="113" y="14"/>
                    </a:lnTo>
                    <a:lnTo>
                      <a:pt x="110" y="10"/>
                    </a:lnTo>
                    <a:lnTo>
                      <a:pt x="107" y="9"/>
                    </a:lnTo>
                    <a:lnTo>
                      <a:pt x="106" y="8"/>
                    </a:lnTo>
                    <a:lnTo>
                      <a:pt x="86" y="64"/>
                    </a:lnTo>
                    <a:lnTo>
                      <a:pt x="86" y="0"/>
                    </a:lnTo>
                    <a:lnTo>
                      <a:pt x="0" y="0"/>
                    </a:lnTo>
                    <a:lnTo>
                      <a:pt x="64" y="57"/>
                    </a:lnTo>
                    <a:lnTo>
                      <a:pt x="86"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4" name="Freeform 385"/>
              <p:cNvSpPr>
                <a:spLocks/>
              </p:cNvSpPr>
              <p:nvPr/>
            </p:nvSpPr>
            <p:spPr bwMode="auto">
              <a:xfrm>
                <a:off x="4518" y="2040"/>
                <a:ext cx="33" cy="35"/>
              </a:xfrm>
              <a:custGeom>
                <a:avLst/>
                <a:gdLst>
                  <a:gd name="T0" fmla="*/ 1 w 131"/>
                  <a:gd name="T1" fmla="*/ 2 h 140"/>
                  <a:gd name="T2" fmla="*/ 1 w 131"/>
                  <a:gd name="T3" fmla="*/ 1 h 140"/>
                  <a:gd name="T4" fmla="*/ 1 w 131"/>
                  <a:gd name="T5" fmla="*/ 1 h 140"/>
                  <a:gd name="T6" fmla="*/ 1 w 131"/>
                  <a:gd name="T7" fmla="*/ 1 h 140"/>
                  <a:gd name="T8" fmla="*/ 1 w 131"/>
                  <a:gd name="T9" fmla="*/ 1 h 140"/>
                  <a:gd name="T10" fmla="*/ 1 w 131"/>
                  <a:gd name="T11" fmla="*/ 1 h 140"/>
                  <a:gd name="T12" fmla="*/ 1 w 131"/>
                  <a:gd name="T13" fmla="*/ 1 h 140"/>
                  <a:gd name="T14" fmla="*/ 1 w 131"/>
                  <a:gd name="T15" fmla="*/ 1 h 140"/>
                  <a:gd name="T16" fmla="*/ 1 w 131"/>
                  <a:gd name="T17" fmla="*/ 0 h 140"/>
                  <a:gd name="T18" fmla="*/ 1 w 131"/>
                  <a:gd name="T19" fmla="*/ 0 h 140"/>
                  <a:gd name="T20" fmla="*/ 1 w 131"/>
                  <a:gd name="T21" fmla="*/ 0 h 140"/>
                  <a:gd name="T22" fmla="*/ 1 w 131"/>
                  <a:gd name="T23" fmla="*/ 0 h 140"/>
                  <a:gd name="T24" fmla="*/ 1 w 131"/>
                  <a:gd name="T25" fmla="*/ 1 h 140"/>
                  <a:gd name="T26" fmla="*/ 0 w 131"/>
                  <a:gd name="T27" fmla="*/ 1 h 140"/>
                  <a:gd name="T28" fmla="*/ 0 w 131"/>
                  <a:gd name="T29" fmla="*/ 1 h 140"/>
                  <a:gd name="T30" fmla="*/ 0 w 131"/>
                  <a:gd name="T31" fmla="*/ 1 h 140"/>
                  <a:gd name="T32" fmla="*/ 0 w 131"/>
                  <a:gd name="T33" fmla="*/ 1 h 140"/>
                  <a:gd name="T34" fmla="*/ 0 w 131"/>
                  <a:gd name="T35" fmla="*/ 1 h 140"/>
                  <a:gd name="T36" fmla="*/ 0 w 131"/>
                  <a:gd name="T37" fmla="*/ 1 h 140"/>
                  <a:gd name="T38" fmla="*/ 0 w 131"/>
                  <a:gd name="T39" fmla="*/ 1 h 140"/>
                  <a:gd name="T40" fmla="*/ 0 w 131"/>
                  <a:gd name="T41" fmla="*/ 1 h 140"/>
                  <a:gd name="T42" fmla="*/ 0 w 131"/>
                  <a:gd name="T43" fmla="*/ 2 h 140"/>
                  <a:gd name="T44" fmla="*/ 1 w 131"/>
                  <a:gd name="T45" fmla="*/ 2 h 140"/>
                  <a:gd name="T46" fmla="*/ 1 w 131"/>
                  <a:gd name="T47" fmla="*/ 1 h 140"/>
                  <a:gd name="T48" fmla="*/ 1 w 131"/>
                  <a:gd name="T49" fmla="*/ 2 h 140"/>
                  <a:gd name="T50" fmla="*/ 2 w 131"/>
                  <a:gd name="T51" fmla="*/ 2 h 140"/>
                  <a:gd name="T52" fmla="*/ 1 w 131"/>
                  <a:gd name="T53" fmla="*/ 1 h 140"/>
                  <a:gd name="T54" fmla="*/ 1 w 131"/>
                  <a:gd name="T55" fmla="*/ 2 h 1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1"/>
                  <a:gd name="T85" fmla="*/ 0 h 140"/>
                  <a:gd name="T86" fmla="*/ 131 w 131"/>
                  <a:gd name="T87" fmla="*/ 140 h 14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1" h="140">
                    <a:moveTo>
                      <a:pt x="50" y="140"/>
                    </a:moveTo>
                    <a:lnTo>
                      <a:pt x="72" y="84"/>
                    </a:lnTo>
                    <a:lnTo>
                      <a:pt x="75" y="86"/>
                    </a:lnTo>
                    <a:lnTo>
                      <a:pt x="73" y="82"/>
                    </a:lnTo>
                    <a:lnTo>
                      <a:pt x="70" y="71"/>
                    </a:lnTo>
                    <a:lnTo>
                      <a:pt x="68" y="58"/>
                    </a:lnTo>
                    <a:lnTo>
                      <a:pt x="66" y="45"/>
                    </a:lnTo>
                    <a:lnTo>
                      <a:pt x="62" y="32"/>
                    </a:lnTo>
                    <a:lnTo>
                      <a:pt x="57" y="23"/>
                    </a:lnTo>
                    <a:lnTo>
                      <a:pt x="52" y="14"/>
                    </a:lnTo>
                    <a:lnTo>
                      <a:pt x="41" y="4"/>
                    </a:lnTo>
                    <a:lnTo>
                      <a:pt x="23" y="0"/>
                    </a:lnTo>
                    <a:lnTo>
                      <a:pt x="23" y="64"/>
                    </a:lnTo>
                    <a:lnTo>
                      <a:pt x="9" y="60"/>
                    </a:lnTo>
                    <a:lnTo>
                      <a:pt x="3" y="54"/>
                    </a:lnTo>
                    <a:lnTo>
                      <a:pt x="0" y="52"/>
                    </a:lnTo>
                    <a:lnTo>
                      <a:pt x="3" y="60"/>
                    </a:lnTo>
                    <a:lnTo>
                      <a:pt x="5" y="71"/>
                    </a:lnTo>
                    <a:lnTo>
                      <a:pt x="7" y="85"/>
                    </a:lnTo>
                    <a:lnTo>
                      <a:pt x="11" y="100"/>
                    </a:lnTo>
                    <a:lnTo>
                      <a:pt x="17" y="114"/>
                    </a:lnTo>
                    <a:lnTo>
                      <a:pt x="28" y="130"/>
                    </a:lnTo>
                    <a:lnTo>
                      <a:pt x="50" y="75"/>
                    </a:lnTo>
                    <a:lnTo>
                      <a:pt x="50" y="140"/>
                    </a:lnTo>
                    <a:lnTo>
                      <a:pt x="131" y="140"/>
                    </a:lnTo>
                    <a:lnTo>
                      <a:pt x="72" y="84"/>
                    </a:lnTo>
                    <a:lnTo>
                      <a:pt x="50" y="14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5" name="Freeform 386"/>
              <p:cNvSpPr>
                <a:spLocks/>
              </p:cNvSpPr>
              <p:nvPr/>
            </p:nvSpPr>
            <p:spPr bwMode="auto">
              <a:xfrm>
                <a:off x="4519" y="2047"/>
                <a:ext cx="17" cy="28"/>
              </a:xfrm>
              <a:custGeom>
                <a:avLst/>
                <a:gdLst>
                  <a:gd name="T0" fmla="*/ 1 w 67"/>
                  <a:gd name="T1" fmla="*/ 0 h 109"/>
                  <a:gd name="T2" fmla="*/ 0 w 67"/>
                  <a:gd name="T3" fmla="*/ 1 h 109"/>
                  <a:gd name="T4" fmla="*/ 0 w 67"/>
                  <a:gd name="T5" fmla="*/ 1 h 109"/>
                  <a:gd name="T6" fmla="*/ 0 w 67"/>
                  <a:gd name="T7" fmla="*/ 1 h 109"/>
                  <a:gd name="T8" fmla="*/ 0 w 67"/>
                  <a:gd name="T9" fmla="*/ 1 h 109"/>
                  <a:gd name="T10" fmla="*/ 0 w 67"/>
                  <a:gd name="T11" fmla="*/ 1 h 109"/>
                  <a:gd name="T12" fmla="*/ 0 w 67"/>
                  <a:gd name="T13" fmla="*/ 1 h 109"/>
                  <a:gd name="T14" fmla="*/ 0 w 67"/>
                  <a:gd name="T15" fmla="*/ 1 h 109"/>
                  <a:gd name="T16" fmla="*/ 0 w 67"/>
                  <a:gd name="T17" fmla="*/ 2 h 109"/>
                  <a:gd name="T18" fmla="*/ 0 w 67"/>
                  <a:gd name="T19" fmla="*/ 2 h 109"/>
                  <a:gd name="T20" fmla="*/ 1 w 67"/>
                  <a:gd name="T21" fmla="*/ 2 h 109"/>
                  <a:gd name="T22" fmla="*/ 1 w 67"/>
                  <a:gd name="T23" fmla="*/ 2 h 109"/>
                  <a:gd name="T24" fmla="*/ 1 w 67"/>
                  <a:gd name="T25" fmla="*/ 1 h 109"/>
                  <a:gd name="T26" fmla="*/ 1 w 67"/>
                  <a:gd name="T27" fmla="*/ 1 h 109"/>
                  <a:gd name="T28" fmla="*/ 1 w 67"/>
                  <a:gd name="T29" fmla="*/ 1 h 109"/>
                  <a:gd name="T30" fmla="*/ 1 w 67"/>
                  <a:gd name="T31" fmla="*/ 1 h 109"/>
                  <a:gd name="T32" fmla="*/ 1 w 67"/>
                  <a:gd name="T33" fmla="*/ 1 h 109"/>
                  <a:gd name="T34" fmla="*/ 1 w 67"/>
                  <a:gd name="T35" fmla="*/ 1 h 109"/>
                  <a:gd name="T36" fmla="*/ 1 w 67"/>
                  <a:gd name="T37" fmla="*/ 1 h 109"/>
                  <a:gd name="T38" fmla="*/ 1 w 67"/>
                  <a:gd name="T39" fmla="*/ 1 h 109"/>
                  <a:gd name="T40" fmla="*/ 1 w 67"/>
                  <a:gd name="T41" fmla="*/ 1 h 109"/>
                  <a:gd name="T42" fmla="*/ 1 w 67"/>
                  <a:gd name="T43" fmla="*/ 1 h 109"/>
                  <a:gd name="T44" fmla="*/ 1 w 67"/>
                  <a:gd name="T45" fmla="*/ 1 h 109"/>
                  <a:gd name="T46" fmla="*/ 1 w 67"/>
                  <a:gd name="T47" fmla="*/ 1 h 109"/>
                  <a:gd name="T48" fmla="*/ 1 w 67"/>
                  <a:gd name="T49" fmla="*/ 0 h 109"/>
                  <a:gd name="T50" fmla="*/ 0 w 67"/>
                  <a:gd name="T51" fmla="*/ 0 h 109"/>
                  <a:gd name="T52" fmla="*/ 0 w 67"/>
                  <a:gd name="T53" fmla="*/ 1 h 109"/>
                  <a:gd name="T54" fmla="*/ 1 w 67"/>
                  <a:gd name="T55" fmla="*/ 0 h 1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09"/>
                  <a:gd name="T86" fmla="*/ 67 w 67"/>
                  <a:gd name="T87" fmla="*/ 109 h 10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09">
                    <a:moveTo>
                      <a:pt x="32" y="0"/>
                    </a:moveTo>
                    <a:lnTo>
                      <a:pt x="0" y="33"/>
                    </a:lnTo>
                    <a:lnTo>
                      <a:pt x="0" y="36"/>
                    </a:lnTo>
                    <a:lnTo>
                      <a:pt x="0" y="44"/>
                    </a:lnTo>
                    <a:lnTo>
                      <a:pt x="0" y="52"/>
                    </a:lnTo>
                    <a:lnTo>
                      <a:pt x="1" y="63"/>
                    </a:lnTo>
                    <a:lnTo>
                      <a:pt x="4" y="73"/>
                    </a:lnTo>
                    <a:lnTo>
                      <a:pt x="8" y="83"/>
                    </a:lnTo>
                    <a:lnTo>
                      <a:pt x="13" y="92"/>
                    </a:lnTo>
                    <a:lnTo>
                      <a:pt x="20" y="99"/>
                    </a:lnTo>
                    <a:lnTo>
                      <a:pt x="32" y="107"/>
                    </a:lnTo>
                    <a:lnTo>
                      <a:pt x="45" y="109"/>
                    </a:lnTo>
                    <a:lnTo>
                      <a:pt x="45" y="44"/>
                    </a:lnTo>
                    <a:lnTo>
                      <a:pt x="53" y="46"/>
                    </a:lnTo>
                    <a:lnTo>
                      <a:pt x="61" y="50"/>
                    </a:lnTo>
                    <a:lnTo>
                      <a:pt x="64" y="53"/>
                    </a:lnTo>
                    <a:lnTo>
                      <a:pt x="67" y="58"/>
                    </a:lnTo>
                    <a:lnTo>
                      <a:pt x="65" y="55"/>
                    </a:lnTo>
                    <a:lnTo>
                      <a:pt x="65" y="52"/>
                    </a:lnTo>
                    <a:lnTo>
                      <a:pt x="64" y="46"/>
                    </a:lnTo>
                    <a:lnTo>
                      <a:pt x="64" y="40"/>
                    </a:lnTo>
                    <a:lnTo>
                      <a:pt x="64" y="35"/>
                    </a:lnTo>
                    <a:lnTo>
                      <a:pt x="64" y="33"/>
                    </a:lnTo>
                    <a:lnTo>
                      <a:pt x="32" y="65"/>
                    </a:lnTo>
                    <a:lnTo>
                      <a:pt x="32" y="0"/>
                    </a:lnTo>
                    <a:lnTo>
                      <a:pt x="0" y="0"/>
                    </a:lnTo>
                    <a:lnTo>
                      <a:pt x="0" y="33"/>
                    </a:lnTo>
                    <a:lnTo>
                      <a:pt x="3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6" name="Freeform 387"/>
              <p:cNvSpPr>
                <a:spLocks/>
              </p:cNvSpPr>
              <p:nvPr/>
            </p:nvSpPr>
            <p:spPr bwMode="auto">
              <a:xfrm>
                <a:off x="4527" y="2047"/>
                <a:ext cx="14" cy="17"/>
              </a:xfrm>
              <a:custGeom>
                <a:avLst/>
                <a:gdLst>
                  <a:gd name="T0" fmla="*/ 1 w 56"/>
                  <a:gd name="T1" fmla="*/ 0 h 65"/>
                  <a:gd name="T2" fmla="*/ 1 w 56"/>
                  <a:gd name="T3" fmla="*/ 0 h 65"/>
                  <a:gd name="T4" fmla="*/ 0 w 56"/>
                  <a:gd name="T5" fmla="*/ 0 h 65"/>
                  <a:gd name="T6" fmla="*/ 0 w 56"/>
                  <a:gd name="T7" fmla="*/ 1 h 65"/>
                  <a:gd name="T8" fmla="*/ 1 w 56"/>
                  <a:gd name="T9" fmla="*/ 1 h 65"/>
                  <a:gd name="T10" fmla="*/ 1 w 56"/>
                  <a:gd name="T11" fmla="*/ 1 h 65"/>
                  <a:gd name="T12" fmla="*/ 1 w 56"/>
                  <a:gd name="T13" fmla="*/ 0 h 65"/>
                  <a:gd name="T14" fmla="*/ 1 w 56"/>
                  <a:gd name="T15" fmla="*/ 0 h 65"/>
                  <a:gd name="T16" fmla="*/ 1 w 56"/>
                  <a:gd name="T17" fmla="*/ 0 h 65"/>
                  <a:gd name="T18" fmla="*/ 1 w 56"/>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65"/>
                  <a:gd name="T32" fmla="*/ 56 w 56"/>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65">
                    <a:moveTo>
                      <a:pt x="56" y="3"/>
                    </a:moveTo>
                    <a:lnTo>
                      <a:pt x="42" y="0"/>
                    </a:lnTo>
                    <a:lnTo>
                      <a:pt x="0" y="0"/>
                    </a:lnTo>
                    <a:lnTo>
                      <a:pt x="0" y="65"/>
                    </a:lnTo>
                    <a:lnTo>
                      <a:pt x="42" y="65"/>
                    </a:lnTo>
                    <a:lnTo>
                      <a:pt x="27" y="61"/>
                    </a:lnTo>
                    <a:lnTo>
                      <a:pt x="56" y="3"/>
                    </a:lnTo>
                    <a:lnTo>
                      <a:pt x="49" y="0"/>
                    </a:lnTo>
                    <a:lnTo>
                      <a:pt x="42" y="0"/>
                    </a:lnTo>
                    <a:lnTo>
                      <a:pt x="56" y="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7" name="Freeform 388"/>
              <p:cNvSpPr>
                <a:spLocks/>
              </p:cNvSpPr>
              <p:nvPr/>
            </p:nvSpPr>
            <p:spPr bwMode="auto">
              <a:xfrm>
                <a:off x="4534" y="2048"/>
                <a:ext cx="10" cy="16"/>
              </a:xfrm>
              <a:custGeom>
                <a:avLst/>
                <a:gdLst>
                  <a:gd name="T0" fmla="*/ 0 w 42"/>
                  <a:gd name="T1" fmla="*/ 1 h 64"/>
                  <a:gd name="T2" fmla="*/ 0 w 42"/>
                  <a:gd name="T3" fmla="*/ 0 h 64"/>
                  <a:gd name="T4" fmla="*/ 0 w 42"/>
                  <a:gd name="T5" fmla="*/ 0 h 64"/>
                  <a:gd name="T6" fmla="*/ 0 w 42"/>
                  <a:gd name="T7" fmla="*/ 1 h 64"/>
                  <a:gd name="T8" fmla="*/ 0 w 42"/>
                  <a:gd name="T9" fmla="*/ 1 h 64"/>
                  <a:gd name="T10" fmla="*/ 0 w 42"/>
                  <a:gd name="T11" fmla="*/ 0 h 64"/>
                  <a:gd name="T12" fmla="*/ 0 w 42"/>
                  <a:gd name="T13" fmla="*/ 1 h 64"/>
                  <a:gd name="T14" fmla="*/ 0 w 42"/>
                  <a:gd name="T15" fmla="*/ 1 h 64"/>
                  <a:gd name="T16" fmla="*/ 0 w 42"/>
                  <a:gd name="T17" fmla="*/ 0 h 64"/>
                  <a:gd name="T18" fmla="*/ 0 w 42"/>
                  <a:gd name="T19" fmla="*/ 1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64"/>
                  <a:gd name="T32" fmla="*/ 42 w 42"/>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64">
                    <a:moveTo>
                      <a:pt x="13" y="64"/>
                    </a:moveTo>
                    <a:lnTo>
                      <a:pt x="42" y="7"/>
                    </a:lnTo>
                    <a:lnTo>
                      <a:pt x="29" y="0"/>
                    </a:lnTo>
                    <a:lnTo>
                      <a:pt x="0" y="58"/>
                    </a:lnTo>
                    <a:lnTo>
                      <a:pt x="13" y="64"/>
                    </a:lnTo>
                    <a:lnTo>
                      <a:pt x="42" y="7"/>
                    </a:lnTo>
                    <a:lnTo>
                      <a:pt x="13" y="64"/>
                    </a:lnTo>
                    <a:lnTo>
                      <a:pt x="28" y="36"/>
                    </a:lnTo>
                    <a:lnTo>
                      <a:pt x="42" y="7"/>
                    </a:lnTo>
                    <a:lnTo>
                      <a:pt x="13"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8" name="Freeform 389"/>
              <p:cNvSpPr>
                <a:spLocks/>
              </p:cNvSpPr>
              <p:nvPr/>
            </p:nvSpPr>
            <p:spPr bwMode="auto">
              <a:xfrm>
                <a:off x="4532" y="2049"/>
                <a:ext cx="17" cy="16"/>
              </a:xfrm>
              <a:custGeom>
                <a:avLst/>
                <a:gdLst>
                  <a:gd name="T0" fmla="*/ 1 w 68"/>
                  <a:gd name="T1" fmla="*/ 1 h 65"/>
                  <a:gd name="T2" fmla="*/ 1 w 68"/>
                  <a:gd name="T3" fmla="*/ 0 h 65"/>
                  <a:gd name="T4" fmla="*/ 1 w 68"/>
                  <a:gd name="T5" fmla="*/ 0 h 65"/>
                  <a:gd name="T6" fmla="*/ 1 w 68"/>
                  <a:gd name="T7" fmla="*/ 0 h 65"/>
                  <a:gd name="T8" fmla="*/ 1 w 68"/>
                  <a:gd name="T9" fmla="*/ 0 h 65"/>
                  <a:gd name="T10" fmla="*/ 1 w 68"/>
                  <a:gd name="T11" fmla="*/ 0 h 65"/>
                  <a:gd name="T12" fmla="*/ 0 w 68"/>
                  <a:gd name="T13" fmla="*/ 1 h 65"/>
                  <a:gd name="T14" fmla="*/ 0 w 68"/>
                  <a:gd name="T15" fmla="*/ 1 h 65"/>
                  <a:gd name="T16" fmla="*/ 0 w 68"/>
                  <a:gd name="T17" fmla="*/ 1 h 65"/>
                  <a:gd name="T18" fmla="*/ 1 w 68"/>
                  <a:gd name="T19" fmla="*/ 0 h 65"/>
                  <a:gd name="T20" fmla="*/ 1 w 68"/>
                  <a:gd name="T21" fmla="*/ 0 h 65"/>
                  <a:gd name="T22" fmla="*/ 1 w 68"/>
                  <a:gd name="T23" fmla="*/ 0 h 65"/>
                  <a:gd name="T24" fmla="*/ 0 w 68"/>
                  <a:gd name="T25" fmla="*/ 1 h 65"/>
                  <a:gd name="T26" fmla="*/ 0 w 68"/>
                  <a:gd name="T27" fmla="*/ 1 h 65"/>
                  <a:gd name="T28" fmla="*/ 0 w 68"/>
                  <a:gd name="T29" fmla="*/ 1 h 65"/>
                  <a:gd name="T30" fmla="*/ 0 w 68"/>
                  <a:gd name="T31" fmla="*/ 1 h 65"/>
                  <a:gd name="T32" fmla="*/ 0 w 68"/>
                  <a:gd name="T33" fmla="*/ 1 h 65"/>
                  <a:gd name="T34" fmla="*/ 0 w 68"/>
                  <a:gd name="T35" fmla="*/ 1 h 65"/>
                  <a:gd name="T36" fmla="*/ 1 w 68"/>
                  <a:gd name="T37" fmla="*/ 1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
                  <a:gd name="T58" fmla="*/ 0 h 65"/>
                  <a:gd name="T59" fmla="*/ 68 w 68"/>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 h="65">
                    <a:moveTo>
                      <a:pt x="68" y="48"/>
                    </a:moveTo>
                    <a:lnTo>
                      <a:pt x="67" y="36"/>
                    </a:lnTo>
                    <a:lnTo>
                      <a:pt x="63" y="26"/>
                    </a:lnTo>
                    <a:lnTo>
                      <a:pt x="61" y="19"/>
                    </a:lnTo>
                    <a:lnTo>
                      <a:pt x="58" y="16"/>
                    </a:lnTo>
                    <a:lnTo>
                      <a:pt x="61" y="22"/>
                    </a:lnTo>
                    <a:lnTo>
                      <a:pt x="25" y="65"/>
                    </a:lnTo>
                    <a:lnTo>
                      <a:pt x="19" y="62"/>
                    </a:lnTo>
                    <a:lnTo>
                      <a:pt x="21" y="63"/>
                    </a:lnTo>
                    <a:lnTo>
                      <a:pt x="50" y="6"/>
                    </a:lnTo>
                    <a:lnTo>
                      <a:pt x="45" y="4"/>
                    </a:lnTo>
                    <a:lnTo>
                      <a:pt x="36" y="0"/>
                    </a:lnTo>
                    <a:lnTo>
                      <a:pt x="0" y="44"/>
                    </a:lnTo>
                    <a:lnTo>
                      <a:pt x="4" y="51"/>
                    </a:lnTo>
                    <a:lnTo>
                      <a:pt x="5" y="53"/>
                    </a:lnTo>
                    <a:lnTo>
                      <a:pt x="4" y="50"/>
                    </a:lnTo>
                    <a:lnTo>
                      <a:pt x="4" y="48"/>
                    </a:lnTo>
                    <a:lnTo>
                      <a:pt x="68" y="4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19" name="Freeform 390"/>
              <p:cNvSpPr>
                <a:spLocks/>
              </p:cNvSpPr>
              <p:nvPr/>
            </p:nvSpPr>
            <p:spPr bwMode="auto">
              <a:xfrm>
                <a:off x="3997" y="1994"/>
                <a:ext cx="17" cy="22"/>
              </a:xfrm>
              <a:custGeom>
                <a:avLst/>
                <a:gdLst>
                  <a:gd name="T0" fmla="*/ 1 w 67"/>
                  <a:gd name="T1" fmla="*/ 1 h 88"/>
                  <a:gd name="T2" fmla="*/ 1 w 67"/>
                  <a:gd name="T3" fmla="*/ 1 h 88"/>
                  <a:gd name="T4" fmla="*/ 1 w 67"/>
                  <a:gd name="T5" fmla="*/ 1 h 88"/>
                  <a:gd name="T6" fmla="*/ 1 w 67"/>
                  <a:gd name="T7" fmla="*/ 1 h 88"/>
                  <a:gd name="T8" fmla="*/ 1 w 67"/>
                  <a:gd name="T9" fmla="*/ 1 h 88"/>
                  <a:gd name="T10" fmla="*/ 1 w 67"/>
                  <a:gd name="T11" fmla="*/ 1 h 88"/>
                  <a:gd name="T12" fmla="*/ 1 w 67"/>
                  <a:gd name="T13" fmla="*/ 1 h 88"/>
                  <a:gd name="T14" fmla="*/ 1 w 67"/>
                  <a:gd name="T15" fmla="*/ 0 h 88"/>
                  <a:gd name="T16" fmla="*/ 1 w 67"/>
                  <a:gd name="T17" fmla="*/ 0 h 88"/>
                  <a:gd name="T18" fmla="*/ 1 w 67"/>
                  <a:gd name="T19" fmla="*/ 0 h 88"/>
                  <a:gd name="T20" fmla="*/ 0 w 67"/>
                  <a:gd name="T21" fmla="*/ 1 h 88"/>
                  <a:gd name="T22" fmla="*/ 0 w 67"/>
                  <a:gd name="T23" fmla="*/ 1 h 88"/>
                  <a:gd name="T24" fmla="*/ 0 w 67"/>
                  <a:gd name="T25" fmla="*/ 1 h 88"/>
                  <a:gd name="T26" fmla="*/ 0 w 67"/>
                  <a:gd name="T27" fmla="*/ 1 h 88"/>
                  <a:gd name="T28" fmla="*/ 0 w 67"/>
                  <a:gd name="T29" fmla="*/ 1 h 88"/>
                  <a:gd name="T30" fmla="*/ 0 w 67"/>
                  <a:gd name="T31" fmla="*/ 1 h 88"/>
                  <a:gd name="T32" fmla="*/ 0 w 67"/>
                  <a:gd name="T33" fmla="*/ 1 h 88"/>
                  <a:gd name="T34" fmla="*/ 0 w 67"/>
                  <a:gd name="T35" fmla="*/ 1 h 88"/>
                  <a:gd name="T36" fmla="*/ 0 w 67"/>
                  <a:gd name="T37" fmla="*/ 1 h 88"/>
                  <a:gd name="T38" fmla="*/ 0 w 67"/>
                  <a:gd name="T39" fmla="*/ 1 h 88"/>
                  <a:gd name="T40" fmla="*/ 1 w 67"/>
                  <a:gd name="T41" fmla="*/ 1 h 88"/>
                  <a:gd name="T42" fmla="*/ 1 w 67"/>
                  <a:gd name="T43" fmla="*/ 1 h 88"/>
                  <a:gd name="T44" fmla="*/ 1 w 67"/>
                  <a:gd name="T45" fmla="*/ 1 h 88"/>
                  <a:gd name="T46" fmla="*/ 1 w 67"/>
                  <a:gd name="T47" fmla="*/ 1 h 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7"/>
                  <a:gd name="T73" fmla="*/ 0 h 88"/>
                  <a:gd name="T74" fmla="*/ 67 w 67"/>
                  <a:gd name="T75" fmla="*/ 88 h 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7" h="88">
                    <a:moveTo>
                      <a:pt x="53" y="88"/>
                    </a:moveTo>
                    <a:lnTo>
                      <a:pt x="62" y="77"/>
                    </a:lnTo>
                    <a:lnTo>
                      <a:pt x="64" y="66"/>
                    </a:lnTo>
                    <a:lnTo>
                      <a:pt x="65" y="56"/>
                    </a:lnTo>
                    <a:lnTo>
                      <a:pt x="67" y="47"/>
                    </a:lnTo>
                    <a:lnTo>
                      <a:pt x="65" y="39"/>
                    </a:lnTo>
                    <a:lnTo>
                      <a:pt x="64" y="30"/>
                    </a:lnTo>
                    <a:lnTo>
                      <a:pt x="63" y="22"/>
                    </a:lnTo>
                    <a:lnTo>
                      <a:pt x="59" y="12"/>
                    </a:lnTo>
                    <a:lnTo>
                      <a:pt x="51" y="0"/>
                    </a:lnTo>
                    <a:lnTo>
                      <a:pt x="6" y="47"/>
                    </a:lnTo>
                    <a:lnTo>
                      <a:pt x="1" y="40"/>
                    </a:lnTo>
                    <a:lnTo>
                      <a:pt x="0" y="39"/>
                    </a:lnTo>
                    <a:lnTo>
                      <a:pt x="1" y="41"/>
                    </a:lnTo>
                    <a:lnTo>
                      <a:pt x="1" y="44"/>
                    </a:lnTo>
                    <a:lnTo>
                      <a:pt x="1" y="48"/>
                    </a:lnTo>
                    <a:lnTo>
                      <a:pt x="1" y="52"/>
                    </a:lnTo>
                    <a:lnTo>
                      <a:pt x="1" y="54"/>
                    </a:lnTo>
                    <a:lnTo>
                      <a:pt x="8" y="43"/>
                    </a:lnTo>
                    <a:lnTo>
                      <a:pt x="53" y="88"/>
                    </a:lnTo>
                    <a:lnTo>
                      <a:pt x="59" y="84"/>
                    </a:lnTo>
                    <a:lnTo>
                      <a:pt x="62" y="77"/>
                    </a:lnTo>
                    <a:lnTo>
                      <a:pt x="53" y="8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0" name="Freeform 391"/>
              <p:cNvSpPr>
                <a:spLocks/>
              </p:cNvSpPr>
              <p:nvPr/>
            </p:nvSpPr>
            <p:spPr bwMode="auto">
              <a:xfrm>
                <a:off x="3992" y="2004"/>
                <a:ext cx="19" cy="25"/>
              </a:xfrm>
              <a:custGeom>
                <a:avLst/>
                <a:gdLst>
                  <a:gd name="T0" fmla="*/ 0 w 74"/>
                  <a:gd name="T1" fmla="*/ 1 h 98"/>
                  <a:gd name="T2" fmla="*/ 1 w 74"/>
                  <a:gd name="T3" fmla="*/ 1 h 98"/>
                  <a:gd name="T4" fmla="*/ 1 w 74"/>
                  <a:gd name="T5" fmla="*/ 1 h 98"/>
                  <a:gd name="T6" fmla="*/ 1 w 74"/>
                  <a:gd name="T7" fmla="*/ 0 h 98"/>
                  <a:gd name="T8" fmla="*/ 0 w 74"/>
                  <a:gd name="T9" fmla="*/ 1 h 98"/>
                  <a:gd name="T10" fmla="*/ 1 w 74"/>
                  <a:gd name="T11" fmla="*/ 1 h 98"/>
                  <a:gd name="T12" fmla="*/ 0 w 74"/>
                  <a:gd name="T13" fmla="*/ 1 h 98"/>
                  <a:gd name="T14" fmla="*/ 1 w 74"/>
                  <a:gd name="T15" fmla="*/ 2 h 98"/>
                  <a:gd name="T16" fmla="*/ 1 w 74"/>
                  <a:gd name="T17" fmla="*/ 1 h 98"/>
                  <a:gd name="T18" fmla="*/ 0 w 74"/>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98"/>
                  <a:gd name="T32" fmla="*/ 74 w 74"/>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98">
                    <a:moveTo>
                      <a:pt x="0" y="75"/>
                    </a:moveTo>
                    <a:lnTo>
                      <a:pt x="45" y="75"/>
                    </a:lnTo>
                    <a:lnTo>
                      <a:pt x="74" y="45"/>
                    </a:lnTo>
                    <a:lnTo>
                      <a:pt x="29" y="0"/>
                    </a:lnTo>
                    <a:lnTo>
                      <a:pt x="0" y="30"/>
                    </a:lnTo>
                    <a:lnTo>
                      <a:pt x="45" y="30"/>
                    </a:lnTo>
                    <a:lnTo>
                      <a:pt x="0" y="75"/>
                    </a:lnTo>
                    <a:lnTo>
                      <a:pt x="22" y="98"/>
                    </a:lnTo>
                    <a:lnTo>
                      <a:pt x="45" y="75"/>
                    </a:lnTo>
                    <a:lnTo>
                      <a:pt x="0" y="7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1" name="Freeform 392"/>
              <p:cNvSpPr>
                <a:spLocks/>
              </p:cNvSpPr>
              <p:nvPr/>
            </p:nvSpPr>
            <p:spPr bwMode="auto">
              <a:xfrm>
                <a:off x="3984" y="1990"/>
                <a:ext cx="32" cy="33"/>
              </a:xfrm>
              <a:custGeom>
                <a:avLst/>
                <a:gdLst>
                  <a:gd name="T0" fmla="*/ 2 w 128"/>
                  <a:gd name="T1" fmla="*/ 0 h 133"/>
                  <a:gd name="T2" fmla="*/ 2 w 128"/>
                  <a:gd name="T3" fmla="*/ 0 h 133"/>
                  <a:gd name="T4" fmla="*/ 2 w 128"/>
                  <a:gd name="T5" fmla="*/ 0 h 133"/>
                  <a:gd name="T6" fmla="*/ 1 w 128"/>
                  <a:gd name="T7" fmla="*/ 0 h 133"/>
                  <a:gd name="T8" fmla="*/ 1 w 128"/>
                  <a:gd name="T9" fmla="*/ 0 h 133"/>
                  <a:gd name="T10" fmla="*/ 1 w 128"/>
                  <a:gd name="T11" fmla="*/ 0 h 133"/>
                  <a:gd name="T12" fmla="*/ 1 w 128"/>
                  <a:gd name="T13" fmla="*/ 0 h 133"/>
                  <a:gd name="T14" fmla="*/ 1 w 128"/>
                  <a:gd name="T15" fmla="*/ 0 h 133"/>
                  <a:gd name="T16" fmla="*/ 0 w 128"/>
                  <a:gd name="T17" fmla="*/ 0 h 133"/>
                  <a:gd name="T18" fmla="*/ 0 w 128"/>
                  <a:gd name="T19" fmla="*/ 0 h 133"/>
                  <a:gd name="T20" fmla="*/ 0 w 128"/>
                  <a:gd name="T21" fmla="*/ 0 h 133"/>
                  <a:gd name="T22" fmla="*/ 0 w 128"/>
                  <a:gd name="T23" fmla="*/ 1 h 133"/>
                  <a:gd name="T24" fmla="*/ 0 w 128"/>
                  <a:gd name="T25" fmla="*/ 1 h 133"/>
                  <a:gd name="T26" fmla="*/ 0 w 128"/>
                  <a:gd name="T27" fmla="*/ 1 h 133"/>
                  <a:gd name="T28" fmla="*/ 0 w 128"/>
                  <a:gd name="T29" fmla="*/ 1 h 133"/>
                  <a:gd name="T30" fmla="*/ 0 w 128"/>
                  <a:gd name="T31" fmla="*/ 2 h 133"/>
                  <a:gd name="T32" fmla="*/ 0 w 128"/>
                  <a:gd name="T33" fmla="*/ 2 h 133"/>
                  <a:gd name="T34" fmla="*/ 1 w 128"/>
                  <a:gd name="T35" fmla="*/ 2 h 133"/>
                  <a:gd name="T36" fmla="*/ 1 w 128"/>
                  <a:gd name="T37" fmla="*/ 1 h 133"/>
                  <a:gd name="T38" fmla="*/ 1 w 128"/>
                  <a:gd name="T39" fmla="*/ 1 h 133"/>
                  <a:gd name="T40" fmla="*/ 1 w 128"/>
                  <a:gd name="T41" fmla="*/ 1 h 133"/>
                  <a:gd name="T42" fmla="*/ 1 w 128"/>
                  <a:gd name="T43" fmla="*/ 1 h 133"/>
                  <a:gd name="T44" fmla="*/ 1 w 128"/>
                  <a:gd name="T45" fmla="*/ 1 h 133"/>
                  <a:gd name="T46" fmla="*/ 1 w 128"/>
                  <a:gd name="T47" fmla="*/ 1 h 133"/>
                  <a:gd name="T48" fmla="*/ 1 w 128"/>
                  <a:gd name="T49" fmla="*/ 1 h 133"/>
                  <a:gd name="T50" fmla="*/ 1 w 128"/>
                  <a:gd name="T51" fmla="*/ 1 h 133"/>
                  <a:gd name="T52" fmla="*/ 1 w 128"/>
                  <a:gd name="T53" fmla="*/ 1 h 133"/>
                  <a:gd name="T54" fmla="*/ 1 w 128"/>
                  <a:gd name="T55" fmla="*/ 1 h 133"/>
                  <a:gd name="T56" fmla="*/ 1 w 128"/>
                  <a:gd name="T57" fmla="*/ 1 h 133"/>
                  <a:gd name="T58" fmla="*/ 1 w 128"/>
                  <a:gd name="T59" fmla="*/ 1 h 133"/>
                  <a:gd name="T60" fmla="*/ 1 w 128"/>
                  <a:gd name="T61" fmla="*/ 1 h 133"/>
                  <a:gd name="T62" fmla="*/ 1 w 128"/>
                  <a:gd name="T63" fmla="*/ 1 h 133"/>
                  <a:gd name="T64" fmla="*/ 1 w 128"/>
                  <a:gd name="T65" fmla="*/ 1 h 133"/>
                  <a:gd name="T66" fmla="*/ 1 w 128"/>
                  <a:gd name="T67" fmla="*/ 1 h 133"/>
                  <a:gd name="T68" fmla="*/ 1 w 128"/>
                  <a:gd name="T69" fmla="*/ 1 h 133"/>
                  <a:gd name="T70" fmla="*/ 1 w 128"/>
                  <a:gd name="T71" fmla="*/ 1 h 133"/>
                  <a:gd name="T72" fmla="*/ 2 w 128"/>
                  <a:gd name="T73" fmla="*/ 0 h 1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8"/>
                  <a:gd name="T112" fmla="*/ 0 h 133"/>
                  <a:gd name="T113" fmla="*/ 128 w 128"/>
                  <a:gd name="T114" fmla="*/ 133 h 1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8" h="133">
                    <a:moveTo>
                      <a:pt x="128" y="38"/>
                    </a:moveTo>
                    <a:lnTo>
                      <a:pt x="128" y="38"/>
                    </a:lnTo>
                    <a:lnTo>
                      <a:pt x="112" y="25"/>
                    </a:lnTo>
                    <a:lnTo>
                      <a:pt x="98" y="13"/>
                    </a:lnTo>
                    <a:lnTo>
                      <a:pt x="82" y="6"/>
                    </a:lnTo>
                    <a:lnTo>
                      <a:pt x="67" y="1"/>
                    </a:lnTo>
                    <a:lnTo>
                      <a:pt x="50" y="0"/>
                    </a:lnTo>
                    <a:lnTo>
                      <a:pt x="34" y="5"/>
                    </a:lnTo>
                    <a:lnTo>
                      <a:pt x="19" y="14"/>
                    </a:lnTo>
                    <a:lnTo>
                      <a:pt x="9" y="26"/>
                    </a:lnTo>
                    <a:lnTo>
                      <a:pt x="3" y="40"/>
                    </a:lnTo>
                    <a:lnTo>
                      <a:pt x="0" y="55"/>
                    </a:lnTo>
                    <a:lnTo>
                      <a:pt x="0" y="68"/>
                    </a:lnTo>
                    <a:lnTo>
                      <a:pt x="3" y="82"/>
                    </a:lnTo>
                    <a:lnTo>
                      <a:pt x="8" y="95"/>
                    </a:lnTo>
                    <a:lnTo>
                      <a:pt x="14" y="108"/>
                    </a:lnTo>
                    <a:lnTo>
                      <a:pt x="22" y="121"/>
                    </a:lnTo>
                    <a:lnTo>
                      <a:pt x="33" y="133"/>
                    </a:lnTo>
                    <a:lnTo>
                      <a:pt x="78" y="88"/>
                    </a:lnTo>
                    <a:lnTo>
                      <a:pt x="73" y="82"/>
                    </a:lnTo>
                    <a:lnTo>
                      <a:pt x="69" y="76"/>
                    </a:lnTo>
                    <a:lnTo>
                      <a:pt x="67" y="71"/>
                    </a:lnTo>
                    <a:lnTo>
                      <a:pt x="66" y="67"/>
                    </a:lnTo>
                    <a:lnTo>
                      <a:pt x="65" y="62"/>
                    </a:lnTo>
                    <a:lnTo>
                      <a:pt x="65" y="59"/>
                    </a:lnTo>
                    <a:lnTo>
                      <a:pt x="65" y="57"/>
                    </a:lnTo>
                    <a:lnTo>
                      <a:pt x="65" y="58"/>
                    </a:lnTo>
                    <a:lnTo>
                      <a:pt x="62" y="61"/>
                    </a:lnTo>
                    <a:lnTo>
                      <a:pt x="59" y="63"/>
                    </a:lnTo>
                    <a:lnTo>
                      <a:pt x="55" y="64"/>
                    </a:lnTo>
                    <a:lnTo>
                      <a:pt x="58" y="65"/>
                    </a:lnTo>
                    <a:lnTo>
                      <a:pt x="63" y="68"/>
                    </a:lnTo>
                    <a:lnTo>
                      <a:pt x="72" y="74"/>
                    </a:lnTo>
                    <a:lnTo>
                      <a:pt x="81" y="83"/>
                    </a:lnTo>
                    <a:lnTo>
                      <a:pt x="128" y="3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2" name="Freeform 393"/>
              <p:cNvSpPr>
                <a:spLocks/>
              </p:cNvSpPr>
              <p:nvPr/>
            </p:nvSpPr>
            <p:spPr bwMode="auto">
              <a:xfrm>
                <a:off x="4004" y="1999"/>
                <a:ext cx="19" cy="31"/>
              </a:xfrm>
              <a:custGeom>
                <a:avLst/>
                <a:gdLst>
                  <a:gd name="T0" fmla="*/ 0 w 77"/>
                  <a:gd name="T1" fmla="*/ 1 h 124"/>
                  <a:gd name="T2" fmla="*/ 1 w 77"/>
                  <a:gd name="T3" fmla="*/ 1 h 124"/>
                  <a:gd name="T4" fmla="*/ 1 w 77"/>
                  <a:gd name="T5" fmla="*/ 1 h 124"/>
                  <a:gd name="T6" fmla="*/ 1 w 77"/>
                  <a:gd name="T7" fmla="*/ 1 h 124"/>
                  <a:gd name="T8" fmla="*/ 1 w 77"/>
                  <a:gd name="T9" fmla="*/ 1 h 124"/>
                  <a:gd name="T10" fmla="*/ 1 w 77"/>
                  <a:gd name="T11" fmla="*/ 1 h 124"/>
                  <a:gd name="T12" fmla="*/ 1 w 77"/>
                  <a:gd name="T13" fmla="*/ 1 h 124"/>
                  <a:gd name="T14" fmla="*/ 1 w 77"/>
                  <a:gd name="T15" fmla="*/ 1 h 124"/>
                  <a:gd name="T16" fmla="*/ 1 w 77"/>
                  <a:gd name="T17" fmla="*/ 1 h 124"/>
                  <a:gd name="T18" fmla="*/ 1 w 77"/>
                  <a:gd name="T19" fmla="*/ 1 h 124"/>
                  <a:gd name="T20" fmla="*/ 1 w 77"/>
                  <a:gd name="T21" fmla="*/ 1 h 124"/>
                  <a:gd name="T22" fmla="*/ 1 w 77"/>
                  <a:gd name="T23" fmla="*/ 1 h 124"/>
                  <a:gd name="T24" fmla="*/ 1 w 77"/>
                  <a:gd name="T25" fmla="*/ 1 h 124"/>
                  <a:gd name="T26" fmla="*/ 1 w 77"/>
                  <a:gd name="T27" fmla="*/ 0 h 124"/>
                  <a:gd name="T28" fmla="*/ 1 w 77"/>
                  <a:gd name="T29" fmla="*/ 0 h 124"/>
                  <a:gd name="T30" fmla="*/ 1 w 77"/>
                  <a:gd name="T31" fmla="*/ 0 h 124"/>
                  <a:gd name="T32" fmla="*/ 0 w 77"/>
                  <a:gd name="T33" fmla="*/ 1 h 124"/>
                  <a:gd name="T34" fmla="*/ 0 w 77"/>
                  <a:gd name="T35" fmla="*/ 1 h 124"/>
                  <a:gd name="T36" fmla="*/ 0 w 77"/>
                  <a:gd name="T37" fmla="*/ 1 h 124"/>
                  <a:gd name="T38" fmla="*/ 0 w 77"/>
                  <a:gd name="T39" fmla="*/ 1 h 124"/>
                  <a:gd name="T40" fmla="*/ 0 w 77"/>
                  <a:gd name="T41" fmla="*/ 1 h 124"/>
                  <a:gd name="T42" fmla="*/ 0 w 77"/>
                  <a:gd name="T43" fmla="*/ 1 h 124"/>
                  <a:gd name="T44" fmla="*/ 0 w 77"/>
                  <a:gd name="T45" fmla="*/ 1 h 124"/>
                  <a:gd name="T46" fmla="*/ 0 w 77"/>
                  <a:gd name="T47" fmla="*/ 1 h 124"/>
                  <a:gd name="T48" fmla="*/ 0 w 77"/>
                  <a:gd name="T49" fmla="*/ 1 h 124"/>
                  <a:gd name="T50" fmla="*/ 0 w 77"/>
                  <a:gd name="T51" fmla="*/ 2 h 124"/>
                  <a:gd name="T52" fmla="*/ 0 w 77"/>
                  <a:gd name="T53" fmla="*/ 2 h 124"/>
                  <a:gd name="T54" fmla="*/ 0 w 77"/>
                  <a:gd name="T55" fmla="*/ 2 h 124"/>
                  <a:gd name="T56" fmla="*/ 0 w 77"/>
                  <a:gd name="T57" fmla="*/ 2 h 124"/>
                  <a:gd name="T58" fmla="*/ 1 w 77"/>
                  <a:gd name="T59" fmla="*/ 2 h 124"/>
                  <a:gd name="T60" fmla="*/ 1 w 77"/>
                  <a:gd name="T61" fmla="*/ 2 h 124"/>
                  <a:gd name="T62" fmla="*/ 1 w 77"/>
                  <a:gd name="T63" fmla="*/ 2 h 124"/>
                  <a:gd name="T64" fmla="*/ 1 w 77"/>
                  <a:gd name="T65" fmla="*/ 2 h 124"/>
                  <a:gd name="T66" fmla="*/ 1 w 77"/>
                  <a:gd name="T67" fmla="*/ 2 h 124"/>
                  <a:gd name="T68" fmla="*/ 1 w 77"/>
                  <a:gd name="T69" fmla="*/ 2 h 124"/>
                  <a:gd name="T70" fmla="*/ 0 w 77"/>
                  <a:gd name="T71" fmla="*/ 1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124"/>
                  <a:gd name="T110" fmla="*/ 77 w 77"/>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124">
                    <a:moveTo>
                      <a:pt x="32" y="68"/>
                    </a:moveTo>
                    <a:lnTo>
                      <a:pt x="53" y="59"/>
                    </a:lnTo>
                    <a:lnTo>
                      <a:pt x="57" y="59"/>
                    </a:lnTo>
                    <a:lnTo>
                      <a:pt x="61" y="63"/>
                    </a:lnTo>
                    <a:lnTo>
                      <a:pt x="64" y="67"/>
                    </a:lnTo>
                    <a:lnTo>
                      <a:pt x="65" y="69"/>
                    </a:lnTo>
                    <a:lnTo>
                      <a:pt x="65" y="67"/>
                    </a:lnTo>
                    <a:lnTo>
                      <a:pt x="65" y="64"/>
                    </a:lnTo>
                    <a:lnTo>
                      <a:pt x="65" y="52"/>
                    </a:lnTo>
                    <a:lnTo>
                      <a:pt x="64" y="39"/>
                    </a:lnTo>
                    <a:lnTo>
                      <a:pt x="63" y="30"/>
                    </a:lnTo>
                    <a:lnTo>
                      <a:pt x="61" y="20"/>
                    </a:lnTo>
                    <a:lnTo>
                      <a:pt x="56" y="11"/>
                    </a:lnTo>
                    <a:lnTo>
                      <a:pt x="49" y="0"/>
                    </a:lnTo>
                    <a:lnTo>
                      <a:pt x="2" y="45"/>
                    </a:lnTo>
                    <a:lnTo>
                      <a:pt x="1" y="43"/>
                    </a:lnTo>
                    <a:lnTo>
                      <a:pt x="0" y="42"/>
                    </a:lnTo>
                    <a:lnTo>
                      <a:pt x="0" y="44"/>
                    </a:lnTo>
                    <a:lnTo>
                      <a:pt x="1" y="54"/>
                    </a:lnTo>
                    <a:lnTo>
                      <a:pt x="1" y="65"/>
                    </a:lnTo>
                    <a:lnTo>
                      <a:pt x="1" y="73"/>
                    </a:lnTo>
                    <a:lnTo>
                      <a:pt x="2" y="81"/>
                    </a:lnTo>
                    <a:lnTo>
                      <a:pt x="5" y="90"/>
                    </a:lnTo>
                    <a:lnTo>
                      <a:pt x="9" y="101"/>
                    </a:lnTo>
                    <a:lnTo>
                      <a:pt x="19" y="112"/>
                    </a:lnTo>
                    <a:lnTo>
                      <a:pt x="31" y="119"/>
                    </a:lnTo>
                    <a:lnTo>
                      <a:pt x="44" y="122"/>
                    </a:lnTo>
                    <a:lnTo>
                      <a:pt x="57" y="124"/>
                    </a:lnTo>
                    <a:lnTo>
                      <a:pt x="77" y="114"/>
                    </a:lnTo>
                    <a:lnTo>
                      <a:pt x="57" y="124"/>
                    </a:lnTo>
                    <a:lnTo>
                      <a:pt x="69" y="122"/>
                    </a:lnTo>
                    <a:lnTo>
                      <a:pt x="77" y="114"/>
                    </a:lnTo>
                    <a:lnTo>
                      <a:pt x="32" y="6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3" name="Freeform 394"/>
              <p:cNvSpPr>
                <a:spLocks/>
              </p:cNvSpPr>
              <p:nvPr/>
            </p:nvSpPr>
            <p:spPr bwMode="auto">
              <a:xfrm>
                <a:off x="4012" y="2005"/>
                <a:ext cx="36" cy="23"/>
              </a:xfrm>
              <a:custGeom>
                <a:avLst/>
                <a:gdLst>
                  <a:gd name="T0" fmla="*/ 2 w 144"/>
                  <a:gd name="T1" fmla="*/ 1 h 93"/>
                  <a:gd name="T2" fmla="*/ 2 w 144"/>
                  <a:gd name="T3" fmla="*/ 1 h 93"/>
                  <a:gd name="T4" fmla="*/ 2 w 144"/>
                  <a:gd name="T5" fmla="*/ 1 h 93"/>
                  <a:gd name="T6" fmla="*/ 2 w 144"/>
                  <a:gd name="T7" fmla="*/ 0 h 93"/>
                  <a:gd name="T8" fmla="*/ 2 w 144"/>
                  <a:gd name="T9" fmla="*/ 0 h 93"/>
                  <a:gd name="T10" fmla="*/ 2 w 144"/>
                  <a:gd name="T11" fmla="*/ 0 h 93"/>
                  <a:gd name="T12" fmla="*/ 2 w 144"/>
                  <a:gd name="T13" fmla="*/ 0 h 93"/>
                  <a:gd name="T14" fmla="*/ 2 w 144"/>
                  <a:gd name="T15" fmla="*/ 0 h 93"/>
                  <a:gd name="T16" fmla="*/ 1 w 144"/>
                  <a:gd name="T17" fmla="*/ 0 h 93"/>
                  <a:gd name="T18" fmla="*/ 1 w 144"/>
                  <a:gd name="T19" fmla="*/ 0 h 93"/>
                  <a:gd name="T20" fmla="*/ 1 w 144"/>
                  <a:gd name="T21" fmla="*/ 0 h 93"/>
                  <a:gd name="T22" fmla="*/ 1 w 144"/>
                  <a:gd name="T23" fmla="*/ 0 h 93"/>
                  <a:gd name="T24" fmla="*/ 1 w 144"/>
                  <a:gd name="T25" fmla="*/ 0 h 93"/>
                  <a:gd name="T26" fmla="*/ 1 w 144"/>
                  <a:gd name="T27" fmla="*/ 0 h 93"/>
                  <a:gd name="T28" fmla="*/ 1 w 144"/>
                  <a:gd name="T29" fmla="*/ 0 h 93"/>
                  <a:gd name="T30" fmla="*/ 0 w 144"/>
                  <a:gd name="T31" fmla="*/ 0 h 93"/>
                  <a:gd name="T32" fmla="*/ 0 w 144"/>
                  <a:gd name="T33" fmla="*/ 0 h 93"/>
                  <a:gd name="T34" fmla="*/ 0 w 144"/>
                  <a:gd name="T35" fmla="*/ 1 h 93"/>
                  <a:gd name="T36" fmla="*/ 1 w 144"/>
                  <a:gd name="T37" fmla="*/ 1 h 93"/>
                  <a:gd name="T38" fmla="*/ 1 w 144"/>
                  <a:gd name="T39" fmla="*/ 1 h 93"/>
                  <a:gd name="T40" fmla="*/ 1 w 144"/>
                  <a:gd name="T41" fmla="*/ 1 h 93"/>
                  <a:gd name="T42" fmla="*/ 1 w 144"/>
                  <a:gd name="T43" fmla="*/ 1 h 93"/>
                  <a:gd name="T44" fmla="*/ 1 w 144"/>
                  <a:gd name="T45" fmla="*/ 1 h 93"/>
                  <a:gd name="T46" fmla="*/ 1 w 144"/>
                  <a:gd name="T47" fmla="*/ 1 h 93"/>
                  <a:gd name="T48" fmla="*/ 1 w 144"/>
                  <a:gd name="T49" fmla="*/ 1 h 93"/>
                  <a:gd name="T50" fmla="*/ 1 w 144"/>
                  <a:gd name="T51" fmla="*/ 1 h 93"/>
                  <a:gd name="T52" fmla="*/ 1 w 144"/>
                  <a:gd name="T53" fmla="*/ 1 h 93"/>
                  <a:gd name="T54" fmla="*/ 1 w 144"/>
                  <a:gd name="T55" fmla="*/ 1 h 93"/>
                  <a:gd name="T56" fmla="*/ 1 w 144"/>
                  <a:gd name="T57" fmla="*/ 1 h 93"/>
                  <a:gd name="T58" fmla="*/ 1 w 144"/>
                  <a:gd name="T59" fmla="*/ 1 h 93"/>
                  <a:gd name="T60" fmla="*/ 1 w 144"/>
                  <a:gd name="T61" fmla="*/ 1 h 93"/>
                  <a:gd name="T62" fmla="*/ 1 w 144"/>
                  <a:gd name="T63" fmla="*/ 1 h 93"/>
                  <a:gd name="T64" fmla="*/ 1 w 144"/>
                  <a:gd name="T65" fmla="*/ 1 h 93"/>
                  <a:gd name="T66" fmla="*/ 1 w 144"/>
                  <a:gd name="T67" fmla="*/ 1 h 93"/>
                  <a:gd name="T68" fmla="*/ 1 w 144"/>
                  <a:gd name="T69" fmla="*/ 1 h 93"/>
                  <a:gd name="T70" fmla="*/ 1 w 144"/>
                  <a:gd name="T71" fmla="*/ 0 h 93"/>
                  <a:gd name="T72" fmla="*/ 2 w 144"/>
                  <a:gd name="T73" fmla="*/ 1 h 93"/>
                  <a:gd name="T74" fmla="*/ 2 w 144"/>
                  <a:gd name="T75" fmla="*/ 1 h 93"/>
                  <a:gd name="T76" fmla="*/ 2 w 144"/>
                  <a:gd name="T77" fmla="*/ 1 h 93"/>
                  <a:gd name="T78" fmla="*/ 2 w 144"/>
                  <a:gd name="T79" fmla="*/ 1 h 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93"/>
                  <a:gd name="T122" fmla="*/ 144 w 144"/>
                  <a:gd name="T123" fmla="*/ 93 h 9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93">
                    <a:moveTo>
                      <a:pt x="134" y="84"/>
                    </a:moveTo>
                    <a:lnTo>
                      <a:pt x="144" y="62"/>
                    </a:lnTo>
                    <a:lnTo>
                      <a:pt x="144" y="52"/>
                    </a:lnTo>
                    <a:lnTo>
                      <a:pt x="141" y="40"/>
                    </a:lnTo>
                    <a:lnTo>
                      <a:pt x="137" y="28"/>
                    </a:lnTo>
                    <a:lnTo>
                      <a:pt x="130" y="17"/>
                    </a:lnTo>
                    <a:lnTo>
                      <a:pt x="119" y="10"/>
                    </a:lnTo>
                    <a:lnTo>
                      <a:pt x="108" y="4"/>
                    </a:lnTo>
                    <a:lnTo>
                      <a:pt x="96" y="2"/>
                    </a:lnTo>
                    <a:lnTo>
                      <a:pt x="84" y="0"/>
                    </a:lnTo>
                    <a:lnTo>
                      <a:pt x="74" y="3"/>
                    </a:lnTo>
                    <a:lnTo>
                      <a:pt x="63" y="5"/>
                    </a:lnTo>
                    <a:lnTo>
                      <a:pt x="52" y="9"/>
                    </a:lnTo>
                    <a:lnTo>
                      <a:pt x="42" y="15"/>
                    </a:lnTo>
                    <a:lnTo>
                      <a:pt x="31" y="21"/>
                    </a:lnTo>
                    <a:lnTo>
                      <a:pt x="21" y="29"/>
                    </a:lnTo>
                    <a:lnTo>
                      <a:pt x="11" y="37"/>
                    </a:lnTo>
                    <a:lnTo>
                      <a:pt x="0" y="47"/>
                    </a:lnTo>
                    <a:lnTo>
                      <a:pt x="45" y="93"/>
                    </a:lnTo>
                    <a:lnTo>
                      <a:pt x="53" y="86"/>
                    </a:lnTo>
                    <a:lnTo>
                      <a:pt x="61" y="79"/>
                    </a:lnTo>
                    <a:lnTo>
                      <a:pt x="68" y="74"/>
                    </a:lnTo>
                    <a:lnTo>
                      <a:pt x="74" y="71"/>
                    </a:lnTo>
                    <a:lnTo>
                      <a:pt x="78" y="68"/>
                    </a:lnTo>
                    <a:lnTo>
                      <a:pt x="83" y="66"/>
                    </a:lnTo>
                    <a:lnTo>
                      <a:pt x="87" y="66"/>
                    </a:lnTo>
                    <a:lnTo>
                      <a:pt x="88" y="65"/>
                    </a:lnTo>
                    <a:lnTo>
                      <a:pt x="88" y="66"/>
                    </a:lnTo>
                    <a:lnTo>
                      <a:pt x="87" y="65"/>
                    </a:lnTo>
                    <a:lnTo>
                      <a:pt x="84" y="63"/>
                    </a:lnTo>
                    <a:lnTo>
                      <a:pt x="82" y="62"/>
                    </a:lnTo>
                    <a:lnTo>
                      <a:pt x="81" y="59"/>
                    </a:lnTo>
                    <a:lnTo>
                      <a:pt x="80" y="58"/>
                    </a:lnTo>
                    <a:lnTo>
                      <a:pt x="80" y="59"/>
                    </a:lnTo>
                    <a:lnTo>
                      <a:pt x="89" y="38"/>
                    </a:lnTo>
                    <a:lnTo>
                      <a:pt x="134" y="84"/>
                    </a:lnTo>
                    <a:lnTo>
                      <a:pt x="144" y="75"/>
                    </a:lnTo>
                    <a:lnTo>
                      <a:pt x="144" y="62"/>
                    </a:lnTo>
                    <a:lnTo>
                      <a:pt x="134" y="8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4" name="Freeform 395"/>
              <p:cNvSpPr>
                <a:spLocks/>
              </p:cNvSpPr>
              <p:nvPr/>
            </p:nvSpPr>
            <p:spPr bwMode="auto">
              <a:xfrm>
                <a:off x="4017" y="2014"/>
                <a:ext cx="28" cy="30"/>
              </a:xfrm>
              <a:custGeom>
                <a:avLst/>
                <a:gdLst>
                  <a:gd name="T0" fmla="*/ 0 w 114"/>
                  <a:gd name="T1" fmla="*/ 2 h 122"/>
                  <a:gd name="T2" fmla="*/ 1 w 114"/>
                  <a:gd name="T3" fmla="*/ 2 h 122"/>
                  <a:gd name="T4" fmla="*/ 2 w 114"/>
                  <a:gd name="T5" fmla="*/ 1 h 122"/>
                  <a:gd name="T6" fmla="*/ 1 w 114"/>
                  <a:gd name="T7" fmla="*/ 0 h 122"/>
                  <a:gd name="T8" fmla="*/ 0 w 114"/>
                  <a:gd name="T9" fmla="*/ 1 h 122"/>
                  <a:gd name="T10" fmla="*/ 0 w 114"/>
                  <a:gd name="T11" fmla="*/ 1 h 122"/>
                  <a:gd name="T12" fmla="*/ 0 w 114"/>
                  <a:gd name="T13" fmla="*/ 2 h 122"/>
                  <a:gd name="T14" fmla="*/ 0 w 114"/>
                  <a:gd name="T15" fmla="*/ 2 h 122"/>
                  <a:gd name="T16" fmla="*/ 1 w 114"/>
                  <a:gd name="T17" fmla="*/ 2 h 122"/>
                  <a:gd name="T18" fmla="*/ 0 w 114"/>
                  <a:gd name="T19" fmla="*/ 2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22"/>
                  <a:gd name="T32" fmla="*/ 114 w 114"/>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22">
                    <a:moveTo>
                      <a:pt x="36" y="122"/>
                    </a:moveTo>
                    <a:lnTo>
                      <a:pt x="47" y="115"/>
                    </a:lnTo>
                    <a:lnTo>
                      <a:pt x="114" y="46"/>
                    </a:lnTo>
                    <a:lnTo>
                      <a:pt x="69" y="0"/>
                    </a:lnTo>
                    <a:lnTo>
                      <a:pt x="0" y="69"/>
                    </a:lnTo>
                    <a:lnTo>
                      <a:pt x="11" y="62"/>
                    </a:lnTo>
                    <a:lnTo>
                      <a:pt x="36" y="122"/>
                    </a:lnTo>
                    <a:lnTo>
                      <a:pt x="42" y="119"/>
                    </a:lnTo>
                    <a:lnTo>
                      <a:pt x="47" y="115"/>
                    </a:lnTo>
                    <a:lnTo>
                      <a:pt x="36" y="12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5" name="Freeform 396"/>
              <p:cNvSpPr>
                <a:spLocks/>
              </p:cNvSpPr>
              <p:nvPr/>
            </p:nvSpPr>
            <p:spPr bwMode="auto">
              <a:xfrm>
                <a:off x="4013" y="2030"/>
                <a:ext cx="13" cy="18"/>
              </a:xfrm>
              <a:custGeom>
                <a:avLst/>
                <a:gdLst>
                  <a:gd name="T0" fmla="*/ 0 w 50"/>
                  <a:gd name="T1" fmla="*/ 1 h 74"/>
                  <a:gd name="T2" fmla="*/ 1 w 50"/>
                  <a:gd name="T3" fmla="*/ 1 h 74"/>
                  <a:gd name="T4" fmla="*/ 1 w 50"/>
                  <a:gd name="T5" fmla="*/ 1 h 74"/>
                  <a:gd name="T6" fmla="*/ 1 w 50"/>
                  <a:gd name="T7" fmla="*/ 0 h 74"/>
                  <a:gd name="T8" fmla="*/ 0 w 50"/>
                  <a:gd name="T9" fmla="*/ 0 h 74"/>
                  <a:gd name="T10" fmla="*/ 1 w 50"/>
                  <a:gd name="T11" fmla="*/ 0 h 74"/>
                  <a:gd name="T12" fmla="*/ 0 w 50"/>
                  <a:gd name="T13" fmla="*/ 1 h 74"/>
                  <a:gd name="T14" fmla="*/ 0 w 50"/>
                  <a:gd name="T15" fmla="*/ 1 h 74"/>
                  <a:gd name="T16" fmla="*/ 1 w 50"/>
                  <a:gd name="T17" fmla="*/ 1 h 74"/>
                  <a:gd name="T18" fmla="*/ 0 w 50"/>
                  <a:gd name="T19" fmla="*/ 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4"/>
                  <a:gd name="T32" fmla="*/ 50 w 50"/>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4">
                    <a:moveTo>
                      <a:pt x="0" y="59"/>
                    </a:moveTo>
                    <a:lnTo>
                      <a:pt x="36" y="66"/>
                    </a:lnTo>
                    <a:lnTo>
                      <a:pt x="50" y="60"/>
                    </a:lnTo>
                    <a:lnTo>
                      <a:pt x="25" y="0"/>
                    </a:lnTo>
                    <a:lnTo>
                      <a:pt x="11" y="6"/>
                    </a:lnTo>
                    <a:lnTo>
                      <a:pt x="45" y="13"/>
                    </a:lnTo>
                    <a:lnTo>
                      <a:pt x="0" y="59"/>
                    </a:lnTo>
                    <a:lnTo>
                      <a:pt x="15" y="74"/>
                    </a:lnTo>
                    <a:lnTo>
                      <a:pt x="36" y="66"/>
                    </a:lnTo>
                    <a:lnTo>
                      <a:pt x="0" y="5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6" name="Freeform 397"/>
              <p:cNvSpPr>
                <a:spLocks/>
              </p:cNvSpPr>
              <p:nvPr/>
            </p:nvSpPr>
            <p:spPr bwMode="auto">
              <a:xfrm>
                <a:off x="3987" y="1997"/>
                <a:ext cx="38" cy="47"/>
              </a:xfrm>
              <a:custGeom>
                <a:avLst/>
                <a:gdLst>
                  <a:gd name="T0" fmla="*/ 1 w 148"/>
                  <a:gd name="T1" fmla="*/ 0 h 187"/>
                  <a:gd name="T2" fmla="*/ 1 w 148"/>
                  <a:gd name="T3" fmla="*/ 1 h 187"/>
                  <a:gd name="T4" fmla="*/ 1 w 148"/>
                  <a:gd name="T5" fmla="*/ 1 h 187"/>
                  <a:gd name="T6" fmla="*/ 1 w 148"/>
                  <a:gd name="T7" fmla="*/ 1 h 187"/>
                  <a:gd name="T8" fmla="*/ 1 w 148"/>
                  <a:gd name="T9" fmla="*/ 1 h 187"/>
                  <a:gd name="T10" fmla="*/ 1 w 148"/>
                  <a:gd name="T11" fmla="*/ 1 h 187"/>
                  <a:gd name="T12" fmla="*/ 1 w 148"/>
                  <a:gd name="T13" fmla="*/ 2 h 187"/>
                  <a:gd name="T14" fmla="*/ 1 w 148"/>
                  <a:gd name="T15" fmla="*/ 2 h 187"/>
                  <a:gd name="T16" fmla="*/ 1 w 148"/>
                  <a:gd name="T17" fmla="*/ 2 h 187"/>
                  <a:gd name="T18" fmla="*/ 1 w 148"/>
                  <a:gd name="T19" fmla="*/ 2 h 187"/>
                  <a:gd name="T20" fmla="*/ 1 w 148"/>
                  <a:gd name="T21" fmla="*/ 3 h 187"/>
                  <a:gd name="T22" fmla="*/ 2 w 148"/>
                  <a:gd name="T23" fmla="*/ 3 h 187"/>
                  <a:gd name="T24" fmla="*/ 2 w 148"/>
                  <a:gd name="T25" fmla="*/ 3 h 187"/>
                  <a:gd name="T26" fmla="*/ 2 w 148"/>
                  <a:gd name="T27" fmla="*/ 3 h 187"/>
                  <a:gd name="T28" fmla="*/ 3 w 148"/>
                  <a:gd name="T29" fmla="*/ 2 h 187"/>
                  <a:gd name="T30" fmla="*/ 3 w 148"/>
                  <a:gd name="T31" fmla="*/ 2 h 187"/>
                  <a:gd name="T32" fmla="*/ 2 w 148"/>
                  <a:gd name="T33" fmla="*/ 2 h 187"/>
                  <a:gd name="T34" fmla="*/ 2 w 148"/>
                  <a:gd name="T35" fmla="*/ 2 h 187"/>
                  <a:gd name="T36" fmla="*/ 2 w 148"/>
                  <a:gd name="T37" fmla="*/ 2 h 187"/>
                  <a:gd name="T38" fmla="*/ 2 w 148"/>
                  <a:gd name="T39" fmla="*/ 2 h 187"/>
                  <a:gd name="T40" fmla="*/ 2 w 148"/>
                  <a:gd name="T41" fmla="*/ 1 h 187"/>
                  <a:gd name="T42" fmla="*/ 2 w 148"/>
                  <a:gd name="T43" fmla="*/ 1 h 187"/>
                  <a:gd name="T44" fmla="*/ 2 w 148"/>
                  <a:gd name="T45" fmla="*/ 1 h 187"/>
                  <a:gd name="T46" fmla="*/ 2 w 148"/>
                  <a:gd name="T47" fmla="*/ 1 h 187"/>
                  <a:gd name="T48" fmla="*/ 1 w 148"/>
                  <a:gd name="T49" fmla="*/ 0 h 187"/>
                  <a:gd name="T50" fmla="*/ 1 w 148"/>
                  <a:gd name="T51" fmla="*/ 0 h 187"/>
                  <a:gd name="T52" fmla="*/ 1 w 148"/>
                  <a:gd name="T53" fmla="*/ 0 h 187"/>
                  <a:gd name="T54" fmla="*/ 1 w 148"/>
                  <a:gd name="T55" fmla="*/ 1 h 187"/>
                  <a:gd name="T56" fmla="*/ 1 w 148"/>
                  <a:gd name="T57" fmla="*/ 0 h 187"/>
                  <a:gd name="T58" fmla="*/ 0 w 148"/>
                  <a:gd name="T59" fmla="*/ 1 h 187"/>
                  <a:gd name="T60" fmla="*/ 1 w 148"/>
                  <a:gd name="T61" fmla="*/ 1 h 187"/>
                  <a:gd name="T62" fmla="*/ 1 w 148"/>
                  <a:gd name="T63" fmla="*/ 0 h 1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
                  <a:gd name="T97" fmla="*/ 0 h 187"/>
                  <a:gd name="T98" fmla="*/ 148 w 148"/>
                  <a:gd name="T99" fmla="*/ 187 h 18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 h="187">
                    <a:moveTo>
                      <a:pt x="22" y="0"/>
                    </a:moveTo>
                    <a:lnTo>
                      <a:pt x="22" y="46"/>
                    </a:lnTo>
                    <a:lnTo>
                      <a:pt x="26" y="50"/>
                    </a:lnTo>
                    <a:lnTo>
                      <a:pt x="29" y="55"/>
                    </a:lnTo>
                    <a:lnTo>
                      <a:pt x="33" y="61"/>
                    </a:lnTo>
                    <a:lnTo>
                      <a:pt x="36" y="68"/>
                    </a:lnTo>
                    <a:lnTo>
                      <a:pt x="46" y="86"/>
                    </a:lnTo>
                    <a:lnTo>
                      <a:pt x="54" y="105"/>
                    </a:lnTo>
                    <a:lnTo>
                      <a:pt x="64" y="126"/>
                    </a:lnTo>
                    <a:lnTo>
                      <a:pt x="74" y="146"/>
                    </a:lnTo>
                    <a:lnTo>
                      <a:pt x="80" y="157"/>
                    </a:lnTo>
                    <a:lnTo>
                      <a:pt x="87" y="168"/>
                    </a:lnTo>
                    <a:lnTo>
                      <a:pt x="95" y="177"/>
                    </a:lnTo>
                    <a:lnTo>
                      <a:pt x="103" y="187"/>
                    </a:lnTo>
                    <a:lnTo>
                      <a:pt x="148" y="141"/>
                    </a:lnTo>
                    <a:lnTo>
                      <a:pt x="145" y="135"/>
                    </a:lnTo>
                    <a:lnTo>
                      <a:pt x="140" y="131"/>
                    </a:lnTo>
                    <a:lnTo>
                      <a:pt x="135" y="124"/>
                    </a:lnTo>
                    <a:lnTo>
                      <a:pt x="130" y="116"/>
                    </a:lnTo>
                    <a:lnTo>
                      <a:pt x="122" y="97"/>
                    </a:lnTo>
                    <a:lnTo>
                      <a:pt x="112" y="78"/>
                    </a:lnTo>
                    <a:lnTo>
                      <a:pt x="104" y="58"/>
                    </a:lnTo>
                    <a:lnTo>
                      <a:pt x="93" y="38"/>
                    </a:lnTo>
                    <a:lnTo>
                      <a:pt x="89" y="28"/>
                    </a:lnTo>
                    <a:lnTo>
                      <a:pt x="83" y="19"/>
                    </a:lnTo>
                    <a:lnTo>
                      <a:pt x="76" y="9"/>
                    </a:lnTo>
                    <a:lnTo>
                      <a:pt x="67" y="0"/>
                    </a:lnTo>
                    <a:lnTo>
                      <a:pt x="67" y="46"/>
                    </a:lnTo>
                    <a:lnTo>
                      <a:pt x="22" y="0"/>
                    </a:lnTo>
                    <a:lnTo>
                      <a:pt x="0" y="23"/>
                    </a:lnTo>
                    <a:lnTo>
                      <a:pt x="22" y="46"/>
                    </a:lnTo>
                    <a:lnTo>
                      <a:pt x="2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7" name="Freeform 398"/>
              <p:cNvSpPr>
                <a:spLocks/>
              </p:cNvSpPr>
              <p:nvPr/>
            </p:nvSpPr>
            <p:spPr bwMode="auto">
              <a:xfrm>
                <a:off x="3993" y="1978"/>
                <a:ext cx="29" cy="31"/>
              </a:xfrm>
              <a:custGeom>
                <a:avLst/>
                <a:gdLst>
                  <a:gd name="T0" fmla="*/ 2 w 114"/>
                  <a:gd name="T1" fmla="*/ 0 h 124"/>
                  <a:gd name="T2" fmla="*/ 1 w 114"/>
                  <a:gd name="T3" fmla="*/ 0 h 124"/>
                  <a:gd name="T4" fmla="*/ 0 w 114"/>
                  <a:gd name="T5" fmla="*/ 1 h 124"/>
                  <a:gd name="T6" fmla="*/ 1 w 114"/>
                  <a:gd name="T7" fmla="*/ 2 h 124"/>
                  <a:gd name="T8" fmla="*/ 2 w 114"/>
                  <a:gd name="T9" fmla="*/ 1 h 124"/>
                  <a:gd name="T10" fmla="*/ 2 w 114"/>
                  <a:gd name="T11" fmla="*/ 1 h 124"/>
                  <a:gd name="T12" fmla="*/ 2 w 114"/>
                  <a:gd name="T13" fmla="*/ 0 h 124"/>
                  <a:gd name="T14" fmla="*/ 1 w 114"/>
                  <a:gd name="T15" fmla="*/ 0 h 124"/>
                  <a:gd name="T16" fmla="*/ 1 w 114"/>
                  <a:gd name="T17" fmla="*/ 0 h 124"/>
                  <a:gd name="T18" fmla="*/ 2 w 114"/>
                  <a:gd name="T19" fmla="*/ 0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24"/>
                  <a:gd name="T32" fmla="*/ 114 w 114"/>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24">
                    <a:moveTo>
                      <a:pt x="89" y="0"/>
                    </a:moveTo>
                    <a:lnTo>
                      <a:pt x="69" y="9"/>
                    </a:lnTo>
                    <a:lnTo>
                      <a:pt x="0" y="78"/>
                    </a:lnTo>
                    <a:lnTo>
                      <a:pt x="45" y="124"/>
                    </a:lnTo>
                    <a:lnTo>
                      <a:pt x="114" y="55"/>
                    </a:lnTo>
                    <a:lnTo>
                      <a:pt x="94" y="65"/>
                    </a:lnTo>
                    <a:lnTo>
                      <a:pt x="89" y="0"/>
                    </a:lnTo>
                    <a:lnTo>
                      <a:pt x="77" y="1"/>
                    </a:lnTo>
                    <a:lnTo>
                      <a:pt x="69" y="9"/>
                    </a:lnTo>
                    <a:lnTo>
                      <a:pt x="89"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8" name="Freeform 399"/>
              <p:cNvSpPr>
                <a:spLocks/>
              </p:cNvSpPr>
              <p:nvPr/>
            </p:nvSpPr>
            <p:spPr bwMode="auto">
              <a:xfrm>
                <a:off x="4015" y="1978"/>
                <a:ext cx="26" cy="28"/>
              </a:xfrm>
              <a:custGeom>
                <a:avLst/>
                <a:gdLst>
                  <a:gd name="T0" fmla="*/ 1 w 102"/>
                  <a:gd name="T1" fmla="*/ 1 h 112"/>
                  <a:gd name="T2" fmla="*/ 1 w 102"/>
                  <a:gd name="T3" fmla="*/ 2 h 112"/>
                  <a:gd name="T4" fmla="*/ 2 w 102"/>
                  <a:gd name="T5" fmla="*/ 2 h 112"/>
                  <a:gd name="T6" fmla="*/ 2 w 102"/>
                  <a:gd name="T7" fmla="*/ 2 h 112"/>
                  <a:gd name="T8" fmla="*/ 2 w 102"/>
                  <a:gd name="T9" fmla="*/ 1 h 112"/>
                  <a:gd name="T10" fmla="*/ 2 w 102"/>
                  <a:gd name="T11" fmla="*/ 1 h 112"/>
                  <a:gd name="T12" fmla="*/ 2 w 102"/>
                  <a:gd name="T13" fmla="*/ 1 h 112"/>
                  <a:gd name="T14" fmla="*/ 2 w 102"/>
                  <a:gd name="T15" fmla="*/ 1 h 112"/>
                  <a:gd name="T16" fmla="*/ 1 w 102"/>
                  <a:gd name="T17" fmla="*/ 1 h 112"/>
                  <a:gd name="T18" fmla="*/ 1 w 102"/>
                  <a:gd name="T19" fmla="*/ 0 h 112"/>
                  <a:gd name="T20" fmla="*/ 1 w 102"/>
                  <a:gd name="T21" fmla="*/ 0 h 112"/>
                  <a:gd name="T22" fmla="*/ 1 w 102"/>
                  <a:gd name="T23" fmla="*/ 0 h 112"/>
                  <a:gd name="T24" fmla="*/ 0 w 102"/>
                  <a:gd name="T25" fmla="*/ 0 h 112"/>
                  <a:gd name="T26" fmla="*/ 0 w 102"/>
                  <a:gd name="T27" fmla="*/ 0 h 112"/>
                  <a:gd name="T28" fmla="*/ 0 w 102"/>
                  <a:gd name="T29" fmla="*/ 1 h 112"/>
                  <a:gd name="T30" fmla="*/ 0 w 102"/>
                  <a:gd name="T31" fmla="*/ 1 h 112"/>
                  <a:gd name="T32" fmla="*/ 0 w 102"/>
                  <a:gd name="T33" fmla="*/ 1 h 112"/>
                  <a:gd name="T34" fmla="*/ 1 w 102"/>
                  <a:gd name="T35" fmla="*/ 1 h 112"/>
                  <a:gd name="T36" fmla="*/ 1 w 102"/>
                  <a:gd name="T37" fmla="*/ 1 h 112"/>
                  <a:gd name="T38" fmla="*/ 1 w 102"/>
                  <a:gd name="T39" fmla="*/ 1 h 112"/>
                  <a:gd name="T40" fmla="*/ 1 w 102"/>
                  <a:gd name="T41" fmla="*/ 1 h 112"/>
                  <a:gd name="T42" fmla="*/ 1 w 102"/>
                  <a:gd name="T43" fmla="*/ 1 h 112"/>
                  <a:gd name="T44" fmla="*/ 1 w 102"/>
                  <a:gd name="T45" fmla="*/ 1 h 112"/>
                  <a:gd name="T46" fmla="*/ 1 w 102"/>
                  <a:gd name="T47" fmla="*/ 1 h 112"/>
                  <a:gd name="T48" fmla="*/ 1 w 102"/>
                  <a:gd name="T49" fmla="*/ 1 h 112"/>
                  <a:gd name="T50" fmla="*/ 1 w 102"/>
                  <a:gd name="T51" fmla="*/ 1 h 112"/>
                  <a:gd name="T52" fmla="*/ 1 w 102"/>
                  <a:gd name="T53" fmla="*/ 1 h 112"/>
                  <a:gd name="T54" fmla="*/ 1 w 102"/>
                  <a:gd name="T55" fmla="*/ 2 h 112"/>
                  <a:gd name="T56" fmla="*/ 1 w 102"/>
                  <a:gd name="T57" fmla="*/ 1 h 112"/>
                  <a:gd name="T58" fmla="*/ 0 w 102"/>
                  <a:gd name="T59" fmla="*/ 2 h 112"/>
                  <a:gd name="T60" fmla="*/ 1 w 102"/>
                  <a:gd name="T61" fmla="*/ 2 h 112"/>
                  <a:gd name="T62" fmla="*/ 1 w 102"/>
                  <a:gd name="T63" fmla="*/ 1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2"/>
                  <a:gd name="T97" fmla="*/ 0 h 112"/>
                  <a:gd name="T98" fmla="*/ 102 w 102"/>
                  <a:gd name="T99" fmla="*/ 112 h 1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2" h="112">
                    <a:moveTo>
                      <a:pt x="82" y="67"/>
                    </a:moveTo>
                    <a:lnTo>
                      <a:pt x="82" y="112"/>
                    </a:lnTo>
                    <a:lnTo>
                      <a:pt x="93" y="101"/>
                    </a:lnTo>
                    <a:lnTo>
                      <a:pt x="100" y="87"/>
                    </a:lnTo>
                    <a:lnTo>
                      <a:pt x="102" y="72"/>
                    </a:lnTo>
                    <a:lnTo>
                      <a:pt x="101" y="55"/>
                    </a:lnTo>
                    <a:lnTo>
                      <a:pt x="95" y="42"/>
                    </a:lnTo>
                    <a:lnTo>
                      <a:pt x="87" y="32"/>
                    </a:lnTo>
                    <a:lnTo>
                      <a:pt x="79" y="24"/>
                    </a:lnTo>
                    <a:lnTo>
                      <a:pt x="68" y="17"/>
                    </a:lnTo>
                    <a:lnTo>
                      <a:pt x="51" y="9"/>
                    </a:lnTo>
                    <a:lnTo>
                      <a:pt x="32" y="4"/>
                    </a:lnTo>
                    <a:lnTo>
                      <a:pt x="16" y="1"/>
                    </a:lnTo>
                    <a:lnTo>
                      <a:pt x="0" y="0"/>
                    </a:lnTo>
                    <a:lnTo>
                      <a:pt x="5" y="65"/>
                    </a:lnTo>
                    <a:lnTo>
                      <a:pt x="7" y="65"/>
                    </a:lnTo>
                    <a:lnTo>
                      <a:pt x="17" y="66"/>
                    </a:lnTo>
                    <a:lnTo>
                      <a:pt x="28" y="70"/>
                    </a:lnTo>
                    <a:lnTo>
                      <a:pt x="38" y="74"/>
                    </a:lnTo>
                    <a:lnTo>
                      <a:pt x="39" y="76"/>
                    </a:lnTo>
                    <a:lnTo>
                      <a:pt x="41" y="77"/>
                    </a:lnTo>
                    <a:lnTo>
                      <a:pt x="41" y="76"/>
                    </a:lnTo>
                    <a:lnTo>
                      <a:pt x="39" y="72"/>
                    </a:lnTo>
                    <a:lnTo>
                      <a:pt x="38" y="68"/>
                    </a:lnTo>
                    <a:lnTo>
                      <a:pt x="39" y="65"/>
                    </a:lnTo>
                    <a:lnTo>
                      <a:pt x="37" y="67"/>
                    </a:lnTo>
                    <a:lnTo>
                      <a:pt x="37" y="112"/>
                    </a:lnTo>
                    <a:lnTo>
                      <a:pt x="37" y="67"/>
                    </a:lnTo>
                    <a:lnTo>
                      <a:pt x="15" y="90"/>
                    </a:lnTo>
                    <a:lnTo>
                      <a:pt x="37" y="112"/>
                    </a:lnTo>
                    <a:lnTo>
                      <a:pt x="82" y="6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29" name="Freeform 400"/>
              <p:cNvSpPr>
                <a:spLocks/>
              </p:cNvSpPr>
              <p:nvPr/>
            </p:nvSpPr>
            <p:spPr bwMode="auto">
              <a:xfrm>
                <a:off x="4022" y="1995"/>
                <a:ext cx="19" cy="16"/>
              </a:xfrm>
              <a:custGeom>
                <a:avLst/>
                <a:gdLst>
                  <a:gd name="T0" fmla="*/ 1 w 79"/>
                  <a:gd name="T1" fmla="*/ 1 h 64"/>
                  <a:gd name="T2" fmla="*/ 1 w 79"/>
                  <a:gd name="T3" fmla="*/ 0 h 64"/>
                  <a:gd name="T4" fmla="*/ 1 w 79"/>
                  <a:gd name="T5" fmla="*/ 0 h 64"/>
                  <a:gd name="T6" fmla="*/ 1 w 79"/>
                  <a:gd name="T7" fmla="*/ 1 h 64"/>
                  <a:gd name="T8" fmla="*/ 1 w 79"/>
                  <a:gd name="T9" fmla="*/ 1 h 64"/>
                  <a:gd name="T10" fmla="*/ 1 w 79"/>
                  <a:gd name="T11" fmla="*/ 1 h 64"/>
                  <a:gd name="T12" fmla="*/ 1 w 79"/>
                  <a:gd name="T13" fmla="*/ 1 h 64"/>
                  <a:gd name="T14" fmla="*/ 1 w 79"/>
                  <a:gd name="T15" fmla="*/ 1 h 64"/>
                  <a:gd name="T16" fmla="*/ 1 w 79"/>
                  <a:gd name="T17" fmla="*/ 0 h 64"/>
                  <a:gd name="T18" fmla="*/ 1 w 79"/>
                  <a:gd name="T19" fmla="*/ 0 h 64"/>
                  <a:gd name="T20" fmla="*/ 0 w 79"/>
                  <a:gd name="T21" fmla="*/ 1 h 64"/>
                  <a:gd name="T22" fmla="*/ 0 w 79"/>
                  <a:gd name="T23" fmla="*/ 1 h 64"/>
                  <a:gd name="T24" fmla="*/ 0 w 79"/>
                  <a:gd name="T25" fmla="*/ 0 h 64"/>
                  <a:gd name="T26" fmla="*/ 0 w 79"/>
                  <a:gd name="T27" fmla="*/ 0 h 64"/>
                  <a:gd name="T28" fmla="*/ 0 w 79"/>
                  <a:gd name="T29" fmla="*/ 0 h 64"/>
                  <a:gd name="T30" fmla="*/ 0 w 79"/>
                  <a:gd name="T31" fmla="*/ 0 h 64"/>
                  <a:gd name="T32" fmla="*/ 0 w 79"/>
                  <a:gd name="T33" fmla="*/ 1 h 64"/>
                  <a:gd name="T34" fmla="*/ 0 w 79"/>
                  <a:gd name="T35" fmla="*/ 1 h 64"/>
                  <a:gd name="T36" fmla="*/ 0 w 79"/>
                  <a:gd name="T37" fmla="*/ 1 h 64"/>
                  <a:gd name="T38" fmla="*/ 0 w 79"/>
                  <a:gd name="T39" fmla="*/ 0 h 64"/>
                  <a:gd name="T40" fmla="*/ 1 w 79"/>
                  <a:gd name="T41" fmla="*/ 1 h 64"/>
                  <a:gd name="T42" fmla="*/ 1 w 79"/>
                  <a:gd name="T43" fmla="*/ 1 h 64"/>
                  <a:gd name="T44" fmla="*/ 1 w 79"/>
                  <a:gd name="T45" fmla="*/ 0 h 64"/>
                  <a:gd name="T46" fmla="*/ 1 w 79"/>
                  <a:gd name="T47" fmla="*/ 1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9"/>
                  <a:gd name="T73" fmla="*/ 0 h 64"/>
                  <a:gd name="T74" fmla="*/ 79 w 79"/>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9" h="64">
                    <a:moveTo>
                      <a:pt x="56" y="64"/>
                    </a:moveTo>
                    <a:lnTo>
                      <a:pt x="56" y="19"/>
                    </a:lnTo>
                    <a:lnTo>
                      <a:pt x="61" y="26"/>
                    </a:lnTo>
                    <a:lnTo>
                      <a:pt x="63" y="43"/>
                    </a:lnTo>
                    <a:lnTo>
                      <a:pt x="58" y="54"/>
                    </a:lnTo>
                    <a:lnTo>
                      <a:pt x="62" y="49"/>
                    </a:lnTo>
                    <a:lnTo>
                      <a:pt x="69" y="35"/>
                    </a:lnTo>
                    <a:lnTo>
                      <a:pt x="67" y="13"/>
                    </a:lnTo>
                    <a:lnTo>
                      <a:pt x="57" y="0"/>
                    </a:lnTo>
                    <a:lnTo>
                      <a:pt x="12" y="45"/>
                    </a:lnTo>
                    <a:lnTo>
                      <a:pt x="7" y="38"/>
                    </a:lnTo>
                    <a:lnTo>
                      <a:pt x="6" y="22"/>
                    </a:lnTo>
                    <a:lnTo>
                      <a:pt x="10" y="11"/>
                    </a:lnTo>
                    <a:lnTo>
                      <a:pt x="11" y="10"/>
                    </a:lnTo>
                    <a:lnTo>
                      <a:pt x="6" y="16"/>
                    </a:lnTo>
                    <a:lnTo>
                      <a:pt x="0" y="30"/>
                    </a:lnTo>
                    <a:lnTo>
                      <a:pt x="1" y="51"/>
                    </a:lnTo>
                    <a:lnTo>
                      <a:pt x="11" y="64"/>
                    </a:lnTo>
                    <a:lnTo>
                      <a:pt x="11" y="19"/>
                    </a:lnTo>
                    <a:lnTo>
                      <a:pt x="56" y="64"/>
                    </a:lnTo>
                    <a:lnTo>
                      <a:pt x="79" y="42"/>
                    </a:lnTo>
                    <a:lnTo>
                      <a:pt x="56" y="19"/>
                    </a:lnTo>
                    <a:lnTo>
                      <a:pt x="56" y="6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30" name="Freeform 401"/>
              <p:cNvSpPr>
                <a:spLocks/>
              </p:cNvSpPr>
              <p:nvPr/>
            </p:nvSpPr>
            <p:spPr bwMode="auto">
              <a:xfrm>
                <a:off x="4014" y="2000"/>
                <a:ext cx="22" cy="18"/>
              </a:xfrm>
              <a:custGeom>
                <a:avLst/>
                <a:gdLst>
                  <a:gd name="T0" fmla="*/ 1 w 85"/>
                  <a:gd name="T1" fmla="*/ 1 h 74"/>
                  <a:gd name="T2" fmla="*/ 1 w 85"/>
                  <a:gd name="T3" fmla="*/ 1 h 74"/>
                  <a:gd name="T4" fmla="*/ 2 w 85"/>
                  <a:gd name="T5" fmla="*/ 1 h 74"/>
                  <a:gd name="T6" fmla="*/ 1 w 85"/>
                  <a:gd name="T7" fmla="*/ 0 h 74"/>
                  <a:gd name="T8" fmla="*/ 0 w 85"/>
                  <a:gd name="T9" fmla="*/ 0 h 74"/>
                  <a:gd name="T10" fmla="*/ 0 w 85"/>
                  <a:gd name="T11" fmla="*/ 1 h 74"/>
                  <a:gd name="T12" fmla="*/ 0 w 85"/>
                  <a:gd name="T13" fmla="*/ 0 h 74"/>
                  <a:gd name="T14" fmla="*/ 0 w 85"/>
                  <a:gd name="T15" fmla="*/ 0 h 74"/>
                  <a:gd name="T16" fmla="*/ 0 w 85"/>
                  <a:gd name="T17" fmla="*/ 1 h 74"/>
                  <a:gd name="T18" fmla="*/ 1 w 85"/>
                  <a:gd name="T19" fmla="*/ 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74"/>
                  <a:gd name="T32" fmla="*/ 85 w 85"/>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74">
                    <a:moveTo>
                      <a:pt x="66" y="48"/>
                    </a:moveTo>
                    <a:lnTo>
                      <a:pt x="57" y="74"/>
                    </a:lnTo>
                    <a:lnTo>
                      <a:pt x="85" y="45"/>
                    </a:lnTo>
                    <a:lnTo>
                      <a:pt x="40" y="0"/>
                    </a:lnTo>
                    <a:lnTo>
                      <a:pt x="11" y="29"/>
                    </a:lnTo>
                    <a:lnTo>
                      <a:pt x="2" y="56"/>
                    </a:lnTo>
                    <a:lnTo>
                      <a:pt x="11" y="29"/>
                    </a:lnTo>
                    <a:lnTo>
                      <a:pt x="0" y="41"/>
                    </a:lnTo>
                    <a:lnTo>
                      <a:pt x="2" y="56"/>
                    </a:lnTo>
                    <a:lnTo>
                      <a:pt x="66" y="4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31" name="Freeform 402"/>
              <p:cNvSpPr>
                <a:spLocks/>
              </p:cNvSpPr>
              <p:nvPr/>
            </p:nvSpPr>
            <p:spPr bwMode="auto">
              <a:xfrm>
                <a:off x="4015" y="2011"/>
                <a:ext cx="26" cy="31"/>
              </a:xfrm>
              <a:custGeom>
                <a:avLst/>
                <a:gdLst>
                  <a:gd name="T0" fmla="*/ 1 w 107"/>
                  <a:gd name="T1" fmla="*/ 1 h 121"/>
                  <a:gd name="T2" fmla="*/ 1 w 107"/>
                  <a:gd name="T3" fmla="*/ 1 h 121"/>
                  <a:gd name="T4" fmla="*/ 1 w 107"/>
                  <a:gd name="T5" fmla="*/ 1 h 121"/>
                  <a:gd name="T6" fmla="*/ 1 w 107"/>
                  <a:gd name="T7" fmla="*/ 1 h 121"/>
                  <a:gd name="T8" fmla="*/ 1 w 107"/>
                  <a:gd name="T9" fmla="*/ 1 h 121"/>
                  <a:gd name="T10" fmla="*/ 1 w 107"/>
                  <a:gd name="T11" fmla="*/ 1 h 121"/>
                  <a:gd name="T12" fmla="*/ 1 w 107"/>
                  <a:gd name="T13" fmla="*/ 0 h 121"/>
                  <a:gd name="T14" fmla="*/ 1 w 107"/>
                  <a:gd name="T15" fmla="*/ 0 h 121"/>
                  <a:gd name="T16" fmla="*/ 1 w 107"/>
                  <a:gd name="T17" fmla="*/ 0 h 121"/>
                  <a:gd name="T18" fmla="*/ 1 w 107"/>
                  <a:gd name="T19" fmla="*/ 0 h 121"/>
                  <a:gd name="T20" fmla="*/ 0 w 107"/>
                  <a:gd name="T21" fmla="*/ 0 h 121"/>
                  <a:gd name="T22" fmla="*/ 0 w 107"/>
                  <a:gd name="T23" fmla="*/ 1 h 121"/>
                  <a:gd name="T24" fmla="*/ 0 w 107"/>
                  <a:gd name="T25" fmla="*/ 1 h 121"/>
                  <a:gd name="T26" fmla="*/ 0 w 107"/>
                  <a:gd name="T27" fmla="*/ 1 h 121"/>
                  <a:gd name="T28" fmla="*/ 0 w 107"/>
                  <a:gd name="T29" fmla="*/ 1 h 121"/>
                  <a:gd name="T30" fmla="*/ 0 w 107"/>
                  <a:gd name="T31" fmla="*/ 1 h 121"/>
                  <a:gd name="T32" fmla="*/ 1 w 107"/>
                  <a:gd name="T33" fmla="*/ 1 h 121"/>
                  <a:gd name="T34" fmla="*/ 1 w 107"/>
                  <a:gd name="T35" fmla="*/ 2 h 121"/>
                  <a:gd name="T36" fmla="*/ 1 w 107"/>
                  <a:gd name="T37" fmla="*/ 2 h 121"/>
                  <a:gd name="T38" fmla="*/ 1 w 107"/>
                  <a:gd name="T39" fmla="*/ 2 h 121"/>
                  <a:gd name="T40" fmla="*/ 1 w 107"/>
                  <a:gd name="T41" fmla="*/ 2 h 121"/>
                  <a:gd name="T42" fmla="*/ 1 w 107"/>
                  <a:gd name="T43" fmla="*/ 2 h 121"/>
                  <a:gd name="T44" fmla="*/ 1 w 107"/>
                  <a:gd name="T45" fmla="*/ 2 h 121"/>
                  <a:gd name="T46" fmla="*/ 1 w 107"/>
                  <a:gd name="T47" fmla="*/ 1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7"/>
                  <a:gd name="T73" fmla="*/ 0 h 121"/>
                  <a:gd name="T74" fmla="*/ 107 w 107"/>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7" h="121">
                    <a:moveTo>
                      <a:pt x="60" y="53"/>
                    </a:moveTo>
                    <a:lnTo>
                      <a:pt x="107" y="53"/>
                    </a:lnTo>
                    <a:lnTo>
                      <a:pt x="100" y="46"/>
                    </a:lnTo>
                    <a:lnTo>
                      <a:pt x="93" y="39"/>
                    </a:lnTo>
                    <a:lnTo>
                      <a:pt x="84" y="31"/>
                    </a:lnTo>
                    <a:lnTo>
                      <a:pt x="77" y="22"/>
                    </a:lnTo>
                    <a:lnTo>
                      <a:pt x="71" y="14"/>
                    </a:lnTo>
                    <a:lnTo>
                      <a:pt x="66" y="7"/>
                    </a:lnTo>
                    <a:lnTo>
                      <a:pt x="64" y="2"/>
                    </a:lnTo>
                    <a:lnTo>
                      <a:pt x="64" y="0"/>
                    </a:lnTo>
                    <a:lnTo>
                      <a:pt x="0" y="8"/>
                    </a:lnTo>
                    <a:lnTo>
                      <a:pt x="3" y="24"/>
                    </a:lnTo>
                    <a:lnTo>
                      <a:pt x="11" y="38"/>
                    </a:lnTo>
                    <a:lnTo>
                      <a:pt x="19" y="51"/>
                    </a:lnTo>
                    <a:lnTo>
                      <a:pt x="27" y="62"/>
                    </a:lnTo>
                    <a:lnTo>
                      <a:pt x="37" y="72"/>
                    </a:lnTo>
                    <a:lnTo>
                      <a:pt x="45" y="83"/>
                    </a:lnTo>
                    <a:lnTo>
                      <a:pt x="53" y="91"/>
                    </a:lnTo>
                    <a:lnTo>
                      <a:pt x="60" y="98"/>
                    </a:lnTo>
                    <a:lnTo>
                      <a:pt x="107" y="98"/>
                    </a:lnTo>
                    <a:lnTo>
                      <a:pt x="60" y="98"/>
                    </a:lnTo>
                    <a:lnTo>
                      <a:pt x="84" y="121"/>
                    </a:lnTo>
                    <a:lnTo>
                      <a:pt x="107" y="98"/>
                    </a:lnTo>
                    <a:lnTo>
                      <a:pt x="60" y="5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32" name="Freeform 403"/>
              <p:cNvSpPr>
                <a:spLocks/>
              </p:cNvSpPr>
              <p:nvPr/>
            </p:nvSpPr>
            <p:spPr bwMode="auto">
              <a:xfrm>
                <a:off x="4030" y="2008"/>
                <a:ext cx="43" cy="37"/>
              </a:xfrm>
              <a:custGeom>
                <a:avLst/>
                <a:gdLst>
                  <a:gd name="T0" fmla="*/ 3 w 172"/>
                  <a:gd name="T1" fmla="*/ 2 h 147"/>
                  <a:gd name="T2" fmla="*/ 3 w 172"/>
                  <a:gd name="T3" fmla="*/ 2 h 147"/>
                  <a:gd name="T4" fmla="*/ 3 w 172"/>
                  <a:gd name="T5" fmla="*/ 2 h 147"/>
                  <a:gd name="T6" fmla="*/ 3 w 172"/>
                  <a:gd name="T7" fmla="*/ 1 h 147"/>
                  <a:gd name="T8" fmla="*/ 3 w 172"/>
                  <a:gd name="T9" fmla="*/ 1 h 147"/>
                  <a:gd name="T10" fmla="*/ 3 w 172"/>
                  <a:gd name="T11" fmla="*/ 1 h 147"/>
                  <a:gd name="T12" fmla="*/ 3 w 172"/>
                  <a:gd name="T13" fmla="*/ 1 h 147"/>
                  <a:gd name="T14" fmla="*/ 2 w 172"/>
                  <a:gd name="T15" fmla="*/ 0 h 147"/>
                  <a:gd name="T16" fmla="*/ 2 w 172"/>
                  <a:gd name="T17" fmla="*/ 0 h 147"/>
                  <a:gd name="T18" fmla="*/ 2 w 172"/>
                  <a:gd name="T19" fmla="*/ 0 h 147"/>
                  <a:gd name="T20" fmla="*/ 2 w 172"/>
                  <a:gd name="T21" fmla="*/ 0 h 147"/>
                  <a:gd name="T22" fmla="*/ 2 w 172"/>
                  <a:gd name="T23" fmla="*/ 0 h 147"/>
                  <a:gd name="T24" fmla="*/ 1 w 172"/>
                  <a:gd name="T25" fmla="*/ 0 h 147"/>
                  <a:gd name="T26" fmla="*/ 1 w 172"/>
                  <a:gd name="T27" fmla="*/ 0 h 147"/>
                  <a:gd name="T28" fmla="*/ 1 w 172"/>
                  <a:gd name="T29" fmla="*/ 0 h 147"/>
                  <a:gd name="T30" fmla="*/ 1 w 172"/>
                  <a:gd name="T31" fmla="*/ 0 h 147"/>
                  <a:gd name="T32" fmla="*/ 1 w 172"/>
                  <a:gd name="T33" fmla="*/ 0 h 147"/>
                  <a:gd name="T34" fmla="*/ 1 w 172"/>
                  <a:gd name="T35" fmla="*/ 1 h 147"/>
                  <a:gd name="T36" fmla="*/ 0 w 172"/>
                  <a:gd name="T37" fmla="*/ 1 h 147"/>
                  <a:gd name="T38" fmla="*/ 0 w 172"/>
                  <a:gd name="T39" fmla="*/ 1 h 147"/>
                  <a:gd name="T40" fmla="*/ 1 w 172"/>
                  <a:gd name="T41" fmla="*/ 2 h 147"/>
                  <a:gd name="T42" fmla="*/ 1 w 172"/>
                  <a:gd name="T43" fmla="*/ 2 h 147"/>
                  <a:gd name="T44" fmla="*/ 1 w 172"/>
                  <a:gd name="T45" fmla="*/ 1 h 147"/>
                  <a:gd name="T46" fmla="*/ 1 w 172"/>
                  <a:gd name="T47" fmla="*/ 1 h 147"/>
                  <a:gd name="T48" fmla="*/ 1 w 172"/>
                  <a:gd name="T49" fmla="*/ 1 h 147"/>
                  <a:gd name="T50" fmla="*/ 1 w 172"/>
                  <a:gd name="T51" fmla="*/ 1 h 147"/>
                  <a:gd name="T52" fmla="*/ 2 w 172"/>
                  <a:gd name="T53" fmla="*/ 1 h 147"/>
                  <a:gd name="T54" fmla="*/ 2 w 172"/>
                  <a:gd name="T55" fmla="*/ 1 h 147"/>
                  <a:gd name="T56" fmla="*/ 2 w 172"/>
                  <a:gd name="T57" fmla="*/ 1 h 147"/>
                  <a:gd name="T58" fmla="*/ 2 w 172"/>
                  <a:gd name="T59" fmla="*/ 1 h 147"/>
                  <a:gd name="T60" fmla="*/ 1 w 172"/>
                  <a:gd name="T61" fmla="*/ 1 h 147"/>
                  <a:gd name="T62" fmla="*/ 1 w 172"/>
                  <a:gd name="T63" fmla="*/ 1 h 147"/>
                  <a:gd name="T64" fmla="*/ 1 w 172"/>
                  <a:gd name="T65" fmla="*/ 1 h 147"/>
                  <a:gd name="T66" fmla="*/ 1 w 172"/>
                  <a:gd name="T67" fmla="*/ 1 h 147"/>
                  <a:gd name="T68" fmla="*/ 1 w 172"/>
                  <a:gd name="T69" fmla="*/ 1 h 147"/>
                  <a:gd name="T70" fmla="*/ 1 w 172"/>
                  <a:gd name="T71" fmla="*/ 1 h 147"/>
                  <a:gd name="T72" fmla="*/ 1 w 172"/>
                  <a:gd name="T73" fmla="*/ 1 h 147"/>
                  <a:gd name="T74" fmla="*/ 1 w 172"/>
                  <a:gd name="T75" fmla="*/ 2 h 147"/>
                  <a:gd name="T76" fmla="*/ 1 w 172"/>
                  <a:gd name="T77" fmla="*/ 2 h 147"/>
                  <a:gd name="T78" fmla="*/ 2 w 172"/>
                  <a:gd name="T79" fmla="*/ 2 h 147"/>
                  <a:gd name="T80" fmla="*/ 3 w 172"/>
                  <a:gd name="T81" fmla="*/ 2 h 147"/>
                  <a:gd name="T82" fmla="*/ 3 w 172"/>
                  <a:gd name="T83" fmla="*/ 2 h 147"/>
                  <a:gd name="T84" fmla="*/ 3 w 172"/>
                  <a:gd name="T85" fmla="*/ 2 h 147"/>
                  <a:gd name="T86" fmla="*/ 3 w 172"/>
                  <a:gd name="T87" fmla="*/ 2 h 14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2"/>
                  <a:gd name="T133" fmla="*/ 0 h 147"/>
                  <a:gd name="T134" fmla="*/ 172 w 172"/>
                  <a:gd name="T135" fmla="*/ 147 h 14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2" h="147">
                    <a:moveTo>
                      <a:pt x="161" y="147"/>
                    </a:moveTo>
                    <a:lnTo>
                      <a:pt x="170" y="126"/>
                    </a:lnTo>
                    <a:lnTo>
                      <a:pt x="172" y="96"/>
                    </a:lnTo>
                    <a:lnTo>
                      <a:pt x="169" y="69"/>
                    </a:lnTo>
                    <a:lnTo>
                      <a:pt x="167" y="53"/>
                    </a:lnTo>
                    <a:lnTo>
                      <a:pt x="162" y="39"/>
                    </a:lnTo>
                    <a:lnTo>
                      <a:pt x="155" y="25"/>
                    </a:lnTo>
                    <a:lnTo>
                      <a:pt x="145" y="14"/>
                    </a:lnTo>
                    <a:lnTo>
                      <a:pt x="136" y="7"/>
                    </a:lnTo>
                    <a:lnTo>
                      <a:pt x="128" y="3"/>
                    </a:lnTo>
                    <a:lnTo>
                      <a:pt x="118" y="1"/>
                    </a:lnTo>
                    <a:lnTo>
                      <a:pt x="109" y="0"/>
                    </a:lnTo>
                    <a:lnTo>
                      <a:pt x="100" y="0"/>
                    </a:lnTo>
                    <a:lnTo>
                      <a:pt x="91" y="2"/>
                    </a:lnTo>
                    <a:lnTo>
                      <a:pt x="83" y="5"/>
                    </a:lnTo>
                    <a:lnTo>
                      <a:pt x="73" y="8"/>
                    </a:lnTo>
                    <a:lnTo>
                      <a:pt x="58" y="18"/>
                    </a:lnTo>
                    <a:lnTo>
                      <a:pt x="40" y="30"/>
                    </a:lnTo>
                    <a:lnTo>
                      <a:pt x="22" y="46"/>
                    </a:lnTo>
                    <a:lnTo>
                      <a:pt x="0" y="65"/>
                    </a:lnTo>
                    <a:lnTo>
                      <a:pt x="47" y="110"/>
                    </a:lnTo>
                    <a:lnTo>
                      <a:pt x="65" y="94"/>
                    </a:lnTo>
                    <a:lnTo>
                      <a:pt x="80" y="81"/>
                    </a:lnTo>
                    <a:lnTo>
                      <a:pt x="92" y="71"/>
                    </a:lnTo>
                    <a:lnTo>
                      <a:pt x="103" y="65"/>
                    </a:lnTo>
                    <a:lnTo>
                      <a:pt x="105" y="65"/>
                    </a:lnTo>
                    <a:lnTo>
                      <a:pt x="107" y="64"/>
                    </a:lnTo>
                    <a:lnTo>
                      <a:pt x="109" y="64"/>
                    </a:lnTo>
                    <a:lnTo>
                      <a:pt x="107" y="64"/>
                    </a:lnTo>
                    <a:lnTo>
                      <a:pt x="106" y="64"/>
                    </a:lnTo>
                    <a:lnTo>
                      <a:pt x="104" y="63"/>
                    </a:lnTo>
                    <a:lnTo>
                      <a:pt x="100" y="61"/>
                    </a:lnTo>
                    <a:lnTo>
                      <a:pt x="102" y="61"/>
                    </a:lnTo>
                    <a:lnTo>
                      <a:pt x="103" y="63"/>
                    </a:lnTo>
                    <a:lnTo>
                      <a:pt x="104" y="68"/>
                    </a:lnTo>
                    <a:lnTo>
                      <a:pt x="105" y="75"/>
                    </a:lnTo>
                    <a:lnTo>
                      <a:pt x="106" y="97"/>
                    </a:lnTo>
                    <a:lnTo>
                      <a:pt x="106" y="122"/>
                    </a:lnTo>
                    <a:lnTo>
                      <a:pt x="116" y="102"/>
                    </a:lnTo>
                    <a:lnTo>
                      <a:pt x="161" y="147"/>
                    </a:lnTo>
                    <a:lnTo>
                      <a:pt x="169" y="139"/>
                    </a:lnTo>
                    <a:lnTo>
                      <a:pt x="170" y="126"/>
                    </a:lnTo>
                    <a:lnTo>
                      <a:pt x="161" y="14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633" name="Freeform 404"/>
              <p:cNvSpPr>
                <a:spLocks/>
              </p:cNvSpPr>
              <p:nvPr/>
            </p:nvSpPr>
            <p:spPr bwMode="auto">
              <a:xfrm>
                <a:off x="4037" y="2034"/>
                <a:ext cx="33" cy="22"/>
              </a:xfrm>
              <a:custGeom>
                <a:avLst/>
                <a:gdLst>
                  <a:gd name="T0" fmla="*/ 1 w 133"/>
                  <a:gd name="T1" fmla="*/ 0 h 87"/>
                  <a:gd name="T2" fmla="*/ 1 w 133"/>
                  <a:gd name="T3" fmla="*/ 1 h 87"/>
                  <a:gd name="T4" fmla="*/ 2 w 133"/>
                  <a:gd name="T5" fmla="*/ 1 h 87"/>
                  <a:gd name="T6" fmla="*/ 1 w 133"/>
                  <a:gd name="T7" fmla="*/ 0 h 87"/>
                  <a:gd name="T8" fmla="*/ 1 w 133"/>
                  <a:gd name="T9" fmla="*/ 1 h 87"/>
                  <a:gd name="T10" fmla="*/ 1 w 133"/>
                  <a:gd name="T11" fmla="*/ 1 h 87"/>
                  <a:gd name="T12" fmla="*/ 1 w 133"/>
                  <a:gd name="T13" fmla="*/ 1 h 87"/>
                  <a:gd name="T14" fmla="*/ 0 w 133"/>
                  <a:gd name="T15" fmla="*/ 2 h 87"/>
                  <a:gd name="T16" fmla="*/ 1 w 133"/>
                  <a:gd name="T17" fmla="*/ 1 h 87"/>
                  <a:gd name="T18" fmla="*/ 1 w 133"/>
                  <a:gd name="T19" fmla="*/ 0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3"/>
                  <a:gd name="T31" fmla="*/ 0 h 87"/>
                  <a:gd name="T32" fmla="*/ 133 w 133"/>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3" h="87">
                    <a:moveTo>
                      <a:pt x="79" y="19"/>
                    </a:moveTo>
                    <a:lnTo>
                      <a:pt x="104" y="74"/>
                    </a:lnTo>
                    <a:lnTo>
                      <a:pt x="133" y="45"/>
                    </a:lnTo>
                    <a:lnTo>
                      <a:pt x="88" y="0"/>
                    </a:lnTo>
                    <a:lnTo>
                      <a:pt x="58" y="29"/>
                    </a:lnTo>
                    <a:lnTo>
                      <a:pt x="83" y="83"/>
                    </a:lnTo>
                    <a:lnTo>
                      <a:pt x="58" y="29"/>
                    </a:lnTo>
                    <a:lnTo>
                      <a:pt x="0" y="87"/>
                    </a:lnTo>
                    <a:lnTo>
                      <a:pt x="83" y="83"/>
                    </a:lnTo>
                    <a:lnTo>
                      <a:pt x="79" y="19"/>
                    </a:lnTo>
                    <a:close/>
                  </a:path>
                </a:pathLst>
              </a:custGeom>
              <a:solidFill>
                <a:srgbClr val="DC2B19"/>
              </a:solidFill>
              <a:ln w="9525">
                <a:noFill/>
                <a:round/>
                <a:headEnd/>
                <a:tailEnd/>
              </a:ln>
            </p:spPr>
            <p:txBody>
              <a:bodyPr/>
              <a:lstStyle/>
              <a:p>
                <a:endParaRPr lang="en-US">
                  <a:latin typeface="Calibri" pitchFamily="34" charset="0"/>
                </a:endParaRPr>
              </a:p>
            </p:txBody>
          </p:sp>
        </p:grpSp>
        <p:sp>
          <p:nvSpPr>
            <p:cNvPr id="14343" name="Freeform 405"/>
            <p:cNvSpPr>
              <a:spLocks/>
            </p:cNvSpPr>
            <p:nvPr/>
          </p:nvSpPr>
          <p:spPr bwMode="auto">
            <a:xfrm>
              <a:off x="4057" y="2037"/>
              <a:ext cx="35" cy="22"/>
            </a:xfrm>
            <a:custGeom>
              <a:avLst/>
              <a:gdLst>
                <a:gd name="T0" fmla="*/ 2 w 141"/>
                <a:gd name="T1" fmla="*/ 1 h 90"/>
                <a:gd name="T2" fmla="*/ 2 w 141"/>
                <a:gd name="T3" fmla="*/ 1 h 90"/>
                <a:gd name="T4" fmla="*/ 2 w 141"/>
                <a:gd name="T5" fmla="*/ 1 h 90"/>
                <a:gd name="T6" fmla="*/ 2 w 141"/>
                <a:gd name="T7" fmla="*/ 0 h 90"/>
                <a:gd name="T8" fmla="*/ 2 w 141"/>
                <a:gd name="T9" fmla="*/ 0 h 90"/>
                <a:gd name="T10" fmla="*/ 2 w 141"/>
                <a:gd name="T11" fmla="*/ 0 h 90"/>
                <a:gd name="T12" fmla="*/ 1 w 141"/>
                <a:gd name="T13" fmla="*/ 0 h 90"/>
                <a:gd name="T14" fmla="*/ 1 w 141"/>
                <a:gd name="T15" fmla="*/ 0 h 90"/>
                <a:gd name="T16" fmla="*/ 1 w 141"/>
                <a:gd name="T17" fmla="*/ 0 h 90"/>
                <a:gd name="T18" fmla="*/ 1 w 141"/>
                <a:gd name="T19" fmla="*/ 0 h 90"/>
                <a:gd name="T20" fmla="*/ 1 w 141"/>
                <a:gd name="T21" fmla="*/ 0 h 90"/>
                <a:gd name="T22" fmla="*/ 0 w 141"/>
                <a:gd name="T23" fmla="*/ 0 h 90"/>
                <a:gd name="T24" fmla="*/ 0 w 141"/>
                <a:gd name="T25" fmla="*/ 0 h 90"/>
                <a:gd name="T26" fmla="*/ 0 w 141"/>
                <a:gd name="T27" fmla="*/ 0 h 90"/>
                <a:gd name="T28" fmla="*/ 0 w 141"/>
                <a:gd name="T29" fmla="*/ 1 h 90"/>
                <a:gd name="T30" fmla="*/ 0 w 141"/>
                <a:gd name="T31" fmla="*/ 1 h 90"/>
                <a:gd name="T32" fmla="*/ 0 w 141"/>
                <a:gd name="T33" fmla="*/ 1 h 90"/>
                <a:gd name="T34" fmla="*/ 1 w 141"/>
                <a:gd name="T35" fmla="*/ 1 h 90"/>
                <a:gd name="T36" fmla="*/ 1 w 141"/>
                <a:gd name="T37" fmla="*/ 1 h 90"/>
                <a:gd name="T38" fmla="*/ 1 w 141"/>
                <a:gd name="T39" fmla="*/ 1 h 90"/>
                <a:gd name="T40" fmla="*/ 1 w 141"/>
                <a:gd name="T41" fmla="*/ 1 h 90"/>
                <a:gd name="T42" fmla="*/ 1 w 141"/>
                <a:gd name="T43" fmla="*/ 1 h 90"/>
                <a:gd name="T44" fmla="*/ 1 w 141"/>
                <a:gd name="T45" fmla="*/ 1 h 90"/>
                <a:gd name="T46" fmla="*/ 1 w 141"/>
                <a:gd name="T47" fmla="*/ 1 h 90"/>
                <a:gd name="T48" fmla="*/ 1 w 141"/>
                <a:gd name="T49" fmla="*/ 1 h 90"/>
                <a:gd name="T50" fmla="*/ 1 w 141"/>
                <a:gd name="T51" fmla="*/ 1 h 90"/>
                <a:gd name="T52" fmla="*/ 1 w 141"/>
                <a:gd name="T53" fmla="*/ 1 h 90"/>
                <a:gd name="T54" fmla="*/ 1 w 141"/>
                <a:gd name="T55" fmla="*/ 1 h 90"/>
                <a:gd name="T56" fmla="*/ 2 w 141"/>
                <a:gd name="T57" fmla="*/ 1 h 90"/>
                <a:gd name="T58" fmla="*/ 2 w 141"/>
                <a:gd name="T59" fmla="*/ 1 h 90"/>
                <a:gd name="T60" fmla="*/ 2 w 141"/>
                <a:gd name="T61" fmla="*/ 1 h 90"/>
                <a:gd name="T62" fmla="*/ 2 w 141"/>
                <a:gd name="T63" fmla="*/ 1 h 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
                <a:gd name="T97" fmla="*/ 0 h 90"/>
                <a:gd name="T98" fmla="*/ 141 w 141"/>
                <a:gd name="T99" fmla="*/ 90 h 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 h="90">
                  <a:moveTo>
                    <a:pt x="131" y="90"/>
                  </a:moveTo>
                  <a:lnTo>
                    <a:pt x="141" y="70"/>
                  </a:lnTo>
                  <a:lnTo>
                    <a:pt x="140" y="54"/>
                  </a:lnTo>
                  <a:lnTo>
                    <a:pt x="136" y="39"/>
                  </a:lnTo>
                  <a:lnTo>
                    <a:pt x="129" y="25"/>
                  </a:lnTo>
                  <a:lnTo>
                    <a:pt x="118" y="14"/>
                  </a:lnTo>
                  <a:lnTo>
                    <a:pt x="106" y="7"/>
                  </a:lnTo>
                  <a:lnTo>
                    <a:pt x="93" y="2"/>
                  </a:lnTo>
                  <a:lnTo>
                    <a:pt x="81" y="1"/>
                  </a:lnTo>
                  <a:lnTo>
                    <a:pt x="69" y="0"/>
                  </a:lnTo>
                  <a:lnTo>
                    <a:pt x="49" y="1"/>
                  </a:lnTo>
                  <a:lnTo>
                    <a:pt x="30" y="5"/>
                  </a:lnTo>
                  <a:lnTo>
                    <a:pt x="14" y="7"/>
                  </a:lnTo>
                  <a:lnTo>
                    <a:pt x="0" y="8"/>
                  </a:lnTo>
                  <a:lnTo>
                    <a:pt x="4" y="72"/>
                  </a:lnTo>
                  <a:lnTo>
                    <a:pt x="22" y="71"/>
                  </a:lnTo>
                  <a:lnTo>
                    <a:pt x="40" y="68"/>
                  </a:lnTo>
                  <a:lnTo>
                    <a:pt x="56" y="65"/>
                  </a:lnTo>
                  <a:lnTo>
                    <a:pt x="72" y="64"/>
                  </a:lnTo>
                  <a:lnTo>
                    <a:pt x="75" y="65"/>
                  </a:lnTo>
                  <a:lnTo>
                    <a:pt x="78" y="65"/>
                  </a:lnTo>
                  <a:lnTo>
                    <a:pt x="79" y="65"/>
                  </a:lnTo>
                  <a:lnTo>
                    <a:pt x="78" y="65"/>
                  </a:lnTo>
                  <a:lnTo>
                    <a:pt x="77" y="63"/>
                  </a:lnTo>
                  <a:lnTo>
                    <a:pt x="75" y="62"/>
                  </a:lnTo>
                  <a:lnTo>
                    <a:pt x="75" y="66"/>
                  </a:lnTo>
                  <a:lnTo>
                    <a:pt x="85" y="45"/>
                  </a:lnTo>
                  <a:lnTo>
                    <a:pt x="131" y="90"/>
                  </a:lnTo>
                  <a:lnTo>
                    <a:pt x="140" y="82"/>
                  </a:lnTo>
                  <a:lnTo>
                    <a:pt x="140" y="70"/>
                  </a:lnTo>
                  <a:lnTo>
                    <a:pt x="131" y="9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4" name="Freeform 406"/>
            <p:cNvSpPr>
              <a:spLocks/>
            </p:cNvSpPr>
            <p:nvPr/>
          </p:nvSpPr>
          <p:spPr bwMode="auto">
            <a:xfrm>
              <a:off x="4047" y="2048"/>
              <a:ext cx="42" cy="39"/>
            </a:xfrm>
            <a:custGeom>
              <a:avLst/>
              <a:gdLst>
                <a:gd name="T0" fmla="*/ 0 w 169"/>
                <a:gd name="T1" fmla="*/ 2 h 156"/>
                <a:gd name="T2" fmla="*/ 0 w 169"/>
                <a:gd name="T3" fmla="*/ 2 h 156"/>
                <a:gd name="T4" fmla="*/ 1 w 169"/>
                <a:gd name="T5" fmla="*/ 2 h 156"/>
                <a:gd name="T6" fmla="*/ 1 w 169"/>
                <a:gd name="T7" fmla="*/ 2 h 156"/>
                <a:gd name="T8" fmla="*/ 1 w 169"/>
                <a:gd name="T9" fmla="*/ 2 h 156"/>
                <a:gd name="T10" fmla="*/ 1 w 169"/>
                <a:gd name="T11" fmla="*/ 1 h 156"/>
                <a:gd name="T12" fmla="*/ 2 w 169"/>
                <a:gd name="T13" fmla="*/ 1 h 156"/>
                <a:gd name="T14" fmla="*/ 2 w 169"/>
                <a:gd name="T15" fmla="*/ 1 h 156"/>
                <a:gd name="T16" fmla="*/ 2 w 169"/>
                <a:gd name="T17" fmla="*/ 1 h 156"/>
                <a:gd name="T18" fmla="*/ 2 w 169"/>
                <a:gd name="T19" fmla="*/ 1 h 156"/>
                <a:gd name="T20" fmla="*/ 2 w 169"/>
                <a:gd name="T21" fmla="*/ 0 h 156"/>
                <a:gd name="T22" fmla="*/ 2 w 169"/>
                <a:gd name="T23" fmla="*/ 0 h 156"/>
                <a:gd name="T24" fmla="*/ 1 w 169"/>
                <a:gd name="T25" fmla="*/ 0 h 156"/>
                <a:gd name="T26" fmla="*/ 1 w 169"/>
                <a:gd name="T27" fmla="*/ 1 h 156"/>
                <a:gd name="T28" fmla="*/ 1 w 169"/>
                <a:gd name="T29" fmla="*/ 1 h 156"/>
                <a:gd name="T30" fmla="*/ 1 w 169"/>
                <a:gd name="T31" fmla="*/ 1 h 156"/>
                <a:gd name="T32" fmla="*/ 0 w 169"/>
                <a:gd name="T33" fmla="*/ 1 h 156"/>
                <a:gd name="T34" fmla="*/ 0 w 169"/>
                <a:gd name="T35" fmla="*/ 1 h 156"/>
                <a:gd name="T36" fmla="*/ 0 w 169"/>
                <a:gd name="T37" fmla="*/ 1 h 156"/>
                <a:gd name="T38" fmla="*/ 1 w 169"/>
                <a:gd name="T39" fmla="*/ 1 h 156"/>
                <a:gd name="T40" fmla="*/ 0 w 169"/>
                <a:gd name="T41" fmla="*/ 2 h 156"/>
                <a:gd name="T42" fmla="*/ 0 w 169"/>
                <a:gd name="T43" fmla="*/ 2 h 156"/>
                <a:gd name="T44" fmla="*/ 0 w 169"/>
                <a:gd name="T45" fmla="*/ 2 h 156"/>
                <a:gd name="T46" fmla="*/ 0 w 169"/>
                <a:gd name="T47" fmla="*/ 2 h 1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9"/>
                <a:gd name="T73" fmla="*/ 0 h 156"/>
                <a:gd name="T74" fmla="*/ 169 w 169"/>
                <a:gd name="T75" fmla="*/ 156 h 15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9" h="156">
                  <a:moveTo>
                    <a:pt x="0" y="140"/>
                  </a:moveTo>
                  <a:lnTo>
                    <a:pt x="36" y="147"/>
                  </a:lnTo>
                  <a:lnTo>
                    <a:pt x="52" y="140"/>
                  </a:lnTo>
                  <a:lnTo>
                    <a:pt x="69" y="130"/>
                  </a:lnTo>
                  <a:lnTo>
                    <a:pt x="87" y="116"/>
                  </a:lnTo>
                  <a:lnTo>
                    <a:pt x="105" y="102"/>
                  </a:lnTo>
                  <a:lnTo>
                    <a:pt x="123" y="88"/>
                  </a:lnTo>
                  <a:lnTo>
                    <a:pt x="139" y="72"/>
                  </a:lnTo>
                  <a:lnTo>
                    <a:pt x="155" y="58"/>
                  </a:lnTo>
                  <a:lnTo>
                    <a:pt x="169" y="45"/>
                  </a:lnTo>
                  <a:lnTo>
                    <a:pt x="123" y="0"/>
                  </a:lnTo>
                  <a:lnTo>
                    <a:pt x="111" y="12"/>
                  </a:lnTo>
                  <a:lnTo>
                    <a:pt x="97" y="25"/>
                  </a:lnTo>
                  <a:lnTo>
                    <a:pt x="81" y="38"/>
                  </a:lnTo>
                  <a:lnTo>
                    <a:pt x="65" y="52"/>
                  </a:lnTo>
                  <a:lnTo>
                    <a:pt x="48" y="65"/>
                  </a:lnTo>
                  <a:lnTo>
                    <a:pt x="33" y="76"/>
                  </a:lnTo>
                  <a:lnTo>
                    <a:pt x="21" y="84"/>
                  </a:lnTo>
                  <a:lnTo>
                    <a:pt x="12" y="88"/>
                  </a:lnTo>
                  <a:lnTo>
                    <a:pt x="47" y="95"/>
                  </a:lnTo>
                  <a:lnTo>
                    <a:pt x="0" y="140"/>
                  </a:lnTo>
                  <a:lnTo>
                    <a:pt x="16" y="156"/>
                  </a:lnTo>
                  <a:lnTo>
                    <a:pt x="36" y="147"/>
                  </a:lnTo>
                  <a:lnTo>
                    <a:pt x="0" y="14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5" name="Freeform 407"/>
            <p:cNvSpPr>
              <a:spLocks/>
            </p:cNvSpPr>
            <p:nvPr/>
          </p:nvSpPr>
          <p:spPr bwMode="auto">
            <a:xfrm>
              <a:off x="4036" y="2038"/>
              <a:ext cx="23" cy="45"/>
            </a:xfrm>
            <a:custGeom>
              <a:avLst/>
              <a:gdLst>
                <a:gd name="T0" fmla="*/ 0 w 91"/>
                <a:gd name="T1" fmla="*/ 0 h 178"/>
                <a:gd name="T2" fmla="*/ 0 w 91"/>
                <a:gd name="T3" fmla="*/ 1 h 178"/>
                <a:gd name="T4" fmla="*/ 0 w 91"/>
                <a:gd name="T5" fmla="*/ 1 h 178"/>
                <a:gd name="T6" fmla="*/ 0 w 91"/>
                <a:gd name="T7" fmla="*/ 1 h 178"/>
                <a:gd name="T8" fmla="*/ 0 w 91"/>
                <a:gd name="T9" fmla="*/ 1 h 178"/>
                <a:gd name="T10" fmla="*/ 0 w 91"/>
                <a:gd name="T11" fmla="*/ 2 h 178"/>
                <a:gd name="T12" fmla="*/ 0 w 91"/>
                <a:gd name="T13" fmla="*/ 2 h 178"/>
                <a:gd name="T14" fmla="*/ 1 w 91"/>
                <a:gd name="T15" fmla="*/ 2 h 178"/>
                <a:gd name="T16" fmla="*/ 1 w 91"/>
                <a:gd name="T17" fmla="*/ 3 h 178"/>
                <a:gd name="T18" fmla="*/ 1 w 91"/>
                <a:gd name="T19" fmla="*/ 3 h 178"/>
                <a:gd name="T20" fmla="*/ 1 w 91"/>
                <a:gd name="T21" fmla="*/ 3 h 178"/>
                <a:gd name="T22" fmla="*/ 1 w 91"/>
                <a:gd name="T23" fmla="*/ 3 h 178"/>
                <a:gd name="T24" fmla="*/ 2 w 91"/>
                <a:gd name="T25" fmla="*/ 2 h 178"/>
                <a:gd name="T26" fmla="*/ 2 w 91"/>
                <a:gd name="T27" fmla="*/ 2 h 178"/>
                <a:gd name="T28" fmla="*/ 2 w 91"/>
                <a:gd name="T29" fmla="*/ 2 h 178"/>
                <a:gd name="T30" fmla="*/ 1 w 91"/>
                <a:gd name="T31" fmla="*/ 2 h 178"/>
                <a:gd name="T32" fmla="*/ 1 w 91"/>
                <a:gd name="T33" fmla="*/ 2 h 178"/>
                <a:gd name="T34" fmla="*/ 1 w 91"/>
                <a:gd name="T35" fmla="*/ 2 h 178"/>
                <a:gd name="T36" fmla="*/ 1 w 91"/>
                <a:gd name="T37" fmla="*/ 2 h 178"/>
                <a:gd name="T38" fmla="*/ 1 w 91"/>
                <a:gd name="T39" fmla="*/ 1 h 178"/>
                <a:gd name="T40" fmla="*/ 1 w 91"/>
                <a:gd name="T41" fmla="*/ 1 h 178"/>
                <a:gd name="T42" fmla="*/ 1 w 91"/>
                <a:gd name="T43" fmla="*/ 1 h 178"/>
                <a:gd name="T44" fmla="*/ 1 w 91"/>
                <a:gd name="T45" fmla="*/ 0 h 178"/>
                <a:gd name="T46" fmla="*/ 1 w 91"/>
                <a:gd name="T47" fmla="*/ 1 h 178"/>
                <a:gd name="T48" fmla="*/ 0 w 91"/>
                <a:gd name="T49" fmla="*/ 0 h 178"/>
                <a:gd name="T50" fmla="*/ 0 w 91"/>
                <a:gd name="T51" fmla="*/ 0 h 178"/>
                <a:gd name="T52" fmla="*/ 0 w 91"/>
                <a:gd name="T53" fmla="*/ 1 h 178"/>
                <a:gd name="T54" fmla="*/ 0 w 91"/>
                <a:gd name="T55" fmla="*/ 0 h 1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1"/>
                <a:gd name="T85" fmla="*/ 0 h 178"/>
                <a:gd name="T86" fmla="*/ 91 w 91"/>
                <a:gd name="T87" fmla="*/ 178 h 1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1" h="178">
                  <a:moveTo>
                    <a:pt x="10" y="0"/>
                  </a:moveTo>
                  <a:lnTo>
                    <a:pt x="0" y="25"/>
                  </a:lnTo>
                  <a:lnTo>
                    <a:pt x="2" y="42"/>
                  </a:lnTo>
                  <a:lnTo>
                    <a:pt x="4" y="61"/>
                  </a:lnTo>
                  <a:lnTo>
                    <a:pt x="6" y="81"/>
                  </a:lnTo>
                  <a:lnTo>
                    <a:pt x="10" y="101"/>
                  </a:lnTo>
                  <a:lnTo>
                    <a:pt x="15" y="122"/>
                  </a:lnTo>
                  <a:lnTo>
                    <a:pt x="22" y="141"/>
                  </a:lnTo>
                  <a:lnTo>
                    <a:pt x="27" y="152"/>
                  </a:lnTo>
                  <a:lnTo>
                    <a:pt x="31" y="162"/>
                  </a:lnTo>
                  <a:lnTo>
                    <a:pt x="37" y="170"/>
                  </a:lnTo>
                  <a:lnTo>
                    <a:pt x="44" y="178"/>
                  </a:lnTo>
                  <a:lnTo>
                    <a:pt x="91" y="133"/>
                  </a:lnTo>
                  <a:lnTo>
                    <a:pt x="88" y="131"/>
                  </a:lnTo>
                  <a:lnTo>
                    <a:pt x="86" y="127"/>
                  </a:lnTo>
                  <a:lnTo>
                    <a:pt x="84" y="124"/>
                  </a:lnTo>
                  <a:lnTo>
                    <a:pt x="81" y="119"/>
                  </a:lnTo>
                  <a:lnTo>
                    <a:pt x="77" y="105"/>
                  </a:lnTo>
                  <a:lnTo>
                    <a:pt x="73" y="88"/>
                  </a:lnTo>
                  <a:lnTo>
                    <a:pt x="69" y="71"/>
                  </a:lnTo>
                  <a:lnTo>
                    <a:pt x="68" y="53"/>
                  </a:lnTo>
                  <a:lnTo>
                    <a:pt x="66" y="37"/>
                  </a:lnTo>
                  <a:lnTo>
                    <a:pt x="66" y="21"/>
                  </a:lnTo>
                  <a:lnTo>
                    <a:pt x="56" y="45"/>
                  </a:lnTo>
                  <a:lnTo>
                    <a:pt x="10" y="0"/>
                  </a:lnTo>
                  <a:lnTo>
                    <a:pt x="0" y="11"/>
                  </a:lnTo>
                  <a:lnTo>
                    <a:pt x="0" y="25"/>
                  </a:lnTo>
                  <a:lnTo>
                    <a:pt x="10"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6" name="Freeform 408"/>
            <p:cNvSpPr>
              <a:spLocks/>
            </p:cNvSpPr>
            <p:nvPr/>
          </p:nvSpPr>
          <p:spPr bwMode="auto">
            <a:xfrm>
              <a:off x="4038" y="2030"/>
              <a:ext cx="58" cy="26"/>
            </a:xfrm>
            <a:custGeom>
              <a:avLst/>
              <a:gdLst>
                <a:gd name="T0" fmla="*/ 3 w 231"/>
                <a:gd name="T1" fmla="*/ 2 h 104"/>
                <a:gd name="T2" fmla="*/ 3 w 231"/>
                <a:gd name="T3" fmla="*/ 1 h 104"/>
                <a:gd name="T4" fmla="*/ 3 w 231"/>
                <a:gd name="T5" fmla="*/ 1 h 104"/>
                <a:gd name="T6" fmla="*/ 3 w 231"/>
                <a:gd name="T7" fmla="*/ 1 h 104"/>
                <a:gd name="T8" fmla="*/ 3 w 231"/>
                <a:gd name="T9" fmla="*/ 1 h 104"/>
                <a:gd name="T10" fmla="*/ 3 w 231"/>
                <a:gd name="T11" fmla="*/ 0 h 104"/>
                <a:gd name="T12" fmla="*/ 2 w 231"/>
                <a:gd name="T13" fmla="*/ 0 h 104"/>
                <a:gd name="T14" fmla="*/ 2 w 231"/>
                <a:gd name="T15" fmla="*/ 0 h 104"/>
                <a:gd name="T16" fmla="*/ 2 w 231"/>
                <a:gd name="T17" fmla="*/ 0 h 104"/>
                <a:gd name="T18" fmla="*/ 2 w 231"/>
                <a:gd name="T19" fmla="*/ 0 h 104"/>
                <a:gd name="T20" fmla="*/ 1 w 231"/>
                <a:gd name="T21" fmla="*/ 0 h 104"/>
                <a:gd name="T22" fmla="*/ 1 w 231"/>
                <a:gd name="T23" fmla="*/ 0 h 104"/>
                <a:gd name="T24" fmla="*/ 1 w 231"/>
                <a:gd name="T25" fmla="*/ 0 h 104"/>
                <a:gd name="T26" fmla="*/ 1 w 231"/>
                <a:gd name="T27" fmla="*/ 0 h 104"/>
                <a:gd name="T28" fmla="*/ 0 w 231"/>
                <a:gd name="T29" fmla="*/ 1 h 104"/>
                <a:gd name="T30" fmla="*/ 0 w 231"/>
                <a:gd name="T31" fmla="*/ 1 h 104"/>
                <a:gd name="T32" fmla="*/ 1 w 231"/>
                <a:gd name="T33" fmla="*/ 1 h 104"/>
                <a:gd name="T34" fmla="*/ 1 w 231"/>
                <a:gd name="T35" fmla="*/ 1 h 104"/>
                <a:gd name="T36" fmla="*/ 1 w 231"/>
                <a:gd name="T37" fmla="*/ 1 h 104"/>
                <a:gd name="T38" fmla="*/ 1 w 231"/>
                <a:gd name="T39" fmla="*/ 1 h 104"/>
                <a:gd name="T40" fmla="*/ 1 w 231"/>
                <a:gd name="T41" fmla="*/ 1 h 104"/>
                <a:gd name="T42" fmla="*/ 1 w 231"/>
                <a:gd name="T43" fmla="*/ 1 h 104"/>
                <a:gd name="T44" fmla="*/ 2 w 231"/>
                <a:gd name="T45" fmla="*/ 1 h 104"/>
                <a:gd name="T46" fmla="*/ 2 w 231"/>
                <a:gd name="T47" fmla="*/ 1 h 104"/>
                <a:gd name="T48" fmla="*/ 2 w 231"/>
                <a:gd name="T49" fmla="*/ 1 h 104"/>
                <a:gd name="T50" fmla="*/ 2 w 231"/>
                <a:gd name="T51" fmla="*/ 1 h 104"/>
                <a:gd name="T52" fmla="*/ 2 w 231"/>
                <a:gd name="T53" fmla="*/ 1 h 104"/>
                <a:gd name="T54" fmla="*/ 2 w 231"/>
                <a:gd name="T55" fmla="*/ 1 h 104"/>
                <a:gd name="T56" fmla="*/ 2 w 231"/>
                <a:gd name="T57" fmla="*/ 2 h 104"/>
                <a:gd name="T58" fmla="*/ 3 w 231"/>
                <a:gd name="T59" fmla="*/ 2 h 104"/>
                <a:gd name="T60" fmla="*/ 3 w 231"/>
                <a:gd name="T61" fmla="*/ 2 h 104"/>
                <a:gd name="T62" fmla="*/ 3 w 231"/>
                <a:gd name="T63" fmla="*/ 1 h 104"/>
                <a:gd name="T64" fmla="*/ 3 w 231"/>
                <a:gd name="T65" fmla="*/ 2 h 104"/>
                <a:gd name="T66" fmla="*/ 4 w 231"/>
                <a:gd name="T67" fmla="*/ 1 h 104"/>
                <a:gd name="T68" fmla="*/ 3 w 231"/>
                <a:gd name="T69" fmla="*/ 1 h 104"/>
                <a:gd name="T70" fmla="*/ 3 w 231"/>
                <a:gd name="T71" fmla="*/ 2 h 1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1"/>
                <a:gd name="T109" fmla="*/ 0 h 104"/>
                <a:gd name="T110" fmla="*/ 231 w 231"/>
                <a:gd name="T111" fmla="*/ 104 h 1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1" h="104">
                  <a:moveTo>
                    <a:pt x="208" y="104"/>
                  </a:moveTo>
                  <a:lnTo>
                    <a:pt x="208" y="58"/>
                  </a:lnTo>
                  <a:lnTo>
                    <a:pt x="195" y="46"/>
                  </a:lnTo>
                  <a:lnTo>
                    <a:pt x="178" y="34"/>
                  </a:lnTo>
                  <a:lnTo>
                    <a:pt x="166" y="27"/>
                  </a:lnTo>
                  <a:lnTo>
                    <a:pt x="154" y="19"/>
                  </a:lnTo>
                  <a:lnTo>
                    <a:pt x="143" y="14"/>
                  </a:lnTo>
                  <a:lnTo>
                    <a:pt x="128" y="9"/>
                  </a:lnTo>
                  <a:lnTo>
                    <a:pt x="114" y="4"/>
                  </a:lnTo>
                  <a:lnTo>
                    <a:pt x="99" y="2"/>
                  </a:lnTo>
                  <a:lnTo>
                    <a:pt x="83" y="0"/>
                  </a:lnTo>
                  <a:lnTo>
                    <a:pt x="65" y="2"/>
                  </a:lnTo>
                  <a:lnTo>
                    <a:pt x="49" y="5"/>
                  </a:lnTo>
                  <a:lnTo>
                    <a:pt x="32" y="12"/>
                  </a:lnTo>
                  <a:lnTo>
                    <a:pt x="15" y="22"/>
                  </a:lnTo>
                  <a:lnTo>
                    <a:pt x="0" y="35"/>
                  </a:lnTo>
                  <a:lnTo>
                    <a:pt x="46" y="80"/>
                  </a:lnTo>
                  <a:lnTo>
                    <a:pt x="53" y="74"/>
                  </a:lnTo>
                  <a:lnTo>
                    <a:pt x="61" y="69"/>
                  </a:lnTo>
                  <a:lnTo>
                    <a:pt x="68" y="67"/>
                  </a:lnTo>
                  <a:lnTo>
                    <a:pt x="75" y="65"/>
                  </a:lnTo>
                  <a:lnTo>
                    <a:pt x="83" y="65"/>
                  </a:lnTo>
                  <a:lnTo>
                    <a:pt x="90" y="65"/>
                  </a:lnTo>
                  <a:lnTo>
                    <a:pt x="100" y="67"/>
                  </a:lnTo>
                  <a:lnTo>
                    <a:pt x="108" y="69"/>
                  </a:lnTo>
                  <a:lnTo>
                    <a:pt x="116" y="73"/>
                  </a:lnTo>
                  <a:lnTo>
                    <a:pt x="126" y="77"/>
                  </a:lnTo>
                  <a:lnTo>
                    <a:pt x="133" y="81"/>
                  </a:lnTo>
                  <a:lnTo>
                    <a:pt x="140" y="86"/>
                  </a:lnTo>
                  <a:lnTo>
                    <a:pt x="154" y="97"/>
                  </a:lnTo>
                  <a:lnTo>
                    <a:pt x="163" y="104"/>
                  </a:lnTo>
                  <a:lnTo>
                    <a:pt x="163" y="58"/>
                  </a:lnTo>
                  <a:lnTo>
                    <a:pt x="208" y="104"/>
                  </a:lnTo>
                  <a:lnTo>
                    <a:pt x="231" y="81"/>
                  </a:lnTo>
                  <a:lnTo>
                    <a:pt x="208" y="58"/>
                  </a:lnTo>
                  <a:lnTo>
                    <a:pt x="208" y="10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7" name="Freeform 409"/>
            <p:cNvSpPr>
              <a:spLocks/>
            </p:cNvSpPr>
            <p:nvPr/>
          </p:nvSpPr>
          <p:spPr bwMode="auto">
            <a:xfrm>
              <a:off x="4062" y="2044"/>
              <a:ext cx="28" cy="25"/>
            </a:xfrm>
            <a:custGeom>
              <a:avLst/>
              <a:gdLst>
                <a:gd name="T0" fmla="*/ 1 w 113"/>
                <a:gd name="T1" fmla="*/ 1 h 99"/>
                <a:gd name="T2" fmla="*/ 1 w 113"/>
                <a:gd name="T3" fmla="*/ 2 h 99"/>
                <a:gd name="T4" fmla="*/ 1 w 113"/>
                <a:gd name="T5" fmla="*/ 2 h 99"/>
                <a:gd name="T6" fmla="*/ 1 w 113"/>
                <a:gd name="T7" fmla="*/ 1 h 99"/>
                <a:gd name="T8" fmla="*/ 1 w 113"/>
                <a:gd name="T9" fmla="*/ 1 h 99"/>
                <a:gd name="T10" fmla="*/ 1 w 113"/>
                <a:gd name="T11" fmla="*/ 1 h 99"/>
                <a:gd name="T12" fmla="*/ 1 w 113"/>
                <a:gd name="T13" fmla="*/ 1 h 99"/>
                <a:gd name="T14" fmla="*/ 1 w 113"/>
                <a:gd name="T15" fmla="*/ 1 h 99"/>
                <a:gd name="T16" fmla="*/ 2 w 113"/>
                <a:gd name="T17" fmla="*/ 1 h 99"/>
                <a:gd name="T18" fmla="*/ 2 w 113"/>
                <a:gd name="T19" fmla="*/ 1 h 99"/>
                <a:gd name="T20" fmla="*/ 1 w 113"/>
                <a:gd name="T21" fmla="*/ 0 h 99"/>
                <a:gd name="T22" fmla="*/ 1 w 113"/>
                <a:gd name="T23" fmla="*/ 0 h 99"/>
                <a:gd name="T24" fmla="*/ 1 w 113"/>
                <a:gd name="T25" fmla="*/ 0 h 99"/>
                <a:gd name="T26" fmla="*/ 1 w 113"/>
                <a:gd name="T27" fmla="*/ 1 h 99"/>
                <a:gd name="T28" fmla="*/ 0 w 113"/>
                <a:gd name="T29" fmla="*/ 1 h 99"/>
                <a:gd name="T30" fmla="*/ 0 w 113"/>
                <a:gd name="T31" fmla="*/ 1 h 99"/>
                <a:gd name="T32" fmla="*/ 0 w 113"/>
                <a:gd name="T33" fmla="*/ 1 h 99"/>
                <a:gd name="T34" fmla="*/ 0 w 113"/>
                <a:gd name="T35" fmla="*/ 1 h 99"/>
                <a:gd name="T36" fmla="*/ 0 w 113"/>
                <a:gd name="T37" fmla="*/ 1 h 99"/>
                <a:gd name="T38" fmla="*/ 0 w 113"/>
                <a:gd name="T39" fmla="*/ 2 h 99"/>
                <a:gd name="T40" fmla="*/ 0 w 113"/>
                <a:gd name="T41" fmla="*/ 1 h 99"/>
                <a:gd name="T42" fmla="*/ 0 w 113"/>
                <a:gd name="T43" fmla="*/ 1 h 99"/>
                <a:gd name="T44" fmla="*/ 0 w 113"/>
                <a:gd name="T45" fmla="*/ 2 h 99"/>
                <a:gd name="T46" fmla="*/ 1 w 113"/>
                <a:gd name="T47" fmla="*/ 1 h 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3"/>
                <a:gd name="T73" fmla="*/ 0 h 99"/>
                <a:gd name="T74" fmla="*/ 113 w 113"/>
                <a:gd name="T75" fmla="*/ 99 h 9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3" h="99">
                  <a:moveTo>
                    <a:pt x="69" y="54"/>
                  </a:moveTo>
                  <a:lnTo>
                    <a:pt x="69" y="99"/>
                  </a:lnTo>
                  <a:lnTo>
                    <a:pt x="76" y="91"/>
                  </a:lnTo>
                  <a:lnTo>
                    <a:pt x="83" y="83"/>
                  </a:lnTo>
                  <a:lnTo>
                    <a:pt x="89" y="76"/>
                  </a:lnTo>
                  <a:lnTo>
                    <a:pt x="94" y="70"/>
                  </a:lnTo>
                  <a:lnTo>
                    <a:pt x="99" y="63"/>
                  </a:lnTo>
                  <a:lnTo>
                    <a:pt x="102" y="58"/>
                  </a:lnTo>
                  <a:lnTo>
                    <a:pt x="107" y="52"/>
                  </a:lnTo>
                  <a:lnTo>
                    <a:pt x="113" y="46"/>
                  </a:lnTo>
                  <a:lnTo>
                    <a:pt x="68" y="0"/>
                  </a:lnTo>
                  <a:lnTo>
                    <a:pt x="59" y="9"/>
                  </a:lnTo>
                  <a:lnTo>
                    <a:pt x="52" y="17"/>
                  </a:lnTo>
                  <a:lnTo>
                    <a:pt x="46" y="24"/>
                  </a:lnTo>
                  <a:lnTo>
                    <a:pt x="42" y="32"/>
                  </a:lnTo>
                  <a:lnTo>
                    <a:pt x="37" y="38"/>
                  </a:lnTo>
                  <a:lnTo>
                    <a:pt x="33" y="42"/>
                  </a:lnTo>
                  <a:lnTo>
                    <a:pt x="29" y="48"/>
                  </a:lnTo>
                  <a:lnTo>
                    <a:pt x="23" y="54"/>
                  </a:lnTo>
                  <a:lnTo>
                    <a:pt x="23" y="99"/>
                  </a:lnTo>
                  <a:lnTo>
                    <a:pt x="23" y="54"/>
                  </a:lnTo>
                  <a:lnTo>
                    <a:pt x="0" y="77"/>
                  </a:lnTo>
                  <a:lnTo>
                    <a:pt x="23" y="99"/>
                  </a:lnTo>
                  <a:lnTo>
                    <a:pt x="69" y="5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8" name="Freeform 410"/>
            <p:cNvSpPr>
              <a:spLocks/>
            </p:cNvSpPr>
            <p:nvPr/>
          </p:nvSpPr>
          <p:spPr bwMode="auto">
            <a:xfrm>
              <a:off x="4068" y="2047"/>
              <a:ext cx="62" cy="31"/>
            </a:xfrm>
            <a:custGeom>
              <a:avLst/>
              <a:gdLst>
                <a:gd name="T0" fmla="*/ 2 w 248"/>
                <a:gd name="T1" fmla="*/ 2 h 124"/>
                <a:gd name="T2" fmla="*/ 2 w 248"/>
                <a:gd name="T3" fmla="*/ 1 h 124"/>
                <a:gd name="T4" fmla="*/ 2 w 248"/>
                <a:gd name="T5" fmla="*/ 1 h 124"/>
                <a:gd name="T6" fmla="*/ 2 w 248"/>
                <a:gd name="T7" fmla="*/ 1 h 124"/>
                <a:gd name="T8" fmla="*/ 1 w 248"/>
                <a:gd name="T9" fmla="*/ 1 h 124"/>
                <a:gd name="T10" fmla="*/ 1 w 248"/>
                <a:gd name="T11" fmla="*/ 1 h 124"/>
                <a:gd name="T12" fmla="*/ 1 w 248"/>
                <a:gd name="T13" fmla="*/ 1 h 124"/>
                <a:gd name="T14" fmla="*/ 1 w 248"/>
                <a:gd name="T15" fmla="*/ 1 h 124"/>
                <a:gd name="T16" fmla="*/ 1 w 248"/>
                <a:gd name="T17" fmla="*/ 1 h 124"/>
                <a:gd name="T18" fmla="*/ 1 w 248"/>
                <a:gd name="T19" fmla="*/ 1 h 124"/>
                <a:gd name="T20" fmla="*/ 0 w 248"/>
                <a:gd name="T21" fmla="*/ 2 h 124"/>
                <a:gd name="T22" fmla="*/ 0 w 248"/>
                <a:gd name="T23" fmla="*/ 2 h 124"/>
                <a:gd name="T24" fmla="*/ 1 w 248"/>
                <a:gd name="T25" fmla="*/ 2 h 124"/>
                <a:gd name="T26" fmla="*/ 1 w 248"/>
                <a:gd name="T27" fmla="*/ 2 h 124"/>
                <a:gd name="T28" fmla="*/ 1 w 248"/>
                <a:gd name="T29" fmla="*/ 2 h 124"/>
                <a:gd name="T30" fmla="*/ 1 w 248"/>
                <a:gd name="T31" fmla="*/ 2 h 124"/>
                <a:gd name="T32" fmla="*/ 2 w 248"/>
                <a:gd name="T33" fmla="*/ 2 h 124"/>
                <a:gd name="T34" fmla="*/ 2 w 248"/>
                <a:gd name="T35" fmla="*/ 2 h 124"/>
                <a:gd name="T36" fmla="*/ 2 w 248"/>
                <a:gd name="T37" fmla="*/ 2 h 124"/>
                <a:gd name="T38" fmla="*/ 2 w 248"/>
                <a:gd name="T39" fmla="*/ 1 h 124"/>
                <a:gd name="T40" fmla="*/ 2 w 248"/>
                <a:gd name="T41" fmla="*/ 2 h 124"/>
                <a:gd name="T42" fmla="*/ 4 w 248"/>
                <a:gd name="T43" fmla="*/ 0 h 124"/>
                <a:gd name="T44" fmla="*/ 2 w 248"/>
                <a:gd name="T45" fmla="*/ 1 h 124"/>
                <a:gd name="T46" fmla="*/ 2 w 248"/>
                <a:gd name="T47" fmla="*/ 2 h 1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8"/>
                <a:gd name="T73" fmla="*/ 0 h 124"/>
                <a:gd name="T74" fmla="*/ 248 w 248"/>
                <a:gd name="T75" fmla="*/ 124 h 1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8" h="124">
                  <a:moveTo>
                    <a:pt x="142" y="107"/>
                  </a:moveTo>
                  <a:lnTo>
                    <a:pt x="108" y="54"/>
                  </a:lnTo>
                  <a:lnTo>
                    <a:pt x="96" y="57"/>
                  </a:lnTo>
                  <a:lnTo>
                    <a:pt x="86" y="60"/>
                  </a:lnTo>
                  <a:lnTo>
                    <a:pt x="78" y="60"/>
                  </a:lnTo>
                  <a:lnTo>
                    <a:pt x="71" y="59"/>
                  </a:lnTo>
                  <a:lnTo>
                    <a:pt x="64" y="56"/>
                  </a:lnTo>
                  <a:lnTo>
                    <a:pt x="58" y="53"/>
                  </a:lnTo>
                  <a:lnTo>
                    <a:pt x="52" y="48"/>
                  </a:lnTo>
                  <a:lnTo>
                    <a:pt x="46" y="43"/>
                  </a:lnTo>
                  <a:lnTo>
                    <a:pt x="0" y="88"/>
                  </a:lnTo>
                  <a:lnTo>
                    <a:pt x="12" y="99"/>
                  </a:lnTo>
                  <a:lnTo>
                    <a:pt x="25" y="107"/>
                  </a:lnTo>
                  <a:lnTo>
                    <a:pt x="40" y="116"/>
                  </a:lnTo>
                  <a:lnTo>
                    <a:pt x="55" y="120"/>
                  </a:lnTo>
                  <a:lnTo>
                    <a:pt x="73" y="124"/>
                  </a:lnTo>
                  <a:lnTo>
                    <a:pt x="92" y="124"/>
                  </a:lnTo>
                  <a:lnTo>
                    <a:pt x="111" y="120"/>
                  </a:lnTo>
                  <a:lnTo>
                    <a:pt x="132" y="114"/>
                  </a:lnTo>
                  <a:lnTo>
                    <a:pt x="97" y="61"/>
                  </a:lnTo>
                  <a:lnTo>
                    <a:pt x="142" y="107"/>
                  </a:lnTo>
                  <a:lnTo>
                    <a:pt x="248" y="0"/>
                  </a:lnTo>
                  <a:lnTo>
                    <a:pt x="108" y="54"/>
                  </a:lnTo>
                  <a:lnTo>
                    <a:pt x="142" y="10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49" name="Freeform 411"/>
            <p:cNvSpPr>
              <a:spLocks/>
            </p:cNvSpPr>
            <p:nvPr/>
          </p:nvSpPr>
          <p:spPr bwMode="auto">
            <a:xfrm>
              <a:off x="4076" y="2062"/>
              <a:ext cx="28" cy="39"/>
            </a:xfrm>
            <a:custGeom>
              <a:avLst/>
              <a:gdLst>
                <a:gd name="T0" fmla="*/ 0 w 109"/>
                <a:gd name="T1" fmla="*/ 1 h 156"/>
                <a:gd name="T2" fmla="*/ 1 w 109"/>
                <a:gd name="T3" fmla="*/ 1 h 156"/>
                <a:gd name="T4" fmla="*/ 2 w 109"/>
                <a:gd name="T5" fmla="*/ 1 h 156"/>
                <a:gd name="T6" fmla="*/ 1 w 109"/>
                <a:gd name="T7" fmla="*/ 0 h 156"/>
                <a:gd name="T8" fmla="*/ 0 w 109"/>
                <a:gd name="T9" fmla="*/ 1 h 156"/>
                <a:gd name="T10" fmla="*/ 1 w 109"/>
                <a:gd name="T11" fmla="*/ 1 h 156"/>
                <a:gd name="T12" fmla="*/ 0 w 109"/>
                <a:gd name="T13" fmla="*/ 1 h 156"/>
                <a:gd name="T14" fmla="*/ 0 w 109"/>
                <a:gd name="T15" fmla="*/ 2 h 156"/>
                <a:gd name="T16" fmla="*/ 1 w 109"/>
                <a:gd name="T17" fmla="*/ 1 h 156"/>
                <a:gd name="T18" fmla="*/ 0 w 109"/>
                <a:gd name="T19" fmla="*/ 1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9"/>
                <a:gd name="T31" fmla="*/ 0 h 156"/>
                <a:gd name="T32" fmla="*/ 109 w 109"/>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9" h="156">
                  <a:moveTo>
                    <a:pt x="5" y="70"/>
                  </a:moveTo>
                  <a:lnTo>
                    <a:pt x="61" y="95"/>
                  </a:lnTo>
                  <a:lnTo>
                    <a:pt x="109" y="46"/>
                  </a:lnTo>
                  <a:lnTo>
                    <a:pt x="64" y="0"/>
                  </a:lnTo>
                  <a:lnTo>
                    <a:pt x="14" y="50"/>
                  </a:lnTo>
                  <a:lnTo>
                    <a:pt x="69" y="75"/>
                  </a:lnTo>
                  <a:lnTo>
                    <a:pt x="5" y="70"/>
                  </a:lnTo>
                  <a:lnTo>
                    <a:pt x="0" y="156"/>
                  </a:lnTo>
                  <a:lnTo>
                    <a:pt x="61" y="95"/>
                  </a:lnTo>
                  <a:lnTo>
                    <a:pt x="5" y="7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0" name="Freeform 412"/>
            <p:cNvSpPr>
              <a:spLocks/>
            </p:cNvSpPr>
            <p:nvPr/>
          </p:nvSpPr>
          <p:spPr bwMode="auto">
            <a:xfrm>
              <a:off x="4077" y="2052"/>
              <a:ext cx="27" cy="29"/>
            </a:xfrm>
            <a:custGeom>
              <a:avLst/>
              <a:gdLst>
                <a:gd name="T0" fmla="*/ 2 w 105"/>
                <a:gd name="T1" fmla="*/ 0 h 118"/>
                <a:gd name="T2" fmla="*/ 1 w 105"/>
                <a:gd name="T3" fmla="*/ 0 h 118"/>
                <a:gd name="T4" fmla="*/ 1 w 105"/>
                <a:gd name="T5" fmla="*/ 0 h 118"/>
                <a:gd name="T6" fmla="*/ 1 w 105"/>
                <a:gd name="T7" fmla="*/ 0 h 118"/>
                <a:gd name="T8" fmla="*/ 1 w 105"/>
                <a:gd name="T9" fmla="*/ 1 h 118"/>
                <a:gd name="T10" fmla="*/ 1 w 105"/>
                <a:gd name="T11" fmla="*/ 1 h 118"/>
                <a:gd name="T12" fmla="*/ 0 w 105"/>
                <a:gd name="T13" fmla="*/ 1 h 118"/>
                <a:gd name="T14" fmla="*/ 0 w 105"/>
                <a:gd name="T15" fmla="*/ 1 h 118"/>
                <a:gd name="T16" fmla="*/ 0 w 105"/>
                <a:gd name="T17" fmla="*/ 1 h 118"/>
                <a:gd name="T18" fmla="*/ 0 w 105"/>
                <a:gd name="T19" fmla="*/ 2 h 118"/>
                <a:gd name="T20" fmla="*/ 1 w 105"/>
                <a:gd name="T21" fmla="*/ 2 h 118"/>
                <a:gd name="T22" fmla="*/ 1 w 105"/>
                <a:gd name="T23" fmla="*/ 2 h 118"/>
                <a:gd name="T24" fmla="*/ 1 w 105"/>
                <a:gd name="T25" fmla="*/ 2 h 118"/>
                <a:gd name="T26" fmla="*/ 1 w 105"/>
                <a:gd name="T27" fmla="*/ 2 h 118"/>
                <a:gd name="T28" fmla="*/ 1 w 105"/>
                <a:gd name="T29" fmla="*/ 1 h 118"/>
                <a:gd name="T30" fmla="*/ 1 w 105"/>
                <a:gd name="T31" fmla="*/ 1 h 118"/>
                <a:gd name="T32" fmla="*/ 2 w 105"/>
                <a:gd name="T33" fmla="*/ 1 h 118"/>
                <a:gd name="T34" fmla="*/ 2 w 105"/>
                <a:gd name="T35" fmla="*/ 1 h 118"/>
                <a:gd name="T36" fmla="*/ 2 w 105"/>
                <a:gd name="T37" fmla="*/ 1 h 118"/>
                <a:gd name="T38" fmla="*/ 1 w 105"/>
                <a:gd name="T39" fmla="*/ 1 h 118"/>
                <a:gd name="T40" fmla="*/ 2 w 105"/>
                <a:gd name="T41" fmla="*/ 0 h 118"/>
                <a:gd name="T42" fmla="*/ 1 w 105"/>
                <a:gd name="T43" fmla="*/ 0 h 118"/>
                <a:gd name="T44" fmla="*/ 1 w 105"/>
                <a:gd name="T45" fmla="*/ 0 h 118"/>
                <a:gd name="T46" fmla="*/ 2 w 105"/>
                <a:gd name="T47" fmla="*/ 0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
                <a:gd name="T73" fmla="*/ 0 h 118"/>
                <a:gd name="T74" fmla="*/ 105 w 105"/>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 h="118">
                  <a:moveTo>
                    <a:pt x="105" y="23"/>
                  </a:moveTo>
                  <a:lnTo>
                    <a:pt x="60" y="23"/>
                  </a:lnTo>
                  <a:lnTo>
                    <a:pt x="52" y="31"/>
                  </a:lnTo>
                  <a:lnTo>
                    <a:pt x="44" y="41"/>
                  </a:lnTo>
                  <a:lnTo>
                    <a:pt x="34" y="50"/>
                  </a:lnTo>
                  <a:lnTo>
                    <a:pt x="26" y="61"/>
                  </a:lnTo>
                  <a:lnTo>
                    <a:pt x="17" y="72"/>
                  </a:lnTo>
                  <a:lnTo>
                    <a:pt x="9" y="82"/>
                  </a:lnTo>
                  <a:lnTo>
                    <a:pt x="3" y="97"/>
                  </a:lnTo>
                  <a:lnTo>
                    <a:pt x="0" y="112"/>
                  </a:lnTo>
                  <a:lnTo>
                    <a:pt x="64" y="117"/>
                  </a:lnTo>
                  <a:lnTo>
                    <a:pt x="64" y="118"/>
                  </a:lnTo>
                  <a:lnTo>
                    <a:pt x="66" y="115"/>
                  </a:lnTo>
                  <a:lnTo>
                    <a:pt x="70" y="109"/>
                  </a:lnTo>
                  <a:lnTo>
                    <a:pt x="76" y="101"/>
                  </a:lnTo>
                  <a:lnTo>
                    <a:pt x="82" y="93"/>
                  </a:lnTo>
                  <a:lnTo>
                    <a:pt x="90" y="85"/>
                  </a:lnTo>
                  <a:lnTo>
                    <a:pt x="98" y="76"/>
                  </a:lnTo>
                  <a:lnTo>
                    <a:pt x="105" y="69"/>
                  </a:lnTo>
                  <a:lnTo>
                    <a:pt x="60" y="69"/>
                  </a:lnTo>
                  <a:lnTo>
                    <a:pt x="105" y="23"/>
                  </a:lnTo>
                  <a:lnTo>
                    <a:pt x="83" y="0"/>
                  </a:lnTo>
                  <a:lnTo>
                    <a:pt x="60" y="23"/>
                  </a:lnTo>
                  <a:lnTo>
                    <a:pt x="105"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1" name="Freeform 413"/>
            <p:cNvSpPr>
              <a:spLocks/>
            </p:cNvSpPr>
            <p:nvPr/>
          </p:nvSpPr>
          <p:spPr bwMode="auto">
            <a:xfrm>
              <a:off x="4093" y="2057"/>
              <a:ext cx="28" cy="25"/>
            </a:xfrm>
            <a:custGeom>
              <a:avLst/>
              <a:gdLst>
                <a:gd name="T0" fmla="*/ 1 w 114"/>
                <a:gd name="T1" fmla="*/ 2 h 100"/>
                <a:gd name="T2" fmla="*/ 1 w 114"/>
                <a:gd name="T3" fmla="*/ 1 h 100"/>
                <a:gd name="T4" fmla="*/ 1 w 114"/>
                <a:gd name="T5" fmla="*/ 0 h 100"/>
                <a:gd name="T6" fmla="*/ 0 w 114"/>
                <a:gd name="T7" fmla="*/ 1 h 100"/>
                <a:gd name="T8" fmla="*/ 1 w 114"/>
                <a:gd name="T9" fmla="*/ 2 h 100"/>
                <a:gd name="T10" fmla="*/ 1 w 114"/>
                <a:gd name="T11" fmla="*/ 1 h 100"/>
                <a:gd name="T12" fmla="*/ 1 w 114"/>
                <a:gd name="T13" fmla="*/ 2 h 100"/>
                <a:gd name="T14" fmla="*/ 2 w 114"/>
                <a:gd name="T15" fmla="*/ 1 h 100"/>
                <a:gd name="T16" fmla="*/ 1 w 114"/>
                <a:gd name="T17" fmla="*/ 1 h 100"/>
                <a:gd name="T18" fmla="*/ 1 w 114"/>
                <a:gd name="T19" fmla="*/ 2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00"/>
                <a:gd name="T32" fmla="*/ 114 w 114"/>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00">
                  <a:moveTo>
                    <a:pt x="106" y="88"/>
                  </a:moveTo>
                  <a:lnTo>
                    <a:pt x="99" y="53"/>
                  </a:lnTo>
                  <a:lnTo>
                    <a:pt x="45" y="0"/>
                  </a:lnTo>
                  <a:lnTo>
                    <a:pt x="0" y="46"/>
                  </a:lnTo>
                  <a:lnTo>
                    <a:pt x="54" y="100"/>
                  </a:lnTo>
                  <a:lnTo>
                    <a:pt x="47" y="64"/>
                  </a:lnTo>
                  <a:lnTo>
                    <a:pt x="106" y="88"/>
                  </a:lnTo>
                  <a:lnTo>
                    <a:pt x="114" y="69"/>
                  </a:lnTo>
                  <a:lnTo>
                    <a:pt x="99" y="53"/>
                  </a:lnTo>
                  <a:lnTo>
                    <a:pt x="106" y="8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2" name="Freeform 414"/>
            <p:cNvSpPr>
              <a:spLocks/>
            </p:cNvSpPr>
            <p:nvPr/>
          </p:nvSpPr>
          <p:spPr bwMode="auto">
            <a:xfrm>
              <a:off x="4096" y="2074"/>
              <a:ext cx="23" cy="29"/>
            </a:xfrm>
            <a:custGeom>
              <a:avLst/>
              <a:gdLst>
                <a:gd name="T0" fmla="*/ 0 w 93"/>
                <a:gd name="T1" fmla="*/ 1 h 117"/>
                <a:gd name="T2" fmla="*/ 1 w 93"/>
                <a:gd name="T3" fmla="*/ 1 h 117"/>
                <a:gd name="T4" fmla="*/ 1 w 93"/>
                <a:gd name="T5" fmla="*/ 1 h 117"/>
                <a:gd name="T6" fmla="*/ 1 w 93"/>
                <a:gd name="T7" fmla="*/ 1 h 117"/>
                <a:gd name="T8" fmla="*/ 1 w 93"/>
                <a:gd name="T9" fmla="*/ 1 h 117"/>
                <a:gd name="T10" fmla="*/ 1 w 93"/>
                <a:gd name="T11" fmla="*/ 1 h 117"/>
                <a:gd name="T12" fmla="*/ 1 w 93"/>
                <a:gd name="T13" fmla="*/ 1 h 117"/>
                <a:gd name="T14" fmla="*/ 1 w 93"/>
                <a:gd name="T15" fmla="*/ 1 h 117"/>
                <a:gd name="T16" fmla="*/ 1 w 93"/>
                <a:gd name="T17" fmla="*/ 0 h 117"/>
                <a:gd name="T18" fmla="*/ 1 w 93"/>
                <a:gd name="T19" fmla="*/ 0 h 117"/>
                <a:gd name="T20" fmla="*/ 0 w 93"/>
                <a:gd name="T21" fmla="*/ 0 h 117"/>
                <a:gd name="T22" fmla="*/ 0 w 93"/>
                <a:gd name="T23" fmla="*/ 0 h 117"/>
                <a:gd name="T24" fmla="*/ 0 w 93"/>
                <a:gd name="T25" fmla="*/ 0 h 117"/>
                <a:gd name="T26" fmla="*/ 0 w 93"/>
                <a:gd name="T27" fmla="*/ 0 h 117"/>
                <a:gd name="T28" fmla="*/ 0 w 93"/>
                <a:gd name="T29" fmla="*/ 0 h 117"/>
                <a:gd name="T30" fmla="*/ 0 w 93"/>
                <a:gd name="T31" fmla="*/ 0 h 117"/>
                <a:gd name="T32" fmla="*/ 0 w 93"/>
                <a:gd name="T33" fmla="*/ 0 h 117"/>
                <a:gd name="T34" fmla="*/ 0 w 93"/>
                <a:gd name="T35" fmla="*/ 0 h 117"/>
                <a:gd name="T36" fmla="*/ 0 w 93"/>
                <a:gd name="T37" fmla="*/ 1 h 117"/>
                <a:gd name="T38" fmla="*/ 1 w 93"/>
                <a:gd name="T39" fmla="*/ 1 h 117"/>
                <a:gd name="T40" fmla="*/ 0 w 93"/>
                <a:gd name="T41" fmla="*/ 1 h 117"/>
                <a:gd name="T42" fmla="*/ 0 w 93"/>
                <a:gd name="T43" fmla="*/ 2 h 117"/>
                <a:gd name="T44" fmla="*/ 1 w 93"/>
                <a:gd name="T45" fmla="*/ 1 h 117"/>
                <a:gd name="T46" fmla="*/ 0 w 93"/>
                <a:gd name="T47" fmla="*/ 1 h 1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3"/>
                <a:gd name="T73" fmla="*/ 0 h 117"/>
                <a:gd name="T74" fmla="*/ 93 w 93"/>
                <a:gd name="T75" fmla="*/ 117 h 1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3" h="117">
                  <a:moveTo>
                    <a:pt x="0" y="93"/>
                  </a:moveTo>
                  <a:lnTo>
                    <a:pt x="46" y="93"/>
                  </a:lnTo>
                  <a:lnTo>
                    <a:pt x="53" y="86"/>
                  </a:lnTo>
                  <a:lnTo>
                    <a:pt x="59" y="80"/>
                  </a:lnTo>
                  <a:lnTo>
                    <a:pt x="66" y="71"/>
                  </a:lnTo>
                  <a:lnTo>
                    <a:pt x="72" y="64"/>
                  </a:lnTo>
                  <a:lnTo>
                    <a:pt x="78" y="56"/>
                  </a:lnTo>
                  <a:lnTo>
                    <a:pt x="84" y="47"/>
                  </a:lnTo>
                  <a:lnTo>
                    <a:pt x="88" y="36"/>
                  </a:lnTo>
                  <a:lnTo>
                    <a:pt x="93" y="24"/>
                  </a:lnTo>
                  <a:lnTo>
                    <a:pt x="34" y="0"/>
                  </a:lnTo>
                  <a:lnTo>
                    <a:pt x="30" y="10"/>
                  </a:lnTo>
                  <a:lnTo>
                    <a:pt x="26" y="16"/>
                  </a:lnTo>
                  <a:lnTo>
                    <a:pt x="23" y="22"/>
                  </a:lnTo>
                  <a:lnTo>
                    <a:pt x="19" y="26"/>
                  </a:lnTo>
                  <a:lnTo>
                    <a:pt x="17" y="31"/>
                  </a:lnTo>
                  <a:lnTo>
                    <a:pt x="12" y="36"/>
                  </a:lnTo>
                  <a:lnTo>
                    <a:pt x="6" y="41"/>
                  </a:lnTo>
                  <a:lnTo>
                    <a:pt x="0" y="48"/>
                  </a:lnTo>
                  <a:lnTo>
                    <a:pt x="46" y="48"/>
                  </a:lnTo>
                  <a:lnTo>
                    <a:pt x="0" y="93"/>
                  </a:lnTo>
                  <a:lnTo>
                    <a:pt x="23" y="117"/>
                  </a:lnTo>
                  <a:lnTo>
                    <a:pt x="46" y="93"/>
                  </a:lnTo>
                  <a:lnTo>
                    <a:pt x="0" y="9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3" name="Freeform 415"/>
            <p:cNvSpPr>
              <a:spLocks/>
            </p:cNvSpPr>
            <p:nvPr/>
          </p:nvSpPr>
          <p:spPr bwMode="auto">
            <a:xfrm>
              <a:off x="4083" y="2081"/>
              <a:ext cx="24" cy="16"/>
            </a:xfrm>
            <a:custGeom>
              <a:avLst/>
              <a:gdLst>
                <a:gd name="T0" fmla="*/ 0 w 98"/>
                <a:gd name="T1" fmla="*/ 0 h 65"/>
                <a:gd name="T2" fmla="*/ 0 w 98"/>
                <a:gd name="T3" fmla="*/ 1 h 65"/>
                <a:gd name="T4" fmla="*/ 0 w 98"/>
                <a:gd name="T5" fmla="*/ 1 h 65"/>
                <a:gd name="T6" fmla="*/ 0 w 98"/>
                <a:gd name="T7" fmla="*/ 1 h 65"/>
                <a:gd name="T8" fmla="*/ 0 w 98"/>
                <a:gd name="T9" fmla="*/ 1 h 65"/>
                <a:gd name="T10" fmla="*/ 1 w 98"/>
                <a:gd name="T11" fmla="*/ 1 h 65"/>
                <a:gd name="T12" fmla="*/ 1 w 98"/>
                <a:gd name="T13" fmla="*/ 1 h 65"/>
                <a:gd name="T14" fmla="*/ 1 w 98"/>
                <a:gd name="T15" fmla="*/ 1 h 65"/>
                <a:gd name="T16" fmla="*/ 1 w 98"/>
                <a:gd name="T17" fmla="*/ 1 h 65"/>
                <a:gd name="T18" fmla="*/ 1 w 98"/>
                <a:gd name="T19" fmla="*/ 1 h 65"/>
                <a:gd name="T20" fmla="*/ 1 w 98"/>
                <a:gd name="T21" fmla="*/ 0 h 65"/>
                <a:gd name="T22" fmla="*/ 1 w 98"/>
                <a:gd name="T23" fmla="*/ 0 h 65"/>
                <a:gd name="T24" fmla="*/ 1 w 98"/>
                <a:gd name="T25" fmla="*/ 0 h 65"/>
                <a:gd name="T26" fmla="*/ 1 w 98"/>
                <a:gd name="T27" fmla="*/ 0 h 65"/>
                <a:gd name="T28" fmla="*/ 1 w 98"/>
                <a:gd name="T29" fmla="*/ 0 h 65"/>
                <a:gd name="T30" fmla="*/ 1 w 98"/>
                <a:gd name="T31" fmla="*/ 0 h 65"/>
                <a:gd name="T32" fmla="*/ 1 w 98"/>
                <a:gd name="T33" fmla="*/ 0 h 65"/>
                <a:gd name="T34" fmla="*/ 1 w 98"/>
                <a:gd name="T35" fmla="*/ 0 h 65"/>
                <a:gd name="T36" fmla="*/ 1 w 98"/>
                <a:gd name="T37" fmla="*/ 0 h 65"/>
                <a:gd name="T38" fmla="*/ 1 w 98"/>
                <a:gd name="T39" fmla="*/ 0 h 65"/>
                <a:gd name="T40" fmla="*/ 0 w 98"/>
                <a:gd name="T41" fmla="*/ 0 h 65"/>
                <a:gd name="T42" fmla="*/ 0 w 98"/>
                <a:gd name="T43" fmla="*/ 0 h 65"/>
                <a:gd name="T44" fmla="*/ 0 w 98"/>
                <a:gd name="T45" fmla="*/ 1 h 65"/>
                <a:gd name="T46" fmla="*/ 0 w 98"/>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65"/>
                <a:gd name="T74" fmla="*/ 98 w 98"/>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65">
                  <a:moveTo>
                    <a:pt x="8" y="13"/>
                  </a:moveTo>
                  <a:lnTo>
                    <a:pt x="15" y="47"/>
                  </a:lnTo>
                  <a:lnTo>
                    <a:pt x="25" y="55"/>
                  </a:lnTo>
                  <a:lnTo>
                    <a:pt x="35" y="59"/>
                  </a:lnTo>
                  <a:lnTo>
                    <a:pt x="42" y="62"/>
                  </a:lnTo>
                  <a:lnTo>
                    <a:pt x="48" y="63"/>
                  </a:lnTo>
                  <a:lnTo>
                    <a:pt x="52" y="64"/>
                  </a:lnTo>
                  <a:lnTo>
                    <a:pt x="55" y="65"/>
                  </a:lnTo>
                  <a:lnTo>
                    <a:pt x="52" y="63"/>
                  </a:lnTo>
                  <a:lnTo>
                    <a:pt x="98" y="18"/>
                  </a:lnTo>
                  <a:lnTo>
                    <a:pt x="88" y="11"/>
                  </a:lnTo>
                  <a:lnTo>
                    <a:pt x="78" y="6"/>
                  </a:lnTo>
                  <a:lnTo>
                    <a:pt x="71" y="3"/>
                  </a:lnTo>
                  <a:lnTo>
                    <a:pt x="65" y="1"/>
                  </a:lnTo>
                  <a:lnTo>
                    <a:pt x="61" y="0"/>
                  </a:lnTo>
                  <a:lnTo>
                    <a:pt x="58" y="0"/>
                  </a:lnTo>
                  <a:lnTo>
                    <a:pt x="61" y="1"/>
                  </a:lnTo>
                  <a:lnTo>
                    <a:pt x="68" y="36"/>
                  </a:lnTo>
                  <a:lnTo>
                    <a:pt x="8" y="13"/>
                  </a:lnTo>
                  <a:lnTo>
                    <a:pt x="0" y="32"/>
                  </a:lnTo>
                  <a:lnTo>
                    <a:pt x="15" y="47"/>
                  </a:lnTo>
                  <a:lnTo>
                    <a:pt x="8" y="1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4" name="Freeform 416"/>
            <p:cNvSpPr>
              <a:spLocks/>
            </p:cNvSpPr>
            <p:nvPr/>
          </p:nvSpPr>
          <p:spPr bwMode="auto">
            <a:xfrm>
              <a:off x="4085" y="2068"/>
              <a:ext cx="52" cy="29"/>
            </a:xfrm>
            <a:custGeom>
              <a:avLst/>
              <a:gdLst>
                <a:gd name="T0" fmla="*/ 3 w 210"/>
                <a:gd name="T1" fmla="*/ 2 h 115"/>
                <a:gd name="T2" fmla="*/ 3 w 210"/>
                <a:gd name="T3" fmla="*/ 1 h 115"/>
                <a:gd name="T4" fmla="*/ 3 w 210"/>
                <a:gd name="T5" fmla="*/ 1 h 115"/>
                <a:gd name="T6" fmla="*/ 2 w 210"/>
                <a:gd name="T7" fmla="*/ 1 h 115"/>
                <a:gd name="T8" fmla="*/ 2 w 210"/>
                <a:gd name="T9" fmla="*/ 1 h 115"/>
                <a:gd name="T10" fmla="*/ 2 w 210"/>
                <a:gd name="T11" fmla="*/ 1 h 115"/>
                <a:gd name="T12" fmla="*/ 2 w 210"/>
                <a:gd name="T13" fmla="*/ 0 h 115"/>
                <a:gd name="T14" fmla="*/ 2 w 210"/>
                <a:gd name="T15" fmla="*/ 0 h 115"/>
                <a:gd name="T16" fmla="*/ 1 w 210"/>
                <a:gd name="T17" fmla="*/ 0 h 115"/>
                <a:gd name="T18" fmla="*/ 1 w 210"/>
                <a:gd name="T19" fmla="*/ 0 h 115"/>
                <a:gd name="T20" fmla="*/ 1 w 210"/>
                <a:gd name="T21" fmla="*/ 0 h 115"/>
                <a:gd name="T22" fmla="*/ 1 w 210"/>
                <a:gd name="T23" fmla="*/ 0 h 115"/>
                <a:gd name="T24" fmla="*/ 1 w 210"/>
                <a:gd name="T25" fmla="*/ 0 h 115"/>
                <a:gd name="T26" fmla="*/ 1 w 210"/>
                <a:gd name="T27" fmla="*/ 0 h 115"/>
                <a:gd name="T28" fmla="*/ 1 w 210"/>
                <a:gd name="T29" fmla="*/ 0 h 115"/>
                <a:gd name="T30" fmla="*/ 0 w 210"/>
                <a:gd name="T31" fmla="*/ 0 h 115"/>
                <a:gd name="T32" fmla="*/ 0 w 210"/>
                <a:gd name="T33" fmla="*/ 0 h 115"/>
                <a:gd name="T34" fmla="*/ 0 w 210"/>
                <a:gd name="T35" fmla="*/ 1 h 115"/>
                <a:gd name="T36" fmla="*/ 0 w 210"/>
                <a:gd name="T37" fmla="*/ 1 h 115"/>
                <a:gd name="T38" fmla="*/ 0 w 210"/>
                <a:gd name="T39" fmla="*/ 1 h 115"/>
                <a:gd name="T40" fmla="*/ 0 w 210"/>
                <a:gd name="T41" fmla="*/ 1 h 115"/>
                <a:gd name="T42" fmla="*/ 0 w 210"/>
                <a:gd name="T43" fmla="*/ 1 h 115"/>
                <a:gd name="T44" fmla="*/ 1 w 210"/>
                <a:gd name="T45" fmla="*/ 2 h 115"/>
                <a:gd name="T46" fmla="*/ 1 w 210"/>
                <a:gd name="T47" fmla="*/ 1 h 115"/>
                <a:gd name="T48" fmla="*/ 1 w 210"/>
                <a:gd name="T49" fmla="*/ 1 h 115"/>
                <a:gd name="T50" fmla="*/ 1 w 210"/>
                <a:gd name="T51" fmla="*/ 1 h 115"/>
                <a:gd name="T52" fmla="*/ 1 w 210"/>
                <a:gd name="T53" fmla="*/ 1 h 115"/>
                <a:gd name="T54" fmla="*/ 1 w 210"/>
                <a:gd name="T55" fmla="*/ 1 h 115"/>
                <a:gd name="T56" fmla="*/ 1 w 210"/>
                <a:gd name="T57" fmla="*/ 1 h 115"/>
                <a:gd name="T58" fmla="*/ 1 w 210"/>
                <a:gd name="T59" fmla="*/ 1 h 115"/>
                <a:gd name="T60" fmla="*/ 1 w 210"/>
                <a:gd name="T61" fmla="*/ 1 h 115"/>
                <a:gd name="T62" fmla="*/ 1 w 210"/>
                <a:gd name="T63" fmla="*/ 1 h 115"/>
                <a:gd name="T64" fmla="*/ 1 w 210"/>
                <a:gd name="T65" fmla="*/ 1 h 115"/>
                <a:gd name="T66" fmla="*/ 1 w 210"/>
                <a:gd name="T67" fmla="*/ 1 h 115"/>
                <a:gd name="T68" fmla="*/ 1 w 210"/>
                <a:gd name="T69" fmla="*/ 1 h 115"/>
                <a:gd name="T70" fmla="*/ 1 w 210"/>
                <a:gd name="T71" fmla="*/ 1 h 115"/>
                <a:gd name="T72" fmla="*/ 1 w 210"/>
                <a:gd name="T73" fmla="*/ 1 h 115"/>
                <a:gd name="T74" fmla="*/ 1 w 210"/>
                <a:gd name="T75" fmla="*/ 1 h 115"/>
                <a:gd name="T76" fmla="*/ 1 w 210"/>
                <a:gd name="T77" fmla="*/ 1 h 115"/>
                <a:gd name="T78" fmla="*/ 2 w 210"/>
                <a:gd name="T79" fmla="*/ 1 h 115"/>
                <a:gd name="T80" fmla="*/ 2 w 210"/>
                <a:gd name="T81" fmla="*/ 2 h 115"/>
                <a:gd name="T82" fmla="*/ 2 w 210"/>
                <a:gd name="T83" fmla="*/ 2 h 115"/>
                <a:gd name="T84" fmla="*/ 2 w 210"/>
                <a:gd name="T85" fmla="*/ 2 h 115"/>
                <a:gd name="T86" fmla="*/ 2 w 210"/>
                <a:gd name="T87" fmla="*/ 1 h 115"/>
                <a:gd name="T88" fmla="*/ 3 w 210"/>
                <a:gd name="T89" fmla="*/ 2 h 115"/>
                <a:gd name="T90" fmla="*/ 3 w 210"/>
                <a:gd name="T91" fmla="*/ 2 h 115"/>
                <a:gd name="T92" fmla="*/ 3 w 210"/>
                <a:gd name="T93" fmla="*/ 1 h 115"/>
                <a:gd name="T94" fmla="*/ 3 w 210"/>
                <a:gd name="T95" fmla="*/ 2 h 1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0"/>
                <a:gd name="T145" fmla="*/ 0 h 115"/>
                <a:gd name="T146" fmla="*/ 210 w 210"/>
                <a:gd name="T147" fmla="*/ 115 h 1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0" h="115">
                  <a:moveTo>
                    <a:pt x="187" y="115"/>
                  </a:moveTo>
                  <a:lnTo>
                    <a:pt x="187" y="70"/>
                  </a:lnTo>
                  <a:lnTo>
                    <a:pt x="179" y="60"/>
                  </a:lnTo>
                  <a:lnTo>
                    <a:pt x="164" y="45"/>
                  </a:lnTo>
                  <a:lnTo>
                    <a:pt x="155" y="36"/>
                  </a:lnTo>
                  <a:lnTo>
                    <a:pt x="144" y="28"/>
                  </a:lnTo>
                  <a:lnTo>
                    <a:pt x="132" y="19"/>
                  </a:lnTo>
                  <a:lnTo>
                    <a:pt x="120" y="11"/>
                  </a:lnTo>
                  <a:lnTo>
                    <a:pt x="106" y="6"/>
                  </a:lnTo>
                  <a:lnTo>
                    <a:pt x="92" y="1"/>
                  </a:lnTo>
                  <a:lnTo>
                    <a:pt x="81" y="0"/>
                  </a:lnTo>
                  <a:lnTo>
                    <a:pt x="73" y="0"/>
                  </a:lnTo>
                  <a:lnTo>
                    <a:pt x="63" y="1"/>
                  </a:lnTo>
                  <a:lnTo>
                    <a:pt x="54" y="4"/>
                  </a:lnTo>
                  <a:lnTo>
                    <a:pt x="44" y="8"/>
                  </a:lnTo>
                  <a:lnTo>
                    <a:pt x="36" y="13"/>
                  </a:lnTo>
                  <a:lnTo>
                    <a:pt x="29" y="20"/>
                  </a:lnTo>
                  <a:lnTo>
                    <a:pt x="22" y="27"/>
                  </a:lnTo>
                  <a:lnTo>
                    <a:pt x="15" y="35"/>
                  </a:lnTo>
                  <a:lnTo>
                    <a:pt x="10" y="45"/>
                  </a:lnTo>
                  <a:lnTo>
                    <a:pt x="4" y="54"/>
                  </a:lnTo>
                  <a:lnTo>
                    <a:pt x="0" y="65"/>
                  </a:lnTo>
                  <a:lnTo>
                    <a:pt x="60" y="88"/>
                  </a:lnTo>
                  <a:lnTo>
                    <a:pt x="63" y="80"/>
                  </a:lnTo>
                  <a:lnTo>
                    <a:pt x="66" y="76"/>
                  </a:lnTo>
                  <a:lnTo>
                    <a:pt x="68" y="71"/>
                  </a:lnTo>
                  <a:lnTo>
                    <a:pt x="70" y="69"/>
                  </a:lnTo>
                  <a:lnTo>
                    <a:pt x="72" y="66"/>
                  </a:lnTo>
                  <a:lnTo>
                    <a:pt x="74" y="65"/>
                  </a:lnTo>
                  <a:lnTo>
                    <a:pt x="75" y="65"/>
                  </a:lnTo>
                  <a:lnTo>
                    <a:pt x="76" y="64"/>
                  </a:lnTo>
                  <a:lnTo>
                    <a:pt x="78" y="64"/>
                  </a:lnTo>
                  <a:lnTo>
                    <a:pt x="84" y="66"/>
                  </a:lnTo>
                  <a:lnTo>
                    <a:pt x="90" y="69"/>
                  </a:lnTo>
                  <a:lnTo>
                    <a:pt x="97" y="73"/>
                  </a:lnTo>
                  <a:lnTo>
                    <a:pt x="105" y="78"/>
                  </a:lnTo>
                  <a:lnTo>
                    <a:pt x="112" y="85"/>
                  </a:lnTo>
                  <a:lnTo>
                    <a:pt x="119" y="91"/>
                  </a:lnTo>
                  <a:lnTo>
                    <a:pt x="132" y="104"/>
                  </a:lnTo>
                  <a:lnTo>
                    <a:pt x="142" y="115"/>
                  </a:lnTo>
                  <a:lnTo>
                    <a:pt x="142" y="70"/>
                  </a:lnTo>
                  <a:lnTo>
                    <a:pt x="187" y="115"/>
                  </a:lnTo>
                  <a:lnTo>
                    <a:pt x="210" y="92"/>
                  </a:lnTo>
                  <a:lnTo>
                    <a:pt x="187" y="70"/>
                  </a:lnTo>
                  <a:lnTo>
                    <a:pt x="187" y="115"/>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5" name="Freeform 417"/>
            <p:cNvSpPr>
              <a:spLocks/>
            </p:cNvSpPr>
            <p:nvPr/>
          </p:nvSpPr>
          <p:spPr bwMode="auto">
            <a:xfrm>
              <a:off x="4108" y="2085"/>
              <a:ext cx="23" cy="30"/>
            </a:xfrm>
            <a:custGeom>
              <a:avLst/>
              <a:gdLst>
                <a:gd name="T0" fmla="*/ 0 w 94"/>
                <a:gd name="T1" fmla="*/ 2 h 117"/>
                <a:gd name="T2" fmla="*/ 1 w 94"/>
                <a:gd name="T3" fmla="*/ 2 h 117"/>
                <a:gd name="T4" fmla="*/ 1 w 94"/>
                <a:gd name="T5" fmla="*/ 1 h 117"/>
                <a:gd name="T6" fmla="*/ 1 w 94"/>
                <a:gd name="T7" fmla="*/ 0 h 117"/>
                <a:gd name="T8" fmla="*/ 0 w 94"/>
                <a:gd name="T9" fmla="*/ 1 h 117"/>
                <a:gd name="T10" fmla="*/ 1 w 94"/>
                <a:gd name="T11" fmla="*/ 1 h 117"/>
                <a:gd name="T12" fmla="*/ 0 w 94"/>
                <a:gd name="T13" fmla="*/ 2 h 117"/>
                <a:gd name="T14" fmla="*/ 0 w 94"/>
                <a:gd name="T15" fmla="*/ 2 h 117"/>
                <a:gd name="T16" fmla="*/ 1 w 94"/>
                <a:gd name="T17" fmla="*/ 2 h 117"/>
                <a:gd name="T18" fmla="*/ 0 w 94"/>
                <a:gd name="T19" fmla="*/ 2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117"/>
                <a:gd name="T32" fmla="*/ 94 w 94"/>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117">
                  <a:moveTo>
                    <a:pt x="0" y="94"/>
                  </a:moveTo>
                  <a:lnTo>
                    <a:pt x="45" y="94"/>
                  </a:lnTo>
                  <a:lnTo>
                    <a:pt x="94" y="45"/>
                  </a:lnTo>
                  <a:lnTo>
                    <a:pt x="49" y="0"/>
                  </a:lnTo>
                  <a:lnTo>
                    <a:pt x="0" y="48"/>
                  </a:lnTo>
                  <a:lnTo>
                    <a:pt x="45" y="48"/>
                  </a:lnTo>
                  <a:lnTo>
                    <a:pt x="0" y="94"/>
                  </a:lnTo>
                  <a:lnTo>
                    <a:pt x="23" y="117"/>
                  </a:lnTo>
                  <a:lnTo>
                    <a:pt x="45" y="94"/>
                  </a:lnTo>
                  <a:lnTo>
                    <a:pt x="0" y="94"/>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6" name="Freeform 418"/>
            <p:cNvSpPr>
              <a:spLocks/>
            </p:cNvSpPr>
            <p:nvPr/>
          </p:nvSpPr>
          <p:spPr bwMode="auto">
            <a:xfrm>
              <a:off x="4092" y="2095"/>
              <a:ext cx="27" cy="16"/>
            </a:xfrm>
            <a:custGeom>
              <a:avLst/>
              <a:gdLst>
                <a:gd name="T0" fmla="*/ 0 w 110"/>
                <a:gd name="T1" fmla="*/ 0 h 65"/>
                <a:gd name="T2" fmla="*/ 0 w 110"/>
                <a:gd name="T3" fmla="*/ 1 h 65"/>
                <a:gd name="T4" fmla="*/ 0 w 110"/>
                <a:gd name="T5" fmla="*/ 1 h 65"/>
                <a:gd name="T6" fmla="*/ 1 w 110"/>
                <a:gd name="T7" fmla="*/ 1 h 65"/>
                <a:gd name="T8" fmla="*/ 1 w 110"/>
                <a:gd name="T9" fmla="*/ 1 h 65"/>
                <a:gd name="T10" fmla="*/ 1 w 110"/>
                <a:gd name="T11" fmla="*/ 1 h 65"/>
                <a:gd name="T12" fmla="*/ 1 w 110"/>
                <a:gd name="T13" fmla="*/ 1 h 65"/>
                <a:gd name="T14" fmla="*/ 1 w 110"/>
                <a:gd name="T15" fmla="*/ 1 h 65"/>
                <a:gd name="T16" fmla="*/ 1 w 110"/>
                <a:gd name="T17" fmla="*/ 1 h 65"/>
                <a:gd name="T18" fmla="*/ 1 w 110"/>
                <a:gd name="T19" fmla="*/ 1 h 65"/>
                <a:gd name="T20" fmla="*/ 2 w 110"/>
                <a:gd name="T21" fmla="*/ 0 h 65"/>
                <a:gd name="T22" fmla="*/ 1 w 110"/>
                <a:gd name="T23" fmla="*/ 0 h 65"/>
                <a:gd name="T24" fmla="*/ 1 w 110"/>
                <a:gd name="T25" fmla="*/ 0 h 65"/>
                <a:gd name="T26" fmla="*/ 1 w 110"/>
                <a:gd name="T27" fmla="*/ 0 h 65"/>
                <a:gd name="T28" fmla="*/ 1 w 110"/>
                <a:gd name="T29" fmla="*/ 0 h 65"/>
                <a:gd name="T30" fmla="*/ 1 w 110"/>
                <a:gd name="T31" fmla="*/ 0 h 65"/>
                <a:gd name="T32" fmla="*/ 1 w 110"/>
                <a:gd name="T33" fmla="*/ 0 h 65"/>
                <a:gd name="T34" fmla="*/ 1 w 110"/>
                <a:gd name="T35" fmla="*/ 0 h 65"/>
                <a:gd name="T36" fmla="*/ 1 w 110"/>
                <a:gd name="T37" fmla="*/ 0 h 65"/>
                <a:gd name="T38" fmla="*/ 1 w 110"/>
                <a:gd name="T39" fmla="*/ 1 h 65"/>
                <a:gd name="T40" fmla="*/ 0 w 110"/>
                <a:gd name="T41" fmla="*/ 0 h 65"/>
                <a:gd name="T42" fmla="*/ 0 w 110"/>
                <a:gd name="T43" fmla="*/ 0 h 65"/>
                <a:gd name="T44" fmla="*/ 0 w 110"/>
                <a:gd name="T45" fmla="*/ 1 h 65"/>
                <a:gd name="T46" fmla="*/ 0 w 110"/>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0"/>
                <a:gd name="T73" fmla="*/ 0 h 65"/>
                <a:gd name="T74" fmla="*/ 110 w 11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0" h="65">
                  <a:moveTo>
                    <a:pt x="22" y="8"/>
                  </a:moveTo>
                  <a:lnTo>
                    <a:pt x="22" y="54"/>
                  </a:lnTo>
                  <a:lnTo>
                    <a:pt x="41" y="64"/>
                  </a:lnTo>
                  <a:lnTo>
                    <a:pt x="52" y="65"/>
                  </a:lnTo>
                  <a:lnTo>
                    <a:pt x="60" y="65"/>
                  </a:lnTo>
                  <a:lnTo>
                    <a:pt x="69" y="65"/>
                  </a:lnTo>
                  <a:lnTo>
                    <a:pt x="75" y="64"/>
                  </a:lnTo>
                  <a:lnTo>
                    <a:pt x="79" y="64"/>
                  </a:lnTo>
                  <a:lnTo>
                    <a:pt x="65" y="56"/>
                  </a:lnTo>
                  <a:lnTo>
                    <a:pt x="110" y="10"/>
                  </a:lnTo>
                  <a:lnTo>
                    <a:pt x="90" y="1"/>
                  </a:lnTo>
                  <a:lnTo>
                    <a:pt x="79" y="0"/>
                  </a:lnTo>
                  <a:lnTo>
                    <a:pt x="72" y="0"/>
                  </a:lnTo>
                  <a:lnTo>
                    <a:pt x="64" y="1"/>
                  </a:lnTo>
                  <a:lnTo>
                    <a:pt x="58" y="1"/>
                  </a:lnTo>
                  <a:lnTo>
                    <a:pt x="53" y="1"/>
                  </a:lnTo>
                  <a:lnTo>
                    <a:pt x="54" y="1"/>
                  </a:lnTo>
                  <a:lnTo>
                    <a:pt x="67" y="8"/>
                  </a:lnTo>
                  <a:lnTo>
                    <a:pt x="67" y="54"/>
                  </a:lnTo>
                  <a:lnTo>
                    <a:pt x="22" y="8"/>
                  </a:lnTo>
                  <a:lnTo>
                    <a:pt x="0" y="32"/>
                  </a:lnTo>
                  <a:lnTo>
                    <a:pt x="22" y="54"/>
                  </a:lnTo>
                  <a:lnTo>
                    <a:pt x="22" y="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7" name="Freeform 419"/>
            <p:cNvSpPr>
              <a:spLocks/>
            </p:cNvSpPr>
            <p:nvPr/>
          </p:nvSpPr>
          <p:spPr bwMode="auto">
            <a:xfrm>
              <a:off x="4097" y="2082"/>
              <a:ext cx="29" cy="27"/>
            </a:xfrm>
            <a:custGeom>
              <a:avLst/>
              <a:gdLst>
                <a:gd name="T0" fmla="*/ 2 w 117"/>
                <a:gd name="T1" fmla="*/ 0 h 105"/>
                <a:gd name="T2" fmla="*/ 1 w 117"/>
                <a:gd name="T3" fmla="*/ 0 h 105"/>
                <a:gd name="T4" fmla="*/ 1 w 117"/>
                <a:gd name="T5" fmla="*/ 0 h 105"/>
                <a:gd name="T6" fmla="*/ 1 w 117"/>
                <a:gd name="T7" fmla="*/ 0 h 105"/>
                <a:gd name="T8" fmla="*/ 1 w 117"/>
                <a:gd name="T9" fmla="*/ 0 h 105"/>
                <a:gd name="T10" fmla="*/ 1 w 117"/>
                <a:gd name="T11" fmla="*/ 1 h 105"/>
                <a:gd name="T12" fmla="*/ 0 w 117"/>
                <a:gd name="T13" fmla="*/ 1 h 105"/>
                <a:gd name="T14" fmla="*/ 0 w 117"/>
                <a:gd name="T15" fmla="*/ 1 h 105"/>
                <a:gd name="T16" fmla="*/ 0 w 117"/>
                <a:gd name="T17" fmla="*/ 1 h 105"/>
                <a:gd name="T18" fmla="*/ 0 w 117"/>
                <a:gd name="T19" fmla="*/ 1 h 105"/>
                <a:gd name="T20" fmla="*/ 1 w 117"/>
                <a:gd name="T21" fmla="*/ 2 h 105"/>
                <a:gd name="T22" fmla="*/ 1 w 117"/>
                <a:gd name="T23" fmla="*/ 2 h 105"/>
                <a:gd name="T24" fmla="*/ 1 w 117"/>
                <a:gd name="T25" fmla="*/ 2 h 105"/>
                <a:gd name="T26" fmla="*/ 1 w 117"/>
                <a:gd name="T27" fmla="*/ 2 h 105"/>
                <a:gd name="T28" fmla="*/ 1 w 117"/>
                <a:gd name="T29" fmla="*/ 1 h 105"/>
                <a:gd name="T30" fmla="*/ 1 w 117"/>
                <a:gd name="T31" fmla="*/ 1 h 105"/>
                <a:gd name="T32" fmla="*/ 1 w 117"/>
                <a:gd name="T33" fmla="*/ 1 h 105"/>
                <a:gd name="T34" fmla="*/ 1 w 117"/>
                <a:gd name="T35" fmla="*/ 1 h 105"/>
                <a:gd name="T36" fmla="*/ 2 w 117"/>
                <a:gd name="T37" fmla="*/ 1 h 105"/>
                <a:gd name="T38" fmla="*/ 1 w 117"/>
                <a:gd name="T39" fmla="*/ 1 h 105"/>
                <a:gd name="T40" fmla="*/ 2 w 117"/>
                <a:gd name="T41" fmla="*/ 0 h 105"/>
                <a:gd name="T42" fmla="*/ 1 w 117"/>
                <a:gd name="T43" fmla="*/ 0 h 105"/>
                <a:gd name="T44" fmla="*/ 1 w 117"/>
                <a:gd name="T45" fmla="*/ 0 h 105"/>
                <a:gd name="T46" fmla="*/ 2 w 117"/>
                <a:gd name="T47" fmla="*/ 0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05"/>
                <a:gd name="T74" fmla="*/ 117 w 117"/>
                <a:gd name="T75" fmla="*/ 105 h 10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05">
                  <a:moveTo>
                    <a:pt x="117" y="12"/>
                  </a:moveTo>
                  <a:lnTo>
                    <a:pt x="85" y="7"/>
                  </a:lnTo>
                  <a:lnTo>
                    <a:pt x="76" y="10"/>
                  </a:lnTo>
                  <a:lnTo>
                    <a:pt x="67" y="14"/>
                  </a:lnTo>
                  <a:lnTo>
                    <a:pt x="56" y="20"/>
                  </a:lnTo>
                  <a:lnTo>
                    <a:pt x="44" y="26"/>
                  </a:lnTo>
                  <a:lnTo>
                    <a:pt x="34" y="34"/>
                  </a:lnTo>
                  <a:lnTo>
                    <a:pt x="22" y="41"/>
                  </a:lnTo>
                  <a:lnTo>
                    <a:pt x="11" y="50"/>
                  </a:lnTo>
                  <a:lnTo>
                    <a:pt x="0" y="59"/>
                  </a:lnTo>
                  <a:lnTo>
                    <a:pt x="45" y="105"/>
                  </a:lnTo>
                  <a:lnTo>
                    <a:pt x="51" y="99"/>
                  </a:lnTo>
                  <a:lnTo>
                    <a:pt x="60" y="94"/>
                  </a:lnTo>
                  <a:lnTo>
                    <a:pt x="68" y="88"/>
                  </a:lnTo>
                  <a:lnTo>
                    <a:pt x="78" y="82"/>
                  </a:lnTo>
                  <a:lnTo>
                    <a:pt x="87" y="76"/>
                  </a:lnTo>
                  <a:lnTo>
                    <a:pt x="95" y="72"/>
                  </a:lnTo>
                  <a:lnTo>
                    <a:pt x="102" y="69"/>
                  </a:lnTo>
                  <a:lnTo>
                    <a:pt x="107" y="66"/>
                  </a:lnTo>
                  <a:lnTo>
                    <a:pt x="75" y="61"/>
                  </a:lnTo>
                  <a:lnTo>
                    <a:pt x="117" y="12"/>
                  </a:lnTo>
                  <a:lnTo>
                    <a:pt x="102" y="0"/>
                  </a:lnTo>
                  <a:lnTo>
                    <a:pt x="85" y="7"/>
                  </a:lnTo>
                  <a:lnTo>
                    <a:pt x="117" y="1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8" name="Freeform 420"/>
            <p:cNvSpPr>
              <a:spLocks/>
            </p:cNvSpPr>
            <p:nvPr/>
          </p:nvSpPr>
          <p:spPr bwMode="auto">
            <a:xfrm>
              <a:off x="4116" y="2085"/>
              <a:ext cx="51" cy="41"/>
            </a:xfrm>
            <a:custGeom>
              <a:avLst/>
              <a:gdLst>
                <a:gd name="T0" fmla="*/ 3 w 202"/>
                <a:gd name="T1" fmla="*/ 3 h 164"/>
                <a:gd name="T2" fmla="*/ 3 w 202"/>
                <a:gd name="T3" fmla="*/ 2 h 164"/>
                <a:gd name="T4" fmla="*/ 1 w 202"/>
                <a:gd name="T5" fmla="*/ 0 h 164"/>
                <a:gd name="T6" fmla="*/ 0 w 202"/>
                <a:gd name="T7" fmla="*/ 1 h 164"/>
                <a:gd name="T8" fmla="*/ 2 w 202"/>
                <a:gd name="T9" fmla="*/ 3 h 164"/>
                <a:gd name="T10" fmla="*/ 2 w 202"/>
                <a:gd name="T11" fmla="*/ 2 h 164"/>
                <a:gd name="T12" fmla="*/ 3 w 202"/>
                <a:gd name="T13" fmla="*/ 3 h 164"/>
                <a:gd name="T14" fmla="*/ 3 w 202"/>
                <a:gd name="T15" fmla="*/ 2 h 164"/>
                <a:gd name="T16" fmla="*/ 3 w 202"/>
                <a:gd name="T17" fmla="*/ 2 h 164"/>
                <a:gd name="T18" fmla="*/ 3 w 202"/>
                <a:gd name="T19" fmla="*/ 3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164"/>
                <a:gd name="T32" fmla="*/ 202 w 20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164">
                  <a:moveTo>
                    <a:pt x="178" y="161"/>
                  </a:moveTo>
                  <a:lnTo>
                    <a:pt x="176" y="114"/>
                  </a:lnTo>
                  <a:lnTo>
                    <a:pt x="42" y="0"/>
                  </a:lnTo>
                  <a:lnTo>
                    <a:pt x="0" y="49"/>
                  </a:lnTo>
                  <a:lnTo>
                    <a:pt x="134" y="164"/>
                  </a:lnTo>
                  <a:lnTo>
                    <a:pt x="132" y="116"/>
                  </a:lnTo>
                  <a:lnTo>
                    <a:pt x="178" y="161"/>
                  </a:lnTo>
                  <a:lnTo>
                    <a:pt x="202" y="136"/>
                  </a:lnTo>
                  <a:lnTo>
                    <a:pt x="176" y="114"/>
                  </a:lnTo>
                  <a:lnTo>
                    <a:pt x="178" y="161"/>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59" name="Freeform 421"/>
            <p:cNvSpPr>
              <a:spLocks/>
            </p:cNvSpPr>
            <p:nvPr/>
          </p:nvSpPr>
          <p:spPr bwMode="auto">
            <a:xfrm>
              <a:off x="4139" y="2114"/>
              <a:ext cx="22" cy="27"/>
            </a:xfrm>
            <a:custGeom>
              <a:avLst/>
              <a:gdLst>
                <a:gd name="T0" fmla="*/ 0 w 85"/>
                <a:gd name="T1" fmla="*/ 2 h 108"/>
                <a:gd name="T2" fmla="*/ 1 w 85"/>
                <a:gd name="T3" fmla="*/ 2 h 108"/>
                <a:gd name="T4" fmla="*/ 2 w 85"/>
                <a:gd name="T5" fmla="*/ 1 h 108"/>
                <a:gd name="T6" fmla="*/ 1 w 85"/>
                <a:gd name="T7" fmla="*/ 0 h 108"/>
                <a:gd name="T8" fmla="*/ 0 w 85"/>
                <a:gd name="T9" fmla="*/ 1 h 108"/>
                <a:gd name="T10" fmla="*/ 1 w 85"/>
                <a:gd name="T11" fmla="*/ 1 h 108"/>
                <a:gd name="T12" fmla="*/ 0 w 85"/>
                <a:gd name="T13" fmla="*/ 2 h 108"/>
                <a:gd name="T14" fmla="*/ 1 w 85"/>
                <a:gd name="T15" fmla="*/ 2 h 108"/>
                <a:gd name="T16" fmla="*/ 1 w 85"/>
                <a:gd name="T17" fmla="*/ 2 h 108"/>
                <a:gd name="T18" fmla="*/ 0 w 85"/>
                <a:gd name="T19" fmla="*/ 2 h 1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108"/>
                <a:gd name="T32" fmla="*/ 85 w 85"/>
                <a:gd name="T33" fmla="*/ 108 h 1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108">
                  <a:moveTo>
                    <a:pt x="0" y="86"/>
                  </a:moveTo>
                  <a:lnTo>
                    <a:pt x="45" y="86"/>
                  </a:lnTo>
                  <a:lnTo>
                    <a:pt x="85" y="45"/>
                  </a:lnTo>
                  <a:lnTo>
                    <a:pt x="39" y="0"/>
                  </a:lnTo>
                  <a:lnTo>
                    <a:pt x="0" y="39"/>
                  </a:lnTo>
                  <a:lnTo>
                    <a:pt x="45" y="39"/>
                  </a:lnTo>
                  <a:lnTo>
                    <a:pt x="0" y="86"/>
                  </a:lnTo>
                  <a:lnTo>
                    <a:pt x="22" y="108"/>
                  </a:lnTo>
                  <a:lnTo>
                    <a:pt x="45" y="86"/>
                  </a:lnTo>
                  <a:lnTo>
                    <a:pt x="0" y="86"/>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0" name="Freeform 422"/>
            <p:cNvSpPr>
              <a:spLocks/>
            </p:cNvSpPr>
            <p:nvPr/>
          </p:nvSpPr>
          <p:spPr bwMode="auto">
            <a:xfrm>
              <a:off x="4101" y="2106"/>
              <a:ext cx="50" cy="30"/>
            </a:xfrm>
            <a:custGeom>
              <a:avLst/>
              <a:gdLst>
                <a:gd name="T0" fmla="*/ 1 w 200"/>
                <a:gd name="T1" fmla="*/ 0 h 119"/>
                <a:gd name="T2" fmla="*/ 1 w 200"/>
                <a:gd name="T3" fmla="*/ 1 h 119"/>
                <a:gd name="T4" fmla="*/ 1 w 200"/>
                <a:gd name="T5" fmla="*/ 1 h 119"/>
                <a:gd name="T6" fmla="*/ 1 w 200"/>
                <a:gd name="T7" fmla="*/ 1 h 119"/>
                <a:gd name="T8" fmla="*/ 1 w 200"/>
                <a:gd name="T9" fmla="*/ 1 h 119"/>
                <a:gd name="T10" fmla="*/ 1 w 200"/>
                <a:gd name="T11" fmla="*/ 1 h 119"/>
                <a:gd name="T12" fmla="*/ 1 w 200"/>
                <a:gd name="T13" fmla="*/ 1 h 119"/>
                <a:gd name="T14" fmla="*/ 2 w 200"/>
                <a:gd name="T15" fmla="*/ 2 h 119"/>
                <a:gd name="T16" fmla="*/ 2 w 200"/>
                <a:gd name="T17" fmla="*/ 2 h 119"/>
                <a:gd name="T18" fmla="*/ 2 w 200"/>
                <a:gd name="T19" fmla="*/ 2 h 119"/>
                <a:gd name="T20" fmla="*/ 2 w 200"/>
                <a:gd name="T21" fmla="*/ 2 h 119"/>
                <a:gd name="T22" fmla="*/ 3 w 200"/>
                <a:gd name="T23" fmla="*/ 2 h 119"/>
                <a:gd name="T24" fmla="*/ 3 w 200"/>
                <a:gd name="T25" fmla="*/ 1 h 119"/>
                <a:gd name="T26" fmla="*/ 3 w 200"/>
                <a:gd name="T27" fmla="*/ 1 h 119"/>
                <a:gd name="T28" fmla="*/ 3 w 200"/>
                <a:gd name="T29" fmla="*/ 1 h 119"/>
                <a:gd name="T30" fmla="*/ 2 w 200"/>
                <a:gd name="T31" fmla="*/ 1 h 119"/>
                <a:gd name="T32" fmla="*/ 2 w 200"/>
                <a:gd name="T33" fmla="*/ 1 h 119"/>
                <a:gd name="T34" fmla="*/ 2 w 200"/>
                <a:gd name="T35" fmla="*/ 1 h 119"/>
                <a:gd name="T36" fmla="*/ 2 w 200"/>
                <a:gd name="T37" fmla="*/ 0 h 119"/>
                <a:gd name="T38" fmla="*/ 1 w 200"/>
                <a:gd name="T39" fmla="*/ 0 h 119"/>
                <a:gd name="T40" fmla="*/ 1 w 200"/>
                <a:gd name="T41" fmla="*/ 0 h 119"/>
                <a:gd name="T42" fmla="*/ 1 w 200"/>
                <a:gd name="T43" fmla="*/ 0 h 119"/>
                <a:gd name="T44" fmla="*/ 1 w 200"/>
                <a:gd name="T45" fmla="*/ 0 h 119"/>
                <a:gd name="T46" fmla="*/ 1 w 200"/>
                <a:gd name="T47" fmla="*/ 1 h 119"/>
                <a:gd name="T48" fmla="*/ 1 w 200"/>
                <a:gd name="T49" fmla="*/ 0 h 119"/>
                <a:gd name="T50" fmla="*/ 0 w 200"/>
                <a:gd name="T51" fmla="*/ 1 h 119"/>
                <a:gd name="T52" fmla="*/ 1 w 200"/>
                <a:gd name="T53" fmla="*/ 1 h 119"/>
                <a:gd name="T54" fmla="*/ 1 w 200"/>
                <a:gd name="T55" fmla="*/ 0 h 1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0"/>
                <a:gd name="T85" fmla="*/ 0 h 119"/>
                <a:gd name="T86" fmla="*/ 200 w 200"/>
                <a:gd name="T87" fmla="*/ 119 h 1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0" h="119">
                  <a:moveTo>
                    <a:pt x="23" y="0"/>
                  </a:moveTo>
                  <a:lnTo>
                    <a:pt x="23" y="46"/>
                  </a:lnTo>
                  <a:lnTo>
                    <a:pt x="31" y="53"/>
                  </a:lnTo>
                  <a:lnTo>
                    <a:pt x="41" y="60"/>
                  </a:lnTo>
                  <a:lnTo>
                    <a:pt x="50" y="67"/>
                  </a:lnTo>
                  <a:lnTo>
                    <a:pt x="61" y="73"/>
                  </a:lnTo>
                  <a:lnTo>
                    <a:pt x="81" y="83"/>
                  </a:lnTo>
                  <a:lnTo>
                    <a:pt x="101" y="92"/>
                  </a:lnTo>
                  <a:lnTo>
                    <a:pt x="120" y="101"/>
                  </a:lnTo>
                  <a:lnTo>
                    <a:pt x="137" y="108"/>
                  </a:lnTo>
                  <a:lnTo>
                    <a:pt x="149" y="114"/>
                  </a:lnTo>
                  <a:lnTo>
                    <a:pt x="155" y="119"/>
                  </a:lnTo>
                  <a:lnTo>
                    <a:pt x="200" y="72"/>
                  </a:lnTo>
                  <a:lnTo>
                    <a:pt x="183" y="60"/>
                  </a:lnTo>
                  <a:lnTo>
                    <a:pt x="166" y="50"/>
                  </a:lnTo>
                  <a:lnTo>
                    <a:pt x="147" y="41"/>
                  </a:lnTo>
                  <a:lnTo>
                    <a:pt x="128" y="33"/>
                  </a:lnTo>
                  <a:lnTo>
                    <a:pt x="109" y="25"/>
                  </a:lnTo>
                  <a:lnTo>
                    <a:pt x="91" y="15"/>
                  </a:lnTo>
                  <a:lnTo>
                    <a:pt x="84" y="12"/>
                  </a:lnTo>
                  <a:lnTo>
                    <a:pt x="78" y="8"/>
                  </a:lnTo>
                  <a:lnTo>
                    <a:pt x="72" y="3"/>
                  </a:lnTo>
                  <a:lnTo>
                    <a:pt x="68" y="0"/>
                  </a:lnTo>
                  <a:lnTo>
                    <a:pt x="68" y="46"/>
                  </a:lnTo>
                  <a:lnTo>
                    <a:pt x="23" y="0"/>
                  </a:lnTo>
                  <a:lnTo>
                    <a:pt x="0" y="23"/>
                  </a:lnTo>
                  <a:lnTo>
                    <a:pt x="23" y="46"/>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1" name="Freeform 423"/>
            <p:cNvSpPr>
              <a:spLocks/>
            </p:cNvSpPr>
            <p:nvPr/>
          </p:nvSpPr>
          <p:spPr bwMode="auto">
            <a:xfrm>
              <a:off x="4106" y="2088"/>
              <a:ext cx="24" cy="30"/>
            </a:xfrm>
            <a:custGeom>
              <a:avLst/>
              <a:gdLst>
                <a:gd name="T0" fmla="*/ 2 w 95"/>
                <a:gd name="T1" fmla="*/ 1 h 118"/>
                <a:gd name="T2" fmla="*/ 1 w 95"/>
                <a:gd name="T3" fmla="*/ 1 h 118"/>
                <a:gd name="T4" fmla="*/ 0 w 95"/>
                <a:gd name="T5" fmla="*/ 1 h 118"/>
                <a:gd name="T6" fmla="*/ 1 w 95"/>
                <a:gd name="T7" fmla="*/ 2 h 118"/>
                <a:gd name="T8" fmla="*/ 2 w 95"/>
                <a:gd name="T9" fmla="*/ 1 h 118"/>
                <a:gd name="T10" fmla="*/ 1 w 95"/>
                <a:gd name="T11" fmla="*/ 1 h 118"/>
                <a:gd name="T12" fmla="*/ 2 w 95"/>
                <a:gd name="T13" fmla="*/ 1 h 118"/>
                <a:gd name="T14" fmla="*/ 1 w 95"/>
                <a:gd name="T15" fmla="*/ 0 h 118"/>
                <a:gd name="T16" fmla="*/ 1 w 95"/>
                <a:gd name="T17" fmla="*/ 1 h 118"/>
                <a:gd name="T18" fmla="*/ 2 w 95"/>
                <a:gd name="T19" fmla="*/ 1 h 1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118"/>
                <a:gd name="T32" fmla="*/ 95 w 95"/>
                <a:gd name="T33" fmla="*/ 118 h 1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118">
                  <a:moveTo>
                    <a:pt x="95" y="23"/>
                  </a:moveTo>
                  <a:lnTo>
                    <a:pt x="49" y="23"/>
                  </a:lnTo>
                  <a:lnTo>
                    <a:pt x="0" y="72"/>
                  </a:lnTo>
                  <a:lnTo>
                    <a:pt x="45" y="118"/>
                  </a:lnTo>
                  <a:lnTo>
                    <a:pt x="95" y="68"/>
                  </a:lnTo>
                  <a:lnTo>
                    <a:pt x="49" y="68"/>
                  </a:lnTo>
                  <a:lnTo>
                    <a:pt x="95" y="23"/>
                  </a:lnTo>
                  <a:lnTo>
                    <a:pt x="71" y="0"/>
                  </a:lnTo>
                  <a:lnTo>
                    <a:pt x="49" y="23"/>
                  </a:lnTo>
                  <a:lnTo>
                    <a:pt x="95" y="23"/>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2" name="Freeform 424"/>
            <p:cNvSpPr>
              <a:spLocks/>
            </p:cNvSpPr>
            <p:nvPr/>
          </p:nvSpPr>
          <p:spPr bwMode="auto">
            <a:xfrm>
              <a:off x="4118" y="2094"/>
              <a:ext cx="61" cy="54"/>
            </a:xfrm>
            <a:custGeom>
              <a:avLst/>
              <a:gdLst>
                <a:gd name="T0" fmla="*/ 3 w 242"/>
                <a:gd name="T1" fmla="*/ 3 h 219"/>
                <a:gd name="T2" fmla="*/ 4 w 242"/>
                <a:gd name="T3" fmla="*/ 2 h 219"/>
                <a:gd name="T4" fmla="*/ 1 w 242"/>
                <a:gd name="T5" fmla="*/ 0 h 219"/>
                <a:gd name="T6" fmla="*/ 0 w 242"/>
                <a:gd name="T7" fmla="*/ 1 h 219"/>
                <a:gd name="T8" fmla="*/ 3 w 242"/>
                <a:gd name="T9" fmla="*/ 3 h 219"/>
                <a:gd name="T10" fmla="*/ 3 w 242"/>
                <a:gd name="T11" fmla="*/ 2 h 219"/>
                <a:gd name="T12" fmla="*/ 3 w 242"/>
                <a:gd name="T13" fmla="*/ 3 h 219"/>
                <a:gd name="T14" fmla="*/ 4 w 242"/>
                <a:gd name="T15" fmla="*/ 3 h 219"/>
                <a:gd name="T16" fmla="*/ 4 w 242"/>
                <a:gd name="T17" fmla="*/ 2 h 219"/>
                <a:gd name="T18" fmla="*/ 3 w 242"/>
                <a:gd name="T19" fmla="*/ 3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2"/>
                <a:gd name="T31" fmla="*/ 0 h 219"/>
                <a:gd name="T32" fmla="*/ 242 w 242"/>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2" h="219">
                  <a:moveTo>
                    <a:pt x="208" y="219"/>
                  </a:moveTo>
                  <a:lnTo>
                    <a:pt x="214" y="169"/>
                  </a:lnTo>
                  <a:lnTo>
                    <a:pt x="46" y="0"/>
                  </a:lnTo>
                  <a:lnTo>
                    <a:pt x="0" y="45"/>
                  </a:lnTo>
                  <a:lnTo>
                    <a:pt x="168" y="214"/>
                  </a:lnTo>
                  <a:lnTo>
                    <a:pt x="174" y="164"/>
                  </a:lnTo>
                  <a:lnTo>
                    <a:pt x="208" y="219"/>
                  </a:lnTo>
                  <a:lnTo>
                    <a:pt x="242" y="197"/>
                  </a:lnTo>
                  <a:lnTo>
                    <a:pt x="214" y="169"/>
                  </a:lnTo>
                  <a:lnTo>
                    <a:pt x="208" y="219"/>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3" name="Freeform 425"/>
            <p:cNvSpPr>
              <a:spLocks/>
            </p:cNvSpPr>
            <p:nvPr/>
          </p:nvSpPr>
          <p:spPr bwMode="auto">
            <a:xfrm>
              <a:off x="4134" y="2112"/>
              <a:ext cx="36" cy="41"/>
            </a:xfrm>
            <a:custGeom>
              <a:avLst/>
              <a:gdLst>
                <a:gd name="T0" fmla="*/ 1 w 145"/>
                <a:gd name="T1" fmla="*/ 1 h 160"/>
                <a:gd name="T2" fmla="*/ 0 w 145"/>
                <a:gd name="T3" fmla="*/ 1 h 160"/>
                <a:gd name="T4" fmla="*/ 0 w 145"/>
                <a:gd name="T5" fmla="*/ 1 h 160"/>
                <a:gd name="T6" fmla="*/ 0 w 145"/>
                <a:gd name="T7" fmla="*/ 1 h 160"/>
                <a:gd name="T8" fmla="*/ 0 w 145"/>
                <a:gd name="T9" fmla="*/ 1 h 160"/>
                <a:gd name="T10" fmla="*/ 0 w 145"/>
                <a:gd name="T11" fmla="*/ 1 h 160"/>
                <a:gd name="T12" fmla="*/ 0 w 145"/>
                <a:gd name="T13" fmla="*/ 1 h 160"/>
                <a:gd name="T14" fmla="*/ 0 w 145"/>
                <a:gd name="T15" fmla="*/ 2 h 160"/>
                <a:gd name="T16" fmla="*/ 0 w 145"/>
                <a:gd name="T17" fmla="*/ 2 h 160"/>
                <a:gd name="T18" fmla="*/ 0 w 145"/>
                <a:gd name="T19" fmla="*/ 2 h 160"/>
                <a:gd name="T20" fmla="*/ 0 w 145"/>
                <a:gd name="T21" fmla="*/ 2 h 160"/>
                <a:gd name="T22" fmla="*/ 0 w 145"/>
                <a:gd name="T23" fmla="*/ 2 h 160"/>
                <a:gd name="T24" fmla="*/ 0 w 145"/>
                <a:gd name="T25" fmla="*/ 2 h 160"/>
                <a:gd name="T26" fmla="*/ 0 w 145"/>
                <a:gd name="T27" fmla="*/ 2 h 160"/>
                <a:gd name="T28" fmla="*/ 1 w 145"/>
                <a:gd name="T29" fmla="*/ 3 h 160"/>
                <a:gd name="T30" fmla="*/ 1 w 145"/>
                <a:gd name="T31" fmla="*/ 3 h 160"/>
                <a:gd name="T32" fmla="*/ 1 w 145"/>
                <a:gd name="T33" fmla="*/ 3 h 160"/>
                <a:gd name="T34" fmla="*/ 1 w 145"/>
                <a:gd name="T35" fmla="*/ 3 h 160"/>
                <a:gd name="T36" fmla="*/ 1 w 145"/>
                <a:gd name="T37" fmla="*/ 3 h 160"/>
                <a:gd name="T38" fmla="*/ 2 w 145"/>
                <a:gd name="T39" fmla="*/ 3 h 160"/>
                <a:gd name="T40" fmla="*/ 2 w 145"/>
                <a:gd name="T41" fmla="*/ 3 h 160"/>
                <a:gd name="T42" fmla="*/ 2 w 145"/>
                <a:gd name="T43" fmla="*/ 2 h 160"/>
                <a:gd name="T44" fmla="*/ 2 w 145"/>
                <a:gd name="T45" fmla="*/ 2 h 160"/>
                <a:gd name="T46" fmla="*/ 1 w 145"/>
                <a:gd name="T47" fmla="*/ 2 h 160"/>
                <a:gd name="T48" fmla="*/ 1 w 145"/>
                <a:gd name="T49" fmla="*/ 2 h 160"/>
                <a:gd name="T50" fmla="*/ 1 w 145"/>
                <a:gd name="T51" fmla="*/ 2 h 160"/>
                <a:gd name="T52" fmla="*/ 1 w 145"/>
                <a:gd name="T53" fmla="*/ 2 h 160"/>
                <a:gd name="T54" fmla="*/ 1 w 145"/>
                <a:gd name="T55" fmla="*/ 2 h 160"/>
                <a:gd name="T56" fmla="*/ 1 w 145"/>
                <a:gd name="T57" fmla="*/ 2 h 160"/>
                <a:gd name="T58" fmla="*/ 1 w 145"/>
                <a:gd name="T59" fmla="*/ 2 h 160"/>
                <a:gd name="T60" fmla="*/ 1 w 145"/>
                <a:gd name="T61" fmla="*/ 2 h 160"/>
                <a:gd name="T62" fmla="*/ 1 w 145"/>
                <a:gd name="T63" fmla="*/ 2 h 160"/>
                <a:gd name="T64" fmla="*/ 1 w 145"/>
                <a:gd name="T65" fmla="*/ 2 h 160"/>
                <a:gd name="T66" fmla="*/ 1 w 145"/>
                <a:gd name="T67" fmla="*/ 2 h 160"/>
                <a:gd name="T68" fmla="*/ 1 w 145"/>
                <a:gd name="T69" fmla="*/ 2 h 160"/>
                <a:gd name="T70" fmla="*/ 1 w 145"/>
                <a:gd name="T71" fmla="*/ 2 h 160"/>
                <a:gd name="T72" fmla="*/ 1 w 145"/>
                <a:gd name="T73" fmla="*/ 2 h 160"/>
                <a:gd name="T74" fmla="*/ 1 w 145"/>
                <a:gd name="T75" fmla="*/ 2 h 160"/>
                <a:gd name="T76" fmla="*/ 1 w 145"/>
                <a:gd name="T77" fmla="*/ 2 h 160"/>
                <a:gd name="T78" fmla="*/ 1 w 145"/>
                <a:gd name="T79" fmla="*/ 2 h 160"/>
                <a:gd name="T80" fmla="*/ 1 w 145"/>
                <a:gd name="T81" fmla="*/ 2 h 160"/>
                <a:gd name="T82" fmla="*/ 1 w 145"/>
                <a:gd name="T83" fmla="*/ 1 h 160"/>
                <a:gd name="T84" fmla="*/ 1 w 145"/>
                <a:gd name="T85" fmla="*/ 1 h 160"/>
                <a:gd name="T86" fmla="*/ 0 w 145"/>
                <a:gd name="T87" fmla="*/ 1 h 160"/>
                <a:gd name="T88" fmla="*/ 1 w 145"/>
                <a:gd name="T89" fmla="*/ 1 h 160"/>
                <a:gd name="T90" fmla="*/ 1 w 145"/>
                <a:gd name="T91" fmla="*/ 0 h 160"/>
                <a:gd name="T92" fmla="*/ 0 w 145"/>
                <a:gd name="T93" fmla="*/ 1 h 160"/>
                <a:gd name="T94" fmla="*/ 1 w 145"/>
                <a:gd name="T95" fmla="*/ 1 h 1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
                <a:gd name="T145" fmla="*/ 0 h 160"/>
                <a:gd name="T146" fmla="*/ 145 w 145"/>
                <a:gd name="T147" fmla="*/ 160 h 16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 h="160">
                  <a:moveTo>
                    <a:pt x="80" y="22"/>
                  </a:moveTo>
                  <a:lnTo>
                    <a:pt x="34" y="22"/>
                  </a:lnTo>
                  <a:lnTo>
                    <a:pt x="21" y="38"/>
                  </a:lnTo>
                  <a:lnTo>
                    <a:pt x="10" y="53"/>
                  </a:lnTo>
                  <a:lnTo>
                    <a:pt x="6" y="63"/>
                  </a:lnTo>
                  <a:lnTo>
                    <a:pt x="3" y="71"/>
                  </a:lnTo>
                  <a:lnTo>
                    <a:pt x="1" y="79"/>
                  </a:lnTo>
                  <a:lnTo>
                    <a:pt x="0" y="89"/>
                  </a:lnTo>
                  <a:lnTo>
                    <a:pt x="1" y="97"/>
                  </a:lnTo>
                  <a:lnTo>
                    <a:pt x="2" y="107"/>
                  </a:lnTo>
                  <a:lnTo>
                    <a:pt x="6" y="115"/>
                  </a:lnTo>
                  <a:lnTo>
                    <a:pt x="10" y="125"/>
                  </a:lnTo>
                  <a:lnTo>
                    <a:pt x="20" y="135"/>
                  </a:lnTo>
                  <a:lnTo>
                    <a:pt x="32" y="145"/>
                  </a:lnTo>
                  <a:lnTo>
                    <a:pt x="45" y="152"/>
                  </a:lnTo>
                  <a:lnTo>
                    <a:pt x="59" y="157"/>
                  </a:lnTo>
                  <a:lnTo>
                    <a:pt x="73" y="159"/>
                  </a:lnTo>
                  <a:lnTo>
                    <a:pt x="88" y="160"/>
                  </a:lnTo>
                  <a:lnTo>
                    <a:pt x="102" y="159"/>
                  </a:lnTo>
                  <a:lnTo>
                    <a:pt x="117" y="156"/>
                  </a:lnTo>
                  <a:lnTo>
                    <a:pt x="132" y="151"/>
                  </a:lnTo>
                  <a:lnTo>
                    <a:pt x="145" y="144"/>
                  </a:lnTo>
                  <a:lnTo>
                    <a:pt x="111" y="89"/>
                  </a:lnTo>
                  <a:lnTo>
                    <a:pt x="105" y="91"/>
                  </a:lnTo>
                  <a:lnTo>
                    <a:pt x="99" y="94"/>
                  </a:lnTo>
                  <a:lnTo>
                    <a:pt x="94" y="95"/>
                  </a:lnTo>
                  <a:lnTo>
                    <a:pt x="86" y="95"/>
                  </a:lnTo>
                  <a:lnTo>
                    <a:pt x="80" y="95"/>
                  </a:lnTo>
                  <a:lnTo>
                    <a:pt x="75" y="94"/>
                  </a:lnTo>
                  <a:lnTo>
                    <a:pt x="70" y="93"/>
                  </a:lnTo>
                  <a:lnTo>
                    <a:pt x="66" y="90"/>
                  </a:lnTo>
                  <a:lnTo>
                    <a:pt x="65" y="89"/>
                  </a:lnTo>
                  <a:lnTo>
                    <a:pt x="63" y="88"/>
                  </a:lnTo>
                  <a:lnTo>
                    <a:pt x="64" y="90"/>
                  </a:lnTo>
                  <a:lnTo>
                    <a:pt x="65" y="90"/>
                  </a:lnTo>
                  <a:lnTo>
                    <a:pt x="65" y="89"/>
                  </a:lnTo>
                  <a:lnTo>
                    <a:pt x="65" y="87"/>
                  </a:lnTo>
                  <a:lnTo>
                    <a:pt x="66" y="85"/>
                  </a:lnTo>
                  <a:lnTo>
                    <a:pt x="71" y="77"/>
                  </a:lnTo>
                  <a:lnTo>
                    <a:pt x="80" y="68"/>
                  </a:lnTo>
                  <a:lnTo>
                    <a:pt x="34" y="68"/>
                  </a:lnTo>
                  <a:lnTo>
                    <a:pt x="80" y="22"/>
                  </a:lnTo>
                  <a:lnTo>
                    <a:pt x="57" y="0"/>
                  </a:lnTo>
                  <a:lnTo>
                    <a:pt x="34" y="22"/>
                  </a:lnTo>
                  <a:lnTo>
                    <a:pt x="80" y="22"/>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4" name="Freeform 426"/>
            <p:cNvSpPr>
              <a:spLocks/>
            </p:cNvSpPr>
            <p:nvPr/>
          </p:nvSpPr>
          <p:spPr bwMode="auto">
            <a:xfrm>
              <a:off x="4143" y="2118"/>
              <a:ext cx="50" cy="30"/>
            </a:xfrm>
            <a:custGeom>
              <a:avLst/>
              <a:gdLst>
                <a:gd name="T0" fmla="*/ 3 w 201"/>
                <a:gd name="T1" fmla="*/ 2 h 118"/>
                <a:gd name="T2" fmla="*/ 3 w 201"/>
                <a:gd name="T3" fmla="*/ 1 h 118"/>
                <a:gd name="T4" fmla="*/ 2 w 201"/>
                <a:gd name="T5" fmla="*/ 1 h 118"/>
                <a:gd name="T6" fmla="*/ 2 w 201"/>
                <a:gd name="T7" fmla="*/ 1 h 118"/>
                <a:gd name="T8" fmla="*/ 2 w 201"/>
                <a:gd name="T9" fmla="*/ 1 h 118"/>
                <a:gd name="T10" fmla="*/ 2 w 201"/>
                <a:gd name="T11" fmla="*/ 1 h 118"/>
                <a:gd name="T12" fmla="*/ 2 w 201"/>
                <a:gd name="T13" fmla="*/ 1 h 118"/>
                <a:gd name="T14" fmla="*/ 1 w 201"/>
                <a:gd name="T15" fmla="*/ 1 h 118"/>
                <a:gd name="T16" fmla="*/ 1 w 201"/>
                <a:gd name="T17" fmla="*/ 1 h 118"/>
                <a:gd name="T18" fmla="*/ 1 w 201"/>
                <a:gd name="T19" fmla="*/ 0 h 118"/>
                <a:gd name="T20" fmla="*/ 1 w 201"/>
                <a:gd name="T21" fmla="*/ 0 h 118"/>
                <a:gd name="T22" fmla="*/ 1 w 201"/>
                <a:gd name="T23" fmla="*/ 0 h 118"/>
                <a:gd name="T24" fmla="*/ 1 w 201"/>
                <a:gd name="T25" fmla="*/ 0 h 118"/>
                <a:gd name="T26" fmla="*/ 1 w 201"/>
                <a:gd name="T27" fmla="*/ 0 h 118"/>
                <a:gd name="T28" fmla="*/ 0 w 201"/>
                <a:gd name="T29" fmla="*/ 1 h 118"/>
                <a:gd name="T30" fmla="*/ 0 w 201"/>
                <a:gd name="T31" fmla="*/ 1 h 118"/>
                <a:gd name="T32" fmla="*/ 0 w 201"/>
                <a:gd name="T33" fmla="*/ 1 h 118"/>
                <a:gd name="T34" fmla="*/ 0 w 201"/>
                <a:gd name="T35" fmla="*/ 1 h 118"/>
                <a:gd name="T36" fmla="*/ 0 w 201"/>
                <a:gd name="T37" fmla="*/ 1 h 118"/>
                <a:gd name="T38" fmla="*/ 1 w 201"/>
                <a:gd name="T39" fmla="*/ 1 h 118"/>
                <a:gd name="T40" fmla="*/ 1 w 201"/>
                <a:gd name="T41" fmla="*/ 2 h 118"/>
                <a:gd name="T42" fmla="*/ 1 w 201"/>
                <a:gd name="T43" fmla="*/ 2 h 118"/>
                <a:gd name="T44" fmla="*/ 2 w 201"/>
                <a:gd name="T45" fmla="*/ 2 h 118"/>
                <a:gd name="T46" fmla="*/ 2 w 201"/>
                <a:gd name="T47" fmla="*/ 2 h 118"/>
                <a:gd name="T48" fmla="*/ 2 w 201"/>
                <a:gd name="T49" fmla="*/ 2 h 118"/>
                <a:gd name="T50" fmla="*/ 2 w 201"/>
                <a:gd name="T51" fmla="*/ 2 h 118"/>
                <a:gd name="T52" fmla="*/ 2 w 201"/>
                <a:gd name="T53" fmla="*/ 2 h 118"/>
                <a:gd name="T54" fmla="*/ 2 w 201"/>
                <a:gd name="T55" fmla="*/ 1 h 118"/>
                <a:gd name="T56" fmla="*/ 3 w 201"/>
                <a:gd name="T57" fmla="*/ 2 h 118"/>
                <a:gd name="T58" fmla="*/ 3 w 201"/>
                <a:gd name="T59" fmla="*/ 2 h 118"/>
                <a:gd name="T60" fmla="*/ 3 w 201"/>
                <a:gd name="T61" fmla="*/ 1 h 118"/>
                <a:gd name="T62" fmla="*/ 3 w 201"/>
                <a:gd name="T63" fmla="*/ 2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1"/>
                <a:gd name="T97" fmla="*/ 0 h 118"/>
                <a:gd name="T98" fmla="*/ 201 w 201"/>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1" h="118">
                  <a:moveTo>
                    <a:pt x="177" y="118"/>
                  </a:moveTo>
                  <a:lnTo>
                    <a:pt x="177" y="73"/>
                  </a:lnTo>
                  <a:lnTo>
                    <a:pt x="168" y="65"/>
                  </a:lnTo>
                  <a:lnTo>
                    <a:pt x="158" y="57"/>
                  </a:lnTo>
                  <a:lnTo>
                    <a:pt x="149" y="50"/>
                  </a:lnTo>
                  <a:lnTo>
                    <a:pt x="138" y="46"/>
                  </a:lnTo>
                  <a:lnTo>
                    <a:pt x="119" y="36"/>
                  </a:lnTo>
                  <a:lnTo>
                    <a:pt x="101" y="29"/>
                  </a:lnTo>
                  <a:lnTo>
                    <a:pt x="83" y="23"/>
                  </a:lnTo>
                  <a:lnTo>
                    <a:pt x="68" y="16"/>
                  </a:lnTo>
                  <a:lnTo>
                    <a:pt x="62" y="12"/>
                  </a:lnTo>
                  <a:lnTo>
                    <a:pt x="56" y="9"/>
                  </a:lnTo>
                  <a:lnTo>
                    <a:pt x="50" y="5"/>
                  </a:lnTo>
                  <a:lnTo>
                    <a:pt x="46" y="0"/>
                  </a:lnTo>
                  <a:lnTo>
                    <a:pt x="0" y="46"/>
                  </a:lnTo>
                  <a:lnTo>
                    <a:pt x="10" y="54"/>
                  </a:lnTo>
                  <a:lnTo>
                    <a:pt x="19" y="61"/>
                  </a:lnTo>
                  <a:lnTo>
                    <a:pt x="29" y="68"/>
                  </a:lnTo>
                  <a:lnTo>
                    <a:pt x="39" y="73"/>
                  </a:lnTo>
                  <a:lnTo>
                    <a:pt x="58" y="82"/>
                  </a:lnTo>
                  <a:lnTo>
                    <a:pt x="77" y="90"/>
                  </a:lnTo>
                  <a:lnTo>
                    <a:pt x="94" y="97"/>
                  </a:lnTo>
                  <a:lnTo>
                    <a:pt x="111" y="103"/>
                  </a:lnTo>
                  <a:lnTo>
                    <a:pt x="117" y="106"/>
                  </a:lnTo>
                  <a:lnTo>
                    <a:pt x="123" y="110"/>
                  </a:lnTo>
                  <a:lnTo>
                    <a:pt x="127" y="115"/>
                  </a:lnTo>
                  <a:lnTo>
                    <a:pt x="132" y="118"/>
                  </a:lnTo>
                  <a:lnTo>
                    <a:pt x="132" y="73"/>
                  </a:lnTo>
                  <a:lnTo>
                    <a:pt x="177" y="118"/>
                  </a:lnTo>
                  <a:lnTo>
                    <a:pt x="201" y="96"/>
                  </a:lnTo>
                  <a:lnTo>
                    <a:pt x="177" y="73"/>
                  </a:lnTo>
                  <a:lnTo>
                    <a:pt x="177" y="11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5" name="Freeform 427"/>
            <p:cNvSpPr>
              <a:spLocks/>
            </p:cNvSpPr>
            <p:nvPr/>
          </p:nvSpPr>
          <p:spPr bwMode="auto">
            <a:xfrm>
              <a:off x="4170" y="2136"/>
              <a:ext cx="17" cy="22"/>
            </a:xfrm>
            <a:custGeom>
              <a:avLst/>
              <a:gdLst>
                <a:gd name="T0" fmla="*/ 0 w 70"/>
                <a:gd name="T1" fmla="*/ 2 h 87"/>
                <a:gd name="T2" fmla="*/ 1 w 70"/>
                <a:gd name="T3" fmla="*/ 1 h 87"/>
                <a:gd name="T4" fmla="*/ 1 w 70"/>
                <a:gd name="T5" fmla="*/ 1 h 87"/>
                <a:gd name="T6" fmla="*/ 1 w 70"/>
                <a:gd name="T7" fmla="*/ 1 h 87"/>
                <a:gd name="T8" fmla="*/ 1 w 70"/>
                <a:gd name="T9" fmla="*/ 1 h 87"/>
                <a:gd name="T10" fmla="*/ 1 w 70"/>
                <a:gd name="T11" fmla="*/ 1 h 87"/>
                <a:gd name="T12" fmla="*/ 1 w 70"/>
                <a:gd name="T13" fmla="*/ 1 h 87"/>
                <a:gd name="T14" fmla="*/ 1 w 70"/>
                <a:gd name="T15" fmla="*/ 1 h 87"/>
                <a:gd name="T16" fmla="*/ 1 w 70"/>
                <a:gd name="T17" fmla="*/ 1 h 87"/>
                <a:gd name="T18" fmla="*/ 1 w 70"/>
                <a:gd name="T19" fmla="*/ 1 h 87"/>
                <a:gd name="T20" fmla="*/ 0 w 70"/>
                <a:gd name="T21" fmla="*/ 0 h 87"/>
                <a:gd name="T22" fmla="*/ 0 w 70"/>
                <a:gd name="T23" fmla="*/ 0 h 87"/>
                <a:gd name="T24" fmla="*/ 0 w 70"/>
                <a:gd name="T25" fmla="*/ 0 h 87"/>
                <a:gd name="T26" fmla="*/ 0 w 70"/>
                <a:gd name="T27" fmla="*/ 0 h 87"/>
                <a:gd name="T28" fmla="*/ 0 w 70"/>
                <a:gd name="T29" fmla="*/ 0 h 87"/>
                <a:gd name="T30" fmla="*/ 0 w 70"/>
                <a:gd name="T31" fmla="*/ 1 h 87"/>
                <a:gd name="T32" fmla="*/ 0 w 70"/>
                <a:gd name="T33" fmla="*/ 1 h 87"/>
                <a:gd name="T34" fmla="*/ 0 w 70"/>
                <a:gd name="T35" fmla="*/ 1 h 87"/>
                <a:gd name="T36" fmla="*/ 0 w 70"/>
                <a:gd name="T37" fmla="*/ 1 h 87"/>
                <a:gd name="T38" fmla="*/ 0 w 70"/>
                <a:gd name="T39" fmla="*/ 1 h 87"/>
                <a:gd name="T40" fmla="*/ 0 w 70"/>
                <a:gd name="T41" fmla="*/ 2 h 87"/>
                <a:gd name="T42" fmla="*/ 0 w 70"/>
                <a:gd name="T43" fmla="*/ 1 h 87"/>
                <a:gd name="T44" fmla="*/ 1 w 70"/>
                <a:gd name="T45" fmla="*/ 1 h 87"/>
                <a:gd name="T46" fmla="*/ 0 w 70"/>
                <a:gd name="T47" fmla="*/ 2 h 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87"/>
                <a:gd name="T74" fmla="*/ 70 w 70"/>
                <a:gd name="T75" fmla="*/ 87 h 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87">
                  <a:moveTo>
                    <a:pt x="33" y="87"/>
                  </a:moveTo>
                  <a:lnTo>
                    <a:pt x="45" y="80"/>
                  </a:lnTo>
                  <a:lnTo>
                    <a:pt x="51" y="74"/>
                  </a:lnTo>
                  <a:lnTo>
                    <a:pt x="55" y="68"/>
                  </a:lnTo>
                  <a:lnTo>
                    <a:pt x="60" y="62"/>
                  </a:lnTo>
                  <a:lnTo>
                    <a:pt x="62" y="57"/>
                  </a:lnTo>
                  <a:lnTo>
                    <a:pt x="65" y="52"/>
                  </a:lnTo>
                  <a:lnTo>
                    <a:pt x="68" y="49"/>
                  </a:lnTo>
                  <a:lnTo>
                    <a:pt x="69" y="46"/>
                  </a:lnTo>
                  <a:lnTo>
                    <a:pt x="70" y="45"/>
                  </a:lnTo>
                  <a:lnTo>
                    <a:pt x="25" y="0"/>
                  </a:lnTo>
                  <a:lnTo>
                    <a:pt x="19" y="6"/>
                  </a:lnTo>
                  <a:lnTo>
                    <a:pt x="16" y="12"/>
                  </a:lnTo>
                  <a:lnTo>
                    <a:pt x="12" y="17"/>
                  </a:lnTo>
                  <a:lnTo>
                    <a:pt x="8" y="21"/>
                  </a:lnTo>
                  <a:lnTo>
                    <a:pt x="6" y="26"/>
                  </a:lnTo>
                  <a:lnTo>
                    <a:pt x="4" y="30"/>
                  </a:lnTo>
                  <a:lnTo>
                    <a:pt x="1" y="32"/>
                  </a:lnTo>
                  <a:lnTo>
                    <a:pt x="0" y="33"/>
                  </a:lnTo>
                  <a:lnTo>
                    <a:pt x="11" y="26"/>
                  </a:lnTo>
                  <a:lnTo>
                    <a:pt x="33" y="87"/>
                  </a:lnTo>
                  <a:lnTo>
                    <a:pt x="40" y="84"/>
                  </a:lnTo>
                  <a:lnTo>
                    <a:pt x="45" y="80"/>
                  </a:lnTo>
                  <a:lnTo>
                    <a:pt x="33" y="8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6" name="Freeform 428"/>
            <p:cNvSpPr>
              <a:spLocks/>
            </p:cNvSpPr>
            <p:nvPr/>
          </p:nvSpPr>
          <p:spPr bwMode="auto">
            <a:xfrm>
              <a:off x="4166" y="2143"/>
              <a:ext cx="12" cy="18"/>
            </a:xfrm>
            <a:custGeom>
              <a:avLst/>
              <a:gdLst>
                <a:gd name="T0" fmla="*/ 0 w 47"/>
                <a:gd name="T1" fmla="*/ 1 h 73"/>
                <a:gd name="T2" fmla="*/ 1 w 47"/>
                <a:gd name="T3" fmla="*/ 1 h 73"/>
                <a:gd name="T4" fmla="*/ 1 w 47"/>
                <a:gd name="T5" fmla="*/ 1 h 73"/>
                <a:gd name="T6" fmla="*/ 1 w 47"/>
                <a:gd name="T7" fmla="*/ 0 h 73"/>
                <a:gd name="T8" fmla="*/ 0 w 47"/>
                <a:gd name="T9" fmla="*/ 0 h 73"/>
                <a:gd name="T10" fmla="*/ 1 w 47"/>
                <a:gd name="T11" fmla="*/ 0 h 73"/>
                <a:gd name="T12" fmla="*/ 0 w 47"/>
                <a:gd name="T13" fmla="*/ 1 h 73"/>
                <a:gd name="T14" fmla="*/ 0 w 47"/>
                <a:gd name="T15" fmla="*/ 1 h 73"/>
                <a:gd name="T16" fmla="*/ 1 w 47"/>
                <a:gd name="T17" fmla="*/ 1 h 73"/>
                <a:gd name="T18" fmla="*/ 0 w 47"/>
                <a:gd name="T19" fmla="*/ 1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73"/>
                <a:gd name="T32" fmla="*/ 47 w 47"/>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73">
                  <a:moveTo>
                    <a:pt x="0" y="58"/>
                  </a:moveTo>
                  <a:lnTo>
                    <a:pt x="34" y="65"/>
                  </a:lnTo>
                  <a:lnTo>
                    <a:pt x="47" y="61"/>
                  </a:lnTo>
                  <a:lnTo>
                    <a:pt x="25" y="0"/>
                  </a:lnTo>
                  <a:lnTo>
                    <a:pt x="12" y="6"/>
                  </a:lnTo>
                  <a:lnTo>
                    <a:pt x="46" y="13"/>
                  </a:lnTo>
                  <a:lnTo>
                    <a:pt x="0" y="58"/>
                  </a:lnTo>
                  <a:lnTo>
                    <a:pt x="15" y="73"/>
                  </a:lnTo>
                  <a:lnTo>
                    <a:pt x="34" y="65"/>
                  </a:lnTo>
                  <a:lnTo>
                    <a:pt x="0" y="58"/>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7" name="Freeform 429"/>
            <p:cNvSpPr>
              <a:spLocks/>
            </p:cNvSpPr>
            <p:nvPr/>
          </p:nvSpPr>
          <p:spPr bwMode="auto">
            <a:xfrm>
              <a:off x="4145" y="2143"/>
              <a:ext cx="33" cy="17"/>
            </a:xfrm>
            <a:custGeom>
              <a:avLst/>
              <a:gdLst>
                <a:gd name="T0" fmla="*/ 1 w 129"/>
                <a:gd name="T1" fmla="*/ 0 h 70"/>
                <a:gd name="T2" fmla="*/ 1 w 129"/>
                <a:gd name="T3" fmla="*/ 1 h 70"/>
                <a:gd name="T4" fmla="*/ 1 w 129"/>
                <a:gd name="T5" fmla="*/ 1 h 70"/>
                <a:gd name="T6" fmla="*/ 2 w 129"/>
                <a:gd name="T7" fmla="*/ 1 h 70"/>
                <a:gd name="T8" fmla="*/ 2 w 129"/>
                <a:gd name="T9" fmla="*/ 1 h 70"/>
                <a:gd name="T10" fmla="*/ 2 w 129"/>
                <a:gd name="T11" fmla="*/ 1 h 70"/>
                <a:gd name="T12" fmla="*/ 2 w 129"/>
                <a:gd name="T13" fmla="*/ 1 h 70"/>
                <a:gd name="T14" fmla="*/ 2 w 129"/>
                <a:gd name="T15" fmla="*/ 1 h 70"/>
                <a:gd name="T16" fmla="*/ 2 w 129"/>
                <a:gd name="T17" fmla="*/ 1 h 70"/>
                <a:gd name="T18" fmla="*/ 1 w 129"/>
                <a:gd name="T19" fmla="*/ 1 h 70"/>
                <a:gd name="T20" fmla="*/ 2 w 129"/>
                <a:gd name="T21" fmla="*/ 0 h 70"/>
                <a:gd name="T22" fmla="*/ 2 w 129"/>
                <a:gd name="T23" fmla="*/ 0 h 70"/>
                <a:gd name="T24" fmla="*/ 2 w 129"/>
                <a:gd name="T25" fmla="*/ 0 h 70"/>
                <a:gd name="T26" fmla="*/ 2 w 129"/>
                <a:gd name="T27" fmla="*/ 0 h 70"/>
                <a:gd name="T28" fmla="*/ 2 w 129"/>
                <a:gd name="T29" fmla="*/ 0 h 70"/>
                <a:gd name="T30" fmla="*/ 2 w 129"/>
                <a:gd name="T31" fmla="*/ 0 h 70"/>
                <a:gd name="T32" fmla="*/ 1 w 129"/>
                <a:gd name="T33" fmla="*/ 0 h 70"/>
                <a:gd name="T34" fmla="*/ 1 w 129"/>
                <a:gd name="T35" fmla="*/ 0 h 70"/>
                <a:gd name="T36" fmla="*/ 1 w 129"/>
                <a:gd name="T37" fmla="*/ 0 h 70"/>
                <a:gd name="T38" fmla="*/ 2 w 129"/>
                <a:gd name="T39" fmla="*/ 1 h 70"/>
                <a:gd name="T40" fmla="*/ 1 w 129"/>
                <a:gd name="T41" fmla="*/ 0 h 70"/>
                <a:gd name="T42" fmla="*/ 0 w 129"/>
                <a:gd name="T43" fmla="*/ 1 h 70"/>
                <a:gd name="T44" fmla="*/ 1 w 129"/>
                <a:gd name="T45" fmla="*/ 1 h 70"/>
                <a:gd name="T46" fmla="*/ 1 w 129"/>
                <a:gd name="T47" fmla="*/ 0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9"/>
                <a:gd name="T73" fmla="*/ 0 h 70"/>
                <a:gd name="T74" fmla="*/ 129 w 129"/>
                <a:gd name="T75" fmla="*/ 70 h 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9" h="70">
                  <a:moveTo>
                    <a:pt x="59" y="10"/>
                  </a:moveTo>
                  <a:lnTo>
                    <a:pt x="84" y="64"/>
                  </a:lnTo>
                  <a:lnTo>
                    <a:pt x="86" y="64"/>
                  </a:lnTo>
                  <a:lnTo>
                    <a:pt x="89" y="64"/>
                  </a:lnTo>
                  <a:lnTo>
                    <a:pt x="91" y="64"/>
                  </a:lnTo>
                  <a:lnTo>
                    <a:pt x="92" y="64"/>
                  </a:lnTo>
                  <a:lnTo>
                    <a:pt x="94" y="64"/>
                  </a:lnTo>
                  <a:lnTo>
                    <a:pt x="91" y="64"/>
                  </a:lnTo>
                  <a:lnTo>
                    <a:pt x="83" y="58"/>
                  </a:lnTo>
                  <a:lnTo>
                    <a:pt x="129" y="13"/>
                  </a:lnTo>
                  <a:lnTo>
                    <a:pt x="116" y="5"/>
                  </a:lnTo>
                  <a:lnTo>
                    <a:pt x="107" y="1"/>
                  </a:lnTo>
                  <a:lnTo>
                    <a:pt x="99" y="0"/>
                  </a:lnTo>
                  <a:lnTo>
                    <a:pt x="94" y="0"/>
                  </a:lnTo>
                  <a:lnTo>
                    <a:pt x="89" y="0"/>
                  </a:lnTo>
                  <a:lnTo>
                    <a:pt x="84" y="0"/>
                  </a:lnTo>
                  <a:lnTo>
                    <a:pt x="82" y="0"/>
                  </a:lnTo>
                  <a:lnTo>
                    <a:pt x="80" y="0"/>
                  </a:lnTo>
                  <a:lnTo>
                    <a:pt x="105" y="55"/>
                  </a:lnTo>
                  <a:lnTo>
                    <a:pt x="59" y="10"/>
                  </a:lnTo>
                  <a:lnTo>
                    <a:pt x="0" y="70"/>
                  </a:lnTo>
                  <a:lnTo>
                    <a:pt x="84" y="64"/>
                  </a:lnTo>
                  <a:lnTo>
                    <a:pt x="59" y="1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8" name="Freeform 430"/>
            <p:cNvSpPr>
              <a:spLocks/>
            </p:cNvSpPr>
            <p:nvPr/>
          </p:nvSpPr>
          <p:spPr bwMode="auto">
            <a:xfrm>
              <a:off x="4160" y="2142"/>
              <a:ext cx="44" cy="25"/>
            </a:xfrm>
            <a:custGeom>
              <a:avLst/>
              <a:gdLst>
                <a:gd name="T0" fmla="*/ 2 w 176"/>
                <a:gd name="T1" fmla="*/ 2 h 100"/>
                <a:gd name="T2" fmla="*/ 1 w 176"/>
                <a:gd name="T3" fmla="*/ 1 h 100"/>
                <a:gd name="T4" fmla="*/ 1 w 176"/>
                <a:gd name="T5" fmla="*/ 1 h 100"/>
                <a:gd name="T6" fmla="*/ 1 w 176"/>
                <a:gd name="T7" fmla="*/ 1 h 100"/>
                <a:gd name="T8" fmla="*/ 1 w 176"/>
                <a:gd name="T9" fmla="*/ 1 h 100"/>
                <a:gd name="T10" fmla="*/ 1 w 176"/>
                <a:gd name="T11" fmla="*/ 0 h 100"/>
                <a:gd name="T12" fmla="*/ 1 w 176"/>
                <a:gd name="T13" fmla="*/ 0 h 100"/>
                <a:gd name="T14" fmla="*/ 1 w 176"/>
                <a:gd name="T15" fmla="*/ 0 h 100"/>
                <a:gd name="T16" fmla="*/ 1 w 176"/>
                <a:gd name="T17" fmla="*/ 0 h 100"/>
                <a:gd name="T18" fmla="*/ 1 w 176"/>
                <a:gd name="T19" fmla="*/ 0 h 100"/>
                <a:gd name="T20" fmla="*/ 0 w 176"/>
                <a:gd name="T21" fmla="*/ 0 h 100"/>
                <a:gd name="T22" fmla="*/ 0 w 176"/>
                <a:gd name="T23" fmla="*/ 0 h 100"/>
                <a:gd name="T24" fmla="*/ 1 w 176"/>
                <a:gd name="T25" fmla="*/ 1 h 100"/>
                <a:gd name="T26" fmla="*/ 1 w 176"/>
                <a:gd name="T27" fmla="*/ 1 h 100"/>
                <a:gd name="T28" fmla="*/ 0 w 176"/>
                <a:gd name="T29" fmla="*/ 1 h 100"/>
                <a:gd name="T30" fmla="*/ 0 w 176"/>
                <a:gd name="T31" fmla="*/ 1 h 100"/>
                <a:gd name="T32" fmla="*/ 0 w 176"/>
                <a:gd name="T33" fmla="*/ 1 h 100"/>
                <a:gd name="T34" fmla="*/ 1 w 176"/>
                <a:gd name="T35" fmla="*/ 1 h 100"/>
                <a:gd name="T36" fmla="*/ 1 w 176"/>
                <a:gd name="T37" fmla="*/ 1 h 100"/>
                <a:gd name="T38" fmla="*/ 1 w 176"/>
                <a:gd name="T39" fmla="*/ 1 h 100"/>
                <a:gd name="T40" fmla="*/ 1 w 176"/>
                <a:gd name="T41" fmla="*/ 2 h 100"/>
                <a:gd name="T42" fmla="*/ 1 w 176"/>
                <a:gd name="T43" fmla="*/ 2 h 100"/>
                <a:gd name="T44" fmla="*/ 1 w 176"/>
                <a:gd name="T45" fmla="*/ 2 h 100"/>
                <a:gd name="T46" fmla="*/ 1 w 176"/>
                <a:gd name="T47" fmla="*/ 1 h 100"/>
                <a:gd name="T48" fmla="*/ 2 w 176"/>
                <a:gd name="T49" fmla="*/ 2 h 100"/>
                <a:gd name="T50" fmla="*/ 3 w 176"/>
                <a:gd name="T51" fmla="*/ 1 h 100"/>
                <a:gd name="T52" fmla="*/ 1 w 176"/>
                <a:gd name="T53" fmla="*/ 1 h 100"/>
                <a:gd name="T54" fmla="*/ 2 w 176"/>
                <a:gd name="T55" fmla="*/ 2 h 1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6"/>
                <a:gd name="T85" fmla="*/ 0 h 100"/>
                <a:gd name="T86" fmla="*/ 176 w 176"/>
                <a:gd name="T87" fmla="*/ 100 h 1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6" h="100">
                  <a:moveTo>
                    <a:pt x="119" y="90"/>
                  </a:moveTo>
                  <a:lnTo>
                    <a:pt x="95" y="34"/>
                  </a:lnTo>
                  <a:lnTo>
                    <a:pt x="99" y="36"/>
                  </a:lnTo>
                  <a:lnTo>
                    <a:pt x="94" y="32"/>
                  </a:lnTo>
                  <a:lnTo>
                    <a:pt x="86" y="27"/>
                  </a:lnTo>
                  <a:lnTo>
                    <a:pt x="74" y="20"/>
                  </a:lnTo>
                  <a:lnTo>
                    <a:pt x="62" y="12"/>
                  </a:lnTo>
                  <a:lnTo>
                    <a:pt x="51" y="6"/>
                  </a:lnTo>
                  <a:lnTo>
                    <a:pt x="42" y="2"/>
                  </a:lnTo>
                  <a:lnTo>
                    <a:pt x="32" y="0"/>
                  </a:lnTo>
                  <a:lnTo>
                    <a:pt x="17" y="1"/>
                  </a:lnTo>
                  <a:lnTo>
                    <a:pt x="0" y="11"/>
                  </a:lnTo>
                  <a:lnTo>
                    <a:pt x="46" y="56"/>
                  </a:lnTo>
                  <a:lnTo>
                    <a:pt x="33" y="63"/>
                  </a:lnTo>
                  <a:lnTo>
                    <a:pt x="25" y="64"/>
                  </a:lnTo>
                  <a:lnTo>
                    <a:pt x="23" y="64"/>
                  </a:lnTo>
                  <a:lnTo>
                    <a:pt x="21" y="63"/>
                  </a:lnTo>
                  <a:lnTo>
                    <a:pt x="30" y="68"/>
                  </a:lnTo>
                  <a:lnTo>
                    <a:pt x="39" y="74"/>
                  </a:lnTo>
                  <a:lnTo>
                    <a:pt x="50" y="81"/>
                  </a:lnTo>
                  <a:lnTo>
                    <a:pt x="63" y="89"/>
                  </a:lnTo>
                  <a:lnTo>
                    <a:pt x="77" y="96"/>
                  </a:lnTo>
                  <a:lnTo>
                    <a:pt x="96" y="100"/>
                  </a:lnTo>
                  <a:lnTo>
                    <a:pt x="74" y="44"/>
                  </a:lnTo>
                  <a:lnTo>
                    <a:pt x="119" y="90"/>
                  </a:lnTo>
                  <a:lnTo>
                    <a:pt x="176" y="33"/>
                  </a:lnTo>
                  <a:lnTo>
                    <a:pt x="95" y="34"/>
                  </a:lnTo>
                  <a:lnTo>
                    <a:pt x="119" y="9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69" name="Freeform 431"/>
            <p:cNvSpPr>
              <a:spLocks/>
            </p:cNvSpPr>
            <p:nvPr/>
          </p:nvSpPr>
          <p:spPr bwMode="auto">
            <a:xfrm>
              <a:off x="4162" y="2148"/>
              <a:ext cx="28" cy="20"/>
            </a:xfrm>
            <a:custGeom>
              <a:avLst/>
              <a:gdLst>
                <a:gd name="T0" fmla="*/ 1 w 109"/>
                <a:gd name="T1" fmla="*/ 0 h 79"/>
                <a:gd name="T2" fmla="*/ 1 w 109"/>
                <a:gd name="T3" fmla="*/ 1 h 79"/>
                <a:gd name="T4" fmla="*/ 1 w 109"/>
                <a:gd name="T5" fmla="*/ 1 h 79"/>
                <a:gd name="T6" fmla="*/ 1 w 109"/>
                <a:gd name="T7" fmla="*/ 1 h 79"/>
                <a:gd name="T8" fmla="*/ 1 w 109"/>
                <a:gd name="T9" fmla="*/ 1 h 79"/>
                <a:gd name="T10" fmla="*/ 1 w 109"/>
                <a:gd name="T11" fmla="*/ 1 h 79"/>
                <a:gd name="T12" fmla="*/ 1 w 109"/>
                <a:gd name="T13" fmla="*/ 1 h 79"/>
                <a:gd name="T14" fmla="*/ 1 w 109"/>
                <a:gd name="T15" fmla="*/ 1 h 79"/>
                <a:gd name="T16" fmla="*/ 1 w 109"/>
                <a:gd name="T17" fmla="*/ 1 h 79"/>
                <a:gd name="T18" fmla="*/ 2 w 109"/>
                <a:gd name="T19" fmla="*/ 1 h 79"/>
                <a:gd name="T20" fmla="*/ 2 w 109"/>
                <a:gd name="T21" fmla="*/ 1 h 79"/>
                <a:gd name="T22" fmla="*/ 2 w 109"/>
                <a:gd name="T23" fmla="*/ 1 h 79"/>
                <a:gd name="T24" fmla="*/ 1 w 109"/>
                <a:gd name="T25" fmla="*/ 1 h 79"/>
                <a:gd name="T26" fmla="*/ 1 w 109"/>
                <a:gd name="T27" fmla="*/ 0 h 79"/>
                <a:gd name="T28" fmla="*/ 1 w 109"/>
                <a:gd name="T29" fmla="*/ 0 h 79"/>
                <a:gd name="T30" fmla="*/ 2 w 109"/>
                <a:gd name="T31" fmla="*/ 0 h 79"/>
                <a:gd name="T32" fmla="*/ 2 w 109"/>
                <a:gd name="T33" fmla="*/ 0 h 79"/>
                <a:gd name="T34" fmla="*/ 2 w 109"/>
                <a:gd name="T35" fmla="*/ 0 h 79"/>
                <a:gd name="T36" fmla="*/ 1 w 109"/>
                <a:gd name="T37" fmla="*/ 0 h 79"/>
                <a:gd name="T38" fmla="*/ 1 w 109"/>
                <a:gd name="T39" fmla="*/ 0 h 79"/>
                <a:gd name="T40" fmla="*/ 1 w 109"/>
                <a:gd name="T41" fmla="*/ 0 h 79"/>
                <a:gd name="T42" fmla="*/ 1 w 109"/>
                <a:gd name="T43" fmla="*/ 0 h 79"/>
                <a:gd name="T44" fmla="*/ 1 w 109"/>
                <a:gd name="T45" fmla="*/ 0 h 79"/>
                <a:gd name="T46" fmla="*/ 1 w 109"/>
                <a:gd name="T47" fmla="*/ 1 h 79"/>
                <a:gd name="T48" fmla="*/ 1 w 109"/>
                <a:gd name="T49" fmla="*/ 0 h 79"/>
                <a:gd name="T50" fmla="*/ 0 w 109"/>
                <a:gd name="T51" fmla="*/ 1 h 79"/>
                <a:gd name="T52" fmla="*/ 1 w 109"/>
                <a:gd name="T53" fmla="*/ 1 h 79"/>
                <a:gd name="T54" fmla="*/ 1 w 109"/>
                <a:gd name="T55" fmla="*/ 0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9"/>
                <a:gd name="T85" fmla="*/ 0 h 79"/>
                <a:gd name="T86" fmla="*/ 109 w 109"/>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9" h="79">
                  <a:moveTo>
                    <a:pt x="23" y="0"/>
                  </a:moveTo>
                  <a:lnTo>
                    <a:pt x="23" y="46"/>
                  </a:lnTo>
                  <a:lnTo>
                    <a:pt x="26" y="49"/>
                  </a:lnTo>
                  <a:lnTo>
                    <a:pt x="30" y="54"/>
                  </a:lnTo>
                  <a:lnTo>
                    <a:pt x="38" y="60"/>
                  </a:lnTo>
                  <a:lnTo>
                    <a:pt x="46" y="66"/>
                  </a:lnTo>
                  <a:lnTo>
                    <a:pt x="55" y="72"/>
                  </a:lnTo>
                  <a:lnTo>
                    <a:pt x="65" y="77"/>
                  </a:lnTo>
                  <a:lnTo>
                    <a:pt x="74" y="79"/>
                  </a:lnTo>
                  <a:lnTo>
                    <a:pt x="85" y="79"/>
                  </a:lnTo>
                  <a:lnTo>
                    <a:pt x="97" y="75"/>
                  </a:lnTo>
                  <a:lnTo>
                    <a:pt x="109" y="68"/>
                  </a:lnTo>
                  <a:lnTo>
                    <a:pt x="64" y="22"/>
                  </a:lnTo>
                  <a:lnTo>
                    <a:pt x="71" y="17"/>
                  </a:lnTo>
                  <a:lnTo>
                    <a:pt x="78" y="15"/>
                  </a:lnTo>
                  <a:lnTo>
                    <a:pt x="84" y="15"/>
                  </a:lnTo>
                  <a:lnTo>
                    <a:pt x="88" y="16"/>
                  </a:lnTo>
                  <a:lnTo>
                    <a:pt x="86" y="16"/>
                  </a:lnTo>
                  <a:lnTo>
                    <a:pt x="83" y="14"/>
                  </a:lnTo>
                  <a:lnTo>
                    <a:pt x="78" y="10"/>
                  </a:lnTo>
                  <a:lnTo>
                    <a:pt x="74" y="6"/>
                  </a:lnTo>
                  <a:lnTo>
                    <a:pt x="71" y="3"/>
                  </a:lnTo>
                  <a:lnTo>
                    <a:pt x="68" y="0"/>
                  </a:lnTo>
                  <a:lnTo>
                    <a:pt x="68" y="46"/>
                  </a:lnTo>
                  <a:lnTo>
                    <a:pt x="23" y="0"/>
                  </a:lnTo>
                  <a:lnTo>
                    <a:pt x="0" y="23"/>
                  </a:lnTo>
                  <a:lnTo>
                    <a:pt x="23" y="46"/>
                  </a:lnTo>
                  <a:lnTo>
                    <a:pt x="23"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70" name="Freeform 432"/>
            <p:cNvSpPr>
              <a:spLocks/>
            </p:cNvSpPr>
            <p:nvPr/>
          </p:nvSpPr>
          <p:spPr bwMode="auto">
            <a:xfrm>
              <a:off x="4168" y="2139"/>
              <a:ext cx="19" cy="20"/>
            </a:xfrm>
            <a:custGeom>
              <a:avLst/>
              <a:gdLst>
                <a:gd name="T0" fmla="*/ 1 w 75"/>
                <a:gd name="T1" fmla="*/ 0 h 82"/>
                <a:gd name="T2" fmla="*/ 1 w 75"/>
                <a:gd name="T3" fmla="*/ 0 h 82"/>
                <a:gd name="T4" fmla="*/ 0 w 75"/>
                <a:gd name="T5" fmla="*/ 0 h 82"/>
                <a:gd name="T6" fmla="*/ 1 w 75"/>
                <a:gd name="T7" fmla="*/ 1 h 82"/>
                <a:gd name="T8" fmla="*/ 1 w 75"/>
                <a:gd name="T9" fmla="*/ 1 h 82"/>
                <a:gd name="T10" fmla="*/ 1 w 75"/>
                <a:gd name="T11" fmla="*/ 1 h 82"/>
                <a:gd name="T12" fmla="*/ 1 w 75"/>
                <a:gd name="T13" fmla="*/ 0 h 82"/>
                <a:gd name="T14" fmla="*/ 1 w 75"/>
                <a:gd name="T15" fmla="*/ 0 h 82"/>
                <a:gd name="T16" fmla="*/ 1 w 75"/>
                <a:gd name="T17" fmla="*/ 0 h 82"/>
                <a:gd name="T18" fmla="*/ 1 w 75"/>
                <a:gd name="T19" fmla="*/ 0 h 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82"/>
                <a:gd name="T32" fmla="*/ 75 w 75"/>
                <a:gd name="T33" fmla="*/ 82 h 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82">
                  <a:moveTo>
                    <a:pt x="42" y="0"/>
                  </a:moveTo>
                  <a:lnTo>
                    <a:pt x="30" y="7"/>
                  </a:lnTo>
                  <a:lnTo>
                    <a:pt x="0" y="36"/>
                  </a:lnTo>
                  <a:lnTo>
                    <a:pt x="45" y="82"/>
                  </a:lnTo>
                  <a:lnTo>
                    <a:pt x="75" y="52"/>
                  </a:lnTo>
                  <a:lnTo>
                    <a:pt x="62" y="60"/>
                  </a:lnTo>
                  <a:lnTo>
                    <a:pt x="42" y="0"/>
                  </a:lnTo>
                  <a:lnTo>
                    <a:pt x="35" y="2"/>
                  </a:lnTo>
                  <a:lnTo>
                    <a:pt x="30" y="7"/>
                  </a:lnTo>
                  <a:lnTo>
                    <a:pt x="42" y="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71" name="Freeform 433"/>
            <p:cNvSpPr>
              <a:spLocks/>
            </p:cNvSpPr>
            <p:nvPr/>
          </p:nvSpPr>
          <p:spPr bwMode="auto">
            <a:xfrm>
              <a:off x="4179" y="2138"/>
              <a:ext cx="8" cy="16"/>
            </a:xfrm>
            <a:custGeom>
              <a:avLst/>
              <a:gdLst>
                <a:gd name="T0" fmla="*/ 0 w 34"/>
                <a:gd name="T1" fmla="*/ 1 h 65"/>
                <a:gd name="T2" fmla="*/ 0 w 34"/>
                <a:gd name="T3" fmla="*/ 0 h 65"/>
                <a:gd name="T4" fmla="*/ 0 w 34"/>
                <a:gd name="T5" fmla="*/ 0 h 65"/>
                <a:gd name="T6" fmla="*/ 0 w 34"/>
                <a:gd name="T7" fmla="*/ 1 h 65"/>
                <a:gd name="T8" fmla="*/ 0 w 34"/>
                <a:gd name="T9" fmla="*/ 1 h 65"/>
                <a:gd name="T10" fmla="*/ 0 w 34"/>
                <a:gd name="T11" fmla="*/ 0 h 65"/>
                <a:gd name="T12" fmla="*/ 0 w 34"/>
                <a:gd name="T13" fmla="*/ 1 h 65"/>
                <a:gd name="T14" fmla="*/ 0 w 34"/>
                <a:gd name="T15" fmla="*/ 0 h 65"/>
                <a:gd name="T16" fmla="*/ 0 w 34"/>
                <a:gd name="T17" fmla="*/ 0 h 65"/>
                <a:gd name="T18" fmla="*/ 0 w 34"/>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65"/>
                <a:gd name="T32" fmla="*/ 34 w 3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65">
                  <a:moveTo>
                    <a:pt x="34" y="60"/>
                  </a:moveTo>
                  <a:lnTo>
                    <a:pt x="14" y="0"/>
                  </a:lnTo>
                  <a:lnTo>
                    <a:pt x="0" y="5"/>
                  </a:lnTo>
                  <a:lnTo>
                    <a:pt x="20" y="65"/>
                  </a:lnTo>
                  <a:lnTo>
                    <a:pt x="34" y="60"/>
                  </a:lnTo>
                  <a:lnTo>
                    <a:pt x="14" y="0"/>
                  </a:lnTo>
                  <a:lnTo>
                    <a:pt x="34" y="60"/>
                  </a:lnTo>
                  <a:lnTo>
                    <a:pt x="24" y="30"/>
                  </a:lnTo>
                  <a:lnTo>
                    <a:pt x="14" y="0"/>
                  </a:lnTo>
                  <a:lnTo>
                    <a:pt x="34" y="60"/>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72" name="Freeform 434"/>
            <p:cNvSpPr>
              <a:spLocks/>
            </p:cNvSpPr>
            <p:nvPr/>
          </p:nvSpPr>
          <p:spPr bwMode="auto">
            <a:xfrm>
              <a:off x="4179" y="2138"/>
              <a:ext cx="14" cy="16"/>
            </a:xfrm>
            <a:custGeom>
              <a:avLst/>
              <a:gdLst>
                <a:gd name="T0" fmla="*/ 1 w 56"/>
                <a:gd name="T1" fmla="*/ 0 h 64"/>
                <a:gd name="T2" fmla="*/ 1 w 56"/>
                <a:gd name="T3" fmla="*/ 0 h 64"/>
                <a:gd name="T4" fmla="*/ 1 w 56"/>
                <a:gd name="T5" fmla="*/ 0 h 64"/>
                <a:gd name="T6" fmla="*/ 1 w 56"/>
                <a:gd name="T7" fmla="*/ 0 h 64"/>
                <a:gd name="T8" fmla="*/ 1 w 56"/>
                <a:gd name="T9" fmla="*/ 0 h 64"/>
                <a:gd name="T10" fmla="*/ 1 w 56"/>
                <a:gd name="T11" fmla="*/ 0 h 64"/>
                <a:gd name="T12" fmla="*/ 1 w 56"/>
                <a:gd name="T13" fmla="*/ 1 h 64"/>
                <a:gd name="T14" fmla="*/ 1 w 56"/>
                <a:gd name="T15" fmla="*/ 1 h 64"/>
                <a:gd name="T16" fmla="*/ 1 w 56"/>
                <a:gd name="T17" fmla="*/ 1 h 64"/>
                <a:gd name="T18" fmla="*/ 0 w 56"/>
                <a:gd name="T19" fmla="*/ 0 h 64"/>
                <a:gd name="T20" fmla="*/ 0 w 56"/>
                <a:gd name="T21" fmla="*/ 0 h 64"/>
                <a:gd name="T22" fmla="*/ 0 w 56"/>
                <a:gd name="T23" fmla="*/ 0 h 64"/>
                <a:gd name="T24" fmla="*/ 0 w 56"/>
                <a:gd name="T25" fmla="*/ 1 h 64"/>
                <a:gd name="T26" fmla="*/ 0 w 56"/>
                <a:gd name="T27" fmla="*/ 1 h 64"/>
                <a:gd name="T28" fmla="*/ 0 w 56"/>
                <a:gd name="T29" fmla="*/ 1 h 64"/>
                <a:gd name="T30" fmla="*/ 0 w 56"/>
                <a:gd name="T31" fmla="*/ 1 h 64"/>
                <a:gd name="T32" fmla="*/ 0 w 56"/>
                <a:gd name="T33" fmla="*/ 1 h 64"/>
                <a:gd name="T34" fmla="*/ 0 w 56"/>
                <a:gd name="T35" fmla="*/ 1 h 64"/>
                <a:gd name="T36" fmla="*/ 1 w 56"/>
                <a:gd name="T37" fmla="*/ 0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6"/>
                <a:gd name="T58" fmla="*/ 0 h 64"/>
                <a:gd name="T59" fmla="*/ 56 w 56"/>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6" h="64">
                  <a:moveTo>
                    <a:pt x="56" y="17"/>
                  </a:moveTo>
                  <a:lnTo>
                    <a:pt x="46" y="8"/>
                  </a:lnTo>
                  <a:lnTo>
                    <a:pt x="38" y="5"/>
                  </a:lnTo>
                  <a:lnTo>
                    <a:pt x="31" y="2"/>
                  </a:lnTo>
                  <a:lnTo>
                    <a:pt x="26" y="1"/>
                  </a:lnTo>
                  <a:lnTo>
                    <a:pt x="32" y="3"/>
                  </a:lnTo>
                  <a:lnTo>
                    <a:pt x="37" y="58"/>
                  </a:lnTo>
                  <a:lnTo>
                    <a:pt x="32" y="62"/>
                  </a:lnTo>
                  <a:lnTo>
                    <a:pt x="34" y="60"/>
                  </a:lnTo>
                  <a:lnTo>
                    <a:pt x="14" y="0"/>
                  </a:lnTo>
                  <a:lnTo>
                    <a:pt x="9" y="1"/>
                  </a:lnTo>
                  <a:lnTo>
                    <a:pt x="0" y="6"/>
                  </a:lnTo>
                  <a:lnTo>
                    <a:pt x="5" y="62"/>
                  </a:lnTo>
                  <a:lnTo>
                    <a:pt x="14" y="64"/>
                  </a:lnTo>
                  <a:lnTo>
                    <a:pt x="15" y="64"/>
                  </a:lnTo>
                  <a:lnTo>
                    <a:pt x="14" y="64"/>
                  </a:lnTo>
                  <a:lnTo>
                    <a:pt x="13" y="63"/>
                  </a:lnTo>
                  <a:lnTo>
                    <a:pt x="11" y="62"/>
                  </a:lnTo>
                  <a:lnTo>
                    <a:pt x="56" y="17"/>
                  </a:lnTo>
                  <a:close/>
                </a:path>
              </a:pathLst>
            </a:custGeom>
            <a:solidFill>
              <a:srgbClr val="DC2B19"/>
            </a:solidFill>
            <a:ln w="9525">
              <a:noFill/>
              <a:round/>
              <a:headEnd/>
              <a:tailEnd/>
            </a:ln>
          </p:spPr>
          <p:txBody>
            <a:bodyPr/>
            <a:lstStyle/>
            <a:p>
              <a:endParaRPr lang="en-US">
                <a:latin typeface="Calibri" pitchFamily="34" charset="0"/>
              </a:endParaRPr>
            </a:p>
          </p:txBody>
        </p:sp>
        <p:sp>
          <p:nvSpPr>
            <p:cNvPr id="14373" name="Freeform 435"/>
            <p:cNvSpPr>
              <a:spLocks/>
            </p:cNvSpPr>
            <p:nvPr/>
          </p:nvSpPr>
          <p:spPr bwMode="auto">
            <a:xfrm>
              <a:off x="4067" y="2066"/>
              <a:ext cx="688" cy="864"/>
            </a:xfrm>
            <a:custGeom>
              <a:avLst/>
              <a:gdLst>
                <a:gd name="T0" fmla="*/ 37 w 2753"/>
                <a:gd name="T1" fmla="*/ 54 h 3457"/>
                <a:gd name="T2" fmla="*/ 0 w 2753"/>
                <a:gd name="T3" fmla="*/ 25 h 3457"/>
                <a:gd name="T4" fmla="*/ 26 w 2753"/>
                <a:gd name="T5" fmla="*/ 0 h 3457"/>
                <a:gd name="T6" fmla="*/ 43 w 2753"/>
                <a:gd name="T7" fmla="*/ 49 h 3457"/>
                <a:gd name="T8" fmla="*/ 43 w 2753"/>
                <a:gd name="T9" fmla="*/ 49 h 3457"/>
                <a:gd name="T10" fmla="*/ 43 w 2753"/>
                <a:gd name="T11" fmla="*/ 49 h 3457"/>
                <a:gd name="T12" fmla="*/ 43 w 2753"/>
                <a:gd name="T13" fmla="*/ 49 h 3457"/>
                <a:gd name="T14" fmla="*/ 42 w 2753"/>
                <a:gd name="T15" fmla="*/ 49 h 3457"/>
                <a:gd name="T16" fmla="*/ 42 w 2753"/>
                <a:gd name="T17" fmla="*/ 50 h 3457"/>
                <a:gd name="T18" fmla="*/ 42 w 2753"/>
                <a:gd name="T19" fmla="*/ 50 h 3457"/>
                <a:gd name="T20" fmla="*/ 42 w 2753"/>
                <a:gd name="T21" fmla="*/ 50 h 3457"/>
                <a:gd name="T22" fmla="*/ 43 w 2753"/>
                <a:gd name="T23" fmla="*/ 50 h 3457"/>
                <a:gd name="T24" fmla="*/ 43 w 2753"/>
                <a:gd name="T25" fmla="*/ 50 h 3457"/>
                <a:gd name="T26" fmla="*/ 43 w 2753"/>
                <a:gd name="T27" fmla="*/ 50 h 3457"/>
                <a:gd name="T28" fmla="*/ 43 w 2753"/>
                <a:gd name="T29" fmla="*/ 50 h 3457"/>
                <a:gd name="T30" fmla="*/ 43 w 2753"/>
                <a:gd name="T31" fmla="*/ 50 h 3457"/>
                <a:gd name="T32" fmla="*/ 43 w 2753"/>
                <a:gd name="T33" fmla="*/ 50 h 3457"/>
                <a:gd name="T34" fmla="*/ 43 w 2753"/>
                <a:gd name="T35" fmla="*/ 50 h 3457"/>
                <a:gd name="T36" fmla="*/ 43 w 2753"/>
                <a:gd name="T37" fmla="*/ 50 h 3457"/>
                <a:gd name="T38" fmla="*/ 43 w 2753"/>
                <a:gd name="T39" fmla="*/ 51 h 3457"/>
                <a:gd name="T40" fmla="*/ 43 w 2753"/>
                <a:gd name="T41" fmla="*/ 51 h 3457"/>
                <a:gd name="T42" fmla="*/ 43 w 2753"/>
                <a:gd name="T43" fmla="*/ 52 h 3457"/>
                <a:gd name="T44" fmla="*/ 43 w 2753"/>
                <a:gd name="T45" fmla="*/ 52 h 3457"/>
                <a:gd name="T46" fmla="*/ 43 w 2753"/>
                <a:gd name="T47" fmla="*/ 52 h 3457"/>
                <a:gd name="T48" fmla="*/ 43 w 2753"/>
                <a:gd name="T49" fmla="*/ 53 h 3457"/>
                <a:gd name="T50" fmla="*/ 42 w 2753"/>
                <a:gd name="T51" fmla="*/ 53 h 3457"/>
                <a:gd name="T52" fmla="*/ 42 w 2753"/>
                <a:gd name="T53" fmla="*/ 53 h 3457"/>
                <a:gd name="T54" fmla="*/ 42 w 2753"/>
                <a:gd name="T55" fmla="*/ 53 h 3457"/>
                <a:gd name="T56" fmla="*/ 42 w 2753"/>
                <a:gd name="T57" fmla="*/ 53 h 3457"/>
                <a:gd name="T58" fmla="*/ 42 w 2753"/>
                <a:gd name="T59" fmla="*/ 53 h 3457"/>
                <a:gd name="T60" fmla="*/ 42 w 2753"/>
                <a:gd name="T61" fmla="*/ 53 h 3457"/>
                <a:gd name="T62" fmla="*/ 42 w 2753"/>
                <a:gd name="T63" fmla="*/ 53 h 3457"/>
                <a:gd name="T64" fmla="*/ 42 w 2753"/>
                <a:gd name="T65" fmla="*/ 53 h 3457"/>
                <a:gd name="T66" fmla="*/ 42 w 2753"/>
                <a:gd name="T67" fmla="*/ 53 h 3457"/>
                <a:gd name="T68" fmla="*/ 42 w 2753"/>
                <a:gd name="T69" fmla="*/ 53 h 3457"/>
                <a:gd name="T70" fmla="*/ 42 w 2753"/>
                <a:gd name="T71" fmla="*/ 53 h 3457"/>
                <a:gd name="T72" fmla="*/ 42 w 2753"/>
                <a:gd name="T73" fmla="*/ 53 h 3457"/>
                <a:gd name="T74" fmla="*/ 41 w 2753"/>
                <a:gd name="T75" fmla="*/ 53 h 3457"/>
                <a:gd name="T76" fmla="*/ 41 w 2753"/>
                <a:gd name="T77" fmla="*/ 54 h 3457"/>
                <a:gd name="T78" fmla="*/ 41 w 2753"/>
                <a:gd name="T79" fmla="*/ 54 h 3457"/>
                <a:gd name="T80" fmla="*/ 41 w 2753"/>
                <a:gd name="T81" fmla="*/ 54 h 3457"/>
                <a:gd name="T82" fmla="*/ 41 w 2753"/>
                <a:gd name="T83" fmla="*/ 54 h 3457"/>
                <a:gd name="T84" fmla="*/ 41 w 2753"/>
                <a:gd name="T85" fmla="*/ 54 h 3457"/>
                <a:gd name="T86" fmla="*/ 37 w 2753"/>
                <a:gd name="T87" fmla="*/ 54 h 3457"/>
                <a:gd name="T88" fmla="*/ 37 w 2753"/>
                <a:gd name="T89" fmla="*/ 54 h 34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53"/>
                <a:gd name="T136" fmla="*/ 0 h 3457"/>
                <a:gd name="T137" fmla="*/ 2753 w 2753"/>
                <a:gd name="T138" fmla="*/ 3457 h 34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53" h="3457">
                  <a:moveTo>
                    <a:pt x="2373" y="3443"/>
                  </a:moveTo>
                  <a:lnTo>
                    <a:pt x="0" y="1616"/>
                  </a:lnTo>
                  <a:lnTo>
                    <a:pt x="1652" y="0"/>
                  </a:lnTo>
                  <a:lnTo>
                    <a:pt x="2736" y="3136"/>
                  </a:lnTo>
                  <a:lnTo>
                    <a:pt x="2735" y="3147"/>
                  </a:lnTo>
                  <a:lnTo>
                    <a:pt x="2734" y="3157"/>
                  </a:lnTo>
                  <a:lnTo>
                    <a:pt x="2731" y="3167"/>
                  </a:lnTo>
                  <a:lnTo>
                    <a:pt x="2730" y="3177"/>
                  </a:lnTo>
                  <a:lnTo>
                    <a:pt x="2729" y="3185"/>
                  </a:lnTo>
                  <a:lnTo>
                    <a:pt x="2729" y="3193"/>
                  </a:lnTo>
                  <a:lnTo>
                    <a:pt x="2730" y="3197"/>
                  </a:lnTo>
                  <a:lnTo>
                    <a:pt x="2731" y="3200"/>
                  </a:lnTo>
                  <a:lnTo>
                    <a:pt x="2734" y="3203"/>
                  </a:lnTo>
                  <a:lnTo>
                    <a:pt x="2736" y="3206"/>
                  </a:lnTo>
                  <a:lnTo>
                    <a:pt x="2749" y="3206"/>
                  </a:lnTo>
                  <a:lnTo>
                    <a:pt x="2751" y="3212"/>
                  </a:lnTo>
                  <a:lnTo>
                    <a:pt x="2753" y="3221"/>
                  </a:lnTo>
                  <a:lnTo>
                    <a:pt x="2753" y="3229"/>
                  </a:lnTo>
                  <a:lnTo>
                    <a:pt x="2753" y="3240"/>
                  </a:lnTo>
                  <a:lnTo>
                    <a:pt x="2751" y="3263"/>
                  </a:lnTo>
                  <a:lnTo>
                    <a:pt x="2748" y="3290"/>
                  </a:lnTo>
                  <a:lnTo>
                    <a:pt x="2743" y="3316"/>
                  </a:lnTo>
                  <a:lnTo>
                    <a:pt x="2740" y="3340"/>
                  </a:lnTo>
                  <a:lnTo>
                    <a:pt x="2737" y="3360"/>
                  </a:lnTo>
                  <a:lnTo>
                    <a:pt x="2736" y="3373"/>
                  </a:lnTo>
                  <a:lnTo>
                    <a:pt x="2730" y="3374"/>
                  </a:lnTo>
                  <a:lnTo>
                    <a:pt x="2725" y="3375"/>
                  </a:lnTo>
                  <a:lnTo>
                    <a:pt x="2721" y="3379"/>
                  </a:lnTo>
                  <a:lnTo>
                    <a:pt x="2716" y="3382"/>
                  </a:lnTo>
                  <a:lnTo>
                    <a:pt x="2713" y="3386"/>
                  </a:lnTo>
                  <a:lnTo>
                    <a:pt x="2710" y="3391"/>
                  </a:lnTo>
                  <a:lnTo>
                    <a:pt x="2709" y="3395"/>
                  </a:lnTo>
                  <a:lnTo>
                    <a:pt x="2707" y="3401"/>
                  </a:lnTo>
                  <a:lnTo>
                    <a:pt x="2700" y="3403"/>
                  </a:lnTo>
                  <a:lnTo>
                    <a:pt x="2691" y="3407"/>
                  </a:lnTo>
                  <a:lnTo>
                    <a:pt x="2679" y="3414"/>
                  </a:lnTo>
                  <a:lnTo>
                    <a:pt x="2667" y="3424"/>
                  </a:lnTo>
                  <a:lnTo>
                    <a:pt x="2656" y="3433"/>
                  </a:lnTo>
                  <a:lnTo>
                    <a:pt x="2647" y="3443"/>
                  </a:lnTo>
                  <a:lnTo>
                    <a:pt x="2643" y="3446"/>
                  </a:lnTo>
                  <a:lnTo>
                    <a:pt x="2641" y="3451"/>
                  </a:lnTo>
                  <a:lnTo>
                    <a:pt x="2639" y="3455"/>
                  </a:lnTo>
                  <a:lnTo>
                    <a:pt x="2639" y="3457"/>
                  </a:lnTo>
                  <a:lnTo>
                    <a:pt x="2388" y="3457"/>
                  </a:lnTo>
                  <a:lnTo>
                    <a:pt x="2373" y="3443"/>
                  </a:lnTo>
                  <a:close/>
                </a:path>
              </a:pathLst>
            </a:custGeom>
            <a:solidFill>
              <a:srgbClr val="F3B89A"/>
            </a:solidFill>
            <a:ln w="9525">
              <a:noFill/>
              <a:round/>
              <a:headEnd/>
              <a:tailEnd/>
            </a:ln>
          </p:spPr>
          <p:txBody>
            <a:bodyPr/>
            <a:lstStyle/>
            <a:p>
              <a:endParaRPr lang="en-US">
                <a:latin typeface="Calibri" pitchFamily="34" charset="0"/>
              </a:endParaRPr>
            </a:p>
          </p:txBody>
        </p:sp>
        <p:sp>
          <p:nvSpPr>
            <p:cNvPr id="14374" name="Freeform 436"/>
            <p:cNvSpPr>
              <a:spLocks/>
            </p:cNvSpPr>
            <p:nvPr/>
          </p:nvSpPr>
          <p:spPr bwMode="auto">
            <a:xfrm>
              <a:off x="4067" y="2066"/>
              <a:ext cx="688" cy="864"/>
            </a:xfrm>
            <a:custGeom>
              <a:avLst/>
              <a:gdLst>
                <a:gd name="T0" fmla="*/ 37 w 2753"/>
                <a:gd name="T1" fmla="*/ 54 h 3457"/>
                <a:gd name="T2" fmla="*/ 0 w 2753"/>
                <a:gd name="T3" fmla="*/ 25 h 3457"/>
                <a:gd name="T4" fmla="*/ 26 w 2753"/>
                <a:gd name="T5" fmla="*/ 0 h 3457"/>
                <a:gd name="T6" fmla="*/ 43 w 2753"/>
                <a:gd name="T7" fmla="*/ 49 h 3457"/>
                <a:gd name="T8" fmla="*/ 43 w 2753"/>
                <a:gd name="T9" fmla="*/ 49 h 3457"/>
                <a:gd name="T10" fmla="*/ 43 w 2753"/>
                <a:gd name="T11" fmla="*/ 49 h 3457"/>
                <a:gd name="T12" fmla="*/ 43 w 2753"/>
                <a:gd name="T13" fmla="*/ 49 h 3457"/>
                <a:gd name="T14" fmla="*/ 42 w 2753"/>
                <a:gd name="T15" fmla="*/ 49 h 3457"/>
                <a:gd name="T16" fmla="*/ 42 w 2753"/>
                <a:gd name="T17" fmla="*/ 50 h 3457"/>
                <a:gd name="T18" fmla="*/ 42 w 2753"/>
                <a:gd name="T19" fmla="*/ 50 h 3457"/>
                <a:gd name="T20" fmla="*/ 42 w 2753"/>
                <a:gd name="T21" fmla="*/ 50 h 3457"/>
                <a:gd name="T22" fmla="*/ 43 w 2753"/>
                <a:gd name="T23" fmla="*/ 50 h 3457"/>
                <a:gd name="T24" fmla="*/ 43 w 2753"/>
                <a:gd name="T25" fmla="*/ 50 h 3457"/>
                <a:gd name="T26" fmla="*/ 43 w 2753"/>
                <a:gd name="T27" fmla="*/ 50 h 3457"/>
                <a:gd name="T28" fmla="*/ 43 w 2753"/>
                <a:gd name="T29" fmla="*/ 50 h 3457"/>
                <a:gd name="T30" fmla="*/ 43 w 2753"/>
                <a:gd name="T31" fmla="*/ 50 h 3457"/>
                <a:gd name="T32" fmla="*/ 43 w 2753"/>
                <a:gd name="T33" fmla="*/ 50 h 3457"/>
                <a:gd name="T34" fmla="*/ 43 w 2753"/>
                <a:gd name="T35" fmla="*/ 50 h 3457"/>
                <a:gd name="T36" fmla="*/ 43 w 2753"/>
                <a:gd name="T37" fmla="*/ 50 h 3457"/>
                <a:gd name="T38" fmla="*/ 43 w 2753"/>
                <a:gd name="T39" fmla="*/ 51 h 3457"/>
                <a:gd name="T40" fmla="*/ 43 w 2753"/>
                <a:gd name="T41" fmla="*/ 51 h 3457"/>
                <a:gd name="T42" fmla="*/ 43 w 2753"/>
                <a:gd name="T43" fmla="*/ 52 h 3457"/>
                <a:gd name="T44" fmla="*/ 43 w 2753"/>
                <a:gd name="T45" fmla="*/ 52 h 3457"/>
                <a:gd name="T46" fmla="*/ 43 w 2753"/>
                <a:gd name="T47" fmla="*/ 52 h 3457"/>
                <a:gd name="T48" fmla="*/ 43 w 2753"/>
                <a:gd name="T49" fmla="*/ 53 h 3457"/>
                <a:gd name="T50" fmla="*/ 42 w 2753"/>
                <a:gd name="T51" fmla="*/ 53 h 3457"/>
                <a:gd name="T52" fmla="*/ 42 w 2753"/>
                <a:gd name="T53" fmla="*/ 53 h 3457"/>
                <a:gd name="T54" fmla="*/ 42 w 2753"/>
                <a:gd name="T55" fmla="*/ 53 h 3457"/>
                <a:gd name="T56" fmla="*/ 42 w 2753"/>
                <a:gd name="T57" fmla="*/ 53 h 3457"/>
                <a:gd name="T58" fmla="*/ 42 w 2753"/>
                <a:gd name="T59" fmla="*/ 53 h 3457"/>
                <a:gd name="T60" fmla="*/ 42 w 2753"/>
                <a:gd name="T61" fmla="*/ 53 h 3457"/>
                <a:gd name="T62" fmla="*/ 42 w 2753"/>
                <a:gd name="T63" fmla="*/ 53 h 3457"/>
                <a:gd name="T64" fmla="*/ 42 w 2753"/>
                <a:gd name="T65" fmla="*/ 53 h 3457"/>
                <a:gd name="T66" fmla="*/ 42 w 2753"/>
                <a:gd name="T67" fmla="*/ 53 h 3457"/>
                <a:gd name="T68" fmla="*/ 42 w 2753"/>
                <a:gd name="T69" fmla="*/ 53 h 3457"/>
                <a:gd name="T70" fmla="*/ 42 w 2753"/>
                <a:gd name="T71" fmla="*/ 53 h 3457"/>
                <a:gd name="T72" fmla="*/ 42 w 2753"/>
                <a:gd name="T73" fmla="*/ 53 h 3457"/>
                <a:gd name="T74" fmla="*/ 41 w 2753"/>
                <a:gd name="T75" fmla="*/ 53 h 3457"/>
                <a:gd name="T76" fmla="*/ 41 w 2753"/>
                <a:gd name="T77" fmla="*/ 54 h 3457"/>
                <a:gd name="T78" fmla="*/ 41 w 2753"/>
                <a:gd name="T79" fmla="*/ 54 h 3457"/>
                <a:gd name="T80" fmla="*/ 41 w 2753"/>
                <a:gd name="T81" fmla="*/ 54 h 3457"/>
                <a:gd name="T82" fmla="*/ 41 w 2753"/>
                <a:gd name="T83" fmla="*/ 54 h 3457"/>
                <a:gd name="T84" fmla="*/ 41 w 2753"/>
                <a:gd name="T85" fmla="*/ 54 h 3457"/>
                <a:gd name="T86" fmla="*/ 37 w 2753"/>
                <a:gd name="T87" fmla="*/ 54 h 3457"/>
                <a:gd name="T88" fmla="*/ 37 w 2753"/>
                <a:gd name="T89" fmla="*/ 54 h 3457"/>
                <a:gd name="T90" fmla="*/ 37 w 2753"/>
                <a:gd name="T91" fmla="*/ 54 h 345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753"/>
                <a:gd name="T139" fmla="*/ 0 h 3457"/>
                <a:gd name="T140" fmla="*/ 2753 w 2753"/>
                <a:gd name="T141" fmla="*/ 3457 h 345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753" h="3457">
                  <a:moveTo>
                    <a:pt x="2373" y="3443"/>
                  </a:moveTo>
                  <a:lnTo>
                    <a:pt x="0" y="1616"/>
                  </a:lnTo>
                  <a:lnTo>
                    <a:pt x="1652" y="0"/>
                  </a:lnTo>
                  <a:lnTo>
                    <a:pt x="2736" y="3136"/>
                  </a:lnTo>
                  <a:lnTo>
                    <a:pt x="2735" y="3147"/>
                  </a:lnTo>
                  <a:lnTo>
                    <a:pt x="2734" y="3157"/>
                  </a:lnTo>
                  <a:lnTo>
                    <a:pt x="2731" y="3167"/>
                  </a:lnTo>
                  <a:lnTo>
                    <a:pt x="2730" y="3177"/>
                  </a:lnTo>
                  <a:lnTo>
                    <a:pt x="2729" y="3185"/>
                  </a:lnTo>
                  <a:lnTo>
                    <a:pt x="2729" y="3193"/>
                  </a:lnTo>
                  <a:lnTo>
                    <a:pt x="2730" y="3197"/>
                  </a:lnTo>
                  <a:lnTo>
                    <a:pt x="2731" y="3200"/>
                  </a:lnTo>
                  <a:lnTo>
                    <a:pt x="2734" y="3203"/>
                  </a:lnTo>
                  <a:lnTo>
                    <a:pt x="2736" y="3206"/>
                  </a:lnTo>
                  <a:lnTo>
                    <a:pt x="2749" y="3206"/>
                  </a:lnTo>
                  <a:lnTo>
                    <a:pt x="2751" y="3212"/>
                  </a:lnTo>
                  <a:lnTo>
                    <a:pt x="2753" y="3221"/>
                  </a:lnTo>
                  <a:lnTo>
                    <a:pt x="2753" y="3229"/>
                  </a:lnTo>
                  <a:lnTo>
                    <a:pt x="2753" y="3240"/>
                  </a:lnTo>
                  <a:lnTo>
                    <a:pt x="2751" y="3263"/>
                  </a:lnTo>
                  <a:lnTo>
                    <a:pt x="2748" y="3290"/>
                  </a:lnTo>
                  <a:lnTo>
                    <a:pt x="2743" y="3316"/>
                  </a:lnTo>
                  <a:lnTo>
                    <a:pt x="2740" y="3340"/>
                  </a:lnTo>
                  <a:lnTo>
                    <a:pt x="2737" y="3360"/>
                  </a:lnTo>
                  <a:lnTo>
                    <a:pt x="2736" y="3373"/>
                  </a:lnTo>
                  <a:lnTo>
                    <a:pt x="2730" y="3374"/>
                  </a:lnTo>
                  <a:lnTo>
                    <a:pt x="2725" y="3375"/>
                  </a:lnTo>
                  <a:lnTo>
                    <a:pt x="2721" y="3379"/>
                  </a:lnTo>
                  <a:lnTo>
                    <a:pt x="2716" y="3382"/>
                  </a:lnTo>
                  <a:lnTo>
                    <a:pt x="2713" y="3386"/>
                  </a:lnTo>
                  <a:lnTo>
                    <a:pt x="2710" y="3391"/>
                  </a:lnTo>
                  <a:lnTo>
                    <a:pt x="2709" y="3395"/>
                  </a:lnTo>
                  <a:lnTo>
                    <a:pt x="2707" y="3401"/>
                  </a:lnTo>
                  <a:lnTo>
                    <a:pt x="2700" y="3403"/>
                  </a:lnTo>
                  <a:lnTo>
                    <a:pt x="2691" y="3407"/>
                  </a:lnTo>
                  <a:lnTo>
                    <a:pt x="2679" y="3414"/>
                  </a:lnTo>
                  <a:lnTo>
                    <a:pt x="2667" y="3424"/>
                  </a:lnTo>
                  <a:lnTo>
                    <a:pt x="2656" y="3433"/>
                  </a:lnTo>
                  <a:lnTo>
                    <a:pt x="2647" y="3443"/>
                  </a:lnTo>
                  <a:lnTo>
                    <a:pt x="2643" y="3446"/>
                  </a:lnTo>
                  <a:lnTo>
                    <a:pt x="2641" y="3451"/>
                  </a:lnTo>
                  <a:lnTo>
                    <a:pt x="2639" y="3455"/>
                  </a:lnTo>
                  <a:lnTo>
                    <a:pt x="2639" y="3457"/>
                  </a:lnTo>
                  <a:lnTo>
                    <a:pt x="2388" y="3457"/>
                  </a:lnTo>
                  <a:lnTo>
                    <a:pt x="2373" y="3443"/>
                  </a:lnTo>
                </a:path>
              </a:pathLst>
            </a:custGeom>
            <a:noFill/>
            <a:ln w="3175">
              <a:solidFill>
                <a:srgbClr val="1F1A17"/>
              </a:solidFill>
              <a:round/>
              <a:headEnd/>
              <a:tailEnd/>
            </a:ln>
          </p:spPr>
          <p:txBody>
            <a:bodyPr/>
            <a:lstStyle/>
            <a:p>
              <a:endParaRPr lang="en-US">
                <a:latin typeface="Calibri" pitchFamily="34" charset="0"/>
              </a:endParaRPr>
            </a:p>
          </p:txBody>
        </p:sp>
        <p:sp>
          <p:nvSpPr>
            <p:cNvPr id="14375" name="Line 437"/>
            <p:cNvSpPr>
              <a:spLocks noChangeShapeType="1"/>
            </p:cNvSpPr>
            <p:nvPr/>
          </p:nvSpPr>
          <p:spPr bwMode="auto">
            <a:xfrm>
              <a:off x="4657" y="2923"/>
              <a:ext cx="1" cy="3"/>
            </a:xfrm>
            <a:prstGeom prst="line">
              <a:avLst/>
            </a:prstGeom>
            <a:noFill/>
            <a:ln w="3175">
              <a:solidFill>
                <a:srgbClr val="1F1A17"/>
              </a:solidFill>
              <a:round/>
              <a:headEnd/>
              <a:tailEnd/>
            </a:ln>
          </p:spPr>
          <p:txBody>
            <a:bodyPr/>
            <a:lstStyle/>
            <a:p>
              <a:endParaRPr lang="en-US"/>
            </a:p>
          </p:txBody>
        </p:sp>
        <p:sp>
          <p:nvSpPr>
            <p:cNvPr id="14376" name="Freeform 438"/>
            <p:cNvSpPr>
              <a:spLocks/>
            </p:cNvSpPr>
            <p:nvPr/>
          </p:nvSpPr>
          <p:spPr bwMode="auto">
            <a:xfrm>
              <a:off x="4241" y="2392"/>
              <a:ext cx="87" cy="91"/>
            </a:xfrm>
            <a:custGeom>
              <a:avLst/>
              <a:gdLst>
                <a:gd name="T0" fmla="*/ 5 w 351"/>
                <a:gd name="T1" fmla="*/ 5 h 364"/>
                <a:gd name="T2" fmla="*/ 5 w 351"/>
                <a:gd name="T3" fmla="*/ 5 h 364"/>
                <a:gd name="T4" fmla="*/ 5 w 351"/>
                <a:gd name="T5" fmla="*/ 5 h 364"/>
                <a:gd name="T6" fmla="*/ 5 w 351"/>
                <a:gd name="T7" fmla="*/ 4 h 364"/>
                <a:gd name="T8" fmla="*/ 5 w 351"/>
                <a:gd name="T9" fmla="*/ 3 h 364"/>
                <a:gd name="T10" fmla="*/ 5 w 351"/>
                <a:gd name="T11" fmla="*/ 3 h 364"/>
                <a:gd name="T12" fmla="*/ 5 w 351"/>
                <a:gd name="T13" fmla="*/ 3 h 364"/>
                <a:gd name="T14" fmla="*/ 5 w 351"/>
                <a:gd name="T15" fmla="*/ 2 h 364"/>
                <a:gd name="T16" fmla="*/ 5 w 351"/>
                <a:gd name="T17" fmla="*/ 2 h 364"/>
                <a:gd name="T18" fmla="*/ 5 w 351"/>
                <a:gd name="T19" fmla="*/ 2 h 364"/>
                <a:gd name="T20" fmla="*/ 5 w 351"/>
                <a:gd name="T21" fmla="*/ 1 h 364"/>
                <a:gd name="T22" fmla="*/ 5 w 351"/>
                <a:gd name="T23" fmla="*/ 1 h 364"/>
                <a:gd name="T24" fmla="*/ 4 w 351"/>
                <a:gd name="T25" fmla="*/ 1 h 364"/>
                <a:gd name="T26" fmla="*/ 4 w 351"/>
                <a:gd name="T27" fmla="*/ 1 h 364"/>
                <a:gd name="T28" fmla="*/ 4 w 351"/>
                <a:gd name="T29" fmla="*/ 1 h 364"/>
                <a:gd name="T30" fmla="*/ 4 w 351"/>
                <a:gd name="T31" fmla="*/ 1 h 364"/>
                <a:gd name="T32" fmla="*/ 4 w 351"/>
                <a:gd name="T33" fmla="*/ 1 h 364"/>
                <a:gd name="T34" fmla="*/ 4 w 351"/>
                <a:gd name="T35" fmla="*/ 1 h 364"/>
                <a:gd name="T36" fmla="*/ 3 w 351"/>
                <a:gd name="T37" fmla="*/ 1 h 364"/>
                <a:gd name="T38" fmla="*/ 3 w 351"/>
                <a:gd name="T39" fmla="*/ 0 h 364"/>
                <a:gd name="T40" fmla="*/ 3 w 351"/>
                <a:gd name="T41" fmla="*/ 0 h 364"/>
                <a:gd name="T42" fmla="*/ 3 w 351"/>
                <a:gd name="T43" fmla="*/ 0 h 364"/>
                <a:gd name="T44" fmla="*/ 2 w 351"/>
                <a:gd name="T45" fmla="*/ 0 h 364"/>
                <a:gd name="T46" fmla="*/ 2 w 351"/>
                <a:gd name="T47" fmla="*/ 0 h 364"/>
                <a:gd name="T48" fmla="*/ 2 w 351"/>
                <a:gd name="T49" fmla="*/ 0 h 364"/>
                <a:gd name="T50" fmla="*/ 1 w 351"/>
                <a:gd name="T51" fmla="*/ 0 h 364"/>
                <a:gd name="T52" fmla="*/ 1 w 351"/>
                <a:gd name="T53" fmla="*/ 0 h 364"/>
                <a:gd name="T54" fmla="*/ 0 w 351"/>
                <a:gd name="T55" fmla="*/ 0 h 364"/>
                <a:gd name="T56" fmla="*/ 0 w 351"/>
                <a:gd name="T57" fmla="*/ 1 h 364"/>
                <a:gd name="T58" fmla="*/ 1 w 351"/>
                <a:gd name="T59" fmla="*/ 1 h 364"/>
                <a:gd name="T60" fmla="*/ 1 w 351"/>
                <a:gd name="T61" fmla="*/ 1 h 364"/>
                <a:gd name="T62" fmla="*/ 2 w 351"/>
                <a:gd name="T63" fmla="*/ 1 h 364"/>
                <a:gd name="T64" fmla="*/ 2 w 351"/>
                <a:gd name="T65" fmla="*/ 1 h 364"/>
                <a:gd name="T66" fmla="*/ 2 w 351"/>
                <a:gd name="T67" fmla="*/ 1 h 364"/>
                <a:gd name="T68" fmla="*/ 2 w 351"/>
                <a:gd name="T69" fmla="*/ 1 h 364"/>
                <a:gd name="T70" fmla="*/ 3 w 351"/>
                <a:gd name="T71" fmla="*/ 1 h 364"/>
                <a:gd name="T72" fmla="*/ 3 w 351"/>
                <a:gd name="T73" fmla="*/ 1 h 364"/>
                <a:gd name="T74" fmla="*/ 3 w 351"/>
                <a:gd name="T75" fmla="*/ 1 h 364"/>
                <a:gd name="T76" fmla="*/ 3 w 351"/>
                <a:gd name="T77" fmla="*/ 1 h 364"/>
                <a:gd name="T78" fmla="*/ 3 w 351"/>
                <a:gd name="T79" fmla="*/ 1 h 364"/>
                <a:gd name="T80" fmla="*/ 3 w 351"/>
                <a:gd name="T81" fmla="*/ 1 h 364"/>
                <a:gd name="T82" fmla="*/ 3 w 351"/>
                <a:gd name="T83" fmla="*/ 2 h 364"/>
                <a:gd name="T84" fmla="*/ 4 w 351"/>
                <a:gd name="T85" fmla="*/ 2 h 364"/>
                <a:gd name="T86" fmla="*/ 4 w 351"/>
                <a:gd name="T87" fmla="*/ 2 h 364"/>
                <a:gd name="T88" fmla="*/ 4 w 351"/>
                <a:gd name="T89" fmla="*/ 2 h 364"/>
                <a:gd name="T90" fmla="*/ 4 w 351"/>
                <a:gd name="T91" fmla="*/ 2 h 364"/>
                <a:gd name="T92" fmla="*/ 4 w 351"/>
                <a:gd name="T93" fmla="*/ 2 h 364"/>
                <a:gd name="T94" fmla="*/ 4 w 351"/>
                <a:gd name="T95" fmla="*/ 3 h 364"/>
                <a:gd name="T96" fmla="*/ 4 w 351"/>
                <a:gd name="T97" fmla="*/ 3 h 364"/>
                <a:gd name="T98" fmla="*/ 4 w 351"/>
                <a:gd name="T99" fmla="*/ 3 h 364"/>
                <a:gd name="T100" fmla="*/ 4 w 351"/>
                <a:gd name="T101" fmla="*/ 3 h 364"/>
                <a:gd name="T102" fmla="*/ 4 w 351"/>
                <a:gd name="T103" fmla="*/ 3 h 364"/>
                <a:gd name="T104" fmla="*/ 4 w 351"/>
                <a:gd name="T105" fmla="*/ 4 h 364"/>
                <a:gd name="T106" fmla="*/ 4 w 351"/>
                <a:gd name="T107" fmla="*/ 5 h 364"/>
                <a:gd name="T108" fmla="*/ 4 w 351"/>
                <a:gd name="T109" fmla="*/ 5 h 364"/>
                <a:gd name="T110" fmla="*/ 4 w 351"/>
                <a:gd name="T111" fmla="*/ 6 h 364"/>
                <a:gd name="T112" fmla="*/ 4 w 351"/>
                <a:gd name="T113" fmla="*/ 5 h 364"/>
                <a:gd name="T114" fmla="*/ 4 w 351"/>
                <a:gd name="T115" fmla="*/ 6 h 364"/>
                <a:gd name="T116" fmla="*/ 4 w 351"/>
                <a:gd name="T117" fmla="*/ 6 h 364"/>
                <a:gd name="T118" fmla="*/ 5 w 351"/>
                <a:gd name="T119" fmla="*/ 5 h 3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51"/>
                <a:gd name="T181" fmla="*/ 0 h 364"/>
                <a:gd name="T182" fmla="*/ 351 w 351"/>
                <a:gd name="T183" fmla="*/ 364 h 3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51" h="364">
                  <a:moveTo>
                    <a:pt x="340" y="316"/>
                  </a:moveTo>
                  <a:lnTo>
                    <a:pt x="351" y="340"/>
                  </a:lnTo>
                  <a:lnTo>
                    <a:pt x="350" y="295"/>
                  </a:lnTo>
                  <a:lnTo>
                    <a:pt x="348" y="253"/>
                  </a:lnTo>
                  <a:lnTo>
                    <a:pt x="345" y="215"/>
                  </a:lnTo>
                  <a:lnTo>
                    <a:pt x="339" y="181"/>
                  </a:lnTo>
                  <a:lnTo>
                    <a:pt x="335" y="164"/>
                  </a:lnTo>
                  <a:lnTo>
                    <a:pt x="331" y="149"/>
                  </a:lnTo>
                  <a:lnTo>
                    <a:pt x="326" y="133"/>
                  </a:lnTo>
                  <a:lnTo>
                    <a:pt x="320" y="119"/>
                  </a:lnTo>
                  <a:lnTo>
                    <a:pt x="313" y="106"/>
                  </a:lnTo>
                  <a:lnTo>
                    <a:pt x="304" y="93"/>
                  </a:lnTo>
                  <a:lnTo>
                    <a:pt x="296" y="81"/>
                  </a:lnTo>
                  <a:lnTo>
                    <a:pt x="287" y="70"/>
                  </a:lnTo>
                  <a:lnTo>
                    <a:pt x="275" y="59"/>
                  </a:lnTo>
                  <a:lnTo>
                    <a:pt x="263" y="50"/>
                  </a:lnTo>
                  <a:lnTo>
                    <a:pt x="250" y="43"/>
                  </a:lnTo>
                  <a:lnTo>
                    <a:pt x="237" y="34"/>
                  </a:lnTo>
                  <a:lnTo>
                    <a:pt x="222" y="28"/>
                  </a:lnTo>
                  <a:lnTo>
                    <a:pt x="207" y="23"/>
                  </a:lnTo>
                  <a:lnTo>
                    <a:pt x="190" y="18"/>
                  </a:lnTo>
                  <a:lnTo>
                    <a:pt x="174" y="14"/>
                  </a:lnTo>
                  <a:lnTo>
                    <a:pt x="156" y="11"/>
                  </a:lnTo>
                  <a:lnTo>
                    <a:pt x="137" y="8"/>
                  </a:lnTo>
                  <a:lnTo>
                    <a:pt x="117" y="6"/>
                  </a:lnTo>
                  <a:lnTo>
                    <a:pt x="95" y="4"/>
                  </a:lnTo>
                  <a:lnTo>
                    <a:pt x="50" y="1"/>
                  </a:lnTo>
                  <a:lnTo>
                    <a:pt x="0" y="0"/>
                  </a:lnTo>
                  <a:lnTo>
                    <a:pt x="0" y="65"/>
                  </a:lnTo>
                  <a:lnTo>
                    <a:pt x="48" y="65"/>
                  </a:lnTo>
                  <a:lnTo>
                    <a:pt x="92" y="68"/>
                  </a:lnTo>
                  <a:lnTo>
                    <a:pt x="111" y="69"/>
                  </a:lnTo>
                  <a:lnTo>
                    <a:pt x="128" y="71"/>
                  </a:lnTo>
                  <a:lnTo>
                    <a:pt x="145" y="74"/>
                  </a:lnTo>
                  <a:lnTo>
                    <a:pt x="161" y="77"/>
                  </a:lnTo>
                  <a:lnTo>
                    <a:pt x="174" y="81"/>
                  </a:lnTo>
                  <a:lnTo>
                    <a:pt x="187" y="84"/>
                  </a:lnTo>
                  <a:lnTo>
                    <a:pt x="199" y="88"/>
                  </a:lnTo>
                  <a:lnTo>
                    <a:pt x="208" y="93"/>
                  </a:lnTo>
                  <a:lnTo>
                    <a:pt x="218" y="97"/>
                  </a:lnTo>
                  <a:lnTo>
                    <a:pt x="226" y="103"/>
                  </a:lnTo>
                  <a:lnTo>
                    <a:pt x="233" y="109"/>
                  </a:lnTo>
                  <a:lnTo>
                    <a:pt x="240" y="115"/>
                  </a:lnTo>
                  <a:lnTo>
                    <a:pt x="246" y="121"/>
                  </a:lnTo>
                  <a:lnTo>
                    <a:pt x="252" y="130"/>
                  </a:lnTo>
                  <a:lnTo>
                    <a:pt x="257" y="138"/>
                  </a:lnTo>
                  <a:lnTo>
                    <a:pt x="262" y="146"/>
                  </a:lnTo>
                  <a:lnTo>
                    <a:pt x="265" y="157"/>
                  </a:lnTo>
                  <a:lnTo>
                    <a:pt x="270" y="168"/>
                  </a:lnTo>
                  <a:lnTo>
                    <a:pt x="273" y="179"/>
                  </a:lnTo>
                  <a:lnTo>
                    <a:pt x="276" y="192"/>
                  </a:lnTo>
                  <a:lnTo>
                    <a:pt x="281" y="222"/>
                  </a:lnTo>
                  <a:lnTo>
                    <a:pt x="284" y="257"/>
                  </a:lnTo>
                  <a:lnTo>
                    <a:pt x="285" y="296"/>
                  </a:lnTo>
                  <a:lnTo>
                    <a:pt x="287" y="340"/>
                  </a:lnTo>
                  <a:lnTo>
                    <a:pt x="296" y="364"/>
                  </a:lnTo>
                  <a:lnTo>
                    <a:pt x="287" y="340"/>
                  </a:lnTo>
                  <a:lnTo>
                    <a:pt x="287" y="354"/>
                  </a:lnTo>
                  <a:lnTo>
                    <a:pt x="296" y="364"/>
                  </a:lnTo>
                  <a:lnTo>
                    <a:pt x="340" y="316"/>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77" name="Freeform 439"/>
            <p:cNvSpPr>
              <a:spLocks/>
            </p:cNvSpPr>
            <p:nvPr/>
          </p:nvSpPr>
          <p:spPr bwMode="auto">
            <a:xfrm>
              <a:off x="4315" y="2471"/>
              <a:ext cx="14" cy="17"/>
            </a:xfrm>
            <a:custGeom>
              <a:avLst/>
              <a:gdLst>
                <a:gd name="T0" fmla="*/ 0 w 58"/>
                <a:gd name="T1" fmla="*/ 0 h 70"/>
                <a:gd name="T2" fmla="*/ 1 w 58"/>
                <a:gd name="T3" fmla="*/ 0 h 70"/>
                <a:gd name="T4" fmla="*/ 1 w 58"/>
                <a:gd name="T5" fmla="*/ 0 h 70"/>
                <a:gd name="T6" fmla="*/ 0 w 58"/>
                <a:gd name="T7" fmla="*/ 1 h 70"/>
                <a:gd name="T8" fmla="*/ 0 w 58"/>
                <a:gd name="T9" fmla="*/ 1 h 70"/>
                <a:gd name="T10" fmla="*/ 0 w 58"/>
                <a:gd name="T11" fmla="*/ 1 h 70"/>
                <a:gd name="T12" fmla="*/ 0 w 58"/>
                <a:gd name="T13" fmla="*/ 1 h 70"/>
                <a:gd name="T14" fmla="*/ 0 w 58"/>
                <a:gd name="T15" fmla="*/ 1 h 70"/>
                <a:gd name="T16" fmla="*/ 0 w 58"/>
                <a:gd name="T17" fmla="*/ 1 h 70"/>
                <a:gd name="T18" fmla="*/ 0 w 58"/>
                <a:gd name="T19" fmla="*/ 0 h 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70"/>
                <a:gd name="T32" fmla="*/ 58 w 58"/>
                <a:gd name="T33" fmla="*/ 70 h 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70">
                  <a:moveTo>
                    <a:pt x="37" y="5"/>
                  </a:moveTo>
                  <a:lnTo>
                    <a:pt x="58" y="14"/>
                  </a:lnTo>
                  <a:lnTo>
                    <a:pt x="44" y="0"/>
                  </a:lnTo>
                  <a:lnTo>
                    <a:pt x="0" y="48"/>
                  </a:lnTo>
                  <a:lnTo>
                    <a:pt x="14" y="61"/>
                  </a:lnTo>
                  <a:lnTo>
                    <a:pt x="37" y="70"/>
                  </a:lnTo>
                  <a:lnTo>
                    <a:pt x="14" y="61"/>
                  </a:lnTo>
                  <a:lnTo>
                    <a:pt x="24" y="70"/>
                  </a:lnTo>
                  <a:lnTo>
                    <a:pt x="37" y="70"/>
                  </a:lnTo>
                  <a:lnTo>
                    <a:pt x="37" y="5"/>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78" name="Freeform 440"/>
            <p:cNvSpPr>
              <a:spLocks/>
            </p:cNvSpPr>
            <p:nvPr/>
          </p:nvSpPr>
          <p:spPr bwMode="auto">
            <a:xfrm>
              <a:off x="4319" y="2472"/>
              <a:ext cx="16" cy="16"/>
            </a:xfrm>
            <a:custGeom>
              <a:avLst/>
              <a:gdLst>
                <a:gd name="T0" fmla="*/ 1 w 64"/>
                <a:gd name="T1" fmla="*/ 0 h 65"/>
                <a:gd name="T2" fmla="*/ 1 w 64"/>
                <a:gd name="T3" fmla="*/ 0 h 65"/>
                <a:gd name="T4" fmla="*/ 0 w 64"/>
                <a:gd name="T5" fmla="*/ 0 h 65"/>
                <a:gd name="T6" fmla="*/ 0 w 64"/>
                <a:gd name="T7" fmla="*/ 1 h 65"/>
                <a:gd name="T8" fmla="*/ 1 w 64"/>
                <a:gd name="T9" fmla="*/ 1 h 65"/>
                <a:gd name="T10" fmla="*/ 0 w 64"/>
                <a:gd name="T11" fmla="*/ 0 h 65"/>
                <a:gd name="T12" fmla="*/ 1 w 64"/>
                <a:gd name="T13" fmla="*/ 0 h 65"/>
                <a:gd name="T14" fmla="*/ 1 w 64"/>
                <a:gd name="T15" fmla="*/ 0 h 65"/>
                <a:gd name="T16" fmla="*/ 1 w 64"/>
                <a:gd name="T17" fmla="*/ 0 h 65"/>
                <a:gd name="T18" fmla="*/ 1 w 6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65"/>
                <a:gd name="T32" fmla="*/ 64 w 6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65">
                  <a:moveTo>
                    <a:pt x="64" y="33"/>
                  </a:moveTo>
                  <a:lnTo>
                    <a:pt x="32" y="0"/>
                  </a:lnTo>
                  <a:lnTo>
                    <a:pt x="18" y="0"/>
                  </a:lnTo>
                  <a:lnTo>
                    <a:pt x="18" y="65"/>
                  </a:lnTo>
                  <a:lnTo>
                    <a:pt x="32" y="65"/>
                  </a:lnTo>
                  <a:lnTo>
                    <a:pt x="0" y="33"/>
                  </a:lnTo>
                  <a:lnTo>
                    <a:pt x="64" y="33"/>
                  </a:lnTo>
                  <a:lnTo>
                    <a:pt x="64" y="0"/>
                  </a:lnTo>
                  <a:lnTo>
                    <a:pt x="32" y="0"/>
                  </a:lnTo>
                  <a:lnTo>
                    <a:pt x="64" y="33"/>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79" name="Freeform 441"/>
            <p:cNvSpPr>
              <a:spLocks/>
            </p:cNvSpPr>
            <p:nvPr/>
          </p:nvSpPr>
          <p:spPr bwMode="auto">
            <a:xfrm>
              <a:off x="4319" y="2478"/>
              <a:ext cx="16" cy="11"/>
            </a:xfrm>
            <a:custGeom>
              <a:avLst/>
              <a:gdLst>
                <a:gd name="T0" fmla="*/ 1 w 64"/>
                <a:gd name="T1" fmla="*/ 0 h 46"/>
                <a:gd name="T2" fmla="*/ 1 w 64"/>
                <a:gd name="T3" fmla="*/ 0 h 46"/>
                <a:gd name="T4" fmla="*/ 1 w 64"/>
                <a:gd name="T5" fmla="*/ 0 h 46"/>
                <a:gd name="T6" fmla="*/ 0 w 64"/>
                <a:gd name="T7" fmla="*/ 0 h 46"/>
                <a:gd name="T8" fmla="*/ 0 w 64"/>
                <a:gd name="T9" fmla="*/ 0 h 46"/>
                <a:gd name="T10" fmla="*/ 0 w 64"/>
                <a:gd name="T11" fmla="*/ 1 h 46"/>
                <a:gd name="T12" fmla="*/ 0 w 64"/>
                <a:gd name="T13" fmla="*/ 0 h 46"/>
                <a:gd name="T14" fmla="*/ 0 w 64"/>
                <a:gd name="T15" fmla="*/ 0 h 46"/>
                <a:gd name="T16" fmla="*/ 0 w 64"/>
                <a:gd name="T17" fmla="*/ 1 h 46"/>
                <a:gd name="T18" fmla="*/ 1 w 64"/>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46"/>
                <a:gd name="T32" fmla="*/ 64 w 64"/>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46">
                  <a:moveTo>
                    <a:pt x="55" y="0"/>
                  </a:moveTo>
                  <a:lnTo>
                    <a:pt x="64" y="23"/>
                  </a:lnTo>
                  <a:lnTo>
                    <a:pt x="64" y="9"/>
                  </a:lnTo>
                  <a:lnTo>
                    <a:pt x="0" y="9"/>
                  </a:lnTo>
                  <a:lnTo>
                    <a:pt x="0" y="23"/>
                  </a:lnTo>
                  <a:lnTo>
                    <a:pt x="10" y="46"/>
                  </a:lnTo>
                  <a:lnTo>
                    <a:pt x="0" y="23"/>
                  </a:lnTo>
                  <a:lnTo>
                    <a:pt x="0" y="36"/>
                  </a:lnTo>
                  <a:lnTo>
                    <a:pt x="10" y="46"/>
                  </a:lnTo>
                  <a:lnTo>
                    <a:pt x="55"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0" name="Freeform 442"/>
            <p:cNvSpPr>
              <a:spLocks/>
            </p:cNvSpPr>
            <p:nvPr/>
          </p:nvSpPr>
          <p:spPr bwMode="auto">
            <a:xfrm>
              <a:off x="4322" y="2478"/>
              <a:ext cx="14" cy="17"/>
            </a:xfrm>
            <a:custGeom>
              <a:avLst/>
              <a:gdLst>
                <a:gd name="T0" fmla="*/ 0 w 58"/>
                <a:gd name="T1" fmla="*/ 0 h 69"/>
                <a:gd name="T2" fmla="*/ 1 w 58"/>
                <a:gd name="T3" fmla="*/ 0 h 69"/>
                <a:gd name="T4" fmla="*/ 1 w 58"/>
                <a:gd name="T5" fmla="*/ 0 h 69"/>
                <a:gd name="T6" fmla="*/ 0 w 58"/>
                <a:gd name="T7" fmla="*/ 1 h 69"/>
                <a:gd name="T8" fmla="*/ 0 w 58"/>
                <a:gd name="T9" fmla="*/ 1 h 69"/>
                <a:gd name="T10" fmla="*/ 0 w 58"/>
                <a:gd name="T11" fmla="*/ 1 h 69"/>
                <a:gd name="T12" fmla="*/ 0 w 58"/>
                <a:gd name="T13" fmla="*/ 1 h 69"/>
                <a:gd name="T14" fmla="*/ 0 w 58"/>
                <a:gd name="T15" fmla="*/ 1 h 69"/>
                <a:gd name="T16" fmla="*/ 0 w 58"/>
                <a:gd name="T17" fmla="*/ 1 h 69"/>
                <a:gd name="T18" fmla="*/ 0 w 58"/>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69"/>
                <a:gd name="T32" fmla="*/ 58 w 58"/>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69">
                  <a:moveTo>
                    <a:pt x="35" y="4"/>
                  </a:moveTo>
                  <a:lnTo>
                    <a:pt x="58" y="14"/>
                  </a:lnTo>
                  <a:lnTo>
                    <a:pt x="45" y="0"/>
                  </a:lnTo>
                  <a:lnTo>
                    <a:pt x="0" y="46"/>
                  </a:lnTo>
                  <a:lnTo>
                    <a:pt x="13" y="59"/>
                  </a:lnTo>
                  <a:lnTo>
                    <a:pt x="35" y="69"/>
                  </a:lnTo>
                  <a:lnTo>
                    <a:pt x="13" y="59"/>
                  </a:lnTo>
                  <a:lnTo>
                    <a:pt x="22" y="69"/>
                  </a:lnTo>
                  <a:lnTo>
                    <a:pt x="35" y="69"/>
                  </a:lnTo>
                  <a:lnTo>
                    <a:pt x="35" y="4"/>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1" name="Freeform 443"/>
            <p:cNvSpPr>
              <a:spLocks/>
            </p:cNvSpPr>
            <p:nvPr/>
          </p:nvSpPr>
          <p:spPr bwMode="auto">
            <a:xfrm>
              <a:off x="4331" y="2479"/>
              <a:ext cx="81" cy="30"/>
            </a:xfrm>
            <a:custGeom>
              <a:avLst/>
              <a:gdLst>
                <a:gd name="T0" fmla="*/ 5 w 325"/>
                <a:gd name="T1" fmla="*/ 2 h 120"/>
                <a:gd name="T2" fmla="*/ 4 w 325"/>
                <a:gd name="T3" fmla="*/ 1 h 120"/>
                <a:gd name="T4" fmla="*/ 4 w 325"/>
                <a:gd name="T5" fmla="*/ 1 h 120"/>
                <a:gd name="T6" fmla="*/ 4 w 325"/>
                <a:gd name="T7" fmla="*/ 1 h 120"/>
                <a:gd name="T8" fmla="*/ 4 w 325"/>
                <a:gd name="T9" fmla="*/ 1 h 120"/>
                <a:gd name="T10" fmla="*/ 4 w 325"/>
                <a:gd name="T11" fmla="*/ 1 h 120"/>
                <a:gd name="T12" fmla="*/ 3 w 325"/>
                <a:gd name="T13" fmla="*/ 1 h 120"/>
                <a:gd name="T14" fmla="*/ 2 w 325"/>
                <a:gd name="T15" fmla="*/ 1 h 120"/>
                <a:gd name="T16" fmla="*/ 2 w 325"/>
                <a:gd name="T17" fmla="*/ 0 h 120"/>
                <a:gd name="T18" fmla="*/ 1 w 325"/>
                <a:gd name="T19" fmla="*/ 0 h 120"/>
                <a:gd name="T20" fmla="*/ 1 w 325"/>
                <a:gd name="T21" fmla="*/ 0 h 120"/>
                <a:gd name="T22" fmla="*/ 0 w 325"/>
                <a:gd name="T23" fmla="*/ 0 h 120"/>
                <a:gd name="T24" fmla="*/ 0 w 325"/>
                <a:gd name="T25" fmla="*/ 0 h 120"/>
                <a:gd name="T26" fmla="*/ 0 w 325"/>
                <a:gd name="T27" fmla="*/ 0 h 120"/>
                <a:gd name="T28" fmla="*/ 0 w 325"/>
                <a:gd name="T29" fmla="*/ 1 h 120"/>
                <a:gd name="T30" fmla="*/ 0 w 325"/>
                <a:gd name="T31" fmla="*/ 1 h 120"/>
                <a:gd name="T32" fmla="*/ 0 w 325"/>
                <a:gd name="T33" fmla="*/ 1 h 120"/>
                <a:gd name="T34" fmla="*/ 1 w 325"/>
                <a:gd name="T35" fmla="*/ 1 h 120"/>
                <a:gd name="T36" fmla="*/ 1 w 325"/>
                <a:gd name="T37" fmla="*/ 1 h 120"/>
                <a:gd name="T38" fmla="*/ 2 w 325"/>
                <a:gd name="T39" fmla="*/ 1 h 120"/>
                <a:gd name="T40" fmla="*/ 2 w 325"/>
                <a:gd name="T41" fmla="*/ 2 h 120"/>
                <a:gd name="T42" fmla="*/ 3 w 325"/>
                <a:gd name="T43" fmla="*/ 2 h 120"/>
                <a:gd name="T44" fmla="*/ 3 w 325"/>
                <a:gd name="T45" fmla="*/ 2 h 120"/>
                <a:gd name="T46" fmla="*/ 4 w 325"/>
                <a:gd name="T47" fmla="*/ 2 h 120"/>
                <a:gd name="T48" fmla="*/ 4 w 325"/>
                <a:gd name="T49" fmla="*/ 2 h 120"/>
                <a:gd name="T50" fmla="*/ 4 w 325"/>
                <a:gd name="T51" fmla="*/ 2 h 120"/>
                <a:gd name="T52" fmla="*/ 4 w 325"/>
                <a:gd name="T53" fmla="*/ 2 h 120"/>
                <a:gd name="T54" fmla="*/ 4 w 325"/>
                <a:gd name="T55" fmla="*/ 2 h 120"/>
                <a:gd name="T56" fmla="*/ 5 w 325"/>
                <a:gd name="T57" fmla="*/ 2 h 120"/>
                <a:gd name="T58" fmla="*/ 5 w 325"/>
                <a:gd name="T59" fmla="*/ 1 h 120"/>
                <a:gd name="T60" fmla="*/ 4 w 325"/>
                <a:gd name="T61" fmla="*/ 1 h 120"/>
                <a:gd name="T62" fmla="*/ 5 w 325"/>
                <a:gd name="T63" fmla="*/ 2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5"/>
                <a:gd name="T97" fmla="*/ 0 h 120"/>
                <a:gd name="T98" fmla="*/ 325 w 325"/>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5" h="120">
                  <a:moveTo>
                    <a:pt x="325" y="88"/>
                  </a:moveTo>
                  <a:lnTo>
                    <a:pt x="293" y="56"/>
                  </a:lnTo>
                  <a:lnTo>
                    <a:pt x="281" y="56"/>
                  </a:lnTo>
                  <a:lnTo>
                    <a:pt x="269" y="54"/>
                  </a:lnTo>
                  <a:lnTo>
                    <a:pt x="253" y="51"/>
                  </a:lnTo>
                  <a:lnTo>
                    <a:pt x="238" y="49"/>
                  </a:lnTo>
                  <a:lnTo>
                    <a:pt x="203" y="40"/>
                  </a:lnTo>
                  <a:lnTo>
                    <a:pt x="164" y="29"/>
                  </a:lnTo>
                  <a:lnTo>
                    <a:pt x="125" y="19"/>
                  </a:lnTo>
                  <a:lnTo>
                    <a:pt x="83" y="10"/>
                  </a:lnTo>
                  <a:lnTo>
                    <a:pt x="62" y="5"/>
                  </a:lnTo>
                  <a:lnTo>
                    <a:pt x="42" y="3"/>
                  </a:lnTo>
                  <a:lnTo>
                    <a:pt x="20" y="0"/>
                  </a:lnTo>
                  <a:lnTo>
                    <a:pt x="0" y="0"/>
                  </a:lnTo>
                  <a:lnTo>
                    <a:pt x="0" y="65"/>
                  </a:lnTo>
                  <a:lnTo>
                    <a:pt x="17" y="65"/>
                  </a:lnTo>
                  <a:lnTo>
                    <a:pt x="35" y="67"/>
                  </a:lnTo>
                  <a:lnTo>
                    <a:pt x="53" y="69"/>
                  </a:lnTo>
                  <a:lnTo>
                    <a:pt x="70" y="73"/>
                  </a:lnTo>
                  <a:lnTo>
                    <a:pt x="110" y="81"/>
                  </a:lnTo>
                  <a:lnTo>
                    <a:pt x="149" y="92"/>
                  </a:lnTo>
                  <a:lnTo>
                    <a:pt x="187" y="101"/>
                  </a:lnTo>
                  <a:lnTo>
                    <a:pt x="224" y="111"/>
                  </a:lnTo>
                  <a:lnTo>
                    <a:pt x="242" y="116"/>
                  </a:lnTo>
                  <a:lnTo>
                    <a:pt x="259" y="118"/>
                  </a:lnTo>
                  <a:lnTo>
                    <a:pt x="276" y="120"/>
                  </a:lnTo>
                  <a:lnTo>
                    <a:pt x="293" y="120"/>
                  </a:lnTo>
                  <a:lnTo>
                    <a:pt x="261" y="88"/>
                  </a:lnTo>
                  <a:lnTo>
                    <a:pt x="325" y="88"/>
                  </a:lnTo>
                  <a:lnTo>
                    <a:pt x="325" y="56"/>
                  </a:lnTo>
                  <a:lnTo>
                    <a:pt x="293" y="56"/>
                  </a:lnTo>
                  <a:lnTo>
                    <a:pt x="325" y="88"/>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2" name="Freeform 444"/>
            <p:cNvSpPr>
              <a:spLocks/>
            </p:cNvSpPr>
            <p:nvPr/>
          </p:nvSpPr>
          <p:spPr bwMode="auto">
            <a:xfrm>
              <a:off x="4395" y="2501"/>
              <a:ext cx="30" cy="87"/>
            </a:xfrm>
            <a:custGeom>
              <a:avLst/>
              <a:gdLst>
                <a:gd name="T0" fmla="*/ 2 w 121"/>
                <a:gd name="T1" fmla="*/ 4 h 350"/>
                <a:gd name="T2" fmla="*/ 2 w 121"/>
                <a:gd name="T3" fmla="*/ 4 h 350"/>
                <a:gd name="T4" fmla="*/ 2 w 121"/>
                <a:gd name="T5" fmla="*/ 4 h 350"/>
                <a:gd name="T6" fmla="*/ 2 w 121"/>
                <a:gd name="T7" fmla="*/ 4 h 350"/>
                <a:gd name="T8" fmla="*/ 1 w 121"/>
                <a:gd name="T9" fmla="*/ 4 h 350"/>
                <a:gd name="T10" fmla="*/ 1 w 121"/>
                <a:gd name="T11" fmla="*/ 4 h 350"/>
                <a:gd name="T12" fmla="*/ 1 w 121"/>
                <a:gd name="T13" fmla="*/ 4 h 350"/>
                <a:gd name="T14" fmla="*/ 1 w 121"/>
                <a:gd name="T15" fmla="*/ 4 h 350"/>
                <a:gd name="T16" fmla="*/ 1 w 121"/>
                <a:gd name="T17" fmla="*/ 4 h 350"/>
                <a:gd name="T18" fmla="*/ 1 w 121"/>
                <a:gd name="T19" fmla="*/ 4 h 350"/>
                <a:gd name="T20" fmla="*/ 1 w 121"/>
                <a:gd name="T21" fmla="*/ 3 h 350"/>
                <a:gd name="T22" fmla="*/ 1 w 121"/>
                <a:gd name="T23" fmla="*/ 3 h 350"/>
                <a:gd name="T24" fmla="*/ 1 w 121"/>
                <a:gd name="T25" fmla="*/ 3 h 350"/>
                <a:gd name="T26" fmla="*/ 1 w 121"/>
                <a:gd name="T27" fmla="*/ 3 h 350"/>
                <a:gd name="T28" fmla="*/ 1 w 121"/>
                <a:gd name="T29" fmla="*/ 2 h 350"/>
                <a:gd name="T30" fmla="*/ 1 w 121"/>
                <a:gd name="T31" fmla="*/ 2 h 350"/>
                <a:gd name="T32" fmla="*/ 1 w 121"/>
                <a:gd name="T33" fmla="*/ 2 h 350"/>
                <a:gd name="T34" fmla="*/ 1 w 121"/>
                <a:gd name="T35" fmla="*/ 1 h 350"/>
                <a:gd name="T36" fmla="*/ 1 w 121"/>
                <a:gd name="T37" fmla="*/ 1 h 350"/>
                <a:gd name="T38" fmla="*/ 1 w 121"/>
                <a:gd name="T39" fmla="*/ 0 h 350"/>
                <a:gd name="T40" fmla="*/ 0 w 121"/>
                <a:gd name="T41" fmla="*/ 0 h 350"/>
                <a:gd name="T42" fmla="*/ 0 w 121"/>
                <a:gd name="T43" fmla="*/ 1 h 350"/>
                <a:gd name="T44" fmla="*/ 0 w 121"/>
                <a:gd name="T45" fmla="*/ 1 h 350"/>
                <a:gd name="T46" fmla="*/ 0 w 121"/>
                <a:gd name="T47" fmla="*/ 2 h 350"/>
                <a:gd name="T48" fmla="*/ 0 w 121"/>
                <a:gd name="T49" fmla="*/ 2 h 350"/>
                <a:gd name="T50" fmla="*/ 0 w 121"/>
                <a:gd name="T51" fmla="*/ 2 h 350"/>
                <a:gd name="T52" fmla="*/ 0 w 121"/>
                <a:gd name="T53" fmla="*/ 3 h 350"/>
                <a:gd name="T54" fmla="*/ 0 w 121"/>
                <a:gd name="T55" fmla="*/ 3 h 350"/>
                <a:gd name="T56" fmla="*/ 0 w 121"/>
                <a:gd name="T57" fmla="*/ 3 h 350"/>
                <a:gd name="T58" fmla="*/ 0 w 121"/>
                <a:gd name="T59" fmla="*/ 4 h 350"/>
                <a:gd name="T60" fmla="*/ 0 w 121"/>
                <a:gd name="T61" fmla="*/ 4 h 350"/>
                <a:gd name="T62" fmla="*/ 0 w 121"/>
                <a:gd name="T63" fmla="*/ 4 h 350"/>
                <a:gd name="T64" fmla="*/ 0 w 121"/>
                <a:gd name="T65" fmla="*/ 4 h 350"/>
                <a:gd name="T66" fmla="*/ 0 w 121"/>
                <a:gd name="T67" fmla="*/ 5 h 350"/>
                <a:gd name="T68" fmla="*/ 1 w 121"/>
                <a:gd name="T69" fmla="*/ 5 h 350"/>
                <a:gd name="T70" fmla="*/ 1 w 121"/>
                <a:gd name="T71" fmla="*/ 5 h 350"/>
                <a:gd name="T72" fmla="*/ 1 w 121"/>
                <a:gd name="T73" fmla="*/ 5 h 350"/>
                <a:gd name="T74" fmla="*/ 1 w 121"/>
                <a:gd name="T75" fmla="*/ 5 h 350"/>
                <a:gd name="T76" fmla="*/ 1 w 121"/>
                <a:gd name="T77" fmla="*/ 5 h 350"/>
                <a:gd name="T78" fmla="*/ 1 w 121"/>
                <a:gd name="T79" fmla="*/ 5 h 350"/>
                <a:gd name="T80" fmla="*/ 2 w 121"/>
                <a:gd name="T81" fmla="*/ 4 h 3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1"/>
                <a:gd name="T124" fmla="*/ 0 h 350"/>
                <a:gd name="T125" fmla="*/ 121 w 121"/>
                <a:gd name="T126" fmla="*/ 350 h 3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1" h="350">
                  <a:moveTo>
                    <a:pt x="121" y="294"/>
                  </a:moveTo>
                  <a:lnTo>
                    <a:pt x="121" y="294"/>
                  </a:lnTo>
                  <a:lnTo>
                    <a:pt x="114" y="289"/>
                  </a:lnTo>
                  <a:lnTo>
                    <a:pt x="108" y="286"/>
                  </a:lnTo>
                  <a:lnTo>
                    <a:pt x="103" y="280"/>
                  </a:lnTo>
                  <a:lnTo>
                    <a:pt x="99" y="275"/>
                  </a:lnTo>
                  <a:lnTo>
                    <a:pt x="94" y="269"/>
                  </a:lnTo>
                  <a:lnTo>
                    <a:pt x="89" y="263"/>
                  </a:lnTo>
                  <a:lnTo>
                    <a:pt x="86" y="257"/>
                  </a:lnTo>
                  <a:lnTo>
                    <a:pt x="83" y="251"/>
                  </a:lnTo>
                  <a:lnTo>
                    <a:pt x="76" y="234"/>
                  </a:lnTo>
                  <a:lnTo>
                    <a:pt x="71" y="218"/>
                  </a:lnTo>
                  <a:lnTo>
                    <a:pt x="68" y="199"/>
                  </a:lnTo>
                  <a:lnTo>
                    <a:pt x="65" y="179"/>
                  </a:lnTo>
                  <a:lnTo>
                    <a:pt x="64" y="158"/>
                  </a:lnTo>
                  <a:lnTo>
                    <a:pt x="64" y="136"/>
                  </a:lnTo>
                  <a:lnTo>
                    <a:pt x="64" y="113"/>
                  </a:lnTo>
                  <a:lnTo>
                    <a:pt x="64" y="91"/>
                  </a:lnTo>
                  <a:lnTo>
                    <a:pt x="67" y="45"/>
                  </a:lnTo>
                  <a:lnTo>
                    <a:pt x="68" y="0"/>
                  </a:lnTo>
                  <a:lnTo>
                    <a:pt x="4" y="0"/>
                  </a:lnTo>
                  <a:lnTo>
                    <a:pt x="2" y="43"/>
                  </a:lnTo>
                  <a:lnTo>
                    <a:pt x="0" y="89"/>
                  </a:lnTo>
                  <a:lnTo>
                    <a:pt x="0" y="113"/>
                  </a:lnTo>
                  <a:lnTo>
                    <a:pt x="0" y="137"/>
                  </a:lnTo>
                  <a:lnTo>
                    <a:pt x="0" y="161"/>
                  </a:lnTo>
                  <a:lnTo>
                    <a:pt x="1" y="185"/>
                  </a:lnTo>
                  <a:lnTo>
                    <a:pt x="5" y="208"/>
                  </a:lnTo>
                  <a:lnTo>
                    <a:pt x="8" y="232"/>
                  </a:lnTo>
                  <a:lnTo>
                    <a:pt x="15" y="255"/>
                  </a:lnTo>
                  <a:lnTo>
                    <a:pt x="24" y="276"/>
                  </a:lnTo>
                  <a:lnTo>
                    <a:pt x="30" y="288"/>
                  </a:lnTo>
                  <a:lnTo>
                    <a:pt x="36" y="297"/>
                  </a:lnTo>
                  <a:lnTo>
                    <a:pt x="42" y="308"/>
                  </a:lnTo>
                  <a:lnTo>
                    <a:pt x="50" y="318"/>
                  </a:lnTo>
                  <a:lnTo>
                    <a:pt x="58" y="326"/>
                  </a:lnTo>
                  <a:lnTo>
                    <a:pt x="68" y="334"/>
                  </a:lnTo>
                  <a:lnTo>
                    <a:pt x="78" y="343"/>
                  </a:lnTo>
                  <a:lnTo>
                    <a:pt x="89" y="350"/>
                  </a:lnTo>
                  <a:lnTo>
                    <a:pt x="121" y="294"/>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3" name="Freeform 445"/>
            <p:cNvSpPr>
              <a:spLocks/>
            </p:cNvSpPr>
            <p:nvPr/>
          </p:nvSpPr>
          <p:spPr bwMode="auto">
            <a:xfrm>
              <a:off x="4417" y="2574"/>
              <a:ext cx="92" cy="31"/>
            </a:xfrm>
            <a:custGeom>
              <a:avLst/>
              <a:gdLst>
                <a:gd name="T0" fmla="*/ 6 w 367"/>
                <a:gd name="T1" fmla="*/ 2 h 123"/>
                <a:gd name="T2" fmla="*/ 6 w 367"/>
                <a:gd name="T3" fmla="*/ 1 h 123"/>
                <a:gd name="T4" fmla="*/ 5 w 367"/>
                <a:gd name="T5" fmla="*/ 1 h 123"/>
                <a:gd name="T6" fmla="*/ 5 w 367"/>
                <a:gd name="T7" fmla="*/ 1 h 123"/>
                <a:gd name="T8" fmla="*/ 5 w 367"/>
                <a:gd name="T9" fmla="*/ 1 h 123"/>
                <a:gd name="T10" fmla="*/ 4 w 367"/>
                <a:gd name="T11" fmla="*/ 1 h 123"/>
                <a:gd name="T12" fmla="*/ 4 w 367"/>
                <a:gd name="T13" fmla="*/ 1 h 123"/>
                <a:gd name="T14" fmla="*/ 4 w 367"/>
                <a:gd name="T15" fmla="*/ 1 h 123"/>
                <a:gd name="T16" fmla="*/ 3 w 367"/>
                <a:gd name="T17" fmla="*/ 1 h 123"/>
                <a:gd name="T18" fmla="*/ 3 w 367"/>
                <a:gd name="T19" fmla="*/ 1 h 123"/>
                <a:gd name="T20" fmla="*/ 2 w 367"/>
                <a:gd name="T21" fmla="*/ 1 h 123"/>
                <a:gd name="T22" fmla="*/ 2 w 367"/>
                <a:gd name="T23" fmla="*/ 1 h 123"/>
                <a:gd name="T24" fmla="*/ 1 w 367"/>
                <a:gd name="T25" fmla="*/ 0 h 123"/>
                <a:gd name="T26" fmla="*/ 1 w 367"/>
                <a:gd name="T27" fmla="*/ 0 h 123"/>
                <a:gd name="T28" fmla="*/ 1 w 367"/>
                <a:gd name="T29" fmla="*/ 0 h 123"/>
                <a:gd name="T30" fmla="*/ 1 w 367"/>
                <a:gd name="T31" fmla="*/ 0 h 123"/>
                <a:gd name="T32" fmla="*/ 0 w 367"/>
                <a:gd name="T33" fmla="*/ 1 h 123"/>
                <a:gd name="T34" fmla="*/ 1 w 367"/>
                <a:gd name="T35" fmla="*/ 1 h 123"/>
                <a:gd name="T36" fmla="*/ 1 w 367"/>
                <a:gd name="T37" fmla="*/ 1 h 123"/>
                <a:gd name="T38" fmla="*/ 1 w 367"/>
                <a:gd name="T39" fmla="*/ 1 h 123"/>
                <a:gd name="T40" fmla="*/ 2 w 367"/>
                <a:gd name="T41" fmla="*/ 1 h 123"/>
                <a:gd name="T42" fmla="*/ 2 w 367"/>
                <a:gd name="T43" fmla="*/ 2 h 123"/>
                <a:gd name="T44" fmla="*/ 3 w 367"/>
                <a:gd name="T45" fmla="*/ 2 h 123"/>
                <a:gd name="T46" fmla="*/ 3 w 367"/>
                <a:gd name="T47" fmla="*/ 2 h 123"/>
                <a:gd name="T48" fmla="*/ 4 w 367"/>
                <a:gd name="T49" fmla="*/ 2 h 123"/>
                <a:gd name="T50" fmla="*/ 4 w 367"/>
                <a:gd name="T51" fmla="*/ 2 h 123"/>
                <a:gd name="T52" fmla="*/ 4 w 367"/>
                <a:gd name="T53" fmla="*/ 2 h 123"/>
                <a:gd name="T54" fmla="*/ 4 w 367"/>
                <a:gd name="T55" fmla="*/ 2 h 123"/>
                <a:gd name="T56" fmla="*/ 5 w 367"/>
                <a:gd name="T57" fmla="*/ 2 h 123"/>
                <a:gd name="T58" fmla="*/ 5 w 367"/>
                <a:gd name="T59" fmla="*/ 2 h 123"/>
                <a:gd name="T60" fmla="*/ 5 w 367"/>
                <a:gd name="T61" fmla="*/ 2 h 123"/>
                <a:gd name="T62" fmla="*/ 5 w 367"/>
                <a:gd name="T63" fmla="*/ 2 h 123"/>
                <a:gd name="T64" fmla="*/ 6 w 367"/>
                <a:gd name="T65" fmla="*/ 2 h 123"/>
                <a:gd name="T66" fmla="*/ 6 w 367"/>
                <a:gd name="T67" fmla="*/ 1 h 123"/>
                <a:gd name="T68" fmla="*/ 6 w 367"/>
                <a:gd name="T69" fmla="*/ 1 h 123"/>
                <a:gd name="T70" fmla="*/ 6 w 367"/>
                <a:gd name="T71" fmla="*/ 2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67"/>
                <a:gd name="T109" fmla="*/ 0 h 123"/>
                <a:gd name="T110" fmla="*/ 367 w 367"/>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67" h="123">
                  <a:moveTo>
                    <a:pt x="367" y="91"/>
                  </a:moveTo>
                  <a:lnTo>
                    <a:pt x="353" y="70"/>
                  </a:lnTo>
                  <a:lnTo>
                    <a:pt x="334" y="59"/>
                  </a:lnTo>
                  <a:lnTo>
                    <a:pt x="313" y="50"/>
                  </a:lnTo>
                  <a:lnTo>
                    <a:pt x="291" y="44"/>
                  </a:lnTo>
                  <a:lnTo>
                    <a:pt x="270" y="39"/>
                  </a:lnTo>
                  <a:lnTo>
                    <a:pt x="249" y="35"/>
                  </a:lnTo>
                  <a:lnTo>
                    <a:pt x="226" y="33"/>
                  </a:lnTo>
                  <a:lnTo>
                    <a:pt x="205" y="31"/>
                  </a:lnTo>
                  <a:lnTo>
                    <a:pt x="183" y="30"/>
                  </a:lnTo>
                  <a:lnTo>
                    <a:pt x="140" y="27"/>
                  </a:lnTo>
                  <a:lnTo>
                    <a:pt x="100" y="22"/>
                  </a:lnTo>
                  <a:lnTo>
                    <a:pt x="82" y="18"/>
                  </a:lnTo>
                  <a:lnTo>
                    <a:pt x="64" y="13"/>
                  </a:lnTo>
                  <a:lnTo>
                    <a:pt x="48" y="7"/>
                  </a:lnTo>
                  <a:lnTo>
                    <a:pt x="32" y="0"/>
                  </a:lnTo>
                  <a:lnTo>
                    <a:pt x="0" y="56"/>
                  </a:lnTo>
                  <a:lnTo>
                    <a:pt x="22" y="66"/>
                  </a:lnTo>
                  <a:lnTo>
                    <a:pt x="44" y="75"/>
                  </a:lnTo>
                  <a:lnTo>
                    <a:pt x="67" y="81"/>
                  </a:lnTo>
                  <a:lnTo>
                    <a:pt x="90" y="85"/>
                  </a:lnTo>
                  <a:lnTo>
                    <a:pt x="134" y="91"/>
                  </a:lnTo>
                  <a:lnTo>
                    <a:pt x="178" y="94"/>
                  </a:lnTo>
                  <a:lnTo>
                    <a:pt x="200" y="95"/>
                  </a:lnTo>
                  <a:lnTo>
                    <a:pt x="220" y="97"/>
                  </a:lnTo>
                  <a:lnTo>
                    <a:pt x="240" y="98"/>
                  </a:lnTo>
                  <a:lnTo>
                    <a:pt x="258" y="102"/>
                  </a:lnTo>
                  <a:lnTo>
                    <a:pt x="275" y="106"/>
                  </a:lnTo>
                  <a:lnTo>
                    <a:pt x="291" y="110"/>
                  </a:lnTo>
                  <a:lnTo>
                    <a:pt x="304" y="116"/>
                  </a:lnTo>
                  <a:lnTo>
                    <a:pt x="317" y="123"/>
                  </a:lnTo>
                  <a:lnTo>
                    <a:pt x="304" y="103"/>
                  </a:lnTo>
                  <a:lnTo>
                    <a:pt x="367" y="91"/>
                  </a:lnTo>
                  <a:lnTo>
                    <a:pt x="365" y="78"/>
                  </a:lnTo>
                  <a:lnTo>
                    <a:pt x="353" y="70"/>
                  </a:lnTo>
                  <a:lnTo>
                    <a:pt x="367" y="9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4" name="Freeform 446"/>
            <p:cNvSpPr>
              <a:spLocks/>
            </p:cNvSpPr>
            <p:nvPr/>
          </p:nvSpPr>
          <p:spPr bwMode="auto">
            <a:xfrm>
              <a:off x="4493" y="2597"/>
              <a:ext cx="19" cy="27"/>
            </a:xfrm>
            <a:custGeom>
              <a:avLst/>
              <a:gdLst>
                <a:gd name="T0" fmla="*/ 1 w 76"/>
                <a:gd name="T1" fmla="*/ 1 h 108"/>
                <a:gd name="T2" fmla="*/ 1 w 76"/>
                <a:gd name="T3" fmla="*/ 1 h 108"/>
                <a:gd name="T4" fmla="*/ 1 w 76"/>
                <a:gd name="T5" fmla="*/ 0 h 108"/>
                <a:gd name="T6" fmla="*/ 0 w 76"/>
                <a:gd name="T7" fmla="*/ 0 h 108"/>
                <a:gd name="T8" fmla="*/ 0 w 76"/>
                <a:gd name="T9" fmla="*/ 1 h 108"/>
                <a:gd name="T10" fmla="*/ 1 w 76"/>
                <a:gd name="T11" fmla="*/ 2 h 108"/>
                <a:gd name="T12" fmla="*/ 0 w 76"/>
                <a:gd name="T13" fmla="*/ 1 h 108"/>
                <a:gd name="T14" fmla="*/ 0 w 76"/>
                <a:gd name="T15" fmla="*/ 2 h 108"/>
                <a:gd name="T16" fmla="*/ 1 w 76"/>
                <a:gd name="T17" fmla="*/ 2 h 108"/>
                <a:gd name="T18" fmla="*/ 1 w 76"/>
                <a:gd name="T19" fmla="*/ 1 h 1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108"/>
                <a:gd name="T32" fmla="*/ 76 w 76"/>
                <a:gd name="T33" fmla="*/ 108 h 1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108">
                  <a:moveTo>
                    <a:pt x="44" y="43"/>
                  </a:moveTo>
                  <a:lnTo>
                    <a:pt x="76" y="70"/>
                  </a:lnTo>
                  <a:lnTo>
                    <a:pt x="63" y="0"/>
                  </a:lnTo>
                  <a:lnTo>
                    <a:pt x="0" y="12"/>
                  </a:lnTo>
                  <a:lnTo>
                    <a:pt x="13" y="81"/>
                  </a:lnTo>
                  <a:lnTo>
                    <a:pt x="44" y="108"/>
                  </a:lnTo>
                  <a:lnTo>
                    <a:pt x="13" y="81"/>
                  </a:lnTo>
                  <a:lnTo>
                    <a:pt x="18" y="108"/>
                  </a:lnTo>
                  <a:lnTo>
                    <a:pt x="44" y="108"/>
                  </a:lnTo>
                  <a:lnTo>
                    <a:pt x="44" y="43"/>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5" name="Freeform 447"/>
            <p:cNvSpPr>
              <a:spLocks/>
            </p:cNvSpPr>
            <p:nvPr/>
          </p:nvSpPr>
          <p:spPr bwMode="auto">
            <a:xfrm>
              <a:off x="4501" y="2608"/>
              <a:ext cx="13" cy="16"/>
            </a:xfrm>
            <a:custGeom>
              <a:avLst/>
              <a:gdLst>
                <a:gd name="T0" fmla="*/ 1 w 54"/>
                <a:gd name="T1" fmla="*/ 0 h 65"/>
                <a:gd name="T2" fmla="*/ 0 w 54"/>
                <a:gd name="T3" fmla="*/ 0 h 65"/>
                <a:gd name="T4" fmla="*/ 0 w 54"/>
                <a:gd name="T5" fmla="*/ 0 h 65"/>
                <a:gd name="T6" fmla="*/ 0 w 54"/>
                <a:gd name="T7" fmla="*/ 1 h 65"/>
                <a:gd name="T8" fmla="*/ 0 w 54"/>
                <a:gd name="T9" fmla="*/ 1 h 65"/>
                <a:gd name="T10" fmla="*/ 0 w 54"/>
                <a:gd name="T11" fmla="*/ 1 h 65"/>
                <a:gd name="T12" fmla="*/ 1 w 54"/>
                <a:gd name="T13" fmla="*/ 0 h 65"/>
                <a:gd name="T14" fmla="*/ 1 w 54"/>
                <a:gd name="T15" fmla="*/ 0 h 65"/>
                <a:gd name="T16" fmla="*/ 0 w 54"/>
                <a:gd name="T17" fmla="*/ 0 h 65"/>
                <a:gd name="T18" fmla="*/ 1 w 5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65"/>
                <a:gd name="T32" fmla="*/ 54 w 5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65">
                  <a:moveTo>
                    <a:pt x="54" y="16"/>
                  </a:moveTo>
                  <a:lnTo>
                    <a:pt x="28" y="0"/>
                  </a:lnTo>
                  <a:lnTo>
                    <a:pt x="12" y="0"/>
                  </a:lnTo>
                  <a:lnTo>
                    <a:pt x="12" y="65"/>
                  </a:lnTo>
                  <a:lnTo>
                    <a:pt x="28" y="65"/>
                  </a:lnTo>
                  <a:lnTo>
                    <a:pt x="0" y="50"/>
                  </a:lnTo>
                  <a:lnTo>
                    <a:pt x="54" y="16"/>
                  </a:lnTo>
                  <a:lnTo>
                    <a:pt x="44" y="0"/>
                  </a:lnTo>
                  <a:lnTo>
                    <a:pt x="28" y="0"/>
                  </a:lnTo>
                  <a:lnTo>
                    <a:pt x="54" y="16"/>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6" name="Freeform 448"/>
            <p:cNvSpPr>
              <a:spLocks/>
            </p:cNvSpPr>
            <p:nvPr/>
          </p:nvSpPr>
          <p:spPr bwMode="auto">
            <a:xfrm>
              <a:off x="4501" y="2612"/>
              <a:ext cx="57" cy="96"/>
            </a:xfrm>
            <a:custGeom>
              <a:avLst/>
              <a:gdLst>
                <a:gd name="T0" fmla="*/ 3 w 230"/>
                <a:gd name="T1" fmla="*/ 5 h 383"/>
                <a:gd name="T2" fmla="*/ 3 w 230"/>
                <a:gd name="T3" fmla="*/ 5 h 383"/>
                <a:gd name="T4" fmla="*/ 3 w 230"/>
                <a:gd name="T5" fmla="*/ 5 h 383"/>
                <a:gd name="T6" fmla="*/ 3 w 230"/>
                <a:gd name="T7" fmla="*/ 5 h 383"/>
                <a:gd name="T8" fmla="*/ 2 w 230"/>
                <a:gd name="T9" fmla="*/ 5 h 383"/>
                <a:gd name="T10" fmla="*/ 2 w 230"/>
                <a:gd name="T11" fmla="*/ 5 h 383"/>
                <a:gd name="T12" fmla="*/ 2 w 230"/>
                <a:gd name="T13" fmla="*/ 5 h 383"/>
                <a:gd name="T14" fmla="*/ 2 w 230"/>
                <a:gd name="T15" fmla="*/ 5 h 383"/>
                <a:gd name="T16" fmla="*/ 2 w 230"/>
                <a:gd name="T17" fmla="*/ 4 h 383"/>
                <a:gd name="T18" fmla="*/ 1 w 230"/>
                <a:gd name="T19" fmla="*/ 4 h 383"/>
                <a:gd name="T20" fmla="*/ 1 w 230"/>
                <a:gd name="T21" fmla="*/ 4 h 383"/>
                <a:gd name="T22" fmla="*/ 1 w 230"/>
                <a:gd name="T23" fmla="*/ 4 h 383"/>
                <a:gd name="T24" fmla="*/ 1 w 230"/>
                <a:gd name="T25" fmla="*/ 4 h 383"/>
                <a:gd name="T26" fmla="*/ 1 w 230"/>
                <a:gd name="T27" fmla="*/ 4 h 383"/>
                <a:gd name="T28" fmla="*/ 1 w 230"/>
                <a:gd name="T29" fmla="*/ 4 h 383"/>
                <a:gd name="T30" fmla="*/ 1 w 230"/>
                <a:gd name="T31" fmla="*/ 4 h 383"/>
                <a:gd name="T32" fmla="*/ 1 w 230"/>
                <a:gd name="T33" fmla="*/ 4 h 383"/>
                <a:gd name="T34" fmla="*/ 1 w 230"/>
                <a:gd name="T35" fmla="*/ 4 h 383"/>
                <a:gd name="T36" fmla="*/ 1 w 230"/>
                <a:gd name="T37" fmla="*/ 3 h 383"/>
                <a:gd name="T38" fmla="*/ 1 w 230"/>
                <a:gd name="T39" fmla="*/ 2 h 383"/>
                <a:gd name="T40" fmla="*/ 1 w 230"/>
                <a:gd name="T41" fmla="*/ 2 h 383"/>
                <a:gd name="T42" fmla="*/ 1 w 230"/>
                <a:gd name="T43" fmla="*/ 2 h 383"/>
                <a:gd name="T44" fmla="*/ 1 w 230"/>
                <a:gd name="T45" fmla="*/ 1 h 383"/>
                <a:gd name="T46" fmla="*/ 1 w 230"/>
                <a:gd name="T47" fmla="*/ 1 h 383"/>
                <a:gd name="T48" fmla="*/ 1 w 230"/>
                <a:gd name="T49" fmla="*/ 1 h 383"/>
                <a:gd name="T50" fmla="*/ 1 w 230"/>
                <a:gd name="T51" fmla="*/ 1 h 383"/>
                <a:gd name="T52" fmla="*/ 1 w 230"/>
                <a:gd name="T53" fmla="*/ 0 h 383"/>
                <a:gd name="T54" fmla="*/ 1 w 230"/>
                <a:gd name="T55" fmla="*/ 0 h 383"/>
                <a:gd name="T56" fmla="*/ 0 w 230"/>
                <a:gd name="T57" fmla="*/ 1 h 383"/>
                <a:gd name="T58" fmla="*/ 0 w 230"/>
                <a:gd name="T59" fmla="*/ 1 h 383"/>
                <a:gd name="T60" fmla="*/ 0 w 230"/>
                <a:gd name="T61" fmla="*/ 1 h 383"/>
                <a:gd name="T62" fmla="*/ 0 w 230"/>
                <a:gd name="T63" fmla="*/ 1 h 383"/>
                <a:gd name="T64" fmla="*/ 0 w 230"/>
                <a:gd name="T65" fmla="*/ 1 h 383"/>
                <a:gd name="T66" fmla="*/ 0 w 230"/>
                <a:gd name="T67" fmla="*/ 2 h 383"/>
                <a:gd name="T68" fmla="*/ 0 w 230"/>
                <a:gd name="T69" fmla="*/ 2 h 383"/>
                <a:gd name="T70" fmla="*/ 0 w 230"/>
                <a:gd name="T71" fmla="*/ 2 h 383"/>
                <a:gd name="T72" fmla="*/ 0 w 230"/>
                <a:gd name="T73" fmla="*/ 2 h 383"/>
                <a:gd name="T74" fmla="*/ 0 w 230"/>
                <a:gd name="T75" fmla="*/ 3 h 383"/>
                <a:gd name="T76" fmla="*/ 0 w 230"/>
                <a:gd name="T77" fmla="*/ 4 h 383"/>
                <a:gd name="T78" fmla="*/ 0 w 230"/>
                <a:gd name="T79" fmla="*/ 4 h 383"/>
                <a:gd name="T80" fmla="*/ 0 w 230"/>
                <a:gd name="T81" fmla="*/ 4 h 383"/>
                <a:gd name="T82" fmla="*/ 0 w 230"/>
                <a:gd name="T83" fmla="*/ 4 h 383"/>
                <a:gd name="T84" fmla="*/ 0 w 230"/>
                <a:gd name="T85" fmla="*/ 4 h 383"/>
                <a:gd name="T86" fmla="*/ 0 w 230"/>
                <a:gd name="T87" fmla="*/ 5 h 383"/>
                <a:gd name="T88" fmla="*/ 0 w 230"/>
                <a:gd name="T89" fmla="*/ 5 h 383"/>
                <a:gd name="T90" fmla="*/ 1 w 230"/>
                <a:gd name="T91" fmla="*/ 5 h 383"/>
                <a:gd name="T92" fmla="*/ 1 w 230"/>
                <a:gd name="T93" fmla="*/ 5 h 383"/>
                <a:gd name="T94" fmla="*/ 1 w 230"/>
                <a:gd name="T95" fmla="*/ 5 h 383"/>
                <a:gd name="T96" fmla="*/ 1 w 230"/>
                <a:gd name="T97" fmla="*/ 5 h 383"/>
                <a:gd name="T98" fmla="*/ 1 w 230"/>
                <a:gd name="T99" fmla="*/ 6 h 383"/>
                <a:gd name="T100" fmla="*/ 2 w 230"/>
                <a:gd name="T101" fmla="*/ 6 h 383"/>
                <a:gd name="T102" fmla="*/ 2 w 230"/>
                <a:gd name="T103" fmla="*/ 6 h 383"/>
                <a:gd name="T104" fmla="*/ 2 w 230"/>
                <a:gd name="T105" fmla="*/ 6 h 383"/>
                <a:gd name="T106" fmla="*/ 3 w 230"/>
                <a:gd name="T107" fmla="*/ 6 h 383"/>
                <a:gd name="T108" fmla="*/ 3 w 230"/>
                <a:gd name="T109" fmla="*/ 6 h 383"/>
                <a:gd name="T110" fmla="*/ 3 w 230"/>
                <a:gd name="T111" fmla="*/ 6 h 383"/>
                <a:gd name="T112" fmla="*/ 3 w 230"/>
                <a:gd name="T113" fmla="*/ 5 h 3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30"/>
                <a:gd name="T172" fmla="*/ 0 h 383"/>
                <a:gd name="T173" fmla="*/ 230 w 230"/>
                <a:gd name="T174" fmla="*/ 383 h 38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30" h="383">
                  <a:moveTo>
                    <a:pt x="222" y="318"/>
                  </a:moveTo>
                  <a:lnTo>
                    <a:pt x="230" y="319"/>
                  </a:lnTo>
                  <a:lnTo>
                    <a:pt x="205" y="313"/>
                  </a:lnTo>
                  <a:lnTo>
                    <a:pt x="182" y="306"/>
                  </a:lnTo>
                  <a:lnTo>
                    <a:pt x="163" y="300"/>
                  </a:lnTo>
                  <a:lnTo>
                    <a:pt x="147" y="293"/>
                  </a:lnTo>
                  <a:lnTo>
                    <a:pt x="134" y="287"/>
                  </a:lnTo>
                  <a:lnTo>
                    <a:pt x="122" y="281"/>
                  </a:lnTo>
                  <a:lnTo>
                    <a:pt x="112" y="275"/>
                  </a:lnTo>
                  <a:lnTo>
                    <a:pt x="105" y="269"/>
                  </a:lnTo>
                  <a:lnTo>
                    <a:pt x="100" y="263"/>
                  </a:lnTo>
                  <a:lnTo>
                    <a:pt x="97" y="259"/>
                  </a:lnTo>
                  <a:lnTo>
                    <a:pt x="93" y="254"/>
                  </a:lnTo>
                  <a:lnTo>
                    <a:pt x="92" y="248"/>
                  </a:lnTo>
                  <a:lnTo>
                    <a:pt x="90" y="243"/>
                  </a:lnTo>
                  <a:lnTo>
                    <a:pt x="90" y="236"/>
                  </a:lnTo>
                  <a:lnTo>
                    <a:pt x="88" y="229"/>
                  </a:lnTo>
                  <a:lnTo>
                    <a:pt x="88" y="223"/>
                  </a:lnTo>
                  <a:lnTo>
                    <a:pt x="92" y="180"/>
                  </a:lnTo>
                  <a:lnTo>
                    <a:pt x="96" y="130"/>
                  </a:lnTo>
                  <a:lnTo>
                    <a:pt x="94" y="115"/>
                  </a:lnTo>
                  <a:lnTo>
                    <a:pt x="93" y="99"/>
                  </a:lnTo>
                  <a:lnTo>
                    <a:pt x="91" y="84"/>
                  </a:lnTo>
                  <a:lnTo>
                    <a:pt x="86" y="67"/>
                  </a:lnTo>
                  <a:lnTo>
                    <a:pt x="81" y="51"/>
                  </a:lnTo>
                  <a:lnTo>
                    <a:pt x="73" y="34"/>
                  </a:lnTo>
                  <a:lnTo>
                    <a:pt x="65" y="16"/>
                  </a:lnTo>
                  <a:lnTo>
                    <a:pt x="54" y="0"/>
                  </a:lnTo>
                  <a:lnTo>
                    <a:pt x="0" y="34"/>
                  </a:lnTo>
                  <a:lnTo>
                    <a:pt x="9" y="48"/>
                  </a:lnTo>
                  <a:lnTo>
                    <a:pt x="15" y="61"/>
                  </a:lnTo>
                  <a:lnTo>
                    <a:pt x="21" y="73"/>
                  </a:lnTo>
                  <a:lnTo>
                    <a:pt x="24" y="85"/>
                  </a:lnTo>
                  <a:lnTo>
                    <a:pt x="28" y="97"/>
                  </a:lnTo>
                  <a:lnTo>
                    <a:pt x="29" y="108"/>
                  </a:lnTo>
                  <a:lnTo>
                    <a:pt x="30" y="120"/>
                  </a:lnTo>
                  <a:lnTo>
                    <a:pt x="31" y="128"/>
                  </a:lnTo>
                  <a:lnTo>
                    <a:pt x="28" y="175"/>
                  </a:lnTo>
                  <a:lnTo>
                    <a:pt x="24" y="218"/>
                  </a:lnTo>
                  <a:lnTo>
                    <a:pt x="24" y="231"/>
                  </a:lnTo>
                  <a:lnTo>
                    <a:pt x="25" y="243"/>
                  </a:lnTo>
                  <a:lnTo>
                    <a:pt x="27" y="256"/>
                  </a:lnTo>
                  <a:lnTo>
                    <a:pt x="30" y="268"/>
                  </a:lnTo>
                  <a:lnTo>
                    <a:pt x="36" y="281"/>
                  </a:lnTo>
                  <a:lnTo>
                    <a:pt x="42" y="294"/>
                  </a:lnTo>
                  <a:lnTo>
                    <a:pt x="52" y="305"/>
                  </a:lnTo>
                  <a:lnTo>
                    <a:pt x="62" y="317"/>
                  </a:lnTo>
                  <a:lnTo>
                    <a:pt x="74" y="326"/>
                  </a:lnTo>
                  <a:lnTo>
                    <a:pt x="88" y="336"/>
                  </a:lnTo>
                  <a:lnTo>
                    <a:pt x="104" y="344"/>
                  </a:lnTo>
                  <a:lnTo>
                    <a:pt x="122" y="353"/>
                  </a:lnTo>
                  <a:lnTo>
                    <a:pt x="141" y="361"/>
                  </a:lnTo>
                  <a:lnTo>
                    <a:pt x="163" y="368"/>
                  </a:lnTo>
                  <a:lnTo>
                    <a:pt x="187" y="375"/>
                  </a:lnTo>
                  <a:lnTo>
                    <a:pt x="214" y="382"/>
                  </a:lnTo>
                  <a:lnTo>
                    <a:pt x="222" y="383"/>
                  </a:lnTo>
                  <a:lnTo>
                    <a:pt x="222" y="318"/>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7" name="Freeform 449"/>
            <p:cNvSpPr>
              <a:spLocks/>
            </p:cNvSpPr>
            <p:nvPr/>
          </p:nvSpPr>
          <p:spPr bwMode="auto">
            <a:xfrm>
              <a:off x="4556" y="2692"/>
              <a:ext cx="43" cy="30"/>
            </a:xfrm>
            <a:custGeom>
              <a:avLst/>
              <a:gdLst>
                <a:gd name="T0" fmla="*/ 3 w 171"/>
                <a:gd name="T1" fmla="*/ 2 h 120"/>
                <a:gd name="T2" fmla="*/ 2 w 171"/>
                <a:gd name="T3" fmla="*/ 1 h 120"/>
                <a:gd name="T4" fmla="*/ 2 w 171"/>
                <a:gd name="T5" fmla="*/ 1 h 120"/>
                <a:gd name="T6" fmla="*/ 2 w 171"/>
                <a:gd name="T7" fmla="*/ 1 h 120"/>
                <a:gd name="T8" fmla="*/ 2 w 171"/>
                <a:gd name="T9" fmla="*/ 1 h 120"/>
                <a:gd name="T10" fmla="*/ 2 w 171"/>
                <a:gd name="T11" fmla="*/ 1 h 120"/>
                <a:gd name="T12" fmla="*/ 2 w 171"/>
                <a:gd name="T13" fmla="*/ 1 h 120"/>
                <a:gd name="T14" fmla="*/ 1 w 171"/>
                <a:gd name="T15" fmla="*/ 1 h 120"/>
                <a:gd name="T16" fmla="*/ 1 w 171"/>
                <a:gd name="T17" fmla="*/ 0 h 120"/>
                <a:gd name="T18" fmla="*/ 1 w 171"/>
                <a:gd name="T19" fmla="*/ 0 h 120"/>
                <a:gd name="T20" fmla="*/ 1 w 171"/>
                <a:gd name="T21" fmla="*/ 0 h 120"/>
                <a:gd name="T22" fmla="*/ 1 w 171"/>
                <a:gd name="T23" fmla="*/ 0 h 120"/>
                <a:gd name="T24" fmla="*/ 0 w 171"/>
                <a:gd name="T25" fmla="*/ 0 h 120"/>
                <a:gd name="T26" fmla="*/ 0 w 171"/>
                <a:gd name="T27" fmla="*/ 0 h 120"/>
                <a:gd name="T28" fmla="*/ 0 w 171"/>
                <a:gd name="T29" fmla="*/ 1 h 120"/>
                <a:gd name="T30" fmla="*/ 0 w 171"/>
                <a:gd name="T31" fmla="*/ 1 h 120"/>
                <a:gd name="T32" fmla="*/ 0 w 171"/>
                <a:gd name="T33" fmla="*/ 1 h 120"/>
                <a:gd name="T34" fmla="*/ 0 w 171"/>
                <a:gd name="T35" fmla="*/ 1 h 120"/>
                <a:gd name="T36" fmla="*/ 0 w 171"/>
                <a:gd name="T37" fmla="*/ 1 h 120"/>
                <a:gd name="T38" fmla="*/ 1 w 171"/>
                <a:gd name="T39" fmla="*/ 1 h 120"/>
                <a:gd name="T40" fmla="*/ 1 w 171"/>
                <a:gd name="T41" fmla="*/ 2 h 120"/>
                <a:gd name="T42" fmla="*/ 1 w 171"/>
                <a:gd name="T43" fmla="*/ 2 h 120"/>
                <a:gd name="T44" fmla="*/ 2 w 171"/>
                <a:gd name="T45" fmla="*/ 2 h 120"/>
                <a:gd name="T46" fmla="*/ 2 w 171"/>
                <a:gd name="T47" fmla="*/ 2 h 120"/>
                <a:gd name="T48" fmla="*/ 2 w 171"/>
                <a:gd name="T49" fmla="*/ 2 h 120"/>
                <a:gd name="T50" fmla="*/ 2 w 171"/>
                <a:gd name="T51" fmla="*/ 2 h 120"/>
                <a:gd name="T52" fmla="*/ 2 w 171"/>
                <a:gd name="T53" fmla="*/ 2 h 120"/>
                <a:gd name="T54" fmla="*/ 2 w 171"/>
                <a:gd name="T55" fmla="*/ 2 h 120"/>
                <a:gd name="T56" fmla="*/ 3 w 171"/>
                <a:gd name="T57" fmla="*/ 2 h 120"/>
                <a:gd name="T58" fmla="*/ 3 w 171"/>
                <a:gd name="T59" fmla="*/ 1 h 120"/>
                <a:gd name="T60" fmla="*/ 2 w 171"/>
                <a:gd name="T61" fmla="*/ 1 h 120"/>
                <a:gd name="T62" fmla="*/ 3 w 171"/>
                <a:gd name="T63" fmla="*/ 2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
                <a:gd name="T97" fmla="*/ 0 h 120"/>
                <a:gd name="T98" fmla="*/ 171 w 171"/>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 h="120">
                  <a:moveTo>
                    <a:pt x="171" y="88"/>
                  </a:moveTo>
                  <a:lnTo>
                    <a:pt x="139" y="56"/>
                  </a:lnTo>
                  <a:lnTo>
                    <a:pt x="135" y="55"/>
                  </a:lnTo>
                  <a:lnTo>
                    <a:pt x="129" y="52"/>
                  </a:lnTo>
                  <a:lnTo>
                    <a:pt x="122" y="50"/>
                  </a:lnTo>
                  <a:lnTo>
                    <a:pt x="103" y="42"/>
                  </a:lnTo>
                  <a:lnTo>
                    <a:pt x="83" y="32"/>
                  </a:lnTo>
                  <a:lnTo>
                    <a:pt x="63" y="21"/>
                  </a:lnTo>
                  <a:lnTo>
                    <a:pt x="42" y="12"/>
                  </a:lnTo>
                  <a:lnTo>
                    <a:pt x="32" y="7"/>
                  </a:lnTo>
                  <a:lnTo>
                    <a:pt x="22" y="5"/>
                  </a:lnTo>
                  <a:lnTo>
                    <a:pt x="11" y="1"/>
                  </a:lnTo>
                  <a:lnTo>
                    <a:pt x="0" y="0"/>
                  </a:lnTo>
                  <a:lnTo>
                    <a:pt x="0" y="65"/>
                  </a:lnTo>
                  <a:lnTo>
                    <a:pt x="3" y="67"/>
                  </a:lnTo>
                  <a:lnTo>
                    <a:pt x="9" y="68"/>
                  </a:lnTo>
                  <a:lnTo>
                    <a:pt x="16" y="71"/>
                  </a:lnTo>
                  <a:lnTo>
                    <a:pt x="34" y="80"/>
                  </a:lnTo>
                  <a:lnTo>
                    <a:pt x="54" y="89"/>
                  </a:lnTo>
                  <a:lnTo>
                    <a:pt x="76" y="100"/>
                  </a:lnTo>
                  <a:lnTo>
                    <a:pt x="96" y="109"/>
                  </a:lnTo>
                  <a:lnTo>
                    <a:pt x="106" y="113"/>
                  </a:lnTo>
                  <a:lnTo>
                    <a:pt x="116" y="117"/>
                  </a:lnTo>
                  <a:lnTo>
                    <a:pt x="127" y="119"/>
                  </a:lnTo>
                  <a:lnTo>
                    <a:pt x="139" y="120"/>
                  </a:lnTo>
                  <a:lnTo>
                    <a:pt x="105" y="88"/>
                  </a:lnTo>
                  <a:lnTo>
                    <a:pt x="171" y="88"/>
                  </a:lnTo>
                  <a:lnTo>
                    <a:pt x="171" y="56"/>
                  </a:lnTo>
                  <a:lnTo>
                    <a:pt x="139" y="56"/>
                  </a:lnTo>
                  <a:lnTo>
                    <a:pt x="171" y="88"/>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8" name="Freeform 450"/>
            <p:cNvSpPr>
              <a:spLocks/>
            </p:cNvSpPr>
            <p:nvPr/>
          </p:nvSpPr>
          <p:spPr bwMode="auto">
            <a:xfrm>
              <a:off x="4583" y="2711"/>
              <a:ext cx="30" cy="21"/>
            </a:xfrm>
            <a:custGeom>
              <a:avLst/>
              <a:gdLst>
                <a:gd name="T0" fmla="*/ 2 w 120"/>
                <a:gd name="T1" fmla="*/ 1 h 84"/>
                <a:gd name="T2" fmla="*/ 2 w 120"/>
                <a:gd name="T3" fmla="*/ 0 h 84"/>
                <a:gd name="T4" fmla="*/ 2 w 120"/>
                <a:gd name="T5" fmla="*/ 0 h 84"/>
                <a:gd name="T6" fmla="*/ 2 w 120"/>
                <a:gd name="T7" fmla="*/ 0 h 84"/>
                <a:gd name="T8" fmla="*/ 1 w 120"/>
                <a:gd name="T9" fmla="*/ 0 h 84"/>
                <a:gd name="T10" fmla="*/ 1 w 120"/>
                <a:gd name="T11" fmla="*/ 0 h 84"/>
                <a:gd name="T12" fmla="*/ 1 w 120"/>
                <a:gd name="T13" fmla="*/ 0 h 84"/>
                <a:gd name="T14" fmla="*/ 1 w 120"/>
                <a:gd name="T15" fmla="*/ 0 h 84"/>
                <a:gd name="T16" fmla="*/ 1 w 120"/>
                <a:gd name="T17" fmla="*/ 0 h 84"/>
                <a:gd name="T18" fmla="*/ 1 w 120"/>
                <a:gd name="T19" fmla="*/ 0 h 84"/>
                <a:gd name="T20" fmla="*/ 1 w 120"/>
                <a:gd name="T21" fmla="*/ 0 h 84"/>
                <a:gd name="T22" fmla="*/ 1 w 120"/>
                <a:gd name="T23" fmla="*/ 0 h 84"/>
                <a:gd name="T24" fmla="*/ 0 w 120"/>
                <a:gd name="T25" fmla="*/ 0 h 84"/>
                <a:gd name="T26" fmla="*/ 0 w 120"/>
                <a:gd name="T27" fmla="*/ 0 h 84"/>
                <a:gd name="T28" fmla="*/ 0 w 120"/>
                <a:gd name="T29" fmla="*/ 1 h 84"/>
                <a:gd name="T30" fmla="*/ 0 w 120"/>
                <a:gd name="T31" fmla="*/ 1 h 84"/>
                <a:gd name="T32" fmla="*/ 0 w 120"/>
                <a:gd name="T33" fmla="*/ 1 h 84"/>
                <a:gd name="T34" fmla="*/ 1 w 120"/>
                <a:gd name="T35" fmla="*/ 1 h 84"/>
                <a:gd name="T36" fmla="*/ 1 w 120"/>
                <a:gd name="T37" fmla="*/ 1 h 84"/>
                <a:gd name="T38" fmla="*/ 1 w 120"/>
                <a:gd name="T39" fmla="*/ 1 h 84"/>
                <a:gd name="T40" fmla="*/ 1 w 120"/>
                <a:gd name="T41" fmla="*/ 1 h 84"/>
                <a:gd name="T42" fmla="*/ 1 w 120"/>
                <a:gd name="T43" fmla="*/ 1 h 84"/>
                <a:gd name="T44" fmla="*/ 2 w 120"/>
                <a:gd name="T45" fmla="*/ 1 h 84"/>
                <a:gd name="T46" fmla="*/ 1 w 120"/>
                <a:gd name="T47" fmla="*/ 1 h 84"/>
                <a:gd name="T48" fmla="*/ 2 w 120"/>
                <a:gd name="T49" fmla="*/ 1 h 84"/>
                <a:gd name="T50" fmla="*/ 2 w 120"/>
                <a:gd name="T51" fmla="*/ 0 h 84"/>
                <a:gd name="T52" fmla="*/ 2 w 120"/>
                <a:gd name="T53" fmla="*/ 0 h 84"/>
                <a:gd name="T54" fmla="*/ 2 w 120"/>
                <a:gd name="T55" fmla="*/ 1 h 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
                <a:gd name="T85" fmla="*/ 0 h 84"/>
                <a:gd name="T86" fmla="*/ 120 w 120"/>
                <a:gd name="T87" fmla="*/ 84 h 8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 h="84">
                  <a:moveTo>
                    <a:pt x="120" y="51"/>
                  </a:moveTo>
                  <a:lnTo>
                    <a:pt x="88" y="19"/>
                  </a:lnTo>
                  <a:lnTo>
                    <a:pt x="92" y="20"/>
                  </a:lnTo>
                  <a:lnTo>
                    <a:pt x="88" y="17"/>
                  </a:lnTo>
                  <a:lnTo>
                    <a:pt x="81" y="14"/>
                  </a:lnTo>
                  <a:lnTo>
                    <a:pt x="74" y="9"/>
                  </a:lnTo>
                  <a:lnTo>
                    <a:pt x="68" y="4"/>
                  </a:lnTo>
                  <a:lnTo>
                    <a:pt x="63" y="0"/>
                  </a:lnTo>
                  <a:lnTo>
                    <a:pt x="64" y="3"/>
                  </a:lnTo>
                  <a:lnTo>
                    <a:pt x="66" y="9"/>
                  </a:lnTo>
                  <a:lnTo>
                    <a:pt x="0" y="9"/>
                  </a:lnTo>
                  <a:lnTo>
                    <a:pt x="3" y="21"/>
                  </a:lnTo>
                  <a:lnTo>
                    <a:pt x="6" y="30"/>
                  </a:lnTo>
                  <a:lnTo>
                    <a:pt x="11" y="38"/>
                  </a:lnTo>
                  <a:lnTo>
                    <a:pt x="17" y="43"/>
                  </a:lnTo>
                  <a:lnTo>
                    <a:pt x="26" y="53"/>
                  </a:lnTo>
                  <a:lnTo>
                    <a:pt x="37" y="61"/>
                  </a:lnTo>
                  <a:lnTo>
                    <a:pt x="48" y="70"/>
                  </a:lnTo>
                  <a:lnTo>
                    <a:pt x="60" y="76"/>
                  </a:lnTo>
                  <a:lnTo>
                    <a:pt x="73" y="80"/>
                  </a:lnTo>
                  <a:lnTo>
                    <a:pt x="88" y="84"/>
                  </a:lnTo>
                  <a:lnTo>
                    <a:pt x="56" y="51"/>
                  </a:lnTo>
                  <a:lnTo>
                    <a:pt x="120" y="51"/>
                  </a:lnTo>
                  <a:lnTo>
                    <a:pt x="120" y="19"/>
                  </a:lnTo>
                  <a:lnTo>
                    <a:pt x="88" y="19"/>
                  </a:lnTo>
                  <a:lnTo>
                    <a:pt x="120" y="5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89" name="Freeform 451"/>
            <p:cNvSpPr>
              <a:spLocks/>
            </p:cNvSpPr>
            <p:nvPr/>
          </p:nvSpPr>
          <p:spPr bwMode="auto">
            <a:xfrm>
              <a:off x="4596" y="2724"/>
              <a:ext cx="30" cy="74"/>
            </a:xfrm>
            <a:custGeom>
              <a:avLst/>
              <a:gdLst>
                <a:gd name="T0" fmla="*/ 2 w 120"/>
                <a:gd name="T1" fmla="*/ 3 h 298"/>
                <a:gd name="T2" fmla="*/ 2 w 120"/>
                <a:gd name="T3" fmla="*/ 3 h 298"/>
                <a:gd name="T4" fmla="*/ 2 w 120"/>
                <a:gd name="T5" fmla="*/ 3 h 298"/>
                <a:gd name="T6" fmla="*/ 2 w 120"/>
                <a:gd name="T7" fmla="*/ 3 h 298"/>
                <a:gd name="T8" fmla="*/ 2 w 120"/>
                <a:gd name="T9" fmla="*/ 3 h 298"/>
                <a:gd name="T10" fmla="*/ 2 w 120"/>
                <a:gd name="T11" fmla="*/ 3 h 298"/>
                <a:gd name="T12" fmla="*/ 2 w 120"/>
                <a:gd name="T13" fmla="*/ 3 h 298"/>
                <a:gd name="T14" fmla="*/ 2 w 120"/>
                <a:gd name="T15" fmla="*/ 3 h 298"/>
                <a:gd name="T16" fmla="*/ 2 w 120"/>
                <a:gd name="T17" fmla="*/ 3 h 298"/>
                <a:gd name="T18" fmla="*/ 1 w 120"/>
                <a:gd name="T19" fmla="*/ 3 h 298"/>
                <a:gd name="T20" fmla="*/ 1 w 120"/>
                <a:gd name="T21" fmla="*/ 3 h 298"/>
                <a:gd name="T22" fmla="*/ 1 w 120"/>
                <a:gd name="T23" fmla="*/ 3 h 298"/>
                <a:gd name="T24" fmla="*/ 1 w 120"/>
                <a:gd name="T25" fmla="*/ 3 h 298"/>
                <a:gd name="T26" fmla="*/ 1 w 120"/>
                <a:gd name="T27" fmla="*/ 3 h 298"/>
                <a:gd name="T28" fmla="*/ 1 w 120"/>
                <a:gd name="T29" fmla="*/ 2 h 298"/>
                <a:gd name="T30" fmla="*/ 1 w 120"/>
                <a:gd name="T31" fmla="*/ 2 h 298"/>
                <a:gd name="T32" fmla="*/ 1 w 120"/>
                <a:gd name="T33" fmla="*/ 2 h 298"/>
                <a:gd name="T34" fmla="*/ 1 w 120"/>
                <a:gd name="T35" fmla="*/ 1 h 298"/>
                <a:gd name="T36" fmla="*/ 1 w 120"/>
                <a:gd name="T37" fmla="*/ 1 h 298"/>
                <a:gd name="T38" fmla="*/ 1 w 120"/>
                <a:gd name="T39" fmla="*/ 0 h 298"/>
                <a:gd name="T40" fmla="*/ 1 w 120"/>
                <a:gd name="T41" fmla="*/ 0 h 298"/>
                <a:gd name="T42" fmla="*/ 0 w 120"/>
                <a:gd name="T43" fmla="*/ 0 h 298"/>
                <a:gd name="T44" fmla="*/ 0 w 120"/>
                <a:gd name="T45" fmla="*/ 0 h 298"/>
                <a:gd name="T46" fmla="*/ 0 w 120"/>
                <a:gd name="T47" fmla="*/ 1 h 298"/>
                <a:gd name="T48" fmla="*/ 0 w 120"/>
                <a:gd name="T49" fmla="*/ 1 h 298"/>
                <a:gd name="T50" fmla="*/ 0 w 120"/>
                <a:gd name="T51" fmla="*/ 2 h 298"/>
                <a:gd name="T52" fmla="*/ 0 w 120"/>
                <a:gd name="T53" fmla="*/ 2 h 298"/>
                <a:gd name="T54" fmla="*/ 0 w 120"/>
                <a:gd name="T55" fmla="*/ 2 h 298"/>
                <a:gd name="T56" fmla="*/ 0 w 120"/>
                <a:gd name="T57" fmla="*/ 3 h 298"/>
                <a:gd name="T58" fmla="*/ 0 w 120"/>
                <a:gd name="T59" fmla="*/ 3 h 298"/>
                <a:gd name="T60" fmla="*/ 0 w 120"/>
                <a:gd name="T61" fmla="*/ 3 h 298"/>
                <a:gd name="T62" fmla="*/ 0 w 120"/>
                <a:gd name="T63" fmla="*/ 3 h 298"/>
                <a:gd name="T64" fmla="*/ 1 w 120"/>
                <a:gd name="T65" fmla="*/ 4 h 298"/>
                <a:gd name="T66" fmla="*/ 1 w 120"/>
                <a:gd name="T67" fmla="*/ 4 h 298"/>
                <a:gd name="T68" fmla="*/ 1 w 120"/>
                <a:gd name="T69" fmla="*/ 4 h 298"/>
                <a:gd name="T70" fmla="*/ 1 w 120"/>
                <a:gd name="T71" fmla="*/ 4 h 298"/>
                <a:gd name="T72" fmla="*/ 1 w 120"/>
                <a:gd name="T73" fmla="*/ 4 h 298"/>
                <a:gd name="T74" fmla="*/ 1 w 120"/>
                <a:gd name="T75" fmla="*/ 4 h 298"/>
                <a:gd name="T76" fmla="*/ 1 w 120"/>
                <a:gd name="T77" fmla="*/ 4 h 298"/>
                <a:gd name="T78" fmla="*/ 2 w 120"/>
                <a:gd name="T79" fmla="*/ 4 h 298"/>
                <a:gd name="T80" fmla="*/ 2 w 120"/>
                <a:gd name="T81" fmla="*/ 4 h 298"/>
                <a:gd name="T82" fmla="*/ 2 w 120"/>
                <a:gd name="T83" fmla="*/ 4 h 298"/>
                <a:gd name="T84" fmla="*/ 2 w 120"/>
                <a:gd name="T85" fmla="*/ 3 h 2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0"/>
                <a:gd name="T130" fmla="*/ 0 h 298"/>
                <a:gd name="T131" fmla="*/ 120 w 120"/>
                <a:gd name="T132" fmla="*/ 298 h 2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0" h="298">
                  <a:moveTo>
                    <a:pt x="120" y="234"/>
                  </a:moveTo>
                  <a:lnTo>
                    <a:pt x="112" y="233"/>
                  </a:lnTo>
                  <a:lnTo>
                    <a:pt x="108" y="233"/>
                  </a:lnTo>
                  <a:lnTo>
                    <a:pt x="103" y="231"/>
                  </a:lnTo>
                  <a:lnTo>
                    <a:pt x="99" y="229"/>
                  </a:lnTo>
                  <a:lnTo>
                    <a:pt x="96" y="227"/>
                  </a:lnTo>
                  <a:lnTo>
                    <a:pt x="92" y="224"/>
                  </a:lnTo>
                  <a:lnTo>
                    <a:pt x="89" y="221"/>
                  </a:lnTo>
                  <a:lnTo>
                    <a:pt x="86" y="216"/>
                  </a:lnTo>
                  <a:lnTo>
                    <a:pt x="83" y="211"/>
                  </a:lnTo>
                  <a:lnTo>
                    <a:pt x="79" y="205"/>
                  </a:lnTo>
                  <a:lnTo>
                    <a:pt x="77" y="198"/>
                  </a:lnTo>
                  <a:lnTo>
                    <a:pt x="74" y="192"/>
                  </a:lnTo>
                  <a:lnTo>
                    <a:pt x="71" y="174"/>
                  </a:lnTo>
                  <a:lnTo>
                    <a:pt x="67" y="155"/>
                  </a:lnTo>
                  <a:lnTo>
                    <a:pt x="66" y="135"/>
                  </a:lnTo>
                  <a:lnTo>
                    <a:pt x="65" y="114"/>
                  </a:lnTo>
                  <a:lnTo>
                    <a:pt x="65" y="92"/>
                  </a:lnTo>
                  <a:lnTo>
                    <a:pt x="65" y="72"/>
                  </a:lnTo>
                  <a:lnTo>
                    <a:pt x="66" y="33"/>
                  </a:lnTo>
                  <a:lnTo>
                    <a:pt x="67" y="0"/>
                  </a:lnTo>
                  <a:lnTo>
                    <a:pt x="3" y="0"/>
                  </a:lnTo>
                  <a:lnTo>
                    <a:pt x="2" y="31"/>
                  </a:lnTo>
                  <a:lnTo>
                    <a:pt x="1" y="70"/>
                  </a:lnTo>
                  <a:lnTo>
                    <a:pt x="0" y="92"/>
                  </a:lnTo>
                  <a:lnTo>
                    <a:pt x="1" y="116"/>
                  </a:lnTo>
                  <a:lnTo>
                    <a:pt x="1" y="139"/>
                  </a:lnTo>
                  <a:lnTo>
                    <a:pt x="3" y="162"/>
                  </a:lnTo>
                  <a:lnTo>
                    <a:pt x="7" y="186"/>
                  </a:lnTo>
                  <a:lnTo>
                    <a:pt x="13" y="209"/>
                  </a:lnTo>
                  <a:lnTo>
                    <a:pt x="16" y="221"/>
                  </a:lnTo>
                  <a:lnTo>
                    <a:pt x="21" y="231"/>
                  </a:lnTo>
                  <a:lnTo>
                    <a:pt x="26" y="242"/>
                  </a:lnTo>
                  <a:lnTo>
                    <a:pt x="33" y="252"/>
                  </a:lnTo>
                  <a:lnTo>
                    <a:pt x="40" y="261"/>
                  </a:lnTo>
                  <a:lnTo>
                    <a:pt x="48" y="271"/>
                  </a:lnTo>
                  <a:lnTo>
                    <a:pt x="58" y="279"/>
                  </a:lnTo>
                  <a:lnTo>
                    <a:pt x="69" y="285"/>
                  </a:lnTo>
                  <a:lnTo>
                    <a:pt x="80" y="291"/>
                  </a:lnTo>
                  <a:lnTo>
                    <a:pt x="92" y="294"/>
                  </a:lnTo>
                  <a:lnTo>
                    <a:pt x="105" y="297"/>
                  </a:lnTo>
                  <a:lnTo>
                    <a:pt x="120" y="298"/>
                  </a:lnTo>
                  <a:lnTo>
                    <a:pt x="120" y="234"/>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0" name="Freeform 452"/>
            <p:cNvSpPr>
              <a:spLocks/>
            </p:cNvSpPr>
            <p:nvPr/>
          </p:nvSpPr>
          <p:spPr bwMode="auto">
            <a:xfrm>
              <a:off x="4265" y="2374"/>
              <a:ext cx="87" cy="91"/>
            </a:xfrm>
            <a:custGeom>
              <a:avLst/>
              <a:gdLst>
                <a:gd name="T0" fmla="*/ 5 w 351"/>
                <a:gd name="T1" fmla="*/ 5 h 364"/>
                <a:gd name="T2" fmla="*/ 5 w 351"/>
                <a:gd name="T3" fmla="*/ 5 h 364"/>
                <a:gd name="T4" fmla="*/ 5 w 351"/>
                <a:gd name="T5" fmla="*/ 5 h 364"/>
                <a:gd name="T6" fmla="*/ 5 w 351"/>
                <a:gd name="T7" fmla="*/ 4 h 364"/>
                <a:gd name="T8" fmla="*/ 5 w 351"/>
                <a:gd name="T9" fmla="*/ 3 h 364"/>
                <a:gd name="T10" fmla="*/ 5 w 351"/>
                <a:gd name="T11" fmla="*/ 3 h 364"/>
                <a:gd name="T12" fmla="*/ 5 w 351"/>
                <a:gd name="T13" fmla="*/ 3 h 364"/>
                <a:gd name="T14" fmla="*/ 5 w 351"/>
                <a:gd name="T15" fmla="*/ 2 h 364"/>
                <a:gd name="T16" fmla="*/ 5 w 351"/>
                <a:gd name="T17" fmla="*/ 2 h 364"/>
                <a:gd name="T18" fmla="*/ 5 w 351"/>
                <a:gd name="T19" fmla="*/ 2 h 364"/>
                <a:gd name="T20" fmla="*/ 5 w 351"/>
                <a:gd name="T21" fmla="*/ 1 h 364"/>
                <a:gd name="T22" fmla="*/ 5 w 351"/>
                <a:gd name="T23" fmla="*/ 1 h 364"/>
                <a:gd name="T24" fmla="*/ 4 w 351"/>
                <a:gd name="T25" fmla="*/ 1 h 364"/>
                <a:gd name="T26" fmla="*/ 4 w 351"/>
                <a:gd name="T27" fmla="*/ 1 h 364"/>
                <a:gd name="T28" fmla="*/ 4 w 351"/>
                <a:gd name="T29" fmla="*/ 1 h 364"/>
                <a:gd name="T30" fmla="*/ 4 w 351"/>
                <a:gd name="T31" fmla="*/ 1 h 364"/>
                <a:gd name="T32" fmla="*/ 4 w 351"/>
                <a:gd name="T33" fmla="*/ 1 h 364"/>
                <a:gd name="T34" fmla="*/ 4 w 351"/>
                <a:gd name="T35" fmla="*/ 1 h 364"/>
                <a:gd name="T36" fmla="*/ 3 w 351"/>
                <a:gd name="T37" fmla="*/ 1 h 364"/>
                <a:gd name="T38" fmla="*/ 3 w 351"/>
                <a:gd name="T39" fmla="*/ 0 h 364"/>
                <a:gd name="T40" fmla="*/ 3 w 351"/>
                <a:gd name="T41" fmla="*/ 0 h 364"/>
                <a:gd name="T42" fmla="*/ 3 w 351"/>
                <a:gd name="T43" fmla="*/ 0 h 364"/>
                <a:gd name="T44" fmla="*/ 2 w 351"/>
                <a:gd name="T45" fmla="*/ 0 h 364"/>
                <a:gd name="T46" fmla="*/ 2 w 351"/>
                <a:gd name="T47" fmla="*/ 0 h 364"/>
                <a:gd name="T48" fmla="*/ 2 w 351"/>
                <a:gd name="T49" fmla="*/ 0 h 364"/>
                <a:gd name="T50" fmla="*/ 1 w 351"/>
                <a:gd name="T51" fmla="*/ 0 h 364"/>
                <a:gd name="T52" fmla="*/ 1 w 351"/>
                <a:gd name="T53" fmla="*/ 0 h 364"/>
                <a:gd name="T54" fmla="*/ 0 w 351"/>
                <a:gd name="T55" fmla="*/ 0 h 364"/>
                <a:gd name="T56" fmla="*/ 0 w 351"/>
                <a:gd name="T57" fmla="*/ 1 h 364"/>
                <a:gd name="T58" fmla="*/ 1 w 351"/>
                <a:gd name="T59" fmla="*/ 1 h 364"/>
                <a:gd name="T60" fmla="*/ 1 w 351"/>
                <a:gd name="T61" fmla="*/ 1 h 364"/>
                <a:gd name="T62" fmla="*/ 2 w 351"/>
                <a:gd name="T63" fmla="*/ 1 h 364"/>
                <a:gd name="T64" fmla="*/ 2 w 351"/>
                <a:gd name="T65" fmla="*/ 1 h 364"/>
                <a:gd name="T66" fmla="*/ 2 w 351"/>
                <a:gd name="T67" fmla="*/ 1 h 364"/>
                <a:gd name="T68" fmla="*/ 2 w 351"/>
                <a:gd name="T69" fmla="*/ 1 h 364"/>
                <a:gd name="T70" fmla="*/ 3 w 351"/>
                <a:gd name="T71" fmla="*/ 1 h 364"/>
                <a:gd name="T72" fmla="*/ 3 w 351"/>
                <a:gd name="T73" fmla="*/ 1 h 364"/>
                <a:gd name="T74" fmla="*/ 3 w 351"/>
                <a:gd name="T75" fmla="*/ 1 h 364"/>
                <a:gd name="T76" fmla="*/ 3 w 351"/>
                <a:gd name="T77" fmla="*/ 1 h 364"/>
                <a:gd name="T78" fmla="*/ 3 w 351"/>
                <a:gd name="T79" fmla="*/ 1 h 364"/>
                <a:gd name="T80" fmla="*/ 3 w 351"/>
                <a:gd name="T81" fmla="*/ 1 h 364"/>
                <a:gd name="T82" fmla="*/ 3 w 351"/>
                <a:gd name="T83" fmla="*/ 2 h 364"/>
                <a:gd name="T84" fmla="*/ 4 w 351"/>
                <a:gd name="T85" fmla="*/ 2 h 364"/>
                <a:gd name="T86" fmla="*/ 4 w 351"/>
                <a:gd name="T87" fmla="*/ 2 h 364"/>
                <a:gd name="T88" fmla="*/ 4 w 351"/>
                <a:gd name="T89" fmla="*/ 2 h 364"/>
                <a:gd name="T90" fmla="*/ 4 w 351"/>
                <a:gd name="T91" fmla="*/ 2 h 364"/>
                <a:gd name="T92" fmla="*/ 4 w 351"/>
                <a:gd name="T93" fmla="*/ 2 h 364"/>
                <a:gd name="T94" fmla="*/ 4 w 351"/>
                <a:gd name="T95" fmla="*/ 3 h 364"/>
                <a:gd name="T96" fmla="*/ 4 w 351"/>
                <a:gd name="T97" fmla="*/ 3 h 364"/>
                <a:gd name="T98" fmla="*/ 4 w 351"/>
                <a:gd name="T99" fmla="*/ 3 h 364"/>
                <a:gd name="T100" fmla="*/ 4 w 351"/>
                <a:gd name="T101" fmla="*/ 3 h 364"/>
                <a:gd name="T102" fmla="*/ 4 w 351"/>
                <a:gd name="T103" fmla="*/ 3 h 364"/>
                <a:gd name="T104" fmla="*/ 4 w 351"/>
                <a:gd name="T105" fmla="*/ 4 h 364"/>
                <a:gd name="T106" fmla="*/ 4 w 351"/>
                <a:gd name="T107" fmla="*/ 5 h 364"/>
                <a:gd name="T108" fmla="*/ 4 w 351"/>
                <a:gd name="T109" fmla="*/ 5 h 364"/>
                <a:gd name="T110" fmla="*/ 4 w 351"/>
                <a:gd name="T111" fmla="*/ 6 h 364"/>
                <a:gd name="T112" fmla="*/ 4 w 351"/>
                <a:gd name="T113" fmla="*/ 5 h 364"/>
                <a:gd name="T114" fmla="*/ 4 w 351"/>
                <a:gd name="T115" fmla="*/ 6 h 364"/>
                <a:gd name="T116" fmla="*/ 4 w 351"/>
                <a:gd name="T117" fmla="*/ 6 h 364"/>
                <a:gd name="T118" fmla="*/ 5 w 351"/>
                <a:gd name="T119" fmla="*/ 5 h 3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51"/>
                <a:gd name="T181" fmla="*/ 0 h 364"/>
                <a:gd name="T182" fmla="*/ 351 w 351"/>
                <a:gd name="T183" fmla="*/ 364 h 3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51" h="364">
                  <a:moveTo>
                    <a:pt x="340" y="316"/>
                  </a:moveTo>
                  <a:lnTo>
                    <a:pt x="351" y="340"/>
                  </a:lnTo>
                  <a:lnTo>
                    <a:pt x="351" y="295"/>
                  </a:lnTo>
                  <a:lnTo>
                    <a:pt x="349" y="253"/>
                  </a:lnTo>
                  <a:lnTo>
                    <a:pt x="345" y="215"/>
                  </a:lnTo>
                  <a:lnTo>
                    <a:pt x="340" y="180"/>
                  </a:lnTo>
                  <a:lnTo>
                    <a:pt x="337" y="164"/>
                  </a:lnTo>
                  <a:lnTo>
                    <a:pt x="332" y="148"/>
                  </a:lnTo>
                  <a:lnTo>
                    <a:pt x="327" y="133"/>
                  </a:lnTo>
                  <a:lnTo>
                    <a:pt x="320" y="119"/>
                  </a:lnTo>
                  <a:lnTo>
                    <a:pt x="314" y="106"/>
                  </a:lnTo>
                  <a:lnTo>
                    <a:pt x="306" y="93"/>
                  </a:lnTo>
                  <a:lnTo>
                    <a:pt x="296" y="81"/>
                  </a:lnTo>
                  <a:lnTo>
                    <a:pt x="287" y="70"/>
                  </a:lnTo>
                  <a:lnTo>
                    <a:pt x="276" y="59"/>
                  </a:lnTo>
                  <a:lnTo>
                    <a:pt x="264" y="50"/>
                  </a:lnTo>
                  <a:lnTo>
                    <a:pt x="251" y="41"/>
                  </a:lnTo>
                  <a:lnTo>
                    <a:pt x="237" y="34"/>
                  </a:lnTo>
                  <a:lnTo>
                    <a:pt x="223" y="28"/>
                  </a:lnTo>
                  <a:lnTo>
                    <a:pt x="207" y="22"/>
                  </a:lnTo>
                  <a:lnTo>
                    <a:pt x="192" y="18"/>
                  </a:lnTo>
                  <a:lnTo>
                    <a:pt x="174" y="14"/>
                  </a:lnTo>
                  <a:lnTo>
                    <a:pt x="156" y="11"/>
                  </a:lnTo>
                  <a:lnTo>
                    <a:pt x="137" y="7"/>
                  </a:lnTo>
                  <a:lnTo>
                    <a:pt x="117" y="6"/>
                  </a:lnTo>
                  <a:lnTo>
                    <a:pt x="95" y="3"/>
                  </a:lnTo>
                  <a:lnTo>
                    <a:pt x="52" y="1"/>
                  </a:lnTo>
                  <a:lnTo>
                    <a:pt x="0" y="0"/>
                  </a:lnTo>
                  <a:lnTo>
                    <a:pt x="0" y="65"/>
                  </a:lnTo>
                  <a:lnTo>
                    <a:pt x="49" y="65"/>
                  </a:lnTo>
                  <a:lnTo>
                    <a:pt x="92" y="68"/>
                  </a:lnTo>
                  <a:lnTo>
                    <a:pt x="111" y="69"/>
                  </a:lnTo>
                  <a:lnTo>
                    <a:pt x="129" y="71"/>
                  </a:lnTo>
                  <a:lnTo>
                    <a:pt x="145" y="74"/>
                  </a:lnTo>
                  <a:lnTo>
                    <a:pt x="161" y="77"/>
                  </a:lnTo>
                  <a:lnTo>
                    <a:pt x="175" y="81"/>
                  </a:lnTo>
                  <a:lnTo>
                    <a:pt x="187" y="84"/>
                  </a:lnTo>
                  <a:lnTo>
                    <a:pt x="199" y="88"/>
                  </a:lnTo>
                  <a:lnTo>
                    <a:pt x="210" y="93"/>
                  </a:lnTo>
                  <a:lnTo>
                    <a:pt x="219" y="97"/>
                  </a:lnTo>
                  <a:lnTo>
                    <a:pt x="227" y="103"/>
                  </a:lnTo>
                  <a:lnTo>
                    <a:pt x="235" y="108"/>
                  </a:lnTo>
                  <a:lnTo>
                    <a:pt x="240" y="115"/>
                  </a:lnTo>
                  <a:lnTo>
                    <a:pt x="248" y="121"/>
                  </a:lnTo>
                  <a:lnTo>
                    <a:pt x="252" y="129"/>
                  </a:lnTo>
                  <a:lnTo>
                    <a:pt x="258" y="137"/>
                  </a:lnTo>
                  <a:lnTo>
                    <a:pt x="262" y="146"/>
                  </a:lnTo>
                  <a:lnTo>
                    <a:pt x="267" y="156"/>
                  </a:lnTo>
                  <a:lnTo>
                    <a:pt x="270" y="167"/>
                  </a:lnTo>
                  <a:lnTo>
                    <a:pt x="274" y="179"/>
                  </a:lnTo>
                  <a:lnTo>
                    <a:pt x="276" y="192"/>
                  </a:lnTo>
                  <a:lnTo>
                    <a:pt x="281" y="222"/>
                  </a:lnTo>
                  <a:lnTo>
                    <a:pt x="284" y="257"/>
                  </a:lnTo>
                  <a:lnTo>
                    <a:pt x="287" y="296"/>
                  </a:lnTo>
                  <a:lnTo>
                    <a:pt x="287" y="340"/>
                  </a:lnTo>
                  <a:lnTo>
                    <a:pt x="298" y="364"/>
                  </a:lnTo>
                  <a:lnTo>
                    <a:pt x="287" y="340"/>
                  </a:lnTo>
                  <a:lnTo>
                    <a:pt x="287" y="354"/>
                  </a:lnTo>
                  <a:lnTo>
                    <a:pt x="298" y="364"/>
                  </a:lnTo>
                  <a:lnTo>
                    <a:pt x="340" y="316"/>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1" name="Freeform 453"/>
            <p:cNvSpPr>
              <a:spLocks/>
            </p:cNvSpPr>
            <p:nvPr/>
          </p:nvSpPr>
          <p:spPr bwMode="auto">
            <a:xfrm>
              <a:off x="4339" y="2453"/>
              <a:ext cx="14" cy="18"/>
            </a:xfrm>
            <a:custGeom>
              <a:avLst/>
              <a:gdLst>
                <a:gd name="T0" fmla="*/ 0 w 58"/>
                <a:gd name="T1" fmla="*/ 0 h 70"/>
                <a:gd name="T2" fmla="*/ 1 w 58"/>
                <a:gd name="T3" fmla="*/ 0 h 70"/>
                <a:gd name="T4" fmla="*/ 0 w 58"/>
                <a:gd name="T5" fmla="*/ 0 h 70"/>
                <a:gd name="T6" fmla="*/ 0 w 58"/>
                <a:gd name="T7" fmla="*/ 1 h 70"/>
                <a:gd name="T8" fmla="*/ 0 w 58"/>
                <a:gd name="T9" fmla="*/ 1 h 70"/>
                <a:gd name="T10" fmla="*/ 0 w 58"/>
                <a:gd name="T11" fmla="*/ 1 h 70"/>
                <a:gd name="T12" fmla="*/ 0 w 58"/>
                <a:gd name="T13" fmla="*/ 1 h 70"/>
                <a:gd name="T14" fmla="*/ 0 w 58"/>
                <a:gd name="T15" fmla="*/ 1 h 70"/>
                <a:gd name="T16" fmla="*/ 0 w 58"/>
                <a:gd name="T17" fmla="*/ 1 h 70"/>
                <a:gd name="T18" fmla="*/ 0 w 58"/>
                <a:gd name="T19" fmla="*/ 0 h 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70"/>
                <a:gd name="T32" fmla="*/ 58 w 58"/>
                <a:gd name="T33" fmla="*/ 70 h 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70">
                  <a:moveTo>
                    <a:pt x="35" y="5"/>
                  </a:moveTo>
                  <a:lnTo>
                    <a:pt x="58" y="13"/>
                  </a:lnTo>
                  <a:lnTo>
                    <a:pt x="42" y="0"/>
                  </a:lnTo>
                  <a:lnTo>
                    <a:pt x="0" y="48"/>
                  </a:lnTo>
                  <a:lnTo>
                    <a:pt x="14" y="61"/>
                  </a:lnTo>
                  <a:lnTo>
                    <a:pt x="35" y="70"/>
                  </a:lnTo>
                  <a:lnTo>
                    <a:pt x="14" y="61"/>
                  </a:lnTo>
                  <a:lnTo>
                    <a:pt x="23" y="70"/>
                  </a:lnTo>
                  <a:lnTo>
                    <a:pt x="35" y="70"/>
                  </a:lnTo>
                  <a:lnTo>
                    <a:pt x="35" y="5"/>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2" name="Freeform 454"/>
            <p:cNvSpPr>
              <a:spLocks/>
            </p:cNvSpPr>
            <p:nvPr/>
          </p:nvSpPr>
          <p:spPr bwMode="auto">
            <a:xfrm>
              <a:off x="4343" y="2454"/>
              <a:ext cx="17" cy="17"/>
            </a:xfrm>
            <a:custGeom>
              <a:avLst/>
              <a:gdLst>
                <a:gd name="T0" fmla="*/ 1 w 66"/>
                <a:gd name="T1" fmla="*/ 1 h 65"/>
                <a:gd name="T2" fmla="*/ 1 w 66"/>
                <a:gd name="T3" fmla="*/ 0 h 65"/>
                <a:gd name="T4" fmla="*/ 0 w 66"/>
                <a:gd name="T5" fmla="*/ 0 h 65"/>
                <a:gd name="T6" fmla="*/ 0 w 66"/>
                <a:gd name="T7" fmla="*/ 1 h 65"/>
                <a:gd name="T8" fmla="*/ 1 w 66"/>
                <a:gd name="T9" fmla="*/ 1 h 65"/>
                <a:gd name="T10" fmla="*/ 0 w 66"/>
                <a:gd name="T11" fmla="*/ 1 h 65"/>
                <a:gd name="T12" fmla="*/ 1 w 66"/>
                <a:gd name="T13" fmla="*/ 1 h 65"/>
                <a:gd name="T14" fmla="*/ 1 w 66"/>
                <a:gd name="T15" fmla="*/ 0 h 65"/>
                <a:gd name="T16" fmla="*/ 1 w 66"/>
                <a:gd name="T17" fmla="*/ 0 h 65"/>
                <a:gd name="T18" fmla="*/ 1 w 66"/>
                <a:gd name="T19" fmla="*/ 1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65"/>
                <a:gd name="T32" fmla="*/ 66 w 66"/>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65">
                  <a:moveTo>
                    <a:pt x="66" y="32"/>
                  </a:moveTo>
                  <a:lnTo>
                    <a:pt x="32" y="0"/>
                  </a:lnTo>
                  <a:lnTo>
                    <a:pt x="18" y="0"/>
                  </a:lnTo>
                  <a:lnTo>
                    <a:pt x="18" y="65"/>
                  </a:lnTo>
                  <a:lnTo>
                    <a:pt x="32" y="65"/>
                  </a:lnTo>
                  <a:lnTo>
                    <a:pt x="0" y="32"/>
                  </a:lnTo>
                  <a:lnTo>
                    <a:pt x="66" y="32"/>
                  </a:lnTo>
                  <a:lnTo>
                    <a:pt x="66" y="0"/>
                  </a:lnTo>
                  <a:lnTo>
                    <a:pt x="32" y="0"/>
                  </a:lnTo>
                  <a:lnTo>
                    <a:pt x="66" y="32"/>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3" name="Freeform 455"/>
            <p:cNvSpPr>
              <a:spLocks/>
            </p:cNvSpPr>
            <p:nvPr/>
          </p:nvSpPr>
          <p:spPr bwMode="auto">
            <a:xfrm>
              <a:off x="4343" y="2460"/>
              <a:ext cx="17" cy="12"/>
            </a:xfrm>
            <a:custGeom>
              <a:avLst/>
              <a:gdLst>
                <a:gd name="T0" fmla="*/ 1 w 66"/>
                <a:gd name="T1" fmla="*/ 0 h 47"/>
                <a:gd name="T2" fmla="*/ 1 w 66"/>
                <a:gd name="T3" fmla="*/ 1 h 47"/>
                <a:gd name="T4" fmla="*/ 1 w 66"/>
                <a:gd name="T5" fmla="*/ 0 h 47"/>
                <a:gd name="T6" fmla="*/ 0 w 66"/>
                <a:gd name="T7" fmla="*/ 0 h 47"/>
                <a:gd name="T8" fmla="*/ 0 w 66"/>
                <a:gd name="T9" fmla="*/ 1 h 47"/>
                <a:gd name="T10" fmla="*/ 0 w 66"/>
                <a:gd name="T11" fmla="*/ 1 h 47"/>
                <a:gd name="T12" fmla="*/ 0 w 66"/>
                <a:gd name="T13" fmla="*/ 1 h 47"/>
                <a:gd name="T14" fmla="*/ 0 w 66"/>
                <a:gd name="T15" fmla="*/ 1 h 47"/>
                <a:gd name="T16" fmla="*/ 0 w 66"/>
                <a:gd name="T17" fmla="*/ 1 h 47"/>
                <a:gd name="T18" fmla="*/ 1 w 66"/>
                <a:gd name="T19" fmla="*/ 0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47"/>
                <a:gd name="T32" fmla="*/ 66 w 66"/>
                <a:gd name="T33" fmla="*/ 47 h 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47">
                  <a:moveTo>
                    <a:pt x="56" y="0"/>
                  </a:moveTo>
                  <a:lnTo>
                    <a:pt x="66" y="24"/>
                  </a:lnTo>
                  <a:lnTo>
                    <a:pt x="66" y="9"/>
                  </a:lnTo>
                  <a:lnTo>
                    <a:pt x="0" y="9"/>
                  </a:lnTo>
                  <a:lnTo>
                    <a:pt x="0" y="24"/>
                  </a:lnTo>
                  <a:lnTo>
                    <a:pt x="10" y="47"/>
                  </a:lnTo>
                  <a:lnTo>
                    <a:pt x="0" y="24"/>
                  </a:lnTo>
                  <a:lnTo>
                    <a:pt x="0" y="37"/>
                  </a:lnTo>
                  <a:lnTo>
                    <a:pt x="10" y="47"/>
                  </a:lnTo>
                  <a:lnTo>
                    <a:pt x="56" y="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4" name="Freeform 456"/>
            <p:cNvSpPr>
              <a:spLocks/>
            </p:cNvSpPr>
            <p:nvPr/>
          </p:nvSpPr>
          <p:spPr bwMode="auto">
            <a:xfrm>
              <a:off x="4346" y="2460"/>
              <a:ext cx="15" cy="18"/>
            </a:xfrm>
            <a:custGeom>
              <a:avLst/>
              <a:gdLst>
                <a:gd name="T0" fmla="*/ 1 w 59"/>
                <a:gd name="T1" fmla="*/ 0 h 69"/>
                <a:gd name="T2" fmla="*/ 1 w 59"/>
                <a:gd name="T3" fmla="*/ 0 h 69"/>
                <a:gd name="T4" fmla="*/ 1 w 59"/>
                <a:gd name="T5" fmla="*/ 0 h 69"/>
                <a:gd name="T6" fmla="*/ 0 w 59"/>
                <a:gd name="T7" fmla="*/ 1 h 69"/>
                <a:gd name="T8" fmla="*/ 0 w 59"/>
                <a:gd name="T9" fmla="*/ 1 h 69"/>
                <a:gd name="T10" fmla="*/ 1 w 59"/>
                <a:gd name="T11" fmla="*/ 1 h 69"/>
                <a:gd name="T12" fmla="*/ 0 w 59"/>
                <a:gd name="T13" fmla="*/ 1 h 69"/>
                <a:gd name="T14" fmla="*/ 1 w 59"/>
                <a:gd name="T15" fmla="*/ 1 h 69"/>
                <a:gd name="T16" fmla="*/ 1 w 59"/>
                <a:gd name="T17" fmla="*/ 1 h 69"/>
                <a:gd name="T18" fmla="*/ 1 w 59"/>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69"/>
                <a:gd name="T32" fmla="*/ 59 w 59"/>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69">
                  <a:moveTo>
                    <a:pt x="37" y="5"/>
                  </a:moveTo>
                  <a:lnTo>
                    <a:pt x="59" y="14"/>
                  </a:lnTo>
                  <a:lnTo>
                    <a:pt x="46" y="0"/>
                  </a:lnTo>
                  <a:lnTo>
                    <a:pt x="0" y="47"/>
                  </a:lnTo>
                  <a:lnTo>
                    <a:pt x="13" y="60"/>
                  </a:lnTo>
                  <a:lnTo>
                    <a:pt x="37" y="69"/>
                  </a:lnTo>
                  <a:lnTo>
                    <a:pt x="13" y="60"/>
                  </a:lnTo>
                  <a:lnTo>
                    <a:pt x="22" y="69"/>
                  </a:lnTo>
                  <a:lnTo>
                    <a:pt x="37" y="69"/>
                  </a:lnTo>
                  <a:lnTo>
                    <a:pt x="37" y="5"/>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5" name="Freeform 457"/>
            <p:cNvSpPr>
              <a:spLocks/>
            </p:cNvSpPr>
            <p:nvPr/>
          </p:nvSpPr>
          <p:spPr bwMode="auto">
            <a:xfrm>
              <a:off x="4355" y="2462"/>
              <a:ext cx="81" cy="30"/>
            </a:xfrm>
            <a:custGeom>
              <a:avLst/>
              <a:gdLst>
                <a:gd name="T0" fmla="*/ 5 w 323"/>
                <a:gd name="T1" fmla="*/ 2 h 120"/>
                <a:gd name="T2" fmla="*/ 5 w 323"/>
                <a:gd name="T3" fmla="*/ 1 h 120"/>
                <a:gd name="T4" fmla="*/ 5 w 323"/>
                <a:gd name="T5" fmla="*/ 1 h 120"/>
                <a:gd name="T6" fmla="*/ 4 w 323"/>
                <a:gd name="T7" fmla="*/ 1 h 120"/>
                <a:gd name="T8" fmla="*/ 4 w 323"/>
                <a:gd name="T9" fmla="*/ 1 h 120"/>
                <a:gd name="T10" fmla="*/ 4 w 323"/>
                <a:gd name="T11" fmla="*/ 1 h 120"/>
                <a:gd name="T12" fmla="*/ 3 w 323"/>
                <a:gd name="T13" fmla="*/ 1 h 120"/>
                <a:gd name="T14" fmla="*/ 3 w 323"/>
                <a:gd name="T15" fmla="*/ 1 h 120"/>
                <a:gd name="T16" fmla="*/ 2 w 323"/>
                <a:gd name="T17" fmla="*/ 0 h 120"/>
                <a:gd name="T18" fmla="*/ 1 w 323"/>
                <a:gd name="T19" fmla="*/ 0 h 120"/>
                <a:gd name="T20" fmla="*/ 1 w 323"/>
                <a:gd name="T21" fmla="*/ 0 h 120"/>
                <a:gd name="T22" fmla="*/ 1 w 323"/>
                <a:gd name="T23" fmla="*/ 0 h 120"/>
                <a:gd name="T24" fmla="*/ 0 w 323"/>
                <a:gd name="T25" fmla="*/ 0 h 120"/>
                <a:gd name="T26" fmla="*/ 0 w 323"/>
                <a:gd name="T27" fmla="*/ 0 h 120"/>
                <a:gd name="T28" fmla="*/ 0 w 323"/>
                <a:gd name="T29" fmla="*/ 1 h 120"/>
                <a:gd name="T30" fmla="*/ 0 w 323"/>
                <a:gd name="T31" fmla="*/ 1 h 120"/>
                <a:gd name="T32" fmla="*/ 1 w 323"/>
                <a:gd name="T33" fmla="*/ 1 h 120"/>
                <a:gd name="T34" fmla="*/ 1 w 323"/>
                <a:gd name="T35" fmla="*/ 1 h 120"/>
                <a:gd name="T36" fmla="*/ 1 w 323"/>
                <a:gd name="T37" fmla="*/ 1 h 120"/>
                <a:gd name="T38" fmla="*/ 2 w 323"/>
                <a:gd name="T39" fmla="*/ 1 h 120"/>
                <a:gd name="T40" fmla="*/ 2 w 323"/>
                <a:gd name="T41" fmla="*/ 2 h 120"/>
                <a:gd name="T42" fmla="*/ 3 w 323"/>
                <a:gd name="T43" fmla="*/ 2 h 120"/>
                <a:gd name="T44" fmla="*/ 4 w 323"/>
                <a:gd name="T45" fmla="*/ 2 h 120"/>
                <a:gd name="T46" fmla="*/ 4 w 323"/>
                <a:gd name="T47" fmla="*/ 2 h 120"/>
                <a:gd name="T48" fmla="*/ 4 w 323"/>
                <a:gd name="T49" fmla="*/ 2 h 120"/>
                <a:gd name="T50" fmla="*/ 4 w 323"/>
                <a:gd name="T51" fmla="*/ 2 h 120"/>
                <a:gd name="T52" fmla="*/ 5 w 323"/>
                <a:gd name="T53" fmla="*/ 2 h 120"/>
                <a:gd name="T54" fmla="*/ 4 w 323"/>
                <a:gd name="T55" fmla="*/ 2 h 120"/>
                <a:gd name="T56" fmla="*/ 5 w 323"/>
                <a:gd name="T57" fmla="*/ 2 h 120"/>
                <a:gd name="T58" fmla="*/ 5 w 323"/>
                <a:gd name="T59" fmla="*/ 1 h 120"/>
                <a:gd name="T60" fmla="*/ 5 w 323"/>
                <a:gd name="T61" fmla="*/ 1 h 120"/>
                <a:gd name="T62" fmla="*/ 5 w 323"/>
                <a:gd name="T63" fmla="*/ 2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3"/>
                <a:gd name="T97" fmla="*/ 0 h 120"/>
                <a:gd name="T98" fmla="*/ 323 w 323"/>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3" h="120">
                  <a:moveTo>
                    <a:pt x="323" y="88"/>
                  </a:moveTo>
                  <a:lnTo>
                    <a:pt x="291" y="56"/>
                  </a:lnTo>
                  <a:lnTo>
                    <a:pt x="280" y="56"/>
                  </a:lnTo>
                  <a:lnTo>
                    <a:pt x="267" y="54"/>
                  </a:lnTo>
                  <a:lnTo>
                    <a:pt x="253" y="51"/>
                  </a:lnTo>
                  <a:lnTo>
                    <a:pt x="237" y="48"/>
                  </a:lnTo>
                  <a:lnTo>
                    <a:pt x="202" y="39"/>
                  </a:lnTo>
                  <a:lnTo>
                    <a:pt x="164" y="29"/>
                  </a:lnTo>
                  <a:lnTo>
                    <a:pt x="123" y="18"/>
                  </a:lnTo>
                  <a:lnTo>
                    <a:pt x="83" y="10"/>
                  </a:lnTo>
                  <a:lnTo>
                    <a:pt x="62" y="5"/>
                  </a:lnTo>
                  <a:lnTo>
                    <a:pt x="40" y="3"/>
                  </a:lnTo>
                  <a:lnTo>
                    <a:pt x="20" y="0"/>
                  </a:lnTo>
                  <a:lnTo>
                    <a:pt x="0" y="0"/>
                  </a:lnTo>
                  <a:lnTo>
                    <a:pt x="0" y="64"/>
                  </a:lnTo>
                  <a:lnTo>
                    <a:pt x="15" y="64"/>
                  </a:lnTo>
                  <a:lnTo>
                    <a:pt x="33" y="67"/>
                  </a:lnTo>
                  <a:lnTo>
                    <a:pt x="51" y="69"/>
                  </a:lnTo>
                  <a:lnTo>
                    <a:pt x="70" y="73"/>
                  </a:lnTo>
                  <a:lnTo>
                    <a:pt x="108" y="81"/>
                  </a:lnTo>
                  <a:lnTo>
                    <a:pt x="147" y="92"/>
                  </a:lnTo>
                  <a:lnTo>
                    <a:pt x="185" y="101"/>
                  </a:lnTo>
                  <a:lnTo>
                    <a:pt x="222" y="111"/>
                  </a:lnTo>
                  <a:lnTo>
                    <a:pt x="241" y="114"/>
                  </a:lnTo>
                  <a:lnTo>
                    <a:pt x="258" y="118"/>
                  </a:lnTo>
                  <a:lnTo>
                    <a:pt x="274" y="120"/>
                  </a:lnTo>
                  <a:lnTo>
                    <a:pt x="291" y="120"/>
                  </a:lnTo>
                  <a:lnTo>
                    <a:pt x="259" y="88"/>
                  </a:lnTo>
                  <a:lnTo>
                    <a:pt x="323" y="88"/>
                  </a:lnTo>
                  <a:lnTo>
                    <a:pt x="323" y="56"/>
                  </a:lnTo>
                  <a:lnTo>
                    <a:pt x="291" y="56"/>
                  </a:lnTo>
                  <a:lnTo>
                    <a:pt x="323" y="88"/>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6" name="Freeform 458"/>
            <p:cNvSpPr>
              <a:spLocks/>
            </p:cNvSpPr>
            <p:nvPr/>
          </p:nvSpPr>
          <p:spPr bwMode="auto">
            <a:xfrm>
              <a:off x="4419" y="2484"/>
              <a:ext cx="30" cy="87"/>
            </a:xfrm>
            <a:custGeom>
              <a:avLst/>
              <a:gdLst>
                <a:gd name="T0" fmla="*/ 2 w 121"/>
                <a:gd name="T1" fmla="*/ 4 h 350"/>
                <a:gd name="T2" fmla="*/ 2 w 121"/>
                <a:gd name="T3" fmla="*/ 4 h 350"/>
                <a:gd name="T4" fmla="*/ 2 w 121"/>
                <a:gd name="T5" fmla="*/ 4 h 350"/>
                <a:gd name="T6" fmla="*/ 2 w 121"/>
                <a:gd name="T7" fmla="*/ 4 h 350"/>
                <a:gd name="T8" fmla="*/ 1 w 121"/>
                <a:gd name="T9" fmla="*/ 4 h 350"/>
                <a:gd name="T10" fmla="*/ 1 w 121"/>
                <a:gd name="T11" fmla="*/ 4 h 350"/>
                <a:gd name="T12" fmla="*/ 1 w 121"/>
                <a:gd name="T13" fmla="*/ 4 h 350"/>
                <a:gd name="T14" fmla="*/ 1 w 121"/>
                <a:gd name="T15" fmla="*/ 4 h 350"/>
                <a:gd name="T16" fmla="*/ 1 w 121"/>
                <a:gd name="T17" fmla="*/ 4 h 350"/>
                <a:gd name="T18" fmla="*/ 1 w 121"/>
                <a:gd name="T19" fmla="*/ 4 h 350"/>
                <a:gd name="T20" fmla="*/ 1 w 121"/>
                <a:gd name="T21" fmla="*/ 3 h 350"/>
                <a:gd name="T22" fmla="*/ 1 w 121"/>
                <a:gd name="T23" fmla="*/ 3 h 350"/>
                <a:gd name="T24" fmla="*/ 1 w 121"/>
                <a:gd name="T25" fmla="*/ 3 h 350"/>
                <a:gd name="T26" fmla="*/ 1 w 121"/>
                <a:gd name="T27" fmla="*/ 3 h 350"/>
                <a:gd name="T28" fmla="*/ 1 w 121"/>
                <a:gd name="T29" fmla="*/ 2 h 350"/>
                <a:gd name="T30" fmla="*/ 1 w 121"/>
                <a:gd name="T31" fmla="*/ 2 h 350"/>
                <a:gd name="T32" fmla="*/ 1 w 121"/>
                <a:gd name="T33" fmla="*/ 2 h 350"/>
                <a:gd name="T34" fmla="*/ 1 w 121"/>
                <a:gd name="T35" fmla="*/ 1 h 350"/>
                <a:gd name="T36" fmla="*/ 1 w 121"/>
                <a:gd name="T37" fmla="*/ 1 h 350"/>
                <a:gd name="T38" fmla="*/ 1 w 121"/>
                <a:gd name="T39" fmla="*/ 0 h 350"/>
                <a:gd name="T40" fmla="*/ 0 w 121"/>
                <a:gd name="T41" fmla="*/ 0 h 350"/>
                <a:gd name="T42" fmla="*/ 0 w 121"/>
                <a:gd name="T43" fmla="*/ 1 h 350"/>
                <a:gd name="T44" fmla="*/ 0 w 121"/>
                <a:gd name="T45" fmla="*/ 1 h 350"/>
                <a:gd name="T46" fmla="*/ 0 w 121"/>
                <a:gd name="T47" fmla="*/ 2 h 350"/>
                <a:gd name="T48" fmla="*/ 0 w 121"/>
                <a:gd name="T49" fmla="*/ 2 h 350"/>
                <a:gd name="T50" fmla="*/ 0 w 121"/>
                <a:gd name="T51" fmla="*/ 2 h 350"/>
                <a:gd name="T52" fmla="*/ 0 w 121"/>
                <a:gd name="T53" fmla="*/ 3 h 350"/>
                <a:gd name="T54" fmla="*/ 0 w 121"/>
                <a:gd name="T55" fmla="*/ 3 h 350"/>
                <a:gd name="T56" fmla="*/ 0 w 121"/>
                <a:gd name="T57" fmla="*/ 3 h 350"/>
                <a:gd name="T58" fmla="*/ 0 w 121"/>
                <a:gd name="T59" fmla="*/ 4 h 350"/>
                <a:gd name="T60" fmla="*/ 0 w 121"/>
                <a:gd name="T61" fmla="*/ 4 h 350"/>
                <a:gd name="T62" fmla="*/ 0 w 121"/>
                <a:gd name="T63" fmla="*/ 4 h 350"/>
                <a:gd name="T64" fmla="*/ 0 w 121"/>
                <a:gd name="T65" fmla="*/ 4 h 350"/>
                <a:gd name="T66" fmla="*/ 1 w 121"/>
                <a:gd name="T67" fmla="*/ 5 h 350"/>
                <a:gd name="T68" fmla="*/ 1 w 121"/>
                <a:gd name="T69" fmla="*/ 5 h 350"/>
                <a:gd name="T70" fmla="*/ 1 w 121"/>
                <a:gd name="T71" fmla="*/ 5 h 350"/>
                <a:gd name="T72" fmla="*/ 1 w 121"/>
                <a:gd name="T73" fmla="*/ 5 h 350"/>
                <a:gd name="T74" fmla="*/ 1 w 121"/>
                <a:gd name="T75" fmla="*/ 5 h 350"/>
                <a:gd name="T76" fmla="*/ 1 w 121"/>
                <a:gd name="T77" fmla="*/ 5 h 350"/>
                <a:gd name="T78" fmla="*/ 1 w 121"/>
                <a:gd name="T79" fmla="*/ 5 h 350"/>
                <a:gd name="T80" fmla="*/ 2 w 121"/>
                <a:gd name="T81" fmla="*/ 4 h 3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1"/>
                <a:gd name="T124" fmla="*/ 0 h 350"/>
                <a:gd name="T125" fmla="*/ 121 w 121"/>
                <a:gd name="T126" fmla="*/ 350 h 3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1" h="350">
                  <a:moveTo>
                    <a:pt x="121" y="294"/>
                  </a:moveTo>
                  <a:lnTo>
                    <a:pt x="121" y="294"/>
                  </a:lnTo>
                  <a:lnTo>
                    <a:pt x="116" y="289"/>
                  </a:lnTo>
                  <a:lnTo>
                    <a:pt x="110" y="284"/>
                  </a:lnTo>
                  <a:lnTo>
                    <a:pt x="104" y="279"/>
                  </a:lnTo>
                  <a:lnTo>
                    <a:pt x="99" y="275"/>
                  </a:lnTo>
                  <a:lnTo>
                    <a:pt x="94" y="269"/>
                  </a:lnTo>
                  <a:lnTo>
                    <a:pt x="91" y="263"/>
                  </a:lnTo>
                  <a:lnTo>
                    <a:pt x="87" y="257"/>
                  </a:lnTo>
                  <a:lnTo>
                    <a:pt x="83" y="251"/>
                  </a:lnTo>
                  <a:lnTo>
                    <a:pt x="77" y="234"/>
                  </a:lnTo>
                  <a:lnTo>
                    <a:pt x="73" y="218"/>
                  </a:lnTo>
                  <a:lnTo>
                    <a:pt x="69" y="199"/>
                  </a:lnTo>
                  <a:lnTo>
                    <a:pt x="67" y="178"/>
                  </a:lnTo>
                  <a:lnTo>
                    <a:pt x="66" y="158"/>
                  </a:lnTo>
                  <a:lnTo>
                    <a:pt x="64" y="136"/>
                  </a:lnTo>
                  <a:lnTo>
                    <a:pt x="64" y="113"/>
                  </a:lnTo>
                  <a:lnTo>
                    <a:pt x="66" y="91"/>
                  </a:lnTo>
                  <a:lnTo>
                    <a:pt x="67" y="45"/>
                  </a:lnTo>
                  <a:lnTo>
                    <a:pt x="68" y="0"/>
                  </a:lnTo>
                  <a:lnTo>
                    <a:pt x="4" y="0"/>
                  </a:lnTo>
                  <a:lnTo>
                    <a:pt x="3" y="43"/>
                  </a:lnTo>
                  <a:lnTo>
                    <a:pt x="1" y="88"/>
                  </a:lnTo>
                  <a:lnTo>
                    <a:pt x="0" y="112"/>
                  </a:lnTo>
                  <a:lnTo>
                    <a:pt x="0" y="137"/>
                  </a:lnTo>
                  <a:lnTo>
                    <a:pt x="1" y="161"/>
                  </a:lnTo>
                  <a:lnTo>
                    <a:pt x="3" y="184"/>
                  </a:lnTo>
                  <a:lnTo>
                    <a:pt x="5" y="208"/>
                  </a:lnTo>
                  <a:lnTo>
                    <a:pt x="10" y="232"/>
                  </a:lnTo>
                  <a:lnTo>
                    <a:pt x="16" y="255"/>
                  </a:lnTo>
                  <a:lnTo>
                    <a:pt x="24" y="276"/>
                  </a:lnTo>
                  <a:lnTo>
                    <a:pt x="30" y="287"/>
                  </a:lnTo>
                  <a:lnTo>
                    <a:pt x="36" y="297"/>
                  </a:lnTo>
                  <a:lnTo>
                    <a:pt x="43" y="308"/>
                  </a:lnTo>
                  <a:lnTo>
                    <a:pt x="50" y="317"/>
                  </a:lnTo>
                  <a:lnTo>
                    <a:pt x="60" y="326"/>
                  </a:lnTo>
                  <a:lnTo>
                    <a:pt x="68" y="334"/>
                  </a:lnTo>
                  <a:lnTo>
                    <a:pt x="79" y="342"/>
                  </a:lnTo>
                  <a:lnTo>
                    <a:pt x="89" y="350"/>
                  </a:lnTo>
                  <a:lnTo>
                    <a:pt x="121" y="294"/>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7" name="Freeform 459"/>
            <p:cNvSpPr>
              <a:spLocks/>
            </p:cNvSpPr>
            <p:nvPr/>
          </p:nvSpPr>
          <p:spPr bwMode="auto">
            <a:xfrm>
              <a:off x="4441" y="2557"/>
              <a:ext cx="92" cy="31"/>
            </a:xfrm>
            <a:custGeom>
              <a:avLst/>
              <a:gdLst>
                <a:gd name="T0" fmla="*/ 6 w 368"/>
                <a:gd name="T1" fmla="*/ 2 h 123"/>
                <a:gd name="T2" fmla="*/ 6 w 368"/>
                <a:gd name="T3" fmla="*/ 1 h 123"/>
                <a:gd name="T4" fmla="*/ 5 w 368"/>
                <a:gd name="T5" fmla="*/ 1 h 123"/>
                <a:gd name="T6" fmla="*/ 5 w 368"/>
                <a:gd name="T7" fmla="*/ 1 h 123"/>
                <a:gd name="T8" fmla="*/ 5 w 368"/>
                <a:gd name="T9" fmla="*/ 1 h 123"/>
                <a:gd name="T10" fmla="*/ 4 w 368"/>
                <a:gd name="T11" fmla="*/ 1 h 123"/>
                <a:gd name="T12" fmla="*/ 4 w 368"/>
                <a:gd name="T13" fmla="*/ 1 h 123"/>
                <a:gd name="T14" fmla="*/ 3 w 368"/>
                <a:gd name="T15" fmla="*/ 1 h 123"/>
                <a:gd name="T16" fmla="*/ 3 w 368"/>
                <a:gd name="T17" fmla="*/ 1 h 123"/>
                <a:gd name="T18" fmla="*/ 3 w 368"/>
                <a:gd name="T19" fmla="*/ 1 h 123"/>
                <a:gd name="T20" fmla="*/ 2 w 368"/>
                <a:gd name="T21" fmla="*/ 1 h 123"/>
                <a:gd name="T22" fmla="*/ 1 w 368"/>
                <a:gd name="T23" fmla="*/ 0 h 123"/>
                <a:gd name="T24" fmla="*/ 1 w 368"/>
                <a:gd name="T25" fmla="*/ 0 h 123"/>
                <a:gd name="T26" fmla="*/ 1 w 368"/>
                <a:gd name="T27" fmla="*/ 0 h 123"/>
                <a:gd name="T28" fmla="*/ 1 w 368"/>
                <a:gd name="T29" fmla="*/ 0 h 123"/>
                <a:gd name="T30" fmla="*/ 1 w 368"/>
                <a:gd name="T31" fmla="*/ 0 h 123"/>
                <a:gd name="T32" fmla="*/ 0 w 368"/>
                <a:gd name="T33" fmla="*/ 1 h 123"/>
                <a:gd name="T34" fmla="*/ 0 w 368"/>
                <a:gd name="T35" fmla="*/ 1 h 123"/>
                <a:gd name="T36" fmla="*/ 1 w 368"/>
                <a:gd name="T37" fmla="*/ 1 h 123"/>
                <a:gd name="T38" fmla="*/ 1 w 368"/>
                <a:gd name="T39" fmla="*/ 1 h 123"/>
                <a:gd name="T40" fmla="*/ 1 w 368"/>
                <a:gd name="T41" fmla="*/ 1 h 123"/>
                <a:gd name="T42" fmla="*/ 2 w 368"/>
                <a:gd name="T43" fmla="*/ 2 h 123"/>
                <a:gd name="T44" fmla="*/ 3 w 368"/>
                <a:gd name="T45" fmla="*/ 2 h 123"/>
                <a:gd name="T46" fmla="*/ 3 w 368"/>
                <a:gd name="T47" fmla="*/ 2 h 123"/>
                <a:gd name="T48" fmla="*/ 3 w 368"/>
                <a:gd name="T49" fmla="*/ 2 h 123"/>
                <a:gd name="T50" fmla="*/ 4 w 368"/>
                <a:gd name="T51" fmla="*/ 2 h 123"/>
                <a:gd name="T52" fmla="*/ 4 w 368"/>
                <a:gd name="T53" fmla="*/ 2 h 123"/>
                <a:gd name="T54" fmla="*/ 4 w 368"/>
                <a:gd name="T55" fmla="*/ 2 h 123"/>
                <a:gd name="T56" fmla="*/ 5 w 368"/>
                <a:gd name="T57" fmla="*/ 2 h 123"/>
                <a:gd name="T58" fmla="*/ 5 w 368"/>
                <a:gd name="T59" fmla="*/ 2 h 123"/>
                <a:gd name="T60" fmla="*/ 5 w 368"/>
                <a:gd name="T61" fmla="*/ 2 h 123"/>
                <a:gd name="T62" fmla="*/ 5 w 368"/>
                <a:gd name="T63" fmla="*/ 2 h 123"/>
                <a:gd name="T64" fmla="*/ 6 w 368"/>
                <a:gd name="T65" fmla="*/ 2 h 123"/>
                <a:gd name="T66" fmla="*/ 6 w 368"/>
                <a:gd name="T67" fmla="*/ 1 h 123"/>
                <a:gd name="T68" fmla="*/ 6 w 368"/>
                <a:gd name="T69" fmla="*/ 1 h 123"/>
                <a:gd name="T70" fmla="*/ 6 w 368"/>
                <a:gd name="T71" fmla="*/ 2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68"/>
                <a:gd name="T109" fmla="*/ 0 h 123"/>
                <a:gd name="T110" fmla="*/ 368 w 368"/>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68" h="123">
                  <a:moveTo>
                    <a:pt x="368" y="91"/>
                  </a:moveTo>
                  <a:lnTo>
                    <a:pt x="355" y="70"/>
                  </a:lnTo>
                  <a:lnTo>
                    <a:pt x="334" y="59"/>
                  </a:lnTo>
                  <a:lnTo>
                    <a:pt x="313" y="50"/>
                  </a:lnTo>
                  <a:lnTo>
                    <a:pt x="293" y="44"/>
                  </a:lnTo>
                  <a:lnTo>
                    <a:pt x="270" y="38"/>
                  </a:lnTo>
                  <a:lnTo>
                    <a:pt x="249" y="35"/>
                  </a:lnTo>
                  <a:lnTo>
                    <a:pt x="227" y="33"/>
                  </a:lnTo>
                  <a:lnTo>
                    <a:pt x="205" y="31"/>
                  </a:lnTo>
                  <a:lnTo>
                    <a:pt x="183" y="29"/>
                  </a:lnTo>
                  <a:lnTo>
                    <a:pt x="142" y="27"/>
                  </a:lnTo>
                  <a:lnTo>
                    <a:pt x="100" y="21"/>
                  </a:lnTo>
                  <a:lnTo>
                    <a:pt x="82" y="18"/>
                  </a:lnTo>
                  <a:lnTo>
                    <a:pt x="65" y="13"/>
                  </a:lnTo>
                  <a:lnTo>
                    <a:pt x="48" y="7"/>
                  </a:lnTo>
                  <a:lnTo>
                    <a:pt x="32" y="0"/>
                  </a:lnTo>
                  <a:lnTo>
                    <a:pt x="0" y="56"/>
                  </a:lnTo>
                  <a:lnTo>
                    <a:pt x="23" y="66"/>
                  </a:lnTo>
                  <a:lnTo>
                    <a:pt x="46" y="75"/>
                  </a:lnTo>
                  <a:lnTo>
                    <a:pt x="68" y="81"/>
                  </a:lnTo>
                  <a:lnTo>
                    <a:pt x="91" y="85"/>
                  </a:lnTo>
                  <a:lnTo>
                    <a:pt x="136" y="91"/>
                  </a:lnTo>
                  <a:lnTo>
                    <a:pt x="180" y="94"/>
                  </a:lnTo>
                  <a:lnTo>
                    <a:pt x="200" y="95"/>
                  </a:lnTo>
                  <a:lnTo>
                    <a:pt x="221" y="97"/>
                  </a:lnTo>
                  <a:lnTo>
                    <a:pt x="240" y="98"/>
                  </a:lnTo>
                  <a:lnTo>
                    <a:pt x="258" y="102"/>
                  </a:lnTo>
                  <a:lnTo>
                    <a:pt x="276" y="105"/>
                  </a:lnTo>
                  <a:lnTo>
                    <a:pt x="292" y="110"/>
                  </a:lnTo>
                  <a:lnTo>
                    <a:pt x="306" y="116"/>
                  </a:lnTo>
                  <a:lnTo>
                    <a:pt x="319" y="123"/>
                  </a:lnTo>
                  <a:lnTo>
                    <a:pt x="305" y="103"/>
                  </a:lnTo>
                  <a:lnTo>
                    <a:pt x="368" y="91"/>
                  </a:lnTo>
                  <a:lnTo>
                    <a:pt x="365" y="78"/>
                  </a:lnTo>
                  <a:lnTo>
                    <a:pt x="355" y="70"/>
                  </a:lnTo>
                  <a:lnTo>
                    <a:pt x="368" y="9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8" name="Freeform 460"/>
            <p:cNvSpPr>
              <a:spLocks/>
            </p:cNvSpPr>
            <p:nvPr/>
          </p:nvSpPr>
          <p:spPr bwMode="auto">
            <a:xfrm>
              <a:off x="4517" y="2580"/>
              <a:ext cx="19" cy="27"/>
            </a:xfrm>
            <a:custGeom>
              <a:avLst/>
              <a:gdLst>
                <a:gd name="T0" fmla="*/ 1 w 76"/>
                <a:gd name="T1" fmla="*/ 1 h 108"/>
                <a:gd name="T2" fmla="*/ 1 w 76"/>
                <a:gd name="T3" fmla="*/ 1 h 108"/>
                <a:gd name="T4" fmla="*/ 1 w 76"/>
                <a:gd name="T5" fmla="*/ 0 h 108"/>
                <a:gd name="T6" fmla="*/ 0 w 76"/>
                <a:gd name="T7" fmla="*/ 0 h 108"/>
                <a:gd name="T8" fmla="*/ 0 w 76"/>
                <a:gd name="T9" fmla="*/ 1 h 108"/>
                <a:gd name="T10" fmla="*/ 1 w 76"/>
                <a:gd name="T11" fmla="*/ 2 h 108"/>
                <a:gd name="T12" fmla="*/ 0 w 76"/>
                <a:gd name="T13" fmla="*/ 1 h 108"/>
                <a:gd name="T14" fmla="*/ 0 w 76"/>
                <a:gd name="T15" fmla="*/ 2 h 108"/>
                <a:gd name="T16" fmla="*/ 1 w 76"/>
                <a:gd name="T17" fmla="*/ 2 h 108"/>
                <a:gd name="T18" fmla="*/ 1 w 76"/>
                <a:gd name="T19" fmla="*/ 1 h 1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
                <a:gd name="T31" fmla="*/ 0 h 108"/>
                <a:gd name="T32" fmla="*/ 76 w 76"/>
                <a:gd name="T33" fmla="*/ 108 h 1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 h="108">
                  <a:moveTo>
                    <a:pt x="45" y="43"/>
                  </a:moveTo>
                  <a:lnTo>
                    <a:pt x="76" y="69"/>
                  </a:lnTo>
                  <a:lnTo>
                    <a:pt x="63" y="0"/>
                  </a:lnTo>
                  <a:lnTo>
                    <a:pt x="0" y="12"/>
                  </a:lnTo>
                  <a:lnTo>
                    <a:pt x="13" y="81"/>
                  </a:lnTo>
                  <a:lnTo>
                    <a:pt x="45" y="108"/>
                  </a:lnTo>
                  <a:lnTo>
                    <a:pt x="13" y="81"/>
                  </a:lnTo>
                  <a:lnTo>
                    <a:pt x="17" y="108"/>
                  </a:lnTo>
                  <a:lnTo>
                    <a:pt x="45" y="108"/>
                  </a:lnTo>
                  <a:lnTo>
                    <a:pt x="45" y="43"/>
                  </a:lnTo>
                  <a:close/>
                </a:path>
              </a:pathLst>
            </a:custGeom>
            <a:solidFill>
              <a:srgbClr val="1F1A17"/>
            </a:solidFill>
            <a:ln w="9525">
              <a:noFill/>
              <a:round/>
              <a:headEnd/>
              <a:tailEnd/>
            </a:ln>
          </p:spPr>
          <p:txBody>
            <a:bodyPr/>
            <a:lstStyle/>
            <a:p>
              <a:endParaRPr lang="en-US">
                <a:latin typeface="Calibri" pitchFamily="34" charset="0"/>
              </a:endParaRPr>
            </a:p>
          </p:txBody>
        </p:sp>
        <p:sp>
          <p:nvSpPr>
            <p:cNvPr id="14399" name="Freeform 461"/>
            <p:cNvSpPr>
              <a:spLocks/>
            </p:cNvSpPr>
            <p:nvPr/>
          </p:nvSpPr>
          <p:spPr bwMode="auto">
            <a:xfrm>
              <a:off x="4525" y="2591"/>
              <a:ext cx="14" cy="16"/>
            </a:xfrm>
            <a:custGeom>
              <a:avLst/>
              <a:gdLst>
                <a:gd name="T0" fmla="*/ 1 w 54"/>
                <a:gd name="T1" fmla="*/ 0 h 65"/>
                <a:gd name="T2" fmla="*/ 1 w 54"/>
                <a:gd name="T3" fmla="*/ 0 h 65"/>
                <a:gd name="T4" fmla="*/ 0 w 54"/>
                <a:gd name="T5" fmla="*/ 0 h 65"/>
                <a:gd name="T6" fmla="*/ 0 w 54"/>
                <a:gd name="T7" fmla="*/ 1 h 65"/>
                <a:gd name="T8" fmla="*/ 1 w 54"/>
                <a:gd name="T9" fmla="*/ 1 h 65"/>
                <a:gd name="T10" fmla="*/ 0 w 54"/>
                <a:gd name="T11" fmla="*/ 1 h 65"/>
                <a:gd name="T12" fmla="*/ 1 w 54"/>
                <a:gd name="T13" fmla="*/ 0 h 65"/>
                <a:gd name="T14" fmla="*/ 1 w 54"/>
                <a:gd name="T15" fmla="*/ 0 h 65"/>
                <a:gd name="T16" fmla="*/ 1 w 54"/>
                <a:gd name="T17" fmla="*/ 0 h 65"/>
                <a:gd name="T18" fmla="*/ 1 w 54"/>
                <a:gd name="T19" fmla="*/ 0 h 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65"/>
                <a:gd name="T32" fmla="*/ 54 w 54"/>
                <a:gd name="T33" fmla="*/ 65 h 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65">
                  <a:moveTo>
                    <a:pt x="54" y="14"/>
                  </a:moveTo>
                  <a:lnTo>
                    <a:pt x="27" y="0"/>
                  </a:lnTo>
                  <a:lnTo>
                    <a:pt x="13" y="0"/>
                  </a:lnTo>
                  <a:lnTo>
                    <a:pt x="13" y="65"/>
                  </a:lnTo>
                  <a:lnTo>
                    <a:pt x="27" y="65"/>
                  </a:lnTo>
                  <a:lnTo>
                    <a:pt x="0" y="50"/>
                  </a:lnTo>
                  <a:lnTo>
                    <a:pt x="54" y="14"/>
                  </a:lnTo>
                  <a:lnTo>
                    <a:pt x="45" y="0"/>
                  </a:lnTo>
                  <a:lnTo>
                    <a:pt x="27" y="0"/>
                  </a:lnTo>
                  <a:lnTo>
                    <a:pt x="54" y="14"/>
                  </a:lnTo>
                  <a:close/>
                </a:path>
              </a:pathLst>
            </a:custGeom>
            <a:solidFill>
              <a:srgbClr val="1F1A17"/>
            </a:solidFill>
            <a:ln w="9525">
              <a:noFill/>
              <a:round/>
              <a:headEnd/>
              <a:tailEnd/>
            </a:ln>
          </p:spPr>
          <p:txBody>
            <a:bodyPr/>
            <a:lstStyle/>
            <a:p>
              <a:endParaRPr lang="en-US">
                <a:latin typeface="Calibri" pitchFamily="34" charset="0"/>
              </a:endParaRPr>
            </a:p>
          </p:txBody>
        </p:sp>
        <p:sp>
          <p:nvSpPr>
            <p:cNvPr id="14400" name="Freeform 462"/>
            <p:cNvSpPr>
              <a:spLocks/>
            </p:cNvSpPr>
            <p:nvPr/>
          </p:nvSpPr>
          <p:spPr bwMode="auto">
            <a:xfrm>
              <a:off x="4525" y="2594"/>
              <a:ext cx="58" cy="96"/>
            </a:xfrm>
            <a:custGeom>
              <a:avLst/>
              <a:gdLst>
                <a:gd name="T0" fmla="*/ 4 w 229"/>
                <a:gd name="T1" fmla="*/ 5 h 385"/>
                <a:gd name="T2" fmla="*/ 4 w 229"/>
                <a:gd name="T3" fmla="*/ 5 h 385"/>
                <a:gd name="T4" fmla="*/ 3 w 229"/>
                <a:gd name="T5" fmla="*/ 5 h 385"/>
                <a:gd name="T6" fmla="*/ 3 w 229"/>
                <a:gd name="T7" fmla="*/ 5 h 385"/>
                <a:gd name="T8" fmla="*/ 3 w 229"/>
                <a:gd name="T9" fmla="*/ 5 h 385"/>
                <a:gd name="T10" fmla="*/ 2 w 229"/>
                <a:gd name="T11" fmla="*/ 4 h 385"/>
                <a:gd name="T12" fmla="*/ 2 w 229"/>
                <a:gd name="T13" fmla="*/ 4 h 385"/>
                <a:gd name="T14" fmla="*/ 2 w 229"/>
                <a:gd name="T15" fmla="*/ 4 h 385"/>
                <a:gd name="T16" fmla="*/ 2 w 229"/>
                <a:gd name="T17" fmla="*/ 4 h 385"/>
                <a:gd name="T18" fmla="*/ 2 w 229"/>
                <a:gd name="T19" fmla="*/ 4 h 385"/>
                <a:gd name="T20" fmla="*/ 2 w 229"/>
                <a:gd name="T21" fmla="*/ 4 h 385"/>
                <a:gd name="T22" fmla="*/ 2 w 229"/>
                <a:gd name="T23" fmla="*/ 4 h 385"/>
                <a:gd name="T24" fmla="*/ 2 w 229"/>
                <a:gd name="T25" fmla="*/ 4 h 385"/>
                <a:gd name="T26" fmla="*/ 2 w 229"/>
                <a:gd name="T27" fmla="*/ 4 h 385"/>
                <a:gd name="T28" fmla="*/ 2 w 229"/>
                <a:gd name="T29" fmla="*/ 4 h 385"/>
                <a:gd name="T30" fmla="*/ 2 w 229"/>
                <a:gd name="T31" fmla="*/ 4 h 385"/>
                <a:gd name="T32" fmla="*/ 2 w 229"/>
                <a:gd name="T33" fmla="*/ 3 h 385"/>
                <a:gd name="T34" fmla="*/ 2 w 229"/>
                <a:gd name="T35" fmla="*/ 3 h 385"/>
                <a:gd name="T36" fmla="*/ 2 w 229"/>
                <a:gd name="T37" fmla="*/ 3 h 385"/>
                <a:gd name="T38" fmla="*/ 2 w 229"/>
                <a:gd name="T39" fmla="*/ 2 h 385"/>
                <a:gd name="T40" fmla="*/ 2 w 229"/>
                <a:gd name="T41" fmla="*/ 2 h 385"/>
                <a:gd name="T42" fmla="*/ 2 w 229"/>
                <a:gd name="T43" fmla="*/ 1 h 385"/>
                <a:gd name="T44" fmla="*/ 2 w 229"/>
                <a:gd name="T45" fmla="*/ 1 h 385"/>
                <a:gd name="T46" fmla="*/ 2 w 229"/>
                <a:gd name="T47" fmla="*/ 1 h 385"/>
                <a:gd name="T48" fmla="*/ 1 w 229"/>
                <a:gd name="T49" fmla="*/ 1 h 385"/>
                <a:gd name="T50" fmla="*/ 1 w 229"/>
                <a:gd name="T51" fmla="*/ 0 h 385"/>
                <a:gd name="T52" fmla="*/ 1 w 229"/>
                <a:gd name="T53" fmla="*/ 0 h 385"/>
                <a:gd name="T54" fmla="*/ 1 w 229"/>
                <a:gd name="T55" fmla="*/ 0 h 385"/>
                <a:gd name="T56" fmla="*/ 0 w 229"/>
                <a:gd name="T57" fmla="*/ 0 h 385"/>
                <a:gd name="T58" fmla="*/ 0 w 229"/>
                <a:gd name="T59" fmla="*/ 1 h 385"/>
                <a:gd name="T60" fmla="*/ 0 w 229"/>
                <a:gd name="T61" fmla="*/ 1 h 385"/>
                <a:gd name="T62" fmla="*/ 0 w 229"/>
                <a:gd name="T63" fmla="*/ 1 h 385"/>
                <a:gd name="T64" fmla="*/ 1 w 229"/>
                <a:gd name="T65" fmla="*/ 1 h 385"/>
                <a:gd name="T66" fmla="*/ 1 w 229"/>
                <a:gd name="T67" fmla="*/ 1 h 385"/>
                <a:gd name="T68" fmla="*/ 1 w 229"/>
                <a:gd name="T69" fmla="*/ 2 h 385"/>
                <a:gd name="T70" fmla="*/ 1 w 229"/>
                <a:gd name="T71" fmla="*/ 2 h 385"/>
                <a:gd name="T72" fmla="*/ 1 w 229"/>
                <a:gd name="T73" fmla="*/ 2 h 385"/>
                <a:gd name="T74" fmla="*/ 1 w 229"/>
                <a:gd name="T75" fmla="*/ 3 h 385"/>
                <a:gd name="T76" fmla="*/ 1 w 229"/>
                <a:gd name="T77" fmla="*/ 3 h 385"/>
                <a:gd name="T78" fmla="*/ 1 w 229"/>
                <a:gd name="T79" fmla="*/ 3 h 385"/>
                <a:gd name="T80" fmla="*/ 1 w 229"/>
                <a:gd name="T81" fmla="*/ 4 h 385"/>
                <a:gd name="T82" fmla="*/ 1 w 229"/>
                <a:gd name="T83" fmla="*/ 4 h 385"/>
                <a:gd name="T84" fmla="*/ 1 w 229"/>
                <a:gd name="T85" fmla="*/ 4 h 385"/>
                <a:gd name="T86" fmla="*/ 1 w 229"/>
                <a:gd name="T87" fmla="*/ 4 h 385"/>
                <a:gd name="T88" fmla="*/ 1 w 229"/>
                <a:gd name="T89" fmla="*/ 4 h 385"/>
                <a:gd name="T90" fmla="*/ 1 w 229"/>
                <a:gd name="T91" fmla="*/ 5 h 385"/>
                <a:gd name="T92" fmla="*/ 1 w 229"/>
                <a:gd name="T93" fmla="*/ 5 h 385"/>
                <a:gd name="T94" fmla="*/ 1 w 229"/>
                <a:gd name="T95" fmla="*/ 5 h 385"/>
                <a:gd name="T96" fmla="*/ 2 w 229"/>
                <a:gd name="T97" fmla="*/ 5 h 385"/>
                <a:gd name="T98" fmla="*/ 2 w 229"/>
                <a:gd name="T99" fmla="*/ 5 h 385"/>
                <a:gd name="T100" fmla="*/ 2 w 229"/>
                <a:gd name="T101" fmla="*/ 5 h 385"/>
                <a:gd name="T102" fmla="*/ 2 w 229"/>
                <a:gd name="T103" fmla="*/ 6 h 385"/>
                <a:gd name="T104" fmla="*/ 3 w 229"/>
                <a:gd name="T105" fmla="*/ 6 h 385"/>
                <a:gd name="T106" fmla="*/ 3 w 229"/>
                <a:gd name="T107" fmla="*/ 6 h 385"/>
                <a:gd name="T108" fmla="*/ 4 w 229"/>
                <a:gd name="T109" fmla="*/ 6 h 385"/>
                <a:gd name="T110" fmla="*/ 4 w 229"/>
                <a:gd name="T111" fmla="*/ 6 h 385"/>
                <a:gd name="T112" fmla="*/ 4 w 229"/>
                <a:gd name="T113" fmla="*/ 5 h 3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385"/>
                <a:gd name="T173" fmla="*/ 229 w 229"/>
                <a:gd name="T174" fmla="*/ 385 h 3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385">
                  <a:moveTo>
                    <a:pt x="222" y="320"/>
                  </a:moveTo>
                  <a:lnTo>
                    <a:pt x="229" y="321"/>
                  </a:lnTo>
                  <a:lnTo>
                    <a:pt x="204" y="315"/>
                  </a:lnTo>
                  <a:lnTo>
                    <a:pt x="183" y="308"/>
                  </a:lnTo>
                  <a:lnTo>
                    <a:pt x="163" y="302"/>
                  </a:lnTo>
                  <a:lnTo>
                    <a:pt x="147" y="295"/>
                  </a:lnTo>
                  <a:lnTo>
                    <a:pt x="133" y="289"/>
                  </a:lnTo>
                  <a:lnTo>
                    <a:pt x="121" y="283"/>
                  </a:lnTo>
                  <a:lnTo>
                    <a:pt x="113" y="277"/>
                  </a:lnTo>
                  <a:lnTo>
                    <a:pt x="106" y="271"/>
                  </a:lnTo>
                  <a:lnTo>
                    <a:pt x="101" y="265"/>
                  </a:lnTo>
                  <a:lnTo>
                    <a:pt x="96" y="261"/>
                  </a:lnTo>
                  <a:lnTo>
                    <a:pt x="94" y="256"/>
                  </a:lnTo>
                  <a:lnTo>
                    <a:pt x="91" y="250"/>
                  </a:lnTo>
                  <a:lnTo>
                    <a:pt x="90" y="244"/>
                  </a:lnTo>
                  <a:lnTo>
                    <a:pt x="89" y="238"/>
                  </a:lnTo>
                  <a:lnTo>
                    <a:pt x="89" y="231"/>
                  </a:lnTo>
                  <a:lnTo>
                    <a:pt x="89" y="225"/>
                  </a:lnTo>
                  <a:lnTo>
                    <a:pt x="92" y="182"/>
                  </a:lnTo>
                  <a:lnTo>
                    <a:pt x="95" y="132"/>
                  </a:lnTo>
                  <a:lnTo>
                    <a:pt x="95" y="117"/>
                  </a:lnTo>
                  <a:lnTo>
                    <a:pt x="92" y="101"/>
                  </a:lnTo>
                  <a:lnTo>
                    <a:pt x="90" y="85"/>
                  </a:lnTo>
                  <a:lnTo>
                    <a:pt x="86" y="69"/>
                  </a:lnTo>
                  <a:lnTo>
                    <a:pt x="81" y="53"/>
                  </a:lnTo>
                  <a:lnTo>
                    <a:pt x="73" y="36"/>
                  </a:lnTo>
                  <a:lnTo>
                    <a:pt x="65" y="18"/>
                  </a:lnTo>
                  <a:lnTo>
                    <a:pt x="54" y="0"/>
                  </a:lnTo>
                  <a:lnTo>
                    <a:pt x="0" y="36"/>
                  </a:lnTo>
                  <a:lnTo>
                    <a:pt x="8" y="50"/>
                  </a:lnTo>
                  <a:lnTo>
                    <a:pt x="15" y="63"/>
                  </a:lnTo>
                  <a:lnTo>
                    <a:pt x="20" y="75"/>
                  </a:lnTo>
                  <a:lnTo>
                    <a:pt x="25" y="87"/>
                  </a:lnTo>
                  <a:lnTo>
                    <a:pt x="27" y="99"/>
                  </a:lnTo>
                  <a:lnTo>
                    <a:pt x="29" y="110"/>
                  </a:lnTo>
                  <a:lnTo>
                    <a:pt x="31" y="121"/>
                  </a:lnTo>
                  <a:lnTo>
                    <a:pt x="31" y="130"/>
                  </a:lnTo>
                  <a:lnTo>
                    <a:pt x="28" y="177"/>
                  </a:lnTo>
                  <a:lnTo>
                    <a:pt x="25" y="220"/>
                  </a:lnTo>
                  <a:lnTo>
                    <a:pt x="25" y="233"/>
                  </a:lnTo>
                  <a:lnTo>
                    <a:pt x="25" y="245"/>
                  </a:lnTo>
                  <a:lnTo>
                    <a:pt x="27" y="258"/>
                  </a:lnTo>
                  <a:lnTo>
                    <a:pt x="31" y="270"/>
                  </a:lnTo>
                  <a:lnTo>
                    <a:pt x="35" y="283"/>
                  </a:lnTo>
                  <a:lnTo>
                    <a:pt x="43" y="295"/>
                  </a:lnTo>
                  <a:lnTo>
                    <a:pt x="51" y="307"/>
                  </a:lnTo>
                  <a:lnTo>
                    <a:pt x="62" y="318"/>
                  </a:lnTo>
                  <a:lnTo>
                    <a:pt x="75" y="328"/>
                  </a:lnTo>
                  <a:lnTo>
                    <a:pt x="88" y="338"/>
                  </a:lnTo>
                  <a:lnTo>
                    <a:pt x="103" y="346"/>
                  </a:lnTo>
                  <a:lnTo>
                    <a:pt x="121" y="354"/>
                  </a:lnTo>
                  <a:lnTo>
                    <a:pt x="141" y="363"/>
                  </a:lnTo>
                  <a:lnTo>
                    <a:pt x="163" y="370"/>
                  </a:lnTo>
                  <a:lnTo>
                    <a:pt x="188" y="377"/>
                  </a:lnTo>
                  <a:lnTo>
                    <a:pt x="214" y="384"/>
                  </a:lnTo>
                  <a:lnTo>
                    <a:pt x="222" y="385"/>
                  </a:lnTo>
                  <a:lnTo>
                    <a:pt x="222" y="320"/>
                  </a:lnTo>
                  <a:close/>
                </a:path>
              </a:pathLst>
            </a:custGeom>
            <a:solidFill>
              <a:srgbClr val="1F1A17"/>
            </a:solidFill>
            <a:ln w="9525">
              <a:noFill/>
              <a:round/>
              <a:headEnd/>
              <a:tailEnd/>
            </a:ln>
          </p:spPr>
          <p:txBody>
            <a:bodyPr/>
            <a:lstStyle/>
            <a:p>
              <a:endParaRPr lang="en-US">
                <a:latin typeface="Calibri" pitchFamily="34" charset="0"/>
              </a:endParaRPr>
            </a:p>
          </p:txBody>
        </p:sp>
        <p:sp>
          <p:nvSpPr>
            <p:cNvPr id="14401" name="Freeform 463"/>
            <p:cNvSpPr>
              <a:spLocks/>
            </p:cNvSpPr>
            <p:nvPr/>
          </p:nvSpPr>
          <p:spPr bwMode="auto">
            <a:xfrm>
              <a:off x="4581" y="2674"/>
              <a:ext cx="42" cy="30"/>
            </a:xfrm>
            <a:custGeom>
              <a:avLst/>
              <a:gdLst>
                <a:gd name="T0" fmla="*/ 2 w 170"/>
                <a:gd name="T1" fmla="*/ 2 h 120"/>
                <a:gd name="T2" fmla="*/ 2 w 170"/>
                <a:gd name="T3" fmla="*/ 1 h 120"/>
                <a:gd name="T4" fmla="*/ 2 w 170"/>
                <a:gd name="T5" fmla="*/ 1 h 120"/>
                <a:gd name="T6" fmla="*/ 2 w 170"/>
                <a:gd name="T7" fmla="*/ 1 h 120"/>
                <a:gd name="T8" fmla="*/ 2 w 170"/>
                <a:gd name="T9" fmla="*/ 1 h 120"/>
                <a:gd name="T10" fmla="*/ 2 w 170"/>
                <a:gd name="T11" fmla="*/ 1 h 120"/>
                <a:gd name="T12" fmla="*/ 1 w 170"/>
                <a:gd name="T13" fmla="*/ 1 h 120"/>
                <a:gd name="T14" fmla="*/ 1 w 170"/>
                <a:gd name="T15" fmla="*/ 1 h 120"/>
                <a:gd name="T16" fmla="*/ 1 w 170"/>
                <a:gd name="T17" fmla="*/ 0 h 120"/>
                <a:gd name="T18" fmla="*/ 0 w 170"/>
                <a:gd name="T19" fmla="*/ 0 h 120"/>
                <a:gd name="T20" fmla="*/ 0 w 170"/>
                <a:gd name="T21" fmla="*/ 0 h 120"/>
                <a:gd name="T22" fmla="*/ 0 w 170"/>
                <a:gd name="T23" fmla="*/ 0 h 120"/>
                <a:gd name="T24" fmla="*/ 0 w 170"/>
                <a:gd name="T25" fmla="*/ 0 h 120"/>
                <a:gd name="T26" fmla="*/ 0 w 170"/>
                <a:gd name="T27" fmla="*/ 0 h 120"/>
                <a:gd name="T28" fmla="*/ 0 w 170"/>
                <a:gd name="T29" fmla="*/ 1 h 120"/>
                <a:gd name="T30" fmla="*/ 0 w 170"/>
                <a:gd name="T31" fmla="*/ 1 h 120"/>
                <a:gd name="T32" fmla="*/ 0 w 170"/>
                <a:gd name="T33" fmla="*/ 1 h 120"/>
                <a:gd name="T34" fmla="*/ 0 w 170"/>
                <a:gd name="T35" fmla="*/ 1 h 120"/>
                <a:gd name="T36" fmla="*/ 0 w 170"/>
                <a:gd name="T37" fmla="*/ 1 h 120"/>
                <a:gd name="T38" fmla="*/ 0 w 170"/>
                <a:gd name="T39" fmla="*/ 1 h 120"/>
                <a:gd name="T40" fmla="*/ 1 w 170"/>
                <a:gd name="T41" fmla="*/ 2 h 120"/>
                <a:gd name="T42" fmla="*/ 1 w 170"/>
                <a:gd name="T43" fmla="*/ 2 h 120"/>
                <a:gd name="T44" fmla="*/ 1 w 170"/>
                <a:gd name="T45" fmla="*/ 2 h 120"/>
                <a:gd name="T46" fmla="*/ 1 w 170"/>
                <a:gd name="T47" fmla="*/ 2 h 120"/>
                <a:gd name="T48" fmla="*/ 2 w 170"/>
                <a:gd name="T49" fmla="*/ 2 h 120"/>
                <a:gd name="T50" fmla="*/ 2 w 170"/>
                <a:gd name="T51" fmla="*/ 2 h 120"/>
                <a:gd name="T52" fmla="*/ 2 w 170"/>
                <a:gd name="T53" fmla="*/ 2 h 120"/>
                <a:gd name="T54" fmla="*/ 1 w 170"/>
                <a:gd name="T55" fmla="*/ 2 h 120"/>
                <a:gd name="T56" fmla="*/ 2 w 170"/>
                <a:gd name="T57" fmla="*/ 2 h 120"/>
                <a:gd name="T58" fmla="*/ 2 w 170"/>
                <a:gd name="T59" fmla="*/ 1 h 120"/>
                <a:gd name="T60" fmla="*/ 2 w 170"/>
                <a:gd name="T61" fmla="*/ 1 h 120"/>
                <a:gd name="T62" fmla="*/ 2 w 170"/>
                <a:gd name="T63" fmla="*/ 2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0"/>
                <a:gd name="T97" fmla="*/ 0 h 120"/>
                <a:gd name="T98" fmla="*/ 170 w 170"/>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0" h="120">
                  <a:moveTo>
                    <a:pt x="170" y="88"/>
                  </a:moveTo>
                  <a:lnTo>
                    <a:pt x="138" y="56"/>
                  </a:lnTo>
                  <a:lnTo>
                    <a:pt x="134" y="55"/>
                  </a:lnTo>
                  <a:lnTo>
                    <a:pt x="128" y="52"/>
                  </a:lnTo>
                  <a:lnTo>
                    <a:pt x="121" y="50"/>
                  </a:lnTo>
                  <a:lnTo>
                    <a:pt x="103" y="42"/>
                  </a:lnTo>
                  <a:lnTo>
                    <a:pt x="83" y="31"/>
                  </a:lnTo>
                  <a:lnTo>
                    <a:pt x="62" y="21"/>
                  </a:lnTo>
                  <a:lnTo>
                    <a:pt x="42" y="12"/>
                  </a:lnTo>
                  <a:lnTo>
                    <a:pt x="32" y="7"/>
                  </a:lnTo>
                  <a:lnTo>
                    <a:pt x="21" y="4"/>
                  </a:lnTo>
                  <a:lnTo>
                    <a:pt x="12" y="1"/>
                  </a:lnTo>
                  <a:lnTo>
                    <a:pt x="0" y="0"/>
                  </a:lnTo>
                  <a:lnTo>
                    <a:pt x="0" y="65"/>
                  </a:lnTo>
                  <a:lnTo>
                    <a:pt x="4" y="65"/>
                  </a:lnTo>
                  <a:lnTo>
                    <a:pt x="9" y="68"/>
                  </a:lnTo>
                  <a:lnTo>
                    <a:pt x="17" y="71"/>
                  </a:lnTo>
                  <a:lnTo>
                    <a:pt x="34" y="80"/>
                  </a:lnTo>
                  <a:lnTo>
                    <a:pt x="55" y="89"/>
                  </a:lnTo>
                  <a:lnTo>
                    <a:pt x="75" y="100"/>
                  </a:lnTo>
                  <a:lnTo>
                    <a:pt x="95" y="108"/>
                  </a:lnTo>
                  <a:lnTo>
                    <a:pt x="106" y="113"/>
                  </a:lnTo>
                  <a:lnTo>
                    <a:pt x="116" y="116"/>
                  </a:lnTo>
                  <a:lnTo>
                    <a:pt x="126" y="119"/>
                  </a:lnTo>
                  <a:lnTo>
                    <a:pt x="138" y="120"/>
                  </a:lnTo>
                  <a:lnTo>
                    <a:pt x="106" y="88"/>
                  </a:lnTo>
                  <a:lnTo>
                    <a:pt x="170" y="88"/>
                  </a:lnTo>
                  <a:lnTo>
                    <a:pt x="170" y="56"/>
                  </a:lnTo>
                  <a:lnTo>
                    <a:pt x="138" y="56"/>
                  </a:lnTo>
                  <a:lnTo>
                    <a:pt x="170" y="88"/>
                  </a:lnTo>
                  <a:close/>
                </a:path>
              </a:pathLst>
            </a:custGeom>
            <a:solidFill>
              <a:srgbClr val="1F1A17"/>
            </a:solidFill>
            <a:ln w="9525">
              <a:noFill/>
              <a:round/>
              <a:headEnd/>
              <a:tailEnd/>
            </a:ln>
          </p:spPr>
          <p:txBody>
            <a:bodyPr/>
            <a:lstStyle/>
            <a:p>
              <a:endParaRPr lang="en-US">
                <a:latin typeface="Calibri" pitchFamily="34" charset="0"/>
              </a:endParaRPr>
            </a:p>
          </p:txBody>
        </p:sp>
        <p:sp>
          <p:nvSpPr>
            <p:cNvPr id="14402" name="Freeform 464"/>
            <p:cNvSpPr>
              <a:spLocks/>
            </p:cNvSpPr>
            <p:nvPr/>
          </p:nvSpPr>
          <p:spPr bwMode="auto">
            <a:xfrm>
              <a:off x="4607" y="2694"/>
              <a:ext cx="30" cy="20"/>
            </a:xfrm>
            <a:custGeom>
              <a:avLst/>
              <a:gdLst>
                <a:gd name="T0" fmla="*/ 2 w 120"/>
                <a:gd name="T1" fmla="*/ 1 h 84"/>
                <a:gd name="T2" fmla="*/ 2 w 120"/>
                <a:gd name="T3" fmla="*/ 0 h 84"/>
                <a:gd name="T4" fmla="*/ 2 w 120"/>
                <a:gd name="T5" fmla="*/ 0 h 84"/>
                <a:gd name="T6" fmla="*/ 2 w 120"/>
                <a:gd name="T7" fmla="*/ 0 h 84"/>
                <a:gd name="T8" fmla="*/ 1 w 120"/>
                <a:gd name="T9" fmla="*/ 0 h 84"/>
                <a:gd name="T10" fmla="*/ 1 w 120"/>
                <a:gd name="T11" fmla="*/ 0 h 84"/>
                <a:gd name="T12" fmla="*/ 1 w 120"/>
                <a:gd name="T13" fmla="*/ 0 h 84"/>
                <a:gd name="T14" fmla="*/ 1 w 120"/>
                <a:gd name="T15" fmla="*/ 0 h 84"/>
                <a:gd name="T16" fmla="*/ 1 w 120"/>
                <a:gd name="T17" fmla="*/ 0 h 84"/>
                <a:gd name="T18" fmla="*/ 1 w 120"/>
                <a:gd name="T19" fmla="*/ 0 h 84"/>
                <a:gd name="T20" fmla="*/ 1 w 120"/>
                <a:gd name="T21" fmla="*/ 0 h 84"/>
                <a:gd name="T22" fmla="*/ 1 w 120"/>
                <a:gd name="T23" fmla="*/ 0 h 84"/>
                <a:gd name="T24" fmla="*/ 0 w 120"/>
                <a:gd name="T25" fmla="*/ 0 h 84"/>
                <a:gd name="T26" fmla="*/ 0 w 120"/>
                <a:gd name="T27" fmla="*/ 0 h 84"/>
                <a:gd name="T28" fmla="*/ 0 w 120"/>
                <a:gd name="T29" fmla="*/ 0 h 84"/>
                <a:gd name="T30" fmla="*/ 0 w 120"/>
                <a:gd name="T31" fmla="*/ 0 h 84"/>
                <a:gd name="T32" fmla="*/ 0 w 120"/>
                <a:gd name="T33" fmla="*/ 0 h 84"/>
                <a:gd name="T34" fmla="*/ 1 w 120"/>
                <a:gd name="T35" fmla="*/ 1 h 84"/>
                <a:gd name="T36" fmla="*/ 1 w 120"/>
                <a:gd name="T37" fmla="*/ 1 h 84"/>
                <a:gd name="T38" fmla="*/ 1 w 120"/>
                <a:gd name="T39" fmla="*/ 1 h 84"/>
                <a:gd name="T40" fmla="*/ 1 w 120"/>
                <a:gd name="T41" fmla="*/ 1 h 84"/>
                <a:gd name="T42" fmla="*/ 1 w 120"/>
                <a:gd name="T43" fmla="*/ 1 h 84"/>
                <a:gd name="T44" fmla="*/ 2 w 120"/>
                <a:gd name="T45" fmla="*/ 1 h 84"/>
                <a:gd name="T46" fmla="*/ 1 w 120"/>
                <a:gd name="T47" fmla="*/ 1 h 84"/>
                <a:gd name="T48" fmla="*/ 2 w 120"/>
                <a:gd name="T49" fmla="*/ 1 h 84"/>
                <a:gd name="T50" fmla="*/ 2 w 120"/>
                <a:gd name="T51" fmla="*/ 0 h 84"/>
                <a:gd name="T52" fmla="*/ 2 w 120"/>
                <a:gd name="T53" fmla="*/ 0 h 84"/>
                <a:gd name="T54" fmla="*/ 2 w 120"/>
                <a:gd name="T55" fmla="*/ 1 h 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
                <a:gd name="T85" fmla="*/ 0 h 84"/>
                <a:gd name="T86" fmla="*/ 120 w 120"/>
                <a:gd name="T87" fmla="*/ 84 h 8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 h="84">
                  <a:moveTo>
                    <a:pt x="120" y="51"/>
                  </a:moveTo>
                  <a:lnTo>
                    <a:pt x="88" y="19"/>
                  </a:lnTo>
                  <a:lnTo>
                    <a:pt x="90" y="19"/>
                  </a:lnTo>
                  <a:lnTo>
                    <a:pt x="87" y="18"/>
                  </a:lnTo>
                  <a:lnTo>
                    <a:pt x="81" y="15"/>
                  </a:lnTo>
                  <a:lnTo>
                    <a:pt x="73" y="10"/>
                  </a:lnTo>
                  <a:lnTo>
                    <a:pt x="66" y="5"/>
                  </a:lnTo>
                  <a:lnTo>
                    <a:pt x="62" y="0"/>
                  </a:lnTo>
                  <a:lnTo>
                    <a:pt x="63" y="3"/>
                  </a:lnTo>
                  <a:lnTo>
                    <a:pt x="64" y="10"/>
                  </a:lnTo>
                  <a:lnTo>
                    <a:pt x="0" y="10"/>
                  </a:lnTo>
                  <a:lnTo>
                    <a:pt x="2" y="22"/>
                  </a:lnTo>
                  <a:lnTo>
                    <a:pt x="6" y="31"/>
                  </a:lnTo>
                  <a:lnTo>
                    <a:pt x="10" y="38"/>
                  </a:lnTo>
                  <a:lnTo>
                    <a:pt x="15" y="44"/>
                  </a:lnTo>
                  <a:lnTo>
                    <a:pt x="25" y="54"/>
                  </a:lnTo>
                  <a:lnTo>
                    <a:pt x="35" y="62"/>
                  </a:lnTo>
                  <a:lnTo>
                    <a:pt x="47" y="71"/>
                  </a:lnTo>
                  <a:lnTo>
                    <a:pt x="59" y="76"/>
                  </a:lnTo>
                  <a:lnTo>
                    <a:pt x="71" y="81"/>
                  </a:lnTo>
                  <a:lnTo>
                    <a:pt x="88" y="84"/>
                  </a:lnTo>
                  <a:lnTo>
                    <a:pt x="54" y="51"/>
                  </a:lnTo>
                  <a:lnTo>
                    <a:pt x="120" y="51"/>
                  </a:lnTo>
                  <a:lnTo>
                    <a:pt x="120" y="19"/>
                  </a:lnTo>
                  <a:lnTo>
                    <a:pt x="88" y="19"/>
                  </a:lnTo>
                  <a:lnTo>
                    <a:pt x="120" y="51"/>
                  </a:lnTo>
                  <a:close/>
                </a:path>
              </a:pathLst>
            </a:custGeom>
            <a:solidFill>
              <a:srgbClr val="1F1A17"/>
            </a:solidFill>
            <a:ln w="9525">
              <a:noFill/>
              <a:round/>
              <a:headEnd/>
              <a:tailEnd/>
            </a:ln>
          </p:spPr>
          <p:txBody>
            <a:bodyPr/>
            <a:lstStyle/>
            <a:p>
              <a:endParaRPr lang="en-US">
                <a:latin typeface="Calibri" pitchFamily="34" charset="0"/>
              </a:endParaRPr>
            </a:p>
          </p:txBody>
        </p:sp>
        <p:sp>
          <p:nvSpPr>
            <p:cNvPr id="14403" name="Freeform 465"/>
            <p:cNvSpPr>
              <a:spLocks/>
            </p:cNvSpPr>
            <p:nvPr/>
          </p:nvSpPr>
          <p:spPr bwMode="auto">
            <a:xfrm>
              <a:off x="4620" y="2706"/>
              <a:ext cx="30" cy="75"/>
            </a:xfrm>
            <a:custGeom>
              <a:avLst/>
              <a:gdLst>
                <a:gd name="T0" fmla="*/ 2 w 119"/>
                <a:gd name="T1" fmla="*/ 4 h 299"/>
                <a:gd name="T2" fmla="*/ 2 w 119"/>
                <a:gd name="T3" fmla="*/ 4 h 299"/>
                <a:gd name="T4" fmla="*/ 2 w 119"/>
                <a:gd name="T5" fmla="*/ 4 h 299"/>
                <a:gd name="T6" fmla="*/ 2 w 119"/>
                <a:gd name="T7" fmla="*/ 4 h 299"/>
                <a:gd name="T8" fmla="*/ 2 w 119"/>
                <a:gd name="T9" fmla="*/ 4 h 299"/>
                <a:gd name="T10" fmla="*/ 2 w 119"/>
                <a:gd name="T11" fmla="*/ 4 h 299"/>
                <a:gd name="T12" fmla="*/ 2 w 119"/>
                <a:gd name="T13" fmla="*/ 4 h 299"/>
                <a:gd name="T14" fmla="*/ 2 w 119"/>
                <a:gd name="T15" fmla="*/ 4 h 299"/>
                <a:gd name="T16" fmla="*/ 2 w 119"/>
                <a:gd name="T17" fmla="*/ 4 h 299"/>
                <a:gd name="T18" fmla="*/ 1 w 119"/>
                <a:gd name="T19" fmla="*/ 3 h 299"/>
                <a:gd name="T20" fmla="*/ 1 w 119"/>
                <a:gd name="T21" fmla="*/ 3 h 299"/>
                <a:gd name="T22" fmla="*/ 1 w 119"/>
                <a:gd name="T23" fmla="*/ 3 h 299"/>
                <a:gd name="T24" fmla="*/ 1 w 119"/>
                <a:gd name="T25" fmla="*/ 3 h 299"/>
                <a:gd name="T26" fmla="*/ 1 w 119"/>
                <a:gd name="T27" fmla="*/ 3 h 299"/>
                <a:gd name="T28" fmla="*/ 1 w 119"/>
                <a:gd name="T29" fmla="*/ 3 h 299"/>
                <a:gd name="T30" fmla="*/ 1 w 119"/>
                <a:gd name="T31" fmla="*/ 2 h 299"/>
                <a:gd name="T32" fmla="*/ 1 w 119"/>
                <a:gd name="T33" fmla="*/ 2 h 299"/>
                <a:gd name="T34" fmla="*/ 1 w 119"/>
                <a:gd name="T35" fmla="*/ 2 h 299"/>
                <a:gd name="T36" fmla="*/ 1 w 119"/>
                <a:gd name="T37" fmla="*/ 1 h 299"/>
                <a:gd name="T38" fmla="*/ 1 w 119"/>
                <a:gd name="T39" fmla="*/ 1 h 299"/>
                <a:gd name="T40" fmla="*/ 1 w 119"/>
                <a:gd name="T41" fmla="*/ 0 h 299"/>
                <a:gd name="T42" fmla="*/ 0 w 119"/>
                <a:gd name="T43" fmla="*/ 0 h 299"/>
                <a:gd name="T44" fmla="*/ 0 w 119"/>
                <a:gd name="T45" fmla="*/ 1 h 299"/>
                <a:gd name="T46" fmla="*/ 0 w 119"/>
                <a:gd name="T47" fmla="*/ 1 h 299"/>
                <a:gd name="T48" fmla="*/ 0 w 119"/>
                <a:gd name="T49" fmla="*/ 2 h 299"/>
                <a:gd name="T50" fmla="*/ 0 w 119"/>
                <a:gd name="T51" fmla="*/ 2 h 299"/>
                <a:gd name="T52" fmla="*/ 0 w 119"/>
                <a:gd name="T53" fmla="*/ 2 h 299"/>
                <a:gd name="T54" fmla="*/ 0 w 119"/>
                <a:gd name="T55" fmla="*/ 3 h 299"/>
                <a:gd name="T56" fmla="*/ 0 w 119"/>
                <a:gd name="T57" fmla="*/ 3 h 299"/>
                <a:gd name="T58" fmla="*/ 0 w 119"/>
                <a:gd name="T59" fmla="*/ 3 h 299"/>
                <a:gd name="T60" fmla="*/ 0 w 119"/>
                <a:gd name="T61" fmla="*/ 4 h 299"/>
                <a:gd name="T62" fmla="*/ 0 w 119"/>
                <a:gd name="T63" fmla="*/ 4 h 299"/>
                <a:gd name="T64" fmla="*/ 1 w 119"/>
                <a:gd name="T65" fmla="*/ 4 h 299"/>
                <a:gd name="T66" fmla="*/ 1 w 119"/>
                <a:gd name="T67" fmla="*/ 4 h 299"/>
                <a:gd name="T68" fmla="*/ 1 w 119"/>
                <a:gd name="T69" fmla="*/ 4 h 299"/>
                <a:gd name="T70" fmla="*/ 1 w 119"/>
                <a:gd name="T71" fmla="*/ 4 h 299"/>
                <a:gd name="T72" fmla="*/ 1 w 119"/>
                <a:gd name="T73" fmla="*/ 5 h 299"/>
                <a:gd name="T74" fmla="*/ 1 w 119"/>
                <a:gd name="T75" fmla="*/ 5 h 299"/>
                <a:gd name="T76" fmla="*/ 1 w 119"/>
                <a:gd name="T77" fmla="*/ 5 h 299"/>
                <a:gd name="T78" fmla="*/ 2 w 119"/>
                <a:gd name="T79" fmla="*/ 5 h 299"/>
                <a:gd name="T80" fmla="*/ 2 w 119"/>
                <a:gd name="T81" fmla="*/ 5 h 299"/>
                <a:gd name="T82" fmla="*/ 2 w 119"/>
                <a:gd name="T83" fmla="*/ 5 h 299"/>
                <a:gd name="T84" fmla="*/ 2 w 119"/>
                <a:gd name="T85" fmla="*/ 4 h 2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9"/>
                <a:gd name="T130" fmla="*/ 0 h 299"/>
                <a:gd name="T131" fmla="*/ 119 w 119"/>
                <a:gd name="T132" fmla="*/ 299 h 29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9" h="299">
                  <a:moveTo>
                    <a:pt x="119" y="235"/>
                  </a:moveTo>
                  <a:lnTo>
                    <a:pt x="113" y="233"/>
                  </a:lnTo>
                  <a:lnTo>
                    <a:pt x="107" y="233"/>
                  </a:lnTo>
                  <a:lnTo>
                    <a:pt x="103" y="231"/>
                  </a:lnTo>
                  <a:lnTo>
                    <a:pt x="99" y="230"/>
                  </a:lnTo>
                  <a:lnTo>
                    <a:pt x="95" y="227"/>
                  </a:lnTo>
                  <a:lnTo>
                    <a:pt x="92" y="225"/>
                  </a:lnTo>
                  <a:lnTo>
                    <a:pt x="89" y="222"/>
                  </a:lnTo>
                  <a:lnTo>
                    <a:pt x="86" y="217"/>
                  </a:lnTo>
                  <a:lnTo>
                    <a:pt x="82" y="212"/>
                  </a:lnTo>
                  <a:lnTo>
                    <a:pt x="80" y="206"/>
                  </a:lnTo>
                  <a:lnTo>
                    <a:pt x="77" y="199"/>
                  </a:lnTo>
                  <a:lnTo>
                    <a:pt x="75" y="192"/>
                  </a:lnTo>
                  <a:lnTo>
                    <a:pt x="70" y="175"/>
                  </a:lnTo>
                  <a:lnTo>
                    <a:pt x="68" y="156"/>
                  </a:lnTo>
                  <a:lnTo>
                    <a:pt x="65" y="136"/>
                  </a:lnTo>
                  <a:lnTo>
                    <a:pt x="64" y="115"/>
                  </a:lnTo>
                  <a:lnTo>
                    <a:pt x="64" y="93"/>
                  </a:lnTo>
                  <a:lnTo>
                    <a:pt x="64" y="73"/>
                  </a:lnTo>
                  <a:lnTo>
                    <a:pt x="67" y="34"/>
                  </a:lnTo>
                  <a:lnTo>
                    <a:pt x="68" y="0"/>
                  </a:lnTo>
                  <a:lnTo>
                    <a:pt x="2" y="0"/>
                  </a:lnTo>
                  <a:lnTo>
                    <a:pt x="2" y="31"/>
                  </a:lnTo>
                  <a:lnTo>
                    <a:pt x="0" y="71"/>
                  </a:lnTo>
                  <a:lnTo>
                    <a:pt x="0" y="93"/>
                  </a:lnTo>
                  <a:lnTo>
                    <a:pt x="0" y="116"/>
                  </a:lnTo>
                  <a:lnTo>
                    <a:pt x="1" y="140"/>
                  </a:lnTo>
                  <a:lnTo>
                    <a:pt x="4" y="163"/>
                  </a:lnTo>
                  <a:lnTo>
                    <a:pt x="7" y="187"/>
                  </a:lnTo>
                  <a:lnTo>
                    <a:pt x="12" y="210"/>
                  </a:lnTo>
                  <a:lnTo>
                    <a:pt x="17" y="222"/>
                  </a:lnTo>
                  <a:lnTo>
                    <a:pt x="20" y="232"/>
                  </a:lnTo>
                  <a:lnTo>
                    <a:pt x="26" y="243"/>
                  </a:lnTo>
                  <a:lnTo>
                    <a:pt x="32" y="252"/>
                  </a:lnTo>
                  <a:lnTo>
                    <a:pt x="39" y="262"/>
                  </a:lnTo>
                  <a:lnTo>
                    <a:pt x="48" y="271"/>
                  </a:lnTo>
                  <a:lnTo>
                    <a:pt x="57" y="280"/>
                  </a:lnTo>
                  <a:lnTo>
                    <a:pt x="68" y="286"/>
                  </a:lnTo>
                  <a:lnTo>
                    <a:pt x="80" y="292"/>
                  </a:lnTo>
                  <a:lnTo>
                    <a:pt x="93" y="295"/>
                  </a:lnTo>
                  <a:lnTo>
                    <a:pt x="106" y="298"/>
                  </a:lnTo>
                  <a:lnTo>
                    <a:pt x="119" y="299"/>
                  </a:lnTo>
                  <a:lnTo>
                    <a:pt x="119" y="235"/>
                  </a:lnTo>
                  <a:close/>
                </a:path>
              </a:pathLst>
            </a:custGeom>
            <a:solidFill>
              <a:srgbClr val="1F1A17"/>
            </a:solidFill>
            <a:ln w="9525">
              <a:noFill/>
              <a:round/>
              <a:headEnd/>
              <a:tailEnd/>
            </a:ln>
          </p:spPr>
          <p:txBody>
            <a:bodyPr/>
            <a:lstStyle/>
            <a:p>
              <a:endParaRPr lang="en-US">
                <a:latin typeface="Calibri" pitchFamily="34" charset="0"/>
              </a:endParaRPr>
            </a:p>
          </p:txBody>
        </p:sp>
        <p:sp>
          <p:nvSpPr>
            <p:cNvPr id="14404" name="Freeform 466"/>
            <p:cNvSpPr>
              <a:spLocks/>
            </p:cNvSpPr>
            <p:nvPr/>
          </p:nvSpPr>
          <p:spPr bwMode="auto">
            <a:xfrm>
              <a:off x="4308" y="2448"/>
              <a:ext cx="48" cy="48"/>
            </a:xfrm>
            <a:custGeom>
              <a:avLst/>
              <a:gdLst>
                <a:gd name="T0" fmla="*/ 2 w 190"/>
                <a:gd name="T1" fmla="*/ 0 h 190"/>
                <a:gd name="T2" fmla="*/ 2 w 190"/>
                <a:gd name="T3" fmla="*/ 0 h 190"/>
                <a:gd name="T4" fmla="*/ 2 w 190"/>
                <a:gd name="T5" fmla="*/ 0 h 190"/>
                <a:gd name="T6" fmla="*/ 3 w 190"/>
                <a:gd name="T7" fmla="*/ 0 h 190"/>
                <a:gd name="T8" fmla="*/ 3 w 190"/>
                <a:gd name="T9" fmla="*/ 1 h 190"/>
                <a:gd name="T10" fmla="*/ 3 w 190"/>
                <a:gd name="T11" fmla="*/ 1 h 190"/>
                <a:gd name="T12" fmla="*/ 3 w 190"/>
                <a:gd name="T13" fmla="*/ 1 h 190"/>
                <a:gd name="T14" fmla="*/ 3 w 190"/>
                <a:gd name="T15" fmla="*/ 2 h 190"/>
                <a:gd name="T16" fmla="*/ 3 w 190"/>
                <a:gd name="T17" fmla="*/ 2 h 190"/>
                <a:gd name="T18" fmla="*/ 3 w 190"/>
                <a:gd name="T19" fmla="*/ 2 h 190"/>
                <a:gd name="T20" fmla="*/ 3 w 190"/>
                <a:gd name="T21" fmla="*/ 2 h 190"/>
                <a:gd name="T22" fmla="*/ 3 w 190"/>
                <a:gd name="T23" fmla="*/ 3 h 190"/>
                <a:gd name="T24" fmla="*/ 3 w 190"/>
                <a:gd name="T25" fmla="*/ 3 h 190"/>
                <a:gd name="T26" fmla="*/ 2 w 190"/>
                <a:gd name="T27" fmla="*/ 3 h 190"/>
                <a:gd name="T28" fmla="*/ 2 w 190"/>
                <a:gd name="T29" fmla="*/ 3 h 190"/>
                <a:gd name="T30" fmla="*/ 2 w 190"/>
                <a:gd name="T31" fmla="*/ 3 h 190"/>
                <a:gd name="T32" fmla="*/ 2 w 190"/>
                <a:gd name="T33" fmla="*/ 3 h 190"/>
                <a:gd name="T34" fmla="*/ 1 w 190"/>
                <a:gd name="T35" fmla="*/ 3 h 190"/>
                <a:gd name="T36" fmla="*/ 1 w 190"/>
                <a:gd name="T37" fmla="*/ 3 h 190"/>
                <a:gd name="T38" fmla="*/ 1 w 190"/>
                <a:gd name="T39" fmla="*/ 3 h 190"/>
                <a:gd name="T40" fmla="*/ 0 w 190"/>
                <a:gd name="T41" fmla="*/ 3 h 190"/>
                <a:gd name="T42" fmla="*/ 0 w 190"/>
                <a:gd name="T43" fmla="*/ 2 h 190"/>
                <a:gd name="T44" fmla="*/ 0 w 190"/>
                <a:gd name="T45" fmla="*/ 2 h 190"/>
                <a:gd name="T46" fmla="*/ 0 w 190"/>
                <a:gd name="T47" fmla="*/ 2 h 190"/>
                <a:gd name="T48" fmla="*/ 0 w 190"/>
                <a:gd name="T49" fmla="*/ 2 h 190"/>
                <a:gd name="T50" fmla="*/ 0 w 190"/>
                <a:gd name="T51" fmla="*/ 1 h 190"/>
                <a:gd name="T52" fmla="*/ 0 w 190"/>
                <a:gd name="T53" fmla="*/ 1 h 190"/>
                <a:gd name="T54" fmla="*/ 0 w 190"/>
                <a:gd name="T55" fmla="*/ 1 h 190"/>
                <a:gd name="T56" fmla="*/ 1 w 190"/>
                <a:gd name="T57" fmla="*/ 0 h 190"/>
                <a:gd name="T58" fmla="*/ 1 w 190"/>
                <a:gd name="T59" fmla="*/ 0 h 190"/>
                <a:gd name="T60" fmla="*/ 1 w 190"/>
                <a:gd name="T61" fmla="*/ 0 h 190"/>
                <a:gd name="T62" fmla="*/ 2 w 190"/>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190"/>
                <a:gd name="T98" fmla="*/ 190 w 190"/>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190">
                  <a:moveTo>
                    <a:pt x="95" y="0"/>
                  </a:moveTo>
                  <a:lnTo>
                    <a:pt x="105" y="0"/>
                  </a:lnTo>
                  <a:lnTo>
                    <a:pt x="114" y="1"/>
                  </a:lnTo>
                  <a:lnTo>
                    <a:pt x="124" y="4"/>
                  </a:lnTo>
                  <a:lnTo>
                    <a:pt x="132" y="7"/>
                  </a:lnTo>
                  <a:lnTo>
                    <a:pt x="140" y="11"/>
                  </a:lnTo>
                  <a:lnTo>
                    <a:pt x="148" y="15"/>
                  </a:lnTo>
                  <a:lnTo>
                    <a:pt x="156" y="21"/>
                  </a:lnTo>
                  <a:lnTo>
                    <a:pt x="163" y="27"/>
                  </a:lnTo>
                  <a:lnTo>
                    <a:pt x="169" y="34"/>
                  </a:lnTo>
                  <a:lnTo>
                    <a:pt x="175" y="42"/>
                  </a:lnTo>
                  <a:lnTo>
                    <a:pt x="179" y="50"/>
                  </a:lnTo>
                  <a:lnTo>
                    <a:pt x="183" y="58"/>
                  </a:lnTo>
                  <a:lnTo>
                    <a:pt x="187" y="67"/>
                  </a:lnTo>
                  <a:lnTo>
                    <a:pt x="189" y="76"/>
                  </a:lnTo>
                  <a:lnTo>
                    <a:pt x="190" y="86"/>
                  </a:lnTo>
                  <a:lnTo>
                    <a:pt x="190" y="95"/>
                  </a:lnTo>
                  <a:lnTo>
                    <a:pt x="190" y="105"/>
                  </a:lnTo>
                  <a:lnTo>
                    <a:pt x="189" y="114"/>
                  </a:lnTo>
                  <a:lnTo>
                    <a:pt x="187" y="124"/>
                  </a:lnTo>
                  <a:lnTo>
                    <a:pt x="183" y="132"/>
                  </a:lnTo>
                  <a:lnTo>
                    <a:pt x="179" y="140"/>
                  </a:lnTo>
                  <a:lnTo>
                    <a:pt x="175" y="149"/>
                  </a:lnTo>
                  <a:lnTo>
                    <a:pt x="169" y="156"/>
                  </a:lnTo>
                  <a:lnTo>
                    <a:pt x="163" y="163"/>
                  </a:lnTo>
                  <a:lnTo>
                    <a:pt x="156" y="169"/>
                  </a:lnTo>
                  <a:lnTo>
                    <a:pt x="148" y="175"/>
                  </a:lnTo>
                  <a:lnTo>
                    <a:pt x="140" y="179"/>
                  </a:lnTo>
                  <a:lnTo>
                    <a:pt x="132" y="183"/>
                  </a:lnTo>
                  <a:lnTo>
                    <a:pt x="124" y="187"/>
                  </a:lnTo>
                  <a:lnTo>
                    <a:pt x="114" y="189"/>
                  </a:lnTo>
                  <a:lnTo>
                    <a:pt x="105" y="190"/>
                  </a:lnTo>
                  <a:lnTo>
                    <a:pt x="95" y="190"/>
                  </a:lnTo>
                  <a:lnTo>
                    <a:pt x="86" y="190"/>
                  </a:lnTo>
                  <a:lnTo>
                    <a:pt x="76" y="189"/>
                  </a:lnTo>
                  <a:lnTo>
                    <a:pt x="66" y="187"/>
                  </a:lnTo>
                  <a:lnTo>
                    <a:pt x="58" y="183"/>
                  </a:lnTo>
                  <a:lnTo>
                    <a:pt x="50" y="179"/>
                  </a:lnTo>
                  <a:lnTo>
                    <a:pt x="42" y="175"/>
                  </a:lnTo>
                  <a:lnTo>
                    <a:pt x="34" y="169"/>
                  </a:lnTo>
                  <a:lnTo>
                    <a:pt x="27" y="163"/>
                  </a:lnTo>
                  <a:lnTo>
                    <a:pt x="21" y="156"/>
                  </a:lnTo>
                  <a:lnTo>
                    <a:pt x="15" y="149"/>
                  </a:lnTo>
                  <a:lnTo>
                    <a:pt x="11" y="140"/>
                  </a:lnTo>
                  <a:lnTo>
                    <a:pt x="7" y="132"/>
                  </a:lnTo>
                  <a:lnTo>
                    <a:pt x="3" y="124"/>
                  </a:lnTo>
                  <a:lnTo>
                    <a:pt x="1" y="114"/>
                  </a:lnTo>
                  <a:lnTo>
                    <a:pt x="0" y="105"/>
                  </a:lnTo>
                  <a:lnTo>
                    <a:pt x="0" y="95"/>
                  </a:lnTo>
                  <a:lnTo>
                    <a:pt x="0" y="86"/>
                  </a:lnTo>
                  <a:lnTo>
                    <a:pt x="1" y="76"/>
                  </a:lnTo>
                  <a:lnTo>
                    <a:pt x="3" y="67"/>
                  </a:lnTo>
                  <a:lnTo>
                    <a:pt x="7" y="58"/>
                  </a:lnTo>
                  <a:lnTo>
                    <a:pt x="11" y="50"/>
                  </a:lnTo>
                  <a:lnTo>
                    <a:pt x="15" y="42"/>
                  </a:lnTo>
                  <a:lnTo>
                    <a:pt x="21" y="34"/>
                  </a:lnTo>
                  <a:lnTo>
                    <a:pt x="27" y="27"/>
                  </a:lnTo>
                  <a:lnTo>
                    <a:pt x="34" y="21"/>
                  </a:lnTo>
                  <a:lnTo>
                    <a:pt x="42" y="15"/>
                  </a:lnTo>
                  <a:lnTo>
                    <a:pt x="50" y="11"/>
                  </a:lnTo>
                  <a:lnTo>
                    <a:pt x="58" y="7"/>
                  </a:lnTo>
                  <a:lnTo>
                    <a:pt x="66" y="4"/>
                  </a:lnTo>
                  <a:lnTo>
                    <a:pt x="76" y="1"/>
                  </a:lnTo>
                  <a:lnTo>
                    <a:pt x="86" y="0"/>
                  </a:lnTo>
                  <a:lnTo>
                    <a:pt x="95" y="0"/>
                  </a:lnTo>
                  <a:close/>
                </a:path>
              </a:pathLst>
            </a:custGeom>
            <a:solidFill>
              <a:srgbClr val="2B0E72"/>
            </a:solidFill>
            <a:ln w="9525">
              <a:noFill/>
              <a:round/>
              <a:headEnd/>
              <a:tailEnd/>
            </a:ln>
          </p:spPr>
          <p:txBody>
            <a:bodyPr/>
            <a:lstStyle/>
            <a:p>
              <a:endParaRPr lang="en-US">
                <a:latin typeface="Calibri" pitchFamily="34" charset="0"/>
              </a:endParaRPr>
            </a:p>
          </p:txBody>
        </p:sp>
        <p:sp>
          <p:nvSpPr>
            <p:cNvPr id="14405" name="Freeform 467"/>
            <p:cNvSpPr>
              <a:spLocks/>
            </p:cNvSpPr>
            <p:nvPr/>
          </p:nvSpPr>
          <p:spPr bwMode="auto">
            <a:xfrm>
              <a:off x="4308" y="2448"/>
              <a:ext cx="48" cy="48"/>
            </a:xfrm>
            <a:custGeom>
              <a:avLst/>
              <a:gdLst>
                <a:gd name="T0" fmla="*/ 2 w 190"/>
                <a:gd name="T1" fmla="*/ 0 h 190"/>
                <a:gd name="T2" fmla="*/ 2 w 190"/>
                <a:gd name="T3" fmla="*/ 0 h 190"/>
                <a:gd name="T4" fmla="*/ 2 w 190"/>
                <a:gd name="T5" fmla="*/ 0 h 190"/>
                <a:gd name="T6" fmla="*/ 3 w 190"/>
                <a:gd name="T7" fmla="*/ 0 h 190"/>
                <a:gd name="T8" fmla="*/ 3 w 190"/>
                <a:gd name="T9" fmla="*/ 1 h 190"/>
                <a:gd name="T10" fmla="*/ 3 w 190"/>
                <a:gd name="T11" fmla="*/ 1 h 190"/>
                <a:gd name="T12" fmla="*/ 3 w 190"/>
                <a:gd name="T13" fmla="*/ 1 h 190"/>
                <a:gd name="T14" fmla="*/ 3 w 190"/>
                <a:gd name="T15" fmla="*/ 2 h 190"/>
                <a:gd name="T16" fmla="*/ 3 w 190"/>
                <a:gd name="T17" fmla="*/ 2 h 190"/>
                <a:gd name="T18" fmla="*/ 3 w 190"/>
                <a:gd name="T19" fmla="*/ 2 h 190"/>
                <a:gd name="T20" fmla="*/ 3 w 190"/>
                <a:gd name="T21" fmla="*/ 2 h 190"/>
                <a:gd name="T22" fmla="*/ 3 w 190"/>
                <a:gd name="T23" fmla="*/ 3 h 190"/>
                <a:gd name="T24" fmla="*/ 3 w 190"/>
                <a:gd name="T25" fmla="*/ 3 h 190"/>
                <a:gd name="T26" fmla="*/ 2 w 190"/>
                <a:gd name="T27" fmla="*/ 3 h 190"/>
                <a:gd name="T28" fmla="*/ 2 w 190"/>
                <a:gd name="T29" fmla="*/ 3 h 190"/>
                <a:gd name="T30" fmla="*/ 2 w 190"/>
                <a:gd name="T31" fmla="*/ 3 h 190"/>
                <a:gd name="T32" fmla="*/ 2 w 190"/>
                <a:gd name="T33" fmla="*/ 3 h 190"/>
                <a:gd name="T34" fmla="*/ 1 w 190"/>
                <a:gd name="T35" fmla="*/ 3 h 190"/>
                <a:gd name="T36" fmla="*/ 1 w 190"/>
                <a:gd name="T37" fmla="*/ 3 h 190"/>
                <a:gd name="T38" fmla="*/ 1 w 190"/>
                <a:gd name="T39" fmla="*/ 3 h 190"/>
                <a:gd name="T40" fmla="*/ 0 w 190"/>
                <a:gd name="T41" fmla="*/ 3 h 190"/>
                <a:gd name="T42" fmla="*/ 0 w 190"/>
                <a:gd name="T43" fmla="*/ 2 h 190"/>
                <a:gd name="T44" fmla="*/ 0 w 190"/>
                <a:gd name="T45" fmla="*/ 2 h 190"/>
                <a:gd name="T46" fmla="*/ 0 w 190"/>
                <a:gd name="T47" fmla="*/ 2 h 190"/>
                <a:gd name="T48" fmla="*/ 0 w 190"/>
                <a:gd name="T49" fmla="*/ 2 h 190"/>
                <a:gd name="T50" fmla="*/ 0 w 190"/>
                <a:gd name="T51" fmla="*/ 1 h 190"/>
                <a:gd name="T52" fmla="*/ 0 w 190"/>
                <a:gd name="T53" fmla="*/ 1 h 190"/>
                <a:gd name="T54" fmla="*/ 0 w 190"/>
                <a:gd name="T55" fmla="*/ 1 h 190"/>
                <a:gd name="T56" fmla="*/ 1 w 190"/>
                <a:gd name="T57" fmla="*/ 0 h 190"/>
                <a:gd name="T58" fmla="*/ 1 w 190"/>
                <a:gd name="T59" fmla="*/ 0 h 190"/>
                <a:gd name="T60" fmla="*/ 1 w 190"/>
                <a:gd name="T61" fmla="*/ 0 h 190"/>
                <a:gd name="T62" fmla="*/ 2 w 190"/>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190"/>
                <a:gd name="T98" fmla="*/ 190 w 190"/>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190">
                  <a:moveTo>
                    <a:pt x="95" y="0"/>
                  </a:moveTo>
                  <a:lnTo>
                    <a:pt x="105" y="0"/>
                  </a:lnTo>
                  <a:lnTo>
                    <a:pt x="114" y="1"/>
                  </a:lnTo>
                  <a:lnTo>
                    <a:pt x="124" y="4"/>
                  </a:lnTo>
                  <a:lnTo>
                    <a:pt x="132" y="7"/>
                  </a:lnTo>
                  <a:lnTo>
                    <a:pt x="140" y="11"/>
                  </a:lnTo>
                  <a:lnTo>
                    <a:pt x="148" y="15"/>
                  </a:lnTo>
                  <a:lnTo>
                    <a:pt x="156" y="21"/>
                  </a:lnTo>
                  <a:lnTo>
                    <a:pt x="163" y="27"/>
                  </a:lnTo>
                  <a:lnTo>
                    <a:pt x="169" y="34"/>
                  </a:lnTo>
                  <a:lnTo>
                    <a:pt x="175" y="42"/>
                  </a:lnTo>
                  <a:lnTo>
                    <a:pt x="179" y="50"/>
                  </a:lnTo>
                  <a:lnTo>
                    <a:pt x="183" y="58"/>
                  </a:lnTo>
                  <a:lnTo>
                    <a:pt x="187" y="67"/>
                  </a:lnTo>
                  <a:lnTo>
                    <a:pt x="189" y="76"/>
                  </a:lnTo>
                  <a:lnTo>
                    <a:pt x="190" y="86"/>
                  </a:lnTo>
                  <a:lnTo>
                    <a:pt x="190" y="95"/>
                  </a:lnTo>
                  <a:lnTo>
                    <a:pt x="190" y="105"/>
                  </a:lnTo>
                  <a:lnTo>
                    <a:pt x="189" y="114"/>
                  </a:lnTo>
                  <a:lnTo>
                    <a:pt x="187" y="124"/>
                  </a:lnTo>
                  <a:lnTo>
                    <a:pt x="183" y="132"/>
                  </a:lnTo>
                  <a:lnTo>
                    <a:pt x="179" y="140"/>
                  </a:lnTo>
                  <a:lnTo>
                    <a:pt x="175" y="149"/>
                  </a:lnTo>
                  <a:lnTo>
                    <a:pt x="169" y="156"/>
                  </a:lnTo>
                  <a:lnTo>
                    <a:pt x="163" y="163"/>
                  </a:lnTo>
                  <a:lnTo>
                    <a:pt x="156" y="169"/>
                  </a:lnTo>
                  <a:lnTo>
                    <a:pt x="148" y="175"/>
                  </a:lnTo>
                  <a:lnTo>
                    <a:pt x="140" y="179"/>
                  </a:lnTo>
                  <a:lnTo>
                    <a:pt x="132" y="183"/>
                  </a:lnTo>
                  <a:lnTo>
                    <a:pt x="124" y="187"/>
                  </a:lnTo>
                  <a:lnTo>
                    <a:pt x="114" y="189"/>
                  </a:lnTo>
                  <a:lnTo>
                    <a:pt x="105" y="190"/>
                  </a:lnTo>
                  <a:lnTo>
                    <a:pt x="95" y="190"/>
                  </a:lnTo>
                  <a:lnTo>
                    <a:pt x="86" y="190"/>
                  </a:lnTo>
                  <a:lnTo>
                    <a:pt x="76" y="189"/>
                  </a:lnTo>
                  <a:lnTo>
                    <a:pt x="66" y="187"/>
                  </a:lnTo>
                  <a:lnTo>
                    <a:pt x="58" y="183"/>
                  </a:lnTo>
                  <a:lnTo>
                    <a:pt x="50" y="179"/>
                  </a:lnTo>
                  <a:lnTo>
                    <a:pt x="42" y="175"/>
                  </a:lnTo>
                  <a:lnTo>
                    <a:pt x="34" y="169"/>
                  </a:lnTo>
                  <a:lnTo>
                    <a:pt x="27" y="163"/>
                  </a:lnTo>
                  <a:lnTo>
                    <a:pt x="21" y="156"/>
                  </a:lnTo>
                  <a:lnTo>
                    <a:pt x="15" y="149"/>
                  </a:lnTo>
                  <a:lnTo>
                    <a:pt x="11" y="140"/>
                  </a:lnTo>
                  <a:lnTo>
                    <a:pt x="7" y="132"/>
                  </a:lnTo>
                  <a:lnTo>
                    <a:pt x="3" y="124"/>
                  </a:lnTo>
                  <a:lnTo>
                    <a:pt x="1" y="114"/>
                  </a:lnTo>
                  <a:lnTo>
                    <a:pt x="0" y="105"/>
                  </a:lnTo>
                  <a:lnTo>
                    <a:pt x="0" y="95"/>
                  </a:lnTo>
                  <a:lnTo>
                    <a:pt x="0" y="86"/>
                  </a:lnTo>
                  <a:lnTo>
                    <a:pt x="1" y="76"/>
                  </a:lnTo>
                  <a:lnTo>
                    <a:pt x="3" y="67"/>
                  </a:lnTo>
                  <a:lnTo>
                    <a:pt x="7" y="58"/>
                  </a:lnTo>
                  <a:lnTo>
                    <a:pt x="11" y="50"/>
                  </a:lnTo>
                  <a:lnTo>
                    <a:pt x="15" y="42"/>
                  </a:lnTo>
                  <a:lnTo>
                    <a:pt x="21" y="34"/>
                  </a:lnTo>
                  <a:lnTo>
                    <a:pt x="27" y="27"/>
                  </a:lnTo>
                  <a:lnTo>
                    <a:pt x="34" y="21"/>
                  </a:lnTo>
                  <a:lnTo>
                    <a:pt x="42" y="15"/>
                  </a:lnTo>
                  <a:lnTo>
                    <a:pt x="50" y="11"/>
                  </a:lnTo>
                  <a:lnTo>
                    <a:pt x="58" y="7"/>
                  </a:lnTo>
                  <a:lnTo>
                    <a:pt x="66" y="4"/>
                  </a:lnTo>
                  <a:lnTo>
                    <a:pt x="76" y="1"/>
                  </a:lnTo>
                  <a:lnTo>
                    <a:pt x="86" y="0"/>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06" name="Freeform 468"/>
            <p:cNvSpPr>
              <a:spLocks/>
            </p:cNvSpPr>
            <p:nvPr/>
          </p:nvSpPr>
          <p:spPr bwMode="auto">
            <a:xfrm>
              <a:off x="4345" y="2424"/>
              <a:ext cx="48" cy="47"/>
            </a:xfrm>
            <a:custGeom>
              <a:avLst/>
              <a:gdLst>
                <a:gd name="T0" fmla="*/ 2 w 191"/>
                <a:gd name="T1" fmla="*/ 0 h 191"/>
                <a:gd name="T2" fmla="*/ 2 w 191"/>
                <a:gd name="T3" fmla="*/ 0 h 191"/>
                <a:gd name="T4" fmla="*/ 2 w 191"/>
                <a:gd name="T5" fmla="*/ 0 h 191"/>
                <a:gd name="T6" fmla="*/ 3 w 191"/>
                <a:gd name="T7" fmla="*/ 0 h 191"/>
                <a:gd name="T8" fmla="*/ 3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3 w 191"/>
                <a:gd name="T23" fmla="*/ 2 h 191"/>
                <a:gd name="T24" fmla="*/ 3 w 191"/>
                <a:gd name="T25" fmla="*/ 2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2 h 191"/>
                <a:gd name="T40" fmla="*/ 0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0 w 191"/>
                <a:gd name="T55" fmla="*/ 0 h 191"/>
                <a:gd name="T56" fmla="*/ 1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4" y="1"/>
                  </a:lnTo>
                  <a:lnTo>
                    <a:pt x="114" y="3"/>
                  </a:lnTo>
                  <a:lnTo>
                    <a:pt x="123" y="5"/>
                  </a:lnTo>
                  <a:lnTo>
                    <a:pt x="132" y="8"/>
                  </a:lnTo>
                  <a:lnTo>
                    <a:pt x="140" y="12"/>
                  </a:lnTo>
                  <a:lnTo>
                    <a:pt x="148" y="17"/>
                  </a:lnTo>
                  <a:lnTo>
                    <a:pt x="155" y="23"/>
                  </a:lnTo>
                  <a:lnTo>
                    <a:pt x="163" y="29"/>
                  </a:lnTo>
                  <a:lnTo>
                    <a:pt x="168" y="36"/>
                  </a:lnTo>
                  <a:lnTo>
                    <a:pt x="174" y="43"/>
                  </a:lnTo>
                  <a:lnTo>
                    <a:pt x="179" y="51"/>
                  </a:lnTo>
                  <a:lnTo>
                    <a:pt x="183" y="60"/>
                  </a:lnTo>
                  <a:lnTo>
                    <a:pt x="186" y="68"/>
                  </a:lnTo>
                  <a:lnTo>
                    <a:pt x="189" y="77"/>
                  </a:lnTo>
                  <a:lnTo>
                    <a:pt x="190" y="87"/>
                  </a:lnTo>
                  <a:lnTo>
                    <a:pt x="191" y="96"/>
                  </a:lnTo>
                  <a:lnTo>
                    <a:pt x="190" y="106"/>
                  </a:lnTo>
                  <a:lnTo>
                    <a:pt x="189" y="115"/>
                  </a:lnTo>
                  <a:lnTo>
                    <a:pt x="186" y="125"/>
                  </a:lnTo>
                  <a:lnTo>
                    <a:pt x="183" y="133"/>
                  </a:lnTo>
                  <a:lnTo>
                    <a:pt x="179" y="142"/>
                  </a:lnTo>
                  <a:lnTo>
                    <a:pt x="174" y="150"/>
                  </a:lnTo>
                  <a:lnTo>
                    <a:pt x="168" y="157"/>
                  </a:lnTo>
                  <a:lnTo>
                    <a:pt x="163" y="164"/>
                  </a:lnTo>
                  <a:lnTo>
                    <a:pt x="155" y="170"/>
                  </a:lnTo>
                  <a:lnTo>
                    <a:pt x="148" y="175"/>
                  </a:lnTo>
                  <a:lnTo>
                    <a:pt x="140" y="180"/>
                  </a:lnTo>
                  <a:lnTo>
                    <a:pt x="132" y="184"/>
                  </a:lnTo>
                  <a:lnTo>
                    <a:pt x="123" y="188"/>
                  </a:lnTo>
                  <a:lnTo>
                    <a:pt x="114" y="190"/>
                  </a:lnTo>
                  <a:lnTo>
                    <a:pt x="104" y="191"/>
                  </a:lnTo>
                  <a:lnTo>
                    <a:pt x="95" y="191"/>
                  </a:lnTo>
                  <a:lnTo>
                    <a:pt x="85" y="191"/>
                  </a:lnTo>
                  <a:lnTo>
                    <a:pt x="76" y="190"/>
                  </a:lnTo>
                  <a:lnTo>
                    <a:pt x="66" y="188"/>
                  </a:lnTo>
                  <a:lnTo>
                    <a:pt x="58" y="184"/>
                  </a:lnTo>
                  <a:lnTo>
                    <a:pt x="50" y="180"/>
                  </a:lnTo>
                  <a:lnTo>
                    <a:pt x="41" y="175"/>
                  </a:lnTo>
                  <a:lnTo>
                    <a:pt x="34" y="170"/>
                  </a:lnTo>
                  <a:lnTo>
                    <a:pt x="27" y="164"/>
                  </a:lnTo>
                  <a:lnTo>
                    <a:pt x="21" y="157"/>
                  </a:lnTo>
                  <a:lnTo>
                    <a:pt x="16" y="150"/>
                  </a:lnTo>
                  <a:lnTo>
                    <a:pt x="10" y="142"/>
                  </a:lnTo>
                  <a:lnTo>
                    <a:pt x="7" y="133"/>
                  </a:lnTo>
                  <a:lnTo>
                    <a:pt x="3" y="125"/>
                  </a:lnTo>
                  <a:lnTo>
                    <a:pt x="1" y="115"/>
                  </a:lnTo>
                  <a:lnTo>
                    <a:pt x="0" y="106"/>
                  </a:lnTo>
                  <a:lnTo>
                    <a:pt x="0" y="96"/>
                  </a:lnTo>
                  <a:lnTo>
                    <a:pt x="0" y="87"/>
                  </a:lnTo>
                  <a:lnTo>
                    <a:pt x="1" y="77"/>
                  </a:lnTo>
                  <a:lnTo>
                    <a:pt x="3" y="68"/>
                  </a:lnTo>
                  <a:lnTo>
                    <a:pt x="7" y="60"/>
                  </a:lnTo>
                  <a:lnTo>
                    <a:pt x="10" y="51"/>
                  </a:lnTo>
                  <a:lnTo>
                    <a:pt x="16" y="43"/>
                  </a:lnTo>
                  <a:lnTo>
                    <a:pt x="21" y="36"/>
                  </a:lnTo>
                  <a:lnTo>
                    <a:pt x="27" y="29"/>
                  </a:lnTo>
                  <a:lnTo>
                    <a:pt x="34" y="23"/>
                  </a:lnTo>
                  <a:lnTo>
                    <a:pt x="41" y="17"/>
                  </a:lnTo>
                  <a:lnTo>
                    <a:pt x="50" y="12"/>
                  </a:lnTo>
                  <a:lnTo>
                    <a:pt x="58" y="8"/>
                  </a:lnTo>
                  <a:lnTo>
                    <a:pt x="66" y="5"/>
                  </a:lnTo>
                  <a:lnTo>
                    <a:pt x="76" y="3"/>
                  </a:lnTo>
                  <a:lnTo>
                    <a:pt x="85" y="1"/>
                  </a:lnTo>
                  <a:lnTo>
                    <a:pt x="95" y="0"/>
                  </a:lnTo>
                  <a:close/>
                </a:path>
              </a:pathLst>
            </a:custGeom>
            <a:solidFill>
              <a:srgbClr val="2B0E72"/>
            </a:solidFill>
            <a:ln w="9525">
              <a:noFill/>
              <a:round/>
              <a:headEnd/>
              <a:tailEnd/>
            </a:ln>
          </p:spPr>
          <p:txBody>
            <a:bodyPr/>
            <a:lstStyle/>
            <a:p>
              <a:endParaRPr lang="en-US">
                <a:latin typeface="Calibri" pitchFamily="34" charset="0"/>
              </a:endParaRPr>
            </a:p>
          </p:txBody>
        </p:sp>
        <p:sp>
          <p:nvSpPr>
            <p:cNvPr id="14407" name="Freeform 469"/>
            <p:cNvSpPr>
              <a:spLocks/>
            </p:cNvSpPr>
            <p:nvPr/>
          </p:nvSpPr>
          <p:spPr bwMode="auto">
            <a:xfrm>
              <a:off x="4345" y="2424"/>
              <a:ext cx="48" cy="47"/>
            </a:xfrm>
            <a:custGeom>
              <a:avLst/>
              <a:gdLst>
                <a:gd name="T0" fmla="*/ 2 w 191"/>
                <a:gd name="T1" fmla="*/ 0 h 191"/>
                <a:gd name="T2" fmla="*/ 2 w 191"/>
                <a:gd name="T3" fmla="*/ 0 h 191"/>
                <a:gd name="T4" fmla="*/ 2 w 191"/>
                <a:gd name="T5" fmla="*/ 0 h 191"/>
                <a:gd name="T6" fmla="*/ 3 w 191"/>
                <a:gd name="T7" fmla="*/ 0 h 191"/>
                <a:gd name="T8" fmla="*/ 3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3 w 191"/>
                <a:gd name="T23" fmla="*/ 2 h 191"/>
                <a:gd name="T24" fmla="*/ 3 w 191"/>
                <a:gd name="T25" fmla="*/ 2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2 h 191"/>
                <a:gd name="T40" fmla="*/ 0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0 w 191"/>
                <a:gd name="T55" fmla="*/ 0 h 191"/>
                <a:gd name="T56" fmla="*/ 1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4" y="1"/>
                  </a:lnTo>
                  <a:lnTo>
                    <a:pt x="114" y="3"/>
                  </a:lnTo>
                  <a:lnTo>
                    <a:pt x="123" y="5"/>
                  </a:lnTo>
                  <a:lnTo>
                    <a:pt x="132" y="8"/>
                  </a:lnTo>
                  <a:lnTo>
                    <a:pt x="140" y="12"/>
                  </a:lnTo>
                  <a:lnTo>
                    <a:pt x="148" y="17"/>
                  </a:lnTo>
                  <a:lnTo>
                    <a:pt x="155" y="23"/>
                  </a:lnTo>
                  <a:lnTo>
                    <a:pt x="163" y="29"/>
                  </a:lnTo>
                  <a:lnTo>
                    <a:pt x="168" y="36"/>
                  </a:lnTo>
                  <a:lnTo>
                    <a:pt x="174" y="43"/>
                  </a:lnTo>
                  <a:lnTo>
                    <a:pt x="179" y="51"/>
                  </a:lnTo>
                  <a:lnTo>
                    <a:pt x="183" y="60"/>
                  </a:lnTo>
                  <a:lnTo>
                    <a:pt x="186" y="68"/>
                  </a:lnTo>
                  <a:lnTo>
                    <a:pt x="189" y="77"/>
                  </a:lnTo>
                  <a:lnTo>
                    <a:pt x="190" y="87"/>
                  </a:lnTo>
                  <a:lnTo>
                    <a:pt x="191" y="96"/>
                  </a:lnTo>
                  <a:lnTo>
                    <a:pt x="190" y="106"/>
                  </a:lnTo>
                  <a:lnTo>
                    <a:pt x="189" y="115"/>
                  </a:lnTo>
                  <a:lnTo>
                    <a:pt x="186" y="125"/>
                  </a:lnTo>
                  <a:lnTo>
                    <a:pt x="183" y="133"/>
                  </a:lnTo>
                  <a:lnTo>
                    <a:pt x="179" y="142"/>
                  </a:lnTo>
                  <a:lnTo>
                    <a:pt x="174" y="150"/>
                  </a:lnTo>
                  <a:lnTo>
                    <a:pt x="168" y="157"/>
                  </a:lnTo>
                  <a:lnTo>
                    <a:pt x="163" y="164"/>
                  </a:lnTo>
                  <a:lnTo>
                    <a:pt x="155" y="170"/>
                  </a:lnTo>
                  <a:lnTo>
                    <a:pt x="148" y="175"/>
                  </a:lnTo>
                  <a:lnTo>
                    <a:pt x="140" y="180"/>
                  </a:lnTo>
                  <a:lnTo>
                    <a:pt x="132" y="184"/>
                  </a:lnTo>
                  <a:lnTo>
                    <a:pt x="123" y="188"/>
                  </a:lnTo>
                  <a:lnTo>
                    <a:pt x="114" y="190"/>
                  </a:lnTo>
                  <a:lnTo>
                    <a:pt x="104" y="191"/>
                  </a:lnTo>
                  <a:lnTo>
                    <a:pt x="95" y="191"/>
                  </a:lnTo>
                  <a:lnTo>
                    <a:pt x="85" y="191"/>
                  </a:lnTo>
                  <a:lnTo>
                    <a:pt x="76" y="190"/>
                  </a:lnTo>
                  <a:lnTo>
                    <a:pt x="66" y="188"/>
                  </a:lnTo>
                  <a:lnTo>
                    <a:pt x="58" y="184"/>
                  </a:lnTo>
                  <a:lnTo>
                    <a:pt x="50" y="180"/>
                  </a:lnTo>
                  <a:lnTo>
                    <a:pt x="41" y="175"/>
                  </a:lnTo>
                  <a:lnTo>
                    <a:pt x="34" y="170"/>
                  </a:lnTo>
                  <a:lnTo>
                    <a:pt x="27" y="164"/>
                  </a:lnTo>
                  <a:lnTo>
                    <a:pt x="21" y="157"/>
                  </a:lnTo>
                  <a:lnTo>
                    <a:pt x="16" y="150"/>
                  </a:lnTo>
                  <a:lnTo>
                    <a:pt x="10" y="142"/>
                  </a:lnTo>
                  <a:lnTo>
                    <a:pt x="7" y="133"/>
                  </a:lnTo>
                  <a:lnTo>
                    <a:pt x="3" y="125"/>
                  </a:lnTo>
                  <a:lnTo>
                    <a:pt x="1" y="115"/>
                  </a:lnTo>
                  <a:lnTo>
                    <a:pt x="0" y="106"/>
                  </a:lnTo>
                  <a:lnTo>
                    <a:pt x="0" y="96"/>
                  </a:lnTo>
                  <a:lnTo>
                    <a:pt x="0" y="87"/>
                  </a:lnTo>
                  <a:lnTo>
                    <a:pt x="1" y="77"/>
                  </a:lnTo>
                  <a:lnTo>
                    <a:pt x="3" y="68"/>
                  </a:lnTo>
                  <a:lnTo>
                    <a:pt x="7" y="60"/>
                  </a:lnTo>
                  <a:lnTo>
                    <a:pt x="10" y="51"/>
                  </a:lnTo>
                  <a:lnTo>
                    <a:pt x="16" y="43"/>
                  </a:lnTo>
                  <a:lnTo>
                    <a:pt x="21" y="36"/>
                  </a:lnTo>
                  <a:lnTo>
                    <a:pt x="27" y="29"/>
                  </a:lnTo>
                  <a:lnTo>
                    <a:pt x="34" y="23"/>
                  </a:lnTo>
                  <a:lnTo>
                    <a:pt x="41" y="17"/>
                  </a:lnTo>
                  <a:lnTo>
                    <a:pt x="50" y="12"/>
                  </a:lnTo>
                  <a:lnTo>
                    <a:pt x="58" y="8"/>
                  </a:lnTo>
                  <a:lnTo>
                    <a:pt x="66" y="5"/>
                  </a:lnTo>
                  <a:lnTo>
                    <a:pt x="76" y="3"/>
                  </a:lnTo>
                  <a:lnTo>
                    <a:pt x="85" y="1"/>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08" name="Freeform 470"/>
            <p:cNvSpPr>
              <a:spLocks/>
            </p:cNvSpPr>
            <p:nvPr/>
          </p:nvSpPr>
          <p:spPr bwMode="auto">
            <a:xfrm>
              <a:off x="4422" y="2524"/>
              <a:ext cx="48" cy="47"/>
            </a:xfrm>
            <a:custGeom>
              <a:avLst/>
              <a:gdLst>
                <a:gd name="T0" fmla="*/ 2 w 190"/>
                <a:gd name="T1" fmla="*/ 0 h 191"/>
                <a:gd name="T2" fmla="*/ 2 w 190"/>
                <a:gd name="T3" fmla="*/ 0 h 191"/>
                <a:gd name="T4" fmla="*/ 2 w 190"/>
                <a:gd name="T5" fmla="*/ 0 h 191"/>
                <a:gd name="T6" fmla="*/ 3 w 190"/>
                <a:gd name="T7" fmla="*/ 0 h 191"/>
                <a:gd name="T8" fmla="*/ 3 w 190"/>
                <a:gd name="T9" fmla="*/ 0 h 191"/>
                <a:gd name="T10" fmla="*/ 3 w 190"/>
                <a:gd name="T11" fmla="*/ 1 h 191"/>
                <a:gd name="T12" fmla="*/ 3 w 190"/>
                <a:gd name="T13" fmla="*/ 1 h 191"/>
                <a:gd name="T14" fmla="*/ 3 w 190"/>
                <a:gd name="T15" fmla="*/ 1 h 191"/>
                <a:gd name="T16" fmla="*/ 3 w 190"/>
                <a:gd name="T17" fmla="*/ 1 h 191"/>
                <a:gd name="T18" fmla="*/ 3 w 190"/>
                <a:gd name="T19" fmla="*/ 2 h 191"/>
                <a:gd name="T20" fmla="*/ 3 w 190"/>
                <a:gd name="T21" fmla="*/ 2 h 191"/>
                <a:gd name="T22" fmla="*/ 3 w 190"/>
                <a:gd name="T23" fmla="*/ 2 h 191"/>
                <a:gd name="T24" fmla="*/ 3 w 190"/>
                <a:gd name="T25" fmla="*/ 2 h 191"/>
                <a:gd name="T26" fmla="*/ 2 w 190"/>
                <a:gd name="T27" fmla="*/ 3 h 191"/>
                <a:gd name="T28" fmla="*/ 2 w 190"/>
                <a:gd name="T29" fmla="*/ 3 h 191"/>
                <a:gd name="T30" fmla="*/ 2 w 190"/>
                <a:gd name="T31" fmla="*/ 3 h 191"/>
                <a:gd name="T32" fmla="*/ 1 w 190"/>
                <a:gd name="T33" fmla="*/ 3 h 191"/>
                <a:gd name="T34" fmla="*/ 1 w 190"/>
                <a:gd name="T35" fmla="*/ 3 h 191"/>
                <a:gd name="T36" fmla="*/ 1 w 190"/>
                <a:gd name="T37" fmla="*/ 3 h 191"/>
                <a:gd name="T38" fmla="*/ 1 w 190"/>
                <a:gd name="T39" fmla="*/ 2 h 191"/>
                <a:gd name="T40" fmla="*/ 0 w 190"/>
                <a:gd name="T41" fmla="*/ 2 h 191"/>
                <a:gd name="T42" fmla="*/ 0 w 190"/>
                <a:gd name="T43" fmla="*/ 2 h 191"/>
                <a:gd name="T44" fmla="*/ 0 w 190"/>
                <a:gd name="T45" fmla="*/ 2 h 191"/>
                <a:gd name="T46" fmla="*/ 0 w 190"/>
                <a:gd name="T47" fmla="*/ 1 h 191"/>
                <a:gd name="T48" fmla="*/ 0 w 190"/>
                <a:gd name="T49" fmla="*/ 1 h 191"/>
                <a:gd name="T50" fmla="*/ 0 w 190"/>
                <a:gd name="T51" fmla="*/ 1 h 191"/>
                <a:gd name="T52" fmla="*/ 0 w 190"/>
                <a:gd name="T53" fmla="*/ 1 h 191"/>
                <a:gd name="T54" fmla="*/ 0 w 190"/>
                <a:gd name="T55" fmla="*/ 0 h 191"/>
                <a:gd name="T56" fmla="*/ 1 w 190"/>
                <a:gd name="T57" fmla="*/ 0 h 191"/>
                <a:gd name="T58" fmla="*/ 1 w 190"/>
                <a:gd name="T59" fmla="*/ 0 h 191"/>
                <a:gd name="T60" fmla="*/ 1 w 190"/>
                <a:gd name="T61" fmla="*/ 0 h 191"/>
                <a:gd name="T62" fmla="*/ 1 w 190"/>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191"/>
                <a:gd name="T98" fmla="*/ 190 w 190"/>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191">
                  <a:moveTo>
                    <a:pt x="95" y="0"/>
                  </a:moveTo>
                  <a:lnTo>
                    <a:pt x="104" y="1"/>
                  </a:lnTo>
                  <a:lnTo>
                    <a:pt x="114" y="2"/>
                  </a:lnTo>
                  <a:lnTo>
                    <a:pt x="123" y="4"/>
                  </a:lnTo>
                  <a:lnTo>
                    <a:pt x="131" y="8"/>
                  </a:lnTo>
                  <a:lnTo>
                    <a:pt x="140" y="12"/>
                  </a:lnTo>
                  <a:lnTo>
                    <a:pt x="148" y="16"/>
                  </a:lnTo>
                  <a:lnTo>
                    <a:pt x="155" y="22"/>
                  </a:lnTo>
                  <a:lnTo>
                    <a:pt x="162" y="28"/>
                  </a:lnTo>
                  <a:lnTo>
                    <a:pt x="168" y="35"/>
                  </a:lnTo>
                  <a:lnTo>
                    <a:pt x="173" y="42"/>
                  </a:lnTo>
                  <a:lnTo>
                    <a:pt x="179" y="51"/>
                  </a:lnTo>
                  <a:lnTo>
                    <a:pt x="183" y="59"/>
                  </a:lnTo>
                  <a:lnTo>
                    <a:pt x="186" y="67"/>
                  </a:lnTo>
                  <a:lnTo>
                    <a:pt x="188" y="77"/>
                  </a:lnTo>
                  <a:lnTo>
                    <a:pt x="190" y="86"/>
                  </a:lnTo>
                  <a:lnTo>
                    <a:pt x="190" y="96"/>
                  </a:lnTo>
                  <a:lnTo>
                    <a:pt x="190" y="105"/>
                  </a:lnTo>
                  <a:lnTo>
                    <a:pt x="188" y="115"/>
                  </a:lnTo>
                  <a:lnTo>
                    <a:pt x="186" y="124"/>
                  </a:lnTo>
                  <a:lnTo>
                    <a:pt x="183" y="133"/>
                  </a:lnTo>
                  <a:lnTo>
                    <a:pt x="179" y="141"/>
                  </a:lnTo>
                  <a:lnTo>
                    <a:pt x="173" y="149"/>
                  </a:lnTo>
                  <a:lnTo>
                    <a:pt x="168" y="156"/>
                  </a:lnTo>
                  <a:lnTo>
                    <a:pt x="162" y="164"/>
                  </a:lnTo>
                  <a:lnTo>
                    <a:pt x="155" y="170"/>
                  </a:lnTo>
                  <a:lnTo>
                    <a:pt x="148" y="174"/>
                  </a:lnTo>
                  <a:lnTo>
                    <a:pt x="140" y="180"/>
                  </a:lnTo>
                  <a:lnTo>
                    <a:pt x="131" y="184"/>
                  </a:lnTo>
                  <a:lnTo>
                    <a:pt x="123" y="187"/>
                  </a:lnTo>
                  <a:lnTo>
                    <a:pt x="114" y="190"/>
                  </a:lnTo>
                  <a:lnTo>
                    <a:pt x="104" y="191"/>
                  </a:lnTo>
                  <a:lnTo>
                    <a:pt x="95" y="191"/>
                  </a:lnTo>
                  <a:lnTo>
                    <a:pt x="85" y="191"/>
                  </a:lnTo>
                  <a:lnTo>
                    <a:pt x="76" y="190"/>
                  </a:lnTo>
                  <a:lnTo>
                    <a:pt x="66" y="187"/>
                  </a:lnTo>
                  <a:lnTo>
                    <a:pt x="58" y="184"/>
                  </a:lnTo>
                  <a:lnTo>
                    <a:pt x="49" y="180"/>
                  </a:lnTo>
                  <a:lnTo>
                    <a:pt x="41" y="174"/>
                  </a:lnTo>
                  <a:lnTo>
                    <a:pt x="34" y="170"/>
                  </a:lnTo>
                  <a:lnTo>
                    <a:pt x="27" y="164"/>
                  </a:lnTo>
                  <a:lnTo>
                    <a:pt x="21" y="156"/>
                  </a:lnTo>
                  <a:lnTo>
                    <a:pt x="15" y="149"/>
                  </a:lnTo>
                  <a:lnTo>
                    <a:pt x="10" y="141"/>
                  </a:lnTo>
                  <a:lnTo>
                    <a:pt x="7" y="133"/>
                  </a:lnTo>
                  <a:lnTo>
                    <a:pt x="3" y="124"/>
                  </a:lnTo>
                  <a:lnTo>
                    <a:pt x="1" y="115"/>
                  </a:lnTo>
                  <a:lnTo>
                    <a:pt x="0" y="105"/>
                  </a:lnTo>
                  <a:lnTo>
                    <a:pt x="0" y="96"/>
                  </a:lnTo>
                  <a:lnTo>
                    <a:pt x="0" y="86"/>
                  </a:lnTo>
                  <a:lnTo>
                    <a:pt x="1" y="77"/>
                  </a:lnTo>
                  <a:lnTo>
                    <a:pt x="3" y="67"/>
                  </a:lnTo>
                  <a:lnTo>
                    <a:pt x="7" y="59"/>
                  </a:lnTo>
                  <a:lnTo>
                    <a:pt x="10" y="51"/>
                  </a:lnTo>
                  <a:lnTo>
                    <a:pt x="15" y="42"/>
                  </a:lnTo>
                  <a:lnTo>
                    <a:pt x="21" y="35"/>
                  </a:lnTo>
                  <a:lnTo>
                    <a:pt x="27" y="28"/>
                  </a:lnTo>
                  <a:lnTo>
                    <a:pt x="34" y="22"/>
                  </a:lnTo>
                  <a:lnTo>
                    <a:pt x="41" y="16"/>
                  </a:lnTo>
                  <a:lnTo>
                    <a:pt x="49" y="12"/>
                  </a:lnTo>
                  <a:lnTo>
                    <a:pt x="58" y="8"/>
                  </a:lnTo>
                  <a:lnTo>
                    <a:pt x="66" y="4"/>
                  </a:lnTo>
                  <a:lnTo>
                    <a:pt x="76" y="2"/>
                  </a:lnTo>
                  <a:lnTo>
                    <a:pt x="85" y="1"/>
                  </a:lnTo>
                  <a:lnTo>
                    <a:pt x="95" y="0"/>
                  </a:lnTo>
                  <a:close/>
                </a:path>
              </a:pathLst>
            </a:custGeom>
            <a:solidFill>
              <a:srgbClr val="FEF800"/>
            </a:solidFill>
            <a:ln w="9525">
              <a:noFill/>
              <a:round/>
              <a:headEnd/>
              <a:tailEnd/>
            </a:ln>
          </p:spPr>
          <p:txBody>
            <a:bodyPr/>
            <a:lstStyle/>
            <a:p>
              <a:endParaRPr lang="en-US">
                <a:latin typeface="Calibri" pitchFamily="34" charset="0"/>
              </a:endParaRPr>
            </a:p>
          </p:txBody>
        </p:sp>
        <p:sp>
          <p:nvSpPr>
            <p:cNvPr id="14409" name="Freeform 471"/>
            <p:cNvSpPr>
              <a:spLocks/>
            </p:cNvSpPr>
            <p:nvPr/>
          </p:nvSpPr>
          <p:spPr bwMode="auto">
            <a:xfrm>
              <a:off x="4422" y="2524"/>
              <a:ext cx="48" cy="47"/>
            </a:xfrm>
            <a:custGeom>
              <a:avLst/>
              <a:gdLst>
                <a:gd name="T0" fmla="*/ 2 w 190"/>
                <a:gd name="T1" fmla="*/ 0 h 191"/>
                <a:gd name="T2" fmla="*/ 2 w 190"/>
                <a:gd name="T3" fmla="*/ 0 h 191"/>
                <a:gd name="T4" fmla="*/ 2 w 190"/>
                <a:gd name="T5" fmla="*/ 0 h 191"/>
                <a:gd name="T6" fmla="*/ 3 w 190"/>
                <a:gd name="T7" fmla="*/ 0 h 191"/>
                <a:gd name="T8" fmla="*/ 3 w 190"/>
                <a:gd name="T9" fmla="*/ 0 h 191"/>
                <a:gd name="T10" fmla="*/ 3 w 190"/>
                <a:gd name="T11" fmla="*/ 1 h 191"/>
                <a:gd name="T12" fmla="*/ 3 w 190"/>
                <a:gd name="T13" fmla="*/ 1 h 191"/>
                <a:gd name="T14" fmla="*/ 3 w 190"/>
                <a:gd name="T15" fmla="*/ 1 h 191"/>
                <a:gd name="T16" fmla="*/ 3 w 190"/>
                <a:gd name="T17" fmla="*/ 1 h 191"/>
                <a:gd name="T18" fmla="*/ 3 w 190"/>
                <a:gd name="T19" fmla="*/ 2 h 191"/>
                <a:gd name="T20" fmla="*/ 3 w 190"/>
                <a:gd name="T21" fmla="*/ 2 h 191"/>
                <a:gd name="T22" fmla="*/ 3 w 190"/>
                <a:gd name="T23" fmla="*/ 2 h 191"/>
                <a:gd name="T24" fmla="*/ 3 w 190"/>
                <a:gd name="T25" fmla="*/ 2 h 191"/>
                <a:gd name="T26" fmla="*/ 2 w 190"/>
                <a:gd name="T27" fmla="*/ 3 h 191"/>
                <a:gd name="T28" fmla="*/ 2 w 190"/>
                <a:gd name="T29" fmla="*/ 3 h 191"/>
                <a:gd name="T30" fmla="*/ 2 w 190"/>
                <a:gd name="T31" fmla="*/ 3 h 191"/>
                <a:gd name="T32" fmla="*/ 1 w 190"/>
                <a:gd name="T33" fmla="*/ 3 h 191"/>
                <a:gd name="T34" fmla="*/ 1 w 190"/>
                <a:gd name="T35" fmla="*/ 3 h 191"/>
                <a:gd name="T36" fmla="*/ 1 w 190"/>
                <a:gd name="T37" fmla="*/ 3 h 191"/>
                <a:gd name="T38" fmla="*/ 1 w 190"/>
                <a:gd name="T39" fmla="*/ 2 h 191"/>
                <a:gd name="T40" fmla="*/ 0 w 190"/>
                <a:gd name="T41" fmla="*/ 2 h 191"/>
                <a:gd name="T42" fmla="*/ 0 w 190"/>
                <a:gd name="T43" fmla="*/ 2 h 191"/>
                <a:gd name="T44" fmla="*/ 0 w 190"/>
                <a:gd name="T45" fmla="*/ 2 h 191"/>
                <a:gd name="T46" fmla="*/ 0 w 190"/>
                <a:gd name="T47" fmla="*/ 1 h 191"/>
                <a:gd name="T48" fmla="*/ 0 w 190"/>
                <a:gd name="T49" fmla="*/ 1 h 191"/>
                <a:gd name="T50" fmla="*/ 0 w 190"/>
                <a:gd name="T51" fmla="*/ 1 h 191"/>
                <a:gd name="T52" fmla="*/ 0 w 190"/>
                <a:gd name="T53" fmla="*/ 1 h 191"/>
                <a:gd name="T54" fmla="*/ 0 w 190"/>
                <a:gd name="T55" fmla="*/ 0 h 191"/>
                <a:gd name="T56" fmla="*/ 1 w 190"/>
                <a:gd name="T57" fmla="*/ 0 h 191"/>
                <a:gd name="T58" fmla="*/ 1 w 190"/>
                <a:gd name="T59" fmla="*/ 0 h 191"/>
                <a:gd name="T60" fmla="*/ 1 w 190"/>
                <a:gd name="T61" fmla="*/ 0 h 191"/>
                <a:gd name="T62" fmla="*/ 1 w 190"/>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191"/>
                <a:gd name="T98" fmla="*/ 190 w 190"/>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191">
                  <a:moveTo>
                    <a:pt x="95" y="0"/>
                  </a:moveTo>
                  <a:lnTo>
                    <a:pt x="104" y="1"/>
                  </a:lnTo>
                  <a:lnTo>
                    <a:pt x="114" y="2"/>
                  </a:lnTo>
                  <a:lnTo>
                    <a:pt x="123" y="4"/>
                  </a:lnTo>
                  <a:lnTo>
                    <a:pt x="131" y="8"/>
                  </a:lnTo>
                  <a:lnTo>
                    <a:pt x="140" y="12"/>
                  </a:lnTo>
                  <a:lnTo>
                    <a:pt x="148" y="16"/>
                  </a:lnTo>
                  <a:lnTo>
                    <a:pt x="155" y="22"/>
                  </a:lnTo>
                  <a:lnTo>
                    <a:pt x="162" y="28"/>
                  </a:lnTo>
                  <a:lnTo>
                    <a:pt x="168" y="35"/>
                  </a:lnTo>
                  <a:lnTo>
                    <a:pt x="173" y="42"/>
                  </a:lnTo>
                  <a:lnTo>
                    <a:pt x="179" y="51"/>
                  </a:lnTo>
                  <a:lnTo>
                    <a:pt x="183" y="59"/>
                  </a:lnTo>
                  <a:lnTo>
                    <a:pt x="186" y="67"/>
                  </a:lnTo>
                  <a:lnTo>
                    <a:pt x="188" y="77"/>
                  </a:lnTo>
                  <a:lnTo>
                    <a:pt x="190" y="86"/>
                  </a:lnTo>
                  <a:lnTo>
                    <a:pt x="190" y="96"/>
                  </a:lnTo>
                  <a:lnTo>
                    <a:pt x="190" y="105"/>
                  </a:lnTo>
                  <a:lnTo>
                    <a:pt x="188" y="115"/>
                  </a:lnTo>
                  <a:lnTo>
                    <a:pt x="186" y="124"/>
                  </a:lnTo>
                  <a:lnTo>
                    <a:pt x="183" y="133"/>
                  </a:lnTo>
                  <a:lnTo>
                    <a:pt x="179" y="141"/>
                  </a:lnTo>
                  <a:lnTo>
                    <a:pt x="173" y="149"/>
                  </a:lnTo>
                  <a:lnTo>
                    <a:pt x="168" y="156"/>
                  </a:lnTo>
                  <a:lnTo>
                    <a:pt x="162" y="164"/>
                  </a:lnTo>
                  <a:lnTo>
                    <a:pt x="155" y="170"/>
                  </a:lnTo>
                  <a:lnTo>
                    <a:pt x="148" y="174"/>
                  </a:lnTo>
                  <a:lnTo>
                    <a:pt x="140" y="180"/>
                  </a:lnTo>
                  <a:lnTo>
                    <a:pt x="131" y="184"/>
                  </a:lnTo>
                  <a:lnTo>
                    <a:pt x="123" y="187"/>
                  </a:lnTo>
                  <a:lnTo>
                    <a:pt x="114" y="190"/>
                  </a:lnTo>
                  <a:lnTo>
                    <a:pt x="104" y="191"/>
                  </a:lnTo>
                  <a:lnTo>
                    <a:pt x="95" y="191"/>
                  </a:lnTo>
                  <a:lnTo>
                    <a:pt x="85" y="191"/>
                  </a:lnTo>
                  <a:lnTo>
                    <a:pt x="76" y="190"/>
                  </a:lnTo>
                  <a:lnTo>
                    <a:pt x="66" y="187"/>
                  </a:lnTo>
                  <a:lnTo>
                    <a:pt x="58" y="184"/>
                  </a:lnTo>
                  <a:lnTo>
                    <a:pt x="49" y="180"/>
                  </a:lnTo>
                  <a:lnTo>
                    <a:pt x="41" y="174"/>
                  </a:lnTo>
                  <a:lnTo>
                    <a:pt x="34" y="170"/>
                  </a:lnTo>
                  <a:lnTo>
                    <a:pt x="27" y="164"/>
                  </a:lnTo>
                  <a:lnTo>
                    <a:pt x="21" y="156"/>
                  </a:lnTo>
                  <a:lnTo>
                    <a:pt x="15" y="149"/>
                  </a:lnTo>
                  <a:lnTo>
                    <a:pt x="10" y="141"/>
                  </a:lnTo>
                  <a:lnTo>
                    <a:pt x="7" y="133"/>
                  </a:lnTo>
                  <a:lnTo>
                    <a:pt x="3" y="124"/>
                  </a:lnTo>
                  <a:lnTo>
                    <a:pt x="1" y="115"/>
                  </a:lnTo>
                  <a:lnTo>
                    <a:pt x="0" y="105"/>
                  </a:lnTo>
                  <a:lnTo>
                    <a:pt x="0" y="96"/>
                  </a:lnTo>
                  <a:lnTo>
                    <a:pt x="0" y="86"/>
                  </a:lnTo>
                  <a:lnTo>
                    <a:pt x="1" y="77"/>
                  </a:lnTo>
                  <a:lnTo>
                    <a:pt x="3" y="67"/>
                  </a:lnTo>
                  <a:lnTo>
                    <a:pt x="7" y="59"/>
                  </a:lnTo>
                  <a:lnTo>
                    <a:pt x="10" y="51"/>
                  </a:lnTo>
                  <a:lnTo>
                    <a:pt x="15" y="42"/>
                  </a:lnTo>
                  <a:lnTo>
                    <a:pt x="21" y="35"/>
                  </a:lnTo>
                  <a:lnTo>
                    <a:pt x="27" y="28"/>
                  </a:lnTo>
                  <a:lnTo>
                    <a:pt x="34" y="22"/>
                  </a:lnTo>
                  <a:lnTo>
                    <a:pt x="41" y="16"/>
                  </a:lnTo>
                  <a:lnTo>
                    <a:pt x="49" y="12"/>
                  </a:lnTo>
                  <a:lnTo>
                    <a:pt x="58" y="8"/>
                  </a:lnTo>
                  <a:lnTo>
                    <a:pt x="66" y="4"/>
                  </a:lnTo>
                  <a:lnTo>
                    <a:pt x="76" y="2"/>
                  </a:lnTo>
                  <a:lnTo>
                    <a:pt x="85" y="1"/>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10" name="Freeform 472"/>
            <p:cNvSpPr>
              <a:spLocks/>
            </p:cNvSpPr>
            <p:nvPr/>
          </p:nvSpPr>
          <p:spPr bwMode="auto">
            <a:xfrm>
              <a:off x="4448" y="2554"/>
              <a:ext cx="48" cy="47"/>
            </a:xfrm>
            <a:custGeom>
              <a:avLst/>
              <a:gdLst>
                <a:gd name="T0" fmla="*/ 2 w 191"/>
                <a:gd name="T1" fmla="*/ 0 h 191"/>
                <a:gd name="T2" fmla="*/ 2 w 191"/>
                <a:gd name="T3" fmla="*/ 0 h 191"/>
                <a:gd name="T4" fmla="*/ 2 w 191"/>
                <a:gd name="T5" fmla="*/ 0 h 191"/>
                <a:gd name="T6" fmla="*/ 3 w 191"/>
                <a:gd name="T7" fmla="*/ 0 h 191"/>
                <a:gd name="T8" fmla="*/ 3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3 w 191"/>
                <a:gd name="T23" fmla="*/ 2 h 191"/>
                <a:gd name="T24" fmla="*/ 3 w 191"/>
                <a:gd name="T25" fmla="*/ 2 h 191"/>
                <a:gd name="T26" fmla="*/ 2 w 191"/>
                <a:gd name="T27" fmla="*/ 3 h 191"/>
                <a:gd name="T28" fmla="*/ 2 w 191"/>
                <a:gd name="T29" fmla="*/ 3 h 191"/>
                <a:gd name="T30" fmla="*/ 2 w 191"/>
                <a:gd name="T31" fmla="*/ 3 h 191"/>
                <a:gd name="T32" fmla="*/ 2 w 191"/>
                <a:gd name="T33" fmla="*/ 3 h 191"/>
                <a:gd name="T34" fmla="*/ 1 w 191"/>
                <a:gd name="T35" fmla="*/ 3 h 191"/>
                <a:gd name="T36" fmla="*/ 1 w 191"/>
                <a:gd name="T37" fmla="*/ 3 h 191"/>
                <a:gd name="T38" fmla="*/ 1 w 191"/>
                <a:gd name="T39" fmla="*/ 2 h 191"/>
                <a:gd name="T40" fmla="*/ 1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1 w 191"/>
                <a:gd name="T55" fmla="*/ 0 h 191"/>
                <a:gd name="T56" fmla="*/ 1 w 191"/>
                <a:gd name="T57" fmla="*/ 0 h 191"/>
                <a:gd name="T58" fmla="*/ 1 w 191"/>
                <a:gd name="T59" fmla="*/ 0 h 191"/>
                <a:gd name="T60" fmla="*/ 1 w 191"/>
                <a:gd name="T61" fmla="*/ 0 h 191"/>
                <a:gd name="T62" fmla="*/ 2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6" y="0"/>
                  </a:moveTo>
                  <a:lnTo>
                    <a:pt x="106" y="1"/>
                  </a:lnTo>
                  <a:lnTo>
                    <a:pt x="115" y="2"/>
                  </a:lnTo>
                  <a:lnTo>
                    <a:pt x="125" y="4"/>
                  </a:lnTo>
                  <a:lnTo>
                    <a:pt x="133" y="7"/>
                  </a:lnTo>
                  <a:lnTo>
                    <a:pt x="141" y="12"/>
                  </a:lnTo>
                  <a:lnTo>
                    <a:pt x="150" y="16"/>
                  </a:lnTo>
                  <a:lnTo>
                    <a:pt x="157" y="22"/>
                  </a:lnTo>
                  <a:lnTo>
                    <a:pt x="164" y="28"/>
                  </a:lnTo>
                  <a:lnTo>
                    <a:pt x="170" y="34"/>
                  </a:lnTo>
                  <a:lnTo>
                    <a:pt x="175" y="42"/>
                  </a:lnTo>
                  <a:lnTo>
                    <a:pt x="179" y="50"/>
                  </a:lnTo>
                  <a:lnTo>
                    <a:pt x="184" y="58"/>
                  </a:lnTo>
                  <a:lnTo>
                    <a:pt x="186" y="67"/>
                  </a:lnTo>
                  <a:lnTo>
                    <a:pt x="189" y="76"/>
                  </a:lnTo>
                  <a:lnTo>
                    <a:pt x="191" y="85"/>
                  </a:lnTo>
                  <a:lnTo>
                    <a:pt x="191" y="95"/>
                  </a:lnTo>
                  <a:lnTo>
                    <a:pt x="191" y="105"/>
                  </a:lnTo>
                  <a:lnTo>
                    <a:pt x="189" y="115"/>
                  </a:lnTo>
                  <a:lnTo>
                    <a:pt x="186" y="123"/>
                  </a:lnTo>
                  <a:lnTo>
                    <a:pt x="184" y="133"/>
                  </a:lnTo>
                  <a:lnTo>
                    <a:pt x="179" y="141"/>
                  </a:lnTo>
                  <a:lnTo>
                    <a:pt x="175" y="148"/>
                  </a:lnTo>
                  <a:lnTo>
                    <a:pt x="170" y="157"/>
                  </a:lnTo>
                  <a:lnTo>
                    <a:pt x="164" y="162"/>
                  </a:lnTo>
                  <a:lnTo>
                    <a:pt x="157" y="168"/>
                  </a:lnTo>
                  <a:lnTo>
                    <a:pt x="150" y="174"/>
                  </a:lnTo>
                  <a:lnTo>
                    <a:pt x="141" y="179"/>
                  </a:lnTo>
                  <a:lnTo>
                    <a:pt x="133" y="184"/>
                  </a:lnTo>
                  <a:lnTo>
                    <a:pt x="125" y="186"/>
                  </a:lnTo>
                  <a:lnTo>
                    <a:pt x="115" y="189"/>
                  </a:lnTo>
                  <a:lnTo>
                    <a:pt x="106" y="190"/>
                  </a:lnTo>
                  <a:lnTo>
                    <a:pt x="96" y="191"/>
                  </a:lnTo>
                  <a:lnTo>
                    <a:pt x="87" y="190"/>
                  </a:lnTo>
                  <a:lnTo>
                    <a:pt x="77" y="189"/>
                  </a:lnTo>
                  <a:lnTo>
                    <a:pt x="68" y="186"/>
                  </a:lnTo>
                  <a:lnTo>
                    <a:pt x="58" y="184"/>
                  </a:lnTo>
                  <a:lnTo>
                    <a:pt x="50" y="179"/>
                  </a:lnTo>
                  <a:lnTo>
                    <a:pt x="43" y="174"/>
                  </a:lnTo>
                  <a:lnTo>
                    <a:pt x="36" y="168"/>
                  </a:lnTo>
                  <a:lnTo>
                    <a:pt x="28" y="162"/>
                  </a:lnTo>
                  <a:lnTo>
                    <a:pt x="22" y="157"/>
                  </a:lnTo>
                  <a:lnTo>
                    <a:pt x="17" y="148"/>
                  </a:lnTo>
                  <a:lnTo>
                    <a:pt x="12" y="141"/>
                  </a:lnTo>
                  <a:lnTo>
                    <a:pt x="8" y="133"/>
                  </a:lnTo>
                  <a:lnTo>
                    <a:pt x="5" y="123"/>
                  </a:lnTo>
                  <a:lnTo>
                    <a:pt x="2" y="115"/>
                  </a:lnTo>
                  <a:lnTo>
                    <a:pt x="1" y="105"/>
                  </a:lnTo>
                  <a:lnTo>
                    <a:pt x="0" y="95"/>
                  </a:lnTo>
                  <a:lnTo>
                    <a:pt x="1" y="85"/>
                  </a:lnTo>
                  <a:lnTo>
                    <a:pt x="2" y="76"/>
                  </a:lnTo>
                  <a:lnTo>
                    <a:pt x="5" y="67"/>
                  </a:lnTo>
                  <a:lnTo>
                    <a:pt x="8" y="58"/>
                  </a:lnTo>
                  <a:lnTo>
                    <a:pt x="12" y="50"/>
                  </a:lnTo>
                  <a:lnTo>
                    <a:pt x="17" y="42"/>
                  </a:lnTo>
                  <a:lnTo>
                    <a:pt x="22" y="34"/>
                  </a:lnTo>
                  <a:lnTo>
                    <a:pt x="28" y="28"/>
                  </a:lnTo>
                  <a:lnTo>
                    <a:pt x="36" y="22"/>
                  </a:lnTo>
                  <a:lnTo>
                    <a:pt x="43" y="16"/>
                  </a:lnTo>
                  <a:lnTo>
                    <a:pt x="50" y="12"/>
                  </a:lnTo>
                  <a:lnTo>
                    <a:pt x="58" y="7"/>
                  </a:lnTo>
                  <a:lnTo>
                    <a:pt x="68" y="4"/>
                  </a:lnTo>
                  <a:lnTo>
                    <a:pt x="77" y="2"/>
                  </a:lnTo>
                  <a:lnTo>
                    <a:pt x="87" y="1"/>
                  </a:lnTo>
                  <a:lnTo>
                    <a:pt x="96" y="0"/>
                  </a:lnTo>
                  <a:close/>
                </a:path>
              </a:pathLst>
            </a:custGeom>
            <a:solidFill>
              <a:srgbClr val="FEF800"/>
            </a:solidFill>
            <a:ln w="9525">
              <a:noFill/>
              <a:round/>
              <a:headEnd/>
              <a:tailEnd/>
            </a:ln>
          </p:spPr>
          <p:txBody>
            <a:bodyPr/>
            <a:lstStyle/>
            <a:p>
              <a:endParaRPr lang="en-US">
                <a:latin typeface="Calibri" pitchFamily="34" charset="0"/>
              </a:endParaRPr>
            </a:p>
          </p:txBody>
        </p:sp>
        <p:sp>
          <p:nvSpPr>
            <p:cNvPr id="14411" name="Freeform 473"/>
            <p:cNvSpPr>
              <a:spLocks/>
            </p:cNvSpPr>
            <p:nvPr/>
          </p:nvSpPr>
          <p:spPr bwMode="auto">
            <a:xfrm>
              <a:off x="4448" y="2554"/>
              <a:ext cx="48" cy="47"/>
            </a:xfrm>
            <a:custGeom>
              <a:avLst/>
              <a:gdLst>
                <a:gd name="T0" fmla="*/ 2 w 191"/>
                <a:gd name="T1" fmla="*/ 0 h 191"/>
                <a:gd name="T2" fmla="*/ 2 w 191"/>
                <a:gd name="T3" fmla="*/ 0 h 191"/>
                <a:gd name="T4" fmla="*/ 2 w 191"/>
                <a:gd name="T5" fmla="*/ 0 h 191"/>
                <a:gd name="T6" fmla="*/ 3 w 191"/>
                <a:gd name="T7" fmla="*/ 0 h 191"/>
                <a:gd name="T8" fmla="*/ 3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3 w 191"/>
                <a:gd name="T23" fmla="*/ 2 h 191"/>
                <a:gd name="T24" fmla="*/ 3 w 191"/>
                <a:gd name="T25" fmla="*/ 2 h 191"/>
                <a:gd name="T26" fmla="*/ 2 w 191"/>
                <a:gd name="T27" fmla="*/ 3 h 191"/>
                <a:gd name="T28" fmla="*/ 2 w 191"/>
                <a:gd name="T29" fmla="*/ 3 h 191"/>
                <a:gd name="T30" fmla="*/ 2 w 191"/>
                <a:gd name="T31" fmla="*/ 3 h 191"/>
                <a:gd name="T32" fmla="*/ 2 w 191"/>
                <a:gd name="T33" fmla="*/ 3 h 191"/>
                <a:gd name="T34" fmla="*/ 1 w 191"/>
                <a:gd name="T35" fmla="*/ 3 h 191"/>
                <a:gd name="T36" fmla="*/ 1 w 191"/>
                <a:gd name="T37" fmla="*/ 3 h 191"/>
                <a:gd name="T38" fmla="*/ 1 w 191"/>
                <a:gd name="T39" fmla="*/ 2 h 191"/>
                <a:gd name="T40" fmla="*/ 1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1 w 191"/>
                <a:gd name="T55" fmla="*/ 0 h 191"/>
                <a:gd name="T56" fmla="*/ 1 w 191"/>
                <a:gd name="T57" fmla="*/ 0 h 191"/>
                <a:gd name="T58" fmla="*/ 1 w 191"/>
                <a:gd name="T59" fmla="*/ 0 h 191"/>
                <a:gd name="T60" fmla="*/ 1 w 191"/>
                <a:gd name="T61" fmla="*/ 0 h 191"/>
                <a:gd name="T62" fmla="*/ 2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6" y="0"/>
                  </a:moveTo>
                  <a:lnTo>
                    <a:pt x="106" y="1"/>
                  </a:lnTo>
                  <a:lnTo>
                    <a:pt x="115" y="2"/>
                  </a:lnTo>
                  <a:lnTo>
                    <a:pt x="125" y="4"/>
                  </a:lnTo>
                  <a:lnTo>
                    <a:pt x="133" y="7"/>
                  </a:lnTo>
                  <a:lnTo>
                    <a:pt x="141" y="12"/>
                  </a:lnTo>
                  <a:lnTo>
                    <a:pt x="150" y="16"/>
                  </a:lnTo>
                  <a:lnTo>
                    <a:pt x="157" y="22"/>
                  </a:lnTo>
                  <a:lnTo>
                    <a:pt x="164" y="28"/>
                  </a:lnTo>
                  <a:lnTo>
                    <a:pt x="170" y="34"/>
                  </a:lnTo>
                  <a:lnTo>
                    <a:pt x="175" y="42"/>
                  </a:lnTo>
                  <a:lnTo>
                    <a:pt x="179" y="50"/>
                  </a:lnTo>
                  <a:lnTo>
                    <a:pt x="184" y="58"/>
                  </a:lnTo>
                  <a:lnTo>
                    <a:pt x="186" y="67"/>
                  </a:lnTo>
                  <a:lnTo>
                    <a:pt x="189" y="76"/>
                  </a:lnTo>
                  <a:lnTo>
                    <a:pt x="191" y="85"/>
                  </a:lnTo>
                  <a:lnTo>
                    <a:pt x="191" y="95"/>
                  </a:lnTo>
                  <a:lnTo>
                    <a:pt x="191" y="105"/>
                  </a:lnTo>
                  <a:lnTo>
                    <a:pt x="189" y="115"/>
                  </a:lnTo>
                  <a:lnTo>
                    <a:pt x="186" y="123"/>
                  </a:lnTo>
                  <a:lnTo>
                    <a:pt x="184" y="133"/>
                  </a:lnTo>
                  <a:lnTo>
                    <a:pt x="179" y="141"/>
                  </a:lnTo>
                  <a:lnTo>
                    <a:pt x="175" y="148"/>
                  </a:lnTo>
                  <a:lnTo>
                    <a:pt x="170" y="157"/>
                  </a:lnTo>
                  <a:lnTo>
                    <a:pt x="164" y="162"/>
                  </a:lnTo>
                  <a:lnTo>
                    <a:pt x="157" y="168"/>
                  </a:lnTo>
                  <a:lnTo>
                    <a:pt x="150" y="174"/>
                  </a:lnTo>
                  <a:lnTo>
                    <a:pt x="141" y="179"/>
                  </a:lnTo>
                  <a:lnTo>
                    <a:pt x="133" y="184"/>
                  </a:lnTo>
                  <a:lnTo>
                    <a:pt x="125" y="186"/>
                  </a:lnTo>
                  <a:lnTo>
                    <a:pt x="115" y="189"/>
                  </a:lnTo>
                  <a:lnTo>
                    <a:pt x="106" y="190"/>
                  </a:lnTo>
                  <a:lnTo>
                    <a:pt x="96" y="191"/>
                  </a:lnTo>
                  <a:lnTo>
                    <a:pt x="87" y="190"/>
                  </a:lnTo>
                  <a:lnTo>
                    <a:pt x="77" y="189"/>
                  </a:lnTo>
                  <a:lnTo>
                    <a:pt x="68" y="186"/>
                  </a:lnTo>
                  <a:lnTo>
                    <a:pt x="58" y="184"/>
                  </a:lnTo>
                  <a:lnTo>
                    <a:pt x="50" y="179"/>
                  </a:lnTo>
                  <a:lnTo>
                    <a:pt x="43" y="174"/>
                  </a:lnTo>
                  <a:lnTo>
                    <a:pt x="36" y="168"/>
                  </a:lnTo>
                  <a:lnTo>
                    <a:pt x="28" y="162"/>
                  </a:lnTo>
                  <a:lnTo>
                    <a:pt x="22" y="157"/>
                  </a:lnTo>
                  <a:lnTo>
                    <a:pt x="17" y="148"/>
                  </a:lnTo>
                  <a:lnTo>
                    <a:pt x="12" y="141"/>
                  </a:lnTo>
                  <a:lnTo>
                    <a:pt x="8" y="133"/>
                  </a:lnTo>
                  <a:lnTo>
                    <a:pt x="5" y="123"/>
                  </a:lnTo>
                  <a:lnTo>
                    <a:pt x="2" y="115"/>
                  </a:lnTo>
                  <a:lnTo>
                    <a:pt x="1" y="105"/>
                  </a:lnTo>
                  <a:lnTo>
                    <a:pt x="0" y="95"/>
                  </a:lnTo>
                  <a:lnTo>
                    <a:pt x="1" y="85"/>
                  </a:lnTo>
                  <a:lnTo>
                    <a:pt x="2" y="76"/>
                  </a:lnTo>
                  <a:lnTo>
                    <a:pt x="5" y="67"/>
                  </a:lnTo>
                  <a:lnTo>
                    <a:pt x="8" y="58"/>
                  </a:lnTo>
                  <a:lnTo>
                    <a:pt x="12" y="50"/>
                  </a:lnTo>
                  <a:lnTo>
                    <a:pt x="17" y="42"/>
                  </a:lnTo>
                  <a:lnTo>
                    <a:pt x="22" y="34"/>
                  </a:lnTo>
                  <a:lnTo>
                    <a:pt x="28" y="28"/>
                  </a:lnTo>
                  <a:lnTo>
                    <a:pt x="36" y="22"/>
                  </a:lnTo>
                  <a:lnTo>
                    <a:pt x="43" y="16"/>
                  </a:lnTo>
                  <a:lnTo>
                    <a:pt x="50" y="12"/>
                  </a:lnTo>
                  <a:lnTo>
                    <a:pt x="58" y="7"/>
                  </a:lnTo>
                  <a:lnTo>
                    <a:pt x="68" y="4"/>
                  </a:lnTo>
                  <a:lnTo>
                    <a:pt x="77" y="2"/>
                  </a:lnTo>
                  <a:lnTo>
                    <a:pt x="87" y="1"/>
                  </a:lnTo>
                  <a:lnTo>
                    <a:pt x="96" y="0"/>
                  </a:lnTo>
                </a:path>
              </a:pathLst>
            </a:custGeom>
            <a:noFill/>
            <a:ln w="3175">
              <a:solidFill>
                <a:srgbClr val="2B0E72"/>
              </a:solidFill>
              <a:round/>
              <a:headEnd/>
              <a:tailEnd/>
            </a:ln>
          </p:spPr>
          <p:txBody>
            <a:bodyPr/>
            <a:lstStyle/>
            <a:p>
              <a:endParaRPr lang="en-US">
                <a:latin typeface="Calibri" pitchFamily="34" charset="0"/>
              </a:endParaRPr>
            </a:p>
          </p:txBody>
        </p:sp>
        <p:sp>
          <p:nvSpPr>
            <p:cNvPr id="14412" name="Freeform 474"/>
            <p:cNvSpPr>
              <a:spLocks/>
            </p:cNvSpPr>
            <p:nvPr/>
          </p:nvSpPr>
          <p:spPr bwMode="auto">
            <a:xfrm>
              <a:off x="4418" y="2580"/>
              <a:ext cx="47" cy="48"/>
            </a:xfrm>
            <a:custGeom>
              <a:avLst/>
              <a:gdLst>
                <a:gd name="T0" fmla="*/ 1 w 191"/>
                <a:gd name="T1" fmla="*/ 0 h 192"/>
                <a:gd name="T2" fmla="*/ 2 w 191"/>
                <a:gd name="T3" fmla="*/ 0 h 192"/>
                <a:gd name="T4" fmla="*/ 2 w 191"/>
                <a:gd name="T5" fmla="*/ 0 h 192"/>
                <a:gd name="T6" fmla="*/ 2 w 191"/>
                <a:gd name="T7" fmla="*/ 1 h 192"/>
                <a:gd name="T8" fmla="*/ 2 w 191"/>
                <a:gd name="T9" fmla="*/ 1 h 192"/>
                <a:gd name="T10" fmla="*/ 3 w 191"/>
                <a:gd name="T11" fmla="*/ 1 h 192"/>
                <a:gd name="T12" fmla="*/ 3 w 191"/>
                <a:gd name="T13" fmla="*/ 1 h 192"/>
                <a:gd name="T14" fmla="*/ 3 w 191"/>
                <a:gd name="T15" fmla="*/ 2 h 192"/>
                <a:gd name="T16" fmla="*/ 3 w 191"/>
                <a:gd name="T17" fmla="*/ 2 h 192"/>
                <a:gd name="T18" fmla="*/ 3 w 191"/>
                <a:gd name="T19" fmla="*/ 2 h 192"/>
                <a:gd name="T20" fmla="*/ 3 w 191"/>
                <a:gd name="T21" fmla="*/ 2 h 192"/>
                <a:gd name="T22" fmla="*/ 2 w 191"/>
                <a:gd name="T23" fmla="*/ 3 h 192"/>
                <a:gd name="T24" fmla="*/ 2 w 191"/>
                <a:gd name="T25" fmla="*/ 3 h 192"/>
                <a:gd name="T26" fmla="*/ 2 w 191"/>
                <a:gd name="T27" fmla="*/ 3 h 192"/>
                <a:gd name="T28" fmla="*/ 2 w 191"/>
                <a:gd name="T29" fmla="*/ 3 h 192"/>
                <a:gd name="T30" fmla="*/ 1 w 191"/>
                <a:gd name="T31" fmla="*/ 3 h 192"/>
                <a:gd name="T32" fmla="*/ 1 w 191"/>
                <a:gd name="T33" fmla="*/ 3 h 192"/>
                <a:gd name="T34" fmla="*/ 1 w 191"/>
                <a:gd name="T35" fmla="*/ 3 h 192"/>
                <a:gd name="T36" fmla="*/ 1 w 191"/>
                <a:gd name="T37" fmla="*/ 3 h 192"/>
                <a:gd name="T38" fmla="*/ 0 w 191"/>
                <a:gd name="T39" fmla="*/ 3 h 192"/>
                <a:gd name="T40" fmla="*/ 0 w 191"/>
                <a:gd name="T41" fmla="*/ 3 h 192"/>
                <a:gd name="T42" fmla="*/ 0 w 191"/>
                <a:gd name="T43" fmla="*/ 2 h 192"/>
                <a:gd name="T44" fmla="*/ 0 w 191"/>
                <a:gd name="T45" fmla="*/ 2 h 192"/>
                <a:gd name="T46" fmla="*/ 0 w 191"/>
                <a:gd name="T47" fmla="*/ 2 h 192"/>
                <a:gd name="T48" fmla="*/ 0 w 191"/>
                <a:gd name="T49" fmla="*/ 2 h 192"/>
                <a:gd name="T50" fmla="*/ 0 w 191"/>
                <a:gd name="T51" fmla="*/ 1 h 192"/>
                <a:gd name="T52" fmla="*/ 0 w 191"/>
                <a:gd name="T53" fmla="*/ 1 h 192"/>
                <a:gd name="T54" fmla="*/ 0 w 191"/>
                <a:gd name="T55" fmla="*/ 1 h 192"/>
                <a:gd name="T56" fmla="*/ 0 w 191"/>
                <a:gd name="T57" fmla="*/ 1 h 192"/>
                <a:gd name="T58" fmla="*/ 1 w 191"/>
                <a:gd name="T59" fmla="*/ 0 h 192"/>
                <a:gd name="T60" fmla="*/ 1 w 191"/>
                <a:gd name="T61" fmla="*/ 0 h 192"/>
                <a:gd name="T62" fmla="*/ 1 w 191"/>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2"/>
                <a:gd name="T98" fmla="*/ 191 w 191"/>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2">
                  <a:moveTo>
                    <a:pt x="96" y="0"/>
                  </a:moveTo>
                  <a:lnTo>
                    <a:pt x="105" y="0"/>
                  </a:lnTo>
                  <a:lnTo>
                    <a:pt x="115" y="3"/>
                  </a:lnTo>
                  <a:lnTo>
                    <a:pt x="124" y="5"/>
                  </a:lnTo>
                  <a:lnTo>
                    <a:pt x="132" y="7"/>
                  </a:lnTo>
                  <a:lnTo>
                    <a:pt x="141" y="12"/>
                  </a:lnTo>
                  <a:lnTo>
                    <a:pt x="149" y="17"/>
                  </a:lnTo>
                  <a:lnTo>
                    <a:pt x="156" y="22"/>
                  </a:lnTo>
                  <a:lnTo>
                    <a:pt x="163" y="29"/>
                  </a:lnTo>
                  <a:lnTo>
                    <a:pt x="169" y="35"/>
                  </a:lnTo>
                  <a:lnTo>
                    <a:pt x="175" y="42"/>
                  </a:lnTo>
                  <a:lnTo>
                    <a:pt x="180" y="50"/>
                  </a:lnTo>
                  <a:lnTo>
                    <a:pt x="184" y="58"/>
                  </a:lnTo>
                  <a:lnTo>
                    <a:pt x="187" y="67"/>
                  </a:lnTo>
                  <a:lnTo>
                    <a:pt x="189" y="76"/>
                  </a:lnTo>
                  <a:lnTo>
                    <a:pt x="191" y="86"/>
                  </a:lnTo>
                  <a:lnTo>
                    <a:pt x="191" y="95"/>
                  </a:lnTo>
                  <a:lnTo>
                    <a:pt x="191" y="106"/>
                  </a:lnTo>
                  <a:lnTo>
                    <a:pt x="189" y="114"/>
                  </a:lnTo>
                  <a:lnTo>
                    <a:pt x="187" y="124"/>
                  </a:lnTo>
                  <a:lnTo>
                    <a:pt x="184" y="133"/>
                  </a:lnTo>
                  <a:lnTo>
                    <a:pt x="180" y="142"/>
                  </a:lnTo>
                  <a:lnTo>
                    <a:pt x="175" y="149"/>
                  </a:lnTo>
                  <a:lnTo>
                    <a:pt x="169" y="156"/>
                  </a:lnTo>
                  <a:lnTo>
                    <a:pt x="163" y="163"/>
                  </a:lnTo>
                  <a:lnTo>
                    <a:pt x="156" y="169"/>
                  </a:lnTo>
                  <a:lnTo>
                    <a:pt x="149" y="175"/>
                  </a:lnTo>
                  <a:lnTo>
                    <a:pt x="141" y="180"/>
                  </a:lnTo>
                  <a:lnTo>
                    <a:pt x="132" y="183"/>
                  </a:lnTo>
                  <a:lnTo>
                    <a:pt x="124" y="187"/>
                  </a:lnTo>
                  <a:lnTo>
                    <a:pt x="115" y="189"/>
                  </a:lnTo>
                  <a:lnTo>
                    <a:pt x="105" y="190"/>
                  </a:lnTo>
                  <a:lnTo>
                    <a:pt x="96" y="192"/>
                  </a:lnTo>
                  <a:lnTo>
                    <a:pt x="86" y="190"/>
                  </a:lnTo>
                  <a:lnTo>
                    <a:pt x="77" y="189"/>
                  </a:lnTo>
                  <a:lnTo>
                    <a:pt x="67" y="187"/>
                  </a:lnTo>
                  <a:lnTo>
                    <a:pt x="59" y="183"/>
                  </a:lnTo>
                  <a:lnTo>
                    <a:pt x="50" y="180"/>
                  </a:lnTo>
                  <a:lnTo>
                    <a:pt x="42" y="175"/>
                  </a:lnTo>
                  <a:lnTo>
                    <a:pt x="35" y="169"/>
                  </a:lnTo>
                  <a:lnTo>
                    <a:pt x="28" y="163"/>
                  </a:lnTo>
                  <a:lnTo>
                    <a:pt x="22" y="156"/>
                  </a:lnTo>
                  <a:lnTo>
                    <a:pt x="16" y="149"/>
                  </a:lnTo>
                  <a:lnTo>
                    <a:pt x="11" y="142"/>
                  </a:lnTo>
                  <a:lnTo>
                    <a:pt x="8" y="133"/>
                  </a:lnTo>
                  <a:lnTo>
                    <a:pt x="4" y="124"/>
                  </a:lnTo>
                  <a:lnTo>
                    <a:pt x="2" y="114"/>
                  </a:lnTo>
                  <a:lnTo>
                    <a:pt x="0" y="106"/>
                  </a:lnTo>
                  <a:lnTo>
                    <a:pt x="0" y="95"/>
                  </a:lnTo>
                  <a:lnTo>
                    <a:pt x="0" y="86"/>
                  </a:lnTo>
                  <a:lnTo>
                    <a:pt x="2" y="76"/>
                  </a:lnTo>
                  <a:lnTo>
                    <a:pt x="4" y="67"/>
                  </a:lnTo>
                  <a:lnTo>
                    <a:pt x="8" y="58"/>
                  </a:lnTo>
                  <a:lnTo>
                    <a:pt x="11" y="50"/>
                  </a:lnTo>
                  <a:lnTo>
                    <a:pt x="16" y="42"/>
                  </a:lnTo>
                  <a:lnTo>
                    <a:pt x="22" y="35"/>
                  </a:lnTo>
                  <a:lnTo>
                    <a:pt x="28" y="29"/>
                  </a:lnTo>
                  <a:lnTo>
                    <a:pt x="35" y="22"/>
                  </a:lnTo>
                  <a:lnTo>
                    <a:pt x="42" y="17"/>
                  </a:lnTo>
                  <a:lnTo>
                    <a:pt x="50" y="12"/>
                  </a:lnTo>
                  <a:lnTo>
                    <a:pt x="59" y="7"/>
                  </a:lnTo>
                  <a:lnTo>
                    <a:pt x="67" y="5"/>
                  </a:lnTo>
                  <a:lnTo>
                    <a:pt x="77" y="3"/>
                  </a:lnTo>
                  <a:lnTo>
                    <a:pt x="86" y="0"/>
                  </a:lnTo>
                  <a:lnTo>
                    <a:pt x="96" y="0"/>
                  </a:lnTo>
                  <a:close/>
                </a:path>
              </a:pathLst>
            </a:custGeom>
            <a:solidFill>
              <a:srgbClr val="FEF800"/>
            </a:solidFill>
            <a:ln w="9525">
              <a:noFill/>
              <a:round/>
              <a:headEnd/>
              <a:tailEnd/>
            </a:ln>
          </p:spPr>
          <p:txBody>
            <a:bodyPr/>
            <a:lstStyle/>
            <a:p>
              <a:endParaRPr lang="en-US">
                <a:latin typeface="Calibri" pitchFamily="34" charset="0"/>
              </a:endParaRPr>
            </a:p>
          </p:txBody>
        </p:sp>
        <p:sp>
          <p:nvSpPr>
            <p:cNvPr id="14413" name="Freeform 475"/>
            <p:cNvSpPr>
              <a:spLocks/>
            </p:cNvSpPr>
            <p:nvPr/>
          </p:nvSpPr>
          <p:spPr bwMode="auto">
            <a:xfrm>
              <a:off x="4418" y="2580"/>
              <a:ext cx="47" cy="48"/>
            </a:xfrm>
            <a:custGeom>
              <a:avLst/>
              <a:gdLst>
                <a:gd name="T0" fmla="*/ 1 w 191"/>
                <a:gd name="T1" fmla="*/ 0 h 192"/>
                <a:gd name="T2" fmla="*/ 2 w 191"/>
                <a:gd name="T3" fmla="*/ 0 h 192"/>
                <a:gd name="T4" fmla="*/ 2 w 191"/>
                <a:gd name="T5" fmla="*/ 0 h 192"/>
                <a:gd name="T6" fmla="*/ 2 w 191"/>
                <a:gd name="T7" fmla="*/ 1 h 192"/>
                <a:gd name="T8" fmla="*/ 2 w 191"/>
                <a:gd name="T9" fmla="*/ 1 h 192"/>
                <a:gd name="T10" fmla="*/ 3 w 191"/>
                <a:gd name="T11" fmla="*/ 1 h 192"/>
                <a:gd name="T12" fmla="*/ 3 w 191"/>
                <a:gd name="T13" fmla="*/ 1 h 192"/>
                <a:gd name="T14" fmla="*/ 3 w 191"/>
                <a:gd name="T15" fmla="*/ 2 h 192"/>
                <a:gd name="T16" fmla="*/ 3 w 191"/>
                <a:gd name="T17" fmla="*/ 2 h 192"/>
                <a:gd name="T18" fmla="*/ 3 w 191"/>
                <a:gd name="T19" fmla="*/ 2 h 192"/>
                <a:gd name="T20" fmla="*/ 3 w 191"/>
                <a:gd name="T21" fmla="*/ 2 h 192"/>
                <a:gd name="T22" fmla="*/ 2 w 191"/>
                <a:gd name="T23" fmla="*/ 3 h 192"/>
                <a:gd name="T24" fmla="*/ 2 w 191"/>
                <a:gd name="T25" fmla="*/ 3 h 192"/>
                <a:gd name="T26" fmla="*/ 2 w 191"/>
                <a:gd name="T27" fmla="*/ 3 h 192"/>
                <a:gd name="T28" fmla="*/ 2 w 191"/>
                <a:gd name="T29" fmla="*/ 3 h 192"/>
                <a:gd name="T30" fmla="*/ 1 w 191"/>
                <a:gd name="T31" fmla="*/ 3 h 192"/>
                <a:gd name="T32" fmla="*/ 1 w 191"/>
                <a:gd name="T33" fmla="*/ 3 h 192"/>
                <a:gd name="T34" fmla="*/ 1 w 191"/>
                <a:gd name="T35" fmla="*/ 3 h 192"/>
                <a:gd name="T36" fmla="*/ 1 w 191"/>
                <a:gd name="T37" fmla="*/ 3 h 192"/>
                <a:gd name="T38" fmla="*/ 0 w 191"/>
                <a:gd name="T39" fmla="*/ 3 h 192"/>
                <a:gd name="T40" fmla="*/ 0 w 191"/>
                <a:gd name="T41" fmla="*/ 3 h 192"/>
                <a:gd name="T42" fmla="*/ 0 w 191"/>
                <a:gd name="T43" fmla="*/ 2 h 192"/>
                <a:gd name="T44" fmla="*/ 0 w 191"/>
                <a:gd name="T45" fmla="*/ 2 h 192"/>
                <a:gd name="T46" fmla="*/ 0 w 191"/>
                <a:gd name="T47" fmla="*/ 2 h 192"/>
                <a:gd name="T48" fmla="*/ 0 w 191"/>
                <a:gd name="T49" fmla="*/ 2 h 192"/>
                <a:gd name="T50" fmla="*/ 0 w 191"/>
                <a:gd name="T51" fmla="*/ 1 h 192"/>
                <a:gd name="T52" fmla="*/ 0 w 191"/>
                <a:gd name="T53" fmla="*/ 1 h 192"/>
                <a:gd name="T54" fmla="*/ 0 w 191"/>
                <a:gd name="T55" fmla="*/ 1 h 192"/>
                <a:gd name="T56" fmla="*/ 0 w 191"/>
                <a:gd name="T57" fmla="*/ 1 h 192"/>
                <a:gd name="T58" fmla="*/ 1 w 191"/>
                <a:gd name="T59" fmla="*/ 0 h 192"/>
                <a:gd name="T60" fmla="*/ 1 w 191"/>
                <a:gd name="T61" fmla="*/ 0 h 192"/>
                <a:gd name="T62" fmla="*/ 1 w 191"/>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2"/>
                <a:gd name="T98" fmla="*/ 191 w 191"/>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2">
                  <a:moveTo>
                    <a:pt x="96" y="0"/>
                  </a:moveTo>
                  <a:lnTo>
                    <a:pt x="105" y="0"/>
                  </a:lnTo>
                  <a:lnTo>
                    <a:pt x="115" y="3"/>
                  </a:lnTo>
                  <a:lnTo>
                    <a:pt x="124" y="5"/>
                  </a:lnTo>
                  <a:lnTo>
                    <a:pt x="132" y="7"/>
                  </a:lnTo>
                  <a:lnTo>
                    <a:pt x="141" y="12"/>
                  </a:lnTo>
                  <a:lnTo>
                    <a:pt x="149" y="17"/>
                  </a:lnTo>
                  <a:lnTo>
                    <a:pt x="156" y="22"/>
                  </a:lnTo>
                  <a:lnTo>
                    <a:pt x="163" y="29"/>
                  </a:lnTo>
                  <a:lnTo>
                    <a:pt x="169" y="35"/>
                  </a:lnTo>
                  <a:lnTo>
                    <a:pt x="175" y="42"/>
                  </a:lnTo>
                  <a:lnTo>
                    <a:pt x="180" y="50"/>
                  </a:lnTo>
                  <a:lnTo>
                    <a:pt x="184" y="58"/>
                  </a:lnTo>
                  <a:lnTo>
                    <a:pt x="187" y="67"/>
                  </a:lnTo>
                  <a:lnTo>
                    <a:pt x="189" y="76"/>
                  </a:lnTo>
                  <a:lnTo>
                    <a:pt x="191" y="86"/>
                  </a:lnTo>
                  <a:lnTo>
                    <a:pt x="191" y="95"/>
                  </a:lnTo>
                  <a:lnTo>
                    <a:pt x="191" y="106"/>
                  </a:lnTo>
                  <a:lnTo>
                    <a:pt x="189" y="114"/>
                  </a:lnTo>
                  <a:lnTo>
                    <a:pt x="187" y="124"/>
                  </a:lnTo>
                  <a:lnTo>
                    <a:pt x="184" y="133"/>
                  </a:lnTo>
                  <a:lnTo>
                    <a:pt x="180" y="142"/>
                  </a:lnTo>
                  <a:lnTo>
                    <a:pt x="175" y="149"/>
                  </a:lnTo>
                  <a:lnTo>
                    <a:pt x="169" y="156"/>
                  </a:lnTo>
                  <a:lnTo>
                    <a:pt x="163" y="163"/>
                  </a:lnTo>
                  <a:lnTo>
                    <a:pt x="156" y="169"/>
                  </a:lnTo>
                  <a:lnTo>
                    <a:pt x="149" y="175"/>
                  </a:lnTo>
                  <a:lnTo>
                    <a:pt x="141" y="180"/>
                  </a:lnTo>
                  <a:lnTo>
                    <a:pt x="132" y="183"/>
                  </a:lnTo>
                  <a:lnTo>
                    <a:pt x="124" y="187"/>
                  </a:lnTo>
                  <a:lnTo>
                    <a:pt x="115" y="189"/>
                  </a:lnTo>
                  <a:lnTo>
                    <a:pt x="105" y="190"/>
                  </a:lnTo>
                  <a:lnTo>
                    <a:pt x="96" y="192"/>
                  </a:lnTo>
                  <a:lnTo>
                    <a:pt x="86" y="190"/>
                  </a:lnTo>
                  <a:lnTo>
                    <a:pt x="77" y="189"/>
                  </a:lnTo>
                  <a:lnTo>
                    <a:pt x="67" y="187"/>
                  </a:lnTo>
                  <a:lnTo>
                    <a:pt x="59" y="183"/>
                  </a:lnTo>
                  <a:lnTo>
                    <a:pt x="50" y="180"/>
                  </a:lnTo>
                  <a:lnTo>
                    <a:pt x="42" y="175"/>
                  </a:lnTo>
                  <a:lnTo>
                    <a:pt x="35" y="169"/>
                  </a:lnTo>
                  <a:lnTo>
                    <a:pt x="28" y="163"/>
                  </a:lnTo>
                  <a:lnTo>
                    <a:pt x="22" y="156"/>
                  </a:lnTo>
                  <a:lnTo>
                    <a:pt x="16" y="149"/>
                  </a:lnTo>
                  <a:lnTo>
                    <a:pt x="11" y="142"/>
                  </a:lnTo>
                  <a:lnTo>
                    <a:pt x="8" y="133"/>
                  </a:lnTo>
                  <a:lnTo>
                    <a:pt x="4" y="124"/>
                  </a:lnTo>
                  <a:lnTo>
                    <a:pt x="2" y="114"/>
                  </a:lnTo>
                  <a:lnTo>
                    <a:pt x="0" y="106"/>
                  </a:lnTo>
                  <a:lnTo>
                    <a:pt x="0" y="95"/>
                  </a:lnTo>
                  <a:lnTo>
                    <a:pt x="0" y="86"/>
                  </a:lnTo>
                  <a:lnTo>
                    <a:pt x="2" y="76"/>
                  </a:lnTo>
                  <a:lnTo>
                    <a:pt x="4" y="67"/>
                  </a:lnTo>
                  <a:lnTo>
                    <a:pt x="8" y="58"/>
                  </a:lnTo>
                  <a:lnTo>
                    <a:pt x="11" y="50"/>
                  </a:lnTo>
                  <a:lnTo>
                    <a:pt x="16" y="42"/>
                  </a:lnTo>
                  <a:lnTo>
                    <a:pt x="22" y="35"/>
                  </a:lnTo>
                  <a:lnTo>
                    <a:pt x="28" y="29"/>
                  </a:lnTo>
                  <a:lnTo>
                    <a:pt x="35" y="22"/>
                  </a:lnTo>
                  <a:lnTo>
                    <a:pt x="42" y="17"/>
                  </a:lnTo>
                  <a:lnTo>
                    <a:pt x="50" y="12"/>
                  </a:lnTo>
                  <a:lnTo>
                    <a:pt x="59" y="7"/>
                  </a:lnTo>
                  <a:lnTo>
                    <a:pt x="67" y="5"/>
                  </a:lnTo>
                  <a:lnTo>
                    <a:pt x="77" y="3"/>
                  </a:lnTo>
                  <a:lnTo>
                    <a:pt x="86" y="0"/>
                  </a:lnTo>
                  <a:lnTo>
                    <a:pt x="96" y="0"/>
                  </a:lnTo>
                </a:path>
              </a:pathLst>
            </a:custGeom>
            <a:noFill/>
            <a:ln w="3175">
              <a:solidFill>
                <a:srgbClr val="2B0E72"/>
              </a:solidFill>
              <a:round/>
              <a:headEnd/>
              <a:tailEnd/>
            </a:ln>
          </p:spPr>
          <p:txBody>
            <a:bodyPr/>
            <a:lstStyle/>
            <a:p>
              <a:endParaRPr lang="en-US">
                <a:latin typeface="Calibri" pitchFamily="34" charset="0"/>
              </a:endParaRPr>
            </a:p>
          </p:txBody>
        </p:sp>
        <p:sp>
          <p:nvSpPr>
            <p:cNvPr id="14414" name="Freeform 476"/>
            <p:cNvSpPr>
              <a:spLocks/>
            </p:cNvSpPr>
            <p:nvPr/>
          </p:nvSpPr>
          <p:spPr bwMode="auto">
            <a:xfrm>
              <a:off x="4127" y="2505"/>
              <a:ext cx="48" cy="48"/>
            </a:xfrm>
            <a:custGeom>
              <a:avLst/>
              <a:gdLst>
                <a:gd name="T0" fmla="*/ 2 w 191"/>
                <a:gd name="T1" fmla="*/ 0 h 191"/>
                <a:gd name="T2" fmla="*/ 2 w 191"/>
                <a:gd name="T3" fmla="*/ 0 h 191"/>
                <a:gd name="T4" fmla="*/ 2 w 191"/>
                <a:gd name="T5" fmla="*/ 0 h 191"/>
                <a:gd name="T6" fmla="*/ 3 w 191"/>
                <a:gd name="T7" fmla="*/ 1 h 191"/>
                <a:gd name="T8" fmla="*/ 3 w 191"/>
                <a:gd name="T9" fmla="*/ 1 h 191"/>
                <a:gd name="T10" fmla="*/ 3 w 191"/>
                <a:gd name="T11" fmla="*/ 1 h 191"/>
                <a:gd name="T12" fmla="*/ 3 w 191"/>
                <a:gd name="T13" fmla="*/ 1 h 191"/>
                <a:gd name="T14" fmla="*/ 3 w 191"/>
                <a:gd name="T15" fmla="*/ 2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2 w 191"/>
                <a:gd name="T33" fmla="*/ 3 h 191"/>
                <a:gd name="T34" fmla="*/ 1 w 191"/>
                <a:gd name="T35" fmla="*/ 3 h 191"/>
                <a:gd name="T36" fmla="*/ 1 w 191"/>
                <a:gd name="T37" fmla="*/ 3 h 191"/>
                <a:gd name="T38" fmla="*/ 1 w 191"/>
                <a:gd name="T39" fmla="*/ 3 h 191"/>
                <a:gd name="T40" fmla="*/ 1 w 191"/>
                <a:gd name="T41" fmla="*/ 3 h 191"/>
                <a:gd name="T42" fmla="*/ 0 w 191"/>
                <a:gd name="T43" fmla="*/ 2 h 191"/>
                <a:gd name="T44" fmla="*/ 0 w 191"/>
                <a:gd name="T45" fmla="*/ 2 h 191"/>
                <a:gd name="T46" fmla="*/ 0 w 191"/>
                <a:gd name="T47" fmla="*/ 2 h 191"/>
                <a:gd name="T48" fmla="*/ 0 w 191"/>
                <a:gd name="T49" fmla="*/ 2 h 191"/>
                <a:gd name="T50" fmla="*/ 0 w 191"/>
                <a:gd name="T51" fmla="*/ 1 h 191"/>
                <a:gd name="T52" fmla="*/ 0 w 191"/>
                <a:gd name="T53" fmla="*/ 1 h 191"/>
                <a:gd name="T54" fmla="*/ 1 w 191"/>
                <a:gd name="T55" fmla="*/ 1 h 191"/>
                <a:gd name="T56" fmla="*/ 1 w 191"/>
                <a:gd name="T57" fmla="*/ 1 h 191"/>
                <a:gd name="T58" fmla="*/ 1 w 191"/>
                <a:gd name="T59" fmla="*/ 0 h 191"/>
                <a:gd name="T60" fmla="*/ 1 w 191"/>
                <a:gd name="T61" fmla="*/ 0 h 191"/>
                <a:gd name="T62" fmla="*/ 2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6" y="1"/>
                  </a:lnTo>
                  <a:lnTo>
                    <a:pt x="115" y="2"/>
                  </a:lnTo>
                  <a:lnTo>
                    <a:pt x="124" y="5"/>
                  </a:lnTo>
                  <a:lnTo>
                    <a:pt x="133" y="8"/>
                  </a:lnTo>
                  <a:lnTo>
                    <a:pt x="142" y="12"/>
                  </a:lnTo>
                  <a:lnTo>
                    <a:pt x="149" y="17"/>
                  </a:lnTo>
                  <a:lnTo>
                    <a:pt x="156" y="23"/>
                  </a:lnTo>
                  <a:lnTo>
                    <a:pt x="163" y="28"/>
                  </a:lnTo>
                  <a:lnTo>
                    <a:pt x="169" y="34"/>
                  </a:lnTo>
                  <a:lnTo>
                    <a:pt x="175" y="43"/>
                  </a:lnTo>
                  <a:lnTo>
                    <a:pt x="180" y="50"/>
                  </a:lnTo>
                  <a:lnTo>
                    <a:pt x="183" y="58"/>
                  </a:lnTo>
                  <a:lnTo>
                    <a:pt x="187" y="68"/>
                  </a:lnTo>
                  <a:lnTo>
                    <a:pt x="189" y="76"/>
                  </a:lnTo>
                  <a:lnTo>
                    <a:pt x="190" y="86"/>
                  </a:lnTo>
                  <a:lnTo>
                    <a:pt x="191" y="96"/>
                  </a:lnTo>
                  <a:lnTo>
                    <a:pt x="190" y="106"/>
                  </a:lnTo>
                  <a:lnTo>
                    <a:pt x="189" y="115"/>
                  </a:lnTo>
                  <a:lnTo>
                    <a:pt x="187" y="124"/>
                  </a:lnTo>
                  <a:lnTo>
                    <a:pt x="183" y="133"/>
                  </a:lnTo>
                  <a:lnTo>
                    <a:pt x="180" y="141"/>
                  </a:lnTo>
                  <a:lnTo>
                    <a:pt x="175" y="148"/>
                  </a:lnTo>
                  <a:lnTo>
                    <a:pt x="169" y="157"/>
                  </a:lnTo>
                  <a:lnTo>
                    <a:pt x="163" y="163"/>
                  </a:lnTo>
                  <a:lnTo>
                    <a:pt x="156" y="170"/>
                  </a:lnTo>
                  <a:lnTo>
                    <a:pt x="149" y="175"/>
                  </a:lnTo>
                  <a:lnTo>
                    <a:pt x="142" y="179"/>
                  </a:lnTo>
                  <a:lnTo>
                    <a:pt x="133" y="184"/>
                  </a:lnTo>
                  <a:lnTo>
                    <a:pt x="124" y="187"/>
                  </a:lnTo>
                  <a:lnTo>
                    <a:pt x="115" y="189"/>
                  </a:lnTo>
                  <a:lnTo>
                    <a:pt x="106" y="191"/>
                  </a:lnTo>
                  <a:lnTo>
                    <a:pt x="95" y="191"/>
                  </a:lnTo>
                  <a:lnTo>
                    <a:pt x="86" y="191"/>
                  </a:lnTo>
                  <a:lnTo>
                    <a:pt x="76" y="189"/>
                  </a:lnTo>
                  <a:lnTo>
                    <a:pt x="68" y="187"/>
                  </a:lnTo>
                  <a:lnTo>
                    <a:pt x="58" y="184"/>
                  </a:lnTo>
                  <a:lnTo>
                    <a:pt x="50" y="179"/>
                  </a:lnTo>
                  <a:lnTo>
                    <a:pt x="43" y="175"/>
                  </a:lnTo>
                  <a:lnTo>
                    <a:pt x="35" y="170"/>
                  </a:lnTo>
                  <a:lnTo>
                    <a:pt x="29" y="163"/>
                  </a:lnTo>
                  <a:lnTo>
                    <a:pt x="22" y="157"/>
                  </a:lnTo>
                  <a:lnTo>
                    <a:pt x="17" y="148"/>
                  </a:lnTo>
                  <a:lnTo>
                    <a:pt x="12" y="141"/>
                  </a:lnTo>
                  <a:lnTo>
                    <a:pt x="7" y="133"/>
                  </a:lnTo>
                  <a:lnTo>
                    <a:pt x="5" y="124"/>
                  </a:lnTo>
                  <a:lnTo>
                    <a:pt x="3" y="115"/>
                  </a:lnTo>
                  <a:lnTo>
                    <a:pt x="0" y="106"/>
                  </a:lnTo>
                  <a:lnTo>
                    <a:pt x="0" y="96"/>
                  </a:lnTo>
                  <a:lnTo>
                    <a:pt x="0" y="86"/>
                  </a:lnTo>
                  <a:lnTo>
                    <a:pt x="3" y="76"/>
                  </a:lnTo>
                  <a:lnTo>
                    <a:pt x="5" y="68"/>
                  </a:lnTo>
                  <a:lnTo>
                    <a:pt x="7" y="58"/>
                  </a:lnTo>
                  <a:lnTo>
                    <a:pt x="12" y="50"/>
                  </a:lnTo>
                  <a:lnTo>
                    <a:pt x="17" y="43"/>
                  </a:lnTo>
                  <a:lnTo>
                    <a:pt x="22" y="34"/>
                  </a:lnTo>
                  <a:lnTo>
                    <a:pt x="29" y="28"/>
                  </a:lnTo>
                  <a:lnTo>
                    <a:pt x="35" y="23"/>
                  </a:lnTo>
                  <a:lnTo>
                    <a:pt x="43" y="17"/>
                  </a:lnTo>
                  <a:lnTo>
                    <a:pt x="50" y="12"/>
                  </a:lnTo>
                  <a:lnTo>
                    <a:pt x="58" y="8"/>
                  </a:lnTo>
                  <a:lnTo>
                    <a:pt x="68" y="5"/>
                  </a:lnTo>
                  <a:lnTo>
                    <a:pt x="76" y="2"/>
                  </a:lnTo>
                  <a:lnTo>
                    <a:pt x="86" y="1"/>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15" name="Freeform 477"/>
            <p:cNvSpPr>
              <a:spLocks/>
            </p:cNvSpPr>
            <p:nvPr/>
          </p:nvSpPr>
          <p:spPr bwMode="auto">
            <a:xfrm>
              <a:off x="4127" y="2505"/>
              <a:ext cx="48" cy="48"/>
            </a:xfrm>
            <a:custGeom>
              <a:avLst/>
              <a:gdLst>
                <a:gd name="T0" fmla="*/ 2 w 191"/>
                <a:gd name="T1" fmla="*/ 0 h 191"/>
                <a:gd name="T2" fmla="*/ 2 w 191"/>
                <a:gd name="T3" fmla="*/ 0 h 191"/>
                <a:gd name="T4" fmla="*/ 2 w 191"/>
                <a:gd name="T5" fmla="*/ 0 h 191"/>
                <a:gd name="T6" fmla="*/ 3 w 191"/>
                <a:gd name="T7" fmla="*/ 1 h 191"/>
                <a:gd name="T8" fmla="*/ 3 w 191"/>
                <a:gd name="T9" fmla="*/ 1 h 191"/>
                <a:gd name="T10" fmla="*/ 3 w 191"/>
                <a:gd name="T11" fmla="*/ 1 h 191"/>
                <a:gd name="T12" fmla="*/ 3 w 191"/>
                <a:gd name="T13" fmla="*/ 1 h 191"/>
                <a:gd name="T14" fmla="*/ 3 w 191"/>
                <a:gd name="T15" fmla="*/ 2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2 w 191"/>
                <a:gd name="T33" fmla="*/ 3 h 191"/>
                <a:gd name="T34" fmla="*/ 1 w 191"/>
                <a:gd name="T35" fmla="*/ 3 h 191"/>
                <a:gd name="T36" fmla="*/ 1 w 191"/>
                <a:gd name="T37" fmla="*/ 3 h 191"/>
                <a:gd name="T38" fmla="*/ 1 w 191"/>
                <a:gd name="T39" fmla="*/ 3 h 191"/>
                <a:gd name="T40" fmla="*/ 1 w 191"/>
                <a:gd name="T41" fmla="*/ 3 h 191"/>
                <a:gd name="T42" fmla="*/ 0 w 191"/>
                <a:gd name="T43" fmla="*/ 2 h 191"/>
                <a:gd name="T44" fmla="*/ 0 w 191"/>
                <a:gd name="T45" fmla="*/ 2 h 191"/>
                <a:gd name="T46" fmla="*/ 0 w 191"/>
                <a:gd name="T47" fmla="*/ 2 h 191"/>
                <a:gd name="T48" fmla="*/ 0 w 191"/>
                <a:gd name="T49" fmla="*/ 2 h 191"/>
                <a:gd name="T50" fmla="*/ 0 w 191"/>
                <a:gd name="T51" fmla="*/ 1 h 191"/>
                <a:gd name="T52" fmla="*/ 0 w 191"/>
                <a:gd name="T53" fmla="*/ 1 h 191"/>
                <a:gd name="T54" fmla="*/ 1 w 191"/>
                <a:gd name="T55" fmla="*/ 1 h 191"/>
                <a:gd name="T56" fmla="*/ 1 w 191"/>
                <a:gd name="T57" fmla="*/ 1 h 191"/>
                <a:gd name="T58" fmla="*/ 1 w 191"/>
                <a:gd name="T59" fmla="*/ 0 h 191"/>
                <a:gd name="T60" fmla="*/ 1 w 191"/>
                <a:gd name="T61" fmla="*/ 0 h 191"/>
                <a:gd name="T62" fmla="*/ 2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6" y="1"/>
                  </a:lnTo>
                  <a:lnTo>
                    <a:pt x="115" y="2"/>
                  </a:lnTo>
                  <a:lnTo>
                    <a:pt x="124" y="5"/>
                  </a:lnTo>
                  <a:lnTo>
                    <a:pt x="133" y="8"/>
                  </a:lnTo>
                  <a:lnTo>
                    <a:pt x="142" y="12"/>
                  </a:lnTo>
                  <a:lnTo>
                    <a:pt x="149" y="17"/>
                  </a:lnTo>
                  <a:lnTo>
                    <a:pt x="156" y="23"/>
                  </a:lnTo>
                  <a:lnTo>
                    <a:pt x="163" y="28"/>
                  </a:lnTo>
                  <a:lnTo>
                    <a:pt x="169" y="34"/>
                  </a:lnTo>
                  <a:lnTo>
                    <a:pt x="175" y="43"/>
                  </a:lnTo>
                  <a:lnTo>
                    <a:pt x="180" y="50"/>
                  </a:lnTo>
                  <a:lnTo>
                    <a:pt x="183" y="58"/>
                  </a:lnTo>
                  <a:lnTo>
                    <a:pt x="187" y="68"/>
                  </a:lnTo>
                  <a:lnTo>
                    <a:pt x="189" y="76"/>
                  </a:lnTo>
                  <a:lnTo>
                    <a:pt x="190" y="86"/>
                  </a:lnTo>
                  <a:lnTo>
                    <a:pt x="191" y="96"/>
                  </a:lnTo>
                  <a:lnTo>
                    <a:pt x="190" y="106"/>
                  </a:lnTo>
                  <a:lnTo>
                    <a:pt x="189" y="115"/>
                  </a:lnTo>
                  <a:lnTo>
                    <a:pt x="187" y="124"/>
                  </a:lnTo>
                  <a:lnTo>
                    <a:pt x="183" y="133"/>
                  </a:lnTo>
                  <a:lnTo>
                    <a:pt x="180" y="141"/>
                  </a:lnTo>
                  <a:lnTo>
                    <a:pt x="175" y="148"/>
                  </a:lnTo>
                  <a:lnTo>
                    <a:pt x="169" y="157"/>
                  </a:lnTo>
                  <a:lnTo>
                    <a:pt x="163" y="163"/>
                  </a:lnTo>
                  <a:lnTo>
                    <a:pt x="156" y="170"/>
                  </a:lnTo>
                  <a:lnTo>
                    <a:pt x="149" y="175"/>
                  </a:lnTo>
                  <a:lnTo>
                    <a:pt x="142" y="179"/>
                  </a:lnTo>
                  <a:lnTo>
                    <a:pt x="133" y="184"/>
                  </a:lnTo>
                  <a:lnTo>
                    <a:pt x="124" y="187"/>
                  </a:lnTo>
                  <a:lnTo>
                    <a:pt x="115" y="189"/>
                  </a:lnTo>
                  <a:lnTo>
                    <a:pt x="106" y="191"/>
                  </a:lnTo>
                  <a:lnTo>
                    <a:pt x="95" y="191"/>
                  </a:lnTo>
                  <a:lnTo>
                    <a:pt x="86" y="191"/>
                  </a:lnTo>
                  <a:lnTo>
                    <a:pt x="76" y="189"/>
                  </a:lnTo>
                  <a:lnTo>
                    <a:pt x="68" y="187"/>
                  </a:lnTo>
                  <a:lnTo>
                    <a:pt x="58" y="184"/>
                  </a:lnTo>
                  <a:lnTo>
                    <a:pt x="50" y="179"/>
                  </a:lnTo>
                  <a:lnTo>
                    <a:pt x="43" y="175"/>
                  </a:lnTo>
                  <a:lnTo>
                    <a:pt x="35" y="170"/>
                  </a:lnTo>
                  <a:lnTo>
                    <a:pt x="29" y="163"/>
                  </a:lnTo>
                  <a:lnTo>
                    <a:pt x="22" y="157"/>
                  </a:lnTo>
                  <a:lnTo>
                    <a:pt x="17" y="148"/>
                  </a:lnTo>
                  <a:lnTo>
                    <a:pt x="12" y="141"/>
                  </a:lnTo>
                  <a:lnTo>
                    <a:pt x="7" y="133"/>
                  </a:lnTo>
                  <a:lnTo>
                    <a:pt x="5" y="124"/>
                  </a:lnTo>
                  <a:lnTo>
                    <a:pt x="3" y="115"/>
                  </a:lnTo>
                  <a:lnTo>
                    <a:pt x="0" y="106"/>
                  </a:lnTo>
                  <a:lnTo>
                    <a:pt x="0" y="96"/>
                  </a:lnTo>
                  <a:lnTo>
                    <a:pt x="0" y="86"/>
                  </a:lnTo>
                  <a:lnTo>
                    <a:pt x="3" y="76"/>
                  </a:lnTo>
                  <a:lnTo>
                    <a:pt x="5" y="68"/>
                  </a:lnTo>
                  <a:lnTo>
                    <a:pt x="7" y="58"/>
                  </a:lnTo>
                  <a:lnTo>
                    <a:pt x="12" y="50"/>
                  </a:lnTo>
                  <a:lnTo>
                    <a:pt x="17" y="43"/>
                  </a:lnTo>
                  <a:lnTo>
                    <a:pt x="22" y="34"/>
                  </a:lnTo>
                  <a:lnTo>
                    <a:pt x="29" y="28"/>
                  </a:lnTo>
                  <a:lnTo>
                    <a:pt x="35" y="23"/>
                  </a:lnTo>
                  <a:lnTo>
                    <a:pt x="43" y="17"/>
                  </a:lnTo>
                  <a:lnTo>
                    <a:pt x="50" y="12"/>
                  </a:lnTo>
                  <a:lnTo>
                    <a:pt x="58" y="8"/>
                  </a:lnTo>
                  <a:lnTo>
                    <a:pt x="68" y="5"/>
                  </a:lnTo>
                  <a:lnTo>
                    <a:pt x="76" y="2"/>
                  </a:lnTo>
                  <a:lnTo>
                    <a:pt x="86" y="1"/>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16" name="Freeform 478"/>
            <p:cNvSpPr>
              <a:spLocks/>
            </p:cNvSpPr>
            <p:nvPr/>
          </p:nvSpPr>
          <p:spPr bwMode="auto">
            <a:xfrm>
              <a:off x="4479" y="2790"/>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1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1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5" y="0"/>
                  </a:lnTo>
                  <a:lnTo>
                    <a:pt x="115" y="1"/>
                  </a:lnTo>
                  <a:lnTo>
                    <a:pt x="123" y="3"/>
                  </a:lnTo>
                  <a:lnTo>
                    <a:pt x="133" y="7"/>
                  </a:lnTo>
                  <a:lnTo>
                    <a:pt x="141" y="10"/>
                  </a:lnTo>
                  <a:lnTo>
                    <a:pt x="148" y="15"/>
                  </a:lnTo>
                  <a:lnTo>
                    <a:pt x="156" y="21"/>
                  </a:lnTo>
                  <a:lnTo>
                    <a:pt x="162" y="27"/>
                  </a:lnTo>
                  <a:lnTo>
                    <a:pt x="169" y="34"/>
                  </a:lnTo>
                  <a:lnTo>
                    <a:pt x="174" y="41"/>
                  </a:lnTo>
                  <a:lnTo>
                    <a:pt x="179" y="50"/>
                  </a:lnTo>
                  <a:lnTo>
                    <a:pt x="184" y="58"/>
                  </a:lnTo>
                  <a:lnTo>
                    <a:pt x="186" y="66"/>
                  </a:lnTo>
                  <a:lnTo>
                    <a:pt x="188" y="76"/>
                  </a:lnTo>
                  <a:lnTo>
                    <a:pt x="190" y="85"/>
                  </a:lnTo>
                  <a:lnTo>
                    <a:pt x="191" y="95"/>
                  </a:lnTo>
                  <a:lnTo>
                    <a:pt x="190" y="104"/>
                  </a:lnTo>
                  <a:lnTo>
                    <a:pt x="188" y="114"/>
                  </a:lnTo>
                  <a:lnTo>
                    <a:pt x="186" y="123"/>
                  </a:lnTo>
                  <a:lnTo>
                    <a:pt x="184" y="132"/>
                  </a:lnTo>
                  <a:lnTo>
                    <a:pt x="179" y="140"/>
                  </a:lnTo>
                  <a:lnTo>
                    <a:pt x="174" y="148"/>
                  </a:lnTo>
                  <a:lnTo>
                    <a:pt x="169" y="155"/>
                  </a:lnTo>
                  <a:lnTo>
                    <a:pt x="162" y="162"/>
                  </a:lnTo>
                  <a:lnTo>
                    <a:pt x="156" y="168"/>
                  </a:lnTo>
                  <a:lnTo>
                    <a:pt x="148" y="174"/>
                  </a:lnTo>
                  <a:lnTo>
                    <a:pt x="141" y="179"/>
                  </a:lnTo>
                  <a:lnTo>
                    <a:pt x="133" y="183"/>
                  </a:lnTo>
                  <a:lnTo>
                    <a:pt x="123" y="186"/>
                  </a:lnTo>
                  <a:lnTo>
                    <a:pt x="115" y="189"/>
                  </a:lnTo>
                  <a:lnTo>
                    <a:pt x="105" y="190"/>
                  </a:lnTo>
                  <a:lnTo>
                    <a:pt x="96" y="190"/>
                  </a:lnTo>
                  <a:lnTo>
                    <a:pt x="85" y="190"/>
                  </a:lnTo>
                  <a:lnTo>
                    <a:pt x="76" y="189"/>
                  </a:lnTo>
                  <a:lnTo>
                    <a:pt x="67" y="186"/>
                  </a:lnTo>
                  <a:lnTo>
                    <a:pt x="58" y="183"/>
                  </a:lnTo>
                  <a:lnTo>
                    <a:pt x="49" y="179"/>
                  </a:lnTo>
                  <a:lnTo>
                    <a:pt x="42" y="174"/>
                  </a:lnTo>
                  <a:lnTo>
                    <a:pt x="34" y="168"/>
                  </a:lnTo>
                  <a:lnTo>
                    <a:pt x="28" y="162"/>
                  </a:lnTo>
                  <a:lnTo>
                    <a:pt x="22" y="155"/>
                  </a:lnTo>
                  <a:lnTo>
                    <a:pt x="16" y="148"/>
                  </a:lnTo>
                  <a:lnTo>
                    <a:pt x="11" y="140"/>
                  </a:lnTo>
                  <a:lnTo>
                    <a:pt x="8" y="132"/>
                  </a:lnTo>
                  <a:lnTo>
                    <a:pt x="4" y="123"/>
                  </a:lnTo>
                  <a:lnTo>
                    <a:pt x="2" y="114"/>
                  </a:lnTo>
                  <a:lnTo>
                    <a:pt x="1" y="104"/>
                  </a:lnTo>
                  <a:lnTo>
                    <a:pt x="0" y="95"/>
                  </a:lnTo>
                  <a:lnTo>
                    <a:pt x="1" y="85"/>
                  </a:lnTo>
                  <a:lnTo>
                    <a:pt x="2" y="76"/>
                  </a:lnTo>
                  <a:lnTo>
                    <a:pt x="4" y="66"/>
                  </a:lnTo>
                  <a:lnTo>
                    <a:pt x="8" y="58"/>
                  </a:lnTo>
                  <a:lnTo>
                    <a:pt x="11" y="50"/>
                  </a:lnTo>
                  <a:lnTo>
                    <a:pt x="16" y="41"/>
                  </a:lnTo>
                  <a:lnTo>
                    <a:pt x="22" y="34"/>
                  </a:lnTo>
                  <a:lnTo>
                    <a:pt x="28" y="27"/>
                  </a:lnTo>
                  <a:lnTo>
                    <a:pt x="34" y="21"/>
                  </a:lnTo>
                  <a:lnTo>
                    <a:pt x="42" y="15"/>
                  </a:lnTo>
                  <a:lnTo>
                    <a:pt x="49" y="10"/>
                  </a:lnTo>
                  <a:lnTo>
                    <a:pt x="58" y="7"/>
                  </a:lnTo>
                  <a:lnTo>
                    <a:pt x="67" y="3"/>
                  </a:lnTo>
                  <a:lnTo>
                    <a:pt x="76" y="1"/>
                  </a:lnTo>
                  <a:lnTo>
                    <a:pt x="85" y="0"/>
                  </a:lnTo>
                  <a:lnTo>
                    <a:pt x="96"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17" name="Freeform 479"/>
            <p:cNvSpPr>
              <a:spLocks/>
            </p:cNvSpPr>
            <p:nvPr/>
          </p:nvSpPr>
          <p:spPr bwMode="auto">
            <a:xfrm>
              <a:off x="4479" y="2790"/>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1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1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5" y="0"/>
                  </a:lnTo>
                  <a:lnTo>
                    <a:pt x="115" y="1"/>
                  </a:lnTo>
                  <a:lnTo>
                    <a:pt x="123" y="3"/>
                  </a:lnTo>
                  <a:lnTo>
                    <a:pt x="133" y="7"/>
                  </a:lnTo>
                  <a:lnTo>
                    <a:pt x="141" y="10"/>
                  </a:lnTo>
                  <a:lnTo>
                    <a:pt x="148" y="15"/>
                  </a:lnTo>
                  <a:lnTo>
                    <a:pt x="156" y="21"/>
                  </a:lnTo>
                  <a:lnTo>
                    <a:pt x="162" y="27"/>
                  </a:lnTo>
                  <a:lnTo>
                    <a:pt x="169" y="34"/>
                  </a:lnTo>
                  <a:lnTo>
                    <a:pt x="174" y="41"/>
                  </a:lnTo>
                  <a:lnTo>
                    <a:pt x="179" y="50"/>
                  </a:lnTo>
                  <a:lnTo>
                    <a:pt x="184" y="58"/>
                  </a:lnTo>
                  <a:lnTo>
                    <a:pt x="186" y="66"/>
                  </a:lnTo>
                  <a:lnTo>
                    <a:pt x="188" y="76"/>
                  </a:lnTo>
                  <a:lnTo>
                    <a:pt x="190" y="85"/>
                  </a:lnTo>
                  <a:lnTo>
                    <a:pt x="191" y="95"/>
                  </a:lnTo>
                  <a:lnTo>
                    <a:pt x="190" y="104"/>
                  </a:lnTo>
                  <a:lnTo>
                    <a:pt x="188" y="114"/>
                  </a:lnTo>
                  <a:lnTo>
                    <a:pt x="186" y="123"/>
                  </a:lnTo>
                  <a:lnTo>
                    <a:pt x="184" y="132"/>
                  </a:lnTo>
                  <a:lnTo>
                    <a:pt x="179" y="140"/>
                  </a:lnTo>
                  <a:lnTo>
                    <a:pt x="174" y="148"/>
                  </a:lnTo>
                  <a:lnTo>
                    <a:pt x="169" y="155"/>
                  </a:lnTo>
                  <a:lnTo>
                    <a:pt x="162" y="162"/>
                  </a:lnTo>
                  <a:lnTo>
                    <a:pt x="156" y="168"/>
                  </a:lnTo>
                  <a:lnTo>
                    <a:pt x="148" y="174"/>
                  </a:lnTo>
                  <a:lnTo>
                    <a:pt x="141" y="179"/>
                  </a:lnTo>
                  <a:lnTo>
                    <a:pt x="133" y="183"/>
                  </a:lnTo>
                  <a:lnTo>
                    <a:pt x="123" y="186"/>
                  </a:lnTo>
                  <a:lnTo>
                    <a:pt x="115" y="189"/>
                  </a:lnTo>
                  <a:lnTo>
                    <a:pt x="105" y="190"/>
                  </a:lnTo>
                  <a:lnTo>
                    <a:pt x="96" y="190"/>
                  </a:lnTo>
                  <a:lnTo>
                    <a:pt x="85" y="190"/>
                  </a:lnTo>
                  <a:lnTo>
                    <a:pt x="76" y="189"/>
                  </a:lnTo>
                  <a:lnTo>
                    <a:pt x="67" y="186"/>
                  </a:lnTo>
                  <a:lnTo>
                    <a:pt x="58" y="183"/>
                  </a:lnTo>
                  <a:lnTo>
                    <a:pt x="49" y="179"/>
                  </a:lnTo>
                  <a:lnTo>
                    <a:pt x="42" y="174"/>
                  </a:lnTo>
                  <a:lnTo>
                    <a:pt x="34" y="168"/>
                  </a:lnTo>
                  <a:lnTo>
                    <a:pt x="28" y="162"/>
                  </a:lnTo>
                  <a:lnTo>
                    <a:pt x="22" y="155"/>
                  </a:lnTo>
                  <a:lnTo>
                    <a:pt x="16" y="148"/>
                  </a:lnTo>
                  <a:lnTo>
                    <a:pt x="11" y="140"/>
                  </a:lnTo>
                  <a:lnTo>
                    <a:pt x="8" y="132"/>
                  </a:lnTo>
                  <a:lnTo>
                    <a:pt x="4" y="123"/>
                  </a:lnTo>
                  <a:lnTo>
                    <a:pt x="2" y="114"/>
                  </a:lnTo>
                  <a:lnTo>
                    <a:pt x="1" y="104"/>
                  </a:lnTo>
                  <a:lnTo>
                    <a:pt x="0" y="95"/>
                  </a:lnTo>
                  <a:lnTo>
                    <a:pt x="1" y="85"/>
                  </a:lnTo>
                  <a:lnTo>
                    <a:pt x="2" y="76"/>
                  </a:lnTo>
                  <a:lnTo>
                    <a:pt x="4" y="66"/>
                  </a:lnTo>
                  <a:lnTo>
                    <a:pt x="8" y="58"/>
                  </a:lnTo>
                  <a:lnTo>
                    <a:pt x="11" y="50"/>
                  </a:lnTo>
                  <a:lnTo>
                    <a:pt x="16" y="41"/>
                  </a:lnTo>
                  <a:lnTo>
                    <a:pt x="22" y="34"/>
                  </a:lnTo>
                  <a:lnTo>
                    <a:pt x="28" y="27"/>
                  </a:lnTo>
                  <a:lnTo>
                    <a:pt x="34" y="21"/>
                  </a:lnTo>
                  <a:lnTo>
                    <a:pt x="42" y="15"/>
                  </a:lnTo>
                  <a:lnTo>
                    <a:pt x="49" y="10"/>
                  </a:lnTo>
                  <a:lnTo>
                    <a:pt x="58" y="7"/>
                  </a:lnTo>
                  <a:lnTo>
                    <a:pt x="67" y="3"/>
                  </a:lnTo>
                  <a:lnTo>
                    <a:pt x="76" y="1"/>
                  </a:lnTo>
                  <a:lnTo>
                    <a:pt x="85" y="0"/>
                  </a:lnTo>
                  <a:lnTo>
                    <a:pt x="96" y="0"/>
                  </a:lnTo>
                </a:path>
              </a:pathLst>
            </a:custGeom>
            <a:noFill/>
            <a:ln w="3175">
              <a:solidFill>
                <a:srgbClr val="2B0E72"/>
              </a:solidFill>
              <a:round/>
              <a:headEnd/>
              <a:tailEnd/>
            </a:ln>
          </p:spPr>
          <p:txBody>
            <a:bodyPr/>
            <a:lstStyle/>
            <a:p>
              <a:endParaRPr lang="en-US">
                <a:latin typeface="Calibri" pitchFamily="34" charset="0"/>
              </a:endParaRPr>
            </a:p>
          </p:txBody>
        </p:sp>
        <p:sp>
          <p:nvSpPr>
            <p:cNvPr id="14418" name="Freeform 480"/>
            <p:cNvSpPr>
              <a:spLocks/>
            </p:cNvSpPr>
            <p:nvPr/>
          </p:nvSpPr>
          <p:spPr bwMode="auto">
            <a:xfrm>
              <a:off x="4138" y="2369"/>
              <a:ext cx="48" cy="47"/>
            </a:xfrm>
            <a:custGeom>
              <a:avLst/>
              <a:gdLst>
                <a:gd name="T0" fmla="*/ 2 w 192"/>
                <a:gd name="T1" fmla="*/ 0 h 192"/>
                <a:gd name="T2" fmla="*/ 2 w 192"/>
                <a:gd name="T3" fmla="*/ 0 h 192"/>
                <a:gd name="T4" fmla="*/ 2 w 192"/>
                <a:gd name="T5" fmla="*/ 0 h 192"/>
                <a:gd name="T6" fmla="*/ 3 w 192"/>
                <a:gd name="T7" fmla="*/ 0 h 192"/>
                <a:gd name="T8" fmla="*/ 3 w 192"/>
                <a:gd name="T9" fmla="*/ 0 h 192"/>
                <a:gd name="T10" fmla="*/ 3 w 192"/>
                <a:gd name="T11" fmla="*/ 1 h 192"/>
                <a:gd name="T12" fmla="*/ 3 w 192"/>
                <a:gd name="T13" fmla="*/ 1 h 192"/>
                <a:gd name="T14" fmla="*/ 3 w 192"/>
                <a:gd name="T15" fmla="*/ 1 h 192"/>
                <a:gd name="T16" fmla="*/ 3 w 192"/>
                <a:gd name="T17" fmla="*/ 1 h 192"/>
                <a:gd name="T18" fmla="*/ 3 w 192"/>
                <a:gd name="T19" fmla="*/ 2 h 192"/>
                <a:gd name="T20" fmla="*/ 3 w 192"/>
                <a:gd name="T21" fmla="*/ 2 h 192"/>
                <a:gd name="T22" fmla="*/ 3 w 192"/>
                <a:gd name="T23" fmla="*/ 2 h 192"/>
                <a:gd name="T24" fmla="*/ 3 w 192"/>
                <a:gd name="T25" fmla="*/ 2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2 h 192"/>
                <a:gd name="T40" fmla="*/ 1 w 192"/>
                <a:gd name="T41" fmla="*/ 2 h 192"/>
                <a:gd name="T42" fmla="*/ 0 w 192"/>
                <a:gd name="T43" fmla="*/ 2 h 192"/>
                <a:gd name="T44" fmla="*/ 0 w 192"/>
                <a:gd name="T45" fmla="*/ 2 h 192"/>
                <a:gd name="T46" fmla="*/ 0 w 192"/>
                <a:gd name="T47" fmla="*/ 1 h 192"/>
                <a:gd name="T48" fmla="*/ 0 w 192"/>
                <a:gd name="T49" fmla="*/ 1 h 192"/>
                <a:gd name="T50" fmla="*/ 0 w 192"/>
                <a:gd name="T51" fmla="*/ 1 h 192"/>
                <a:gd name="T52" fmla="*/ 0 w 192"/>
                <a:gd name="T53" fmla="*/ 1 h 192"/>
                <a:gd name="T54" fmla="*/ 1 w 192"/>
                <a:gd name="T55" fmla="*/ 0 h 192"/>
                <a:gd name="T56" fmla="*/ 1 w 192"/>
                <a:gd name="T57" fmla="*/ 0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7" y="0"/>
                  </a:moveTo>
                  <a:lnTo>
                    <a:pt x="106" y="1"/>
                  </a:lnTo>
                  <a:lnTo>
                    <a:pt x="116" y="3"/>
                  </a:lnTo>
                  <a:lnTo>
                    <a:pt x="125" y="5"/>
                  </a:lnTo>
                  <a:lnTo>
                    <a:pt x="133" y="9"/>
                  </a:lnTo>
                  <a:lnTo>
                    <a:pt x="142" y="12"/>
                  </a:lnTo>
                  <a:lnTo>
                    <a:pt x="150" y="17"/>
                  </a:lnTo>
                  <a:lnTo>
                    <a:pt x="157" y="23"/>
                  </a:lnTo>
                  <a:lnTo>
                    <a:pt x="164" y="29"/>
                  </a:lnTo>
                  <a:lnTo>
                    <a:pt x="170" y="35"/>
                  </a:lnTo>
                  <a:lnTo>
                    <a:pt x="175" y="43"/>
                  </a:lnTo>
                  <a:lnTo>
                    <a:pt x="180" y="50"/>
                  </a:lnTo>
                  <a:lnTo>
                    <a:pt x="185" y="59"/>
                  </a:lnTo>
                  <a:lnTo>
                    <a:pt x="187" y="68"/>
                  </a:lnTo>
                  <a:lnTo>
                    <a:pt x="189" y="76"/>
                  </a:lnTo>
                  <a:lnTo>
                    <a:pt x="192" y="86"/>
                  </a:lnTo>
                  <a:lnTo>
                    <a:pt x="192" y="97"/>
                  </a:lnTo>
                  <a:lnTo>
                    <a:pt x="192" y="106"/>
                  </a:lnTo>
                  <a:lnTo>
                    <a:pt x="189" y="116"/>
                  </a:lnTo>
                  <a:lnTo>
                    <a:pt x="187" y="124"/>
                  </a:lnTo>
                  <a:lnTo>
                    <a:pt x="185" y="133"/>
                  </a:lnTo>
                  <a:lnTo>
                    <a:pt x="180" y="142"/>
                  </a:lnTo>
                  <a:lnTo>
                    <a:pt x="175" y="149"/>
                  </a:lnTo>
                  <a:lnTo>
                    <a:pt x="170" y="157"/>
                  </a:lnTo>
                  <a:lnTo>
                    <a:pt x="164" y="163"/>
                  </a:lnTo>
                  <a:lnTo>
                    <a:pt x="157" y="170"/>
                  </a:lnTo>
                  <a:lnTo>
                    <a:pt x="150" y="175"/>
                  </a:lnTo>
                  <a:lnTo>
                    <a:pt x="142" y="180"/>
                  </a:lnTo>
                  <a:lnTo>
                    <a:pt x="133" y="184"/>
                  </a:lnTo>
                  <a:lnTo>
                    <a:pt x="125" y="187"/>
                  </a:lnTo>
                  <a:lnTo>
                    <a:pt x="116" y="189"/>
                  </a:lnTo>
                  <a:lnTo>
                    <a:pt x="106" y="192"/>
                  </a:lnTo>
                  <a:lnTo>
                    <a:pt x="97" y="192"/>
                  </a:lnTo>
                  <a:lnTo>
                    <a:pt x="87" y="192"/>
                  </a:lnTo>
                  <a:lnTo>
                    <a:pt x="78" y="189"/>
                  </a:lnTo>
                  <a:lnTo>
                    <a:pt x="68" y="187"/>
                  </a:lnTo>
                  <a:lnTo>
                    <a:pt x="59" y="184"/>
                  </a:lnTo>
                  <a:lnTo>
                    <a:pt x="50" y="180"/>
                  </a:lnTo>
                  <a:lnTo>
                    <a:pt x="43" y="175"/>
                  </a:lnTo>
                  <a:lnTo>
                    <a:pt x="36" y="170"/>
                  </a:lnTo>
                  <a:lnTo>
                    <a:pt x="29" y="163"/>
                  </a:lnTo>
                  <a:lnTo>
                    <a:pt x="23" y="157"/>
                  </a:lnTo>
                  <a:lnTo>
                    <a:pt x="17" y="149"/>
                  </a:lnTo>
                  <a:lnTo>
                    <a:pt x="12" y="142"/>
                  </a:lnTo>
                  <a:lnTo>
                    <a:pt x="9" y="133"/>
                  </a:lnTo>
                  <a:lnTo>
                    <a:pt x="5" y="124"/>
                  </a:lnTo>
                  <a:lnTo>
                    <a:pt x="3" y="116"/>
                  </a:lnTo>
                  <a:lnTo>
                    <a:pt x="1" y="106"/>
                  </a:lnTo>
                  <a:lnTo>
                    <a:pt x="0" y="97"/>
                  </a:lnTo>
                  <a:lnTo>
                    <a:pt x="1" y="86"/>
                  </a:lnTo>
                  <a:lnTo>
                    <a:pt x="3" y="76"/>
                  </a:lnTo>
                  <a:lnTo>
                    <a:pt x="5" y="68"/>
                  </a:lnTo>
                  <a:lnTo>
                    <a:pt x="9" y="59"/>
                  </a:lnTo>
                  <a:lnTo>
                    <a:pt x="12" y="50"/>
                  </a:lnTo>
                  <a:lnTo>
                    <a:pt x="17" y="43"/>
                  </a:lnTo>
                  <a:lnTo>
                    <a:pt x="23" y="35"/>
                  </a:lnTo>
                  <a:lnTo>
                    <a:pt x="29" y="29"/>
                  </a:lnTo>
                  <a:lnTo>
                    <a:pt x="36" y="23"/>
                  </a:lnTo>
                  <a:lnTo>
                    <a:pt x="43" y="17"/>
                  </a:lnTo>
                  <a:lnTo>
                    <a:pt x="50" y="12"/>
                  </a:lnTo>
                  <a:lnTo>
                    <a:pt x="59" y="9"/>
                  </a:lnTo>
                  <a:lnTo>
                    <a:pt x="68" y="5"/>
                  </a:lnTo>
                  <a:lnTo>
                    <a:pt x="78" y="3"/>
                  </a:lnTo>
                  <a:lnTo>
                    <a:pt x="87" y="1"/>
                  </a:lnTo>
                  <a:lnTo>
                    <a:pt x="97"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19" name="Freeform 481"/>
            <p:cNvSpPr>
              <a:spLocks/>
            </p:cNvSpPr>
            <p:nvPr/>
          </p:nvSpPr>
          <p:spPr bwMode="auto">
            <a:xfrm>
              <a:off x="4138" y="2369"/>
              <a:ext cx="48" cy="47"/>
            </a:xfrm>
            <a:custGeom>
              <a:avLst/>
              <a:gdLst>
                <a:gd name="T0" fmla="*/ 2 w 192"/>
                <a:gd name="T1" fmla="*/ 0 h 192"/>
                <a:gd name="T2" fmla="*/ 2 w 192"/>
                <a:gd name="T3" fmla="*/ 0 h 192"/>
                <a:gd name="T4" fmla="*/ 2 w 192"/>
                <a:gd name="T5" fmla="*/ 0 h 192"/>
                <a:gd name="T6" fmla="*/ 3 w 192"/>
                <a:gd name="T7" fmla="*/ 0 h 192"/>
                <a:gd name="T8" fmla="*/ 3 w 192"/>
                <a:gd name="T9" fmla="*/ 0 h 192"/>
                <a:gd name="T10" fmla="*/ 3 w 192"/>
                <a:gd name="T11" fmla="*/ 1 h 192"/>
                <a:gd name="T12" fmla="*/ 3 w 192"/>
                <a:gd name="T13" fmla="*/ 1 h 192"/>
                <a:gd name="T14" fmla="*/ 3 w 192"/>
                <a:gd name="T15" fmla="*/ 1 h 192"/>
                <a:gd name="T16" fmla="*/ 3 w 192"/>
                <a:gd name="T17" fmla="*/ 1 h 192"/>
                <a:gd name="T18" fmla="*/ 3 w 192"/>
                <a:gd name="T19" fmla="*/ 2 h 192"/>
                <a:gd name="T20" fmla="*/ 3 w 192"/>
                <a:gd name="T21" fmla="*/ 2 h 192"/>
                <a:gd name="T22" fmla="*/ 3 w 192"/>
                <a:gd name="T23" fmla="*/ 2 h 192"/>
                <a:gd name="T24" fmla="*/ 3 w 192"/>
                <a:gd name="T25" fmla="*/ 2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2 h 192"/>
                <a:gd name="T40" fmla="*/ 1 w 192"/>
                <a:gd name="T41" fmla="*/ 2 h 192"/>
                <a:gd name="T42" fmla="*/ 0 w 192"/>
                <a:gd name="T43" fmla="*/ 2 h 192"/>
                <a:gd name="T44" fmla="*/ 0 w 192"/>
                <a:gd name="T45" fmla="*/ 2 h 192"/>
                <a:gd name="T46" fmla="*/ 0 w 192"/>
                <a:gd name="T47" fmla="*/ 1 h 192"/>
                <a:gd name="T48" fmla="*/ 0 w 192"/>
                <a:gd name="T49" fmla="*/ 1 h 192"/>
                <a:gd name="T50" fmla="*/ 0 w 192"/>
                <a:gd name="T51" fmla="*/ 1 h 192"/>
                <a:gd name="T52" fmla="*/ 0 w 192"/>
                <a:gd name="T53" fmla="*/ 1 h 192"/>
                <a:gd name="T54" fmla="*/ 1 w 192"/>
                <a:gd name="T55" fmla="*/ 0 h 192"/>
                <a:gd name="T56" fmla="*/ 1 w 192"/>
                <a:gd name="T57" fmla="*/ 0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7" y="0"/>
                  </a:moveTo>
                  <a:lnTo>
                    <a:pt x="106" y="1"/>
                  </a:lnTo>
                  <a:lnTo>
                    <a:pt x="116" y="3"/>
                  </a:lnTo>
                  <a:lnTo>
                    <a:pt x="125" y="5"/>
                  </a:lnTo>
                  <a:lnTo>
                    <a:pt x="133" y="9"/>
                  </a:lnTo>
                  <a:lnTo>
                    <a:pt x="142" y="12"/>
                  </a:lnTo>
                  <a:lnTo>
                    <a:pt x="150" y="17"/>
                  </a:lnTo>
                  <a:lnTo>
                    <a:pt x="157" y="23"/>
                  </a:lnTo>
                  <a:lnTo>
                    <a:pt x="164" y="29"/>
                  </a:lnTo>
                  <a:lnTo>
                    <a:pt x="170" y="35"/>
                  </a:lnTo>
                  <a:lnTo>
                    <a:pt x="175" y="43"/>
                  </a:lnTo>
                  <a:lnTo>
                    <a:pt x="180" y="50"/>
                  </a:lnTo>
                  <a:lnTo>
                    <a:pt x="185" y="59"/>
                  </a:lnTo>
                  <a:lnTo>
                    <a:pt x="187" y="68"/>
                  </a:lnTo>
                  <a:lnTo>
                    <a:pt x="189" y="76"/>
                  </a:lnTo>
                  <a:lnTo>
                    <a:pt x="192" y="86"/>
                  </a:lnTo>
                  <a:lnTo>
                    <a:pt x="192" y="97"/>
                  </a:lnTo>
                  <a:lnTo>
                    <a:pt x="192" y="106"/>
                  </a:lnTo>
                  <a:lnTo>
                    <a:pt x="189" y="116"/>
                  </a:lnTo>
                  <a:lnTo>
                    <a:pt x="187" y="124"/>
                  </a:lnTo>
                  <a:lnTo>
                    <a:pt x="185" y="133"/>
                  </a:lnTo>
                  <a:lnTo>
                    <a:pt x="180" y="142"/>
                  </a:lnTo>
                  <a:lnTo>
                    <a:pt x="175" y="149"/>
                  </a:lnTo>
                  <a:lnTo>
                    <a:pt x="170" y="157"/>
                  </a:lnTo>
                  <a:lnTo>
                    <a:pt x="164" y="163"/>
                  </a:lnTo>
                  <a:lnTo>
                    <a:pt x="157" y="170"/>
                  </a:lnTo>
                  <a:lnTo>
                    <a:pt x="150" y="175"/>
                  </a:lnTo>
                  <a:lnTo>
                    <a:pt x="142" y="180"/>
                  </a:lnTo>
                  <a:lnTo>
                    <a:pt x="133" y="184"/>
                  </a:lnTo>
                  <a:lnTo>
                    <a:pt x="125" y="187"/>
                  </a:lnTo>
                  <a:lnTo>
                    <a:pt x="116" y="189"/>
                  </a:lnTo>
                  <a:lnTo>
                    <a:pt x="106" y="192"/>
                  </a:lnTo>
                  <a:lnTo>
                    <a:pt x="97" y="192"/>
                  </a:lnTo>
                  <a:lnTo>
                    <a:pt x="87" y="192"/>
                  </a:lnTo>
                  <a:lnTo>
                    <a:pt x="78" y="189"/>
                  </a:lnTo>
                  <a:lnTo>
                    <a:pt x="68" y="187"/>
                  </a:lnTo>
                  <a:lnTo>
                    <a:pt x="59" y="184"/>
                  </a:lnTo>
                  <a:lnTo>
                    <a:pt x="50" y="180"/>
                  </a:lnTo>
                  <a:lnTo>
                    <a:pt x="43" y="175"/>
                  </a:lnTo>
                  <a:lnTo>
                    <a:pt x="36" y="170"/>
                  </a:lnTo>
                  <a:lnTo>
                    <a:pt x="29" y="163"/>
                  </a:lnTo>
                  <a:lnTo>
                    <a:pt x="23" y="157"/>
                  </a:lnTo>
                  <a:lnTo>
                    <a:pt x="17" y="149"/>
                  </a:lnTo>
                  <a:lnTo>
                    <a:pt x="12" y="142"/>
                  </a:lnTo>
                  <a:lnTo>
                    <a:pt x="9" y="133"/>
                  </a:lnTo>
                  <a:lnTo>
                    <a:pt x="5" y="124"/>
                  </a:lnTo>
                  <a:lnTo>
                    <a:pt x="3" y="116"/>
                  </a:lnTo>
                  <a:lnTo>
                    <a:pt x="1" y="106"/>
                  </a:lnTo>
                  <a:lnTo>
                    <a:pt x="0" y="97"/>
                  </a:lnTo>
                  <a:lnTo>
                    <a:pt x="1" y="86"/>
                  </a:lnTo>
                  <a:lnTo>
                    <a:pt x="3" y="76"/>
                  </a:lnTo>
                  <a:lnTo>
                    <a:pt x="5" y="68"/>
                  </a:lnTo>
                  <a:lnTo>
                    <a:pt x="9" y="59"/>
                  </a:lnTo>
                  <a:lnTo>
                    <a:pt x="12" y="50"/>
                  </a:lnTo>
                  <a:lnTo>
                    <a:pt x="17" y="43"/>
                  </a:lnTo>
                  <a:lnTo>
                    <a:pt x="23" y="35"/>
                  </a:lnTo>
                  <a:lnTo>
                    <a:pt x="29" y="29"/>
                  </a:lnTo>
                  <a:lnTo>
                    <a:pt x="36" y="23"/>
                  </a:lnTo>
                  <a:lnTo>
                    <a:pt x="43" y="17"/>
                  </a:lnTo>
                  <a:lnTo>
                    <a:pt x="50" y="12"/>
                  </a:lnTo>
                  <a:lnTo>
                    <a:pt x="59" y="9"/>
                  </a:lnTo>
                  <a:lnTo>
                    <a:pt x="68" y="5"/>
                  </a:lnTo>
                  <a:lnTo>
                    <a:pt x="78" y="3"/>
                  </a:lnTo>
                  <a:lnTo>
                    <a:pt x="87" y="1"/>
                  </a:lnTo>
                  <a:lnTo>
                    <a:pt x="97" y="0"/>
                  </a:lnTo>
                </a:path>
              </a:pathLst>
            </a:custGeom>
            <a:noFill/>
            <a:ln w="3175">
              <a:solidFill>
                <a:srgbClr val="2B0E72"/>
              </a:solidFill>
              <a:round/>
              <a:headEnd/>
              <a:tailEnd/>
            </a:ln>
          </p:spPr>
          <p:txBody>
            <a:bodyPr/>
            <a:lstStyle/>
            <a:p>
              <a:endParaRPr lang="en-US">
                <a:latin typeface="Calibri" pitchFamily="34" charset="0"/>
              </a:endParaRPr>
            </a:p>
          </p:txBody>
        </p:sp>
        <p:sp>
          <p:nvSpPr>
            <p:cNvPr id="14420" name="Freeform 482"/>
            <p:cNvSpPr>
              <a:spLocks/>
            </p:cNvSpPr>
            <p:nvPr/>
          </p:nvSpPr>
          <p:spPr bwMode="auto">
            <a:xfrm>
              <a:off x="4241" y="2260"/>
              <a:ext cx="47" cy="47"/>
            </a:xfrm>
            <a:custGeom>
              <a:avLst/>
              <a:gdLst>
                <a:gd name="T0" fmla="*/ 1 w 191"/>
                <a:gd name="T1" fmla="*/ 0 h 191"/>
                <a:gd name="T2" fmla="*/ 2 w 191"/>
                <a:gd name="T3" fmla="*/ 0 h 191"/>
                <a:gd name="T4" fmla="*/ 2 w 191"/>
                <a:gd name="T5" fmla="*/ 0 h 191"/>
                <a:gd name="T6" fmla="*/ 2 w 191"/>
                <a:gd name="T7" fmla="*/ 0 h 191"/>
                <a:gd name="T8" fmla="*/ 2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2 w 191"/>
                <a:gd name="T23" fmla="*/ 2 h 191"/>
                <a:gd name="T24" fmla="*/ 2 w 191"/>
                <a:gd name="T25" fmla="*/ 2 h 191"/>
                <a:gd name="T26" fmla="*/ 2 w 191"/>
                <a:gd name="T27" fmla="*/ 3 h 191"/>
                <a:gd name="T28" fmla="*/ 2 w 191"/>
                <a:gd name="T29" fmla="*/ 3 h 191"/>
                <a:gd name="T30" fmla="*/ 1 w 191"/>
                <a:gd name="T31" fmla="*/ 3 h 191"/>
                <a:gd name="T32" fmla="*/ 1 w 191"/>
                <a:gd name="T33" fmla="*/ 3 h 191"/>
                <a:gd name="T34" fmla="*/ 1 w 191"/>
                <a:gd name="T35" fmla="*/ 3 h 191"/>
                <a:gd name="T36" fmla="*/ 1 w 191"/>
                <a:gd name="T37" fmla="*/ 3 h 191"/>
                <a:gd name="T38" fmla="*/ 0 w 191"/>
                <a:gd name="T39" fmla="*/ 2 h 191"/>
                <a:gd name="T40" fmla="*/ 0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0 w 191"/>
                <a:gd name="T55" fmla="*/ 0 h 191"/>
                <a:gd name="T56" fmla="*/ 0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5" y="0"/>
                  </a:lnTo>
                  <a:lnTo>
                    <a:pt x="114" y="1"/>
                  </a:lnTo>
                  <a:lnTo>
                    <a:pt x="124" y="4"/>
                  </a:lnTo>
                  <a:lnTo>
                    <a:pt x="132" y="7"/>
                  </a:lnTo>
                  <a:lnTo>
                    <a:pt x="140" y="12"/>
                  </a:lnTo>
                  <a:lnTo>
                    <a:pt x="149" y="17"/>
                  </a:lnTo>
                  <a:lnTo>
                    <a:pt x="156" y="22"/>
                  </a:lnTo>
                  <a:lnTo>
                    <a:pt x="163" y="27"/>
                  </a:lnTo>
                  <a:lnTo>
                    <a:pt x="169" y="35"/>
                  </a:lnTo>
                  <a:lnTo>
                    <a:pt x="175" y="42"/>
                  </a:lnTo>
                  <a:lnTo>
                    <a:pt x="180" y="50"/>
                  </a:lnTo>
                  <a:lnTo>
                    <a:pt x="183" y="58"/>
                  </a:lnTo>
                  <a:lnTo>
                    <a:pt x="187" y="67"/>
                  </a:lnTo>
                  <a:lnTo>
                    <a:pt x="189" y="76"/>
                  </a:lnTo>
                  <a:lnTo>
                    <a:pt x="190" y="86"/>
                  </a:lnTo>
                  <a:lnTo>
                    <a:pt x="191" y="95"/>
                  </a:lnTo>
                  <a:lnTo>
                    <a:pt x="190" y="105"/>
                  </a:lnTo>
                  <a:lnTo>
                    <a:pt x="189" y="114"/>
                  </a:lnTo>
                  <a:lnTo>
                    <a:pt x="187" y="124"/>
                  </a:lnTo>
                  <a:lnTo>
                    <a:pt x="183" y="132"/>
                  </a:lnTo>
                  <a:lnTo>
                    <a:pt x="180" y="140"/>
                  </a:lnTo>
                  <a:lnTo>
                    <a:pt x="175" y="149"/>
                  </a:lnTo>
                  <a:lnTo>
                    <a:pt x="169" y="156"/>
                  </a:lnTo>
                  <a:lnTo>
                    <a:pt x="163" y="163"/>
                  </a:lnTo>
                  <a:lnTo>
                    <a:pt x="156" y="169"/>
                  </a:lnTo>
                  <a:lnTo>
                    <a:pt x="149" y="175"/>
                  </a:lnTo>
                  <a:lnTo>
                    <a:pt x="140" y="180"/>
                  </a:lnTo>
                  <a:lnTo>
                    <a:pt x="132" y="183"/>
                  </a:lnTo>
                  <a:lnTo>
                    <a:pt x="124" y="187"/>
                  </a:lnTo>
                  <a:lnTo>
                    <a:pt x="114" y="189"/>
                  </a:lnTo>
                  <a:lnTo>
                    <a:pt x="105" y="190"/>
                  </a:lnTo>
                  <a:lnTo>
                    <a:pt x="95" y="191"/>
                  </a:lnTo>
                  <a:lnTo>
                    <a:pt x="86" y="190"/>
                  </a:lnTo>
                  <a:lnTo>
                    <a:pt x="76" y="189"/>
                  </a:lnTo>
                  <a:lnTo>
                    <a:pt x="67" y="187"/>
                  </a:lnTo>
                  <a:lnTo>
                    <a:pt x="58" y="183"/>
                  </a:lnTo>
                  <a:lnTo>
                    <a:pt x="50" y="180"/>
                  </a:lnTo>
                  <a:lnTo>
                    <a:pt x="42" y="175"/>
                  </a:lnTo>
                  <a:lnTo>
                    <a:pt x="35" y="169"/>
                  </a:lnTo>
                  <a:lnTo>
                    <a:pt x="27" y="163"/>
                  </a:lnTo>
                  <a:lnTo>
                    <a:pt x="22" y="156"/>
                  </a:lnTo>
                  <a:lnTo>
                    <a:pt x="17" y="149"/>
                  </a:lnTo>
                  <a:lnTo>
                    <a:pt x="11" y="140"/>
                  </a:lnTo>
                  <a:lnTo>
                    <a:pt x="7" y="132"/>
                  </a:lnTo>
                  <a:lnTo>
                    <a:pt x="4" y="124"/>
                  </a:lnTo>
                  <a:lnTo>
                    <a:pt x="1" y="114"/>
                  </a:lnTo>
                  <a:lnTo>
                    <a:pt x="0" y="105"/>
                  </a:lnTo>
                  <a:lnTo>
                    <a:pt x="0" y="95"/>
                  </a:lnTo>
                  <a:lnTo>
                    <a:pt x="0" y="86"/>
                  </a:lnTo>
                  <a:lnTo>
                    <a:pt x="1" y="76"/>
                  </a:lnTo>
                  <a:lnTo>
                    <a:pt x="4" y="67"/>
                  </a:lnTo>
                  <a:lnTo>
                    <a:pt x="7" y="58"/>
                  </a:lnTo>
                  <a:lnTo>
                    <a:pt x="11" y="50"/>
                  </a:lnTo>
                  <a:lnTo>
                    <a:pt x="17" y="42"/>
                  </a:lnTo>
                  <a:lnTo>
                    <a:pt x="22" y="35"/>
                  </a:lnTo>
                  <a:lnTo>
                    <a:pt x="27" y="27"/>
                  </a:lnTo>
                  <a:lnTo>
                    <a:pt x="35" y="22"/>
                  </a:lnTo>
                  <a:lnTo>
                    <a:pt x="42" y="17"/>
                  </a:lnTo>
                  <a:lnTo>
                    <a:pt x="50" y="12"/>
                  </a:lnTo>
                  <a:lnTo>
                    <a:pt x="58" y="7"/>
                  </a:lnTo>
                  <a:lnTo>
                    <a:pt x="67" y="4"/>
                  </a:lnTo>
                  <a:lnTo>
                    <a:pt x="76" y="1"/>
                  </a:lnTo>
                  <a:lnTo>
                    <a:pt x="86" y="0"/>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21" name="Freeform 483"/>
            <p:cNvSpPr>
              <a:spLocks/>
            </p:cNvSpPr>
            <p:nvPr/>
          </p:nvSpPr>
          <p:spPr bwMode="auto">
            <a:xfrm>
              <a:off x="4241" y="2260"/>
              <a:ext cx="47" cy="47"/>
            </a:xfrm>
            <a:custGeom>
              <a:avLst/>
              <a:gdLst>
                <a:gd name="T0" fmla="*/ 1 w 191"/>
                <a:gd name="T1" fmla="*/ 0 h 191"/>
                <a:gd name="T2" fmla="*/ 2 w 191"/>
                <a:gd name="T3" fmla="*/ 0 h 191"/>
                <a:gd name="T4" fmla="*/ 2 w 191"/>
                <a:gd name="T5" fmla="*/ 0 h 191"/>
                <a:gd name="T6" fmla="*/ 2 w 191"/>
                <a:gd name="T7" fmla="*/ 0 h 191"/>
                <a:gd name="T8" fmla="*/ 2 w 191"/>
                <a:gd name="T9" fmla="*/ 0 h 191"/>
                <a:gd name="T10" fmla="*/ 3 w 191"/>
                <a:gd name="T11" fmla="*/ 1 h 191"/>
                <a:gd name="T12" fmla="*/ 3 w 191"/>
                <a:gd name="T13" fmla="*/ 1 h 191"/>
                <a:gd name="T14" fmla="*/ 3 w 191"/>
                <a:gd name="T15" fmla="*/ 1 h 191"/>
                <a:gd name="T16" fmla="*/ 3 w 191"/>
                <a:gd name="T17" fmla="*/ 1 h 191"/>
                <a:gd name="T18" fmla="*/ 3 w 191"/>
                <a:gd name="T19" fmla="*/ 2 h 191"/>
                <a:gd name="T20" fmla="*/ 3 w 191"/>
                <a:gd name="T21" fmla="*/ 2 h 191"/>
                <a:gd name="T22" fmla="*/ 2 w 191"/>
                <a:gd name="T23" fmla="*/ 2 h 191"/>
                <a:gd name="T24" fmla="*/ 2 w 191"/>
                <a:gd name="T25" fmla="*/ 2 h 191"/>
                <a:gd name="T26" fmla="*/ 2 w 191"/>
                <a:gd name="T27" fmla="*/ 3 h 191"/>
                <a:gd name="T28" fmla="*/ 2 w 191"/>
                <a:gd name="T29" fmla="*/ 3 h 191"/>
                <a:gd name="T30" fmla="*/ 1 w 191"/>
                <a:gd name="T31" fmla="*/ 3 h 191"/>
                <a:gd name="T32" fmla="*/ 1 w 191"/>
                <a:gd name="T33" fmla="*/ 3 h 191"/>
                <a:gd name="T34" fmla="*/ 1 w 191"/>
                <a:gd name="T35" fmla="*/ 3 h 191"/>
                <a:gd name="T36" fmla="*/ 1 w 191"/>
                <a:gd name="T37" fmla="*/ 3 h 191"/>
                <a:gd name="T38" fmla="*/ 0 w 191"/>
                <a:gd name="T39" fmla="*/ 2 h 191"/>
                <a:gd name="T40" fmla="*/ 0 w 191"/>
                <a:gd name="T41" fmla="*/ 2 h 191"/>
                <a:gd name="T42" fmla="*/ 0 w 191"/>
                <a:gd name="T43" fmla="*/ 2 h 191"/>
                <a:gd name="T44" fmla="*/ 0 w 191"/>
                <a:gd name="T45" fmla="*/ 2 h 191"/>
                <a:gd name="T46" fmla="*/ 0 w 191"/>
                <a:gd name="T47" fmla="*/ 1 h 191"/>
                <a:gd name="T48" fmla="*/ 0 w 191"/>
                <a:gd name="T49" fmla="*/ 1 h 191"/>
                <a:gd name="T50" fmla="*/ 0 w 191"/>
                <a:gd name="T51" fmla="*/ 1 h 191"/>
                <a:gd name="T52" fmla="*/ 0 w 191"/>
                <a:gd name="T53" fmla="*/ 1 h 191"/>
                <a:gd name="T54" fmla="*/ 0 w 191"/>
                <a:gd name="T55" fmla="*/ 0 h 191"/>
                <a:gd name="T56" fmla="*/ 0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5" y="0"/>
                  </a:lnTo>
                  <a:lnTo>
                    <a:pt x="114" y="1"/>
                  </a:lnTo>
                  <a:lnTo>
                    <a:pt x="124" y="4"/>
                  </a:lnTo>
                  <a:lnTo>
                    <a:pt x="132" y="7"/>
                  </a:lnTo>
                  <a:lnTo>
                    <a:pt x="140" y="12"/>
                  </a:lnTo>
                  <a:lnTo>
                    <a:pt x="149" y="17"/>
                  </a:lnTo>
                  <a:lnTo>
                    <a:pt x="156" y="22"/>
                  </a:lnTo>
                  <a:lnTo>
                    <a:pt x="163" y="27"/>
                  </a:lnTo>
                  <a:lnTo>
                    <a:pt x="169" y="35"/>
                  </a:lnTo>
                  <a:lnTo>
                    <a:pt x="175" y="42"/>
                  </a:lnTo>
                  <a:lnTo>
                    <a:pt x="180" y="50"/>
                  </a:lnTo>
                  <a:lnTo>
                    <a:pt x="183" y="58"/>
                  </a:lnTo>
                  <a:lnTo>
                    <a:pt x="187" y="67"/>
                  </a:lnTo>
                  <a:lnTo>
                    <a:pt x="189" y="76"/>
                  </a:lnTo>
                  <a:lnTo>
                    <a:pt x="190" y="86"/>
                  </a:lnTo>
                  <a:lnTo>
                    <a:pt x="191" y="95"/>
                  </a:lnTo>
                  <a:lnTo>
                    <a:pt x="190" y="105"/>
                  </a:lnTo>
                  <a:lnTo>
                    <a:pt x="189" y="114"/>
                  </a:lnTo>
                  <a:lnTo>
                    <a:pt x="187" y="124"/>
                  </a:lnTo>
                  <a:lnTo>
                    <a:pt x="183" y="132"/>
                  </a:lnTo>
                  <a:lnTo>
                    <a:pt x="180" y="140"/>
                  </a:lnTo>
                  <a:lnTo>
                    <a:pt x="175" y="149"/>
                  </a:lnTo>
                  <a:lnTo>
                    <a:pt x="169" y="156"/>
                  </a:lnTo>
                  <a:lnTo>
                    <a:pt x="163" y="163"/>
                  </a:lnTo>
                  <a:lnTo>
                    <a:pt x="156" y="169"/>
                  </a:lnTo>
                  <a:lnTo>
                    <a:pt x="149" y="175"/>
                  </a:lnTo>
                  <a:lnTo>
                    <a:pt x="140" y="180"/>
                  </a:lnTo>
                  <a:lnTo>
                    <a:pt x="132" y="183"/>
                  </a:lnTo>
                  <a:lnTo>
                    <a:pt x="124" y="187"/>
                  </a:lnTo>
                  <a:lnTo>
                    <a:pt x="114" y="189"/>
                  </a:lnTo>
                  <a:lnTo>
                    <a:pt x="105" y="190"/>
                  </a:lnTo>
                  <a:lnTo>
                    <a:pt x="95" y="191"/>
                  </a:lnTo>
                  <a:lnTo>
                    <a:pt x="86" y="190"/>
                  </a:lnTo>
                  <a:lnTo>
                    <a:pt x="76" y="189"/>
                  </a:lnTo>
                  <a:lnTo>
                    <a:pt x="67" y="187"/>
                  </a:lnTo>
                  <a:lnTo>
                    <a:pt x="58" y="183"/>
                  </a:lnTo>
                  <a:lnTo>
                    <a:pt x="50" y="180"/>
                  </a:lnTo>
                  <a:lnTo>
                    <a:pt x="42" y="175"/>
                  </a:lnTo>
                  <a:lnTo>
                    <a:pt x="35" y="169"/>
                  </a:lnTo>
                  <a:lnTo>
                    <a:pt x="27" y="163"/>
                  </a:lnTo>
                  <a:lnTo>
                    <a:pt x="22" y="156"/>
                  </a:lnTo>
                  <a:lnTo>
                    <a:pt x="17" y="149"/>
                  </a:lnTo>
                  <a:lnTo>
                    <a:pt x="11" y="140"/>
                  </a:lnTo>
                  <a:lnTo>
                    <a:pt x="7" y="132"/>
                  </a:lnTo>
                  <a:lnTo>
                    <a:pt x="4" y="124"/>
                  </a:lnTo>
                  <a:lnTo>
                    <a:pt x="1" y="114"/>
                  </a:lnTo>
                  <a:lnTo>
                    <a:pt x="0" y="105"/>
                  </a:lnTo>
                  <a:lnTo>
                    <a:pt x="0" y="95"/>
                  </a:lnTo>
                  <a:lnTo>
                    <a:pt x="0" y="86"/>
                  </a:lnTo>
                  <a:lnTo>
                    <a:pt x="1" y="76"/>
                  </a:lnTo>
                  <a:lnTo>
                    <a:pt x="4" y="67"/>
                  </a:lnTo>
                  <a:lnTo>
                    <a:pt x="7" y="58"/>
                  </a:lnTo>
                  <a:lnTo>
                    <a:pt x="11" y="50"/>
                  </a:lnTo>
                  <a:lnTo>
                    <a:pt x="17" y="42"/>
                  </a:lnTo>
                  <a:lnTo>
                    <a:pt x="22" y="35"/>
                  </a:lnTo>
                  <a:lnTo>
                    <a:pt x="27" y="27"/>
                  </a:lnTo>
                  <a:lnTo>
                    <a:pt x="35" y="22"/>
                  </a:lnTo>
                  <a:lnTo>
                    <a:pt x="42" y="17"/>
                  </a:lnTo>
                  <a:lnTo>
                    <a:pt x="50" y="12"/>
                  </a:lnTo>
                  <a:lnTo>
                    <a:pt x="58" y="7"/>
                  </a:lnTo>
                  <a:lnTo>
                    <a:pt x="67" y="4"/>
                  </a:lnTo>
                  <a:lnTo>
                    <a:pt x="76" y="1"/>
                  </a:lnTo>
                  <a:lnTo>
                    <a:pt x="86" y="0"/>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22" name="Freeform 484"/>
            <p:cNvSpPr>
              <a:spLocks/>
            </p:cNvSpPr>
            <p:nvPr/>
          </p:nvSpPr>
          <p:spPr bwMode="auto">
            <a:xfrm>
              <a:off x="4377" y="2126"/>
              <a:ext cx="48" cy="48"/>
            </a:xfrm>
            <a:custGeom>
              <a:avLst/>
              <a:gdLst>
                <a:gd name="T0" fmla="*/ 2 w 191"/>
                <a:gd name="T1" fmla="*/ 0 h 191"/>
                <a:gd name="T2" fmla="*/ 2 w 191"/>
                <a:gd name="T3" fmla="*/ 0 h 191"/>
                <a:gd name="T4" fmla="*/ 2 w 191"/>
                <a:gd name="T5" fmla="*/ 0 h 191"/>
                <a:gd name="T6" fmla="*/ 3 w 191"/>
                <a:gd name="T7" fmla="*/ 0 h 191"/>
                <a:gd name="T8" fmla="*/ 3 w 191"/>
                <a:gd name="T9" fmla="*/ 1 h 191"/>
                <a:gd name="T10" fmla="*/ 3 w 191"/>
                <a:gd name="T11" fmla="*/ 1 h 191"/>
                <a:gd name="T12" fmla="*/ 3 w 191"/>
                <a:gd name="T13" fmla="*/ 1 h 191"/>
                <a:gd name="T14" fmla="*/ 3 w 191"/>
                <a:gd name="T15" fmla="*/ 1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3 h 191"/>
                <a:gd name="T40" fmla="*/ 0 w 191"/>
                <a:gd name="T41" fmla="*/ 3 h 191"/>
                <a:gd name="T42" fmla="*/ 0 w 191"/>
                <a:gd name="T43" fmla="*/ 2 h 191"/>
                <a:gd name="T44" fmla="*/ 0 w 191"/>
                <a:gd name="T45" fmla="*/ 2 h 191"/>
                <a:gd name="T46" fmla="*/ 0 w 191"/>
                <a:gd name="T47" fmla="*/ 2 h 191"/>
                <a:gd name="T48" fmla="*/ 0 w 191"/>
                <a:gd name="T49" fmla="*/ 1 h 191"/>
                <a:gd name="T50" fmla="*/ 0 w 191"/>
                <a:gd name="T51" fmla="*/ 1 h 191"/>
                <a:gd name="T52" fmla="*/ 0 w 191"/>
                <a:gd name="T53" fmla="*/ 1 h 191"/>
                <a:gd name="T54" fmla="*/ 0 w 191"/>
                <a:gd name="T55" fmla="*/ 1 h 191"/>
                <a:gd name="T56" fmla="*/ 1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4" y="0"/>
                  </a:lnTo>
                  <a:lnTo>
                    <a:pt x="114" y="2"/>
                  </a:lnTo>
                  <a:lnTo>
                    <a:pt x="123" y="4"/>
                  </a:lnTo>
                  <a:lnTo>
                    <a:pt x="132" y="7"/>
                  </a:lnTo>
                  <a:lnTo>
                    <a:pt x="140" y="11"/>
                  </a:lnTo>
                  <a:lnTo>
                    <a:pt x="148" y="16"/>
                  </a:lnTo>
                  <a:lnTo>
                    <a:pt x="156" y="21"/>
                  </a:lnTo>
                  <a:lnTo>
                    <a:pt x="163" y="28"/>
                  </a:lnTo>
                  <a:lnTo>
                    <a:pt x="169" y="34"/>
                  </a:lnTo>
                  <a:lnTo>
                    <a:pt x="175" y="41"/>
                  </a:lnTo>
                  <a:lnTo>
                    <a:pt x="179" y="49"/>
                  </a:lnTo>
                  <a:lnTo>
                    <a:pt x="183" y="58"/>
                  </a:lnTo>
                  <a:lnTo>
                    <a:pt x="186" y="67"/>
                  </a:lnTo>
                  <a:lnTo>
                    <a:pt x="189" y="76"/>
                  </a:lnTo>
                  <a:lnTo>
                    <a:pt x="190" y="85"/>
                  </a:lnTo>
                  <a:lnTo>
                    <a:pt x="191" y="95"/>
                  </a:lnTo>
                  <a:lnTo>
                    <a:pt x="190" y="105"/>
                  </a:lnTo>
                  <a:lnTo>
                    <a:pt x="189" y="115"/>
                  </a:lnTo>
                  <a:lnTo>
                    <a:pt x="186" y="123"/>
                  </a:lnTo>
                  <a:lnTo>
                    <a:pt x="183" y="133"/>
                  </a:lnTo>
                  <a:lnTo>
                    <a:pt x="179" y="141"/>
                  </a:lnTo>
                  <a:lnTo>
                    <a:pt x="175" y="148"/>
                  </a:lnTo>
                  <a:lnTo>
                    <a:pt x="169" y="155"/>
                  </a:lnTo>
                  <a:lnTo>
                    <a:pt x="163" y="162"/>
                  </a:lnTo>
                  <a:lnTo>
                    <a:pt x="156" y="168"/>
                  </a:lnTo>
                  <a:lnTo>
                    <a:pt x="148" y="174"/>
                  </a:lnTo>
                  <a:lnTo>
                    <a:pt x="140" y="179"/>
                  </a:lnTo>
                  <a:lnTo>
                    <a:pt x="132" y="183"/>
                  </a:lnTo>
                  <a:lnTo>
                    <a:pt x="123" y="186"/>
                  </a:lnTo>
                  <a:lnTo>
                    <a:pt x="114" y="188"/>
                  </a:lnTo>
                  <a:lnTo>
                    <a:pt x="104" y="190"/>
                  </a:lnTo>
                  <a:lnTo>
                    <a:pt x="95" y="191"/>
                  </a:lnTo>
                  <a:lnTo>
                    <a:pt x="85" y="190"/>
                  </a:lnTo>
                  <a:lnTo>
                    <a:pt x="76" y="188"/>
                  </a:lnTo>
                  <a:lnTo>
                    <a:pt x="66" y="186"/>
                  </a:lnTo>
                  <a:lnTo>
                    <a:pt x="58" y="183"/>
                  </a:lnTo>
                  <a:lnTo>
                    <a:pt x="50" y="179"/>
                  </a:lnTo>
                  <a:lnTo>
                    <a:pt x="41" y="174"/>
                  </a:lnTo>
                  <a:lnTo>
                    <a:pt x="34" y="168"/>
                  </a:lnTo>
                  <a:lnTo>
                    <a:pt x="27" y="162"/>
                  </a:lnTo>
                  <a:lnTo>
                    <a:pt x="21" y="155"/>
                  </a:lnTo>
                  <a:lnTo>
                    <a:pt x="16" y="148"/>
                  </a:lnTo>
                  <a:lnTo>
                    <a:pt x="11" y="141"/>
                  </a:lnTo>
                  <a:lnTo>
                    <a:pt x="7" y="133"/>
                  </a:lnTo>
                  <a:lnTo>
                    <a:pt x="3" y="123"/>
                  </a:lnTo>
                  <a:lnTo>
                    <a:pt x="1" y="115"/>
                  </a:lnTo>
                  <a:lnTo>
                    <a:pt x="0" y="105"/>
                  </a:lnTo>
                  <a:lnTo>
                    <a:pt x="0" y="95"/>
                  </a:lnTo>
                  <a:lnTo>
                    <a:pt x="0" y="85"/>
                  </a:lnTo>
                  <a:lnTo>
                    <a:pt x="1" y="76"/>
                  </a:lnTo>
                  <a:lnTo>
                    <a:pt x="3" y="67"/>
                  </a:lnTo>
                  <a:lnTo>
                    <a:pt x="7" y="58"/>
                  </a:lnTo>
                  <a:lnTo>
                    <a:pt x="11" y="49"/>
                  </a:lnTo>
                  <a:lnTo>
                    <a:pt x="16" y="41"/>
                  </a:lnTo>
                  <a:lnTo>
                    <a:pt x="21" y="34"/>
                  </a:lnTo>
                  <a:lnTo>
                    <a:pt x="27" y="28"/>
                  </a:lnTo>
                  <a:lnTo>
                    <a:pt x="34" y="21"/>
                  </a:lnTo>
                  <a:lnTo>
                    <a:pt x="41" y="16"/>
                  </a:lnTo>
                  <a:lnTo>
                    <a:pt x="50" y="11"/>
                  </a:lnTo>
                  <a:lnTo>
                    <a:pt x="58" y="7"/>
                  </a:lnTo>
                  <a:lnTo>
                    <a:pt x="66" y="4"/>
                  </a:lnTo>
                  <a:lnTo>
                    <a:pt x="76" y="2"/>
                  </a:lnTo>
                  <a:lnTo>
                    <a:pt x="85" y="0"/>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23" name="Freeform 485"/>
            <p:cNvSpPr>
              <a:spLocks/>
            </p:cNvSpPr>
            <p:nvPr/>
          </p:nvSpPr>
          <p:spPr bwMode="auto">
            <a:xfrm>
              <a:off x="4377" y="2126"/>
              <a:ext cx="48" cy="48"/>
            </a:xfrm>
            <a:custGeom>
              <a:avLst/>
              <a:gdLst>
                <a:gd name="T0" fmla="*/ 2 w 191"/>
                <a:gd name="T1" fmla="*/ 0 h 191"/>
                <a:gd name="T2" fmla="*/ 2 w 191"/>
                <a:gd name="T3" fmla="*/ 0 h 191"/>
                <a:gd name="T4" fmla="*/ 2 w 191"/>
                <a:gd name="T5" fmla="*/ 0 h 191"/>
                <a:gd name="T6" fmla="*/ 3 w 191"/>
                <a:gd name="T7" fmla="*/ 0 h 191"/>
                <a:gd name="T8" fmla="*/ 3 w 191"/>
                <a:gd name="T9" fmla="*/ 1 h 191"/>
                <a:gd name="T10" fmla="*/ 3 w 191"/>
                <a:gd name="T11" fmla="*/ 1 h 191"/>
                <a:gd name="T12" fmla="*/ 3 w 191"/>
                <a:gd name="T13" fmla="*/ 1 h 191"/>
                <a:gd name="T14" fmla="*/ 3 w 191"/>
                <a:gd name="T15" fmla="*/ 1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3 h 191"/>
                <a:gd name="T40" fmla="*/ 0 w 191"/>
                <a:gd name="T41" fmla="*/ 3 h 191"/>
                <a:gd name="T42" fmla="*/ 0 w 191"/>
                <a:gd name="T43" fmla="*/ 2 h 191"/>
                <a:gd name="T44" fmla="*/ 0 w 191"/>
                <a:gd name="T45" fmla="*/ 2 h 191"/>
                <a:gd name="T46" fmla="*/ 0 w 191"/>
                <a:gd name="T47" fmla="*/ 2 h 191"/>
                <a:gd name="T48" fmla="*/ 0 w 191"/>
                <a:gd name="T49" fmla="*/ 1 h 191"/>
                <a:gd name="T50" fmla="*/ 0 w 191"/>
                <a:gd name="T51" fmla="*/ 1 h 191"/>
                <a:gd name="T52" fmla="*/ 0 w 191"/>
                <a:gd name="T53" fmla="*/ 1 h 191"/>
                <a:gd name="T54" fmla="*/ 0 w 191"/>
                <a:gd name="T55" fmla="*/ 1 h 191"/>
                <a:gd name="T56" fmla="*/ 1 w 191"/>
                <a:gd name="T57" fmla="*/ 0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4" y="0"/>
                  </a:lnTo>
                  <a:lnTo>
                    <a:pt x="114" y="2"/>
                  </a:lnTo>
                  <a:lnTo>
                    <a:pt x="123" y="4"/>
                  </a:lnTo>
                  <a:lnTo>
                    <a:pt x="132" y="7"/>
                  </a:lnTo>
                  <a:lnTo>
                    <a:pt x="140" y="11"/>
                  </a:lnTo>
                  <a:lnTo>
                    <a:pt x="148" y="16"/>
                  </a:lnTo>
                  <a:lnTo>
                    <a:pt x="156" y="21"/>
                  </a:lnTo>
                  <a:lnTo>
                    <a:pt x="163" y="28"/>
                  </a:lnTo>
                  <a:lnTo>
                    <a:pt x="169" y="34"/>
                  </a:lnTo>
                  <a:lnTo>
                    <a:pt x="175" y="41"/>
                  </a:lnTo>
                  <a:lnTo>
                    <a:pt x="179" y="49"/>
                  </a:lnTo>
                  <a:lnTo>
                    <a:pt x="183" y="58"/>
                  </a:lnTo>
                  <a:lnTo>
                    <a:pt x="186" y="67"/>
                  </a:lnTo>
                  <a:lnTo>
                    <a:pt x="189" y="76"/>
                  </a:lnTo>
                  <a:lnTo>
                    <a:pt x="190" y="85"/>
                  </a:lnTo>
                  <a:lnTo>
                    <a:pt x="191" y="95"/>
                  </a:lnTo>
                  <a:lnTo>
                    <a:pt x="190" y="105"/>
                  </a:lnTo>
                  <a:lnTo>
                    <a:pt x="189" y="115"/>
                  </a:lnTo>
                  <a:lnTo>
                    <a:pt x="186" y="123"/>
                  </a:lnTo>
                  <a:lnTo>
                    <a:pt x="183" y="133"/>
                  </a:lnTo>
                  <a:lnTo>
                    <a:pt x="179" y="141"/>
                  </a:lnTo>
                  <a:lnTo>
                    <a:pt x="175" y="148"/>
                  </a:lnTo>
                  <a:lnTo>
                    <a:pt x="169" y="155"/>
                  </a:lnTo>
                  <a:lnTo>
                    <a:pt x="163" y="162"/>
                  </a:lnTo>
                  <a:lnTo>
                    <a:pt x="156" y="168"/>
                  </a:lnTo>
                  <a:lnTo>
                    <a:pt x="148" y="174"/>
                  </a:lnTo>
                  <a:lnTo>
                    <a:pt x="140" y="179"/>
                  </a:lnTo>
                  <a:lnTo>
                    <a:pt x="132" y="183"/>
                  </a:lnTo>
                  <a:lnTo>
                    <a:pt x="123" y="186"/>
                  </a:lnTo>
                  <a:lnTo>
                    <a:pt x="114" y="188"/>
                  </a:lnTo>
                  <a:lnTo>
                    <a:pt x="104" y="190"/>
                  </a:lnTo>
                  <a:lnTo>
                    <a:pt x="95" y="191"/>
                  </a:lnTo>
                  <a:lnTo>
                    <a:pt x="85" y="190"/>
                  </a:lnTo>
                  <a:lnTo>
                    <a:pt x="76" y="188"/>
                  </a:lnTo>
                  <a:lnTo>
                    <a:pt x="66" y="186"/>
                  </a:lnTo>
                  <a:lnTo>
                    <a:pt x="58" y="183"/>
                  </a:lnTo>
                  <a:lnTo>
                    <a:pt x="50" y="179"/>
                  </a:lnTo>
                  <a:lnTo>
                    <a:pt x="41" y="174"/>
                  </a:lnTo>
                  <a:lnTo>
                    <a:pt x="34" y="168"/>
                  </a:lnTo>
                  <a:lnTo>
                    <a:pt x="27" y="162"/>
                  </a:lnTo>
                  <a:lnTo>
                    <a:pt x="21" y="155"/>
                  </a:lnTo>
                  <a:lnTo>
                    <a:pt x="16" y="148"/>
                  </a:lnTo>
                  <a:lnTo>
                    <a:pt x="11" y="141"/>
                  </a:lnTo>
                  <a:lnTo>
                    <a:pt x="7" y="133"/>
                  </a:lnTo>
                  <a:lnTo>
                    <a:pt x="3" y="123"/>
                  </a:lnTo>
                  <a:lnTo>
                    <a:pt x="1" y="115"/>
                  </a:lnTo>
                  <a:lnTo>
                    <a:pt x="0" y="105"/>
                  </a:lnTo>
                  <a:lnTo>
                    <a:pt x="0" y="95"/>
                  </a:lnTo>
                  <a:lnTo>
                    <a:pt x="0" y="85"/>
                  </a:lnTo>
                  <a:lnTo>
                    <a:pt x="1" y="76"/>
                  </a:lnTo>
                  <a:lnTo>
                    <a:pt x="3" y="67"/>
                  </a:lnTo>
                  <a:lnTo>
                    <a:pt x="7" y="58"/>
                  </a:lnTo>
                  <a:lnTo>
                    <a:pt x="11" y="49"/>
                  </a:lnTo>
                  <a:lnTo>
                    <a:pt x="16" y="41"/>
                  </a:lnTo>
                  <a:lnTo>
                    <a:pt x="21" y="34"/>
                  </a:lnTo>
                  <a:lnTo>
                    <a:pt x="27" y="28"/>
                  </a:lnTo>
                  <a:lnTo>
                    <a:pt x="34" y="21"/>
                  </a:lnTo>
                  <a:lnTo>
                    <a:pt x="41" y="16"/>
                  </a:lnTo>
                  <a:lnTo>
                    <a:pt x="50" y="11"/>
                  </a:lnTo>
                  <a:lnTo>
                    <a:pt x="58" y="7"/>
                  </a:lnTo>
                  <a:lnTo>
                    <a:pt x="66" y="4"/>
                  </a:lnTo>
                  <a:lnTo>
                    <a:pt x="76" y="2"/>
                  </a:lnTo>
                  <a:lnTo>
                    <a:pt x="85" y="0"/>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24" name="Freeform 486"/>
            <p:cNvSpPr>
              <a:spLocks/>
            </p:cNvSpPr>
            <p:nvPr/>
          </p:nvSpPr>
          <p:spPr bwMode="auto">
            <a:xfrm>
              <a:off x="4517" y="2240"/>
              <a:ext cx="48" cy="48"/>
            </a:xfrm>
            <a:custGeom>
              <a:avLst/>
              <a:gdLst>
                <a:gd name="T0" fmla="*/ 2 w 191"/>
                <a:gd name="T1" fmla="*/ 0 h 191"/>
                <a:gd name="T2" fmla="*/ 2 w 191"/>
                <a:gd name="T3" fmla="*/ 0 h 191"/>
                <a:gd name="T4" fmla="*/ 2 w 191"/>
                <a:gd name="T5" fmla="*/ 0 h 191"/>
                <a:gd name="T6" fmla="*/ 3 w 191"/>
                <a:gd name="T7" fmla="*/ 1 h 191"/>
                <a:gd name="T8" fmla="*/ 3 w 191"/>
                <a:gd name="T9" fmla="*/ 1 h 191"/>
                <a:gd name="T10" fmla="*/ 3 w 191"/>
                <a:gd name="T11" fmla="*/ 1 h 191"/>
                <a:gd name="T12" fmla="*/ 3 w 191"/>
                <a:gd name="T13" fmla="*/ 1 h 191"/>
                <a:gd name="T14" fmla="*/ 3 w 191"/>
                <a:gd name="T15" fmla="*/ 2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3 h 191"/>
                <a:gd name="T40" fmla="*/ 0 w 191"/>
                <a:gd name="T41" fmla="*/ 3 h 191"/>
                <a:gd name="T42" fmla="*/ 0 w 191"/>
                <a:gd name="T43" fmla="*/ 2 h 191"/>
                <a:gd name="T44" fmla="*/ 0 w 191"/>
                <a:gd name="T45" fmla="*/ 2 h 191"/>
                <a:gd name="T46" fmla="*/ 0 w 191"/>
                <a:gd name="T47" fmla="*/ 2 h 191"/>
                <a:gd name="T48" fmla="*/ 0 w 191"/>
                <a:gd name="T49" fmla="*/ 2 h 191"/>
                <a:gd name="T50" fmla="*/ 0 w 191"/>
                <a:gd name="T51" fmla="*/ 1 h 191"/>
                <a:gd name="T52" fmla="*/ 0 w 191"/>
                <a:gd name="T53" fmla="*/ 1 h 191"/>
                <a:gd name="T54" fmla="*/ 0 w 191"/>
                <a:gd name="T55" fmla="*/ 1 h 191"/>
                <a:gd name="T56" fmla="*/ 1 w 191"/>
                <a:gd name="T57" fmla="*/ 1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5" y="1"/>
                  </a:lnTo>
                  <a:lnTo>
                    <a:pt x="114" y="2"/>
                  </a:lnTo>
                  <a:lnTo>
                    <a:pt x="123" y="4"/>
                  </a:lnTo>
                  <a:lnTo>
                    <a:pt x="133" y="8"/>
                  </a:lnTo>
                  <a:lnTo>
                    <a:pt x="141" y="12"/>
                  </a:lnTo>
                  <a:lnTo>
                    <a:pt x="148" y="16"/>
                  </a:lnTo>
                  <a:lnTo>
                    <a:pt x="155" y="22"/>
                  </a:lnTo>
                  <a:lnTo>
                    <a:pt x="162" y="28"/>
                  </a:lnTo>
                  <a:lnTo>
                    <a:pt x="168" y="35"/>
                  </a:lnTo>
                  <a:lnTo>
                    <a:pt x="174" y="42"/>
                  </a:lnTo>
                  <a:lnTo>
                    <a:pt x="179" y="50"/>
                  </a:lnTo>
                  <a:lnTo>
                    <a:pt x="183" y="58"/>
                  </a:lnTo>
                  <a:lnTo>
                    <a:pt x="186" y="67"/>
                  </a:lnTo>
                  <a:lnTo>
                    <a:pt x="189" y="77"/>
                  </a:lnTo>
                  <a:lnTo>
                    <a:pt x="190" y="86"/>
                  </a:lnTo>
                  <a:lnTo>
                    <a:pt x="191" y="96"/>
                  </a:lnTo>
                  <a:lnTo>
                    <a:pt x="190" y="105"/>
                  </a:lnTo>
                  <a:lnTo>
                    <a:pt x="189" y="115"/>
                  </a:lnTo>
                  <a:lnTo>
                    <a:pt x="186" y="124"/>
                  </a:lnTo>
                  <a:lnTo>
                    <a:pt x="183" y="133"/>
                  </a:lnTo>
                  <a:lnTo>
                    <a:pt x="179" y="141"/>
                  </a:lnTo>
                  <a:lnTo>
                    <a:pt x="174" y="149"/>
                  </a:lnTo>
                  <a:lnTo>
                    <a:pt x="168" y="157"/>
                  </a:lnTo>
                  <a:lnTo>
                    <a:pt x="162" y="162"/>
                  </a:lnTo>
                  <a:lnTo>
                    <a:pt x="155" y="170"/>
                  </a:lnTo>
                  <a:lnTo>
                    <a:pt x="148" y="174"/>
                  </a:lnTo>
                  <a:lnTo>
                    <a:pt x="141" y="179"/>
                  </a:lnTo>
                  <a:lnTo>
                    <a:pt x="133" y="184"/>
                  </a:lnTo>
                  <a:lnTo>
                    <a:pt x="123" y="186"/>
                  </a:lnTo>
                  <a:lnTo>
                    <a:pt x="114" y="189"/>
                  </a:lnTo>
                  <a:lnTo>
                    <a:pt x="105" y="191"/>
                  </a:lnTo>
                  <a:lnTo>
                    <a:pt x="95" y="191"/>
                  </a:lnTo>
                  <a:lnTo>
                    <a:pt x="85" y="191"/>
                  </a:lnTo>
                  <a:lnTo>
                    <a:pt x="76" y="189"/>
                  </a:lnTo>
                  <a:lnTo>
                    <a:pt x="66" y="186"/>
                  </a:lnTo>
                  <a:lnTo>
                    <a:pt x="58" y="184"/>
                  </a:lnTo>
                  <a:lnTo>
                    <a:pt x="50" y="179"/>
                  </a:lnTo>
                  <a:lnTo>
                    <a:pt x="41" y="174"/>
                  </a:lnTo>
                  <a:lnTo>
                    <a:pt x="34" y="170"/>
                  </a:lnTo>
                  <a:lnTo>
                    <a:pt x="28" y="162"/>
                  </a:lnTo>
                  <a:lnTo>
                    <a:pt x="21" y="157"/>
                  </a:lnTo>
                  <a:lnTo>
                    <a:pt x="16" y="149"/>
                  </a:lnTo>
                  <a:lnTo>
                    <a:pt x="12" y="141"/>
                  </a:lnTo>
                  <a:lnTo>
                    <a:pt x="7" y="133"/>
                  </a:lnTo>
                  <a:lnTo>
                    <a:pt x="4" y="124"/>
                  </a:lnTo>
                  <a:lnTo>
                    <a:pt x="2" y="115"/>
                  </a:lnTo>
                  <a:lnTo>
                    <a:pt x="0" y="105"/>
                  </a:lnTo>
                  <a:lnTo>
                    <a:pt x="0" y="96"/>
                  </a:lnTo>
                  <a:lnTo>
                    <a:pt x="0" y="86"/>
                  </a:lnTo>
                  <a:lnTo>
                    <a:pt x="2" y="77"/>
                  </a:lnTo>
                  <a:lnTo>
                    <a:pt x="4" y="67"/>
                  </a:lnTo>
                  <a:lnTo>
                    <a:pt x="7" y="58"/>
                  </a:lnTo>
                  <a:lnTo>
                    <a:pt x="12" y="50"/>
                  </a:lnTo>
                  <a:lnTo>
                    <a:pt x="16" y="42"/>
                  </a:lnTo>
                  <a:lnTo>
                    <a:pt x="21" y="35"/>
                  </a:lnTo>
                  <a:lnTo>
                    <a:pt x="28" y="28"/>
                  </a:lnTo>
                  <a:lnTo>
                    <a:pt x="34" y="22"/>
                  </a:lnTo>
                  <a:lnTo>
                    <a:pt x="41" y="16"/>
                  </a:lnTo>
                  <a:lnTo>
                    <a:pt x="50" y="12"/>
                  </a:lnTo>
                  <a:lnTo>
                    <a:pt x="58" y="8"/>
                  </a:lnTo>
                  <a:lnTo>
                    <a:pt x="66" y="4"/>
                  </a:lnTo>
                  <a:lnTo>
                    <a:pt x="76" y="2"/>
                  </a:lnTo>
                  <a:lnTo>
                    <a:pt x="85" y="1"/>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25" name="Freeform 487"/>
            <p:cNvSpPr>
              <a:spLocks/>
            </p:cNvSpPr>
            <p:nvPr/>
          </p:nvSpPr>
          <p:spPr bwMode="auto">
            <a:xfrm>
              <a:off x="4517" y="2240"/>
              <a:ext cx="48" cy="48"/>
            </a:xfrm>
            <a:custGeom>
              <a:avLst/>
              <a:gdLst>
                <a:gd name="T0" fmla="*/ 2 w 191"/>
                <a:gd name="T1" fmla="*/ 0 h 191"/>
                <a:gd name="T2" fmla="*/ 2 w 191"/>
                <a:gd name="T3" fmla="*/ 0 h 191"/>
                <a:gd name="T4" fmla="*/ 2 w 191"/>
                <a:gd name="T5" fmla="*/ 0 h 191"/>
                <a:gd name="T6" fmla="*/ 3 w 191"/>
                <a:gd name="T7" fmla="*/ 1 h 191"/>
                <a:gd name="T8" fmla="*/ 3 w 191"/>
                <a:gd name="T9" fmla="*/ 1 h 191"/>
                <a:gd name="T10" fmla="*/ 3 w 191"/>
                <a:gd name="T11" fmla="*/ 1 h 191"/>
                <a:gd name="T12" fmla="*/ 3 w 191"/>
                <a:gd name="T13" fmla="*/ 1 h 191"/>
                <a:gd name="T14" fmla="*/ 3 w 191"/>
                <a:gd name="T15" fmla="*/ 2 h 191"/>
                <a:gd name="T16" fmla="*/ 3 w 191"/>
                <a:gd name="T17" fmla="*/ 2 h 191"/>
                <a:gd name="T18" fmla="*/ 3 w 191"/>
                <a:gd name="T19" fmla="*/ 2 h 191"/>
                <a:gd name="T20" fmla="*/ 3 w 191"/>
                <a:gd name="T21" fmla="*/ 2 h 191"/>
                <a:gd name="T22" fmla="*/ 3 w 191"/>
                <a:gd name="T23" fmla="*/ 3 h 191"/>
                <a:gd name="T24" fmla="*/ 3 w 191"/>
                <a:gd name="T25" fmla="*/ 3 h 191"/>
                <a:gd name="T26" fmla="*/ 2 w 191"/>
                <a:gd name="T27" fmla="*/ 3 h 191"/>
                <a:gd name="T28" fmla="*/ 2 w 191"/>
                <a:gd name="T29" fmla="*/ 3 h 191"/>
                <a:gd name="T30" fmla="*/ 2 w 191"/>
                <a:gd name="T31" fmla="*/ 3 h 191"/>
                <a:gd name="T32" fmla="*/ 1 w 191"/>
                <a:gd name="T33" fmla="*/ 3 h 191"/>
                <a:gd name="T34" fmla="*/ 1 w 191"/>
                <a:gd name="T35" fmla="*/ 3 h 191"/>
                <a:gd name="T36" fmla="*/ 1 w 191"/>
                <a:gd name="T37" fmla="*/ 3 h 191"/>
                <a:gd name="T38" fmla="*/ 1 w 191"/>
                <a:gd name="T39" fmla="*/ 3 h 191"/>
                <a:gd name="T40" fmla="*/ 0 w 191"/>
                <a:gd name="T41" fmla="*/ 3 h 191"/>
                <a:gd name="T42" fmla="*/ 0 w 191"/>
                <a:gd name="T43" fmla="*/ 2 h 191"/>
                <a:gd name="T44" fmla="*/ 0 w 191"/>
                <a:gd name="T45" fmla="*/ 2 h 191"/>
                <a:gd name="T46" fmla="*/ 0 w 191"/>
                <a:gd name="T47" fmla="*/ 2 h 191"/>
                <a:gd name="T48" fmla="*/ 0 w 191"/>
                <a:gd name="T49" fmla="*/ 2 h 191"/>
                <a:gd name="T50" fmla="*/ 0 w 191"/>
                <a:gd name="T51" fmla="*/ 1 h 191"/>
                <a:gd name="T52" fmla="*/ 0 w 191"/>
                <a:gd name="T53" fmla="*/ 1 h 191"/>
                <a:gd name="T54" fmla="*/ 0 w 191"/>
                <a:gd name="T55" fmla="*/ 1 h 191"/>
                <a:gd name="T56" fmla="*/ 1 w 191"/>
                <a:gd name="T57" fmla="*/ 1 h 191"/>
                <a:gd name="T58" fmla="*/ 1 w 191"/>
                <a:gd name="T59" fmla="*/ 0 h 191"/>
                <a:gd name="T60" fmla="*/ 1 w 191"/>
                <a:gd name="T61" fmla="*/ 0 h 191"/>
                <a:gd name="T62" fmla="*/ 1 w 191"/>
                <a:gd name="T63" fmla="*/ 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1"/>
                <a:gd name="T98" fmla="*/ 191 w 191"/>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1">
                  <a:moveTo>
                    <a:pt x="95" y="0"/>
                  </a:moveTo>
                  <a:lnTo>
                    <a:pt x="105" y="1"/>
                  </a:lnTo>
                  <a:lnTo>
                    <a:pt x="114" y="2"/>
                  </a:lnTo>
                  <a:lnTo>
                    <a:pt x="123" y="4"/>
                  </a:lnTo>
                  <a:lnTo>
                    <a:pt x="133" y="8"/>
                  </a:lnTo>
                  <a:lnTo>
                    <a:pt x="141" y="12"/>
                  </a:lnTo>
                  <a:lnTo>
                    <a:pt x="148" y="16"/>
                  </a:lnTo>
                  <a:lnTo>
                    <a:pt x="155" y="22"/>
                  </a:lnTo>
                  <a:lnTo>
                    <a:pt x="162" y="28"/>
                  </a:lnTo>
                  <a:lnTo>
                    <a:pt x="168" y="35"/>
                  </a:lnTo>
                  <a:lnTo>
                    <a:pt x="174" y="42"/>
                  </a:lnTo>
                  <a:lnTo>
                    <a:pt x="179" y="50"/>
                  </a:lnTo>
                  <a:lnTo>
                    <a:pt x="183" y="58"/>
                  </a:lnTo>
                  <a:lnTo>
                    <a:pt x="186" y="67"/>
                  </a:lnTo>
                  <a:lnTo>
                    <a:pt x="189" y="77"/>
                  </a:lnTo>
                  <a:lnTo>
                    <a:pt x="190" y="86"/>
                  </a:lnTo>
                  <a:lnTo>
                    <a:pt x="191" y="96"/>
                  </a:lnTo>
                  <a:lnTo>
                    <a:pt x="190" y="105"/>
                  </a:lnTo>
                  <a:lnTo>
                    <a:pt x="189" y="115"/>
                  </a:lnTo>
                  <a:lnTo>
                    <a:pt x="186" y="124"/>
                  </a:lnTo>
                  <a:lnTo>
                    <a:pt x="183" y="133"/>
                  </a:lnTo>
                  <a:lnTo>
                    <a:pt x="179" y="141"/>
                  </a:lnTo>
                  <a:lnTo>
                    <a:pt x="174" y="149"/>
                  </a:lnTo>
                  <a:lnTo>
                    <a:pt x="168" y="157"/>
                  </a:lnTo>
                  <a:lnTo>
                    <a:pt x="162" y="162"/>
                  </a:lnTo>
                  <a:lnTo>
                    <a:pt x="155" y="170"/>
                  </a:lnTo>
                  <a:lnTo>
                    <a:pt x="148" y="174"/>
                  </a:lnTo>
                  <a:lnTo>
                    <a:pt x="141" y="179"/>
                  </a:lnTo>
                  <a:lnTo>
                    <a:pt x="133" y="184"/>
                  </a:lnTo>
                  <a:lnTo>
                    <a:pt x="123" y="186"/>
                  </a:lnTo>
                  <a:lnTo>
                    <a:pt x="114" y="189"/>
                  </a:lnTo>
                  <a:lnTo>
                    <a:pt x="105" y="191"/>
                  </a:lnTo>
                  <a:lnTo>
                    <a:pt x="95" y="191"/>
                  </a:lnTo>
                  <a:lnTo>
                    <a:pt x="85" y="191"/>
                  </a:lnTo>
                  <a:lnTo>
                    <a:pt x="76" y="189"/>
                  </a:lnTo>
                  <a:lnTo>
                    <a:pt x="66" y="186"/>
                  </a:lnTo>
                  <a:lnTo>
                    <a:pt x="58" y="184"/>
                  </a:lnTo>
                  <a:lnTo>
                    <a:pt x="50" y="179"/>
                  </a:lnTo>
                  <a:lnTo>
                    <a:pt x="41" y="174"/>
                  </a:lnTo>
                  <a:lnTo>
                    <a:pt x="34" y="170"/>
                  </a:lnTo>
                  <a:lnTo>
                    <a:pt x="28" y="162"/>
                  </a:lnTo>
                  <a:lnTo>
                    <a:pt x="21" y="157"/>
                  </a:lnTo>
                  <a:lnTo>
                    <a:pt x="16" y="149"/>
                  </a:lnTo>
                  <a:lnTo>
                    <a:pt x="12" y="141"/>
                  </a:lnTo>
                  <a:lnTo>
                    <a:pt x="7" y="133"/>
                  </a:lnTo>
                  <a:lnTo>
                    <a:pt x="4" y="124"/>
                  </a:lnTo>
                  <a:lnTo>
                    <a:pt x="2" y="115"/>
                  </a:lnTo>
                  <a:lnTo>
                    <a:pt x="0" y="105"/>
                  </a:lnTo>
                  <a:lnTo>
                    <a:pt x="0" y="96"/>
                  </a:lnTo>
                  <a:lnTo>
                    <a:pt x="0" y="86"/>
                  </a:lnTo>
                  <a:lnTo>
                    <a:pt x="2" y="77"/>
                  </a:lnTo>
                  <a:lnTo>
                    <a:pt x="4" y="67"/>
                  </a:lnTo>
                  <a:lnTo>
                    <a:pt x="7" y="58"/>
                  </a:lnTo>
                  <a:lnTo>
                    <a:pt x="12" y="50"/>
                  </a:lnTo>
                  <a:lnTo>
                    <a:pt x="16" y="42"/>
                  </a:lnTo>
                  <a:lnTo>
                    <a:pt x="21" y="35"/>
                  </a:lnTo>
                  <a:lnTo>
                    <a:pt x="28" y="28"/>
                  </a:lnTo>
                  <a:lnTo>
                    <a:pt x="34" y="22"/>
                  </a:lnTo>
                  <a:lnTo>
                    <a:pt x="41" y="16"/>
                  </a:lnTo>
                  <a:lnTo>
                    <a:pt x="50" y="12"/>
                  </a:lnTo>
                  <a:lnTo>
                    <a:pt x="58" y="8"/>
                  </a:lnTo>
                  <a:lnTo>
                    <a:pt x="66" y="4"/>
                  </a:lnTo>
                  <a:lnTo>
                    <a:pt x="76" y="2"/>
                  </a:lnTo>
                  <a:lnTo>
                    <a:pt x="85" y="1"/>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26" name="Freeform 488"/>
            <p:cNvSpPr>
              <a:spLocks/>
            </p:cNvSpPr>
            <p:nvPr/>
          </p:nvSpPr>
          <p:spPr bwMode="auto">
            <a:xfrm>
              <a:off x="4612" y="2500"/>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2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2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6" y="0"/>
                  </a:lnTo>
                  <a:lnTo>
                    <a:pt x="115" y="1"/>
                  </a:lnTo>
                  <a:lnTo>
                    <a:pt x="125" y="3"/>
                  </a:lnTo>
                  <a:lnTo>
                    <a:pt x="133" y="7"/>
                  </a:lnTo>
                  <a:lnTo>
                    <a:pt x="141" y="10"/>
                  </a:lnTo>
                  <a:lnTo>
                    <a:pt x="150" y="15"/>
                  </a:lnTo>
                  <a:lnTo>
                    <a:pt x="157" y="21"/>
                  </a:lnTo>
                  <a:lnTo>
                    <a:pt x="164" y="27"/>
                  </a:lnTo>
                  <a:lnTo>
                    <a:pt x="170" y="34"/>
                  </a:lnTo>
                  <a:lnTo>
                    <a:pt x="174" y="41"/>
                  </a:lnTo>
                  <a:lnTo>
                    <a:pt x="179" y="50"/>
                  </a:lnTo>
                  <a:lnTo>
                    <a:pt x="184" y="58"/>
                  </a:lnTo>
                  <a:lnTo>
                    <a:pt x="188" y="66"/>
                  </a:lnTo>
                  <a:lnTo>
                    <a:pt x="190" y="76"/>
                  </a:lnTo>
                  <a:lnTo>
                    <a:pt x="191" y="85"/>
                  </a:lnTo>
                  <a:lnTo>
                    <a:pt x="191" y="95"/>
                  </a:lnTo>
                  <a:lnTo>
                    <a:pt x="191" y="104"/>
                  </a:lnTo>
                  <a:lnTo>
                    <a:pt x="190" y="114"/>
                  </a:lnTo>
                  <a:lnTo>
                    <a:pt x="188" y="123"/>
                  </a:lnTo>
                  <a:lnTo>
                    <a:pt x="184" y="132"/>
                  </a:lnTo>
                  <a:lnTo>
                    <a:pt x="179" y="140"/>
                  </a:lnTo>
                  <a:lnTo>
                    <a:pt x="174" y="148"/>
                  </a:lnTo>
                  <a:lnTo>
                    <a:pt x="170" y="155"/>
                  </a:lnTo>
                  <a:lnTo>
                    <a:pt x="164" y="163"/>
                  </a:lnTo>
                  <a:lnTo>
                    <a:pt x="157" y="168"/>
                  </a:lnTo>
                  <a:lnTo>
                    <a:pt x="150" y="174"/>
                  </a:lnTo>
                  <a:lnTo>
                    <a:pt x="141" y="179"/>
                  </a:lnTo>
                  <a:lnTo>
                    <a:pt x="133" y="183"/>
                  </a:lnTo>
                  <a:lnTo>
                    <a:pt x="125" y="186"/>
                  </a:lnTo>
                  <a:lnTo>
                    <a:pt x="115" y="189"/>
                  </a:lnTo>
                  <a:lnTo>
                    <a:pt x="106" y="190"/>
                  </a:lnTo>
                  <a:lnTo>
                    <a:pt x="96" y="190"/>
                  </a:lnTo>
                  <a:lnTo>
                    <a:pt x="87" y="190"/>
                  </a:lnTo>
                  <a:lnTo>
                    <a:pt x="77" y="189"/>
                  </a:lnTo>
                  <a:lnTo>
                    <a:pt x="68" y="186"/>
                  </a:lnTo>
                  <a:lnTo>
                    <a:pt x="59" y="183"/>
                  </a:lnTo>
                  <a:lnTo>
                    <a:pt x="50" y="179"/>
                  </a:lnTo>
                  <a:lnTo>
                    <a:pt x="43" y="174"/>
                  </a:lnTo>
                  <a:lnTo>
                    <a:pt x="35" y="168"/>
                  </a:lnTo>
                  <a:lnTo>
                    <a:pt x="28" y="163"/>
                  </a:lnTo>
                  <a:lnTo>
                    <a:pt x="22" y="155"/>
                  </a:lnTo>
                  <a:lnTo>
                    <a:pt x="16" y="148"/>
                  </a:lnTo>
                  <a:lnTo>
                    <a:pt x="12" y="140"/>
                  </a:lnTo>
                  <a:lnTo>
                    <a:pt x="8" y="132"/>
                  </a:lnTo>
                  <a:lnTo>
                    <a:pt x="5" y="123"/>
                  </a:lnTo>
                  <a:lnTo>
                    <a:pt x="2" y="114"/>
                  </a:lnTo>
                  <a:lnTo>
                    <a:pt x="1" y="104"/>
                  </a:lnTo>
                  <a:lnTo>
                    <a:pt x="0" y="95"/>
                  </a:lnTo>
                  <a:lnTo>
                    <a:pt x="1" y="85"/>
                  </a:lnTo>
                  <a:lnTo>
                    <a:pt x="2" y="76"/>
                  </a:lnTo>
                  <a:lnTo>
                    <a:pt x="5" y="66"/>
                  </a:lnTo>
                  <a:lnTo>
                    <a:pt x="8" y="58"/>
                  </a:lnTo>
                  <a:lnTo>
                    <a:pt x="12" y="50"/>
                  </a:lnTo>
                  <a:lnTo>
                    <a:pt x="16" y="41"/>
                  </a:lnTo>
                  <a:lnTo>
                    <a:pt x="22" y="34"/>
                  </a:lnTo>
                  <a:lnTo>
                    <a:pt x="28" y="27"/>
                  </a:lnTo>
                  <a:lnTo>
                    <a:pt x="35" y="21"/>
                  </a:lnTo>
                  <a:lnTo>
                    <a:pt x="43" y="15"/>
                  </a:lnTo>
                  <a:lnTo>
                    <a:pt x="50" y="10"/>
                  </a:lnTo>
                  <a:lnTo>
                    <a:pt x="59" y="7"/>
                  </a:lnTo>
                  <a:lnTo>
                    <a:pt x="68" y="3"/>
                  </a:lnTo>
                  <a:lnTo>
                    <a:pt x="77" y="1"/>
                  </a:lnTo>
                  <a:lnTo>
                    <a:pt x="87" y="0"/>
                  </a:lnTo>
                  <a:lnTo>
                    <a:pt x="96"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27" name="Freeform 489"/>
            <p:cNvSpPr>
              <a:spLocks/>
            </p:cNvSpPr>
            <p:nvPr/>
          </p:nvSpPr>
          <p:spPr bwMode="auto">
            <a:xfrm>
              <a:off x="4612" y="2500"/>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2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2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6" y="0"/>
                  </a:lnTo>
                  <a:lnTo>
                    <a:pt x="115" y="1"/>
                  </a:lnTo>
                  <a:lnTo>
                    <a:pt x="125" y="3"/>
                  </a:lnTo>
                  <a:lnTo>
                    <a:pt x="133" y="7"/>
                  </a:lnTo>
                  <a:lnTo>
                    <a:pt x="141" y="10"/>
                  </a:lnTo>
                  <a:lnTo>
                    <a:pt x="150" y="15"/>
                  </a:lnTo>
                  <a:lnTo>
                    <a:pt x="157" y="21"/>
                  </a:lnTo>
                  <a:lnTo>
                    <a:pt x="164" y="27"/>
                  </a:lnTo>
                  <a:lnTo>
                    <a:pt x="170" y="34"/>
                  </a:lnTo>
                  <a:lnTo>
                    <a:pt x="174" y="41"/>
                  </a:lnTo>
                  <a:lnTo>
                    <a:pt x="179" y="50"/>
                  </a:lnTo>
                  <a:lnTo>
                    <a:pt x="184" y="58"/>
                  </a:lnTo>
                  <a:lnTo>
                    <a:pt x="188" y="66"/>
                  </a:lnTo>
                  <a:lnTo>
                    <a:pt x="190" y="76"/>
                  </a:lnTo>
                  <a:lnTo>
                    <a:pt x="191" y="85"/>
                  </a:lnTo>
                  <a:lnTo>
                    <a:pt x="191" y="95"/>
                  </a:lnTo>
                  <a:lnTo>
                    <a:pt x="191" y="104"/>
                  </a:lnTo>
                  <a:lnTo>
                    <a:pt x="190" y="114"/>
                  </a:lnTo>
                  <a:lnTo>
                    <a:pt x="188" y="123"/>
                  </a:lnTo>
                  <a:lnTo>
                    <a:pt x="184" y="132"/>
                  </a:lnTo>
                  <a:lnTo>
                    <a:pt x="179" y="140"/>
                  </a:lnTo>
                  <a:lnTo>
                    <a:pt x="174" y="148"/>
                  </a:lnTo>
                  <a:lnTo>
                    <a:pt x="170" y="155"/>
                  </a:lnTo>
                  <a:lnTo>
                    <a:pt x="164" y="163"/>
                  </a:lnTo>
                  <a:lnTo>
                    <a:pt x="157" y="168"/>
                  </a:lnTo>
                  <a:lnTo>
                    <a:pt x="150" y="174"/>
                  </a:lnTo>
                  <a:lnTo>
                    <a:pt x="141" y="179"/>
                  </a:lnTo>
                  <a:lnTo>
                    <a:pt x="133" y="183"/>
                  </a:lnTo>
                  <a:lnTo>
                    <a:pt x="125" y="186"/>
                  </a:lnTo>
                  <a:lnTo>
                    <a:pt x="115" y="189"/>
                  </a:lnTo>
                  <a:lnTo>
                    <a:pt x="106" y="190"/>
                  </a:lnTo>
                  <a:lnTo>
                    <a:pt x="96" y="190"/>
                  </a:lnTo>
                  <a:lnTo>
                    <a:pt x="87" y="190"/>
                  </a:lnTo>
                  <a:lnTo>
                    <a:pt x="77" y="189"/>
                  </a:lnTo>
                  <a:lnTo>
                    <a:pt x="68" y="186"/>
                  </a:lnTo>
                  <a:lnTo>
                    <a:pt x="59" y="183"/>
                  </a:lnTo>
                  <a:lnTo>
                    <a:pt x="50" y="179"/>
                  </a:lnTo>
                  <a:lnTo>
                    <a:pt x="43" y="174"/>
                  </a:lnTo>
                  <a:lnTo>
                    <a:pt x="35" y="168"/>
                  </a:lnTo>
                  <a:lnTo>
                    <a:pt x="28" y="163"/>
                  </a:lnTo>
                  <a:lnTo>
                    <a:pt x="22" y="155"/>
                  </a:lnTo>
                  <a:lnTo>
                    <a:pt x="16" y="148"/>
                  </a:lnTo>
                  <a:lnTo>
                    <a:pt x="12" y="140"/>
                  </a:lnTo>
                  <a:lnTo>
                    <a:pt x="8" y="132"/>
                  </a:lnTo>
                  <a:lnTo>
                    <a:pt x="5" y="123"/>
                  </a:lnTo>
                  <a:lnTo>
                    <a:pt x="2" y="114"/>
                  </a:lnTo>
                  <a:lnTo>
                    <a:pt x="1" y="104"/>
                  </a:lnTo>
                  <a:lnTo>
                    <a:pt x="0" y="95"/>
                  </a:lnTo>
                  <a:lnTo>
                    <a:pt x="1" y="85"/>
                  </a:lnTo>
                  <a:lnTo>
                    <a:pt x="2" y="76"/>
                  </a:lnTo>
                  <a:lnTo>
                    <a:pt x="5" y="66"/>
                  </a:lnTo>
                  <a:lnTo>
                    <a:pt x="8" y="58"/>
                  </a:lnTo>
                  <a:lnTo>
                    <a:pt x="12" y="50"/>
                  </a:lnTo>
                  <a:lnTo>
                    <a:pt x="16" y="41"/>
                  </a:lnTo>
                  <a:lnTo>
                    <a:pt x="22" y="34"/>
                  </a:lnTo>
                  <a:lnTo>
                    <a:pt x="28" y="27"/>
                  </a:lnTo>
                  <a:lnTo>
                    <a:pt x="35" y="21"/>
                  </a:lnTo>
                  <a:lnTo>
                    <a:pt x="43" y="15"/>
                  </a:lnTo>
                  <a:lnTo>
                    <a:pt x="50" y="10"/>
                  </a:lnTo>
                  <a:lnTo>
                    <a:pt x="59" y="7"/>
                  </a:lnTo>
                  <a:lnTo>
                    <a:pt x="68" y="3"/>
                  </a:lnTo>
                  <a:lnTo>
                    <a:pt x="77" y="1"/>
                  </a:lnTo>
                  <a:lnTo>
                    <a:pt x="87" y="0"/>
                  </a:lnTo>
                  <a:lnTo>
                    <a:pt x="96" y="0"/>
                  </a:lnTo>
                </a:path>
              </a:pathLst>
            </a:custGeom>
            <a:noFill/>
            <a:ln w="3175">
              <a:solidFill>
                <a:srgbClr val="2B0E72"/>
              </a:solidFill>
              <a:round/>
              <a:headEnd/>
              <a:tailEnd/>
            </a:ln>
          </p:spPr>
          <p:txBody>
            <a:bodyPr/>
            <a:lstStyle/>
            <a:p>
              <a:endParaRPr lang="en-US">
                <a:latin typeface="Calibri" pitchFamily="34" charset="0"/>
              </a:endParaRPr>
            </a:p>
          </p:txBody>
        </p:sp>
        <p:sp>
          <p:nvSpPr>
            <p:cNvPr id="14428" name="Freeform 490"/>
            <p:cNvSpPr>
              <a:spLocks/>
            </p:cNvSpPr>
            <p:nvPr/>
          </p:nvSpPr>
          <p:spPr bwMode="auto">
            <a:xfrm>
              <a:off x="4710" y="2806"/>
              <a:ext cx="48" cy="47"/>
            </a:xfrm>
            <a:custGeom>
              <a:avLst/>
              <a:gdLst>
                <a:gd name="T0" fmla="*/ 2 w 192"/>
                <a:gd name="T1" fmla="*/ 0 h 192"/>
                <a:gd name="T2" fmla="*/ 2 w 192"/>
                <a:gd name="T3" fmla="*/ 0 h 192"/>
                <a:gd name="T4" fmla="*/ 2 w 192"/>
                <a:gd name="T5" fmla="*/ 0 h 192"/>
                <a:gd name="T6" fmla="*/ 3 w 192"/>
                <a:gd name="T7" fmla="*/ 0 h 192"/>
                <a:gd name="T8" fmla="*/ 3 w 192"/>
                <a:gd name="T9" fmla="*/ 0 h 192"/>
                <a:gd name="T10" fmla="*/ 3 w 192"/>
                <a:gd name="T11" fmla="*/ 1 h 192"/>
                <a:gd name="T12" fmla="*/ 3 w 192"/>
                <a:gd name="T13" fmla="*/ 1 h 192"/>
                <a:gd name="T14" fmla="*/ 3 w 192"/>
                <a:gd name="T15" fmla="*/ 1 h 192"/>
                <a:gd name="T16" fmla="*/ 3 w 192"/>
                <a:gd name="T17" fmla="*/ 1 h 192"/>
                <a:gd name="T18" fmla="*/ 3 w 192"/>
                <a:gd name="T19" fmla="*/ 2 h 192"/>
                <a:gd name="T20" fmla="*/ 3 w 192"/>
                <a:gd name="T21" fmla="*/ 2 h 192"/>
                <a:gd name="T22" fmla="*/ 3 w 192"/>
                <a:gd name="T23" fmla="*/ 2 h 192"/>
                <a:gd name="T24" fmla="*/ 3 w 192"/>
                <a:gd name="T25" fmla="*/ 2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2 h 192"/>
                <a:gd name="T40" fmla="*/ 1 w 192"/>
                <a:gd name="T41" fmla="*/ 2 h 192"/>
                <a:gd name="T42" fmla="*/ 0 w 192"/>
                <a:gd name="T43" fmla="*/ 2 h 192"/>
                <a:gd name="T44" fmla="*/ 0 w 192"/>
                <a:gd name="T45" fmla="*/ 2 h 192"/>
                <a:gd name="T46" fmla="*/ 0 w 192"/>
                <a:gd name="T47" fmla="*/ 1 h 192"/>
                <a:gd name="T48" fmla="*/ 0 w 192"/>
                <a:gd name="T49" fmla="*/ 1 h 192"/>
                <a:gd name="T50" fmla="*/ 0 w 192"/>
                <a:gd name="T51" fmla="*/ 1 h 192"/>
                <a:gd name="T52" fmla="*/ 0 w 192"/>
                <a:gd name="T53" fmla="*/ 1 h 192"/>
                <a:gd name="T54" fmla="*/ 1 w 192"/>
                <a:gd name="T55" fmla="*/ 0 h 192"/>
                <a:gd name="T56" fmla="*/ 1 w 192"/>
                <a:gd name="T57" fmla="*/ 0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5" y="0"/>
                  </a:moveTo>
                  <a:lnTo>
                    <a:pt x="106" y="2"/>
                  </a:lnTo>
                  <a:lnTo>
                    <a:pt x="115" y="3"/>
                  </a:lnTo>
                  <a:lnTo>
                    <a:pt x="124" y="5"/>
                  </a:lnTo>
                  <a:lnTo>
                    <a:pt x="133" y="9"/>
                  </a:lnTo>
                  <a:lnTo>
                    <a:pt x="142" y="12"/>
                  </a:lnTo>
                  <a:lnTo>
                    <a:pt x="149" y="17"/>
                  </a:lnTo>
                  <a:lnTo>
                    <a:pt x="156" y="23"/>
                  </a:lnTo>
                  <a:lnTo>
                    <a:pt x="163" y="29"/>
                  </a:lnTo>
                  <a:lnTo>
                    <a:pt x="169" y="36"/>
                  </a:lnTo>
                  <a:lnTo>
                    <a:pt x="175" y="43"/>
                  </a:lnTo>
                  <a:lnTo>
                    <a:pt x="180" y="50"/>
                  </a:lnTo>
                  <a:lnTo>
                    <a:pt x="183" y="59"/>
                  </a:lnTo>
                  <a:lnTo>
                    <a:pt x="187" y="68"/>
                  </a:lnTo>
                  <a:lnTo>
                    <a:pt x="189" y="76"/>
                  </a:lnTo>
                  <a:lnTo>
                    <a:pt x="190" y="86"/>
                  </a:lnTo>
                  <a:lnTo>
                    <a:pt x="192" y="97"/>
                  </a:lnTo>
                  <a:lnTo>
                    <a:pt x="190" y="106"/>
                  </a:lnTo>
                  <a:lnTo>
                    <a:pt x="189" y="116"/>
                  </a:lnTo>
                  <a:lnTo>
                    <a:pt x="187" y="124"/>
                  </a:lnTo>
                  <a:lnTo>
                    <a:pt x="183" y="134"/>
                  </a:lnTo>
                  <a:lnTo>
                    <a:pt x="180" y="142"/>
                  </a:lnTo>
                  <a:lnTo>
                    <a:pt x="175" y="149"/>
                  </a:lnTo>
                  <a:lnTo>
                    <a:pt x="169" y="157"/>
                  </a:lnTo>
                  <a:lnTo>
                    <a:pt x="163" y="163"/>
                  </a:lnTo>
                  <a:lnTo>
                    <a:pt x="156" y="170"/>
                  </a:lnTo>
                  <a:lnTo>
                    <a:pt x="149" y="175"/>
                  </a:lnTo>
                  <a:lnTo>
                    <a:pt x="142" y="180"/>
                  </a:lnTo>
                  <a:lnTo>
                    <a:pt x="133" y="185"/>
                  </a:lnTo>
                  <a:lnTo>
                    <a:pt x="124" y="187"/>
                  </a:lnTo>
                  <a:lnTo>
                    <a:pt x="115" y="189"/>
                  </a:lnTo>
                  <a:lnTo>
                    <a:pt x="106" y="192"/>
                  </a:lnTo>
                  <a:lnTo>
                    <a:pt x="95" y="192"/>
                  </a:lnTo>
                  <a:lnTo>
                    <a:pt x="86" y="192"/>
                  </a:lnTo>
                  <a:lnTo>
                    <a:pt x="76" y="189"/>
                  </a:lnTo>
                  <a:lnTo>
                    <a:pt x="68" y="187"/>
                  </a:lnTo>
                  <a:lnTo>
                    <a:pt x="58" y="185"/>
                  </a:lnTo>
                  <a:lnTo>
                    <a:pt x="50" y="180"/>
                  </a:lnTo>
                  <a:lnTo>
                    <a:pt x="43" y="175"/>
                  </a:lnTo>
                  <a:lnTo>
                    <a:pt x="35" y="170"/>
                  </a:lnTo>
                  <a:lnTo>
                    <a:pt x="29" y="163"/>
                  </a:lnTo>
                  <a:lnTo>
                    <a:pt x="22" y="157"/>
                  </a:lnTo>
                  <a:lnTo>
                    <a:pt x="17" y="149"/>
                  </a:lnTo>
                  <a:lnTo>
                    <a:pt x="12" y="142"/>
                  </a:lnTo>
                  <a:lnTo>
                    <a:pt x="7" y="134"/>
                  </a:lnTo>
                  <a:lnTo>
                    <a:pt x="5" y="124"/>
                  </a:lnTo>
                  <a:lnTo>
                    <a:pt x="3" y="116"/>
                  </a:lnTo>
                  <a:lnTo>
                    <a:pt x="0" y="106"/>
                  </a:lnTo>
                  <a:lnTo>
                    <a:pt x="0" y="97"/>
                  </a:lnTo>
                  <a:lnTo>
                    <a:pt x="0" y="86"/>
                  </a:lnTo>
                  <a:lnTo>
                    <a:pt x="3" y="76"/>
                  </a:lnTo>
                  <a:lnTo>
                    <a:pt x="5" y="68"/>
                  </a:lnTo>
                  <a:lnTo>
                    <a:pt x="7" y="59"/>
                  </a:lnTo>
                  <a:lnTo>
                    <a:pt x="12" y="50"/>
                  </a:lnTo>
                  <a:lnTo>
                    <a:pt x="17" y="43"/>
                  </a:lnTo>
                  <a:lnTo>
                    <a:pt x="22" y="36"/>
                  </a:lnTo>
                  <a:lnTo>
                    <a:pt x="29" y="29"/>
                  </a:lnTo>
                  <a:lnTo>
                    <a:pt x="35" y="23"/>
                  </a:lnTo>
                  <a:lnTo>
                    <a:pt x="43" y="17"/>
                  </a:lnTo>
                  <a:lnTo>
                    <a:pt x="50" y="12"/>
                  </a:lnTo>
                  <a:lnTo>
                    <a:pt x="58" y="9"/>
                  </a:lnTo>
                  <a:lnTo>
                    <a:pt x="68" y="5"/>
                  </a:lnTo>
                  <a:lnTo>
                    <a:pt x="76" y="3"/>
                  </a:lnTo>
                  <a:lnTo>
                    <a:pt x="86" y="2"/>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29" name="Freeform 491"/>
            <p:cNvSpPr>
              <a:spLocks/>
            </p:cNvSpPr>
            <p:nvPr/>
          </p:nvSpPr>
          <p:spPr bwMode="auto">
            <a:xfrm>
              <a:off x="4710" y="2806"/>
              <a:ext cx="48" cy="47"/>
            </a:xfrm>
            <a:custGeom>
              <a:avLst/>
              <a:gdLst>
                <a:gd name="T0" fmla="*/ 2 w 192"/>
                <a:gd name="T1" fmla="*/ 0 h 192"/>
                <a:gd name="T2" fmla="*/ 2 w 192"/>
                <a:gd name="T3" fmla="*/ 0 h 192"/>
                <a:gd name="T4" fmla="*/ 2 w 192"/>
                <a:gd name="T5" fmla="*/ 0 h 192"/>
                <a:gd name="T6" fmla="*/ 3 w 192"/>
                <a:gd name="T7" fmla="*/ 0 h 192"/>
                <a:gd name="T8" fmla="*/ 3 w 192"/>
                <a:gd name="T9" fmla="*/ 0 h 192"/>
                <a:gd name="T10" fmla="*/ 3 w 192"/>
                <a:gd name="T11" fmla="*/ 1 h 192"/>
                <a:gd name="T12" fmla="*/ 3 w 192"/>
                <a:gd name="T13" fmla="*/ 1 h 192"/>
                <a:gd name="T14" fmla="*/ 3 w 192"/>
                <a:gd name="T15" fmla="*/ 1 h 192"/>
                <a:gd name="T16" fmla="*/ 3 w 192"/>
                <a:gd name="T17" fmla="*/ 1 h 192"/>
                <a:gd name="T18" fmla="*/ 3 w 192"/>
                <a:gd name="T19" fmla="*/ 2 h 192"/>
                <a:gd name="T20" fmla="*/ 3 w 192"/>
                <a:gd name="T21" fmla="*/ 2 h 192"/>
                <a:gd name="T22" fmla="*/ 3 w 192"/>
                <a:gd name="T23" fmla="*/ 2 h 192"/>
                <a:gd name="T24" fmla="*/ 3 w 192"/>
                <a:gd name="T25" fmla="*/ 2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2 h 192"/>
                <a:gd name="T40" fmla="*/ 1 w 192"/>
                <a:gd name="T41" fmla="*/ 2 h 192"/>
                <a:gd name="T42" fmla="*/ 0 w 192"/>
                <a:gd name="T43" fmla="*/ 2 h 192"/>
                <a:gd name="T44" fmla="*/ 0 w 192"/>
                <a:gd name="T45" fmla="*/ 2 h 192"/>
                <a:gd name="T46" fmla="*/ 0 w 192"/>
                <a:gd name="T47" fmla="*/ 1 h 192"/>
                <a:gd name="T48" fmla="*/ 0 w 192"/>
                <a:gd name="T49" fmla="*/ 1 h 192"/>
                <a:gd name="T50" fmla="*/ 0 w 192"/>
                <a:gd name="T51" fmla="*/ 1 h 192"/>
                <a:gd name="T52" fmla="*/ 0 w 192"/>
                <a:gd name="T53" fmla="*/ 1 h 192"/>
                <a:gd name="T54" fmla="*/ 1 w 192"/>
                <a:gd name="T55" fmla="*/ 0 h 192"/>
                <a:gd name="T56" fmla="*/ 1 w 192"/>
                <a:gd name="T57" fmla="*/ 0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5" y="0"/>
                  </a:moveTo>
                  <a:lnTo>
                    <a:pt x="106" y="2"/>
                  </a:lnTo>
                  <a:lnTo>
                    <a:pt x="115" y="3"/>
                  </a:lnTo>
                  <a:lnTo>
                    <a:pt x="124" y="5"/>
                  </a:lnTo>
                  <a:lnTo>
                    <a:pt x="133" y="9"/>
                  </a:lnTo>
                  <a:lnTo>
                    <a:pt x="142" y="12"/>
                  </a:lnTo>
                  <a:lnTo>
                    <a:pt x="149" y="17"/>
                  </a:lnTo>
                  <a:lnTo>
                    <a:pt x="156" y="23"/>
                  </a:lnTo>
                  <a:lnTo>
                    <a:pt x="163" y="29"/>
                  </a:lnTo>
                  <a:lnTo>
                    <a:pt x="169" y="36"/>
                  </a:lnTo>
                  <a:lnTo>
                    <a:pt x="175" y="43"/>
                  </a:lnTo>
                  <a:lnTo>
                    <a:pt x="180" y="50"/>
                  </a:lnTo>
                  <a:lnTo>
                    <a:pt x="183" y="59"/>
                  </a:lnTo>
                  <a:lnTo>
                    <a:pt x="187" y="68"/>
                  </a:lnTo>
                  <a:lnTo>
                    <a:pt x="189" y="76"/>
                  </a:lnTo>
                  <a:lnTo>
                    <a:pt x="190" y="86"/>
                  </a:lnTo>
                  <a:lnTo>
                    <a:pt x="192" y="97"/>
                  </a:lnTo>
                  <a:lnTo>
                    <a:pt x="190" y="106"/>
                  </a:lnTo>
                  <a:lnTo>
                    <a:pt x="189" y="116"/>
                  </a:lnTo>
                  <a:lnTo>
                    <a:pt x="187" y="124"/>
                  </a:lnTo>
                  <a:lnTo>
                    <a:pt x="183" y="134"/>
                  </a:lnTo>
                  <a:lnTo>
                    <a:pt x="180" y="142"/>
                  </a:lnTo>
                  <a:lnTo>
                    <a:pt x="175" y="149"/>
                  </a:lnTo>
                  <a:lnTo>
                    <a:pt x="169" y="157"/>
                  </a:lnTo>
                  <a:lnTo>
                    <a:pt x="163" y="163"/>
                  </a:lnTo>
                  <a:lnTo>
                    <a:pt x="156" y="170"/>
                  </a:lnTo>
                  <a:lnTo>
                    <a:pt x="149" y="175"/>
                  </a:lnTo>
                  <a:lnTo>
                    <a:pt x="142" y="180"/>
                  </a:lnTo>
                  <a:lnTo>
                    <a:pt x="133" y="185"/>
                  </a:lnTo>
                  <a:lnTo>
                    <a:pt x="124" y="187"/>
                  </a:lnTo>
                  <a:lnTo>
                    <a:pt x="115" y="189"/>
                  </a:lnTo>
                  <a:lnTo>
                    <a:pt x="106" y="192"/>
                  </a:lnTo>
                  <a:lnTo>
                    <a:pt x="95" y="192"/>
                  </a:lnTo>
                  <a:lnTo>
                    <a:pt x="86" y="192"/>
                  </a:lnTo>
                  <a:lnTo>
                    <a:pt x="76" y="189"/>
                  </a:lnTo>
                  <a:lnTo>
                    <a:pt x="68" y="187"/>
                  </a:lnTo>
                  <a:lnTo>
                    <a:pt x="58" y="185"/>
                  </a:lnTo>
                  <a:lnTo>
                    <a:pt x="50" y="180"/>
                  </a:lnTo>
                  <a:lnTo>
                    <a:pt x="43" y="175"/>
                  </a:lnTo>
                  <a:lnTo>
                    <a:pt x="35" y="170"/>
                  </a:lnTo>
                  <a:lnTo>
                    <a:pt x="29" y="163"/>
                  </a:lnTo>
                  <a:lnTo>
                    <a:pt x="22" y="157"/>
                  </a:lnTo>
                  <a:lnTo>
                    <a:pt x="17" y="149"/>
                  </a:lnTo>
                  <a:lnTo>
                    <a:pt x="12" y="142"/>
                  </a:lnTo>
                  <a:lnTo>
                    <a:pt x="7" y="134"/>
                  </a:lnTo>
                  <a:lnTo>
                    <a:pt x="5" y="124"/>
                  </a:lnTo>
                  <a:lnTo>
                    <a:pt x="3" y="116"/>
                  </a:lnTo>
                  <a:lnTo>
                    <a:pt x="0" y="106"/>
                  </a:lnTo>
                  <a:lnTo>
                    <a:pt x="0" y="97"/>
                  </a:lnTo>
                  <a:lnTo>
                    <a:pt x="0" y="86"/>
                  </a:lnTo>
                  <a:lnTo>
                    <a:pt x="3" y="76"/>
                  </a:lnTo>
                  <a:lnTo>
                    <a:pt x="5" y="68"/>
                  </a:lnTo>
                  <a:lnTo>
                    <a:pt x="7" y="59"/>
                  </a:lnTo>
                  <a:lnTo>
                    <a:pt x="12" y="50"/>
                  </a:lnTo>
                  <a:lnTo>
                    <a:pt x="17" y="43"/>
                  </a:lnTo>
                  <a:lnTo>
                    <a:pt x="22" y="36"/>
                  </a:lnTo>
                  <a:lnTo>
                    <a:pt x="29" y="29"/>
                  </a:lnTo>
                  <a:lnTo>
                    <a:pt x="35" y="23"/>
                  </a:lnTo>
                  <a:lnTo>
                    <a:pt x="43" y="17"/>
                  </a:lnTo>
                  <a:lnTo>
                    <a:pt x="50" y="12"/>
                  </a:lnTo>
                  <a:lnTo>
                    <a:pt x="58" y="9"/>
                  </a:lnTo>
                  <a:lnTo>
                    <a:pt x="68" y="5"/>
                  </a:lnTo>
                  <a:lnTo>
                    <a:pt x="76" y="3"/>
                  </a:lnTo>
                  <a:lnTo>
                    <a:pt x="86" y="2"/>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30" name="Freeform 492"/>
            <p:cNvSpPr>
              <a:spLocks/>
            </p:cNvSpPr>
            <p:nvPr/>
          </p:nvSpPr>
          <p:spPr bwMode="auto">
            <a:xfrm>
              <a:off x="4272" y="2643"/>
              <a:ext cx="48" cy="48"/>
            </a:xfrm>
            <a:custGeom>
              <a:avLst/>
              <a:gdLst>
                <a:gd name="T0" fmla="*/ 2 w 192"/>
                <a:gd name="T1" fmla="*/ 0 h 192"/>
                <a:gd name="T2" fmla="*/ 2 w 192"/>
                <a:gd name="T3" fmla="*/ 0 h 192"/>
                <a:gd name="T4" fmla="*/ 2 w 192"/>
                <a:gd name="T5" fmla="*/ 0 h 192"/>
                <a:gd name="T6" fmla="*/ 3 w 192"/>
                <a:gd name="T7" fmla="*/ 1 h 192"/>
                <a:gd name="T8" fmla="*/ 3 w 192"/>
                <a:gd name="T9" fmla="*/ 1 h 192"/>
                <a:gd name="T10" fmla="*/ 3 w 192"/>
                <a:gd name="T11" fmla="*/ 1 h 192"/>
                <a:gd name="T12" fmla="*/ 3 w 192"/>
                <a:gd name="T13" fmla="*/ 1 h 192"/>
                <a:gd name="T14" fmla="*/ 3 w 192"/>
                <a:gd name="T15" fmla="*/ 2 h 192"/>
                <a:gd name="T16" fmla="*/ 3 w 192"/>
                <a:gd name="T17" fmla="*/ 2 h 192"/>
                <a:gd name="T18" fmla="*/ 3 w 192"/>
                <a:gd name="T19" fmla="*/ 2 h 192"/>
                <a:gd name="T20" fmla="*/ 3 w 192"/>
                <a:gd name="T21" fmla="*/ 2 h 192"/>
                <a:gd name="T22" fmla="*/ 3 w 192"/>
                <a:gd name="T23" fmla="*/ 3 h 192"/>
                <a:gd name="T24" fmla="*/ 3 w 192"/>
                <a:gd name="T25" fmla="*/ 3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3 h 192"/>
                <a:gd name="T40" fmla="*/ 1 w 192"/>
                <a:gd name="T41" fmla="*/ 3 h 192"/>
                <a:gd name="T42" fmla="*/ 0 w 192"/>
                <a:gd name="T43" fmla="*/ 2 h 192"/>
                <a:gd name="T44" fmla="*/ 0 w 192"/>
                <a:gd name="T45" fmla="*/ 2 h 192"/>
                <a:gd name="T46" fmla="*/ 0 w 192"/>
                <a:gd name="T47" fmla="*/ 2 h 192"/>
                <a:gd name="T48" fmla="*/ 0 w 192"/>
                <a:gd name="T49" fmla="*/ 2 h 192"/>
                <a:gd name="T50" fmla="*/ 0 w 192"/>
                <a:gd name="T51" fmla="*/ 1 h 192"/>
                <a:gd name="T52" fmla="*/ 0 w 192"/>
                <a:gd name="T53" fmla="*/ 1 h 192"/>
                <a:gd name="T54" fmla="*/ 1 w 192"/>
                <a:gd name="T55" fmla="*/ 1 h 192"/>
                <a:gd name="T56" fmla="*/ 1 w 192"/>
                <a:gd name="T57" fmla="*/ 1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5" y="0"/>
                  </a:moveTo>
                  <a:lnTo>
                    <a:pt x="105" y="1"/>
                  </a:lnTo>
                  <a:lnTo>
                    <a:pt x="114" y="3"/>
                  </a:lnTo>
                  <a:lnTo>
                    <a:pt x="124" y="5"/>
                  </a:lnTo>
                  <a:lnTo>
                    <a:pt x="132" y="8"/>
                  </a:lnTo>
                  <a:lnTo>
                    <a:pt x="141" y="12"/>
                  </a:lnTo>
                  <a:lnTo>
                    <a:pt x="149" y="17"/>
                  </a:lnTo>
                  <a:lnTo>
                    <a:pt x="156" y="23"/>
                  </a:lnTo>
                  <a:lnTo>
                    <a:pt x="163" y="29"/>
                  </a:lnTo>
                  <a:lnTo>
                    <a:pt x="169" y="36"/>
                  </a:lnTo>
                  <a:lnTo>
                    <a:pt x="175" y="43"/>
                  </a:lnTo>
                  <a:lnTo>
                    <a:pt x="180" y="51"/>
                  </a:lnTo>
                  <a:lnTo>
                    <a:pt x="183" y="60"/>
                  </a:lnTo>
                  <a:lnTo>
                    <a:pt x="187" y="68"/>
                  </a:lnTo>
                  <a:lnTo>
                    <a:pt x="189" y="77"/>
                  </a:lnTo>
                  <a:lnTo>
                    <a:pt x="190" y="87"/>
                  </a:lnTo>
                  <a:lnTo>
                    <a:pt x="192" y="96"/>
                  </a:lnTo>
                  <a:lnTo>
                    <a:pt x="190" y="106"/>
                  </a:lnTo>
                  <a:lnTo>
                    <a:pt x="189" y="115"/>
                  </a:lnTo>
                  <a:lnTo>
                    <a:pt x="187" y="125"/>
                  </a:lnTo>
                  <a:lnTo>
                    <a:pt x="183" y="133"/>
                  </a:lnTo>
                  <a:lnTo>
                    <a:pt x="180" y="142"/>
                  </a:lnTo>
                  <a:lnTo>
                    <a:pt x="175" y="150"/>
                  </a:lnTo>
                  <a:lnTo>
                    <a:pt x="169" y="157"/>
                  </a:lnTo>
                  <a:lnTo>
                    <a:pt x="163" y="164"/>
                  </a:lnTo>
                  <a:lnTo>
                    <a:pt x="156" y="170"/>
                  </a:lnTo>
                  <a:lnTo>
                    <a:pt x="149" y="175"/>
                  </a:lnTo>
                  <a:lnTo>
                    <a:pt x="141" y="180"/>
                  </a:lnTo>
                  <a:lnTo>
                    <a:pt x="132" y="184"/>
                  </a:lnTo>
                  <a:lnTo>
                    <a:pt x="124" y="188"/>
                  </a:lnTo>
                  <a:lnTo>
                    <a:pt x="114" y="189"/>
                  </a:lnTo>
                  <a:lnTo>
                    <a:pt x="105" y="192"/>
                  </a:lnTo>
                  <a:lnTo>
                    <a:pt x="95" y="192"/>
                  </a:lnTo>
                  <a:lnTo>
                    <a:pt x="86" y="192"/>
                  </a:lnTo>
                  <a:lnTo>
                    <a:pt x="76" y="189"/>
                  </a:lnTo>
                  <a:lnTo>
                    <a:pt x="67" y="188"/>
                  </a:lnTo>
                  <a:lnTo>
                    <a:pt x="59" y="184"/>
                  </a:lnTo>
                  <a:lnTo>
                    <a:pt x="50" y="180"/>
                  </a:lnTo>
                  <a:lnTo>
                    <a:pt x="42" y="175"/>
                  </a:lnTo>
                  <a:lnTo>
                    <a:pt x="35" y="170"/>
                  </a:lnTo>
                  <a:lnTo>
                    <a:pt x="28" y="164"/>
                  </a:lnTo>
                  <a:lnTo>
                    <a:pt x="22" y="157"/>
                  </a:lnTo>
                  <a:lnTo>
                    <a:pt x="17" y="150"/>
                  </a:lnTo>
                  <a:lnTo>
                    <a:pt x="11" y="142"/>
                  </a:lnTo>
                  <a:lnTo>
                    <a:pt x="7" y="133"/>
                  </a:lnTo>
                  <a:lnTo>
                    <a:pt x="4" y="125"/>
                  </a:lnTo>
                  <a:lnTo>
                    <a:pt x="1" y="115"/>
                  </a:lnTo>
                  <a:lnTo>
                    <a:pt x="0" y="106"/>
                  </a:lnTo>
                  <a:lnTo>
                    <a:pt x="0" y="96"/>
                  </a:lnTo>
                  <a:lnTo>
                    <a:pt x="0" y="87"/>
                  </a:lnTo>
                  <a:lnTo>
                    <a:pt x="1" y="77"/>
                  </a:lnTo>
                  <a:lnTo>
                    <a:pt x="4" y="68"/>
                  </a:lnTo>
                  <a:lnTo>
                    <a:pt x="7" y="60"/>
                  </a:lnTo>
                  <a:lnTo>
                    <a:pt x="11" y="51"/>
                  </a:lnTo>
                  <a:lnTo>
                    <a:pt x="17" y="43"/>
                  </a:lnTo>
                  <a:lnTo>
                    <a:pt x="22" y="36"/>
                  </a:lnTo>
                  <a:lnTo>
                    <a:pt x="28" y="29"/>
                  </a:lnTo>
                  <a:lnTo>
                    <a:pt x="35" y="23"/>
                  </a:lnTo>
                  <a:lnTo>
                    <a:pt x="42" y="17"/>
                  </a:lnTo>
                  <a:lnTo>
                    <a:pt x="50" y="12"/>
                  </a:lnTo>
                  <a:lnTo>
                    <a:pt x="59" y="8"/>
                  </a:lnTo>
                  <a:lnTo>
                    <a:pt x="67" y="5"/>
                  </a:lnTo>
                  <a:lnTo>
                    <a:pt x="76" y="3"/>
                  </a:lnTo>
                  <a:lnTo>
                    <a:pt x="86" y="1"/>
                  </a:lnTo>
                  <a:lnTo>
                    <a:pt x="95" y="0"/>
                  </a:lnTo>
                  <a:close/>
                </a:path>
              </a:pathLst>
            </a:custGeom>
            <a:solidFill>
              <a:srgbClr val="E87A41"/>
            </a:solidFill>
            <a:ln w="9525">
              <a:noFill/>
              <a:round/>
              <a:headEnd/>
              <a:tailEnd/>
            </a:ln>
          </p:spPr>
          <p:txBody>
            <a:bodyPr/>
            <a:lstStyle/>
            <a:p>
              <a:endParaRPr lang="en-US">
                <a:latin typeface="Calibri" pitchFamily="34" charset="0"/>
              </a:endParaRPr>
            </a:p>
          </p:txBody>
        </p:sp>
        <p:sp>
          <p:nvSpPr>
            <p:cNvPr id="14431" name="Freeform 493"/>
            <p:cNvSpPr>
              <a:spLocks/>
            </p:cNvSpPr>
            <p:nvPr/>
          </p:nvSpPr>
          <p:spPr bwMode="auto">
            <a:xfrm>
              <a:off x="4272" y="2643"/>
              <a:ext cx="48" cy="48"/>
            </a:xfrm>
            <a:custGeom>
              <a:avLst/>
              <a:gdLst>
                <a:gd name="T0" fmla="*/ 2 w 192"/>
                <a:gd name="T1" fmla="*/ 0 h 192"/>
                <a:gd name="T2" fmla="*/ 2 w 192"/>
                <a:gd name="T3" fmla="*/ 0 h 192"/>
                <a:gd name="T4" fmla="*/ 2 w 192"/>
                <a:gd name="T5" fmla="*/ 0 h 192"/>
                <a:gd name="T6" fmla="*/ 3 w 192"/>
                <a:gd name="T7" fmla="*/ 1 h 192"/>
                <a:gd name="T8" fmla="*/ 3 w 192"/>
                <a:gd name="T9" fmla="*/ 1 h 192"/>
                <a:gd name="T10" fmla="*/ 3 w 192"/>
                <a:gd name="T11" fmla="*/ 1 h 192"/>
                <a:gd name="T12" fmla="*/ 3 w 192"/>
                <a:gd name="T13" fmla="*/ 1 h 192"/>
                <a:gd name="T14" fmla="*/ 3 w 192"/>
                <a:gd name="T15" fmla="*/ 2 h 192"/>
                <a:gd name="T16" fmla="*/ 3 w 192"/>
                <a:gd name="T17" fmla="*/ 2 h 192"/>
                <a:gd name="T18" fmla="*/ 3 w 192"/>
                <a:gd name="T19" fmla="*/ 2 h 192"/>
                <a:gd name="T20" fmla="*/ 3 w 192"/>
                <a:gd name="T21" fmla="*/ 2 h 192"/>
                <a:gd name="T22" fmla="*/ 3 w 192"/>
                <a:gd name="T23" fmla="*/ 3 h 192"/>
                <a:gd name="T24" fmla="*/ 3 w 192"/>
                <a:gd name="T25" fmla="*/ 3 h 192"/>
                <a:gd name="T26" fmla="*/ 2 w 192"/>
                <a:gd name="T27" fmla="*/ 3 h 192"/>
                <a:gd name="T28" fmla="*/ 2 w 192"/>
                <a:gd name="T29" fmla="*/ 3 h 192"/>
                <a:gd name="T30" fmla="*/ 2 w 192"/>
                <a:gd name="T31" fmla="*/ 3 h 192"/>
                <a:gd name="T32" fmla="*/ 2 w 192"/>
                <a:gd name="T33" fmla="*/ 3 h 192"/>
                <a:gd name="T34" fmla="*/ 1 w 192"/>
                <a:gd name="T35" fmla="*/ 3 h 192"/>
                <a:gd name="T36" fmla="*/ 1 w 192"/>
                <a:gd name="T37" fmla="*/ 3 h 192"/>
                <a:gd name="T38" fmla="*/ 1 w 192"/>
                <a:gd name="T39" fmla="*/ 3 h 192"/>
                <a:gd name="T40" fmla="*/ 1 w 192"/>
                <a:gd name="T41" fmla="*/ 3 h 192"/>
                <a:gd name="T42" fmla="*/ 0 w 192"/>
                <a:gd name="T43" fmla="*/ 2 h 192"/>
                <a:gd name="T44" fmla="*/ 0 w 192"/>
                <a:gd name="T45" fmla="*/ 2 h 192"/>
                <a:gd name="T46" fmla="*/ 0 w 192"/>
                <a:gd name="T47" fmla="*/ 2 h 192"/>
                <a:gd name="T48" fmla="*/ 0 w 192"/>
                <a:gd name="T49" fmla="*/ 2 h 192"/>
                <a:gd name="T50" fmla="*/ 0 w 192"/>
                <a:gd name="T51" fmla="*/ 1 h 192"/>
                <a:gd name="T52" fmla="*/ 0 w 192"/>
                <a:gd name="T53" fmla="*/ 1 h 192"/>
                <a:gd name="T54" fmla="*/ 1 w 192"/>
                <a:gd name="T55" fmla="*/ 1 h 192"/>
                <a:gd name="T56" fmla="*/ 1 w 192"/>
                <a:gd name="T57" fmla="*/ 1 h 192"/>
                <a:gd name="T58" fmla="*/ 1 w 192"/>
                <a:gd name="T59" fmla="*/ 0 h 192"/>
                <a:gd name="T60" fmla="*/ 1 w 192"/>
                <a:gd name="T61" fmla="*/ 0 h 192"/>
                <a:gd name="T62" fmla="*/ 2 w 192"/>
                <a:gd name="T63" fmla="*/ 0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192"/>
                <a:gd name="T98" fmla="*/ 192 w 192"/>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192">
                  <a:moveTo>
                    <a:pt x="95" y="0"/>
                  </a:moveTo>
                  <a:lnTo>
                    <a:pt x="105" y="1"/>
                  </a:lnTo>
                  <a:lnTo>
                    <a:pt x="114" y="3"/>
                  </a:lnTo>
                  <a:lnTo>
                    <a:pt x="124" y="5"/>
                  </a:lnTo>
                  <a:lnTo>
                    <a:pt x="132" y="8"/>
                  </a:lnTo>
                  <a:lnTo>
                    <a:pt x="141" y="12"/>
                  </a:lnTo>
                  <a:lnTo>
                    <a:pt x="149" y="17"/>
                  </a:lnTo>
                  <a:lnTo>
                    <a:pt x="156" y="23"/>
                  </a:lnTo>
                  <a:lnTo>
                    <a:pt x="163" y="29"/>
                  </a:lnTo>
                  <a:lnTo>
                    <a:pt x="169" y="36"/>
                  </a:lnTo>
                  <a:lnTo>
                    <a:pt x="175" y="43"/>
                  </a:lnTo>
                  <a:lnTo>
                    <a:pt x="180" y="51"/>
                  </a:lnTo>
                  <a:lnTo>
                    <a:pt x="183" y="60"/>
                  </a:lnTo>
                  <a:lnTo>
                    <a:pt x="187" y="68"/>
                  </a:lnTo>
                  <a:lnTo>
                    <a:pt x="189" y="77"/>
                  </a:lnTo>
                  <a:lnTo>
                    <a:pt x="190" y="87"/>
                  </a:lnTo>
                  <a:lnTo>
                    <a:pt x="192" y="96"/>
                  </a:lnTo>
                  <a:lnTo>
                    <a:pt x="190" y="106"/>
                  </a:lnTo>
                  <a:lnTo>
                    <a:pt x="189" y="115"/>
                  </a:lnTo>
                  <a:lnTo>
                    <a:pt x="187" y="125"/>
                  </a:lnTo>
                  <a:lnTo>
                    <a:pt x="183" y="133"/>
                  </a:lnTo>
                  <a:lnTo>
                    <a:pt x="180" y="142"/>
                  </a:lnTo>
                  <a:lnTo>
                    <a:pt x="175" y="150"/>
                  </a:lnTo>
                  <a:lnTo>
                    <a:pt x="169" y="157"/>
                  </a:lnTo>
                  <a:lnTo>
                    <a:pt x="163" y="164"/>
                  </a:lnTo>
                  <a:lnTo>
                    <a:pt x="156" y="170"/>
                  </a:lnTo>
                  <a:lnTo>
                    <a:pt x="149" y="175"/>
                  </a:lnTo>
                  <a:lnTo>
                    <a:pt x="141" y="180"/>
                  </a:lnTo>
                  <a:lnTo>
                    <a:pt x="132" y="184"/>
                  </a:lnTo>
                  <a:lnTo>
                    <a:pt x="124" y="188"/>
                  </a:lnTo>
                  <a:lnTo>
                    <a:pt x="114" y="189"/>
                  </a:lnTo>
                  <a:lnTo>
                    <a:pt x="105" y="192"/>
                  </a:lnTo>
                  <a:lnTo>
                    <a:pt x="95" y="192"/>
                  </a:lnTo>
                  <a:lnTo>
                    <a:pt x="86" y="192"/>
                  </a:lnTo>
                  <a:lnTo>
                    <a:pt x="76" y="189"/>
                  </a:lnTo>
                  <a:lnTo>
                    <a:pt x="67" y="188"/>
                  </a:lnTo>
                  <a:lnTo>
                    <a:pt x="59" y="184"/>
                  </a:lnTo>
                  <a:lnTo>
                    <a:pt x="50" y="180"/>
                  </a:lnTo>
                  <a:lnTo>
                    <a:pt x="42" y="175"/>
                  </a:lnTo>
                  <a:lnTo>
                    <a:pt x="35" y="170"/>
                  </a:lnTo>
                  <a:lnTo>
                    <a:pt x="28" y="164"/>
                  </a:lnTo>
                  <a:lnTo>
                    <a:pt x="22" y="157"/>
                  </a:lnTo>
                  <a:lnTo>
                    <a:pt x="17" y="150"/>
                  </a:lnTo>
                  <a:lnTo>
                    <a:pt x="11" y="142"/>
                  </a:lnTo>
                  <a:lnTo>
                    <a:pt x="7" y="133"/>
                  </a:lnTo>
                  <a:lnTo>
                    <a:pt x="4" y="125"/>
                  </a:lnTo>
                  <a:lnTo>
                    <a:pt x="1" y="115"/>
                  </a:lnTo>
                  <a:lnTo>
                    <a:pt x="0" y="106"/>
                  </a:lnTo>
                  <a:lnTo>
                    <a:pt x="0" y="96"/>
                  </a:lnTo>
                  <a:lnTo>
                    <a:pt x="0" y="87"/>
                  </a:lnTo>
                  <a:lnTo>
                    <a:pt x="1" y="77"/>
                  </a:lnTo>
                  <a:lnTo>
                    <a:pt x="4" y="68"/>
                  </a:lnTo>
                  <a:lnTo>
                    <a:pt x="7" y="60"/>
                  </a:lnTo>
                  <a:lnTo>
                    <a:pt x="11" y="51"/>
                  </a:lnTo>
                  <a:lnTo>
                    <a:pt x="17" y="43"/>
                  </a:lnTo>
                  <a:lnTo>
                    <a:pt x="22" y="36"/>
                  </a:lnTo>
                  <a:lnTo>
                    <a:pt x="28" y="29"/>
                  </a:lnTo>
                  <a:lnTo>
                    <a:pt x="35" y="23"/>
                  </a:lnTo>
                  <a:lnTo>
                    <a:pt x="42" y="17"/>
                  </a:lnTo>
                  <a:lnTo>
                    <a:pt x="50" y="12"/>
                  </a:lnTo>
                  <a:lnTo>
                    <a:pt x="59" y="8"/>
                  </a:lnTo>
                  <a:lnTo>
                    <a:pt x="67" y="5"/>
                  </a:lnTo>
                  <a:lnTo>
                    <a:pt x="76" y="3"/>
                  </a:lnTo>
                  <a:lnTo>
                    <a:pt x="86" y="1"/>
                  </a:lnTo>
                  <a:lnTo>
                    <a:pt x="95" y="0"/>
                  </a:lnTo>
                </a:path>
              </a:pathLst>
            </a:custGeom>
            <a:noFill/>
            <a:ln w="3175">
              <a:solidFill>
                <a:srgbClr val="2B0E72"/>
              </a:solidFill>
              <a:round/>
              <a:headEnd/>
              <a:tailEnd/>
            </a:ln>
          </p:spPr>
          <p:txBody>
            <a:bodyPr/>
            <a:lstStyle/>
            <a:p>
              <a:endParaRPr lang="en-US">
                <a:latin typeface="Calibri" pitchFamily="34" charset="0"/>
              </a:endParaRPr>
            </a:p>
          </p:txBody>
        </p:sp>
        <p:sp>
          <p:nvSpPr>
            <p:cNvPr id="14432" name="Freeform 494"/>
            <p:cNvSpPr>
              <a:spLocks/>
            </p:cNvSpPr>
            <p:nvPr/>
          </p:nvSpPr>
          <p:spPr bwMode="auto">
            <a:xfrm>
              <a:off x="4393" y="2547"/>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2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2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5" y="0"/>
                  </a:lnTo>
                  <a:lnTo>
                    <a:pt x="115" y="1"/>
                  </a:lnTo>
                  <a:lnTo>
                    <a:pt x="124" y="3"/>
                  </a:lnTo>
                  <a:lnTo>
                    <a:pt x="133" y="7"/>
                  </a:lnTo>
                  <a:lnTo>
                    <a:pt x="141" y="10"/>
                  </a:lnTo>
                  <a:lnTo>
                    <a:pt x="149" y="16"/>
                  </a:lnTo>
                  <a:lnTo>
                    <a:pt x="157" y="21"/>
                  </a:lnTo>
                  <a:lnTo>
                    <a:pt x="164" y="27"/>
                  </a:lnTo>
                  <a:lnTo>
                    <a:pt x="170" y="34"/>
                  </a:lnTo>
                  <a:lnTo>
                    <a:pt x="174" y="41"/>
                  </a:lnTo>
                  <a:lnTo>
                    <a:pt x="179" y="49"/>
                  </a:lnTo>
                  <a:lnTo>
                    <a:pt x="184" y="58"/>
                  </a:lnTo>
                  <a:lnTo>
                    <a:pt x="187" y="66"/>
                  </a:lnTo>
                  <a:lnTo>
                    <a:pt x="190" y="76"/>
                  </a:lnTo>
                  <a:lnTo>
                    <a:pt x="191" y="85"/>
                  </a:lnTo>
                  <a:lnTo>
                    <a:pt x="191" y="95"/>
                  </a:lnTo>
                  <a:lnTo>
                    <a:pt x="191" y="104"/>
                  </a:lnTo>
                  <a:lnTo>
                    <a:pt x="190" y="114"/>
                  </a:lnTo>
                  <a:lnTo>
                    <a:pt x="187" y="123"/>
                  </a:lnTo>
                  <a:lnTo>
                    <a:pt x="184" y="131"/>
                  </a:lnTo>
                  <a:lnTo>
                    <a:pt x="179" y="140"/>
                  </a:lnTo>
                  <a:lnTo>
                    <a:pt x="174" y="148"/>
                  </a:lnTo>
                  <a:lnTo>
                    <a:pt x="170" y="155"/>
                  </a:lnTo>
                  <a:lnTo>
                    <a:pt x="164" y="162"/>
                  </a:lnTo>
                  <a:lnTo>
                    <a:pt x="157" y="168"/>
                  </a:lnTo>
                  <a:lnTo>
                    <a:pt x="149" y="174"/>
                  </a:lnTo>
                  <a:lnTo>
                    <a:pt x="141" y="179"/>
                  </a:lnTo>
                  <a:lnTo>
                    <a:pt x="133" y="183"/>
                  </a:lnTo>
                  <a:lnTo>
                    <a:pt x="124" y="186"/>
                  </a:lnTo>
                  <a:lnTo>
                    <a:pt x="115" y="188"/>
                  </a:lnTo>
                  <a:lnTo>
                    <a:pt x="105" y="190"/>
                  </a:lnTo>
                  <a:lnTo>
                    <a:pt x="96" y="190"/>
                  </a:lnTo>
                  <a:lnTo>
                    <a:pt x="86" y="190"/>
                  </a:lnTo>
                  <a:lnTo>
                    <a:pt x="77" y="188"/>
                  </a:lnTo>
                  <a:lnTo>
                    <a:pt x="67" y="186"/>
                  </a:lnTo>
                  <a:lnTo>
                    <a:pt x="59" y="183"/>
                  </a:lnTo>
                  <a:lnTo>
                    <a:pt x="51" y="179"/>
                  </a:lnTo>
                  <a:lnTo>
                    <a:pt x="42" y="174"/>
                  </a:lnTo>
                  <a:lnTo>
                    <a:pt x="35" y="168"/>
                  </a:lnTo>
                  <a:lnTo>
                    <a:pt x="28" y="162"/>
                  </a:lnTo>
                  <a:lnTo>
                    <a:pt x="22" y="155"/>
                  </a:lnTo>
                  <a:lnTo>
                    <a:pt x="16" y="148"/>
                  </a:lnTo>
                  <a:lnTo>
                    <a:pt x="12" y="140"/>
                  </a:lnTo>
                  <a:lnTo>
                    <a:pt x="8" y="131"/>
                  </a:lnTo>
                  <a:lnTo>
                    <a:pt x="4" y="123"/>
                  </a:lnTo>
                  <a:lnTo>
                    <a:pt x="2" y="114"/>
                  </a:lnTo>
                  <a:lnTo>
                    <a:pt x="1" y="104"/>
                  </a:lnTo>
                  <a:lnTo>
                    <a:pt x="0" y="95"/>
                  </a:lnTo>
                  <a:lnTo>
                    <a:pt x="1" y="85"/>
                  </a:lnTo>
                  <a:lnTo>
                    <a:pt x="2" y="76"/>
                  </a:lnTo>
                  <a:lnTo>
                    <a:pt x="4" y="66"/>
                  </a:lnTo>
                  <a:lnTo>
                    <a:pt x="8" y="58"/>
                  </a:lnTo>
                  <a:lnTo>
                    <a:pt x="12" y="49"/>
                  </a:lnTo>
                  <a:lnTo>
                    <a:pt x="16" y="41"/>
                  </a:lnTo>
                  <a:lnTo>
                    <a:pt x="22" y="34"/>
                  </a:lnTo>
                  <a:lnTo>
                    <a:pt x="28" y="27"/>
                  </a:lnTo>
                  <a:lnTo>
                    <a:pt x="35" y="21"/>
                  </a:lnTo>
                  <a:lnTo>
                    <a:pt x="42" y="16"/>
                  </a:lnTo>
                  <a:lnTo>
                    <a:pt x="51" y="10"/>
                  </a:lnTo>
                  <a:lnTo>
                    <a:pt x="59" y="7"/>
                  </a:lnTo>
                  <a:lnTo>
                    <a:pt x="67" y="3"/>
                  </a:lnTo>
                  <a:lnTo>
                    <a:pt x="77" y="1"/>
                  </a:lnTo>
                  <a:lnTo>
                    <a:pt x="86" y="0"/>
                  </a:lnTo>
                  <a:lnTo>
                    <a:pt x="96" y="0"/>
                  </a:lnTo>
                  <a:close/>
                </a:path>
              </a:pathLst>
            </a:custGeom>
            <a:solidFill>
              <a:srgbClr val="FEF800"/>
            </a:solidFill>
            <a:ln w="9525">
              <a:noFill/>
              <a:round/>
              <a:headEnd/>
              <a:tailEnd/>
            </a:ln>
          </p:spPr>
          <p:txBody>
            <a:bodyPr/>
            <a:lstStyle/>
            <a:p>
              <a:endParaRPr lang="en-US">
                <a:latin typeface="Calibri" pitchFamily="34" charset="0"/>
              </a:endParaRPr>
            </a:p>
          </p:txBody>
        </p:sp>
        <p:sp>
          <p:nvSpPr>
            <p:cNvPr id="14433" name="Freeform 495"/>
            <p:cNvSpPr>
              <a:spLocks/>
            </p:cNvSpPr>
            <p:nvPr/>
          </p:nvSpPr>
          <p:spPr bwMode="auto">
            <a:xfrm>
              <a:off x="4393" y="2547"/>
              <a:ext cx="48" cy="48"/>
            </a:xfrm>
            <a:custGeom>
              <a:avLst/>
              <a:gdLst>
                <a:gd name="T0" fmla="*/ 2 w 191"/>
                <a:gd name="T1" fmla="*/ 0 h 190"/>
                <a:gd name="T2" fmla="*/ 2 w 191"/>
                <a:gd name="T3" fmla="*/ 0 h 190"/>
                <a:gd name="T4" fmla="*/ 2 w 191"/>
                <a:gd name="T5" fmla="*/ 0 h 190"/>
                <a:gd name="T6" fmla="*/ 3 w 191"/>
                <a:gd name="T7" fmla="*/ 0 h 190"/>
                <a:gd name="T8" fmla="*/ 3 w 191"/>
                <a:gd name="T9" fmla="*/ 1 h 190"/>
                <a:gd name="T10" fmla="*/ 3 w 191"/>
                <a:gd name="T11" fmla="*/ 1 h 190"/>
                <a:gd name="T12" fmla="*/ 3 w 191"/>
                <a:gd name="T13" fmla="*/ 1 h 190"/>
                <a:gd name="T14" fmla="*/ 3 w 191"/>
                <a:gd name="T15" fmla="*/ 1 h 190"/>
                <a:gd name="T16" fmla="*/ 3 w 191"/>
                <a:gd name="T17" fmla="*/ 2 h 190"/>
                <a:gd name="T18" fmla="*/ 3 w 191"/>
                <a:gd name="T19" fmla="*/ 2 h 190"/>
                <a:gd name="T20" fmla="*/ 3 w 191"/>
                <a:gd name="T21" fmla="*/ 2 h 190"/>
                <a:gd name="T22" fmla="*/ 3 w 191"/>
                <a:gd name="T23" fmla="*/ 3 h 190"/>
                <a:gd name="T24" fmla="*/ 3 w 191"/>
                <a:gd name="T25" fmla="*/ 3 h 190"/>
                <a:gd name="T26" fmla="*/ 2 w 191"/>
                <a:gd name="T27" fmla="*/ 3 h 190"/>
                <a:gd name="T28" fmla="*/ 2 w 191"/>
                <a:gd name="T29" fmla="*/ 3 h 190"/>
                <a:gd name="T30" fmla="*/ 2 w 191"/>
                <a:gd name="T31" fmla="*/ 3 h 190"/>
                <a:gd name="T32" fmla="*/ 2 w 191"/>
                <a:gd name="T33" fmla="*/ 3 h 190"/>
                <a:gd name="T34" fmla="*/ 1 w 191"/>
                <a:gd name="T35" fmla="*/ 3 h 190"/>
                <a:gd name="T36" fmla="*/ 1 w 191"/>
                <a:gd name="T37" fmla="*/ 3 h 190"/>
                <a:gd name="T38" fmla="*/ 1 w 191"/>
                <a:gd name="T39" fmla="*/ 3 h 190"/>
                <a:gd name="T40" fmla="*/ 1 w 191"/>
                <a:gd name="T41" fmla="*/ 3 h 190"/>
                <a:gd name="T42" fmla="*/ 0 w 191"/>
                <a:gd name="T43" fmla="*/ 2 h 190"/>
                <a:gd name="T44" fmla="*/ 0 w 191"/>
                <a:gd name="T45" fmla="*/ 2 h 190"/>
                <a:gd name="T46" fmla="*/ 0 w 191"/>
                <a:gd name="T47" fmla="*/ 2 h 190"/>
                <a:gd name="T48" fmla="*/ 0 w 191"/>
                <a:gd name="T49" fmla="*/ 1 h 190"/>
                <a:gd name="T50" fmla="*/ 0 w 191"/>
                <a:gd name="T51" fmla="*/ 1 h 190"/>
                <a:gd name="T52" fmla="*/ 0 w 191"/>
                <a:gd name="T53" fmla="*/ 1 h 190"/>
                <a:gd name="T54" fmla="*/ 1 w 191"/>
                <a:gd name="T55" fmla="*/ 1 h 190"/>
                <a:gd name="T56" fmla="*/ 1 w 191"/>
                <a:gd name="T57" fmla="*/ 0 h 190"/>
                <a:gd name="T58" fmla="*/ 1 w 191"/>
                <a:gd name="T59" fmla="*/ 0 h 190"/>
                <a:gd name="T60" fmla="*/ 1 w 191"/>
                <a:gd name="T61" fmla="*/ 0 h 190"/>
                <a:gd name="T62" fmla="*/ 2 w 191"/>
                <a:gd name="T63" fmla="*/ 0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1"/>
                <a:gd name="T97" fmla="*/ 0 h 190"/>
                <a:gd name="T98" fmla="*/ 191 w 191"/>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1" h="190">
                  <a:moveTo>
                    <a:pt x="96" y="0"/>
                  </a:moveTo>
                  <a:lnTo>
                    <a:pt x="105" y="0"/>
                  </a:lnTo>
                  <a:lnTo>
                    <a:pt x="115" y="1"/>
                  </a:lnTo>
                  <a:lnTo>
                    <a:pt x="124" y="3"/>
                  </a:lnTo>
                  <a:lnTo>
                    <a:pt x="133" y="7"/>
                  </a:lnTo>
                  <a:lnTo>
                    <a:pt x="141" y="10"/>
                  </a:lnTo>
                  <a:lnTo>
                    <a:pt x="149" y="16"/>
                  </a:lnTo>
                  <a:lnTo>
                    <a:pt x="157" y="21"/>
                  </a:lnTo>
                  <a:lnTo>
                    <a:pt x="164" y="27"/>
                  </a:lnTo>
                  <a:lnTo>
                    <a:pt x="170" y="34"/>
                  </a:lnTo>
                  <a:lnTo>
                    <a:pt x="174" y="41"/>
                  </a:lnTo>
                  <a:lnTo>
                    <a:pt x="179" y="49"/>
                  </a:lnTo>
                  <a:lnTo>
                    <a:pt x="184" y="58"/>
                  </a:lnTo>
                  <a:lnTo>
                    <a:pt x="187" y="66"/>
                  </a:lnTo>
                  <a:lnTo>
                    <a:pt x="190" y="76"/>
                  </a:lnTo>
                  <a:lnTo>
                    <a:pt x="191" y="85"/>
                  </a:lnTo>
                  <a:lnTo>
                    <a:pt x="191" y="95"/>
                  </a:lnTo>
                  <a:lnTo>
                    <a:pt x="191" y="104"/>
                  </a:lnTo>
                  <a:lnTo>
                    <a:pt x="190" y="114"/>
                  </a:lnTo>
                  <a:lnTo>
                    <a:pt x="187" y="123"/>
                  </a:lnTo>
                  <a:lnTo>
                    <a:pt x="184" y="131"/>
                  </a:lnTo>
                  <a:lnTo>
                    <a:pt x="179" y="140"/>
                  </a:lnTo>
                  <a:lnTo>
                    <a:pt x="174" y="148"/>
                  </a:lnTo>
                  <a:lnTo>
                    <a:pt x="170" y="155"/>
                  </a:lnTo>
                  <a:lnTo>
                    <a:pt x="164" y="162"/>
                  </a:lnTo>
                  <a:lnTo>
                    <a:pt x="157" y="168"/>
                  </a:lnTo>
                  <a:lnTo>
                    <a:pt x="149" y="174"/>
                  </a:lnTo>
                  <a:lnTo>
                    <a:pt x="141" y="179"/>
                  </a:lnTo>
                  <a:lnTo>
                    <a:pt x="133" y="183"/>
                  </a:lnTo>
                  <a:lnTo>
                    <a:pt x="124" y="186"/>
                  </a:lnTo>
                  <a:lnTo>
                    <a:pt x="115" y="188"/>
                  </a:lnTo>
                  <a:lnTo>
                    <a:pt x="105" y="190"/>
                  </a:lnTo>
                  <a:lnTo>
                    <a:pt x="96" y="190"/>
                  </a:lnTo>
                  <a:lnTo>
                    <a:pt x="86" y="190"/>
                  </a:lnTo>
                  <a:lnTo>
                    <a:pt x="77" y="188"/>
                  </a:lnTo>
                  <a:lnTo>
                    <a:pt x="67" y="186"/>
                  </a:lnTo>
                  <a:lnTo>
                    <a:pt x="59" y="183"/>
                  </a:lnTo>
                  <a:lnTo>
                    <a:pt x="51" y="179"/>
                  </a:lnTo>
                  <a:lnTo>
                    <a:pt x="42" y="174"/>
                  </a:lnTo>
                  <a:lnTo>
                    <a:pt x="35" y="168"/>
                  </a:lnTo>
                  <a:lnTo>
                    <a:pt x="28" y="162"/>
                  </a:lnTo>
                  <a:lnTo>
                    <a:pt x="22" y="155"/>
                  </a:lnTo>
                  <a:lnTo>
                    <a:pt x="16" y="148"/>
                  </a:lnTo>
                  <a:lnTo>
                    <a:pt x="12" y="140"/>
                  </a:lnTo>
                  <a:lnTo>
                    <a:pt x="8" y="131"/>
                  </a:lnTo>
                  <a:lnTo>
                    <a:pt x="4" y="123"/>
                  </a:lnTo>
                  <a:lnTo>
                    <a:pt x="2" y="114"/>
                  </a:lnTo>
                  <a:lnTo>
                    <a:pt x="1" y="104"/>
                  </a:lnTo>
                  <a:lnTo>
                    <a:pt x="0" y="95"/>
                  </a:lnTo>
                  <a:lnTo>
                    <a:pt x="1" y="85"/>
                  </a:lnTo>
                  <a:lnTo>
                    <a:pt x="2" y="76"/>
                  </a:lnTo>
                  <a:lnTo>
                    <a:pt x="4" y="66"/>
                  </a:lnTo>
                  <a:lnTo>
                    <a:pt x="8" y="58"/>
                  </a:lnTo>
                  <a:lnTo>
                    <a:pt x="12" y="49"/>
                  </a:lnTo>
                  <a:lnTo>
                    <a:pt x="16" y="41"/>
                  </a:lnTo>
                  <a:lnTo>
                    <a:pt x="22" y="34"/>
                  </a:lnTo>
                  <a:lnTo>
                    <a:pt x="28" y="27"/>
                  </a:lnTo>
                  <a:lnTo>
                    <a:pt x="35" y="21"/>
                  </a:lnTo>
                  <a:lnTo>
                    <a:pt x="42" y="16"/>
                  </a:lnTo>
                  <a:lnTo>
                    <a:pt x="51" y="10"/>
                  </a:lnTo>
                  <a:lnTo>
                    <a:pt x="59" y="7"/>
                  </a:lnTo>
                  <a:lnTo>
                    <a:pt x="67" y="3"/>
                  </a:lnTo>
                  <a:lnTo>
                    <a:pt x="77" y="1"/>
                  </a:lnTo>
                  <a:lnTo>
                    <a:pt x="86" y="0"/>
                  </a:lnTo>
                  <a:lnTo>
                    <a:pt x="96" y="0"/>
                  </a:lnTo>
                </a:path>
              </a:pathLst>
            </a:custGeom>
            <a:noFill/>
            <a:ln w="3175">
              <a:solidFill>
                <a:srgbClr val="2B0E72"/>
              </a:solidFill>
              <a:round/>
              <a:headEnd/>
              <a:tailEnd/>
            </a:ln>
          </p:spPr>
          <p:txBody>
            <a:bodyPr/>
            <a:lstStyle/>
            <a:p>
              <a:endParaRPr lang="en-US">
                <a:latin typeface="Calibri" pitchFamily="34" charset="0"/>
              </a:endParaRPr>
            </a:p>
          </p:txBody>
        </p:sp>
      </p:grpSp>
      <p:sp>
        <p:nvSpPr>
          <p:cNvPr id="14338" name="Rectangle 496"/>
          <p:cNvSpPr>
            <a:spLocks noChangeArrowheads="1"/>
          </p:cNvSpPr>
          <p:nvPr/>
        </p:nvSpPr>
        <p:spPr bwMode="auto">
          <a:xfrm>
            <a:off x="713247" y="598227"/>
            <a:ext cx="7918208" cy="615553"/>
          </a:xfrm>
          <a:prstGeom prst="rect">
            <a:avLst/>
          </a:prstGeom>
          <a:noFill/>
          <a:ln w="9525">
            <a:noFill/>
            <a:miter lim="800000"/>
            <a:headEnd/>
            <a:tailEnd/>
          </a:ln>
        </p:spPr>
        <p:txBody>
          <a:bodyPr wrap="square" lIns="0" tIns="0" rIns="0" bIns="0">
            <a:spAutoFit/>
          </a:bodyPr>
          <a:lstStyle/>
          <a:p>
            <a:pPr algn="ctr"/>
            <a:r>
              <a:rPr lang="en-US" sz="4000" b="1" dirty="0" smtClean="0">
                <a:solidFill>
                  <a:srgbClr val="FF0000"/>
                </a:solidFill>
                <a:latin typeface="Arial"/>
                <a:cs typeface="Arial"/>
              </a:rPr>
              <a:t>HIV </a:t>
            </a:r>
            <a:r>
              <a:rPr lang="en-US" sz="4000" b="1" dirty="0">
                <a:solidFill>
                  <a:srgbClr val="FF0000"/>
                </a:solidFill>
                <a:latin typeface="Arial"/>
                <a:cs typeface="Arial"/>
              </a:rPr>
              <a:t>Replication </a:t>
            </a:r>
            <a:r>
              <a:rPr lang="en-US" sz="4000" b="1" dirty="0" smtClean="0">
                <a:solidFill>
                  <a:srgbClr val="FF0000"/>
                </a:solidFill>
                <a:latin typeface="Arial"/>
                <a:cs typeface="Arial"/>
              </a:rPr>
              <a:t>and Maturation</a:t>
            </a:r>
          </a:p>
        </p:txBody>
      </p:sp>
      <p:sp>
        <p:nvSpPr>
          <p:cNvPr id="14340" name="Text Box 501"/>
          <p:cNvSpPr txBox="1">
            <a:spLocks noChangeArrowheads="1"/>
          </p:cNvSpPr>
          <p:nvPr/>
        </p:nvSpPr>
        <p:spPr bwMode="auto">
          <a:xfrm>
            <a:off x="1676181" y="3273184"/>
            <a:ext cx="5484194" cy="3600986"/>
          </a:xfrm>
          <a:prstGeom prst="rect">
            <a:avLst/>
          </a:prstGeom>
          <a:noFill/>
          <a:ln w="9525" algn="ctr">
            <a:noFill/>
            <a:miter lim="800000"/>
            <a:headEnd/>
            <a:tailEnd/>
          </a:ln>
        </p:spPr>
        <p:txBody>
          <a:bodyPr wrap="none">
            <a:spAutoFit/>
          </a:bodyPr>
          <a:lstStyle/>
          <a:p>
            <a:pPr algn="ctr"/>
            <a:endParaRPr lang="en-US" sz="3200" b="1" i="1" dirty="0" smtClean="0">
              <a:solidFill>
                <a:srgbClr val="3366FF"/>
              </a:solidFill>
              <a:latin typeface="Arial"/>
              <a:cs typeface="Arial"/>
            </a:endParaRPr>
          </a:p>
          <a:p>
            <a:pPr algn="ctr"/>
            <a:endParaRPr lang="en-US" sz="3200" b="1" i="1" dirty="0">
              <a:solidFill>
                <a:srgbClr val="3366FF"/>
              </a:solidFill>
              <a:latin typeface="Arial"/>
              <a:cs typeface="Arial"/>
            </a:endParaRPr>
          </a:p>
          <a:p>
            <a:pPr algn="ctr"/>
            <a:endParaRPr lang="en-US" sz="3200" b="1" i="1" dirty="0" smtClean="0">
              <a:solidFill>
                <a:srgbClr val="0070C0"/>
              </a:solidFill>
              <a:latin typeface="Arial"/>
              <a:cs typeface="Arial"/>
            </a:endParaRPr>
          </a:p>
          <a:p>
            <a:pPr algn="ctr"/>
            <a:r>
              <a:rPr lang="en-US" sz="3200" b="1" i="1" dirty="0" err="1" smtClean="0">
                <a:solidFill>
                  <a:srgbClr val="0070C0"/>
                </a:solidFill>
                <a:latin typeface="Arial"/>
                <a:cs typeface="Arial"/>
              </a:rPr>
              <a:t>Ritu</a:t>
            </a:r>
            <a:r>
              <a:rPr lang="en-US" sz="3200" b="1" i="1" dirty="0" smtClean="0">
                <a:solidFill>
                  <a:srgbClr val="0070C0"/>
                </a:solidFill>
                <a:latin typeface="Arial"/>
                <a:cs typeface="Arial"/>
              </a:rPr>
              <a:t> Gaur</a:t>
            </a:r>
          </a:p>
          <a:p>
            <a:pPr algn="ctr"/>
            <a:endParaRPr lang="en-US" sz="2000" b="1" i="1" dirty="0">
              <a:solidFill>
                <a:srgbClr val="0070C0"/>
              </a:solidFill>
              <a:latin typeface="Arial"/>
              <a:cs typeface="Arial"/>
            </a:endParaRPr>
          </a:p>
          <a:p>
            <a:pPr algn="ctr"/>
            <a:r>
              <a:rPr lang="en-US" sz="2000" b="1" i="1" dirty="0" smtClean="0">
                <a:solidFill>
                  <a:srgbClr val="0070C0"/>
                </a:solidFill>
                <a:latin typeface="Arial"/>
                <a:cs typeface="Arial"/>
              </a:rPr>
              <a:t>Associate Professor</a:t>
            </a:r>
            <a:endParaRPr lang="en-US" sz="2000" b="1" i="1" dirty="0">
              <a:solidFill>
                <a:srgbClr val="0070C0"/>
              </a:solidFill>
              <a:latin typeface="Arial"/>
              <a:cs typeface="Arial"/>
            </a:endParaRPr>
          </a:p>
          <a:p>
            <a:pPr algn="ctr"/>
            <a:r>
              <a:rPr lang="en-US" sz="2000" b="1" i="1" dirty="0" smtClean="0">
                <a:solidFill>
                  <a:srgbClr val="0070C0"/>
                </a:solidFill>
                <a:latin typeface="Arial"/>
                <a:cs typeface="Arial"/>
              </a:rPr>
              <a:t>Faculty of Life Sciences and Biotechnology</a:t>
            </a:r>
          </a:p>
          <a:p>
            <a:pPr algn="ctr"/>
            <a:r>
              <a:rPr lang="en-US" sz="2000" b="1" i="1" dirty="0" smtClean="0">
                <a:solidFill>
                  <a:srgbClr val="0070C0"/>
                </a:solidFill>
                <a:latin typeface="Arial"/>
                <a:cs typeface="Arial"/>
              </a:rPr>
              <a:t>South Asian University</a:t>
            </a:r>
          </a:p>
          <a:p>
            <a:pPr algn="ctr"/>
            <a:r>
              <a:rPr lang="en-US" sz="2000" b="1" i="1" dirty="0" smtClean="0">
                <a:solidFill>
                  <a:srgbClr val="0070C0"/>
                </a:solidFill>
                <a:latin typeface="Arial"/>
                <a:cs typeface="Arial"/>
              </a:rPr>
              <a:t>New Delhi</a:t>
            </a:r>
            <a:endParaRPr lang="en-US" sz="2000" b="1" i="1" dirty="0">
              <a:solidFill>
                <a:srgbClr val="0070C0"/>
              </a:solidFill>
              <a:latin typeface="Arial"/>
              <a:cs typeface="Arial"/>
            </a:endParaRPr>
          </a:p>
        </p:txBody>
      </p:sp>
      <p:pic>
        <p:nvPicPr>
          <p:cNvPr id="500" name="Picture 499"/>
          <p:cNvPicPr>
            <a:picLocks noChangeAspect="1"/>
          </p:cNvPicPr>
          <p:nvPr/>
        </p:nvPicPr>
        <p:blipFill rotWithShape="1">
          <a:blip r:embed="rId3"/>
          <a:srcRect l="32840" t="18855" r="33116" b="19360"/>
          <a:stretch/>
        </p:blipFill>
        <p:spPr>
          <a:xfrm>
            <a:off x="7967400" y="5324885"/>
            <a:ext cx="909140" cy="1283286"/>
          </a:xfrm>
          <a:prstGeom prst="rect">
            <a:avLst/>
          </a:prstGeom>
        </p:spPr>
      </p:pic>
      <p:pic>
        <p:nvPicPr>
          <p:cNvPr id="2" name="Picture 1"/>
          <p:cNvPicPr>
            <a:picLocks noChangeAspect="1"/>
          </p:cNvPicPr>
          <p:nvPr/>
        </p:nvPicPr>
        <p:blipFill>
          <a:blip r:embed="rId4"/>
          <a:stretch>
            <a:fillRect/>
          </a:stretch>
        </p:blipFill>
        <p:spPr>
          <a:xfrm>
            <a:off x="3209630" y="1469594"/>
            <a:ext cx="2712929" cy="2570143"/>
          </a:xfrm>
          <a:prstGeom prst="rect">
            <a:avLst/>
          </a:prstGeom>
        </p:spPr>
      </p:pic>
    </p:spTree>
    <p:extLst>
      <p:ext uri="{BB962C8B-B14F-4D97-AF65-F5344CB8AC3E}">
        <p14:creationId xmlns:p14="http://schemas.microsoft.com/office/powerpoint/2010/main" val="11466812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4475" y="954920"/>
            <a:ext cx="8556920" cy="4572604"/>
          </a:xfrm>
          <a:prstGeom prst="rect">
            <a:avLst/>
          </a:prstGeom>
        </p:spPr>
      </p:pic>
      <p:sp>
        <p:nvSpPr>
          <p:cNvPr id="3" name="TextBox 2"/>
          <p:cNvSpPr txBox="1"/>
          <p:nvPr/>
        </p:nvSpPr>
        <p:spPr>
          <a:xfrm>
            <a:off x="1233944" y="269889"/>
            <a:ext cx="7092807" cy="584776"/>
          </a:xfrm>
          <a:prstGeom prst="rect">
            <a:avLst/>
          </a:prstGeom>
          <a:noFill/>
        </p:spPr>
        <p:txBody>
          <a:bodyPr wrap="none" rtlCol="0">
            <a:spAutoFit/>
          </a:bodyPr>
          <a:lstStyle/>
          <a:p>
            <a:r>
              <a:rPr lang="en-US" sz="3200" b="1" dirty="0" smtClean="0">
                <a:solidFill>
                  <a:srgbClr val="FF0000"/>
                </a:solidFill>
                <a:latin typeface="Arial"/>
                <a:cs typeface="Arial"/>
              </a:rPr>
              <a:t>Global Distribution of HIV subtypes</a:t>
            </a:r>
            <a:endParaRPr lang="en-US" sz="3200" b="1" dirty="0">
              <a:solidFill>
                <a:srgbClr val="FF0000"/>
              </a:solidFill>
              <a:latin typeface="Arial"/>
              <a:cs typeface="Arial"/>
            </a:endParaRPr>
          </a:p>
        </p:txBody>
      </p:sp>
    </p:spTree>
    <p:extLst>
      <p:ext uri="{BB962C8B-B14F-4D97-AF65-F5344CB8AC3E}">
        <p14:creationId xmlns:p14="http://schemas.microsoft.com/office/powerpoint/2010/main" val="1956368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4566" y="1509069"/>
            <a:ext cx="8125413" cy="4393232"/>
          </a:xfrm>
          <a:prstGeom prst="rect">
            <a:avLst/>
          </a:prstGeom>
        </p:spPr>
      </p:pic>
      <p:sp>
        <p:nvSpPr>
          <p:cNvPr id="4" name="TextBox 3"/>
          <p:cNvSpPr txBox="1"/>
          <p:nvPr/>
        </p:nvSpPr>
        <p:spPr>
          <a:xfrm>
            <a:off x="1605774" y="122380"/>
            <a:ext cx="6250028" cy="584776"/>
          </a:xfrm>
          <a:prstGeom prst="rect">
            <a:avLst/>
          </a:prstGeom>
          <a:noFill/>
        </p:spPr>
        <p:txBody>
          <a:bodyPr wrap="none" rtlCol="0">
            <a:spAutoFit/>
          </a:bodyPr>
          <a:lstStyle/>
          <a:p>
            <a:r>
              <a:rPr lang="en-US" sz="3200" b="1" dirty="0" smtClean="0">
                <a:solidFill>
                  <a:srgbClr val="FF0000"/>
                </a:solidFill>
                <a:latin typeface="Arial"/>
                <a:cs typeface="Arial"/>
              </a:rPr>
              <a:t>The HIV Structure and Genome</a:t>
            </a:r>
            <a:endParaRPr lang="en-US" sz="3200" b="1" dirty="0">
              <a:solidFill>
                <a:srgbClr val="FF0000"/>
              </a:solidFill>
              <a:latin typeface="Arial"/>
              <a:cs typeface="Arial"/>
            </a:endParaRPr>
          </a:p>
        </p:txBody>
      </p:sp>
    </p:spTree>
    <p:extLst>
      <p:ext uri="{BB962C8B-B14F-4D97-AF65-F5344CB8AC3E}">
        <p14:creationId xmlns:p14="http://schemas.microsoft.com/office/powerpoint/2010/main" val="1179103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4400"/>
            <a:ext cx="7848600" cy="499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7571" name="Rectangle 3"/>
          <p:cNvSpPr>
            <a:spLocks noChangeArrowheads="1"/>
          </p:cNvSpPr>
          <p:nvPr/>
        </p:nvSpPr>
        <p:spPr bwMode="auto">
          <a:xfrm>
            <a:off x="1752600" y="152400"/>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solidFill>
                  <a:srgbClr val="FF0000"/>
                </a:solidFill>
                <a:latin typeface="Helvetica" charset="0"/>
              </a:rPr>
              <a:t>HIV-1 Replication Cycle</a:t>
            </a:r>
          </a:p>
        </p:txBody>
      </p:sp>
      <p:sp>
        <p:nvSpPr>
          <p:cNvPr id="2" name="TextBox 1"/>
          <p:cNvSpPr txBox="1"/>
          <p:nvPr/>
        </p:nvSpPr>
        <p:spPr>
          <a:xfrm>
            <a:off x="3061117" y="2844033"/>
            <a:ext cx="967670" cy="369332"/>
          </a:xfrm>
          <a:prstGeom prst="rect">
            <a:avLst/>
          </a:prstGeom>
          <a:noFill/>
        </p:spPr>
        <p:txBody>
          <a:bodyPr wrap="none" rtlCol="0">
            <a:spAutoFit/>
          </a:bodyPr>
          <a:lstStyle/>
          <a:p>
            <a:r>
              <a:rPr lang="en-US" b="1" dirty="0" smtClean="0">
                <a:solidFill>
                  <a:srgbClr val="FF0000"/>
                </a:solidFill>
              </a:rPr>
              <a:t>APOBEC </a:t>
            </a:r>
            <a:endParaRPr lang="en-US" b="1" dirty="0">
              <a:solidFill>
                <a:srgbClr val="FF0000"/>
              </a:solidFill>
            </a:endParaRPr>
          </a:p>
        </p:txBody>
      </p:sp>
      <p:sp>
        <p:nvSpPr>
          <p:cNvPr id="3" name="TextBox 2"/>
          <p:cNvSpPr txBox="1"/>
          <p:nvPr/>
        </p:nvSpPr>
        <p:spPr>
          <a:xfrm>
            <a:off x="7641936" y="1726024"/>
            <a:ext cx="1116674" cy="369332"/>
          </a:xfrm>
          <a:prstGeom prst="rect">
            <a:avLst/>
          </a:prstGeom>
          <a:noFill/>
        </p:spPr>
        <p:txBody>
          <a:bodyPr wrap="none" rtlCol="0">
            <a:spAutoFit/>
          </a:bodyPr>
          <a:lstStyle/>
          <a:p>
            <a:r>
              <a:rPr lang="en-US" b="1" dirty="0" err="1" smtClean="0">
                <a:solidFill>
                  <a:srgbClr val="FF0000"/>
                </a:solidFill>
              </a:rPr>
              <a:t>Bevirimat</a:t>
            </a:r>
            <a:endParaRPr lang="en-US" b="1" dirty="0">
              <a:solidFill>
                <a:srgbClr val="FF0000"/>
              </a:solidFill>
            </a:endParaRPr>
          </a:p>
        </p:txBody>
      </p:sp>
    </p:spTree>
    <p:extLst>
      <p:ext uri="{BB962C8B-B14F-4D97-AF65-F5344CB8AC3E}">
        <p14:creationId xmlns:p14="http://schemas.microsoft.com/office/powerpoint/2010/main" val="3311317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a:stretch/>
        </p:blipFill>
        <p:spPr>
          <a:xfrm>
            <a:off x="1564649" y="512835"/>
            <a:ext cx="5860187" cy="4264826"/>
          </a:xfrm>
          <a:prstGeom prst="rect">
            <a:avLst/>
          </a:prstGeom>
        </p:spPr>
      </p:pic>
      <p:sp>
        <p:nvSpPr>
          <p:cNvPr id="2" name="TextBox 1"/>
          <p:cNvSpPr txBox="1"/>
          <p:nvPr/>
        </p:nvSpPr>
        <p:spPr>
          <a:xfrm>
            <a:off x="2915816" y="-6768"/>
            <a:ext cx="3080090" cy="584776"/>
          </a:xfrm>
          <a:prstGeom prst="rect">
            <a:avLst/>
          </a:prstGeom>
          <a:noFill/>
        </p:spPr>
        <p:txBody>
          <a:bodyPr wrap="none" rtlCol="0">
            <a:spAutoFit/>
          </a:bodyPr>
          <a:lstStyle/>
          <a:p>
            <a:r>
              <a:rPr lang="en-US" sz="3200" b="1" dirty="0" smtClean="0">
                <a:solidFill>
                  <a:schemeClr val="accent2"/>
                </a:solidFill>
                <a:latin typeface="Arial"/>
                <a:cs typeface="Arial"/>
              </a:rPr>
              <a:t>HIV Maturation</a:t>
            </a:r>
            <a:endParaRPr lang="en-US" sz="3200" b="1" dirty="0">
              <a:solidFill>
                <a:schemeClr val="accent2"/>
              </a:solidFill>
              <a:latin typeface="Arial"/>
              <a:cs typeface="Arial"/>
            </a:endParaRPr>
          </a:p>
        </p:txBody>
      </p:sp>
      <p:grpSp>
        <p:nvGrpSpPr>
          <p:cNvPr id="6" name="Group 9"/>
          <p:cNvGrpSpPr>
            <a:grpSpLocks/>
          </p:cNvGrpSpPr>
          <p:nvPr/>
        </p:nvGrpSpPr>
        <p:grpSpPr bwMode="auto">
          <a:xfrm>
            <a:off x="2588225" y="4907679"/>
            <a:ext cx="3810000" cy="1676400"/>
            <a:chOff x="1488" y="2688"/>
            <a:chExt cx="2400" cy="1056"/>
          </a:xfrm>
        </p:grpSpPr>
        <p:pic>
          <p:nvPicPr>
            <p:cNvPr id="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 y="2692"/>
              <a:ext cx="1056" cy="1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8" y="2688"/>
              <a:ext cx="1056" cy="10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3284348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3"/>
          <p:cNvGrpSpPr>
            <a:grpSpLocks/>
          </p:cNvGrpSpPr>
          <p:nvPr/>
        </p:nvGrpSpPr>
        <p:grpSpPr bwMode="auto">
          <a:xfrm>
            <a:off x="1674283" y="1066800"/>
            <a:ext cx="6956425" cy="1165225"/>
            <a:chOff x="1188" y="672"/>
            <a:chExt cx="4382" cy="734"/>
          </a:xfrm>
        </p:grpSpPr>
        <p:sp>
          <p:nvSpPr>
            <p:cNvPr id="46" name="Rectangle 4"/>
            <p:cNvSpPr>
              <a:spLocks noChangeArrowheads="1"/>
            </p:cNvSpPr>
            <p:nvPr/>
          </p:nvSpPr>
          <p:spPr bwMode="auto">
            <a:xfrm>
              <a:off x="1188" y="1008"/>
              <a:ext cx="876" cy="240"/>
            </a:xfrm>
            <a:prstGeom prst="rect">
              <a:avLst/>
            </a:prstGeom>
            <a:solidFill>
              <a:srgbClr val="FF00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FFFF"/>
                  </a:solidFill>
                  <a:effectLst/>
                  <a:uLnTx/>
                  <a:uFillTx/>
                  <a:latin typeface="Times New Roman" charset="0"/>
                </a:rPr>
                <a:t>Matrix</a:t>
              </a:r>
            </a:p>
          </p:txBody>
        </p:sp>
        <p:sp>
          <p:nvSpPr>
            <p:cNvPr id="47" name="Rectangle 5"/>
            <p:cNvSpPr>
              <a:spLocks noChangeArrowheads="1"/>
            </p:cNvSpPr>
            <p:nvPr/>
          </p:nvSpPr>
          <p:spPr bwMode="auto">
            <a:xfrm>
              <a:off x="2058" y="1008"/>
              <a:ext cx="1446" cy="240"/>
            </a:xfrm>
            <a:prstGeom prst="rect">
              <a:avLst/>
            </a:prstGeom>
            <a:solidFill>
              <a:srgbClr val="00FF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0000"/>
                  </a:solidFill>
                  <a:effectLst/>
                  <a:uLnTx/>
                  <a:uFillTx/>
                  <a:latin typeface="Times New Roman" charset="0"/>
                </a:rPr>
                <a:t>Capsid</a:t>
              </a:r>
            </a:p>
          </p:txBody>
        </p:sp>
        <p:sp>
          <p:nvSpPr>
            <p:cNvPr id="48" name="Rectangle 6"/>
            <p:cNvSpPr>
              <a:spLocks noChangeArrowheads="1"/>
            </p:cNvSpPr>
            <p:nvPr/>
          </p:nvSpPr>
          <p:spPr bwMode="auto">
            <a:xfrm>
              <a:off x="3462" y="1008"/>
              <a:ext cx="90" cy="24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49" name="Rectangle 7"/>
            <p:cNvSpPr>
              <a:spLocks noChangeArrowheads="1"/>
            </p:cNvSpPr>
            <p:nvPr/>
          </p:nvSpPr>
          <p:spPr bwMode="auto">
            <a:xfrm>
              <a:off x="3546" y="1008"/>
              <a:ext cx="534" cy="240"/>
            </a:xfrm>
            <a:prstGeom prst="rect">
              <a:avLst/>
            </a:prstGeom>
            <a:solidFill>
              <a:srgbClr val="00FF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rgbClr val="808080"/>
                  </a:solidFill>
                  <a:effectLst/>
                  <a:uLnTx/>
                  <a:uFillTx/>
                  <a:latin typeface="Times New Roman" charset="0"/>
                </a:rPr>
                <a:t>Nucleo</a:t>
              </a:r>
              <a:endParaRPr kumimoji="0" lang="en-US" sz="1400" b="0" i="0" u="none" strike="noStrike" kern="0" cap="none" spc="0" normalizeH="0" baseline="0" noProof="0" dirty="0" smtClean="0">
                <a:ln>
                  <a:noFill/>
                </a:ln>
                <a:solidFill>
                  <a:srgbClr val="808080"/>
                </a:solidFill>
                <a:effectLst/>
                <a:uLnTx/>
                <a:uFillTx/>
                <a:latin typeface="Times New Roman"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808080"/>
                  </a:solidFill>
                  <a:effectLst/>
                  <a:uLnTx/>
                  <a:uFillTx/>
                  <a:latin typeface="Times New Roman" charset="0"/>
                </a:rPr>
                <a:t>capsid</a:t>
              </a:r>
            </a:p>
          </p:txBody>
        </p:sp>
        <p:sp>
          <p:nvSpPr>
            <p:cNvPr id="50" name="Rectangle 8"/>
            <p:cNvSpPr>
              <a:spLocks noChangeArrowheads="1"/>
            </p:cNvSpPr>
            <p:nvPr/>
          </p:nvSpPr>
          <p:spPr bwMode="auto">
            <a:xfrm>
              <a:off x="4128" y="1008"/>
              <a:ext cx="396" cy="240"/>
            </a:xfrm>
            <a:prstGeom prst="rect">
              <a:avLst/>
            </a:prstGeom>
            <a:solidFill>
              <a:srgbClr val="FF99CC"/>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FFFFFF"/>
                  </a:solidFill>
                  <a:effectLst/>
                  <a:uLnTx/>
                  <a:uFillTx/>
                  <a:latin typeface="Times New Roman" charset="0"/>
                </a:rPr>
                <a:t>p6</a:t>
              </a:r>
            </a:p>
          </p:txBody>
        </p:sp>
        <p:sp>
          <p:nvSpPr>
            <p:cNvPr id="51" name="AutoShape 9"/>
            <p:cNvSpPr>
              <a:spLocks noChangeArrowheads="1"/>
            </p:cNvSpPr>
            <p:nvPr/>
          </p:nvSpPr>
          <p:spPr bwMode="auto">
            <a:xfrm>
              <a:off x="3510" y="672"/>
              <a:ext cx="90" cy="351"/>
            </a:xfrm>
            <a:prstGeom prst="downArrow">
              <a:avLst>
                <a:gd name="adj1" fmla="val 50000"/>
                <a:gd name="adj2" fmla="val 97500"/>
              </a:avLst>
            </a:prstGeom>
            <a:solidFill>
              <a:srgbClr val="BBE0E3"/>
            </a:solidFill>
            <a:ln w="9525">
              <a:solidFill>
                <a:srgbClr val="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2" name="Text Box 10"/>
            <p:cNvSpPr txBox="1">
              <a:spLocks noChangeArrowheads="1"/>
            </p:cNvSpPr>
            <p:nvPr/>
          </p:nvSpPr>
          <p:spPr bwMode="auto">
            <a:xfrm>
              <a:off x="4686" y="1000"/>
              <a:ext cx="88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smtClean="0">
                  <a:ln>
                    <a:noFill/>
                  </a:ln>
                  <a:solidFill>
                    <a:srgbClr val="000000"/>
                  </a:solidFill>
                  <a:effectLst/>
                  <a:uLnTx/>
                  <a:uFillTx/>
                  <a:latin typeface="Helvetica" charset="0"/>
                  <a:ea typeface="ＭＳ Ｐゴシック" charset="0"/>
                  <a:cs typeface="Helvetica" charset="0"/>
                </a:rPr>
                <a:t>Pr55Gag</a:t>
              </a:r>
            </a:p>
          </p:txBody>
        </p:sp>
        <p:sp>
          <p:nvSpPr>
            <p:cNvPr id="53" name="Rectangle 11"/>
            <p:cNvSpPr>
              <a:spLocks noChangeArrowheads="1"/>
            </p:cNvSpPr>
            <p:nvPr/>
          </p:nvSpPr>
          <p:spPr bwMode="auto">
            <a:xfrm>
              <a:off x="4080" y="1008"/>
              <a:ext cx="90" cy="24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54" name="Text Box 12"/>
            <p:cNvSpPr txBox="1">
              <a:spLocks noChangeArrowheads="1"/>
            </p:cNvSpPr>
            <p:nvPr/>
          </p:nvSpPr>
          <p:spPr bwMode="auto">
            <a:xfrm>
              <a:off x="3350" y="1214"/>
              <a:ext cx="29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SP1</a:t>
              </a:r>
            </a:p>
          </p:txBody>
        </p:sp>
        <p:sp>
          <p:nvSpPr>
            <p:cNvPr id="55" name="Text Box 13"/>
            <p:cNvSpPr txBox="1">
              <a:spLocks noChangeArrowheads="1"/>
            </p:cNvSpPr>
            <p:nvPr/>
          </p:nvSpPr>
          <p:spPr bwMode="auto">
            <a:xfrm>
              <a:off x="3974" y="1214"/>
              <a:ext cx="29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imes" charset="0"/>
                  <a:ea typeface="ＭＳ Ｐゴシック" charset="0"/>
                  <a:cs typeface="ＭＳ Ｐゴシック" charset="0"/>
                </a:rPr>
                <a:t>SP2</a:t>
              </a:r>
            </a:p>
          </p:txBody>
        </p:sp>
      </p:grpSp>
      <p:grpSp>
        <p:nvGrpSpPr>
          <p:cNvPr id="56" name="Group 14"/>
          <p:cNvGrpSpPr>
            <a:grpSpLocks/>
          </p:cNvGrpSpPr>
          <p:nvPr/>
        </p:nvGrpSpPr>
        <p:grpSpPr bwMode="auto">
          <a:xfrm>
            <a:off x="1312333" y="2338388"/>
            <a:ext cx="5962650" cy="1243012"/>
            <a:chOff x="960" y="1473"/>
            <a:chExt cx="3756" cy="783"/>
          </a:xfrm>
        </p:grpSpPr>
        <p:sp>
          <p:nvSpPr>
            <p:cNvPr id="57" name="AutoShape 15"/>
            <p:cNvSpPr>
              <a:spLocks noChangeArrowheads="1"/>
            </p:cNvSpPr>
            <p:nvPr/>
          </p:nvSpPr>
          <p:spPr bwMode="auto">
            <a:xfrm>
              <a:off x="1776" y="1473"/>
              <a:ext cx="90" cy="351"/>
            </a:xfrm>
            <a:prstGeom prst="downArrow">
              <a:avLst>
                <a:gd name="adj1" fmla="val 50000"/>
                <a:gd name="adj2" fmla="val 97500"/>
              </a:avLst>
            </a:prstGeom>
            <a:solidFill>
              <a:srgbClr val="BBE0E3"/>
            </a:solidFill>
            <a:ln w="9525">
              <a:solidFill>
                <a:srgbClr val="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8" name="AutoShape 16"/>
            <p:cNvSpPr>
              <a:spLocks noChangeArrowheads="1"/>
            </p:cNvSpPr>
            <p:nvPr/>
          </p:nvSpPr>
          <p:spPr bwMode="auto">
            <a:xfrm>
              <a:off x="4320" y="1473"/>
              <a:ext cx="90" cy="351"/>
            </a:xfrm>
            <a:prstGeom prst="downArrow">
              <a:avLst>
                <a:gd name="adj1" fmla="val 50000"/>
                <a:gd name="adj2" fmla="val 97500"/>
              </a:avLst>
            </a:prstGeom>
            <a:solidFill>
              <a:srgbClr val="BBE0E3"/>
            </a:solidFill>
            <a:ln w="9525">
              <a:solidFill>
                <a:srgbClr val="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9" name="Rectangle 17"/>
            <p:cNvSpPr>
              <a:spLocks noChangeArrowheads="1"/>
            </p:cNvSpPr>
            <p:nvPr/>
          </p:nvSpPr>
          <p:spPr bwMode="auto">
            <a:xfrm>
              <a:off x="960" y="1858"/>
              <a:ext cx="876" cy="240"/>
            </a:xfrm>
            <a:prstGeom prst="rect">
              <a:avLst/>
            </a:prstGeom>
            <a:solidFill>
              <a:srgbClr val="FF00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rgbClr val="FFFFFF"/>
                  </a:solidFill>
                  <a:effectLst/>
                  <a:uLnTx/>
                  <a:uFillTx/>
                  <a:latin typeface="Times New Roman" charset="0"/>
                </a:rPr>
                <a:t>MA</a:t>
              </a:r>
            </a:p>
          </p:txBody>
        </p:sp>
        <p:sp>
          <p:nvSpPr>
            <p:cNvPr id="60" name="Rectangle 18"/>
            <p:cNvSpPr>
              <a:spLocks noChangeArrowheads="1"/>
            </p:cNvSpPr>
            <p:nvPr/>
          </p:nvSpPr>
          <p:spPr bwMode="auto">
            <a:xfrm>
              <a:off x="1830" y="1858"/>
              <a:ext cx="1446" cy="240"/>
            </a:xfrm>
            <a:prstGeom prst="rect">
              <a:avLst/>
            </a:prstGeom>
            <a:solidFill>
              <a:srgbClr val="00FF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rgbClr val="FF0000"/>
                  </a:solidFill>
                  <a:effectLst/>
                  <a:uLnTx/>
                  <a:uFillTx/>
                  <a:latin typeface="Times New Roman" charset="0"/>
                </a:rPr>
                <a:t>CA</a:t>
              </a:r>
            </a:p>
          </p:txBody>
        </p:sp>
        <p:sp>
          <p:nvSpPr>
            <p:cNvPr id="61" name="Rectangle 19"/>
            <p:cNvSpPr>
              <a:spLocks noChangeArrowheads="1"/>
            </p:cNvSpPr>
            <p:nvPr/>
          </p:nvSpPr>
          <p:spPr bwMode="auto">
            <a:xfrm>
              <a:off x="3234" y="1858"/>
              <a:ext cx="90" cy="24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62" name="Rectangle 20"/>
            <p:cNvSpPr>
              <a:spLocks noChangeArrowheads="1"/>
            </p:cNvSpPr>
            <p:nvPr/>
          </p:nvSpPr>
          <p:spPr bwMode="auto">
            <a:xfrm>
              <a:off x="3744" y="1858"/>
              <a:ext cx="534" cy="240"/>
            </a:xfrm>
            <a:prstGeom prst="rect">
              <a:avLst/>
            </a:prstGeom>
            <a:solidFill>
              <a:srgbClr val="00FF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rgbClr val="808080"/>
                  </a:solidFill>
                  <a:effectLst/>
                  <a:uLnTx/>
                  <a:uFillTx/>
                  <a:latin typeface="Times New Roman" charset="0"/>
                </a:rPr>
                <a:t>NC</a:t>
              </a:r>
            </a:p>
          </p:txBody>
        </p:sp>
        <p:sp>
          <p:nvSpPr>
            <p:cNvPr id="63" name="Rectangle 21"/>
            <p:cNvSpPr>
              <a:spLocks noChangeArrowheads="1"/>
            </p:cNvSpPr>
            <p:nvPr/>
          </p:nvSpPr>
          <p:spPr bwMode="auto">
            <a:xfrm>
              <a:off x="4320" y="1858"/>
              <a:ext cx="396" cy="240"/>
            </a:xfrm>
            <a:prstGeom prst="rect">
              <a:avLst/>
            </a:prstGeom>
            <a:solidFill>
              <a:srgbClr val="FF99CC"/>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FFFFFF"/>
                  </a:solidFill>
                  <a:effectLst/>
                  <a:uLnTx/>
                  <a:uFillTx/>
                  <a:latin typeface="Times New Roman" charset="0"/>
                </a:rPr>
                <a:t>p6</a:t>
              </a:r>
            </a:p>
          </p:txBody>
        </p:sp>
        <p:sp>
          <p:nvSpPr>
            <p:cNvPr id="64" name="Rectangle 22"/>
            <p:cNvSpPr>
              <a:spLocks noChangeArrowheads="1"/>
            </p:cNvSpPr>
            <p:nvPr/>
          </p:nvSpPr>
          <p:spPr bwMode="auto">
            <a:xfrm>
              <a:off x="4272" y="1858"/>
              <a:ext cx="90" cy="24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65" name="Text Box 23"/>
            <p:cNvSpPr txBox="1">
              <a:spLocks noChangeArrowheads="1"/>
            </p:cNvSpPr>
            <p:nvPr/>
          </p:nvSpPr>
          <p:spPr bwMode="auto">
            <a:xfrm>
              <a:off x="3122" y="2064"/>
              <a:ext cx="29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SP1</a:t>
              </a:r>
            </a:p>
          </p:txBody>
        </p:sp>
        <p:sp>
          <p:nvSpPr>
            <p:cNvPr id="66" name="Text Box 24"/>
            <p:cNvSpPr txBox="1">
              <a:spLocks noChangeArrowheads="1"/>
            </p:cNvSpPr>
            <p:nvPr/>
          </p:nvSpPr>
          <p:spPr bwMode="auto">
            <a:xfrm>
              <a:off x="4216" y="2064"/>
              <a:ext cx="29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SP2</a:t>
              </a:r>
            </a:p>
          </p:txBody>
        </p:sp>
      </p:grpSp>
      <p:sp>
        <p:nvSpPr>
          <p:cNvPr id="67" name="AutoShape 26"/>
          <p:cNvSpPr>
            <a:spLocks noChangeArrowheads="1"/>
          </p:cNvSpPr>
          <p:nvPr/>
        </p:nvSpPr>
        <p:spPr bwMode="auto">
          <a:xfrm>
            <a:off x="6427258" y="3633788"/>
            <a:ext cx="142875" cy="557212"/>
          </a:xfrm>
          <a:prstGeom prst="downArrow">
            <a:avLst>
              <a:gd name="adj1" fmla="val 50000"/>
              <a:gd name="adj2" fmla="val 97500"/>
            </a:avLst>
          </a:prstGeom>
          <a:solidFill>
            <a:srgbClr val="BBE0E3"/>
          </a:solidFill>
          <a:ln w="9525">
            <a:solidFill>
              <a:srgbClr val="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68" name="AutoShape 27"/>
          <p:cNvSpPr>
            <a:spLocks noChangeArrowheads="1"/>
          </p:cNvSpPr>
          <p:nvPr/>
        </p:nvSpPr>
        <p:spPr bwMode="auto">
          <a:xfrm>
            <a:off x="4741333" y="3633788"/>
            <a:ext cx="142875" cy="557212"/>
          </a:xfrm>
          <a:prstGeom prst="downArrow">
            <a:avLst>
              <a:gd name="adj1" fmla="val 50000"/>
              <a:gd name="adj2" fmla="val 97500"/>
            </a:avLst>
          </a:prstGeom>
          <a:solidFill>
            <a:srgbClr val="BBE0E3"/>
          </a:solidFill>
          <a:ln w="9525">
            <a:solidFill>
              <a:srgbClr val="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69" name="Rectangle 28"/>
          <p:cNvSpPr>
            <a:spLocks noChangeArrowheads="1"/>
          </p:cNvSpPr>
          <p:nvPr/>
        </p:nvSpPr>
        <p:spPr bwMode="auto">
          <a:xfrm>
            <a:off x="1007533" y="4244975"/>
            <a:ext cx="1390650" cy="381000"/>
          </a:xfrm>
          <a:prstGeom prst="rect">
            <a:avLst/>
          </a:prstGeom>
          <a:solidFill>
            <a:srgbClr val="FF00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800">
                <a:solidFill>
                  <a:srgbClr val="FFFFFF"/>
                </a:solidFill>
                <a:latin typeface="Times New Roman" charset="0"/>
              </a:rPr>
              <a:t>MA</a:t>
            </a:r>
          </a:p>
        </p:txBody>
      </p:sp>
      <p:sp>
        <p:nvSpPr>
          <p:cNvPr id="70" name="Rectangle 29"/>
          <p:cNvSpPr>
            <a:spLocks noChangeArrowheads="1"/>
          </p:cNvSpPr>
          <p:nvPr/>
        </p:nvSpPr>
        <p:spPr bwMode="auto">
          <a:xfrm>
            <a:off x="2617258" y="4244975"/>
            <a:ext cx="2295525" cy="381000"/>
          </a:xfrm>
          <a:prstGeom prst="rect">
            <a:avLst/>
          </a:prstGeom>
          <a:solidFill>
            <a:srgbClr val="00FF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800">
                <a:solidFill>
                  <a:srgbClr val="FF0000"/>
                </a:solidFill>
                <a:latin typeface="Times New Roman" charset="0"/>
              </a:rPr>
              <a:t>CA</a:t>
            </a:r>
          </a:p>
        </p:txBody>
      </p:sp>
      <p:sp>
        <p:nvSpPr>
          <p:cNvPr id="71" name="Rectangle 30"/>
          <p:cNvSpPr>
            <a:spLocks noChangeArrowheads="1"/>
          </p:cNvSpPr>
          <p:nvPr/>
        </p:nvSpPr>
        <p:spPr bwMode="auto">
          <a:xfrm>
            <a:off x="4846108" y="4244975"/>
            <a:ext cx="142875" cy="38100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72" name="Rectangle 31"/>
          <p:cNvSpPr>
            <a:spLocks noChangeArrowheads="1"/>
          </p:cNvSpPr>
          <p:nvPr/>
        </p:nvSpPr>
        <p:spPr bwMode="auto">
          <a:xfrm>
            <a:off x="5655733" y="4244975"/>
            <a:ext cx="847725" cy="381000"/>
          </a:xfrm>
          <a:prstGeom prst="rect">
            <a:avLst/>
          </a:prstGeom>
          <a:solidFill>
            <a:srgbClr val="00FF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rgbClr val="808080"/>
                </a:solidFill>
                <a:effectLst/>
                <a:uLnTx/>
                <a:uFillTx/>
                <a:latin typeface="Times New Roman" charset="0"/>
              </a:rPr>
              <a:t>NC</a:t>
            </a:r>
          </a:p>
        </p:txBody>
      </p:sp>
      <p:sp>
        <p:nvSpPr>
          <p:cNvPr id="73" name="Rectangle 32"/>
          <p:cNvSpPr>
            <a:spLocks noChangeArrowheads="1"/>
          </p:cNvSpPr>
          <p:nvPr/>
        </p:nvSpPr>
        <p:spPr bwMode="auto">
          <a:xfrm>
            <a:off x="6932083" y="4244975"/>
            <a:ext cx="628650" cy="381000"/>
          </a:xfrm>
          <a:prstGeom prst="rect">
            <a:avLst/>
          </a:prstGeom>
          <a:solidFill>
            <a:srgbClr val="FF99CC"/>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400">
                <a:solidFill>
                  <a:srgbClr val="FFFFFF"/>
                </a:solidFill>
                <a:latin typeface="Times New Roman" charset="0"/>
              </a:rPr>
              <a:t>p6</a:t>
            </a:r>
          </a:p>
        </p:txBody>
      </p:sp>
      <p:sp>
        <p:nvSpPr>
          <p:cNvPr id="74" name="Rectangle 33"/>
          <p:cNvSpPr>
            <a:spLocks noChangeArrowheads="1"/>
          </p:cNvSpPr>
          <p:nvPr/>
        </p:nvSpPr>
        <p:spPr bwMode="auto">
          <a:xfrm>
            <a:off x="6493933" y="4244975"/>
            <a:ext cx="142875" cy="38100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75" name="Text Box 34"/>
          <p:cNvSpPr txBox="1">
            <a:spLocks noChangeArrowheads="1"/>
          </p:cNvSpPr>
          <p:nvPr/>
        </p:nvSpPr>
        <p:spPr bwMode="auto">
          <a:xfrm>
            <a:off x="4668308" y="4572000"/>
            <a:ext cx="4714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SP1</a:t>
            </a:r>
          </a:p>
        </p:txBody>
      </p:sp>
      <p:sp>
        <p:nvSpPr>
          <p:cNvPr id="76" name="Text Box 35"/>
          <p:cNvSpPr txBox="1">
            <a:spLocks noChangeArrowheads="1"/>
          </p:cNvSpPr>
          <p:nvPr/>
        </p:nvSpPr>
        <p:spPr bwMode="auto">
          <a:xfrm>
            <a:off x="6341533" y="4572000"/>
            <a:ext cx="4714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SP2</a:t>
            </a:r>
          </a:p>
        </p:txBody>
      </p:sp>
      <p:sp>
        <p:nvSpPr>
          <p:cNvPr id="77" name="Rectangle 37"/>
          <p:cNvSpPr>
            <a:spLocks noChangeArrowheads="1"/>
          </p:cNvSpPr>
          <p:nvPr/>
        </p:nvSpPr>
        <p:spPr bwMode="auto">
          <a:xfrm>
            <a:off x="1007533" y="5387975"/>
            <a:ext cx="1390650" cy="381000"/>
          </a:xfrm>
          <a:prstGeom prst="rect">
            <a:avLst/>
          </a:prstGeom>
          <a:solidFill>
            <a:srgbClr val="FF00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800">
                <a:solidFill>
                  <a:srgbClr val="FFFFFF"/>
                </a:solidFill>
                <a:latin typeface="Times New Roman" charset="0"/>
              </a:rPr>
              <a:t>MA</a:t>
            </a:r>
          </a:p>
        </p:txBody>
      </p:sp>
      <p:sp>
        <p:nvSpPr>
          <p:cNvPr id="78" name="Rectangle 40"/>
          <p:cNvSpPr>
            <a:spLocks noChangeArrowheads="1"/>
          </p:cNvSpPr>
          <p:nvPr/>
        </p:nvSpPr>
        <p:spPr bwMode="auto">
          <a:xfrm>
            <a:off x="5655733" y="5387975"/>
            <a:ext cx="847725" cy="381000"/>
          </a:xfrm>
          <a:prstGeom prst="rect">
            <a:avLst/>
          </a:prstGeom>
          <a:solidFill>
            <a:srgbClr val="00FFFF"/>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rgbClr val="808080"/>
                </a:solidFill>
                <a:effectLst/>
                <a:uLnTx/>
                <a:uFillTx/>
                <a:latin typeface="Times New Roman" charset="0"/>
              </a:rPr>
              <a:t>NC</a:t>
            </a:r>
          </a:p>
        </p:txBody>
      </p:sp>
      <p:sp>
        <p:nvSpPr>
          <p:cNvPr id="79" name="Rectangle 41"/>
          <p:cNvSpPr>
            <a:spLocks noChangeArrowheads="1"/>
          </p:cNvSpPr>
          <p:nvPr/>
        </p:nvSpPr>
        <p:spPr bwMode="auto">
          <a:xfrm>
            <a:off x="7160683" y="5387975"/>
            <a:ext cx="628650" cy="381000"/>
          </a:xfrm>
          <a:prstGeom prst="rect">
            <a:avLst/>
          </a:prstGeom>
          <a:solidFill>
            <a:srgbClr val="FF99CC"/>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400">
                <a:solidFill>
                  <a:srgbClr val="FFFFFF"/>
                </a:solidFill>
                <a:latin typeface="Times New Roman" charset="0"/>
              </a:rPr>
              <a:t>p6</a:t>
            </a:r>
          </a:p>
        </p:txBody>
      </p:sp>
      <p:sp>
        <p:nvSpPr>
          <p:cNvPr id="80" name="Rectangle 42"/>
          <p:cNvSpPr>
            <a:spLocks noChangeArrowheads="1"/>
          </p:cNvSpPr>
          <p:nvPr/>
        </p:nvSpPr>
        <p:spPr bwMode="auto">
          <a:xfrm>
            <a:off x="6732058" y="5387975"/>
            <a:ext cx="142875" cy="38100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81" name="Text Box 43"/>
          <p:cNvSpPr txBox="1">
            <a:spLocks noChangeArrowheads="1"/>
          </p:cNvSpPr>
          <p:nvPr/>
        </p:nvSpPr>
        <p:spPr bwMode="auto">
          <a:xfrm>
            <a:off x="4915013" y="5791200"/>
            <a:ext cx="4714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imes" charset="0"/>
                <a:ea typeface="ＭＳ Ｐゴシック" charset="0"/>
                <a:cs typeface="ＭＳ Ｐゴシック" charset="0"/>
              </a:rPr>
              <a:t>SP1</a:t>
            </a:r>
          </a:p>
        </p:txBody>
      </p:sp>
      <p:sp>
        <p:nvSpPr>
          <p:cNvPr id="82" name="Text Box 44"/>
          <p:cNvSpPr txBox="1">
            <a:spLocks noChangeArrowheads="1"/>
          </p:cNvSpPr>
          <p:nvPr/>
        </p:nvSpPr>
        <p:spPr bwMode="auto">
          <a:xfrm>
            <a:off x="6557433" y="5715000"/>
            <a:ext cx="4714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charset="0"/>
                <a:ea typeface="ＭＳ Ｐゴシック" charset="0"/>
                <a:cs typeface="ＭＳ Ｐゴシック" charset="0"/>
              </a:rPr>
              <a:t>SP2</a:t>
            </a:r>
          </a:p>
        </p:txBody>
      </p:sp>
      <p:sp>
        <p:nvSpPr>
          <p:cNvPr id="83" name="Rectangle 45"/>
          <p:cNvSpPr>
            <a:spLocks noChangeArrowheads="1"/>
          </p:cNvSpPr>
          <p:nvPr/>
        </p:nvSpPr>
        <p:spPr bwMode="auto">
          <a:xfrm>
            <a:off x="2607733" y="5410200"/>
            <a:ext cx="2295525" cy="381000"/>
          </a:xfrm>
          <a:prstGeom prst="rect">
            <a:avLst/>
          </a:prstGeom>
          <a:solidFill>
            <a:srgbClr val="00FF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eaLnBrk="1" hangingPunct="1"/>
            <a:r>
              <a:rPr lang="en-US" sz="1800">
                <a:solidFill>
                  <a:srgbClr val="FF0000"/>
                </a:solidFill>
                <a:latin typeface="Times New Roman" charset="0"/>
              </a:rPr>
              <a:t>CA</a:t>
            </a:r>
          </a:p>
        </p:txBody>
      </p:sp>
      <p:sp>
        <p:nvSpPr>
          <p:cNvPr id="84" name="Rectangle 46"/>
          <p:cNvSpPr>
            <a:spLocks noChangeArrowheads="1"/>
          </p:cNvSpPr>
          <p:nvPr/>
        </p:nvSpPr>
        <p:spPr bwMode="auto">
          <a:xfrm>
            <a:off x="5034848" y="5410200"/>
            <a:ext cx="142875" cy="381000"/>
          </a:xfrm>
          <a:prstGeom prst="rect">
            <a:avLst/>
          </a:prstGeom>
          <a:solidFill>
            <a:srgbClr val="BBE0E3"/>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rgbClr val="FFFFFF"/>
              </a:solidFill>
              <a:effectLst/>
              <a:uLnTx/>
              <a:uFillTx/>
              <a:latin typeface="Times New Roman" charset="0"/>
            </a:endParaRPr>
          </a:p>
        </p:txBody>
      </p:sp>
      <p:sp>
        <p:nvSpPr>
          <p:cNvPr id="87" name="TextBox 86"/>
          <p:cNvSpPr txBox="1"/>
          <p:nvPr/>
        </p:nvSpPr>
        <p:spPr>
          <a:xfrm>
            <a:off x="9749450" y="5715519"/>
            <a:ext cx="184666" cy="369332"/>
          </a:xfrm>
          <a:prstGeom prst="rect">
            <a:avLst/>
          </a:prstGeom>
          <a:noFill/>
        </p:spPr>
        <p:txBody>
          <a:bodyPr wrap="none" rtlCol="0">
            <a:spAutoFit/>
          </a:bodyPr>
          <a:lstStyle/>
          <a:p>
            <a:endParaRPr lang="en-US" dirty="0"/>
          </a:p>
        </p:txBody>
      </p:sp>
      <p:sp>
        <p:nvSpPr>
          <p:cNvPr id="89" name="Text Box 4"/>
          <p:cNvSpPr txBox="1">
            <a:spLocks noChangeArrowheads="1"/>
          </p:cNvSpPr>
          <p:nvPr/>
        </p:nvSpPr>
        <p:spPr bwMode="auto">
          <a:xfrm>
            <a:off x="576263" y="76200"/>
            <a:ext cx="810895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2800" b="1" dirty="0">
                <a:solidFill>
                  <a:srgbClr val="FF0000"/>
                </a:solidFill>
                <a:latin typeface="Helvetica" charset="0"/>
              </a:rPr>
              <a:t>Gag is Processed in a Highly Ordered Cascade</a:t>
            </a:r>
          </a:p>
        </p:txBody>
      </p:sp>
    </p:spTree>
    <p:extLst>
      <p:ext uri="{BB962C8B-B14F-4D97-AF65-F5344CB8AC3E}">
        <p14:creationId xmlns:p14="http://schemas.microsoft.com/office/powerpoint/2010/main" val="510795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14400"/>
            <a:ext cx="7848600" cy="499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2708328" y="1391926"/>
            <a:ext cx="1243608" cy="523220"/>
          </a:xfrm>
          <a:prstGeom prst="rect">
            <a:avLst/>
          </a:prstGeom>
          <a:noFill/>
        </p:spPr>
        <p:txBody>
          <a:bodyPr wrap="square" rtlCol="0">
            <a:spAutoFit/>
          </a:bodyPr>
          <a:lstStyle/>
          <a:p>
            <a:r>
              <a:rPr lang="en-US" sz="1400" b="1" dirty="0" smtClean="0">
                <a:solidFill>
                  <a:srgbClr val="FF0000"/>
                </a:solidFill>
                <a:latin typeface="Arial"/>
                <a:cs typeface="Arial"/>
              </a:rPr>
              <a:t>CCR5 antagonists</a:t>
            </a:r>
            <a:endParaRPr lang="en-US" sz="1400" b="1" dirty="0">
              <a:solidFill>
                <a:srgbClr val="FF0000"/>
              </a:solidFill>
              <a:latin typeface="Arial"/>
              <a:cs typeface="Arial"/>
            </a:endParaRPr>
          </a:p>
        </p:txBody>
      </p:sp>
      <p:sp>
        <p:nvSpPr>
          <p:cNvPr id="5" name="TextBox 4"/>
          <p:cNvSpPr txBox="1"/>
          <p:nvPr/>
        </p:nvSpPr>
        <p:spPr>
          <a:xfrm>
            <a:off x="521900" y="2724863"/>
            <a:ext cx="1230700" cy="523220"/>
          </a:xfrm>
          <a:prstGeom prst="rect">
            <a:avLst/>
          </a:prstGeom>
          <a:noFill/>
        </p:spPr>
        <p:txBody>
          <a:bodyPr wrap="square" rtlCol="0">
            <a:spAutoFit/>
          </a:bodyPr>
          <a:lstStyle/>
          <a:p>
            <a:r>
              <a:rPr lang="en-US" sz="1400" b="1" dirty="0" smtClean="0">
                <a:solidFill>
                  <a:srgbClr val="FF0000"/>
                </a:solidFill>
                <a:latin typeface="Arial"/>
                <a:cs typeface="Arial"/>
              </a:rPr>
              <a:t>Fusion inhibitors</a:t>
            </a:r>
            <a:endParaRPr lang="en-US" sz="1400" b="1" dirty="0">
              <a:solidFill>
                <a:srgbClr val="FF0000"/>
              </a:solidFill>
              <a:latin typeface="Arial"/>
              <a:cs typeface="Arial"/>
            </a:endParaRPr>
          </a:p>
        </p:txBody>
      </p:sp>
      <p:sp>
        <p:nvSpPr>
          <p:cNvPr id="6" name="TextBox 5"/>
          <p:cNvSpPr txBox="1"/>
          <p:nvPr/>
        </p:nvSpPr>
        <p:spPr>
          <a:xfrm>
            <a:off x="3228036" y="2724863"/>
            <a:ext cx="1447800" cy="523220"/>
          </a:xfrm>
          <a:prstGeom prst="rect">
            <a:avLst/>
          </a:prstGeom>
          <a:noFill/>
        </p:spPr>
        <p:txBody>
          <a:bodyPr wrap="square" rtlCol="0">
            <a:spAutoFit/>
          </a:bodyPr>
          <a:lstStyle/>
          <a:p>
            <a:r>
              <a:rPr lang="en-US" sz="1400" b="1" dirty="0" smtClean="0">
                <a:solidFill>
                  <a:srgbClr val="FF0000"/>
                </a:solidFill>
                <a:latin typeface="Arial"/>
                <a:cs typeface="Arial"/>
              </a:rPr>
              <a:t>NRTIs &amp; NNRTIs</a:t>
            </a:r>
            <a:endParaRPr lang="en-US" sz="1400" b="1" dirty="0">
              <a:solidFill>
                <a:srgbClr val="FF0000"/>
              </a:solidFill>
              <a:latin typeface="Arial"/>
              <a:cs typeface="Arial"/>
            </a:endParaRPr>
          </a:p>
        </p:txBody>
      </p:sp>
      <p:sp>
        <p:nvSpPr>
          <p:cNvPr id="7" name="TextBox 6"/>
          <p:cNvSpPr txBox="1"/>
          <p:nvPr/>
        </p:nvSpPr>
        <p:spPr>
          <a:xfrm>
            <a:off x="7660289" y="1653536"/>
            <a:ext cx="1069032" cy="523220"/>
          </a:xfrm>
          <a:prstGeom prst="rect">
            <a:avLst/>
          </a:prstGeom>
          <a:noFill/>
        </p:spPr>
        <p:txBody>
          <a:bodyPr wrap="square" rtlCol="0">
            <a:spAutoFit/>
          </a:bodyPr>
          <a:lstStyle/>
          <a:p>
            <a:r>
              <a:rPr lang="en-US" sz="1400" b="1" dirty="0" smtClean="0">
                <a:solidFill>
                  <a:srgbClr val="FF0000"/>
                </a:solidFill>
                <a:latin typeface="Arial"/>
                <a:cs typeface="Arial"/>
              </a:rPr>
              <a:t>Protease inhibitors</a:t>
            </a:r>
            <a:endParaRPr lang="en-US" sz="1400" b="1" dirty="0">
              <a:solidFill>
                <a:srgbClr val="FF0000"/>
              </a:solidFill>
              <a:latin typeface="Arial"/>
              <a:cs typeface="Arial"/>
            </a:endParaRPr>
          </a:p>
        </p:txBody>
      </p:sp>
      <p:sp>
        <p:nvSpPr>
          <p:cNvPr id="8" name="TextBox 7"/>
          <p:cNvSpPr txBox="1"/>
          <p:nvPr/>
        </p:nvSpPr>
        <p:spPr>
          <a:xfrm>
            <a:off x="7917964" y="3464477"/>
            <a:ext cx="1385272" cy="523220"/>
          </a:xfrm>
          <a:prstGeom prst="rect">
            <a:avLst/>
          </a:prstGeom>
          <a:noFill/>
        </p:spPr>
        <p:txBody>
          <a:bodyPr wrap="square" rtlCol="0">
            <a:spAutoFit/>
          </a:bodyPr>
          <a:lstStyle/>
          <a:p>
            <a:pPr algn="ctr"/>
            <a:r>
              <a:rPr lang="en-US" sz="1400" b="1" dirty="0" smtClean="0">
                <a:solidFill>
                  <a:srgbClr val="FF0000"/>
                </a:solidFill>
                <a:latin typeface="Arial"/>
                <a:cs typeface="Arial"/>
              </a:rPr>
              <a:t>Maturation inhibitors</a:t>
            </a:r>
            <a:endParaRPr lang="en-US" sz="1400" b="1" dirty="0">
              <a:solidFill>
                <a:srgbClr val="FF0000"/>
              </a:solidFill>
              <a:latin typeface="Arial"/>
              <a:cs typeface="Arial"/>
            </a:endParaRPr>
          </a:p>
        </p:txBody>
      </p:sp>
      <p:sp>
        <p:nvSpPr>
          <p:cNvPr id="9" name="TextBox 8"/>
          <p:cNvSpPr txBox="1"/>
          <p:nvPr/>
        </p:nvSpPr>
        <p:spPr>
          <a:xfrm>
            <a:off x="2873460" y="4608032"/>
            <a:ext cx="1676400" cy="523220"/>
          </a:xfrm>
          <a:prstGeom prst="rect">
            <a:avLst/>
          </a:prstGeom>
          <a:noFill/>
        </p:spPr>
        <p:txBody>
          <a:bodyPr wrap="square" rtlCol="0">
            <a:spAutoFit/>
          </a:bodyPr>
          <a:lstStyle/>
          <a:p>
            <a:r>
              <a:rPr lang="en-US" sz="1400" b="1" dirty="0" err="1" smtClean="0">
                <a:solidFill>
                  <a:srgbClr val="FF0000"/>
                </a:solidFill>
                <a:latin typeface="Arial"/>
                <a:cs typeface="Arial"/>
              </a:rPr>
              <a:t>Integrase</a:t>
            </a:r>
            <a:r>
              <a:rPr lang="en-US" sz="1400" b="1" dirty="0" smtClean="0">
                <a:solidFill>
                  <a:srgbClr val="FF0000"/>
                </a:solidFill>
                <a:latin typeface="Arial"/>
                <a:cs typeface="Arial"/>
              </a:rPr>
              <a:t> Inhibitors</a:t>
            </a:r>
            <a:endParaRPr lang="en-US" sz="1400" b="1" dirty="0">
              <a:solidFill>
                <a:srgbClr val="FF0000"/>
              </a:solidFill>
              <a:latin typeface="Arial"/>
              <a:cs typeface="Arial"/>
            </a:endParaRPr>
          </a:p>
        </p:txBody>
      </p:sp>
      <p:sp>
        <p:nvSpPr>
          <p:cNvPr id="10" name="Rectangle 1410"/>
          <p:cNvSpPr>
            <a:spLocks noChangeArrowheads="1"/>
          </p:cNvSpPr>
          <p:nvPr/>
        </p:nvSpPr>
        <p:spPr bwMode="auto">
          <a:xfrm>
            <a:off x="656916" y="23101"/>
            <a:ext cx="3352080" cy="492443"/>
          </a:xfrm>
          <a:prstGeom prst="rect">
            <a:avLst/>
          </a:prstGeom>
          <a:noFill/>
          <a:ln w="9525">
            <a:noFill/>
            <a:miter lim="800000"/>
            <a:headEnd/>
            <a:tailEnd/>
          </a:ln>
        </p:spPr>
        <p:txBody>
          <a:bodyPr wrap="none" lIns="0" tIns="0" rIns="0" bIns="0">
            <a:spAutoFit/>
          </a:bodyPr>
          <a:lstStyle/>
          <a:p>
            <a:pPr algn="ctr"/>
            <a:r>
              <a:rPr lang="en-US" sz="3200" b="1" dirty="0" smtClean="0">
                <a:solidFill>
                  <a:srgbClr val="FF0000"/>
                </a:solidFill>
                <a:latin typeface="Arial"/>
                <a:cs typeface="Arial"/>
              </a:rPr>
              <a:t>HIV-1 replication:</a:t>
            </a:r>
            <a:endParaRPr lang="en-US" sz="3200" b="1" dirty="0">
              <a:solidFill>
                <a:srgbClr val="FF0000"/>
              </a:solidFill>
              <a:latin typeface="Arial"/>
              <a:cs typeface="Arial"/>
            </a:endParaRPr>
          </a:p>
        </p:txBody>
      </p:sp>
      <p:sp>
        <p:nvSpPr>
          <p:cNvPr id="11" name="TextBox 10"/>
          <p:cNvSpPr txBox="1"/>
          <p:nvPr/>
        </p:nvSpPr>
        <p:spPr>
          <a:xfrm>
            <a:off x="3969284" y="-27384"/>
            <a:ext cx="4760037" cy="584776"/>
          </a:xfrm>
          <a:prstGeom prst="rect">
            <a:avLst/>
          </a:prstGeom>
          <a:noFill/>
        </p:spPr>
        <p:txBody>
          <a:bodyPr wrap="none" rtlCol="0">
            <a:spAutoFit/>
          </a:bodyPr>
          <a:lstStyle/>
          <a:p>
            <a:r>
              <a:rPr lang="en-US" sz="3200" b="1" dirty="0" smtClean="0">
                <a:solidFill>
                  <a:srgbClr val="FF0000"/>
                </a:solidFill>
                <a:latin typeface="Arial"/>
                <a:cs typeface="Arial"/>
              </a:rPr>
              <a:t>Targets for intervention</a:t>
            </a:r>
            <a:endParaRPr lang="en-US" sz="3200" b="1" dirty="0">
              <a:solidFill>
                <a:srgbClr val="FF0000"/>
              </a:solidFill>
              <a:latin typeface="Arial"/>
              <a:cs typeface="Arial"/>
            </a:endParaRPr>
          </a:p>
        </p:txBody>
      </p:sp>
    </p:spTree>
    <p:extLst>
      <p:ext uri="{BB962C8B-B14F-4D97-AF65-F5344CB8AC3E}">
        <p14:creationId xmlns:p14="http://schemas.microsoft.com/office/powerpoint/2010/main" val="168189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1254" y="398467"/>
            <a:ext cx="4989267" cy="584776"/>
          </a:xfrm>
          <a:prstGeom prst="rect">
            <a:avLst/>
          </a:prstGeom>
          <a:noFill/>
        </p:spPr>
        <p:txBody>
          <a:bodyPr wrap="none" rtlCol="0">
            <a:spAutoFit/>
          </a:bodyPr>
          <a:lstStyle/>
          <a:p>
            <a:r>
              <a:rPr lang="en-US" sz="3200" b="1" dirty="0" smtClean="0">
                <a:solidFill>
                  <a:srgbClr val="FF0000"/>
                </a:solidFill>
                <a:latin typeface="Arial"/>
                <a:cs typeface="Arial"/>
              </a:rPr>
              <a:t>Viral Resistance to ARTs</a:t>
            </a:r>
            <a:endParaRPr lang="en-US" sz="3200" b="1" dirty="0">
              <a:solidFill>
                <a:srgbClr val="FF0000"/>
              </a:solidFill>
              <a:latin typeface="Arial"/>
              <a:cs typeface="Arial"/>
            </a:endParaRPr>
          </a:p>
        </p:txBody>
      </p:sp>
      <p:sp>
        <p:nvSpPr>
          <p:cNvPr id="3" name="TextBox 2"/>
          <p:cNvSpPr txBox="1"/>
          <p:nvPr/>
        </p:nvSpPr>
        <p:spPr>
          <a:xfrm>
            <a:off x="398445" y="2104407"/>
            <a:ext cx="8571577" cy="1200328"/>
          </a:xfrm>
          <a:prstGeom prst="rect">
            <a:avLst/>
          </a:prstGeom>
          <a:noFill/>
        </p:spPr>
        <p:txBody>
          <a:bodyPr wrap="none" rtlCol="0">
            <a:spAutoFit/>
          </a:bodyPr>
          <a:lstStyle/>
          <a:p>
            <a:pPr marL="342900" indent="-342900">
              <a:buFont typeface="+mj-lt"/>
              <a:buAutoNum type="arabicPeriod"/>
            </a:pPr>
            <a:r>
              <a:rPr lang="en-US" sz="2400" dirty="0" smtClean="0">
                <a:latin typeface="Arial"/>
                <a:cs typeface="Arial"/>
              </a:rPr>
              <a:t>Mutations in viral genome make the virus resistant to ARTs.</a:t>
            </a:r>
          </a:p>
          <a:p>
            <a:pPr marL="342900" indent="-342900">
              <a:buFont typeface="+mj-lt"/>
              <a:buAutoNum type="arabicPeriod"/>
            </a:pPr>
            <a:endParaRPr lang="en-US" sz="2400" dirty="0">
              <a:latin typeface="Arial"/>
              <a:cs typeface="Arial"/>
            </a:endParaRPr>
          </a:p>
          <a:p>
            <a:pPr marL="342900" indent="-342900">
              <a:buFont typeface="+mj-lt"/>
              <a:buAutoNum type="arabicPeriod"/>
            </a:pPr>
            <a:r>
              <a:rPr lang="en-US" sz="2400" dirty="0" smtClean="0">
                <a:latin typeface="Arial"/>
                <a:cs typeface="Arial"/>
              </a:rPr>
              <a:t>HIV treatment is done using combination drugs- HAART</a:t>
            </a:r>
            <a:endParaRPr lang="en-US" sz="2400" dirty="0">
              <a:latin typeface="Arial"/>
              <a:cs typeface="Arial"/>
            </a:endParaRPr>
          </a:p>
        </p:txBody>
      </p:sp>
    </p:spTree>
    <p:extLst>
      <p:ext uri="{BB962C8B-B14F-4D97-AF65-F5344CB8AC3E}">
        <p14:creationId xmlns:p14="http://schemas.microsoft.com/office/powerpoint/2010/main" val="624006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76200" y="3495675"/>
            <a:ext cx="8959850" cy="337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endParaRPr lang="en-US">
              <a:latin typeface="Helvetica" charset="0"/>
              <a:cs typeface="Times New Roman" charset="0"/>
            </a:endParaRPr>
          </a:p>
          <a:p>
            <a:pPr>
              <a:buFont typeface="Times" charset="0"/>
              <a:buChar char="•"/>
            </a:pPr>
            <a:r>
              <a:rPr lang="en-US">
                <a:latin typeface="Helvetica" charset="0"/>
                <a:cs typeface="Times New Roman" charset="0"/>
              </a:rPr>
              <a:t>Potently inhibits diverse HIV-1 isolates; no effect against </a:t>
            </a:r>
          </a:p>
          <a:p>
            <a:pPr>
              <a:buFont typeface="Times" charset="0"/>
              <a:buNone/>
            </a:pPr>
            <a:r>
              <a:rPr lang="en-US">
                <a:latin typeface="Helvetica" charset="0"/>
                <a:cs typeface="Times New Roman" charset="0"/>
              </a:rPr>
              <a:t>	HIV-2</a:t>
            </a:r>
            <a:r>
              <a:rPr lang="en-US" baseline="-25000">
                <a:latin typeface="Helvetica" charset="0"/>
                <a:cs typeface="Times New Roman" charset="0"/>
              </a:rPr>
              <a:t> </a:t>
            </a:r>
            <a:r>
              <a:rPr lang="en-US">
                <a:latin typeface="Helvetica" charset="0"/>
                <a:cs typeface="Times New Roman" charset="0"/>
              </a:rPr>
              <a:t>or SIV </a:t>
            </a:r>
            <a:endParaRPr lang="en-US" baseline="-25000">
              <a:latin typeface="Helvetica" charset="0"/>
              <a:cs typeface="Times New Roman" charset="0"/>
            </a:endParaRPr>
          </a:p>
          <a:p>
            <a:pPr>
              <a:buFont typeface="Times" charset="0"/>
              <a:buChar char="•"/>
            </a:pPr>
            <a:r>
              <a:rPr lang="en-US">
                <a:latin typeface="Helvetica" charset="0"/>
                <a:cs typeface="Times New Roman" charset="0"/>
              </a:rPr>
              <a:t>Retains activity against strains of HIV-1 resistant to approved </a:t>
            </a:r>
          </a:p>
          <a:p>
            <a:pPr>
              <a:buFont typeface="Times" charset="0"/>
              <a:buNone/>
            </a:pPr>
            <a:r>
              <a:rPr lang="en-US">
                <a:latin typeface="Helvetica" charset="0"/>
                <a:cs typeface="Times New Roman" charset="0"/>
              </a:rPr>
              <a:t>	RT, PR, and fusion inhibitors  </a:t>
            </a:r>
          </a:p>
          <a:p>
            <a:pPr>
              <a:buFont typeface="Times" charset="0"/>
              <a:buChar char="•"/>
            </a:pPr>
            <a:r>
              <a:rPr lang="en-US">
                <a:latin typeface="Helvetica" charset="0"/>
                <a:cs typeface="Times New Roman" charset="0"/>
              </a:rPr>
              <a:t>Orally bioavailable, with low toxicity </a:t>
            </a:r>
            <a:r>
              <a:rPr lang="en-US" i="1">
                <a:latin typeface="Helvetica" charset="0"/>
                <a:cs typeface="Times New Roman" charset="0"/>
              </a:rPr>
              <a:t>in vitro</a:t>
            </a:r>
            <a:r>
              <a:rPr lang="en-US">
                <a:latin typeface="Helvetica" charset="0"/>
                <a:cs typeface="Times New Roman" charset="0"/>
              </a:rPr>
              <a:t> and </a:t>
            </a:r>
            <a:r>
              <a:rPr lang="en-US" i="1">
                <a:latin typeface="Helvetica" charset="0"/>
                <a:cs typeface="Times New Roman" charset="0"/>
              </a:rPr>
              <a:t>in vivo</a:t>
            </a:r>
            <a:r>
              <a:rPr lang="en-US">
                <a:latin typeface="Helvetica" charset="0"/>
                <a:cs typeface="Times New Roman" charset="0"/>
              </a:rPr>
              <a:t> </a:t>
            </a:r>
          </a:p>
          <a:p>
            <a:pPr>
              <a:buFont typeface="Times" charset="0"/>
              <a:buChar char="•"/>
            </a:pPr>
            <a:r>
              <a:rPr lang="en-US">
                <a:latin typeface="Helvetica" charset="0"/>
                <a:cs typeface="Times New Roman" charset="0"/>
              </a:rPr>
              <a:t>Collaboration with Panacos Pharmaceuticals</a:t>
            </a:r>
          </a:p>
          <a:p>
            <a:pPr>
              <a:buFont typeface="Times" charset="0"/>
              <a:buChar char="•"/>
            </a:pPr>
            <a:endParaRPr lang="en-US">
              <a:latin typeface="Helvetica" charset="0"/>
              <a:cs typeface="Times New Roman" charset="0"/>
            </a:endParaRPr>
          </a:p>
          <a:p>
            <a:pPr>
              <a:buFont typeface="Times" charset="0"/>
              <a:buAutoNum type="arabicPeriod" startAt="2"/>
            </a:pPr>
            <a:endParaRPr lang="en-US">
              <a:latin typeface="Helvetica" charset="0"/>
              <a:cs typeface="Times New Roman" charset="0"/>
            </a:endParaRPr>
          </a:p>
        </p:txBody>
      </p:sp>
      <p:graphicFrame>
        <p:nvGraphicFramePr>
          <p:cNvPr id="97282" name="Object 2"/>
          <p:cNvGraphicFramePr>
            <a:graphicFrameLocks noChangeAspect="1"/>
          </p:cNvGraphicFramePr>
          <p:nvPr/>
        </p:nvGraphicFramePr>
        <p:xfrm>
          <a:off x="1828800" y="1241425"/>
          <a:ext cx="4724400" cy="2409825"/>
        </p:xfrm>
        <a:graphic>
          <a:graphicData uri="http://schemas.openxmlformats.org/presentationml/2006/ole">
            <mc:AlternateContent xmlns:mc="http://schemas.openxmlformats.org/markup-compatibility/2006">
              <mc:Choice xmlns:v="urn:schemas-microsoft-com:vml" Requires="v">
                <p:oleObj spid="_x0000_s1040" name="Picture" r:id="rId4" imgW="3773424" imgH="1926336" progId="Word.Picture.8">
                  <p:embed/>
                </p:oleObj>
              </mc:Choice>
              <mc:Fallback>
                <p:oleObj name="Picture" r:id="rId4" imgW="3773424" imgH="192633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41425"/>
                        <a:ext cx="4724400" cy="240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7284" name="Rectangle 4"/>
          <p:cNvSpPr>
            <a:spLocks noChangeArrowheads="1"/>
          </p:cNvSpPr>
          <p:nvPr/>
        </p:nvSpPr>
        <p:spPr bwMode="auto">
          <a:xfrm>
            <a:off x="0" y="92075"/>
            <a:ext cx="8534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a:solidFill>
                  <a:srgbClr val="1930CC"/>
                </a:solidFill>
                <a:latin typeface="Helvetica" charset="0"/>
              </a:rPr>
              <a:t>PA-457 </a:t>
            </a:r>
            <a:r>
              <a:rPr lang="en-US" sz="3200" b="1">
                <a:solidFill>
                  <a:srgbClr val="1930CC"/>
                </a:solidFill>
                <a:latin typeface="Helvetica" charset="0"/>
                <a:sym typeface="Symbol" charset="0"/>
              </a:rPr>
              <a:t> </a:t>
            </a:r>
            <a:r>
              <a:rPr lang="en-US" sz="3200" b="1">
                <a:solidFill>
                  <a:srgbClr val="1930CC"/>
                </a:solidFill>
                <a:latin typeface="Helvetica" charset="0"/>
              </a:rPr>
              <a:t>Dimethylsuccinyl Betulinic Acid</a:t>
            </a:r>
            <a:br>
              <a:rPr lang="en-US" sz="3200" b="1">
                <a:solidFill>
                  <a:srgbClr val="1930CC"/>
                </a:solidFill>
                <a:latin typeface="Helvetica" charset="0"/>
              </a:rPr>
            </a:br>
            <a:r>
              <a:rPr lang="en-US" sz="3200" b="1">
                <a:solidFill>
                  <a:srgbClr val="1930CC"/>
                </a:solidFill>
                <a:latin typeface="Helvetica" charset="0"/>
              </a:rPr>
              <a:t>(Bevirimat-BVM)</a:t>
            </a:r>
          </a:p>
        </p:txBody>
      </p:sp>
    </p:spTree>
    <p:extLst>
      <p:ext uri="{BB962C8B-B14F-4D97-AF65-F5344CB8AC3E}">
        <p14:creationId xmlns:p14="http://schemas.microsoft.com/office/powerpoint/2010/main" val="2533973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16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69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604261.fig.001"/>
          <p:cNvPicPr>
            <a:picLocks noChangeAspect="1" noChangeArrowheads="1"/>
          </p:cNvPicPr>
          <p:nvPr/>
        </p:nvPicPr>
        <p:blipFill rotWithShape="1">
          <a:blip r:embed="rId2" cstate="print"/>
          <a:srcRect l="65379" b="64698"/>
          <a:stretch/>
        </p:blipFill>
        <p:spPr bwMode="auto">
          <a:xfrm>
            <a:off x="5894277" y="1196752"/>
            <a:ext cx="2988056" cy="4164036"/>
          </a:xfrm>
          <a:prstGeom prst="rect">
            <a:avLst/>
          </a:prstGeom>
          <a:noFill/>
        </p:spPr>
      </p:pic>
      <p:sp>
        <p:nvSpPr>
          <p:cNvPr id="4" name="TextBox 3"/>
          <p:cNvSpPr txBox="1"/>
          <p:nvPr/>
        </p:nvSpPr>
        <p:spPr>
          <a:xfrm>
            <a:off x="1012863" y="367864"/>
            <a:ext cx="7332457" cy="523220"/>
          </a:xfrm>
          <a:prstGeom prst="rect">
            <a:avLst/>
          </a:prstGeom>
          <a:noFill/>
        </p:spPr>
        <p:txBody>
          <a:bodyPr wrap="none" rtlCol="0">
            <a:spAutoFit/>
          </a:bodyPr>
          <a:lstStyle/>
          <a:p>
            <a:r>
              <a:rPr lang="en-US" sz="2800" b="1" dirty="0" smtClean="0">
                <a:solidFill>
                  <a:srgbClr val="FF0000"/>
                </a:solidFill>
                <a:latin typeface="Arial" pitchFamily="34" charset="0"/>
                <a:cs typeface="Arial" pitchFamily="34" charset="0"/>
              </a:rPr>
              <a:t>Inhibition of Gag Processing by </a:t>
            </a:r>
            <a:r>
              <a:rPr lang="en-US" sz="2800" b="1" dirty="0" err="1" smtClean="0">
                <a:solidFill>
                  <a:srgbClr val="FF0000"/>
                </a:solidFill>
                <a:latin typeface="Arial" pitchFamily="34" charset="0"/>
                <a:cs typeface="Arial" pitchFamily="34" charset="0"/>
              </a:rPr>
              <a:t>Bevirimat</a:t>
            </a:r>
            <a:endParaRPr lang="en-IN" sz="2800" b="1" dirty="0">
              <a:solidFill>
                <a:srgbClr val="FF0000"/>
              </a:solidFill>
              <a:latin typeface="Arial" pitchFamily="34" charset="0"/>
              <a:cs typeface="Arial" pitchFamily="34" charset="0"/>
            </a:endParaRPr>
          </a:p>
        </p:txBody>
      </p:sp>
      <p:sp>
        <p:nvSpPr>
          <p:cNvPr id="5" name="Text Box 32"/>
          <p:cNvSpPr txBox="1">
            <a:spLocks noChangeArrowheads="1"/>
          </p:cNvSpPr>
          <p:nvPr/>
        </p:nvSpPr>
        <p:spPr bwMode="auto">
          <a:xfrm>
            <a:off x="5311001" y="6233088"/>
            <a:ext cx="35489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latin typeface="Arial" charset="0"/>
              </a:rPr>
              <a:t>      </a:t>
            </a:r>
            <a:r>
              <a:rPr lang="en-US" sz="1600" dirty="0" smtClean="0">
                <a:latin typeface="Arial" charset="0"/>
              </a:rPr>
              <a:t>Li, </a:t>
            </a:r>
            <a:r>
              <a:rPr lang="en-US" sz="1600" dirty="0" err="1" smtClean="0">
                <a:latin typeface="Arial" charset="0"/>
              </a:rPr>
              <a:t>Goila</a:t>
            </a:r>
            <a:r>
              <a:rPr lang="en-US" sz="1600" dirty="0" smtClean="0">
                <a:latin typeface="Arial" charset="0"/>
              </a:rPr>
              <a:t>- Gaur </a:t>
            </a:r>
            <a:r>
              <a:rPr lang="en-US" sz="1600" dirty="0">
                <a:latin typeface="Arial" charset="0"/>
              </a:rPr>
              <a:t>et al., </a:t>
            </a:r>
            <a:r>
              <a:rPr lang="en-US" sz="1600" i="1" dirty="0">
                <a:latin typeface="Arial" charset="0"/>
              </a:rPr>
              <a:t>PNAS</a:t>
            </a:r>
            <a:r>
              <a:rPr lang="en-US" sz="1600" dirty="0">
                <a:latin typeface="Arial" charset="0"/>
              </a:rPr>
              <a:t> </a:t>
            </a:r>
            <a:r>
              <a:rPr lang="en-US" sz="1600" dirty="0" smtClean="0">
                <a:latin typeface="Arial" charset="0"/>
              </a:rPr>
              <a:t>2003</a:t>
            </a:r>
            <a:endParaRPr lang="en-US" sz="1600" dirty="0">
              <a:latin typeface="Arial" charset="0"/>
            </a:endParaRPr>
          </a:p>
        </p:txBody>
      </p:sp>
      <p:pic>
        <p:nvPicPr>
          <p:cNvPr id="6" name="Picture 5"/>
          <p:cNvPicPr>
            <a:picLocks noChangeAspect="1"/>
          </p:cNvPicPr>
          <p:nvPr/>
        </p:nvPicPr>
        <p:blipFill>
          <a:blip r:embed="rId3"/>
          <a:stretch>
            <a:fillRect/>
          </a:stretch>
        </p:blipFill>
        <p:spPr>
          <a:xfrm>
            <a:off x="116206" y="1519780"/>
            <a:ext cx="5530574" cy="3001636"/>
          </a:xfrm>
          <a:prstGeom prst="rect">
            <a:avLst/>
          </a:prstGeom>
        </p:spPr>
      </p:pic>
      <p:sp>
        <p:nvSpPr>
          <p:cNvPr id="2" name="TextBox 1"/>
          <p:cNvSpPr txBox="1"/>
          <p:nvPr/>
        </p:nvSpPr>
        <p:spPr>
          <a:xfrm>
            <a:off x="8477773" y="2409922"/>
            <a:ext cx="539931" cy="369332"/>
          </a:xfrm>
          <a:prstGeom prst="rect">
            <a:avLst/>
          </a:prstGeom>
          <a:noFill/>
        </p:spPr>
        <p:txBody>
          <a:bodyPr wrap="none" rtlCol="0">
            <a:spAutoFit/>
          </a:bodyPr>
          <a:lstStyle/>
          <a:p>
            <a:r>
              <a:rPr lang="en-US" dirty="0" smtClean="0"/>
              <a:t>p25</a:t>
            </a:r>
            <a:endParaRPr lang="en-US" dirty="0"/>
          </a:p>
        </p:txBody>
      </p:sp>
      <p:sp>
        <p:nvSpPr>
          <p:cNvPr id="7" name="TextBox 6"/>
          <p:cNvSpPr txBox="1"/>
          <p:nvPr/>
        </p:nvSpPr>
        <p:spPr>
          <a:xfrm>
            <a:off x="8489058" y="2725162"/>
            <a:ext cx="543739" cy="369332"/>
          </a:xfrm>
          <a:prstGeom prst="rect">
            <a:avLst/>
          </a:prstGeom>
          <a:noFill/>
        </p:spPr>
        <p:txBody>
          <a:bodyPr wrap="none" rtlCol="0">
            <a:spAutoFit/>
          </a:bodyPr>
          <a:lstStyle/>
          <a:p>
            <a:r>
              <a:rPr lang="en-US" dirty="0" smtClean="0"/>
              <a:t>p24</a:t>
            </a:r>
            <a:endParaRPr lang="en-US" dirty="0"/>
          </a:p>
        </p:txBody>
      </p:sp>
    </p:spTree>
    <p:extLst>
      <p:ext uri="{BB962C8B-B14F-4D97-AF65-F5344CB8AC3E}">
        <p14:creationId xmlns:p14="http://schemas.microsoft.com/office/powerpoint/2010/main" val="2906105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493713" y="85725"/>
            <a:ext cx="8335962"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a:solidFill>
                  <a:srgbClr val="2B2BBF"/>
                </a:solidFill>
                <a:latin typeface="Arial" charset="0"/>
              </a:rPr>
              <a:t>Blocking CA-SP1 Cleavage Inhibits Virion </a:t>
            </a:r>
          </a:p>
          <a:p>
            <a:pPr algn="ctr"/>
            <a:r>
              <a:rPr lang="en-US" sz="3200" b="1">
                <a:solidFill>
                  <a:srgbClr val="2B2BBF"/>
                </a:solidFill>
                <a:latin typeface="Arial" charset="0"/>
              </a:rPr>
              <a:t>Maturation and Infectivity</a:t>
            </a:r>
            <a:endParaRPr lang="en-US" sz="3200"/>
          </a:p>
        </p:txBody>
      </p:sp>
      <p:grpSp>
        <p:nvGrpSpPr>
          <p:cNvPr id="103427" name="Group 3"/>
          <p:cNvGrpSpPr>
            <a:grpSpLocks/>
          </p:cNvGrpSpPr>
          <p:nvPr/>
        </p:nvGrpSpPr>
        <p:grpSpPr bwMode="auto">
          <a:xfrm>
            <a:off x="1506538" y="1358900"/>
            <a:ext cx="7177087" cy="1479550"/>
            <a:chOff x="949" y="856"/>
            <a:chExt cx="4521" cy="932"/>
          </a:xfrm>
        </p:grpSpPr>
        <p:pic>
          <p:nvPicPr>
            <p:cNvPr id="10343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 y="856"/>
              <a:ext cx="1003" cy="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39" name="Text Box 5"/>
            <p:cNvSpPr txBox="1">
              <a:spLocks noChangeArrowheads="1"/>
            </p:cNvSpPr>
            <p:nvPr/>
          </p:nvSpPr>
          <p:spPr bwMode="auto">
            <a:xfrm>
              <a:off x="949" y="1073"/>
              <a:ext cx="1197" cy="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latin typeface="Arial" charset="0"/>
                </a:rPr>
                <a:t>Immature</a:t>
              </a:r>
              <a:endParaRPr lang="en-US" sz="1600">
                <a:latin typeface="Arial" charset="0"/>
              </a:endParaRPr>
            </a:p>
          </p:txBody>
        </p:sp>
        <p:sp>
          <p:nvSpPr>
            <p:cNvPr id="103440" name="Text Box 6"/>
            <p:cNvSpPr txBox="1">
              <a:spLocks noChangeArrowheads="1"/>
            </p:cNvSpPr>
            <p:nvPr/>
          </p:nvSpPr>
          <p:spPr bwMode="auto">
            <a:xfrm>
              <a:off x="3703" y="1081"/>
              <a:ext cx="1767" cy="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solidFill>
                    <a:srgbClr val="C42400"/>
                  </a:solidFill>
                  <a:latin typeface="Arial" charset="0"/>
                </a:rPr>
                <a:t>Non-Infectious</a:t>
              </a:r>
              <a:endParaRPr lang="en-US" sz="1600">
                <a:solidFill>
                  <a:srgbClr val="C42400"/>
                </a:solidFill>
                <a:latin typeface="Arial" charset="0"/>
              </a:endParaRPr>
            </a:p>
          </p:txBody>
        </p:sp>
      </p:grpSp>
      <p:grpSp>
        <p:nvGrpSpPr>
          <p:cNvPr id="3" name="Group 7"/>
          <p:cNvGrpSpPr>
            <a:grpSpLocks/>
          </p:cNvGrpSpPr>
          <p:nvPr/>
        </p:nvGrpSpPr>
        <p:grpSpPr bwMode="auto">
          <a:xfrm>
            <a:off x="1733550" y="2693988"/>
            <a:ext cx="6518275" cy="1947862"/>
            <a:chOff x="1092" y="1697"/>
            <a:chExt cx="4106" cy="1227"/>
          </a:xfrm>
        </p:grpSpPr>
        <p:pic>
          <p:nvPicPr>
            <p:cNvPr id="10343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3" y="1995"/>
              <a:ext cx="1003" cy="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34" name="Text Box 9"/>
            <p:cNvSpPr txBox="1">
              <a:spLocks noChangeArrowheads="1"/>
            </p:cNvSpPr>
            <p:nvPr/>
          </p:nvSpPr>
          <p:spPr bwMode="auto">
            <a:xfrm>
              <a:off x="1092" y="2248"/>
              <a:ext cx="913" cy="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latin typeface="Arial" charset="0"/>
                </a:rPr>
                <a:t>Mature</a:t>
              </a:r>
              <a:endParaRPr lang="en-US" sz="1600">
                <a:latin typeface="Arial" charset="0"/>
              </a:endParaRPr>
            </a:p>
          </p:txBody>
        </p:sp>
        <p:sp>
          <p:nvSpPr>
            <p:cNvPr id="103435" name="Line 10"/>
            <p:cNvSpPr>
              <a:spLocks noChangeShapeType="1"/>
            </p:cNvSpPr>
            <p:nvPr/>
          </p:nvSpPr>
          <p:spPr bwMode="auto">
            <a:xfrm>
              <a:off x="1548" y="1697"/>
              <a:ext cx="0" cy="279"/>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3436" name="Text Box 11"/>
            <p:cNvSpPr txBox="1">
              <a:spLocks noChangeArrowheads="1"/>
            </p:cNvSpPr>
            <p:nvPr/>
          </p:nvSpPr>
          <p:spPr bwMode="auto">
            <a:xfrm>
              <a:off x="3986" y="2256"/>
              <a:ext cx="1212" cy="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solidFill>
                    <a:srgbClr val="C42400"/>
                  </a:solidFill>
                  <a:latin typeface="Arial" charset="0"/>
                </a:rPr>
                <a:t>Infectious</a:t>
              </a:r>
              <a:endParaRPr lang="en-US" sz="1600">
                <a:solidFill>
                  <a:srgbClr val="C42400"/>
                </a:solidFill>
                <a:latin typeface="Arial" charset="0"/>
              </a:endParaRPr>
            </a:p>
          </p:txBody>
        </p:sp>
        <p:sp>
          <p:nvSpPr>
            <p:cNvPr id="103437" name="Line 12"/>
            <p:cNvSpPr>
              <a:spLocks noChangeShapeType="1"/>
            </p:cNvSpPr>
            <p:nvPr/>
          </p:nvSpPr>
          <p:spPr bwMode="auto">
            <a:xfrm>
              <a:off x="4584" y="1705"/>
              <a:ext cx="0" cy="279"/>
            </a:xfrm>
            <a:prstGeom prst="line">
              <a:avLst/>
            </a:prstGeom>
            <a:noFill/>
            <a:ln w="57150">
              <a:solidFill>
                <a:srgbClr val="C424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 name="Group 13"/>
          <p:cNvGrpSpPr>
            <a:grpSpLocks/>
          </p:cNvGrpSpPr>
          <p:nvPr/>
        </p:nvGrpSpPr>
        <p:grpSpPr bwMode="auto">
          <a:xfrm>
            <a:off x="1663700" y="4900613"/>
            <a:ext cx="7026275" cy="1595437"/>
            <a:chOff x="1048" y="3087"/>
            <a:chExt cx="4426" cy="1005"/>
          </a:xfrm>
        </p:grpSpPr>
        <p:pic>
          <p:nvPicPr>
            <p:cNvPr id="103430" name="Picture 14"/>
            <p:cNvPicPr>
              <a:picLocks noChangeAspect="1" noChangeArrowheads="1"/>
            </p:cNvPicPr>
            <p:nvPr/>
          </p:nvPicPr>
          <p:blipFill>
            <a:blip r:embed="rId5">
              <a:extLst>
                <a:ext uri="{28A0092B-C50C-407E-A947-70E740481C1C}">
                  <a14:useLocalDpi xmlns:a14="http://schemas.microsoft.com/office/drawing/2010/main" val="0"/>
                </a:ext>
              </a:extLst>
            </a:blip>
            <a:srcRect l="71629" t="18674" r="6676" b="55244"/>
            <a:stretch>
              <a:fillRect/>
            </a:stretch>
          </p:blipFill>
          <p:spPr bwMode="auto">
            <a:xfrm>
              <a:off x="2452" y="3087"/>
              <a:ext cx="1003" cy="10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431" name="Text Box 15"/>
            <p:cNvSpPr txBox="1">
              <a:spLocks noChangeArrowheads="1"/>
            </p:cNvSpPr>
            <p:nvPr/>
          </p:nvSpPr>
          <p:spPr bwMode="auto">
            <a:xfrm>
              <a:off x="1048" y="3281"/>
              <a:ext cx="998" cy="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latin typeface="Arial" charset="0"/>
                </a:rPr>
                <a:t>BVM-</a:t>
              </a:r>
            </a:p>
            <a:p>
              <a:pPr algn="ctr"/>
              <a:r>
                <a:rPr lang="en-US" sz="3200">
                  <a:latin typeface="Arial" charset="0"/>
                </a:rPr>
                <a:t>Treated</a:t>
              </a:r>
              <a:endParaRPr lang="en-US" sz="1600">
                <a:latin typeface="Arial" charset="0"/>
              </a:endParaRPr>
            </a:p>
          </p:txBody>
        </p:sp>
        <p:sp>
          <p:nvSpPr>
            <p:cNvPr id="103432" name="Text Box 16"/>
            <p:cNvSpPr txBox="1">
              <a:spLocks noChangeArrowheads="1"/>
            </p:cNvSpPr>
            <p:nvPr/>
          </p:nvSpPr>
          <p:spPr bwMode="auto">
            <a:xfrm>
              <a:off x="3707" y="3289"/>
              <a:ext cx="1767" cy="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a:solidFill>
                    <a:srgbClr val="C42400"/>
                  </a:solidFill>
                  <a:latin typeface="Arial" charset="0"/>
                </a:rPr>
                <a:t>Non-Infectious</a:t>
              </a:r>
              <a:endParaRPr lang="en-US" sz="1600">
                <a:solidFill>
                  <a:srgbClr val="C42400"/>
                </a:solidFill>
                <a:latin typeface="Arial" charset="0"/>
              </a:endParaRPr>
            </a:p>
          </p:txBody>
        </p:sp>
      </p:grpSp>
      <p:sp>
        <p:nvSpPr>
          <p:cNvPr id="17" name="Text Box 32"/>
          <p:cNvSpPr txBox="1">
            <a:spLocks noChangeArrowheads="1"/>
          </p:cNvSpPr>
          <p:nvPr/>
        </p:nvSpPr>
        <p:spPr bwMode="auto">
          <a:xfrm>
            <a:off x="5423060" y="6461110"/>
            <a:ext cx="35489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600" dirty="0">
                <a:latin typeface="Arial" charset="0"/>
              </a:rPr>
              <a:t>      </a:t>
            </a:r>
            <a:r>
              <a:rPr lang="en-US" sz="1600" dirty="0" smtClean="0">
                <a:latin typeface="Arial" charset="0"/>
              </a:rPr>
              <a:t>Li, </a:t>
            </a:r>
            <a:r>
              <a:rPr lang="en-US" sz="1600" dirty="0" err="1" smtClean="0">
                <a:latin typeface="Arial" charset="0"/>
              </a:rPr>
              <a:t>Goila</a:t>
            </a:r>
            <a:r>
              <a:rPr lang="en-US" sz="1600" dirty="0" smtClean="0">
                <a:latin typeface="Arial" charset="0"/>
              </a:rPr>
              <a:t>- Gaur </a:t>
            </a:r>
            <a:r>
              <a:rPr lang="en-US" sz="1600" dirty="0">
                <a:latin typeface="Arial" charset="0"/>
              </a:rPr>
              <a:t>et al., </a:t>
            </a:r>
            <a:r>
              <a:rPr lang="en-US" sz="1600" i="1" dirty="0">
                <a:latin typeface="Arial" charset="0"/>
              </a:rPr>
              <a:t>PNAS</a:t>
            </a:r>
            <a:r>
              <a:rPr lang="en-US" sz="1600" dirty="0">
                <a:latin typeface="Arial" charset="0"/>
              </a:rPr>
              <a:t> </a:t>
            </a:r>
            <a:r>
              <a:rPr lang="en-US" sz="1600" dirty="0" smtClean="0">
                <a:latin typeface="Arial" charset="0"/>
              </a:rPr>
              <a:t>2003</a:t>
            </a:r>
            <a:endParaRPr lang="en-US" sz="1600" dirty="0">
              <a:latin typeface="Arial" charset="0"/>
            </a:endParaRPr>
          </a:p>
        </p:txBody>
      </p:sp>
    </p:spTree>
    <p:extLst>
      <p:ext uri="{BB962C8B-B14F-4D97-AF65-F5344CB8AC3E}">
        <p14:creationId xmlns:p14="http://schemas.microsoft.com/office/powerpoint/2010/main" val="6213481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Line 2"/>
          <p:cNvSpPr>
            <a:spLocks noChangeShapeType="1"/>
          </p:cNvSpPr>
          <p:nvPr/>
        </p:nvSpPr>
        <p:spPr bwMode="auto">
          <a:xfrm>
            <a:off x="2438400" y="2036763"/>
            <a:ext cx="1588" cy="3292475"/>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3" name="Line 3"/>
          <p:cNvSpPr>
            <a:spLocks noChangeShapeType="1"/>
          </p:cNvSpPr>
          <p:nvPr/>
        </p:nvSpPr>
        <p:spPr bwMode="auto">
          <a:xfrm>
            <a:off x="2390775" y="5329238"/>
            <a:ext cx="47625" cy="3175"/>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4" name="Line 4"/>
          <p:cNvSpPr>
            <a:spLocks noChangeShapeType="1"/>
          </p:cNvSpPr>
          <p:nvPr/>
        </p:nvSpPr>
        <p:spPr bwMode="auto">
          <a:xfrm>
            <a:off x="2390775" y="5000625"/>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5" name="Line 5"/>
          <p:cNvSpPr>
            <a:spLocks noChangeShapeType="1"/>
          </p:cNvSpPr>
          <p:nvPr/>
        </p:nvSpPr>
        <p:spPr bwMode="auto">
          <a:xfrm>
            <a:off x="2390775" y="4673600"/>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6" name="Line 6"/>
          <p:cNvSpPr>
            <a:spLocks noChangeShapeType="1"/>
          </p:cNvSpPr>
          <p:nvPr/>
        </p:nvSpPr>
        <p:spPr bwMode="auto">
          <a:xfrm>
            <a:off x="2390775" y="4343400"/>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7" name="Line 7"/>
          <p:cNvSpPr>
            <a:spLocks noChangeShapeType="1"/>
          </p:cNvSpPr>
          <p:nvPr/>
        </p:nvSpPr>
        <p:spPr bwMode="auto">
          <a:xfrm>
            <a:off x="2390775" y="4011613"/>
            <a:ext cx="47625" cy="1587"/>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8" name="Line 8"/>
          <p:cNvSpPr>
            <a:spLocks noChangeShapeType="1"/>
          </p:cNvSpPr>
          <p:nvPr/>
        </p:nvSpPr>
        <p:spPr bwMode="auto">
          <a:xfrm>
            <a:off x="2390775" y="3686175"/>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09" name="Line 9"/>
          <p:cNvSpPr>
            <a:spLocks noChangeShapeType="1"/>
          </p:cNvSpPr>
          <p:nvPr/>
        </p:nvSpPr>
        <p:spPr bwMode="auto">
          <a:xfrm>
            <a:off x="2390775" y="3355975"/>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0" name="Line 10"/>
          <p:cNvSpPr>
            <a:spLocks noChangeShapeType="1"/>
          </p:cNvSpPr>
          <p:nvPr/>
        </p:nvSpPr>
        <p:spPr bwMode="auto">
          <a:xfrm>
            <a:off x="2390775" y="3025775"/>
            <a:ext cx="47625" cy="1588"/>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1" name="Line 11"/>
          <p:cNvSpPr>
            <a:spLocks noChangeShapeType="1"/>
          </p:cNvSpPr>
          <p:nvPr/>
        </p:nvSpPr>
        <p:spPr bwMode="auto">
          <a:xfrm>
            <a:off x="2390775" y="2693988"/>
            <a:ext cx="47625" cy="1587"/>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2" name="Line 12"/>
          <p:cNvSpPr>
            <a:spLocks noChangeShapeType="1"/>
          </p:cNvSpPr>
          <p:nvPr/>
        </p:nvSpPr>
        <p:spPr bwMode="auto">
          <a:xfrm>
            <a:off x="2390775" y="2366963"/>
            <a:ext cx="47625" cy="1587"/>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3" name="Line 13"/>
          <p:cNvSpPr>
            <a:spLocks noChangeShapeType="1"/>
          </p:cNvSpPr>
          <p:nvPr/>
        </p:nvSpPr>
        <p:spPr bwMode="auto">
          <a:xfrm>
            <a:off x="2390775" y="2036763"/>
            <a:ext cx="47625" cy="1587"/>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4" name="Line 14"/>
          <p:cNvSpPr>
            <a:spLocks noChangeShapeType="1"/>
          </p:cNvSpPr>
          <p:nvPr/>
        </p:nvSpPr>
        <p:spPr bwMode="auto">
          <a:xfrm>
            <a:off x="2603500" y="5329238"/>
            <a:ext cx="3271838" cy="317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5" name="Line 15"/>
          <p:cNvSpPr>
            <a:spLocks noChangeShapeType="1"/>
          </p:cNvSpPr>
          <p:nvPr/>
        </p:nvSpPr>
        <p:spPr bwMode="auto">
          <a:xfrm flipV="1">
            <a:off x="2438400" y="5329238"/>
            <a:ext cx="1588" cy="49212"/>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6" name="Line 16"/>
          <p:cNvSpPr>
            <a:spLocks noChangeShapeType="1"/>
          </p:cNvSpPr>
          <p:nvPr/>
        </p:nvSpPr>
        <p:spPr bwMode="auto">
          <a:xfrm flipV="1">
            <a:off x="2609850" y="5329238"/>
            <a:ext cx="1588" cy="49212"/>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7" name="Line 17"/>
          <p:cNvSpPr>
            <a:spLocks noChangeShapeType="1"/>
          </p:cNvSpPr>
          <p:nvPr/>
        </p:nvSpPr>
        <p:spPr bwMode="auto">
          <a:xfrm flipV="1">
            <a:off x="2947988"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8" name="Line 18"/>
          <p:cNvSpPr>
            <a:spLocks noChangeShapeType="1"/>
          </p:cNvSpPr>
          <p:nvPr/>
        </p:nvSpPr>
        <p:spPr bwMode="auto">
          <a:xfrm flipV="1">
            <a:off x="311785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19" name="Line 19"/>
          <p:cNvSpPr>
            <a:spLocks noChangeShapeType="1"/>
          </p:cNvSpPr>
          <p:nvPr/>
        </p:nvSpPr>
        <p:spPr bwMode="auto">
          <a:xfrm flipV="1">
            <a:off x="3290888"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0" name="Line 20"/>
          <p:cNvSpPr>
            <a:spLocks noChangeShapeType="1"/>
          </p:cNvSpPr>
          <p:nvPr/>
        </p:nvSpPr>
        <p:spPr bwMode="auto">
          <a:xfrm flipV="1">
            <a:off x="3465513"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1" name="Line 21"/>
          <p:cNvSpPr>
            <a:spLocks noChangeShapeType="1"/>
          </p:cNvSpPr>
          <p:nvPr/>
        </p:nvSpPr>
        <p:spPr bwMode="auto">
          <a:xfrm flipV="1">
            <a:off x="363855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2" name="Line 22"/>
          <p:cNvSpPr>
            <a:spLocks noChangeShapeType="1"/>
          </p:cNvSpPr>
          <p:nvPr/>
        </p:nvSpPr>
        <p:spPr bwMode="auto">
          <a:xfrm flipV="1">
            <a:off x="381000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3" name="Line 23"/>
          <p:cNvSpPr>
            <a:spLocks noChangeShapeType="1"/>
          </p:cNvSpPr>
          <p:nvPr/>
        </p:nvSpPr>
        <p:spPr bwMode="auto">
          <a:xfrm flipV="1">
            <a:off x="398145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4" name="Line 24"/>
          <p:cNvSpPr>
            <a:spLocks noChangeShapeType="1"/>
          </p:cNvSpPr>
          <p:nvPr/>
        </p:nvSpPr>
        <p:spPr bwMode="auto">
          <a:xfrm flipV="1">
            <a:off x="415290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5" name="Line 25"/>
          <p:cNvSpPr>
            <a:spLocks noChangeShapeType="1"/>
          </p:cNvSpPr>
          <p:nvPr/>
        </p:nvSpPr>
        <p:spPr bwMode="auto">
          <a:xfrm flipV="1">
            <a:off x="4325938"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6" name="Line 26"/>
          <p:cNvSpPr>
            <a:spLocks noChangeShapeType="1"/>
          </p:cNvSpPr>
          <p:nvPr/>
        </p:nvSpPr>
        <p:spPr bwMode="auto">
          <a:xfrm flipV="1">
            <a:off x="4495800" y="5329238"/>
            <a:ext cx="1588"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7" name="Line 27"/>
          <p:cNvSpPr>
            <a:spLocks noChangeShapeType="1"/>
          </p:cNvSpPr>
          <p:nvPr/>
        </p:nvSpPr>
        <p:spPr bwMode="auto">
          <a:xfrm flipV="1">
            <a:off x="4668838"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8" name="Line 28"/>
          <p:cNvSpPr>
            <a:spLocks noChangeShapeType="1"/>
          </p:cNvSpPr>
          <p:nvPr/>
        </p:nvSpPr>
        <p:spPr bwMode="auto">
          <a:xfrm flipV="1">
            <a:off x="5875338" y="5329238"/>
            <a:ext cx="1587" cy="49212"/>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029" name="Freeform 29"/>
          <p:cNvSpPr>
            <a:spLocks/>
          </p:cNvSpPr>
          <p:nvPr/>
        </p:nvSpPr>
        <p:spPr bwMode="auto">
          <a:xfrm>
            <a:off x="2682875" y="2314575"/>
            <a:ext cx="1892300" cy="3008313"/>
          </a:xfrm>
          <a:custGeom>
            <a:avLst/>
            <a:gdLst>
              <a:gd name="T0" fmla="*/ 0 w 1099"/>
              <a:gd name="T1" fmla="*/ 2147483647 h 1650"/>
              <a:gd name="T2" fmla="*/ 2147483647 w 1099"/>
              <a:gd name="T3" fmla="*/ 2147483647 h 1650"/>
              <a:gd name="T4" fmla="*/ 2147483647 w 1099"/>
              <a:gd name="T5" fmla="*/ 2147483647 h 1650"/>
              <a:gd name="T6" fmla="*/ 2147483647 w 1099"/>
              <a:gd name="T7" fmla="*/ 2147483647 h 1650"/>
              <a:gd name="T8" fmla="*/ 2147483647 w 1099"/>
              <a:gd name="T9" fmla="*/ 2147483647 h 1650"/>
              <a:gd name="T10" fmla="*/ 2147483647 w 1099"/>
              <a:gd name="T11" fmla="*/ 2147483647 h 1650"/>
              <a:gd name="T12" fmla="*/ 2147483647 w 1099"/>
              <a:gd name="T13" fmla="*/ 0 h 1650"/>
              <a:gd name="T14" fmla="*/ 2147483647 w 1099"/>
              <a:gd name="T15" fmla="*/ 2147483647 h 1650"/>
              <a:gd name="T16" fmla="*/ 2147483647 w 1099"/>
              <a:gd name="T17" fmla="*/ 2147483647 h 1650"/>
              <a:gd name="T18" fmla="*/ 2147483647 w 1099"/>
              <a:gd name="T19" fmla="*/ 2147483647 h 1650"/>
              <a:gd name="T20" fmla="*/ 2147483647 w 1099"/>
              <a:gd name="T21" fmla="*/ 2147483647 h 1650"/>
              <a:gd name="T22" fmla="*/ 2147483647 w 1099"/>
              <a:gd name="T23" fmla="*/ 2147483647 h 16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99"/>
              <a:gd name="T37" fmla="*/ 0 h 1650"/>
              <a:gd name="T38" fmla="*/ 1099 w 1099"/>
              <a:gd name="T39" fmla="*/ 1650 h 16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99" h="1650">
                <a:moveTo>
                  <a:pt x="0" y="1647"/>
                </a:moveTo>
                <a:lnTo>
                  <a:pt x="99" y="1643"/>
                </a:lnTo>
                <a:lnTo>
                  <a:pt x="199" y="1645"/>
                </a:lnTo>
                <a:lnTo>
                  <a:pt x="299" y="1638"/>
                </a:lnTo>
                <a:lnTo>
                  <a:pt x="398" y="1548"/>
                </a:lnTo>
                <a:lnTo>
                  <a:pt x="500" y="947"/>
                </a:lnTo>
                <a:lnTo>
                  <a:pt x="600" y="0"/>
                </a:lnTo>
                <a:lnTo>
                  <a:pt x="700" y="1160"/>
                </a:lnTo>
                <a:lnTo>
                  <a:pt x="800" y="1539"/>
                </a:lnTo>
                <a:lnTo>
                  <a:pt x="899" y="1636"/>
                </a:lnTo>
                <a:lnTo>
                  <a:pt x="999" y="1647"/>
                </a:lnTo>
                <a:lnTo>
                  <a:pt x="1099" y="1650"/>
                </a:lnTo>
              </a:path>
            </a:pathLst>
          </a:custGeom>
          <a:noFill/>
          <a:ln w="14288">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0" name="Freeform 30"/>
          <p:cNvSpPr>
            <a:spLocks/>
          </p:cNvSpPr>
          <p:nvPr/>
        </p:nvSpPr>
        <p:spPr bwMode="auto">
          <a:xfrm>
            <a:off x="2682875" y="3508375"/>
            <a:ext cx="1892300" cy="1814513"/>
          </a:xfrm>
          <a:custGeom>
            <a:avLst/>
            <a:gdLst>
              <a:gd name="T0" fmla="*/ 0 w 1099"/>
              <a:gd name="T1" fmla="*/ 2147483647 h 995"/>
              <a:gd name="T2" fmla="*/ 2147483647 w 1099"/>
              <a:gd name="T3" fmla="*/ 2147483647 h 995"/>
              <a:gd name="T4" fmla="*/ 2147483647 w 1099"/>
              <a:gd name="T5" fmla="*/ 2147483647 h 995"/>
              <a:gd name="T6" fmla="*/ 2147483647 w 1099"/>
              <a:gd name="T7" fmla="*/ 2147483647 h 995"/>
              <a:gd name="T8" fmla="*/ 2147483647 w 1099"/>
              <a:gd name="T9" fmla="*/ 2147483647 h 995"/>
              <a:gd name="T10" fmla="*/ 2147483647 w 1099"/>
              <a:gd name="T11" fmla="*/ 2147483647 h 995"/>
              <a:gd name="T12" fmla="*/ 2147483647 w 1099"/>
              <a:gd name="T13" fmla="*/ 0 h 995"/>
              <a:gd name="T14" fmla="*/ 2147483647 w 1099"/>
              <a:gd name="T15" fmla="*/ 2147483647 h 995"/>
              <a:gd name="T16" fmla="*/ 2147483647 w 1099"/>
              <a:gd name="T17" fmla="*/ 2147483647 h 995"/>
              <a:gd name="T18" fmla="*/ 2147483647 w 1099"/>
              <a:gd name="T19" fmla="*/ 2147483647 h 995"/>
              <a:gd name="T20" fmla="*/ 2147483647 w 1099"/>
              <a:gd name="T21" fmla="*/ 2147483647 h 995"/>
              <a:gd name="T22" fmla="*/ 2147483647 w 1099"/>
              <a:gd name="T23" fmla="*/ 2147483647 h 9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99"/>
              <a:gd name="T37" fmla="*/ 0 h 995"/>
              <a:gd name="T38" fmla="*/ 1099 w 1099"/>
              <a:gd name="T39" fmla="*/ 995 h 9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99" h="995">
                <a:moveTo>
                  <a:pt x="0" y="990"/>
                </a:moveTo>
                <a:lnTo>
                  <a:pt x="99" y="992"/>
                </a:lnTo>
                <a:lnTo>
                  <a:pt x="199" y="992"/>
                </a:lnTo>
                <a:lnTo>
                  <a:pt x="299" y="995"/>
                </a:lnTo>
                <a:lnTo>
                  <a:pt x="398" y="902"/>
                </a:lnTo>
                <a:lnTo>
                  <a:pt x="500" y="109"/>
                </a:lnTo>
                <a:lnTo>
                  <a:pt x="600" y="0"/>
                </a:lnTo>
                <a:lnTo>
                  <a:pt x="700" y="736"/>
                </a:lnTo>
                <a:lnTo>
                  <a:pt x="800" y="943"/>
                </a:lnTo>
                <a:lnTo>
                  <a:pt x="899" y="986"/>
                </a:lnTo>
                <a:lnTo>
                  <a:pt x="999" y="992"/>
                </a:lnTo>
                <a:lnTo>
                  <a:pt x="1099" y="992"/>
                </a:lnTo>
              </a:path>
            </a:pathLst>
          </a:custGeom>
          <a:noFill/>
          <a:ln w="14288">
            <a:solidFill>
              <a:srgbClr val="FF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1" name="Freeform 31"/>
          <p:cNvSpPr>
            <a:spLocks/>
          </p:cNvSpPr>
          <p:nvPr/>
        </p:nvSpPr>
        <p:spPr bwMode="auto">
          <a:xfrm>
            <a:off x="2682875" y="5297488"/>
            <a:ext cx="3097213" cy="25400"/>
          </a:xfrm>
          <a:custGeom>
            <a:avLst/>
            <a:gdLst>
              <a:gd name="T0" fmla="*/ 0 w 1799"/>
              <a:gd name="T1" fmla="*/ 2147483647 h 14"/>
              <a:gd name="T2" fmla="*/ 2147483647 w 1799"/>
              <a:gd name="T3" fmla="*/ 2147483647 h 14"/>
              <a:gd name="T4" fmla="*/ 2147483647 w 1799"/>
              <a:gd name="T5" fmla="*/ 2147483647 h 14"/>
              <a:gd name="T6" fmla="*/ 2147483647 w 1799"/>
              <a:gd name="T7" fmla="*/ 0 h 14"/>
              <a:gd name="T8" fmla="*/ 2147483647 w 1799"/>
              <a:gd name="T9" fmla="*/ 2147483647 h 14"/>
              <a:gd name="T10" fmla="*/ 2147483647 w 1799"/>
              <a:gd name="T11" fmla="*/ 2147483647 h 14"/>
              <a:gd name="T12" fmla="*/ 2147483647 w 1799"/>
              <a:gd name="T13" fmla="*/ 2147483647 h 14"/>
              <a:gd name="T14" fmla="*/ 2147483647 w 1799"/>
              <a:gd name="T15" fmla="*/ 2147483647 h 14"/>
              <a:gd name="T16" fmla="*/ 2147483647 w 1799"/>
              <a:gd name="T17" fmla="*/ 2147483647 h 14"/>
              <a:gd name="T18" fmla="*/ 2147483647 w 1799"/>
              <a:gd name="T19" fmla="*/ 2147483647 h 14"/>
              <a:gd name="T20" fmla="*/ 2147483647 w 1799"/>
              <a:gd name="T21" fmla="*/ 2147483647 h 14"/>
              <a:gd name="T22" fmla="*/ 2147483647 w 1799"/>
              <a:gd name="T23" fmla="*/ 2147483647 h 14"/>
              <a:gd name="T24" fmla="*/ 2147483647 w 1799"/>
              <a:gd name="T25" fmla="*/ 2147483647 h 14"/>
              <a:gd name="T26" fmla="*/ 2147483647 w 1799"/>
              <a:gd name="T27" fmla="*/ 2147483647 h 14"/>
              <a:gd name="T28" fmla="*/ 2147483647 w 1799"/>
              <a:gd name="T29" fmla="*/ 2147483647 h 14"/>
              <a:gd name="T30" fmla="*/ 2147483647 w 1799"/>
              <a:gd name="T31" fmla="*/ 2147483647 h 14"/>
              <a:gd name="T32" fmla="*/ 2147483647 w 1799"/>
              <a:gd name="T33" fmla="*/ 2147483647 h 14"/>
              <a:gd name="T34" fmla="*/ 2147483647 w 1799"/>
              <a:gd name="T35" fmla="*/ 2147483647 h 14"/>
              <a:gd name="T36" fmla="*/ 2147483647 w 1799"/>
              <a:gd name="T37" fmla="*/ 2147483647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99"/>
              <a:gd name="T58" fmla="*/ 0 h 14"/>
              <a:gd name="T59" fmla="*/ 1799 w 1799"/>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99" h="14">
                <a:moveTo>
                  <a:pt x="0" y="9"/>
                </a:moveTo>
                <a:lnTo>
                  <a:pt x="99" y="14"/>
                </a:lnTo>
                <a:lnTo>
                  <a:pt x="199" y="14"/>
                </a:lnTo>
                <a:lnTo>
                  <a:pt x="299" y="0"/>
                </a:lnTo>
                <a:lnTo>
                  <a:pt x="398" y="5"/>
                </a:lnTo>
                <a:lnTo>
                  <a:pt x="500" y="2"/>
                </a:lnTo>
                <a:lnTo>
                  <a:pt x="600" y="9"/>
                </a:lnTo>
                <a:lnTo>
                  <a:pt x="700" y="11"/>
                </a:lnTo>
                <a:lnTo>
                  <a:pt x="800" y="11"/>
                </a:lnTo>
                <a:lnTo>
                  <a:pt x="899" y="11"/>
                </a:lnTo>
                <a:lnTo>
                  <a:pt x="999" y="11"/>
                </a:lnTo>
                <a:lnTo>
                  <a:pt x="1099" y="9"/>
                </a:lnTo>
                <a:lnTo>
                  <a:pt x="1199" y="7"/>
                </a:lnTo>
                <a:lnTo>
                  <a:pt x="1298" y="5"/>
                </a:lnTo>
                <a:lnTo>
                  <a:pt x="1400" y="9"/>
                </a:lnTo>
                <a:lnTo>
                  <a:pt x="1500" y="11"/>
                </a:lnTo>
                <a:lnTo>
                  <a:pt x="1600" y="7"/>
                </a:lnTo>
                <a:lnTo>
                  <a:pt x="1699" y="5"/>
                </a:lnTo>
                <a:lnTo>
                  <a:pt x="1799" y="11"/>
                </a:lnTo>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2" name="Freeform 32"/>
          <p:cNvSpPr>
            <a:spLocks/>
          </p:cNvSpPr>
          <p:nvPr/>
        </p:nvSpPr>
        <p:spPr bwMode="auto">
          <a:xfrm>
            <a:off x="2682875" y="5210175"/>
            <a:ext cx="3097213" cy="112713"/>
          </a:xfrm>
          <a:custGeom>
            <a:avLst/>
            <a:gdLst>
              <a:gd name="T0" fmla="*/ 0 w 1799"/>
              <a:gd name="T1" fmla="*/ 2147483647 h 62"/>
              <a:gd name="T2" fmla="*/ 2147483647 w 1799"/>
              <a:gd name="T3" fmla="*/ 2147483647 h 62"/>
              <a:gd name="T4" fmla="*/ 2147483647 w 1799"/>
              <a:gd name="T5" fmla="*/ 2147483647 h 62"/>
              <a:gd name="T6" fmla="*/ 2147483647 w 1799"/>
              <a:gd name="T7" fmla="*/ 0 h 62"/>
              <a:gd name="T8" fmla="*/ 2147483647 w 1799"/>
              <a:gd name="T9" fmla="*/ 2147483647 h 62"/>
              <a:gd name="T10" fmla="*/ 2147483647 w 1799"/>
              <a:gd name="T11" fmla="*/ 2147483647 h 62"/>
              <a:gd name="T12" fmla="*/ 2147483647 w 1799"/>
              <a:gd name="T13" fmla="*/ 2147483647 h 62"/>
              <a:gd name="T14" fmla="*/ 2147483647 w 1799"/>
              <a:gd name="T15" fmla="*/ 2147483647 h 62"/>
              <a:gd name="T16" fmla="*/ 2147483647 w 1799"/>
              <a:gd name="T17" fmla="*/ 2147483647 h 62"/>
              <a:gd name="T18" fmla="*/ 2147483647 w 1799"/>
              <a:gd name="T19" fmla="*/ 2147483647 h 62"/>
              <a:gd name="T20" fmla="*/ 2147483647 w 1799"/>
              <a:gd name="T21" fmla="*/ 2147483647 h 62"/>
              <a:gd name="T22" fmla="*/ 2147483647 w 1799"/>
              <a:gd name="T23" fmla="*/ 2147483647 h 62"/>
              <a:gd name="T24" fmla="*/ 2147483647 w 1799"/>
              <a:gd name="T25" fmla="*/ 2147483647 h 62"/>
              <a:gd name="T26" fmla="*/ 2147483647 w 1799"/>
              <a:gd name="T27" fmla="*/ 2147483647 h 62"/>
              <a:gd name="T28" fmla="*/ 2147483647 w 1799"/>
              <a:gd name="T29" fmla="*/ 2147483647 h 62"/>
              <a:gd name="T30" fmla="*/ 2147483647 w 1799"/>
              <a:gd name="T31" fmla="*/ 2147483647 h 62"/>
              <a:gd name="T32" fmla="*/ 2147483647 w 1799"/>
              <a:gd name="T33" fmla="*/ 2147483647 h 62"/>
              <a:gd name="T34" fmla="*/ 2147483647 w 1799"/>
              <a:gd name="T35" fmla="*/ 2147483647 h 62"/>
              <a:gd name="T36" fmla="*/ 2147483647 w 1799"/>
              <a:gd name="T37" fmla="*/ 214748364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99"/>
              <a:gd name="T58" fmla="*/ 0 h 62"/>
              <a:gd name="T59" fmla="*/ 1799 w 1799"/>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99" h="62">
                <a:moveTo>
                  <a:pt x="0" y="57"/>
                </a:moveTo>
                <a:lnTo>
                  <a:pt x="99" y="62"/>
                </a:lnTo>
                <a:lnTo>
                  <a:pt x="199" y="59"/>
                </a:lnTo>
                <a:lnTo>
                  <a:pt x="299" y="0"/>
                </a:lnTo>
                <a:lnTo>
                  <a:pt x="398" y="23"/>
                </a:lnTo>
                <a:lnTo>
                  <a:pt x="500" y="41"/>
                </a:lnTo>
                <a:lnTo>
                  <a:pt x="600" y="53"/>
                </a:lnTo>
                <a:lnTo>
                  <a:pt x="700" y="50"/>
                </a:lnTo>
                <a:lnTo>
                  <a:pt x="800" y="62"/>
                </a:lnTo>
                <a:lnTo>
                  <a:pt x="899" y="57"/>
                </a:lnTo>
                <a:lnTo>
                  <a:pt x="999" y="57"/>
                </a:lnTo>
                <a:lnTo>
                  <a:pt x="1099" y="55"/>
                </a:lnTo>
                <a:lnTo>
                  <a:pt x="1199" y="55"/>
                </a:lnTo>
                <a:lnTo>
                  <a:pt x="1298" y="55"/>
                </a:lnTo>
                <a:lnTo>
                  <a:pt x="1400" y="57"/>
                </a:lnTo>
                <a:lnTo>
                  <a:pt x="1500" y="53"/>
                </a:lnTo>
                <a:lnTo>
                  <a:pt x="1600" y="57"/>
                </a:lnTo>
                <a:lnTo>
                  <a:pt x="1699" y="57"/>
                </a:lnTo>
                <a:lnTo>
                  <a:pt x="1799" y="57"/>
                </a:lnTo>
              </a:path>
            </a:pathLst>
          </a:custGeom>
          <a:noFill/>
          <a:ln w="14288">
            <a:solidFill>
              <a:srgbClr val="00FF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3" name="Freeform 33"/>
          <p:cNvSpPr>
            <a:spLocks/>
          </p:cNvSpPr>
          <p:nvPr/>
        </p:nvSpPr>
        <p:spPr bwMode="auto">
          <a:xfrm>
            <a:off x="2484438" y="5284788"/>
            <a:ext cx="79375" cy="84137"/>
          </a:xfrm>
          <a:custGeom>
            <a:avLst/>
            <a:gdLst>
              <a:gd name="T0" fmla="*/ 2147483647 w 46"/>
              <a:gd name="T1" fmla="*/ 0 h 46"/>
              <a:gd name="T2" fmla="*/ 2147483647 w 46"/>
              <a:gd name="T3" fmla="*/ 2147483647 h 46"/>
              <a:gd name="T4" fmla="*/ 2147483647 w 46"/>
              <a:gd name="T5" fmla="*/ 2147483647 h 46"/>
              <a:gd name="T6" fmla="*/ 0 w 46"/>
              <a:gd name="T7" fmla="*/ 2147483647 h 46"/>
              <a:gd name="T8" fmla="*/ 2147483647 w 46"/>
              <a:gd name="T9" fmla="*/ 0 h 46"/>
              <a:gd name="T10" fmla="*/ 0 60000 65536"/>
              <a:gd name="T11" fmla="*/ 0 60000 65536"/>
              <a:gd name="T12" fmla="*/ 0 60000 65536"/>
              <a:gd name="T13" fmla="*/ 0 60000 65536"/>
              <a:gd name="T14" fmla="*/ 0 60000 65536"/>
              <a:gd name="T15" fmla="*/ 0 w 46"/>
              <a:gd name="T16" fmla="*/ 0 h 46"/>
              <a:gd name="T17" fmla="*/ 46 w 46"/>
              <a:gd name="T18" fmla="*/ 46 h 46"/>
            </a:gdLst>
            <a:ahLst/>
            <a:cxnLst>
              <a:cxn ang="T10">
                <a:pos x="T0" y="T1"/>
              </a:cxn>
              <a:cxn ang="T11">
                <a:pos x="T2" y="T3"/>
              </a:cxn>
              <a:cxn ang="T12">
                <a:pos x="T4" y="T5"/>
              </a:cxn>
              <a:cxn ang="T13">
                <a:pos x="T6" y="T7"/>
              </a:cxn>
              <a:cxn ang="T14">
                <a:pos x="T8" y="T9"/>
              </a:cxn>
            </a:cxnLst>
            <a:rect l="T15" t="T16" r="T17" b="T18"/>
            <a:pathLst>
              <a:path w="46" h="46">
                <a:moveTo>
                  <a:pt x="23" y="0"/>
                </a:moveTo>
                <a:lnTo>
                  <a:pt x="46" y="23"/>
                </a:lnTo>
                <a:lnTo>
                  <a:pt x="23" y="46"/>
                </a:lnTo>
                <a:lnTo>
                  <a:pt x="0" y="23"/>
                </a:lnTo>
                <a:lnTo>
                  <a:pt x="23" y="0"/>
                </a:lnTo>
                <a:close/>
              </a:path>
            </a:pathLst>
          </a:custGeom>
          <a:solidFill>
            <a:srgbClr val="000080"/>
          </a:solidFill>
          <a:ln w="9525">
            <a:solidFill>
              <a:schemeClr val="tx1"/>
            </a:solidFill>
            <a:round/>
            <a:headEnd/>
            <a:tailEnd/>
          </a:ln>
        </p:spPr>
        <p:txBody>
          <a:bodyPr/>
          <a:lstStyle/>
          <a:p>
            <a:endParaRPr lang="en-US"/>
          </a:p>
        </p:txBody>
      </p:sp>
      <p:sp>
        <p:nvSpPr>
          <p:cNvPr id="256034" name="Freeform 34"/>
          <p:cNvSpPr>
            <a:spLocks/>
          </p:cNvSpPr>
          <p:nvPr/>
        </p:nvSpPr>
        <p:spPr bwMode="auto">
          <a:xfrm>
            <a:off x="2478088" y="5276850"/>
            <a:ext cx="76200"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2"/>
                </a:lnTo>
                <a:lnTo>
                  <a:pt x="23" y="45"/>
                </a:lnTo>
                <a:lnTo>
                  <a:pt x="0" y="22"/>
                </a:lnTo>
                <a:lnTo>
                  <a:pt x="23" y="0"/>
                </a:lnTo>
                <a:close/>
              </a:path>
            </a:pathLst>
          </a:custGeom>
          <a:noFill/>
          <a:ln w="14288">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5" name="Freeform 35"/>
          <p:cNvSpPr>
            <a:spLocks/>
          </p:cNvSpPr>
          <p:nvPr/>
        </p:nvSpPr>
        <p:spPr bwMode="auto">
          <a:xfrm>
            <a:off x="2822575" y="5276850"/>
            <a:ext cx="77788" cy="82550"/>
          </a:xfrm>
          <a:custGeom>
            <a:avLst/>
            <a:gdLst>
              <a:gd name="T0" fmla="*/ 2147483647 w 46"/>
              <a:gd name="T1" fmla="*/ 0 h 45"/>
              <a:gd name="T2" fmla="*/ 2147483647 w 46"/>
              <a:gd name="T3" fmla="*/ 2147483647 h 45"/>
              <a:gd name="T4" fmla="*/ 2147483647 w 46"/>
              <a:gd name="T5" fmla="*/ 2147483647 h 45"/>
              <a:gd name="T6" fmla="*/ 0 w 46"/>
              <a:gd name="T7" fmla="*/ 2147483647 h 45"/>
              <a:gd name="T8" fmla="*/ 2147483647 w 46"/>
              <a:gd name="T9" fmla="*/ 0 h 45"/>
              <a:gd name="T10" fmla="*/ 0 60000 65536"/>
              <a:gd name="T11" fmla="*/ 0 60000 65536"/>
              <a:gd name="T12" fmla="*/ 0 60000 65536"/>
              <a:gd name="T13" fmla="*/ 0 60000 65536"/>
              <a:gd name="T14" fmla="*/ 0 60000 65536"/>
              <a:gd name="T15" fmla="*/ 0 w 46"/>
              <a:gd name="T16" fmla="*/ 0 h 45"/>
              <a:gd name="T17" fmla="*/ 46 w 46"/>
              <a:gd name="T18" fmla="*/ 45 h 45"/>
            </a:gdLst>
            <a:ahLst/>
            <a:cxnLst>
              <a:cxn ang="T10">
                <a:pos x="T0" y="T1"/>
              </a:cxn>
              <a:cxn ang="T11">
                <a:pos x="T2" y="T3"/>
              </a:cxn>
              <a:cxn ang="T12">
                <a:pos x="T4" y="T5"/>
              </a:cxn>
              <a:cxn ang="T13">
                <a:pos x="T6" y="T7"/>
              </a:cxn>
              <a:cxn ang="T14">
                <a:pos x="T8" y="T9"/>
              </a:cxn>
            </a:cxnLst>
            <a:rect l="T15" t="T16" r="T17" b="T18"/>
            <a:pathLst>
              <a:path w="46" h="45">
                <a:moveTo>
                  <a:pt x="23" y="0"/>
                </a:moveTo>
                <a:lnTo>
                  <a:pt x="46" y="22"/>
                </a:lnTo>
                <a:lnTo>
                  <a:pt x="23" y="45"/>
                </a:lnTo>
                <a:lnTo>
                  <a:pt x="0" y="22"/>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36" name="Freeform 36"/>
          <p:cNvSpPr>
            <a:spLocks/>
          </p:cNvSpPr>
          <p:nvPr/>
        </p:nvSpPr>
        <p:spPr bwMode="auto">
          <a:xfrm>
            <a:off x="2814638" y="5267325"/>
            <a:ext cx="77787" cy="84138"/>
          </a:xfrm>
          <a:custGeom>
            <a:avLst/>
            <a:gdLst>
              <a:gd name="T0" fmla="*/ 2147483647 w 45"/>
              <a:gd name="T1" fmla="*/ 0 h 46"/>
              <a:gd name="T2" fmla="*/ 2147483647 w 45"/>
              <a:gd name="T3" fmla="*/ 2147483647 h 46"/>
              <a:gd name="T4" fmla="*/ 2147483647 w 45"/>
              <a:gd name="T5" fmla="*/ 2147483647 h 46"/>
              <a:gd name="T6" fmla="*/ 0 w 45"/>
              <a:gd name="T7" fmla="*/ 2147483647 h 46"/>
              <a:gd name="T8" fmla="*/ 2147483647 w 45"/>
              <a:gd name="T9" fmla="*/ 0 h 46"/>
              <a:gd name="T10" fmla="*/ 0 60000 65536"/>
              <a:gd name="T11" fmla="*/ 0 60000 65536"/>
              <a:gd name="T12" fmla="*/ 0 60000 65536"/>
              <a:gd name="T13" fmla="*/ 0 60000 65536"/>
              <a:gd name="T14" fmla="*/ 0 60000 65536"/>
              <a:gd name="T15" fmla="*/ 0 w 45"/>
              <a:gd name="T16" fmla="*/ 0 h 46"/>
              <a:gd name="T17" fmla="*/ 45 w 45"/>
              <a:gd name="T18" fmla="*/ 46 h 46"/>
            </a:gdLst>
            <a:ahLst/>
            <a:cxnLst>
              <a:cxn ang="T10">
                <a:pos x="T0" y="T1"/>
              </a:cxn>
              <a:cxn ang="T11">
                <a:pos x="T2" y="T3"/>
              </a:cxn>
              <a:cxn ang="T12">
                <a:pos x="T4" y="T5"/>
              </a:cxn>
              <a:cxn ang="T13">
                <a:pos x="T6" y="T7"/>
              </a:cxn>
              <a:cxn ang="T14">
                <a:pos x="T8" y="T9"/>
              </a:cxn>
            </a:cxnLst>
            <a:rect l="T15" t="T16" r="T17" b="T18"/>
            <a:pathLst>
              <a:path w="45" h="46">
                <a:moveTo>
                  <a:pt x="22" y="0"/>
                </a:moveTo>
                <a:lnTo>
                  <a:pt x="45" y="23"/>
                </a:lnTo>
                <a:lnTo>
                  <a:pt x="22" y="46"/>
                </a:lnTo>
                <a:lnTo>
                  <a:pt x="0" y="23"/>
                </a:lnTo>
                <a:lnTo>
                  <a:pt x="22"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7" name="Freeform 37"/>
          <p:cNvSpPr>
            <a:spLocks/>
          </p:cNvSpPr>
          <p:nvPr/>
        </p:nvSpPr>
        <p:spPr bwMode="auto">
          <a:xfrm>
            <a:off x="2994025" y="5280025"/>
            <a:ext cx="77788"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3"/>
                </a:lnTo>
                <a:lnTo>
                  <a:pt x="23" y="45"/>
                </a:lnTo>
                <a:lnTo>
                  <a:pt x="0" y="23"/>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38" name="Freeform 38"/>
          <p:cNvSpPr>
            <a:spLocks/>
          </p:cNvSpPr>
          <p:nvPr/>
        </p:nvSpPr>
        <p:spPr bwMode="auto">
          <a:xfrm>
            <a:off x="2986088" y="5272088"/>
            <a:ext cx="79375" cy="84137"/>
          </a:xfrm>
          <a:custGeom>
            <a:avLst/>
            <a:gdLst>
              <a:gd name="T0" fmla="*/ 2147483647 w 46"/>
              <a:gd name="T1" fmla="*/ 0 h 46"/>
              <a:gd name="T2" fmla="*/ 2147483647 w 46"/>
              <a:gd name="T3" fmla="*/ 2147483647 h 46"/>
              <a:gd name="T4" fmla="*/ 2147483647 w 46"/>
              <a:gd name="T5" fmla="*/ 2147483647 h 46"/>
              <a:gd name="T6" fmla="*/ 0 w 46"/>
              <a:gd name="T7" fmla="*/ 2147483647 h 46"/>
              <a:gd name="T8" fmla="*/ 2147483647 w 46"/>
              <a:gd name="T9" fmla="*/ 0 h 46"/>
              <a:gd name="T10" fmla="*/ 0 60000 65536"/>
              <a:gd name="T11" fmla="*/ 0 60000 65536"/>
              <a:gd name="T12" fmla="*/ 0 60000 65536"/>
              <a:gd name="T13" fmla="*/ 0 60000 65536"/>
              <a:gd name="T14" fmla="*/ 0 60000 65536"/>
              <a:gd name="T15" fmla="*/ 0 w 46"/>
              <a:gd name="T16" fmla="*/ 0 h 46"/>
              <a:gd name="T17" fmla="*/ 46 w 46"/>
              <a:gd name="T18" fmla="*/ 46 h 46"/>
            </a:gdLst>
            <a:ahLst/>
            <a:cxnLst>
              <a:cxn ang="T10">
                <a:pos x="T0" y="T1"/>
              </a:cxn>
              <a:cxn ang="T11">
                <a:pos x="T2" y="T3"/>
              </a:cxn>
              <a:cxn ang="T12">
                <a:pos x="T4" y="T5"/>
              </a:cxn>
              <a:cxn ang="T13">
                <a:pos x="T6" y="T7"/>
              </a:cxn>
              <a:cxn ang="T14">
                <a:pos x="T8" y="T9"/>
              </a:cxn>
            </a:cxnLst>
            <a:rect l="T15" t="T16" r="T17" b="T18"/>
            <a:pathLst>
              <a:path w="46" h="46">
                <a:moveTo>
                  <a:pt x="23" y="0"/>
                </a:moveTo>
                <a:lnTo>
                  <a:pt x="46" y="23"/>
                </a:lnTo>
                <a:lnTo>
                  <a:pt x="23" y="46"/>
                </a:lnTo>
                <a:lnTo>
                  <a:pt x="0" y="23"/>
                </a:lnTo>
                <a:lnTo>
                  <a:pt x="23"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39" name="Freeform 39"/>
          <p:cNvSpPr>
            <a:spLocks/>
          </p:cNvSpPr>
          <p:nvPr/>
        </p:nvSpPr>
        <p:spPr bwMode="auto">
          <a:xfrm>
            <a:off x="3167063" y="5267325"/>
            <a:ext cx="76200" cy="84138"/>
          </a:xfrm>
          <a:custGeom>
            <a:avLst/>
            <a:gdLst>
              <a:gd name="T0" fmla="*/ 2147483647 w 45"/>
              <a:gd name="T1" fmla="*/ 0 h 46"/>
              <a:gd name="T2" fmla="*/ 2147483647 w 45"/>
              <a:gd name="T3" fmla="*/ 2147483647 h 46"/>
              <a:gd name="T4" fmla="*/ 2147483647 w 45"/>
              <a:gd name="T5" fmla="*/ 2147483647 h 46"/>
              <a:gd name="T6" fmla="*/ 0 w 45"/>
              <a:gd name="T7" fmla="*/ 2147483647 h 46"/>
              <a:gd name="T8" fmla="*/ 2147483647 w 45"/>
              <a:gd name="T9" fmla="*/ 0 h 46"/>
              <a:gd name="T10" fmla="*/ 0 60000 65536"/>
              <a:gd name="T11" fmla="*/ 0 60000 65536"/>
              <a:gd name="T12" fmla="*/ 0 60000 65536"/>
              <a:gd name="T13" fmla="*/ 0 60000 65536"/>
              <a:gd name="T14" fmla="*/ 0 60000 65536"/>
              <a:gd name="T15" fmla="*/ 0 w 45"/>
              <a:gd name="T16" fmla="*/ 0 h 46"/>
              <a:gd name="T17" fmla="*/ 45 w 45"/>
              <a:gd name="T18" fmla="*/ 46 h 46"/>
            </a:gdLst>
            <a:ahLst/>
            <a:cxnLst>
              <a:cxn ang="T10">
                <a:pos x="T0" y="T1"/>
              </a:cxn>
              <a:cxn ang="T11">
                <a:pos x="T2" y="T3"/>
              </a:cxn>
              <a:cxn ang="T12">
                <a:pos x="T4" y="T5"/>
              </a:cxn>
              <a:cxn ang="T13">
                <a:pos x="T6" y="T7"/>
              </a:cxn>
              <a:cxn ang="T14">
                <a:pos x="T8" y="T9"/>
              </a:cxn>
            </a:cxnLst>
            <a:rect l="T15" t="T16" r="T17" b="T18"/>
            <a:pathLst>
              <a:path w="45" h="46">
                <a:moveTo>
                  <a:pt x="22" y="0"/>
                </a:moveTo>
                <a:lnTo>
                  <a:pt x="45" y="23"/>
                </a:lnTo>
                <a:lnTo>
                  <a:pt x="22" y="46"/>
                </a:lnTo>
                <a:lnTo>
                  <a:pt x="0" y="23"/>
                </a:lnTo>
                <a:lnTo>
                  <a:pt x="22"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40" name="Freeform 40"/>
          <p:cNvSpPr>
            <a:spLocks/>
          </p:cNvSpPr>
          <p:nvPr/>
        </p:nvSpPr>
        <p:spPr bwMode="auto">
          <a:xfrm>
            <a:off x="3157538" y="5260975"/>
            <a:ext cx="77787" cy="80963"/>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2"/>
                </a:lnTo>
                <a:lnTo>
                  <a:pt x="23" y="45"/>
                </a:lnTo>
                <a:lnTo>
                  <a:pt x="0" y="22"/>
                </a:lnTo>
                <a:lnTo>
                  <a:pt x="23"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41" name="Freeform 41"/>
          <p:cNvSpPr>
            <a:spLocks/>
          </p:cNvSpPr>
          <p:nvPr/>
        </p:nvSpPr>
        <p:spPr bwMode="auto">
          <a:xfrm>
            <a:off x="3336925" y="5103813"/>
            <a:ext cx="79375" cy="82550"/>
          </a:xfrm>
          <a:custGeom>
            <a:avLst/>
            <a:gdLst>
              <a:gd name="T0" fmla="*/ 2147483647 w 46"/>
              <a:gd name="T1" fmla="*/ 0 h 45"/>
              <a:gd name="T2" fmla="*/ 2147483647 w 46"/>
              <a:gd name="T3" fmla="*/ 2147483647 h 45"/>
              <a:gd name="T4" fmla="*/ 2147483647 w 46"/>
              <a:gd name="T5" fmla="*/ 2147483647 h 45"/>
              <a:gd name="T6" fmla="*/ 0 w 46"/>
              <a:gd name="T7" fmla="*/ 2147483647 h 45"/>
              <a:gd name="T8" fmla="*/ 2147483647 w 46"/>
              <a:gd name="T9" fmla="*/ 0 h 45"/>
              <a:gd name="T10" fmla="*/ 0 60000 65536"/>
              <a:gd name="T11" fmla="*/ 0 60000 65536"/>
              <a:gd name="T12" fmla="*/ 0 60000 65536"/>
              <a:gd name="T13" fmla="*/ 0 60000 65536"/>
              <a:gd name="T14" fmla="*/ 0 60000 65536"/>
              <a:gd name="T15" fmla="*/ 0 w 46"/>
              <a:gd name="T16" fmla="*/ 0 h 45"/>
              <a:gd name="T17" fmla="*/ 46 w 46"/>
              <a:gd name="T18" fmla="*/ 45 h 45"/>
            </a:gdLst>
            <a:ahLst/>
            <a:cxnLst>
              <a:cxn ang="T10">
                <a:pos x="T0" y="T1"/>
              </a:cxn>
              <a:cxn ang="T11">
                <a:pos x="T2" y="T3"/>
              </a:cxn>
              <a:cxn ang="T12">
                <a:pos x="T4" y="T5"/>
              </a:cxn>
              <a:cxn ang="T13">
                <a:pos x="T6" y="T7"/>
              </a:cxn>
              <a:cxn ang="T14">
                <a:pos x="T8" y="T9"/>
              </a:cxn>
            </a:cxnLst>
            <a:rect l="T15" t="T16" r="T17" b="T18"/>
            <a:pathLst>
              <a:path w="46" h="45">
                <a:moveTo>
                  <a:pt x="23" y="0"/>
                </a:moveTo>
                <a:lnTo>
                  <a:pt x="46" y="22"/>
                </a:lnTo>
                <a:lnTo>
                  <a:pt x="23" y="45"/>
                </a:lnTo>
                <a:lnTo>
                  <a:pt x="0" y="22"/>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42" name="Freeform 42"/>
          <p:cNvSpPr>
            <a:spLocks/>
          </p:cNvSpPr>
          <p:nvPr/>
        </p:nvSpPr>
        <p:spPr bwMode="auto">
          <a:xfrm>
            <a:off x="3330575" y="5094288"/>
            <a:ext cx="76200"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3"/>
                </a:lnTo>
                <a:lnTo>
                  <a:pt x="22" y="45"/>
                </a:lnTo>
                <a:lnTo>
                  <a:pt x="0" y="23"/>
                </a:lnTo>
                <a:lnTo>
                  <a:pt x="22"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43" name="Freeform 43"/>
          <p:cNvSpPr>
            <a:spLocks/>
          </p:cNvSpPr>
          <p:nvPr/>
        </p:nvSpPr>
        <p:spPr bwMode="auto">
          <a:xfrm>
            <a:off x="3513138" y="4008438"/>
            <a:ext cx="79375" cy="80962"/>
          </a:xfrm>
          <a:custGeom>
            <a:avLst/>
            <a:gdLst>
              <a:gd name="T0" fmla="*/ 2147483647 w 46"/>
              <a:gd name="T1" fmla="*/ 0 h 45"/>
              <a:gd name="T2" fmla="*/ 2147483647 w 46"/>
              <a:gd name="T3" fmla="*/ 2147483647 h 45"/>
              <a:gd name="T4" fmla="*/ 2147483647 w 46"/>
              <a:gd name="T5" fmla="*/ 2147483647 h 45"/>
              <a:gd name="T6" fmla="*/ 0 w 46"/>
              <a:gd name="T7" fmla="*/ 2147483647 h 45"/>
              <a:gd name="T8" fmla="*/ 2147483647 w 46"/>
              <a:gd name="T9" fmla="*/ 0 h 45"/>
              <a:gd name="T10" fmla="*/ 0 60000 65536"/>
              <a:gd name="T11" fmla="*/ 0 60000 65536"/>
              <a:gd name="T12" fmla="*/ 0 60000 65536"/>
              <a:gd name="T13" fmla="*/ 0 60000 65536"/>
              <a:gd name="T14" fmla="*/ 0 60000 65536"/>
              <a:gd name="T15" fmla="*/ 0 w 46"/>
              <a:gd name="T16" fmla="*/ 0 h 45"/>
              <a:gd name="T17" fmla="*/ 46 w 46"/>
              <a:gd name="T18" fmla="*/ 45 h 45"/>
            </a:gdLst>
            <a:ahLst/>
            <a:cxnLst>
              <a:cxn ang="T10">
                <a:pos x="T0" y="T1"/>
              </a:cxn>
              <a:cxn ang="T11">
                <a:pos x="T2" y="T3"/>
              </a:cxn>
              <a:cxn ang="T12">
                <a:pos x="T4" y="T5"/>
              </a:cxn>
              <a:cxn ang="T13">
                <a:pos x="T6" y="T7"/>
              </a:cxn>
              <a:cxn ang="T14">
                <a:pos x="T8" y="T9"/>
              </a:cxn>
            </a:cxnLst>
            <a:rect l="T15" t="T16" r="T17" b="T18"/>
            <a:pathLst>
              <a:path w="46" h="45">
                <a:moveTo>
                  <a:pt x="23" y="0"/>
                </a:moveTo>
                <a:lnTo>
                  <a:pt x="46" y="23"/>
                </a:lnTo>
                <a:lnTo>
                  <a:pt x="23" y="45"/>
                </a:lnTo>
                <a:lnTo>
                  <a:pt x="0" y="23"/>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44" name="Freeform 44"/>
          <p:cNvSpPr>
            <a:spLocks/>
          </p:cNvSpPr>
          <p:nvPr/>
        </p:nvSpPr>
        <p:spPr bwMode="auto">
          <a:xfrm>
            <a:off x="3505200" y="3998913"/>
            <a:ext cx="77788" cy="84137"/>
          </a:xfrm>
          <a:custGeom>
            <a:avLst/>
            <a:gdLst>
              <a:gd name="T0" fmla="*/ 2147483647 w 45"/>
              <a:gd name="T1" fmla="*/ 0 h 46"/>
              <a:gd name="T2" fmla="*/ 2147483647 w 45"/>
              <a:gd name="T3" fmla="*/ 2147483647 h 46"/>
              <a:gd name="T4" fmla="*/ 2147483647 w 45"/>
              <a:gd name="T5" fmla="*/ 2147483647 h 46"/>
              <a:gd name="T6" fmla="*/ 0 w 45"/>
              <a:gd name="T7" fmla="*/ 2147483647 h 46"/>
              <a:gd name="T8" fmla="*/ 2147483647 w 45"/>
              <a:gd name="T9" fmla="*/ 0 h 46"/>
              <a:gd name="T10" fmla="*/ 0 60000 65536"/>
              <a:gd name="T11" fmla="*/ 0 60000 65536"/>
              <a:gd name="T12" fmla="*/ 0 60000 65536"/>
              <a:gd name="T13" fmla="*/ 0 60000 65536"/>
              <a:gd name="T14" fmla="*/ 0 60000 65536"/>
              <a:gd name="T15" fmla="*/ 0 w 45"/>
              <a:gd name="T16" fmla="*/ 0 h 46"/>
              <a:gd name="T17" fmla="*/ 45 w 45"/>
              <a:gd name="T18" fmla="*/ 46 h 46"/>
            </a:gdLst>
            <a:ahLst/>
            <a:cxnLst>
              <a:cxn ang="T10">
                <a:pos x="T0" y="T1"/>
              </a:cxn>
              <a:cxn ang="T11">
                <a:pos x="T2" y="T3"/>
              </a:cxn>
              <a:cxn ang="T12">
                <a:pos x="T4" y="T5"/>
              </a:cxn>
              <a:cxn ang="T13">
                <a:pos x="T6" y="T7"/>
              </a:cxn>
              <a:cxn ang="T14">
                <a:pos x="T8" y="T9"/>
              </a:cxn>
            </a:cxnLst>
            <a:rect l="T15" t="T16" r="T17" b="T18"/>
            <a:pathLst>
              <a:path w="45" h="46">
                <a:moveTo>
                  <a:pt x="22" y="0"/>
                </a:moveTo>
                <a:lnTo>
                  <a:pt x="45" y="23"/>
                </a:lnTo>
                <a:lnTo>
                  <a:pt x="22" y="46"/>
                </a:lnTo>
                <a:lnTo>
                  <a:pt x="0" y="23"/>
                </a:lnTo>
                <a:lnTo>
                  <a:pt x="22" y="0"/>
                </a:lnTo>
                <a:close/>
              </a:path>
            </a:pathLst>
          </a:custGeom>
          <a:noFill/>
          <a:ln w="14288">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45" name="Freeform 45"/>
          <p:cNvSpPr>
            <a:spLocks/>
          </p:cNvSpPr>
          <p:nvPr/>
        </p:nvSpPr>
        <p:spPr bwMode="auto">
          <a:xfrm>
            <a:off x="3684588" y="2281238"/>
            <a:ext cx="77787"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2"/>
                </a:lnTo>
                <a:lnTo>
                  <a:pt x="23" y="45"/>
                </a:lnTo>
                <a:lnTo>
                  <a:pt x="0" y="22"/>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46" name="Freeform 46"/>
          <p:cNvSpPr>
            <a:spLocks/>
          </p:cNvSpPr>
          <p:nvPr/>
        </p:nvSpPr>
        <p:spPr bwMode="auto">
          <a:xfrm>
            <a:off x="3678238" y="2271713"/>
            <a:ext cx="77787"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3"/>
                </a:lnTo>
                <a:lnTo>
                  <a:pt x="22" y="45"/>
                </a:lnTo>
                <a:lnTo>
                  <a:pt x="0" y="23"/>
                </a:lnTo>
                <a:lnTo>
                  <a:pt x="22" y="0"/>
                </a:lnTo>
                <a:close/>
              </a:path>
            </a:pathLst>
          </a:custGeom>
          <a:noFill/>
          <a:ln w="14288">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47" name="Freeform 47"/>
          <p:cNvSpPr>
            <a:spLocks/>
          </p:cNvSpPr>
          <p:nvPr/>
        </p:nvSpPr>
        <p:spPr bwMode="auto">
          <a:xfrm>
            <a:off x="3857625" y="4395788"/>
            <a:ext cx="76200"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3"/>
                </a:lnTo>
                <a:lnTo>
                  <a:pt x="22" y="45"/>
                </a:lnTo>
                <a:lnTo>
                  <a:pt x="0" y="23"/>
                </a:lnTo>
                <a:lnTo>
                  <a:pt x="22"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48" name="Freeform 48"/>
          <p:cNvSpPr>
            <a:spLocks/>
          </p:cNvSpPr>
          <p:nvPr/>
        </p:nvSpPr>
        <p:spPr bwMode="auto">
          <a:xfrm>
            <a:off x="3848100" y="4387850"/>
            <a:ext cx="79375" cy="84138"/>
          </a:xfrm>
          <a:custGeom>
            <a:avLst/>
            <a:gdLst>
              <a:gd name="T0" fmla="*/ 2147483647 w 46"/>
              <a:gd name="T1" fmla="*/ 0 h 46"/>
              <a:gd name="T2" fmla="*/ 2147483647 w 46"/>
              <a:gd name="T3" fmla="*/ 2147483647 h 46"/>
              <a:gd name="T4" fmla="*/ 2147483647 w 46"/>
              <a:gd name="T5" fmla="*/ 2147483647 h 46"/>
              <a:gd name="T6" fmla="*/ 0 w 46"/>
              <a:gd name="T7" fmla="*/ 2147483647 h 46"/>
              <a:gd name="T8" fmla="*/ 2147483647 w 46"/>
              <a:gd name="T9" fmla="*/ 0 h 46"/>
              <a:gd name="T10" fmla="*/ 0 60000 65536"/>
              <a:gd name="T11" fmla="*/ 0 60000 65536"/>
              <a:gd name="T12" fmla="*/ 0 60000 65536"/>
              <a:gd name="T13" fmla="*/ 0 60000 65536"/>
              <a:gd name="T14" fmla="*/ 0 60000 65536"/>
              <a:gd name="T15" fmla="*/ 0 w 46"/>
              <a:gd name="T16" fmla="*/ 0 h 46"/>
              <a:gd name="T17" fmla="*/ 46 w 46"/>
              <a:gd name="T18" fmla="*/ 46 h 46"/>
            </a:gdLst>
            <a:ahLst/>
            <a:cxnLst>
              <a:cxn ang="T10">
                <a:pos x="T0" y="T1"/>
              </a:cxn>
              <a:cxn ang="T11">
                <a:pos x="T2" y="T3"/>
              </a:cxn>
              <a:cxn ang="T12">
                <a:pos x="T4" y="T5"/>
              </a:cxn>
              <a:cxn ang="T13">
                <a:pos x="T6" y="T7"/>
              </a:cxn>
              <a:cxn ang="T14">
                <a:pos x="T8" y="T9"/>
              </a:cxn>
            </a:cxnLst>
            <a:rect l="T15" t="T16" r="T17" b="T18"/>
            <a:pathLst>
              <a:path w="46" h="46">
                <a:moveTo>
                  <a:pt x="23" y="0"/>
                </a:moveTo>
                <a:lnTo>
                  <a:pt x="46" y="23"/>
                </a:lnTo>
                <a:lnTo>
                  <a:pt x="23" y="46"/>
                </a:lnTo>
                <a:lnTo>
                  <a:pt x="0" y="23"/>
                </a:lnTo>
                <a:lnTo>
                  <a:pt x="23" y="0"/>
                </a:lnTo>
                <a:close/>
              </a:path>
            </a:pathLst>
          </a:custGeom>
          <a:noFill/>
          <a:ln w="14288">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49" name="Freeform 49"/>
          <p:cNvSpPr>
            <a:spLocks/>
          </p:cNvSpPr>
          <p:nvPr/>
        </p:nvSpPr>
        <p:spPr bwMode="auto">
          <a:xfrm>
            <a:off x="4029075" y="5087938"/>
            <a:ext cx="77788" cy="80962"/>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2"/>
                </a:lnTo>
                <a:lnTo>
                  <a:pt x="22" y="45"/>
                </a:lnTo>
                <a:lnTo>
                  <a:pt x="0" y="22"/>
                </a:lnTo>
                <a:lnTo>
                  <a:pt x="22"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50" name="Freeform 50"/>
          <p:cNvSpPr>
            <a:spLocks/>
          </p:cNvSpPr>
          <p:nvPr/>
        </p:nvSpPr>
        <p:spPr bwMode="auto">
          <a:xfrm>
            <a:off x="4021138" y="5078413"/>
            <a:ext cx="76200"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3"/>
                </a:lnTo>
                <a:lnTo>
                  <a:pt x="23" y="45"/>
                </a:lnTo>
                <a:lnTo>
                  <a:pt x="0" y="23"/>
                </a:lnTo>
                <a:lnTo>
                  <a:pt x="23"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51" name="Freeform 51"/>
          <p:cNvSpPr>
            <a:spLocks/>
          </p:cNvSpPr>
          <p:nvPr/>
        </p:nvSpPr>
        <p:spPr bwMode="auto">
          <a:xfrm>
            <a:off x="4200525" y="5264150"/>
            <a:ext cx="77788" cy="82550"/>
          </a:xfrm>
          <a:custGeom>
            <a:avLst/>
            <a:gdLst>
              <a:gd name="T0" fmla="*/ 2147483647 w 46"/>
              <a:gd name="T1" fmla="*/ 0 h 45"/>
              <a:gd name="T2" fmla="*/ 2147483647 w 46"/>
              <a:gd name="T3" fmla="*/ 2147483647 h 45"/>
              <a:gd name="T4" fmla="*/ 2147483647 w 46"/>
              <a:gd name="T5" fmla="*/ 2147483647 h 45"/>
              <a:gd name="T6" fmla="*/ 0 w 46"/>
              <a:gd name="T7" fmla="*/ 2147483647 h 45"/>
              <a:gd name="T8" fmla="*/ 2147483647 w 46"/>
              <a:gd name="T9" fmla="*/ 0 h 45"/>
              <a:gd name="T10" fmla="*/ 0 60000 65536"/>
              <a:gd name="T11" fmla="*/ 0 60000 65536"/>
              <a:gd name="T12" fmla="*/ 0 60000 65536"/>
              <a:gd name="T13" fmla="*/ 0 60000 65536"/>
              <a:gd name="T14" fmla="*/ 0 60000 65536"/>
              <a:gd name="T15" fmla="*/ 0 w 46"/>
              <a:gd name="T16" fmla="*/ 0 h 45"/>
              <a:gd name="T17" fmla="*/ 46 w 46"/>
              <a:gd name="T18" fmla="*/ 45 h 45"/>
            </a:gdLst>
            <a:ahLst/>
            <a:cxnLst>
              <a:cxn ang="T10">
                <a:pos x="T0" y="T1"/>
              </a:cxn>
              <a:cxn ang="T11">
                <a:pos x="T2" y="T3"/>
              </a:cxn>
              <a:cxn ang="T12">
                <a:pos x="T4" y="T5"/>
              </a:cxn>
              <a:cxn ang="T13">
                <a:pos x="T6" y="T7"/>
              </a:cxn>
              <a:cxn ang="T14">
                <a:pos x="T8" y="T9"/>
              </a:cxn>
            </a:cxnLst>
            <a:rect l="T15" t="T16" r="T17" b="T18"/>
            <a:pathLst>
              <a:path w="46" h="45">
                <a:moveTo>
                  <a:pt x="23" y="0"/>
                </a:moveTo>
                <a:lnTo>
                  <a:pt x="46" y="23"/>
                </a:lnTo>
                <a:lnTo>
                  <a:pt x="23" y="45"/>
                </a:lnTo>
                <a:lnTo>
                  <a:pt x="0" y="23"/>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52" name="Freeform 52"/>
          <p:cNvSpPr>
            <a:spLocks/>
          </p:cNvSpPr>
          <p:nvPr/>
        </p:nvSpPr>
        <p:spPr bwMode="auto">
          <a:xfrm>
            <a:off x="4192588" y="5254625"/>
            <a:ext cx="77787" cy="84138"/>
          </a:xfrm>
          <a:custGeom>
            <a:avLst/>
            <a:gdLst>
              <a:gd name="T0" fmla="*/ 2147483647 w 45"/>
              <a:gd name="T1" fmla="*/ 0 h 46"/>
              <a:gd name="T2" fmla="*/ 2147483647 w 45"/>
              <a:gd name="T3" fmla="*/ 2147483647 h 46"/>
              <a:gd name="T4" fmla="*/ 2147483647 w 45"/>
              <a:gd name="T5" fmla="*/ 2147483647 h 46"/>
              <a:gd name="T6" fmla="*/ 0 w 45"/>
              <a:gd name="T7" fmla="*/ 2147483647 h 46"/>
              <a:gd name="T8" fmla="*/ 2147483647 w 45"/>
              <a:gd name="T9" fmla="*/ 0 h 46"/>
              <a:gd name="T10" fmla="*/ 0 60000 65536"/>
              <a:gd name="T11" fmla="*/ 0 60000 65536"/>
              <a:gd name="T12" fmla="*/ 0 60000 65536"/>
              <a:gd name="T13" fmla="*/ 0 60000 65536"/>
              <a:gd name="T14" fmla="*/ 0 60000 65536"/>
              <a:gd name="T15" fmla="*/ 0 w 45"/>
              <a:gd name="T16" fmla="*/ 0 h 46"/>
              <a:gd name="T17" fmla="*/ 45 w 45"/>
              <a:gd name="T18" fmla="*/ 46 h 46"/>
            </a:gdLst>
            <a:ahLst/>
            <a:cxnLst>
              <a:cxn ang="T10">
                <a:pos x="T0" y="T1"/>
              </a:cxn>
              <a:cxn ang="T11">
                <a:pos x="T2" y="T3"/>
              </a:cxn>
              <a:cxn ang="T12">
                <a:pos x="T4" y="T5"/>
              </a:cxn>
              <a:cxn ang="T13">
                <a:pos x="T6" y="T7"/>
              </a:cxn>
              <a:cxn ang="T14">
                <a:pos x="T8" y="T9"/>
              </a:cxn>
            </a:cxnLst>
            <a:rect l="T15" t="T16" r="T17" b="T18"/>
            <a:pathLst>
              <a:path w="45" h="46">
                <a:moveTo>
                  <a:pt x="22" y="0"/>
                </a:moveTo>
                <a:lnTo>
                  <a:pt x="45" y="23"/>
                </a:lnTo>
                <a:lnTo>
                  <a:pt x="22" y="46"/>
                </a:lnTo>
                <a:lnTo>
                  <a:pt x="0" y="23"/>
                </a:lnTo>
                <a:lnTo>
                  <a:pt x="22"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53" name="Freeform 53"/>
          <p:cNvSpPr>
            <a:spLocks/>
          </p:cNvSpPr>
          <p:nvPr/>
        </p:nvSpPr>
        <p:spPr bwMode="auto">
          <a:xfrm>
            <a:off x="4371975" y="5284788"/>
            <a:ext cx="77788" cy="84137"/>
          </a:xfrm>
          <a:custGeom>
            <a:avLst/>
            <a:gdLst>
              <a:gd name="T0" fmla="*/ 2147483647 w 45"/>
              <a:gd name="T1" fmla="*/ 0 h 46"/>
              <a:gd name="T2" fmla="*/ 2147483647 w 45"/>
              <a:gd name="T3" fmla="*/ 2147483647 h 46"/>
              <a:gd name="T4" fmla="*/ 2147483647 w 45"/>
              <a:gd name="T5" fmla="*/ 2147483647 h 46"/>
              <a:gd name="T6" fmla="*/ 0 w 45"/>
              <a:gd name="T7" fmla="*/ 2147483647 h 46"/>
              <a:gd name="T8" fmla="*/ 2147483647 w 45"/>
              <a:gd name="T9" fmla="*/ 0 h 46"/>
              <a:gd name="T10" fmla="*/ 0 60000 65536"/>
              <a:gd name="T11" fmla="*/ 0 60000 65536"/>
              <a:gd name="T12" fmla="*/ 0 60000 65536"/>
              <a:gd name="T13" fmla="*/ 0 60000 65536"/>
              <a:gd name="T14" fmla="*/ 0 60000 65536"/>
              <a:gd name="T15" fmla="*/ 0 w 45"/>
              <a:gd name="T16" fmla="*/ 0 h 46"/>
              <a:gd name="T17" fmla="*/ 45 w 45"/>
              <a:gd name="T18" fmla="*/ 46 h 46"/>
            </a:gdLst>
            <a:ahLst/>
            <a:cxnLst>
              <a:cxn ang="T10">
                <a:pos x="T0" y="T1"/>
              </a:cxn>
              <a:cxn ang="T11">
                <a:pos x="T2" y="T3"/>
              </a:cxn>
              <a:cxn ang="T12">
                <a:pos x="T4" y="T5"/>
              </a:cxn>
              <a:cxn ang="T13">
                <a:pos x="T6" y="T7"/>
              </a:cxn>
              <a:cxn ang="T14">
                <a:pos x="T8" y="T9"/>
              </a:cxn>
            </a:cxnLst>
            <a:rect l="T15" t="T16" r="T17" b="T18"/>
            <a:pathLst>
              <a:path w="45" h="46">
                <a:moveTo>
                  <a:pt x="23" y="0"/>
                </a:moveTo>
                <a:lnTo>
                  <a:pt x="45" y="23"/>
                </a:lnTo>
                <a:lnTo>
                  <a:pt x="23" y="46"/>
                </a:lnTo>
                <a:lnTo>
                  <a:pt x="0" y="23"/>
                </a:lnTo>
                <a:lnTo>
                  <a:pt x="23"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54" name="Freeform 54"/>
          <p:cNvSpPr>
            <a:spLocks/>
          </p:cNvSpPr>
          <p:nvPr/>
        </p:nvSpPr>
        <p:spPr bwMode="auto">
          <a:xfrm>
            <a:off x="4364038" y="5276850"/>
            <a:ext cx="77787" cy="82550"/>
          </a:xfrm>
          <a:custGeom>
            <a:avLst/>
            <a:gdLst>
              <a:gd name="T0" fmla="*/ 2147483647 w 46"/>
              <a:gd name="T1" fmla="*/ 0 h 45"/>
              <a:gd name="T2" fmla="*/ 2147483647 w 46"/>
              <a:gd name="T3" fmla="*/ 2147483647 h 45"/>
              <a:gd name="T4" fmla="*/ 2147483647 w 46"/>
              <a:gd name="T5" fmla="*/ 2147483647 h 45"/>
              <a:gd name="T6" fmla="*/ 0 w 46"/>
              <a:gd name="T7" fmla="*/ 2147483647 h 45"/>
              <a:gd name="T8" fmla="*/ 2147483647 w 46"/>
              <a:gd name="T9" fmla="*/ 0 h 45"/>
              <a:gd name="T10" fmla="*/ 0 60000 65536"/>
              <a:gd name="T11" fmla="*/ 0 60000 65536"/>
              <a:gd name="T12" fmla="*/ 0 60000 65536"/>
              <a:gd name="T13" fmla="*/ 0 60000 65536"/>
              <a:gd name="T14" fmla="*/ 0 60000 65536"/>
              <a:gd name="T15" fmla="*/ 0 w 46"/>
              <a:gd name="T16" fmla="*/ 0 h 45"/>
              <a:gd name="T17" fmla="*/ 46 w 46"/>
              <a:gd name="T18" fmla="*/ 45 h 45"/>
            </a:gdLst>
            <a:ahLst/>
            <a:cxnLst>
              <a:cxn ang="T10">
                <a:pos x="T0" y="T1"/>
              </a:cxn>
              <a:cxn ang="T11">
                <a:pos x="T2" y="T3"/>
              </a:cxn>
              <a:cxn ang="T12">
                <a:pos x="T4" y="T5"/>
              </a:cxn>
              <a:cxn ang="T13">
                <a:pos x="T6" y="T7"/>
              </a:cxn>
              <a:cxn ang="T14">
                <a:pos x="T8" y="T9"/>
              </a:cxn>
            </a:cxnLst>
            <a:rect l="T15" t="T16" r="T17" b="T18"/>
            <a:pathLst>
              <a:path w="46" h="45">
                <a:moveTo>
                  <a:pt x="23" y="0"/>
                </a:moveTo>
                <a:lnTo>
                  <a:pt x="46" y="22"/>
                </a:lnTo>
                <a:lnTo>
                  <a:pt x="23" y="45"/>
                </a:lnTo>
                <a:lnTo>
                  <a:pt x="0" y="22"/>
                </a:lnTo>
                <a:lnTo>
                  <a:pt x="23"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55" name="Freeform 55"/>
          <p:cNvSpPr>
            <a:spLocks/>
          </p:cNvSpPr>
          <p:nvPr/>
        </p:nvSpPr>
        <p:spPr bwMode="auto">
          <a:xfrm>
            <a:off x="4543425" y="5289550"/>
            <a:ext cx="77788"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2"/>
                </a:lnTo>
                <a:lnTo>
                  <a:pt x="22" y="45"/>
                </a:lnTo>
                <a:lnTo>
                  <a:pt x="0" y="22"/>
                </a:lnTo>
                <a:lnTo>
                  <a:pt x="22"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56" name="Freeform 56"/>
          <p:cNvSpPr>
            <a:spLocks/>
          </p:cNvSpPr>
          <p:nvPr/>
        </p:nvSpPr>
        <p:spPr bwMode="auto">
          <a:xfrm>
            <a:off x="4535488" y="5280025"/>
            <a:ext cx="77787"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3"/>
                </a:lnTo>
                <a:lnTo>
                  <a:pt x="23" y="45"/>
                </a:lnTo>
                <a:lnTo>
                  <a:pt x="0" y="23"/>
                </a:lnTo>
                <a:lnTo>
                  <a:pt x="23" y="0"/>
                </a:lnTo>
                <a:close/>
              </a:path>
            </a:pathLst>
          </a:custGeom>
          <a:noFill/>
          <a:ln w="14288">
            <a:solidFill>
              <a:srgbClr val="00008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57" name="Rectangle 57"/>
          <p:cNvSpPr>
            <a:spLocks noChangeArrowheads="1"/>
          </p:cNvSpPr>
          <p:nvPr/>
        </p:nvSpPr>
        <p:spPr bwMode="auto">
          <a:xfrm>
            <a:off x="2481263" y="5276850"/>
            <a:ext cx="82550" cy="85725"/>
          </a:xfrm>
          <a:prstGeom prst="rect">
            <a:avLst/>
          </a:prstGeom>
          <a:solidFill>
            <a:srgbClr val="FF00FF"/>
          </a:solidFill>
          <a:ln w="9525">
            <a:solidFill>
              <a:schemeClr val="tx1"/>
            </a:solidFill>
            <a:miter lim="800000"/>
            <a:headEnd/>
            <a:tailEnd/>
          </a:ln>
        </p:spPr>
        <p:txBody>
          <a:bodyPr/>
          <a:lstStyle/>
          <a:p>
            <a:endParaRPr lang="en-US"/>
          </a:p>
        </p:txBody>
      </p:sp>
      <p:sp>
        <p:nvSpPr>
          <p:cNvPr id="256058" name="Rectangle 58"/>
          <p:cNvSpPr>
            <a:spLocks noChangeArrowheads="1"/>
          </p:cNvSpPr>
          <p:nvPr/>
        </p:nvSpPr>
        <p:spPr bwMode="auto">
          <a:xfrm>
            <a:off x="2478088" y="5272088"/>
            <a:ext cx="88900" cy="96837"/>
          </a:xfrm>
          <a:prstGeom prst="rect">
            <a:avLst/>
          </a:prstGeom>
          <a:noFill/>
          <a:ln w="14288">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59" name="Rectangle 59"/>
          <p:cNvSpPr>
            <a:spLocks noChangeArrowheads="1"/>
          </p:cNvSpPr>
          <p:nvPr/>
        </p:nvSpPr>
        <p:spPr bwMode="auto">
          <a:xfrm>
            <a:off x="2817813" y="5280025"/>
            <a:ext cx="82550"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60" name="Rectangle 60"/>
          <p:cNvSpPr>
            <a:spLocks noChangeArrowheads="1"/>
          </p:cNvSpPr>
          <p:nvPr/>
        </p:nvSpPr>
        <p:spPr bwMode="auto">
          <a:xfrm>
            <a:off x="2814638" y="5276850"/>
            <a:ext cx="90487"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61" name="Rectangle 61"/>
          <p:cNvSpPr>
            <a:spLocks noChangeArrowheads="1"/>
          </p:cNvSpPr>
          <p:nvPr/>
        </p:nvSpPr>
        <p:spPr bwMode="auto">
          <a:xfrm>
            <a:off x="2990850" y="5280025"/>
            <a:ext cx="80963"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62" name="Rectangle 62"/>
          <p:cNvSpPr>
            <a:spLocks noChangeArrowheads="1"/>
          </p:cNvSpPr>
          <p:nvPr/>
        </p:nvSpPr>
        <p:spPr bwMode="auto">
          <a:xfrm>
            <a:off x="2986088" y="5276850"/>
            <a:ext cx="90487"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63" name="Rectangle 63"/>
          <p:cNvSpPr>
            <a:spLocks noChangeArrowheads="1"/>
          </p:cNvSpPr>
          <p:nvPr/>
        </p:nvSpPr>
        <p:spPr bwMode="auto">
          <a:xfrm>
            <a:off x="3160713" y="5284788"/>
            <a:ext cx="82550" cy="87312"/>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64" name="Rectangle 64"/>
          <p:cNvSpPr>
            <a:spLocks noChangeArrowheads="1"/>
          </p:cNvSpPr>
          <p:nvPr/>
        </p:nvSpPr>
        <p:spPr bwMode="auto">
          <a:xfrm>
            <a:off x="3157538" y="5280025"/>
            <a:ext cx="90487"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65" name="Rectangle 65"/>
          <p:cNvSpPr>
            <a:spLocks noChangeArrowheads="1"/>
          </p:cNvSpPr>
          <p:nvPr/>
        </p:nvSpPr>
        <p:spPr bwMode="auto">
          <a:xfrm>
            <a:off x="3333750" y="5114925"/>
            <a:ext cx="82550" cy="87313"/>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66" name="Rectangle 66"/>
          <p:cNvSpPr>
            <a:spLocks noChangeArrowheads="1"/>
          </p:cNvSpPr>
          <p:nvPr/>
        </p:nvSpPr>
        <p:spPr bwMode="auto">
          <a:xfrm>
            <a:off x="3330575" y="5111750"/>
            <a:ext cx="88900" cy="93663"/>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67" name="Rectangle 67"/>
          <p:cNvSpPr>
            <a:spLocks noChangeArrowheads="1"/>
          </p:cNvSpPr>
          <p:nvPr/>
        </p:nvSpPr>
        <p:spPr bwMode="auto">
          <a:xfrm>
            <a:off x="3508375" y="3668713"/>
            <a:ext cx="84138" cy="87312"/>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68" name="Rectangle 68"/>
          <p:cNvSpPr>
            <a:spLocks noChangeArrowheads="1"/>
          </p:cNvSpPr>
          <p:nvPr/>
        </p:nvSpPr>
        <p:spPr bwMode="auto">
          <a:xfrm>
            <a:off x="3505200" y="3665538"/>
            <a:ext cx="90488"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69" name="Rectangle 69"/>
          <p:cNvSpPr>
            <a:spLocks noChangeArrowheads="1"/>
          </p:cNvSpPr>
          <p:nvPr/>
        </p:nvSpPr>
        <p:spPr bwMode="auto">
          <a:xfrm>
            <a:off x="3681413" y="3470275"/>
            <a:ext cx="80962" cy="87313"/>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70" name="Rectangle 70"/>
          <p:cNvSpPr>
            <a:spLocks noChangeArrowheads="1"/>
          </p:cNvSpPr>
          <p:nvPr/>
        </p:nvSpPr>
        <p:spPr bwMode="auto">
          <a:xfrm>
            <a:off x="3678238" y="3467100"/>
            <a:ext cx="88900" cy="93663"/>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71" name="Rectangle 71"/>
          <p:cNvSpPr>
            <a:spLocks noChangeArrowheads="1"/>
          </p:cNvSpPr>
          <p:nvPr/>
        </p:nvSpPr>
        <p:spPr bwMode="auto">
          <a:xfrm>
            <a:off x="3852863" y="4813300"/>
            <a:ext cx="80962"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72" name="Rectangle 72"/>
          <p:cNvSpPr>
            <a:spLocks noChangeArrowheads="1"/>
          </p:cNvSpPr>
          <p:nvPr/>
        </p:nvSpPr>
        <p:spPr bwMode="auto">
          <a:xfrm>
            <a:off x="3848100" y="4810125"/>
            <a:ext cx="90488"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73" name="Rectangle 73"/>
          <p:cNvSpPr>
            <a:spLocks noChangeArrowheads="1"/>
          </p:cNvSpPr>
          <p:nvPr/>
        </p:nvSpPr>
        <p:spPr bwMode="auto">
          <a:xfrm>
            <a:off x="4024313" y="5189538"/>
            <a:ext cx="82550" cy="87312"/>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74" name="Rectangle 74"/>
          <p:cNvSpPr>
            <a:spLocks noChangeArrowheads="1"/>
          </p:cNvSpPr>
          <p:nvPr/>
        </p:nvSpPr>
        <p:spPr bwMode="auto">
          <a:xfrm>
            <a:off x="4021138" y="5186363"/>
            <a:ext cx="88900" cy="93662"/>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75" name="Rectangle 75"/>
          <p:cNvSpPr>
            <a:spLocks noChangeArrowheads="1"/>
          </p:cNvSpPr>
          <p:nvPr/>
        </p:nvSpPr>
        <p:spPr bwMode="auto">
          <a:xfrm>
            <a:off x="4195763" y="5267325"/>
            <a:ext cx="82550"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76" name="Rectangle 76"/>
          <p:cNvSpPr>
            <a:spLocks noChangeArrowheads="1"/>
          </p:cNvSpPr>
          <p:nvPr/>
        </p:nvSpPr>
        <p:spPr bwMode="auto">
          <a:xfrm>
            <a:off x="4192588" y="5264150"/>
            <a:ext cx="90487"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77" name="Rectangle 77"/>
          <p:cNvSpPr>
            <a:spLocks noChangeArrowheads="1"/>
          </p:cNvSpPr>
          <p:nvPr/>
        </p:nvSpPr>
        <p:spPr bwMode="auto">
          <a:xfrm>
            <a:off x="4368800" y="5280025"/>
            <a:ext cx="80963"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78" name="Rectangle 78"/>
          <p:cNvSpPr>
            <a:spLocks noChangeArrowheads="1"/>
          </p:cNvSpPr>
          <p:nvPr/>
        </p:nvSpPr>
        <p:spPr bwMode="auto">
          <a:xfrm>
            <a:off x="4364038" y="5276850"/>
            <a:ext cx="90487"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79" name="Rectangle 79"/>
          <p:cNvSpPr>
            <a:spLocks noChangeArrowheads="1"/>
          </p:cNvSpPr>
          <p:nvPr/>
        </p:nvSpPr>
        <p:spPr bwMode="auto">
          <a:xfrm>
            <a:off x="4538663" y="5280025"/>
            <a:ext cx="82550" cy="88900"/>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80" name="Rectangle 80"/>
          <p:cNvSpPr>
            <a:spLocks noChangeArrowheads="1"/>
          </p:cNvSpPr>
          <p:nvPr/>
        </p:nvSpPr>
        <p:spPr bwMode="auto">
          <a:xfrm>
            <a:off x="4535488" y="5276850"/>
            <a:ext cx="88900"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81" name="Freeform 81"/>
          <p:cNvSpPr>
            <a:spLocks/>
          </p:cNvSpPr>
          <p:nvPr/>
        </p:nvSpPr>
        <p:spPr bwMode="auto">
          <a:xfrm>
            <a:off x="2484438" y="5280025"/>
            <a:ext cx="79375"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solidFill>
            <a:srgbClr val="FFFF00"/>
          </a:solidFill>
          <a:ln w="9525">
            <a:solidFill>
              <a:schemeClr val="tx1"/>
            </a:solidFill>
            <a:round/>
            <a:headEnd/>
            <a:tailEnd/>
          </a:ln>
        </p:spPr>
        <p:txBody>
          <a:bodyPr/>
          <a:lstStyle/>
          <a:p>
            <a:endParaRPr lang="en-US"/>
          </a:p>
        </p:txBody>
      </p:sp>
      <p:sp>
        <p:nvSpPr>
          <p:cNvPr id="256082" name="Freeform 82"/>
          <p:cNvSpPr>
            <a:spLocks/>
          </p:cNvSpPr>
          <p:nvPr/>
        </p:nvSpPr>
        <p:spPr bwMode="auto">
          <a:xfrm>
            <a:off x="2478088" y="5272088"/>
            <a:ext cx="76200"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83" name="Freeform 83"/>
          <p:cNvSpPr>
            <a:spLocks/>
          </p:cNvSpPr>
          <p:nvPr/>
        </p:nvSpPr>
        <p:spPr bwMode="auto">
          <a:xfrm>
            <a:off x="2822575" y="5289550"/>
            <a:ext cx="77788"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84" name="Freeform 84"/>
          <p:cNvSpPr>
            <a:spLocks/>
          </p:cNvSpPr>
          <p:nvPr/>
        </p:nvSpPr>
        <p:spPr bwMode="auto">
          <a:xfrm>
            <a:off x="2814638" y="5280025"/>
            <a:ext cx="77787"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85" name="Freeform 85"/>
          <p:cNvSpPr>
            <a:spLocks/>
          </p:cNvSpPr>
          <p:nvPr/>
        </p:nvSpPr>
        <p:spPr bwMode="auto">
          <a:xfrm>
            <a:off x="2994025" y="5289550"/>
            <a:ext cx="77788"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86" name="Freeform 86"/>
          <p:cNvSpPr>
            <a:spLocks/>
          </p:cNvSpPr>
          <p:nvPr/>
        </p:nvSpPr>
        <p:spPr bwMode="auto">
          <a:xfrm>
            <a:off x="2986088" y="5280025"/>
            <a:ext cx="79375"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87" name="Freeform 87"/>
          <p:cNvSpPr>
            <a:spLocks/>
          </p:cNvSpPr>
          <p:nvPr/>
        </p:nvSpPr>
        <p:spPr bwMode="auto">
          <a:xfrm>
            <a:off x="3167063" y="5264150"/>
            <a:ext cx="76200"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88" name="Freeform 88"/>
          <p:cNvSpPr>
            <a:spLocks/>
          </p:cNvSpPr>
          <p:nvPr/>
        </p:nvSpPr>
        <p:spPr bwMode="auto">
          <a:xfrm>
            <a:off x="3157538" y="5254625"/>
            <a:ext cx="77787" cy="84138"/>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89" name="Freeform 89"/>
          <p:cNvSpPr>
            <a:spLocks/>
          </p:cNvSpPr>
          <p:nvPr/>
        </p:nvSpPr>
        <p:spPr bwMode="auto">
          <a:xfrm>
            <a:off x="3336925" y="5272088"/>
            <a:ext cx="79375" cy="84137"/>
          </a:xfrm>
          <a:custGeom>
            <a:avLst/>
            <a:gdLst>
              <a:gd name="T0" fmla="*/ 2147483647 w 46"/>
              <a:gd name="T1" fmla="*/ 0 h 46"/>
              <a:gd name="T2" fmla="*/ 2147483647 w 46"/>
              <a:gd name="T3" fmla="*/ 2147483647 h 46"/>
              <a:gd name="T4" fmla="*/ 0 w 46"/>
              <a:gd name="T5" fmla="*/ 2147483647 h 46"/>
              <a:gd name="T6" fmla="*/ 2147483647 w 46"/>
              <a:gd name="T7" fmla="*/ 0 h 46"/>
              <a:gd name="T8" fmla="*/ 0 60000 65536"/>
              <a:gd name="T9" fmla="*/ 0 60000 65536"/>
              <a:gd name="T10" fmla="*/ 0 60000 65536"/>
              <a:gd name="T11" fmla="*/ 0 60000 65536"/>
              <a:gd name="T12" fmla="*/ 0 w 46"/>
              <a:gd name="T13" fmla="*/ 0 h 46"/>
              <a:gd name="T14" fmla="*/ 46 w 46"/>
              <a:gd name="T15" fmla="*/ 46 h 46"/>
            </a:gdLst>
            <a:ahLst/>
            <a:cxnLst>
              <a:cxn ang="T8">
                <a:pos x="T0" y="T1"/>
              </a:cxn>
              <a:cxn ang="T9">
                <a:pos x="T2" y="T3"/>
              </a:cxn>
              <a:cxn ang="T10">
                <a:pos x="T4" y="T5"/>
              </a:cxn>
              <a:cxn ang="T11">
                <a:pos x="T6" y="T7"/>
              </a:cxn>
            </a:cxnLst>
            <a:rect l="T12" t="T13" r="T14" b="T15"/>
            <a:pathLst>
              <a:path w="46" h="46">
                <a:moveTo>
                  <a:pt x="23" y="0"/>
                </a:moveTo>
                <a:lnTo>
                  <a:pt x="46"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90" name="Freeform 90"/>
          <p:cNvSpPr>
            <a:spLocks/>
          </p:cNvSpPr>
          <p:nvPr/>
        </p:nvSpPr>
        <p:spPr bwMode="auto">
          <a:xfrm>
            <a:off x="3330575" y="5264150"/>
            <a:ext cx="76200"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91" name="Freeform 91"/>
          <p:cNvSpPr>
            <a:spLocks/>
          </p:cNvSpPr>
          <p:nvPr/>
        </p:nvSpPr>
        <p:spPr bwMode="auto">
          <a:xfrm>
            <a:off x="3513138" y="5267325"/>
            <a:ext cx="79375" cy="84138"/>
          </a:xfrm>
          <a:custGeom>
            <a:avLst/>
            <a:gdLst>
              <a:gd name="T0" fmla="*/ 2147483647 w 46"/>
              <a:gd name="T1" fmla="*/ 0 h 46"/>
              <a:gd name="T2" fmla="*/ 2147483647 w 46"/>
              <a:gd name="T3" fmla="*/ 2147483647 h 46"/>
              <a:gd name="T4" fmla="*/ 0 w 46"/>
              <a:gd name="T5" fmla="*/ 2147483647 h 46"/>
              <a:gd name="T6" fmla="*/ 2147483647 w 46"/>
              <a:gd name="T7" fmla="*/ 0 h 46"/>
              <a:gd name="T8" fmla="*/ 0 60000 65536"/>
              <a:gd name="T9" fmla="*/ 0 60000 65536"/>
              <a:gd name="T10" fmla="*/ 0 60000 65536"/>
              <a:gd name="T11" fmla="*/ 0 60000 65536"/>
              <a:gd name="T12" fmla="*/ 0 w 46"/>
              <a:gd name="T13" fmla="*/ 0 h 46"/>
              <a:gd name="T14" fmla="*/ 46 w 46"/>
              <a:gd name="T15" fmla="*/ 46 h 46"/>
            </a:gdLst>
            <a:ahLst/>
            <a:cxnLst>
              <a:cxn ang="T8">
                <a:pos x="T0" y="T1"/>
              </a:cxn>
              <a:cxn ang="T9">
                <a:pos x="T2" y="T3"/>
              </a:cxn>
              <a:cxn ang="T10">
                <a:pos x="T4" y="T5"/>
              </a:cxn>
              <a:cxn ang="T11">
                <a:pos x="T6" y="T7"/>
              </a:cxn>
            </a:cxnLst>
            <a:rect l="T12" t="T13" r="T14" b="T15"/>
            <a:pathLst>
              <a:path w="46" h="46">
                <a:moveTo>
                  <a:pt x="23" y="0"/>
                </a:moveTo>
                <a:lnTo>
                  <a:pt x="46"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92" name="Freeform 92"/>
          <p:cNvSpPr>
            <a:spLocks/>
          </p:cNvSpPr>
          <p:nvPr/>
        </p:nvSpPr>
        <p:spPr bwMode="auto">
          <a:xfrm>
            <a:off x="3505200" y="5260975"/>
            <a:ext cx="77788" cy="80963"/>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93" name="Freeform 93"/>
          <p:cNvSpPr>
            <a:spLocks/>
          </p:cNvSpPr>
          <p:nvPr/>
        </p:nvSpPr>
        <p:spPr bwMode="auto">
          <a:xfrm>
            <a:off x="3684588" y="5280025"/>
            <a:ext cx="77787"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94" name="Freeform 94"/>
          <p:cNvSpPr>
            <a:spLocks/>
          </p:cNvSpPr>
          <p:nvPr/>
        </p:nvSpPr>
        <p:spPr bwMode="auto">
          <a:xfrm>
            <a:off x="3678238" y="5272088"/>
            <a:ext cx="77787"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95" name="Freeform 95"/>
          <p:cNvSpPr>
            <a:spLocks/>
          </p:cNvSpPr>
          <p:nvPr/>
        </p:nvSpPr>
        <p:spPr bwMode="auto">
          <a:xfrm>
            <a:off x="3857625" y="5284788"/>
            <a:ext cx="76200"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96" name="Freeform 96"/>
          <p:cNvSpPr>
            <a:spLocks/>
          </p:cNvSpPr>
          <p:nvPr/>
        </p:nvSpPr>
        <p:spPr bwMode="auto">
          <a:xfrm>
            <a:off x="3848100" y="5276850"/>
            <a:ext cx="79375"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97" name="Freeform 97"/>
          <p:cNvSpPr>
            <a:spLocks/>
          </p:cNvSpPr>
          <p:nvPr/>
        </p:nvSpPr>
        <p:spPr bwMode="auto">
          <a:xfrm>
            <a:off x="4029075" y="5284788"/>
            <a:ext cx="77788"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098" name="Freeform 98"/>
          <p:cNvSpPr>
            <a:spLocks/>
          </p:cNvSpPr>
          <p:nvPr/>
        </p:nvSpPr>
        <p:spPr bwMode="auto">
          <a:xfrm>
            <a:off x="4021138" y="5276850"/>
            <a:ext cx="76200"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099" name="Freeform 99"/>
          <p:cNvSpPr>
            <a:spLocks/>
          </p:cNvSpPr>
          <p:nvPr/>
        </p:nvSpPr>
        <p:spPr bwMode="auto">
          <a:xfrm>
            <a:off x="4200525" y="5284788"/>
            <a:ext cx="77788" cy="84137"/>
          </a:xfrm>
          <a:custGeom>
            <a:avLst/>
            <a:gdLst>
              <a:gd name="T0" fmla="*/ 2147483647 w 46"/>
              <a:gd name="T1" fmla="*/ 0 h 46"/>
              <a:gd name="T2" fmla="*/ 2147483647 w 46"/>
              <a:gd name="T3" fmla="*/ 2147483647 h 46"/>
              <a:gd name="T4" fmla="*/ 0 w 46"/>
              <a:gd name="T5" fmla="*/ 2147483647 h 46"/>
              <a:gd name="T6" fmla="*/ 2147483647 w 46"/>
              <a:gd name="T7" fmla="*/ 0 h 46"/>
              <a:gd name="T8" fmla="*/ 0 60000 65536"/>
              <a:gd name="T9" fmla="*/ 0 60000 65536"/>
              <a:gd name="T10" fmla="*/ 0 60000 65536"/>
              <a:gd name="T11" fmla="*/ 0 60000 65536"/>
              <a:gd name="T12" fmla="*/ 0 w 46"/>
              <a:gd name="T13" fmla="*/ 0 h 46"/>
              <a:gd name="T14" fmla="*/ 46 w 46"/>
              <a:gd name="T15" fmla="*/ 46 h 46"/>
            </a:gdLst>
            <a:ahLst/>
            <a:cxnLst>
              <a:cxn ang="T8">
                <a:pos x="T0" y="T1"/>
              </a:cxn>
              <a:cxn ang="T9">
                <a:pos x="T2" y="T3"/>
              </a:cxn>
              <a:cxn ang="T10">
                <a:pos x="T4" y="T5"/>
              </a:cxn>
              <a:cxn ang="T11">
                <a:pos x="T6" y="T7"/>
              </a:cxn>
            </a:cxnLst>
            <a:rect l="T12" t="T13" r="T14" b="T15"/>
            <a:pathLst>
              <a:path w="46" h="46">
                <a:moveTo>
                  <a:pt x="23" y="0"/>
                </a:moveTo>
                <a:lnTo>
                  <a:pt x="46"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00" name="Freeform 100"/>
          <p:cNvSpPr>
            <a:spLocks/>
          </p:cNvSpPr>
          <p:nvPr/>
        </p:nvSpPr>
        <p:spPr bwMode="auto">
          <a:xfrm>
            <a:off x="4192588" y="5276850"/>
            <a:ext cx="77787"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01" name="Freeform 101"/>
          <p:cNvSpPr>
            <a:spLocks/>
          </p:cNvSpPr>
          <p:nvPr/>
        </p:nvSpPr>
        <p:spPr bwMode="auto">
          <a:xfrm>
            <a:off x="4371975" y="5284788"/>
            <a:ext cx="77788"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02" name="Freeform 102"/>
          <p:cNvSpPr>
            <a:spLocks/>
          </p:cNvSpPr>
          <p:nvPr/>
        </p:nvSpPr>
        <p:spPr bwMode="auto">
          <a:xfrm>
            <a:off x="4364038" y="5276850"/>
            <a:ext cx="77787"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03" name="Freeform 103"/>
          <p:cNvSpPr>
            <a:spLocks/>
          </p:cNvSpPr>
          <p:nvPr/>
        </p:nvSpPr>
        <p:spPr bwMode="auto">
          <a:xfrm>
            <a:off x="4543425" y="5280025"/>
            <a:ext cx="77788"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04" name="Freeform 104"/>
          <p:cNvSpPr>
            <a:spLocks/>
          </p:cNvSpPr>
          <p:nvPr/>
        </p:nvSpPr>
        <p:spPr bwMode="auto">
          <a:xfrm>
            <a:off x="4535488" y="5272088"/>
            <a:ext cx="77787"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05" name="Freeform 105"/>
          <p:cNvSpPr>
            <a:spLocks/>
          </p:cNvSpPr>
          <p:nvPr/>
        </p:nvSpPr>
        <p:spPr bwMode="auto">
          <a:xfrm>
            <a:off x="4714875" y="5276850"/>
            <a:ext cx="79375"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06" name="Freeform 106"/>
          <p:cNvSpPr>
            <a:spLocks/>
          </p:cNvSpPr>
          <p:nvPr/>
        </p:nvSpPr>
        <p:spPr bwMode="auto">
          <a:xfrm>
            <a:off x="4708525" y="5267325"/>
            <a:ext cx="76200" cy="84138"/>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07" name="Freeform 107"/>
          <p:cNvSpPr>
            <a:spLocks/>
          </p:cNvSpPr>
          <p:nvPr/>
        </p:nvSpPr>
        <p:spPr bwMode="auto">
          <a:xfrm>
            <a:off x="5749925" y="5284788"/>
            <a:ext cx="77788" cy="84137"/>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08" name="Freeform 108"/>
          <p:cNvSpPr>
            <a:spLocks/>
          </p:cNvSpPr>
          <p:nvPr/>
        </p:nvSpPr>
        <p:spPr bwMode="auto">
          <a:xfrm>
            <a:off x="5740400" y="5276850"/>
            <a:ext cx="79375" cy="82550"/>
          </a:xfrm>
          <a:custGeom>
            <a:avLst/>
            <a:gdLst>
              <a:gd name="T0" fmla="*/ 2147483647 w 46"/>
              <a:gd name="T1" fmla="*/ 0 h 45"/>
              <a:gd name="T2" fmla="*/ 2147483647 w 46"/>
              <a:gd name="T3" fmla="*/ 2147483647 h 45"/>
              <a:gd name="T4" fmla="*/ 0 w 46"/>
              <a:gd name="T5" fmla="*/ 2147483647 h 45"/>
              <a:gd name="T6" fmla="*/ 2147483647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09" name="Line 109"/>
          <p:cNvSpPr>
            <a:spLocks noChangeShapeType="1"/>
          </p:cNvSpPr>
          <p:nvPr/>
        </p:nvSpPr>
        <p:spPr bwMode="auto">
          <a:xfrm flipH="1" flipV="1">
            <a:off x="2478088" y="5272088"/>
            <a:ext cx="39687" cy="41275"/>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0" name="Line 110"/>
          <p:cNvSpPr>
            <a:spLocks noChangeShapeType="1"/>
          </p:cNvSpPr>
          <p:nvPr/>
        </p:nvSpPr>
        <p:spPr bwMode="auto">
          <a:xfrm>
            <a:off x="2517775" y="5313363"/>
            <a:ext cx="36513" cy="42862"/>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1" name="Line 111"/>
          <p:cNvSpPr>
            <a:spLocks noChangeShapeType="1"/>
          </p:cNvSpPr>
          <p:nvPr/>
        </p:nvSpPr>
        <p:spPr bwMode="auto">
          <a:xfrm flipH="1">
            <a:off x="2478088" y="5313363"/>
            <a:ext cx="39687" cy="42862"/>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2" name="Line 112"/>
          <p:cNvSpPr>
            <a:spLocks noChangeShapeType="1"/>
          </p:cNvSpPr>
          <p:nvPr/>
        </p:nvSpPr>
        <p:spPr bwMode="auto">
          <a:xfrm flipV="1">
            <a:off x="2517775" y="5272088"/>
            <a:ext cx="36513" cy="41275"/>
          </a:xfrm>
          <a:prstGeom prst="line">
            <a:avLst/>
          </a:prstGeom>
          <a:noFill/>
          <a:ln w="14288">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3" name="Line 113"/>
          <p:cNvSpPr>
            <a:spLocks noChangeShapeType="1"/>
          </p:cNvSpPr>
          <p:nvPr/>
        </p:nvSpPr>
        <p:spPr bwMode="auto">
          <a:xfrm flipH="1" flipV="1">
            <a:off x="2814638" y="5280025"/>
            <a:ext cx="38100"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4" name="Line 114"/>
          <p:cNvSpPr>
            <a:spLocks noChangeShapeType="1"/>
          </p:cNvSpPr>
          <p:nvPr/>
        </p:nvSpPr>
        <p:spPr bwMode="auto">
          <a:xfrm>
            <a:off x="2852738" y="5322888"/>
            <a:ext cx="39687"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5" name="Line 115"/>
          <p:cNvSpPr>
            <a:spLocks noChangeShapeType="1"/>
          </p:cNvSpPr>
          <p:nvPr/>
        </p:nvSpPr>
        <p:spPr bwMode="auto">
          <a:xfrm flipH="1">
            <a:off x="2814638" y="5322888"/>
            <a:ext cx="38100"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6" name="Line 116"/>
          <p:cNvSpPr>
            <a:spLocks noChangeShapeType="1"/>
          </p:cNvSpPr>
          <p:nvPr/>
        </p:nvSpPr>
        <p:spPr bwMode="auto">
          <a:xfrm flipV="1">
            <a:off x="2852738" y="5280025"/>
            <a:ext cx="39687"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7" name="Line 117"/>
          <p:cNvSpPr>
            <a:spLocks noChangeShapeType="1"/>
          </p:cNvSpPr>
          <p:nvPr/>
        </p:nvSpPr>
        <p:spPr bwMode="auto">
          <a:xfrm flipH="1" flipV="1">
            <a:off x="2986088" y="5276850"/>
            <a:ext cx="39687" cy="39688"/>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8" name="Line 118"/>
          <p:cNvSpPr>
            <a:spLocks noChangeShapeType="1"/>
          </p:cNvSpPr>
          <p:nvPr/>
        </p:nvSpPr>
        <p:spPr bwMode="auto">
          <a:xfrm>
            <a:off x="3025775" y="5316538"/>
            <a:ext cx="39688"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19" name="Line 119"/>
          <p:cNvSpPr>
            <a:spLocks noChangeShapeType="1"/>
          </p:cNvSpPr>
          <p:nvPr/>
        </p:nvSpPr>
        <p:spPr bwMode="auto">
          <a:xfrm flipH="1">
            <a:off x="2986088" y="5316538"/>
            <a:ext cx="39687"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0" name="Line 120"/>
          <p:cNvSpPr>
            <a:spLocks noChangeShapeType="1"/>
          </p:cNvSpPr>
          <p:nvPr/>
        </p:nvSpPr>
        <p:spPr bwMode="auto">
          <a:xfrm flipV="1">
            <a:off x="3025775" y="5276850"/>
            <a:ext cx="39688" cy="39688"/>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1" name="Line 121"/>
          <p:cNvSpPr>
            <a:spLocks noChangeShapeType="1"/>
          </p:cNvSpPr>
          <p:nvPr/>
        </p:nvSpPr>
        <p:spPr bwMode="auto">
          <a:xfrm flipH="1" flipV="1">
            <a:off x="3157538" y="5168900"/>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2" name="Line 122"/>
          <p:cNvSpPr>
            <a:spLocks noChangeShapeType="1"/>
          </p:cNvSpPr>
          <p:nvPr/>
        </p:nvSpPr>
        <p:spPr bwMode="auto">
          <a:xfrm>
            <a:off x="3197225" y="5210175"/>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3" name="Line 123"/>
          <p:cNvSpPr>
            <a:spLocks noChangeShapeType="1"/>
          </p:cNvSpPr>
          <p:nvPr/>
        </p:nvSpPr>
        <p:spPr bwMode="auto">
          <a:xfrm flipH="1">
            <a:off x="3157538" y="5210175"/>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4" name="Line 124"/>
          <p:cNvSpPr>
            <a:spLocks noChangeShapeType="1"/>
          </p:cNvSpPr>
          <p:nvPr/>
        </p:nvSpPr>
        <p:spPr bwMode="auto">
          <a:xfrm flipV="1">
            <a:off x="3197225" y="5168900"/>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5" name="Line 125"/>
          <p:cNvSpPr>
            <a:spLocks noChangeShapeType="1"/>
          </p:cNvSpPr>
          <p:nvPr/>
        </p:nvSpPr>
        <p:spPr bwMode="auto">
          <a:xfrm flipH="1" flipV="1">
            <a:off x="3330575" y="5210175"/>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6" name="Line 126"/>
          <p:cNvSpPr>
            <a:spLocks noChangeShapeType="1"/>
          </p:cNvSpPr>
          <p:nvPr/>
        </p:nvSpPr>
        <p:spPr bwMode="auto">
          <a:xfrm>
            <a:off x="3368675" y="5251450"/>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7" name="Line 127"/>
          <p:cNvSpPr>
            <a:spLocks noChangeShapeType="1"/>
          </p:cNvSpPr>
          <p:nvPr/>
        </p:nvSpPr>
        <p:spPr bwMode="auto">
          <a:xfrm flipH="1">
            <a:off x="3330575" y="5251450"/>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8" name="Line 128"/>
          <p:cNvSpPr>
            <a:spLocks noChangeShapeType="1"/>
          </p:cNvSpPr>
          <p:nvPr/>
        </p:nvSpPr>
        <p:spPr bwMode="auto">
          <a:xfrm flipV="1">
            <a:off x="3368675" y="5210175"/>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29" name="Line 129"/>
          <p:cNvSpPr>
            <a:spLocks noChangeShapeType="1"/>
          </p:cNvSpPr>
          <p:nvPr/>
        </p:nvSpPr>
        <p:spPr bwMode="auto">
          <a:xfrm flipH="1" flipV="1">
            <a:off x="3505200" y="5243513"/>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0" name="Line 130"/>
          <p:cNvSpPr>
            <a:spLocks noChangeShapeType="1"/>
          </p:cNvSpPr>
          <p:nvPr/>
        </p:nvSpPr>
        <p:spPr bwMode="auto">
          <a:xfrm>
            <a:off x="3543300" y="5284788"/>
            <a:ext cx="39688"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1" name="Line 131"/>
          <p:cNvSpPr>
            <a:spLocks noChangeShapeType="1"/>
          </p:cNvSpPr>
          <p:nvPr/>
        </p:nvSpPr>
        <p:spPr bwMode="auto">
          <a:xfrm flipH="1">
            <a:off x="3505200" y="5284788"/>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2" name="Line 132"/>
          <p:cNvSpPr>
            <a:spLocks noChangeShapeType="1"/>
          </p:cNvSpPr>
          <p:nvPr/>
        </p:nvSpPr>
        <p:spPr bwMode="auto">
          <a:xfrm flipV="1">
            <a:off x="3543300" y="5243513"/>
            <a:ext cx="39688"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3" name="Line 133"/>
          <p:cNvSpPr>
            <a:spLocks noChangeShapeType="1"/>
          </p:cNvSpPr>
          <p:nvPr/>
        </p:nvSpPr>
        <p:spPr bwMode="auto">
          <a:xfrm flipH="1" flipV="1">
            <a:off x="3678238" y="5264150"/>
            <a:ext cx="38100"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4" name="Line 134"/>
          <p:cNvSpPr>
            <a:spLocks noChangeShapeType="1"/>
          </p:cNvSpPr>
          <p:nvPr/>
        </p:nvSpPr>
        <p:spPr bwMode="auto">
          <a:xfrm>
            <a:off x="3716338" y="5307013"/>
            <a:ext cx="39687"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5" name="Line 135"/>
          <p:cNvSpPr>
            <a:spLocks noChangeShapeType="1"/>
          </p:cNvSpPr>
          <p:nvPr/>
        </p:nvSpPr>
        <p:spPr bwMode="auto">
          <a:xfrm flipH="1">
            <a:off x="3678238" y="5307013"/>
            <a:ext cx="38100"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6" name="Line 136"/>
          <p:cNvSpPr>
            <a:spLocks noChangeShapeType="1"/>
          </p:cNvSpPr>
          <p:nvPr/>
        </p:nvSpPr>
        <p:spPr bwMode="auto">
          <a:xfrm flipV="1">
            <a:off x="3716338" y="5264150"/>
            <a:ext cx="39687"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7" name="Line 137"/>
          <p:cNvSpPr>
            <a:spLocks noChangeShapeType="1"/>
          </p:cNvSpPr>
          <p:nvPr/>
        </p:nvSpPr>
        <p:spPr bwMode="auto">
          <a:xfrm flipH="1" flipV="1">
            <a:off x="3848100" y="5260975"/>
            <a:ext cx="39688" cy="39688"/>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8" name="Line 138"/>
          <p:cNvSpPr>
            <a:spLocks noChangeShapeType="1"/>
          </p:cNvSpPr>
          <p:nvPr/>
        </p:nvSpPr>
        <p:spPr bwMode="auto">
          <a:xfrm>
            <a:off x="3887788" y="5300663"/>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39" name="Line 139"/>
          <p:cNvSpPr>
            <a:spLocks noChangeShapeType="1"/>
          </p:cNvSpPr>
          <p:nvPr/>
        </p:nvSpPr>
        <p:spPr bwMode="auto">
          <a:xfrm flipH="1">
            <a:off x="3848100" y="5300663"/>
            <a:ext cx="39688"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0" name="Line 140"/>
          <p:cNvSpPr>
            <a:spLocks noChangeShapeType="1"/>
          </p:cNvSpPr>
          <p:nvPr/>
        </p:nvSpPr>
        <p:spPr bwMode="auto">
          <a:xfrm flipV="1">
            <a:off x="3887788" y="5260975"/>
            <a:ext cx="39687" cy="39688"/>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1" name="Line 141"/>
          <p:cNvSpPr>
            <a:spLocks noChangeShapeType="1"/>
          </p:cNvSpPr>
          <p:nvPr/>
        </p:nvSpPr>
        <p:spPr bwMode="auto">
          <a:xfrm flipH="1" flipV="1">
            <a:off x="4021138" y="5280025"/>
            <a:ext cx="39687"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2" name="Line 142"/>
          <p:cNvSpPr>
            <a:spLocks noChangeShapeType="1"/>
          </p:cNvSpPr>
          <p:nvPr/>
        </p:nvSpPr>
        <p:spPr bwMode="auto">
          <a:xfrm>
            <a:off x="4060825" y="5322888"/>
            <a:ext cx="36513"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3" name="Line 143"/>
          <p:cNvSpPr>
            <a:spLocks noChangeShapeType="1"/>
          </p:cNvSpPr>
          <p:nvPr/>
        </p:nvSpPr>
        <p:spPr bwMode="auto">
          <a:xfrm flipH="1">
            <a:off x="4021138" y="5322888"/>
            <a:ext cx="39687" cy="3968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4" name="Line 144"/>
          <p:cNvSpPr>
            <a:spLocks noChangeShapeType="1"/>
          </p:cNvSpPr>
          <p:nvPr/>
        </p:nvSpPr>
        <p:spPr bwMode="auto">
          <a:xfrm flipV="1">
            <a:off x="4060825" y="5280025"/>
            <a:ext cx="36513"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5" name="Line 145"/>
          <p:cNvSpPr>
            <a:spLocks noChangeShapeType="1"/>
          </p:cNvSpPr>
          <p:nvPr/>
        </p:nvSpPr>
        <p:spPr bwMode="auto">
          <a:xfrm flipH="1" flipV="1">
            <a:off x="4192588" y="5272088"/>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6" name="Line 146"/>
          <p:cNvSpPr>
            <a:spLocks noChangeShapeType="1"/>
          </p:cNvSpPr>
          <p:nvPr/>
        </p:nvSpPr>
        <p:spPr bwMode="auto">
          <a:xfrm>
            <a:off x="4230688" y="5313363"/>
            <a:ext cx="39687"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7" name="Line 147"/>
          <p:cNvSpPr>
            <a:spLocks noChangeShapeType="1"/>
          </p:cNvSpPr>
          <p:nvPr/>
        </p:nvSpPr>
        <p:spPr bwMode="auto">
          <a:xfrm flipH="1">
            <a:off x="4192588" y="5313363"/>
            <a:ext cx="38100"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8" name="Line 148"/>
          <p:cNvSpPr>
            <a:spLocks noChangeShapeType="1"/>
          </p:cNvSpPr>
          <p:nvPr/>
        </p:nvSpPr>
        <p:spPr bwMode="auto">
          <a:xfrm flipV="1">
            <a:off x="4230688" y="5272088"/>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49" name="Line 149"/>
          <p:cNvSpPr>
            <a:spLocks noChangeShapeType="1"/>
          </p:cNvSpPr>
          <p:nvPr/>
        </p:nvSpPr>
        <p:spPr bwMode="auto">
          <a:xfrm flipH="1" flipV="1">
            <a:off x="4364038" y="5272088"/>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0" name="Line 150"/>
          <p:cNvSpPr>
            <a:spLocks noChangeShapeType="1"/>
          </p:cNvSpPr>
          <p:nvPr/>
        </p:nvSpPr>
        <p:spPr bwMode="auto">
          <a:xfrm>
            <a:off x="4403725" y="5313363"/>
            <a:ext cx="38100"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1" name="Line 151"/>
          <p:cNvSpPr>
            <a:spLocks noChangeShapeType="1"/>
          </p:cNvSpPr>
          <p:nvPr/>
        </p:nvSpPr>
        <p:spPr bwMode="auto">
          <a:xfrm flipH="1">
            <a:off x="4364038" y="5313363"/>
            <a:ext cx="39687"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2" name="Line 152"/>
          <p:cNvSpPr>
            <a:spLocks noChangeShapeType="1"/>
          </p:cNvSpPr>
          <p:nvPr/>
        </p:nvSpPr>
        <p:spPr bwMode="auto">
          <a:xfrm flipV="1">
            <a:off x="4403725" y="5272088"/>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3" name="Line 153"/>
          <p:cNvSpPr>
            <a:spLocks noChangeShapeType="1"/>
          </p:cNvSpPr>
          <p:nvPr/>
        </p:nvSpPr>
        <p:spPr bwMode="auto">
          <a:xfrm flipH="1" flipV="1">
            <a:off x="4535488" y="5267325"/>
            <a:ext cx="39687"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4" name="Line 154"/>
          <p:cNvSpPr>
            <a:spLocks noChangeShapeType="1"/>
          </p:cNvSpPr>
          <p:nvPr/>
        </p:nvSpPr>
        <p:spPr bwMode="auto">
          <a:xfrm>
            <a:off x="4575175" y="5310188"/>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5" name="Line 155"/>
          <p:cNvSpPr>
            <a:spLocks noChangeShapeType="1"/>
          </p:cNvSpPr>
          <p:nvPr/>
        </p:nvSpPr>
        <p:spPr bwMode="auto">
          <a:xfrm flipH="1">
            <a:off x="4535488" y="5310188"/>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6" name="Line 156"/>
          <p:cNvSpPr>
            <a:spLocks noChangeShapeType="1"/>
          </p:cNvSpPr>
          <p:nvPr/>
        </p:nvSpPr>
        <p:spPr bwMode="auto">
          <a:xfrm flipV="1">
            <a:off x="4575175" y="5267325"/>
            <a:ext cx="38100"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7" name="Line 157"/>
          <p:cNvSpPr>
            <a:spLocks noChangeShapeType="1"/>
          </p:cNvSpPr>
          <p:nvPr/>
        </p:nvSpPr>
        <p:spPr bwMode="auto">
          <a:xfrm flipH="1" flipV="1">
            <a:off x="4708525" y="5267325"/>
            <a:ext cx="39688" cy="42863"/>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58" name="Line 158"/>
          <p:cNvSpPr>
            <a:spLocks noChangeShapeType="1"/>
          </p:cNvSpPr>
          <p:nvPr/>
        </p:nvSpPr>
        <p:spPr bwMode="auto">
          <a:xfrm flipH="1">
            <a:off x="4708525" y="5310188"/>
            <a:ext cx="39688"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56159" name="Group 159"/>
          <p:cNvGrpSpPr>
            <a:grpSpLocks/>
          </p:cNvGrpSpPr>
          <p:nvPr/>
        </p:nvGrpSpPr>
        <p:grpSpPr bwMode="auto">
          <a:xfrm>
            <a:off x="4748213" y="5264150"/>
            <a:ext cx="957262" cy="114300"/>
            <a:chOff x="2991" y="3316"/>
            <a:chExt cx="603" cy="72"/>
          </a:xfrm>
        </p:grpSpPr>
        <p:sp>
          <p:nvSpPr>
            <p:cNvPr id="256160" name="Line 160"/>
            <p:cNvSpPr>
              <a:spLocks noChangeShapeType="1"/>
            </p:cNvSpPr>
            <p:nvPr/>
          </p:nvSpPr>
          <p:spPr bwMode="auto">
            <a:xfrm flipV="1">
              <a:off x="3049"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1" name="Line 161"/>
            <p:cNvSpPr>
              <a:spLocks noChangeShapeType="1"/>
            </p:cNvSpPr>
            <p:nvPr/>
          </p:nvSpPr>
          <p:spPr bwMode="auto">
            <a:xfrm flipV="1">
              <a:off x="3158"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2" name="Line 162"/>
            <p:cNvSpPr>
              <a:spLocks noChangeShapeType="1"/>
            </p:cNvSpPr>
            <p:nvPr/>
          </p:nvSpPr>
          <p:spPr bwMode="auto">
            <a:xfrm flipV="1">
              <a:off x="3268"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3" name="Line 163"/>
            <p:cNvSpPr>
              <a:spLocks noChangeShapeType="1"/>
            </p:cNvSpPr>
            <p:nvPr/>
          </p:nvSpPr>
          <p:spPr bwMode="auto">
            <a:xfrm flipV="1">
              <a:off x="3376"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4" name="Line 164"/>
            <p:cNvSpPr>
              <a:spLocks noChangeShapeType="1"/>
            </p:cNvSpPr>
            <p:nvPr/>
          </p:nvSpPr>
          <p:spPr bwMode="auto">
            <a:xfrm flipV="1">
              <a:off x="3484"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5" name="Line 165"/>
            <p:cNvSpPr>
              <a:spLocks noChangeShapeType="1"/>
            </p:cNvSpPr>
            <p:nvPr/>
          </p:nvSpPr>
          <p:spPr bwMode="auto">
            <a:xfrm flipV="1">
              <a:off x="3593"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66" name="Freeform 166"/>
            <p:cNvSpPr>
              <a:spLocks/>
            </p:cNvSpPr>
            <p:nvPr/>
          </p:nvSpPr>
          <p:spPr bwMode="auto">
            <a:xfrm>
              <a:off x="3078" y="3321"/>
              <a:ext cx="49" cy="53"/>
            </a:xfrm>
            <a:custGeom>
              <a:avLst/>
              <a:gdLst>
                <a:gd name="T0" fmla="*/ 208 w 45"/>
                <a:gd name="T1" fmla="*/ 0 h 46"/>
                <a:gd name="T2" fmla="*/ 411 w 45"/>
                <a:gd name="T3" fmla="*/ 1818 h 46"/>
                <a:gd name="T4" fmla="*/ 0 w 45"/>
                <a:gd name="T5" fmla="*/ 1818 h 46"/>
                <a:gd name="T6" fmla="*/ 208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67" name="Freeform 167"/>
            <p:cNvSpPr>
              <a:spLocks/>
            </p:cNvSpPr>
            <p:nvPr/>
          </p:nvSpPr>
          <p:spPr bwMode="auto">
            <a:xfrm>
              <a:off x="3074" y="3316"/>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68" name="Freeform 168"/>
            <p:cNvSpPr>
              <a:spLocks/>
            </p:cNvSpPr>
            <p:nvPr/>
          </p:nvSpPr>
          <p:spPr bwMode="auto">
            <a:xfrm>
              <a:off x="3189" y="3326"/>
              <a:ext cx="49" cy="52"/>
            </a:xfrm>
            <a:custGeom>
              <a:avLst/>
              <a:gdLst>
                <a:gd name="T0" fmla="*/ 208 w 45"/>
                <a:gd name="T1" fmla="*/ 0 h 45"/>
                <a:gd name="T2" fmla="*/ 411 w 45"/>
                <a:gd name="T3" fmla="*/ 1897 h 45"/>
                <a:gd name="T4" fmla="*/ 0 w 45"/>
                <a:gd name="T5" fmla="*/ 1897 h 45"/>
                <a:gd name="T6" fmla="*/ 208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69" name="Freeform 169"/>
            <p:cNvSpPr>
              <a:spLocks/>
            </p:cNvSpPr>
            <p:nvPr/>
          </p:nvSpPr>
          <p:spPr bwMode="auto">
            <a:xfrm>
              <a:off x="3185" y="3321"/>
              <a:ext cx="49" cy="53"/>
            </a:xfrm>
            <a:custGeom>
              <a:avLst/>
              <a:gdLst>
                <a:gd name="T0" fmla="*/ 193 w 45"/>
                <a:gd name="T1" fmla="*/ 0 h 46"/>
                <a:gd name="T2" fmla="*/ 411 w 45"/>
                <a:gd name="T3" fmla="*/ 1818 h 46"/>
                <a:gd name="T4" fmla="*/ 0 w 45"/>
                <a:gd name="T5" fmla="*/ 1818 h 46"/>
                <a:gd name="T6" fmla="*/ 193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70" name="Freeform 170"/>
            <p:cNvSpPr>
              <a:spLocks/>
            </p:cNvSpPr>
            <p:nvPr/>
          </p:nvSpPr>
          <p:spPr bwMode="auto">
            <a:xfrm>
              <a:off x="3298" y="3329"/>
              <a:ext cx="48" cy="53"/>
            </a:xfrm>
            <a:custGeom>
              <a:avLst/>
              <a:gdLst>
                <a:gd name="T0" fmla="*/ 117 w 45"/>
                <a:gd name="T1" fmla="*/ 0 h 46"/>
                <a:gd name="T2" fmla="*/ 237 w 45"/>
                <a:gd name="T3" fmla="*/ 1818 h 46"/>
                <a:gd name="T4" fmla="*/ 0 w 45"/>
                <a:gd name="T5" fmla="*/ 1818 h 46"/>
                <a:gd name="T6" fmla="*/ 11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71" name="Freeform 171"/>
            <p:cNvSpPr>
              <a:spLocks/>
            </p:cNvSpPr>
            <p:nvPr/>
          </p:nvSpPr>
          <p:spPr bwMode="auto">
            <a:xfrm>
              <a:off x="3292" y="3324"/>
              <a:ext cx="50" cy="52"/>
            </a:xfrm>
            <a:custGeom>
              <a:avLst/>
              <a:gdLst>
                <a:gd name="T0" fmla="*/ 203 w 46"/>
                <a:gd name="T1" fmla="*/ 0 h 45"/>
                <a:gd name="T2" fmla="*/ 404 w 46"/>
                <a:gd name="T3" fmla="*/ 1897 h 45"/>
                <a:gd name="T4" fmla="*/ 0 w 46"/>
                <a:gd name="T5" fmla="*/ 1897 h 45"/>
                <a:gd name="T6" fmla="*/ 203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72" name="Freeform 172"/>
            <p:cNvSpPr>
              <a:spLocks/>
            </p:cNvSpPr>
            <p:nvPr/>
          </p:nvSpPr>
          <p:spPr bwMode="auto">
            <a:xfrm>
              <a:off x="3406" y="3324"/>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73" name="Freeform 173"/>
            <p:cNvSpPr>
              <a:spLocks/>
            </p:cNvSpPr>
            <p:nvPr/>
          </p:nvSpPr>
          <p:spPr bwMode="auto">
            <a:xfrm>
              <a:off x="3401" y="3318"/>
              <a:ext cx="48" cy="53"/>
            </a:xfrm>
            <a:custGeom>
              <a:avLst/>
              <a:gdLst>
                <a:gd name="T0" fmla="*/ 125 w 45"/>
                <a:gd name="T1" fmla="*/ 0 h 46"/>
                <a:gd name="T2" fmla="*/ 237 w 45"/>
                <a:gd name="T3" fmla="*/ 1818 h 46"/>
                <a:gd name="T4" fmla="*/ 0 w 45"/>
                <a:gd name="T5" fmla="*/ 1818 h 46"/>
                <a:gd name="T6" fmla="*/ 125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74" name="Freeform 174"/>
            <p:cNvSpPr>
              <a:spLocks/>
            </p:cNvSpPr>
            <p:nvPr/>
          </p:nvSpPr>
          <p:spPr bwMode="auto">
            <a:xfrm>
              <a:off x="3513" y="3321"/>
              <a:ext cx="50" cy="53"/>
            </a:xfrm>
            <a:custGeom>
              <a:avLst/>
              <a:gdLst>
                <a:gd name="T0" fmla="*/ 203 w 46"/>
                <a:gd name="T1" fmla="*/ 0 h 46"/>
                <a:gd name="T2" fmla="*/ 404 w 46"/>
                <a:gd name="T3" fmla="*/ 1818 h 46"/>
                <a:gd name="T4" fmla="*/ 0 w 46"/>
                <a:gd name="T5" fmla="*/ 1818 h 46"/>
                <a:gd name="T6" fmla="*/ 203 w 46"/>
                <a:gd name="T7" fmla="*/ 0 h 46"/>
                <a:gd name="T8" fmla="*/ 0 60000 65536"/>
                <a:gd name="T9" fmla="*/ 0 60000 65536"/>
                <a:gd name="T10" fmla="*/ 0 60000 65536"/>
                <a:gd name="T11" fmla="*/ 0 60000 65536"/>
                <a:gd name="T12" fmla="*/ 0 w 46"/>
                <a:gd name="T13" fmla="*/ 0 h 46"/>
                <a:gd name="T14" fmla="*/ 46 w 46"/>
                <a:gd name="T15" fmla="*/ 46 h 46"/>
              </a:gdLst>
              <a:ahLst/>
              <a:cxnLst>
                <a:cxn ang="T8">
                  <a:pos x="T0" y="T1"/>
                </a:cxn>
                <a:cxn ang="T9">
                  <a:pos x="T2" y="T3"/>
                </a:cxn>
                <a:cxn ang="T10">
                  <a:pos x="T4" y="T5"/>
                </a:cxn>
                <a:cxn ang="T11">
                  <a:pos x="T6" y="T7"/>
                </a:cxn>
              </a:cxnLst>
              <a:rect l="T12" t="T13" r="T14" b="T15"/>
              <a:pathLst>
                <a:path w="46" h="46">
                  <a:moveTo>
                    <a:pt x="23" y="0"/>
                  </a:moveTo>
                  <a:lnTo>
                    <a:pt x="46"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175" name="Freeform 175"/>
            <p:cNvSpPr>
              <a:spLocks/>
            </p:cNvSpPr>
            <p:nvPr/>
          </p:nvSpPr>
          <p:spPr bwMode="auto">
            <a:xfrm>
              <a:off x="3509" y="3316"/>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176" name="Line 176"/>
            <p:cNvSpPr>
              <a:spLocks noChangeShapeType="1"/>
            </p:cNvSpPr>
            <p:nvPr/>
          </p:nvSpPr>
          <p:spPr bwMode="auto">
            <a:xfrm>
              <a:off x="2991" y="3345"/>
              <a:ext cx="23"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77" name="Line 177"/>
            <p:cNvSpPr>
              <a:spLocks noChangeShapeType="1"/>
            </p:cNvSpPr>
            <p:nvPr/>
          </p:nvSpPr>
          <p:spPr bwMode="auto">
            <a:xfrm flipV="1">
              <a:off x="2991" y="3318"/>
              <a:ext cx="23"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78" name="Line 178"/>
            <p:cNvSpPr>
              <a:spLocks noChangeShapeType="1"/>
            </p:cNvSpPr>
            <p:nvPr/>
          </p:nvSpPr>
          <p:spPr bwMode="auto">
            <a:xfrm flipH="1" flipV="1">
              <a:off x="3074" y="3318"/>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79" name="Line 179"/>
            <p:cNvSpPr>
              <a:spLocks noChangeShapeType="1"/>
            </p:cNvSpPr>
            <p:nvPr/>
          </p:nvSpPr>
          <p:spPr bwMode="auto">
            <a:xfrm>
              <a:off x="3098" y="3345"/>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0" name="Line 180"/>
            <p:cNvSpPr>
              <a:spLocks noChangeShapeType="1"/>
            </p:cNvSpPr>
            <p:nvPr/>
          </p:nvSpPr>
          <p:spPr bwMode="auto">
            <a:xfrm flipH="1">
              <a:off x="3074" y="3345"/>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1" name="Line 181"/>
            <p:cNvSpPr>
              <a:spLocks noChangeShapeType="1"/>
            </p:cNvSpPr>
            <p:nvPr/>
          </p:nvSpPr>
          <p:spPr bwMode="auto">
            <a:xfrm flipV="1">
              <a:off x="3098" y="3318"/>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2" name="Line 182"/>
            <p:cNvSpPr>
              <a:spLocks noChangeShapeType="1"/>
            </p:cNvSpPr>
            <p:nvPr/>
          </p:nvSpPr>
          <p:spPr bwMode="auto">
            <a:xfrm flipH="1" flipV="1">
              <a:off x="3185" y="3321"/>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3" name="Line 183"/>
            <p:cNvSpPr>
              <a:spLocks noChangeShapeType="1"/>
            </p:cNvSpPr>
            <p:nvPr/>
          </p:nvSpPr>
          <p:spPr bwMode="auto">
            <a:xfrm>
              <a:off x="3209"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4" name="Line 184"/>
            <p:cNvSpPr>
              <a:spLocks noChangeShapeType="1"/>
            </p:cNvSpPr>
            <p:nvPr/>
          </p:nvSpPr>
          <p:spPr bwMode="auto">
            <a:xfrm flipH="1">
              <a:off x="3185" y="3347"/>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5" name="Line 185"/>
            <p:cNvSpPr>
              <a:spLocks noChangeShapeType="1"/>
            </p:cNvSpPr>
            <p:nvPr/>
          </p:nvSpPr>
          <p:spPr bwMode="auto">
            <a:xfrm flipV="1">
              <a:off x="3209"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6" name="Line 186"/>
            <p:cNvSpPr>
              <a:spLocks noChangeShapeType="1"/>
            </p:cNvSpPr>
            <p:nvPr/>
          </p:nvSpPr>
          <p:spPr bwMode="auto">
            <a:xfrm flipH="1" flipV="1">
              <a:off x="3292" y="3316"/>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7" name="Line 187"/>
            <p:cNvSpPr>
              <a:spLocks noChangeShapeType="1"/>
            </p:cNvSpPr>
            <p:nvPr/>
          </p:nvSpPr>
          <p:spPr bwMode="auto">
            <a:xfrm>
              <a:off x="3317" y="3343"/>
              <a:ext cx="25" cy="2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8" name="Line 188"/>
            <p:cNvSpPr>
              <a:spLocks noChangeShapeType="1"/>
            </p:cNvSpPr>
            <p:nvPr/>
          </p:nvSpPr>
          <p:spPr bwMode="auto">
            <a:xfrm flipH="1">
              <a:off x="3292" y="3343"/>
              <a:ext cx="25" cy="2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89" name="Line 189"/>
            <p:cNvSpPr>
              <a:spLocks noChangeShapeType="1"/>
            </p:cNvSpPr>
            <p:nvPr/>
          </p:nvSpPr>
          <p:spPr bwMode="auto">
            <a:xfrm flipV="1">
              <a:off x="3317" y="3316"/>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0" name="Line 190"/>
            <p:cNvSpPr>
              <a:spLocks noChangeShapeType="1"/>
            </p:cNvSpPr>
            <p:nvPr/>
          </p:nvSpPr>
          <p:spPr bwMode="auto">
            <a:xfrm flipH="1" flipV="1">
              <a:off x="3401"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1" name="Line 191"/>
            <p:cNvSpPr>
              <a:spLocks noChangeShapeType="1"/>
            </p:cNvSpPr>
            <p:nvPr/>
          </p:nvSpPr>
          <p:spPr bwMode="auto">
            <a:xfrm>
              <a:off x="3426" y="3347"/>
              <a:ext cx="23"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2" name="Line 192"/>
            <p:cNvSpPr>
              <a:spLocks noChangeShapeType="1"/>
            </p:cNvSpPr>
            <p:nvPr/>
          </p:nvSpPr>
          <p:spPr bwMode="auto">
            <a:xfrm flipH="1">
              <a:off x="3401"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3" name="Line 193"/>
            <p:cNvSpPr>
              <a:spLocks noChangeShapeType="1"/>
            </p:cNvSpPr>
            <p:nvPr/>
          </p:nvSpPr>
          <p:spPr bwMode="auto">
            <a:xfrm flipV="1">
              <a:off x="3426" y="3321"/>
              <a:ext cx="23"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4" name="Line 194"/>
            <p:cNvSpPr>
              <a:spLocks noChangeShapeType="1"/>
            </p:cNvSpPr>
            <p:nvPr/>
          </p:nvSpPr>
          <p:spPr bwMode="auto">
            <a:xfrm flipH="1" flipV="1">
              <a:off x="3509" y="3321"/>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5" name="Line 195"/>
            <p:cNvSpPr>
              <a:spLocks noChangeShapeType="1"/>
            </p:cNvSpPr>
            <p:nvPr/>
          </p:nvSpPr>
          <p:spPr bwMode="auto">
            <a:xfrm>
              <a:off x="3533"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6" name="Line 196"/>
            <p:cNvSpPr>
              <a:spLocks noChangeShapeType="1"/>
            </p:cNvSpPr>
            <p:nvPr/>
          </p:nvSpPr>
          <p:spPr bwMode="auto">
            <a:xfrm flipH="1">
              <a:off x="3509" y="3347"/>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7" name="Line 197"/>
            <p:cNvSpPr>
              <a:spLocks noChangeShapeType="1"/>
            </p:cNvSpPr>
            <p:nvPr/>
          </p:nvSpPr>
          <p:spPr bwMode="auto">
            <a:xfrm flipV="1">
              <a:off x="3533"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56198" name="Line 198"/>
          <p:cNvSpPr>
            <a:spLocks noChangeShapeType="1"/>
          </p:cNvSpPr>
          <p:nvPr/>
        </p:nvSpPr>
        <p:spPr bwMode="auto">
          <a:xfrm flipH="1" flipV="1">
            <a:off x="5740400" y="5272088"/>
            <a:ext cx="39688"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199" name="Line 199"/>
          <p:cNvSpPr>
            <a:spLocks noChangeShapeType="1"/>
          </p:cNvSpPr>
          <p:nvPr/>
        </p:nvSpPr>
        <p:spPr bwMode="auto">
          <a:xfrm>
            <a:off x="5780088" y="5313363"/>
            <a:ext cx="39687"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00" name="Line 200"/>
          <p:cNvSpPr>
            <a:spLocks noChangeShapeType="1"/>
          </p:cNvSpPr>
          <p:nvPr/>
        </p:nvSpPr>
        <p:spPr bwMode="auto">
          <a:xfrm flipH="1">
            <a:off x="5740400" y="5313363"/>
            <a:ext cx="39688" cy="42862"/>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01" name="Line 201"/>
          <p:cNvSpPr>
            <a:spLocks noChangeShapeType="1"/>
          </p:cNvSpPr>
          <p:nvPr/>
        </p:nvSpPr>
        <p:spPr bwMode="auto">
          <a:xfrm flipV="1">
            <a:off x="5780088" y="5272088"/>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02" name="Rectangle 202"/>
          <p:cNvSpPr>
            <a:spLocks noChangeArrowheads="1"/>
          </p:cNvSpPr>
          <p:nvPr/>
        </p:nvSpPr>
        <p:spPr bwMode="auto">
          <a:xfrm>
            <a:off x="2236788" y="5230813"/>
            <a:ext cx="112712"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0</a:t>
            </a:r>
            <a:endParaRPr lang="en-US" sz="1400"/>
          </a:p>
        </p:txBody>
      </p:sp>
      <p:sp>
        <p:nvSpPr>
          <p:cNvPr id="256203" name="Rectangle 203"/>
          <p:cNvSpPr>
            <a:spLocks noChangeArrowheads="1"/>
          </p:cNvSpPr>
          <p:nvPr/>
        </p:nvSpPr>
        <p:spPr bwMode="auto">
          <a:xfrm>
            <a:off x="1884363" y="4857750"/>
            <a:ext cx="49053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en-US" sz="1400">
                <a:latin typeface="Verdana" charset="0"/>
              </a:rPr>
              <a:t>2000</a:t>
            </a:r>
            <a:endParaRPr lang="en-US" sz="1400"/>
          </a:p>
        </p:txBody>
      </p:sp>
      <p:sp>
        <p:nvSpPr>
          <p:cNvPr id="256204" name="Rectangle 204"/>
          <p:cNvSpPr>
            <a:spLocks noChangeArrowheads="1"/>
          </p:cNvSpPr>
          <p:nvPr/>
        </p:nvSpPr>
        <p:spPr bwMode="auto">
          <a:xfrm>
            <a:off x="1884363" y="4575175"/>
            <a:ext cx="45243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4000</a:t>
            </a:r>
            <a:endParaRPr lang="en-US" sz="1400"/>
          </a:p>
        </p:txBody>
      </p:sp>
      <p:sp>
        <p:nvSpPr>
          <p:cNvPr id="256205" name="Rectangle 205"/>
          <p:cNvSpPr>
            <a:spLocks noChangeArrowheads="1"/>
          </p:cNvSpPr>
          <p:nvPr/>
        </p:nvSpPr>
        <p:spPr bwMode="auto">
          <a:xfrm>
            <a:off x="1884363" y="4243388"/>
            <a:ext cx="45243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6000</a:t>
            </a:r>
            <a:endParaRPr lang="en-US" sz="1400"/>
          </a:p>
        </p:txBody>
      </p:sp>
      <p:sp>
        <p:nvSpPr>
          <p:cNvPr id="256206" name="Rectangle 206"/>
          <p:cNvSpPr>
            <a:spLocks noChangeArrowheads="1"/>
          </p:cNvSpPr>
          <p:nvPr/>
        </p:nvSpPr>
        <p:spPr bwMode="auto">
          <a:xfrm>
            <a:off x="1884363" y="3913188"/>
            <a:ext cx="45243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8000</a:t>
            </a:r>
            <a:endParaRPr lang="en-US" sz="1400"/>
          </a:p>
        </p:txBody>
      </p:sp>
      <p:sp>
        <p:nvSpPr>
          <p:cNvPr id="256207" name="Rectangle 207"/>
          <p:cNvSpPr>
            <a:spLocks noChangeArrowheads="1"/>
          </p:cNvSpPr>
          <p:nvPr/>
        </p:nvSpPr>
        <p:spPr bwMode="auto">
          <a:xfrm>
            <a:off x="1754188" y="3586163"/>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10000</a:t>
            </a:r>
            <a:endParaRPr lang="en-US" sz="1400"/>
          </a:p>
        </p:txBody>
      </p:sp>
      <p:sp>
        <p:nvSpPr>
          <p:cNvPr id="256208" name="Rectangle 208"/>
          <p:cNvSpPr>
            <a:spLocks noChangeArrowheads="1"/>
          </p:cNvSpPr>
          <p:nvPr/>
        </p:nvSpPr>
        <p:spPr bwMode="auto">
          <a:xfrm>
            <a:off x="1754188" y="3257550"/>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12000</a:t>
            </a:r>
            <a:endParaRPr lang="en-US" sz="1400"/>
          </a:p>
        </p:txBody>
      </p:sp>
      <p:sp>
        <p:nvSpPr>
          <p:cNvPr id="256209" name="Rectangle 209"/>
          <p:cNvSpPr>
            <a:spLocks noChangeArrowheads="1"/>
          </p:cNvSpPr>
          <p:nvPr/>
        </p:nvSpPr>
        <p:spPr bwMode="auto">
          <a:xfrm>
            <a:off x="1754188" y="2925763"/>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14000</a:t>
            </a:r>
            <a:endParaRPr lang="en-US" sz="1400"/>
          </a:p>
        </p:txBody>
      </p:sp>
      <p:sp>
        <p:nvSpPr>
          <p:cNvPr id="256210" name="Rectangle 210"/>
          <p:cNvSpPr>
            <a:spLocks noChangeArrowheads="1"/>
          </p:cNvSpPr>
          <p:nvPr/>
        </p:nvSpPr>
        <p:spPr bwMode="auto">
          <a:xfrm>
            <a:off x="1754188" y="2595563"/>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16000</a:t>
            </a:r>
            <a:endParaRPr lang="en-US" sz="1400"/>
          </a:p>
        </p:txBody>
      </p:sp>
      <p:sp>
        <p:nvSpPr>
          <p:cNvPr id="256211" name="Rectangle 211"/>
          <p:cNvSpPr>
            <a:spLocks noChangeArrowheads="1"/>
          </p:cNvSpPr>
          <p:nvPr/>
        </p:nvSpPr>
        <p:spPr bwMode="auto">
          <a:xfrm>
            <a:off x="1754188" y="2268538"/>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18000</a:t>
            </a:r>
            <a:endParaRPr lang="en-US" sz="1400"/>
          </a:p>
        </p:txBody>
      </p:sp>
      <p:sp>
        <p:nvSpPr>
          <p:cNvPr id="256212" name="Rectangle 212"/>
          <p:cNvSpPr>
            <a:spLocks noChangeArrowheads="1"/>
          </p:cNvSpPr>
          <p:nvPr/>
        </p:nvSpPr>
        <p:spPr bwMode="auto">
          <a:xfrm>
            <a:off x="1754188" y="1938338"/>
            <a:ext cx="56515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20000</a:t>
            </a:r>
            <a:endParaRPr lang="en-US" sz="1400"/>
          </a:p>
        </p:txBody>
      </p:sp>
      <p:sp>
        <p:nvSpPr>
          <p:cNvPr id="256213" name="Rectangle 213"/>
          <p:cNvSpPr>
            <a:spLocks noChangeArrowheads="1"/>
          </p:cNvSpPr>
          <p:nvPr/>
        </p:nvSpPr>
        <p:spPr bwMode="auto">
          <a:xfrm>
            <a:off x="2647950" y="5462588"/>
            <a:ext cx="112713"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2</a:t>
            </a:r>
            <a:endParaRPr lang="en-US" sz="1400"/>
          </a:p>
        </p:txBody>
      </p:sp>
      <p:sp>
        <p:nvSpPr>
          <p:cNvPr id="256214" name="Rectangle 214"/>
          <p:cNvSpPr>
            <a:spLocks noChangeArrowheads="1"/>
          </p:cNvSpPr>
          <p:nvPr/>
        </p:nvSpPr>
        <p:spPr bwMode="auto">
          <a:xfrm>
            <a:off x="2990850" y="5462588"/>
            <a:ext cx="112713"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6</a:t>
            </a:r>
            <a:endParaRPr lang="en-US" sz="1400"/>
          </a:p>
        </p:txBody>
      </p:sp>
      <p:sp>
        <p:nvSpPr>
          <p:cNvPr id="256215" name="Rectangle 215"/>
          <p:cNvSpPr>
            <a:spLocks noChangeArrowheads="1"/>
          </p:cNvSpPr>
          <p:nvPr/>
        </p:nvSpPr>
        <p:spPr bwMode="auto">
          <a:xfrm>
            <a:off x="3292475"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10</a:t>
            </a:r>
            <a:endParaRPr lang="en-US" sz="1400"/>
          </a:p>
        </p:txBody>
      </p:sp>
      <p:sp>
        <p:nvSpPr>
          <p:cNvPr id="256216" name="Rectangle 216"/>
          <p:cNvSpPr>
            <a:spLocks noChangeArrowheads="1"/>
          </p:cNvSpPr>
          <p:nvPr/>
        </p:nvSpPr>
        <p:spPr bwMode="auto">
          <a:xfrm>
            <a:off x="3640138"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14</a:t>
            </a:r>
            <a:endParaRPr lang="en-US" sz="1400"/>
          </a:p>
        </p:txBody>
      </p:sp>
      <p:sp>
        <p:nvSpPr>
          <p:cNvPr id="256217" name="Rectangle 217"/>
          <p:cNvSpPr>
            <a:spLocks noChangeArrowheads="1"/>
          </p:cNvSpPr>
          <p:nvPr/>
        </p:nvSpPr>
        <p:spPr bwMode="auto">
          <a:xfrm>
            <a:off x="3983038"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18</a:t>
            </a:r>
            <a:endParaRPr lang="en-US" sz="1400"/>
          </a:p>
        </p:txBody>
      </p:sp>
      <p:sp>
        <p:nvSpPr>
          <p:cNvPr id="256218" name="Rectangle 218"/>
          <p:cNvSpPr>
            <a:spLocks noChangeArrowheads="1"/>
          </p:cNvSpPr>
          <p:nvPr/>
        </p:nvSpPr>
        <p:spPr bwMode="auto">
          <a:xfrm>
            <a:off x="4325938"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22</a:t>
            </a:r>
            <a:endParaRPr lang="en-US" sz="1400"/>
          </a:p>
        </p:txBody>
      </p:sp>
      <p:sp>
        <p:nvSpPr>
          <p:cNvPr id="256219" name="Rectangle 219"/>
          <p:cNvSpPr>
            <a:spLocks noChangeArrowheads="1"/>
          </p:cNvSpPr>
          <p:nvPr/>
        </p:nvSpPr>
        <p:spPr bwMode="auto">
          <a:xfrm>
            <a:off x="4670425"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26</a:t>
            </a:r>
            <a:endParaRPr lang="en-US" sz="1400"/>
          </a:p>
        </p:txBody>
      </p:sp>
      <p:sp>
        <p:nvSpPr>
          <p:cNvPr id="256220" name="Rectangle 220"/>
          <p:cNvSpPr>
            <a:spLocks noChangeArrowheads="1"/>
          </p:cNvSpPr>
          <p:nvPr/>
        </p:nvSpPr>
        <p:spPr bwMode="auto">
          <a:xfrm>
            <a:off x="5018088"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30</a:t>
            </a:r>
            <a:endParaRPr lang="en-US" sz="1400"/>
          </a:p>
        </p:txBody>
      </p:sp>
      <p:sp>
        <p:nvSpPr>
          <p:cNvPr id="256221" name="Rectangle 221"/>
          <p:cNvSpPr>
            <a:spLocks noChangeArrowheads="1"/>
          </p:cNvSpPr>
          <p:nvPr/>
        </p:nvSpPr>
        <p:spPr bwMode="auto">
          <a:xfrm>
            <a:off x="5360988" y="5462588"/>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34</a:t>
            </a:r>
            <a:endParaRPr lang="en-US" sz="1400"/>
          </a:p>
        </p:txBody>
      </p:sp>
      <p:sp>
        <p:nvSpPr>
          <p:cNvPr id="256222" name="Line 222"/>
          <p:cNvSpPr>
            <a:spLocks noChangeShapeType="1"/>
          </p:cNvSpPr>
          <p:nvPr/>
        </p:nvSpPr>
        <p:spPr bwMode="auto">
          <a:xfrm>
            <a:off x="5410200" y="1987550"/>
            <a:ext cx="374650" cy="1588"/>
          </a:xfrm>
          <a:prstGeom prst="line">
            <a:avLst/>
          </a:prstGeom>
          <a:noFill/>
          <a:ln w="14288">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23" name="Freeform 223"/>
          <p:cNvSpPr>
            <a:spLocks/>
          </p:cNvSpPr>
          <p:nvPr/>
        </p:nvSpPr>
        <p:spPr bwMode="auto">
          <a:xfrm>
            <a:off x="5565775" y="1955800"/>
            <a:ext cx="77788" cy="80963"/>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2" y="0"/>
                </a:moveTo>
                <a:lnTo>
                  <a:pt x="45" y="22"/>
                </a:lnTo>
                <a:lnTo>
                  <a:pt x="22" y="45"/>
                </a:lnTo>
                <a:lnTo>
                  <a:pt x="0" y="22"/>
                </a:lnTo>
                <a:lnTo>
                  <a:pt x="22"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24" name="Freeform 224"/>
          <p:cNvSpPr>
            <a:spLocks/>
          </p:cNvSpPr>
          <p:nvPr/>
        </p:nvSpPr>
        <p:spPr bwMode="auto">
          <a:xfrm>
            <a:off x="5557838" y="1946275"/>
            <a:ext cx="77787" cy="82550"/>
          </a:xfrm>
          <a:custGeom>
            <a:avLst/>
            <a:gdLst>
              <a:gd name="T0" fmla="*/ 2147483647 w 45"/>
              <a:gd name="T1" fmla="*/ 0 h 45"/>
              <a:gd name="T2" fmla="*/ 2147483647 w 45"/>
              <a:gd name="T3" fmla="*/ 2147483647 h 45"/>
              <a:gd name="T4" fmla="*/ 2147483647 w 45"/>
              <a:gd name="T5" fmla="*/ 2147483647 h 45"/>
              <a:gd name="T6" fmla="*/ 0 w 45"/>
              <a:gd name="T7" fmla="*/ 2147483647 h 45"/>
              <a:gd name="T8" fmla="*/ 2147483647 w 45"/>
              <a:gd name="T9" fmla="*/ 0 h 45"/>
              <a:gd name="T10" fmla="*/ 0 60000 65536"/>
              <a:gd name="T11" fmla="*/ 0 60000 65536"/>
              <a:gd name="T12" fmla="*/ 0 60000 65536"/>
              <a:gd name="T13" fmla="*/ 0 60000 65536"/>
              <a:gd name="T14" fmla="*/ 0 60000 65536"/>
              <a:gd name="T15" fmla="*/ 0 w 45"/>
              <a:gd name="T16" fmla="*/ 0 h 45"/>
              <a:gd name="T17" fmla="*/ 45 w 45"/>
              <a:gd name="T18" fmla="*/ 45 h 45"/>
            </a:gdLst>
            <a:ahLst/>
            <a:cxnLst>
              <a:cxn ang="T10">
                <a:pos x="T0" y="T1"/>
              </a:cxn>
              <a:cxn ang="T11">
                <a:pos x="T2" y="T3"/>
              </a:cxn>
              <a:cxn ang="T12">
                <a:pos x="T4" y="T5"/>
              </a:cxn>
              <a:cxn ang="T13">
                <a:pos x="T6" y="T7"/>
              </a:cxn>
              <a:cxn ang="T14">
                <a:pos x="T8" y="T9"/>
              </a:cxn>
            </a:cxnLst>
            <a:rect l="T15" t="T16" r="T17" b="T18"/>
            <a:pathLst>
              <a:path w="45" h="45">
                <a:moveTo>
                  <a:pt x="23" y="0"/>
                </a:moveTo>
                <a:lnTo>
                  <a:pt x="45" y="23"/>
                </a:lnTo>
                <a:lnTo>
                  <a:pt x="23" y="45"/>
                </a:lnTo>
                <a:lnTo>
                  <a:pt x="0" y="23"/>
                </a:lnTo>
                <a:lnTo>
                  <a:pt x="23" y="0"/>
                </a:lnTo>
                <a:close/>
              </a:path>
            </a:pathLst>
          </a:custGeom>
          <a:noFill/>
          <a:ln w="14288">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25" name="Rectangle 225"/>
          <p:cNvSpPr>
            <a:spLocks noChangeArrowheads="1"/>
          </p:cNvSpPr>
          <p:nvPr/>
        </p:nvSpPr>
        <p:spPr bwMode="auto">
          <a:xfrm>
            <a:off x="5830888" y="1898650"/>
            <a:ext cx="14732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b="1">
                <a:latin typeface="Helvetica" charset="0"/>
              </a:rPr>
              <a:t>pNL4-3+ DMSO</a:t>
            </a:r>
          </a:p>
        </p:txBody>
      </p:sp>
      <p:sp>
        <p:nvSpPr>
          <p:cNvPr id="256226" name="Line 226"/>
          <p:cNvSpPr>
            <a:spLocks noChangeShapeType="1"/>
          </p:cNvSpPr>
          <p:nvPr/>
        </p:nvSpPr>
        <p:spPr bwMode="auto">
          <a:xfrm>
            <a:off x="5410200" y="2433638"/>
            <a:ext cx="374650" cy="1587"/>
          </a:xfrm>
          <a:prstGeom prst="line">
            <a:avLst/>
          </a:prstGeom>
          <a:noFill/>
          <a:ln w="14288">
            <a:solidFill>
              <a:srgbClr val="FF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27" name="Rectangle 227"/>
          <p:cNvSpPr>
            <a:spLocks noChangeArrowheads="1"/>
          </p:cNvSpPr>
          <p:nvPr/>
        </p:nvSpPr>
        <p:spPr bwMode="auto">
          <a:xfrm>
            <a:off x="5561013" y="2397125"/>
            <a:ext cx="82550" cy="87313"/>
          </a:xfrm>
          <a:prstGeom prst="rect">
            <a:avLst/>
          </a:prstGeom>
          <a:solidFill>
            <a:srgbClr val="FF00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228" name="Rectangle 228"/>
          <p:cNvSpPr>
            <a:spLocks noChangeArrowheads="1"/>
          </p:cNvSpPr>
          <p:nvPr/>
        </p:nvSpPr>
        <p:spPr bwMode="auto">
          <a:xfrm>
            <a:off x="5557838" y="2392363"/>
            <a:ext cx="88900" cy="95250"/>
          </a:xfrm>
          <a:prstGeom prst="rect">
            <a:avLst/>
          </a:prstGeom>
          <a:noFill/>
          <a:ln w="14288">
            <a:solidFill>
              <a:srgbClr val="FF00FF"/>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29" name="Rectangle 229"/>
          <p:cNvSpPr>
            <a:spLocks noChangeArrowheads="1"/>
          </p:cNvSpPr>
          <p:nvPr/>
        </p:nvSpPr>
        <p:spPr bwMode="auto">
          <a:xfrm>
            <a:off x="5830888" y="2343150"/>
            <a:ext cx="1417637"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b="1">
                <a:latin typeface="Helvetica" charset="0"/>
              </a:rPr>
              <a:t>pNL4-3+DMSO</a:t>
            </a:r>
          </a:p>
        </p:txBody>
      </p:sp>
      <p:sp>
        <p:nvSpPr>
          <p:cNvPr id="256230" name="Line 230"/>
          <p:cNvSpPr>
            <a:spLocks noChangeShapeType="1"/>
          </p:cNvSpPr>
          <p:nvPr/>
        </p:nvSpPr>
        <p:spPr bwMode="auto">
          <a:xfrm>
            <a:off x="5410200" y="2882900"/>
            <a:ext cx="374650" cy="1588"/>
          </a:xfrm>
          <a:prstGeom prst="line">
            <a:avLst/>
          </a:prstGeom>
          <a:noFill/>
          <a:ln w="14288">
            <a:solidFill>
              <a:srgbClr val="FFFF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1" name="Freeform 231"/>
          <p:cNvSpPr>
            <a:spLocks/>
          </p:cNvSpPr>
          <p:nvPr/>
        </p:nvSpPr>
        <p:spPr bwMode="auto">
          <a:xfrm>
            <a:off x="5565775" y="2851150"/>
            <a:ext cx="77788" cy="82550"/>
          </a:xfrm>
          <a:custGeom>
            <a:avLst/>
            <a:gdLst>
              <a:gd name="T0" fmla="*/ 2147483647 w 45"/>
              <a:gd name="T1" fmla="*/ 0 h 46"/>
              <a:gd name="T2" fmla="*/ 2147483647 w 45"/>
              <a:gd name="T3" fmla="*/ 2147483647 h 46"/>
              <a:gd name="T4" fmla="*/ 0 w 45"/>
              <a:gd name="T5" fmla="*/ 2147483647 h 46"/>
              <a:gd name="T6" fmla="*/ 214748364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32" name="Freeform 232"/>
          <p:cNvSpPr>
            <a:spLocks/>
          </p:cNvSpPr>
          <p:nvPr/>
        </p:nvSpPr>
        <p:spPr bwMode="auto">
          <a:xfrm>
            <a:off x="5557838" y="2843213"/>
            <a:ext cx="77787" cy="82550"/>
          </a:xfrm>
          <a:custGeom>
            <a:avLst/>
            <a:gdLst>
              <a:gd name="T0" fmla="*/ 2147483647 w 45"/>
              <a:gd name="T1" fmla="*/ 0 h 45"/>
              <a:gd name="T2" fmla="*/ 2147483647 w 45"/>
              <a:gd name="T3" fmla="*/ 2147483647 h 45"/>
              <a:gd name="T4" fmla="*/ 0 w 45"/>
              <a:gd name="T5" fmla="*/ 2147483647 h 45"/>
              <a:gd name="T6" fmla="*/ 2147483647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33" name="Rectangle 233"/>
          <p:cNvSpPr>
            <a:spLocks noChangeArrowheads="1"/>
          </p:cNvSpPr>
          <p:nvPr/>
        </p:nvSpPr>
        <p:spPr bwMode="auto">
          <a:xfrm>
            <a:off x="5830888" y="2794000"/>
            <a:ext cx="2500312"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b="1">
                <a:latin typeface="Helvetica" charset="0"/>
              </a:rPr>
              <a:t>pNL4-3 + BVM (100 ng/ml)</a:t>
            </a:r>
          </a:p>
        </p:txBody>
      </p:sp>
      <p:sp>
        <p:nvSpPr>
          <p:cNvPr id="256234" name="Line 234"/>
          <p:cNvSpPr>
            <a:spLocks noChangeShapeType="1"/>
          </p:cNvSpPr>
          <p:nvPr/>
        </p:nvSpPr>
        <p:spPr bwMode="auto">
          <a:xfrm>
            <a:off x="5410200" y="3330575"/>
            <a:ext cx="374650" cy="1588"/>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5" name="Line 235"/>
          <p:cNvSpPr>
            <a:spLocks noChangeShapeType="1"/>
          </p:cNvSpPr>
          <p:nvPr/>
        </p:nvSpPr>
        <p:spPr bwMode="auto">
          <a:xfrm flipH="1" flipV="1">
            <a:off x="5557838" y="3289300"/>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6" name="Line 236"/>
          <p:cNvSpPr>
            <a:spLocks noChangeShapeType="1"/>
          </p:cNvSpPr>
          <p:nvPr/>
        </p:nvSpPr>
        <p:spPr bwMode="auto">
          <a:xfrm>
            <a:off x="5597525" y="3330575"/>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7" name="Line 237"/>
          <p:cNvSpPr>
            <a:spLocks noChangeShapeType="1"/>
          </p:cNvSpPr>
          <p:nvPr/>
        </p:nvSpPr>
        <p:spPr bwMode="auto">
          <a:xfrm flipH="1">
            <a:off x="5557838" y="3330575"/>
            <a:ext cx="39687"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8" name="Line 238"/>
          <p:cNvSpPr>
            <a:spLocks noChangeShapeType="1"/>
          </p:cNvSpPr>
          <p:nvPr/>
        </p:nvSpPr>
        <p:spPr bwMode="auto">
          <a:xfrm flipV="1">
            <a:off x="5597525" y="3289300"/>
            <a:ext cx="38100" cy="4127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39" name="Rectangle 239"/>
          <p:cNvSpPr>
            <a:spLocks noChangeArrowheads="1"/>
          </p:cNvSpPr>
          <p:nvPr/>
        </p:nvSpPr>
        <p:spPr bwMode="auto">
          <a:xfrm>
            <a:off x="5830888" y="3240088"/>
            <a:ext cx="2436812"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b="1">
                <a:latin typeface="Helvetica" charset="0"/>
              </a:rPr>
              <a:t>pNL4-3 + BVM (1.0 </a:t>
            </a:r>
            <a:r>
              <a:rPr lang="en-US" sz="1600" b="1">
                <a:latin typeface="Symbol" charset="0"/>
              </a:rPr>
              <a:t></a:t>
            </a:r>
            <a:r>
              <a:rPr lang="en-US" sz="1600" b="1">
                <a:latin typeface="Helvetica" charset="0"/>
              </a:rPr>
              <a:t>g/ml)</a:t>
            </a:r>
          </a:p>
        </p:txBody>
      </p:sp>
      <p:sp>
        <p:nvSpPr>
          <p:cNvPr id="256240" name="Line 240"/>
          <p:cNvSpPr>
            <a:spLocks noChangeShapeType="1"/>
          </p:cNvSpPr>
          <p:nvPr/>
        </p:nvSpPr>
        <p:spPr bwMode="auto">
          <a:xfrm flipH="1">
            <a:off x="5846763" y="5265738"/>
            <a:ext cx="82550" cy="198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1" name="Line 241"/>
          <p:cNvSpPr>
            <a:spLocks noChangeShapeType="1"/>
          </p:cNvSpPr>
          <p:nvPr/>
        </p:nvSpPr>
        <p:spPr bwMode="auto">
          <a:xfrm flipH="1">
            <a:off x="5956300" y="5280025"/>
            <a:ext cx="82550" cy="2000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2" name="Line 242"/>
          <p:cNvSpPr>
            <a:spLocks noChangeShapeType="1"/>
          </p:cNvSpPr>
          <p:nvPr/>
        </p:nvSpPr>
        <p:spPr bwMode="auto">
          <a:xfrm>
            <a:off x="6061075" y="5334000"/>
            <a:ext cx="95091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3" name="Line 243"/>
          <p:cNvSpPr>
            <a:spLocks noChangeShapeType="1"/>
          </p:cNvSpPr>
          <p:nvPr/>
        </p:nvSpPr>
        <p:spPr bwMode="auto">
          <a:xfrm>
            <a:off x="6143625"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4" name="Line 244"/>
          <p:cNvSpPr>
            <a:spLocks noChangeShapeType="1"/>
          </p:cNvSpPr>
          <p:nvPr/>
        </p:nvSpPr>
        <p:spPr bwMode="auto">
          <a:xfrm>
            <a:off x="6310313"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5" name="Line 245"/>
          <p:cNvSpPr>
            <a:spLocks noChangeShapeType="1"/>
          </p:cNvSpPr>
          <p:nvPr/>
        </p:nvSpPr>
        <p:spPr bwMode="auto">
          <a:xfrm>
            <a:off x="6475413"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6" name="Line 246"/>
          <p:cNvSpPr>
            <a:spLocks noChangeShapeType="1"/>
          </p:cNvSpPr>
          <p:nvPr/>
        </p:nvSpPr>
        <p:spPr bwMode="auto">
          <a:xfrm>
            <a:off x="6667500"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7" name="Line 247"/>
          <p:cNvSpPr>
            <a:spLocks noChangeShapeType="1"/>
          </p:cNvSpPr>
          <p:nvPr/>
        </p:nvSpPr>
        <p:spPr bwMode="auto">
          <a:xfrm>
            <a:off x="6846888"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8" name="Line 248"/>
          <p:cNvSpPr>
            <a:spLocks noChangeShapeType="1"/>
          </p:cNvSpPr>
          <p:nvPr/>
        </p:nvSpPr>
        <p:spPr bwMode="auto">
          <a:xfrm>
            <a:off x="7011988" y="5348288"/>
            <a:ext cx="0" cy="428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249" name="Rectangle 249"/>
          <p:cNvSpPr>
            <a:spLocks noChangeArrowheads="1"/>
          </p:cNvSpPr>
          <p:nvPr/>
        </p:nvSpPr>
        <p:spPr bwMode="auto">
          <a:xfrm>
            <a:off x="6848475" y="5448300"/>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90</a:t>
            </a:r>
            <a:endParaRPr lang="en-US" sz="1400"/>
          </a:p>
        </p:txBody>
      </p:sp>
      <p:sp>
        <p:nvSpPr>
          <p:cNvPr id="256250" name="Rectangle 250"/>
          <p:cNvSpPr>
            <a:spLocks noChangeArrowheads="1"/>
          </p:cNvSpPr>
          <p:nvPr/>
        </p:nvSpPr>
        <p:spPr bwMode="auto">
          <a:xfrm>
            <a:off x="6462713" y="5448300"/>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86</a:t>
            </a:r>
            <a:endParaRPr lang="en-US" sz="1400"/>
          </a:p>
        </p:txBody>
      </p:sp>
      <p:sp>
        <p:nvSpPr>
          <p:cNvPr id="256251" name="Rectangle 251"/>
          <p:cNvSpPr>
            <a:spLocks noChangeArrowheads="1"/>
          </p:cNvSpPr>
          <p:nvPr/>
        </p:nvSpPr>
        <p:spPr bwMode="auto">
          <a:xfrm>
            <a:off x="6132513" y="5448300"/>
            <a:ext cx="225425"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latin typeface="Verdana" charset="0"/>
              </a:rPr>
              <a:t>84</a:t>
            </a:r>
            <a:endParaRPr lang="en-US" sz="1400"/>
          </a:p>
        </p:txBody>
      </p:sp>
      <p:sp>
        <p:nvSpPr>
          <p:cNvPr id="256252" name="Text Box 252"/>
          <p:cNvSpPr txBox="1">
            <a:spLocks noChangeArrowheads="1"/>
          </p:cNvSpPr>
          <p:nvPr/>
        </p:nvSpPr>
        <p:spPr bwMode="auto">
          <a:xfrm rot="-5400000">
            <a:off x="28576" y="3211512"/>
            <a:ext cx="228441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a:latin typeface="Helvetica" charset="0"/>
              </a:rPr>
              <a:t>RT activity (cpm/</a:t>
            </a:r>
            <a:r>
              <a:rPr lang="en-US" sz="1800" b="1">
                <a:latin typeface="Symbol" charset="0"/>
                <a:cs typeface="Symbol" charset="0"/>
              </a:rPr>
              <a:t>m</a:t>
            </a:r>
            <a:r>
              <a:rPr lang="en-US" sz="1800" b="1">
                <a:latin typeface="Helvetica" charset="0"/>
                <a:ea typeface="Symbol" charset="0"/>
                <a:cs typeface="Symbol" charset="0"/>
              </a:rPr>
              <a:t>l)</a:t>
            </a:r>
          </a:p>
        </p:txBody>
      </p:sp>
      <p:sp>
        <p:nvSpPr>
          <p:cNvPr id="256253" name="Text Box 253"/>
          <p:cNvSpPr txBox="1">
            <a:spLocks noChangeArrowheads="1"/>
          </p:cNvSpPr>
          <p:nvPr/>
        </p:nvSpPr>
        <p:spPr bwMode="auto">
          <a:xfrm>
            <a:off x="3492500" y="5788025"/>
            <a:ext cx="25844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r>
              <a:rPr lang="en-US" sz="1800" b="1">
                <a:latin typeface="Helvetica" charset="0"/>
              </a:rPr>
              <a:t>Days posttransfection</a:t>
            </a:r>
          </a:p>
        </p:txBody>
      </p:sp>
      <p:sp>
        <p:nvSpPr>
          <p:cNvPr id="256254" name="Text Box 254"/>
          <p:cNvSpPr txBox="1">
            <a:spLocks noChangeArrowheads="1"/>
          </p:cNvSpPr>
          <p:nvPr/>
        </p:nvSpPr>
        <p:spPr bwMode="auto">
          <a:xfrm>
            <a:off x="1117600" y="182563"/>
            <a:ext cx="72517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a:solidFill>
                  <a:srgbClr val="2B2BBF"/>
                </a:solidFill>
                <a:latin typeface="Helvetica" charset="0"/>
              </a:rPr>
              <a:t>Replication  Kinetics  of HIV-1 in the </a:t>
            </a:r>
          </a:p>
          <a:p>
            <a:pPr algn="ctr"/>
            <a:r>
              <a:rPr lang="en-US" sz="3200" b="1">
                <a:solidFill>
                  <a:srgbClr val="2B2BBF"/>
                </a:solidFill>
                <a:latin typeface="Helvetica" charset="0"/>
              </a:rPr>
              <a:t>Presence of BVM</a:t>
            </a:r>
          </a:p>
        </p:txBody>
      </p:sp>
      <p:grpSp>
        <p:nvGrpSpPr>
          <p:cNvPr id="256255" name="Group 255"/>
          <p:cNvGrpSpPr>
            <a:grpSpLocks/>
          </p:cNvGrpSpPr>
          <p:nvPr/>
        </p:nvGrpSpPr>
        <p:grpSpPr bwMode="auto">
          <a:xfrm>
            <a:off x="6054725" y="5262563"/>
            <a:ext cx="957263" cy="114300"/>
            <a:chOff x="2991" y="3316"/>
            <a:chExt cx="603" cy="72"/>
          </a:xfrm>
        </p:grpSpPr>
        <p:sp>
          <p:nvSpPr>
            <p:cNvPr id="256256" name="Line 256"/>
            <p:cNvSpPr>
              <a:spLocks noChangeShapeType="1"/>
            </p:cNvSpPr>
            <p:nvPr/>
          </p:nvSpPr>
          <p:spPr bwMode="auto">
            <a:xfrm flipV="1">
              <a:off x="3049"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57" name="Line 257"/>
            <p:cNvSpPr>
              <a:spLocks noChangeShapeType="1"/>
            </p:cNvSpPr>
            <p:nvPr/>
          </p:nvSpPr>
          <p:spPr bwMode="auto">
            <a:xfrm flipV="1">
              <a:off x="3158"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58" name="Line 258"/>
            <p:cNvSpPr>
              <a:spLocks noChangeShapeType="1"/>
            </p:cNvSpPr>
            <p:nvPr/>
          </p:nvSpPr>
          <p:spPr bwMode="auto">
            <a:xfrm flipV="1">
              <a:off x="3268"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59" name="Line 259"/>
            <p:cNvSpPr>
              <a:spLocks noChangeShapeType="1"/>
            </p:cNvSpPr>
            <p:nvPr/>
          </p:nvSpPr>
          <p:spPr bwMode="auto">
            <a:xfrm flipV="1">
              <a:off x="3376"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60" name="Line 260"/>
            <p:cNvSpPr>
              <a:spLocks noChangeShapeType="1"/>
            </p:cNvSpPr>
            <p:nvPr/>
          </p:nvSpPr>
          <p:spPr bwMode="auto">
            <a:xfrm flipV="1">
              <a:off x="3484"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61" name="Line 261"/>
            <p:cNvSpPr>
              <a:spLocks noChangeShapeType="1"/>
            </p:cNvSpPr>
            <p:nvPr/>
          </p:nvSpPr>
          <p:spPr bwMode="auto">
            <a:xfrm flipV="1">
              <a:off x="3593" y="3357"/>
              <a:ext cx="1" cy="31"/>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62" name="Freeform 262"/>
            <p:cNvSpPr>
              <a:spLocks/>
            </p:cNvSpPr>
            <p:nvPr/>
          </p:nvSpPr>
          <p:spPr bwMode="auto">
            <a:xfrm>
              <a:off x="3078" y="3321"/>
              <a:ext cx="49" cy="53"/>
            </a:xfrm>
            <a:custGeom>
              <a:avLst/>
              <a:gdLst>
                <a:gd name="T0" fmla="*/ 208 w 45"/>
                <a:gd name="T1" fmla="*/ 0 h 46"/>
                <a:gd name="T2" fmla="*/ 411 w 45"/>
                <a:gd name="T3" fmla="*/ 1818 h 46"/>
                <a:gd name="T4" fmla="*/ 0 w 45"/>
                <a:gd name="T5" fmla="*/ 1818 h 46"/>
                <a:gd name="T6" fmla="*/ 208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63" name="Freeform 263"/>
            <p:cNvSpPr>
              <a:spLocks/>
            </p:cNvSpPr>
            <p:nvPr/>
          </p:nvSpPr>
          <p:spPr bwMode="auto">
            <a:xfrm>
              <a:off x="3074" y="3316"/>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64" name="Freeform 264"/>
            <p:cNvSpPr>
              <a:spLocks/>
            </p:cNvSpPr>
            <p:nvPr/>
          </p:nvSpPr>
          <p:spPr bwMode="auto">
            <a:xfrm>
              <a:off x="3189" y="3326"/>
              <a:ext cx="49" cy="52"/>
            </a:xfrm>
            <a:custGeom>
              <a:avLst/>
              <a:gdLst>
                <a:gd name="T0" fmla="*/ 208 w 45"/>
                <a:gd name="T1" fmla="*/ 0 h 45"/>
                <a:gd name="T2" fmla="*/ 411 w 45"/>
                <a:gd name="T3" fmla="*/ 1897 h 45"/>
                <a:gd name="T4" fmla="*/ 0 w 45"/>
                <a:gd name="T5" fmla="*/ 1897 h 45"/>
                <a:gd name="T6" fmla="*/ 208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3" y="0"/>
                  </a:moveTo>
                  <a:lnTo>
                    <a:pt x="45" y="45"/>
                  </a:lnTo>
                  <a:lnTo>
                    <a:pt x="0" y="45"/>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65" name="Freeform 265"/>
            <p:cNvSpPr>
              <a:spLocks/>
            </p:cNvSpPr>
            <p:nvPr/>
          </p:nvSpPr>
          <p:spPr bwMode="auto">
            <a:xfrm>
              <a:off x="3185" y="3321"/>
              <a:ext cx="49" cy="53"/>
            </a:xfrm>
            <a:custGeom>
              <a:avLst/>
              <a:gdLst>
                <a:gd name="T0" fmla="*/ 193 w 45"/>
                <a:gd name="T1" fmla="*/ 0 h 46"/>
                <a:gd name="T2" fmla="*/ 411 w 45"/>
                <a:gd name="T3" fmla="*/ 1818 h 46"/>
                <a:gd name="T4" fmla="*/ 0 w 45"/>
                <a:gd name="T5" fmla="*/ 1818 h 46"/>
                <a:gd name="T6" fmla="*/ 193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66" name="Freeform 266"/>
            <p:cNvSpPr>
              <a:spLocks/>
            </p:cNvSpPr>
            <p:nvPr/>
          </p:nvSpPr>
          <p:spPr bwMode="auto">
            <a:xfrm>
              <a:off x="3298" y="3329"/>
              <a:ext cx="48" cy="53"/>
            </a:xfrm>
            <a:custGeom>
              <a:avLst/>
              <a:gdLst>
                <a:gd name="T0" fmla="*/ 117 w 45"/>
                <a:gd name="T1" fmla="*/ 0 h 46"/>
                <a:gd name="T2" fmla="*/ 237 w 45"/>
                <a:gd name="T3" fmla="*/ 1818 h 46"/>
                <a:gd name="T4" fmla="*/ 0 w 45"/>
                <a:gd name="T5" fmla="*/ 1818 h 46"/>
                <a:gd name="T6" fmla="*/ 117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2" y="0"/>
                  </a:moveTo>
                  <a:lnTo>
                    <a:pt x="45" y="46"/>
                  </a:lnTo>
                  <a:lnTo>
                    <a:pt x="0" y="46"/>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67" name="Freeform 267"/>
            <p:cNvSpPr>
              <a:spLocks/>
            </p:cNvSpPr>
            <p:nvPr/>
          </p:nvSpPr>
          <p:spPr bwMode="auto">
            <a:xfrm>
              <a:off x="3292" y="3324"/>
              <a:ext cx="50" cy="52"/>
            </a:xfrm>
            <a:custGeom>
              <a:avLst/>
              <a:gdLst>
                <a:gd name="T0" fmla="*/ 203 w 46"/>
                <a:gd name="T1" fmla="*/ 0 h 45"/>
                <a:gd name="T2" fmla="*/ 404 w 46"/>
                <a:gd name="T3" fmla="*/ 1897 h 45"/>
                <a:gd name="T4" fmla="*/ 0 w 46"/>
                <a:gd name="T5" fmla="*/ 1897 h 45"/>
                <a:gd name="T6" fmla="*/ 203 w 46"/>
                <a:gd name="T7" fmla="*/ 0 h 45"/>
                <a:gd name="T8" fmla="*/ 0 60000 65536"/>
                <a:gd name="T9" fmla="*/ 0 60000 65536"/>
                <a:gd name="T10" fmla="*/ 0 60000 65536"/>
                <a:gd name="T11" fmla="*/ 0 60000 65536"/>
                <a:gd name="T12" fmla="*/ 0 w 46"/>
                <a:gd name="T13" fmla="*/ 0 h 45"/>
                <a:gd name="T14" fmla="*/ 46 w 46"/>
                <a:gd name="T15" fmla="*/ 45 h 45"/>
              </a:gdLst>
              <a:ahLst/>
              <a:cxnLst>
                <a:cxn ang="T8">
                  <a:pos x="T0" y="T1"/>
                </a:cxn>
                <a:cxn ang="T9">
                  <a:pos x="T2" y="T3"/>
                </a:cxn>
                <a:cxn ang="T10">
                  <a:pos x="T4" y="T5"/>
                </a:cxn>
                <a:cxn ang="T11">
                  <a:pos x="T6" y="T7"/>
                </a:cxn>
              </a:cxnLst>
              <a:rect l="T12" t="T13" r="T14" b="T15"/>
              <a:pathLst>
                <a:path w="46" h="45">
                  <a:moveTo>
                    <a:pt x="23" y="0"/>
                  </a:moveTo>
                  <a:lnTo>
                    <a:pt x="46" y="45"/>
                  </a:lnTo>
                  <a:lnTo>
                    <a:pt x="0" y="45"/>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68" name="Freeform 268"/>
            <p:cNvSpPr>
              <a:spLocks/>
            </p:cNvSpPr>
            <p:nvPr/>
          </p:nvSpPr>
          <p:spPr bwMode="auto">
            <a:xfrm>
              <a:off x="3406" y="3324"/>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69" name="Freeform 269"/>
            <p:cNvSpPr>
              <a:spLocks/>
            </p:cNvSpPr>
            <p:nvPr/>
          </p:nvSpPr>
          <p:spPr bwMode="auto">
            <a:xfrm>
              <a:off x="3401" y="3318"/>
              <a:ext cx="48" cy="53"/>
            </a:xfrm>
            <a:custGeom>
              <a:avLst/>
              <a:gdLst>
                <a:gd name="T0" fmla="*/ 125 w 45"/>
                <a:gd name="T1" fmla="*/ 0 h 46"/>
                <a:gd name="T2" fmla="*/ 237 w 45"/>
                <a:gd name="T3" fmla="*/ 1818 h 46"/>
                <a:gd name="T4" fmla="*/ 0 w 45"/>
                <a:gd name="T5" fmla="*/ 1818 h 46"/>
                <a:gd name="T6" fmla="*/ 125 w 45"/>
                <a:gd name="T7" fmla="*/ 0 h 46"/>
                <a:gd name="T8" fmla="*/ 0 60000 65536"/>
                <a:gd name="T9" fmla="*/ 0 60000 65536"/>
                <a:gd name="T10" fmla="*/ 0 60000 65536"/>
                <a:gd name="T11" fmla="*/ 0 60000 65536"/>
                <a:gd name="T12" fmla="*/ 0 w 45"/>
                <a:gd name="T13" fmla="*/ 0 h 46"/>
                <a:gd name="T14" fmla="*/ 45 w 45"/>
                <a:gd name="T15" fmla="*/ 46 h 46"/>
              </a:gdLst>
              <a:ahLst/>
              <a:cxnLst>
                <a:cxn ang="T8">
                  <a:pos x="T0" y="T1"/>
                </a:cxn>
                <a:cxn ang="T9">
                  <a:pos x="T2" y="T3"/>
                </a:cxn>
                <a:cxn ang="T10">
                  <a:pos x="T4" y="T5"/>
                </a:cxn>
                <a:cxn ang="T11">
                  <a:pos x="T6" y="T7"/>
                </a:cxn>
              </a:cxnLst>
              <a:rect l="T12" t="T13" r="T14" b="T15"/>
              <a:pathLst>
                <a:path w="45" h="46">
                  <a:moveTo>
                    <a:pt x="23" y="0"/>
                  </a:moveTo>
                  <a:lnTo>
                    <a:pt x="45" y="46"/>
                  </a:lnTo>
                  <a:lnTo>
                    <a:pt x="0" y="46"/>
                  </a:lnTo>
                  <a:lnTo>
                    <a:pt x="23"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70" name="Freeform 270"/>
            <p:cNvSpPr>
              <a:spLocks/>
            </p:cNvSpPr>
            <p:nvPr/>
          </p:nvSpPr>
          <p:spPr bwMode="auto">
            <a:xfrm>
              <a:off x="3513" y="3321"/>
              <a:ext cx="50" cy="53"/>
            </a:xfrm>
            <a:custGeom>
              <a:avLst/>
              <a:gdLst>
                <a:gd name="T0" fmla="*/ 203 w 46"/>
                <a:gd name="T1" fmla="*/ 0 h 46"/>
                <a:gd name="T2" fmla="*/ 404 w 46"/>
                <a:gd name="T3" fmla="*/ 1818 h 46"/>
                <a:gd name="T4" fmla="*/ 0 w 46"/>
                <a:gd name="T5" fmla="*/ 1818 h 46"/>
                <a:gd name="T6" fmla="*/ 203 w 46"/>
                <a:gd name="T7" fmla="*/ 0 h 46"/>
                <a:gd name="T8" fmla="*/ 0 60000 65536"/>
                <a:gd name="T9" fmla="*/ 0 60000 65536"/>
                <a:gd name="T10" fmla="*/ 0 60000 65536"/>
                <a:gd name="T11" fmla="*/ 0 60000 65536"/>
                <a:gd name="T12" fmla="*/ 0 w 46"/>
                <a:gd name="T13" fmla="*/ 0 h 46"/>
                <a:gd name="T14" fmla="*/ 46 w 46"/>
                <a:gd name="T15" fmla="*/ 46 h 46"/>
              </a:gdLst>
              <a:ahLst/>
              <a:cxnLst>
                <a:cxn ang="T8">
                  <a:pos x="T0" y="T1"/>
                </a:cxn>
                <a:cxn ang="T9">
                  <a:pos x="T2" y="T3"/>
                </a:cxn>
                <a:cxn ang="T10">
                  <a:pos x="T4" y="T5"/>
                </a:cxn>
                <a:cxn ang="T11">
                  <a:pos x="T6" y="T7"/>
                </a:cxn>
              </a:cxnLst>
              <a:rect l="T12" t="T13" r="T14" b="T15"/>
              <a:pathLst>
                <a:path w="46" h="46">
                  <a:moveTo>
                    <a:pt x="23" y="0"/>
                  </a:moveTo>
                  <a:lnTo>
                    <a:pt x="46" y="46"/>
                  </a:lnTo>
                  <a:lnTo>
                    <a:pt x="0" y="46"/>
                  </a:lnTo>
                  <a:lnTo>
                    <a:pt x="23" y="0"/>
                  </a:lnTo>
                  <a:close/>
                </a:path>
              </a:pathLst>
            </a:custGeom>
            <a:solidFill>
              <a:srgbClr val="FF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271" name="Freeform 271"/>
            <p:cNvSpPr>
              <a:spLocks/>
            </p:cNvSpPr>
            <p:nvPr/>
          </p:nvSpPr>
          <p:spPr bwMode="auto">
            <a:xfrm>
              <a:off x="3509" y="3316"/>
              <a:ext cx="49" cy="52"/>
            </a:xfrm>
            <a:custGeom>
              <a:avLst/>
              <a:gdLst>
                <a:gd name="T0" fmla="*/ 193 w 45"/>
                <a:gd name="T1" fmla="*/ 0 h 45"/>
                <a:gd name="T2" fmla="*/ 411 w 45"/>
                <a:gd name="T3" fmla="*/ 1897 h 45"/>
                <a:gd name="T4" fmla="*/ 0 w 45"/>
                <a:gd name="T5" fmla="*/ 1897 h 45"/>
                <a:gd name="T6" fmla="*/ 193 w 45"/>
                <a:gd name="T7" fmla="*/ 0 h 45"/>
                <a:gd name="T8" fmla="*/ 0 60000 65536"/>
                <a:gd name="T9" fmla="*/ 0 60000 65536"/>
                <a:gd name="T10" fmla="*/ 0 60000 65536"/>
                <a:gd name="T11" fmla="*/ 0 60000 65536"/>
                <a:gd name="T12" fmla="*/ 0 w 45"/>
                <a:gd name="T13" fmla="*/ 0 h 45"/>
                <a:gd name="T14" fmla="*/ 45 w 45"/>
                <a:gd name="T15" fmla="*/ 45 h 45"/>
              </a:gdLst>
              <a:ahLst/>
              <a:cxnLst>
                <a:cxn ang="T8">
                  <a:pos x="T0" y="T1"/>
                </a:cxn>
                <a:cxn ang="T9">
                  <a:pos x="T2" y="T3"/>
                </a:cxn>
                <a:cxn ang="T10">
                  <a:pos x="T4" y="T5"/>
                </a:cxn>
                <a:cxn ang="T11">
                  <a:pos x="T6" y="T7"/>
                </a:cxn>
              </a:cxnLst>
              <a:rect l="T12" t="T13" r="T14" b="T15"/>
              <a:pathLst>
                <a:path w="45" h="45">
                  <a:moveTo>
                    <a:pt x="22" y="0"/>
                  </a:moveTo>
                  <a:lnTo>
                    <a:pt x="45" y="45"/>
                  </a:lnTo>
                  <a:lnTo>
                    <a:pt x="0" y="45"/>
                  </a:lnTo>
                  <a:lnTo>
                    <a:pt x="22" y="0"/>
                  </a:lnTo>
                  <a:close/>
                </a:path>
              </a:pathLst>
            </a:custGeom>
            <a:noFill/>
            <a:ln w="14288">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6272" name="Line 272"/>
            <p:cNvSpPr>
              <a:spLocks noChangeShapeType="1"/>
            </p:cNvSpPr>
            <p:nvPr/>
          </p:nvSpPr>
          <p:spPr bwMode="auto">
            <a:xfrm>
              <a:off x="2991" y="3345"/>
              <a:ext cx="23"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3" name="Line 273"/>
            <p:cNvSpPr>
              <a:spLocks noChangeShapeType="1"/>
            </p:cNvSpPr>
            <p:nvPr/>
          </p:nvSpPr>
          <p:spPr bwMode="auto">
            <a:xfrm flipV="1">
              <a:off x="2991" y="3318"/>
              <a:ext cx="23"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4" name="Line 274"/>
            <p:cNvSpPr>
              <a:spLocks noChangeShapeType="1"/>
            </p:cNvSpPr>
            <p:nvPr/>
          </p:nvSpPr>
          <p:spPr bwMode="auto">
            <a:xfrm flipH="1" flipV="1">
              <a:off x="3074" y="3318"/>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5" name="Line 275"/>
            <p:cNvSpPr>
              <a:spLocks noChangeShapeType="1"/>
            </p:cNvSpPr>
            <p:nvPr/>
          </p:nvSpPr>
          <p:spPr bwMode="auto">
            <a:xfrm>
              <a:off x="3098" y="3345"/>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6" name="Line 276"/>
            <p:cNvSpPr>
              <a:spLocks noChangeShapeType="1"/>
            </p:cNvSpPr>
            <p:nvPr/>
          </p:nvSpPr>
          <p:spPr bwMode="auto">
            <a:xfrm flipH="1">
              <a:off x="3074" y="3345"/>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7" name="Line 277"/>
            <p:cNvSpPr>
              <a:spLocks noChangeShapeType="1"/>
            </p:cNvSpPr>
            <p:nvPr/>
          </p:nvSpPr>
          <p:spPr bwMode="auto">
            <a:xfrm flipV="1">
              <a:off x="3098" y="3318"/>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8" name="Line 278"/>
            <p:cNvSpPr>
              <a:spLocks noChangeShapeType="1"/>
            </p:cNvSpPr>
            <p:nvPr/>
          </p:nvSpPr>
          <p:spPr bwMode="auto">
            <a:xfrm flipH="1" flipV="1">
              <a:off x="3185" y="3321"/>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79" name="Line 279"/>
            <p:cNvSpPr>
              <a:spLocks noChangeShapeType="1"/>
            </p:cNvSpPr>
            <p:nvPr/>
          </p:nvSpPr>
          <p:spPr bwMode="auto">
            <a:xfrm>
              <a:off x="3209"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0" name="Line 280"/>
            <p:cNvSpPr>
              <a:spLocks noChangeShapeType="1"/>
            </p:cNvSpPr>
            <p:nvPr/>
          </p:nvSpPr>
          <p:spPr bwMode="auto">
            <a:xfrm flipH="1">
              <a:off x="3185" y="3347"/>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1" name="Line 281"/>
            <p:cNvSpPr>
              <a:spLocks noChangeShapeType="1"/>
            </p:cNvSpPr>
            <p:nvPr/>
          </p:nvSpPr>
          <p:spPr bwMode="auto">
            <a:xfrm flipV="1">
              <a:off x="3209"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2" name="Line 282"/>
            <p:cNvSpPr>
              <a:spLocks noChangeShapeType="1"/>
            </p:cNvSpPr>
            <p:nvPr/>
          </p:nvSpPr>
          <p:spPr bwMode="auto">
            <a:xfrm flipH="1" flipV="1">
              <a:off x="3292" y="3316"/>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3" name="Line 283"/>
            <p:cNvSpPr>
              <a:spLocks noChangeShapeType="1"/>
            </p:cNvSpPr>
            <p:nvPr/>
          </p:nvSpPr>
          <p:spPr bwMode="auto">
            <a:xfrm>
              <a:off x="3317" y="3343"/>
              <a:ext cx="25" cy="2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4" name="Line 284"/>
            <p:cNvSpPr>
              <a:spLocks noChangeShapeType="1"/>
            </p:cNvSpPr>
            <p:nvPr/>
          </p:nvSpPr>
          <p:spPr bwMode="auto">
            <a:xfrm flipH="1">
              <a:off x="3292" y="3343"/>
              <a:ext cx="25" cy="25"/>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5" name="Line 285"/>
            <p:cNvSpPr>
              <a:spLocks noChangeShapeType="1"/>
            </p:cNvSpPr>
            <p:nvPr/>
          </p:nvSpPr>
          <p:spPr bwMode="auto">
            <a:xfrm flipV="1">
              <a:off x="3317" y="3316"/>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6" name="Line 286"/>
            <p:cNvSpPr>
              <a:spLocks noChangeShapeType="1"/>
            </p:cNvSpPr>
            <p:nvPr/>
          </p:nvSpPr>
          <p:spPr bwMode="auto">
            <a:xfrm flipH="1" flipV="1">
              <a:off x="3401"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7" name="Line 287"/>
            <p:cNvSpPr>
              <a:spLocks noChangeShapeType="1"/>
            </p:cNvSpPr>
            <p:nvPr/>
          </p:nvSpPr>
          <p:spPr bwMode="auto">
            <a:xfrm>
              <a:off x="3426" y="3347"/>
              <a:ext cx="23"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8" name="Line 288"/>
            <p:cNvSpPr>
              <a:spLocks noChangeShapeType="1"/>
            </p:cNvSpPr>
            <p:nvPr/>
          </p:nvSpPr>
          <p:spPr bwMode="auto">
            <a:xfrm flipH="1">
              <a:off x="3401"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89" name="Line 289"/>
            <p:cNvSpPr>
              <a:spLocks noChangeShapeType="1"/>
            </p:cNvSpPr>
            <p:nvPr/>
          </p:nvSpPr>
          <p:spPr bwMode="auto">
            <a:xfrm flipV="1">
              <a:off x="3426" y="3321"/>
              <a:ext cx="23"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90" name="Line 290"/>
            <p:cNvSpPr>
              <a:spLocks noChangeShapeType="1"/>
            </p:cNvSpPr>
            <p:nvPr/>
          </p:nvSpPr>
          <p:spPr bwMode="auto">
            <a:xfrm flipH="1" flipV="1">
              <a:off x="3509" y="3321"/>
              <a:ext cx="24"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91" name="Line 291"/>
            <p:cNvSpPr>
              <a:spLocks noChangeShapeType="1"/>
            </p:cNvSpPr>
            <p:nvPr/>
          </p:nvSpPr>
          <p:spPr bwMode="auto">
            <a:xfrm>
              <a:off x="3533" y="3347"/>
              <a:ext cx="25"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92" name="Line 292"/>
            <p:cNvSpPr>
              <a:spLocks noChangeShapeType="1"/>
            </p:cNvSpPr>
            <p:nvPr/>
          </p:nvSpPr>
          <p:spPr bwMode="auto">
            <a:xfrm flipH="1">
              <a:off x="3509" y="3347"/>
              <a:ext cx="24" cy="27"/>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293" name="Line 293"/>
            <p:cNvSpPr>
              <a:spLocks noChangeShapeType="1"/>
            </p:cNvSpPr>
            <p:nvPr/>
          </p:nvSpPr>
          <p:spPr bwMode="auto">
            <a:xfrm flipV="1">
              <a:off x="3533" y="3321"/>
              <a:ext cx="25" cy="26"/>
            </a:xfrm>
            <a:prstGeom prst="line">
              <a:avLst/>
            </a:prstGeom>
            <a:noFill/>
            <a:ln w="14288">
              <a:solidFill>
                <a:srgbClr val="00FFFF"/>
              </a:solidFill>
              <a:round/>
              <a:headEnd/>
              <a:tailEnd/>
            </a:ln>
            <a:extLst>
              <a:ext uri="{909E8E84-426E-40dd-AFC4-6F175D3DCCD1}">
                <a14:hiddenFill xmlns:a14="http://schemas.microsoft.com/office/drawing/2010/main" xmlns="">
                  <a:noFill/>
                </a14:hiddenFill>
              </a:ext>
            </a:extLst>
          </p:spPr>
          <p:txBody>
            <a:bodyPr/>
            <a:lstStyle/>
            <a:p>
              <a:endParaRPr lang="en-US"/>
            </a:p>
          </p:txBody>
        </p:sp>
      </p:grpSp>
    </p:spTree>
    <p:extLst>
      <p:ext uri="{BB962C8B-B14F-4D97-AF65-F5344CB8AC3E}">
        <p14:creationId xmlns:p14="http://schemas.microsoft.com/office/powerpoint/2010/main" val="606798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228600" y="381000"/>
            <a:ext cx="868680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dirty="0">
                <a:solidFill>
                  <a:srgbClr val="FF0000"/>
                </a:solidFill>
                <a:latin typeface="Arial"/>
                <a:cs typeface="Arial"/>
              </a:rPr>
              <a:t>Phase </a:t>
            </a:r>
            <a:r>
              <a:rPr lang="en-US" sz="3200" b="1" dirty="0" err="1">
                <a:solidFill>
                  <a:srgbClr val="FF0000"/>
                </a:solidFill>
                <a:latin typeface="Arial"/>
                <a:cs typeface="Arial"/>
              </a:rPr>
              <a:t>IIb</a:t>
            </a:r>
            <a:r>
              <a:rPr lang="en-US" sz="3200" b="1" dirty="0">
                <a:solidFill>
                  <a:srgbClr val="FF0000"/>
                </a:solidFill>
                <a:latin typeface="Arial"/>
                <a:cs typeface="Arial"/>
              </a:rPr>
              <a:t> BVM Clinical Trial</a:t>
            </a:r>
          </a:p>
          <a:p>
            <a:pPr algn="ctr"/>
            <a:r>
              <a:rPr lang="en-US" sz="3200" b="1" dirty="0">
                <a:solidFill>
                  <a:srgbClr val="FF0000"/>
                </a:solidFill>
                <a:latin typeface="Arial"/>
                <a:cs typeface="Arial"/>
              </a:rPr>
              <a:t>(</a:t>
            </a:r>
            <a:r>
              <a:rPr lang="en-US" sz="3200" b="1" dirty="0" err="1">
                <a:solidFill>
                  <a:srgbClr val="FF0000"/>
                </a:solidFill>
                <a:latin typeface="Arial"/>
                <a:cs typeface="Arial"/>
              </a:rPr>
              <a:t>Panacos</a:t>
            </a:r>
            <a:r>
              <a:rPr lang="en-US" sz="3200" b="1" dirty="0">
                <a:solidFill>
                  <a:srgbClr val="FF0000"/>
                </a:solidFill>
                <a:latin typeface="Arial"/>
                <a:cs typeface="Arial"/>
              </a:rPr>
              <a:t>)</a:t>
            </a:r>
            <a:endParaRPr lang="en-US" sz="3200" dirty="0">
              <a:solidFill>
                <a:srgbClr val="FF0000"/>
              </a:solidFill>
              <a:latin typeface="Arial"/>
              <a:cs typeface="Arial"/>
            </a:endParaRPr>
          </a:p>
        </p:txBody>
      </p:sp>
      <p:sp>
        <p:nvSpPr>
          <p:cNvPr id="115715" name="Text Box 3"/>
          <p:cNvSpPr txBox="1">
            <a:spLocks noChangeArrowheads="1"/>
          </p:cNvSpPr>
          <p:nvPr/>
        </p:nvSpPr>
        <p:spPr bwMode="auto">
          <a:xfrm>
            <a:off x="76200" y="1600200"/>
            <a:ext cx="868680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r>
              <a:rPr lang="en-US" sz="2800" b="1" u="sng" dirty="0"/>
              <a:t>Design</a:t>
            </a:r>
            <a:r>
              <a:rPr lang="en-US" sz="2800" b="1" dirty="0"/>
              <a:t>: </a:t>
            </a:r>
          </a:p>
          <a:p>
            <a:pPr>
              <a:buFont typeface="Times" charset="0"/>
              <a:buNone/>
            </a:pPr>
            <a:r>
              <a:rPr lang="en-US" sz="2800" b="1" dirty="0"/>
              <a:t>	- 14-day </a:t>
            </a:r>
            <a:r>
              <a:rPr lang="ja-JP" altLang="en-US" sz="2800" b="1" dirty="0"/>
              <a:t>“</a:t>
            </a:r>
            <a:r>
              <a:rPr lang="en-US" sz="2800" b="1" dirty="0"/>
              <a:t>functional </a:t>
            </a:r>
            <a:r>
              <a:rPr lang="en-US" sz="2800" b="1" dirty="0" err="1"/>
              <a:t>monotherapy</a:t>
            </a:r>
            <a:r>
              <a:rPr lang="ja-JP" altLang="en-US" sz="2800" b="1" dirty="0"/>
              <a:t>”</a:t>
            </a:r>
            <a:endParaRPr lang="en-US" sz="2800" b="1" dirty="0"/>
          </a:p>
          <a:p>
            <a:pPr>
              <a:buFont typeface="Times" charset="0"/>
              <a:buNone/>
            </a:pPr>
            <a:r>
              <a:rPr lang="en-US" sz="2800" b="1" dirty="0"/>
              <a:t>	- BVM added to failing HAART regimen</a:t>
            </a:r>
          </a:p>
          <a:p>
            <a:pPr>
              <a:buFont typeface="Times" charset="0"/>
              <a:buNone/>
            </a:pPr>
            <a:r>
              <a:rPr lang="en-US" sz="2800" b="1" dirty="0"/>
              <a:t>	- Patients received one oral dose/day </a:t>
            </a:r>
            <a:endParaRPr lang="en-US" sz="2800" dirty="0"/>
          </a:p>
        </p:txBody>
      </p:sp>
      <p:sp>
        <p:nvSpPr>
          <p:cNvPr id="416772" name="Text Box 4"/>
          <p:cNvSpPr txBox="1">
            <a:spLocks noChangeArrowheads="1"/>
          </p:cNvSpPr>
          <p:nvPr/>
        </p:nvSpPr>
        <p:spPr bwMode="auto">
          <a:xfrm>
            <a:off x="76200" y="2603500"/>
            <a:ext cx="8686800"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endParaRPr lang="en-US" sz="2800" b="1" dirty="0"/>
          </a:p>
          <a:p>
            <a:endParaRPr lang="en-US" sz="2800" b="1" dirty="0"/>
          </a:p>
          <a:p>
            <a:r>
              <a:rPr lang="en-US" sz="2800" b="1" u="sng" dirty="0"/>
              <a:t>Outcome</a:t>
            </a:r>
            <a:r>
              <a:rPr lang="en-US" sz="2800" b="1" dirty="0"/>
              <a:t>: </a:t>
            </a:r>
          </a:p>
          <a:p>
            <a:r>
              <a:rPr lang="en-US" sz="2800" b="1" dirty="0"/>
              <a:t>	- ~50% of patients responded with a drop in 	</a:t>
            </a:r>
            <a:r>
              <a:rPr lang="en-US" sz="2800" b="1" dirty="0" smtClean="0"/>
              <a:t>viral    </a:t>
            </a:r>
          </a:p>
          <a:p>
            <a:r>
              <a:rPr lang="en-US" sz="2800" b="1" dirty="0"/>
              <a:t> </a:t>
            </a:r>
            <a:r>
              <a:rPr lang="en-US" sz="2800" b="1" dirty="0" smtClean="0"/>
              <a:t>      load </a:t>
            </a:r>
            <a:r>
              <a:rPr lang="en-US" sz="2800" b="1" dirty="0"/>
              <a:t>of ~ 1 </a:t>
            </a:r>
            <a:r>
              <a:rPr lang="en-US" sz="2800" b="1" dirty="0" smtClean="0"/>
              <a:t>log</a:t>
            </a:r>
            <a:endParaRPr lang="en-US" sz="2800" b="1" dirty="0"/>
          </a:p>
        </p:txBody>
      </p:sp>
    </p:spTree>
    <p:extLst>
      <p:ext uri="{BB962C8B-B14F-4D97-AF65-F5344CB8AC3E}">
        <p14:creationId xmlns:p14="http://schemas.microsoft.com/office/powerpoint/2010/main" val="3350131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6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ChangeArrowheads="1"/>
          </p:cNvSpPr>
          <p:nvPr/>
        </p:nvSpPr>
        <p:spPr bwMode="auto">
          <a:xfrm>
            <a:off x="228600" y="2438400"/>
            <a:ext cx="8915400" cy="2332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38138" lvl="1" indent="-336550" algn="ctr" defTabSz="762000" eaLnBrk="1" hangingPunct="1">
              <a:spcBef>
                <a:spcPct val="50000"/>
              </a:spcBef>
              <a:buClr>
                <a:schemeClr val="folHlink"/>
              </a:buClr>
            </a:pPr>
            <a:r>
              <a:rPr lang="en-US" sz="2800" b="1" dirty="0">
                <a:latin typeface="Courier New" charset="0"/>
              </a:rPr>
              <a:t>…</a:t>
            </a:r>
            <a:r>
              <a:rPr lang="en-US" sz="2800" b="1" dirty="0"/>
              <a:t>G</a:t>
            </a:r>
            <a:r>
              <a:rPr lang="en-US" sz="2800" b="1" dirty="0">
                <a:solidFill>
                  <a:schemeClr val="bg2"/>
                </a:solidFill>
              </a:rPr>
              <a:t> </a:t>
            </a:r>
            <a:r>
              <a:rPr lang="en-US" sz="2800" b="1" dirty="0"/>
              <a:t>H</a:t>
            </a:r>
            <a:r>
              <a:rPr lang="en-US" sz="2800" b="1" dirty="0">
                <a:solidFill>
                  <a:schemeClr val="bg2"/>
                </a:solidFill>
              </a:rPr>
              <a:t> </a:t>
            </a:r>
            <a:r>
              <a:rPr lang="en-US" sz="2800" b="1" dirty="0"/>
              <a:t>K A R V</a:t>
            </a:r>
            <a:r>
              <a:rPr lang="en-US" sz="2800" b="1" dirty="0">
                <a:solidFill>
                  <a:schemeClr val="bg2"/>
                </a:solidFill>
              </a:rPr>
              <a:t> </a:t>
            </a:r>
            <a:r>
              <a:rPr lang="en-US" sz="2800" b="1" dirty="0">
                <a:solidFill>
                  <a:srgbClr val="000000"/>
                </a:solidFill>
              </a:rPr>
              <a:t>L      A </a:t>
            </a:r>
            <a:r>
              <a:rPr lang="en-US" sz="2800" b="1" dirty="0"/>
              <a:t>E </a:t>
            </a:r>
            <a:r>
              <a:rPr lang="en-US" sz="2800" b="1" dirty="0">
                <a:solidFill>
                  <a:srgbClr val="FF0000"/>
                </a:solidFill>
              </a:rPr>
              <a:t>A</a:t>
            </a:r>
            <a:r>
              <a:rPr lang="en-US" sz="2800" b="1" dirty="0">
                <a:solidFill>
                  <a:schemeClr val="bg2"/>
                </a:solidFill>
              </a:rPr>
              <a:t> </a:t>
            </a:r>
            <a:r>
              <a:rPr lang="en-US" sz="2800" b="1" dirty="0"/>
              <a:t>M S</a:t>
            </a:r>
            <a:r>
              <a:rPr lang="en-US" sz="2800" b="1" dirty="0">
                <a:solidFill>
                  <a:schemeClr val="bg2"/>
                </a:solidFill>
              </a:rPr>
              <a:t> </a:t>
            </a:r>
            <a:r>
              <a:rPr lang="en-US" sz="2800" b="1" dirty="0">
                <a:solidFill>
                  <a:srgbClr val="00B050"/>
                </a:solidFill>
              </a:rPr>
              <a:t>Q V T </a:t>
            </a:r>
            <a:r>
              <a:rPr lang="en-US" sz="2800" b="1" dirty="0"/>
              <a:t>N S A T I M</a:t>
            </a:r>
            <a:endParaRPr lang="en-US" sz="3200" b="1" dirty="0">
              <a:solidFill>
                <a:schemeClr val="bg2"/>
              </a:solidFill>
            </a:endParaRPr>
          </a:p>
          <a:p>
            <a:pPr marL="338138" lvl="1" indent="-336550" algn="ctr" defTabSz="762000" eaLnBrk="1" hangingPunct="1">
              <a:spcBef>
                <a:spcPct val="50000"/>
              </a:spcBef>
              <a:buClr>
                <a:schemeClr val="folHlink"/>
              </a:buClr>
            </a:pPr>
            <a:endParaRPr lang="en-US" b="1" dirty="0">
              <a:solidFill>
                <a:schemeClr val="bg2"/>
              </a:solidFill>
            </a:endParaRPr>
          </a:p>
          <a:p>
            <a:pPr algn="ctr" defTabSz="762000" eaLnBrk="1" hangingPunct="1">
              <a:spcBef>
                <a:spcPct val="50000"/>
              </a:spcBef>
              <a:buClr>
                <a:schemeClr val="folHlink"/>
              </a:buClr>
            </a:pPr>
            <a:r>
              <a:rPr lang="en-US" sz="2900" b="1" dirty="0" smtClean="0">
                <a:solidFill>
                  <a:srgbClr val="00B050"/>
                </a:solidFill>
              </a:rPr>
              <a:t>Location </a:t>
            </a:r>
            <a:r>
              <a:rPr lang="en-US" sz="2900" b="1" dirty="0">
                <a:solidFill>
                  <a:srgbClr val="00B050"/>
                </a:solidFill>
              </a:rPr>
              <a:t>of key SP1 polymorphisms</a:t>
            </a:r>
            <a:endParaRPr lang="en-US" sz="2900" b="1" baseline="30000" dirty="0">
              <a:solidFill>
                <a:srgbClr val="00B050"/>
              </a:solidFill>
            </a:endParaRPr>
          </a:p>
        </p:txBody>
      </p:sp>
      <p:sp>
        <p:nvSpPr>
          <p:cNvPr id="117763" name="TextBox 7"/>
          <p:cNvSpPr txBox="1">
            <a:spLocks noChangeArrowheads="1"/>
          </p:cNvSpPr>
          <p:nvPr/>
        </p:nvSpPr>
        <p:spPr bwMode="auto">
          <a:xfrm>
            <a:off x="1371600" y="2252663"/>
            <a:ext cx="4508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226</a:t>
            </a:r>
          </a:p>
        </p:txBody>
      </p:sp>
      <p:sp>
        <p:nvSpPr>
          <p:cNvPr id="117764" name="TextBox 8"/>
          <p:cNvSpPr txBox="1">
            <a:spLocks noChangeArrowheads="1"/>
          </p:cNvSpPr>
          <p:nvPr/>
        </p:nvSpPr>
        <p:spPr bwMode="auto">
          <a:xfrm>
            <a:off x="3060700" y="2252663"/>
            <a:ext cx="4508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231</a:t>
            </a:r>
          </a:p>
        </p:txBody>
      </p:sp>
      <p:sp>
        <p:nvSpPr>
          <p:cNvPr id="117765" name="TextBox 9"/>
          <p:cNvSpPr txBox="1">
            <a:spLocks noChangeArrowheads="1"/>
          </p:cNvSpPr>
          <p:nvPr/>
        </p:nvSpPr>
        <p:spPr bwMode="auto">
          <a:xfrm>
            <a:off x="3995738" y="2252663"/>
            <a:ext cx="2730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1</a:t>
            </a:r>
          </a:p>
        </p:txBody>
      </p:sp>
      <p:sp>
        <p:nvSpPr>
          <p:cNvPr id="117766" name="TextBox 10"/>
          <p:cNvSpPr txBox="1">
            <a:spLocks noChangeArrowheads="1"/>
          </p:cNvSpPr>
          <p:nvPr/>
        </p:nvSpPr>
        <p:spPr bwMode="auto">
          <a:xfrm>
            <a:off x="4549682" y="2252663"/>
            <a:ext cx="2730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dirty="0"/>
              <a:t>3</a:t>
            </a:r>
          </a:p>
        </p:txBody>
      </p:sp>
      <p:sp>
        <p:nvSpPr>
          <p:cNvPr id="117767" name="TextBox 11"/>
          <p:cNvSpPr txBox="1">
            <a:spLocks noChangeArrowheads="1"/>
          </p:cNvSpPr>
          <p:nvPr/>
        </p:nvSpPr>
        <p:spPr bwMode="auto">
          <a:xfrm>
            <a:off x="5439740" y="2252663"/>
            <a:ext cx="2730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6</a:t>
            </a:r>
          </a:p>
        </p:txBody>
      </p:sp>
      <p:sp>
        <p:nvSpPr>
          <p:cNvPr id="117768" name="TextBox 12"/>
          <p:cNvSpPr txBox="1">
            <a:spLocks noChangeArrowheads="1"/>
          </p:cNvSpPr>
          <p:nvPr/>
        </p:nvSpPr>
        <p:spPr bwMode="auto">
          <a:xfrm>
            <a:off x="1676400" y="1676400"/>
            <a:ext cx="623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b="1" u="sng"/>
              <a:t>CA</a:t>
            </a:r>
            <a:endParaRPr lang="en-US" b="1" u="sng">
              <a:solidFill>
                <a:schemeClr val="bg2"/>
              </a:solidFill>
            </a:endParaRPr>
          </a:p>
        </p:txBody>
      </p:sp>
      <p:sp>
        <p:nvSpPr>
          <p:cNvPr id="117769" name="TextBox 13"/>
          <p:cNvSpPr txBox="1">
            <a:spLocks noChangeArrowheads="1"/>
          </p:cNvSpPr>
          <p:nvPr/>
        </p:nvSpPr>
        <p:spPr bwMode="auto">
          <a:xfrm>
            <a:off x="6019800" y="1676400"/>
            <a:ext cx="692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b="1" u="sng"/>
              <a:t>SP1</a:t>
            </a:r>
            <a:endParaRPr lang="en-US" b="1" u="sng">
              <a:solidFill>
                <a:schemeClr val="bg2"/>
              </a:solidFill>
            </a:endParaRPr>
          </a:p>
        </p:txBody>
      </p:sp>
      <p:cxnSp>
        <p:nvCxnSpPr>
          <p:cNvPr id="117770" name="Straight Arrow Connector 15"/>
          <p:cNvCxnSpPr>
            <a:cxnSpLocks noChangeShapeType="1"/>
          </p:cNvCxnSpPr>
          <p:nvPr/>
        </p:nvCxnSpPr>
        <p:spPr bwMode="auto">
          <a:xfrm rot="5400000">
            <a:off x="3135313" y="2152650"/>
            <a:ext cx="871538" cy="1587"/>
          </a:xfrm>
          <a:prstGeom prst="straightConnector1">
            <a:avLst/>
          </a:prstGeom>
          <a:noFill/>
          <a:ln w="38100">
            <a:solidFill>
              <a:schemeClr val="bg1"/>
            </a:solidFill>
            <a:round/>
            <a:headEnd/>
            <a:tailEnd type="stealth" w="lg" len="lg"/>
          </a:ln>
          <a:extLst>
            <a:ext uri="{909E8E84-426E-40dd-AFC4-6F175D3DCCD1}">
              <a14:hiddenFill xmlns:a14="http://schemas.microsoft.com/office/drawing/2010/main" xmlns="">
                <a:noFill/>
              </a14:hiddenFill>
            </a:ext>
          </a:extLst>
        </p:spPr>
      </p:cxnSp>
      <p:cxnSp>
        <p:nvCxnSpPr>
          <p:cNvPr id="117771" name="Straight Arrow Connector 15"/>
          <p:cNvCxnSpPr>
            <a:cxnSpLocks noChangeShapeType="1"/>
          </p:cNvCxnSpPr>
          <p:nvPr/>
        </p:nvCxnSpPr>
        <p:spPr bwMode="auto">
          <a:xfrm rot="5400000">
            <a:off x="3222625" y="2263775"/>
            <a:ext cx="871538" cy="1588"/>
          </a:xfrm>
          <a:prstGeom prst="straightConnector1">
            <a:avLst/>
          </a:prstGeom>
          <a:noFill/>
          <a:ln w="38100">
            <a:solidFill>
              <a:schemeClr val="tx1"/>
            </a:solidFill>
            <a:round/>
            <a:headEnd/>
            <a:tailEnd type="stealth" w="lg" len="lg"/>
          </a:ln>
          <a:extLst>
            <a:ext uri="{909E8E84-426E-40dd-AFC4-6F175D3DCCD1}">
              <a14:hiddenFill xmlns:a14="http://schemas.microsoft.com/office/drawing/2010/main" xmlns="">
                <a:noFill/>
              </a14:hiddenFill>
            </a:ext>
          </a:extLst>
        </p:spPr>
      </p:cxnSp>
      <p:sp>
        <p:nvSpPr>
          <p:cNvPr id="117772" name="TextBox 11"/>
          <p:cNvSpPr txBox="1">
            <a:spLocks noChangeArrowheads="1"/>
          </p:cNvSpPr>
          <p:nvPr/>
        </p:nvSpPr>
        <p:spPr bwMode="auto">
          <a:xfrm>
            <a:off x="5812802" y="2252663"/>
            <a:ext cx="2730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7</a:t>
            </a:r>
          </a:p>
        </p:txBody>
      </p:sp>
      <p:sp>
        <p:nvSpPr>
          <p:cNvPr id="117773" name="TextBox 11"/>
          <p:cNvSpPr txBox="1">
            <a:spLocks noChangeArrowheads="1"/>
          </p:cNvSpPr>
          <p:nvPr/>
        </p:nvSpPr>
        <p:spPr bwMode="auto">
          <a:xfrm>
            <a:off x="6117602" y="2252663"/>
            <a:ext cx="2730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400" b="1"/>
              <a:t>8</a:t>
            </a:r>
          </a:p>
        </p:txBody>
      </p:sp>
      <p:pic>
        <p:nvPicPr>
          <p:cNvPr id="117774" name="Picture 5" descr="PANC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486400"/>
            <a:ext cx="2874963"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7775" name="Text Box 15"/>
          <p:cNvSpPr txBox="1">
            <a:spLocks noChangeArrowheads="1"/>
          </p:cNvSpPr>
          <p:nvPr/>
        </p:nvSpPr>
        <p:spPr bwMode="auto">
          <a:xfrm>
            <a:off x="228600" y="152400"/>
            <a:ext cx="8686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b="1" dirty="0">
                <a:solidFill>
                  <a:srgbClr val="FF0000"/>
                </a:solidFill>
                <a:latin typeface="Arial"/>
                <a:cs typeface="Arial"/>
              </a:rPr>
              <a:t>Non-responding patients had </a:t>
            </a:r>
            <a:r>
              <a:rPr lang="en-US" b="1" dirty="0" smtClean="0">
                <a:solidFill>
                  <a:srgbClr val="FF0000"/>
                </a:solidFill>
                <a:latin typeface="Arial"/>
                <a:cs typeface="Arial"/>
              </a:rPr>
              <a:t>Gag</a:t>
            </a:r>
            <a:r>
              <a:rPr lang="en-US" b="1" dirty="0">
                <a:solidFill>
                  <a:srgbClr val="FF0000"/>
                </a:solidFill>
                <a:latin typeface="Arial"/>
                <a:cs typeface="Arial"/>
              </a:rPr>
              <a:t> </a:t>
            </a:r>
            <a:r>
              <a:rPr lang="en-US" b="1" dirty="0" smtClean="0">
                <a:solidFill>
                  <a:srgbClr val="FF0000"/>
                </a:solidFill>
                <a:latin typeface="Arial"/>
                <a:cs typeface="Arial"/>
              </a:rPr>
              <a:t>polymorphisms </a:t>
            </a:r>
          </a:p>
          <a:p>
            <a:pPr algn="ctr"/>
            <a:r>
              <a:rPr lang="en-US" b="1" dirty="0" smtClean="0">
                <a:solidFill>
                  <a:srgbClr val="FF0000"/>
                </a:solidFill>
                <a:latin typeface="Arial"/>
                <a:cs typeface="Arial"/>
              </a:rPr>
              <a:t>near </a:t>
            </a:r>
            <a:r>
              <a:rPr lang="en-US" b="1" dirty="0">
                <a:solidFill>
                  <a:srgbClr val="FF0000"/>
                </a:solidFill>
                <a:latin typeface="Arial"/>
                <a:cs typeface="Arial"/>
              </a:rPr>
              <a:t>the CA-SP1 cleavage </a:t>
            </a:r>
            <a:r>
              <a:rPr lang="en-US" b="1" dirty="0" smtClean="0">
                <a:solidFill>
                  <a:srgbClr val="FF0000"/>
                </a:solidFill>
                <a:latin typeface="Arial"/>
                <a:cs typeface="Arial"/>
              </a:rPr>
              <a:t>site</a:t>
            </a:r>
            <a:endParaRPr lang="en-US" dirty="0">
              <a:solidFill>
                <a:srgbClr val="FF0000"/>
              </a:solidFill>
              <a:latin typeface="Arial"/>
              <a:cs typeface="Arial"/>
            </a:endParaRPr>
          </a:p>
        </p:txBody>
      </p:sp>
      <p:sp>
        <p:nvSpPr>
          <p:cNvPr id="117776" name="Rectangle 16"/>
          <p:cNvSpPr>
            <a:spLocks noChangeArrowheads="1"/>
          </p:cNvSpPr>
          <p:nvPr/>
        </p:nvSpPr>
        <p:spPr bwMode="auto">
          <a:xfrm>
            <a:off x="0" y="5181600"/>
            <a:ext cx="3810000" cy="16764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2525346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872596" y="228600"/>
            <a:ext cx="3082895"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dirty="0">
                <a:solidFill>
                  <a:srgbClr val="FF0000"/>
                </a:solidFill>
                <a:latin typeface="Arial"/>
                <a:cs typeface="Arial"/>
              </a:rPr>
              <a:t>BVM </a:t>
            </a:r>
            <a:r>
              <a:rPr lang="en-US" sz="3200" b="1" dirty="0" smtClean="0">
                <a:solidFill>
                  <a:srgbClr val="FF0000"/>
                </a:solidFill>
                <a:latin typeface="Arial"/>
                <a:cs typeface="Arial"/>
              </a:rPr>
              <a:t>Summary</a:t>
            </a:r>
            <a:endParaRPr lang="en-US" sz="3200" b="1" dirty="0">
              <a:solidFill>
                <a:srgbClr val="FF0000"/>
              </a:solidFill>
              <a:latin typeface="Arial"/>
              <a:cs typeface="Arial"/>
            </a:endParaRPr>
          </a:p>
        </p:txBody>
      </p:sp>
      <p:sp>
        <p:nvSpPr>
          <p:cNvPr id="121859" name="Text Box 3"/>
          <p:cNvSpPr txBox="1">
            <a:spLocks noChangeArrowheads="1"/>
          </p:cNvSpPr>
          <p:nvPr/>
        </p:nvSpPr>
        <p:spPr bwMode="auto">
          <a:xfrm>
            <a:off x="76200" y="685800"/>
            <a:ext cx="880745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endParaRPr lang="en-US">
              <a:latin typeface="Helvetica" charset="0"/>
              <a:cs typeface="Times New Roman" charset="0"/>
            </a:endParaRPr>
          </a:p>
          <a:p>
            <a:pPr>
              <a:buFont typeface="Times" charset="0"/>
              <a:buChar char="•"/>
            </a:pPr>
            <a:r>
              <a:rPr lang="en-US">
                <a:latin typeface="Helvetica" charset="0"/>
                <a:cs typeface="Times New Roman" charset="0"/>
              </a:rPr>
              <a:t>BVM potently inhibits HIV-1 maturation by blocking the </a:t>
            </a:r>
          </a:p>
          <a:p>
            <a:pPr>
              <a:buFont typeface="Times" charset="0"/>
              <a:buNone/>
            </a:pPr>
            <a:r>
              <a:rPr lang="en-US">
                <a:latin typeface="Helvetica" charset="0"/>
                <a:cs typeface="Times New Roman" charset="0"/>
              </a:rPr>
              <a:t>	cleavage of the CA-SP1 Gag processing intermediate to CA.</a:t>
            </a:r>
            <a:endParaRPr lang="en-US" baseline="-25000">
              <a:latin typeface="Helvetica" charset="0"/>
              <a:cs typeface="Times New Roman" charset="0"/>
            </a:endParaRPr>
          </a:p>
        </p:txBody>
      </p:sp>
      <p:sp>
        <p:nvSpPr>
          <p:cNvPr id="9" name="Text Box 3"/>
          <p:cNvSpPr txBox="1">
            <a:spLocks noChangeArrowheads="1"/>
          </p:cNvSpPr>
          <p:nvPr/>
        </p:nvSpPr>
        <p:spPr bwMode="auto">
          <a:xfrm>
            <a:off x="76200" y="2438400"/>
            <a:ext cx="7654925"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endParaRPr lang="en-US" dirty="0">
              <a:latin typeface="Helvetica" charset="0"/>
              <a:cs typeface="Times New Roman" charset="0"/>
            </a:endParaRPr>
          </a:p>
          <a:p>
            <a:pPr>
              <a:buFont typeface="Times" charset="0"/>
              <a:buChar char="•"/>
            </a:pPr>
            <a:r>
              <a:rPr lang="en-US" dirty="0">
                <a:latin typeface="Helvetica" charset="0"/>
                <a:cs typeface="Times New Roman" charset="0"/>
              </a:rPr>
              <a:t>BVM showed encouraging results in phase II </a:t>
            </a:r>
          </a:p>
          <a:p>
            <a:pPr>
              <a:buFont typeface="Times" charset="0"/>
              <a:buNone/>
            </a:pPr>
            <a:r>
              <a:rPr lang="en-US" dirty="0">
                <a:latin typeface="Helvetica" charset="0"/>
                <a:cs typeface="Times New Roman" charset="0"/>
              </a:rPr>
              <a:t>     clinical trials, </a:t>
            </a:r>
            <a:r>
              <a:rPr lang="en-US" dirty="0">
                <a:latin typeface="Helvetica" charset="0"/>
                <a:ea typeface="Times New Roman" charset="0"/>
                <a:cs typeface="Times New Roman" charset="0"/>
              </a:rPr>
              <a:t>demonstrating that targeting individual </a:t>
            </a:r>
          </a:p>
          <a:p>
            <a:pPr>
              <a:buFont typeface="Times" charset="0"/>
              <a:buNone/>
            </a:pPr>
            <a:r>
              <a:rPr lang="en-US" dirty="0">
                <a:latin typeface="Helvetica" charset="0"/>
                <a:ea typeface="Times New Roman" charset="0"/>
                <a:cs typeface="Times New Roman" charset="0"/>
              </a:rPr>
              <a:t>     Gag cleavage sites can be an effective antiviral</a:t>
            </a:r>
          </a:p>
          <a:p>
            <a:pPr>
              <a:buFont typeface="Times" charset="0"/>
              <a:buNone/>
            </a:pPr>
            <a:r>
              <a:rPr lang="en-US" dirty="0">
                <a:latin typeface="Helvetica" charset="0"/>
                <a:ea typeface="Times New Roman" charset="0"/>
                <a:cs typeface="Times New Roman" charset="0"/>
              </a:rPr>
              <a:t>     strategy. </a:t>
            </a:r>
          </a:p>
          <a:p>
            <a:pPr>
              <a:buFont typeface="Times" charset="0"/>
              <a:buNone/>
            </a:pPr>
            <a:endParaRPr lang="en-US" dirty="0">
              <a:latin typeface="Helvetica" charset="0"/>
              <a:cs typeface="Times New Roman" charset="0"/>
            </a:endParaRPr>
          </a:p>
        </p:txBody>
      </p:sp>
      <p:sp>
        <p:nvSpPr>
          <p:cNvPr id="10" name="Text Box 4"/>
          <p:cNvSpPr txBox="1">
            <a:spLocks noChangeArrowheads="1"/>
          </p:cNvSpPr>
          <p:nvPr/>
        </p:nvSpPr>
        <p:spPr bwMode="auto">
          <a:xfrm>
            <a:off x="76200" y="4068763"/>
            <a:ext cx="819968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endParaRPr lang="en-US" dirty="0" smtClean="0">
              <a:latin typeface="Helvetica" charset="0"/>
              <a:cs typeface="Times New Roman" charset="0"/>
            </a:endParaRPr>
          </a:p>
          <a:p>
            <a:pPr>
              <a:buFont typeface="Times" charset="0"/>
              <a:buNone/>
            </a:pPr>
            <a:endParaRPr lang="en-US" dirty="0">
              <a:latin typeface="Helvetica" charset="0"/>
              <a:cs typeface="Times New Roman" charset="0"/>
            </a:endParaRPr>
          </a:p>
          <a:p>
            <a:pPr>
              <a:buFont typeface="Times" charset="0"/>
              <a:buChar char="•"/>
            </a:pPr>
            <a:r>
              <a:rPr lang="en-US" dirty="0">
                <a:solidFill>
                  <a:srgbClr val="000000"/>
                </a:solidFill>
                <a:latin typeface="Helvetica" charset="0"/>
                <a:cs typeface="Times New Roman" charset="0"/>
              </a:rPr>
              <a:t>However, not all patients responded</a:t>
            </a:r>
            <a:r>
              <a:rPr lang="en-US" dirty="0">
                <a:solidFill>
                  <a:srgbClr val="000000"/>
                </a:solidFill>
                <a:latin typeface="Helvetica" charset="0"/>
                <a:ea typeface="Times New Roman" charset="0"/>
                <a:cs typeface="Times New Roman" charset="0"/>
              </a:rPr>
              <a:t>.  Polymorphisms in </a:t>
            </a:r>
          </a:p>
          <a:p>
            <a:r>
              <a:rPr lang="en-US" dirty="0">
                <a:solidFill>
                  <a:srgbClr val="000000"/>
                </a:solidFill>
                <a:latin typeface="Helvetica" charset="0"/>
                <a:ea typeface="Times New Roman" charset="0"/>
                <a:cs typeface="Times New Roman" charset="0"/>
              </a:rPr>
              <a:t>     SP1 induce varying levels of resistance to BVM. </a:t>
            </a:r>
          </a:p>
          <a:p>
            <a:pPr>
              <a:buFont typeface="Times" charset="0"/>
              <a:buNone/>
            </a:pPr>
            <a:endParaRPr lang="en-US" dirty="0">
              <a:latin typeface="Helvetica" charset="0"/>
              <a:cs typeface="Times New Roman" charset="0"/>
            </a:endParaRPr>
          </a:p>
        </p:txBody>
      </p:sp>
    </p:spTree>
    <p:extLst>
      <p:ext uri="{BB962C8B-B14F-4D97-AF65-F5344CB8AC3E}">
        <p14:creationId xmlns:p14="http://schemas.microsoft.com/office/powerpoint/2010/main" val="1416261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4778"/>
            <a:ext cx="8229600" cy="100202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u="none" strike="noStrike" kern="1200" cap="none" spc="0" normalizeH="0" baseline="0" noProof="0" dirty="0" smtClean="0">
                <a:ln>
                  <a:noFill/>
                </a:ln>
                <a:solidFill>
                  <a:srgbClr val="FF0000"/>
                </a:solidFill>
                <a:effectLst/>
                <a:uLnTx/>
                <a:uFillTx/>
                <a:latin typeface="Arial" pitchFamily="34" charset="0"/>
                <a:ea typeface="+mj-ea"/>
                <a:cs typeface="Arial" pitchFamily="34" charset="0"/>
              </a:rPr>
              <a:t>Polymorphisms within the vicinity of  CA-SP1 cleavage site render resistance to BVM </a:t>
            </a:r>
            <a:endParaRPr kumimoji="0" lang="en-US" sz="2800" b="1"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4" name="Rectangle 3"/>
          <p:cNvSpPr/>
          <p:nvPr/>
        </p:nvSpPr>
        <p:spPr>
          <a:xfrm>
            <a:off x="304800" y="1070551"/>
            <a:ext cx="8382000" cy="646331"/>
          </a:xfrm>
          <a:prstGeom prst="rect">
            <a:avLst/>
          </a:prstGeom>
        </p:spPr>
        <p:txBody>
          <a:bodyPr wrap="square">
            <a:spAutoFit/>
          </a:bodyPr>
          <a:lstStyle/>
          <a:p>
            <a:pPr>
              <a:buFont typeface="Arial" pitchFamily="34" charset="0"/>
              <a:buChar char="•"/>
            </a:pPr>
            <a:endParaRPr lang="en-SG" dirty="0" smtClean="0"/>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127954" y="1641801"/>
            <a:ext cx="9016046" cy="3947440"/>
          </a:xfrm>
          <a:prstGeom prst="rect">
            <a:avLst/>
          </a:prstGeom>
          <a:noFill/>
          <a:ln w="9525">
            <a:noFill/>
            <a:miter lim="800000"/>
            <a:headEnd/>
            <a:tailEnd/>
          </a:ln>
        </p:spPr>
      </p:pic>
      <p:sp>
        <p:nvSpPr>
          <p:cNvPr id="2" name="Rectangle 1"/>
          <p:cNvSpPr/>
          <p:nvPr/>
        </p:nvSpPr>
        <p:spPr>
          <a:xfrm>
            <a:off x="179512" y="3356992"/>
            <a:ext cx="8784976" cy="50405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125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728"/>
            <a:ext cx="8229600" cy="563562"/>
          </a:xfrm>
        </p:spPr>
        <p:txBody>
          <a:bodyPr>
            <a:noAutofit/>
          </a:bodyPr>
          <a:lstStyle/>
          <a:p>
            <a:r>
              <a:rPr lang="en-US" sz="2800" b="1" dirty="0" err="1" smtClean="0">
                <a:solidFill>
                  <a:srgbClr val="FF0000"/>
                </a:solidFill>
                <a:latin typeface="Arial" pitchFamily="34" charset="0"/>
                <a:cs typeface="Arial" pitchFamily="34" charset="0"/>
              </a:rPr>
              <a:t>Bevirimat</a:t>
            </a:r>
            <a:r>
              <a:rPr lang="en-US" sz="2800" b="1" dirty="0" smtClean="0">
                <a:solidFill>
                  <a:srgbClr val="FF0000"/>
                </a:solidFill>
                <a:latin typeface="Arial" pitchFamily="34" charset="0"/>
                <a:cs typeface="Arial" pitchFamily="34" charset="0"/>
              </a:rPr>
              <a:t> analogs</a:t>
            </a:r>
            <a:endParaRPr lang="en-US" sz="2800" b="1" dirty="0">
              <a:solidFill>
                <a:srgbClr val="FF0000"/>
              </a:solidFill>
              <a:latin typeface="Arial" pitchFamily="34" charset="0"/>
              <a:cs typeface="Arial" pitchFamily="34" charset="0"/>
            </a:endParaRPr>
          </a:p>
        </p:txBody>
      </p:sp>
      <p:pic>
        <p:nvPicPr>
          <p:cNvPr id="4" name="Picture 2"/>
          <p:cNvPicPr>
            <a:picLocks noGrp="1" noChangeAspect="1" noChangeArrowheads="1"/>
          </p:cNvPicPr>
          <p:nvPr>
            <p:ph idx="1"/>
          </p:nvPr>
        </p:nvPicPr>
        <p:blipFill>
          <a:blip r:embed="rId2" cstate="print"/>
          <a:srcRect/>
          <a:stretch>
            <a:fillRect/>
          </a:stretch>
        </p:blipFill>
        <p:spPr bwMode="auto">
          <a:xfrm>
            <a:off x="772310" y="1702969"/>
            <a:ext cx="3570874" cy="1970881"/>
          </a:xfrm>
          <a:prstGeom prst="rect">
            <a:avLst/>
          </a:prstGeom>
          <a:noFill/>
          <a:ln w="9525">
            <a:noFill/>
            <a:miter lim="800000"/>
            <a:headEnd/>
            <a:tailEnd/>
          </a:ln>
        </p:spPr>
      </p:pic>
      <p:sp>
        <p:nvSpPr>
          <p:cNvPr id="5" name="Oval 4"/>
          <p:cNvSpPr/>
          <p:nvPr/>
        </p:nvSpPr>
        <p:spPr>
          <a:xfrm>
            <a:off x="3857470" y="2337220"/>
            <a:ext cx="7620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800600" y="2197310"/>
            <a:ext cx="3886200" cy="646331"/>
          </a:xfrm>
          <a:prstGeom prst="rect">
            <a:avLst/>
          </a:prstGeom>
          <a:noFill/>
        </p:spPr>
        <p:txBody>
          <a:bodyPr wrap="square" rtlCol="0">
            <a:spAutoFit/>
          </a:bodyPr>
          <a:lstStyle/>
          <a:p>
            <a:r>
              <a:rPr lang="en-US" b="1" dirty="0" smtClean="0"/>
              <a:t>Modifications at C-28 of BVM </a:t>
            </a:r>
            <a:r>
              <a:rPr lang="en-US" dirty="0" smtClean="0"/>
              <a:t>- acids, alcohols, esters,  amines, amides  </a:t>
            </a:r>
            <a:endParaRPr lang="en-US" dirty="0"/>
          </a:p>
        </p:txBody>
      </p:sp>
    </p:spTree>
    <p:extLst>
      <p:ext uri="{BB962C8B-B14F-4D97-AF65-F5344CB8AC3E}">
        <p14:creationId xmlns:p14="http://schemas.microsoft.com/office/powerpoint/2010/main" val="52974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108204"/>
            <a:ext cx="8229600" cy="656500"/>
          </a:xfrm>
        </p:spPr>
        <p:txBody>
          <a:bodyPr>
            <a:noAutofit/>
          </a:bodyPr>
          <a:lstStyle/>
          <a:p>
            <a:r>
              <a:rPr lang="en-US" sz="2800" b="1" dirty="0" smtClean="0">
                <a:solidFill>
                  <a:srgbClr val="FF0000"/>
                </a:solidFill>
                <a:latin typeface="Arial" pitchFamily="34" charset="0"/>
                <a:cs typeface="Arial" pitchFamily="34" charset="0"/>
              </a:rPr>
              <a:t>HIV-1 subtype C is resistant to wild type </a:t>
            </a:r>
            <a:r>
              <a:rPr lang="en-US" sz="2800" b="1" dirty="0" err="1" smtClean="0">
                <a:solidFill>
                  <a:srgbClr val="FF0000"/>
                </a:solidFill>
                <a:latin typeface="Arial" pitchFamily="34" charset="0"/>
                <a:cs typeface="Arial" pitchFamily="34" charset="0"/>
              </a:rPr>
              <a:t>Bevirimat</a:t>
            </a:r>
            <a:r>
              <a:rPr lang="en-US" sz="2800" b="1" dirty="0" smtClean="0">
                <a:solidFill>
                  <a:srgbClr val="FF0000"/>
                </a:solidFill>
                <a:latin typeface="Arial" pitchFamily="34" charset="0"/>
                <a:cs typeface="Arial" pitchFamily="34" charset="0"/>
              </a:rPr>
              <a:t> </a:t>
            </a:r>
            <a:endParaRPr lang="en-US" sz="2800" b="1" dirty="0">
              <a:solidFill>
                <a:srgbClr val="FF0000"/>
              </a:solidFill>
              <a:latin typeface="Arial" pitchFamily="34" charset="0"/>
              <a:cs typeface="Arial" pitchFamily="34" charset="0"/>
            </a:endParaRPr>
          </a:p>
        </p:txBody>
      </p:sp>
      <p:graphicFrame>
        <p:nvGraphicFramePr>
          <p:cNvPr id="73" name="Content Placeholder 72"/>
          <p:cNvGraphicFramePr>
            <a:graphicFrameLocks noGrp="1"/>
          </p:cNvGraphicFramePr>
          <p:nvPr>
            <p:ph idx="1"/>
          </p:nvPr>
        </p:nvGraphicFramePr>
        <p:xfrm>
          <a:off x="5715000" y="1371600"/>
          <a:ext cx="32766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 name="Title 1"/>
          <p:cNvSpPr txBox="1">
            <a:spLocks/>
          </p:cNvSpPr>
          <p:nvPr/>
        </p:nvSpPr>
        <p:spPr>
          <a:xfrm>
            <a:off x="-239528" y="1604092"/>
            <a:ext cx="1447800" cy="457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        K3016</a:t>
            </a:r>
            <a:endParaRPr kumimoji="0" lang="en-US" sz="18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38" name="Title 1"/>
          <p:cNvSpPr txBox="1">
            <a:spLocks/>
          </p:cNvSpPr>
          <p:nvPr/>
        </p:nvSpPr>
        <p:spPr>
          <a:xfrm>
            <a:off x="1610047" y="909404"/>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39" name="Title 1"/>
          <p:cNvSpPr txBox="1">
            <a:spLocks/>
          </p:cNvSpPr>
          <p:nvPr/>
        </p:nvSpPr>
        <p:spPr>
          <a:xfrm>
            <a:off x="2519799" y="937036"/>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0.5</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40" name="Title 1"/>
          <p:cNvSpPr txBox="1">
            <a:spLocks/>
          </p:cNvSpPr>
          <p:nvPr/>
        </p:nvSpPr>
        <p:spPr>
          <a:xfrm>
            <a:off x="3424019" y="948756"/>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1.0</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cxnSp>
        <p:nvCxnSpPr>
          <p:cNvPr id="41" name="Straight Arrow Connector 40"/>
          <p:cNvCxnSpPr/>
          <p:nvPr/>
        </p:nvCxnSpPr>
        <p:spPr>
          <a:xfrm flipH="1" flipV="1">
            <a:off x="4214567" y="1843314"/>
            <a:ext cx="583698" cy="12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itle 1"/>
          <p:cNvSpPr txBox="1">
            <a:spLocks/>
          </p:cNvSpPr>
          <p:nvPr/>
        </p:nvSpPr>
        <p:spPr>
          <a:xfrm>
            <a:off x="4801381" y="1645284"/>
            <a:ext cx="446584" cy="39974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CA</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43" name="Title 1"/>
          <p:cNvSpPr txBox="1">
            <a:spLocks/>
          </p:cNvSpPr>
          <p:nvPr/>
        </p:nvSpPr>
        <p:spPr>
          <a:xfrm>
            <a:off x="4118323" y="955780"/>
            <a:ext cx="543896"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400" dirty="0" smtClean="0">
                <a:ea typeface="+mj-ea"/>
                <a:cs typeface="+mj-cs"/>
              </a:rPr>
              <a:t>(µM)</a:t>
            </a:r>
            <a:endParaRPr kumimoji="0" lang="en-US" sz="1400" b="0" i="0" u="none" strike="noStrike" kern="1200" cap="none" spc="0" normalizeH="0" baseline="0" noProof="0" dirty="0">
              <a:ln>
                <a:noFill/>
              </a:ln>
              <a:solidFill>
                <a:schemeClr val="tx1"/>
              </a:solidFill>
              <a:effectLst/>
              <a:uLnTx/>
              <a:uFillTx/>
              <a:latin typeface="+mn-lt"/>
              <a:ea typeface="+mj-ea"/>
              <a:cs typeface="+mj-cs"/>
            </a:endParaRPr>
          </a:p>
        </p:txBody>
      </p:sp>
      <p:sp>
        <p:nvSpPr>
          <p:cNvPr id="44" name="Left Bracket 43"/>
          <p:cNvSpPr/>
          <p:nvPr/>
        </p:nvSpPr>
        <p:spPr>
          <a:xfrm rot="5400000">
            <a:off x="3128985" y="307277"/>
            <a:ext cx="45719" cy="13716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itle 1"/>
          <p:cNvSpPr txBox="1">
            <a:spLocks/>
          </p:cNvSpPr>
          <p:nvPr/>
        </p:nvSpPr>
        <p:spPr>
          <a:xfrm>
            <a:off x="2859559" y="636932"/>
            <a:ext cx="762000"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noProof="0" dirty="0" smtClean="0">
                <a:ea typeface="+mj-ea"/>
                <a:cs typeface="+mj-cs"/>
              </a:rPr>
              <a:t>BVM</a:t>
            </a:r>
            <a:endParaRPr kumimoji="0" lang="en-US" sz="1600" b="0" i="0" u="none" strike="noStrike" kern="1200" cap="none" spc="0" normalizeH="0" baseline="0" noProof="0" dirty="0">
              <a:ln>
                <a:noFill/>
              </a:ln>
              <a:solidFill>
                <a:schemeClr val="tx1"/>
              </a:solidFill>
              <a:effectLst/>
              <a:uLnTx/>
              <a:uFillTx/>
              <a:latin typeface="+mn-lt"/>
              <a:ea typeface="+mj-ea"/>
              <a:cs typeface="+mj-cs"/>
            </a:endParaRPr>
          </a:p>
        </p:txBody>
      </p:sp>
      <p:pic>
        <p:nvPicPr>
          <p:cNvPr id="46" name="Picture 2" descr="C:\Users\Uddhav\Desktop\image.jpg"/>
          <p:cNvPicPr>
            <a:picLocks noChangeAspect="1" noChangeArrowheads="1"/>
          </p:cNvPicPr>
          <p:nvPr/>
        </p:nvPicPr>
        <p:blipFill>
          <a:blip r:embed="rId7" cstate="print"/>
          <a:srcRect/>
          <a:stretch>
            <a:fillRect/>
          </a:stretch>
        </p:blipFill>
        <p:spPr bwMode="auto">
          <a:xfrm>
            <a:off x="1323045" y="1398932"/>
            <a:ext cx="2819400" cy="914400"/>
          </a:xfrm>
          <a:prstGeom prst="rect">
            <a:avLst/>
          </a:prstGeom>
          <a:noFill/>
        </p:spPr>
      </p:pic>
      <p:sp>
        <p:nvSpPr>
          <p:cNvPr id="48" name="Title 1"/>
          <p:cNvSpPr txBox="1">
            <a:spLocks/>
          </p:cNvSpPr>
          <p:nvPr/>
        </p:nvSpPr>
        <p:spPr>
          <a:xfrm>
            <a:off x="-311770" y="3364900"/>
            <a:ext cx="1693980" cy="457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        </a:t>
            </a:r>
            <a:r>
              <a:rPr kumimoji="0" lang="en-US" sz="18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pIndieC1</a:t>
            </a:r>
            <a:endParaRPr kumimoji="0" lang="en-US" sz="18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49" name="Title 1"/>
          <p:cNvSpPr txBox="1">
            <a:spLocks/>
          </p:cNvSpPr>
          <p:nvPr/>
        </p:nvSpPr>
        <p:spPr>
          <a:xfrm>
            <a:off x="1479032" y="2770532"/>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50" name="Title 1"/>
          <p:cNvSpPr txBox="1">
            <a:spLocks/>
          </p:cNvSpPr>
          <p:nvPr/>
        </p:nvSpPr>
        <p:spPr>
          <a:xfrm>
            <a:off x="2122013" y="2768184"/>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0.1</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51" name="Title 1"/>
          <p:cNvSpPr txBox="1">
            <a:spLocks/>
          </p:cNvSpPr>
          <p:nvPr/>
        </p:nvSpPr>
        <p:spPr>
          <a:xfrm>
            <a:off x="2774074" y="2779904"/>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0</a:t>
            </a:r>
            <a:r>
              <a:rPr lang="en-US" noProof="0" dirty="0" smtClean="0">
                <a:ea typeface="+mj-ea"/>
                <a:cs typeface="+mj-cs"/>
              </a:rPr>
              <a:t>.5</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cxnSp>
        <p:nvCxnSpPr>
          <p:cNvPr id="52" name="Straight Arrow Connector 51"/>
          <p:cNvCxnSpPr/>
          <p:nvPr/>
        </p:nvCxnSpPr>
        <p:spPr>
          <a:xfrm flipH="1">
            <a:off x="4852354" y="3636866"/>
            <a:ext cx="510020" cy="28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5279244" y="3436994"/>
            <a:ext cx="446584" cy="39974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CA</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54" name="Title 1"/>
          <p:cNvSpPr txBox="1">
            <a:spLocks/>
          </p:cNvSpPr>
          <p:nvPr/>
        </p:nvSpPr>
        <p:spPr>
          <a:xfrm>
            <a:off x="4828647" y="2786928"/>
            <a:ext cx="543896"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400" dirty="0" smtClean="0">
                <a:ea typeface="+mj-ea"/>
                <a:cs typeface="+mj-cs"/>
              </a:rPr>
              <a:t>(µM)</a:t>
            </a:r>
            <a:endParaRPr kumimoji="0" lang="en-US" sz="1400" b="0" i="0" u="none" strike="noStrike" kern="1200" cap="none" spc="0" normalizeH="0" baseline="0" noProof="0" dirty="0">
              <a:ln>
                <a:noFill/>
              </a:ln>
              <a:solidFill>
                <a:schemeClr val="tx1"/>
              </a:solidFill>
              <a:effectLst/>
              <a:uLnTx/>
              <a:uFillTx/>
              <a:latin typeface="+mn-lt"/>
              <a:ea typeface="+mj-ea"/>
              <a:cs typeface="+mj-cs"/>
            </a:endParaRPr>
          </a:p>
        </p:txBody>
      </p:sp>
      <p:sp>
        <p:nvSpPr>
          <p:cNvPr id="55" name="Left Bracket 54"/>
          <p:cNvSpPr/>
          <p:nvPr/>
        </p:nvSpPr>
        <p:spPr>
          <a:xfrm rot="5400000">
            <a:off x="3468435" y="1503111"/>
            <a:ext cx="45719" cy="25908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Title 1"/>
          <p:cNvSpPr txBox="1">
            <a:spLocks/>
          </p:cNvSpPr>
          <p:nvPr/>
        </p:nvSpPr>
        <p:spPr>
          <a:xfrm>
            <a:off x="3011155" y="2453090"/>
            <a:ext cx="762000"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noProof="0" dirty="0" smtClean="0">
                <a:ea typeface="+mj-ea"/>
                <a:cs typeface="+mj-cs"/>
              </a:rPr>
              <a:t>BVM</a:t>
            </a:r>
            <a:endParaRPr kumimoji="0" lang="en-US" sz="1600" b="0" i="0" u="none" strike="noStrike" kern="1200" cap="none" spc="0" normalizeH="0" baseline="0" noProof="0" dirty="0">
              <a:ln>
                <a:noFill/>
              </a:ln>
              <a:solidFill>
                <a:schemeClr val="tx1"/>
              </a:solidFill>
              <a:effectLst/>
              <a:uLnTx/>
              <a:uFillTx/>
              <a:latin typeface="+mn-lt"/>
              <a:ea typeface="+mj-ea"/>
              <a:cs typeface="+mj-cs"/>
            </a:endParaRPr>
          </a:p>
        </p:txBody>
      </p:sp>
      <p:sp>
        <p:nvSpPr>
          <p:cNvPr id="57" name="Title 1"/>
          <p:cNvSpPr txBox="1">
            <a:spLocks/>
          </p:cNvSpPr>
          <p:nvPr/>
        </p:nvSpPr>
        <p:spPr>
          <a:xfrm>
            <a:off x="3496758" y="2777556"/>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1.0</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58" name="Title 1"/>
          <p:cNvSpPr txBox="1">
            <a:spLocks/>
          </p:cNvSpPr>
          <p:nvPr/>
        </p:nvSpPr>
        <p:spPr>
          <a:xfrm>
            <a:off x="4251053" y="2775208"/>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5</a:t>
            </a:r>
            <a:r>
              <a:rPr lang="en-US" noProof="0" dirty="0" smtClean="0">
                <a:ea typeface="+mj-ea"/>
                <a:cs typeface="+mj-cs"/>
              </a:rPr>
              <a:t>.0</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pic>
        <p:nvPicPr>
          <p:cNvPr id="59" name="Picture 3" descr="C:\Users\Uddhav\Desktop\image 2.jpg"/>
          <p:cNvPicPr>
            <a:picLocks noChangeAspect="1" noChangeArrowheads="1"/>
          </p:cNvPicPr>
          <p:nvPr/>
        </p:nvPicPr>
        <p:blipFill>
          <a:blip r:embed="rId8" cstate="print"/>
          <a:srcRect/>
          <a:stretch>
            <a:fillRect/>
          </a:stretch>
        </p:blipFill>
        <p:spPr bwMode="auto">
          <a:xfrm>
            <a:off x="1309200" y="3172264"/>
            <a:ext cx="3505200" cy="804204"/>
          </a:xfrm>
          <a:prstGeom prst="rect">
            <a:avLst/>
          </a:prstGeom>
          <a:noFill/>
        </p:spPr>
      </p:pic>
      <p:sp>
        <p:nvSpPr>
          <p:cNvPr id="62" name="Title 1"/>
          <p:cNvSpPr txBox="1">
            <a:spLocks/>
          </p:cNvSpPr>
          <p:nvPr/>
        </p:nvSpPr>
        <p:spPr>
          <a:xfrm>
            <a:off x="1509929" y="4468074"/>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63" name="Title 1"/>
          <p:cNvSpPr txBox="1">
            <a:spLocks/>
          </p:cNvSpPr>
          <p:nvPr/>
        </p:nvSpPr>
        <p:spPr>
          <a:xfrm>
            <a:off x="2856072" y="4465726"/>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0.5</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64" name="Title 1"/>
          <p:cNvSpPr txBox="1">
            <a:spLocks/>
          </p:cNvSpPr>
          <p:nvPr/>
        </p:nvSpPr>
        <p:spPr>
          <a:xfrm>
            <a:off x="3564405" y="4463378"/>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1.0</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65" name="Title 1"/>
          <p:cNvSpPr txBox="1">
            <a:spLocks/>
          </p:cNvSpPr>
          <p:nvPr/>
        </p:nvSpPr>
        <p:spPr>
          <a:xfrm>
            <a:off x="4616776" y="4484470"/>
            <a:ext cx="543896"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400" dirty="0" smtClean="0">
                <a:ea typeface="+mj-ea"/>
                <a:cs typeface="+mj-cs"/>
              </a:rPr>
              <a:t>(µM)</a:t>
            </a:r>
            <a:endParaRPr kumimoji="0" lang="en-US" sz="1400" b="0" i="0" u="none" strike="noStrike" kern="1200" cap="none" spc="0" normalizeH="0" baseline="0" noProof="0" dirty="0">
              <a:ln>
                <a:noFill/>
              </a:ln>
              <a:solidFill>
                <a:schemeClr val="tx1"/>
              </a:solidFill>
              <a:effectLst/>
              <a:uLnTx/>
              <a:uFillTx/>
              <a:latin typeface="+mn-lt"/>
              <a:ea typeface="+mj-ea"/>
              <a:cs typeface="+mj-cs"/>
            </a:endParaRPr>
          </a:p>
        </p:txBody>
      </p:sp>
      <p:sp>
        <p:nvSpPr>
          <p:cNvPr id="66" name="Left Bracket 65"/>
          <p:cNvSpPr/>
          <p:nvPr/>
        </p:nvSpPr>
        <p:spPr>
          <a:xfrm rot="5400000">
            <a:off x="3373525" y="3303932"/>
            <a:ext cx="76200" cy="23622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Title 1"/>
          <p:cNvSpPr txBox="1">
            <a:spLocks/>
          </p:cNvSpPr>
          <p:nvPr/>
        </p:nvSpPr>
        <p:spPr>
          <a:xfrm>
            <a:off x="3041936" y="4096347"/>
            <a:ext cx="762000"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noProof="0" dirty="0" smtClean="0">
                <a:ea typeface="+mj-ea"/>
                <a:cs typeface="+mj-cs"/>
              </a:rPr>
              <a:t>BVM</a:t>
            </a:r>
            <a:endParaRPr kumimoji="0" lang="en-US" sz="1600" b="0" i="0" u="none" strike="noStrike" kern="1200" cap="none" spc="0" normalizeH="0" baseline="0" noProof="0" dirty="0">
              <a:ln>
                <a:noFill/>
              </a:ln>
              <a:solidFill>
                <a:schemeClr val="tx1"/>
              </a:solidFill>
              <a:effectLst/>
              <a:uLnTx/>
              <a:uFillTx/>
              <a:latin typeface="+mn-lt"/>
              <a:ea typeface="+mj-ea"/>
              <a:cs typeface="+mj-cs"/>
            </a:endParaRPr>
          </a:p>
        </p:txBody>
      </p:sp>
      <p:sp>
        <p:nvSpPr>
          <p:cNvPr id="68" name="Title 1"/>
          <p:cNvSpPr txBox="1">
            <a:spLocks/>
          </p:cNvSpPr>
          <p:nvPr/>
        </p:nvSpPr>
        <p:spPr>
          <a:xfrm>
            <a:off x="2225307" y="4479794"/>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0.1</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sp>
        <p:nvSpPr>
          <p:cNvPr id="69" name="Title 1"/>
          <p:cNvSpPr txBox="1">
            <a:spLocks/>
          </p:cNvSpPr>
          <p:nvPr/>
        </p:nvSpPr>
        <p:spPr>
          <a:xfrm>
            <a:off x="4174418" y="4465726"/>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noProof="0" dirty="0" smtClean="0">
                <a:ea typeface="+mj-ea"/>
                <a:cs typeface="+mj-cs"/>
              </a:rPr>
              <a:t>5.0</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cxnSp>
        <p:nvCxnSpPr>
          <p:cNvPr id="70" name="Straight Arrow Connector 69"/>
          <p:cNvCxnSpPr/>
          <p:nvPr/>
        </p:nvCxnSpPr>
        <p:spPr>
          <a:xfrm flipH="1">
            <a:off x="4702420" y="5435147"/>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Title 1"/>
          <p:cNvSpPr txBox="1">
            <a:spLocks/>
          </p:cNvSpPr>
          <p:nvPr/>
        </p:nvSpPr>
        <p:spPr>
          <a:xfrm>
            <a:off x="5173768" y="5218944"/>
            <a:ext cx="446584" cy="39974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ea typeface="+mj-ea"/>
                <a:cs typeface="+mj-cs"/>
              </a:rPr>
              <a:t>CA</a:t>
            </a:r>
            <a:endParaRPr kumimoji="0" lang="en-US" sz="1800" b="0" i="0" u="none" strike="noStrike" kern="1200" cap="none" spc="0" normalizeH="0" baseline="0" noProof="0" dirty="0">
              <a:ln>
                <a:noFill/>
              </a:ln>
              <a:solidFill>
                <a:schemeClr val="tx1"/>
              </a:solidFill>
              <a:effectLst/>
              <a:uLnTx/>
              <a:uFillTx/>
              <a:latin typeface="+mn-lt"/>
              <a:ea typeface="+mj-ea"/>
              <a:cs typeface="+mj-cs"/>
            </a:endParaRPr>
          </a:p>
        </p:txBody>
      </p:sp>
      <p:pic>
        <p:nvPicPr>
          <p:cNvPr id="72" name="Picture 4" descr="C:\Users\Uddhav\Desktop\image 3.jpg"/>
          <p:cNvPicPr>
            <a:picLocks noChangeAspect="1" noChangeArrowheads="1"/>
          </p:cNvPicPr>
          <p:nvPr/>
        </p:nvPicPr>
        <p:blipFill>
          <a:blip r:embed="rId9" cstate="print"/>
          <a:srcRect/>
          <a:stretch>
            <a:fillRect/>
          </a:stretch>
        </p:blipFill>
        <p:spPr bwMode="auto">
          <a:xfrm>
            <a:off x="1205285" y="4904132"/>
            <a:ext cx="3505200" cy="838200"/>
          </a:xfrm>
          <a:prstGeom prst="rect">
            <a:avLst/>
          </a:prstGeom>
          <a:noFill/>
        </p:spPr>
      </p:pic>
      <p:sp>
        <p:nvSpPr>
          <p:cNvPr id="61" name="Title 1"/>
          <p:cNvSpPr txBox="1">
            <a:spLocks/>
          </p:cNvSpPr>
          <p:nvPr/>
        </p:nvSpPr>
        <p:spPr>
          <a:xfrm>
            <a:off x="2704" y="5348064"/>
            <a:ext cx="1905000" cy="457200"/>
          </a:xfrm>
          <a:prstGeom prst="rect">
            <a:avLst/>
          </a:prstGeom>
        </p:spPr>
        <p:txBody>
          <a:bodyPr vert="horz" lIns="91440" tIns="45720" rIns="91440" bIns="45720" rtlCol="0" anchor="ctr">
            <a:noAutofit/>
          </a:bodyPr>
          <a:lstStyle/>
          <a:p>
            <a:pPr lvl="0" algn="ctr">
              <a:spcBef>
                <a:spcPct val="0"/>
              </a:spcBef>
            </a:pPr>
            <a:r>
              <a:rPr lang="en-US" b="1" dirty="0" smtClean="0">
                <a:latin typeface="Arial" pitchFamily="34" charset="0"/>
                <a:ea typeface="+mj-ea"/>
                <a:cs typeface="Arial" pitchFamily="34" charset="0"/>
              </a:rPr>
              <a:t>         </a:t>
            </a:r>
            <a:r>
              <a:rPr lang="en-US" b="1" dirty="0" smtClean="0">
                <a:latin typeface="Arial" pitchFamily="34" charset="0"/>
                <a:cs typeface="Arial" pitchFamily="34" charset="0"/>
              </a:rPr>
              <a:t>ZM247F_flG11</a:t>
            </a:r>
            <a:endParaRPr kumimoji="0" lang="en-US"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60" name="Title 1"/>
          <p:cNvSpPr>
            <a:spLocks noGrp="1"/>
          </p:cNvSpPr>
          <p:nvPr/>
        </p:nvSpPr>
        <p:spPr>
          <a:xfrm>
            <a:off x="611560" y="5904810"/>
            <a:ext cx="5040560" cy="980574"/>
          </a:xfrm>
          <a:prstGeom prst="rect">
            <a:avLst/>
          </a:prstGeom>
        </p:spPr>
        <p:txBody>
          <a:bodyPr vert="horz" wrap="square" lIns="91440" tIns="45720" rIns="91440" bIns="45720" rtlCol="0" anchor="ctr">
            <a:noAutofit/>
          </a:bodyPr>
          <a:lstStyle/>
          <a:p>
            <a:pPr>
              <a:spcAft>
                <a:spcPts val="0"/>
              </a:spcAft>
            </a:pPr>
            <a:r>
              <a:rPr lang="en-US" sz="1600" kern="1200" dirty="0" smtClean="0">
                <a:solidFill>
                  <a:srgbClr val="000000"/>
                </a:solidFill>
                <a:effectLst/>
                <a:latin typeface="Cambria"/>
                <a:ea typeface="ＭＳ ゴシック"/>
                <a:cs typeface="Cambria"/>
              </a:rPr>
              <a:t>		SP1</a:t>
            </a:r>
            <a:r>
              <a:rPr lang="en-US" sz="1600" kern="1200" dirty="0">
                <a:solidFill>
                  <a:srgbClr val="000000"/>
                </a:solidFill>
                <a:effectLst/>
                <a:latin typeface="Cambria"/>
                <a:ea typeface="ＭＳ ゴシック"/>
                <a:cs typeface="Cambria"/>
              </a:rPr>
              <a:t/>
            </a:r>
            <a:br>
              <a:rPr lang="en-US" sz="1600" kern="1200" dirty="0">
                <a:solidFill>
                  <a:srgbClr val="000000"/>
                </a:solidFill>
                <a:effectLst/>
                <a:latin typeface="Cambria"/>
                <a:ea typeface="ＭＳ ゴシック"/>
                <a:cs typeface="Cambria"/>
              </a:rPr>
            </a:br>
            <a:r>
              <a:rPr lang="en-US" sz="1600" b="1" kern="1200" dirty="0" smtClean="0">
                <a:solidFill>
                  <a:srgbClr val="000000"/>
                </a:solidFill>
                <a:effectLst/>
                <a:latin typeface="Cambria"/>
                <a:ea typeface="ＭＳ ゴシック"/>
                <a:cs typeface="Cambria"/>
              </a:rPr>
              <a:t>HIV B</a:t>
            </a:r>
            <a:r>
              <a:rPr lang="en-US" sz="1600" kern="1200" dirty="0" smtClean="0">
                <a:solidFill>
                  <a:srgbClr val="000000"/>
                </a:solidFill>
                <a:effectLst/>
                <a:latin typeface="Cambria"/>
                <a:ea typeface="ＭＳ ゴシック"/>
                <a:cs typeface="Cambria"/>
              </a:rPr>
              <a:t>: </a:t>
            </a:r>
            <a:r>
              <a:rPr lang="en-US" sz="1600" dirty="0" smtClean="0">
                <a:solidFill>
                  <a:srgbClr val="000000"/>
                </a:solidFill>
                <a:latin typeface="Cambria"/>
                <a:ea typeface="ＭＳ ゴシック"/>
                <a:cs typeface="Cambria"/>
              </a:rPr>
              <a:t>  </a:t>
            </a:r>
            <a:r>
              <a:rPr lang="en-US" sz="1600" kern="1200" dirty="0" smtClean="0">
                <a:solidFill>
                  <a:srgbClr val="000000"/>
                </a:solidFill>
                <a:effectLst/>
                <a:latin typeface="Cambria"/>
                <a:ea typeface="ＭＳ ゴシック"/>
                <a:cs typeface="Cambria"/>
              </a:rPr>
              <a:t>A </a:t>
            </a:r>
            <a:r>
              <a:rPr lang="en-US" sz="1600" kern="1200" dirty="0">
                <a:solidFill>
                  <a:srgbClr val="000000"/>
                </a:solidFill>
                <a:effectLst/>
                <a:latin typeface="Cambria"/>
                <a:ea typeface="ＭＳ ゴシック"/>
                <a:cs typeface="Cambria"/>
              </a:rPr>
              <a:t>E A M S </a:t>
            </a:r>
            <a:r>
              <a:rPr lang="en-US" sz="1600" b="1" kern="1200" dirty="0">
                <a:solidFill>
                  <a:srgbClr val="000000"/>
                </a:solidFill>
                <a:effectLst/>
                <a:latin typeface="Cambria"/>
                <a:ea typeface="ＭＳ ゴシック"/>
                <a:cs typeface="Cambria"/>
              </a:rPr>
              <a:t>Q </a:t>
            </a:r>
            <a:r>
              <a:rPr lang="en-US" sz="1600" b="1" kern="1200" dirty="0">
                <a:solidFill>
                  <a:srgbClr val="FF0000"/>
                </a:solidFill>
                <a:effectLst/>
                <a:latin typeface="Cambria"/>
                <a:ea typeface="ＭＳ ゴシック"/>
                <a:cs typeface="Cambria"/>
              </a:rPr>
              <a:t>V T</a:t>
            </a:r>
            <a:r>
              <a:rPr lang="en-US" sz="1600" b="1" kern="1200" dirty="0">
                <a:solidFill>
                  <a:srgbClr val="000000"/>
                </a:solidFill>
                <a:effectLst/>
                <a:latin typeface="Cambria"/>
                <a:ea typeface="ＭＳ ゴシック"/>
                <a:cs typeface="Cambria"/>
              </a:rPr>
              <a:t> N </a:t>
            </a:r>
            <a:r>
              <a:rPr lang="en-US" sz="1600" b="1" kern="1200" dirty="0">
                <a:solidFill>
                  <a:srgbClr val="FF0000"/>
                </a:solidFill>
                <a:effectLst/>
                <a:latin typeface="Cambria"/>
                <a:ea typeface="ＭＳ ゴシック"/>
                <a:cs typeface="Cambria"/>
              </a:rPr>
              <a:t>P A T </a:t>
            </a:r>
            <a:r>
              <a:rPr lang="en-US" sz="1600" kern="1200" dirty="0">
                <a:solidFill>
                  <a:srgbClr val="000000"/>
                </a:solidFill>
                <a:effectLst/>
                <a:latin typeface="Cambria"/>
                <a:ea typeface="ＭＳ ゴシック"/>
                <a:cs typeface="Cambria"/>
              </a:rPr>
              <a:t>I M  </a:t>
            </a:r>
            <a:r>
              <a:rPr lang="en-US" sz="1600" b="1" kern="1200" dirty="0">
                <a:solidFill>
                  <a:srgbClr val="000000"/>
                </a:solidFill>
                <a:effectLst/>
                <a:latin typeface="Cambria"/>
                <a:ea typeface="ＭＳ ゴシック"/>
                <a:cs typeface="Cambria"/>
              </a:rPr>
              <a:t/>
            </a:r>
            <a:br>
              <a:rPr lang="en-US" sz="1600" b="1" kern="1200" dirty="0">
                <a:solidFill>
                  <a:srgbClr val="000000"/>
                </a:solidFill>
                <a:effectLst/>
                <a:latin typeface="Cambria"/>
                <a:ea typeface="ＭＳ ゴシック"/>
                <a:cs typeface="Cambria"/>
              </a:rPr>
            </a:br>
            <a:r>
              <a:rPr lang="en-US" sz="1600" b="1" kern="1200" dirty="0" smtClean="0">
                <a:solidFill>
                  <a:srgbClr val="000000"/>
                </a:solidFill>
                <a:effectLst/>
                <a:latin typeface="Cambria"/>
                <a:ea typeface="ＭＳ ゴシック"/>
                <a:cs typeface="Cambria"/>
              </a:rPr>
              <a:t>HIV C</a:t>
            </a:r>
            <a:r>
              <a:rPr lang="en-US" sz="1600" kern="1200" dirty="0" smtClean="0">
                <a:solidFill>
                  <a:srgbClr val="000000"/>
                </a:solidFill>
                <a:effectLst/>
                <a:latin typeface="Cambria"/>
                <a:ea typeface="ＭＳ ゴシック"/>
                <a:cs typeface="Cambria"/>
              </a:rPr>
              <a:t>: </a:t>
            </a:r>
            <a:r>
              <a:rPr lang="en-US" sz="1600" dirty="0" smtClean="0">
                <a:solidFill>
                  <a:srgbClr val="000000"/>
                </a:solidFill>
                <a:latin typeface="Cambria"/>
                <a:ea typeface="ＭＳ ゴシック"/>
                <a:cs typeface="Cambria"/>
              </a:rPr>
              <a:t> </a:t>
            </a:r>
            <a:r>
              <a:rPr lang="en-US" sz="1600" kern="1200" dirty="0" smtClean="0">
                <a:solidFill>
                  <a:srgbClr val="000000"/>
                </a:solidFill>
                <a:effectLst/>
                <a:latin typeface="Cambria"/>
                <a:ea typeface="ＭＳ ゴシック"/>
                <a:cs typeface="Cambria"/>
              </a:rPr>
              <a:t> </a:t>
            </a:r>
            <a:r>
              <a:rPr lang="en-US" sz="1600" kern="1200" dirty="0">
                <a:solidFill>
                  <a:srgbClr val="000000"/>
                </a:solidFill>
                <a:effectLst/>
                <a:latin typeface="Cambria"/>
                <a:ea typeface="ＭＳ ゴシック"/>
                <a:cs typeface="Cambria"/>
              </a:rPr>
              <a:t>A E A M S </a:t>
            </a:r>
            <a:r>
              <a:rPr lang="en-US" sz="1600" b="1" kern="1200" dirty="0">
                <a:solidFill>
                  <a:srgbClr val="000000"/>
                </a:solidFill>
                <a:effectLst/>
                <a:latin typeface="Cambria"/>
                <a:ea typeface="ＭＳ ゴシック"/>
                <a:cs typeface="Cambria"/>
              </a:rPr>
              <a:t>Q </a:t>
            </a:r>
            <a:r>
              <a:rPr lang="en-US" sz="1600" b="1" kern="1200" dirty="0">
                <a:solidFill>
                  <a:srgbClr val="FF0000"/>
                </a:solidFill>
                <a:effectLst/>
                <a:latin typeface="Cambria"/>
                <a:ea typeface="ＭＳ ゴシック"/>
                <a:cs typeface="Cambria"/>
              </a:rPr>
              <a:t>A N</a:t>
            </a:r>
            <a:r>
              <a:rPr lang="en-US" sz="1600" b="1" kern="1200" dirty="0">
                <a:solidFill>
                  <a:srgbClr val="000000"/>
                </a:solidFill>
                <a:effectLst/>
                <a:latin typeface="Cambria"/>
                <a:ea typeface="ＭＳ ゴシック"/>
                <a:cs typeface="Cambria"/>
              </a:rPr>
              <a:t> N– </a:t>
            </a:r>
            <a:r>
              <a:rPr lang="en-US" sz="1600" b="1" kern="1200" dirty="0">
                <a:solidFill>
                  <a:srgbClr val="FF0000"/>
                </a:solidFill>
                <a:effectLst/>
                <a:latin typeface="Cambria"/>
                <a:ea typeface="ＭＳ ゴシック"/>
                <a:cs typeface="Cambria"/>
              </a:rPr>
              <a:t>G N</a:t>
            </a:r>
            <a:r>
              <a:rPr lang="en-US" sz="1600" b="1" kern="1200" dirty="0">
                <a:solidFill>
                  <a:srgbClr val="000000"/>
                </a:solidFill>
                <a:effectLst/>
                <a:latin typeface="Cambria"/>
                <a:ea typeface="ＭＳ ゴシック"/>
                <a:cs typeface="Cambria"/>
              </a:rPr>
              <a:t> </a:t>
            </a:r>
            <a:r>
              <a:rPr lang="en-US" sz="1600" kern="1200" dirty="0">
                <a:solidFill>
                  <a:srgbClr val="000000"/>
                </a:solidFill>
                <a:effectLst/>
                <a:latin typeface="Cambria"/>
                <a:ea typeface="ＭＳ ゴシック"/>
                <a:cs typeface="Cambria"/>
              </a:rPr>
              <a:t>I M</a:t>
            </a:r>
            <a:endParaRPr lang="en-US" sz="1600" dirty="0">
              <a:effectLst/>
              <a:latin typeface="Cambria"/>
              <a:ea typeface="Times New Roman"/>
              <a:cs typeface="Cambria"/>
            </a:endParaRPr>
          </a:p>
        </p:txBody>
      </p:sp>
    </p:spTree>
    <p:extLst>
      <p:ext uri="{BB962C8B-B14F-4D97-AF65-F5344CB8AC3E}">
        <p14:creationId xmlns:p14="http://schemas.microsoft.com/office/powerpoint/2010/main" val="4169050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H="1">
            <a:off x="3885535" y="3434435"/>
            <a:ext cx="416260" cy="1107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3850584" y="3784848"/>
            <a:ext cx="533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683568" y="1412776"/>
            <a:ext cx="3962400" cy="864096"/>
          </a:xfrm>
          <a:prstGeom prst="rect">
            <a:avLst/>
          </a:prstGeom>
        </p:spPr>
        <p:txBody>
          <a:bodyPr vert="horz" lIns="91440" tIns="45720" rIns="91440" bIns="45720" rtlCol="0" anchor="ctr">
            <a:noAutofit/>
          </a:bodyPr>
          <a:lstStyle/>
          <a:p>
            <a:pPr lvl="0" algn="ctr">
              <a:spcBef>
                <a:spcPct val="0"/>
              </a:spcBef>
            </a:pPr>
            <a:r>
              <a:rPr lang="en-US" sz="2400" b="1" dirty="0" smtClean="0">
                <a:latin typeface="Arial" pitchFamily="34" charset="0"/>
                <a:ea typeface="+mj-ea"/>
                <a:cs typeface="Arial" pitchFamily="34" charset="0"/>
              </a:rPr>
              <a:t>HIV-1 subtype C</a:t>
            </a:r>
            <a:endParaRPr kumimoji="0" lang="en-US" sz="24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pic>
        <p:nvPicPr>
          <p:cNvPr id="12" name="Picture 7"/>
          <p:cNvPicPr>
            <a:picLocks noChangeAspect="1" noChangeArrowheads="1"/>
          </p:cNvPicPr>
          <p:nvPr/>
        </p:nvPicPr>
        <p:blipFill>
          <a:blip r:embed="rId2" cstate="print">
            <a:lum bright="28000" contrast="37000"/>
          </a:blip>
          <a:srcRect t="21864" r="19565"/>
          <a:stretch>
            <a:fillRect/>
          </a:stretch>
        </p:blipFill>
        <p:spPr bwMode="auto">
          <a:xfrm>
            <a:off x="899592" y="3284984"/>
            <a:ext cx="2987040" cy="792088"/>
          </a:xfrm>
          <a:prstGeom prst="rect">
            <a:avLst/>
          </a:prstGeom>
          <a:noFill/>
          <a:ln w="9525">
            <a:noFill/>
            <a:miter lim="800000"/>
            <a:headEnd/>
            <a:tailEnd/>
          </a:ln>
          <a:effectLst/>
        </p:spPr>
      </p:pic>
      <p:graphicFrame>
        <p:nvGraphicFramePr>
          <p:cNvPr id="13" name="Chart 12"/>
          <p:cNvGraphicFramePr/>
          <p:nvPr/>
        </p:nvGraphicFramePr>
        <p:xfrm>
          <a:off x="5364088" y="2060848"/>
          <a:ext cx="3382144" cy="2820189"/>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
          <p:cNvSpPr txBox="1">
            <a:spLocks/>
          </p:cNvSpPr>
          <p:nvPr/>
        </p:nvSpPr>
        <p:spPr>
          <a:xfrm>
            <a:off x="1018714" y="2958301"/>
            <a:ext cx="472432" cy="39741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noProof="0" dirty="0" smtClean="0">
                <a:latin typeface="Arial" pitchFamily="34" charset="0"/>
                <a:ea typeface="+mj-ea"/>
                <a:cs typeface="Arial" pitchFamily="34" charset="0"/>
              </a:rPr>
              <a:t>-</a:t>
            </a:r>
            <a:endParaRPr kumimoji="0" lang="en-US" sz="18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5" name="Title 1"/>
          <p:cNvSpPr txBox="1">
            <a:spLocks/>
          </p:cNvSpPr>
          <p:nvPr/>
        </p:nvSpPr>
        <p:spPr>
          <a:xfrm rot="18505761">
            <a:off x="1740095" y="2833553"/>
            <a:ext cx="593204" cy="397416"/>
          </a:xfrm>
          <a:prstGeom prst="rect">
            <a:avLst/>
          </a:prstGeom>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noProof="0" dirty="0" smtClean="0">
                <a:latin typeface="Arial" pitchFamily="34" charset="0"/>
                <a:ea typeface="+mj-ea"/>
                <a:cs typeface="Arial" pitchFamily="34" charset="0"/>
              </a:rPr>
              <a:t>BVM</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6" name="Title 1"/>
          <p:cNvSpPr txBox="1">
            <a:spLocks/>
          </p:cNvSpPr>
          <p:nvPr/>
        </p:nvSpPr>
        <p:spPr>
          <a:xfrm rot="18734595">
            <a:off x="2135574" y="2810525"/>
            <a:ext cx="1264893"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dirty="0" smtClean="0">
                <a:latin typeface="Arial" pitchFamily="34" charset="0"/>
                <a:ea typeface="+mj-ea"/>
                <a:cs typeface="Arial" pitchFamily="34" charset="0"/>
              </a:rPr>
              <a:t>GT068</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7" name="Title 1"/>
          <p:cNvSpPr txBox="1">
            <a:spLocks/>
          </p:cNvSpPr>
          <p:nvPr/>
        </p:nvSpPr>
        <p:spPr>
          <a:xfrm>
            <a:off x="3618760" y="2974697"/>
            <a:ext cx="1097256"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dirty="0" smtClean="0">
                <a:latin typeface="Arial" pitchFamily="34" charset="0"/>
                <a:ea typeface="+mj-ea"/>
                <a:cs typeface="Arial" pitchFamily="34" charset="0"/>
              </a:rPr>
              <a:t>(1.0µM)</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8" name="Title 1"/>
          <p:cNvSpPr txBox="1">
            <a:spLocks/>
          </p:cNvSpPr>
          <p:nvPr/>
        </p:nvSpPr>
        <p:spPr>
          <a:xfrm rot="18809321">
            <a:off x="2867286" y="2735313"/>
            <a:ext cx="1236060" cy="39741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dirty="0" smtClean="0">
                <a:latin typeface="Arial" pitchFamily="34" charset="0"/>
                <a:ea typeface="+mj-ea"/>
                <a:cs typeface="Arial" pitchFamily="34" charset="0"/>
              </a:rPr>
              <a:t>GT070</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9" name="Title 1"/>
          <p:cNvSpPr txBox="1">
            <a:spLocks/>
          </p:cNvSpPr>
          <p:nvPr/>
        </p:nvSpPr>
        <p:spPr>
          <a:xfrm>
            <a:off x="4215440" y="3284984"/>
            <a:ext cx="1148648" cy="39974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1600" b="1" dirty="0" smtClean="0">
                <a:latin typeface="Arial" pitchFamily="34" charset="0"/>
                <a:ea typeface="+mj-ea"/>
                <a:cs typeface="Arial" pitchFamily="34" charset="0"/>
              </a:rPr>
              <a:t>CA-SP1</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20" name="Title 1"/>
          <p:cNvSpPr txBox="1">
            <a:spLocks/>
          </p:cNvSpPr>
          <p:nvPr/>
        </p:nvSpPr>
        <p:spPr>
          <a:xfrm>
            <a:off x="4319846" y="3717032"/>
            <a:ext cx="972234" cy="39974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1600" b="1" dirty="0" smtClean="0">
                <a:latin typeface="Arial" pitchFamily="34" charset="0"/>
                <a:ea typeface="+mj-ea"/>
                <a:cs typeface="Arial" pitchFamily="34" charset="0"/>
              </a:rPr>
              <a:t>CA</a:t>
            </a:r>
            <a:endParaRPr kumimoji="0" lang="en-US" sz="16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21" name="TextBox 20"/>
          <p:cNvSpPr txBox="1"/>
          <p:nvPr/>
        </p:nvSpPr>
        <p:spPr>
          <a:xfrm>
            <a:off x="6812611" y="6309320"/>
            <a:ext cx="1791837" cy="369332"/>
          </a:xfrm>
          <a:prstGeom prst="rect">
            <a:avLst/>
          </a:prstGeom>
          <a:noFill/>
        </p:spPr>
        <p:txBody>
          <a:bodyPr wrap="none" rtlCol="0">
            <a:spAutoFit/>
          </a:bodyPr>
          <a:lstStyle/>
          <a:p>
            <a:r>
              <a:rPr lang="en-US" dirty="0" err="1" smtClean="0"/>
              <a:t>Uddhav</a:t>
            </a:r>
            <a:r>
              <a:rPr lang="en-US" dirty="0" smtClean="0"/>
              <a:t> </a:t>
            </a:r>
            <a:r>
              <a:rPr lang="en-US" dirty="0" err="1" smtClean="0"/>
              <a:t>Timilsina</a:t>
            </a:r>
            <a:endParaRPr lang="en-IN" dirty="0"/>
          </a:p>
        </p:txBody>
      </p:sp>
      <p:sp>
        <p:nvSpPr>
          <p:cNvPr id="25" name="Title 1"/>
          <p:cNvSpPr txBox="1">
            <a:spLocks/>
          </p:cNvSpPr>
          <p:nvPr/>
        </p:nvSpPr>
        <p:spPr>
          <a:xfrm>
            <a:off x="457200" y="116632"/>
            <a:ext cx="8229600" cy="73643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err="1" smtClean="0">
                <a:solidFill>
                  <a:srgbClr val="FF0000"/>
                </a:solidFill>
                <a:latin typeface="Arial" pitchFamily="34" charset="0"/>
                <a:cs typeface="Arial" pitchFamily="34" charset="0"/>
              </a:rPr>
              <a:t>Bevirimat</a:t>
            </a:r>
            <a:r>
              <a:rPr lang="en-US" sz="2800" b="1" dirty="0" smtClean="0">
                <a:solidFill>
                  <a:srgbClr val="FF0000"/>
                </a:solidFill>
                <a:latin typeface="Arial" pitchFamily="34" charset="0"/>
                <a:cs typeface="Arial" pitchFamily="34" charset="0"/>
              </a:rPr>
              <a:t> analogs are more potent </a:t>
            </a:r>
            <a:br>
              <a:rPr lang="en-US" sz="2800" b="1" dirty="0" smtClean="0">
                <a:solidFill>
                  <a:srgbClr val="FF0000"/>
                </a:solidFill>
                <a:latin typeface="Arial" pitchFamily="34" charset="0"/>
                <a:cs typeface="Arial" pitchFamily="34" charset="0"/>
              </a:rPr>
            </a:br>
            <a:r>
              <a:rPr lang="en-US" sz="2800" b="1" dirty="0" smtClean="0">
                <a:solidFill>
                  <a:srgbClr val="FF0000"/>
                </a:solidFill>
                <a:latin typeface="Arial" pitchFamily="34" charset="0"/>
                <a:cs typeface="Arial" pitchFamily="34" charset="0"/>
              </a:rPr>
              <a:t>in HIV subtype C</a:t>
            </a:r>
            <a:endParaRPr lang="en-US" sz="2800" b="1" dirty="0">
              <a:solidFill>
                <a:srgbClr val="FF0000"/>
              </a:solidFill>
              <a:latin typeface="Arial" pitchFamily="34" charset="0"/>
              <a:cs typeface="Arial" pitchFamily="34" charset="0"/>
            </a:endParaRPr>
          </a:p>
        </p:txBody>
      </p:sp>
      <p:sp>
        <p:nvSpPr>
          <p:cNvPr id="26" name="Title 1"/>
          <p:cNvSpPr>
            <a:spLocks noGrp="1"/>
          </p:cNvSpPr>
          <p:nvPr/>
        </p:nvSpPr>
        <p:spPr>
          <a:xfrm>
            <a:off x="611560" y="5589240"/>
            <a:ext cx="5040560" cy="980574"/>
          </a:xfrm>
          <a:prstGeom prst="rect">
            <a:avLst/>
          </a:prstGeom>
        </p:spPr>
        <p:txBody>
          <a:bodyPr vert="horz" wrap="square" lIns="91440" tIns="45720" rIns="91440" bIns="45720" rtlCol="0" anchor="ctr">
            <a:noAutofit/>
          </a:bodyPr>
          <a:lstStyle/>
          <a:p>
            <a:pPr>
              <a:spcAft>
                <a:spcPts val="0"/>
              </a:spcAft>
            </a:pPr>
            <a:r>
              <a:rPr lang="en-US" sz="1600" kern="1200" dirty="0" smtClean="0">
                <a:solidFill>
                  <a:srgbClr val="000000"/>
                </a:solidFill>
                <a:effectLst/>
                <a:latin typeface="Cambria"/>
                <a:ea typeface="ＭＳ ゴシック"/>
                <a:cs typeface="Cambria"/>
              </a:rPr>
              <a:t>		SP1</a:t>
            </a:r>
            <a:r>
              <a:rPr lang="en-US" sz="1600" kern="1200" dirty="0">
                <a:solidFill>
                  <a:srgbClr val="000000"/>
                </a:solidFill>
                <a:effectLst/>
                <a:latin typeface="Cambria"/>
                <a:ea typeface="ＭＳ ゴシック"/>
                <a:cs typeface="Cambria"/>
              </a:rPr>
              <a:t/>
            </a:r>
            <a:br>
              <a:rPr lang="en-US" sz="1600" kern="1200" dirty="0">
                <a:solidFill>
                  <a:srgbClr val="000000"/>
                </a:solidFill>
                <a:effectLst/>
                <a:latin typeface="Cambria"/>
                <a:ea typeface="ＭＳ ゴシック"/>
                <a:cs typeface="Cambria"/>
              </a:rPr>
            </a:br>
            <a:r>
              <a:rPr lang="en-US" sz="1600" b="1" kern="1200" dirty="0" smtClean="0">
                <a:solidFill>
                  <a:srgbClr val="000000"/>
                </a:solidFill>
                <a:effectLst/>
                <a:latin typeface="Cambria"/>
                <a:ea typeface="ＭＳ ゴシック"/>
                <a:cs typeface="Cambria"/>
              </a:rPr>
              <a:t>HIV B</a:t>
            </a:r>
            <a:r>
              <a:rPr lang="en-US" sz="1600" kern="1200" dirty="0" smtClean="0">
                <a:solidFill>
                  <a:srgbClr val="000000"/>
                </a:solidFill>
                <a:effectLst/>
                <a:latin typeface="Cambria"/>
                <a:ea typeface="ＭＳ ゴシック"/>
                <a:cs typeface="Cambria"/>
              </a:rPr>
              <a:t>: </a:t>
            </a:r>
            <a:r>
              <a:rPr lang="en-US" sz="1600" dirty="0" smtClean="0">
                <a:solidFill>
                  <a:srgbClr val="000000"/>
                </a:solidFill>
                <a:latin typeface="Cambria"/>
                <a:ea typeface="ＭＳ ゴシック"/>
                <a:cs typeface="Cambria"/>
              </a:rPr>
              <a:t>  </a:t>
            </a:r>
            <a:r>
              <a:rPr lang="en-US" sz="1600" kern="1200" dirty="0" smtClean="0">
                <a:solidFill>
                  <a:srgbClr val="000000"/>
                </a:solidFill>
                <a:effectLst/>
                <a:latin typeface="Cambria"/>
                <a:ea typeface="ＭＳ ゴシック"/>
                <a:cs typeface="Cambria"/>
              </a:rPr>
              <a:t>A </a:t>
            </a:r>
            <a:r>
              <a:rPr lang="en-US" sz="1600" kern="1200" dirty="0">
                <a:solidFill>
                  <a:srgbClr val="000000"/>
                </a:solidFill>
                <a:effectLst/>
                <a:latin typeface="Cambria"/>
                <a:ea typeface="ＭＳ ゴシック"/>
                <a:cs typeface="Cambria"/>
              </a:rPr>
              <a:t>E A M S </a:t>
            </a:r>
            <a:r>
              <a:rPr lang="en-US" sz="1600" b="1" kern="1200" dirty="0">
                <a:solidFill>
                  <a:srgbClr val="000000"/>
                </a:solidFill>
                <a:effectLst/>
                <a:latin typeface="Cambria"/>
                <a:ea typeface="ＭＳ ゴシック"/>
                <a:cs typeface="Cambria"/>
              </a:rPr>
              <a:t>Q </a:t>
            </a:r>
            <a:r>
              <a:rPr lang="en-US" sz="1600" b="1" kern="1200" dirty="0">
                <a:solidFill>
                  <a:srgbClr val="FF0000"/>
                </a:solidFill>
                <a:effectLst/>
                <a:latin typeface="Cambria"/>
                <a:ea typeface="ＭＳ ゴシック"/>
                <a:cs typeface="Cambria"/>
              </a:rPr>
              <a:t>V T</a:t>
            </a:r>
            <a:r>
              <a:rPr lang="en-US" sz="1600" b="1" kern="1200" dirty="0">
                <a:solidFill>
                  <a:srgbClr val="000000"/>
                </a:solidFill>
                <a:effectLst/>
                <a:latin typeface="Cambria"/>
                <a:ea typeface="ＭＳ ゴシック"/>
                <a:cs typeface="Cambria"/>
              </a:rPr>
              <a:t> N </a:t>
            </a:r>
            <a:r>
              <a:rPr lang="en-US" sz="1600" b="1" kern="1200" dirty="0">
                <a:solidFill>
                  <a:srgbClr val="FF0000"/>
                </a:solidFill>
                <a:effectLst/>
                <a:latin typeface="Cambria"/>
                <a:ea typeface="ＭＳ ゴシック"/>
                <a:cs typeface="Cambria"/>
              </a:rPr>
              <a:t>P A T </a:t>
            </a:r>
            <a:r>
              <a:rPr lang="en-US" sz="1600" kern="1200" dirty="0">
                <a:solidFill>
                  <a:srgbClr val="000000"/>
                </a:solidFill>
                <a:effectLst/>
                <a:latin typeface="Cambria"/>
                <a:ea typeface="ＭＳ ゴシック"/>
                <a:cs typeface="Cambria"/>
              </a:rPr>
              <a:t>I M  </a:t>
            </a:r>
            <a:r>
              <a:rPr lang="en-US" sz="1600" b="1" kern="1200" dirty="0">
                <a:solidFill>
                  <a:srgbClr val="000000"/>
                </a:solidFill>
                <a:effectLst/>
                <a:latin typeface="Cambria"/>
                <a:ea typeface="ＭＳ ゴシック"/>
                <a:cs typeface="Cambria"/>
              </a:rPr>
              <a:t/>
            </a:r>
            <a:br>
              <a:rPr lang="en-US" sz="1600" b="1" kern="1200" dirty="0">
                <a:solidFill>
                  <a:srgbClr val="000000"/>
                </a:solidFill>
                <a:effectLst/>
                <a:latin typeface="Cambria"/>
                <a:ea typeface="ＭＳ ゴシック"/>
                <a:cs typeface="Cambria"/>
              </a:rPr>
            </a:br>
            <a:r>
              <a:rPr lang="en-US" sz="1600" b="1" kern="1200" dirty="0" smtClean="0">
                <a:solidFill>
                  <a:srgbClr val="000000"/>
                </a:solidFill>
                <a:effectLst/>
                <a:latin typeface="Cambria"/>
                <a:ea typeface="ＭＳ ゴシック"/>
                <a:cs typeface="Cambria"/>
              </a:rPr>
              <a:t>HIV C</a:t>
            </a:r>
            <a:r>
              <a:rPr lang="en-US" sz="1600" kern="1200" dirty="0" smtClean="0">
                <a:solidFill>
                  <a:srgbClr val="000000"/>
                </a:solidFill>
                <a:effectLst/>
                <a:latin typeface="Cambria"/>
                <a:ea typeface="ＭＳ ゴシック"/>
                <a:cs typeface="Cambria"/>
              </a:rPr>
              <a:t>: </a:t>
            </a:r>
            <a:r>
              <a:rPr lang="en-US" sz="1600" dirty="0" smtClean="0">
                <a:solidFill>
                  <a:srgbClr val="000000"/>
                </a:solidFill>
                <a:latin typeface="Cambria"/>
                <a:ea typeface="ＭＳ ゴシック"/>
                <a:cs typeface="Cambria"/>
              </a:rPr>
              <a:t> </a:t>
            </a:r>
            <a:r>
              <a:rPr lang="en-US" sz="1600" kern="1200" dirty="0" smtClean="0">
                <a:solidFill>
                  <a:srgbClr val="000000"/>
                </a:solidFill>
                <a:effectLst/>
                <a:latin typeface="Cambria"/>
                <a:ea typeface="ＭＳ ゴシック"/>
                <a:cs typeface="Cambria"/>
              </a:rPr>
              <a:t> </a:t>
            </a:r>
            <a:r>
              <a:rPr lang="en-US" sz="1600" kern="1200" dirty="0">
                <a:solidFill>
                  <a:srgbClr val="000000"/>
                </a:solidFill>
                <a:effectLst/>
                <a:latin typeface="Cambria"/>
                <a:ea typeface="ＭＳ ゴシック"/>
                <a:cs typeface="Cambria"/>
              </a:rPr>
              <a:t>A E A M S </a:t>
            </a:r>
            <a:r>
              <a:rPr lang="en-US" sz="1600" b="1" kern="1200" dirty="0">
                <a:solidFill>
                  <a:srgbClr val="000000"/>
                </a:solidFill>
                <a:effectLst/>
                <a:latin typeface="Cambria"/>
                <a:ea typeface="ＭＳ ゴシック"/>
                <a:cs typeface="Cambria"/>
              </a:rPr>
              <a:t>Q </a:t>
            </a:r>
            <a:r>
              <a:rPr lang="en-US" sz="1600" b="1" kern="1200" dirty="0">
                <a:solidFill>
                  <a:srgbClr val="FF0000"/>
                </a:solidFill>
                <a:effectLst/>
                <a:latin typeface="Cambria"/>
                <a:ea typeface="ＭＳ ゴシック"/>
                <a:cs typeface="Cambria"/>
              </a:rPr>
              <a:t>A N</a:t>
            </a:r>
            <a:r>
              <a:rPr lang="en-US" sz="1600" b="1" kern="1200" dirty="0">
                <a:solidFill>
                  <a:srgbClr val="000000"/>
                </a:solidFill>
                <a:effectLst/>
                <a:latin typeface="Cambria"/>
                <a:ea typeface="ＭＳ ゴシック"/>
                <a:cs typeface="Cambria"/>
              </a:rPr>
              <a:t> N– </a:t>
            </a:r>
            <a:r>
              <a:rPr lang="en-US" sz="1600" b="1" kern="1200" dirty="0">
                <a:solidFill>
                  <a:srgbClr val="FF0000"/>
                </a:solidFill>
                <a:effectLst/>
                <a:latin typeface="Cambria"/>
                <a:ea typeface="ＭＳ ゴシック"/>
                <a:cs typeface="Cambria"/>
              </a:rPr>
              <a:t>G N</a:t>
            </a:r>
            <a:r>
              <a:rPr lang="en-US" sz="1600" b="1" kern="1200" dirty="0">
                <a:solidFill>
                  <a:srgbClr val="000000"/>
                </a:solidFill>
                <a:effectLst/>
                <a:latin typeface="Cambria"/>
                <a:ea typeface="ＭＳ ゴシック"/>
                <a:cs typeface="Cambria"/>
              </a:rPr>
              <a:t> </a:t>
            </a:r>
            <a:r>
              <a:rPr lang="en-US" sz="1600" kern="1200" dirty="0">
                <a:solidFill>
                  <a:srgbClr val="000000"/>
                </a:solidFill>
                <a:effectLst/>
                <a:latin typeface="Cambria"/>
                <a:ea typeface="ＭＳ ゴシック"/>
                <a:cs typeface="Cambria"/>
              </a:rPr>
              <a:t>I M</a:t>
            </a:r>
            <a:endParaRPr lang="en-US" sz="1600" dirty="0">
              <a:effectLst/>
              <a:latin typeface="Cambria"/>
              <a:ea typeface="Times New Roman"/>
              <a:cs typeface="Cambria"/>
            </a:endParaRPr>
          </a:p>
        </p:txBody>
      </p:sp>
    </p:spTree>
    <p:extLst>
      <p:ext uri="{BB962C8B-B14F-4D97-AF65-F5344CB8AC3E}">
        <p14:creationId xmlns:p14="http://schemas.microsoft.com/office/powerpoint/2010/main" val="215869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481066" y="5623560"/>
            <a:ext cx="533400" cy="369332"/>
          </a:xfrm>
          <a:prstGeom prst="rect">
            <a:avLst/>
          </a:prstGeom>
          <a:noFill/>
        </p:spPr>
        <p:txBody>
          <a:bodyPr wrap="square" rtlCol="0">
            <a:spAutoFit/>
          </a:bodyPr>
          <a:lstStyle/>
          <a:p>
            <a:endParaRPr lang="en-US" dirty="0"/>
          </a:p>
        </p:txBody>
      </p:sp>
      <p:sp>
        <p:nvSpPr>
          <p:cNvPr id="50" name="TextBox 49"/>
          <p:cNvSpPr txBox="1"/>
          <p:nvPr/>
        </p:nvSpPr>
        <p:spPr>
          <a:xfrm>
            <a:off x="5633466" y="5775960"/>
            <a:ext cx="533400" cy="369332"/>
          </a:xfrm>
          <a:prstGeom prst="rect">
            <a:avLst/>
          </a:prstGeom>
          <a:noFill/>
        </p:spPr>
        <p:txBody>
          <a:bodyPr wrap="square" rtlCol="0">
            <a:spAutoFit/>
          </a:bodyPr>
          <a:lstStyle/>
          <a:p>
            <a:endParaRPr lang="en-US" dirty="0"/>
          </a:p>
        </p:txBody>
      </p:sp>
      <p:pic>
        <p:nvPicPr>
          <p:cNvPr id="29" name="Content Placeholder 3" descr="uddhav2.jpg"/>
          <p:cNvPicPr>
            <a:picLocks noChangeAspect="1"/>
          </p:cNvPicPr>
          <p:nvPr/>
        </p:nvPicPr>
        <p:blipFill>
          <a:blip r:embed="rId2" cstate="print"/>
          <a:srcRect t="72449"/>
          <a:stretch>
            <a:fillRect/>
          </a:stretch>
        </p:blipFill>
        <p:spPr>
          <a:xfrm>
            <a:off x="1403648" y="2295582"/>
            <a:ext cx="5597018" cy="1133418"/>
          </a:xfrm>
          <a:prstGeom prst="rect">
            <a:avLst/>
          </a:prstGeom>
        </p:spPr>
      </p:pic>
      <p:sp>
        <p:nvSpPr>
          <p:cNvPr id="30" name="Right Brace 29"/>
          <p:cNvSpPr/>
          <p:nvPr/>
        </p:nvSpPr>
        <p:spPr>
          <a:xfrm rot="16200000">
            <a:off x="2757166" y="1328890"/>
            <a:ext cx="306484" cy="13597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b="1">
              <a:latin typeface="Arial" pitchFamily="34" charset="0"/>
              <a:cs typeface="Arial" pitchFamily="34" charset="0"/>
            </a:endParaRPr>
          </a:p>
        </p:txBody>
      </p:sp>
      <p:sp>
        <p:nvSpPr>
          <p:cNvPr id="31" name="TextBox 30"/>
          <p:cNvSpPr txBox="1"/>
          <p:nvPr/>
        </p:nvSpPr>
        <p:spPr>
          <a:xfrm>
            <a:off x="1618658" y="2044126"/>
            <a:ext cx="356931" cy="523725"/>
          </a:xfrm>
          <a:prstGeom prst="rect">
            <a:avLst/>
          </a:prstGeom>
          <a:noFill/>
        </p:spPr>
        <p:txBody>
          <a:bodyPr wrap="square" rtlCol="0">
            <a:spAutoFit/>
          </a:bodyPr>
          <a:lstStyle/>
          <a:p>
            <a:r>
              <a:rPr lang="en-US" sz="1600" b="1" dirty="0" smtClean="0">
                <a:latin typeface="Arial" pitchFamily="34" charset="0"/>
                <a:cs typeface="Arial" pitchFamily="34" charset="0"/>
              </a:rPr>
              <a:t>-</a:t>
            </a:r>
            <a:endParaRPr lang="en-US" sz="1600" b="1" dirty="0">
              <a:latin typeface="Arial" pitchFamily="34" charset="0"/>
              <a:cs typeface="Arial" pitchFamily="34" charset="0"/>
            </a:endParaRPr>
          </a:p>
        </p:txBody>
      </p:sp>
      <p:sp>
        <p:nvSpPr>
          <p:cNvPr id="32" name="TextBox 31"/>
          <p:cNvSpPr txBox="1"/>
          <p:nvPr/>
        </p:nvSpPr>
        <p:spPr>
          <a:xfrm>
            <a:off x="2162551" y="1988841"/>
            <a:ext cx="460976" cy="523725"/>
          </a:xfrm>
          <a:prstGeom prst="rect">
            <a:avLst/>
          </a:prstGeom>
          <a:noFill/>
        </p:spPr>
        <p:txBody>
          <a:bodyPr wrap="square" rtlCol="0">
            <a:spAutoFit/>
          </a:bodyPr>
          <a:lstStyle/>
          <a:p>
            <a:r>
              <a:rPr lang="en-US" sz="1600" b="1" dirty="0" smtClean="0">
                <a:latin typeface="Arial" pitchFamily="34" charset="0"/>
                <a:cs typeface="Arial" pitchFamily="34" charset="0"/>
              </a:rPr>
              <a:t>2</a:t>
            </a:r>
            <a:endParaRPr lang="en-US" sz="1600" b="1" dirty="0">
              <a:latin typeface="Arial" pitchFamily="34" charset="0"/>
              <a:cs typeface="Arial" pitchFamily="34" charset="0"/>
            </a:endParaRPr>
          </a:p>
        </p:txBody>
      </p:sp>
      <p:sp>
        <p:nvSpPr>
          <p:cNvPr id="33" name="TextBox 32"/>
          <p:cNvSpPr txBox="1"/>
          <p:nvPr/>
        </p:nvSpPr>
        <p:spPr>
          <a:xfrm>
            <a:off x="2468492"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10</a:t>
            </a:r>
            <a:endParaRPr lang="en-US" sz="1600" b="1" dirty="0">
              <a:latin typeface="Arial" pitchFamily="34" charset="0"/>
              <a:cs typeface="Arial" pitchFamily="34" charset="0"/>
            </a:endParaRPr>
          </a:p>
        </p:txBody>
      </p:sp>
      <p:sp>
        <p:nvSpPr>
          <p:cNvPr id="34" name="TextBox 33"/>
          <p:cNvSpPr txBox="1"/>
          <p:nvPr/>
        </p:nvSpPr>
        <p:spPr>
          <a:xfrm>
            <a:off x="3233344"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50</a:t>
            </a:r>
            <a:endParaRPr lang="en-US" sz="1600" b="1" dirty="0">
              <a:latin typeface="Arial" pitchFamily="34" charset="0"/>
              <a:cs typeface="Arial" pitchFamily="34" charset="0"/>
            </a:endParaRPr>
          </a:p>
        </p:txBody>
      </p:sp>
      <p:sp>
        <p:nvSpPr>
          <p:cNvPr id="35" name="TextBox 34"/>
          <p:cNvSpPr txBox="1"/>
          <p:nvPr/>
        </p:nvSpPr>
        <p:spPr>
          <a:xfrm>
            <a:off x="2876413"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20</a:t>
            </a:r>
            <a:endParaRPr lang="en-US" sz="1600" b="1" dirty="0">
              <a:latin typeface="Arial" pitchFamily="34" charset="0"/>
              <a:cs typeface="Arial" pitchFamily="34" charset="0"/>
            </a:endParaRPr>
          </a:p>
        </p:txBody>
      </p:sp>
      <p:sp>
        <p:nvSpPr>
          <p:cNvPr id="36" name="TextBox 35"/>
          <p:cNvSpPr txBox="1"/>
          <p:nvPr/>
        </p:nvSpPr>
        <p:spPr>
          <a:xfrm>
            <a:off x="2427305" y="1556792"/>
            <a:ext cx="1784655" cy="523725"/>
          </a:xfrm>
          <a:prstGeom prst="rect">
            <a:avLst/>
          </a:prstGeom>
          <a:noFill/>
        </p:spPr>
        <p:txBody>
          <a:bodyPr wrap="square" rtlCol="0">
            <a:spAutoFit/>
          </a:bodyPr>
          <a:lstStyle/>
          <a:p>
            <a:r>
              <a:rPr lang="en-US" sz="1600" b="1" dirty="0" smtClean="0">
                <a:latin typeface="Arial" pitchFamily="34" charset="0"/>
                <a:cs typeface="Arial" pitchFamily="34" charset="0"/>
              </a:rPr>
              <a:t>GTP03-16</a:t>
            </a:r>
            <a:endParaRPr lang="en-US" sz="1600" b="1" dirty="0">
              <a:latin typeface="Arial" pitchFamily="34" charset="0"/>
              <a:cs typeface="Arial" pitchFamily="34" charset="0"/>
            </a:endParaRPr>
          </a:p>
        </p:txBody>
      </p:sp>
      <p:sp>
        <p:nvSpPr>
          <p:cNvPr id="37" name="Right Brace 36"/>
          <p:cNvSpPr/>
          <p:nvPr/>
        </p:nvSpPr>
        <p:spPr>
          <a:xfrm rot="16200000">
            <a:off x="4252876" y="1352465"/>
            <a:ext cx="306484" cy="13597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b="1">
              <a:latin typeface="Arial" pitchFamily="34" charset="0"/>
              <a:cs typeface="Arial" pitchFamily="34" charset="0"/>
            </a:endParaRPr>
          </a:p>
        </p:txBody>
      </p:sp>
      <p:sp>
        <p:nvSpPr>
          <p:cNvPr id="38" name="TextBox 37"/>
          <p:cNvSpPr txBox="1"/>
          <p:nvPr/>
        </p:nvSpPr>
        <p:spPr>
          <a:xfrm>
            <a:off x="3867465" y="1556792"/>
            <a:ext cx="1784655" cy="523725"/>
          </a:xfrm>
          <a:prstGeom prst="rect">
            <a:avLst/>
          </a:prstGeom>
          <a:noFill/>
        </p:spPr>
        <p:txBody>
          <a:bodyPr wrap="square" rtlCol="0">
            <a:spAutoFit/>
          </a:bodyPr>
          <a:lstStyle/>
          <a:p>
            <a:r>
              <a:rPr lang="en-US" sz="1600" b="1" dirty="0" smtClean="0">
                <a:latin typeface="Arial" pitchFamily="34" charset="0"/>
                <a:cs typeface="Arial" pitchFamily="34" charset="0"/>
              </a:rPr>
              <a:t>GTP03-21</a:t>
            </a:r>
            <a:endParaRPr lang="en-US" sz="1600" b="1" dirty="0">
              <a:latin typeface="Arial" pitchFamily="34" charset="0"/>
              <a:cs typeface="Arial" pitchFamily="34" charset="0"/>
            </a:endParaRPr>
          </a:p>
        </p:txBody>
      </p:sp>
      <p:sp>
        <p:nvSpPr>
          <p:cNvPr id="39" name="Right Brace 38"/>
          <p:cNvSpPr/>
          <p:nvPr/>
        </p:nvSpPr>
        <p:spPr>
          <a:xfrm rot="16200000">
            <a:off x="5823155" y="1267483"/>
            <a:ext cx="259333" cy="152970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b="1">
              <a:latin typeface="Arial" pitchFamily="34" charset="0"/>
              <a:cs typeface="Arial" pitchFamily="34" charset="0"/>
            </a:endParaRPr>
          </a:p>
        </p:txBody>
      </p:sp>
      <p:sp>
        <p:nvSpPr>
          <p:cNvPr id="40" name="TextBox 39"/>
          <p:cNvSpPr txBox="1"/>
          <p:nvPr/>
        </p:nvSpPr>
        <p:spPr>
          <a:xfrm>
            <a:off x="5379633" y="1556792"/>
            <a:ext cx="1784655" cy="523725"/>
          </a:xfrm>
          <a:prstGeom prst="rect">
            <a:avLst/>
          </a:prstGeom>
          <a:noFill/>
        </p:spPr>
        <p:txBody>
          <a:bodyPr wrap="square" rtlCol="0">
            <a:spAutoFit/>
          </a:bodyPr>
          <a:lstStyle/>
          <a:p>
            <a:r>
              <a:rPr lang="en-US" sz="1600" b="1" dirty="0" smtClean="0">
                <a:latin typeface="Arial" pitchFamily="34" charset="0"/>
                <a:cs typeface="Arial" pitchFamily="34" charset="0"/>
              </a:rPr>
              <a:t>GTP03-22</a:t>
            </a:r>
            <a:endParaRPr lang="en-US" sz="1600" b="1" dirty="0">
              <a:latin typeface="Arial" pitchFamily="34" charset="0"/>
              <a:cs typeface="Arial" pitchFamily="34" charset="0"/>
            </a:endParaRPr>
          </a:p>
        </p:txBody>
      </p:sp>
      <p:sp>
        <p:nvSpPr>
          <p:cNvPr id="41" name="TextBox 40"/>
          <p:cNvSpPr txBox="1"/>
          <p:nvPr/>
        </p:nvSpPr>
        <p:spPr>
          <a:xfrm>
            <a:off x="3692255"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2</a:t>
            </a:r>
            <a:endParaRPr lang="en-US" sz="1600" b="1" dirty="0">
              <a:latin typeface="Arial" pitchFamily="34" charset="0"/>
              <a:cs typeface="Arial" pitchFamily="34" charset="0"/>
            </a:endParaRPr>
          </a:p>
        </p:txBody>
      </p:sp>
      <p:sp>
        <p:nvSpPr>
          <p:cNvPr id="42" name="TextBox 41"/>
          <p:cNvSpPr txBox="1"/>
          <p:nvPr/>
        </p:nvSpPr>
        <p:spPr>
          <a:xfrm>
            <a:off x="3981200"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10</a:t>
            </a:r>
            <a:endParaRPr lang="en-US" sz="1600" b="1" dirty="0">
              <a:latin typeface="Arial" pitchFamily="34" charset="0"/>
              <a:cs typeface="Arial" pitchFamily="34" charset="0"/>
            </a:endParaRPr>
          </a:p>
        </p:txBody>
      </p:sp>
      <p:sp>
        <p:nvSpPr>
          <p:cNvPr id="43" name="TextBox 42"/>
          <p:cNvSpPr txBox="1"/>
          <p:nvPr/>
        </p:nvSpPr>
        <p:spPr>
          <a:xfrm>
            <a:off x="4389121"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20</a:t>
            </a:r>
            <a:endParaRPr lang="en-US" sz="1600" b="1" dirty="0">
              <a:latin typeface="Arial" pitchFamily="34" charset="0"/>
              <a:cs typeface="Arial" pitchFamily="34" charset="0"/>
            </a:endParaRPr>
          </a:p>
        </p:txBody>
      </p:sp>
      <p:sp>
        <p:nvSpPr>
          <p:cNvPr id="44" name="TextBox 43"/>
          <p:cNvSpPr txBox="1"/>
          <p:nvPr/>
        </p:nvSpPr>
        <p:spPr>
          <a:xfrm>
            <a:off x="4746052"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50</a:t>
            </a:r>
            <a:endParaRPr lang="en-US" sz="1600" b="1" dirty="0">
              <a:latin typeface="Arial" pitchFamily="34" charset="0"/>
              <a:cs typeface="Arial" pitchFamily="34" charset="0"/>
            </a:endParaRPr>
          </a:p>
        </p:txBody>
      </p:sp>
      <p:sp>
        <p:nvSpPr>
          <p:cNvPr id="45" name="TextBox 44"/>
          <p:cNvSpPr txBox="1"/>
          <p:nvPr/>
        </p:nvSpPr>
        <p:spPr>
          <a:xfrm rot="10800000" flipV="1">
            <a:off x="5204963" y="1988840"/>
            <a:ext cx="696865" cy="523725"/>
          </a:xfrm>
          <a:prstGeom prst="rect">
            <a:avLst/>
          </a:prstGeom>
          <a:noFill/>
        </p:spPr>
        <p:txBody>
          <a:bodyPr wrap="square" rtlCol="0">
            <a:spAutoFit/>
          </a:bodyPr>
          <a:lstStyle/>
          <a:p>
            <a:r>
              <a:rPr lang="en-US" sz="1600" b="1" dirty="0" smtClean="0">
                <a:latin typeface="Arial" pitchFamily="34" charset="0"/>
                <a:cs typeface="Arial" pitchFamily="34" charset="0"/>
              </a:rPr>
              <a:t>2</a:t>
            </a:r>
            <a:endParaRPr lang="en-US" sz="1600" b="1" dirty="0">
              <a:latin typeface="Arial" pitchFamily="34" charset="0"/>
              <a:cs typeface="Arial" pitchFamily="34" charset="0"/>
            </a:endParaRPr>
          </a:p>
        </p:txBody>
      </p:sp>
      <p:sp>
        <p:nvSpPr>
          <p:cNvPr id="46" name="TextBox 45"/>
          <p:cNvSpPr txBox="1"/>
          <p:nvPr/>
        </p:nvSpPr>
        <p:spPr>
          <a:xfrm>
            <a:off x="5544897"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10</a:t>
            </a:r>
            <a:endParaRPr lang="en-US" sz="1600" b="1" dirty="0">
              <a:latin typeface="Arial" pitchFamily="34" charset="0"/>
              <a:cs typeface="Arial" pitchFamily="34" charset="0"/>
            </a:endParaRPr>
          </a:p>
        </p:txBody>
      </p:sp>
      <p:sp>
        <p:nvSpPr>
          <p:cNvPr id="47" name="TextBox 46"/>
          <p:cNvSpPr txBox="1"/>
          <p:nvPr/>
        </p:nvSpPr>
        <p:spPr>
          <a:xfrm>
            <a:off x="5918825" y="1988841"/>
            <a:ext cx="543895" cy="523725"/>
          </a:xfrm>
          <a:prstGeom prst="rect">
            <a:avLst/>
          </a:prstGeom>
          <a:noFill/>
        </p:spPr>
        <p:txBody>
          <a:bodyPr wrap="square" rtlCol="0">
            <a:spAutoFit/>
          </a:bodyPr>
          <a:lstStyle/>
          <a:p>
            <a:r>
              <a:rPr lang="en-US" sz="1600" b="1" dirty="0" smtClean="0">
                <a:latin typeface="Arial" pitchFamily="34" charset="0"/>
                <a:cs typeface="Arial" pitchFamily="34" charset="0"/>
              </a:rPr>
              <a:t>20</a:t>
            </a:r>
            <a:endParaRPr lang="en-US" sz="1600" b="1" dirty="0">
              <a:latin typeface="Arial" pitchFamily="34" charset="0"/>
              <a:cs typeface="Arial" pitchFamily="34" charset="0"/>
            </a:endParaRPr>
          </a:p>
        </p:txBody>
      </p:sp>
      <p:sp>
        <p:nvSpPr>
          <p:cNvPr id="48" name="TextBox 47"/>
          <p:cNvSpPr txBox="1"/>
          <p:nvPr/>
        </p:nvSpPr>
        <p:spPr>
          <a:xfrm>
            <a:off x="6360739" y="1988841"/>
            <a:ext cx="924831" cy="523725"/>
          </a:xfrm>
          <a:prstGeom prst="rect">
            <a:avLst/>
          </a:prstGeom>
          <a:noFill/>
        </p:spPr>
        <p:txBody>
          <a:bodyPr wrap="square" rtlCol="0">
            <a:spAutoFit/>
          </a:bodyPr>
          <a:lstStyle/>
          <a:p>
            <a:r>
              <a:rPr lang="en-US" sz="1600" b="1" dirty="0" smtClean="0">
                <a:latin typeface="Arial" pitchFamily="34" charset="0"/>
                <a:cs typeface="Arial" pitchFamily="34" charset="0"/>
              </a:rPr>
              <a:t>50  </a:t>
            </a:r>
            <a:r>
              <a:rPr lang="en-US" sz="1600" b="1" dirty="0" err="1" smtClean="0">
                <a:latin typeface="Arial" pitchFamily="34" charset="0"/>
                <a:cs typeface="Arial" pitchFamily="34" charset="0"/>
              </a:rPr>
              <a:t>nM</a:t>
            </a:r>
            <a:endParaRPr lang="en-US" sz="1600" b="1" dirty="0">
              <a:latin typeface="Arial" pitchFamily="34" charset="0"/>
              <a:cs typeface="Arial" pitchFamily="34" charset="0"/>
            </a:endParaRPr>
          </a:p>
        </p:txBody>
      </p:sp>
      <p:sp>
        <p:nvSpPr>
          <p:cNvPr id="51" name="TextBox 50"/>
          <p:cNvSpPr txBox="1"/>
          <p:nvPr/>
        </p:nvSpPr>
        <p:spPr>
          <a:xfrm>
            <a:off x="7138970" y="2230894"/>
            <a:ext cx="1105438" cy="369332"/>
          </a:xfrm>
          <a:prstGeom prst="rect">
            <a:avLst/>
          </a:prstGeom>
          <a:noFill/>
        </p:spPr>
        <p:txBody>
          <a:bodyPr wrap="square" rtlCol="0">
            <a:spAutoFit/>
          </a:bodyPr>
          <a:lstStyle/>
          <a:p>
            <a:r>
              <a:rPr lang="en-US" b="1" dirty="0" smtClean="0">
                <a:latin typeface="Arial" pitchFamily="34" charset="0"/>
                <a:cs typeface="Arial" pitchFamily="34" charset="0"/>
              </a:rPr>
              <a:t>CA-SP1</a:t>
            </a:r>
            <a:endParaRPr lang="en-US" b="1" dirty="0">
              <a:latin typeface="Arial" pitchFamily="34" charset="0"/>
              <a:cs typeface="Arial" pitchFamily="34" charset="0"/>
            </a:endParaRPr>
          </a:p>
        </p:txBody>
      </p:sp>
      <p:sp>
        <p:nvSpPr>
          <p:cNvPr id="52" name="TextBox 51"/>
          <p:cNvSpPr txBox="1"/>
          <p:nvPr/>
        </p:nvSpPr>
        <p:spPr>
          <a:xfrm>
            <a:off x="7127264" y="2749131"/>
            <a:ext cx="679869" cy="369332"/>
          </a:xfrm>
          <a:prstGeom prst="rect">
            <a:avLst/>
          </a:prstGeom>
          <a:noFill/>
        </p:spPr>
        <p:txBody>
          <a:bodyPr wrap="square" rtlCol="0">
            <a:spAutoFit/>
          </a:bodyPr>
          <a:lstStyle/>
          <a:p>
            <a:r>
              <a:rPr lang="en-US" b="1" dirty="0" smtClean="0">
                <a:latin typeface="Arial" pitchFamily="34" charset="0"/>
                <a:cs typeface="Arial" pitchFamily="34" charset="0"/>
              </a:rPr>
              <a:t>CA</a:t>
            </a:r>
            <a:endParaRPr lang="en-US" b="1" dirty="0">
              <a:latin typeface="Arial" pitchFamily="34" charset="0"/>
              <a:cs typeface="Arial" pitchFamily="34" charset="0"/>
            </a:endParaRPr>
          </a:p>
        </p:txBody>
      </p:sp>
      <p:cxnSp>
        <p:nvCxnSpPr>
          <p:cNvPr id="53" name="Straight Arrow Connector 52"/>
          <p:cNvCxnSpPr/>
          <p:nvPr/>
        </p:nvCxnSpPr>
        <p:spPr>
          <a:xfrm rot="10800000" flipV="1">
            <a:off x="7057605" y="2447733"/>
            <a:ext cx="152970" cy="1386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0800000">
            <a:off x="7057605" y="2822178"/>
            <a:ext cx="169967" cy="734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58" name="Chart 57"/>
          <p:cNvGraphicFramePr/>
          <p:nvPr/>
        </p:nvGraphicFramePr>
        <p:xfrm>
          <a:off x="2267744" y="3717032"/>
          <a:ext cx="4824536"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55" name="TextBox 54"/>
          <p:cNvSpPr txBox="1"/>
          <p:nvPr/>
        </p:nvSpPr>
        <p:spPr>
          <a:xfrm>
            <a:off x="251520" y="404664"/>
            <a:ext cx="8773556" cy="523220"/>
          </a:xfrm>
          <a:prstGeom prst="rect">
            <a:avLst/>
          </a:prstGeom>
          <a:noFill/>
        </p:spPr>
        <p:txBody>
          <a:bodyPr wrap="none" rtlCol="0">
            <a:spAutoFit/>
          </a:bodyPr>
          <a:lstStyle/>
          <a:p>
            <a:r>
              <a:rPr lang="en-US" sz="2800" b="1" dirty="0" smtClean="0">
                <a:solidFill>
                  <a:srgbClr val="FF0000"/>
                </a:solidFill>
                <a:latin typeface="Arial" pitchFamily="34" charset="0"/>
                <a:cs typeface="Arial" pitchFamily="34" charset="0"/>
              </a:rPr>
              <a:t>Inhibition by </a:t>
            </a:r>
            <a:r>
              <a:rPr lang="en-US" sz="2800" b="1" dirty="0" err="1" smtClean="0">
                <a:solidFill>
                  <a:srgbClr val="FF0000"/>
                </a:solidFill>
                <a:latin typeface="Arial" pitchFamily="34" charset="0"/>
                <a:cs typeface="Arial" pitchFamily="34" charset="0"/>
              </a:rPr>
              <a:t>Bevirimat</a:t>
            </a:r>
            <a:r>
              <a:rPr lang="en-US" sz="2800" b="1" dirty="0" smtClean="0">
                <a:solidFill>
                  <a:srgbClr val="FF0000"/>
                </a:solidFill>
                <a:latin typeface="Arial" pitchFamily="34" charset="0"/>
                <a:cs typeface="Arial" pitchFamily="34" charset="0"/>
              </a:rPr>
              <a:t> analogs is dose dependent</a:t>
            </a:r>
            <a:endParaRPr lang="en-IN" sz="2800" b="1" dirty="0">
              <a:solidFill>
                <a:srgbClr val="FF0000"/>
              </a:solidFill>
              <a:latin typeface="Arial" pitchFamily="34" charset="0"/>
              <a:cs typeface="Arial" pitchFamily="34" charset="0"/>
            </a:endParaRPr>
          </a:p>
        </p:txBody>
      </p:sp>
      <p:sp>
        <p:nvSpPr>
          <p:cNvPr id="59" name="TextBox 58"/>
          <p:cNvSpPr txBox="1"/>
          <p:nvPr/>
        </p:nvSpPr>
        <p:spPr>
          <a:xfrm>
            <a:off x="6812611" y="6309320"/>
            <a:ext cx="1791837" cy="369332"/>
          </a:xfrm>
          <a:prstGeom prst="rect">
            <a:avLst/>
          </a:prstGeom>
          <a:noFill/>
        </p:spPr>
        <p:txBody>
          <a:bodyPr wrap="none" rtlCol="0">
            <a:spAutoFit/>
          </a:bodyPr>
          <a:lstStyle/>
          <a:p>
            <a:r>
              <a:rPr lang="en-US" dirty="0" err="1" smtClean="0"/>
              <a:t>Uddhav</a:t>
            </a:r>
            <a:r>
              <a:rPr lang="en-US" dirty="0" smtClean="0"/>
              <a:t> </a:t>
            </a:r>
            <a:r>
              <a:rPr lang="en-US" dirty="0" err="1" smtClean="0"/>
              <a:t>Timilsina</a:t>
            </a:r>
            <a:endParaRPr lang="en-IN" dirty="0"/>
          </a:p>
        </p:txBody>
      </p:sp>
      <p:sp>
        <p:nvSpPr>
          <p:cNvPr id="60" name="TextBox 59"/>
          <p:cNvSpPr txBox="1"/>
          <p:nvPr/>
        </p:nvSpPr>
        <p:spPr>
          <a:xfrm>
            <a:off x="251520" y="1124744"/>
            <a:ext cx="1923925" cy="400110"/>
          </a:xfrm>
          <a:prstGeom prst="rect">
            <a:avLst/>
          </a:prstGeom>
          <a:noFill/>
        </p:spPr>
        <p:txBody>
          <a:bodyPr wrap="none" rtlCol="0">
            <a:spAutoFit/>
          </a:bodyPr>
          <a:lstStyle/>
          <a:p>
            <a:r>
              <a:rPr lang="en-US" sz="2000" b="1" dirty="0" smtClean="0">
                <a:latin typeface="Arial" pitchFamily="34" charset="0"/>
                <a:cs typeface="Arial" pitchFamily="34" charset="0"/>
              </a:rPr>
              <a:t>HIV subtype C</a:t>
            </a:r>
            <a:endParaRPr lang="en-IN" sz="2000" b="1" dirty="0">
              <a:latin typeface="Arial" pitchFamily="34" charset="0"/>
              <a:cs typeface="Arial" pitchFamily="34" charset="0"/>
            </a:endParaRPr>
          </a:p>
        </p:txBody>
      </p:sp>
    </p:spTree>
    <p:extLst>
      <p:ext uri="{BB962C8B-B14F-4D97-AF65-F5344CB8AC3E}">
        <p14:creationId xmlns:p14="http://schemas.microsoft.com/office/powerpoint/2010/main" val="2923049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666759734"/>
              </p:ext>
            </p:extLst>
          </p:nvPr>
        </p:nvGraphicFramePr>
        <p:xfrm>
          <a:off x="614150" y="1187354"/>
          <a:ext cx="7697336" cy="529533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bwMode="auto">
          <a:xfrm>
            <a:off x="0" y="160338"/>
            <a:ext cx="9144000" cy="754062"/>
          </a:xfrm>
          <a:prstGeom prst="rect">
            <a:avLst/>
          </a:prstGeom>
          <a:noFill/>
          <a:ln w="9525">
            <a:noFill/>
            <a:miter lim="800000"/>
            <a:headEnd/>
            <a:tailEnd/>
          </a:ln>
          <a:effec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auto" hangingPunct="1">
              <a:spcBef>
                <a:spcPts val="0"/>
              </a:spcBef>
              <a:spcAft>
                <a:spcPts val="0"/>
              </a:spcAft>
              <a:defRPr/>
            </a:pPr>
            <a:r>
              <a:rPr lang="en-US" sz="2800" b="1" dirty="0" smtClean="0">
                <a:solidFill>
                  <a:srgbClr val="FF0000"/>
                </a:solidFill>
                <a:latin typeface="Arial" pitchFamily="34" charset="0"/>
                <a:cs typeface="Arial" pitchFamily="34" charset="0"/>
              </a:rPr>
              <a:t>Second-Generation BVM Analogs Potently </a:t>
            </a:r>
          </a:p>
          <a:p>
            <a:pPr algn="ctr" eaLnBrk="1" fontAlgn="auto" hangingPunct="1">
              <a:spcBef>
                <a:spcPts val="0"/>
              </a:spcBef>
              <a:spcAft>
                <a:spcPts val="0"/>
              </a:spcAft>
              <a:defRPr/>
            </a:pPr>
            <a:r>
              <a:rPr lang="en-US" sz="2800" b="1" dirty="0" smtClean="0">
                <a:solidFill>
                  <a:srgbClr val="FF0000"/>
                </a:solidFill>
                <a:latin typeface="Arial" pitchFamily="34" charset="0"/>
                <a:cs typeface="Arial" pitchFamily="34" charset="0"/>
              </a:rPr>
              <a:t>Inhibit HIV-1 Replication</a:t>
            </a:r>
            <a:endParaRPr lang="en-US" sz="2800" b="1" dirty="0" smtClean="0">
              <a:solidFill>
                <a:srgbClr val="FF0000"/>
              </a:solidFill>
              <a:effectLst>
                <a:outerShdw blurRad="38100" dist="38100" dir="2700000" algn="tl">
                  <a:srgbClr val="DDDDDD"/>
                </a:outerShdw>
              </a:effectLst>
              <a:latin typeface="Arial" pitchFamily="34" charset="0"/>
              <a:cs typeface="Arial" pitchFamily="34" charset="0"/>
            </a:endParaRPr>
          </a:p>
        </p:txBody>
      </p:sp>
    </p:spTree>
    <p:extLst>
      <p:ext uri="{BB962C8B-B14F-4D97-AF65-F5344CB8AC3E}">
        <p14:creationId xmlns:p14="http://schemas.microsoft.com/office/powerpoint/2010/main" val="414895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ext Box 2"/>
          <p:cNvSpPr txBox="1">
            <a:spLocks noChangeArrowheads="1"/>
          </p:cNvSpPr>
          <p:nvPr/>
        </p:nvSpPr>
        <p:spPr bwMode="auto">
          <a:xfrm>
            <a:off x="838329" y="228600"/>
            <a:ext cx="6978393"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3200" b="1" dirty="0">
                <a:solidFill>
                  <a:srgbClr val="FF0000"/>
                </a:solidFill>
                <a:latin typeface="Helvetica" charset="0"/>
              </a:rPr>
              <a:t>Maturation Inhibitors: Conclusions</a:t>
            </a:r>
          </a:p>
        </p:txBody>
      </p:sp>
      <p:sp>
        <p:nvSpPr>
          <p:cNvPr id="163842" name="Text Box 3"/>
          <p:cNvSpPr txBox="1">
            <a:spLocks noChangeArrowheads="1"/>
          </p:cNvSpPr>
          <p:nvPr/>
        </p:nvSpPr>
        <p:spPr bwMode="auto">
          <a:xfrm>
            <a:off x="208508" y="1810058"/>
            <a:ext cx="8775159"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457200" indent="-457200">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None/>
            </a:pPr>
            <a:endParaRPr lang="en-US" b="0" dirty="0">
              <a:latin typeface="Helvetica" charset="0"/>
              <a:cs typeface="Times New Roman" charset="0"/>
            </a:endParaRPr>
          </a:p>
          <a:p>
            <a:pPr>
              <a:buFont typeface="Times" charset="0"/>
              <a:buChar char="•"/>
            </a:pPr>
            <a:r>
              <a:rPr lang="en-US" b="0" dirty="0">
                <a:latin typeface="Helvetica" charset="0"/>
                <a:cs typeface="Times New Roman" charset="0"/>
              </a:rPr>
              <a:t>Progress </a:t>
            </a:r>
            <a:r>
              <a:rPr lang="en-US" b="0" dirty="0" smtClean="0">
                <a:latin typeface="Helvetica" charset="0"/>
                <a:cs typeface="Times New Roman" charset="0"/>
              </a:rPr>
              <a:t>is </a:t>
            </a:r>
            <a:r>
              <a:rPr lang="en-US" b="0" dirty="0">
                <a:latin typeface="Helvetica" charset="0"/>
                <a:cs typeface="Times New Roman" charset="0"/>
              </a:rPr>
              <a:t>being made in understanding BVM binding at</a:t>
            </a:r>
          </a:p>
          <a:p>
            <a:r>
              <a:rPr lang="en-US" b="0" dirty="0">
                <a:latin typeface="Helvetica" charset="0"/>
                <a:cs typeface="Times New Roman" charset="0"/>
              </a:rPr>
              <a:t>     the structural level and in defining the drug binding site.</a:t>
            </a:r>
          </a:p>
          <a:p>
            <a:endParaRPr lang="en-US" b="0" dirty="0">
              <a:latin typeface="Helvetica" charset="0"/>
              <a:cs typeface="Times New Roman" charset="0"/>
            </a:endParaRPr>
          </a:p>
          <a:p>
            <a:endParaRPr lang="en-US" b="0" dirty="0">
              <a:latin typeface="Helvetica" charset="0"/>
              <a:cs typeface="Times New Roman" charset="0"/>
            </a:endParaRPr>
          </a:p>
          <a:p>
            <a:pPr>
              <a:buFont typeface="Arial" charset="0"/>
              <a:buChar char="•"/>
            </a:pPr>
            <a:r>
              <a:rPr lang="en-US" b="0" dirty="0">
                <a:latin typeface="Helvetica" charset="0"/>
                <a:cs typeface="Times New Roman" charset="0"/>
              </a:rPr>
              <a:t>Maturation inhibitors that block specific steps in Gag </a:t>
            </a:r>
            <a:endParaRPr lang="en-US" b="0" dirty="0" smtClean="0">
              <a:latin typeface="Helvetica" charset="0"/>
              <a:cs typeface="Times New Roman" charset="0"/>
            </a:endParaRPr>
          </a:p>
          <a:p>
            <a:pPr marL="0" indent="0"/>
            <a:r>
              <a:rPr lang="en-US" dirty="0">
                <a:latin typeface="Helvetica" charset="0"/>
                <a:cs typeface="Times New Roman" charset="0"/>
              </a:rPr>
              <a:t> </a:t>
            </a:r>
            <a:r>
              <a:rPr lang="en-US" dirty="0" smtClean="0">
                <a:latin typeface="Helvetica" charset="0"/>
                <a:cs typeface="Times New Roman" charset="0"/>
              </a:rPr>
              <a:t>    </a:t>
            </a:r>
            <a:r>
              <a:rPr lang="en-US" b="0" dirty="0" smtClean="0">
                <a:latin typeface="Helvetica" charset="0"/>
                <a:cs typeface="Times New Roman" charset="0"/>
              </a:rPr>
              <a:t>processing remain </a:t>
            </a:r>
            <a:r>
              <a:rPr lang="en-US" b="0" dirty="0">
                <a:latin typeface="Helvetica" charset="0"/>
                <a:cs typeface="Times New Roman" charset="0"/>
              </a:rPr>
              <a:t>attractive antiretroviral drug candidates.  </a:t>
            </a:r>
          </a:p>
        </p:txBody>
      </p:sp>
    </p:spTree>
    <p:extLst>
      <p:ext uri="{BB962C8B-B14F-4D97-AF65-F5344CB8AC3E}">
        <p14:creationId xmlns:p14="http://schemas.microsoft.com/office/powerpoint/2010/main" val="29311153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5428" y="1847599"/>
            <a:ext cx="6569627" cy="584776"/>
          </a:xfrm>
          <a:prstGeom prst="rect">
            <a:avLst/>
          </a:prstGeom>
          <a:noFill/>
        </p:spPr>
        <p:txBody>
          <a:bodyPr wrap="none" rtlCol="0">
            <a:spAutoFit/>
          </a:bodyPr>
          <a:lstStyle/>
          <a:p>
            <a:r>
              <a:rPr lang="en-US" sz="3200" b="1" dirty="0" smtClean="0">
                <a:solidFill>
                  <a:srgbClr val="FF0000"/>
                </a:solidFill>
                <a:latin typeface="Arial"/>
                <a:cs typeface="Arial"/>
              </a:rPr>
              <a:t>HIV/SIV </a:t>
            </a:r>
            <a:r>
              <a:rPr lang="en-US" sz="3200" b="1" dirty="0" err="1" smtClean="0">
                <a:solidFill>
                  <a:srgbClr val="FF0000"/>
                </a:solidFill>
                <a:latin typeface="Arial"/>
                <a:cs typeface="Arial"/>
              </a:rPr>
              <a:t>Vif</a:t>
            </a:r>
            <a:r>
              <a:rPr lang="en-US" sz="3200" b="1" dirty="0" smtClean="0">
                <a:solidFill>
                  <a:srgbClr val="FF0000"/>
                </a:solidFill>
                <a:latin typeface="Arial"/>
                <a:cs typeface="Arial"/>
              </a:rPr>
              <a:t> APOBEC Interactions</a:t>
            </a:r>
            <a:endParaRPr lang="en-US" sz="3200" b="1" dirty="0">
              <a:solidFill>
                <a:srgbClr val="FF0000"/>
              </a:solidFill>
              <a:latin typeface="Arial"/>
              <a:cs typeface="Arial"/>
            </a:endParaRPr>
          </a:p>
        </p:txBody>
      </p:sp>
    </p:spTree>
    <p:extLst>
      <p:ext uri="{BB962C8B-B14F-4D97-AF65-F5344CB8AC3E}">
        <p14:creationId xmlns:p14="http://schemas.microsoft.com/office/powerpoint/2010/main" val="2018155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12"/>
          <p:cNvSpPr>
            <a:spLocks noChangeArrowheads="1"/>
          </p:cNvSpPr>
          <p:nvPr/>
        </p:nvSpPr>
        <p:spPr bwMode="auto">
          <a:xfrm>
            <a:off x="1438232" y="262424"/>
            <a:ext cx="596642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r>
              <a:rPr lang="en-US" sz="2800" b="1" dirty="0">
                <a:solidFill>
                  <a:srgbClr val="FF0000"/>
                </a:solidFill>
                <a:latin typeface="Arial"/>
                <a:cs typeface="Arial"/>
              </a:rPr>
              <a:t>HIV-</a:t>
            </a:r>
            <a:r>
              <a:rPr lang="en-US" sz="2800" b="1" dirty="0" smtClean="0">
                <a:solidFill>
                  <a:srgbClr val="FF0000"/>
                </a:solidFill>
                <a:latin typeface="Arial"/>
                <a:cs typeface="Arial"/>
              </a:rPr>
              <a:t>1, HIV-2, SIV </a:t>
            </a:r>
            <a:r>
              <a:rPr lang="en-US" sz="2800" b="1" dirty="0">
                <a:solidFill>
                  <a:srgbClr val="FF0000"/>
                </a:solidFill>
                <a:latin typeface="Arial"/>
                <a:cs typeface="Arial"/>
              </a:rPr>
              <a:t>Genome structure</a:t>
            </a:r>
            <a:endParaRPr lang="en-US" sz="3200" dirty="0">
              <a:solidFill>
                <a:srgbClr val="FF0000"/>
              </a:solidFill>
              <a:latin typeface="Arial"/>
              <a:cs typeface="Arial"/>
            </a:endParaRPr>
          </a:p>
        </p:txBody>
      </p:sp>
      <p:pic>
        <p:nvPicPr>
          <p:cNvPr id="2" name="Picture 1"/>
          <p:cNvPicPr>
            <a:picLocks noChangeAspect="1"/>
          </p:cNvPicPr>
          <p:nvPr/>
        </p:nvPicPr>
        <p:blipFill rotWithShape="1">
          <a:blip r:embed="rId3"/>
          <a:srcRect b="58881"/>
          <a:stretch/>
        </p:blipFill>
        <p:spPr>
          <a:xfrm>
            <a:off x="698736" y="1401703"/>
            <a:ext cx="7445375" cy="1668521"/>
          </a:xfrm>
          <a:prstGeom prst="rect">
            <a:avLst/>
          </a:prstGeom>
        </p:spPr>
      </p:pic>
      <p:pic>
        <p:nvPicPr>
          <p:cNvPr id="4" name="Picture 3"/>
          <p:cNvPicPr>
            <a:picLocks noChangeAspect="1"/>
          </p:cNvPicPr>
          <p:nvPr/>
        </p:nvPicPr>
        <p:blipFill rotWithShape="1">
          <a:blip r:embed="rId3"/>
          <a:srcRect t="53630"/>
          <a:stretch/>
        </p:blipFill>
        <p:spPr>
          <a:xfrm>
            <a:off x="698736" y="3960289"/>
            <a:ext cx="7445375" cy="1881560"/>
          </a:xfrm>
          <a:prstGeom prst="rect">
            <a:avLst/>
          </a:prstGeom>
        </p:spPr>
      </p:pic>
    </p:spTree>
    <p:extLst>
      <p:ext uri="{BB962C8B-B14F-4D97-AF65-F5344CB8AC3E}">
        <p14:creationId xmlns:p14="http://schemas.microsoft.com/office/powerpoint/2010/main" val="3119357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p:cNvPicPr>
            <a:picLocks noChangeAspect="1" noChangeArrowheads="1"/>
          </p:cNvPicPr>
          <p:nvPr/>
        </p:nvPicPr>
        <p:blipFill>
          <a:blip r:embed="rId2">
            <a:extLst>
              <a:ext uri="{28A0092B-C50C-407E-A947-70E740481C1C}">
                <a14:useLocalDpi xmlns:a14="http://schemas.microsoft.com/office/drawing/2010/main" val="0"/>
              </a:ext>
            </a:extLst>
          </a:blip>
          <a:srcRect r="931" b="38554"/>
          <a:stretch>
            <a:fillRect/>
          </a:stretch>
        </p:blipFill>
        <p:spPr bwMode="auto">
          <a:xfrm>
            <a:off x="2209800" y="1065213"/>
            <a:ext cx="4227513" cy="2744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3" name="Rectangle 8"/>
          <p:cNvSpPr>
            <a:spLocks noChangeArrowheads="1"/>
          </p:cNvSpPr>
          <p:nvPr/>
        </p:nvSpPr>
        <p:spPr bwMode="auto">
          <a:xfrm>
            <a:off x="3352800" y="25400"/>
            <a:ext cx="3099527"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200" b="1" dirty="0">
                <a:solidFill>
                  <a:srgbClr val="FF0000"/>
                </a:solidFill>
                <a:latin typeface="Arial"/>
                <a:cs typeface="Arial"/>
              </a:rPr>
              <a:t>APOBEC family</a:t>
            </a:r>
            <a:endParaRPr lang="en-US" sz="3200" dirty="0">
              <a:solidFill>
                <a:srgbClr val="FF0000"/>
              </a:solidFill>
              <a:latin typeface="Arial"/>
              <a:cs typeface="Arial"/>
            </a:endParaRPr>
          </a:p>
        </p:txBody>
      </p:sp>
      <p:sp>
        <p:nvSpPr>
          <p:cNvPr id="15364" name="Rectangle 9"/>
          <p:cNvSpPr>
            <a:spLocks noChangeArrowheads="1"/>
          </p:cNvSpPr>
          <p:nvPr/>
        </p:nvSpPr>
        <p:spPr bwMode="auto">
          <a:xfrm>
            <a:off x="1524000" y="621268"/>
            <a:ext cx="628042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r>
              <a:rPr lang="en-US" b="1" dirty="0">
                <a:solidFill>
                  <a:srgbClr val="FF3300"/>
                </a:solidFill>
              </a:rPr>
              <a:t>(</a:t>
            </a:r>
            <a:r>
              <a:rPr lang="en-US" b="1" dirty="0" err="1">
                <a:solidFill>
                  <a:srgbClr val="FF3300"/>
                </a:solidFill>
              </a:rPr>
              <a:t>Apo</a:t>
            </a:r>
            <a:r>
              <a:rPr lang="en-US" b="1" dirty="0" err="1"/>
              <a:t>lipoprotein</a:t>
            </a:r>
            <a:r>
              <a:rPr lang="en-US" b="1" dirty="0"/>
              <a:t> </a:t>
            </a:r>
            <a:r>
              <a:rPr lang="en-US" b="1" dirty="0">
                <a:solidFill>
                  <a:srgbClr val="FF3300"/>
                </a:solidFill>
              </a:rPr>
              <a:t>B</a:t>
            </a:r>
            <a:r>
              <a:rPr lang="en-US" b="1" dirty="0"/>
              <a:t> mRNA-</a:t>
            </a:r>
            <a:r>
              <a:rPr lang="en-US" b="1" dirty="0">
                <a:solidFill>
                  <a:srgbClr val="FF3300"/>
                </a:solidFill>
              </a:rPr>
              <a:t>e</a:t>
            </a:r>
            <a:r>
              <a:rPr lang="en-US" b="1" dirty="0"/>
              <a:t>diting enzyme, </a:t>
            </a:r>
            <a:r>
              <a:rPr lang="en-US" b="1" dirty="0">
                <a:solidFill>
                  <a:srgbClr val="FF3300"/>
                </a:solidFill>
              </a:rPr>
              <a:t>c</a:t>
            </a:r>
            <a:r>
              <a:rPr lang="en-US" b="1" dirty="0"/>
              <a:t>atalytic polypeptide)</a:t>
            </a:r>
            <a:endParaRPr lang="en-US" b="1" dirty="0">
              <a:solidFill>
                <a:srgbClr val="FF3300"/>
              </a:solidFill>
            </a:endParaRPr>
          </a:p>
        </p:txBody>
      </p:sp>
      <p:sp>
        <p:nvSpPr>
          <p:cNvPr id="15365" name="Rectangle 10"/>
          <p:cNvSpPr>
            <a:spLocks noChangeArrowheads="1"/>
          </p:cNvSpPr>
          <p:nvPr/>
        </p:nvSpPr>
        <p:spPr bwMode="auto">
          <a:xfrm>
            <a:off x="1524000" y="914400"/>
            <a:ext cx="381000" cy="304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5366" name="Text Box 12"/>
          <p:cNvSpPr txBox="1">
            <a:spLocks noChangeArrowheads="1"/>
          </p:cNvSpPr>
          <p:nvPr/>
        </p:nvSpPr>
        <p:spPr bwMode="auto">
          <a:xfrm>
            <a:off x="1084263" y="3843338"/>
            <a:ext cx="30541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r>
              <a:rPr lang="en-US" b="1">
                <a:latin typeface="Arial" panose="020B0604020202020204" pitchFamily="34" charset="0"/>
                <a:cs typeface="Arial" panose="020B0604020202020204" pitchFamily="34" charset="0"/>
              </a:rPr>
              <a:t>Function of APOBEC-1:</a:t>
            </a:r>
          </a:p>
        </p:txBody>
      </p:sp>
      <p:sp>
        <p:nvSpPr>
          <p:cNvPr id="15367" name="Text Box 13"/>
          <p:cNvSpPr txBox="1">
            <a:spLocks noChangeArrowheads="1"/>
          </p:cNvSpPr>
          <p:nvPr/>
        </p:nvSpPr>
        <p:spPr bwMode="auto">
          <a:xfrm>
            <a:off x="1457325" y="4235450"/>
            <a:ext cx="55194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algn="l" eaLnBrk="1" hangingPunct="1"/>
            <a:r>
              <a:rPr lang="en-US" sz="1800" b="1">
                <a:latin typeface="Arial" panose="020B0604020202020204" pitchFamily="34" charset="0"/>
                <a:cs typeface="Arial" panose="020B0604020202020204" pitchFamily="34" charset="0"/>
              </a:rPr>
              <a:t>deamination of apoB mRNA (C6666-&gt; U);</a:t>
            </a:r>
          </a:p>
          <a:p>
            <a:pPr algn="l" eaLnBrk="1" hangingPunct="1"/>
            <a:r>
              <a:rPr lang="en-US" sz="1800" b="1">
                <a:latin typeface="Arial" panose="020B0604020202020204" pitchFamily="34" charset="0"/>
                <a:cs typeface="Arial" panose="020B0604020202020204" pitchFamily="34" charset="0"/>
              </a:rPr>
              <a:t>=&gt; creates premature stop-codon in apoB mRNA</a:t>
            </a:r>
          </a:p>
        </p:txBody>
      </p:sp>
      <p:sp>
        <p:nvSpPr>
          <p:cNvPr id="15368" name="Text Box 14"/>
          <p:cNvSpPr txBox="1">
            <a:spLocks noChangeArrowheads="1"/>
          </p:cNvSpPr>
          <p:nvPr/>
        </p:nvSpPr>
        <p:spPr bwMode="auto">
          <a:xfrm>
            <a:off x="1084263" y="5165725"/>
            <a:ext cx="316798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r>
              <a:rPr lang="en-US" b="1" dirty="0">
                <a:latin typeface="Arial" panose="020B0604020202020204" pitchFamily="34" charset="0"/>
                <a:cs typeface="Arial" panose="020B0604020202020204" pitchFamily="34" charset="0"/>
              </a:rPr>
              <a:t>Function of APOBEC3G:</a:t>
            </a:r>
          </a:p>
        </p:txBody>
      </p:sp>
      <p:sp>
        <p:nvSpPr>
          <p:cNvPr id="15369" name="Text Box 15"/>
          <p:cNvSpPr txBox="1">
            <a:spLocks noChangeArrowheads="1"/>
          </p:cNvSpPr>
          <p:nvPr/>
        </p:nvSpPr>
        <p:spPr bwMode="auto">
          <a:xfrm>
            <a:off x="1457325" y="5637213"/>
            <a:ext cx="512191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000">
                <a:solidFill>
                  <a:schemeClr val="tx1"/>
                </a:solidFill>
                <a:latin typeface="Arial" charset="0"/>
                <a:ea typeface="ＭＳ Ｐゴシック" charset="0"/>
              </a:defRPr>
            </a:lvl9pPr>
          </a:lstStyle>
          <a:p>
            <a:pPr algn="l" eaLnBrk="1" hangingPunct="1">
              <a:buFontTx/>
              <a:buChar char="-"/>
            </a:pPr>
            <a:r>
              <a:rPr lang="en-US" sz="1800" b="1">
                <a:latin typeface="Arial" panose="020B0604020202020204" pitchFamily="34" charset="0"/>
                <a:cs typeface="Arial" panose="020B0604020202020204" pitchFamily="34" charset="0"/>
              </a:rPr>
              <a:t> Physiological function is unknown.</a:t>
            </a:r>
          </a:p>
          <a:p>
            <a:pPr algn="l" eaLnBrk="1" hangingPunct="1">
              <a:buFontTx/>
              <a:buChar char="-"/>
            </a:pPr>
            <a:r>
              <a:rPr lang="en-US" sz="1800" b="1">
                <a:latin typeface="Arial" panose="020B0604020202020204" pitchFamily="34" charset="0"/>
                <a:cs typeface="Arial" panose="020B0604020202020204" pitchFamily="34" charset="0"/>
              </a:rPr>
              <a:t> displays potent anti-HIV activity</a:t>
            </a:r>
          </a:p>
          <a:p>
            <a:pPr algn="l" eaLnBrk="1" hangingPunct="1">
              <a:buFontTx/>
              <a:buChar char="-"/>
            </a:pPr>
            <a:r>
              <a:rPr lang="en-US" sz="1800" b="1">
                <a:latin typeface="Arial" panose="020B0604020202020204" pitchFamily="34" charset="0"/>
                <a:cs typeface="Arial" panose="020B0604020202020204" pitchFamily="34" charset="0"/>
              </a:rPr>
              <a:t> catalyses deamination of cytidine to uridine</a:t>
            </a:r>
          </a:p>
        </p:txBody>
      </p:sp>
    </p:spTree>
    <p:extLst>
      <p:ext uri="{BB962C8B-B14F-4D97-AF65-F5344CB8AC3E}">
        <p14:creationId xmlns:p14="http://schemas.microsoft.com/office/powerpoint/2010/main" val="1547226748"/>
      </p:ext>
    </p:extLst>
  </p:cSld>
  <p:clrMapOvr>
    <a:masterClrMapping/>
  </p:clrMapOvr>
  <p:transition>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1504666" y="685800"/>
            <a:ext cx="5717014" cy="492443"/>
          </a:xfrm>
          <a:prstGeom prst="rect">
            <a:avLst/>
          </a:prstGeom>
          <a:noFill/>
          <a:ln w="9525">
            <a:noFill/>
            <a:miter lim="800000"/>
            <a:headEnd/>
            <a:tailEnd/>
          </a:ln>
        </p:spPr>
        <p:txBody>
          <a:bodyPr wrap="none" lIns="0" tIns="0" rIns="0" bIns="0">
            <a:spAutoFit/>
          </a:bodyPr>
          <a:lstStyle/>
          <a:p>
            <a:r>
              <a:rPr lang="en-US" sz="3200" b="1" dirty="0">
                <a:solidFill>
                  <a:srgbClr val="FF0000"/>
                </a:solidFill>
                <a:latin typeface="Arial" panose="020B0604020202020204" pitchFamily="34" charset="0"/>
                <a:cs typeface="Arial" panose="020B0604020202020204" pitchFamily="34" charset="0"/>
              </a:rPr>
              <a:t>HIV-1 Accessory Proteins: </a:t>
            </a:r>
            <a:r>
              <a:rPr lang="en-US" sz="3200" b="1" dirty="0" err="1">
                <a:solidFill>
                  <a:srgbClr val="FF0000"/>
                </a:solidFill>
                <a:latin typeface="Arial" panose="020B0604020202020204" pitchFamily="34" charset="0"/>
                <a:cs typeface="Arial" panose="020B0604020202020204" pitchFamily="34" charset="0"/>
              </a:rPr>
              <a:t>Vif</a:t>
            </a:r>
            <a:endParaRPr lang="en-US" sz="3200" dirty="0">
              <a:latin typeface="Arial" panose="020B0604020202020204" pitchFamily="34" charset="0"/>
              <a:cs typeface="Arial" panose="020B0604020202020204" pitchFamily="34" charset="0"/>
            </a:endParaRPr>
          </a:p>
        </p:txBody>
      </p:sp>
      <p:sp>
        <p:nvSpPr>
          <p:cNvPr id="19458" name="Text Box 18"/>
          <p:cNvSpPr txBox="1">
            <a:spLocks noChangeArrowheads="1"/>
          </p:cNvSpPr>
          <p:nvPr/>
        </p:nvSpPr>
        <p:spPr bwMode="auto">
          <a:xfrm>
            <a:off x="641492" y="1789113"/>
            <a:ext cx="7896714" cy="3477875"/>
          </a:xfrm>
          <a:prstGeom prst="rect">
            <a:avLst/>
          </a:prstGeom>
          <a:noFill/>
          <a:ln w="9525">
            <a:noFill/>
            <a:miter lim="800000"/>
            <a:headEnd/>
            <a:tailEnd/>
          </a:ln>
        </p:spPr>
        <p:txBody>
          <a:bodyPr wrap="none">
            <a:spAutoFit/>
          </a:bodyPr>
          <a:lstStyle/>
          <a:p>
            <a:pPr>
              <a:buFontTx/>
              <a:buChar char="-"/>
            </a:pPr>
            <a:r>
              <a:rPr lang="en-US" sz="2000" dirty="0">
                <a:latin typeface="Arial" panose="020B0604020202020204" pitchFamily="34" charset="0"/>
                <a:cs typeface="Arial" panose="020B0604020202020204" pitchFamily="34" charset="0"/>
              </a:rPr>
              <a:t> 23 </a:t>
            </a:r>
            <a:r>
              <a:rPr lang="en-US" sz="2000" dirty="0" err="1">
                <a:latin typeface="Arial" panose="020B0604020202020204" pitchFamily="34" charset="0"/>
                <a:cs typeface="Arial" panose="020B0604020202020204" pitchFamily="34" charset="0"/>
              </a:rPr>
              <a:t>kD</a:t>
            </a:r>
            <a:r>
              <a:rPr lang="en-US" sz="2000" dirty="0">
                <a:latin typeface="Arial" panose="020B0604020202020204" pitchFamily="34" charset="0"/>
                <a:cs typeface="Arial" panose="020B0604020202020204" pitchFamily="34" charset="0"/>
              </a:rPr>
              <a:t> protein.</a:t>
            </a:r>
          </a:p>
          <a:p>
            <a:pPr>
              <a:buFontTx/>
              <a:buChar char="-"/>
            </a:pPr>
            <a:endParaRPr lang="en-US" sz="2000" dirty="0">
              <a:latin typeface="Arial" panose="020B0604020202020204" pitchFamily="34" charset="0"/>
              <a:cs typeface="Arial" panose="020B0604020202020204" pitchFamily="34" charset="0"/>
            </a:endParaRPr>
          </a:p>
          <a:p>
            <a:pPr>
              <a:buFontTx/>
              <a:buChar char="-"/>
            </a:pPr>
            <a:r>
              <a:rPr lang="en-US" sz="2000" dirty="0">
                <a:latin typeface="Arial" panose="020B0604020202020204" pitchFamily="34" charset="0"/>
                <a:cs typeface="Arial" panose="020B0604020202020204" pitchFamily="34" charset="0"/>
              </a:rPr>
              <a:t> regulation of viral infectivity</a:t>
            </a:r>
          </a:p>
          <a:p>
            <a:pPr>
              <a:buFontTx/>
              <a:buChar char="-"/>
            </a:pPr>
            <a:endParaRPr lang="en-US" sz="2000" dirty="0">
              <a:latin typeface="Arial" panose="020B0604020202020204" pitchFamily="34" charset="0"/>
              <a:cs typeface="Arial" panose="020B0604020202020204" pitchFamily="34" charset="0"/>
            </a:endParaRPr>
          </a:p>
          <a:p>
            <a:pPr>
              <a:buFontTx/>
              <a:buChar char="-"/>
            </a:pPr>
            <a:r>
              <a:rPr lang="en-US" sz="2000" dirty="0">
                <a:latin typeface="Arial" panose="020B0604020202020204" pitchFamily="34" charset="0"/>
                <a:cs typeface="Arial" panose="020B0604020202020204" pitchFamily="34" charset="0"/>
              </a:rPr>
              <a:t> Localized in the cytoplasm.</a:t>
            </a:r>
          </a:p>
          <a:p>
            <a:pPr>
              <a:buFontTx/>
              <a:buChar char="-"/>
            </a:pPr>
            <a:endParaRPr lang="en-US" sz="2000" dirty="0">
              <a:latin typeface="Arial" panose="020B0604020202020204" pitchFamily="34" charset="0"/>
              <a:cs typeface="Arial" panose="020B0604020202020204" pitchFamily="34" charset="0"/>
            </a:endParaRPr>
          </a:p>
          <a:p>
            <a:pPr>
              <a:buFontTx/>
              <a:buChar char="-"/>
            </a:pPr>
            <a:r>
              <a:rPr lang="en-US" sz="2000" dirty="0">
                <a:latin typeface="Arial" panose="020B0604020202020204" pitchFamily="34" charset="0"/>
                <a:cs typeface="Arial" panose="020B0604020202020204" pitchFamily="34" charset="0"/>
              </a:rPr>
              <a:t> </a:t>
            </a:r>
            <a:r>
              <a:rPr lang="en-US" sz="2000" dirty="0">
                <a:solidFill>
                  <a:srgbClr val="000000"/>
                </a:solidFill>
                <a:latin typeface="Arial" panose="020B0604020202020204" pitchFamily="34" charset="0"/>
                <a:cs typeface="Arial" panose="020B0604020202020204" pitchFamily="34" charset="0"/>
              </a:rPr>
              <a:t>N-terminal domain important for association with APOBEC3G</a:t>
            </a:r>
          </a:p>
          <a:p>
            <a:pPr>
              <a:buFontTx/>
              <a:buChar char="-"/>
            </a:pPr>
            <a:endParaRPr lang="en-US" sz="2000" dirty="0">
              <a:solidFill>
                <a:srgbClr val="000000"/>
              </a:solidFill>
              <a:latin typeface="Arial" panose="020B0604020202020204" pitchFamily="34" charset="0"/>
              <a:cs typeface="Arial" panose="020B0604020202020204" pitchFamily="34" charset="0"/>
            </a:endParaRPr>
          </a:p>
          <a:p>
            <a:pPr>
              <a:buFontTx/>
              <a:buChar char="-"/>
            </a:pPr>
            <a:r>
              <a:rPr lang="en-US" sz="2000" dirty="0">
                <a:solidFill>
                  <a:srgbClr val="000000"/>
                </a:solidFill>
                <a:latin typeface="Arial" panose="020B0604020202020204" pitchFamily="34" charset="0"/>
                <a:cs typeface="Arial" panose="020B0604020202020204" pitchFamily="34" charset="0"/>
              </a:rPr>
              <a:t> conserved domain near C-terminus functions as SOCS box and </a:t>
            </a:r>
          </a:p>
          <a:p>
            <a:r>
              <a:rPr lang="en-US" sz="2000" dirty="0">
                <a:solidFill>
                  <a:srgbClr val="000000"/>
                </a:solidFill>
                <a:latin typeface="Arial" panose="020B0604020202020204" pitchFamily="34" charset="0"/>
                <a:cs typeface="Arial" panose="020B0604020202020204" pitchFamily="34" charset="0"/>
              </a:rPr>
              <a:t>  is responsible for binding Cul5, </a:t>
            </a:r>
            <a:r>
              <a:rPr lang="en-US" sz="2000" dirty="0" err="1">
                <a:solidFill>
                  <a:srgbClr val="000000"/>
                </a:solidFill>
                <a:latin typeface="Arial" panose="020B0604020202020204" pitchFamily="34" charset="0"/>
                <a:cs typeface="Arial" panose="020B0604020202020204" pitchFamily="34" charset="0"/>
              </a:rPr>
              <a:t>elonginB</a:t>
            </a:r>
            <a:r>
              <a:rPr lang="en-US" sz="2000" dirty="0">
                <a:solidFill>
                  <a:srgbClr val="000000"/>
                </a:solidFill>
                <a:latin typeface="Arial" panose="020B0604020202020204" pitchFamily="34" charset="0"/>
                <a:cs typeface="Arial" panose="020B0604020202020204" pitchFamily="34" charset="0"/>
              </a:rPr>
              <a:t>/C complex (E3 </a:t>
            </a:r>
            <a:r>
              <a:rPr lang="en-US" sz="2000" dirty="0" err="1">
                <a:solidFill>
                  <a:srgbClr val="000000"/>
                </a:solidFill>
                <a:latin typeface="Arial" panose="020B0604020202020204" pitchFamily="34" charset="0"/>
                <a:cs typeface="Arial" panose="020B0604020202020204" pitchFamily="34" charset="0"/>
              </a:rPr>
              <a:t>Ub</a:t>
            </a:r>
            <a:r>
              <a:rPr lang="en-US" sz="2000" dirty="0">
                <a:solidFill>
                  <a:srgbClr val="000000"/>
                </a:solidFill>
                <a:latin typeface="Arial" panose="020B0604020202020204" pitchFamily="34" charset="0"/>
                <a:cs typeface="Arial" panose="020B0604020202020204" pitchFamily="34" charset="0"/>
              </a:rPr>
              <a:t>-ligase)</a:t>
            </a:r>
            <a:endParaRPr lang="en-US" sz="2000" dirty="0">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456843"/>
      </p:ext>
    </p:extLst>
  </p:cSld>
  <p:clrMapOvr>
    <a:masterClrMapping/>
  </p:clrMapOvr>
  <p:transition>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457200" y="990600"/>
            <a:ext cx="8121649" cy="5187950"/>
          </a:xfrm>
          <a:prstGeom prst="rect">
            <a:avLst/>
          </a:prstGeom>
          <a:noFill/>
          <a:ln w="9525">
            <a:noFill/>
            <a:miter lim="800000"/>
            <a:headEnd/>
            <a:tailEnd/>
          </a:ln>
        </p:spPr>
      </p:pic>
      <p:sp>
        <p:nvSpPr>
          <p:cNvPr id="3" name="Rectangle 2"/>
          <p:cNvSpPr/>
          <p:nvPr/>
        </p:nvSpPr>
        <p:spPr>
          <a:xfrm>
            <a:off x="1600200" y="228600"/>
            <a:ext cx="6288901" cy="584776"/>
          </a:xfrm>
          <a:prstGeom prst="rect">
            <a:avLst/>
          </a:prstGeom>
        </p:spPr>
        <p:txBody>
          <a:bodyPr wrap="none">
            <a:spAutoFit/>
          </a:bodyPr>
          <a:lstStyle/>
          <a:p>
            <a:pPr algn="ctr"/>
            <a:r>
              <a:rPr lang="en-US" sz="3200" b="1" dirty="0" smtClean="0">
                <a:solidFill>
                  <a:srgbClr val="FF0000"/>
                </a:solidFill>
                <a:latin typeface="Arial"/>
                <a:cs typeface="Arial"/>
              </a:rPr>
              <a:t>Mechanism of action of  HIV </a:t>
            </a:r>
            <a:r>
              <a:rPr lang="en-US" sz="3200" b="1" dirty="0" err="1" smtClean="0">
                <a:solidFill>
                  <a:srgbClr val="FF0000"/>
                </a:solidFill>
                <a:latin typeface="Arial"/>
                <a:cs typeface="Arial"/>
              </a:rPr>
              <a:t>Vif</a:t>
            </a:r>
            <a:endParaRPr lang="en-US" sz="3200" b="1" dirty="0">
              <a:solidFill>
                <a:srgbClr val="FF0000"/>
              </a:solidFill>
              <a:latin typeface="Arial"/>
              <a:cs typeface="Arial"/>
            </a:endParaRPr>
          </a:p>
        </p:txBody>
      </p:sp>
    </p:spTree>
    <p:extLst>
      <p:ext uri="{BB962C8B-B14F-4D97-AF65-F5344CB8AC3E}">
        <p14:creationId xmlns:p14="http://schemas.microsoft.com/office/powerpoint/2010/main" val="326278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3675" y="1040861"/>
            <a:ext cx="7515569" cy="5226287"/>
          </a:xfrm>
          <a:prstGeom prst="rect">
            <a:avLst/>
          </a:prstGeom>
        </p:spPr>
      </p:pic>
      <p:sp>
        <p:nvSpPr>
          <p:cNvPr id="3" name="Rectangle 2"/>
          <p:cNvSpPr/>
          <p:nvPr/>
        </p:nvSpPr>
        <p:spPr>
          <a:xfrm>
            <a:off x="924276" y="235840"/>
            <a:ext cx="7417415" cy="954107"/>
          </a:xfrm>
          <a:prstGeom prst="rect">
            <a:avLst/>
          </a:prstGeom>
        </p:spPr>
        <p:txBody>
          <a:bodyPr wrap="none">
            <a:spAutoFit/>
          </a:bodyPr>
          <a:lstStyle/>
          <a:p>
            <a:pPr algn="ctr"/>
            <a:r>
              <a:rPr lang="en-ZW" sz="2800" b="1" dirty="0">
                <a:solidFill>
                  <a:srgbClr val="FF0000"/>
                </a:solidFill>
                <a:latin typeface="Arial"/>
                <a:cs typeface="Arial"/>
              </a:rPr>
              <a:t>SIVmac-agm </a:t>
            </a:r>
            <a:r>
              <a:rPr lang="en-ZW" sz="2800" b="1" dirty="0" smtClean="0">
                <a:solidFill>
                  <a:srgbClr val="FF0000"/>
                </a:solidFill>
                <a:latin typeface="Arial"/>
                <a:cs typeface="Arial"/>
              </a:rPr>
              <a:t>Vif chimeras retained activity </a:t>
            </a:r>
          </a:p>
          <a:p>
            <a:pPr algn="ctr"/>
            <a:r>
              <a:rPr lang="en-ZW" sz="2800" b="1" dirty="0" smtClean="0">
                <a:solidFill>
                  <a:srgbClr val="FF0000"/>
                </a:solidFill>
                <a:latin typeface="Arial"/>
                <a:cs typeface="Arial"/>
              </a:rPr>
              <a:t>against Agm-APO3G</a:t>
            </a:r>
            <a:r>
              <a:rPr lang="en-ZW" sz="2800" dirty="0" smtClean="0">
                <a:solidFill>
                  <a:srgbClr val="FF0000"/>
                </a:solidFill>
                <a:latin typeface="Arial"/>
                <a:cs typeface="Arial"/>
              </a:rPr>
              <a:t> </a:t>
            </a:r>
            <a:endParaRPr lang="en-US" sz="2800" dirty="0">
              <a:solidFill>
                <a:srgbClr val="FF0000"/>
              </a:solidFill>
              <a:latin typeface="Arial"/>
              <a:cs typeface="Arial"/>
            </a:endParaRPr>
          </a:p>
        </p:txBody>
      </p:sp>
    </p:spTree>
    <p:extLst>
      <p:ext uri="{BB962C8B-B14F-4D97-AF65-F5344CB8AC3E}">
        <p14:creationId xmlns:p14="http://schemas.microsoft.com/office/powerpoint/2010/main" val="713527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4"/>
          <p:cNvSpPr txBox="1">
            <a:spLocks noChangeArrowheads="1"/>
          </p:cNvSpPr>
          <p:nvPr/>
        </p:nvSpPr>
        <p:spPr bwMode="auto">
          <a:xfrm>
            <a:off x="2808929" y="27654"/>
            <a:ext cx="3230572" cy="461665"/>
          </a:xfrm>
          <a:prstGeom prst="rect">
            <a:avLst/>
          </a:prstGeom>
          <a:noFill/>
          <a:ln w="9525">
            <a:noFill/>
            <a:miter lim="800000"/>
            <a:headEnd/>
            <a:tailEnd/>
          </a:ln>
        </p:spPr>
        <p:txBody>
          <a:bodyPr wrap="none">
            <a:spAutoFit/>
          </a:bodyPr>
          <a:lstStyle/>
          <a:p>
            <a:r>
              <a:rPr lang="en-US" sz="2400" b="1" dirty="0" smtClean="0">
                <a:solidFill>
                  <a:srgbClr val="FF0000"/>
                </a:solidFill>
              </a:rPr>
              <a:t>Broad </a:t>
            </a:r>
            <a:r>
              <a:rPr lang="en-US" sz="2400" b="1" dirty="0">
                <a:solidFill>
                  <a:srgbClr val="FF0000"/>
                </a:solidFill>
              </a:rPr>
              <a:t>Lines of Research</a:t>
            </a:r>
          </a:p>
        </p:txBody>
      </p:sp>
      <p:sp>
        <p:nvSpPr>
          <p:cNvPr id="45058" name="Rectangle 4"/>
          <p:cNvSpPr>
            <a:spLocks noChangeArrowheads="1"/>
          </p:cNvSpPr>
          <p:nvPr/>
        </p:nvSpPr>
        <p:spPr bwMode="auto">
          <a:xfrm>
            <a:off x="674086" y="597179"/>
            <a:ext cx="7719581" cy="6001644"/>
          </a:xfrm>
          <a:prstGeom prst="rect">
            <a:avLst/>
          </a:prstGeom>
          <a:noFill/>
          <a:ln w="9525">
            <a:noFill/>
            <a:miter lim="800000"/>
            <a:headEnd/>
            <a:tailEnd/>
          </a:ln>
        </p:spPr>
        <p:txBody>
          <a:bodyPr wrap="none" anchor="ctr">
            <a:spAutoFit/>
          </a:bodyPr>
          <a:lstStyle/>
          <a:p>
            <a:pPr marL="342900" indent="-342900"/>
            <a:r>
              <a:rPr lang="en-US" sz="1600" dirty="0"/>
              <a:t>1.   Differential Sensitivity of “Old” versus New” APOBEC3G to Human Immunodeficiency</a:t>
            </a:r>
          </a:p>
          <a:p>
            <a:pPr marL="342900" indent="-342900"/>
            <a:r>
              <a:rPr lang="en-US" sz="1600" dirty="0"/>
              <a:t>      Virus Type 1 </a:t>
            </a:r>
            <a:r>
              <a:rPr lang="en-US" sz="1600" dirty="0" err="1"/>
              <a:t>Vif</a:t>
            </a:r>
            <a:r>
              <a:rPr lang="en-US" sz="1600" dirty="0"/>
              <a:t>.   </a:t>
            </a:r>
          </a:p>
          <a:p>
            <a:pPr marL="342900" indent="-342900"/>
            <a:r>
              <a:rPr lang="en-US" sz="1600" dirty="0"/>
              <a:t>      (</a:t>
            </a:r>
            <a:r>
              <a:rPr lang="en-US" sz="1600" i="1" dirty="0">
                <a:solidFill>
                  <a:srgbClr val="FF0000"/>
                </a:solidFill>
              </a:rPr>
              <a:t>Journal of Virology, 2009</a:t>
            </a:r>
            <a:r>
              <a:rPr lang="en-US" sz="1600" dirty="0"/>
              <a:t>)</a:t>
            </a:r>
          </a:p>
          <a:p>
            <a:pPr marL="342900" indent="-342900"/>
            <a:endParaRPr lang="en-US" sz="1600" dirty="0"/>
          </a:p>
          <a:p>
            <a:pPr marL="342900" indent="-342900"/>
            <a:endParaRPr lang="en-US" sz="1600" dirty="0"/>
          </a:p>
          <a:p>
            <a:pPr marL="342900" indent="-342900"/>
            <a:r>
              <a:rPr lang="en-US" sz="1600" dirty="0"/>
              <a:t>2.   Targeting APOBEC3A to the viral nucleoprotein complex confers antiviral activity </a:t>
            </a:r>
          </a:p>
          <a:p>
            <a:pPr marL="342900" indent="-342900"/>
            <a:r>
              <a:rPr lang="en-US" sz="1600" dirty="0"/>
              <a:t>      (</a:t>
            </a:r>
            <a:r>
              <a:rPr lang="en-US" sz="1600" i="1" dirty="0" err="1">
                <a:solidFill>
                  <a:srgbClr val="FF0000"/>
                </a:solidFill>
              </a:rPr>
              <a:t>Retrovirology</a:t>
            </a:r>
            <a:r>
              <a:rPr lang="en-US" sz="1600" i="1" dirty="0">
                <a:solidFill>
                  <a:srgbClr val="FF0000"/>
                </a:solidFill>
              </a:rPr>
              <a:t>, 2008</a:t>
            </a:r>
            <a:r>
              <a:rPr lang="en-US" sz="1600" dirty="0"/>
              <a:t>)</a:t>
            </a:r>
          </a:p>
          <a:p>
            <a:pPr marL="342900" indent="-342900"/>
            <a:endParaRPr lang="en-US" sz="1600" dirty="0"/>
          </a:p>
          <a:p>
            <a:pPr marL="342900" indent="-342900"/>
            <a:endParaRPr lang="en-US" sz="1600" dirty="0"/>
          </a:p>
          <a:p>
            <a:pPr marL="342900" indent="-342900"/>
            <a:r>
              <a:rPr lang="en-US" sz="1600" dirty="0"/>
              <a:t>3.   Production of infectious virus and degradation of APOBEC3G are separable functional</a:t>
            </a:r>
          </a:p>
          <a:p>
            <a:pPr marL="342900" indent="-342900"/>
            <a:r>
              <a:rPr lang="en-US" sz="1600" dirty="0"/>
              <a:t>      properties of human immunodeficiency virus type 1 </a:t>
            </a:r>
            <a:r>
              <a:rPr lang="en-US" sz="1600" dirty="0" err="1"/>
              <a:t>Vif</a:t>
            </a:r>
            <a:r>
              <a:rPr lang="en-US" sz="1600" dirty="0"/>
              <a:t>.</a:t>
            </a:r>
          </a:p>
          <a:p>
            <a:pPr marL="342900" indent="-342900"/>
            <a:r>
              <a:rPr lang="en-US" sz="1600" dirty="0"/>
              <a:t>      (</a:t>
            </a:r>
            <a:r>
              <a:rPr lang="en-US" sz="1600" i="1" dirty="0">
                <a:solidFill>
                  <a:srgbClr val="FF0000"/>
                </a:solidFill>
              </a:rPr>
              <a:t>Virology, 2007</a:t>
            </a:r>
            <a:r>
              <a:rPr lang="en-US" sz="1600" dirty="0"/>
              <a:t>) </a:t>
            </a:r>
          </a:p>
          <a:p>
            <a:pPr marL="342900" indent="-342900"/>
            <a:endParaRPr lang="en-US" sz="1600" dirty="0"/>
          </a:p>
          <a:p>
            <a:pPr marL="342900" indent="-342900"/>
            <a:endParaRPr lang="en-US" sz="1600" dirty="0"/>
          </a:p>
          <a:p>
            <a:pPr marL="342900" indent="-342900"/>
            <a:r>
              <a:rPr lang="en-US" sz="1600" dirty="0"/>
              <a:t>4.   APOBEC3G Characterization (</a:t>
            </a:r>
            <a:r>
              <a:rPr lang="en-US" sz="1600" i="1" dirty="0">
                <a:solidFill>
                  <a:srgbClr val="FF0000"/>
                </a:solidFill>
              </a:rPr>
              <a:t>Journal of Virology, 2005, 2006</a:t>
            </a:r>
            <a:r>
              <a:rPr lang="en-US" sz="1600" i="1" dirty="0"/>
              <a:t>)</a:t>
            </a:r>
            <a:endParaRPr lang="en-US" sz="1600" dirty="0"/>
          </a:p>
          <a:p>
            <a:pPr marL="342900" indent="-342900"/>
            <a:endParaRPr lang="en-US" sz="1600" dirty="0"/>
          </a:p>
          <a:p>
            <a:pPr marL="342900" indent="-342900"/>
            <a:endParaRPr lang="en-US" sz="1600" dirty="0"/>
          </a:p>
          <a:p>
            <a:pPr marL="342900" indent="-342900">
              <a:buFontTx/>
              <a:buAutoNum type="arabicPeriod" startAt="5"/>
            </a:pPr>
            <a:r>
              <a:rPr lang="en-US" sz="1600" dirty="0"/>
              <a:t>Defects in human immunodeficiency virus budding and </a:t>
            </a:r>
            <a:r>
              <a:rPr lang="en-US" sz="1600" dirty="0" err="1"/>
              <a:t>endosomal</a:t>
            </a:r>
            <a:r>
              <a:rPr lang="en-US" sz="1600" dirty="0"/>
              <a:t> sorting induced by </a:t>
            </a:r>
          </a:p>
          <a:p>
            <a:pPr marL="342900" indent="-342900"/>
            <a:r>
              <a:rPr lang="en-US" sz="1600" dirty="0"/>
              <a:t>      </a:t>
            </a:r>
            <a:r>
              <a:rPr lang="en-US" sz="1600" dirty="0" err="1"/>
              <a:t>overexpression</a:t>
            </a:r>
            <a:r>
              <a:rPr lang="en-US" sz="1600" dirty="0"/>
              <a:t> of TSG101 (</a:t>
            </a:r>
            <a:r>
              <a:rPr lang="en-US" sz="1600" i="1" dirty="0">
                <a:solidFill>
                  <a:srgbClr val="FF0000"/>
                </a:solidFill>
              </a:rPr>
              <a:t>Journal of Virology, 2003</a:t>
            </a:r>
            <a:r>
              <a:rPr lang="en-US" sz="1600" dirty="0">
                <a:solidFill>
                  <a:srgbClr val="FF0000"/>
                </a:solidFill>
              </a:rPr>
              <a:t>)</a:t>
            </a:r>
            <a:r>
              <a:rPr lang="en-US" sz="1600" dirty="0"/>
              <a:t>.  </a:t>
            </a:r>
          </a:p>
          <a:p>
            <a:pPr marL="342900" indent="-342900"/>
            <a:endParaRPr lang="en-US" sz="1600" dirty="0"/>
          </a:p>
          <a:p>
            <a:pPr marL="342900" indent="-342900"/>
            <a:endParaRPr lang="en-US" sz="1600" dirty="0"/>
          </a:p>
          <a:p>
            <a:pPr marL="342900" indent="-342900"/>
            <a:r>
              <a:rPr lang="en-US" sz="1600" dirty="0"/>
              <a:t>6.   A new class of potent HIV inhibitors disrupts core condensation by targeting a late step </a:t>
            </a:r>
          </a:p>
          <a:p>
            <a:pPr marL="342900" indent="-342900"/>
            <a:r>
              <a:rPr lang="en-US" sz="1600" dirty="0"/>
              <a:t>      in Gag processing. </a:t>
            </a:r>
          </a:p>
          <a:p>
            <a:pPr marL="342900" indent="-342900"/>
            <a:r>
              <a:rPr lang="en-US" sz="1600" dirty="0"/>
              <a:t>      </a:t>
            </a:r>
            <a:r>
              <a:rPr lang="en-US" sz="1600" dirty="0">
                <a:solidFill>
                  <a:srgbClr val="FF0000"/>
                </a:solidFill>
              </a:rPr>
              <a:t>(</a:t>
            </a:r>
            <a:r>
              <a:rPr lang="en-US" sz="1600" i="1" dirty="0">
                <a:solidFill>
                  <a:srgbClr val="FF0000"/>
                </a:solidFill>
              </a:rPr>
              <a:t>Proc. Natl. Acad. Sci.  USA, 2003</a:t>
            </a:r>
            <a:r>
              <a:rPr lang="en-US" sz="1600" dirty="0"/>
              <a:t>)</a:t>
            </a:r>
          </a:p>
        </p:txBody>
      </p:sp>
    </p:spTree>
    <p:extLst>
      <p:ext uri="{BB962C8B-B14F-4D97-AF65-F5344CB8AC3E}">
        <p14:creationId xmlns:p14="http://schemas.microsoft.com/office/powerpoint/2010/main" val="37225387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0601" y="1362385"/>
            <a:ext cx="7511447" cy="1938992"/>
          </a:xfrm>
          <a:prstGeom prst="rect">
            <a:avLst/>
          </a:prstGeom>
        </p:spPr>
        <p:txBody>
          <a:bodyPr wrap="square">
            <a:spAutoFit/>
          </a:bodyPr>
          <a:lstStyle/>
          <a:p>
            <a:r>
              <a:rPr lang="en-ZW" sz="2400" dirty="0">
                <a:latin typeface="Arial"/>
                <a:cs typeface="Arial"/>
              </a:rPr>
              <a:t>HIV-1 and SIVagm Vif  ( African green monkey) are mono-</a:t>
            </a:r>
            <a:r>
              <a:rPr lang="en-ZW" sz="2400" dirty="0" smtClean="0">
                <a:latin typeface="Arial"/>
                <a:cs typeface="Arial"/>
              </a:rPr>
              <a:t>specific.</a:t>
            </a:r>
          </a:p>
          <a:p>
            <a:endParaRPr lang="en-ZW" sz="2400" dirty="0">
              <a:latin typeface="Arial"/>
              <a:cs typeface="Arial"/>
            </a:endParaRPr>
          </a:p>
          <a:p>
            <a:r>
              <a:rPr lang="en-ZW" sz="2400" dirty="0" smtClean="0">
                <a:latin typeface="Arial"/>
                <a:cs typeface="Arial"/>
              </a:rPr>
              <a:t>can </a:t>
            </a:r>
            <a:r>
              <a:rPr lang="en-ZW" sz="2400" dirty="0">
                <a:latin typeface="Arial"/>
                <a:cs typeface="Arial"/>
              </a:rPr>
              <a:t>only inactivate APO3G of the species from which they are derived. </a:t>
            </a:r>
            <a:endParaRPr lang="en-US" sz="2400" dirty="0">
              <a:latin typeface="Arial"/>
              <a:cs typeface="Arial"/>
            </a:endParaRPr>
          </a:p>
        </p:txBody>
      </p:sp>
      <p:sp>
        <p:nvSpPr>
          <p:cNvPr id="3" name="Rectangle 2"/>
          <p:cNvSpPr/>
          <p:nvPr/>
        </p:nvSpPr>
        <p:spPr>
          <a:xfrm>
            <a:off x="1050603" y="3995537"/>
            <a:ext cx="6871820" cy="1200328"/>
          </a:xfrm>
          <a:prstGeom prst="rect">
            <a:avLst/>
          </a:prstGeom>
        </p:spPr>
        <p:txBody>
          <a:bodyPr wrap="square">
            <a:spAutoFit/>
          </a:bodyPr>
          <a:lstStyle/>
          <a:p>
            <a:r>
              <a:rPr lang="en-ZW" sz="2400" dirty="0">
                <a:latin typeface="Arial"/>
                <a:cs typeface="Arial"/>
              </a:rPr>
              <a:t>HIV-2 Vif </a:t>
            </a:r>
            <a:r>
              <a:rPr lang="en-ZW" sz="2400" dirty="0" smtClean="0">
                <a:latin typeface="Arial"/>
                <a:cs typeface="Arial"/>
              </a:rPr>
              <a:t>and SIVmac </a:t>
            </a:r>
            <a:r>
              <a:rPr lang="en-ZW" sz="2400" dirty="0">
                <a:latin typeface="Arial"/>
                <a:cs typeface="Arial"/>
              </a:rPr>
              <a:t>Vif ( from Macaques</a:t>
            </a:r>
            <a:r>
              <a:rPr lang="en-ZW" sz="2400" dirty="0" smtClean="0">
                <a:latin typeface="Arial"/>
                <a:cs typeface="Arial"/>
              </a:rPr>
              <a:t>) can </a:t>
            </a:r>
            <a:r>
              <a:rPr lang="en-ZW" sz="2400" dirty="0">
                <a:latin typeface="Arial"/>
                <a:cs typeface="Arial"/>
              </a:rPr>
              <a:t>inhibit both human and African green monkey APO3G ( Agm- APO3G). </a:t>
            </a:r>
            <a:endParaRPr lang="en-US" sz="2400" dirty="0">
              <a:latin typeface="Arial"/>
              <a:cs typeface="Arial"/>
            </a:endParaRPr>
          </a:p>
        </p:txBody>
      </p:sp>
      <p:sp>
        <p:nvSpPr>
          <p:cNvPr id="4" name="TextBox 3"/>
          <p:cNvSpPr txBox="1"/>
          <p:nvPr/>
        </p:nvSpPr>
        <p:spPr>
          <a:xfrm>
            <a:off x="1172604" y="156308"/>
            <a:ext cx="7141874" cy="523220"/>
          </a:xfrm>
          <a:prstGeom prst="rect">
            <a:avLst/>
          </a:prstGeom>
          <a:noFill/>
        </p:spPr>
        <p:txBody>
          <a:bodyPr wrap="none" rtlCol="0">
            <a:spAutoFit/>
          </a:bodyPr>
          <a:lstStyle/>
          <a:p>
            <a:r>
              <a:rPr lang="en-US" sz="2800" b="1" dirty="0" smtClean="0">
                <a:solidFill>
                  <a:srgbClr val="FF0000"/>
                </a:solidFill>
                <a:latin typeface="Arial"/>
                <a:cs typeface="Arial"/>
              </a:rPr>
              <a:t>What controls species specificity in </a:t>
            </a:r>
            <a:r>
              <a:rPr lang="en-US" sz="2800" b="1" dirty="0" err="1" smtClean="0">
                <a:solidFill>
                  <a:srgbClr val="FF0000"/>
                </a:solidFill>
                <a:latin typeface="Arial"/>
                <a:cs typeface="Arial"/>
              </a:rPr>
              <a:t>Vif</a:t>
            </a:r>
            <a:r>
              <a:rPr lang="en-US" sz="2800" b="1" dirty="0" smtClean="0">
                <a:solidFill>
                  <a:srgbClr val="FF0000"/>
                </a:solidFill>
                <a:latin typeface="Arial"/>
                <a:cs typeface="Arial"/>
              </a:rPr>
              <a:t> ?</a:t>
            </a:r>
            <a:endParaRPr lang="en-US" sz="2800" b="1" dirty="0">
              <a:solidFill>
                <a:srgbClr val="FF0000"/>
              </a:solidFill>
              <a:latin typeface="Arial"/>
              <a:cs typeface="Arial"/>
            </a:endParaRPr>
          </a:p>
        </p:txBody>
      </p:sp>
    </p:spTree>
    <p:extLst>
      <p:ext uri="{BB962C8B-B14F-4D97-AF65-F5344CB8AC3E}">
        <p14:creationId xmlns:p14="http://schemas.microsoft.com/office/powerpoint/2010/main" val="46001240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432" y="3093450"/>
            <a:ext cx="8107840" cy="461665"/>
          </a:xfrm>
          <a:prstGeom prst="rect">
            <a:avLst/>
          </a:prstGeom>
        </p:spPr>
        <p:txBody>
          <a:bodyPr wrap="square">
            <a:spAutoFit/>
          </a:bodyPr>
          <a:lstStyle/>
          <a:p>
            <a:pPr algn="ctr"/>
            <a:r>
              <a:rPr lang="en-ZW" sz="2400" dirty="0">
                <a:latin typeface="Arial"/>
                <a:cs typeface="Arial"/>
              </a:rPr>
              <a:t>T</a:t>
            </a:r>
            <a:r>
              <a:rPr lang="en-ZW" sz="2400" dirty="0" smtClean="0">
                <a:latin typeface="Arial"/>
                <a:cs typeface="Arial"/>
              </a:rPr>
              <a:t>he </a:t>
            </a:r>
            <a:r>
              <a:rPr lang="en-ZW" sz="2400" dirty="0">
                <a:latin typeface="Arial"/>
                <a:cs typeface="Arial"/>
              </a:rPr>
              <a:t>mechanism </a:t>
            </a:r>
            <a:r>
              <a:rPr lang="en-US" sz="2400" dirty="0" smtClean="0">
                <a:latin typeface="Arial"/>
                <a:cs typeface="Arial"/>
              </a:rPr>
              <a:t>remains unknown</a:t>
            </a:r>
            <a:endParaRPr lang="en-US" sz="2400" dirty="0">
              <a:latin typeface="Arial"/>
              <a:cs typeface="Arial"/>
            </a:endParaRPr>
          </a:p>
        </p:txBody>
      </p:sp>
      <p:sp>
        <p:nvSpPr>
          <p:cNvPr id="3" name="TextBox 2"/>
          <p:cNvSpPr txBox="1"/>
          <p:nvPr/>
        </p:nvSpPr>
        <p:spPr>
          <a:xfrm>
            <a:off x="527432" y="1459320"/>
            <a:ext cx="8493656" cy="523220"/>
          </a:xfrm>
          <a:prstGeom prst="rect">
            <a:avLst/>
          </a:prstGeom>
          <a:noFill/>
        </p:spPr>
        <p:txBody>
          <a:bodyPr wrap="none" rtlCol="0">
            <a:spAutoFit/>
          </a:bodyPr>
          <a:lstStyle/>
          <a:p>
            <a:r>
              <a:rPr lang="en-US" sz="2800" dirty="0" smtClean="0">
                <a:latin typeface="Arial"/>
                <a:cs typeface="Arial"/>
              </a:rPr>
              <a:t>Why </a:t>
            </a:r>
            <a:r>
              <a:rPr lang="en-US" sz="2800" dirty="0" err="1" smtClean="0">
                <a:latin typeface="Arial"/>
                <a:cs typeface="Arial"/>
              </a:rPr>
              <a:t>SIVmac</a:t>
            </a:r>
            <a:r>
              <a:rPr lang="en-US" sz="2800" dirty="0" smtClean="0">
                <a:latin typeface="Arial"/>
                <a:cs typeface="Arial"/>
              </a:rPr>
              <a:t> </a:t>
            </a:r>
            <a:r>
              <a:rPr lang="en-US" sz="2800" dirty="0" err="1" smtClean="0">
                <a:latin typeface="Arial"/>
                <a:cs typeface="Arial"/>
              </a:rPr>
              <a:t>Vif</a:t>
            </a:r>
            <a:r>
              <a:rPr lang="en-US" sz="2800" dirty="0" smtClean="0">
                <a:latin typeface="Arial"/>
                <a:cs typeface="Arial"/>
              </a:rPr>
              <a:t> and HIV-2 </a:t>
            </a:r>
            <a:r>
              <a:rPr lang="en-US" sz="2800" dirty="0" err="1" smtClean="0">
                <a:latin typeface="Arial"/>
                <a:cs typeface="Arial"/>
              </a:rPr>
              <a:t>Vif</a:t>
            </a:r>
            <a:r>
              <a:rPr lang="en-US" sz="2800" dirty="0" smtClean="0">
                <a:latin typeface="Arial"/>
                <a:cs typeface="Arial"/>
              </a:rPr>
              <a:t> </a:t>
            </a:r>
            <a:r>
              <a:rPr lang="en-US" sz="2800" dirty="0">
                <a:latin typeface="Arial"/>
                <a:cs typeface="Arial"/>
              </a:rPr>
              <a:t> </a:t>
            </a:r>
            <a:r>
              <a:rPr lang="en-US" sz="2800" dirty="0" smtClean="0">
                <a:latin typeface="Arial"/>
                <a:cs typeface="Arial"/>
              </a:rPr>
              <a:t>has dual specificity ?</a:t>
            </a:r>
            <a:endParaRPr lang="en-US" sz="2800" dirty="0">
              <a:latin typeface="Arial"/>
              <a:cs typeface="Arial"/>
            </a:endParaRPr>
          </a:p>
        </p:txBody>
      </p:sp>
    </p:spTree>
    <p:extLst>
      <p:ext uri="{BB962C8B-B14F-4D97-AF65-F5344CB8AC3E}">
        <p14:creationId xmlns:p14="http://schemas.microsoft.com/office/powerpoint/2010/main" val="302495920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044"/>
          <a:stretch/>
        </p:blipFill>
        <p:spPr>
          <a:xfrm>
            <a:off x="552666" y="1879600"/>
            <a:ext cx="8591333" cy="3094230"/>
          </a:xfrm>
          <a:prstGeom prst="rect">
            <a:avLst/>
          </a:prstGeom>
        </p:spPr>
      </p:pic>
    </p:spTree>
    <p:extLst>
      <p:ext uri="{BB962C8B-B14F-4D97-AF65-F5344CB8AC3E}">
        <p14:creationId xmlns:p14="http://schemas.microsoft.com/office/powerpoint/2010/main" val="368089538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83185"/>
            <a:ext cx="4724400" cy="411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7" name="Text Box 5"/>
          <p:cNvSpPr txBox="1">
            <a:spLocks noChangeArrowheads="1"/>
          </p:cNvSpPr>
          <p:nvPr/>
        </p:nvSpPr>
        <p:spPr bwMode="auto">
          <a:xfrm>
            <a:off x="1834806" y="-6583"/>
            <a:ext cx="5660524"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ZW" sz="2800" b="1" dirty="0">
                <a:solidFill>
                  <a:srgbClr val="FF0000"/>
                </a:solidFill>
                <a:latin typeface="Arial"/>
                <a:cs typeface="Arial"/>
              </a:rPr>
              <a:t>Schematic representation of </a:t>
            </a:r>
            <a:r>
              <a:rPr lang="en-ZW" sz="2800" b="1" dirty="0" smtClean="0">
                <a:solidFill>
                  <a:srgbClr val="FF0000"/>
                </a:solidFill>
                <a:latin typeface="Arial"/>
                <a:cs typeface="Arial"/>
              </a:rPr>
              <a:t>the</a:t>
            </a:r>
          </a:p>
          <a:p>
            <a:pPr algn="ctr"/>
            <a:r>
              <a:rPr lang="en-ZW" sz="2800" b="1" dirty="0" smtClean="0">
                <a:solidFill>
                  <a:srgbClr val="FF0000"/>
                </a:solidFill>
                <a:latin typeface="Arial"/>
                <a:cs typeface="Arial"/>
              </a:rPr>
              <a:t>SIVmac</a:t>
            </a:r>
            <a:r>
              <a:rPr lang="en-ZW" sz="2800" b="1" dirty="0">
                <a:solidFill>
                  <a:srgbClr val="FF0000"/>
                </a:solidFill>
                <a:latin typeface="Arial"/>
                <a:cs typeface="Arial"/>
              </a:rPr>
              <a:t>-agm chimeras</a:t>
            </a:r>
            <a:r>
              <a:rPr lang="en-ZW" sz="2800" dirty="0">
                <a:solidFill>
                  <a:srgbClr val="FF0000"/>
                </a:solidFill>
                <a:latin typeface="Arial"/>
                <a:cs typeface="Arial"/>
              </a:rPr>
              <a:t> </a:t>
            </a:r>
            <a:endParaRPr lang="en-US" sz="2800" dirty="0">
              <a:solidFill>
                <a:srgbClr val="FF0000"/>
              </a:solidFill>
              <a:latin typeface="Arial"/>
              <a:cs typeface="Arial"/>
            </a:endParaRPr>
          </a:p>
        </p:txBody>
      </p:sp>
      <p:sp>
        <p:nvSpPr>
          <p:cNvPr id="3078" name="Text Box 6"/>
          <p:cNvSpPr txBox="1">
            <a:spLocks noChangeArrowheads="1"/>
          </p:cNvSpPr>
          <p:nvPr/>
        </p:nvSpPr>
        <p:spPr bwMode="auto">
          <a:xfrm>
            <a:off x="304800" y="5029200"/>
            <a:ext cx="8702675"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ZW" dirty="0"/>
              <a:t>The borders between individual segments (residues 61/62 and 141) will be chosen </a:t>
            </a:r>
          </a:p>
          <a:p>
            <a:r>
              <a:rPr lang="en-ZW" dirty="0"/>
              <a:t>to reside in regions of local homology between SIVagm and SIVmac Vif</a:t>
            </a:r>
            <a:r>
              <a:rPr lang="en-ZW" dirty="0" smtClean="0"/>
              <a:t>.</a:t>
            </a:r>
          </a:p>
          <a:p>
            <a:endParaRPr lang="en-ZW" dirty="0" smtClean="0"/>
          </a:p>
          <a:p>
            <a:r>
              <a:rPr lang="en-ZW" dirty="0" smtClean="0"/>
              <a:t> </a:t>
            </a:r>
            <a:r>
              <a:rPr lang="en-ZW" dirty="0"/>
              <a:t>Also, care </a:t>
            </a:r>
            <a:r>
              <a:rPr lang="en-ZW" dirty="0" smtClean="0"/>
              <a:t>will </a:t>
            </a:r>
            <a:r>
              <a:rPr lang="en-ZW" dirty="0"/>
              <a:t>be taken not to interrupt known functional motifs in Vif such as the proteolytic </a:t>
            </a:r>
            <a:r>
              <a:rPr lang="en-ZW" dirty="0" smtClean="0"/>
              <a:t>processing </a:t>
            </a:r>
            <a:r>
              <a:rPr lang="en-ZW" dirty="0"/>
              <a:t>site </a:t>
            </a:r>
            <a:r>
              <a:rPr lang="en-ZW" dirty="0" smtClean="0"/>
              <a:t>or </a:t>
            </a:r>
            <a:r>
              <a:rPr lang="en-ZW" dirty="0"/>
              <a:t>the Cul5 binding </a:t>
            </a:r>
            <a:r>
              <a:rPr lang="en-ZW" dirty="0" smtClean="0"/>
              <a:t>motif. </a:t>
            </a:r>
            <a:endParaRPr lang="en-US" dirty="0"/>
          </a:p>
        </p:txBody>
      </p:sp>
    </p:spTree>
    <p:extLst>
      <p:ext uri="{BB962C8B-B14F-4D97-AF65-F5344CB8AC3E}">
        <p14:creationId xmlns:p14="http://schemas.microsoft.com/office/powerpoint/2010/main" val="25302476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78248"/>
            <a:ext cx="9144000" cy="5190153"/>
          </a:xfrm>
          <a:prstGeom prst="rect">
            <a:avLst/>
          </a:prstGeom>
        </p:spPr>
      </p:pic>
      <p:sp>
        <p:nvSpPr>
          <p:cNvPr id="3" name="Rectangle 2"/>
          <p:cNvSpPr/>
          <p:nvPr/>
        </p:nvSpPr>
        <p:spPr>
          <a:xfrm>
            <a:off x="1001560" y="235840"/>
            <a:ext cx="7262851" cy="954107"/>
          </a:xfrm>
          <a:prstGeom prst="rect">
            <a:avLst/>
          </a:prstGeom>
        </p:spPr>
        <p:txBody>
          <a:bodyPr wrap="none">
            <a:spAutoFit/>
          </a:bodyPr>
          <a:lstStyle/>
          <a:p>
            <a:pPr algn="ctr"/>
            <a:r>
              <a:rPr lang="en-ZW" sz="2800" b="1" dirty="0">
                <a:solidFill>
                  <a:srgbClr val="FF0000"/>
                </a:solidFill>
                <a:latin typeface="Arial"/>
                <a:cs typeface="Arial"/>
              </a:rPr>
              <a:t>SIVmac-agm </a:t>
            </a:r>
            <a:r>
              <a:rPr lang="en-ZW" sz="2800" b="1" dirty="0" smtClean="0">
                <a:solidFill>
                  <a:srgbClr val="FF0000"/>
                </a:solidFill>
                <a:latin typeface="Arial"/>
                <a:cs typeface="Arial"/>
              </a:rPr>
              <a:t>Vif chimeras were not active </a:t>
            </a:r>
          </a:p>
          <a:p>
            <a:pPr algn="ctr"/>
            <a:r>
              <a:rPr lang="en-ZW" sz="2800" b="1" dirty="0" smtClean="0">
                <a:solidFill>
                  <a:srgbClr val="FF0000"/>
                </a:solidFill>
                <a:latin typeface="Arial"/>
                <a:cs typeface="Arial"/>
              </a:rPr>
              <a:t>against human APO3G</a:t>
            </a:r>
            <a:r>
              <a:rPr lang="en-ZW" sz="2800" dirty="0" smtClean="0">
                <a:solidFill>
                  <a:srgbClr val="FF0000"/>
                </a:solidFill>
                <a:latin typeface="Arial"/>
                <a:cs typeface="Arial"/>
              </a:rPr>
              <a:t> </a:t>
            </a:r>
            <a:endParaRPr lang="en-US" sz="2800" dirty="0">
              <a:solidFill>
                <a:srgbClr val="FF0000"/>
              </a:solidFill>
              <a:latin typeface="Arial"/>
              <a:cs typeface="Arial"/>
            </a:endParaRPr>
          </a:p>
        </p:txBody>
      </p:sp>
      <p:sp>
        <p:nvSpPr>
          <p:cNvPr id="4" name="TextBox 3"/>
          <p:cNvSpPr txBox="1"/>
          <p:nvPr/>
        </p:nvSpPr>
        <p:spPr>
          <a:xfrm>
            <a:off x="7239000" y="6460373"/>
            <a:ext cx="1747193" cy="338554"/>
          </a:xfrm>
          <a:prstGeom prst="rect">
            <a:avLst/>
          </a:prstGeom>
          <a:noFill/>
        </p:spPr>
        <p:txBody>
          <a:bodyPr wrap="none" rtlCol="0">
            <a:spAutoFit/>
          </a:bodyPr>
          <a:lstStyle/>
          <a:p>
            <a:r>
              <a:rPr lang="en-US" sz="1600" dirty="0" smtClean="0"/>
              <a:t>PLOS ONE 2012</a:t>
            </a:r>
            <a:endParaRPr lang="en-US" sz="1600" dirty="0"/>
          </a:p>
        </p:txBody>
      </p:sp>
    </p:spTree>
    <p:extLst>
      <p:ext uri="{BB962C8B-B14F-4D97-AF65-F5344CB8AC3E}">
        <p14:creationId xmlns:p14="http://schemas.microsoft.com/office/powerpoint/2010/main" val="1603924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76364"/>
            <a:ext cx="9144000" cy="5255789"/>
          </a:xfrm>
          <a:prstGeom prst="rect">
            <a:avLst/>
          </a:prstGeom>
        </p:spPr>
      </p:pic>
      <p:sp>
        <p:nvSpPr>
          <p:cNvPr id="4" name="Rectangle 3"/>
          <p:cNvSpPr/>
          <p:nvPr/>
        </p:nvSpPr>
        <p:spPr>
          <a:xfrm>
            <a:off x="1205916" y="235840"/>
            <a:ext cx="6854160" cy="954107"/>
          </a:xfrm>
          <a:prstGeom prst="rect">
            <a:avLst/>
          </a:prstGeom>
        </p:spPr>
        <p:txBody>
          <a:bodyPr wrap="none">
            <a:spAutoFit/>
          </a:bodyPr>
          <a:lstStyle/>
          <a:p>
            <a:pPr algn="ctr"/>
            <a:r>
              <a:rPr lang="en-ZW" sz="2800" b="1" dirty="0" smtClean="0">
                <a:solidFill>
                  <a:srgbClr val="FF0000"/>
                </a:solidFill>
                <a:latin typeface="Arial"/>
                <a:cs typeface="Arial"/>
              </a:rPr>
              <a:t>Co-Immunoprecipitation of APO3G and </a:t>
            </a:r>
          </a:p>
          <a:p>
            <a:pPr algn="ctr"/>
            <a:r>
              <a:rPr lang="en-ZW" sz="2800" b="1" dirty="0" smtClean="0">
                <a:solidFill>
                  <a:srgbClr val="FF0000"/>
                </a:solidFill>
                <a:latin typeface="Arial"/>
                <a:cs typeface="Arial"/>
              </a:rPr>
              <a:t>SIVmac- agm Vif chimeras</a:t>
            </a:r>
            <a:endParaRPr lang="en-US" sz="2800" dirty="0">
              <a:solidFill>
                <a:srgbClr val="FF0000"/>
              </a:solidFill>
              <a:latin typeface="Arial"/>
              <a:cs typeface="Arial"/>
            </a:endParaRPr>
          </a:p>
        </p:txBody>
      </p:sp>
      <p:sp>
        <p:nvSpPr>
          <p:cNvPr id="5" name="TextBox 4"/>
          <p:cNvSpPr txBox="1"/>
          <p:nvPr/>
        </p:nvSpPr>
        <p:spPr>
          <a:xfrm>
            <a:off x="7239000" y="6460373"/>
            <a:ext cx="1747193" cy="338554"/>
          </a:xfrm>
          <a:prstGeom prst="rect">
            <a:avLst/>
          </a:prstGeom>
          <a:noFill/>
        </p:spPr>
        <p:txBody>
          <a:bodyPr wrap="none" rtlCol="0">
            <a:spAutoFit/>
          </a:bodyPr>
          <a:lstStyle/>
          <a:p>
            <a:r>
              <a:rPr lang="en-US" sz="1600" dirty="0" smtClean="0"/>
              <a:t>PLOS ONE 2012</a:t>
            </a:r>
            <a:endParaRPr lang="en-US" sz="1600" dirty="0"/>
          </a:p>
        </p:txBody>
      </p:sp>
    </p:spTree>
    <p:extLst>
      <p:ext uri="{BB962C8B-B14F-4D97-AF65-F5344CB8AC3E}">
        <p14:creationId xmlns:p14="http://schemas.microsoft.com/office/powerpoint/2010/main" val="669450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7804" y="353962"/>
            <a:ext cx="1838965" cy="523220"/>
          </a:xfrm>
          <a:prstGeom prst="rect">
            <a:avLst/>
          </a:prstGeom>
          <a:noFill/>
        </p:spPr>
        <p:txBody>
          <a:bodyPr wrap="none" rtlCol="0">
            <a:spAutoFit/>
          </a:bodyPr>
          <a:lstStyle/>
          <a:p>
            <a:r>
              <a:rPr lang="en-US" sz="2800" b="1" dirty="0" smtClean="0">
                <a:solidFill>
                  <a:srgbClr val="FF0000"/>
                </a:solidFill>
                <a:latin typeface="Arial"/>
                <a:cs typeface="Arial"/>
              </a:rPr>
              <a:t>Summary</a:t>
            </a:r>
            <a:endParaRPr lang="en-US" sz="2800" b="1" dirty="0">
              <a:solidFill>
                <a:srgbClr val="FF0000"/>
              </a:solidFill>
              <a:latin typeface="Arial"/>
              <a:cs typeface="Arial"/>
            </a:endParaRPr>
          </a:p>
        </p:txBody>
      </p:sp>
      <p:sp>
        <p:nvSpPr>
          <p:cNvPr id="3" name="TextBox 2"/>
          <p:cNvSpPr txBox="1"/>
          <p:nvPr/>
        </p:nvSpPr>
        <p:spPr>
          <a:xfrm>
            <a:off x="-18922" y="1323076"/>
            <a:ext cx="9341019" cy="3785652"/>
          </a:xfrm>
          <a:prstGeom prst="rect">
            <a:avLst/>
          </a:prstGeom>
          <a:noFill/>
        </p:spPr>
        <p:txBody>
          <a:bodyPr wrap="none" rtlCol="0">
            <a:spAutoFit/>
          </a:bodyPr>
          <a:lstStyle/>
          <a:p>
            <a:pPr marL="342900" indent="-342900">
              <a:buFont typeface="+mj-lt"/>
              <a:buAutoNum type="arabicPeriod"/>
            </a:pPr>
            <a:r>
              <a:rPr lang="en-US" sz="2400" dirty="0" smtClean="0">
                <a:latin typeface="Arial"/>
                <a:cs typeface="Arial"/>
              </a:rPr>
              <a:t>All SIV Mac-</a:t>
            </a:r>
            <a:r>
              <a:rPr lang="en-US" sz="2400" dirty="0" err="1" smtClean="0">
                <a:latin typeface="Arial"/>
                <a:cs typeface="Arial"/>
              </a:rPr>
              <a:t>agm</a:t>
            </a:r>
            <a:r>
              <a:rPr lang="en-US" sz="2400" dirty="0" smtClean="0">
                <a:latin typeface="Arial"/>
                <a:cs typeface="Arial"/>
              </a:rPr>
              <a:t> chimeras retained activity against </a:t>
            </a:r>
            <a:r>
              <a:rPr lang="en-US" sz="2400" dirty="0" err="1">
                <a:latin typeface="Arial"/>
                <a:cs typeface="Arial"/>
              </a:rPr>
              <a:t>Agm</a:t>
            </a:r>
            <a:r>
              <a:rPr lang="en-US" sz="2400" dirty="0">
                <a:latin typeface="Arial"/>
                <a:cs typeface="Arial"/>
              </a:rPr>
              <a:t> </a:t>
            </a:r>
            <a:r>
              <a:rPr lang="en-US" sz="2400" dirty="0" smtClean="0">
                <a:latin typeface="Arial"/>
                <a:cs typeface="Arial"/>
              </a:rPr>
              <a:t>APO3G.</a:t>
            </a:r>
          </a:p>
          <a:p>
            <a:endParaRPr lang="en-US" sz="2400" dirty="0">
              <a:latin typeface="Arial"/>
              <a:cs typeface="Arial"/>
            </a:endParaRPr>
          </a:p>
          <a:p>
            <a:r>
              <a:rPr lang="en-US" sz="2400" dirty="0" smtClean="0">
                <a:latin typeface="Arial"/>
                <a:cs typeface="Arial"/>
              </a:rPr>
              <a:t>2. The chimeras did not gain activity against human APO3G.</a:t>
            </a:r>
          </a:p>
          <a:p>
            <a:endParaRPr lang="en-US" sz="2400" dirty="0">
              <a:latin typeface="Arial"/>
              <a:cs typeface="Arial"/>
            </a:endParaRPr>
          </a:p>
          <a:p>
            <a:r>
              <a:rPr lang="en-US" sz="2400" dirty="0" smtClean="0">
                <a:latin typeface="Arial"/>
                <a:cs typeface="Arial"/>
              </a:rPr>
              <a:t>3. Domains </a:t>
            </a:r>
            <a:r>
              <a:rPr lang="en-US" sz="2400" dirty="0">
                <a:latin typeface="Arial"/>
                <a:cs typeface="Arial"/>
              </a:rPr>
              <a:t>in </a:t>
            </a:r>
            <a:r>
              <a:rPr lang="en-US" sz="2400" dirty="0" err="1">
                <a:latin typeface="Arial"/>
                <a:cs typeface="Arial"/>
              </a:rPr>
              <a:t>SIVmac</a:t>
            </a:r>
            <a:r>
              <a:rPr lang="en-US" sz="2400" dirty="0">
                <a:latin typeface="Arial"/>
                <a:cs typeface="Arial"/>
              </a:rPr>
              <a:t> </a:t>
            </a:r>
            <a:r>
              <a:rPr lang="en-US" sz="2400" dirty="0" err="1">
                <a:latin typeface="Arial"/>
                <a:cs typeface="Arial"/>
              </a:rPr>
              <a:t>Vif</a:t>
            </a:r>
            <a:r>
              <a:rPr lang="en-US" sz="2400" dirty="0">
                <a:latin typeface="Arial"/>
                <a:cs typeface="Arial"/>
              </a:rPr>
              <a:t> required for targeting human and </a:t>
            </a:r>
            <a:r>
              <a:rPr lang="en-US" sz="2400" dirty="0" err="1">
                <a:latin typeface="Arial"/>
                <a:cs typeface="Arial"/>
              </a:rPr>
              <a:t>Agm</a:t>
            </a:r>
            <a:r>
              <a:rPr lang="en-US" sz="2400" dirty="0">
                <a:latin typeface="Arial"/>
                <a:cs typeface="Arial"/>
              </a:rPr>
              <a:t> </a:t>
            </a:r>
            <a:endParaRPr lang="en-US" sz="2400" dirty="0" smtClean="0">
              <a:latin typeface="Arial"/>
              <a:cs typeface="Arial"/>
            </a:endParaRPr>
          </a:p>
          <a:p>
            <a:r>
              <a:rPr lang="en-US" sz="2400" dirty="0">
                <a:latin typeface="Arial"/>
                <a:cs typeface="Arial"/>
              </a:rPr>
              <a:t> </a:t>
            </a:r>
            <a:r>
              <a:rPr lang="en-US" sz="2400" dirty="0" smtClean="0">
                <a:latin typeface="Arial"/>
                <a:cs typeface="Arial"/>
              </a:rPr>
              <a:t>    APO3G </a:t>
            </a:r>
            <a:r>
              <a:rPr lang="en-US" sz="2400" dirty="0">
                <a:latin typeface="Arial"/>
                <a:cs typeface="Arial"/>
              </a:rPr>
              <a:t>are distinct </a:t>
            </a:r>
            <a:endParaRPr lang="en-US" sz="2400" dirty="0" smtClean="0">
              <a:latin typeface="Arial"/>
              <a:cs typeface="Arial"/>
            </a:endParaRPr>
          </a:p>
          <a:p>
            <a:endParaRPr lang="en-US" sz="2400" dirty="0">
              <a:latin typeface="Arial"/>
              <a:cs typeface="Arial"/>
            </a:endParaRPr>
          </a:p>
          <a:p>
            <a:r>
              <a:rPr lang="en-US" sz="2400" dirty="0" smtClean="0">
                <a:latin typeface="Arial"/>
                <a:cs typeface="Arial"/>
              </a:rPr>
              <a:t>4. Cannot </a:t>
            </a:r>
            <a:r>
              <a:rPr lang="en-US" sz="2400" dirty="0">
                <a:latin typeface="Arial"/>
                <a:cs typeface="Arial"/>
              </a:rPr>
              <a:t>be defined as linear amino acid motifs but rather </a:t>
            </a:r>
            <a:endParaRPr lang="en-US" sz="2400" dirty="0" smtClean="0">
              <a:latin typeface="Arial"/>
              <a:cs typeface="Arial"/>
            </a:endParaRPr>
          </a:p>
          <a:p>
            <a:r>
              <a:rPr lang="en-US" sz="2400" dirty="0">
                <a:latin typeface="Arial"/>
                <a:cs typeface="Arial"/>
              </a:rPr>
              <a:t> </a:t>
            </a:r>
            <a:r>
              <a:rPr lang="en-US" sz="2400" dirty="0" smtClean="0">
                <a:latin typeface="Arial"/>
                <a:cs typeface="Arial"/>
              </a:rPr>
              <a:t>   appear </a:t>
            </a:r>
            <a:r>
              <a:rPr lang="en-US" sz="2400" dirty="0">
                <a:latin typeface="Arial"/>
                <a:cs typeface="Arial"/>
              </a:rPr>
              <a:t>to depend on the overall structure of full-length </a:t>
            </a:r>
            <a:endParaRPr lang="en-US" sz="2400" dirty="0" smtClean="0">
              <a:latin typeface="Arial"/>
              <a:cs typeface="Arial"/>
            </a:endParaRPr>
          </a:p>
          <a:p>
            <a:r>
              <a:rPr lang="en-US" sz="2400" dirty="0">
                <a:latin typeface="Arial"/>
                <a:cs typeface="Arial"/>
              </a:rPr>
              <a:t> </a:t>
            </a:r>
            <a:r>
              <a:rPr lang="en-US" sz="2400" dirty="0" smtClean="0">
                <a:latin typeface="Arial"/>
                <a:cs typeface="Arial"/>
              </a:rPr>
              <a:t>   </a:t>
            </a:r>
            <a:r>
              <a:rPr lang="en-US" sz="2400" dirty="0" err="1" smtClean="0">
                <a:latin typeface="Arial"/>
                <a:cs typeface="Arial"/>
              </a:rPr>
              <a:t>SIVmac</a:t>
            </a:r>
            <a:r>
              <a:rPr lang="en-US" sz="2400" dirty="0" smtClean="0">
                <a:latin typeface="Arial"/>
                <a:cs typeface="Arial"/>
              </a:rPr>
              <a:t> </a:t>
            </a:r>
            <a:r>
              <a:rPr lang="en-US" sz="2400" dirty="0" err="1">
                <a:latin typeface="Arial"/>
                <a:cs typeface="Arial"/>
              </a:rPr>
              <a:t>Vif</a:t>
            </a:r>
            <a:r>
              <a:rPr lang="en-US" sz="2400" dirty="0">
                <a:latin typeface="Arial"/>
                <a:cs typeface="Arial"/>
              </a:rPr>
              <a:t>.</a:t>
            </a:r>
          </a:p>
        </p:txBody>
      </p:sp>
    </p:spTree>
    <p:extLst>
      <p:ext uri="{BB962C8B-B14F-4D97-AF65-F5344CB8AC3E}">
        <p14:creationId xmlns:p14="http://schemas.microsoft.com/office/powerpoint/2010/main" val="3587826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oup phot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703" y="1020198"/>
            <a:ext cx="5067501" cy="2846559"/>
          </a:xfrm>
          <a:prstGeom prst="rect">
            <a:avLst/>
          </a:prstGeom>
        </p:spPr>
      </p:pic>
      <p:sp>
        <p:nvSpPr>
          <p:cNvPr id="4" name="TextBox 3"/>
          <p:cNvSpPr txBox="1"/>
          <p:nvPr/>
        </p:nvSpPr>
        <p:spPr>
          <a:xfrm>
            <a:off x="2638552" y="246849"/>
            <a:ext cx="4038485" cy="584776"/>
          </a:xfrm>
          <a:prstGeom prst="rect">
            <a:avLst/>
          </a:prstGeom>
          <a:noFill/>
        </p:spPr>
        <p:txBody>
          <a:bodyPr wrap="none" rtlCol="0">
            <a:spAutoFit/>
          </a:bodyPr>
          <a:lstStyle/>
          <a:p>
            <a:r>
              <a:rPr lang="en-US" sz="3200" b="1" dirty="0" smtClean="0">
                <a:solidFill>
                  <a:srgbClr val="FF0000"/>
                </a:solidFill>
                <a:latin typeface="Arial"/>
                <a:cs typeface="Arial"/>
              </a:rPr>
              <a:t>Acknowledgements</a:t>
            </a:r>
            <a:endParaRPr lang="en-US" sz="3200" b="1" dirty="0">
              <a:solidFill>
                <a:srgbClr val="FF0000"/>
              </a:solidFill>
              <a:latin typeface="Arial"/>
              <a:cs typeface="Arial"/>
            </a:endParaRPr>
          </a:p>
        </p:txBody>
      </p:sp>
      <p:sp>
        <p:nvSpPr>
          <p:cNvPr id="5" name="TextBox 4"/>
          <p:cNvSpPr txBox="1"/>
          <p:nvPr/>
        </p:nvSpPr>
        <p:spPr>
          <a:xfrm>
            <a:off x="2322461" y="3866757"/>
            <a:ext cx="4608015" cy="369332"/>
          </a:xfrm>
          <a:prstGeom prst="rect">
            <a:avLst/>
          </a:prstGeom>
          <a:noFill/>
        </p:spPr>
        <p:txBody>
          <a:bodyPr wrap="none" rtlCol="0">
            <a:spAutoFit/>
          </a:bodyPr>
          <a:lstStyle/>
          <a:p>
            <a:r>
              <a:rPr lang="en-US" dirty="0" smtClean="0"/>
              <a:t>From L to R:, </a:t>
            </a:r>
            <a:r>
              <a:rPr lang="en-US" dirty="0" err="1" smtClean="0"/>
              <a:t>Uddhav</a:t>
            </a:r>
            <a:r>
              <a:rPr lang="en-US" dirty="0" smtClean="0"/>
              <a:t>, </a:t>
            </a:r>
            <a:r>
              <a:rPr lang="en-US" dirty="0" err="1" smtClean="0"/>
              <a:t>Nawneet</a:t>
            </a:r>
            <a:r>
              <a:rPr lang="en-US" dirty="0" smtClean="0"/>
              <a:t>, </a:t>
            </a:r>
            <a:r>
              <a:rPr lang="en-US" dirty="0" err="1" smtClean="0"/>
              <a:t>Dibya</a:t>
            </a:r>
            <a:r>
              <a:rPr lang="en-US" dirty="0" smtClean="0"/>
              <a:t> and Ravi</a:t>
            </a:r>
            <a:endParaRPr lang="en-IN" dirty="0" smtClean="0"/>
          </a:p>
        </p:txBody>
      </p:sp>
    </p:spTree>
    <p:extLst>
      <p:ext uri="{BB962C8B-B14F-4D97-AF65-F5344CB8AC3E}">
        <p14:creationId xmlns:p14="http://schemas.microsoft.com/office/powerpoint/2010/main" val="2324166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92950" y="476672"/>
            <a:ext cx="4333238" cy="523220"/>
          </a:xfrm>
          <a:prstGeom prst="rect">
            <a:avLst/>
          </a:prstGeom>
          <a:noFill/>
        </p:spPr>
        <p:txBody>
          <a:bodyPr wrap="none" rtlCol="0">
            <a:spAutoFit/>
          </a:bodyPr>
          <a:lstStyle/>
          <a:p>
            <a:r>
              <a:rPr lang="en-US" sz="2800" b="1" dirty="0" smtClean="0">
                <a:solidFill>
                  <a:srgbClr val="FF0000"/>
                </a:solidFill>
                <a:latin typeface="Arial" pitchFamily="34" charset="0"/>
                <a:cs typeface="Arial" pitchFamily="34" charset="0"/>
              </a:rPr>
              <a:t>ACKNOWLEDGEMENTS</a:t>
            </a:r>
            <a:endParaRPr lang="en-IN" sz="2800" b="1" dirty="0">
              <a:solidFill>
                <a:srgbClr val="FF0000"/>
              </a:solidFill>
              <a:latin typeface="Arial" pitchFamily="34" charset="0"/>
              <a:cs typeface="Arial" pitchFamily="34" charset="0"/>
            </a:endParaRPr>
          </a:p>
        </p:txBody>
      </p:sp>
      <p:sp>
        <p:nvSpPr>
          <p:cNvPr id="5" name="TextBox 4"/>
          <p:cNvSpPr txBox="1"/>
          <p:nvPr/>
        </p:nvSpPr>
        <p:spPr>
          <a:xfrm>
            <a:off x="2263896" y="1568981"/>
            <a:ext cx="4391347" cy="4893647"/>
          </a:xfrm>
          <a:prstGeom prst="rect">
            <a:avLst/>
          </a:prstGeom>
          <a:noFill/>
        </p:spPr>
        <p:txBody>
          <a:bodyPr wrap="none" rtlCol="0">
            <a:spAutoFit/>
          </a:bodyPr>
          <a:lstStyle/>
          <a:p>
            <a:pPr algn="ctr"/>
            <a:r>
              <a:rPr lang="en-US" sz="2400" b="1" dirty="0" smtClean="0">
                <a:latin typeface="Arial" pitchFamily="34" charset="0"/>
                <a:cs typeface="Arial" pitchFamily="34" charset="0"/>
              </a:rPr>
              <a:t>South Asian University</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Prof. Rajiv </a:t>
            </a:r>
            <a:r>
              <a:rPr lang="en-US" sz="2400" b="1" dirty="0" err="1" smtClean="0">
                <a:latin typeface="Arial" pitchFamily="34" charset="0"/>
                <a:cs typeface="Arial" pitchFamily="34" charset="0"/>
              </a:rPr>
              <a:t>Saxena</a:t>
            </a:r>
            <a:endParaRPr lang="en-US" sz="2400" b="1" dirty="0" smtClean="0">
              <a:latin typeface="Arial" pitchFamily="34" charset="0"/>
              <a:cs typeface="Arial" pitchFamily="34" charset="0"/>
            </a:endParaRP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FLSB</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NIH Intramural to India Grant</a:t>
            </a:r>
          </a:p>
          <a:p>
            <a:pPr algn="ctr"/>
            <a:r>
              <a:rPr lang="en-US" sz="2400" b="1" dirty="0" smtClean="0">
                <a:latin typeface="Arial" pitchFamily="34" charset="0"/>
                <a:cs typeface="Arial" pitchFamily="34" charset="0"/>
              </a:rPr>
              <a:t>(NIH, ICMR, DBT)</a:t>
            </a:r>
          </a:p>
          <a:p>
            <a:pPr algn="ctr"/>
            <a:endParaRPr lang="en-US" sz="2400" b="1" dirty="0" smtClean="0">
              <a:latin typeface="Arial" pitchFamily="34" charset="0"/>
              <a:cs typeface="Arial" pitchFamily="34" charset="0"/>
            </a:endParaRP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Dr Eric Freed, NIH, USA</a:t>
            </a:r>
          </a:p>
          <a:p>
            <a:pPr algn="ctr"/>
            <a:endParaRPr lang="en-US" sz="2400" dirty="0" smtClean="0">
              <a:latin typeface="Arial" pitchFamily="34" charset="0"/>
              <a:cs typeface="Arial" pitchFamily="34" charset="0"/>
            </a:endParaRPr>
          </a:p>
          <a:p>
            <a:pPr algn="ct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val="51493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92</TotalTime>
  <Words>1493</Words>
  <Application>Microsoft Office PowerPoint</Application>
  <PresentationFormat>On-screen Show (4:3)</PresentationFormat>
  <Paragraphs>348</Paragraphs>
  <Slides>38</Slides>
  <Notes>10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1" baseType="lpstr">
      <vt:lpstr>ＭＳ ゴシック</vt:lpstr>
      <vt:lpstr>ＭＳ Ｐゴシック</vt:lpstr>
      <vt:lpstr>Arial</vt:lpstr>
      <vt:lpstr>Calibri</vt:lpstr>
      <vt:lpstr>Cambria</vt:lpstr>
      <vt:lpstr>Courier New</vt:lpstr>
      <vt:lpstr>Helvetica</vt:lpstr>
      <vt:lpstr>Symbol</vt:lpstr>
      <vt:lpstr>Times</vt:lpstr>
      <vt:lpstr>Times New Roman</vt:lpstr>
      <vt:lpstr>Verdana</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Bevirimat analogs</vt:lpstr>
      <vt:lpstr>HIV-1 subtype C is resistant to wild type Bevirimat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dc:creator>
  <cp:lastModifiedBy>Deepak Gaur</cp:lastModifiedBy>
  <cp:revision>16</cp:revision>
  <dcterms:created xsi:type="dcterms:W3CDTF">2015-09-29T08:30:12Z</dcterms:created>
  <dcterms:modified xsi:type="dcterms:W3CDTF">2015-10-04T11:31:54Z</dcterms:modified>
</cp:coreProperties>
</file>