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7"/>
  </p:notesMasterIdLst>
  <p:handoutMasterIdLst>
    <p:handoutMasterId r:id="rId18"/>
  </p:handoutMasterIdLst>
  <p:sldIdLst>
    <p:sldId id="328" r:id="rId2"/>
    <p:sldId id="342" r:id="rId3"/>
    <p:sldId id="349" r:id="rId4"/>
    <p:sldId id="337" r:id="rId5"/>
    <p:sldId id="331" r:id="rId6"/>
    <p:sldId id="336" r:id="rId7"/>
    <p:sldId id="330" r:id="rId8"/>
    <p:sldId id="347" r:id="rId9"/>
    <p:sldId id="323" r:id="rId10"/>
    <p:sldId id="319" r:id="rId11"/>
    <p:sldId id="325" r:id="rId12"/>
    <p:sldId id="346" r:id="rId13"/>
    <p:sldId id="343" r:id="rId14"/>
    <p:sldId id="345" r:id="rId15"/>
    <p:sldId id="299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063"/>
    <a:srgbClr val="FFFA63"/>
    <a:srgbClr val="58C329"/>
    <a:srgbClr val="62DC07"/>
    <a:srgbClr val="FAAE2F"/>
    <a:srgbClr val="FBF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16" autoAdjust="0"/>
  </p:normalViewPr>
  <p:slideViewPr>
    <p:cSldViewPr snapToGrid="0" snapToObjects="1">
      <p:cViewPr>
        <p:scale>
          <a:sx n="94" d="100"/>
          <a:sy n="94" d="100"/>
        </p:scale>
        <p:origin x="-1520" y="2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oshan\Downloads\cocl2%20pa%20and%20na%20smp%20and%20husmp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oshan\Desktop\Book1.xlsx" TargetMode="External"/><Relationship Id="rId2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oshan\Desktop\Book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oshan\Desktop\Book1.xlsx" TargetMode="External"/><Relationship Id="rId2" Type="http://schemas.openxmlformats.org/officeDocument/2006/relationships/chartUserShapes" Target="../drawings/drawing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oshan\Desktop\Book1.xlsx" TargetMode="External"/><Relationship Id="rId2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'Plate 1 - Sheet1'!$CG$53</c:f>
              <c:strCache>
                <c:ptCount val="1"/>
                <c:pt idx="0">
                  <c:v>Cont</c:v>
                </c:pt>
              </c:strCache>
            </c:strRef>
          </c:tx>
          <c:cat>
            <c:numRef>
              <c:f>'Plate 1 - Sheet1'!$CF$54:$CF$64</c:f>
              <c:numCache>
                <c:formatCode>General</c:formatCode>
                <c:ptCount val="11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</c:numCache>
            </c:numRef>
          </c:cat>
          <c:val>
            <c:numRef>
              <c:f>'Plate 1 - Sheet1'!$CG$54:$CG$64</c:f>
              <c:numCache>
                <c:formatCode>General</c:formatCode>
                <c:ptCount val="11"/>
                <c:pt idx="0">
                  <c:v>0.0</c:v>
                </c:pt>
                <c:pt idx="1">
                  <c:v>0.024</c:v>
                </c:pt>
                <c:pt idx="2">
                  <c:v>0.0399999999999998</c:v>
                </c:pt>
                <c:pt idx="3">
                  <c:v>0.0469999999999999</c:v>
                </c:pt>
                <c:pt idx="4">
                  <c:v>0.0550000000000001</c:v>
                </c:pt>
                <c:pt idx="5">
                  <c:v>0.0619999999999998</c:v>
                </c:pt>
                <c:pt idx="6">
                  <c:v>0.067</c:v>
                </c:pt>
                <c:pt idx="7">
                  <c:v>0.0750000000000001</c:v>
                </c:pt>
                <c:pt idx="8">
                  <c:v>0.0800000000000001</c:v>
                </c:pt>
                <c:pt idx="9">
                  <c:v>0.085</c:v>
                </c:pt>
                <c:pt idx="10">
                  <c:v>0.09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'Plate 1 - Sheet1'!$CH$53</c:f>
              <c:strCache>
                <c:ptCount val="1"/>
                <c:pt idx="0">
                  <c:v>Husmp NA</c:v>
                </c:pt>
              </c:strCache>
            </c:strRef>
          </c:tx>
          <c:cat>
            <c:numRef>
              <c:f>'Plate 1 - Sheet1'!$CF$54:$CF$64</c:f>
              <c:numCache>
                <c:formatCode>General</c:formatCode>
                <c:ptCount val="11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</c:numCache>
            </c:numRef>
          </c:cat>
          <c:val>
            <c:numRef>
              <c:f>'Plate 1 - Sheet1'!$CH$54:$CH$64</c:f>
              <c:numCache>
                <c:formatCode>General</c:formatCode>
                <c:ptCount val="11"/>
                <c:pt idx="0">
                  <c:v>0.0</c:v>
                </c:pt>
                <c:pt idx="1">
                  <c:v>0.0580000000000001</c:v>
                </c:pt>
                <c:pt idx="2">
                  <c:v>0.0940000000000002</c:v>
                </c:pt>
                <c:pt idx="3">
                  <c:v>0.129</c:v>
                </c:pt>
                <c:pt idx="4">
                  <c:v>0.157</c:v>
                </c:pt>
                <c:pt idx="5">
                  <c:v>0.182</c:v>
                </c:pt>
                <c:pt idx="6">
                  <c:v>0.202</c:v>
                </c:pt>
                <c:pt idx="7">
                  <c:v>0.219</c:v>
                </c:pt>
                <c:pt idx="8">
                  <c:v>0.237</c:v>
                </c:pt>
                <c:pt idx="9">
                  <c:v>0.253</c:v>
                </c:pt>
                <c:pt idx="10">
                  <c:v>0.266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85668808"/>
        <c:axId val="2085661336"/>
      </c:lineChart>
      <c:catAx>
        <c:axId val="20856688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Time</a:t>
                </a:r>
                <a:r>
                  <a:rPr lang="en-US" baseline="0" dirty="0" smtClean="0"/>
                  <a:t> (</a:t>
                </a:r>
                <a:r>
                  <a:rPr lang="en-US" baseline="0" dirty="0" err="1" smtClean="0"/>
                  <a:t>mins</a:t>
                </a:r>
                <a:r>
                  <a:rPr lang="en-US" baseline="0" dirty="0" smtClean="0"/>
                  <a:t>)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2085661336"/>
        <c:crosses val="autoZero"/>
        <c:auto val="1"/>
        <c:lblAlgn val="ctr"/>
        <c:lblOffset val="100"/>
        <c:noMultiLvlLbl val="0"/>
      </c:catAx>
      <c:valAx>
        <c:axId val="208566133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Absorbance</a:t>
                </a:r>
                <a:r>
                  <a:rPr lang="en-US" baseline="0" dirty="0" smtClean="0"/>
                  <a:t> ( at 320 nm )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208566880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lang="en-IN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Sheet2!$G$28</c:f>
              <c:strCache>
                <c:ptCount val="1"/>
                <c:pt idx="0">
                  <c:v>experiment</c:v>
                </c:pt>
              </c:strCache>
            </c:strRef>
          </c:tx>
          <c:invertIfNegative val="0"/>
          <c:cat>
            <c:strRef>
              <c:f>Sheet2!$F$29:$F$33</c:f>
              <c:strCache>
                <c:ptCount val="5"/>
                <c:pt idx="0">
                  <c:v>ca</c:v>
                </c:pt>
                <c:pt idx="1">
                  <c:v>co</c:v>
                </c:pt>
                <c:pt idx="2">
                  <c:v>mn</c:v>
                </c:pt>
                <c:pt idx="3">
                  <c:v>ni</c:v>
                </c:pt>
                <c:pt idx="4">
                  <c:v>mg</c:v>
                </c:pt>
              </c:strCache>
            </c:strRef>
          </c:cat>
          <c:val>
            <c:numRef>
              <c:f>Sheet2!$G$29:$G$33</c:f>
              <c:numCache>
                <c:formatCode>General</c:formatCode>
                <c:ptCount val="5"/>
                <c:pt idx="0">
                  <c:v>1.93</c:v>
                </c:pt>
                <c:pt idx="1">
                  <c:v>3.57</c:v>
                </c:pt>
                <c:pt idx="2">
                  <c:v>0.56</c:v>
                </c:pt>
                <c:pt idx="3">
                  <c:v>2.16</c:v>
                </c:pt>
                <c:pt idx="4">
                  <c:v>1.159999999999999</c:v>
                </c:pt>
              </c:numCache>
            </c:numRef>
          </c:val>
        </c:ser>
        <c:ser>
          <c:idx val="1"/>
          <c:order val="1"/>
          <c:tx>
            <c:strRef>
              <c:f>Sheet2!$H$28</c:f>
              <c:strCache>
                <c:ptCount val="1"/>
                <c:pt idx="0">
                  <c:v>control</c:v>
                </c:pt>
              </c:strCache>
            </c:strRef>
          </c:tx>
          <c:invertIfNegative val="0"/>
          <c:cat>
            <c:strRef>
              <c:f>Sheet2!$F$29:$F$33</c:f>
              <c:strCache>
                <c:ptCount val="5"/>
                <c:pt idx="0">
                  <c:v>ca</c:v>
                </c:pt>
                <c:pt idx="1">
                  <c:v>co</c:v>
                </c:pt>
                <c:pt idx="2">
                  <c:v>mn</c:v>
                </c:pt>
                <c:pt idx="3">
                  <c:v>ni</c:v>
                </c:pt>
                <c:pt idx="4">
                  <c:v>mg</c:v>
                </c:pt>
              </c:strCache>
            </c:strRef>
          </c:cat>
          <c:val>
            <c:numRef>
              <c:f>Sheet2!$H$29:$H$33</c:f>
              <c:numCache>
                <c:formatCode>General</c:formatCode>
                <c:ptCount val="5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87111256"/>
        <c:axId val="2087114232"/>
        <c:axId val="0"/>
      </c:bar3DChart>
      <c:catAx>
        <c:axId val="2087111256"/>
        <c:scaling>
          <c:orientation val="minMax"/>
        </c:scaling>
        <c:delete val="1"/>
        <c:axPos val="b"/>
        <c:majorTickMark val="out"/>
        <c:minorTickMark val="none"/>
        <c:tickLblPos val="nextTo"/>
        <c:crossAx val="2087114232"/>
        <c:crosses val="autoZero"/>
        <c:auto val="1"/>
        <c:lblAlgn val="ctr"/>
        <c:lblOffset val="100"/>
        <c:noMultiLvlLbl val="0"/>
      </c:catAx>
      <c:valAx>
        <c:axId val="20871142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871112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58503412073491"/>
          <c:y val="0.125799992387795"/>
          <c:w val="0.234829921259843"/>
          <c:h val="0.237244416951067"/>
        </c:manualLayout>
      </c:layout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Sheet2!$B$3</c:f>
              <c:strCache>
                <c:ptCount val="1"/>
                <c:pt idx="0">
                  <c:v>Experiment</c:v>
                </c:pt>
              </c:strCache>
            </c:strRef>
          </c:tx>
          <c:invertIfNegative val="0"/>
          <c:cat>
            <c:strRef>
              <c:f>Sheet2!$A$4:$A$8</c:f>
              <c:strCache>
                <c:ptCount val="5"/>
                <c:pt idx="0">
                  <c:v>ca</c:v>
                </c:pt>
                <c:pt idx="1">
                  <c:v>co</c:v>
                </c:pt>
                <c:pt idx="2">
                  <c:v>mn</c:v>
                </c:pt>
                <c:pt idx="3">
                  <c:v>ni</c:v>
                </c:pt>
                <c:pt idx="4">
                  <c:v>mg</c:v>
                </c:pt>
              </c:strCache>
            </c:strRef>
          </c:cat>
          <c:val>
            <c:numRef>
              <c:f>Sheet2!$B$4:$B$8</c:f>
              <c:numCache>
                <c:formatCode>General</c:formatCode>
                <c:ptCount val="5"/>
                <c:pt idx="0">
                  <c:v>2.19</c:v>
                </c:pt>
                <c:pt idx="1">
                  <c:v>4.159999999999997</c:v>
                </c:pt>
                <c:pt idx="2">
                  <c:v>1.01</c:v>
                </c:pt>
                <c:pt idx="3">
                  <c:v>2.12</c:v>
                </c:pt>
                <c:pt idx="4">
                  <c:v>0.98</c:v>
                </c:pt>
              </c:numCache>
            </c:numRef>
          </c:val>
        </c:ser>
        <c:ser>
          <c:idx val="1"/>
          <c:order val="1"/>
          <c:tx>
            <c:strRef>
              <c:f>Sheet2!$C$3</c:f>
              <c:strCache>
                <c:ptCount val="1"/>
                <c:pt idx="0">
                  <c:v>control</c:v>
                </c:pt>
              </c:strCache>
            </c:strRef>
          </c:tx>
          <c:invertIfNegative val="0"/>
          <c:cat>
            <c:strRef>
              <c:f>Sheet2!$A$4:$A$8</c:f>
              <c:strCache>
                <c:ptCount val="5"/>
                <c:pt idx="0">
                  <c:v>ca</c:v>
                </c:pt>
                <c:pt idx="1">
                  <c:v>co</c:v>
                </c:pt>
                <c:pt idx="2">
                  <c:v>mn</c:v>
                </c:pt>
                <c:pt idx="3">
                  <c:v>ni</c:v>
                </c:pt>
                <c:pt idx="4">
                  <c:v>mg</c:v>
                </c:pt>
              </c:strCache>
            </c:strRef>
          </c:cat>
          <c:val>
            <c:numRef>
              <c:f>Sheet2!$C$4:$C$8</c:f>
              <c:numCache>
                <c:formatCode>General</c:formatCode>
                <c:ptCount val="5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87138632"/>
        <c:axId val="2087141608"/>
        <c:axId val="0"/>
      </c:bar3DChart>
      <c:catAx>
        <c:axId val="2087138632"/>
        <c:scaling>
          <c:orientation val="minMax"/>
        </c:scaling>
        <c:delete val="1"/>
        <c:axPos val="b"/>
        <c:majorTickMark val="out"/>
        <c:minorTickMark val="none"/>
        <c:tickLblPos val="nextTo"/>
        <c:crossAx val="2087141608"/>
        <c:crosses val="autoZero"/>
        <c:auto val="1"/>
        <c:lblAlgn val="ctr"/>
        <c:lblOffset val="100"/>
        <c:noMultiLvlLbl val="0"/>
      </c:catAx>
      <c:valAx>
        <c:axId val="20871416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871386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75807906824147"/>
          <c:y val="0.224106205474316"/>
          <c:w val="0.249192093175853"/>
          <c:h val="0.254168541432321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Sheet2!$B$18</c:f>
              <c:strCache>
                <c:ptCount val="1"/>
                <c:pt idx="0">
                  <c:v>experiment</c:v>
                </c:pt>
              </c:strCache>
            </c:strRef>
          </c:tx>
          <c:invertIfNegative val="0"/>
          <c:cat>
            <c:strRef>
              <c:f>Sheet2!$A$19:$A$23</c:f>
              <c:strCache>
                <c:ptCount val="5"/>
                <c:pt idx="0">
                  <c:v>ca</c:v>
                </c:pt>
                <c:pt idx="1">
                  <c:v>co</c:v>
                </c:pt>
                <c:pt idx="2">
                  <c:v>mn</c:v>
                </c:pt>
                <c:pt idx="3">
                  <c:v>ni</c:v>
                </c:pt>
                <c:pt idx="4">
                  <c:v>mg</c:v>
                </c:pt>
              </c:strCache>
            </c:strRef>
          </c:cat>
          <c:val>
            <c:numRef>
              <c:f>Sheet2!$B$19:$B$23</c:f>
              <c:numCache>
                <c:formatCode>General</c:formatCode>
                <c:ptCount val="5"/>
                <c:pt idx="0">
                  <c:v>2.16</c:v>
                </c:pt>
                <c:pt idx="1">
                  <c:v>4.14</c:v>
                </c:pt>
                <c:pt idx="2">
                  <c:v>0.99</c:v>
                </c:pt>
                <c:pt idx="3">
                  <c:v>2.07</c:v>
                </c:pt>
                <c:pt idx="4">
                  <c:v>0.95</c:v>
                </c:pt>
              </c:numCache>
            </c:numRef>
          </c:val>
        </c:ser>
        <c:ser>
          <c:idx val="1"/>
          <c:order val="1"/>
          <c:tx>
            <c:strRef>
              <c:f>Sheet2!$C$18</c:f>
              <c:strCache>
                <c:ptCount val="1"/>
                <c:pt idx="0">
                  <c:v>control</c:v>
                </c:pt>
              </c:strCache>
            </c:strRef>
          </c:tx>
          <c:invertIfNegative val="0"/>
          <c:cat>
            <c:strRef>
              <c:f>Sheet2!$A$19:$A$23</c:f>
              <c:strCache>
                <c:ptCount val="5"/>
                <c:pt idx="0">
                  <c:v>ca</c:v>
                </c:pt>
                <c:pt idx="1">
                  <c:v>co</c:v>
                </c:pt>
                <c:pt idx="2">
                  <c:v>mn</c:v>
                </c:pt>
                <c:pt idx="3">
                  <c:v>ni</c:v>
                </c:pt>
                <c:pt idx="4">
                  <c:v>mg</c:v>
                </c:pt>
              </c:strCache>
            </c:strRef>
          </c:cat>
          <c:val>
            <c:numRef>
              <c:f>Sheet2!$C$19:$C$23</c:f>
              <c:numCache>
                <c:formatCode>General</c:formatCode>
                <c:ptCount val="5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87166072"/>
        <c:axId val="2087169048"/>
        <c:axId val="0"/>
      </c:bar3DChart>
      <c:catAx>
        <c:axId val="2087166072"/>
        <c:scaling>
          <c:orientation val="minMax"/>
        </c:scaling>
        <c:delete val="1"/>
        <c:axPos val="b"/>
        <c:majorTickMark val="out"/>
        <c:minorTickMark val="none"/>
        <c:tickLblPos val="nextTo"/>
        <c:crossAx val="2087169048"/>
        <c:crosses val="autoZero"/>
        <c:auto val="1"/>
        <c:lblAlgn val="ctr"/>
        <c:lblOffset val="100"/>
        <c:noMultiLvlLbl val="0"/>
      </c:catAx>
      <c:valAx>
        <c:axId val="20871690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871660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31806202796079"/>
          <c:y val="0.150235722904305"/>
          <c:w val="0.239622368632492"/>
          <c:h val="0.269828214601137"/>
        </c:manualLayout>
      </c:layout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Sheet2!$P$12</c:f>
              <c:strCache>
                <c:ptCount val="1"/>
                <c:pt idx="0">
                  <c:v>experiment</c:v>
                </c:pt>
              </c:strCache>
            </c:strRef>
          </c:tx>
          <c:invertIfNegative val="0"/>
          <c:cat>
            <c:strRef>
              <c:f>Sheet2!$O$13:$O$17</c:f>
              <c:strCache>
                <c:ptCount val="5"/>
                <c:pt idx="0">
                  <c:v>ca</c:v>
                </c:pt>
                <c:pt idx="1">
                  <c:v>co</c:v>
                </c:pt>
                <c:pt idx="2">
                  <c:v>mn</c:v>
                </c:pt>
                <c:pt idx="3">
                  <c:v>ni</c:v>
                </c:pt>
                <c:pt idx="4">
                  <c:v>mg</c:v>
                </c:pt>
              </c:strCache>
            </c:strRef>
          </c:cat>
          <c:val>
            <c:numRef>
              <c:f>Sheet2!$P$13:$P$17</c:f>
              <c:numCache>
                <c:formatCode>General</c:formatCode>
                <c:ptCount val="5"/>
                <c:pt idx="0">
                  <c:v>2.41</c:v>
                </c:pt>
                <c:pt idx="1">
                  <c:v>4.430000000000001</c:v>
                </c:pt>
                <c:pt idx="2">
                  <c:v>1.31</c:v>
                </c:pt>
                <c:pt idx="3">
                  <c:v>2.19</c:v>
                </c:pt>
                <c:pt idx="4">
                  <c:v>0.92</c:v>
                </c:pt>
              </c:numCache>
            </c:numRef>
          </c:val>
        </c:ser>
        <c:ser>
          <c:idx val="1"/>
          <c:order val="1"/>
          <c:tx>
            <c:strRef>
              <c:f>Sheet2!$Q$12</c:f>
              <c:strCache>
                <c:ptCount val="1"/>
                <c:pt idx="0">
                  <c:v>control</c:v>
                </c:pt>
              </c:strCache>
            </c:strRef>
          </c:tx>
          <c:invertIfNegative val="0"/>
          <c:cat>
            <c:strRef>
              <c:f>Sheet2!$O$13:$O$17</c:f>
              <c:strCache>
                <c:ptCount val="5"/>
                <c:pt idx="0">
                  <c:v>ca</c:v>
                </c:pt>
                <c:pt idx="1">
                  <c:v>co</c:v>
                </c:pt>
                <c:pt idx="2">
                  <c:v>mn</c:v>
                </c:pt>
                <c:pt idx="3">
                  <c:v>ni</c:v>
                </c:pt>
                <c:pt idx="4">
                  <c:v>mg</c:v>
                </c:pt>
              </c:strCache>
            </c:strRef>
          </c:cat>
          <c:val>
            <c:numRef>
              <c:f>Sheet2!$Q$13:$Q$17</c:f>
              <c:numCache>
                <c:formatCode>General</c:formatCode>
                <c:ptCount val="5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87194136"/>
        <c:axId val="2087197112"/>
        <c:axId val="0"/>
      </c:bar3DChart>
      <c:catAx>
        <c:axId val="2087194136"/>
        <c:scaling>
          <c:orientation val="minMax"/>
        </c:scaling>
        <c:delete val="1"/>
        <c:axPos val="b"/>
        <c:majorTickMark val="out"/>
        <c:minorTickMark val="none"/>
        <c:tickLblPos val="nextTo"/>
        <c:crossAx val="2087197112"/>
        <c:crosses val="autoZero"/>
        <c:auto val="1"/>
        <c:lblAlgn val="ctr"/>
        <c:lblOffset val="100"/>
        <c:noMultiLvlLbl val="0"/>
      </c:catAx>
      <c:valAx>
        <c:axId val="20871971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871941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8462467191601"/>
          <c:y val="0.128281643366008"/>
          <c:w val="0.232041880323543"/>
          <c:h val="0.309109630526953"/>
        </c:manualLayout>
      </c:layout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764A2D-AC62-3346-A7BD-85587CA2773D}" type="doc">
      <dgm:prSet loTypeId="urn:microsoft.com/office/officeart/2005/8/layout/process1" loCatId="" qsTypeId="urn:microsoft.com/office/officeart/2005/8/quickstyle/3D5" qsCatId="3D" csTypeId="urn:microsoft.com/office/officeart/2005/8/colors/accent1_2" csCatId="accent1" phldr="1"/>
      <dgm:spPr/>
    </dgm:pt>
    <dgm:pt modelId="{60181A68-BCB9-A94A-ACA6-7D1A276EF555}">
      <dgm:prSet phldrT="[Text]"/>
      <dgm:spPr/>
      <dgm:t>
        <a:bodyPr/>
        <a:lstStyle/>
        <a:p>
          <a:r>
            <a:rPr lang="en-US" b="1" dirty="0" smtClean="0"/>
            <a:t>One Enzyme</a:t>
          </a:r>
          <a:endParaRPr lang="en-US" b="1" dirty="0"/>
        </a:p>
      </dgm:t>
    </dgm:pt>
    <dgm:pt modelId="{1B963276-A8D8-4B48-B081-259EA4BFFE02}" type="parTrans" cxnId="{4EE6C099-6E70-8548-A770-72A649FEBAB3}">
      <dgm:prSet/>
      <dgm:spPr/>
      <dgm:t>
        <a:bodyPr/>
        <a:lstStyle/>
        <a:p>
          <a:endParaRPr lang="en-US" b="1"/>
        </a:p>
      </dgm:t>
    </dgm:pt>
    <dgm:pt modelId="{FB5FF767-E765-4248-AB19-A5736C24D482}" type="sibTrans" cxnId="{4EE6C099-6E70-8548-A770-72A649FEBAB3}">
      <dgm:prSet/>
      <dgm:spPr/>
      <dgm:t>
        <a:bodyPr/>
        <a:lstStyle/>
        <a:p>
          <a:endParaRPr lang="en-US" b="1"/>
        </a:p>
      </dgm:t>
    </dgm:pt>
    <dgm:pt modelId="{46A4F636-6F89-2F4D-8A48-29081C1688AC}">
      <dgm:prSet phldrT="[Text]"/>
      <dgm:spPr/>
      <dgm:t>
        <a:bodyPr/>
        <a:lstStyle/>
        <a:p>
          <a:r>
            <a:rPr lang="en-US" b="1" dirty="0" smtClean="0"/>
            <a:t>One Substrate</a:t>
          </a:r>
          <a:endParaRPr lang="en-US" b="1" dirty="0"/>
        </a:p>
      </dgm:t>
    </dgm:pt>
    <dgm:pt modelId="{87743082-B61F-F546-95F9-B66FAE3B15F5}" type="parTrans" cxnId="{CD945432-0DCE-AC4C-9A03-FBF5B1130C64}">
      <dgm:prSet/>
      <dgm:spPr/>
      <dgm:t>
        <a:bodyPr/>
        <a:lstStyle/>
        <a:p>
          <a:endParaRPr lang="en-US" b="1"/>
        </a:p>
      </dgm:t>
    </dgm:pt>
    <dgm:pt modelId="{1D5E8F23-1A84-8344-877B-5B23F20A4C0D}" type="sibTrans" cxnId="{CD945432-0DCE-AC4C-9A03-FBF5B1130C64}">
      <dgm:prSet/>
      <dgm:spPr/>
      <dgm:t>
        <a:bodyPr/>
        <a:lstStyle/>
        <a:p>
          <a:endParaRPr lang="en-US" b="1"/>
        </a:p>
      </dgm:t>
    </dgm:pt>
    <dgm:pt modelId="{6B889941-EECA-644A-98BE-79995C559C48}">
      <dgm:prSet phldrT="[Text]"/>
      <dgm:spPr/>
      <dgm:t>
        <a:bodyPr/>
        <a:lstStyle/>
        <a:p>
          <a:r>
            <a:rPr lang="en-US" b="1" dirty="0" smtClean="0"/>
            <a:t>One Reaction</a:t>
          </a:r>
          <a:endParaRPr lang="en-US" b="1" dirty="0"/>
        </a:p>
      </dgm:t>
    </dgm:pt>
    <dgm:pt modelId="{80F4CEE2-4D0E-4940-A3A3-0B2B5B220046}" type="parTrans" cxnId="{D5E9BA58-7A74-8D43-BBE8-61CCAC088333}">
      <dgm:prSet/>
      <dgm:spPr/>
      <dgm:t>
        <a:bodyPr/>
        <a:lstStyle/>
        <a:p>
          <a:endParaRPr lang="en-US" b="1"/>
        </a:p>
      </dgm:t>
    </dgm:pt>
    <dgm:pt modelId="{9930C903-2B2C-3D49-B3D5-E79935C64CFE}" type="sibTrans" cxnId="{D5E9BA58-7A74-8D43-BBE8-61CCAC088333}">
      <dgm:prSet/>
      <dgm:spPr/>
      <dgm:t>
        <a:bodyPr/>
        <a:lstStyle/>
        <a:p>
          <a:endParaRPr lang="en-US" b="1"/>
        </a:p>
      </dgm:t>
    </dgm:pt>
    <dgm:pt modelId="{93A076CB-E466-C647-A991-BF19A152809B}" type="pres">
      <dgm:prSet presAssocID="{DE764A2D-AC62-3346-A7BD-85587CA2773D}" presName="Name0" presStyleCnt="0">
        <dgm:presLayoutVars>
          <dgm:dir/>
          <dgm:resizeHandles val="exact"/>
        </dgm:presLayoutVars>
      </dgm:prSet>
      <dgm:spPr/>
    </dgm:pt>
    <dgm:pt modelId="{779821F4-5451-6446-A21A-C11120A91738}" type="pres">
      <dgm:prSet presAssocID="{60181A68-BCB9-A94A-ACA6-7D1A276EF55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F9280C-1AAD-9F45-A13C-FFA3349DA847}" type="pres">
      <dgm:prSet presAssocID="{FB5FF767-E765-4248-AB19-A5736C24D482}" presName="sibTrans" presStyleLbl="sibTrans2D1" presStyleIdx="0" presStyleCnt="2"/>
      <dgm:spPr/>
      <dgm:t>
        <a:bodyPr/>
        <a:lstStyle/>
        <a:p>
          <a:endParaRPr lang="en-US"/>
        </a:p>
      </dgm:t>
    </dgm:pt>
    <dgm:pt modelId="{B21D6D1A-C1CD-C348-A954-708EB8753A10}" type="pres">
      <dgm:prSet presAssocID="{FB5FF767-E765-4248-AB19-A5736C24D482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191A810C-9A8C-4D47-B551-A29A12284C5C}" type="pres">
      <dgm:prSet presAssocID="{46A4F636-6F89-2F4D-8A48-29081C1688A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5D7127-57AA-C14C-B595-194ACA4FCA65}" type="pres">
      <dgm:prSet presAssocID="{1D5E8F23-1A84-8344-877B-5B23F20A4C0D}" presName="sibTrans" presStyleLbl="sibTrans2D1" presStyleIdx="1" presStyleCnt="2"/>
      <dgm:spPr/>
      <dgm:t>
        <a:bodyPr/>
        <a:lstStyle/>
        <a:p>
          <a:endParaRPr lang="en-US"/>
        </a:p>
      </dgm:t>
    </dgm:pt>
    <dgm:pt modelId="{564975D4-8082-FC4A-8902-68A4B79246E0}" type="pres">
      <dgm:prSet presAssocID="{1D5E8F23-1A84-8344-877B-5B23F20A4C0D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87CF03DD-9EC6-9946-9F64-CA4453C2CD0E}" type="pres">
      <dgm:prSet presAssocID="{6B889941-EECA-644A-98BE-79995C559C48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26D6C89-1E87-3D47-9F9A-59081CBD1D0D}" type="presOf" srcId="{DE764A2D-AC62-3346-A7BD-85587CA2773D}" destId="{93A076CB-E466-C647-A991-BF19A152809B}" srcOrd="0" destOrd="0" presId="urn:microsoft.com/office/officeart/2005/8/layout/process1"/>
    <dgm:cxn modelId="{8A63EB17-0839-1243-8498-104DBA80EFBC}" type="presOf" srcId="{1D5E8F23-1A84-8344-877B-5B23F20A4C0D}" destId="{955D7127-57AA-C14C-B595-194ACA4FCA65}" srcOrd="0" destOrd="0" presId="urn:microsoft.com/office/officeart/2005/8/layout/process1"/>
    <dgm:cxn modelId="{6891B742-74C1-414D-B1B8-1E56E903FFC0}" type="presOf" srcId="{1D5E8F23-1A84-8344-877B-5B23F20A4C0D}" destId="{564975D4-8082-FC4A-8902-68A4B79246E0}" srcOrd="1" destOrd="0" presId="urn:microsoft.com/office/officeart/2005/8/layout/process1"/>
    <dgm:cxn modelId="{5DBA0CD1-8855-C749-BCDF-935810179260}" type="presOf" srcId="{46A4F636-6F89-2F4D-8A48-29081C1688AC}" destId="{191A810C-9A8C-4D47-B551-A29A12284C5C}" srcOrd="0" destOrd="0" presId="urn:microsoft.com/office/officeart/2005/8/layout/process1"/>
    <dgm:cxn modelId="{05D0CA68-2E00-7A4C-B395-5FF404C35701}" type="presOf" srcId="{FB5FF767-E765-4248-AB19-A5736C24D482}" destId="{2CF9280C-1AAD-9F45-A13C-FFA3349DA847}" srcOrd="0" destOrd="0" presId="urn:microsoft.com/office/officeart/2005/8/layout/process1"/>
    <dgm:cxn modelId="{D5E9BA58-7A74-8D43-BBE8-61CCAC088333}" srcId="{DE764A2D-AC62-3346-A7BD-85587CA2773D}" destId="{6B889941-EECA-644A-98BE-79995C559C48}" srcOrd="2" destOrd="0" parTransId="{80F4CEE2-4D0E-4940-A3A3-0B2B5B220046}" sibTransId="{9930C903-2B2C-3D49-B3D5-E79935C64CFE}"/>
    <dgm:cxn modelId="{4EE6C099-6E70-8548-A770-72A649FEBAB3}" srcId="{DE764A2D-AC62-3346-A7BD-85587CA2773D}" destId="{60181A68-BCB9-A94A-ACA6-7D1A276EF555}" srcOrd="0" destOrd="0" parTransId="{1B963276-A8D8-4B48-B081-259EA4BFFE02}" sibTransId="{FB5FF767-E765-4248-AB19-A5736C24D482}"/>
    <dgm:cxn modelId="{17AC57D2-D359-2542-8D9C-14ECE59917E9}" type="presOf" srcId="{60181A68-BCB9-A94A-ACA6-7D1A276EF555}" destId="{779821F4-5451-6446-A21A-C11120A91738}" srcOrd="0" destOrd="0" presId="urn:microsoft.com/office/officeart/2005/8/layout/process1"/>
    <dgm:cxn modelId="{E951A1FC-771B-8644-BB21-A739E6E4DCDB}" type="presOf" srcId="{6B889941-EECA-644A-98BE-79995C559C48}" destId="{87CF03DD-9EC6-9946-9F64-CA4453C2CD0E}" srcOrd="0" destOrd="0" presId="urn:microsoft.com/office/officeart/2005/8/layout/process1"/>
    <dgm:cxn modelId="{F3BFCB1B-1C9D-4E4B-BADF-3AC18C56A5ED}" type="presOf" srcId="{FB5FF767-E765-4248-AB19-A5736C24D482}" destId="{B21D6D1A-C1CD-C348-A954-708EB8753A10}" srcOrd="1" destOrd="0" presId="urn:microsoft.com/office/officeart/2005/8/layout/process1"/>
    <dgm:cxn modelId="{CD945432-0DCE-AC4C-9A03-FBF5B1130C64}" srcId="{DE764A2D-AC62-3346-A7BD-85587CA2773D}" destId="{46A4F636-6F89-2F4D-8A48-29081C1688AC}" srcOrd="1" destOrd="0" parTransId="{87743082-B61F-F546-95F9-B66FAE3B15F5}" sibTransId="{1D5E8F23-1A84-8344-877B-5B23F20A4C0D}"/>
    <dgm:cxn modelId="{F51BE5E4-C3FE-AD48-BE35-5B06106192E5}" type="presParOf" srcId="{93A076CB-E466-C647-A991-BF19A152809B}" destId="{779821F4-5451-6446-A21A-C11120A91738}" srcOrd="0" destOrd="0" presId="urn:microsoft.com/office/officeart/2005/8/layout/process1"/>
    <dgm:cxn modelId="{31305666-425B-C94E-BFB3-33F71FEBDE47}" type="presParOf" srcId="{93A076CB-E466-C647-A991-BF19A152809B}" destId="{2CF9280C-1AAD-9F45-A13C-FFA3349DA847}" srcOrd="1" destOrd="0" presId="urn:microsoft.com/office/officeart/2005/8/layout/process1"/>
    <dgm:cxn modelId="{38B4EAA4-9B86-2743-B53E-165156A2D1D9}" type="presParOf" srcId="{2CF9280C-1AAD-9F45-A13C-FFA3349DA847}" destId="{B21D6D1A-C1CD-C348-A954-708EB8753A10}" srcOrd="0" destOrd="0" presId="urn:microsoft.com/office/officeart/2005/8/layout/process1"/>
    <dgm:cxn modelId="{5F2C0A6E-1C2F-AF44-ADF1-0E3757CFDA80}" type="presParOf" srcId="{93A076CB-E466-C647-A991-BF19A152809B}" destId="{191A810C-9A8C-4D47-B551-A29A12284C5C}" srcOrd="2" destOrd="0" presId="urn:microsoft.com/office/officeart/2005/8/layout/process1"/>
    <dgm:cxn modelId="{E44C3BF5-8B43-934D-910B-17E5D163D08B}" type="presParOf" srcId="{93A076CB-E466-C647-A991-BF19A152809B}" destId="{955D7127-57AA-C14C-B595-194ACA4FCA65}" srcOrd="3" destOrd="0" presId="urn:microsoft.com/office/officeart/2005/8/layout/process1"/>
    <dgm:cxn modelId="{96D9A3B8-1D33-114B-8CB6-AAD136B494AD}" type="presParOf" srcId="{955D7127-57AA-C14C-B595-194ACA4FCA65}" destId="{564975D4-8082-FC4A-8902-68A4B79246E0}" srcOrd="0" destOrd="0" presId="urn:microsoft.com/office/officeart/2005/8/layout/process1"/>
    <dgm:cxn modelId="{2C82DE56-0F06-824C-B17B-7E029AED10DA}" type="presParOf" srcId="{93A076CB-E466-C647-A991-BF19A152809B}" destId="{87CF03DD-9EC6-9946-9F64-CA4453C2CD0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E22005-F699-8246-A3C6-3EC99F33118F}" type="doc">
      <dgm:prSet loTypeId="urn:microsoft.com/office/officeart/2005/8/layout/arrow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8AB816D-DF69-734D-AFC7-9F23CD4F8A08}">
      <dgm:prSet phldrT="[Text]" custT="1"/>
      <dgm:spPr/>
      <dgm:t>
        <a:bodyPr/>
        <a:lstStyle/>
        <a:p>
          <a:r>
            <a:rPr lang="en-US" sz="2000" b="0" dirty="0" smtClean="0">
              <a:solidFill>
                <a:schemeClr val="tx1"/>
              </a:solidFill>
            </a:rPr>
            <a:t>In resting condition---</a:t>
          </a:r>
        </a:p>
        <a:p>
          <a:r>
            <a:rPr lang="en-US" sz="2000" b="0" dirty="0" err="1" smtClean="0">
              <a:solidFill>
                <a:schemeClr val="tx1"/>
              </a:solidFill>
            </a:rPr>
            <a:t>Lactonase</a:t>
          </a:r>
          <a:r>
            <a:rPr lang="en-US" sz="2000" b="0" dirty="0" smtClean="0">
              <a:solidFill>
                <a:schemeClr val="tx1"/>
              </a:solidFill>
            </a:rPr>
            <a:t>/OP hydrolase</a:t>
          </a:r>
          <a:endParaRPr lang="en-US" sz="2000" b="0" dirty="0">
            <a:solidFill>
              <a:schemeClr val="tx1"/>
            </a:solidFill>
          </a:endParaRPr>
        </a:p>
      </dgm:t>
    </dgm:pt>
    <dgm:pt modelId="{9DA3B95B-A57D-9F41-9657-027992A09414}" type="parTrans" cxnId="{D2818A96-BAAF-B74A-9A9B-A5D5D31309F6}">
      <dgm:prSet/>
      <dgm:spPr/>
      <dgm:t>
        <a:bodyPr/>
        <a:lstStyle/>
        <a:p>
          <a:endParaRPr lang="en-US" sz="2400" b="0"/>
        </a:p>
      </dgm:t>
    </dgm:pt>
    <dgm:pt modelId="{05A39E17-EF0A-FA40-95E9-595344495C29}" type="sibTrans" cxnId="{D2818A96-BAAF-B74A-9A9B-A5D5D31309F6}">
      <dgm:prSet/>
      <dgm:spPr/>
      <dgm:t>
        <a:bodyPr/>
        <a:lstStyle/>
        <a:p>
          <a:endParaRPr lang="en-US" sz="2400" b="0"/>
        </a:p>
      </dgm:t>
    </dgm:pt>
    <dgm:pt modelId="{DFDAD35B-C7EE-9B4B-B8AB-15826A91F847}">
      <dgm:prSet phldrT="[Text]" custT="1"/>
      <dgm:spPr/>
      <dgm:t>
        <a:bodyPr/>
        <a:lstStyle/>
        <a:p>
          <a:r>
            <a:rPr lang="en-US" sz="2000" b="0" dirty="0" smtClean="0">
              <a:solidFill>
                <a:srgbClr val="000000"/>
              </a:solidFill>
            </a:rPr>
            <a:t>During stress—</a:t>
          </a:r>
        </a:p>
        <a:p>
          <a:r>
            <a:rPr lang="en-US" sz="2000" b="0" dirty="0" smtClean="0">
              <a:solidFill>
                <a:srgbClr val="000000"/>
              </a:solidFill>
            </a:rPr>
            <a:t>Ca</a:t>
          </a:r>
          <a:r>
            <a:rPr lang="en-US" sz="2000" b="0" baseline="30000" dirty="0" smtClean="0">
              <a:solidFill>
                <a:srgbClr val="000000"/>
              </a:solidFill>
            </a:rPr>
            <a:t>2+ </a:t>
          </a:r>
          <a:r>
            <a:rPr lang="en-US" sz="2000" b="0" dirty="0" smtClean="0">
              <a:solidFill>
                <a:srgbClr val="000000"/>
              </a:solidFill>
            </a:rPr>
            <a:t>homeostasis ?</a:t>
          </a:r>
          <a:endParaRPr lang="en-US" sz="2000" b="0" dirty="0">
            <a:solidFill>
              <a:srgbClr val="000000"/>
            </a:solidFill>
          </a:endParaRPr>
        </a:p>
      </dgm:t>
    </dgm:pt>
    <dgm:pt modelId="{1929C72C-D201-2041-9931-068F5D7B2EEE}" type="parTrans" cxnId="{746B09A2-337A-5248-9574-14C99C482D66}">
      <dgm:prSet/>
      <dgm:spPr/>
      <dgm:t>
        <a:bodyPr/>
        <a:lstStyle/>
        <a:p>
          <a:endParaRPr lang="en-US" sz="2400" b="0"/>
        </a:p>
      </dgm:t>
    </dgm:pt>
    <dgm:pt modelId="{5EE2AE39-A5ED-5C4B-A51E-FD41951099BA}" type="sibTrans" cxnId="{746B09A2-337A-5248-9574-14C99C482D66}">
      <dgm:prSet/>
      <dgm:spPr/>
      <dgm:t>
        <a:bodyPr/>
        <a:lstStyle/>
        <a:p>
          <a:endParaRPr lang="en-US" sz="2400" b="0"/>
        </a:p>
      </dgm:t>
    </dgm:pt>
    <dgm:pt modelId="{24C63697-AE8D-B047-9973-0751342BF68A}" type="pres">
      <dgm:prSet presAssocID="{FEE22005-F699-8246-A3C6-3EC99F33118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E0A84D-47E9-E94E-B61A-F9652A910154}" type="pres">
      <dgm:prSet presAssocID="{F8AB816D-DF69-734D-AFC7-9F23CD4F8A08}" presName="arrow" presStyleLbl="node1" presStyleIdx="0" presStyleCnt="2" custScaleY="1078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7C8E49-195F-B44B-8A11-D48FE463364B}" type="pres">
      <dgm:prSet presAssocID="{DFDAD35B-C7EE-9B4B-B8AB-15826A91F847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2818A96-BAAF-B74A-9A9B-A5D5D31309F6}" srcId="{FEE22005-F699-8246-A3C6-3EC99F33118F}" destId="{F8AB816D-DF69-734D-AFC7-9F23CD4F8A08}" srcOrd="0" destOrd="0" parTransId="{9DA3B95B-A57D-9F41-9657-027992A09414}" sibTransId="{05A39E17-EF0A-FA40-95E9-595344495C29}"/>
    <dgm:cxn modelId="{7C8F8BE8-B653-1740-8B04-7FA6CFD30056}" type="presOf" srcId="{DFDAD35B-C7EE-9B4B-B8AB-15826A91F847}" destId="{DD7C8E49-195F-B44B-8A11-D48FE463364B}" srcOrd="0" destOrd="0" presId="urn:microsoft.com/office/officeart/2005/8/layout/arrow1"/>
    <dgm:cxn modelId="{83C309C2-150C-E443-987B-A7EDCEBB324F}" type="presOf" srcId="{FEE22005-F699-8246-A3C6-3EC99F33118F}" destId="{24C63697-AE8D-B047-9973-0751342BF68A}" srcOrd="0" destOrd="0" presId="urn:microsoft.com/office/officeart/2005/8/layout/arrow1"/>
    <dgm:cxn modelId="{746B09A2-337A-5248-9574-14C99C482D66}" srcId="{FEE22005-F699-8246-A3C6-3EC99F33118F}" destId="{DFDAD35B-C7EE-9B4B-B8AB-15826A91F847}" srcOrd="1" destOrd="0" parTransId="{1929C72C-D201-2041-9931-068F5D7B2EEE}" sibTransId="{5EE2AE39-A5ED-5C4B-A51E-FD41951099BA}"/>
    <dgm:cxn modelId="{9BE75B9E-7105-C34F-A518-60A7C3196E87}" type="presOf" srcId="{F8AB816D-DF69-734D-AFC7-9F23CD4F8A08}" destId="{B2E0A84D-47E9-E94E-B61A-F9652A910154}" srcOrd="0" destOrd="0" presId="urn:microsoft.com/office/officeart/2005/8/layout/arrow1"/>
    <dgm:cxn modelId="{646A4763-7713-7D41-B753-1908350C89B3}" type="presParOf" srcId="{24C63697-AE8D-B047-9973-0751342BF68A}" destId="{B2E0A84D-47E9-E94E-B61A-F9652A910154}" srcOrd="0" destOrd="0" presId="urn:microsoft.com/office/officeart/2005/8/layout/arrow1"/>
    <dgm:cxn modelId="{3D0D2756-5109-8F4A-8C96-F8E8FE24E0EE}" type="presParOf" srcId="{24C63697-AE8D-B047-9973-0751342BF68A}" destId="{DD7C8E49-195F-B44B-8A11-D48FE463364B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9821F4-5451-6446-A21A-C11120A91738}">
      <dsp:nvSpPr>
        <dsp:cNvPr id="0" name=""/>
        <dsp:cNvSpPr/>
      </dsp:nvSpPr>
      <dsp:spPr>
        <a:xfrm>
          <a:off x="5357" y="1551582"/>
          <a:ext cx="1601390" cy="9608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One Enzyme</a:t>
          </a:r>
          <a:endParaRPr lang="en-US" sz="2400" b="1" kern="1200" dirty="0"/>
        </a:p>
      </dsp:txBody>
      <dsp:txXfrm>
        <a:off x="33499" y="1579724"/>
        <a:ext cx="1545106" cy="904550"/>
      </dsp:txXfrm>
    </dsp:sp>
    <dsp:sp modelId="{2CF9280C-1AAD-9F45-A13C-FFA3349DA847}">
      <dsp:nvSpPr>
        <dsp:cNvPr id="0" name=""/>
        <dsp:cNvSpPr/>
      </dsp:nvSpPr>
      <dsp:spPr>
        <a:xfrm>
          <a:off x="1766887" y="1833427"/>
          <a:ext cx="339494" cy="3971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b="1" kern="1200"/>
        </a:p>
      </dsp:txBody>
      <dsp:txXfrm>
        <a:off x="1766887" y="1912856"/>
        <a:ext cx="237646" cy="238286"/>
      </dsp:txXfrm>
    </dsp:sp>
    <dsp:sp modelId="{191A810C-9A8C-4D47-B551-A29A12284C5C}">
      <dsp:nvSpPr>
        <dsp:cNvPr id="0" name=""/>
        <dsp:cNvSpPr/>
      </dsp:nvSpPr>
      <dsp:spPr>
        <a:xfrm>
          <a:off x="2247304" y="1551582"/>
          <a:ext cx="1601390" cy="9608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One Substrate</a:t>
          </a:r>
          <a:endParaRPr lang="en-US" sz="2400" b="1" kern="1200" dirty="0"/>
        </a:p>
      </dsp:txBody>
      <dsp:txXfrm>
        <a:off x="2275446" y="1579724"/>
        <a:ext cx="1545106" cy="904550"/>
      </dsp:txXfrm>
    </dsp:sp>
    <dsp:sp modelId="{955D7127-57AA-C14C-B595-194ACA4FCA65}">
      <dsp:nvSpPr>
        <dsp:cNvPr id="0" name=""/>
        <dsp:cNvSpPr/>
      </dsp:nvSpPr>
      <dsp:spPr>
        <a:xfrm>
          <a:off x="4008834" y="1833427"/>
          <a:ext cx="339494" cy="3971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b="1" kern="1200"/>
        </a:p>
      </dsp:txBody>
      <dsp:txXfrm>
        <a:off x="4008834" y="1912856"/>
        <a:ext cx="237646" cy="238286"/>
      </dsp:txXfrm>
    </dsp:sp>
    <dsp:sp modelId="{87CF03DD-9EC6-9946-9F64-CA4453C2CD0E}">
      <dsp:nvSpPr>
        <dsp:cNvPr id="0" name=""/>
        <dsp:cNvSpPr/>
      </dsp:nvSpPr>
      <dsp:spPr>
        <a:xfrm>
          <a:off x="4489251" y="1551582"/>
          <a:ext cx="1601390" cy="9608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One Reaction</a:t>
          </a:r>
          <a:endParaRPr lang="en-US" sz="2400" b="1" kern="1200" dirty="0"/>
        </a:p>
      </dsp:txBody>
      <dsp:txXfrm>
        <a:off x="4517393" y="1579724"/>
        <a:ext cx="1545106" cy="9045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E0A84D-47E9-E94E-B61A-F9652A910154}">
      <dsp:nvSpPr>
        <dsp:cNvPr id="0" name=""/>
        <dsp:cNvSpPr/>
      </dsp:nvSpPr>
      <dsp:spPr>
        <a:xfrm rot="16200000">
          <a:off x="253" y="467422"/>
          <a:ext cx="2902148" cy="3129154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 smtClean="0">
              <a:solidFill>
                <a:schemeClr val="tx1"/>
              </a:solidFill>
            </a:rPr>
            <a:t>In resting condition---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 err="1" smtClean="0">
              <a:solidFill>
                <a:schemeClr val="tx1"/>
              </a:solidFill>
            </a:rPr>
            <a:t>Lactonase</a:t>
          </a:r>
          <a:r>
            <a:rPr lang="en-US" sz="2000" b="0" kern="1200" dirty="0" smtClean="0">
              <a:solidFill>
                <a:schemeClr val="tx1"/>
              </a:solidFill>
            </a:rPr>
            <a:t>/OP hydrolase</a:t>
          </a:r>
          <a:endParaRPr lang="en-US" sz="2000" b="0" kern="1200" dirty="0">
            <a:solidFill>
              <a:schemeClr val="tx1"/>
            </a:solidFill>
          </a:endParaRPr>
        </a:p>
      </dsp:txBody>
      <dsp:txXfrm rot="5400000">
        <a:off x="394626" y="1306462"/>
        <a:ext cx="2621278" cy="1451074"/>
      </dsp:txXfrm>
    </dsp:sp>
    <dsp:sp modelId="{DD7C8E49-195F-B44B-8A11-D48FE463364B}">
      <dsp:nvSpPr>
        <dsp:cNvPr id="0" name=""/>
        <dsp:cNvSpPr/>
      </dsp:nvSpPr>
      <dsp:spPr>
        <a:xfrm rot="5400000">
          <a:off x="3193598" y="580925"/>
          <a:ext cx="2902148" cy="2902148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 smtClean="0">
              <a:solidFill>
                <a:srgbClr val="000000"/>
              </a:solidFill>
            </a:rPr>
            <a:t>During stress—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 smtClean="0">
              <a:solidFill>
                <a:srgbClr val="000000"/>
              </a:solidFill>
            </a:rPr>
            <a:t>Ca</a:t>
          </a:r>
          <a:r>
            <a:rPr lang="en-US" sz="2000" b="0" kern="1200" baseline="30000" dirty="0" smtClean="0">
              <a:solidFill>
                <a:srgbClr val="000000"/>
              </a:solidFill>
            </a:rPr>
            <a:t>2+ </a:t>
          </a:r>
          <a:r>
            <a:rPr lang="en-US" sz="2000" b="0" kern="1200" dirty="0" smtClean="0">
              <a:solidFill>
                <a:srgbClr val="000000"/>
              </a:solidFill>
            </a:rPr>
            <a:t>homeostasis ?</a:t>
          </a:r>
          <a:endParaRPr lang="en-US" sz="2000" b="0" kern="1200" dirty="0">
            <a:solidFill>
              <a:srgbClr val="000000"/>
            </a:solidFill>
          </a:endParaRPr>
        </a:p>
      </dsp:txBody>
      <dsp:txXfrm rot="-5400000">
        <a:off x="3193598" y="1306462"/>
        <a:ext cx="2394272" cy="14510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</cdr:x>
      <cdr:y>0.87112</cdr:y>
    </cdr:from>
    <cdr:to>
      <cdr:x>0.72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57200" y="1991200"/>
          <a:ext cx="2286000" cy="2946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b="1" dirty="0" err="1" smtClean="0"/>
            <a:t>Ca</a:t>
          </a:r>
          <a:r>
            <a:rPr lang="en-US" sz="1100" b="1" dirty="0" smtClean="0"/>
            <a:t>      Co        </a:t>
          </a:r>
          <a:r>
            <a:rPr lang="en-US" sz="1100" b="1" dirty="0" err="1" smtClean="0"/>
            <a:t>Mn</a:t>
          </a:r>
          <a:r>
            <a:rPr lang="en-US" sz="1100" b="1" dirty="0" smtClean="0"/>
            <a:t>       Ni       Mg</a:t>
          </a:r>
          <a:endParaRPr lang="en-US" sz="11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0.08163</cdr:x>
      <cdr:y>0.85341</cdr:y>
    </cdr:from>
    <cdr:to>
      <cdr:x>0.69388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4800" y="1715172"/>
          <a:ext cx="2286000" cy="2946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b="1" dirty="0" err="1" smtClean="0"/>
            <a:t>Ca</a:t>
          </a:r>
          <a:r>
            <a:rPr lang="en-US" sz="1100" b="1" dirty="0" smtClean="0"/>
            <a:t>      Co        </a:t>
          </a:r>
          <a:r>
            <a:rPr lang="en-US" sz="1100" b="1" dirty="0" err="1" smtClean="0"/>
            <a:t>Mn</a:t>
          </a:r>
          <a:r>
            <a:rPr lang="en-US" sz="1100" b="1" dirty="0" smtClean="0"/>
            <a:t>       Ni       Mg</a:t>
          </a:r>
          <a:endParaRPr lang="en-US" sz="11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0.14312</cdr:x>
      <cdr:y>0.86704</cdr:y>
    </cdr:from>
    <cdr:to>
      <cdr:x>0.74312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45288" y="1921123"/>
          <a:ext cx="2286000" cy="2946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b="1" dirty="0" err="1" smtClean="0"/>
            <a:t>Ca</a:t>
          </a:r>
          <a:r>
            <a:rPr lang="en-US" sz="1100" b="1" dirty="0" smtClean="0"/>
            <a:t>      Co        </a:t>
          </a:r>
          <a:r>
            <a:rPr lang="en-US" sz="1100" b="1" dirty="0" err="1" smtClean="0"/>
            <a:t>Mn</a:t>
          </a:r>
          <a:r>
            <a:rPr lang="en-US" sz="1100" b="1" dirty="0" smtClean="0"/>
            <a:t>       Ni       Mg</a:t>
          </a:r>
          <a:endParaRPr lang="en-US" sz="11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AFEC2A-EC08-FA4A-8954-1239CCABA25E}" type="datetimeFigureOut">
              <a:rPr lang="en-US" smtClean="0"/>
              <a:t>05/10/15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C8B509-98B4-A240-B739-C2822F319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0653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C9224-4AC7-BB4A-AFF9-1EC286A01612}" type="datetimeFigureOut">
              <a:rPr lang="en-US" smtClean="0"/>
              <a:t>05/10/15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D18ADA-2201-634A-9873-8D01C6323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297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either because they are too inefficient to affect fitness or because the enzyme never encounters the substrate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18ADA-2201-634A-9873-8D01C632316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475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9F48-4C18-CB40-9FE4-8DFAF86267B4}" type="datetimeFigureOut">
              <a:rPr lang="en-US" smtClean="0"/>
              <a:t>05/10/15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2FE361-07C8-1F43-96EA-E2BCE7563AA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9F48-4C18-CB40-9FE4-8DFAF86267B4}" type="datetimeFigureOut">
              <a:rPr lang="en-US" smtClean="0"/>
              <a:t>05/10/15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FE361-07C8-1F43-96EA-E2BCE7563A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9F48-4C18-CB40-9FE4-8DFAF86267B4}" type="datetimeFigureOut">
              <a:rPr lang="en-US" smtClean="0"/>
              <a:t>05/10/15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FE361-07C8-1F43-96EA-E2BCE7563AA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9F48-4C18-CB40-9FE4-8DFAF86267B4}" type="datetimeFigureOut">
              <a:rPr lang="en-US" smtClean="0"/>
              <a:t>05/10/15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FE361-07C8-1F43-96EA-E2BCE7563AA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9F48-4C18-CB40-9FE4-8DFAF86267B4}" type="datetimeFigureOut">
              <a:rPr lang="en-US" smtClean="0"/>
              <a:t>05/10/15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FE361-07C8-1F43-96EA-E2BCE7563AA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9F48-4C18-CB40-9FE4-8DFAF86267B4}" type="datetimeFigureOut">
              <a:rPr lang="en-US" smtClean="0"/>
              <a:t>05/10/15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FE361-07C8-1F43-96EA-E2BCE7563A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9F48-4C18-CB40-9FE4-8DFAF86267B4}" type="datetimeFigureOut">
              <a:rPr lang="en-US" smtClean="0"/>
              <a:t>05/10/15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FE361-07C8-1F43-96EA-E2BCE7563A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9F48-4C18-CB40-9FE4-8DFAF86267B4}" type="datetimeFigureOut">
              <a:rPr lang="en-US" smtClean="0"/>
              <a:t>05/10/15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FE361-07C8-1F43-96EA-E2BCE7563A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9F48-4C18-CB40-9FE4-8DFAF86267B4}" type="datetimeFigureOut">
              <a:rPr lang="en-US" smtClean="0"/>
              <a:t>05/10/15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FE361-07C8-1F43-96EA-E2BCE7563A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9F48-4C18-CB40-9FE4-8DFAF86267B4}" type="datetimeFigureOut">
              <a:rPr lang="en-US" smtClean="0"/>
              <a:t>05/10/15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FE361-07C8-1F43-96EA-E2BCE7563A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9F48-4C18-CB40-9FE4-8DFAF86267B4}" type="datetimeFigureOut">
              <a:rPr lang="en-US" smtClean="0"/>
              <a:t>05/10/15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FE361-07C8-1F43-96EA-E2BCE7563A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9A89F48-4C18-CB40-9FE4-8DFAF86267B4}" type="datetimeFigureOut">
              <a:rPr lang="en-US" smtClean="0"/>
              <a:t>05/10/15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42FE361-07C8-1F43-96EA-E2BCE7563AA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3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oleObject" Target="file:///\\localhost\Users\apple\Desktop\Macintosh%20HD:Users:apple:Documents:RESEARCH:M.Sc.%20Projects_2013-2014:Roshan_SMP30:Roshan_thesis_1.docx!OLE_LINK1" TargetMode="External"/><Relationship Id="rId5" Type="http://schemas.openxmlformats.org/officeDocument/2006/relationships/image" Target="../media/image1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4" Type="http://schemas.openxmlformats.org/officeDocument/2006/relationships/chart" Target="../charts/chart4.xml"/><Relationship Id="rId5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01" y="190858"/>
            <a:ext cx="975124" cy="1298733"/>
          </a:xfrm>
          <a:prstGeom prst="rect">
            <a:avLst/>
          </a:prstGeom>
          <a:noFill/>
        </p:spPr>
      </p:pic>
      <p:pic>
        <p:nvPicPr>
          <p:cNvPr id="5" name="Picture 4" descr="C:\Users\Muralee\AppData\Local\Microsoft\Windows\Temporary Internet Files\Content.IE5\ERWYT1Q1\SAARC_log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578" y="214768"/>
            <a:ext cx="1048675" cy="124612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688913" y="2934601"/>
            <a:ext cx="7412990" cy="3149204"/>
          </a:xfrm>
        </p:spPr>
        <p:txBody>
          <a:bodyPr>
            <a:noAutofit/>
          </a:bodyPr>
          <a:lstStyle/>
          <a:p>
            <a:endParaRPr lang="en-US" sz="1800" b="1" dirty="0" smtClean="0">
              <a:solidFill>
                <a:schemeClr val="tx1"/>
              </a:solidFill>
            </a:endParaRPr>
          </a:p>
          <a:p>
            <a:endParaRPr lang="en-US" sz="2400" b="1" dirty="0" smtClean="0">
              <a:solidFill>
                <a:schemeClr val="tx1"/>
              </a:solidFill>
            </a:endParaRPr>
          </a:p>
          <a:p>
            <a:r>
              <a:rPr lang="en-US" sz="2400" b="1" dirty="0">
                <a:solidFill>
                  <a:schemeClr val="tx1"/>
                </a:solidFill>
              </a:rPr>
              <a:t>Rinkoo D. Gupta, Ph.D</a:t>
            </a:r>
            <a:r>
              <a:rPr lang="en-US" sz="2400" b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sz="1600" b="1" dirty="0" smtClean="0">
                <a:solidFill>
                  <a:schemeClr val="tx1"/>
                </a:solidFill>
              </a:rPr>
              <a:t>Faculty of Life Sciences and Biotechnology</a:t>
            </a:r>
          </a:p>
          <a:p>
            <a:r>
              <a:rPr lang="en-US" sz="1600" b="1" dirty="0" smtClean="0">
                <a:solidFill>
                  <a:schemeClr val="tx1"/>
                </a:solidFill>
              </a:rPr>
              <a:t>South Asian </a:t>
            </a:r>
            <a:r>
              <a:rPr lang="en-US" sz="1600" b="1" dirty="0" smtClean="0">
                <a:solidFill>
                  <a:schemeClr val="tx1"/>
                </a:solidFill>
              </a:rPr>
              <a:t>University</a:t>
            </a:r>
            <a:endParaRPr lang="en-US" sz="1600" b="1" dirty="0" smtClean="0">
              <a:solidFill>
                <a:schemeClr val="tx1"/>
              </a:solidFill>
            </a:endParaRPr>
          </a:p>
          <a:p>
            <a:r>
              <a:rPr lang="en-US" sz="1600" b="1" dirty="0" smtClean="0">
                <a:solidFill>
                  <a:schemeClr val="tx1"/>
                </a:solidFill>
              </a:rPr>
              <a:t>New Delhi</a:t>
            </a:r>
            <a:endParaRPr lang="en-US" sz="1600" b="1" dirty="0">
              <a:solidFill>
                <a:schemeClr val="tx1"/>
              </a:solidFill>
            </a:endParaRPr>
          </a:p>
          <a:p>
            <a:endParaRPr lang="en-US" sz="2400" b="1" dirty="0" smtClean="0">
              <a:solidFill>
                <a:schemeClr val="tx1"/>
              </a:solidFill>
            </a:endParaRPr>
          </a:p>
          <a:p>
            <a:endParaRPr lang="en-US" sz="2400" b="1" dirty="0" smtClean="0">
              <a:solidFill>
                <a:schemeClr val="tx1"/>
              </a:solidFill>
            </a:endParaRPr>
          </a:p>
          <a:p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9751" y="1859654"/>
            <a:ext cx="81848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FF"/>
                </a:solidFill>
                <a:effectLst/>
                <a:latin typeface="Ayuthaya"/>
                <a:cs typeface="Ayuthaya"/>
              </a:rPr>
              <a:t>Metal-Based </a:t>
            </a:r>
            <a:r>
              <a:rPr lang="en-US" sz="28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FF"/>
                </a:solidFill>
                <a:latin typeface="Ayuthaya"/>
                <a:cs typeface="Ayuthaya"/>
              </a:rPr>
              <a:t>Enzyme promiscuity of </a:t>
            </a:r>
            <a:r>
              <a:rPr lang="en-US" sz="28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FF"/>
                </a:solidFill>
                <a:effectLst/>
                <a:latin typeface="Ayuthaya"/>
                <a:cs typeface="Ayuthaya"/>
              </a:rPr>
              <a:t>Human Senescence Marker Protein 30</a:t>
            </a:r>
            <a:br>
              <a:rPr lang="en-US" sz="28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FF"/>
                </a:solidFill>
                <a:effectLst/>
                <a:latin typeface="Ayuthaya"/>
                <a:cs typeface="Ayuthaya"/>
              </a:rPr>
            </a:br>
            <a:endParaRPr lang="en-US" sz="2800" b="1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00FF"/>
              </a:solidFill>
              <a:effectLst/>
              <a:latin typeface="Ayuthaya"/>
              <a:cs typeface="Ayuthaya"/>
            </a:endParaRPr>
          </a:p>
        </p:txBody>
      </p:sp>
    </p:spTree>
    <p:extLst>
      <p:ext uri="{BB962C8B-B14F-4D97-AF65-F5344CB8AC3E}">
        <p14:creationId xmlns:p14="http://schemas.microsoft.com/office/powerpoint/2010/main" val="1691853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7978"/>
            <a:ext cx="8229600" cy="834001"/>
          </a:xfrm>
        </p:spPr>
        <p:txBody>
          <a:bodyPr/>
          <a:lstStyle/>
          <a:p>
            <a:r>
              <a:rPr lang="en-US" sz="3600" dirty="0" smtClean="0"/>
              <a:t>What is Enzyme Promiscuity?</a:t>
            </a:r>
            <a:endParaRPr lang="en-US" sz="3600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572021670"/>
              </p:ext>
            </p:extLst>
          </p:nvPr>
        </p:nvGraphicFramePr>
        <p:xfrm>
          <a:off x="1524000" y="62550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10858" y="3541157"/>
            <a:ext cx="752561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“The term ‘promiscuous’ is used to describe enzymes that catalyze more than one reaction” </a:t>
            </a:r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r>
              <a:rPr lang="en-US" b="1" dirty="0" smtClean="0">
                <a:solidFill>
                  <a:srgbClr val="3366FF"/>
                </a:solidFill>
              </a:rPr>
              <a:t>“</a:t>
            </a:r>
            <a:r>
              <a:rPr lang="en-US" b="1" dirty="0" smtClean="0">
                <a:solidFill>
                  <a:srgbClr val="3366FF"/>
                </a:solidFill>
              </a:rPr>
              <a:t>Enzyme promiscuity is an ability to catalyze secondary reactions that are physiologically irrelevant”</a:t>
            </a:r>
          </a:p>
          <a:p>
            <a:pPr algn="ctr"/>
            <a:endParaRPr lang="en-US" b="1" dirty="0"/>
          </a:p>
          <a:p>
            <a:pPr marL="285750" indent="-285750">
              <a:buFont typeface="Wingdings" charset="2"/>
              <a:buChar char="Ø"/>
            </a:pPr>
            <a:r>
              <a:rPr lang="en-US" b="1" dirty="0" smtClean="0"/>
              <a:t>Substrate Promiscuity</a:t>
            </a:r>
          </a:p>
          <a:p>
            <a:pPr marL="285750" indent="-285750">
              <a:buFont typeface="Wingdings" charset="2"/>
              <a:buChar char="Ø"/>
            </a:pPr>
            <a:r>
              <a:rPr lang="en-US" b="1" dirty="0" smtClean="0"/>
              <a:t>Catalytic </a:t>
            </a:r>
            <a:r>
              <a:rPr lang="en-US" b="1" dirty="0" smtClean="0"/>
              <a:t>Promiscuity</a:t>
            </a:r>
          </a:p>
          <a:p>
            <a:pPr marL="285750" indent="-285750">
              <a:buFont typeface="Wingdings" charset="2"/>
              <a:buChar char="Ø"/>
            </a:pPr>
            <a:r>
              <a:rPr lang="en-US" b="1" dirty="0" smtClean="0"/>
              <a:t>Alternative Cofactors</a:t>
            </a:r>
            <a:endParaRPr lang="en-US" b="1" dirty="0" smtClean="0"/>
          </a:p>
          <a:p>
            <a:pPr algn="ctr"/>
            <a:endParaRPr lang="en-US" b="1" dirty="0"/>
          </a:p>
          <a:p>
            <a:pPr algn="ctr"/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262381" y="6403480"/>
            <a:ext cx="4919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Copley </a:t>
            </a:r>
            <a:r>
              <a:rPr lang="en-US" sz="1600" dirty="0" smtClean="0"/>
              <a:t>S.D. (2015), Trends in Biochemical Sciences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47967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632260" y="2303095"/>
            <a:ext cx="1961975" cy="1185808"/>
          </a:xfrm>
          <a:custGeom>
            <a:avLst/>
            <a:gdLst>
              <a:gd name="connsiteX0" fmla="*/ 0 w 2768749"/>
              <a:gd name="connsiteY0" fmla="*/ 138437 h 1384374"/>
              <a:gd name="connsiteX1" fmla="*/ 138437 w 2768749"/>
              <a:gd name="connsiteY1" fmla="*/ 0 h 1384374"/>
              <a:gd name="connsiteX2" fmla="*/ 2630312 w 2768749"/>
              <a:gd name="connsiteY2" fmla="*/ 0 h 1384374"/>
              <a:gd name="connsiteX3" fmla="*/ 2768749 w 2768749"/>
              <a:gd name="connsiteY3" fmla="*/ 138437 h 1384374"/>
              <a:gd name="connsiteX4" fmla="*/ 2768749 w 2768749"/>
              <a:gd name="connsiteY4" fmla="*/ 1245937 h 1384374"/>
              <a:gd name="connsiteX5" fmla="*/ 2630312 w 2768749"/>
              <a:gd name="connsiteY5" fmla="*/ 1384374 h 1384374"/>
              <a:gd name="connsiteX6" fmla="*/ 138437 w 2768749"/>
              <a:gd name="connsiteY6" fmla="*/ 1384374 h 1384374"/>
              <a:gd name="connsiteX7" fmla="*/ 0 w 2768749"/>
              <a:gd name="connsiteY7" fmla="*/ 1245937 h 1384374"/>
              <a:gd name="connsiteX8" fmla="*/ 0 w 2768749"/>
              <a:gd name="connsiteY8" fmla="*/ 138437 h 1384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8749" h="1384374">
                <a:moveTo>
                  <a:pt x="0" y="138437"/>
                </a:moveTo>
                <a:cubicBezTo>
                  <a:pt x="0" y="61980"/>
                  <a:pt x="61980" y="0"/>
                  <a:pt x="138437" y="0"/>
                </a:cubicBezTo>
                <a:lnTo>
                  <a:pt x="2630312" y="0"/>
                </a:lnTo>
                <a:cubicBezTo>
                  <a:pt x="2706769" y="0"/>
                  <a:pt x="2768749" y="61980"/>
                  <a:pt x="2768749" y="138437"/>
                </a:cubicBezTo>
                <a:lnTo>
                  <a:pt x="2768749" y="1245937"/>
                </a:lnTo>
                <a:cubicBezTo>
                  <a:pt x="2768749" y="1322394"/>
                  <a:pt x="2706769" y="1384374"/>
                  <a:pt x="2630312" y="1384374"/>
                </a:cubicBezTo>
                <a:lnTo>
                  <a:pt x="138437" y="1384374"/>
                </a:lnTo>
                <a:cubicBezTo>
                  <a:pt x="61980" y="1384374"/>
                  <a:pt x="0" y="1322394"/>
                  <a:pt x="0" y="1245937"/>
                </a:cubicBezTo>
                <a:lnTo>
                  <a:pt x="0" y="138437"/>
                </a:lnTo>
                <a:close/>
              </a:path>
            </a:pathLst>
          </a:custGeom>
          <a:solidFill>
            <a:srgbClr val="00009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2462" tIns="95157" rIns="122462" bIns="95157" numCol="1" spcCol="1270" anchor="ctr" anchorCtr="0">
            <a:noAutofit/>
          </a:bodyPr>
          <a:lstStyle/>
          <a:p>
            <a:pPr lvl="0" algn="ctr" defTabSz="1911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300" kern="1200" dirty="0" smtClean="0"/>
              <a:t>PON1</a:t>
            </a:r>
            <a:endParaRPr lang="en-US" sz="4300" kern="1200" dirty="0"/>
          </a:p>
        </p:txBody>
      </p:sp>
      <p:sp>
        <p:nvSpPr>
          <p:cNvPr id="10" name="Freeform 9"/>
          <p:cNvSpPr/>
          <p:nvPr/>
        </p:nvSpPr>
        <p:spPr>
          <a:xfrm>
            <a:off x="6580167" y="2303095"/>
            <a:ext cx="2254476" cy="1185808"/>
          </a:xfrm>
          <a:custGeom>
            <a:avLst/>
            <a:gdLst>
              <a:gd name="connsiteX0" fmla="*/ 0 w 2768749"/>
              <a:gd name="connsiteY0" fmla="*/ 138437 h 1384374"/>
              <a:gd name="connsiteX1" fmla="*/ 138437 w 2768749"/>
              <a:gd name="connsiteY1" fmla="*/ 0 h 1384374"/>
              <a:gd name="connsiteX2" fmla="*/ 2630312 w 2768749"/>
              <a:gd name="connsiteY2" fmla="*/ 0 h 1384374"/>
              <a:gd name="connsiteX3" fmla="*/ 2768749 w 2768749"/>
              <a:gd name="connsiteY3" fmla="*/ 138437 h 1384374"/>
              <a:gd name="connsiteX4" fmla="*/ 2768749 w 2768749"/>
              <a:gd name="connsiteY4" fmla="*/ 1245937 h 1384374"/>
              <a:gd name="connsiteX5" fmla="*/ 2630312 w 2768749"/>
              <a:gd name="connsiteY5" fmla="*/ 1384374 h 1384374"/>
              <a:gd name="connsiteX6" fmla="*/ 138437 w 2768749"/>
              <a:gd name="connsiteY6" fmla="*/ 1384374 h 1384374"/>
              <a:gd name="connsiteX7" fmla="*/ 0 w 2768749"/>
              <a:gd name="connsiteY7" fmla="*/ 1245937 h 1384374"/>
              <a:gd name="connsiteX8" fmla="*/ 0 w 2768749"/>
              <a:gd name="connsiteY8" fmla="*/ 138437 h 1384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8749" h="1384374">
                <a:moveTo>
                  <a:pt x="0" y="138437"/>
                </a:moveTo>
                <a:cubicBezTo>
                  <a:pt x="0" y="61980"/>
                  <a:pt x="61980" y="0"/>
                  <a:pt x="138437" y="0"/>
                </a:cubicBezTo>
                <a:lnTo>
                  <a:pt x="2630312" y="0"/>
                </a:lnTo>
                <a:cubicBezTo>
                  <a:pt x="2706769" y="0"/>
                  <a:pt x="2768749" y="61980"/>
                  <a:pt x="2768749" y="138437"/>
                </a:cubicBezTo>
                <a:lnTo>
                  <a:pt x="2768749" y="1245937"/>
                </a:lnTo>
                <a:cubicBezTo>
                  <a:pt x="2768749" y="1322394"/>
                  <a:pt x="2706769" y="1384374"/>
                  <a:pt x="2630312" y="1384374"/>
                </a:cubicBezTo>
                <a:lnTo>
                  <a:pt x="138437" y="1384374"/>
                </a:lnTo>
                <a:cubicBezTo>
                  <a:pt x="61980" y="1384374"/>
                  <a:pt x="0" y="1322394"/>
                  <a:pt x="0" y="1245937"/>
                </a:cubicBezTo>
                <a:lnTo>
                  <a:pt x="0" y="138437"/>
                </a:lnTo>
                <a:close/>
              </a:path>
            </a:pathLst>
          </a:custGeom>
          <a:solidFill>
            <a:srgbClr val="FFFA6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2462" tIns="95157" rIns="122462" bIns="95157" numCol="1" spcCol="1270" anchor="ctr" anchorCtr="0">
            <a:noAutofit/>
          </a:bodyPr>
          <a:lstStyle/>
          <a:p>
            <a:pPr lvl="0" algn="ctr" defTabSz="1911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300" kern="1200" dirty="0" smtClean="0">
                <a:solidFill>
                  <a:schemeClr val="tx1"/>
                </a:solidFill>
              </a:rPr>
              <a:t>SMP30</a:t>
            </a:r>
            <a:endParaRPr lang="en-US" sz="4300" kern="1200" dirty="0">
              <a:solidFill>
                <a:schemeClr val="tx1"/>
              </a:solidFill>
            </a:endParaRPr>
          </a:p>
        </p:txBody>
      </p:sp>
      <p:sp>
        <p:nvSpPr>
          <p:cNvPr id="2" name="Left-Right Arrow 1"/>
          <p:cNvSpPr/>
          <p:nvPr/>
        </p:nvSpPr>
        <p:spPr>
          <a:xfrm>
            <a:off x="2945537" y="2943097"/>
            <a:ext cx="3377910" cy="272903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175235" y="3170140"/>
            <a:ext cx="3283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Only ~38% sequence similarity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97255" y="3813603"/>
            <a:ext cx="4148073" cy="1938992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Physiological function:</a:t>
            </a:r>
          </a:p>
          <a:p>
            <a:r>
              <a:rPr lang="en-US" sz="2000" dirty="0" err="1" smtClean="0"/>
              <a:t>Lactonase</a:t>
            </a:r>
            <a:r>
              <a:rPr lang="en-US" sz="2000" dirty="0" smtClean="0"/>
              <a:t>: Hydrolysis of oxidized lipids                   </a:t>
            </a:r>
          </a:p>
          <a:p>
            <a:endParaRPr lang="en-US" sz="2000" dirty="0" smtClean="0"/>
          </a:p>
          <a:p>
            <a:r>
              <a:rPr lang="en-US" sz="2000" dirty="0" smtClean="0"/>
              <a:t>Secondary Function: OP hydrolase</a:t>
            </a:r>
          </a:p>
          <a:p>
            <a:endParaRPr lang="en-US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4837167" y="3813603"/>
            <a:ext cx="4188608" cy="1323439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Physiological function:</a:t>
            </a:r>
          </a:p>
          <a:p>
            <a:pPr lvl="0"/>
            <a:r>
              <a:rPr lang="en-US" sz="2000" dirty="0" err="1" smtClean="0"/>
              <a:t>Lactonase</a:t>
            </a:r>
            <a:r>
              <a:rPr lang="en-US" sz="2000" dirty="0" smtClean="0"/>
              <a:t>: </a:t>
            </a:r>
            <a:r>
              <a:rPr lang="en-US" sz="2000" dirty="0"/>
              <a:t>Vitamin C </a:t>
            </a:r>
            <a:r>
              <a:rPr lang="en-US" sz="2000" dirty="0" smtClean="0"/>
              <a:t>biosynthesis</a:t>
            </a:r>
          </a:p>
          <a:p>
            <a:pPr lvl="0"/>
            <a:endParaRPr lang="en-US" sz="2000" dirty="0" smtClean="0"/>
          </a:p>
          <a:p>
            <a:r>
              <a:rPr lang="en-US" sz="2000" dirty="0" smtClean="0"/>
              <a:t>Secondary Function: OP hydrolase</a:t>
            </a:r>
            <a:endParaRPr lang="en-US" sz="200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235" y="196208"/>
            <a:ext cx="3053629" cy="2594309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391142" y="6421627"/>
            <a:ext cx="3628743" cy="297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baseline="30000" dirty="0" smtClean="0"/>
              <a:t> </a:t>
            </a:r>
            <a:r>
              <a:rPr lang="en-US" sz="2000" b="1" baseline="30000" dirty="0" smtClean="0"/>
              <a:t>Gupta RD </a:t>
            </a:r>
            <a:r>
              <a:rPr lang="en-US" sz="2000" b="1" baseline="30000" dirty="0" err="1" smtClean="0"/>
              <a:t>et.al</a:t>
            </a:r>
            <a:r>
              <a:rPr lang="en-US" sz="2000" b="1" baseline="30000" dirty="0" smtClean="0"/>
              <a:t>. (2011) Nature </a:t>
            </a:r>
            <a:r>
              <a:rPr lang="en-US" sz="2000" b="1" baseline="30000" dirty="0" err="1" smtClean="0"/>
              <a:t>Chem</a:t>
            </a:r>
            <a:r>
              <a:rPr lang="en-US" sz="2000" b="1" baseline="30000" dirty="0" smtClean="0"/>
              <a:t> Biol.</a:t>
            </a:r>
            <a:endParaRPr lang="en-US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89163" y="5821462"/>
            <a:ext cx="520198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Designed for </a:t>
            </a:r>
            <a:r>
              <a:rPr lang="en-US" sz="2400" dirty="0" smtClean="0"/>
              <a:t>nerve </a:t>
            </a:r>
            <a:r>
              <a:rPr lang="en-US" sz="2400" dirty="0" smtClean="0"/>
              <a:t>agent </a:t>
            </a:r>
            <a:r>
              <a:rPr lang="en-US" sz="2400" dirty="0" smtClean="0"/>
              <a:t>hydrolysis, ~86000 fold </a:t>
            </a:r>
            <a:r>
              <a:rPr lang="en-US" sz="2400" dirty="0" smtClean="0"/>
              <a:t>higher catalytic activity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205636" y="2605851"/>
            <a:ext cx="3263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Metal binding proteins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16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3342"/>
            <a:ext cx="8229600" cy="407524"/>
          </a:xfrm>
        </p:spPr>
        <p:txBody>
          <a:bodyPr/>
          <a:lstStyle/>
          <a:p>
            <a:r>
              <a:rPr lang="en-US" sz="3200" b="1" dirty="0" smtClean="0"/>
              <a:t>SMP30</a:t>
            </a:r>
            <a:endParaRPr lang="en-US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295597" y="1069870"/>
            <a:ext cx="801405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en-IN" sz="24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SMP30 was reported as a marker protein for ageing where concentration decreases with the age.</a:t>
            </a:r>
          </a:p>
          <a:p>
            <a:pPr marL="285750" indent="-285750">
              <a:buFont typeface="Wingdings" charset="2"/>
              <a:buChar char="Ø"/>
            </a:pPr>
            <a:endParaRPr lang="en-IN" sz="2400" dirty="0">
              <a:solidFill>
                <a:srgbClr val="2F5897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charset="2"/>
              <a:buChar char="Ø"/>
            </a:pPr>
            <a:r>
              <a:rPr lang="en-IN" sz="24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It is positioned on the X-chromosome, consists of seven exons and six introns and has an open reading frame of 897 bp which encodes for 299 amino acids long protein.</a:t>
            </a:r>
          </a:p>
          <a:p>
            <a:pPr marL="285750" indent="-285750">
              <a:buFont typeface="Wingdings" charset="2"/>
              <a:buChar char="Ø"/>
            </a:pPr>
            <a:endParaRPr lang="en-IN" sz="2400" dirty="0">
              <a:solidFill>
                <a:srgbClr val="2F5897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charset="2"/>
              <a:buChar char="Ø"/>
            </a:pPr>
            <a:r>
              <a:rPr lang="en-IN" sz="24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70-90% of amino acid sequence identity was observed among vertebrates, which is evocative of an essential biological function.</a:t>
            </a:r>
          </a:p>
          <a:p>
            <a:pPr marL="285750" indent="-285750">
              <a:buFont typeface="Wingdings" charset="2"/>
              <a:buChar char="Ø"/>
            </a:pPr>
            <a:endParaRPr lang="en-IN" sz="2400" dirty="0">
              <a:solidFill>
                <a:srgbClr val="2F5897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charset="2"/>
              <a:buChar char="Ø"/>
            </a:pPr>
            <a:r>
              <a:rPr lang="en-IN" sz="24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It is also reported as Ca</a:t>
            </a:r>
            <a:r>
              <a:rPr lang="en-IN" sz="2400" baseline="300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IN" sz="24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-binding protein involved in the regulation of free cellular Ca</a:t>
            </a:r>
            <a:r>
              <a:rPr lang="en-IN" sz="2400" baseline="300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IN" sz="2400" dirty="0">
                <a:solidFill>
                  <a:srgbClr val="2F5897"/>
                </a:solidFill>
                <a:latin typeface="Times New Roman" pitchFamily="18" charset="0"/>
                <a:cs typeface="Times New Roman" pitchFamily="18" charset="0"/>
              </a:rPr>
              <a:t> , hence also named as “Regucalcin”.</a:t>
            </a:r>
          </a:p>
        </p:txBody>
      </p:sp>
    </p:spTree>
    <p:extLst>
      <p:ext uri="{BB962C8B-B14F-4D97-AF65-F5344CB8AC3E}">
        <p14:creationId xmlns:p14="http://schemas.microsoft.com/office/powerpoint/2010/main" val="2788624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rcRect t="-46398" b="-46398"/>
          <a:stretch>
            <a:fillRect/>
          </a:stretch>
        </p:blipFill>
        <p:spPr>
          <a:xfrm>
            <a:off x="322516" y="1487469"/>
            <a:ext cx="8530187" cy="4621984"/>
          </a:xfrm>
        </p:spPr>
      </p:pic>
      <p:grpSp>
        <p:nvGrpSpPr>
          <p:cNvPr id="6" name="Group 5"/>
          <p:cNvGrpSpPr/>
          <p:nvPr/>
        </p:nvGrpSpPr>
        <p:grpSpPr>
          <a:xfrm rot="5400000">
            <a:off x="6251827" y="3077119"/>
            <a:ext cx="725244" cy="669792"/>
            <a:chOff x="6383571" y="4064000"/>
            <a:chExt cx="330200" cy="381000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6383571" y="4064000"/>
              <a:ext cx="330200" cy="3810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>
              <a:off x="6383571" y="4089400"/>
              <a:ext cx="330200" cy="3302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176398" y="410251"/>
            <a:ext cx="8967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3366FF"/>
                </a:solidFill>
                <a:latin typeface="Arial"/>
                <a:cs typeface="Arial"/>
              </a:rPr>
              <a:t> Vitamin C biosynthesis by </a:t>
            </a:r>
            <a:r>
              <a:rPr lang="en-US" sz="2800" b="1" dirty="0" err="1" smtClean="0">
                <a:solidFill>
                  <a:srgbClr val="3366FF"/>
                </a:solidFill>
                <a:latin typeface="Arial"/>
                <a:cs typeface="Arial"/>
              </a:rPr>
              <a:t>Lactonase</a:t>
            </a:r>
            <a:r>
              <a:rPr lang="en-US" sz="2800" b="1" dirty="0" smtClean="0">
                <a:solidFill>
                  <a:srgbClr val="3366FF"/>
                </a:solidFill>
                <a:latin typeface="Arial"/>
                <a:cs typeface="Arial"/>
              </a:rPr>
              <a:t> activity</a:t>
            </a:r>
            <a:endParaRPr lang="en-US" sz="2800" b="1" dirty="0">
              <a:solidFill>
                <a:srgbClr val="3366FF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6398" y="976122"/>
            <a:ext cx="85301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Lactones are cyclic esters, a condensation product of an –OH group  and –COOH group in the same molecule</a:t>
            </a:r>
            <a:endParaRPr lang="en-US" sz="2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322516" y="5447733"/>
            <a:ext cx="9008907" cy="1281802"/>
            <a:chOff x="322516" y="5447733"/>
            <a:chExt cx="9008907" cy="1281802"/>
          </a:xfrm>
        </p:grpSpPr>
        <p:sp>
          <p:nvSpPr>
            <p:cNvPr id="8" name="TextBox 7"/>
            <p:cNvSpPr txBox="1"/>
            <p:nvPr/>
          </p:nvSpPr>
          <p:spPr>
            <a:xfrm>
              <a:off x="322516" y="5447733"/>
              <a:ext cx="853018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aseline="30000" dirty="0"/>
                <a:t>The final 3 steps of the biosynthesis of L-</a:t>
              </a:r>
              <a:r>
                <a:rPr lang="en-US" sz="2800" baseline="30000" dirty="0" err="1"/>
                <a:t>ascorbate</a:t>
              </a:r>
              <a:r>
                <a:rPr lang="en-US" sz="2800" baseline="30000" dirty="0"/>
                <a:t> from D-</a:t>
              </a:r>
              <a:r>
                <a:rPr lang="en-US" sz="2800" baseline="30000" dirty="0" err="1"/>
                <a:t>glucuronate</a:t>
              </a:r>
              <a:r>
                <a:rPr lang="en-US" sz="2800" baseline="30000" dirty="0"/>
                <a:t>. </a:t>
              </a:r>
              <a:r>
                <a:rPr lang="en-US" sz="2800" baseline="30000" dirty="0" smtClean="0"/>
                <a:t>In </a:t>
              </a:r>
              <a:r>
                <a:rPr lang="en-US" sz="2800" baseline="30000" dirty="0"/>
                <a:t>mammals lacking the ability to synthesize </a:t>
              </a:r>
              <a:r>
                <a:rPr lang="en-US" sz="2800" baseline="30000" dirty="0" err="1"/>
                <a:t>ascorbate</a:t>
              </a:r>
              <a:r>
                <a:rPr lang="en-US" sz="2800" baseline="30000" dirty="0"/>
                <a:t>, </a:t>
              </a:r>
              <a:r>
                <a:rPr lang="en-US" sz="2800" baseline="30000" dirty="0" smtClean="0"/>
                <a:t> </a:t>
              </a:r>
              <a:r>
                <a:rPr lang="en-US" sz="2800" baseline="30000" dirty="0" err="1" smtClean="0"/>
                <a:t>gulonolactone</a:t>
              </a:r>
              <a:r>
                <a:rPr lang="en-US" sz="2800" baseline="30000" dirty="0" smtClean="0"/>
                <a:t> oxidase (GULO) </a:t>
              </a:r>
              <a:r>
                <a:rPr lang="en-US" sz="2800" baseline="30000" dirty="0"/>
                <a:t>is non-functional and highly mutated.</a:t>
              </a:r>
              <a:endParaRPr lang="en-US" sz="28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357016" y="6360203"/>
              <a:ext cx="49744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Scott and </a:t>
              </a:r>
              <a:r>
                <a:rPr lang="en-US" dirty="0" err="1" smtClean="0"/>
                <a:t>Bahnson</a:t>
              </a:r>
              <a:r>
                <a:rPr lang="en-US" dirty="0" smtClean="0"/>
                <a:t>, 2011, </a:t>
              </a:r>
              <a:r>
                <a:rPr lang="en-US" dirty="0" err="1" smtClean="0"/>
                <a:t>Biomol</a:t>
              </a:r>
              <a:r>
                <a:rPr lang="en-US" dirty="0" smtClean="0"/>
                <a:t> concepts</a:t>
              </a:r>
              <a:endParaRPr lang="en-US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01767" y="1936136"/>
            <a:ext cx="8650936" cy="3385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What is a physiological function of SMP30 in primates?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3324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9455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3366FF"/>
                </a:solidFill>
                <a:latin typeface="Apple Symbols"/>
                <a:cs typeface="Apple Symbols"/>
              </a:rPr>
              <a:t>Role of SMP30 in Ca</a:t>
            </a:r>
            <a:r>
              <a:rPr lang="en-US" sz="3600" b="1" baseline="30000" dirty="0" smtClean="0">
                <a:solidFill>
                  <a:srgbClr val="3366FF"/>
                </a:solidFill>
                <a:latin typeface="Apple Symbols"/>
                <a:cs typeface="Apple Symbols"/>
              </a:rPr>
              <a:t>2+ </a:t>
            </a:r>
            <a:r>
              <a:rPr lang="en-US" sz="3600" b="1" dirty="0" smtClean="0">
                <a:solidFill>
                  <a:srgbClr val="3366FF"/>
                </a:solidFill>
                <a:latin typeface="Apple Symbols"/>
                <a:cs typeface="Apple Symbols"/>
              </a:rPr>
              <a:t>binding</a:t>
            </a:r>
            <a:endParaRPr lang="en-US" sz="3600" b="1" dirty="0">
              <a:solidFill>
                <a:srgbClr val="3366FF"/>
              </a:solidFill>
              <a:latin typeface="Apple Symbols"/>
              <a:cs typeface="Apple Symbol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317" y="1312035"/>
            <a:ext cx="8714031" cy="3915108"/>
          </a:xfrm>
        </p:spPr>
        <p:txBody>
          <a:bodyPr>
            <a:normAutofit/>
          </a:bodyPr>
          <a:lstStyle/>
          <a:p>
            <a:r>
              <a:rPr lang="en-US" sz="2400" dirty="0" err="1" smtClean="0">
                <a:solidFill>
                  <a:schemeClr val="tx1"/>
                </a:solidFill>
              </a:rPr>
              <a:t>Metalloenzyme</a:t>
            </a:r>
            <a:r>
              <a:rPr lang="en-US" sz="2400" dirty="0" smtClean="0">
                <a:solidFill>
                  <a:schemeClr val="tx1"/>
                </a:solidFill>
              </a:rPr>
              <a:t>, known to bind with Ca</a:t>
            </a:r>
            <a:r>
              <a:rPr lang="en-US" sz="2400" baseline="30000" dirty="0" smtClean="0">
                <a:solidFill>
                  <a:schemeClr val="tx1"/>
                </a:solidFill>
              </a:rPr>
              <a:t>2+ </a:t>
            </a:r>
            <a:r>
              <a:rPr lang="en-US" sz="2400" dirty="0" smtClean="0">
                <a:solidFill>
                  <a:schemeClr val="tx1"/>
                </a:solidFill>
              </a:rPr>
              <a:t>and play an important role in  Ca</a:t>
            </a:r>
            <a:r>
              <a:rPr lang="en-US" sz="2400" baseline="30000" dirty="0" smtClean="0">
                <a:solidFill>
                  <a:schemeClr val="tx1"/>
                </a:solidFill>
              </a:rPr>
              <a:t>2</a:t>
            </a:r>
            <a:r>
              <a:rPr lang="en-US" sz="2400" baseline="30000" dirty="0">
                <a:solidFill>
                  <a:schemeClr val="tx1"/>
                </a:solidFill>
              </a:rPr>
              <a:t>+ </a:t>
            </a:r>
            <a:r>
              <a:rPr lang="en-US" sz="2400" dirty="0" smtClean="0">
                <a:solidFill>
                  <a:schemeClr val="tx1"/>
                </a:solidFill>
              </a:rPr>
              <a:t>homeostasis.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Cellular Ca</a:t>
            </a:r>
            <a:r>
              <a:rPr lang="en-US" sz="2400" baseline="30000" dirty="0" smtClean="0">
                <a:solidFill>
                  <a:schemeClr val="tx1"/>
                </a:solidFill>
              </a:rPr>
              <a:t>2+  </a:t>
            </a:r>
            <a:r>
              <a:rPr lang="en-US" sz="2400" dirty="0" smtClean="0">
                <a:solidFill>
                  <a:schemeClr val="tx1"/>
                </a:solidFill>
              </a:rPr>
              <a:t>level goes high during stress-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202548" y="2803049"/>
            <a:ext cx="4004161" cy="587790"/>
            <a:chOff x="2193511" y="2408083"/>
            <a:chExt cx="4004161" cy="587790"/>
          </a:xfrm>
        </p:grpSpPr>
        <p:sp>
          <p:nvSpPr>
            <p:cNvPr id="15" name="Explosion 1 14"/>
            <p:cNvSpPr/>
            <p:nvPr/>
          </p:nvSpPr>
          <p:spPr>
            <a:xfrm>
              <a:off x="3610371" y="2408083"/>
              <a:ext cx="850117" cy="369332"/>
            </a:xfrm>
            <a:prstGeom prst="irregularSeal1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ight Arrow 3"/>
            <p:cNvSpPr/>
            <p:nvPr/>
          </p:nvSpPr>
          <p:spPr>
            <a:xfrm>
              <a:off x="3515914" y="2796445"/>
              <a:ext cx="1233412" cy="92333"/>
            </a:xfrm>
            <a:prstGeom prst="rightArrow">
              <a:avLst/>
            </a:prstGeom>
            <a:ln w="317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193511" y="2626541"/>
              <a:ext cx="13224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0.1-1 </a:t>
              </a:r>
              <a:r>
                <a:rPr lang="en-US" dirty="0" err="1" smtClean="0"/>
                <a:t>uM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875269" y="2611779"/>
              <a:ext cx="13224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1000 </a:t>
              </a:r>
              <a:r>
                <a:rPr lang="en-US" dirty="0" err="1" smtClean="0"/>
                <a:t>uM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610372" y="2408083"/>
              <a:ext cx="11389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Stress</a:t>
              </a:r>
              <a:endParaRPr lang="en-US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37598" y="4611885"/>
            <a:ext cx="8149202" cy="1569660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What is the role of SMP30 during resting conditions?</a:t>
            </a:r>
          </a:p>
          <a:p>
            <a:endParaRPr lang="en-US" sz="2400" dirty="0" smtClean="0"/>
          </a:p>
          <a:p>
            <a:r>
              <a:rPr lang="en-US" sz="2400" dirty="0" smtClean="0"/>
              <a:t>Does it bind to other divalent </a:t>
            </a:r>
            <a:r>
              <a:rPr lang="en-US" sz="2400" dirty="0" err="1" smtClean="0"/>
              <a:t>cations</a:t>
            </a:r>
            <a:r>
              <a:rPr lang="en-US" sz="2400" dirty="0" smtClean="0"/>
              <a:t> and perform different functions? 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553954" y="3546849"/>
            <a:ext cx="80019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During stress condition, SMP30 </a:t>
            </a:r>
            <a:r>
              <a:rPr lang="en-US" sz="2000" dirty="0"/>
              <a:t>appears to regulate Ca</a:t>
            </a:r>
            <a:r>
              <a:rPr lang="en-US" sz="2000" baseline="30000" dirty="0"/>
              <a:t>2+</a:t>
            </a:r>
            <a:r>
              <a:rPr lang="en-US" sz="2000" dirty="0"/>
              <a:t>-pumping activity via interactions with </a:t>
            </a:r>
            <a:r>
              <a:rPr lang="en-US" sz="2000" dirty="0" err="1" smtClean="0"/>
              <a:t>calmodulin</a:t>
            </a:r>
            <a:r>
              <a:rPr lang="en-US" sz="2000" dirty="0" smtClean="0"/>
              <a:t> and thus protects the cells from </a:t>
            </a:r>
            <a:r>
              <a:rPr lang="en-US" sz="2000" dirty="0"/>
              <a:t>apoptosis.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244353" y="6305177"/>
            <a:ext cx="3698995" cy="297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baseline="30000" dirty="0" err="1" smtClean="0"/>
              <a:t>Chakraborti</a:t>
            </a:r>
            <a:r>
              <a:rPr lang="en-US" sz="2000" baseline="30000" dirty="0"/>
              <a:t> </a:t>
            </a:r>
            <a:r>
              <a:rPr lang="en-US" sz="2000" baseline="30000" dirty="0" smtClean="0"/>
              <a:t>and </a:t>
            </a:r>
            <a:r>
              <a:rPr lang="en-US" sz="2000" b="1" baseline="30000" dirty="0" err="1" smtClean="0"/>
              <a:t>Bahnson</a:t>
            </a:r>
            <a:r>
              <a:rPr lang="en-US" sz="2000" b="1" baseline="30000" dirty="0" smtClean="0"/>
              <a:t>, 2010, Biochemistry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65833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4052"/>
            <a:ext cx="7491506" cy="948947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200" b="1" dirty="0" smtClean="0"/>
              <a:t> Organophosphate  Hydrolysis </a:t>
            </a:r>
            <a:endParaRPr lang="en-US" sz="3200" b="1" dirty="0"/>
          </a:p>
        </p:txBody>
      </p:sp>
      <p:pic>
        <p:nvPicPr>
          <p:cNvPr id="6" name="Content Placeholder 3" descr="nihms334909f5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2" t="54602" r="-4356"/>
          <a:stretch/>
        </p:blipFill>
        <p:spPr>
          <a:xfrm>
            <a:off x="881986" y="2997926"/>
            <a:ext cx="7285213" cy="2817175"/>
          </a:xfrm>
          <a:ln>
            <a:solidFill>
              <a:schemeClr val="tx1"/>
            </a:solidFill>
          </a:ln>
        </p:spPr>
      </p:pic>
      <p:grpSp>
        <p:nvGrpSpPr>
          <p:cNvPr id="5" name="Group 4"/>
          <p:cNvGrpSpPr/>
          <p:nvPr/>
        </p:nvGrpSpPr>
        <p:grpSpPr>
          <a:xfrm>
            <a:off x="457200" y="1375585"/>
            <a:ext cx="8078482" cy="1423194"/>
            <a:chOff x="457200" y="1375585"/>
            <a:chExt cx="8078482" cy="142319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73700" y="1375585"/>
              <a:ext cx="1361982" cy="142319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</p:pic>
        <p:sp>
          <p:nvSpPr>
            <p:cNvPr id="4" name="TextBox 3"/>
            <p:cNvSpPr txBox="1"/>
            <p:nvPr/>
          </p:nvSpPr>
          <p:spPr>
            <a:xfrm>
              <a:off x="457200" y="1375585"/>
              <a:ext cx="6349999" cy="120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OPs are esters of phosphoric acid.</a:t>
              </a:r>
            </a:p>
            <a:p>
              <a:r>
                <a:rPr lang="en-US" sz="2400" dirty="0" smtClean="0"/>
                <a:t>R1 and R2 = generally alkyl and/or </a:t>
              </a:r>
              <a:r>
                <a:rPr lang="en-US" sz="2400" dirty="0" err="1" smtClean="0"/>
                <a:t>alkoxy</a:t>
              </a:r>
              <a:r>
                <a:rPr lang="en-US" sz="2400" dirty="0" smtClean="0"/>
                <a:t> groups</a:t>
              </a:r>
            </a:p>
            <a:p>
              <a:r>
                <a:rPr lang="en-US" sz="2400" dirty="0" smtClean="0"/>
                <a:t>X = leaving group for e.g.  -F and -CN </a:t>
              </a:r>
              <a:endParaRPr lang="en-US" sz="2400" dirty="0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916022" y="6360203"/>
            <a:ext cx="4974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Scott and </a:t>
            </a:r>
            <a:r>
              <a:rPr lang="en-US" dirty="0" err="1" smtClean="0"/>
              <a:t>Bahnson</a:t>
            </a:r>
            <a:r>
              <a:rPr lang="en-US" dirty="0" smtClean="0"/>
              <a:t>, 2011, </a:t>
            </a:r>
            <a:r>
              <a:rPr lang="en-US" dirty="0" err="1" smtClean="0"/>
              <a:t>Biomol</a:t>
            </a:r>
            <a:r>
              <a:rPr lang="en-US" dirty="0" smtClean="0"/>
              <a:t> concepts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450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2965" y="520672"/>
            <a:ext cx="8457483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800000"/>
                </a:solidFill>
              </a:rPr>
              <a:t> </a:t>
            </a:r>
            <a:r>
              <a:rPr lang="en-US" sz="3200" dirty="0" smtClean="0">
                <a:solidFill>
                  <a:srgbClr val="800000"/>
                </a:solidFill>
              </a:rPr>
              <a:t>Metal dependent activities of SMP30 </a:t>
            </a:r>
            <a:endParaRPr lang="en-US" sz="3200" dirty="0">
              <a:solidFill>
                <a:srgbClr val="800000"/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669914378"/>
              </p:ext>
            </p:extLst>
          </p:nvPr>
        </p:nvGraphicFramePr>
        <p:xfrm>
          <a:off x="1524000" y="205441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27959" y="1813766"/>
            <a:ext cx="7068560" cy="830997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What is the role of different divalent </a:t>
            </a:r>
            <a:r>
              <a:rPr lang="en-US" sz="2400" dirty="0" err="1" smtClean="0">
                <a:solidFill>
                  <a:srgbClr val="FFFFFF"/>
                </a:solidFill>
              </a:rPr>
              <a:t>cations</a:t>
            </a:r>
            <a:r>
              <a:rPr lang="en-US" sz="2400" dirty="0" smtClean="0">
                <a:solidFill>
                  <a:srgbClr val="FFFFFF"/>
                </a:solidFill>
              </a:rPr>
              <a:t> in </a:t>
            </a:r>
            <a:r>
              <a:rPr lang="en-US" sz="2400" dirty="0" err="1" smtClean="0">
                <a:solidFill>
                  <a:srgbClr val="FFFFFF"/>
                </a:solidFill>
              </a:rPr>
              <a:t>lactonase</a:t>
            </a:r>
            <a:r>
              <a:rPr lang="en-US" sz="2400" dirty="0" smtClean="0">
                <a:solidFill>
                  <a:srgbClr val="FFFFFF"/>
                </a:solidFill>
              </a:rPr>
              <a:t> and OP hydrolase activities of SMP30? 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575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Cloning of huSMP30 and MoSMP30 </a:t>
            </a:r>
            <a:endParaRPr lang="en-US" sz="4000" dirty="0"/>
          </a:p>
        </p:txBody>
      </p:sp>
      <p:pic>
        <p:nvPicPr>
          <p:cNvPr id="4" name="Picture 3" descr="C:\Users\Roshan\AppData\Local\Microsoft\Windows\Temporary Internet Files\Content.Word\New Picture (7)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8978" y="1729493"/>
            <a:ext cx="3678841" cy="3180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57200" y="5162538"/>
            <a:ext cx="370302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/>
              <a:t>Cloning of mouse SMP30 ORF in pJET1.2/blunt cloning vector.</a:t>
            </a:r>
            <a:endParaRPr lang="en-US" sz="1600" dirty="0"/>
          </a:p>
          <a:p>
            <a:pPr marL="342900" indent="-342900" algn="just">
              <a:buAutoNum type="alphaUcPeriod"/>
            </a:pPr>
            <a:endParaRPr lang="en-US" sz="1600" dirty="0" smtClean="0"/>
          </a:p>
          <a:p>
            <a:pPr marL="342900" indent="-342900" algn="just">
              <a:buAutoNum type="alphaUcPeriod"/>
            </a:pPr>
            <a:endParaRPr lang="en-US" sz="1600" dirty="0"/>
          </a:p>
        </p:txBody>
      </p:sp>
      <p:pic>
        <p:nvPicPr>
          <p:cNvPr id="6" name="Picture 5" descr="C:\Users\Roshan\AppData\Local\Microsoft\Windows\Temporary Internet Files\Content.Word\New Picture (12).bmp"/>
          <p:cNvPicPr/>
          <p:nvPr/>
        </p:nvPicPr>
        <p:blipFill>
          <a:blip r:embed="rId3" cstate="print"/>
          <a:srcRect b="15625"/>
          <a:stretch>
            <a:fillRect/>
          </a:stretch>
        </p:blipFill>
        <p:spPr bwMode="auto">
          <a:xfrm>
            <a:off x="780788" y="1754394"/>
            <a:ext cx="2871788" cy="3156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5236340" y="5128544"/>
            <a:ext cx="34958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Cloning of mouse </a:t>
            </a:r>
            <a:r>
              <a:rPr lang="en-US" dirty="0" smtClean="0"/>
              <a:t>SMP30 ORF </a:t>
            </a:r>
            <a:r>
              <a:rPr lang="en-US" dirty="0"/>
              <a:t>in </a:t>
            </a:r>
            <a:r>
              <a:rPr lang="en-US" dirty="0" smtClean="0"/>
              <a:t> Bacterial expression </a:t>
            </a:r>
            <a:r>
              <a:rPr lang="en-US" dirty="0"/>
              <a:t>pET28(a) vector.</a:t>
            </a:r>
          </a:p>
        </p:txBody>
      </p:sp>
    </p:spTree>
    <p:extLst>
      <p:ext uri="{BB962C8B-B14F-4D97-AF65-F5344CB8AC3E}">
        <p14:creationId xmlns:p14="http://schemas.microsoft.com/office/powerpoint/2010/main" val="3062391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20274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Bacterial expression of SMP30</a:t>
            </a:r>
            <a:endParaRPr lang="en-US" sz="3600" dirty="0"/>
          </a:p>
        </p:txBody>
      </p:sp>
      <p:pic>
        <p:nvPicPr>
          <p:cNvPr id="4" name="Content Placeholder 3" descr="C:\Users\Roshan\AppData\Local\Microsoft\Windows\Temporary Internet Files\Content.Word\New Picture (14).bmp"/>
          <p:cNvPicPr>
            <a:picLocks noGrp="1"/>
          </p:cNvPicPr>
          <p:nvPr>
            <p:ph idx="1"/>
          </p:nvPr>
        </p:nvPicPr>
        <p:blipFill rotWithShape="1">
          <a:blip r:embed="rId2"/>
          <a:srcRect t="-41142" b="-41142"/>
          <a:stretch/>
        </p:blipFill>
        <p:spPr bwMode="auto">
          <a:xfrm>
            <a:off x="1571399" y="596737"/>
            <a:ext cx="5981606" cy="626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94641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dirty="0" smtClean="0"/>
              <a:t>Purification of SMP30 by affinity chromatography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"/>
                    </a14:imgEffect>
                    <a14:imgEffect>
                      <a14:brightnessContrast bright="25000" contrast="20000"/>
                    </a14:imgEffect>
                  </a14:imgLayer>
                </a14:imgProps>
              </a:ext>
            </a:extLst>
          </a:blip>
          <a:srcRect t="-2448" r="51234" b="-2448"/>
          <a:stretch/>
        </p:blipFill>
        <p:spPr>
          <a:xfrm>
            <a:off x="2689994" y="1791258"/>
            <a:ext cx="3148664" cy="3550910"/>
          </a:xfrm>
          <a:ln w="25400">
            <a:solidFill>
              <a:schemeClr val="tx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3950773" y="3073262"/>
            <a:ext cx="1379635" cy="4860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722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5477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800000"/>
                </a:solidFill>
              </a:rPr>
              <a:t>Esterase activity of huSMP30</a:t>
            </a:r>
            <a:endParaRPr lang="en-US" sz="3200" b="1" dirty="0">
              <a:solidFill>
                <a:srgbClr val="80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3248989"/>
              </p:ext>
            </p:extLst>
          </p:nvPr>
        </p:nvGraphicFramePr>
        <p:xfrm>
          <a:off x="4566933" y="1931926"/>
          <a:ext cx="4296701" cy="29648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9762096"/>
              </p:ext>
            </p:extLst>
          </p:nvPr>
        </p:nvGraphicFramePr>
        <p:xfrm>
          <a:off x="270232" y="1660806"/>
          <a:ext cx="6445052" cy="32359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Document" r:id="rId4" imgW="5702300" imgH="3035300" progId="Word.Document.12">
                  <p:link updateAutomatic="1"/>
                </p:oleObj>
              </mc:Choice>
              <mc:Fallback>
                <p:oleObj name="Document" r:id="rId4" imgW="5702300" imgH="3035300" progId="Word.Documen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0232" y="1660806"/>
                        <a:ext cx="6445052" cy="32359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270232" y="2985704"/>
            <a:ext cx="3891352" cy="48635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612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178026272"/>
              </p:ext>
            </p:extLst>
          </p:nvPr>
        </p:nvGraphicFramePr>
        <p:xfrm>
          <a:off x="304800" y="1338918"/>
          <a:ext cx="3810000" cy="22858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402551812"/>
              </p:ext>
            </p:extLst>
          </p:nvPr>
        </p:nvGraphicFramePr>
        <p:xfrm>
          <a:off x="4876800" y="1348731"/>
          <a:ext cx="3657600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329510389"/>
              </p:ext>
            </p:extLst>
          </p:nvPr>
        </p:nvGraphicFramePr>
        <p:xfrm>
          <a:off x="381000" y="4057347"/>
          <a:ext cx="3733800" cy="2009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154743675"/>
              </p:ext>
            </p:extLst>
          </p:nvPr>
        </p:nvGraphicFramePr>
        <p:xfrm>
          <a:off x="4876800" y="3918374"/>
          <a:ext cx="3810000" cy="2215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181600" y="3440055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Phenyl Acetate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9600" y="6067122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Napthyl Butyrate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181600" y="60960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Demeton</a:t>
            </a:r>
            <a:r>
              <a:rPr lang="en-US" dirty="0" smtClean="0"/>
              <a:t> 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0" y="3549042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Thiobutyrolacton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36932"/>
            <a:ext cx="8686800" cy="106145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Activity performed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in the presence of  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different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divalent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cations</a:t>
            </a:r>
            <a:endParaRPr lang="en-US" sz="3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289693" y="3230528"/>
            <a:ext cx="2286000" cy="29460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err="1" smtClean="0"/>
              <a:t>Ca</a:t>
            </a:r>
            <a:r>
              <a:rPr lang="en-US" sz="1100" b="1" dirty="0" smtClean="0"/>
              <a:t>      Co        </a:t>
            </a:r>
            <a:r>
              <a:rPr lang="en-US" sz="1100" b="1" dirty="0" err="1" smtClean="0"/>
              <a:t>Mn</a:t>
            </a:r>
            <a:r>
              <a:rPr lang="en-US" sz="1100" b="1" dirty="0" smtClean="0"/>
              <a:t>       Ni       Mg</a:t>
            </a: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1553572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0730"/>
          </a:xfrm>
        </p:spPr>
        <p:txBody>
          <a:bodyPr/>
          <a:lstStyle/>
          <a:p>
            <a:r>
              <a:rPr lang="en-US" b="1" dirty="0" smtClean="0">
                <a:solidFill>
                  <a:srgbClr val="800000"/>
                </a:solidFill>
              </a:rPr>
              <a:t>Acknowledgments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3991" y="1565510"/>
            <a:ext cx="36503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Prof. Rajiv K. </a:t>
            </a:r>
            <a:r>
              <a:rPr lang="en-US" sz="2000" b="1" dirty="0" err="1" smtClean="0"/>
              <a:t>Saxena</a:t>
            </a:r>
            <a:r>
              <a:rPr lang="en-US" sz="2000" b="1" dirty="0" smtClean="0"/>
              <a:t>, Dean, FLSB</a:t>
            </a:r>
          </a:p>
          <a:p>
            <a:r>
              <a:rPr lang="en-US" sz="2000" dirty="0"/>
              <a:t>South Asian University</a:t>
            </a:r>
            <a:endParaRPr lang="en-US" sz="2000" b="1" dirty="0" smtClean="0"/>
          </a:p>
          <a:p>
            <a:endParaRPr lang="en-US" sz="2000" b="1" dirty="0"/>
          </a:p>
          <a:p>
            <a:endParaRPr lang="en-US" sz="2000" b="1" dirty="0" smtClean="0"/>
          </a:p>
          <a:p>
            <a:endParaRPr lang="en-US" sz="2000" b="1" dirty="0"/>
          </a:p>
          <a:p>
            <a:endParaRPr lang="en-US" sz="2000" b="1" dirty="0" smtClean="0"/>
          </a:p>
        </p:txBody>
      </p:sp>
      <p:sp>
        <p:nvSpPr>
          <p:cNvPr id="3" name="Rectangle 2"/>
          <p:cNvSpPr/>
          <p:nvPr/>
        </p:nvSpPr>
        <p:spPr>
          <a:xfrm>
            <a:off x="213991" y="3042837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Financial Supports:</a:t>
            </a:r>
          </a:p>
          <a:p>
            <a:r>
              <a:rPr lang="en-US" dirty="0"/>
              <a:t>South Asian University, New Delhi</a:t>
            </a:r>
          </a:p>
          <a:p>
            <a:r>
              <a:rPr lang="en-US" dirty="0"/>
              <a:t>DST, India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53352" y="1417638"/>
            <a:ext cx="3918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964238" y="1417638"/>
            <a:ext cx="2963862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 dirty="0" smtClean="0"/>
              <a:t>My students:</a:t>
            </a:r>
          </a:p>
          <a:p>
            <a:pPr eaLnBrk="1" hangingPunct="1"/>
            <a:r>
              <a:rPr lang="en-US" dirty="0" err="1" smtClean="0"/>
              <a:t>Abhishek</a:t>
            </a:r>
            <a:r>
              <a:rPr lang="en-US" dirty="0" smtClean="0"/>
              <a:t> </a:t>
            </a:r>
            <a:r>
              <a:rPr lang="en-US" dirty="0"/>
              <a:t>Singh </a:t>
            </a:r>
            <a:r>
              <a:rPr lang="en-US" dirty="0" err="1"/>
              <a:t>Rathore</a:t>
            </a:r>
            <a:endParaRPr lang="en-US" dirty="0"/>
          </a:p>
          <a:p>
            <a:pPr eaLnBrk="1" hangingPunct="1"/>
            <a:r>
              <a:rPr lang="en-US" dirty="0" err="1"/>
              <a:t>Roshan</a:t>
            </a:r>
            <a:r>
              <a:rPr lang="en-US" dirty="0"/>
              <a:t> K. </a:t>
            </a:r>
            <a:r>
              <a:rPr lang="en-US" dirty="0" err="1"/>
              <a:t>Dutta</a:t>
            </a:r>
            <a:endParaRPr lang="en-US" dirty="0"/>
          </a:p>
          <a:p>
            <a:pPr eaLnBrk="1" hangingPunct="1"/>
            <a:r>
              <a:rPr lang="en-US" dirty="0" err="1"/>
              <a:t>Drishti</a:t>
            </a:r>
            <a:r>
              <a:rPr lang="en-US" dirty="0"/>
              <a:t>  </a:t>
            </a:r>
            <a:r>
              <a:rPr lang="en-US" dirty="0" err="1"/>
              <a:t>Agarwal</a:t>
            </a:r>
            <a:endParaRPr lang="en-US" dirty="0"/>
          </a:p>
          <a:p>
            <a:pPr eaLnBrk="1" hangingPunct="1"/>
            <a:r>
              <a:rPr lang="en-US" dirty="0" err="1"/>
              <a:t>Rohan</a:t>
            </a:r>
            <a:r>
              <a:rPr lang="en-US" dirty="0"/>
              <a:t>  </a:t>
            </a:r>
            <a:r>
              <a:rPr lang="en-US" dirty="0" err="1"/>
              <a:t>Arora</a:t>
            </a:r>
            <a:endParaRPr lang="en-US" dirty="0"/>
          </a:p>
          <a:p>
            <a:pPr eaLnBrk="1" hangingPunct="1"/>
            <a:r>
              <a:rPr lang="en-US" dirty="0" err="1"/>
              <a:t>Pallavi</a:t>
            </a:r>
            <a:r>
              <a:rPr lang="en-US" dirty="0"/>
              <a:t> Prasad</a:t>
            </a:r>
          </a:p>
          <a:p>
            <a:pPr eaLnBrk="1" hangingPunct="1"/>
            <a:r>
              <a:rPr lang="en-US" dirty="0" err="1"/>
              <a:t>Geetika</a:t>
            </a:r>
            <a:r>
              <a:rPr lang="en-US" dirty="0"/>
              <a:t> Sharma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err="1"/>
              <a:t>Alka</a:t>
            </a:r>
            <a:r>
              <a:rPr lang="en-US" dirty="0"/>
              <a:t> Singh</a:t>
            </a:r>
          </a:p>
          <a:p>
            <a:pPr eaLnBrk="1" hangingPunct="1"/>
            <a:r>
              <a:rPr lang="en-US" dirty="0" err="1"/>
              <a:t>Bhanuja</a:t>
            </a:r>
            <a:r>
              <a:rPr lang="en-US" dirty="0"/>
              <a:t> </a:t>
            </a:r>
            <a:r>
              <a:rPr lang="en-US" dirty="0" err="1"/>
              <a:t>Tripathi</a:t>
            </a:r>
            <a:endParaRPr lang="en-US" dirty="0"/>
          </a:p>
          <a:p>
            <a:pPr eaLnBrk="1" hangingPunct="1"/>
            <a:r>
              <a:rPr lang="en-US" dirty="0" err="1"/>
              <a:t>Ghulam</a:t>
            </a:r>
            <a:r>
              <a:rPr lang="en-US" dirty="0"/>
              <a:t> Reza </a:t>
            </a:r>
            <a:r>
              <a:rPr lang="en-US" dirty="0" err="1"/>
              <a:t>Hazare</a:t>
            </a:r>
            <a:endParaRPr lang="en-US" dirty="0"/>
          </a:p>
          <a:p>
            <a:pPr eaLnBrk="1" hangingPunct="1"/>
            <a:r>
              <a:rPr lang="en-US" dirty="0" err="1"/>
              <a:t>Parmanand</a:t>
            </a:r>
            <a:r>
              <a:rPr lang="en-US" dirty="0"/>
              <a:t> </a:t>
            </a:r>
            <a:r>
              <a:rPr lang="en-US" dirty="0" err="1"/>
              <a:t>Pandey</a:t>
            </a:r>
            <a:endParaRPr lang="en-US" dirty="0"/>
          </a:p>
          <a:p>
            <a:pPr eaLnBrk="1" hangingPunct="1"/>
            <a:r>
              <a:rPr lang="en-US" dirty="0" err="1"/>
              <a:t>Shishir</a:t>
            </a:r>
            <a:r>
              <a:rPr lang="en-US" dirty="0"/>
              <a:t>  </a:t>
            </a:r>
          </a:p>
          <a:p>
            <a:pPr eaLnBrk="1" hangingPunct="1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22084" y="4921442"/>
            <a:ext cx="25964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Life </a:t>
            </a:r>
            <a:r>
              <a:rPr lang="en-US" b="1" dirty="0"/>
              <a:t>Supports:</a:t>
            </a:r>
          </a:p>
          <a:p>
            <a:r>
              <a:rPr lang="en-US" dirty="0" err="1" smtClean="0"/>
              <a:t>Shobhna</a:t>
            </a:r>
            <a:r>
              <a:rPr lang="en-US" dirty="0" smtClean="0"/>
              <a:t> &amp; </a:t>
            </a:r>
            <a:r>
              <a:rPr lang="en-US" dirty="0" err="1" smtClean="0"/>
              <a:t>Shubham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061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799" y="1988562"/>
            <a:ext cx="8229600" cy="163265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8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Thank you </a:t>
            </a:r>
            <a:endParaRPr lang="en-US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80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42577463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Executive.thmx</Template>
  <TotalTime>2958</TotalTime>
  <Words>685</Words>
  <Application>Microsoft Macintosh PowerPoint</Application>
  <PresentationFormat>On-screen Show (4:3)</PresentationFormat>
  <Paragraphs>112</Paragraphs>
  <Slides>15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Executive</vt:lpstr>
      <vt:lpstr>\\localhost\Users\apple\Desktop\Macintosh HD:Users:apple:Documents:RESEARCH:M.Sc. Projects_2013-2014:Roshan_SMP30:Roshan_thesis_1.docx!OLE_LINK1</vt:lpstr>
      <vt:lpstr>PowerPoint Presentation</vt:lpstr>
      <vt:lpstr>What is Enzyme Promiscuity?</vt:lpstr>
      <vt:lpstr>PowerPoint Presentation</vt:lpstr>
      <vt:lpstr>SMP30</vt:lpstr>
      <vt:lpstr>PowerPoint Presentation</vt:lpstr>
      <vt:lpstr>Role of SMP30 in Ca2+ binding</vt:lpstr>
      <vt:lpstr> Organophosphate  Hydrolysis </vt:lpstr>
      <vt:lpstr>PowerPoint Presentation</vt:lpstr>
      <vt:lpstr>Cloning of huSMP30 and MoSMP30 </vt:lpstr>
      <vt:lpstr>Bacterial expression of SMP30</vt:lpstr>
      <vt:lpstr>Purification of SMP30 by affinity chromatography</vt:lpstr>
      <vt:lpstr>Esterase activity of huSMP30</vt:lpstr>
      <vt:lpstr>Activity performed in the presence of  different divalent cations</vt:lpstr>
      <vt:lpstr>Acknowledgments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apple</dc:creator>
  <cp:lastModifiedBy>Rinkoo Gupta</cp:lastModifiedBy>
  <cp:revision>247</cp:revision>
  <dcterms:created xsi:type="dcterms:W3CDTF">2012-12-28T08:30:54Z</dcterms:created>
  <dcterms:modified xsi:type="dcterms:W3CDTF">2015-10-05T04:05:05Z</dcterms:modified>
</cp:coreProperties>
</file>