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89" r:id="rId1"/>
  </p:sldMasterIdLst>
  <p:notesMasterIdLst>
    <p:notesMasterId r:id="rId56"/>
  </p:notesMasterIdLst>
  <p:sldIdLst>
    <p:sldId id="256" r:id="rId2"/>
    <p:sldId id="387" r:id="rId3"/>
    <p:sldId id="377" r:id="rId4"/>
    <p:sldId id="376" r:id="rId5"/>
    <p:sldId id="378" r:id="rId6"/>
    <p:sldId id="379" r:id="rId7"/>
    <p:sldId id="381" r:id="rId8"/>
    <p:sldId id="294" r:id="rId9"/>
    <p:sldId id="269" r:id="rId10"/>
    <p:sldId id="338" r:id="rId11"/>
    <p:sldId id="282" r:id="rId12"/>
    <p:sldId id="343" r:id="rId13"/>
    <p:sldId id="281" r:id="rId14"/>
    <p:sldId id="285" r:id="rId15"/>
    <p:sldId id="284" r:id="rId16"/>
    <p:sldId id="283" r:id="rId17"/>
    <p:sldId id="301" r:id="rId18"/>
    <p:sldId id="386" r:id="rId19"/>
    <p:sldId id="307" r:id="rId20"/>
    <p:sldId id="390" r:id="rId21"/>
    <p:sldId id="391" r:id="rId22"/>
    <p:sldId id="392" r:id="rId23"/>
    <p:sldId id="393" r:id="rId24"/>
    <p:sldId id="394" r:id="rId25"/>
    <p:sldId id="395" r:id="rId26"/>
    <p:sldId id="396" r:id="rId27"/>
    <p:sldId id="397" r:id="rId28"/>
    <p:sldId id="398" r:id="rId29"/>
    <p:sldId id="399" r:id="rId30"/>
    <p:sldId id="400" r:id="rId31"/>
    <p:sldId id="401" r:id="rId32"/>
    <p:sldId id="402" r:id="rId33"/>
    <p:sldId id="403" r:id="rId34"/>
    <p:sldId id="404" r:id="rId35"/>
    <p:sldId id="421" r:id="rId36"/>
    <p:sldId id="422" r:id="rId37"/>
    <p:sldId id="423" r:id="rId38"/>
    <p:sldId id="405" r:id="rId39"/>
    <p:sldId id="406" r:id="rId40"/>
    <p:sldId id="408" r:id="rId41"/>
    <p:sldId id="409" r:id="rId42"/>
    <p:sldId id="410" r:id="rId43"/>
    <p:sldId id="411" r:id="rId44"/>
    <p:sldId id="412" r:id="rId45"/>
    <p:sldId id="425" r:id="rId46"/>
    <p:sldId id="413" r:id="rId47"/>
    <p:sldId id="424" r:id="rId48"/>
    <p:sldId id="415" r:id="rId49"/>
    <p:sldId id="416" r:id="rId50"/>
    <p:sldId id="417" r:id="rId51"/>
    <p:sldId id="369" r:id="rId52"/>
    <p:sldId id="368" r:id="rId53"/>
    <p:sldId id="426" r:id="rId54"/>
    <p:sldId id="427"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305" autoAdjust="0"/>
    <p:restoredTop sz="77907" autoAdjust="0"/>
  </p:normalViewPr>
  <p:slideViewPr>
    <p:cSldViewPr snapToGrid="0" snapToObjects="1">
      <p:cViewPr>
        <p:scale>
          <a:sx n="76" d="100"/>
          <a:sy n="76" d="100"/>
        </p:scale>
        <p:origin x="-972" y="2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tx>
            <c:strRef>
              <c:f>Sheet1!$B$1</c:f>
              <c:strCache>
                <c:ptCount val="1"/>
                <c:pt idx="0">
                  <c:v>28-Mar</c:v>
                </c:pt>
              </c:strCache>
            </c:strRef>
          </c:tx>
          <c:marker>
            <c:symbol val="none"/>
          </c:marker>
          <c:cat>
            <c:strRef>
              <c:f>Sheet1!$A$2:$A$5</c:f>
              <c:strCache>
                <c:ptCount val="4"/>
                <c:pt idx="0">
                  <c:v>Control</c:v>
                </c:pt>
                <c:pt idx="1">
                  <c:v>Patient</c:v>
                </c:pt>
                <c:pt idx="2">
                  <c:v>INR</c:v>
                </c:pt>
                <c:pt idx="3">
                  <c:v>% Activity</c:v>
                </c:pt>
              </c:strCache>
            </c:strRef>
          </c:cat>
          <c:val>
            <c:numRef>
              <c:f>Sheet1!$B$2:$B$5</c:f>
              <c:numCache>
                <c:formatCode>General</c:formatCode>
                <c:ptCount val="4"/>
                <c:pt idx="0">
                  <c:v>13.5</c:v>
                </c:pt>
                <c:pt idx="1">
                  <c:v>18</c:v>
                </c:pt>
                <c:pt idx="2">
                  <c:v>1.6</c:v>
                </c:pt>
                <c:pt idx="3">
                  <c:v>50.4</c:v>
                </c:pt>
              </c:numCache>
            </c:numRef>
          </c:val>
          <c:smooth val="0"/>
        </c:ser>
        <c:ser>
          <c:idx val="1"/>
          <c:order val="1"/>
          <c:tx>
            <c:strRef>
              <c:f>Sheet1!$C$1</c:f>
              <c:strCache>
                <c:ptCount val="1"/>
                <c:pt idx="0">
                  <c:v>29-Mar</c:v>
                </c:pt>
              </c:strCache>
            </c:strRef>
          </c:tx>
          <c:marker>
            <c:symbol val="none"/>
          </c:marker>
          <c:cat>
            <c:strRef>
              <c:f>Sheet1!$A$2:$A$5</c:f>
              <c:strCache>
                <c:ptCount val="4"/>
                <c:pt idx="0">
                  <c:v>Control</c:v>
                </c:pt>
                <c:pt idx="1">
                  <c:v>Patient</c:v>
                </c:pt>
                <c:pt idx="2">
                  <c:v>INR</c:v>
                </c:pt>
                <c:pt idx="3">
                  <c:v>% Activity</c:v>
                </c:pt>
              </c:strCache>
            </c:strRef>
          </c:cat>
          <c:val>
            <c:numRef>
              <c:f>Sheet1!$C$2:$C$5</c:f>
              <c:numCache>
                <c:formatCode>General</c:formatCode>
                <c:ptCount val="4"/>
                <c:pt idx="0">
                  <c:v>13.5</c:v>
                </c:pt>
                <c:pt idx="1">
                  <c:v>20.6</c:v>
                </c:pt>
                <c:pt idx="2">
                  <c:v>1.91</c:v>
                </c:pt>
                <c:pt idx="3">
                  <c:v>40.700000000000003</c:v>
                </c:pt>
              </c:numCache>
            </c:numRef>
          </c:val>
          <c:smooth val="0"/>
        </c:ser>
        <c:ser>
          <c:idx val="2"/>
          <c:order val="2"/>
          <c:tx>
            <c:strRef>
              <c:f>Sheet1!$D$1</c:f>
              <c:strCache>
                <c:ptCount val="1"/>
                <c:pt idx="0">
                  <c:v>29-Mar2</c:v>
                </c:pt>
              </c:strCache>
            </c:strRef>
          </c:tx>
          <c:marker>
            <c:symbol val="none"/>
          </c:marker>
          <c:cat>
            <c:strRef>
              <c:f>Sheet1!$A$2:$A$5</c:f>
              <c:strCache>
                <c:ptCount val="4"/>
                <c:pt idx="0">
                  <c:v>Control</c:v>
                </c:pt>
                <c:pt idx="1">
                  <c:v>Patient</c:v>
                </c:pt>
                <c:pt idx="2">
                  <c:v>INR</c:v>
                </c:pt>
                <c:pt idx="3">
                  <c:v>% Activity</c:v>
                </c:pt>
              </c:strCache>
            </c:strRef>
          </c:cat>
          <c:val>
            <c:numRef>
              <c:f>Sheet1!$D$2:$D$5</c:f>
              <c:numCache>
                <c:formatCode>General</c:formatCode>
                <c:ptCount val="4"/>
                <c:pt idx="0">
                  <c:v>13.5</c:v>
                </c:pt>
                <c:pt idx="1">
                  <c:v>19.2</c:v>
                </c:pt>
                <c:pt idx="2">
                  <c:v>1.74</c:v>
                </c:pt>
                <c:pt idx="3">
                  <c:v>45.4</c:v>
                </c:pt>
              </c:numCache>
            </c:numRef>
          </c:val>
          <c:smooth val="0"/>
        </c:ser>
        <c:ser>
          <c:idx val="3"/>
          <c:order val="3"/>
          <c:tx>
            <c:strRef>
              <c:f>Sheet1!$E$1</c:f>
              <c:strCache>
                <c:ptCount val="1"/>
                <c:pt idx="0">
                  <c:v>29-Mar3</c:v>
                </c:pt>
              </c:strCache>
            </c:strRef>
          </c:tx>
          <c:marker>
            <c:symbol val="none"/>
          </c:marker>
          <c:cat>
            <c:strRef>
              <c:f>Sheet1!$A$2:$A$5</c:f>
              <c:strCache>
                <c:ptCount val="4"/>
                <c:pt idx="0">
                  <c:v>Control</c:v>
                </c:pt>
                <c:pt idx="1">
                  <c:v>Patient</c:v>
                </c:pt>
                <c:pt idx="2">
                  <c:v>INR</c:v>
                </c:pt>
                <c:pt idx="3">
                  <c:v>% Activity</c:v>
                </c:pt>
              </c:strCache>
            </c:strRef>
          </c:cat>
          <c:val>
            <c:numRef>
              <c:f>Sheet1!$E$2:$E$5</c:f>
              <c:numCache>
                <c:formatCode>General</c:formatCode>
                <c:ptCount val="4"/>
                <c:pt idx="0">
                  <c:v>13.5</c:v>
                </c:pt>
                <c:pt idx="1">
                  <c:v>22.3</c:v>
                </c:pt>
                <c:pt idx="2">
                  <c:v>2.11</c:v>
                </c:pt>
                <c:pt idx="3">
                  <c:v>36.200000000000003</c:v>
                </c:pt>
              </c:numCache>
            </c:numRef>
          </c:val>
          <c:smooth val="0"/>
        </c:ser>
        <c:ser>
          <c:idx val="4"/>
          <c:order val="4"/>
          <c:tx>
            <c:strRef>
              <c:f>Sheet1!$F$1</c:f>
              <c:strCache>
                <c:ptCount val="1"/>
                <c:pt idx="0">
                  <c:v>30-Mar</c:v>
                </c:pt>
              </c:strCache>
            </c:strRef>
          </c:tx>
          <c:marker>
            <c:symbol val="none"/>
          </c:marker>
          <c:cat>
            <c:strRef>
              <c:f>Sheet1!$A$2:$A$5</c:f>
              <c:strCache>
                <c:ptCount val="4"/>
                <c:pt idx="0">
                  <c:v>Control</c:v>
                </c:pt>
                <c:pt idx="1">
                  <c:v>Patient</c:v>
                </c:pt>
                <c:pt idx="2">
                  <c:v>INR</c:v>
                </c:pt>
                <c:pt idx="3">
                  <c:v>% Activity</c:v>
                </c:pt>
              </c:strCache>
            </c:strRef>
          </c:cat>
          <c:val>
            <c:numRef>
              <c:f>Sheet1!$F$2:$F$5</c:f>
              <c:numCache>
                <c:formatCode>General</c:formatCode>
                <c:ptCount val="4"/>
                <c:pt idx="0">
                  <c:v>13.5</c:v>
                </c:pt>
                <c:pt idx="1">
                  <c:v>24.8</c:v>
                </c:pt>
                <c:pt idx="2">
                  <c:v>2.42</c:v>
                </c:pt>
                <c:pt idx="3">
                  <c:v>31.3</c:v>
                </c:pt>
              </c:numCache>
            </c:numRef>
          </c:val>
          <c:smooth val="0"/>
        </c:ser>
        <c:ser>
          <c:idx val="5"/>
          <c:order val="5"/>
          <c:tx>
            <c:strRef>
              <c:f>Sheet1!$G$1</c:f>
              <c:strCache>
                <c:ptCount val="1"/>
                <c:pt idx="0">
                  <c:v>30-Mar2</c:v>
                </c:pt>
              </c:strCache>
            </c:strRef>
          </c:tx>
          <c:marker>
            <c:symbol val="none"/>
          </c:marker>
          <c:cat>
            <c:strRef>
              <c:f>Sheet1!$A$2:$A$5</c:f>
              <c:strCache>
                <c:ptCount val="4"/>
                <c:pt idx="0">
                  <c:v>Control</c:v>
                </c:pt>
                <c:pt idx="1">
                  <c:v>Patient</c:v>
                </c:pt>
                <c:pt idx="2">
                  <c:v>INR</c:v>
                </c:pt>
                <c:pt idx="3">
                  <c:v>% Activity</c:v>
                </c:pt>
              </c:strCache>
            </c:strRef>
          </c:cat>
          <c:val>
            <c:numRef>
              <c:f>Sheet1!$G$2:$G$5</c:f>
              <c:numCache>
                <c:formatCode>General</c:formatCode>
                <c:ptCount val="4"/>
                <c:pt idx="0">
                  <c:v>13.5</c:v>
                </c:pt>
                <c:pt idx="1">
                  <c:v>34.200000000000003</c:v>
                </c:pt>
                <c:pt idx="2">
                  <c:v>3.68</c:v>
                </c:pt>
                <c:pt idx="3">
                  <c:v>20.399999999999999</c:v>
                </c:pt>
              </c:numCache>
            </c:numRef>
          </c:val>
          <c:smooth val="0"/>
        </c:ser>
        <c:dLbls>
          <c:showLegendKey val="0"/>
          <c:showVal val="0"/>
          <c:showCatName val="0"/>
          <c:showSerName val="0"/>
          <c:showPercent val="0"/>
          <c:showBubbleSize val="0"/>
        </c:dLbls>
        <c:marker val="1"/>
        <c:smooth val="0"/>
        <c:axId val="155209728"/>
        <c:axId val="149898368"/>
      </c:lineChart>
      <c:catAx>
        <c:axId val="155209728"/>
        <c:scaling>
          <c:orientation val="minMax"/>
        </c:scaling>
        <c:delete val="0"/>
        <c:axPos val="b"/>
        <c:majorTickMark val="out"/>
        <c:minorTickMark val="none"/>
        <c:tickLblPos val="nextTo"/>
        <c:crossAx val="149898368"/>
        <c:crosses val="autoZero"/>
        <c:auto val="1"/>
        <c:lblAlgn val="ctr"/>
        <c:lblOffset val="100"/>
        <c:noMultiLvlLbl val="0"/>
      </c:catAx>
      <c:valAx>
        <c:axId val="149898368"/>
        <c:scaling>
          <c:orientation val="minMax"/>
        </c:scaling>
        <c:delete val="0"/>
        <c:axPos val="l"/>
        <c:majorGridlines/>
        <c:numFmt formatCode="General" sourceLinked="1"/>
        <c:majorTickMark val="out"/>
        <c:minorTickMark val="none"/>
        <c:tickLblPos val="nextTo"/>
        <c:crossAx val="155209728"/>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lineChart>
        <c:grouping val="standard"/>
        <c:varyColors val="0"/>
        <c:ser>
          <c:idx val="0"/>
          <c:order val="0"/>
          <c:tx>
            <c:strRef>
              <c:f>Sheet1!$B$1</c:f>
              <c:strCache>
                <c:ptCount val="1"/>
                <c:pt idx="0">
                  <c:v>28-Mar</c:v>
                </c:pt>
              </c:strCache>
            </c:strRef>
          </c:tx>
          <c:cat>
            <c:strRef>
              <c:f>Sheet1!$A$2:$A$3</c:f>
              <c:strCache>
                <c:ptCount val="2"/>
                <c:pt idx="0">
                  <c:v>Control </c:v>
                </c:pt>
                <c:pt idx="1">
                  <c:v>Patient</c:v>
                </c:pt>
              </c:strCache>
            </c:strRef>
          </c:cat>
          <c:val>
            <c:numRef>
              <c:f>Sheet1!$B$2:$B$3</c:f>
              <c:numCache>
                <c:formatCode>General</c:formatCode>
                <c:ptCount val="2"/>
                <c:pt idx="0">
                  <c:v>28</c:v>
                </c:pt>
                <c:pt idx="1">
                  <c:v>31.3</c:v>
                </c:pt>
              </c:numCache>
            </c:numRef>
          </c:val>
          <c:smooth val="0"/>
        </c:ser>
        <c:ser>
          <c:idx val="1"/>
          <c:order val="1"/>
          <c:tx>
            <c:strRef>
              <c:f>Sheet1!$C$1</c:f>
              <c:strCache>
                <c:ptCount val="1"/>
                <c:pt idx="0">
                  <c:v>29-Mar</c:v>
                </c:pt>
              </c:strCache>
            </c:strRef>
          </c:tx>
          <c:cat>
            <c:strRef>
              <c:f>Sheet1!$A$2:$A$3</c:f>
              <c:strCache>
                <c:ptCount val="2"/>
                <c:pt idx="0">
                  <c:v>Control </c:v>
                </c:pt>
                <c:pt idx="1">
                  <c:v>Patient</c:v>
                </c:pt>
              </c:strCache>
            </c:strRef>
          </c:cat>
          <c:val>
            <c:numRef>
              <c:f>Sheet1!$C$2:$C$3</c:f>
              <c:numCache>
                <c:formatCode>General</c:formatCode>
                <c:ptCount val="2"/>
                <c:pt idx="0">
                  <c:v>28</c:v>
                </c:pt>
                <c:pt idx="1">
                  <c:v>61</c:v>
                </c:pt>
              </c:numCache>
            </c:numRef>
          </c:val>
          <c:smooth val="0"/>
        </c:ser>
        <c:ser>
          <c:idx val="2"/>
          <c:order val="2"/>
          <c:tx>
            <c:strRef>
              <c:f>Sheet1!$D$1</c:f>
              <c:strCache>
                <c:ptCount val="1"/>
                <c:pt idx="0">
                  <c:v>29-Mar2</c:v>
                </c:pt>
              </c:strCache>
            </c:strRef>
          </c:tx>
          <c:cat>
            <c:strRef>
              <c:f>Sheet1!$A$2:$A$3</c:f>
              <c:strCache>
                <c:ptCount val="2"/>
                <c:pt idx="0">
                  <c:v>Control </c:v>
                </c:pt>
                <c:pt idx="1">
                  <c:v>Patient</c:v>
                </c:pt>
              </c:strCache>
            </c:strRef>
          </c:cat>
          <c:val>
            <c:numRef>
              <c:f>Sheet1!$D$2:$D$3</c:f>
              <c:numCache>
                <c:formatCode>General</c:formatCode>
                <c:ptCount val="2"/>
                <c:pt idx="0">
                  <c:v>28</c:v>
                </c:pt>
                <c:pt idx="1">
                  <c:v>56</c:v>
                </c:pt>
              </c:numCache>
            </c:numRef>
          </c:val>
          <c:smooth val="0"/>
        </c:ser>
        <c:ser>
          <c:idx val="3"/>
          <c:order val="3"/>
          <c:tx>
            <c:strRef>
              <c:f>Sheet1!$E$1</c:f>
              <c:strCache>
                <c:ptCount val="1"/>
                <c:pt idx="0">
                  <c:v>29-Mar3</c:v>
                </c:pt>
              </c:strCache>
            </c:strRef>
          </c:tx>
          <c:cat>
            <c:strRef>
              <c:f>Sheet1!$A$2:$A$3</c:f>
              <c:strCache>
                <c:ptCount val="2"/>
                <c:pt idx="0">
                  <c:v>Control </c:v>
                </c:pt>
                <c:pt idx="1">
                  <c:v>Patient</c:v>
                </c:pt>
              </c:strCache>
            </c:strRef>
          </c:cat>
          <c:val>
            <c:numRef>
              <c:f>Sheet1!$E$2:$E$3</c:f>
              <c:numCache>
                <c:formatCode>General</c:formatCode>
                <c:ptCount val="2"/>
                <c:pt idx="0">
                  <c:v>28</c:v>
                </c:pt>
                <c:pt idx="1">
                  <c:v>48.3</c:v>
                </c:pt>
              </c:numCache>
            </c:numRef>
          </c:val>
          <c:smooth val="0"/>
        </c:ser>
        <c:ser>
          <c:idx val="4"/>
          <c:order val="4"/>
          <c:tx>
            <c:strRef>
              <c:f>Sheet1!$F$1</c:f>
              <c:strCache>
                <c:ptCount val="1"/>
                <c:pt idx="0">
                  <c:v>30-Mar</c:v>
                </c:pt>
              </c:strCache>
            </c:strRef>
          </c:tx>
          <c:cat>
            <c:strRef>
              <c:f>Sheet1!$A$2:$A$3</c:f>
              <c:strCache>
                <c:ptCount val="2"/>
                <c:pt idx="0">
                  <c:v>Control </c:v>
                </c:pt>
                <c:pt idx="1">
                  <c:v>Patient</c:v>
                </c:pt>
              </c:strCache>
            </c:strRef>
          </c:cat>
          <c:val>
            <c:numRef>
              <c:f>Sheet1!$F$2:$F$3</c:f>
              <c:numCache>
                <c:formatCode>General</c:formatCode>
                <c:ptCount val="2"/>
                <c:pt idx="0">
                  <c:v>28</c:v>
                </c:pt>
                <c:pt idx="1">
                  <c:v>66</c:v>
                </c:pt>
              </c:numCache>
            </c:numRef>
          </c:val>
          <c:smooth val="0"/>
        </c:ser>
        <c:ser>
          <c:idx val="5"/>
          <c:order val="5"/>
          <c:tx>
            <c:strRef>
              <c:f>Sheet1!$G$1</c:f>
              <c:strCache>
                <c:ptCount val="1"/>
                <c:pt idx="0">
                  <c:v>30-Mar2</c:v>
                </c:pt>
              </c:strCache>
            </c:strRef>
          </c:tx>
          <c:cat>
            <c:strRef>
              <c:f>Sheet1!$A$2:$A$3</c:f>
              <c:strCache>
                <c:ptCount val="2"/>
                <c:pt idx="0">
                  <c:v>Control </c:v>
                </c:pt>
                <c:pt idx="1">
                  <c:v>Patient</c:v>
                </c:pt>
              </c:strCache>
            </c:strRef>
          </c:cat>
          <c:val>
            <c:numRef>
              <c:f>Sheet1!$G$2:$G$3</c:f>
              <c:numCache>
                <c:formatCode>General</c:formatCode>
                <c:ptCount val="2"/>
                <c:pt idx="0">
                  <c:v>28</c:v>
                </c:pt>
                <c:pt idx="1">
                  <c:v>53.2</c:v>
                </c:pt>
              </c:numCache>
            </c:numRef>
          </c:val>
          <c:smooth val="0"/>
        </c:ser>
        <c:ser>
          <c:idx val="6"/>
          <c:order val="6"/>
          <c:tx>
            <c:strRef>
              <c:f>Sheet1!$H$1</c:f>
              <c:strCache>
                <c:ptCount val="1"/>
                <c:pt idx="0">
                  <c:v>31-Mar2</c:v>
                </c:pt>
              </c:strCache>
            </c:strRef>
          </c:tx>
          <c:cat>
            <c:strRef>
              <c:f>Sheet1!$A$2:$A$3</c:f>
              <c:strCache>
                <c:ptCount val="2"/>
                <c:pt idx="0">
                  <c:v>Control </c:v>
                </c:pt>
                <c:pt idx="1">
                  <c:v>Patient</c:v>
                </c:pt>
              </c:strCache>
            </c:strRef>
          </c:cat>
          <c:val>
            <c:numRef>
              <c:f>Sheet1!$H$2:$H$3</c:f>
              <c:numCache>
                <c:formatCode>General</c:formatCode>
                <c:ptCount val="2"/>
                <c:pt idx="0">
                  <c:v>28</c:v>
                </c:pt>
                <c:pt idx="1">
                  <c:v>40.6</c:v>
                </c:pt>
              </c:numCache>
            </c:numRef>
          </c:val>
          <c:smooth val="0"/>
        </c:ser>
        <c:dLbls>
          <c:showLegendKey val="0"/>
          <c:showVal val="0"/>
          <c:showCatName val="0"/>
          <c:showSerName val="0"/>
          <c:showPercent val="0"/>
          <c:showBubbleSize val="0"/>
        </c:dLbls>
        <c:marker val="1"/>
        <c:smooth val="0"/>
        <c:axId val="160777216"/>
        <c:axId val="149900672"/>
      </c:lineChart>
      <c:catAx>
        <c:axId val="160777216"/>
        <c:scaling>
          <c:orientation val="minMax"/>
        </c:scaling>
        <c:delete val="0"/>
        <c:axPos val="b"/>
        <c:majorTickMark val="none"/>
        <c:minorTickMark val="none"/>
        <c:tickLblPos val="nextTo"/>
        <c:crossAx val="149900672"/>
        <c:crosses val="autoZero"/>
        <c:auto val="1"/>
        <c:lblAlgn val="ctr"/>
        <c:lblOffset val="100"/>
        <c:noMultiLvlLbl val="0"/>
      </c:catAx>
      <c:valAx>
        <c:axId val="149900672"/>
        <c:scaling>
          <c:orientation val="minMax"/>
        </c:scaling>
        <c:delete val="0"/>
        <c:axPos val="l"/>
        <c:majorGridlines/>
        <c:title>
          <c:tx>
            <c:rich>
              <a:bodyPr/>
              <a:lstStyle/>
              <a:p>
                <a:pPr>
                  <a:defRPr/>
                </a:pPr>
                <a:r>
                  <a:rPr lang="en-US" dirty="0" smtClean="0"/>
                  <a:t>PTT</a:t>
                </a:r>
                <a:endParaRPr lang="en-US" dirty="0"/>
              </a:p>
            </c:rich>
          </c:tx>
          <c:overlay val="0"/>
        </c:title>
        <c:numFmt formatCode="General" sourceLinked="1"/>
        <c:majorTickMark val="out"/>
        <c:minorTickMark val="none"/>
        <c:tickLblPos val="nextTo"/>
        <c:crossAx val="160777216"/>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4262BD-7E6F-C143-8AE3-600E2484B67E}" type="doc">
      <dgm:prSet loTypeId="urn:microsoft.com/office/officeart/2005/8/layout/cycle3" loCatId="" qsTypeId="urn:microsoft.com/office/officeart/2005/8/quickstyle/simple4" qsCatId="simple" csTypeId="urn:microsoft.com/office/officeart/2005/8/colors/colorful3" csCatId="colorful" phldr="1"/>
      <dgm:spPr/>
      <dgm:t>
        <a:bodyPr/>
        <a:lstStyle/>
        <a:p>
          <a:endParaRPr lang="en-US"/>
        </a:p>
      </dgm:t>
    </dgm:pt>
    <dgm:pt modelId="{8EEA04EE-BA32-D34D-9379-E1AE9CA782D3}">
      <dgm:prSet phldrT="[Text]"/>
      <dgm:spPr/>
      <dgm:t>
        <a:bodyPr/>
        <a:lstStyle/>
        <a:p>
          <a:r>
            <a:rPr lang="en-US" dirty="0" smtClean="0"/>
            <a:t>Admit</a:t>
          </a:r>
          <a:endParaRPr lang="en-US" dirty="0"/>
        </a:p>
      </dgm:t>
    </dgm:pt>
    <dgm:pt modelId="{AFD69126-9A24-A74A-9B7D-445273E5CD0C}" type="parTrans" cxnId="{4B6CEEC7-CDCF-764E-88DC-92F64F7D323C}">
      <dgm:prSet/>
      <dgm:spPr/>
      <dgm:t>
        <a:bodyPr/>
        <a:lstStyle/>
        <a:p>
          <a:endParaRPr lang="en-US"/>
        </a:p>
      </dgm:t>
    </dgm:pt>
    <dgm:pt modelId="{062B98DA-5C14-924C-A074-6DBE6038A34A}" type="sibTrans" cxnId="{4B6CEEC7-CDCF-764E-88DC-92F64F7D323C}">
      <dgm:prSet/>
      <dgm:spPr/>
      <dgm:t>
        <a:bodyPr/>
        <a:lstStyle/>
        <a:p>
          <a:endParaRPr lang="en-US"/>
        </a:p>
      </dgm:t>
    </dgm:pt>
    <dgm:pt modelId="{B93E3380-67D8-B346-B705-9BAAA5216E36}">
      <dgm:prSet phldrT="[Text]"/>
      <dgm:spPr/>
      <dgm:t>
        <a:bodyPr/>
        <a:lstStyle/>
        <a:p>
          <a:r>
            <a:rPr lang="en-US" dirty="0" smtClean="0"/>
            <a:t>Cleaning the table with a rug</a:t>
          </a:r>
          <a:endParaRPr lang="en-US" dirty="0"/>
        </a:p>
      </dgm:t>
    </dgm:pt>
    <dgm:pt modelId="{4370ED89-2D05-B64E-80BB-99E933EAF6FA}" type="parTrans" cxnId="{218CA927-F7E4-9847-A228-9FA26DF98159}">
      <dgm:prSet/>
      <dgm:spPr/>
      <dgm:t>
        <a:bodyPr/>
        <a:lstStyle/>
        <a:p>
          <a:endParaRPr lang="en-US"/>
        </a:p>
      </dgm:t>
    </dgm:pt>
    <dgm:pt modelId="{F38C0C52-F279-3D40-A1CD-00047393B4B3}" type="sibTrans" cxnId="{218CA927-F7E4-9847-A228-9FA26DF98159}">
      <dgm:prSet/>
      <dgm:spPr/>
      <dgm:t>
        <a:bodyPr/>
        <a:lstStyle/>
        <a:p>
          <a:endParaRPr lang="en-US"/>
        </a:p>
      </dgm:t>
    </dgm:pt>
    <dgm:pt modelId="{952BB00C-C2E9-3143-8EC2-50BF54B78AAE}">
      <dgm:prSet phldrT="[Text]"/>
      <dgm:spPr/>
      <dgm:t>
        <a:bodyPr/>
        <a:lstStyle/>
        <a:p>
          <a:r>
            <a:rPr lang="en-US" dirty="0" smtClean="0"/>
            <a:t>Pain in the Right hand</a:t>
          </a:r>
          <a:endParaRPr lang="en-US" dirty="0"/>
        </a:p>
      </dgm:t>
    </dgm:pt>
    <dgm:pt modelId="{A37387E1-5216-5A4E-B783-5EC444B14F64}" type="parTrans" cxnId="{8B96DCBF-B115-F541-A78D-323B49FA0A63}">
      <dgm:prSet/>
      <dgm:spPr/>
      <dgm:t>
        <a:bodyPr/>
        <a:lstStyle/>
        <a:p>
          <a:endParaRPr lang="en-US"/>
        </a:p>
      </dgm:t>
    </dgm:pt>
    <dgm:pt modelId="{6F536C4C-CFE8-C54F-A329-A5BFA1B4CB52}" type="sibTrans" cxnId="{8B96DCBF-B115-F541-A78D-323B49FA0A63}">
      <dgm:prSet/>
      <dgm:spPr/>
      <dgm:t>
        <a:bodyPr/>
        <a:lstStyle/>
        <a:p>
          <a:endParaRPr lang="en-US"/>
        </a:p>
      </dgm:t>
    </dgm:pt>
    <dgm:pt modelId="{0586B4AA-ACF2-2E45-8D60-DD2D0613E525}">
      <dgm:prSet phldrT="[Text]"/>
      <dgm:spPr/>
      <dgm:t>
        <a:bodyPr/>
        <a:lstStyle/>
        <a:p>
          <a:r>
            <a:rPr lang="en-US" dirty="0" smtClean="0"/>
            <a:t>Consult in a Private Hospital</a:t>
          </a:r>
          <a:endParaRPr lang="en-US" dirty="0"/>
        </a:p>
      </dgm:t>
    </dgm:pt>
    <dgm:pt modelId="{5644E811-5996-2A4B-A5BE-4AE90779968A}" type="parTrans" cxnId="{8B81CCA4-A8AA-3F4E-9B21-4021B7F171AB}">
      <dgm:prSet/>
      <dgm:spPr/>
      <dgm:t>
        <a:bodyPr/>
        <a:lstStyle/>
        <a:p>
          <a:endParaRPr lang="en-US"/>
        </a:p>
      </dgm:t>
    </dgm:pt>
    <dgm:pt modelId="{C4E7918A-CF29-6A47-B9D5-EFA2FC39EBC6}" type="sibTrans" cxnId="{8B81CCA4-A8AA-3F4E-9B21-4021B7F171AB}">
      <dgm:prSet/>
      <dgm:spPr/>
      <dgm:t>
        <a:bodyPr/>
        <a:lstStyle/>
        <a:p>
          <a:endParaRPr lang="en-US"/>
        </a:p>
      </dgm:t>
    </dgm:pt>
    <dgm:pt modelId="{BE62FE10-242B-0443-AF1F-2813C8C8B092}">
      <dgm:prSet phldrT="[Text]"/>
      <dgm:spPr/>
      <dgm:t>
        <a:bodyPr/>
        <a:lstStyle/>
        <a:p>
          <a:r>
            <a:rPr lang="en-US" dirty="0" smtClean="0"/>
            <a:t>Persistence</a:t>
          </a:r>
          <a:endParaRPr lang="en-US" dirty="0"/>
        </a:p>
      </dgm:t>
    </dgm:pt>
    <dgm:pt modelId="{777B4059-EB2E-6947-9AEF-7A0B91534C1B}" type="parTrans" cxnId="{FAC98B12-9433-F341-BDA2-0901F639E3A8}">
      <dgm:prSet/>
      <dgm:spPr/>
      <dgm:t>
        <a:bodyPr/>
        <a:lstStyle/>
        <a:p>
          <a:endParaRPr lang="en-US"/>
        </a:p>
      </dgm:t>
    </dgm:pt>
    <dgm:pt modelId="{0F7182E3-F6C2-774D-9F07-8C126C19D3B0}" type="sibTrans" cxnId="{FAC98B12-9433-F341-BDA2-0901F639E3A8}">
      <dgm:prSet/>
      <dgm:spPr/>
      <dgm:t>
        <a:bodyPr/>
        <a:lstStyle/>
        <a:p>
          <a:endParaRPr lang="en-US"/>
        </a:p>
      </dgm:t>
    </dgm:pt>
    <dgm:pt modelId="{AB5F839E-5AEA-D647-A578-6145375E25DC}" type="pres">
      <dgm:prSet presAssocID="{894262BD-7E6F-C143-8AE3-600E2484B67E}" presName="Name0" presStyleCnt="0">
        <dgm:presLayoutVars>
          <dgm:dir/>
          <dgm:resizeHandles val="exact"/>
        </dgm:presLayoutVars>
      </dgm:prSet>
      <dgm:spPr/>
      <dgm:t>
        <a:bodyPr/>
        <a:lstStyle/>
        <a:p>
          <a:endParaRPr lang="en-US"/>
        </a:p>
      </dgm:t>
    </dgm:pt>
    <dgm:pt modelId="{1F47D91F-C551-4348-A0D1-2A9957590238}" type="pres">
      <dgm:prSet presAssocID="{894262BD-7E6F-C143-8AE3-600E2484B67E}" presName="cycle" presStyleCnt="0"/>
      <dgm:spPr/>
    </dgm:pt>
    <dgm:pt modelId="{9B6DD623-02C2-904D-B175-EAFFB671A1FA}" type="pres">
      <dgm:prSet presAssocID="{8EEA04EE-BA32-D34D-9379-E1AE9CA782D3}" presName="nodeFirstNode" presStyleLbl="node1" presStyleIdx="0" presStyleCnt="5">
        <dgm:presLayoutVars>
          <dgm:bulletEnabled val="1"/>
        </dgm:presLayoutVars>
      </dgm:prSet>
      <dgm:spPr/>
      <dgm:t>
        <a:bodyPr/>
        <a:lstStyle/>
        <a:p>
          <a:endParaRPr lang="en-US"/>
        </a:p>
      </dgm:t>
    </dgm:pt>
    <dgm:pt modelId="{D2A13454-FBF9-4646-AFAF-B614E5532CF1}" type="pres">
      <dgm:prSet presAssocID="{062B98DA-5C14-924C-A074-6DBE6038A34A}" presName="sibTransFirstNode" presStyleLbl="bgShp" presStyleIdx="0" presStyleCnt="1"/>
      <dgm:spPr/>
      <dgm:t>
        <a:bodyPr/>
        <a:lstStyle/>
        <a:p>
          <a:endParaRPr lang="en-US"/>
        </a:p>
      </dgm:t>
    </dgm:pt>
    <dgm:pt modelId="{81AD0FFD-7EB2-F74C-A61D-0BD0985EE7B5}" type="pres">
      <dgm:prSet presAssocID="{B93E3380-67D8-B346-B705-9BAAA5216E36}" presName="nodeFollowingNodes" presStyleLbl="node1" presStyleIdx="1" presStyleCnt="5">
        <dgm:presLayoutVars>
          <dgm:bulletEnabled val="1"/>
        </dgm:presLayoutVars>
      </dgm:prSet>
      <dgm:spPr/>
      <dgm:t>
        <a:bodyPr/>
        <a:lstStyle/>
        <a:p>
          <a:endParaRPr lang="en-US"/>
        </a:p>
      </dgm:t>
    </dgm:pt>
    <dgm:pt modelId="{D00177BD-0E0E-F94D-9A65-AE9D4144F26B}" type="pres">
      <dgm:prSet presAssocID="{952BB00C-C2E9-3143-8EC2-50BF54B78AAE}" presName="nodeFollowingNodes" presStyleLbl="node1" presStyleIdx="2" presStyleCnt="5">
        <dgm:presLayoutVars>
          <dgm:bulletEnabled val="1"/>
        </dgm:presLayoutVars>
      </dgm:prSet>
      <dgm:spPr/>
      <dgm:t>
        <a:bodyPr/>
        <a:lstStyle/>
        <a:p>
          <a:endParaRPr lang="en-US"/>
        </a:p>
      </dgm:t>
    </dgm:pt>
    <dgm:pt modelId="{554DD2E9-F929-644F-B976-1740F92FEE1A}" type="pres">
      <dgm:prSet presAssocID="{0586B4AA-ACF2-2E45-8D60-DD2D0613E525}" presName="nodeFollowingNodes" presStyleLbl="node1" presStyleIdx="3" presStyleCnt="5">
        <dgm:presLayoutVars>
          <dgm:bulletEnabled val="1"/>
        </dgm:presLayoutVars>
      </dgm:prSet>
      <dgm:spPr/>
      <dgm:t>
        <a:bodyPr/>
        <a:lstStyle/>
        <a:p>
          <a:endParaRPr lang="en-US"/>
        </a:p>
      </dgm:t>
    </dgm:pt>
    <dgm:pt modelId="{DFE0CEF8-3410-B545-8F49-5F46F348030F}" type="pres">
      <dgm:prSet presAssocID="{BE62FE10-242B-0443-AF1F-2813C8C8B092}" presName="nodeFollowingNodes" presStyleLbl="node1" presStyleIdx="4" presStyleCnt="5">
        <dgm:presLayoutVars>
          <dgm:bulletEnabled val="1"/>
        </dgm:presLayoutVars>
      </dgm:prSet>
      <dgm:spPr/>
      <dgm:t>
        <a:bodyPr/>
        <a:lstStyle/>
        <a:p>
          <a:endParaRPr lang="en-US"/>
        </a:p>
      </dgm:t>
    </dgm:pt>
  </dgm:ptLst>
  <dgm:cxnLst>
    <dgm:cxn modelId="{02A71780-0017-5049-A8CC-4E40AA0BDFEF}" type="presOf" srcId="{062B98DA-5C14-924C-A074-6DBE6038A34A}" destId="{D2A13454-FBF9-4646-AFAF-B614E5532CF1}" srcOrd="0" destOrd="0" presId="urn:microsoft.com/office/officeart/2005/8/layout/cycle3"/>
    <dgm:cxn modelId="{FAC98B12-9433-F341-BDA2-0901F639E3A8}" srcId="{894262BD-7E6F-C143-8AE3-600E2484B67E}" destId="{BE62FE10-242B-0443-AF1F-2813C8C8B092}" srcOrd="4" destOrd="0" parTransId="{777B4059-EB2E-6947-9AEF-7A0B91534C1B}" sibTransId="{0F7182E3-F6C2-774D-9F07-8C126C19D3B0}"/>
    <dgm:cxn modelId="{D35A0DCC-6065-D343-B6C1-D0C247EDFEA2}" type="presOf" srcId="{0586B4AA-ACF2-2E45-8D60-DD2D0613E525}" destId="{554DD2E9-F929-644F-B976-1740F92FEE1A}" srcOrd="0" destOrd="0" presId="urn:microsoft.com/office/officeart/2005/8/layout/cycle3"/>
    <dgm:cxn modelId="{8B96DCBF-B115-F541-A78D-323B49FA0A63}" srcId="{894262BD-7E6F-C143-8AE3-600E2484B67E}" destId="{952BB00C-C2E9-3143-8EC2-50BF54B78AAE}" srcOrd="2" destOrd="0" parTransId="{A37387E1-5216-5A4E-B783-5EC444B14F64}" sibTransId="{6F536C4C-CFE8-C54F-A329-A5BFA1B4CB52}"/>
    <dgm:cxn modelId="{FD018B4E-7967-3E41-858A-BF45AB494D45}" type="presOf" srcId="{8EEA04EE-BA32-D34D-9379-E1AE9CA782D3}" destId="{9B6DD623-02C2-904D-B175-EAFFB671A1FA}" srcOrd="0" destOrd="0" presId="urn:microsoft.com/office/officeart/2005/8/layout/cycle3"/>
    <dgm:cxn modelId="{8B81CCA4-A8AA-3F4E-9B21-4021B7F171AB}" srcId="{894262BD-7E6F-C143-8AE3-600E2484B67E}" destId="{0586B4AA-ACF2-2E45-8D60-DD2D0613E525}" srcOrd="3" destOrd="0" parTransId="{5644E811-5996-2A4B-A5BE-4AE90779968A}" sibTransId="{C4E7918A-CF29-6A47-B9D5-EFA2FC39EBC6}"/>
    <dgm:cxn modelId="{EA8897ED-BACE-8F47-8A01-600A21DCCE91}" type="presOf" srcId="{894262BD-7E6F-C143-8AE3-600E2484B67E}" destId="{AB5F839E-5AEA-D647-A578-6145375E25DC}" srcOrd="0" destOrd="0" presId="urn:microsoft.com/office/officeart/2005/8/layout/cycle3"/>
    <dgm:cxn modelId="{4B6CEEC7-CDCF-764E-88DC-92F64F7D323C}" srcId="{894262BD-7E6F-C143-8AE3-600E2484B67E}" destId="{8EEA04EE-BA32-D34D-9379-E1AE9CA782D3}" srcOrd="0" destOrd="0" parTransId="{AFD69126-9A24-A74A-9B7D-445273E5CD0C}" sibTransId="{062B98DA-5C14-924C-A074-6DBE6038A34A}"/>
    <dgm:cxn modelId="{7D435C04-173A-F747-9242-8E39CB615608}" type="presOf" srcId="{B93E3380-67D8-B346-B705-9BAAA5216E36}" destId="{81AD0FFD-7EB2-F74C-A61D-0BD0985EE7B5}" srcOrd="0" destOrd="0" presId="urn:microsoft.com/office/officeart/2005/8/layout/cycle3"/>
    <dgm:cxn modelId="{371A03A1-83A1-F744-AFED-64E957E9D95D}" type="presOf" srcId="{952BB00C-C2E9-3143-8EC2-50BF54B78AAE}" destId="{D00177BD-0E0E-F94D-9A65-AE9D4144F26B}" srcOrd="0" destOrd="0" presId="urn:microsoft.com/office/officeart/2005/8/layout/cycle3"/>
    <dgm:cxn modelId="{153FE5ED-E103-1B4A-B138-64EF8757FCC2}" type="presOf" srcId="{BE62FE10-242B-0443-AF1F-2813C8C8B092}" destId="{DFE0CEF8-3410-B545-8F49-5F46F348030F}" srcOrd="0" destOrd="0" presId="urn:microsoft.com/office/officeart/2005/8/layout/cycle3"/>
    <dgm:cxn modelId="{218CA927-F7E4-9847-A228-9FA26DF98159}" srcId="{894262BD-7E6F-C143-8AE3-600E2484B67E}" destId="{B93E3380-67D8-B346-B705-9BAAA5216E36}" srcOrd="1" destOrd="0" parTransId="{4370ED89-2D05-B64E-80BB-99E933EAF6FA}" sibTransId="{F38C0C52-F279-3D40-A1CD-00047393B4B3}"/>
    <dgm:cxn modelId="{1542F5C0-29A7-BA41-9315-EFC2124DC3CE}" type="presParOf" srcId="{AB5F839E-5AEA-D647-A578-6145375E25DC}" destId="{1F47D91F-C551-4348-A0D1-2A9957590238}" srcOrd="0" destOrd="0" presId="urn:microsoft.com/office/officeart/2005/8/layout/cycle3"/>
    <dgm:cxn modelId="{FA598048-A883-AE44-8EF2-27A14CAA9690}" type="presParOf" srcId="{1F47D91F-C551-4348-A0D1-2A9957590238}" destId="{9B6DD623-02C2-904D-B175-EAFFB671A1FA}" srcOrd="0" destOrd="0" presId="urn:microsoft.com/office/officeart/2005/8/layout/cycle3"/>
    <dgm:cxn modelId="{AB27CCB9-EDA1-C741-9F5B-40F368FBDD7D}" type="presParOf" srcId="{1F47D91F-C551-4348-A0D1-2A9957590238}" destId="{D2A13454-FBF9-4646-AFAF-B614E5532CF1}" srcOrd="1" destOrd="0" presId="urn:microsoft.com/office/officeart/2005/8/layout/cycle3"/>
    <dgm:cxn modelId="{2A550E88-567C-AF4F-BD11-3B32ADB45371}" type="presParOf" srcId="{1F47D91F-C551-4348-A0D1-2A9957590238}" destId="{81AD0FFD-7EB2-F74C-A61D-0BD0985EE7B5}" srcOrd="2" destOrd="0" presId="urn:microsoft.com/office/officeart/2005/8/layout/cycle3"/>
    <dgm:cxn modelId="{05766EC4-ADD0-8340-B4C7-9DED89D07BF0}" type="presParOf" srcId="{1F47D91F-C551-4348-A0D1-2A9957590238}" destId="{D00177BD-0E0E-F94D-9A65-AE9D4144F26B}" srcOrd="3" destOrd="0" presId="urn:microsoft.com/office/officeart/2005/8/layout/cycle3"/>
    <dgm:cxn modelId="{DF853327-0FC3-E04E-B5EC-99D965909B52}" type="presParOf" srcId="{1F47D91F-C551-4348-A0D1-2A9957590238}" destId="{554DD2E9-F929-644F-B976-1740F92FEE1A}" srcOrd="4" destOrd="0" presId="urn:microsoft.com/office/officeart/2005/8/layout/cycle3"/>
    <dgm:cxn modelId="{BD1BC6A7-7927-2D41-B237-5314CB77178D}" type="presParOf" srcId="{1F47D91F-C551-4348-A0D1-2A9957590238}" destId="{DFE0CEF8-3410-B545-8F49-5F46F348030F}" srcOrd="5"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A08763-F282-8047-8129-CDC835F1C67D}" type="doc">
      <dgm:prSet loTypeId="urn:microsoft.com/office/officeart/2005/8/layout/radial4" loCatId="" qsTypeId="urn:microsoft.com/office/officeart/2005/8/quickstyle/simple4" qsCatId="simple" csTypeId="urn:microsoft.com/office/officeart/2005/8/colors/colorful1" csCatId="colorful" phldr="1"/>
      <dgm:spPr/>
      <dgm:t>
        <a:bodyPr/>
        <a:lstStyle/>
        <a:p>
          <a:endParaRPr lang="en-US"/>
        </a:p>
      </dgm:t>
    </dgm:pt>
    <dgm:pt modelId="{269ABC57-53D0-F64C-B31B-E5B10C48E914}">
      <dgm:prSet phldrT="[Text]" custT="1"/>
      <dgm:spPr>
        <a:scene3d>
          <a:camera prst="orthographicFront"/>
          <a:lightRig rig="threePt" dir="t"/>
        </a:scene3d>
        <a:sp3d>
          <a:bevelT prst="relaxedInset"/>
        </a:sp3d>
      </dgm:spPr>
      <dgm:t>
        <a:bodyPr/>
        <a:lstStyle/>
        <a:p>
          <a:r>
            <a:rPr lang="en-US" sz="2400" b="1" dirty="0" smtClean="0"/>
            <a:t>Peripheral cyanosis</a:t>
          </a:r>
          <a:endParaRPr lang="en-US" sz="2400" b="1" dirty="0"/>
        </a:p>
      </dgm:t>
    </dgm:pt>
    <dgm:pt modelId="{7C68E1A3-478E-E741-BB10-FE8E716B66F4}" type="parTrans" cxnId="{1EDF7EBB-EFB7-7D40-B03D-435612701FE4}">
      <dgm:prSet/>
      <dgm:spPr/>
      <dgm:t>
        <a:bodyPr/>
        <a:lstStyle/>
        <a:p>
          <a:endParaRPr lang="en-US"/>
        </a:p>
      </dgm:t>
    </dgm:pt>
    <dgm:pt modelId="{D5C5872C-5292-B940-9D75-D1E5A8085A34}" type="sibTrans" cxnId="{1EDF7EBB-EFB7-7D40-B03D-435612701FE4}">
      <dgm:prSet/>
      <dgm:spPr/>
      <dgm:t>
        <a:bodyPr/>
        <a:lstStyle/>
        <a:p>
          <a:endParaRPr lang="en-US"/>
        </a:p>
      </dgm:t>
    </dgm:pt>
    <dgm:pt modelId="{DA269C61-3C43-BC45-81BC-1CDD9289A83A}">
      <dgm:prSet phldrT="[Text]"/>
      <dgm:spPr>
        <a:scene3d>
          <a:camera prst="orthographicFront"/>
          <a:lightRig rig="threePt" dir="t"/>
        </a:scene3d>
        <a:sp3d>
          <a:bevelT prst="relaxedInset"/>
        </a:sp3d>
      </dgm:spPr>
      <dgm:t>
        <a:bodyPr/>
        <a:lstStyle/>
        <a:p>
          <a:r>
            <a:rPr lang="en-US" dirty="0" smtClean="0"/>
            <a:t>CHF</a:t>
          </a:r>
          <a:endParaRPr lang="en-US" dirty="0"/>
        </a:p>
      </dgm:t>
    </dgm:pt>
    <dgm:pt modelId="{4D4193EE-832A-2040-97C3-DDBEF3B20B91}" type="parTrans" cxnId="{86E9DE5B-6232-4644-BA1C-C26F0D72B4F4}">
      <dgm:prSet/>
      <dgm:spPr>
        <a:scene3d>
          <a:camera prst="orthographicFront"/>
          <a:lightRig rig="threePt" dir="t"/>
        </a:scene3d>
        <a:sp3d>
          <a:bevelT prst="relaxedInset"/>
        </a:sp3d>
      </dgm:spPr>
      <dgm:t>
        <a:bodyPr/>
        <a:lstStyle/>
        <a:p>
          <a:endParaRPr lang="en-US"/>
        </a:p>
      </dgm:t>
    </dgm:pt>
    <dgm:pt modelId="{5DD61AA4-EDD5-FD4C-868A-AD72B85A787D}" type="sibTrans" cxnId="{86E9DE5B-6232-4644-BA1C-C26F0D72B4F4}">
      <dgm:prSet/>
      <dgm:spPr/>
      <dgm:t>
        <a:bodyPr/>
        <a:lstStyle/>
        <a:p>
          <a:endParaRPr lang="en-US"/>
        </a:p>
      </dgm:t>
    </dgm:pt>
    <dgm:pt modelId="{7AE333B2-EA33-8047-A1A0-0ACD434913FE}">
      <dgm:prSet phldrT="[Text]"/>
      <dgm:spPr>
        <a:scene3d>
          <a:camera prst="orthographicFront"/>
          <a:lightRig rig="threePt" dir="t"/>
        </a:scene3d>
        <a:sp3d>
          <a:bevelT prst="relaxedInset"/>
        </a:sp3d>
      </dgm:spPr>
      <dgm:t>
        <a:bodyPr/>
        <a:lstStyle/>
        <a:p>
          <a:r>
            <a:rPr lang="en-US" dirty="0" smtClean="0"/>
            <a:t>Cold</a:t>
          </a:r>
          <a:r>
            <a:rPr lang="en-US" baseline="0" dirty="0" smtClean="0"/>
            <a:t> exposure</a:t>
          </a:r>
          <a:endParaRPr lang="en-US" dirty="0"/>
        </a:p>
      </dgm:t>
    </dgm:pt>
    <dgm:pt modelId="{A8A12245-38E9-A548-9CD6-0C9013CE0B95}" type="parTrans" cxnId="{601CC2CB-6BE9-FB4F-8451-AEEFD04A7130}">
      <dgm:prSet/>
      <dgm:spPr>
        <a:scene3d>
          <a:camera prst="orthographicFront"/>
          <a:lightRig rig="threePt" dir="t"/>
        </a:scene3d>
        <a:sp3d>
          <a:bevelT prst="relaxedInset"/>
        </a:sp3d>
      </dgm:spPr>
      <dgm:t>
        <a:bodyPr/>
        <a:lstStyle/>
        <a:p>
          <a:endParaRPr lang="en-US"/>
        </a:p>
      </dgm:t>
    </dgm:pt>
    <dgm:pt modelId="{C04E7303-4D7D-5A4B-8F74-77105BAECFB7}" type="sibTrans" cxnId="{601CC2CB-6BE9-FB4F-8451-AEEFD04A7130}">
      <dgm:prSet/>
      <dgm:spPr/>
      <dgm:t>
        <a:bodyPr/>
        <a:lstStyle/>
        <a:p>
          <a:endParaRPr lang="en-US"/>
        </a:p>
      </dgm:t>
    </dgm:pt>
    <dgm:pt modelId="{63DAD734-8D3D-024D-9F4D-302ECCDA371B}">
      <dgm:prSet phldrT="[Text]"/>
      <dgm:spPr>
        <a:scene3d>
          <a:camera prst="orthographicFront"/>
          <a:lightRig rig="threePt" dir="t"/>
        </a:scene3d>
        <a:sp3d>
          <a:bevelT prst="relaxedInset"/>
        </a:sp3d>
      </dgm:spPr>
      <dgm:t>
        <a:bodyPr/>
        <a:lstStyle/>
        <a:p>
          <a:r>
            <a:rPr lang="en-US" dirty="0" smtClean="0"/>
            <a:t>Peripheral arterial disease</a:t>
          </a:r>
          <a:endParaRPr lang="en-US" dirty="0"/>
        </a:p>
      </dgm:t>
    </dgm:pt>
    <dgm:pt modelId="{8010E874-EC1B-AD4F-A660-796A3641D8FB}" type="parTrans" cxnId="{632F7B21-57DE-4040-AA05-753AD5E5614B}">
      <dgm:prSet/>
      <dgm:spPr>
        <a:scene3d>
          <a:camera prst="orthographicFront"/>
          <a:lightRig rig="threePt" dir="t"/>
        </a:scene3d>
        <a:sp3d>
          <a:bevelT prst="relaxedInset"/>
        </a:sp3d>
      </dgm:spPr>
      <dgm:t>
        <a:bodyPr/>
        <a:lstStyle/>
        <a:p>
          <a:endParaRPr lang="en-US"/>
        </a:p>
      </dgm:t>
    </dgm:pt>
    <dgm:pt modelId="{57004A84-AC1F-EA40-926E-D2D840A29333}" type="sibTrans" cxnId="{632F7B21-57DE-4040-AA05-753AD5E5614B}">
      <dgm:prSet/>
      <dgm:spPr/>
      <dgm:t>
        <a:bodyPr/>
        <a:lstStyle/>
        <a:p>
          <a:endParaRPr lang="en-US"/>
        </a:p>
      </dgm:t>
    </dgm:pt>
    <dgm:pt modelId="{3C1C0E72-5543-674B-A4D5-11E58867D69D}" type="pres">
      <dgm:prSet presAssocID="{F8A08763-F282-8047-8129-CDC835F1C67D}" presName="cycle" presStyleCnt="0">
        <dgm:presLayoutVars>
          <dgm:chMax val="1"/>
          <dgm:dir/>
          <dgm:animLvl val="ctr"/>
          <dgm:resizeHandles val="exact"/>
        </dgm:presLayoutVars>
      </dgm:prSet>
      <dgm:spPr/>
      <dgm:t>
        <a:bodyPr/>
        <a:lstStyle/>
        <a:p>
          <a:endParaRPr lang="en-US"/>
        </a:p>
      </dgm:t>
    </dgm:pt>
    <dgm:pt modelId="{CABFE8E4-4D29-314C-904D-129A0CA2CF6A}" type="pres">
      <dgm:prSet presAssocID="{269ABC57-53D0-F64C-B31B-E5B10C48E914}" presName="centerShape" presStyleLbl="node0" presStyleIdx="0" presStyleCnt="1"/>
      <dgm:spPr/>
      <dgm:t>
        <a:bodyPr/>
        <a:lstStyle/>
        <a:p>
          <a:endParaRPr lang="en-US"/>
        </a:p>
      </dgm:t>
    </dgm:pt>
    <dgm:pt modelId="{9E7F1582-5FFC-504E-A5B4-94678B494B20}" type="pres">
      <dgm:prSet presAssocID="{4D4193EE-832A-2040-97C3-DDBEF3B20B91}" presName="parTrans" presStyleLbl="bgSibTrans2D1" presStyleIdx="0" presStyleCnt="3"/>
      <dgm:spPr/>
      <dgm:t>
        <a:bodyPr/>
        <a:lstStyle/>
        <a:p>
          <a:endParaRPr lang="en-US"/>
        </a:p>
      </dgm:t>
    </dgm:pt>
    <dgm:pt modelId="{47665AFC-1CF6-6F45-8F44-D85E9A4F0F4F}" type="pres">
      <dgm:prSet presAssocID="{DA269C61-3C43-BC45-81BC-1CDD9289A83A}" presName="node" presStyleLbl="node1" presStyleIdx="0" presStyleCnt="3">
        <dgm:presLayoutVars>
          <dgm:bulletEnabled val="1"/>
        </dgm:presLayoutVars>
      </dgm:prSet>
      <dgm:spPr/>
      <dgm:t>
        <a:bodyPr/>
        <a:lstStyle/>
        <a:p>
          <a:endParaRPr lang="en-US"/>
        </a:p>
      </dgm:t>
    </dgm:pt>
    <dgm:pt modelId="{63A2B77C-E44B-284D-8795-F71082227F66}" type="pres">
      <dgm:prSet presAssocID="{A8A12245-38E9-A548-9CD6-0C9013CE0B95}" presName="parTrans" presStyleLbl="bgSibTrans2D1" presStyleIdx="1" presStyleCnt="3"/>
      <dgm:spPr/>
      <dgm:t>
        <a:bodyPr/>
        <a:lstStyle/>
        <a:p>
          <a:endParaRPr lang="en-US"/>
        </a:p>
      </dgm:t>
    </dgm:pt>
    <dgm:pt modelId="{45569F15-956B-BD4B-8E2C-7C4288E50EEA}" type="pres">
      <dgm:prSet presAssocID="{7AE333B2-EA33-8047-A1A0-0ACD434913FE}" presName="node" presStyleLbl="node1" presStyleIdx="1" presStyleCnt="3">
        <dgm:presLayoutVars>
          <dgm:bulletEnabled val="1"/>
        </dgm:presLayoutVars>
      </dgm:prSet>
      <dgm:spPr/>
      <dgm:t>
        <a:bodyPr/>
        <a:lstStyle/>
        <a:p>
          <a:endParaRPr lang="en-US"/>
        </a:p>
      </dgm:t>
    </dgm:pt>
    <dgm:pt modelId="{86758749-2673-8846-AE55-2A5CBBECF3B3}" type="pres">
      <dgm:prSet presAssocID="{8010E874-EC1B-AD4F-A660-796A3641D8FB}" presName="parTrans" presStyleLbl="bgSibTrans2D1" presStyleIdx="2" presStyleCnt="3"/>
      <dgm:spPr/>
      <dgm:t>
        <a:bodyPr/>
        <a:lstStyle/>
        <a:p>
          <a:endParaRPr lang="en-US"/>
        </a:p>
      </dgm:t>
    </dgm:pt>
    <dgm:pt modelId="{7A175A15-54A8-804A-A951-159B48A1F489}" type="pres">
      <dgm:prSet presAssocID="{63DAD734-8D3D-024D-9F4D-302ECCDA371B}" presName="node" presStyleLbl="node1" presStyleIdx="2" presStyleCnt="3">
        <dgm:presLayoutVars>
          <dgm:bulletEnabled val="1"/>
        </dgm:presLayoutVars>
      </dgm:prSet>
      <dgm:spPr/>
      <dgm:t>
        <a:bodyPr/>
        <a:lstStyle/>
        <a:p>
          <a:endParaRPr lang="en-US"/>
        </a:p>
      </dgm:t>
    </dgm:pt>
  </dgm:ptLst>
  <dgm:cxnLst>
    <dgm:cxn modelId="{632F7B21-57DE-4040-AA05-753AD5E5614B}" srcId="{269ABC57-53D0-F64C-B31B-E5B10C48E914}" destId="{63DAD734-8D3D-024D-9F4D-302ECCDA371B}" srcOrd="2" destOrd="0" parTransId="{8010E874-EC1B-AD4F-A660-796A3641D8FB}" sibTransId="{57004A84-AC1F-EA40-926E-D2D840A29333}"/>
    <dgm:cxn modelId="{46A0FD7D-BBB2-D948-92F3-A26AAF87B5D2}" type="presOf" srcId="{F8A08763-F282-8047-8129-CDC835F1C67D}" destId="{3C1C0E72-5543-674B-A4D5-11E58867D69D}" srcOrd="0" destOrd="0" presId="urn:microsoft.com/office/officeart/2005/8/layout/radial4"/>
    <dgm:cxn modelId="{4F4729AE-5AAB-5743-9D5D-ED2353EE82D8}" type="presOf" srcId="{269ABC57-53D0-F64C-B31B-E5B10C48E914}" destId="{CABFE8E4-4D29-314C-904D-129A0CA2CF6A}" srcOrd="0" destOrd="0" presId="urn:microsoft.com/office/officeart/2005/8/layout/radial4"/>
    <dgm:cxn modelId="{C98E7B0C-0A7E-C646-BE0E-EAF7688F3B65}" type="presOf" srcId="{8010E874-EC1B-AD4F-A660-796A3641D8FB}" destId="{86758749-2673-8846-AE55-2A5CBBECF3B3}" srcOrd="0" destOrd="0" presId="urn:microsoft.com/office/officeart/2005/8/layout/radial4"/>
    <dgm:cxn modelId="{C6B7B94F-B9EC-214F-8C66-320233F93F8A}" type="presOf" srcId="{DA269C61-3C43-BC45-81BC-1CDD9289A83A}" destId="{47665AFC-1CF6-6F45-8F44-D85E9A4F0F4F}" srcOrd="0" destOrd="0" presId="urn:microsoft.com/office/officeart/2005/8/layout/radial4"/>
    <dgm:cxn modelId="{601CC2CB-6BE9-FB4F-8451-AEEFD04A7130}" srcId="{269ABC57-53D0-F64C-B31B-E5B10C48E914}" destId="{7AE333B2-EA33-8047-A1A0-0ACD434913FE}" srcOrd="1" destOrd="0" parTransId="{A8A12245-38E9-A548-9CD6-0C9013CE0B95}" sibTransId="{C04E7303-4D7D-5A4B-8F74-77105BAECFB7}"/>
    <dgm:cxn modelId="{86E9DE5B-6232-4644-BA1C-C26F0D72B4F4}" srcId="{269ABC57-53D0-F64C-B31B-E5B10C48E914}" destId="{DA269C61-3C43-BC45-81BC-1CDD9289A83A}" srcOrd="0" destOrd="0" parTransId="{4D4193EE-832A-2040-97C3-DDBEF3B20B91}" sibTransId="{5DD61AA4-EDD5-FD4C-868A-AD72B85A787D}"/>
    <dgm:cxn modelId="{956D1587-A1FB-9C43-ACC0-B479C92A4D09}" type="presOf" srcId="{7AE333B2-EA33-8047-A1A0-0ACD434913FE}" destId="{45569F15-956B-BD4B-8E2C-7C4288E50EEA}" srcOrd="0" destOrd="0" presId="urn:microsoft.com/office/officeart/2005/8/layout/radial4"/>
    <dgm:cxn modelId="{1EDF7EBB-EFB7-7D40-B03D-435612701FE4}" srcId="{F8A08763-F282-8047-8129-CDC835F1C67D}" destId="{269ABC57-53D0-F64C-B31B-E5B10C48E914}" srcOrd="0" destOrd="0" parTransId="{7C68E1A3-478E-E741-BB10-FE8E716B66F4}" sibTransId="{D5C5872C-5292-B940-9D75-D1E5A8085A34}"/>
    <dgm:cxn modelId="{DD5D374E-3C9B-4947-895A-6763C9A1D634}" type="presOf" srcId="{63DAD734-8D3D-024D-9F4D-302ECCDA371B}" destId="{7A175A15-54A8-804A-A951-159B48A1F489}" srcOrd="0" destOrd="0" presId="urn:microsoft.com/office/officeart/2005/8/layout/radial4"/>
    <dgm:cxn modelId="{C85DEC13-D2D5-E64C-809E-A578AE18F6BD}" type="presOf" srcId="{4D4193EE-832A-2040-97C3-DDBEF3B20B91}" destId="{9E7F1582-5FFC-504E-A5B4-94678B494B20}" srcOrd="0" destOrd="0" presId="urn:microsoft.com/office/officeart/2005/8/layout/radial4"/>
    <dgm:cxn modelId="{4E13513E-D4EF-A34D-8877-6B1B5501F467}" type="presOf" srcId="{A8A12245-38E9-A548-9CD6-0C9013CE0B95}" destId="{63A2B77C-E44B-284D-8795-F71082227F66}" srcOrd="0" destOrd="0" presId="urn:microsoft.com/office/officeart/2005/8/layout/radial4"/>
    <dgm:cxn modelId="{44ADF37D-44FF-BE4A-BFC0-327FEDDB37F7}" type="presParOf" srcId="{3C1C0E72-5543-674B-A4D5-11E58867D69D}" destId="{CABFE8E4-4D29-314C-904D-129A0CA2CF6A}" srcOrd="0" destOrd="0" presId="urn:microsoft.com/office/officeart/2005/8/layout/radial4"/>
    <dgm:cxn modelId="{CC24578D-602F-5B4B-A467-92639CA8C6D5}" type="presParOf" srcId="{3C1C0E72-5543-674B-A4D5-11E58867D69D}" destId="{9E7F1582-5FFC-504E-A5B4-94678B494B20}" srcOrd="1" destOrd="0" presId="urn:microsoft.com/office/officeart/2005/8/layout/radial4"/>
    <dgm:cxn modelId="{B7EA2B9D-2B19-114D-A0B7-7ADE50F31750}" type="presParOf" srcId="{3C1C0E72-5543-674B-A4D5-11E58867D69D}" destId="{47665AFC-1CF6-6F45-8F44-D85E9A4F0F4F}" srcOrd="2" destOrd="0" presId="urn:microsoft.com/office/officeart/2005/8/layout/radial4"/>
    <dgm:cxn modelId="{E7DF0486-6972-624B-87D8-10C4B519A038}" type="presParOf" srcId="{3C1C0E72-5543-674B-A4D5-11E58867D69D}" destId="{63A2B77C-E44B-284D-8795-F71082227F66}" srcOrd="3" destOrd="0" presId="urn:microsoft.com/office/officeart/2005/8/layout/radial4"/>
    <dgm:cxn modelId="{54DC6B9D-49EA-8F4A-AF6A-48492ED0669F}" type="presParOf" srcId="{3C1C0E72-5543-674B-A4D5-11E58867D69D}" destId="{45569F15-956B-BD4B-8E2C-7C4288E50EEA}" srcOrd="4" destOrd="0" presId="urn:microsoft.com/office/officeart/2005/8/layout/radial4"/>
    <dgm:cxn modelId="{E00BC83C-EA25-364D-9F6C-AC169B17DFDD}" type="presParOf" srcId="{3C1C0E72-5543-674B-A4D5-11E58867D69D}" destId="{86758749-2673-8846-AE55-2A5CBBECF3B3}" srcOrd="5" destOrd="0" presId="urn:microsoft.com/office/officeart/2005/8/layout/radial4"/>
    <dgm:cxn modelId="{CF6D753D-282E-D443-8770-0BFD14BFCAA5}" type="presParOf" srcId="{3C1C0E72-5543-674B-A4D5-11E58867D69D}" destId="{7A175A15-54A8-804A-A951-159B48A1F489}"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A08763-F282-8047-8129-CDC835F1C67D}" type="doc">
      <dgm:prSet loTypeId="urn:microsoft.com/office/officeart/2005/8/layout/radial4" loCatId="" qsTypeId="urn:microsoft.com/office/officeart/2005/8/quickstyle/simple4" qsCatId="simple" csTypeId="urn:microsoft.com/office/officeart/2005/8/colors/colorful1" csCatId="colorful" phldr="1"/>
      <dgm:spPr/>
      <dgm:t>
        <a:bodyPr/>
        <a:lstStyle/>
        <a:p>
          <a:endParaRPr lang="en-US"/>
        </a:p>
      </dgm:t>
    </dgm:pt>
    <dgm:pt modelId="{269ABC57-53D0-F64C-B31B-E5B10C48E914}">
      <dgm:prSet phldrT="[Text]" custT="1"/>
      <dgm:spPr>
        <a:scene3d>
          <a:camera prst="orthographicFront"/>
          <a:lightRig rig="threePt" dir="t"/>
        </a:scene3d>
        <a:sp3d>
          <a:bevelT prst="relaxedInset"/>
        </a:sp3d>
      </dgm:spPr>
      <dgm:t>
        <a:bodyPr/>
        <a:lstStyle/>
        <a:p>
          <a:r>
            <a:rPr lang="en-US" sz="2400" b="1" dirty="0" smtClean="0"/>
            <a:t>Peripheral cyanosis</a:t>
          </a:r>
          <a:endParaRPr lang="en-US" sz="2400" b="1" dirty="0"/>
        </a:p>
      </dgm:t>
    </dgm:pt>
    <dgm:pt modelId="{7C68E1A3-478E-E741-BB10-FE8E716B66F4}" type="parTrans" cxnId="{1EDF7EBB-EFB7-7D40-B03D-435612701FE4}">
      <dgm:prSet/>
      <dgm:spPr/>
      <dgm:t>
        <a:bodyPr/>
        <a:lstStyle/>
        <a:p>
          <a:endParaRPr lang="en-US"/>
        </a:p>
      </dgm:t>
    </dgm:pt>
    <dgm:pt modelId="{D5C5872C-5292-B940-9D75-D1E5A8085A34}" type="sibTrans" cxnId="{1EDF7EBB-EFB7-7D40-B03D-435612701FE4}">
      <dgm:prSet/>
      <dgm:spPr/>
      <dgm:t>
        <a:bodyPr/>
        <a:lstStyle/>
        <a:p>
          <a:endParaRPr lang="en-US"/>
        </a:p>
      </dgm:t>
    </dgm:pt>
    <dgm:pt modelId="{DA269C61-3C43-BC45-81BC-1CDD9289A83A}">
      <dgm:prSet phldrT="[Text]"/>
      <dgm:spPr>
        <a:scene3d>
          <a:camera prst="orthographicFront"/>
          <a:lightRig rig="threePt" dir="t"/>
        </a:scene3d>
        <a:sp3d>
          <a:bevelT prst="relaxedInset"/>
        </a:sp3d>
      </dgm:spPr>
      <dgm:t>
        <a:bodyPr/>
        <a:lstStyle/>
        <a:p>
          <a:r>
            <a:rPr lang="en-US" dirty="0" smtClean="0"/>
            <a:t>CHF</a:t>
          </a:r>
          <a:endParaRPr lang="en-US" dirty="0"/>
        </a:p>
      </dgm:t>
    </dgm:pt>
    <dgm:pt modelId="{4D4193EE-832A-2040-97C3-DDBEF3B20B91}" type="parTrans" cxnId="{86E9DE5B-6232-4644-BA1C-C26F0D72B4F4}">
      <dgm:prSet/>
      <dgm:spPr>
        <a:scene3d>
          <a:camera prst="orthographicFront"/>
          <a:lightRig rig="threePt" dir="t"/>
        </a:scene3d>
        <a:sp3d>
          <a:bevelT prst="relaxedInset"/>
        </a:sp3d>
      </dgm:spPr>
      <dgm:t>
        <a:bodyPr/>
        <a:lstStyle/>
        <a:p>
          <a:endParaRPr lang="en-US"/>
        </a:p>
      </dgm:t>
    </dgm:pt>
    <dgm:pt modelId="{5DD61AA4-EDD5-FD4C-868A-AD72B85A787D}" type="sibTrans" cxnId="{86E9DE5B-6232-4644-BA1C-C26F0D72B4F4}">
      <dgm:prSet/>
      <dgm:spPr/>
      <dgm:t>
        <a:bodyPr/>
        <a:lstStyle/>
        <a:p>
          <a:endParaRPr lang="en-US"/>
        </a:p>
      </dgm:t>
    </dgm:pt>
    <dgm:pt modelId="{7AE333B2-EA33-8047-A1A0-0ACD434913FE}">
      <dgm:prSet phldrT="[Text]"/>
      <dgm:spPr>
        <a:scene3d>
          <a:camera prst="orthographicFront"/>
          <a:lightRig rig="threePt" dir="t"/>
        </a:scene3d>
        <a:sp3d>
          <a:bevelT prst="relaxedInset"/>
        </a:sp3d>
      </dgm:spPr>
      <dgm:t>
        <a:bodyPr/>
        <a:lstStyle/>
        <a:p>
          <a:r>
            <a:rPr lang="en-US" dirty="0" smtClean="0"/>
            <a:t>Cold</a:t>
          </a:r>
          <a:r>
            <a:rPr lang="en-US" baseline="0" dirty="0" smtClean="0"/>
            <a:t> exposure</a:t>
          </a:r>
          <a:endParaRPr lang="en-US" dirty="0"/>
        </a:p>
      </dgm:t>
    </dgm:pt>
    <dgm:pt modelId="{A8A12245-38E9-A548-9CD6-0C9013CE0B95}" type="parTrans" cxnId="{601CC2CB-6BE9-FB4F-8451-AEEFD04A7130}">
      <dgm:prSet/>
      <dgm:spPr>
        <a:scene3d>
          <a:camera prst="orthographicFront"/>
          <a:lightRig rig="threePt" dir="t"/>
        </a:scene3d>
        <a:sp3d>
          <a:bevelT prst="relaxedInset"/>
        </a:sp3d>
      </dgm:spPr>
      <dgm:t>
        <a:bodyPr/>
        <a:lstStyle/>
        <a:p>
          <a:endParaRPr lang="en-US"/>
        </a:p>
      </dgm:t>
    </dgm:pt>
    <dgm:pt modelId="{C04E7303-4D7D-5A4B-8F74-77105BAECFB7}" type="sibTrans" cxnId="{601CC2CB-6BE9-FB4F-8451-AEEFD04A7130}">
      <dgm:prSet/>
      <dgm:spPr/>
      <dgm:t>
        <a:bodyPr/>
        <a:lstStyle/>
        <a:p>
          <a:endParaRPr lang="en-US"/>
        </a:p>
      </dgm:t>
    </dgm:pt>
    <dgm:pt modelId="{63DAD734-8D3D-024D-9F4D-302ECCDA371B}">
      <dgm:prSet phldrT="[Text]"/>
      <dgm:spPr>
        <a:scene3d>
          <a:camera prst="orthographicFront"/>
          <a:lightRig rig="threePt" dir="t"/>
        </a:scene3d>
        <a:sp3d>
          <a:bevelT prst="relaxedInset"/>
        </a:sp3d>
      </dgm:spPr>
      <dgm:t>
        <a:bodyPr/>
        <a:lstStyle/>
        <a:p>
          <a:r>
            <a:rPr lang="en-US" dirty="0" smtClean="0"/>
            <a:t>Peripheral arterial disease</a:t>
          </a:r>
          <a:endParaRPr lang="en-US" dirty="0"/>
        </a:p>
      </dgm:t>
    </dgm:pt>
    <dgm:pt modelId="{8010E874-EC1B-AD4F-A660-796A3641D8FB}" type="parTrans" cxnId="{632F7B21-57DE-4040-AA05-753AD5E5614B}">
      <dgm:prSet/>
      <dgm:spPr>
        <a:scene3d>
          <a:camera prst="orthographicFront"/>
          <a:lightRig rig="threePt" dir="t"/>
        </a:scene3d>
        <a:sp3d>
          <a:bevelT prst="relaxedInset"/>
        </a:sp3d>
      </dgm:spPr>
      <dgm:t>
        <a:bodyPr/>
        <a:lstStyle/>
        <a:p>
          <a:endParaRPr lang="en-US"/>
        </a:p>
      </dgm:t>
    </dgm:pt>
    <dgm:pt modelId="{57004A84-AC1F-EA40-926E-D2D840A29333}" type="sibTrans" cxnId="{632F7B21-57DE-4040-AA05-753AD5E5614B}">
      <dgm:prSet/>
      <dgm:spPr/>
      <dgm:t>
        <a:bodyPr/>
        <a:lstStyle/>
        <a:p>
          <a:endParaRPr lang="en-US"/>
        </a:p>
      </dgm:t>
    </dgm:pt>
    <dgm:pt modelId="{3C1C0E72-5543-674B-A4D5-11E58867D69D}" type="pres">
      <dgm:prSet presAssocID="{F8A08763-F282-8047-8129-CDC835F1C67D}" presName="cycle" presStyleCnt="0">
        <dgm:presLayoutVars>
          <dgm:chMax val="1"/>
          <dgm:dir/>
          <dgm:animLvl val="ctr"/>
          <dgm:resizeHandles val="exact"/>
        </dgm:presLayoutVars>
      </dgm:prSet>
      <dgm:spPr/>
      <dgm:t>
        <a:bodyPr/>
        <a:lstStyle/>
        <a:p>
          <a:endParaRPr lang="en-US"/>
        </a:p>
      </dgm:t>
    </dgm:pt>
    <dgm:pt modelId="{CABFE8E4-4D29-314C-904D-129A0CA2CF6A}" type="pres">
      <dgm:prSet presAssocID="{269ABC57-53D0-F64C-B31B-E5B10C48E914}" presName="centerShape" presStyleLbl="node0" presStyleIdx="0" presStyleCnt="1"/>
      <dgm:spPr/>
      <dgm:t>
        <a:bodyPr/>
        <a:lstStyle/>
        <a:p>
          <a:endParaRPr lang="en-US"/>
        </a:p>
      </dgm:t>
    </dgm:pt>
    <dgm:pt modelId="{9E7F1582-5FFC-504E-A5B4-94678B494B20}" type="pres">
      <dgm:prSet presAssocID="{4D4193EE-832A-2040-97C3-DDBEF3B20B91}" presName="parTrans" presStyleLbl="bgSibTrans2D1" presStyleIdx="0" presStyleCnt="3"/>
      <dgm:spPr/>
      <dgm:t>
        <a:bodyPr/>
        <a:lstStyle/>
        <a:p>
          <a:endParaRPr lang="en-US"/>
        </a:p>
      </dgm:t>
    </dgm:pt>
    <dgm:pt modelId="{47665AFC-1CF6-6F45-8F44-D85E9A4F0F4F}" type="pres">
      <dgm:prSet presAssocID="{DA269C61-3C43-BC45-81BC-1CDD9289A83A}" presName="node" presStyleLbl="node1" presStyleIdx="0" presStyleCnt="3">
        <dgm:presLayoutVars>
          <dgm:bulletEnabled val="1"/>
        </dgm:presLayoutVars>
      </dgm:prSet>
      <dgm:spPr/>
      <dgm:t>
        <a:bodyPr/>
        <a:lstStyle/>
        <a:p>
          <a:endParaRPr lang="en-US"/>
        </a:p>
      </dgm:t>
    </dgm:pt>
    <dgm:pt modelId="{63A2B77C-E44B-284D-8795-F71082227F66}" type="pres">
      <dgm:prSet presAssocID="{A8A12245-38E9-A548-9CD6-0C9013CE0B95}" presName="parTrans" presStyleLbl="bgSibTrans2D1" presStyleIdx="1" presStyleCnt="3"/>
      <dgm:spPr/>
      <dgm:t>
        <a:bodyPr/>
        <a:lstStyle/>
        <a:p>
          <a:endParaRPr lang="en-US"/>
        </a:p>
      </dgm:t>
    </dgm:pt>
    <dgm:pt modelId="{45569F15-956B-BD4B-8E2C-7C4288E50EEA}" type="pres">
      <dgm:prSet presAssocID="{7AE333B2-EA33-8047-A1A0-0ACD434913FE}" presName="node" presStyleLbl="node1" presStyleIdx="1" presStyleCnt="3">
        <dgm:presLayoutVars>
          <dgm:bulletEnabled val="1"/>
        </dgm:presLayoutVars>
      </dgm:prSet>
      <dgm:spPr/>
      <dgm:t>
        <a:bodyPr/>
        <a:lstStyle/>
        <a:p>
          <a:endParaRPr lang="en-US"/>
        </a:p>
      </dgm:t>
    </dgm:pt>
    <dgm:pt modelId="{86758749-2673-8846-AE55-2A5CBBECF3B3}" type="pres">
      <dgm:prSet presAssocID="{8010E874-EC1B-AD4F-A660-796A3641D8FB}" presName="parTrans" presStyleLbl="bgSibTrans2D1" presStyleIdx="2" presStyleCnt="3"/>
      <dgm:spPr/>
      <dgm:t>
        <a:bodyPr/>
        <a:lstStyle/>
        <a:p>
          <a:endParaRPr lang="en-US"/>
        </a:p>
      </dgm:t>
    </dgm:pt>
    <dgm:pt modelId="{7A175A15-54A8-804A-A951-159B48A1F489}" type="pres">
      <dgm:prSet presAssocID="{63DAD734-8D3D-024D-9F4D-302ECCDA371B}" presName="node" presStyleLbl="node1" presStyleIdx="2" presStyleCnt="3">
        <dgm:presLayoutVars>
          <dgm:bulletEnabled val="1"/>
        </dgm:presLayoutVars>
      </dgm:prSet>
      <dgm:spPr/>
      <dgm:t>
        <a:bodyPr/>
        <a:lstStyle/>
        <a:p>
          <a:endParaRPr lang="en-US"/>
        </a:p>
      </dgm:t>
    </dgm:pt>
  </dgm:ptLst>
  <dgm:cxnLst>
    <dgm:cxn modelId="{86E9DE5B-6232-4644-BA1C-C26F0D72B4F4}" srcId="{269ABC57-53D0-F64C-B31B-E5B10C48E914}" destId="{DA269C61-3C43-BC45-81BC-1CDD9289A83A}" srcOrd="0" destOrd="0" parTransId="{4D4193EE-832A-2040-97C3-DDBEF3B20B91}" sibTransId="{5DD61AA4-EDD5-FD4C-868A-AD72B85A787D}"/>
    <dgm:cxn modelId="{C6341132-DF10-2146-A7BB-5456D262DE9F}" type="presOf" srcId="{8010E874-EC1B-AD4F-A660-796A3641D8FB}" destId="{86758749-2673-8846-AE55-2A5CBBECF3B3}" srcOrd="0" destOrd="0" presId="urn:microsoft.com/office/officeart/2005/8/layout/radial4"/>
    <dgm:cxn modelId="{35270D63-562B-A046-9164-D72FC8578E8D}" type="presOf" srcId="{4D4193EE-832A-2040-97C3-DDBEF3B20B91}" destId="{9E7F1582-5FFC-504E-A5B4-94678B494B20}" srcOrd="0" destOrd="0" presId="urn:microsoft.com/office/officeart/2005/8/layout/radial4"/>
    <dgm:cxn modelId="{1C532C93-D76D-5146-AA1C-6A0B094DE5B1}" type="presOf" srcId="{63DAD734-8D3D-024D-9F4D-302ECCDA371B}" destId="{7A175A15-54A8-804A-A951-159B48A1F489}" srcOrd="0" destOrd="0" presId="urn:microsoft.com/office/officeart/2005/8/layout/radial4"/>
    <dgm:cxn modelId="{11BE8D09-0C65-5141-A92A-73206236C259}" type="presOf" srcId="{A8A12245-38E9-A548-9CD6-0C9013CE0B95}" destId="{63A2B77C-E44B-284D-8795-F71082227F66}" srcOrd="0" destOrd="0" presId="urn:microsoft.com/office/officeart/2005/8/layout/radial4"/>
    <dgm:cxn modelId="{47591AD6-AC71-7B40-90DA-26DC21B7D9B9}" type="presOf" srcId="{DA269C61-3C43-BC45-81BC-1CDD9289A83A}" destId="{47665AFC-1CF6-6F45-8F44-D85E9A4F0F4F}" srcOrd="0" destOrd="0" presId="urn:microsoft.com/office/officeart/2005/8/layout/radial4"/>
    <dgm:cxn modelId="{8B55B4DB-3A0A-9148-8566-A3EDE82D9405}" type="presOf" srcId="{F8A08763-F282-8047-8129-CDC835F1C67D}" destId="{3C1C0E72-5543-674B-A4D5-11E58867D69D}" srcOrd="0" destOrd="0" presId="urn:microsoft.com/office/officeart/2005/8/layout/radial4"/>
    <dgm:cxn modelId="{1EDF7EBB-EFB7-7D40-B03D-435612701FE4}" srcId="{F8A08763-F282-8047-8129-CDC835F1C67D}" destId="{269ABC57-53D0-F64C-B31B-E5B10C48E914}" srcOrd="0" destOrd="0" parTransId="{7C68E1A3-478E-E741-BB10-FE8E716B66F4}" sibTransId="{D5C5872C-5292-B940-9D75-D1E5A8085A34}"/>
    <dgm:cxn modelId="{E0C87A19-23D3-F046-9065-9D6A7284167C}" type="presOf" srcId="{269ABC57-53D0-F64C-B31B-E5B10C48E914}" destId="{CABFE8E4-4D29-314C-904D-129A0CA2CF6A}" srcOrd="0" destOrd="0" presId="urn:microsoft.com/office/officeart/2005/8/layout/radial4"/>
    <dgm:cxn modelId="{632F7B21-57DE-4040-AA05-753AD5E5614B}" srcId="{269ABC57-53D0-F64C-B31B-E5B10C48E914}" destId="{63DAD734-8D3D-024D-9F4D-302ECCDA371B}" srcOrd="2" destOrd="0" parTransId="{8010E874-EC1B-AD4F-A660-796A3641D8FB}" sibTransId="{57004A84-AC1F-EA40-926E-D2D840A29333}"/>
    <dgm:cxn modelId="{718150F6-A96E-0D4A-B975-5549B90DE0F4}" type="presOf" srcId="{7AE333B2-EA33-8047-A1A0-0ACD434913FE}" destId="{45569F15-956B-BD4B-8E2C-7C4288E50EEA}" srcOrd="0" destOrd="0" presId="urn:microsoft.com/office/officeart/2005/8/layout/radial4"/>
    <dgm:cxn modelId="{601CC2CB-6BE9-FB4F-8451-AEEFD04A7130}" srcId="{269ABC57-53D0-F64C-B31B-E5B10C48E914}" destId="{7AE333B2-EA33-8047-A1A0-0ACD434913FE}" srcOrd="1" destOrd="0" parTransId="{A8A12245-38E9-A548-9CD6-0C9013CE0B95}" sibTransId="{C04E7303-4D7D-5A4B-8F74-77105BAECFB7}"/>
    <dgm:cxn modelId="{1CCE5038-BB80-6144-A4C4-70E664CD2912}" type="presParOf" srcId="{3C1C0E72-5543-674B-A4D5-11E58867D69D}" destId="{CABFE8E4-4D29-314C-904D-129A0CA2CF6A}" srcOrd="0" destOrd="0" presId="urn:microsoft.com/office/officeart/2005/8/layout/radial4"/>
    <dgm:cxn modelId="{11D027FF-7007-6745-8801-79694D3A5964}" type="presParOf" srcId="{3C1C0E72-5543-674B-A4D5-11E58867D69D}" destId="{9E7F1582-5FFC-504E-A5B4-94678B494B20}" srcOrd="1" destOrd="0" presId="urn:microsoft.com/office/officeart/2005/8/layout/radial4"/>
    <dgm:cxn modelId="{AB1E6DCF-62B5-C445-ABF5-FEE0E76AA3F6}" type="presParOf" srcId="{3C1C0E72-5543-674B-A4D5-11E58867D69D}" destId="{47665AFC-1CF6-6F45-8F44-D85E9A4F0F4F}" srcOrd="2" destOrd="0" presId="urn:microsoft.com/office/officeart/2005/8/layout/radial4"/>
    <dgm:cxn modelId="{38B3E516-4618-F04F-9AE5-50C96F2D10E3}" type="presParOf" srcId="{3C1C0E72-5543-674B-A4D5-11E58867D69D}" destId="{63A2B77C-E44B-284D-8795-F71082227F66}" srcOrd="3" destOrd="0" presId="urn:microsoft.com/office/officeart/2005/8/layout/radial4"/>
    <dgm:cxn modelId="{855F5186-FC06-644A-828D-383A2525B8FB}" type="presParOf" srcId="{3C1C0E72-5543-674B-A4D5-11E58867D69D}" destId="{45569F15-956B-BD4B-8E2C-7C4288E50EEA}" srcOrd="4" destOrd="0" presId="urn:microsoft.com/office/officeart/2005/8/layout/radial4"/>
    <dgm:cxn modelId="{3E56AA84-9E1B-EB4F-B0F7-69878AF59F7D}" type="presParOf" srcId="{3C1C0E72-5543-674B-A4D5-11E58867D69D}" destId="{86758749-2673-8846-AE55-2A5CBBECF3B3}" srcOrd="5" destOrd="0" presId="urn:microsoft.com/office/officeart/2005/8/layout/radial4"/>
    <dgm:cxn modelId="{48A293B0-DD8E-3447-8BA1-018E7D7E25AA}" type="presParOf" srcId="{3C1C0E72-5543-674B-A4D5-11E58867D69D}" destId="{7A175A15-54A8-804A-A951-159B48A1F489}"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8A08763-F282-8047-8129-CDC835F1C67D}" type="doc">
      <dgm:prSet loTypeId="urn:microsoft.com/office/officeart/2005/8/layout/radial4" loCatId="" qsTypeId="urn:microsoft.com/office/officeart/2005/8/quickstyle/simple4" qsCatId="simple" csTypeId="urn:microsoft.com/office/officeart/2005/8/colors/colorful4" csCatId="colorful" phldr="1"/>
      <dgm:spPr/>
      <dgm:t>
        <a:bodyPr/>
        <a:lstStyle/>
        <a:p>
          <a:endParaRPr lang="en-US"/>
        </a:p>
      </dgm:t>
    </dgm:pt>
    <dgm:pt modelId="{269ABC57-53D0-F64C-B31B-E5B10C48E914}">
      <dgm:prSet phldrT="[Text]"/>
      <dgm:spPr/>
      <dgm:t>
        <a:bodyPr/>
        <a:lstStyle/>
        <a:p>
          <a:r>
            <a:rPr lang="en-US" dirty="0" smtClean="0">
              <a:solidFill>
                <a:srgbClr val="800000"/>
              </a:solidFill>
            </a:rPr>
            <a:t>Peripheral cyanosis</a:t>
          </a:r>
          <a:endParaRPr lang="en-US" dirty="0">
            <a:solidFill>
              <a:srgbClr val="800000"/>
            </a:solidFill>
          </a:endParaRPr>
        </a:p>
      </dgm:t>
    </dgm:pt>
    <dgm:pt modelId="{7C68E1A3-478E-E741-BB10-FE8E716B66F4}" type="parTrans" cxnId="{1EDF7EBB-EFB7-7D40-B03D-435612701FE4}">
      <dgm:prSet/>
      <dgm:spPr/>
      <dgm:t>
        <a:bodyPr/>
        <a:lstStyle/>
        <a:p>
          <a:endParaRPr lang="en-US"/>
        </a:p>
      </dgm:t>
    </dgm:pt>
    <dgm:pt modelId="{D5C5872C-5292-B940-9D75-D1E5A8085A34}" type="sibTrans" cxnId="{1EDF7EBB-EFB7-7D40-B03D-435612701FE4}">
      <dgm:prSet/>
      <dgm:spPr/>
      <dgm:t>
        <a:bodyPr/>
        <a:lstStyle/>
        <a:p>
          <a:endParaRPr lang="en-US"/>
        </a:p>
      </dgm:t>
    </dgm:pt>
    <dgm:pt modelId="{DA269C61-3C43-BC45-81BC-1CDD9289A83A}">
      <dgm:prSet phldrT="[Text]"/>
      <dgm:spPr/>
      <dgm:t>
        <a:bodyPr/>
        <a:lstStyle/>
        <a:p>
          <a:r>
            <a:rPr lang="en-US" b="1" dirty="0" smtClean="0">
              <a:solidFill>
                <a:srgbClr val="000000"/>
              </a:solidFill>
            </a:rPr>
            <a:t>Arterial obstruction</a:t>
          </a:r>
          <a:endParaRPr lang="en-US" b="1" dirty="0">
            <a:solidFill>
              <a:srgbClr val="000000"/>
            </a:solidFill>
          </a:endParaRPr>
        </a:p>
      </dgm:t>
    </dgm:pt>
    <dgm:pt modelId="{4D4193EE-832A-2040-97C3-DDBEF3B20B91}" type="parTrans" cxnId="{86E9DE5B-6232-4644-BA1C-C26F0D72B4F4}">
      <dgm:prSet/>
      <dgm:spPr/>
      <dgm:t>
        <a:bodyPr/>
        <a:lstStyle/>
        <a:p>
          <a:endParaRPr lang="en-US"/>
        </a:p>
      </dgm:t>
    </dgm:pt>
    <dgm:pt modelId="{5DD61AA4-EDD5-FD4C-868A-AD72B85A787D}" type="sibTrans" cxnId="{86E9DE5B-6232-4644-BA1C-C26F0D72B4F4}">
      <dgm:prSet/>
      <dgm:spPr/>
      <dgm:t>
        <a:bodyPr/>
        <a:lstStyle/>
        <a:p>
          <a:endParaRPr lang="en-US"/>
        </a:p>
      </dgm:t>
    </dgm:pt>
    <dgm:pt modelId="{3C1C0E72-5543-674B-A4D5-11E58867D69D}" type="pres">
      <dgm:prSet presAssocID="{F8A08763-F282-8047-8129-CDC835F1C67D}" presName="cycle" presStyleCnt="0">
        <dgm:presLayoutVars>
          <dgm:chMax val="1"/>
          <dgm:dir/>
          <dgm:animLvl val="ctr"/>
          <dgm:resizeHandles val="exact"/>
        </dgm:presLayoutVars>
      </dgm:prSet>
      <dgm:spPr/>
      <dgm:t>
        <a:bodyPr/>
        <a:lstStyle/>
        <a:p>
          <a:endParaRPr lang="en-US"/>
        </a:p>
      </dgm:t>
    </dgm:pt>
    <dgm:pt modelId="{CABFE8E4-4D29-314C-904D-129A0CA2CF6A}" type="pres">
      <dgm:prSet presAssocID="{269ABC57-53D0-F64C-B31B-E5B10C48E914}" presName="centerShape" presStyleLbl="node0" presStyleIdx="0" presStyleCnt="1" custLinFactNeighborX="54789" custLinFactNeighborY="-4526"/>
      <dgm:spPr/>
      <dgm:t>
        <a:bodyPr/>
        <a:lstStyle/>
        <a:p>
          <a:endParaRPr lang="en-US"/>
        </a:p>
      </dgm:t>
    </dgm:pt>
    <dgm:pt modelId="{9E7F1582-5FFC-504E-A5B4-94678B494B20}" type="pres">
      <dgm:prSet presAssocID="{4D4193EE-832A-2040-97C3-DDBEF3B20B91}" presName="parTrans" presStyleLbl="bgSibTrans2D1" presStyleIdx="0" presStyleCnt="1" custAng="3931984" custScaleX="17832" custScaleY="96157" custLinFactNeighborX="-51212" custLinFactNeighborY="51527"/>
      <dgm:spPr/>
      <dgm:t>
        <a:bodyPr/>
        <a:lstStyle/>
        <a:p>
          <a:endParaRPr lang="en-US"/>
        </a:p>
      </dgm:t>
    </dgm:pt>
    <dgm:pt modelId="{47665AFC-1CF6-6F45-8F44-D85E9A4F0F4F}" type="pres">
      <dgm:prSet presAssocID="{DA269C61-3C43-BC45-81BC-1CDD9289A83A}" presName="node" presStyleLbl="node1" presStyleIdx="0" presStyleCnt="1" custRadScaleRad="156691" custRadScaleInc="-27922">
        <dgm:presLayoutVars>
          <dgm:bulletEnabled val="1"/>
        </dgm:presLayoutVars>
      </dgm:prSet>
      <dgm:spPr/>
      <dgm:t>
        <a:bodyPr/>
        <a:lstStyle/>
        <a:p>
          <a:endParaRPr lang="en-US"/>
        </a:p>
      </dgm:t>
    </dgm:pt>
  </dgm:ptLst>
  <dgm:cxnLst>
    <dgm:cxn modelId="{63ED0804-2B0D-C845-962C-37605B3301AD}" type="presOf" srcId="{4D4193EE-832A-2040-97C3-DDBEF3B20B91}" destId="{9E7F1582-5FFC-504E-A5B4-94678B494B20}" srcOrd="0" destOrd="0" presId="urn:microsoft.com/office/officeart/2005/8/layout/radial4"/>
    <dgm:cxn modelId="{30FB30F7-B03C-2346-9AD8-08E961B4BCA9}" type="presOf" srcId="{269ABC57-53D0-F64C-B31B-E5B10C48E914}" destId="{CABFE8E4-4D29-314C-904D-129A0CA2CF6A}" srcOrd="0" destOrd="0" presId="urn:microsoft.com/office/officeart/2005/8/layout/radial4"/>
    <dgm:cxn modelId="{B87857A9-4877-3848-A8AA-8D7A9863D87B}" type="presOf" srcId="{DA269C61-3C43-BC45-81BC-1CDD9289A83A}" destId="{47665AFC-1CF6-6F45-8F44-D85E9A4F0F4F}" srcOrd="0" destOrd="0" presId="urn:microsoft.com/office/officeart/2005/8/layout/radial4"/>
    <dgm:cxn modelId="{CB9EF3A4-E1F4-9D49-9D69-F5BBFAF82F3C}" type="presOf" srcId="{F8A08763-F282-8047-8129-CDC835F1C67D}" destId="{3C1C0E72-5543-674B-A4D5-11E58867D69D}" srcOrd="0" destOrd="0" presId="urn:microsoft.com/office/officeart/2005/8/layout/radial4"/>
    <dgm:cxn modelId="{86E9DE5B-6232-4644-BA1C-C26F0D72B4F4}" srcId="{269ABC57-53D0-F64C-B31B-E5B10C48E914}" destId="{DA269C61-3C43-BC45-81BC-1CDD9289A83A}" srcOrd="0" destOrd="0" parTransId="{4D4193EE-832A-2040-97C3-DDBEF3B20B91}" sibTransId="{5DD61AA4-EDD5-FD4C-868A-AD72B85A787D}"/>
    <dgm:cxn modelId="{1EDF7EBB-EFB7-7D40-B03D-435612701FE4}" srcId="{F8A08763-F282-8047-8129-CDC835F1C67D}" destId="{269ABC57-53D0-F64C-B31B-E5B10C48E914}" srcOrd="0" destOrd="0" parTransId="{7C68E1A3-478E-E741-BB10-FE8E716B66F4}" sibTransId="{D5C5872C-5292-B940-9D75-D1E5A8085A34}"/>
    <dgm:cxn modelId="{73C5C117-603B-B247-8E2E-BA8AC35357FD}" type="presParOf" srcId="{3C1C0E72-5543-674B-A4D5-11E58867D69D}" destId="{CABFE8E4-4D29-314C-904D-129A0CA2CF6A}" srcOrd="0" destOrd="0" presId="urn:microsoft.com/office/officeart/2005/8/layout/radial4"/>
    <dgm:cxn modelId="{3FA9F9A9-984B-1044-9FB3-8B2CB4A020CA}" type="presParOf" srcId="{3C1C0E72-5543-674B-A4D5-11E58867D69D}" destId="{9E7F1582-5FFC-504E-A5B4-94678B494B20}" srcOrd="1" destOrd="0" presId="urn:microsoft.com/office/officeart/2005/8/layout/radial4"/>
    <dgm:cxn modelId="{AA148386-35E9-2F41-8200-CDAD5E1834C4}" type="presParOf" srcId="{3C1C0E72-5543-674B-A4D5-11E58867D69D}" destId="{47665AFC-1CF6-6F45-8F44-D85E9A4F0F4F}" srcOrd="2"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BA2CD4-8F93-1149-90A7-C916B5BF047A}" type="doc">
      <dgm:prSet loTypeId="urn:microsoft.com/office/officeart/2005/8/layout/process1" loCatId="" qsTypeId="urn:microsoft.com/office/officeart/2005/8/quickstyle/simple4" qsCatId="simple" csTypeId="urn:microsoft.com/office/officeart/2005/8/colors/accent4_2" csCatId="accent4" phldr="1"/>
      <dgm:spPr/>
    </dgm:pt>
    <dgm:pt modelId="{E1537F71-ECBC-A744-9FB0-9FAF0A70C33B}">
      <dgm:prSet phldrT="[Text]"/>
      <dgm:spPr/>
      <dgm:t>
        <a:bodyPr/>
        <a:lstStyle/>
        <a:p>
          <a:r>
            <a:rPr lang="en-US" dirty="0" smtClean="0"/>
            <a:t> </a:t>
          </a:r>
          <a:r>
            <a:rPr lang="en-US" dirty="0" smtClean="0">
              <a:solidFill>
                <a:srgbClr val="000000"/>
              </a:solidFill>
            </a:rPr>
            <a:t>Decrease blood flow</a:t>
          </a:r>
          <a:endParaRPr lang="en-US" dirty="0">
            <a:solidFill>
              <a:srgbClr val="000000"/>
            </a:solidFill>
          </a:endParaRPr>
        </a:p>
      </dgm:t>
    </dgm:pt>
    <dgm:pt modelId="{0FAD38D2-CCCA-DE4D-AE06-4519883AFDF2}" type="parTrans" cxnId="{60DD7ECB-B203-DF4D-B8AD-E55E91915771}">
      <dgm:prSet/>
      <dgm:spPr/>
      <dgm:t>
        <a:bodyPr/>
        <a:lstStyle/>
        <a:p>
          <a:endParaRPr lang="en-US"/>
        </a:p>
      </dgm:t>
    </dgm:pt>
    <dgm:pt modelId="{1ABF0184-BF76-7040-B8C4-444CF8C06473}" type="sibTrans" cxnId="{60DD7ECB-B203-DF4D-B8AD-E55E91915771}">
      <dgm:prSet/>
      <dgm:spPr/>
      <dgm:t>
        <a:bodyPr/>
        <a:lstStyle/>
        <a:p>
          <a:endParaRPr lang="en-US"/>
        </a:p>
      </dgm:t>
    </dgm:pt>
    <dgm:pt modelId="{98877D77-EC1D-FD4C-93F2-5F22ED20DDE1}">
      <dgm:prSet phldrT="[Text]"/>
      <dgm:spPr/>
      <dgm:t>
        <a:bodyPr/>
        <a:lstStyle/>
        <a:p>
          <a:r>
            <a:rPr lang="en-US" dirty="0" smtClean="0">
              <a:solidFill>
                <a:srgbClr val="000000"/>
              </a:solidFill>
            </a:rPr>
            <a:t>Pallor, coldness, decrease pulses</a:t>
          </a:r>
          <a:endParaRPr lang="en-US" dirty="0">
            <a:solidFill>
              <a:srgbClr val="000000"/>
            </a:solidFill>
          </a:endParaRPr>
        </a:p>
      </dgm:t>
    </dgm:pt>
    <dgm:pt modelId="{FD7633D3-E8A9-614F-B550-644050E3125F}" type="parTrans" cxnId="{FCEBFC3C-C2DC-4B4B-8A2B-BB9523F23271}">
      <dgm:prSet/>
      <dgm:spPr/>
      <dgm:t>
        <a:bodyPr/>
        <a:lstStyle/>
        <a:p>
          <a:endParaRPr lang="en-US"/>
        </a:p>
      </dgm:t>
    </dgm:pt>
    <dgm:pt modelId="{D0B6562E-8307-B94B-8447-D61990E699CF}" type="sibTrans" cxnId="{FCEBFC3C-C2DC-4B4B-8A2B-BB9523F23271}">
      <dgm:prSet/>
      <dgm:spPr/>
      <dgm:t>
        <a:bodyPr/>
        <a:lstStyle/>
        <a:p>
          <a:endParaRPr lang="en-US"/>
        </a:p>
      </dgm:t>
    </dgm:pt>
    <dgm:pt modelId="{585E2169-4247-0142-A0A1-E18437784A3F}" type="pres">
      <dgm:prSet presAssocID="{8BBA2CD4-8F93-1149-90A7-C916B5BF047A}" presName="Name0" presStyleCnt="0">
        <dgm:presLayoutVars>
          <dgm:dir/>
          <dgm:resizeHandles val="exact"/>
        </dgm:presLayoutVars>
      </dgm:prSet>
      <dgm:spPr/>
    </dgm:pt>
    <dgm:pt modelId="{AF8D8FD1-44D4-284E-A702-1C39AC53FFB6}" type="pres">
      <dgm:prSet presAssocID="{E1537F71-ECBC-A744-9FB0-9FAF0A70C33B}" presName="node" presStyleLbl="node1" presStyleIdx="0" presStyleCnt="2">
        <dgm:presLayoutVars>
          <dgm:bulletEnabled val="1"/>
        </dgm:presLayoutVars>
      </dgm:prSet>
      <dgm:spPr/>
      <dgm:t>
        <a:bodyPr/>
        <a:lstStyle/>
        <a:p>
          <a:endParaRPr lang="en-US"/>
        </a:p>
      </dgm:t>
    </dgm:pt>
    <dgm:pt modelId="{DC07E7BB-B138-BE48-896F-CD16BEC25675}" type="pres">
      <dgm:prSet presAssocID="{1ABF0184-BF76-7040-B8C4-444CF8C06473}" presName="sibTrans" presStyleLbl="sibTrans2D1" presStyleIdx="0" presStyleCnt="1"/>
      <dgm:spPr/>
      <dgm:t>
        <a:bodyPr/>
        <a:lstStyle/>
        <a:p>
          <a:endParaRPr lang="en-US"/>
        </a:p>
      </dgm:t>
    </dgm:pt>
    <dgm:pt modelId="{97DF7D82-AECC-224A-9D37-88AD0FE6F08C}" type="pres">
      <dgm:prSet presAssocID="{1ABF0184-BF76-7040-B8C4-444CF8C06473}" presName="connectorText" presStyleLbl="sibTrans2D1" presStyleIdx="0" presStyleCnt="1"/>
      <dgm:spPr/>
      <dgm:t>
        <a:bodyPr/>
        <a:lstStyle/>
        <a:p>
          <a:endParaRPr lang="en-US"/>
        </a:p>
      </dgm:t>
    </dgm:pt>
    <dgm:pt modelId="{010148EE-D46B-ED47-AB85-BA0A9A38608C}" type="pres">
      <dgm:prSet presAssocID="{98877D77-EC1D-FD4C-93F2-5F22ED20DDE1}" presName="node" presStyleLbl="node1" presStyleIdx="1" presStyleCnt="2">
        <dgm:presLayoutVars>
          <dgm:bulletEnabled val="1"/>
        </dgm:presLayoutVars>
      </dgm:prSet>
      <dgm:spPr/>
      <dgm:t>
        <a:bodyPr/>
        <a:lstStyle/>
        <a:p>
          <a:endParaRPr lang="en-US"/>
        </a:p>
      </dgm:t>
    </dgm:pt>
  </dgm:ptLst>
  <dgm:cxnLst>
    <dgm:cxn modelId="{1191A4F8-377C-EF4B-B929-960257FCF495}" type="presOf" srcId="{1ABF0184-BF76-7040-B8C4-444CF8C06473}" destId="{97DF7D82-AECC-224A-9D37-88AD0FE6F08C}" srcOrd="1" destOrd="0" presId="urn:microsoft.com/office/officeart/2005/8/layout/process1"/>
    <dgm:cxn modelId="{362C2E51-C09F-764E-8DB8-A366FCC2026B}" type="presOf" srcId="{1ABF0184-BF76-7040-B8C4-444CF8C06473}" destId="{DC07E7BB-B138-BE48-896F-CD16BEC25675}" srcOrd="0" destOrd="0" presId="urn:microsoft.com/office/officeart/2005/8/layout/process1"/>
    <dgm:cxn modelId="{460BF887-0C15-7844-A4BE-E7D0CF783715}" type="presOf" srcId="{E1537F71-ECBC-A744-9FB0-9FAF0A70C33B}" destId="{AF8D8FD1-44D4-284E-A702-1C39AC53FFB6}" srcOrd="0" destOrd="0" presId="urn:microsoft.com/office/officeart/2005/8/layout/process1"/>
    <dgm:cxn modelId="{DB7E350C-5D29-8A46-B5E6-5AFF3BAFC022}" type="presOf" srcId="{8BBA2CD4-8F93-1149-90A7-C916B5BF047A}" destId="{585E2169-4247-0142-A0A1-E18437784A3F}" srcOrd="0" destOrd="0" presId="urn:microsoft.com/office/officeart/2005/8/layout/process1"/>
    <dgm:cxn modelId="{395CFF10-7E11-0F47-92A3-C99D35687F39}" type="presOf" srcId="{98877D77-EC1D-FD4C-93F2-5F22ED20DDE1}" destId="{010148EE-D46B-ED47-AB85-BA0A9A38608C}" srcOrd="0" destOrd="0" presId="urn:microsoft.com/office/officeart/2005/8/layout/process1"/>
    <dgm:cxn modelId="{FCEBFC3C-C2DC-4B4B-8A2B-BB9523F23271}" srcId="{8BBA2CD4-8F93-1149-90A7-C916B5BF047A}" destId="{98877D77-EC1D-FD4C-93F2-5F22ED20DDE1}" srcOrd="1" destOrd="0" parTransId="{FD7633D3-E8A9-614F-B550-644050E3125F}" sibTransId="{D0B6562E-8307-B94B-8447-D61990E699CF}"/>
    <dgm:cxn modelId="{60DD7ECB-B203-DF4D-B8AD-E55E91915771}" srcId="{8BBA2CD4-8F93-1149-90A7-C916B5BF047A}" destId="{E1537F71-ECBC-A744-9FB0-9FAF0A70C33B}" srcOrd="0" destOrd="0" parTransId="{0FAD38D2-CCCA-DE4D-AE06-4519883AFDF2}" sibTransId="{1ABF0184-BF76-7040-B8C4-444CF8C06473}"/>
    <dgm:cxn modelId="{F9F417DE-006A-3746-9EA5-11E904F02054}" type="presParOf" srcId="{585E2169-4247-0142-A0A1-E18437784A3F}" destId="{AF8D8FD1-44D4-284E-A702-1C39AC53FFB6}" srcOrd="0" destOrd="0" presId="urn:microsoft.com/office/officeart/2005/8/layout/process1"/>
    <dgm:cxn modelId="{74FC85AA-8063-6C49-B094-ECD39A6DD8F0}" type="presParOf" srcId="{585E2169-4247-0142-A0A1-E18437784A3F}" destId="{DC07E7BB-B138-BE48-896F-CD16BEC25675}" srcOrd="1" destOrd="0" presId="urn:microsoft.com/office/officeart/2005/8/layout/process1"/>
    <dgm:cxn modelId="{E6D053E0-6671-C047-80F1-8CF3663A017C}" type="presParOf" srcId="{DC07E7BB-B138-BE48-896F-CD16BEC25675}" destId="{97DF7D82-AECC-224A-9D37-88AD0FE6F08C}" srcOrd="0" destOrd="0" presId="urn:microsoft.com/office/officeart/2005/8/layout/process1"/>
    <dgm:cxn modelId="{C993C85F-9C58-7A47-9AF2-FA1CA11FBCEF}" type="presParOf" srcId="{585E2169-4247-0142-A0A1-E18437784A3F}" destId="{010148EE-D46B-ED47-AB85-BA0A9A38608C}" srcOrd="2"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FBE2C89-8E01-6B45-8A5D-83393A758B69}" type="doc">
      <dgm:prSet loTypeId="urn:microsoft.com/office/officeart/2005/8/layout/pyramid1" loCatId="" qsTypeId="urn:microsoft.com/office/officeart/2005/8/quickstyle/simple4" qsCatId="simple" csTypeId="urn:microsoft.com/office/officeart/2005/8/colors/colorful1" csCatId="colorful" phldr="1"/>
      <dgm:spPr/>
      <dgm:t>
        <a:bodyPr/>
        <a:lstStyle/>
        <a:p>
          <a:endParaRPr lang="en-US"/>
        </a:p>
      </dgm:t>
    </dgm:pt>
    <dgm:pt modelId="{9CEF9ED2-BA70-3F4C-8C0F-1FD2AF824BA1}">
      <dgm:prSet phldrT="[Text]" custT="1"/>
      <dgm:spPr/>
      <dgm:t>
        <a:bodyPr/>
        <a:lstStyle/>
        <a:p>
          <a:r>
            <a:rPr lang="en-US" sz="3200" b="1" dirty="0" smtClean="0">
              <a:solidFill>
                <a:schemeClr val="bg1"/>
              </a:solidFill>
            </a:rPr>
            <a:t>Acute arterial occlusion</a:t>
          </a:r>
          <a:endParaRPr lang="en-US" sz="3200" b="1" dirty="0">
            <a:solidFill>
              <a:schemeClr val="bg1"/>
            </a:solidFill>
          </a:endParaRPr>
        </a:p>
      </dgm:t>
    </dgm:pt>
    <dgm:pt modelId="{9C9C220D-2BFE-2B46-8083-2EED26EF6C1D}" type="parTrans" cxnId="{BBD27C10-DB79-ED49-8D2D-A03CBA38A3D0}">
      <dgm:prSet/>
      <dgm:spPr/>
      <dgm:t>
        <a:bodyPr/>
        <a:lstStyle/>
        <a:p>
          <a:endParaRPr lang="en-US" b="1"/>
        </a:p>
      </dgm:t>
    </dgm:pt>
    <dgm:pt modelId="{6C2113DD-2475-B143-B1C6-DE95E4557099}" type="sibTrans" cxnId="{BBD27C10-DB79-ED49-8D2D-A03CBA38A3D0}">
      <dgm:prSet/>
      <dgm:spPr/>
      <dgm:t>
        <a:bodyPr/>
        <a:lstStyle/>
        <a:p>
          <a:endParaRPr lang="en-US" b="1"/>
        </a:p>
      </dgm:t>
    </dgm:pt>
    <dgm:pt modelId="{A5F2FF35-92D9-974D-B1DC-A0DC4EC300A0}">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solidFill>
              <a:srgbClr val="000000"/>
            </a:solidFill>
          </a:endParaRP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solidFill>
                <a:srgbClr val="000000"/>
              </a:solidFill>
            </a:rPr>
            <a:t>Loss of distal pulses, cyanosis or pallor, decreased skin temperature</a:t>
          </a:r>
        </a:p>
        <a:p>
          <a:pPr defTabSz="889000">
            <a:lnSpc>
              <a:spcPct val="90000"/>
            </a:lnSpc>
            <a:spcBef>
              <a:spcPct val="0"/>
            </a:spcBef>
            <a:spcAft>
              <a:spcPct val="35000"/>
            </a:spcAft>
          </a:pPr>
          <a:endParaRPr lang="en-US" b="1" dirty="0">
            <a:solidFill>
              <a:srgbClr val="000000"/>
            </a:solidFill>
          </a:endParaRPr>
        </a:p>
      </dgm:t>
    </dgm:pt>
    <dgm:pt modelId="{E9E1C926-D92A-A14F-8E3A-C815D6B1E9AD}" type="parTrans" cxnId="{A4F21C25-93C0-6748-9091-3D0AAACDF184}">
      <dgm:prSet/>
      <dgm:spPr/>
      <dgm:t>
        <a:bodyPr/>
        <a:lstStyle/>
        <a:p>
          <a:endParaRPr lang="en-US" b="1"/>
        </a:p>
      </dgm:t>
    </dgm:pt>
    <dgm:pt modelId="{2BEFB221-FE6B-4141-9D5B-384DC478DB66}" type="sibTrans" cxnId="{A4F21C25-93C0-6748-9091-3D0AAACDF184}">
      <dgm:prSet/>
      <dgm:spPr/>
      <dgm:t>
        <a:bodyPr/>
        <a:lstStyle/>
        <a:p>
          <a:endParaRPr lang="en-US" b="1"/>
        </a:p>
      </dgm:t>
    </dgm:pt>
    <dgm:pt modelId="{C6C78027-D18D-A84B-B139-1579BF6D6E99}">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solidFill>
                <a:srgbClr val="000000"/>
              </a:solidFill>
            </a:rPr>
            <a:t>Sudden cessation of blood flow to an extremity</a:t>
          </a:r>
        </a:p>
        <a:p>
          <a:pPr marL="0" marR="0" lvl="0" indent="0" defTabSz="1511300" eaLnBrk="1" fontAlgn="auto" latinLnBrk="0" hangingPunct="1">
            <a:lnSpc>
              <a:spcPct val="90000"/>
            </a:lnSpc>
            <a:spcBef>
              <a:spcPct val="0"/>
            </a:spcBef>
            <a:spcAft>
              <a:spcPct val="35000"/>
            </a:spcAft>
            <a:buClrTx/>
            <a:buSzTx/>
            <a:buFontTx/>
            <a:buNone/>
            <a:tabLst/>
            <a:defRPr/>
          </a:pPr>
          <a:r>
            <a:rPr lang="en-US" dirty="0" smtClean="0">
              <a:solidFill>
                <a:srgbClr val="000000"/>
              </a:solidFill>
            </a:rPr>
            <a:t>Severe pain, </a:t>
          </a:r>
          <a:r>
            <a:rPr lang="en-US" dirty="0" err="1" smtClean="0">
              <a:solidFill>
                <a:srgbClr val="000000"/>
              </a:solidFill>
            </a:rPr>
            <a:t>paresthesia</a:t>
          </a:r>
          <a:r>
            <a:rPr lang="en-US" dirty="0" smtClean="0">
              <a:solidFill>
                <a:srgbClr val="000000"/>
              </a:solidFill>
            </a:rPr>
            <a:t>, numbness, coldness</a:t>
          </a:r>
        </a:p>
        <a:p>
          <a:pPr defTabSz="1511300">
            <a:lnSpc>
              <a:spcPct val="90000"/>
            </a:lnSpc>
            <a:spcBef>
              <a:spcPct val="0"/>
            </a:spcBef>
            <a:spcAft>
              <a:spcPct val="35000"/>
            </a:spcAft>
          </a:pPr>
          <a:endParaRPr lang="en-US" b="1" dirty="0">
            <a:solidFill>
              <a:srgbClr val="000000"/>
            </a:solidFill>
          </a:endParaRPr>
        </a:p>
      </dgm:t>
    </dgm:pt>
    <dgm:pt modelId="{60E0AE65-B21F-3D4B-9A8D-F94F3ED21A97}" type="parTrans" cxnId="{8589190E-02E8-054D-B521-608DF2C0F29D}">
      <dgm:prSet/>
      <dgm:spPr/>
      <dgm:t>
        <a:bodyPr/>
        <a:lstStyle/>
        <a:p>
          <a:endParaRPr lang="en-US" b="1"/>
        </a:p>
      </dgm:t>
    </dgm:pt>
    <dgm:pt modelId="{5F3ECE26-7B8A-E64F-A196-0B85AD49EB22}" type="sibTrans" cxnId="{8589190E-02E8-054D-B521-608DF2C0F29D}">
      <dgm:prSet/>
      <dgm:spPr/>
      <dgm:t>
        <a:bodyPr/>
        <a:lstStyle/>
        <a:p>
          <a:endParaRPr lang="en-US" b="1"/>
        </a:p>
      </dgm:t>
    </dgm:pt>
    <dgm:pt modelId="{507D0C9E-2668-C14C-80CC-DA4AB6EEE0E7}" type="pres">
      <dgm:prSet presAssocID="{BFBE2C89-8E01-6B45-8A5D-83393A758B69}" presName="Name0" presStyleCnt="0">
        <dgm:presLayoutVars>
          <dgm:dir/>
          <dgm:animLvl val="lvl"/>
          <dgm:resizeHandles val="exact"/>
        </dgm:presLayoutVars>
      </dgm:prSet>
      <dgm:spPr/>
      <dgm:t>
        <a:bodyPr/>
        <a:lstStyle/>
        <a:p>
          <a:endParaRPr lang="en-US"/>
        </a:p>
      </dgm:t>
    </dgm:pt>
    <dgm:pt modelId="{744E4A86-C535-D34F-B220-A2266EC0921B}" type="pres">
      <dgm:prSet presAssocID="{9CEF9ED2-BA70-3F4C-8C0F-1FD2AF824BA1}" presName="Name8" presStyleCnt="0"/>
      <dgm:spPr/>
      <dgm:t>
        <a:bodyPr/>
        <a:lstStyle/>
        <a:p>
          <a:endParaRPr lang="en-US"/>
        </a:p>
      </dgm:t>
    </dgm:pt>
    <dgm:pt modelId="{D06EAC73-C19D-A546-B5C2-9CD944F6E7BF}" type="pres">
      <dgm:prSet presAssocID="{9CEF9ED2-BA70-3F4C-8C0F-1FD2AF824BA1}" presName="level" presStyleLbl="node1" presStyleIdx="0" presStyleCnt="3">
        <dgm:presLayoutVars>
          <dgm:chMax val="1"/>
          <dgm:bulletEnabled val="1"/>
        </dgm:presLayoutVars>
      </dgm:prSet>
      <dgm:spPr/>
      <dgm:t>
        <a:bodyPr/>
        <a:lstStyle/>
        <a:p>
          <a:endParaRPr lang="en-US"/>
        </a:p>
      </dgm:t>
    </dgm:pt>
    <dgm:pt modelId="{41027311-A904-1B40-8C3E-A3A2CFD9C263}" type="pres">
      <dgm:prSet presAssocID="{9CEF9ED2-BA70-3F4C-8C0F-1FD2AF824BA1}" presName="levelTx" presStyleLbl="revTx" presStyleIdx="0" presStyleCnt="0">
        <dgm:presLayoutVars>
          <dgm:chMax val="1"/>
          <dgm:bulletEnabled val="1"/>
        </dgm:presLayoutVars>
      </dgm:prSet>
      <dgm:spPr/>
      <dgm:t>
        <a:bodyPr/>
        <a:lstStyle/>
        <a:p>
          <a:endParaRPr lang="en-US"/>
        </a:p>
      </dgm:t>
    </dgm:pt>
    <dgm:pt modelId="{F769FB99-A8B1-AE4D-B5F7-AEF1D0386E67}" type="pres">
      <dgm:prSet presAssocID="{A5F2FF35-92D9-974D-B1DC-A0DC4EC300A0}" presName="Name8" presStyleCnt="0"/>
      <dgm:spPr/>
      <dgm:t>
        <a:bodyPr/>
        <a:lstStyle/>
        <a:p>
          <a:endParaRPr lang="en-US"/>
        </a:p>
      </dgm:t>
    </dgm:pt>
    <dgm:pt modelId="{7B680BD6-7DC5-C84C-A1B0-308CEA8F2C7D}" type="pres">
      <dgm:prSet presAssocID="{A5F2FF35-92D9-974D-B1DC-A0DC4EC300A0}" presName="level" presStyleLbl="node1" presStyleIdx="1" presStyleCnt="3">
        <dgm:presLayoutVars>
          <dgm:chMax val="1"/>
          <dgm:bulletEnabled val="1"/>
        </dgm:presLayoutVars>
      </dgm:prSet>
      <dgm:spPr/>
      <dgm:t>
        <a:bodyPr/>
        <a:lstStyle/>
        <a:p>
          <a:endParaRPr lang="en-US"/>
        </a:p>
      </dgm:t>
    </dgm:pt>
    <dgm:pt modelId="{B75D7D76-1FA6-DB41-A88C-2AAB7E3CD5D8}" type="pres">
      <dgm:prSet presAssocID="{A5F2FF35-92D9-974D-B1DC-A0DC4EC300A0}" presName="levelTx" presStyleLbl="revTx" presStyleIdx="0" presStyleCnt="0">
        <dgm:presLayoutVars>
          <dgm:chMax val="1"/>
          <dgm:bulletEnabled val="1"/>
        </dgm:presLayoutVars>
      </dgm:prSet>
      <dgm:spPr/>
      <dgm:t>
        <a:bodyPr/>
        <a:lstStyle/>
        <a:p>
          <a:endParaRPr lang="en-US"/>
        </a:p>
      </dgm:t>
    </dgm:pt>
    <dgm:pt modelId="{6ED48A97-6904-7B4C-B977-AF525E961177}" type="pres">
      <dgm:prSet presAssocID="{C6C78027-D18D-A84B-B139-1579BF6D6E99}" presName="Name8" presStyleCnt="0"/>
      <dgm:spPr/>
      <dgm:t>
        <a:bodyPr/>
        <a:lstStyle/>
        <a:p>
          <a:endParaRPr lang="en-US"/>
        </a:p>
      </dgm:t>
    </dgm:pt>
    <dgm:pt modelId="{5B486526-D352-C744-AE7B-403EB7F36038}" type="pres">
      <dgm:prSet presAssocID="{C6C78027-D18D-A84B-B139-1579BF6D6E99}" presName="level" presStyleLbl="node1" presStyleIdx="2" presStyleCnt="3">
        <dgm:presLayoutVars>
          <dgm:chMax val="1"/>
          <dgm:bulletEnabled val="1"/>
        </dgm:presLayoutVars>
      </dgm:prSet>
      <dgm:spPr/>
      <dgm:t>
        <a:bodyPr/>
        <a:lstStyle/>
        <a:p>
          <a:endParaRPr lang="en-US"/>
        </a:p>
      </dgm:t>
    </dgm:pt>
    <dgm:pt modelId="{8F0998E1-016E-4D40-8A1D-CC1C3356B46D}" type="pres">
      <dgm:prSet presAssocID="{C6C78027-D18D-A84B-B139-1579BF6D6E99}" presName="levelTx" presStyleLbl="revTx" presStyleIdx="0" presStyleCnt="0">
        <dgm:presLayoutVars>
          <dgm:chMax val="1"/>
          <dgm:bulletEnabled val="1"/>
        </dgm:presLayoutVars>
      </dgm:prSet>
      <dgm:spPr/>
      <dgm:t>
        <a:bodyPr/>
        <a:lstStyle/>
        <a:p>
          <a:endParaRPr lang="en-US"/>
        </a:p>
      </dgm:t>
    </dgm:pt>
  </dgm:ptLst>
  <dgm:cxnLst>
    <dgm:cxn modelId="{21D592A8-75AF-9348-86CF-DC683BC893B9}" type="presOf" srcId="{A5F2FF35-92D9-974D-B1DC-A0DC4EC300A0}" destId="{B75D7D76-1FA6-DB41-A88C-2AAB7E3CD5D8}" srcOrd="1" destOrd="0" presId="urn:microsoft.com/office/officeart/2005/8/layout/pyramid1"/>
    <dgm:cxn modelId="{8589190E-02E8-054D-B521-608DF2C0F29D}" srcId="{BFBE2C89-8E01-6B45-8A5D-83393A758B69}" destId="{C6C78027-D18D-A84B-B139-1579BF6D6E99}" srcOrd="2" destOrd="0" parTransId="{60E0AE65-B21F-3D4B-9A8D-F94F3ED21A97}" sibTransId="{5F3ECE26-7B8A-E64F-A196-0B85AD49EB22}"/>
    <dgm:cxn modelId="{A4F21C25-93C0-6748-9091-3D0AAACDF184}" srcId="{BFBE2C89-8E01-6B45-8A5D-83393A758B69}" destId="{A5F2FF35-92D9-974D-B1DC-A0DC4EC300A0}" srcOrd="1" destOrd="0" parTransId="{E9E1C926-D92A-A14F-8E3A-C815D6B1E9AD}" sibTransId="{2BEFB221-FE6B-4141-9D5B-384DC478DB66}"/>
    <dgm:cxn modelId="{BBD27C10-DB79-ED49-8D2D-A03CBA38A3D0}" srcId="{BFBE2C89-8E01-6B45-8A5D-83393A758B69}" destId="{9CEF9ED2-BA70-3F4C-8C0F-1FD2AF824BA1}" srcOrd="0" destOrd="0" parTransId="{9C9C220D-2BFE-2B46-8083-2EED26EF6C1D}" sibTransId="{6C2113DD-2475-B143-B1C6-DE95E4557099}"/>
    <dgm:cxn modelId="{C5C30C92-DE87-9C40-AF3E-4F45D1F388EE}" type="presOf" srcId="{9CEF9ED2-BA70-3F4C-8C0F-1FD2AF824BA1}" destId="{D06EAC73-C19D-A546-B5C2-9CD944F6E7BF}" srcOrd="0" destOrd="0" presId="urn:microsoft.com/office/officeart/2005/8/layout/pyramid1"/>
    <dgm:cxn modelId="{D6157DCC-D506-C54B-BD81-DF901EF3CE1B}" type="presOf" srcId="{A5F2FF35-92D9-974D-B1DC-A0DC4EC300A0}" destId="{7B680BD6-7DC5-C84C-A1B0-308CEA8F2C7D}" srcOrd="0" destOrd="0" presId="urn:microsoft.com/office/officeart/2005/8/layout/pyramid1"/>
    <dgm:cxn modelId="{47BBE03B-2C05-7840-878A-53D2D947EC8D}" type="presOf" srcId="{BFBE2C89-8E01-6B45-8A5D-83393A758B69}" destId="{507D0C9E-2668-C14C-80CC-DA4AB6EEE0E7}" srcOrd="0" destOrd="0" presId="urn:microsoft.com/office/officeart/2005/8/layout/pyramid1"/>
    <dgm:cxn modelId="{2996FDDD-14B1-5942-8A2D-71BA2950A165}" type="presOf" srcId="{9CEF9ED2-BA70-3F4C-8C0F-1FD2AF824BA1}" destId="{41027311-A904-1B40-8C3E-A3A2CFD9C263}" srcOrd="1" destOrd="0" presId="urn:microsoft.com/office/officeart/2005/8/layout/pyramid1"/>
    <dgm:cxn modelId="{8BB2BB0E-5F06-1D44-935E-4E18632B06B6}" type="presOf" srcId="{C6C78027-D18D-A84B-B139-1579BF6D6E99}" destId="{8F0998E1-016E-4D40-8A1D-CC1C3356B46D}" srcOrd="1" destOrd="0" presId="urn:microsoft.com/office/officeart/2005/8/layout/pyramid1"/>
    <dgm:cxn modelId="{A72C7AE1-746A-6943-A16D-4A5D2C30A607}" type="presOf" srcId="{C6C78027-D18D-A84B-B139-1579BF6D6E99}" destId="{5B486526-D352-C744-AE7B-403EB7F36038}" srcOrd="0" destOrd="0" presId="urn:microsoft.com/office/officeart/2005/8/layout/pyramid1"/>
    <dgm:cxn modelId="{056BA873-9D8C-6B4E-88E6-A682F92075E3}" type="presParOf" srcId="{507D0C9E-2668-C14C-80CC-DA4AB6EEE0E7}" destId="{744E4A86-C535-D34F-B220-A2266EC0921B}" srcOrd="0" destOrd="0" presId="urn:microsoft.com/office/officeart/2005/8/layout/pyramid1"/>
    <dgm:cxn modelId="{61A7C259-7390-0248-B4AD-9D79D4D37A34}" type="presParOf" srcId="{744E4A86-C535-D34F-B220-A2266EC0921B}" destId="{D06EAC73-C19D-A546-B5C2-9CD944F6E7BF}" srcOrd="0" destOrd="0" presId="urn:microsoft.com/office/officeart/2005/8/layout/pyramid1"/>
    <dgm:cxn modelId="{094B9FCD-DA36-4048-87E3-41B2F6831C13}" type="presParOf" srcId="{744E4A86-C535-D34F-B220-A2266EC0921B}" destId="{41027311-A904-1B40-8C3E-A3A2CFD9C263}" srcOrd="1" destOrd="0" presId="urn:microsoft.com/office/officeart/2005/8/layout/pyramid1"/>
    <dgm:cxn modelId="{7108C083-F9FB-C14C-A93F-3284B23E0800}" type="presParOf" srcId="{507D0C9E-2668-C14C-80CC-DA4AB6EEE0E7}" destId="{F769FB99-A8B1-AE4D-B5F7-AEF1D0386E67}" srcOrd="1" destOrd="0" presId="urn:microsoft.com/office/officeart/2005/8/layout/pyramid1"/>
    <dgm:cxn modelId="{2745D038-7A9D-3A4C-B758-CB61954EADE4}" type="presParOf" srcId="{F769FB99-A8B1-AE4D-B5F7-AEF1D0386E67}" destId="{7B680BD6-7DC5-C84C-A1B0-308CEA8F2C7D}" srcOrd="0" destOrd="0" presId="urn:microsoft.com/office/officeart/2005/8/layout/pyramid1"/>
    <dgm:cxn modelId="{3D5B8513-903C-724A-B02C-03309227379E}" type="presParOf" srcId="{F769FB99-A8B1-AE4D-B5F7-AEF1D0386E67}" destId="{B75D7D76-1FA6-DB41-A88C-2AAB7E3CD5D8}" srcOrd="1" destOrd="0" presId="urn:microsoft.com/office/officeart/2005/8/layout/pyramid1"/>
    <dgm:cxn modelId="{1D342419-5DD4-E547-8DCA-3A646A6A689D}" type="presParOf" srcId="{507D0C9E-2668-C14C-80CC-DA4AB6EEE0E7}" destId="{6ED48A97-6904-7B4C-B977-AF525E961177}" srcOrd="2" destOrd="0" presId="urn:microsoft.com/office/officeart/2005/8/layout/pyramid1"/>
    <dgm:cxn modelId="{B4291841-07CD-DA44-BE1A-5BCCFAAEC444}" type="presParOf" srcId="{6ED48A97-6904-7B4C-B977-AF525E961177}" destId="{5B486526-D352-C744-AE7B-403EB7F36038}" srcOrd="0" destOrd="0" presId="urn:microsoft.com/office/officeart/2005/8/layout/pyramid1"/>
    <dgm:cxn modelId="{6CEB648A-E911-5B4F-A611-71107FAB0041}" type="presParOf" srcId="{6ED48A97-6904-7B4C-B977-AF525E961177}" destId="{8F0998E1-016E-4D40-8A1D-CC1C3356B46D}" srcOrd="1" destOrd="0" presId="urn:microsoft.com/office/officeart/2005/8/layout/pyramid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A13454-FBF9-4646-AFAF-B614E5532CF1}">
      <dsp:nvSpPr>
        <dsp:cNvPr id="0" name=""/>
        <dsp:cNvSpPr/>
      </dsp:nvSpPr>
      <dsp:spPr>
        <a:xfrm>
          <a:off x="1179058" y="-38736"/>
          <a:ext cx="6430815" cy="6430815"/>
        </a:xfrm>
        <a:prstGeom prst="circularArrow">
          <a:avLst>
            <a:gd name="adj1" fmla="val 5544"/>
            <a:gd name="adj2" fmla="val 330680"/>
            <a:gd name="adj3" fmla="val 13758382"/>
            <a:gd name="adj4" fmla="val 17396650"/>
            <a:gd name="adj5" fmla="val 5757"/>
          </a:avLst>
        </a:prstGeom>
        <a:solidFill>
          <a:schemeClr val="accent3">
            <a:tint val="40000"/>
            <a:hueOff val="0"/>
            <a:satOff val="0"/>
            <a:lumOff val="0"/>
            <a:alphaOff val="0"/>
          </a:schemeClr>
        </a:solidFill>
        <a:ln>
          <a:noFill/>
        </a:ln>
        <a:effectLst>
          <a:outerShdw blurRad="50800" dist="38100" dir="5400000" rotWithShape="0">
            <a:srgbClr val="000000">
              <a:alpha val="43137"/>
            </a:srgbClr>
          </a:outerShdw>
        </a:effectLst>
      </dsp:spPr>
      <dsp:style>
        <a:lnRef idx="0">
          <a:scrgbClr r="0" g="0" b="0"/>
        </a:lnRef>
        <a:fillRef idx="1">
          <a:scrgbClr r="0" g="0" b="0"/>
        </a:fillRef>
        <a:effectRef idx="2">
          <a:scrgbClr r="0" g="0" b="0"/>
        </a:effectRef>
        <a:fontRef idx="minor"/>
      </dsp:style>
    </dsp:sp>
    <dsp:sp modelId="{9B6DD623-02C2-904D-B175-EAFFB671A1FA}">
      <dsp:nvSpPr>
        <dsp:cNvPr id="0" name=""/>
        <dsp:cNvSpPr/>
      </dsp:nvSpPr>
      <dsp:spPr>
        <a:xfrm>
          <a:off x="2877431" y="3040"/>
          <a:ext cx="3034070" cy="1517035"/>
        </a:xfrm>
        <a:prstGeom prst="roundRect">
          <a:avLst/>
        </a:prstGeom>
        <a:gradFill rotWithShape="0">
          <a:gsLst>
            <a:gs pos="0">
              <a:schemeClr val="accent3">
                <a:hueOff val="0"/>
                <a:satOff val="0"/>
                <a:lumOff val="0"/>
                <a:alphaOff val="0"/>
                <a:shade val="58000"/>
                <a:satMod val="150000"/>
              </a:schemeClr>
            </a:gs>
            <a:gs pos="72000">
              <a:schemeClr val="accent3">
                <a:hueOff val="0"/>
                <a:satOff val="0"/>
                <a:lumOff val="0"/>
                <a:alphaOff val="0"/>
                <a:tint val="90000"/>
                <a:satMod val="135000"/>
              </a:schemeClr>
            </a:gs>
            <a:gs pos="100000">
              <a:schemeClr val="accent3">
                <a:hueOff val="0"/>
                <a:satOff val="0"/>
                <a:lumOff val="0"/>
                <a:alphaOff val="0"/>
                <a:tint val="80000"/>
                <a:satMod val="155000"/>
              </a:schemeClr>
            </a:gs>
          </a:gsLst>
          <a:lin ang="16200000" scaled="0"/>
        </a:gradFill>
        <a:ln>
          <a:noFill/>
        </a:ln>
        <a:effectLst>
          <a:outerShdw blurRad="50800" dist="38100" dir="5400000" rotWithShape="0">
            <a:srgbClr val="000000">
              <a:alpha val="43137"/>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Admit</a:t>
          </a:r>
          <a:endParaRPr lang="en-US" sz="2800" kern="1200" dirty="0"/>
        </a:p>
      </dsp:txBody>
      <dsp:txXfrm>
        <a:off x="2951487" y="77096"/>
        <a:ext cx="2885958" cy="1368923"/>
      </dsp:txXfrm>
    </dsp:sp>
    <dsp:sp modelId="{81AD0FFD-7EB2-F74C-A61D-0BD0985EE7B5}">
      <dsp:nvSpPr>
        <dsp:cNvPr id="0" name=""/>
        <dsp:cNvSpPr/>
      </dsp:nvSpPr>
      <dsp:spPr>
        <a:xfrm>
          <a:off x="5485563" y="1897959"/>
          <a:ext cx="3034070" cy="1517035"/>
        </a:xfrm>
        <a:prstGeom prst="roundRect">
          <a:avLst/>
        </a:prstGeom>
        <a:gradFill rotWithShape="0">
          <a:gsLst>
            <a:gs pos="0">
              <a:schemeClr val="accent3">
                <a:hueOff val="-2097367"/>
                <a:satOff val="-6280"/>
                <a:lumOff val="-784"/>
                <a:alphaOff val="0"/>
                <a:shade val="58000"/>
                <a:satMod val="150000"/>
              </a:schemeClr>
            </a:gs>
            <a:gs pos="72000">
              <a:schemeClr val="accent3">
                <a:hueOff val="-2097367"/>
                <a:satOff val="-6280"/>
                <a:lumOff val="-784"/>
                <a:alphaOff val="0"/>
                <a:tint val="90000"/>
                <a:satMod val="135000"/>
              </a:schemeClr>
            </a:gs>
            <a:gs pos="100000">
              <a:schemeClr val="accent3">
                <a:hueOff val="-2097367"/>
                <a:satOff val="-6280"/>
                <a:lumOff val="-784"/>
                <a:alphaOff val="0"/>
                <a:tint val="80000"/>
                <a:satMod val="155000"/>
              </a:schemeClr>
            </a:gs>
          </a:gsLst>
          <a:lin ang="16200000" scaled="0"/>
        </a:gradFill>
        <a:ln>
          <a:noFill/>
        </a:ln>
        <a:effectLst>
          <a:outerShdw blurRad="50800" dist="38100" dir="5400000" rotWithShape="0">
            <a:srgbClr val="000000">
              <a:alpha val="43137"/>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Cleaning the table with a rug</a:t>
          </a:r>
          <a:endParaRPr lang="en-US" sz="2800" kern="1200" dirty="0"/>
        </a:p>
      </dsp:txBody>
      <dsp:txXfrm>
        <a:off x="5559619" y="1972015"/>
        <a:ext cx="2885958" cy="1368923"/>
      </dsp:txXfrm>
    </dsp:sp>
    <dsp:sp modelId="{D00177BD-0E0E-F94D-9A65-AE9D4144F26B}">
      <dsp:nvSpPr>
        <dsp:cNvPr id="0" name=""/>
        <dsp:cNvSpPr/>
      </dsp:nvSpPr>
      <dsp:spPr>
        <a:xfrm>
          <a:off x="4489345" y="4964002"/>
          <a:ext cx="3034070" cy="1517035"/>
        </a:xfrm>
        <a:prstGeom prst="roundRect">
          <a:avLst/>
        </a:prstGeom>
        <a:gradFill rotWithShape="0">
          <a:gsLst>
            <a:gs pos="0">
              <a:schemeClr val="accent3">
                <a:hueOff val="-4194734"/>
                <a:satOff val="-12560"/>
                <a:lumOff val="-1569"/>
                <a:alphaOff val="0"/>
                <a:shade val="58000"/>
                <a:satMod val="150000"/>
              </a:schemeClr>
            </a:gs>
            <a:gs pos="72000">
              <a:schemeClr val="accent3">
                <a:hueOff val="-4194734"/>
                <a:satOff val="-12560"/>
                <a:lumOff val="-1569"/>
                <a:alphaOff val="0"/>
                <a:tint val="90000"/>
                <a:satMod val="135000"/>
              </a:schemeClr>
            </a:gs>
            <a:gs pos="100000">
              <a:schemeClr val="accent3">
                <a:hueOff val="-4194734"/>
                <a:satOff val="-12560"/>
                <a:lumOff val="-1569"/>
                <a:alphaOff val="0"/>
                <a:tint val="80000"/>
                <a:satMod val="155000"/>
              </a:schemeClr>
            </a:gs>
          </a:gsLst>
          <a:lin ang="16200000" scaled="0"/>
        </a:gradFill>
        <a:ln>
          <a:noFill/>
        </a:ln>
        <a:effectLst>
          <a:outerShdw blurRad="50800" dist="38100" dir="5400000" rotWithShape="0">
            <a:srgbClr val="000000">
              <a:alpha val="43137"/>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Pain in the Right hand</a:t>
          </a:r>
          <a:endParaRPr lang="en-US" sz="2800" kern="1200" dirty="0"/>
        </a:p>
      </dsp:txBody>
      <dsp:txXfrm>
        <a:off x="4563401" y="5038058"/>
        <a:ext cx="2885958" cy="1368923"/>
      </dsp:txXfrm>
    </dsp:sp>
    <dsp:sp modelId="{554DD2E9-F929-644F-B976-1740F92FEE1A}">
      <dsp:nvSpPr>
        <dsp:cNvPr id="0" name=""/>
        <dsp:cNvSpPr/>
      </dsp:nvSpPr>
      <dsp:spPr>
        <a:xfrm>
          <a:off x="1265517" y="4964002"/>
          <a:ext cx="3034070" cy="1517035"/>
        </a:xfrm>
        <a:prstGeom prst="roundRect">
          <a:avLst/>
        </a:prstGeom>
        <a:gradFill rotWithShape="0">
          <a:gsLst>
            <a:gs pos="0">
              <a:schemeClr val="accent3">
                <a:hueOff val="-6292102"/>
                <a:satOff val="-18839"/>
                <a:lumOff val="-2353"/>
                <a:alphaOff val="0"/>
                <a:shade val="58000"/>
                <a:satMod val="150000"/>
              </a:schemeClr>
            </a:gs>
            <a:gs pos="72000">
              <a:schemeClr val="accent3">
                <a:hueOff val="-6292102"/>
                <a:satOff val="-18839"/>
                <a:lumOff val="-2353"/>
                <a:alphaOff val="0"/>
                <a:tint val="90000"/>
                <a:satMod val="135000"/>
              </a:schemeClr>
            </a:gs>
            <a:gs pos="100000">
              <a:schemeClr val="accent3">
                <a:hueOff val="-6292102"/>
                <a:satOff val="-18839"/>
                <a:lumOff val="-2353"/>
                <a:alphaOff val="0"/>
                <a:tint val="80000"/>
                <a:satMod val="155000"/>
              </a:schemeClr>
            </a:gs>
          </a:gsLst>
          <a:lin ang="16200000" scaled="0"/>
        </a:gradFill>
        <a:ln>
          <a:noFill/>
        </a:ln>
        <a:effectLst>
          <a:outerShdw blurRad="50800" dist="38100" dir="5400000" rotWithShape="0">
            <a:srgbClr val="000000">
              <a:alpha val="43137"/>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Consult in a Private Hospital</a:t>
          </a:r>
          <a:endParaRPr lang="en-US" sz="2800" kern="1200" dirty="0"/>
        </a:p>
      </dsp:txBody>
      <dsp:txXfrm>
        <a:off x="1339573" y="5038058"/>
        <a:ext cx="2885958" cy="1368923"/>
      </dsp:txXfrm>
    </dsp:sp>
    <dsp:sp modelId="{DFE0CEF8-3410-B545-8F49-5F46F348030F}">
      <dsp:nvSpPr>
        <dsp:cNvPr id="0" name=""/>
        <dsp:cNvSpPr/>
      </dsp:nvSpPr>
      <dsp:spPr>
        <a:xfrm>
          <a:off x="269299" y="1897959"/>
          <a:ext cx="3034070" cy="1517035"/>
        </a:xfrm>
        <a:prstGeom prst="roundRect">
          <a:avLst/>
        </a:prstGeom>
        <a:gradFill rotWithShape="0">
          <a:gsLst>
            <a:gs pos="0">
              <a:schemeClr val="accent3">
                <a:hueOff val="-8389469"/>
                <a:satOff val="-25119"/>
                <a:lumOff val="-3137"/>
                <a:alphaOff val="0"/>
                <a:shade val="58000"/>
                <a:satMod val="150000"/>
              </a:schemeClr>
            </a:gs>
            <a:gs pos="72000">
              <a:schemeClr val="accent3">
                <a:hueOff val="-8389469"/>
                <a:satOff val="-25119"/>
                <a:lumOff val="-3137"/>
                <a:alphaOff val="0"/>
                <a:tint val="90000"/>
                <a:satMod val="135000"/>
              </a:schemeClr>
            </a:gs>
            <a:gs pos="100000">
              <a:schemeClr val="accent3">
                <a:hueOff val="-8389469"/>
                <a:satOff val="-25119"/>
                <a:lumOff val="-3137"/>
                <a:alphaOff val="0"/>
                <a:tint val="80000"/>
                <a:satMod val="155000"/>
              </a:schemeClr>
            </a:gs>
          </a:gsLst>
          <a:lin ang="16200000" scaled="0"/>
        </a:gradFill>
        <a:ln>
          <a:noFill/>
        </a:ln>
        <a:effectLst>
          <a:outerShdw blurRad="50800" dist="38100" dir="5400000" rotWithShape="0">
            <a:srgbClr val="000000">
              <a:alpha val="43137"/>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Persistence</a:t>
          </a:r>
          <a:endParaRPr lang="en-US" sz="2800" kern="1200" dirty="0"/>
        </a:p>
      </dsp:txBody>
      <dsp:txXfrm>
        <a:off x="343355" y="1972015"/>
        <a:ext cx="2885958" cy="13689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AEA059-1B93-5041-B01B-BDDE931C1586}" type="datetimeFigureOut">
              <a:rPr lang="en-US" smtClean="0"/>
              <a:t>4/29/2017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2B9E48-11C2-8C4A-B8A1-7F8256002D0D}" type="slidenum">
              <a:rPr lang="en-US" smtClean="0"/>
              <a:t>‹#›</a:t>
            </a:fld>
            <a:endParaRPr lang="en-US"/>
          </a:p>
        </p:txBody>
      </p:sp>
    </p:spTree>
    <p:extLst>
      <p:ext uri="{BB962C8B-B14F-4D97-AF65-F5344CB8AC3E}">
        <p14:creationId xmlns:p14="http://schemas.microsoft.com/office/powerpoint/2010/main" val="38464081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1</a:t>
            </a:fld>
            <a:endParaRPr lang="en-US"/>
          </a:p>
        </p:txBody>
      </p:sp>
    </p:spTree>
    <p:extLst>
      <p:ext uri="{BB962C8B-B14F-4D97-AF65-F5344CB8AC3E}">
        <p14:creationId xmlns:p14="http://schemas.microsoft.com/office/powerpoint/2010/main" val="2956605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A medical emergency is defined</a:t>
            </a:r>
            <a:r>
              <a:rPr lang="en-US" sz="1200" kern="1200" baseline="0" dirty="0" smtClean="0">
                <a:solidFill>
                  <a:schemeClr val="tx1"/>
                </a:solidFill>
                <a:latin typeface="+mn-lt"/>
                <a:ea typeface="+mn-ea"/>
                <a:cs typeface="+mn-cs"/>
              </a:rPr>
              <a:t> as</a:t>
            </a:r>
            <a:r>
              <a:rPr lang="en-US" sz="1200" kern="1200" dirty="0" smtClean="0">
                <a:solidFill>
                  <a:schemeClr val="tx1"/>
                </a:solidFill>
                <a:latin typeface="+mn-lt"/>
                <a:ea typeface="+mn-ea"/>
                <a:cs typeface="+mn-cs"/>
              </a:rPr>
              <a:t>, “sudden onset of a medical condition manifesting itself by acute symptoms of sufficient severity (including severe pain) such that the absence of immediate medical attention could reasonably be expected to result in: placing the patient’s health in serious threat, serious impairment to bodily functions, or serious dysfunction of any bodily organ or part.”</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2</a:t>
            </a:fld>
            <a:endParaRPr lang="en-US"/>
          </a:p>
        </p:txBody>
      </p:sp>
    </p:spTree>
    <p:extLst>
      <p:ext uri="{BB962C8B-B14F-4D97-AF65-F5344CB8AC3E}">
        <p14:creationId xmlns:p14="http://schemas.microsoft.com/office/powerpoint/2010/main" val="1789736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a:t>
            </a:r>
            <a:r>
              <a:rPr lang="en-US" baseline="0" dirty="0" smtClean="0"/>
              <a:t> morning, I am here to present a case of 65 year old male, from Quezon city, admitted last March 2015, with a chief complaint of: </a:t>
            </a:r>
            <a:r>
              <a:rPr lang="en-US" sz="4400" b="1" u="sng" baseline="0" dirty="0" smtClean="0"/>
              <a:t>click</a:t>
            </a:r>
          </a:p>
          <a:p>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3</a:t>
            </a:fld>
            <a:endParaRPr lang="en-US"/>
          </a:p>
        </p:txBody>
      </p:sp>
    </p:spTree>
    <p:extLst>
      <p:ext uri="{BB962C8B-B14F-4D97-AF65-F5344CB8AC3E}">
        <p14:creationId xmlns:p14="http://schemas.microsoft.com/office/powerpoint/2010/main" val="570236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Right hand pain </a:t>
            </a:r>
            <a:r>
              <a:rPr lang="en-US" b="1" u="sng" dirty="0" smtClean="0"/>
              <a:t>CLICK</a:t>
            </a:r>
          </a:p>
          <a:p>
            <a:endParaRPr lang="en-US" dirty="0" smtClean="0"/>
          </a:p>
          <a:p>
            <a:r>
              <a:rPr lang="en-US" dirty="0" smtClean="0"/>
              <a:t>History</a:t>
            </a:r>
            <a:r>
              <a:rPr lang="en-US" baseline="0" dirty="0" smtClean="0"/>
              <a:t> started morning PTA, after cleaning the table using a cloth rug, the patient suddenly developed Right hand pain, this prompted consult in a nearby Private Hospital where he was treated as a case of </a:t>
            </a:r>
            <a:r>
              <a:rPr lang="en-US" baseline="0" dirty="0" err="1" smtClean="0"/>
              <a:t>Osteoarthtritis</a:t>
            </a:r>
            <a:r>
              <a:rPr lang="en-US" baseline="0" dirty="0" smtClean="0"/>
              <a:t>, pain medications were given and was sent home. But due to persistence of the pain, this prompted consult in our institution was hence admitted.</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4</a:t>
            </a:fld>
            <a:endParaRPr lang="en-US"/>
          </a:p>
        </p:txBody>
      </p:sp>
    </p:spTree>
    <p:extLst>
      <p:ext uri="{BB962C8B-B14F-4D97-AF65-F5344CB8AC3E}">
        <p14:creationId xmlns:p14="http://schemas.microsoft.com/office/powerpoint/2010/main" val="4259854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Patient is a known</a:t>
            </a:r>
            <a:r>
              <a:rPr lang="en-US" b="0" baseline="0" dirty="0" smtClean="0"/>
              <a:t> Hypertensive for 15 years, and was maintained on </a:t>
            </a:r>
            <a:r>
              <a:rPr lang="en-US" b="0" baseline="0" dirty="0" err="1" smtClean="0"/>
              <a:t>Diltiazem</a:t>
            </a:r>
            <a:r>
              <a:rPr lang="en-US" b="0" baseline="0" dirty="0" smtClean="0"/>
              <a:t> 60mg tab OD, he is also diagnosed with </a:t>
            </a:r>
            <a:r>
              <a:rPr lang="en-US" b="0" baseline="0" dirty="0" err="1" smtClean="0"/>
              <a:t>hyperuricemia</a:t>
            </a:r>
            <a:r>
              <a:rPr lang="en-US" b="0" baseline="0" dirty="0" smtClean="0"/>
              <a:t> since March of 2015 and maintained on Allopurinol 100mg tab OD. He claims to have a 15 pack year smoking and a previous alcoholic beverage drinker.</a:t>
            </a:r>
          </a:p>
          <a:p>
            <a:endParaRPr lang="en-US" b="1" dirty="0" smtClean="0"/>
          </a:p>
          <a:p>
            <a:r>
              <a:rPr lang="en-US" b="1" dirty="0" smtClean="0"/>
              <a:t>NO history of:</a:t>
            </a:r>
            <a:r>
              <a:rPr lang="en-US" b="1" baseline="0" dirty="0" smtClean="0"/>
              <a:t> </a:t>
            </a:r>
            <a:r>
              <a:rPr lang="en-US" dirty="0" smtClean="0"/>
              <a:t>Diabetes mellitus,</a:t>
            </a:r>
            <a:r>
              <a:rPr lang="en-US" baseline="0" dirty="0" smtClean="0"/>
              <a:t> </a:t>
            </a:r>
            <a:r>
              <a:rPr lang="en-US" dirty="0" smtClean="0"/>
              <a:t>Pulmonary Tuberculosis, Previous operations,</a:t>
            </a:r>
            <a:r>
              <a:rPr lang="en-US" baseline="0" dirty="0" smtClean="0"/>
              <a:t> </a:t>
            </a:r>
            <a:r>
              <a:rPr lang="en-US" dirty="0" smtClean="0"/>
              <a:t>Bronchial asthma,</a:t>
            </a:r>
            <a:r>
              <a:rPr lang="en-US" baseline="0" dirty="0" smtClean="0"/>
              <a:t> </a:t>
            </a:r>
            <a:r>
              <a:rPr lang="en-US" dirty="0" smtClean="0"/>
              <a:t>Trauma. </a:t>
            </a:r>
            <a:r>
              <a:rPr lang="en-US" b="1" dirty="0" smtClean="0"/>
              <a:t>CLICK</a:t>
            </a:r>
          </a:p>
          <a:p>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5</a:t>
            </a:fld>
            <a:endParaRPr lang="en-US"/>
          </a:p>
        </p:txBody>
      </p:sp>
    </p:spTree>
    <p:extLst>
      <p:ext uri="{BB962C8B-B14F-4D97-AF65-F5344CB8AC3E}">
        <p14:creationId xmlns:p14="http://schemas.microsoft.com/office/powerpoint/2010/main" val="824522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a:t>
            </a:r>
            <a:r>
              <a:rPr lang="en-US" baseline="0" dirty="0" smtClean="0"/>
              <a:t> the patient’s admission in the emergency room, he presented with unremarkable Physical examination. The extremities during that time was unremarkable including a Gr.2 full equal pulses in all extremities.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6</a:t>
            </a:fld>
            <a:endParaRPr lang="en-US"/>
          </a:p>
        </p:txBody>
      </p:sp>
    </p:spTree>
    <p:extLst>
      <p:ext uri="{BB962C8B-B14F-4D97-AF65-F5344CB8AC3E}">
        <p14:creationId xmlns:p14="http://schemas.microsoft.com/office/powerpoint/2010/main" val="1550231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ECG was done,</a:t>
            </a:r>
            <a:r>
              <a:rPr lang="en-US" baseline="0" dirty="0" smtClean="0"/>
              <a:t> revealing Sinus </a:t>
            </a:r>
            <a:r>
              <a:rPr lang="en-US" baseline="0" dirty="0" err="1" smtClean="0"/>
              <a:t>Bradycardia</a:t>
            </a:r>
            <a:r>
              <a:rPr lang="en-US" baseline="0" dirty="0" smtClean="0"/>
              <a:t> and NSSTTWC</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7</a:t>
            </a:fld>
            <a:endParaRPr lang="en-US"/>
          </a:p>
        </p:txBody>
      </p:sp>
    </p:spTree>
    <p:extLst>
      <p:ext uri="{BB962C8B-B14F-4D97-AF65-F5344CB8AC3E}">
        <p14:creationId xmlns:p14="http://schemas.microsoft.com/office/powerpoint/2010/main" val="3178413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Few</a:t>
            </a:r>
            <a:r>
              <a:rPr lang="en-US" baseline="0" dirty="0" smtClean="0"/>
              <a:t> minutes into ward admission, the patient suddenly developed cyanosis of the right hand, during this time, the patient verbalized a decrease in the previously noted pain, The cyanotic limb was also noted to be pulseless, cold to touch,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8</a:t>
            </a:fld>
            <a:endParaRPr lang="en-US"/>
          </a:p>
        </p:txBody>
      </p:sp>
    </p:spTree>
    <p:extLst>
      <p:ext uri="{BB962C8B-B14F-4D97-AF65-F5344CB8AC3E}">
        <p14:creationId xmlns:p14="http://schemas.microsoft.com/office/powerpoint/2010/main" val="4256393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Absent</a:t>
            </a:r>
            <a:r>
              <a:rPr lang="en-US" baseline="0" dirty="0" smtClean="0"/>
              <a:t> capillary refill with no discernable pulse per portable pulse </a:t>
            </a:r>
            <a:r>
              <a:rPr lang="en-US" baseline="0" dirty="0" err="1" smtClean="0"/>
              <a:t>oximeter</a:t>
            </a:r>
            <a:r>
              <a:rPr lang="en-US" baseline="0" dirty="0" smtClean="0"/>
              <a:t>. Intact motor function was also noted with intact Grade 2 Brachial pulses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9</a:t>
            </a:fld>
            <a:endParaRPr lang="en-US"/>
          </a:p>
        </p:txBody>
      </p:sp>
    </p:spTree>
    <p:extLst>
      <p:ext uri="{BB962C8B-B14F-4D97-AF65-F5344CB8AC3E}">
        <p14:creationId xmlns:p14="http://schemas.microsoft.com/office/powerpoint/2010/main" val="2666018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Given</a:t>
            </a:r>
            <a:r>
              <a:rPr lang="en-US" baseline="0" dirty="0" smtClean="0"/>
              <a:t> the physical examination, initial diagnosis during that time was Acute Limb Ischemia of the Right hand.</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10</a:t>
            </a:fld>
            <a:endParaRPr lang="en-US"/>
          </a:p>
        </p:txBody>
      </p:sp>
    </p:spTree>
    <p:extLst>
      <p:ext uri="{BB962C8B-B14F-4D97-AF65-F5344CB8AC3E}">
        <p14:creationId xmlns:p14="http://schemas.microsoft.com/office/powerpoint/2010/main" val="4214680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Heparin loading dose of 5000 units via IV push was given,</a:t>
            </a:r>
            <a:r>
              <a:rPr lang="en-US" baseline="0" dirty="0" smtClean="0"/>
              <a:t> followed by Heparin drip at 900cc/</a:t>
            </a:r>
            <a:r>
              <a:rPr lang="en-US" baseline="0" dirty="0" err="1" smtClean="0"/>
              <a:t>hr</a:t>
            </a:r>
            <a:r>
              <a:rPr lang="en-US" baseline="0" dirty="0" smtClean="0"/>
              <a:t> was initiated. Referral to a TCVS specialist was done for emergency </a:t>
            </a:r>
            <a:r>
              <a:rPr lang="en-US" baseline="0" dirty="0" err="1" smtClean="0"/>
              <a:t>embolectomy</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11</a:t>
            </a:fld>
            <a:endParaRPr lang="en-US"/>
          </a:p>
        </p:txBody>
      </p:sp>
    </p:spTree>
    <p:extLst>
      <p:ext uri="{BB962C8B-B14F-4D97-AF65-F5344CB8AC3E}">
        <p14:creationId xmlns:p14="http://schemas.microsoft.com/office/powerpoint/2010/main" val="76290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Patient was then</a:t>
            </a:r>
            <a:r>
              <a:rPr lang="en-US" baseline="0" dirty="0" smtClean="0"/>
              <a:t> scheduled for emergency </a:t>
            </a:r>
            <a:r>
              <a:rPr lang="en-US" baseline="0" dirty="0" err="1" smtClean="0"/>
              <a:t>embolectomy</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12</a:t>
            </a:fld>
            <a:endParaRPr lang="en-US"/>
          </a:p>
        </p:txBody>
      </p:sp>
    </p:spTree>
    <p:extLst>
      <p:ext uri="{BB962C8B-B14F-4D97-AF65-F5344CB8AC3E}">
        <p14:creationId xmlns:p14="http://schemas.microsoft.com/office/powerpoint/2010/main" val="441377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a simple overview of the </a:t>
            </a:r>
            <a:r>
              <a:rPr lang="en-US" baseline="0" dirty="0" err="1" smtClean="0"/>
              <a:t>embolectomy</a:t>
            </a:r>
            <a:r>
              <a:rPr lang="en-US" baseline="0" dirty="0" smtClean="0"/>
              <a:t> procedure, the surgeon dissects and exposes the brachial, ulnar and radial arteries.</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13</a:t>
            </a:fld>
            <a:endParaRPr lang="en-US"/>
          </a:p>
        </p:txBody>
      </p:sp>
    </p:spTree>
    <p:extLst>
      <p:ext uri="{BB962C8B-B14F-4D97-AF65-F5344CB8AC3E}">
        <p14:creationId xmlns:p14="http://schemas.microsoft.com/office/powerpoint/2010/main" val="302112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a:t>
            </a:r>
            <a:r>
              <a:rPr lang="en-US" b="1" dirty="0" smtClean="0"/>
              <a:t>Fogarty catheter</a:t>
            </a:r>
            <a:r>
              <a:rPr lang="en-US" b="1" baseline="0" dirty="0" smtClean="0"/>
              <a:t> </a:t>
            </a:r>
            <a:r>
              <a:rPr lang="en-US" b="0" baseline="0" dirty="0" smtClean="0"/>
              <a:t>is inserted at a retrograde fashion from distal to proximal reaching the brachial artery</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14</a:t>
            </a:fld>
            <a:endParaRPr lang="en-US"/>
          </a:p>
        </p:txBody>
      </p:sp>
    </p:spTree>
    <p:extLst>
      <p:ext uri="{BB962C8B-B14F-4D97-AF65-F5344CB8AC3E}">
        <p14:creationId xmlns:p14="http://schemas.microsoft.com/office/powerpoint/2010/main" val="805020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balloon in the Fogarty</a:t>
            </a:r>
            <a:r>
              <a:rPr lang="en-US" baseline="0" dirty="0" smtClean="0"/>
              <a:t> catheter is inflated intermittently while slowly withdrawing the catheter “dragging” or “sweeping” with it the thrombus and or occluding embolus. This is done in both the radial and ulnar arteries.</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15</a:t>
            </a:fld>
            <a:endParaRPr lang="en-US"/>
          </a:p>
        </p:txBody>
      </p:sp>
    </p:spTree>
    <p:extLst>
      <p:ext uri="{BB962C8B-B14F-4D97-AF65-F5344CB8AC3E}">
        <p14:creationId xmlns:p14="http://schemas.microsoft.com/office/powerpoint/2010/main" val="2706594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embolus was drawn from the radial artery, relief of the occlusion is validated by a sudden gush of pulsating blood from each </a:t>
            </a:r>
            <a:r>
              <a:rPr lang="en-US" baseline="0" dirty="0" err="1" smtClean="0"/>
              <a:t>declogged</a:t>
            </a:r>
            <a:r>
              <a:rPr lang="en-US" baseline="0" dirty="0" smtClean="0"/>
              <a:t> artery.</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16</a:t>
            </a:fld>
            <a:endParaRPr lang="en-US"/>
          </a:p>
        </p:txBody>
      </p:sp>
    </p:spTree>
    <p:extLst>
      <p:ext uri="{BB962C8B-B14F-4D97-AF65-F5344CB8AC3E}">
        <p14:creationId xmlns:p14="http://schemas.microsoft.com/office/powerpoint/2010/main" val="2399285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Post operatively the patient was transferred</a:t>
            </a:r>
            <a:r>
              <a:rPr lang="en-US" baseline="0" dirty="0" smtClean="0"/>
              <a:t> to the ICU for observation, during this time the patient was noted to have irregular rhythm. ECG revealed Atrial fibrillation with Rapid ventricular response. </a:t>
            </a:r>
            <a:r>
              <a:rPr lang="en-US" baseline="0" dirty="0" err="1" smtClean="0"/>
              <a:t>Lanoxin</a:t>
            </a:r>
            <a:r>
              <a:rPr lang="en-US" baseline="0" dirty="0" smtClean="0"/>
              <a:t> 0.25mg IV was given. </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17</a:t>
            </a:fld>
            <a:endParaRPr lang="en-US"/>
          </a:p>
        </p:txBody>
      </p:sp>
    </p:spTree>
    <p:extLst>
      <p:ext uri="{BB962C8B-B14F-4D97-AF65-F5344CB8AC3E}">
        <p14:creationId xmlns:p14="http://schemas.microsoft.com/office/powerpoint/2010/main" val="3951629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Warfarin was started in overlap with continuous Heparin drip. </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18</a:t>
            </a:fld>
            <a:endParaRPr lang="en-US"/>
          </a:p>
        </p:txBody>
      </p:sp>
    </p:spTree>
    <p:extLst>
      <p:ext uri="{BB962C8B-B14F-4D97-AF65-F5344CB8AC3E}">
        <p14:creationId xmlns:p14="http://schemas.microsoft.com/office/powerpoint/2010/main" val="2411621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Vascular duplex studies done post operatively revealed</a:t>
            </a:r>
            <a:r>
              <a:rPr lang="en-US" baseline="0" dirty="0" smtClean="0"/>
              <a:t> unremarkable results.</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19</a:t>
            </a:fld>
            <a:endParaRPr lang="en-US"/>
          </a:p>
        </p:txBody>
      </p:sp>
    </p:spTree>
    <p:extLst>
      <p:ext uri="{BB962C8B-B14F-4D97-AF65-F5344CB8AC3E}">
        <p14:creationId xmlns:p14="http://schemas.microsoft.com/office/powerpoint/2010/main" val="3581785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Given our patients’ condition.</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20</a:t>
            </a:fld>
            <a:endParaRPr lang="en-US"/>
          </a:p>
        </p:txBody>
      </p:sp>
    </p:spTree>
    <p:extLst>
      <p:ext uri="{BB962C8B-B14F-4D97-AF65-F5344CB8AC3E}">
        <p14:creationId xmlns:p14="http://schemas.microsoft.com/office/powerpoint/2010/main" val="244585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asked the question of: What are the common causes of peripheral cyanosis?</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21</a:t>
            </a:fld>
            <a:endParaRPr lang="en-US"/>
          </a:p>
        </p:txBody>
      </p:sp>
    </p:spTree>
    <p:extLst>
      <p:ext uri="{BB962C8B-B14F-4D97-AF65-F5344CB8AC3E}">
        <p14:creationId xmlns:p14="http://schemas.microsoft.com/office/powerpoint/2010/main" val="3961764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let us define cyanosis,</a:t>
            </a:r>
            <a:r>
              <a:rPr lang="en-US" baseline="0" dirty="0" smtClean="0"/>
              <a:t>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22</a:t>
            </a:fld>
            <a:endParaRPr lang="en-US"/>
          </a:p>
        </p:txBody>
      </p:sp>
    </p:spTree>
    <p:extLst>
      <p:ext uri="{BB962C8B-B14F-4D97-AF65-F5344CB8AC3E}">
        <p14:creationId xmlns:p14="http://schemas.microsoft.com/office/powerpoint/2010/main" val="526823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Cyanosis</a:t>
            </a:r>
            <a:r>
              <a:rPr lang="en-US" baseline="0" dirty="0" smtClean="0"/>
              <a:t> pertains to a bluish discoloration of the skin or mucus membrane, resulting from increased quantity of deoxygenated blood..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23</a:t>
            </a:fld>
            <a:endParaRPr lang="en-US"/>
          </a:p>
        </p:txBody>
      </p:sp>
    </p:spTree>
    <p:extLst>
      <p:ext uri="{BB962C8B-B14F-4D97-AF65-F5344CB8AC3E}">
        <p14:creationId xmlns:p14="http://schemas.microsoft.com/office/powerpoint/2010/main" val="8648712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have central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24</a:t>
            </a:fld>
            <a:endParaRPr lang="en-US"/>
          </a:p>
        </p:txBody>
      </p:sp>
    </p:spTree>
    <p:extLst>
      <p:ext uri="{BB962C8B-B14F-4D97-AF65-F5344CB8AC3E}">
        <p14:creationId xmlns:p14="http://schemas.microsoft.com/office/powerpoint/2010/main" val="13764550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and peripheral cyanosis. </a:t>
            </a:r>
            <a:r>
              <a:rPr lang="en-US" b="1" baseline="0" dirty="0" smtClean="0"/>
              <a:t>CLICK</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25</a:t>
            </a:fld>
            <a:endParaRPr lang="en-US"/>
          </a:p>
        </p:txBody>
      </p:sp>
    </p:spTree>
    <p:extLst>
      <p:ext uri="{BB962C8B-B14F-4D97-AF65-F5344CB8AC3E}">
        <p14:creationId xmlns:p14="http://schemas.microsoft.com/office/powerpoint/2010/main" val="31347553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three</a:t>
            </a:r>
            <a:r>
              <a:rPr lang="en-US" baseline="0" dirty="0" smtClean="0"/>
              <a:t> differentials may present as peripheral cyanosis;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26</a:t>
            </a:fld>
            <a:endParaRPr lang="en-US"/>
          </a:p>
        </p:txBody>
      </p:sp>
    </p:spTree>
    <p:extLst>
      <p:ext uri="{BB962C8B-B14F-4D97-AF65-F5344CB8AC3E}">
        <p14:creationId xmlns:p14="http://schemas.microsoft.com/office/powerpoint/2010/main" val="8436742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a:t>
            </a:r>
            <a:r>
              <a:rPr lang="en-US" baseline="0" dirty="0" smtClean="0"/>
              <a:t> our patient presented with </a:t>
            </a:r>
            <a:r>
              <a:rPr lang="en-US" baseline="0" dirty="0" err="1" smtClean="0"/>
              <a:t>pulsesness</a:t>
            </a:r>
            <a:r>
              <a:rPr lang="en-US" baseline="0" dirty="0" smtClean="0"/>
              <a:t>, we may now narrow our differentials to Peripheral arterial disease.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27</a:t>
            </a:fld>
            <a:endParaRPr lang="en-US"/>
          </a:p>
        </p:txBody>
      </p:sp>
    </p:spTree>
    <p:extLst>
      <p:ext uri="{BB962C8B-B14F-4D97-AF65-F5344CB8AC3E}">
        <p14:creationId xmlns:p14="http://schemas.microsoft.com/office/powerpoint/2010/main" val="7239827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Arterial</a:t>
            </a:r>
            <a:r>
              <a:rPr lang="en-US" baseline="0" dirty="0" smtClean="0"/>
              <a:t> obstruction, causes decreased blood flow distal from the site of obstruction, which may present as Pallor or cyanosis, with coldness to touch and absent pulses, in which can be all found in our patient. </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28</a:t>
            </a:fld>
            <a:endParaRPr lang="en-US"/>
          </a:p>
        </p:txBody>
      </p:sp>
    </p:spTree>
    <p:extLst>
      <p:ext uri="{BB962C8B-B14F-4D97-AF65-F5344CB8AC3E}">
        <p14:creationId xmlns:p14="http://schemas.microsoft.com/office/powerpoint/2010/main" val="23334798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eaLnBrk="1" fontAlgn="auto" latinLnBrk="0" hangingPunct="1">
              <a:buClrTx/>
              <a:buSzTx/>
              <a:buFontTx/>
              <a:buNone/>
              <a:tabLst/>
              <a:defRPr/>
            </a:pPr>
            <a:r>
              <a:rPr lang="en-US" dirty="0" smtClean="0"/>
              <a:t>Acute arterial occlusion is defined</a:t>
            </a:r>
            <a:r>
              <a:rPr lang="en-US" baseline="0" dirty="0" smtClean="0"/>
              <a:t> as </a:t>
            </a:r>
            <a:r>
              <a:rPr lang="en-US" dirty="0" smtClean="0">
                <a:solidFill>
                  <a:srgbClr val="000000"/>
                </a:solidFill>
              </a:rPr>
              <a:t>Sudden cessation of blood flow to an extremity,</a:t>
            </a:r>
            <a:r>
              <a:rPr lang="en-US" baseline="0" dirty="0" smtClean="0">
                <a:solidFill>
                  <a:srgbClr val="000000"/>
                </a:solidFill>
              </a:rPr>
              <a:t> presenting as </a:t>
            </a:r>
            <a:r>
              <a:rPr lang="en-US" dirty="0" smtClean="0">
                <a:solidFill>
                  <a:srgbClr val="000000"/>
                </a:solidFill>
              </a:rPr>
              <a:t>Severe pain, </a:t>
            </a:r>
            <a:r>
              <a:rPr lang="en-US" dirty="0" err="1" smtClean="0">
                <a:solidFill>
                  <a:srgbClr val="000000"/>
                </a:solidFill>
              </a:rPr>
              <a:t>paresthesia</a:t>
            </a:r>
            <a:r>
              <a:rPr lang="en-US" dirty="0" smtClean="0">
                <a:solidFill>
                  <a:srgbClr val="000000"/>
                </a:solidFill>
              </a:rPr>
              <a:t>, numbness, coldness and cyanosis</a:t>
            </a:r>
            <a:r>
              <a:rPr lang="en-US" baseline="0" dirty="0" smtClean="0">
                <a:solidFill>
                  <a:srgbClr val="000000"/>
                </a:solidFill>
              </a:rPr>
              <a:t> of the affected limb. All of which are presented by our patient.</a:t>
            </a:r>
            <a:endParaRPr lang="en-US" dirty="0" smtClean="0">
              <a:solidFill>
                <a:srgbClr val="000000"/>
              </a:solidFill>
            </a:endParaRPr>
          </a:p>
          <a:p>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29</a:t>
            </a:fld>
            <a:endParaRPr lang="en-US"/>
          </a:p>
        </p:txBody>
      </p:sp>
    </p:spTree>
    <p:extLst>
      <p:ext uri="{BB962C8B-B14F-4D97-AF65-F5344CB8AC3E}">
        <p14:creationId xmlns:p14="http://schemas.microsoft.com/office/powerpoint/2010/main" val="32601360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Acute limb ischemia is synonymous with acute arterial occlusion.</a:t>
            </a:r>
            <a:r>
              <a:rPr lang="en-US" baseline="0" dirty="0" smtClean="0"/>
              <a:t> Less than 14 days is considered Acute and can either be from an embolic or from an arterial thrombus source.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30</a:t>
            </a:fld>
            <a:endParaRPr lang="en-US"/>
          </a:p>
        </p:txBody>
      </p:sp>
    </p:spTree>
    <p:extLst>
      <p:ext uri="{BB962C8B-B14F-4D97-AF65-F5344CB8AC3E}">
        <p14:creationId xmlns:p14="http://schemas.microsoft.com/office/powerpoint/2010/main" val="1503083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Upper</a:t>
            </a:r>
            <a:r>
              <a:rPr lang="en-US" baseline="0" dirty="0" smtClean="0"/>
              <a:t> limb ischemia is very uncommon compared to the lower limb ischemia. It is estimated at 1.3 per 100,000 cases/year but the true incidence can only be estimated, it affects Men and Women equally, with a mean age of 74 years old.</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31</a:t>
            </a:fld>
            <a:endParaRPr lang="en-US"/>
          </a:p>
        </p:txBody>
      </p:sp>
    </p:spTree>
    <p:extLst>
      <p:ext uri="{BB962C8B-B14F-4D97-AF65-F5344CB8AC3E}">
        <p14:creationId xmlns:p14="http://schemas.microsoft.com/office/powerpoint/2010/main" val="24012578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Axillary</a:t>
            </a:r>
            <a:r>
              <a:rPr lang="en-US" baseline="0" dirty="0" smtClean="0"/>
              <a:t> and brachial arteries are the most common sites for embolic events. </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32</a:t>
            </a:fld>
            <a:endParaRPr lang="en-US"/>
          </a:p>
        </p:txBody>
      </p:sp>
    </p:spTree>
    <p:extLst>
      <p:ext uri="{BB962C8B-B14F-4D97-AF65-F5344CB8AC3E}">
        <p14:creationId xmlns:p14="http://schemas.microsoft.com/office/powerpoint/2010/main" val="33447368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a:t>
            </a:r>
            <a:r>
              <a:rPr lang="en-US" dirty="0" err="1" smtClean="0"/>
              <a:t>Craeger</a:t>
            </a:r>
            <a:r>
              <a:rPr lang="en-US" dirty="0" smtClean="0"/>
              <a:t> et al, Embolism is the most common cause of Acute</a:t>
            </a:r>
            <a:r>
              <a:rPr lang="en-US" baseline="0" dirty="0" smtClean="0"/>
              <a:t> limb </a:t>
            </a:r>
            <a:r>
              <a:rPr lang="en-US" baseline="0" dirty="0" err="1" smtClean="0"/>
              <a:t>iscemia</a:t>
            </a:r>
            <a:r>
              <a:rPr lang="en-US" dirty="0" smtClean="0"/>
              <a:t>, accounting</a:t>
            </a:r>
            <a:r>
              <a:rPr lang="en-US" baseline="0" dirty="0" smtClean="0"/>
              <a:t> for 74-100% in several reported series, of these embolism cases, 72% are </a:t>
            </a:r>
            <a:r>
              <a:rPr lang="en-US" baseline="0" dirty="0" err="1" smtClean="0"/>
              <a:t>cardioembolic</a:t>
            </a:r>
            <a:r>
              <a:rPr lang="en-US" baseline="0" dirty="0" smtClean="0"/>
              <a:t> in origin while the remainder remain unknown.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33</a:t>
            </a:fld>
            <a:endParaRPr lang="en-US"/>
          </a:p>
        </p:txBody>
      </p:sp>
    </p:spTree>
    <p:extLst>
      <p:ext uri="{BB962C8B-B14F-4D97-AF65-F5344CB8AC3E}">
        <p14:creationId xmlns:p14="http://schemas.microsoft.com/office/powerpoint/2010/main" val="25572147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 and LV dysfunction are the most frequent</a:t>
            </a:r>
            <a:r>
              <a:rPr lang="en-US" baseline="0" dirty="0" smtClean="0"/>
              <a:t> causes of cardiac emboli. </a:t>
            </a:r>
            <a:r>
              <a:rPr lang="en-US" dirty="0" smtClean="0"/>
              <a:t>Our patient presented with unremarkable</a:t>
            </a:r>
            <a:r>
              <a:rPr lang="en-US" baseline="0" dirty="0" smtClean="0"/>
              <a:t> physical examination and a NSSTTWC on ECG upon admission.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34</a:t>
            </a:fld>
            <a:endParaRPr lang="en-US"/>
          </a:p>
        </p:txBody>
      </p:sp>
    </p:spTree>
    <p:extLst>
      <p:ext uri="{BB962C8B-B14F-4D97-AF65-F5344CB8AC3E}">
        <p14:creationId xmlns:p14="http://schemas.microsoft.com/office/powerpoint/2010/main" val="15150030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previously stated</a:t>
            </a:r>
            <a:r>
              <a:rPr lang="en-US" baseline="0" dirty="0" smtClean="0"/>
              <a:t> </a:t>
            </a:r>
            <a:r>
              <a:rPr lang="en-US" dirty="0" smtClean="0"/>
              <a:t>AF and LV dysfunction</a:t>
            </a:r>
            <a:r>
              <a:rPr lang="en-US" baseline="0" dirty="0" smtClean="0"/>
              <a:t> are the most common causes of cardiac emboli, post operatively during close monitoring in the ICU, our patient developed Atrial fibrillation with rapid ventricular response, in which </a:t>
            </a:r>
            <a:r>
              <a:rPr lang="en-US" baseline="0" dirty="0" err="1" smtClean="0"/>
              <a:t>Lanoxin</a:t>
            </a:r>
            <a:r>
              <a:rPr lang="en-US" baseline="0" dirty="0" smtClean="0"/>
              <a:t> 0.25mg IV was given providing relief. </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35</a:t>
            </a:fld>
            <a:endParaRPr lang="en-US"/>
          </a:p>
        </p:txBody>
      </p:sp>
    </p:spTree>
    <p:extLst>
      <p:ext uri="{BB962C8B-B14F-4D97-AF65-F5344CB8AC3E}">
        <p14:creationId xmlns:p14="http://schemas.microsoft.com/office/powerpoint/2010/main" val="19618795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bg1"/>
                </a:solidFill>
                <a:latin typeface="+mn-lt"/>
                <a:ea typeface="+mn-ea"/>
                <a:cs typeface="+mn-cs"/>
              </a:rPr>
              <a:t>In one</a:t>
            </a:r>
            <a:r>
              <a:rPr lang="en-US" sz="1200" kern="1200" baseline="0" dirty="0" smtClean="0">
                <a:solidFill>
                  <a:schemeClr val="bg1"/>
                </a:solidFill>
                <a:latin typeface="+mn-lt"/>
                <a:ea typeface="+mn-ea"/>
                <a:cs typeface="+mn-cs"/>
              </a:rPr>
              <a:t> study according to Pearce and </a:t>
            </a:r>
            <a:r>
              <a:rPr lang="en-US" sz="1200" kern="1200" baseline="0" dirty="0" err="1" smtClean="0">
                <a:solidFill>
                  <a:schemeClr val="bg1"/>
                </a:solidFill>
                <a:latin typeface="+mn-lt"/>
                <a:ea typeface="+mn-ea"/>
                <a:cs typeface="+mn-cs"/>
              </a:rPr>
              <a:t>Rothbart</a:t>
            </a:r>
            <a:r>
              <a:rPr lang="en-US" sz="1200" kern="1200" baseline="0" dirty="0" smtClean="0">
                <a:solidFill>
                  <a:schemeClr val="bg1"/>
                </a:solidFill>
                <a:latin typeface="+mn-lt"/>
                <a:ea typeface="+mn-ea"/>
                <a:cs typeface="+mn-cs"/>
              </a:rPr>
              <a:t> et al, </a:t>
            </a:r>
            <a:r>
              <a:rPr lang="en-US" sz="1200" kern="1200" dirty="0" smtClean="0">
                <a:solidFill>
                  <a:schemeClr val="bg1"/>
                </a:solidFill>
                <a:latin typeface="+mn-lt"/>
                <a:ea typeface="+mn-ea"/>
                <a:cs typeface="+mn-cs"/>
              </a:rPr>
              <a:t>The risk of embolization appears to be similar irrespective of type</a:t>
            </a:r>
            <a:r>
              <a:rPr lang="en-US" sz="1200" kern="1200" baseline="0" dirty="0" smtClean="0">
                <a:solidFill>
                  <a:schemeClr val="bg1"/>
                </a:solidFill>
                <a:latin typeface="+mn-lt"/>
                <a:ea typeface="+mn-ea"/>
                <a:cs typeface="+mn-cs"/>
              </a:rPr>
              <a:t>, in the SPAF study (or Stroke prevention in Atrial Fibrillation), the yearly stroke rate was the same in PAF vs. sustained. </a:t>
            </a:r>
          </a:p>
          <a:p>
            <a:endParaRPr lang="en-US" sz="1200" kern="1200" baseline="0" dirty="0" smtClean="0">
              <a:solidFill>
                <a:schemeClr val="bg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 High risk: any of the following - age &gt;75 and hypertension, age &gt;75 and female, systolic BP &gt;160 mm Hg, prior stroke or transient ischemic attack</a:t>
            </a:r>
          </a:p>
          <a:p>
            <a:r>
              <a:rPr lang="en-US" sz="1200" kern="1200" dirty="0" smtClean="0">
                <a:solidFill>
                  <a:schemeClr val="tx1"/>
                </a:solidFill>
                <a:latin typeface="+mn-lt"/>
                <a:ea typeface="+mn-ea"/>
                <a:cs typeface="+mn-cs"/>
              </a:rPr>
              <a:t>2. Moderate risk: either of - hypertension and age ≤75 or diabetes and no high risk features</a:t>
            </a:r>
          </a:p>
          <a:p>
            <a:r>
              <a:rPr lang="en-US" sz="1200" kern="1200" dirty="0" smtClean="0">
                <a:solidFill>
                  <a:schemeClr val="tx1"/>
                </a:solidFill>
                <a:latin typeface="+mn-lt"/>
                <a:ea typeface="+mn-ea"/>
                <a:cs typeface="+mn-cs"/>
              </a:rPr>
              <a:t>3. Low risk: no moderate or high risk features.</a:t>
            </a:r>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36</a:t>
            </a:fld>
            <a:endParaRPr lang="en-US"/>
          </a:p>
        </p:txBody>
      </p:sp>
    </p:spTree>
    <p:extLst>
      <p:ext uri="{BB962C8B-B14F-4D97-AF65-F5344CB8AC3E}">
        <p14:creationId xmlns:p14="http://schemas.microsoft.com/office/powerpoint/2010/main" val="3923023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Another Study</a:t>
            </a:r>
            <a:r>
              <a:rPr lang="en-US" sz="1200" kern="1200" baseline="0" dirty="0" smtClean="0">
                <a:solidFill>
                  <a:schemeClr val="tx1"/>
                </a:solidFill>
                <a:latin typeface="+mn-lt"/>
                <a:ea typeface="+mn-ea"/>
                <a:cs typeface="+mn-cs"/>
              </a:rPr>
              <a:t> on Atrial Fibrillation, the</a:t>
            </a:r>
            <a:r>
              <a:rPr lang="en-US" sz="1200" kern="1200" dirty="0" smtClean="0">
                <a:solidFill>
                  <a:schemeClr val="tx1"/>
                </a:solidFill>
                <a:latin typeface="+mn-lt"/>
                <a:ea typeface="+mn-ea"/>
                <a:cs typeface="+mn-cs"/>
              </a:rPr>
              <a:t> ASSERT study showed that </a:t>
            </a:r>
            <a:r>
              <a:rPr lang="en-US" sz="1200" b="1" u="sng" kern="1200" dirty="0" smtClean="0">
                <a:solidFill>
                  <a:schemeClr val="tx1"/>
                </a:solidFill>
                <a:latin typeface="+mn-lt"/>
                <a:ea typeface="+mn-ea"/>
                <a:cs typeface="+mn-cs"/>
              </a:rPr>
              <a:t>CLICK</a:t>
            </a:r>
            <a:endParaRPr lang="en-US" sz="1200" u="sng"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an</a:t>
            </a:r>
            <a:r>
              <a:rPr lang="en-US" sz="1200" kern="1200" baseline="0" dirty="0" smtClean="0">
                <a:solidFill>
                  <a:schemeClr val="tx1"/>
                </a:solidFill>
                <a:latin typeface="+mn-lt"/>
                <a:ea typeface="+mn-ea"/>
                <a:cs typeface="+mn-cs"/>
              </a:rPr>
              <a:t> Atrial fibrillation episode lasting more than 6 minutes increases the risk of Thromboembolic events such as strokes.</a:t>
            </a: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By 3 months, subclinical atrial </a:t>
            </a:r>
            <a:r>
              <a:rPr lang="en-US" sz="1200" kern="1200" dirty="0" err="1" smtClean="0">
                <a:solidFill>
                  <a:schemeClr val="tx1"/>
                </a:solidFill>
                <a:latin typeface="+mn-lt"/>
                <a:ea typeface="+mn-ea"/>
                <a:cs typeface="+mn-cs"/>
              </a:rPr>
              <a:t>tachyarrhythmias</a:t>
            </a:r>
            <a:r>
              <a:rPr lang="en-US" sz="1200" kern="1200" dirty="0" smtClean="0">
                <a:solidFill>
                  <a:schemeClr val="tx1"/>
                </a:solidFill>
                <a:latin typeface="+mn-lt"/>
                <a:ea typeface="+mn-ea"/>
                <a:cs typeface="+mn-cs"/>
              </a:rPr>
              <a:t> detected by implanted devices had occurred in 261 patients (10.1%). Subclinical atrial </a:t>
            </a:r>
            <a:r>
              <a:rPr lang="en-US" sz="1200" kern="1200" dirty="0" err="1" smtClean="0">
                <a:solidFill>
                  <a:schemeClr val="tx1"/>
                </a:solidFill>
                <a:latin typeface="+mn-lt"/>
                <a:ea typeface="+mn-ea"/>
                <a:cs typeface="+mn-cs"/>
              </a:rPr>
              <a:t>tachyarrhythmias</a:t>
            </a:r>
            <a:r>
              <a:rPr lang="en-US" sz="1200" kern="1200" dirty="0" smtClean="0">
                <a:solidFill>
                  <a:schemeClr val="tx1"/>
                </a:solidFill>
                <a:latin typeface="+mn-lt"/>
                <a:ea typeface="+mn-ea"/>
                <a:cs typeface="+mn-cs"/>
              </a:rPr>
              <a:t> were associated with an increased risk of clinical atrial fibrillation (hazard ratio, 5.56; 95% confidence interval [CI], 3.78 to 8.17; P&lt;0.001) and of ischemic stroke or systemic embolism (hazard ratio, 2.49; 95% CI, 1.28 to 4.85; P=0.007). Of 51 patients who had a primary outcome event, 11 had had subclinical atrial </a:t>
            </a:r>
            <a:r>
              <a:rPr lang="en-US" sz="1200" kern="1200" dirty="0" err="1" smtClean="0">
                <a:solidFill>
                  <a:schemeClr val="tx1"/>
                </a:solidFill>
                <a:latin typeface="+mn-lt"/>
                <a:ea typeface="+mn-ea"/>
                <a:cs typeface="+mn-cs"/>
              </a:rPr>
              <a:t>tachyarrhythmias</a:t>
            </a:r>
            <a:r>
              <a:rPr lang="en-US" sz="1200" kern="1200" dirty="0" smtClean="0">
                <a:solidFill>
                  <a:schemeClr val="tx1"/>
                </a:solidFill>
                <a:latin typeface="+mn-lt"/>
                <a:ea typeface="+mn-ea"/>
                <a:cs typeface="+mn-cs"/>
              </a:rPr>
              <a:t> detected by 3 months, and none had had clinical atrial fibrillation by 3 months.</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37</a:t>
            </a:fld>
            <a:endParaRPr lang="en-US"/>
          </a:p>
        </p:txBody>
      </p:sp>
    </p:spTree>
    <p:extLst>
      <p:ext uri="{BB962C8B-B14F-4D97-AF65-F5344CB8AC3E}">
        <p14:creationId xmlns:p14="http://schemas.microsoft.com/office/powerpoint/2010/main" val="24761992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a:t>
            </a:r>
            <a:r>
              <a:rPr lang="en-US" baseline="0" dirty="0" smtClean="0"/>
              <a:t> patient has a 15 pack year smoking history, and as stated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38</a:t>
            </a:fld>
            <a:endParaRPr lang="en-US"/>
          </a:p>
        </p:txBody>
      </p:sp>
    </p:spTree>
    <p:extLst>
      <p:ext uri="{BB962C8B-B14F-4D97-AF65-F5344CB8AC3E}">
        <p14:creationId xmlns:p14="http://schemas.microsoft.com/office/powerpoint/2010/main" val="6312341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The heavier the smoker, the greater the risk for developing PAD, their PAD tends to be more severe compared to non-smokers. While Ex-smokers have 7 times greater risk of developing PAD, active smokers have 16 times greater risk compared to non-smokers. </a:t>
            </a:r>
            <a:endParaRPr lang="en-US" b="0" dirty="0"/>
          </a:p>
        </p:txBody>
      </p:sp>
      <p:sp>
        <p:nvSpPr>
          <p:cNvPr id="4" name="Slide Number Placeholder 3"/>
          <p:cNvSpPr>
            <a:spLocks noGrp="1"/>
          </p:cNvSpPr>
          <p:nvPr>
            <p:ph type="sldNum" sz="quarter" idx="10"/>
          </p:nvPr>
        </p:nvSpPr>
        <p:spPr/>
        <p:txBody>
          <a:bodyPr/>
          <a:lstStyle/>
          <a:p>
            <a:fld id="{722B9E48-11C2-8C4A-B8A1-7F8256002D0D}" type="slidenum">
              <a:rPr lang="en-US" smtClean="0"/>
              <a:t>39</a:t>
            </a:fld>
            <a:endParaRPr lang="en-US"/>
          </a:p>
        </p:txBody>
      </p:sp>
    </p:spTree>
    <p:extLst>
      <p:ext uri="{BB962C8B-B14F-4D97-AF65-F5344CB8AC3E}">
        <p14:creationId xmlns:p14="http://schemas.microsoft.com/office/powerpoint/2010/main" val="3269146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with our patient, the</a:t>
            </a:r>
            <a:r>
              <a:rPr lang="en-US" baseline="0" dirty="0" smtClean="0"/>
              <a:t> diagnosis was made with physical examination with an aid of a portable </a:t>
            </a:r>
            <a:r>
              <a:rPr lang="en-US" baseline="0" dirty="0" err="1" smtClean="0"/>
              <a:t>doppler</a:t>
            </a:r>
            <a:r>
              <a:rPr lang="en-US" baseline="0" dirty="0" smtClean="0"/>
              <a:t> that confirmed the absence of peripheral pulses, specifically to the radio-ulnar arteries. Advanced imaging techniques can be used for confirmation, but is not a requirement for diagnosis, due to different factors that causes their use to delay immediate treatment. </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40</a:t>
            </a:fld>
            <a:endParaRPr lang="en-US"/>
          </a:p>
        </p:txBody>
      </p:sp>
    </p:spTree>
    <p:extLst>
      <p:ext uri="{BB962C8B-B14F-4D97-AF65-F5344CB8AC3E}">
        <p14:creationId xmlns:p14="http://schemas.microsoft.com/office/powerpoint/2010/main" val="7946037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6P’s of Arterial Occlusive disease will help guide us</a:t>
            </a:r>
            <a:r>
              <a:rPr lang="en-US" baseline="0" dirty="0" smtClean="0"/>
              <a:t> in the diagnosis.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41</a:t>
            </a:fld>
            <a:endParaRPr lang="en-US"/>
          </a:p>
        </p:txBody>
      </p:sp>
    </p:spTree>
    <p:extLst>
      <p:ext uri="{BB962C8B-B14F-4D97-AF65-F5344CB8AC3E}">
        <p14:creationId xmlns:p14="http://schemas.microsoft.com/office/powerpoint/2010/main" val="42768768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with our patient, he presented</a:t>
            </a:r>
            <a:r>
              <a:rPr lang="en-US" baseline="0" dirty="0" smtClean="0"/>
              <a:t> with 5 out 6 of the P’s. We need to determine the 6P’s to Clinically categories our patient, based on Rutherford Classification. </a:t>
            </a:r>
          </a:p>
          <a:p>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42</a:t>
            </a:fld>
            <a:endParaRPr lang="en-US"/>
          </a:p>
        </p:txBody>
      </p:sp>
    </p:spTree>
    <p:extLst>
      <p:ext uri="{BB962C8B-B14F-4D97-AF65-F5344CB8AC3E}">
        <p14:creationId xmlns:p14="http://schemas.microsoft.com/office/powerpoint/2010/main" val="13636248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Rutherford classification of Limb Ischemia is</a:t>
            </a:r>
            <a:r>
              <a:rPr lang="en-US" baseline="0" dirty="0" smtClean="0"/>
              <a:t> used to Triage patients and provide guidance in management. </a:t>
            </a:r>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722B9E48-11C2-8C4A-B8A1-7F8256002D0D}" type="slidenum">
              <a:rPr lang="en-US" smtClean="0"/>
              <a:t>43</a:t>
            </a:fld>
            <a:endParaRPr lang="en-US"/>
          </a:p>
        </p:txBody>
      </p:sp>
    </p:spTree>
    <p:extLst>
      <p:ext uri="{BB962C8B-B14F-4D97-AF65-F5344CB8AC3E}">
        <p14:creationId xmlns:p14="http://schemas.microsoft.com/office/powerpoint/2010/main" val="41865740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patient falls under Class IIB.</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44</a:t>
            </a:fld>
            <a:endParaRPr lang="en-US"/>
          </a:p>
        </p:txBody>
      </p:sp>
    </p:spTree>
    <p:extLst>
      <p:ext uri="{BB962C8B-B14F-4D97-AF65-F5344CB8AC3E}">
        <p14:creationId xmlns:p14="http://schemas.microsoft.com/office/powerpoint/2010/main" val="34726671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golden period</a:t>
            </a:r>
            <a:r>
              <a:rPr lang="en-US" baseline="0" dirty="0" smtClean="0"/>
              <a:t> is 3-6 hours, and failure to recognize this condition may result in permanent disability and catastrophic untimely loss of limb and/ or function.</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45</a:t>
            </a:fld>
            <a:endParaRPr lang="en-US"/>
          </a:p>
        </p:txBody>
      </p:sp>
    </p:spTree>
    <p:extLst>
      <p:ext uri="{BB962C8B-B14F-4D97-AF65-F5344CB8AC3E}">
        <p14:creationId xmlns:p14="http://schemas.microsoft.com/office/powerpoint/2010/main" val="41034210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rPr>
              <a:t>According</a:t>
            </a:r>
            <a:r>
              <a:rPr lang="en-US" sz="1200" baseline="0" dirty="0" smtClean="0">
                <a:solidFill>
                  <a:schemeClr val="bg1"/>
                </a:solidFill>
              </a:rPr>
              <a:t> to </a:t>
            </a:r>
            <a:r>
              <a:rPr lang="en-US" sz="1200" baseline="0" dirty="0" err="1" smtClean="0">
                <a:solidFill>
                  <a:schemeClr val="bg1"/>
                </a:solidFill>
              </a:rPr>
              <a:t>Craeger</a:t>
            </a:r>
            <a:r>
              <a:rPr lang="en-US" sz="1200" baseline="0" dirty="0" smtClean="0">
                <a:solidFill>
                  <a:schemeClr val="bg1"/>
                </a:solidFill>
              </a:rPr>
              <a:t> and </a:t>
            </a:r>
            <a:r>
              <a:rPr lang="en-US" sz="1200" baseline="0" dirty="0" err="1" smtClean="0">
                <a:solidFill>
                  <a:schemeClr val="bg1"/>
                </a:solidFill>
              </a:rPr>
              <a:t>Loscalzo</a:t>
            </a:r>
            <a:r>
              <a:rPr lang="en-US" sz="1200" baseline="0" dirty="0" smtClean="0">
                <a:solidFill>
                  <a:schemeClr val="bg1"/>
                </a:solidFill>
              </a:rPr>
              <a:t> et al, </a:t>
            </a:r>
            <a:r>
              <a:rPr lang="en-US" sz="1200" dirty="0" smtClean="0">
                <a:solidFill>
                  <a:schemeClr val="bg1"/>
                </a:solidFill>
              </a:rPr>
              <a:t>Once the diagnosis is made, the patient should be </a:t>
            </a:r>
            <a:r>
              <a:rPr lang="en-US" sz="1200" dirty="0" err="1" smtClean="0">
                <a:solidFill>
                  <a:schemeClr val="bg1"/>
                </a:solidFill>
              </a:rPr>
              <a:t>anticoagulated</a:t>
            </a:r>
            <a:r>
              <a:rPr lang="en-US" sz="1200" dirty="0" smtClean="0">
                <a:solidFill>
                  <a:schemeClr val="bg1"/>
                </a:solidFill>
              </a:rPr>
              <a:t> with intravenous heparin to prevent propagation of clot. </a:t>
            </a:r>
            <a:r>
              <a:rPr lang="en-US" sz="1200" b="1" dirty="0" smtClean="0">
                <a:solidFill>
                  <a:schemeClr val="bg1"/>
                </a:solidFill>
              </a:rPr>
              <a:t>CLICK</a:t>
            </a:r>
          </a:p>
          <a:p>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46</a:t>
            </a:fld>
            <a:endParaRPr lang="en-US"/>
          </a:p>
        </p:txBody>
      </p:sp>
    </p:spTree>
    <p:extLst>
      <p:ext uri="{BB962C8B-B14F-4D97-AF65-F5344CB8AC3E}">
        <p14:creationId xmlns:p14="http://schemas.microsoft.com/office/powerpoint/2010/main" val="762907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Loading dose of Heparin may start at 80 units/kg, but can  go as high as 100-150 units/kg loading dose, to rapidly increase PTT to 2 to 3 times the normal value, with an infusion rate dose at 18 units/kg/</a:t>
            </a:r>
            <a:r>
              <a:rPr lang="en-US" baseline="0" dirty="0" err="1" smtClean="0"/>
              <a:t>hr</a:t>
            </a:r>
            <a:r>
              <a:rPr lang="en-US" baseline="0" dirty="0" smtClean="0"/>
              <a:t>, all of which were done to our patient. </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47</a:t>
            </a:fld>
            <a:endParaRPr lang="en-US"/>
          </a:p>
        </p:txBody>
      </p:sp>
    </p:spTree>
    <p:extLst>
      <p:ext uri="{BB962C8B-B14F-4D97-AF65-F5344CB8AC3E}">
        <p14:creationId xmlns:p14="http://schemas.microsoft.com/office/powerpoint/2010/main" val="762907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Warfarin anticoagulation should</a:t>
            </a:r>
            <a:r>
              <a:rPr lang="en-US" baseline="0" dirty="0" smtClean="0"/>
              <a:t> be started in overlap with Heparin and continued for a minimum of 5 days, with a target INR of 2-3.</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48</a:t>
            </a:fld>
            <a:endParaRPr lang="en-US"/>
          </a:p>
        </p:txBody>
      </p:sp>
    </p:spTree>
    <p:extLst>
      <p:ext uri="{BB962C8B-B14F-4D97-AF65-F5344CB8AC3E}">
        <p14:creationId xmlns:p14="http://schemas.microsoft.com/office/powerpoint/2010/main" val="3599258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According</a:t>
            </a:r>
            <a:r>
              <a:rPr lang="en-US" baseline="0" dirty="0" smtClean="0"/>
              <a:t> to AHA Guideline 2011, </a:t>
            </a:r>
            <a:r>
              <a:rPr lang="en-US" dirty="0" smtClean="0"/>
              <a:t>Catheter-based thrombolysis is an effective and beneficial therapy and is indicated for patients with acute limb ischemia. With </a:t>
            </a:r>
            <a:r>
              <a:rPr lang="en-US" i="1" dirty="0" smtClean="0"/>
              <a:t>Level A of Evidence.</a:t>
            </a: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49</a:t>
            </a:fld>
            <a:endParaRPr lang="en-US"/>
          </a:p>
        </p:txBody>
      </p:sp>
    </p:spTree>
    <p:extLst>
      <p:ext uri="{BB962C8B-B14F-4D97-AF65-F5344CB8AC3E}">
        <p14:creationId xmlns:p14="http://schemas.microsoft.com/office/powerpoint/2010/main" val="6139258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conclusion, Unlike other medical conditions, Physical examination</a:t>
            </a:r>
            <a:r>
              <a:rPr lang="en-US" baseline="0" dirty="0" smtClean="0"/>
              <a:t> alone may provide a diagnosis and in essence may result in prompt decision for treatment plans for Acute limb ischemia. </a:t>
            </a:r>
            <a:r>
              <a:rPr lang="en-US" dirty="0" smtClean="0"/>
              <a:t>Proper History and Physical Examination is </a:t>
            </a:r>
            <a:r>
              <a:rPr lang="en-US" dirty="0" err="1" smtClean="0"/>
              <a:t>paramanount</a:t>
            </a:r>
            <a:r>
              <a:rPr lang="en-US" dirty="0" smtClean="0"/>
              <a:t>,</a:t>
            </a:r>
            <a:r>
              <a:rPr lang="en-US" baseline="0" dirty="0" smtClean="0"/>
              <a:t> </a:t>
            </a:r>
            <a:r>
              <a:rPr lang="en-US" dirty="0" smtClean="0"/>
              <a:t>Portable </a:t>
            </a:r>
            <a:r>
              <a:rPr lang="en-US" dirty="0" err="1" smtClean="0"/>
              <a:t>doppler</a:t>
            </a:r>
            <a:r>
              <a:rPr lang="en-US" dirty="0" smtClean="0"/>
              <a:t> ultrasound provides quick assessment of the level and some degree of occlusion in patients with Acute</a:t>
            </a:r>
            <a:r>
              <a:rPr lang="en-US" baseline="0" dirty="0" smtClean="0"/>
              <a:t> limb ischemia</a:t>
            </a:r>
            <a:r>
              <a:rPr lang="en-US" dirty="0" smtClean="0"/>
              <a:t>,</a:t>
            </a:r>
            <a:r>
              <a:rPr lang="en-US" baseline="0" dirty="0" smtClean="0"/>
              <a:t> </a:t>
            </a:r>
            <a:r>
              <a:rPr lang="en-US" dirty="0" smtClean="0"/>
              <a:t>Anticoagulation with Heparin is our first line therapy,</a:t>
            </a:r>
            <a:r>
              <a:rPr lang="en-US" baseline="0" dirty="0" smtClean="0"/>
              <a:t> </a:t>
            </a:r>
            <a:r>
              <a:rPr lang="en-US" dirty="0" err="1" smtClean="0"/>
              <a:t>Embolectomy</a:t>
            </a:r>
            <a:r>
              <a:rPr lang="en-US" dirty="0" smtClean="0"/>
              <a:t> is still the recommended mode of intervention for definitive cure</a:t>
            </a:r>
          </a:p>
          <a:p>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50</a:t>
            </a:fld>
            <a:endParaRPr lang="en-US"/>
          </a:p>
        </p:txBody>
      </p:sp>
    </p:spTree>
    <p:extLst>
      <p:ext uri="{BB962C8B-B14F-4D97-AF65-F5344CB8AC3E}">
        <p14:creationId xmlns:p14="http://schemas.microsoft.com/office/powerpoint/2010/main" val="33518991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Having acute</a:t>
            </a:r>
            <a:r>
              <a:rPr lang="en-US" baseline="0" dirty="0" smtClean="0"/>
              <a:t> limb ischemia in itself means that the patient is at risk of developing life threatening conditions like MI, cardiogenic shock, strokes, and others, and in such cases, the </a:t>
            </a:r>
            <a:r>
              <a:rPr lang="en-US" b="1" baseline="0" dirty="0" smtClean="0"/>
              <a:t>PRINCIPLE OF LIFE OVER LIMB </a:t>
            </a:r>
            <a:r>
              <a:rPr lang="en-US" b="0" baseline="0" dirty="0" smtClean="0"/>
              <a:t>should always be kept in mind to guide the best therapeutic strategy.</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722B9E48-11C2-8C4A-B8A1-7F8256002D0D}" type="slidenum">
              <a:rPr lang="en-US" smtClean="0"/>
              <a:t>51</a:t>
            </a:fld>
            <a:endParaRPr lang="en-US"/>
          </a:p>
        </p:txBody>
      </p:sp>
    </p:spTree>
    <p:extLst>
      <p:ext uri="{BB962C8B-B14F-4D97-AF65-F5344CB8AC3E}">
        <p14:creationId xmlns:p14="http://schemas.microsoft.com/office/powerpoint/2010/main" val="1984051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28E80666-FB37-4B36-9149-507F3B0178E3}" type="datetimeFigureOut">
              <a:rPr lang="en-US" smtClean="0"/>
              <a:pPr/>
              <a:t>4/29/2017</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D739C4FB-7D33-419B-8833-D1372BFD11C8}"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85AC8A2-C63C-49A4-89E9-2E4420D2ECA8}" type="datetimeFigureOut">
              <a:rPr lang="en-US" smtClean="0"/>
              <a:t>4/29/2017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4C7E049-B585-4EE6-96C0-EEB30EAA14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28E80666-FB37-4B36-9149-507F3B0178E3}" type="datetimeFigureOut">
              <a:rPr lang="en-US" smtClean="0"/>
              <a:pPr/>
              <a:t>4/29/2017</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D7E63A33-8271-4DD0-9C48-789913D7C115}"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85AC8A2-C63C-49A4-89E9-2E4420D2ECA8}" type="datetimeFigureOut">
              <a:rPr lang="en-US" smtClean="0"/>
              <a:t>4/29/2017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74C7E049-B585-4EE6-96C0-EEB30EAA14FD}"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85AC8A2-C63C-49A4-89E9-2E4420D2ECA8}" type="datetimeFigureOut">
              <a:rPr lang="en-US" smtClean="0"/>
              <a:t>4/29/2017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74C7E049-B585-4EE6-96C0-EEB30EAA14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85AC8A2-C63C-49A4-89E9-2E4420D2ECA8}" type="datetimeFigureOut">
              <a:rPr lang="en-US" smtClean="0"/>
              <a:t>4/29/2017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4C7E049-B585-4EE6-96C0-EEB30EAA14FD}"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85AC8A2-C63C-49A4-89E9-2E4420D2ECA8}" type="datetimeFigureOut">
              <a:rPr lang="en-US" smtClean="0"/>
              <a:t>4/29/2017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4C7E049-B585-4EE6-96C0-EEB30EAA14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D85AC8A2-C63C-49A4-89E9-2E4420D2ECA8}" type="datetimeFigureOut">
              <a:rPr lang="en-US" smtClean="0"/>
              <a:t>4/29/2017</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754ED01-E2A0-4C1E-8E21-014B99041579}" type="slidenum">
              <a:rPr lang="en-US" smtClean="0"/>
              <a:pPr/>
              <a:t>‹#›</a:t>
            </a:fld>
            <a:endParaRPr lang="en-US" dirty="0"/>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Drag picture to placeholder or click icon to add</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D85AC8A2-C63C-49A4-89E9-2E4420D2ECA8}" type="datetimeFigureOut">
              <a:rPr lang="en-US" smtClean="0"/>
              <a:t>4/29/2017</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4C7E049-B585-4EE6-96C0-EEB30EAA14FD}"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85AC8A2-C63C-49A4-89E9-2E4420D2ECA8}" type="datetimeFigureOut">
              <a:rPr lang="en-US" smtClean="0"/>
              <a:t>4/29/2017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4C7E049-B585-4EE6-96C0-EEB30EAA14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85AC8A2-C63C-49A4-89E9-2E4420D2ECA8}" type="datetimeFigureOut">
              <a:rPr lang="en-US" smtClean="0"/>
              <a:t>4/29/2017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4C7E049-B585-4EE6-96C0-EEB30EAA14F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D85AC8A2-C63C-49A4-89E9-2E4420D2ECA8}" type="datetimeFigureOut">
              <a:rPr lang="en-US" smtClean="0"/>
              <a:t>4/29/2017</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4C7E049-B585-4EE6-96C0-EEB30EAA14FD}"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4590" r:id="rId1"/>
    <p:sldLayoutId id="2147484591" r:id="rId2"/>
    <p:sldLayoutId id="2147484592" r:id="rId3"/>
    <p:sldLayoutId id="2147484593" r:id="rId4"/>
    <p:sldLayoutId id="2147484594" r:id="rId5"/>
    <p:sldLayoutId id="2147484595" r:id="rId6"/>
    <p:sldLayoutId id="2147484596" r:id="rId7"/>
    <p:sldLayoutId id="2147484597" r:id="rId8"/>
    <p:sldLayoutId id="2147484598" r:id="rId9"/>
    <p:sldLayoutId id="2147484599" r:id="rId10"/>
    <p:sldLayoutId id="2147484600" r:id="rId11"/>
  </p:sldLayoutIdLst>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8" Type="http://schemas.microsoft.com/office/2007/relationships/diagramDrawing" Target="../diagrams/drawing4.xml"/><Relationship Id="rId13"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4.xml"/><Relationship Id="rId12" Type="http://schemas.openxmlformats.org/officeDocument/2006/relationships/diagramColors" Target="../diagrams/colors5.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QuickStyle" Target="../diagrams/quickStyle4.xml"/><Relationship Id="rId11" Type="http://schemas.openxmlformats.org/officeDocument/2006/relationships/diagramQuickStyle" Target="../diagrams/quickStyle5.xml"/><Relationship Id="rId5" Type="http://schemas.openxmlformats.org/officeDocument/2006/relationships/diagramLayout" Target="../diagrams/layout4.xml"/><Relationship Id="rId10" Type="http://schemas.openxmlformats.org/officeDocument/2006/relationships/diagramLayout" Target="../diagrams/layout5.xml"/><Relationship Id="rId4" Type="http://schemas.openxmlformats.org/officeDocument/2006/relationships/diagramData" Target="../diagrams/data4.xml"/><Relationship Id="rId9" Type="http://schemas.openxmlformats.org/officeDocument/2006/relationships/diagramData" Target="../diagrams/data5.xml"/></Relationships>
</file>

<file path=ppt/slides/_rels/slide2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png"/><Relationship Id="rId7" Type="http://schemas.openxmlformats.org/officeDocument/2006/relationships/diagramColors" Target="../diagrams/colors6.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ctrTitle"/>
          </p:nvPr>
        </p:nvSpPr>
        <p:spPr/>
        <p:txBody>
          <a:bodyPr/>
          <a:lstStyle/>
          <a:p>
            <a:pPr algn="ctr"/>
            <a:r>
              <a:rPr lang="en-US" b="1" dirty="0" smtClean="0"/>
              <a:t>Time is Limb</a:t>
            </a:r>
            <a:endParaRPr lang="en-US" b="1" dirty="0"/>
          </a:p>
        </p:txBody>
      </p:sp>
      <p:sp>
        <p:nvSpPr>
          <p:cNvPr id="3" name="Subtitle 2"/>
          <p:cNvSpPr>
            <a:spLocks noGrp="1"/>
          </p:cNvSpPr>
          <p:nvPr>
            <p:ph type="subTitle" idx="1"/>
          </p:nvPr>
        </p:nvSpPr>
        <p:spPr>
          <a:xfrm>
            <a:off x="1432858" y="3499224"/>
            <a:ext cx="6400800" cy="1752600"/>
          </a:xfrm>
        </p:spPr>
        <p:txBody>
          <a:bodyPr>
            <a:normAutofit/>
          </a:bodyPr>
          <a:lstStyle/>
          <a:p>
            <a:pPr algn="ctr"/>
            <a:r>
              <a:rPr lang="en-US" sz="2800" b="1" dirty="0" smtClean="0"/>
              <a:t>A case of Acute Limb Ischemia of the Upper Extremity</a:t>
            </a:r>
            <a:endParaRPr lang="en-US" dirty="0"/>
          </a:p>
        </p:txBody>
      </p:sp>
      <p:sp>
        <p:nvSpPr>
          <p:cNvPr id="4" name="Subtitle 2"/>
          <p:cNvSpPr txBox="1">
            <a:spLocks/>
          </p:cNvSpPr>
          <p:nvPr/>
        </p:nvSpPr>
        <p:spPr>
          <a:xfrm>
            <a:off x="1432858" y="4915647"/>
            <a:ext cx="6400800" cy="1464235"/>
          </a:xfrm>
          <a:prstGeom prst="rect">
            <a:avLst/>
          </a:prstGeom>
        </p:spPr>
        <p:txBody>
          <a:bodyPr vert="horz" lIns="91440" tIns="45720" rIns="91440" bIns="45720" rtlCol="0">
            <a:normAutofit/>
          </a:bodyPr>
          <a:lstStyle>
            <a:lvl1pPr marL="0" indent="0" algn="l" defTabSz="914400" rtl="0" eaLnBrk="1" latinLnBrk="0" hangingPunct="1">
              <a:spcBef>
                <a:spcPct val="20000"/>
              </a:spcBef>
              <a:buClr>
                <a:schemeClr val="accent1"/>
              </a:buClr>
              <a:buSzPct val="85000"/>
              <a:buFont typeface="Arial" pitchFamily="34" charset="0"/>
              <a:buNone/>
              <a:defRPr sz="2400" kern="1200">
                <a:solidFill>
                  <a:schemeClr val="tx1">
                    <a:lumMod val="75000"/>
                    <a:lumOff val="25000"/>
                  </a:schemeClr>
                </a:solidFill>
                <a:latin typeface="+mn-lt"/>
                <a:ea typeface="+mn-ea"/>
                <a:cs typeface="+mn-cs"/>
              </a:defRPr>
            </a:lvl1pPr>
            <a:lvl2pPr marL="457200" indent="0" algn="ctr" defTabSz="914400" rtl="0" eaLnBrk="1" latinLnBrk="0" hangingPunct="1">
              <a:spcBef>
                <a:spcPct val="20000"/>
              </a:spcBef>
              <a:buClr>
                <a:schemeClr val="accent1"/>
              </a:buClr>
              <a:buSzPct val="85000"/>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9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Arial" pitchFamily="34" charset="0"/>
              <a:buNone/>
              <a:defRPr sz="14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9pPr>
          </a:lstStyle>
          <a:p>
            <a:pPr algn="ctr">
              <a:lnSpc>
                <a:spcPct val="80000"/>
              </a:lnSpc>
            </a:pPr>
            <a:r>
              <a:rPr lang="en-US" dirty="0" smtClean="0"/>
              <a:t>Author: </a:t>
            </a:r>
            <a:r>
              <a:rPr lang="en-US" dirty="0" err="1" smtClean="0"/>
              <a:t>Richultz</a:t>
            </a:r>
            <a:r>
              <a:rPr lang="en-US" dirty="0" smtClean="0"/>
              <a:t> C. </a:t>
            </a:r>
            <a:r>
              <a:rPr lang="en-US" dirty="0" err="1" smtClean="0"/>
              <a:t>Montevirgen</a:t>
            </a:r>
            <a:r>
              <a:rPr lang="en-US" dirty="0" smtClean="0"/>
              <a:t>, MD</a:t>
            </a:r>
          </a:p>
        </p:txBody>
      </p:sp>
    </p:spTree>
    <p:extLst>
      <p:ext uri="{BB962C8B-B14F-4D97-AF65-F5344CB8AC3E}">
        <p14:creationId xmlns:p14="http://schemas.microsoft.com/office/powerpoint/2010/main" val="39226054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126656" y="217250"/>
            <a:ext cx="7015544" cy="6450656"/>
          </a:xfrm>
          <a:prstGeom prst="rect">
            <a:avLst/>
          </a:prstGeom>
        </p:spPr>
      </p:pic>
    </p:spTree>
    <p:extLst>
      <p:ext uri="{BB962C8B-B14F-4D97-AF65-F5344CB8AC3E}">
        <p14:creationId xmlns:p14="http://schemas.microsoft.com/office/powerpoint/2010/main" val="326252383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a:p>
            <a:r>
              <a:rPr lang="en-US" dirty="0"/>
              <a:t>65 year old</a:t>
            </a:r>
          </a:p>
          <a:p>
            <a:r>
              <a:rPr lang="en-US" dirty="0"/>
              <a:t>Male</a:t>
            </a:r>
          </a:p>
          <a:p>
            <a:r>
              <a:rPr lang="en-US" dirty="0"/>
              <a:t>Quezon </a:t>
            </a:r>
            <a:r>
              <a:rPr lang="en-US" dirty="0" smtClean="0"/>
              <a:t>City, Philippines</a:t>
            </a:r>
            <a:endParaRPr lang="en-US" dirty="0"/>
          </a:p>
          <a:p>
            <a:r>
              <a:rPr lang="en-US" dirty="0"/>
              <a:t>Admitted for the 1</a:t>
            </a:r>
            <a:r>
              <a:rPr lang="en-US" baseline="30000" dirty="0"/>
              <a:t>st</a:t>
            </a:r>
            <a:r>
              <a:rPr lang="en-US" dirty="0"/>
              <a:t> time last March 28, 2015</a:t>
            </a:r>
          </a:p>
          <a:p>
            <a:endParaRPr lang="en-US" dirty="0"/>
          </a:p>
        </p:txBody>
      </p:sp>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308866963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2435115">
            <a:off x="2114753" y="1246570"/>
            <a:ext cx="5043141" cy="4783104"/>
          </a:xfrm>
          <a:prstGeom prst="rect">
            <a:avLst/>
          </a:prstGeom>
        </p:spPr>
      </p:pic>
      <p:graphicFrame>
        <p:nvGraphicFramePr>
          <p:cNvPr id="14" name="Diagram 13"/>
          <p:cNvGraphicFramePr/>
          <p:nvPr>
            <p:extLst>
              <p:ext uri="{D42A27DB-BD31-4B8C-83A1-F6EECF244321}">
                <p14:modId xmlns:p14="http://schemas.microsoft.com/office/powerpoint/2010/main" val="3138282756"/>
              </p:ext>
            </p:extLst>
          </p:nvPr>
        </p:nvGraphicFramePr>
        <p:xfrm>
          <a:off x="116963" y="150404"/>
          <a:ext cx="8788933" cy="64840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Rectangle 17"/>
          <p:cNvSpPr/>
          <p:nvPr/>
        </p:nvSpPr>
        <p:spPr>
          <a:xfrm>
            <a:off x="3185076" y="2098335"/>
            <a:ext cx="2529401" cy="2585323"/>
          </a:xfrm>
          <a:prstGeom prst="rect">
            <a:avLst/>
          </a:prstGeom>
          <a:noFill/>
        </p:spPr>
        <p:txBody>
          <a:bodyPr wrap="squar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Right</a:t>
            </a:r>
          </a:p>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Hand </a:t>
            </a:r>
          </a:p>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Pain</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1969322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3" name="TextBox 2"/>
          <p:cNvSpPr txBox="1"/>
          <p:nvPr/>
        </p:nvSpPr>
        <p:spPr>
          <a:xfrm>
            <a:off x="2690149" y="1517852"/>
            <a:ext cx="4110415" cy="1846659"/>
          </a:xfrm>
          <a:prstGeom prst="rect">
            <a:avLst/>
          </a:prstGeom>
          <a:noFill/>
        </p:spPr>
        <p:txBody>
          <a:bodyPr wrap="square" rtlCol="0">
            <a:spAutoFit/>
          </a:bodyPr>
          <a:lstStyle/>
          <a:p>
            <a:pPr algn="ctr"/>
            <a:r>
              <a:rPr lang="en-US" sz="3800" dirty="0" smtClean="0"/>
              <a:t>Hypertensive</a:t>
            </a:r>
          </a:p>
          <a:p>
            <a:pPr algn="ctr"/>
            <a:endParaRPr lang="en-US" sz="3800" dirty="0" smtClean="0"/>
          </a:p>
          <a:p>
            <a:pPr algn="ctr"/>
            <a:r>
              <a:rPr lang="en-US" sz="3800" dirty="0" err="1" smtClean="0"/>
              <a:t>Hyperuricemic</a:t>
            </a:r>
            <a:r>
              <a:rPr lang="en-US" sz="3800" dirty="0" smtClean="0"/>
              <a:t> </a:t>
            </a:r>
            <a:endParaRPr lang="en-US" sz="3800" dirty="0"/>
          </a:p>
        </p:txBody>
      </p:sp>
      <p:sp>
        <p:nvSpPr>
          <p:cNvPr id="12" name="TextBox 11"/>
          <p:cNvSpPr txBox="1"/>
          <p:nvPr/>
        </p:nvSpPr>
        <p:spPr>
          <a:xfrm>
            <a:off x="1854698" y="3627027"/>
            <a:ext cx="5701946" cy="2062103"/>
          </a:xfrm>
          <a:prstGeom prst="rect">
            <a:avLst/>
          </a:prstGeom>
          <a:noFill/>
        </p:spPr>
        <p:txBody>
          <a:bodyPr wrap="square" rtlCol="0">
            <a:spAutoFit/>
          </a:bodyPr>
          <a:lstStyle/>
          <a:p>
            <a:pPr algn="ctr"/>
            <a:r>
              <a:rPr lang="en-US" sz="3200" dirty="0" smtClean="0"/>
              <a:t>15 pack year smoker</a:t>
            </a:r>
          </a:p>
          <a:p>
            <a:pPr algn="ctr"/>
            <a:endParaRPr lang="en-US" sz="3200" dirty="0" smtClean="0"/>
          </a:p>
          <a:p>
            <a:pPr algn="ctr"/>
            <a:r>
              <a:rPr lang="en-US" sz="3200" dirty="0" smtClean="0"/>
              <a:t>Occ. alcoholic beverage drinker</a:t>
            </a:r>
            <a:endParaRPr lang="en-US" sz="3200" dirty="0"/>
          </a:p>
        </p:txBody>
      </p:sp>
    </p:spTree>
    <p:extLst>
      <p:ext uri="{BB962C8B-B14F-4D97-AF65-F5344CB8AC3E}">
        <p14:creationId xmlns:p14="http://schemas.microsoft.com/office/powerpoint/2010/main" val="27358097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2"/>
                                        </p:tgtEl>
                                        <p:attrNameLst>
                                          <p:attrName>ppt_y</p:attrName>
                                        </p:attrNameLst>
                                      </p:cBhvr>
                                      <p:tavLst>
                                        <p:tav tm="0">
                                          <p:val>
                                            <p:strVal val="#ppt_y"/>
                                          </p:val>
                                        </p:tav>
                                        <p:tav tm="100000">
                                          <p:val>
                                            <p:strVal val="#ppt_y"/>
                                          </p:val>
                                        </p:tav>
                                      </p:tavLst>
                                    </p:anim>
                                    <p:anim calcmode="lin" valueType="num">
                                      <p:cBhvr>
                                        <p:cTn id="1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5" name="TextBox 4"/>
          <p:cNvSpPr txBox="1"/>
          <p:nvPr/>
        </p:nvSpPr>
        <p:spPr>
          <a:xfrm>
            <a:off x="634942" y="1654443"/>
            <a:ext cx="7953484" cy="4078039"/>
          </a:xfrm>
          <a:prstGeom prst="rect">
            <a:avLst/>
          </a:prstGeom>
          <a:noFill/>
        </p:spPr>
        <p:txBody>
          <a:bodyPr wrap="square" rtlCol="0">
            <a:spAutoFit/>
          </a:bodyPr>
          <a:lstStyle/>
          <a:p>
            <a:pPr>
              <a:lnSpc>
                <a:spcPct val="70000"/>
              </a:lnSpc>
              <a:spcBef>
                <a:spcPts val="0"/>
              </a:spcBef>
              <a:spcAft>
                <a:spcPts val="0"/>
              </a:spcAft>
            </a:pPr>
            <a:r>
              <a:rPr lang="en-PH" sz="4000" b="1" dirty="0" smtClean="0">
                <a:solidFill>
                  <a:srgbClr val="800000"/>
                </a:solidFill>
              </a:rPr>
              <a:t>Extremities</a:t>
            </a:r>
            <a:endParaRPr lang="en-PH" sz="4000" dirty="0" smtClean="0">
              <a:solidFill>
                <a:srgbClr val="800000"/>
              </a:solidFill>
            </a:endParaRPr>
          </a:p>
          <a:p>
            <a:pPr>
              <a:lnSpc>
                <a:spcPct val="70000"/>
              </a:lnSpc>
              <a:spcBef>
                <a:spcPts val="0"/>
              </a:spcBef>
              <a:spcAft>
                <a:spcPts val="0"/>
              </a:spcAft>
            </a:pPr>
            <a:endParaRPr lang="en-PH" sz="4000" dirty="0"/>
          </a:p>
          <a:p>
            <a:pPr>
              <a:lnSpc>
                <a:spcPct val="70000"/>
              </a:lnSpc>
              <a:spcBef>
                <a:spcPts val="0"/>
              </a:spcBef>
              <a:spcAft>
                <a:spcPts val="0"/>
              </a:spcAft>
            </a:pPr>
            <a:r>
              <a:rPr lang="en-PH" sz="3500" dirty="0" smtClean="0"/>
              <a:t>No </a:t>
            </a:r>
            <a:r>
              <a:rPr lang="en-PH" sz="3500" dirty="0"/>
              <a:t>gross </a:t>
            </a:r>
            <a:r>
              <a:rPr lang="en-PH" sz="3500" dirty="0" smtClean="0"/>
              <a:t>deformities</a:t>
            </a:r>
          </a:p>
          <a:p>
            <a:pPr>
              <a:lnSpc>
                <a:spcPct val="70000"/>
              </a:lnSpc>
              <a:spcBef>
                <a:spcPts val="0"/>
              </a:spcBef>
              <a:spcAft>
                <a:spcPts val="0"/>
              </a:spcAft>
            </a:pPr>
            <a:r>
              <a:rPr lang="en-PH" sz="3500" dirty="0" smtClean="0"/>
              <a:t>No edema </a:t>
            </a:r>
          </a:p>
          <a:p>
            <a:pPr>
              <a:lnSpc>
                <a:spcPct val="70000"/>
              </a:lnSpc>
            </a:pPr>
            <a:r>
              <a:rPr lang="en-PH" sz="3500" dirty="0" smtClean="0"/>
              <a:t>No cyanosis </a:t>
            </a:r>
          </a:p>
          <a:p>
            <a:pPr>
              <a:lnSpc>
                <a:spcPct val="70000"/>
              </a:lnSpc>
            </a:pPr>
            <a:r>
              <a:rPr lang="en-PH" sz="3500" dirty="0" smtClean="0"/>
              <a:t>No </a:t>
            </a:r>
            <a:r>
              <a:rPr lang="en-PH" sz="3500" dirty="0"/>
              <a:t>limitation of movement</a:t>
            </a:r>
          </a:p>
          <a:p>
            <a:endParaRPr lang="en-PH" sz="3500" dirty="0" smtClean="0"/>
          </a:p>
          <a:p>
            <a:r>
              <a:rPr lang="en-PH" sz="3500" dirty="0" smtClean="0"/>
              <a:t>Gr.2 full </a:t>
            </a:r>
            <a:r>
              <a:rPr lang="en-PH" sz="3500" dirty="0"/>
              <a:t>and equal </a:t>
            </a:r>
            <a:r>
              <a:rPr lang="en-PH" sz="3500" dirty="0" smtClean="0"/>
              <a:t>pulses all four extremities</a:t>
            </a:r>
            <a:endParaRPr lang="en-US" sz="3500" dirty="0"/>
          </a:p>
        </p:txBody>
      </p:sp>
    </p:spTree>
    <p:extLst>
      <p:ext uri="{BB962C8B-B14F-4D97-AF65-F5344CB8AC3E}">
        <p14:creationId xmlns:p14="http://schemas.microsoft.com/office/powerpoint/2010/main" val="20283093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925" y="710915"/>
            <a:ext cx="8229600" cy="990600"/>
          </a:xfrm>
        </p:spPr>
        <p:txBody>
          <a:bodyPr>
            <a:normAutofit fontScale="90000"/>
          </a:bodyPr>
          <a:lstStyle/>
          <a:p>
            <a:r>
              <a:rPr lang="en-US" b="1" dirty="0">
                <a:solidFill>
                  <a:schemeClr val="accent4"/>
                </a:solidFill>
              </a:rPr>
              <a:t>ECG:</a:t>
            </a:r>
            <a:r>
              <a:rPr lang="en-US" dirty="0">
                <a:solidFill>
                  <a:schemeClr val="accent4"/>
                </a:solidFill>
              </a:rPr>
              <a:t> </a:t>
            </a:r>
            <a:r>
              <a:rPr lang="en-US" sz="3300" dirty="0"/>
              <a:t>Sinus </a:t>
            </a:r>
            <a:r>
              <a:rPr lang="en-US" sz="3300" dirty="0" err="1"/>
              <a:t>bradycardia</a:t>
            </a:r>
            <a:r>
              <a:rPr lang="en-US" sz="3300" dirty="0"/>
              <a:t>, NSSTTWC</a:t>
            </a:r>
            <a:br>
              <a:rPr lang="en-US" sz="3300" dirty="0"/>
            </a:br>
            <a:endParaRPr lang="en-US" sz="3300" dirty="0"/>
          </a:p>
        </p:txBody>
      </p:sp>
      <p:pic>
        <p:nvPicPr>
          <p:cNvPr id="5" name="Picture 4" descr="20150418_210319_LLS.jpg"/>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30000" contrast="30000"/>
                    </a14:imgEffect>
                  </a14:imgLayer>
                </a14:imgProps>
              </a:ext>
              <a:ext uri="{28A0092B-C50C-407E-A947-70E740481C1C}">
                <a14:useLocalDpi xmlns:a14="http://schemas.microsoft.com/office/drawing/2010/main" val="0"/>
              </a:ext>
            </a:extLst>
          </a:blip>
          <a:srcRect l="3361" t="15399" r="1169" b="7992"/>
          <a:stretch/>
        </p:blipFill>
        <p:spPr>
          <a:xfrm>
            <a:off x="165596" y="1237112"/>
            <a:ext cx="8854318" cy="5328864"/>
          </a:xfrm>
          <a:prstGeom prst="rect">
            <a:avLst/>
          </a:prstGeom>
        </p:spPr>
      </p:pic>
    </p:spTree>
    <p:extLst>
      <p:ext uri="{BB962C8B-B14F-4D97-AF65-F5344CB8AC3E}">
        <p14:creationId xmlns:p14="http://schemas.microsoft.com/office/powerpoint/2010/main" val="380977321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pic>
        <p:nvPicPr>
          <p:cNvPr id="4" name="Picture 3" descr="20150328_195350_LLS.jp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rot="5400000">
            <a:off x="2034632" y="1031993"/>
            <a:ext cx="5227157" cy="6210967"/>
          </a:xfrm>
          <a:prstGeom prst="rect">
            <a:avLst/>
          </a:prstGeom>
        </p:spPr>
      </p:pic>
      <p:sp>
        <p:nvSpPr>
          <p:cNvPr id="6" name="Title 1"/>
          <p:cNvSpPr txBox="1">
            <a:spLocks/>
          </p:cNvSpPr>
          <p:nvPr/>
        </p:nvSpPr>
        <p:spPr>
          <a:xfrm>
            <a:off x="931863" y="81473"/>
            <a:ext cx="7583488" cy="128316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dirty="0" smtClean="0"/>
              <a:t>Ward Physical examination</a:t>
            </a:r>
            <a:endParaRPr lang="en-US" dirty="0"/>
          </a:p>
        </p:txBody>
      </p:sp>
      <p:sp>
        <p:nvSpPr>
          <p:cNvPr id="7" name="TextBox 6"/>
          <p:cNvSpPr txBox="1"/>
          <p:nvPr/>
        </p:nvSpPr>
        <p:spPr>
          <a:xfrm>
            <a:off x="2358190" y="5837016"/>
            <a:ext cx="1194257" cy="369332"/>
          </a:xfrm>
          <a:prstGeom prst="rect">
            <a:avLst/>
          </a:prstGeom>
          <a:solidFill>
            <a:schemeClr val="accent1"/>
          </a:solidFill>
        </p:spPr>
        <p:txBody>
          <a:bodyPr wrap="square" rtlCol="0">
            <a:spAutoFit/>
          </a:bodyPr>
          <a:lstStyle/>
          <a:p>
            <a:pPr algn="ctr"/>
            <a:r>
              <a:rPr lang="en-US" dirty="0" smtClean="0"/>
              <a:t>RIGHT</a:t>
            </a:r>
            <a:endParaRPr lang="en-US" dirty="0"/>
          </a:p>
        </p:txBody>
      </p:sp>
      <p:sp>
        <p:nvSpPr>
          <p:cNvPr id="9" name="TextBox 8"/>
          <p:cNvSpPr txBox="1"/>
          <p:nvPr/>
        </p:nvSpPr>
        <p:spPr>
          <a:xfrm>
            <a:off x="5263587" y="5837016"/>
            <a:ext cx="1194257" cy="369332"/>
          </a:xfrm>
          <a:prstGeom prst="rect">
            <a:avLst/>
          </a:prstGeom>
          <a:solidFill>
            <a:schemeClr val="accent1"/>
          </a:solidFill>
        </p:spPr>
        <p:txBody>
          <a:bodyPr wrap="square" rtlCol="0">
            <a:spAutoFit/>
          </a:bodyPr>
          <a:lstStyle/>
          <a:p>
            <a:pPr algn="ctr"/>
            <a:r>
              <a:rPr lang="en-US" dirty="0" smtClean="0"/>
              <a:t>LEFT</a:t>
            </a:r>
            <a:endParaRPr lang="en-US" dirty="0"/>
          </a:p>
        </p:txBody>
      </p:sp>
    </p:spTree>
    <p:extLst>
      <p:ext uri="{BB962C8B-B14F-4D97-AF65-F5344CB8AC3E}">
        <p14:creationId xmlns:p14="http://schemas.microsoft.com/office/powerpoint/2010/main" val="28231151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900" decel="100000" fill="hold"/>
                                        <p:tgtEl>
                                          <p:spTgt spid="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0150328_195337_LLS.jpg"/>
          <p:cNvPicPr>
            <a:picLocks noGrp="1" noChangeAspect="1"/>
          </p:cNvPicPr>
          <p:nvPr>
            <p:ph idx="1"/>
          </p:nvPr>
        </p:nvPicPr>
        <p:blipFill rotWithShape="1">
          <a:blip r:embed="rId3" cstate="email">
            <a:extLst>
              <a:ext uri="{28A0092B-C50C-407E-A947-70E740481C1C}">
                <a14:useLocalDpi xmlns:a14="http://schemas.microsoft.com/office/drawing/2010/main" val="0"/>
              </a:ext>
            </a:extLst>
          </a:blip>
          <a:srcRect t="10487" b="10487"/>
          <a:stretch/>
        </p:blipFill>
        <p:spPr>
          <a:xfrm>
            <a:off x="339474" y="1661158"/>
            <a:ext cx="5673642" cy="3362158"/>
          </a:xfrm>
        </p:spPr>
      </p:pic>
      <p:pic>
        <p:nvPicPr>
          <p:cNvPr id="5" name="Picture 4" descr="20150328_195319_LLS.jpg"/>
          <p:cNvPicPr>
            <a:picLocks noChangeAspect="1"/>
          </p:cNvPicPr>
          <p:nvPr/>
        </p:nvPicPr>
        <p:blipFill rotWithShape="1">
          <a:blip r:embed="rId4" cstate="email">
            <a:extLst>
              <a:ext uri="{28A0092B-C50C-407E-A947-70E740481C1C}">
                <a14:useLocalDpi xmlns:a14="http://schemas.microsoft.com/office/drawing/2010/main" val="0"/>
              </a:ext>
            </a:extLst>
          </a:blip>
          <a:srcRect t="11254" r="8445" b="18091"/>
          <a:stretch/>
        </p:blipFill>
        <p:spPr>
          <a:xfrm rot="5400000">
            <a:off x="4918642" y="2434800"/>
            <a:ext cx="5196841" cy="3007894"/>
          </a:xfrm>
          <a:prstGeom prst="rect">
            <a:avLst/>
          </a:prstGeom>
        </p:spPr>
      </p:pic>
      <p:sp>
        <p:nvSpPr>
          <p:cNvPr id="6" name="Title 1"/>
          <p:cNvSpPr txBox="1">
            <a:spLocks/>
          </p:cNvSpPr>
          <p:nvPr/>
        </p:nvSpPr>
        <p:spPr>
          <a:xfrm>
            <a:off x="931863" y="81473"/>
            <a:ext cx="7583488" cy="128316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dirty="0" smtClean="0"/>
              <a:t>Ward Physical examination</a:t>
            </a:r>
            <a:endParaRPr lang="en-US" dirty="0"/>
          </a:p>
        </p:txBody>
      </p:sp>
    </p:spTree>
    <p:extLst>
      <p:ext uri="{BB962C8B-B14F-4D97-AF65-F5344CB8AC3E}">
        <p14:creationId xmlns:p14="http://schemas.microsoft.com/office/powerpoint/2010/main" val="355950102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900" decel="100000" fill="hold"/>
                                        <p:tgtEl>
                                          <p:spTgt spid="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900" decel="100000" fill="hold"/>
                                        <p:tgtEl>
                                          <p:spTgt spid="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endParaRPr lang="en-US" b="1" dirty="0"/>
          </a:p>
        </p:txBody>
      </p:sp>
      <p:sp>
        <p:nvSpPr>
          <p:cNvPr id="3" name="Content Placeholder 2"/>
          <p:cNvSpPr>
            <a:spLocks noGrp="1"/>
          </p:cNvSpPr>
          <p:nvPr>
            <p:ph idx="1"/>
          </p:nvPr>
        </p:nvSpPr>
        <p:spPr/>
        <p:txBody>
          <a:bodyPr>
            <a:normAutofit/>
          </a:bodyPr>
          <a:lstStyle/>
          <a:p>
            <a:pPr lvl="2" algn="ctr"/>
            <a:endParaRPr lang="en-US" sz="2600" b="1" dirty="0"/>
          </a:p>
          <a:p>
            <a:pPr marL="630936" lvl="2" indent="0">
              <a:buNone/>
            </a:pPr>
            <a:r>
              <a:rPr lang="en-US" sz="3500" b="1" dirty="0" smtClean="0"/>
              <a:t>Acute </a:t>
            </a:r>
            <a:r>
              <a:rPr lang="en-US" sz="3500" b="1" dirty="0"/>
              <a:t>L</a:t>
            </a:r>
            <a:r>
              <a:rPr lang="en-US" sz="3500" b="1" dirty="0" smtClean="0"/>
              <a:t>imb </a:t>
            </a:r>
            <a:r>
              <a:rPr lang="en-US" sz="3500" b="1" dirty="0"/>
              <a:t>I</a:t>
            </a:r>
            <a:r>
              <a:rPr lang="en-US" sz="3500" b="1" dirty="0" smtClean="0"/>
              <a:t>schemia, </a:t>
            </a:r>
            <a:r>
              <a:rPr lang="en-US" sz="3500" b="1" dirty="0"/>
              <a:t>Right </a:t>
            </a:r>
            <a:r>
              <a:rPr lang="en-US" sz="3500" b="1" dirty="0" smtClean="0"/>
              <a:t>hand</a:t>
            </a:r>
            <a:endParaRPr lang="en-US" sz="3500" dirty="0"/>
          </a:p>
          <a:p>
            <a:pPr algn="ctr"/>
            <a:endParaRPr lang="en-US" dirty="0"/>
          </a:p>
        </p:txBody>
      </p:sp>
      <p:pic>
        <p:nvPicPr>
          <p:cNvPr id="5" name="Picture 4"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35424324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b="1" dirty="0" smtClean="0"/>
              <a:t>Course in the ward</a:t>
            </a:r>
            <a:endParaRPr lang="en-US" b="1" dirty="0"/>
          </a:p>
        </p:txBody>
      </p:sp>
      <p:sp>
        <p:nvSpPr>
          <p:cNvPr id="3" name="Content Placeholder 2"/>
          <p:cNvSpPr>
            <a:spLocks noGrp="1"/>
          </p:cNvSpPr>
          <p:nvPr>
            <p:ph idx="1"/>
          </p:nvPr>
        </p:nvSpPr>
        <p:spPr/>
        <p:txBody>
          <a:bodyPr>
            <a:normAutofit/>
          </a:bodyPr>
          <a:lstStyle/>
          <a:p>
            <a:pPr marL="411480" lvl="1" indent="0">
              <a:buNone/>
            </a:pPr>
            <a:endParaRPr lang="en-US" sz="3000" b="1" u="sng" dirty="0"/>
          </a:p>
          <a:p>
            <a:pPr lvl="2"/>
            <a:r>
              <a:rPr lang="en-US" sz="2800" dirty="0"/>
              <a:t>Loading dose of </a:t>
            </a:r>
            <a:r>
              <a:rPr lang="en-US" sz="2800" dirty="0" smtClean="0"/>
              <a:t>Heparin</a:t>
            </a:r>
          </a:p>
          <a:p>
            <a:pPr lvl="2"/>
            <a:endParaRPr lang="en-US" sz="2800" dirty="0"/>
          </a:p>
          <a:p>
            <a:pPr lvl="2"/>
            <a:r>
              <a:rPr lang="en-US" sz="2800" dirty="0"/>
              <a:t>Heparin </a:t>
            </a:r>
            <a:r>
              <a:rPr lang="en-US" sz="2800" dirty="0" smtClean="0"/>
              <a:t>Drip</a:t>
            </a:r>
          </a:p>
          <a:p>
            <a:pPr lvl="2"/>
            <a:endParaRPr lang="en-US" sz="2800" dirty="0" smtClean="0"/>
          </a:p>
          <a:p>
            <a:pPr lvl="2"/>
            <a:r>
              <a:rPr lang="en-US" sz="2800" dirty="0" smtClean="0"/>
              <a:t>For Emergency </a:t>
            </a:r>
            <a:r>
              <a:rPr lang="en-US" sz="2800" dirty="0" err="1" smtClean="0"/>
              <a:t>Embolectomy</a:t>
            </a:r>
            <a:endParaRPr lang="en-US" sz="2800" dirty="0" smtClean="0"/>
          </a:p>
          <a:p>
            <a:pPr marL="0" indent="0">
              <a:buNone/>
            </a:pPr>
            <a:endParaRPr lang="en-US" dirty="0"/>
          </a:p>
        </p:txBody>
      </p:sp>
      <p:pic>
        <p:nvPicPr>
          <p:cNvPr id="5" name="Picture 4"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59186323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Box 3"/>
          <p:cNvSpPr txBox="1"/>
          <p:nvPr/>
        </p:nvSpPr>
        <p:spPr>
          <a:xfrm>
            <a:off x="1069376" y="3044966"/>
            <a:ext cx="7617423" cy="769441"/>
          </a:xfrm>
          <a:prstGeom prst="rect">
            <a:avLst/>
          </a:prstGeom>
          <a:noFill/>
        </p:spPr>
        <p:txBody>
          <a:bodyPr wrap="square" rtlCol="0">
            <a:spAutoFit/>
          </a:bodyPr>
          <a:lstStyle/>
          <a:p>
            <a:r>
              <a:rPr lang="en-US" sz="4400" b="1" dirty="0" smtClean="0">
                <a:solidFill>
                  <a:srgbClr val="800000"/>
                </a:solidFill>
              </a:rPr>
              <a:t>Emergency </a:t>
            </a:r>
            <a:r>
              <a:rPr lang="en-US" sz="4400" b="1" dirty="0" err="1" smtClean="0">
                <a:solidFill>
                  <a:srgbClr val="800000"/>
                </a:solidFill>
              </a:rPr>
              <a:t>Embolectomy</a:t>
            </a:r>
            <a:endParaRPr lang="en-US" sz="4400" b="1" dirty="0">
              <a:solidFill>
                <a:srgbClr val="800000"/>
              </a:solidFill>
            </a:endParaRPr>
          </a:p>
        </p:txBody>
      </p:sp>
      <p:pic>
        <p:nvPicPr>
          <p:cNvPr id="5" name="Picture 4"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8303412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title"/>
          </p:nvPr>
        </p:nvSpPr>
        <p:spPr/>
        <p:txBody>
          <a:bodyPr/>
          <a:lstStyle/>
          <a:p>
            <a:r>
              <a:rPr lang="en-US" dirty="0" smtClean="0"/>
              <a:t> “E” </a:t>
            </a:r>
            <a:r>
              <a:rPr lang="en-US" dirty="0" err="1"/>
              <a:t>E</a:t>
            </a:r>
            <a:r>
              <a:rPr lang="en-US" dirty="0" err="1" smtClean="0"/>
              <a:t>mbolectomy</a:t>
            </a:r>
            <a:endParaRPr lang="en-US" dirty="0"/>
          </a:p>
        </p:txBody>
      </p:sp>
      <p:pic>
        <p:nvPicPr>
          <p:cNvPr id="4" name="Picture 3" descr="20150329_002927.jpg"/>
          <p:cNvPicPr>
            <a:picLocks noChangeAspect="1"/>
          </p:cNvPicPr>
          <p:nvPr/>
        </p:nvPicPr>
        <p:blipFill rotWithShape="1">
          <a:blip r:embed="rId4" cstate="email">
            <a:extLst>
              <a:ext uri="{28A0092B-C50C-407E-A947-70E740481C1C}">
                <a14:useLocalDpi xmlns:a14="http://schemas.microsoft.com/office/drawing/2010/main" val="0"/>
              </a:ext>
            </a:extLst>
          </a:blip>
          <a:srcRect l="14022" t="4333" r="14080"/>
          <a:stretch/>
        </p:blipFill>
        <p:spPr>
          <a:xfrm rot="5400000">
            <a:off x="2070341" y="1385463"/>
            <a:ext cx="5151466" cy="5527841"/>
          </a:xfrm>
          <a:prstGeom prst="rect">
            <a:avLst/>
          </a:prstGeom>
        </p:spPr>
      </p:pic>
    </p:spTree>
    <p:extLst>
      <p:ext uri="{BB962C8B-B14F-4D97-AF65-F5344CB8AC3E}">
        <p14:creationId xmlns:p14="http://schemas.microsoft.com/office/powerpoint/2010/main" val="72485944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pic>
        <p:nvPicPr>
          <p:cNvPr id="7" name="Picture 6" descr="20150329_004501.jpg"/>
          <p:cNvPicPr>
            <a:picLocks noChangeAspect="1"/>
          </p:cNvPicPr>
          <p:nvPr/>
        </p:nvPicPr>
        <p:blipFill rotWithShape="1">
          <a:blip r:embed="rId4" cstate="email">
            <a:extLst>
              <a:ext uri="{28A0092B-C50C-407E-A947-70E740481C1C}">
                <a14:useLocalDpi xmlns:a14="http://schemas.microsoft.com/office/drawing/2010/main" val="0"/>
              </a:ext>
            </a:extLst>
          </a:blip>
          <a:srcRect l="15557" r="15955"/>
          <a:stretch/>
        </p:blipFill>
        <p:spPr>
          <a:xfrm rot="5400000">
            <a:off x="2058544" y="1372283"/>
            <a:ext cx="5182135" cy="5527840"/>
          </a:xfrm>
          <a:prstGeom prst="rect">
            <a:avLst/>
          </a:prstGeom>
        </p:spPr>
      </p:pic>
      <p:sp>
        <p:nvSpPr>
          <p:cNvPr id="9" name="Title 1"/>
          <p:cNvSpPr>
            <a:spLocks noGrp="1"/>
          </p:cNvSpPr>
          <p:nvPr>
            <p:ph type="title"/>
          </p:nvPr>
        </p:nvSpPr>
        <p:spPr/>
        <p:txBody>
          <a:bodyPr/>
          <a:lstStyle/>
          <a:p>
            <a:r>
              <a:rPr lang="en-US" dirty="0" err="1"/>
              <a:t>E</a:t>
            </a:r>
            <a:r>
              <a:rPr lang="en-US" dirty="0" err="1" smtClean="0"/>
              <a:t>mbolectomy</a:t>
            </a:r>
            <a:endParaRPr lang="en-US" dirty="0"/>
          </a:p>
        </p:txBody>
      </p:sp>
    </p:spTree>
    <p:extLst>
      <p:ext uri="{BB962C8B-B14F-4D97-AF65-F5344CB8AC3E}">
        <p14:creationId xmlns:p14="http://schemas.microsoft.com/office/powerpoint/2010/main" val="133447716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pic>
        <p:nvPicPr>
          <p:cNvPr id="5" name="Picture 4" descr="20150329_004516.jpg"/>
          <p:cNvPicPr>
            <a:picLocks noChangeAspect="1"/>
          </p:cNvPicPr>
          <p:nvPr/>
        </p:nvPicPr>
        <p:blipFill rotWithShape="1">
          <a:blip r:embed="rId4" cstate="email">
            <a:extLst>
              <a:ext uri="{28A0092B-C50C-407E-A947-70E740481C1C}">
                <a14:useLocalDpi xmlns:a14="http://schemas.microsoft.com/office/drawing/2010/main" val="0"/>
              </a:ext>
            </a:extLst>
          </a:blip>
          <a:srcRect l="17791" t="6565" r="17436"/>
          <a:stretch/>
        </p:blipFill>
        <p:spPr>
          <a:xfrm rot="5400000">
            <a:off x="2018229" y="1377349"/>
            <a:ext cx="5167695" cy="5527841"/>
          </a:xfrm>
          <a:prstGeom prst="rect">
            <a:avLst/>
          </a:prstGeom>
        </p:spPr>
      </p:pic>
      <p:sp>
        <p:nvSpPr>
          <p:cNvPr id="6" name="Title 1"/>
          <p:cNvSpPr>
            <a:spLocks noGrp="1"/>
          </p:cNvSpPr>
          <p:nvPr>
            <p:ph type="title"/>
          </p:nvPr>
        </p:nvSpPr>
        <p:spPr/>
        <p:txBody>
          <a:bodyPr/>
          <a:lstStyle/>
          <a:p>
            <a:r>
              <a:rPr lang="en-US" dirty="0" err="1"/>
              <a:t>E</a:t>
            </a:r>
            <a:r>
              <a:rPr lang="en-US" dirty="0" err="1" smtClean="0"/>
              <a:t>mbolectomy</a:t>
            </a:r>
            <a:endParaRPr lang="en-US" dirty="0"/>
          </a:p>
        </p:txBody>
      </p:sp>
    </p:spTree>
    <p:extLst>
      <p:ext uri="{BB962C8B-B14F-4D97-AF65-F5344CB8AC3E}">
        <p14:creationId xmlns:p14="http://schemas.microsoft.com/office/powerpoint/2010/main" val="229713277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pic>
        <p:nvPicPr>
          <p:cNvPr id="6" name="Picture 5" descr="20150329_004713.jpg"/>
          <p:cNvPicPr>
            <a:picLocks noChangeAspect="1"/>
          </p:cNvPicPr>
          <p:nvPr/>
        </p:nvPicPr>
        <p:blipFill rotWithShape="1">
          <a:blip r:embed="rId4" cstate="email">
            <a:extLst>
              <a:ext uri="{28A0092B-C50C-407E-A947-70E740481C1C}">
                <a14:useLocalDpi xmlns:a14="http://schemas.microsoft.com/office/drawing/2010/main" val="0"/>
              </a:ext>
            </a:extLst>
          </a:blip>
          <a:srcRect l="23629" t="10856" r="18054" b="4853"/>
          <a:stretch/>
        </p:blipFill>
        <p:spPr>
          <a:xfrm rot="5400000">
            <a:off x="2018232" y="1377350"/>
            <a:ext cx="5167693" cy="5527840"/>
          </a:xfrm>
          <a:prstGeom prst="rect">
            <a:avLst/>
          </a:prstGeom>
        </p:spPr>
      </p:pic>
      <p:sp>
        <p:nvSpPr>
          <p:cNvPr id="8" name="Title 1"/>
          <p:cNvSpPr>
            <a:spLocks noGrp="1"/>
          </p:cNvSpPr>
          <p:nvPr>
            <p:ph type="title"/>
          </p:nvPr>
        </p:nvSpPr>
        <p:spPr/>
        <p:txBody>
          <a:bodyPr/>
          <a:lstStyle/>
          <a:p>
            <a:r>
              <a:rPr lang="en-US" dirty="0" err="1"/>
              <a:t>E</a:t>
            </a:r>
            <a:r>
              <a:rPr lang="en-US" dirty="0" err="1" smtClean="0"/>
              <a:t>mbolectomy</a:t>
            </a:r>
            <a:endParaRPr lang="en-US" dirty="0"/>
          </a:p>
        </p:txBody>
      </p:sp>
    </p:spTree>
    <p:extLst>
      <p:ext uri="{BB962C8B-B14F-4D97-AF65-F5344CB8AC3E}">
        <p14:creationId xmlns:p14="http://schemas.microsoft.com/office/powerpoint/2010/main" val="40284972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title"/>
          </p:nvPr>
        </p:nvSpPr>
        <p:spPr>
          <a:xfrm>
            <a:off x="457200" y="239304"/>
            <a:ext cx="8229600" cy="990600"/>
          </a:xfrm>
        </p:spPr>
        <p:txBody>
          <a:bodyPr>
            <a:normAutofit/>
          </a:bodyPr>
          <a:lstStyle/>
          <a:p>
            <a:r>
              <a:rPr lang="en-US" b="1" dirty="0" smtClean="0">
                <a:solidFill>
                  <a:srgbClr val="4C5A6A"/>
                </a:solidFill>
              </a:rPr>
              <a:t>ECG: </a:t>
            </a:r>
            <a:r>
              <a:rPr lang="en-US" sz="3000" dirty="0" smtClean="0">
                <a:solidFill>
                  <a:srgbClr val="4C5A6A"/>
                </a:solidFill>
              </a:rPr>
              <a:t>Atrial fibrillation with RVR</a:t>
            </a:r>
            <a:endParaRPr lang="en-US" sz="3000" dirty="0">
              <a:solidFill>
                <a:srgbClr val="4C5A6A"/>
              </a:solidFill>
            </a:endParaRPr>
          </a:p>
        </p:txBody>
      </p:sp>
      <p:sp>
        <p:nvSpPr>
          <p:cNvPr id="4" name="TextBox 3"/>
          <p:cNvSpPr txBox="1"/>
          <p:nvPr/>
        </p:nvSpPr>
        <p:spPr>
          <a:xfrm>
            <a:off x="4438316" y="2379579"/>
            <a:ext cx="184666" cy="369332"/>
          </a:xfrm>
          <a:prstGeom prst="rect">
            <a:avLst/>
          </a:prstGeom>
          <a:noFill/>
        </p:spPr>
        <p:txBody>
          <a:bodyPr wrap="none" rtlCol="0">
            <a:spAutoFit/>
          </a:bodyPr>
          <a:lstStyle/>
          <a:p>
            <a:endParaRPr lang="en-US" dirty="0"/>
          </a:p>
        </p:txBody>
      </p:sp>
      <p:pic>
        <p:nvPicPr>
          <p:cNvPr id="5" name="Picture 4" descr="20150418_204716_LLS.jpg"/>
          <p:cNvPicPr>
            <a:picLocks noChangeAspect="1"/>
          </p:cNvPicPr>
          <p:nvPr/>
        </p:nvPicPr>
        <p:blipFill rotWithShape="1">
          <a:blip r:embed="rId4" cstate="email">
            <a:extLst>
              <a:ext uri="{BEBA8EAE-BF5A-486C-A8C5-ECC9F3942E4B}">
                <a14:imgProps xmlns:a14="http://schemas.microsoft.com/office/drawing/2010/main">
                  <a14:imgLayer r:embed="rId5">
                    <a14:imgEffect>
                      <a14:sharpenSoften amount="37000"/>
                    </a14:imgEffect>
                    <a14:imgEffect>
                      <a14:brightnessContrast bright="28000" contrast="30000"/>
                    </a14:imgEffect>
                  </a14:imgLayer>
                </a14:imgProps>
              </a:ext>
              <a:ext uri="{28A0092B-C50C-407E-A947-70E740481C1C}">
                <a14:useLocalDpi xmlns:a14="http://schemas.microsoft.com/office/drawing/2010/main" val="0"/>
              </a:ext>
            </a:extLst>
          </a:blip>
          <a:srcRect l="24415" r="3679"/>
          <a:stretch/>
        </p:blipFill>
        <p:spPr>
          <a:xfrm rot="5400000">
            <a:off x="1911687" y="66842"/>
            <a:ext cx="5454313" cy="7593266"/>
          </a:xfrm>
          <a:prstGeom prst="rect">
            <a:avLst/>
          </a:prstGeom>
        </p:spPr>
      </p:pic>
    </p:spTree>
    <p:extLst>
      <p:ext uri="{BB962C8B-B14F-4D97-AF65-F5344CB8AC3E}">
        <p14:creationId xmlns:p14="http://schemas.microsoft.com/office/powerpoint/2010/main" val="19211008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sz="4000" b="1" dirty="0" smtClean="0"/>
              <a:t>Started on:</a:t>
            </a:r>
          </a:p>
          <a:p>
            <a:pPr lvl="0"/>
            <a:endParaRPr lang="en-US" dirty="0"/>
          </a:p>
          <a:p>
            <a:pPr lvl="1"/>
            <a:r>
              <a:rPr lang="en-US" sz="3200" dirty="0" smtClean="0"/>
              <a:t>Warfarin </a:t>
            </a:r>
            <a:r>
              <a:rPr lang="en-US" sz="3200" dirty="0"/>
              <a:t>5mg tab OD</a:t>
            </a:r>
          </a:p>
          <a:p>
            <a:pPr lvl="1"/>
            <a:r>
              <a:rPr lang="en-US" sz="3200" dirty="0"/>
              <a:t>Continue Heparin drip</a:t>
            </a:r>
          </a:p>
          <a:p>
            <a:endParaRPr lang="en-US" dirty="0"/>
          </a:p>
        </p:txBody>
      </p:sp>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24375820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title"/>
          </p:nvPr>
        </p:nvSpPr>
        <p:spPr/>
        <p:txBody>
          <a:bodyPr>
            <a:normAutofit/>
          </a:bodyPr>
          <a:lstStyle/>
          <a:p>
            <a:r>
              <a:rPr lang="en-US" b="1" dirty="0" smtClean="0"/>
              <a:t>Vascular Studies</a:t>
            </a:r>
            <a:endParaRPr lang="en-US" b="1" dirty="0"/>
          </a:p>
        </p:txBody>
      </p:sp>
      <p:sp>
        <p:nvSpPr>
          <p:cNvPr id="5" name="TextBox 4"/>
          <p:cNvSpPr txBox="1"/>
          <p:nvPr/>
        </p:nvSpPr>
        <p:spPr>
          <a:xfrm>
            <a:off x="1056105" y="2098842"/>
            <a:ext cx="7112000" cy="3970318"/>
          </a:xfrm>
          <a:prstGeom prst="rect">
            <a:avLst/>
          </a:prstGeom>
          <a:noFill/>
        </p:spPr>
        <p:txBody>
          <a:bodyPr wrap="square" rtlCol="0">
            <a:spAutoFit/>
          </a:bodyPr>
          <a:lstStyle/>
          <a:p>
            <a:r>
              <a:rPr lang="en-US" sz="2400" b="1" dirty="0" smtClean="0">
                <a:solidFill>
                  <a:srgbClr val="800000"/>
                </a:solidFill>
              </a:rPr>
              <a:t>1. Peripheral Arterial Study Upper Extremities:</a:t>
            </a:r>
          </a:p>
          <a:p>
            <a:endParaRPr lang="en-US" dirty="0" smtClean="0"/>
          </a:p>
          <a:p>
            <a:r>
              <a:rPr lang="en-US" dirty="0"/>
              <a:t>	</a:t>
            </a:r>
            <a:r>
              <a:rPr lang="en-US" dirty="0" smtClean="0"/>
              <a:t>No evidence of </a:t>
            </a:r>
            <a:r>
              <a:rPr lang="en-US" dirty="0" err="1" smtClean="0"/>
              <a:t>hemodynamically</a:t>
            </a:r>
            <a:r>
              <a:rPr lang="en-US" dirty="0" smtClean="0"/>
              <a:t> significant peripheral arterial occlusive disease.</a:t>
            </a:r>
          </a:p>
          <a:p>
            <a:endParaRPr lang="en-US" b="1" dirty="0">
              <a:solidFill>
                <a:srgbClr val="800000"/>
              </a:solidFill>
            </a:endParaRPr>
          </a:p>
          <a:p>
            <a:r>
              <a:rPr lang="en-US" sz="2400" b="1" dirty="0" smtClean="0">
                <a:solidFill>
                  <a:srgbClr val="800000"/>
                </a:solidFill>
              </a:rPr>
              <a:t>2. Arterial/Venous Study Lower Extremities:</a:t>
            </a:r>
          </a:p>
          <a:p>
            <a:endParaRPr lang="en-US" dirty="0" smtClean="0"/>
          </a:p>
          <a:p>
            <a:r>
              <a:rPr lang="en-US" dirty="0" smtClean="0"/>
              <a:t>	</a:t>
            </a:r>
            <a:r>
              <a:rPr lang="en-US" dirty="0"/>
              <a:t>No evidence of </a:t>
            </a:r>
            <a:r>
              <a:rPr lang="en-US" dirty="0" err="1"/>
              <a:t>hemodynamically</a:t>
            </a:r>
            <a:r>
              <a:rPr lang="en-US" dirty="0"/>
              <a:t> significant peripheral arterial occlusive disease.</a:t>
            </a:r>
          </a:p>
          <a:p>
            <a:endParaRPr lang="en-US" dirty="0"/>
          </a:p>
          <a:p>
            <a:endParaRPr lang="en-US" dirty="0" smtClean="0"/>
          </a:p>
          <a:p>
            <a:r>
              <a:rPr lang="en-PH" dirty="0" smtClean="0"/>
              <a:t> </a:t>
            </a:r>
            <a:endParaRPr lang="en-US" dirty="0"/>
          </a:p>
        </p:txBody>
      </p:sp>
    </p:spTree>
    <p:extLst>
      <p:ext uri="{BB962C8B-B14F-4D97-AF65-F5344CB8AC3E}">
        <p14:creationId xmlns:p14="http://schemas.microsoft.com/office/powerpoint/2010/main" val="71107900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Discussion</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6157887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endParaRPr lang="en-US" dirty="0"/>
          </a:p>
        </p:txBody>
      </p:sp>
      <p:sp>
        <p:nvSpPr>
          <p:cNvPr id="3" name="Content Placeholder 2"/>
          <p:cNvSpPr>
            <a:spLocks noGrp="1"/>
          </p:cNvSpPr>
          <p:nvPr>
            <p:ph idx="1"/>
          </p:nvPr>
        </p:nvSpPr>
        <p:spPr/>
        <p:txBody>
          <a:bodyPr>
            <a:normAutofit/>
          </a:bodyPr>
          <a:lstStyle/>
          <a:p>
            <a:pPr marL="0" indent="0" algn="ctr">
              <a:buNone/>
            </a:pPr>
            <a:r>
              <a:rPr lang="en-US" sz="5000" dirty="0" smtClean="0"/>
              <a:t>What are the common causes of peripheral cyanosis?</a:t>
            </a:r>
            <a:endParaRPr lang="en-US" sz="5000" dirty="0"/>
          </a:p>
        </p:txBody>
      </p:sp>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43669"/>
            <a:ext cx="1976816" cy="1874887"/>
          </a:xfrm>
          <a:prstGeom prst="rect">
            <a:avLst/>
          </a:prstGeom>
        </p:spPr>
      </p:pic>
    </p:spTree>
    <p:extLst>
      <p:ext uri="{BB962C8B-B14F-4D97-AF65-F5344CB8AC3E}">
        <p14:creationId xmlns:p14="http://schemas.microsoft.com/office/powerpoint/2010/main" val="16123259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Cyanosis</a:t>
            </a:r>
            <a:endParaRPr lang="en-US" sz="5400" b="1" dirty="0"/>
          </a:p>
        </p:txBody>
      </p:sp>
      <p:sp>
        <p:nvSpPr>
          <p:cNvPr id="3" name="Content Placeholder 2"/>
          <p:cNvSpPr>
            <a:spLocks noGrp="1"/>
          </p:cNvSpPr>
          <p:nvPr>
            <p:ph idx="1"/>
          </p:nvPr>
        </p:nvSpPr>
        <p:spPr/>
        <p:txBody>
          <a:bodyPr>
            <a:normAutofit lnSpcReduction="10000"/>
          </a:bodyPr>
          <a:lstStyle/>
          <a:p>
            <a:endParaRPr lang="en-US" sz="4000" dirty="0" smtClean="0"/>
          </a:p>
          <a:p>
            <a:r>
              <a:rPr lang="en-US" sz="4000" dirty="0" smtClean="0"/>
              <a:t>Refers to a bluish color of the skin and mucus membranes resulting from increased quantity of reduced hemoglobin (Deoxygenated blood)</a:t>
            </a:r>
          </a:p>
          <a:p>
            <a:endParaRPr lang="en-US" sz="4000" dirty="0" smtClean="0"/>
          </a:p>
          <a:p>
            <a:r>
              <a:rPr lang="en-US" sz="4000" dirty="0" smtClean="0"/>
              <a:t>Central or Peripheral</a:t>
            </a:r>
            <a:endParaRPr lang="en-US" sz="4000" dirty="0"/>
          </a:p>
        </p:txBody>
      </p:sp>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18078619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Cyanosis</a:t>
            </a:r>
            <a:endParaRPr lang="en-US" sz="5400" b="1" dirty="0"/>
          </a:p>
        </p:txBody>
      </p:sp>
      <p:sp>
        <p:nvSpPr>
          <p:cNvPr id="3" name="Content Placeholder 2"/>
          <p:cNvSpPr>
            <a:spLocks noGrp="1"/>
          </p:cNvSpPr>
          <p:nvPr>
            <p:ph idx="1"/>
          </p:nvPr>
        </p:nvSpPr>
        <p:spPr/>
        <p:txBody>
          <a:bodyPr>
            <a:normAutofit lnSpcReduction="10000"/>
          </a:bodyPr>
          <a:lstStyle/>
          <a:p>
            <a:endParaRPr lang="en-US" sz="4000" dirty="0" smtClean="0"/>
          </a:p>
          <a:p>
            <a:r>
              <a:rPr lang="en-US" sz="4000" dirty="0" smtClean="0"/>
              <a:t>Refers to a </a:t>
            </a:r>
            <a:r>
              <a:rPr lang="en-US" sz="4000" u="sng" dirty="0" smtClean="0"/>
              <a:t>bluish color </a:t>
            </a:r>
            <a:r>
              <a:rPr lang="en-US" sz="4000" dirty="0" smtClean="0"/>
              <a:t>of the skin and mucus membranes resulting from increased quantity of reduced hemoglobin (Deoxygenated blood)</a:t>
            </a:r>
          </a:p>
          <a:p>
            <a:endParaRPr lang="en-US" sz="4000" dirty="0" smtClean="0"/>
          </a:p>
          <a:p>
            <a:r>
              <a:rPr lang="en-US" sz="4000" dirty="0" smtClean="0"/>
              <a:t>Central or Peripheral</a:t>
            </a:r>
            <a:endParaRPr lang="en-US" sz="4000" dirty="0"/>
          </a:p>
        </p:txBody>
      </p:sp>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91886653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Cyanosis</a:t>
            </a:r>
            <a:endParaRPr lang="en-US" sz="5400" b="1" dirty="0"/>
          </a:p>
        </p:txBody>
      </p:sp>
      <p:sp>
        <p:nvSpPr>
          <p:cNvPr id="3" name="Content Placeholder 2"/>
          <p:cNvSpPr>
            <a:spLocks noGrp="1"/>
          </p:cNvSpPr>
          <p:nvPr>
            <p:ph idx="1"/>
          </p:nvPr>
        </p:nvSpPr>
        <p:spPr/>
        <p:txBody>
          <a:bodyPr>
            <a:normAutofit lnSpcReduction="10000"/>
          </a:bodyPr>
          <a:lstStyle/>
          <a:p>
            <a:endParaRPr lang="en-US" sz="4000" dirty="0" smtClean="0"/>
          </a:p>
          <a:p>
            <a:r>
              <a:rPr lang="en-US" sz="4000" dirty="0" smtClean="0"/>
              <a:t>Refers to a </a:t>
            </a:r>
            <a:r>
              <a:rPr lang="en-US" sz="4000" u="sng" dirty="0" smtClean="0"/>
              <a:t>bluish color </a:t>
            </a:r>
            <a:r>
              <a:rPr lang="en-US" sz="4000" dirty="0" smtClean="0"/>
              <a:t>of the skin and mucus membranes resulting from increased quantity of reduced hemoglobin (Deoxygenated blood)</a:t>
            </a:r>
          </a:p>
          <a:p>
            <a:endParaRPr lang="en-US" sz="4000" dirty="0" smtClean="0"/>
          </a:p>
          <a:p>
            <a:r>
              <a:rPr lang="en-US" sz="4000" u="sng" dirty="0" smtClean="0"/>
              <a:t>Central</a:t>
            </a:r>
            <a:r>
              <a:rPr lang="en-US" sz="4000" dirty="0" smtClean="0"/>
              <a:t> or Peripheral</a:t>
            </a:r>
            <a:endParaRPr lang="en-US" sz="4000" dirty="0"/>
          </a:p>
        </p:txBody>
      </p:sp>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91659073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Cyanosis</a:t>
            </a:r>
            <a:endParaRPr lang="en-US" sz="5400" b="1" dirty="0"/>
          </a:p>
        </p:txBody>
      </p:sp>
      <p:sp>
        <p:nvSpPr>
          <p:cNvPr id="3" name="Content Placeholder 2"/>
          <p:cNvSpPr>
            <a:spLocks noGrp="1"/>
          </p:cNvSpPr>
          <p:nvPr>
            <p:ph idx="1"/>
          </p:nvPr>
        </p:nvSpPr>
        <p:spPr/>
        <p:txBody>
          <a:bodyPr>
            <a:normAutofit lnSpcReduction="10000"/>
          </a:bodyPr>
          <a:lstStyle/>
          <a:p>
            <a:endParaRPr lang="en-US" sz="4000" dirty="0" smtClean="0"/>
          </a:p>
          <a:p>
            <a:r>
              <a:rPr lang="en-US" sz="4000" dirty="0" smtClean="0"/>
              <a:t>Refers to a </a:t>
            </a:r>
            <a:r>
              <a:rPr lang="en-US" sz="4000" u="sng" dirty="0" smtClean="0"/>
              <a:t>bluish color </a:t>
            </a:r>
            <a:r>
              <a:rPr lang="en-US" sz="4000" dirty="0" smtClean="0"/>
              <a:t>of the skin and mucus membranes resulting from increased quantity of reduced hemoglobin (Deoxygenated blood)</a:t>
            </a:r>
          </a:p>
          <a:p>
            <a:endParaRPr lang="en-US" sz="4000" dirty="0" smtClean="0"/>
          </a:p>
          <a:p>
            <a:r>
              <a:rPr lang="en-US" sz="4000" u="sng" dirty="0" smtClean="0"/>
              <a:t>Central</a:t>
            </a:r>
            <a:r>
              <a:rPr lang="en-US" sz="4000" dirty="0" smtClean="0"/>
              <a:t> or </a:t>
            </a:r>
            <a:r>
              <a:rPr lang="en-US" sz="4000" u="sng" dirty="0" smtClean="0"/>
              <a:t>Peripheral</a:t>
            </a:r>
            <a:endParaRPr lang="en-US" sz="4000" u="sng" dirty="0"/>
          </a:p>
        </p:txBody>
      </p:sp>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42187637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824" y="465125"/>
            <a:ext cx="8828475" cy="990600"/>
          </a:xfrm>
        </p:spPr>
        <p:txBody>
          <a:bodyPr>
            <a:normAutofit fontScale="90000"/>
          </a:bodyPr>
          <a:lstStyle/>
          <a:p>
            <a:r>
              <a:rPr lang="en-US" b="1" dirty="0"/>
              <a:t>C</a:t>
            </a:r>
            <a:r>
              <a:rPr lang="en-US" b="1" dirty="0" smtClean="0"/>
              <a:t>ommon </a:t>
            </a:r>
            <a:r>
              <a:rPr lang="en-US" b="1" dirty="0"/>
              <a:t>C</a:t>
            </a:r>
            <a:r>
              <a:rPr lang="en-US" b="1" dirty="0" smtClean="0"/>
              <a:t>auses </a:t>
            </a:r>
            <a:r>
              <a:rPr lang="en-US" b="1" dirty="0"/>
              <a:t>of </a:t>
            </a:r>
            <a:r>
              <a:rPr lang="en-US" b="1" dirty="0" smtClean="0"/>
              <a:t>Peripheral </a:t>
            </a:r>
            <a:r>
              <a:rPr lang="en-US" b="1" dirty="0"/>
              <a:t>C</a:t>
            </a:r>
            <a:r>
              <a:rPr lang="en-US" b="1" dirty="0" smtClean="0"/>
              <a:t>yanosis</a:t>
            </a:r>
            <a:endParaRPr lang="en-US"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8767565"/>
              </p:ext>
            </p:extLst>
          </p:nvPr>
        </p:nvGraphicFramePr>
        <p:xfrm>
          <a:off x="256691" y="1455724"/>
          <a:ext cx="8686801" cy="5402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hand-307728_1280.pn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21337025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5824" y="465125"/>
            <a:ext cx="8828475" cy="990600"/>
          </a:xfrm>
        </p:spPr>
        <p:txBody>
          <a:bodyPr>
            <a:normAutofit fontScale="90000"/>
          </a:bodyPr>
          <a:lstStyle/>
          <a:p>
            <a:r>
              <a:rPr lang="en-US" b="1" dirty="0"/>
              <a:t>C</a:t>
            </a:r>
            <a:r>
              <a:rPr lang="en-US" b="1" dirty="0" smtClean="0"/>
              <a:t>ommon </a:t>
            </a:r>
            <a:r>
              <a:rPr lang="en-US" b="1" dirty="0"/>
              <a:t>C</a:t>
            </a:r>
            <a:r>
              <a:rPr lang="en-US" b="1" dirty="0" smtClean="0"/>
              <a:t>auses </a:t>
            </a:r>
            <a:r>
              <a:rPr lang="en-US" b="1" dirty="0"/>
              <a:t>of </a:t>
            </a:r>
            <a:r>
              <a:rPr lang="en-US" b="1" dirty="0" smtClean="0"/>
              <a:t>Peripheral </a:t>
            </a:r>
            <a:r>
              <a:rPr lang="en-US" b="1" dirty="0"/>
              <a:t>C</a:t>
            </a:r>
            <a:r>
              <a:rPr lang="en-US" b="1" dirty="0" smtClean="0"/>
              <a:t>yanosis</a:t>
            </a:r>
            <a:endParaRPr lang="en-US"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92592546"/>
              </p:ext>
            </p:extLst>
          </p:nvPr>
        </p:nvGraphicFramePr>
        <p:xfrm>
          <a:off x="256691" y="1455724"/>
          <a:ext cx="8686801" cy="5402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Multiply 1"/>
          <p:cNvSpPr/>
          <p:nvPr/>
        </p:nvSpPr>
        <p:spPr>
          <a:xfrm>
            <a:off x="390363" y="2556866"/>
            <a:ext cx="2907366" cy="2456597"/>
          </a:xfrm>
          <a:prstGeom prst="mathMultiply">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Multiply 6"/>
          <p:cNvSpPr/>
          <p:nvPr/>
        </p:nvSpPr>
        <p:spPr>
          <a:xfrm>
            <a:off x="3115949" y="1121669"/>
            <a:ext cx="2907366" cy="2456597"/>
          </a:xfrm>
          <a:prstGeom prst="mathMultiply">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hand-307728_1280.pn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35507155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title"/>
          </p:nvPr>
        </p:nvSpPr>
        <p:spPr>
          <a:xfrm>
            <a:off x="115824" y="465125"/>
            <a:ext cx="8828475" cy="990600"/>
          </a:xfrm>
        </p:spPr>
        <p:txBody>
          <a:bodyPr>
            <a:normAutofit/>
          </a:bodyPr>
          <a:lstStyle/>
          <a:p>
            <a:r>
              <a:rPr lang="en-US" b="1" dirty="0" smtClean="0"/>
              <a:t>Peripheral </a:t>
            </a:r>
            <a:r>
              <a:rPr lang="en-US" b="1" dirty="0"/>
              <a:t>C</a:t>
            </a:r>
            <a:r>
              <a:rPr lang="en-US" b="1" dirty="0" smtClean="0"/>
              <a:t>yanosis</a:t>
            </a:r>
            <a:endParaRPr lang="en-US"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86533329"/>
              </p:ext>
            </p:extLst>
          </p:nvPr>
        </p:nvGraphicFramePr>
        <p:xfrm>
          <a:off x="457200" y="1600200"/>
          <a:ext cx="8528056" cy="4876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Diagram 2"/>
          <p:cNvGraphicFramePr/>
          <p:nvPr>
            <p:extLst>
              <p:ext uri="{D42A27DB-BD31-4B8C-83A1-F6EECF244321}">
                <p14:modId xmlns:p14="http://schemas.microsoft.com/office/powerpoint/2010/main" val="3080832241"/>
              </p:ext>
            </p:extLst>
          </p:nvPr>
        </p:nvGraphicFramePr>
        <p:xfrm>
          <a:off x="204832" y="3131112"/>
          <a:ext cx="6096000" cy="4064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0306417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4" name="Title 1"/>
          <p:cNvSpPr>
            <a:spLocks noGrp="1"/>
          </p:cNvSpPr>
          <p:nvPr>
            <p:ph type="title"/>
          </p:nvPr>
        </p:nvSpPr>
        <p:spPr/>
        <p:txBody>
          <a:bodyPr>
            <a:normAutofit fontScale="90000"/>
          </a:bodyPr>
          <a:lstStyle/>
          <a:p>
            <a:r>
              <a:rPr lang="en-US" b="1" dirty="0" smtClean="0"/>
              <a:t>PERIPHERAL ARTERIAL DISEASE</a:t>
            </a:r>
            <a:endParaRPr lang="en-US"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19873499"/>
              </p:ext>
            </p:extLst>
          </p:nvPr>
        </p:nvGraphicFramePr>
        <p:xfrm>
          <a:off x="457200" y="1646238"/>
          <a:ext cx="8229600" cy="45259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6042287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title"/>
          </p:nvPr>
        </p:nvSpPr>
        <p:spPr>
          <a:xfrm>
            <a:off x="245797" y="533399"/>
            <a:ext cx="8657527" cy="1364583"/>
          </a:xfrm>
        </p:spPr>
        <p:txBody>
          <a:bodyPr>
            <a:normAutofit fontScale="90000"/>
          </a:bodyPr>
          <a:lstStyle/>
          <a:p>
            <a:r>
              <a:rPr lang="en-US" b="1" dirty="0"/>
              <a:t>ACUTE LIMB </a:t>
            </a:r>
            <a:r>
              <a:rPr lang="en-US" b="1" dirty="0" smtClean="0"/>
              <a:t>ISCHEMIA </a:t>
            </a:r>
            <a:r>
              <a:rPr lang="en-US" u="sng" dirty="0" smtClean="0"/>
              <a:t>equals</a:t>
            </a:r>
            <a:r>
              <a:rPr lang="en-US" dirty="0" smtClean="0"/>
              <a:t> </a:t>
            </a:r>
            <a:br>
              <a:rPr lang="en-US" dirty="0" smtClean="0"/>
            </a:br>
            <a:r>
              <a:rPr lang="en-US" b="1" dirty="0" smtClean="0"/>
              <a:t>ACUTE </a:t>
            </a:r>
            <a:r>
              <a:rPr lang="en-US" b="1" dirty="0"/>
              <a:t>ARTERIAL OCCLUSION</a:t>
            </a:r>
            <a:br>
              <a:rPr lang="en-US" b="1" dirty="0"/>
            </a:br>
            <a:endParaRPr lang="en-US" b="1" dirty="0"/>
          </a:p>
        </p:txBody>
      </p:sp>
      <p:sp>
        <p:nvSpPr>
          <p:cNvPr id="3" name="Content Placeholder 2"/>
          <p:cNvSpPr>
            <a:spLocks noGrp="1"/>
          </p:cNvSpPr>
          <p:nvPr>
            <p:ph idx="1"/>
          </p:nvPr>
        </p:nvSpPr>
        <p:spPr/>
        <p:txBody>
          <a:bodyPr>
            <a:normAutofit/>
          </a:bodyPr>
          <a:lstStyle/>
          <a:p>
            <a:pPr marL="274320" lvl="1" indent="0">
              <a:buNone/>
            </a:pPr>
            <a:endParaRPr lang="en-US" sz="1900" dirty="0"/>
          </a:p>
          <a:p>
            <a:pPr marL="182880" lvl="1"/>
            <a:r>
              <a:rPr lang="en-US" sz="2300" b="1" i="1" dirty="0" smtClean="0"/>
              <a:t>Defined </a:t>
            </a:r>
            <a:r>
              <a:rPr lang="en-US" sz="2300" b="1" i="1" dirty="0"/>
              <a:t>as: </a:t>
            </a:r>
            <a:endParaRPr lang="en-US" sz="2300" b="1" i="1" dirty="0" smtClean="0"/>
          </a:p>
          <a:p>
            <a:pPr marL="182880" lvl="1"/>
            <a:endParaRPr lang="en-US" sz="2300" dirty="0"/>
          </a:p>
          <a:p>
            <a:pPr marL="182880" lvl="1"/>
            <a:r>
              <a:rPr lang="en-US" sz="2300" dirty="0" smtClean="0"/>
              <a:t>Sudden </a:t>
            </a:r>
            <a:r>
              <a:rPr lang="en-US" sz="2300" dirty="0"/>
              <a:t>limb-threatening decrease in arterial perfusion of less than 14 days </a:t>
            </a:r>
            <a:r>
              <a:rPr lang="en-US" sz="2300" dirty="0" smtClean="0"/>
              <a:t>duration</a:t>
            </a:r>
            <a:endParaRPr lang="en-US" sz="2300" dirty="0"/>
          </a:p>
          <a:p>
            <a:pPr marL="182880" lvl="1"/>
            <a:endParaRPr lang="en-US" sz="2300" dirty="0" smtClean="0"/>
          </a:p>
          <a:p>
            <a:pPr marL="182880" lvl="1"/>
            <a:r>
              <a:rPr lang="en-US" sz="2300" dirty="0" smtClean="0"/>
              <a:t>Non-traumatic acute occlusion of the arterial supply to a limb or organ</a:t>
            </a:r>
          </a:p>
          <a:p>
            <a:endParaRPr lang="en-US" sz="2300" dirty="0" smtClean="0"/>
          </a:p>
          <a:p>
            <a:r>
              <a:rPr lang="en-US" sz="2300" dirty="0" smtClean="0"/>
              <a:t>Can result either from an embolic occlusion or </a:t>
            </a:r>
            <a:r>
              <a:rPr lang="en-US" sz="2300" i="1" dirty="0" smtClean="0"/>
              <a:t>in situ </a:t>
            </a:r>
            <a:r>
              <a:rPr lang="en-US" sz="2300" dirty="0"/>
              <a:t>a</a:t>
            </a:r>
            <a:r>
              <a:rPr lang="en-US" sz="2300" dirty="0" smtClean="0"/>
              <a:t>rterial thrombosis</a:t>
            </a:r>
          </a:p>
          <a:p>
            <a:endParaRPr lang="en-US" sz="2300" dirty="0"/>
          </a:p>
        </p:txBody>
      </p:sp>
      <p:sp>
        <p:nvSpPr>
          <p:cNvPr id="4" name="TextBox 3"/>
          <p:cNvSpPr txBox="1"/>
          <p:nvPr/>
        </p:nvSpPr>
        <p:spPr>
          <a:xfrm>
            <a:off x="4233159" y="6089933"/>
            <a:ext cx="4793047" cy="553998"/>
          </a:xfrm>
          <a:prstGeom prst="rect">
            <a:avLst/>
          </a:prstGeom>
          <a:noFill/>
        </p:spPr>
        <p:txBody>
          <a:bodyPr wrap="square" rtlCol="0">
            <a:spAutoFit/>
          </a:bodyPr>
          <a:lstStyle/>
          <a:p>
            <a:r>
              <a:rPr lang="en-US" sz="1500" i="1" dirty="0" smtClean="0"/>
              <a:t>Vascular Medicine chapter on Acute Limb </a:t>
            </a:r>
            <a:r>
              <a:rPr lang="en-US" sz="1500" i="1" dirty="0"/>
              <a:t>I</a:t>
            </a:r>
            <a:r>
              <a:rPr lang="en-US" sz="1500" i="1" dirty="0" smtClean="0"/>
              <a:t>schemia by </a:t>
            </a:r>
            <a:r>
              <a:rPr lang="en-US" sz="1500" i="1" dirty="0" err="1" smtClean="0"/>
              <a:t>Creager</a:t>
            </a:r>
            <a:r>
              <a:rPr lang="en-US" sz="1500" i="1" dirty="0" smtClean="0"/>
              <a:t> et al 2013</a:t>
            </a:r>
            <a:endParaRPr lang="en-US" sz="1500" i="1" dirty="0"/>
          </a:p>
        </p:txBody>
      </p:sp>
    </p:spTree>
    <p:extLst>
      <p:ext uri="{BB962C8B-B14F-4D97-AF65-F5344CB8AC3E}">
        <p14:creationId xmlns:p14="http://schemas.microsoft.com/office/powerpoint/2010/main" val="404008877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title"/>
          </p:nvPr>
        </p:nvSpPr>
        <p:spPr/>
        <p:txBody>
          <a:bodyPr/>
          <a:lstStyle/>
          <a:p>
            <a:r>
              <a:rPr lang="en-US" b="1" dirty="0" smtClean="0"/>
              <a:t>Epidemiology</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Upper limb ischemia is very uncommon compared to lower limb ischemia</a:t>
            </a:r>
          </a:p>
          <a:p>
            <a:endParaRPr lang="en-US" dirty="0" smtClean="0"/>
          </a:p>
          <a:p>
            <a:r>
              <a:rPr lang="en-US" dirty="0" smtClean="0"/>
              <a:t>Estimated at 1.13 per 100,000 cases/year, but the true incidence can only be estimated</a:t>
            </a:r>
          </a:p>
          <a:p>
            <a:endParaRPr lang="en-US" dirty="0" smtClean="0"/>
          </a:p>
          <a:p>
            <a:r>
              <a:rPr lang="en-US" dirty="0" smtClean="0"/>
              <a:t>Affects Men and Women equally</a:t>
            </a:r>
          </a:p>
          <a:p>
            <a:endParaRPr lang="en-US" dirty="0" smtClean="0"/>
          </a:p>
          <a:p>
            <a:r>
              <a:rPr lang="en-US" dirty="0" smtClean="0"/>
              <a:t>Usually of older age, with mean age of 74 </a:t>
            </a:r>
            <a:r>
              <a:rPr lang="en-US" dirty="0" err="1" smtClean="0"/>
              <a:t>y</a:t>
            </a:r>
            <a:r>
              <a:rPr lang="en-US" dirty="0" err="1"/>
              <a:t>o</a:t>
            </a:r>
            <a:endParaRPr lang="en-US" dirty="0" smtClean="0"/>
          </a:p>
        </p:txBody>
      </p:sp>
      <p:sp>
        <p:nvSpPr>
          <p:cNvPr id="4" name="TextBox 3"/>
          <p:cNvSpPr txBox="1"/>
          <p:nvPr/>
        </p:nvSpPr>
        <p:spPr>
          <a:xfrm>
            <a:off x="4233159" y="6089933"/>
            <a:ext cx="4793047" cy="553998"/>
          </a:xfrm>
          <a:prstGeom prst="rect">
            <a:avLst/>
          </a:prstGeom>
          <a:noFill/>
        </p:spPr>
        <p:txBody>
          <a:bodyPr wrap="square" rtlCol="0">
            <a:spAutoFit/>
          </a:bodyPr>
          <a:lstStyle/>
          <a:p>
            <a:r>
              <a:rPr lang="en-US" sz="1500" i="1" dirty="0" smtClean="0"/>
              <a:t>Vascular Medicine chapter on Acute Limb </a:t>
            </a:r>
            <a:r>
              <a:rPr lang="en-US" sz="1500" i="1" dirty="0"/>
              <a:t>I</a:t>
            </a:r>
            <a:r>
              <a:rPr lang="en-US" sz="1500" i="1" dirty="0" smtClean="0"/>
              <a:t>schemia by </a:t>
            </a:r>
            <a:r>
              <a:rPr lang="en-US" sz="1500" i="1" dirty="0" err="1" smtClean="0"/>
              <a:t>Creager</a:t>
            </a:r>
            <a:r>
              <a:rPr lang="en-US" sz="1500" i="1" dirty="0" smtClean="0"/>
              <a:t> et al 2013</a:t>
            </a:r>
            <a:endParaRPr lang="en-US" sz="1500" i="1" dirty="0"/>
          </a:p>
        </p:txBody>
      </p:sp>
    </p:spTree>
    <p:extLst>
      <p:ext uri="{BB962C8B-B14F-4D97-AF65-F5344CB8AC3E}">
        <p14:creationId xmlns:p14="http://schemas.microsoft.com/office/powerpoint/2010/main" val="35807033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4" name="Title 1"/>
          <p:cNvSpPr>
            <a:spLocks noGrp="1"/>
          </p:cNvSpPr>
          <p:nvPr>
            <p:ph type="title"/>
          </p:nvPr>
        </p:nvSpPr>
        <p:spPr/>
        <p:txBody>
          <a:bodyPr/>
          <a:lstStyle/>
          <a:p>
            <a:r>
              <a:rPr lang="en-US" b="1" dirty="0" smtClean="0"/>
              <a:t>Etiology</a:t>
            </a:r>
            <a:endParaRPr lang="en-US" b="1" dirty="0"/>
          </a:p>
        </p:txBody>
      </p:sp>
      <p:sp>
        <p:nvSpPr>
          <p:cNvPr id="3" name="Content Placeholder 2"/>
          <p:cNvSpPr>
            <a:spLocks noGrp="1"/>
          </p:cNvSpPr>
          <p:nvPr>
            <p:ph idx="1"/>
          </p:nvPr>
        </p:nvSpPr>
        <p:spPr/>
        <p:txBody>
          <a:bodyPr/>
          <a:lstStyle/>
          <a:p>
            <a:r>
              <a:rPr lang="en-US" b="1" dirty="0"/>
              <a:t>Brachial and Axillary arteries:</a:t>
            </a:r>
          </a:p>
          <a:p>
            <a:pPr lvl="1"/>
            <a:r>
              <a:rPr lang="en-US" dirty="0"/>
              <a:t>Most common site for </a:t>
            </a:r>
            <a:r>
              <a:rPr lang="en-US" u="sng" dirty="0"/>
              <a:t>Embolic events</a:t>
            </a:r>
          </a:p>
          <a:p>
            <a:endParaRPr lang="en-US" dirty="0"/>
          </a:p>
        </p:txBody>
      </p:sp>
      <p:pic>
        <p:nvPicPr>
          <p:cNvPr id="6" name="Picture 5" descr="Screenshot_2015-04-22-23-51-44.png"/>
          <p:cNvPicPr>
            <a:picLocks noChangeAspect="1"/>
          </p:cNvPicPr>
          <p:nvPr/>
        </p:nvPicPr>
        <p:blipFill rotWithShape="1">
          <a:blip r:embed="rId4" cstate="email">
            <a:extLst>
              <a:ext uri="{28A0092B-C50C-407E-A947-70E740481C1C}">
                <a14:useLocalDpi xmlns:a14="http://schemas.microsoft.com/office/drawing/2010/main" val="0"/>
              </a:ext>
            </a:extLst>
          </a:blip>
          <a:srcRect l="10108" t="25286" r="4936" b="37083"/>
          <a:stretch/>
        </p:blipFill>
        <p:spPr>
          <a:xfrm>
            <a:off x="2075623" y="2673652"/>
            <a:ext cx="5059120" cy="3983809"/>
          </a:xfrm>
          <a:prstGeom prst="rect">
            <a:avLst/>
          </a:prstGeom>
        </p:spPr>
      </p:pic>
      <p:sp>
        <p:nvSpPr>
          <p:cNvPr id="2" name="Right Arrow 1"/>
          <p:cNvSpPr/>
          <p:nvPr/>
        </p:nvSpPr>
        <p:spPr>
          <a:xfrm>
            <a:off x="4055655" y="3354392"/>
            <a:ext cx="996845" cy="45719"/>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rot="19855583">
            <a:off x="3909757" y="4042101"/>
            <a:ext cx="994567" cy="45719"/>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2495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title"/>
          </p:nvPr>
        </p:nvSpPr>
        <p:spPr/>
        <p:txBody>
          <a:bodyPr/>
          <a:lstStyle/>
          <a:p>
            <a:r>
              <a:rPr lang="en-US" b="1" dirty="0" smtClean="0"/>
              <a:t>Etiology </a:t>
            </a:r>
            <a:r>
              <a:rPr lang="en-US" b="1" dirty="0" err="1" smtClean="0"/>
              <a:t>con’t</a:t>
            </a:r>
            <a:endParaRPr lang="en-US" b="1" dirty="0"/>
          </a:p>
        </p:txBody>
      </p:sp>
      <p:sp>
        <p:nvSpPr>
          <p:cNvPr id="3" name="Content Placeholder 2"/>
          <p:cNvSpPr>
            <a:spLocks noGrp="1"/>
          </p:cNvSpPr>
          <p:nvPr>
            <p:ph idx="1"/>
          </p:nvPr>
        </p:nvSpPr>
        <p:spPr/>
        <p:txBody>
          <a:bodyPr>
            <a:normAutofit/>
          </a:bodyPr>
          <a:lstStyle/>
          <a:p>
            <a:r>
              <a:rPr lang="en-US" b="1" dirty="0"/>
              <a:t>Embolism</a:t>
            </a:r>
          </a:p>
          <a:p>
            <a:pPr lvl="1"/>
            <a:r>
              <a:rPr lang="en-US" dirty="0"/>
              <a:t>Most common </a:t>
            </a:r>
            <a:r>
              <a:rPr lang="en-US" dirty="0" smtClean="0"/>
              <a:t>cause</a:t>
            </a:r>
            <a:endParaRPr lang="en-US" dirty="0"/>
          </a:p>
          <a:p>
            <a:pPr lvl="1"/>
            <a:r>
              <a:rPr lang="en-US" dirty="0"/>
              <a:t>Accounting to 74% to 100% in several reported series, of these cases 72% is </a:t>
            </a:r>
            <a:r>
              <a:rPr lang="en-US" dirty="0" err="1"/>
              <a:t>cardioembolic</a:t>
            </a:r>
            <a:r>
              <a:rPr lang="en-US" dirty="0"/>
              <a:t> in origin while 12% from proximal vessels and the remainder unknown. </a:t>
            </a:r>
          </a:p>
          <a:p>
            <a:pPr lvl="1"/>
            <a:r>
              <a:rPr lang="en-US" dirty="0"/>
              <a:t>Atrial fibrillation and LV dysfunction is the most frequent causes of cardiac emboli</a:t>
            </a:r>
          </a:p>
          <a:p>
            <a:endParaRPr lang="en-US" b="1" dirty="0" smtClean="0"/>
          </a:p>
        </p:txBody>
      </p:sp>
      <p:sp>
        <p:nvSpPr>
          <p:cNvPr id="4" name="TextBox 3"/>
          <p:cNvSpPr txBox="1"/>
          <p:nvPr/>
        </p:nvSpPr>
        <p:spPr>
          <a:xfrm>
            <a:off x="4233159" y="6089933"/>
            <a:ext cx="4793047" cy="553998"/>
          </a:xfrm>
          <a:prstGeom prst="rect">
            <a:avLst/>
          </a:prstGeom>
          <a:noFill/>
        </p:spPr>
        <p:txBody>
          <a:bodyPr wrap="square" rtlCol="0">
            <a:spAutoFit/>
          </a:bodyPr>
          <a:lstStyle/>
          <a:p>
            <a:r>
              <a:rPr lang="en-US" sz="1500" i="1" dirty="0" smtClean="0"/>
              <a:t>Vascular Medicine chapter on Acute Limb </a:t>
            </a:r>
            <a:r>
              <a:rPr lang="en-US" sz="1500" i="1" dirty="0"/>
              <a:t>I</a:t>
            </a:r>
            <a:r>
              <a:rPr lang="en-US" sz="1500" i="1" dirty="0" smtClean="0"/>
              <a:t>schemia by </a:t>
            </a:r>
            <a:r>
              <a:rPr lang="en-US" sz="1500" i="1" dirty="0" err="1" smtClean="0"/>
              <a:t>Creager</a:t>
            </a:r>
            <a:r>
              <a:rPr lang="en-US" sz="1500" i="1" dirty="0" smtClean="0"/>
              <a:t> et al 2013</a:t>
            </a:r>
            <a:endParaRPr lang="en-US" sz="1500" i="1" dirty="0"/>
          </a:p>
        </p:txBody>
      </p:sp>
    </p:spTree>
    <p:extLst>
      <p:ext uri="{BB962C8B-B14F-4D97-AF65-F5344CB8AC3E}">
        <p14:creationId xmlns:p14="http://schemas.microsoft.com/office/powerpoint/2010/main" val="50144857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title"/>
          </p:nvPr>
        </p:nvSpPr>
        <p:spPr/>
        <p:txBody>
          <a:bodyPr/>
          <a:lstStyle/>
          <a:p>
            <a:r>
              <a:rPr lang="en-US" b="1" dirty="0" smtClean="0"/>
              <a:t>Etiology </a:t>
            </a:r>
            <a:r>
              <a:rPr lang="en-US" b="1" dirty="0" err="1" smtClean="0"/>
              <a:t>con’t</a:t>
            </a:r>
            <a:endParaRPr lang="en-US" b="1" dirty="0"/>
          </a:p>
        </p:txBody>
      </p:sp>
      <p:sp>
        <p:nvSpPr>
          <p:cNvPr id="3" name="Content Placeholder 2"/>
          <p:cNvSpPr>
            <a:spLocks noGrp="1"/>
          </p:cNvSpPr>
          <p:nvPr>
            <p:ph idx="1"/>
          </p:nvPr>
        </p:nvSpPr>
        <p:spPr/>
        <p:txBody>
          <a:bodyPr>
            <a:normAutofit/>
          </a:bodyPr>
          <a:lstStyle/>
          <a:p>
            <a:r>
              <a:rPr lang="en-US" b="1" dirty="0"/>
              <a:t>Embolism</a:t>
            </a:r>
          </a:p>
          <a:p>
            <a:pPr lvl="1"/>
            <a:r>
              <a:rPr lang="en-US" dirty="0"/>
              <a:t>Most common cause</a:t>
            </a:r>
          </a:p>
          <a:p>
            <a:pPr lvl="1"/>
            <a:r>
              <a:rPr lang="en-US" dirty="0"/>
              <a:t>Accounting to 74% to 100% in several reported series, of these cases 72% is </a:t>
            </a:r>
            <a:r>
              <a:rPr lang="en-US" dirty="0" err="1"/>
              <a:t>cardioembolic</a:t>
            </a:r>
            <a:r>
              <a:rPr lang="en-US" dirty="0"/>
              <a:t> in origin while 12% from proximal vessels and the remainder unknown. </a:t>
            </a:r>
          </a:p>
          <a:p>
            <a:pPr lvl="1"/>
            <a:r>
              <a:rPr lang="en-US" u="sng" dirty="0"/>
              <a:t>Atrial fibrillation and LV dysfunction is the most frequent causes of cardiac emboli</a:t>
            </a:r>
          </a:p>
          <a:p>
            <a:endParaRPr lang="en-US" b="1" dirty="0" smtClean="0"/>
          </a:p>
        </p:txBody>
      </p:sp>
      <p:sp>
        <p:nvSpPr>
          <p:cNvPr id="4" name="TextBox 3"/>
          <p:cNvSpPr txBox="1"/>
          <p:nvPr/>
        </p:nvSpPr>
        <p:spPr>
          <a:xfrm>
            <a:off x="4233159" y="6089933"/>
            <a:ext cx="4793047" cy="553998"/>
          </a:xfrm>
          <a:prstGeom prst="rect">
            <a:avLst/>
          </a:prstGeom>
          <a:noFill/>
        </p:spPr>
        <p:txBody>
          <a:bodyPr wrap="square" rtlCol="0">
            <a:spAutoFit/>
          </a:bodyPr>
          <a:lstStyle/>
          <a:p>
            <a:r>
              <a:rPr lang="en-US" sz="1500" i="1" dirty="0" smtClean="0"/>
              <a:t>Vascular Medicine chapter on Acute Limb </a:t>
            </a:r>
            <a:r>
              <a:rPr lang="en-US" sz="1500" i="1" dirty="0"/>
              <a:t>I</a:t>
            </a:r>
            <a:r>
              <a:rPr lang="en-US" sz="1500" i="1" dirty="0" smtClean="0"/>
              <a:t>schemia by </a:t>
            </a:r>
            <a:r>
              <a:rPr lang="en-US" sz="1500" i="1" dirty="0" err="1" smtClean="0"/>
              <a:t>Creager</a:t>
            </a:r>
            <a:r>
              <a:rPr lang="en-US" sz="1500" i="1" dirty="0" smtClean="0"/>
              <a:t> et al 2013</a:t>
            </a:r>
            <a:endParaRPr lang="en-US" sz="1500" i="1" dirty="0"/>
          </a:p>
        </p:txBody>
      </p:sp>
    </p:spTree>
    <p:extLst>
      <p:ext uri="{BB962C8B-B14F-4D97-AF65-F5344CB8AC3E}">
        <p14:creationId xmlns:p14="http://schemas.microsoft.com/office/powerpoint/2010/main" val="860550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5" name="TextBox 4"/>
          <p:cNvSpPr txBox="1"/>
          <p:nvPr/>
        </p:nvSpPr>
        <p:spPr>
          <a:xfrm>
            <a:off x="643771" y="1979904"/>
            <a:ext cx="7906479" cy="3046988"/>
          </a:xfrm>
          <a:prstGeom prst="rect">
            <a:avLst/>
          </a:prstGeom>
          <a:solidFill>
            <a:schemeClr val="accent4">
              <a:lumMod val="75000"/>
            </a:schemeClr>
          </a:solidFill>
        </p:spPr>
        <p:txBody>
          <a:bodyPr wrap="square" rtlCol="0">
            <a:spAutoFit/>
          </a:bodyPr>
          <a:lstStyle/>
          <a:p>
            <a:pPr lvl="1"/>
            <a:r>
              <a:rPr lang="en-US" sz="4800" dirty="0">
                <a:solidFill>
                  <a:srgbClr val="FFFFFF"/>
                </a:solidFill>
              </a:rPr>
              <a:t>Atrial fibrillation and LV dysfunction </a:t>
            </a:r>
            <a:r>
              <a:rPr lang="en-US" sz="4800" dirty="0" smtClean="0">
                <a:solidFill>
                  <a:srgbClr val="FFFFFF"/>
                </a:solidFill>
              </a:rPr>
              <a:t>are </a:t>
            </a:r>
            <a:r>
              <a:rPr lang="en-US" sz="4800" dirty="0">
                <a:solidFill>
                  <a:srgbClr val="FFFFFF"/>
                </a:solidFill>
              </a:rPr>
              <a:t>the most frequent causes of cardiac emboli</a:t>
            </a:r>
          </a:p>
        </p:txBody>
      </p:sp>
      <p:sp>
        <p:nvSpPr>
          <p:cNvPr id="6" name="TextBox 5"/>
          <p:cNvSpPr txBox="1"/>
          <p:nvPr/>
        </p:nvSpPr>
        <p:spPr>
          <a:xfrm>
            <a:off x="4233159" y="6089933"/>
            <a:ext cx="4793047" cy="553998"/>
          </a:xfrm>
          <a:prstGeom prst="rect">
            <a:avLst/>
          </a:prstGeom>
          <a:noFill/>
        </p:spPr>
        <p:txBody>
          <a:bodyPr wrap="square" rtlCol="0">
            <a:spAutoFit/>
          </a:bodyPr>
          <a:lstStyle/>
          <a:p>
            <a:r>
              <a:rPr lang="en-US" sz="1500" i="1" dirty="0" smtClean="0"/>
              <a:t>Vascular Medicine chapter on Acute Limb </a:t>
            </a:r>
            <a:r>
              <a:rPr lang="en-US" sz="1500" i="1" dirty="0"/>
              <a:t>I</a:t>
            </a:r>
            <a:r>
              <a:rPr lang="en-US" sz="1500" i="1" dirty="0" smtClean="0"/>
              <a:t>schemia by </a:t>
            </a:r>
            <a:r>
              <a:rPr lang="en-US" sz="1500" i="1" dirty="0" err="1" smtClean="0"/>
              <a:t>Creager</a:t>
            </a:r>
            <a:r>
              <a:rPr lang="en-US" sz="1500" i="1" dirty="0" smtClean="0"/>
              <a:t> et al 2013</a:t>
            </a:r>
            <a:endParaRPr lang="en-US" sz="1500" i="1" dirty="0"/>
          </a:p>
        </p:txBody>
      </p:sp>
    </p:spTree>
    <p:extLst>
      <p:ext uri="{BB962C8B-B14F-4D97-AF65-F5344CB8AC3E}">
        <p14:creationId xmlns:p14="http://schemas.microsoft.com/office/powerpoint/2010/main" val="39609625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dirty="0" smtClean="0"/>
              <a:t>Annual Stroke Risk: </a:t>
            </a:r>
            <a:r>
              <a:rPr lang="en-US" sz="3800" dirty="0" smtClean="0"/>
              <a:t/>
            </a:r>
            <a:br>
              <a:rPr lang="en-US" sz="3800" dirty="0" smtClean="0"/>
            </a:br>
            <a:r>
              <a:rPr lang="en-US" sz="2800" dirty="0" smtClean="0"/>
              <a:t>Comparing PAF vs. Sustained Atrial Fibrillation</a:t>
            </a:r>
            <a:endParaRPr lang="en-US" sz="2800" dirty="0"/>
          </a:p>
        </p:txBody>
      </p:sp>
      <p:pic>
        <p:nvPicPr>
          <p:cNvPr id="4" name="Picture 3"/>
          <p:cNvPicPr>
            <a:picLocks noChangeAspect="1"/>
          </p:cNvPicPr>
          <p:nvPr/>
        </p:nvPicPr>
        <p:blipFill>
          <a:blip r:embed="rId3"/>
          <a:stretch>
            <a:fillRect/>
          </a:stretch>
        </p:blipFill>
        <p:spPr>
          <a:xfrm>
            <a:off x="660486" y="1554173"/>
            <a:ext cx="7852993" cy="4617425"/>
          </a:xfrm>
          <a:prstGeom prst="rect">
            <a:avLst/>
          </a:prstGeom>
        </p:spPr>
      </p:pic>
      <p:sp>
        <p:nvSpPr>
          <p:cNvPr id="5" name="TextBox 4"/>
          <p:cNvSpPr txBox="1"/>
          <p:nvPr/>
        </p:nvSpPr>
        <p:spPr>
          <a:xfrm>
            <a:off x="918995" y="6316964"/>
            <a:ext cx="7707026" cy="338554"/>
          </a:xfrm>
          <a:prstGeom prst="rect">
            <a:avLst/>
          </a:prstGeom>
          <a:noFill/>
        </p:spPr>
        <p:txBody>
          <a:bodyPr wrap="square" rtlCol="0">
            <a:spAutoFit/>
          </a:bodyPr>
          <a:lstStyle/>
          <a:p>
            <a:r>
              <a:rPr lang="en-US" sz="1600" i="1" dirty="0"/>
              <a:t>Data from Hart RG, Pearce LA, </a:t>
            </a:r>
            <a:r>
              <a:rPr lang="en-US" sz="1600" i="1" dirty="0" err="1"/>
              <a:t>Rothbart</a:t>
            </a:r>
            <a:r>
              <a:rPr lang="en-US" sz="1600" i="1" dirty="0"/>
              <a:t> RM, et al. J Am </a:t>
            </a:r>
            <a:r>
              <a:rPr lang="en-US" sz="1600" i="1" dirty="0" err="1"/>
              <a:t>Coll</a:t>
            </a:r>
            <a:r>
              <a:rPr lang="en-US" sz="1600" i="1" dirty="0"/>
              <a:t> </a:t>
            </a:r>
            <a:r>
              <a:rPr lang="en-US" sz="1600" i="1" dirty="0" err="1"/>
              <a:t>Cardiol</a:t>
            </a:r>
            <a:r>
              <a:rPr lang="en-US" sz="1600" i="1" dirty="0"/>
              <a:t> 2000; 35:183.</a:t>
            </a:r>
            <a:endParaRPr lang="en-US" sz="1600" dirty="0"/>
          </a:p>
        </p:txBody>
      </p:sp>
    </p:spTree>
    <p:extLst>
      <p:ext uri="{BB962C8B-B14F-4D97-AF65-F5344CB8AC3E}">
        <p14:creationId xmlns:p14="http://schemas.microsoft.com/office/powerpoint/2010/main" val="148474407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ASSERT  Study</a:t>
            </a:r>
            <a:endParaRPr lang="en-US" dirty="0"/>
          </a:p>
        </p:txBody>
      </p:sp>
      <p:sp>
        <p:nvSpPr>
          <p:cNvPr id="3" name="Content Placeholder 2"/>
          <p:cNvSpPr>
            <a:spLocks noGrp="1"/>
          </p:cNvSpPr>
          <p:nvPr>
            <p:ph idx="1"/>
          </p:nvPr>
        </p:nvSpPr>
        <p:spPr/>
        <p:txBody>
          <a:bodyPr/>
          <a:lstStyle/>
          <a:p>
            <a:r>
              <a:rPr lang="en-US" b="1" dirty="0" err="1">
                <a:solidFill>
                  <a:srgbClr val="9D3232"/>
                </a:solidFill>
              </a:rPr>
              <a:t>AS</a:t>
            </a:r>
            <a:r>
              <a:rPr lang="en-US" dirty="0" err="1"/>
              <a:t>ymptomatic</a:t>
            </a:r>
            <a:r>
              <a:rPr lang="en-US" dirty="0"/>
              <a:t> AF and </a:t>
            </a:r>
            <a:r>
              <a:rPr lang="en-US" b="1" dirty="0">
                <a:solidFill>
                  <a:schemeClr val="accent6">
                    <a:lumMod val="50000"/>
                  </a:schemeClr>
                </a:solidFill>
              </a:rPr>
              <a:t>S</a:t>
            </a:r>
            <a:r>
              <a:rPr lang="en-US" dirty="0"/>
              <a:t>troke </a:t>
            </a:r>
            <a:r>
              <a:rPr lang="en-US" b="1" dirty="0">
                <a:solidFill>
                  <a:srgbClr val="9D3232"/>
                </a:solidFill>
              </a:rPr>
              <a:t>E</a:t>
            </a:r>
            <a:r>
              <a:rPr lang="en-US" dirty="0"/>
              <a:t>valuation in Pacemaker Patients and the </a:t>
            </a:r>
            <a:r>
              <a:rPr lang="en-US" dirty="0" smtClean="0"/>
              <a:t>AF </a:t>
            </a:r>
            <a:r>
              <a:rPr lang="en-US" b="1" dirty="0" smtClean="0">
                <a:solidFill>
                  <a:srgbClr val="9D3232"/>
                </a:solidFill>
              </a:rPr>
              <a:t>R</a:t>
            </a:r>
            <a:r>
              <a:rPr lang="en-US" dirty="0" smtClean="0"/>
              <a:t>eduction </a:t>
            </a:r>
            <a:r>
              <a:rPr lang="en-US" dirty="0"/>
              <a:t>Atrial Pacing </a:t>
            </a:r>
            <a:r>
              <a:rPr lang="en-US" b="1" dirty="0" smtClean="0">
                <a:solidFill>
                  <a:srgbClr val="9D3232"/>
                </a:solidFill>
              </a:rPr>
              <a:t>T</a:t>
            </a:r>
            <a:r>
              <a:rPr lang="en-US" dirty="0" smtClean="0"/>
              <a:t>rial</a:t>
            </a:r>
          </a:p>
          <a:p>
            <a:endParaRPr lang="en-US" b="1" dirty="0"/>
          </a:p>
          <a:p>
            <a:r>
              <a:rPr lang="en-US" dirty="0" smtClean="0"/>
              <a:t>Atrial Fibrillation lasting more than          </a:t>
            </a:r>
            <a:r>
              <a:rPr lang="en-US" b="1" u="sng" dirty="0" smtClean="0"/>
              <a:t>6 minutes</a:t>
            </a:r>
            <a:r>
              <a:rPr lang="en-US" dirty="0" smtClean="0"/>
              <a:t>, increases the risk of developing Thromboembolic events such as Ischemic Strokes</a:t>
            </a:r>
            <a:endParaRPr lang="en-US" dirty="0"/>
          </a:p>
        </p:txBody>
      </p:sp>
      <p:sp>
        <p:nvSpPr>
          <p:cNvPr id="4" name="TextBox 3"/>
          <p:cNvSpPr txBox="1"/>
          <p:nvPr/>
        </p:nvSpPr>
        <p:spPr>
          <a:xfrm>
            <a:off x="457200" y="6049579"/>
            <a:ext cx="8229600" cy="553998"/>
          </a:xfrm>
          <a:prstGeom prst="rect">
            <a:avLst/>
          </a:prstGeom>
          <a:noFill/>
        </p:spPr>
        <p:txBody>
          <a:bodyPr wrap="square" rtlCol="0">
            <a:spAutoFit/>
          </a:bodyPr>
          <a:lstStyle/>
          <a:p>
            <a:r>
              <a:rPr lang="en-US" sz="1500" dirty="0"/>
              <a:t>Healey JS, Connolly SJ, Gold MR, et al. Subclinical atrial fibrillation and the risk of stroke. </a:t>
            </a:r>
            <a:r>
              <a:rPr lang="en-US" sz="1500" i="1" dirty="0"/>
              <a:t>N </a:t>
            </a:r>
            <a:r>
              <a:rPr lang="en-US" sz="1500" i="1" dirty="0" err="1"/>
              <a:t>Engl</a:t>
            </a:r>
            <a:r>
              <a:rPr lang="en-US" sz="1500" i="1" dirty="0"/>
              <a:t> J Med</a:t>
            </a:r>
            <a:r>
              <a:rPr lang="en-US" sz="1500" dirty="0"/>
              <a:t> 2012; 366:120-129.</a:t>
            </a:r>
          </a:p>
        </p:txBody>
      </p:sp>
    </p:spTree>
    <p:extLst>
      <p:ext uri="{BB962C8B-B14F-4D97-AF65-F5344CB8AC3E}">
        <p14:creationId xmlns:p14="http://schemas.microsoft.com/office/powerpoint/2010/main" val="161536775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title"/>
          </p:nvPr>
        </p:nvSpPr>
        <p:spPr/>
        <p:txBody>
          <a:bodyPr/>
          <a:lstStyle/>
          <a:p>
            <a:r>
              <a:rPr lang="en-US" dirty="0" smtClean="0"/>
              <a:t>Smoking</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Some studies </a:t>
            </a:r>
            <a:r>
              <a:rPr lang="en-US" dirty="0"/>
              <a:t>have found a stronger association between tobacco abuse and PAD than between tobacco abuse and ischemic heart disease. Moreover, the heavier smokers not only have a greater risk for PAD, they also have the more severe forms that cause critical ischemia</a:t>
            </a:r>
            <a:r>
              <a:rPr lang="en-US" dirty="0" smtClean="0"/>
              <a:t>. </a:t>
            </a:r>
            <a:r>
              <a:rPr lang="en-US" dirty="0"/>
              <a:t>The cessation of smoking is accompanied by a reduction in the risk for </a:t>
            </a:r>
            <a:r>
              <a:rPr lang="en-US" dirty="0" smtClean="0"/>
              <a:t>PAD </a:t>
            </a:r>
            <a:r>
              <a:rPr lang="en-US" dirty="0"/>
              <a:t>and, although the risk for PAD in ex-smokers </a:t>
            </a:r>
            <a:r>
              <a:rPr lang="en-US" dirty="0" smtClean="0"/>
              <a:t>are </a:t>
            </a:r>
            <a:r>
              <a:rPr lang="en-US" dirty="0"/>
              <a:t>7 times greater than in non-smokers, the risk in active smokers is 16 times </a:t>
            </a:r>
            <a:r>
              <a:rPr lang="en-US" dirty="0" smtClean="0"/>
              <a:t>greater.</a:t>
            </a:r>
            <a:r>
              <a:rPr lang="en-US" baseline="30000" dirty="0"/>
              <a:t> </a:t>
            </a:r>
            <a:r>
              <a:rPr lang="en-US" dirty="0" smtClean="0"/>
              <a:t>Additionally</a:t>
            </a:r>
            <a:r>
              <a:rPr lang="en-US" dirty="0"/>
              <a:t>, the permeability of both venous coronary bypass and prosthetic grafts is reduced in patients who smoke. The rates of amputations and mortality are also greater in smokers.</a:t>
            </a:r>
          </a:p>
        </p:txBody>
      </p:sp>
      <p:sp>
        <p:nvSpPr>
          <p:cNvPr id="6" name="TextBox 5"/>
          <p:cNvSpPr txBox="1"/>
          <p:nvPr/>
        </p:nvSpPr>
        <p:spPr>
          <a:xfrm>
            <a:off x="3507909" y="6107759"/>
            <a:ext cx="5428187" cy="400110"/>
          </a:xfrm>
          <a:prstGeom prst="rect">
            <a:avLst/>
          </a:prstGeom>
          <a:noFill/>
        </p:spPr>
        <p:txBody>
          <a:bodyPr wrap="square" rtlCol="0">
            <a:spAutoFit/>
          </a:bodyPr>
          <a:lstStyle/>
          <a:p>
            <a:r>
              <a:rPr lang="en-US" sz="1000" b="1" i="1" dirty="0"/>
              <a:t>1</a:t>
            </a:r>
            <a:r>
              <a:rPr lang="en-US" sz="1000" i="1" dirty="0"/>
              <a:t>.Criqui MH, </a:t>
            </a:r>
            <a:r>
              <a:rPr lang="en-US" sz="1000" i="1" dirty="0" err="1"/>
              <a:t>Fronek</a:t>
            </a:r>
            <a:r>
              <a:rPr lang="en-US" sz="1000" i="1" dirty="0"/>
              <a:t> A, Barrett-Connor E, </a:t>
            </a:r>
            <a:r>
              <a:rPr lang="en-US" sz="1000" i="1" dirty="0" err="1"/>
              <a:t>Klauber</a:t>
            </a:r>
            <a:r>
              <a:rPr lang="en-US" sz="1000" i="1" dirty="0"/>
              <a:t> MR, Gabriel S, Goodman D. The prevalence of peripheral arterial disease in a defined population. Circulation. 1985;71:510-51</a:t>
            </a:r>
          </a:p>
        </p:txBody>
      </p:sp>
    </p:spTree>
    <p:extLst>
      <p:ext uri="{BB962C8B-B14F-4D97-AF65-F5344CB8AC3E}">
        <p14:creationId xmlns:p14="http://schemas.microsoft.com/office/powerpoint/2010/main" val="18913591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title"/>
          </p:nvPr>
        </p:nvSpPr>
        <p:spPr/>
        <p:txBody>
          <a:bodyPr/>
          <a:lstStyle/>
          <a:p>
            <a:r>
              <a:rPr lang="en-US" dirty="0" smtClean="0"/>
              <a:t>Smoking</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Some studies </a:t>
            </a:r>
            <a:r>
              <a:rPr lang="en-US" dirty="0"/>
              <a:t>have found a stronger association between tobacco abuse and PAD than between tobacco abuse and ischemic heart disease. Moreover, </a:t>
            </a:r>
            <a:r>
              <a:rPr lang="en-US" b="1" dirty="0">
                <a:solidFill>
                  <a:srgbClr val="000000"/>
                </a:solidFill>
              </a:rPr>
              <a:t>the</a:t>
            </a:r>
            <a:r>
              <a:rPr lang="en-US" dirty="0"/>
              <a:t> </a:t>
            </a:r>
            <a:r>
              <a:rPr lang="en-US" b="1" dirty="0">
                <a:solidFill>
                  <a:srgbClr val="000000"/>
                </a:solidFill>
              </a:rPr>
              <a:t>heavier smokers</a:t>
            </a:r>
            <a:r>
              <a:rPr lang="en-US" dirty="0">
                <a:solidFill>
                  <a:srgbClr val="FF6600"/>
                </a:solidFill>
              </a:rPr>
              <a:t> </a:t>
            </a:r>
            <a:r>
              <a:rPr lang="en-US" dirty="0"/>
              <a:t>not only have a </a:t>
            </a:r>
            <a:r>
              <a:rPr lang="en-US" b="1" dirty="0">
                <a:solidFill>
                  <a:srgbClr val="000000"/>
                </a:solidFill>
              </a:rPr>
              <a:t>greater risk for PAD</a:t>
            </a:r>
            <a:r>
              <a:rPr lang="en-US" dirty="0">
                <a:solidFill>
                  <a:srgbClr val="000000"/>
                </a:solidFill>
              </a:rPr>
              <a:t>, </a:t>
            </a:r>
            <a:r>
              <a:rPr lang="en-US" b="1" dirty="0">
                <a:solidFill>
                  <a:srgbClr val="000000"/>
                </a:solidFill>
              </a:rPr>
              <a:t>they also have the more severe forms that cause critical ischemia</a:t>
            </a:r>
            <a:r>
              <a:rPr lang="en-US" dirty="0" smtClean="0">
                <a:solidFill>
                  <a:srgbClr val="000000"/>
                </a:solidFill>
              </a:rPr>
              <a:t>. </a:t>
            </a:r>
            <a:r>
              <a:rPr lang="en-US" dirty="0"/>
              <a:t>The cessation of smoking is accompanied by a reduction in the risk for </a:t>
            </a:r>
            <a:r>
              <a:rPr lang="en-US" dirty="0" smtClean="0"/>
              <a:t>PAD </a:t>
            </a:r>
            <a:r>
              <a:rPr lang="en-US" dirty="0"/>
              <a:t>and, although the risk for PAD in </a:t>
            </a:r>
            <a:r>
              <a:rPr lang="en-US" b="1" dirty="0">
                <a:solidFill>
                  <a:schemeClr val="bg1"/>
                </a:solidFill>
              </a:rPr>
              <a:t>ex-smokers </a:t>
            </a:r>
            <a:r>
              <a:rPr lang="en-US" b="1" dirty="0" smtClean="0">
                <a:solidFill>
                  <a:schemeClr val="bg1"/>
                </a:solidFill>
              </a:rPr>
              <a:t>are </a:t>
            </a:r>
            <a:r>
              <a:rPr lang="en-US" b="1" dirty="0">
                <a:solidFill>
                  <a:schemeClr val="bg1"/>
                </a:solidFill>
              </a:rPr>
              <a:t>7 times greater than in non-smokers</a:t>
            </a:r>
            <a:r>
              <a:rPr lang="en-US" dirty="0">
                <a:solidFill>
                  <a:schemeClr val="bg1"/>
                </a:solidFill>
              </a:rPr>
              <a:t>, </a:t>
            </a:r>
            <a:r>
              <a:rPr lang="en-US" b="1" dirty="0">
                <a:solidFill>
                  <a:schemeClr val="bg1"/>
                </a:solidFill>
              </a:rPr>
              <a:t>the risk in active smokers is 16 times </a:t>
            </a:r>
            <a:r>
              <a:rPr lang="en-US" b="1" dirty="0" smtClean="0">
                <a:solidFill>
                  <a:schemeClr val="bg1"/>
                </a:solidFill>
              </a:rPr>
              <a:t>greater</a:t>
            </a:r>
            <a:r>
              <a:rPr lang="en-US" dirty="0" smtClean="0"/>
              <a:t>.</a:t>
            </a:r>
            <a:r>
              <a:rPr lang="en-US" baseline="30000" dirty="0"/>
              <a:t> </a:t>
            </a:r>
            <a:r>
              <a:rPr lang="en-US" dirty="0" smtClean="0"/>
              <a:t>Additionally</a:t>
            </a:r>
            <a:r>
              <a:rPr lang="en-US" dirty="0"/>
              <a:t>, the permeability of both venous coronary bypass and prosthetic grafts is reduced in patients who smoke. The rates of amputations and mortality are also greater in smokers.</a:t>
            </a:r>
          </a:p>
        </p:txBody>
      </p:sp>
      <p:sp>
        <p:nvSpPr>
          <p:cNvPr id="4" name="TextBox 3"/>
          <p:cNvSpPr txBox="1"/>
          <p:nvPr/>
        </p:nvSpPr>
        <p:spPr>
          <a:xfrm>
            <a:off x="3507909" y="6107759"/>
            <a:ext cx="5428187" cy="400110"/>
          </a:xfrm>
          <a:prstGeom prst="rect">
            <a:avLst/>
          </a:prstGeom>
          <a:noFill/>
        </p:spPr>
        <p:txBody>
          <a:bodyPr wrap="square" rtlCol="0">
            <a:spAutoFit/>
          </a:bodyPr>
          <a:lstStyle/>
          <a:p>
            <a:r>
              <a:rPr lang="en-US" sz="1000" b="1" i="1" dirty="0"/>
              <a:t>1</a:t>
            </a:r>
            <a:r>
              <a:rPr lang="en-US" sz="1000" i="1" dirty="0"/>
              <a:t>.Criqui MH, </a:t>
            </a:r>
            <a:r>
              <a:rPr lang="en-US" sz="1000" i="1" dirty="0" err="1"/>
              <a:t>Fronek</a:t>
            </a:r>
            <a:r>
              <a:rPr lang="en-US" sz="1000" i="1" dirty="0"/>
              <a:t> A, Barrett-Connor E, </a:t>
            </a:r>
            <a:r>
              <a:rPr lang="en-US" sz="1000" i="1" dirty="0" err="1"/>
              <a:t>Klauber</a:t>
            </a:r>
            <a:r>
              <a:rPr lang="en-US" sz="1000" i="1" dirty="0"/>
              <a:t> MR, Gabriel S, Goodman D. The prevalence of peripheral arterial disease in a defined population. Circulation. 1985;71:510-51</a:t>
            </a:r>
          </a:p>
        </p:txBody>
      </p:sp>
    </p:spTree>
    <p:extLst>
      <p:ext uri="{BB962C8B-B14F-4D97-AF65-F5344CB8AC3E}">
        <p14:creationId xmlns:p14="http://schemas.microsoft.com/office/powerpoint/2010/main" val="30446076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title"/>
          </p:nvPr>
        </p:nvSpPr>
        <p:spPr/>
        <p:txBody>
          <a:bodyPr/>
          <a:lstStyle/>
          <a:p>
            <a:r>
              <a:rPr lang="en-US" b="1" dirty="0" smtClean="0"/>
              <a:t>Diagnosis</a:t>
            </a:r>
            <a:endParaRPr lang="en-US" b="1" dirty="0"/>
          </a:p>
        </p:txBody>
      </p:sp>
      <p:sp>
        <p:nvSpPr>
          <p:cNvPr id="3" name="Content Placeholder 2"/>
          <p:cNvSpPr>
            <a:spLocks noGrp="1"/>
          </p:cNvSpPr>
          <p:nvPr>
            <p:ph idx="1"/>
          </p:nvPr>
        </p:nvSpPr>
        <p:spPr/>
        <p:txBody>
          <a:bodyPr>
            <a:normAutofit fontScale="92500" lnSpcReduction="10000"/>
          </a:bodyPr>
          <a:lstStyle/>
          <a:p>
            <a:r>
              <a:rPr lang="en-US" b="1" dirty="0" smtClean="0">
                <a:solidFill>
                  <a:srgbClr val="800000"/>
                </a:solidFill>
              </a:rPr>
              <a:t>Physical Examination: </a:t>
            </a:r>
          </a:p>
          <a:p>
            <a:pPr lvl="1"/>
            <a:r>
              <a:rPr lang="en-US" dirty="0" smtClean="0"/>
              <a:t>Basis for diagnosis</a:t>
            </a:r>
          </a:p>
          <a:p>
            <a:pPr lvl="1"/>
            <a:r>
              <a:rPr lang="en-US" dirty="0" smtClean="0"/>
              <a:t>A good physical examination avoids the need for additional imaging that can delay or shorten immediate therapeutic interventions</a:t>
            </a:r>
          </a:p>
          <a:p>
            <a:endParaRPr lang="en-US" b="1" u="sng" dirty="0" smtClean="0"/>
          </a:p>
          <a:p>
            <a:r>
              <a:rPr lang="en-US" b="1" dirty="0">
                <a:solidFill>
                  <a:srgbClr val="800000"/>
                </a:solidFill>
              </a:rPr>
              <a:t>Bedside </a:t>
            </a:r>
            <a:r>
              <a:rPr lang="en-US" b="1" dirty="0" err="1">
                <a:solidFill>
                  <a:srgbClr val="800000"/>
                </a:solidFill>
              </a:rPr>
              <a:t>doppler</a:t>
            </a:r>
            <a:r>
              <a:rPr lang="en-US" b="1" dirty="0">
                <a:solidFill>
                  <a:srgbClr val="800000"/>
                </a:solidFill>
              </a:rPr>
              <a:t> evaluation</a:t>
            </a:r>
            <a:r>
              <a:rPr lang="en-US" dirty="0">
                <a:solidFill>
                  <a:srgbClr val="800000"/>
                </a:solidFill>
              </a:rPr>
              <a:t>: </a:t>
            </a:r>
            <a:endParaRPr lang="en-US" dirty="0" smtClean="0">
              <a:solidFill>
                <a:srgbClr val="800000"/>
              </a:solidFill>
            </a:endParaRPr>
          </a:p>
          <a:p>
            <a:pPr lvl="1"/>
            <a:r>
              <a:rPr lang="en-US" dirty="0" smtClean="0"/>
              <a:t>Makes </a:t>
            </a:r>
            <a:r>
              <a:rPr lang="en-US" dirty="0"/>
              <a:t>for fast sufficient basis for the </a:t>
            </a:r>
            <a:r>
              <a:rPr lang="en-US" dirty="0" smtClean="0"/>
              <a:t>diagnosis</a:t>
            </a:r>
          </a:p>
          <a:p>
            <a:endParaRPr lang="en-US" dirty="0"/>
          </a:p>
          <a:p>
            <a:r>
              <a:rPr lang="en-US" b="1" dirty="0" smtClean="0">
                <a:solidFill>
                  <a:srgbClr val="800000"/>
                </a:solidFill>
              </a:rPr>
              <a:t>CT Angiogram or MRA</a:t>
            </a:r>
            <a:r>
              <a:rPr lang="en-US" dirty="0" smtClean="0">
                <a:solidFill>
                  <a:srgbClr val="800000"/>
                </a:solidFill>
              </a:rPr>
              <a:t>: </a:t>
            </a:r>
          </a:p>
          <a:p>
            <a:pPr lvl="1"/>
            <a:r>
              <a:rPr lang="en-US" dirty="0" smtClean="0"/>
              <a:t>Confirmatory imaging</a:t>
            </a:r>
          </a:p>
          <a:p>
            <a:endParaRPr lang="en-US" dirty="0" smtClean="0"/>
          </a:p>
        </p:txBody>
      </p:sp>
      <p:sp>
        <p:nvSpPr>
          <p:cNvPr id="4" name="TextBox 3"/>
          <p:cNvSpPr txBox="1"/>
          <p:nvPr/>
        </p:nvSpPr>
        <p:spPr>
          <a:xfrm>
            <a:off x="4233159" y="6089933"/>
            <a:ext cx="4793047" cy="553998"/>
          </a:xfrm>
          <a:prstGeom prst="rect">
            <a:avLst/>
          </a:prstGeom>
          <a:noFill/>
        </p:spPr>
        <p:txBody>
          <a:bodyPr wrap="square" rtlCol="0">
            <a:spAutoFit/>
          </a:bodyPr>
          <a:lstStyle/>
          <a:p>
            <a:r>
              <a:rPr lang="en-US" sz="1500" i="1" dirty="0" smtClean="0"/>
              <a:t>Vascular Medicine chapter on Acute Limb </a:t>
            </a:r>
            <a:r>
              <a:rPr lang="en-US" sz="1500" i="1" dirty="0"/>
              <a:t>I</a:t>
            </a:r>
            <a:r>
              <a:rPr lang="en-US" sz="1500" i="1" dirty="0" smtClean="0"/>
              <a:t>schemia by </a:t>
            </a:r>
            <a:r>
              <a:rPr lang="en-US" sz="1500" i="1" dirty="0" err="1" smtClean="0"/>
              <a:t>Creager</a:t>
            </a:r>
            <a:r>
              <a:rPr lang="en-US" sz="1500" i="1" dirty="0" smtClean="0"/>
              <a:t> et al 2013</a:t>
            </a:r>
            <a:endParaRPr lang="en-US" sz="1500" i="1" dirty="0"/>
          </a:p>
        </p:txBody>
      </p:sp>
    </p:spTree>
    <p:extLst>
      <p:ext uri="{BB962C8B-B14F-4D97-AF65-F5344CB8AC3E}">
        <p14:creationId xmlns:p14="http://schemas.microsoft.com/office/powerpoint/2010/main" val="405019194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Physical examination findings:</a:t>
            </a:r>
            <a:endParaRPr lang="en-US" b="1" dirty="0"/>
          </a:p>
        </p:txBody>
      </p:sp>
      <p:sp>
        <p:nvSpPr>
          <p:cNvPr id="3" name="Content Placeholder 2"/>
          <p:cNvSpPr>
            <a:spLocks noGrp="1"/>
          </p:cNvSpPr>
          <p:nvPr>
            <p:ph idx="1"/>
          </p:nvPr>
        </p:nvSpPr>
        <p:spPr/>
        <p:txBody>
          <a:bodyPr/>
          <a:lstStyle/>
          <a:p>
            <a:r>
              <a:rPr lang="en-US" sz="2800" b="1" dirty="0" smtClean="0"/>
              <a:t>6 P’s of Arterial occlusive disease</a:t>
            </a:r>
          </a:p>
          <a:p>
            <a:endParaRPr lang="en-US" sz="2500" dirty="0" smtClean="0"/>
          </a:p>
          <a:p>
            <a:pPr lvl="1"/>
            <a:r>
              <a:rPr lang="en-US" sz="3200" b="1" dirty="0" smtClean="0"/>
              <a:t>P</a:t>
            </a:r>
            <a:r>
              <a:rPr lang="en-US" sz="2500" dirty="0" smtClean="0"/>
              <a:t>ain- Most common </a:t>
            </a:r>
            <a:r>
              <a:rPr lang="en-US" sz="2500" dirty="0" err="1" smtClean="0"/>
              <a:t>sypmtoms</a:t>
            </a:r>
            <a:endParaRPr lang="en-US" sz="2500" dirty="0" smtClean="0"/>
          </a:p>
          <a:p>
            <a:pPr lvl="1"/>
            <a:r>
              <a:rPr lang="en-US" sz="3200" b="1" dirty="0"/>
              <a:t>P</a:t>
            </a:r>
            <a:r>
              <a:rPr lang="en-US" sz="2500" dirty="0"/>
              <a:t>allor/cyanosis- Early sign of ischemia</a:t>
            </a:r>
          </a:p>
          <a:p>
            <a:pPr lvl="1"/>
            <a:r>
              <a:rPr lang="en-US" sz="3200" b="1" dirty="0" err="1" smtClean="0"/>
              <a:t>P</a:t>
            </a:r>
            <a:r>
              <a:rPr lang="en-US" sz="2500" dirty="0" err="1" smtClean="0"/>
              <a:t>ulselessnes</a:t>
            </a:r>
            <a:endParaRPr lang="en-US" sz="2500" dirty="0" smtClean="0"/>
          </a:p>
          <a:p>
            <a:pPr lvl="1"/>
            <a:r>
              <a:rPr lang="en-US" sz="3200" b="1" dirty="0" err="1" smtClean="0"/>
              <a:t>P</a:t>
            </a:r>
            <a:r>
              <a:rPr lang="en-US" sz="2500" dirty="0" err="1" smtClean="0"/>
              <a:t>oikilothermia</a:t>
            </a:r>
            <a:endParaRPr lang="en-US" sz="2500" dirty="0" smtClean="0"/>
          </a:p>
          <a:p>
            <a:pPr lvl="1"/>
            <a:r>
              <a:rPr lang="en-US" sz="3600" b="1" dirty="0" err="1" smtClean="0"/>
              <a:t>P</a:t>
            </a:r>
            <a:r>
              <a:rPr lang="en-US" sz="2500" dirty="0" err="1" smtClean="0"/>
              <a:t>aresthesia</a:t>
            </a:r>
            <a:r>
              <a:rPr lang="en-US" sz="2500" dirty="0" smtClean="0"/>
              <a:t>- Replaces pain if not resolved</a:t>
            </a:r>
            <a:endParaRPr lang="en-US" sz="2500" dirty="0"/>
          </a:p>
          <a:p>
            <a:pPr lvl="1"/>
            <a:r>
              <a:rPr lang="en-US" sz="3200" b="1" dirty="0" smtClean="0"/>
              <a:t>P</a:t>
            </a:r>
            <a:r>
              <a:rPr lang="en-US" sz="2500" dirty="0" smtClean="0"/>
              <a:t>aralysis- Final stage of ischemic injury</a:t>
            </a:r>
          </a:p>
          <a:p>
            <a:pPr lvl="1"/>
            <a:endParaRPr lang="en-US" dirty="0"/>
          </a:p>
        </p:txBody>
      </p:sp>
      <p:pic>
        <p:nvPicPr>
          <p:cNvPr id="4" name="Picture 3"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20460534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Physical examination findings:</a:t>
            </a:r>
            <a:endParaRPr lang="en-US" b="1" dirty="0"/>
          </a:p>
        </p:txBody>
      </p:sp>
      <p:sp>
        <p:nvSpPr>
          <p:cNvPr id="3" name="Content Placeholder 2"/>
          <p:cNvSpPr>
            <a:spLocks noGrp="1"/>
          </p:cNvSpPr>
          <p:nvPr>
            <p:ph idx="1"/>
          </p:nvPr>
        </p:nvSpPr>
        <p:spPr/>
        <p:txBody>
          <a:bodyPr/>
          <a:lstStyle/>
          <a:p>
            <a:r>
              <a:rPr lang="en-US" sz="2800" b="1" dirty="0" smtClean="0"/>
              <a:t>6 P’s of Arterial occlusive disease</a:t>
            </a:r>
          </a:p>
          <a:p>
            <a:endParaRPr lang="en-US" sz="2500" dirty="0" smtClean="0"/>
          </a:p>
          <a:p>
            <a:pPr lvl="1"/>
            <a:r>
              <a:rPr lang="en-US" sz="3200" b="1" dirty="0" smtClean="0"/>
              <a:t>P</a:t>
            </a:r>
            <a:r>
              <a:rPr lang="en-US" sz="2500" dirty="0" smtClean="0"/>
              <a:t>ain- Most common </a:t>
            </a:r>
            <a:r>
              <a:rPr lang="en-US" sz="2500" dirty="0" err="1" smtClean="0"/>
              <a:t>sypmtoms</a:t>
            </a:r>
            <a:endParaRPr lang="en-US" sz="2500" dirty="0" smtClean="0"/>
          </a:p>
          <a:p>
            <a:pPr lvl="1"/>
            <a:r>
              <a:rPr lang="en-US" sz="3200" b="1" dirty="0" smtClean="0"/>
              <a:t>P</a:t>
            </a:r>
            <a:r>
              <a:rPr lang="en-US" sz="2500" dirty="0" smtClean="0"/>
              <a:t>allor/cyanosis- Early sign of ischemia</a:t>
            </a:r>
            <a:endParaRPr lang="en-US" sz="2500" dirty="0"/>
          </a:p>
          <a:p>
            <a:pPr lvl="1"/>
            <a:r>
              <a:rPr lang="en-US" sz="3200" b="1" dirty="0" err="1" smtClean="0"/>
              <a:t>P</a:t>
            </a:r>
            <a:r>
              <a:rPr lang="en-US" sz="2500" dirty="0" err="1" smtClean="0"/>
              <a:t>ulselessnes</a:t>
            </a:r>
            <a:endParaRPr lang="en-US" sz="2500" dirty="0" smtClean="0"/>
          </a:p>
          <a:p>
            <a:pPr lvl="1"/>
            <a:r>
              <a:rPr lang="en-US" sz="3200" b="1" dirty="0" err="1" smtClean="0"/>
              <a:t>P</a:t>
            </a:r>
            <a:r>
              <a:rPr lang="en-US" sz="2500" dirty="0" err="1" smtClean="0"/>
              <a:t>oikilothermia</a:t>
            </a:r>
            <a:endParaRPr lang="en-US" sz="2500" dirty="0" smtClean="0"/>
          </a:p>
          <a:p>
            <a:pPr lvl="1"/>
            <a:r>
              <a:rPr lang="en-US" sz="3600" b="1" dirty="0" err="1" smtClean="0"/>
              <a:t>P</a:t>
            </a:r>
            <a:r>
              <a:rPr lang="en-US" sz="2500" dirty="0" err="1" smtClean="0"/>
              <a:t>aresthesia</a:t>
            </a:r>
            <a:r>
              <a:rPr lang="en-US" sz="2500" dirty="0" smtClean="0"/>
              <a:t>- Replaces pain if not resolved</a:t>
            </a:r>
            <a:endParaRPr lang="en-US" sz="2500" dirty="0"/>
          </a:p>
          <a:p>
            <a:pPr lvl="1"/>
            <a:r>
              <a:rPr lang="en-US" sz="3200" b="1" dirty="0" smtClean="0"/>
              <a:t>P</a:t>
            </a:r>
            <a:r>
              <a:rPr lang="en-US" sz="2500" dirty="0" smtClean="0"/>
              <a:t>aralysis- Final stage of ischemic injury</a:t>
            </a:r>
          </a:p>
          <a:p>
            <a:pPr lvl="1"/>
            <a:endParaRPr lang="en-US" dirty="0"/>
          </a:p>
        </p:txBody>
      </p:sp>
      <p:sp>
        <p:nvSpPr>
          <p:cNvPr id="5" name="5-Point Star 4"/>
          <p:cNvSpPr/>
          <p:nvPr/>
        </p:nvSpPr>
        <p:spPr>
          <a:xfrm>
            <a:off x="457200" y="2662635"/>
            <a:ext cx="321158" cy="314054"/>
          </a:xfrm>
          <a:prstGeom prst="star5">
            <a:avLst/>
          </a:prstGeom>
          <a:solidFill>
            <a:schemeClr val="accent6">
              <a:lumMod val="2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5-Point Star 5"/>
          <p:cNvSpPr/>
          <p:nvPr/>
        </p:nvSpPr>
        <p:spPr>
          <a:xfrm>
            <a:off x="459395" y="3211030"/>
            <a:ext cx="321158" cy="314054"/>
          </a:xfrm>
          <a:prstGeom prst="star5">
            <a:avLst/>
          </a:prstGeom>
          <a:solidFill>
            <a:schemeClr val="accent6">
              <a:lumMod val="2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5-Point Star 6"/>
          <p:cNvSpPr/>
          <p:nvPr/>
        </p:nvSpPr>
        <p:spPr>
          <a:xfrm>
            <a:off x="459395" y="3854994"/>
            <a:ext cx="321158" cy="314054"/>
          </a:xfrm>
          <a:prstGeom prst="star5">
            <a:avLst/>
          </a:prstGeom>
          <a:solidFill>
            <a:schemeClr val="accent6">
              <a:lumMod val="2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5-Point Star 7"/>
          <p:cNvSpPr/>
          <p:nvPr/>
        </p:nvSpPr>
        <p:spPr>
          <a:xfrm>
            <a:off x="459395" y="4396330"/>
            <a:ext cx="321158" cy="314054"/>
          </a:xfrm>
          <a:prstGeom prst="star5">
            <a:avLst/>
          </a:prstGeom>
          <a:solidFill>
            <a:schemeClr val="accent6">
              <a:lumMod val="2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p:cNvSpPr/>
          <p:nvPr/>
        </p:nvSpPr>
        <p:spPr>
          <a:xfrm>
            <a:off x="459395" y="5012985"/>
            <a:ext cx="321158" cy="314054"/>
          </a:xfrm>
          <a:prstGeom prst="star5">
            <a:avLst/>
          </a:prstGeom>
          <a:solidFill>
            <a:schemeClr val="accent6">
              <a:lumMod val="2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3511719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title"/>
          </p:nvPr>
        </p:nvSpPr>
        <p:spPr>
          <a:xfrm>
            <a:off x="457200" y="533400"/>
            <a:ext cx="8582678" cy="990600"/>
          </a:xfrm>
        </p:spPr>
        <p:txBody>
          <a:bodyPr>
            <a:normAutofit fontScale="90000"/>
          </a:bodyPr>
          <a:lstStyle/>
          <a:p>
            <a:r>
              <a:rPr lang="en-US" sz="3400" b="1" dirty="0" smtClean="0"/>
              <a:t>Rutherford Classification of Limb Ischemia</a:t>
            </a:r>
            <a:endParaRPr lang="en-US" sz="34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5333945"/>
              </p:ext>
            </p:extLst>
          </p:nvPr>
        </p:nvGraphicFramePr>
        <p:xfrm>
          <a:off x="457200" y="1463650"/>
          <a:ext cx="8229599" cy="5120639"/>
        </p:xfrm>
        <a:graphic>
          <a:graphicData uri="http://schemas.openxmlformats.org/drawingml/2006/table">
            <a:tbl>
              <a:tblPr firstRow="1" bandRow="1">
                <a:tableStyleId>{17292A2E-F333-43FB-9621-5CBBE7FDCDCB}</a:tableStyleId>
              </a:tblPr>
              <a:tblGrid>
                <a:gridCol w="1263827"/>
                <a:gridCol w="1169630"/>
                <a:gridCol w="1093514"/>
                <a:gridCol w="1175657"/>
                <a:gridCol w="1175657"/>
                <a:gridCol w="1175657"/>
                <a:gridCol w="1175657"/>
              </a:tblGrid>
              <a:tr h="370840">
                <a:tc>
                  <a:txBody>
                    <a:bodyPr/>
                    <a:lstStyle/>
                    <a:p>
                      <a:pPr algn="ctr"/>
                      <a:r>
                        <a:rPr lang="en-US" sz="1500" dirty="0" smtClean="0"/>
                        <a:t>Rutherford </a:t>
                      </a:r>
                      <a:r>
                        <a:rPr lang="en-US" dirty="0" smtClean="0"/>
                        <a:t>Class</a:t>
                      </a:r>
                      <a:endParaRPr lang="en-US" b="1" dirty="0"/>
                    </a:p>
                  </a:txBody>
                  <a:tcPr/>
                </a:tc>
                <a:tc>
                  <a:txBody>
                    <a:bodyPr/>
                    <a:lstStyle/>
                    <a:p>
                      <a:pPr algn="ctr"/>
                      <a:r>
                        <a:rPr lang="en-US" sz="1500" dirty="0" smtClean="0"/>
                        <a:t>Prognosis</a:t>
                      </a:r>
                      <a:endParaRPr lang="en-US" sz="1500" b="1" dirty="0"/>
                    </a:p>
                  </a:txBody>
                  <a:tcPr/>
                </a:tc>
                <a:tc>
                  <a:txBody>
                    <a:bodyPr/>
                    <a:lstStyle/>
                    <a:p>
                      <a:pPr algn="ctr"/>
                      <a:r>
                        <a:rPr lang="en-US" dirty="0" smtClean="0"/>
                        <a:t>Sensory exam</a:t>
                      </a:r>
                      <a:endParaRPr lang="en-US" b="1" dirty="0"/>
                    </a:p>
                  </a:txBody>
                  <a:tcPr/>
                </a:tc>
                <a:tc>
                  <a:txBody>
                    <a:bodyPr/>
                    <a:lstStyle/>
                    <a:p>
                      <a:pPr algn="ctr"/>
                      <a:r>
                        <a:rPr lang="en-US" dirty="0" smtClean="0"/>
                        <a:t>Motor exam</a:t>
                      </a:r>
                      <a:endParaRPr lang="en-US" b="1" dirty="0"/>
                    </a:p>
                  </a:txBody>
                  <a:tcPr/>
                </a:tc>
                <a:tc>
                  <a:txBody>
                    <a:bodyPr/>
                    <a:lstStyle/>
                    <a:p>
                      <a:pPr algn="ctr"/>
                      <a:r>
                        <a:rPr lang="en-US" dirty="0" smtClean="0"/>
                        <a:t>Arterial </a:t>
                      </a:r>
                      <a:r>
                        <a:rPr lang="en-US" dirty="0" err="1" smtClean="0"/>
                        <a:t>doppler</a:t>
                      </a:r>
                      <a:endParaRPr lang="en-US" b="1" dirty="0"/>
                    </a:p>
                  </a:txBody>
                  <a:tcPr/>
                </a:tc>
                <a:tc>
                  <a:txBody>
                    <a:bodyPr/>
                    <a:lstStyle/>
                    <a:p>
                      <a:pPr algn="ctr"/>
                      <a:r>
                        <a:rPr lang="en-US" dirty="0" smtClean="0"/>
                        <a:t>Venous</a:t>
                      </a:r>
                      <a:r>
                        <a:rPr lang="en-US" baseline="0" dirty="0" smtClean="0"/>
                        <a:t> </a:t>
                      </a:r>
                      <a:r>
                        <a:rPr lang="en-US" baseline="0" dirty="0" err="1" smtClean="0"/>
                        <a:t>doppler</a:t>
                      </a:r>
                      <a:endParaRPr lang="en-US" b="1" dirty="0"/>
                    </a:p>
                  </a:txBody>
                  <a:tcPr/>
                </a:tc>
                <a:tc>
                  <a:txBody>
                    <a:bodyPr/>
                    <a:lstStyle/>
                    <a:p>
                      <a:pPr algn="ctr"/>
                      <a:r>
                        <a:rPr lang="en-US" dirty="0" smtClean="0"/>
                        <a:t>Skin exam</a:t>
                      </a:r>
                      <a:endParaRPr lang="en-US" b="1" dirty="0"/>
                    </a:p>
                  </a:txBody>
                  <a:tcPr/>
                </a:tc>
              </a:tr>
              <a:tr h="370840">
                <a:tc>
                  <a:txBody>
                    <a:bodyPr/>
                    <a:lstStyle/>
                    <a:p>
                      <a:r>
                        <a:rPr lang="en-US" dirty="0" smtClean="0"/>
                        <a:t>Class I</a:t>
                      </a:r>
                      <a:endParaRPr lang="en-US" dirty="0"/>
                    </a:p>
                  </a:txBody>
                  <a:tcPr/>
                </a:tc>
                <a:tc>
                  <a:txBody>
                    <a:bodyPr/>
                    <a:lstStyle/>
                    <a:p>
                      <a:r>
                        <a:rPr lang="en-US" sz="1400" dirty="0" smtClean="0"/>
                        <a:t>Threatened</a:t>
                      </a:r>
                      <a:endParaRPr lang="en-US" sz="1400" dirty="0"/>
                    </a:p>
                  </a:txBody>
                  <a:tcPr/>
                </a:tc>
                <a:tc>
                  <a:txBody>
                    <a:bodyPr/>
                    <a:lstStyle/>
                    <a:p>
                      <a:r>
                        <a:rPr lang="en-US" dirty="0" smtClean="0"/>
                        <a:t>Normal</a:t>
                      </a:r>
                      <a:endParaRPr lang="en-US" dirty="0"/>
                    </a:p>
                  </a:txBody>
                  <a:tcPr/>
                </a:tc>
                <a:tc>
                  <a:txBody>
                    <a:bodyPr/>
                    <a:lstStyle/>
                    <a:p>
                      <a:r>
                        <a:rPr lang="en-US" dirty="0" smtClean="0"/>
                        <a:t>Normal</a:t>
                      </a:r>
                      <a:endParaRPr lang="en-US" dirty="0"/>
                    </a:p>
                  </a:txBody>
                  <a:tcPr/>
                </a:tc>
                <a:tc>
                  <a:txBody>
                    <a:bodyPr/>
                    <a:lstStyle/>
                    <a:p>
                      <a:r>
                        <a:rPr lang="en-US" dirty="0" smtClean="0"/>
                        <a:t>Audible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Audible</a:t>
                      </a:r>
                    </a:p>
                    <a:p>
                      <a:endParaRPr lang="en-US" dirty="0"/>
                    </a:p>
                  </a:txBody>
                  <a:tcPr/>
                </a:tc>
                <a:tc>
                  <a:txBody>
                    <a:bodyPr/>
                    <a:lstStyle/>
                    <a:p>
                      <a:r>
                        <a:rPr lang="en-US" dirty="0" smtClean="0"/>
                        <a:t>Normal capillary</a:t>
                      </a:r>
                      <a:r>
                        <a:rPr lang="en-US" baseline="0" dirty="0" smtClean="0"/>
                        <a:t> return</a:t>
                      </a:r>
                      <a:endParaRPr lang="en-US" dirty="0"/>
                    </a:p>
                  </a:txBody>
                  <a:tcPr/>
                </a:tc>
              </a:tr>
              <a:tr h="370840">
                <a:tc>
                  <a:txBody>
                    <a:bodyPr/>
                    <a:lstStyle/>
                    <a:p>
                      <a:r>
                        <a:rPr lang="en-US" dirty="0" smtClean="0"/>
                        <a:t>Class </a:t>
                      </a:r>
                      <a:r>
                        <a:rPr lang="en-US" dirty="0" err="1" smtClean="0"/>
                        <a:t>IIa</a:t>
                      </a:r>
                      <a:endParaRPr lang="en-US" dirty="0"/>
                    </a:p>
                  </a:txBody>
                  <a:tcPr/>
                </a:tc>
                <a:tc>
                  <a:txBody>
                    <a:bodyPr/>
                    <a:lstStyle/>
                    <a:p>
                      <a:r>
                        <a:rPr lang="en-US" sz="1300" dirty="0" smtClean="0"/>
                        <a:t>Salvageable </a:t>
                      </a:r>
                      <a:r>
                        <a:rPr lang="en-US" sz="1500" dirty="0" smtClean="0"/>
                        <a:t>with </a:t>
                      </a:r>
                      <a:r>
                        <a:rPr lang="en-US" sz="1500" dirty="0" err="1" smtClean="0"/>
                        <a:t>promt</a:t>
                      </a:r>
                      <a:r>
                        <a:rPr lang="en-US" sz="1500" dirty="0" smtClean="0"/>
                        <a:t> therapy</a:t>
                      </a:r>
                      <a:endParaRPr lang="en-US" sz="1500" dirty="0"/>
                    </a:p>
                  </a:txBody>
                  <a:tcPr/>
                </a:tc>
                <a:tc>
                  <a:txBody>
                    <a:bodyPr/>
                    <a:lstStyle/>
                    <a:p>
                      <a:r>
                        <a:rPr lang="en-US" dirty="0" smtClean="0"/>
                        <a:t>Minimal</a:t>
                      </a:r>
                      <a:r>
                        <a:rPr lang="en-US" baseline="0" dirty="0" smtClean="0"/>
                        <a:t> sensory loss</a:t>
                      </a:r>
                      <a:endParaRPr lang="en-US" dirty="0"/>
                    </a:p>
                  </a:txBody>
                  <a:tcPr/>
                </a:tc>
                <a:tc>
                  <a:txBody>
                    <a:bodyPr/>
                    <a:lstStyle/>
                    <a:p>
                      <a:r>
                        <a:rPr lang="en-US" dirty="0" smtClean="0"/>
                        <a:t>Normal</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Often audible</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Audible</a:t>
                      </a:r>
                    </a:p>
                    <a:p>
                      <a:endParaRPr lang="en-US" dirty="0"/>
                    </a:p>
                  </a:txBody>
                  <a:tcPr/>
                </a:tc>
                <a:tc>
                  <a:txBody>
                    <a:bodyPr/>
                    <a:lstStyle/>
                    <a:p>
                      <a:r>
                        <a:rPr lang="en-US" dirty="0" smtClean="0"/>
                        <a:t>Dec capillary</a:t>
                      </a:r>
                      <a:r>
                        <a:rPr lang="en-US" baseline="0" dirty="0" smtClean="0"/>
                        <a:t> return</a:t>
                      </a:r>
                      <a:endParaRPr lang="en-US" dirty="0"/>
                    </a:p>
                  </a:txBody>
                  <a:tcPr/>
                </a:tc>
              </a:tr>
              <a:tr h="370840">
                <a:tc>
                  <a:txBody>
                    <a:bodyPr/>
                    <a:lstStyle/>
                    <a:p>
                      <a:r>
                        <a:rPr lang="en-US" dirty="0" smtClean="0"/>
                        <a:t>Class </a:t>
                      </a:r>
                      <a:r>
                        <a:rPr lang="en-US" dirty="0" err="1" smtClean="0"/>
                        <a:t>IIb</a:t>
                      </a:r>
                      <a:endParaRPr lang="en-US" dirty="0"/>
                    </a:p>
                  </a:txBody>
                  <a:tcPr/>
                </a:tc>
                <a:tc>
                  <a:txBody>
                    <a:bodyPr/>
                    <a:lstStyle/>
                    <a:p>
                      <a:r>
                        <a:rPr lang="en-US" sz="1300" dirty="0" smtClean="0"/>
                        <a:t>Salvageable </a:t>
                      </a:r>
                      <a:r>
                        <a:rPr lang="en-US" sz="1500" dirty="0" smtClean="0"/>
                        <a:t>if treated </a:t>
                      </a:r>
                      <a:r>
                        <a:rPr lang="en-US" sz="1300" dirty="0" smtClean="0"/>
                        <a:t>immediately</a:t>
                      </a:r>
                      <a:endParaRPr lang="en-US" sz="1300" dirty="0"/>
                    </a:p>
                  </a:txBody>
                  <a:tcPr/>
                </a:tc>
                <a:tc>
                  <a:txBody>
                    <a:bodyPr/>
                    <a:lstStyle/>
                    <a:p>
                      <a:r>
                        <a:rPr lang="en-US" dirty="0" smtClean="0"/>
                        <a:t>Mild sensory loss and rest pain</a:t>
                      </a:r>
                      <a:endParaRPr lang="en-US" dirty="0"/>
                    </a:p>
                  </a:txBody>
                  <a:tcPr/>
                </a:tc>
                <a:tc>
                  <a:txBody>
                    <a:bodyPr/>
                    <a:lstStyle/>
                    <a:p>
                      <a:r>
                        <a:rPr lang="en-US" dirty="0" smtClean="0"/>
                        <a:t>Mildly to </a:t>
                      </a:r>
                      <a:r>
                        <a:rPr lang="en-US" sz="1700" dirty="0" smtClean="0"/>
                        <a:t>moderate abnormal</a:t>
                      </a:r>
                      <a:endParaRPr lang="en-US" sz="17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Usually inaudible</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Audible</a:t>
                      </a:r>
                    </a:p>
                    <a:p>
                      <a:endParaRPr lang="en-US" dirty="0"/>
                    </a:p>
                  </a:txBody>
                  <a:tcPr/>
                </a:tc>
                <a:tc>
                  <a:txBody>
                    <a:bodyPr/>
                    <a:lstStyle/>
                    <a:p>
                      <a:r>
                        <a:rPr lang="en-US" dirty="0" smtClean="0"/>
                        <a:t>Pallor/ cyanosis</a:t>
                      </a:r>
                      <a:endParaRPr lang="en-US" dirty="0"/>
                    </a:p>
                  </a:txBody>
                  <a:tcPr/>
                </a:tc>
              </a:tr>
              <a:tr h="370840">
                <a:tc>
                  <a:txBody>
                    <a:bodyPr/>
                    <a:lstStyle/>
                    <a:p>
                      <a:r>
                        <a:rPr lang="en-US" dirty="0" smtClean="0"/>
                        <a:t>Class III</a:t>
                      </a:r>
                      <a:endParaRPr lang="en-US" dirty="0"/>
                    </a:p>
                  </a:txBody>
                  <a:tcPr/>
                </a:tc>
                <a:tc>
                  <a:txBody>
                    <a:bodyPr/>
                    <a:lstStyle/>
                    <a:p>
                      <a:r>
                        <a:rPr lang="en-US" sz="1400" dirty="0" smtClean="0"/>
                        <a:t>Irreversible</a:t>
                      </a:r>
                      <a:r>
                        <a:rPr lang="en-US" sz="1400" baseline="0" dirty="0" smtClean="0"/>
                        <a:t> </a:t>
                      </a:r>
                      <a:r>
                        <a:rPr lang="en-US" sz="1500" baseline="0" dirty="0" smtClean="0"/>
                        <a:t>tissue and nerve damage</a:t>
                      </a:r>
                      <a:endParaRPr lang="en-US" sz="1500" dirty="0"/>
                    </a:p>
                  </a:txBody>
                  <a:tcPr/>
                </a:tc>
                <a:tc>
                  <a:txBody>
                    <a:bodyPr/>
                    <a:lstStyle/>
                    <a:p>
                      <a:r>
                        <a:rPr lang="en-US" sz="1700" dirty="0" smtClean="0"/>
                        <a:t>Profound </a:t>
                      </a:r>
                      <a:r>
                        <a:rPr lang="en-US" dirty="0" smtClean="0"/>
                        <a:t>sensory loss</a:t>
                      </a:r>
                      <a:endParaRPr lang="en-US" dirty="0"/>
                    </a:p>
                  </a:txBody>
                  <a:tcPr/>
                </a:tc>
                <a:tc>
                  <a:txBody>
                    <a:bodyPr/>
                    <a:lstStyle/>
                    <a:p>
                      <a:r>
                        <a:rPr lang="en-US" dirty="0" smtClean="0"/>
                        <a:t>Paralysis and</a:t>
                      </a:r>
                      <a:r>
                        <a:rPr lang="en-US" baseline="0" dirty="0" smtClean="0"/>
                        <a:t> rigor</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dirty="0" smtClean="0"/>
                        <a:t>Inaudible</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dirty="0" smtClean="0"/>
                        <a:t>Inaudible</a:t>
                      </a:r>
                    </a:p>
                    <a:p>
                      <a:endParaRPr lang="en-US" dirty="0"/>
                    </a:p>
                  </a:txBody>
                  <a:tcPr/>
                </a:tc>
                <a:tc>
                  <a:txBody>
                    <a:bodyPr/>
                    <a:lstStyle/>
                    <a:p>
                      <a:r>
                        <a:rPr lang="en-US" dirty="0" smtClean="0"/>
                        <a:t>No capillary return, skin marbling</a:t>
                      </a:r>
                      <a:endParaRPr lang="en-US" dirty="0"/>
                    </a:p>
                  </a:txBody>
                  <a:tcPr/>
                </a:tc>
              </a:tr>
            </a:tbl>
          </a:graphicData>
        </a:graphic>
      </p:graphicFrame>
    </p:spTree>
    <p:extLst>
      <p:ext uri="{BB962C8B-B14F-4D97-AF65-F5344CB8AC3E}">
        <p14:creationId xmlns:p14="http://schemas.microsoft.com/office/powerpoint/2010/main" val="34524455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2" name="Title 1"/>
          <p:cNvSpPr>
            <a:spLocks noGrp="1"/>
          </p:cNvSpPr>
          <p:nvPr>
            <p:ph type="title"/>
          </p:nvPr>
        </p:nvSpPr>
        <p:spPr>
          <a:xfrm>
            <a:off x="457200" y="533400"/>
            <a:ext cx="8582678" cy="990600"/>
          </a:xfrm>
        </p:spPr>
        <p:txBody>
          <a:bodyPr>
            <a:normAutofit fontScale="90000"/>
          </a:bodyPr>
          <a:lstStyle/>
          <a:p>
            <a:r>
              <a:rPr lang="en-US" sz="3400" b="1" dirty="0" smtClean="0"/>
              <a:t>Rutherford Classification of Limb Ischemia</a:t>
            </a:r>
            <a:endParaRPr lang="en-US" sz="34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06097607"/>
              </p:ext>
            </p:extLst>
          </p:nvPr>
        </p:nvGraphicFramePr>
        <p:xfrm>
          <a:off x="457200" y="1463650"/>
          <a:ext cx="8229599" cy="5120639"/>
        </p:xfrm>
        <a:graphic>
          <a:graphicData uri="http://schemas.openxmlformats.org/drawingml/2006/table">
            <a:tbl>
              <a:tblPr firstRow="1" bandRow="1">
                <a:tableStyleId>{17292A2E-F333-43FB-9621-5CBBE7FDCDCB}</a:tableStyleId>
              </a:tblPr>
              <a:tblGrid>
                <a:gridCol w="1263827"/>
                <a:gridCol w="1169630"/>
                <a:gridCol w="1093514"/>
                <a:gridCol w="1175657"/>
                <a:gridCol w="1175657"/>
                <a:gridCol w="1175657"/>
                <a:gridCol w="1175657"/>
              </a:tblGrid>
              <a:tr h="370840">
                <a:tc>
                  <a:txBody>
                    <a:bodyPr/>
                    <a:lstStyle/>
                    <a:p>
                      <a:pPr algn="ctr"/>
                      <a:r>
                        <a:rPr lang="en-US" sz="1500" dirty="0" smtClean="0"/>
                        <a:t>Rutherford </a:t>
                      </a:r>
                      <a:r>
                        <a:rPr lang="en-US" dirty="0" smtClean="0"/>
                        <a:t>Class</a:t>
                      </a:r>
                      <a:endParaRPr lang="en-US" b="1" dirty="0"/>
                    </a:p>
                  </a:txBody>
                  <a:tcPr/>
                </a:tc>
                <a:tc>
                  <a:txBody>
                    <a:bodyPr/>
                    <a:lstStyle/>
                    <a:p>
                      <a:pPr algn="ctr"/>
                      <a:r>
                        <a:rPr lang="en-US" sz="1500" dirty="0" smtClean="0"/>
                        <a:t>Prognosis</a:t>
                      </a:r>
                      <a:endParaRPr lang="en-US" sz="1500" b="1" dirty="0"/>
                    </a:p>
                  </a:txBody>
                  <a:tcPr/>
                </a:tc>
                <a:tc>
                  <a:txBody>
                    <a:bodyPr/>
                    <a:lstStyle/>
                    <a:p>
                      <a:pPr algn="ctr"/>
                      <a:r>
                        <a:rPr lang="en-US" dirty="0" smtClean="0"/>
                        <a:t>Sensory exam</a:t>
                      </a:r>
                      <a:endParaRPr lang="en-US" b="1" dirty="0"/>
                    </a:p>
                  </a:txBody>
                  <a:tcPr/>
                </a:tc>
                <a:tc>
                  <a:txBody>
                    <a:bodyPr/>
                    <a:lstStyle/>
                    <a:p>
                      <a:pPr algn="ctr"/>
                      <a:r>
                        <a:rPr lang="en-US" dirty="0" smtClean="0"/>
                        <a:t>Motor exam</a:t>
                      </a:r>
                      <a:endParaRPr lang="en-US" b="1" dirty="0"/>
                    </a:p>
                  </a:txBody>
                  <a:tcPr/>
                </a:tc>
                <a:tc>
                  <a:txBody>
                    <a:bodyPr/>
                    <a:lstStyle/>
                    <a:p>
                      <a:pPr algn="ctr"/>
                      <a:r>
                        <a:rPr lang="en-US" dirty="0" smtClean="0"/>
                        <a:t>Arterial </a:t>
                      </a:r>
                      <a:r>
                        <a:rPr lang="en-US" dirty="0" err="1" smtClean="0"/>
                        <a:t>doppler</a:t>
                      </a:r>
                      <a:endParaRPr lang="en-US" b="1" dirty="0"/>
                    </a:p>
                  </a:txBody>
                  <a:tcPr/>
                </a:tc>
                <a:tc>
                  <a:txBody>
                    <a:bodyPr/>
                    <a:lstStyle/>
                    <a:p>
                      <a:pPr algn="ctr"/>
                      <a:r>
                        <a:rPr lang="en-US" dirty="0" smtClean="0"/>
                        <a:t>Venous</a:t>
                      </a:r>
                      <a:r>
                        <a:rPr lang="en-US" baseline="0" dirty="0" smtClean="0"/>
                        <a:t> </a:t>
                      </a:r>
                      <a:r>
                        <a:rPr lang="en-US" baseline="0" dirty="0" err="1" smtClean="0"/>
                        <a:t>doppler</a:t>
                      </a:r>
                      <a:endParaRPr lang="en-US" b="1" dirty="0"/>
                    </a:p>
                  </a:txBody>
                  <a:tcPr/>
                </a:tc>
                <a:tc>
                  <a:txBody>
                    <a:bodyPr/>
                    <a:lstStyle/>
                    <a:p>
                      <a:pPr algn="ctr"/>
                      <a:r>
                        <a:rPr lang="en-US" dirty="0" smtClean="0"/>
                        <a:t>Skin exam</a:t>
                      </a:r>
                      <a:endParaRPr lang="en-US" b="1" dirty="0"/>
                    </a:p>
                  </a:txBody>
                  <a:tcPr/>
                </a:tc>
              </a:tr>
              <a:tr h="370840">
                <a:tc>
                  <a:txBody>
                    <a:bodyPr/>
                    <a:lstStyle/>
                    <a:p>
                      <a:r>
                        <a:rPr lang="en-US" dirty="0" smtClean="0"/>
                        <a:t>Class I</a:t>
                      </a:r>
                      <a:endParaRPr lang="en-US" dirty="0"/>
                    </a:p>
                  </a:txBody>
                  <a:tcPr/>
                </a:tc>
                <a:tc>
                  <a:txBody>
                    <a:bodyPr/>
                    <a:lstStyle/>
                    <a:p>
                      <a:r>
                        <a:rPr lang="en-US" sz="1400" dirty="0" smtClean="0"/>
                        <a:t>Threatened</a:t>
                      </a:r>
                      <a:endParaRPr lang="en-US" sz="1400" dirty="0"/>
                    </a:p>
                  </a:txBody>
                  <a:tcPr/>
                </a:tc>
                <a:tc>
                  <a:txBody>
                    <a:bodyPr/>
                    <a:lstStyle/>
                    <a:p>
                      <a:r>
                        <a:rPr lang="en-US" dirty="0" smtClean="0"/>
                        <a:t>Normal</a:t>
                      </a:r>
                      <a:endParaRPr lang="en-US" dirty="0"/>
                    </a:p>
                  </a:txBody>
                  <a:tcPr/>
                </a:tc>
                <a:tc>
                  <a:txBody>
                    <a:bodyPr/>
                    <a:lstStyle/>
                    <a:p>
                      <a:r>
                        <a:rPr lang="en-US" dirty="0" smtClean="0"/>
                        <a:t>Normal</a:t>
                      </a:r>
                      <a:endParaRPr lang="en-US" dirty="0"/>
                    </a:p>
                  </a:txBody>
                  <a:tcPr/>
                </a:tc>
                <a:tc>
                  <a:txBody>
                    <a:bodyPr/>
                    <a:lstStyle/>
                    <a:p>
                      <a:r>
                        <a:rPr lang="en-US" dirty="0" smtClean="0"/>
                        <a:t>Audible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Audible</a:t>
                      </a:r>
                    </a:p>
                    <a:p>
                      <a:endParaRPr lang="en-US" dirty="0"/>
                    </a:p>
                  </a:txBody>
                  <a:tcPr/>
                </a:tc>
                <a:tc>
                  <a:txBody>
                    <a:bodyPr/>
                    <a:lstStyle/>
                    <a:p>
                      <a:r>
                        <a:rPr lang="en-US" dirty="0" smtClean="0"/>
                        <a:t>Normal capillary</a:t>
                      </a:r>
                      <a:r>
                        <a:rPr lang="en-US" baseline="0" dirty="0" smtClean="0"/>
                        <a:t> return</a:t>
                      </a:r>
                      <a:endParaRPr lang="en-US" dirty="0"/>
                    </a:p>
                  </a:txBody>
                  <a:tcPr/>
                </a:tc>
              </a:tr>
              <a:tr h="370840">
                <a:tc>
                  <a:txBody>
                    <a:bodyPr/>
                    <a:lstStyle/>
                    <a:p>
                      <a:r>
                        <a:rPr lang="en-US" dirty="0" smtClean="0"/>
                        <a:t>Class </a:t>
                      </a:r>
                      <a:r>
                        <a:rPr lang="en-US" dirty="0" err="1" smtClean="0"/>
                        <a:t>IIa</a:t>
                      </a:r>
                      <a:endParaRPr lang="en-US" dirty="0"/>
                    </a:p>
                  </a:txBody>
                  <a:tcPr/>
                </a:tc>
                <a:tc>
                  <a:txBody>
                    <a:bodyPr/>
                    <a:lstStyle/>
                    <a:p>
                      <a:r>
                        <a:rPr lang="en-US" sz="1300" dirty="0" smtClean="0"/>
                        <a:t>Salvageable </a:t>
                      </a:r>
                      <a:r>
                        <a:rPr lang="en-US" sz="1500" dirty="0" smtClean="0"/>
                        <a:t>with </a:t>
                      </a:r>
                      <a:r>
                        <a:rPr lang="en-US" sz="1500" dirty="0" err="1" smtClean="0"/>
                        <a:t>promt</a:t>
                      </a:r>
                      <a:r>
                        <a:rPr lang="en-US" sz="1500" dirty="0" smtClean="0"/>
                        <a:t> therapy</a:t>
                      </a:r>
                      <a:endParaRPr lang="en-US" sz="1500" dirty="0"/>
                    </a:p>
                  </a:txBody>
                  <a:tcPr/>
                </a:tc>
                <a:tc>
                  <a:txBody>
                    <a:bodyPr/>
                    <a:lstStyle/>
                    <a:p>
                      <a:r>
                        <a:rPr lang="en-US" dirty="0" smtClean="0"/>
                        <a:t>Minimal</a:t>
                      </a:r>
                      <a:r>
                        <a:rPr lang="en-US" baseline="0" dirty="0" smtClean="0"/>
                        <a:t> sensory loss</a:t>
                      </a:r>
                      <a:endParaRPr lang="en-US" dirty="0"/>
                    </a:p>
                  </a:txBody>
                  <a:tcPr/>
                </a:tc>
                <a:tc>
                  <a:txBody>
                    <a:bodyPr/>
                    <a:lstStyle/>
                    <a:p>
                      <a:r>
                        <a:rPr lang="en-US" dirty="0" smtClean="0"/>
                        <a:t>Normal</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Often audible</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Audible</a:t>
                      </a:r>
                    </a:p>
                    <a:p>
                      <a:endParaRPr lang="en-US" dirty="0"/>
                    </a:p>
                  </a:txBody>
                  <a:tcPr/>
                </a:tc>
                <a:tc>
                  <a:txBody>
                    <a:bodyPr/>
                    <a:lstStyle/>
                    <a:p>
                      <a:r>
                        <a:rPr lang="en-US" dirty="0" smtClean="0"/>
                        <a:t>Dec capillary</a:t>
                      </a:r>
                      <a:r>
                        <a:rPr lang="en-US" baseline="0" dirty="0" smtClean="0"/>
                        <a:t> return</a:t>
                      </a:r>
                      <a:endParaRPr lang="en-US" dirty="0"/>
                    </a:p>
                  </a:txBody>
                  <a:tcPr/>
                </a:tc>
              </a:tr>
              <a:tr h="370840">
                <a:tc>
                  <a:txBody>
                    <a:bodyPr/>
                    <a:lstStyle/>
                    <a:p>
                      <a:r>
                        <a:rPr lang="en-US" dirty="0" smtClean="0"/>
                        <a:t>Class </a:t>
                      </a:r>
                      <a:r>
                        <a:rPr lang="en-US" dirty="0" err="1" smtClean="0"/>
                        <a:t>IIb</a:t>
                      </a:r>
                      <a:endParaRPr lang="en-US" dirty="0"/>
                    </a:p>
                  </a:txBody>
                  <a:tcPr/>
                </a:tc>
                <a:tc>
                  <a:txBody>
                    <a:bodyPr/>
                    <a:lstStyle/>
                    <a:p>
                      <a:r>
                        <a:rPr lang="en-US" sz="1300" dirty="0" smtClean="0"/>
                        <a:t>Salvageable </a:t>
                      </a:r>
                      <a:r>
                        <a:rPr lang="en-US" sz="1500" dirty="0" smtClean="0"/>
                        <a:t>if treated </a:t>
                      </a:r>
                      <a:r>
                        <a:rPr lang="en-US" sz="1300" dirty="0" smtClean="0"/>
                        <a:t>immediately</a:t>
                      </a:r>
                      <a:endParaRPr lang="en-US" sz="1300" dirty="0"/>
                    </a:p>
                  </a:txBody>
                  <a:tcPr/>
                </a:tc>
                <a:tc>
                  <a:txBody>
                    <a:bodyPr/>
                    <a:lstStyle/>
                    <a:p>
                      <a:r>
                        <a:rPr lang="en-US" dirty="0" smtClean="0"/>
                        <a:t>Mild sensory loss and rest pain</a:t>
                      </a:r>
                      <a:endParaRPr lang="en-US" dirty="0"/>
                    </a:p>
                  </a:txBody>
                  <a:tcPr/>
                </a:tc>
                <a:tc>
                  <a:txBody>
                    <a:bodyPr/>
                    <a:lstStyle/>
                    <a:p>
                      <a:r>
                        <a:rPr lang="en-US" dirty="0" smtClean="0"/>
                        <a:t>Mildly to </a:t>
                      </a:r>
                      <a:r>
                        <a:rPr lang="en-US" sz="1700" dirty="0" smtClean="0"/>
                        <a:t>moderate abnormal</a:t>
                      </a:r>
                      <a:endParaRPr lang="en-US" sz="17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Usually inaudible</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Audible</a:t>
                      </a:r>
                    </a:p>
                    <a:p>
                      <a:endParaRPr lang="en-US" dirty="0"/>
                    </a:p>
                  </a:txBody>
                  <a:tcPr/>
                </a:tc>
                <a:tc>
                  <a:txBody>
                    <a:bodyPr/>
                    <a:lstStyle/>
                    <a:p>
                      <a:r>
                        <a:rPr lang="en-US" dirty="0" smtClean="0"/>
                        <a:t>Pallor/ cyanosis</a:t>
                      </a:r>
                      <a:endParaRPr lang="en-US" dirty="0"/>
                    </a:p>
                  </a:txBody>
                  <a:tcPr/>
                </a:tc>
              </a:tr>
              <a:tr h="370840">
                <a:tc>
                  <a:txBody>
                    <a:bodyPr/>
                    <a:lstStyle/>
                    <a:p>
                      <a:r>
                        <a:rPr lang="en-US" dirty="0" smtClean="0"/>
                        <a:t>Class III</a:t>
                      </a:r>
                      <a:endParaRPr lang="en-US" dirty="0"/>
                    </a:p>
                  </a:txBody>
                  <a:tcPr/>
                </a:tc>
                <a:tc>
                  <a:txBody>
                    <a:bodyPr/>
                    <a:lstStyle/>
                    <a:p>
                      <a:r>
                        <a:rPr lang="en-US" sz="1400" dirty="0" smtClean="0"/>
                        <a:t>Irreversible</a:t>
                      </a:r>
                      <a:r>
                        <a:rPr lang="en-US" sz="1400" baseline="0" dirty="0" smtClean="0"/>
                        <a:t> </a:t>
                      </a:r>
                      <a:r>
                        <a:rPr lang="en-US" sz="1500" baseline="0" dirty="0" smtClean="0"/>
                        <a:t>tissue and nerve damage</a:t>
                      </a:r>
                      <a:endParaRPr lang="en-US" sz="1500" dirty="0"/>
                    </a:p>
                  </a:txBody>
                  <a:tcPr/>
                </a:tc>
                <a:tc>
                  <a:txBody>
                    <a:bodyPr/>
                    <a:lstStyle/>
                    <a:p>
                      <a:r>
                        <a:rPr lang="en-US" sz="1700" dirty="0" smtClean="0"/>
                        <a:t>Profound </a:t>
                      </a:r>
                      <a:r>
                        <a:rPr lang="en-US" dirty="0" smtClean="0"/>
                        <a:t>sensory loss</a:t>
                      </a:r>
                      <a:endParaRPr lang="en-US" dirty="0"/>
                    </a:p>
                  </a:txBody>
                  <a:tcPr/>
                </a:tc>
                <a:tc>
                  <a:txBody>
                    <a:bodyPr/>
                    <a:lstStyle/>
                    <a:p>
                      <a:r>
                        <a:rPr lang="en-US" dirty="0" smtClean="0"/>
                        <a:t>Paralysis and</a:t>
                      </a:r>
                      <a:r>
                        <a:rPr lang="en-US" baseline="0" dirty="0" smtClean="0"/>
                        <a:t> rigor</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dirty="0" smtClean="0"/>
                        <a:t>Inaudible</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dirty="0" smtClean="0"/>
                        <a:t>Inaudible</a:t>
                      </a:r>
                    </a:p>
                    <a:p>
                      <a:endParaRPr lang="en-US" dirty="0"/>
                    </a:p>
                  </a:txBody>
                  <a:tcPr/>
                </a:tc>
                <a:tc>
                  <a:txBody>
                    <a:bodyPr/>
                    <a:lstStyle/>
                    <a:p>
                      <a:r>
                        <a:rPr lang="en-US" dirty="0" smtClean="0"/>
                        <a:t>No capillary return, skin marbling</a:t>
                      </a:r>
                      <a:endParaRPr lang="en-US" dirty="0"/>
                    </a:p>
                  </a:txBody>
                  <a:tcPr/>
                </a:tc>
              </a:tr>
            </a:tbl>
          </a:graphicData>
        </a:graphic>
      </p:graphicFrame>
      <p:sp>
        <p:nvSpPr>
          <p:cNvPr id="5" name="Rectangle 4"/>
          <p:cNvSpPr/>
          <p:nvPr/>
        </p:nvSpPr>
        <p:spPr>
          <a:xfrm>
            <a:off x="457200" y="3932512"/>
            <a:ext cx="8229600" cy="1187946"/>
          </a:xfrm>
          <a:prstGeom prst="rect">
            <a:avLst/>
          </a:prstGeom>
          <a:solidFill>
            <a:schemeClr val="accent6">
              <a:lumMod val="75000"/>
              <a:alpha val="21000"/>
            </a:schemeClr>
          </a:solidFill>
          <a:ln>
            <a:solidFill>
              <a:schemeClr val="accent2">
                <a:lumMod val="40000"/>
                <a:lumOff val="60000"/>
                <a:alpha val="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82190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sz="4500" b="1" dirty="0" smtClean="0"/>
          </a:p>
          <a:p>
            <a:pPr marL="0" indent="0" algn="ctr">
              <a:buNone/>
            </a:pPr>
            <a:r>
              <a:rPr lang="en-US" sz="4500" b="1" dirty="0" smtClean="0">
                <a:solidFill>
                  <a:srgbClr val="800000"/>
                </a:solidFill>
              </a:rPr>
              <a:t>Golden Period of 3-6 hours</a:t>
            </a:r>
            <a:endParaRPr lang="en-US" sz="4500" b="1" dirty="0">
              <a:solidFill>
                <a:srgbClr val="800000"/>
              </a:solidFill>
            </a:endParaRPr>
          </a:p>
        </p:txBody>
      </p:sp>
    </p:spTree>
    <p:extLst>
      <p:ext uri="{BB962C8B-B14F-4D97-AF65-F5344CB8AC3E}">
        <p14:creationId xmlns:p14="http://schemas.microsoft.com/office/powerpoint/2010/main" val="4592456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6" name="Title 5"/>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lvl="1"/>
            <a:endParaRPr lang="en-US" sz="3000" b="1" u="sng" dirty="0"/>
          </a:p>
          <a:p>
            <a:pPr lvl="2"/>
            <a:r>
              <a:rPr lang="en-US" sz="2800" dirty="0"/>
              <a:t>Loading dose of Heparin 5,000 units IV </a:t>
            </a:r>
          </a:p>
          <a:p>
            <a:pPr lvl="2"/>
            <a:r>
              <a:rPr lang="en-US" sz="2800" dirty="0"/>
              <a:t>Heparin Drip: D5W 98cc + 10,000 units Heparin to run for 900 units per hour</a:t>
            </a:r>
          </a:p>
          <a:p>
            <a:pPr lvl="2"/>
            <a:r>
              <a:rPr lang="en-US" sz="2800" dirty="0"/>
              <a:t>Referred to TCVS service for </a:t>
            </a:r>
            <a:r>
              <a:rPr lang="en-US" sz="2800" dirty="0" smtClean="0"/>
              <a:t>evaluation and possible emergency </a:t>
            </a:r>
            <a:r>
              <a:rPr lang="en-US" sz="2800" dirty="0" err="1" smtClean="0"/>
              <a:t>Embolectomy</a:t>
            </a:r>
            <a:endParaRPr lang="en-US" sz="2800" dirty="0"/>
          </a:p>
          <a:p>
            <a:pPr lvl="2"/>
            <a:r>
              <a:rPr lang="en-US" sz="2800" dirty="0" smtClean="0"/>
              <a:t>Referred to Nephrology service for co-management</a:t>
            </a:r>
            <a:endParaRPr lang="en-US" sz="2800" dirty="0"/>
          </a:p>
          <a:p>
            <a:endParaRPr lang="en-US" dirty="0"/>
          </a:p>
        </p:txBody>
      </p:sp>
      <p:sp>
        <p:nvSpPr>
          <p:cNvPr id="5" name="TextBox 4"/>
          <p:cNvSpPr txBox="1"/>
          <p:nvPr/>
        </p:nvSpPr>
        <p:spPr>
          <a:xfrm>
            <a:off x="780321" y="1979904"/>
            <a:ext cx="7906479" cy="3554819"/>
          </a:xfrm>
          <a:prstGeom prst="rect">
            <a:avLst/>
          </a:prstGeom>
          <a:solidFill>
            <a:schemeClr val="accent4">
              <a:lumMod val="75000"/>
            </a:schemeClr>
          </a:solidFill>
        </p:spPr>
        <p:txBody>
          <a:bodyPr wrap="square" rtlCol="0">
            <a:spAutoFit/>
          </a:bodyPr>
          <a:lstStyle/>
          <a:p>
            <a:r>
              <a:rPr lang="en-US" sz="4500" dirty="0" smtClean="0">
                <a:solidFill>
                  <a:schemeClr val="bg1"/>
                </a:solidFill>
              </a:rPr>
              <a:t>Once the diagnosis is made, the patient should be </a:t>
            </a:r>
            <a:r>
              <a:rPr lang="en-US" sz="4500" dirty="0" err="1" smtClean="0">
                <a:solidFill>
                  <a:schemeClr val="bg1"/>
                </a:solidFill>
              </a:rPr>
              <a:t>anticoagulated</a:t>
            </a:r>
            <a:r>
              <a:rPr lang="en-US" sz="4500" dirty="0" smtClean="0">
                <a:solidFill>
                  <a:schemeClr val="bg1"/>
                </a:solidFill>
              </a:rPr>
              <a:t> with intravenous heparin to prevent propagation of clot</a:t>
            </a:r>
            <a:endParaRPr lang="en-US" sz="4500" dirty="0">
              <a:solidFill>
                <a:schemeClr val="bg1"/>
              </a:solidFill>
            </a:endParaRPr>
          </a:p>
        </p:txBody>
      </p:sp>
      <p:sp>
        <p:nvSpPr>
          <p:cNvPr id="2" name="TextBox 1"/>
          <p:cNvSpPr txBox="1"/>
          <p:nvPr/>
        </p:nvSpPr>
        <p:spPr>
          <a:xfrm>
            <a:off x="3755236" y="6008004"/>
            <a:ext cx="4931564" cy="553998"/>
          </a:xfrm>
          <a:prstGeom prst="rect">
            <a:avLst/>
          </a:prstGeom>
          <a:noFill/>
        </p:spPr>
        <p:txBody>
          <a:bodyPr wrap="square" rtlCol="0">
            <a:spAutoFit/>
          </a:bodyPr>
          <a:lstStyle/>
          <a:p>
            <a:r>
              <a:rPr lang="en-US" sz="1500" i="1" dirty="0" smtClean="0"/>
              <a:t>Harrison’s 18</a:t>
            </a:r>
            <a:r>
              <a:rPr lang="en-US" sz="1500" i="1" baseline="30000" dirty="0" smtClean="0"/>
              <a:t>th</a:t>
            </a:r>
            <a:r>
              <a:rPr lang="en-US" sz="1500" i="1" dirty="0" smtClean="0"/>
              <a:t> edition; Chapter on Vascular Diseases by </a:t>
            </a:r>
            <a:r>
              <a:rPr lang="en-US" sz="1500" i="1" dirty="0" err="1" smtClean="0"/>
              <a:t>Creager</a:t>
            </a:r>
            <a:r>
              <a:rPr lang="en-US" sz="1500" i="1" dirty="0"/>
              <a:t> </a:t>
            </a:r>
            <a:r>
              <a:rPr lang="en-US" sz="1500" i="1" dirty="0" smtClean="0"/>
              <a:t>and </a:t>
            </a:r>
            <a:r>
              <a:rPr lang="en-US" sz="1500" i="1" dirty="0" err="1" smtClean="0"/>
              <a:t>Loscalzo</a:t>
            </a:r>
            <a:endParaRPr lang="en-US" sz="1500" i="1" dirty="0"/>
          </a:p>
        </p:txBody>
      </p:sp>
    </p:spTree>
    <p:extLst>
      <p:ext uri="{BB962C8B-B14F-4D97-AF65-F5344CB8AC3E}">
        <p14:creationId xmlns:p14="http://schemas.microsoft.com/office/powerpoint/2010/main" val="35571089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31925"/>
            <a:ext cx="8229600" cy="4876800"/>
          </a:xfrm>
        </p:spPr>
        <p:txBody>
          <a:bodyPr>
            <a:normAutofit/>
          </a:bodyPr>
          <a:lstStyle/>
          <a:p>
            <a:pPr marL="274320" lvl="1" indent="0">
              <a:buNone/>
            </a:pPr>
            <a:endParaRPr lang="en-US" sz="3000" b="1" u="sng" dirty="0"/>
          </a:p>
          <a:p>
            <a:pPr lvl="2"/>
            <a:r>
              <a:rPr lang="en-US" sz="2800" dirty="0"/>
              <a:t>Loading dose of Heparin 5,000 units IV </a:t>
            </a:r>
          </a:p>
          <a:p>
            <a:pPr lvl="2"/>
            <a:r>
              <a:rPr lang="en-US" sz="2800" dirty="0"/>
              <a:t>Heparin Drip: D5W 98cc + 10,000 units Heparin to run for 900 units per hour</a:t>
            </a:r>
          </a:p>
          <a:p>
            <a:pPr lvl="2"/>
            <a:r>
              <a:rPr lang="en-US" sz="2800" dirty="0"/>
              <a:t>Referred to TCVS service for </a:t>
            </a:r>
            <a:r>
              <a:rPr lang="en-US" sz="2800" dirty="0" smtClean="0"/>
              <a:t>evaluation and possible emergency </a:t>
            </a:r>
            <a:r>
              <a:rPr lang="en-US" sz="2800" dirty="0" err="1" smtClean="0"/>
              <a:t>Embolectomy</a:t>
            </a:r>
            <a:endParaRPr lang="en-US" sz="2800" dirty="0"/>
          </a:p>
          <a:p>
            <a:pPr lvl="2"/>
            <a:r>
              <a:rPr lang="en-US" sz="2800" dirty="0" smtClean="0"/>
              <a:t>Referred to Nephrology service for co-management</a:t>
            </a:r>
            <a:endParaRPr lang="en-US" sz="2800" dirty="0"/>
          </a:p>
          <a:p>
            <a:endParaRPr lang="en-US" dirty="0"/>
          </a:p>
        </p:txBody>
      </p:sp>
      <p:sp>
        <p:nvSpPr>
          <p:cNvPr id="5" name="TextBox 4"/>
          <p:cNvSpPr txBox="1"/>
          <p:nvPr/>
        </p:nvSpPr>
        <p:spPr>
          <a:xfrm>
            <a:off x="780321" y="1870664"/>
            <a:ext cx="7906479" cy="3862596"/>
          </a:xfrm>
          <a:prstGeom prst="rect">
            <a:avLst/>
          </a:prstGeom>
          <a:solidFill>
            <a:schemeClr val="accent4">
              <a:lumMod val="75000"/>
            </a:schemeClr>
          </a:solidFill>
        </p:spPr>
        <p:txBody>
          <a:bodyPr wrap="square" rtlCol="0">
            <a:spAutoFit/>
          </a:bodyPr>
          <a:lstStyle/>
          <a:p>
            <a:r>
              <a:rPr lang="en-US" sz="3500" dirty="0" smtClean="0">
                <a:solidFill>
                  <a:schemeClr val="bg1"/>
                </a:solidFill>
              </a:rPr>
              <a:t>Unfractionated heparin, bolus and continuous infusion, to achieve </a:t>
            </a:r>
            <a:r>
              <a:rPr lang="en-US" sz="3500" dirty="0" err="1" smtClean="0">
                <a:solidFill>
                  <a:schemeClr val="bg1"/>
                </a:solidFill>
              </a:rPr>
              <a:t>aPTT</a:t>
            </a:r>
            <a:r>
              <a:rPr lang="en-US" sz="3500" dirty="0" smtClean="0">
                <a:solidFill>
                  <a:schemeClr val="bg1"/>
                </a:solidFill>
              </a:rPr>
              <a:t> </a:t>
            </a:r>
          </a:p>
          <a:p>
            <a:r>
              <a:rPr lang="en-US" sz="3500" dirty="0" smtClean="0">
                <a:solidFill>
                  <a:schemeClr val="bg1"/>
                </a:solidFill>
              </a:rPr>
              <a:t>2 to 3 times the upper limit of the laboratory normal</a:t>
            </a:r>
          </a:p>
          <a:p>
            <a:endParaRPr lang="en-US" sz="3500" dirty="0" smtClean="0">
              <a:solidFill>
                <a:schemeClr val="bg1"/>
              </a:solidFill>
            </a:endParaRPr>
          </a:p>
          <a:p>
            <a:r>
              <a:rPr lang="en-US" sz="3500" dirty="0" smtClean="0">
                <a:solidFill>
                  <a:schemeClr val="bg1"/>
                </a:solidFill>
              </a:rPr>
              <a:t>Loading dose: 80 units/kg</a:t>
            </a:r>
          </a:p>
          <a:p>
            <a:r>
              <a:rPr lang="en-US" sz="3500" dirty="0" smtClean="0">
                <a:solidFill>
                  <a:schemeClr val="bg1"/>
                </a:solidFill>
              </a:rPr>
              <a:t>Infusion dose: 18 unit/kg/</a:t>
            </a:r>
            <a:r>
              <a:rPr lang="en-US" sz="3500" dirty="0" err="1" smtClean="0">
                <a:solidFill>
                  <a:schemeClr val="bg1"/>
                </a:solidFill>
              </a:rPr>
              <a:t>hr</a:t>
            </a:r>
            <a:endParaRPr lang="en-US" sz="3500" dirty="0" smtClean="0">
              <a:solidFill>
                <a:schemeClr val="bg1"/>
              </a:solidFill>
            </a:endParaRPr>
          </a:p>
        </p:txBody>
      </p:sp>
      <p:sp>
        <p:nvSpPr>
          <p:cNvPr id="2" name="TextBox 1"/>
          <p:cNvSpPr txBox="1"/>
          <p:nvPr/>
        </p:nvSpPr>
        <p:spPr>
          <a:xfrm>
            <a:off x="3755236" y="6008004"/>
            <a:ext cx="4931564" cy="553998"/>
          </a:xfrm>
          <a:prstGeom prst="rect">
            <a:avLst/>
          </a:prstGeom>
          <a:noFill/>
        </p:spPr>
        <p:txBody>
          <a:bodyPr wrap="square" rtlCol="0">
            <a:spAutoFit/>
          </a:bodyPr>
          <a:lstStyle/>
          <a:p>
            <a:r>
              <a:rPr lang="en-US" sz="1500" i="1" dirty="0" smtClean="0"/>
              <a:t>Harrison’s 18</a:t>
            </a:r>
            <a:r>
              <a:rPr lang="en-US" sz="1500" i="1" baseline="30000" dirty="0" smtClean="0"/>
              <a:t>th</a:t>
            </a:r>
            <a:r>
              <a:rPr lang="en-US" sz="1500" i="1" dirty="0" smtClean="0"/>
              <a:t> edition; Chapter on Vascular Diseases by </a:t>
            </a:r>
            <a:r>
              <a:rPr lang="en-US" sz="1500" i="1" dirty="0" err="1" smtClean="0"/>
              <a:t>Creager</a:t>
            </a:r>
            <a:r>
              <a:rPr lang="en-US" sz="1500" i="1" dirty="0"/>
              <a:t> </a:t>
            </a:r>
            <a:r>
              <a:rPr lang="en-US" sz="1500" i="1" dirty="0" smtClean="0"/>
              <a:t>and </a:t>
            </a:r>
            <a:r>
              <a:rPr lang="en-US" sz="1500" i="1" dirty="0" err="1" smtClean="0"/>
              <a:t>Loscalzo</a:t>
            </a:r>
            <a:endParaRPr lang="en-US" sz="1500" i="1" dirty="0"/>
          </a:p>
        </p:txBody>
      </p:sp>
      <p:sp>
        <p:nvSpPr>
          <p:cNvPr id="6" name="Title 5"/>
          <p:cNvSpPr>
            <a:spLocks noGrp="1"/>
          </p:cNvSpPr>
          <p:nvPr>
            <p:ph type="title"/>
          </p:nvPr>
        </p:nvSpPr>
        <p:spPr/>
        <p:txBody>
          <a:bodyPr/>
          <a:lstStyle/>
          <a:p>
            <a:endParaRPr lang="en-US"/>
          </a:p>
        </p:txBody>
      </p:sp>
    </p:spTree>
    <p:extLst>
      <p:ext uri="{BB962C8B-B14F-4D97-AF65-F5344CB8AC3E}">
        <p14:creationId xmlns:p14="http://schemas.microsoft.com/office/powerpoint/2010/main" val="222854234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
        <p:nvSpPr>
          <p:cNvPr id="4" name="TextBox 3"/>
          <p:cNvSpPr txBox="1"/>
          <p:nvPr/>
        </p:nvSpPr>
        <p:spPr>
          <a:xfrm>
            <a:off x="643771" y="1037314"/>
            <a:ext cx="7906479" cy="4939814"/>
          </a:xfrm>
          <a:prstGeom prst="rect">
            <a:avLst/>
          </a:prstGeom>
          <a:solidFill>
            <a:schemeClr val="accent4">
              <a:lumMod val="75000"/>
            </a:schemeClr>
          </a:solidFill>
        </p:spPr>
        <p:txBody>
          <a:bodyPr wrap="square" rtlCol="0">
            <a:spAutoFit/>
          </a:bodyPr>
          <a:lstStyle/>
          <a:p>
            <a:pPr lvl="1"/>
            <a:r>
              <a:rPr lang="en-US" sz="3500" b="1" dirty="0" smtClean="0">
                <a:solidFill>
                  <a:srgbClr val="800000"/>
                </a:solidFill>
              </a:rPr>
              <a:t>Warfarin anticoagulation:</a:t>
            </a:r>
          </a:p>
          <a:p>
            <a:pPr lvl="1"/>
            <a:endParaRPr lang="en-US" sz="3500" b="1" dirty="0" smtClean="0">
              <a:solidFill>
                <a:srgbClr val="FFFFFF"/>
              </a:solidFill>
            </a:endParaRPr>
          </a:p>
          <a:p>
            <a:pPr lvl="1"/>
            <a:r>
              <a:rPr lang="en-US" sz="3500" dirty="0" smtClean="0">
                <a:solidFill>
                  <a:srgbClr val="000000"/>
                </a:solidFill>
              </a:rPr>
              <a:t>Continue parenteral anticoagulation for a minimum of 5 days, with sequential INR values at 1 day apart, achieve the target INR range. </a:t>
            </a:r>
            <a:endParaRPr lang="en-US" sz="3500" dirty="0">
              <a:solidFill>
                <a:srgbClr val="000000"/>
              </a:solidFill>
            </a:endParaRPr>
          </a:p>
          <a:p>
            <a:pPr lvl="1"/>
            <a:endParaRPr lang="en-US" sz="3500" dirty="0" smtClean="0">
              <a:solidFill>
                <a:srgbClr val="FFFFFF"/>
              </a:solidFill>
            </a:endParaRPr>
          </a:p>
          <a:p>
            <a:pPr lvl="1"/>
            <a:r>
              <a:rPr lang="en-US" sz="3500" dirty="0" smtClean="0">
                <a:solidFill>
                  <a:srgbClr val="000000"/>
                </a:solidFill>
              </a:rPr>
              <a:t>Titrate to INR target of 2-3</a:t>
            </a:r>
            <a:endParaRPr lang="en-US" sz="3500" dirty="0">
              <a:solidFill>
                <a:srgbClr val="000000"/>
              </a:solidFill>
            </a:endParaRPr>
          </a:p>
        </p:txBody>
      </p:sp>
      <p:sp>
        <p:nvSpPr>
          <p:cNvPr id="5" name="TextBox 4"/>
          <p:cNvSpPr txBox="1"/>
          <p:nvPr/>
        </p:nvSpPr>
        <p:spPr>
          <a:xfrm>
            <a:off x="3755236" y="6008004"/>
            <a:ext cx="4931564" cy="553998"/>
          </a:xfrm>
          <a:prstGeom prst="rect">
            <a:avLst/>
          </a:prstGeom>
          <a:noFill/>
        </p:spPr>
        <p:txBody>
          <a:bodyPr wrap="square" rtlCol="0">
            <a:spAutoFit/>
          </a:bodyPr>
          <a:lstStyle/>
          <a:p>
            <a:r>
              <a:rPr lang="en-US" sz="1500" i="1" dirty="0" smtClean="0"/>
              <a:t>Harrison’s 18</a:t>
            </a:r>
            <a:r>
              <a:rPr lang="en-US" sz="1500" i="1" baseline="30000" dirty="0" smtClean="0"/>
              <a:t>th</a:t>
            </a:r>
            <a:r>
              <a:rPr lang="en-US" sz="1500" i="1" dirty="0" smtClean="0"/>
              <a:t> edition; Chapter on Vascular Diseases by </a:t>
            </a:r>
            <a:r>
              <a:rPr lang="en-US" sz="1500" i="1" dirty="0" err="1" smtClean="0"/>
              <a:t>Creager</a:t>
            </a:r>
            <a:r>
              <a:rPr lang="en-US" sz="1500" i="1" dirty="0"/>
              <a:t> </a:t>
            </a:r>
            <a:r>
              <a:rPr lang="en-US" sz="1500" i="1" dirty="0" smtClean="0"/>
              <a:t>and </a:t>
            </a:r>
            <a:r>
              <a:rPr lang="en-US" sz="1500" i="1" dirty="0" err="1" smtClean="0"/>
              <a:t>Loscalzo</a:t>
            </a:r>
            <a:endParaRPr lang="en-US" sz="1500" i="1" dirty="0"/>
          </a:p>
        </p:txBody>
      </p:sp>
    </p:spTree>
    <p:extLst>
      <p:ext uri="{BB962C8B-B14F-4D97-AF65-F5344CB8AC3E}">
        <p14:creationId xmlns:p14="http://schemas.microsoft.com/office/powerpoint/2010/main" val="41929598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800000"/>
                </a:solidFill>
              </a:rPr>
              <a:t>ACCF/AHA Guideline 2011 </a:t>
            </a:r>
          </a:p>
        </p:txBody>
      </p:sp>
      <p:sp>
        <p:nvSpPr>
          <p:cNvPr id="3" name="Content Placeholder 2"/>
          <p:cNvSpPr>
            <a:spLocks noGrp="1"/>
          </p:cNvSpPr>
          <p:nvPr>
            <p:ph idx="1"/>
          </p:nvPr>
        </p:nvSpPr>
        <p:spPr/>
        <p:txBody>
          <a:bodyPr/>
          <a:lstStyle/>
          <a:p>
            <a:pPr marL="0" lvl="0" indent="0">
              <a:buClrTx/>
              <a:buSzTx/>
              <a:buNone/>
            </a:pPr>
            <a:r>
              <a:rPr lang="en-US" dirty="0" smtClean="0"/>
              <a:t>Catheter-based thrombolysis is an effective and beneficial therapy and is indicated for patients with acute limb ischemia.</a:t>
            </a:r>
          </a:p>
          <a:p>
            <a:pPr marL="0" lvl="0" indent="0">
              <a:buClrTx/>
              <a:buSzTx/>
              <a:buNone/>
            </a:pPr>
            <a:endParaRPr lang="en-US" dirty="0"/>
          </a:p>
          <a:p>
            <a:pPr marL="0" lvl="0" indent="0">
              <a:buClrTx/>
              <a:buSzTx/>
              <a:buNone/>
            </a:pPr>
            <a:r>
              <a:rPr lang="en-US" i="1" dirty="0"/>
              <a:t>(Level of Evidence: A)</a:t>
            </a:r>
            <a:r>
              <a:rPr lang="en-PH" dirty="0"/>
              <a:t> </a:t>
            </a:r>
            <a:endParaRPr lang="en-US" dirty="0"/>
          </a:p>
        </p:txBody>
      </p:sp>
    </p:spTree>
    <p:extLst>
      <p:ext uri="{BB962C8B-B14F-4D97-AF65-F5344CB8AC3E}">
        <p14:creationId xmlns:p14="http://schemas.microsoft.com/office/powerpoint/2010/main" val="245060532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Proper History and Physical Examination is </a:t>
            </a:r>
            <a:r>
              <a:rPr lang="en-US" dirty="0" err="1" smtClean="0"/>
              <a:t>paramanount</a:t>
            </a:r>
            <a:endParaRPr lang="en-US" dirty="0" smtClean="0"/>
          </a:p>
          <a:p>
            <a:endParaRPr lang="en-US" dirty="0"/>
          </a:p>
          <a:p>
            <a:r>
              <a:rPr lang="en-US" dirty="0" smtClean="0"/>
              <a:t>Portable </a:t>
            </a:r>
            <a:r>
              <a:rPr lang="en-US" dirty="0" err="1" smtClean="0"/>
              <a:t>doppler</a:t>
            </a:r>
            <a:r>
              <a:rPr lang="en-US" dirty="0" smtClean="0"/>
              <a:t> ultrasound provides quick assessment of the level and some degree of occlusion in </a:t>
            </a:r>
            <a:r>
              <a:rPr lang="en-US" dirty="0" err="1" smtClean="0"/>
              <a:t>patient;s</a:t>
            </a:r>
            <a:r>
              <a:rPr lang="en-US" dirty="0" smtClean="0"/>
              <a:t> with ALI</a:t>
            </a:r>
          </a:p>
          <a:p>
            <a:endParaRPr lang="en-US" dirty="0" smtClean="0"/>
          </a:p>
          <a:p>
            <a:r>
              <a:rPr lang="en-US" dirty="0" smtClean="0"/>
              <a:t>Anticoagulation with Heparin is our first line therapy</a:t>
            </a:r>
          </a:p>
          <a:p>
            <a:endParaRPr lang="en-US" dirty="0" smtClean="0"/>
          </a:p>
          <a:p>
            <a:r>
              <a:rPr lang="en-US" dirty="0" err="1" smtClean="0"/>
              <a:t>Embolectomy</a:t>
            </a:r>
            <a:r>
              <a:rPr lang="en-US" dirty="0" smtClean="0"/>
              <a:t> is still the recommended mode of intervention for definitive cure</a:t>
            </a:r>
            <a:endParaRPr lang="en-US" dirty="0"/>
          </a:p>
        </p:txBody>
      </p:sp>
    </p:spTree>
    <p:extLst>
      <p:ext uri="{BB962C8B-B14F-4D97-AF65-F5344CB8AC3E}">
        <p14:creationId xmlns:p14="http://schemas.microsoft.com/office/powerpoint/2010/main" val="7495290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074" y="2967335"/>
            <a:ext cx="8439855" cy="923330"/>
          </a:xfrm>
          <a:prstGeom prst="rect">
            <a:avLst/>
          </a:prstGeom>
          <a:noFill/>
        </p:spPr>
        <p:txBody>
          <a:bodyPr wrap="none" lIns="91440" tIns="45720" rIns="91440" bIns="45720">
            <a:spAutoFit/>
          </a:bodyPr>
          <a:lstStyle/>
          <a:p>
            <a:pPr algn="ctr"/>
            <a:r>
              <a:rPr lang="en-US" sz="5400" b="1" dirty="0" smtClean="0">
                <a:ln w="12700">
                  <a:solidFill>
                    <a:schemeClr val="tx2">
                      <a:satMod val="155000"/>
                    </a:schemeClr>
                  </a:solidFill>
                  <a:prstDash val="solid"/>
                </a:ln>
                <a:solidFill>
                  <a:srgbClr val="A53926"/>
                </a:solidFill>
                <a:effectLst>
                  <a:outerShdw blurRad="41275" dist="20320" dir="1800000" algn="tl" rotWithShape="0">
                    <a:srgbClr val="000000">
                      <a:alpha val="40000"/>
                    </a:srgbClr>
                  </a:outerShdw>
                </a:effectLst>
              </a:rPr>
              <a:t>“Life over limb principle”</a:t>
            </a:r>
            <a:endParaRPr lang="en-US" sz="5400" b="1" cap="none" spc="0" dirty="0">
              <a:ln w="12700">
                <a:solidFill>
                  <a:schemeClr val="tx2">
                    <a:satMod val="155000"/>
                  </a:schemeClr>
                </a:solidFill>
                <a:prstDash val="solid"/>
              </a:ln>
              <a:solidFill>
                <a:srgbClr val="A53926"/>
              </a:solidFill>
              <a:effectLst>
                <a:outerShdw blurRad="41275" dist="20320" dir="1800000" algn="tl" rotWithShape="0">
                  <a:srgbClr val="000000">
                    <a:alpha val="40000"/>
                  </a:srgbClr>
                </a:outerShdw>
              </a:effectLst>
            </a:endParaRPr>
          </a:p>
        </p:txBody>
      </p:sp>
      <p:pic>
        <p:nvPicPr>
          <p:cNvPr id="3" name="Picture 2" descr="hand-307728_128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66930" y="4826957"/>
            <a:ext cx="1976816" cy="1874887"/>
          </a:xfrm>
          <a:prstGeom prst="rect">
            <a:avLst/>
          </a:prstGeom>
        </p:spPr>
      </p:pic>
    </p:spTree>
    <p:extLst>
      <p:ext uri="{BB962C8B-B14F-4D97-AF65-F5344CB8AC3E}">
        <p14:creationId xmlns:p14="http://schemas.microsoft.com/office/powerpoint/2010/main" val="144298297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8256" y="2683279"/>
            <a:ext cx="3647490"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rPr>
              <a:t>Thank you</a:t>
            </a:r>
            <a:endParaRPr lang="en-US" sz="5400" b="1" cap="none" spc="0" dirty="0">
              <a:ln w="12700">
                <a:solidFill>
                  <a:schemeClr val="tx2">
                    <a:satMod val="155000"/>
                  </a:schemeClr>
                </a:solidFill>
                <a:prstDash val="solid"/>
              </a:ln>
              <a:solidFill>
                <a:schemeClr val="tx2">
                  <a:lumMod val="7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10764911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729872265"/>
              </p:ext>
            </p:extLst>
          </p:nvPr>
        </p:nvGraphicFramePr>
        <p:xfrm>
          <a:off x="457200" y="1600200"/>
          <a:ext cx="82296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a:spLocks noGrp="1"/>
          </p:cNvSpPr>
          <p:nvPr>
            <p:ph type="title"/>
          </p:nvPr>
        </p:nvSpPr>
        <p:spPr>
          <a:xfrm>
            <a:off x="457200" y="533400"/>
            <a:ext cx="8229600" cy="990600"/>
          </a:xfrm>
        </p:spPr>
        <p:txBody>
          <a:bodyPr>
            <a:normAutofit fontScale="90000"/>
          </a:bodyPr>
          <a:lstStyle/>
          <a:p>
            <a:r>
              <a:rPr lang="en-US" b="1" dirty="0" err="1" smtClean="0"/>
              <a:t>Prothrombin</a:t>
            </a:r>
            <a:r>
              <a:rPr lang="en-US" b="1" dirty="0" smtClean="0"/>
              <a:t> Time Monitoring</a:t>
            </a:r>
            <a:endParaRPr lang="en-US" b="1" dirty="0"/>
          </a:p>
        </p:txBody>
      </p:sp>
      <p:sp>
        <p:nvSpPr>
          <p:cNvPr id="6" name="TextBox 5"/>
          <p:cNvSpPr txBox="1"/>
          <p:nvPr/>
        </p:nvSpPr>
        <p:spPr>
          <a:xfrm>
            <a:off x="1256301" y="4970257"/>
            <a:ext cx="1433818" cy="338554"/>
          </a:xfrm>
          <a:prstGeom prst="rect">
            <a:avLst/>
          </a:prstGeom>
          <a:noFill/>
        </p:spPr>
        <p:txBody>
          <a:bodyPr wrap="square" rtlCol="0">
            <a:spAutoFit/>
          </a:bodyPr>
          <a:lstStyle/>
          <a:p>
            <a:r>
              <a:rPr lang="en-US" sz="1600" dirty="0" smtClean="0"/>
              <a:t>13.5 </a:t>
            </a:r>
            <a:r>
              <a:rPr lang="en-US" sz="1600" dirty="0" err="1" smtClean="0"/>
              <a:t>secs</a:t>
            </a:r>
            <a:endParaRPr lang="en-US" sz="1600" dirty="0"/>
          </a:p>
        </p:txBody>
      </p:sp>
      <p:graphicFrame>
        <p:nvGraphicFramePr>
          <p:cNvPr id="7" name="Table 6"/>
          <p:cNvGraphicFramePr>
            <a:graphicFrameLocks noGrp="1"/>
          </p:cNvGraphicFramePr>
          <p:nvPr>
            <p:extLst>
              <p:ext uri="{D42A27DB-BD31-4B8C-83A1-F6EECF244321}">
                <p14:modId xmlns:p14="http://schemas.microsoft.com/office/powerpoint/2010/main" val="2587326223"/>
              </p:ext>
            </p:extLst>
          </p:nvPr>
        </p:nvGraphicFramePr>
        <p:xfrm>
          <a:off x="6616764" y="2576381"/>
          <a:ext cx="770811" cy="2595880"/>
        </p:xfrm>
        <a:graphic>
          <a:graphicData uri="http://schemas.openxmlformats.org/drawingml/2006/table">
            <a:tbl>
              <a:tblPr firstRow="1" bandRow="1">
                <a:tableStyleId>{FABFCF23-3B69-468F-B69F-88F6DE6A72F2}</a:tableStyleId>
              </a:tblPr>
              <a:tblGrid>
                <a:gridCol w="770811"/>
              </a:tblGrid>
              <a:tr h="370840">
                <a:tc>
                  <a:txBody>
                    <a:bodyPr/>
                    <a:lstStyle/>
                    <a:p>
                      <a:r>
                        <a:rPr lang="en-US" dirty="0" smtClean="0"/>
                        <a:t>INR</a:t>
                      </a:r>
                      <a:endParaRPr lang="en-US" dirty="0"/>
                    </a:p>
                  </a:txBody>
                  <a:tcPr/>
                </a:tc>
              </a:tr>
              <a:tr h="370840">
                <a:tc>
                  <a:txBody>
                    <a:bodyPr/>
                    <a:lstStyle/>
                    <a:p>
                      <a:r>
                        <a:rPr lang="en-US" sz="1200" dirty="0" smtClean="0"/>
                        <a:t>1.60</a:t>
                      </a:r>
                      <a:endParaRPr lang="en-US" sz="1200" dirty="0"/>
                    </a:p>
                  </a:txBody>
                  <a:tcPr/>
                </a:tc>
              </a:tr>
              <a:tr h="370840">
                <a:tc>
                  <a:txBody>
                    <a:bodyPr/>
                    <a:lstStyle/>
                    <a:p>
                      <a:r>
                        <a:rPr lang="en-US" sz="1200" dirty="0" smtClean="0"/>
                        <a:t>1.91</a:t>
                      </a:r>
                      <a:endParaRPr lang="en-US" sz="1200" dirty="0"/>
                    </a:p>
                  </a:txBody>
                  <a:tcPr/>
                </a:tc>
              </a:tr>
              <a:tr h="370840">
                <a:tc>
                  <a:txBody>
                    <a:bodyPr/>
                    <a:lstStyle/>
                    <a:p>
                      <a:r>
                        <a:rPr lang="en-US" sz="1200" dirty="0" smtClean="0"/>
                        <a:t>1.74</a:t>
                      </a:r>
                      <a:endParaRPr lang="en-US" sz="1200" dirty="0"/>
                    </a:p>
                  </a:txBody>
                  <a:tcPr/>
                </a:tc>
              </a:tr>
              <a:tr h="370840">
                <a:tc>
                  <a:txBody>
                    <a:bodyPr/>
                    <a:lstStyle/>
                    <a:p>
                      <a:r>
                        <a:rPr lang="en-US" sz="1200" dirty="0" smtClean="0"/>
                        <a:t>2.11</a:t>
                      </a:r>
                      <a:endParaRPr lang="en-US" sz="1200" dirty="0"/>
                    </a:p>
                  </a:txBody>
                  <a:tcPr/>
                </a:tc>
              </a:tr>
              <a:tr h="370840">
                <a:tc>
                  <a:txBody>
                    <a:bodyPr/>
                    <a:lstStyle/>
                    <a:p>
                      <a:r>
                        <a:rPr lang="en-US" sz="1200" dirty="0" smtClean="0"/>
                        <a:t>2.42</a:t>
                      </a:r>
                      <a:endParaRPr lang="en-US" sz="1200" dirty="0"/>
                    </a:p>
                  </a:txBody>
                  <a:tcPr/>
                </a:tc>
              </a:tr>
              <a:tr h="370840">
                <a:tc>
                  <a:txBody>
                    <a:bodyPr/>
                    <a:lstStyle/>
                    <a:p>
                      <a:r>
                        <a:rPr lang="en-US" sz="1200" dirty="0" smtClean="0"/>
                        <a:t>3.68</a:t>
                      </a:r>
                      <a:endParaRPr lang="en-US" sz="1200" dirty="0"/>
                    </a:p>
                  </a:txBody>
                  <a:tcPr/>
                </a:tc>
              </a:tr>
            </a:tbl>
          </a:graphicData>
        </a:graphic>
      </p:graphicFrame>
      <p:sp>
        <p:nvSpPr>
          <p:cNvPr id="8" name="TextBox 7"/>
          <p:cNvSpPr txBox="1"/>
          <p:nvPr/>
        </p:nvSpPr>
        <p:spPr>
          <a:xfrm>
            <a:off x="-33418" y="6644120"/>
            <a:ext cx="1102794" cy="246221"/>
          </a:xfrm>
          <a:prstGeom prst="rect">
            <a:avLst/>
          </a:prstGeom>
          <a:noFill/>
        </p:spPr>
        <p:txBody>
          <a:bodyPr wrap="square" rtlCol="0">
            <a:spAutoFit/>
          </a:bodyPr>
          <a:lstStyle/>
          <a:p>
            <a:r>
              <a:rPr lang="en-US" sz="1000" dirty="0" smtClean="0"/>
              <a:t>Warfarin</a:t>
            </a:r>
            <a:endParaRPr lang="en-US" sz="1000" dirty="0"/>
          </a:p>
        </p:txBody>
      </p:sp>
    </p:spTree>
    <p:extLst>
      <p:ext uri="{BB962C8B-B14F-4D97-AF65-F5344CB8AC3E}">
        <p14:creationId xmlns:p14="http://schemas.microsoft.com/office/powerpoint/2010/main" val="3602236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Partial </a:t>
            </a:r>
            <a:r>
              <a:rPr lang="en-US" b="1" dirty="0" err="1" smtClean="0"/>
              <a:t>Thromboplastin</a:t>
            </a:r>
            <a:r>
              <a:rPr lang="en-US" b="1" dirty="0" smtClean="0"/>
              <a:t> Time</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71993290"/>
              </p:ext>
            </p:extLst>
          </p:nvPr>
        </p:nvGraphicFramePr>
        <p:xfrm>
          <a:off x="457200" y="1600200"/>
          <a:ext cx="82296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2239492" y="4465039"/>
            <a:ext cx="1310919" cy="338554"/>
          </a:xfrm>
          <a:prstGeom prst="rect">
            <a:avLst/>
          </a:prstGeom>
          <a:noFill/>
        </p:spPr>
        <p:txBody>
          <a:bodyPr wrap="square" rtlCol="0">
            <a:spAutoFit/>
          </a:bodyPr>
          <a:lstStyle/>
          <a:p>
            <a:r>
              <a:rPr lang="en-US" sz="1600" dirty="0" smtClean="0"/>
              <a:t>28.0 </a:t>
            </a:r>
            <a:r>
              <a:rPr lang="en-US" sz="1600" dirty="0" err="1" smtClean="0"/>
              <a:t>secs</a:t>
            </a:r>
            <a:endParaRPr lang="en-US" sz="1600" dirty="0"/>
          </a:p>
        </p:txBody>
      </p:sp>
      <p:graphicFrame>
        <p:nvGraphicFramePr>
          <p:cNvPr id="6" name="Table 5"/>
          <p:cNvGraphicFramePr>
            <a:graphicFrameLocks noGrp="1"/>
          </p:cNvGraphicFramePr>
          <p:nvPr>
            <p:extLst>
              <p:ext uri="{D42A27DB-BD31-4B8C-83A1-F6EECF244321}">
                <p14:modId xmlns:p14="http://schemas.microsoft.com/office/powerpoint/2010/main" val="3719463413"/>
              </p:ext>
            </p:extLst>
          </p:nvPr>
        </p:nvGraphicFramePr>
        <p:xfrm>
          <a:off x="6740367" y="2357891"/>
          <a:ext cx="619898" cy="2966720"/>
        </p:xfrm>
        <a:graphic>
          <a:graphicData uri="http://schemas.openxmlformats.org/drawingml/2006/table">
            <a:tbl>
              <a:tblPr firstRow="1" bandRow="1">
                <a:tableStyleId>{FABFCF23-3B69-468F-B69F-88F6DE6A72F2}</a:tableStyleId>
              </a:tblPr>
              <a:tblGrid>
                <a:gridCol w="619898"/>
              </a:tblGrid>
              <a:tr h="370840">
                <a:tc>
                  <a:txBody>
                    <a:bodyPr/>
                    <a:lstStyle/>
                    <a:p>
                      <a:endParaRPr lang="en-US" dirty="0"/>
                    </a:p>
                  </a:txBody>
                  <a:tcPr/>
                </a:tc>
              </a:tr>
              <a:tr h="370840">
                <a:tc>
                  <a:txBody>
                    <a:bodyPr/>
                    <a:lstStyle/>
                    <a:p>
                      <a:r>
                        <a:rPr lang="en-US" sz="1200" dirty="0" smtClean="0"/>
                        <a:t>31.3</a:t>
                      </a:r>
                      <a:endParaRPr lang="en-US" sz="1200" dirty="0"/>
                    </a:p>
                  </a:txBody>
                  <a:tcPr/>
                </a:tc>
              </a:tr>
              <a:tr h="370840">
                <a:tc>
                  <a:txBody>
                    <a:bodyPr/>
                    <a:lstStyle/>
                    <a:p>
                      <a:r>
                        <a:rPr lang="en-US" sz="1200" dirty="0" smtClean="0"/>
                        <a:t>61.0</a:t>
                      </a:r>
                      <a:endParaRPr lang="en-US" sz="1200" dirty="0"/>
                    </a:p>
                  </a:txBody>
                  <a:tcPr/>
                </a:tc>
              </a:tr>
              <a:tr h="370840">
                <a:tc>
                  <a:txBody>
                    <a:bodyPr/>
                    <a:lstStyle/>
                    <a:p>
                      <a:r>
                        <a:rPr lang="en-US" sz="1200" dirty="0" smtClean="0"/>
                        <a:t>56.0</a:t>
                      </a:r>
                      <a:endParaRPr lang="en-US" sz="1200" dirty="0"/>
                    </a:p>
                  </a:txBody>
                  <a:tcPr/>
                </a:tc>
              </a:tr>
              <a:tr h="370840">
                <a:tc>
                  <a:txBody>
                    <a:bodyPr/>
                    <a:lstStyle/>
                    <a:p>
                      <a:r>
                        <a:rPr lang="en-US" sz="1200" dirty="0" smtClean="0"/>
                        <a:t>46.9</a:t>
                      </a:r>
                      <a:endParaRPr lang="en-US" sz="1200" dirty="0"/>
                    </a:p>
                  </a:txBody>
                  <a:tcPr/>
                </a:tc>
              </a:tr>
              <a:tr h="370840">
                <a:tc>
                  <a:txBody>
                    <a:bodyPr/>
                    <a:lstStyle/>
                    <a:p>
                      <a:r>
                        <a:rPr lang="en-US" sz="1200" dirty="0" smtClean="0"/>
                        <a:t>66.0</a:t>
                      </a:r>
                      <a:endParaRPr lang="en-US" sz="1200" dirty="0"/>
                    </a:p>
                  </a:txBody>
                  <a:tcPr/>
                </a:tc>
              </a:tr>
              <a:tr h="370840">
                <a:tc>
                  <a:txBody>
                    <a:bodyPr/>
                    <a:lstStyle/>
                    <a:p>
                      <a:r>
                        <a:rPr lang="en-US" sz="1200" dirty="0" smtClean="0"/>
                        <a:t>53.2</a:t>
                      </a:r>
                      <a:endParaRPr lang="en-US" sz="1200" dirty="0"/>
                    </a:p>
                  </a:txBody>
                  <a:tcPr/>
                </a:tc>
              </a:tr>
              <a:tr h="370840">
                <a:tc>
                  <a:txBody>
                    <a:bodyPr/>
                    <a:lstStyle/>
                    <a:p>
                      <a:r>
                        <a:rPr lang="en-US" sz="1200" dirty="0" smtClean="0"/>
                        <a:t>40.6</a:t>
                      </a:r>
                      <a:endParaRPr lang="en-US" sz="1200" dirty="0"/>
                    </a:p>
                  </a:txBody>
                  <a:tcPr/>
                </a:tc>
              </a:tr>
            </a:tbl>
          </a:graphicData>
        </a:graphic>
      </p:graphicFrame>
      <p:sp>
        <p:nvSpPr>
          <p:cNvPr id="7" name="TextBox 6"/>
          <p:cNvSpPr txBox="1"/>
          <p:nvPr/>
        </p:nvSpPr>
        <p:spPr>
          <a:xfrm>
            <a:off x="-33418" y="6644120"/>
            <a:ext cx="1102794" cy="246221"/>
          </a:xfrm>
          <a:prstGeom prst="rect">
            <a:avLst/>
          </a:prstGeom>
          <a:noFill/>
        </p:spPr>
        <p:txBody>
          <a:bodyPr wrap="square" rtlCol="0">
            <a:spAutoFit/>
          </a:bodyPr>
          <a:lstStyle/>
          <a:p>
            <a:r>
              <a:rPr lang="en-US" sz="1000" dirty="0" smtClean="0"/>
              <a:t>Heparin</a:t>
            </a:r>
            <a:endParaRPr lang="en-US" sz="1000" dirty="0"/>
          </a:p>
        </p:txBody>
      </p:sp>
    </p:spTree>
    <p:extLst>
      <p:ext uri="{BB962C8B-B14F-4D97-AF65-F5344CB8AC3E}">
        <p14:creationId xmlns:p14="http://schemas.microsoft.com/office/powerpoint/2010/main" val="41937658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ＭＳ 明朝"/>
        <a:font script="Hang" typeface="바탕"/>
        <a:font script="Hans" typeface="华文新魏"/>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ＭＳ 明朝"/>
        <a:font script="Hang" typeface="바탕"/>
        <a:font script="Hans" typeface="华文新魏"/>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Foundry.thmx</Template>
  <TotalTime>64507</TotalTime>
  <Words>3381</Words>
  <Application>Microsoft Office PowerPoint</Application>
  <PresentationFormat>On-screen Show (4:3)</PresentationFormat>
  <Paragraphs>439</Paragraphs>
  <Slides>54</Slides>
  <Notes>51</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Foundry</vt:lpstr>
      <vt:lpstr>Time is Limb</vt:lpstr>
      <vt:lpstr>PowerPoint Presentation</vt:lpstr>
      <vt:lpstr>PowerPoint Presentation</vt:lpstr>
      <vt:lpstr>PowerPoint Presentation</vt:lpstr>
      <vt:lpstr>PowerPoint Presentation</vt:lpstr>
      <vt:lpstr>PowerPoint Presentation</vt:lpstr>
      <vt:lpstr>ECG: Sinus bradycardia, NSSTTWC </vt:lpstr>
      <vt:lpstr>PowerPoint Presentation</vt:lpstr>
      <vt:lpstr>PowerPoint Presentation</vt:lpstr>
      <vt:lpstr>PowerPoint Presentation</vt:lpstr>
      <vt:lpstr>Course in the ward</vt:lpstr>
      <vt:lpstr>PowerPoint Presentation</vt:lpstr>
      <vt:lpstr> “E” Embolectomy</vt:lpstr>
      <vt:lpstr>Embolectomy</vt:lpstr>
      <vt:lpstr>Embolectomy</vt:lpstr>
      <vt:lpstr>Embolectomy</vt:lpstr>
      <vt:lpstr>ECG: Atrial fibrillation with RVR</vt:lpstr>
      <vt:lpstr>PowerPoint Presentation</vt:lpstr>
      <vt:lpstr>Vascular Studies</vt:lpstr>
      <vt:lpstr>Discussion</vt:lpstr>
      <vt:lpstr>Question:</vt:lpstr>
      <vt:lpstr>Cyanosis</vt:lpstr>
      <vt:lpstr>Cyanosis</vt:lpstr>
      <vt:lpstr>Cyanosis</vt:lpstr>
      <vt:lpstr>Cyanosis</vt:lpstr>
      <vt:lpstr>Common Causes of Peripheral Cyanosis</vt:lpstr>
      <vt:lpstr>Common Causes of Peripheral Cyanosis</vt:lpstr>
      <vt:lpstr>Peripheral Cyanosis</vt:lpstr>
      <vt:lpstr>PERIPHERAL ARTERIAL DISEASE</vt:lpstr>
      <vt:lpstr>ACUTE LIMB ISCHEMIA equals  ACUTE ARTERIAL OCCLUSION </vt:lpstr>
      <vt:lpstr>Epidemiology</vt:lpstr>
      <vt:lpstr>Etiology</vt:lpstr>
      <vt:lpstr>Etiology con’t</vt:lpstr>
      <vt:lpstr>Etiology con’t</vt:lpstr>
      <vt:lpstr>PowerPoint Presentation</vt:lpstr>
      <vt:lpstr>Annual Stroke Risk:  Comparing PAF vs. Sustained Atrial Fibrillation</vt:lpstr>
      <vt:lpstr>ASSERT  Study</vt:lpstr>
      <vt:lpstr>Smoking</vt:lpstr>
      <vt:lpstr>Smoking</vt:lpstr>
      <vt:lpstr>Diagnosis</vt:lpstr>
      <vt:lpstr>Physical examination findings:</vt:lpstr>
      <vt:lpstr>Physical examination findings:</vt:lpstr>
      <vt:lpstr>Rutherford Classification of Limb Ischemia</vt:lpstr>
      <vt:lpstr>Rutherford Classification of Limb Ischemia</vt:lpstr>
      <vt:lpstr>PowerPoint Presentation</vt:lpstr>
      <vt:lpstr>PowerPoint Presentation</vt:lpstr>
      <vt:lpstr>PowerPoint Presentation</vt:lpstr>
      <vt:lpstr>PowerPoint Presentation</vt:lpstr>
      <vt:lpstr>ACCF/AHA Guideline 2011 </vt:lpstr>
      <vt:lpstr>Conclusion</vt:lpstr>
      <vt:lpstr>PowerPoint Presentation</vt:lpstr>
      <vt:lpstr>PowerPoint Presentation</vt:lpstr>
      <vt:lpstr>Prothrombin Time Monitoring</vt:lpstr>
      <vt:lpstr>Partial Thromboplastin Time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DECLOGGED</dc:title>
  <dc:creator>Rachelle Ann Malit</dc:creator>
  <cp:lastModifiedBy>Cellularcardiology</cp:lastModifiedBy>
  <cp:revision>286</cp:revision>
  <dcterms:created xsi:type="dcterms:W3CDTF">2015-03-30T07:58:11Z</dcterms:created>
  <dcterms:modified xsi:type="dcterms:W3CDTF">2017-04-29T04:09:09Z</dcterms:modified>
</cp:coreProperties>
</file>