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  <p:sldMasterId id="2147483684" r:id="rId2"/>
    <p:sldMasterId id="2147483687" r:id="rId3"/>
    <p:sldMasterId id="2147483690" r:id="rId4"/>
    <p:sldMasterId id="2147483693" r:id="rId5"/>
  </p:sldMasterIdLst>
  <p:notesMasterIdLst>
    <p:notesMasterId r:id="rId30"/>
  </p:notesMasterIdLst>
  <p:handoutMasterIdLst>
    <p:handoutMasterId r:id="rId31"/>
  </p:handoutMasterIdLst>
  <p:sldIdLst>
    <p:sldId id="256" r:id="rId6"/>
    <p:sldId id="400" r:id="rId7"/>
    <p:sldId id="399" r:id="rId8"/>
    <p:sldId id="394" r:id="rId9"/>
    <p:sldId id="396" r:id="rId10"/>
    <p:sldId id="397" r:id="rId11"/>
    <p:sldId id="398" r:id="rId12"/>
    <p:sldId id="402" r:id="rId13"/>
    <p:sldId id="347" r:id="rId14"/>
    <p:sldId id="343" r:id="rId15"/>
    <p:sldId id="307" r:id="rId16"/>
    <p:sldId id="345" r:id="rId17"/>
    <p:sldId id="349" r:id="rId18"/>
    <p:sldId id="391" r:id="rId19"/>
    <p:sldId id="380" r:id="rId20"/>
    <p:sldId id="401" r:id="rId21"/>
    <p:sldId id="330" r:id="rId22"/>
    <p:sldId id="371" r:id="rId23"/>
    <p:sldId id="372" r:id="rId24"/>
    <p:sldId id="365" r:id="rId25"/>
    <p:sldId id="382" r:id="rId26"/>
    <p:sldId id="381" r:id="rId27"/>
    <p:sldId id="384" r:id="rId28"/>
    <p:sldId id="385" r:id="rId29"/>
  </p:sldIdLst>
  <p:sldSz cx="9144000" cy="6858000" type="screen4x3"/>
  <p:notesSz cx="7010400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EF7AE90-D6CE-424C-BB64-336FEDB194BC}">
          <p14:sldIdLst>
            <p14:sldId id="256"/>
            <p14:sldId id="400"/>
            <p14:sldId id="399"/>
            <p14:sldId id="394"/>
            <p14:sldId id="396"/>
            <p14:sldId id="397"/>
            <p14:sldId id="398"/>
            <p14:sldId id="402"/>
            <p14:sldId id="347"/>
            <p14:sldId id="343"/>
            <p14:sldId id="307"/>
            <p14:sldId id="345"/>
            <p14:sldId id="349"/>
            <p14:sldId id="391"/>
            <p14:sldId id="380"/>
            <p14:sldId id="401"/>
            <p14:sldId id="330"/>
            <p14:sldId id="371"/>
            <p14:sldId id="372"/>
            <p14:sldId id="365"/>
          </p14:sldIdLst>
        </p14:section>
        <p14:section name="Additional Information" id="{BF5084AF-053C-4A3D-8336-289C2256C747}">
          <p14:sldIdLst>
            <p14:sldId id="382"/>
            <p14:sldId id="381"/>
            <p14:sldId id="384"/>
            <p14:sldId id="38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leen M. Roberts" initials="KMR" lastIdx="1" clrIdx="0"/>
  <p:cmAuthor id="1" name="Richard E. Engler" initials="REE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CBDD"/>
    <a:srgbClr val="A6A6A6"/>
    <a:srgbClr val="A0988D"/>
    <a:srgbClr val="9CB2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039" autoAdjust="0"/>
    <p:restoredTop sz="84260" autoAdjust="0"/>
  </p:normalViewPr>
  <p:slideViewPr>
    <p:cSldViewPr snapToObjects="1">
      <p:cViewPr varScale="1">
        <p:scale>
          <a:sx n="95" d="100"/>
          <a:sy n="95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7" d="100"/>
          <a:sy n="77" d="100"/>
        </p:scale>
        <p:origin x="-2094" y="-96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B&amp;Ctop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10400" cy="37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928206"/>
            <a:ext cx="3037840" cy="2180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accent5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599CF0DE-BF1B-4867-836D-8427FF416E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3796" name="TextBox 7"/>
          <p:cNvSpPr txBox="1">
            <a:spLocks noChangeArrowheads="1"/>
          </p:cNvSpPr>
          <p:nvPr/>
        </p:nvSpPr>
        <p:spPr bwMode="auto">
          <a:xfrm>
            <a:off x="155788" y="8928206"/>
            <a:ext cx="3583093" cy="21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800" dirty="0">
                <a:solidFill>
                  <a:srgbClr val="A6A6A6"/>
                </a:solidFill>
                <a:latin typeface="Arial" charset="0"/>
              </a:rPr>
              <a:t>© 2013 Bergeson &amp; Campbell, PC.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308549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pic>
        <p:nvPicPr>
          <p:cNvPr id="27651" name="Picture 7" descr="B&amp;Ctop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10400" cy="37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3970938" y="8928206"/>
            <a:ext cx="3037840" cy="2180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accent5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9B067B58-353D-4CF8-834E-5ACC76B865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7653" name="TextBox 9"/>
          <p:cNvSpPr txBox="1">
            <a:spLocks noChangeArrowheads="1"/>
          </p:cNvSpPr>
          <p:nvPr/>
        </p:nvSpPr>
        <p:spPr bwMode="auto">
          <a:xfrm>
            <a:off x="155788" y="8928206"/>
            <a:ext cx="3583093" cy="21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800" dirty="0">
                <a:solidFill>
                  <a:srgbClr val="A6A6A6"/>
                </a:solidFill>
                <a:latin typeface="Arial" charset="0"/>
              </a:rPr>
              <a:t>© 2013 Bergeson &amp; Campbell, PC.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944086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387767"/>
            <a:ext cx="5608320" cy="415591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067B58-353D-4CF8-834E-5ACC76B8651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783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067B58-353D-4CF8-834E-5ACC76B8651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0" y="1633537"/>
            <a:ext cx="6477000" cy="993775"/>
          </a:xfrm>
        </p:spPr>
        <p:txBody>
          <a:bodyPr anchor="t">
            <a:normAutofit/>
          </a:bodyPr>
          <a:lstStyle>
            <a:lvl1pPr algn="l">
              <a:defRPr sz="2800" b="1" spc="300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847116"/>
            <a:ext cx="5102352" cy="381000"/>
          </a:xfrm>
        </p:spPr>
        <p:txBody>
          <a:bodyPr anchor="t">
            <a:no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5" name="Picture 14" descr="b&amp;c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825093"/>
            <a:ext cx="4876800" cy="364512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2286000" y="1371600"/>
            <a:ext cx="6477000" cy="1588"/>
          </a:xfrm>
          <a:prstGeom prst="line">
            <a:avLst/>
          </a:prstGeom>
          <a:ln w="12700" cap="flat" cmpd="sng" algn="ctr">
            <a:solidFill>
              <a:srgbClr val="E5DFD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86000" y="5257800"/>
            <a:ext cx="6477000" cy="1588"/>
          </a:xfrm>
          <a:prstGeom prst="line">
            <a:avLst/>
          </a:prstGeom>
          <a:ln w="12700" cap="flat" cmpd="sng" algn="ctr">
            <a:solidFill>
              <a:srgbClr val="E5DFD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86000" y="5562601"/>
            <a:ext cx="2362200" cy="830997"/>
          </a:xfrm>
          <a:prstGeom prst="rect">
            <a:avLst/>
          </a:prstGeom>
          <a:noFill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Arial"/>
                <a:ea typeface="Arial" charset="0"/>
                <a:cs typeface="Arial"/>
              </a:rPr>
              <a:t>Richard E. Engler, Ph.D.</a:t>
            </a:r>
          </a:p>
          <a:p>
            <a:pPr>
              <a:defRPr/>
            </a:pP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Arial"/>
                <a:ea typeface="Arial" charset="0"/>
                <a:cs typeface="Arial"/>
              </a:rPr>
              <a:t>Bergeson &amp; Campbell, P.C.</a:t>
            </a:r>
            <a:b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Arial"/>
                <a:ea typeface="Arial" charset="0"/>
                <a:cs typeface="Arial"/>
              </a:rPr>
            </a:b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Arial"/>
                <a:ea typeface="Arial" charset="0"/>
                <a:cs typeface="Arial"/>
              </a:rPr>
              <a:t>Washington, D.C.</a:t>
            </a:r>
          </a:p>
          <a:p>
            <a:pPr>
              <a:defRPr/>
            </a:pP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  <a:latin typeface="Arial"/>
                <a:ea typeface="Arial" charset="0"/>
                <a:cs typeface="Arial"/>
              </a:rPr>
              <a:t>www.lawbc.com</a:t>
            </a:r>
            <a:endParaRPr lang="en-US" sz="1200" dirty="0">
              <a:solidFill>
                <a:schemeClr val="accent5">
                  <a:lumMod val="75000"/>
                </a:schemeClr>
              </a:solidFill>
              <a:latin typeface="Arial"/>
              <a:ea typeface="Arial" charset="0"/>
              <a:cs typeface="Arial"/>
            </a:endParaRPr>
          </a:p>
        </p:txBody>
      </p:sp>
      <p:pic>
        <p:nvPicPr>
          <p:cNvPr id="23" name="Picture 22" descr="sunflow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590" y="0"/>
            <a:ext cx="2066544" cy="6858000"/>
          </a:xfrm>
          <a:prstGeom prst="rect">
            <a:avLst/>
          </a:prstGeom>
        </p:spPr>
      </p:pic>
      <p:sp useBgFill="1">
        <p:nvSpPr>
          <p:cNvPr id="4" name="Rectangle 3"/>
          <p:cNvSpPr/>
          <p:nvPr/>
        </p:nvSpPr>
        <p:spPr>
          <a:xfrm>
            <a:off x="2057400" y="-23733"/>
            <a:ext cx="7086600" cy="6096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767E110-6528-45DD-93AE-D1935AAB1E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eader +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447800"/>
            <a:ext cx="3383280" cy="4525963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accent3"/>
                </a:solidFill>
              </a:defRPr>
            </a:lvl1pPr>
            <a:lvl2pPr>
              <a:defRPr sz="1800" baseline="0">
                <a:solidFill>
                  <a:schemeClr val="accent3"/>
                </a:solidFill>
              </a:defRPr>
            </a:lvl2pPr>
            <a:lvl3pPr>
              <a:defRPr sz="1600" baseline="0">
                <a:solidFill>
                  <a:schemeClr val="accent3"/>
                </a:solidFill>
              </a:defRPr>
            </a:lvl3pPr>
            <a:lvl4pPr>
              <a:defRPr sz="1400" baseline="0">
                <a:solidFill>
                  <a:schemeClr val="accent3"/>
                </a:solidFill>
              </a:defRPr>
            </a:lvl4pPr>
            <a:lvl5pPr>
              <a:defRPr sz="1200" baseline="0">
                <a:solidFill>
                  <a:schemeClr val="accent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447800"/>
            <a:ext cx="338328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67E110-6528-45DD-93AE-D1935AAB1E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457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column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533400"/>
            <a:ext cx="7086600" cy="73183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447800"/>
            <a:ext cx="3383280" cy="45259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3"/>
                </a:solidFill>
              </a:defRPr>
            </a:lvl1pPr>
            <a:lvl2pPr>
              <a:defRPr sz="1800">
                <a:solidFill>
                  <a:schemeClr val="accent3"/>
                </a:solidFill>
              </a:defRPr>
            </a:lvl2pPr>
            <a:lvl3pPr>
              <a:defRPr sz="1600">
                <a:solidFill>
                  <a:schemeClr val="accent3"/>
                </a:solidFill>
              </a:defRPr>
            </a:lvl3pPr>
            <a:lvl4pPr>
              <a:defRPr sz="1400">
                <a:solidFill>
                  <a:schemeClr val="accent3"/>
                </a:solidFill>
              </a:defRPr>
            </a:lvl4pPr>
            <a:lvl5pPr>
              <a:defRPr sz="1200">
                <a:solidFill>
                  <a:schemeClr val="accent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447800"/>
            <a:ext cx="338328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192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header +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447800"/>
            <a:ext cx="3383280" cy="4525963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accent3"/>
                </a:solidFill>
              </a:defRPr>
            </a:lvl1pPr>
            <a:lvl2pPr>
              <a:defRPr sz="1800" baseline="0">
                <a:solidFill>
                  <a:schemeClr val="accent3"/>
                </a:solidFill>
              </a:defRPr>
            </a:lvl2pPr>
            <a:lvl3pPr>
              <a:defRPr sz="1600" baseline="0">
                <a:solidFill>
                  <a:schemeClr val="accent3"/>
                </a:solidFill>
              </a:defRPr>
            </a:lvl3pPr>
            <a:lvl4pPr>
              <a:defRPr sz="1400" baseline="0">
                <a:solidFill>
                  <a:schemeClr val="accent3"/>
                </a:solidFill>
              </a:defRPr>
            </a:lvl4pPr>
            <a:lvl5pPr>
              <a:defRPr sz="1200" baseline="0">
                <a:solidFill>
                  <a:schemeClr val="accent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447800"/>
            <a:ext cx="338328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67E110-6528-45DD-93AE-D1935AAB1E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 +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9800" y="1600200"/>
            <a:ext cx="65532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128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ader +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9800" y="1600200"/>
            <a:ext cx="65532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71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09800" y="4953000"/>
            <a:ext cx="5486400" cy="414338"/>
          </a:xfrm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9800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98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377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394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533400"/>
            <a:ext cx="7086600" cy="73183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524000"/>
            <a:ext cx="3383280" cy="4525963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accent3"/>
                </a:solidFill>
              </a:defRPr>
            </a:lvl1pPr>
            <a:lvl2pPr>
              <a:defRPr sz="1800" baseline="0">
                <a:solidFill>
                  <a:schemeClr val="accent3"/>
                </a:solidFill>
              </a:defRPr>
            </a:lvl2pPr>
            <a:lvl3pPr>
              <a:defRPr sz="1600" baseline="0">
                <a:solidFill>
                  <a:schemeClr val="accent3"/>
                </a:solidFill>
              </a:defRPr>
            </a:lvl3pPr>
            <a:lvl4pPr>
              <a:defRPr sz="1400" baseline="0">
                <a:solidFill>
                  <a:schemeClr val="accent3"/>
                </a:solidFill>
              </a:defRPr>
            </a:lvl4pPr>
            <a:lvl5pPr>
              <a:defRPr sz="1200" baseline="0">
                <a:solidFill>
                  <a:schemeClr val="accent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379720" y="1524000"/>
            <a:ext cx="338328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463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header +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447800"/>
            <a:ext cx="3383280" cy="4525963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accent3"/>
                </a:solidFill>
              </a:defRPr>
            </a:lvl1pPr>
            <a:lvl2pPr>
              <a:defRPr sz="1800" baseline="0">
                <a:solidFill>
                  <a:schemeClr val="accent3"/>
                </a:solidFill>
              </a:defRPr>
            </a:lvl2pPr>
            <a:lvl3pPr>
              <a:defRPr sz="1600" baseline="0">
                <a:solidFill>
                  <a:schemeClr val="accent3"/>
                </a:solidFill>
              </a:defRPr>
            </a:lvl3pPr>
            <a:lvl4pPr>
              <a:defRPr sz="1400" baseline="0">
                <a:solidFill>
                  <a:schemeClr val="accent3"/>
                </a:solidFill>
              </a:defRPr>
            </a:lvl4pPr>
            <a:lvl5pPr>
              <a:defRPr sz="1200" baseline="0">
                <a:solidFill>
                  <a:schemeClr val="accent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447800"/>
            <a:ext cx="338328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67E110-6528-45DD-93AE-D1935AAB1E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09800" y="4953000"/>
            <a:ext cx="5486400" cy="414338"/>
          </a:xfrm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9800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98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541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 +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9800" y="1600200"/>
            <a:ext cx="65532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853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489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533400"/>
            <a:ext cx="7010400" cy="73183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447800"/>
            <a:ext cx="3383280" cy="45259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3"/>
                </a:solidFill>
              </a:defRPr>
            </a:lvl1pPr>
            <a:lvl2pPr>
              <a:defRPr sz="1800">
                <a:solidFill>
                  <a:schemeClr val="accent3"/>
                </a:solidFill>
              </a:defRPr>
            </a:lvl2pPr>
            <a:lvl3pPr>
              <a:defRPr sz="1600">
                <a:solidFill>
                  <a:schemeClr val="accent3"/>
                </a:solidFill>
              </a:defRPr>
            </a:lvl3pPr>
            <a:lvl4pPr>
              <a:defRPr sz="1400">
                <a:solidFill>
                  <a:schemeClr val="accent3"/>
                </a:solidFill>
              </a:defRPr>
            </a:lvl4pPr>
            <a:lvl5pPr>
              <a:defRPr sz="1200">
                <a:solidFill>
                  <a:schemeClr val="accent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447800"/>
            <a:ext cx="338328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904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er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25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533400"/>
            <a:ext cx="7010400" cy="73183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447800"/>
            <a:ext cx="3383280" cy="45259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3"/>
                </a:solidFill>
              </a:defRPr>
            </a:lvl1pPr>
            <a:lvl2pPr>
              <a:defRPr sz="1800">
                <a:solidFill>
                  <a:schemeClr val="accent3"/>
                </a:solidFill>
              </a:defRPr>
            </a:lvl2pPr>
            <a:lvl3pPr>
              <a:defRPr sz="1600">
                <a:solidFill>
                  <a:schemeClr val="accent3"/>
                </a:solidFill>
              </a:defRPr>
            </a:lvl3pPr>
            <a:lvl4pPr>
              <a:defRPr sz="1400">
                <a:solidFill>
                  <a:schemeClr val="accent3"/>
                </a:solidFill>
              </a:defRPr>
            </a:lvl4pPr>
            <a:lvl5pPr>
              <a:defRPr sz="1200">
                <a:solidFill>
                  <a:schemeClr val="accent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379720" y="1447800"/>
            <a:ext cx="338328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21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0" y="762000"/>
            <a:ext cx="6477000" cy="993775"/>
          </a:xfrm>
        </p:spPr>
        <p:txBody>
          <a:bodyPr anchor="ctr">
            <a:normAutofit/>
          </a:bodyPr>
          <a:lstStyle>
            <a:lvl1pPr algn="ctr">
              <a:defRPr sz="2800" b="0" spc="0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23" name="Picture 22" descr="sunflo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0"/>
            <a:ext cx="2066544" cy="6858000"/>
          </a:xfrm>
          <a:prstGeom prst="rect">
            <a:avLst/>
          </a:prstGeom>
        </p:spPr>
      </p:pic>
      <p:pic>
        <p:nvPicPr>
          <p:cNvPr id="11" name="Picture 10" descr="B&amp;Clogotitle.png"/>
          <p:cNvPicPr>
            <a:picLocks noChangeAspect="1"/>
          </p:cNvPicPr>
          <p:nvPr/>
        </p:nvPicPr>
        <p:blipFill>
          <a:blip r:embed="rId3"/>
          <a:srcRect l="16251"/>
          <a:stretch>
            <a:fillRect/>
          </a:stretch>
        </p:blipFill>
        <p:spPr>
          <a:xfrm>
            <a:off x="5943600" y="48754"/>
            <a:ext cx="3048000" cy="408446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idx="1"/>
          </p:nvPr>
        </p:nvSpPr>
        <p:spPr>
          <a:xfrm>
            <a:off x="2286000" y="1905000"/>
            <a:ext cx="6553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571500" indent="0">
              <a:buFontTx/>
              <a:buNone/>
              <a:defRPr/>
            </a:lvl3pPr>
            <a:lvl4pPr marL="800100" indent="0">
              <a:buFontTx/>
              <a:buNone/>
              <a:defRPr/>
            </a:lvl4pPr>
            <a:lvl5pPr marL="10287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09800" y="457200"/>
            <a:ext cx="6781800" cy="1588"/>
          </a:xfrm>
          <a:prstGeom prst="line">
            <a:avLst/>
          </a:prstGeom>
          <a:ln w="12700" cap="flat" cmpd="sng" algn="ctr">
            <a:solidFill>
              <a:srgbClr val="E5DFD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666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2400" y="6477000"/>
            <a:ext cx="12954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B80A25-5DFA-4B5C-8C9D-A54733535C4F}" type="slidenum">
              <a:rPr lang="en-US" altLang="en-US"/>
              <a:pPr/>
              <a:t>‹#›</a:t>
            </a:fld>
            <a:endParaRPr lang="en-US" altLang="en-US" dirty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59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533400"/>
            <a:ext cx="6934200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437171"/>
            <a:ext cx="6934200" cy="4887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767E110-6528-45DD-93AE-D1935AAB1E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6553200"/>
            <a:ext cx="3505200" cy="230188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900" dirty="0" smtClean="0">
                <a:solidFill>
                  <a:schemeClr val="bg2"/>
                </a:solidFill>
                <a:latin typeface="Arial"/>
                <a:ea typeface="Arial" charset="0"/>
                <a:cs typeface="Arial"/>
              </a:rPr>
              <a:t>© 2015 Bergeson &amp; Campbell, P.C. All Rights Reserved.</a:t>
            </a:r>
            <a:endParaRPr lang="en-US" sz="900" dirty="0">
              <a:solidFill>
                <a:schemeClr val="bg2"/>
              </a:solidFill>
              <a:latin typeface="Arial"/>
              <a:ea typeface="Arial" charset="0"/>
              <a:cs typeface="Arial"/>
            </a:endParaRPr>
          </a:p>
        </p:txBody>
      </p:sp>
      <p:pic>
        <p:nvPicPr>
          <p:cNvPr id="9" name="Picture 8" descr="B&amp;Clogotitle.png"/>
          <p:cNvPicPr>
            <a:picLocks noChangeAspect="1"/>
          </p:cNvPicPr>
          <p:nvPr/>
        </p:nvPicPr>
        <p:blipFill>
          <a:blip r:embed="rId5"/>
          <a:srcRect l="16251"/>
          <a:stretch>
            <a:fillRect/>
          </a:stretch>
        </p:blipFill>
        <p:spPr>
          <a:xfrm>
            <a:off x="5943600" y="48754"/>
            <a:ext cx="3048000" cy="408446"/>
          </a:xfrm>
          <a:prstGeom prst="rect">
            <a:avLst/>
          </a:prstGeom>
        </p:spPr>
      </p:pic>
      <p:pic>
        <p:nvPicPr>
          <p:cNvPr id="10" name="Content Placeholder 4" descr="shell.jpg"/>
          <p:cNvPicPr>
            <a:picLocks noChangeAspect="1"/>
          </p:cNvPicPr>
          <p:nvPr/>
        </p:nvPicPr>
        <p:blipFill>
          <a:blip r:embed="rId6"/>
          <a:srcRect l="1020" r="-2402" b="1334"/>
          <a:stretch>
            <a:fillRect/>
          </a:stretch>
        </p:blipFill>
        <p:spPr>
          <a:xfrm>
            <a:off x="0" y="0"/>
            <a:ext cx="1636322" cy="68580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209800" y="457200"/>
            <a:ext cx="6781800" cy="1588"/>
          </a:xfrm>
          <a:prstGeom prst="line">
            <a:avLst/>
          </a:prstGeom>
          <a:ln w="12700" cap="flat" cmpd="sng" algn="ctr">
            <a:solidFill>
              <a:srgbClr val="E5DFD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SzPct val="75000"/>
        <a:buFont typeface="Wingdings 2" pitchFamily="18" charset="2"/>
        <a:buChar char="¾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5715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SzPct val="75000"/>
        <a:buFont typeface="Wingdings" pitchFamily="2" charset="2"/>
        <a:buChar char="Ø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8001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SzPct val="75000"/>
        <a:buFont typeface="Wingdings 2" pitchFamily="18" charset="2"/>
        <a:buChar char="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0287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Arial" pitchFamily="34" charset="0"/>
        <a:buChar char="–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2573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Wingdings" pitchFamily="2" charset="2"/>
        <a:buChar char="v"/>
        <a:defRPr sz="14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533400"/>
            <a:ext cx="7010400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447800"/>
            <a:ext cx="7010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B&amp;Clogotitle.png"/>
          <p:cNvPicPr>
            <a:picLocks noChangeAspect="1"/>
          </p:cNvPicPr>
          <p:nvPr/>
        </p:nvPicPr>
        <p:blipFill>
          <a:blip r:embed="rId8"/>
          <a:srcRect l="16251"/>
          <a:stretch>
            <a:fillRect/>
          </a:stretch>
        </p:blipFill>
        <p:spPr>
          <a:xfrm>
            <a:off x="5943600" y="48754"/>
            <a:ext cx="3048000" cy="408446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2209800" y="457200"/>
            <a:ext cx="6781800" cy="1588"/>
          </a:xfrm>
          <a:prstGeom prst="line">
            <a:avLst/>
          </a:prstGeom>
          <a:ln w="12700" cap="flat" cmpd="sng" algn="ctr">
            <a:solidFill>
              <a:srgbClr val="E5DFD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09800" y="6477000"/>
            <a:ext cx="3505200" cy="230188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900" dirty="0" smtClean="0">
                <a:solidFill>
                  <a:schemeClr val="bg2"/>
                </a:solidFill>
                <a:latin typeface="Arial"/>
                <a:ea typeface="Arial" charset="0"/>
                <a:cs typeface="Arial"/>
              </a:rPr>
              <a:t>© 2015 Bergeson &amp; Campbell, PC. All Rights Reserved.</a:t>
            </a:r>
            <a:endParaRPr lang="en-US" sz="900" dirty="0">
              <a:solidFill>
                <a:schemeClr val="bg2"/>
              </a:solidFill>
              <a:latin typeface="Arial"/>
              <a:ea typeface="Arial" charset="0"/>
              <a:cs typeface="Arial"/>
            </a:endParaRPr>
          </a:p>
        </p:txBody>
      </p:sp>
      <p:pic>
        <p:nvPicPr>
          <p:cNvPr id="8" name="Content Placeholder 5" descr="shell2.jpg"/>
          <p:cNvPicPr>
            <a:picLocks noChangeAspect="1"/>
          </p:cNvPicPr>
          <p:nvPr/>
        </p:nvPicPr>
        <p:blipFill>
          <a:blip r:embed="rId9"/>
          <a:srcRect l="-33" r="-33" b="1160"/>
          <a:stretch>
            <a:fillRect/>
          </a:stretch>
        </p:blipFill>
        <p:spPr>
          <a:xfrm>
            <a:off x="0" y="0"/>
            <a:ext cx="1605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4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700" r:id="rId3"/>
    <p:sldLayoutId id="2147483703" r:id="rId4"/>
    <p:sldLayoutId id="2147483706" r:id="rId5"/>
    <p:sldLayoutId id="214748370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85000"/>
        </a:lnSpc>
        <a:spcBef>
          <a:spcPct val="0"/>
        </a:spcBef>
        <a:buNone/>
        <a:defRPr sz="2800" kern="1200" spc="0" baseline="0">
          <a:solidFill>
            <a:srgbClr val="53391D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SzPct val="75000"/>
        <a:buFont typeface="Wingdings 2" panose="05020102010507070707" pitchFamily="18" charset="2"/>
        <a:buChar char=""/>
        <a:defRPr sz="2400" kern="1200" baseline="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Ø"/>
        <a:defRPr sz="2000" kern="1200" baseline="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800" kern="1200" baseline="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‒"/>
        <a:defRPr sz="1600" kern="1200" baseline="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v"/>
        <a:defRPr sz="1400" kern="1200" baseline="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533400"/>
            <a:ext cx="7086600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447800"/>
            <a:ext cx="7086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B&amp;Clogotitle.png"/>
          <p:cNvPicPr>
            <a:picLocks noChangeAspect="1"/>
          </p:cNvPicPr>
          <p:nvPr/>
        </p:nvPicPr>
        <p:blipFill>
          <a:blip r:embed="rId7"/>
          <a:srcRect l="16251"/>
          <a:stretch>
            <a:fillRect/>
          </a:stretch>
        </p:blipFill>
        <p:spPr>
          <a:xfrm>
            <a:off x="5943600" y="48754"/>
            <a:ext cx="3048000" cy="408446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2209800" y="457200"/>
            <a:ext cx="6781800" cy="1588"/>
          </a:xfrm>
          <a:prstGeom prst="line">
            <a:avLst/>
          </a:prstGeom>
          <a:ln w="12700" cap="flat" cmpd="sng" algn="ctr">
            <a:solidFill>
              <a:srgbClr val="E5DFD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09800" y="6477000"/>
            <a:ext cx="3505200" cy="230188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900" dirty="0" smtClean="0">
                <a:solidFill>
                  <a:schemeClr val="bg2"/>
                </a:solidFill>
                <a:latin typeface="Arial"/>
                <a:ea typeface="Arial" charset="0"/>
                <a:cs typeface="Arial"/>
              </a:rPr>
              <a:t>© 2015 Bergeson &amp; Campbell, PC. All Rights Reserved.</a:t>
            </a:r>
            <a:endParaRPr lang="en-US" sz="900" dirty="0">
              <a:solidFill>
                <a:schemeClr val="bg2"/>
              </a:solidFill>
              <a:latin typeface="Arial"/>
              <a:ea typeface="Arial" charset="0"/>
              <a:cs typeface="Arial"/>
            </a:endParaRPr>
          </a:p>
        </p:txBody>
      </p:sp>
      <p:pic>
        <p:nvPicPr>
          <p:cNvPr id="8" name="Content Placeholder 5" descr="redleaf.jpg"/>
          <p:cNvPicPr>
            <a:picLocks noChangeAspect="1"/>
          </p:cNvPicPr>
          <p:nvPr/>
        </p:nvPicPr>
        <p:blipFill>
          <a:blip r:embed="rId8"/>
          <a:srcRect l="-413" r="-413" b="569"/>
          <a:stretch>
            <a:fillRect/>
          </a:stretch>
        </p:blipFill>
        <p:spPr>
          <a:xfrm>
            <a:off x="-17384" y="-6756"/>
            <a:ext cx="1627328" cy="68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9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8" r:id="rId3"/>
    <p:sldLayoutId id="2147483704" r:id="rId4"/>
    <p:sldLayoutId id="2147483705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85000"/>
        </a:lnSpc>
        <a:spcBef>
          <a:spcPct val="0"/>
        </a:spcBef>
        <a:buNone/>
        <a:defRPr sz="2800" kern="1200" spc="0" baseline="0">
          <a:solidFill>
            <a:srgbClr val="53391D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SzPct val="75000"/>
        <a:buFont typeface="Wingdings 2" panose="05020102010507070707" pitchFamily="18" charset="2"/>
        <a:buChar char="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Ø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–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v"/>
        <a:defRPr sz="14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524000"/>
            <a:ext cx="7086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B&amp;Clogotitle.png"/>
          <p:cNvPicPr>
            <a:picLocks noChangeAspect="1"/>
          </p:cNvPicPr>
          <p:nvPr/>
        </p:nvPicPr>
        <p:blipFill>
          <a:blip r:embed="rId4"/>
          <a:srcRect l="16251"/>
          <a:stretch>
            <a:fillRect/>
          </a:stretch>
        </p:blipFill>
        <p:spPr>
          <a:xfrm>
            <a:off x="5943600" y="48754"/>
            <a:ext cx="3048000" cy="408446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2209800" y="457200"/>
            <a:ext cx="6781800" cy="1588"/>
          </a:xfrm>
          <a:prstGeom prst="line">
            <a:avLst/>
          </a:prstGeom>
          <a:ln w="12700" cap="flat" cmpd="sng" algn="ctr">
            <a:solidFill>
              <a:srgbClr val="E5DFD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09800" y="6477000"/>
            <a:ext cx="3505200" cy="230188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900" dirty="0" smtClean="0">
                <a:solidFill>
                  <a:schemeClr val="bg2"/>
                </a:solidFill>
                <a:latin typeface="Arial"/>
                <a:ea typeface="Arial" charset="0"/>
                <a:cs typeface="Arial"/>
              </a:rPr>
              <a:t>© 2015 Bergeson &amp; Campbell, PC. All Rights Reserved.</a:t>
            </a:r>
            <a:endParaRPr lang="en-US" sz="900" dirty="0">
              <a:solidFill>
                <a:schemeClr val="bg2"/>
              </a:solidFill>
              <a:latin typeface="Arial"/>
              <a:ea typeface="Arial" charset="0"/>
              <a:cs typeface="Arial"/>
            </a:endParaRPr>
          </a:p>
        </p:txBody>
      </p:sp>
      <p:pic>
        <p:nvPicPr>
          <p:cNvPr id="8" name="Picture 7" descr="curl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603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6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85000"/>
        </a:lnSpc>
        <a:spcBef>
          <a:spcPct val="0"/>
        </a:spcBef>
        <a:buNone/>
        <a:defRPr sz="2800" kern="1200" spc="0" baseline="0">
          <a:solidFill>
            <a:srgbClr val="53391D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SzPct val="75000"/>
        <a:buFont typeface="Wingdings 2" panose="05020102010507070707" pitchFamily="18" charset="2"/>
        <a:buChar char="¾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Ø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–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v"/>
        <a:defRPr sz="14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524000"/>
            <a:ext cx="7086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0A37FAE3-DFA4-E546-8134-C1E08E4467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B&amp;Clogotitle.png"/>
          <p:cNvPicPr>
            <a:picLocks noChangeAspect="1"/>
          </p:cNvPicPr>
          <p:nvPr/>
        </p:nvPicPr>
        <p:blipFill>
          <a:blip r:embed="rId6"/>
          <a:srcRect l="16251"/>
          <a:stretch>
            <a:fillRect/>
          </a:stretch>
        </p:blipFill>
        <p:spPr>
          <a:xfrm>
            <a:off x="5943600" y="48754"/>
            <a:ext cx="3048000" cy="408446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2209800" y="457200"/>
            <a:ext cx="6781800" cy="1588"/>
          </a:xfrm>
          <a:prstGeom prst="line">
            <a:avLst/>
          </a:prstGeom>
          <a:ln w="12700" cap="flat" cmpd="sng" algn="ctr">
            <a:solidFill>
              <a:srgbClr val="E5DFD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09800" y="6477000"/>
            <a:ext cx="3505200" cy="230188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900" dirty="0" smtClean="0">
                <a:solidFill>
                  <a:schemeClr val="bg2"/>
                </a:solidFill>
                <a:latin typeface="Arial"/>
                <a:ea typeface="Arial" charset="0"/>
                <a:cs typeface="Arial"/>
              </a:rPr>
              <a:t>© 2015 Bergeson &amp; Campbell, PC. All Rights Reserved.</a:t>
            </a:r>
            <a:endParaRPr lang="en-US" sz="900" dirty="0">
              <a:solidFill>
                <a:schemeClr val="bg2"/>
              </a:solidFill>
              <a:latin typeface="Arial"/>
              <a:ea typeface="Arial" charset="0"/>
              <a:cs typeface="Arial"/>
            </a:endParaRPr>
          </a:p>
        </p:txBody>
      </p:sp>
      <p:pic>
        <p:nvPicPr>
          <p:cNvPr id="8" name="Picture 7" descr="furry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603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0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70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85000"/>
        </a:lnSpc>
        <a:spcBef>
          <a:spcPct val="0"/>
        </a:spcBef>
        <a:buNone/>
        <a:defRPr sz="2800" kern="1200" spc="0" baseline="0">
          <a:solidFill>
            <a:srgbClr val="53391D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SzPct val="75000"/>
        <a:buFont typeface="Wingdings 2" panose="05020102010507070707" pitchFamily="18" charset="2"/>
        <a:buChar char="¾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Ø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–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ts val="60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v"/>
        <a:defRPr sz="14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rengler@lawbc.com" TargetMode="Externa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981200"/>
            <a:ext cx="6611938" cy="1371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Regulatory Landscape for Novel Polymers</a:t>
            </a:r>
            <a:endParaRPr lang="en-US" dirty="0"/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2362200" y="3429000"/>
            <a:ext cx="5164138" cy="914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International Conference and Exhibition on Biopolymers and Bioplastics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August </a:t>
            </a:r>
            <a:r>
              <a:rPr lang="en-US" dirty="0" smtClean="0"/>
              <a:t>12, 2015</a:t>
            </a:r>
          </a:p>
          <a:p>
            <a:endParaRPr lang="en-US" alt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is </a:t>
            </a:r>
            <a:r>
              <a:rPr lang="en-US" dirty="0" smtClean="0"/>
              <a:t>a brief overview of U.S. regulations of new chemicals</a:t>
            </a:r>
          </a:p>
          <a:p>
            <a:r>
              <a:rPr lang="en-US" dirty="0" smtClean="0"/>
              <a:t>It is impossible to capture all the details and nuances in a twenty minute presentation</a:t>
            </a:r>
          </a:p>
          <a:p>
            <a:r>
              <a:rPr lang="en-US" dirty="0" smtClean="0"/>
              <a:t>Companies </a:t>
            </a:r>
            <a:r>
              <a:rPr lang="en-US" dirty="0"/>
              <a:t>should seek expert advice on the specifics of their technologies to understand which statute is operative and what reporting is </a:t>
            </a:r>
            <a:r>
              <a:rPr lang="en-US" dirty="0" smtClean="0"/>
              <a:t>required</a:t>
            </a:r>
          </a:p>
          <a:p>
            <a:r>
              <a:rPr lang="en-US" dirty="0" smtClean="0"/>
              <a:t>Plan ahead, especially with novel technologies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89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Federal Statutes Regulating New Substances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the United States, the vast majority of new chemical substances are regulated by two federal agencies and three statutes: </a:t>
            </a:r>
          </a:p>
          <a:p>
            <a:pPr lvl="1"/>
            <a:r>
              <a:rPr lang="en-US" dirty="0" smtClean="0"/>
              <a:t>U.S. Food and Drug Administration (FDA) </a:t>
            </a:r>
          </a:p>
          <a:p>
            <a:pPr lvl="2"/>
            <a:r>
              <a:rPr lang="en-US" dirty="0" smtClean="0"/>
              <a:t>Federal </a:t>
            </a:r>
            <a:r>
              <a:rPr lang="en-US" dirty="0"/>
              <a:t>Food, Drug, and Cosmetics Act (FFDCA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U.S.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Environmental Protection Agency (EPA)</a:t>
            </a:r>
          </a:p>
          <a:p>
            <a:pPr lvl="2"/>
            <a:r>
              <a:rPr lang="en-US" dirty="0" smtClean="0"/>
              <a:t>Federal </a:t>
            </a:r>
            <a:r>
              <a:rPr lang="en-US" dirty="0"/>
              <a:t>Insecticide, Fungicide, and Rodenticide Act (FIFRA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Toxic </a:t>
            </a:r>
            <a:r>
              <a:rPr lang="en-US" dirty="0"/>
              <a:t>Substances Control Act (TSCA</a:t>
            </a:r>
            <a:r>
              <a:rPr lang="en-US" dirty="0" smtClean="0"/>
              <a:t>)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dirty="0" smtClean="0"/>
              <a:t>Determines Controlling Statute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Food, feed, food additives, drugs, medical devices, cosmetics</a:t>
            </a:r>
          </a:p>
          <a:p>
            <a:pPr lvl="1"/>
            <a:r>
              <a:rPr lang="en-US" dirty="0" smtClean="0"/>
              <a:t>FFDCA</a:t>
            </a:r>
            <a:endParaRPr lang="en-US" dirty="0"/>
          </a:p>
          <a:p>
            <a:r>
              <a:rPr lang="en-US" dirty="0" smtClean="0"/>
              <a:t>Pesticide active ingredients and pesticide formulations</a:t>
            </a:r>
          </a:p>
          <a:p>
            <a:pPr lvl="1"/>
            <a:r>
              <a:rPr lang="en-US" dirty="0" smtClean="0"/>
              <a:t>FIFRA</a:t>
            </a:r>
            <a:endParaRPr lang="en-US" dirty="0"/>
          </a:p>
          <a:p>
            <a:r>
              <a:rPr lang="en-US" dirty="0" smtClean="0"/>
              <a:t>Industrial, commercial, consumer uses	</a:t>
            </a:r>
          </a:p>
          <a:p>
            <a:pPr lvl="1"/>
            <a:r>
              <a:rPr lang="en-US" dirty="0" smtClean="0"/>
              <a:t>TSCA</a:t>
            </a:r>
          </a:p>
          <a:p>
            <a:r>
              <a:rPr lang="en-US" dirty="0" smtClean="0"/>
              <a:t>The same substance may be regulated by all three statutes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67E110-6528-45DD-93AE-D1935AAB1E1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34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Drugs &amp; Medical </a:t>
            </a:r>
            <a:r>
              <a:rPr lang="en-US" dirty="0" smtClean="0"/>
              <a:t>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Pre-notice communication strongly recommended</a:t>
            </a:r>
          </a:p>
          <a:p>
            <a:r>
              <a:rPr lang="en-US" dirty="0" smtClean="0"/>
              <a:t>Substance- and use-specific approval</a:t>
            </a:r>
          </a:p>
          <a:p>
            <a:r>
              <a:rPr lang="en-US" dirty="0" smtClean="0"/>
              <a:t>Facility must be compliant with Good Manufacturing Practices (GMP)</a:t>
            </a:r>
          </a:p>
          <a:p>
            <a:r>
              <a:rPr lang="en-US" dirty="0"/>
              <a:t>	Drugs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ny </a:t>
            </a:r>
            <a:r>
              <a:rPr lang="en-US" dirty="0"/>
              <a:t>healthcare product that achieves its principal intended purposes by chemical action or by being metabolized</a:t>
            </a:r>
          </a:p>
          <a:p>
            <a:pPr lvl="1"/>
            <a:r>
              <a:rPr lang="en-US" dirty="0" smtClean="0"/>
              <a:t>Extensive </a:t>
            </a:r>
            <a:r>
              <a:rPr lang="en-US" dirty="0"/>
              <a:t>clinical trials and pre-market approval </a:t>
            </a:r>
            <a:r>
              <a:rPr lang="en-US" dirty="0" smtClean="0"/>
              <a:t>required </a:t>
            </a:r>
          </a:p>
          <a:p>
            <a:r>
              <a:rPr lang="en-US" dirty="0" smtClean="0"/>
              <a:t>Medical </a:t>
            </a:r>
            <a:r>
              <a:rPr lang="en-US" dirty="0"/>
              <a:t>devices</a:t>
            </a:r>
          </a:p>
          <a:p>
            <a:pPr lvl="1"/>
            <a:r>
              <a:rPr lang="en-US" dirty="0" smtClean="0"/>
              <a:t>Any </a:t>
            </a:r>
            <a:r>
              <a:rPr lang="en-US" dirty="0"/>
              <a:t>healthcare product that does not achieve its principal intended purposes by chemical action or by being metabolized</a:t>
            </a:r>
          </a:p>
          <a:p>
            <a:pPr lvl="1"/>
            <a:r>
              <a:rPr lang="en-US" dirty="0"/>
              <a:t>Most require premarket notification</a:t>
            </a:r>
          </a:p>
          <a:p>
            <a:pPr lvl="1"/>
            <a:r>
              <a:rPr lang="en-US" dirty="0"/>
              <a:t>Increasing testing burden depending on risk of use (from bandages to implants)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76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Additives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Substance- </a:t>
            </a:r>
            <a:r>
              <a:rPr lang="en-US" dirty="0"/>
              <a:t>and use-specific approval</a:t>
            </a:r>
          </a:p>
          <a:p>
            <a:r>
              <a:rPr lang="en-US" dirty="0" smtClean="0"/>
              <a:t>Direct </a:t>
            </a:r>
            <a:r>
              <a:rPr lang="en-US" dirty="0"/>
              <a:t>food </a:t>
            </a:r>
            <a:r>
              <a:rPr lang="en-US" dirty="0" smtClean="0"/>
              <a:t>additives:</a:t>
            </a:r>
            <a:endParaRPr lang="en-US" dirty="0"/>
          </a:p>
          <a:p>
            <a:pPr lvl="1"/>
            <a:r>
              <a:rPr lang="en-US" dirty="0" smtClean="0"/>
              <a:t>Pre-notice communication strongly recommended</a:t>
            </a:r>
          </a:p>
          <a:p>
            <a:pPr lvl="1"/>
            <a:r>
              <a:rPr lang="en-US" dirty="0" smtClean="0"/>
              <a:t>Facility must be compliant with GMP</a:t>
            </a:r>
          </a:p>
          <a:p>
            <a:pPr lvl="1"/>
            <a:r>
              <a:rPr lang="en-US" dirty="0" smtClean="0"/>
              <a:t>Extensive </a:t>
            </a:r>
            <a:r>
              <a:rPr lang="en-US" dirty="0"/>
              <a:t>testing and pre-market approval required</a:t>
            </a:r>
          </a:p>
          <a:p>
            <a:pPr lvl="1"/>
            <a:r>
              <a:rPr lang="en-US" dirty="0"/>
              <a:t>May submit substances for Generally Regarded as Safe (GRAS) status</a:t>
            </a:r>
          </a:p>
          <a:p>
            <a:pPr lvl="1"/>
            <a:r>
              <a:rPr lang="en-US" dirty="0"/>
              <a:t>Process typically takes </a:t>
            </a:r>
            <a:r>
              <a:rPr lang="en-US" dirty="0" smtClean="0"/>
              <a:t>two to five </a:t>
            </a:r>
            <a:r>
              <a:rPr lang="en-US" dirty="0"/>
              <a:t>years</a:t>
            </a:r>
          </a:p>
          <a:p>
            <a:pPr lvl="1"/>
            <a:r>
              <a:rPr lang="en-US" dirty="0"/>
              <a:t>Once approved, anyone can </a:t>
            </a:r>
            <a:r>
              <a:rPr lang="en-US" dirty="0" smtClean="0"/>
              <a:t>utilize</a:t>
            </a:r>
            <a:endParaRPr lang="en-US" dirty="0"/>
          </a:p>
          <a:p>
            <a:r>
              <a:rPr lang="en-US" dirty="0" smtClean="0"/>
              <a:t>Indirect </a:t>
            </a:r>
            <a:r>
              <a:rPr lang="en-US" dirty="0"/>
              <a:t>food additives </a:t>
            </a:r>
            <a:r>
              <a:rPr lang="en-US" dirty="0" smtClean="0"/>
              <a:t>-- food </a:t>
            </a:r>
            <a:r>
              <a:rPr lang="en-US" dirty="0"/>
              <a:t>contact </a:t>
            </a:r>
            <a:r>
              <a:rPr lang="en-US" dirty="0" smtClean="0"/>
              <a:t>materials:</a:t>
            </a:r>
            <a:endParaRPr lang="en-US" dirty="0"/>
          </a:p>
          <a:p>
            <a:pPr lvl="1"/>
            <a:r>
              <a:rPr lang="en-US" dirty="0"/>
              <a:t>Includes packaging and substances used to wash or treat food, but not intended to stay in contact with the food</a:t>
            </a:r>
          </a:p>
          <a:p>
            <a:pPr lvl="1"/>
            <a:r>
              <a:rPr lang="en-US" dirty="0"/>
              <a:t>Testing burden depends on migration </a:t>
            </a:r>
            <a:r>
              <a:rPr lang="en-US" dirty="0" smtClean="0"/>
              <a:t>potential</a:t>
            </a:r>
          </a:p>
          <a:p>
            <a:pPr lvl="1"/>
            <a:r>
              <a:rPr lang="en-US" dirty="0"/>
              <a:t>FDA has discretion to decide </a:t>
            </a:r>
            <a:r>
              <a:rPr lang="en-US" dirty="0" smtClean="0"/>
              <a:t>if food </a:t>
            </a:r>
            <a:r>
              <a:rPr lang="en-US" dirty="0"/>
              <a:t>additive petition is necessary</a:t>
            </a:r>
          </a:p>
          <a:p>
            <a:pPr lvl="1"/>
            <a:r>
              <a:rPr lang="en-US" dirty="0" smtClean="0"/>
              <a:t>Minimum </a:t>
            </a:r>
            <a:r>
              <a:rPr lang="en-US" dirty="0"/>
              <a:t>120 day review</a:t>
            </a:r>
          </a:p>
          <a:p>
            <a:pPr lvl="1"/>
            <a:r>
              <a:rPr lang="en-US" dirty="0"/>
              <a:t>Proprietary to submitter and their </a:t>
            </a:r>
            <a:r>
              <a:rPr lang="en-US" dirty="0" smtClean="0"/>
              <a:t>customers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14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Cosmetics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Pre-market </a:t>
            </a:r>
            <a:r>
              <a:rPr lang="en-US" dirty="0"/>
              <a:t>approval not required by FDA; formulator is responsible for ensuring no deleterious effects</a:t>
            </a:r>
          </a:p>
          <a:p>
            <a:r>
              <a:rPr lang="en-US" dirty="0" smtClean="0"/>
              <a:t>Must </a:t>
            </a:r>
            <a:r>
              <a:rPr lang="en-US" dirty="0"/>
              <a:t>be able to demonstrate safety as well as “cosmetic” </a:t>
            </a:r>
            <a:r>
              <a:rPr lang="en-US" dirty="0" smtClean="0"/>
              <a:t>purpose</a:t>
            </a:r>
            <a:endParaRPr lang="en-US" dirty="0"/>
          </a:p>
          <a:p>
            <a:r>
              <a:rPr lang="en-US" dirty="0" smtClean="0"/>
              <a:t>Testing </a:t>
            </a:r>
            <a:r>
              <a:rPr lang="en-US" dirty="0"/>
              <a:t>likely required by formulator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Pesticides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Substances </a:t>
            </a:r>
            <a:r>
              <a:rPr lang="en-US" dirty="0"/>
              <a:t>that </a:t>
            </a:r>
            <a:r>
              <a:rPr lang="en-US" dirty="0" smtClean="0"/>
              <a:t>claim to kill </a:t>
            </a:r>
            <a:r>
              <a:rPr lang="en-US" dirty="0"/>
              <a:t>or control microbes, fungi, rodents, insects and similar pests, but not for a therapeutic </a:t>
            </a:r>
            <a:r>
              <a:rPr lang="en-US" dirty="0" smtClean="0"/>
              <a:t>purpose</a:t>
            </a:r>
            <a:endParaRPr lang="en-US" dirty="0"/>
          </a:p>
          <a:p>
            <a:pPr lvl="1"/>
            <a:r>
              <a:rPr lang="en-US" dirty="0"/>
              <a:t>Extensive testing and pre-market approval required for active ingredients</a:t>
            </a:r>
          </a:p>
          <a:p>
            <a:pPr lvl="1"/>
            <a:r>
              <a:rPr lang="en-US" dirty="0"/>
              <a:t>Pre-market approval required for final formulations, including inert ingredients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Substance- and use-specific approval</a:t>
            </a:r>
          </a:p>
          <a:p>
            <a:r>
              <a:rPr lang="en-US" dirty="0"/>
              <a:t>4-24 month review depending on use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23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TSCA Regulates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TSCA is the “catch all” chemical statute; it regulates uses </a:t>
            </a:r>
            <a:r>
              <a:rPr lang="en-US" i="1" dirty="0" smtClean="0"/>
              <a:t>not</a:t>
            </a:r>
            <a:r>
              <a:rPr lang="en-US" dirty="0" smtClean="0"/>
              <a:t> regulated by other federal statutes</a:t>
            </a:r>
          </a:p>
          <a:p>
            <a:r>
              <a:rPr lang="en-US" dirty="0" smtClean="0"/>
              <a:t>TSCA does not regulate:</a:t>
            </a:r>
          </a:p>
          <a:p>
            <a:pPr lvl="1"/>
            <a:r>
              <a:rPr lang="en-US" dirty="0" smtClean="0"/>
              <a:t>Food, food additives, food contact materials, animal feed, drugs, drug intermediates, medical devices, cosmetics, or personal care products</a:t>
            </a:r>
          </a:p>
          <a:p>
            <a:pPr lvl="1"/>
            <a:r>
              <a:rPr lang="en-US" dirty="0" smtClean="0"/>
              <a:t>Tobacco and tobacco products</a:t>
            </a:r>
          </a:p>
          <a:p>
            <a:pPr lvl="1"/>
            <a:r>
              <a:rPr lang="en-US" dirty="0" smtClean="0"/>
              <a:t>Pesticides</a:t>
            </a:r>
          </a:p>
          <a:p>
            <a:pPr lvl="1"/>
            <a:r>
              <a:rPr lang="en-US" dirty="0" smtClean="0"/>
              <a:t>Nuclear source materials and radioactive byproducts</a:t>
            </a:r>
          </a:p>
          <a:p>
            <a:pPr lvl="1"/>
            <a:r>
              <a:rPr lang="en-US" dirty="0" smtClean="0"/>
              <a:t>Munitions</a:t>
            </a:r>
          </a:p>
          <a:p>
            <a:pPr lvl="1"/>
            <a:r>
              <a:rPr lang="en-US" dirty="0" smtClean="0"/>
              <a:t>Plant pests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67E110-6528-45DD-93AE-D1935AAB1E1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96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TSCA Inventory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1963" indent="-461963"/>
            <a:r>
              <a:rPr lang="en-US" altLang="en-US" b="1" dirty="0"/>
              <a:t>TSCA Inventory</a:t>
            </a:r>
            <a:r>
              <a:rPr lang="en-US" altLang="en-US" dirty="0"/>
              <a:t> -- A list of all chemical substances </a:t>
            </a:r>
            <a:r>
              <a:rPr lang="en-US" altLang="en-US" dirty="0" smtClean="0"/>
              <a:t>that may be </a:t>
            </a:r>
            <a:r>
              <a:rPr lang="en-US" altLang="en-US" dirty="0"/>
              <a:t>manufactured or imported </a:t>
            </a:r>
            <a:r>
              <a:rPr lang="en-US" altLang="en-US" dirty="0" smtClean="0"/>
              <a:t>into </a:t>
            </a:r>
            <a:r>
              <a:rPr lang="en-US" altLang="en-US" dirty="0"/>
              <a:t>the U.S. for </a:t>
            </a:r>
            <a:r>
              <a:rPr lang="en-US" altLang="en-US" dirty="0" smtClean="0"/>
              <a:t>TSCA purposes</a:t>
            </a:r>
            <a:r>
              <a:rPr lang="en-US" altLang="en-US" sz="2000" dirty="0" smtClean="0"/>
              <a:t>  </a:t>
            </a:r>
            <a:endParaRPr lang="en-US" altLang="en-US" sz="2000" dirty="0"/>
          </a:p>
          <a:p>
            <a:pPr marL="1023938" lvl="1" indent="-447675"/>
            <a:r>
              <a:rPr lang="en-US" altLang="en-US" dirty="0" smtClean="0"/>
              <a:t>May not reflect </a:t>
            </a:r>
            <a:r>
              <a:rPr lang="en-US" altLang="en-US" dirty="0"/>
              <a:t>chemicals currently in commerce</a:t>
            </a:r>
          </a:p>
          <a:p>
            <a:pPr marL="461963" indent="-461963"/>
            <a:r>
              <a:rPr lang="en-US" altLang="en-US" dirty="0"/>
              <a:t>TSCA Inventory status determines whether a substance is “new” or “existing”</a:t>
            </a:r>
          </a:p>
          <a:p>
            <a:pPr marL="1023938" lvl="1" indent="-447675"/>
            <a:r>
              <a:rPr lang="en-US" altLang="en-US" b="1" dirty="0" smtClean="0"/>
              <a:t>Existing Chemical Substance </a:t>
            </a:r>
            <a:r>
              <a:rPr lang="en-US" altLang="en-US" dirty="0" smtClean="0"/>
              <a:t>-- Any chemical substance listed on the TSCA Inventory</a:t>
            </a:r>
          </a:p>
          <a:p>
            <a:pPr marL="1023938" lvl="1" indent="-447675"/>
            <a:r>
              <a:rPr lang="en-US" altLang="en-US" b="1" dirty="0" smtClean="0"/>
              <a:t>New </a:t>
            </a:r>
            <a:r>
              <a:rPr lang="en-US" altLang="en-US" b="1" dirty="0"/>
              <a:t>Chemical Substance</a:t>
            </a:r>
            <a:r>
              <a:rPr lang="en-US" altLang="en-US" dirty="0"/>
              <a:t> -- Any chemical substance </a:t>
            </a:r>
            <a:r>
              <a:rPr lang="en-US" altLang="en-US" i="1" dirty="0"/>
              <a:t>not </a:t>
            </a:r>
            <a:r>
              <a:rPr lang="en-US" altLang="en-US" dirty="0" smtClean="0"/>
              <a:t>listed on </a:t>
            </a:r>
            <a:r>
              <a:rPr lang="en-US" altLang="en-US" dirty="0"/>
              <a:t>the TSCA Inventory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62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TSCA Inventory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auto">
              <a:defRPr/>
            </a:pPr>
            <a:r>
              <a:rPr lang="en-US" sz="2600" dirty="0"/>
              <a:t>All chemicals in </a:t>
            </a:r>
            <a:r>
              <a:rPr lang="en-US" sz="2600" dirty="0" smtClean="0"/>
              <a:t>commerce </a:t>
            </a:r>
            <a:r>
              <a:rPr lang="en-US" sz="2600" dirty="0"/>
              <a:t>MUST be on the TSCA </a:t>
            </a:r>
            <a:r>
              <a:rPr lang="en-US" sz="2600" dirty="0" smtClean="0"/>
              <a:t>Inventory, or be eligible for an exemption</a:t>
            </a:r>
            <a:endParaRPr lang="en-US" sz="2600" dirty="0"/>
          </a:p>
          <a:p>
            <a:pPr lvl="1">
              <a:defRPr/>
            </a:pPr>
            <a:r>
              <a:rPr lang="en-US" sz="2100" dirty="0" smtClean="0"/>
              <a:t>Exemptions without reporting requirement:</a:t>
            </a:r>
            <a:endParaRPr lang="en-US" sz="1900" dirty="0"/>
          </a:p>
          <a:p>
            <a:pPr lvl="2">
              <a:defRPr/>
            </a:pPr>
            <a:r>
              <a:rPr lang="en-US" sz="1900" dirty="0" smtClean="0"/>
              <a:t>No </a:t>
            </a:r>
            <a:r>
              <a:rPr lang="en-US" sz="1900" dirty="0"/>
              <a:t>commercial purpose (</a:t>
            </a:r>
            <a:r>
              <a:rPr lang="en-US" sz="1900" i="1" dirty="0"/>
              <a:t>e.g., </a:t>
            </a:r>
            <a:r>
              <a:rPr lang="en-US" sz="1900" dirty="0" smtClean="0"/>
              <a:t>impurities)</a:t>
            </a:r>
            <a:endParaRPr lang="en-US" sz="1900" dirty="0"/>
          </a:p>
          <a:p>
            <a:pPr lvl="2">
              <a:defRPr/>
            </a:pPr>
            <a:r>
              <a:rPr lang="en-US" sz="1900" dirty="0" smtClean="0"/>
              <a:t>Research and development</a:t>
            </a:r>
          </a:p>
          <a:p>
            <a:pPr lvl="2">
              <a:defRPr/>
            </a:pPr>
            <a:r>
              <a:rPr lang="en-US" sz="1900" dirty="0" smtClean="0"/>
              <a:t>Non-isolated </a:t>
            </a:r>
            <a:r>
              <a:rPr lang="en-US" sz="1900" dirty="0"/>
              <a:t>intermediates</a:t>
            </a:r>
          </a:p>
          <a:p>
            <a:pPr lvl="2">
              <a:defRPr/>
            </a:pPr>
            <a:r>
              <a:rPr lang="en-US" sz="1900" dirty="0" smtClean="0"/>
              <a:t>Most articles</a:t>
            </a:r>
          </a:p>
          <a:p>
            <a:pPr lvl="1">
              <a:defRPr/>
            </a:pPr>
            <a:r>
              <a:rPr lang="en-US" sz="2200" dirty="0"/>
              <a:t>Exemptions </a:t>
            </a:r>
            <a:r>
              <a:rPr lang="en-US" sz="2200" dirty="0" smtClean="0"/>
              <a:t>with </a:t>
            </a:r>
            <a:r>
              <a:rPr lang="en-US" sz="2200" dirty="0"/>
              <a:t>reporting </a:t>
            </a:r>
            <a:r>
              <a:rPr lang="en-US" sz="2200" dirty="0" smtClean="0"/>
              <a:t>requirements:</a:t>
            </a:r>
            <a:endParaRPr lang="en-US" sz="2200" dirty="0"/>
          </a:p>
          <a:p>
            <a:pPr lvl="2">
              <a:defRPr/>
            </a:pPr>
            <a:r>
              <a:rPr lang="en-US" sz="1900" dirty="0" smtClean="0"/>
              <a:t>Low volume, test market, low-release/low-exposure (all require notification)</a:t>
            </a:r>
            <a:endParaRPr lang="en-US" dirty="0" smtClean="0"/>
          </a:p>
          <a:p>
            <a:pPr lvl="2">
              <a:defRPr/>
            </a:pPr>
            <a:r>
              <a:rPr lang="en-US" sz="1900" dirty="0" smtClean="0"/>
              <a:t>Some polymers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9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Naturally Occurring Substances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/>
            <a:r>
              <a:rPr lang="en-US" dirty="0" smtClean="0">
                <a:latin typeface="Arial" pitchFamily="34" charset="0"/>
                <a:cs typeface="Arial" pitchFamily="34" charset="0"/>
              </a:rPr>
              <a:t>Automatically included on Inventory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Defined as: unprocessed </a:t>
            </a:r>
            <a:r>
              <a:rPr lang="en-US" dirty="0">
                <a:latin typeface="Arial" pitchFamily="34" charset="0"/>
                <a:cs typeface="Arial" pitchFamily="34" charset="0"/>
              </a:rPr>
              <a:t>or processed only by manual, mechanical, or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gravitational means; </a:t>
            </a:r>
            <a:r>
              <a:rPr lang="en-US" dirty="0">
                <a:latin typeface="Arial" pitchFamily="34" charset="0"/>
                <a:cs typeface="Arial" pitchFamily="34" charset="0"/>
              </a:rPr>
              <a:t>by dissolution 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water; by flotation; </a:t>
            </a:r>
            <a:r>
              <a:rPr lang="en-US" dirty="0">
                <a:latin typeface="Arial" pitchFamily="34" charset="0"/>
                <a:cs typeface="Arial" pitchFamily="34" charset="0"/>
              </a:rPr>
              <a:t>or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by heating </a:t>
            </a:r>
            <a:r>
              <a:rPr lang="en-US" dirty="0">
                <a:latin typeface="Arial" pitchFamily="34" charset="0"/>
                <a:cs typeface="Arial" pitchFamily="34" charset="0"/>
              </a:rPr>
              <a:t>solely to remove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water; or extracted from the atmosphere by any means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Examples are raw agricultural commodities, crude oil, rocks, ores, minerals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Chemical modifications (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e.g.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acid/base or redox reactions, distillation) nullify naturally occurring designation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52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TSCA Nomenclature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Based </a:t>
            </a:r>
            <a:r>
              <a:rPr lang="en-US" dirty="0"/>
              <a:t>on Chemical Abstracts Service (CAS) identities </a:t>
            </a:r>
            <a:endParaRPr lang="en-US" dirty="0" smtClean="0"/>
          </a:p>
          <a:p>
            <a:r>
              <a:rPr lang="en-US" dirty="0" smtClean="0"/>
              <a:t>Not all CAS identities are appropriate for TSCA</a:t>
            </a:r>
          </a:p>
          <a:p>
            <a:r>
              <a:rPr lang="en-US" dirty="0" smtClean="0"/>
              <a:t>There are two classes of TSCA identities</a:t>
            </a:r>
          </a:p>
          <a:p>
            <a:pPr lvl="1"/>
            <a:r>
              <a:rPr lang="en-US" dirty="0" smtClean="0"/>
              <a:t>Class I substances: </a:t>
            </a:r>
          </a:p>
          <a:p>
            <a:pPr lvl="2"/>
            <a:r>
              <a:rPr lang="en-US" sz="1900" dirty="0" smtClean="0"/>
              <a:t>Single, defined substances</a:t>
            </a:r>
          </a:p>
          <a:p>
            <a:pPr lvl="2"/>
            <a:r>
              <a:rPr lang="en-US" sz="1900" i="1" dirty="0"/>
              <a:t>E</a:t>
            </a:r>
            <a:r>
              <a:rPr lang="en-US" sz="1900" i="1" dirty="0" smtClean="0"/>
              <a:t>.g.</a:t>
            </a:r>
            <a:r>
              <a:rPr lang="en-US" sz="1900" dirty="0" smtClean="0"/>
              <a:t>, ethanol; 1,4-butanediol; anthracene</a:t>
            </a:r>
          </a:p>
          <a:p>
            <a:pPr lvl="1"/>
            <a:r>
              <a:rPr lang="en-US" dirty="0" smtClean="0"/>
              <a:t>Class II substances:</a:t>
            </a:r>
          </a:p>
          <a:p>
            <a:pPr lvl="2"/>
            <a:r>
              <a:rPr lang="en-US" sz="1900" dirty="0" smtClean="0"/>
              <a:t>Single formula, multiple structures</a:t>
            </a:r>
          </a:p>
          <a:p>
            <a:pPr lvl="3"/>
            <a:r>
              <a:rPr lang="en-US" sz="1900" dirty="0" smtClean="0"/>
              <a:t>Xylenes (mixed isomers)</a:t>
            </a:r>
          </a:p>
          <a:p>
            <a:pPr lvl="2"/>
            <a:r>
              <a:rPr lang="en-US" sz="1900" dirty="0" smtClean="0"/>
              <a:t>Definite </a:t>
            </a:r>
            <a:r>
              <a:rPr lang="en-US" sz="1900" dirty="0"/>
              <a:t>molecular </a:t>
            </a:r>
            <a:r>
              <a:rPr lang="en-US" sz="1900" dirty="0" smtClean="0"/>
              <a:t>formula, unknown </a:t>
            </a:r>
            <a:r>
              <a:rPr lang="en-US" sz="1900" dirty="0"/>
              <a:t>structural </a:t>
            </a:r>
            <a:r>
              <a:rPr lang="en-US" sz="1900" dirty="0" smtClean="0"/>
              <a:t>diagram</a:t>
            </a:r>
          </a:p>
          <a:p>
            <a:pPr lvl="3"/>
            <a:r>
              <a:rPr lang="en-US" sz="1900" dirty="0" smtClean="0"/>
              <a:t>Aluminum </a:t>
            </a:r>
            <a:r>
              <a:rPr lang="en-US" sz="1900" dirty="0"/>
              <a:t>cerium nickel sulfide, </a:t>
            </a:r>
            <a:r>
              <a:rPr lang="en-US" sz="1900" dirty="0" smtClean="0"/>
              <a:t>AlCe</a:t>
            </a:r>
            <a:r>
              <a:rPr lang="en-US" sz="1900" baseline="-25000" dirty="0" smtClean="0"/>
              <a:t>3</a:t>
            </a:r>
            <a:r>
              <a:rPr lang="en-US" sz="1900" dirty="0" smtClean="0"/>
              <a:t>NiS</a:t>
            </a:r>
            <a:r>
              <a:rPr lang="en-US" sz="1900" baseline="-25000" dirty="0" smtClean="0"/>
              <a:t>7</a:t>
            </a:r>
            <a:endParaRPr lang="en-US" sz="1900" dirty="0" smtClean="0"/>
          </a:p>
          <a:p>
            <a:pPr lvl="2"/>
            <a:r>
              <a:rPr lang="en-US" sz="1900" dirty="0" smtClean="0"/>
              <a:t>No </a:t>
            </a:r>
            <a:r>
              <a:rPr lang="en-US" sz="1900" dirty="0"/>
              <a:t>definite molecular </a:t>
            </a:r>
            <a:r>
              <a:rPr lang="en-US" sz="1900" dirty="0" smtClean="0"/>
              <a:t>formula and </a:t>
            </a:r>
            <a:r>
              <a:rPr lang="en-US" sz="1900" dirty="0"/>
              <a:t>either partial </a:t>
            </a:r>
            <a:r>
              <a:rPr lang="en-US" sz="1900" dirty="0" smtClean="0"/>
              <a:t>or </a:t>
            </a:r>
            <a:r>
              <a:rPr lang="en-US" sz="1900" dirty="0"/>
              <a:t>no structural </a:t>
            </a:r>
            <a:r>
              <a:rPr lang="en-US" sz="1900" dirty="0" smtClean="0"/>
              <a:t>diagrams (“unknown or variable composition, complex reaction products, or biological materials,” UVCBs)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74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2133600" y="1219201"/>
            <a:ext cx="65532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Corn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oil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Extractives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their physically modified derivatives.  It consists primarily of the glycerides of the fatty acids linoleic, oleic,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palmitic,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stearic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Zea mays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Soybean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oil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en-US" sz="2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Extractives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their physically modified derivatives.  It consists primarily of the glycerides of the fatty acids linoleic, oleic,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palmitic,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stearic </a:t>
            </a: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Soja hispida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9"/>
          <p:cNvSpPr txBox="1">
            <a:spLocks/>
          </p:cNvSpPr>
          <p:nvPr/>
        </p:nvSpPr>
        <p:spPr>
          <a:xfrm>
            <a:off x="1828800" y="530352"/>
            <a:ext cx="6553200" cy="7315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800" b="0" kern="1200" spc="0" baseline="0">
                <a:solidFill>
                  <a:srgbClr val="53391D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dirty="0"/>
              <a:t>TSCA Nomenclature of UVCBs </a:t>
            </a:r>
            <a:r>
              <a:rPr lang="en-US" sz="2800" dirty="0" smtClean="0"/>
              <a:t>(cont’d)</a:t>
            </a:r>
            <a:endParaRPr lang="en-US" sz="2800" cap="all" dirty="0"/>
          </a:p>
        </p:txBody>
      </p:sp>
    </p:spTree>
    <p:extLst>
      <p:ext uri="{BB962C8B-B14F-4D97-AF65-F5344CB8AC3E}">
        <p14:creationId xmlns:p14="http://schemas.microsoft.com/office/powerpoint/2010/main" val="34249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Source-based Identities and the Supply 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Soybean oil</a:t>
            </a:r>
          </a:p>
          <a:p>
            <a:r>
              <a:rPr lang="en-US" dirty="0"/>
              <a:t>Fatty acids, soya</a:t>
            </a:r>
            <a:endParaRPr lang="en-US" b="1" dirty="0" smtClean="0"/>
          </a:p>
          <a:p>
            <a:r>
              <a:rPr lang="en-US" dirty="0" smtClean="0"/>
              <a:t>Fatty </a:t>
            </a:r>
            <a:r>
              <a:rPr lang="en-US" dirty="0"/>
              <a:t>acids, soya, polymers with glycerol and </a:t>
            </a:r>
            <a:r>
              <a:rPr lang="en-US" dirty="0" err="1"/>
              <a:t>phthalic</a:t>
            </a:r>
            <a:r>
              <a:rPr lang="en-US" dirty="0"/>
              <a:t> anhydride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Corn oil</a:t>
            </a:r>
          </a:p>
          <a:p>
            <a:r>
              <a:rPr lang="en-US" dirty="0"/>
              <a:t>Fatty acids, corn-oil</a:t>
            </a:r>
            <a:endParaRPr lang="en-US" dirty="0" smtClean="0"/>
          </a:p>
          <a:p>
            <a:r>
              <a:rPr lang="en-US" dirty="0" smtClean="0"/>
              <a:t>Fatty </a:t>
            </a:r>
            <a:r>
              <a:rPr lang="en-US" dirty="0"/>
              <a:t>acids, corn-oil, polymers with glycerol and </a:t>
            </a:r>
            <a:r>
              <a:rPr lang="en-US" dirty="0" err="1"/>
              <a:t>phthalic</a:t>
            </a:r>
            <a:r>
              <a:rPr lang="en-US" dirty="0"/>
              <a:t> </a:t>
            </a:r>
            <a:r>
              <a:rPr lang="en-US" dirty="0" smtClean="0"/>
              <a:t>anhydride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Not interchangeable identities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75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Polymer Exemption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Polymer exemption restrictions</a:t>
            </a:r>
          </a:p>
          <a:p>
            <a:pPr lvl="1"/>
            <a:r>
              <a:rPr lang="en-US" dirty="0" smtClean="0"/>
              <a:t>Molecular weight (MW) range</a:t>
            </a:r>
          </a:p>
          <a:p>
            <a:pPr lvl="1"/>
            <a:r>
              <a:rPr lang="en-US" dirty="0" smtClean="0"/>
              <a:t>Oligomeric content</a:t>
            </a:r>
          </a:p>
          <a:p>
            <a:pPr lvl="1"/>
            <a:r>
              <a:rPr lang="en-US" dirty="0" smtClean="0"/>
              <a:t>Constituent monomers</a:t>
            </a:r>
          </a:p>
          <a:p>
            <a:pPr lvl="1"/>
            <a:r>
              <a:rPr lang="en-US" dirty="0" smtClean="0"/>
              <a:t>Constituent elements</a:t>
            </a:r>
          </a:p>
          <a:p>
            <a:pPr lvl="1"/>
            <a:r>
              <a:rPr lang="en-US" dirty="0" smtClean="0"/>
              <a:t>Reactive function groups</a:t>
            </a:r>
          </a:p>
          <a:p>
            <a:pPr lvl="1"/>
            <a:r>
              <a:rPr lang="en-US" dirty="0" smtClean="0"/>
              <a:t>No </a:t>
            </a:r>
            <a:r>
              <a:rPr lang="en-US" dirty="0" err="1" smtClean="0"/>
              <a:t>perfluoro</a:t>
            </a:r>
            <a:r>
              <a:rPr lang="en-US" dirty="0" smtClean="0"/>
              <a:t> groups</a:t>
            </a:r>
          </a:p>
          <a:p>
            <a:pPr lvl="1"/>
            <a:r>
              <a:rPr lang="en-US" dirty="0" smtClean="0"/>
              <a:t>Must not degrade, decompose, or depolymerize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High MW, must not absorb water or swell</a:t>
            </a:r>
          </a:p>
          <a:p>
            <a:r>
              <a:rPr lang="en-US" dirty="0" smtClean="0"/>
              <a:t>If eligible:  recordkeeping, limited notification required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3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Always Check the TSCA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defRPr/>
            </a:pPr>
            <a:r>
              <a:rPr lang="en-US" dirty="0" smtClean="0"/>
              <a:t>Is </a:t>
            </a:r>
            <a:r>
              <a:rPr lang="en-US" dirty="0"/>
              <a:t>it excluded from TSCA?</a:t>
            </a:r>
          </a:p>
          <a:p>
            <a:pPr fontAlgn="auto">
              <a:defRPr/>
            </a:pPr>
            <a:r>
              <a:rPr lang="en-US" dirty="0"/>
              <a:t>Is it exempted from TSCA?  </a:t>
            </a:r>
          </a:p>
          <a:p>
            <a:pPr fontAlgn="auto">
              <a:defRPr/>
            </a:pPr>
            <a:r>
              <a:rPr lang="en-US" dirty="0" smtClean="0"/>
              <a:t>If </a:t>
            </a:r>
            <a:r>
              <a:rPr lang="en-US" dirty="0"/>
              <a:t>not, </a:t>
            </a:r>
            <a:r>
              <a:rPr lang="en-US" b="1" dirty="0"/>
              <a:t>verify </a:t>
            </a:r>
            <a:r>
              <a:rPr lang="en-US" b="1" dirty="0" smtClean="0"/>
              <a:t>identity </a:t>
            </a:r>
            <a:r>
              <a:rPr lang="en-US" dirty="0" smtClean="0"/>
              <a:t>and check Inventory </a:t>
            </a:r>
            <a:r>
              <a:rPr lang="en-US" dirty="0"/>
              <a:t>status</a:t>
            </a:r>
          </a:p>
          <a:p>
            <a:pPr fontAlgn="auto">
              <a:defRPr/>
            </a:pPr>
            <a:endParaRPr lang="en-US" dirty="0"/>
          </a:p>
          <a:p>
            <a:pPr fontAlgn="auto">
              <a:defRPr/>
            </a:pPr>
            <a:endParaRPr lang="en-US" dirty="0"/>
          </a:p>
          <a:p>
            <a:pPr marL="0" indent="0" fontAlgn="auto">
              <a:buNone/>
              <a:defRPr/>
            </a:pPr>
            <a:endParaRPr lang="en-US" dirty="0"/>
          </a:p>
          <a:p>
            <a:pPr fontAlgn="auto">
              <a:defRPr/>
            </a:pPr>
            <a:endParaRPr lang="en-US" dirty="0" smtClean="0"/>
          </a:p>
          <a:p>
            <a:pPr fontAlgn="auto">
              <a:defRPr/>
            </a:pPr>
            <a:r>
              <a:rPr lang="en-US" dirty="0" smtClean="0"/>
              <a:t>If </a:t>
            </a:r>
            <a:r>
              <a:rPr lang="en-US" dirty="0"/>
              <a:t>not on </a:t>
            </a:r>
            <a:r>
              <a:rPr lang="en-US" dirty="0" smtClean="0"/>
              <a:t>the Inventory, pre-manufacture notice (PMN) required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15511" y="3200400"/>
            <a:ext cx="3352800" cy="1676400"/>
          </a:xfrm>
          <a:prstGeom prst="rect">
            <a:avLst/>
          </a:prstGeom>
          <a:solidFill>
            <a:srgbClr val="E1CBD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400" b="1" dirty="0" smtClean="0">
                <a:solidFill>
                  <a:srgbClr val="7030A0"/>
                </a:solidFill>
              </a:rPr>
              <a:t>Download TSCA Inventory</a:t>
            </a:r>
            <a:endParaRPr lang="en-US" altLang="en-US" dirty="0">
              <a:solidFill>
                <a:srgbClr val="FFFFFF"/>
              </a:solidFill>
            </a:endParaRPr>
          </a:p>
        </p:txBody>
      </p:sp>
      <p:pic>
        <p:nvPicPr>
          <p:cNvPr id="7" name="Picture 4" descr="MC900431585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8" y="533400"/>
            <a:ext cx="130651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633545" y="3200400"/>
            <a:ext cx="3352800" cy="1676400"/>
          </a:xfrm>
          <a:prstGeom prst="rect">
            <a:avLst/>
          </a:prstGeom>
          <a:solidFill>
            <a:srgbClr val="E1CBD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sz="2400" b="1" dirty="0" smtClean="0">
                <a:solidFill>
                  <a:srgbClr val="7030A0"/>
                </a:solidFill>
              </a:rPr>
              <a:t>Search EPA’s online Substance Registry Service</a:t>
            </a:r>
            <a:endParaRPr lang="en-US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6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TSCA New </a:t>
            </a:r>
            <a:r>
              <a:rPr lang="en-US" dirty="0" smtClean="0"/>
              <a:t>Chemicals Notification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523999"/>
            <a:ext cx="7086600" cy="496887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Substances not listed on the TSCA Inventory require a PMN at least 90 days prior to manufacturing</a:t>
            </a:r>
          </a:p>
          <a:p>
            <a:r>
              <a:rPr lang="en-US" dirty="0" smtClean="0"/>
              <a:t>PMN must include: </a:t>
            </a:r>
          </a:p>
          <a:p>
            <a:pPr lvl="1"/>
            <a:r>
              <a:rPr lang="en-US" dirty="0" smtClean="0"/>
              <a:t>Identity, structure, anticipated uses, anticipated production volume, any test data that submitter already has, </a:t>
            </a:r>
            <a:r>
              <a:rPr lang="en-US" dirty="0"/>
              <a:t>expected </a:t>
            </a:r>
            <a:r>
              <a:rPr lang="en-US" dirty="0" smtClean="0"/>
              <a:t>releases, </a:t>
            </a:r>
            <a:r>
              <a:rPr lang="en-US" dirty="0"/>
              <a:t>and </a:t>
            </a:r>
            <a:r>
              <a:rPr lang="en-US" dirty="0" smtClean="0"/>
              <a:t>exposures from processing and use</a:t>
            </a:r>
            <a:endParaRPr lang="en-US" dirty="0"/>
          </a:p>
          <a:p>
            <a:r>
              <a:rPr lang="en-US" dirty="0" smtClean="0"/>
              <a:t>If manufactured (not just imported), must also include:</a:t>
            </a:r>
          </a:p>
          <a:p>
            <a:pPr lvl="1"/>
            <a:r>
              <a:rPr lang="en-US" dirty="0" smtClean="0"/>
              <a:t>Starting materials, manufacturing process, </a:t>
            </a:r>
            <a:r>
              <a:rPr lang="en-US" dirty="0"/>
              <a:t>expected releases and exposures</a:t>
            </a:r>
          </a:p>
          <a:p>
            <a:r>
              <a:rPr lang="en-US" dirty="0" smtClean="0"/>
              <a:t>May include optional Pollution Prevention (P2)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P2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P2 Statement is the submitter’s opportunity to tell EPA reviewers about the P2 benefits of the substance</a:t>
            </a:r>
          </a:p>
          <a:p>
            <a:r>
              <a:rPr lang="en-US" dirty="0" smtClean="0"/>
              <a:t>All green chemistry-related PMNs should have one</a:t>
            </a:r>
          </a:p>
          <a:p>
            <a:r>
              <a:rPr lang="en-US" dirty="0" smtClean="0"/>
              <a:t>P2 benefits may be for feedstocks, process, or substance itself</a:t>
            </a:r>
          </a:p>
          <a:p>
            <a:r>
              <a:rPr lang="en-US" dirty="0" smtClean="0"/>
              <a:t>EPA may use P2 information to make a relative risk determination and allow the substance to proceed without regulation (or with reduced regulatory burden)</a:t>
            </a:r>
          </a:p>
          <a:p>
            <a:r>
              <a:rPr lang="en-US" dirty="0" smtClean="0"/>
              <a:t>Submitter may receive Pollution Prevention Recognition, which is public recognition of the P2 benefits of the technology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9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286000" y="762001"/>
            <a:ext cx="6477000" cy="609600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09800" y="1447801"/>
            <a:ext cx="6781800" cy="32766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Richard E. Engler, Ph.D.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Bergeson &amp; Campbell, P.C.</a:t>
            </a:r>
            <a:endParaRPr lang="en-US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2200 Pennsylvania Avenue, N.W.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Suite 100W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Washington, D.C. </a:t>
            </a:r>
            <a:r>
              <a:rPr lang="en-US" dirty="0" smtClean="0"/>
              <a:t>20037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>
                <a:hlinkClick r:id="rId2"/>
              </a:rPr>
              <a:t>rengler@lawbc.com</a:t>
            </a:r>
            <a:endParaRPr lang="en-US" dirty="0" smtClean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202-557-3808 </a:t>
            </a:r>
            <a:endParaRPr lang="en-US" dirty="0" smtClean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4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Feedstock Flexibility</a:t>
            </a:r>
            <a:endParaRPr lang="en-US" sz="2800" spc="0" dirty="0"/>
          </a:p>
        </p:txBody>
      </p:sp>
      <p:sp>
        <p:nvSpPr>
          <p:cNvPr id="9" name="Tex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“Soap and Detergent Association (SDA)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Nomenclature” </a:t>
            </a:r>
          </a:p>
          <a:p>
            <a:pPr lvl="1" indent="-342900"/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System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 provide some flexibility on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feedstocks</a:t>
            </a: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1" indent="-342900"/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Categorizes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surfactant supply chain substances into alkyl ranges and functional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classes</a:t>
            </a:r>
          </a:p>
          <a:p>
            <a:pPr lvl="1" indent="-342900"/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Draws equivalence between natural sources and synthetic equivalents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0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SDA Nomenclature Sources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3320" y="1422083"/>
            <a:ext cx="7086600" cy="3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4838700"/>
            <a:ext cx="5791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Oils with fatty acids that may be called “</a:t>
            </a:r>
            <a:r>
              <a:rPr lang="en-US" sz="2000" dirty="0">
                <a:solidFill>
                  <a:schemeClr val="tx2"/>
                </a:solidFill>
              </a:rPr>
              <a:t>C</a:t>
            </a:r>
            <a:r>
              <a:rPr lang="en-US" sz="2000" baseline="-25000" dirty="0">
                <a:solidFill>
                  <a:schemeClr val="tx2"/>
                </a:solidFill>
              </a:rPr>
              <a:t>16</a:t>
            </a:r>
            <a:r>
              <a:rPr lang="en-US" sz="2000" dirty="0">
                <a:solidFill>
                  <a:schemeClr val="tx2"/>
                </a:solidFill>
              </a:rPr>
              <a:t>-C</a:t>
            </a:r>
            <a:r>
              <a:rPr lang="en-US" sz="2000" baseline="-25000" dirty="0">
                <a:solidFill>
                  <a:schemeClr val="tx2"/>
                </a:solidFill>
              </a:rPr>
              <a:t>18</a:t>
            </a:r>
            <a:r>
              <a:rPr lang="en-US" sz="2000" dirty="0">
                <a:solidFill>
                  <a:schemeClr val="tx2"/>
                </a:solidFill>
              </a:rPr>
              <a:t> and C</a:t>
            </a:r>
            <a:r>
              <a:rPr lang="en-US" sz="2000" baseline="-25000" dirty="0">
                <a:solidFill>
                  <a:schemeClr val="tx2"/>
                </a:solidFill>
              </a:rPr>
              <a:t>18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unsatd.”</a:t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“Alkyl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 derived from other natural sources are not covered by this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procedure”</a:t>
            </a: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3542010" y="4073169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Arrow 23"/>
          <p:cNvSpPr/>
          <p:nvPr/>
        </p:nvSpPr>
        <p:spPr>
          <a:xfrm>
            <a:off x="3542010" y="3882298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ight Arrow 24"/>
          <p:cNvSpPr/>
          <p:nvPr/>
        </p:nvSpPr>
        <p:spPr>
          <a:xfrm>
            <a:off x="3542010" y="3653698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ight Arrow 25"/>
          <p:cNvSpPr/>
          <p:nvPr/>
        </p:nvSpPr>
        <p:spPr>
          <a:xfrm>
            <a:off x="3542010" y="3425098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1709970" y="3636074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3542010" y="2739298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ight Arrow 28"/>
          <p:cNvSpPr/>
          <p:nvPr/>
        </p:nvSpPr>
        <p:spPr>
          <a:xfrm>
            <a:off x="3542010" y="2509403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ight Arrow 29"/>
          <p:cNvSpPr/>
          <p:nvPr/>
        </p:nvSpPr>
        <p:spPr>
          <a:xfrm>
            <a:off x="3542010" y="2282098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ight Arrow 31"/>
          <p:cNvSpPr/>
          <p:nvPr/>
        </p:nvSpPr>
        <p:spPr>
          <a:xfrm>
            <a:off x="1709970" y="4301769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ight Arrow 32"/>
          <p:cNvSpPr/>
          <p:nvPr/>
        </p:nvSpPr>
        <p:spPr>
          <a:xfrm>
            <a:off x="1709970" y="4073169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ight Arrow 33"/>
          <p:cNvSpPr/>
          <p:nvPr/>
        </p:nvSpPr>
        <p:spPr>
          <a:xfrm>
            <a:off x="1709970" y="3844569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ight Arrow 35"/>
          <p:cNvSpPr/>
          <p:nvPr/>
        </p:nvSpPr>
        <p:spPr>
          <a:xfrm>
            <a:off x="1709970" y="3158769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ight Arrow 36"/>
          <p:cNvSpPr/>
          <p:nvPr/>
        </p:nvSpPr>
        <p:spPr>
          <a:xfrm>
            <a:off x="2391585" y="5029200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ight Arrow 20"/>
          <p:cNvSpPr/>
          <p:nvPr/>
        </p:nvSpPr>
        <p:spPr>
          <a:xfrm>
            <a:off x="1709970" y="2946815"/>
            <a:ext cx="266700" cy="1143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2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SDA Identities and the Supply 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Glycerides, C</a:t>
            </a:r>
            <a:r>
              <a:rPr lang="en-US" baseline="-25000" dirty="0" smtClean="0"/>
              <a:t>16</a:t>
            </a:r>
            <a:r>
              <a:rPr lang="en-US" dirty="0" smtClean="0"/>
              <a:t>-C</a:t>
            </a:r>
            <a:r>
              <a:rPr lang="en-US" baseline="-25000" dirty="0" smtClean="0"/>
              <a:t>18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C</a:t>
            </a:r>
            <a:r>
              <a:rPr lang="en-US" baseline="-25000" dirty="0"/>
              <a:t>18</a:t>
            </a:r>
            <a:r>
              <a:rPr lang="en-US" dirty="0" smtClean="0"/>
              <a:t>-unsatd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/>
              <a:t>Fatty acids, C</a:t>
            </a:r>
            <a:r>
              <a:rPr lang="en-US" baseline="-25000" dirty="0"/>
              <a:t>16</a:t>
            </a:r>
            <a:r>
              <a:rPr lang="en-US" dirty="0"/>
              <a:t>-C</a:t>
            </a:r>
            <a:r>
              <a:rPr lang="en-US" baseline="-25000" dirty="0"/>
              <a:t>18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C</a:t>
            </a:r>
            <a:r>
              <a:rPr lang="en-US" baseline="-25000" dirty="0"/>
              <a:t>18</a:t>
            </a:r>
            <a:r>
              <a:rPr lang="en-US" dirty="0" smtClean="0"/>
              <a:t>-unsatd. </a:t>
            </a:r>
          </a:p>
          <a:p>
            <a:r>
              <a:rPr lang="en-US" dirty="0" smtClean="0"/>
              <a:t>Fatty </a:t>
            </a:r>
            <a:r>
              <a:rPr lang="en-US" dirty="0"/>
              <a:t>acids, C</a:t>
            </a:r>
            <a:r>
              <a:rPr lang="en-US" baseline="-25000" dirty="0"/>
              <a:t>16</a:t>
            </a:r>
            <a:r>
              <a:rPr lang="en-US" dirty="0"/>
              <a:t>-C</a:t>
            </a:r>
            <a:r>
              <a:rPr lang="en-US" baseline="-25000" dirty="0"/>
              <a:t>18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C</a:t>
            </a:r>
            <a:r>
              <a:rPr lang="en-US" baseline="-25000" dirty="0"/>
              <a:t>18</a:t>
            </a:r>
            <a:r>
              <a:rPr lang="en-US" dirty="0" smtClean="0"/>
              <a:t>-unsatd</a:t>
            </a:r>
            <a:r>
              <a:rPr lang="en-US" dirty="0"/>
              <a:t>., </a:t>
            </a:r>
            <a:r>
              <a:rPr lang="en-US" dirty="0" smtClean="0"/>
              <a:t>ethoxylated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40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charset="0"/>
                <a:cs typeface="Arial" charset="0"/>
              </a:rPr>
              <a:t>TSCA </a:t>
            </a:r>
            <a:r>
              <a:rPr lang="en-US" altLang="en-US" dirty="0" smtClean="0">
                <a:latin typeface="Arial" charset="0"/>
                <a:cs typeface="Arial" charset="0"/>
              </a:rPr>
              <a:t>Obligations: New vs. Existing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auto">
              <a:defRPr/>
            </a:pPr>
            <a:r>
              <a:rPr lang="en-US" sz="3400" dirty="0"/>
              <a:t>New chemicals must be </a:t>
            </a:r>
            <a:r>
              <a:rPr lang="en-US" sz="3400" dirty="0" smtClean="0"/>
              <a:t>notified to EPA </a:t>
            </a:r>
            <a:r>
              <a:rPr lang="en-US" sz="3400" dirty="0"/>
              <a:t>prior to manufacture or import</a:t>
            </a:r>
          </a:p>
          <a:p>
            <a:pPr lvl="1" fontAlgn="auto">
              <a:spcAft>
                <a:spcPts val="1200"/>
              </a:spcAft>
              <a:defRPr/>
            </a:pPr>
            <a:r>
              <a:rPr lang="en-US" sz="2900" dirty="0" smtClean="0"/>
              <a:t>Section </a:t>
            </a:r>
            <a:r>
              <a:rPr lang="en-US" sz="2900" dirty="0"/>
              <a:t>5 -- </a:t>
            </a:r>
            <a:r>
              <a:rPr lang="en-US" sz="2900" dirty="0" smtClean="0"/>
              <a:t>PMN</a:t>
            </a:r>
            <a:endParaRPr lang="en-US" sz="2900" dirty="0"/>
          </a:p>
          <a:p>
            <a:pPr fontAlgn="auto">
              <a:defRPr/>
            </a:pPr>
            <a:r>
              <a:rPr lang="en-US" sz="3400" dirty="0" smtClean="0"/>
              <a:t>Existing </a:t>
            </a:r>
            <a:r>
              <a:rPr lang="en-US" sz="3400" dirty="0"/>
              <a:t>chemicals subject to reporting, recordkeeping, and applicable restriction requirements </a:t>
            </a:r>
          </a:p>
          <a:p>
            <a:pPr lvl="1" fontAlgn="auto">
              <a:defRPr/>
            </a:pPr>
            <a:r>
              <a:rPr lang="en-US" sz="2900" dirty="0"/>
              <a:t>Section 4 -- Testing</a:t>
            </a:r>
          </a:p>
          <a:p>
            <a:pPr lvl="1" fontAlgn="auto">
              <a:defRPr/>
            </a:pPr>
            <a:r>
              <a:rPr lang="en-US" sz="2900" dirty="0"/>
              <a:t>Section 5 -- Use restrictions</a:t>
            </a:r>
          </a:p>
          <a:p>
            <a:pPr lvl="1" fontAlgn="auto">
              <a:defRPr/>
            </a:pPr>
            <a:r>
              <a:rPr lang="en-US" sz="2900" dirty="0"/>
              <a:t>Section 6 -- Risk management</a:t>
            </a:r>
          </a:p>
          <a:p>
            <a:pPr lvl="1" fontAlgn="auto">
              <a:defRPr/>
            </a:pPr>
            <a:r>
              <a:rPr lang="en-US" sz="2900" dirty="0"/>
              <a:t>Section 7 -- Imminent hazard</a:t>
            </a:r>
          </a:p>
          <a:p>
            <a:pPr lvl="1" fontAlgn="auto">
              <a:defRPr/>
            </a:pPr>
            <a:r>
              <a:rPr lang="en-US" sz="2900" dirty="0"/>
              <a:t>Section 8 </a:t>
            </a:r>
            <a:r>
              <a:rPr lang="en-US" sz="2900" dirty="0" smtClean="0"/>
              <a:t>-- Inventory, information collection</a:t>
            </a:r>
          </a:p>
          <a:p>
            <a:pPr lvl="2">
              <a:defRPr/>
            </a:pPr>
            <a:r>
              <a:rPr lang="en-US" sz="2700" dirty="0" smtClean="0"/>
              <a:t>Chemical Data Reporting (CDR)</a:t>
            </a:r>
            <a:endParaRPr lang="en-US" sz="2700" dirty="0"/>
          </a:p>
          <a:p>
            <a:pPr lvl="1" fontAlgn="auto">
              <a:defRPr/>
            </a:pPr>
            <a:r>
              <a:rPr lang="en-US" sz="2900" dirty="0"/>
              <a:t>Section 12 -- Export notification</a:t>
            </a:r>
          </a:p>
          <a:p>
            <a:pPr lvl="1" fontAlgn="auto">
              <a:defRPr/>
            </a:pPr>
            <a:r>
              <a:rPr lang="en-US" sz="2900" dirty="0"/>
              <a:t>Section 13 -- Import </a:t>
            </a:r>
            <a:r>
              <a:rPr lang="en-US" sz="2900" dirty="0" smtClean="0"/>
              <a:t>certification</a:t>
            </a:r>
            <a:endParaRPr lang="en-US" sz="2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FAE3-DFA4-E546-8134-C1E08E44679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85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&amp;C template">
  <a:themeElements>
    <a:clrScheme name="Bergeson_Campbell">
      <a:dk1>
        <a:srgbClr val="679AC9"/>
      </a:dk1>
      <a:lt1>
        <a:srgbClr val="FFFFFF"/>
      </a:lt1>
      <a:dk2>
        <a:srgbClr val="53391D"/>
      </a:dk2>
      <a:lt2>
        <a:srgbClr val="CCC3B7"/>
      </a:lt2>
      <a:accent1>
        <a:srgbClr val="679AC9"/>
      </a:accent1>
      <a:accent2>
        <a:srgbClr val="9FA5AE"/>
      </a:accent2>
      <a:accent3>
        <a:srgbClr val="53391D"/>
      </a:accent3>
      <a:accent4>
        <a:srgbClr val="9AB3CD"/>
      </a:accent4>
      <a:accent5>
        <a:srgbClr val="A1978D"/>
      </a:accent5>
      <a:accent6>
        <a:srgbClr val="CCC3B7"/>
      </a:accent6>
      <a:hlink>
        <a:srgbClr val="679AC9"/>
      </a:hlink>
      <a:folHlink>
        <a:srgbClr val="53391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B&amp;C1" id="{4FB549AD-BE84-4E17-901F-D208BBBC25AE}" vid="{EA74F9CB-8D44-479F-B03D-9BF79867E1C8}"/>
    </a:ext>
  </a:extLst>
</a:theme>
</file>

<file path=ppt/theme/theme2.xml><?xml version="1.0" encoding="utf-8"?>
<a:theme xmlns:a="http://schemas.openxmlformats.org/drawingml/2006/main" name="master content">
  <a:themeElements>
    <a:clrScheme name="Bergeson_Campbell">
      <a:dk1>
        <a:srgbClr val="679AC9"/>
      </a:dk1>
      <a:lt1>
        <a:srgbClr val="FFFFFF"/>
      </a:lt1>
      <a:dk2>
        <a:srgbClr val="53391D"/>
      </a:dk2>
      <a:lt2>
        <a:srgbClr val="CCC3B7"/>
      </a:lt2>
      <a:accent1>
        <a:srgbClr val="679AC9"/>
      </a:accent1>
      <a:accent2>
        <a:srgbClr val="9FA5AE"/>
      </a:accent2>
      <a:accent3>
        <a:srgbClr val="53391D"/>
      </a:accent3>
      <a:accent4>
        <a:srgbClr val="9AB3CD"/>
      </a:accent4>
      <a:accent5>
        <a:srgbClr val="A1978D"/>
      </a:accent5>
      <a:accent6>
        <a:srgbClr val="CCC3B7"/>
      </a:accent6>
      <a:hlink>
        <a:srgbClr val="679AC9"/>
      </a:hlink>
      <a:folHlink>
        <a:srgbClr val="53391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master content">
  <a:themeElements>
    <a:clrScheme name="Bergeson_Campbell">
      <a:dk1>
        <a:srgbClr val="679AC9"/>
      </a:dk1>
      <a:lt1>
        <a:srgbClr val="FFFFFF"/>
      </a:lt1>
      <a:dk2>
        <a:srgbClr val="53391D"/>
      </a:dk2>
      <a:lt2>
        <a:srgbClr val="CCC3B7"/>
      </a:lt2>
      <a:accent1>
        <a:srgbClr val="679AC9"/>
      </a:accent1>
      <a:accent2>
        <a:srgbClr val="9FA5AE"/>
      </a:accent2>
      <a:accent3>
        <a:srgbClr val="53391D"/>
      </a:accent3>
      <a:accent4>
        <a:srgbClr val="9AB3CD"/>
      </a:accent4>
      <a:accent5>
        <a:srgbClr val="A1978D"/>
      </a:accent5>
      <a:accent6>
        <a:srgbClr val="CCC3B7"/>
      </a:accent6>
      <a:hlink>
        <a:srgbClr val="679AC9"/>
      </a:hlink>
      <a:folHlink>
        <a:srgbClr val="53391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master content">
  <a:themeElements>
    <a:clrScheme name="Bergeson_Campbell">
      <a:dk1>
        <a:srgbClr val="679AC9"/>
      </a:dk1>
      <a:lt1>
        <a:srgbClr val="FFFFFF"/>
      </a:lt1>
      <a:dk2>
        <a:srgbClr val="53391D"/>
      </a:dk2>
      <a:lt2>
        <a:srgbClr val="CCC3B7"/>
      </a:lt2>
      <a:accent1>
        <a:srgbClr val="679AC9"/>
      </a:accent1>
      <a:accent2>
        <a:srgbClr val="9FA5AE"/>
      </a:accent2>
      <a:accent3>
        <a:srgbClr val="53391D"/>
      </a:accent3>
      <a:accent4>
        <a:srgbClr val="9AB3CD"/>
      </a:accent4>
      <a:accent5>
        <a:srgbClr val="A1978D"/>
      </a:accent5>
      <a:accent6>
        <a:srgbClr val="CCC3B7"/>
      </a:accent6>
      <a:hlink>
        <a:srgbClr val="679AC9"/>
      </a:hlink>
      <a:folHlink>
        <a:srgbClr val="53391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master content">
  <a:themeElements>
    <a:clrScheme name="Bergeson_Campbell">
      <a:dk1>
        <a:srgbClr val="679AC9"/>
      </a:dk1>
      <a:lt1>
        <a:srgbClr val="FFFFFF"/>
      </a:lt1>
      <a:dk2>
        <a:srgbClr val="53391D"/>
      </a:dk2>
      <a:lt2>
        <a:srgbClr val="CCC3B7"/>
      </a:lt2>
      <a:accent1>
        <a:srgbClr val="679AC9"/>
      </a:accent1>
      <a:accent2>
        <a:srgbClr val="9FA5AE"/>
      </a:accent2>
      <a:accent3>
        <a:srgbClr val="53391D"/>
      </a:accent3>
      <a:accent4>
        <a:srgbClr val="9AB3CD"/>
      </a:accent4>
      <a:accent5>
        <a:srgbClr val="A1978D"/>
      </a:accent5>
      <a:accent6>
        <a:srgbClr val="CCC3B7"/>
      </a:accent6>
      <a:hlink>
        <a:srgbClr val="679AC9"/>
      </a:hlink>
      <a:folHlink>
        <a:srgbClr val="53391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Bergeson_Campbell">
      <a:dk1>
        <a:srgbClr val="679AC9"/>
      </a:dk1>
      <a:lt1>
        <a:srgbClr val="FFFFFF"/>
      </a:lt1>
      <a:dk2>
        <a:srgbClr val="53391D"/>
      </a:dk2>
      <a:lt2>
        <a:srgbClr val="CCC3B7"/>
      </a:lt2>
      <a:accent1>
        <a:srgbClr val="679AC9"/>
      </a:accent1>
      <a:accent2>
        <a:srgbClr val="9FA5AE"/>
      </a:accent2>
      <a:accent3>
        <a:srgbClr val="53391D"/>
      </a:accent3>
      <a:accent4>
        <a:srgbClr val="9AB3CD"/>
      </a:accent4>
      <a:accent5>
        <a:srgbClr val="A1978D"/>
      </a:accent5>
      <a:accent6>
        <a:srgbClr val="CCC3B7"/>
      </a:accent6>
      <a:hlink>
        <a:srgbClr val="679AC9"/>
      </a:hlink>
      <a:folHlink>
        <a:srgbClr val="53391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Bergeson_Campbell">
      <a:dk1>
        <a:srgbClr val="679AC9"/>
      </a:dk1>
      <a:lt1>
        <a:srgbClr val="FFFFFF"/>
      </a:lt1>
      <a:dk2>
        <a:srgbClr val="53391D"/>
      </a:dk2>
      <a:lt2>
        <a:srgbClr val="CCC3B7"/>
      </a:lt2>
      <a:accent1>
        <a:srgbClr val="679AC9"/>
      </a:accent1>
      <a:accent2>
        <a:srgbClr val="9FA5AE"/>
      </a:accent2>
      <a:accent3>
        <a:srgbClr val="53391D"/>
      </a:accent3>
      <a:accent4>
        <a:srgbClr val="9AB3CD"/>
      </a:accent4>
      <a:accent5>
        <a:srgbClr val="A1978D"/>
      </a:accent5>
      <a:accent6>
        <a:srgbClr val="CCC3B7"/>
      </a:accent6>
      <a:hlink>
        <a:srgbClr val="679AC9"/>
      </a:hlink>
      <a:folHlink>
        <a:srgbClr val="53391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B&amp;C template</Template>
  <TotalTime>3938</TotalTime>
  <Words>1305</Words>
  <Application>Microsoft Office PowerPoint</Application>
  <PresentationFormat>On-screen Show (4:3)</PresentationFormat>
  <Paragraphs>209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B&amp;C template</vt:lpstr>
      <vt:lpstr>master content</vt:lpstr>
      <vt:lpstr>1_master content</vt:lpstr>
      <vt:lpstr>2_master content</vt:lpstr>
      <vt:lpstr>3_master content</vt:lpstr>
      <vt:lpstr>Regulatory Landscape for Novel Polymers</vt:lpstr>
      <vt:lpstr>Overview</vt:lpstr>
      <vt:lpstr>Federal Statutes Regulating New Substances</vt:lpstr>
      <vt:lpstr>Use Determines Controlling Statute</vt:lpstr>
      <vt:lpstr>Drugs &amp; Medical Devices</vt:lpstr>
      <vt:lpstr>Food Additives</vt:lpstr>
      <vt:lpstr>Cosmetics</vt:lpstr>
      <vt:lpstr>Pesticides</vt:lpstr>
      <vt:lpstr>Uses TSCA Regulates</vt:lpstr>
      <vt:lpstr>TSCA Inventory</vt:lpstr>
      <vt:lpstr>TSCA Inventory (cont’d)</vt:lpstr>
      <vt:lpstr>Naturally Occurring Substances</vt:lpstr>
      <vt:lpstr>TSCA Nomenclature</vt:lpstr>
      <vt:lpstr>PowerPoint Presentation</vt:lpstr>
      <vt:lpstr>Source-based Identities and the Supply Chain</vt:lpstr>
      <vt:lpstr>Polymer Exemption</vt:lpstr>
      <vt:lpstr>Always Check the TSCA Status</vt:lpstr>
      <vt:lpstr>TSCA New Chemicals Notification</vt:lpstr>
      <vt:lpstr>P2 Statement</vt:lpstr>
      <vt:lpstr>THANK YOU</vt:lpstr>
      <vt:lpstr>Feedstock Flexibility</vt:lpstr>
      <vt:lpstr>SDA Nomenclature Sources</vt:lpstr>
      <vt:lpstr>SDA Identities and the Supply Chain</vt:lpstr>
      <vt:lpstr>TSCA Obligations: New vs. Existing</vt:lpstr>
    </vt:vector>
  </TitlesOfParts>
  <Company>Shelter Studios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Scott Severson</dc:creator>
  <cp:lastModifiedBy>Margaret R. Graham</cp:lastModifiedBy>
  <cp:revision>299</cp:revision>
  <cp:lastPrinted>2015-08-05T19:45:27Z</cp:lastPrinted>
  <dcterms:created xsi:type="dcterms:W3CDTF">2012-06-01T13:54:46Z</dcterms:created>
  <dcterms:modified xsi:type="dcterms:W3CDTF">2015-08-05T20:54:33Z</dcterms:modified>
</cp:coreProperties>
</file>