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4">
  <p:sldMasterIdLst>
    <p:sldMasterId id="2147483648" r:id="rId1"/>
  </p:sldMasterIdLst>
  <p:notesMasterIdLst>
    <p:notesMasterId r:id="rId22"/>
  </p:notesMasterIdLst>
  <p:sldIdLst>
    <p:sldId id="323" r:id="rId2"/>
    <p:sldId id="302" r:id="rId3"/>
    <p:sldId id="304" r:id="rId4"/>
    <p:sldId id="311" r:id="rId5"/>
    <p:sldId id="303" r:id="rId6"/>
    <p:sldId id="305" r:id="rId7"/>
    <p:sldId id="318" r:id="rId8"/>
    <p:sldId id="319" r:id="rId9"/>
    <p:sldId id="320" r:id="rId10"/>
    <p:sldId id="321" r:id="rId11"/>
    <p:sldId id="322" r:id="rId12"/>
    <p:sldId id="286" r:id="rId13"/>
    <p:sldId id="306" r:id="rId14"/>
    <p:sldId id="313" r:id="rId15"/>
    <p:sldId id="317" r:id="rId16"/>
    <p:sldId id="314" r:id="rId17"/>
    <p:sldId id="316" r:id="rId18"/>
    <p:sldId id="309" r:id="rId19"/>
    <p:sldId id="310" r:id="rId20"/>
    <p:sldId id="324" r:id="rId21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5F494BE-EBA7-4CD5-9208-5C68F3B73378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33B37B9-0343-4062-ABDC-6C45EBE1628A}" type="slidenum">
              <a:rPr lang="ar-JO" smtClean="0"/>
              <a:pPr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99456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J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J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83040-2A08-4D84-BB0C-E4B3C5C6AD6D}" type="datetimeFigureOut">
              <a:rPr lang="ar-JO" smtClean="0"/>
              <a:pPr/>
              <a:t>03/12/1436</a:t>
            </a:fld>
            <a:endParaRPr lang="ar-J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5F17E-BCF6-4371-86BC-A8C3739E4F81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hyuthendar-p\Desktop\Images\BOOK\tea-leaves-top-hd-new-wallpapers-for-desktop-wide-f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44000" cy="6858000"/>
          </a:xfrm>
          <a:prstGeom prst="rect">
            <a:avLst/>
          </a:prstGeom>
          <a:noFill/>
          <a:effectLst>
            <a:glow rad="596900">
              <a:schemeClr val="tx1">
                <a:alpha val="0"/>
              </a:schemeClr>
            </a:glow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9050" y="5879851"/>
            <a:ext cx="9182100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 rtl="0"/>
            <a:r>
              <a:rPr lang="en-US" sz="2000" b="1" dirty="0" smtClean="0">
                <a:solidFill>
                  <a:srgbClr val="FFFF00"/>
                </a:solidFill>
              </a:rPr>
              <a:t>Presented By </a:t>
            </a:r>
            <a:endParaRPr lang="en-US" sz="2000" b="1" dirty="0">
              <a:solidFill>
                <a:srgbClr val="FFFF00"/>
              </a:solidFill>
            </a:endParaRPr>
          </a:p>
          <a:p>
            <a:pPr algn="l" rtl="0"/>
            <a:r>
              <a:rPr lang="en-US" sz="2000" b="1" dirty="0" smtClean="0">
                <a:solidFill>
                  <a:srgbClr val="FFFF00"/>
                </a:solidFill>
              </a:rPr>
              <a:t>Name: Dr. </a:t>
            </a:r>
            <a:r>
              <a:rPr lang="en-US" sz="2000" b="1" dirty="0" err="1" smtClean="0">
                <a:solidFill>
                  <a:srgbClr val="FFFF00"/>
                </a:solidFill>
              </a:rPr>
              <a:t>Reem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Issa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 algn="l" rtl="0"/>
            <a:r>
              <a:rPr lang="en-US" sz="2000" b="1" dirty="0" smtClean="0">
                <a:solidFill>
                  <a:srgbClr val="FFFF00"/>
                </a:solidFill>
              </a:rPr>
              <a:t>Country: Applied Science University, Amman , Jordan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3</a:t>
            </a:r>
            <a:r>
              <a:rPr lang="en-US" sz="2800" b="1" baseline="30000" dirty="0"/>
              <a:t>rd</a:t>
            </a:r>
            <a:r>
              <a:rPr lang="en-US" sz="2800" b="1" dirty="0"/>
              <a:t> International Conference and Exhibition on </a:t>
            </a:r>
            <a:endParaRPr lang="en-US" sz="2800" b="1" dirty="0" smtClean="0"/>
          </a:p>
          <a:p>
            <a:pPr algn="ctr"/>
            <a:r>
              <a:rPr lang="en-US" sz="2800" b="1" dirty="0" smtClean="0"/>
              <a:t>Traditional </a:t>
            </a:r>
            <a:r>
              <a:rPr lang="en-US" sz="2800" b="1" dirty="0"/>
              <a:t>&amp; Alternative </a:t>
            </a:r>
            <a:r>
              <a:rPr lang="en-US" sz="2800" b="1" dirty="0" smtClean="0"/>
              <a:t>Medicine</a:t>
            </a:r>
          </a:p>
          <a:p>
            <a:pPr algn="ctr"/>
            <a:r>
              <a:rPr lang="nl-NL" sz="2000" b="1" dirty="0"/>
              <a:t>August 03-05, 2015 Birmingham, UK</a:t>
            </a:r>
            <a:r>
              <a:rPr lang="en-US" sz="2400" b="1" dirty="0"/>
              <a:t> </a:t>
            </a:r>
          </a:p>
        </p:txBody>
      </p:sp>
      <p:pic>
        <p:nvPicPr>
          <p:cNvPr id="3" name="Picture 6" descr="C:\Users\achyuthendar-p\Downloads\121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09800"/>
            <a:ext cx="1752600" cy="175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38070" y="1610380"/>
            <a:ext cx="2610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In A</a:t>
            </a:r>
            <a:r>
              <a:rPr lang="en-US" sz="2400" b="1" dirty="0" smtClean="0">
                <a:solidFill>
                  <a:srgbClr val="FFFF00"/>
                </a:solidFill>
              </a:rPr>
              <a:t>ssociation </a:t>
            </a:r>
            <a:r>
              <a:rPr lang="en-US" sz="2400" b="1" dirty="0">
                <a:solidFill>
                  <a:srgbClr val="FFFF00"/>
                </a:solidFill>
              </a:rPr>
              <a:t>with</a:t>
            </a:r>
          </a:p>
        </p:txBody>
      </p:sp>
      <p:pic>
        <p:nvPicPr>
          <p:cNvPr id="8" name="Picture 2" descr="C:\Users\achyuthendar-p\Desktop\DSC_13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5" y="3847610"/>
            <a:ext cx="4161368" cy="21108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0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61" descr="C:\Users\user\Desktop\New folder\guava01.jpg"/>
          <p:cNvPicPr>
            <a:picLocks noChangeAspect="1" noChangeArrowheads="1"/>
          </p:cNvPicPr>
          <p:nvPr/>
        </p:nvPicPr>
        <p:blipFill>
          <a:blip r:embed="rId3">
            <a:lum bright="28000"/>
          </a:blip>
          <a:srcRect/>
          <a:stretch>
            <a:fillRect/>
          </a:stretch>
        </p:blipFill>
        <p:spPr bwMode="auto">
          <a:xfrm>
            <a:off x="2143108" y="1285860"/>
            <a:ext cx="4455691" cy="472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9" name="TextBox 33"/>
          <p:cNvSpPr txBox="1">
            <a:spLocks noChangeArrowheads="1"/>
          </p:cNvSpPr>
          <p:nvPr/>
        </p:nvSpPr>
        <p:spPr bwMode="auto">
          <a:xfrm>
            <a:off x="214282" y="4572008"/>
            <a:ext cx="2929769" cy="29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0016" tIns="10008" rIns="20016" bIns="10008">
            <a:spAutoFit/>
          </a:bodyPr>
          <a:lstStyle/>
          <a:p>
            <a:endParaRPr lang="ar-JO" b="1" dirty="0"/>
          </a:p>
        </p:txBody>
      </p:sp>
      <p:sp>
        <p:nvSpPr>
          <p:cNvPr id="33" name="Rectangle 32"/>
          <p:cNvSpPr/>
          <p:nvPr/>
        </p:nvSpPr>
        <p:spPr>
          <a:xfrm>
            <a:off x="500034" y="2428868"/>
            <a:ext cx="81439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0" fontAlgn="base">
              <a:spcBef>
                <a:spcPct val="0"/>
              </a:spcBef>
              <a:spcAft>
                <a:spcPct val="0"/>
              </a:spcAft>
            </a:pPr>
            <a:endParaRPr lang="en-US" sz="4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rtl="0" fontAlgn="base">
              <a:spcBef>
                <a:spcPct val="0"/>
              </a:spcBef>
              <a:spcAft>
                <a:spcPct val="0"/>
              </a:spcAft>
            </a:pPr>
            <a:endParaRPr lang="en-US" sz="4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Screening different pharmacological activities of aqueous extract of</a:t>
            </a:r>
            <a:r>
              <a:rPr lang="en-US" sz="28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Jordanian </a:t>
            </a:r>
            <a:r>
              <a:rPr lang="en-US" sz="2800" b="1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Psidium</a:t>
            </a:r>
            <a:r>
              <a:rPr lang="en-US" sz="28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b="1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guajava</a:t>
            </a:r>
            <a:r>
              <a:rPr lang="en-US" sz="2800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unripe fruit peel using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Microwave and Conventional Soxhlet Extraction Methods</a:t>
            </a:r>
            <a:endParaRPr lang="en-US" sz="28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6072198" y="1"/>
          <a:ext cx="3071802" cy="3071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3" name="Acrobat Document" r:id="rId4" imgW="3594600" imgH="3594960" progId="AcroExch.Document.7">
                  <p:embed/>
                </p:oleObj>
              </mc:Choice>
              <mc:Fallback>
                <p:oleObj name="Acrobat Document" r:id="rId4" imgW="3594600" imgH="3594960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98" y="1"/>
                        <a:ext cx="3071802" cy="30718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 descr="http://upload.wikimedia.org/wikipedia/commons/1/18/Applied_Science_University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2500330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4282" y="1000108"/>
            <a:ext cx="8643998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Two different methods for extraction were used;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OneGulliverA"/>
                <a:cs typeface="Times New Roman" pitchFamily="18" charset="0"/>
              </a:rPr>
              <a:t>microwave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the conventional </a:t>
            </a:r>
            <a:r>
              <a:rPr kumimoji="0" lang="en-US" sz="2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soxhlet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extraction.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HPLC-MS\MS analysis for their </a:t>
            </a:r>
            <a:r>
              <a:rPr lang="en-US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phenolic</a:t>
            </a: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content.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Followed by linking the </a:t>
            </a:r>
            <a:r>
              <a:rPr lang="en-US" sz="2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phenolic</a:t>
            </a: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content of each extract with the method of extraction used.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2422525" algn="l"/>
                <a:tab pos="8335963" algn="l"/>
              </a:tabLst>
            </a:pP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Evaluation of  the hypoglycemic, hypolipidaemic, antioxidant and antimicrobial effects of the extracts. </a:t>
            </a:r>
          </a:p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Correlation between the pharmacological effects of each extract with their phenol</a:t>
            </a:r>
            <a:r>
              <a:rPr kumimoji="0" lang="en-US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compounds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profile.</a:t>
            </a:r>
            <a:r>
              <a:rPr kumimoji="0" lang="en-US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Protocol  </a:t>
            </a:r>
            <a:endParaRPr lang="ar-JO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/>
              <a:t>The effect of extraction method (CS and MIS) on the physical characterizations of PGFP extracts </a:t>
            </a:r>
            <a:endParaRPr lang="ar-JO" sz="3200" b="1" dirty="0"/>
          </a:p>
        </p:txBody>
      </p:sp>
      <p:pic>
        <p:nvPicPr>
          <p:cNvPr id="5" name="Picture 70" descr="C:\Users\user\Desktop\New folder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93837"/>
            <a:ext cx="1666207" cy="246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3559" y="4465637"/>
            <a:ext cx="2980441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85852" y="1285860"/>
          <a:ext cx="6786609" cy="4224467"/>
        </p:xfrm>
        <a:graphic>
          <a:graphicData uri="http://schemas.openxmlformats.org/drawingml/2006/table">
            <a:tbl>
              <a:tblPr/>
              <a:tblGrid>
                <a:gridCol w="1957676"/>
                <a:gridCol w="2566730"/>
                <a:gridCol w="2262203"/>
              </a:tblGrid>
              <a:tr h="62641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dirty="0" smtClean="0"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800" b="1" dirty="0">
                          <a:latin typeface="Arial"/>
                          <a:ea typeface="Calibri"/>
                          <a:cs typeface="Arial"/>
                        </a:rPr>
                        <a:t>Extract characters       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Calibri"/>
                          <a:cs typeface="Arial"/>
                        </a:rPr>
                        <a:t>CS method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/>
                          <a:ea typeface="OneGulliverA"/>
                          <a:cs typeface="Arial"/>
                        </a:rPr>
                        <a:t>M</a:t>
                      </a:r>
                      <a:r>
                        <a:rPr lang="en-US" sz="1800" b="1">
                          <a:latin typeface="Arial"/>
                          <a:ea typeface="Calibri"/>
                          <a:cs typeface="Arial"/>
                        </a:rPr>
                        <a:t>IS method</a:t>
                      </a:r>
                      <a:endParaRPr lang="en-US" sz="18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61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Wight of fresh plant material/ cycle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30 g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60 g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8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Extraction time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8 hrs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1 hr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61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latin typeface="Arial"/>
                          <a:ea typeface="Calibri"/>
                          <a:cs typeface="Arial"/>
                        </a:rPr>
                        <a:t>Averaged percentage of yield</a:t>
                      </a:r>
                      <a:endParaRPr lang="en-US" sz="18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4.8%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2.5%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41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Extraction temperature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latin typeface="Arial"/>
                          <a:ea typeface="Calibri"/>
                          <a:cs typeface="Arial"/>
                        </a:rPr>
                        <a:t>90-100˚c</a:t>
                      </a:r>
                      <a:endParaRPr lang="en-US" sz="18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78-88˚c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41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latin typeface="Arial"/>
                          <a:ea typeface="Calibri"/>
                          <a:cs typeface="Arial"/>
                        </a:rPr>
                        <a:t>Lyophilized extract color</a:t>
                      </a:r>
                      <a:endParaRPr lang="en-US" sz="1800" b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Caramel brown powder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/>
                          <a:ea typeface="Calibri"/>
                          <a:cs typeface="Arial"/>
                        </a:rPr>
                        <a:t>Whit to ivory powder</a:t>
                      </a:r>
                      <a:endParaRPr lang="en-US" sz="1800" b="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3286124"/>
            <a:ext cx="807249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 eaLnBrk="0" hangingPunct="0">
              <a:buFont typeface="Arial" pitchFamily="34" charset="0"/>
              <a:buChar char="•"/>
            </a:pPr>
            <a:endParaRPr lang="en-US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rtl="0" eaLnBrk="0" hangingPunct="0"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Normal and streptozotocin induced, mild and severely diabetic rats were fed with variable doses of each extract (200 &amp; 400 mg/kg) for 3 weeks in aim to  evaluate  each extract  potential for </a:t>
            </a:r>
            <a:r>
              <a:rPr lang="en-US" sz="2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hypoglycemic and hypolipidaemic </a:t>
            </a: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effects</a:t>
            </a:r>
          </a:p>
          <a:p>
            <a:pPr algn="just" rtl="0" eaLnBrk="0" hangingPunct="0"/>
            <a:endParaRPr lang="en-US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rtl="0" eaLnBrk="0" hangingPunct="0"/>
            <a:endParaRPr lang="en-US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rtl="0" eaLnBrk="0" hangingPunct="0"/>
            <a:endParaRPr lang="en-US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rtl="0" eaLnBrk="0" hangingPunct="0"/>
            <a:endParaRPr lang="ar-JO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rtl="0" eaLnBrk="0" hangingPunct="0"/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ar-JO" sz="2400" dirty="0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0" y="207167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Comparative Evaluation Of Microwave and Conventional Soxhlet Extraction Methods for the Hypoglycemic and Hypolipidaemic Potential of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Jordanian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Psidium guajava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Raw Fruit Peel Extracts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algn="ctr" rtl="0"/>
            <a:r>
              <a:rPr lang="en-US" sz="2400" b="1" dirty="0" smtClean="0"/>
              <a:t>Reem Issa, Samar Khater, </a:t>
            </a:r>
            <a:r>
              <a:rPr lang="en-US" sz="2400" b="1" dirty="0" err="1" smtClean="0"/>
              <a:t>Maha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Habash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Ghadah</a:t>
            </a:r>
            <a:r>
              <a:rPr lang="en-US" sz="2400" b="1" dirty="0" smtClean="0"/>
              <a:t> Al-</a:t>
            </a:r>
            <a:r>
              <a:rPr lang="en-US" sz="2400" b="1" dirty="0" err="1" smtClean="0"/>
              <a:t>Obeidi</a:t>
            </a:r>
            <a:endParaRPr lang="en-US" sz="2400" dirty="0" smtClean="0"/>
          </a:p>
          <a:p>
            <a:pPr algn="l" rtl="0"/>
            <a:r>
              <a:rPr lang="en-US" sz="2800" dirty="0" smtClean="0"/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</a:t>
            </a:r>
            <a:endParaRPr kumimoji="0" lang="en-GB" sz="3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4282" y="214290"/>
          <a:ext cx="8643998" cy="6013457"/>
        </p:xfrm>
        <a:graphic>
          <a:graphicData uri="http://schemas.openxmlformats.org/drawingml/2006/table">
            <a:tbl>
              <a:tblPr/>
              <a:tblGrid>
                <a:gridCol w="2143140"/>
                <a:gridCol w="1285884"/>
                <a:gridCol w="1357322"/>
                <a:gridCol w="1357322"/>
                <a:gridCol w="1357322"/>
                <a:gridCol w="1143008"/>
              </a:tblGrid>
              <a:tr h="1881193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j-lt"/>
                          <a:ea typeface="Calibri"/>
                          <a:cs typeface="Arial"/>
                        </a:rPr>
                        <a:t>Treatment 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j-lt"/>
                          <a:ea typeface="Calibri"/>
                          <a:cs typeface="Arial"/>
                        </a:rPr>
                        <a:t>% change in FBG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j-lt"/>
                          <a:ea typeface="Calibri"/>
                          <a:cs typeface="Arial"/>
                        </a:rPr>
                        <a:t>% change in Total cholesterol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j-lt"/>
                          <a:ea typeface="Calibri"/>
                          <a:cs typeface="Arial"/>
                        </a:rPr>
                        <a:t>% change in TG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j-lt"/>
                          <a:ea typeface="Calibri"/>
                          <a:cs typeface="Arial"/>
                        </a:rPr>
                        <a:t>% change in HDL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j-lt"/>
                          <a:ea typeface="Calibri"/>
                          <a:cs typeface="Arial"/>
                        </a:rPr>
                        <a:t>% change in Body Wt (g)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06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+mj-lt"/>
                          <a:ea typeface="Calibri"/>
                          <a:cs typeface="Arial"/>
                        </a:rPr>
                        <a:t>Control 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61.72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34.13</a:t>
                      </a:r>
                      <a:endParaRPr lang="en-US" sz="2000" b="1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228.97</a:t>
                      </a:r>
                      <a:endParaRPr lang="en-US" sz="2000" b="1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2.69</a:t>
                      </a:r>
                      <a:endParaRPr lang="en-US" sz="2000" b="1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-12.18</a:t>
                      </a:r>
                      <a:endParaRPr lang="en-US" sz="2000" b="1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06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+mj-lt"/>
                          <a:ea typeface="Calibri"/>
                          <a:cs typeface="Arial"/>
                        </a:rPr>
                        <a:t>Glibenclamide</a:t>
                      </a:r>
                      <a:endParaRPr lang="en-US" sz="2000" b="1" dirty="0" smtClean="0">
                        <a:latin typeface="+mj-lt"/>
                        <a:ea typeface="Calibri"/>
                        <a:cs typeface="Arial"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+mj-lt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2000" b="1" dirty="0">
                          <a:latin typeface="+mj-lt"/>
                          <a:ea typeface="Calibri"/>
                          <a:cs typeface="Arial"/>
                        </a:rPr>
                        <a:t>(3 mg/kg)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-23.13</a:t>
                      </a:r>
                      <a:endParaRPr lang="en-US" sz="26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17.96</a:t>
                      </a:r>
                      <a:endParaRPr lang="en-US" sz="26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-21.19</a:t>
                      </a:r>
                      <a:endParaRPr lang="en-US" sz="26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19.22</a:t>
                      </a:r>
                      <a:endParaRPr lang="en-US" sz="26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-20.00</a:t>
                      </a:r>
                      <a:endParaRPr lang="en-US" sz="26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06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j-lt"/>
                          <a:ea typeface="Calibri"/>
                          <a:cs typeface="Arial"/>
                        </a:rPr>
                        <a:t>Microwave extract (200 mg/ kg )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2.43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4.72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27.77</a:t>
                      </a:r>
                      <a:endParaRPr lang="en-US" sz="2000" b="1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18.40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B050"/>
                          </a:solidFill>
                          <a:latin typeface="+mj-lt"/>
                          <a:ea typeface="Calibri"/>
                          <a:cs typeface="Arial"/>
                        </a:rPr>
                        <a:t>-25.62</a:t>
                      </a: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06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+mj-lt"/>
                          <a:ea typeface="Calibri"/>
                          <a:cs typeface="Arial"/>
                        </a:rPr>
                        <a:t>Microwave extract (400 mg/ kg )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B050"/>
                          </a:solidFill>
                          <a:latin typeface="+mj-lt"/>
                          <a:ea typeface="Calibri"/>
                          <a:cs typeface="Arial"/>
                        </a:rPr>
                        <a:t>-12.72</a:t>
                      </a: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B050"/>
                          </a:solidFill>
                          <a:latin typeface="+mj-lt"/>
                          <a:ea typeface="Calibri"/>
                          <a:cs typeface="Arial"/>
                        </a:rPr>
                        <a:t>-6.56</a:t>
                      </a: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B050"/>
                          </a:solidFill>
                          <a:latin typeface="+mj-lt"/>
                          <a:ea typeface="Calibri"/>
                          <a:cs typeface="Arial"/>
                        </a:rPr>
                        <a:t>-11.42</a:t>
                      </a: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B050"/>
                          </a:solidFill>
                          <a:latin typeface="+mj-lt"/>
                          <a:ea typeface="Calibri"/>
                          <a:cs typeface="Arial"/>
                        </a:rPr>
                        <a:t>67.81</a:t>
                      </a: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00B050"/>
                          </a:solidFill>
                          <a:latin typeface="+mj-lt"/>
                          <a:ea typeface="Calibri"/>
                          <a:cs typeface="Arial"/>
                        </a:rPr>
                        <a:t>-26.05</a:t>
                      </a: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06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j-lt"/>
                          <a:ea typeface="Calibri"/>
                          <a:cs typeface="Arial"/>
                        </a:rPr>
                        <a:t>Soxhlet extract </a:t>
                      </a:r>
                      <a:endParaRPr lang="en-US" sz="2000" b="1" dirty="0" smtClean="0">
                        <a:latin typeface="+mj-lt"/>
                        <a:ea typeface="Calibri"/>
                        <a:cs typeface="Arial"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+mj-lt"/>
                          <a:ea typeface="Calibri"/>
                          <a:cs typeface="Arial"/>
                        </a:rPr>
                        <a:t>(</a:t>
                      </a:r>
                      <a:r>
                        <a:rPr lang="en-US" sz="2000" b="1" dirty="0">
                          <a:latin typeface="+mj-lt"/>
                          <a:ea typeface="Calibri"/>
                          <a:cs typeface="Arial"/>
                        </a:rPr>
                        <a:t>200 mg/ kg )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51.03</a:t>
                      </a:r>
                      <a:endParaRPr lang="en-US" sz="2000" b="1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Arial"/>
                        </a:rPr>
                        <a:t>-21.10</a:t>
                      </a:r>
                      <a:endParaRPr lang="en-US" sz="26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89.41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Arial"/>
                        </a:rPr>
                        <a:t>39.25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-15.67</a:t>
                      </a:r>
                      <a:endParaRPr lang="en-US" sz="2000" b="1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06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+mj-lt"/>
                          <a:ea typeface="Calibri"/>
                          <a:cs typeface="Arial"/>
                        </a:rPr>
                        <a:t>Soxhlet </a:t>
                      </a:r>
                      <a:r>
                        <a:rPr lang="en-US" sz="2000" b="1" dirty="0" smtClean="0">
                          <a:latin typeface="+mj-lt"/>
                          <a:ea typeface="Calibri"/>
                          <a:cs typeface="Arial"/>
                        </a:rPr>
                        <a:t>extract</a:t>
                      </a: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+mj-lt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2000" b="1" dirty="0">
                          <a:latin typeface="+mj-lt"/>
                          <a:ea typeface="Calibri"/>
                          <a:cs typeface="Arial"/>
                        </a:rPr>
                        <a:t>(400 mg/ kg) </a:t>
                      </a:r>
                    </a:p>
                  </a:txBody>
                  <a:tcPr marL="64225" marR="642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31.30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Arial"/>
                        </a:rPr>
                        <a:t>-20.39</a:t>
                      </a:r>
                      <a:endParaRPr lang="en-US" sz="26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Arial"/>
                        </a:rPr>
                        <a:t>-9.99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8.21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-16.18</a:t>
                      </a:r>
                      <a:endParaRPr lang="en-US" sz="2000" b="1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4225" marR="6422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5000628" cy="336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28596" y="642918"/>
            <a:ext cx="3530262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MIS extract </a:t>
            </a:r>
          </a:p>
          <a:p>
            <a:pPr algn="ctr"/>
            <a:r>
              <a:rPr lang="en-US" sz="2200" b="1" dirty="0" smtClean="0"/>
              <a:t>Chronic hypoglycemic effect </a:t>
            </a:r>
            <a:endParaRPr lang="ar-JO" sz="2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6749"/>
          <a:stretch>
            <a:fillRect/>
          </a:stretch>
        </p:blipFill>
        <p:spPr bwMode="auto">
          <a:xfrm>
            <a:off x="3857620" y="3393983"/>
            <a:ext cx="5521719" cy="3464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00562" y="2571744"/>
            <a:ext cx="3530262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CS extract </a:t>
            </a:r>
          </a:p>
          <a:p>
            <a:pPr algn="ctr"/>
            <a:r>
              <a:rPr lang="en-US" sz="2200" b="1" dirty="0" smtClean="0"/>
              <a:t>Chronic hypoglycemic effect </a:t>
            </a:r>
            <a:endParaRPr lang="ar-JO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184444"/>
            <a:ext cx="4929189" cy="33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71472" y="285728"/>
            <a:ext cx="2984215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MIS extract </a:t>
            </a:r>
          </a:p>
          <a:p>
            <a:pPr algn="ctr"/>
            <a:r>
              <a:rPr lang="en-US" sz="2200" b="1" dirty="0" smtClean="0"/>
              <a:t>Total cholesterol effect  </a:t>
            </a:r>
            <a:endParaRPr lang="ar-JO" sz="2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57752" y="2857496"/>
            <a:ext cx="2984215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CS extract </a:t>
            </a:r>
          </a:p>
          <a:p>
            <a:pPr algn="ctr"/>
            <a:r>
              <a:rPr lang="en-US" sz="2200" b="1" dirty="0" smtClean="0"/>
              <a:t>Total cholesterol effect  </a:t>
            </a:r>
            <a:endParaRPr lang="ar-JO" sz="2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1" y="3571876"/>
            <a:ext cx="4877734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4929190" cy="33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14414" y="285728"/>
            <a:ext cx="1584665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MIS extract </a:t>
            </a:r>
          </a:p>
          <a:p>
            <a:pPr algn="ctr"/>
            <a:r>
              <a:rPr lang="en-US" sz="2200" b="1" dirty="0" smtClean="0"/>
              <a:t>TG effect  </a:t>
            </a:r>
            <a:endParaRPr lang="ar-JO" sz="2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071809"/>
            <a:ext cx="5357818" cy="362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429256" y="2285992"/>
            <a:ext cx="1411540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CS extract </a:t>
            </a:r>
          </a:p>
          <a:p>
            <a:pPr algn="ctr"/>
            <a:r>
              <a:rPr lang="en-US" sz="2200" b="1" dirty="0" smtClean="0"/>
              <a:t>TG effect  </a:t>
            </a:r>
            <a:endParaRPr lang="ar-JO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5196089" cy="3495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57290" y="214290"/>
            <a:ext cx="1584665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MIS extract </a:t>
            </a:r>
          </a:p>
          <a:p>
            <a:pPr algn="ctr"/>
            <a:r>
              <a:rPr lang="en-US" sz="2200" b="1" dirty="0" smtClean="0"/>
              <a:t>HD effect  </a:t>
            </a:r>
            <a:endParaRPr lang="ar-JO" sz="2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6996" y="3071810"/>
            <a:ext cx="509700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500694" y="2285992"/>
            <a:ext cx="1407180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CS extract </a:t>
            </a:r>
          </a:p>
          <a:p>
            <a:pPr algn="ctr"/>
            <a:r>
              <a:rPr lang="en-US" sz="2200" b="1" dirty="0" smtClean="0"/>
              <a:t>HD effect  </a:t>
            </a:r>
            <a:endParaRPr lang="ar-JO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72839"/>
            <a:ext cx="5357818" cy="3594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5738" y="2928934"/>
            <a:ext cx="5048262" cy="338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142976" y="214290"/>
            <a:ext cx="218713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MIS extract </a:t>
            </a:r>
          </a:p>
          <a:p>
            <a:pPr algn="ctr"/>
            <a:r>
              <a:rPr lang="en-US" sz="2200" b="1" dirty="0" smtClean="0"/>
              <a:t>% Weight change</a:t>
            </a:r>
            <a:endParaRPr lang="ar-JO" sz="2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43504" y="2143116"/>
            <a:ext cx="2187137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2200" b="1" dirty="0" smtClean="0"/>
              <a:t>CS extract </a:t>
            </a:r>
          </a:p>
          <a:p>
            <a:pPr algn="ctr"/>
            <a:r>
              <a:rPr lang="en-US" sz="2200" b="1" dirty="0" smtClean="0"/>
              <a:t>% Weight change</a:t>
            </a:r>
            <a:endParaRPr lang="ar-JO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285728"/>
            <a:ext cx="892971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Phytochemical investigation and antimicrobial activities of </a:t>
            </a: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Psidium guajava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extract using soxhlet and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OneGulliverA"/>
                <a:cs typeface="Arial" pitchFamily="34" charset="0"/>
              </a:rPr>
              <a:t>microwave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extraction methods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Reem Issa,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Wamidh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H.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Talib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Afaf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Al </a:t>
            </a:r>
            <a:r>
              <a:rPr kumimoji="0" lang="en-US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Nadaf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,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Sajdah A.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Salah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035" name="Rectangle 3">
            <a:hlinkClick r:id=""/>
          </p:cNvPr>
          <p:cNvSpPr>
            <a:spLocks noChangeArrowheads="1"/>
          </p:cNvSpPr>
          <p:nvPr/>
        </p:nvSpPr>
        <p:spPr bwMode="auto">
          <a:xfrm>
            <a:off x="0" y="150017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285720" y="3786190"/>
            <a:ext cx="864396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rt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The minimum inhibitory concentration (MIC) of each extract against 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Escherichia coli, Staphylococcus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aureus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Propioni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bacterium acnes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and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Bacillus cereus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, was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determined using </a:t>
            </a:r>
            <a:r>
              <a:rPr lang="en-US" sz="2400" b="1" dirty="0" err="1" smtClean="0"/>
              <a:t>microtiter</a:t>
            </a:r>
            <a:r>
              <a:rPr lang="en-US" sz="2400" b="1" dirty="0" smtClean="0"/>
              <a:t> plate dilution method in comparison of the two types of extracts with the commercially available antibiotics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11392" y="571480"/>
          <a:ext cx="8106800" cy="5715042"/>
        </p:xfrm>
        <a:graphic>
          <a:graphicData uri="http://schemas.openxmlformats.org/drawingml/2006/table">
            <a:tbl>
              <a:tblPr rtl="1"/>
              <a:tblGrid>
                <a:gridCol w="1659244"/>
                <a:gridCol w="1486916"/>
                <a:gridCol w="1587806"/>
                <a:gridCol w="1341613"/>
                <a:gridCol w="2031221"/>
              </a:tblGrid>
              <a:tr h="952507">
                <a:tc gridSpan="4"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"/>
                          <a:ea typeface="Calibri"/>
                          <a:cs typeface="Arial"/>
                        </a:rPr>
                        <a:t>               Microbial strains </a:t>
                      </a: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"/>
                          <a:ea typeface="Calibri"/>
                          <a:cs typeface="Arial"/>
                        </a:rPr>
                        <a:t>                          (MIC)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b="1" dirty="0" smtClean="0">
                        <a:latin typeface="Arial"/>
                        <a:ea typeface="Calibri"/>
                        <a:cs typeface="Arial"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b="1" dirty="0" smtClean="0">
                        <a:latin typeface="Arial"/>
                        <a:ea typeface="Calibri"/>
                        <a:cs typeface="Arial"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"/>
                          <a:ea typeface="Calibri"/>
                          <a:cs typeface="Arial"/>
                        </a:rPr>
                        <a:t>Test </a:t>
                      </a:r>
                      <a:r>
                        <a:rPr lang="en-US" sz="2400" b="1" dirty="0">
                          <a:latin typeface="Arial"/>
                          <a:ea typeface="Calibri"/>
                          <a:cs typeface="Arial"/>
                        </a:rPr>
                        <a:t>solution 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7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latin typeface="Arial"/>
                          <a:ea typeface="Calibri"/>
                          <a:cs typeface="Arial"/>
                        </a:rPr>
                        <a:t>B. cereus</a:t>
                      </a:r>
                      <a:r>
                        <a:rPr lang="en-US" sz="2400" b="1"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endParaRPr lang="en-US" sz="2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latin typeface="Arial"/>
                          <a:ea typeface="Calibri"/>
                          <a:cs typeface="Arial"/>
                        </a:rPr>
                        <a:t>P. acnes</a:t>
                      </a:r>
                      <a:r>
                        <a:rPr lang="en-US" sz="2400" b="1"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endParaRPr lang="en-US" sz="2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latin typeface="Arial"/>
                          <a:ea typeface="Calibri"/>
                          <a:cs typeface="Arial"/>
                        </a:rPr>
                        <a:t>S. aureus</a:t>
                      </a:r>
                      <a:r>
                        <a:rPr lang="en-US" sz="2400" b="1"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endParaRPr lang="en-US" sz="2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i="1">
                          <a:latin typeface="Arial"/>
                          <a:ea typeface="Calibri"/>
                          <a:cs typeface="Arial"/>
                        </a:rPr>
                        <a:t>E. coli</a:t>
                      </a:r>
                      <a:r>
                        <a:rPr lang="en-US" sz="2400" b="1"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endParaRPr lang="en-US" sz="24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Arial"/>
                        </a:rPr>
                        <a:t>5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Arial"/>
                        </a:rPr>
                        <a:t>10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Arial"/>
                        </a:rPr>
                        <a:t>10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Arial"/>
                        </a:rPr>
                        <a:t>10</a:t>
                      </a:r>
                      <a:endParaRPr lang="en-US" sz="3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Calibri"/>
                          <a:cs typeface="Arial"/>
                        </a:rPr>
                        <a:t>MIS extract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Arial"/>
                          <a:ea typeface="Calibri"/>
                          <a:cs typeface="Arial"/>
                        </a:rPr>
                        <a:t>10</a:t>
                      </a:r>
                      <a:endParaRPr lang="en-US" sz="22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Arial"/>
                          <a:ea typeface="Calibri"/>
                          <a:cs typeface="Arial"/>
                        </a:rPr>
                        <a:t>20</a:t>
                      </a:r>
                      <a:endParaRPr lang="en-US" sz="22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Arial"/>
                          <a:ea typeface="Calibri"/>
                          <a:cs typeface="Arial"/>
                        </a:rPr>
                        <a:t>10</a:t>
                      </a:r>
                      <a:endParaRPr lang="en-US" sz="22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86080" algn="l"/>
                        </a:tabLst>
                      </a:pPr>
                      <a:r>
                        <a:rPr lang="en-US" sz="2200" b="1" dirty="0">
                          <a:latin typeface="Arial"/>
                          <a:ea typeface="Calibri"/>
                          <a:cs typeface="Arial"/>
                        </a:rPr>
                        <a:t>20	</a:t>
                      </a:r>
                      <a:endParaRPr lang="en-US" sz="22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Calibri"/>
                          <a:cs typeface="Arial"/>
                        </a:rPr>
                        <a:t>CS extract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Arial"/>
                          <a:ea typeface="Calibri"/>
                          <a:cs typeface="Arial"/>
                        </a:rPr>
                        <a:t>0.07</a:t>
                      </a:r>
                      <a:endParaRPr lang="en-US" sz="22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Arial"/>
                          <a:ea typeface="Calibri"/>
                          <a:cs typeface="Arial"/>
                        </a:rPr>
                        <a:t>0.20</a:t>
                      </a:r>
                      <a:endParaRPr lang="en-US" sz="22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Arial"/>
                          <a:ea typeface="Calibri"/>
                          <a:cs typeface="Arial"/>
                        </a:rPr>
                        <a:t>0.35</a:t>
                      </a:r>
                      <a:endParaRPr lang="en-US" sz="22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Arial"/>
                          <a:ea typeface="Calibri"/>
                          <a:cs typeface="Arial"/>
                        </a:rPr>
                        <a:t>0.25</a:t>
                      </a:r>
                      <a:endParaRPr lang="en-US" sz="22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Calibri"/>
                          <a:cs typeface="Arial"/>
                        </a:rPr>
                        <a:t>Penicillin G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Arial"/>
                          <a:ea typeface="Calibri"/>
                          <a:cs typeface="Arial"/>
                        </a:rPr>
                        <a:t>0.07</a:t>
                      </a:r>
                      <a:endParaRPr lang="en-US" sz="22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Arial"/>
                          <a:ea typeface="Calibri"/>
                          <a:cs typeface="Arial"/>
                        </a:rPr>
                        <a:t>0.15</a:t>
                      </a:r>
                      <a:endParaRPr lang="en-US" sz="22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>
                          <a:latin typeface="Arial"/>
                          <a:ea typeface="Calibri"/>
                          <a:cs typeface="Arial"/>
                        </a:rPr>
                        <a:t>0.15</a:t>
                      </a:r>
                      <a:endParaRPr lang="en-US" sz="22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latin typeface="Arial"/>
                          <a:ea typeface="Calibri"/>
                          <a:cs typeface="Arial"/>
                        </a:rPr>
                        <a:t>0.15</a:t>
                      </a:r>
                      <a:endParaRPr lang="en-US" sz="22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Calibri"/>
                          <a:cs typeface="Arial"/>
                        </a:rPr>
                        <a:t>Tetracycline</a:t>
                      </a:r>
                      <a:endParaRPr lang="en-US" sz="2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525963"/>
          </a:xfrm>
        </p:spPr>
        <p:txBody>
          <a:bodyPr/>
          <a:lstStyle/>
          <a:p>
            <a:pPr marL="0" lvl="0" indent="0" algn="ctr" rt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Phytochemical</a:t>
            </a:r>
            <a:r>
              <a:rPr lang="en-US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investigation and antioxidant activities of </a:t>
            </a:r>
            <a:r>
              <a:rPr lang="en-US" b="1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Psidium</a:t>
            </a:r>
            <a:r>
              <a:rPr lang="en-US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b="1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guajava</a:t>
            </a:r>
            <a:r>
              <a:rPr lang="en-US" b="1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extract using </a:t>
            </a:r>
            <a:r>
              <a:rPr lang="en-US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soxhlet</a:t>
            </a:r>
            <a:r>
              <a:rPr lang="en-US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and </a:t>
            </a:r>
            <a:r>
              <a:rPr lang="en-US" b="1" dirty="0" smtClean="0">
                <a:latin typeface="Arial" pitchFamily="34" charset="0"/>
                <a:ea typeface="OneGulliverA"/>
                <a:cs typeface="Arial" pitchFamily="34" charset="0"/>
              </a:rPr>
              <a:t>microwave</a:t>
            </a:r>
            <a:r>
              <a:rPr lang="en-US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extraction methods</a:t>
            </a:r>
          </a:p>
          <a:p>
            <a:pPr marL="0" lvl="0" indent="0" algn="ctr" rtl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lv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Reem</a:t>
            </a: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Issa</a:t>
            </a: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Maha</a:t>
            </a: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Habash</a:t>
            </a: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Dima</a:t>
            </a: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Khater</a:t>
            </a: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lv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lang="ar-JO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571472" y="3539047"/>
          <a:ext cx="8143932" cy="2747474"/>
        </p:xfrm>
        <a:graphic>
          <a:graphicData uri="http://schemas.openxmlformats.org/drawingml/2006/table">
            <a:tbl>
              <a:tblPr/>
              <a:tblGrid>
                <a:gridCol w="2928958"/>
                <a:gridCol w="2214578"/>
                <a:gridCol w="3000396"/>
              </a:tblGrid>
              <a:tr h="162662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Plant material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Method of extraction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IC 50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Times New Roman"/>
                          <a:cs typeface="Arial"/>
                        </a:rPr>
                        <a:t>Antioxidant activity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Times New Roman"/>
                          <a:ea typeface="Times New Roman"/>
                          <a:cs typeface="Arial"/>
                        </a:rPr>
                        <a:t>(mg dry extract /ml)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641"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Premature guava peel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Soxhlet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0.2970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208">
                <a:tc vMerge="1">
                  <a:txBody>
                    <a:bodyPr/>
                    <a:lstStyle/>
                    <a:p>
                      <a:pPr rtl="1"/>
                      <a:endParaRPr lang="ar-J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Microwave</a:t>
                      </a:r>
                      <a:endParaRPr lang="en-US" sz="24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0.3248</a:t>
                      </a:r>
                      <a:endParaRPr lang="en-US" sz="24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Autofit/>
          </a:bodyPr>
          <a:lstStyle/>
          <a:p>
            <a:pPr rtl="0"/>
            <a:r>
              <a:rPr lang="en-US" sz="2600" b="1" dirty="0" smtClean="0"/>
              <a:t>Comparison for the yield of each individual </a:t>
            </a:r>
            <a:r>
              <a:rPr lang="en-US" sz="2600" b="1" dirty="0" err="1" smtClean="0"/>
              <a:t>phenolic</a:t>
            </a:r>
            <a:r>
              <a:rPr lang="en-US" sz="2600" b="1" dirty="0" smtClean="0"/>
              <a:t> compound detected in the PGFP extracts using CS and MIS methods determined as (mg/ kg )of fresh weight of plant material. </a:t>
            </a:r>
            <a:br>
              <a:rPr lang="en-US" sz="2600" b="1" dirty="0" smtClean="0"/>
            </a:br>
            <a:endParaRPr lang="ar-JO" sz="2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2844" y="1928802"/>
          <a:ext cx="8929750" cy="3211159"/>
        </p:xfrm>
        <a:graphic>
          <a:graphicData uri="http://schemas.openxmlformats.org/drawingml/2006/table">
            <a:tbl>
              <a:tblPr/>
              <a:tblGrid>
                <a:gridCol w="1857388"/>
                <a:gridCol w="1071570"/>
                <a:gridCol w="2500330"/>
                <a:gridCol w="1071570"/>
                <a:gridCol w="2428892"/>
              </a:tblGrid>
              <a:tr h="71438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KKNCF M+ MTSY"/>
                          <a:cs typeface="Times New Roman"/>
                        </a:rPr>
                        <a:t>Metabolites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KKNCF M+ MTSY"/>
                          <a:cs typeface="Times New Roman"/>
                        </a:rPr>
                        <a:t> 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CS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KKNCF M+ MTSY"/>
                          <a:cs typeface="Times New Roman"/>
                        </a:rPr>
                        <a:t> (</a:t>
                      </a:r>
                      <a:r>
                        <a:rPr lang="en-US" sz="1800" b="1" dirty="0">
                          <a:latin typeface="Arial"/>
                          <a:ea typeface="KKNCF M+ MTSY"/>
                          <a:cs typeface="Times New Roman"/>
                        </a:rPr>
                        <a:t>mg/ kg)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OneGulliverA"/>
                          <a:cs typeface="Times New Roman"/>
                        </a:rPr>
                        <a:t>% mg/ total </a:t>
                      </a:r>
                      <a:r>
                        <a:rPr lang="en-US" sz="1800" b="1" dirty="0" err="1" smtClean="0">
                          <a:latin typeface="Arial"/>
                          <a:ea typeface="OneGulliverA"/>
                          <a:cs typeface="Times New Roman"/>
                        </a:rPr>
                        <a:t>phenolic</a:t>
                      </a:r>
                      <a:r>
                        <a:rPr lang="en-US" sz="1800" b="1" dirty="0" smtClean="0">
                          <a:latin typeface="Arial"/>
                          <a:ea typeface="OneGulliverA"/>
                          <a:cs typeface="Times New Roman"/>
                        </a:rPr>
                        <a:t>* 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OneGulliverA"/>
                          <a:cs typeface="Times New Roman"/>
                        </a:rPr>
                        <a:t>MIS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KKNCF M+ MTSY"/>
                          <a:cs typeface="Times New Roman"/>
                        </a:rPr>
                        <a:t>(</a:t>
                      </a:r>
                      <a:r>
                        <a:rPr lang="en-US" sz="1800" b="1" dirty="0">
                          <a:latin typeface="Arial"/>
                          <a:ea typeface="KKNCF M+ MTSY"/>
                          <a:cs typeface="Times New Roman"/>
                        </a:rPr>
                        <a:t>mg/ kg)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Arial"/>
                          <a:ea typeface="OneGulliverA"/>
                          <a:cs typeface="Times New Roman"/>
                        </a:rPr>
                        <a:t>% mg/ total </a:t>
                      </a:r>
                      <a:r>
                        <a:rPr lang="en-US" sz="1800" b="1" dirty="0" err="1" smtClean="0">
                          <a:latin typeface="Arial"/>
                          <a:ea typeface="OneGulliverA"/>
                          <a:cs typeface="Times New Roman"/>
                        </a:rPr>
                        <a:t>phenolic</a:t>
                      </a:r>
                      <a:r>
                        <a:rPr lang="en-US" sz="1800" b="1" dirty="0" smtClean="0">
                          <a:latin typeface="Arial"/>
                          <a:ea typeface="OneGulliverA"/>
                          <a:cs typeface="Times New Roman"/>
                        </a:rPr>
                        <a:t>*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Ellagic acid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12.1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30.86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ND</a:t>
                      </a:r>
                      <a:endParaRPr lang="en-US" sz="18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------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Gallic acid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20.40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26.4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13.26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Quercetin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5.10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0.35</a:t>
                      </a:r>
                      <a:endParaRPr lang="en-US" sz="18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5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P-</a:t>
                      </a:r>
                      <a:r>
                        <a:rPr lang="en-US" sz="1800" dirty="0" err="1">
                          <a:latin typeface="Arial"/>
                          <a:ea typeface="Times New Roman"/>
                          <a:cs typeface="Times New Roman"/>
                        </a:rPr>
                        <a:t>Coumaric</a:t>
                      </a: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 acid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8.3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21.17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1.50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5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Ferulic acid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7.2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18.36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ND</a:t>
                      </a:r>
                      <a:endParaRPr lang="en-US" sz="18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-------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5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Ascorbic Acid</a:t>
                      </a:r>
                      <a:endParaRPr lang="en-US" sz="18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1.6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4.08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169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84.88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88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i="1" dirty="0" smtClean="0">
                          <a:latin typeface="Arial"/>
                          <a:ea typeface="Times New Roman"/>
                          <a:cs typeface="Times New Roman"/>
                        </a:rPr>
                        <a:t>Total  </a:t>
                      </a:r>
                      <a:r>
                        <a:rPr lang="en-US" sz="1800" b="1" i="1" dirty="0" err="1" smtClean="0">
                          <a:latin typeface="Arial"/>
                          <a:ea typeface="Times New Roman"/>
                          <a:cs typeface="Times New Roman"/>
                        </a:rPr>
                        <a:t>phenolic</a:t>
                      </a:r>
                      <a:r>
                        <a:rPr lang="en-US" sz="1800" b="1" i="1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8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1" dirty="0">
                          <a:latin typeface="Arial"/>
                          <a:ea typeface="Times New Roman"/>
                          <a:cs typeface="Times New Roman"/>
                        </a:rPr>
                        <a:t>39.2</a:t>
                      </a:r>
                      <a:endParaRPr lang="en-US" sz="18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-------</a:t>
                      </a:r>
                      <a:endParaRPr lang="en-US" sz="18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00B05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199.1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-----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661" marR="546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57158" y="5286388"/>
            <a:ext cx="8358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b="1" dirty="0" smtClean="0"/>
              <a:t>*The % of each </a:t>
            </a:r>
            <a:r>
              <a:rPr lang="en-US" b="1" dirty="0" err="1" smtClean="0"/>
              <a:t>phenolic</a:t>
            </a:r>
            <a:r>
              <a:rPr lang="en-US" b="1" dirty="0" smtClean="0"/>
              <a:t> compound to the total sum of phenols in the extract</a:t>
            </a:r>
            <a:endParaRPr lang="ar-J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143000"/>
          </a:xfrm>
        </p:spPr>
        <p:txBody>
          <a:bodyPr>
            <a:normAutofit/>
          </a:bodyPr>
          <a:lstStyle/>
          <a:p>
            <a:pPr rtl="0"/>
            <a:r>
              <a:rPr lang="en-US" sz="2200" b="1" dirty="0" smtClean="0"/>
              <a:t>Correlation of the observed pharmacological effects of PGFP extracts with their </a:t>
            </a:r>
            <a:r>
              <a:rPr lang="en-US" sz="2200" b="1" dirty="0" err="1" smtClean="0"/>
              <a:t>phenolic</a:t>
            </a:r>
            <a:r>
              <a:rPr lang="en-US" sz="2200" b="1" dirty="0" smtClean="0"/>
              <a:t> content</a:t>
            </a:r>
            <a:endParaRPr lang="ar-JO" sz="2200" b="1" dirty="0"/>
          </a:p>
        </p:txBody>
      </p:sp>
      <p:pic>
        <p:nvPicPr>
          <p:cNvPr id="22" name="Picture 21" descr="untitle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847725"/>
            <a:ext cx="7500990" cy="6010275"/>
          </a:xfrm>
          <a:prstGeom prst="rect">
            <a:avLst/>
          </a:prstGeom>
        </p:spPr>
      </p:pic>
      <p:sp>
        <p:nvSpPr>
          <p:cNvPr id="23" name="Right Arrow 22"/>
          <p:cNvSpPr/>
          <p:nvPr/>
        </p:nvSpPr>
        <p:spPr>
          <a:xfrm>
            <a:off x="1000100" y="1857364"/>
            <a:ext cx="1214446" cy="28575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24" name="Right Arrow 23"/>
          <p:cNvSpPr/>
          <p:nvPr/>
        </p:nvSpPr>
        <p:spPr>
          <a:xfrm>
            <a:off x="1000100" y="3714752"/>
            <a:ext cx="1214446" cy="28575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25" name="Right Arrow 24"/>
          <p:cNvSpPr/>
          <p:nvPr/>
        </p:nvSpPr>
        <p:spPr>
          <a:xfrm>
            <a:off x="1000100" y="4572008"/>
            <a:ext cx="1214446" cy="28575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26" name="Right Arrow 25"/>
          <p:cNvSpPr/>
          <p:nvPr/>
        </p:nvSpPr>
        <p:spPr>
          <a:xfrm>
            <a:off x="1000100" y="5286388"/>
            <a:ext cx="1214446" cy="28575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27" name="Right Arrow 26"/>
          <p:cNvSpPr/>
          <p:nvPr/>
        </p:nvSpPr>
        <p:spPr>
          <a:xfrm>
            <a:off x="1000100" y="2857496"/>
            <a:ext cx="1214446" cy="28575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  <p:sp>
        <p:nvSpPr>
          <p:cNvPr id="29" name="Right Arrow 28"/>
          <p:cNvSpPr/>
          <p:nvPr/>
        </p:nvSpPr>
        <p:spPr>
          <a:xfrm>
            <a:off x="1000100" y="6072206"/>
            <a:ext cx="1214446" cy="28575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Summery </a:t>
            </a:r>
            <a:endParaRPr lang="ar-J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357298"/>
            <a:ext cx="8501122" cy="5357850"/>
          </a:xfrm>
        </p:spPr>
        <p:txBody>
          <a:bodyPr>
            <a:normAutofit fontScale="85000" lnSpcReduction="20000"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cs typeface="+mj-cs"/>
              </a:rPr>
              <a:t>As can be observed from the present data, </a:t>
            </a:r>
            <a:r>
              <a:rPr lang="en-US" dirty="0" smtClean="0">
                <a:ea typeface="Calibri" pitchFamily="34" charset="0"/>
                <a:cs typeface="Times New Roman" pitchFamily="18" charset="0"/>
              </a:rPr>
              <a:t>Significant differences were observed between the two extracts. </a:t>
            </a:r>
          </a:p>
          <a:p>
            <a:pPr algn="l" rtl="0">
              <a:buNone/>
            </a:pPr>
            <a:endParaRPr lang="en-US" dirty="0" smtClean="0">
              <a:ea typeface="Calibri" pitchFamily="34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ea typeface="Calibri" pitchFamily="34" charset="0"/>
                <a:cs typeface="+mj-cs"/>
              </a:rPr>
              <a:t>The hypoglycemic, </a:t>
            </a:r>
            <a:r>
              <a:rPr lang="en-US" dirty="0" err="1" smtClean="0">
                <a:ea typeface="Calibri" pitchFamily="34" charset="0"/>
                <a:cs typeface="+mj-cs"/>
              </a:rPr>
              <a:t>hypolipidaemic</a:t>
            </a:r>
            <a:r>
              <a:rPr lang="en-US" dirty="0" smtClean="0">
                <a:ea typeface="Calibri" pitchFamily="34" charset="0"/>
                <a:cs typeface="+mj-cs"/>
              </a:rPr>
              <a:t>, antioxidant and antimicrobial</a:t>
            </a:r>
            <a:r>
              <a:rPr lang="en-US" dirty="0" smtClean="0">
                <a:cs typeface="+mj-cs"/>
              </a:rPr>
              <a:t> activity does not necessarily correlate with high amounts of phenolics.</a:t>
            </a:r>
          </a:p>
          <a:p>
            <a:pPr algn="l" rtl="0">
              <a:buNone/>
            </a:pPr>
            <a:endParaRPr lang="en-US" dirty="0" smtClean="0">
              <a:cs typeface="+mj-cs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cs typeface="+mj-cs"/>
              </a:rPr>
              <a:t>Therefore, it is why both the total </a:t>
            </a:r>
            <a:r>
              <a:rPr lang="en-US" dirty="0" err="1" smtClean="0">
                <a:cs typeface="+mj-cs"/>
              </a:rPr>
              <a:t>phenolic</a:t>
            </a:r>
            <a:r>
              <a:rPr lang="en-US" dirty="0" smtClean="0">
                <a:cs typeface="+mj-cs"/>
              </a:rPr>
              <a:t> content and the individual compounds activity information must be discussed when evaluating the </a:t>
            </a:r>
            <a:r>
              <a:rPr lang="en-US" dirty="0" smtClean="0"/>
              <a:t>pharmacological</a:t>
            </a:r>
            <a:r>
              <a:rPr lang="en-US" dirty="0" smtClean="0">
                <a:cs typeface="+mj-cs"/>
              </a:rPr>
              <a:t> potential of extracts.</a:t>
            </a:r>
          </a:p>
          <a:p>
            <a:pPr algn="l" rtl="0">
              <a:buNone/>
            </a:pPr>
            <a:endParaRPr lang="en-US" dirty="0" smtClean="0">
              <a:cs typeface="+mj-cs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cs typeface="+mj-cs"/>
              </a:rPr>
              <a:t>Optimization of the extraction method used is a critical parameter for evaluation of medicinal plants activities.   </a:t>
            </a:r>
          </a:p>
          <a:p>
            <a:pPr algn="l" rtl="0">
              <a:buFont typeface="Wingdings" pitchFamily="2" charset="2"/>
              <a:buChar char="Ø"/>
            </a:pPr>
            <a:endParaRPr lang="ar-JO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371475"/>
            <a:ext cx="8229600" cy="1143000"/>
          </a:xfrm>
        </p:spPr>
        <p:txBody>
          <a:bodyPr/>
          <a:lstStyle/>
          <a:p>
            <a:pPr eaLnBrk="1" hangingPunct="1"/>
            <a:r>
              <a:rPr lang="en-US" b="1" i="1" dirty="0" smtClean="0"/>
              <a:t>Acknowledgments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20" y="2000240"/>
            <a:ext cx="8401080" cy="4525963"/>
          </a:xfrm>
        </p:spPr>
        <p:txBody>
          <a:bodyPr/>
          <a:lstStyle/>
          <a:p>
            <a:pPr algn="l" rtl="0" eaLnBrk="1" hangingPunct="1"/>
            <a:r>
              <a:rPr lang="en-US" sz="2400" dirty="0" smtClean="0">
                <a:cs typeface="+mj-cs"/>
              </a:rPr>
              <a:t>Applied Science University-Amman-Jordan for the fund</a:t>
            </a:r>
          </a:p>
          <a:p>
            <a:pPr algn="l" rtl="0">
              <a:buNone/>
            </a:pPr>
            <a:endParaRPr lang="en-US" sz="2400" dirty="0" smtClean="0">
              <a:cs typeface="+mj-cs"/>
            </a:endParaRPr>
          </a:p>
          <a:p>
            <a:pPr algn="l" rtl="0"/>
            <a:r>
              <a:rPr lang="en-US" sz="2400" dirty="0" smtClean="0">
                <a:cs typeface="+mj-cs"/>
              </a:rPr>
              <a:t>Dr. </a:t>
            </a:r>
            <a:r>
              <a:rPr lang="en-US" sz="2400" dirty="0" err="1" smtClean="0">
                <a:cs typeface="+mj-cs"/>
              </a:rPr>
              <a:t>Wamid</a:t>
            </a:r>
            <a:r>
              <a:rPr lang="en-US" sz="2400" dirty="0" smtClean="0">
                <a:cs typeface="+mj-cs"/>
              </a:rPr>
              <a:t> </a:t>
            </a:r>
            <a:r>
              <a:rPr lang="en-US" sz="2400" dirty="0" err="1" smtClean="0">
                <a:cs typeface="+mj-cs"/>
              </a:rPr>
              <a:t>Taleb</a:t>
            </a:r>
            <a:r>
              <a:rPr lang="en-US" sz="2400" dirty="0" smtClean="0">
                <a:cs typeface="+mj-cs"/>
              </a:rPr>
              <a:t>, Samar Khater, Dr. Maha Habash,  Sajdah </a:t>
            </a:r>
            <a:r>
              <a:rPr lang="en-US" sz="2400" dirty="0" err="1" smtClean="0">
                <a:cs typeface="+mj-cs"/>
              </a:rPr>
              <a:t>Salah</a:t>
            </a:r>
            <a:r>
              <a:rPr lang="en-US" sz="2400" dirty="0" smtClean="0">
                <a:cs typeface="+mj-cs"/>
              </a:rPr>
              <a:t>, Ghada Al-</a:t>
            </a:r>
            <a:r>
              <a:rPr lang="en-US" sz="2400" dirty="0" err="1" smtClean="0">
                <a:cs typeface="+mj-cs"/>
              </a:rPr>
              <a:t>Abidi</a:t>
            </a:r>
            <a:r>
              <a:rPr lang="en-US" sz="2400" dirty="0" smtClean="0">
                <a:cs typeface="+mj-cs"/>
              </a:rPr>
              <a:t>, Dima </a:t>
            </a:r>
            <a:r>
              <a:rPr lang="en-US" sz="2400" dirty="0" err="1" smtClean="0">
                <a:cs typeface="+mj-cs"/>
              </a:rPr>
              <a:t>khater</a:t>
            </a:r>
            <a:r>
              <a:rPr lang="en-US" sz="2400" dirty="0" smtClean="0">
                <a:cs typeface="+mj-cs"/>
              </a:rPr>
              <a:t> at Faculty of pharmacy, Applied science university, Amman, Jordan</a:t>
            </a:r>
          </a:p>
          <a:p>
            <a:pPr algn="l" rtl="0"/>
            <a:endParaRPr lang="ar-JO" sz="2400" dirty="0" smtClean="0">
              <a:cs typeface="+mj-cs"/>
            </a:endParaRPr>
          </a:p>
          <a:p>
            <a:pPr algn="l" rtl="0"/>
            <a:endParaRPr lang="en-US" sz="2400" dirty="0" smtClean="0">
              <a:cs typeface="+mj-cs"/>
            </a:endParaRPr>
          </a:p>
          <a:p>
            <a:pPr algn="l" rtl="0"/>
            <a:endParaRPr lang="en-US" sz="2400" dirty="0" smtClean="0">
              <a:cs typeface="+mj-cs"/>
            </a:endParaRPr>
          </a:p>
          <a:p>
            <a:pPr algn="l" rtl="0"/>
            <a:endParaRPr lang="en-US" sz="2400" dirty="0" smtClean="0">
              <a:cs typeface="+mj-cs"/>
            </a:endParaRPr>
          </a:p>
          <a:p>
            <a:pPr algn="l" rtl="0"/>
            <a:endParaRPr lang="en-US" sz="2400" dirty="0" smtClean="0">
              <a:cs typeface="+mj-cs"/>
            </a:endParaRPr>
          </a:p>
          <a:p>
            <a:pPr algn="l" rtl="0">
              <a:buFontTx/>
              <a:buNone/>
            </a:pPr>
            <a:endParaRPr lang="en-US" sz="2400" b="1" dirty="0" smtClean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76802" name="Picture 2" descr="https://encrypted-tbn3.gstatic.com/images?q=tbn:ANd9GcS7ZoroI6BTeqVXzD11ryoqgw7trVQv2lmCuYvaBIx6kCCTa2-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160711"/>
            <a:ext cx="9358280" cy="70187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575" y="4419600"/>
            <a:ext cx="8836025" cy="15240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Traditional Medicine-2016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Website: </a:t>
            </a:r>
            <a:r>
              <a:rPr lang="en-US" sz="2000" b="1" dirty="0">
                <a:solidFill>
                  <a:schemeClr val="bg1"/>
                </a:solidFill>
              </a:rPr>
              <a:t>http://traditionalmedicine.conferenceseries.com</a:t>
            </a:r>
            <a:r>
              <a:rPr lang="en-US" sz="2400" b="1" dirty="0">
                <a:solidFill>
                  <a:schemeClr val="bg1"/>
                </a:solidFill>
              </a:rPr>
              <a:t>/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0678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Traditional </a:t>
            </a:r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Medicine-2016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London, UK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October 03-05, 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148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848</Words>
  <Application>Microsoft Office PowerPoint</Application>
  <PresentationFormat>On-screen Show (4:3)</PresentationFormat>
  <Paragraphs>231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Acrobat Document</vt:lpstr>
      <vt:lpstr>PowerPoint Presentation</vt:lpstr>
      <vt:lpstr>PowerPoint Presentation</vt:lpstr>
      <vt:lpstr>Protocol  </vt:lpstr>
      <vt:lpstr>The effect of extraction method (CS and MIS) on the physical characterizations of PGFP extracts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Comparison for the yield of each individual phenolic compound detected in the PGFP extracts using CS and MIS methods determined as (mg/ kg )of fresh weight of plant material.  </vt:lpstr>
      <vt:lpstr>Correlation of the observed pharmacological effects of PGFP extracts with their phenolic content</vt:lpstr>
      <vt:lpstr>Summery </vt:lpstr>
      <vt:lpstr>Acknowledgments</vt:lpstr>
      <vt:lpstr>PowerPoint Presentation</vt:lpstr>
      <vt:lpstr>Meet the eminent gathering once again at Traditional Medicine-2016 London, UK October 03-05, 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"Advances in phytochemical applications for health and medicine – A move towards nature"</dc:title>
  <dc:creator>user</dc:creator>
  <cp:lastModifiedBy>P Achyuthendar Reddy</cp:lastModifiedBy>
  <cp:revision>96</cp:revision>
  <dcterms:created xsi:type="dcterms:W3CDTF">2005-03-24T22:04:17Z</dcterms:created>
  <dcterms:modified xsi:type="dcterms:W3CDTF">2015-09-16T07:05:22Z</dcterms:modified>
</cp:coreProperties>
</file>