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sldIdLst>
    <p:sldId id="308" r:id="rId2"/>
    <p:sldId id="257" r:id="rId3"/>
    <p:sldId id="258" r:id="rId4"/>
    <p:sldId id="261" r:id="rId5"/>
    <p:sldId id="263" r:id="rId6"/>
    <p:sldId id="264" r:id="rId7"/>
    <p:sldId id="265" r:id="rId8"/>
    <p:sldId id="267" r:id="rId9"/>
    <p:sldId id="268" r:id="rId10"/>
    <p:sldId id="269" r:id="rId11"/>
    <p:sldId id="270" r:id="rId12"/>
    <p:sldId id="271" r:id="rId13"/>
    <p:sldId id="272" r:id="rId14"/>
    <p:sldId id="273" r:id="rId15"/>
    <p:sldId id="274" r:id="rId16"/>
    <p:sldId id="275" r:id="rId17"/>
    <p:sldId id="276" r:id="rId18"/>
    <p:sldId id="280" r:id="rId19"/>
    <p:sldId id="279" r:id="rId20"/>
    <p:sldId id="278" r:id="rId21"/>
    <p:sldId id="283" r:id="rId22"/>
    <p:sldId id="284" r:id="rId23"/>
    <p:sldId id="285" r:id="rId24"/>
    <p:sldId id="286" r:id="rId25"/>
    <p:sldId id="290" r:id="rId26"/>
    <p:sldId id="291" r:id="rId27"/>
    <p:sldId id="288" r:id="rId28"/>
    <p:sldId id="289" r:id="rId29"/>
    <p:sldId id="292" r:id="rId30"/>
    <p:sldId id="295" r:id="rId31"/>
    <p:sldId id="294" r:id="rId32"/>
    <p:sldId id="293" r:id="rId33"/>
    <p:sldId id="296" r:id="rId34"/>
    <p:sldId id="297" r:id="rId35"/>
    <p:sldId id="298" r:id="rId36"/>
    <p:sldId id="300" r:id="rId37"/>
    <p:sldId id="301" r:id="rId38"/>
    <p:sldId id="302" r:id="rId39"/>
    <p:sldId id="303" r:id="rId40"/>
    <p:sldId id="304" r:id="rId41"/>
    <p:sldId id="305" r:id="rId42"/>
    <p:sldId id="306"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0016" autoAdjust="0"/>
    <p:restoredTop sz="94660"/>
  </p:normalViewPr>
  <p:slideViewPr>
    <p:cSldViewPr snapToGrid="0">
      <p:cViewPr>
        <p:scale>
          <a:sx n="60" d="100"/>
          <a:sy n="60" d="100"/>
        </p:scale>
        <p:origin x="-888" y="-37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941707-3D31-4429-A4D5-69FC976E8A90}" type="datetimeFigureOut">
              <a:rPr lang="en-US" smtClean="0"/>
              <a:pPr/>
              <a:t>6/4/2017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2813484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941707-3D31-4429-A4D5-69FC976E8A90}" type="datetimeFigureOut">
              <a:rPr lang="en-US" smtClean="0"/>
              <a:pPr/>
              <a:t>6/4/2017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1135487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1941707-3D31-4429-A4D5-69FC976E8A90}" type="datetimeFigureOut">
              <a:rPr lang="en-US" smtClean="0"/>
              <a:pPr/>
              <a:t>6/4/2017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1511457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1941707-3D31-4429-A4D5-69FC976E8A90}" type="datetimeFigureOut">
              <a:rPr lang="en-US" smtClean="0"/>
              <a:pPr/>
              <a:t>6/4/2017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1319673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941707-3D31-4429-A4D5-69FC976E8A90}" type="datetimeFigureOut">
              <a:rPr lang="en-US" smtClean="0"/>
              <a:pPr/>
              <a:t>6/4/2017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3159938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941707-3D31-4429-A4D5-69FC976E8A90}" type="datetimeFigureOut">
              <a:rPr lang="en-US" smtClean="0"/>
              <a:pPr/>
              <a:t>6/4/2017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2963091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941707-3D31-4429-A4D5-69FC976E8A90}" type="datetimeFigureOut">
              <a:rPr lang="en-US" smtClean="0"/>
              <a:pPr/>
              <a:t>6/4/2017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2357484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1941707-3D31-4429-A4D5-69FC976E8A90}" type="datetimeFigureOut">
              <a:rPr lang="en-US" smtClean="0"/>
              <a:pPr/>
              <a:t>6/4/2017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3757165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1941707-3D31-4429-A4D5-69FC976E8A90}" type="datetimeFigureOut">
              <a:rPr lang="en-US" smtClean="0"/>
              <a:pPr/>
              <a:t>6/4/2017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3464873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941707-3D31-4429-A4D5-69FC976E8A90}" type="datetimeFigureOut">
              <a:rPr lang="en-US" smtClean="0"/>
              <a:pPr/>
              <a:t>6/4/2017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2157531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941707-3D31-4429-A4D5-69FC976E8A90}" type="datetimeFigureOut">
              <a:rPr lang="en-US" smtClean="0"/>
              <a:pPr/>
              <a:t>6/4/2017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1625279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941707-3D31-4429-A4D5-69FC976E8A90}" type="datetimeFigureOut">
              <a:rPr lang="en-US" smtClean="0"/>
              <a:pPr/>
              <a:t>6/4/2017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A6215-7D07-44EB-A803-C6F01BAFE877}" type="slidenum">
              <a:rPr lang="en-US" smtClean="0"/>
              <a:pPr/>
              <a:t>‹#›</a:t>
            </a:fld>
            <a:endParaRPr lang="en-US"/>
          </a:p>
        </p:txBody>
      </p:sp>
    </p:spTree>
    <p:extLst>
      <p:ext uri="{BB962C8B-B14F-4D97-AF65-F5344CB8AC3E}">
        <p14:creationId xmlns:p14="http://schemas.microsoft.com/office/powerpoint/2010/main" xmlns="" val="216824348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sz="6000" b="1" dirty="0" smtClean="0"/>
              <a:t>Short-Term Outcome of Balloon Angioplasty of Discrete Coarctation of Aorta</a:t>
            </a:r>
            <a:endParaRPr lang="en-US" sz="6000" dirty="0" smtClean="0"/>
          </a:p>
          <a:p>
            <a:pPr algn="ctr">
              <a:buNone/>
            </a:pPr>
            <a:r>
              <a:rPr lang="en-US" sz="4000" b="1" dirty="0" smtClean="0"/>
              <a:t>Reda Biomy</a:t>
            </a:r>
          </a:p>
          <a:p>
            <a:pPr algn="ctr">
              <a:buNone/>
            </a:pPr>
            <a:r>
              <a:rPr lang="en-US" sz="4000" b="1" dirty="0" smtClean="0"/>
              <a:t>MD Cardiology</a:t>
            </a:r>
            <a:endParaRPr lang="en-US" sz="4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a:t>
            </a:r>
            <a:r>
              <a:rPr lang="en-US" dirty="0" smtClean="0"/>
              <a:t>ntroduction</a:t>
            </a:r>
            <a:endParaRPr lang="en-US" dirty="0"/>
          </a:p>
        </p:txBody>
      </p:sp>
      <p:sp>
        <p:nvSpPr>
          <p:cNvPr id="3" name="Content Placeholder 2"/>
          <p:cNvSpPr>
            <a:spLocks noGrp="1"/>
          </p:cNvSpPr>
          <p:nvPr>
            <p:ph idx="1"/>
          </p:nvPr>
        </p:nvSpPr>
        <p:spPr>
          <a:xfrm>
            <a:off x="877358" y="2089152"/>
            <a:ext cx="9972611" cy="3880773"/>
          </a:xfrm>
        </p:spPr>
        <p:txBody>
          <a:bodyPr>
            <a:normAutofit/>
          </a:bodyPr>
          <a:lstStyle/>
          <a:p>
            <a:pPr algn="just">
              <a:lnSpc>
                <a:spcPct val="107000"/>
              </a:lnSpc>
              <a:spcAft>
                <a:spcPts val="800"/>
              </a:spcAft>
            </a:pPr>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Coarctation is a term derived from Latin</a:t>
            </a:r>
            <a:r>
              <a:rPr lang="en-US" dirty="0">
                <a:latin typeface="Arial" panose="020B0604020202020204" pitchFamily="34" charset="0"/>
                <a:ea typeface="Calibri" panose="020F0502020204030204" pitchFamily="34" charset="0"/>
                <a:cs typeface="Arial" panose="020B0604020202020204" pitchFamily="34" charset="0"/>
              </a:rPr>
              <a:t> which </a:t>
            </a:r>
            <a:r>
              <a:rPr lang="en-US" dirty="0">
                <a:solidFill>
                  <a:srgbClr val="000000"/>
                </a:solidFill>
                <a:latin typeface="Arial" panose="020B0604020202020204" pitchFamily="34" charset="0"/>
                <a:ea typeface="Calibri" panose="020F0502020204030204" pitchFamily="34" charset="0"/>
                <a:cs typeface="Arial" panose="020B0604020202020204" pitchFamily="34" charset="0"/>
              </a:rPr>
              <a:t>mean a drawing or pressing together; more precisely it refers to a narrowing of the lumen of a vessel producing an obstruction to flow. Considering the aortic artery; a localized segment of narrowing at the junction between the isthmus and the descending aorta is called coarctation, whereas a diffuse segment of narrowing is known as tubular hypoplasia</a:t>
            </a:r>
            <a:r>
              <a:rPr lang="en-US" b="1" i="1" dirty="0">
                <a:solidFill>
                  <a:srgbClr val="000000"/>
                </a:solidFill>
                <a:latin typeface="Arial" panose="020B0604020202020204" pitchFamily="34" charset="0"/>
                <a:ea typeface="Calibri" panose="020F0502020204030204" pitchFamily="34" charset="0"/>
                <a:cs typeface="Arial" panose="020B0604020202020204" pitchFamily="34" charset="0"/>
              </a:rPr>
              <a:t>. (Mueller et al.,2015)  </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a:endParaRPr lang="en-US" dirty="0"/>
          </a:p>
        </p:txBody>
      </p:sp>
    </p:spTree>
    <p:extLst>
      <p:ext uri="{BB962C8B-B14F-4D97-AF65-F5344CB8AC3E}">
        <p14:creationId xmlns:p14="http://schemas.microsoft.com/office/powerpoint/2010/main" xmlns="" val="37286906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69826" y="935956"/>
            <a:ext cx="8498006" cy="2048318"/>
          </a:xfrm>
          <a:prstGeom prst="rect">
            <a:avLst/>
          </a:prstGeom>
        </p:spPr>
        <p:txBody>
          <a:bodyPr wrap="square">
            <a:spAutoFit/>
          </a:bodyPr>
          <a:lstStyle/>
          <a:p>
            <a:pPr algn="just">
              <a:lnSpc>
                <a:spcPct val="107000"/>
              </a:lnSpc>
              <a:spcAft>
                <a:spcPts val="800"/>
              </a:spcAft>
            </a:pPr>
            <a:r>
              <a:rPr lang="en-US" sz="2400" b="1" i="1" dirty="0">
                <a:solidFill>
                  <a:srgbClr val="000000"/>
                </a:solidFill>
                <a:latin typeface="Arial" panose="020B0604020202020204" pitchFamily="34" charset="0"/>
                <a:ea typeface="Calibri" panose="020F0502020204030204" pitchFamily="34" charset="0"/>
                <a:cs typeface="Arial" panose="020B0604020202020204" pitchFamily="34" charset="0"/>
              </a:rPr>
              <a:t>Meckel </a:t>
            </a:r>
            <a:r>
              <a:rPr lang="en-US" sz="2400" dirty="0">
                <a:solidFill>
                  <a:srgbClr val="000000"/>
                </a:solidFill>
                <a:latin typeface="Arial" panose="020B0604020202020204" pitchFamily="34" charset="0"/>
                <a:ea typeface="Calibri" panose="020F0502020204030204" pitchFamily="34" charset="0"/>
                <a:cs typeface="Arial" panose="020B0604020202020204" pitchFamily="34" charset="0"/>
              </a:rPr>
              <a:t>originally noted coarctation on autopsy in </a:t>
            </a:r>
            <a:r>
              <a:rPr lang="en-US" sz="2400" b="1" i="1" dirty="0">
                <a:solidFill>
                  <a:srgbClr val="000000"/>
                </a:solidFill>
                <a:latin typeface="Arial" panose="020B0604020202020204" pitchFamily="34" charset="0"/>
                <a:ea typeface="Calibri" panose="020F0502020204030204" pitchFamily="34" charset="0"/>
                <a:cs typeface="Arial" panose="020B0604020202020204" pitchFamily="34" charset="0"/>
              </a:rPr>
              <a:t>1750</a:t>
            </a:r>
            <a:r>
              <a:rPr lang="en-US" sz="2400" dirty="0">
                <a:solidFill>
                  <a:srgbClr val="000000"/>
                </a:solidFill>
                <a:latin typeface="Arial" panose="020B0604020202020204" pitchFamily="34" charset="0"/>
                <a:ea typeface="Calibri" panose="020F0502020204030204" pitchFamily="34" charset="0"/>
                <a:cs typeface="Arial" panose="020B0604020202020204" pitchFamily="34" charset="0"/>
              </a:rPr>
              <a:t>, Forty-four years after </a:t>
            </a:r>
            <a:r>
              <a:rPr lang="en-US" sz="2400" b="1" i="1" dirty="0">
                <a:solidFill>
                  <a:srgbClr val="000000"/>
                </a:solidFill>
                <a:latin typeface="Arial" panose="020B0604020202020204" pitchFamily="34" charset="0"/>
                <a:ea typeface="Calibri" panose="020F0502020204030204" pitchFamily="34" charset="0"/>
                <a:cs typeface="Arial" panose="020B0604020202020204" pitchFamily="34" charset="0"/>
              </a:rPr>
              <a:t>Paris</a:t>
            </a:r>
            <a:r>
              <a:rPr lang="en-US" sz="2400" dirty="0">
                <a:solidFill>
                  <a:srgbClr val="000000"/>
                </a:solidFill>
                <a:latin typeface="Arial" panose="020B0604020202020204" pitchFamily="34" charset="0"/>
                <a:ea typeface="Calibri" panose="020F0502020204030204" pitchFamily="34" charset="0"/>
                <a:cs typeface="Arial" panose="020B0604020202020204" pitchFamily="34" charset="0"/>
              </a:rPr>
              <a:t> provided the first accurate description of coarctation of the aorta in </a:t>
            </a:r>
            <a:r>
              <a:rPr lang="en-US" sz="2400" b="1" i="1" dirty="0">
                <a:solidFill>
                  <a:srgbClr val="000000"/>
                </a:solidFill>
                <a:latin typeface="Arial" panose="020B0604020202020204" pitchFamily="34" charset="0"/>
                <a:ea typeface="Calibri" panose="020F0502020204030204" pitchFamily="34" charset="0"/>
                <a:cs typeface="Arial" panose="020B0604020202020204" pitchFamily="34" charset="0"/>
              </a:rPr>
              <a:t>1791</a:t>
            </a:r>
            <a:r>
              <a:rPr lang="en-US" sz="2400" dirty="0">
                <a:solidFill>
                  <a:srgbClr val="000000"/>
                </a:solidFill>
                <a:latin typeface="Arial" panose="020B0604020202020204" pitchFamily="34" charset="0"/>
                <a:ea typeface="Calibri" panose="020F0502020204030204" pitchFamily="34" charset="0"/>
                <a:cs typeface="Arial" panose="020B0604020202020204" pitchFamily="34" charset="0"/>
              </a:rPr>
              <a:t>,</a:t>
            </a:r>
            <a:r>
              <a:rPr lang="en-US" sz="2400" b="1" i="1" dirty="0">
                <a:solidFill>
                  <a:srgbClr val="000000"/>
                </a:solidFill>
                <a:latin typeface="Arial" panose="020B0604020202020204" pitchFamily="34" charset="0"/>
                <a:ea typeface="Calibri" panose="020F0502020204030204" pitchFamily="34" charset="0"/>
                <a:cs typeface="Arial" panose="020B0604020202020204" pitchFamily="34" charset="0"/>
              </a:rPr>
              <a:t> Legrand</a:t>
            </a:r>
            <a:r>
              <a:rPr lang="en-US" sz="2400" dirty="0">
                <a:solidFill>
                  <a:srgbClr val="000000"/>
                </a:solidFill>
                <a:latin typeface="Arial" panose="020B0604020202020204" pitchFamily="34" charset="0"/>
                <a:ea typeface="Calibri" panose="020F0502020204030204" pitchFamily="34" charset="0"/>
                <a:cs typeface="Arial" panose="020B0604020202020204" pitchFamily="34" charset="0"/>
              </a:rPr>
              <a:t> made the first diagnosis in a living patient in </a:t>
            </a:r>
            <a:r>
              <a:rPr lang="en-US" sz="2400" b="1" i="1" dirty="0">
                <a:solidFill>
                  <a:srgbClr val="000000"/>
                </a:solidFill>
                <a:latin typeface="Arial" panose="020B0604020202020204" pitchFamily="34" charset="0"/>
                <a:ea typeface="Calibri" panose="020F0502020204030204" pitchFamily="34" charset="0"/>
                <a:cs typeface="Arial" panose="020B0604020202020204" pitchFamily="34" charset="0"/>
              </a:rPr>
              <a:t>1835</a:t>
            </a:r>
            <a:r>
              <a:rPr lang="en-US"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US" sz="2400" b="1" i="1" dirty="0">
                <a:solidFill>
                  <a:srgbClr val="000000"/>
                </a:solidFill>
                <a:latin typeface="Arial" panose="020B0604020202020204" pitchFamily="34" charset="0"/>
                <a:ea typeface="Calibri" panose="020F0502020204030204" pitchFamily="34" charset="0"/>
                <a:cs typeface="Arial" panose="020B0604020202020204" pitchFamily="34" charset="0"/>
              </a:rPr>
              <a:t>(Mueller et al.,2015) </a:t>
            </a:r>
            <a:r>
              <a:rPr lang="en-US" sz="2400" dirty="0">
                <a:solidFill>
                  <a:srgbClr val="000000"/>
                </a:solidFill>
                <a:latin typeface="Arial" panose="020B0604020202020204" pitchFamily="34" charset="0"/>
                <a:ea typeface="Calibri" panose="020F0502020204030204" pitchFamily="34" charset="0"/>
                <a:cs typeface="Arial" panose="020B0604020202020204" pitchFamily="34" charset="0"/>
              </a:rPr>
              <a:t>  </a:t>
            </a:r>
            <a:endParaRPr lang="en-US"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1969826" y="3409624"/>
            <a:ext cx="8552597" cy="2677656"/>
          </a:xfrm>
          <a:prstGeom prst="rect">
            <a:avLst/>
          </a:prstGeom>
        </p:spPr>
        <p:txBody>
          <a:bodyPr wrap="square">
            <a:spAutoFit/>
          </a:bodyPr>
          <a:lstStyle/>
          <a:p>
            <a:pPr algn="just"/>
            <a:r>
              <a:rPr lang="en-US" sz="2400" dirty="0">
                <a:solidFill>
                  <a:srgbClr val="000000"/>
                </a:solidFill>
                <a:latin typeface="Arial" panose="020B0604020202020204" pitchFamily="34" charset="0"/>
                <a:ea typeface="Calibri" panose="020F0502020204030204" pitchFamily="34" charset="0"/>
              </a:rPr>
              <a:t>It’s one of few anomalies that continue to generate more controversy regarding optimal management: whether to balloon dilate, stent the native coarctation or operate upon; which surgical technique to employ; optimal age at intervention and the role of balloons, conventional stents, covered stents and more recently bio-absorbable stents for native and recurrent coarctation</a:t>
            </a:r>
            <a:r>
              <a:rPr lang="en-US" sz="2400" b="1" i="1" dirty="0">
                <a:solidFill>
                  <a:srgbClr val="231F20"/>
                </a:solidFill>
                <a:latin typeface="AdvHelneu-B"/>
                <a:ea typeface="Calibri" panose="020F0502020204030204" pitchFamily="34" charset="0"/>
              </a:rPr>
              <a:t> </a:t>
            </a:r>
            <a:endParaRPr lang="en-US" sz="2400" dirty="0"/>
          </a:p>
        </p:txBody>
      </p:sp>
    </p:spTree>
    <p:extLst>
      <p:ext uri="{BB962C8B-B14F-4D97-AF65-F5344CB8AC3E}">
        <p14:creationId xmlns:p14="http://schemas.microsoft.com/office/powerpoint/2010/main" xmlns="" val="34139078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51978"/>
            <a:ext cx="10515600" cy="1325563"/>
          </a:xfrm>
        </p:spPr>
        <p:txBody>
          <a:bodyPr>
            <a:normAutofit/>
          </a:bodyPr>
          <a:lstStyle/>
          <a:p>
            <a:pPr algn="ctr"/>
            <a:r>
              <a:rPr lang="en-US" b="1" u="sng" dirty="0"/>
              <a:t>Aim of the work</a:t>
            </a:r>
            <a:r>
              <a:rPr lang="en-US" dirty="0"/>
              <a:t/>
            </a:r>
            <a:br>
              <a:rPr lang="en-US" dirty="0"/>
            </a:br>
            <a:endParaRPr lang="en-US" dirty="0"/>
          </a:p>
        </p:txBody>
      </p:sp>
      <p:sp>
        <p:nvSpPr>
          <p:cNvPr id="3" name="Content Placeholder 2"/>
          <p:cNvSpPr>
            <a:spLocks noGrp="1"/>
          </p:cNvSpPr>
          <p:nvPr>
            <p:ph idx="1"/>
          </p:nvPr>
        </p:nvSpPr>
        <p:spPr>
          <a:xfrm>
            <a:off x="1287440" y="2383831"/>
            <a:ext cx="9300350" cy="4351338"/>
          </a:xfrm>
        </p:spPr>
        <p:txBody>
          <a:bodyPr/>
          <a:lstStyle/>
          <a:p>
            <a:pPr>
              <a:lnSpc>
                <a:spcPct val="107000"/>
              </a:lnSpc>
              <a:spcAft>
                <a:spcPts val="800"/>
              </a:spcAft>
            </a:pPr>
            <a:r>
              <a:rPr lang="en-US" dirty="0">
                <a:latin typeface="Arial" panose="020B0604020202020204" pitchFamily="34" charset="0"/>
                <a:ea typeface="Calibri" panose="020F0502020204030204" pitchFamily="34" charset="0"/>
                <a:cs typeface="Arial" panose="020B0604020202020204" pitchFamily="34" charset="0"/>
              </a:rPr>
              <a:t>The aim of this study is to assess the immediate and intermediate-term effectiveness and safety of balloon angioplasty in infants and children with</a:t>
            </a:r>
            <a:r>
              <a:rPr lang="en-US" sz="1100" dirty="0">
                <a:latin typeface="AdvPTimes"/>
                <a:ea typeface="Calibri" panose="020F0502020204030204" pitchFamily="34" charset="0"/>
                <a:cs typeface="AdvPTimes"/>
              </a:rPr>
              <a:t> </a:t>
            </a:r>
            <a:r>
              <a:rPr lang="en-US" dirty="0">
                <a:latin typeface="Arial" panose="020B0604020202020204" pitchFamily="34" charset="0"/>
                <a:ea typeface="Calibri" panose="020F0502020204030204" pitchFamily="34" charset="0"/>
                <a:cs typeface="Arial" panose="020B0604020202020204" pitchFamily="34" charset="0"/>
              </a:rPr>
              <a:t>native discrete coarctation of the aorta who are 10 years of age or less. </a:t>
            </a:r>
            <a:endParaRPr lang="en-US" sz="1400" dirty="0">
              <a:latin typeface="Calibri" panose="020F0502020204030204" pitchFamily="34" charset="0"/>
              <a:ea typeface="Calibri" panose="020F0502020204030204" pitchFamily="34" charset="0"/>
              <a:cs typeface="Arial" panose="020B0604020202020204" pitchFamily="34" charset="0"/>
            </a:endParaRPr>
          </a:p>
          <a:p>
            <a:pPr algn="just"/>
            <a:endParaRPr lang="en-US" dirty="0"/>
          </a:p>
        </p:txBody>
      </p:sp>
    </p:spTree>
    <p:extLst>
      <p:ext uri="{BB962C8B-B14F-4D97-AF65-F5344CB8AC3E}">
        <p14:creationId xmlns:p14="http://schemas.microsoft.com/office/powerpoint/2010/main" xmlns="" val="22174376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68423" y="829149"/>
            <a:ext cx="10515600" cy="1325563"/>
          </a:xfrm>
        </p:spPr>
        <p:txBody>
          <a:bodyPr>
            <a:normAutofit/>
          </a:bodyPr>
          <a:lstStyle/>
          <a:p>
            <a:pPr algn="ctr"/>
            <a:r>
              <a:rPr lang="en-US" b="1" u="sng" dirty="0"/>
              <a:t>SUBJECTS AND METHODS</a:t>
            </a:r>
            <a:r>
              <a:rPr lang="en-US" dirty="0"/>
              <a:t/>
            </a:r>
            <a:br>
              <a:rPr lang="en-US" dirty="0"/>
            </a:br>
            <a:endParaRPr lang="en-US" dirty="0"/>
          </a:p>
        </p:txBody>
      </p:sp>
      <p:sp>
        <p:nvSpPr>
          <p:cNvPr id="7" name="Content Placeholder 6"/>
          <p:cNvSpPr>
            <a:spLocks noGrp="1"/>
          </p:cNvSpPr>
          <p:nvPr>
            <p:ph idx="1"/>
          </p:nvPr>
        </p:nvSpPr>
        <p:spPr>
          <a:xfrm>
            <a:off x="1534237" y="2154712"/>
            <a:ext cx="9383972" cy="4351338"/>
          </a:xfrm>
        </p:spPr>
        <p:txBody>
          <a:bodyPr/>
          <a:lstStyle/>
          <a:p>
            <a:pPr algn="just">
              <a:lnSpc>
                <a:spcPct val="107000"/>
              </a:lnSpc>
              <a:spcAft>
                <a:spcPts val="800"/>
              </a:spcAft>
            </a:pPr>
            <a:r>
              <a:rPr lang="en-US" sz="2000" b="1" u="sng" dirty="0">
                <a:latin typeface="Arial" panose="020B0604020202020204" pitchFamily="34" charset="0"/>
                <a:ea typeface="Calibri" panose="020F0502020204030204" pitchFamily="34" charset="0"/>
                <a:cs typeface="Arial" panose="020B0604020202020204" pitchFamily="34" charset="0"/>
              </a:rPr>
              <a:t>Study population:</a:t>
            </a:r>
            <a:endParaRPr lang="en-US" sz="1400" dirty="0">
              <a:latin typeface="Calibri" panose="020F0502020204030204" pitchFamily="34" charset="0"/>
              <a:ea typeface="Calibri" panose="020F0502020204030204" pitchFamily="34" charset="0"/>
              <a:cs typeface="Arial" panose="020B0604020202020204" pitchFamily="34" charset="0"/>
            </a:endParaRPr>
          </a:p>
          <a:p>
            <a:pPr marL="0" indent="0" algn="just">
              <a:buNone/>
            </a:pPr>
            <a:r>
              <a:rPr lang="en-US" dirty="0">
                <a:latin typeface="Arial" panose="020B0604020202020204" pitchFamily="34" charset="0"/>
                <a:ea typeface="Calibri" panose="020F0502020204030204" pitchFamily="34" charset="0"/>
              </a:rPr>
              <a:t>Our study included 40 consecutive patients (8 infants and 32 children) with native discrete coarctation of the aorta referred for balloon angioplasty during a 2-years period from March 2013 to July 2015 at the National Heart Institute. </a:t>
            </a:r>
          </a:p>
          <a:p>
            <a:pPr algn="just"/>
            <a:endParaRPr lang="en-US" dirty="0"/>
          </a:p>
        </p:txBody>
      </p:sp>
    </p:spTree>
    <p:extLst>
      <p:ext uri="{BB962C8B-B14F-4D97-AF65-F5344CB8AC3E}">
        <p14:creationId xmlns:p14="http://schemas.microsoft.com/office/powerpoint/2010/main" xmlns="" val="17852753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1881" y="833024"/>
            <a:ext cx="7601803" cy="5354799"/>
          </a:xfrm>
          <a:prstGeom prst="rect">
            <a:avLst/>
          </a:prstGeom>
        </p:spPr>
        <p:txBody>
          <a:bodyPr wrap="square">
            <a:spAutoFit/>
          </a:bodyPr>
          <a:lstStyle/>
          <a:p>
            <a:pPr>
              <a:lnSpc>
                <a:spcPct val="107000"/>
              </a:lnSpc>
              <a:spcAft>
                <a:spcPts val="800"/>
              </a:spcAft>
            </a:pPr>
            <a:r>
              <a:rPr lang="en-US" sz="2000" dirty="0" smtClean="0">
                <a:latin typeface="Arial" panose="020B0604020202020204" pitchFamily="34" charset="0"/>
                <a:ea typeface="Calibri" panose="020F0502020204030204" pitchFamily="34" charset="0"/>
                <a:cs typeface="Arial" panose="020B0604020202020204" pitchFamily="34" charset="0"/>
              </a:rPr>
              <a:t>          </a:t>
            </a:r>
            <a:r>
              <a:rPr lang="en-US" sz="2000" b="1" u="sng" dirty="0" smtClean="0">
                <a:latin typeface="Arial" panose="020B0604020202020204" pitchFamily="34" charset="0"/>
                <a:ea typeface="Calibri" panose="020F0502020204030204" pitchFamily="34" charset="0"/>
                <a:cs typeface="Arial" panose="020B0604020202020204" pitchFamily="34" charset="0"/>
              </a:rPr>
              <a:t>Inclusion </a:t>
            </a:r>
            <a:r>
              <a:rPr lang="en-US" sz="2000" b="1" u="sng" dirty="0">
                <a:latin typeface="Arial" panose="020B0604020202020204" pitchFamily="34" charset="0"/>
                <a:ea typeface="Calibri" panose="020F0502020204030204" pitchFamily="34" charset="0"/>
                <a:cs typeface="Arial" panose="020B0604020202020204" pitchFamily="34" charset="0"/>
              </a:rPr>
              <a:t>criteria: </a:t>
            </a:r>
            <a:endParaRPr lang="en-US" sz="1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Arial" panose="020B0604020202020204" pitchFamily="34" charset="0"/>
                <a:ea typeface="Calibri" panose="020F0502020204030204" pitchFamily="34" charset="0"/>
                <a:cs typeface="Arial" panose="020B0604020202020204" pitchFamily="34" charset="0"/>
              </a:rPr>
              <a:t>Patients studied were pooled in one group, all of them have:</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native</a:t>
            </a:r>
            <a:r>
              <a:rPr lang="en-US" sz="1400" dirty="0">
                <a:latin typeface="Calibri" panose="020F0502020204030204" pitchFamily="34" charset="0"/>
                <a:ea typeface="Calibri" panose="020F0502020204030204" pitchFamily="34" charset="0"/>
                <a:cs typeface="Arial" panose="020B0604020202020204" pitchFamily="34" charset="0"/>
              </a:rPr>
              <a:t> </a:t>
            </a:r>
            <a:r>
              <a:rPr lang="en-US" dirty="0">
                <a:latin typeface="Arial" panose="020B0604020202020204" pitchFamily="34" charset="0"/>
                <a:ea typeface="Calibri" panose="020F0502020204030204" pitchFamily="34" charset="0"/>
                <a:cs typeface="Arial" panose="020B0604020202020204" pitchFamily="34" charset="0"/>
              </a:rPr>
              <a:t>discrete aortic coarctation segment.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Age of 10 years or less.</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Weight less than 35 Kg.</a:t>
            </a:r>
            <a:endParaRPr lang="en-US" sz="1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endParaRPr lang="en-US" sz="2000" b="1" dirty="0" smtClean="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US" sz="2000" b="1" dirty="0" smtClean="0">
                <a:latin typeface="Arial" panose="020B0604020202020204" pitchFamily="34" charset="0"/>
                <a:ea typeface="Calibri" panose="020F0502020204030204" pitchFamily="34" charset="0"/>
                <a:cs typeface="Arial" panose="020B0604020202020204" pitchFamily="34" charset="0"/>
              </a:rPr>
              <a:t>           </a:t>
            </a:r>
            <a:r>
              <a:rPr lang="en-US" sz="2000" b="1" u="sng" dirty="0" smtClean="0">
                <a:latin typeface="Arial" panose="020B0604020202020204" pitchFamily="34" charset="0"/>
                <a:ea typeface="Calibri" panose="020F0502020204030204" pitchFamily="34" charset="0"/>
                <a:cs typeface="Arial" panose="020B0604020202020204" pitchFamily="34" charset="0"/>
              </a:rPr>
              <a:t>Exclusion </a:t>
            </a:r>
            <a:r>
              <a:rPr lang="en-US" sz="2000" b="1" u="sng" dirty="0">
                <a:latin typeface="Arial" panose="020B0604020202020204" pitchFamily="34" charset="0"/>
                <a:ea typeface="Calibri" panose="020F0502020204030204" pitchFamily="34" charset="0"/>
                <a:cs typeface="Arial" panose="020B0604020202020204" pitchFamily="34" charset="0"/>
              </a:rPr>
              <a:t>criteria:</a:t>
            </a:r>
            <a:endParaRPr lang="en-US" sz="1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dirty="0">
                <a:latin typeface="Arial" panose="020B0604020202020204" pitchFamily="34" charset="0"/>
                <a:ea typeface="Calibri" panose="020F0502020204030204" pitchFamily="34" charset="0"/>
                <a:cs typeface="Arial" panose="020B0604020202020204" pitchFamily="34" charset="0"/>
              </a:rPr>
              <a:t>patients with the following criteria were excluded:</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Previous</a:t>
            </a:r>
            <a:r>
              <a:rPr lang="en-US" sz="1400" dirty="0">
                <a:latin typeface="Calibri" panose="020F0502020204030204" pitchFamily="34" charset="0"/>
                <a:ea typeface="Calibri" panose="020F0502020204030204" pitchFamily="34" charset="0"/>
                <a:cs typeface="Arial" panose="020B0604020202020204" pitchFamily="34" charset="0"/>
              </a:rPr>
              <a:t> </a:t>
            </a:r>
            <a:r>
              <a:rPr lang="en-US" dirty="0">
                <a:latin typeface="Arial" panose="020B0604020202020204" pitchFamily="34" charset="0"/>
                <a:ea typeface="Calibri" panose="020F0502020204030204" pitchFamily="34" charset="0"/>
                <a:cs typeface="Arial" panose="020B0604020202020204" pitchFamily="34" charset="0"/>
              </a:rPr>
              <a:t>aortic coarctation angioplasty or surgery.</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Long aortic coarctation segment.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Severe aortic arch hypoplasia.</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Associated abdominal aortic coarctation segment.</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Associated complex cardiac anatomy.</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pPr>
            <a:r>
              <a:rPr lang="en-US" dirty="0">
                <a:latin typeface="Arial" panose="020B0604020202020204" pitchFamily="34" charset="0"/>
                <a:ea typeface="Calibri" panose="020F0502020204030204" pitchFamily="34" charset="0"/>
                <a:cs typeface="Arial" panose="020B0604020202020204" pitchFamily="34" charset="0"/>
              </a:rPr>
              <a:t>Associated pathological extra cardiac syndromes.</a:t>
            </a:r>
            <a:endParaRPr lang="en-US" sz="14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ar-SA" dirty="0">
                <a:latin typeface="Calibri" panose="020F0502020204030204" pitchFamily="34" charset="0"/>
                <a:ea typeface="Calibri" panose="020F0502020204030204" pitchFamily="34" charset="0"/>
                <a:cs typeface="Arial" panose="020B0604020202020204" pitchFamily="34" charset="0"/>
              </a:rPr>
              <a:t> </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1634441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rot="21409744">
            <a:off x="3048000" y="3244334"/>
            <a:ext cx="6096000" cy="369332"/>
          </a:xfrm>
          <a:prstGeom prst="rect">
            <a:avLst/>
          </a:prstGeom>
        </p:spPr>
        <p:txBody>
          <a:bodyPr>
            <a:spAutoFit/>
          </a:bodyPr>
          <a:lstStyle/>
          <a:p>
            <a:endParaRPr lang="en-US" dirty="0"/>
          </a:p>
        </p:txBody>
      </p:sp>
      <p:sp>
        <p:nvSpPr>
          <p:cNvPr id="3" name="Rectangle 2"/>
          <p:cNvSpPr/>
          <p:nvPr/>
        </p:nvSpPr>
        <p:spPr>
          <a:xfrm>
            <a:off x="1665667" y="1536174"/>
            <a:ext cx="8860665" cy="3785652"/>
          </a:xfrm>
          <a:prstGeom prst="rect">
            <a:avLst/>
          </a:prstGeom>
        </p:spPr>
        <p:txBody>
          <a:bodyPr wrap="square">
            <a:spAutoFit/>
          </a:bodyPr>
          <a:lstStyle/>
          <a:p>
            <a:r>
              <a:rPr lang="en-US" sz="2400" b="1" dirty="0" smtClean="0"/>
              <a:t>All </a:t>
            </a:r>
            <a:r>
              <a:rPr lang="en-US" sz="2400" b="1" dirty="0"/>
              <a:t>patients were subjected to the following:</a:t>
            </a:r>
            <a:endParaRPr lang="en-US" sz="2400" dirty="0"/>
          </a:p>
          <a:p>
            <a:pPr lvl="0"/>
            <a:r>
              <a:rPr lang="en-US" sz="2400" b="1" dirty="0"/>
              <a:t>Through history </a:t>
            </a:r>
            <a:r>
              <a:rPr lang="en-US" sz="2400" b="1" dirty="0" smtClean="0"/>
              <a:t>taking &amp;</a:t>
            </a:r>
            <a:r>
              <a:rPr lang="en-US" sz="2400" dirty="0"/>
              <a:t> </a:t>
            </a:r>
            <a:r>
              <a:rPr lang="en-US" sz="2400" b="1" dirty="0" smtClean="0">
                <a:latin typeface="Arial" panose="020B0604020202020204" pitchFamily="34" charset="0"/>
                <a:ea typeface="Calibri" panose="020F0502020204030204" pitchFamily="34" charset="0"/>
              </a:rPr>
              <a:t>Physical examination including:</a:t>
            </a:r>
          </a:p>
          <a:p>
            <a:pPr lvl="0"/>
            <a:endParaRPr lang="en-US" sz="2400" b="1" dirty="0">
              <a:latin typeface="Arial" panose="020B0604020202020204" pitchFamily="34" charset="0"/>
              <a:ea typeface="Calibri" panose="020F0502020204030204" pitchFamily="34" charset="0"/>
            </a:endParaRPr>
          </a:p>
          <a:p>
            <a:pPr lvl="0"/>
            <a:r>
              <a:rPr lang="en-US" sz="2400" dirty="0" smtClean="0">
                <a:latin typeface="Arial" panose="020B0604020202020204" pitchFamily="34" charset="0"/>
                <a:ea typeface="Calibri" panose="020F0502020204030204" pitchFamily="34" charset="0"/>
                <a:cs typeface="Arial" panose="020B0604020202020204" pitchFamily="34" charset="0"/>
              </a:rPr>
              <a:t>Examination </a:t>
            </a:r>
            <a:r>
              <a:rPr lang="en-US" sz="2400" dirty="0">
                <a:latin typeface="Arial" panose="020B0604020202020204" pitchFamily="34" charset="0"/>
                <a:ea typeface="Calibri" panose="020F0502020204030204" pitchFamily="34" charset="0"/>
                <a:cs typeface="Arial" panose="020B0604020202020204" pitchFamily="34" charset="0"/>
              </a:rPr>
              <a:t>of the radial and femoral </a:t>
            </a:r>
            <a:r>
              <a:rPr lang="en-US" sz="2400" dirty="0" smtClean="0">
                <a:latin typeface="Arial" panose="020B0604020202020204" pitchFamily="34" charset="0"/>
                <a:ea typeface="Calibri" panose="020F0502020204030204" pitchFamily="34" charset="0"/>
                <a:cs typeface="Arial" panose="020B0604020202020204" pitchFamily="34" charset="0"/>
              </a:rPr>
              <a:t>pulses.</a:t>
            </a:r>
          </a:p>
          <a:p>
            <a:pPr lvl="0"/>
            <a:r>
              <a:rPr lang="en-US" sz="2400" dirty="0" smtClean="0">
                <a:latin typeface="Arial" panose="020B0604020202020204" pitchFamily="34" charset="0"/>
                <a:ea typeface="Calibri" panose="020F0502020204030204" pitchFamily="34" charset="0"/>
                <a:cs typeface="Arial" panose="020B0604020202020204" pitchFamily="34" charset="0"/>
              </a:rPr>
              <a:t>Measurement </a:t>
            </a:r>
            <a:r>
              <a:rPr lang="en-US" sz="2400" dirty="0">
                <a:latin typeface="Arial" panose="020B0604020202020204" pitchFamily="34" charset="0"/>
                <a:ea typeface="Calibri" panose="020F0502020204030204" pitchFamily="34" charset="0"/>
                <a:cs typeface="Arial" panose="020B0604020202020204" pitchFamily="34" charset="0"/>
              </a:rPr>
              <a:t>of arterial blood </a:t>
            </a:r>
            <a:r>
              <a:rPr lang="en-US" sz="2400" dirty="0" smtClean="0">
                <a:latin typeface="Arial" panose="020B0604020202020204" pitchFamily="34" charset="0"/>
                <a:ea typeface="Calibri" panose="020F0502020204030204" pitchFamily="34" charset="0"/>
                <a:cs typeface="Arial" panose="020B0604020202020204" pitchFamily="34" charset="0"/>
              </a:rPr>
              <a:t>pressure.</a:t>
            </a:r>
            <a:endParaRPr lang="en-US" sz="2400" dirty="0">
              <a:latin typeface="Calibri" panose="020F0502020204030204" pitchFamily="34" charset="0"/>
              <a:ea typeface="Calibri" panose="020F0502020204030204" pitchFamily="34" charset="0"/>
              <a:cs typeface="Arial" panose="020B0604020202020204" pitchFamily="34" charset="0"/>
            </a:endParaRPr>
          </a:p>
          <a:p>
            <a:r>
              <a:rPr lang="en-US" sz="2400" dirty="0">
                <a:latin typeface="Arial" panose="020B0604020202020204" pitchFamily="34" charset="0"/>
                <a:ea typeface="Calibri" panose="020F0502020204030204" pitchFamily="34" charset="0"/>
              </a:rPr>
              <a:t>Cardiac examination</a:t>
            </a:r>
          </a:p>
          <a:p>
            <a:r>
              <a:rPr lang="en-US" sz="2400" dirty="0">
                <a:latin typeface="Arial" panose="020B0604020202020204" pitchFamily="34" charset="0"/>
                <a:ea typeface="Calibri" panose="020F0502020204030204" pitchFamily="34" charset="0"/>
              </a:rPr>
              <a:t>Conventional 12 leads ECG</a:t>
            </a:r>
          </a:p>
          <a:p>
            <a:r>
              <a:rPr lang="en-US" sz="2400" dirty="0">
                <a:latin typeface="Arial" panose="020B0604020202020204" pitchFamily="34" charset="0"/>
                <a:ea typeface="Calibri" panose="020F0502020204030204" pitchFamily="34" charset="0"/>
              </a:rPr>
              <a:t>Chest x-ray</a:t>
            </a:r>
          </a:p>
          <a:p>
            <a:r>
              <a:rPr lang="en-US" sz="2400" dirty="0">
                <a:latin typeface="Arial" panose="020B0604020202020204" pitchFamily="34" charset="0"/>
                <a:ea typeface="Calibri" panose="020F0502020204030204" pitchFamily="34" charset="0"/>
              </a:rPr>
              <a:t>Doppler echocardiography</a:t>
            </a:r>
          </a:p>
          <a:p>
            <a:r>
              <a:rPr lang="en-US" sz="2400" dirty="0">
                <a:latin typeface="Arial" panose="020B0604020202020204" pitchFamily="34" charset="0"/>
                <a:ea typeface="Calibri" panose="020F0502020204030204" pitchFamily="34" charset="0"/>
              </a:rPr>
              <a:t>Cardiac catheterization</a:t>
            </a:r>
            <a:r>
              <a:rPr lang="en-US" sz="2400" dirty="0" smtClean="0">
                <a:latin typeface="Arial" panose="020B0604020202020204" pitchFamily="34" charset="0"/>
                <a:ea typeface="Calibri" panose="020F0502020204030204" pitchFamily="34" charset="0"/>
              </a:rPr>
              <a:t>: </a:t>
            </a:r>
            <a:endParaRPr lang="en-US" sz="24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xmlns="" val="29062656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36979" y="313899"/>
            <a:ext cx="9812740" cy="3458896"/>
          </a:xfrm>
          <a:prstGeom prst="rect">
            <a:avLst/>
          </a:prstGeom>
        </p:spPr>
        <p:txBody>
          <a:bodyPr wrap="square">
            <a:spAutoFit/>
          </a:bodyPr>
          <a:lstStyle/>
          <a:p>
            <a:pPr algn="just">
              <a:lnSpc>
                <a:spcPct val="107000"/>
              </a:lnSpc>
              <a:spcAft>
                <a:spcPts val="800"/>
              </a:spcAft>
            </a:pPr>
            <a:r>
              <a:rPr lang="en-US" sz="2400" b="1" u="sng" dirty="0">
                <a:latin typeface="Arial" panose="020B0604020202020204" pitchFamily="34" charset="0"/>
                <a:ea typeface="Calibri" panose="020F0502020204030204" pitchFamily="34" charset="0"/>
                <a:cs typeface="Arial" panose="020B0604020202020204" pitchFamily="34" charset="0"/>
              </a:rPr>
              <a:t>Follow-up:</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2400" dirty="0" smtClean="0">
                <a:latin typeface="Arial" panose="020B0604020202020204" pitchFamily="34" charset="0"/>
                <a:ea typeface="Calibri" panose="020F0502020204030204" pitchFamily="34" charset="0"/>
                <a:cs typeface="Arial" panose="020B0604020202020204" pitchFamily="34" charset="0"/>
              </a:rPr>
              <a:t>     All </a:t>
            </a:r>
            <a:r>
              <a:rPr lang="en-US" sz="2400" dirty="0">
                <a:latin typeface="Arial" panose="020B0604020202020204" pitchFamily="34" charset="0"/>
                <a:ea typeface="Calibri" panose="020F0502020204030204" pitchFamily="34" charset="0"/>
                <a:cs typeface="Arial" panose="020B0604020202020204" pitchFamily="34" charset="0"/>
              </a:rPr>
              <a:t>patients underwent periodic clinical evaluation immediately after and at </a:t>
            </a:r>
            <a:r>
              <a:rPr lang="en-US" sz="2400" dirty="0" smtClean="0">
                <a:latin typeface="Arial" panose="020B0604020202020204" pitchFamily="34" charset="0"/>
                <a:ea typeface="Calibri" panose="020F0502020204030204" pitchFamily="34" charset="0"/>
                <a:cs typeface="Arial" panose="020B0604020202020204" pitchFamily="34" charset="0"/>
              </a:rPr>
              <a:t>9 to </a:t>
            </a:r>
            <a:r>
              <a:rPr lang="en-US" sz="2400" dirty="0">
                <a:latin typeface="Arial" panose="020B0604020202020204" pitchFamily="34" charset="0"/>
                <a:ea typeface="Calibri" panose="020F0502020204030204" pitchFamily="34" charset="0"/>
                <a:cs typeface="Arial" panose="020B0604020202020204" pitchFamily="34" charset="0"/>
              </a:rPr>
              <a:t>12 months and 18 to 24 months</a:t>
            </a:r>
            <a:r>
              <a:rPr lang="en-US" sz="2400" dirty="0" smtClean="0">
                <a:latin typeface="Arial" panose="020B0604020202020204" pitchFamily="34" charset="0"/>
                <a:ea typeface="Calibri" panose="020F0502020204030204" pitchFamily="34" charset="0"/>
                <a:cs typeface="Arial" panose="020B0604020202020204" pitchFamily="34" charset="0"/>
              </a:rPr>
              <a:t>.</a:t>
            </a:r>
            <a:endParaRPr lang="en-US" sz="2400" dirty="0">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2400" dirty="0" smtClean="0">
                <a:latin typeface="Calibri" panose="020F0502020204030204" pitchFamily="34" charset="0"/>
                <a:ea typeface="Calibri" panose="020F0502020204030204" pitchFamily="34" charset="0"/>
                <a:cs typeface="Arial" panose="020B0604020202020204" pitchFamily="34" charset="0"/>
              </a:rPr>
              <a:t>      </a:t>
            </a:r>
            <a:r>
              <a:rPr lang="en-US" sz="2400" dirty="0" smtClean="0">
                <a:latin typeface="Arial" panose="020B0604020202020204" pitchFamily="34" charset="0"/>
                <a:ea typeface="Calibri" panose="020F0502020204030204" pitchFamily="34" charset="0"/>
                <a:cs typeface="Arial" panose="020B0604020202020204" pitchFamily="34" charset="0"/>
              </a:rPr>
              <a:t>Follow-up </a:t>
            </a:r>
            <a:r>
              <a:rPr lang="en-US" sz="2400" dirty="0">
                <a:latin typeface="Arial" panose="020B0604020202020204" pitchFamily="34" charset="0"/>
                <a:ea typeface="Calibri" panose="020F0502020204030204" pitchFamily="34" charset="0"/>
                <a:cs typeface="Arial" panose="020B0604020202020204" pitchFamily="34" charset="0"/>
              </a:rPr>
              <a:t>data were collected consisting mainly of history taking, cardiovascular examination with special emphasis to measurement of upper and lower limb blood pressure;</a:t>
            </a:r>
            <a:r>
              <a:rPr lang="en-US" sz="2400" dirty="0">
                <a:latin typeface="AdvPTimes"/>
                <a:ea typeface="Calibri" panose="020F0502020204030204" pitchFamily="34" charset="0"/>
                <a:cs typeface="AdvPTimes"/>
              </a:rPr>
              <a:t> </a:t>
            </a:r>
            <a:r>
              <a:rPr lang="en-US" sz="2400" dirty="0">
                <a:latin typeface="Arial" panose="020B0604020202020204" pitchFamily="34" charset="0"/>
                <a:ea typeface="Calibri" panose="020F0502020204030204" pitchFamily="34" charset="0"/>
                <a:cs typeface="Arial" panose="020B0604020202020204" pitchFamily="34" charset="0"/>
              </a:rPr>
              <a:t>blood pressure was measured in the right arm and in the leg contralateral to the side used for angioplasty.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Rectangle 2"/>
          <p:cNvSpPr/>
          <p:nvPr/>
        </p:nvSpPr>
        <p:spPr>
          <a:xfrm>
            <a:off x="736979" y="4018454"/>
            <a:ext cx="9812740" cy="2308324"/>
          </a:xfrm>
          <a:prstGeom prst="rect">
            <a:avLst/>
          </a:prstGeom>
        </p:spPr>
        <p:txBody>
          <a:bodyPr wrap="square">
            <a:spAutoFit/>
          </a:bodyPr>
          <a:lstStyle/>
          <a:p>
            <a:pPr algn="just"/>
            <a:r>
              <a:rPr lang="en-US" sz="2400" dirty="0">
                <a:solidFill>
                  <a:srgbClr val="000000"/>
                </a:solidFill>
                <a:latin typeface="Arial" panose="020B0604020202020204" pitchFamily="34" charset="0"/>
                <a:ea typeface="Calibri" panose="020F0502020204030204" pitchFamily="34" charset="0"/>
              </a:rPr>
              <a:t>It’s one of few anomalies that continue to generate more controversy regarding optimal management: whether to balloon dilate, stent the native coarctation or operate upon; which surgical technique to employ; optimal age at intervention and the role of balloons, conventional stents, covered stents and more recently bio-absorbable stents for native and recurrent coarctation</a:t>
            </a:r>
            <a:r>
              <a:rPr lang="en-US" sz="2400" b="1" i="1" dirty="0">
                <a:solidFill>
                  <a:srgbClr val="231F20"/>
                </a:solidFill>
                <a:latin typeface="AdvHelneu-B"/>
                <a:ea typeface="Calibri" panose="020F0502020204030204" pitchFamily="34" charset="0"/>
              </a:rPr>
              <a:t> </a:t>
            </a:r>
            <a:endParaRPr lang="en-US" sz="2400" dirty="0"/>
          </a:p>
        </p:txBody>
      </p:sp>
    </p:spTree>
    <p:extLst>
      <p:ext uri="{BB962C8B-B14F-4D97-AF65-F5344CB8AC3E}">
        <p14:creationId xmlns:p14="http://schemas.microsoft.com/office/powerpoint/2010/main" xmlns="" val="1102469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0060" y="2072608"/>
            <a:ext cx="10031104" cy="2463367"/>
          </a:xfrm>
          <a:prstGeom prst="rect">
            <a:avLst/>
          </a:prstGeom>
        </p:spPr>
        <p:txBody>
          <a:bodyPr wrap="square">
            <a:spAutoFit/>
          </a:bodyPr>
          <a:lstStyle/>
          <a:p>
            <a:pPr marL="519113" indent="-231775" algn="just">
              <a:lnSpc>
                <a:spcPct val="107000"/>
              </a:lnSpc>
              <a:spcAft>
                <a:spcPts val="800"/>
              </a:spcAft>
              <a:buFont typeface="Arial" panose="020B0604020202020204" pitchFamily="34" charset="0"/>
              <a:buChar char="•"/>
              <a:tabLst>
                <a:tab pos="573088" algn="l"/>
              </a:tabLst>
            </a:pPr>
            <a:r>
              <a:rPr lang="en-US" sz="2400" dirty="0" smtClean="0">
                <a:latin typeface="Arial" panose="020B0604020202020204" pitchFamily="34" charset="0"/>
                <a:ea typeface="Calibri" panose="020F0502020204030204" pitchFamily="34" charset="0"/>
                <a:cs typeface="Arial" panose="020B0604020202020204" pitchFamily="34" charset="0"/>
              </a:rPr>
              <a:t>   Balloon </a:t>
            </a:r>
            <a:r>
              <a:rPr lang="en-US" sz="2400" dirty="0">
                <a:latin typeface="Arial" panose="020B0604020202020204" pitchFamily="34" charset="0"/>
                <a:ea typeface="Calibri" panose="020F0502020204030204" pitchFamily="34" charset="0"/>
                <a:cs typeface="Arial" panose="020B0604020202020204" pitchFamily="34" charset="0"/>
              </a:rPr>
              <a:t>angioplasty was considered successful when the coarctation diameter was significantly increased and the post dilatation pressure gradient was ≤20 mmHg measured by cuff sphygmomanometer, echocardiographic Doppler-derived peak pressure gradient or at repeat cardiac catheterization if needed, without formation of a significant aneurysm. </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2815470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47764"/>
            <a:ext cx="10515600" cy="1325563"/>
          </a:xfrm>
        </p:spPr>
        <p:txBody>
          <a:bodyPr>
            <a:normAutofit/>
          </a:bodyPr>
          <a:lstStyle/>
          <a:p>
            <a:pPr algn="ctr"/>
            <a:r>
              <a:rPr lang="en-US" b="1" u="sng" dirty="0"/>
              <a:t>RESULTS </a:t>
            </a:r>
            <a:r>
              <a:rPr lang="en-US" dirty="0"/>
              <a:t/>
            </a:r>
            <a:br>
              <a:rPr lang="en-US" dirty="0"/>
            </a:br>
            <a:endParaRPr lang="en-US" dirty="0"/>
          </a:p>
        </p:txBody>
      </p:sp>
      <p:sp>
        <p:nvSpPr>
          <p:cNvPr id="3" name="Content Placeholder 2"/>
          <p:cNvSpPr>
            <a:spLocks noGrp="1"/>
          </p:cNvSpPr>
          <p:nvPr>
            <p:ph idx="1"/>
          </p:nvPr>
        </p:nvSpPr>
        <p:spPr>
          <a:xfrm>
            <a:off x="838200" y="2808264"/>
            <a:ext cx="10515600" cy="4351338"/>
          </a:xfrm>
        </p:spPr>
        <p:txBody>
          <a:bodyPr>
            <a:normAutofit/>
          </a:bodyPr>
          <a:lstStyle/>
          <a:p>
            <a:pPr algn="just"/>
            <a:r>
              <a:rPr lang="en-US" dirty="0"/>
              <a:t>Our study was conducted on 40 patients having native discrete coarctation of the aorta. All patients were treated by balloon angioplasty in the pediatric cardiology department; National Heart Institute. Giza, Egypt, during the period from March 2013 to June 2015, all patients were pooled in one group.</a:t>
            </a:r>
          </a:p>
          <a:p>
            <a:pPr algn="just"/>
            <a:endParaRPr lang="en-US" dirty="0"/>
          </a:p>
        </p:txBody>
      </p:sp>
    </p:spTree>
    <p:extLst>
      <p:ext uri="{BB962C8B-B14F-4D97-AF65-F5344CB8AC3E}">
        <p14:creationId xmlns:p14="http://schemas.microsoft.com/office/powerpoint/2010/main" xmlns="" val="16904929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71780" y="856444"/>
            <a:ext cx="10515600" cy="1325563"/>
          </a:xfrm>
        </p:spPr>
        <p:txBody>
          <a:bodyPr/>
          <a:lstStyle/>
          <a:p>
            <a:pPr algn="ctr"/>
            <a:r>
              <a:rPr lang="en-US" b="1" u="sng" dirty="0"/>
              <a:t>Patients characteristics</a:t>
            </a:r>
            <a:endParaRPr lang="en-US" dirty="0"/>
          </a:p>
        </p:txBody>
      </p:sp>
      <p:sp>
        <p:nvSpPr>
          <p:cNvPr id="11" name="Content Placeholder 10"/>
          <p:cNvSpPr>
            <a:spLocks noGrp="1"/>
          </p:cNvSpPr>
          <p:nvPr>
            <p:ph sz="half" idx="1"/>
          </p:nvPr>
        </p:nvSpPr>
        <p:spPr>
          <a:xfrm>
            <a:off x="1288576" y="3026628"/>
            <a:ext cx="5181600" cy="1695497"/>
          </a:xfrm>
        </p:spPr>
        <p:txBody>
          <a:bodyPr>
            <a:normAutofit/>
          </a:bodyPr>
          <a:lstStyle/>
          <a:p>
            <a:pPr algn="just"/>
            <a:r>
              <a:rPr lang="en-US" sz="2400" dirty="0"/>
              <a:t>The study population were 13 females (32.5%) and 27 males (67.5%) children, their age ranges from 2 months to 10 years (3.6± 2.8), </a:t>
            </a:r>
          </a:p>
          <a:p>
            <a:pPr algn="just"/>
            <a:endParaRPr lang="en-US" sz="2400" dirty="0"/>
          </a:p>
        </p:txBody>
      </p:sp>
      <p:pic>
        <p:nvPicPr>
          <p:cNvPr id="13" name="Content Placeholder 12"/>
          <p:cNvPicPr>
            <a:picLocks noGrp="1" noChangeAspect="1"/>
          </p:cNvPicPr>
          <p:nvPr>
            <p:ph sz="half" idx="2"/>
          </p:nvPr>
        </p:nvPicPr>
        <p:blipFill>
          <a:blip r:embed="rId2"/>
          <a:stretch>
            <a:fillRect/>
          </a:stretch>
        </p:blipFill>
        <p:spPr>
          <a:xfrm>
            <a:off x="7138031" y="2182007"/>
            <a:ext cx="3780178" cy="3823828"/>
          </a:xfrm>
          <a:prstGeom prst="rect">
            <a:avLst/>
          </a:prstGeom>
        </p:spPr>
      </p:pic>
    </p:spTree>
    <p:extLst>
      <p:ext uri="{BB962C8B-B14F-4D97-AF65-F5344CB8AC3E}">
        <p14:creationId xmlns:p14="http://schemas.microsoft.com/office/powerpoint/2010/main" xmlns="" val="508479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1193042" y="2660900"/>
            <a:ext cx="5181600" cy="1681850"/>
          </a:xfrm>
        </p:spPr>
        <p:txBody>
          <a:bodyPr>
            <a:normAutofit/>
          </a:bodyPr>
          <a:lstStyle/>
          <a:p>
            <a:pPr algn="just"/>
            <a:r>
              <a:rPr lang="en-US" sz="2400" dirty="0">
                <a:latin typeface="Arial" panose="020B0604020202020204" pitchFamily="34" charset="0"/>
                <a:ea typeface="Calibri" panose="020F0502020204030204" pitchFamily="34" charset="0"/>
              </a:rPr>
              <a:t>Only 8 patients (20%) in our study were infants -one year or less- their mean age in months was (7.8 ±4.3), </a:t>
            </a:r>
            <a:endParaRPr lang="en-US" sz="2400" dirty="0"/>
          </a:p>
        </p:txBody>
      </p:sp>
      <p:pic>
        <p:nvPicPr>
          <p:cNvPr id="9" name="Content Placeholder 8"/>
          <p:cNvPicPr>
            <a:picLocks noGrp="1" noChangeAspect="1"/>
          </p:cNvPicPr>
          <p:nvPr>
            <p:ph sz="half" idx="2"/>
          </p:nvPr>
        </p:nvPicPr>
        <p:blipFill>
          <a:blip r:embed="rId2"/>
          <a:stretch>
            <a:fillRect/>
          </a:stretch>
        </p:blipFill>
        <p:spPr>
          <a:xfrm>
            <a:off x="6743696" y="1394097"/>
            <a:ext cx="4215456" cy="4215456"/>
          </a:xfrm>
          <a:prstGeom prst="rect">
            <a:avLst/>
          </a:prstGeom>
        </p:spPr>
      </p:pic>
    </p:spTree>
    <p:extLst>
      <p:ext uri="{BB962C8B-B14F-4D97-AF65-F5344CB8AC3E}">
        <p14:creationId xmlns:p14="http://schemas.microsoft.com/office/powerpoint/2010/main" xmlns="" val="37801228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1426092" y="848584"/>
            <a:ext cx="9410229" cy="5070256"/>
          </a:xfrm>
          <a:prstGeom prst="rect">
            <a:avLst/>
          </a:prstGeom>
        </p:spPr>
      </p:pic>
    </p:spTree>
    <p:extLst>
      <p:ext uri="{BB962C8B-B14F-4D97-AF65-F5344CB8AC3E}">
        <p14:creationId xmlns:p14="http://schemas.microsoft.com/office/powerpoint/2010/main" xmlns="" val="9479776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75430" y="337830"/>
            <a:ext cx="10515600" cy="1325563"/>
          </a:xfrm>
        </p:spPr>
        <p:txBody>
          <a:bodyPr/>
          <a:lstStyle/>
          <a:p>
            <a:r>
              <a:rPr lang="en-US" dirty="0"/>
              <a:t>Associated anomalies</a:t>
            </a:r>
          </a:p>
        </p:txBody>
      </p:sp>
      <p:sp>
        <p:nvSpPr>
          <p:cNvPr id="5" name="Content Placeholder 4"/>
          <p:cNvSpPr>
            <a:spLocks noGrp="1"/>
          </p:cNvSpPr>
          <p:nvPr>
            <p:ph sz="half" idx="1"/>
          </p:nvPr>
        </p:nvSpPr>
        <p:spPr>
          <a:xfrm>
            <a:off x="1602475" y="2821911"/>
            <a:ext cx="5181600" cy="1722793"/>
          </a:xfrm>
        </p:spPr>
        <p:txBody>
          <a:bodyPr>
            <a:normAutofit lnSpcReduction="10000"/>
          </a:bodyPr>
          <a:lstStyle/>
          <a:p>
            <a:r>
              <a:rPr lang="en-US" sz="2400" dirty="0">
                <a:latin typeface="Arial" panose="020B0604020202020204" pitchFamily="34" charset="0"/>
                <a:ea typeface="Calibri" panose="020F0502020204030204" pitchFamily="34" charset="0"/>
              </a:rPr>
              <a:t>Of the 40 patients studied only 32 patients had associated cardiac anomalies (80%) while 8 patients did not have any associated cardiac anomalies (20%), </a:t>
            </a:r>
            <a:endParaRPr lang="en-US" sz="2400" dirty="0"/>
          </a:p>
        </p:txBody>
      </p:sp>
      <p:pic>
        <p:nvPicPr>
          <p:cNvPr id="7" name="Picture 6"/>
          <p:cNvPicPr>
            <a:picLocks noChangeAspect="1"/>
          </p:cNvPicPr>
          <p:nvPr/>
        </p:nvPicPr>
        <p:blipFill>
          <a:blip r:embed="rId2"/>
          <a:stretch>
            <a:fillRect/>
          </a:stretch>
        </p:blipFill>
        <p:spPr>
          <a:xfrm>
            <a:off x="7492132" y="1663393"/>
            <a:ext cx="3903749" cy="4417401"/>
          </a:xfrm>
          <a:prstGeom prst="rect">
            <a:avLst/>
          </a:prstGeom>
        </p:spPr>
      </p:pic>
    </p:spTree>
    <p:extLst>
      <p:ext uri="{BB962C8B-B14F-4D97-AF65-F5344CB8AC3E}">
        <p14:creationId xmlns:p14="http://schemas.microsoft.com/office/powerpoint/2010/main" xmlns="" val="28722112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220337" y="2276001"/>
            <a:ext cx="5181600" cy="1599963"/>
          </a:xfrm>
        </p:spPr>
        <p:txBody>
          <a:bodyPr>
            <a:normAutofit/>
          </a:bodyPr>
          <a:lstStyle/>
          <a:p>
            <a:r>
              <a:rPr lang="en-US" sz="2400" dirty="0"/>
              <a:t>20 patients had only one associated cardiac anomalies (50%) while 12 patients had 2 or more associated cardiac anomalies (30%),</a:t>
            </a:r>
          </a:p>
        </p:txBody>
      </p:sp>
      <p:pic>
        <p:nvPicPr>
          <p:cNvPr id="9" name="Content Placeholder 8"/>
          <p:cNvPicPr>
            <a:picLocks noGrp="1" noChangeAspect="1"/>
          </p:cNvPicPr>
          <p:nvPr>
            <p:ph sz="half" idx="2"/>
          </p:nvPr>
        </p:nvPicPr>
        <p:blipFill>
          <a:blip r:embed="rId2"/>
          <a:stretch>
            <a:fillRect/>
          </a:stretch>
        </p:blipFill>
        <p:spPr>
          <a:xfrm>
            <a:off x="7283892" y="1122939"/>
            <a:ext cx="3879977" cy="4950315"/>
          </a:xfrm>
          <a:prstGeom prst="rect">
            <a:avLst/>
          </a:prstGeom>
        </p:spPr>
      </p:pic>
    </p:spTree>
    <p:extLst>
      <p:ext uri="{BB962C8B-B14F-4D97-AF65-F5344CB8AC3E}">
        <p14:creationId xmlns:p14="http://schemas.microsoft.com/office/powerpoint/2010/main" xmlns="" val="1137454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05468" y="550388"/>
            <a:ext cx="9867331" cy="5551858"/>
          </a:xfrm>
          <a:prstGeom prst="rect">
            <a:avLst/>
          </a:prstGeom>
        </p:spPr>
      </p:pic>
    </p:spTree>
    <p:extLst>
      <p:ext uri="{BB962C8B-B14F-4D97-AF65-F5344CB8AC3E}">
        <p14:creationId xmlns:p14="http://schemas.microsoft.com/office/powerpoint/2010/main" xmlns="" val="17665285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03285"/>
            <a:ext cx="10515600" cy="1325563"/>
          </a:xfrm>
        </p:spPr>
        <p:txBody>
          <a:bodyPr>
            <a:normAutofit/>
          </a:bodyPr>
          <a:lstStyle/>
          <a:p>
            <a:pPr algn="ctr"/>
            <a:r>
              <a:rPr lang="en-US" b="1" u="sng" dirty="0"/>
              <a:t>Procedure:</a:t>
            </a:r>
            <a:r>
              <a:rPr lang="en-US" dirty="0"/>
              <a:t/>
            </a:r>
            <a:br>
              <a:rPr lang="en-US" dirty="0"/>
            </a:br>
            <a:endParaRPr lang="en-US" dirty="0"/>
          </a:p>
        </p:txBody>
      </p:sp>
      <p:sp>
        <p:nvSpPr>
          <p:cNvPr id="3" name="Content Placeholder 2"/>
          <p:cNvSpPr>
            <a:spLocks noGrp="1"/>
          </p:cNvSpPr>
          <p:nvPr>
            <p:ph idx="1"/>
          </p:nvPr>
        </p:nvSpPr>
        <p:spPr>
          <a:xfrm>
            <a:off x="838200" y="1928848"/>
            <a:ext cx="10515600" cy="1900214"/>
          </a:xfrm>
        </p:spPr>
        <p:txBody>
          <a:bodyPr>
            <a:normAutofit/>
          </a:bodyPr>
          <a:lstStyle/>
          <a:p>
            <a:pPr algn="just"/>
            <a:r>
              <a:rPr lang="en-US" sz="2400" dirty="0"/>
              <a:t>All the forty patients in our study (13 female and 27 male children) were submitted to balloon angioplasty for aortic coarctation. The balloon size used equal to or 1 mm smaller than the diameter of the aorta immediately distal to the origin of the subclavian artery, and not exceeding the diameter of the descending aorta at the level of the diaphragm </a:t>
            </a:r>
          </a:p>
        </p:txBody>
      </p:sp>
      <p:sp>
        <p:nvSpPr>
          <p:cNvPr id="4" name="Rectangle 3"/>
          <p:cNvSpPr/>
          <p:nvPr/>
        </p:nvSpPr>
        <p:spPr>
          <a:xfrm>
            <a:off x="996286" y="4285101"/>
            <a:ext cx="10357513" cy="1938992"/>
          </a:xfrm>
          <a:prstGeom prst="rect">
            <a:avLst/>
          </a:prstGeom>
        </p:spPr>
        <p:txBody>
          <a:bodyPr wrap="square">
            <a:spAutoFit/>
          </a:bodyPr>
          <a:lstStyle/>
          <a:p>
            <a:pPr algn="just"/>
            <a:r>
              <a:rPr lang="en-US" sz="2400" dirty="0">
                <a:latin typeface="Arial" panose="020B0604020202020204" pitchFamily="34" charset="0"/>
                <a:ea typeface="Calibri" panose="020F0502020204030204" pitchFamily="34" charset="0"/>
              </a:rPr>
              <a:t>The balloon angioplasty of the coarcted segment was done in all patients.  8 patients (20%) needed another inflation with a larger balloon; inflation time didn’t exceed 10 seconds each. The balloon size ranged from 6 to 14 mm in diameter, inflation pressure never exceeded 5 atmospheric pressures</a:t>
            </a:r>
            <a:endParaRPr lang="en-US" sz="2400" dirty="0"/>
          </a:p>
        </p:txBody>
      </p:sp>
    </p:spTree>
    <p:extLst>
      <p:ext uri="{BB962C8B-B14F-4D97-AF65-F5344CB8AC3E}">
        <p14:creationId xmlns:p14="http://schemas.microsoft.com/office/powerpoint/2010/main" xmlns="" val="32878941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t>Immediate hemodynamic results</a:t>
            </a:r>
            <a:endParaRPr lang="en-US" dirty="0"/>
          </a:p>
        </p:txBody>
      </p:sp>
      <p:pic>
        <p:nvPicPr>
          <p:cNvPr id="4" name="Content Placeholder 3"/>
          <p:cNvPicPr>
            <a:picLocks noGrp="1" noChangeAspect="1"/>
          </p:cNvPicPr>
          <p:nvPr>
            <p:ph idx="1"/>
          </p:nvPr>
        </p:nvPicPr>
        <p:blipFill>
          <a:blip r:embed="rId2"/>
          <a:stretch>
            <a:fillRect/>
          </a:stretch>
        </p:blipFill>
        <p:spPr>
          <a:xfrm>
            <a:off x="1688121" y="1657350"/>
            <a:ext cx="9093610" cy="4525086"/>
          </a:xfrm>
          <a:prstGeom prst="rect">
            <a:avLst/>
          </a:prstGeom>
        </p:spPr>
      </p:pic>
    </p:spTree>
    <p:extLst>
      <p:ext uri="{BB962C8B-B14F-4D97-AF65-F5344CB8AC3E}">
        <p14:creationId xmlns:p14="http://schemas.microsoft.com/office/powerpoint/2010/main" xmlns="" val="20638365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24194" y="569545"/>
            <a:ext cx="8443637" cy="5554077"/>
          </a:xfrm>
          <a:prstGeom prst="rect">
            <a:avLst/>
          </a:prstGeom>
        </p:spPr>
      </p:pic>
    </p:spTree>
    <p:extLst>
      <p:ext uri="{BB962C8B-B14F-4D97-AF65-F5344CB8AC3E}">
        <p14:creationId xmlns:p14="http://schemas.microsoft.com/office/powerpoint/2010/main" xmlns="" val="34719225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6700" y="2529529"/>
            <a:ext cx="10049873" cy="1723933"/>
          </a:xfrm>
          <a:prstGeom prst="rect">
            <a:avLst/>
          </a:prstGeom>
        </p:spPr>
        <p:txBody>
          <a:bodyPr wrap="square">
            <a:spAutoFit/>
          </a:bodyPr>
          <a:lstStyle/>
          <a:p>
            <a:pPr>
              <a:lnSpc>
                <a:spcPct val="107000"/>
              </a:lnSpc>
              <a:spcAft>
                <a:spcPts val="800"/>
              </a:spcAft>
            </a:pPr>
            <a:r>
              <a:rPr lang="en-US" sz="2400" dirty="0">
                <a:latin typeface="Arial" panose="020B0604020202020204" pitchFamily="34" charset="0"/>
                <a:ea typeface="Calibri" panose="020F0502020204030204" pitchFamily="34" charset="0"/>
                <a:cs typeface="Arial" panose="020B0604020202020204" pitchFamily="34" charset="0"/>
              </a:rPr>
              <a:t>Thirty-seven angioplasty procedures were considered to be immediately successful in 92.5% </a:t>
            </a:r>
            <a:endParaRPr lang="en-US" sz="2400" dirty="0">
              <a:latin typeface="Calibri" panose="020F0502020204030204" pitchFamily="34" charset="0"/>
              <a:ea typeface="Calibri" panose="020F0502020204030204" pitchFamily="34" charset="0"/>
              <a:cs typeface="Arial" panose="020B0604020202020204" pitchFamily="34" charset="0"/>
            </a:endParaRPr>
          </a:p>
          <a:p>
            <a:r>
              <a:rPr lang="en-US" sz="2400" dirty="0">
                <a:latin typeface="Arial" panose="020B0604020202020204" pitchFamily="34" charset="0"/>
                <a:ea typeface="Calibri" panose="020F0502020204030204" pitchFamily="34" charset="0"/>
              </a:rPr>
              <a:t>of patients. 3 patients (7.5%) had suboptimal immediate results with their recorded pressure gradient 25, 30,40 mmHg </a:t>
            </a:r>
            <a:endParaRPr lang="en-US" sz="2400" dirty="0"/>
          </a:p>
        </p:txBody>
      </p:sp>
    </p:spTree>
    <p:extLst>
      <p:ext uri="{BB962C8B-B14F-4D97-AF65-F5344CB8AC3E}">
        <p14:creationId xmlns:p14="http://schemas.microsoft.com/office/powerpoint/2010/main" xmlns="" val="26894624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20468"/>
            <a:ext cx="10515600" cy="1325563"/>
          </a:xfrm>
        </p:spPr>
        <p:txBody>
          <a:bodyPr/>
          <a:lstStyle/>
          <a:p>
            <a:pPr algn="ctr"/>
            <a:r>
              <a:rPr lang="en-US" b="1" u="sng" dirty="0">
                <a:latin typeface="Arial" panose="020B0604020202020204" pitchFamily="34" charset="0"/>
                <a:ea typeface="Calibri" panose="020F0502020204030204" pitchFamily="34" charset="0"/>
              </a:rPr>
              <a:t>Immediate angiographic results</a:t>
            </a:r>
            <a:endParaRPr lang="en-US" dirty="0"/>
          </a:p>
        </p:txBody>
      </p:sp>
      <p:sp>
        <p:nvSpPr>
          <p:cNvPr id="3" name="Content Placeholder 2"/>
          <p:cNvSpPr>
            <a:spLocks noGrp="1"/>
          </p:cNvSpPr>
          <p:nvPr>
            <p:ph idx="1"/>
          </p:nvPr>
        </p:nvSpPr>
        <p:spPr>
          <a:xfrm>
            <a:off x="838200" y="3244992"/>
            <a:ext cx="10515600" cy="2145874"/>
          </a:xfrm>
        </p:spPr>
        <p:txBody>
          <a:bodyPr>
            <a:normAutofit lnSpcReduction="10000"/>
          </a:bodyPr>
          <a:lstStyle/>
          <a:p>
            <a:pPr algn="just"/>
            <a:r>
              <a:rPr lang="en-US" sz="2400" dirty="0">
                <a:latin typeface="Arial" panose="020B0604020202020204" pitchFamily="34" charset="0"/>
                <a:ea typeface="Calibri" panose="020F0502020204030204" pitchFamily="34" charset="0"/>
              </a:rPr>
              <a:t>The mean diameter of the coarcted segment doubled significantly from 0.439±0.16 to 0.87±0.16 cm; and the isthmic diameter also significantly increased from 0.91±0.18 to 0.96±0.18 cm </a:t>
            </a:r>
          </a:p>
          <a:p>
            <a:pPr algn="just"/>
            <a:r>
              <a:rPr lang="en-US" sz="2400" dirty="0">
                <a:latin typeface="Arial" panose="020B0604020202020204" pitchFamily="34" charset="0"/>
                <a:ea typeface="Calibri" panose="020F0502020204030204" pitchFamily="34" charset="0"/>
              </a:rPr>
              <a:t>Immediately after balloon angioplasty small aneurysm appear in 2 patients ,the diameter of each didn’t exceed double diameter of the descending aorta</a:t>
            </a:r>
            <a:endParaRPr lang="en-US" sz="2400" dirty="0"/>
          </a:p>
        </p:txBody>
      </p:sp>
    </p:spTree>
    <p:extLst>
      <p:ext uri="{BB962C8B-B14F-4D97-AF65-F5344CB8AC3E}">
        <p14:creationId xmlns:p14="http://schemas.microsoft.com/office/powerpoint/2010/main" xmlns="" val="25914954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28756" y="783680"/>
            <a:ext cx="10167782" cy="5153096"/>
          </a:xfrm>
          <a:prstGeom prst="rect">
            <a:avLst/>
          </a:prstGeom>
        </p:spPr>
      </p:pic>
    </p:spTree>
    <p:extLst>
      <p:ext uri="{BB962C8B-B14F-4D97-AF65-F5344CB8AC3E}">
        <p14:creationId xmlns:p14="http://schemas.microsoft.com/office/powerpoint/2010/main" xmlns="" val="8406911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450075" y="537754"/>
            <a:ext cx="9277066" cy="5653212"/>
          </a:xfrm>
          <a:prstGeom prst="rect">
            <a:avLst/>
          </a:prstGeom>
        </p:spPr>
      </p:pic>
    </p:spTree>
    <p:extLst>
      <p:ext uri="{BB962C8B-B14F-4D97-AF65-F5344CB8AC3E}">
        <p14:creationId xmlns:p14="http://schemas.microsoft.com/office/powerpoint/2010/main" xmlns="" val="35984307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38200" y="1162843"/>
            <a:ext cx="10515600" cy="1325563"/>
          </a:xfrm>
        </p:spPr>
        <p:txBody>
          <a:bodyPr/>
          <a:lstStyle/>
          <a:p>
            <a:pPr algn="ctr"/>
            <a:r>
              <a:rPr lang="en-US" b="1" u="sng" dirty="0">
                <a:latin typeface="Arial" panose="020B0604020202020204" pitchFamily="34" charset="0"/>
                <a:ea typeface="Calibri" panose="020F0502020204030204" pitchFamily="34" charset="0"/>
              </a:rPr>
              <a:t>Follow up</a:t>
            </a:r>
            <a:endParaRPr lang="en-US" dirty="0"/>
          </a:p>
        </p:txBody>
      </p:sp>
      <p:sp>
        <p:nvSpPr>
          <p:cNvPr id="7" name="Content Placeholder 6"/>
          <p:cNvSpPr>
            <a:spLocks noGrp="1"/>
          </p:cNvSpPr>
          <p:nvPr>
            <p:ph idx="1"/>
          </p:nvPr>
        </p:nvSpPr>
        <p:spPr>
          <a:xfrm>
            <a:off x="838200" y="3094867"/>
            <a:ext cx="10515600" cy="1763736"/>
          </a:xfrm>
        </p:spPr>
        <p:txBody>
          <a:bodyPr>
            <a:normAutofit/>
          </a:bodyPr>
          <a:lstStyle/>
          <a:p>
            <a:r>
              <a:rPr lang="en-US" sz="2400" dirty="0">
                <a:latin typeface="Arial" panose="020B0604020202020204" pitchFamily="34" charset="0"/>
                <a:ea typeface="Calibri" panose="020F0502020204030204" pitchFamily="34" charset="0"/>
              </a:rPr>
              <a:t>Clinical follow-up could be done in all patients at 9 to12 months and 18 to 24 months’ periods following balloon angioplasty, no patients were lost during follow-up.</a:t>
            </a:r>
          </a:p>
          <a:p>
            <a:pPr lvl="0">
              <a:buClr>
                <a:srgbClr val="90C226"/>
              </a:buClr>
            </a:pPr>
            <a:r>
              <a:rPr lang="en-US" sz="2400" dirty="0">
                <a:solidFill>
                  <a:prstClr val="black">
                    <a:lumMod val="75000"/>
                    <a:lumOff val="25000"/>
                  </a:prstClr>
                </a:solidFill>
                <a:latin typeface="Arial" panose="020B0604020202020204" pitchFamily="34" charset="0"/>
                <a:ea typeface="Calibri" panose="020F0502020204030204" pitchFamily="34" charset="0"/>
              </a:rPr>
              <a:t>follow-up was done clinically and by echocardiography</a:t>
            </a:r>
            <a:endParaRPr lang="en-US" sz="2400" dirty="0">
              <a:latin typeface="Arial" panose="020B0604020202020204" pitchFamily="34" charset="0"/>
              <a:ea typeface="Calibri" panose="020F0502020204030204" pitchFamily="34" charset="0"/>
            </a:endParaRPr>
          </a:p>
          <a:p>
            <a:pPr marL="0" indent="0">
              <a:buNone/>
            </a:pPr>
            <a:endParaRPr lang="en-US" sz="2400" dirty="0"/>
          </a:p>
        </p:txBody>
      </p:sp>
    </p:spTree>
    <p:extLst>
      <p:ext uri="{BB962C8B-B14F-4D97-AF65-F5344CB8AC3E}">
        <p14:creationId xmlns:p14="http://schemas.microsoft.com/office/powerpoint/2010/main" xmlns="" val="34152053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idx="1"/>
          </p:nvPr>
        </p:nvPicPr>
        <p:blipFill>
          <a:blip r:embed="rId2"/>
          <a:srcRect l="10256" r="10256"/>
          <a:stretch>
            <a:fillRect/>
          </a:stretch>
        </p:blipFill>
        <p:spPr>
          <a:xfrm>
            <a:off x="3166281" y="333079"/>
            <a:ext cx="8270994" cy="5787280"/>
          </a:xfrm>
          <a:prstGeom prst="rect">
            <a:avLst/>
          </a:prstGeom>
        </p:spPr>
      </p:pic>
      <p:sp>
        <p:nvSpPr>
          <p:cNvPr id="7" name="Text Placeholder 6"/>
          <p:cNvSpPr>
            <a:spLocks noGrp="1"/>
          </p:cNvSpPr>
          <p:nvPr>
            <p:ph type="body" sz="half" idx="2"/>
          </p:nvPr>
        </p:nvSpPr>
        <p:spPr>
          <a:xfrm>
            <a:off x="1877484" y="5181600"/>
            <a:ext cx="8596667" cy="674024"/>
          </a:xfrm>
        </p:spPr>
        <p:txBody>
          <a:bodyPr>
            <a:normAutofit/>
          </a:bodyPr>
          <a:lstStyle/>
          <a:p>
            <a:pPr>
              <a:lnSpc>
                <a:spcPct val="107000"/>
              </a:lnSpc>
              <a:spcAft>
                <a:spcPts val="800"/>
              </a:spcAft>
              <a:tabLst>
                <a:tab pos="3314065" algn="l"/>
              </a:tabLst>
            </a:pPr>
            <a:r>
              <a:rPr lang="en-US" sz="1600" dirty="0">
                <a:latin typeface="Arial" panose="020B0604020202020204" pitchFamily="34" charset="0"/>
                <a:ea typeface="Calibri" panose="020F0502020204030204" pitchFamily="34" charset="0"/>
                <a:cs typeface="Arial" panose="020B0604020202020204" pitchFamily="34" charset="0"/>
              </a:rPr>
              <a:t>Progression of symptoms before angioplasty and during follow up periods.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en-US" sz="1600" dirty="0"/>
          </a:p>
        </p:txBody>
      </p:sp>
    </p:spTree>
    <p:extLst>
      <p:ext uri="{BB962C8B-B14F-4D97-AF65-F5344CB8AC3E}">
        <p14:creationId xmlns:p14="http://schemas.microsoft.com/office/powerpoint/2010/main" xmlns="" val="2260497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idx="1"/>
          </p:nvPr>
        </p:nvPicPr>
        <p:blipFill>
          <a:blip r:embed="rId2"/>
          <a:srcRect l="13545" r="13545"/>
          <a:stretch>
            <a:fillRect/>
          </a:stretch>
        </p:blipFill>
        <p:spPr>
          <a:prstGeom prst="rect">
            <a:avLst/>
          </a:prstGeom>
        </p:spPr>
      </p:pic>
      <p:sp>
        <p:nvSpPr>
          <p:cNvPr id="7" name="Text Placeholder 6"/>
          <p:cNvSpPr>
            <a:spLocks noGrp="1"/>
          </p:cNvSpPr>
          <p:nvPr>
            <p:ph type="body" sz="half" idx="2"/>
          </p:nvPr>
        </p:nvSpPr>
        <p:spPr/>
        <p:txBody>
          <a:bodyPr>
            <a:normAutofit/>
          </a:bodyPr>
          <a:lstStyle/>
          <a:p>
            <a:r>
              <a:rPr lang="en-US" sz="1600" dirty="0">
                <a:latin typeface="Arial" panose="020B0604020202020204" pitchFamily="34" charset="0"/>
                <a:ea typeface="Calibri" panose="020F0502020204030204" pitchFamily="34" charset="0"/>
              </a:rPr>
              <a:t> comparison between blood pressure measurement before angioplasty,9 to 12 and 18 to 24 months after the procedure</a:t>
            </a:r>
            <a:endParaRPr lang="en-US" sz="1600" dirty="0"/>
          </a:p>
        </p:txBody>
      </p:sp>
    </p:spTree>
    <p:extLst>
      <p:ext uri="{BB962C8B-B14F-4D97-AF65-F5344CB8AC3E}">
        <p14:creationId xmlns:p14="http://schemas.microsoft.com/office/powerpoint/2010/main" xmlns="" val="10479438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idx="1"/>
          </p:nvPr>
        </p:nvPicPr>
        <p:blipFill>
          <a:blip r:embed="rId2"/>
          <a:srcRect l="9550" r="9550"/>
          <a:stretch>
            <a:fillRect/>
          </a:stretch>
        </p:blipFill>
        <p:spPr>
          <a:prstGeom prst="rect">
            <a:avLst/>
          </a:prstGeom>
        </p:spPr>
      </p:pic>
      <p:sp>
        <p:nvSpPr>
          <p:cNvPr id="6" name="Text Placeholder 5"/>
          <p:cNvSpPr>
            <a:spLocks noGrp="1"/>
          </p:cNvSpPr>
          <p:nvPr>
            <p:ph type="body" sz="half" idx="2"/>
          </p:nvPr>
        </p:nvSpPr>
        <p:spPr/>
        <p:txBody>
          <a:bodyPr/>
          <a:lstStyle/>
          <a:p>
            <a:pPr>
              <a:lnSpc>
                <a:spcPct val="107000"/>
              </a:lnSpc>
              <a:spcAft>
                <a:spcPts val="800"/>
              </a:spcAft>
            </a:pPr>
            <a:r>
              <a:rPr lang="en-US" i="1" dirty="0">
                <a:latin typeface="Arial" panose="020B0604020202020204" pitchFamily="34" charset="0"/>
                <a:ea typeface="Calibri" panose="020F0502020204030204" pitchFamily="34" charset="0"/>
                <a:cs typeface="Arial" panose="020B0604020202020204" pitchFamily="34" charset="0"/>
              </a:rPr>
              <a:t>comparison between pressure gradient across the coarcted segment diameters before angioplasty, 9 to 12 months and 18 to 24 months follow up periods.</a:t>
            </a:r>
            <a:endParaRPr lang="en-US" sz="1100"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xmlns="" val="30181023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7" name="Picture Placeholder 6"/>
          <p:cNvPicPr>
            <a:picLocks noGrp="1" noChangeAspect="1"/>
          </p:cNvPicPr>
          <p:nvPr>
            <p:ph type="pic" idx="1"/>
          </p:nvPr>
        </p:nvPicPr>
        <p:blipFill>
          <a:blip r:embed="rId2"/>
          <a:srcRect l="7692" r="7692"/>
          <a:stretch>
            <a:fillRect/>
          </a:stretch>
        </p:blipFill>
        <p:spPr>
          <a:prstGeom prst="rect">
            <a:avLst/>
          </a:prstGeom>
        </p:spPr>
      </p:pic>
      <p:sp>
        <p:nvSpPr>
          <p:cNvPr id="6" name="Text Placeholder 5"/>
          <p:cNvSpPr>
            <a:spLocks noGrp="1"/>
          </p:cNvSpPr>
          <p:nvPr>
            <p:ph type="body" sz="half" idx="2"/>
          </p:nvPr>
        </p:nvSpPr>
        <p:spPr/>
        <p:txBody>
          <a:bodyPr/>
          <a:lstStyle/>
          <a:p>
            <a:r>
              <a:rPr lang="en-US" i="1" dirty="0">
                <a:latin typeface="Arial" panose="020B0604020202020204" pitchFamily="34" charset="0"/>
                <a:ea typeface="Calibri" panose="020F0502020204030204" pitchFamily="34" charset="0"/>
              </a:rPr>
              <a:t>comparison between isthmus and coarcted segment diameters before angioplasty, 9 to 12 months and 18 to 24 months follow up periods.</a:t>
            </a:r>
            <a:endParaRPr lang="en-US" dirty="0"/>
          </a:p>
        </p:txBody>
      </p:sp>
    </p:spTree>
    <p:extLst>
      <p:ext uri="{BB962C8B-B14F-4D97-AF65-F5344CB8AC3E}">
        <p14:creationId xmlns:p14="http://schemas.microsoft.com/office/powerpoint/2010/main" xmlns="" val="7893783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b="1" u="sng" dirty="0">
                <a:latin typeface="Arial" panose="020B0604020202020204" pitchFamily="34" charset="0"/>
                <a:ea typeface="Calibri" panose="020F0502020204030204" pitchFamily="34" charset="0"/>
              </a:rPr>
              <a:t>Medical treatment</a:t>
            </a:r>
            <a:endParaRPr lang="en-US" dirty="0"/>
          </a:p>
        </p:txBody>
      </p:sp>
      <p:sp>
        <p:nvSpPr>
          <p:cNvPr id="6" name="Text Placeholder 5"/>
          <p:cNvSpPr>
            <a:spLocks noGrp="1"/>
          </p:cNvSpPr>
          <p:nvPr>
            <p:ph type="body" idx="1"/>
          </p:nvPr>
        </p:nvSpPr>
        <p:spPr>
          <a:xfrm>
            <a:off x="839788" y="1681163"/>
            <a:ext cx="5157787" cy="1130276"/>
          </a:xfrm>
        </p:spPr>
        <p:txBody>
          <a:bodyPr>
            <a:noAutofit/>
          </a:bodyPr>
          <a:lstStyle/>
          <a:p>
            <a:pPr algn="ctr"/>
            <a:r>
              <a:rPr lang="en-US" sz="2000" b="0" dirty="0">
                <a:latin typeface="Arial" panose="020B0604020202020204" pitchFamily="34" charset="0"/>
                <a:ea typeface="Calibri" panose="020F0502020204030204" pitchFamily="34" charset="0"/>
              </a:rPr>
              <a:t>Although all patients in our study were hypertensive for age; only 14 patients were on antihypertensive and/or </a:t>
            </a:r>
            <a:r>
              <a:rPr lang="en-US" sz="2000" b="0" dirty="0" err="1">
                <a:latin typeface="Arial" panose="020B0604020202020204" pitchFamily="34" charset="0"/>
                <a:ea typeface="Calibri" panose="020F0502020204030204" pitchFamily="34" charset="0"/>
              </a:rPr>
              <a:t>antifailure</a:t>
            </a:r>
            <a:r>
              <a:rPr lang="en-US" sz="2000" b="0" dirty="0">
                <a:latin typeface="Arial" panose="020B0604020202020204" pitchFamily="34" charset="0"/>
                <a:ea typeface="Calibri" panose="020F0502020204030204" pitchFamily="34" charset="0"/>
              </a:rPr>
              <a:t> medication</a:t>
            </a:r>
            <a:endParaRPr lang="en-US" sz="2000" b="0" dirty="0"/>
          </a:p>
        </p:txBody>
      </p:sp>
      <p:pic>
        <p:nvPicPr>
          <p:cNvPr id="10" name="Content Placeholder 9"/>
          <p:cNvPicPr>
            <a:picLocks noGrp="1" noChangeAspect="1"/>
          </p:cNvPicPr>
          <p:nvPr>
            <p:ph sz="half" idx="2"/>
          </p:nvPr>
        </p:nvPicPr>
        <p:blipFill>
          <a:blip r:embed="rId2"/>
          <a:stretch>
            <a:fillRect/>
          </a:stretch>
        </p:blipFill>
        <p:spPr>
          <a:xfrm>
            <a:off x="1593122" y="2936022"/>
            <a:ext cx="3490342" cy="3424624"/>
          </a:xfrm>
          <a:prstGeom prst="rect">
            <a:avLst/>
          </a:prstGeom>
        </p:spPr>
      </p:pic>
      <p:sp>
        <p:nvSpPr>
          <p:cNvPr id="8" name="Text Placeholder 7"/>
          <p:cNvSpPr>
            <a:spLocks noGrp="1"/>
          </p:cNvSpPr>
          <p:nvPr>
            <p:ph type="body" sz="quarter" idx="3"/>
          </p:nvPr>
        </p:nvSpPr>
        <p:spPr>
          <a:xfrm>
            <a:off x="6352560" y="1681163"/>
            <a:ext cx="5183188" cy="823912"/>
          </a:xfrm>
        </p:spPr>
        <p:txBody>
          <a:bodyPr>
            <a:noAutofit/>
          </a:bodyPr>
          <a:lstStyle/>
          <a:p>
            <a:pPr algn="ctr"/>
            <a:r>
              <a:rPr lang="en-US" sz="2000" b="0" dirty="0">
                <a:latin typeface="Arial" panose="020B0604020202020204" pitchFamily="34" charset="0"/>
                <a:ea typeface="Calibri" panose="020F0502020204030204" pitchFamily="34" charset="0"/>
              </a:rPr>
              <a:t>By the end of the study 95% (38/40) of patients were free of any medical treatment</a:t>
            </a:r>
            <a:endParaRPr lang="en-US" sz="2000" b="0" dirty="0"/>
          </a:p>
        </p:txBody>
      </p:sp>
      <p:pic>
        <p:nvPicPr>
          <p:cNvPr id="11" name="Content Placeholder 10"/>
          <p:cNvPicPr>
            <a:picLocks noGrp="1" noChangeAspect="1"/>
          </p:cNvPicPr>
          <p:nvPr>
            <p:ph sz="quarter" idx="4"/>
          </p:nvPr>
        </p:nvPicPr>
        <p:blipFill>
          <a:blip r:embed="rId3"/>
          <a:stretch>
            <a:fillRect/>
          </a:stretch>
        </p:blipFill>
        <p:spPr>
          <a:xfrm>
            <a:off x="7239661" y="2936022"/>
            <a:ext cx="3678547" cy="3406335"/>
          </a:xfrm>
          <a:prstGeom prst="rect">
            <a:avLst/>
          </a:prstGeom>
        </p:spPr>
      </p:pic>
    </p:spTree>
    <p:extLst>
      <p:ext uri="{BB962C8B-B14F-4D97-AF65-F5344CB8AC3E}">
        <p14:creationId xmlns:p14="http://schemas.microsoft.com/office/powerpoint/2010/main" xmlns="" val="19728904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29148"/>
            <a:ext cx="10515600" cy="1325563"/>
          </a:xfrm>
        </p:spPr>
        <p:txBody>
          <a:bodyPr/>
          <a:lstStyle/>
          <a:p>
            <a:pPr algn="ctr"/>
            <a:r>
              <a:rPr lang="en-US" b="1" u="sng" dirty="0">
                <a:latin typeface="Arial" panose="020B0604020202020204" pitchFamily="34" charset="0"/>
                <a:ea typeface="Calibri" panose="020F0502020204030204" pitchFamily="34" charset="0"/>
              </a:rPr>
              <a:t>Complications</a:t>
            </a:r>
            <a:endParaRPr lang="en-US" dirty="0"/>
          </a:p>
        </p:txBody>
      </p:sp>
      <p:sp>
        <p:nvSpPr>
          <p:cNvPr id="3" name="Content Placeholder 2"/>
          <p:cNvSpPr>
            <a:spLocks noGrp="1"/>
          </p:cNvSpPr>
          <p:nvPr>
            <p:ph idx="1"/>
          </p:nvPr>
        </p:nvSpPr>
        <p:spPr>
          <a:xfrm>
            <a:off x="838200" y="2371535"/>
            <a:ext cx="10515600" cy="2828262"/>
          </a:xfrm>
        </p:spPr>
        <p:txBody>
          <a:bodyPr>
            <a:normAutofit/>
          </a:bodyPr>
          <a:lstStyle/>
          <a:p>
            <a:r>
              <a:rPr lang="en-US" sz="2400" dirty="0">
                <a:latin typeface="Arial" panose="020B0604020202020204" pitchFamily="34" charset="0"/>
                <a:ea typeface="Calibri" panose="020F0502020204030204" pitchFamily="34" charset="0"/>
              </a:rPr>
              <a:t>There was no patient mortality</a:t>
            </a:r>
            <a:r>
              <a:rPr lang="en-US" sz="2400" dirty="0">
                <a:latin typeface="Calibri" panose="020F0502020204030204" pitchFamily="34" charset="0"/>
                <a:ea typeface="Calibri" panose="020F0502020204030204" pitchFamily="34" charset="0"/>
                <a:cs typeface="Arial" panose="020B0604020202020204" pitchFamily="34" charset="0"/>
              </a:rPr>
              <a:t> </a:t>
            </a:r>
            <a:r>
              <a:rPr lang="en-US" sz="2400" dirty="0">
                <a:latin typeface="Arial" panose="020B0604020202020204" pitchFamily="34" charset="0"/>
                <a:ea typeface="Calibri" panose="020F0502020204030204" pitchFamily="34" charset="0"/>
              </a:rPr>
              <a:t>related to the procedure within about 24 months following balloon angioplasty.</a:t>
            </a:r>
          </a:p>
          <a:p>
            <a:r>
              <a:rPr lang="en-US" sz="2400" dirty="0">
                <a:latin typeface="Arial" panose="020B0604020202020204" pitchFamily="34" charset="0"/>
                <a:ea typeface="Calibri" panose="020F0502020204030204" pitchFamily="34" charset="0"/>
              </a:rPr>
              <a:t>three patients (7.5%) (no.14, 20, 38) had reduced pulses in the catheterized leg, venous and arterial duplex was done confirming no significant arterial or venous occlusion and treated with low molecular weight heparin intravenously.</a:t>
            </a:r>
          </a:p>
          <a:p>
            <a:r>
              <a:rPr lang="en-US" sz="2400" dirty="0">
                <a:latin typeface="Arial" panose="020B0604020202020204" pitchFamily="34" charset="0"/>
                <a:ea typeface="Calibri" panose="020F0502020204030204" pitchFamily="34" charset="0"/>
              </a:rPr>
              <a:t>Blood loss requiring blood transfusion occurred in another three patients.</a:t>
            </a:r>
          </a:p>
          <a:p>
            <a:endParaRPr lang="en-US" sz="2400" dirty="0"/>
          </a:p>
        </p:txBody>
      </p:sp>
    </p:spTree>
    <p:extLst>
      <p:ext uri="{BB962C8B-B14F-4D97-AF65-F5344CB8AC3E}">
        <p14:creationId xmlns:p14="http://schemas.microsoft.com/office/powerpoint/2010/main" xmlns="" val="6339506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rial" panose="020B0604020202020204" pitchFamily="34" charset="0"/>
                <a:ea typeface="Calibri" panose="020F0502020204030204" pitchFamily="34" charset="0"/>
              </a:rPr>
              <a:t> Early Failure</a:t>
            </a:r>
            <a:endParaRPr lang="en-US" dirty="0"/>
          </a:p>
        </p:txBody>
      </p:sp>
      <p:sp>
        <p:nvSpPr>
          <p:cNvPr id="3" name="Content Placeholder 2"/>
          <p:cNvSpPr>
            <a:spLocks noGrp="1"/>
          </p:cNvSpPr>
          <p:nvPr>
            <p:ph idx="1"/>
          </p:nvPr>
        </p:nvSpPr>
        <p:spPr>
          <a:xfrm>
            <a:off x="838200" y="1825625"/>
            <a:ext cx="10515600" cy="3619832"/>
          </a:xfrm>
        </p:spPr>
        <p:txBody>
          <a:bodyPr>
            <a:normAutofit/>
          </a:bodyPr>
          <a:lstStyle/>
          <a:p>
            <a:r>
              <a:rPr lang="en-US" sz="2400" dirty="0">
                <a:latin typeface="Arial" panose="020B0604020202020204" pitchFamily="34" charset="0"/>
                <a:ea typeface="Calibri" panose="020F0502020204030204" pitchFamily="34" charset="0"/>
              </a:rPr>
              <a:t>Three patients showed suboptimal initial procedure with a maximum systolic pressure gradient of more than 20 mmHg.</a:t>
            </a:r>
          </a:p>
          <a:p>
            <a:r>
              <a:rPr lang="en-US" sz="2400" dirty="0">
                <a:latin typeface="Arial" panose="020B0604020202020204" pitchFamily="34" charset="0"/>
                <a:ea typeface="Calibri" panose="020F0502020204030204" pitchFamily="34" charset="0"/>
              </a:rPr>
              <a:t>Re-catheterization and dilation was done for all the three patients; which was successful in both patients (no 16 &amp; 27) and show some improvement in the pressure gradient in patient no. 31 but the resultant PG still above 20 mmHg so still considered suboptimal.</a:t>
            </a:r>
          </a:p>
          <a:p>
            <a:pPr>
              <a:lnSpc>
                <a:spcPct val="107000"/>
              </a:lnSpc>
              <a:spcAft>
                <a:spcPts val="800"/>
              </a:spcAft>
            </a:pPr>
            <a:r>
              <a:rPr lang="en-US" sz="2400" dirty="0">
                <a:latin typeface="Arial" panose="020B0604020202020204" pitchFamily="34" charset="0"/>
                <a:ea typeface="Calibri" panose="020F0502020204030204" pitchFamily="34" charset="0"/>
                <a:cs typeface="Arial" panose="020B0604020202020204" pitchFamily="34" charset="0"/>
              </a:rPr>
              <a:t>At 9 to 12 months’ follow-up period; the same patient was re-catheterized and dilated for the third time at 18 months’ follow-up and still the same pressure gradient is preserved with no improvement.</a:t>
            </a:r>
            <a:endParaRPr lang="en-US" sz="2400" dirty="0">
              <a:latin typeface="Calibri" panose="020F0502020204030204" pitchFamily="34" charset="0"/>
              <a:ea typeface="Calibri" panose="020F0502020204030204" pitchFamily="34" charset="0"/>
              <a:cs typeface="Arial" panose="020B0604020202020204" pitchFamily="34" charset="0"/>
            </a:endParaRPr>
          </a:p>
          <a:p>
            <a:endParaRPr lang="en-US" sz="2400" dirty="0"/>
          </a:p>
        </p:txBody>
      </p:sp>
    </p:spTree>
    <p:extLst>
      <p:ext uri="{BB962C8B-B14F-4D97-AF65-F5344CB8AC3E}">
        <p14:creationId xmlns:p14="http://schemas.microsoft.com/office/powerpoint/2010/main" xmlns="" val="3861699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79274"/>
            <a:ext cx="10515600" cy="1325563"/>
          </a:xfrm>
        </p:spPr>
        <p:txBody>
          <a:bodyPr/>
          <a:lstStyle/>
          <a:p>
            <a:pPr algn="ctr"/>
            <a:r>
              <a:rPr lang="en-US" b="1" u="sng" dirty="0">
                <a:latin typeface="Arial" panose="020B0604020202020204" pitchFamily="34" charset="0"/>
                <a:ea typeface="Calibri" panose="020F0502020204030204" pitchFamily="34" charset="0"/>
              </a:rPr>
              <a:t>Aneurysm formation</a:t>
            </a:r>
            <a:endParaRPr lang="en-US" dirty="0"/>
          </a:p>
        </p:txBody>
      </p:sp>
      <p:sp>
        <p:nvSpPr>
          <p:cNvPr id="3" name="Content Placeholder 2"/>
          <p:cNvSpPr>
            <a:spLocks noGrp="1"/>
          </p:cNvSpPr>
          <p:nvPr>
            <p:ph idx="1"/>
          </p:nvPr>
        </p:nvSpPr>
        <p:spPr>
          <a:xfrm>
            <a:off x="838200" y="2453422"/>
            <a:ext cx="10515600" cy="3019330"/>
          </a:xfrm>
        </p:spPr>
        <p:txBody>
          <a:bodyPr>
            <a:normAutofit/>
          </a:bodyPr>
          <a:lstStyle/>
          <a:p>
            <a:pPr>
              <a:lnSpc>
                <a:spcPct val="107000"/>
              </a:lnSpc>
              <a:spcAft>
                <a:spcPts val="800"/>
              </a:spcAft>
            </a:pPr>
            <a:r>
              <a:rPr lang="en-US" sz="2400" dirty="0">
                <a:latin typeface="Arial" panose="020B0604020202020204" pitchFamily="34" charset="0"/>
                <a:ea typeface="Calibri" panose="020F0502020204030204" pitchFamily="34" charset="0"/>
                <a:cs typeface="Arial" panose="020B0604020202020204" pitchFamily="34" charset="0"/>
              </a:rPr>
              <a:t>Two patients (5%) (patients no. 4 and 12) had small aneurysms at the site of coarctation diagnosed by angiography immediately after balloon angioplasty. diameter of both didn’t exceed double the diameter of the descending aorta.</a:t>
            </a:r>
            <a:endParaRPr lang="en-US" sz="2400" dirty="0">
              <a:latin typeface="Calibri" panose="020F0502020204030204" pitchFamily="34" charset="0"/>
              <a:ea typeface="Calibri" panose="020F0502020204030204" pitchFamily="34" charset="0"/>
              <a:cs typeface="Arial" panose="020B0604020202020204" pitchFamily="34" charset="0"/>
            </a:endParaRPr>
          </a:p>
          <a:p>
            <a:r>
              <a:rPr lang="en-US" sz="2400" dirty="0">
                <a:latin typeface="Arial" panose="020B0604020202020204" pitchFamily="34" charset="0"/>
                <a:ea typeface="Calibri" panose="020F0502020204030204" pitchFamily="34" charset="0"/>
              </a:rPr>
              <a:t>The first one remained stable during the follow-up period while the second patient was referred to surgery due to enlarging aneurysm and concomitant recoarctation.</a:t>
            </a:r>
            <a:endParaRPr lang="en-US" sz="2400" dirty="0"/>
          </a:p>
        </p:txBody>
      </p:sp>
    </p:spTree>
    <p:extLst>
      <p:ext uri="{BB962C8B-B14F-4D97-AF65-F5344CB8AC3E}">
        <p14:creationId xmlns:p14="http://schemas.microsoft.com/office/powerpoint/2010/main" xmlns="" val="33217793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latin typeface="Arial" panose="020B0604020202020204" pitchFamily="34" charset="0"/>
                <a:ea typeface="Calibri" panose="020F0502020204030204" pitchFamily="34" charset="0"/>
              </a:rPr>
              <a:t>Recoarctation</a:t>
            </a:r>
            <a:endParaRPr lang="en-US" dirty="0"/>
          </a:p>
        </p:txBody>
      </p:sp>
      <p:sp>
        <p:nvSpPr>
          <p:cNvPr id="3" name="Content Placeholder 2"/>
          <p:cNvSpPr>
            <a:spLocks noGrp="1"/>
          </p:cNvSpPr>
          <p:nvPr>
            <p:ph idx="1"/>
          </p:nvPr>
        </p:nvSpPr>
        <p:spPr/>
        <p:txBody>
          <a:bodyPr>
            <a:noAutofit/>
          </a:bodyPr>
          <a:lstStyle/>
          <a:p>
            <a:pPr>
              <a:lnSpc>
                <a:spcPct val="107000"/>
              </a:lnSpc>
              <a:spcAft>
                <a:spcPts val="800"/>
              </a:spcAft>
            </a:pPr>
            <a:r>
              <a:rPr lang="en-US" sz="2000" dirty="0">
                <a:latin typeface="Arial" panose="020B0604020202020204" pitchFamily="34" charset="0"/>
                <a:ea typeface="Calibri" panose="020F0502020204030204" pitchFamily="34" charset="0"/>
                <a:cs typeface="Arial" panose="020B0604020202020204" pitchFamily="34" charset="0"/>
              </a:rPr>
              <a:t>recoarctation incidence reached 17.5% in the whole studied population (7/40 patients) (no.3,6,12,24,32,34,39) about the end of the 1st year follow-up, but it was up to 25% among infants aged one year or less (2/8 patients) (no.32,39)., while all the patients who had recoarctation were less than 6 years of age.</a:t>
            </a:r>
          </a:p>
          <a:p>
            <a:pPr>
              <a:lnSpc>
                <a:spcPct val="107000"/>
              </a:lnSpc>
              <a:spcAft>
                <a:spcPts val="800"/>
              </a:spcAft>
            </a:pPr>
            <a:r>
              <a:rPr lang="en-US" sz="2000" dirty="0">
                <a:latin typeface="Arial" panose="020B0604020202020204" pitchFamily="34" charset="0"/>
                <a:ea typeface="Calibri" panose="020F0502020204030204" pitchFamily="34" charset="0"/>
              </a:rPr>
              <a:t>All the 7 children (6 of them were male children) had successfully repeated angioplasty with post dilatation gradient ranging from 0 to 10 mmHg and 3 of them maintained no clinical evidence of restenosis during their second follow-up period.</a:t>
            </a:r>
            <a:endParaRPr lang="en-US" sz="20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2000" dirty="0">
                <a:latin typeface="Arial" panose="020B0604020202020204" pitchFamily="34" charset="0"/>
                <a:ea typeface="Calibri" panose="020F0502020204030204" pitchFamily="34" charset="0"/>
                <a:cs typeface="Arial" panose="020B0604020202020204" pitchFamily="34" charset="0"/>
              </a:rPr>
              <a:t>during their second follow-up period(no.6,24,39).</a:t>
            </a:r>
            <a:endParaRPr lang="en-US" sz="2000" dirty="0">
              <a:latin typeface="Calibri" panose="020F0502020204030204" pitchFamily="34" charset="0"/>
              <a:ea typeface="Calibri" panose="020F0502020204030204" pitchFamily="34" charset="0"/>
              <a:cs typeface="Arial" panose="020B0604020202020204" pitchFamily="34" charset="0"/>
            </a:endParaRPr>
          </a:p>
          <a:p>
            <a:r>
              <a:rPr lang="en-US" sz="2000" dirty="0">
                <a:latin typeface="Arial" panose="020B0604020202020204" pitchFamily="34" charset="0"/>
                <a:ea typeface="Calibri" panose="020F0502020204030204" pitchFamily="34" charset="0"/>
              </a:rPr>
              <a:t>While 4 patients (10%) (no.3,12,32) developed evidence of restenosis during their second follow-up period including one infant 12.5%(1/8 infants at time of 1</a:t>
            </a:r>
            <a:r>
              <a:rPr lang="en-US" sz="2000" baseline="30000" dirty="0">
                <a:latin typeface="Arial" panose="020B0604020202020204" pitchFamily="34" charset="0"/>
                <a:ea typeface="Calibri" panose="020F0502020204030204" pitchFamily="34" charset="0"/>
              </a:rPr>
              <a:t>st</a:t>
            </a:r>
            <a:r>
              <a:rPr lang="en-US" sz="2000" dirty="0">
                <a:latin typeface="Arial" panose="020B0604020202020204" pitchFamily="34" charset="0"/>
                <a:ea typeface="Calibri" panose="020F0502020204030204" pitchFamily="34" charset="0"/>
              </a:rPr>
              <a:t> intervention) </a:t>
            </a:r>
            <a:endParaRPr lang="en-US" sz="2000" dirty="0"/>
          </a:p>
        </p:txBody>
      </p:sp>
    </p:spTree>
    <p:extLst>
      <p:ext uri="{BB962C8B-B14F-4D97-AF65-F5344CB8AC3E}">
        <p14:creationId xmlns:p14="http://schemas.microsoft.com/office/powerpoint/2010/main" xmlns="" val="18417714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p:cNvPicPr>
            <a:picLocks noGrp="1" noChangeAspect="1"/>
          </p:cNvPicPr>
          <p:nvPr>
            <p:ph type="pic" idx="1"/>
          </p:nvPr>
        </p:nvPicPr>
        <p:blipFill>
          <a:blip r:embed="rId2"/>
          <a:srcRect l="6800" r="6800"/>
          <a:stretch>
            <a:fillRect/>
          </a:stretch>
        </p:blipFill>
        <p:spPr>
          <a:prstGeom prst="rect">
            <a:avLst/>
          </a:prstGeom>
        </p:spPr>
      </p:pic>
      <p:sp>
        <p:nvSpPr>
          <p:cNvPr id="17" name="Text Placeholder 16"/>
          <p:cNvSpPr>
            <a:spLocks noGrp="1"/>
          </p:cNvSpPr>
          <p:nvPr>
            <p:ph type="body" sz="half" idx="2"/>
          </p:nvPr>
        </p:nvSpPr>
        <p:spPr>
          <a:xfrm>
            <a:off x="553186" y="2694780"/>
            <a:ext cx="3932237" cy="1458913"/>
          </a:xfrm>
        </p:spPr>
        <p:txBody>
          <a:bodyPr>
            <a:noAutofit/>
          </a:bodyPr>
          <a:lstStyle/>
          <a:p>
            <a:r>
              <a:rPr lang="en-US" sz="2000" dirty="0">
                <a:latin typeface="Arial" panose="020B0604020202020204" pitchFamily="34" charset="0"/>
                <a:ea typeface="Calibri" panose="020F0502020204030204" pitchFamily="34" charset="0"/>
              </a:rPr>
              <a:t>12 lead ECG showing left ventricular hypertrophy with strain pattern (9 years old female patient; no.35).</a:t>
            </a:r>
            <a:endParaRPr lang="en-US" sz="2000" dirty="0"/>
          </a:p>
        </p:txBody>
      </p:sp>
    </p:spTree>
    <p:extLst>
      <p:ext uri="{BB962C8B-B14F-4D97-AF65-F5344CB8AC3E}">
        <p14:creationId xmlns:p14="http://schemas.microsoft.com/office/powerpoint/2010/main" xmlns="" val="12839345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p:cNvSpPr>
            <a:spLocks noGrp="1"/>
          </p:cNvSpPr>
          <p:nvPr>
            <p:ph type="title"/>
          </p:nvPr>
        </p:nvSpPr>
        <p:spPr>
          <a:xfrm>
            <a:off x="961030" y="1129400"/>
            <a:ext cx="10515600" cy="1325563"/>
          </a:xfrm>
        </p:spPr>
        <p:txBody>
          <a:bodyPr>
            <a:normAutofit/>
          </a:bodyPr>
          <a:lstStyle/>
          <a:p>
            <a:r>
              <a:rPr lang="en-US" sz="1800" dirty="0" smtClean="0">
                <a:solidFill>
                  <a:schemeClr val="tx1"/>
                </a:solidFill>
                <a:latin typeface="Arial" panose="020B0604020202020204" pitchFamily="34" charset="0"/>
                <a:ea typeface="Calibri" panose="020F0502020204030204" pitchFamily="34" charset="0"/>
              </a:rPr>
              <a:t>chest X-ray, PA view in patient no.27(6 years old male) with no specific signs Compared with chest X-ray of 25 years’ patient with aortic </a:t>
            </a:r>
            <a:r>
              <a:rPr lang="en-US" sz="1800" dirty="0" err="1" smtClean="0">
                <a:solidFill>
                  <a:schemeClr val="tx1"/>
                </a:solidFill>
                <a:latin typeface="Arial" panose="020B0604020202020204" pitchFamily="34" charset="0"/>
                <a:ea typeface="Calibri" panose="020F0502020204030204" pitchFamily="34" charset="0"/>
              </a:rPr>
              <a:t>coarctation</a:t>
            </a:r>
            <a:r>
              <a:rPr lang="en-US" sz="1800" dirty="0" smtClean="0">
                <a:solidFill>
                  <a:schemeClr val="tx1"/>
                </a:solidFill>
                <a:latin typeface="Arial" panose="020B0604020202020204" pitchFamily="34" charset="0"/>
                <a:ea typeface="Calibri" panose="020F0502020204030204" pitchFamily="34" charset="0"/>
              </a:rPr>
              <a:t> (not included in our study) showing bilateral rib erosion</a:t>
            </a:r>
            <a:r>
              <a:rPr lang="en-US" sz="1800" dirty="0" smtClean="0">
                <a:latin typeface="Arial" panose="020B0604020202020204" pitchFamily="34" charset="0"/>
                <a:ea typeface="Calibri" panose="020F0502020204030204" pitchFamily="34" charset="0"/>
              </a:rPr>
              <a:t>.</a:t>
            </a:r>
            <a:endParaRPr lang="en-US" sz="1800" dirty="0"/>
          </a:p>
        </p:txBody>
      </p:sp>
      <p:pic>
        <p:nvPicPr>
          <p:cNvPr id="13" name="Content Placeholder 12"/>
          <p:cNvPicPr>
            <a:picLocks noGrp="1" noChangeAspect="1"/>
          </p:cNvPicPr>
          <p:nvPr>
            <p:ph sz="half" idx="1"/>
          </p:nvPr>
        </p:nvPicPr>
        <p:blipFill>
          <a:blip r:embed="rId2"/>
          <a:stretch>
            <a:fillRect/>
          </a:stretch>
        </p:blipFill>
        <p:spPr>
          <a:xfrm>
            <a:off x="1548221" y="2605189"/>
            <a:ext cx="3761558" cy="2792210"/>
          </a:xfrm>
          <a:prstGeom prst="rect">
            <a:avLst/>
          </a:prstGeom>
        </p:spPr>
      </p:pic>
      <p:pic>
        <p:nvPicPr>
          <p:cNvPr id="20" name="Content Placeholder 19"/>
          <p:cNvPicPr>
            <a:picLocks noGrp="1" noChangeAspect="1"/>
          </p:cNvPicPr>
          <p:nvPr>
            <p:ph sz="half" idx="2"/>
          </p:nvPr>
        </p:nvPicPr>
        <p:blipFill>
          <a:blip r:embed="rId3"/>
          <a:stretch>
            <a:fillRect/>
          </a:stretch>
        </p:blipFill>
        <p:spPr>
          <a:xfrm>
            <a:off x="7005378" y="2605189"/>
            <a:ext cx="3580484" cy="2792210"/>
          </a:xfrm>
          <a:prstGeom prst="rect">
            <a:avLst/>
          </a:prstGeom>
        </p:spPr>
      </p:pic>
    </p:spTree>
    <p:extLst>
      <p:ext uri="{BB962C8B-B14F-4D97-AF65-F5344CB8AC3E}">
        <p14:creationId xmlns:p14="http://schemas.microsoft.com/office/powerpoint/2010/main" xmlns="" val="6263721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a:srcRect l="6528" r="6528"/>
          <a:stretch>
            <a:fillRect/>
          </a:stretch>
        </p:blipFill>
        <p:spPr>
          <a:prstGeom prst="rect">
            <a:avLst/>
          </a:prstGeom>
        </p:spPr>
      </p:pic>
      <p:sp>
        <p:nvSpPr>
          <p:cNvPr id="4" name="Text Placeholder 3"/>
          <p:cNvSpPr>
            <a:spLocks noGrp="1"/>
          </p:cNvSpPr>
          <p:nvPr>
            <p:ph type="body" sz="half" idx="2"/>
          </p:nvPr>
        </p:nvSpPr>
        <p:spPr>
          <a:xfrm>
            <a:off x="839788" y="2057400"/>
            <a:ext cx="3932237" cy="1327245"/>
          </a:xfrm>
        </p:spPr>
        <p:txBody>
          <a:bodyPr>
            <a:normAutofit/>
          </a:bodyPr>
          <a:lstStyle/>
          <a:p>
            <a:pPr algn="ctr">
              <a:lnSpc>
                <a:spcPct val="100000"/>
              </a:lnSpc>
              <a:spcAft>
                <a:spcPts val="800"/>
              </a:spcAft>
            </a:pPr>
            <a:r>
              <a:rPr lang="en-US" sz="1800" dirty="0">
                <a:latin typeface="Arial" panose="020B0604020202020204" pitchFamily="34" charset="0"/>
                <a:ea typeface="Calibri" panose="020F0502020204030204" pitchFamily="34" charset="0"/>
                <a:cs typeface="Arial" panose="020B0604020202020204" pitchFamily="34" charset="0"/>
              </a:rPr>
              <a:t>2D suprasternal image showing coarctation of aorta.</a:t>
            </a:r>
            <a:endParaRPr lang="en-US" sz="1800" dirty="0">
              <a:latin typeface="Calibri" panose="020F0502020204030204" pitchFamily="34" charset="0"/>
              <a:ea typeface="Calibri" panose="020F0502020204030204" pitchFamily="34" charset="0"/>
              <a:cs typeface="Arial" panose="020B0604020202020204" pitchFamily="34" charset="0"/>
            </a:endParaRPr>
          </a:p>
          <a:p>
            <a:pPr algn="ctr">
              <a:lnSpc>
                <a:spcPct val="100000"/>
              </a:lnSpc>
              <a:spcAft>
                <a:spcPts val="800"/>
              </a:spcAft>
              <a:tabLst>
                <a:tab pos="805180" algn="l"/>
              </a:tabLst>
            </a:pPr>
            <a:r>
              <a:rPr lang="en-US" sz="1800" dirty="0">
                <a:latin typeface="Arial" panose="020B0604020202020204" pitchFamily="34" charset="0"/>
                <a:ea typeface="Calibri" panose="020F0502020204030204" pitchFamily="34" charset="0"/>
                <a:cs typeface="Arial" panose="020B0604020202020204" pitchFamily="34" charset="0"/>
              </a:rPr>
              <a:t>(9 years old female patient; no.35</a:t>
            </a:r>
            <a:r>
              <a:rPr lang="en-US" sz="1800" dirty="0" smtClean="0">
                <a:latin typeface="Arial" panose="020B0604020202020204" pitchFamily="34" charset="0"/>
                <a:ea typeface="Calibri" panose="020F0502020204030204" pitchFamily="34" charset="0"/>
                <a:cs typeface="Arial" panose="020B0604020202020204" pitchFamily="34" charset="0"/>
              </a:rPr>
              <a:t>)</a:t>
            </a:r>
            <a:endParaRPr lang="en-US" sz="18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27877353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a:srcRect t="18230" b="18230"/>
          <a:stretch>
            <a:fillRect/>
          </a:stretch>
        </p:blipFill>
        <p:spPr>
          <a:xfrm>
            <a:off x="4441193" y="1016758"/>
            <a:ext cx="7348551" cy="4688006"/>
          </a:xfrm>
          <a:prstGeom prst="rect">
            <a:avLst/>
          </a:prstGeom>
        </p:spPr>
      </p:pic>
      <p:sp>
        <p:nvSpPr>
          <p:cNvPr id="4" name="Text Placeholder 3"/>
          <p:cNvSpPr>
            <a:spLocks noGrp="1"/>
          </p:cNvSpPr>
          <p:nvPr>
            <p:ph type="body" sz="half" idx="2"/>
          </p:nvPr>
        </p:nvSpPr>
        <p:spPr>
          <a:xfrm>
            <a:off x="321174" y="2308177"/>
            <a:ext cx="3932237" cy="2105167"/>
          </a:xfrm>
        </p:spPr>
        <p:txBody>
          <a:bodyPr>
            <a:normAutofit/>
          </a:bodyPr>
          <a:lstStyle/>
          <a:p>
            <a:pPr algn="ctr">
              <a:lnSpc>
                <a:spcPct val="107000"/>
              </a:lnSpc>
              <a:spcAft>
                <a:spcPts val="800"/>
              </a:spcAft>
            </a:pPr>
            <a:r>
              <a:rPr lang="en-US" sz="1800" i="1" dirty="0">
                <a:latin typeface="Arial" panose="020B0604020202020204" pitchFamily="34" charset="0"/>
                <a:ea typeface="Calibri" panose="020F0502020204030204" pitchFamily="34" charset="0"/>
                <a:cs typeface="Arial" panose="020B0604020202020204" pitchFamily="34" charset="0"/>
              </a:rPr>
              <a:t>Continuous wave Doppler through the coarctation segment. The typical ‘saw-tooth’ pattern is identified with the typical diastolic run-off. (9 years old female patient; </a:t>
            </a:r>
            <a:r>
              <a:rPr lang="en-US" sz="1800" i="1" dirty="0" smtClean="0">
                <a:latin typeface="Arial" panose="020B0604020202020204" pitchFamily="34" charset="0"/>
                <a:ea typeface="Calibri" panose="020F0502020204030204" pitchFamily="34" charset="0"/>
                <a:cs typeface="Arial" panose="020B0604020202020204" pitchFamily="34" charset="0"/>
              </a:rPr>
              <a:t>no.35)</a:t>
            </a:r>
          </a:p>
        </p:txBody>
      </p:sp>
    </p:spTree>
    <p:extLst>
      <p:ext uri="{BB962C8B-B14F-4D97-AF65-F5344CB8AC3E}">
        <p14:creationId xmlns:p14="http://schemas.microsoft.com/office/powerpoint/2010/main" xmlns="" val="3708637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79144" y="856444"/>
            <a:ext cx="10515600" cy="1325563"/>
          </a:xfrm>
        </p:spPr>
        <p:txBody>
          <a:bodyPr>
            <a:normAutofit/>
          </a:bodyPr>
          <a:lstStyle/>
          <a:p>
            <a:pPr algn="ctr">
              <a:lnSpc>
                <a:spcPct val="107000"/>
              </a:lnSpc>
              <a:spcAft>
                <a:spcPts val="800"/>
              </a:spcAft>
            </a:pPr>
            <a:r>
              <a:rPr lang="en-US" sz="1800" dirty="0">
                <a:solidFill>
                  <a:schemeClr val="tx1"/>
                </a:solidFill>
                <a:latin typeface="Arial" panose="020B0604020202020204" pitchFamily="34" charset="0"/>
                <a:ea typeface="Calibri" panose="020F0502020204030204" pitchFamily="34" charset="0"/>
                <a:cs typeface="Arial" panose="020B0604020202020204" pitchFamily="34" charset="0"/>
              </a:rPr>
              <a:t>echocardiography 9 months after balloon angioplasty in 18 months old male patient (no.36) Up: 2D suprasternal image showing coarctation of aorta; Down: continuous wave Doppler through the coarctation segment with no significant </a:t>
            </a:r>
            <a:r>
              <a:rPr lang="en-US" sz="1800" dirty="0" err="1">
                <a:solidFill>
                  <a:schemeClr val="tx1"/>
                </a:solidFill>
                <a:latin typeface="Arial" panose="020B0604020202020204" pitchFamily="34" charset="0"/>
                <a:ea typeface="Calibri" panose="020F0502020204030204" pitchFamily="34" charset="0"/>
                <a:cs typeface="Arial" panose="020B0604020202020204" pitchFamily="34" charset="0"/>
              </a:rPr>
              <a:t>Pg</a:t>
            </a:r>
            <a:r>
              <a:rPr lang="en-US" sz="1800" dirty="0">
                <a:solidFill>
                  <a:schemeClr val="tx1"/>
                </a:solidFill>
                <a:latin typeface="Arial" panose="020B0604020202020204" pitchFamily="34" charset="0"/>
                <a:ea typeface="Calibri" panose="020F0502020204030204" pitchFamily="34" charset="0"/>
                <a:cs typeface="Arial" panose="020B0604020202020204" pitchFamily="34" charset="0"/>
              </a:rPr>
              <a:t> recorded.</a:t>
            </a:r>
            <a:r>
              <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rPr>
              <a:t/>
            </a:r>
            <a:br>
              <a:rPr lang="en-US" sz="1800" dirty="0">
                <a:solidFill>
                  <a:schemeClr val="tx1"/>
                </a:solidFill>
                <a:latin typeface="Calibri" panose="020F0502020204030204" pitchFamily="34" charset="0"/>
                <a:ea typeface="Calibri" panose="020F0502020204030204" pitchFamily="34" charset="0"/>
                <a:cs typeface="Arial" panose="020B0604020202020204" pitchFamily="34" charset="0"/>
              </a:rPr>
            </a:br>
            <a:endParaRPr lang="en-US" sz="1800" dirty="0">
              <a:solidFill>
                <a:schemeClr val="tx1"/>
              </a:solidFill>
            </a:endParaRPr>
          </a:p>
        </p:txBody>
      </p:sp>
      <p:pic>
        <p:nvPicPr>
          <p:cNvPr id="8" name="Content Placeholder 7"/>
          <p:cNvPicPr>
            <a:picLocks noGrp="1" noChangeAspect="1"/>
          </p:cNvPicPr>
          <p:nvPr>
            <p:ph sz="half" idx="1"/>
          </p:nvPr>
        </p:nvPicPr>
        <p:blipFill>
          <a:blip r:embed="rId2"/>
          <a:stretch>
            <a:fillRect/>
          </a:stretch>
        </p:blipFill>
        <p:spPr>
          <a:xfrm>
            <a:off x="1566510" y="2382665"/>
            <a:ext cx="3724979" cy="3237257"/>
          </a:xfrm>
          <a:prstGeom prst="rect">
            <a:avLst/>
          </a:prstGeom>
        </p:spPr>
      </p:pic>
      <p:pic>
        <p:nvPicPr>
          <p:cNvPr id="9" name="Content Placeholder 8"/>
          <p:cNvPicPr>
            <a:picLocks noGrp="1" noChangeAspect="1"/>
          </p:cNvPicPr>
          <p:nvPr>
            <p:ph sz="half" idx="2"/>
          </p:nvPr>
        </p:nvPicPr>
        <p:blipFill>
          <a:blip r:embed="rId3"/>
          <a:stretch>
            <a:fillRect/>
          </a:stretch>
        </p:blipFill>
        <p:spPr>
          <a:xfrm>
            <a:off x="6638769" y="2382665"/>
            <a:ext cx="4248461" cy="3237257"/>
          </a:xfrm>
          <a:prstGeom prst="rect">
            <a:avLst/>
          </a:prstGeom>
        </p:spPr>
      </p:pic>
    </p:spTree>
    <p:extLst>
      <p:ext uri="{BB962C8B-B14F-4D97-AF65-F5344CB8AC3E}">
        <p14:creationId xmlns:p14="http://schemas.microsoft.com/office/powerpoint/2010/main" xmlns="" val="24253628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199" y="1538832"/>
            <a:ext cx="10515600" cy="1325563"/>
          </a:xfrm>
        </p:spPr>
        <p:txBody>
          <a:bodyPr>
            <a:normAutofit fontScale="90000"/>
          </a:bodyPr>
          <a:lstStyle/>
          <a:p>
            <a:pPr algn="ctr">
              <a:lnSpc>
                <a:spcPct val="107000"/>
              </a:lnSpc>
              <a:spcAft>
                <a:spcPts val="800"/>
              </a:spcAft>
            </a:pPr>
            <a:r>
              <a:rPr lang="en-US" b="1" u="sng" dirty="0">
                <a:latin typeface="Arial" panose="020B0604020202020204" pitchFamily="34" charset="0"/>
                <a:ea typeface="Calibri" panose="020F0502020204030204" pitchFamily="34" charset="0"/>
                <a:cs typeface="Arial" panose="020B0604020202020204" pitchFamily="34" charset="0"/>
              </a:rPr>
              <a:t>Study Limitations</a:t>
            </a:r>
            <a:r>
              <a:rPr lang="en-US" sz="2000" dirty="0">
                <a:latin typeface="Calibri" panose="020F0502020204030204" pitchFamily="34" charset="0"/>
                <a:ea typeface="Calibri" panose="020F0502020204030204" pitchFamily="34" charset="0"/>
                <a:cs typeface="Arial" panose="020B0604020202020204" pitchFamily="34" charset="0"/>
              </a:rPr>
              <a:t/>
            </a:r>
            <a:br>
              <a:rPr lang="en-US" sz="2000" dirty="0">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6" name="Content Placeholder 5"/>
          <p:cNvSpPr>
            <a:spLocks noGrp="1"/>
          </p:cNvSpPr>
          <p:nvPr>
            <p:ph idx="1"/>
          </p:nvPr>
        </p:nvSpPr>
        <p:spPr>
          <a:xfrm>
            <a:off x="1731559" y="3110055"/>
            <a:ext cx="8728881" cy="984273"/>
          </a:xfrm>
          <a:ln>
            <a:solidFill>
              <a:schemeClr val="tx1"/>
            </a:solidFill>
          </a:ln>
        </p:spPr>
        <p:txBody>
          <a:bodyPr>
            <a:noAutofit/>
          </a:bodyPr>
          <a:lstStyle/>
          <a:p>
            <a:pPr>
              <a:lnSpc>
                <a:spcPct val="107000"/>
              </a:lnSpc>
              <a:spcAft>
                <a:spcPts val="800"/>
              </a:spcAft>
            </a:pPr>
            <a:r>
              <a:rPr lang="en-US" sz="2000" dirty="0">
                <a:latin typeface="Arial" panose="020B0604020202020204" pitchFamily="34" charset="0"/>
                <a:ea typeface="Calibri" panose="020F0502020204030204" pitchFamily="34" charset="0"/>
                <a:cs typeface="Arial" panose="020B0604020202020204" pitchFamily="34" charset="0"/>
              </a:rPr>
              <a:t>The limited number of subjects and the limited percentage of infant subgroup were the main limitations of this work</a:t>
            </a:r>
            <a:r>
              <a:rPr lang="en-US" sz="2000" dirty="0" smtClean="0">
                <a:latin typeface="Arial" panose="020B0604020202020204" pitchFamily="34" charset="0"/>
                <a:ea typeface="Calibri" panose="020F0502020204030204" pitchFamily="34" charset="0"/>
                <a:cs typeface="Arial" panose="020B0604020202020204" pitchFamily="34" charset="0"/>
              </a:rPr>
              <a:t>.</a:t>
            </a:r>
            <a:endParaRPr lang="en-US" sz="20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6656522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1673769"/>
            <a:ext cx="10515600" cy="1325563"/>
          </a:xfrm>
        </p:spPr>
        <p:txBody>
          <a:bodyPr>
            <a:normAutofit fontScale="90000"/>
          </a:bodyPr>
          <a:lstStyle/>
          <a:p>
            <a:pPr algn="ctr">
              <a:lnSpc>
                <a:spcPct val="107000"/>
              </a:lnSpc>
              <a:spcAft>
                <a:spcPts val="800"/>
              </a:spcAft>
            </a:pPr>
            <a:r>
              <a:rPr lang="en-US" b="1" u="sng" dirty="0">
                <a:latin typeface="Arial" panose="020B0604020202020204" pitchFamily="34" charset="0"/>
                <a:ea typeface="Calibri" panose="020F0502020204030204" pitchFamily="34" charset="0"/>
                <a:cs typeface="Arial" panose="020B0604020202020204" pitchFamily="34" charset="0"/>
              </a:rPr>
              <a:t>CONCLUSION</a:t>
            </a:r>
            <a:r>
              <a:rPr lang="en-US" sz="2000" dirty="0">
                <a:latin typeface="Calibri" panose="020F0502020204030204" pitchFamily="34" charset="0"/>
                <a:ea typeface="Calibri" panose="020F0502020204030204" pitchFamily="34" charset="0"/>
                <a:cs typeface="Arial" panose="020B0604020202020204" pitchFamily="34" charset="0"/>
              </a:rPr>
              <a:t/>
            </a:r>
            <a:br>
              <a:rPr lang="en-US" sz="2000" dirty="0">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6" name="Content Placeholder 5"/>
          <p:cNvSpPr>
            <a:spLocks noGrp="1"/>
          </p:cNvSpPr>
          <p:nvPr>
            <p:ph idx="1"/>
          </p:nvPr>
        </p:nvSpPr>
        <p:spPr>
          <a:xfrm>
            <a:off x="838200" y="2999332"/>
            <a:ext cx="10515600" cy="1381599"/>
          </a:xfrm>
        </p:spPr>
        <p:txBody>
          <a:bodyPr>
            <a:normAutofit/>
          </a:bodyPr>
          <a:lstStyle/>
          <a:p>
            <a:pPr marL="0" indent="0">
              <a:buNone/>
            </a:pPr>
            <a:r>
              <a:rPr lang="en-US" sz="2400" dirty="0"/>
              <a:t>From our present study; it’s to be concluded that percutaneous balloon angioplasty is valuable in treatment of infants above the age of 2 months and children10 years of age or younger diagnosed as having native discrete aortic </a:t>
            </a:r>
            <a:r>
              <a:rPr lang="en-US" sz="2400" dirty="0" err="1"/>
              <a:t>coarctation</a:t>
            </a:r>
            <a:r>
              <a:rPr lang="en-US" sz="2400" dirty="0"/>
              <a:t>. </a:t>
            </a:r>
          </a:p>
        </p:txBody>
      </p:sp>
    </p:spTree>
    <p:extLst>
      <p:ext uri="{BB962C8B-B14F-4D97-AF65-F5344CB8AC3E}">
        <p14:creationId xmlns:p14="http://schemas.microsoft.com/office/powerpoint/2010/main" xmlns="" val="12205218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16257"/>
            <a:ext cx="10515600" cy="1325563"/>
          </a:xfrm>
        </p:spPr>
        <p:txBody>
          <a:bodyPr>
            <a:normAutofit fontScale="90000"/>
          </a:bodyPr>
          <a:lstStyle/>
          <a:p>
            <a:pPr algn="ctr">
              <a:lnSpc>
                <a:spcPct val="107000"/>
              </a:lnSpc>
              <a:spcAft>
                <a:spcPts val="800"/>
              </a:spcAft>
            </a:pPr>
            <a:r>
              <a:rPr lang="en-US" b="1" u="sng" dirty="0">
                <a:latin typeface="Arial" panose="020B0604020202020204" pitchFamily="34" charset="0"/>
                <a:ea typeface="Calibri" panose="020F0502020204030204" pitchFamily="34" charset="0"/>
                <a:cs typeface="Arial" panose="020B0604020202020204" pitchFamily="34" charset="0"/>
              </a:rPr>
              <a:t>RECOMMENDATIONS</a:t>
            </a:r>
            <a:r>
              <a:rPr lang="en-US" sz="2000" dirty="0">
                <a:latin typeface="Calibri" panose="020F0502020204030204" pitchFamily="34" charset="0"/>
                <a:ea typeface="Calibri" panose="020F0502020204030204" pitchFamily="34" charset="0"/>
                <a:cs typeface="Arial" panose="020B0604020202020204" pitchFamily="34" charset="0"/>
              </a:rPr>
              <a:t/>
            </a:r>
            <a:br>
              <a:rPr lang="en-US" sz="2000" dirty="0">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Content Placeholder 2"/>
          <p:cNvSpPr>
            <a:spLocks noGrp="1"/>
          </p:cNvSpPr>
          <p:nvPr>
            <p:ph idx="1"/>
          </p:nvPr>
        </p:nvSpPr>
        <p:spPr>
          <a:xfrm>
            <a:off x="838200" y="3012981"/>
            <a:ext cx="10515600" cy="1804679"/>
          </a:xfrm>
        </p:spPr>
        <p:txBody>
          <a:bodyPr/>
          <a:lstStyle/>
          <a:p>
            <a:pPr marL="0" indent="0">
              <a:buNone/>
            </a:pPr>
            <a:r>
              <a:rPr lang="en-US" dirty="0"/>
              <a:t>our study recommends balloon angioplasty as an effective and safe alternative to surgery for treatment of aortic </a:t>
            </a:r>
            <a:r>
              <a:rPr lang="en-US" dirty="0" err="1"/>
              <a:t>coarctation</a:t>
            </a:r>
            <a:r>
              <a:rPr lang="en-US" dirty="0"/>
              <a:t> in infants older than 2 months and children10 years of age or younger; taking into consideration the clinical presentation and the patient age. </a:t>
            </a:r>
          </a:p>
        </p:txBody>
      </p:sp>
    </p:spTree>
    <p:extLst>
      <p:ext uri="{BB962C8B-B14F-4D97-AF65-F5344CB8AC3E}">
        <p14:creationId xmlns:p14="http://schemas.microsoft.com/office/powerpoint/2010/main" xmlns="" val="26246507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09074"/>
            <a:ext cx="12192000" cy="8128000"/>
          </a:xfrm>
          <a:prstGeom prst="rect">
            <a:avLst/>
          </a:prstGeom>
        </p:spPr>
      </p:pic>
    </p:spTree>
    <p:extLst>
      <p:ext uri="{BB962C8B-B14F-4D97-AF65-F5344CB8AC3E}">
        <p14:creationId xmlns:p14="http://schemas.microsoft.com/office/powerpoint/2010/main" xmlns="" val="16860916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1310</TotalTime>
  <Words>1763</Words>
  <Application>Microsoft Office PowerPoint</Application>
  <PresentationFormat>Custom</PresentationFormat>
  <Paragraphs>97</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Slide 1</vt:lpstr>
      <vt:lpstr>Introduction</vt:lpstr>
      <vt:lpstr>Slide 3</vt:lpstr>
      <vt:lpstr>Aim of the work </vt:lpstr>
      <vt:lpstr>SUBJECTS AND METHODS </vt:lpstr>
      <vt:lpstr>Slide 6</vt:lpstr>
      <vt:lpstr>Slide 7</vt:lpstr>
      <vt:lpstr>Slide 8</vt:lpstr>
      <vt:lpstr>Slide 9</vt:lpstr>
      <vt:lpstr>RESULTS  </vt:lpstr>
      <vt:lpstr>Patients characteristics</vt:lpstr>
      <vt:lpstr>Slide 12</vt:lpstr>
      <vt:lpstr>Slide 13</vt:lpstr>
      <vt:lpstr>Associated anomalies</vt:lpstr>
      <vt:lpstr>Slide 15</vt:lpstr>
      <vt:lpstr>Slide 16</vt:lpstr>
      <vt:lpstr>Procedure: </vt:lpstr>
      <vt:lpstr>Immediate hemodynamic results</vt:lpstr>
      <vt:lpstr>Slide 19</vt:lpstr>
      <vt:lpstr>Slide 20</vt:lpstr>
      <vt:lpstr>Immediate angiographic results</vt:lpstr>
      <vt:lpstr>Slide 22</vt:lpstr>
      <vt:lpstr>Slide 23</vt:lpstr>
      <vt:lpstr>Follow up</vt:lpstr>
      <vt:lpstr>Slide 25</vt:lpstr>
      <vt:lpstr>Slide 26</vt:lpstr>
      <vt:lpstr>Slide 27</vt:lpstr>
      <vt:lpstr>Slide 28</vt:lpstr>
      <vt:lpstr>Medical treatment</vt:lpstr>
      <vt:lpstr>Complications</vt:lpstr>
      <vt:lpstr> Early Failure</vt:lpstr>
      <vt:lpstr>Aneurysm formation</vt:lpstr>
      <vt:lpstr>Recoarctation</vt:lpstr>
      <vt:lpstr>Slide 34</vt:lpstr>
      <vt:lpstr>chest X-ray, PA view in patient no.27(6 years old male) with no specific signs Compared with chest X-ray of 25 years’ patient with aortic coarctation (not included in our study) showing bilateral rib erosion.</vt:lpstr>
      <vt:lpstr>Slide 36</vt:lpstr>
      <vt:lpstr>Slide 37</vt:lpstr>
      <vt:lpstr>echocardiography 9 months after balloon angioplasty in 18 months old male patient (no.36) Up: 2D suprasternal image showing coarctation of aorta; Down: continuous wave Doppler through the coarctation segment with no significant Pg recorded. </vt:lpstr>
      <vt:lpstr>Study Limitations </vt:lpstr>
      <vt:lpstr>CONCLUSION </vt:lpstr>
      <vt:lpstr>RECOMMENDATIONS </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shahira eissa</dc:creator>
  <cp:lastModifiedBy>hii</cp:lastModifiedBy>
  <cp:revision>43</cp:revision>
  <dcterms:created xsi:type="dcterms:W3CDTF">2017-03-25T14:37:58Z</dcterms:created>
  <dcterms:modified xsi:type="dcterms:W3CDTF">2017-06-04T16:13:57Z</dcterms:modified>
</cp:coreProperties>
</file>