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4" r:id="rId10"/>
    <p:sldId id="263" r:id="rId11"/>
    <p:sldId id="265" r:id="rId12"/>
    <p:sldId id="268" r:id="rId13"/>
    <p:sldId id="26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/>
    <p:restoredTop sz="94649"/>
  </p:normalViewPr>
  <p:slideViewPr>
    <p:cSldViewPr snapToGrid="0" snapToObjects="1">
      <p:cViewPr varScale="1">
        <p:scale>
          <a:sx n="92" d="100"/>
          <a:sy n="92" d="100"/>
        </p:scale>
        <p:origin x="1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355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98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636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582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845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068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380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47345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0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807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18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smtClean="0"/>
              <a:t>11/12/16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562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/>
              <a:t>Fordyce Spots of the lips Treated with Isotretinoin: Case Report</a:t>
            </a:r>
            <a:r>
              <a:rPr lang="en-US" sz="4000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461164"/>
            <a:ext cx="9070848" cy="6781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Rawan K AlMesned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Medical Intern 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King Saud University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Collage of Medicine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57393" cy="82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3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Introduction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Definition: </a:t>
            </a:r>
            <a:r>
              <a:rPr lang="en-US" dirty="0"/>
              <a:t> Fordyce spots are enlarged sebaceous glands commonly found on the vermilion boarder of the lips and oral mucosa, they may occur on other body surfaces, including penis, labia, and esophagus </a:t>
            </a:r>
            <a:endParaRPr lang="en-US" dirty="0" smtClean="0"/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Clinical Presentation: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/>
              <a:t>T</a:t>
            </a:r>
            <a:r>
              <a:rPr lang="en-US" dirty="0" smtClean="0"/>
              <a:t>hey present as </a:t>
            </a:r>
            <a:r>
              <a:rPr lang="en-US" dirty="0"/>
              <a:t>asymptomatic multiple whitish or yellowish papules of 0.1mm to 1mm in diameter </a:t>
            </a:r>
            <a:endParaRPr lang="en-US" dirty="0" smtClean="0"/>
          </a:p>
          <a:p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Epidemiology:  </a:t>
            </a:r>
            <a:r>
              <a:rPr lang="en-US" dirty="0"/>
              <a:t>Their </a:t>
            </a:r>
            <a:r>
              <a:rPr lang="en-US" dirty="0" smtClean="0"/>
              <a:t>frequency increases </a:t>
            </a:r>
            <a:r>
              <a:rPr lang="en-US" dirty="0"/>
              <a:t>with age, especially after </a:t>
            </a:r>
            <a:r>
              <a:rPr lang="en-US" dirty="0" smtClean="0"/>
              <a:t>hormonal stimulation</a:t>
            </a:r>
            <a:r>
              <a:rPr lang="en-US" dirty="0"/>
              <a:t> </a:t>
            </a:r>
            <a:r>
              <a:rPr lang="en-US" dirty="0" smtClean="0"/>
              <a:t>during puberty</a:t>
            </a:r>
          </a:p>
          <a:p>
            <a:endParaRPr lang="en-US" dirty="0" smtClean="0"/>
          </a:p>
          <a:p>
            <a:r>
              <a:rPr lang="en-US" dirty="0"/>
              <a:t>Despite Fordyce spots benign nature patients seek treatment for cosmetic reasons</a:t>
            </a:r>
            <a:r>
              <a:rPr lang="en-US" dirty="0"/>
              <a:t>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78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Case 1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Personal History:  </a:t>
            </a:r>
            <a:r>
              <a:rPr lang="en-US" dirty="0" smtClean="0"/>
              <a:t>50 years </a:t>
            </a:r>
            <a:r>
              <a:rPr lang="en-US" dirty="0"/>
              <a:t>old </a:t>
            </a:r>
            <a:r>
              <a:rPr lang="en-US" dirty="0" smtClean="0"/>
              <a:t>Saudi lady</a:t>
            </a:r>
          </a:p>
          <a:p>
            <a:endParaRPr 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Chief </a:t>
            </a: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Complaint:  </a:t>
            </a:r>
            <a:r>
              <a:rPr lang="en-US" altLang="en-US" dirty="0"/>
              <a:t>Presented to </a:t>
            </a:r>
            <a:r>
              <a:rPr lang="en-US" altLang="en-US" dirty="0" smtClean="0"/>
              <a:t>the clinic </a:t>
            </a:r>
            <a:r>
              <a:rPr lang="en-US" altLang="en-US" dirty="0"/>
              <a:t>c</a:t>
            </a:r>
            <a:r>
              <a:rPr lang="en-US" dirty="0" smtClean="0"/>
              <a:t>omplaining </a:t>
            </a:r>
            <a:r>
              <a:rPr lang="en-US" dirty="0"/>
              <a:t>of whitish </a:t>
            </a:r>
            <a:r>
              <a:rPr lang="en-US" dirty="0" smtClean="0"/>
              <a:t>spots </a:t>
            </a:r>
            <a:r>
              <a:rPr lang="en-US" dirty="0"/>
              <a:t>over </a:t>
            </a:r>
            <a:r>
              <a:rPr lang="en-US" dirty="0" smtClean="0"/>
              <a:t>the upper lip </a:t>
            </a:r>
            <a:r>
              <a:rPr lang="en-US" dirty="0"/>
              <a:t>that </a:t>
            </a:r>
            <a:r>
              <a:rPr lang="en-US" dirty="0" smtClean="0"/>
              <a:t>progress slowly over years</a:t>
            </a:r>
          </a:p>
          <a:p>
            <a:r>
              <a:rPr lang="en-US" dirty="0" smtClean="0"/>
              <a:t>She was bothered because of alternation of her natural lip color</a:t>
            </a:r>
          </a:p>
          <a:p>
            <a:r>
              <a:rPr lang="en-US" dirty="0" smtClean="0"/>
              <a:t>She denies using any topical nor systematic treatment </a:t>
            </a:r>
            <a:endParaRPr lang="en-US" dirty="0"/>
          </a:p>
          <a:p>
            <a:endParaRPr lang="en-US" dirty="0" smtClean="0"/>
          </a:p>
          <a:p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Examination:  </a:t>
            </a:r>
            <a:r>
              <a:rPr lang="en-US" dirty="0"/>
              <a:t>Whitish to yellowish papules at the upper lips </a:t>
            </a:r>
            <a:endParaRPr lang="en-US" altLang="en-US" b="1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64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Case 1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773382"/>
            <a:ext cx="9545782" cy="4738254"/>
          </a:xfrm>
        </p:spPr>
      </p:pic>
    </p:spTree>
    <p:extLst>
      <p:ext uri="{BB962C8B-B14F-4D97-AF65-F5344CB8AC3E}">
        <p14:creationId xmlns:p14="http://schemas.microsoft.com/office/powerpoint/2010/main" val="115124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Case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Treatment</a:t>
            </a: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US" dirty="0"/>
              <a:t>We started her on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low dose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of isotretinoin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20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mg/daily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for three months </a:t>
            </a:r>
            <a:r>
              <a:rPr lang="en-US" dirty="0"/>
              <a:t>with </a:t>
            </a:r>
            <a:r>
              <a:rPr lang="en-US" dirty="0" smtClean="0"/>
              <a:t>approximately 50</a:t>
            </a:r>
            <a:r>
              <a:rPr lang="en-US" dirty="0"/>
              <a:t>% fading of the spot </a:t>
            </a:r>
            <a:r>
              <a:rPr lang="en-US" dirty="0" smtClean="0"/>
              <a:t>in term of color and size</a:t>
            </a:r>
          </a:p>
          <a:p>
            <a:r>
              <a:rPr lang="en-US" dirty="0"/>
              <a:t>B</a:t>
            </a:r>
            <a:r>
              <a:rPr lang="en-US" dirty="0" smtClean="0"/>
              <a:t>ecause </a:t>
            </a:r>
            <a:r>
              <a:rPr lang="en-US" dirty="0"/>
              <a:t>of her high cholesterol level even before starting isotretinoin, the dose decrease to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every other day over 6 months </a:t>
            </a:r>
            <a:r>
              <a:rPr lang="en-US" dirty="0"/>
              <a:t>with almost 90% fading of lesions </a:t>
            </a:r>
            <a:endParaRPr lang="en-US" alt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alt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Follow 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up</a:t>
            </a: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r>
              <a:rPr lang="en-US" altLang="en-US" dirty="0" smtClean="0"/>
              <a:t>We followed her at the clinic for 2 years without any recurrence of the lesion</a:t>
            </a:r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16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Case 1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836" y="1801087"/>
            <a:ext cx="10252363" cy="4633343"/>
          </a:xfrm>
        </p:spPr>
      </p:pic>
    </p:spTree>
    <p:extLst>
      <p:ext uri="{BB962C8B-B14F-4D97-AF65-F5344CB8AC3E}">
        <p14:creationId xmlns:p14="http://schemas.microsoft.com/office/powerpoint/2010/main" val="197184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Case 2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Personal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History:  </a:t>
            </a:r>
            <a:r>
              <a:rPr lang="en-US" dirty="0" smtClean="0"/>
              <a:t>47 years </a:t>
            </a:r>
            <a:r>
              <a:rPr lang="en-US" dirty="0"/>
              <a:t>old </a:t>
            </a:r>
            <a:r>
              <a:rPr lang="en-US" dirty="0" smtClean="0"/>
              <a:t>Saudi lady </a:t>
            </a:r>
            <a:endParaRPr lang="en-US" dirty="0"/>
          </a:p>
          <a:p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Chief </a:t>
            </a:r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Complaint: </a:t>
            </a:r>
            <a:r>
              <a:rPr lang="en-US" altLang="en-US" dirty="0"/>
              <a:t>Presented to clinic c</a:t>
            </a:r>
            <a:r>
              <a:rPr lang="en-US" dirty="0"/>
              <a:t>omplaining of w</a:t>
            </a:r>
            <a:r>
              <a:rPr lang="en-US" dirty="0" smtClean="0"/>
              <a:t>hitish discoloration </a:t>
            </a:r>
            <a:r>
              <a:rPr lang="en-US" dirty="0"/>
              <a:t>of her lips mainly the upper one. It </a:t>
            </a:r>
            <a:r>
              <a:rPr lang="en-US" dirty="0" smtClean="0"/>
              <a:t>was progressive in nature over years </a:t>
            </a:r>
          </a:p>
          <a:p>
            <a:r>
              <a:rPr lang="en-US" dirty="0"/>
              <a:t>S</a:t>
            </a:r>
            <a:r>
              <a:rPr lang="en-US" dirty="0" smtClean="0"/>
              <a:t>he </a:t>
            </a:r>
            <a:r>
              <a:rPr lang="en-US" dirty="0"/>
              <a:t>was treated by general practitioner as </a:t>
            </a:r>
            <a:r>
              <a:rPr lang="en-US" dirty="0" smtClean="0"/>
              <a:t>a case of vitiligo </a:t>
            </a:r>
            <a:r>
              <a:rPr lang="en-US" dirty="0"/>
              <a:t>with topical cream that did not show any difference </a:t>
            </a:r>
            <a:endParaRPr lang="en-US" dirty="0" smtClean="0"/>
          </a:p>
          <a:p>
            <a:endParaRPr lang="en-US" altLang="en-US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altLang="en-US" b="1" dirty="0" smtClean="0">
                <a:solidFill>
                  <a:schemeClr val="accent1">
                    <a:lumMod val="75000"/>
                  </a:schemeClr>
                </a:solidFill>
              </a:rPr>
              <a:t>Examination: </a:t>
            </a:r>
            <a:r>
              <a:rPr lang="en-US" altLang="en-US" dirty="0"/>
              <a:t>B</a:t>
            </a:r>
            <a:r>
              <a:rPr lang="en-US" dirty="0" smtClean="0"/>
              <a:t>oth upper and lower lips </a:t>
            </a:r>
            <a:r>
              <a:rPr lang="en-US"/>
              <a:t>showed </a:t>
            </a:r>
            <a:r>
              <a:rPr lang="en-US" smtClean="0"/>
              <a:t>adherence whitish </a:t>
            </a:r>
            <a:r>
              <a:rPr lang="en-US" dirty="0"/>
              <a:t>tiny papules classical of Fordyce spots that may mimic vitiligo for none dermatologist</a:t>
            </a:r>
            <a:r>
              <a:rPr lang="en-US" dirty="0"/>
              <a:t> </a:t>
            </a:r>
            <a:endParaRPr lang="en-US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38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Case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1" y="1759527"/>
            <a:ext cx="9989127" cy="4419600"/>
          </a:xfrm>
        </p:spPr>
      </p:pic>
    </p:spTree>
    <p:extLst>
      <p:ext uri="{BB962C8B-B14F-4D97-AF65-F5344CB8AC3E}">
        <p14:creationId xmlns:p14="http://schemas.microsoft.com/office/powerpoint/2010/main" val="30763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Case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Treatment:  </a:t>
            </a:r>
            <a:r>
              <a:rPr lang="en-US" dirty="0"/>
              <a:t>We started her on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low dose of isotretinoin 20 mg/daily for three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months</a:t>
            </a:r>
            <a:r>
              <a:rPr lang="en-US" dirty="0" smtClean="0"/>
              <a:t>, which improvement in term of the size of the spots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/>
              <a:t>but not much in color</a:t>
            </a:r>
          </a:p>
          <a:p>
            <a:r>
              <a:rPr lang="en-US" dirty="0" smtClean="0"/>
              <a:t>Then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Isotretinoin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was tapered every other day for another 6 months </a:t>
            </a:r>
            <a:r>
              <a:rPr lang="en-US" dirty="0" smtClean="0"/>
              <a:t>with same does</a:t>
            </a:r>
          </a:p>
          <a:p>
            <a:endParaRPr lang="en-US" alt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altLang="en-US" b="1" dirty="0">
                <a:solidFill>
                  <a:schemeClr val="accent1">
                    <a:lumMod val="75000"/>
                  </a:schemeClr>
                </a:solidFill>
              </a:rPr>
              <a:t>Follow up:  </a:t>
            </a:r>
            <a:r>
              <a:rPr lang="en-US" altLang="en-US" dirty="0"/>
              <a:t>We followed her at the clinic for </a:t>
            </a:r>
            <a:r>
              <a:rPr lang="en-US" altLang="en-US" dirty="0" smtClean="0"/>
              <a:t>3 years </a:t>
            </a:r>
            <a:r>
              <a:rPr lang="en-US" altLang="en-US" dirty="0"/>
              <a:t>without </a:t>
            </a:r>
            <a:r>
              <a:rPr lang="en-US" altLang="en-US" dirty="0" smtClean="0"/>
              <a:t>any progression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Case 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54" y="1662546"/>
            <a:ext cx="9559637" cy="4724400"/>
          </a:xfrm>
        </p:spPr>
      </p:pic>
    </p:spTree>
    <p:extLst>
      <p:ext uri="{BB962C8B-B14F-4D97-AF65-F5344CB8AC3E}">
        <p14:creationId xmlns:p14="http://schemas.microsoft.com/office/powerpoint/2010/main" val="103824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Discussion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103119"/>
            <a:ext cx="10058400" cy="4283825"/>
          </a:xfrm>
        </p:spPr>
        <p:txBody>
          <a:bodyPr>
            <a:normAutofit/>
          </a:bodyPr>
          <a:lstStyle/>
          <a:p>
            <a:r>
              <a:rPr lang="en-US" dirty="0"/>
              <a:t>W</a:t>
            </a:r>
            <a:r>
              <a:rPr lang="en-US" dirty="0" smtClean="0"/>
              <a:t>e </a:t>
            </a:r>
            <a:r>
              <a:rPr lang="en-US" dirty="0"/>
              <a:t>observed that </a:t>
            </a:r>
            <a:r>
              <a:rPr lang="en-US" dirty="0" smtClean="0"/>
              <a:t>our patients </a:t>
            </a:r>
            <a:r>
              <a:rPr lang="en-US" dirty="0"/>
              <a:t>were able to stop isotretinoin without recurrence of </a:t>
            </a:r>
            <a:r>
              <a:rPr lang="en-US" dirty="0" smtClean="0"/>
              <a:t>the lesion, </a:t>
            </a:r>
            <a:r>
              <a:rPr lang="en-US" dirty="0"/>
              <a:t>Since isotretinoin causes an atrophy of the sebaceous </a:t>
            </a:r>
            <a:r>
              <a:rPr lang="en-US" dirty="0" smtClean="0"/>
              <a:t>glands</a:t>
            </a:r>
          </a:p>
          <a:p>
            <a:endParaRPr lang="en-US" dirty="0" smtClean="0"/>
          </a:p>
          <a:p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</a:rPr>
              <a:t>Reported cases in literature: </a:t>
            </a:r>
          </a:p>
          <a:p>
            <a:r>
              <a:rPr lang="en-US" dirty="0"/>
              <a:t>The first case report prescribed oral isotretinoin for Fordyce spots, the patient started with 0.5mg/kg per day. On 4 weeks the lesion cleared </a:t>
            </a:r>
            <a:r>
              <a:rPr lang="en-US" dirty="0" smtClean="0"/>
              <a:t>and Isotretinoin stopped after 10 weeks but lesion repapered 9 weeks </a:t>
            </a:r>
            <a:r>
              <a:rPr lang="en-US" dirty="0"/>
              <a:t>after stopping the </a:t>
            </a:r>
            <a:r>
              <a:rPr lang="en-US" dirty="0" smtClean="0"/>
              <a:t>treatment</a:t>
            </a:r>
          </a:p>
          <a:p>
            <a:r>
              <a:rPr lang="en-US" dirty="0"/>
              <a:t>Fordyce spots disappeared within 2 weeks of starting isotretinoin at 0.48 mg/kg daily. After 1 month of discontinuing isotretinoin the lesion </a:t>
            </a:r>
            <a:r>
              <a:rPr lang="en-US" dirty="0" smtClean="0"/>
              <a:t>repapered</a:t>
            </a:r>
          </a:p>
          <a:p>
            <a:r>
              <a:rPr lang="en-US" dirty="0"/>
              <a:t>The last reported case, the lesion cleared within the first 6 months and the patient remind free of Fordyce spot after completing 12 months course of isotretinoin. The patient described in this report was treated with 0.75 mg/kg daily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89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Conclusion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Low dose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smtClean="0"/>
              <a:t>of </a:t>
            </a:r>
            <a:r>
              <a:rPr lang="en-US" dirty="0"/>
              <a:t>Isotretinoin</a:t>
            </a:r>
            <a:r>
              <a:rPr lang="en-US" dirty="0" smtClean="0"/>
              <a:t> shows significant respond in treating Fordyce Spots without recurrence in the absence of other treatment modalities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76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References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. </a:t>
            </a:r>
            <a:r>
              <a:rPr lang="en-US" dirty="0" err="1"/>
              <a:t>Elston</a:t>
            </a:r>
            <a:r>
              <a:rPr lang="en-US" dirty="0"/>
              <a:t> </a:t>
            </a:r>
            <a:r>
              <a:rPr lang="en-US" dirty="0" err="1"/>
              <a:t>DM,Meffert</a:t>
            </a:r>
            <a:r>
              <a:rPr lang="en-US" dirty="0"/>
              <a:t> J. Photo quiz. What is your </a:t>
            </a:r>
            <a:r>
              <a:rPr lang="en-US" dirty="0" smtClean="0"/>
              <a:t>diagnosis? Fordyce </a:t>
            </a:r>
            <a:r>
              <a:rPr lang="en-US" dirty="0"/>
              <a:t>spots. Cutis 2001;68:24, </a:t>
            </a:r>
            <a:r>
              <a:rPr lang="en-US" dirty="0" smtClean="0"/>
              <a:t>49</a:t>
            </a:r>
          </a:p>
          <a:p>
            <a:r>
              <a:rPr lang="en-US" dirty="0" err="1"/>
              <a:t>Plotner</a:t>
            </a:r>
            <a:r>
              <a:rPr lang="en-US" dirty="0"/>
              <a:t> AN, </a:t>
            </a:r>
            <a:r>
              <a:rPr lang="en-US" dirty="0" err="1"/>
              <a:t>Brodell</a:t>
            </a:r>
            <a:r>
              <a:rPr lang="en-US" dirty="0"/>
              <a:t> RT. Treatment of Fordyce spots </a:t>
            </a:r>
            <a:r>
              <a:rPr lang="en-US" dirty="0" smtClean="0"/>
              <a:t>with </a:t>
            </a:r>
            <a:r>
              <a:rPr lang="en-US" dirty="0" err="1" smtClean="0"/>
              <a:t>bichloracetic</a:t>
            </a:r>
            <a:r>
              <a:rPr lang="en-US" dirty="0" smtClean="0"/>
              <a:t> </a:t>
            </a:r>
            <a:r>
              <a:rPr lang="en-US" dirty="0"/>
              <a:t>acid. </a:t>
            </a:r>
            <a:r>
              <a:rPr lang="en-US" dirty="0" err="1"/>
              <a:t>Dermatol</a:t>
            </a:r>
            <a:r>
              <a:rPr lang="en-US" dirty="0"/>
              <a:t> </a:t>
            </a:r>
            <a:r>
              <a:rPr lang="en-US" dirty="0" err="1"/>
              <a:t>Surg</a:t>
            </a:r>
            <a:r>
              <a:rPr lang="en-US" dirty="0"/>
              <a:t> 2008;34:397–399; </a:t>
            </a:r>
            <a:r>
              <a:rPr lang="en-US" dirty="0" smtClean="0"/>
              <a:t>discussion 399</a:t>
            </a:r>
          </a:p>
          <a:p>
            <a:r>
              <a:rPr lang="en-US" dirty="0"/>
              <a:t>Monk BE. Fordyce spots responding to isotretinoin therapy. </a:t>
            </a:r>
            <a:r>
              <a:rPr lang="en-US" dirty="0" smtClean="0"/>
              <a:t>Br J Dermatol.1993;129(3</a:t>
            </a:r>
            <a:r>
              <a:rPr lang="en-US" dirty="0"/>
              <a:t>):</a:t>
            </a:r>
            <a:r>
              <a:rPr lang="en-US" dirty="0" smtClean="0"/>
              <a:t>355</a:t>
            </a:r>
          </a:p>
          <a:p>
            <a:r>
              <a:rPr lang="en-US" dirty="0" err="1"/>
              <a:t>Mutizwa</a:t>
            </a:r>
            <a:r>
              <a:rPr lang="en-US" dirty="0"/>
              <a:t> MM, </a:t>
            </a:r>
            <a:r>
              <a:rPr lang="en-US" dirty="0" err="1"/>
              <a:t>Berk</a:t>
            </a:r>
            <a:r>
              <a:rPr lang="en-US" dirty="0"/>
              <a:t> DR. Dichotomous long-term response to </a:t>
            </a:r>
            <a:r>
              <a:rPr lang="en-US" dirty="0" smtClean="0"/>
              <a:t>isotretinoin</a:t>
            </a:r>
            <a:r>
              <a:rPr lang="en-US" dirty="0"/>
              <a:t> </a:t>
            </a:r>
            <a:r>
              <a:rPr lang="en-US" dirty="0" smtClean="0"/>
              <a:t>In </a:t>
            </a:r>
            <a:r>
              <a:rPr lang="en-US" dirty="0"/>
              <a:t>two patients with </a:t>
            </a:r>
            <a:r>
              <a:rPr lang="en-US" dirty="0" err="1"/>
              <a:t>fordyce</a:t>
            </a:r>
            <a:r>
              <a:rPr lang="en-US" dirty="0"/>
              <a:t> spots. </a:t>
            </a:r>
            <a:r>
              <a:rPr lang="en-US" dirty="0" err="1"/>
              <a:t>Pediatr</a:t>
            </a:r>
            <a:r>
              <a:rPr lang="en-US" dirty="0"/>
              <a:t> </a:t>
            </a:r>
            <a:r>
              <a:rPr lang="en-US" dirty="0" err="1"/>
              <a:t>Dermatol</a:t>
            </a:r>
            <a:r>
              <a:rPr lang="en-US" dirty="0"/>
              <a:t> 2014;31(1):</a:t>
            </a:r>
            <a:r>
              <a:rPr lang="en-US" dirty="0" smtClean="0"/>
              <a:t>73-5</a:t>
            </a:r>
            <a:endParaRPr lang="en-US" dirty="0"/>
          </a:p>
          <a:p>
            <a:endParaRPr lang="en-US" dirty="0" smtClean="0"/>
          </a:p>
          <a:p>
            <a:r>
              <a:rPr lang="en-US" dirty="0" err="1"/>
              <a:t>DalzielK</a:t>
            </a:r>
            <a:r>
              <a:rPr lang="en-US" dirty="0"/>
              <a:t>, Barton </a:t>
            </a:r>
            <a:r>
              <a:rPr lang="en-US" dirty="0" err="1"/>
              <a:t>S,Marks</a:t>
            </a:r>
            <a:r>
              <a:rPr lang="en-US" dirty="0"/>
              <a:t> R. The effects of isotretinoin </a:t>
            </a:r>
            <a:r>
              <a:rPr lang="en-US" dirty="0" smtClean="0"/>
              <a:t>on follicular </a:t>
            </a:r>
            <a:r>
              <a:rPr lang="en-US" dirty="0"/>
              <a:t>and sebaceous gland differentiation. Br </a:t>
            </a:r>
            <a:r>
              <a:rPr lang="en-US" dirty="0" err="1" smtClean="0"/>
              <a:t>Jdermatol</a:t>
            </a:r>
            <a:r>
              <a:rPr lang="en-US" dirty="0" smtClean="0"/>
              <a:t> 1987;117:317–323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86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Thank You..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5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2536</TotalTime>
  <Words>644</Words>
  <Application>Microsoft Macintosh PowerPoint</Application>
  <PresentationFormat>Widescreen</PresentationFormat>
  <Paragraphs>62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Century Gothic</vt:lpstr>
      <vt:lpstr>Garamond</vt:lpstr>
      <vt:lpstr>Savon</vt:lpstr>
      <vt:lpstr>Fordyce Spots of the lips Treated with Isotretinoin: Case Report </vt:lpstr>
      <vt:lpstr>Introduction</vt:lpstr>
      <vt:lpstr>Case 1</vt:lpstr>
      <vt:lpstr>Case 1</vt:lpstr>
      <vt:lpstr>Case 1</vt:lpstr>
      <vt:lpstr>Case 1</vt:lpstr>
      <vt:lpstr>Case 2</vt:lpstr>
      <vt:lpstr>Case 2</vt:lpstr>
      <vt:lpstr>Case 2</vt:lpstr>
      <vt:lpstr>Case 2</vt:lpstr>
      <vt:lpstr>Discussion</vt:lpstr>
      <vt:lpstr>Conclusion</vt:lpstr>
      <vt:lpstr>References</vt:lpstr>
      <vt:lpstr>Thank You..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26</cp:revision>
  <dcterms:created xsi:type="dcterms:W3CDTF">2016-11-12T15:25:52Z</dcterms:created>
  <dcterms:modified xsi:type="dcterms:W3CDTF">2016-11-14T09:42:43Z</dcterms:modified>
</cp:coreProperties>
</file>