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20" r:id="rId2"/>
    <p:sldMasterId id="2147483732" r:id="rId3"/>
    <p:sldMasterId id="2147483744" r:id="rId4"/>
    <p:sldMasterId id="2147483768" r:id="rId5"/>
    <p:sldMasterId id="2147483780" r:id="rId6"/>
  </p:sldMasterIdLst>
  <p:sldIdLst>
    <p:sldId id="256" r:id="rId7"/>
    <p:sldId id="257" r:id="rId8"/>
    <p:sldId id="264" r:id="rId9"/>
    <p:sldId id="258" r:id="rId10"/>
    <p:sldId id="259" r:id="rId11"/>
    <p:sldId id="265" r:id="rId12"/>
    <p:sldId id="270" r:id="rId13"/>
    <p:sldId id="274" r:id="rId14"/>
    <p:sldId id="272" r:id="rId15"/>
    <p:sldId id="266" r:id="rId16"/>
    <p:sldId id="268" r:id="rId17"/>
    <p:sldId id="267" r:id="rId18"/>
    <p:sldId id="269" r:id="rId19"/>
    <p:sldId id="260" r:id="rId20"/>
    <p:sldId id="261" r:id="rId21"/>
    <p:sldId id="263" r:id="rId22"/>
    <p:sldId id="273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55204-5C12-43D5-908F-467EAAE94C4B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CF36F-7A51-4E7F-B234-4A93D4B4F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245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55204-5C12-43D5-908F-467EAAE94C4B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CF36F-7A51-4E7F-B234-4A93D4B4F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234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55204-5C12-43D5-908F-467EAAE94C4B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CF36F-7A51-4E7F-B234-4A93D4B4F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140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55204-5C12-43D5-908F-467EAAE94C4B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CF36F-7A51-4E7F-B234-4A93D4B4F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125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55204-5C12-43D5-908F-467EAAE94C4B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CF36F-7A51-4E7F-B234-4A93D4B4F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516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55204-5C12-43D5-908F-467EAAE94C4B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CF36F-7A51-4E7F-B234-4A93D4B4F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790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55204-5C12-43D5-908F-467EAAE94C4B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CF36F-7A51-4E7F-B234-4A93D4B4F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262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55204-5C12-43D5-908F-467EAAE94C4B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CF36F-7A51-4E7F-B234-4A93D4B4F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963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55204-5C12-43D5-908F-467EAAE94C4B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CF36F-7A51-4E7F-B234-4A93D4B4F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1498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55204-5C12-43D5-908F-467EAAE94C4B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CF36F-7A51-4E7F-B234-4A93D4B4F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673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55204-5C12-43D5-908F-467EAAE94C4B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CF36F-7A51-4E7F-B234-4A93D4B4F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2075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55204-5C12-43D5-908F-467EAAE94C4B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CF36F-7A51-4E7F-B234-4A93D4B4FEB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55204-5C12-43D5-908F-467EAAE94C4B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CF36F-7A51-4E7F-B234-4A93D4B4FE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55204-5C12-43D5-908F-467EAAE94C4B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FB9CF36F-7A51-4E7F-B234-4A93D4B4FEB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55204-5C12-43D5-908F-467EAAE94C4B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CF36F-7A51-4E7F-B234-4A93D4B4FE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55204-5C12-43D5-908F-467EAAE94C4B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CF36F-7A51-4E7F-B234-4A93D4B4FE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55204-5C12-43D5-908F-467EAAE94C4B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CF36F-7A51-4E7F-B234-4A93D4B4FE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55204-5C12-43D5-908F-467EAAE94C4B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CF36F-7A51-4E7F-B234-4A93D4B4FE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55204-5C12-43D5-908F-467EAAE94C4B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CF36F-7A51-4E7F-B234-4A93D4B4FE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55204-5C12-43D5-908F-467EAAE94C4B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CF36F-7A51-4E7F-B234-4A93D4B4FE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55204-5C12-43D5-908F-467EAAE94C4B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CF36F-7A51-4E7F-B234-4A93D4B4FE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55204-5C12-43D5-908F-467EAAE94C4B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CF36F-7A51-4E7F-B234-4A93D4B4FE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55204-5C12-43D5-908F-467EAAE94C4B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FB9CF36F-7A51-4E7F-B234-4A93D4B4FE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55204-5C12-43D5-908F-467EAAE94C4B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CF36F-7A51-4E7F-B234-4A93D4B4FE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55204-5C12-43D5-908F-467EAAE94C4B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B9CF36F-7A51-4E7F-B234-4A93D4B4FEB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55204-5C12-43D5-908F-467EAAE94C4B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CF36F-7A51-4E7F-B234-4A93D4B4FEB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55204-5C12-43D5-908F-467EAAE94C4B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CF36F-7A51-4E7F-B234-4A93D4B4FEB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55204-5C12-43D5-908F-467EAAE94C4B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CF36F-7A51-4E7F-B234-4A93D4B4FE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55204-5C12-43D5-908F-467EAAE94C4B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CF36F-7A51-4E7F-B234-4A93D4B4FE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55204-5C12-43D5-908F-467EAAE94C4B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CF36F-7A51-4E7F-B234-4A93D4B4FEB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55204-5C12-43D5-908F-467EAAE94C4B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B9CF36F-7A51-4E7F-B234-4A93D4B4FEB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55204-5C12-43D5-908F-467EAAE94C4B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CF36F-7A51-4E7F-B234-4A93D4B4FE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55204-5C12-43D5-908F-467EAAE94C4B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CF36F-7A51-4E7F-B234-4A93D4B4FE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55204-5C12-43D5-908F-467EAAE94C4B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CF36F-7A51-4E7F-B234-4A93D4B4FEBF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55204-5C12-43D5-908F-467EAAE94C4B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CF36F-7A51-4E7F-B234-4A93D4B4FE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55204-5C12-43D5-908F-467EAAE94C4B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CF36F-7A51-4E7F-B234-4A93D4B4FE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55204-5C12-43D5-908F-467EAAE94C4B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CF36F-7A51-4E7F-B234-4A93D4B4FE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55204-5C12-43D5-908F-467EAAE94C4B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CF36F-7A51-4E7F-B234-4A93D4B4FEB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55204-5C12-43D5-908F-467EAAE94C4B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CF36F-7A51-4E7F-B234-4A93D4B4FE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55204-5C12-43D5-908F-467EAAE94C4B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CF36F-7A51-4E7F-B234-4A93D4B4FE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55204-5C12-43D5-908F-467EAAE94C4B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CF36F-7A51-4E7F-B234-4A93D4B4FE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55204-5C12-43D5-908F-467EAAE94C4B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CF36F-7A51-4E7F-B234-4A93D4B4FEBF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55204-5C12-43D5-908F-467EAAE94C4B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CF36F-7A51-4E7F-B234-4A93D4B4FE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55204-5C12-43D5-908F-467EAAE94C4B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CF36F-7A51-4E7F-B234-4A93D4B4FE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1555204-5C12-43D5-908F-467EAAE94C4B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B9CF36F-7A51-4E7F-B234-4A93D4B4FE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555204-5C12-43D5-908F-467EAAE94C4B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B9CF36F-7A51-4E7F-B234-4A93D4B4FE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555204-5C12-43D5-908F-467EAAE94C4B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B9CF36F-7A51-4E7F-B234-4A93D4B4FE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555204-5C12-43D5-908F-467EAAE94C4B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B9CF36F-7A51-4E7F-B234-4A93D4B4FE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555204-5C12-43D5-908F-467EAAE94C4B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B9CF36F-7A51-4E7F-B234-4A93D4B4FEB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555204-5C12-43D5-908F-467EAAE94C4B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B9CF36F-7A51-4E7F-B234-4A93D4B4FEB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555204-5C12-43D5-908F-467EAAE94C4B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B9CF36F-7A51-4E7F-B234-4A93D4B4FE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E1555204-5C12-43D5-908F-467EAAE94C4B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B9CF36F-7A51-4E7F-B234-4A93D4B4FEB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1555204-5C12-43D5-908F-467EAAE94C4B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B9CF36F-7A51-4E7F-B234-4A93D4B4FEBF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555204-5C12-43D5-908F-467EAAE94C4B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B9CF36F-7A51-4E7F-B234-4A93D4B4FE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555204-5C12-43D5-908F-467EAAE94C4B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B9CF36F-7A51-4E7F-B234-4A93D4B4FE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1555204-5C12-43D5-908F-467EAAE94C4B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FB9CF36F-7A51-4E7F-B234-4A93D4B4FEB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1555204-5C12-43D5-908F-467EAAE94C4B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FB9CF36F-7A51-4E7F-B234-4A93D4B4FEB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1555204-5C12-43D5-908F-467EAAE94C4B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FB9CF36F-7A51-4E7F-B234-4A93D4B4FEB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55204-5C12-43D5-908F-467EAAE94C4B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CF36F-7A51-4E7F-B234-4A93D4B4FEB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55204-5C12-43D5-908F-467EAAE94C4B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CF36F-7A51-4E7F-B234-4A93D4B4FEB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1555204-5C12-43D5-908F-467EAAE94C4B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B9CF36F-7A51-4E7F-B234-4A93D4B4FE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55204-5C12-43D5-908F-467EAAE94C4B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CF36F-7A51-4E7F-B234-4A93D4B4FE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1555204-5C12-43D5-908F-467EAAE94C4B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FB9CF36F-7A51-4E7F-B234-4A93D4B4FEBF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1555204-5C12-43D5-908F-467EAAE94C4B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B9CF36F-7A51-4E7F-B234-4A93D4B4FEBF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55204-5C12-43D5-908F-467EAAE94C4B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CF36F-7A51-4E7F-B234-4A93D4B4FE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55204-5C12-43D5-908F-467EAAE94C4B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CF36F-7A51-4E7F-B234-4A93D4B4FE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555204-5C12-43D5-908F-467EAAE94C4B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9CF36F-7A51-4E7F-B234-4A93D4B4F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382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1555204-5C12-43D5-908F-467EAAE94C4B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FB9CF36F-7A51-4E7F-B234-4A93D4B4FEBF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E1555204-5C12-43D5-908F-467EAAE94C4B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FB9CF36F-7A51-4E7F-B234-4A93D4B4FE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1555204-5C12-43D5-908F-467EAAE94C4B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B9CF36F-7A51-4E7F-B234-4A93D4B4FE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E1555204-5C12-43D5-908F-467EAAE94C4B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B9CF36F-7A51-4E7F-B234-4A93D4B4FE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1555204-5C12-43D5-908F-467EAAE94C4B}" type="datetimeFigureOut">
              <a:rPr lang="en-US" smtClean="0"/>
              <a:t>7/22/2014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FB9CF36F-7A51-4E7F-B234-4A93D4B4FE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04800"/>
            <a:ext cx="9220200" cy="2079625"/>
          </a:xfrm>
        </p:spPr>
        <p:txBody>
          <a:bodyPr>
            <a:noAutofit/>
          </a:bodyPr>
          <a:lstStyle/>
          <a:p>
            <a:r>
              <a:rPr lang="en-GB" sz="3600" b="1" dirty="0"/>
              <a:t>Effect of harvest and post-harvest processing methods on quality of bêche-de-mer in Fiji Islands</a:t>
            </a:r>
            <a:r>
              <a:rPr lang="en-US" sz="3600" dirty="0"/>
              <a:t/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133600"/>
            <a:ext cx="9144000" cy="4419600"/>
          </a:xfrm>
        </p:spPr>
        <p:txBody>
          <a:bodyPr>
            <a:normAutofit/>
          </a:bodyPr>
          <a:lstStyle/>
          <a:p>
            <a:r>
              <a:rPr lang="en-US" dirty="0"/>
              <a:t>Ravinesh </a:t>
            </a:r>
            <a:r>
              <a:rPr lang="en-US" dirty="0" smtClean="0"/>
              <a:t>Ram</a:t>
            </a:r>
            <a:r>
              <a:rPr lang="en-US" baseline="30000" dirty="0" smtClean="0"/>
              <a:t>1</a:t>
            </a:r>
            <a:r>
              <a:rPr lang="en-US" dirty="0" smtClean="0"/>
              <a:t>,  </a:t>
            </a:r>
            <a:r>
              <a:rPr lang="en-US" dirty="0" err="1"/>
              <a:t>Roveena</a:t>
            </a:r>
            <a:r>
              <a:rPr lang="en-US" dirty="0"/>
              <a:t> </a:t>
            </a:r>
            <a:r>
              <a:rPr lang="en-US" dirty="0" err="1"/>
              <a:t>Vandana</a:t>
            </a:r>
            <a:r>
              <a:rPr lang="en-US" dirty="0"/>
              <a:t> </a:t>
            </a:r>
            <a:r>
              <a:rPr lang="en-US" dirty="0" smtClean="0"/>
              <a:t>Chand</a:t>
            </a:r>
            <a:r>
              <a:rPr lang="en-US" baseline="30000" dirty="0" smtClean="0"/>
              <a:t>2</a:t>
            </a:r>
            <a:r>
              <a:rPr lang="en-US" dirty="0" smtClean="0"/>
              <a:t> </a:t>
            </a:r>
            <a:r>
              <a:rPr lang="en-US" dirty="0"/>
              <a:t>and Paul C. </a:t>
            </a:r>
            <a:r>
              <a:rPr lang="en-US" dirty="0" smtClean="0"/>
              <a:t>Southgate</a:t>
            </a:r>
            <a:r>
              <a:rPr lang="en-US" baseline="30000" dirty="0" smtClean="0"/>
              <a:t>1</a:t>
            </a:r>
            <a:endParaRPr lang="en-US" baseline="30000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2400" y="3200400"/>
            <a:ext cx="88392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en-GB" dirty="0" smtClean="0"/>
              <a:t>School </a:t>
            </a:r>
            <a:r>
              <a:rPr lang="en-GB" dirty="0"/>
              <a:t>of Marine and Tropical Biology, Faculty of Science and Engineering, James   Cook University, Townsville, </a:t>
            </a:r>
            <a:r>
              <a:rPr lang="en-GB" dirty="0" smtClean="0"/>
              <a:t>Australia</a:t>
            </a:r>
          </a:p>
          <a:p>
            <a:pPr lvl="0"/>
            <a:endParaRPr lang="en-GB" dirty="0" smtClean="0"/>
          </a:p>
          <a:p>
            <a:pPr marL="342900" lvl="0" indent="-342900">
              <a:buFont typeface="+mj-lt"/>
              <a:buAutoNum type="arabicPeriod" startAt="2"/>
            </a:pPr>
            <a:r>
              <a:rPr lang="en-GB" dirty="0" smtClean="0"/>
              <a:t>School </a:t>
            </a:r>
            <a:r>
              <a:rPr lang="en-GB" dirty="0"/>
              <a:t>of Biological and Chemical Sciences, Faculty of Science Technology and Environment, University of the South Pacific, Suva, Fiji </a:t>
            </a:r>
            <a:r>
              <a:rPr lang="en-GB" dirty="0" smtClean="0"/>
              <a:t>Islands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876800"/>
            <a:ext cx="3163887" cy="1408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5029199"/>
            <a:ext cx="2514600" cy="11040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9301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7772400" cy="792162"/>
          </a:xfrm>
        </p:spPr>
        <p:txBody>
          <a:bodyPr/>
          <a:lstStyle/>
          <a:p>
            <a:r>
              <a:rPr lang="en-US" dirty="0" smtClean="0"/>
              <a:t>Introduction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219200"/>
            <a:ext cx="8229600" cy="5334000"/>
          </a:xfrm>
        </p:spPr>
        <p:txBody>
          <a:bodyPr/>
          <a:lstStyle/>
          <a:p>
            <a:r>
              <a:rPr lang="en-US" dirty="0" smtClean="0"/>
              <a:t>Sea cucumber a delicacy for Asians</a:t>
            </a:r>
          </a:p>
          <a:p>
            <a:r>
              <a:rPr lang="en-US" dirty="0" smtClean="0"/>
              <a:t>Harvested in Fiji for over 2 centuries </a:t>
            </a:r>
            <a:endParaRPr lang="en-US" dirty="0" smtClean="0"/>
          </a:p>
          <a:p>
            <a:r>
              <a:rPr lang="en-US" dirty="0" smtClean="0"/>
              <a:t>Sea cucumbers are nutritionally rich in protein (43%), minerals (21%), fatty acids (5-61%). </a:t>
            </a:r>
            <a:endParaRPr lang="en-US" dirty="0" smtClean="0"/>
          </a:p>
          <a:p>
            <a:r>
              <a:rPr lang="en-US" dirty="0" smtClean="0"/>
              <a:t>Has </a:t>
            </a:r>
            <a:r>
              <a:rPr lang="en-US" dirty="0" smtClean="0"/>
              <a:t>a number of health benefits </a:t>
            </a:r>
            <a:r>
              <a:rPr lang="en-US" dirty="0" smtClean="0"/>
              <a:t>and </a:t>
            </a:r>
            <a:r>
              <a:rPr lang="en-US" dirty="0"/>
              <a:t>serve as a tonic and traditional remedy for  hypertension, asthma, rheumatism, cuts and burns, impotence and </a:t>
            </a:r>
            <a:r>
              <a:rPr lang="en-US" dirty="0" smtClean="0"/>
              <a:t>constipations. </a:t>
            </a:r>
            <a:endParaRPr lang="en-US" dirty="0" smtClean="0"/>
          </a:p>
          <a:p>
            <a:r>
              <a:rPr lang="en-US" dirty="0" smtClean="0"/>
              <a:t>Sea </a:t>
            </a:r>
            <a:r>
              <a:rPr lang="en-US" dirty="0" smtClean="0"/>
              <a:t>cucumber in perishable state processed to a dry form known as bêche-de-mer. </a:t>
            </a:r>
          </a:p>
          <a:p>
            <a:r>
              <a:rPr lang="en-US" dirty="0" smtClean="0"/>
              <a:t>Simple processing – boiling and drying stages 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043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314" y="6531"/>
            <a:ext cx="9078686" cy="71596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Location of study </a:t>
            </a:r>
            <a:r>
              <a:rPr lang="en-US" b="1" dirty="0" smtClean="0"/>
              <a:t>site</a:t>
            </a:r>
            <a:endParaRPr lang="en-US" b="1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761999"/>
            <a:ext cx="7924800" cy="5424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8640" y="6340619"/>
            <a:ext cx="8153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Source: http</a:t>
            </a:r>
            <a:r>
              <a:rPr lang="en-US" sz="1400" dirty="0"/>
              <a:t>://www.taveunidive.com/sg_userfiles/world_according_to_Fiji_Map.png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580819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 collected through formal and informal interviews with the fishers (n=86), middleperson (n=8), and the bêche-de-mer exporters (n=5) (Chinese nationals).</a:t>
            </a:r>
          </a:p>
          <a:p>
            <a:r>
              <a:rPr lang="en-US" dirty="0" smtClean="0"/>
              <a:t>Data </a:t>
            </a:r>
            <a:r>
              <a:rPr lang="en-US" dirty="0" err="1" smtClean="0"/>
              <a:t>analysed</a:t>
            </a:r>
            <a:r>
              <a:rPr lang="en-US" dirty="0" smtClean="0"/>
              <a:t> using SPSS statistical software by the method of Logistic regression and </a:t>
            </a:r>
            <a:r>
              <a:rPr lang="en-US" dirty="0" err="1" smtClean="0"/>
              <a:t>Hosmer</a:t>
            </a:r>
            <a:r>
              <a:rPr lang="en-US" dirty="0" smtClean="0"/>
              <a:t> and </a:t>
            </a:r>
            <a:r>
              <a:rPr lang="en-US" dirty="0" err="1" smtClean="0"/>
              <a:t>Lemeshow</a:t>
            </a:r>
            <a:r>
              <a:rPr lang="en-US" dirty="0" smtClean="0"/>
              <a:t> test.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Materials and Methods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9177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Sea cucumber processing technique used in Fiji Islands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and Discussion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333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28600" y="0"/>
            <a:ext cx="9372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34722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25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771"/>
            <a:ext cx="9135291" cy="6074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4800" y="6214348"/>
            <a:ext cx="815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first cook, cutting and gutting, smoke drying (P </a:t>
            </a:r>
            <a:r>
              <a:rPr lang="en-GB" sz="2400" u="sng" dirty="0"/>
              <a:t>&lt;</a:t>
            </a:r>
            <a:r>
              <a:rPr lang="en-GB" sz="2400" dirty="0"/>
              <a:t> 0.04; P </a:t>
            </a:r>
            <a:r>
              <a:rPr lang="en-GB" sz="2400" u="sng" dirty="0"/>
              <a:t>&lt;</a:t>
            </a:r>
            <a:r>
              <a:rPr lang="en-GB" sz="2400" dirty="0"/>
              <a:t> 0.05)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08025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Collagen stain – dry salting process </a:t>
            </a:r>
            <a:endParaRPr lang="en-US" dirty="0"/>
          </a:p>
        </p:txBody>
      </p:sp>
      <p:pic>
        <p:nvPicPr>
          <p:cNvPr id="4098" name="Picture 2" descr="C:\Users\User\Desktop\PhD papers from thesis\Papers from MSc thesis\Histology\Picro\picros 2\Slide 4, picro G x 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8490" y="3838484"/>
            <a:ext cx="3262751" cy="2447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User\Desktop\PhD papers from thesis\Papers from MSc thesis\Histology\Picro\picros 2\Slide 3, picro G x 20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84" y="3838484"/>
            <a:ext cx="32512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User\Desktop\PhD papers from thesis\Papers from MSc thesis\Histology\Picro\picros 1\Slide 2, picro g x 2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999793"/>
            <a:ext cx="3215418" cy="2478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User\Desktop\PhD papers from thesis\Papers from MSc thesis\Histology\Picro\picros 1\Slide 1, Picro G x 2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1" y="990602"/>
            <a:ext cx="3200400" cy="247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4800" y="3469152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24 hours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536481" y="28956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36 hours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6314814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48 hours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620000" y="57912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72 hours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933701" y="6321527"/>
            <a:ext cx="4587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Picrogomori</a:t>
            </a:r>
            <a:r>
              <a:rPr lang="en-US" dirty="0" smtClean="0"/>
              <a:t> stain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5434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 descr="C:\BDM pictures\SEA CUCUMBER\IMG_07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5234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ocuments\recent papers 27may2014\Sea cucumber workshop lautoka\live sea cucumbers\0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838200"/>
            <a:ext cx="4470400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657"/>
            <a:ext cx="91440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Species difficult to handle</a:t>
            </a:r>
            <a:endParaRPr lang="en-US" dirty="0"/>
          </a:p>
        </p:txBody>
      </p:sp>
      <p:pic>
        <p:nvPicPr>
          <p:cNvPr id="1027" name="Picture 3" descr="C:\Users\User\Documents\recent papers 27may2014\Sea cucumber workshop lautoka\last day pics\DSC0268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2800" y="3870960"/>
            <a:ext cx="452120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172200" y="1371599"/>
            <a:ext cx="2819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err="1" smtClean="0"/>
              <a:t>Holothuria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hermanni</a:t>
            </a:r>
            <a:endParaRPr lang="en-US" sz="2400" i="1" dirty="0" smtClean="0"/>
          </a:p>
          <a:p>
            <a:r>
              <a:rPr lang="en-US" sz="2400" dirty="0" smtClean="0"/>
              <a:t>(Curry fish)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 flipH="1">
            <a:off x="304799" y="4724400"/>
            <a:ext cx="37337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err="1" smtClean="0"/>
              <a:t>Stichopus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Chloloronotos</a:t>
            </a:r>
            <a:endParaRPr lang="en-US" sz="2400" i="1" dirty="0" smtClean="0"/>
          </a:p>
          <a:p>
            <a:r>
              <a:rPr lang="en-US" sz="2400" dirty="0" smtClean="0"/>
              <a:t>(Green fish)</a:t>
            </a:r>
            <a:endParaRPr lang="en-US" sz="2400" dirty="0"/>
          </a:p>
        </p:txBody>
      </p:sp>
      <p:sp>
        <p:nvSpPr>
          <p:cNvPr id="5" name="Right Arrow 4"/>
          <p:cNvSpPr/>
          <p:nvPr/>
        </p:nvSpPr>
        <p:spPr>
          <a:xfrm>
            <a:off x="3429000" y="4774334"/>
            <a:ext cx="990600" cy="3581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 flipH="1">
            <a:off x="4863192" y="1515694"/>
            <a:ext cx="1156607" cy="358140"/>
          </a:xfrm>
          <a:prstGeom prst="rightArrow">
            <a:avLst>
              <a:gd name="adj1" fmla="val 57295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782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30480"/>
            <a:ext cx="8229600" cy="792162"/>
          </a:xfrm>
        </p:spPr>
        <p:txBody>
          <a:bodyPr/>
          <a:lstStyle/>
          <a:p>
            <a:r>
              <a:rPr lang="en-US" dirty="0" smtClean="0"/>
              <a:t>Poorly smoked products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09600"/>
            <a:ext cx="8458200" cy="545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6210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7319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Poor quality products </a:t>
            </a:r>
            <a:endParaRPr lang="en-US" dirty="0"/>
          </a:p>
        </p:txBody>
      </p:sp>
      <p:pic>
        <p:nvPicPr>
          <p:cNvPr id="3073" name="Picture 42" descr="PIC_079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" y="1295400"/>
            <a:ext cx="3617843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43" descr="PIC_077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0228" y="1295400"/>
            <a:ext cx="3780183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776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 smtClean="0"/>
              <a:t>Good quality products </a:t>
            </a:r>
            <a:endParaRPr lang="en-US" dirty="0"/>
          </a:p>
        </p:txBody>
      </p:sp>
      <p:pic>
        <p:nvPicPr>
          <p:cNvPr id="4098" name="Picture 2" descr="C:\BDM pictures\star dragon pics\DSCI005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103" y="1752600"/>
            <a:ext cx="4343400" cy="3179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BDM pictures\Star dragon\IMG_131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6503" y="1702798"/>
            <a:ext cx="4343400" cy="325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9876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229600" cy="868362"/>
          </a:xfrm>
        </p:spPr>
        <p:txBody>
          <a:bodyPr/>
          <a:lstStyle/>
          <a:p>
            <a:r>
              <a:rPr lang="en-US" dirty="0" smtClean="0"/>
              <a:t>Implications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953000"/>
          </a:xfrm>
        </p:spPr>
        <p:txBody>
          <a:bodyPr/>
          <a:lstStyle/>
          <a:p>
            <a:r>
              <a:rPr lang="en-US" dirty="0" smtClean="0"/>
              <a:t>Improving the processing techniques will help the fishers of the Pacific to process better yield. </a:t>
            </a:r>
          </a:p>
          <a:p>
            <a:r>
              <a:rPr lang="en-US" dirty="0" smtClean="0"/>
              <a:t>Processing manuals be designed for individual species and distributed to fishers and processors conversed in vernacular languages </a:t>
            </a:r>
            <a:r>
              <a:rPr lang="en-US" dirty="0" smtClean="0"/>
              <a:t>(currently underway)</a:t>
            </a:r>
            <a:endParaRPr lang="en-US" dirty="0" smtClean="0"/>
          </a:p>
          <a:p>
            <a:r>
              <a:rPr lang="en-US" dirty="0" smtClean="0"/>
              <a:t>Workshops/training and awareness be raised on sea cucumber harvesting and processing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1643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229600" cy="5181600"/>
          </a:xfrm>
        </p:spPr>
        <p:txBody>
          <a:bodyPr/>
          <a:lstStyle/>
          <a:p>
            <a:r>
              <a:rPr lang="en-US" dirty="0" smtClean="0"/>
              <a:t>Sea cucumber processing technique in Fiji is used from the 1800’s</a:t>
            </a:r>
          </a:p>
          <a:p>
            <a:r>
              <a:rPr lang="en-US" dirty="0" smtClean="0"/>
              <a:t>Processed by series of boiling and drying process</a:t>
            </a:r>
          </a:p>
          <a:p>
            <a:r>
              <a:rPr lang="en-US" dirty="0" smtClean="0"/>
              <a:t>First boil, cut and gut and smoke drying were difficult steps in processing technique identified by the </a:t>
            </a:r>
            <a:r>
              <a:rPr lang="en-US" dirty="0" smtClean="0"/>
              <a:t>processors</a:t>
            </a:r>
          </a:p>
          <a:p>
            <a:r>
              <a:rPr lang="en-US" dirty="0" smtClean="0"/>
              <a:t>Follow up study in progress (“</a:t>
            </a:r>
            <a:r>
              <a:rPr lang="en-US" i="1" dirty="0" smtClean="0"/>
              <a:t>Impacts of processing techniques on quality and nutritional composition of tropical sea cucumbers</a:t>
            </a:r>
            <a:r>
              <a:rPr lang="en-US" dirty="0" smtClean="0"/>
              <a:t>”- JCU)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523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SPC, </a:t>
            </a:r>
            <a:r>
              <a:rPr lang="en-US" i="1" dirty="0"/>
              <a:t>Sea cucumbers and </a:t>
            </a:r>
            <a:r>
              <a:rPr lang="en-US" i="1" dirty="0" err="1"/>
              <a:t>beche</a:t>
            </a:r>
            <a:r>
              <a:rPr lang="en-US" i="1" dirty="0"/>
              <a:t>-de-mer of the tropical pacific. Handbook No. 18</a:t>
            </a:r>
            <a:r>
              <a:rPr lang="en-US" dirty="0"/>
              <a:t>. 1994, </a:t>
            </a:r>
            <a:r>
              <a:rPr lang="en-US" dirty="0" err="1"/>
              <a:t>Noumea</a:t>
            </a:r>
            <a:r>
              <a:rPr lang="en-US" dirty="0"/>
              <a:t>: SPC. 51.</a:t>
            </a:r>
          </a:p>
          <a:p>
            <a:r>
              <a:rPr lang="en-US" dirty="0" err="1"/>
              <a:t>Seeto</a:t>
            </a:r>
            <a:r>
              <a:rPr lang="en-US" dirty="0"/>
              <a:t>, J., </a:t>
            </a:r>
            <a:r>
              <a:rPr lang="en-US" i="1" dirty="0"/>
              <a:t>Bêche-de-mer processing – a little more effort to get much more money while saving precious resources.</a:t>
            </a:r>
            <a:r>
              <a:rPr lang="en-US" dirty="0"/>
              <a:t> SPC Bêche-de-mer information bulletin, 1999. </a:t>
            </a:r>
            <a:r>
              <a:rPr lang="en-US" b="1" dirty="0"/>
              <a:t>11</a:t>
            </a:r>
            <a:r>
              <a:rPr lang="en-US" dirty="0"/>
              <a:t>: p. 2-3.</a:t>
            </a:r>
          </a:p>
          <a:p>
            <a:r>
              <a:rPr lang="en-US" dirty="0" err="1"/>
              <a:t>Sachithananthan</a:t>
            </a:r>
            <a:r>
              <a:rPr lang="en-US" dirty="0"/>
              <a:t>, K., et al., </a:t>
            </a:r>
            <a:r>
              <a:rPr lang="en-US" i="1" dirty="0"/>
              <a:t>Report on the national workshop on fish handling in Zanzibar</a:t>
            </a:r>
            <a:r>
              <a:rPr lang="en-US" dirty="0"/>
              <a:t>, in </a:t>
            </a:r>
            <a:r>
              <a:rPr lang="en-US" i="1" dirty="0"/>
              <a:t>United Republic of Tanzania and report on the Tanzania/ SWIOP national workshop on Bêche-de-mer processing</a:t>
            </a:r>
            <a:r>
              <a:rPr lang="en-US" dirty="0"/>
              <a:t>. 1985, National workshop on fish handling. p. 45-83.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52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6248400"/>
            <a:ext cx="8229600" cy="265176"/>
          </a:xfrm>
        </p:spPr>
        <p:txBody>
          <a:bodyPr>
            <a:noAutofit/>
          </a:bodyPr>
          <a:lstStyle/>
          <a:p>
            <a:r>
              <a:rPr lang="en-US" sz="1000" dirty="0">
                <a:solidFill>
                  <a:schemeClr val="tx1"/>
                </a:solidFill>
              </a:rPr>
              <a:t>Source: https://i.chzbgr.com/maxW500/5895416832/h88F92155/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295400"/>
            <a:ext cx="8077200" cy="4724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058559" y="228600"/>
            <a:ext cx="38756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Thank you 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429808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962</TotalTime>
  <Words>505</Words>
  <Application>Microsoft Office PowerPoint</Application>
  <PresentationFormat>On-screen Show (4:3)</PresentationFormat>
  <Paragraphs>49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6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Office Theme</vt:lpstr>
      <vt:lpstr>Apex</vt:lpstr>
      <vt:lpstr>Equity</vt:lpstr>
      <vt:lpstr>Slipstream</vt:lpstr>
      <vt:lpstr>Concourse</vt:lpstr>
      <vt:lpstr>Oriel</vt:lpstr>
      <vt:lpstr>Effect of harvest and post-harvest processing methods on quality of bêche-de-mer in Fiji Islands </vt:lpstr>
      <vt:lpstr>Introduction </vt:lpstr>
      <vt:lpstr>Location of study site</vt:lpstr>
      <vt:lpstr>Materials and Methods</vt:lpstr>
      <vt:lpstr>Results and Discussion</vt:lpstr>
      <vt:lpstr>PowerPoint Presentation</vt:lpstr>
      <vt:lpstr>PowerPoint Presentation</vt:lpstr>
      <vt:lpstr>Collagen stain – dry salting process </vt:lpstr>
      <vt:lpstr>PowerPoint Presentation</vt:lpstr>
      <vt:lpstr>Species difficult to handle</vt:lpstr>
      <vt:lpstr>Poorly smoked products</vt:lpstr>
      <vt:lpstr>Poor quality products </vt:lpstr>
      <vt:lpstr>Good quality products </vt:lpstr>
      <vt:lpstr>Implications </vt:lpstr>
      <vt:lpstr>Conclusion </vt:lpstr>
      <vt:lpstr>References </vt:lpstr>
      <vt:lpstr>Source: https://i.chzbgr.com/maxW500/5895416832/h88F92155/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Effect of harvest and post-harvest processing methods on quality of bêche-de-mer in Fiji Islands </dc:title>
  <dc:creator>Ravinesh Ram</dc:creator>
  <cp:lastModifiedBy>Ravinesh Ram</cp:lastModifiedBy>
  <cp:revision>24</cp:revision>
  <dcterms:created xsi:type="dcterms:W3CDTF">2014-07-15T21:55:36Z</dcterms:created>
  <dcterms:modified xsi:type="dcterms:W3CDTF">2014-07-22T08:57:56Z</dcterms:modified>
</cp:coreProperties>
</file>