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6" r:id="rId2"/>
    <p:sldId id="274" r:id="rId3"/>
    <p:sldId id="269" r:id="rId4"/>
    <p:sldId id="270" r:id="rId5"/>
    <p:sldId id="272" r:id="rId6"/>
    <p:sldId id="276" r:id="rId7"/>
    <p:sldId id="277" r:id="rId8"/>
    <p:sldId id="273" r:id="rId9"/>
    <p:sldId id="256" r:id="rId10"/>
    <p:sldId id="258" r:id="rId11"/>
    <p:sldId id="259" r:id="rId12"/>
    <p:sldId id="260" r:id="rId13"/>
    <p:sldId id="262" r:id="rId14"/>
    <p:sldId id="263" r:id="rId15"/>
    <p:sldId id="264" r:id="rId16"/>
    <p:sldId id="275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CC"/>
    <a:srgbClr val="FF00FF"/>
    <a:srgbClr val="00FF00"/>
    <a:srgbClr val="FF66CC"/>
    <a:srgbClr val="990099"/>
    <a:srgbClr val="CC66FF"/>
    <a:srgbClr val="FFFFCC"/>
    <a:srgbClr val="FF7C80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62" autoAdjust="0"/>
    <p:restoredTop sz="94660"/>
  </p:normalViewPr>
  <p:slideViewPr>
    <p:cSldViewPr>
      <p:cViewPr>
        <p:scale>
          <a:sx n="60" d="100"/>
          <a:sy n="60" d="100"/>
        </p:scale>
        <p:origin x="-104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3AFFE-9FD3-41CD-9546-284E9BD60BDF}" type="datetimeFigureOut">
              <a:rPr lang="en-IN" smtClean="0"/>
              <a:pPr/>
              <a:t>23-06-2017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63109-2856-403E-A8E7-04A4ADA483F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63109-2856-403E-A8E7-04A4ADA483FF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63109-2856-403E-A8E7-04A4ADA483FF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44559-0AFD-41F7-A287-A0ED9658B31A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941D5-4D70-4EF2-88FE-4DD5F3F7018C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E6BCA-838B-4FB1-89D5-685360740FF2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E2939-68D0-47D9-9BCC-87A022C876CF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066EF-FB99-44AB-BAFA-863F5F9249B5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620A6-85C2-4826-8F79-2FFB74FC2150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439E1-5F1F-417F-98E5-BF609EEF0472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8D4D7-779B-4563-AF55-798C871A6A76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13C1D-78ED-4A29-8A94-9955B5DA33BB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BD0F-E4D2-48B9-B3A8-274E734761F9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00CDC-A794-40F5-BC04-B2D46C122C48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6161B-F0B6-4D3B-B63E-4D04865A8F55}" type="datetime1">
              <a:rPr lang="en-US" smtClean="0"/>
              <a:pPr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n.wikipedia.org/wiki/Ferromagnetis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rashmi\Desktop\Spain_conference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61662"/>
            <a:ext cx="8289560" cy="549633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542092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 smtClean="0"/>
          </a:p>
          <a:p>
            <a:r>
              <a:rPr lang="en-IN" dirty="0" smtClean="0"/>
              <a:t>                       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152400" y="1954411"/>
            <a:ext cx="91440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 smtClean="0"/>
          </a:p>
          <a:p>
            <a:r>
              <a:rPr lang="en-IN" dirty="0" smtClean="0"/>
              <a:t>                 </a:t>
            </a:r>
          </a:p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IN" sz="2400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Rashmi</a:t>
            </a:r>
            <a:r>
              <a:rPr lang="en-IN" sz="24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Rani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*,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Radheshyam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Rai</a:t>
            </a:r>
            <a:r>
              <a:rPr lang="en-IN" sz="24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Seema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Sharma</a:t>
            </a:r>
            <a:r>
              <a:rPr lang="en-IN" sz="24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Madan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Lal</a:t>
            </a:r>
            <a:r>
              <a:rPr lang="en-IN" sz="24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Mamta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Shandilya</a:t>
            </a:r>
            <a:r>
              <a:rPr lang="en-IN" sz="24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Arpana</a:t>
            </a:r>
            <a:r>
              <a:rPr lang="en-I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Singh</a:t>
            </a:r>
            <a:r>
              <a:rPr lang="en-IN" sz="2400" baseline="30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fr-FR" i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a) School of Physics and Materials Science, </a:t>
            </a:r>
            <a:r>
              <a:rPr lang="en-IN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Shoolini</a:t>
            </a:r>
            <a:r>
              <a:rPr lang="en-IN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University, H.P, India. </a:t>
            </a:r>
          </a:p>
          <a:p>
            <a:r>
              <a:rPr lang="en-IN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b) Ferroelectric Research Laboratory, Department of Physics, </a:t>
            </a:r>
            <a:r>
              <a:rPr lang="en-IN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A.N.College</a:t>
            </a:r>
            <a:r>
              <a:rPr lang="en-IN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Patna, India.</a:t>
            </a:r>
          </a:p>
          <a:p>
            <a:endParaRPr lang="en-IN" i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/>
              <a:t>   </a:t>
            </a:r>
            <a:r>
              <a:rPr lang="en-IN" dirty="0" smtClean="0"/>
              <a:t>           </a:t>
            </a:r>
            <a:r>
              <a:rPr lang="en-IN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fr-FR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Laboratoire </a:t>
            </a:r>
            <a:r>
              <a:rPr lang="fr-FR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des Solides Irradies, Ecole Polytechnique, Palaiseau, France .</a:t>
            </a:r>
            <a:r>
              <a:rPr lang="en-IN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N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6096000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1" dirty="0" smtClean="0">
                <a:solidFill>
                  <a:srgbClr val="FF0000"/>
                </a:solidFill>
                <a:latin typeface="Arial Narrow" pitchFamily="34" charset="0"/>
              </a:rPr>
              <a:t>Ceramic and composite materials , June 26-27, 2017 Madrid, Spain</a:t>
            </a:r>
            <a:r>
              <a:rPr lang="en-IN" sz="2400" b="1" i="1" dirty="0" smtClean="0">
                <a:solidFill>
                  <a:srgbClr val="FF00FF"/>
                </a:solidFill>
                <a:latin typeface="Arial Narrow" pitchFamily="34" charset="0"/>
              </a:rPr>
              <a:t> </a:t>
            </a:r>
            <a:r>
              <a:rPr lang="en-IN" sz="2400" b="1" i="1" dirty="0" smtClean="0">
                <a:solidFill>
                  <a:schemeClr val="accent6"/>
                </a:solidFill>
                <a:latin typeface="Arial Narrow" pitchFamily="34" charset="0"/>
              </a:rPr>
              <a:t>    </a:t>
            </a:r>
            <a:endParaRPr lang="en-IN" sz="2400" b="1" i="1" dirty="0">
              <a:solidFill>
                <a:schemeClr val="accent6"/>
              </a:solidFill>
              <a:latin typeface="Arial Narrow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76200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Multiferroic</a:t>
            </a:r>
            <a:r>
              <a:rPr lang="en-I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properties of BCT-ZF ceramics </a:t>
            </a:r>
          </a:p>
          <a:p>
            <a:endParaRPr lang="en-IN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5" name="Picture 14" descr="C:\Users\rashmi\Desktop\download (1)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Résultat de recherche d'images pour &quot;logo of shoolini university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3825" y="0"/>
            <a:ext cx="1400175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Users\rashmi\Desktop\Spain_conference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599" y="2971800"/>
            <a:ext cx="3766935" cy="2597189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304800" y="1066800"/>
            <a:ext cx="2057400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838200"/>
            <a:ext cx="876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endParaRPr lang="en-IN" dirty="0" smtClean="0"/>
          </a:p>
          <a:p>
            <a:r>
              <a:rPr lang="en-IN" dirty="0" smtClean="0"/>
              <a:t>   </a:t>
            </a:r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2743200"/>
            <a:ext cx="5334000" cy="4616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Synthesis and preparation of BCT-ZF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4667071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1) Structural properties of BCT-ZF.</a:t>
            </a:r>
          </a:p>
          <a:p>
            <a:r>
              <a:rPr lang="en-IN" dirty="0" smtClean="0"/>
              <a:t>2) Magnetic properties of BCT-ZF.</a:t>
            </a:r>
          </a:p>
          <a:p>
            <a:r>
              <a:rPr lang="en-IN" dirty="0" smtClean="0"/>
              <a:t>3) Electrical properties of BCT-ZF.</a:t>
            </a:r>
          </a:p>
          <a:p>
            <a:r>
              <a:rPr lang="en-IN" dirty="0" smtClean="0"/>
              <a:t>4) </a:t>
            </a:r>
            <a:r>
              <a:rPr lang="en-IN" dirty="0" err="1" smtClean="0"/>
              <a:t>Magnetoelectric</a:t>
            </a:r>
            <a:r>
              <a:rPr lang="en-IN" dirty="0" smtClean="0"/>
              <a:t> properties of BCT-ZF.     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6076890"/>
            <a:ext cx="5562600" cy="4616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Conclusions and </a:t>
            </a:r>
            <a:r>
              <a:rPr lang="en-I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perspectives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13716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1) </a:t>
            </a:r>
            <a:r>
              <a:rPr lang="en-IN" dirty="0" err="1" smtClean="0">
                <a:cs typeface="Times New Roman" pitchFamily="18" charset="0"/>
              </a:rPr>
              <a:t>Mulitiferroic</a:t>
            </a:r>
            <a:r>
              <a:rPr lang="en-IN" dirty="0" smtClean="0">
                <a:cs typeface="Times New Roman" pitchFamily="18" charset="0"/>
              </a:rPr>
              <a:t>.</a:t>
            </a:r>
          </a:p>
          <a:p>
            <a:r>
              <a:rPr lang="en-IN" dirty="0" smtClean="0">
                <a:cs typeface="Times New Roman" pitchFamily="18" charset="0"/>
              </a:rPr>
              <a:t>2) Idea of </a:t>
            </a:r>
            <a:r>
              <a:rPr lang="en-IN" dirty="0" err="1" smtClean="0">
                <a:cs typeface="Times New Roman" pitchFamily="18" charset="0"/>
              </a:rPr>
              <a:t>magnetoelectric</a:t>
            </a:r>
            <a:r>
              <a:rPr lang="en-IN" dirty="0" smtClean="0">
                <a:cs typeface="Times New Roman" pitchFamily="18" charset="0"/>
              </a:rPr>
              <a:t> effect.</a:t>
            </a:r>
          </a:p>
          <a:p>
            <a:r>
              <a:rPr lang="en-IN" dirty="0" smtClean="0">
                <a:cs typeface="Times New Roman" pitchFamily="18" charset="0"/>
              </a:rPr>
              <a:t>3) </a:t>
            </a:r>
            <a:r>
              <a:rPr lang="en-IN" dirty="0" err="1" smtClean="0">
                <a:cs typeface="Times New Roman" pitchFamily="18" charset="0"/>
              </a:rPr>
              <a:t>Multiferroic</a:t>
            </a:r>
            <a:r>
              <a:rPr lang="en-IN" dirty="0" smtClean="0">
                <a:cs typeface="Times New Roman" pitchFamily="18" charset="0"/>
              </a:rPr>
              <a:t> </a:t>
            </a:r>
            <a:r>
              <a:rPr lang="en-IN" dirty="0" err="1" smtClean="0">
                <a:cs typeface="Times New Roman" pitchFamily="18" charset="0"/>
              </a:rPr>
              <a:t>magnetoelectric</a:t>
            </a:r>
            <a:r>
              <a:rPr lang="en-IN" dirty="0" smtClean="0">
                <a:cs typeface="Times New Roman" pitchFamily="18" charset="0"/>
              </a:rPr>
              <a:t> materials.</a:t>
            </a:r>
          </a:p>
          <a:p>
            <a:r>
              <a:rPr lang="en-IN" dirty="0" smtClean="0">
                <a:cs typeface="Times New Roman" pitchFamily="18" charset="0"/>
              </a:rPr>
              <a:t>4) Barium calcium </a:t>
            </a:r>
            <a:r>
              <a:rPr lang="en-IN" dirty="0" err="1" smtClean="0">
                <a:cs typeface="Times New Roman" pitchFamily="18" charset="0"/>
              </a:rPr>
              <a:t>titanate</a:t>
            </a:r>
            <a:r>
              <a:rPr lang="en-IN" dirty="0" smtClean="0">
                <a:cs typeface="Times New Roman" pitchFamily="18" charset="0"/>
              </a:rPr>
              <a:t> (BCT) - Zinc ferrite (ZF</a:t>
            </a:r>
            <a:r>
              <a:rPr lang="en-IN" dirty="0" smtClean="0">
                <a:cs typeface="Times New Roman" pitchFamily="18" charset="0"/>
              </a:rPr>
              <a:t>).</a:t>
            </a:r>
            <a:endParaRPr lang="en-IN" dirty="0"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4191000"/>
            <a:ext cx="3429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Results &amp; discussions</a:t>
            </a:r>
            <a:endParaRPr lang="en-IN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32004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IN" dirty="0" smtClean="0"/>
              <a:t>1) Solid state sintering method.</a:t>
            </a:r>
          </a:p>
          <a:p>
            <a:pPr marL="342900" indent="-342900"/>
            <a:r>
              <a:rPr lang="en-IN" dirty="0" smtClean="0"/>
              <a:t>2) Characterizations. </a:t>
            </a:r>
          </a:p>
          <a:p>
            <a:pPr marL="342900" indent="-342900"/>
            <a:r>
              <a:rPr lang="en-IN" dirty="0" smtClean="0"/>
              <a:t>3) Measurements.</a:t>
            </a:r>
            <a:endParaRPr lang="en-IN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0" name="5-Point Star 39"/>
          <p:cNvSpPr/>
          <p:nvPr/>
        </p:nvSpPr>
        <p:spPr>
          <a:xfrm>
            <a:off x="228600" y="9906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5-Point Star 40"/>
          <p:cNvSpPr/>
          <p:nvPr/>
        </p:nvSpPr>
        <p:spPr>
          <a:xfrm>
            <a:off x="228600" y="28956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5-Point Star 41"/>
          <p:cNvSpPr/>
          <p:nvPr/>
        </p:nvSpPr>
        <p:spPr>
          <a:xfrm>
            <a:off x="228600" y="43434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5-Point Star 42"/>
          <p:cNvSpPr/>
          <p:nvPr/>
        </p:nvSpPr>
        <p:spPr>
          <a:xfrm>
            <a:off x="228600" y="62484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3819230" y="152400"/>
            <a:ext cx="1505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Outline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6332560" y="2103900"/>
            <a:ext cx="2743200" cy="1905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/>
          <p:cNvSpPr txBox="1"/>
          <p:nvPr/>
        </p:nvSpPr>
        <p:spPr>
          <a:xfrm>
            <a:off x="1066800" y="1524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                     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Multiferroic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en-IN" sz="2800" b="1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IN" sz="2800" b="1" dirty="0">
              <a:solidFill>
                <a:srgbClr val="00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04800" y="1905000"/>
            <a:ext cx="7332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         Ferromagnetism              </a:t>
            </a:r>
            <a:r>
              <a:rPr lang="en-IN" b="1" dirty="0" err="1" smtClean="0"/>
              <a:t>Ferroelectricity</a:t>
            </a:r>
            <a:r>
              <a:rPr lang="en-IN" b="1" dirty="0" smtClean="0"/>
              <a:t>               </a:t>
            </a:r>
            <a:r>
              <a:rPr lang="en-IN" b="1" dirty="0" err="1" smtClean="0"/>
              <a:t>Ferroelasticity</a:t>
            </a:r>
            <a:r>
              <a:rPr lang="en-IN" b="1" dirty="0" smtClean="0"/>
              <a:t> </a:t>
            </a:r>
          </a:p>
          <a:p>
            <a:r>
              <a:rPr lang="en-IN" dirty="0" smtClean="0"/>
              <a:t>          spontaneous                       </a:t>
            </a:r>
            <a:r>
              <a:rPr lang="en-IN" dirty="0" err="1" smtClean="0"/>
              <a:t>spontaneous</a:t>
            </a:r>
            <a:r>
              <a:rPr lang="en-IN" dirty="0" smtClean="0"/>
              <a:t>                  </a:t>
            </a:r>
            <a:r>
              <a:rPr lang="en-IN" dirty="0" err="1" smtClean="0"/>
              <a:t>spontaneous</a:t>
            </a:r>
            <a:r>
              <a:rPr lang="en-IN" dirty="0" smtClean="0"/>
              <a:t> </a:t>
            </a:r>
          </a:p>
          <a:p>
            <a:r>
              <a:rPr lang="en-IN" dirty="0" smtClean="0"/>
              <a:t>          magnetization                      polarization                         strain 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914400"/>
            <a:ext cx="9448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err="1" smtClean="0"/>
              <a:t>Multiferroics</a:t>
            </a:r>
            <a:r>
              <a:rPr lang="en-IN" dirty="0" smtClean="0"/>
              <a:t> are defined as materials that exhibit more than one of the primary </a:t>
            </a:r>
            <a:r>
              <a:rPr lang="en-IN" dirty="0" err="1" smtClean="0"/>
              <a:t>ferroic</a:t>
            </a:r>
            <a:r>
              <a:rPr lang="en-IN" dirty="0" smtClean="0"/>
              <a:t> order parameters in the same phase « formation of switchable domains:</a:t>
            </a:r>
          </a:p>
          <a:p>
            <a:endParaRPr lang="en-IN" dirty="0" smtClean="0"/>
          </a:p>
          <a:p>
            <a:endParaRPr lang="en-IN" dirty="0" smtClean="0"/>
          </a:p>
          <a:p>
            <a:r>
              <a:rPr lang="en-IN" dirty="0" smtClean="0">
                <a:hlinkClick r:id="rId2" tooltip="Ferromagnetism"/>
              </a:rPr>
              <a:t>         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10" name="Picture 8" descr="C:\Users\rashmi\Desktop\Spain_conference\multiferroi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4343400"/>
            <a:ext cx="2819400" cy="19878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Picture 7" descr="C:\Users\rashmi\Desktop\Spain_conference\e20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256300"/>
            <a:ext cx="2438400" cy="15514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Oval 15"/>
          <p:cNvSpPr/>
          <p:nvPr/>
        </p:nvSpPr>
        <p:spPr>
          <a:xfrm>
            <a:off x="6629400" y="5943600"/>
            <a:ext cx="1752600" cy="4572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Cube 23"/>
          <p:cNvSpPr/>
          <p:nvPr/>
        </p:nvSpPr>
        <p:spPr>
          <a:xfrm>
            <a:off x="457200" y="3015016"/>
            <a:ext cx="638223" cy="435961"/>
          </a:xfrm>
          <a:prstGeom prst="cub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N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25" name="Cube 24"/>
          <p:cNvSpPr/>
          <p:nvPr/>
        </p:nvSpPr>
        <p:spPr>
          <a:xfrm>
            <a:off x="976952" y="3015016"/>
            <a:ext cx="547048" cy="435961"/>
          </a:xfrm>
          <a:prstGeom prst="cube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667000" y="3200400"/>
            <a:ext cx="609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3276600" y="3200400"/>
            <a:ext cx="609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2667000" y="2971800"/>
            <a:ext cx="609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3276600" y="2971800"/>
            <a:ext cx="609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/>
          <p:cNvSpPr txBox="1"/>
          <p:nvPr/>
        </p:nvSpPr>
        <p:spPr>
          <a:xfrm>
            <a:off x="2743200" y="29058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+   -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3352800" y="29058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+   -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2743200" y="31344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+   -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3352800" y="31461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+   -</a:t>
            </a:r>
            <a:endParaRPr lang="en-IN" dirty="0"/>
          </a:p>
        </p:txBody>
      </p:sp>
      <p:sp>
        <p:nvSpPr>
          <p:cNvPr id="34" name="Diamond 33"/>
          <p:cNvSpPr/>
          <p:nvPr/>
        </p:nvSpPr>
        <p:spPr>
          <a:xfrm>
            <a:off x="4876800" y="2971800"/>
            <a:ext cx="1219200" cy="609600"/>
          </a:xfrm>
          <a:prstGeom prst="diamond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c 34"/>
          <p:cNvSpPr>
            <a:spLocks/>
          </p:cNvSpPr>
          <p:nvPr/>
        </p:nvSpPr>
        <p:spPr>
          <a:xfrm rot="17766347">
            <a:off x="5398753" y="2967541"/>
            <a:ext cx="304800" cy="504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Arc 36"/>
          <p:cNvSpPr/>
          <p:nvPr/>
        </p:nvSpPr>
        <p:spPr>
          <a:xfrm rot="19080000">
            <a:off x="5302966" y="3117612"/>
            <a:ext cx="304800" cy="25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c 38"/>
          <p:cNvSpPr/>
          <p:nvPr/>
        </p:nvSpPr>
        <p:spPr>
          <a:xfrm rot="20940000">
            <a:off x="5261870" y="3152618"/>
            <a:ext cx="304800" cy="7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Arc 40"/>
          <p:cNvSpPr/>
          <p:nvPr/>
        </p:nvSpPr>
        <p:spPr>
          <a:xfrm rot="8875700">
            <a:off x="5366555" y="3195934"/>
            <a:ext cx="304800" cy="25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Arc 41"/>
          <p:cNvSpPr>
            <a:spLocks/>
          </p:cNvSpPr>
          <p:nvPr/>
        </p:nvSpPr>
        <p:spPr>
          <a:xfrm rot="7110608">
            <a:off x="5268416" y="3082155"/>
            <a:ext cx="304800" cy="504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Arc 43"/>
          <p:cNvSpPr/>
          <p:nvPr/>
        </p:nvSpPr>
        <p:spPr>
          <a:xfrm rot="10322668">
            <a:off x="5413716" y="3297347"/>
            <a:ext cx="304800" cy="7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Arc 48"/>
          <p:cNvSpPr/>
          <p:nvPr/>
        </p:nvSpPr>
        <p:spPr>
          <a:xfrm rot="-1260000" flipH="1">
            <a:off x="4720188" y="3121332"/>
            <a:ext cx="228601" cy="43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Arc 49"/>
          <p:cNvSpPr/>
          <p:nvPr/>
        </p:nvSpPr>
        <p:spPr>
          <a:xfrm rot="-1560000" flipH="1">
            <a:off x="4775957" y="3159734"/>
            <a:ext cx="228601" cy="288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Arc 50"/>
          <p:cNvSpPr/>
          <p:nvPr/>
        </p:nvSpPr>
        <p:spPr>
          <a:xfrm rot="-1860000" flipH="1">
            <a:off x="4833837" y="3159436"/>
            <a:ext cx="228601" cy="252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Arc 51"/>
          <p:cNvSpPr/>
          <p:nvPr/>
        </p:nvSpPr>
        <p:spPr>
          <a:xfrm rot="19565501" flipV="1">
            <a:off x="5832771" y="3112195"/>
            <a:ext cx="346161" cy="32400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Arc 53"/>
          <p:cNvSpPr/>
          <p:nvPr/>
        </p:nvSpPr>
        <p:spPr>
          <a:xfrm rot="2940000">
            <a:off x="5870455" y="3157534"/>
            <a:ext cx="231586" cy="31433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Arc 54"/>
          <p:cNvSpPr/>
          <p:nvPr/>
        </p:nvSpPr>
        <p:spPr>
          <a:xfrm rot="19565501" flipV="1">
            <a:off x="5866087" y="3066444"/>
            <a:ext cx="346161" cy="374003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5"/>
          <p:cNvSpPr/>
          <p:nvPr/>
        </p:nvSpPr>
        <p:spPr>
          <a:xfrm>
            <a:off x="685800" y="3886200"/>
            <a:ext cx="213360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Ferroelectric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514600" y="3886200"/>
            <a:ext cx="2133600" cy="381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Ferroelastic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Down Arrow 57"/>
          <p:cNvSpPr/>
          <p:nvPr/>
        </p:nvSpPr>
        <p:spPr>
          <a:xfrm>
            <a:off x="2362200" y="4267200"/>
            <a:ext cx="304800" cy="2286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60" name="Straight Connector 59"/>
          <p:cNvCxnSpPr>
            <a:stCxn id="58" idx="0"/>
            <a:endCxn id="58" idx="2"/>
          </p:cNvCxnSpPr>
          <p:nvPr/>
        </p:nvCxnSpPr>
        <p:spPr>
          <a:xfrm>
            <a:off x="2514600" y="4267200"/>
            <a:ext cx="0" cy="22860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Down Arrow 60"/>
          <p:cNvSpPr/>
          <p:nvPr/>
        </p:nvSpPr>
        <p:spPr>
          <a:xfrm>
            <a:off x="2438400" y="4267200"/>
            <a:ext cx="304800" cy="228600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62"/>
          <p:cNvSpPr/>
          <p:nvPr/>
        </p:nvSpPr>
        <p:spPr>
          <a:xfrm>
            <a:off x="685800" y="4925704"/>
            <a:ext cx="2133600" cy="381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Ferromagnetic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590800" y="4925704"/>
            <a:ext cx="2133600" cy="381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Ferroelastic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Down Arrow 64"/>
          <p:cNvSpPr/>
          <p:nvPr/>
        </p:nvSpPr>
        <p:spPr>
          <a:xfrm>
            <a:off x="2362200" y="5257800"/>
            <a:ext cx="304800" cy="2286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Down Arrow 65"/>
          <p:cNvSpPr/>
          <p:nvPr/>
        </p:nvSpPr>
        <p:spPr>
          <a:xfrm>
            <a:off x="2438400" y="5257800"/>
            <a:ext cx="304800" cy="228600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TextBox 66"/>
          <p:cNvSpPr txBox="1"/>
          <p:nvPr/>
        </p:nvSpPr>
        <p:spPr>
          <a:xfrm>
            <a:off x="609600" y="44196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 smtClean="0">
                <a:latin typeface="+mj-lt"/>
                <a:cs typeface="Aharoni" pitchFamily="2" charset="-79"/>
              </a:rPr>
              <a:t>Piezoelectric and </a:t>
            </a:r>
            <a:r>
              <a:rPr lang="en-IN" b="1" i="1" dirty="0" err="1" smtClean="0">
                <a:latin typeface="+mj-lt"/>
                <a:cs typeface="Aharoni" pitchFamily="2" charset="-79"/>
              </a:rPr>
              <a:t>electrostrictive</a:t>
            </a:r>
            <a:r>
              <a:rPr lang="en-IN" b="1" i="1" dirty="0" smtClean="0">
                <a:latin typeface="+mj-lt"/>
                <a:cs typeface="Aharoni" pitchFamily="2" charset="-79"/>
              </a:rPr>
              <a:t> coupling</a:t>
            </a:r>
            <a:endParaRPr lang="en-IN" b="1" i="1" dirty="0">
              <a:latin typeface="+mj-lt"/>
              <a:cs typeface="Aharoni" pitchFamily="2" charset="-79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04800" y="54102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 err="1" smtClean="0">
                <a:cs typeface="Aharoni" pitchFamily="2" charset="-79"/>
              </a:rPr>
              <a:t>Piezomagnetic</a:t>
            </a:r>
            <a:r>
              <a:rPr lang="en-IN" b="1" i="1" dirty="0" smtClean="0">
                <a:cs typeface="Aharoni" pitchFamily="2" charset="-79"/>
              </a:rPr>
              <a:t> and </a:t>
            </a:r>
            <a:r>
              <a:rPr lang="en-IN" b="1" i="1" dirty="0" err="1" smtClean="0">
                <a:cs typeface="Aharoni" pitchFamily="2" charset="-79"/>
              </a:rPr>
              <a:t>magnetomechanical</a:t>
            </a:r>
            <a:r>
              <a:rPr lang="en-IN" b="1" i="1" dirty="0" smtClean="0">
                <a:cs typeface="Aharoni" pitchFamily="2" charset="-79"/>
              </a:rPr>
              <a:t> coupling</a:t>
            </a:r>
            <a:endParaRPr lang="en-IN" b="1" i="1" dirty="0">
              <a:cs typeface="Aharoni" pitchFamily="2" charset="-79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85800" y="5945872"/>
            <a:ext cx="2133600" cy="381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Ferromagnetic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590800" y="5945872"/>
            <a:ext cx="213360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Ferroelectric</a:t>
            </a:r>
            <a:endParaRPr lang="en-IN" sz="2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3" name="Down Arrow 72"/>
          <p:cNvSpPr/>
          <p:nvPr/>
        </p:nvSpPr>
        <p:spPr>
          <a:xfrm>
            <a:off x="2362200" y="6324600"/>
            <a:ext cx="304800" cy="2286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Down Arrow 71"/>
          <p:cNvSpPr/>
          <p:nvPr/>
        </p:nvSpPr>
        <p:spPr>
          <a:xfrm>
            <a:off x="2438400" y="6324600"/>
            <a:ext cx="304800" cy="2286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TextBox 73"/>
          <p:cNvSpPr txBox="1"/>
          <p:nvPr/>
        </p:nvSpPr>
        <p:spPr>
          <a:xfrm>
            <a:off x="228600" y="64770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      </a:t>
            </a:r>
            <a:r>
              <a:rPr lang="en-IN" b="1" i="1" dirty="0" err="1" smtClean="0">
                <a:cs typeface="Aharoni" pitchFamily="2" charset="-79"/>
              </a:rPr>
              <a:t>Magnetostrictive</a:t>
            </a:r>
            <a:r>
              <a:rPr lang="en-IN" b="1" i="1" dirty="0" smtClean="0">
                <a:cs typeface="Aharoni" pitchFamily="2" charset="-79"/>
              </a:rPr>
              <a:t> and piezoelectric coupling</a:t>
            </a:r>
            <a:endParaRPr lang="en-IN" b="1" i="1" dirty="0">
              <a:cs typeface="Aharoni" pitchFamily="2" charset="-79"/>
            </a:endParaRPr>
          </a:p>
        </p:txBody>
      </p:sp>
      <p:sp>
        <p:nvSpPr>
          <p:cNvPr id="80" name="Bent-Up Arrow 79"/>
          <p:cNvSpPr/>
          <p:nvPr/>
        </p:nvSpPr>
        <p:spPr>
          <a:xfrm>
            <a:off x="5486400" y="6400800"/>
            <a:ext cx="1981200" cy="228600"/>
          </a:xfrm>
          <a:prstGeom prst="bentUp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Slide Number Placeholder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9" name="5-Point Star 68"/>
          <p:cNvSpPr/>
          <p:nvPr/>
        </p:nvSpPr>
        <p:spPr>
          <a:xfrm>
            <a:off x="152400" y="9906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762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Idea of </a:t>
            </a:r>
            <a:r>
              <a:rPr lang="en-IN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effect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83820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dirty="0" smtClean="0"/>
              <a:t>The </a:t>
            </a:r>
            <a:r>
              <a:rPr lang="en-IN" b="1" dirty="0" err="1" smtClean="0"/>
              <a:t>magnetoelectric</a:t>
            </a:r>
            <a:r>
              <a:rPr lang="en-IN" b="1" dirty="0" smtClean="0"/>
              <a:t> effect</a:t>
            </a:r>
            <a:r>
              <a:rPr lang="en-IN" dirty="0" smtClean="0"/>
              <a:t> (ME) is the phenomenon of inducing magnetic (electric) polarization by applying an external electric (magnetic) field. The effects can be linear or/and non-linear with respect to the external fields. In general, this effect depends on temperature. The effect can be expressed in the following form: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26626" name="AutoShape 2" descr="M_{i}=\sum \alpha _{{ij}}E_{j}+\sum \beta _{{ijk}}E_{j}E_{k}+\ldots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457200" y="2750403"/>
            <a:ext cx="563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+mj-lt"/>
                <a:cs typeface="Times New Roman"/>
              </a:rPr>
              <a:t>   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P</a:t>
            </a:r>
            <a:r>
              <a:rPr lang="en-IN" sz="2400" baseline="-25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= Ʃ</a:t>
            </a:r>
            <a:r>
              <a:rPr lang="el-GR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α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ij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j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+ Ʃ</a:t>
            </a:r>
            <a:r>
              <a:rPr lang="el-GR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β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ijk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j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+…..</a:t>
            </a:r>
          </a:p>
          <a:p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M</a:t>
            </a:r>
            <a:r>
              <a:rPr lang="en-IN" sz="2400" baseline="-25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= Ʃ</a:t>
            </a:r>
            <a:r>
              <a:rPr lang="el-GR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α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ij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j</a:t>
            </a:r>
            <a:r>
              <a:rPr lang="en-IN" sz="2400" baseline="-25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+ Ʃ</a:t>
            </a:r>
            <a:r>
              <a:rPr lang="el-GR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β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ijk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j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IN" sz="24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</a:t>
            </a:r>
            <a:r>
              <a:rPr lang="en-IN" sz="2400" baseline="-25000" dirty="0" err="1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k</a:t>
            </a:r>
            <a:r>
              <a:rPr lang="en-IN" sz="2400" baseline="-25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+….…..</a:t>
            </a:r>
            <a:r>
              <a:rPr lang="en-IN" sz="2400" baseline="-250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     </a:t>
            </a:r>
            <a:r>
              <a:rPr lang="en-IN" sz="2400" dirty="0" smtClean="0"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  </a:t>
            </a:r>
            <a:endParaRPr lang="en-IN" sz="2400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26628" name="AutoShape 4" descr="Résultat de recherche d'images pour &quot;what is magnetoelectric effect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4419600" y="3276600"/>
            <a:ext cx="3886200" cy="34290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Isosceles Triangle 25"/>
          <p:cNvSpPr/>
          <p:nvPr/>
        </p:nvSpPr>
        <p:spPr>
          <a:xfrm>
            <a:off x="4419600" y="3429000"/>
            <a:ext cx="3048000" cy="289560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5715000" y="3352800"/>
            <a:ext cx="533400" cy="533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E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4114800" y="6019800"/>
            <a:ext cx="533400" cy="533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7162800" y="6019800"/>
            <a:ext cx="533400" cy="533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H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67200" y="6096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latin typeface="Times New Roman"/>
                <a:cs typeface="Times New Roman"/>
              </a:rPr>
              <a:t>σ</a:t>
            </a:r>
            <a:endParaRPr lang="en-IN" sz="2000" b="1" dirty="0"/>
          </a:p>
        </p:txBody>
      </p:sp>
      <p:sp>
        <p:nvSpPr>
          <p:cNvPr id="31" name="Isosceles Triangle 30"/>
          <p:cNvSpPr/>
          <p:nvPr/>
        </p:nvSpPr>
        <p:spPr>
          <a:xfrm>
            <a:off x="5257800" y="4419600"/>
            <a:ext cx="1295400" cy="144780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Oval 37"/>
          <p:cNvSpPr/>
          <p:nvPr/>
        </p:nvSpPr>
        <p:spPr>
          <a:xfrm>
            <a:off x="5091752" y="5410200"/>
            <a:ext cx="533400" cy="533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/>
          <p:cNvSpPr txBox="1"/>
          <p:nvPr/>
        </p:nvSpPr>
        <p:spPr>
          <a:xfrm>
            <a:off x="5244152" y="54864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 smtClean="0">
                <a:latin typeface="Times New Roman"/>
                <a:cs typeface="Times New Roman"/>
              </a:rPr>
              <a:t>ε</a:t>
            </a:r>
            <a:endParaRPr lang="en-IN" sz="2000" b="1" dirty="0"/>
          </a:p>
        </p:txBody>
      </p:sp>
      <p:sp>
        <p:nvSpPr>
          <p:cNvPr id="40" name="Oval 39"/>
          <p:cNvSpPr/>
          <p:nvPr/>
        </p:nvSpPr>
        <p:spPr>
          <a:xfrm>
            <a:off x="6248400" y="5410200"/>
            <a:ext cx="533400" cy="533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M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5638800" y="4267200"/>
            <a:ext cx="533400" cy="533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P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648200" y="5791200"/>
            <a:ext cx="521667" cy="415181"/>
          </a:xfrm>
          <a:prstGeom prst="straightConnector1">
            <a:avLst/>
          </a:prstGeom>
          <a:ln w="381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6705600" y="5867400"/>
            <a:ext cx="535315" cy="3067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5905500" y="3886200"/>
            <a:ext cx="38100" cy="3810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27" idx="4"/>
            <a:endCxn id="40" idx="0"/>
          </p:cNvCxnSpPr>
          <p:nvPr/>
        </p:nvCxnSpPr>
        <p:spPr>
          <a:xfrm>
            <a:off x="5981700" y="3886200"/>
            <a:ext cx="533400" cy="1524000"/>
          </a:xfrm>
          <a:prstGeom prst="straightConnector1">
            <a:avLst/>
          </a:prstGeom>
          <a:ln w="381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29" idx="1"/>
            <a:endCxn id="43" idx="5"/>
          </p:cNvCxnSpPr>
          <p:nvPr/>
        </p:nvCxnSpPr>
        <p:spPr>
          <a:xfrm flipH="1" flipV="1">
            <a:off x="6094085" y="4722485"/>
            <a:ext cx="1146830" cy="1375430"/>
          </a:xfrm>
          <a:prstGeom prst="straightConnector1">
            <a:avLst/>
          </a:prstGeom>
          <a:ln w="38100">
            <a:solidFill>
              <a:srgbClr val="FF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ube 66"/>
          <p:cNvSpPr/>
          <p:nvPr/>
        </p:nvSpPr>
        <p:spPr>
          <a:xfrm>
            <a:off x="7332144" y="4631419"/>
            <a:ext cx="638223" cy="435961"/>
          </a:xfrm>
          <a:prstGeom prst="cub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N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68" name="Cube 67"/>
          <p:cNvSpPr/>
          <p:nvPr/>
        </p:nvSpPr>
        <p:spPr>
          <a:xfrm>
            <a:off x="7851896" y="4631419"/>
            <a:ext cx="547048" cy="435961"/>
          </a:xfrm>
          <a:prstGeom prst="cube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81000" y="4495800"/>
            <a:ext cx="1447800" cy="3810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</a:rPr>
              <a:t>Two types</a:t>
            </a:r>
            <a:endParaRPr lang="en-IN" b="1" dirty="0">
              <a:solidFill>
                <a:schemeClr val="bg1"/>
              </a:solidFill>
            </a:endParaRPr>
          </a:p>
        </p:txBody>
      </p:sp>
      <p:cxnSp>
        <p:nvCxnSpPr>
          <p:cNvPr id="84" name="Straight Connector 83"/>
          <p:cNvCxnSpPr/>
          <p:nvPr/>
        </p:nvCxnSpPr>
        <p:spPr>
          <a:xfrm>
            <a:off x="533400" y="4876800"/>
            <a:ext cx="0" cy="38100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533400" y="5105400"/>
            <a:ext cx="304800" cy="0"/>
          </a:xfrm>
          <a:prstGeom prst="straightConnector1">
            <a:avLst/>
          </a:prstGeom>
          <a:ln w="381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838200" y="49646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1) Direct ME effect </a:t>
            </a:r>
            <a:endParaRPr lang="en-IN" b="1" dirty="0"/>
          </a:p>
        </p:txBody>
      </p:sp>
      <p:cxnSp>
        <p:nvCxnSpPr>
          <p:cNvPr id="88" name="Straight Connector 87"/>
          <p:cNvCxnSpPr/>
          <p:nvPr/>
        </p:nvCxnSpPr>
        <p:spPr>
          <a:xfrm>
            <a:off x="533400" y="5257800"/>
            <a:ext cx="0" cy="45720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533400" y="5562600"/>
            <a:ext cx="304800" cy="0"/>
          </a:xfrm>
          <a:prstGeom prst="straightConnector1">
            <a:avLst/>
          </a:prstGeom>
          <a:ln w="381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838200" y="54218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2) Converse ME effect </a:t>
            </a:r>
            <a:endParaRPr lang="en-IN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8300" y="2667000"/>
            <a:ext cx="14097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4343400"/>
            <a:ext cx="16859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Down Arrow 40"/>
          <p:cNvSpPr/>
          <p:nvPr/>
        </p:nvSpPr>
        <p:spPr>
          <a:xfrm>
            <a:off x="1905000" y="2362200"/>
            <a:ext cx="381000" cy="304800"/>
          </a:xfrm>
          <a:prstGeom prst="down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 rot="3844296">
            <a:off x="5390762" y="4666728"/>
            <a:ext cx="309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err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 effect (ME)</a:t>
            </a:r>
            <a:endParaRPr lang="en-IN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5-Point Star 46"/>
          <p:cNvSpPr/>
          <p:nvPr/>
        </p:nvSpPr>
        <p:spPr>
          <a:xfrm>
            <a:off x="304800" y="914400"/>
            <a:ext cx="152400" cy="152400"/>
          </a:xfrm>
          <a:prstGeom prst="star5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7" grpId="0"/>
      <p:bldP spid="91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990600"/>
            <a:ext cx="2209800" cy="400110"/>
          </a:xfrm>
          <a:prstGeom prst="rect">
            <a:avLst/>
          </a:prstGeom>
          <a:solidFill>
            <a:srgbClr val="CC00FF"/>
          </a:solidFill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</a:rPr>
              <a:t>1.</a:t>
            </a:r>
            <a:r>
              <a:rPr lang="en-IN" dirty="0" smtClean="0"/>
              <a:t>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Direct ME effect</a:t>
            </a:r>
            <a:endParaRPr lang="en-IN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1600200"/>
            <a:ext cx="20955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620189"/>
            <a:ext cx="2038350" cy="818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1914525"/>
            <a:ext cx="314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2770184"/>
            <a:ext cx="2743199" cy="96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wn Arrow 9"/>
          <p:cNvSpPr/>
          <p:nvPr/>
        </p:nvSpPr>
        <p:spPr>
          <a:xfrm>
            <a:off x="3429000" y="2362200"/>
            <a:ext cx="304800" cy="381000"/>
          </a:xfrm>
          <a:prstGeom prst="downArrow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52400" y="3886200"/>
            <a:ext cx="2590800" cy="400110"/>
          </a:xfrm>
          <a:prstGeom prst="rect">
            <a:avLst/>
          </a:prstGeom>
          <a:solidFill>
            <a:srgbClr val="CC00FF"/>
          </a:solidFill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Converse ME effect</a:t>
            </a:r>
            <a:endParaRPr lang="en-IN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4495800"/>
            <a:ext cx="2182885" cy="865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4495800"/>
            <a:ext cx="2209800" cy="873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5675" y="4800600"/>
            <a:ext cx="3143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wn Arrow 15"/>
          <p:cNvSpPr/>
          <p:nvPr/>
        </p:nvSpPr>
        <p:spPr>
          <a:xfrm>
            <a:off x="3505200" y="5257800"/>
            <a:ext cx="304800" cy="381000"/>
          </a:xfrm>
          <a:prstGeom prst="downArrow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6001" y="5715000"/>
            <a:ext cx="2895600" cy="98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715000" y="2706469"/>
            <a:ext cx="3124200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en-IN" dirty="0" smtClean="0"/>
              <a:t> </a:t>
            </a:r>
            <a:r>
              <a:rPr lang="en-IN" dirty="0" smtClean="0">
                <a:solidFill>
                  <a:srgbClr val="CC00FF"/>
                </a:solidFill>
              </a:rPr>
              <a:t>Mechanical deformation of </a:t>
            </a:r>
          </a:p>
          <a:p>
            <a:pPr>
              <a:buClr>
                <a:srgbClr val="008000"/>
              </a:buClr>
            </a:pPr>
            <a:r>
              <a:rPr lang="en-IN" dirty="0" smtClean="0">
                <a:solidFill>
                  <a:srgbClr val="CC00FF"/>
                </a:solidFill>
              </a:rPr>
              <a:t>     the </a:t>
            </a:r>
            <a:r>
              <a:rPr lang="en-IN" dirty="0" err="1" smtClean="0">
                <a:solidFill>
                  <a:srgbClr val="CC00FF"/>
                </a:solidFill>
              </a:rPr>
              <a:t>magnetostrictive</a:t>
            </a:r>
            <a:r>
              <a:rPr lang="en-IN" dirty="0" smtClean="0">
                <a:solidFill>
                  <a:srgbClr val="CC00FF"/>
                </a:solidFill>
              </a:rPr>
              <a:t> phase</a:t>
            </a:r>
            <a:endParaRPr lang="en-IN" dirty="0">
              <a:solidFill>
                <a:srgbClr val="CC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5638800"/>
            <a:ext cx="3124200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en-IN" dirty="0" smtClean="0"/>
              <a:t> </a:t>
            </a:r>
            <a:r>
              <a:rPr lang="en-IN" dirty="0" smtClean="0">
                <a:solidFill>
                  <a:srgbClr val="CC00FF"/>
                </a:solidFill>
              </a:rPr>
              <a:t>Mechanical deformation of </a:t>
            </a:r>
          </a:p>
          <a:p>
            <a:pPr>
              <a:buClr>
                <a:srgbClr val="008000"/>
              </a:buClr>
            </a:pPr>
            <a:r>
              <a:rPr lang="en-IN" dirty="0" smtClean="0">
                <a:solidFill>
                  <a:srgbClr val="CC00FF"/>
                </a:solidFill>
              </a:rPr>
              <a:t>     the piezoelectric phase</a:t>
            </a:r>
            <a:endParaRPr lang="en-IN" dirty="0">
              <a:solidFill>
                <a:srgbClr val="CC00FF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455876" y="24825"/>
            <a:ext cx="4232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effects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FF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2133600" y="4038600"/>
            <a:ext cx="4038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76200" y="990600"/>
            <a:ext cx="9372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A materials which have the coexistence of long-range 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ferroic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orders and strong coupling between pertinent order parameters such as composites based on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Magnetic materials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as well as      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Piezoelectric materials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Ferrites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Barium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titanate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Maganites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              Lead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zirconate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titanate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Ferromagnetic metals                                      Lead zinc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niobate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– lead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niobate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Alloys                                             Lead magnesium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niobate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-lead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titanate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743200" y="2438400"/>
            <a:ext cx="1447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895600" y="2743200"/>
            <a:ext cx="129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00400" y="2971800"/>
            <a:ext cx="9888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667000" y="3276600"/>
            <a:ext cx="1512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91000" y="2438400"/>
            <a:ext cx="1512000" cy="0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91000" y="2743200"/>
            <a:ext cx="1296000" cy="0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14800" y="2971800"/>
            <a:ext cx="1116000" cy="0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281600" y="3276600"/>
            <a:ext cx="900000" cy="0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47800" y="40386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            </a:t>
            </a:r>
            <a:r>
              <a:rPr lang="en-IN" b="1" dirty="0" smtClean="0">
                <a:solidFill>
                  <a:srgbClr val="CC00FF"/>
                </a:solidFill>
              </a:rPr>
              <a:t>additional  control to input and store data</a:t>
            </a:r>
          </a:p>
          <a:p>
            <a:r>
              <a:rPr lang="en-IN" dirty="0" smtClean="0"/>
              <a:t>              </a:t>
            </a:r>
            <a:endParaRPr lang="en-IN" dirty="0"/>
          </a:p>
        </p:txBody>
      </p:sp>
      <p:sp>
        <p:nvSpPr>
          <p:cNvPr id="44" name="Rectangle 43"/>
          <p:cNvSpPr/>
          <p:nvPr/>
        </p:nvSpPr>
        <p:spPr>
          <a:xfrm>
            <a:off x="457200" y="6248442"/>
            <a:ext cx="3048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/>
          <p:cNvSpPr txBox="1"/>
          <p:nvPr/>
        </p:nvSpPr>
        <p:spPr>
          <a:xfrm>
            <a:off x="457200" y="626011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0000CC"/>
                </a:solidFill>
              </a:rPr>
              <a:t>Bismuth ferrite (BiFe</a:t>
            </a:r>
            <a:r>
              <a:rPr lang="en-I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b="1" dirty="0" smtClean="0">
                <a:solidFill>
                  <a:srgbClr val="0000CC"/>
                </a:solidFill>
              </a:rPr>
              <a:t>)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46" name="Right Arrow 45"/>
          <p:cNvSpPr/>
          <p:nvPr/>
        </p:nvSpPr>
        <p:spPr>
          <a:xfrm>
            <a:off x="3505200" y="6400800"/>
            <a:ext cx="304800" cy="15240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extBox 46"/>
          <p:cNvSpPr txBox="1"/>
          <p:nvPr/>
        </p:nvSpPr>
        <p:spPr>
          <a:xfrm>
            <a:off x="4114800" y="6248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In single phase, exhibits  ME coupling at RT</a:t>
            </a:r>
            <a:endParaRPr lang="en-IN" dirty="0"/>
          </a:p>
        </p:txBody>
      </p:sp>
      <p:sp>
        <p:nvSpPr>
          <p:cNvPr id="49" name="Flowchart: Alternate Process 48"/>
          <p:cNvSpPr/>
          <p:nvPr/>
        </p:nvSpPr>
        <p:spPr>
          <a:xfrm>
            <a:off x="304800" y="4876800"/>
            <a:ext cx="5410200" cy="106680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TextBox 49"/>
          <p:cNvSpPr txBox="1"/>
          <p:nvPr/>
        </p:nvSpPr>
        <p:spPr>
          <a:xfrm>
            <a:off x="381000" y="4851737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rgbClr val="0000CC"/>
                </a:solidFill>
              </a:rPr>
              <a:t>Applications:</a:t>
            </a:r>
          </a:p>
          <a:p>
            <a:r>
              <a:rPr lang="en-IN" i="1" dirty="0" smtClean="0"/>
              <a:t> Sensors, multistate memories, actuators, </a:t>
            </a:r>
          </a:p>
          <a:p>
            <a:r>
              <a:rPr lang="en-IN" i="1" dirty="0" smtClean="0"/>
              <a:t>device applications as well as biomedical fields etc . ..</a:t>
            </a:r>
            <a:endParaRPr lang="en-IN" i="1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79305" y="76200"/>
            <a:ext cx="71070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Multiferroic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materials: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Résultat de recherche d'images pour &quot;sensors and actuators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4705350"/>
            <a:ext cx="1600200" cy="1390650"/>
          </a:xfrm>
          <a:prstGeom prst="rect">
            <a:avLst/>
          </a:prstGeom>
          <a:solidFill>
            <a:srgbClr val="0000CC"/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5124" name="AutoShape 4" descr="Image associé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5" name="Picture 5" descr="C:\Users\rashmi\Desktop\Spain_conference\e2fb54ff6126de1b054dfc01d10c9c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800600"/>
            <a:ext cx="1714500" cy="1143000"/>
          </a:xfrm>
          <a:prstGeom prst="rect">
            <a:avLst/>
          </a:prstGeom>
          <a:noFill/>
        </p:spPr>
      </p:pic>
      <p:sp>
        <p:nvSpPr>
          <p:cNvPr id="25" name="Down Arrow 24"/>
          <p:cNvSpPr/>
          <p:nvPr/>
        </p:nvSpPr>
        <p:spPr>
          <a:xfrm>
            <a:off x="3886200" y="2286000"/>
            <a:ext cx="762000" cy="1524000"/>
          </a:xfrm>
          <a:prstGeom prst="downArrow">
            <a:avLst/>
          </a:prstGeom>
          <a:solidFill>
            <a:srgbClr val="CC00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TextBox 27"/>
          <p:cNvSpPr txBox="1"/>
          <p:nvPr/>
        </p:nvSpPr>
        <p:spPr>
          <a:xfrm rot="5400000">
            <a:off x="3647646" y="2753154"/>
            <a:ext cx="1303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composites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9144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Bilayer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connectivity  of ferromagnetic and ferroelectric oxides was proven to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successful to achieve giant ME coupling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’’.</a:t>
            </a:r>
            <a:endParaRPr lang="en-US" dirty="0" smtClean="0"/>
          </a:p>
          <a:p>
            <a:r>
              <a:rPr lang="en-US" sz="1600" dirty="0" smtClean="0"/>
              <a:t>      [</a:t>
            </a:r>
            <a:r>
              <a:rPr lang="en-US" sz="1400" i="1" dirty="0" smtClean="0"/>
              <a:t>C.-S. Park, A. </a:t>
            </a:r>
            <a:r>
              <a:rPr lang="en-US" sz="1400" i="1" dirty="0" err="1" smtClean="0"/>
              <a:t>Khachaturyan</a:t>
            </a:r>
            <a:r>
              <a:rPr lang="en-US" sz="1400" i="1" dirty="0" smtClean="0"/>
              <a:t>, S. </a:t>
            </a:r>
            <a:r>
              <a:rPr lang="en-US" sz="1400" i="1" dirty="0" err="1" smtClean="0"/>
              <a:t>Priya</a:t>
            </a:r>
            <a:r>
              <a:rPr lang="en-US" sz="1400" i="1" dirty="0" smtClean="0"/>
              <a:t>, Giant </a:t>
            </a:r>
            <a:r>
              <a:rPr lang="en-US" sz="1400" i="1" dirty="0" err="1" smtClean="0"/>
              <a:t>magnetoelectric</a:t>
            </a:r>
            <a:r>
              <a:rPr lang="en-US" sz="1400" i="1" dirty="0" smtClean="0"/>
              <a:t> coupling in laminate thin film structure grown on   </a:t>
            </a:r>
          </a:p>
          <a:p>
            <a:r>
              <a:rPr lang="en-US" sz="1400" i="1" dirty="0" smtClean="0"/>
              <a:t>        </a:t>
            </a:r>
            <a:r>
              <a:rPr lang="en-US" sz="1400" i="1" dirty="0" err="1" smtClean="0"/>
              <a:t>magnetostrictive</a:t>
            </a:r>
            <a:r>
              <a:rPr lang="en-US" sz="1400" i="1" dirty="0" smtClean="0"/>
              <a:t> substrate, Applied Physics Letters, 100 (2012) 192904.]</a:t>
            </a:r>
            <a:endParaRPr lang="en-IN" sz="1400" i="1" dirty="0" smtClean="0"/>
          </a:p>
          <a:p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76200" y="2895600"/>
            <a:ext cx="9036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IN" sz="2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438400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Lead-free systems</a:t>
            </a:r>
            <a:r>
              <a:rPr lang="en-IN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(K, Na) NbO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baseline="-25000" dirty="0" smtClean="0"/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-ferrite, (Bi, Na) Ti</a:t>
            </a:r>
            <a:r>
              <a:rPr lang="en-IN" dirty="0" smtClean="0"/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-ferrite and BaTiO</a:t>
            </a:r>
            <a:r>
              <a:rPr lang="en-IN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-ferrite    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09600" y="3352800"/>
            <a:ext cx="2209800" cy="533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BaTi</a:t>
            </a:r>
            <a:r>
              <a:rPr lang="en-IN" sz="2000" dirty="0" smtClean="0"/>
              <a:t> 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IN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IN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43434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b="1" i="1" dirty="0" smtClean="0"/>
              <a:t> High dielectric &amp; Piezoelectric properties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4001869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b="1" i="1" dirty="0" smtClean="0"/>
              <a:t> Ferroelectric </a:t>
            </a:r>
            <a:r>
              <a:rPr lang="en-IN" b="1" i="1" dirty="0" err="1" smtClean="0"/>
              <a:t>Perovskite</a:t>
            </a:r>
            <a:endParaRPr lang="en-IN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" y="4648200"/>
            <a:ext cx="7315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b="1" dirty="0" smtClean="0"/>
              <a:t> </a:t>
            </a:r>
            <a:r>
              <a:rPr lang="en-IN" b="1" dirty="0" err="1" smtClean="0"/>
              <a:t>Inhance</a:t>
            </a:r>
            <a:r>
              <a:rPr lang="en-IN" b="1" dirty="0" smtClean="0"/>
              <a:t> electrical properties by substitution </a:t>
            </a:r>
          </a:p>
          <a:p>
            <a:r>
              <a:rPr lang="en-IN" b="1" dirty="0" smtClean="0"/>
              <a:t>    of ‘</a:t>
            </a:r>
            <a:r>
              <a:rPr lang="en-IN" sz="2000" b="1" dirty="0" smtClean="0"/>
              <a:t>Ca</a:t>
            </a:r>
            <a:r>
              <a:rPr lang="en-IN" b="1" dirty="0" smtClean="0"/>
              <a:t>’ </a:t>
            </a:r>
            <a:endParaRPr lang="en-IN" b="1" dirty="0"/>
          </a:p>
        </p:txBody>
      </p:sp>
      <p:sp>
        <p:nvSpPr>
          <p:cNvPr id="26" name="Oval 25"/>
          <p:cNvSpPr/>
          <p:nvPr/>
        </p:nvSpPr>
        <p:spPr>
          <a:xfrm>
            <a:off x="5638800" y="3429000"/>
            <a:ext cx="2209800" cy="5334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ZnFe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IN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3600" y="4114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 </a:t>
            </a:r>
            <a:r>
              <a:rPr lang="en-IN" b="1" i="1" dirty="0" err="1" smtClean="0"/>
              <a:t>Spinel</a:t>
            </a:r>
            <a:r>
              <a:rPr lang="en-IN" b="1" i="1" dirty="0" smtClean="0"/>
              <a:t> structure</a:t>
            </a:r>
            <a:endParaRPr lang="en-IN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5943600" y="4495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 </a:t>
            </a:r>
            <a:r>
              <a:rPr lang="en-IN" b="1" i="1" dirty="0" smtClean="0"/>
              <a:t>Paramagnet in bulk at RT</a:t>
            </a:r>
            <a:endParaRPr lang="en-IN" b="1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5943600" y="4888468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  </a:t>
            </a:r>
            <a:r>
              <a:rPr lang="en-IN" b="1" i="1" dirty="0" smtClean="0"/>
              <a:t>Super paramagnet in </a:t>
            </a:r>
            <a:r>
              <a:rPr lang="en-IN" b="1" i="1" dirty="0" err="1" smtClean="0"/>
              <a:t>nano</a:t>
            </a:r>
            <a:r>
              <a:rPr lang="en-IN" b="1" i="1" dirty="0" smtClean="0"/>
              <a:t> </a:t>
            </a:r>
          </a:p>
          <a:p>
            <a:r>
              <a:rPr lang="en-IN" b="1" i="1" dirty="0" smtClean="0"/>
              <a:t>                scale at RT</a:t>
            </a:r>
            <a:endParaRPr lang="en-IN" b="1" i="1" dirty="0"/>
          </a:p>
        </p:txBody>
      </p:sp>
      <p:sp>
        <p:nvSpPr>
          <p:cNvPr id="30" name="Rectangle 29"/>
          <p:cNvSpPr/>
          <p:nvPr/>
        </p:nvSpPr>
        <p:spPr>
          <a:xfrm>
            <a:off x="1905000" y="5029200"/>
            <a:ext cx="2286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0.96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0.04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TiO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000" b="1" dirty="0" smtClean="0">
                <a:solidFill>
                  <a:srgbClr val="0000CC"/>
                </a:solidFill>
              </a:rPr>
              <a:t> </a:t>
            </a:r>
            <a:endParaRPr lang="en-IN" sz="2000" b="1" dirty="0">
              <a:solidFill>
                <a:srgbClr val="0000CC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524000" y="5181600"/>
            <a:ext cx="304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68144" y="5715000"/>
            <a:ext cx="2209800" cy="457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BaCaTiO</a:t>
            </a:r>
            <a:r>
              <a:rPr lang="en-IN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IN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030344" y="5715000"/>
            <a:ext cx="2362200" cy="4572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ZnFe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2000" b="1" baseline="-25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IN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63344" y="5715000"/>
            <a:ext cx="762000" cy="381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0000CC"/>
                </a:solidFill>
              </a:rPr>
              <a:t>1-X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4725544" y="5715000"/>
            <a:ext cx="533400" cy="381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0000CC"/>
                </a:solidFill>
              </a:rPr>
              <a:t>X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29000" y="6248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BCT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62600" y="6243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    ZF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" name="Picture 13" descr="C:\Users\rashmi\Desktop\Spain_conference\b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199" y="3200400"/>
            <a:ext cx="1319463" cy="100279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47" name="Picture 14" descr="C:\Users\rashmi\Desktop\Spain_conference\2116978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97091" y="3200400"/>
            <a:ext cx="1170710" cy="990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48" name="TextBox 47"/>
          <p:cNvSpPr txBox="1"/>
          <p:nvPr/>
        </p:nvSpPr>
        <p:spPr>
          <a:xfrm>
            <a:off x="381000" y="6096000"/>
            <a:ext cx="335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err="1" smtClean="0">
                <a:latin typeface="Times New Roman" pitchFamily="18" charset="0"/>
                <a:cs typeface="Times New Roman" pitchFamily="18" charset="0"/>
              </a:rPr>
              <a:t>Magnetoelectric</a:t>
            </a:r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  Composite    </a:t>
            </a:r>
          </a:p>
          <a:p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2438400" y="6477000"/>
            <a:ext cx="762000" cy="2233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657600" y="76200"/>
            <a:ext cx="165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BCT-ZF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Straight Arrow Connector 71"/>
          <p:cNvCxnSpPr/>
          <p:nvPr/>
        </p:nvCxnSpPr>
        <p:spPr>
          <a:xfrm>
            <a:off x="5791200" y="5486400"/>
            <a:ext cx="609600" cy="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743200" y="2819400"/>
            <a:ext cx="533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43000" y="86380"/>
            <a:ext cx="944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Synthesis and preparation of composite </a:t>
            </a:r>
            <a:r>
              <a:rPr lang="en-IN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3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1307068"/>
            <a:ext cx="3604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((1-x)Ba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0.96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0.04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TiO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–(x)ZnFe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1295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where x = 0.10 and 0.20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1981200"/>
            <a:ext cx="4572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rgbClr val="0000CC"/>
                </a:solidFill>
              </a:rPr>
              <a:t>Synthesized by Solid state reaction method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2400" y="1219200"/>
            <a:ext cx="259080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composite</a:t>
            </a:r>
            <a:endParaRPr lang="en-IN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1000" y="2667000"/>
            <a:ext cx="1066800" cy="304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BaCO</a:t>
            </a:r>
            <a:r>
              <a:rPr lang="en-IN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76400" y="2667000"/>
            <a:ext cx="1066800" cy="3048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CaCO</a:t>
            </a:r>
            <a:r>
              <a:rPr lang="en-IN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48000" y="2667000"/>
            <a:ext cx="1066800" cy="3048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TiO</a:t>
            </a:r>
            <a:r>
              <a:rPr lang="en-IN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867400" y="2667000"/>
            <a:ext cx="1066800" cy="3048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err="1" smtClean="0">
                <a:latin typeface="Times New Roman" pitchFamily="18" charset="0"/>
                <a:cs typeface="Times New Roman" pitchFamily="18" charset="0"/>
              </a:rPr>
              <a:t>ZnO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96200" y="2667000"/>
            <a:ext cx="1066800" cy="3048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IN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Straight Connector 36"/>
          <p:cNvCxnSpPr>
            <a:stCxn id="30" idx="3"/>
            <a:endCxn id="32" idx="1"/>
          </p:cNvCxnSpPr>
          <p:nvPr/>
        </p:nvCxnSpPr>
        <p:spPr>
          <a:xfrm>
            <a:off x="1447800" y="2819400"/>
            <a:ext cx="228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4" idx="3"/>
            <a:endCxn id="35" idx="1"/>
          </p:cNvCxnSpPr>
          <p:nvPr/>
        </p:nvCxnSpPr>
        <p:spPr>
          <a:xfrm>
            <a:off x="6934200" y="2819400"/>
            <a:ext cx="762000" cy="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62000" y="3505200"/>
            <a:ext cx="7696200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62000" y="29718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810000" y="29718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324600" y="29718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458200" y="2971800"/>
            <a:ext cx="0" cy="533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914400" y="3200400"/>
            <a:ext cx="2743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Ferroelectric phase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019800" y="3200400"/>
            <a:ext cx="27432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Ferromagnetic phase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4800600" y="3505200"/>
            <a:ext cx="0" cy="60960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4800600" y="4191000"/>
            <a:ext cx="0" cy="45720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810000" y="3886200"/>
            <a:ext cx="1981200" cy="381000"/>
          </a:xfrm>
          <a:prstGeom prst="rect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Wet ball-milling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4800600" y="4876800"/>
            <a:ext cx="0" cy="45720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4800600" y="5562600"/>
            <a:ext cx="0" cy="45720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810000" y="4572000"/>
            <a:ext cx="2057400" cy="381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Calcination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810000" y="5257800"/>
            <a:ext cx="2057400" cy="3810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pressing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5791200" y="4114800"/>
            <a:ext cx="609600" cy="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3200400" y="4724400"/>
            <a:ext cx="609600" cy="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400800" y="3782704"/>
            <a:ext cx="2590800" cy="713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6" name="TextBox 75"/>
          <p:cNvSpPr txBox="1"/>
          <p:nvPr/>
        </p:nvSpPr>
        <p:spPr>
          <a:xfrm>
            <a:off x="6400800" y="3810000"/>
            <a:ext cx="2590800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Raw material taken as a </a:t>
            </a:r>
            <a:r>
              <a:rPr lang="en-IN" sz="12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stoichiometric</a:t>
            </a:r>
            <a:r>
              <a:rPr lang="en-IN" sz="1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composition mixed in nylon jar with ethanol for 4-5hrs</a:t>
            </a:r>
            <a:endParaRPr lang="en-IN" sz="12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904168" y="4544704"/>
            <a:ext cx="2209800" cy="40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TextBox 77"/>
          <p:cNvSpPr txBox="1"/>
          <p:nvPr/>
        </p:nvSpPr>
        <p:spPr>
          <a:xfrm>
            <a:off x="1143000" y="4599801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Calcined</a:t>
            </a:r>
            <a:r>
              <a:rPr lang="en-IN" sz="1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at 900 C for 6 hrs</a:t>
            </a:r>
            <a:endParaRPr lang="en-IN" sz="12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400800" y="5029200"/>
            <a:ext cx="27432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0" name="TextBox 79"/>
          <p:cNvSpPr txBox="1"/>
          <p:nvPr/>
        </p:nvSpPr>
        <p:spPr>
          <a:xfrm>
            <a:off x="6400800" y="5018782"/>
            <a:ext cx="2797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Pressing powders into cylindrical pellet of 10mm in diameter and 1-2 mm thickness using hydraulic press at 50MPa</a:t>
            </a:r>
            <a:endParaRPr lang="en-IN" sz="12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06168" y="5897754"/>
            <a:ext cx="2438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2" name="TextBox 81"/>
          <p:cNvSpPr txBox="1"/>
          <p:nvPr/>
        </p:nvSpPr>
        <p:spPr>
          <a:xfrm>
            <a:off x="975712" y="5897754"/>
            <a:ext cx="275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Sintered at 950 C for 3 hrs for densification</a:t>
            </a:r>
            <a:endParaRPr lang="en-IN" sz="12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flipH="1">
            <a:off x="3200400" y="6172200"/>
            <a:ext cx="609600" cy="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ight Arrow 84"/>
          <p:cNvSpPr/>
          <p:nvPr/>
        </p:nvSpPr>
        <p:spPr>
          <a:xfrm>
            <a:off x="2590800" y="1371600"/>
            <a:ext cx="304800" cy="228600"/>
          </a:xfrm>
          <a:prstGeom prst="rightArrow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FF00FF"/>
              </a:solidFill>
            </a:endParaRPr>
          </a:p>
        </p:txBody>
      </p:sp>
      <p:sp>
        <p:nvSpPr>
          <p:cNvPr id="88" name="Down Arrow 87"/>
          <p:cNvSpPr/>
          <p:nvPr/>
        </p:nvSpPr>
        <p:spPr>
          <a:xfrm>
            <a:off x="4724400" y="1676400"/>
            <a:ext cx="228600" cy="228600"/>
          </a:xfrm>
          <a:prstGeom prst="downArrow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2" name="Straight Connector 91"/>
          <p:cNvCxnSpPr/>
          <p:nvPr/>
        </p:nvCxnSpPr>
        <p:spPr>
          <a:xfrm>
            <a:off x="4800600" y="6324600"/>
            <a:ext cx="0" cy="360000"/>
          </a:xfrm>
          <a:prstGeom prst="line">
            <a:avLst/>
          </a:prstGeom>
          <a:ln w="381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4800600" y="6705600"/>
            <a:ext cx="1524000" cy="0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6477000" y="64770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 smtClean="0">
                <a:latin typeface="Times New Roman" pitchFamily="18" charset="0"/>
                <a:cs typeface="Times New Roman" pitchFamily="18" charset="0"/>
              </a:rPr>
              <a:t>Measurements…</a:t>
            </a:r>
            <a:endParaRPr lang="en-IN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267200" y="2895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BCT-ZF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8" name="Straight Arrow Connector 97"/>
          <p:cNvCxnSpPr/>
          <p:nvPr/>
        </p:nvCxnSpPr>
        <p:spPr>
          <a:xfrm flipH="1">
            <a:off x="3124200" y="6705600"/>
            <a:ext cx="1676400" cy="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838200" y="64770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i="1" dirty="0" smtClean="0">
                <a:latin typeface="Times New Roman" pitchFamily="18" charset="0"/>
                <a:cs typeface="Times New Roman" pitchFamily="18" charset="0"/>
              </a:rPr>
              <a:t>Characterizations…</a:t>
            </a:r>
            <a:endParaRPr lang="en-IN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810000" y="5943600"/>
            <a:ext cx="2057400" cy="381000"/>
          </a:xfrm>
          <a:prstGeom prst="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Sintering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Slide Number Placeholder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7" grpId="0" animBg="1"/>
      <p:bldP spid="78" grpId="0"/>
      <p:bldP spid="79" grpId="0" animBg="1"/>
      <p:bldP spid="80" grpId="0"/>
      <p:bldP spid="81" grpId="0" animBg="1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037435"/>
            <a:ext cx="5943600" cy="46013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0" y="1158088"/>
          <a:ext cx="5820244" cy="4419600"/>
        </p:xfrm>
        <a:graphic>
          <a:graphicData uri="http://schemas.openxmlformats.org/presentationml/2006/ole">
            <p:oleObj spid="_x0000_s1026" name="Graph" r:id="rId3" imgW="3906000" imgH="2964960" progId="Origin50.Graph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76200"/>
            <a:ext cx="6886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X-Ray diffraction pattern of BCT-ZF 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03772" y="2927203"/>
            <a:ext cx="76200" cy="1524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056172" y="3003403"/>
            <a:ext cx="76200" cy="1524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60972" y="2851003"/>
            <a:ext cx="76200" cy="1524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894372" y="3042075"/>
            <a:ext cx="76200" cy="2286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122972" y="2851003"/>
            <a:ext cx="76200" cy="2286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808772" y="2851003"/>
            <a:ext cx="76200" cy="228600"/>
          </a:xfrm>
          <a:prstGeom prst="straightConnector1">
            <a:avLst/>
          </a:prstGeom>
          <a:ln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3894372" y="2393803"/>
            <a:ext cx="2209800" cy="30480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Cubic </a:t>
            </a:r>
            <a:r>
              <a:rPr lang="en-IN" b="1" dirty="0" err="1" smtClean="0">
                <a:solidFill>
                  <a:schemeClr val="tx1"/>
                </a:solidFill>
              </a:rPr>
              <a:t>spinel</a:t>
            </a:r>
            <a:r>
              <a:rPr lang="en-IN" b="1" dirty="0" smtClean="0">
                <a:solidFill>
                  <a:schemeClr val="tx1"/>
                </a:solidFill>
              </a:rPr>
              <a:t> 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818172" y="3689203"/>
            <a:ext cx="228600" cy="228600"/>
          </a:xfrm>
          <a:prstGeom prst="straightConnector1">
            <a:avLst/>
          </a:prstGeom>
          <a:ln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046772" y="3460603"/>
            <a:ext cx="2057400" cy="304800"/>
          </a:xfrm>
          <a:prstGeom prst="ellipse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/>
              <a:t>Tetragonal </a:t>
            </a:r>
            <a:endParaRPr lang="en-IN" dirty="0"/>
          </a:p>
        </p:txBody>
      </p:sp>
      <p:sp>
        <p:nvSpPr>
          <p:cNvPr id="22" name="Oval 21"/>
          <p:cNvSpPr/>
          <p:nvPr/>
        </p:nvSpPr>
        <p:spPr>
          <a:xfrm>
            <a:off x="5189772" y="1098403"/>
            <a:ext cx="1447800" cy="10668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2514600" y="1143000"/>
            <a:ext cx="1447800" cy="10668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>
            <a:off x="152400" y="5761672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+mj-lt"/>
                <a:cs typeface="Times New Roman" pitchFamily="18" charset="0"/>
              </a:rPr>
              <a:t>A secondary phase of </a:t>
            </a:r>
            <a:r>
              <a:rPr lang="en-US" dirty="0" smtClean="0">
                <a:latin typeface="+mj-lt"/>
                <a:cs typeface="Times New Roman" pitchFamily="18" charset="0"/>
              </a:rPr>
              <a:t>ZnFe</a:t>
            </a:r>
            <a:r>
              <a:rPr lang="en-US" baseline="-25000" dirty="0" smtClean="0">
                <a:latin typeface="+mj-lt"/>
                <a:cs typeface="Times New Roman" pitchFamily="18" charset="0"/>
              </a:rPr>
              <a:t>2</a:t>
            </a:r>
            <a:r>
              <a:rPr lang="en-US" dirty="0" smtClean="0">
                <a:latin typeface="+mj-lt"/>
                <a:cs typeface="Times New Roman" pitchFamily="18" charset="0"/>
              </a:rPr>
              <a:t>O</a:t>
            </a:r>
            <a:r>
              <a:rPr lang="en-US" baseline="-25000" dirty="0" smtClean="0">
                <a:latin typeface="+mj-lt"/>
                <a:cs typeface="Times New Roman" pitchFamily="18" charset="0"/>
              </a:rPr>
              <a:t>4</a:t>
            </a:r>
            <a:r>
              <a:rPr lang="en-IN" dirty="0" smtClean="0">
                <a:latin typeface="+mj-lt"/>
                <a:cs typeface="Times New Roman" pitchFamily="18" charset="0"/>
              </a:rPr>
              <a:t> is observed which confirm that successful synthesis of </a:t>
            </a:r>
          </a:p>
          <a:p>
            <a:r>
              <a:rPr lang="en-IN" dirty="0" smtClean="0">
                <a:latin typeface="+mj-lt"/>
                <a:cs typeface="Times New Roman" pitchFamily="18" charset="0"/>
              </a:rPr>
              <a:t>   </a:t>
            </a:r>
            <a:r>
              <a:rPr lang="en-IN" dirty="0" err="1" smtClean="0">
                <a:latin typeface="+mj-lt"/>
                <a:cs typeface="Times New Roman" pitchFamily="18" charset="0"/>
              </a:rPr>
              <a:t>magnetoelectric</a:t>
            </a:r>
            <a:r>
              <a:rPr lang="en-IN" dirty="0" smtClean="0">
                <a:latin typeface="+mj-lt"/>
                <a:cs typeface="Times New Roman" pitchFamily="18" charset="0"/>
              </a:rPr>
              <a:t> </a:t>
            </a:r>
            <a:r>
              <a:rPr lang="en-IN" dirty="0" err="1" smtClean="0">
                <a:latin typeface="+mj-lt"/>
                <a:cs typeface="Times New Roman" pitchFamily="18" charset="0"/>
              </a:rPr>
              <a:t>multiferroic</a:t>
            </a:r>
            <a:r>
              <a:rPr lang="en-IN" dirty="0" smtClean="0">
                <a:latin typeface="+mj-lt"/>
                <a:cs typeface="Times New Roman" pitchFamily="18" charset="0"/>
              </a:rPr>
              <a:t> </a:t>
            </a:r>
            <a:r>
              <a:rPr lang="en-IN" dirty="0" smtClean="0">
                <a:latin typeface="+mj-lt"/>
                <a:cs typeface="Times New Roman" pitchFamily="18" charset="0"/>
              </a:rPr>
              <a:t>material. </a:t>
            </a:r>
            <a:endParaRPr lang="en-IN" dirty="0">
              <a:latin typeface="+mj-lt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" y="6412468"/>
            <a:ext cx="92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 The calculated average crystalline size is about ~ 32 and 22 nm for BCT and ZF respectively.</a:t>
            </a:r>
            <a:endParaRPr lang="en-IN" dirty="0"/>
          </a:p>
        </p:txBody>
      </p:sp>
      <p:sp>
        <p:nvSpPr>
          <p:cNvPr id="24" name="Oval 23"/>
          <p:cNvSpPr/>
          <p:nvPr/>
        </p:nvSpPr>
        <p:spPr>
          <a:xfrm>
            <a:off x="4876800" y="6400800"/>
            <a:ext cx="3048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5562600" y="6400800"/>
            <a:ext cx="3048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/>
          <p:cNvSpPr/>
          <p:nvPr/>
        </p:nvSpPr>
        <p:spPr>
          <a:xfrm>
            <a:off x="4191000" y="6096000"/>
            <a:ext cx="2590800" cy="304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Debye-</a:t>
            </a:r>
            <a:r>
              <a:rPr lang="en-IN" dirty="0" err="1" smtClean="0">
                <a:solidFill>
                  <a:schemeClr val="tx1"/>
                </a:solidFill>
              </a:rPr>
              <a:t>Scherrer</a:t>
            </a:r>
            <a:r>
              <a:rPr lang="en-IN" dirty="0" smtClean="0">
                <a:solidFill>
                  <a:schemeClr val="tx1"/>
                </a:solidFill>
              </a:rPr>
              <a:t> formula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7" grpId="0"/>
      <p:bldP spid="24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" y="1143000"/>
            <a:ext cx="3733800" cy="3352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989" y="1117600"/>
            <a:ext cx="390661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4876800" y="1143000"/>
            <a:ext cx="3886200" cy="3352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4800600" y="977055"/>
          <a:ext cx="4187788" cy="3594945"/>
        </p:xfrm>
        <a:graphic>
          <a:graphicData uri="http://schemas.openxmlformats.org/presentationml/2006/ole">
            <p:oleObj spid="_x0000_s15364" name="Graph" r:id="rId4" imgW="3906000" imgH="2964960" progId="Origin50.Graph">
              <p:embed/>
            </p:oleObj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457200" y="982737"/>
          <a:ext cx="4267200" cy="3589263"/>
        </p:xfrm>
        <a:graphic>
          <a:graphicData uri="http://schemas.openxmlformats.org/presentationml/2006/ole">
            <p:oleObj spid="_x0000_s15365" name="Graph" r:id="rId5" imgW="3906000" imgH="2964960" progId="Origin50.Graph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183719" y="1704201"/>
            <a:ext cx="2007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Applied magnetic field 0.1T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8400" y="2009001"/>
            <a:ext cx="2007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Applied magnetic field 0.1T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Arc 17"/>
          <p:cNvSpPr/>
          <p:nvPr/>
        </p:nvSpPr>
        <p:spPr>
          <a:xfrm rot="21403499">
            <a:off x="1031544" y="1856096"/>
            <a:ext cx="1905000" cy="3048000"/>
          </a:xfrm>
          <a:prstGeom prst="arc">
            <a:avLst/>
          </a:prstGeom>
          <a:ln w="34925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2784144" y="2465696"/>
            <a:ext cx="228600" cy="7620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7200" y="4736068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Presence of  uncompensated anti-ferromagnetic spins (Fe</a:t>
            </a:r>
            <a:r>
              <a:rPr lang="en-IN" baseline="30000" dirty="0" smtClean="0">
                <a:cs typeface="Times New Roman" pitchFamily="18" charset="0"/>
              </a:rPr>
              <a:t>3+</a:t>
            </a:r>
            <a:r>
              <a:rPr lang="en-IN" dirty="0" smtClean="0">
                <a:cs typeface="Times New Roman" pitchFamily="18" charset="0"/>
              </a:rPr>
              <a:t> ).</a:t>
            </a:r>
            <a:endParaRPr lang="en-IN" dirty="0"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0800000" flipV="1">
            <a:off x="7010400" y="2895600"/>
            <a:ext cx="152400" cy="76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7315200" y="3124200"/>
            <a:ext cx="152400" cy="76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7543800" y="3276600"/>
            <a:ext cx="152400" cy="76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7848600" y="3429000"/>
            <a:ext cx="152400" cy="76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200" y="5068669"/>
            <a:ext cx="952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FC and ZFC curves consistent with the temperature dependent magnetization of  anti- </a:t>
            </a:r>
          </a:p>
          <a:p>
            <a:r>
              <a:rPr lang="en-IN" dirty="0" smtClean="0">
                <a:cs typeface="Times New Roman" pitchFamily="18" charset="0"/>
              </a:rPr>
              <a:t>   ferromagnetic magnetic structure. </a:t>
            </a:r>
            <a:endParaRPr lang="en-IN" dirty="0"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7200" y="5678269"/>
            <a:ext cx="937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The magnetization increases rapidly with decreasing  the temperature confirming </a:t>
            </a:r>
          </a:p>
          <a:p>
            <a:r>
              <a:rPr lang="en-IN" dirty="0" smtClean="0">
                <a:cs typeface="Times New Roman" pitchFamily="18" charset="0"/>
              </a:rPr>
              <a:t>   that there is magnetic phase transition.</a:t>
            </a:r>
            <a:endParaRPr lang="en-IN" dirty="0">
              <a:cs typeface="Times New Roman" pitchFamily="18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488744" y="1856096"/>
            <a:ext cx="609600" cy="6858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641144" y="2160896"/>
            <a:ext cx="152400" cy="30480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638800" y="1752600"/>
            <a:ext cx="609600" cy="6858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791200" y="2057400"/>
            <a:ext cx="152400" cy="3048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866900" y="3022600"/>
            <a:ext cx="838200" cy="3810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Oval 44"/>
          <p:cNvSpPr/>
          <p:nvPr/>
        </p:nvSpPr>
        <p:spPr>
          <a:xfrm>
            <a:off x="2819400" y="3289300"/>
            <a:ext cx="838200" cy="3810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TextBox 47"/>
          <p:cNvSpPr txBox="1"/>
          <p:nvPr/>
        </p:nvSpPr>
        <p:spPr>
          <a:xfrm rot="2720122">
            <a:off x="2173251" y="1984880"/>
            <a:ext cx="1752600" cy="307777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Superparamagnetic</a:t>
            </a: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2565400" y="2222500"/>
            <a:ext cx="228600" cy="304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57200" y="62484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CC"/>
              </a:buCl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0000CC"/>
                </a:solidFill>
                <a:cs typeface="Times New Roman" pitchFamily="18" charset="0"/>
              </a:rPr>
              <a:t>Blocking temperature  shifts to lower side as the crystallite size is decreases . </a:t>
            </a:r>
            <a:endParaRPr lang="en-IN" b="1" dirty="0">
              <a:solidFill>
                <a:srgbClr val="0000CC"/>
              </a:solidFill>
              <a:cs typeface="Times New Roman" pitchFamily="18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2133600" y="914400"/>
            <a:ext cx="1066800" cy="38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 smtClean="0">
                <a:solidFill>
                  <a:schemeClr val="tx1"/>
                </a:solidFill>
              </a:rPr>
              <a:t>x= 0.10</a:t>
            </a:r>
            <a:endParaRPr lang="en-IN" sz="1400" b="1" dirty="0">
              <a:solidFill>
                <a:schemeClr val="tx1"/>
              </a:solidFill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-152400" y="24825"/>
            <a:ext cx="1074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Variation of magnetic moment with temperature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68505" y="5334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/>
              <a:t>Fig.1</a:t>
            </a:r>
            <a:endParaRPr lang="en-IN" dirty="0"/>
          </a:p>
        </p:txBody>
      </p:sp>
      <p:sp>
        <p:nvSpPr>
          <p:cNvPr id="37" name="TextBox 36"/>
          <p:cNvSpPr txBox="1"/>
          <p:nvPr/>
        </p:nvSpPr>
        <p:spPr>
          <a:xfrm>
            <a:off x="6611905" y="6096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 smtClean="0"/>
              <a:t>Fig.2</a:t>
            </a:r>
            <a:endParaRPr lang="en-IN" dirty="0"/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1143000"/>
            <a:ext cx="3718561" cy="3343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6477000" y="990600"/>
            <a:ext cx="1066800" cy="38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 smtClean="0">
                <a:solidFill>
                  <a:schemeClr val="tx1"/>
                </a:solidFill>
              </a:rPr>
              <a:t>x= 0.20</a:t>
            </a:r>
            <a:endParaRPr lang="en-IN" sz="1400" b="1" dirty="0">
              <a:solidFill>
                <a:schemeClr val="tx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638800" y="2895600"/>
            <a:ext cx="838200" cy="3810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Oval 52"/>
          <p:cNvSpPr/>
          <p:nvPr/>
        </p:nvSpPr>
        <p:spPr>
          <a:xfrm>
            <a:off x="7772400" y="2590800"/>
            <a:ext cx="838200" cy="3810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6" grpId="0"/>
      <p:bldP spid="17" grpId="0"/>
      <p:bldP spid="18" grpId="0" animBg="1"/>
      <p:bldP spid="18" grpId="1" animBg="1"/>
      <p:bldP spid="33" grpId="0" animBg="1"/>
      <p:bldP spid="38" grpId="0" animBg="1"/>
      <p:bldP spid="44" grpId="0" animBg="1"/>
      <p:bldP spid="45" grpId="0" animBg="1"/>
      <p:bldP spid="48" grpId="0" animBg="1"/>
      <p:bldP spid="52" grpId="0" animBg="1"/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295400"/>
            <a:ext cx="5486400" cy="126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76200" y="1066800"/>
            <a:ext cx="3429000" cy="2819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76200" y="3962400"/>
            <a:ext cx="3429000" cy="27432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-76200" y="990600"/>
          <a:ext cx="3810000" cy="2821611"/>
        </p:xfrm>
        <a:graphic>
          <a:graphicData uri="http://schemas.openxmlformats.org/presentationml/2006/ole">
            <p:oleObj spid="_x0000_s16385" name="Graph" r:id="rId4" imgW="3906000" imgH="2964960" progId="Origin50.Graph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76200" y="3886200"/>
          <a:ext cx="3505200" cy="2686050"/>
        </p:xfrm>
        <a:graphic>
          <a:graphicData uri="http://schemas.openxmlformats.org/presentationml/2006/ole">
            <p:oleObj spid="_x0000_s16387" name="Graph" r:id="rId5" imgW="3906000" imgH="2964960" progId="Origin50.Graph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43600" y="2743200"/>
            <a:ext cx="316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cs typeface="Times New Roman" pitchFamily="18" charset="0"/>
              </a:rPr>
              <a:t>Both composites demonstrate typical M-H loops at room temperature.</a:t>
            </a:r>
            <a:endParaRPr lang="en-IN" dirty="0"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38800" y="3124200"/>
            <a:ext cx="304800" cy="0"/>
          </a:xfrm>
          <a:prstGeom prst="straightConnector1">
            <a:avLst/>
          </a:prstGeom>
          <a:ln w="412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2819400"/>
            <a:ext cx="199538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val 16"/>
          <p:cNvSpPr/>
          <p:nvPr/>
        </p:nvSpPr>
        <p:spPr>
          <a:xfrm>
            <a:off x="1371600" y="1905000"/>
            <a:ext cx="1066800" cy="9144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638800" y="4038600"/>
            <a:ext cx="304800" cy="0"/>
          </a:xfrm>
          <a:prstGeom prst="straightConnector1">
            <a:avLst/>
          </a:prstGeom>
          <a:ln w="412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867400" y="36576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dirty="0" smtClean="0">
                <a:cs typeface="Times New Roman" pitchFamily="18" charset="0"/>
              </a:rPr>
              <a:t>Existence  of  an ordered </a:t>
            </a:r>
          </a:p>
          <a:p>
            <a:r>
              <a:rPr lang="en-IN" dirty="0" smtClean="0">
                <a:cs typeface="Times New Roman" pitchFamily="18" charset="0"/>
              </a:rPr>
              <a:t>  magnetic structures in the </a:t>
            </a:r>
          </a:p>
          <a:p>
            <a:r>
              <a:rPr lang="en-IN" dirty="0" smtClean="0">
                <a:cs typeface="Times New Roman" pitchFamily="18" charset="0"/>
              </a:rPr>
              <a:t>  ceramics. </a:t>
            </a:r>
            <a:endParaRPr lang="en-IN" dirty="0"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743200" y="2819400"/>
            <a:ext cx="990600" cy="457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4953000"/>
            <a:ext cx="2057400" cy="170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2514600" y="5562600"/>
            <a:ext cx="1143000" cy="1524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 rot="1983374">
            <a:off x="2054888" y="4087004"/>
            <a:ext cx="2029871" cy="59314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Highest magnetization</a:t>
            </a:r>
            <a:endParaRPr lang="en-IN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62600" y="4724400"/>
            <a:ext cx="3429000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Enhancement  of magnetization ???</a:t>
            </a:r>
            <a:endParaRPr lang="en-IN" sz="1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62600" y="5105400"/>
            <a:ext cx="3581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Incomplete </a:t>
            </a:r>
            <a:r>
              <a:rPr lang="en-IN" dirty="0" smtClean="0">
                <a:cs typeface="Times New Roman" pitchFamily="18" charset="0"/>
              </a:rPr>
              <a:t>rotation of spins </a:t>
            </a:r>
            <a:r>
              <a:rPr lang="en-IN" dirty="0" smtClean="0">
                <a:cs typeface="Times New Roman" pitchFamily="18" charset="0"/>
              </a:rPr>
              <a:t>  </a:t>
            </a:r>
          </a:p>
          <a:p>
            <a:r>
              <a:rPr lang="en-IN" dirty="0" smtClean="0">
                <a:cs typeface="Times New Roman" pitchFamily="18" charset="0"/>
              </a:rPr>
              <a:t>  along </a:t>
            </a:r>
            <a:r>
              <a:rPr lang="en-IN" dirty="0" smtClean="0">
                <a:cs typeface="Times New Roman" pitchFamily="18" charset="0"/>
              </a:rPr>
              <a:t>the direction of wave vector</a:t>
            </a:r>
            <a:r>
              <a:rPr lang="en-IN" dirty="0" smtClean="0"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endParaRPr lang="en-IN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Increasing </a:t>
            </a:r>
            <a:r>
              <a:rPr lang="en-IN" dirty="0" smtClean="0">
                <a:cs typeface="Times New Roman" pitchFamily="18" charset="0"/>
              </a:rPr>
              <a:t>in spin canting due to </a:t>
            </a:r>
            <a:r>
              <a:rPr lang="en-IN" dirty="0" smtClean="0">
                <a:cs typeface="Times New Roman" pitchFamily="18" charset="0"/>
              </a:rPr>
              <a:t> </a:t>
            </a:r>
          </a:p>
          <a:p>
            <a:r>
              <a:rPr lang="en-IN" dirty="0" smtClean="0">
                <a:cs typeface="Times New Roman" pitchFamily="18" charset="0"/>
              </a:rPr>
              <a:t>   </a:t>
            </a:r>
            <a:r>
              <a:rPr lang="en-IN" dirty="0" smtClean="0">
                <a:cs typeface="Times New Roman" pitchFamily="18" charset="0"/>
              </a:rPr>
              <a:t>surface </a:t>
            </a:r>
            <a:r>
              <a:rPr lang="en-IN" dirty="0" smtClean="0">
                <a:cs typeface="Times New Roman" pitchFamily="18" charset="0"/>
              </a:rPr>
              <a:t>strain and oxygen defects</a:t>
            </a:r>
            <a:r>
              <a:rPr lang="en-IN" b="1" dirty="0" smtClean="0">
                <a:cs typeface="Times New Roman" pitchFamily="18" charset="0"/>
              </a:rPr>
              <a:t>.     </a:t>
            </a:r>
            <a:endParaRPr lang="en-IN" b="1" dirty="0">
              <a:cs typeface="Times New Roman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981200" y="1524000"/>
            <a:ext cx="457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905000" y="4419600"/>
            <a:ext cx="457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029200" y="849868"/>
            <a:ext cx="243840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Magnetic parameters</a:t>
            </a:r>
            <a:endParaRPr lang="en-IN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95800" y="2209800"/>
            <a:ext cx="609600" cy="3048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Oval 59"/>
          <p:cNvSpPr/>
          <p:nvPr/>
        </p:nvSpPr>
        <p:spPr>
          <a:xfrm>
            <a:off x="6553200" y="2209800"/>
            <a:ext cx="609600" cy="3048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Oval 60"/>
          <p:cNvSpPr/>
          <p:nvPr/>
        </p:nvSpPr>
        <p:spPr>
          <a:xfrm>
            <a:off x="1371600" y="4724400"/>
            <a:ext cx="1066800" cy="9144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0" y="24825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200" b="1" kern="100" dirty="0" smtClean="0">
                <a:solidFill>
                  <a:srgbClr val="0000CC"/>
                </a:solidFill>
                <a:latin typeface="Times New Roman"/>
                <a:ea typeface="SimSun"/>
                <a:cs typeface="Times New Roman"/>
              </a:rPr>
              <a:t>Magnetization curves of BCT-ZF ceramics</a:t>
            </a:r>
            <a:endParaRPr lang="en-IN" sz="3200" b="1" kern="100" dirty="0">
              <a:solidFill>
                <a:srgbClr val="0000CC"/>
              </a:solidFill>
              <a:ea typeface="SimSu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4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944905" y="3059668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Fig.3</a:t>
            </a:r>
            <a:endParaRPr lang="en-IN" dirty="0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429001"/>
            <a:ext cx="2763766" cy="217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10" y="838200"/>
            <a:ext cx="275469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95" y="3429000"/>
            <a:ext cx="2602810" cy="214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4639" y="3486831"/>
            <a:ext cx="2703161" cy="2280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4940" y="828578"/>
            <a:ext cx="2598260" cy="229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7000" y="822960"/>
            <a:ext cx="2590800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/>
          <p:cNvSpPr/>
          <p:nvPr/>
        </p:nvSpPr>
        <p:spPr>
          <a:xfrm rot="8098464">
            <a:off x="46614" y="1533147"/>
            <a:ext cx="2742825" cy="83775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TextBox 36"/>
          <p:cNvSpPr txBox="1"/>
          <p:nvPr/>
        </p:nvSpPr>
        <p:spPr>
          <a:xfrm>
            <a:off x="2514600" y="1929825"/>
            <a:ext cx="14478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400" dirty="0" err="1" smtClean="0">
                <a:latin typeface="Times New Roman" pitchFamily="18" charset="0"/>
                <a:cs typeface="Times New Roman" pitchFamily="18" charset="0"/>
              </a:rPr>
              <a:t>Lossy</a:t>
            </a:r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 capacitor</a:t>
            </a:r>
          </a:p>
          <a:p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    phenomena</a:t>
            </a:r>
            <a:endParaRPr lang="en-IN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4953000" y="4412298"/>
            <a:ext cx="0" cy="21418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131153" y="4495794"/>
            <a:ext cx="440847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29747" y="4495800"/>
            <a:ext cx="499053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286000" y="4419600"/>
            <a:ext cx="0" cy="228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506816" y="4340417"/>
            <a:ext cx="369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/>
              <a:t>Pr</a:t>
            </a:r>
            <a:endParaRPr lang="en-IN" sz="14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841944" y="4343400"/>
            <a:ext cx="367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 smtClean="0"/>
              <a:t>Pr</a:t>
            </a:r>
            <a:endParaRPr lang="en-IN" sz="1400" b="1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5257800" y="1981200"/>
            <a:ext cx="46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772400" y="4572000"/>
            <a:ext cx="46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808562" y="1981200"/>
            <a:ext cx="468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265762" y="182880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/>
              <a:t>Pr</a:t>
            </a:r>
            <a:endParaRPr lang="en-IN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5715000" y="1828800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/>
              <a:t>Pr</a:t>
            </a:r>
            <a:endParaRPr lang="en-IN" sz="1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8229600" y="4416623"/>
            <a:ext cx="344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/>
              <a:t>Pr</a:t>
            </a:r>
            <a:endParaRPr lang="en-IN" sz="1400" b="1" dirty="0"/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8646762" y="1905000"/>
            <a:ext cx="0" cy="22860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6172200" y="1905000"/>
            <a:ext cx="0" cy="22860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8632368" y="4495800"/>
            <a:ext cx="0" cy="22860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4800" y="5791200"/>
            <a:ext cx="830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/>
              <a:t> </a:t>
            </a:r>
            <a:r>
              <a:rPr lang="en-IN" dirty="0" smtClean="0">
                <a:cs typeface="Times New Roman" pitchFamily="18" charset="0"/>
              </a:rPr>
              <a:t>Percentage dielectric phase has the significant effect in the polarization response.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As the applied field increases, the </a:t>
            </a:r>
            <a:r>
              <a:rPr lang="en-IN" dirty="0" err="1" smtClean="0">
                <a:cs typeface="Times New Roman" pitchFamily="18" charset="0"/>
              </a:rPr>
              <a:t>magnetoresistance</a:t>
            </a:r>
            <a:r>
              <a:rPr lang="en-IN" dirty="0" smtClean="0">
                <a:cs typeface="Times New Roman" pitchFamily="18" charset="0"/>
              </a:rPr>
              <a:t> effects become dominant.</a:t>
            </a:r>
          </a:p>
          <a:p>
            <a:pPr>
              <a:buClr>
                <a:srgbClr val="0000CC"/>
              </a:buCl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rgbClr val="0000CC"/>
                </a:solidFill>
                <a:cs typeface="Times New Roman" pitchFamily="18" charset="0"/>
              </a:rPr>
              <a:t>Enhancement of Polarization beyond 1 </a:t>
            </a:r>
            <a:r>
              <a:rPr lang="en-IN" b="1" dirty="0" err="1" smtClean="0">
                <a:solidFill>
                  <a:srgbClr val="0000CC"/>
                </a:solidFill>
                <a:cs typeface="Times New Roman" pitchFamily="18" charset="0"/>
              </a:rPr>
              <a:t>keO</a:t>
            </a:r>
            <a:r>
              <a:rPr lang="en-IN" b="1" dirty="0" smtClean="0">
                <a:solidFill>
                  <a:srgbClr val="0000CC"/>
                </a:solidFill>
                <a:cs typeface="Times New Roman" pitchFamily="18" charset="0"/>
              </a:rPr>
              <a:t> may due to decrease of leakage current.</a:t>
            </a:r>
            <a:endParaRPr lang="en-IN" b="1" dirty="0">
              <a:solidFill>
                <a:srgbClr val="0000CC"/>
              </a:solidFill>
              <a:cs typeface="Times New Roman" pitchFamily="18" charset="0"/>
            </a:endParaRPr>
          </a:p>
        </p:txBody>
      </p:sp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55900" y="3171376"/>
            <a:ext cx="3022248" cy="259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-304800" y="24825"/>
            <a:ext cx="982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kern="100" dirty="0" smtClean="0">
                <a:solidFill>
                  <a:srgbClr val="0000CC"/>
                </a:solidFill>
                <a:latin typeface="Times New Roman"/>
                <a:ea typeface="SimSun"/>
                <a:cs typeface="Times New Roman"/>
              </a:rPr>
              <a:t>P-E field loop of BCT-ZF at different DC bias fields</a:t>
            </a:r>
            <a:endParaRPr lang="en-IN" sz="3200" b="1" dirty="0">
              <a:solidFill>
                <a:srgbClr val="0000CC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66800" y="6096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Fig.1</a:t>
            </a:r>
            <a:endParaRPr lang="en-IN" dirty="0"/>
          </a:p>
        </p:txBody>
      </p:sp>
      <p:sp>
        <p:nvSpPr>
          <p:cNvPr id="35" name="TextBox 34"/>
          <p:cNvSpPr txBox="1"/>
          <p:nvPr/>
        </p:nvSpPr>
        <p:spPr>
          <a:xfrm>
            <a:off x="1066800" y="3135868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Fig.2</a:t>
            </a:r>
            <a:endParaRPr lang="en-IN" dirty="0"/>
          </a:p>
        </p:txBody>
      </p:sp>
      <p:sp>
        <p:nvSpPr>
          <p:cNvPr id="38" name="TextBox 37"/>
          <p:cNvSpPr txBox="1"/>
          <p:nvPr/>
        </p:nvSpPr>
        <p:spPr>
          <a:xfrm>
            <a:off x="7373905" y="32004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Fig.4</a:t>
            </a:r>
            <a:endParaRPr lang="en-IN" dirty="0"/>
          </a:p>
        </p:txBody>
      </p:sp>
      <p:sp>
        <p:nvSpPr>
          <p:cNvPr id="44" name="TextBox 43"/>
          <p:cNvSpPr txBox="1"/>
          <p:nvPr/>
        </p:nvSpPr>
        <p:spPr>
          <a:xfrm>
            <a:off x="7467600" y="621268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Fig.5</a:t>
            </a:r>
            <a:endParaRPr lang="en-IN" dirty="0"/>
          </a:p>
        </p:txBody>
      </p:sp>
      <p:sp>
        <p:nvSpPr>
          <p:cNvPr id="46" name="TextBox 45"/>
          <p:cNvSpPr txBox="1"/>
          <p:nvPr/>
        </p:nvSpPr>
        <p:spPr>
          <a:xfrm>
            <a:off x="4953000" y="6858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Fig.6</a:t>
            </a:r>
            <a:endParaRPr lang="en-IN" dirty="0"/>
          </a:p>
        </p:txBody>
      </p:sp>
      <p:sp>
        <p:nvSpPr>
          <p:cNvPr id="47" name="Right Arrow 46"/>
          <p:cNvSpPr/>
          <p:nvPr/>
        </p:nvSpPr>
        <p:spPr>
          <a:xfrm>
            <a:off x="5715000" y="4419600"/>
            <a:ext cx="304800" cy="304800"/>
          </a:xfrm>
          <a:prstGeom prst="rightArrow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Oval 64"/>
          <p:cNvSpPr/>
          <p:nvPr/>
        </p:nvSpPr>
        <p:spPr>
          <a:xfrm>
            <a:off x="3898900" y="4037832"/>
            <a:ext cx="583848" cy="559568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Oval 65"/>
          <p:cNvSpPr/>
          <p:nvPr/>
        </p:nvSpPr>
        <p:spPr>
          <a:xfrm>
            <a:off x="3898900" y="4716218"/>
            <a:ext cx="583848" cy="566982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45" grpId="0"/>
      <p:bldP spid="48" grpId="0"/>
      <p:bldP spid="52" grpId="0"/>
      <p:bldP spid="53" grpId="0"/>
      <p:bldP spid="54" grpId="0"/>
      <p:bldP spid="47" grpId="0" animBg="1"/>
      <p:bldP spid="65" grpId="0" animBg="1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24400" y="1600200"/>
            <a:ext cx="4114800" cy="3352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228600" y="1600200"/>
            <a:ext cx="4267200" cy="3352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228600" y="1536700"/>
          <a:ext cx="4498731" cy="3429000"/>
        </p:xfrm>
        <a:graphic>
          <a:graphicData uri="http://schemas.openxmlformats.org/presentationml/2006/ole">
            <p:oleObj spid="_x0000_s19458" name="Graph" r:id="rId3" imgW="3718440" imgH="2895480" progId="Origin50.Graph">
              <p:embed/>
            </p:oleObj>
          </a:graphicData>
        </a:graphic>
      </p:graphicFrame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4572000" y="1447800"/>
          <a:ext cx="4495800" cy="3500086"/>
        </p:xfrm>
        <a:graphic>
          <a:graphicData uri="http://schemas.openxmlformats.org/presentationml/2006/ole">
            <p:oleObj spid="_x0000_s19457" name="Graph" r:id="rId4" imgW="3718440" imgH="2895480" progId="Origin50.Graph">
              <p:embed/>
            </p:oleObj>
          </a:graphicData>
        </a:graphic>
      </p:graphicFrame>
      <p:sp>
        <p:nvSpPr>
          <p:cNvPr id="8" name="Oval 7"/>
          <p:cNvSpPr/>
          <p:nvPr/>
        </p:nvSpPr>
        <p:spPr>
          <a:xfrm>
            <a:off x="1752600" y="1524000"/>
            <a:ext cx="1295400" cy="38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x= 0.10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172200" y="1447800"/>
            <a:ext cx="1295400" cy="381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x= 0.20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438400" y="3060700"/>
            <a:ext cx="304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18567" y="2905323"/>
            <a:ext cx="119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ferro</a:t>
            </a: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ferro</a:t>
            </a:r>
            <a:endParaRPr lang="en-IN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590800" y="30607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3505200" y="2451100"/>
            <a:ext cx="533400" cy="5334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048000" y="2451100"/>
            <a:ext cx="6096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910470" y="2219523"/>
            <a:ext cx="1213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ferro</a:t>
            </a: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para</a:t>
            </a:r>
            <a:endParaRPr lang="en-IN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" y="5257800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cs typeface="Times New Roman" pitchFamily="18" charset="0"/>
              </a:rPr>
              <a:t> Two phase transitions are observed in the permittivity curve.</a:t>
            </a:r>
            <a:r>
              <a:rPr lang="en-IN" dirty="0" smtClean="0"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Dielectric constant increases gradually with the increasing temperature up to the </a:t>
            </a:r>
            <a:r>
              <a:rPr lang="en-IN" dirty="0" err="1" smtClean="0"/>
              <a:t>T</a:t>
            </a:r>
            <a:r>
              <a:rPr lang="en-IN" baseline="-25000" dirty="0" err="1" smtClean="0"/>
              <a:t>c</a:t>
            </a:r>
            <a:r>
              <a:rPr lang="en-IN" dirty="0" smtClean="0">
                <a:cs typeface="Times New Roman" pitchFamily="18" charset="0"/>
              </a:rPr>
              <a:t>.</a:t>
            </a:r>
            <a:r>
              <a:rPr lang="en-IN" baseline="-25000" dirty="0" smtClean="0"/>
              <a:t>  </a:t>
            </a:r>
            <a:endParaRPr lang="en-IN" dirty="0" smtClean="0"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 Value of dielectric constant is higher for (x= 0.10) than x= (0.20).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Space charge mechanism plays an important role at lower frequency.</a:t>
            </a:r>
          </a:p>
          <a:p>
            <a:pPr>
              <a:buFont typeface="Wingdings" pitchFamily="2" charset="2"/>
              <a:buChar char="§"/>
            </a:pPr>
            <a:endParaRPr lang="en-IN" dirty="0">
              <a:cs typeface="Times New Roman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467600" y="2133600"/>
            <a:ext cx="0" cy="2286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086600" y="1840468"/>
            <a:ext cx="1011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err="1" smtClean="0"/>
              <a:t>T</a:t>
            </a:r>
            <a:r>
              <a:rPr lang="en-IN" b="1" baseline="-25000" dirty="0" err="1" smtClean="0"/>
              <a:t>c</a:t>
            </a:r>
            <a:r>
              <a:rPr lang="en-IN" b="1" baseline="-25000" dirty="0" smtClean="0"/>
              <a:t>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~250C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7467600" y="2667000"/>
            <a:ext cx="0" cy="228600"/>
          </a:xfrm>
          <a:prstGeom prst="straightConnector1">
            <a:avLst/>
          </a:prstGeom>
          <a:ln w="254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667000" y="2755900"/>
            <a:ext cx="304800" cy="0"/>
          </a:xfrm>
          <a:prstGeom prst="straightConnector1">
            <a:avLst/>
          </a:prstGeom>
          <a:ln w="254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781800" y="2794000"/>
            <a:ext cx="304800" cy="0"/>
          </a:xfrm>
          <a:prstGeom prst="straightConnector1">
            <a:avLst/>
          </a:prstGeom>
          <a:ln w="2540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-1447800" y="-76200"/>
            <a:ext cx="1203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Dielectric constant with temperature at </a:t>
            </a:r>
          </a:p>
          <a:p>
            <a:pPr algn="ctr"/>
            <a:r>
              <a:rPr lang="en-IN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different frequency</a:t>
            </a:r>
            <a:endParaRPr lang="en-IN" sz="32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39406" y="10668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Fig.1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6559006" y="990600"/>
            <a:ext cx="62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Fig.2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334000" y="1066800"/>
            <a:ext cx="3276600" cy="2895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33400" y="1066800"/>
            <a:ext cx="3276600" cy="2819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381000" y="887656"/>
          <a:ext cx="3810000" cy="3150944"/>
        </p:xfrm>
        <a:graphic>
          <a:graphicData uri="http://schemas.openxmlformats.org/presentationml/2006/ole">
            <p:oleObj spid="_x0000_s20482" name="Graph" r:id="rId3" imgW="3906000" imgH="2964960" progId="Origin50.Graph">
              <p:embed/>
            </p:oleObj>
          </a:graphicData>
        </a:graphic>
      </p:graphicFrame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5105400" y="914400"/>
          <a:ext cx="3807636" cy="3156703"/>
        </p:xfrm>
        <a:graphic>
          <a:graphicData uri="http://schemas.openxmlformats.org/presentationml/2006/ole">
            <p:oleObj spid="_x0000_s20481" name="Graph" r:id="rId4" imgW="3906000" imgH="2964960" progId="Origin50.Graph">
              <p:embed/>
            </p:oleObj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922496"/>
            <a:ext cx="2057400" cy="186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4027714"/>
            <a:ext cx="1981200" cy="183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1295400"/>
            <a:ext cx="1371600" cy="136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57200" y="5533072"/>
            <a:ext cx="952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cs typeface="Times New Roman" pitchFamily="18" charset="0"/>
              </a:rPr>
              <a:t>At low frequencies, the charge carriers get accumulated at the grain boundaries </a:t>
            </a:r>
          </a:p>
          <a:p>
            <a:r>
              <a:rPr lang="en-IN" dirty="0" smtClean="0">
                <a:cs typeface="Times New Roman" pitchFamily="18" charset="0"/>
              </a:rPr>
              <a:t>   resulting in a high capacitance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Dispersion can be ascribed to  the phenomenon called the </a:t>
            </a:r>
            <a:r>
              <a:rPr lang="en-IN" dirty="0" err="1" smtClean="0">
                <a:cs typeface="Times New Roman" pitchFamily="18" charset="0"/>
              </a:rPr>
              <a:t>magnetocapacitance</a:t>
            </a:r>
            <a:r>
              <a:rPr lang="en-IN" dirty="0" smtClean="0">
                <a:cs typeface="Times New Roman" pitchFamily="18" charset="0"/>
              </a:rPr>
              <a:t> effect.</a:t>
            </a:r>
          </a:p>
          <a:p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219200" y="1676400"/>
            <a:ext cx="0" cy="6858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324600" y="1752600"/>
            <a:ext cx="0" cy="6858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743200" y="4495800"/>
            <a:ext cx="3810000" cy="609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overall dielectric </a:t>
            </a:r>
            <a:r>
              <a:rPr lang="en-IN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behavior</a:t>
            </a:r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of   </a:t>
            </a:r>
          </a:p>
          <a:p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Maxwell- </a:t>
            </a:r>
            <a:r>
              <a:rPr lang="en-IN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Wanger</a:t>
            </a:r>
            <a:r>
              <a:rPr lang="en-IN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type  </a:t>
            </a:r>
            <a:r>
              <a:rPr lang="en-IN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endParaRPr lang="en-IN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1219200" y="4495800"/>
            <a:ext cx="152400" cy="38100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772400" y="4419600"/>
            <a:ext cx="457200" cy="685800"/>
          </a:xfrm>
          <a:prstGeom prst="line">
            <a:avLst/>
          </a:prstGeom>
          <a:ln w="190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95400" y="45836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Times New Roman"/>
                <a:cs typeface="Times New Roman"/>
              </a:rPr>
              <a:t> </a:t>
            </a:r>
            <a:r>
              <a:rPr lang="el-GR" dirty="0" smtClean="0">
                <a:latin typeface="Times New Roman"/>
                <a:cs typeface="Times New Roman"/>
              </a:rPr>
              <a:t>δ</a:t>
            </a:r>
            <a:endParaRPr lang="en-IN" dirty="0"/>
          </a:p>
        </p:txBody>
      </p:sp>
      <p:sp>
        <p:nvSpPr>
          <p:cNvPr id="41" name="TextBox 40"/>
          <p:cNvSpPr txBox="1"/>
          <p:nvPr/>
        </p:nvSpPr>
        <p:spPr>
          <a:xfrm>
            <a:off x="8077200" y="4583668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latin typeface="Times New Roman"/>
                <a:cs typeface="Times New Roman"/>
              </a:rPr>
              <a:t>δ</a:t>
            </a:r>
            <a:endParaRPr lang="en-IN" dirty="0"/>
          </a:p>
        </p:txBody>
      </p:sp>
      <p:sp>
        <p:nvSpPr>
          <p:cNvPr id="19" name="Oval 18"/>
          <p:cNvSpPr/>
          <p:nvPr/>
        </p:nvSpPr>
        <p:spPr>
          <a:xfrm>
            <a:off x="1905000" y="2895600"/>
            <a:ext cx="228600" cy="3048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6553200" y="3048000"/>
            <a:ext cx="228600" cy="30480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33400" y="0"/>
            <a:ext cx="8229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kern="100" dirty="0" smtClean="0">
                <a:solidFill>
                  <a:srgbClr val="0000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Capacitance Vs frequency at different applied </a:t>
            </a:r>
          </a:p>
          <a:p>
            <a:r>
              <a:rPr lang="en-US" sz="3200" b="1" kern="100" dirty="0" smtClean="0">
                <a:solidFill>
                  <a:srgbClr val="0000CC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                     DC magnetic fields</a:t>
            </a:r>
            <a:endParaRPr lang="en-IN" sz="3200" b="1" kern="100" dirty="0" smtClean="0">
              <a:solidFill>
                <a:srgbClr val="0000CC"/>
              </a:solidFill>
              <a:latin typeface="Times New Roman" pitchFamily="18" charset="0"/>
              <a:ea typeface="SimSun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1682206" y="6858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 1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6635206" y="685800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Fig. 2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0" grpId="0"/>
      <p:bldP spid="41" grpId="0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04800" y="1475456"/>
            <a:ext cx="8534400" cy="899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endParaRPr lang="en-IN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67200" y="2438400"/>
            <a:ext cx="3048000" cy="2895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381000" y="2438400"/>
            <a:ext cx="3657600" cy="304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381001" y="2413642"/>
          <a:ext cx="3809999" cy="3148958"/>
        </p:xfrm>
        <a:graphic>
          <a:graphicData uri="http://schemas.openxmlformats.org/presentationml/2006/ole">
            <p:oleObj spid="_x0000_s21506" name="Graph" r:id="rId3" imgW="3876840" imgH="2973600" progId="Origin50.Graph">
              <p:embed/>
            </p:oleObj>
          </a:graphicData>
        </a:graphic>
      </p:graphicFrame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4212867" y="2514600"/>
          <a:ext cx="3407133" cy="2819400"/>
        </p:xfrm>
        <a:graphic>
          <a:graphicData uri="http://schemas.openxmlformats.org/presentationml/2006/ole">
            <p:oleObj spid="_x0000_s21505" name="Graph" r:id="rId4" imgW="3906000" imgH="2964960" progId="Origin50.Graph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6200" y="971490"/>
            <a:ext cx="4724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N" b="1" dirty="0" smtClean="0"/>
              <a:t>     </a:t>
            </a:r>
            <a:r>
              <a:rPr lang="en-IN" sz="2000" b="1" dirty="0" err="1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Magnetoelectric</a:t>
            </a:r>
            <a:r>
              <a:rPr lang="en-IN" sz="20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coupling </a:t>
            </a:r>
            <a:r>
              <a:rPr lang="en-IN" sz="2000" b="1" dirty="0" smtClean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in BCT-ZF</a:t>
            </a:r>
            <a:endParaRPr lang="en-IN" sz="2000" b="1" dirty="0">
              <a:solidFill>
                <a:srgbClr val="CC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5562600"/>
            <a:ext cx="899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err="1" smtClean="0">
                <a:cs typeface="Times New Roman" pitchFamily="18" charset="0"/>
              </a:rPr>
              <a:t>Magnetoelectric</a:t>
            </a:r>
            <a:r>
              <a:rPr lang="en-IN" dirty="0" smtClean="0">
                <a:cs typeface="Times New Roman" pitchFamily="18" charset="0"/>
              </a:rPr>
              <a:t> coupling coefficient  (</a:t>
            </a:r>
            <a:r>
              <a:rPr lang="en-IN" b="1" dirty="0" smtClean="0">
                <a:cs typeface="Times New Roman" pitchFamily="18" charset="0"/>
              </a:rPr>
              <a:t>MECC</a:t>
            </a:r>
            <a:r>
              <a:rPr lang="en-IN" dirty="0" smtClean="0">
                <a:cs typeface="Times New Roman" pitchFamily="18" charset="0"/>
              </a:rPr>
              <a:t>) increases initially due to increase in    </a:t>
            </a:r>
          </a:p>
          <a:p>
            <a:r>
              <a:rPr lang="en-IN" dirty="0" smtClean="0">
                <a:cs typeface="Times New Roman" pitchFamily="18" charset="0"/>
              </a:rPr>
              <a:t>  </a:t>
            </a:r>
            <a:r>
              <a:rPr lang="en-IN" dirty="0" err="1" smtClean="0">
                <a:cs typeface="Times New Roman" pitchFamily="18" charset="0"/>
              </a:rPr>
              <a:t>magnetostriction</a:t>
            </a:r>
            <a:r>
              <a:rPr lang="en-IN" dirty="0" smtClean="0">
                <a:cs typeface="Times New Roman" pitchFamily="18" charset="0"/>
              </a:rPr>
              <a:t> of ferrite with applied DC field.</a:t>
            </a:r>
          </a:p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The observed MECC is quite larger than reported values, this may be due to the presence of  </a:t>
            </a:r>
          </a:p>
          <a:p>
            <a:r>
              <a:rPr lang="en-IN" dirty="0" smtClean="0">
                <a:cs typeface="Times New Roman" pitchFamily="18" charset="0"/>
              </a:rPr>
              <a:t>  leakage </a:t>
            </a:r>
            <a:r>
              <a:rPr lang="en-IN" dirty="0" smtClean="0">
                <a:cs typeface="Times New Roman" pitchFamily="18" charset="0"/>
              </a:rPr>
              <a:t>current</a:t>
            </a:r>
            <a:r>
              <a:rPr lang="en-IN" dirty="0" smtClean="0">
                <a:cs typeface="Times New Roman" pitchFamily="18" charset="0"/>
              </a:rPr>
              <a:t>.</a:t>
            </a: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1600" y="3124200"/>
            <a:ext cx="917836" cy="84224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1524000" y="2743200"/>
            <a:ext cx="0" cy="2286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47800" y="4114800"/>
            <a:ext cx="0" cy="2286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95293" y="2895600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10.85 </a:t>
            </a:r>
            <a:endParaRPr lang="en-IN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9200" y="426720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 smtClean="0">
                <a:latin typeface="Times New Roman" pitchFamily="18" charset="0"/>
                <a:cs typeface="Times New Roman" pitchFamily="18" charset="0"/>
              </a:rPr>
              <a:t>6.85</a:t>
            </a:r>
            <a:endParaRPr lang="en-IN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0210800" y="33528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010400" y="3657600"/>
            <a:ext cx="2057400" cy="533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Linear dependence of AC magnetic field</a:t>
            </a:r>
            <a:endParaRPr lang="en-IN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Isosceles Triangle 29"/>
          <p:cNvSpPr/>
          <p:nvPr/>
        </p:nvSpPr>
        <p:spPr>
          <a:xfrm rot="3420000">
            <a:off x="5754729" y="3584323"/>
            <a:ext cx="152400" cy="152400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Isosceles Triangle 30"/>
          <p:cNvSpPr/>
          <p:nvPr/>
        </p:nvSpPr>
        <p:spPr>
          <a:xfrm rot="3420000">
            <a:off x="5449929" y="3856991"/>
            <a:ext cx="152400" cy="152400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Isosceles Triangle 31"/>
          <p:cNvSpPr/>
          <p:nvPr/>
        </p:nvSpPr>
        <p:spPr>
          <a:xfrm rot="3420000">
            <a:off x="5145129" y="4193923"/>
            <a:ext cx="152400" cy="152400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Isosceles Triangle 32"/>
          <p:cNvSpPr/>
          <p:nvPr/>
        </p:nvSpPr>
        <p:spPr>
          <a:xfrm rot="3420000">
            <a:off x="5570797" y="4193923"/>
            <a:ext cx="152400" cy="152400"/>
          </a:xfrm>
          <a:prstGeom prst="triangle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Isosceles Triangle 33"/>
          <p:cNvSpPr/>
          <p:nvPr/>
        </p:nvSpPr>
        <p:spPr>
          <a:xfrm rot="3420000">
            <a:off x="5951796" y="3965322"/>
            <a:ext cx="152400" cy="152400"/>
          </a:xfrm>
          <a:prstGeom prst="triangle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Isosceles Triangle 34"/>
          <p:cNvSpPr/>
          <p:nvPr/>
        </p:nvSpPr>
        <p:spPr>
          <a:xfrm rot="3420000">
            <a:off x="6274379" y="3754505"/>
            <a:ext cx="152400" cy="152400"/>
          </a:xfrm>
          <a:prstGeom prst="triangle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Isosceles Triangle 35"/>
          <p:cNvSpPr/>
          <p:nvPr/>
        </p:nvSpPr>
        <p:spPr>
          <a:xfrm rot="3420000">
            <a:off x="6059529" y="3297305"/>
            <a:ext cx="152400" cy="152400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TextBox 39"/>
          <p:cNvSpPr txBox="1"/>
          <p:nvPr/>
        </p:nvSpPr>
        <p:spPr>
          <a:xfrm>
            <a:off x="457200" y="1371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A possible mechanism for </a:t>
            </a:r>
            <a:r>
              <a:rPr lang="en-IN" dirty="0" err="1" smtClean="0">
                <a:cs typeface="Times New Roman" pitchFamily="18" charset="0"/>
              </a:rPr>
              <a:t>magnetoelectric</a:t>
            </a:r>
            <a:r>
              <a:rPr lang="en-IN" dirty="0" smtClean="0">
                <a:cs typeface="Times New Roman" pitchFamily="18" charset="0"/>
              </a:rPr>
              <a:t> coupling (ME) coupling of this FE/FM  </a:t>
            </a:r>
          </a:p>
          <a:p>
            <a:r>
              <a:rPr lang="en-IN" dirty="0" smtClean="0">
                <a:cs typeface="Times New Roman" pitchFamily="18" charset="0"/>
              </a:rPr>
              <a:t>   (BCT-ZF) interface is based on </a:t>
            </a:r>
            <a:r>
              <a:rPr lang="en-IN" i="1" dirty="0" smtClean="0">
                <a:cs typeface="Times New Roman" pitchFamily="18" charset="0"/>
              </a:rPr>
              <a:t>screening effects</a:t>
            </a:r>
            <a:r>
              <a:rPr lang="en-IN" dirty="0" smtClean="0">
                <a:cs typeface="Times New Roman" pitchFamily="18" charset="0"/>
              </a:rPr>
              <a:t>.</a:t>
            </a:r>
            <a:endParaRPr lang="en-IN" dirty="0"/>
          </a:p>
        </p:txBody>
      </p:sp>
      <p:sp>
        <p:nvSpPr>
          <p:cNvPr id="42" name="TextBox 41"/>
          <p:cNvSpPr txBox="1"/>
          <p:nvPr/>
        </p:nvSpPr>
        <p:spPr>
          <a:xfrm>
            <a:off x="457200" y="19812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IN" dirty="0" smtClean="0">
                <a:cs typeface="Times New Roman" pitchFamily="18" charset="0"/>
              </a:rPr>
              <a:t> ME coupling also caused by an emergent inverse </a:t>
            </a:r>
            <a:r>
              <a:rPr lang="en-IN" i="1" dirty="0" smtClean="0">
                <a:cs typeface="Times New Roman" pitchFamily="18" charset="0"/>
              </a:rPr>
              <a:t>DM interaction </a:t>
            </a:r>
            <a:r>
              <a:rPr lang="en-IN" dirty="0" smtClean="0">
                <a:cs typeface="Times New Roman" pitchFamily="18" charset="0"/>
              </a:rPr>
              <a:t>at MF interface.</a:t>
            </a:r>
            <a:endParaRPr lang="en-IN" dirty="0"/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52400" y="0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DC field dependence of MECC and ME voltage as a function of    </a:t>
            </a:r>
          </a:p>
          <a:p>
            <a:r>
              <a:rPr lang="en-IN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applied AC magnetic field of BCT-ZF ceramics</a:t>
            </a:r>
            <a:endParaRPr lang="en-IN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5-Point Star 43"/>
          <p:cNvSpPr/>
          <p:nvPr/>
        </p:nvSpPr>
        <p:spPr>
          <a:xfrm>
            <a:off x="152400" y="1066800"/>
            <a:ext cx="152400" cy="152400"/>
          </a:xfrm>
          <a:prstGeom prst="star5">
            <a:avLst/>
          </a:prstGeom>
          <a:solidFill>
            <a:srgbClr val="CC00FF"/>
          </a:solidFill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8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33600" y="2895600"/>
            <a:ext cx="1905000" cy="163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C:\Users\rashmi\Desktop\Spain_conference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3485"/>
            <a:ext cx="9144000" cy="630451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838200"/>
            <a:ext cx="9601200" cy="687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dirty="0" smtClean="0"/>
              <a:t> XRD pattern confirms the co-existence of two phase namely </a:t>
            </a:r>
            <a:r>
              <a:rPr lang="en-IN" dirty="0" err="1" smtClean="0"/>
              <a:t>perovskite</a:t>
            </a:r>
            <a:r>
              <a:rPr lang="en-IN" dirty="0" smtClean="0"/>
              <a:t> and </a:t>
            </a:r>
            <a:r>
              <a:rPr lang="en-IN" dirty="0" err="1" smtClean="0"/>
              <a:t>spinel</a:t>
            </a:r>
            <a:r>
              <a:rPr lang="en-IN" dirty="0" smtClean="0"/>
              <a:t> </a:t>
            </a:r>
          </a:p>
          <a:p>
            <a:r>
              <a:rPr lang="en-IN" dirty="0" smtClean="0"/>
              <a:t>    corresponding to BCT and ZF respectively.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Much more gradual change of permittivity vs. temperature is observed in the composition  </a:t>
            </a:r>
          </a:p>
          <a:p>
            <a:r>
              <a:rPr lang="en-IN" dirty="0" smtClean="0"/>
              <a:t>    0.10 and 0.20.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capacitance and the polarization of the sample are found to be magnetically </a:t>
            </a:r>
            <a:r>
              <a:rPr lang="en-IN" dirty="0" err="1" smtClean="0"/>
              <a:t>tunable</a:t>
            </a:r>
            <a:r>
              <a:rPr lang="en-IN" dirty="0" smtClean="0"/>
              <a:t>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composite have shown MECC of 10.85 and 6.85 </a:t>
            </a:r>
            <a:r>
              <a:rPr lang="en-IN" dirty="0" err="1" smtClean="0"/>
              <a:t>Mv</a:t>
            </a:r>
            <a:r>
              <a:rPr lang="en-IN" dirty="0" smtClean="0"/>
              <a:t>/(</a:t>
            </a:r>
            <a:r>
              <a:rPr lang="en-IN" dirty="0" err="1" smtClean="0"/>
              <a:t>cm.Oe</a:t>
            </a:r>
            <a:r>
              <a:rPr lang="en-IN" dirty="0" smtClean="0"/>
              <a:t>), and are highly sensitive to </a:t>
            </a:r>
          </a:p>
          <a:p>
            <a:r>
              <a:rPr lang="en-IN" dirty="0" smtClean="0"/>
              <a:t>    AC magnetic field.</a:t>
            </a:r>
          </a:p>
          <a:p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influence of mutual orientation of polarization and magnetization on the ME effect</a:t>
            </a:r>
          </a:p>
          <a:p>
            <a:r>
              <a:rPr lang="en-IN" dirty="0" smtClean="0"/>
              <a:t>    is addressed.</a:t>
            </a:r>
          </a:p>
          <a:p>
            <a:pPr>
              <a:buFont typeface="Wingdings" pitchFamily="2" charset="2"/>
              <a:buChar char="Ø"/>
            </a:pPr>
            <a:endParaRPr lang="en-IN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The presented results can thus offer applications in </a:t>
            </a:r>
            <a:r>
              <a:rPr lang="en-IN" dirty="0" err="1" smtClean="0"/>
              <a:t>magnetoelectric</a:t>
            </a:r>
            <a:r>
              <a:rPr lang="en-IN" dirty="0" smtClean="0"/>
              <a:t> devices especially in </a:t>
            </a:r>
          </a:p>
          <a:p>
            <a:r>
              <a:rPr lang="en-IN" dirty="0" smtClean="0"/>
              <a:t>     magnetic field sensors and </a:t>
            </a:r>
            <a:r>
              <a:rPr lang="en-IN" dirty="0" err="1" smtClean="0"/>
              <a:t>tunable</a:t>
            </a:r>
            <a:r>
              <a:rPr lang="en-IN" dirty="0" smtClean="0"/>
              <a:t> devices</a:t>
            </a:r>
            <a:r>
              <a:rPr lang="en-IN" dirty="0" smtClean="0"/>
              <a:t>.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 marL="273050" indent="-273050">
              <a:spcBef>
                <a:spcPct val="50000"/>
              </a:spcBef>
              <a:buFont typeface="Wingdings" pitchFamily="2" charset="2"/>
              <a:buChar char="Ø"/>
            </a:pPr>
            <a:r>
              <a:rPr lang="it-IT" dirty="0" smtClean="0"/>
              <a:t>Future engineering and employment of magnetoelectric materials for device applications especially in biomedical field will be carried out. 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5486400"/>
            <a:ext cx="2362200" cy="381000"/>
          </a:xfrm>
          <a:prstGeom prst="rect">
            <a:avLst/>
          </a:prstGeom>
          <a:solidFill>
            <a:srgbClr val="00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 smtClean="0">
                <a:solidFill>
                  <a:schemeClr val="bg1"/>
                </a:solidFill>
              </a:rPr>
              <a:t> Perspectives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19281" y="76200"/>
            <a:ext cx="23054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200" b="1" kern="100" dirty="0" smtClean="0">
                <a:solidFill>
                  <a:srgbClr val="0000CC"/>
                </a:solidFill>
                <a:latin typeface="Times New Roman"/>
                <a:ea typeface="SimSun"/>
                <a:cs typeface="Times New Roman"/>
              </a:rPr>
              <a:t>Conclusions</a:t>
            </a:r>
            <a:endParaRPr lang="en-IN" sz="3200" b="1" kern="100" dirty="0">
              <a:solidFill>
                <a:srgbClr val="0000CC"/>
              </a:solidFill>
              <a:ea typeface="SimSu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C:\Users\rashmi\Desktop\Spain_conference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3485"/>
            <a:ext cx="9144000" cy="6304515"/>
          </a:xfrm>
          <a:prstGeom prst="rect">
            <a:avLst/>
          </a:prstGeom>
          <a:noFill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38400" y="533400"/>
            <a:ext cx="3962400" cy="3200400"/>
            <a:chOff x="611" y="726"/>
            <a:chExt cx="4538" cy="287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" y="726"/>
              <a:ext cx="4538" cy="2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793" y="3430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507" y="3306"/>
              <a:ext cx="5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eaLnBrk="1" hangingPunct="1"/>
              <a:r>
                <a:rPr lang="en-US" sz="1800"/>
                <a:t>10 mm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-456556" y="4798874"/>
            <a:ext cx="960055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 for your kind attention!</a:t>
            </a:r>
            <a:endParaRPr lang="en-IN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57400" y="4267200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Email id: rashmi.rani@polytechnique.edu</a:t>
            </a:r>
            <a:endParaRPr lang="en-IN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7330</TotalTime>
  <Words>1336</Words>
  <Application>Microsoft Office PowerPoint</Application>
  <PresentationFormat>On-screen Show (4:3)</PresentationFormat>
  <Paragraphs>281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Graph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rashmi rani</dc:creator>
  <cp:lastModifiedBy>rashmi rani</cp:lastModifiedBy>
  <cp:revision>287</cp:revision>
  <dcterms:created xsi:type="dcterms:W3CDTF">2006-08-16T00:00:00Z</dcterms:created>
  <dcterms:modified xsi:type="dcterms:W3CDTF">2017-06-23T11:10:28Z</dcterms:modified>
</cp:coreProperties>
</file>