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327" r:id="rId3"/>
    <p:sldId id="319" r:id="rId4"/>
    <p:sldId id="310" r:id="rId5"/>
    <p:sldId id="311" r:id="rId6"/>
    <p:sldId id="308" r:id="rId7"/>
    <p:sldId id="318" r:id="rId8"/>
    <p:sldId id="330" r:id="rId9"/>
    <p:sldId id="269" r:id="rId10"/>
    <p:sldId id="260" r:id="rId11"/>
    <p:sldId id="261" r:id="rId12"/>
    <p:sldId id="265" r:id="rId13"/>
    <p:sldId id="266" r:id="rId14"/>
    <p:sldId id="267" r:id="rId15"/>
    <p:sldId id="268" r:id="rId16"/>
    <p:sldId id="270" r:id="rId17"/>
    <p:sldId id="273" r:id="rId18"/>
    <p:sldId id="275" r:id="rId19"/>
    <p:sldId id="277" r:id="rId20"/>
    <p:sldId id="279" r:id="rId21"/>
    <p:sldId id="282" r:id="rId22"/>
    <p:sldId id="288" r:id="rId23"/>
    <p:sldId id="295" r:id="rId24"/>
    <p:sldId id="332" r:id="rId25"/>
    <p:sldId id="320" r:id="rId26"/>
    <p:sldId id="329" r:id="rId27"/>
    <p:sldId id="33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4890" autoAdjust="0"/>
    <p:restoredTop sz="94660"/>
  </p:normalViewPr>
  <p:slideViewPr>
    <p:cSldViewPr>
      <p:cViewPr varScale="1">
        <p:scale>
          <a:sx n="69" d="100"/>
          <a:sy n="69" d="100"/>
        </p:scale>
        <p:origin x="-117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A2ED02-5074-427A-AA32-5AAB4EBBA5F9}" type="datetimeFigureOut">
              <a:rPr lang="en-US" smtClean="0"/>
              <a:t>10/13/2014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Dr. R. Tunga</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BEFCD8A-3C11-4D66-8E17-9222BF60CF6B}" type="slidenum">
              <a:rPr lang="en-US" smtClean="0"/>
              <a:t>‹#›</a:t>
            </a:fld>
            <a:endParaRPr lang="en-US"/>
          </a:p>
        </p:txBody>
      </p:sp>
    </p:spTree>
    <p:extLst>
      <p:ext uri="{BB962C8B-B14F-4D97-AF65-F5344CB8AC3E}">
        <p14:creationId xmlns:p14="http://schemas.microsoft.com/office/powerpoint/2010/main" val="376623399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295E85-A93B-4D74-AA5F-6760AA83C175}" type="datetimeFigureOut">
              <a:rPr lang="en-IN" smtClean="0"/>
              <a:t>13-10-2014</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IN" smtClean="0"/>
              <a:t>Dr. R. Tunga</a:t>
            </a: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809F0B-E4D0-4897-B5E2-251222A8A047}" type="slidenum">
              <a:rPr lang="en-IN" smtClean="0"/>
              <a:t>‹#›</a:t>
            </a:fld>
            <a:endParaRPr lang="en-IN"/>
          </a:p>
        </p:txBody>
      </p:sp>
    </p:spTree>
    <p:extLst>
      <p:ext uri="{BB962C8B-B14F-4D97-AF65-F5344CB8AC3E}">
        <p14:creationId xmlns:p14="http://schemas.microsoft.com/office/powerpoint/2010/main" val="3695903681"/>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3809F0B-E4D0-4897-B5E2-251222A8A047}" type="slidenum">
              <a:rPr lang="en-IN" smtClean="0"/>
              <a:t>1</a:t>
            </a:fld>
            <a:endParaRPr lang="en-IN"/>
          </a:p>
        </p:txBody>
      </p:sp>
      <p:sp>
        <p:nvSpPr>
          <p:cNvPr id="5" name="Footer Placeholder 4"/>
          <p:cNvSpPr>
            <a:spLocks noGrp="1"/>
          </p:cNvSpPr>
          <p:nvPr>
            <p:ph type="ftr" sz="quarter" idx="11"/>
          </p:nvPr>
        </p:nvSpPr>
        <p:spPr/>
        <p:txBody>
          <a:bodyPr/>
          <a:lstStyle/>
          <a:p>
            <a:r>
              <a:rPr lang="en-IN" smtClean="0"/>
              <a:t>Dr. R. Tunga</a:t>
            </a:r>
            <a:endParaRPr lang="en-IN"/>
          </a:p>
        </p:txBody>
      </p:sp>
    </p:spTree>
    <p:extLst>
      <p:ext uri="{BB962C8B-B14F-4D97-AF65-F5344CB8AC3E}">
        <p14:creationId xmlns:p14="http://schemas.microsoft.com/office/powerpoint/2010/main" val="2278039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r>
              <a:rPr lang="en-IN" smtClean="0"/>
              <a:t>Dr. R. Tunga</a:t>
            </a:r>
            <a:endParaRPr lang="en-IN"/>
          </a:p>
        </p:txBody>
      </p:sp>
      <p:sp>
        <p:nvSpPr>
          <p:cNvPr id="5" name="Slide Number Placeholder 4"/>
          <p:cNvSpPr>
            <a:spLocks noGrp="1"/>
          </p:cNvSpPr>
          <p:nvPr>
            <p:ph type="sldNum" sz="quarter" idx="11"/>
          </p:nvPr>
        </p:nvSpPr>
        <p:spPr/>
        <p:txBody>
          <a:bodyPr/>
          <a:lstStyle/>
          <a:p>
            <a:fld id="{53809F0B-E4D0-4897-B5E2-251222A8A047}" type="slidenum">
              <a:rPr lang="en-IN" smtClean="0"/>
              <a:t>6</a:t>
            </a:fld>
            <a:endParaRPr lang="en-IN"/>
          </a:p>
        </p:txBody>
      </p:sp>
    </p:spTree>
    <p:extLst>
      <p:ext uri="{BB962C8B-B14F-4D97-AF65-F5344CB8AC3E}">
        <p14:creationId xmlns:p14="http://schemas.microsoft.com/office/powerpoint/2010/main" val="1826491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4453E7-C952-4890-91FD-D6CFFB472635}" type="slidenum">
              <a:rPr lang="en-US"/>
              <a:pPr/>
              <a:t>25</a:t>
            </a:fld>
            <a:endParaRPr lang="en-US"/>
          </a:p>
        </p:txBody>
      </p:sp>
      <p:sp>
        <p:nvSpPr>
          <p:cNvPr id="176130" name="Rectangle 2"/>
          <p:cNvSpPr>
            <a:spLocks noGrp="1" noRot="1" noChangeAspect="1" noChangeArrowheads="1" noTextEdit="1"/>
          </p:cNvSpPr>
          <p:nvPr>
            <p:ph type="sldImg"/>
          </p:nvPr>
        </p:nvSpPr>
        <p:spPr>
          <a:xfrm>
            <a:off x="1143000" y="685800"/>
            <a:ext cx="4572000" cy="3429000"/>
          </a:xfrm>
          <a:ln/>
        </p:spPr>
      </p:sp>
      <p:sp>
        <p:nvSpPr>
          <p:cNvPr id="176131" name="Rectangle 3"/>
          <p:cNvSpPr>
            <a:spLocks noGrp="1" noChangeArrowheads="1"/>
          </p:cNvSpPr>
          <p:nvPr>
            <p:ph type="body" idx="1"/>
          </p:nvPr>
        </p:nvSpPr>
        <p:spPr/>
        <p:txBody>
          <a:bodyPr/>
          <a:lstStyle/>
          <a:p>
            <a:endParaRPr lang="en-US"/>
          </a:p>
        </p:txBody>
      </p:sp>
      <p:sp>
        <p:nvSpPr>
          <p:cNvPr id="2" name="Footer Placeholder 1"/>
          <p:cNvSpPr>
            <a:spLocks noGrp="1"/>
          </p:cNvSpPr>
          <p:nvPr>
            <p:ph type="ftr" sz="quarter" idx="10"/>
          </p:nvPr>
        </p:nvSpPr>
        <p:spPr/>
        <p:txBody>
          <a:bodyPr/>
          <a:lstStyle/>
          <a:p>
            <a:r>
              <a:rPr lang="en-IN" smtClean="0"/>
              <a:t>Dr. R. Tunga</a:t>
            </a:r>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015E1CA1-B2AB-4EE3-B239-2BC7277ECCAF}" type="datetime1">
              <a:rPr lang="en-IN" smtClean="0"/>
              <a:t>13-10-2014</a:t>
            </a:fld>
            <a:endParaRPr lang="en-IN"/>
          </a:p>
        </p:txBody>
      </p:sp>
      <p:sp>
        <p:nvSpPr>
          <p:cNvPr id="5" name="Footer Placeholder 4"/>
          <p:cNvSpPr>
            <a:spLocks noGrp="1"/>
          </p:cNvSpPr>
          <p:nvPr>
            <p:ph type="ftr" sz="quarter" idx="11"/>
          </p:nvPr>
        </p:nvSpPr>
        <p:spPr/>
        <p:txBody>
          <a:bodyPr/>
          <a:lstStyle/>
          <a:p>
            <a:r>
              <a:rPr lang="en-IN" smtClean="0"/>
              <a:t>Dr. R. Tunga</a:t>
            </a:r>
            <a:endParaRPr lang="en-IN"/>
          </a:p>
        </p:txBody>
      </p:sp>
      <p:sp>
        <p:nvSpPr>
          <p:cNvPr id="6" name="Slide Number Placeholder 5"/>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1431935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D458DCF-E96E-4B52-B710-47C65A575157}" type="datetime1">
              <a:rPr lang="en-IN" smtClean="0"/>
              <a:t>13-10-2014</a:t>
            </a:fld>
            <a:endParaRPr lang="en-IN"/>
          </a:p>
        </p:txBody>
      </p:sp>
      <p:sp>
        <p:nvSpPr>
          <p:cNvPr id="5" name="Footer Placeholder 4"/>
          <p:cNvSpPr>
            <a:spLocks noGrp="1"/>
          </p:cNvSpPr>
          <p:nvPr>
            <p:ph type="ftr" sz="quarter" idx="11"/>
          </p:nvPr>
        </p:nvSpPr>
        <p:spPr/>
        <p:txBody>
          <a:bodyPr/>
          <a:lstStyle/>
          <a:p>
            <a:r>
              <a:rPr lang="en-IN" smtClean="0"/>
              <a:t>Dr. R. Tunga</a:t>
            </a:r>
            <a:endParaRPr lang="en-IN"/>
          </a:p>
        </p:txBody>
      </p:sp>
      <p:sp>
        <p:nvSpPr>
          <p:cNvPr id="6" name="Slide Number Placeholder 5"/>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3524371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690605-2B62-4D26-ADCF-7235FBA8E9CE}" type="datetime1">
              <a:rPr lang="en-IN" smtClean="0"/>
              <a:t>13-10-2014</a:t>
            </a:fld>
            <a:endParaRPr lang="en-IN"/>
          </a:p>
        </p:txBody>
      </p:sp>
      <p:sp>
        <p:nvSpPr>
          <p:cNvPr id="5" name="Footer Placeholder 4"/>
          <p:cNvSpPr>
            <a:spLocks noGrp="1"/>
          </p:cNvSpPr>
          <p:nvPr>
            <p:ph type="ftr" sz="quarter" idx="11"/>
          </p:nvPr>
        </p:nvSpPr>
        <p:spPr/>
        <p:txBody>
          <a:bodyPr/>
          <a:lstStyle/>
          <a:p>
            <a:r>
              <a:rPr lang="en-IN" smtClean="0"/>
              <a:t>Dr. R. Tunga</a:t>
            </a:r>
            <a:endParaRPr lang="en-IN"/>
          </a:p>
        </p:txBody>
      </p:sp>
      <p:sp>
        <p:nvSpPr>
          <p:cNvPr id="6" name="Slide Number Placeholder 5"/>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152273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E08A1567-9C68-4F0E-BA50-EF44FB1B1F4B}" type="datetime1">
              <a:rPr lang="en-IN" smtClean="0"/>
              <a:t>13-10-2014</a:t>
            </a:fld>
            <a:endParaRPr lang="en-IN"/>
          </a:p>
        </p:txBody>
      </p:sp>
      <p:sp>
        <p:nvSpPr>
          <p:cNvPr id="6" name="Footer Placeholder 5"/>
          <p:cNvSpPr>
            <a:spLocks noGrp="1"/>
          </p:cNvSpPr>
          <p:nvPr>
            <p:ph type="ftr" sz="quarter" idx="11"/>
          </p:nvPr>
        </p:nvSpPr>
        <p:spPr/>
        <p:txBody>
          <a:bodyPr/>
          <a:lstStyle/>
          <a:p>
            <a:r>
              <a:rPr lang="en-IN" smtClean="0"/>
              <a:t>Dr. R. Tunga</a:t>
            </a:r>
            <a:endParaRPr lang="en-IN"/>
          </a:p>
        </p:txBody>
      </p:sp>
      <p:sp>
        <p:nvSpPr>
          <p:cNvPr id="7" name="Slide Number Placeholder 6"/>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24850914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58CB1E4A-4D9B-4A53-AD73-7031D1789CD3}" type="datetime1">
              <a:rPr lang="en-IN" smtClean="0"/>
              <a:t>13-10-2014</a:t>
            </a:fld>
            <a:endParaRPr lang="en-IN"/>
          </a:p>
        </p:txBody>
      </p:sp>
      <p:sp>
        <p:nvSpPr>
          <p:cNvPr id="8" name="Footer Placeholder 7"/>
          <p:cNvSpPr>
            <a:spLocks noGrp="1"/>
          </p:cNvSpPr>
          <p:nvPr>
            <p:ph type="ftr" sz="quarter" idx="11"/>
          </p:nvPr>
        </p:nvSpPr>
        <p:spPr/>
        <p:txBody>
          <a:bodyPr/>
          <a:lstStyle/>
          <a:p>
            <a:r>
              <a:rPr lang="en-IN" smtClean="0"/>
              <a:t>Dr. R. Tunga</a:t>
            </a:r>
            <a:endParaRPr lang="en-IN"/>
          </a:p>
        </p:txBody>
      </p:sp>
      <p:sp>
        <p:nvSpPr>
          <p:cNvPr id="9" name="Slide Number Placeholder 8"/>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16531977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E300E71-B544-4BD2-A49B-1A85451B5571}" type="datetime1">
              <a:rPr lang="en-IN" smtClean="0"/>
              <a:t>13-10-2014</a:t>
            </a:fld>
            <a:endParaRPr lang="en-IN"/>
          </a:p>
        </p:txBody>
      </p:sp>
      <p:sp>
        <p:nvSpPr>
          <p:cNvPr id="4" name="Footer Placeholder 3"/>
          <p:cNvSpPr>
            <a:spLocks noGrp="1"/>
          </p:cNvSpPr>
          <p:nvPr>
            <p:ph type="ftr" sz="quarter" idx="11"/>
          </p:nvPr>
        </p:nvSpPr>
        <p:spPr/>
        <p:txBody>
          <a:bodyPr/>
          <a:lstStyle/>
          <a:p>
            <a:r>
              <a:rPr lang="en-IN" smtClean="0"/>
              <a:t>Dr. R. Tunga</a:t>
            </a:r>
            <a:endParaRPr lang="en-IN"/>
          </a:p>
        </p:txBody>
      </p:sp>
      <p:sp>
        <p:nvSpPr>
          <p:cNvPr id="5" name="Slide Number Placeholder 4"/>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2602472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5AE86B-9CC0-494D-80C4-0EF8D396C689}" type="datetime1">
              <a:rPr lang="en-IN" smtClean="0"/>
              <a:t>13-10-2014</a:t>
            </a:fld>
            <a:endParaRPr lang="en-IN"/>
          </a:p>
        </p:txBody>
      </p:sp>
      <p:sp>
        <p:nvSpPr>
          <p:cNvPr id="3" name="Footer Placeholder 2"/>
          <p:cNvSpPr>
            <a:spLocks noGrp="1"/>
          </p:cNvSpPr>
          <p:nvPr>
            <p:ph type="ftr" sz="quarter" idx="11"/>
          </p:nvPr>
        </p:nvSpPr>
        <p:spPr/>
        <p:txBody>
          <a:bodyPr/>
          <a:lstStyle/>
          <a:p>
            <a:r>
              <a:rPr lang="en-IN" smtClean="0"/>
              <a:t>Dr. R. Tunga</a:t>
            </a:r>
            <a:endParaRPr lang="en-IN"/>
          </a:p>
        </p:txBody>
      </p:sp>
      <p:sp>
        <p:nvSpPr>
          <p:cNvPr id="4" name="Slide Number Placeholder 3"/>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10242753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B3C022-6901-4865-BC70-965A21E8D1A5}" type="datetime1">
              <a:rPr lang="en-IN" smtClean="0"/>
              <a:t>13-10-2014</a:t>
            </a:fld>
            <a:endParaRPr lang="en-IN"/>
          </a:p>
        </p:txBody>
      </p:sp>
      <p:sp>
        <p:nvSpPr>
          <p:cNvPr id="6" name="Footer Placeholder 5"/>
          <p:cNvSpPr>
            <a:spLocks noGrp="1"/>
          </p:cNvSpPr>
          <p:nvPr>
            <p:ph type="ftr" sz="quarter" idx="11"/>
          </p:nvPr>
        </p:nvSpPr>
        <p:spPr/>
        <p:txBody>
          <a:bodyPr/>
          <a:lstStyle/>
          <a:p>
            <a:r>
              <a:rPr lang="en-IN" smtClean="0"/>
              <a:t>Dr. R. Tunga</a:t>
            </a:r>
            <a:endParaRPr lang="en-IN"/>
          </a:p>
        </p:txBody>
      </p:sp>
      <p:sp>
        <p:nvSpPr>
          <p:cNvPr id="7" name="Slide Number Placeholder 6"/>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3614779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465825-2BDA-4FCB-8910-2E6024027363}" type="datetime1">
              <a:rPr lang="en-IN" smtClean="0"/>
              <a:t>13-10-2014</a:t>
            </a:fld>
            <a:endParaRPr lang="en-IN"/>
          </a:p>
        </p:txBody>
      </p:sp>
      <p:sp>
        <p:nvSpPr>
          <p:cNvPr id="6" name="Footer Placeholder 5"/>
          <p:cNvSpPr>
            <a:spLocks noGrp="1"/>
          </p:cNvSpPr>
          <p:nvPr>
            <p:ph type="ftr" sz="quarter" idx="11"/>
          </p:nvPr>
        </p:nvSpPr>
        <p:spPr/>
        <p:txBody>
          <a:bodyPr/>
          <a:lstStyle/>
          <a:p>
            <a:r>
              <a:rPr lang="en-IN" smtClean="0"/>
              <a:t>Dr. R. Tunga</a:t>
            </a:r>
            <a:endParaRPr lang="en-IN"/>
          </a:p>
        </p:txBody>
      </p:sp>
      <p:sp>
        <p:nvSpPr>
          <p:cNvPr id="7" name="Slide Number Placeholder 6"/>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1928903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EF50F0B8-ED3D-42B6-AB4D-F95A982C15A4}" type="datetime1">
              <a:rPr lang="en-IN" smtClean="0"/>
              <a:t>13-10-2014</a:t>
            </a:fld>
            <a:endParaRPr lang="en-IN"/>
          </a:p>
        </p:txBody>
      </p:sp>
      <p:sp>
        <p:nvSpPr>
          <p:cNvPr id="5" name="Footer Placeholder 4"/>
          <p:cNvSpPr>
            <a:spLocks noGrp="1"/>
          </p:cNvSpPr>
          <p:nvPr>
            <p:ph type="ftr" sz="quarter" idx="11"/>
          </p:nvPr>
        </p:nvSpPr>
        <p:spPr/>
        <p:txBody>
          <a:bodyPr/>
          <a:lstStyle/>
          <a:p>
            <a:r>
              <a:rPr lang="en-IN" smtClean="0"/>
              <a:t>Dr. R. Tunga</a:t>
            </a:r>
            <a:endParaRPr lang="en-IN"/>
          </a:p>
        </p:txBody>
      </p:sp>
      <p:sp>
        <p:nvSpPr>
          <p:cNvPr id="6" name="Slide Number Placeholder 5"/>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699910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355B58C0-EE06-493F-A27C-1A729E0A9B53}" type="datetime1">
              <a:rPr lang="en-IN" smtClean="0"/>
              <a:t>13-10-2014</a:t>
            </a:fld>
            <a:endParaRPr lang="en-IN"/>
          </a:p>
        </p:txBody>
      </p:sp>
      <p:sp>
        <p:nvSpPr>
          <p:cNvPr id="5" name="Footer Placeholder 4"/>
          <p:cNvSpPr>
            <a:spLocks noGrp="1"/>
          </p:cNvSpPr>
          <p:nvPr>
            <p:ph type="ftr" sz="quarter" idx="11"/>
          </p:nvPr>
        </p:nvSpPr>
        <p:spPr/>
        <p:txBody>
          <a:bodyPr/>
          <a:lstStyle/>
          <a:p>
            <a:r>
              <a:rPr lang="en-IN" smtClean="0"/>
              <a:t>Dr. R. Tunga</a:t>
            </a:r>
            <a:endParaRPr lang="en-IN"/>
          </a:p>
        </p:txBody>
      </p:sp>
      <p:sp>
        <p:nvSpPr>
          <p:cNvPr id="6" name="Slide Number Placeholder 5"/>
          <p:cNvSpPr>
            <a:spLocks noGrp="1"/>
          </p:cNvSpPr>
          <p:nvPr>
            <p:ph type="sldNum" sz="quarter" idx="12"/>
          </p:nvPr>
        </p:nvSpPr>
        <p:spPr/>
        <p:txBody>
          <a:bodyPr/>
          <a:lstStyle/>
          <a:p>
            <a:fld id="{EAEB534E-04B1-4488-A8AF-9B1A91488703}" type="slidenum">
              <a:rPr lang="en-IN" smtClean="0"/>
              <a:t>‹#›</a:t>
            </a:fld>
            <a:endParaRPr lang="en-IN"/>
          </a:p>
        </p:txBody>
      </p:sp>
    </p:spTree>
    <p:extLst>
      <p:ext uri="{BB962C8B-B14F-4D97-AF65-F5344CB8AC3E}">
        <p14:creationId xmlns:p14="http://schemas.microsoft.com/office/powerpoint/2010/main" val="2785063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fld id="{242A5EFE-F201-4B1C-911D-1B893AF49A9F}" type="datetime1">
              <a:rPr lang="en-IN" smtClean="0"/>
              <a:t>13-10-2014</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Dr. R. Tunga</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2FE208-EF65-491E-805A-8E050AE9D99B}" type="slidenum">
              <a:rPr lang="en-US"/>
              <a:pPr>
                <a:defRPr/>
              </a:pPr>
              <a:t>‹#›</a:t>
            </a:fld>
            <a:endParaRPr lang="en-US"/>
          </a:p>
        </p:txBody>
      </p:sp>
    </p:spTree>
    <p:extLst>
      <p:ext uri="{BB962C8B-B14F-4D97-AF65-F5344CB8AC3E}">
        <p14:creationId xmlns:p14="http://schemas.microsoft.com/office/powerpoint/2010/main" val="3167607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5AF6BC-88FB-4FF1-B934-8AD4162C2014}" type="datetime1">
              <a:rPr lang="en-IN" smtClean="0"/>
              <a:t>13-10-2014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Dr. R. Tunga</a:t>
            </a:r>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EB534E-04B1-4488-A8AF-9B1A91488703}" type="slidenum">
              <a:rPr lang="en-IN" smtClean="0"/>
              <a:t>‹#›</a:t>
            </a:fld>
            <a:endParaRPr lang="en-IN"/>
          </a:p>
        </p:txBody>
      </p:sp>
    </p:spTree>
    <p:extLst>
      <p:ext uri="{BB962C8B-B14F-4D97-AF65-F5344CB8AC3E}">
        <p14:creationId xmlns:p14="http://schemas.microsoft.com/office/powerpoint/2010/main" val="1194373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692696"/>
            <a:ext cx="7772400" cy="1470025"/>
          </a:xfrm>
        </p:spPr>
        <p:txBody>
          <a:bodyPr/>
          <a:lstStyle/>
          <a:p>
            <a:r>
              <a:rPr lang="en-US" dirty="0" smtClean="0">
                <a:solidFill>
                  <a:srgbClr val="0070C0"/>
                </a:solidFill>
              </a:rPr>
              <a:t>Roadmap of stability studies for </a:t>
            </a:r>
            <a:r>
              <a:rPr lang="en-US" dirty="0" err="1" smtClean="0">
                <a:solidFill>
                  <a:srgbClr val="0070C0"/>
                </a:solidFill>
              </a:rPr>
              <a:t>Biosimilar</a:t>
            </a:r>
            <a:r>
              <a:rPr lang="en-US" dirty="0" smtClean="0">
                <a:solidFill>
                  <a:srgbClr val="0070C0"/>
                </a:solidFill>
              </a:rPr>
              <a:t> product development</a:t>
            </a:r>
            <a:endParaRPr lang="en-IN" dirty="0">
              <a:solidFill>
                <a:srgbClr val="0070C0"/>
              </a:solidFill>
            </a:endParaRPr>
          </a:p>
        </p:txBody>
      </p:sp>
      <p:sp>
        <p:nvSpPr>
          <p:cNvPr id="3" name="Subtitle 2"/>
          <p:cNvSpPr>
            <a:spLocks noGrp="1"/>
          </p:cNvSpPr>
          <p:nvPr>
            <p:ph type="subTitle" idx="1"/>
          </p:nvPr>
        </p:nvSpPr>
        <p:spPr>
          <a:xfrm>
            <a:off x="1475656" y="3140968"/>
            <a:ext cx="6400800" cy="1080120"/>
          </a:xfrm>
        </p:spPr>
        <p:txBody>
          <a:bodyPr>
            <a:normAutofit fontScale="70000" lnSpcReduction="20000"/>
          </a:bodyPr>
          <a:lstStyle/>
          <a:p>
            <a:r>
              <a:rPr lang="en-IN" dirty="0" err="1" smtClean="0"/>
              <a:t>Dr.</a:t>
            </a:r>
            <a:r>
              <a:rPr lang="en-IN" dirty="0" smtClean="0"/>
              <a:t> Rashbehari Tunga</a:t>
            </a:r>
          </a:p>
          <a:p>
            <a:r>
              <a:rPr lang="en-IN" dirty="0" smtClean="0"/>
              <a:t>Head Biotech</a:t>
            </a:r>
          </a:p>
          <a:p>
            <a:r>
              <a:rPr lang="en-IN" dirty="0" smtClean="0"/>
              <a:t>Stelis </a:t>
            </a:r>
            <a:r>
              <a:rPr lang="en-IN" dirty="0" err="1" smtClean="0"/>
              <a:t>Biopharma</a:t>
            </a:r>
            <a:endParaRPr lang="en-IN" dirty="0" smtClean="0"/>
          </a:p>
          <a:p>
            <a:endParaRPr lang="en-IN"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6047" y="6368132"/>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EAEB534E-04B1-4488-A8AF-9B1A91488703}" type="slidenum">
              <a:rPr lang="en-IN" b="1" smtClean="0"/>
              <a:t>1</a:t>
            </a:fld>
            <a:endParaRPr lang="en-IN" b="1" dirty="0"/>
          </a:p>
        </p:txBody>
      </p:sp>
      <p:pic>
        <p:nvPicPr>
          <p:cNvPr id="5" name="Picture 3" descr="Description: steli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363725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229600" cy="922114"/>
          </a:xfrm>
        </p:spPr>
        <p:txBody>
          <a:bodyPr/>
          <a:lstStyle/>
          <a:p>
            <a:r>
              <a:rPr lang="en-US" dirty="0" smtClean="0"/>
              <a:t>Index</a:t>
            </a:r>
            <a:endParaRPr lang="en-US" dirty="0"/>
          </a:p>
        </p:txBody>
      </p:sp>
      <p:sp>
        <p:nvSpPr>
          <p:cNvPr id="3" name="Content Placeholder 2"/>
          <p:cNvSpPr>
            <a:spLocks noGrp="1"/>
          </p:cNvSpPr>
          <p:nvPr>
            <p:ph idx="1"/>
          </p:nvPr>
        </p:nvSpPr>
        <p:spPr>
          <a:xfrm>
            <a:off x="457200" y="1124744"/>
            <a:ext cx="8363272" cy="5001419"/>
          </a:xfrm>
        </p:spPr>
        <p:txBody>
          <a:bodyPr>
            <a:normAutofit fontScale="92500"/>
          </a:bodyPr>
          <a:lstStyle/>
          <a:p>
            <a:r>
              <a:rPr lang="en-US" dirty="0" smtClean="0">
                <a:solidFill>
                  <a:srgbClr val="0070C0"/>
                </a:solidFill>
              </a:rPr>
              <a:t>Introduction</a:t>
            </a:r>
          </a:p>
          <a:p>
            <a:r>
              <a:rPr lang="en-US" dirty="0" smtClean="0">
                <a:solidFill>
                  <a:srgbClr val="0070C0"/>
                </a:solidFill>
              </a:rPr>
              <a:t>Regulatory guideline related to stability</a:t>
            </a:r>
          </a:p>
          <a:p>
            <a:r>
              <a:rPr lang="en-US" dirty="0">
                <a:solidFill>
                  <a:srgbClr val="0070C0"/>
                </a:solidFill>
              </a:rPr>
              <a:t>Summary </a:t>
            </a:r>
            <a:r>
              <a:rPr lang="en-US" dirty="0" smtClean="0">
                <a:solidFill>
                  <a:srgbClr val="0070C0"/>
                </a:solidFill>
              </a:rPr>
              <a:t>of stability requirement at various stage</a:t>
            </a:r>
            <a:endParaRPr lang="en-US" dirty="0">
              <a:solidFill>
                <a:srgbClr val="0070C0"/>
              </a:solidFill>
              <a:cs typeface="Times New Roman" pitchFamily="18" charset="0"/>
            </a:endParaRPr>
          </a:p>
          <a:p>
            <a:r>
              <a:rPr lang="en-US" dirty="0" smtClean="0">
                <a:solidFill>
                  <a:srgbClr val="0070C0"/>
                </a:solidFill>
                <a:cs typeface="Times New Roman" pitchFamily="18" charset="0"/>
              </a:rPr>
              <a:t>Get </a:t>
            </a:r>
            <a:r>
              <a:rPr lang="en-US" dirty="0">
                <a:solidFill>
                  <a:srgbClr val="0070C0"/>
                </a:solidFill>
                <a:cs typeface="Times New Roman" pitchFamily="18" charset="0"/>
              </a:rPr>
              <a:t>answers </a:t>
            </a:r>
            <a:r>
              <a:rPr lang="en-US" dirty="0" smtClean="0">
                <a:solidFill>
                  <a:srgbClr val="0070C0"/>
                </a:solidFill>
                <a:cs typeface="Times New Roman" pitchFamily="18" charset="0"/>
              </a:rPr>
              <a:t>to </a:t>
            </a:r>
            <a:r>
              <a:rPr lang="en-US" dirty="0">
                <a:solidFill>
                  <a:srgbClr val="0070C0"/>
                </a:solidFill>
                <a:cs typeface="Times New Roman" pitchFamily="18" charset="0"/>
              </a:rPr>
              <a:t>questions which we face every now &amp; </a:t>
            </a:r>
            <a:r>
              <a:rPr lang="en-US" dirty="0" smtClean="0">
                <a:solidFill>
                  <a:srgbClr val="0070C0"/>
                </a:solidFill>
                <a:cs typeface="Times New Roman" pitchFamily="18" charset="0"/>
              </a:rPr>
              <a:t>then (Opinion of Experts)</a:t>
            </a:r>
          </a:p>
          <a:p>
            <a:r>
              <a:rPr lang="en-US" dirty="0" smtClean="0">
                <a:solidFill>
                  <a:srgbClr val="0070C0"/>
                </a:solidFill>
                <a:cs typeface="Times New Roman" pitchFamily="18" charset="0"/>
              </a:rPr>
              <a:t>FAQ</a:t>
            </a:r>
          </a:p>
          <a:p>
            <a:r>
              <a:rPr lang="en-US" dirty="0" smtClean="0">
                <a:solidFill>
                  <a:srgbClr val="0070C0"/>
                </a:solidFill>
                <a:cs typeface="Times New Roman" pitchFamily="18" charset="0"/>
              </a:rPr>
              <a:t>Summary of </a:t>
            </a:r>
            <a:r>
              <a:rPr lang="en-US" dirty="0">
                <a:solidFill>
                  <a:srgbClr val="0070C0"/>
                </a:solidFill>
                <a:cs typeface="Times New Roman" pitchFamily="18" charset="0"/>
              </a:rPr>
              <a:t>stability </a:t>
            </a:r>
            <a:r>
              <a:rPr lang="en-US" dirty="0" smtClean="0">
                <a:solidFill>
                  <a:srgbClr val="0070C0"/>
                </a:solidFill>
                <a:cs typeface="Times New Roman" pitchFamily="18" charset="0"/>
              </a:rPr>
              <a:t>program for </a:t>
            </a:r>
            <a:r>
              <a:rPr lang="en-US" dirty="0" err="1" smtClean="0">
                <a:solidFill>
                  <a:srgbClr val="0070C0"/>
                </a:solidFill>
                <a:cs typeface="Times New Roman" pitchFamily="18" charset="0"/>
              </a:rPr>
              <a:t>biosimilar</a:t>
            </a:r>
            <a:r>
              <a:rPr lang="en-US" dirty="0" smtClean="0">
                <a:solidFill>
                  <a:srgbClr val="0070C0"/>
                </a:solidFill>
                <a:cs typeface="Times New Roman" pitchFamily="18" charset="0"/>
              </a:rPr>
              <a:t> Product development</a:t>
            </a:r>
            <a:endParaRPr lang="en-US" dirty="0">
              <a:solidFill>
                <a:srgbClr val="0070C0"/>
              </a:solidFill>
              <a:cs typeface="Times New Roman" pitchFamily="18" charset="0"/>
            </a:endParaRPr>
          </a:p>
          <a:p>
            <a:r>
              <a:rPr lang="en-US" dirty="0">
                <a:solidFill>
                  <a:srgbClr val="0070C0"/>
                </a:solidFill>
                <a:cs typeface="Times New Roman" pitchFamily="18" charset="0"/>
              </a:rPr>
              <a:t>Acknowledgement</a:t>
            </a:r>
          </a:p>
          <a:p>
            <a:endParaRPr lang="en-US" dirty="0" smtClean="0">
              <a:solidFill>
                <a:srgbClr val="003399"/>
              </a:solidFill>
              <a:cs typeface="Times New Roman" pitchFamily="18" charset="0"/>
            </a:endParaRPr>
          </a:p>
          <a:p>
            <a:endParaRPr lang="en-US" dirty="0" smtClean="0">
              <a:solidFill>
                <a:srgbClr val="003399"/>
              </a:solidFill>
              <a:cs typeface="Times New Roman" pitchFamily="18" charset="0"/>
            </a:endParaRPr>
          </a:p>
          <a:p>
            <a:endParaRPr lang="en-US" dirty="0" smtClean="0">
              <a:solidFill>
                <a:srgbClr val="003399"/>
              </a:solidFill>
              <a:cs typeface="Times New Roman" pitchFamily="18" charset="0"/>
            </a:endParaRPr>
          </a:p>
          <a:p>
            <a:endParaRPr lang="en-US" dirty="0" smtClean="0"/>
          </a:p>
          <a:p>
            <a:endParaRPr lang="en-US" dirty="0" smtClean="0"/>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EAEB534E-04B1-4488-A8AF-9B1A91488703}" type="slidenum">
              <a:rPr lang="en-IN" smtClean="0"/>
              <a:t>2</a:t>
            </a:fld>
            <a:endParaRPr lang="en-IN" dirty="0"/>
          </a:p>
        </p:txBody>
      </p:sp>
      <p:sp>
        <p:nvSpPr>
          <p:cNvPr id="7" name="Footer Placeholder 3"/>
          <p:cNvSpPr>
            <a:spLocks noGrp="1"/>
          </p:cNvSpPr>
          <p:nvPr>
            <p:ph type="ftr" sz="quarter" idx="11"/>
          </p:nvPr>
        </p:nvSpPr>
        <p:spPr>
          <a:xfrm>
            <a:off x="-25927" y="6492875"/>
            <a:ext cx="1141543" cy="365125"/>
          </a:xfrm>
        </p:spPr>
        <p:txBody>
          <a:bodyPr/>
          <a:lstStyle/>
          <a:p>
            <a:r>
              <a:rPr lang="en-IN" b="1" i="1" dirty="0" err="1" smtClean="0"/>
              <a:t>Dr.</a:t>
            </a:r>
            <a:r>
              <a:rPr lang="en-IN" b="1" i="1" dirty="0" smtClean="0"/>
              <a:t> R. Tunga</a:t>
            </a:r>
            <a:endParaRPr lang="en-IN" b="1" i="1" dirty="0"/>
          </a:p>
        </p:txBody>
      </p:sp>
      <p:pic>
        <p:nvPicPr>
          <p:cNvPr id="8"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75561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3</a:t>
            </a:fld>
            <a:endParaRPr lang="en-IN"/>
          </a:p>
        </p:txBody>
      </p:sp>
      <p:sp>
        <p:nvSpPr>
          <p:cNvPr id="6" name="Footer Placeholder 3"/>
          <p:cNvSpPr>
            <a:spLocks noGrp="1"/>
          </p:cNvSpPr>
          <p:nvPr>
            <p:ph type="ftr" sz="quarter" idx="11"/>
          </p:nvPr>
        </p:nvSpPr>
        <p:spPr>
          <a:xfrm>
            <a:off x="-25927" y="6492875"/>
            <a:ext cx="1141543" cy="365125"/>
          </a:xfrm>
        </p:spPr>
        <p:txBody>
          <a:bodyPr/>
          <a:lstStyle/>
          <a:p>
            <a:r>
              <a:rPr lang="en-IN" b="1" i="1" dirty="0" err="1" smtClean="0"/>
              <a:t>Dr.</a:t>
            </a:r>
            <a:r>
              <a:rPr lang="en-IN" b="1" i="1" dirty="0" smtClean="0"/>
              <a:t> R. Tunga</a:t>
            </a:r>
            <a:endParaRPr lang="en-IN" b="1" i="1" dirty="0"/>
          </a:p>
        </p:txBody>
      </p:sp>
      <p:pic>
        <p:nvPicPr>
          <p:cNvPr id="7"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3646837" y="238336"/>
            <a:ext cx="3039678" cy="769441"/>
          </a:xfrm>
          <a:prstGeom prst="rect">
            <a:avLst/>
          </a:prstGeom>
          <a:noFill/>
        </p:spPr>
        <p:txBody>
          <a:bodyPr wrap="none" rtlCol="0">
            <a:spAutoFit/>
          </a:bodyPr>
          <a:lstStyle/>
          <a:p>
            <a:r>
              <a:rPr lang="en-US" sz="4400" dirty="0" smtClean="0"/>
              <a:t>Introduction</a:t>
            </a:r>
            <a:endParaRPr lang="en-US" sz="4400" dirty="0"/>
          </a:p>
        </p:txBody>
      </p:sp>
      <p:sp>
        <p:nvSpPr>
          <p:cNvPr id="5" name="TextBox 4"/>
          <p:cNvSpPr txBox="1"/>
          <p:nvPr/>
        </p:nvSpPr>
        <p:spPr>
          <a:xfrm>
            <a:off x="521804" y="1122679"/>
            <a:ext cx="8514692" cy="4832092"/>
          </a:xfrm>
          <a:prstGeom prst="rect">
            <a:avLst/>
          </a:prstGeom>
          <a:noFill/>
        </p:spPr>
        <p:txBody>
          <a:bodyPr wrap="square" rtlCol="0">
            <a:spAutoFit/>
          </a:bodyPr>
          <a:lstStyle/>
          <a:p>
            <a:r>
              <a:rPr lang="en-US" sz="2000" b="1" dirty="0" smtClean="0"/>
              <a:t>Why Stability</a:t>
            </a:r>
            <a:r>
              <a:rPr lang="en-US" b="1" dirty="0" smtClean="0"/>
              <a:t>?</a:t>
            </a:r>
          </a:p>
          <a:p>
            <a:endParaRPr lang="en-US" dirty="0" smtClean="0"/>
          </a:p>
          <a:p>
            <a:pPr marL="285750" indent="-285750">
              <a:buFont typeface="Wingdings" pitchFamily="2" charset="2"/>
              <a:buChar char="q"/>
            </a:pPr>
            <a:r>
              <a:rPr lang="en-US" dirty="0" smtClean="0"/>
              <a:t>Provide a evidence on how the quality of a drug substance or drug product varies with time under the influence of a variety of environmental factors such as</a:t>
            </a:r>
          </a:p>
          <a:p>
            <a:pPr marL="742950" lvl="1" indent="-285750">
              <a:buFont typeface="Wingdings" pitchFamily="2" charset="2"/>
              <a:buChar char="q"/>
            </a:pPr>
            <a:r>
              <a:rPr lang="en-US" dirty="0" smtClean="0"/>
              <a:t>Temperature</a:t>
            </a:r>
          </a:p>
          <a:p>
            <a:pPr marL="742950" lvl="1" indent="-285750">
              <a:buFont typeface="Wingdings" pitchFamily="2" charset="2"/>
              <a:buChar char="q"/>
            </a:pPr>
            <a:r>
              <a:rPr lang="en-US" dirty="0" smtClean="0"/>
              <a:t>Humidity</a:t>
            </a:r>
          </a:p>
          <a:p>
            <a:pPr marL="742950" lvl="1" indent="-285750">
              <a:buFont typeface="Wingdings" pitchFamily="2" charset="2"/>
              <a:buChar char="q"/>
            </a:pPr>
            <a:r>
              <a:rPr lang="en-US" dirty="0"/>
              <a:t>a</a:t>
            </a:r>
            <a:r>
              <a:rPr lang="en-US" dirty="0" smtClean="0"/>
              <a:t>nd light</a:t>
            </a:r>
          </a:p>
          <a:p>
            <a:pPr marL="742950" lvl="1" indent="-285750">
              <a:buFont typeface="Wingdings" pitchFamily="2" charset="2"/>
              <a:buChar char="q"/>
            </a:pPr>
            <a:endParaRPr lang="en-US" dirty="0"/>
          </a:p>
          <a:p>
            <a:pPr marL="285750" indent="-285750">
              <a:buFont typeface="Wingdings" pitchFamily="2" charset="2"/>
              <a:buChar char="q"/>
            </a:pPr>
            <a:r>
              <a:rPr lang="en-US" dirty="0" smtClean="0"/>
              <a:t> Establish a</a:t>
            </a:r>
          </a:p>
          <a:p>
            <a:pPr marL="742950" lvl="1" indent="-285750">
              <a:buFont typeface="Wingdings" pitchFamily="2" charset="2"/>
              <a:buChar char="q"/>
            </a:pPr>
            <a:r>
              <a:rPr lang="en-US" dirty="0" smtClean="0"/>
              <a:t>Re-test period for the drug substance or  a</a:t>
            </a:r>
          </a:p>
          <a:p>
            <a:pPr marL="742950" lvl="1" indent="-285750">
              <a:buFont typeface="Wingdings" pitchFamily="2" charset="2"/>
              <a:buChar char="q"/>
            </a:pPr>
            <a:r>
              <a:rPr lang="en-US" dirty="0" smtClean="0"/>
              <a:t>Shelf life for the drug product and</a:t>
            </a:r>
          </a:p>
          <a:p>
            <a:pPr marL="742950" lvl="1" indent="-285750">
              <a:buFont typeface="Wingdings" pitchFamily="2" charset="2"/>
              <a:buChar char="q"/>
            </a:pPr>
            <a:r>
              <a:rPr lang="en-US" dirty="0" smtClean="0"/>
              <a:t>Recommended storage conditions</a:t>
            </a:r>
          </a:p>
          <a:p>
            <a:pPr marL="285750" indent="-285750">
              <a:buFont typeface="Wingdings" pitchFamily="2" charset="2"/>
              <a:buChar char="q"/>
            </a:pPr>
            <a:endParaRPr lang="en-US" dirty="0"/>
          </a:p>
          <a:p>
            <a:pPr marL="285750" indent="-285750">
              <a:buFont typeface="Wingdings" pitchFamily="2" charset="2"/>
              <a:buChar char="q"/>
            </a:pPr>
            <a:r>
              <a:rPr lang="en-US" dirty="0" smtClean="0"/>
              <a:t>Because physical, chemical or microbiological changes might impact the</a:t>
            </a:r>
          </a:p>
          <a:p>
            <a:pPr marL="742950" lvl="1" indent="-285750">
              <a:buFont typeface="Wingdings" pitchFamily="2" charset="2"/>
              <a:buChar char="q"/>
            </a:pPr>
            <a:r>
              <a:rPr lang="en-US" dirty="0" smtClean="0"/>
              <a:t>Efficiency and</a:t>
            </a:r>
          </a:p>
          <a:p>
            <a:pPr marL="742950" lvl="1" indent="-285750">
              <a:buFont typeface="Wingdings" pitchFamily="2" charset="2"/>
              <a:buChar char="q"/>
            </a:pPr>
            <a:r>
              <a:rPr lang="en-US" dirty="0" smtClean="0"/>
              <a:t>Safety of the final product</a:t>
            </a:r>
          </a:p>
          <a:p>
            <a:pPr marL="742950" lvl="1" indent="-285750">
              <a:buFont typeface="Wingdings" pitchFamily="2" charset="2"/>
              <a:buChar char="§"/>
            </a:pPr>
            <a:endParaRPr lang="en-US" dirty="0"/>
          </a:p>
        </p:txBody>
      </p:sp>
    </p:spTree>
    <p:extLst>
      <p:ext uri="{BB962C8B-B14F-4D97-AF65-F5344CB8AC3E}">
        <p14:creationId xmlns:p14="http://schemas.microsoft.com/office/powerpoint/2010/main" val="3189385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88640"/>
            <a:ext cx="8928992" cy="6120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4</a:t>
            </a:fld>
            <a:endParaRPr lang="en-IN"/>
          </a:p>
        </p:txBody>
      </p:sp>
      <p:sp>
        <p:nvSpPr>
          <p:cNvPr id="4" name="Footer Placeholder 3"/>
          <p:cNvSpPr>
            <a:spLocks noGrp="1"/>
          </p:cNvSpPr>
          <p:nvPr>
            <p:ph type="ftr" sz="quarter" idx="11"/>
          </p:nvPr>
        </p:nvSpPr>
        <p:spPr>
          <a:xfrm>
            <a:off x="-25927" y="6492875"/>
            <a:ext cx="1141543" cy="365125"/>
          </a:xfrm>
        </p:spPr>
        <p:txBody>
          <a:bodyPr/>
          <a:lstStyle/>
          <a:p>
            <a:r>
              <a:rPr lang="en-IN" b="1" i="1" dirty="0" err="1" smtClean="0"/>
              <a:t>Dr.</a:t>
            </a:r>
            <a:r>
              <a:rPr lang="en-IN" b="1" i="1" dirty="0" smtClean="0"/>
              <a:t> R. Tunga</a:t>
            </a:r>
            <a:endParaRPr lang="en-IN" b="1" i="1" dirty="0"/>
          </a:p>
        </p:txBody>
      </p:sp>
      <p:pic>
        <p:nvPicPr>
          <p:cNvPr id="6" name="Picture 3" descr="Description: steli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66590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50" y="548680"/>
            <a:ext cx="7988300" cy="5144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5</a:t>
            </a:fld>
            <a:endParaRPr lang="en-IN"/>
          </a:p>
        </p:txBody>
      </p:sp>
      <p:sp>
        <p:nvSpPr>
          <p:cNvPr id="6" name="Footer Placeholder 3"/>
          <p:cNvSpPr>
            <a:spLocks noGrp="1"/>
          </p:cNvSpPr>
          <p:nvPr>
            <p:ph type="ftr" sz="quarter" idx="11"/>
          </p:nvPr>
        </p:nvSpPr>
        <p:spPr>
          <a:xfrm>
            <a:off x="0" y="6492875"/>
            <a:ext cx="1141543" cy="365125"/>
          </a:xfrm>
        </p:spPr>
        <p:txBody>
          <a:bodyPr/>
          <a:lstStyle/>
          <a:p>
            <a:r>
              <a:rPr lang="en-IN" b="1" i="1" dirty="0" err="1" smtClean="0"/>
              <a:t>Dr.</a:t>
            </a:r>
            <a:r>
              <a:rPr lang="en-IN" b="1" i="1" dirty="0" smtClean="0"/>
              <a:t> R. Tunga</a:t>
            </a:r>
            <a:endParaRPr lang="en-IN" b="1" i="1" dirty="0"/>
          </a:p>
        </p:txBody>
      </p:sp>
      <p:pic>
        <p:nvPicPr>
          <p:cNvPr id="7" name="Picture 3" descr="Description: steli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49975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53062" y="620688"/>
            <a:ext cx="8712967"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8"/>
          <p:cNvSpPr>
            <a:spLocks noChangeArrowheads="1"/>
          </p:cNvSpPr>
          <p:nvPr/>
        </p:nvSpPr>
        <p:spPr bwMode="auto">
          <a:xfrm>
            <a:off x="1365113" y="0"/>
            <a:ext cx="7745707" cy="492443"/>
          </a:xfrm>
          <a:prstGeom prst="rect">
            <a:avLst/>
          </a:prstGeom>
          <a:solidFill>
            <a:schemeClr val="bg1">
              <a:alpha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sz="3200" dirty="0" smtClean="0">
                <a:solidFill>
                  <a:srgbClr val="68B92E"/>
                </a:solidFill>
                <a:effectLst>
                  <a:outerShdw blurRad="38100" dist="38100" dir="2700000" algn="tl">
                    <a:srgbClr val="C0C0C0"/>
                  </a:outerShdw>
                </a:effectLst>
                <a:cs typeface="Arial" charset="0"/>
              </a:rPr>
              <a:t> </a:t>
            </a:r>
            <a:r>
              <a:rPr lang="en-US" sz="3200" dirty="0">
                <a:solidFill>
                  <a:srgbClr val="68B92E"/>
                </a:solidFill>
                <a:effectLst>
                  <a:outerShdw blurRad="38100" dist="38100" dir="2700000" algn="tl">
                    <a:srgbClr val="C0C0C0"/>
                  </a:outerShdw>
                </a:effectLst>
                <a:cs typeface="Arial" charset="0"/>
              </a:rPr>
              <a:t>Regulatory guidelines related to </a:t>
            </a:r>
            <a:r>
              <a:rPr lang="en-US" sz="3200" dirty="0" smtClean="0">
                <a:solidFill>
                  <a:srgbClr val="68B92E"/>
                </a:solidFill>
                <a:effectLst>
                  <a:outerShdw blurRad="38100" dist="38100" dir="2700000" algn="tl">
                    <a:srgbClr val="C0C0C0"/>
                  </a:outerShdw>
                </a:effectLst>
                <a:cs typeface="Arial" charset="0"/>
              </a:rPr>
              <a:t>stability</a:t>
            </a:r>
            <a:endParaRPr lang="en-US" sz="3200" dirty="0">
              <a:solidFill>
                <a:srgbClr val="68B92E"/>
              </a:solidFill>
              <a:effectLst>
                <a:outerShdw blurRad="38100" dist="38100" dir="2700000" algn="tl">
                  <a:srgbClr val="C0C0C0"/>
                </a:outerShdw>
              </a:effectLst>
              <a:cs typeface="Arial" charset="0"/>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6</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dirty="0" err="1" smtClean="0"/>
              <a:t>Dr.</a:t>
            </a:r>
            <a:r>
              <a:rPr lang="en-IN" b="1" i="1" dirty="0" smtClean="0"/>
              <a:t> R. Tunga</a:t>
            </a:r>
            <a:endParaRPr lang="en-IN" b="1" i="1" dirty="0"/>
          </a:p>
        </p:txBody>
      </p:sp>
      <p:pic>
        <p:nvPicPr>
          <p:cNvPr id="8" name="Picture 3" descr="Description: stelis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735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3621792"/>
            <a:ext cx="7560840" cy="2831544"/>
          </a:xfrm>
          <a:prstGeom prst="rect">
            <a:avLst/>
          </a:prstGeom>
        </p:spPr>
        <p:txBody>
          <a:bodyPr wrap="square">
            <a:spAutoFit/>
          </a:bodyPr>
          <a:lstStyle/>
          <a:p>
            <a:r>
              <a:rPr lang="en-US" dirty="0">
                <a:solidFill>
                  <a:srgbClr val="0070C0"/>
                </a:solidFill>
              </a:rPr>
              <a:t>Stability study </a:t>
            </a:r>
            <a:r>
              <a:rPr lang="en-US" dirty="0" smtClean="0">
                <a:solidFill>
                  <a:srgbClr val="0070C0"/>
                </a:solidFill>
              </a:rPr>
              <a:t> types shall </a:t>
            </a:r>
            <a:r>
              <a:rPr lang="en-US" dirty="0">
                <a:solidFill>
                  <a:srgbClr val="0070C0"/>
                </a:solidFill>
              </a:rPr>
              <a:t>comprise of</a:t>
            </a:r>
            <a:r>
              <a:rPr lang="en-US" dirty="0" smtClean="0">
                <a:solidFill>
                  <a:srgbClr val="0070C0"/>
                </a:solidFill>
              </a:rPr>
              <a:t>:</a:t>
            </a:r>
          </a:p>
          <a:p>
            <a:pPr marL="285750" lvl="0" indent="-285750">
              <a:buFont typeface="Arial" pitchFamily="34" charset="0"/>
              <a:buChar char="•"/>
            </a:pPr>
            <a:r>
              <a:rPr lang="en-US" sz="1600" b="1" dirty="0" smtClean="0">
                <a:solidFill>
                  <a:srgbClr val="0070C0"/>
                </a:solidFill>
              </a:rPr>
              <a:t>Exploratory </a:t>
            </a:r>
            <a:r>
              <a:rPr lang="en-US" sz="1600" b="1" dirty="0">
                <a:solidFill>
                  <a:srgbClr val="0070C0"/>
                </a:solidFill>
              </a:rPr>
              <a:t>Stability Study</a:t>
            </a:r>
          </a:p>
          <a:p>
            <a:pPr marL="285750" lvl="0" indent="-285750">
              <a:buFont typeface="Arial" pitchFamily="34" charset="0"/>
              <a:buChar char="•"/>
            </a:pPr>
            <a:r>
              <a:rPr lang="en-US" sz="1600" b="1" dirty="0">
                <a:solidFill>
                  <a:srgbClr val="0070C0"/>
                </a:solidFill>
              </a:rPr>
              <a:t>Real Time Real Temperature (RTRT) Stability Study</a:t>
            </a:r>
          </a:p>
          <a:p>
            <a:pPr marL="285750" lvl="0" indent="-285750">
              <a:buFont typeface="Arial" pitchFamily="34" charset="0"/>
              <a:buChar char="•"/>
            </a:pPr>
            <a:r>
              <a:rPr lang="en-US" sz="1600" b="1" dirty="0">
                <a:solidFill>
                  <a:srgbClr val="0070C0"/>
                </a:solidFill>
              </a:rPr>
              <a:t>Accelerated (AT) Stability Study</a:t>
            </a:r>
          </a:p>
          <a:p>
            <a:pPr marL="285750" lvl="0" indent="-285750">
              <a:buFont typeface="Arial" pitchFamily="34" charset="0"/>
              <a:buChar char="•"/>
            </a:pPr>
            <a:r>
              <a:rPr lang="en-US" sz="1600" b="1" dirty="0">
                <a:solidFill>
                  <a:srgbClr val="0070C0"/>
                </a:solidFill>
              </a:rPr>
              <a:t>Stress (ST) Stability Study</a:t>
            </a:r>
          </a:p>
          <a:p>
            <a:pPr marL="285750" lvl="0" indent="-285750">
              <a:buFont typeface="Arial" pitchFamily="34" charset="0"/>
              <a:buChar char="•"/>
            </a:pPr>
            <a:r>
              <a:rPr lang="en-US" sz="1600" b="1" dirty="0">
                <a:solidFill>
                  <a:srgbClr val="0070C0"/>
                </a:solidFill>
              </a:rPr>
              <a:t>Photo-stability Study</a:t>
            </a:r>
          </a:p>
          <a:p>
            <a:pPr marL="285750" lvl="0" indent="-285750">
              <a:buFont typeface="Arial" pitchFamily="34" charset="0"/>
              <a:buChar char="•"/>
            </a:pPr>
            <a:r>
              <a:rPr lang="en-US" sz="1600" b="1" dirty="0">
                <a:solidFill>
                  <a:srgbClr val="0070C0"/>
                </a:solidFill>
              </a:rPr>
              <a:t>Stability of Reconstituted Products</a:t>
            </a:r>
          </a:p>
          <a:p>
            <a:pPr marL="285750" lvl="0" indent="-285750">
              <a:buFont typeface="Arial" pitchFamily="34" charset="0"/>
              <a:buChar char="•"/>
            </a:pPr>
            <a:r>
              <a:rPr lang="en-US" sz="1600" b="1" dirty="0">
                <a:solidFill>
                  <a:srgbClr val="0070C0"/>
                </a:solidFill>
              </a:rPr>
              <a:t>In-use stability multi-dose products</a:t>
            </a:r>
          </a:p>
          <a:p>
            <a:pPr marL="285750" lvl="0" indent="-285750">
              <a:buFont typeface="Arial" pitchFamily="34" charset="0"/>
              <a:buChar char="•"/>
            </a:pPr>
            <a:r>
              <a:rPr lang="en-US" sz="1600" b="1" dirty="0">
                <a:solidFill>
                  <a:srgbClr val="0070C0"/>
                </a:solidFill>
              </a:rPr>
              <a:t>Stability of Diluent(s)</a:t>
            </a:r>
          </a:p>
          <a:p>
            <a:pPr marL="285750" lvl="0" indent="-285750">
              <a:buFont typeface="Arial" pitchFamily="34" charset="0"/>
              <a:buChar char="•"/>
            </a:pPr>
            <a:r>
              <a:rPr lang="en-US" sz="1600" b="1" dirty="0">
                <a:solidFill>
                  <a:srgbClr val="0070C0"/>
                </a:solidFill>
              </a:rPr>
              <a:t>Shear Stress study </a:t>
            </a:r>
            <a:r>
              <a:rPr lang="en-US" sz="1600" b="1" dirty="0" smtClean="0">
                <a:solidFill>
                  <a:srgbClr val="0070C0"/>
                </a:solidFill>
              </a:rPr>
              <a:t>, Freeze thaw study &amp; </a:t>
            </a:r>
            <a:r>
              <a:rPr lang="en-US" sz="1600" b="1" dirty="0">
                <a:solidFill>
                  <a:srgbClr val="0070C0"/>
                </a:solidFill>
              </a:rPr>
              <a:t>Accidental freezing</a:t>
            </a:r>
          </a:p>
          <a:p>
            <a:pPr marL="285750" lvl="0" indent="-285750">
              <a:buFont typeface="Arial" pitchFamily="34" charset="0"/>
              <a:buChar char="•"/>
            </a:pPr>
            <a:r>
              <a:rPr lang="en-US" sz="1600" b="1" dirty="0">
                <a:solidFill>
                  <a:srgbClr val="0070C0"/>
                </a:solidFill>
              </a:rPr>
              <a:t>Temperature Excursion Study</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Slide Number Placeholder 2"/>
          <p:cNvSpPr>
            <a:spLocks noGrp="1"/>
          </p:cNvSpPr>
          <p:nvPr>
            <p:ph type="sldNum" sz="quarter" idx="12"/>
          </p:nvPr>
        </p:nvSpPr>
        <p:spPr/>
        <p:txBody>
          <a:bodyPr/>
          <a:lstStyle/>
          <a:p>
            <a:fld id="{EAEB534E-04B1-4488-A8AF-9B1A91488703}" type="slidenum">
              <a:rPr lang="en-IN" smtClean="0"/>
              <a:t>7</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8"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619526" y="116632"/>
            <a:ext cx="8491651" cy="3631763"/>
          </a:xfrm>
          <a:prstGeom prst="rect">
            <a:avLst/>
          </a:prstGeom>
          <a:noFill/>
        </p:spPr>
        <p:txBody>
          <a:bodyPr wrap="square" rtlCol="0">
            <a:spAutoFit/>
          </a:bodyPr>
          <a:lstStyle/>
          <a:p>
            <a:pPr algn="ctr"/>
            <a:r>
              <a:rPr lang="en-US" sz="3200" b="1" dirty="0" smtClean="0"/>
              <a:t>Where and Why</a:t>
            </a:r>
            <a:r>
              <a:rPr lang="en-US" sz="2000" b="1" dirty="0" smtClean="0"/>
              <a:t>?</a:t>
            </a:r>
          </a:p>
          <a:p>
            <a:r>
              <a:rPr lang="en-US" sz="2000" dirty="0" smtClean="0"/>
              <a:t>Stability studies are performed on</a:t>
            </a:r>
          </a:p>
          <a:p>
            <a:pPr marL="742950" lvl="1" indent="-285750">
              <a:buFont typeface="Wingdings" pitchFamily="2" charset="2"/>
              <a:buChar char="§"/>
            </a:pPr>
            <a:r>
              <a:rPr lang="en-US" sz="2000" dirty="0" smtClean="0"/>
              <a:t>Drug Substance (DS)</a:t>
            </a:r>
          </a:p>
          <a:p>
            <a:pPr marL="1200150" lvl="2" indent="-285750">
              <a:buFont typeface="Wingdings" pitchFamily="2" charset="2"/>
              <a:buChar char="§"/>
            </a:pPr>
            <a:r>
              <a:rPr lang="en-US" sz="2000" dirty="0"/>
              <a:t> </a:t>
            </a:r>
            <a:r>
              <a:rPr lang="en-US" sz="2000" dirty="0" smtClean="0"/>
              <a:t> the unformulated drug substance that may subsequently be formulated with excipients to produce the dosage form</a:t>
            </a:r>
          </a:p>
          <a:p>
            <a:pPr marL="742950" lvl="1" indent="-285750">
              <a:buFont typeface="Wingdings" pitchFamily="2" charset="2"/>
              <a:buChar char="§"/>
            </a:pPr>
            <a:r>
              <a:rPr lang="en-US" sz="2000" dirty="0"/>
              <a:t> </a:t>
            </a:r>
            <a:r>
              <a:rPr lang="en-US" sz="2000" dirty="0" smtClean="0"/>
              <a:t>Drug Product (DP)</a:t>
            </a:r>
          </a:p>
          <a:p>
            <a:pPr marL="1200150" lvl="2" indent="-285750">
              <a:buFont typeface="Wingdings" pitchFamily="2" charset="2"/>
              <a:buChar char="§"/>
            </a:pPr>
            <a:r>
              <a:rPr lang="en-US" sz="2000" dirty="0"/>
              <a:t> </a:t>
            </a:r>
            <a:r>
              <a:rPr lang="en-US" sz="2000" dirty="0" smtClean="0"/>
              <a:t>  the dosage form in the final immediate packaging intended for human use.</a:t>
            </a:r>
          </a:p>
          <a:p>
            <a:pPr marL="742950" lvl="1" indent="-285750">
              <a:buFont typeface="Wingdings" pitchFamily="2" charset="2"/>
              <a:buChar char="§"/>
            </a:pPr>
            <a:r>
              <a:rPr lang="en-US" sz="2000" dirty="0" smtClean="0"/>
              <a:t>Controlled and documented determination of acceptable changes of the drug substance or drug product</a:t>
            </a:r>
          </a:p>
          <a:p>
            <a:pPr lvl="2"/>
            <a:endParaRPr lang="en-US" dirty="0"/>
          </a:p>
        </p:txBody>
      </p:sp>
    </p:spTree>
    <p:extLst>
      <p:ext uri="{BB962C8B-B14F-4D97-AF65-F5344CB8AC3E}">
        <p14:creationId xmlns:p14="http://schemas.microsoft.com/office/powerpoint/2010/main" val="26065570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512468133"/>
              </p:ext>
            </p:extLst>
          </p:nvPr>
        </p:nvGraphicFramePr>
        <p:xfrm>
          <a:off x="251519" y="1147698"/>
          <a:ext cx="8712968" cy="5305637"/>
        </p:xfrm>
        <a:graphic>
          <a:graphicData uri="http://schemas.openxmlformats.org/drawingml/2006/table">
            <a:tbl>
              <a:tblPr firstRow="1" firstCol="1" bandRow="1" bandCol="1">
                <a:tableStyleId>{5C22544A-7EE6-4342-B048-85BDC9FD1C3A}</a:tableStyleId>
              </a:tblPr>
              <a:tblGrid>
                <a:gridCol w="1742594"/>
                <a:gridCol w="1524769"/>
                <a:gridCol w="1960417"/>
                <a:gridCol w="1742594"/>
                <a:gridCol w="1742594"/>
              </a:tblGrid>
              <a:tr h="568461">
                <a:tc>
                  <a:txBody>
                    <a:bodyPr/>
                    <a:lstStyle/>
                    <a:p>
                      <a:pPr marL="0" marR="0" algn="ctr">
                        <a:spcBef>
                          <a:spcPts val="0"/>
                        </a:spcBef>
                        <a:spcAft>
                          <a:spcPts val="0"/>
                        </a:spcAft>
                      </a:pPr>
                      <a:r>
                        <a:rPr lang="en-US" sz="1400" dirty="0">
                          <a:effectLst/>
                        </a:rPr>
                        <a:t>Particulars</a:t>
                      </a:r>
                      <a:endParaRPr lang="en-US" sz="1400" dirty="0">
                        <a:effectLst/>
                        <a:latin typeface="Times New Roman"/>
                        <a:ea typeface="Times New Roman"/>
                      </a:endParaRPr>
                    </a:p>
                  </a:txBody>
                  <a:tcPr marL="60616" marR="60616" marT="0" marB="0" anchor="ctr"/>
                </a:tc>
                <a:tc>
                  <a:txBody>
                    <a:bodyPr/>
                    <a:lstStyle/>
                    <a:p>
                      <a:pPr marL="0" marR="0" indent="-11430" algn="ctr">
                        <a:spcBef>
                          <a:spcPts val="0"/>
                        </a:spcBef>
                        <a:spcAft>
                          <a:spcPts val="0"/>
                        </a:spcAft>
                      </a:pPr>
                      <a:r>
                        <a:rPr lang="en-US" sz="1400" dirty="0">
                          <a:effectLst/>
                        </a:rPr>
                        <a:t>Pre-consistency Stage</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R&amp;D Consistency batches</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Clinical Trials</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Launch Stage</a:t>
                      </a:r>
                      <a:endParaRPr lang="en-US" sz="1400">
                        <a:effectLst/>
                        <a:latin typeface="Times New Roman"/>
                        <a:ea typeface="Times New Roman"/>
                      </a:endParaRPr>
                    </a:p>
                  </a:txBody>
                  <a:tcPr marL="60616" marR="60616" marT="0" marB="0" anchor="ctr"/>
                </a:tc>
              </a:tr>
              <a:tr h="378974">
                <a:tc>
                  <a:txBody>
                    <a:bodyPr/>
                    <a:lstStyle/>
                    <a:p>
                      <a:pPr marL="0" marR="0">
                        <a:spcBef>
                          <a:spcPts val="0"/>
                        </a:spcBef>
                        <a:spcAft>
                          <a:spcPts val="0"/>
                        </a:spcAft>
                      </a:pPr>
                      <a:r>
                        <a:rPr lang="en-US" sz="1400">
                          <a:effectLst/>
                        </a:rPr>
                        <a:t>Who will do</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a:effectLst/>
                        </a:rPr>
                        <a:t>R&amp;D </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a:effectLst/>
                        </a:rPr>
                        <a:t>R&amp;D </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QC</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QC</a:t>
                      </a:r>
                      <a:endParaRPr lang="en-US" sz="1400">
                        <a:effectLst/>
                        <a:latin typeface="Times New Roman"/>
                        <a:ea typeface="Times New Roman"/>
                      </a:endParaRPr>
                    </a:p>
                  </a:txBody>
                  <a:tcPr marL="60616" marR="60616" marT="0" marB="0" anchor="ctr"/>
                </a:tc>
              </a:tr>
              <a:tr h="947436">
                <a:tc>
                  <a:txBody>
                    <a:bodyPr/>
                    <a:lstStyle/>
                    <a:p>
                      <a:pPr marL="0" marR="0">
                        <a:spcBef>
                          <a:spcPts val="0"/>
                        </a:spcBef>
                        <a:spcAft>
                          <a:spcPts val="0"/>
                        </a:spcAft>
                      </a:pPr>
                      <a:r>
                        <a:rPr lang="en-US" sz="1400">
                          <a:effectLst/>
                        </a:rPr>
                        <a:t>How many batches</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1 (both DS and DP)</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a:effectLst/>
                        </a:rPr>
                        <a:t>3 (both DS and DP)</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DS – Upto 3 </a:t>
                      </a:r>
                    </a:p>
                    <a:p>
                      <a:pPr marL="0" marR="0" algn="ctr">
                        <a:spcBef>
                          <a:spcPts val="0"/>
                        </a:spcBef>
                        <a:spcAft>
                          <a:spcPts val="0"/>
                        </a:spcAft>
                      </a:pPr>
                      <a:r>
                        <a:rPr lang="en-US" sz="1400">
                          <a:effectLst/>
                        </a:rPr>
                        <a:t>DP – All batches CT</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3 (both DS and DP)</a:t>
                      </a:r>
                      <a:endParaRPr lang="en-US" sz="1400">
                        <a:effectLst/>
                        <a:latin typeface="Times New Roman"/>
                        <a:ea typeface="Times New Roman"/>
                      </a:endParaRPr>
                    </a:p>
                  </a:txBody>
                  <a:tcPr marL="60616" marR="60616" marT="0" marB="0" anchor="ctr"/>
                </a:tc>
              </a:tr>
              <a:tr h="1136922">
                <a:tc>
                  <a:txBody>
                    <a:bodyPr/>
                    <a:lstStyle/>
                    <a:p>
                      <a:pPr marL="0" marR="0">
                        <a:spcBef>
                          <a:spcPts val="0"/>
                        </a:spcBef>
                        <a:spcAft>
                          <a:spcPts val="0"/>
                        </a:spcAft>
                      </a:pPr>
                      <a:r>
                        <a:rPr lang="en-US" sz="1400">
                          <a:effectLst/>
                        </a:rPr>
                        <a:t>Method status</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Ready to qualify</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smtClean="0">
                          <a:effectLst/>
                        </a:rPr>
                        <a:t>Label claim method </a:t>
                      </a:r>
                      <a:r>
                        <a:rPr lang="en-US" sz="1400" dirty="0">
                          <a:effectLst/>
                        </a:rPr>
                        <a:t>qualified </a:t>
                      </a:r>
                      <a:r>
                        <a:rPr lang="en-US" sz="1400" dirty="0" smtClean="0">
                          <a:effectLst/>
                        </a:rPr>
                        <a:t>and</a:t>
                      </a:r>
                      <a:r>
                        <a:rPr lang="en-US" sz="1400" baseline="0" dirty="0" smtClean="0">
                          <a:effectLst/>
                        </a:rPr>
                        <a:t> all other methods developed </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smtClean="0">
                          <a:effectLst/>
                        </a:rPr>
                        <a:t>Label claim method  </a:t>
                      </a:r>
                      <a:r>
                        <a:rPr lang="en-US" sz="1400" dirty="0">
                          <a:effectLst/>
                        </a:rPr>
                        <a:t>validated and all other methods </a:t>
                      </a:r>
                      <a:r>
                        <a:rPr lang="en-US" sz="1400" dirty="0" smtClean="0">
                          <a:effectLst/>
                        </a:rPr>
                        <a:t>Qualified </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Validated methods</a:t>
                      </a:r>
                      <a:endParaRPr lang="en-US" sz="1400">
                        <a:effectLst/>
                        <a:latin typeface="Times New Roman"/>
                        <a:ea typeface="Times New Roman"/>
                      </a:endParaRPr>
                    </a:p>
                  </a:txBody>
                  <a:tcPr marL="60616" marR="60616" marT="0" marB="0" anchor="ctr"/>
                </a:tc>
              </a:tr>
              <a:tr h="568461">
                <a:tc>
                  <a:txBody>
                    <a:bodyPr/>
                    <a:lstStyle/>
                    <a:p>
                      <a:pPr marL="0" marR="0">
                        <a:spcBef>
                          <a:spcPts val="0"/>
                        </a:spcBef>
                        <a:spcAft>
                          <a:spcPts val="0"/>
                        </a:spcAft>
                      </a:pPr>
                      <a:r>
                        <a:rPr lang="en-US" sz="1400">
                          <a:effectLst/>
                        </a:rPr>
                        <a:t>Specifications</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Draft or report value</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a:effectLst/>
                        </a:rPr>
                        <a:t>Final for R&amp;D</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a:effectLst/>
                        </a:rPr>
                        <a:t>Final for </a:t>
                      </a:r>
                      <a:r>
                        <a:rPr lang="en-US" sz="1400" dirty="0" smtClean="0">
                          <a:effectLst/>
                        </a:rPr>
                        <a:t>QC</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a:effectLst/>
                        </a:rPr>
                        <a:t>Final after validation</a:t>
                      </a:r>
                      <a:endParaRPr lang="en-US" sz="1400">
                        <a:effectLst/>
                        <a:latin typeface="Times New Roman"/>
                        <a:ea typeface="Times New Roman"/>
                      </a:endParaRPr>
                    </a:p>
                  </a:txBody>
                  <a:tcPr marL="60616" marR="60616" marT="0" marB="0" anchor="ctr"/>
                </a:tc>
              </a:tr>
              <a:tr h="1705383">
                <a:tc>
                  <a:txBody>
                    <a:bodyPr/>
                    <a:lstStyle/>
                    <a:p>
                      <a:pPr marL="0" marR="0">
                        <a:spcBef>
                          <a:spcPts val="0"/>
                        </a:spcBef>
                        <a:spcAft>
                          <a:spcPts val="0"/>
                        </a:spcAft>
                      </a:pPr>
                      <a:r>
                        <a:rPr lang="en-US" sz="1400">
                          <a:effectLst/>
                        </a:rPr>
                        <a:t>Desired stability &amp; at key stage</a:t>
                      </a:r>
                      <a:endParaRPr lang="en-US" sz="140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a:effectLst/>
                        </a:rPr>
                        <a:t>2 months for regulatory submission for PCS</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a:effectLst/>
                        </a:rPr>
                        <a:t>Minimum 6 months for CT application</a:t>
                      </a:r>
                    </a:p>
                    <a:p>
                      <a:pPr marL="0" marR="0" algn="ctr">
                        <a:spcBef>
                          <a:spcPts val="0"/>
                        </a:spcBef>
                        <a:spcAft>
                          <a:spcPts val="0"/>
                        </a:spcAft>
                      </a:pPr>
                      <a:r>
                        <a:rPr lang="en-US" sz="1400" dirty="0">
                          <a:effectLst/>
                        </a:rPr>
                        <a:t>And Minimum 12  months for marketing application</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a:effectLst/>
                        </a:rPr>
                        <a:t>6 months for marketing application</a:t>
                      </a:r>
                      <a:endParaRPr lang="en-US" sz="1400" dirty="0">
                        <a:effectLst/>
                        <a:latin typeface="Times New Roman"/>
                        <a:ea typeface="Times New Roman"/>
                      </a:endParaRPr>
                    </a:p>
                  </a:txBody>
                  <a:tcPr marL="60616" marR="60616" marT="0" marB="0" anchor="ctr"/>
                </a:tc>
                <a:tc>
                  <a:txBody>
                    <a:bodyPr/>
                    <a:lstStyle/>
                    <a:p>
                      <a:pPr marL="0" marR="0" algn="ctr">
                        <a:spcBef>
                          <a:spcPts val="0"/>
                        </a:spcBef>
                        <a:spcAft>
                          <a:spcPts val="0"/>
                        </a:spcAft>
                      </a:pPr>
                      <a:r>
                        <a:rPr lang="en-US" sz="1400" dirty="0">
                          <a:effectLst/>
                        </a:rPr>
                        <a:t>Domestic requirement**</a:t>
                      </a:r>
                    </a:p>
                    <a:p>
                      <a:pPr marL="0" marR="0" algn="ctr">
                        <a:spcBef>
                          <a:spcPts val="0"/>
                        </a:spcBef>
                        <a:spcAft>
                          <a:spcPts val="0"/>
                        </a:spcAft>
                      </a:pPr>
                      <a:r>
                        <a:rPr lang="en-US" sz="1400" dirty="0">
                          <a:effectLst/>
                        </a:rPr>
                        <a:t>Semi-regulated market ***</a:t>
                      </a:r>
                    </a:p>
                    <a:p>
                      <a:pPr marL="0" marR="0" algn="ctr">
                        <a:spcBef>
                          <a:spcPts val="0"/>
                        </a:spcBef>
                        <a:spcAft>
                          <a:spcPts val="0"/>
                        </a:spcAft>
                      </a:pPr>
                      <a:r>
                        <a:rPr lang="en-US" sz="1400" dirty="0">
                          <a:effectLst/>
                        </a:rPr>
                        <a:t> </a:t>
                      </a:r>
                      <a:endParaRPr lang="en-US" sz="1400" dirty="0">
                        <a:effectLst/>
                        <a:latin typeface="Times New Roman"/>
                        <a:ea typeface="Times New Roman"/>
                      </a:endParaRPr>
                    </a:p>
                  </a:txBody>
                  <a:tcPr marL="60616" marR="60616" marT="0" marB="0" anchor="ctr"/>
                </a:tc>
              </a:tr>
            </a:tbl>
          </a:graphicData>
        </a:graphic>
      </p:graphicFrame>
      <p:sp>
        <p:nvSpPr>
          <p:cNvPr id="6" name="TextBox 5"/>
          <p:cNvSpPr txBox="1"/>
          <p:nvPr/>
        </p:nvSpPr>
        <p:spPr>
          <a:xfrm>
            <a:off x="1115616" y="70480"/>
            <a:ext cx="7704856" cy="1077218"/>
          </a:xfrm>
          <a:prstGeom prst="rect">
            <a:avLst/>
          </a:prstGeom>
          <a:noFill/>
        </p:spPr>
        <p:txBody>
          <a:bodyPr wrap="square" rtlCol="0">
            <a:spAutoFit/>
          </a:bodyPr>
          <a:lstStyle/>
          <a:p>
            <a:pPr algn="ctr"/>
            <a:r>
              <a:rPr lang="en-US" sz="3200" dirty="0" smtClean="0">
                <a:solidFill>
                  <a:srgbClr val="0070C0"/>
                </a:solidFill>
              </a:rPr>
              <a:t>Summary of stability  studies </a:t>
            </a:r>
            <a:r>
              <a:rPr lang="en-US" sz="3200" dirty="0">
                <a:solidFill>
                  <a:srgbClr val="0070C0"/>
                </a:solidFill>
              </a:rPr>
              <a:t>conducted at </a:t>
            </a:r>
            <a:r>
              <a:rPr lang="en-US" sz="3200" dirty="0" smtClean="0">
                <a:solidFill>
                  <a:srgbClr val="0070C0"/>
                </a:solidFill>
              </a:rPr>
              <a:t> </a:t>
            </a:r>
            <a:r>
              <a:rPr lang="en-US" sz="3200" dirty="0">
                <a:solidFill>
                  <a:srgbClr val="0070C0"/>
                </a:solidFill>
              </a:rPr>
              <a:t>critical product development stages</a:t>
            </a:r>
            <a:r>
              <a:rPr lang="en-US" sz="3200" dirty="0" smtClean="0">
                <a:solidFill>
                  <a:srgbClr val="0070C0"/>
                </a:solidFill>
              </a:rPr>
              <a:t> </a:t>
            </a:r>
            <a:endParaRPr lang="en-US" sz="3200" dirty="0">
              <a:solidFill>
                <a:srgbClr val="0070C0"/>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8</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8"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900880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1143000" y="457200"/>
            <a:ext cx="7010400" cy="1066800"/>
          </a:xfrm>
        </p:spPr>
        <p:txBody>
          <a:bodyPr>
            <a:normAutofit fontScale="90000"/>
          </a:bodyPr>
          <a:lstStyle/>
          <a:p>
            <a:pPr eaLnBrk="1" hangingPunct="1"/>
            <a:r>
              <a:rPr lang="en-US" sz="3600" dirty="0" smtClean="0">
                <a:solidFill>
                  <a:srgbClr val="003399"/>
                </a:solidFill>
                <a:cs typeface="Times New Roman" pitchFamily="18" charset="0"/>
              </a:rPr>
              <a:t>Get answers to questions which we face every now &amp; then</a:t>
            </a:r>
          </a:p>
        </p:txBody>
      </p:sp>
      <p:pic>
        <p:nvPicPr>
          <p:cNvPr id="27651" name="Picture 3" descr="iStock_000005290011XSmal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752600"/>
            <a:ext cx="368617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9</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8" name="Picture 3" descr="Description: steli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53108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type="body" idx="1"/>
          </p:nvPr>
        </p:nvSpPr>
        <p:spPr>
          <a:xfrm>
            <a:off x="457200" y="1424136"/>
            <a:ext cx="8588375" cy="5029200"/>
          </a:xfrm>
        </p:spPr>
        <p:txBody>
          <a:bodyPr>
            <a:normAutofit/>
          </a:bodyPr>
          <a:lstStyle/>
          <a:p>
            <a:pPr algn="just" eaLnBrk="1" hangingPunct="1">
              <a:lnSpc>
                <a:spcPct val="80000"/>
              </a:lnSpc>
            </a:pPr>
            <a:r>
              <a:rPr lang="en-US" sz="1800" b="1" dirty="0" smtClean="0">
                <a:solidFill>
                  <a:srgbClr val="0070C0"/>
                </a:solidFill>
                <a:latin typeface="Times New Roman" pitchFamily="18" charset="0"/>
                <a:cs typeface="Times New Roman" pitchFamily="18" charset="0"/>
              </a:rPr>
              <a:t>Expert -1</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Need to demonstrate not only the stability of post change lot, but also the comparability with pre change lots, if we want to use any of clinical or non-clinical data from pre change lots. </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If these changes are during the early clinical trial, accelerated study usually is enough to address the comparability, however if these changes are after phase III, then more extensive stability study is required.</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If there is any excipient change, we need to have sufficient stability data to support this change.</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a:t>
            </a:r>
          </a:p>
          <a:p>
            <a:pPr algn="just" eaLnBrk="1" hangingPunct="1">
              <a:lnSpc>
                <a:spcPct val="80000"/>
              </a:lnSpc>
            </a:pPr>
            <a:r>
              <a:rPr lang="en-US" sz="1800" b="1" dirty="0" smtClean="0">
                <a:solidFill>
                  <a:srgbClr val="0070C0"/>
                </a:solidFill>
                <a:latin typeface="Times New Roman" pitchFamily="18" charset="0"/>
                <a:cs typeface="Times New Roman" pitchFamily="18" charset="0"/>
              </a:rPr>
              <a:t>Expert-2</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6 months stability data (under real time &amp; accelerated condition), three batches from pre-change &amp; post-change in parallel is required.</a:t>
            </a:r>
          </a:p>
          <a:p>
            <a:pPr algn="just" eaLnBrk="1" hangingPunct="1">
              <a:lnSpc>
                <a:spcPct val="80000"/>
              </a:lnSpc>
              <a:buFontTx/>
              <a:buNone/>
            </a:pPr>
            <a:endParaRPr lang="en-US" sz="1800" dirty="0" smtClean="0">
              <a:solidFill>
                <a:srgbClr val="0070C0"/>
              </a:solidFill>
              <a:latin typeface="Times New Roman" pitchFamily="18" charset="0"/>
              <a:cs typeface="Times New Roman" pitchFamily="18" charset="0"/>
            </a:endParaRPr>
          </a:p>
          <a:p>
            <a:pPr algn="just" eaLnBrk="1" hangingPunct="1">
              <a:lnSpc>
                <a:spcPct val="80000"/>
              </a:lnSpc>
            </a:pPr>
            <a:r>
              <a:rPr lang="en-US" sz="1800" b="1" dirty="0" smtClean="0">
                <a:solidFill>
                  <a:srgbClr val="0070C0"/>
                </a:solidFill>
                <a:latin typeface="Times New Roman" pitchFamily="18" charset="0"/>
                <a:cs typeface="Times New Roman" pitchFamily="18" charset="0"/>
              </a:rPr>
              <a:t>Expert-3</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One needs to study the interaction of excipients before changing over and need minimum 3 batches for 3 months for real time. One needs to establish degradation kinetics.</a:t>
            </a:r>
            <a:endParaRPr lang="en-US" sz="1800" dirty="0" smtClean="0">
              <a:solidFill>
                <a:srgbClr val="0070C0"/>
              </a:solidFill>
            </a:endParaRPr>
          </a:p>
        </p:txBody>
      </p:sp>
      <p:sp>
        <p:nvSpPr>
          <p:cNvPr id="11267" name="Text Box 4"/>
          <p:cNvSpPr txBox="1">
            <a:spLocks noChangeArrowheads="1"/>
          </p:cNvSpPr>
          <p:nvPr/>
        </p:nvSpPr>
        <p:spPr bwMode="auto">
          <a:xfrm>
            <a:off x="1403648" y="19472"/>
            <a:ext cx="617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defRPr>
            </a:lvl1pPr>
            <a:lvl2pPr marL="742950" indent="-285750" eaLnBrk="0" hangingPunct="0">
              <a:defRPr sz="1600">
                <a:solidFill>
                  <a:schemeClr val="tx1"/>
                </a:solidFill>
                <a:latin typeface="Times New Roman" pitchFamily="18" charset="0"/>
              </a:defRPr>
            </a:lvl2pPr>
            <a:lvl3pPr marL="1143000" indent="-228600" eaLnBrk="0" hangingPunct="0">
              <a:defRPr sz="1600">
                <a:solidFill>
                  <a:schemeClr val="tx1"/>
                </a:solidFill>
                <a:latin typeface="Times New Roman" pitchFamily="18" charset="0"/>
              </a:defRPr>
            </a:lvl3pPr>
            <a:lvl4pPr marL="1600200" indent="-228600" eaLnBrk="0" hangingPunct="0">
              <a:defRPr sz="1600">
                <a:solidFill>
                  <a:schemeClr val="tx1"/>
                </a:solidFill>
                <a:latin typeface="Times New Roman" pitchFamily="18" charset="0"/>
              </a:defRPr>
            </a:lvl4pPr>
            <a:lvl5pPr marL="2057400" indent="-228600" eaLnBrk="0" hangingPunct="0">
              <a:defRPr sz="1600">
                <a:solidFill>
                  <a:schemeClr val="tx1"/>
                </a:solidFill>
                <a:latin typeface="Times New Roman" pitchFamily="18" charset="0"/>
              </a:defRPr>
            </a:lvl5pPr>
            <a:lvl6pPr marL="2514600" indent="-228600" eaLnBrk="0" fontAlgn="base" hangingPunct="0">
              <a:spcBef>
                <a:spcPct val="0"/>
              </a:spcBef>
              <a:spcAft>
                <a:spcPct val="0"/>
              </a:spcAft>
              <a:defRPr sz="1600">
                <a:solidFill>
                  <a:schemeClr val="tx1"/>
                </a:solidFill>
                <a:latin typeface="Times New Roman" pitchFamily="18" charset="0"/>
              </a:defRPr>
            </a:lvl6pPr>
            <a:lvl7pPr marL="2971800" indent="-228600" eaLnBrk="0" fontAlgn="base" hangingPunct="0">
              <a:spcBef>
                <a:spcPct val="0"/>
              </a:spcBef>
              <a:spcAft>
                <a:spcPct val="0"/>
              </a:spcAft>
              <a:defRPr sz="1600">
                <a:solidFill>
                  <a:schemeClr val="tx1"/>
                </a:solidFill>
                <a:latin typeface="Times New Roman" pitchFamily="18" charset="0"/>
              </a:defRPr>
            </a:lvl7pPr>
            <a:lvl8pPr marL="3429000" indent="-228600" eaLnBrk="0" fontAlgn="base" hangingPunct="0">
              <a:spcBef>
                <a:spcPct val="0"/>
              </a:spcBef>
              <a:spcAft>
                <a:spcPct val="0"/>
              </a:spcAft>
              <a:defRPr sz="1600">
                <a:solidFill>
                  <a:schemeClr val="tx1"/>
                </a:solidFill>
                <a:latin typeface="Times New Roman" pitchFamily="18" charset="0"/>
              </a:defRPr>
            </a:lvl8pPr>
            <a:lvl9pPr marL="3886200" indent="-228600" eaLnBrk="0" fontAlgn="base" hangingPunct="0">
              <a:spcBef>
                <a:spcPct val="0"/>
              </a:spcBef>
              <a:spcAft>
                <a:spcPct val="0"/>
              </a:spcAft>
              <a:defRPr sz="1600">
                <a:solidFill>
                  <a:schemeClr val="tx1"/>
                </a:solidFill>
                <a:latin typeface="Times New Roman" pitchFamily="18" charset="0"/>
              </a:defRPr>
            </a:lvl9pPr>
          </a:lstStyle>
          <a:p>
            <a:pPr eaLnBrk="1" hangingPunct="1">
              <a:spcBef>
                <a:spcPct val="50000"/>
              </a:spcBef>
            </a:pPr>
            <a:r>
              <a:rPr lang="en-US" sz="2400" dirty="0">
                <a:solidFill>
                  <a:srgbClr val="0070C0"/>
                </a:solidFill>
              </a:rPr>
              <a:t>What Experts Say</a:t>
            </a:r>
          </a:p>
        </p:txBody>
      </p:sp>
      <p:sp>
        <p:nvSpPr>
          <p:cNvPr id="4" name="Text Box 98"/>
          <p:cNvSpPr txBox="1">
            <a:spLocks noChangeArrowheads="1"/>
          </p:cNvSpPr>
          <p:nvPr/>
        </p:nvSpPr>
        <p:spPr bwMode="auto">
          <a:xfrm>
            <a:off x="827584" y="533400"/>
            <a:ext cx="8001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defRPr>
            </a:lvl1pPr>
            <a:lvl2pPr marL="742950" indent="-285750" eaLnBrk="0" hangingPunct="0">
              <a:defRPr sz="1600">
                <a:solidFill>
                  <a:schemeClr val="tx1"/>
                </a:solidFill>
                <a:latin typeface="Times New Roman" pitchFamily="18" charset="0"/>
              </a:defRPr>
            </a:lvl2pPr>
            <a:lvl3pPr marL="1143000" indent="-228600" eaLnBrk="0" hangingPunct="0">
              <a:defRPr sz="1600">
                <a:solidFill>
                  <a:schemeClr val="tx1"/>
                </a:solidFill>
                <a:latin typeface="Times New Roman" pitchFamily="18" charset="0"/>
              </a:defRPr>
            </a:lvl3pPr>
            <a:lvl4pPr marL="1600200" indent="-228600" eaLnBrk="0" hangingPunct="0">
              <a:defRPr sz="1600">
                <a:solidFill>
                  <a:schemeClr val="tx1"/>
                </a:solidFill>
                <a:latin typeface="Times New Roman" pitchFamily="18" charset="0"/>
              </a:defRPr>
            </a:lvl4pPr>
            <a:lvl5pPr marL="2057400" indent="-228600" eaLnBrk="0" hangingPunct="0">
              <a:defRPr sz="1600">
                <a:solidFill>
                  <a:schemeClr val="tx1"/>
                </a:solidFill>
                <a:latin typeface="Times New Roman" pitchFamily="18" charset="0"/>
              </a:defRPr>
            </a:lvl5pPr>
            <a:lvl6pPr marL="2514600" indent="-228600" eaLnBrk="0" fontAlgn="base" hangingPunct="0">
              <a:spcBef>
                <a:spcPct val="0"/>
              </a:spcBef>
              <a:spcAft>
                <a:spcPct val="0"/>
              </a:spcAft>
              <a:defRPr sz="1600">
                <a:solidFill>
                  <a:schemeClr val="tx1"/>
                </a:solidFill>
                <a:latin typeface="Times New Roman" pitchFamily="18" charset="0"/>
              </a:defRPr>
            </a:lvl6pPr>
            <a:lvl7pPr marL="2971800" indent="-228600" eaLnBrk="0" fontAlgn="base" hangingPunct="0">
              <a:spcBef>
                <a:spcPct val="0"/>
              </a:spcBef>
              <a:spcAft>
                <a:spcPct val="0"/>
              </a:spcAft>
              <a:defRPr sz="1600">
                <a:solidFill>
                  <a:schemeClr val="tx1"/>
                </a:solidFill>
                <a:latin typeface="Times New Roman" pitchFamily="18" charset="0"/>
              </a:defRPr>
            </a:lvl7pPr>
            <a:lvl8pPr marL="3429000" indent="-228600" eaLnBrk="0" fontAlgn="base" hangingPunct="0">
              <a:spcBef>
                <a:spcPct val="0"/>
              </a:spcBef>
              <a:spcAft>
                <a:spcPct val="0"/>
              </a:spcAft>
              <a:defRPr sz="1600">
                <a:solidFill>
                  <a:schemeClr val="tx1"/>
                </a:solidFill>
                <a:latin typeface="Times New Roman" pitchFamily="18" charset="0"/>
              </a:defRPr>
            </a:lvl8pPr>
            <a:lvl9pPr marL="3886200" indent="-228600" eaLnBrk="0" fontAlgn="base" hangingPunct="0">
              <a:spcBef>
                <a:spcPct val="0"/>
              </a:spcBef>
              <a:spcAft>
                <a:spcPct val="0"/>
              </a:spcAft>
              <a:defRPr sz="1600">
                <a:solidFill>
                  <a:schemeClr val="tx1"/>
                </a:solidFill>
                <a:latin typeface="Times New Roman" pitchFamily="18" charset="0"/>
              </a:defRPr>
            </a:lvl9pPr>
          </a:lstStyle>
          <a:p>
            <a:pPr eaLnBrk="1" hangingPunct="1"/>
            <a:r>
              <a:rPr lang="en-US" b="1" dirty="0"/>
              <a:t>How many batches &amp; how much time is required for study after process change./Scale up</a:t>
            </a:r>
          </a:p>
          <a:p>
            <a:pPr eaLnBrk="1" hangingPunct="1"/>
            <a:r>
              <a:rPr lang="en-US" b="1" dirty="0"/>
              <a:t>Is it required to conduct stability at each change or it can be done after simulating all the </a:t>
            </a:r>
            <a:r>
              <a:rPr lang="en-US" b="1" dirty="0" smtClean="0"/>
              <a:t>changes</a:t>
            </a:r>
            <a:r>
              <a:rPr lang="en-US" dirty="0" smtClean="0"/>
              <a:t>?</a:t>
            </a:r>
            <a:endParaRPr lang="en-US"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10</a:t>
            </a:fld>
            <a:endParaRPr lang="en-IN"/>
          </a:p>
        </p:txBody>
      </p:sp>
      <p:sp>
        <p:nvSpPr>
          <p:cNvPr id="8"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9"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484048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a:xfrm>
            <a:off x="228600" y="476672"/>
            <a:ext cx="8458200" cy="3485728"/>
          </a:xfrm>
        </p:spPr>
        <p:txBody>
          <a:bodyPr>
            <a:normAutofit/>
          </a:bodyPr>
          <a:lstStyle/>
          <a:p>
            <a:pPr algn="just" eaLnBrk="1" hangingPunct="1">
              <a:lnSpc>
                <a:spcPct val="80000"/>
              </a:lnSpc>
            </a:pPr>
            <a:r>
              <a:rPr lang="en-US" sz="1800" b="1" dirty="0" smtClean="0">
                <a:solidFill>
                  <a:srgbClr val="0070C0"/>
                </a:solidFill>
                <a:latin typeface="Times New Roman" pitchFamily="18" charset="0"/>
                <a:cs typeface="Times New Roman" pitchFamily="18" charset="0"/>
              </a:rPr>
              <a:t>Expert-4</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If the change is critical, then study should be done at real time &amp; accelerated condition till the shelf life expires but some time points can be omitted. If there is no significant change observed during real time &amp; accelerated study till 6 months, then data of 6 months is sufficient to show comparability.  </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This exercise can be compared with the data of pre-change product, the exercise need not to be done in parallel.</a:t>
            </a:r>
          </a:p>
          <a:p>
            <a:pPr algn="just" eaLnBrk="1" hangingPunct="1">
              <a:lnSpc>
                <a:spcPct val="80000"/>
              </a:lnSpc>
            </a:pPr>
            <a:endParaRPr lang="en-US" sz="1800" b="1" dirty="0" smtClean="0">
              <a:solidFill>
                <a:srgbClr val="0070C0"/>
              </a:solidFill>
              <a:latin typeface="Times New Roman" pitchFamily="18" charset="0"/>
              <a:cs typeface="Times New Roman" pitchFamily="18" charset="0"/>
            </a:endParaRPr>
          </a:p>
          <a:p>
            <a:pPr algn="just" eaLnBrk="1" hangingPunct="1">
              <a:lnSpc>
                <a:spcPct val="80000"/>
              </a:lnSpc>
            </a:pPr>
            <a:r>
              <a:rPr lang="en-US" sz="1800" b="1" dirty="0" smtClean="0">
                <a:solidFill>
                  <a:srgbClr val="0070C0"/>
                </a:solidFill>
                <a:latin typeface="Times New Roman" pitchFamily="18" charset="0"/>
                <a:cs typeface="Times New Roman" pitchFamily="18" charset="0"/>
              </a:rPr>
              <a:t>Expert-5	</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Extensive comparability exercise should be done with 3 batches &amp; till 3 months. For stress study, one batch is sufficient. </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a:t>
            </a:r>
            <a:endParaRPr lang="en-US" sz="1800" dirty="0" smtClean="0">
              <a:solidFill>
                <a:srgbClr val="0070C0"/>
              </a:solidFill>
              <a:latin typeface="Times New Roman" pitchFamily="18" charset="0"/>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11</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8"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5"/>
          <p:cNvSpPr txBox="1">
            <a:spLocks noChangeArrowheads="1"/>
          </p:cNvSpPr>
          <p:nvPr/>
        </p:nvSpPr>
        <p:spPr bwMode="auto">
          <a:xfrm>
            <a:off x="2588243" y="3789040"/>
            <a:ext cx="3581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defRPr>
            </a:lvl1pPr>
            <a:lvl2pPr marL="742950" indent="-285750" eaLnBrk="0" hangingPunct="0">
              <a:defRPr sz="1600">
                <a:solidFill>
                  <a:schemeClr val="tx1"/>
                </a:solidFill>
                <a:latin typeface="Times New Roman" pitchFamily="18" charset="0"/>
              </a:defRPr>
            </a:lvl2pPr>
            <a:lvl3pPr marL="1143000" indent="-228600" eaLnBrk="0" hangingPunct="0">
              <a:defRPr sz="1600">
                <a:solidFill>
                  <a:schemeClr val="tx1"/>
                </a:solidFill>
                <a:latin typeface="Times New Roman" pitchFamily="18" charset="0"/>
              </a:defRPr>
            </a:lvl3pPr>
            <a:lvl4pPr marL="1600200" indent="-228600" eaLnBrk="0" hangingPunct="0">
              <a:defRPr sz="1600">
                <a:solidFill>
                  <a:schemeClr val="tx1"/>
                </a:solidFill>
                <a:latin typeface="Times New Roman" pitchFamily="18" charset="0"/>
              </a:defRPr>
            </a:lvl4pPr>
            <a:lvl5pPr marL="2057400" indent="-228600" eaLnBrk="0" hangingPunct="0">
              <a:defRPr sz="1600">
                <a:solidFill>
                  <a:schemeClr val="tx1"/>
                </a:solidFill>
                <a:latin typeface="Times New Roman" pitchFamily="18" charset="0"/>
              </a:defRPr>
            </a:lvl5pPr>
            <a:lvl6pPr marL="2514600" indent="-228600" eaLnBrk="0" fontAlgn="base" hangingPunct="0">
              <a:spcBef>
                <a:spcPct val="0"/>
              </a:spcBef>
              <a:spcAft>
                <a:spcPct val="0"/>
              </a:spcAft>
              <a:defRPr sz="1600">
                <a:solidFill>
                  <a:schemeClr val="tx1"/>
                </a:solidFill>
                <a:latin typeface="Times New Roman" pitchFamily="18" charset="0"/>
              </a:defRPr>
            </a:lvl6pPr>
            <a:lvl7pPr marL="2971800" indent="-228600" eaLnBrk="0" fontAlgn="base" hangingPunct="0">
              <a:spcBef>
                <a:spcPct val="0"/>
              </a:spcBef>
              <a:spcAft>
                <a:spcPct val="0"/>
              </a:spcAft>
              <a:defRPr sz="1600">
                <a:solidFill>
                  <a:schemeClr val="tx1"/>
                </a:solidFill>
                <a:latin typeface="Times New Roman" pitchFamily="18" charset="0"/>
              </a:defRPr>
            </a:lvl7pPr>
            <a:lvl8pPr marL="3429000" indent="-228600" eaLnBrk="0" fontAlgn="base" hangingPunct="0">
              <a:spcBef>
                <a:spcPct val="0"/>
              </a:spcBef>
              <a:spcAft>
                <a:spcPct val="0"/>
              </a:spcAft>
              <a:defRPr sz="1600">
                <a:solidFill>
                  <a:schemeClr val="tx1"/>
                </a:solidFill>
                <a:latin typeface="Times New Roman" pitchFamily="18" charset="0"/>
              </a:defRPr>
            </a:lvl8pPr>
            <a:lvl9pPr marL="3886200" indent="-228600" eaLnBrk="0" fontAlgn="base" hangingPunct="0">
              <a:spcBef>
                <a:spcPct val="0"/>
              </a:spcBef>
              <a:spcAft>
                <a:spcPct val="0"/>
              </a:spcAft>
              <a:defRPr sz="1600">
                <a:solidFill>
                  <a:schemeClr val="tx1"/>
                </a:solidFill>
                <a:latin typeface="Times New Roman" pitchFamily="18" charset="0"/>
              </a:defRPr>
            </a:lvl9pPr>
          </a:lstStyle>
          <a:p>
            <a:pPr algn="ctr" eaLnBrk="1" hangingPunct="1"/>
            <a:r>
              <a:rPr lang="en-US" sz="2400" b="1" dirty="0">
                <a:solidFill>
                  <a:srgbClr val="0070C0"/>
                </a:solidFill>
              </a:rPr>
              <a:t>Conclusion</a:t>
            </a:r>
            <a:endParaRPr lang="en-US" sz="2400" dirty="0">
              <a:solidFill>
                <a:srgbClr val="0070C0"/>
              </a:solidFill>
            </a:endParaRPr>
          </a:p>
        </p:txBody>
      </p:sp>
      <p:sp>
        <p:nvSpPr>
          <p:cNvPr id="10" name="Rectangle 4"/>
          <p:cNvSpPr>
            <a:spLocks noChangeArrowheads="1"/>
          </p:cNvSpPr>
          <p:nvPr/>
        </p:nvSpPr>
        <p:spPr bwMode="auto">
          <a:xfrm>
            <a:off x="131405" y="4437112"/>
            <a:ext cx="879316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2400" dirty="0">
                <a:solidFill>
                  <a:srgbClr val="0070C0"/>
                </a:solidFill>
              </a:rPr>
              <a:t>Comparative stability study at real time &amp; accelerated condition with 3 pilot scale batches till 6 months duration should be done. The stress study should be also conducted on single batch for establishing comparative degradation </a:t>
            </a:r>
            <a:r>
              <a:rPr lang="en-US" sz="2400" dirty="0" smtClean="0">
                <a:solidFill>
                  <a:srgbClr val="0070C0"/>
                </a:solidFill>
              </a:rPr>
              <a:t>profile.</a:t>
            </a:r>
            <a:endParaRPr lang="en-US" sz="2400" dirty="0">
              <a:solidFill>
                <a:srgbClr val="0070C0"/>
              </a:solidFill>
            </a:endParaRPr>
          </a:p>
        </p:txBody>
      </p:sp>
    </p:spTree>
    <p:extLst>
      <p:ext uri="{BB962C8B-B14F-4D97-AF65-F5344CB8AC3E}">
        <p14:creationId xmlns:p14="http://schemas.microsoft.com/office/powerpoint/2010/main" val="3031301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body" sz="half" idx="1"/>
          </p:nvPr>
        </p:nvSpPr>
        <p:spPr>
          <a:xfrm>
            <a:off x="1115616" y="134938"/>
            <a:ext cx="7848872" cy="735889"/>
          </a:xfrm>
        </p:spPr>
        <p:txBody>
          <a:bodyPr>
            <a:noAutofit/>
          </a:bodyPr>
          <a:lstStyle/>
          <a:p>
            <a:pPr marL="0" indent="0" algn="just" eaLnBrk="1" hangingPunct="1">
              <a:lnSpc>
                <a:spcPct val="80000"/>
              </a:lnSpc>
              <a:buNone/>
            </a:pPr>
            <a:r>
              <a:rPr lang="en-US" sz="2000" b="1" dirty="0" smtClean="0">
                <a:latin typeface="Times New Roman" pitchFamily="18" charset="0"/>
                <a:cs typeface="Times New Roman" pitchFamily="18" charset="0"/>
              </a:rPr>
              <a:t>If one batch fails in any of the stability indicating parameters in the formal stability program, what should be our approach to assign shelf life? </a:t>
            </a:r>
          </a:p>
          <a:p>
            <a:pPr algn="just" eaLnBrk="1" hangingPunct="1">
              <a:lnSpc>
                <a:spcPct val="80000"/>
              </a:lnSpc>
              <a:buFont typeface="Wingdings" pitchFamily="2" charset="2"/>
              <a:buChar char="Ø"/>
            </a:pPr>
            <a:endParaRPr lang="en-US" sz="2000" b="1" dirty="0" smtClean="0">
              <a:latin typeface="Times New Roman" pitchFamily="18" charset="0"/>
              <a:cs typeface="Times New Roman" pitchFamily="18" charset="0"/>
            </a:endParaRPr>
          </a:p>
          <a:p>
            <a:pPr algn="just" eaLnBrk="1" hangingPunct="1">
              <a:lnSpc>
                <a:spcPct val="80000"/>
              </a:lnSpc>
              <a:buFontTx/>
              <a:buNone/>
            </a:pPr>
            <a:r>
              <a:rPr lang="en-US" sz="2000" b="1" dirty="0" smtClean="0">
                <a:latin typeface="Times New Roman" pitchFamily="18" charset="0"/>
                <a:cs typeface="Times New Roman" pitchFamily="18" charset="0"/>
              </a:rPr>
              <a:t>. </a:t>
            </a:r>
          </a:p>
        </p:txBody>
      </p:sp>
      <p:graphicFrame>
        <p:nvGraphicFramePr>
          <p:cNvPr id="72761" name="Group 57"/>
          <p:cNvGraphicFramePr>
            <a:graphicFrameLocks noGrp="1"/>
          </p:cNvGraphicFramePr>
          <p:nvPr>
            <p:ph sz="half" idx="2"/>
            <p:extLst>
              <p:ext uri="{D42A27DB-BD31-4B8C-83A1-F6EECF244321}">
                <p14:modId xmlns:p14="http://schemas.microsoft.com/office/powerpoint/2010/main" val="2028239740"/>
              </p:ext>
            </p:extLst>
          </p:nvPr>
        </p:nvGraphicFramePr>
        <p:xfrm>
          <a:off x="467544" y="1484785"/>
          <a:ext cx="8244657" cy="2079122"/>
        </p:xfrm>
        <a:graphic>
          <a:graphicData uri="http://schemas.openxmlformats.org/drawingml/2006/table">
            <a:tbl>
              <a:tblPr/>
              <a:tblGrid>
                <a:gridCol w="2039752"/>
                <a:gridCol w="2301202"/>
                <a:gridCol w="1620532"/>
                <a:gridCol w="2283171"/>
              </a:tblGrid>
              <a:tr h="282099">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No. of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batches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Type of Study </a:t>
                      </a:r>
                    </a:p>
                  </a:txBody>
                  <a:tcP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465174">
                <a:tc vMerge="1">
                  <a:txBody>
                    <a:bodyPr/>
                    <a:lstStyle/>
                    <a:p>
                      <a:endParaRPr lang="en-US"/>
                    </a:p>
                  </a:txBody>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Real Time</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5 ºC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Accelerated</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25 °C</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Stress (1 batch)</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40 °C</a:t>
                      </a:r>
                    </a:p>
                  </a:txBody>
                  <a:tcP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19900">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3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smtClean="0">
                        <a:ln>
                          <a:noFill/>
                        </a:ln>
                        <a:solidFill>
                          <a:srgbClr val="0070C0"/>
                        </a:solidFill>
                        <a:effectLst/>
                        <a:latin typeface="Times New Roman" pitchFamily="18" charset="0"/>
                        <a:ea typeface="Calibri" pitchFamily="34" charset="0"/>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rgbClr val="0070C0"/>
                          </a:solidFill>
                          <a:effectLst/>
                          <a:latin typeface="Times New Roman" pitchFamily="18" charset="0"/>
                          <a:ea typeface="Calibri" pitchFamily="34" charset="0"/>
                          <a:cs typeface="Times New Roman" pitchFamily="18" charset="0"/>
                        </a:rPr>
                        <a:t>12 months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6 months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Times New Roman" pitchFamily="18" charset="0"/>
                          <a:ea typeface="Calibri" pitchFamily="34" charset="0"/>
                          <a:cs typeface="Times New Roman" pitchFamily="18" charset="0"/>
                        </a:rPr>
                        <a:t>7 days </a:t>
                      </a:r>
                    </a:p>
                  </a:txBody>
                  <a:tcP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77042">
                <a:tc gridSpan="4">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1 batch failed after 6 M RT, due to increase in oxidized impurity while rest two passed till 12 months, although an increasing trend of oxidized impurities  was seen (the maximum limit of oxidized impurity is 4 %).</a:t>
                      </a:r>
                    </a:p>
                  </a:txBody>
                  <a:tcPr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graphicFrame>
        <p:nvGraphicFramePr>
          <p:cNvPr id="6" name="Group 307"/>
          <p:cNvGraphicFramePr>
            <a:graphicFrameLocks/>
          </p:cNvGraphicFramePr>
          <p:nvPr>
            <p:extLst>
              <p:ext uri="{D42A27DB-BD31-4B8C-83A1-F6EECF244321}">
                <p14:modId xmlns:p14="http://schemas.microsoft.com/office/powerpoint/2010/main" val="995394376"/>
              </p:ext>
            </p:extLst>
          </p:nvPr>
        </p:nvGraphicFramePr>
        <p:xfrm>
          <a:off x="395537" y="3717032"/>
          <a:ext cx="8268816" cy="2346907"/>
        </p:xfrm>
        <a:graphic>
          <a:graphicData uri="http://schemas.openxmlformats.org/drawingml/2006/table">
            <a:tbl>
              <a:tblPr/>
              <a:tblGrid>
                <a:gridCol w="1897481"/>
                <a:gridCol w="2139799"/>
                <a:gridCol w="2087557"/>
                <a:gridCol w="2143979"/>
              </a:tblGrid>
              <a:tr h="491032">
                <a:tc rowSpan="2">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No. of batches </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70C0"/>
                          </a:solidFill>
                          <a:effectLst/>
                          <a:latin typeface="Times New Roman" pitchFamily="18" charset="0"/>
                          <a:ea typeface="Calibri" pitchFamily="34" charset="0"/>
                          <a:cs typeface="Times New Roman" pitchFamily="18" charset="0"/>
                        </a:rPr>
                        <a:t>Type of Study </a:t>
                      </a:r>
                    </a:p>
                  </a:txBody>
                  <a:tcPr marT="45729" marB="45729"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758559">
                <a:tc vMerge="1">
                  <a:txBody>
                    <a:bodyPr/>
                    <a:lstStyle/>
                    <a:p>
                      <a:endParaRPr lang="en-US"/>
                    </a:p>
                  </a:txBody>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70C0"/>
                          </a:solidFill>
                          <a:effectLst/>
                          <a:latin typeface="Times New Roman" pitchFamily="18" charset="0"/>
                          <a:ea typeface="Calibri" pitchFamily="34" charset="0"/>
                          <a:cs typeface="Times New Roman" pitchFamily="18" charset="0"/>
                        </a:rPr>
                        <a:t>Real Time (5</a:t>
                      </a:r>
                      <a:r>
                        <a:rPr kumimoji="0" lang="en-US" sz="1200" b="1" i="0" u="none" strike="noStrike" cap="none" normalizeH="0" baseline="30000" smtClean="0">
                          <a:ln>
                            <a:noFill/>
                          </a:ln>
                          <a:solidFill>
                            <a:srgbClr val="0070C0"/>
                          </a:solidFill>
                          <a:effectLst/>
                          <a:latin typeface="Times New Roman" pitchFamily="18" charset="0"/>
                          <a:ea typeface="Calibri" pitchFamily="34" charset="0"/>
                          <a:cs typeface="Times New Roman" pitchFamily="18" charset="0"/>
                        </a:rPr>
                        <a:t>o</a:t>
                      </a:r>
                      <a:r>
                        <a:rPr kumimoji="0" lang="en-US" sz="1200" b="1" i="0" u="none" strike="noStrike" cap="none" normalizeH="0" baseline="0" smtClean="0">
                          <a:ln>
                            <a:noFill/>
                          </a:ln>
                          <a:solidFill>
                            <a:srgbClr val="0070C0"/>
                          </a:solidFill>
                          <a:effectLst/>
                          <a:latin typeface="Times New Roman" pitchFamily="18" charset="0"/>
                          <a:ea typeface="Calibri" pitchFamily="34" charset="0"/>
                          <a:cs typeface="Times New Roman" pitchFamily="18" charset="0"/>
                        </a:rPr>
                        <a:t>C)</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rgbClr val="0070C0"/>
                          </a:solidFill>
                          <a:effectLst/>
                          <a:latin typeface="Times New Roman" pitchFamily="18" charset="0"/>
                          <a:ea typeface="Calibri" pitchFamily="34" charset="0"/>
                          <a:cs typeface="Times New Roman" pitchFamily="18" charset="0"/>
                        </a:rPr>
                        <a:t>Accelerated (25</a:t>
                      </a:r>
                      <a:r>
                        <a:rPr kumimoji="0" lang="en-US" sz="1200" b="1" i="0" u="none" strike="noStrike" cap="none" normalizeH="0" baseline="30000" smtClean="0">
                          <a:ln>
                            <a:noFill/>
                          </a:ln>
                          <a:solidFill>
                            <a:srgbClr val="0070C0"/>
                          </a:solidFill>
                          <a:effectLst/>
                          <a:latin typeface="Times New Roman" pitchFamily="18" charset="0"/>
                          <a:ea typeface="Calibri" pitchFamily="34" charset="0"/>
                          <a:cs typeface="Times New Roman" pitchFamily="18" charset="0"/>
                        </a:rPr>
                        <a:t>o</a:t>
                      </a:r>
                      <a:r>
                        <a:rPr kumimoji="0" lang="en-US" sz="1200" b="1" i="0" u="none" strike="noStrike" cap="none" normalizeH="0" baseline="0" smtClean="0">
                          <a:ln>
                            <a:noFill/>
                          </a:ln>
                          <a:solidFill>
                            <a:srgbClr val="0070C0"/>
                          </a:solidFill>
                          <a:effectLst/>
                          <a:latin typeface="Times New Roman" pitchFamily="18" charset="0"/>
                          <a:ea typeface="Calibri" pitchFamily="34" charset="0"/>
                          <a:cs typeface="Times New Roman" pitchFamily="18" charset="0"/>
                        </a:rPr>
                        <a:t>C)</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Stress (40</a:t>
                      </a:r>
                      <a:r>
                        <a:rPr kumimoji="0" lang="en-US" sz="1800" b="1" i="0" u="none" strike="noStrike" cap="none" normalizeH="0" baseline="30000" dirty="0" smtClean="0">
                          <a:ln>
                            <a:noFill/>
                          </a:ln>
                          <a:solidFill>
                            <a:srgbClr val="0070C0"/>
                          </a:solidFill>
                          <a:effectLst/>
                          <a:latin typeface="Times New Roman" pitchFamily="18" charset="0"/>
                          <a:ea typeface="Calibri" pitchFamily="34" charset="0"/>
                          <a:cs typeface="Times New Roman" pitchFamily="18" charset="0"/>
                        </a:rPr>
                        <a:t>o</a:t>
                      </a:r>
                      <a:r>
                        <a:rPr kumimoji="0" lang="en-US" sz="1800" b="1"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C)</a:t>
                      </a:r>
                    </a:p>
                  </a:txBody>
                  <a:tcPr marT="45729" marB="45729"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458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3</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30 months</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6 months</a:t>
                      </a:r>
                    </a:p>
                  </a:txBody>
                  <a:tcPr marT="45729" marB="45729"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7 days</a:t>
                      </a:r>
                    </a:p>
                  </a:txBody>
                  <a:tcPr marT="45729" marB="45729" horzOverflow="overflow">
                    <a:lnL w="12700" cap="flat" cmpd="sng" algn="ctr">
                      <a:solidFill>
                        <a:srgbClr val="000000"/>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41743">
                <a:tc gridSpan="4">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Two batches were observed within the specified limit till 24 months. One batch failed sterility at 24</a:t>
                      </a:r>
                      <a:r>
                        <a:rPr kumimoji="0" lang="en-US" sz="1400" b="0" i="0" u="none" strike="noStrike" cap="none" normalizeH="0" baseline="30000" dirty="0" smtClean="0">
                          <a:ln>
                            <a:noFill/>
                          </a:ln>
                          <a:solidFill>
                            <a:srgbClr val="0070C0"/>
                          </a:solidFill>
                          <a:effectLst/>
                          <a:latin typeface="Times New Roman" pitchFamily="18" charset="0"/>
                          <a:ea typeface="Calibri" pitchFamily="34" charset="0"/>
                          <a:cs typeface="Times New Roman" pitchFamily="18" charset="0"/>
                        </a:rPr>
                        <a:t>th</a:t>
                      </a:r>
                      <a:r>
                        <a:rPr kumimoji="0" lang="en-US" sz="14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month &amp; 30</a:t>
                      </a:r>
                      <a:r>
                        <a:rPr kumimoji="0" lang="en-US" sz="1400" b="0" i="0" u="none" strike="noStrike" cap="none" normalizeH="0" baseline="30000" dirty="0" smtClean="0">
                          <a:ln>
                            <a:noFill/>
                          </a:ln>
                          <a:solidFill>
                            <a:srgbClr val="0070C0"/>
                          </a:solidFill>
                          <a:effectLst/>
                          <a:latin typeface="Times New Roman" pitchFamily="18" charset="0"/>
                          <a:ea typeface="Calibri" pitchFamily="34" charset="0"/>
                          <a:cs typeface="Times New Roman" pitchFamily="18" charset="0"/>
                        </a:rPr>
                        <a:t>th</a:t>
                      </a:r>
                      <a:r>
                        <a:rPr kumimoji="0" lang="en-US" sz="1400" b="0" i="0" u="none" strike="noStrike" cap="none" normalizeH="0" baseline="0" dirty="0" smtClean="0">
                          <a:ln>
                            <a:noFill/>
                          </a:ln>
                          <a:solidFill>
                            <a:srgbClr val="0070C0"/>
                          </a:solidFill>
                          <a:effectLst/>
                          <a:latin typeface="Times New Roman" pitchFamily="18" charset="0"/>
                          <a:ea typeface="Calibri" pitchFamily="34" charset="0"/>
                          <a:cs typeface="Times New Roman" pitchFamily="18" charset="0"/>
                        </a:rPr>
                        <a:t> month time point, the batch is observed within the specified limit for all other stability indicating parameters till 24 months.</a:t>
                      </a:r>
                    </a:p>
                  </a:txBody>
                  <a:tcPr marT="45729" marB="45729" horzOverflow="overflow">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102FE208-EF65-491E-805A-8E050AE9D99B}" type="slidenum">
              <a:rPr lang="en-US" smtClean="0"/>
              <a:pPr>
                <a:defRPr/>
              </a:pPr>
              <a:t>12</a:t>
            </a:fld>
            <a:endParaRPr lang="en-US"/>
          </a:p>
        </p:txBody>
      </p:sp>
      <p:sp>
        <p:nvSpPr>
          <p:cNvPr id="10" name="Footer Placeholder 3"/>
          <p:cNvSpPr txBox="1">
            <a:spLocks/>
          </p:cNvSpPr>
          <p:nvPr/>
        </p:nvSpPr>
        <p:spPr>
          <a:xfrm>
            <a:off x="-25927" y="6492875"/>
            <a:ext cx="1141543" cy="365125"/>
          </a:xfrm>
          <a:prstGeom prst="rect">
            <a:avLst/>
          </a:prstGeom>
          <a:ln/>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11"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9628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381000"/>
            <a:ext cx="8229600" cy="581025"/>
          </a:xfrm>
        </p:spPr>
        <p:txBody>
          <a:bodyPr/>
          <a:lstStyle/>
          <a:p>
            <a:pPr eaLnBrk="1" hangingPunct="1"/>
            <a:r>
              <a:rPr lang="en-US" sz="2800" smtClean="0">
                <a:solidFill>
                  <a:srgbClr val="003399"/>
                </a:solidFill>
              </a:rPr>
              <a:t>Acceptance criteria NOT met…</a:t>
            </a:r>
          </a:p>
        </p:txBody>
      </p:sp>
      <p:sp>
        <p:nvSpPr>
          <p:cNvPr id="18435" name="Rectangle 3"/>
          <p:cNvSpPr>
            <a:spLocks noChangeArrowheads="1"/>
          </p:cNvSpPr>
          <p:nvPr/>
        </p:nvSpPr>
        <p:spPr bwMode="auto">
          <a:xfrm>
            <a:off x="685800" y="5791200"/>
            <a:ext cx="822960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2800">
                <a:solidFill>
                  <a:srgbClr val="003399"/>
                </a:solidFill>
                <a:latin typeface="Arial" charset="0"/>
              </a:rPr>
              <a:t>Oh no !</a:t>
            </a:r>
          </a:p>
        </p:txBody>
      </p:sp>
      <p:pic>
        <p:nvPicPr>
          <p:cNvPr id="18436" name="Picture 4" descr="scared-ca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1295400"/>
            <a:ext cx="3263900" cy="4267200"/>
          </a:xfrm>
          <a:prstGeom prst="rect">
            <a:avLst/>
          </a:prstGeom>
          <a:noFill/>
          <a:ln w="76200" cmpd="tri">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13</a:t>
            </a:fld>
            <a:endParaRPr lang="en-IN"/>
          </a:p>
        </p:txBody>
      </p:sp>
      <p:sp>
        <p:nvSpPr>
          <p:cNvPr id="8"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9" name="Picture 3" descr="Description: steli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33186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454025" y="550863"/>
            <a:ext cx="8424863" cy="585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800" b="1" dirty="0" smtClean="0">
                <a:solidFill>
                  <a:srgbClr val="0070C0"/>
                </a:solidFill>
              </a:rPr>
              <a:t>Expert-1</a:t>
            </a:r>
            <a:endParaRPr lang="en-US" sz="1800" b="1" dirty="0">
              <a:solidFill>
                <a:srgbClr val="0070C0"/>
              </a:solidFill>
            </a:endParaRPr>
          </a:p>
          <a:p>
            <a:pPr algn="just"/>
            <a:r>
              <a:rPr lang="en-US" sz="1800" dirty="0" smtClean="0">
                <a:solidFill>
                  <a:srgbClr val="0070C0"/>
                </a:solidFill>
              </a:rPr>
              <a:t>One needs </a:t>
            </a:r>
            <a:r>
              <a:rPr lang="en-US" sz="1800" dirty="0">
                <a:solidFill>
                  <a:srgbClr val="0070C0"/>
                </a:solidFill>
              </a:rPr>
              <a:t>to identify the reason of failure. The shelf life should be based on worst lot.</a:t>
            </a:r>
          </a:p>
          <a:p>
            <a:pPr algn="just"/>
            <a:endParaRPr lang="en-US" sz="1800" dirty="0">
              <a:solidFill>
                <a:srgbClr val="0070C0"/>
              </a:solidFill>
            </a:endParaRPr>
          </a:p>
          <a:p>
            <a:pPr algn="just"/>
            <a:r>
              <a:rPr lang="en-US" sz="1800" b="1" dirty="0" smtClean="0">
                <a:solidFill>
                  <a:srgbClr val="0070C0"/>
                </a:solidFill>
              </a:rPr>
              <a:t>Expert-3</a:t>
            </a:r>
            <a:endParaRPr lang="en-US" sz="1800" b="1" dirty="0">
              <a:solidFill>
                <a:srgbClr val="0070C0"/>
              </a:solidFill>
            </a:endParaRPr>
          </a:p>
          <a:p>
            <a:pPr algn="just"/>
            <a:r>
              <a:rPr lang="en-US" sz="1800" dirty="0" smtClean="0">
                <a:solidFill>
                  <a:srgbClr val="0070C0"/>
                </a:solidFill>
              </a:rPr>
              <a:t>One needs </a:t>
            </a:r>
            <a:r>
              <a:rPr lang="en-US" sz="1800" dirty="0">
                <a:solidFill>
                  <a:srgbClr val="0070C0"/>
                </a:solidFill>
              </a:rPr>
              <a:t>to assign the shelf life based on the batch which has failure.</a:t>
            </a:r>
          </a:p>
          <a:p>
            <a:pPr algn="just"/>
            <a:endParaRPr lang="en-US" sz="1800" dirty="0">
              <a:solidFill>
                <a:srgbClr val="0070C0"/>
              </a:solidFill>
            </a:endParaRPr>
          </a:p>
          <a:p>
            <a:pPr algn="just"/>
            <a:r>
              <a:rPr lang="en-US" sz="1800" b="1" dirty="0" smtClean="0">
                <a:solidFill>
                  <a:srgbClr val="0070C0"/>
                </a:solidFill>
              </a:rPr>
              <a:t>Expert-2</a:t>
            </a:r>
            <a:endParaRPr lang="en-US" sz="1800" b="1" dirty="0">
              <a:solidFill>
                <a:srgbClr val="0070C0"/>
              </a:solidFill>
            </a:endParaRPr>
          </a:p>
          <a:p>
            <a:pPr algn="just"/>
            <a:r>
              <a:rPr lang="en-US" sz="1800" dirty="0" smtClean="0">
                <a:solidFill>
                  <a:srgbClr val="0070C0"/>
                </a:solidFill>
              </a:rPr>
              <a:t>One needs </a:t>
            </a:r>
            <a:r>
              <a:rPr lang="en-US" sz="1800" dirty="0">
                <a:solidFill>
                  <a:srgbClr val="0070C0"/>
                </a:solidFill>
              </a:rPr>
              <a:t>to investigate the cause of </a:t>
            </a:r>
            <a:r>
              <a:rPr lang="en-US" sz="1800" dirty="0" smtClean="0">
                <a:solidFill>
                  <a:srgbClr val="0070C0"/>
                </a:solidFill>
              </a:rPr>
              <a:t>failure and may </a:t>
            </a:r>
            <a:r>
              <a:rPr lang="en-US" sz="1800" dirty="0">
                <a:solidFill>
                  <a:srgbClr val="0070C0"/>
                </a:solidFill>
              </a:rPr>
              <a:t>have to include the failed batch in the assignment of the shelf life.</a:t>
            </a:r>
          </a:p>
          <a:p>
            <a:pPr algn="just"/>
            <a:endParaRPr lang="en-US" sz="1800" dirty="0">
              <a:solidFill>
                <a:srgbClr val="0070C0"/>
              </a:solidFill>
            </a:endParaRPr>
          </a:p>
          <a:p>
            <a:pPr algn="just"/>
            <a:r>
              <a:rPr lang="en-US" sz="1800" b="1" dirty="0" smtClean="0">
                <a:solidFill>
                  <a:srgbClr val="0070C0"/>
                </a:solidFill>
              </a:rPr>
              <a:t>Expert-4</a:t>
            </a:r>
            <a:endParaRPr lang="en-US" sz="1800" b="1" dirty="0">
              <a:solidFill>
                <a:srgbClr val="0070C0"/>
              </a:solidFill>
            </a:endParaRPr>
          </a:p>
          <a:p>
            <a:pPr algn="just"/>
            <a:r>
              <a:rPr lang="en-US" sz="1800" dirty="0">
                <a:solidFill>
                  <a:srgbClr val="0070C0"/>
                </a:solidFill>
              </a:rPr>
              <a:t>It should be based considering the worst case.</a:t>
            </a:r>
          </a:p>
          <a:p>
            <a:pPr algn="just"/>
            <a:r>
              <a:rPr lang="en-US" sz="1800" dirty="0">
                <a:solidFill>
                  <a:srgbClr val="0070C0"/>
                </a:solidFill>
              </a:rPr>
              <a:t>If batch fails in pH, then multiple batches should be kept with different </a:t>
            </a:r>
            <a:r>
              <a:rPr lang="en-US" sz="1800" dirty="0" err="1">
                <a:solidFill>
                  <a:srgbClr val="0070C0"/>
                </a:solidFill>
              </a:rPr>
              <a:t>pHs</a:t>
            </a:r>
            <a:r>
              <a:rPr lang="en-US" sz="1800" dirty="0">
                <a:solidFill>
                  <a:srgbClr val="0070C0"/>
                </a:solidFill>
              </a:rPr>
              <a:t> for showing that failure of pH is not having any impact on quality of product.</a:t>
            </a:r>
          </a:p>
          <a:p>
            <a:pPr algn="just"/>
            <a:r>
              <a:rPr lang="en-US" sz="1800" dirty="0">
                <a:solidFill>
                  <a:srgbClr val="0070C0"/>
                </a:solidFill>
              </a:rPr>
              <a:t>If mammalian product fails as in bioassay</a:t>
            </a:r>
            <a:r>
              <a:rPr lang="en-US" sz="1800" dirty="0" smtClean="0">
                <a:solidFill>
                  <a:srgbClr val="0070C0"/>
                </a:solidFill>
              </a:rPr>
              <a:t>, </a:t>
            </a:r>
            <a:r>
              <a:rPr lang="en-US" sz="1800" dirty="0">
                <a:solidFill>
                  <a:srgbClr val="0070C0"/>
                </a:solidFill>
              </a:rPr>
              <a:t>the product should be checked for isoforms pattern, </a:t>
            </a:r>
            <a:r>
              <a:rPr lang="en-US" sz="1800" dirty="0" err="1">
                <a:solidFill>
                  <a:srgbClr val="0070C0"/>
                </a:solidFill>
              </a:rPr>
              <a:t>sialic</a:t>
            </a:r>
            <a:r>
              <a:rPr lang="en-US" sz="1800" dirty="0">
                <a:solidFill>
                  <a:srgbClr val="0070C0"/>
                </a:solidFill>
              </a:rPr>
              <a:t> acid content &amp; </a:t>
            </a:r>
            <a:r>
              <a:rPr lang="en-US" sz="1800" dirty="0" err="1">
                <a:solidFill>
                  <a:srgbClr val="0070C0"/>
                </a:solidFill>
              </a:rPr>
              <a:t>sialydase</a:t>
            </a:r>
            <a:r>
              <a:rPr lang="en-US" sz="1800" dirty="0">
                <a:solidFill>
                  <a:srgbClr val="0070C0"/>
                </a:solidFill>
              </a:rPr>
              <a:t> activity and find out the right cause of failure. Need to have at least one of these methods in stability</a:t>
            </a:r>
          </a:p>
          <a:p>
            <a:pPr algn="just"/>
            <a:r>
              <a:rPr lang="en-US" sz="1800" dirty="0">
                <a:solidFill>
                  <a:srgbClr val="0070C0"/>
                </a:solidFill>
              </a:rPr>
              <a:t>If sterility failed in one batch, the cause of sterility failure should be investigated. Since, it does not have direct relation to product stability ( because other tests are passing), then worst case need not be considered.</a:t>
            </a:r>
          </a:p>
          <a:p>
            <a:pPr algn="just"/>
            <a:r>
              <a:rPr lang="en-US" sz="1800" dirty="0">
                <a:solidFill>
                  <a:srgbClr val="0070C0"/>
                </a:solidFill>
              </a:rPr>
              <a:t>Emphasized on significance of orthogonal methods for stability testing. </a:t>
            </a:r>
          </a:p>
        </p:txBody>
      </p:sp>
      <p:sp>
        <p:nvSpPr>
          <p:cNvPr id="19459" name="Text Box 5"/>
          <p:cNvSpPr txBox="1">
            <a:spLocks noChangeArrowheads="1"/>
          </p:cNvSpPr>
          <p:nvPr/>
        </p:nvSpPr>
        <p:spPr bwMode="auto">
          <a:xfrm>
            <a:off x="1331640" y="124181"/>
            <a:ext cx="617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defRPr>
            </a:lvl1pPr>
            <a:lvl2pPr marL="742950" indent="-285750" eaLnBrk="0" hangingPunct="0">
              <a:defRPr sz="1600">
                <a:solidFill>
                  <a:schemeClr val="tx1"/>
                </a:solidFill>
                <a:latin typeface="Times New Roman" pitchFamily="18" charset="0"/>
              </a:defRPr>
            </a:lvl2pPr>
            <a:lvl3pPr marL="1143000" indent="-228600" eaLnBrk="0" hangingPunct="0">
              <a:defRPr sz="1600">
                <a:solidFill>
                  <a:schemeClr val="tx1"/>
                </a:solidFill>
                <a:latin typeface="Times New Roman" pitchFamily="18" charset="0"/>
              </a:defRPr>
            </a:lvl3pPr>
            <a:lvl4pPr marL="1600200" indent="-228600" eaLnBrk="0" hangingPunct="0">
              <a:defRPr sz="1600">
                <a:solidFill>
                  <a:schemeClr val="tx1"/>
                </a:solidFill>
                <a:latin typeface="Times New Roman" pitchFamily="18" charset="0"/>
              </a:defRPr>
            </a:lvl4pPr>
            <a:lvl5pPr marL="2057400" indent="-228600" eaLnBrk="0" hangingPunct="0">
              <a:defRPr sz="1600">
                <a:solidFill>
                  <a:schemeClr val="tx1"/>
                </a:solidFill>
                <a:latin typeface="Times New Roman" pitchFamily="18" charset="0"/>
              </a:defRPr>
            </a:lvl5pPr>
            <a:lvl6pPr marL="2514600" indent="-228600" eaLnBrk="0" fontAlgn="base" hangingPunct="0">
              <a:spcBef>
                <a:spcPct val="0"/>
              </a:spcBef>
              <a:spcAft>
                <a:spcPct val="0"/>
              </a:spcAft>
              <a:defRPr sz="1600">
                <a:solidFill>
                  <a:schemeClr val="tx1"/>
                </a:solidFill>
                <a:latin typeface="Times New Roman" pitchFamily="18" charset="0"/>
              </a:defRPr>
            </a:lvl6pPr>
            <a:lvl7pPr marL="2971800" indent="-228600" eaLnBrk="0" fontAlgn="base" hangingPunct="0">
              <a:spcBef>
                <a:spcPct val="0"/>
              </a:spcBef>
              <a:spcAft>
                <a:spcPct val="0"/>
              </a:spcAft>
              <a:defRPr sz="1600">
                <a:solidFill>
                  <a:schemeClr val="tx1"/>
                </a:solidFill>
                <a:latin typeface="Times New Roman" pitchFamily="18" charset="0"/>
              </a:defRPr>
            </a:lvl7pPr>
            <a:lvl8pPr marL="3429000" indent="-228600" eaLnBrk="0" fontAlgn="base" hangingPunct="0">
              <a:spcBef>
                <a:spcPct val="0"/>
              </a:spcBef>
              <a:spcAft>
                <a:spcPct val="0"/>
              </a:spcAft>
              <a:defRPr sz="1600">
                <a:solidFill>
                  <a:schemeClr val="tx1"/>
                </a:solidFill>
                <a:latin typeface="Times New Roman" pitchFamily="18" charset="0"/>
              </a:defRPr>
            </a:lvl8pPr>
            <a:lvl9pPr marL="3886200" indent="-228600" eaLnBrk="0" fontAlgn="base" hangingPunct="0">
              <a:spcBef>
                <a:spcPct val="0"/>
              </a:spcBef>
              <a:spcAft>
                <a:spcPct val="0"/>
              </a:spcAft>
              <a:defRPr sz="1600">
                <a:solidFill>
                  <a:schemeClr val="tx1"/>
                </a:solidFill>
                <a:latin typeface="Times New Roman" pitchFamily="18" charset="0"/>
              </a:defRPr>
            </a:lvl9pPr>
          </a:lstStyle>
          <a:p>
            <a:pPr eaLnBrk="1" hangingPunct="1">
              <a:spcBef>
                <a:spcPct val="50000"/>
              </a:spcBef>
            </a:pPr>
            <a:r>
              <a:rPr lang="en-US" sz="2400" dirty="0">
                <a:solidFill>
                  <a:schemeClr val="hlink"/>
                </a:solidFill>
              </a:rPr>
              <a:t>What Experts Say</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14</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8"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54889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228600" y="2133600"/>
            <a:ext cx="8610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2000" dirty="0">
                <a:solidFill>
                  <a:srgbClr val="0070C0"/>
                </a:solidFill>
              </a:rPr>
              <a:t>The reason of failure should be thoroughly investigated. If the batch failure is due to failure in test parameters for product quality and efficacy, then </a:t>
            </a:r>
            <a:r>
              <a:rPr lang="en-US" sz="2000" dirty="0" smtClean="0">
                <a:solidFill>
                  <a:srgbClr val="0070C0"/>
                </a:solidFill>
              </a:rPr>
              <a:t>one </a:t>
            </a:r>
            <a:r>
              <a:rPr lang="en-US" sz="2000" dirty="0">
                <a:solidFill>
                  <a:srgbClr val="0070C0"/>
                </a:solidFill>
              </a:rPr>
              <a:t>need to consider worst case, but if the failure does not have direct impact on product quality (as evidenced from other test parameters), then shelf life can be based on other two passing batches.</a:t>
            </a:r>
          </a:p>
        </p:txBody>
      </p:sp>
      <p:sp>
        <p:nvSpPr>
          <p:cNvPr id="20483" name="Rectangle 5"/>
          <p:cNvSpPr>
            <a:spLocks noChangeArrowheads="1"/>
          </p:cNvSpPr>
          <p:nvPr/>
        </p:nvSpPr>
        <p:spPr bwMode="auto">
          <a:xfrm>
            <a:off x="3581400" y="360363"/>
            <a:ext cx="1576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dirty="0">
                <a:solidFill>
                  <a:srgbClr val="0070C0"/>
                </a:solidFill>
              </a:rPr>
              <a:t>Conclusion</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15</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8"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30866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body" idx="1"/>
          </p:nvPr>
        </p:nvSpPr>
        <p:spPr>
          <a:xfrm>
            <a:off x="138113" y="547687"/>
            <a:ext cx="8823325" cy="5945187"/>
          </a:xfrm>
        </p:spPr>
        <p:txBody>
          <a:bodyPr>
            <a:normAutofit/>
          </a:bodyPr>
          <a:lstStyle/>
          <a:p>
            <a:pPr marL="609600" indent="-609600" algn="just" eaLnBrk="1" hangingPunct="1">
              <a:lnSpc>
                <a:spcPct val="80000"/>
              </a:lnSpc>
              <a:buFont typeface="Wingdings" pitchFamily="2" charset="2"/>
              <a:buNone/>
            </a:pPr>
            <a:r>
              <a:rPr lang="en-US" sz="1800" dirty="0" smtClean="0">
                <a:solidFill>
                  <a:schemeClr val="hlink"/>
                </a:solidFill>
                <a:latin typeface="Times New Roman" pitchFamily="18" charset="0"/>
                <a:cs typeface="Times New Roman" pitchFamily="18" charset="0"/>
              </a:rPr>
              <a:t>	 </a:t>
            </a:r>
            <a:r>
              <a:rPr lang="en-US" sz="2000" b="1" dirty="0">
                <a:latin typeface="Times New Roman" pitchFamily="18" charset="0"/>
                <a:cs typeface="Times New Roman" pitchFamily="18" charset="0"/>
              </a:rPr>
              <a:t>Is</a:t>
            </a:r>
            <a:r>
              <a:rPr lang="en-US" sz="1800" dirty="0" smtClean="0">
                <a:solidFill>
                  <a:schemeClr val="hlink"/>
                </a:solidFill>
                <a:latin typeface="Times New Roman" pitchFamily="18" charset="0"/>
                <a:cs typeface="Times New Roman" pitchFamily="18" charset="0"/>
              </a:rPr>
              <a:t> </a:t>
            </a:r>
            <a:r>
              <a:rPr lang="en-US" sz="2000" b="1" dirty="0" smtClean="0">
                <a:latin typeface="Times New Roman" pitchFamily="18" charset="0"/>
                <a:cs typeface="Times New Roman" pitchFamily="18" charset="0"/>
              </a:rPr>
              <a:t>Protein concentration a stability indicating parameter?</a:t>
            </a:r>
          </a:p>
          <a:p>
            <a:pPr marL="609600" indent="-609600" algn="just" eaLnBrk="1" hangingPunct="1">
              <a:lnSpc>
                <a:spcPct val="80000"/>
              </a:lnSpc>
              <a:buFontTx/>
              <a:buNone/>
            </a:pPr>
            <a:r>
              <a:rPr lang="en-US" sz="1800" dirty="0" smtClean="0">
                <a:latin typeface="Times New Roman" pitchFamily="18" charset="0"/>
                <a:cs typeface="Times New Roman" pitchFamily="18" charset="0"/>
              </a:rPr>
              <a:t>	</a:t>
            </a:r>
          </a:p>
          <a:p>
            <a:pPr marL="609600" indent="-609600" algn="just" eaLnBrk="1" hangingPunct="1">
              <a:lnSpc>
                <a:spcPct val="80000"/>
              </a:lnSpc>
              <a:buFontTx/>
              <a:buNone/>
            </a:pPr>
            <a:r>
              <a:rPr lang="en-US" sz="1800" b="1" dirty="0" smtClean="0">
                <a:latin typeface="Times New Roman" pitchFamily="18" charset="0"/>
                <a:cs typeface="Times New Roman" pitchFamily="18" charset="0"/>
              </a:rPr>
              <a:t>	</a:t>
            </a:r>
            <a:r>
              <a:rPr lang="en-US" sz="1800" b="1" dirty="0" smtClean="0">
                <a:solidFill>
                  <a:srgbClr val="0070C0"/>
                </a:solidFill>
                <a:latin typeface="Times New Roman" pitchFamily="18" charset="0"/>
                <a:cs typeface="Times New Roman" pitchFamily="18" charset="0"/>
              </a:rPr>
              <a:t>Expert 1 </a:t>
            </a:r>
            <a:endParaRPr lang="en-US" sz="1800" dirty="0" smtClean="0">
              <a:solidFill>
                <a:srgbClr val="0070C0"/>
              </a:solidFill>
              <a:latin typeface="Times New Roman" pitchFamily="18" charset="0"/>
              <a:cs typeface="Times New Roman" pitchFamily="18" charset="0"/>
            </a:endParaRPr>
          </a:p>
          <a:p>
            <a:pPr marL="609600" indent="-609600"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Usually it is not a stability indicating parameter but it is always done at each time point, during initial stability studies.</a:t>
            </a:r>
          </a:p>
          <a:p>
            <a:pPr marL="609600" indent="-609600" algn="just" eaLnBrk="1" hangingPunct="1">
              <a:lnSpc>
                <a:spcPct val="80000"/>
              </a:lnSpc>
              <a:buFontTx/>
              <a:buNone/>
            </a:pPr>
            <a:endParaRPr lang="en-US" sz="1800" dirty="0" smtClean="0">
              <a:solidFill>
                <a:srgbClr val="0070C0"/>
              </a:solidFill>
              <a:latin typeface="Times New Roman" pitchFamily="18" charset="0"/>
              <a:cs typeface="Times New Roman" pitchFamily="18" charset="0"/>
            </a:endParaRPr>
          </a:p>
          <a:p>
            <a:pPr marL="609600" indent="-609600"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a:t>
            </a:r>
            <a:r>
              <a:rPr lang="en-US" sz="1800" b="1" dirty="0" smtClean="0">
                <a:solidFill>
                  <a:srgbClr val="0070C0"/>
                </a:solidFill>
                <a:latin typeface="Times New Roman" pitchFamily="18" charset="0"/>
                <a:cs typeface="Times New Roman" pitchFamily="18" charset="0"/>
              </a:rPr>
              <a:t>Expert-2</a:t>
            </a:r>
          </a:p>
          <a:p>
            <a:pPr marL="609600" indent="-609600"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It is normally not used as a stability indicating method. However, it is still case by case dependent.  </a:t>
            </a:r>
          </a:p>
          <a:p>
            <a:pPr marL="609600" indent="-609600" algn="just" eaLnBrk="1" hangingPunct="1">
              <a:lnSpc>
                <a:spcPct val="80000"/>
              </a:lnSpc>
              <a:buFontTx/>
              <a:buNone/>
            </a:pPr>
            <a:endParaRPr lang="en-US" sz="1800" dirty="0">
              <a:solidFill>
                <a:srgbClr val="0070C0"/>
              </a:solidFill>
              <a:latin typeface="Times New Roman" pitchFamily="18" charset="0"/>
              <a:cs typeface="Times New Roman" pitchFamily="18" charset="0"/>
            </a:endParaRPr>
          </a:p>
          <a:p>
            <a:pPr marL="609600" indent="-609600" algn="just">
              <a:lnSpc>
                <a:spcPct val="80000"/>
              </a:lnSpc>
              <a:buNone/>
            </a:pPr>
            <a:r>
              <a:rPr lang="en-US" sz="1800" dirty="0" smtClean="0">
                <a:solidFill>
                  <a:srgbClr val="0070C0"/>
                </a:solidFill>
                <a:latin typeface="Times New Roman" pitchFamily="18" charset="0"/>
                <a:cs typeface="Times New Roman" pitchFamily="18" charset="0"/>
              </a:rPr>
              <a:t>	</a:t>
            </a:r>
            <a:r>
              <a:rPr lang="en-US" sz="1800" b="1" dirty="0">
                <a:solidFill>
                  <a:srgbClr val="0070C0"/>
                </a:solidFill>
                <a:latin typeface="Times New Roman" pitchFamily="18" charset="0"/>
                <a:cs typeface="Times New Roman" pitchFamily="18" charset="0"/>
              </a:rPr>
              <a:t>Expert-3</a:t>
            </a:r>
          </a:p>
          <a:p>
            <a:pPr marL="609600" indent="-609600" algn="just">
              <a:lnSpc>
                <a:spcPct val="80000"/>
              </a:lnSpc>
              <a:buNone/>
            </a:pPr>
            <a:r>
              <a:rPr lang="en-US" sz="1800" dirty="0">
                <a:solidFill>
                  <a:srgbClr val="0070C0"/>
                </a:solidFill>
                <a:latin typeface="Times New Roman" pitchFamily="18" charset="0"/>
                <a:cs typeface="Times New Roman" pitchFamily="18" charset="0"/>
              </a:rPr>
              <a:t>	</a:t>
            </a:r>
            <a:r>
              <a:rPr lang="en-US" sz="1800" dirty="0" smtClean="0">
                <a:solidFill>
                  <a:srgbClr val="0070C0"/>
                </a:solidFill>
                <a:latin typeface="Times New Roman" pitchFamily="18" charset="0"/>
                <a:cs typeface="Times New Roman" pitchFamily="18" charset="0"/>
              </a:rPr>
              <a:t>No, </a:t>
            </a:r>
            <a:r>
              <a:rPr lang="en-US" sz="1800" dirty="0">
                <a:solidFill>
                  <a:srgbClr val="0070C0"/>
                </a:solidFill>
                <a:latin typeface="Times New Roman" pitchFamily="18" charset="0"/>
                <a:cs typeface="Times New Roman" pitchFamily="18" charset="0"/>
              </a:rPr>
              <a:t>protein concentration is not stability indicating.</a:t>
            </a:r>
          </a:p>
          <a:p>
            <a:pPr marL="609600" indent="-609600" algn="just">
              <a:lnSpc>
                <a:spcPct val="80000"/>
              </a:lnSpc>
              <a:buNone/>
            </a:pPr>
            <a:r>
              <a:rPr lang="en-US" sz="1800" dirty="0">
                <a:solidFill>
                  <a:srgbClr val="0070C0"/>
                </a:solidFill>
                <a:latin typeface="Times New Roman" pitchFamily="18" charset="0"/>
                <a:cs typeface="Times New Roman" pitchFamily="18" charset="0"/>
              </a:rPr>
              <a:t>	However, if the </a:t>
            </a:r>
            <a:r>
              <a:rPr lang="en-US" sz="1800" dirty="0" smtClean="0">
                <a:solidFill>
                  <a:srgbClr val="0070C0"/>
                </a:solidFill>
                <a:latin typeface="Times New Roman" pitchFamily="18" charset="0"/>
                <a:cs typeface="Times New Roman" pitchFamily="18" charset="0"/>
              </a:rPr>
              <a:t>analysis </a:t>
            </a:r>
            <a:r>
              <a:rPr lang="en-US" sz="1800" dirty="0">
                <a:solidFill>
                  <a:srgbClr val="0070C0"/>
                </a:solidFill>
                <a:latin typeface="Times New Roman" pitchFamily="18" charset="0"/>
                <a:cs typeface="Times New Roman" pitchFamily="18" charset="0"/>
              </a:rPr>
              <a:t>is </a:t>
            </a:r>
            <a:r>
              <a:rPr lang="en-US" sz="1800" dirty="0" smtClean="0">
                <a:solidFill>
                  <a:srgbClr val="0070C0"/>
                </a:solidFill>
                <a:latin typeface="Times New Roman" pitchFamily="18" charset="0"/>
                <a:cs typeface="Times New Roman" pitchFamily="18" charset="0"/>
              </a:rPr>
              <a:t>related with </a:t>
            </a:r>
            <a:r>
              <a:rPr lang="en-US" sz="1800" dirty="0">
                <a:solidFill>
                  <a:srgbClr val="0070C0"/>
                </a:solidFill>
                <a:latin typeface="Times New Roman" pitchFamily="18" charset="0"/>
                <a:cs typeface="Times New Roman" pitchFamily="18" charset="0"/>
              </a:rPr>
              <a:t>protein content then it could be one of the test but cannot be used as a </a:t>
            </a:r>
            <a:r>
              <a:rPr lang="en-US" sz="1800" dirty="0" smtClean="0">
                <a:solidFill>
                  <a:srgbClr val="0070C0"/>
                </a:solidFill>
                <a:latin typeface="Times New Roman" pitchFamily="18" charset="0"/>
                <a:cs typeface="Times New Roman" pitchFamily="18" charset="0"/>
              </a:rPr>
              <a:t>stability indicating.</a:t>
            </a:r>
            <a:endParaRPr lang="en-US" sz="1800" dirty="0">
              <a:solidFill>
                <a:srgbClr val="0070C0"/>
              </a:solidFill>
              <a:latin typeface="Times New Roman" pitchFamily="18" charset="0"/>
              <a:cs typeface="Times New Roman" pitchFamily="18" charset="0"/>
            </a:endParaRPr>
          </a:p>
          <a:p>
            <a:pPr marL="609600" indent="-609600" algn="just">
              <a:lnSpc>
                <a:spcPct val="80000"/>
              </a:lnSpc>
              <a:buNone/>
            </a:pPr>
            <a:endParaRPr lang="en-US" sz="1800" dirty="0">
              <a:solidFill>
                <a:srgbClr val="0070C0"/>
              </a:solidFill>
              <a:latin typeface="Times New Roman" pitchFamily="18" charset="0"/>
              <a:cs typeface="Times New Roman" pitchFamily="18" charset="0"/>
            </a:endParaRPr>
          </a:p>
          <a:p>
            <a:pPr marL="609600" indent="-609600" algn="just">
              <a:lnSpc>
                <a:spcPct val="80000"/>
              </a:lnSpc>
              <a:buNone/>
            </a:pPr>
            <a:r>
              <a:rPr lang="en-US" sz="1800" dirty="0">
                <a:solidFill>
                  <a:srgbClr val="0070C0"/>
                </a:solidFill>
                <a:latin typeface="Times New Roman" pitchFamily="18" charset="0"/>
                <a:cs typeface="Times New Roman" pitchFamily="18" charset="0"/>
              </a:rPr>
              <a:t>	</a:t>
            </a:r>
            <a:r>
              <a:rPr lang="en-US" sz="1800" b="1" dirty="0">
                <a:solidFill>
                  <a:srgbClr val="0070C0"/>
                </a:solidFill>
                <a:latin typeface="Times New Roman" pitchFamily="18" charset="0"/>
                <a:cs typeface="Times New Roman" pitchFamily="18" charset="0"/>
              </a:rPr>
              <a:t>Expert-4</a:t>
            </a:r>
          </a:p>
          <a:p>
            <a:pPr marL="609600" indent="-609600" algn="just">
              <a:lnSpc>
                <a:spcPct val="80000"/>
              </a:lnSpc>
              <a:buNone/>
            </a:pPr>
            <a:r>
              <a:rPr lang="en-US" sz="1800" dirty="0">
                <a:solidFill>
                  <a:srgbClr val="0070C0"/>
                </a:solidFill>
                <a:latin typeface="Times New Roman" pitchFamily="18" charset="0"/>
                <a:cs typeface="Times New Roman" pitchFamily="18" charset="0"/>
              </a:rPr>
              <a:t>	</a:t>
            </a:r>
            <a:r>
              <a:rPr lang="en-US" sz="1800" dirty="0" smtClean="0">
                <a:solidFill>
                  <a:srgbClr val="0070C0"/>
                </a:solidFill>
                <a:latin typeface="Times New Roman" pitchFamily="18" charset="0"/>
                <a:cs typeface="Times New Roman" pitchFamily="18" charset="0"/>
              </a:rPr>
              <a:t>If </a:t>
            </a:r>
            <a:r>
              <a:rPr lang="en-US" sz="1800" dirty="0">
                <a:solidFill>
                  <a:srgbClr val="0070C0"/>
                </a:solidFill>
                <a:latin typeface="Times New Roman" pitchFamily="18" charset="0"/>
                <a:cs typeface="Times New Roman" pitchFamily="18" charset="0"/>
              </a:rPr>
              <a:t>container closure compatibility is done properly to confirm that there is no adsorption on the container surface, during container closure selection, then protein concentration </a:t>
            </a:r>
            <a:r>
              <a:rPr lang="en-US" sz="1800" dirty="0" smtClean="0">
                <a:solidFill>
                  <a:srgbClr val="0070C0"/>
                </a:solidFill>
                <a:latin typeface="Times New Roman" pitchFamily="18" charset="0"/>
                <a:cs typeface="Times New Roman" pitchFamily="18" charset="0"/>
              </a:rPr>
              <a:t>need </a:t>
            </a:r>
            <a:r>
              <a:rPr lang="en-US" sz="1800" dirty="0">
                <a:solidFill>
                  <a:srgbClr val="0070C0"/>
                </a:solidFill>
                <a:latin typeface="Times New Roman" pitchFamily="18" charset="0"/>
                <a:cs typeface="Times New Roman" pitchFamily="18" charset="0"/>
              </a:rPr>
              <a:t>not required to be checked at each time point.</a:t>
            </a:r>
          </a:p>
          <a:p>
            <a:pPr marL="609600" indent="-609600" algn="just">
              <a:lnSpc>
                <a:spcPct val="80000"/>
              </a:lnSpc>
              <a:buNone/>
            </a:pPr>
            <a:endParaRPr lang="en-US" sz="1800" dirty="0">
              <a:solidFill>
                <a:srgbClr val="0070C0"/>
              </a:solidFill>
              <a:latin typeface="Times New Roman" pitchFamily="18" charset="0"/>
              <a:cs typeface="Times New Roman" pitchFamily="18" charset="0"/>
            </a:endParaRPr>
          </a:p>
        </p:txBody>
      </p:sp>
      <p:sp>
        <p:nvSpPr>
          <p:cNvPr id="28675" name="Text Box 3"/>
          <p:cNvSpPr txBox="1">
            <a:spLocks noChangeArrowheads="1"/>
          </p:cNvSpPr>
          <p:nvPr/>
        </p:nvSpPr>
        <p:spPr bwMode="auto">
          <a:xfrm>
            <a:off x="2927350" y="120650"/>
            <a:ext cx="3687763" cy="43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defRPr>
            </a:lvl1pPr>
            <a:lvl2pPr marL="742950" indent="-285750" eaLnBrk="0" hangingPunct="0">
              <a:defRPr sz="1600">
                <a:solidFill>
                  <a:schemeClr val="tx1"/>
                </a:solidFill>
                <a:latin typeface="Times New Roman" pitchFamily="18" charset="0"/>
              </a:defRPr>
            </a:lvl2pPr>
            <a:lvl3pPr marL="1143000" indent="-228600" eaLnBrk="0" hangingPunct="0">
              <a:defRPr sz="1600">
                <a:solidFill>
                  <a:schemeClr val="tx1"/>
                </a:solidFill>
                <a:latin typeface="Times New Roman" pitchFamily="18" charset="0"/>
              </a:defRPr>
            </a:lvl3pPr>
            <a:lvl4pPr marL="1600200" indent="-228600" eaLnBrk="0" hangingPunct="0">
              <a:defRPr sz="1600">
                <a:solidFill>
                  <a:schemeClr val="tx1"/>
                </a:solidFill>
                <a:latin typeface="Times New Roman" pitchFamily="18" charset="0"/>
              </a:defRPr>
            </a:lvl4pPr>
            <a:lvl5pPr marL="2057400" indent="-228600" eaLnBrk="0" hangingPunct="0">
              <a:defRPr sz="1600">
                <a:solidFill>
                  <a:schemeClr val="tx1"/>
                </a:solidFill>
                <a:latin typeface="Times New Roman" pitchFamily="18" charset="0"/>
              </a:defRPr>
            </a:lvl5pPr>
            <a:lvl6pPr marL="2514600" indent="-228600" eaLnBrk="0" fontAlgn="base" hangingPunct="0">
              <a:spcBef>
                <a:spcPct val="0"/>
              </a:spcBef>
              <a:spcAft>
                <a:spcPct val="0"/>
              </a:spcAft>
              <a:defRPr sz="1600">
                <a:solidFill>
                  <a:schemeClr val="tx1"/>
                </a:solidFill>
                <a:latin typeface="Times New Roman" pitchFamily="18" charset="0"/>
              </a:defRPr>
            </a:lvl6pPr>
            <a:lvl7pPr marL="2971800" indent="-228600" eaLnBrk="0" fontAlgn="base" hangingPunct="0">
              <a:spcBef>
                <a:spcPct val="0"/>
              </a:spcBef>
              <a:spcAft>
                <a:spcPct val="0"/>
              </a:spcAft>
              <a:defRPr sz="1600">
                <a:solidFill>
                  <a:schemeClr val="tx1"/>
                </a:solidFill>
                <a:latin typeface="Times New Roman" pitchFamily="18" charset="0"/>
              </a:defRPr>
            </a:lvl7pPr>
            <a:lvl8pPr marL="3429000" indent="-228600" eaLnBrk="0" fontAlgn="base" hangingPunct="0">
              <a:spcBef>
                <a:spcPct val="0"/>
              </a:spcBef>
              <a:spcAft>
                <a:spcPct val="0"/>
              </a:spcAft>
              <a:defRPr sz="1600">
                <a:solidFill>
                  <a:schemeClr val="tx1"/>
                </a:solidFill>
                <a:latin typeface="Times New Roman" pitchFamily="18" charset="0"/>
              </a:defRPr>
            </a:lvl8pPr>
            <a:lvl9pPr marL="3886200" indent="-228600" eaLnBrk="0" fontAlgn="base" hangingPunct="0">
              <a:spcBef>
                <a:spcPct val="0"/>
              </a:spcBef>
              <a:spcAft>
                <a:spcPct val="0"/>
              </a:spcAft>
              <a:defRPr sz="1600">
                <a:solidFill>
                  <a:schemeClr val="tx1"/>
                </a:solidFill>
                <a:latin typeface="Times New Roman" pitchFamily="18" charset="0"/>
              </a:defRPr>
            </a:lvl9pPr>
          </a:lstStyle>
          <a:p>
            <a:pPr eaLnBrk="1" hangingPunct="1">
              <a:lnSpc>
                <a:spcPct val="80000"/>
              </a:lnSpc>
              <a:spcBef>
                <a:spcPct val="20000"/>
              </a:spcBef>
            </a:pPr>
            <a:r>
              <a:rPr lang="en-US" sz="2800" dirty="0">
                <a:solidFill>
                  <a:srgbClr val="0070C0"/>
                </a:solidFill>
                <a:latin typeface="Arial" charset="0"/>
              </a:rPr>
              <a:t>General Questions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16</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8"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5"/>
          <p:cNvSpPr>
            <a:spLocks noChangeArrowheads="1"/>
          </p:cNvSpPr>
          <p:nvPr/>
        </p:nvSpPr>
        <p:spPr bwMode="auto">
          <a:xfrm>
            <a:off x="179512" y="5733256"/>
            <a:ext cx="8856984"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b="1" dirty="0" smtClean="0">
                <a:solidFill>
                  <a:srgbClr val="0070C0"/>
                </a:solidFill>
              </a:rPr>
              <a:t>Conclusion: </a:t>
            </a:r>
            <a:r>
              <a:rPr lang="en-US" sz="2000" dirty="0">
                <a:solidFill>
                  <a:srgbClr val="0070C0"/>
                </a:solidFill>
              </a:rPr>
              <a:t>Protein concentration will be tested for information purpose only but will not be considered as stability indicating parameter or as pass / fail criteria</a:t>
            </a:r>
          </a:p>
          <a:p>
            <a:endParaRPr lang="en-US" sz="2000" b="1" dirty="0">
              <a:solidFill>
                <a:srgbClr val="0070C0"/>
              </a:solidFill>
            </a:endParaRPr>
          </a:p>
        </p:txBody>
      </p:sp>
    </p:spTree>
    <p:extLst>
      <p:ext uri="{BB962C8B-B14F-4D97-AF65-F5344CB8AC3E}">
        <p14:creationId xmlns:p14="http://schemas.microsoft.com/office/powerpoint/2010/main" val="405514552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p:cNvSpPr>
            <a:spLocks noGrp="1" noChangeArrowheads="1"/>
          </p:cNvSpPr>
          <p:nvPr>
            <p:ph type="body" sz="half" idx="1"/>
          </p:nvPr>
        </p:nvSpPr>
        <p:spPr>
          <a:xfrm>
            <a:off x="1331640" y="238336"/>
            <a:ext cx="7654950" cy="381000"/>
          </a:xfrm>
        </p:spPr>
        <p:txBody>
          <a:bodyPr>
            <a:normAutofit lnSpcReduction="10000"/>
          </a:bodyPr>
          <a:lstStyle/>
          <a:p>
            <a:pPr eaLnBrk="1" hangingPunct="1">
              <a:buFont typeface="Wingdings" pitchFamily="2" charset="2"/>
              <a:buNone/>
            </a:pPr>
            <a:r>
              <a:rPr lang="en-US" sz="2000" b="1" dirty="0" smtClean="0">
                <a:latin typeface="Times New Roman" pitchFamily="18" charset="0"/>
                <a:cs typeface="Times New Roman" pitchFamily="18" charset="0"/>
              </a:rPr>
              <a:t>Can we deviate from the </a:t>
            </a:r>
            <a:r>
              <a:rPr lang="en-US" sz="2000" b="1" dirty="0" err="1" smtClean="0">
                <a:latin typeface="Times New Roman" pitchFamily="18" charset="0"/>
                <a:cs typeface="Times New Roman" pitchFamily="18" charset="0"/>
              </a:rPr>
              <a:t>pharmacopoeial</a:t>
            </a:r>
            <a:r>
              <a:rPr lang="en-US" sz="2000" b="1" dirty="0" smtClean="0">
                <a:latin typeface="Times New Roman" pitchFamily="18" charset="0"/>
                <a:cs typeface="Times New Roman" pitchFamily="18" charset="0"/>
              </a:rPr>
              <a:t> specifications?</a:t>
            </a:r>
            <a:endParaRPr lang="en-US" sz="1400" b="1" dirty="0" smtClean="0">
              <a:latin typeface="Times New Roman" pitchFamily="18" charset="0"/>
              <a:cs typeface="Times New Roman" pitchFamily="18" charset="0"/>
            </a:endParaRPr>
          </a:p>
        </p:txBody>
      </p:sp>
      <p:graphicFrame>
        <p:nvGraphicFramePr>
          <p:cNvPr id="91191" name="Group 55"/>
          <p:cNvGraphicFramePr>
            <a:graphicFrameLocks noGrp="1"/>
          </p:cNvGraphicFramePr>
          <p:nvPr>
            <p:ph sz="half" idx="2"/>
            <p:extLst>
              <p:ext uri="{D42A27DB-BD31-4B8C-83A1-F6EECF244321}">
                <p14:modId xmlns:p14="http://schemas.microsoft.com/office/powerpoint/2010/main" val="3604472754"/>
              </p:ext>
            </p:extLst>
          </p:nvPr>
        </p:nvGraphicFramePr>
        <p:xfrm>
          <a:off x="383927" y="836712"/>
          <a:ext cx="8602663" cy="2847341"/>
        </p:xfrm>
        <a:graphic>
          <a:graphicData uri="http://schemas.openxmlformats.org/drawingml/2006/table">
            <a:tbl>
              <a:tblPr/>
              <a:tblGrid>
                <a:gridCol w="1111250"/>
                <a:gridCol w="1943100"/>
                <a:gridCol w="1395413"/>
                <a:gridCol w="1284287"/>
                <a:gridCol w="1435100"/>
                <a:gridCol w="1433513"/>
              </a:tblGrid>
              <a:tr h="587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rgbClr val="0070C0"/>
                          </a:solidFill>
                          <a:effectLst/>
                          <a:latin typeface="Times New Roman" pitchFamily="18" charset="0"/>
                          <a:cs typeface="Times New Roman" pitchFamily="18" charset="0"/>
                        </a:rPr>
                        <a:t>Sr. No.</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70C0"/>
                          </a:solidFill>
                          <a:effectLst/>
                          <a:latin typeface="Times New Roman" pitchFamily="18" charset="0"/>
                          <a:cs typeface="Times New Roman" pitchFamily="18" charset="0"/>
                        </a:rPr>
                        <a:t>Study Objective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70C0"/>
                          </a:solidFill>
                          <a:effectLst/>
                          <a:latin typeface="Times New Roman" pitchFamily="18" charset="0"/>
                          <a:cs typeface="Times New Roman" pitchFamily="18" charset="0"/>
                        </a:rPr>
                        <a:t>Type of Study</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70C0"/>
                          </a:solidFill>
                          <a:effectLst/>
                          <a:latin typeface="Times New Roman" pitchFamily="18" charset="0"/>
                          <a:cs typeface="Times New Roman" pitchFamily="18" charset="0"/>
                        </a:rPr>
                        <a:t>No. of Batches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70C0"/>
                          </a:solidFill>
                          <a:effectLst/>
                          <a:latin typeface="Times New Roman" pitchFamily="18" charset="0"/>
                          <a:cs typeface="Times New Roman" pitchFamily="18" charset="0"/>
                        </a:rPr>
                        <a:t>Study temp</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Period of study</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75">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70C0"/>
                          </a:solidFill>
                          <a:effectLst/>
                          <a:latin typeface="Times New Roman" pitchFamily="18" charset="0"/>
                          <a:cs typeface="Times New Roman" pitchFamily="18" charset="0"/>
                        </a:rPr>
                        <a:t>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70C0"/>
                          </a:solidFill>
                          <a:effectLst/>
                          <a:latin typeface="Times New Roman" pitchFamily="18" charset="0"/>
                          <a:cs typeface="Times New Roman" pitchFamily="18" charset="0"/>
                        </a:rPr>
                        <a:t>Stability Study of Product 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Real time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-80 °C</a:t>
                      </a:r>
                    </a:p>
                  </a:txBody>
                  <a:tcPr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18 months</a:t>
                      </a:r>
                    </a:p>
                  </a:txBody>
                  <a:tcPr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4175">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Accelerated</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5 °C</a:t>
                      </a:r>
                    </a:p>
                  </a:txBody>
                  <a:tcPr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18 months</a:t>
                      </a:r>
                    </a:p>
                  </a:txBody>
                  <a:tcPr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2588">
                <a:tc vMerge="1">
                  <a:txBody>
                    <a:bodyPr/>
                    <a:lstStyle/>
                    <a:p>
                      <a:endParaRPr lang="en-US"/>
                    </a:p>
                  </a:txBody>
                  <a:tcPr/>
                </a:tc>
                <a:tc vMerge="1">
                  <a:txBody>
                    <a:bodyPr/>
                    <a:lstStyle/>
                    <a:p>
                      <a:endParaRPr 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Stress</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1</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25 °C</a:t>
                      </a:r>
                    </a:p>
                  </a:txBody>
                  <a:tcPr marT="0" marB="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70C0"/>
                          </a:solidFill>
                          <a:effectLst/>
                          <a:latin typeface="Times New Roman" pitchFamily="18" charset="0"/>
                          <a:cs typeface="Times New Roman" pitchFamily="18" charset="0"/>
                        </a:rPr>
                        <a:t>15 Days</a:t>
                      </a:r>
                    </a:p>
                  </a:txBody>
                  <a:tcPr marT="0" marB="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2788">
                <a:tc gridSpan="6">
                  <a:txBody>
                    <a:bodyPr/>
                    <a:lstStyle/>
                    <a:p>
                      <a:pPr marL="0" marR="0" lvl="0" indent="0" algn="ctr" defTabSz="914400" rtl="0" eaLnBrk="1" fontAlgn="base" latinLnBrk="0" hangingPunct="1">
                        <a:lnSpc>
                          <a:spcPct val="125000"/>
                        </a:lnSpc>
                        <a:spcBef>
                          <a:spcPct val="0"/>
                        </a:spcBef>
                        <a:spcAft>
                          <a:spcPct val="0"/>
                        </a:spcAft>
                        <a:buClr>
                          <a:srgbClr val="000099"/>
                        </a:buClr>
                        <a:buSzPct val="115000"/>
                        <a:buFont typeface="Wingdings" pitchFamily="2" charset="2"/>
                        <a:buNone/>
                        <a:tabLst/>
                      </a:pPr>
                      <a:r>
                        <a:rPr kumimoji="0" lang="en-US" sz="1600" b="1" i="0" u="none" strike="noStrike" cap="none" normalizeH="0" baseline="0" dirty="0" smtClean="0">
                          <a:ln>
                            <a:noFill/>
                          </a:ln>
                          <a:solidFill>
                            <a:srgbClr val="0070C0"/>
                          </a:solidFill>
                          <a:effectLst/>
                          <a:latin typeface="Times New Roman" pitchFamily="18" charset="0"/>
                          <a:cs typeface="Times New Roman" pitchFamily="18" charset="0"/>
                        </a:rPr>
                        <a:t>The specification for free subunits is kept 5% in case of DS &amp; 7.5% in case of DP. In European pharmacopoeia, the specifications for free subunits is 5.0 %.  Is it Ok ???</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4779">
                <a:tc gridSpan="6">
                  <a:txBody>
                    <a:bodyPr/>
                    <a:lstStyle/>
                    <a:p>
                      <a:pPr marL="0" marR="0" lvl="0" indent="0" algn="ctr" defTabSz="914400" rtl="0" eaLnBrk="1" fontAlgn="base" latinLnBrk="0" hangingPunct="1">
                        <a:lnSpc>
                          <a:spcPct val="125000"/>
                        </a:lnSpc>
                        <a:spcBef>
                          <a:spcPct val="0"/>
                        </a:spcBef>
                        <a:spcAft>
                          <a:spcPct val="0"/>
                        </a:spcAft>
                        <a:buClr>
                          <a:srgbClr val="000099"/>
                        </a:buClr>
                        <a:buSzPct val="115000"/>
                        <a:buFont typeface="Wingdings" pitchFamily="2" charset="2"/>
                        <a:buNone/>
                        <a:tabLst/>
                      </a:pPr>
                      <a:endParaRPr kumimoji="0" lang="en-US" sz="1600" b="1" i="0" u="none" strike="noStrike" cap="none" normalizeH="0" baseline="0" dirty="0" smtClean="0">
                        <a:ln>
                          <a:noFill/>
                        </a:ln>
                        <a:solidFill>
                          <a:srgbClr val="0070C0"/>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31787" name="Rectangle 50"/>
          <p:cNvSpPr>
            <a:spLocks noChangeArrowheads="1"/>
          </p:cNvSpPr>
          <p:nvPr/>
        </p:nvSpPr>
        <p:spPr bwMode="auto">
          <a:xfrm>
            <a:off x="335533" y="4005064"/>
            <a:ext cx="858043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b="1" dirty="0" smtClean="0">
                <a:solidFill>
                  <a:srgbClr val="0070C0"/>
                </a:solidFill>
              </a:rPr>
              <a:t>Expert-4</a:t>
            </a:r>
            <a:endParaRPr lang="en-US" b="1" dirty="0">
              <a:solidFill>
                <a:srgbClr val="0070C0"/>
              </a:solidFill>
            </a:endParaRPr>
          </a:p>
          <a:p>
            <a:pPr algn="just"/>
            <a:r>
              <a:rPr lang="en-US" dirty="0" smtClean="0">
                <a:solidFill>
                  <a:srgbClr val="0070C0"/>
                </a:solidFill>
              </a:rPr>
              <a:t>Specifications should not </a:t>
            </a:r>
            <a:r>
              <a:rPr lang="en-US" dirty="0">
                <a:solidFill>
                  <a:srgbClr val="0070C0"/>
                </a:solidFill>
              </a:rPr>
              <a:t>be broader than the </a:t>
            </a:r>
            <a:r>
              <a:rPr lang="en-US" dirty="0" err="1">
                <a:solidFill>
                  <a:srgbClr val="0070C0"/>
                </a:solidFill>
              </a:rPr>
              <a:t>pharmacopoeial</a:t>
            </a:r>
            <a:r>
              <a:rPr lang="en-US" dirty="0">
                <a:solidFill>
                  <a:srgbClr val="0070C0"/>
                </a:solidFill>
              </a:rPr>
              <a:t> specs. It is </a:t>
            </a:r>
            <a:r>
              <a:rPr lang="en-US" dirty="0" smtClean="0">
                <a:solidFill>
                  <a:srgbClr val="0070C0"/>
                </a:solidFill>
              </a:rPr>
              <a:t> always better </a:t>
            </a:r>
            <a:r>
              <a:rPr lang="en-US" dirty="0">
                <a:solidFill>
                  <a:srgbClr val="0070C0"/>
                </a:solidFill>
              </a:rPr>
              <a:t>to be tighter than </a:t>
            </a:r>
            <a:r>
              <a:rPr lang="en-US" dirty="0" err="1">
                <a:solidFill>
                  <a:srgbClr val="0070C0"/>
                </a:solidFill>
              </a:rPr>
              <a:t>pharmacopoeial</a:t>
            </a:r>
            <a:r>
              <a:rPr lang="en-US" dirty="0">
                <a:solidFill>
                  <a:srgbClr val="0070C0"/>
                </a:solidFill>
              </a:rPr>
              <a:t> specs, but not relaxed. If there is difference in the </a:t>
            </a:r>
            <a:r>
              <a:rPr lang="en-US" dirty="0" err="1">
                <a:solidFill>
                  <a:srgbClr val="0070C0"/>
                </a:solidFill>
              </a:rPr>
              <a:t>pharmacopoeial</a:t>
            </a:r>
            <a:r>
              <a:rPr lang="en-US" dirty="0">
                <a:solidFill>
                  <a:srgbClr val="0070C0"/>
                </a:solidFill>
              </a:rPr>
              <a:t> specifications &amp; package insert of innovator’s product, </a:t>
            </a:r>
            <a:r>
              <a:rPr lang="en-US" dirty="0" smtClean="0">
                <a:solidFill>
                  <a:srgbClr val="0070C0"/>
                </a:solidFill>
              </a:rPr>
              <a:t>then </a:t>
            </a:r>
            <a:r>
              <a:rPr lang="en-US" dirty="0">
                <a:solidFill>
                  <a:srgbClr val="0070C0"/>
                </a:solidFill>
              </a:rPr>
              <a:t>lower limit should be considered as finalized specifications</a:t>
            </a:r>
            <a:r>
              <a:rPr lang="en-US" dirty="0" smtClean="0">
                <a:solidFill>
                  <a:srgbClr val="0070C0"/>
                </a:solidFill>
              </a:rPr>
              <a:t>.</a:t>
            </a:r>
            <a:endParaRPr lang="en-US" dirty="0">
              <a:solidFill>
                <a:srgbClr val="0070C0"/>
              </a:solidFill>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pPr>
              <a:defRPr/>
            </a:pPr>
            <a:fld id="{102FE208-EF65-491E-805A-8E050AE9D99B}" type="slidenum">
              <a:rPr lang="en-US" smtClean="0"/>
              <a:pPr>
                <a:defRPr/>
              </a:pPr>
              <a:t>17</a:t>
            </a:fld>
            <a:endParaRPr lang="en-US"/>
          </a:p>
        </p:txBody>
      </p:sp>
      <p:sp>
        <p:nvSpPr>
          <p:cNvPr id="8" name="Footer Placeholder 3"/>
          <p:cNvSpPr txBox="1">
            <a:spLocks/>
          </p:cNvSpPr>
          <p:nvPr/>
        </p:nvSpPr>
        <p:spPr>
          <a:xfrm>
            <a:off x="-25927" y="6492875"/>
            <a:ext cx="1141543" cy="365125"/>
          </a:xfrm>
          <a:prstGeom prst="rect">
            <a:avLst/>
          </a:prstGeom>
          <a:ln/>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9"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906945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p:cNvSpPr>
            <a:spLocks noChangeArrowheads="1"/>
          </p:cNvSpPr>
          <p:nvPr/>
        </p:nvSpPr>
        <p:spPr bwMode="auto">
          <a:xfrm>
            <a:off x="-35915" y="692696"/>
            <a:ext cx="9036496"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en-US" sz="1800" b="1" dirty="0" smtClean="0">
                <a:solidFill>
                  <a:srgbClr val="0070C0"/>
                </a:solidFill>
              </a:rPr>
              <a:t>Expert -4</a:t>
            </a:r>
            <a:endParaRPr lang="en-US" sz="1800" b="1" dirty="0">
              <a:solidFill>
                <a:srgbClr val="0070C0"/>
              </a:solidFill>
            </a:endParaRPr>
          </a:p>
          <a:p>
            <a:pPr algn="just"/>
            <a:r>
              <a:rPr lang="en-US" sz="1800" dirty="0">
                <a:solidFill>
                  <a:srgbClr val="0070C0"/>
                </a:solidFill>
              </a:rPr>
              <a:t>Reconstitution buffer stability </a:t>
            </a:r>
            <a:r>
              <a:rPr lang="en-US" sz="1800" dirty="0" smtClean="0">
                <a:solidFill>
                  <a:srgbClr val="0070C0"/>
                </a:solidFill>
              </a:rPr>
              <a:t>is required to understand the degradation of the excipient.</a:t>
            </a:r>
            <a:endParaRPr lang="en-US" sz="1800" dirty="0">
              <a:solidFill>
                <a:srgbClr val="0070C0"/>
              </a:solidFill>
            </a:endParaRPr>
          </a:p>
          <a:p>
            <a:pPr algn="just"/>
            <a:r>
              <a:rPr lang="en-US" sz="1800" dirty="0">
                <a:solidFill>
                  <a:srgbClr val="0070C0"/>
                </a:solidFill>
              </a:rPr>
              <a:t>If the diluents or reconstitution buffer is different than WFI or saline, Reconstitution buffer stability </a:t>
            </a:r>
            <a:r>
              <a:rPr lang="en-US" sz="1800" dirty="0" smtClean="0">
                <a:solidFill>
                  <a:srgbClr val="0070C0"/>
                </a:solidFill>
              </a:rPr>
              <a:t>should </a:t>
            </a:r>
            <a:r>
              <a:rPr lang="en-US" sz="1800" dirty="0">
                <a:solidFill>
                  <a:srgbClr val="0070C0"/>
                </a:solidFill>
              </a:rPr>
              <a:t>be checked at time interval of 6 months or 1 year for degradation of stabilizer or stabilizer content.</a:t>
            </a:r>
          </a:p>
          <a:p>
            <a:pPr algn="just"/>
            <a:r>
              <a:rPr lang="en-US" sz="1800" dirty="0">
                <a:solidFill>
                  <a:srgbClr val="0070C0"/>
                </a:solidFill>
              </a:rPr>
              <a:t>The reconstituted drug product stability should be checked </a:t>
            </a:r>
            <a:r>
              <a:rPr lang="en-US" sz="1800" dirty="0" smtClean="0">
                <a:solidFill>
                  <a:srgbClr val="0070C0"/>
                </a:solidFill>
              </a:rPr>
              <a:t>as per innovator claim. </a:t>
            </a:r>
            <a:endParaRPr lang="en-US" sz="1800" dirty="0">
              <a:solidFill>
                <a:srgbClr val="0070C0"/>
              </a:solidFill>
            </a:endParaRPr>
          </a:p>
          <a:p>
            <a:pPr algn="just"/>
            <a:r>
              <a:rPr lang="en-US" sz="1800" b="1" dirty="0" smtClean="0">
                <a:solidFill>
                  <a:srgbClr val="0070C0"/>
                </a:solidFill>
              </a:rPr>
              <a:t>According </a:t>
            </a:r>
            <a:r>
              <a:rPr lang="en-US" sz="1800" b="1" dirty="0">
                <a:solidFill>
                  <a:srgbClr val="0070C0"/>
                </a:solidFill>
              </a:rPr>
              <a:t>to WHO guidelines </a:t>
            </a:r>
            <a:r>
              <a:rPr lang="en-US" b="1" dirty="0">
                <a:solidFill>
                  <a:srgbClr val="0070C0"/>
                </a:solidFill>
              </a:rPr>
              <a:t>:</a:t>
            </a:r>
            <a:endParaRPr lang="en-US" sz="1800" b="1" dirty="0">
              <a:solidFill>
                <a:srgbClr val="0070C0"/>
              </a:solidFill>
            </a:endParaRPr>
          </a:p>
          <a:p>
            <a:pPr algn="just"/>
            <a:r>
              <a:rPr lang="en-US" sz="1800" dirty="0">
                <a:solidFill>
                  <a:srgbClr val="0070C0"/>
                </a:solidFill>
              </a:rPr>
              <a:t> In-use stability testing should be done on 2 batches of re-constituted or diluted FPP one of which should be investigated close to the end of the shelf life.</a:t>
            </a:r>
          </a:p>
          <a:p>
            <a:pPr algn="just"/>
            <a:r>
              <a:rPr lang="en-US" sz="1800" b="1" dirty="0">
                <a:solidFill>
                  <a:srgbClr val="0070C0"/>
                </a:solidFill>
              </a:rPr>
              <a:t>According to ICH Q8 guideline </a:t>
            </a:r>
            <a:r>
              <a:rPr lang="en-US" b="1" dirty="0">
                <a:solidFill>
                  <a:srgbClr val="0070C0"/>
                </a:solidFill>
              </a:rPr>
              <a:t>:</a:t>
            </a:r>
            <a:endParaRPr lang="en-US" sz="1800" b="1" dirty="0">
              <a:solidFill>
                <a:srgbClr val="0070C0"/>
              </a:solidFill>
            </a:endParaRPr>
          </a:p>
          <a:p>
            <a:pPr algn="just"/>
            <a:r>
              <a:rPr lang="en-US" sz="1800" dirty="0">
                <a:solidFill>
                  <a:srgbClr val="0070C0"/>
                </a:solidFill>
              </a:rPr>
              <a:t>The ability of excipients (e.g., antioxidants, penetration enhancers, </a:t>
            </a:r>
            <a:r>
              <a:rPr lang="en-US" sz="1800" dirty="0" err="1">
                <a:solidFill>
                  <a:srgbClr val="0070C0"/>
                </a:solidFill>
              </a:rPr>
              <a:t>disintegrants</a:t>
            </a:r>
            <a:r>
              <a:rPr lang="en-US" sz="1800" dirty="0">
                <a:solidFill>
                  <a:srgbClr val="0070C0"/>
                </a:solidFill>
              </a:rPr>
              <a:t>, release controlling agents) to provide their intended functionality, and to perform throughout the intended drug product shelf life, should also be demonstrated. </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18</a:t>
            </a:fld>
            <a:endParaRPr lang="en-IN"/>
          </a:p>
        </p:txBody>
      </p:sp>
      <p:sp>
        <p:nvSpPr>
          <p:cNvPr id="6"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7"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218632" y="53670"/>
            <a:ext cx="7313807" cy="954107"/>
          </a:xfrm>
          <a:prstGeom prst="rect">
            <a:avLst/>
          </a:prstGeom>
          <a:noFill/>
        </p:spPr>
        <p:txBody>
          <a:bodyPr wrap="square" rtlCol="0">
            <a:spAutoFit/>
          </a:bodyPr>
          <a:lstStyle/>
          <a:p>
            <a:r>
              <a:rPr lang="en-US" b="1" dirty="0" smtClean="0"/>
              <a:t>Is stability </a:t>
            </a:r>
            <a:r>
              <a:rPr lang="en-US" b="1" dirty="0"/>
              <a:t>of </a:t>
            </a:r>
            <a:r>
              <a:rPr lang="en-US" b="1" dirty="0" smtClean="0"/>
              <a:t>reconstitution </a:t>
            </a:r>
            <a:r>
              <a:rPr lang="en-US" b="1" dirty="0"/>
              <a:t>solution/ </a:t>
            </a:r>
            <a:r>
              <a:rPr lang="en-US" b="1" dirty="0" smtClean="0"/>
              <a:t>diluent </a:t>
            </a:r>
            <a:r>
              <a:rPr lang="en-US" b="1" dirty="0"/>
              <a:t>and </a:t>
            </a:r>
            <a:r>
              <a:rPr lang="en-US" b="1" dirty="0" smtClean="0"/>
              <a:t>reconstituted solution required </a:t>
            </a:r>
            <a:r>
              <a:rPr lang="en-US" b="1" dirty="0"/>
              <a:t>and </a:t>
            </a:r>
            <a:r>
              <a:rPr lang="en-US" b="1" dirty="0" smtClean="0"/>
              <a:t> If so then for </a:t>
            </a:r>
            <a:r>
              <a:rPr lang="en-US" b="1" dirty="0"/>
              <a:t>how long? What purpose it will serve?</a:t>
            </a:r>
          </a:p>
          <a:p>
            <a:endParaRPr lang="en-US" b="1" dirty="0"/>
          </a:p>
        </p:txBody>
      </p:sp>
      <p:sp>
        <p:nvSpPr>
          <p:cNvPr id="8" name="Rectangle 2"/>
          <p:cNvSpPr>
            <a:spLocks noGrp="1" noChangeArrowheads="1"/>
          </p:cNvSpPr>
          <p:nvPr>
            <p:ph type="title"/>
          </p:nvPr>
        </p:nvSpPr>
        <p:spPr>
          <a:xfrm>
            <a:off x="53752" y="4458755"/>
            <a:ext cx="8928992" cy="1994581"/>
          </a:xfrm>
        </p:spPr>
        <p:txBody>
          <a:bodyPr>
            <a:normAutofit fontScale="90000"/>
          </a:bodyPr>
          <a:lstStyle/>
          <a:p>
            <a:pPr marL="609600" indent="-609600" algn="just"/>
            <a:r>
              <a:rPr lang="en-US" sz="2400" b="1" dirty="0" smtClean="0">
                <a:solidFill>
                  <a:srgbClr val="0070C0"/>
                </a:solidFill>
              </a:rPr>
              <a:t>Conclusion:</a:t>
            </a:r>
            <a:r>
              <a:rPr lang="en-US" sz="2400" dirty="0">
                <a:solidFill>
                  <a:srgbClr val="0070C0"/>
                </a:solidFill>
                <a:latin typeface="Times New Roman" pitchFamily="18" charset="0"/>
                <a:ea typeface="Calibri" pitchFamily="34" charset="0"/>
                <a:cs typeface="Times New Roman" pitchFamily="18" charset="0"/>
              </a:rPr>
              <a:t> Stability of drug product after reconstitution should be evaluated on hourly &amp; daily basis at 25deg C and 2-8degC.</a:t>
            </a:r>
            <a:br>
              <a:rPr lang="en-US" sz="2400" dirty="0">
                <a:solidFill>
                  <a:srgbClr val="0070C0"/>
                </a:solidFill>
                <a:latin typeface="Times New Roman" pitchFamily="18" charset="0"/>
                <a:ea typeface="Calibri" pitchFamily="34" charset="0"/>
                <a:cs typeface="Times New Roman" pitchFamily="18" charset="0"/>
              </a:rPr>
            </a:br>
            <a:r>
              <a:rPr lang="en-US" sz="2400" dirty="0" smtClean="0">
                <a:solidFill>
                  <a:srgbClr val="0070C0"/>
                </a:solidFill>
                <a:latin typeface="Times New Roman" pitchFamily="18" charset="0"/>
                <a:ea typeface="Calibri" pitchFamily="34" charset="0"/>
                <a:cs typeface="Times New Roman" pitchFamily="18" charset="0"/>
              </a:rPr>
              <a:t> </a:t>
            </a:r>
            <a:r>
              <a:rPr lang="en-US" sz="2400" dirty="0">
                <a:solidFill>
                  <a:srgbClr val="0070C0"/>
                </a:solidFill>
                <a:latin typeface="Times New Roman" pitchFamily="18" charset="0"/>
                <a:ea typeface="Calibri" pitchFamily="34" charset="0"/>
                <a:cs typeface="Times New Roman" pitchFamily="18" charset="0"/>
              </a:rPr>
              <a:t>It will help a doctor  to decide on the time of usage of the  drug after reconstitution if stored at 2–8</a:t>
            </a:r>
            <a:r>
              <a:rPr lang="en-US" sz="2400" baseline="30000" dirty="0">
                <a:solidFill>
                  <a:srgbClr val="0070C0"/>
                </a:solidFill>
                <a:latin typeface="Times New Roman" pitchFamily="18" charset="0"/>
                <a:ea typeface="Calibri" pitchFamily="34" charset="0"/>
                <a:cs typeface="Times New Roman" pitchFamily="18" charset="0"/>
              </a:rPr>
              <a:t>o</a:t>
            </a:r>
            <a:r>
              <a:rPr lang="en-US" sz="2400" dirty="0">
                <a:solidFill>
                  <a:srgbClr val="0070C0"/>
                </a:solidFill>
                <a:latin typeface="Times New Roman" pitchFamily="18" charset="0"/>
                <a:ea typeface="Calibri" pitchFamily="34" charset="0"/>
                <a:cs typeface="Times New Roman" pitchFamily="18" charset="0"/>
              </a:rPr>
              <a:t>C and till what time we can store the product at 2 – 8</a:t>
            </a:r>
            <a:r>
              <a:rPr lang="en-US" sz="2400" baseline="30000" dirty="0">
                <a:solidFill>
                  <a:srgbClr val="0070C0"/>
                </a:solidFill>
                <a:latin typeface="Times New Roman" pitchFamily="18" charset="0"/>
                <a:ea typeface="Calibri" pitchFamily="34" charset="0"/>
                <a:cs typeface="Times New Roman" pitchFamily="18" charset="0"/>
              </a:rPr>
              <a:t>o</a:t>
            </a:r>
            <a:r>
              <a:rPr lang="en-US" sz="2400" dirty="0">
                <a:solidFill>
                  <a:srgbClr val="0070C0"/>
                </a:solidFill>
                <a:latin typeface="Times New Roman" pitchFamily="18" charset="0"/>
                <a:ea typeface="Calibri" pitchFamily="34" charset="0"/>
                <a:cs typeface="Times New Roman" pitchFamily="18" charset="0"/>
              </a:rPr>
              <a:t>C in between the point of usage.</a:t>
            </a:r>
            <a:r>
              <a:rPr lang="en-US" sz="2400" dirty="0" smtClean="0">
                <a:solidFill>
                  <a:srgbClr val="0070C0"/>
                </a:solidFill>
              </a:rPr>
              <a:t>  For </a:t>
            </a:r>
            <a:r>
              <a:rPr lang="en-US" sz="2400" dirty="0" err="1" smtClean="0">
                <a:solidFill>
                  <a:srgbClr val="0070C0"/>
                </a:solidFill>
              </a:rPr>
              <a:t>Multidose</a:t>
            </a:r>
            <a:r>
              <a:rPr lang="en-US" sz="2400" dirty="0" smtClean="0">
                <a:solidFill>
                  <a:srgbClr val="0070C0"/>
                </a:solidFill>
              </a:rPr>
              <a:t> product In-use stability for one batch should be done.</a:t>
            </a:r>
            <a:endParaRPr lang="en-US" sz="2400" dirty="0" smtClean="0">
              <a:solidFill>
                <a:srgbClr val="0070C0"/>
              </a:solidFill>
            </a:endParaRPr>
          </a:p>
        </p:txBody>
      </p:sp>
    </p:spTree>
    <p:extLst>
      <p:ext uri="{BB962C8B-B14F-4D97-AF65-F5344CB8AC3E}">
        <p14:creationId xmlns:p14="http://schemas.microsoft.com/office/powerpoint/2010/main" val="25459720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body" idx="1"/>
          </p:nvPr>
        </p:nvSpPr>
        <p:spPr>
          <a:xfrm>
            <a:off x="0" y="476672"/>
            <a:ext cx="8964488" cy="3879700"/>
          </a:xfrm>
        </p:spPr>
        <p:txBody>
          <a:bodyPr>
            <a:noAutofit/>
          </a:bodyPr>
          <a:lstStyle/>
          <a:p>
            <a:pPr algn="just" eaLnBrk="1" hangingPunct="1">
              <a:lnSpc>
                <a:spcPct val="80000"/>
              </a:lnSpc>
              <a:buFont typeface="Wingdings" pitchFamily="2" charset="2"/>
              <a:buNone/>
            </a:pPr>
            <a:r>
              <a:rPr lang="en-US" sz="1800" dirty="0" smtClean="0">
                <a:solidFill>
                  <a:schemeClr val="hlink"/>
                </a:solidFill>
                <a:latin typeface="Times New Roman" pitchFamily="18" charset="0"/>
                <a:cs typeface="Times New Roman" pitchFamily="18" charset="0"/>
              </a:rPr>
              <a:t>	</a:t>
            </a:r>
            <a:r>
              <a:rPr lang="en-US" sz="1800" b="1" dirty="0">
                <a:latin typeface="Times New Roman" pitchFamily="18" charset="0"/>
                <a:cs typeface="Times New Roman" pitchFamily="18" charset="0"/>
              </a:rPr>
              <a:t>For lyophilized products stability, is it required to test for moisture content at each time point of stability study </a:t>
            </a:r>
            <a:r>
              <a:rPr lang="en-US" sz="1800" b="1" dirty="0" err="1" smtClean="0">
                <a:latin typeface="Times New Roman" pitchFamily="18" charset="0"/>
                <a:cs typeface="Times New Roman" pitchFamily="18" charset="0"/>
              </a:rPr>
              <a:t>programme</a:t>
            </a:r>
            <a:r>
              <a:rPr lang="en-US" sz="1800" b="1" dirty="0" smtClean="0">
                <a:latin typeface="Times New Roman" pitchFamily="18" charset="0"/>
                <a:cs typeface="Times New Roman" pitchFamily="18" charset="0"/>
              </a:rPr>
              <a:t>?</a:t>
            </a:r>
            <a:endParaRPr lang="en-US" sz="1800" b="1" dirty="0">
              <a:latin typeface="Times New Roman" pitchFamily="18" charset="0"/>
              <a:cs typeface="Times New Roman" pitchFamily="18" charset="0"/>
            </a:endParaRPr>
          </a:p>
          <a:p>
            <a:pPr algn="just" eaLnBrk="1" hangingPunct="1">
              <a:lnSpc>
                <a:spcPct val="80000"/>
              </a:lnSpc>
              <a:buFontTx/>
              <a:buNone/>
            </a:pPr>
            <a:r>
              <a:rPr lang="en-US" sz="1800" dirty="0">
                <a:solidFill>
                  <a:srgbClr val="0070C0"/>
                </a:solidFill>
                <a:latin typeface="Times New Roman" pitchFamily="18" charset="0"/>
                <a:cs typeface="Times New Roman" pitchFamily="18" charset="0"/>
              </a:rPr>
              <a:t>	</a:t>
            </a:r>
          </a:p>
          <a:p>
            <a:pPr algn="just" eaLnBrk="1" hangingPunct="1">
              <a:lnSpc>
                <a:spcPct val="80000"/>
              </a:lnSpc>
              <a:buFontTx/>
              <a:buNone/>
            </a:pPr>
            <a:r>
              <a:rPr lang="en-US" sz="1800" dirty="0">
                <a:solidFill>
                  <a:srgbClr val="0070C0"/>
                </a:solidFill>
                <a:latin typeface="Times New Roman" pitchFamily="18" charset="0"/>
                <a:cs typeface="Times New Roman" pitchFamily="18" charset="0"/>
              </a:rPr>
              <a:t>	</a:t>
            </a:r>
            <a:r>
              <a:rPr lang="en-US" sz="1800" b="1" dirty="0">
                <a:solidFill>
                  <a:srgbClr val="0070C0"/>
                </a:solidFill>
                <a:latin typeface="Times New Roman" pitchFamily="18" charset="0"/>
                <a:cs typeface="Times New Roman" pitchFamily="18" charset="0"/>
              </a:rPr>
              <a:t>Expert-4</a:t>
            </a:r>
          </a:p>
          <a:p>
            <a:pPr algn="just" eaLnBrk="1" hangingPunct="1">
              <a:lnSpc>
                <a:spcPct val="160000"/>
              </a:lnSpc>
              <a:buFontTx/>
              <a:buNone/>
            </a:pPr>
            <a:r>
              <a:rPr lang="en-US" sz="1800" dirty="0">
                <a:solidFill>
                  <a:srgbClr val="0070C0"/>
                </a:solidFill>
                <a:latin typeface="Times New Roman" pitchFamily="18" charset="0"/>
                <a:cs typeface="Times New Roman" pitchFamily="18" charset="0"/>
              </a:rPr>
              <a:t>	It is not required to test for moisture content at each time point. Because if it changes, it means that container closure integrity is not maintained. Before checking moisture content, it is necessary that the vial should be equilibrated at room temperature.</a:t>
            </a:r>
          </a:p>
          <a:p>
            <a:pPr algn="just" eaLnBrk="1" hangingPunct="1">
              <a:lnSpc>
                <a:spcPct val="160000"/>
              </a:lnSpc>
              <a:buFontTx/>
              <a:buNone/>
            </a:pPr>
            <a:r>
              <a:rPr lang="en-US" sz="1800" dirty="0">
                <a:solidFill>
                  <a:srgbClr val="0070C0"/>
                </a:solidFill>
                <a:latin typeface="Times New Roman" pitchFamily="18" charset="0"/>
                <a:cs typeface="Times New Roman" pitchFamily="18" charset="0"/>
              </a:rPr>
              <a:t>	</a:t>
            </a:r>
            <a:r>
              <a:rPr lang="en-US" sz="1800" b="1" dirty="0" smtClean="0">
                <a:solidFill>
                  <a:srgbClr val="0070C0"/>
                </a:solidFill>
                <a:latin typeface="Times New Roman" pitchFamily="18" charset="0"/>
                <a:cs typeface="Times New Roman" pitchFamily="18" charset="0"/>
              </a:rPr>
              <a:t>According </a:t>
            </a:r>
            <a:r>
              <a:rPr lang="en-US" sz="1800" b="1" dirty="0">
                <a:solidFill>
                  <a:srgbClr val="0070C0"/>
                </a:solidFill>
                <a:latin typeface="Times New Roman" pitchFamily="18" charset="0"/>
                <a:cs typeface="Times New Roman" pitchFamily="18" charset="0"/>
              </a:rPr>
              <a:t>to reference paper </a:t>
            </a:r>
            <a:r>
              <a:rPr lang="en-US" sz="1800" b="1" dirty="0" err="1">
                <a:solidFill>
                  <a:srgbClr val="0070C0"/>
                </a:solidFill>
                <a:latin typeface="Times New Roman" pitchFamily="18" charset="0"/>
                <a:cs typeface="Times New Roman" pitchFamily="18" charset="0"/>
              </a:rPr>
              <a:t>Biotechnol</a:t>
            </a:r>
            <a:r>
              <a:rPr lang="en-US" sz="1800" b="1" dirty="0">
                <a:solidFill>
                  <a:srgbClr val="0070C0"/>
                </a:solidFill>
                <a:latin typeface="Times New Roman" pitchFamily="18" charset="0"/>
                <a:cs typeface="Times New Roman" pitchFamily="18" charset="0"/>
              </a:rPr>
              <a:t>. </a:t>
            </a:r>
            <a:r>
              <a:rPr lang="en-US" sz="1800" b="1" dirty="0" err="1">
                <a:solidFill>
                  <a:srgbClr val="0070C0"/>
                </a:solidFill>
                <a:latin typeface="Times New Roman" pitchFamily="18" charset="0"/>
                <a:cs typeface="Times New Roman" pitchFamily="18" charset="0"/>
              </a:rPr>
              <a:t>Porg</a:t>
            </a:r>
            <a:r>
              <a:rPr lang="en-US" sz="1800" b="1" dirty="0">
                <a:solidFill>
                  <a:srgbClr val="0070C0"/>
                </a:solidFill>
                <a:latin typeface="Times New Roman" pitchFamily="18" charset="0"/>
                <a:cs typeface="Times New Roman" pitchFamily="18" charset="0"/>
              </a:rPr>
              <a:t>., 2008, vol. 24, No. 3, </a:t>
            </a:r>
          </a:p>
          <a:p>
            <a:pPr algn="just" eaLnBrk="1" hangingPunct="1">
              <a:lnSpc>
                <a:spcPct val="150000"/>
              </a:lnSpc>
              <a:buFontTx/>
              <a:buNone/>
            </a:pPr>
            <a:r>
              <a:rPr lang="en-US" sz="1800" dirty="0">
                <a:solidFill>
                  <a:srgbClr val="0070C0"/>
                </a:solidFill>
                <a:latin typeface="Times New Roman" pitchFamily="18" charset="0"/>
                <a:cs typeface="Times New Roman" pitchFamily="18" charset="0"/>
              </a:rPr>
              <a:t>	The processing history of the stopper can also have impact on stability; if the stoppers are not adequately dehydrated, then moisture can desorb during storage &amp; destabilize the drug product. </a:t>
            </a:r>
          </a:p>
          <a:p>
            <a:pPr algn="just" eaLnBrk="1" hangingPunct="1">
              <a:lnSpc>
                <a:spcPct val="80000"/>
              </a:lnSpc>
              <a:buFontTx/>
              <a:buNone/>
            </a:pPr>
            <a:endParaRPr lang="en-US" sz="1800" dirty="0">
              <a:solidFill>
                <a:srgbClr val="0070C0"/>
              </a:solidFill>
              <a:latin typeface="Times New Roman" pitchFamily="18" charset="0"/>
              <a:cs typeface="Times New Roman" pitchFamily="18" charset="0"/>
            </a:endParaRPr>
          </a:p>
          <a:p>
            <a:pPr algn="just" eaLnBrk="1" hangingPunct="1">
              <a:lnSpc>
                <a:spcPct val="80000"/>
              </a:lnSpc>
              <a:buFontTx/>
              <a:buNone/>
            </a:pPr>
            <a:r>
              <a:rPr lang="en-US" sz="1800" dirty="0">
                <a:solidFill>
                  <a:srgbClr val="0070C0"/>
                </a:solidFill>
                <a:latin typeface="Times New Roman" pitchFamily="18" charset="0"/>
                <a:cs typeface="Times New Roman" pitchFamily="18" charset="0"/>
              </a:rPr>
              <a:t>	</a:t>
            </a:r>
          </a:p>
        </p:txBody>
      </p:sp>
      <p:sp>
        <p:nvSpPr>
          <p:cNvPr id="35843" name="Rectangle 3"/>
          <p:cNvSpPr>
            <a:spLocks noChangeArrowheads="1"/>
          </p:cNvSpPr>
          <p:nvPr/>
        </p:nvSpPr>
        <p:spPr bwMode="auto">
          <a:xfrm>
            <a:off x="328722" y="5229200"/>
            <a:ext cx="825023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2000" dirty="0">
                <a:solidFill>
                  <a:srgbClr val="0070C0"/>
                </a:solidFill>
              </a:rPr>
              <a:t>Moisture content should be checked on exploratory study. If </a:t>
            </a:r>
            <a:r>
              <a:rPr lang="en-US" sz="2000" dirty="0" smtClean="0">
                <a:solidFill>
                  <a:srgbClr val="0070C0"/>
                </a:solidFill>
              </a:rPr>
              <a:t>container closer integrity test was completed, </a:t>
            </a:r>
            <a:r>
              <a:rPr lang="en-US" sz="2000" dirty="0">
                <a:solidFill>
                  <a:srgbClr val="0070C0"/>
                </a:solidFill>
              </a:rPr>
              <a:t>the moisture content can be omitted from the formal stability study. </a:t>
            </a:r>
          </a:p>
        </p:txBody>
      </p:sp>
      <p:sp>
        <p:nvSpPr>
          <p:cNvPr id="35844" name="Rectangle 4"/>
          <p:cNvSpPr>
            <a:spLocks noChangeArrowheads="1"/>
          </p:cNvSpPr>
          <p:nvPr/>
        </p:nvSpPr>
        <p:spPr bwMode="auto">
          <a:xfrm>
            <a:off x="3539448" y="4705980"/>
            <a:ext cx="18069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dirty="0">
                <a:solidFill>
                  <a:srgbClr val="0070C0"/>
                </a:solidFill>
              </a:rPr>
              <a:t>Conclusion</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19</a:t>
            </a:fld>
            <a:endParaRPr lang="en-IN"/>
          </a:p>
        </p:txBody>
      </p:sp>
      <p:sp>
        <p:nvSpPr>
          <p:cNvPr id="8"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9"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3024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body" idx="1"/>
          </p:nvPr>
        </p:nvSpPr>
        <p:spPr>
          <a:xfrm>
            <a:off x="304800" y="914400"/>
            <a:ext cx="8610600" cy="4876800"/>
          </a:xfrm>
        </p:spPr>
        <p:txBody>
          <a:bodyPr/>
          <a:lstStyle/>
          <a:p>
            <a:pPr algn="just" eaLnBrk="1" hangingPunct="1">
              <a:lnSpc>
                <a:spcPct val="80000"/>
              </a:lnSpc>
              <a:buFont typeface="Wingdings" pitchFamily="2" charset="2"/>
              <a:buNone/>
            </a:pPr>
            <a:r>
              <a:rPr lang="en-US" sz="1800" dirty="0" smtClean="0">
                <a:solidFill>
                  <a:srgbClr val="0070C0"/>
                </a:solidFill>
                <a:latin typeface="Times New Roman" pitchFamily="18" charset="0"/>
                <a:cs typeface="Times New Roman" pitchFamily="18" charset="0"/>
              </a:rPr>
              <a:t>		</a:t>
            </a:r>
          </a:p>
          <a:p>
            <a:pPr algn="just" eaLnBrk="1" hangingPunct="1">
              <a:lnSpc>
                <a:spcPct val="80000"/>
              </a:lnSpc>
              <a:buFontTx/>
              <a:buNone/>
            </a:pPr>
            <a:r>
              <a:rPr lang="en-US" sz="1800" b="1" dirty="0" smtClean="0">
                <a:solidFill>
                  <a:srgbClr val="0070C0"/>
                </a:solidFill>
                <a:latin typeface="Times New Roman" pitchFamily="18" charset="0"/>
                <a:cs typeface="Times New Roman" pitchFamily="18" charset="0"/>
              </a:rPr>
              <a:t>	Expert-1</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Usually conducted  for DP, unless you have a light sensitive product.</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a:t>
            </a:r>
          </a:p>
          <a:p>
            <a:pPr algn="just" eaLnBrk="1" hangingPunct="1">
              <a:lnSpc>
                <a:spcPct val="80000"/>
              </a:lnSpc>
              <a:buFontTx/>
              <a:buNone/>
            </a:pPr>
            <a:r>
              <a:rPr lang="en-US" sz="1800" b="1" dirty="0" smtClean="0">
                <a:solidFill>
                  <a:srgbClr val="0070C0"/>
                </a:solidFill>
                <a:latin typeface="Times New Roman" pitchFamily="18" charset="0"/>
                <a:cs typeface="Times New Roman" pitchFamily="18" charset="0"/>
              </a:rPr>
              <a:t>	Expert-2</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a:t>
            </a:r>
            <a:r>
              <a:rPr lang="en-US" sz="1800" dirty="0" err="1" smtClean="0">
                <a:solidFill>
                  <a:srgbClr val="0070C0"/>
                </a:solidFill>
                <a:latin typeface="Times New Roman" pitchFamily="18" charset="0"/>
                <a:cs typeface="Times New Roman" pitchFamily="18" charset="0"/>
              </a:rPr>
              <a:t>Photostabililtiy</a:t>
            </a:r>
            <a:r>
              <a:rPr lang="en-US" sz="1800" dirty="0" smtClean="0">
                <a:solidFill>
                  <a:srgbClr val="0070C0"/>
                </a:solidFill>
                <a:latin typeface="Times New Roman" pitchFamily="18" charset="0"/>
                <a:cs typeface="Times New Roman" pitchFamily="18" charset="0"/>
              </a:rPr>
              <a:t> is also case by case dependent. One needs to consult with the health authorities for the study. Normally  it is performed  on DS &amp; DP for </a:t>
            </a:r>
            <a:r>
              <a:rPr lang="en-US" sz="1800" dirty="0" err="1" smtClean="0">
                <a:solidFill>
                  <a:srgbClr val="0070C0"/>
                </a:solidFill>
                <a:latin typeface="Times New Roman" pitchFamily="18" charset="0"/>
                <a:cs typeface="Times New Roman" pitchFamily="18" charset="0"/>
              </a:rPr>
              <a:t>Mab’s</a:t>
            </a:r>
            <a:r>
              <a:rPr lang="en-US" sz="1800" dirty="0" smtClean="0">
                <a:solidFill>
                  <a:srgbClr val="0070C0"/>
                </a:solidFill>
                <a:latin typeface="Times New Roman" pitchFamily="18" charset="0"/>
                <a:cs typeface="Times New Roman" pitchFamily="18" charset="0"/>
              </a:rPr>
              <a:t>.</a:t>
            </a:r>
          </a:p>
          <a:p>
            <a:pPr algn="just" eaLnBrk="1" hangingPunct="1">
              <a:lnSpc>
                <a:spcPct val="80000"/>
              </a:lnSpc>
              <a:buFontTx/>
              <a:buNone/>
            </a:pPr>
            <a:endParaRPr lang="en-US" sz="1800" dirty="0" smtClean="0">
              <a:solidFill>
                <a:srgbClr val="0070C0"/>
              </a:solidFill>
              <a:latin typeface="Times New Roman" pitchFamily="18" charset="0"/>
              <a:cs typeface="Times New Roman" pitchFamily="18" charset="0"/>
            </a:endParaRPr>
          </a:p>
          <a:p>
            <a:pPr algn="just">
              <a:lnSpc>
                <a:spcPct val="80000"/>
              </a:lnSpc>
              <a:buNone/>
            </a:pPr>
            <a:r>
              <a:rPr lang="en-US" sz="1800" dirty="0" smtClean="0">
                <a:solidFill>
                  <a:srgbClr val="0070C0"/>
                </a:solidFill>
                <a:latin typeface="Times New Roman" pitchFamily="18" charset="0"/>
                <a:cs typeface="Times New Roman" pitchFamily="18" charset="0"/>
              </a:rPr>
              <a:t>	</a:t>
            </a:r>
            <a:r>
              <a:rPr lang="en-US" sz="1800" b="1" dirty="0">
                <a:solidFill>
                  <a:srgbClr val="0070C0"/>
                </a:solidFill>
                <a:latin typeface="Times New Roman" pitchFamily="18" charset="0"/>
                <a:cs typeface="Times New Roman" pitchFamily="18" charset="0"/>
              </a:rPr>
              <a:t>Expert-3</a:t>
            </a:r>
          </a:p>
          <a:p>
            <a:pPr algn="just">
              <a:lnSpc>
                <a:spcPct val="80000"/>
              </a:lnSpc>
              <a:buNone/>
            </a:pPr>
            <a:r>
              <a:rPr lang="en-US" sz="1800" dirty="0">
                <a:solidFill>
                  <a:srgbClr val="0070C0"/>
                </a:solidFill>
                <a:latin typeface="Times New Roman" pitchFamily="18" charset="0"/>
                <a:cs typeface="Times New Roman" pitchFamily="18" charset="0"/>
              </a:rPr>
              <a:t>	Yes, it is required for both DS &amp; DP</a:t>
            </a:r>
          </a:p>
          <a:p>
            <a:pPr algn="just" eaLnBrk="1" hangingPunct="1">
              <a:lnSpc>
                <a:spcPct val="80000"/>
              </a:lnSpc>
              <a:buFontTx/>
              <a:buNone/>
            </a:pPr>
            <a:endParaRPr lang="en-US" sz="1800" dirty="0" smtClean="0">
              <a:solidFill>
                <a:srgbClr val="0070C0"/>
              </a:solidFill>
              <a:latin typeface="Times New Roman" pitchFamily="18" charset="0"/>
              <a:cs typeface="Times New Roman" pitchFamily="18" charset="0"/>
            </a:endParaRP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a:t>
            </a:r>
            <a:r>
              <a:rPr lang="en-US" sz="1800" b="1" dirty="0" smtClean="0">
                <a:solidFill>
                  <a:srgbClr val="0070C0"/>
                </a:solidFill>
                <a:latin typeface="Times New Roman" pitchFamily="18" charset="0"/>
                <a:cs typeface="Times New Roman" pitchFamily="18" charset="0"/>
              </a:rPr>
              <a:t>Guidelines:</a:t>
            </a:r>
          </a:p>
          <a:p>
            <a:pPr algn="just" eaLnBrk="1" hangingPunct="1">
              <a:lnSpc>
                <a:spcPct val="80000"/>
              </a:lnSpc>
              <a:buFontTx/>
              <a:buNone/>
            </a:pPr>
            <a:r>
              <a:rPr lang="en-US" sz="1800" dirty="0" smtClean="0">
                <a:solidFill>
                  <a:srgbClr val="0070C0"/>
                </a:solidFill>
                <a:latin typeface="Times New Roman" pitchFamily="18" charset="0"/>
                <a:cs typeface="Times New Roman" pitchFamily="18" charset="0"/>
              </a:rPr>
              <a:t>	ICH Q1B-“The intrinsic </a:t>
            </a:r>
            <a:r>
              <a:rPr lang="en-US" sz="1800" dirty="0" err="1" smtClean="0">
                <a:solidFill>
                  <a:srgbClr val="0070C0"/>
                </a:solidFill>
                <a:latin typeface="Times New Roman" pitchFamily="18" charset="0"/>
                <a:cs typeface="Times New Roman" pitchFamily="18" charset="0"/>
              </a:rPr>
              <a:t>photostability</a:t>
            </a:r>
            <a:r>
              <a:rPr lang="en-US" sz="1800" dirty="0" smtClean="0">
                <a:solidFill>
                  <a:srgbClr val="0070C0"/>
                </a:solidFill>
                <a:latin typeface="Times New Roman" pitchFamily="18" charset="0"/>
                <a:cs typeface="Times New Roman" pitchFamily="18" charset="0"/>
              </a:rPr>
              <a:t> characteristic of new drug substances and products should be evaluated to demonstrate that, as appropriate, light exposure does not result in unacceptable change. Normally, </a:t>
            </a:r>
            <a:r>
              <a:rPr lang="en-US" sz="1800" dirty="0" err="1" smtClean="0">
                <a:solidFill>
                  <a:srgbClr val="0070C0"/>
                </a:solidFill>
                <a:latin typeface="Times New Roman" pitchFamily="18" charset="0"/>
                <a:cs typeface="Times New Roman" pitchFamily="18" charset="0"/>
              </a:rPr>
              <a:t>photostability</a:t>
            </a:r>
            <a:r>
              <a:rPr lang="en-US" sz="1800" dirty="0" smtClean="0">
                <a:solidFill>
                  <a:srgbClr val="0070C0"/>
                </a:solidFill>
                <a:latin typeface="Times New Roman" pitchFamily="18" charset="0"/>
                <a:cs typeface="Times New Roman" pitchFamily="18" charset="0"/>
              </a:rPr>
              <a:t> testing should be carried out on a single batch of material”</a:t>
            </a:r>
          </a:p>
          <a:p>
            <a:pPr algn="just" eaLnBrk="1" hangingPunct="1">
              <a:lnSpc>
                <a:spcPct val="80000"/>
              </a:lnSpc>
              <a:spcBef>
                <a:spcPct val="0"/>
              </a:spcBef>
              <a:buFontTx/>
              <a:buNone/>
            </a:pPr>
            <a:r>
              <a:rPr lang="en-US" sz="1800" dirty="0" smtClean="0">
                <a:solidFill>
                  <a:srgbClr val="0070C0"/>
                </a:solidFill>
                <a:latin typeface="Times New Roman" pitchFamily="18" charset="0"/>
                <a:cs typeface="Times New Roman" pitchFamily="18" charset="0"/>
              </a:rPr>
              <a:t>	EMEA- “</a:t>
            </a:r>
            <a:r>
              <a:rPr lang="en-US" sz="1800" dirty="0" err="1" smtClean="0">
                <a:solidFill>
                  <a:srgbClr val="0070C0"/>
                </a:solidFill>
                <a:latin typeface="Times New Roman" pitchFamily="18" charset="0"/>
                <a:cs typeface="Times New Roman" pitchFamily="18" charset="0"/>
              </a:rPr>
              <a:t>Photostability</a:t>
            </a:r>
            <a:r>
              <a:rPr lang="en-US" sz="1800" dirty="0" smtClean="0">
                <a:solidFill>
                  <a:srgbClr val="0070C0"/>
                </a:solidFill>
                <a:latin typeface="Times New Roman" pitchFamily="18" charset="0"/>
                <a:cs typeface="Times New Roman" pitchFamily="18" charset="0"/>
              </a:rPr>
              <a:t> testing should be conducted on at least one primary batch of the finished product if appropriate” 	</a:t>
            </a:r>
          </a:p>
        </p:txBody>
      </p:sp>
      <p:sp>
        <p:nvSpPr>
          <p:cNvPr id="37891" name="Rectangle 4"/>
          <p:cNvSpPr>
            <a:spLocks noChangeArrowheads="1"/>
          </p:cNvSpPr>
          <p:nvPr/>
        </p:nvSpPr>
        <p:spPr bwMode="auto">
          <a:xfrm>
            <a:off x="739775" y="6065838"/>
            <a:ext cx="8153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dirty="0">
                <a:solidFill>
                  <a:srgbClr val="0070C0"/>
                </a:solidFill>
              </a:rPr>
              <a:t>Photo stability of DS &amp; DP should be done for each </a:t>
            </a:r>
            <a:r>
              <a:rPr lang="en-US" sz="2000" dirty="0" smtClean="0">
                <a:solidFill>
                  <a:srgbClr val="0070C0"/>
                </a:solidFill>
              </a:rPr>
              <a:t>product for </a:t>
            </a:r>
            <a:r>
              <a:rPr lang="en-US" sz="2000" dirty="0">
                <a:solidFill>
                  <a:srgbClr val="0070C0"/>
                </a:solidFill>
              </a:rPr>
              <a:t>one batch.</a:t>
            </a:r>
          </a:p>
        </p:txBody>
      </p:sp>
      <p:sp>
        <p:nvSpPr>
          <p:cNvPr id="37892" name="Rectangle 6"/>
          <p:cNvSpPr>
            <a:spLocks noChangeArrowheads="1"/>
          </p:cNvSpPr>
          <p:nvPr/>
        </p:nvSpPr>
        <p:spPr bwMode="auto">
          <a:xfrm>
            <a:off x="3657600" y="5589588"/>
            <a:ext cx="1576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dirty="0">
                <a:solidFill>
                  <a:srgbClr val="0070C0"/>
                </a:solidFill>
              </a:rPr>
              <a:t>Conclusion</a:t>
            </a:r>
          </a:p>
        </p:txBody>
      </p:sp>
      <p:sp>
        <p:nvSpPr>
          <p:cNvPr id="37893" name="Rectangle 7"/>
          <p:cNvSpPr>
            <a:spLocks noChangeArrowheads="1"/>
          </p:cNvSpPr>
          <p:nvPr/>
        </p:nvSpPr>
        <p:spPr bwMode="auto">
          <a:xfrm>
            <a:off x="674688" y="561975"/>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a:solidFill>
                  <a:schemeClr val="hlink"/>
                </a:solidFill>
              </a:rPr>
              <a:t>What Experts Say</a:t>
            </a:r>
          </a:p>
        </p:txBody>
      </p:sp>
      <p:sp>
        <p:nvSpPr>
          <p:cNvPr id="6" name="Rectangle 4"/>
          <p:cNvSpPr>
            <a:spLocks noChangeArrowheads="1"/>
          </p:cNvSpPr>
          <p:nvPr/>
        </p:nvSpPr>
        <p:spPr bwMode="auto">
          <a:xfrm>
            <a:off x="2147888" y="84138"/>
            <a:ext cx="4572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a:t>Photo stability of DS or </a:t>
            </a:r>
            <a:r>
              <a:rPr lang="en-US" sz="2000" b="1" dirty="0" smtClean="0"/>
              <a:t>DP is it required?</a:t>
            </a:r>
            <a:endParaRPr lang="en-US" sz="2000" b="1"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20</a:t>
            </a:fld>
            <a:endParaRPr lang="en-IN"/>
          </a:p>
        </p:txBody>
      </p:sp>
      <p:sp>
        <p:nvSpPr>
          <p:cNvPr id="10"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11"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57152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4"/>
          <p:cNvSpPr>
            <a:spLocks noChangeArrowheads="1"/>
          </p:cNvSpPr>
          <p:nvPr/>
        </p:nvSpPr>
        <p:spPr bwMode="auto">
          <a:xfrm>
            <a:off x="381000" y="762000"/>
            <a:ext cx="8494713" cy="283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sz="1800" b="1" dirty="0" smtClean="0">
                <a:solidFill>
                  <a:srgbClr val="0070C0"/>
                </a:solidFill>
              </a:rPr>
              <a:t>Expert 4</a:t>
            </a:r>
            <a:endParaRPr lang="en-US" sz="1800" b="1" dirty="0">
              <a:solidFill>
                <a:srgbClr val="0070C0"/>
              </a:solidFill>
            </a:endParaRPr>
          </a:p>
          <a:p>
            <a:pPr algn="just"/>
            <a:r>
              <a:rPr lang="en-US" sz="1800" dirty="0">
                <a:solidFill>
                  <a:srgbClr val="0070C0"/>
                </a:solidFill>
              </a:rPr>
              <a:t>Preservative efficacy can be checked but not mandatory, as </a:t>
            </a:r>
            <a:r>
              <a:rPr lang="en-US" sz="1800" dirty="0" smtClean="0">
                <a:solidFill>
                  <a:srgbClr val="0070C0"/>
                </a:solidFill>
              </a:rPr>
              <a:t>manufacturers  </a:t>
            </a:r>
            <a:r>
              <a:rPr lang="en-US" sz="1800" dirty="0">
                <a:solidFill>
                  <a:srgbClr val="0070C0"/>
                </a:solidFill>
              </a:rPr>
              <a:t>are doing sterility study. It can be done to find out the right cause in case of failure in sterility test.</a:t>
            </a:r>
          </a:p>
          <a:p>
            <a:pPr algn="just"/>
            <a:endParaRPr lang="en-US" sz="1800" b="1" dirty="0">
              <a:solidFill>
                <a:srgbClr val="0070C0"/>
              </a:solidFill>
            </a:endParaRPr>
          </a:p>
          <a:p>
            <a:pPr algn="just"/>
            <a:endParaRPr lang="en-US" sz="1800" b="1" dirty="0">
              <a:solidFill>
                <a:srgbClr val="0070C0"/>
              </a:solidFill>
            </a:endParaRPr>
          </a:p>
          <a:p>
            <a:pPr algn="just"/>
            <a:r>
              <a:rPr lang="en-US" sz="1800" b="1" dirty="0">
                <a:solidFill>
                  <a:srgbClr val="0070C0"/>
                </a:solidFill>
              </a:rPr>
              <a:t>According to guideline ICH Q5C</a:t>
            </a:r>
            <a:r>
              <a:rPr lang="en-US" sz="1800" dirty="0">
                <a:solidFill>
                  <a:srgbClr val="0070C0"/>
                </a:solidFill>
              </a:rPr>
              <a:t>,</a:t>
            </a:r>
          </a:p>
          <a:p>
            <a:pPr algn="just"/>
            <a:r>
              <a:rPr lang="en-US" sz="1800" dirty="0">
                <a:solidFill>
                  <a:srgbClr val="0070C0"/>
                </a:solidFill>
              </a:rPr>
              <a:t>“Additives (e.g., stabilizers, preservatives) or excipients may degrade during the dating period of the drug product. If there is any indication during preliminary stability studies that reaction or degradation of such materials adversely affect the quality of the drug product, these items may need to be  monitored during the stability program.”</a:t>
            </a:r>
          </a:p>
        </p:txBody>
      </p:sp>
      <p:sp>
        <p:nvSpPr>
          <p:cNvPr id="40963" name="Rectangle 5"/>
          <p:cNvSpPr>
            <a:spLocks noChangeArrowheads="1"/>
          </p:cNvSpPr>
          <p:nvPr/>
        </p:nvSpPr>
        <p:spPr bwMode="auto">
          <a:xfrm>
            <a:off x="381000" y="4343400"/>
            <a:ext cx="8494713"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dirty="0">
                <a:solidFill>
                  <a:srgbClr val="0070C0"/>
                </a:solidFill>
              </a:rPr>
              <a:t>When DP is made, need to check, if preservative passes the </a:t>
            </a:r>
            <a:r>
              <a:rPr lang="en-US" sz="2000" dirty="0" err="1">
                <a:solidFill>
                  <a:srgbClr val="0070C0"/>
                </a:solidFill>
              </a:rPr>
              <a:t>pharmacopoeial</a:t>
            </a:r>
            <a:r>
              <a:rPr lang="en-US" sz="2000" dirty="0">
                <a:solidFill>
                  <a:srgbClr val="0070C0"/>
                </a:solidFill>
              </a:rPr>
              <a:t> specs.</a:t>
            </a:r>
          </a:p>
          <a:p>
            <a:r>
              <a:rPr lang="en-US" sz="2000" dirty="0">
                <a:solidFill>
                  <a:srgbClr val="0070C0"/>
                </a:solidFill>
              </a:rPr>
              <a:t>Placebos should be charged on stability and if degradation peaks are co-eluting, then has to be subtracted</a:t>
            </a:r>
          </a:p>
          <a:p>
            <a:r>
              <a:rPr lang="en-US" sz="2000" dirty="0">
                <a:solidFill>
                  <a:srgbClr val="0070C0"/>
                </a:solidFill>
              </a:rPr>
              <a:t>Preservative efficacy test should be done at initial &amp; last time point, along with Sterility test.</a:t>
            </a:r>
          </a:p>
          <a:p>
            <a:endParaRPr lang="en-US" sz="2000" dirty="0">
              <a:solidFill>
                <a:srgbClr val="0070C0"/>
              </a:solidFill>
            </a:endParaRPr>
          </a:p>
        </p:txBody>
      </p:sp>
      <p:sp>
        <p:nvSpPr>
          <p:cNvPr id="40964" name="Rectangle 6"/>
          <p:cNvSpPr>
            <a:spLocks noChangeArrowheads="1"/>
          </p:cNvSpPr>
          <p:nvPr/>
        </p:nvSpPr>
        <p:spPr bwMode="auto">
          <a:xfrm>
            <a:off x="3119438" y="3687763"/>
            <a:ext cx="15760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400" b="1" dirty="0">
                <a:solidFill>
                  <a:srgbClr val="0070C0"/>
                </a:solidFill>
              </a:rPr>
              <a:t>Conclusion</a:t>
            </a:r>
          </a:p>
        </p:txBody>
      </p:sp>
      <p:sp>
        <p:nvSpPr>
          <p:cNvPr id="40965" name="Rectangle 7"/>
          <p:cNvSpPr>
            <a:spLocks noChangeArrowheads="1"/>
          </p:cNvSpPr>
          <p:nvPr/>
        </p:nvSpPr>
        <p:spPr bwMode="auto">
          <a:xfrm>
            <a:off x="2111375" y="465626"/>
            <a:ext cx="20161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000" dirty="0">
                <a:solidFill>
                  <a:schemeClr val="hlink"/>
                </a:solidFill>
              </a:rPr>
              <a:t>What Experts Say</a:t>
            </a:r>
          </a:p>
        </p:txBody>
      </p:sp>
      <p:sp>
        <p:nvSpPr>
          <p:cNvPr id="6" name="Rectangle 2"/>
          <p:cNvSpPr txBox="1">
            <a:spLocks noChangeArrowheads="1"/>
          </p:cNvSpPr>
          <p:nvPr/>
        </p:nvSpPr>
        <p:spPr>
          <a:xfrm>
            <a:off x="1043609" y="122237"/>
            <a:ext cx="8100392" cy="381000"/>
          </a:xfrm>
          <a:prstGeom prst="rect">
            <a:avLst/>
          </a:prstGeom>
        </p:spPr>
        <p:txBody>
          <a:bodyPr vert="horz" lIns="91440" tIns="45720" rIns="91440" bIns="45720" rtlCol="0">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33400" indent="-533400" algn="just">
              <a:buFontTx/>
              <a:buNone/>
            </a:pPr>
            <a:r>
              <a:rPr lang="en-US" sz="2000" b="1" dirty="0" smtClean="0">
                <a:latin typeface="Times New Roman" pitchFamily="18" charset="0"/>
                <a:cs typeface="Times New Roman" pitchFamily="18" charset="0"/>
              </a:rPr>
              <a:t>Is preservative efficacy or preservative content required to be tested ? If yes, then when?</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21</a:t>
            </a:fld>
            <a:endParaRPr lang="en-IN"/>
          </a:p>
        </p:txBody>
      </p:sp>
      <p:sp>
        <p:nvSpPr>
          <p:cNvPr id="10"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11"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39429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457200" y="685800"/>
            <a:ext cx="81534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smtClean="0"/>
              <a:t>Is Stability </a:t>
            </a:r>
            <a:r>
              <a:rPr lang="en-US" sz="2000" b="1" dirty="0"/>
              <a:t>indicating methods need to be qualified at preclinical stage?</a:t>
            </a:r>
          </a:p>
          <a:p>
            <a:r>
              <a:rPr lang="en-US" dirty="0"/>
              <a:t>	</a:t>
            </a:r>
          </a:p>
          <a:p>
            <a:pPr algn="just"/>
            <a:r>
              <a:rPr lang="en-US" sz="1800" b="1" dirty="0" smtClean="0">
                <a:solidFill>
                  <a:srgbClr val="0070C0"/>
                </a:solidFill>
              </a:rPr>
              <a:t>Expert-4</a:t>
            </a:r>
            <a:endParaRPr lang="en-US" sz="1800" b="1" dirty="0">
              <a:solidFill>
                <a:srgbClr val="0070C0"/>
              </a:solidFill>
            </a:endParaRPr>
          </a:p>
          <a:p>
            <a:pPr algn="just"/>
            <a:r>
              <a:rPr lang="en-US" sz="1800" dirty="0">
                <a:solidFill>
                  <a:srgbClr val="0070C0"/>
                </a:solidFill>
              </a:rPr>
              <a:t>Minimum qualification (e.g. for accuracy &amp; precision) should be done for critical methods. E.g. If major degradation pathway is oxidation &amp; dissociation of subunits, the methods for assessing these stability indicating parameters should be minimally qualified.</a:t>
            </a:r>
          </a:p>
        </p:txBody>
      </p:sp>
      <p:sp>
        <p:nvSpPr>
          <p:cNvPr id="47107" name="Rectangle 3"/>
          <p:cNvSpPr>
            <a:spLocks noChangeArrowheads="1"/>
          </p:cNvSpPr>
          <p:nvPr/>
        </p:nvSpPr>
        <p:spPr bwMode="auto">
          <a:xfrm>
            <a:off x="457200" y="2895600"/>
            <a:ext cx="8077200"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000" b="1" dirty="0" smtClean="0"/>
              <a:t>Is DS </a:t>
            </a:r>
            <a:r>
              <a:rPr lang="en-US" sz="2000" b="1" dirty="0"/>
              <a:t>or DP analysis in triplicates required?</a:t>
            </a:r>
          </a:p>
          <a:p>
            <a:r>
              <a:rPr lang="en-US" dirty="0"/>
              <a:t>	</a:t>
            </a:r>
          </a:p>
          <a:p>
            <a:r>
              <a:rPr lang="en-US" sz="1800" b="1" dirty="0" smtClean="0">
                <a:solidFill>
                  <a:srgbClr val="0070C0"/>
                </a:solidFill>
              </a:rPr>
              <a:t>Expert-4</a:t>
            </a:r>
            <a:endParaRPr lang="en-US" sz="1800" b="1" dirty="0">
              <a:solidFill>
                <a:srgbClr val="0070C0"/>
              </a:solidFill>
            </a:endParaRPr>
          </a:p>
          <a:p>
            <a:r>
              <a:rPr lang="en-US" sz="1800" dirty="0">
                <a:solidFill>
                  <a:srgbClr val="0070C0"/>
                </a:solidFill>
              </a:rPr>
              <a:t>Triplicate analysis for DP needs to be done to account for variation among different PFS, vials and cartridges.</a:t>
            </a:r>
          </a:p>
          <a:p>
            <a:r>
              <a:rPr lang="en-US" sz="1800" dirty="0">
                <a:solidFill>
                  <a:srgbClr val="0070C0"/>
                </a:solidFill>
              </a:rPr>
              <a:t>Triplicate analysis for DS is not required.</a:t>
            </a:r>
          </a:p>
          <a:p>
            <a:endParaRPr lang="en-US" sz="1800" dirty="0"/>
          </a:p>
          <a:p>
            <a:endParaRPr lang="en-US" sz="1800" dirty="0"/>
          </a:p>
          <a:p>
            <a:endParaRPr lang="en-US" sz="18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22</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8"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21780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0" y="1196752"/>
            <a:ext cx="8229600" cy="580926"/>
          </a:xfrm>
        </p:spPr>
        <p:txBody>
          <a:bodyPr>
            <a:noAutofit/>
          </a:bodyPr>
          <a:lstStyle/>
          <a:p>
            <a:pPr eaLnBrk="1" hangingPunct="1"/>
            <a:r>
              <a:rPr lang="en-US" sz="3200" dirty="0" smtClean="0"/>
              <a:t/>
            </a:r>
            <a:br>
              <a:rPr lang="en-US" sz="3200" dirty="0" smtClean="0"/>
            </a:br>
            <a:endParaRPr lang="en-US" sz="3200" dirty="0" smtClean="0"/>
          </a:p>
        </p:txBody>
      </p:sp>
      <p:sp>
        <p:nvSpPr>
          <p:cNvPr id="54275" name="Rectangle 3"/>
          <p:cNvSpPr>
            <a:spLocks noGrp="1" noChangeArrowheads="1"/>
          </p:cNvSpPr>
          <p:nvPr>
            <p:ph type="body" idx="1"/>
          </p:nvPr>
        </p:nvSpPr>
        <p:spPr>
          <a:xfrm>
            <a:off x="467544" y="1412776"/>
            <a:ext cx="8229600" cy="5246043"/>
          </a:xfrm>
        </p:spPr>
        <p:txBody>
          <a:bodyPr>
            <a:normAutofit/>
          </a:bodyPr>
          <a:lstStyle/>
          <a:p>
            <a:pPr>
              <a:lnSpc>
                <a:spcPct val="90000"/>
              </a:lnSpc>
            </a:pPr>
            <a:r>
              <a:rPr lang="en-US" sz="2000" dirty="0" smtClean="0"/>
              <a:t>Is Plus </a:t>
            </a:r>
            <a:r>
              <a:rPr lang="en-US" sz="2000" dirty="0"/>
              <a:t>One Time </a:t>
            </a:r>
            <a:r>
              <a:rPr lang="en-US" sz="2000" dirty="0" smtClean="0"/>
              <a:t>point required ? </a:t>
            </a:r>
          </a:p>
          <a:p>
            <a:pPr marL="0" indent="0" eaLnBrk="1" hangingPunct="1">
              <a:lnSpc>
                <a:spcPct val="90000"/>
              </a:lnSpc>
              <a:buNone/>
            </a:pPr>
            <a:r>
              <a:rPr lang="en-US" sz="2000" dirty="0" smtClean="0"/>
              <a:t>	</a:t>
            </a:r>
            <a:r>
              <a:rPr lang="en-US" sz="2000" dirty="0" smtClean="0">
                <a:solidFill>
                  <a:schemeClr val="accent1"/>
                </a:solidFill>
              </a:rPr>
              <a:t>Yes!</a:t>
            </a:r>
          </a:p>
          <a:p>
            <a:pPr>
              <a:lnSpc>
                <a:spcPct val="90000"/>
              </a:lnSpc>
            </a:pPr>
            <a:r>
              <a:rPr lang="en-US" sz="2000" dirty="0" smtClean="0"/>
              <a:t>What should be the time point ?</a:t>
            </a:r>
          </a:p>
          <a:p>
            <a:pPr eaLnBrk="1" hangingPunct="1">
              <a:lnSpc>
                <a:spcPct val="90000"/>
              </a:lnSpc>
              <a:buFontTx/>
              <a:buNone/>
            </a:pPr>
            <a:r>
              <a:rPr lang="en-US" sz="2000" dirty="0" smtClean="0">
                <a:solidFill>
                  <a:schemeClr val="accent1"/>
                </a:solidFill>
              </a:rPr>
              <a:t>Even if we establish stability at 30</a:t>
            </a:r>
            <a:r>
              <a:rPr lang="en-US" sz="2000" baseline="30000" dirty="0" smtClean="0">
                <a:solidFill>
                  <a:schemeClr val="accent1"/>
                </a:solidFill>
              </a:rPr>
              <a:t>th</a:t>
            </a:r>
            <a:r>
              <a:rPr lang="en-US" sz="2000" dirty="0" smtClean="0">
                <a:solidFill>
                  <a:schemeClr val="accent1"/>
                </a:solidFill>
              </a:rPr>
              <a:t> month or 36</a:t>
            </a:r>
            <a:r>
              <a:rPr lang="en-US" sz="2000" baseline="30000" dirty="0" smtClean="0">
                <a:solidFill>
                  <a:schemeClr val="accent1"/>
                </a:solidFill>
              </a:rPr>
              <a:t>th</a:t>
            </a:r>
            <a:r>
              <a:rPr lang="en-US" sz="2000" dirty="0" smtClean="0">
                <a:solidFill>
                  <a:schemeClr val="accent1"/>
                </a:solidFill>
              </a:rPr>
              <a:t> month, we can Claim shelf life as 24 months only, so…..</a:t>
            </a:r>
          </a:p>
          <a:p>
            <a:pPr eaLnBrk="1" hangingPunct="1">
              <a:lnSpc>
                <a:spcPct val="90000"/>
              </a:lnSpc>
              <a:buFontTx/>
              <a:buNone/>
            </a:pPr>
            <a:r>
              <a:rPr lang="en-US" sz="2000" dirty="0" smtClean="0">
                <a:solidFill>
                  <a:schemeClr val="accent1"/>
                </a:solidFill>
              </a:rPr>
              <a:t>It could be 25</a:t>
            </a:r>
            <a:r>
              <a:rPr lang="en-US" sz="2000" baseline="30000" dirty="0" smtClean="0">
                <a:solidFill>
                  <a:schemeClr val="accent1"/>
                </a:solidFill>
              </a:rPr>
              <a:t>th</a:t>
            </a:r>
            <a:r>
              <a:rPr lang="en-US" sz="2000" dirty="0" smtClean="0">
                <a:solidFill>
                  <a:schemeClr val="accent1"/>
                </a:solidFill>
              </a:rPr>
              <a:t> month, 27</a:t>
            </a:r>
            <a:r>
              <a:rPr lang="en-US" sz="2000" baseline="30000" dirty="0" smtClean="0">
                <a:solidFill>
                  <a:schemeClr val="accent1"/>
                </a:solidFill>
              </a:rPr>
              <a:t>th</a:t>
            </a:r>
            <a:r>
              <a:rPr lang="en-US" sz="2000" dirty="0" smtClean="0">
                <a:solidFill>
                  <a:schemeClr val="accent1"/>
                </a:solidFill>
              </a:rPr>
              <a:t> month also…</a:t>
            </a:r>
          </a:p>
          <a:p>
            <a:pPr eaLnBrk="1" hangingPunct="1">
              <a:lnSpc>
                <a:spcPct val="90000"/>
              </a:lnSpc>
              <a:buFontTx/>
              <a:buNone/>
            </a:pPr>
            <a:endParaRPr lang="en-US" sz="2000" dirty="0" smtClean="0"/>
          </a:p>
          <a:p>
            <a:pPr eaLnBrk="1" hangingPunct="1">
              <a:lnSpc>
                <a:spcPct val="90000"/>
              </a:lnSpc>
              <a:buFontTx/>
              <a:buNone/>
            </a:pPr>
            <a:r>
              <a:rPr lang="en-US" sz="2000" dirty="0" smtClean="0">
                <a:solidFill>
                  <a:schemeClr val="accent1"/>
                </a:solidFill>
              </a:rPr>
              <a:t>No guideline found…experts say…its your choice!</a:t>
            </a:r>
          </a:p>
          <a:p>
            <a:pPr eaLnBrk="1" hangingPunct="1">
              <a:lnSpc>
                <a:spcPct val="90000"/>
              </a:lnSpc>
              <a:buFontTx/>
              <a:buNone/>
            </a:pPr>
            <a:endParaRPr lang="en-US" sz="2000" dirty="0" smtClean="0">
              <a:solidFill>
                <a:schemeClr val="accent1"/>
              </a:solidFill>
            </a:endParaRPr>
          </a:p>
          <a:p>
            <a:pPr>
              <a:lnSpc>
                <a:spcPct val="90000"/>
              </a:lnSpc>
            </a:pPr>
            <a:r>
              <a:rPr lang="en-US" sz="2000" dirty="0" smtClean="0"/>
              <a:t>Can we claim more shelf life than the Innovator?</a:t>
            </a:r>
          </a:p>
          <a:p>
            <a:pPr eaLnBrk="1" hangingPunct="1">
              <a:lnSpc>
                <a:spcPct val="90000"/>
              </a:lnSpc>
              <a:buFontTx/>
              <a:buNone/>
            </a:pPr>
            <a:endParaRPr lang="en-US" sz="2000" dirty="0" smtClean="0"/>
          </a:p>
        </p:txBody>
      </p:sp>
      <p:sp>
        <p:nvSpPr>
          <p:cNvPr id="4" name="Rectangle 8"/>
          <p:cNvSpPr>
            <a:spLocks noChangeArrowheads="1"/>
          </p:cNvSpPr>
          <p:nvPr/>
        </p:nvSpPr>
        <p:spPr bwMode="auto">
          <a:xfrm>
            <a:off x="914400" y="533400"/>
            <a:ext cx="8229600" cy="677108"/>
          </a:xfrm>
          <a:prstGeom prst="rect">
            <a:avLst/>
          </a:prstGeom>
          <a:solidFill>
            <a:schemeClr val="bg1">
              <a:alpha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endParaRPr lang="en-US" sz="1000" i="1" dirty="0">
              <a:solidFill>
                <a:srgbClr val="68B92E"/>
              </a:solidFill>
              <a:effectLst>
                <a:outerShdw blurRad="38100" dist="38100" dir="2700000" algn="tl">
                  <a:srgbClr val="C0C0C0"/>
                </a:outerShdw>
              </a:effectLst>
              <a:cs typeface="Arial" charset="0"/>
            </a:endParaRPr>
          </a:p>
          <a:p>
            <a:pPr algn="ctr"/>
            <a:r>
              <a:rPr lang="en-US" sz="2400" i="1" dirty="0">
                <a:solidFill>
                  <a:srgbClr val="68B92E"/>
                </a:solidFill>
                <a:effectLst>
                  <a:outerShdw blurRad="38100" dist="38100" dir="2700000" algn="tl">
                    <a:srgbClr val="C0C0C0"/>
                  </a:outerShdw>
                </a:effectLst>
                <a:cs typeface="Arial" charset="0"/>
              </a:rPr>
              <a:t> FAQs</a:t>
            </a:r>
          </a:p>
          <a:p>
            <a:endParaRPr lang="en-US" sz="1000" i="1" dirty="0">
              <a:solidFill>
                <a:srgbClr val="68B92E"/>
              </a:solidFill>
              <a:effectLst>
                <a:outerShdw blurRad="38100" dist="38100" dir="2700000" algn="tl">
                  <a:srgbClr val="C0C0C0"/>
                </a:outerShdw>
              </a:effectLst>
              <a:cs typeface="Arial" charset="0"/>
            </a:endParaRP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23</a:t>
            </a:fld>
            <a:endParaRPr lang="en-IN"/>
          </a:p>
        </p:txBody>
      </p:sp>
      <p:sp>
        <p:nvSpPr>
          <p:cNvPr id="8"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9"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02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000" dirty="0" smtClean="0"/>
              <a:t>What should be the DS </a:t>
            </a:r>
            <a:r>
              <a:rPr lang="en-US" sz="2000" dirty="0"/>
              <a:t>release and Stability Spec </a:t>
            </a:r>
            <a:r>
              <a:rPr lang="en-US" sz="2000" dirty="0" smtClean="0"/>
              <a:t>?</a:t>
            </a:r>
          </a:p>
          <a:p>
            <a:pPr marL="0" indent="0">
              <a:buNone/>
            </a:pPr>
            <a:endParaRPr lang="en-US" sz="2000" dirty="0" smtClean="0"/>
          </a:p>
          <a:p>
            <a:endParaRPr lang="en-US" sz="2000" dirty="0" smtClean="0"/>
          </a:p>
          <a:p>
            <a:r>
              <a:rPr lang="en-US" sz="2000" dirty="0"/>
              <a:t>The stability data where one DS is used to make a DP </a:t>
            </a:r>
            <a:r>
              <a:rPr lang="en-US" sz="2000" dirty="0" smtClean="0"/>
              <a:t> &amp; DP </a:t>
            </a:r>
            <a:r>
              <a:rPr lang="en-US" sz="2000" dirty="0"/>
              <a:t>by pooling DS from two or more </a:t>
            </a:r>
            <a:r>
              <a:rPr lang="en-US" sz="2000" dirty="0" smtClean="0"/>
              <a:t>batches stability can be same??</a:t>
            </a:r>
          </a:p>
          <a:p>
            <a:endParaRPr lang="en-US" sz="2000" dirty="0" smtClean="0"/>
          </a:p>
          <a:p>
            <a:pPr marL="0" indent="0">
              <a:buNone/>
            </a:pPr>
            <a:endParaRPr lang="en-US" sz="2000" dirty="0" smtClean="0"/>
          </a:p>
          <a:p>
            <a:r>
              <a:rPr lang="en-US" sz="2000" dirty="0" smtClean="0">
                <a:ea typeface="Calibri" pitchFamily="34" charset="0"/>
                <a:cs typeface="Times New Roman" pitchFamily="18" charset="0"/>
              </a:rPr>
              <a:t> What should be the shelf life of the excipients used in the product or diluent?</a:t>
            </a:r>
            <a:endParaRPr lang="en-US" sz="2000" dirty="0" smtClean="0"/>
          </a:p>
          <a:p>
            <a:endParaRPr lang="en-US" sz="2000" dirty="0">
              <a:solidFill>
                <a:schemeClr val="hlink"/>
              </a:solidFill>
            </a:endParaRPr>
          </a:p>
          <a:p>
            <a:endParaRPr lang="en-US" sz="2000" dirty="0" smtClean="0"/>
          </a:p>
          <a:p>
            <a:endParaRPr lang="en-US" sz="2000" dirty="0"/>
          </a:p>
          <a:p>
            <a:endParaRPr lang="en-US" sz="2000" dirty="0"/>
          </a:p>
        </p:txBody>
      </p:sp>
      <p:sp>
        <p:nvSpPr>
          <p:cNvPr id="4" name="Footer Placeholder 3"/>
          <p:cNvSpPr>
            <a:spLocks noGrp="1"/>
          </p:cNvSpPr>
          <p:nvPr>
            <p:ph type="ftr" sz="quarter" idx="11"/>
          </p:nvPr>
        </p:nvSpPr>
        <p:spPr>
          <a:xfrm>
            <a:off x="-1" y="6490709"/>
            <a:ext cx="1117759" cy="365125"/>
          </a:xfrm>
        </p:spPr>
        <p:txBody>
          <a:bodyPr/>
          <a:lstStyle/>
          <a:p>
            <a:r>
              <a:rPr lang="en-IN" dirty="0" err="1" smtClean="0"/>
              <a:t>Dr.</a:t>
            </a:r>
            <a:r>
              <a:rPr lang="en-IN" dirty="0" smtClean="0"/>
              <a:t> R. Tunga</a:t>
            </a:r>
            <a:endParaRPr lang="en-IN" dirty="0"/>
          </a:p>
        </p:txBody>
      </p:sp>
      <p:sp>
        <p:nvSpPr>
          <p:cNvPr id="5" name="Slide Number Placeholder 4"/>
          <p:cNvSpPr>
            <a:spLocks noGrp="1"/>
          </p:cNvSpPr>
          <p:nvPr>
            <p:ph type="sldNum" sz="quarter" idx="12"/>
          </p:nvPr>
        </p:nvSpPr>
        <p:spPr/>
        <p:txBody>
          <a:bodyPr/>
          <a:lstStyle/>
          <a:p>
            <a:fld id="{EAEB534E-04B1-4488-A8AF-9B1A91488703}" type="slidenum">
              <a:rPr lang="en-IN" smtClean="0"/>
              <a:t>24</a:t>
            </a:fld>
            <a:endParaRPr lang="en-IN"/>
          </a:p>
        </p:txBody>
      </p:sp>
      <p:pic>
        <p:nvPicPr>
          <p:cNvPr id="6" name="Picture 3" descr="Description: stelis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8"/>
          <p:cNvSpPr>
            <a:spLocks noChangeArrowheads="1"/>
          </p:cNvSpPr>
          <p:nvPr/>
        </p:nvSpPr>
        <p:spPr bwMode="auto">
          <a:xfrm>
            <a:off x="914400" y="533400"/>
            <a:ext cx="8229600" cy="677108"/>
          </a:xfrm>
          <a:prstGeom prst="rect">
            <a:avLst/>
          </a:prstGeom>
          <a:solidFill>
            <a:schemeClr val="bg1">
              <a:alpha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endParaRPr lang="en-US" sz="1000" i="1" dirty="0">
              <a:solidFill>
                <a:srgbClr val="68B92E"/>
              </a:solidFill>
              <a:effectLst>
                <a:outerShdw blurRad="38100" dist="38100" dir="2700000" algn="tl">
                  <a:srgbClr val="C0C0C0"/>
                </a:outerShdw>
              </a:effectLst>
              <a:cs typeface="Arial" charset="0"/>
            </a:endParaRPr>
          </a:p>
          <a:p>
            <a:pPr algn="ctr"/>
            <a:r>
              <a:rPr lang="en-US" sz="2400" i="1" dirty="0">
                <a:solidFill>
                  <a:srgbClr val="68B92E"/>
                </a:solidFill>
                <a:effectLst>
                  <a:outerShdw blurRad="38100" dist="38100" dir="2700000" algn="tl">
                    <a:srgbClr val="C0C0C0"/>
                  </a:outerShdw>
                </a:effectLst>
                <a:cs typeface="Arial" charset="0"/>
              </a:rPr>
              <a:t> FAQs</a:t>
            </a:r>
          </a:p>
          <a:p>
            <a:endParaRPr lang="en-US" sz="1000" i="1" dirty="0">
              <a:solidFill>
                <a:srgbClr val="68B92E"/>
              </a:solidFill>
              <a:effectLst>
                <a:outerShdw blurRad="38100" dist="38100" dir="2700000" algn="tl">
                  <a:srgbClr val="C0C0C0"/>
                </a:outerShdw>
              </a:effectLst>
              <a:cs typeface="Arial" charset="0"/>
            </a:endParaRP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93787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AutoShape 2"/>
          <p:cNvSpPr>
            <a:spLocks noChangeArrowheads="1"/>
          </p:cNvSpPr>
          <p:nvPr/>
        </p:nvSpPr>
        <p:spPr bwMode="auto">
          <a:xfrm>
            <a:off x="2214818" y="3493045"/>
            <a:ext cx="2514600" cy="1285875"/>
          </a:xfrm>
          <a:prstGeom prst="flowChartAlternateProcess">
            <a:avLst/>
          </a:prstGeom>
          <a:solidFill>
            <a:srgbClr val="CC99FF">
              <a:alpha val="23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buFont typeface="Wingdings" pitchFamily="2" charset="2"/>
              <a:buNone/>
            </a:pPr>
            <a:r>
              <a:rPr lang="en-US" sz="1200" dirty="0">
                <a:solidFill>
                  <a:srgbClr val="0033CC"/>
                </a:solidFill>
              </a:rPr>
              <a:t>        </a:t>
            </a:r>
            <a:r>
              <a:rPr lang="en-US" sz="1200" dirty="0"/>
              <a:t>Exploratory studies</a:t>
            </a:r>
          </a:p>
          <a:p>
            <a:pPr marL="342900" indent="-342900">
              <a:buFont typeface="Wingdings" pitchFamily="2" charset="2"/>
              <a:buNone/>
            </a:pPr>
            <a:endParaRPr lang="en-US" sz="1000" dirty="0"/>
          </a:p>
          <a:p>
            <a:pPr marL="342900" indent="-342900">
              <a:buFont typeface="Wingdings" pitchFamily="2" charset="2"/>
              <a:buChar char="ü"/>
            </a:pPr>
            <a:r>
              <a:rPr lang="en-US" sz="1000" b="0" dirty="0"/>
              <a:t>Shear stress</a:t>
            </a:r>
          </a:p>
          <a:p>
            <a:pPr marL="342900" indent="-342900">
              <a:buFont typeface="Wingdings" pitchFamily="2" charset="2"/>
              <a:buChar char="ü"/>
            </a:pPr>
            <a:r>
              <a:rPr lang="en-US" sz="1000" b="0" dirty="0"/>
              <a:t>Photo stability </a:t>
            </a:r>
          </a:p>
          <a:p>
            <a:pPr marL="342900" indent="-342900">
              <a:buFont typeface="Wingdings" pitchFamily="2" charset="2"/>
              <a:buChar char="ü"/>
            </a:pPr>
            <a:r>
              <a:rPr lang="en-US" sz="1000" b="0" dirty="0"/>
              <a:t>Accidental Freezing</a:t>
            </a:r>
          </a:p>
          <a:p>
            <a:pPr marL="342900" indent="-342900">
              <a:buFont typeface="Wingdings" pitchFamily="2" charset="2"/>
              <a:buChar char="ü"/>
            </a:pPr>
            <a:r>
              <a:rPr lang="en-US" sz="1000" b="0" dirty="0"/>
              <a:t>Method applicability</a:t>
            </a:r>
          </a:p>
          <a:p>
            <a:pPr marL="342900" indent="-342900">
              <a:buFont typeface="Wingdings" pitchFamily="2" charset="2"/>
              <a:buChar char="ü"/>
            </a:pPr>
            <a:r>
              <a:rPr lang="en-US" sz="1000" b="0" dirty="0"/>
              <a:t>If required method development</a:t>
            </a:r>
          </a:p>
        </p:txBody>
      </p:sp>
      <p:sp>
        <p:nvSpPr>
          <p:cNvPr id="175107" name="AutoShape 3"/>
          <p:cNvSpPr>
            <a:spLocks noChangeArrowheads="1"/>
          </p:cNvSpPr>
          <p:nvPr/>
        </p:nvSpPr>
        <p:spPr bwMode="auto">
          <a:xfrm>
            <a:off x="5029200" y="3497375"/>
            <a:ext cx="2590800" cy="1295400"/>
          </a:xfrm>
          <a:prstGeom prst="flowChartAlternateProcess">
            <a:avLst/>
          </a:prstGeom>
          <a:solidFill>
            <a:srgbClr val="FFFF99">
              <a:alpha val="28999"/>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342900" indent="-342900"/>
            <a:r>
              <a:rPr lang="en-US" sz="1200" dirty="0"/>
              <a:t>Consistency batches (DS &amp; DP)  </a:t>
            </a:r>
          </a:p>
          <a:p>
            <a:pPr marL="342900" indent="-342900"/>
            <a:endParaRPr lang="en-US" sz="1000" dirty="0"/>
          </a:p>
          <a:p>
            <a:pPr marL="342900" indent="-342900">
              <a:buFont typeface="Wingdings" pitchFamily="2" charset="2"/>
              <a:buChar char="ü"/>
            </a:pPr>
            <a:r>
              <a:rPr lang="en-US" sz="1200" b="0" dirty="0"/>
              <a:t>   </a:t>
            </a:r>
            <a:r>
              <a:rPr lang="en-US" sz="1000" b="0" dirty="0"/>
              <a:t>Real time study         </a:t>
            </a:r>
          </a:p>
          <a:p>
            <a:pPr marL="342900" indent="-342900">
              <a:buFont typeface="Wingdings" pitchFamily="2" charset="2"/>
              <a:buChar char="ü"/>
            </a:pPr>
            <a:r>
              <a:rPr lang="en-US" sz="1000" b="0" dirty="0"/>
              <a:t>    Accelerated study        </a:t>
            </a:r>
          </a:p>
          <a:p>
            <a:pPr marL="342900" indent="-342900">
              <a:buFont typeface="Wingdings" pitchFamily="2" charset="2"/>
              <a:buChar char="ü"/>
            </a:pPr>
            <a:r>
              <a:rPr lang="en-US" sz="1000" b="0" dirty="0"/>
              <a:t>    Stress study                 </a:t>
            </a:r>
          </a:p>
          <a:p>
            <a:pPr marL="342900" indent="-342900">
              <a:buFont typeface="Wingdings" pitchFamily="2" charset="2"/>
              <a:buChar char="ü"/>
            </a:pPr>
            <a:r>
              <a:rPr lang="en-US" sz="1000" b="0" dirty="0"/>
              <a:t>    Impurity characterization  </a:t>
            </a:r>
          </a:p>
        </p:txBody>
      </p:sp>
      <p:sp>
        <p:nvSpPr>
          <p:cNvPr id="175108" name="AutoShape 4"/>
          <p:cNvSpPr>
            <a:spLocks noChangeArrowheads="1"/>
          </p:cNvSpPr>
          <p:nvPr/>
        </p:nvSpPr>
        <p:spPr bwMode="auto">
          <a:xfrm>
            <a:off x="252016" y="3461873"/>
            <a:ext cx="1727200" cy="914400"/>
          </a:xfrm>
          <a:prstGeom prst="flowChartAlternateProcess">
            <a:avLst/>
          </a:prstGeom>
          <a:solidFill>
            <a:srgbClr val="FFCC99">
              <a:alpha val="45000"/>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r>
              <a:rPr lang="en-US" sz="1200" dirty="0"/>
              <a:t>Exploratory studies</a:t>
            </a:r>
          </a:p>
          <a:p>
            <a:pPr marL="342900" indent="-342900"/>
            <a:endParaRPr lang="en-US" sz="1000" dirty="0"/>
          </a:p>
          <a:p>
            <a:pPr marL="342900" indent="-342900">
              <a:buFont typeface="Wingdings" pitchFamily="2" charset="2"/>
              <a:buChar char="ü"/>
            </a:pPr>
            <a:r>
              <a:rPr lang="en-US" sz="1000" b="0" dirty="0"/>
              <a:t>Accelerated study </a:t>
            </a:r>
          </a:p>
          <a:p>
            <a:pPr marL="342900" indent="-342900">
              <a:buFont typeface="Wingdings" pitchFamily="2" charset="2"/>
              <a:buChar char="ü"/>
            </a:pPr>
            <a:r>
              <a:rPr lang="en-US" sz="1000" b="0" dirty="0"/>
              <a:t>Stress study</a:t>
            </a:r>
          </a:p>
        </p:txBody>
      </p:sp>
      <p:sp>
        <p:nvSpPr>
          <p:cNvPr id="175111" name="AutoShape 7"/>
          <p:cNvSpPr>
            <a:spLocks noChangeArrowheads="1"/>
          </p:cNvSpPr>
          <p:nvPr/>
        </p:nvSpPr>
        <p:spPr bwMode="auto">
          <a:xfrm>
            <a:off x="7308303" y="5581650"/>
            <a:ext cx="1835697" cy="838200"/>
          </a:xfrm>
          <a:prstGeom prst="flowChartAlternateProcess">
            <a:avLst/>
          </a:prstGeom>
          <a:solidFill>
            <a:schemeClr val="folHlink">
              <a:alpha val="23000"/>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buFont typeface="Wingdings" pitchFamily="2" charset="2"/>
              <a:buNone/>
            </a:pPr>
            <a:r>
              <a:rPr lang="en-US" sz="1200" dirty="0">
                <a:solidFill>
                  <a:srgbClr val="0033CC"/>
                </a:solidFill>
              </a:rPr>
              <a:t> </a:t>
            </a:r>
            <a:r>
              <a:rPr lang="en-US" sz="1200" dirty="0"/>
              <a:t>Comparability studies</a:t>
            </a:r>
          </a:p>
          <a:p>
            <a:pPr marL="342900" indent="-342900"/>
            <a:endParaRPr lang="en-US" sz="1000" b="0" dirty="0"/>
          </a:p>
          <a:p>
            <a:pPr marL="342900" indent="-342900">
              <a:buFont typeface="Wingdings" pitchFamily="2" charset="2"/>
              <a:buChar char="ü"/>
            </a:pPr>
            <a:r>
              <a:rPr lang="en-US" sz="1000" b="0" dirty="0"/>
              <a:t>        Accelerated study </a:t>
            </a:r>
          </a:p>
          <a:p>
            <a:pPr marL="342900" indent="-342900">
              <a:buFont typeface="Wingdings" pitchFamily="2" charset="2"/>
              <a:buChar char="ü"/>
            </a:pPr>
            <a:r>
              <a:rPr lang="en-US" sz="1000" b="0" dirty="0"/>
              <a:t>        Stress study</a:t>
            </a:r>
          </a:p>
        </p:txBody>
      </p:sp>
      <p:sp>
        <p:nvSpPr>
          <p:cNvPr id="175112" name="AutoShape 8"/>
          <p:cNvSpPr>
            <a:spLocks noChangeArrowheads="1"/>
          </p:cNvSpPr>
          <p:nvPr/>
        </p:nvSpPr>
        <p:spPr bwMode="auto">
          <a:xfrm>
            <a:off x="3171031" y="905708"/>
            <a:ext cx="2782888" cy="3810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r>
              <a:rPr lang="en-US" sz="1200" dirty="0">
                <a:solidFill>
                  <a:schemeClr val="bg1"/>
                </a:solidFill>
              </a:rPr>
              <a:t>Fermentation process development</a:t>
            </a:r>
          </a:p>
        </p:txBody>
      </p:sp>
      <p:sp>
        <p:nvSpPr>
          <p:cNvPr id="175113" name="AutoShape 9"/>
          <p:cNvSpPr>
            <a:spLocks noChangeArrowheads="1"/>
          </p:cNvSpPr>
          <p:nvPr/>
        </p:nvSpPr>
        <p:spPr bwMode="auto">
          <a:xfrm>
            <a:off x="3731202" y="1515308"/>
            <a:ext cx="1654175" cy="3810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r>
              <a:rPr lang="en-US" sz="1200" dirty="0">
                <a:solidFill>
                  <a:schemeClr val="bg1"/>
                </a:solidFill>
              </a:rPr>
              <a:t>Protein Purification</a:t>
            </a:r>
          </a:p>
        </p:txBody>
      </p:sp>
      <p:sp>
        <p:nvSpPr>
          <p:cNvPr id="175114" name="AutoShape 10"/>
          <p:cNvSpPr>
            <a:spLocks noChangeArrowheads="1"/>
          </p:cNvSpPr>
          <p:nvPr/>
        </p:nvSpPr>
        <p:spPr bwMode="auto">
          <a:xfrm>
            <a:off x="304800" y="2551113"/>
            <a:ext cx="2057400" cy="5334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lgn="ctr"/>
            <a:r>
              <a:rPr lang="en-US" sz="1200" dirty="0">
                <a:solidFill>
                  <a:schemeClr val="bg1"/>
                </a:solidFill>
              </a:rPr>
              <a:t>Prior to process freezing</a:t>
            </a:r>
          </a:p>
        </p:txBody>
      </p:sp>
      <p:sp>
        <p:nvSpPr>
          <p:cNvPr id="175115" name="AutoShape 11"/>
          <p:cNvSpPr>
            <a:spLocks noChangeArrowheads="1"/>
          </p:cNvSpPr>
          <p:nvPr/>
        </p:nvSpPr>
        <p:spPr bwMode="auto">
          <a:xfrm>
            <a:off x="7658100" y="2665413"/>
            <a:ext cx="1485900" cy="533400"/>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lgn="ctr"/>
            <a:r>
              <a:rPr lang="en-US" sz="1200" dirty="0">
                <a:solidFill>
                  <a:schemeClr val="bg1"/>
                </a:solidFill>
              </a:rPr>
              <a:t>Post Change</a:t>
            </a:r>
          </a:p>
        </p:txBody>
      </p:sp>
      <p:sp>
        <p:nvSpPr>
          <p:cNvPr id="175116" name="AutoShape 12"/>
          <p:cNvSpPr>
            <a:spLocks noChangeArrowheads="1"/>
          </p:cNvSpPr>
          <p:nvPr/>
        </p:nvSpPr>
        <p:spPr bwMode="auto">
          <a:xfrm>
            <a:off x="2627784" y="2501900"/>
            <a:ext cx="1800200" cy="544513"/>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lgn="ctr"/>
            <a:r>
              <a:rPr lang="en-US" sz="1200" dirty="0">
                <a:solidFill>
                  <a:schemeClr val="bg1"/>
                </a:solidFill>
              </a:rPr>
              <a:t>When process is developed</a:t>
            </a:r>
          </a:p>
        </p:txBody>
      </p:sp>
      <p:sp>
        <p:nvSpPr>
          <p:cNvPr id="175118" name="Line 14"/>
          <p:cNvSpPr>
            <a:spLocks noChangeShapeType="1"/>
          </p:cNvSpPr>
          <p:nvPr/>
        </p:nvSpPr>
        <p:spPr bwMode="auto">
          <a:xfrm>
            <a:off x="4542270" y="1286708"/>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19" name="Line 15"/>
          <p:cNvSpPr>
            <a:spLocks noChangeShapeType="1"/>
          </p:cNvSpPr>
          <p:nvPr/>
        </p:nvSpPr>
        <p:spPr bwMode="auto">
          <a:xfrm>
            <a:off x="3568318" y="2331460"/>
            <a:ext cx="0" cy="2415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20" name="Line 16"/>
          <p:cNvSpPr>
            <a:spLocks noChangeShapeType="1"/>
          </p:cNvSpPr>
          <p:nvPr/>
        </p:nvSpPr>
        <p:spPr bwMode="auto">
          <a:xfrm flipH="1">
            <a:off x="1339149" y="2305451"/>
            <a:ext cx="6856413" cy="317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21" name="Line 17"/>
          <p:cNvSpPr>
            <a:spLocks noChangeShapeType="1"/>
          </p:cNvSpPr>
          <p:nvPr/>
        </p:nvSpPr>
        <p:spPr bwMode="auto">
          <a:xfrm>
            <a:off x="8195562" y="2345138"/>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22" name="Line 18"/>
          <p:cNvSpPr>
            <a:spLocks noChangeShapeType="1"/>
          </p:cNvSpPr>
          <p:nvPr/>
        </p:nvSpPr>
        <p:spPr bwMode="auto">
          <a:xfrm>
            <a:off x="1339149" y="2308626"/>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24" name="Line 20"/>
          <p:cNvSpPr>
            <a:spLocks noChangeShapeType="1"/>
          </p:cNvSpPr>
          <p:nvPr/>
        </p:nvSpPr>
        <p:spPr bwMode="auto">
          <a:xfrm>
            <a:off x="3724275" y="3046413"/>
            <a:ext cx="0" cy="22236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30" name="Line 26"/>
          <p:cNvSpPr>
            <a:spLocks noChangeShapeType="1"/>
          </p:cNvSpPr>
          <p:nvPr/>
        </p:nvSpPr>
        <p:spPr bwMode="auto">
          <a:xfrm flipH="1">
            <a:off x="2466974" y="3268775"/>
            <a:ext cx="3113137"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31" name="Line 27"/>
          <p:cNvSpPr>
            <a:spLocks noChangeShapeType="1"/>
          </p:cNvSpPr>
          <p:nvPr/>
        </p:nvSpPr>
        <p:spPr bwMode="auto">
          <a:xfrm>
            <a:off x="2484005" y="3268775"/>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32" name="Line 28"/>
          <p:cNvSpPr>
            <a:spLocks noChangeShapeType="1"/>
          </p:cNvSpPr>
          <p:nvPr/>
        </p:nvSpPr>
        <p:spPr bwMode="auto">
          <a:xfrm>
            <a:off x="5580112" y="3268775"/>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33" name="Line 29"/>
          <p:cNvSpPr>
            <a:spLocks noChangeShapeType="1"/>
          </p:cNvSpPr>
          <p:nvPr/>
        </p:nvSpPr>
        <p:spPr bwMode="auto">
          <a:xfrm>
            <a:off x="1115616" y="3042773"/>
            <a:ext cx="0" cy="4191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36" name="Line 32"/>
          <p:cNvSpPr>
            <a:spLocks noChangeShapeType="1"/>
          </p:cNvSpPr>
          <p:nvPr/>
        </p:nvSpPr>
        <p:spPr bwMode="auto">
          <a:xfrm>
            <a:off x="8449541" y="3252323"/>
            <a:ext cx="0" cy="232932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175137" name="Rectangle 8"/>
          <p:cNvSpPr>
            <a:spLocks noChangeArrowheads="1"/>
          </p:cNvSpPr>
          <p:nvPr/>
        </p:nvSpPr>
        <p:spPr bwMode="auto">
          <a:xfrm>
            <a:off x="929646" y="-46548"/>
            <a:ext cx="8229600" cy="892552"/>
          </a:xfrm>
          <a:prstGeom prst="rect">
            <a:avLst/>
          </a:prstGeom>
          <a:solidFill>
            <a:schemeClr val="bg1">
              <a:alpha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endParaRPr lang="en-US" sz="1000" i="1" dirty="0">
              <a:solidFill>
                <a:srgbClr val="68B92E"/>
              </a:solidFill>
              <a:effectLst>
                <a:outerShdw blurRad="38100" dist="38100" dir="2700000" algn="tl">
                  <a:srgbClr val="C0C0C0"/>
                </a:outerShdw>
              </a:effectLst>
              <a:cs typeface="Arial" charset="0"/>
            </a:endParaRPr>
          </a:p>
          <a:p>
            <a:r>
              <a:rPr lang="en-US" sz="2400" i="1" dirty="0">
                <a:solidFill>
                  <a:srgbClr val="68B92E"/>
                </a:solidFill>
                <a:effectLst>
                  <a:outerShdw blurRad="38100" dist="38100" dir="2700000" algn="tl">
                    <a:srgbClr val="C0C0C0"/>
                  </a:outerShdw>
                </a:effectLst>
                <a:cs typeface="Arial" charset="0"/>
              </a:rPr>
              <a:t> </a:t>
            </a:r>
            <a:r>
              <a:rPr lang="en-US" sz="2400" i="1" dirty="0" smtClean="0">
                <a:solidFill>
                  <a:srgbClr val="68B92E"/>
                </a:solidFill>
                <a:effectLst>
                  <a:outerShdw blurRad="38100" dist="38100" dir="2700000" algn="tl">
                    <a:srgbClr val="C0C0C0"/>
                  </a:outerShdw>
                </a:effectLst>
                <a:cs typeface="Arial" charset="0"/>
              </a:rPr>
              <a:t>Summary </a:t>
            </a:r>
            <a:r>
              <a:rPr lang="en-US" sz="2400" i="1" dirty="0">
                <a:solidFill>
                  <a:srgbClr val="68B92E"/>
                </a:solidFill>
                <a:effectLst>
                  <a:outerShdw blurRad="38100" dist="38100" dir="2700000" algn="tl">
                    <a:srgbClr val="C0C0C0"/>
                  </a:outerShdw>
                </a:effectLst>
                <a:cs typeface="Arial" charset="0"/>
              </a:rPr>
              <a:t>of stability program for </a:t>
            </a:r>
            <a:r>
              <a:rPr lang="en-US" sz="2400" i="1" dirty="0" err="1">
                <a:solidFill>
                  <a:srgbClr val="68B92E"/>
                </a:solidFill>
                <a:effectLst>
                  <a:outerShdw blurRad="38100" dist="38100" dir="2700000" algn="tl">
                    <a:srgbClr val="C0C0C0"/>
                  </a:outerShdw>
                </a:effectLst>
                <a:cs typeface="Arial" charset="0"/>
              </a:rPr>
              <a:t>biosimilar</a:t>
            </a:r>
            <a:r>
              <a:rPr lang="en-US" sz="2400" i="1" dirty="0">
                <a:solidFill>
                  <a:srgbClr val="68B92E"/>
                </a:solidFill>
                <a:effectLst>
                  <a:outerShdw blurRad="38100" dist="38100" dir="2700000" algn="tl">
                    <a:srgbClr val="C0C0C0"/>
                  </a:outerShdw>
                </a:effectLst>
                <a:cs typeface="Arial" charset="0"/>
              </a:rPr>
              <a:t> Product development</a:t>
            </a:r>
          </a:p>
          <a:p>
            <a:r>
              <a:rPr lang="en-US" sz="2400" i="1" dirty="0" smtClean="0">
                <a:solidFill>
                  <a:srgbClr val="68B92E"/>
                </a:solidFill>
                <a:effectLst>
                  <a:outerShdw blurRad="38100" dist="38100" dir="2700000" algn="tl">
                    <a:srgbClr val="C0C0C0"/>
                  </a:outerShdw>
                </a:effectLst>
                <a:cs typeface="Arial" charset="0"/>
              </a:rPr>
              <a:t> </a:t>
            </a:r>
            <a:endParaRPr lang="en-US" sz="1000" i="1" dirty="0">
              <a:solidFill>
                <a:srgbClr val="68B92E"/>
              </a:solidFill>
              <a:effectLst>
                <a:outerShdw blurRad="38100" dist="38100" dir="2700000" algn="tl">
                  <a:srgbClr val="C0C0C0"/>
                </a:outerShdw>
              </a:effectLst>
              <a:cs typeface="Arial" charset="0"/>
            </a:endParaRPr>
          </a:p>
        </p:txBody>
      </p:sp>
      <p:pic>
        <p:nvPicPr>
          <p:cNvPr id="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25</a:t>
            </a:fld>
            <a:endParaRPr lang="en-IN"/>
          </a:p>
        </p:txBody>
      </p:sp>
      <p:sp>
        <p:nvSpPr>
          <p:cNvPr id="28"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29" name="Picture 3" descr="Description: stelis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AutoShape 12"/>
          <p:cNvSpPr>
            <a:spLocks noChangeArrowheads="1"/>
          </p:cNvSpPr>
          <p:nvPr/>
        </p:nvSpPr>
        <p:spPr bwMode="auto">
          <a:xfrm>
            <a:off x="4628477" y="2588876"/>
            <a:ext cx="1523206" cy="544513"/>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lgn="ctr"/>
            <a:r>
              <a:rPr lang="en-US" sz="1200" dirty="0" smtClean="0">
                <a:solidFill>
                  <a:schemeClr val="bg1"/>
                </a:solidFill>
              </a:rPr>
              <a:t>CT  stage</a:t>
            </a:r>
            <a:endParaRPr lang="en-US" sz="1200" dirty="0">
              <a:solidFill>
                <a:schemeClr val="bg1"/>
              </a:solidFill>
            </a:endParaRPr>
          </a:p>
        </p:txBody>
      </p:sp>
      <p:sp>
        <p:nvSpPr>
          <p:cNvPr id="31" name="Line 15"/>
          <p:cNvSpPr>
            <a:spLocks noChangeShapeType="1"/>
          </p:cNvSpPr>
          <p:nvPr/>
        </p:nvSpPr>
        <p:spPr bwMode="auto">
          <a:xfrm flipH="1">
            <a:off x="4625752" y="1896308"/>
            <a:ext cx="0" cy="4651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32" name="Line 15"/>
          <p:cNvSpPr>
            <a:spLocks noChangeShapeType="1"/>
          </p:cNvSpPr>
          <p:nvPr/>
        </p:nvSpPr>
        <p:spPr bwMode="auto">
          <a:xfrm>
            <a:off x="5148064" y="2288276"/>
            <a:ext cx="0" cy="2415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33" name="AutoShape 12"/>
          <p:cNvSpPr>
            <a:spLocks noChangeArrowheads="1"/>
          </p:cNvSpPr>
          <p:nvPr/>
        </p:nvSpPr>
        <p:spPr bwMode="auto">
          <a:xfrm>
            <a:off x="6324600" y="2501900"/>
            <a:ext cx="1154052" cy="544513"/>
          </a:xfrm>
          <a:prstGeom prst="flowChartAlternateProcess">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342900" indent="-342900" algn="ctr"/>
            <a:r>
              <a:rPr lang="en-US" sz="1200" dirty="0" smtClean="0">
                <a:solidFill>
                  <a:schemeClr val="bg1"/>
                </a:solidFill>
              </a:rPr>
              <a:t>Validation  stage</a:t>
            </a:r>
            <a:endParaRPr lang="en-US" sz="1200" dirty="0">
              <a:solidFill>
                <a:schemeClr val="bg1"/>
              </a:solidFill>
            </a:endParaRPr>
          </a:p>
        </p:txBody>
      </p:sp>
      <p:sp>
        <p:nvSpPr>
          <p:cNvPr id="34" name="Line 15"/>
          <p:cNvSpPr>
            <a:spLocks noChangeShapeType="1"/>
          </p:cNvSpPr>
          <p:nvPr/>
        </p:nvSpPr>
        <p:spPr bwMode="auto">
          <a:xfrm>
            <a:off x="6804248" y="2295637"/>
            <a:ext cx="0" cy="241589"/>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35" name="Line 15"/>
          <p:cNvSpPr>
            <a:spLocks noChangeShapeType="1"/>
          </p:cNvSpPr>
          <p:nvPr/>
        </p:nvSpPr>
        <p:spPr bwMode="auto">
          <a:xfrm flipH="1">
            <a:off x="4562475" y="2968625"/>
            <a:ext cx="511721" cy="226057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36" name="AutoShape 3"/>
          <p:cNvSpPr>
            <a:spLocks noChangeArrowheads="1"/>
          </p:cNvSpPr>
          <p:nvPr/>
        </p:nvSpPr>
        <p:spPr bwMode="auto">
          <a:xfrm>
            <a:off x="2043860" y="5124450"/>
            <a:ext cx="2590800" cy="1295400"/>
          </a:xfrm>
          <a:prstGeom prst="flowChartAlternateProcess">
            <a:avLst/>
          </a:prstGeom>
          <a:solidFill>
            <a:srgbClr val="FFFF99">
              <a:alpha val="28999"/>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342900" indent="-342900"/>
            <a:r>
              <a:rPr lang="en-US" sz="1200" dirty="0" smtClean="0"/>
              <a:t>CT </a:t>
            </a:r>
            <a:r>
              <a:rPr lang="en-US" sz="1200" dirty="0"/>
              <a:t>batches (DS &amp; DP)  </a:t>
            </a:r>
          </a:p>
          <a:p>
            <a:pPr marL="342900" indent="-342900"/>
            <a:endParaRPr lang="en-US" sz="1000" dirty="0"/>
          </a:p>
          <a:p>
            <a:pPr marL="342900" indent="-342900">
              <a:buFont typeface="Wingdings" pitchFamily="2" charset="2"/>
              <a:buChar char="ü"/>
            </a:pPr>
            <a:r>
              <a:rPr lang="en-US" sz="1200" b="0" dirty="0"/>
              <a:t>   </a:t>
            </a:r>
            <a:r>
              <a:rPr lang="en-US" sz="1000" b="0" dirty="0"/>
              <a:t>Real time study         </a:t>
            </a:r>
          </a:p>
          <a:p>
            <a:pPr marL="342900" indent="-342900">
              <a:buFont typeface="Wingdings" pitchFamily="2" charset="2"/>
              <a:buChar char="ü"/>
            </a:pPr>
            <a:r>
              <a:rPr lang="en-US" sz="1000" b="0" dirty="0"/>
              <a:t>    Accelerated study        </a:t>
            </a:r>
          </a:p>
          <a:p>
            <a:pPr marL="342900" indent="-342900">
              <a:buFont typeface="Wingdings" pitchFamily="2" charset="2"/>
              <a:buChar char="ü"/>
            </a:pPr>
            <a:r>
              <a:rPr lang="en-US" sz="1000" b="0" dirty="0"/>
              <a:t>    Stress study                 </a:t>
            </a:r>
          </a:p>
          <a:p>
            <a:pPr marL="342900" indent="-342900">
              <a:buFont typeface="Wingdings" pitchFamily="2" charset="2"/>
              <a:buChar char="ü"/>
            </a:pPr>
            <a:r>
              <a:rPr lang="en-US" sz="1000" b="0" dirty="0"/>
              <a:t>    Impurity characterization  </a:t>
            </a:r>
          </a:p>
        </p:txBody>
      </p:sp>
      <p:sp>
        <p:nvSpPr>
          <p:cNvPr id="37" name="Line 15"/>
          <p:cNvSpPr>
            <a:spLocks noChangeShapeType="1"/>
          </p:cNvSpPr>
          <p:nvPr/>
        </p:nvSpPr>
        <p:spPr bwMode="auto">
          <a:xfrm flipH="1">
            <a:off x="7092280" y="2861132"/>
            <a:ext cx="365621" cy="2296804"/>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IN"/>
          </a:p>
        </p:txBody>
      </p:sp>
      <p:sp>
        <p:nvSpPr>
          <p:cNvPr id="39" name="AutoShape 3"/>
          <p:cNvSpPr>
            <a:spLocks noChangeArrowheads="1"/>
          </p:cNvSpPr>
          <p:nvPr/>
        </p:nvSpPr>
        <p:spPr bwMode="auto">
          <a:xfrm>
            <a:off x="5074196" y="5157936"/>
            <a:ext cx="2162100" cy="1151384"/>
          </a:xfrm>
          <a:prstGeom prst="flowChartAlternateProcess">
            <a:avLst/>
          </a:prstGeom>
          <a:solidFill>
            <a:srgbClr val="FFFF99">
              <a:alpha val="28999"/>
            </a:srgb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342900" indent="-342900"/>
            <a:r>
              <a:rPr lang="en-US" sz="1200" dirty="0" smtClean="0"/>
              <a:t>Validation </a:t>
            </a:r>
            <a:r>
              <a:rPr lang="en-US" sz="1200" dirty="0"/>
              <a:t>batches (DS &amp; DP)  </a:t>
            </a:r>
          </a:p>
          <a:p>
            <a:pPr marL="342900" indent="-342900"/>
            <a:endParaRPr lang="en-US" sz="1000" dirty="0"/>
          </a:p>
          <a:p>
            <a:pPr marL="342900" indent="-342900">
              <a:buFont typeface="Wingdings" pitchFamily="2" charset="2"/>
              <a:buChar char="ü"/>
            </a:pPr>
            <a:r>
              <a:rPr lang="en-US" sz="1200" b="0" dirty="0"/>
              <a:t>   </a:t>
            </a:r>
            <a:r>
              <a:rPr lang="en-US" sz="1000" b="0" dirty="0"/>
              <a:t>Real time study         </a:t>
            </a:r>
          </a:p>
          <a:p>
            <a:pPr marL="342900" indent="-342900">
              <a:buFont typeface="Wingdings" pitchFamily="2" charset="2"/>
              <a:buChar char="ü"/>
            </a:pPr>
            <a:r>
              <a:rPr lang="en-US" sz="1000" b="0" dirty="0"/>
              <a:t>    Accelerated study        </a:t>
            </a:r>
          </a:p>
          <a:p>
            <a:pPr marL="342900" indent="-342900">
              <a:buFont typeface="Wingdings" pitchFamily="2" charset="2"/>
              <a:buChar char="ü"/>
            </a:pPr>
            <a:r>
              <a:rPr lang="en-US" sz="1000" b="0" dirty="0"/>
              <a:t>    Stress study                 </a:t>
            </a:r>
            <a:r>
              <a:rPr lang="en-US" sz="1000" b="0" dirty="0" smtClean="0"/>
              <a:t>  </a:t>
            </a:r>
            <a:endParaRPr lang="en-US" sz="1000" b="0" dirty="0"/>
          </a:p>
        </p:txBody>
      </p:sp>
    </p:spTree>
    <p:extLst>
      <p:ext uri="{BB962C8B-B14F-4D97-AF65-F5344CB8AC3E}">
        <p14:creationId xmlns:p14="http://schemas.microsoft.com/office/powerpoint/2010/main" val="3623404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withEffect">
                                  <p:stCondLst>
                                    <p:cond delay="0"/>
                                  </p:stCondLst>
                                  <p:childTnLst>
                                    <p:set>
                                      <p:cBhvr>
                                        <p:cTn id="6" dur="1" fill="hold">
                                          <p:stCondLst>
                                            <p:cond delay="0"/>
                                          </p:stCondLst>
                                        </p:cTn>
                                        <p:tgtEl>
                                          <p:spTgt spid="175137"/>
                                        </p:tgtEl>
                                        <p:attrNameLst>
                                          <p:attrName>style.visibility</p:attrName>
                                        </p:attrNameLst>
                                      </p:cBhvr>
                                      <p:to>
                                        <p:strVal val="visible"/>
                                      </p:to>
                                    </p:set>
                                    <p:anim calcmode="lin" valueType="num">
                                      <p:cBhvr additive="base">
                                        <p:cTn id="7" dur="500" fill="hold"/>
                                        <p:tgtEl>
                                          <p:spTgt spid="175137"/>
                                        </p:tgtEl>
                                        <p:attrNameLst>
                                          <p:attrName>ppt_x</p:attrName>
                                        </p:attrNameLst>
                                      </p:cBhvr>
                                      <p:tavLst>
                                        <p:tav tm="0">
                                          <p:val>
                                            <p:strVal val="1+#ppt_w/2"/>
                                          </p:val>
                                        </p:tav>
                                        <p:tav tm="100000">
                                          <p:val>
                                            <p:strVal val="#ppt_x"/>
                                          </p:val>
                                        </p:tav>
                                      </p:tavLst>
                                    </p:anim>
                                    <p:anim calcmode="lin" valueType="num">
                                      <p:cBhvr additive="base">
                                        <p:cTn id="8" dur="500" fill="hold"/>
                                        <p:tgtEl>
                                          <p:spTgt spid="1751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3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Joe Thomas (Stelis)</a:t>
            </a:r>
          </a:p>
          <a:p>
            <a:r>
              <a:rPr lang="en-US" dirty="0" smtClean="0"/>
              <a:t>Nadine </a:t>
            </a:r>
            <a:r>
              <a:rPr lang="en-US" dirty="0"/>
              <a:t>M Ritter (Global biotech Expert</a:t>
            </a:r>
            <a:r>
              <a:rPr lang="en-US" dirty="0" smtClean="0"/>
              <a:t>)</a:t>
            </a:r>
          </a:p>
          <a:p>
            <a:r>
              <a:rPr lang="en-US" dirty="0" smtClean="0"/>
              <a:t>Jun-Liu </a:t>
            </a:r>
            <a:r>
              <a:rPr lang="en-US" dirty="0"/>
              <a:t>(Genentech)</a:t>
            </a:r>
          </a:p>
          <a:p>
            <a:r>
              <a:rPr lang="en-US" dirty="0" err="1"/>
              <a:t>Hui</a:t>
            </a:r>
            <a:r>
              <a:rPr lang="en-US" dirty="0"/>
              <a:t> Zhao (Novartis</a:t>
            </a:r>
            <a:r>
              <a:rPr lang="en-US" dirty="0" smtClean="0"/>
              <a:t>)</a:t>
            </a:r>
          </a:p>
          <a:p>
            <a:r>
              <a:rPr lang="en-US" dirty="0" smtClean="0"/>
              <a:t>Dhananjay </a:t>
            </a:r>
            <a:r>
              <a:rPr lang="en-US" dirty="0" err="1" smtClean="0"/>
              <a:t>Patankar</a:t>
            </a:r>
            <a:r>
              <a:rPr lang="en-US" dirty="0" smtClean="0"/>
              <a:t> ( </a:t>
            </a:r>
            <a:r>
              <a:rPr lang="en-US" dirty="0" err="1" smtClean="0"/>
              <a:t>Syngene</a:t>
            </a:r>
            <a:r>
              <a:rPr lang="en-US" dirty="0" smtClean="0"/>
              <a:t>)</a:t>
            </a:r>
          </a:p>
          <a:p>
            <a:r>
              <a:rPr lang="en-US" dirty="0" err="1" smtClean="0"/>
              <a:t>Rustom</a:t>
            </a:r>
            <a:r>
              <a:rPr lang="en-US" dirty="0" smtClean="0"/>
              <a:t> </a:t>
            </a:r>
            <a:r>
              <a:rPr lang="en-US" dirty="0" err="1" smtClean="0"/>
              <a:t>Mody</a:t>
            </a:r>
            <a:r>
              <a:rPr lang="en-US" dirty="0" smtClean="0"/>
              <a:t> (</a:t>
            </a:r>
            <a:r>
              <a:rPr lang="en-US" dirty="0" err="1" smtClean="0"/>
              <a:t>Lupin</a:t>
            </a:r>
            <a:r>
              <a:rPr lang="en-US" dirty="0" smtClean="0"/>
              <a:t>) </a:t>
            </a:r>
            <a:endParaRPr lang="en-US" dirty="0"/>
          </a:p>
          <a:p>
            <a:r>
              <a:rPr lang="en-US" dirty="0"/>
              <a:t>Anand </a:t>
            </a:r>
            <a:r>
              <a:rPr lang="en-US" dirty="0" err="1"/>
              <a:t>Khedkar</a:t>
            </a:r>
            <a:r>
              <a:rPr lang="en-US" dirty="0"/>
              <a:t>  (</a:t>
            </a:r>
            <a:r>
              <a:rPr lang="en-US" dirty="0" err="1"/>
              <a:t>Biocon</a:t>
            </a:r>
            <a:r>
              <a:rPr lang="en-US" dirty="0"/>
              <a:t>)</a:t>
            </a:r>
          </a:p>
          <a:p>
            <a:r>
              <a:rPr lang="en-US" dirty="0" smtClean="0"/>
              <a:t>Venkat </a:t>
            </a:r>
            <a:r>
              <a:rPr lang="en-US" dirty="0" err="1"/>
              <a:t>Mukku</a:t>
            </a:r>
            <a:r>
              <a:rPr lang="en-US" dirty="0"/>
              <a:t> (USP)</a:t>
            </a:r>
          </a:p>
          <a:p>
            <a:r>
              <a:rPr lang="en-US" dirty="0" err="1"/>
              <a:t>Ivona</a:t>
            </a:r>
            <a:r>
              <a:rPr lang="en-US" dirty="0"/>
              <a:t> </a:t>
            </a:r>
            <a:r>
              <a:rPr lang="en-US" dirty="0" err="1"/>
              <a:t>Radic</a:t>
            </a:r>
            <a:r>
              <a:rPr lang="en-US" dirty="0"/>
              <a:t>  (</a:t>
            </a:r>
            <a:r>
              <a:rPr lang="en-US" dirty="0" err="1"/>
              <a:t>Pliva</a:t>
            </a:r>
            <a:r>
              <a:rPr lang="en-US" dirty="0"/>
              <a:t>, Croatia</a:t>
            </a:r>
            <a:r>
              <a:rPr lang="en-US" dirty="0" smtClean="0"/>
              <a:t>)</a:t>
            </a:r>
          </a:p>
          <a:p>
            <a:r>
              <a:rPr lang="en-US" dirty="0" smtClean="0"/>
              <a:t>Binita </a:t>
            </a:r>
            <a:r>
              <a:rPr lang="en-US" dirty="0"/>
              <a:t>S. Tunga (Stelis</a:t>
            </a:r>
            <a:r>
              <a:rPr lang="en-US" dirty="0" smtClean="0"/>
              <a:t>)</a:t>
            </a:r>
          </a:p>
          <a:p>
            <a:r>
              <a:rPr lang="en-US" dirty="0" smtClean="0"/>
              <a:t>Sunil  </a:t>
            </a:r>
            <a:r>
              <a:rPr lang="en-US" dirty="0"/>
              <a:t>S</a:t>
            </a:r>
            <a:r>
              <a:rPr lang="en-US" dirty="0" smtClean="0"/>
              <a:t>hekar   (Stelis)</a:t>
            </a:r>
          </a:p>
          <a:p>
            <a:endParaRPr lang="en-US" dirty="0"/>
          </a:p>
          <a:p>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EAEB534E-04B1-4488-A8AF-9B1A91488703}" type="slidenum">
              <a:rPr lang="en-IN" smtClean="0"/>
              <a:t>26</a:t>
            </a:fld>
            <a:endParaRPr lang="en-IN"/>
          </a:p>
        </p:txBody>
      </p:sp>
      <p:sp>
        <p:nvSpPr>
          <p:cNvPr id="7"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8"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401080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67944" y="2924944"/>
            <a:ext cx="2247090" cy="707886"/>
          </a:xfrm>
          <a:prstGeom prst="rect">
            <a:avLst/>
          </a:prstGeom>
          <a:noFill/>
        </p:spPr>
        <p:txBody>
          <a:bodyPr wrap="none" rtlCol="0">
            <a:spAutoFit/>
          </a:bodyPr>
          <a:lstStyle/>
          <a:p>
            <a:r>
              <a:rPr lang="en-US" sz="4000" dirty="0" smtClean="0">
                <a:latin typeface="Arial Black" pitchFamily="34" charset="0"/>
              </a:rPr>
              <a:t>Thanks</a:t>
            </a:r>
            <a:endParaRPr lang="en-US" sz="4000" dirty="0">
              <a:latin typeface="Arial Black" pitchFamily="34" charset="0"/>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6453336"/>
            <a:ext cx="3563888" cy="402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AEB534E-04B1-4488-A8AF-9B1A91488703}" type="slidenum">
              <a:rPr lang="en-IN" smtClean="0"/>
              <a:t>27</a:t>
            </a:fld>
            <a:endParaRPr lang="en-IN"/>
          </a:p>
        </p:txBody>
      </p:sp>
      <p:sp>
        <p:nvSpPr>
          <p:cNvPr id="6" name="Footer Placeholder 3"/>
          <p:cNvSpPr txBox="1">
            <a:spLocks/>
          </p:cNvSpPr>
          <p:nvPr/>
        </p:nvSpPr>
        <p:spPr>
          <a:xfrm>
            <a:off x="-25927" y="6492875"/>
            <a:ext cx="1141543"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b="1" i="1" smtClean="0"/>
              <a:t>Dr. R. Tunga</a:t>
            </a:r>
            <a:endParaRPr lang="en-IN" b="1" i="1" dirty="0"/>
          </a:p>
        </p:txBody>
      </p:sp>
      <p:pic>
        <p:nvPicPr>
          <p:cNvPr id="7" name="Picture 3" descr="Description: steli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1043608" cy="476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4540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1055</TotalTime>
  <Words>2011</Words>
  <Application>Microsoft Office PowerPoint</Application>
  <PresentationFormat>On-screen Show (4:3)</PresentationFormat>
  <Paragraphs>397</Paragraphs>
  <Slides>27</Slides>
  <Notes>3</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Roadmap of stability studies for Biosimilar product development</vt:lpstr>
      <vt:lpstr>Index</vt:lpstr>
      <vt:lpstr>PowerPoint Presentation</vt:lpstr>
      <vt:lpstr>PowerPoint Presentation</vt:lpstr>
      <vt:lpstr>PowerPoint Presentation</vt:lpstr>
      <vt:lpstr>PowerPoint Presentation</vt:lpstr>
      <vt:lpstr>PowerPoint Presentation</vt:lpstr>
      <vt:lpstr>PowerPoint Presentation</vt:lpstr>
      <vt:lpstr>Get answers to questions which we face every now &amp; then</vt:lpstr>
      <vt:lpstr>PowerPoint Presentation</vt:lpstr>
      <vt:lpstr>PowerPoint Presentation</vt:lpstr>
      <vt:lpstr>PowerPoint Presentation</vt:lpstr>
      <vt:lpstr>Acceptance criteria NOT met…</vt:lpstr>
      <vt:lpstr>PowerPoint Presentation</vt:lpstr>
      <vt:lpstr>PowerPoint Presentation</vt:lpstr>
      <vt:lpstr>PowerPoint Presentation</vt:lpstr>
      <vt:lpstr>PowerPoint Presentation</vt:lpstr>
      <vt:lpstr>Conclusion: Stability of drug product after reconstitution should be evaluated on hourly &amp; daily basis at 25deg C and 2-8degC.  It will help a doctor  to decide on the time of usage of the  drug after reconstitution if stored at 2–8oC and till what time we can store the product at 2 – 8oC in between the point of usage.  For Multidose product In-use stability for one batch should be done.</vt:lpstr>
      <vt:lpstr>PowerPoint Presentation</vt:lpstr>
      <vt:lpstr>PowerPoint Presentation</vt:lpstr>
      <vt:lpstr>PowerPoint Presentation</vt:lpstr>
      <vt:lpstr>PowerPoint Presentation</vt:lpstr>
      <vt:lpstr> </vt:lpstr>
      <vt:lpstr>PowerPoint Presentation</vt:lpstr>
      <vt:lpstr>PowerPoint Presentation</vt:lpstr>
      <vt:lpstr>Acknowledgment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Roadmap of stability studies on Biosimilar product development</dc:title>
  <dc:creator>binita</dc:creator>
  <cp:lastModifiedBy>Dr.Rashbehari Tunga</cp:lastModifiedBy>
  <cp:revision>78</cp:revision>
  <dcterms:created xsi:type="dcterms:W3CDTF">2014-10-02T07:15:21Z</dcterms:created>
  <dcterms:modified xsi:type="dcterms:W3CDTF">2014-10-13T09:09:21Z</dcterms:modified>
</cp:coreProperties>
</file>