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343" r:id="rId4"/>
    <p:sldId id="348" r:id="rId5"/>
    <p:sldId id="345" r:id="rId6"/>
    <p:sldId id="347" r:id="rId7"/>
    <p:sldId id="346" r:id="rId8"/>
    <p:sldId id="331" r:id="rId9"/>
    <p:sldId id="358" r:id="rId10"/>
    <p:sldId id="360" r:id="rId11"/>
    <p:sldId id="349" r:id="rId12"/>
    <p:sldId id="351" r:id="rId13"/>
    <p:sldId id="350" r:id="rId14"/>
    <p:sldId id="338" r:id="rId15"/>
    <p:sldId id="361" r:id="rId16"/>
    <p:sldId id="362" r:id="rId17"/>
    <p:sldId id="354" r:id="rId18"/>
    <p:sldId id="355" r:id="rId19"/>
    <p:sldId id="357" r:id="rId20"/>
  </p:sldIdLst>
  <p:sldSz cx="4679950" cy="5221288"/>
  <p:notesSz cx="6669088" cy="97536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200" b="1" u="sng"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b="1" u="sng"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b="1" u="sng"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b="1" u="sng"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b="1" u="sng"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b="1" u="sng"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6pPr>
    <a:lvl7pPr marL="2743200" algn="l" defTabSz="914400" rtl="0" eaLnBrk="1" latinLnBrk="0" hangingPunct="1">
      <a:defRPr sz="1200" b="1" u="sng"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7pPr>
    <a:lvl8pPr marL="3200400" algn="l" defTabSz="914400" rtl="0" eaLnBrk="1" latinLnBrk="0" hangingPunct="1">
      <a:defRPr sz="1200" b="1" u="sng"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8pPr>
    <a:lvl9pPr marL="3657600" algn="l" defTabSz="914400" rtl="0" eaLnBrk="1" latinLnBrk="0" hangingPunct="1">
      <a:defRPr sz="1200" b="1" u="sng" kern="1200">
        <a:solidFill>
          <a:schemeClr val="tx1"/>
        </a:solidFill>
        <a:latin typeface="Lucida Sans Unicode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FFFFF"/>
    <a:srgbClr val="E9E2EA"/>
    <a:srgbClr val="ECDFED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569" autoAdjust="0"/>
    <p:restoredTop sz="94737" autoAdjust="0"/>
  </p:normalViewPr>
  <p:slideViewPr>
    <p:cSldViewPr>
      <p:cViewPr>
        <p:scale>
          <a:sx n="110" d="100"/>
          <a:sy n="110" d="100"/>
        </p:scale>
        <p:origin x="-1296" y="72"/>
      </p:cViewPr>
      <p:guideLst>
        <p:guide orient="horz" pos="1645"/>
        <p:guide pos="1474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046" y="-108"/>
      </p:cViewPr>
      <p:guideLst>
        <p:guide orient="horz" pos="3072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istrador\Documents\POS-GRADUA&#199;&#195;O\TCC%20DA%20P&#211;S\grafic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delete val="1"/>
            </c:dLbl>
            <c:dLbl>
              <c:idx val="1"/>
              <c:layout>
                <c:manualLayout>
                  <c:x val="-2.8376634216451379E-2"/>
                  <c:y val="-6.7438375878005802E-2"/>
                </c:manualLayout>
              </c:layout>
              <c:tx>
                <c:rich>
                  <a:bodyPr/>
                  <a:lstStyle/>
                  <a:p>
                    <a:pPr>
                      <a:defRPr sz="3200"/>
                    </a:pPr>
                    <a:r>
                      <a:rPr lang="en-US" sz="1400" b="1"/>
                      <a:t>Normal 31%
</a:t>
                    </a:r>
                    <a:endParaRPr lang="en-US" sz="3200" b="1"/>
                  </a:p>
                </c:rich>
              </c:tx>
              <c:spPr/>
              <c:showLegendKey val="1"/>
              <c:showVal val="1"/>
              <c:showCatName val="1"/>
              <c:showSerName val="1"/>
              <c:showPercent val="1"/>
              <c:showBubbleSize val="1"/>
            </c:dLbl>
            <c:dLbl>
              <c:idx val="2"/>
              <c:layout>
                <c:manualLayout>
                  <c:x val="-0.13360789005980364"/>
                  <c:y val="-3.7520981152244434E-2"/>
                </c:manualLayout>
              </c:layout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sz="1100" b="1" dirty="0" smtClean="0"/>
                      <a:t>Overweight</a:t>
                    </a:r>
                    <a:r>
                      <a:rPr lang="en-US" sz="1400" b="1" baseline="0" dirty="0" smtClean="0"/>
                      <a:t> </a:t>
                    </a:r>
                    <a:r>
                      <a:rPr lang="en-US" sz="1400" b="1" dirty="0" smtClean="0"/>
                      <a:t>46</a:t>
                    </a:r>
                    <a:r>
                      <a:rPr lang="en-US" sz="1400" b="1" dirty="0"/>
                      <a:t>%</a:t>
                    </a:r>
                    <a:r>
                      <a:rPr lang="en-US" sz="1400" dirty="0"/>
                      <a:t>
</a:t>
                    </a:r>
                  </a:p>
                </c:rich>
              </c:tx>
              <c:spPr/>
              <c:showLegendKey val="1"/>
              <c:showVal val="1"/>
              <c:showCatName val="1"/>
              <c:showSerName val="1"/>
              <c:showPercent val="1"/>
              <c:showBubbleSize val="1"/>
            </c:dLbl>
            <c:dLbl>
              <c:idx val="3"/>
              <c:layout>
                <c:manualLayout>
                  <c:x val="5.0605889072303324E-2"/>
                  <c:y val="-3.8363421035785161E-2"/>
                </c:manualLayout>
              </c:layout>
              <c:tx>
                <c:rich>
                  <a:bodyPr/>
                  <a:lstStyle/>
                  <a:p>
                    <a:pPr>
                      <a:defRPr sz="1800"/>
                    </a:pPr>
                    <a:r>
                      <a:rPr lang="en-US" sz="1400" b="1" dirty="0" smtClean="0"/>
                      <a:t>Obesity </a:t>
                    </a:r>
                    <a:r>
                      <a:rPr lang="en-US" sz="1400" b="1" dirty="0"/>
                      <a:t>23%</a:t>
                    </a:r>
                    <a:endParaRPr lang="en-US" sz="3200" b="1" dirty="0"/>
                  </a:p>
                </c:rich>
              </c:tx>
              <c:spPr/>
              <c:showLegendKey val="1"/>
              <c:showVal val="1"/>
              <c:showCatName val="1"/>
              <c:showSerName val="1"/>
              <c:showPercent val="1"/>
              <c:showBubbleSize val="1"/>
            </c:dLbl>
            <c:txPr>
              <a:bodyPr/>
              <a:lstStyle/>
              <a:p>
                <a:pPr>
                  <a:defRPr sz="900"/>
                </a:pPr>
                <a:endParaRPr lang="pt-BR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1"/>
          </c:dLbls>
          <c:cat>
            <c:strRef>
              <c:f>Plan1!$A$1:$A$4</c:f>
              <c:strCache>
                <c:ptCount val="4"/>
                <c:pt idx="0">
                  <c:v>                     Na primeira prateleira são colocadas as vacinas que podem ser submetidas à temperatura negativa</c:v>
                </c:pt>
                <c:pt idx="1">
                  <c:v>Normal 31%</c:v>
                </c:pt>
                <c:pt idx="2">
                  <c:v>Sobrepeso 46%</c:v>
                </c:pt>
                <c:pt idx="3">
                  <c:v>Obesidade 23%</c:v>
                </c:pt>
              </c:strCache>
            </c:strRef>
          </c:cat>
          <c:val>
            <c:numRef>
              <c:f>Plan1!$B$1:$B$4</c:f>
              <c:numCache>
                <c:formatCode>General</c:formatCode>
                <c:ptCount val="4"/>
                <c:pt idx="1">
                  <c:v>4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  <c:showLeaderLines val="1"/>
        </c:dLbls>
      </c:pie3DChart>
    </c:plotArea>
    <c:plotVisOnly val="1"/>
    <c:dispBlanksAs val="zero"/>
    <c:showDLblsOverMax val="1"/>
  </c:chart>
  <c:externalData r:id="rId1">
    <c:autoUpdate val="0"/>
  </c:externalData>
</c:chartSpace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9791B7-F58E-412B-8D44-7844A8C6540A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72663CB-2297-475F-B51C-D2FA7BC8EBD4}">
      <dgm:prSet custT="1"/>
      <dgm:spPr/>
      <dgm:t>
        <a:bodyPr/>
        <a:lstStyle/>
        <a:p>
          <a:pPr rtl="0"/>
          <a:r>
            <a:rPr lang="en-US" sz="1200" b="1" dirty="0" smtClean="0"/>
            <a:t>benches, tables, desks and panels must give the employee a position to good posture, visualization and operation</a:t>
          </a:r>
          <a:endParaRPr lang="pt-BR" sz="1200" b="1" dirty="0"/>
        </a:p>
      </dgm:t>
    </dgm:pt>
    <dgm:pt modelId="{75D5F435-A58C-4929-91CC-0B84C3548250}" type="parTrans" cxnId="{6B50743B-DDCF-47FA-8D4F-CF01234FFE74}">
      <dgm:prSet/>
      <dgm:spPr/>
      <dgm:t>
        <a:bodyPr/>
        <a:lstStyle/>
        <a:p>
          <a:endParaRPr lang="pt-BR" sz="1600"/>
        </a:p>
      </dgm:t>
    </dgm:pt>
    <dgm:pt modelId="{EF2A4953-2D11-405C-A6DB-1866C9649A8E}" type="sibTrans" cxnId="{6B50743B-DDCF-47FA-8D4F-CF01234FFE74}">
      <dgm:prSet/>
      <dgm:spPr/>
      <dgm:t>
        <a:bodyPr/>
        <a:lstStyle/>
        <a:p>
          <a:endParaRPr lang="pt-BR" sz="1600"/>
        </a:p>
      </dgm:t>
    </dgm:pt>
    <dgm:pt modelId="{1ED5AFA8-DBD4-46E8-838C-B2E73A1050CF}">
      <dgm:prSet custT="1"/>
      <dgm:spPr/>
      <dgm:t>
        <a:bodyPr/>
        <a:lstStyle/>
        <a:p>
          <a:r>
            <a:rPr lang="en-US" sz="1200" b="1" dirty="0" smtClean="0"/>
            <a:t>In Brazil there are 34 </a:t>
          </a:r>
          <a:r>
            <a:rPr lang="pt-BR" sz="1200" b="1" dirty="0" err="1" smtClean="0"/>
            <a:t>regulatory</a:t>
          </a:r>
          <a:r>
            <a:rPr lang="pt-BR" sz="1200" b="1" dirty="0" smtClean="0"/>
            <a:t> standard</a:t>
          </a:r>
          <a:r>
            <a:rPr lang="en-US" sz="1200" b="1" dirty="0" smtClean="0"/>
            <a:t>, which require companies to comply with standards for safety and medicine at work</a:t>
          </a:r>
          <a:endParaRPr lang="pt-BR" sz="1200" b="1" dirty="0"/>
        </a:p>
      </dgm:t>
    </dgm:pt>
    <dgm:pt modelId="{BF5CB303-9612-4A03-B463-36C142C8288B}" type="parTrans" cxnId="{34001607-1486-4223-A1BF-07A3B5558E73}">
      <dgm:prSet/>
      <dgm:spPr/>
      <dgm:t>
        <a:bodyPr/>
        <a:lstStyle/>
        <a:p>
          <a:endParaRPr lang="pt-BR" sz="1600"/>
        </a:p>
      </dgm:t>
    </dgm:pt>
    <dgm:pt modelId="{4833CBF7-3287-4980-8D3C-2E6DD9C3F8D2}" type="sibTrans" cxnId="{34001607-1486-4223-A1BF-07A3B5558E73}">
      <dgm:prSet/>
      <dgm:spPr/>
      <dgm:t>
        <a:bodyPr/>
        <a:lstStyle/>
        <a:p>
          <a:endParaRPr lang="pt-BR" sz="1600"/>
        </a:p>
      </dgm:t>
    </dgm:pt>
    <dgm:pt modelId="{20454216-8B4B-4E9D-81DC-1306B1D5311C}">
      <dgm:prSet custT="1"/>
      <dgm:spPr/>
      <dgm:t>
        <a:bodyPr/>
        <a:lstStyle/>
        <a:p>
          <a:r>
            <a:rPr lang="en-US" sz="1300" b="1" dirty="0" smtClean="0"/>
            <a:t>We will use in this work the </a:t>
          </a:r>
          <a:r>
            <a:rPr lang="pt-BR" sz="1300" b="1" dirty="0" err="1" smtClean="0"/>
            <a:t>regulatory</a:t>
          </a:r>
          <a:r>
            <a:rPr lang="pt-BR" sz="1300" b="1" dirty="0" smtClean="0"/>
            <a:t> standard</a:t>
          </a:r>
          <a:r>
            <a:rPr lang="en-US" sz="1300" b="1" dirty="0" smtClean="0"/>
            <a:t> 17 that talks about ergonomics:</a:t>
          </a:r>
          <a:endParaRPr lang="pt-BR" sz="1300" b="1" dirty="0"/>
        </a:p>
      </dgm:t>
    </dgm:pt>
    <dgm:pt modelId="{41AFD54F-0E82-4616-97D4-D92B9B20422D}" type="parTrans" cxnId="{2D8C19DA-C0C0-4A70-93EF-62FEFAC0CA33}">
      <dgm:prSet/>
      <dgm:spPr/>
      <dgm:t>
        <a:bodyPr/>
        <a:lstStyle/>
        <a:p>
          <a:endParaRPr lang="pt-BR" sz="1600"/>
        </a:p>
      </dgm:t>
    </dgm:pt>
    <dgm:pt modelId="{25BC1BAE-05A7-444C-ADC5-EE916B1C734C}" type="sibTrans" cxnId="{2D8C19DA-C0C0-4A70-93EF-62FEFAC0CA33}">
      <dgm:prSet/>
      <dgm:spPr/>
      <dgm:t>
        <a:bodyPr/>
        <a:lstStyle/>
        <a:p>
          <a:endParaRPr lang="pt-BR" sz="1600"/>
        </a:p>
      </dgm:t>
    </dgm:pt>
    <dgm:pt modelId="{8FBDBBF3-BD19-43F0-BBF9-E3781FF69585}" type="pres">
      <dgm:prSet presAssocID="{5D9791B7-F58E-412B-8D44-7844A8C6540A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pt-BR"/>
        </a:p>
      </dgm:t>
    </dgm:pt>
    <dgm:pt modelId="{C3CF2EFA-AF3A-468D-B621-9CAD2A0E5B07}" type="pres">
      <dgm:prSet presAssocID="{5D9791B7-F58E-412B-8D44-7844A8C6540A}" presName="pyramid" presStyleLbl="node1" presStyleIdx="0" presStyleCnt="1"/>
      <dgm:spPr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lin ang="2700000" scaled="1"/>
          <a:tileRect/>
        </a:gradFill>
        <a:ln>
          <a:solidFill>
            <a:srgbClr val="FF0000"/>
          </a:solidFill>
        </a:ln>
      </dgm:spPr>
    </dgm:pt>
    <dgm:pt modelId="{78A9844D-193E-4BFA-A597-42ACFDBEDD2C}" type="pres">
      <dgm:prSet presAssocID="{5D9791B7-F58E-412B-8D44-7844A8C6540A}" presName="theList" presStyleCnt="0"/>
      <dgm:spPr/>
    </dgm:pt>
    <dgm:pt modelId="{662B8C3F-BD86-41EE-816E-7DB69609218E}" type="pres">
      <dgm:prSet presAssocID="{1ED5AFA8-DBD4-46E8-838C-B2E73A1050CF}" presName="aNode" presStyleLbl="fgAcc1" presStyleIdx="0" presStyleCnt="3" custLinFactNeighborX="-7410" custLinFactNeighborY="-493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12CC54E-07B5-40F0-B2A0-9E8CE23BDF2E}" type="pres">
      <dgm:prSet presAssocID="{1ED5AFA8-DBD4-46E8-838C-B2E73A1050CF}" presName="aSpace" presStyleCnt="0"/>
      <dgm:spPr/>
    </dgm:pt>
    <dgm:pt modelId="{00A1F9CA-48AB-49EC-A679-85969B5EF976}" type="pres">
      <dgm:prSet presAssocID="{20454216-8B4B-4E9D-81DC-1306B1D5311C}" presName="aNode" presStyleLbl="fgAcc1" presStyleIdx="1" presStyleCnt="3" custLinFactNeighborX="-7410" custLinFactNeighborY="-493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1E8946E-BCCB-4B7D-AA2B-ACCEBA6200BE}" type="pres">
      <dgm:prSet presAssocID="{20454216-8B4B-4E9D-81DC-1306B1D5311C}" presName="aSpace" presStyleCnt="0"/>
      <dgm:spPr/>
    </dgm:pt>
    <dgm:pt modelId="{E2F21C4B-F591-416F-8CB8-4E0E74D6D530}" type="pres">
      <dgm:prSet presAssocID="{372663CB-2297-475F-B51C-D2FA7BC8EBD4}" presName="aNode" presStyleLbl="fgAcc1" presStyleIdx="2" presStyleCnt="3" custLinFactNeighborX="-7410" custLinFactNeighborY="493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FE6BA05-C4E1-4769-AF6C-7C89E7D4CB32}" type="pres">
      <dgm:prSet presAssocID="{372663CB-2297-475F-B51C-D2FA7BC8EBD4}" presName="aSpace" presStyleCnt="0"/>
      <dgm:spPr/>
    </dgm:pt>
  </dgm:ptLst>
  <dgm:cxnLst>
    <dgm:cxn modelId="{1401F80B-921D-4CDD-84F2-5BB5966DA6D2}" type="presOf" srcId="{1ED5AFA8-DBD4-46E8-838C-B2E73A1050CF}" destId="{662B8C3F-BD86-41EE-816E-7DB69609218E}" srcOrd="0" destOrd="0" presId="urn:microsoft.com/office/officeart/2005/8/layout/pyramid2"/>
    <dgm:cxn modelId="{34001607-1486-4223-A1BF-07A3B5558E73}" srcId="{5D9791B7-F58E-412B-8D44-7844A8C6540A}" destId="{1ED5AFA8-DBD4-46E8-838C-B2E73A1050CF}" srcOrd="0" destOrd="0" parTransId="{BF5CB303-9612-4A03-B463-36C142C8288B}" sibTransId="{4833CBF7-3287-4980-8D3C-2E6DD9C3F8D2}"/>
    <dgm:cxn modelId="{6B50743B-DDCF-47FA-8D4F-CF01234FFE74}" srcId="{5D9791B7-F58E-412B-8D44-7844A8C6540A}" destId="{372663CB-2297-475F-B51C-D2FA7BC8EBD4}" srcOrd="2" destOrd="0" parTransId="{75D5F435-A58C-4929-91CC-0B84C3548250}" sibTransId="{EF2A4953-2D11-405C-A6DB-1866C9649A8E}"/>
    <dgm:cxn modelId="{2D8C19DA-C0C0-4A70-93EF-62FEFAC0CA33}" srcId="{5D9791B7-F58E-412B-8D44-7844A8C6540A}" destId="{20454216-8B4B-4E9D-81DC-1306B1D5311C}" srcOrd="1" destOrd="0" parTransId="{41AFD54F-0E82-4616-97D4-D92B9B20422D}" sibTransId="{25BC1BAE-05A7-444C-ADC5-EE916B1C734C}"/>
    <dgm:cxn modelId="{F956FAC7-5BB0-4470-AD86-71FB7818FF41}" type="presOf" srcId="{372663CB-2297-475F-B51C-D2FA7BC8EBD4}" destId="{E2F21C4B-F591-416F-8CB8-4E0E74D6D530}" srcOrd="0" destOrd="0" presId="urn:microsoft.com/office/officeart/2005/8/layout/pyramid2"/>
    <dgm:cxn modelId="{A0B8F01F-AC2D-4818-8521-DBF89240DE71}" type="presOf" srcId="{5D9791B7-F58E-412B-8D44-7844A8C6540A}" destId="{8FBDBBF3-BD19-43F0-BBF9-E3781FF69585}" srcOrd="0" destOrd="0" presId="urn:microsoft.com/office/officeart/2005/8/layout/pyramid2"/>
    <dgm:cxn modelId="{F7C5E159-3488-4621-A04D-84CEF34DA283}" type="presOf" srcId="{20454216-8B4B-4E9D-81DC-1306B1D5311C}" destId="{00A1F9CA-48AB-49EC-A679-85969B5EF976}" srcOrd="0" destOrd="0" presId="urn:microsoft.com/office/officeart/2005/8/layout/pyramid2"/>
    <dgm:cxn modelId="{AB571520-4CCB-4D1B-8690-35610501298D}" type="presParOf" srcId="{8FBDBBF3-BD19-43F0-BBF9-E3781FF69585}" destId="{C3CF2EFA-AF3A-468D-B621-9CAD2A0E5B07}" srcOrd="0" destOrd="0" presId="urn:microsoft.com/office/officeart/2005/8/layout/pyramid2"/>
    <dgm:cxn modelId="{6DB489B5-34FC-4B8C-ABCF-FC8CF3097BCA}" type="presParOf" srcId="{8FBDBBF3-BD19-43F0-BBF9-E3781FF69585}" destId="{78A9844D-193E-4BFA-A597-42ACFDBEDD2C}" srcOrd="1" destOrd="0" presId="urn:microsoft.com/office/officeart/2005/8/layout/pyramid2"/>
    <dgm:cxn modelId="{55907F0C-7FAC-452E-864C-0E325751AF63}" type="presParOf" srcId="{78A9844D-193E-4BFA-A597-42ACFDBEDD2C}" destId="{662B8C3F-BD86-41EE-816E-7DB69609218E}" srcOrd="0" destOrd="0" presId="urn:microsoft.com/office/officeart/2005/8/layout/pyramid2"/>
    <dgm:cxn modelId="{B556596A-2730-4F2B-BBBC-F9A69886ED01}" type="presParOf" srcId="{78A9844D-193E-4BFA-A597-42ACFDBEDD2C}" destId="{012CC54E-07B5-40F0-B2A0-9E8CE23BDF2E}" srcOrd="1" destOrd="0" presId="urn:microsoft.com/office/officeart/2005/8/layout/pyramid2"/>
    <dgm:cxn modelId="{9EDA77C2-F73B-4365-8AAE-FDBCD5170A38}" type="presParOf" srcId="{78A9844D-193E-4BFA-A597-42ACFDBEDD2C}" destId="{00A1F9CA-48AB-49EC-A679-85969B5EF976}" srcOrd="2" destOrd="0" presId="urn:microsoft.com/office/officeart/2005/8/layout/pyramid2"/>
    <dgm:cxn modelId="{1C452AE0-9676-49F7-A89A-3025A4DC830A}" type="presParOf" srcId="{78A9844D-193E-4BFA-A597-42ACFDBEDD2C}" destId="{71E8946E-BCCB-4B7D-AA2B-ACCEBA6200BE}" srcOrd="3" destOrd="0" presId="urn:microsoft.com/office/officeart/2005/8/layout/pyramid2"/>
    <dgm:cxn modelId="{8AA77B49-4886-4A82-9669-188757BABC57}" type="presParOf" srcId="{78A9844D-193E-4BFA-A597-42ACFDBEDD2C}" destId="{E2F21C4B-F591-416F-8CB8-4E0E74D6D530}" srcOrd="4" destOrd="0" presId="urn:microsoft.com/office/officeart/2005/8/layout/pyramid2"/>
    <dgm:cxn modelId="{610B0D8D-AB12-4EC1-B465-54D640BF030E}" type="presParOf" srcId="{78A9844D-193E-4BFA-A597-42ACFDBEDD2C}" destId="{4FE6BA05-C4E1-4769-AF6C-7C89E7D4CB3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6D88A3-8630-43C8-8678-0D5B64AF5B91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2447C3F-42BC-48C2-9183-15088696B05E}">
      <dgm:prSet custT="1"/>
      <dgm:spPr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pPr rtl="0"/>
          <a:r>
            <a:rPr lang="en-US" sz="1400" b="1" dirty="0" smtClean="0">
              <a:solidFill>
                <a:schemeClr val="tx1"/>
              </a:solidFill>
            </a:rPr>
            <a:t>desktop easy reach and viewing by the employee</a:t>
          </a:r>
          <a:endParaRPr lang="pt-BR" sz="1400" b="1" dirty="0">
            <a:solidFill>
              <a:schemeClr val="tx1"/>
            </a:solidFill>
          </a:endParaRPr>
        </a:p>
      </dgm:t>
    </dgm:pt>
    <dgm:pt modelId="{241CD7CC-D8D5-42D9-B1F6-B00F80ACCFA6}" type="parTrans" cxnId="{AA92B10B-70DB-4A1C-B8DE-F812EDB4DF31}">
      <dgm:prSet/>
      <dgm:spPr/>
      <dgm:t>
        <a:bodyPr/>
        <a:lstStyle/>
        <a:p>
          <a:endParaRPr lang="pt-BR"/>
        </a:p>
      </dgm:t>
    </dgm:pt>
    <dgm:pt modelId="{73742F00-2542-4BD5-B3A3-77AB9D7F4558}" type="sibTrans" cxnId="{AA92B10B-70DB-4A1C-B8DE-F812EDB4DF31}">
      <dgm:prSet/>
      <dgm:spPr/>
      <dgm:t>
        <a:bodyPr/>
        <a:lstStyle/>
        <a:p>
          <a:endParaRPr lang="pt-BR"/>
        </a:p>
      </dgm:t>
    </dgm:pt>
    <dgm:pt modelId="{8998EF8F-7206-4FF9-B518-85572AA2FE40}">
      <dgm:prSet custT="1"/>
      <dgm:spPr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pPr rtl="0"/>
          <a:r>
            <a:rPr lang="en-US" sz="1400" b="1" dirty="0" smtClean="0">
              <a:solidFill>
                <a:schemeClr val="tx1"/>
              </a:solidFill>
            </a:rPr>
            <a:t>equipment used in the electronic data processing with video terminals should note the following</a:t>
          </a:r>
          <a:endParaRPr lang="pt-BR" sz="1400" b="1" dirty="0">
            <a:solidFill>
              <a:schemeClr val="tx1"/>
            </a:solidFill>
          </a:endParaRPr>
        </a:p>
      </dgm:t>
    </dgm:pt>
    <dgm:pt modelId="{89CA0ACF-23C3-4CCA-9DB2-DCFC405F373E}" type="parTrans" cxnId="{49AB79E2-7883-4EAE-98E2-B2E2988C29DA}">
      <dgm:prSet/>
      <dgm:spPr/>
      <dgm:t>
        <a:bodyPr/>
        <a:lstStyle/>
        <a:p>
          <a:endParaRPr lang="pt-BR"/>
        </a:p>
      </dgm:t>
    </dgm:pt>
    <dgm:pt modelId="{60E8F179-77A5-4CD6-91FD-7F081062F601}" type="sibTrans" cxnId="{49AB79E2-7883-4EAE-98E2-B2E2988C29DA}">
      <dgm:prSet/>
      <dgm:spPr/>
      <dgm:t>
        <a:bodyPr/>
        <a:lstStyle/>
        <a:p>
          <a:endParaRPr lang="pt-BR"/>
        </a:p>
      </dgm:t>
    </dgm:pt>
    <dgm:pt modelId="{07C85178-9DCD-4951-B32E-0A7DEF87968F}">
      <dgm:prSet custT="1"/>
      <dgm:spPr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en-US" sz="1300" b="1" dirty="0" smtClean="0">
              <a:solidFill>
                <a:schemeClr val="tx1"/>
              </a:solidFill>
            </a:rPr>
            <a:t>keyboard should be independent and be mobile, allowing the worker to adjust it according to the tasks to be performed</a:t>
          </a:r>
          <a:endParaRPr lang="pt-BR" sz="1300" b="1" dirty="0">
            <a:solidFill>
              <a:schemeClr val="tx1"/>
            </a:solidFill>
          </a:endParaRPr>
        </a:p>
      </dgm:t>
    </dgm:pt>
    <dgm:pt modelId="{5455BEE6-133F-44F5-8589-4CC85A854C52}" type="parTrans" cxnId="{95BD233C-54A6-44E5-92F4-B7F352F325F5}">
      <dgm:prSet/>
      <dgm:spPr/>
      <dgm:t>
        <a:bodyPr/>
        <a:lstStyle/>
        <a:p>
          <a:endParaRPr lang="pt-BR"/>
        </a:p>
      </dgm:t>
    </dgm:pt>
    <dgm:pt modelId="{2FF71D4C-D321-4619-8FBD-54D0EBEB22ED}" type="sibTrans" cxnId="{95BD233C-54A6-44E5-92F4-B7F352F325F5}">
      <dgm:prSet/>
      <dgm:spPr/>
      <dgm:t>
        <a:bodyPr/>
        <a:lstStyle/>
        <a:p>
          <a:endParaRPr lang="pt-BR"/>
        </a:p>
      </dgm:t>
    </dgm:pt>
    <dgm:pt modelId="{22F0BD13-CEE4-4171-A8EE-688B4FA1005E}">
      <dgm:prSet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time and work surface features compatible with the type of activity, required distance from the eyes to the labor camp, the seat height</a:t>
          </a:r>
          <a:endParaRPr lang="pt-BR" b="1" dirty="0">
            <a:solidFill>
              <a:schemeClr val="tx1"/>
            </a:solidFill>
          </a:endParaRPr>
        </a:p>
      </dgm:t>
    </dgm:pt>
    <dgm:pt modelId="{6F771108-9958-4112-AE2D-0C3E7C7CE4B5}" type="parTrans" cxnId="{38DCF618-20BE-40BB-96FF-0055C92A36D9}">
      <dgm:prSet/>
      <dgm:spPr/>
      <dgm:t>
        <a:bodyPr/>
        <a:lstStyle/>
        <a:p>
          <a:endParaRPr lang="pt-BR"/>
        </a:p>
      </dgm:t>
    </dgm:pt>
    <dgm:pt modelId="{8BBB06F7-2ACE-40FF-9724-559E900F9A5F}" type="sibTrans" cxnId="{38DCF618-20BE-40BB-96FF-0055C92A36D9}">
      <dgm:prSet/>
      <dgm:spPr/>
      <dgm:t>
        <a:bodyPr/>
        <a:lstStyle/>
        <a:p>
          <a:endParaRPr lang="pt-BR"/>
        </a:p>
      </dgm:t>
    </dgm:pt>
    <dgm:pt modelId="{69AA4EA9-CD35-4759-8496-B2358BDA6F17}" type="pres">
      <dgm:prSet presAssocID="{FF6D88A3-8630-43C8-8678-0D5B64AF5B9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651C096-7F3B-4737-92DA-EB611FF1E3CF}" type="pres">
      <dgm:prSet presAssocID="{FF6D88A3-8630-43C8-8678-0D5B64AF5B91}" presName="diamond" presStyleLbl="bgShp" presStyleIdx="0" presStyleCnt="1"/>
      <dgm:spPr/>
    </dgm:pt>
    <dgm:pt modelId="{CBCA6C98-BC25-4802-B5C7-03236E0249C6}" type="pres">
      <dgm:prSet presAssocID="{FF6D88A3-8630-43C8-8678-0D5B64AF5B91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1A70172-3780-42F3-97BC-66DAD3B620C3}" type="pres">
      <dgm:prSet presAssocID="{FF6D88A3-8630-43C8-8678-0D5B64AF5B91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D3A51DB-B0DB-4B0A-85E2-37A5622453AB}" type="pres">
      <dgm:prSet presAssocID="{FF6D88A3-8630-43C8-8678-0D5B64AF5B91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90C1C80-82E1-4416-8721-9BC86076A929}" type="pres">
      <dgm:prSet presAssocID="{FF6D88A3-8630-43C8-8678-0D5B64AF5B91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8DCF618-20BE-40BB-96FF-0055C92A36D9}" srcId="{FF6D88A3-8630-43C8-8678-0D5B64AF5B91}" destId="{22F0BD13-CEE4-4171-A8EE-688B4FA1005E}" srcOrd="3" destOrd="0" parTransId="{6F771108-9958-4112-AE2D-0C3E7C7CE4B5}" sibTransId="{8BBB06F7-2ACE-40FF-9724-559E900F9A5F}"/>
    <dgm:cxn modelId="{DDD66BCB-BEA5-437F-8DE2-534E08D63F74}" type="presOf" srcId="{FF6D88A3-8630-43C8-8678-0D5B64AF5B91}" destId="{69AA4EA9-CD35-4759-8496-B2358BDA6F17}" srcOrd="0" destOrd="0" presId="urn:microsoft.com/office/officeart/2005/8/layout/matrix3"/>
    <dgm:cxn modelId="{95BD233C-54A6-44E5-92F4-B7F352F325F5}" srcId="{FF6D88A3-8630-43C8-8678-0D5B64AF5B91}" destId="{07C85178-9DCD-4951-B32E-0A7DEF87968F}" srcOrd="2" destOrd="0" parTransId="{5455BEE6-133F-44F5-8589-4CC85A854C52}" sibTransId="{2FF71D4C-D321-4619-8FBD-54D0EBEB22ED}"/>
    <dgm:cxn modelId="{68F03054-0C3A-4CE2-9716-E29AE3B4455A}" type="presOf" srcId="{22F0BD13-CEE4-4171-A8EE-688B4FA1005E}" destId="{690C1C80-82E1-4416-8721-9BC86076A929}" srcOrd="0" destOrd="0" presId="urn:microsoft.com/office/officeart/2005/8/layout/matrix3"/>
    <dgm:cxn modelId="{BCBDE6F9-3EFF-4783-A25C-4267C07DCDD3}" type="presOf" srcId="{8998EF8F-7206-4FF9-B518-85572AA2FE40}" destId="{51A70172-3780-42F3-97BC-66DAD3B620C3}" srcOrd="0" destOrd="0" presId="urn:microsoft.com/office/officeart/2005/8/layout/matrix3"/>
    <dgm:cxn modelId="{CD96F53E-64DF-45DF-93E7-41B956D2BBD4}" type="presOf" srcId="{07C85178-9DCD-4951-B32E-0A7DEF87968F}" destId="{CD3A51DB-B0DB-4B0A-85E2-37A5622453AB}" srcOrd="0" destOrd="0" presId="urn:microsoft.com/office/officeart/2005/8/layout/matrix3"/>
    <dgm:cxn modelId="{E35CACEF-923B-42B0-9E34-72E4E533ADC9}" type="presOf" srcId="{92447C3F-42BC-48C2-9183-15088696B05E}" destId="{CBCA6C98-BC25-4802-B5C7-03236E0249C6}" srcOrd="0" destOrd="0" presId="urn:microsoft.com/office/officeart/2005/8/layout/matrix3"/>
    <dgm:cxn modelId="{49AB79E2-7883-4EAE-98E2-B2E2988C29DA}" srcId="{FF6D88A3-8630-43C8-8678-0D5B64AF5B91}" destId="{8998EF8F-7206-4FF9-B518-85572AA2FE40}" srcOrd="1" destOrd="0" parTransId="{89CA0ACF-23C3-4CCA-9DB2-DCFC405F373E}" sibTransId="{60E8F179-77A5-4CD6-91FD-7F081062F601}"/>
    <dgm:cxn modelId="{AA92B10B-70DB-4A1C-B8DE-F812EDB4DF31}" srcId="{FF6D88A3-8630-43C8-8678-0D5B64AF5B91}" destId="{92447C3F-42BC-48C2-9183-15088696B05E}" srcOrd="0" destOrd="0" parTransId="{241CD7CC-D8D5-42D9-B1F6-B00F80ACCFA6}" sibTransId="{73742F00-2542-4BD5-B3A3-77AB9D7F4558}"/>
    <dgm:cxn modelId="{D036C498-0266-429F-8C5D-2168F8355E70}" type="presParOf" srcId="{69AA4EA9-CD35-4759-8496-B2358BDA6F17}" destId="{D651C096-7F3B-4737-92DA-EB611FF1E3CF}" srcOrd="0" destOrd="0" presId="urn:microsoft.com/office/officeart/2005/8/layout/matrix3"/>
    <dgm:cxn modelId="{69CA058A-6F76-4642-8AC9-99F6FD8340E2}" type="presParOf" srcId="{69AA4EA9-CD35-4759-8496-B2358BDA6F17}" destId="{CBCA6C98-BC25-4802-B5C7-03236E0249C6}" srcOrd="1" destOrd="0" presId="urn:microsoft.com/office/officeart/2005/8/layout/matrix3"/>
    <dgm:cxn modelId="{1408726F-546A-491D-9B0B-0595EE3B428D}" type="presParOf" srcId="{69AA4EA9-CD35-4759-8496-B2358BDA6F17}" destId="{51A70172-3780-42F3-97BC-66DAD3B620C3}" srcOrd="2" destOrd="0" presId="urn:microsoft.com/office/officeart/2005/8/layout/matrix3"/>
    <dgm:cxn modelId="{C7017951-FB8C-4E3E-98EA-B6851283E8D2}" type="presParOf" srcId="{69AA4EA9-CD35-4759-8496-B2358BDA6F17}" destId="{CD3A51DB-B0DB-4B0A-85E2-37A5622453AB}" srcOrd="3" destOrd="0" presId="urn:microsoft.com/office/officeart/2005/8/layout/matrix3"/>
    <dgm:cxn modelId="{A93D37E7-BFEA-4F88-B0C4-49812D24A3A8}" type="presParOf" srcId="{69AA4EA9-CD35-4759-8496-B2358BDA6F17}" destId="{690C1C80-82E1-4416-8721-9BC86076A92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0671B4-F266-4351-A127-B230C8053CC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A065D3D-5DB6-4D5C-86AE-61732A03D5F2}">
      <dgm:prSet custT="1"/>
      <dgm:spPr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pPr rtl="0"/>
          <a:r>
            <a:rPr lang="en-US" sz="1600" b="1" dirty="0" smtClean="0">
              <a:solidFill>
                <a:schemeClr val="tx1"/>
              </a:solidFill>
            </a:rPr>
            <a:t>Identify the existence of occupational disease and have </a:t>
          </a:r>
          <a:r>
            <a:rPr lang="en-US" sz="1600" b="1" dirty="0" smtClean="0">
              <a:solidFill>
                <a:schemeClr val="tx1"/>
              </a:solidFill>
            </a:rPr>
            <a:t>skeletal muscle or </a:t>
          </a:r>
          <a:r>
            <a:rPr lang="en-US" sz="1600" b="1" dirty="0" smtClean="0">
              <a:solidFill>
                <a:schemeClr val="tx1"/>
              </a:solidFill>
            </a:rPr>
            <a:t>joint problem, prior to the beginning of the current job;</a:t>
          </a:r>
          <a:endParaRPr lang="pt-BR" sz="1600" b="1" dirty="0">
            <a:solidFill>
              <a:schemeClr val="tx1"/>
            </a:solidFill>
          </a:endParaRPr>
        </a:p>
      </dgm:t>
    </dgm:pt>
    <dgm:pt modelId="{47422A3C-20F6-44E4-83B2-6A2A15BB4C28}" type="parTrans" cxnId="{6E10D305-7816-420B-A305-A4AC8A03ACF3}">
      <dgm:prSet/>
      <dgm:spPr/>
      <dgm:t>
        <a:bodyPr/>
        <a:lstStyle/>
        <a:p>
          <a:endParaRPr lang="pt-BR"/>
        </a:p>
      </dgm:t>
    </dgm:pt>
    <dgm:pt modelId="{C7A0D843-C433-4A23-803A-501C57757DC7}" type="sibTrans" cxnId="{6E10D305-7816-420B-A305-A4AC8A03ACF3}">
      <dgm:prSet/>
      <dgm:spPr/>
      <dgm:t>
        <a:bodyPr/>
        <a:lstStyle/>
        <a:p>
          <a:endParaRPr lang="pt-BR"/>
        </a:p>
      </dgm:t>
    </dgm:pt>
    <dgm:pt modelId="{F3FBAAFE-3376-449E-89AE-CB9B71B5E8B1}">
      <dgm:prSet custT="1"/>
      <dgm:spPr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pPr rtl="0"/>
          <a:r>
            <a:rPr lang="en-US" sz="1600" b="1" dirty="0" smtClean="0">
              <a:solidFill>
                <a:schemeClr val="tx1"/>
              </a:solidFill>
            </a:rPr>
            <a:t>Check whether there is a relationship between weight, height, number of pregnancy, childbirth and abortion with ergonomic problems.</a:t>
          </a:r>
          <a:endParaRPr lang="pt-BR" sz="1600" b="1" dirty="0">
            <a:solidFill>
              <a:schemeClr val="tx1"/>
            </a:solidFill>
          </a:endParaRPr>
        </a:p>
      </dgm:t>
    </dgm:pt>
    <dgm:pt modelId="{C99D2C7D-7918-47B8-9F8E-772CA31DF7BC}" type="parTrans" cxnId="{2064208D-2592-4DEA-8484-266B19268103}">
      <dgm:prSet/>
      <dgm:spPr/>
      <dgm:t>
        <a:bodyPr/>
        <a:lstStyle/>
        <a:p>
          <a:endParaRPr lang="pt-BR"/>
        </a:p>
      </dgm:t>
    </dgm:pt>
    <dgm:pt modelId="{098E6BDE-7076-4DA5-BE03-87854AF39C15}" type="sibTrans" cxnId="{2064208D-2592-4DEA-8484-266B19268103}">
      <dgm:prSet/>
      <dgm:spPr/>
      <dgm:t>
        <a:bodyPr/>
        <a:lstStyle/>
        <a:p>
          <a:endParaRPr lang="pt-BR"/>
        </a:p>
      </dgm:t>
    </dgm:pt>
    <dgm:pt modelId="{B5D4DBAC-1B4E-4026-A14D-B30C54BD464B}" type="pres">
      <dgm:prSet presAssocID="{850671B4-F266-4351-A127-B230C8053CC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39EA48A0-31E3-4983-98EC-2179A853D90D}" type="pres">
      <dgm:prSet presAssocID="{EA065D3D-5DB6-4D5C-86AE-61732A03D5F2}" presName="composite" presStyleCnt="0"/>
      <dgm:spPr/>
    </dgm:pt>
    <dgm:pt modelId="{080405E0-B21C-4809-BD57-48D4AA92C215}" type="pres">
      <dgm:prSet presAssocID="{EA065D3D-5DB6-4D5C-86AE-61732A03D5F2}" presName="imgShp" presStyleLbl="fgImgPlace1" presStyleIdx="0" presStyleCnt="2" custFlipVert="1" custFlipHor="0" custScaleX="6585" custScaleY="5445"/>
      <dgm:spPr/>
    </dgm:pt>
    <dgm:pt modelId="{5ED42287-8C5F-4617-892C-929563250890}" type="pres">
      <dgm:prSet presAssocID="{EA065D3D-5DB6-4D5C-86AE-61732A03D5F2}" presName="txShp" presStyleLbl="node1" presStyleIdx="0" presStyleCnt="2" custScaleX="13100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3D4D8D2-C74D-463B-A88F-1A9786640955}" type="pres">
      <dgm:prSet presAssocID="{C7A0D843-C433-4A23-803A-501C57757DC7}" presName="spacing" presStyleCnt="0"/>
      <dgm:spPr/>
    </dgm:pt>
    <dgm:pt modelId="{AA008C30-B1BB-4CCA-AD81-9F5B96B5E9B3}" type="pres">
      <dgm:prSet presAssocID="{F3FBAAFE-3376-449E-89AE-CB9B71B5E8B1}" presName="composite" presStyleCnt="0"/>
      <dgm:spPr/>
    </dgm:pt>
    <dgm:pt modelId="{B82E40CE-8B8B-4B6F-9673-DEE0CEC3B6D3}" type="pres">
      <dgm:prSet presAssocID="{F3FBAAFE-3376-449E-89AE-CB9B71B5E8B1}" presName="imgShp" presStyleLbl="fgImgPlace1" presStyleIdx="1" presStyleCnt="2" custFlipVert="1" custFlipHor="0" custScaleX="5445" custScaleY="5445"/>
      <dgm:spPr/>
    </dgm:pt>
    <dgm:pt modelId="{FE9725A4-EF17-4209-BF28-4EB2DEE873F6}" type="pres">
      <dgm:prSet presAssocID="{F3FBAAFE-3376-449E-89AE-CB9B71B5E8B1}" presName="txShp" presStyleLbl="node1" presStyleIdx="1" presStyleCnt="2" custScaleX="13023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45BACB1-8B31-4529-BF0E-068415095EC4}" type="presOf" srcId="{850671B4-F266-4351-A127-B230C8053CCE}" destId="{B5D4DBAC-1B4E-4026-A14D-B30C54BD464B}" srcOrd="0" destOrd="0" presId="urn:microsoft.com/office/officeart/2005/8/layout/vList3"/>
    <dgm:cxn modelId="{1B2BC5B2-167E-4134-8948-9F32DB5BABD2}" type="presOf" srcId="{EA065D3D-5DB6-4D5C-86AE-61732A03D5F2}" destId="{5ED42287-8C5F-4617-892C-929563250890}" srcOrd="0" destOrd="0" presId="urn:microsoft.com/office/officeart/2005/8/layout/vList3"/>
    <dgm:cxn modelId="{2064208D-2592-4DEA-8484-266B19268103}" srcId="{850671B4-F266-4351-A127-B230C8053CCE}" destId="{F3FBAAFE-3376-449E-89AE-CB9B71B5E8B1}" srcOrd="1" destOrd="0" parTransId="{C99D2C7D-7918-47B8-9F8E-772CA31DF7BC}" sibTransId="{098E6BDE-7076-4DA5-BE03-87854AF39C15}"/>
    <dgm:cxn modelId="{6E10D305-7816-420B-A305-A4AC8A03ACF3}" srcId="{850671B4-F266-4351-A127-B230C8053CCE}" destId="{EA065D3D-5DB6-4D5C-86AE-61732A03D5F2}" srcOrd="0" destOrd="0" parTransId="{47422A3C-20F6-44E4-83B2-6A2A15BB4C28}" sibTransId="{C7A0D843-C433-4A23-803A-501C57757DC7}"/>
    <dgm:cxn modelId="{608603C4-3BFF-4E5B-981B-526C47D07D64}" type="presOf" srcId="{F3FBAAFE-3376-449E-89AE-CB9B71B5E8B1}" destId="{FE9725A4-EF17-4209-BF28-4EB2DEE873F6}" srcOrd="0" destOrd="0" presId="urn:microsoft.com/office/officeart/2005/8/layout/vList3"/>
    <dgm:cxn modelId="{377586D5-B175-4489-B683-40D8A830F5B9}" type="presParOf" srcId="{B5D4DBAC-1B4E-4026-A14D-B30C54BD464B}" destId="{39EA48A0-31E3-4983-98EC-2179A853D90D}" srcOrd="0" destOrd="0" presId="urn:microsoft.com/office/officeart/2005/8/layout/vList3"/>
    <dgm:cxn modelId="{25D16536-AB13-4F20-BAA3-A35812417168}" type="presParOf" srcId="{39EA48A0-31E3-4983-98EC-2179A853D90D}" destId="{080405E0-B21C-4809-BD57-48D4AA92C215}" srcOrd="0" destOrd="0" presId="urn:microsoft.com/office/officeart/2005/8/layout/vList3"/>
    <dgm:cxn modelId="{BFA68133-5306-4AE6-84F9-D0BAF1B7C95E}" type="presParOf" srcId="{39EA48A0-31E3-4983-98EC-2179A853D90D}" destId="{5ED42287-8C5F-4617-892C-929563250890}" srcOrd="1" destOrd="0" presId="urn:microsoft.com/office/officeart/2005/8/layout/vList3"/>
    <dgm:cxn modelId="{3F075E1E-CB24-419C-8248-4C6BF1F25391}" type="presParOf" srcId="{B5D4DBAC-1B4E-4026-A14D-B30C54BD464B}" destId="{83D4D8D2-C74D-463B-A88F-1A9786640955}" srcOrd="1" destOrd="0" presId="urn:microsoft.com/office/officeart/2005/8/layout/vList3"/>
    <dgm:cxn modelId="{FBF194A5-33AB-42AE-AF90-DA730200B02A}" type="presParOf" srcId="{B5D4DBAC-1B4E-4026-A14D-B30C54BD464B}" destId="{AA008C30-B1BB-4CCA-AD81-9F5B96B5E9B3}" srcOrd="2" destOrd="0" presId="urn:microsoft.com/office/officeart/2005/8/layout/vList3"/>
    <dgm:cxn modelId="{FFBB2911-769F-4680-A832-9249C651CEAC}" type="presParOf" srcId="{AA008C30-B1BB-4CCA-AD81-9F5B96B5E9B3}" destId="{B82E40CE-8B8B-4B6F-9673-DEE0CEC3B6D3}" srcOrd="0" destOrd="0" presId="urn:microsoft.com/office/officeart/2005/8/layout/vList3"/>
    <dgm:cxn modelId="{22420C3B-226B-408E-BD7F-6A23D2EA1B3D}" type="presParOf" srcId="{AA008C30-B1BB-4CCA-AD81-9F5B96B5E9B3}" destId="{FE9725A4-EF17-4209-BF28-4EB2DEE873F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9D41EE-167F-4041-8DF6-98974BBB57A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3DEAC3F-2406-449F-9CED-A67657E3EEB8}">
      <dgm:prSet custT="1"/>
      <dgm:spPr>
        <a:noFill/>
      </dgm:spPr>
      <dgm:t>
        <a:bodyPr/>
        <a:lstStyle/>
        <a:p>
          <a:pPr algn="just" rtl="0"/>
          <a:r>
            <a:rPr lang="en-US" sz="1600" b="1" dirty="0" smtClean="0">
              <a:solidFill>
                <a:srgbClr val="0070C0"/>
              </a:solidFill>
              <a:effectLst/>
            </a:rPr>
            <a:t>. exploratory,</a:t>
          </a:r>
        </a:p>
        <a:p>
          <a:pPr algn="just" rtl="0"/>
          <a:r>
            <a:rPr lang="en-US" sz="1600" b="1" dirty="0" smtClean="0">
              <a:solidFill>
                <a:srgbClr val="0070C0"/>
              </a:solidFill>
              <a:effectLst/>
            </a:rPr>
            <a:t>. quantitative,</a:t>
          </a:r>
        </a:p>
        <a:p>
          <a:pPr algn="just" rtl="0"/>
          <a:r>
            <a:rPr lang="en-US" sz="1600" b="1" dirty="0" smtClean="0">
              <a:solidFill>
                <a:srgbClr val="0070C0"/>
              </a:solidFill>
              <a:effectLst/>
            </a:rPr>
            <a:t>. cross-sectional,</a:t>
          </a:r>
        </a:p>
        <a:p>
          <a:pPr algn="just" rtl="0"/>
          <a:r>
            <a:rPr lang="en-US" sz="1600" b="1" dirty="0" smtClean="0">
              <a:solidFill>
                <a:srgbClr val="0070C0"/>
              </a:solidFill>
              <a:effectLst/>
            </a:rPr>
            <a:t>. not-experimental,</a:t>
          </a:r>
        </a:p>
        <a:p>
          <a:pPr algn="just" rtl="0"/>
          <a:r>
            <a:rPr lang="en-US" sz="1600" b="1" dirty="0" smtClean="0">
              <a:solidFill>
                <a:srgbClr val="0070C0"/>
              </a:solidFill>
              <a:effectLst/>
            </a:rPr>
            <a:t>. </a:t>
          </a:r>
          <a:r>
            <a:rPr lang="en-US" sz="1600" b="1" dirty="0" smtClean="0">
              <a:solidFill>
                <a:srgbClr val="0070C0"/>
              </a:solidFill>
            </a:rPr>
            <a:t>descriptive sought to analyze the biomechanics of professionals from a private health institution with regard to ergonomics</a:t>
          </a:r>
          <a:r>
            <a:rPr lang="en-US" sz="1600" b="1" dirty="0" smtClean="0">
              <a:solidFill>
                <a:srgbClr val="0070C0"/>
              </a:solidFill>
              <a:effectLst/>
            </a:rPr>
            <a:t>.</a:t>
          </a:r>
          <a:endParaRPr lang="pt-BR" sz="1600" b="1" dirty="0">
            <a:solidFill>
              <a:srgbClr val="0070C0"/>
            </a:solidFill>
            <a:effectLst/>
          </a:endParaRPr>
        </a:p>
      </dgm:t>
    </dgm:pt>
    <dgm:pt modelId="{CF4EA668-5D6F-4AB0-B264-50CC08955743}" type="parTrans" cxnId="{530D6DD2-90BE-4143-AA60-3472820BB9CD}">
      <dgm:prSet/>
      <dgm:spPr/>
      <dgm:t>
        <a:bodyPr/>
        <a:lstStyle/>
        <a:p>
          <a:pPr algn="just"/>
          <a:endParaRPr lang="pt-BR" sz="1100" b="1">
            <a:solidFill>
              <a:srgbClr val="0070C0"/>
            </a:solidFill>
            <a:effectLst/>
          </a:endParaRPr>
        </a:p>
      </dgm:t>
    </dgm:pt>
    <dgm:pt modelId="{F8556435-506A-4CE4-9139-0E79F83DE760}" type="sibTrans" cxnId="{530D6DD2-90BE-4143-AA60-3472820BB9CD}">
      <dgm:prSet/>
      <dgm:spPr/>
      <dgm:t>
        <a:bodyPr/>
        <a:lstStyle/>
        <a:p>
          <a:pPr algn="just"/>
          <a:endParaRPr lang="pt-BR" sz="1100" b="1">
            <a:solidFill>
              <a:srgbClr val="0070C0"/>
            </a:solidFill>
            <a:effectLst/>
          </a:endParaRPr>
        </a:p>
      </dgm:t>
    </dgm:pt>
    <dgm:pt modelId="{0F6D898C-33C4-440D-9F9E-14BBE68166F9}" type="pres">
      <dgm:prSet presAssocID="{769D41EE-167F-4041-8DF6-98974BBB57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F4CB213-0218-478D-82AC-E76DFCAB626C}" type="pres">
      <dgm:prSet presAssocID="{33DEAC3F-2406-449F-9CED-A67657E3EEB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496F8FD-A988-4A92-A42B-E851139B87CA}" type="presOf" srcId="{769D41EE-167F-4041-8DF6-98974BBB57A8}" destId="{0F6D898C-33C4-440D-9F9E-14BBE68166F9}" srcOrd="0" destOrd="0" presId="urn:microsoft.com/office/officeart/2005/8/layout/vList2"/>
    <dgm:cxn modelId="{8D079B83-AB91-4333-B3C9-CEB2950425F6}" type="presOf" srcId="{33DEAC3F-2406-449F-9CED-A67657E3EEB8}" destId="{6F4CB213-0218-478D-82AC-E76DFCAB626C}" srcOrd="0" destOrd="0" presId="urn:microsoft.com/office/officeart/2005/8/layout/vList2"/>
    <dgm:cxn modelId="{530D6DD2-90BE-4143-AA60-3472820BB9CD}" srcId="{769D41EE-167F-4041-8DF6-98974BBB57A8}" destId="{33DEAC3F-2406-449F-9CED-A67657E3EEB8}" srcOrd="0" destOrd="0" parTransId="{CF4EA668-5D6F-4AB0-B264-50CC08955743}" sibTransId="{F8556435-506A-4CE4-9139-0E79F83DE760}"/>
    <dgm:cxn modelId="{80937DDF-00BD-484D-847C-5F21FA61088E}" type="presParOf" srcId="{0F6D898C-33C4-440D-9F9E-14BBE68166F9}" destId="{6F4CB213-0218-478D-82AC-E76DFCAB626C}" srcOrd="0" destOrd="0" presId="urn:microsoft.com/office/officeart/2005/8/layout/vList2"/>
  </dgm:cxnLst>
  <dgm:bg>
    <a:blipFill>
      <a:blip xmlns:r="http://schemas.openxmlformats.org/officeDocument/2006/relationships" r:embed="rId1"/>
      <a:tile tx="0" ty="0" sx="100000" sy="100000" flip="none" algn="tl"/>
    </a:blip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00C240-AC5C-4308-9182-E44877D0F980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6DD1A82C-3F79-4C83-AF7F-B0FCCC2C43D0}">
      <dgm:prSet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pPr algn="ctr" rtl="0"/>
          <a:r>
            <a: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Working time in the company:</a:t>
          </a:r>
        </a:p>
        <a:p>
          <a:pPr algn="l" rtl="0"/>
          <a:r>
            <a:rPr lang="pt-BR" b="1" dirty="0" smtClean="0">
              <a:solidFill>
                <a:schemeClr val="tx1"/>
              </a:solidFill>
            </a:rPr>
            <a:t>&lt; 1 </a:t>
          </a:r>
          <a:r>
            <a:rPr lang="pt-BR" b="1" dirty="0" err="1" smtClean="0">
              <a:solidFill>
                <a:schemeClr val="tx1"/>
              </a:solidFill>
            </a:rPr>
            <a:t>year</a:t>
          </a:r>
          <a:r>
            <a:rPr lang="pt-BR" b="1" dirty="0" smtClean="0">
              <a:solidFill>
                <a:schemeClr val="tx1"/>
              </a:solidFill>
            </a:rPr>
            <a:t>               1   8%</a:t>
          </a:r>
        </a:p>
        <a:p>
          <a:pPr algn="l" rtl="0"/>
          <a:r>
            <a:rPr lang="pt-BR" b="1" dirty="0" smtClean="0">
              <a:solidFill>
                <a:schemeClr val="tx1"/>
              </a:solidFill>
            </a:rPr>
            <a:t>1|----|4 </a:t>
          </a:r>
          <a:r>
            <a:rPr lang="pt-BR" b="1" dirty="0" err="1" smtClean="0">
              <a:solidFill>
                <a:schemeClr val="tx1"/>
              </a:solidFill>
            </a:rPr>
            <a:t>years</a:t>
          </a:r>
          <a:r>
            <a:rPr lang="pt-BR" b="1" dirty="0" smtClean="0">
              <a:solidFill>
                <a:schemeClr val="tx1"/>
              </a:solidFill>
            </a:rPr>
            <a:t>       8   61%</a:t>
          </a:r>
        </a:p>
        <a:p>
          <a:pPr algn="l"/>
          <a:r>
            <a:rPr lang="pt-BR" b="1" dirty="0" smtClean="0">
              <a:solidFill>
                <a:schemeClr val="tx1"/>
              </a:solidFill>
            </a:rPr>
            <a:t>&gt; 4 </a:t>
          </a:r>
          <a:r>
            <a:rPr lang="pt-BR" b="1" dirty="0" err="1" smtClean="0">
              <a:solidFill>
                <a:schemeClr val="tx1"/>
              </a:solidFill>
            </a:rPr>
            <a:t>years</a:t>
          </a:r>
          <a:r>
            <a:rPr lang="pt-BR" b="1" dirty="0" smtClean="0">
              <a:solidFill>
                <a:schemeClr val="tx1"/>
              </a:solidFill>
            </a:rPr>
            <a:t> |----      4   31%</a:t>
          </a:r>
          <a:endParaRPr lang="pt-BR" b="1" dirty="0">
            <a:solidFill>
              <a:schemeClr val="tx1"/>
            </a:solidFill>
          </a:endParaRPr>
        </a:p>
      </dgm:t>
    </dgm:pt>
    <dgm:pt modelId="{2D096087-416D-4DC2-BE07-1E045A05C240}" type="parTrans" cxnId="{FBD91EF6-9CA6-4977-BABB-65FED65E3EF9}">
      <dgm:prSet/>
      <dgm:spPr/>
      <dgm:t>
        <a:bodyPr/>
        <a:lstStyle/>
        <a:p>
          <a:endParaRPr lang="pt-BR"/>
        </a:p>
      </dgm:t>
    </dgm:pt>
    <dgm:pt modelId="{7DEDEBE7-B9BA-40DA-9421-4220B3259F9C}" type="sibTrans" cxnId="{FBD91EF6-9CA6-4977-BABB-65FED65E3EF9}">
      <dgm:prSet/>
      <dgm:spPr/>
      <dgm:t>
        <a:bodyPr/>
        <a:lstStyle/>
        <a:p>
          <a:endParaRPr lang="pt-BR"/>
        </a:p>
      </dgm:t>
    </dgm:pt>
    <dgm:pt modelId="{663E5C53-0126-43C1-B3B7-6066DB4A8083}">
      <dgm:prSet custT="1"/>
      <dgm:spPr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pPr algn="ctr"/>
          <a:r>
            <a:rPr lang="pt-BR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AGE</a:t>
          </a:r>
          <a:r>
            <a:rPr lang="pt-BR" sz="1400" b="1" dirty="0" smtClean="0">
              <a:solidFill>
                <a:schemeClr val="tx1"/>
              </a:solidFill>
            </a:rPr>
            <a:t>: </a:t>
          </a:r>
        </a:p>
        <a:p>
          <a:pPr algn="l"/>
          <a:r>
            <a:rPr lang="pt-BR" sz="1200" b="1" dirty="0" smtClean="0">
              <a:solidFill>
                <a:schemeClr val="tx1"/>
              </a:solidFill>
            </a:rPr>
            <a:t>18|----|28     4     31%</a:t>
          </a:r>
        </a:p>
        <a:p>
          <a:pPr algn="l"/>
          <a:r>
            <a:rPr lang="pt-BR" sz="1200" b="1" dirty="0" smtClean="0">
              <a:solidFill>
                <a:schemeClr val="tx1"/>
              </a:solidFill>
            </a:rPr>
            <a:t>29|----|39     5     38%</a:t>
          </a:r>
        </a:p>
        <a:p>
          <a:pPr algn="l"/>
          <a:r>
            <a:rPr lang="pt-BR" sz="1200" b="1" dirty="0" smtClean="0">
              <a:solidFill>
                <a:schemeClr val="tx1"/>
              </a:solidFill>
            </a:rPr>
            <a:t>40|---- 50     3      23%</a:t>
          </a:r>
        </a:p>
        <a:p>
          <a:pPr algn="l"/>
          <a:r>
            <a:rPr lang="pt-BR" sz="1200" b="1" dirty="0" smtClean="0">
              <a:solidFill>
                <a:schemeClr val="tx1"/>
              </a:solidFill>
            </a:rPr>
            <a:t>&gt; 50|----       1      8%</a:t>
          </a:r>
          <a:endParaRPr lang="pt-BR" sz="1200" b="1" dirty="0">
            <a:solidFill>
              <a:schemeClr val="tx1"/>
            </a:solidFill>
          </a:endParaRPr>
        </a:p>
      </dgm:t>
    </dgm:pt>
    <dgm:pt modelId="{7F2D000E-9FB5-470B-8CCA-EF7841A281C1}" type="parTrans" cxnId="{6A4EF655-9808-424A-A416-472117B0B095}">
      <dgm:prSet/>
      <dgm:spPr/>
      <dgm:t>
        <a:bodyPr/>
        <a:lstStyle/>
        <a:p>
          <a:endParaRPr lang="pt-BR"/>
        </a:p>
      </dgm:t>
    </dgm:pt>
    <dgm:pt modelId="{F62364B6-83B1-4A1D-A6A2-DCAE38BBE03C}" type="sibTrans" cxnId="{6A4EF655-9808-424A-A416-472117B0B095}">
      <dgm:prSet/>
      <dgm:spPr/>
      <dgm:t>
        <a:bodyPr/>
        <a:lstStyle/>
        <a:p>
          <a:endParaRPr lang="pt-BR"/>
        </a:p>
      </dgm:t>
    </dgm:pt>
    <dgm:pt modelId="{04F4C432-BAE5-4576-9697-984370E27484}">
      <dgm:prSet/>
      <dgm:spPr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path path="circle">
            <a:fillToRect r="100000" b="100000"/>
          </a:path>
          <a:tileRect l="-100000" t="-100000"/>
        </a:gradFill>
      </dgm:spPr>
      <dgm:t>
        <a:bodyPr/>
        <a:lstStyle/>
        <a:p>
          <a:pPr rtl="0"/>
          <a:r>
            <a:rPr lang="en-US" b="1" dirty="0" smtClean="0">
              <a:solidFill>
                <a:schemeClr val="tx2"/>
              </a:solidFill>
            </a:rPr>
            <a:t>Only female</a:t>
          </a:r>
        </a:p>
        <a:p>
          <a:pPr rtl="0"/>
          <a:r>
            <a:rPr lang="en-US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 = 13 (100%)</a:t>
          </a:r>
          <a:endParaRPr lang="pt-BR" b="1" dirty="0">
            <a:solidFill>
              <a:schemeClr val="tx2"/>
            </a:solidFill>
          </a:endParaRPr>
        </a:p>
      </dgm:t>
    </dgm:pt>
    <dgm:pt modelId="{ED012C95-1B54-4C57-8566-D23115FB92C4}" type="parTrans" cxnId="{A2AA7F80-5829-44CA-B10D-394218100649}">
      <dgm:prSet/>
      <dgm:spPr/>
      <dgm:t>
        <a:bodyPr/>
        <a:lstStyle/>
        <a:p>
          <a:endParaRPr lang="pt-BR"/>
        </a:p>
      </dgm:t>
    </dgm:pt>
    <dgm:pt modelId="{34CA4216-910B-438C-810A-F6CC5A773B00}" type="sibTrans" cxnId="{A2AA7F80-5829-44CA-B10D-394218100649}">
      <dgm:prSet/>
      <dgm:spPr/>
      <dgm:t>
        <a:bodyPr/>
        <a:lstStyle/>
        <a:p>
          <a:endParaRPr lang="pt-BR"/>
        </a:p>
      </dgm:t>
    </dgm:pt>
    <dgm:pt modelId="{4FB4EAE7-4A69-4906-9D02-0A5AD39C4A92}" type="pres">
      <dgm:prSet presAssocID="{DC00C240-AC5C-4308-9182-E44877D0F98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2437294-6F39-4586-B5BC-2B88519AFD8D}" type="pres">
      <dgm:prSet presAssocID="{663E5C53-0126-43C1-B3B7-6066DB4A808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11E57F9-04A9-43E4-ACCD-3B850575DECF}" type="pres">
      <dgm:prSet presAssocID="{F62364B6-83B1-4A1D-A6A2-DCAE38BBE03C}" presName="sibTrans" presStyleCnt="0"/>
      <dgm:spPr/>
    </dgm:pt>
    <dgm:pt modelId="{9EC2CC18-A920-4F83-A3B5-72151727B100}" type="pres">
      <dgm:prSet presAssocID="{6DD1A82C-3F79-4C83-AF7F-B0FCCC2C43D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5CF05E8-AE15-490C-BD37-32F8778CE7FF}" type="pres">
      <dgm:prSet presAssocID="{7DEDEBE7-B9BA-40DA-9421-4220B3259F9C}" presName="sibTrans" presStyleCnt="0"/>
      <dgm:spPr/>
    </dgm:pt>
    <dgm:pt modelId="{9BC957AA-0FA5-470D-BC12-C83353FD8D07}" type="pres">
      <dgm:prSet presAssocID="{04F4C432-BAE5-4576-9697-984370E2748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895F4860-B37C-4798-87CC-08AE5BD35A8C}" type="presOf" srcId="{6DD1A82C-3F79-4C83-AF7F-B0FCCC2C43D0}" destId="{9EC2CC18-A920-4F83-A3B5-72151727B100}" srcOrd="0" destOrd="0" presId="urn:microsoft.com/office/officeart/2005/8/layout/default"/>
    <dgm:cxn modelId="{42C808E1-7F94-4C7C-9236-B7F2EB657842}" type="presOf" srcId="{663E5C53-0126-43C1-B3B7-6066DB4A8083}" destId="{E2437294-6F39-4586-B5BC-2B88519AFD8D}" srcOrd="0" destOrd="0" presId="urn:microsoft.com/office/officeart/2005/8/layout/default"/>
    <dgm:cxn modelId="{1C10BABA-4736-40B0-8E9B-9790EE913954}" type="presOf" srcId="{04F4C432-BAE5-4576-9697-984370E27484}" destId="{9BC957AA-0FA5-470D-BC12-C83353FD8D07}" srcOrd="0" destOrd="0" presId="urn:microsoft.com/office/officeart/2005/8/layout/default"/>
    <dgm:cxn modelId="{FBD91EF6-9CA6-4977-BABB-65FED65E3EF9}" srcId="{DC00C240-AC5C-4308-9182-E44877D0F980}" destId="{6DD1A82C-3F79-4C83-AF7F-B0FCCC2C43D0}" srcOrd="1" destOrd="0" parTransId="{2D096087-416D-4DC2-BE07-1E045A05C240}" sibTransId="{7DEDEBE7-B9BA-40DA-9421-4220B3259F9C}"/>
    <dgm:cxn modelId="{CDAC9C70-587B-4225-AFF9-E6156A15C477}" type="presOf" srcId="{DC00C240-AC5C-4308-9182-E44877D0F980}" destId="{4FB4EAE7-4A69-4906-9D02-0A5AD39C4A92}" srcOrd="0" destOrd="0" presId="urn:microsoft.com/office/officeart/2005/8/layout/default"/>
    <dgm:cxn modelId="{A2AA7F80-5829-44CA-B10D-394218100649}" srcId="{DC00C240-AC5C-4308-9182-E44877D0F980}" destId="{04F4C432-BAE5-4576-9697-984370E27484}" srcOrd="2" destOrd="0" parTransId="{ED012C95-1B54-4C57-8566-D23115FB92C4}" sibTransId="{34CA4216-910B-438C-810A-F6CC5A773B00}"/>
    <dgm:cxn modelId="{6A4EF655-9808-424A-A416-472117B0B095}" srcId="{DC00C240-AC5C-4308-9182-E44877D0F980}" destId="{663E5C53-0126-43C1-B3B7-6066DB4A8083}" srcOrd="0" destOrd="0" parTransId="{7F2D000E-9FB5-470B-8CCA-EF7841A281C1}" sibTransId="{F62364B6-83B1-4A1D-A6A2-DCAE38BBE03C}"/>
    <dgm:cxn modelId="{24C300CA-F623-40B4-9CE8-785A46AEB4F8}" type="presParOf" srcId="{4FB4EAE7-4A69-4906-9D02-0A5AD39C4A92}" destId="{E2437294-6F39-4586-B5BC-2B88519AFD8D}" srcOrd="0" destOrd="0" presId="urn:microsoft.com/office/officeart/2005/8/layout/default"/>
    <dgm:cxn modelId="{7649CE08-972A-4642-BFD0-2F1169B73D67}" type="presParOf" srcId="{4FB4EAE7-4A69-4906-9D02-0A5AD39C4A92}" destId="{F11E57F9-04A9-43E4-ACCD-3B850575DECF}" srcOrd="1" destOrd="0" presId="urn:microsoft.com/office/officeart/2005/8/layout/default"/>
    <dgm:cxn modelId="{B92BE451-D569-4EB2-B273-60D7EB9386F4}" type="presParOf" srcId="{4FB4EAE7-4A69-4906-9D02-0A5AD39C4A92}" destId="{9EC2CC18-A920-4F83-A3B5-72151727B100}" srcOrd="2" destOrd="0" presId="urn:microsoft.com/office/officeart/2005/8/layout/default"/>
    <dgm:cxn modelId="{9AFA30ED-DC11-4D51-8CD6-323BB9562797}" type="presParOf" srcId="{4FB4EAE7-4A69-4906-9D02-0A5AD39C4A92}" destId="{C5CF05E8-AE15-490C-BD37-32F8778CE7FF}" srcOrd="3" destOrd="0" presId="urn:microsoft.com/office/officeart/2005/8/layout/default"/>
    <dgm:cxn modelId="{EA8518BF-4C7D-4999-A3AC-95D33E77DFD0}" type="presParOf" srcId="{4FB4EAE7-4A69-4906-9D02-0A5AD39C4A92}" destId="{9BC957AA-0FA5-470D-BC12-C83353FD8D0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153702-6E7F-4BD2-B5A4-04DD73FD8E16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C740B62-86C9-48AA-A017-A3C2963723C9}">
      <dgm:prSet custT="1"/>
      <dgm:spPr/>
      <dgm:t>
        <a:bodyPr/>
        <a:lstStyle/>
        <a:p>
          <a:r>
            <a:rPr lang="pt-BR" sz="1200" b="1" dirty="0" smtClean="0">
              <a:solidFill>
                <a:schemeClr val="tx1"/>
              </a:solidFill>
            </a:rPr>
            <a:t>100%</a:t>
          </a:r>
        </a:p>
        <a:p>
          <a:r>
            <a:rPr lang="pt-BR" sz="1200" b="1" dirty="0" err="1" smtClean="0">
              <a:solidFill>
                <a:schemeClr val="tx1"/>
              </a:solidFill>
            </a:rPr>
            <a:t>Professionals</a:t>
          </a:r>
          <a:r>
            <a:rPr lang="pt-BR" sz="1200" b="1" dirty="0" smtClean="0">
              <a:solidFill>
                <a:schemeClr val="tx1"/>
              </a:solidFill>
            </a:rPr>
            <a:t> </a:t>
          </a:r>
        </a:p>
        <a:p>
          <a:r>
            <a:rPr lang="pt-BR" sz="1200" b="1" dirty="0" err="1" smtClean="0">
              <a:solidFill>
                <a:schemeClr val="tx1"/>
              </a:solidFill>
            </a:rPr>
            <a:t>level</a:t>
          </a:r>
          <a:r>
            <a:rPr lang="pt-BR" sz="1200" b="1" dirty="0" smtClean="0">
              <a:solidFill>
                <a:schemeClr val="tx1"/>
              </a:solidFill>
            </a:rPr>
            <a:t> 4</a:t>
          </a:r>
          <a:endParaRPr lang="pt-BR" sz="1200" b="1" dirty="0">
            <a:solidFill>
              <a:schemeClr val="tx1"/>
            </a:solidFill>
          </a:endParaRPr>
        </a:p>
      </dgm:t>
    </dgm:pt>
    <dgm:pt modelId="{4C83C043-D444-40BE-92B6-2B6AFAACFDD8}" type="parTrans" cxnId="{C3492149-A646-47B4-AF63-9D434AC3634E}">
      <dgm:prSet/>
      <dgm:spPr/>
      <dgm:t>
        <a:bodyPr/>
        <a:lstStyle/>
        <a:p>
          <a:endParaRPr lang="pt-BR"/>
        </a:p>
      </dgm:t>
    </dgm:pt>
    <dgm:pt modelId="{8A9DDD31-1CEE-4EE6-9E33-5F6CDFEC7E07}" type="sibTrans" cxnId="{C3492149-A646-47B4-AF63-9D434AC3634E}">
      <dgm:prSet/>
      <dgm:spPr/>
      <dgm:t>
        <a:bodyPr/>
        <a:lstStyle/>
        <a:p>
          <a:endParaRPr lang="pt-BR"/>
        </a:p>
      </dgm:t>
    </dgm:pt>
    <dgm:pt modelId="{EF1A135E-402B-46B8-AE13-22B9061F1C7E}">
      <dgm:prSet phldrT="[Texto]"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</a:rPr>
            <a:t>indicating increased </a:t>
          </a:r>
          <a:r>
            <a:rPr lang="en-US" sz="1100" b="1" dirty="0" smtClean="0">
              <a:solidFill>
                <a:schemeClr val="tx1"/>
              </a:solidFill>
            </a:rPr>
            <a:t>ergonomic </a:t>
          </a:r>
          <a:r>
            <a:rPr lang="en-US" sz="1200" b="1" dirty="0" smtClean="0">
              <a:solidFill>
                <a:schemeClr val="tx1"/>
              </a:solidFill>
            </a:rPr>
            <a:t>risk</a:t>
          </a:r>
          <a:endParaRPr lang="pt-BR" sz="1200" b="1" dirty="0">
            <a:solidFill>
              <a:schemeClr val="tx1"/>
            </a:solidFill>
          </a:endParaRPr>
        </a:p>
      </dgm:t>
    </dgm:pt>
    <dgm:pt modelId="{E881D201-7182-4371-BAC8-325AD5E357EF}" type="sibTrans" cxnId="{C41A1CB2-419B-478A-A115-23CE3B2343CC}">
      <dgm:prSet/>
      <dgm:spPr/>
      <dgm:t>
        <a:bodyPr/>
        <a:lstStyle/>
        <a:p>
          <a:endParaRPr lang="pt-BR"/>
        </a:p>
      </dgm:t>
    </dgm:pt>
    <dgm:pt modelId="{04A0971E-2FAD-4CC7-B08D-B6609768B340}" type="parTrans" cxnId="{C41A1CB2-419B-478A-A115-23CE3B2343CC}">
      <dgm:prSet/>
      <dgm:spPr/>
      <dgm:t>
        <a:bodyPr/>
        <a:lstStyle/>
        <a:p>
          <a:endParaRPr lang="pt-BR"/>
        </a:p>
      </dgm:t>
    </dgm:pt>
    <dgm:pt modelId="{86567AD4-CEAB-4447-ADA1-836CE6B9136F}">
      <dgm:prSet custT="1"/>
      <dgm:spPr/>
      <dgm:t>
        <a:bodyPr/>
        <a:lstStyle/>
        <a:p>
          <a:r>
            <a:rPr lang="en-US" sz="1200" b="1" dirty="0" smtClean="0">
              <a:solidFill>
                <a:schemeClr val="tx1"/>
              </a:solidFill>
            </a:rPr>
            <a:t>investigate and change the attitude of the workers</a:t>
          </a:r>
          <a:endParaRPr lang="pt-BR" sz="1200" b="1" dirty="0">
            <a:solidFill>
              <a:schemeClr val="tx1"/>
            </a:solidFill>
          </a:endParaRPr>
        </a:p>
      </dgm:t>
    </dgm:pt>
    <dgm:pt modelId="{F0BF414D-EFB6-4608-8567-05F2DCB2C85A}" type="parTrans" cxnId="{1AB1C560-4935-4AD8-BFBE-D791C5B2B816}">
      <dgm:prSet/>
      <dgm:spPr/>
      <dgm:t>
        <a:bodyPr/>
        <a:lstStyle/>
        <a:p>
          <a:endParaRPr lang="pt-BR"/>
        </a:p>
      </dgm:t>
    </dgm:pt>
    <dgm:pt modelId="{122FBACB-6DF4-4643-A763-FADFF912F770}" type="sibTrans" cxnId="{1AB1C560-4935-4AD8-BFBE-D791C5B2B816}">
      <dgm:prSet/>
      <dgm:spPr/>
      <dgm:t>
        <a:bodyPr/>
        <a:lstStyle/>
        <a:p>
          <a:endParaRPr lang="pt-BR"/>
        </a:p>
      </dgm:t>
    </dgm:pt>
    <dgm:pt modelId="{A77016D9-1343-4646-8A1B-2F23942C5CFA}" type="pres">
      <dgm:prSet presAssocID="{51153702-6E7F-4BD2-B5A4-04DD73FD8E1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6CBF976B-7B8D-4D5C-B0A6-A30043C5C3DC}" type="pres">
      <dgm:prSet presAssocID="{BC740B62-86C9-48AA-A017-A3C2963723C9}" presName="composite" presStyleCnt="0"/>
      <dgm:spPr/>
    </dgm:pt>
    <dgm:pt modelId="{634167ED-0ABB-47D6-B38A-04D00320B58A}" type="pres">
      <dgm:prSet presAssocID="{BC740B62-86C9-48AA-A017-A3C2963723C9}" presName="bentUpArrow1" presStyleLbl="alignImgPlace1" presStyleIdx="0" presStyleCnt="2"/>
      <dgm:spPr/>
    </dgm:pt>
    <dgm:pt modelId="{4953D586-5E4D-4DEE-8975-D14FD6886BEA}" type="pres">
      <dgm:prSet presAssocID="{BC740B62-86C9-48AA-A017-A3C2963723C9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C1C5B5D-1532-4820-8D5E-D382D0745552}" type="pres">
      <dgm:prSet presAssocID="{BC740B62-86C9-48AA-A017-A3C2963723C9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F1F3CDCC-F49F-4C75-967D-10681FA4B0E4}" type="pres">
      <dgm:prSet presAssocID="{8A9DDD31-1CEE-4EE6-9E33-5F6CDFEC7E07}" presName="sibTrans" presStyleCnt="0"/>
      <dgm:spPr/>
    </dgm:pt>
    <dgm:pt modelId="{647F20B2-169E-4EE4-BCB9-10E792606B99}" type="pres">
      <dgm:prSet presAssocID="{EF1A135E-402B-46B8-AE13-22B9061F1C7E}" presName="composite" presStyleCnt="0"/>
      <dgm:spPr/>
    </dgm:pt>
    <dgm:pt modelId="{5B51BE43-C6A5-462E-A336-0C45BAB854C5}" type="pres">
      <dgm:prSet presAssocID="{EF1A135E-402B-46B8-AE13-22B9061F1C7E}" presName="bentUpArrow1" presStyleLbl="alignImgPlace1" presStyleIdx="1" presStyleCnt="2"/>
      <dgm:spPr/>
    </dgm:pt>
    <dgm:pt modelId="{453B4EDA-2647-4B0A-8318-3CD670D597FB}" type="pres">
      <dgm:prSet presAssocID="{EF1A135E-402B-46B8-AE13-22B9061F1C7E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1F2F1F5-2C24-40D8-92D5-0D29F1BCA859}" type="pres">
      <dgm:prSet presAssocID="{EF1A135E-402B-46B8-AE13-22B9061F1C7E}" presName="ChildText" presStyleLbl="revTx" presStyleIdx="1" presStyleCnt="2" custScaleX="187096" custLinFactY="-38249" custLinFactNeighborX="-6133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E4C3CEE-ADC1-4E45-B0BA-85CBA37AF359}" type="pres">
      <dgm:prSet presAssocID="{E881D201-7182-4371-BAC8-325AD5E357EF}" presName="sibTrans" presStyleCnt="0"/>
      <dgm:spPr/>
    </dgm:pt>
    <dgm:pt modelId="{186EEEE0-BECC-47A0-AFDA-46FD46952EE4}" type="pres">
      <dgm:prSet presAssocID="{86567AD4-CEAB-4447-ADA1-836CE6B9136F}" presName="composite" presStyleCnt="0"/>
      <dgm:spPr/>
    </dgm:pt>
    <dgm:pt modelId="{1721A248-784F-4F5F-B7BC-7B244B8C77D3}" type="pres">
      <dgm:prSet presAssocID="{86567AD4-CEAB-4447-ADA1-836CE6B9136F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3492149-A646-47B4-AF63-9D434AC3634E}" srcId="{51153702-6E7F-4BD2-B5A4-04DD73FD8E16}" destId="{BC740B62-86C9-48AA-A017-A3C2963723C9}" srcOrd="0" destOrd="0" parTransId="{4C83C043-D444-40BE-92B6-2B6AFAACFDD8}" sibTransId="{8A9DDD31-1CEE-4EE6-9E33-5F6CDFEC7E07}"/>
    <dgm:cxn modelId="{1AB1C560-4935-4AD8-BFBE-D791C5B2B816}" srcId="{51153702-6E7F-4BD2-B5A4-04DD73FD8E16}" destId="{86567AD4-CEAB-4447-ADA1-836CE6B9136F}" srcOrd="2" destOrd="0" parTransId="{F0BF414D-EFB6-4608-8567-05F2DCB2C85A}" sibTransId="{122FBACB-6DF4-4643-A763-FADFF912F770}"/>
    <dgm:cxn modelId="{C41A1CB2-419B-478A-A115-23CE3B2343CC}" srcId="{51153702-6E7F-4BD2-B5A4-04DD73FD8E16}" destId="{EF1A135E-402B-46B8-AE13-22B9061F1C7E}" srcOrd="1" destOrd="0" parTransId="{04A0971E-2FAD-4CC7-B08D-B6609768B340}" sibTransId="{E881D201-7182-4371-BAC8-325AD5E357EF}"/>
    <dgm:cxn modelId="{18E3E7FE-BE09-4C68-BEEC-6D22065532CA}" type="presOf" srcId="{EF1A135E-402B-46B8-AE13-22B9061F1C7E}" destId="{453B4EDA-2647-4B0A-8318-3CD670D597FB}" srcOrd="0" destOrd="0" presId="urn:microsoft.com/office/officeart/2005/8/layout/StepDownProcess"/>
    <dgm:cxn modelId="{B02DEEBF-76CF-44CD-9C93-F86E32106925}" type="presOf" srcId="{BC740B62-86C9-48AA-A017-A3C2963723C9}" destId="{4953D586-5E4D-4DEE-8975-D14FD6886BEA}" srcOrd="0" destOrd="0" presId="urn:microsoft.com/office/officeart/2005/8/layout/StepDownProcess"/>
    <dgm:cxn modelId="{05858A7A-C427-4D53-91AF-DD58474D2A33}" type="presOf" srcId="{51153702-6E7F-4BD2-B5A4-04DD73FD8E16}" destId="{A77016D9-1343-4646-8A1B-2F23942C5CFA}" srcOrd="0" destOrd="0" presId="urn:microsoft.com/office/officeart/2005/8/layout/StepDownProcess"/>
    <dgm:cxn modelId="{28C91D54-38CD-48D6-BC8D-D3D21CF3B712}" type="presOf" srcId="{86567AD4-CEAB-4447-ADA1-836CE6B9136F}" destId="{1721A248-784F-4F5F-B7BC-7B244B8C77D3}" srcOrd="0" destOrd="0" presId="urn:microsoft.com/office/officeart/2005/8/layout/StepDownProcess"/>
    <dgm:cxn modelId="{06EF4F57-1DC0-4948-96AE-4E3883015F33}" type="presParOf" srcId="{A77016D9-1343-4646-8A1B-2F23942C5CFA}" destId="{6CBF976B-7B8D-4D5C-B0A6-A30043C5C3DC}" srcOrd="0" destOrd="0" presId="urn:microsoft.com/office/officeart/2005/8/layout/StepDownProcess"/>
    <dgm:cxn modelId="{EF1014EE-2ECD-427D-8DBF-1F304FCA2669}" type="presParOf" srcId="{6CBF976B-7B8D-4D5C-B0A6-A30043C5C3DC}" destId="{634167ED-0ABB-47D6-B38A-04D00320B58A}" srcOrd="0" destOrd="0" presId="urn:microsoft.com/office/officeart/2005/8/layout/StepDownProcess"/>
    <dgm:cxn modelId="{0F648051-82C2-44D6-8476-759FF2733455}" type="presParOf" srcId="{6CBF976B-7B8D-4D5C-B0A6-A30043C5C3DC}" destId="{4953D586-5E4D-4DEE-8975-D14FD6886BEA}" srcOrd="1" destOrd="0" presId="urn:microsoft.com/office/officeart/2005/8/layout/StepDownProcess"/>
    <dgm:cxn modelId="{60D1AFDB-F9AD-46C3-B765-3A6EA4191880}" type="presParOf" srcId="{6CBF976B-7B8D-4D5C-B0A6-A30043C5C3DC}" destId="{7C1C5B5D-1532-4820-8D5E-D382D0745552}" srcOrd="2" destOrd="0" presId="urn:microsoft.com/office/officeart/2005/8/layout/StepDownProcess"/>
    <dgm:cxn modelId="{E3CF5FCE-36AF-4A6F-A65E-557FF3DA7DEC}" type="presParOf" srcId="{A77016D9-1343-4646-8A1B-2F23942C5CFA}" destId="{F1F3CDCC-F49F-4C75-967D-10681FA4B0E4}" srcOrd="1" destOrd="0" presId="urn:microsoft.com/office/officeart/2005/8/layout/StepDownProcess"/>
    <dgm:cxn modelId="{54124490-330D-4808-9297-34A727D3EB4D}" type="presParOf" srcId="{A77016D9-1343-4646-8A1B-2F23942C5CFA}" destId="{647F20B2-169E-4EE4-BCB9-10E792606B99}" srcOrd="2" destOrd="0" presId="urn:microsoft.com/office/officeart/2005/8/layout/StepDownProcess"/>
    <dgm:cxn modelId="{A5FDAD17-5FCF-4C4F-9202-EA0B31C5DEAD}" type="presParOf" srcId="{647F20B2-169E-4EE4-BCB9-10E792606B99}" destId="{5B51BE43-C6A5-462E-A336-0C45BAB854C5}" srcOrd="0" destOrd="0" presId="urn:microsoft.com/office/officeart/2005/8/layout/StepDownProcess"/>
    <dgm:cxn modelId="{A2EF46E5-5EC1-4CFC-83E3-BEFC4F99C294}" type="presParOf" srcId="{647F20B2-169E-4EE4-BCB9-10E792606B99}" destId="{453B4EDA-2647-4B0A-8318-3CD670D597FB}" srcOrd="1" destOrd="0" presId="urn:microsoft.com/office/officeart/2005/8/layout/StepDownProcess"/>
    <dgm:cxn modelId="{78AEADAF-F41B-4F56-AB45-652E44CEDCD6}" type="presParOf" srcId="{647F20B2-169E-4EE4-BCB9-10E792606B99}" destId="{D1F2F1F5-2C24-40D8-92D5-0D29F1BCA859}" srcOrd="2" destOrd="0" presId="urn:microsoft.com/office/officeart/2005/8/layout/StepDownProcess"/>
    <dgm:cxn modelId="{0F59DF21-4308-4EC6-86F6-E5EFA5358C02}" type="presParOf" srcId="{A77016D9-1343-4646-8A1B-2F23942C5CFA}" destId="{DE4C3CEE-ADC1-4E45-B0BA-85CBA37AF359}" srcOrd="3" destOrd="0" presId="urn:microsoft.com/office/officeart/2005/8/layout/StepDownProcess"/>
    <dgm:cxn modelId="{A045B784-4A1F-4E73-A8B0-3212E5FDD935}" type="presParOf" srcId="{A77016D9-1343-4646-8A1B-2F23942C5CFA}" destId="{186EEEE0-BECC-47A0-AFDA-46FD46952EE4}" srcOrd="4" destOrd="0" presId="urn:microsoft.com/office/officeart/2005/8/layout/StepDownProcess"/>
    <dgm:cxn modelId="{B81D9239-B876-4774-B6B1-65636E923507}" type="presParOf" srcId="{186EEEE0-BECC-47A0-AFDA-46FD46952EE4}" destId="{1721A248-784F-4F5F-B7BC-7B244B8C77D3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8416166-3D37-4CB0-A54A-21792C47EDB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98ACC89-C7AD-432C-802A-F147258B1DC1}">
      <dgm:prSet phldrT="[Texto]"/>
      <dgm:spPr/>
      <dgm:t>
        <a:bodyPr/>
        <a:lstStyle/>
        <a:p>
          <a:pPr algn="just"/>
          <a:r>
            <a:rPr lang="en-US" b="1" dirty="0" smtClean="0">
              <a:solidFill>
                <a:schemeClr val="tx1"/>
              </a:solidFill>
            </a:rPr>
            <a:t>None of the workers have </a:t>
          </a:r>
          <a:r>
            <a:rPr lang="en-US" b="1" dirty="0" smtClean="0">
              <a:solidFill>
                <a:schemeClr val="tx1"/>
              </a:solidFill>
            </a:rPr>
            <a:t>muscle skeletal </a:t>
          </a:r>
          <a:r>
            <a:rPr lang="en-US" b="1" dirty="0" smtClean="0">
              <a:solidFill>
                <a:schemeClr val="tx1"/>
              </a:solidFill>
            </a:rPr>
            <a:t>problems or previous articulate the beginning of the current job</a:t>
          </a:r>
          <a:endParaRPr lang="pt-BR" b="1" dirty="0">
            <a:solidFill>
              <a:schemeClr val="tx1"/>
            </a:solidFill>
          </a:endParaRPr>
        </a:p>
      </dgm:t>
    </dgm:pt>
    <dgm:pt modelId="{560421E1-ED27-4054-8286-623B0167A210}" type="parTrans" cxnId="{AC13FE48-1385-42B4-B33F-36F3F9548630}">
      <dgm:prSet/>
      <dgm:spPr/>
      <dgm:t>
        <a:bodyPr/>
        <a:lstStyle/>
        <a:p>
          <a:endParaRPr lang="pt-BR"/>
        </a:p>
      </dgm:t>
    </dgm:pt>
    <dgm:pt modelId="{7C567F67-2FDE-4343-9DE1-B4DC5C60B279}" type="sibTrans" cxnId="{AC13FE48-1385-42B4-B33F-36F3F9548630}">
      <dgm:prSet/>
      <dgm:spPr/>
      <dgm:t>
        <a:bodyPr/>
        <a:lstStyle/>
        <a:p>
          <a:endParaRPr lang="pt-BR"/>
        </a:p>
      </dgm:t>
    </dgm:pt>
    <dgm:pt modelId="{62B6BB2E-09A5-42A2-82D8-577D53FAB915}">
      <dgm:prSet phldrT="[Texto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they don't have  occupational disease</a:t>
          </a:r>
          <a:endParaRPr lang="pt-BR" b="1" dirty="0">
            <a:solidFill>
              <a:schemeClr val="tx1"/>
            </a:solidFill>
          </a:endParaRPr>
        </a:p>
      </dgm:t>
    </dgm:pt>
    <dgm:pt modelId="{A83BDB27-DC6F-43F0-89C7-8D1C395753AA}" type="parTrans" cxnId="{C6989916-B1B0-4CA8-91B4-23876EF9890F}">
      <dgm:prSet/>
      <dgm:spPr/>
      <dgm:t>
        <a:bodyPr/>
        <a:lstStyle/>
        <a:p>
          <a:endParaRPr lang="pt-BR"/>
        </a:p>
      </dgm:t>
    </dgm:pt>
    <dgm:pt modelId="{78B31AD1-98B9-47E5-97FA-C22073C3011F}" type="sibTrans" cxnId="{C6989916-B1B0-4CA8-91B4-23876EF9890F}">
      <dgm:prSet/>
      <dgm:spPr/>
      <dgm:t>
        <a:bodyPr/>
        <a:lstStyle/>
        <a:p>
          <a:endParaRPr lang="pt-BR"/>
        </a:p>
      </dgm:t>
    </dgm:pt>
    <dgm:pt modelId="{886EFE87-7305-4F02-88D5-D9B062FB37AA}">
      <dgm:prSet phldrT="[Texto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23% of employees practicing some kind of extra work activity</a:t>
          </a:r>
          <a:endParaRPr lang="pt-BR" b="1" dirty="0">
            <a:solidFill>
              <a:schemeClr val="tx1"/>
            </a:solidFill>
          </a:endParaRPr>
        </a:p>
      </dgm:t>
    </dgm:pt>
    <dgm:pt modelId="{67088B89-8C14-490C-87BD-97C393F30E9C}" type="parTrans" cxnId="{12ECAB9C-E28F-4199-BBF7-B58C2B959B6C}">
      <dgm:prSet/>
      <dgm:spPr/>
      <dgm:t>
        <a:bodyPr/>
        <a:lstStyle/>
        <a:p>
          <a:endParaRPr lang="pt-BR"/>
        </a:p>
      </dgm:t>
    </dgm:pt>
    <dgm:pt modelId="{755C9C43-EBB4-4845-8A01-27EF645C22E1}" type="sibTrans" cxnId="{12ECAB9C-E28F-4199-BBF7-B58C2B959B6C}">
      <dgm:prSet/>
      <dgm:spPr/>
      <dgm:t>
        <a:bodyPr/>
        <a:lstStyle/>
        <a:p>
          <a:endParaRPr lang="pt-BR"/>
        </a:p>
      </dgm:t>
    </dgm:pt>
    <dgm:pt modelId="{9317B6AD-E9CF-464E-80EE-A2BB15360003}" type="pres">
      <dgm:prSet presAssocID="{68416166-3D37-4CB0-A54A-21792C47EDB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A7E5AE5-E1C0-422F-A781-DF5C6DAAD2E6}" type="pres">
      <dgm:prSet presAssocID="{998ACC89-C7AD-432C-802A-F147258B1DC1}" presName="comp" presStyleCnt="0"/>
      <dgm:spPr/>
    </dgm:pt>
    <dgm:pt modelId="{9BB13F19-0823-4019-9E46-6D6FF3A4BB41}" type="pres">
      <dgm:prSet presAssocID="{998ACC89-C7AD-432C-802A-F147258B1DC1}" presName="box" presStyleLbl="node1" presStyleIdx="0" presStyleCnt="3"/>
      <dgm:spPr/>
      <dgm:t>
        <a:bodyPr/>
        <a:lstStyle/>
        <a:p>
          <a:endParaRPr lang="pt-BR"/>
        </a:p>
      </dgm:t>
    </dgm:pt>
    <dgm:pt modelId="{5813BC94-7E23-43F1-8E86-C850A7A7E69F}" type="pres">
      <dgm:prSet presAssocID="{998ACC89-C7AD-432C-802A-F147258B1DC1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F855B7E9-555C-4A5C-BBD3-E887D9D01077}" type="pres">
      <dgm:prSet presAssocID="{998ACC89-C7AD-432C-802A-F147258B1DC1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806E90C-7407-46A3-9C1D-E39CA0D954A0}" type="pres">
      <dgm:prSet presAssocID="{7C567F67-2FDE-4343-9DE1-B4DC5C60B279}" presName="spacer" presStyleCnt="0"/>
      <dgm:spPr/>
    </dgm:pt>
    <dgm:pt modelId="{79B91A56-B12B-44A5-AEA4-CD7C533DCBA2}" type="pres">
      <dgm:prSet presAssocID="{62B6BB2E-09A5-42A2-82D8-577D53FAB915}" presName="comp" presStyleCnt="0"/>
      <dgm:spPr/>
    </dgm:pt>
    <dgm:pt modelId="{FB1426CB-242D-49DE-9E04-D332D3F3D1AA}" type="pres">
      <dgm:prSet presAssocID="{62B6BB2E-09A5-42A2-82D8-577D53FAB915}" presName="box" presStyleLbl="node1" presStyleIdx="1" presStyleCnt="3"/>
      <dgm:spPr/>
      <dgm:t>
        <a:bodyPr/>
        <a:lstStyle/>
        <a:p>
          <a:endParaRPr lang="pt-BR"/>
        </a:p>
      </dgm:t>
    </dgm:pt>
    <dgm:pt modelId="{8FEBA0E6-CAAA-4AED-A411-258C28C8A69F}" type="pres">
      <dgm:prSet presAssocID="{62B6BB2E-09A5-42A2-82D8-577D53FAB915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</dgm:pt>
    <dgm:pt modelId="{09A89377-065A-4413-AF48-E6E4D4DAF5CC}" type="pres">
      <dgm:prSet presAssocID="{62B6BB2E-09A5-42A2-82D8-577D53FAB91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32BCC08-A8D7-443F-A18F-77B281CD9904}" type="pres">
      <dgm:prSet presAssocID="{78B31AD1-98B9-47E5-97FA-C22073C3011F}" presName="spacer" presStyleCnt="0"/>
      <dgm:spPr/>
    </dgm:pt>
    <dgm:pt modelId="{FEACC8D3-0460-4B3A-B3A2-2C839F67D3FD}" type="pres">
      <dgm:prSet presAssocID="{886EFE87-7305-4F02-88D5-D9B062FB37AA}" presName="comp" presStyleCnt="0"/>
      <dgm:spPr/>
    </dgm:pt>
    <dgm:pt modelId="{8FFFDAD5-33B5-420B-9A03-23FA29D8AEBC}" type="pres">
      <dgm:prSet presAssocID="{886EFE87-7305-4F02-88D5-D9B062FB37AA}" presName="box" presStyleLbl="node1" presStyleIdx="2" presStyleCnt="3"/>
      <dgm:spPr/>
      <dgm:t>
        <a:bodyPr/>
        <a:lstStyle/>
        <a:p>
          <a:endParaRPr lang="pt-BR"/>
        </a:p>
      </dgm:t>
    </dgm:pt>
    <dgm:pt modelId="{A8D727E2-A5BB-4CE9-A622-0C8D9B829CF0}" type="pres">
      <dgm:prSet presAssocID="{886EFE87-7305-4F02-88D5-D9B062FB37AA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D217DA08-F643-4DD3-8415-A0B58229E424}" type="pres">
      <dgm:prSet presAssocID="{886EFE87-7305-4F02-88D5-D9B062FB37AA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83A481E-9048-472F-9B44-00A5F6825C76}" type="presOf" srcId="{68416166-3D37-4CB0-A54A-21792C47EDB4}" destId="{9317B6AD-E9CF-464E-80EE-A2BB15360003}" srcOrd="0" destOrd="0" presId="urn:microsoft.com/office/officeart/2005/8/layout/vList4"/>
    <dgm:cxn modelId="{12ECAB9C-E28F-4199-BBF7-B58C2B959B6C}" srcId="{68416166-3D37-4CB0-A54A-21792C47EDB4}" destId="{886EFE87-7305-4F02-88D5-D9B062FB37AA}" srcOrd="2" destOrd="0" parTransId="{67088B89-8C14-490C-87BD-97C393F30E9C}" sibTransId="{755C9C43-EBB4-4845-8A01-27EF645C22E1}"/>
    <dgm:cxn modelId="{3A8E1B8B-6BCE-4E9A-BA09-17F5A450C5FB}" type="presOf" srcId="{62B6BB2E-09A5-42A2-82D8-577D53FAB915}" destId="{FB1426CB-242D-49DE-9E04-D332D3F3D1AA}" srcOrd="0" destOrd="0" presId="urn:microsoft.com/office/officeart/2005/8/layout/vList4"/>
    <dgm:cxn modelId="{04BF88CE-D825-4790-8B8F-2A72DFC22A18}" type="presOf" srcId="{62B6BB2E-09A5-42A2-82D8-577D53FAB915}" destId="{09A89377-065A-4413-AF48-E6E4D4DAF5CC}" srcOrd="1" destOrd="0" presId="urn:microsoft.com/office/officeart/2005/8/layout/vList4"/>
    <dgm:cxn modelId="{46D43C1B-5F1C-4719-A956-ABFF069C3533}" type="presOf" srcId="{998ACC89-C7AD-432C-802A-F147258B1DC1}" destId="{F855B7E9-555C-4A5C-BBD3-E887D9D01077}" srcOrd="1" destOrd="0" presId="urn:microsoft.com/office/officeart/2005/8/layout/vList4"/>
    <dgm:cxn modelId="{AC13FE48-1385-42B4-B33F-36F3F9548630}" srcId="{68416166-3D37-4CB0-A54A-21792C47EDB4}" destId="{998ACC89-C7AD-432C-802A-F147258B1DC1}" srcOrd="0" destOrd="0" parTransId="{560421E1-ED27-4054-8286-623B0167A210}" sibTransId="{7C567F67-2FDE-4343-9DE1-B4DC5C60B279}"/>
    <dgm:cxn modelId="{5D0FCE88-F788-47A8-8093-934CDB6C6BF3}" type="presOf" srcId="{886EFE87-7305-4F02-88D5-D9B062FB37AA}" destId="{D217DA08-F643-4DD3-8415-A0B58229E424}" srcOrd="1" destOrd="0" presId="urn:microsoft.com/office/officeart/2005/8/layout/vList4"/>
    <dgm:cxn modelId="{C6989916-B1B0-4CA8-91B4-23876EF9890F}" srcId="{68416166-3D37-4CB0-A54A-21792C47EDB4}" destId="{62B6BB2E-09A5-42A2-82D8-577D53FAB915}" srcOrd="1" destOrd="0" parTransId="{A83BDB27-DC6F-43F0-89C7-8D1C395753AA}" sibTransId="{78B31AD1-98B9-47E5-97FA-C22073C3011F}"/>
    <dgm:cxn modelId="{A76F317C-ABA5-4E4D-B6A4-E14E6A91EDB1}" type="presOf" srcId="{998ACC89-C7AD-432C-802A-F147258B1DC1}" destId="{9BB13F19-0823-4019-9E46-6D6FF3A4BB41}" srcOrd="0" destOrd="0" presId="urn:microsoft.com/office/officeart/2005/8/layout/vList4"/>
    <dgm:cxn modelId="{2980D46C-192D-461E-A8C0-D89E505329B2}" type="presOf" srcId="{886EFE87-7305-4F02-88D5-D9B062FB37AA}" destId="{8FFFDAD5-33B5-420B-9A03-23FA29D8AEBC}" srcOrd="0" destOrd="0" presId="urn:microsoft.com/office/officeart/2005/8/layout/vList4"/>
    <dgm:cxn modelId="{0806DE6F-6E2A-47A2-9ECE-87218A39B3C2}" type="presParOf" srcId="{9317B6AD-E9CF-464E-80EE-A2BB15360003}" destId="{CA7E5AE5-E1C0-422F-A781-DF5C6DAAD2E6}" srcOrd="0" destOrd="0" presId="urn:microsoft.com/office/officeart/2005/8/layout/vList4"/>
    <dgm:cxn modelId="{C53536C0-A401-4C6C-A8F9-DA5951A6354C}" type="presParOf" srcId="{CA7E5AE5-E1C0-422F-A781-DF5C6DAAD2E6}" destId="{9BB13F19-0823-4019-9E46-6D6FF3A4BB41}" srcOrd="0" destOrd="0" presId="urn:microsoft.com/office/officeart/2005/8/layout/vList4"/>
    <dgm:cxn modelId="{B48F1EBB-4345-4161-8AC7-334496A09682}" type="presParOf" srcId="{CA7E5AE5-E1C0-422F-A781-DF5C6DAAD2E6}" destId="{5813BC94-7E23-43F1-8E86-C850A7A7E69F}" srcOrd="1" destOrd="0" presId="urn:microsoft.com/office/officeart/2005/8/layout/vList4"/>
    <dgm:cxn modelId="{AA9507B5-9D6F-4B3F-9D30-2BC036D8E0B3}" type="presParOf" srcId="{CA7E5AE5-E1C0-422F-A781-DF5C6DAAD2E6}" destId="{F855B7E9-555C-4A5C-BBD3-E887D9D01077}" srcOrd="2" destOrd="0" presId="urn:microsoft.com/office/officeart/2005/8/layout/vList4"/>
    <dgm:cxn modelId="{F7D668AC-3F85-4F82-B5B5-63AD1EAF0340}" type="presParOf" srcId="{9317B6AD-E9CF-464E-80EE-A2BB15360003}" destId="{8806E90C-7407-46A3-9C1D-E39CA0D954A0}" srcOrd="1" destOrd="0" presId="urn:microsoft.com/office/officeart/2005/8/layout/vList4"/>
    <dgm:cxn modelId="{9F62D95B-DC0B-48F8-A1AD-85C69F621549}" type="presParOf" srcId="{9317B6AD-E9CF-464E-80EE-A2BB15360003}" destId="{79B91A56-B12B-44A5-AEA4-CD7C533DCBA2}" srcOrd="2" destOrd="0" presId="urn:microsoft.com/office/officeart/2005/8/layout/vList4"/>
    <dgm:cxn modelId="{DE1A4F6A-7085-4EE0-847E-1C2F795EA1B8}" type="presParOf" srcId="{79B91A56-B12B-44A5-AEA4-CD7C533DCBA2}" destId="{FB1426CB-242D-49DE-9E04-D332D3F3D1AA}" srcOrd="0" destOrd="0" presId="urn:microsoft.com/office/officeart/2005/8/layout/vList4"/>
    <dgm:cxn modelId="{D0EEEF4A-A7B7-4446-B12B-579F6F1E8C03}" type="presParOf" srcId="{79B91A56-B12B-44A5-AEA4-CD7C533DCBA2}" destId="{8FEBA0E6-CAAA-4AED-A411-258C28C8A69F}" srcOrd="1" destOrd="0" presId="urn:microsoft.com/office/officeart/2005/8/layout/vList4"/>
    <dgm:cxn modelId="{264CA974-4B6E-46FF-BFEA-F62C5CA433AC}" type="presParOf" srcId="{79B91A56-B12B-44A5-AEA4-CD7C533DCBA2}" destId="{09A89377-065A-4413-AF48-E6E4D4DAF5CC}" srcOrd="2" destOrd="0" presId="urn:microsoft.com/office/officeart/2005/8/layout/vList4"/>
    <dgm:cxn modelId="{4E9887D0-22AA-4478-AF24-360CFFD67F62}" type="presParOf" srcId="{9317B6AD-E9CF-464E-80EE-A2BB15360003}" destId="{032BCC08-A8D7-443F-A18F-77B281CD9904}" srcOrd="3" destOrd="0" presId="urn:microsoft.com/office/officeart/2005/8/layout/vList4"/>
    <dgm:cxn modelId="{181D97D1-F958-43AF-BA7E-8F0873E24EC4}" type="presParOf" srcId="{9317B6AD-E9CF-464E-80EE-A2BB15360003}" destId="{FEACC8D3-0460-4B3A-B3A2-2C839F67D3FD}" srcOrd="4" destOrd="0" presId="urn:microsoft.com/office/officeart/2005/8/layout/vList4"/>
    <dgm:cxn modelId="{F327B648-BAA7-4F32-AC92-1C353975FC00}" type="presParOf" srcId="{FEACC8D3-0460-4B3A-B3A2-2C839F67D3FD}" destId="{8FFFDAD5-33B5-420B-9A03-23FA29D8AEBC}" srcOrd="0" destOrd="0" presId="urn:microsoft.com/office/officeart/2005/8/layout/vList4"/>
    <dgm:cxn modelId="{6881B19A-439D-4564-859C-182B8EB4C0FA}" type="presParOf" srcId="{FEACC8D3-0460-4B3A-B3A2-2C839F67D3FD}" destId="{A8D727E2-A5BB-4CE9-A622-0C8D9B829CF0}" srcOrd="1" destOrd="0" presId="urn:microsoft.com/office/officeart/2005/8/layout/vList4"/>
    <dgm:cxn modelId="{40F30731-27AE-4A67-AE27-917D8CB8D188}" type="presParOf" srcId="{FEACC8D3-0460-4B3A-B3A2-2C839F67D3FD}" destId="{D217DA08-F643-4DD3-8415-A0B58229E424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6F45281-A1E9-4B3F-B79B-6BB7E7F01935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3DF16742-33AD-4CBE-A20D-28941EC159B5}">
      <dgm:prSet phldrT="[Texto]" custT="1"/>
      <dgm:spPr/>
      <dgm:t>
        <a:bodyPr/>
        <a:lstStyle/>
        <a:p>
          <a:pPr rtl="0"/>
          <a:r>
            <a:rPr lang="en-US" sz="1400" b="1" dirty="0" smtClean="0">
              <a:solidFill>
                <a:schemeClr val="bg1"/>
              </a:solidFill>
            </a:rPr>
            <a:t>pregnancy among female employees was 7</a:t>
          </a:r>
          <a:endParaRPr lang="pt-BR" sz="1400" dirty="0">
            <a:solidFill>
              <a:schemeClr val="bg1"/>
            </a:solidFill>
          </a:endParaRPr>
        </a:p>
      </dgm:t>
    </dgm:pt>
    <dgm:pt modelId="{103288FD-5077-4011-A2F5-E7738517929C}" type="parTrans" cxnId="{4DF02E9C-BD51-4511-8F73-858539CF6000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EE0FD4E4-642C-4B9A-9148-3E538CB9E536}" type="sibTrans" cxnId="{4DF02E9C-BD51-4511-8F73-858539CF6000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0E090E4C-FC35-47A7-AA19-C22AA0C52FF3}">
      <dgm:prSet phldrT="[Texto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6 births</a:t>
          </a:r>
        </a:p>
        <a:p>
          <a:r>
            <a:rPr lang="en-US" b="1" dirty="0" smtClean="0">
              <a:solidFill>
                <a:schemeClr val="tx1"/>
              </a:solidFill>
            </a:rPr>
            <a:t>and</a:t>
          </a:r>
        </a:p>
        <a:p>
          <a:r>
            <a:rPr lang="en-US" b="1" dirty="0" smtClean="0">
              <a:solidFill>
                <a:schemeClr val="tx1"/>
              </a:solidFill>
            </a:rPr>
            <a:t>1 abortion</a:t>
          </a:r>
          <a:endParaRPr lang="pt-BR" dirty="0">
            <a:solidFill>
              <a:schemeClr val="tx1"/>
            </a:solidFill>
          </a:endParaRPr>
        </a:p>
      </dgm:t>
    </dgm:pt>
    <dgm:pt modelId="{41E93ABB-CB68-4568-AC7F-F2E38A130DE9}" type="parTrans" cxnId="{250A58B4-C98D-45C1-83AC-B3E445FB4C0E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21DFC2DF-E908-4D39-8463-9D531BB2D79B}" type="sibTrans" cxnId="{250A58B4-C98D-45C1-83AC-B3E445FB4C0E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25E0ED5-3FAF-4A7F-B740-DC563689E4E6}">
      <dgm:prSet phldrT="[Texto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good practice in occupational medicine is guidance as to adapt the post and the workload to the physiological demands arising from various stages of pregnancy</a:t>
          </a:r>
          <a:endParaRPr lang="pt-BR" b="1" dirty="0">
            <a:solidFill>
              <a:schemeClr val="tx1"/>
            </a:solidFill>
          </a:endParaRPr>
        </a:p>
      </dgm:t>
    </dgm:pt>
    <dgm:pt modelId="{2460D17B-52DB-4DE9-B7A1-4D984C31334E}" type="parTrans" cxnId="{DB01C646-526C-4139-A5AE-F2DB953BE6B1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D287111-D03E-41EA-8F83-620787585DAD}" type="sibTrans" cxnId="{DB01C646-526C-4139-A5AE-F2DB953BE6B1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FC27F757-88E3-4AED-9AA0-C563E8D0C903}" type="pres">
      <dgm:prSet presAssocID="{A6F45281-A1E9-4B3F-B79B-6BB7E7F0193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1520E2D-CF7E-4A32-8D99-DD62042DDFDF}" type="pres">
      <dgm:prSet presAssocID="{3DF16742-33AD-4CBE-A20D-28941EC159B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D3D6274-8257-4E70-A414-E396DBDDF22A}" type="pres">
      <dgm:prSet presAssocID="{EE0FD4E4-642C-4B9A-9148-3E538CB9E536}" presName="sibTrans" presStyleCnt="0"/>
      <dgm:spPr/>
    </dgm:pt>
    <dgm:pt modelId="{E7848A75-1E2F-4D17-99B5-80738A560D83}" type="pres">
      <dgm:prSet presAssocID="{0E090E4C-FC35-47A7-AA19-C22AA0C52FF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37D334F-029F-48B9-8231-4736059835C2}" type="pres">
      <dgm:prSet presAssocID="{21DFC2DF-E908-4D39-8463-9D531BB2D79B}" presName="sibTrans" presStyleCnt="0"/>
      <dgm:spPr/>
    </dgm:pt>
    <dgm:pt modelId="{1D87F0E0-37C1-46AD-8F5D-D1B85C983C13}" type="pres">
      <dgm:prSet presAssocID="{325E0ED5-3FAF-4A7F-B740-DC563689E4E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50A58B4-C98D-45C1-83AC-B3E445FB4C0E}" srcId="{A6F45281-A1E9-4B3F-B79B-6BB7E7F01935}" destId="{0E090E4C-FC35-47A7-AA19-C22AA0C52FF3}" srcOrd="1" destOrd="0" parTransId="{41E93ABB-CB68-4568-AC7F-F2E38A130DE9}" sibTransId="{21DFC2DF-E908-4D39-8463-9D531BB2D79B}"/>
    <dgm:cxn modelId="{DB01C646-526C-4139-A5AE-F2DB953BE6B1}" srcId="{A6F45281-A1E9-4B3F-B79B-6BB7E7F01935}" destId="{325E0ED5-3FAF-4A7F-B740-DC563689E4E6}" srcOrd="2" destOrd="0" parTransId="{2460D17B-52DB-4DE9-B7A1-4D984C31334E}" sibTransId="{7D287111-D03E-41EA-8F83-620787585DAD}"/>
    <dgm:cxn modelId="{4DF02E9C-BD51-4511-8F73-858539CF6000}" srcId="{A6F45281-A1E9-4B3F-B79B-6BB7E7F01935}" destId="{3DF16742-33AD-4CBE-A20D-28941EC159B5}" srcOrd="0" destOrd="0" parTransId="{103288FD-5077-4011-A2F5-E7738517929C}" sibTransId="{EE0FD4E4-642C-4B9A-9148-3E538CB9E536}"/>
    <dgm:cxn modelId="{D7D411D7-6E44-4820-A1D5-1B5B8C98F1E4}" type="presOf" srcId="{3DF16742-33AD-4CBE-A20D-28941EC159B5}" destId="{61520E2D-CF7E-4A32-8D99-DD62042DDFDF}" srcOrd="0" destOrd="0" presId="urn:microsoft.com/office/officeart/2005/8/layout/hList6"/>
    <dgm:cxn modelId="{43723400-815D-4CB6-9652-4D7C7F28ECFA}" type="presOf" srcId="{325E0ED5-3FAF-4A7F-B740-DC563689E4E6}" destId="{1D87F0E0-37C1-46AD-8F5D-D1B85C983C13}" srcOrd="0" destOrd="0" presId="urn:microsoft.com/office/officeart/2005/8/layout/hList6"/>
    <dgm:cxn modelId="{EE343262-4A75-44AB-BEDC-86F51AE4436A}" type="presOf" srcId="{0E090E4C-FC35-47A7-AA19-C22AA0C52FF3}" destId="{E7848A75-1E2F-4D17-99B5-80738A560D83}" srcOrd="0" destOrd="0" presId="urn:microsoft.com/office/officeart/2005/8/layout/hList6"/>
    <dgm:cxn modelId="{FCB18731-0FCA-4CCE-890E-CCB9476F4F9F}" type="presOf" srcId="{A6F45281-A1E9-4B3F-B79B-6BB7E7F01935}" destId="{FC27F757-88E3-4AED-9AA0-C563E8D0C903}" srcOrd="0" destOrd="0" presId="urn:microsoft.com/office/officeart/2005/8/layout/hList6"/>
    <dgm:cxn modelId="{0E24B3D3-6A58-49DE-922B-270356A28B36}" type="presParOf" srcId="{FC27F757-88E3-4AED-9AA0-C563E8D0C903}" destId="{61520E2D-CF7E-4A32-8D99-DD62042DDFDF}" srcOrd="0" destOrd="0" presId="urn:microsoft.com/office/officeart/2005/8/layout/hList6"/>
    <dgm:cxn modelId="{91C54D78-CBCF-440E-AC06-348A53E33655}" type="presParOf" srcId="{FC27F757-88E3-4AED-9AA0-C563E8D0C903}" destId="{2D3D6274-8257-4E70-A414-E396DBDDF22A}" srcOrd="1" destOrd="0" presId="urn:microsoft.com/office/officeart/2005/8/layout/hList6"/>
    <dgm:cxn modelId="{85D51676-B829-4718-97B0-51B402FAE6B5}" type="presParOf" srcId="{FC27F757-88E3-4AED-9AA0-C563E8D0C903}" destId="{E7848A75-1E2F-4D17-99B5-80738A560D83}" srcOrd="2" destOrd="0" presId="urn:microsoft.com/office/officeart/2005/8/layout/hList6"/>
    <dgm:cxn modelId="{C846C2F0-88EB-478F-8C82-580599553CF1}" type="presParOf" srcId="{FC27F757-88E3-4AED-9AA0-C563E8D0C903}" destId="{737D334F-029F-48B9-8231-4736059835C2}" srcOrd="3" destOrd="0" presId="urn:microsoft.com/office/officeart/2005/8/layout/hList6"/>
    <dgm:cxn modelId="{C43D39E6-BE86-4F6C-B418-E9AE0BD274CE}" type="presParOf" srcId="{FC27F757-88E3-4AED-9AA0-C563E8D0C903}" destId="{1D87F0E0-37C1-46AD-8F5D-D1B85C983C13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F026C65-5A11-4472-BFCC-FCA23EF5613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ACA2DED-5BBD-4486-ABC7-BF8A1BDC77E5}">
      <dgm:prSet custT="1"/>
      <dgm:spPr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lin ang="2700000" scaled="1"/>
          <a:tileRect/>
        </a:gradFill>
      </dgm:spPr>
      <dgm:t>
        <a:bodyPr/>
        <a:lstStyle/>
        <a:p>
          <a:pPr rtl="0"/>
          <a:r>
            <a:rPr lang="en-US" sz="1400" b="1" dirty="0" smtClean="0">
              <a:solidFill>
                <a:schemeClr val="tx2"/>
              </a:solidFill>
            </a:rPr>
            <a:t>Even sitting at the computer, lack of support for the wrists, the monitor above or below eye level and the poorly regulated seat can cause problems of ergonomic nature</a:t>
          </a:r>
          <a:endParaRPr lang="pt-BR" sz="1400" dirty="0">
            <a:solidFill>
              <a:schemeClr val="tx2"/>
            </a:solidFill>
          </a:endParaRPr>
        </a:p>
      </dgm:t>
    </dgm:pt>
    <dgm:pt modelId="{5D85213B-F03C-4E07-9476-2F4F5E9AEA20}" type="parTrans" cxnId="{9A3921BD-D775-4FB8-836F-32169FD660C2}">
      <dgm:prSet/>
      <dgm:spPr/>
      <dgm:t>
        <a:bodyPr/>
        <a:lstStyle/>
        <a:p>
          <a:endParaRPr lang="pt-BR"/>
        </a:p>
      </dgm:t>
    </dgm:pt>
    <dgm:pt modelId="{0FF575F3-072C-4D58-AEA1-E0CF0ADFBABC}" type="sibTrans" cxnId="{9A3921BD-D775-4FB8-836F-32169FD660C2}">
      <dgm:prSet/>
      <dgm:spPr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endParaRPr lang="pt-BR"/>
        </a:p>
      </dgm:t>
    </dgm:pt>
    <dgm:pt modelId="{67ED8BC2-9303-427D-836F-DA53CDE689BE}">
      <dgm:prSet custT="1"/>
      <dgm:spPr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13500000" scaled="1"/>
          <a:tileRect/>
        </a:gradFill>
      </dgm:spPr>
      <dgm:t>
        <a:bodyPr/>
        <a:lstStyle/>
        <a:p>
          <a:pPr rtl="0"/>
          <a:r>
            <a:rPr lang="en-US" sz="1400" b="1" dirty="0" smtClean="0">
              <a:solidFill>
                <a:schemeClr val="tx2"/>
              </a:solidFill>
            </a:rPr>
            <a:t>no relationship was found between weight, height, number of pregnancy, childbirth and abortion with ergonomic problems, it is believed that the problem is exercised in biomechanics and organizational structure of work</a:t>
          </a:r>
          <a:endParaRPr lang="pt-BR" sz="1400" dirty="0">
            <a:solidFill>
              <a:schemeClr val="tx2"/>
            </a:solidFill>
          </a:endParaRPr>
        </a:p>
      </dgm:t>
    </dgm:pt>
    <dgm:pt modelId="{6651E4FD-1E10-44CE-8621-19A17C6A3E52}" type="parTrans" cxnId="{AE82A4D1-66B5-41C9-8FE3-B77729CE1E67}">
      <dgm:prSet/>
      <dgm:spPr/>
      <dgm:t>
        <a:bodyPr/>
        <a:lstStyle/>
        <a:p>
          <a:endParaRPr lang="pt-BR"/>
        </a:p>
      </dgm:t>
    </dgm:pt>
    <dgm:pt modelId="{9F539797-A92F-4781-88A6-5B8973BF4BEC}" type="sibTrans" cxnId="{AE82A4D1-66B5-41C9-8FE3-B77729CE1E67}">
      <dgm:prSet/>
      <dgm:spPr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endParaRPr lang="pt-BR"/>
        </a:p>
      </dgm:t>
    </dgm:pt>
    <dgm:pt modelId="{26B97BA8-5258-4C6E-9775-7BB50F131C3A}" type="pres">
      <dgm:prSet presAssocID="{AF026C65-5A11-4472-BFCC-FCA23EF5613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6C9BE42-49A7-4546-A35B-7BA67366491D}" type="pres">
      <dgm:prSet presAssocID="{CACA2DED-5BBD-4486-ABC7-BF8A1BDC77E5}" presName="node" presStyleLbl="node1" presStyleIdx="0" presStyleCnt="2" custScaleX="124186" custScaleY="222316" custRadScaleRad="91088" custRadScaleInc="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C50926-D6F1-4A6F-9EA3-5954D9F3482B}" type="pres">
      <dgm:prSet presAssocID="{0FF575F3-072C-4D58-AEA1-E0CF0ADFBABC}" presName="sibTrans" presStyleLbl="sibTrans2D1" presStyleIdx="0" presStyleCnt="2" custLinFactNeighborX="4546" custLinFactNeighborY="-68163"/>
      <dgm:spPr/>
      <dgm:t>
        <a:bodyPr/>
        <a:lstStyle/>
        <a:p>
          <a:endParaRPr lang="pt-BR"/>
        </a:p>
      </dgm:t>
    </dgm:pt>
    <dgm:pt modelId="{B1DCDD04-7539-4908-B9B0-9A839DA5DFDE}" type="pres">
      <dgm:prSet presAssocID="{0FF575F3-072C-4D58-AEA1-E0CF0ADFBABC}" presName="connectorText" presStyleLbl="sibTrans2D1" presStyleIdx="0" presStyleCnt="2"/>
      <dgm:spPr/>
      <dgm:t>
        <a:bodyPr/>
        <a:lstStyle/>
        <a:p>
          <a:endParaRPr lang="pt-BR"/>
        </a:p>
      </dgm:t>
    </dgm:pt>
    <dgm:pt modelId="{CBD2ABF0-8D99-448D-AB3F-03E228AB8DFF}" type="pres">
      <dgm:prSet presAssocID="{67ED8BC2-9303-427D-836F-DA53CDE689BE}" presName="node" presStyleLbl="node1" presStyleIdx="1" presStyleCnt="2" custScaleX="122570" custScaleY="222316" custRadScaleRad="9251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CBAE5A2-ACD4-4706-8F07-3806ADAFDF27}" type="pres">
      <dgm:prSet presAssocID="{9F539797-A92F-4781-88A6-5B8973BF4BEC}" presName="sibTrans" presStyleLbl="sibTrans2D1" presStyleIdx="1" presStyleCnt="2" custLinFactNeighborX="-1114" custLinFactNeighborY="20669"/>
      <dgm:spPr/>
      <dgm:t>
        <a:bodyPr/>
        <a:lstStyle/>
        <a:p>
          <a:endParaRPr lang="pt-BR"/>
        </a:p>
      </dgm:t>
    </dgm:pt>
    <dgm:pt modelId="{7B89A91B-A332-4DBA-B6AF-4B04880AE707}" type="pres">
      <dgm:prSet presAssocID="{9F539797-A92F-4781-88A6-5B8973BF4BEC}" presName="connectorText" presStyleLbl="sibTrans2D1" presStyleIdx="1" presStyleCnt="2"/>
      <dgm:spPr/>
      <dgm:t>
        <a:bodyPr/>
        <a:lstStyle/>
        <a:p>
          <a:endParaRPr lang="pt-BR"/>
        </a:p>
      </dgm:t>
    </dgm:pt>
  </dgm:ptLst>
  <dgm:cxnLst>
    <dgm:cxn modelId="{AE82A4D1-66B5-41C9-8FE3-B77729CE1E67}" srcId="{AF026C65-5A11-4472-BFCC-FCA23EF5613A}" destId="{67ED8BC2-9303-427D-836F-DA53CDE689BE}" srcOrd="1" destOrd="0" parTransId="{6651E4FD-1E10-44CE-8621-19A17C6A3E52}" sibTransId="{9F539797-A92F-4781-88A6-5B8973BF4BEC}"/>
    <dgm:cxn modelId="{9CAEC0DC-1509-47AE-BF19-8F38AF3E3810}" type="presOf" srcId="{9F539797-A92F-4781-88A6-5B8973BF4BEC}" destId="{7CBAE5A2-ACD4-4706-8F07-3806ADAFDF27}" srcOrd="0" destOrd="0" presId="urn:microsoft.com/office/officeart/2005/8/layout/cycle2"/>
    <dgm:cxn modelId="{9A3921BD-D775-4FB8-836F-32169FD660C2}" srcId="{AF026C65-5A11-4472-BFCC-FCA23EF5613A}" destId="{CACA2DED-5BBD-4486-ABC7-BF8A1BDC77E5}" srcOrd="0" destOrd="0" parTransId="{5D85213B-F03C-4E07-9476-2F4F5E9AEA20}" sibTransId="{0FF575F3-072C-4D58-AEA1-E0CF0ADFBABC}"/>
    <dgm:cxn modelId="{5BBA4A74-95EC-46C7-B611-467A0D99A0F0}" type="presOf" srcId="{67ED8BC2-9303-427D-836F-DA53CDE689BE}" destId="{CBD2ABF0-8D99-448D-AB3F-03E228AB8DFF}" srcOrd="0" destOrd="0" presId="urn:microsoft.com/office/officeart/2005/8/layout/cycle2"/>
    <dgm:cxn modelId="{8A80E8AB-5479-4F2A-885F-C62D9469822C}" type="presOf" srcId="{0FF575F3-072C-4D58-AEA1-E0CF0ADFBABC}" destId="{B1DCDD04-7539-4908-B9B0-9A839DA5DFDE}" srcOrd="1" destOrd="0" presId="urn:microsoft.com/office/officeart/2005/8/layout/cycle2"/>
    <dgm:cxn modelId="{2BF5607A-DDFF-4806-82D9-5FE012E42D31}" type="presOf" srcId="{9F539797-A92F-4781-88A6-5B8973BF4BEC}" destId="{7B89A91B-A332-4DBA-B6AF-4B04880AE707}" srcOrd="1" destOrd="0" presId="urn:microsoft.com/office/officeart/2005/8/layout/cycle2"/>
    <dgm:cxn modelId="{2DB987F5-2443-49E3-B69E-B4415ED662B3}" type="presOf" srcId="{0FF575F3-072C-4D58-AEA1-E0CF0ADFBABC}" destId="{49C50926-D6F1-4A6F-9EA3-5954D9F3482B}" srcOrd="0" destOrd="0" presId="urn:microsoft.com/office/officeart/2005/8/layout/cycle2"/>
    <dgm:cxn modelId="{2242A2D3-CA15-499C-B3B3-31C321075726}" type="presOf" srcId="{AF026C65-5A11-4472-BFCC-FCA23EF5613A}" destId="{26B97BA8-5258-4C6E-9775-7BB50F131C3A}" srcOrd="0" destOrd="0" presId="urn:microsoft.com/office/officeart/2005/8/layout/cycle2"/>
    <dgm:cxn modelId="{D43F6D24-1F02-46D6-97B0-84E16BFF92F0}" type="presOf" srcId="{CACA2DED-5BBD-4486-ABC7-BF8A1BDC77E5}" destId="{96C9BE42-49A7-4546-A35B-7BA67366491D}" srcOrd="0" destOrd="0" presId="urn:microsoft.com/office/officeart/2005/8/layout/cycle2"/>
    <dgm:cxn modelId="{2FBBB011-15EE-4CAD-ACBA-9D561BE3DF62}" type="presParOf" srcId="{26B97BA8-5258-4C6E-9775-7BB50F131C3A}" destId="{96C9BE42-49A7-4546-A35B-7BA67366491D}" srcOrd="0" destOrd="0" presId="urn:microsoft.com/office/officeart/2005/8/layout/cycle2"/>
    <dgm:cxn modelId="{C67F8C5C-B7C1-4DB4-84A3-2293CC3FEC7C}" type="presParOf" srcId="{26B97BA8-5258-4C6E-9775-7BB50F131C3A}" destId="{49C50926-D6F1-4A6F-9EA3-5954D9F3482B}" srcOrd="1" destOrd="0" presId="urn:microsoft.com/office/officeart/2005/8/layout/cycle2"/>
    <dgm:cxn modelId="{C0DEF19B-B5B1-48A3-A230-4317A8AC0DD2}" type="presParOf" srcId="{49C50926-D6F1-4A6F-9EA3-5954D9F3482B}" destId="{B1DCDD04-7539-4908-B9B0-9A839DA5DFDE}" srcOrd="0" destOrd="0" presId="urn:microsoft.com/office/officeart/2005/8/layout/cycle2"/>
    <dgm:cxn modelId="{BE9DE6D6-67EF-4BDA-8DFC-76B3EC472012}" type="presParOf" srcId="{26B97BA8-5258-4C6E-9775-7BB50F131C3A}" destId="{CBD2ABF0-8D99-448D-AB3F-03E228AB8DFF}" srcOrd="2" destOrd="0" presId="urn:microsoft.com/office/officeart/2005/8/layout/cycle2"/>
    <dgm:cxn modelId="{77B48782-55DF-4797-A107-BB468B77EF84}" type="presParOf" srcId="{26B97BA8-5258-4C6E-9775-7BB50F131C3A}" destId="{7CBAE5A2-ACD4-4706-8F07-3806ADAFDF27}" srcOrd="3" destOrd="0" presId="urn:microsoft.com/office/officeart/2005/8/layout/cycle2"/>
    <dgm:cxn modelId="{64405A47-6FF3-44C4-B5F0-6B50BC6A09A6}" type="presParOf" srcId="{7CBAE5A2-ACD4-4706-8F07-3806ADAFDF27}" destId="{7B89A91B-A332-4DBA-B6AF-4B04880AE70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F2EFA-AF3A-468D-B621-9CAD2A0E5B07}">
      <dsp:nvSpPr>
        <dsp:cNvPr id="0" name=""/>
        <dsp:cNvSpPr/>
      </dsp:nvSpPr>
      <dsp:spPr>
        <a:xfrm>
          <a:off x="0" y="0"/>
          <a:ext cx="3506088" cy="3744416"/>
        </a:xfrm>
        <a:prstGeom prst="triangle">
          <a:avLst/>
        </a:prstGeom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lin ang="2700000" scaled="1"/>
          <a:tileRect/>
        </a:gra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B8C3F-BD86-41EE-816E-7DB69609218E}">
      <dsp:nvSpPr>
        <dsp:cNvPr id="0" name=""/>
        <dsp:cNvSpPr/>
      </dsp:nvSpPr>
      <dsp:spPr>
        <a:xfrm>
          <a:off x="1584173" y="370982"/>
          <a:ext cx="2278957" cy="88637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In Brazil there are 34 </a:t>
          </a:r>
          <a:r>
            <a:rPr lang="pt-BR" sz="1200" b="1" kern="1200" dirty="0" err="1" smtClean="0"/>
            <a:t>regulatory</a:t>
          </a:r>
          <a:r>
            <a:rPr lang="pt-BR" sz="1200" b="1" kern="1200" dirty="0" smtClean="0"/>
            <a:t> standard</a:t>
          </a:r>
          <a:r>
            <a:rPr lang="en-US" sz="1200" b="1" kern="1200" dirty="0" smtClean="0"/>
            <a:t>, which require companies to comply with standards for safety and medicine at work</a:t>
          </a:r>
          <a:endParaRPr lang="pt-BR" sz="1200" b="1" kern="1200" dirty="0"/>
        </a:p>
      </dsp:txBody>
      <dsp:txXfrm>
        <a:off x="1627442" y="414251"/>
        <a:ext cx="2192419" cy="799835"/>
      </dsp:txXfrm>
    </dsp:sp>
    <dsp:sp modelId="{00A1F9CA-48AB-49EC-A679-85969B5EF976}">
      <dsp:nvSpPr>
        <dsp:cNvPr id="0" name=""/>
        <dsp:cNvSpPr/>
      </dsp:nvSpPr>
      <dsp:spPr>
        <a:xfrm>
          <a:off x="1584173" y="1368152"/>
          <a:ext cx="2278957" cy="88637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We will use in this work the </a:t>
          </a:r>
          <a:r>
            <a:rPr lang="pt-BR" sz="1300" b="1" kern="1200" dirty="0" err="1" smtClean="0"/>
            <a:t>regulatory</a:t>
          </a:r>
          <a:r>
            <a:rPr lang="pt-BR" sz="1300" b="1" kern="1200" dirty="0" smtClean="0"/>
            <a:t> standard</a:t>
          </a:r>
          <a:r>
            <a:rPr lang="en-US" sz="1300" b="1" kern="1200" dirty="0" smtClean="0"/>
            <a:t> 17 that talks about ergonomics:</a:t>
          </a:r>
          <a:endParaRPr lang="pt-BR" sz="1300" b="1" kern="1200" dirty="0"/>
        </a:p>
      </dsp:txBody>
      <dsp:txXfrm>
        <a:off x="1627442" y="1411421"/>
        <a:ext cx="2192419" cy="799835"/>
      </dsp:txXfrm>
    </dsp:sp>
    <dsp:sp modelId="{E2F21C4B-F591-416F-8CB8-4E0E74D6D530}">
      <dsp:nvSpPr>
        <dsp:cNvPr id="0" name=""/>
        <dsp:cNvSpPr/>
      </dsp:nvSpPr>
      <dsp:spPr>
        <a:xfrm>
          <a:off x="1584173" y="2376264"/>
          <a:ext cx="2278957" cy="88637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benches, tables, desks and panels must give the employee a position to good posture, visualization and operation</a:t>
          </a:r>
          <a:endParaRPr lang="pt-BR" sz="1200" b="1" kern="1200" dirty="0"/>
        </a:p>
      </dsp:txBody>
      <dsp:txXfrm>
        <a:off x="1627442" y="2419533"/>
        <a:ext cx="2192419" cy="7998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51C096-7F3B-4737-92DA-EB611FF1E3CF}">
      <dsp:nvSpPr>
        <dsp:cNvPr id="0" name=""/>
        <dsp:cNvSpPr/>
      </dsp:nvSpPr>
      <dsp:spPr>
        <a:xfrm>
          <a:off x="139637" y="0"/>
          <a:ext cx="4184773" cy="4184773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CA6C98-BC25-4802-B5C7-03236E0249C6}">
      <dsp:nvSpPr>
        <dsp:cNvPr id="0" name=""/>
        <dsp:cNvSpPr/>
      </dsp:nvSpPr>
      <dsp:spPr>
        <a:xfrm>
          <a:off x="537191" y="397553"/>
          <a:ext cx="1632061" cy="1632061"/>
        </a:xfrm>
        <a:prstGeom prst="roundRect">
          <a:avLst/>
        </a:prstGeom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desktop easy reach and viewing by the employee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616862" y="477224"/>
        <a:ext cx="1472719" cy="1472719"/>
      </dsp:txXfrm>
    </dsp:sp>
    <dsp:sp modelId="{51A70172-3780-42F3-97BC-66DAD3B620C3}">
      <dsp:nvSpPr>
        <dsp:cNvPr id="0" name=""/>
        <dsp:cNvSpPr/>
      </dsp:nvSpPr>
      <dsp:spPr>
        <a:xfrm>
          <a:off x="2294796" y="397553"/>
          <a:ext cx="1632061" cy="1632061"/>
        </a:xfrm>
        <a:prstGeom prst="roundRect">
          <a:avLst/>
        </a:prstGeom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equipment used in the electronic data processing with video terminals should note the following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2374467" y="477224"/>
        <a:ext cx="1472719" cy="1472719"/>
      </dsp:txXfrm>
    </dsp:sp>
    <dsp:sp modelId="{CD3A51DB-B0DB-4B0A-85E2-37A5622453AB}">
      <dsp:nvSpPr>
        <dsp:cNvPr id="0" name=""/>
        <dsp:cNvSpPr/>
      </dsp:nvSpPr>
      <dsp:spPr>
        <a:xfrm>
          <a:off x="537191" y="2155158"/>
          <a:ext cx="1632061" cy="1632061"/>
        </a:xfrm>
        <a:prstGeom prst="roundRect">
          <a:avLst/>
        </a:prstGeom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path path="circle">
            <a:fillToRect t="100000" r="100000"/>
          </a:path>
          <a:tileRect l="-100000" b="-10000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tx1"/>
              </a:solidFill>
            </a:rPr>
            <a:t>keyboard should be independent and be mobile, allowing the worker to adjust it according to the tasks to be performed</a:t>
          </a:r>
          <a:endParaRPr lang="pt-BR" sz="1300" b="1" kern="1200" dirty="0">
            <a:solidFill>
              <a:schemeClr val="tx1"/>
            </a:solidFill>
          </a:endParaRPr>
        </a:p>
      </dsp:txBody>
      <dsp:txXfrm>
        <a:off x="616862" y="2234829"/>
        <a:ext cx="1472719" cy="1472719"/>
      </dsp:txXfrm>
    </dsp:sp>
    <dsp:sp modelId="{690C1C80-82E1-4416-8721-9BC86076A929}">
      <dsp:nvSpPr>
        <dsp:cNvPr id="0" name=""/>
        <dsp:cNvSpPr/>
      </dsp:nvSpPr>
      <dsp:spPr>
        <a:xfrm>
          <a:off x="2294796" y="2155158"/>
          <a:ext cx="1632061" cy="1632061"/>
        </a:xfrm>
        <a:prstGeom prst="roundRect">
          <a:avLst/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100000" t="100000"/>
          </a:path>
          <a:tileRect r="-100000" b="-10000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time and work surface features compatible with the type of activity, required distance from the eyes to the labor camp, the seat height</a:t>
          </a:r>
          <a:endParaRPr lang="pt-BR" sz="1200" b="1" kern="1200" dirty="0">
            <a:solidFill>
              <a:schemeClr val="tx1"/>
            </a:solidFill>
          </a:endParaRPr>
        </a:p>
      </dsp:txBody>
      <dsp:txXfrm>
        <a:off x="2374467" y="2234829"/>
        <a:ext cx="1472719" cy="14727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42287-8C5F-4617-892C-929563250890}">
      <dsp:nvSpPr>
        <dsp:cNvPr id="0" name=""/>
        <dsp:cNvSpPr/>
      </dsp:nvSpPr>
      <dsp:spPr>
        <a:xfrm rot="10800000">
          <a:off x="287581" y="339402"/>
          <a:ext cx="3888886" cy="1493996"/>
        </a:xfrm>
        <a:prstGeom prst="homePlate">
          <a:avLst/>
        </a:prstGeom>
        <a:gradFill flip="none" rotWithShape="0">
          <a:gsLst>
            <a:gs pos="0">
              <a:srgbClr val="00B050">
                <a:tint val="66000"/>
                <a:satMod val="160000"/>
              </a:srgbClr>
            </a:gs>
            <a:gs pos="50000">
              <a:srgbClr val="00B050">
                <a:tint val="44500"/>
                <a:satMod val="160000"/>
              </a:srgbClr>
            </a:gs>
            <a:gs pos="100000">
              <a:srgbClr val="00B050">
                <a:tint val="23500"/>
                <a:satMod val="160000"/>
              </a:srgb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8811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Identify the existence of occupational disease and have </a:t>
          </a:r>
          <a:r>
            <a:rPr lang="en-US" sz="1600" b="1" kern="1200" dirty="0" smtClean="0">
              <a:solidFill>
                <a:schemeClr val="tx1"/>
              </a:solidFill>
            </a:rPr>
            <a:t>skeletal muscle or </a:t>
          </a:r>
          <a:r>
            <a:rPr lang="en-US" sz="1600" b="1" kern="1200" dirty="0" smtClean="0">
              <a:solidFill>
                <a:schemeClr val="tx1"/>
              </a:solidFill>
            </a:rPr>
            <a:t>joint problem, prior to the beginning of the current job;</a:t>
          </a:r>
          <a:endParaRPr lang="pt-BR" sz="1600" b="1" kern="1200" dirty="0">
            <a:solidFill>
              <a:schemeClr val="tx1"/>
            </a:solidFill>
          </a:endParaRPr>
        </a:p>
      </dsp:txBody>
      <dsp:txXfrm rot="10800000">
        <a:off x="661080" y="339402"/>
        <a:ext cx="3515387" cy="1493996"/>
      </dsp:txXfrm>
    </dsp:sp>
    <dsp:sp modelId="{080405E0-B21C-4809-BD57-48D4AA92C215}">
      <dsp:nvSpPr>
        <dsp:cNvPr id="0" name=""/>
        <dsp:cNvSpPr/>
      </dsp:nvSpPr>
      <dsp:spPr>
        <a:xfrm flipV="1">
          <a:off x="698538" y="1045726"/>
          <a:ext cx="98379" cy="8134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9725A4-EF17-4209-BF28-4EB2DEE873F6}">
      <dsp:nvSpPr>
        <dsp:cNvPr id="0" name=""/>
        <dsp:cNvSpPr/>
      </dsp:nvSpPr>
      <dsp:spPr>
        <a:xfrm rot="10800000">
          <a:off x="299010" y="2279367"/>
          <a:ext cx="3866028" cy="1493996"/>
        </a:xfrm>
        <a:prstGeom prst="homePlate">
          <a:avLst/>
        </a:prstGeom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8811" tIns="60960" rIns="113792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1"/>
              </a:solidFill>
            </a:rPr>
            <a:t>Check whether there is a relationship between weight, height, number of pregnancy, childbirth and abortion with ergonomic problems.</a:t>
          </a:r>
          <a:endParaRPr lang="pt-BR" sz="1600" b="1" kern="1200" dirty="0">
            <a:solidFill>
              <a:schemeClr val="tx1"/>
            </a:solidFill>
          </a:endParaRPr>
        </a:p>
      </dsp:txBody>
      <dsp:txXfrm rot="10800000">
        <a:off x="672509" y="2279367"/>
        <a:ext cx="3492529" cy="1493996"/>
      </dsp:txXfrm>
    </dsp:sp>
    <dsp:sp modelId="{B82E40CE-8B8B-4B6F-9673-DEE0CEC3B6D3}">
      <dsp:nvSpPr>
        <dsp:cNvPr id="0" name=""/>
        <dsp:cNvSpPr/>
      </dsp:nvSpPr>
      <dsp:spPr>
        <a:xfrm flipV="1">
          <a:off x="707054" y="2985691"/>
          <a:ext cx="81348" cy="8134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CB213-0218-478D-82AC-E76DFCAB626C}">
      <dsp:nvSpPr>
        <dsp:cNvPr id="0" name=""/>
        <dsp:cNvSpPr/>
      </dsp:nvSpPr>
      <dsp:spPr>
        <a:xfrm>
          <a:off x="0" y="422392"/>
          <a:ext cx="4392487" cy="2395575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70C0"/>
              </a:solidFill>
              <a:effectLst/>
            </a:rPr>
            <a:t>. exploratory,</a:t>
          </a:r>
        </a:p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70C0"/>
              </a:solidFill>
              <a:effectLst/>
            </a:rPr>
            <a:t>. quantitative,</a:t>
          </a:r>
        </a:p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70C0"/>
              </a:solidFill>
              <a:effectLst/>
            </a:rPr>
            <a:t>. cross-sectional,</a:t>
          </a:r>
        </a:p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70C0"/>
              </a:solidFill>
              <a:effectLst/>
            </a:rPr>
            <a:t>. not-experimental,</a:t>
          </a:r>
        </a:p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70C0"/>
              </a:solidFill>
              <a:effectLst/>
            </a:rPr>
            <a:t>. </a:t>
          </a:r>
          <a:r>
            <a:rPr lang="en-US" sz="1600" b="1" kern="1200" dirty="0" smtClean="0">
              <a:solidFill>
                <a:srgbClr val="0070C0"/>
              </a:solidFill>
            </a:rPr>
            <a:t>descriptive sought to analyze the biomechanics of professionals from a private health institution with regard to ergonomics</a:t>
          </a:r>
          <a:r>
            <a:rPr lang="en-US" sz="1600" b="1" kern="1200" dirty="0" smtClean="0">
              <a:solidFill>
                <a:srgbClr val="0070C0"/>
              </a:solidFill>
              <a:effectLst/>
            </a:rPr>
            <a:t>.</a:t>
          </a:r>
          <a:endParaRPr lang="pt-BR" sz="1600" b="1" kern="1200" dirty="0">
            <a:solidFill>
              <a:srgbClr val="0070C0"/>
            </a:solidFill>
            <a:effectLst/>
          </a:endParaRPr>
        </a:p>
      </dsp:txBody>
      <dsp:txXfrm>
        <a:off x="116942" y="539334"/>
        <a:ext cx="4158603" cy="21616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437294-6F39-4586-B5BC-2B88519AFD8D}">
      <dsp:nvSpPr>
        <dsp:cNvPr id="0" name=""/>
        <dsp:cNvSpPr/>
      </dsp:nvSpPr>
      <dsp:spPr>
        <a:xfrm>
          <a:off x="544" y="602982"/>
          <a:ext cx="2125219" cy="1275131"/>
        </a:xfrm>
        <a:prstGeom prst="rect">
          <a:avLst/>
        </a:prstGeom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path path="circle">
            <a:fillToRect l="100000" t="100000"/>
          </a:path>
          <a:tileRect r="-100000" b="-10000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AGE</a:t>
          </a:r>
          <a:r>
            <a:rPr lang="pt-BR" sz="1400" b="1" kern="1200" dirty="0" smtClean="0">
              <a:solidFill>
                <a:schemeClr val="tx1"/>
              </a:solidFill>
            </a:rPr>
            <a:t>: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solidFill>
                <a:schemeClr val="tx1"/>
              </a:solidFill>
            </a:rPr>
            <a:t>18|----|28     4     31%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solidFill>
                <a:schemeClr val="tx1"/>
              </a:solidFill>
            </a:rPr>
            <a:t>29|----|39     5     38%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solidFill>
                <a:schemeClr val="tx1"/>
              </a:solidFill>
            </a:rPr>
            <a:t>40|---- 50     3      23%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solidFill>
                <a:schemeClr val="tx1"/>
              </a:solidFill>
            </a:rPr>
            <a:t>&gt; 50|----       1      8%</a:t>
          </a:r>
          <a:endParaRPr lang="pt-BR" sz="1200" b="1" kern="1200" dirty="0">
            <a:solidFill>
              <a:schemeClr val="tx1"/>
            </a:solidFill>
          </a:endParaRPr>
        </a:p>
      </dsp:txBody>
      <dsp:txXfrm>
        <a:off x="544" y="602982"/>
        <a:ext cx="2125219" cy="1275131"/>
      </dsp:txXfrm>
    </dsp:sp>
    <dsp:sp modelId="{9EC2CC18-A920-4F83-A3B5-72151727B100}">
      <dsp:nvSpPr>
        <dsp:cNvPr id="0" name=""/>
        <dsp:cNvSpPr/>
      </dsp:nvSpPr>
      <dsp:spPr>
        <a:xfrm>
          <a:off x="2338285" y="602982"/>
          <a:ext cx="2125219" cy="1275131"/>
        </a:xfrm>
        <a:prstGeom prst="rect">
          <a:avLst/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Working time in the company: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chemeClr val="tx1"/>
              </a:solidFill>
            </a:rPr>
            <a:t>&lt; 1 </a:t>
          </a:r>
          <a:r>
            <a:rPr lang="pt-BR" sz="1400" b="1" kern="1200" dirty="0" err="1" smtClean="0">
              <a:solidFill>
                <a:schemeClr val="tx1"/>
              </a:solidFill>
            </a:rPr>
            <a:t>year</a:t>
          </a:r>
          <a:r>
            <a:rPr lang="pt-BR" sz="1400" b="1" kern="1200" dirty="0" smtClean="0">
              <a:solidFill>
                <a:schemeClr val="tx1"/>
              </a:solidFill>
            </a:rPr>
            <a:t>               1   8%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chemeClr val="tx1"/>
              </a:solidFill>
            </a:rPr>
            <a:t>1|----|4 </a:t>
          </a:r>
          <a:r>
            <a:rPr lang="pt-BR" sz="1400" b="1" kern="1200" dirty="0" err="1" smtClean="0">
              <a:solidFill>
                <a:schemeClr val="tx1"/>
              </a:solidFill>
            </a:rPr>
            <a:t>years</a:t>
          </a:r>
          <a:r>
            <a:rPr lang="pt-BR" sz="1400" b="1" kern="1200" dirty="0" smtClean="0">
              <a:solidFill>
                <a:schemeClr val="tx1"/>
              </a:solidFill>
            </a:rPr>
            <a:t>       8   61%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>
              <a:solidFill>
                <a:schemeClr val="tx1"/>
              </a:solidFill>
            </a:rPr>
            <a:t>&gt; 4 </a:t>
          </a:r>
          <a:r>
            <a:rPr lang="pt-BR" sz="1400" b="1" kern="1200" dirty="0" err="1" smtClean="0">
              <a:solidFill>
                <a:schemeClr val="tx1"/>
              </a:solidFill>
            </a:rPr>
            <a:t>years</a:t>
          </a:r>
          <a:r>
            <a:rPr lang="pt-BR" sz="1400" b="1" kern="1200" dirty="0" smtClean="0">
              <a:solidFill>
                <a:schemeClr val="tx1"/>
              </a:solidFill>
            </a:rPr>
            <a:t> |----      4   31%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2338285" y="602982"/>
        <a:ext cx="2125219" cy="1275131"/>
      </dsp:txXfrm>
    </dsp:sp>
    <dsp:sp modelId="{9BC957AA-0FA5-470D-BC12-C83353FD8D07}">
      <dsp:nvSpPr>
        <dsp:cNvPr id="0" name=""/>
        <dsp:cNvSpPr/>
      </dsp:nvSpPr>
      <dsp:spPr>
        <a:xfrm>
          <a:off x="1169415" y="2090635"/>
          <a:ext cx="2125219" cy="1275131"/>
        </a:xfrm>
        <a:prstGeom prst="rect">
          <a:avLst/>
        </a:prstGeom>
        <a:gradFill flip="none" rotWithShape="0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path path="circle">
            <a:fillToRect r="100000" b="100000"/>
          </a:path>
          <a:tileRect l="-100000" t="-10000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2"/>
              </a:solidFill>
            </a:rPr>
            <a:t>Only female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 = 13 (100%)</a:t>
          </a:r>
          <a:endParaRPr lang="pt-BR" sz="1400" b="1" kern="1200" dirty="0">
            <a:solidFill>
              <a:schemeClr val="tx2"/>
            </a:solidFill>
          </a:endParaRPr>
        </a:p>
      </dsp:txBody>
      <dsp:txXfrm>
        <a:off x="1169415" y="2090635"/>
        <a:ext cx="2125219" cy="12751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4167ED-0ABB-47D6-B38A-04D00320B58A}">
      <dsp:nvSpPr>
        <dsp:cNvPr id="0" name=""/>
        <dsp:cNvSpPr/>
      </dsp:nvSpPr>
      <dsp:spPr>
        <a:xfrm rot="5400000">
          <a:off x="416724" y="1009848"/>
          <a:ext cx="893123" cy="10167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53D586-5E4D-4DEE-8975-D14FD6886BEA}">
      <dsp:nvSpPr>
        <dsp:cNvPr id="0" name=""/>
        <dsp:cNvSpPr/>
      </dsp:nvSpPr>
      <dsp:spPr>
        <a:xfrm>
          <a:off x="180100" y="19802"/>
          <a:ext cx="1503495" cy="105239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smtClean="0">
              <a:solidFill>
                <a:schemeClr val="tx1"/>
              </a:solidFill>
            </a:rPr>
            <a:t>100%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err="1" smtClean="0">
              <a:solidFill>
                <a:schemeClr val="tx1"/>
              </a:solidFill>
            </a:rPr>
            <a:t>Professionals</a:t>
          </a:r>
          <a:r>
            <a:rPr lang="pt-BR" sz="1200" b="1" kern="1200" dirty="0" smtClean="0">
              <a:solidFill>
                <a:schemeClr val="tx1"/>
              </a:solidFill>
            </a:rPr>
            <a:t>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200" b="1" kern="1200" dirty="0" err="1" smtClean="0">
              <a:solidFill>
                <a:schemeClr val="tx1"/>
              </a:solidFill>
            </a:rPr>
            <a:t>level</a:t>
          </a:r>
          <a:r>
            <a:rPr lang="pt-BR" sz="1200" b="1" kern="1200" dirty="0" smtClean="0">
              <a:solidFill>
                <a:schemeClr val="tx1"/>
              </a:solidFill>
            </a:rPr>
            <a:t> 4</a:t>
          </a:r>
          <a:endParaRPr lang="pt-BR" sz="1200" b="1" kern="1200" dirty="0">
            <a:solidFill>
              <a:schemeClr val="tx1"/>
            </a:solidFill>
          </a:endParaRPr>
        </a:p>
      </dsp:txBody>
      <dsp:txXfrm>
        <a:off x="231483" y="71185"/>
        <a:ext cx="1400729" cy="949631"/>
      </dsp:txXfrm>
    </dsp:sp>
    <dsp:sp modelId="{7C1C5B5D-1532-4820-8D5E-D382D0745552}">
      <dsp:nvSpPr>
        <dsp:cNvPr id="0" name=""/>
        <dsp:cNvSpPr/>
      </dsp:nvSpPr>
      <dsp:spPr>
        <a:xfrm>
          <a:off x="1683595" y="120172"/>
          <a:ext cx="1093499" cy="850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1BE43-C6A5-462E-A336-0C45BAB854C5}">
      <dsp:nvSpPr>
        <dsp:cNvPr id="0" name=""/>
        <dsp:cNvSpPr/>
      </dsp:nvSpPr>
      <dsp:spPr>
        <a:xfrm rot="5400000">
          <a:off x="1663281" y="2192038"/>
          <a:ext cx="893123" cy="10167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3B4EDA-2647-4B0A-8318-3CD670D597FB}">
      <dsp:nvSpPr>
        <dsp:cNvPr id="0" name=""/>
        <dsp:cNvSpPr/>
      </dsp:nvSpPr>
      <dsp:spPr>
        <a:xfrm>
          <a:off x="1426658" y="1201992"/>
          <a:ext cx="1503495" cy="105239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indicating increased </a:t>
          </a:r>
          <a:r>
            <a:rPr lang="en-US" sz="1100" b="1" kern="1200" dirty="0" smtClean="0">
              <a:solidFill>
                <a:schemeClr val="tx1"/>
              </a:solidFill>
            </a:rPr>
            <a:t>ergonomic </a:t>
          </a:r>
          <a:r>
            <a:rPr lang="en-US" sz="1200" b="1" kern="1200" dirty="0" smtClean="0">
              <a:solidFill>
                <a:schemeClr val="tx1"/>
              </a:solidFill>
            </a:rPr>
            <a:t>risk</a:t>
          </a:r>
          <a:endParaRPr lang="pt-BR" sz="1200" b="1" kern="1200" dirty="0">
            <a:solidFill>
              <a:schemeClr val="tx1"/>
            </a:solidFill>
          </a:endParaRPr>
        </a:p>
      </dsp:txBody>
      <dsp:txXfrm>
        <a:off x="1478041" y="1253375"/>
        <a:ext cx="1400729" cy="949631"/>
      </dsp:txXfrm>
    </dsp:sp>
    <dsp:sp modelId="{D1F2F1F5-2C24-40D8-92D5-0D29F1BCA859}">
      <dsp:nvSpPr>
        <dsp:cNvPr id="0" name=""/>
        <dsp:cNvSpPr/>
      </dsp:nvSpPr>
      <dsp:spPr>
        <a:xfrm>
          <a:off x="1783302" y="126424"/>
          <a:ext cx="2045892" cy="8505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21A248-784F-4F5F-B7BC-7B244B8C77D3}">
      <dsp:nvSpPr>
        <dsp:cNvPr id="0" name=""/>
        <dsp:cNvSpPr/>
      </dsp:nvSpPr>
      <dsp:spPr>
        <a:xfrm>
          <a:off x="2673215" y="2384182"/>
          <a:ext cx="1503495" cy="105239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investigate and change the attitude of the workers</a:t>
          </a:r>
          <a:endParaRPr lang="pt-BR" sz="1200" b="1" kern="1200" dirty="0">
            <a:solidFill>
              <a:schemeClr val="tx1"/>
            </a:solidFill>
          </a:endParaRPr>
        </a:p>
      </dsp:txBody>
      <dsp:txXfrm>
        <a:off x="2724598" y="2435565"/>
        <a:ext cx="1400729" cy="94963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B13F19-0823-4019-9E46-6D6FF3A4BB41}">
      <dsp:nvSpPr>
        <dsp:cNvPr id="0" name=""/>
        <dsp:cNvSpPr/>
      </dsp:nvSpPr>
      <dsp:spPr>
        <a:xfrm>
          <a:off x="0" y="0"/>
          <a:ext cx="4464495" cy="842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None of the workers have </a:t>
          </a:r>
          <a:r>
            <a:rPr lang="en-US" sz="1400" b="1" kern="1200" dirty="0" smtClean="0">
              <a:solidFill>
                <a:schemeClr val="tx1"/>
              </a:solidFill>
            </a:rPr>
            <a:t>muscle skeletal </a:t>
          </a:r>
          <a:r>
            <a:rPr lang="en-US" sz="1400" b="1" kern="1200" dirty="0" smtClean="0">
              <a:solidFill>
                <a:schemeClr val="tx1"/>
              </a:solidFill>
            </a:rPr>
            <a:t>problems or previous articulate the beginning of the current job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977154" y="0"/>
        <a:ext cx="3487341" cy="842554"/>
      </dsp:txXfrm>
    </dsp:sp>
    <dsp:sp modelId="{5813BC94-7E23-43F1-8E86-C850A7A7E69F}">
      <dsp:nvSpPr>
        <dsp:cNvPr id="0" name=""/>
        <dsp:cNvSpPr/>
      </dsp:nvSpPr>
      <dsp:spPr>
        <a:xfrm>
          <a:off x="84255" y="84255"/>
          <a:ext cx="892899" cy="6740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1426CB-242D-49DE-9E04-D332D3F3D1AA}">
      <dsp:nvSpPr>
        <dsp:cNvPr id="0" name=""/>
        <dsp:cNvSpPr/>
      </dsp:nvSpPr>
      <dsp:spPr>
        <a:xfrm>
          <a:off x="0" y="926809"/>
          <a:ext cx="4464495" cy="842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they don't have  occupational disease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977154" y="926809"/>
        <a:ext cx="3487341" cy="842554"/>
      </dsp:txXfrm>
    </dsp:sp>
    <dsp:sp modelId="{8FEBA0E6-CAAA-4AED-A411-258C28C8A69F}">
      <dsp:nvSpPr>
        <dsp:cNvPr id="0" name=""/>
        <dsp:cNvSpPr/>
      </dsp:nvSpPr>
      <dsp:spPr>
        <a:xfrm>
          <a:off x="84255" y="1011064"/>
          <a:ext cx="892899" cy="6740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FFDAD5-33B5-420B-9A03-23FA29D8AEBC}">
      <dsp:nvSpPr>
        <dsp:cNvPr id="0" name=""/>
        <dsp:cNvSpPr/>
      </dsp:nvSpPr>
      <dsp:spPr>
        <a:xfrm>
          <a:off x="0" y="1853618"/>
          <a:ext cx="4464495" cy="842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23% of employees practicing some kind of extra work activity</a:t>
          </a:r>
          <a:endParaRPr lang="pt-BR" sz="1400" b="1" kern="1200" dirty="0">
            <a:solidFill>
              <a:schemeClr val="tx1"/>
            </a:solidFill>
          </a:endParaRPr>
        </a:p>
      </dsp:txBody>
      <dsp:txXfrm>
        <a:off x="977154" y="1853618"/>
        <a:ext cx="3487341" cy="842554"/>
      </dsp:txXfrm>
    </dsp:sp>
    <dsp:sp modelId="{A8D727E2-A5BB-4CE9-A622-0C8D9B829CF0}">
      <dsp:nvSpPr>
        <dsp:cNvPr id="0" name=""/>
        <dsp:cNvSpPr/>
      </dsp:nvSpPr>
      <dsp:spPr>
        <a:xfrm>
          <a:off x="84255" y="1937874"/>
          <a:ext cx="892899" cy="6740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520E2D-CF7E-4A32-8D99-DD62042DDFDF}">
      <dsp:nvSpPr>
        <dsp:cNvPr id="0" name=""/>
        <dsp:cNvSpPr/>
      </dsp:nvSpPr>
      <dsp:spPr>
        <a:xfrm rot="16200000">
          <a:off x="-966057" y="966615"/>
          <a:ext cx="3384376" cy="1451144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</a:rPr>
            <a:t>pregnancy among female employees was 7</a:t>
          </a:r>
          <a:endParaRPr lang="pt-BR" sz="1400" kern="1200" dirty="0">
            <a:solidFill>
              <a:schemeClr val="bg1"/>
            </a:solidFill>
          </a:endParaRPr>
        </a:p>
      </dsp:txBody>
      <dsp:txXfrm rot="5400000">
        <a:off x="559" y="676874"/>
        <a:ext cx="1451144" cy="2030626"/>
      </dsp:txXfrm>
    </dsp:sp>
    <dsp:sp modelId="{E7848A75-1E2F-4D17-99B5-80738A560D83}">
      <dsp:nvSpPr>
        <dsp:cNvPr id="0" name=""/>
        <dsp:cNvSpPr/>
      </dsp:nvSpPr>
      <dsp:spPr>
        <a:xfrm rot="16200000">
          <a:off x="593923" y="966615"/>
          <a:ext cx="3384376" cy="1451144"/>
        </a:xfrm>
        <a:prstGeom prst="flowChartManualOperation">
          <a:avLst/>
        </a:prstGeom>
        <a:solidFill>
          <a:schemeClr val="accent2">
            <a:hueOff val="-7200000"/>
            <a:satOff val="-25001"/>
            <a:lumOff val="300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317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6 births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and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1 abortion</a:t>
          </a:r>
          <a:endParaRPr lang="pt-BR" sz="1200" kern="1200" dirty="0">
            <a:solidFill>
              <a:schemeClr val="tx1"/>
            </a:solidFill>
          </a:endParaRPr>
        </a:p>
      </dsp:txBody>
      <dsp:txXfrm rot="5400000">
        <a:off x="1560539" y="676874"/>
        <a:ext cx="1451144" cy="2030626"/>
      </dsp:txXfrm>
    </dsp:sp>
    <dsp:sp modelId="{1D87F0E0-37C1-46AD-8F5D-D1B85C983C13}">
      <dsp:nvSpPr>
        <dsp:cNvPr id="0" name=""/>
        <dsp:cNvSpPr/>
      </dsp:nvSpPr>
      <dsp:spPr>
        <a:xfrm rot="16200000">
          <a:off x="2153904" y="966615"/>
          <a:ext cx="3384376" cy="1451144"/>
        </a:xfrm>
        <a:prstGeom prst="flowChartManualOperation">
          <a:avLst/>
        </a:prstGeom>
        <a:solidFill>
          <a:schemeClr val="accent2">
            <a:hueOff val="-14400000"/>
            <a:satOff val="-50003"/>
            <a:lumOff val="600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6317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tx1"/>
              </a:solidFill>
            </a:rPr>
            <a:t>good practice in occupational medicine is guidance as to adapt the post and the workload to the physiological demands arising from various stages of pregnancy</a:t>
          </a:r>
          <a:endParaRPr lang="pt-BR" sz="1200" b="1" kern="1200" dirty="0">
            <a:solidFill>
              <a:schemeClr val="tx1"/>
            </a:solidFill>
          </a:endParaRPr>
        </a:p>
      </dsp:txBody>
      <dsp:txXfrm rot="5400000">
        <a:off x="3120520" y="676874"/>
        <a:ext cx="1451144" cy="20306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9BE42-49A7-4546-A35B-7BA67366491D}">
      <dsp:nvSpPr>
        <dsp:cNvPr id="0" name=""/>
        <dsp:cNvSpPr/>
      </dsp:nvSpPr>
      <dsp:spPr>
        <a:xfrm>
          <a:off x="-88844" y="0"/>
          <a:ext cx="2216948" cy="3968749"/>
        </a:xfrm>
        <a:prstGeom prst="ellipse">
          <a:avLst/>
        </a:prstGeom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lin ang="27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2"/>
              </a:solidFill>
            </a:rPr>
            <a:t>Even sitting at the computer, lack of support for the wrists, the monitor above or below eye level and the poorly regulated seat can cause problems of ergonomic nature</a:t>
          </a:r>
          <a:endParaRPr lang="pt-BR" sz="1400" kern="1200" dirty="0">
            <a:solidFill>
              <a:schemeClr val="tx2"/>
            </a:solidFill>
          </a:endParaRPr>
        </a:p>
      </dsp:txBody>
      <dsp:txXfrm>
        <a:off x="235821" y="581210"/>
        <a:ext cx="1567618" cy="2806329"/>
      </dsp:txXfrm>
    </dsp:sp>
    <dsp:sp modelId="{49C50926-D6F1-4A6F-9EA3-5954D9F3482B}">
      <dsp:nvSpPr>
        <dsp:cNvPr id="0" name=""/>
        <dsp:cNvSpPr/>
      </dsp:nvSpPr>
      <dsp:spPr>
        <a:xfrm rot="15722">
          <a:off x="1873355" y="279807"/>
          <a:ext cx="797212" cy="602499"/>
        </a:xfrm>
        <a:prstGeom prst="rightArrow">
          <a:avLst>
            <a:gd name="adj1" fmla="val 60000"/>
            <a:gd name="adj2" fmla="val 50000"/>
          </a:avLst>
        </a:prstGeom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135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700" kern="1200"/>
        </a:p>
      </dsp:txBody>
      <dsp:txXfrm>
        <a:off x="1873356" y="399894"/>
        <a:ext cx="616462" cy="361499"/>
      </dsp:txXfrm>
    </dsp:sp>
    <dsp:sp modelId="{CBD2ABF0-8D99-448D-AB3F-03E228AB8DFF}">
      <dsp:nvSpPr>
        <dsp:cNvPr id="0" name=""/>
        <dsp:cNvSpPr/>
      </dsp:nvSpPr>
      <dsp:spPr>
        <a:xfrm>
          <a:off x="2383901" y="0"/>
          <a:ext cx="2188100" cy="3968749"/>
        </a:xfrm>
        <a:prstGeom prst="ellipse">
          <a:avLst/>
        </a:prstGeom>
        <a:gradFill flip="none" rotWithShape="0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135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2"/>
              </a:solidFill>
            </a:rPr>
            <a:t>no relationship was found between weight, height, number of pregnancy, childbirth and abortion with ergonomic problems, it is believed that the problem is exercised in biomechanics and organizational structure of work</a:t>
          </a:r>
          <a:endParaRPr lang="pt-BR" sz="1400" kern="1200" dirty="0">
            <a:solidFill>
              <a:schemeClr val="tx2"/>
            </a:solidFill>
          </a:endParaRPr>
        </a:p>
      </dsp:txBody>
      <dsp:txXfrm>
        <a:off x="2704341" y="581210"/>
        <a:ext cx="1547220" cy="2806329"/>
      </dsp:txXfrm>
    </dsp:sp>
    <dsp:sp modelId="{7CBAE5A2-ACD4-4706-8F07-3806ADAFDF27}">
      <dsp:nvSpPr>
        <dsp:cNvPr id="0" name=""/>
        <dsp:cNvSpPr/>
      </dsp:nvSpPr>
      <dsp:spPr>
        <a:xfrm rot="10784278">
          <a:off x="1873358" y="2800085"/>
          <a:ext cx="797212" cy="602499"/>
        </a:xfrm>
        <a:prstGeom prst="rightArrow">
          <a:avLst>
            <a:gd name="adj1" fmla="val 60000"/>
            <a:gd name="adj2" fmla="val 50000"/>
          </a:avLst>
        </a:prstGeom>
        <a:gradFill flip="none" rotWithShape="0">
          <a:gsLst>
            <a:gs pos="0">
              <a:srgbClr val="FFFF00">
                <a:shade val="30000"/>
                <a:satMod val="115000"/>
              </a:srgbClr>
            </a:gs>
            <a:gs pos="50000">
              <a:srgbClr val="FFFF00">
                <a:shade val="67500"/>
                <a:satMod val="115000"/>
              </a:srgbClr>
            </a:gs>
            <a:gs pos="100000">
              <a:srgbClr val="FFFF00">
                <a:shade val="100000"/>
                <a:satMod val="115000"/>
              </a:srgbClr>
            </a:gs>
          </a:gsLst>
          <a:lin ang="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700" kern="1200"/>
        </a:p>
      </dsp:txBody>
      <dsp:txXfrm rot="10800000">
        <a:off x="2054107" y="2920172"/>
        <a:ext cx="616462" cy="361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890137" cy="48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57" tIns="45229" rIns="90457" bIns="45229" numCol="1" anchor="t" anchorCtr="0" compatLnSpc="1">
            <a:prstTxWarp prst="textNoShape">
              <a:avLst/>
            </a:prstTxWarp>
          </a:bodyPr>
          <a:lstStyle>
            <a:lvl1pPr defTabSz="903804">
              <a:defRPr b="0" u="none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951" y="1"/>
            <a:ext cx="2890137" cy="48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57" tIns="45229" rIns="90457" bIns="45229" numCol="1" anchor="t" anchorCtr="0" compatLnSpc="1">
            <a:prstTxWarp prst="textNoShape">
              <a:avLst/>
            </a:prstTxWarp>
          </a:bodyPr>
          <a:lstStyle>
            <a:lvl1pPr algn="r" defTabSz="903804">
              <a:defRPr b="0" u="none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266450"/>
            <a:ext cx="2890137" cy="48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57" tIns="45229" rIns="90457" bIns="45229" numCol="1" anchor="b" anchorCtr="0" compatLnSpc="1">
            <a:prstTxWarp prst="textNoShape">
              <a:avLst/>
            </a:prstTxWarp>
          </a:bodyPr>
          <a:lstStyle>
            <a:lvl1pPr defTabSz="903804">
              <a:defRPr b="0" u="none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951" y="9266450"/>
            <a:ext cx="2890137" cy="48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57" tIns="45229" rIns="90457" bIns="45229" numCol="1" anchor="b" anchorCtr="0" compatLnSpc="1">
            <a:prstTxWarp prst="textNoShape">
              <a:avLst/>
            </a:prstTxWarp>
          </a:bodyPr>
          <a:lstStyle>
            <a:lvl1pPr algn="r" defTabSz="903804">
              <a:defRPr b="0" u="none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1E91835-E1E1-4047-ACDE-FE9F0B237B5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104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899084" cy="45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57" tIns="45229" rIns="90457" bIns="45229" numCol="1" anchor="t" anchorCtr="0" compatLnSpc="1">
            <a:prstTxWarp prst="textNoShape">
              <a:avLst/>
            </a:prstTxWarp>
          </a:bodyPr>
          <a:lstStyle>
            <a:lvl1pPr defTabSz="903804">
              <a:defRPr b="0" u="none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1760" y="0"/>
            <a:ext cx="2823029" cy="45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57" tIns="45229" rIns="90457" bIns="45229" numCol="1" anchor="t" anchorCtr="0" compatLnSpc="1">
            <a:prstTxWarp prst="textNoShape">
              <a:avLst/>
            </a:prstTxWarp>
          </a:bodyPr>
          <a:lstStyle>
            <a:lvl1pPr algn="r" defTabSz="903804">
              <a:defRPr b="0" u="none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28788" y="755650"/>
            <a:ext cx="3251200" cy="3627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657" y="4609776"/>
            <a:ext cx="4881021" cy="4382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57" tIns="45229" rIns="90457" bIns="452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0"/>
            <a:r>
              <a:rPr lang="pt-BR" noProof="0" smtClean="0"/>
              <a:t>Segundo nível</a:t>
            </a:r>
          </a:p>
          <a:p>
            <a:pPr lvl="0"/>
            <a:r>
              <a:rPr lang="pt-BR" noProof="0" smtClean="0"/>
              <a:t>Terceiro nível</a:t>
            </a:r>
          </a:p>
          <a:p>
            <a:pPr lvl="0"/>
            <a:r>
              <a:rPr lang="pt-BR" noProof="0" smtClean="0"/>
              <a:t>Quarto nível</a:t>
            </a:r>
          </a:p>
          <a:p>
            <a:pPr lvl="0"/>
            <a:r>
              <a:rPr lang="pt-BR" noProof="0" smtClean="0"/>
              <a:t>Quinto nível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296707"/>
            <a:ext cx="2899084" cy="45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57" tIns="45229" rIns="90457" bIns="45229" numCol="1" anchor="b" anchorCtr="0" compatLnSpc="1">
            <a:prstTxWarp prst="textNoShape">
              <a:avLst/>
            </a:prstTxWarp>
          </a:bodyPr>
          <a:lstStyle>
            <a:lvl1pPr defTabSz="903804">
              <a:defRPr b="0" u="none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1760" y="9296707"/>
            <a:ext cx="2823029" cy="45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57" tIns="45229" rIns="90457" bIns="45229" numCol="1" anchor="b" anchorCtr="0" compatLnSpc="1">
            <a:prstTxWarp prst="textNoShape">
              <a:avLst/>
            </a:prstTxWarp>
          </a:bodyPr>
          <a:lstStyle>
            <a:lvl1pPr algn="r" defTabSz="903804">
              <a:defRPr b="0" u="none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18E340A-9621-4875-94D7-B4F7CA5BED4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1406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3462">
              <a:tabLst>
                <a:tab pos="717943" algn="l"/>
                <a:tab pos="1438903" algn="l"/>
                <a:tab pos="2159862" algn="l"/>
                <a:tab pos="2877805" algn="l"/>
              </a:tabLst>
            </a:pPr>
            <a:fld id="{0D75FF26-3336-4AA9-8AAC-290447AD47AB}" type="slidenum">
              <a:rPr lang="en-GB" smtClean="0">
                <a:cs typeface="Arial" charset="0"/>
              </a:rPr>
              <a:pPr defTabSz="903462">
                <a:tabLst>
                  <a:tab pos="717943" algn="l"/>
                  <a:tab pos="1438903" algn="l"/>
                  <a:tab pos="2159862" algn="l"/>
                  <a:tab pos="2877805" algn="l"/>
                </a:tabLst>
              </a:pPr>
              <a:t>1</a:t>
            </a:fld>
            <a:endParaRPr lang="en-GB" smtClean="0">
              <a:cs typeface="Arial" charset="0"/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30375" y="757238"/>
            <a:ext cx="3248025" cy="3625850"/>
          </a:xfrm>
          <a:solidFill>
            <a:srgbClr val="FFFFFF"/>
          </a:solidFill>
          <a:ln/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5657" y="4611288"/>
            <a:ext cx="4881021" cy="4381328"/>
          </a:xfrm>
          <a:noFill/>
          <a:ln/>
        </p:spPr>
        <p:txBody>
          <a:bodyPr wrap="none" anchor="ctr"/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4" descr="slide fundo novo 1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14288"/>
            <a:ext cx="4673600" cy="51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888" y="3354388"/>
            <a:ext cx="3978275" cy="10382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69888" y="2212975"/>
            <a:ext cx="3978275" cy="11414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07950" y="1323975"/>
            <a:ext cx="2155825" cy="3662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416175" y="1323975"/>
            <a:ext cx="2155825" cy="3662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63" y="209550"/>
            <a:ext cx="4213225" cy="8699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33363" y="1168400"/>
            <a:ext cx="2068512" cy="4873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33363" y="1655763"/>
            <a:ext cx="2068512" cy="30083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2378075" y="1168400"/>
            <a:ext cx="2068513" cy="4873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2378075" y="1655763"/>
            <a:ext cx="2068513" cy="30083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63" y="207963"/>
            <a:ext cx="1539875" cy="884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830388" y="207963"/>
            <a:ext cx="2616200" cy="4456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63" y="1092200"/>
            <a:ext cx="1539875" cy="3571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7575" y="3654425"/>
            <a:ext cx="2808288" cy="431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917575" y="466725"/>
            <a:ext cx="2808288" cy="31321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7575" y="4086225"/>
            <a:ext cx="2808288" cy="6127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519488" y="300038"/>
            <a:ext cx="1160462" cy="46863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6513" y="300038"/>
            <a:ext cx="3330575" cy="46863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513" y="300038"/>
            <a:ext cx="4643437" cy="86995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107950" y="1323975"/>
            <a:ext cx="2155825" cy="36623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416175" y="1323975"/>
            <a:ext cx="2155825" cy="36623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" y="0"/>
            <a:ext cx="4678363" cy="1168755"/>
          </a:xfrm>
        </p:spPr>
        <p:txBody>
          <a:bodyPr/>
          <a:lstStyle>
            <a:lvl1pPr marL="72000">
              <a:defRPr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Texto 4"/>
          <p:cNvSpPr>
            <a:spLocks noGrp="1"/>
          </p:cNvSpPr>
          <p:nvPr>
            <p:ph idx="1"/>
          </p:nvPr>
        </p:nvSpPr>
        <p:spPr>
          <a:xfrm>
            <a:off x="53959" y="1241747"/>
            <a:ext cx="4564203" cy="3632180"/>
          </a:xfrm>
          <a:prstGeom prst="rect">
            <a:avLst/>
          </a:prstGeom>
        </p:spPr>
        <p:txBody>
          <a:bodyPr lIns="91440" tIns="45720" rIns="91440" bIns="45720" rtlCol="0">
            <a:normAutofit/>
          </a:bodyPr>
          <a:lstStyle/>
          <a:p>
            <a:pPr lvl="0"/>
            <a:r>
              <a:rPr lang="pt-BR" noProof="0" dirty="0" smtClean="0"/>
              <a:t>Clique para editar os estilos do texto mestre</a:t>
            </a:r>
          </a:p>
          <a:p>
            <a:pPr lvl="1"/>
            <a:r>
              <a:rPr lang="pt-BR" noProof="0" dirty="0" smtClean="0"/>
              <a:t>Segundo nível</a:t>
            </a:r>
          </a:p>
          <a:p>
            <a:pPr lvl="2"/>
            <a:r>
              <a:rPr lang="pt-BR" noProof="0" dirty="0" smtClean="0"/>
              <a:t>Terceiro nível</a:t>
            </a:r>
          </a:p>
          <a:p>
            <a:pPr lvl="3"/>
            <a:r>
              <a:rPr lang="pt-BR" noProof="0" dirty="0" smtClean="0"/>
              <a:t>Quarto nível</a:t>
            </a:r>
          </a:p>
          <a:p>
            <a:pPr lvl="4"/>
            <a:r>
              <a:rPr lang="pt-BR" noProof="0" dirty="0" smtClean="0"/>
              <a:t>Quinto nível</a:t>
            </a:r>
            <a:endParaRPr lang="pt-BR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m 5" descr="slide fundo novo 2.jpg"/>
          <p:cNvPicPr>
            <a:picLocks noChangeAspect="1"/>
          </p:cNvPicPr>
          <p:nvPr userDrawn="1"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3175" y="14288"/>
            <a:ext cx="4673600" cy="51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46799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" y="1252538"/>
            <a:ext cx="4464050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1" r:id="rId2"/>
    <p:sldLayoutId id="2147483690" r:id="rId3"/>
    <p:sldLayoutId id="2147483689" r:id="rId4"/>
    <p:sldLayoutId id="2147483688" r:id="rId5"/>
    <p:sldLayoutId id="2147483687" r:id="rId6"/>
    <p:sldLayoutId id="2147483686" r:id="rId7"/>
    <p:sldLayoutId id="2147483685" r:id="rId8"/>
    <p:sldLayoutId id="2147483684" r:id="rId9"/>
    <p:sldLayoutId id="2147483683" r:id="rId10"/>
    <p:sldLayoutId id="2147483682" r:id="rId11"/>
    <p:sldLayoutId id="2147483681" r:id="rId12"/>
    <p:sldLayoutId id="2147483679" r:id="rId13"/>
    <p:sldLayoutId id="2147483678" r:id="rId14"/>
    <p:sldLayoutId id="2147483677" r:id="rId15"/>
    <p:sldLayoutId id="2147483676" r:id="rId16"/>
    <p:sldLayoutId id="2147483675" r:id="rId17"/>
    <p:sldLayoutId id="2147483674" r:id="rId18"/>
    <p:sldLayoutId id="2147483673" r:id="rId19"/>
    <p:sldLayoutId id="2147483672" r:id="rId20"/>
    <p:sldLayoutId id="2147483671" r:id="rId21"/>
    <p:sldLayoutId id="2147483670" r:id="rId22"/>
    <p:sldLayoutId id="2147483669" r:id="rId23"/>
    <p:sldLayoutId id="2147483668" r:id="rId24"/>
    <p:sldLayoutId id="2147483667" r:id="rId25"/>
    <p:sldLayoutId id="2147483666" r:id="rId26"/>
    <p:sldLayoutId id="2147483665" r:id="rId27"/>
    <p:sldLayoutId id="2147483664" r:id="rId28"/>
    <p:sldLayoutId id="2147483663" r:id="rId29"/>
    <p:sldLayoutId id="2147483662" r:id="rId30"/>
    <p:sldLayoutId id="2147483661" r:id="rId31"/>
    <p:sldLayoutId id="2147483660" r:id="rId32"/>
    <p:sldLayoutId id="2147483659" r:id="rId33"/>
    <p:sldLayoutId id="2147483658" r:id="rId34"/>
    <p:sldLayoutId id="2147483657" r:id="rId35"/>
    <p:sldLayoutId id="2147483656" r:id="rId36"/>
    <p:sldLayoutId id="2147483655" r:id="rId37"/>
    <p:sldLayoutId id="2147483654" r:id="rId38"/>
  </p:sldLayoutIdLst>
  <p:timing>
    <p:tnLst>
      <p:par>
        <p:cTn id="1" dur="indefinite" restart="never" nodeType="tmRoot"/>
      </p:par>
    </p:tnLst>
  </p:timing>
  <p:txStyles>
    <p:titleStyle>
      <a:lvl1pPr marL="87313" indent="-87313"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marL="87313" indent="-87313"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marL="87313" indent="-87313"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marL="87313" indent="-87313"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marL="87313" indent="-87313"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266700" indent="-266700" algn="l" rtl="0" eaLnBrk="0" fontAlgn="base" hangingPunct="0">
        <a:spcBef>
          <a:spcPct val="0"/>
        </a:spcBef>
        <a:spcAft>
          <a:spcPts val="600"/>
        </a:spcAft>
        <a:buClr>
          <a:srgbClr val="333399"/>
        </a:buClr>
        <a:buFont typeface="Wingdings" pitchFamily="2" charset="2"/>
        <a:buChar char="§"/>
        <a:tabLst>
          <a:tab pos="1790700" algn="l"/>
        </a:tabLst>
        <a:defRPr sz="1600" b="1">
          <a:solidFill>
            <a:schemeClr val="accent2"/>
          </a:solidFill>
          <a:latin typeface="+mn-lt"/>
          <a:ea typeface="+mn-ea"/>
          <a:cs typeface="+mn-cs"/>
        </a:defRPr>
      </a:lvl1pPr>
      <a:lvl2pPr marL="533400" indent="-261938" algn="l" rtl="0" eaLnBrk="0" fontAlgn="base" hangingPunct="0">
        <a:spcBef>
          <a:spcPct val="0"/>
        </a:spcBef>
        <a:spcAft>
          <a:spcPts val="600"/>
        </a:spcAft>
        <a:buClr>
          <a:srgbClr val="333399"/>
        </a:buClr>
        <a:buFont typeface="Wingdings" pitchFamily="2" charset="2"/>
        <a:buChar char="§"/>
        <a:tabLst>
          <a:tab pos="1790700" algn="l"/>
        </a:tabLst>
        <a:defRPr sz="1600" b="1">
          <a:solidFill>
            <a:schemeClr val="accent2"/>
          </a:solidFill>
          <a:latin typeface="+mn-lt"/>
        </a:defRPr>
      </a:lvl2pPr>
      <a:lvl3pPr marL="804863" indent="-271463" algn="l" rtl="0" eaLnBrk="0" fontAlgn="base" hangingPunct="0">
        <a:spcBef>
          <a:spcPct val="0"/>
        </a:spcBef>
        <a:spcAft>
          <a:spcPts val="600"/>
        </a:spcAft>
        <a:buClr>
          <a:srgbClr val="333399"/>
        </a:buClr>
        <a:buFont typeface="Wingdings" pitchFamily="2" charset="2"/>
        <a:buChar char="§"/>
        <a:tabLst>
          <a:tab pos="1790700" algn="l"/>
        </a:tabLst>
        <a:defRPr sz="1600" b="1">
          <a:solidFill>
            <a:schemeClr val="accent2"/>
          </a:solidFill>
          <a:latin typeface="+mn-lt"/>
        </a:defRPr>
      </a:lvl3pPr>
      <a:lvl4pPr marL="1077913" indent="-273050" algn="l" rtl="0" eaLnBrk="0" fontAlgn="base" hangingPunct="0">
        <a:spcBef>
          <a:spcPct val="0"/>
        </a:spcBef>
        <a:spcAft>
          <a:spcPts val="600"/>
        </a:spcAft>
        <a:buClr>
          <a:srgbClr val="333399"/>
        </a:buClr>
        <a:buFont typeface="Wingdings" pitchFamily="2" charset="2"/>
        <a:buChar char="§"/>
        <a:tabLst>
          <a:tab pos="1790700" algn="l"/>
        </a:tabLst>
        <a:defRPr sz="1600" b="1">
          <a:solidFill>
            <a:schemeClr val="accent2"/>
          </a:solidFill>
          <a:latin typeface="+mn-lt"/>
        </a:defRPr>
      </a:lvl4pPr>
      <a:lvl5pPr marL="1349375" indent="-271463" algn="l" rtl="0" eaLnBrk="0" fontAlgn="base" hangingPunct="0">
        <a:spcBef>
          <a:spcPct val="0"/>
        </a:spcBef>
        <a:spcAft>
          <a:spcPts val="600"/>
        </a:spcAft>
        <a:buClr>
          <a:srgbClr val="333399"/>
        </a:buClr>
        <a:buFont typeface="Wingdings" pitchFamily="2" charset="2"/>
        <a:buChar char="§"/>
        <a:tabLst>
          <a:tab pos="1795463" algn="l"/>
        </a:tabLst>
        <a:defRPr sz="1600" b="1">
          <a:solidFill>
            <a:schemeClr val="accent2"/>
          </a:solidFill>
          <a:latin typeface="+mn-lt"/>
        </a:defRPr>
      </a:lvl5pPr>
      <a:lvl6pPr marL="2247900" indent="-177800" algn="l" rtl="0" fontAlgn="base">
        <a:spcBef>
          <a:spcPct val="0"/>
        </a:spcBef>
        <a:spcAft>
          <a:spcPct val="0"/>
        </a:spcAft>
        <a:buClr>
          <a:srgbClr val="333399"/>
        </a:buClr>
        <a:buFont typeface="Wingdings" pitchFamily="2" charset="2"/>
        <a:buChar char="§"/>
        <a:tabLst>
          <a:tab pos="1790700" algn="l"/>
        </a:tabLst>
        <a:defRPr sz="1600" b="1">
          <a:solidFill>
            <a:schemeClr val="accent2"/>
          </a:solidFill>
          <a:latin typeface="+mn-lt"/>
        </a:defRPr>
      </a:lvl6pPr>
      <a:lvl7pPr marL="2705100" indent="-177800" algn="l" rtl="0" fontAlgn="base">
        <a:spcBef>
          <a:spcPct val="0"/>
        </a:spcBef>
        <a:spcAft>
          <a:spcPct val="0"/>
        </a:spcAft>
        <a:buClr>
          <a:srgbClr val="333399"/>
        </a:buClr>
        <a:buFont typeface="Wingdings" pitchFamily="2" charset="2"/>
        <a:buChar char="§"/>
        <a:tabLst>
          <a:tab pos="1790700" algn="l"/>
        </a:tabLst>
        <a:defRPr sz="1600" b="1">
          <a:solidFill>
            <a:schemeClr val="accent2"/>
          </a:solidFill>
          <a:latin typeface="+mn-lt"/>
        </a:defRPr>
      </a:lvl7pPr>
      <a:lvl8pPr marL="3162300" indent="-177800" algn="l" rtl="0" fontAlgn="base">
        <a:spcBef>
          <a:spcPct val="0"/>
        </a:spcBef>
        <a:spcAft>
          <a:spcPct val="0"/>
        </a:spcAft>
        <a:buClr>
          <a:srgbClr val="333399"/>
        </a:buClr>
        <a:buFont typeface="Wingdings" pitchFamily="2" charset="2"/>
        <a:buChar char="§"/>
        <a:tabLst>
          <a:tab pos="1790700" algn="l"/>
        </a:tabLst>
        <a:defRPr sz="1600" b="1">
          <a:solidFill>
            <a:schemeClr val="accent2"/>
          </a:solidFill>
          <a:latin typeface="+mn-lt"/>
        </a:defRPr>
      </a:lvl8pPr>
      <a:lvl9pPr marL="3619500" indent="-177800" algn="l" rtl="0" fontAlgn="base">
        <a:spcBef>
          <a:spcPct val="0"/>
        </a:spcBef>
        <a:spcAft>
          <a:spcPct val="0"/>
        </a:spcAft>
        <a:buClr>
          <a:srgbClr val="333399"/>
        </a:buClr>
        <a:buFont typeface="Wingdings" pitchFamily="2" charset="2"/>
        <a:buChar char="§"/>
        <a:tabLst>
          <a:tab pos="1790700" algn="l"/>
        </a:tabLst>
        <a:defRPr sz="1600" b="1">
          <a:solidFill>
            <a:schemeClr val="accent2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-11676" y="3011535"/>
            <a:ext cx="4679950" cy="154728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en-US" sz="1800" u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Ergonomic Analysis of Professionals Reception in a private health </a:t>
            </a:r>
            <a:r>
              <a:rPr lang="en-US" sz="1800" u="non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facility</a:t>
            </a:r>
          </a:p>
          <a:p>
            <a:pPr algn="ctr"/>
            <a:endParaRPr lang="pt-BR" sz="1800" u="none" dirty="0">
              <a:solidFill>
                <a:srgbClr val="FF0000"/>
              </a:solidFill>
            </a:endParaRPr>
          </a:p>
          <a:p>
            <a:pPr algn="ctr">
              <a:lnSpc>
                <a:spcPct val="101000"/>
              </a:lnSpc>
              <a:buClr>
                <a:srgbClr val="333399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400" i="1" u="none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Raquel Machado Cavalca </a:t>
            </a:r>
            <a:r>
              <a:rPr lang="en-GB" sz="1400" i="1" u="none" dirty="0" err="1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Coutinho</a:t>
            </a:r>
            <a:r>
              <a:rPr lang="en-GB" sz="1400" i="1" u="none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PhD, RN</a:t>
            </a:r>
          </a:p>
          <a:p>
            <a:pPr algn="ctr">
              <a:lnSpc>
                <a:spcPct val="101000"/>
              </a:lnSpc>
              <a:buClr>
                <a:srgbClr val="333399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GB" u="none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algn="ctr">
              <a:lnSpc>
                <a:spcPct val="101000"/>
              </a:lnSpc>
              <a:buClr>
                <a:srgbClr val="333399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400" u="none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Brazil</a:t>
            </a:r>
            <a:endParaRPr lang="en-GB" sz="1400" u="none" dirty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pic>
        <p:nvPicPr>
          <p:cNvPr id="1026" name="Picture 2" descr="C:\Users\usuario\Documents\trabalhos\bandeira-do-brasil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2" y="4435645"/>
            <a:ext cx="1063651" cy="73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 descr="OMICS International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324" y="2322613"/>
            <a:ext cx="2123950" cy="648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736" y="4435645"/>
            <a:ext cx="1318339" cy="741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a 2"/>
          <p:cNvSpPr/>
          <p:nvPr/>
        </p:nvSpPr>
        <p:spPr bwMode="auto">
          <a:xfrm>
            <a:off x="1106693" y="2368198"/>
            <a:ext cx="3100529" cy="423918"/>
          </a:xfrm>
          <a:prstGeom prst="plaqu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5651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 Unicode" pitchFamily="34" charset="0"/>
            </a:endParaRPr>
          </a:p>
        </p:txBody>
      </p:sp>
      <p:sp>
        <p:nvSpPr>
          <p:cNvPr id="8" name="Título 3"/>
          <p:cNvSpPr>
            <a:spLocks noGrp="1"/>
          </p:cNvSpPr>
          <p:nvPr>
            <p:ph type="title"/>
          </p:nvPr>
        </p:nvSpPr>
        <p:spPr>
          <a:xfrm>
            <a:off x="0" y="0"/>
            <a:ext cx="4679950" cy="1169988"/>
          </a:xfrm>
        </p:spPr>
        <p:txBody>
          <a:bodyPr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</a:rPr>
              <a:t>INTRODUCTION</a:t>
            </a:r>
            <a:br>
              <a:rPr lang="en-US" sz="1800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rgbClr val="FF0000"/>
                </a:solidFill>
              </a:rPr>
              <a:t/>
            </a:r>
            <a:br>
              <a:rPr lang="en-US" sz="1800" dirty="0" smtClean="0">
                <a:solidFill>
                  <a:srgbClr val="FF0000"/>
                </a:solidFill>
              </a:rPr>
            </a:br>
            <a:r>
              <a:rPr lang="en-US" sz="1800" dirty="0" smtClean="0"/>
              <a:t>NURSING WORK</a:t>
            </a:r>
            <a:br>
              <a:rPr lang="en-US" sz="1800" dirty="0" smtClean="0"/>
            </a:br>
            <a:endParaRPr lang="pt-BR" sz="1800" dirty="0">
              <a:solidFill>
                <a:srgbClr val="FF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06694" y="2484339"/>
            <a:ext cx="31005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none" dirty="0"/>
              <a:t>promotion of occupational health</a:t>
            </a:r>
            <a:endParaRPr lang="pt-BR" sz="140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87542" y="2941188"/>
            <a:ext cx="3698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none" dirty="0"/>
              <a:t>protection against the risks </a:t>
            </a:r>
            <a:r>
              <a:rPr lang="en-US" sz="1400" u="none" dirty="0" smtClean="0"/>
              <a:t>arising from</a:t>
            </a:r>
          </a:p>
          <a:p>
            <a:pPr algn="ctr"/>
            <a:r>
              <a:rPr lang="en-US" sz="1400" u="none" dirty="0" smtClean="0"/>
              <a:t>their </a:t>
            </a:r>
            <a:r>
              <a:rPr lang="en-US" sz="1400" u="none" dirty="0"/>
              <a:t>work activities </a:t>
            </a:r>
            <a:endParaRPr lang="pt-BR" sz="1400" u="none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7542" y="1314500"/>
            <a:ext cx="3544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none" dirty="0"/>
              <a:t>use the same methods and </a:t>
            </a:r>
            <a:r>
              <a:rPr lang="en-US" sz="1400" u="none" dirty="0" smtClean="0"/>
              <a:t>techniques</a:t>
            </a:r>
          </a:p>
          <a:p>
            <a:pPr algn="ctr"/>
            <a:r>
              <a:rPr lang="en-US" sz="1400" u="none" dirty="0" smtClean="0"/>
              <a:t>applied </a:t>
            </a:r>
            <a:r>
              <a:rPr lang="en-US" sz="1400" u="none" dirty="0"/>
              <a:t>in public health</a:t>
            </a:r>
            <a:endParaRPr lang="pt-BR" sz="1400" u="none" dirty="0"/>
          </a:p>
        </p:txBody>
      </p:sp>
      <p:sp>
        <p:nvSpPr>
          <p:cNvPr id="9" name="Seta em curva para baixo 8"/>
          <p:cNvSpPr/>
          <p:nvPr/>
        </p:nvSpPr>
        <p:spPr bwMode="auto">
          <a:xfrm>
            <a:off x="2173790" y="3474740"/>
            <a:ext cx="141115" cy="432048"/>
          </a:xfrm>
          <a:prstGeom prst="curvedDown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5651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 Unicode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-7229" y="3906788"/>
            <a:ext cx="47468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none" dirty="0"/>
              <a:t>recovery from injuries, occupational </a:t>
            </a:r>
            <a:r>
              <a:rPr lang="en-US" sz="1400" u="none" dirty="0" smtClean="0"/>
              <a:t>diseases</a:t>
            </a:r>
          </a:p>
          <a:p>
            <a:pPr algn="ctr"/>
            <a:r>
              <a:rPr lang="en-US" sz="1400" u="none" dirty="0" smtClean="0"/>
              <a:t>or </a:t>
            </a:r>
            <a:r>
              <a:rPr lang="en-US" sz="1400" u="none" dirty="0"/>
              <a:t>not in the </a:t>
            </a:r>
            <a:r>
              <a:rPr lang="en-US" sz="1400" u="none" dirty="0" smtClean="0"/>
              <a:t>maintenance of </a:t>
            </a:r>
            <a:r>
              <a:rPr lang="en-US" sz="1400" u="none" dirty="0"/>
              <a:t>health and the </a:t>
            </a:r>
            <a:r>
              <a:rPr lang="en-US" sz="1400" u="none" dirty="0" smtClean="0"/>
              <a:t>physical</a:t>
            </a:r>
          </a:p>
          <a:p>
            <a:pPr algn="ctr"/>
            <a:r>
              <a:rPr lang="en-US" sz="1400" u="none" dirty="0" smtClean="0"/>
              <a:t>and mental well </a:t>
            </a:r>
            <a:r>
              <a:rPr lang="en-US" sz="1400" u="none" dirty="0"/>
              <a:t>being and also in </a:t>
            </a:r>
            <a:r>
              <a:rPr lang="en-US" sz="1400" u="none" dirty="0" smtClean="0"/>
              <a:t>their</a:t>
            </a:r>
          </a:p>
          <a:p>
            <a:pPr algn="ctr"/>
            <a:r>
              <a:rPr lang="en-US" sz="1400" u="none" dirty="0" smtClean="0"/>
              <a:t>rehabilitation </a:t>
            </a:r>
            <a:r>
              <a:rPr lang="en-US" sz="1400" u="none" dirty="0"/>
              <a:t>work</a:t>
            </a:r>
            <a:endParaRPr lang="pt-BR" sz="1400" u="none" dirty="0"/>
          </a:p>
        </p:txBody>
      </p:sp>
      <p:sp>
        <p:nvSpPr>
          <p:cNvPr id="11" name="Seta em curva para baixo 10"/>
          <p:cNvSpPr/>
          <p:nvPr/>
        </p:nvSpPr>
        <p:spPr bwMode="auto">
          <a:xfrm>
            <a:off x="2173789" y="1837720"/>
            <a:ext cx="141115" cy="432048"/>
          </a:xfrm>
          <a:prstGeom prst="curvedDown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3500000" scaled="1"/>
            <a:tileRect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5651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Conteú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024640"/>
              </p:ext>
            </p:extLst>
          </p:nvPr>
        </p:nvGraphicFramePr>
        <p:xfrm>
          <a:off x="539775" y="882452"/>
          <a:ext cx="4032002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ítulo 3"/>
          <p:cNvSpPr>
            <a:spLocks noGrp="1"/>
          </p:cNvSpPr>
          <p:nvPr>
            <p:ph type="title"/>
          </p:nvPr>
        </p:nvSpPr>
        <p:spPr>
          <a:xfrm>
            <a:off x="0" y="0"/>
            <a:ext cx="4679950" cy="1169988"/>
          </a:xfrm>
        </p:spPr>
        <p:txBody>
          <a:bodyPr/>
          <a:lstStyle/>
          <a:p>
            <a:pPr algn="ctr"/>
            <a:r>
              <a:rPr lang="en-US" sz="1800" dirty="0" smtClean="0"/>
              <a:t>REGULATORY STANDARD</a:t>
            </a:r>
            <a:br>
              <a:rPr lang="en-US" sz="1800" dirty="0" smtClean="0"/>
            </a:br>
            <a:endParaRPr lang="pt-BR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Conteú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257506"/>
              </p:ext>
            </p:extLst>
          </p:nvPr>
        </p:nvGraphicFramePr>
        <p:xfrm>
          <a:off x="0" y="810444"/>
          <a:ext cx="4464050" cy="418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 smtClean="0"/>
              <a:t>17 REGULATORY </a:t>
            </a:r>
            <a:r>
              <a:rPr lang="en-US" sz="1800" dirty="0"/>
              <a:t>STANDARD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pt-BR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16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5022219"/>
              </p:ext>
            </p:extLst>
          </p:nvPr>
        </p:nvGraphicFramePr>
        <p:xfrm>
          <a:off x="107727" y="882452"/>
          <a:ext cx="4464050" cy="4112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0" y="162372"/>
            <a:ext cx="4679950" cy="64807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OBJECTIVES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16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Espaço Reservado para Conteúdo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6458269"/>
              </p:ext>
            </p:extLst>
          </p:nvPr>
        </p:nvGraphicFramePr>
        <p:xfrm>
          <a:off x="107727" y="1242492"/>
          <a:ext cx="439248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0" y="0"/>
            <a:ext cx="4679950" cy="116998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METHODS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16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 smtClean="0">
                <a:solidFill>
                  <a:srgbClr val="FF0000"/>
                </a:solidFill>
              </a:rPr>
              <a:t>RESULTS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1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Professionals profile</a:t>
            </a:r>
            <a:r>
              <a:rPr lang="pt-BR" sz="1800" dirty="0"/>
              <a:t/>
            </a:r>
            <a:br>
              <a:rPr lang="pt-BR" sz="1800" dirty="0"/>
            </a:br>
            <a:endParaRPr lang="pt-BR" sz="1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6909499"/>
              </p:ext>
            </p:extLst>
          </p:nvPr>
        </p:nvGraphicFramePr>
        <p:xfrm>
          <a:off x="107727" y="1026468"/>
          <a:ext cx="4464050" cy="3968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916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RESULTS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1800" dirty="0"/>
              <a:t>Upper-limb method Rapid Assessment (RULA) of postural analysis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107727" y="1242492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u="none" dirty="0">
                <a:solidFill>
                  <a:schemeClr val="tx2"/>
                </a:solidFill>
              </a:rPr>
              <a:t>Figure </a:t>
            </a:r>
            <a:r>
              <a:rPr lang="en-US" u="none" dirty="0" smtClean="0">
                <a:solidFill>
                  <a:schemeClr val="tx2"/>
                </a:solidFill>
              </a:rPr>
              <a:t>1. Posture </a:t>
            </a:r>
            <a:r>
              <a:rPr lang="en-US" u="none" dirty="0">
                <a:solidFill>
                  <a:schemeClr val="tx2"/>
                </a:solidFill>
              </a:rPr>
              <a:t>of the arms, as </a:t>
            </a:r>
            <a:r>
              <a:rPr lang="en-US" u="none" dirty="0" smtClean="0">
                <a:solidFill>
                  <a:schemeClr val="tx2"/>
                </a:solidFill>
              </a:rPr>
              <a:t>5 scores </a:t>
            </a:r>
            <a:r>
              <a:rPr lang="en-US" u="none" dirty="0">
                <a:solidFill>
                  <a:schemeClr val="tx2"/>
                </a:solidFill>
              </a:rPr>
              <a:t>movement angle. Brazil, 2014.</a:t>
            </a:r>
          </a:p>
        </p:txBody>
      </p:sp>
      <p:pic>
        <p:nvPicPr>
          <p:cNvPr id="7" name="Imagem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8" y="1704157"/>
            <a:ext cx="4464494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tângulo 4"/>
          <p:cNvSpPr/>
          <p:nvPr/>
        </p:nvSpPr>
        <p:spPr>
          <a:xfrm>
            <a:off x="107727" y="3371773"/>
            <a:ext cx="4464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u="none" dirty="0"/>
              <a:t>Figure </a:t>
            </a:r>
            <a:r>
              <a:rPr lang="en-US" u="none" dirty="0" smtClean="0"/>
              <a:t>2. </a:t>
            </a:r>
            <a:r>
              <a:rPr lang="en-US" u="none" dirty="0"/>
              <a:t>Posture of the forearms, </a:t>
            </a:r>
            <a:r>
              <a:rPr lang="en-US" u="none" dirty="0" smtClean="0"/>
              <a:t>as 2 scores </a:t>
            </a:r>
            <a:r>
              <a:rPr lang="en-US" u="none" dirty="0"/>
              <a:t>movement angle. Brazil, </a:t>
            </a:r>
            <a:r>
              <a:rPr lang="en-US" u="none" dirty="0" smtClean="0"/>
              <a:t>2014</a:t>
            </a:r>
            <a:r>
              <a:rPr lang="en-US" u="none" dirty="0"/>
              <a:t>.</a:t>
            </a:r>
            <a:endParaRPr lang="pt-BR" u="none" dirty="0"/>
          </a:p>
        </p:txBody>
      </p:sp>
      <p:pic>
        <p:nvPicPr>
          <p:cNvPr id="8" name="Imagem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28" y="3834780"/>
            <a:ext cx="4464494" cy="1303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0"/>
            <a:ext cx="4679950" cy="116998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RESULTS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/>
              <a:t>Upper-limb method Rapid Assessment (RULA) of postural analysis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07727" y="1314500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u="none" dirty="0"/>
              <a:t>Figure </a:t>
            </a:r>
            <a:r>
              <a:rPr lang="en-US" u="none" dirty="0" smtClean="0"/>
              <a:t>3. </a:t>
            </a:r>
            <a:r>
              <a:rPr lang="en-US" u="none" dirty="0"/>
              <a:t>Posture wrists, </a:t>
            </a:r>
            <a:r>
              <a:rPr lang="en-US" u="none" dirty="0" smtClean="0"/>
              <a:t>as 3 scores </a:t>
            </a:r>
            <a:r>
              <a:rPr lang="en-US" u="none" dirty="0"/>
              <a:t>movement angle. Brazil, </a:t>
            </a:r>
            <a:r>
              <a:rPr lang="en-US" u="none" dirty="0" smtClean="0"/>
              <a:t>2014</a:t>
            </a:r>
            <a:r>
              <a:rPr lang="en-US" u="none" dirty="0"/>
              <a:t>.</a:t>
            </a:r>
            <a:endParaRPr lang="pt-BR" u="none" dirty="0"/>
          </a:p>
        </p:txBody>
      </p:sp>
      <p:pic>
        <p:nvPicPr>
          <p:cNvPr id="8" name="Imagem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35" y="1776165"/>
            <a:ext cx="4320480" cy="11607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tângulo 2"/>
          <p:cNvSpPr/>
          <p:nvPr/>
        </p:nvSpPr>
        <p:spPr>
          <a:xfrm>
            <a:off x="120388" y="3416939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u="none" dirty="0"/>
              <a:t>Figure </a:t>
            </a:r>
            <a:r>
              <a:rPr lang="en-US" u="none" dirty="0" smtClean="0"/>
              <a:t>4. </a:t>
            </a:r>
            <a:r>
              <a:rPr lang="en-US" u="none" dirty="0"/>
              <a:t>Posture neck, </a:t>
            </a:r>
            <a:r>
              <a:rPr lang="en-US" u="none" dirty="0" smtClean="0"/>
              <a:t>as 4 scores </a:t>
            </a:r>
            <a:r>
              <a:rPr lang="en-US" u="none" dirty="0"/>
              <a:t>movement angle. Brazil, </a:t>
            </a:r>
            <a:r>
              <a:rPr lang="en-US" u="none" dirty="0" smtClean="0"/>
              <a:t>2014</a:t>
            </a:r>
            <a:r>
              <a:rPr lang="en-US" u="none" dirty="0"/>
              <a:t>.</a:t>
            </a:r>
            <a:endParaRPr lang="pt-BR" u="none" dirty="0"/>
          </a:p>
        </p:txBody>
      </p:sp>
      <p:pic>
        <p:nvPicPr>
          <p:cNvPr id="9" name="Imagem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35" y="3878605"/>
            <a:ext cx="4392488" cy="1316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473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0"/>
            <a:ext cx="4679950" cy="116998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RESULTS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/>
              <a:t>Upper-limb method Rapid Assessment (RULA) of postural analysis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07726" y="1746548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u="none" dirty="0"/>
              <a:t>Figure 5 posture of the trunk, as </a:t>
            </a:r>
            <a:r>
              <a:rPr lang="en-US" u="none" dirty="0" smtClean="0"/>
              <a:t>4 scores </a:t>
            </a:r>
            <a:r>
              <a:rPr lang="en-US" u="none" dirty="0"/>
              <a:t>movement angle. Brazil, </a:t>
            </a:r>
            <a:r>
              <a:rPr lang="en-US" u="none" dirty="0" smtClean="0"/>
              <a:t>2014</a:t>
            </a:r>
            <a:r>
              <a:rPr lang="en-US" u="none" dirty="0"/>
              <a:t>.</a:t>
            </a:r>
            <a:endParaRPr lang="pt-BR" u="none" dirty="0"/>
          </a:p>
        </p:txBody>
      </p:sp>
      <p:pic>
        <p:nvPicPr>
          <p:cNvPr id="7" name="Imagem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04" y="2490870"/>
            <a:ext cx="4333141" cy="1228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66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RESULTS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87462" y="1452999"/>
            <a:ext cx="31326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u="none" dirty="0"/>
              <a:t>Table 1</a:t>
            </a:r>
            <a:r>
              <a:rPr lang="en-US" u="none" dirty="0" smtClean="0"/>
              <a:t>. </a:t>
            </a:r>
            <a:r>
              <a:rPr lang="en-US" u="none" dirty="0"/>
              <a:t>Twitch. Brazil, 2</a:t>
            </a:r>
            <a:r>
              <a:rPr lang="en-US" u="none" dirty="0" smtClean="0"/>
              <a:t>014</a:t>
            </a:r>
            <a:r>
              <a:rPr lang="en-US" u="none" dirty="0"/>
              <a:t>.</a:t>
            </a:r>
            <a:endParaRPr lang="pt-BR" u="none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939173"/>
              </p:ext>
            </p:extLst>
          </p:nvPr>
        </p:nvGraphicFramePr>
        <p:xfrm>
          <a:off x="107727" y="1890564"/>
          <a:ext cx="4464050" cy="1534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4535"/>
                <a:gridCol w="1249515"/>
              </a:tblGrid>
              <a:tr h="34720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200" smtClean="0">
                          <a:solidFill>
                            <a:schemeClr val="tx1"/>
                          </a:solidFill>
                          <a:effectLst/>
                        </a:rPr>
                        <a:t>MUSCLE  CONTRACTION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578" marR="3857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SCORE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578" marR="38578" marT="0" marB="0" anchor="ctr"/>
                </a:tc>
              </a:tr>
              <a:tr h="1182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Prolonged static posture for longer than 1 min. Iterative one, more than 4 times per minute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Fundamentally dynamic (static posture less than 1min) and not repetitive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578" marR="38578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+1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pt-B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578" marR="38578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02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RESULTS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23751" y="1630243"/>
            <a:ext cx="41764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none" dirty="0"/>
              <a:t>Table </a:t>
            </a:r>
            <a:r>
              <a:rPr lang="en-US" u="none" dirty="0" smtClean="0"/>
              <a:t>2. </a:t>
            </a:r>
            <a:r>
              <a:rPr lang="en-US" u="none" dirty="0"/>
              <a:t>Strength and applied load. Brazil, </a:t>
            </a:r>
            <a:r>
              <a:rPr lang="en-US" u="none" dirty="0" smtClean="0"/>
              <a:t>2014</a:t>
            </a:r>
            <a:r>
              <a:rPr lang="en-US" u="none" dirty="0"/>
              <a:t>.</a:t>
            </a:r>
            <a:endParaRPr lang="pt-BR" u="none" dirty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351519"/>
              </p:ext>
            </p:extLst>
          </p:nvPr>
        </p:nvGraphicFramePr>
        <p:xfrm>
          <a:off x="107950" y="2243138"/>
          <a:ext cx="4464050" cy="19754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3368"/>
                <a:gridCol w="1064602"/>
                <a:gridCol w="1016080"/>
              </a:tblGrid>
              <a:tr h="58226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300" dirty="0" smtClean="0">
                          <a:solidFill>
                            <a:schemeClr val="tx1"/>
                          </a:solidFill>
                          <a:effectLst/>
                        </a:rPr>
                        <a:t>APPLICATION TYPE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35" marR="40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 smtClean="0">
                          <a:solidFill>
                            <a:schemeClr val="tx1"/>
                          </a:solidFill>
                          <a:effectLst/>
                        </a:rPr>
                        <a:t>FORCE VALUE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35" marR="40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 smtClean="0">
                          <a:solidFill>
                            <a:schemeClr val="tx1"/>
                          </a:solidFill>
                          <a:effectLst/>
                        </a:rPr>
                        <a:t>SCORE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35" marR="40435" marT="0" marB="0" anchor="ctr"/>
                </a:tc>
              </a:tr>
              <a:tr h="13470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 err="1" smtClean="0">
                          <a:solidFill>
                            <a:schemeClr val="tx1"/>
                          </a:solidFill>
                          <a:effectLst/>
                        </a:rPr>
                        <a:t>Intermittent</a:t>
                      </a:r>
                      <a:endParaRPr lang="pt-BR" sz="13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 err="1" smtClean="0">
                          <a:solidFill>
                            <a:schemeClr val="tx1"/>
                          </a:solidFill>
                          <a:effectLst/>
                        </a:rPr>
                        <a:t>Intermittent</a:t>
                      </a:r>
                      <a:endParaRPr lang="pt-BR" sz="13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solidFill>
                            <a:schemeClr val="tx1"/>
                          </a:solidFill>
                          <a:effectLst/>
                        </a:rPr>
                        <a:t>Higher static posture to 1 min or repeated more than 4 times / min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35" marR="40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 err="1" smtClean="0">
                          <a:solidFill>
                            <a:schemeClr val="tx1"/>
                          </a:solidFill>
                          <a:effectLst/>
                        </a:rPr>
                        <a:t>below</a:t>
                      </a:r>
                      <a:r>
                        <a:rPr lang="pt-BR" sz="13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BR" sz="1300" dirty="0">
                          <a:solidFill>
                            <a:schemeClr val="tx1"/>
                          </a:solidFill>
                          <a:effectLst/>
                        </a:rPr>
                        <a:t>2 kg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>
                          <a:solidFill>
                            <a:schemeClr val="tx1"/>
                          </a:solidFill>
                          <a:effectLst/>
                        </a:rPr>
                        <a:t>2 a 10 kg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>
                          <a:solidFill>
                            <a:schemeClr val="tx1"/>
                          </a:solidFill>
                          <a:effectLst/>
                        </a:rPr>
                        <a:t>2 a 10 kg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35" marR="4043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>
                          <a:solidFill>
                            <a:schemeClr val="tx1"/>
                          </a:solidFill>
                          <a:effectLst/>
                        </a:rPr>
                        <a:t>+1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>
                          <a:solidFill>
                            <a:schemeClr val="tx1"/>
                          </a:solidFill>
                          <a:effectLst/>
                        </a:rPr>
                        <a:t>+2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3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BR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435" marR="40435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520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RESULTS</a:t>
            </a:r>
            <a:endParaRPr lang="pt-BR" dirty="0">
              <a:solidFill>
                <a:srgbClr val="FF0000"/>
              </a:solidFill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4274653766"/>
              </p:ext>
            </p:extLst>
          </p:nvPr>
        </p:nvGraphicFramePr>
        <p:xfrm>
          <a:off x="0" y="1170484"/>
          <a:ext cx="4679950" cy="345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357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RESULTS</a:t>
            </a:r>
            <a:endParaRPr lang="pt-BR" dirty="0">
              <a:solidFill>
                <a:srgbClr val="FF0000"/>
              </a:solidFill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593850863"/>
              </p:ext>
            </p:extLst>
          </p:nvPr>
        </p:nvGraphicFramePr>
        <p:xfrm>
          <a:off x="107727" y="1570654"/>
          <a:ext cx="4464496" cy="2696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9735" y="1458516"/>
            <a:ext cx="4176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none" dirty="0"/>
              <a:t>Graph </a:t>
            </a:r>
            <a:r>
              <a:rPr lang="en-US" u="none" dirty="0" smtClean="0"/>
              <a:t>2. </a:t>
            </a:r>
            <a:r>
              <a:rPr lang="en-US" u="none" dirty="0"/>
              <a:t>Ratio height x weight = body mass </a:t>
            </a:r>
            <a:r>
              <a:rPr lang="en-US" u="none" dirty="0" smtClean="0"/>
              <a:t>index (BMI).  Brazil</a:t>
            </a:r>
            <a:r>
              <a:rPr lang="en-US" u="none" dirty="0"/>
              <a:t>, </a:t>
            </a:r>
            <a:r>
              <a:rPr lang="en-US" u="none" dirty="0" smtClean="0"/>
              <a:t>2014</a:t>
            </a:r>
            <a:r>
              <a:rPr lang="en-US" u="none" dirty="0"/>
              <a:t>.</a:t>
            </a:r>
            <a:endParaRPr lang="pt-BR" u="none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798471"/>
              </p:ext>
            </p:extLst>
          </p:nvPr>
        </p:nvGraphicFramePr>
        <p:xfrm>
          <a:off x="179735" y="1927553"/>
          <a:ext cx="4425315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RESULTS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82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306388"/>
            <a:ext cx="4679950" cy="881956"/>
          </a:xfrm>
        </p:spPr>
        <p:txBody>
          <a:bodyPr/>
          <a:lstStyle/>
          <a:p>
            <a:pPr lvl="0" algn="ctr"/>
            <a:r>
              <a:rPr lang="en-US" dirty="0" smtClean="0">
                <a:solidFill>
                  <a:srgbClr val="FF0000"/>
                </a:solidFill>
              </a:rPr>
              <a:t>RESULTS</a:t>
            </a:r>
            <a:endParaRPr lang="pt-B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039474261"/>
              </p:ext>
            </p:extLst>
          </p:nvPr>
        </p:nvGraphicFramePr>
        <p:xfrm>
          <a:off x="75438" y="1242492"/>
          <a:ext cx="4572223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133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Conteú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29165"/>
              </p:ext>
            </p:extLst>
          </p:nvPr>
        </p:nvGraphicFramePr>
        <p:xfrm>
          <a:off x="107950" y="1252538"/>
          <a:ext cx="4464050" cy="3968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ítulo 3"/>
          <p:cNvSpPr>
            <a:spLocks noGrp="1"/>
          </p:cNvSpPr>
          <p:nvPr>
            <p:ph type="title"/>
          </p:nvPr>
        </p:nvSpPr>
        <p:spPr>
          <a:xfrm>
            <a:off x="0" y="162372"/>
            <a:ext cx="4679950" cy="9544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CONCLUSION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53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ho horizontal 1"/>
          <p:cNvSpPr/>
          <p:nvPr/>
        </p:nvSpPr>
        <p:spPr bwMode="auto">
          <a:xfrm>
            <a:off x="323751" y="1386508"/>
            <a:ext cx="4032448" cy="2880320"/>
          </a:xfrm>
          <a:prstGeom prst="horizontalScroll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5651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2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 Unicode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80189" y="2070584"/>
            <a:ext cx="3576010" cy="1512168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marL="0" indent="0" algn="just">
              <a:buNone/>
            </a:pPr>
            <a:r>
              <a:rPr lang="en-US" sz="1800" dirty="0" smtClean="0"/>
              <a:t>It</a:t>
            </a:r>
            <a:r>
              <a:rPr lang="en-US" sz="1800" dirty="0" smtClean="0"/>
              <a:t> </a:t>
            </a:r>
            <a:r>
              <a:rPr lang="en-US" sz="1800" dirty="0"/>
              <a:t>was identified the existence of occupational diseases </a:t>
            </a:r>
            <a:r>
              <a:rPr lang="en-US" sz="1800"/>
              <a:t>nor </a:t>
            </a:r>
            <a:r>
              <a:rPr lang="en-US" sz="1800" smtClean="0"/>
              <a:t>skeletal muscle </a:t>
            </a:r>
            <a:r>
              <a:rPr lang="en-US" sz="1800" dirty="0"/>
              <a:t>or joint problem, prior to the start of the current job.</a:t>
            </a:r>
            <a:endParaRPr lang="pt-BR" sz="1800" dirty="0"/>
          </a:p>
        </p:txBody>
      </p:sp>
      <p:sp>
        <p:nvSpPr>
          <p:cNvPr id="5" name="Título 3"/>
          <p:cNvSpPr txBox="1">
            <a:spLocks/>
          </p:cNvSpPr>
          <p:nvPr/>
        </p:nvSpPr>
        <p:spPr bwMode="auto">
          <a:xfrm>
            <a:off x="0" y="13767"/>
            <a:ext cx="46799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marL="87313" indent="-87313"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87313" indent="-87313"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87313" indent="-87313"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87313" indent="-87313"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87313" indent="-87313"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u="none" dirty="0" smtClean="0">
                <a:solidFill>
                  <a:srgbClr val="FF0000"/>
                </a:solidFill>
              </a:rPr>
              <a:t>CONCLUSION</a:t>
            </a:r>
            <a:endParaRPr lang="pt-BR" u="non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1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</a:t>
            </a:r>
            <a:r>
              <a:rPr lang="pt-BR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pt-BR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OBRIGADA!!!!</a:t>
            </a:r>
            <a:endParaRPr lang="pt-BR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75" y="1314500"/>
            <a:ext cx="3384153" cy="2538114"/>
          </a:xfrm>
        </p:spPr>
      </p:pic>
      <p:sp>
        <p:nvSpPr>
          <p:cNvPr id="5" name="CaixaDeTexto 4"/>
          <p:cNvSpPr txBox="1"/>
          <p:nvPr/>
        </p:nvSpPr>
        <p:spPr>
          <a:xfrm>
            <a:off x="1187847" y="4370307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raquel@unip.br</a:t>
            </a:r>
            <a:endParaRPr lang="pt-B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77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651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2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5651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2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lnDef>
  </a:objectDefaults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PADRÃO SLIDE 2007 arial</Template>
  <TotalTime>6668</TotalTime>
  <Words>735</Words>
  <Application>Microsoft Office PowerPoint</Application>
  <PresentationFormat>Personalizar</PresentationFormat>
  <Paragraphs>108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2_Custom Design</vt:lpstr>
      <vt:lpstr>Apresentação do PowerPoint</vt:lpstr>
      <vt:lpstr>INTRODUCTION  NURSING WORK </vt:lpstr>
      <vt:lpstr>REGULATORY STANDARD </vt:lpstr>
      <vt:lpstr>17 REGULATORY STANDARD </vt:lpstr>
      <vt:lpstr>OBJECTIVES</vt:lpstr>
      <vt:lpstr>METHODS</vt:lpstr>
      <vt:lpstr>RESULTS Professionals profile </vt:lpstr>
      <vt:lpstr>RESULTS Upper-limb method Rapid Assessment (RULA) of postural analysis</vt:lpstr>
      <vt:lpstr>RESULTS Upper-limb method Rapid Assessment (RULA) of postural analysis</vt:lpstr>
      <vt:lpstr>RESULTS Upper-limb method Rapid Assessment (RULA) of postural analysis</vt:lpstr>
      <vt:lpstr>RESULTS</vt:lpstr>
      <vt:lpstr>RESULTS</vt:lpstr>
      <vt:lpstr>RESULTS</vt:lpstr>
      <vt:lpstr>RESULTS</vt:lpstr>
      <vt:lpstr>RESULTS</vt:lpstr>
      <vt:lpstr>RESULTS</vt:lpstr>
      <vt:lpstr>CONCLUSION</vt:lpstr>
      <vt:lpstr>Apresentação do PowerPoint</vt:lpstr>
      <vt:lpstr>THANK YOU / OBRIGADA!!!!</vt:lpstr>
    </vt:vector>
  </TitlesOfParts>
  <Company>Blay Corretora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Breve Histórico</dc:title>
  <dc:creator>Lucy Almeida</dc:creator>
  <cp:lastModifiedBy>usuario</cp:lastModifiedBy>
  <cp:revision>804</cp:revision>
  <cp:lastPrinted>2015-08-06T12:38:10Z</cp:lastPrinted>
  <dcterms:created xsi:type="dcterms:W3CDTF">2007-01-08T19:38:41Z</dcterms:created>
  <dcterms:modified xsi:type="dcterms:W3CDTF">2015-08-15T14:35:56Z</dcterms:modified>
</cp:coreProperties>
</file>