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317" r:id="rId2"/>
    <p:sldId id="318" r:id="rId3"/>
    <p:sldId id="283" r:id="rId4"/>
    <p:sldId id="284" r:id="rId5"/>
    <p:sldId id="285" r:id="rId6"/>
    <p:sldId id="308" r:id="rId7"/>
    <p:sldId id="302" r:id="rId8"/>
    <p:sldId id="287" r:id="rId9"/>
    <p:sldId id="307" r:id="rId10"/>
    <p:sldId id="288" r:id="rId11"/>
    <p:sldId id="290" r:id="rId12"/>
    <p:sldId id="292" r:id="rId13"/>
    <p:sldId id="293" r:id="rId14"/>
    <p:sldId id="303" r:id="rId15"/>
    <p:sldId id="294" r:id="rId16"/>
    <p:sldId id="310" r:id="rId17"/>
    <p:sldId id="295" r:id="rId18"/>
    <p:sldId id="311" r:id="rId19"/>
    <p:sldId id="312" r:id="rId20"/>
    <p:sldId id="313" r:id="rId21"/>
    <p:sldId id="314" r:id="rId22"/>
    <p:sldId id="296" r:id="rId23"/>
    <p:sldId id="315" r:id="rId24"/>
    <p:sldId id="316" r:id="rId25"/>
    <p:sldId id="298" r:id="rId26"/>
    <p:sldId id="291" r:id="rId27"/>
    <p:sldId id="304" r:id="rId28"/>
    <p:sldId id="319" r:id="rId29"/>
  </p:sldIdLst>
  <p:sldSz cx="9144000" cy="6858000" type="screen4x3"/>
  <p:notesSz cx="6858000" cy="97234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175" autoAdjust="0"/>
    <p:restoredTop sz="94669" autoAdjust="0"/>
  </p:normalViewPr>
  <p:slideViewPr>
    <p:cSldViewPr snapToGrid="0">
      <p:cViewPr varScale="1">
        <p:scale>
          <a:sx n="73" d="100"/>
          <a:sy n="73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dirty="0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37663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37663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37737D8-4CA9-4548-A445-A5DF96F663C9}" type="slidenum">
              <a:rPr lang="fr-FR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618741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dirty="0"/>
          </a:p>
        </p:txBody>
      </p:sp>
      <p:sp>
        <p:nvSpPr>
          <p:cNvPr id="71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482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02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202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A65507-7DDC-594D-8A85-9A9BBFE3DF0E}" type="slidenum">
              <a:rPr lang="fr-FR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526096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60A64E-4BA2-2A40-A6A5-1D9348B8562E}" type="slidenum">
              <a:rPr lang="fr-FR"/>
              <a:pPr/>
              <a:t>3</a:t>
            </a:fld>
            <a:endParaRPr lang="fr-FR" dirty="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177682C-D6AF-F848-A617-1771ACF80739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F89FBA9-BDDE-0D42-89B0-084D5DB21962}" type="slidenum">
              <a:rPr lang="fr-FR" smtClean="0"/>
              <a:pPr/>
              <a:t>‹#›</a:t>
            </a:fld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86E93DC-7CA9-CA4C-88F2-021CD9591D3B}" type="slidenum">
              <a:rPr lang="fr-FR" smtClean="0"/>
              <a:pPr/>
              <a:t>‹#›</a:t>
            </a:fld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F377ADF-2592-8D49-B468-B477508C2A18}" type="slidenum">
              <a:rPr lang="fr-FR" smtClean="0"/>
              <a:pPr/>
              <a:t>‹#›</a:t>
            </a:fld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A52FC71-B14F-2642-AA08-A54961CE9568}" type="slidenum">
              <a:rPr lang="fr-FR" smtClean="0"/>
              <a:pPr/>
              <a:t>‹#›</a:t>
            </a:fld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98844F6-2764-CC44-95F1-2989631E4365}" type="slidenum">
              <a:rPr lang="fr-FR" smtClean="0"/>
              <a:pPr/>
              <a:t>‹#›</a:t>
            </a:fld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546B847-8533-2A47-964C-A8250C3A3E66}" type="slidenum">
              <a:rPr lang="fr-FR" smtClean="0"/>
              <a:pPr/>
              <a:t>‹#›</a:t>
            </a:fld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7F2C19B-B253-0142-A575-7E2212AF8AB5}" type="slidenum">
              <a:rPr lang="fr-FR" smtClean="0"/>
              <a:pPr/>
              <a:t>‹#›</a:t>
            </a:fld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 smtClean="0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C6E527C-271A-4843-9A9B-D922081B75F8}" type="slidenum">
              <a:rPr lang="fr-FR" smtClean="0"/>
              <a:pPr/>
              <a:t>‹#›</a:t>
            </a:fld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43A7D5C-0880-F64B-998A-DDDB434212EF}" type="slidenum">
              <a:rPr lang="fr-FR" smtClean="0"/>
              <a:pPr/>
              <a:t>‹#›</a:t>
            </a:fld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AF65C32-158D-3240-AEB4-487CD87B376E}" type="slidenum">
              <a:rPr lang="fr-FR" smtClean="0"/>
              <a:pPr/>
              <a:t>‹#›</a:t>
            </a:fld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9446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</a:t>
            </a:r>
            <a:r>
              <a:rPr lang="fr-FR" dirty="0" smtClean="0"/>
              <a:t>titre</a:t>
            </a:r>
            <a:br>
              <a:rPr lang="fr-FR" dirty="0" smtClean="0"/>
            </a:br>
            <a:r>
              <a:rPr lang="fr-FR" sz="3200" b="0" dirty="0" smtClean="0"/>
              <a:t>blabla</a:t>
            </a:r>
            <a:endParaRPr lang="fr-FR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24764"/>
            <a:ext cx="8229600" cy="470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41991" y="6549656"/>
            <a:ext cx="1956390" cy="30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4832" y="6505427"/>
            <a:ext cx="2895600" cy="352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198" y="6496492"/>
            <a:ext cx="2133600" cy="36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5D5F45F-D774-704E-9ADD-AAE932491FBE}" type="slidenum">
              <a:rPr lang="fr-FR" smtClean="0"/>
              <a:pPr/>
              <a:t>‹#›</a:t>
            </a:fld>
            <a:endParaRPr lang="fr-FR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1917700"/>
            <a:ext cx="9144000" cy="1752600"/>
          </a:xfrm>
        </p:spPr>
        <p:txBody>
          <a:bodyPr/>
          <a:lstStyle/>
          <a:p>
            <a:pPr algn="ctr"/>
            <a:r>
              <a:rPr lang="en-US" sz="2800" dirty="0" smtClean="0"/>
              <a:t>Development of a high power coherent quantum cascade laser array mounted in extended-cavity system</a:t>
            </a:r>
            <a:endParaRPr lang="fr-FR" sz="2800" b="1" dirty="0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" y="4080933"/>
            <a:ext cx="8763000" cy="1371600"/>
          </a:xfrm>
        </p:spPr>
        <p:txBody>
          <a:bodyPr/>
          <a:lstStyle/>
          <a:p>
            <a:pPr eaLnBrk="0" hangingPunct="0"/>
            <a:r>
              <a:rPr lang="fr-FR" sz="2400" u="sng" dirty="0" smtClean="0"/>
              <a:t>R. Vallon</a:t>
            </a:r>
            <a:r>
              <a:rPr lang="fr-FR" sz="2400" u="sng" baseline="30000" dirty="0" smtClean="0"/>
              <a:t>1</a:t>
            </a:r>
            <a:r>
              <a:rPr lang="fr-FR" sz="2400" dirty="0" smtClean="0"/>
              <a:t>, B.Parvitte</a:t>
            </a:r>
            <a:r>
              <a:rPr lang="fr-FR" sz="2400" baseline="30000" dirty="0" smtClean="0"/>
              <a:t>1</a:t>
            </a:r>
            <a:r>
              <a:rPr lang="fr-FR" sz="2400" dirty="0" smtClean="0"/>
              <a:t>,G.M. de Naurois</a:t>
            </a:r>
            <a:r>
              <a:rPr lang="fr-FR" sz="2400" baseline="30000" dirty="0" smtClean="0"/>
              <a:t>2</a:t>
            </a:r>
            <a:r>
              <a:rPr lang="fr-FR" sz="2400" dirty="0" smtClean="0"/>
              <a:t>, G. Maison</a:t>
            </a:r>
            <a:r>
              <a:rPr lang="fr-FR" sz="2400" baseline="30000" dirty="0"/>
              <a:t>2</a:t>
            </a:r>
            <a:r>
              <a:rPr lang="fr-FR" sz="2400" dirty="0" smtClean="0"/>
              <a:t>, M. Carras</a:t>
            </a:r>
            <a:r>
              <a:rPr lang="fr-FR" sz="2400" baseline="30000" dirty="0" smtClean="0"/>
              <a:t>2</a:t>
            </a:r>
            <a:r>
              <a:rPr lang="fr-FR" sz="2400" dirty="0" smtClean="0"/>
              <a:t>, V. Zéninari</a:t>
            </a:r>
            <a:r>
              <a:rPr lang="fr-FR" sz="2400" baseline="30000" dirty="0" smtClean="0"/>
              <a:t>1</a:t>
            </a:r>
          </a:p>
          <a:p>
            <a:pPr eaLnBrk="0" hangingPunct="0"/>
            <a:r>
              <a:rPr lang="fr-FR" sz="14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1400" dirty="0">
                <a:latin typeface="Times New Roman" pitchFamily="18" charset="0"/>
                <a:cs typeface="Times New Roman" pitchFamily="18" charset="0"/>
              </a:rPr>
              <a:t> Groupe de Spectrométrie Moléculaire et Atmosphérique, UMR 7331 CNRS, Université de 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</a:rPr>
              <a:t>Reims</a:t>
            </a:r>
          </a:p>
          <a:p>
            <a:pPr eaLnBrk="0" hangingPunct="0"/>
            <a:r>
              <a:rPr lang="fr-FR" sz="1400" baseline="30000" dirty="0" smtClean="0"/>
              <a:t>2</a:t>
            </a:r>
            <a:r>
              <a:rPr lang="fr-FR" sz="1400" dirty="0" smtClean="0"/>
              <a:t> III-V </a:t>
            </a:r>
            <a:r>
              <a:rPr lang="fr-FR" sz="1400" dirty="0" err="1"/>
              <a:t>lab</a:t>
            </a:r>
            <a:r>
              <a:rPr lang="fr-FR" sz="1400" dirty="0"/>
              <a:t>, GIE Alcatel – Thales – CEA LETI</a:t>
            </a:r>
            <a:endParaRPr lang="fr-FR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 9" descr="logo_CNRS_new_bis_gif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1514" y="244453"/>
            <a:ext cx="728034" cy="728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10" descr="logo_GSMA 2008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5498" y="203156"/>
            <a:ext cx="1146102" cy="810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682C-D6AF-F848-A617-1771ACF80739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9" name="Image 12" descr="Futur_LOGO_III-Vlab-2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203156"/>
            <a:ext cx="1797810" cy="861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utline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Motivations</a:t>
            </a:r>
          </a:p>
          <a:p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Technical challenges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Array QCL emitters performances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Preliminary results in extended cavity</a:t>
            </a:r>
          </a:p>
          <a:p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Conclusion &amp; perspectives</a:t>
            </a:r>
            <a:endParaRPr lang="en-US" sz="2000" dirty="0" smtClean="0"/>
          </a:p>
          <a:p>
            <a:pPr lvl="1"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4</a:t>
            </a:fld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xmlns="" val="1823701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0255" y="3863118"/>
            <a:ext cx="3068236" cy="189878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Single-mode</a:t>
            </a:r>
          </a:p>
          <a:p>
            <a:pPr marL="0" indent="0">
              <a:buNone/>
            </a:pPr>
            <a:r>
              <a:rPr lang="en-US" sz="2400" dirty="0" smtClean="0"/>
              <a:t>Tunable</a:t>
            </a:r>
          </a:p>
          <a:p>
            <a:pPr marL="0" indent="0">
              <a:buNone/>
            </a:pPr>
            <a:r>
              <a:rPr lang="en-US" sz="2400" dirty="0" smtClean="0"/>
              <a:t>Wide-spectral range </a:t>
            </a:r>
          </a:p>
          <a:p>
            <a:pPr marL="0" indent="0">
              <a:buNone/>
            </a:pPr>
            <a:r>
              <a:rPr lang="en-US" sz="2400" dirty="0" smtClean="0"/>
              <a:t>Room temperature</a:t>
            </a:r>
            <a:endParaRPr lang="en-US" sz="24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5</a:t>
            </a:fld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340255" y="1089198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High power technology</a:t>
            </a:r>
            <a:endParaRPr lang="en-US" dirty="0">
              <a:latin typeface="+mn-lt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30" r="3432" b="12176"/>
          <a:stretch/>
        </p:blipFill>
        <p:spPr>
          <a:xfrm>
            <a:off x="3936841" y="4566105"/>
            <a:ext cx="2525553" cy="1565132"/>
          </a:xfrm>
          <a:prstGeom prst="rect">
            <a:avLst/>
          </a:prstGeom>
        </p:spPr>
      </p:pic>
      <p:sp>
        <p:nvSpPr>
          <p:cNvPr id="10" name="Flèche à angle droit 9"/>
          <p:cNvSpPr/>
          <p:nvPr/>
        </p:nvSpPr>
        <p:spPr>
          <a:xfrm rot="5400000">
            <a:off x="2187661" y="1645347"/>
            <a:ext cx="1026039" cy="1052623"/>
          </a:xfrm>
          <a:prstGeom prst="bentUpArrow">
            <a:avLst>
              <a:gd name="adj1" fmla="val 10859"/>
              <a:gd name="adj2" fmla="val 18940"/>
              <a:gd name="adj3" fmla="val 28030"/>
            </a:avLst>
          </a:prstGeom>
          <a:gradFill>
            <a:gsLst>
              <a:gs pos="0">
                <a:srgbClr val="E3381E"/>
              </a:gs>
              <a:gs pos="100000">
                <a:srgbClr val="EF7D0B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èche à angle droit 12"/>
          <p:cNvSpPr/>
          <p:nvPr/>
        </p:nvSpPr>
        <p:spPr>
          <a:xfrm rot="5400000" flipH="1">
            <a:off x="2180572" y="2823786"/>
            <a:ext cx="1026039" cy="1052623"/>
          </a:xfrm>
          <a:prstGeom prst="bentUpArrow">
            <a:avLst>
              <a:gd name="adj1" fmla="val 10859"/>
              <a:gd name="adj2" fmla="val 18940"/>
              <a:gd name="adj3" fmla="val 28030"/>
            </a:avLst>
          </a:prstGeom>
          <a:gradFill>
            <a:gsLst>
              <a:gs pos="0">
                <a:srgbClr val="E3381E"/>
              </a:gs>
              <a:gs pos="100000">
                <a:srgbClr val="EF7D0B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ZoneTexte 13"/>
          <p:cNvSpPr txBox="1"/>
          <p:nvPr/>
        </p:nvSpPr>
        <p:spPr>
          <a:xfrm>
            <a:off x="2880141" y="576190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EC-QCL</a:t>
            </a:r>
            <a:endParaRPr lang="en-US" sz="1800" dirty="0">
              <a:latin typeface="+mn-lt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540642" y="2375413"/>
            <a:ext cx="54226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High power extended-cavity QCL</a:t>
            </a:r>
            <a:r>
              <a:rPr lang="en-US" dirty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for spectroscopic applications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>
                <a:latin typeface="+mn-lt"/>
              </a:rPr>
              <a:t>photo-acoustic,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>
                <a:latin typeface="+mn-lt"/>
              </a:rPr>
              <a:t>saturated molecular absorption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>
                <a:latin typeface="+mn-l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245449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br>
              <a:rPr lang="en-US" dirty="0" smtClean="0"/>
            </a:br>
            <a:r>
              <a:rPr lang="en-US" sz="2800" b="0" dirty="0" smtClean="0"/>
              <a:t>Power </a:t>
            </a:r>
            <a:r>
              <a:rPr lang="en-US" sz="2800" b="0" dirty="0" err="1" smtClean="0"/>
              <a:t>vs</a:t>
            </a:r>
            <a:r>
              <a:rPr lang="en-US" sz="2800" b="0" dirty="0" smtClean="0"/>
              <a:t> current</a:t>
            </a:r>
            <a:endParaRPr lang="en-US" sz="2800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6</a:t>
            </a:fld>
            <a:endParaRPr lang="fr-FR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2953579" y="5826142"/>
            <a:ext cx="600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QCL Optical performances </a:t>
            </a:r>
            <a:r>
              <a:rPr lang="en-US" sz="1800" dirty="0" smtClean="0">
                <a:solidFill>
                  <a:srgbClr val="FF0000"/>
                </a:solidFill>
                <a:latin typeface="+mj-lt"/>
              </a:rPr>
              <a:t>limited by thermal resistance</a:t>
            </a:r>
            <a:endParaRPr lang="en-US" sz="18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25621" y="1477541"/>
            <a:ext cx="5590466" cy="3936543"/>
            <a:chOff x="2423941" y="2285999"/>
            <a:chExt cx="5590466" cy="3936543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165" t="25956" r="49815" b="19298"/>
            <a:stretch/>
          </p:blipFill>
          <p:spPr bwMode="auto">
            <a:xfrm>
              <a:off x="2423941" y="2285999"/>
              <a:ext cx="4190757" cy="3936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ZoneTexte 2"/>
            <p:cNvSpPr txBox="1"/>
            <p:nvPr/>
          </p:nvSpPr>
          <p:spPr>
            <a:xfrm rot="18293879">
              <a:off x="4642811" y="3259699"/>
              <a:ext cx="1608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Pulse operation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6614698" y="2898420"/>
              <a:ext cx="1399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u="sng" dirty="0" err="1" smtClean="0"/>
                <a:t>Rth</a:t>
              </a:r>
              <a:r>
                <a:rPr lang="fr-FR" sz="1400" u="sng" dirty="0" smtClean="0"/>
                <a:t> =3,5 K/W</a:t>
              </a:r>
              <a:endParaRPr lang="fr-FR" sz="1400" u="sng" dirty="0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6614697" y="3467614"/>
              <a:ext cx="1399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u="sng" dirty="0" err="1" smtClean="0"/>
                <a:t>Rth</a:t>
              </a:r>
              <a:r>
                <a:rPr lang="fr-FR" sz="1400" u="sng" dirty="0" smtClean="0"/>
                <a:t> =4 K/W</a:t>
              </a: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6614696" y="4248658"/>
              <a:ext cx="1399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u="sng" dirty="0" err="1" smtClean="0"/>
                <a:t>Rth</a:t>
              </a:r>
              <a:r>
                <a:rPr lang="fr-FR" sz="1400" u="sng" dirty="0" smtClean="0"/>
                <a:t> = 5 K/W</a:t>
              </a: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6614698" y="5638184"/>
              <a:ext cx="1399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u="sng" dirty="0" err="1" smtClean="0"/>
                <a:t>Rth</a:t>
              </a:r>
              <a:r>
                <a:rPr lang="fr-FR" sz="1400" u="sng" dirty="0" smtClean="0"/>
                <a:t> = 8 K/W</a:t>
              </a:r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2186237" y="5426272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Current (A)</a:t>
            </a:r>
            <a:endParaRPr lang="en-US" sz="1400" dirty="0">
              <a:latin typeface="+mj-lt"/>
            </a:endParaRPr>
          </a:p>
        </p:txBody>
      </p:sp>
      <p:sp>
        <p:nvSpPr>
          <p:cNvPr id="13" name="ZoneTexte 12"/>
          <p:cNvSpPr txBox="1"/>
          <p:nvPr/>
        </p:nvSpPr>
        <p:spPr>
          <a:xfrm rot="16200000">
            <a:off x="-196399" y="314983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Power (W)</a:t>
            </a:r>
            <a:endParaRPr lang="en-US" sz="1800" dirty="0">
              <a:latin typeface="+mj-lt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6401971" y="2367348"/>
            <a:ext cx="2558381" cy="1015663"/>
            <a:chOff x="6011461" y="2355787"/>
            <a:chExt cx="2558381" cy="1015663"/>
          </a:xfrm>
        </p:grpSpPr>
        <p:sp>
          <p:nvSpPr>
            <p:cNvPr id="14" name="ZoneTexte 13"/>
            <p:cNvSpPr txBox="1"/>
            <p:nvPr/>
          </p:nvSpPr>
          <p:spPr>
            <a:xfrm>
              <a:off x="6011461" y="2355787"/>
              <a:ext cx="219329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 smtClean="0">
                  <a:latin typeface="+mj-lt"/>
                </a:rPr>
                <a:t>Slope</a:t>
              </a:r>
            </a:p>
            <a:p>
              <a:pPr algn="r"/>
              <a:endParaRPr lang="en-US" sz="2000" dirty="0" smtClean="0">
                <a:latin typeface="+mj-lt"/>
              </a:endParaRPr>
            </a:p>
            <a:p>
              <a:pPr algn="r"/>
              <a:r>
                <a:rPr lang="en-US" sz="2000" dirty="0" smtClean="0">
                  <a:latin typeface="+mj-lt"/>
                </a:rPr>
                <a:t>Threshold current</a:t>
              </a:r>
              <a:endParaRPr lang="en-US" sz="2000" dirty="0">
                <a:latin typeface="+mj-lt"/>
              </a:endParaRPr>
            </a:p>
          </p:txBody>
        </p:sp>
        <p:cxnSp>
          <p:nvCxnSpPr>
            <p:cNvPr id="16" name="Connecteur droit avec flèche 15"/>
            <p:cNvCxnSpPr/>
            <p:nvPr/>
          </p:nvCxnSpPr>
          <p:spPr>
            <a:xfrm>
              <a:off x="8272130" y="2413978"/>
              <a:ext cx="296465" cy="27604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 flipV="1">
              <a:off x="8272130" y="3047405"/>
              <a:ext cx="297712" cy="23803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9"/>
          <p:cNvSpPr txBox="1"/>
          <p:nvPr/>
        </p:nvSpPr>
        <p:spPr>
          <a:xfrm>
            <a:off x="4816376" y="1259002"/>
            <a:ext cx="1277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No warming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3536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br>
              <a:rPr lang="en-US" dirty="0" smtClean="0"/>
            </a:br>
            <a:r>
              <a:rPr lang="en-US" sz="2800" b="0" dirty="0" smtClean="0"/>
              <a:t>Increase heat extraction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7</a:t>
            </a:fld>
            <a:endParaRPr lang="fr-FR" sz="1400" dirty="0"/>
          </a:p>
        </p:txBody>
      </p:sp>
      <p:pic>
        <p:nvPicPr>
          <p:cNvPr id="20" name="Picture 2" descr="C:\marcadet\data_marcadet\Thèmes\MFIRL\presentation activité\Photos-technos\art486-7dc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131" y="2653765"/>
            <a:ext cx="2681437" cy="2270548"/>
          </a:xfrm>
          <a:prstGeom prst="rect">
            <a:avLst/>
          </a:prstGeom>
          <a:noFill/>
        </p:spPr>
      </p:pic>
      <p:sp>
        <p:nvSpPr>
          <p:cNvPr id="21" name="ZoneTexte 20"/>
          <p:cNvSpPr txBox="1"/>
          <p:nvPr/>
        </p:nvSpPr>
        <p:spPr>
          <a:xfrm>
            <a:off x="194113" y="2134428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Double trench process</a:t>
            </a:r>
            <a:endParaRPr lang="en-US" sz="2000" dirty="0">
              <a:latin typeface="+mj-lt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647130" y="2134428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Buried process</a:t>
            </a:r>
            <a:endParaRPr lang="en-US" sz="2000" dirty="0">
              <a:latin typeface="+mj-lt"/>
            </a:endParaRPr>
          </a:p>
        </p:txBody>
      </p:sp>
      <p:sp>
        <p:nvSpPr>
          <p:cNvPr id="23" name="Flèche droite 22"/>
          <p:cNvSpPr/>
          <p:nvPr/>
        </p:nvSpPr>
        <p:spPr>
          <a:xfrm>
            <a:off x="3784039" y="5465656"/>
            <a:ext cx="878309" cy="31897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ZoneTexte 23"/>
          <p:cNvSpPr txBox="1"/>
          <p:nvPr/>
        </p:nvSpPr>
        <p:spPr>
          <a:xfrm>
            <a:off x="731119" y="5384523"/>
            <a:ext cx="1675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>
                <a:latin typeface="+mj-lt"/>
              </a:rPr>
              <a:t>R</a:t>
            </a:r>
            <a:r>
              <a:rPr lang="fr-FR" sz="2000" baseline="-25000" dirty="0" err="1">
                <a:latin typeface="+mj-lt"/>
              </a:rPr>
              <a:t>th</a:t>
            </a:r>
            <a:r>
              <a:rPr lang="fr-FR" sz="2000" dirty="0">
                <a:latin typeface="+mj-lt"/>
              </a:rPr>
              <a:t>= 10 °K/W</a:t>
            </a:r>
            <a:endParaRPr lang="en-US" sz="2000" dirty="0"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828269" y="5384523"/>
            <a:ext cx="15327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err="1">
                <a:solidFill>
                  <a:srgbClr val="FF0000"/>
                </a:solidFill>
                <a:latin typeface="+mj-lt"/>
              </a:rPr>
              <a:t>R</a:t>
            </a:r>
            <a:r>
              <a:rPr lang="fr-FR" sz="2000" baseline="-25000" dirty="0" err="1">
                <a:solidFill>
                  <a:srgbClr val="FF0000"/>
                </a:solidFill>
                <a:latin typeface="+mj-lt"/>
              </a:rPr>
              <a:t>th</a:t>
            </a:r>
            <a:r>
              <a:rPr lang="fr-FR" sz="2000" dirty="0">
                <a:solidFill>
                  <a:srgbClr val="FF0000"/>
                </a:solidFill>
                <a:latin typeface="+mj-lt"/>
              </a:rPr>
              <a:t>= 4 °K/W</a:t>
            </a:r>
          </a:p>
        </p:txBody>
      </p:sp>
      <p:sp>
        <p:nvSpPr>
          <p:cNvPr id="14" name="Rectangle 13"/>
          <p:cNvSpPr/>
          <p:nvPr/>
        </p:nvSpPr>
        <p:spPr bwMode="auto">
          <a:xfrm rot="16200000">
            <a:off x="5423587" y="2311805"/>
            <a:ext cx="2252146" cy="3040911"/>
          </a:xfrm>
          <a:prstGeom prst="rect">
            <a:avLst/>
          </a:prstGeom>
          <a:solidFill>
            <a:srgbClr val="00B050">
              <a:alpha val="62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</a:pPr>
            <a:endParaRPr lang="fr-FR" sz="16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029204" y="2633909"/>
            <a:ext cx="3040913" cy="188280"/>
          </a:xfrm>
          <a:prstGeom prst="rect">
            <a:avLst/>
          </a:prstGeom>
          <a:solidFill>
            <a:srgbClr val="FFC000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  <a:defRPr/>
            </a:pPr>
            <a:endParaRPr lang="fr-FR" sz="16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 rot="16200000">
            <a:off x="6210219" y="2425686"/>
            <a:ext cx="647699" cy="1440707"/>
          </a:xfrm>
          <a:prstGeom prst="rect">
            <a:avLst/>
          </a:prstGeom>
          <a:solidFill>
            <a:srgbClr val="00B0F0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  <a:defRPr/>
            </a:pPr>
            <a:endParaRPr lang="fr-FR" sz="16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029205" y="4288977"/>
            <a:ext cx="3040912" cy="649287"/>
          </a:xfrm>
          <a:prstGeom prst="rect">
            <a:avLst/>
          </a:prstGeom>
          <a:solidFill>
            <a:srgbClr val="00B0F0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  <a:defRPr/>
            </a:pPr>
            <a:endParaRPr lang="fr-FR" sz="16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13714" y="3177941"/>
            <a:ext cx="1440707" cy="14006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e 54"/>
          <p:cNvGrpSpPr>
            <a:grpSpLocks/>
          </p:cNvGrpSpPr>
          <p:nvPr/>
        </p:nvGrpSpPr>
        <p:grpSpPr bwMode="auto">
          <a:xfrm rot="10800000">
            <a:off x="5508313" y="2929439"/>
            <a:ext cx="580718" cy="1656110"/>
            <a:chOff x="7233015" y="4607470"/>
            <a:chExt cx="450227" cy="947473"/>
          </a:xfrm>
        </p:grpSpPr>
        <p:cxnSp>
          <p:nvCxnSpPr>
            <p:cNvPr id="27" name="Connecteur droit avec flèche 26"/>
            <p:cNvCxnSpPr/>
            <p:nvPr/>
          </p:nvCxnSpPr>
          <p:spPr bwMode="auto">
            <a:xfrm>
              <a:off x="7236296" y="5085681"/>
              <a:ext cx="446946" cy="99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/>
            <p:cNvCxnSpPr/>
            <p:nvPr/>
          </p:nvCxnSpPr>
          <p:spPr bwMode="auto">
            <a:xfrm flipV="1">
              <a:off x="7233016" y="4607470"/>
              <a:ext cx="357557" cy="2843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/>
            <p:cNvCxnSpPr/>
            <p:nvPr/>
          </p:nvCxnSpPr>
          <p:spPr bwMode="auto">
            <a:xfrm>
              <a:off x="7233016" y="5270602"/>
              <a:ext cx="357557" cy="2843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0" name="Groupe 58"/>
          <p:cNvGrpSpPr>
            <a:grpSpLocks/>
          </p:cNvGrpSpPr>
          <p:nvPr/>
        </p:nvGrpSpPr>
        <p:grpSpPr bwMode="auto">
          <a:xfrm>
            <a:off x="6949987" y="2994496"/>
            <a:ext cx="574551" cy="1584100"/>
            <a:chOff x="7236296" y="4611448"/>
            <a:chExt cx="446946" cy="947472"/>
          </a:xfrm>
        </p:grpSpPr>
        <p:cxnSp>
          <p:nvCxnSpPr>
            <p:cNvPr id="31" name="Connecteur droit avec flèche 30"/>
            <p:cNvCxnSpPr/>
            <p:nvPr/>
          </p:nvCxnSpPr>
          <p:spPr bwMode="auto">
            <a:xfrm>
              <a:off x="7236296" y="5085681"/>
              <a:ext cx="446946" cy="99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/>
            <p:cNvCxnSpPr/>
            <p:nvPr/>
          </p:nvCxnSpPr>
          <p:spPr bwMode="auto">
            <a:xfrm flipV="1">
              <a:off x="7236296" y="4611447"/>
              <a:ext cx="357198" cy="2843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/>
            <p:cNvCxnSpPr/>
            <p:nvPr/>
          </p:nvCxnSpPr>
          <p:spPr bwMode="auto">
            <a:xfrm>
              <a:off x="7236296" y="5274579"/>
              <a:ext cx="357198" cy="2843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4" name="ZoneTexte 33"/>
          <p:cNvSpPr txBox="1">
            <a:spLocks noChangeArrowheads="1"/>
          </p:cNvSpPr>
          <p:nvPr/>
        </p:nvSpPr>
        <p:spPr bwMode="auto">
          <a:xfrm>
            <a:off x="6084949" y="3570014"/>
            <a:ext cx="9350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dirty="0" smtClean="0">
                <a:latin typeface="+mj-lt"/>
              </a:rPr>
              <a:t>Active </a:t>
            </a:r>
          </a:p>
          <a:p>
            <a:pPr algn="ctr"/>
            <a:r>
              <a:rPr lang="fr-FR" sz="2000" dirty="0" err="1" smtClean="0">
                <a:latin typeface="+mj-lt"/>
              </a:rPr>
              <a:t>region</a:t>
            </a:r>
            <a:endParaRPr lang="fr-FR" sz="2000" dirty="0">
              <a:latin typeface="+mj-lt"/>
            </a:endParaRPr>
          </a:p>
        </p:txBody>
      </p:sp>
      <p:pic>
        <p:nvPicPr>
          <p:cNvPr id="19" name="Picture 1" descr="P:\01-Themes\09-MFIRL\Projets\Catalogue_LCQ_Palaiseau\Technos_LCQ\ART 105\ART105-1B\Photo_MEB\5913\5913 01.tif"/>
          <p:cNvPicPr>
            <a:picLocks noChangeAspect="1" noChangeArrowheads="1"/>
          </p:cNvPicPr>
          <p:nvPr/>
        </p:nvPicPr>
        <p:blipFill rotWithShape="1">
          <a:blip r:embed="rId3" cstate="print"/>
          <a:srcRect r="9435" b="6754"/>
          <a:stretch/>
        </p:blipFill>
        <p:spPr bwMode="auto">
          <a:xfrm>
            <a:off x="4989140" y="2541071"/>
            <a:ext cx="3080976" cy="26743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3771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8</a:t>
            </a:fld>
            <a:endParaRPr lang="fr-FR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599198" y="5828197"/>
            <a:ext cx="819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Optical performances : </a:t>
            </a:r>
            <a:r>
              <a:rPr lang="en-US" sz="1800" u="sng" dirty="0" smtClean="0">
                <a:latin typeface="+mj-lt"/>
              </a:rPr>
              <a:t>not limited</a:t>
            </a:r>
            <a:r>
              <a:rPr lang="en-US" sz="1800" dirty="0" smtClean="0">
                <a:latin typeface="+mj-lt"/>
              </a:rPr>
              <a:t> by thermal resistance but by injection current</a:t>
            </a:r>
            <a:endParaRPr lang="en-US" sz="1800" dirty="0">
              <a:latin typeface="+mj-lt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25621" y="1647669"/>
            <a:ext cx="5590466" cy="3936543"/>
            <a:chOff x="2423941" y="2285999"/>
            <a:chExt cx="5590466" cy="3936543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165" t="25956" r="49815" b="19298"/>
            <a:stretch/>
          </p:blipFill>
          <p:spPr bwMode="auto">
            <a:xfrm>
              <a:off x="2423941" y="2285999"/>
              <a:ext cx="4190757" cy="3936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ZoneTexte 2"/>
            <p:cNvSpPr txBox="1"/>
            <p:nvPr/>
          </p:nvSpPr>
          <p:spPr>
            <a:xfrm rot="18293879">
              <a:off x="4642811" y="3259699"/>
              <a:ext cx="1608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+mj-lt"/>
                </a:rPr>
                <a:t>Pulse operation</a:t>
              </a:r>
              <a:endParaRPr lang="en-US" sz="1600" dirty="0">
                <a:latin typeface="+mj-lt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6614698" y="2898420"/>
              <a:ext cx="1399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u="sng" dirty="0" err="1" smtClean="0"/>
                <a:t>Rth</a:t>
              </a:r>
              <a:r>
                <a:rPr lang="fr-FR" sz="1400" u="sng" dirty="0" smtClean="0"/>
                <a:t> =3,5 K/W</a:t>
              </a:r>
              <a:endParaRPr lang="fr-FR" sz="1400" u="sng" dirty="0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6614697" y="3467614"/>
              <a:ext cx="13997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u="sng" dirty="0" err="1" smtClean="0">
                  <a:solidFill>
                    <a:srgbClr val="FF0000"/>
                  </a:solidFill>
                </a:rPr>
                <a:t>Rth</a:t>
              </a:r>
              <a:r>
                <a:rPr lang="fr-FR" sz="1600" u="sng" dirty="0" smtClean="0">
                  <a:solidFill>
                    <a:srgbClr val="FF0000"/>
                  </a:solidFill>
                </a:rPr>
                <a:t> =4 K/W</a:t>
              </a: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6614696" y="4248658"/>
              <a:ext cx="1399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u="sng" dirty="0" err="1" smtClean="0"/>
                <a:t>Rth</a:t>
              </a:r>
              <a:r>
                <a:rPr lang="fr-FR" sz="1400" u="sng" dirty="0" smtClean="0"/>
                <a:t> = 5 K/W</a:t>
              </a: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6614698" y="5638184"/>
              <a:ext cx="13997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u="sng" dirty="0" err="1" smtClean="0"/>
                <a:t>Rth</a:t>
              </a:r>
              <a:r>
                <a:rPr lang="fr-FR" sz="1400" u="sng" dirty="0" smtClean="0"/>
                <a:t> = 8 K/W</a:t>
              </a:r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2062715" y="5520420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Current (A)</a:t>
            </a:r>
            <a:endParaRPr lang="en-US" sz="1400" dirty="0">
              <a:latin typeface="+mj-lt"/>
            </a:endParaRPr>
          </a:p>
        </p:txBody>
      </p:sp>
      <p:sp>
        <p:nvSpPr>
          <p:cNvPr id="13" name="ZoneTexte 12"/>
          <p:cNvSpPr txBox="1"/>
          <p:nvPr/>
        </p:nvSpPr>
        <p:spPr>
          <a:xfrm rot="16200000">
            <a:off x="-196399" y="331995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Power (W)</a:t>
            </a:r>
            <a:endParaRPr lang="en-US" sz="1800" dirty="0">
              <a:latin typeface="+mj-lt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816376" y="1429130"/>
            <a:ext cx="1277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No warming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1192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br>
              <a:rPr lang="en-US" dirty="0" smtClean="0"/>
            </a:br>
            <a:r>
              <a:rPr lang="en-US" sz="2400" b="0" dirty="0" smtClean="0"/>
              <a:t>Increase current 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9</a:t>
            </a:fld>
            <a:endParaRPr lang="fr-FR" sz="1400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43" t="17832" r="19522" b="25194"/>
          <a:stretch/>
        </p:blipFill>
        <p:spPr bwMode="auto">
          <a:xfrm>
            <a:off x="531627" y="2938093"/>
            <a:ext cx="8069582" cy="2718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ZoneTexte 38"/>
              <p:cNvSpPr txBox="1"/>
              <p:nvPr/>
            </p:nvSpPr>
            <p:spPr>
              <a:xfrm>
                <a:off x="2886904" y="5716098"/>
                <a:ext cx="29883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latin typeface="+mj-lt"/>
                  </a:rPr>
                  <a:t>Current (A)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/>
                        <a:ea typeface="Cambria Math"/>
                      </a:rPr>
                      <m:t>∝ </m:t>
                    </m:r>
                  </m:oMath>
                </a14:m>
                <a:r>
                  <a:rPr lang="fr-FR" sz="1400" dirty="0">
                    <a:latin typeface="Century" pitchFamily="18" charset="0"/>
                  </a:rPr>
                  <a:t/>
                </a:r>
                <a:r>
                  <a:rPr lang="fr-FR" sz="1400" dirty="0">
                    <a:latin typeface="+mj-lt"/>
                  </a:rPr>
                  <a:t>size of gain </a:t>
                </a:r>
                <a:r>
                  <a:rPr lang="fr-FR" sz="1400" dirty="0" smtClean="0">
                    <a:latin typeface="+mj-lt"/>
                  </a:rPr>
                  <a:t>medium</a:t>
                </a:r>
                <a:endParaRPr lang="en-US" sz="1400" dirty="0">
                  <a:latin typeface="+mj-lt"/>
                </a:endParaRPr>
              </a:p>
            </p:txBody>
          </p:sp>
        </mc:Choice>
        <mc:Fallback>
          <p:sp>
            <p:nvSpPr>
              <p:cNvPr id="39" name="ZoneTexte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904" y="5716098"/>
                <a:ext cx="2988319" cy="307777"/>
              </a:xfrm>
              <a:prstGeom prst="rect">
                <a:avLst/>
              </a:prstGeom>
              <a:blipFill rotWithShape="1">
                <a:blip r:embed="rId3"/>
                <a:stretch>
                  <a:fillRect l="-612" t="-2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ZoneTexte 39"/>
          <p:cNvSpPr txBox="1"/>
          <p:nvPr/>
        </p:nvSpPr>
        <p:spPr>
          <a:xfrm rot="16200000">
            <a:off x="-381065" y="4343969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Power (W)</a:t>
            </a:r>
            <a:endParaRPr lang="en-US" sz="1800" dirty="0">
              <a:latin typeface="+mj-lt"/>
            </a:endParaRPr>
          </a:p>
        </p:txBody>
      </p:sp>
      <p:grpSp>
        <p:nvGrpSpPr>
          <p:cNvPr id="41" name="Groupe 40"/>
          <p:cNvGrpSpPr/>
          <p:nvPr/>
        </p:nvGrpSpPr>
        <p:grpSpPr>
          <a:xfrm>
            <a:off x="2218723" y="1890373"/>
            <a:ext cx="1148071" cy="3687543"/>
            <a:chOff x="3207592" y="2106397"/>
            <a:chExt cx="1148071" cy="3687543"/>
          </a:xfrm>
        </p:grpSpPr>
        <p:cxnSp>
          <p:nvCxnSpPr>
            <p:cNvPr id="42" name="Connecteur droit 41"/>
            <p:cNvCxnSpPr/>
            <p:nvPr/>
          </p:nvCxnSpPr>
          <p:spPr bwMode="auto">
            <a:xfrm flipH="1" flipV="1">
              <a:off x="3753189" y="2600847"/>
              <a:ext cx="29671" cy="3193093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ZoneTexte 42"/>
            <p:cNvSpPr txBox="1"/>
            <p:nvPr/>
          </p:nvSpPr>
          <p:spPr>
            <a:xfrm>
              <a:off x="3207592" y="2106397"/>
              <a:ext cx="1148071" cy="3077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 err="1" smtClean="0">
                  <a:solidFill>
                    <a:srgbClr val="FF0000"/>
                  </a:solidFill>
                </a:rPr>
                <a:t>Beam</a:t>
              </a:r>
              <a:r>
                <a:rPr lang="fr-FR" sz="1400" dirty="0" smtClean="0">
                  <a:solidFill>
                    <a:srgbClr val="FF0000"/>
                  </a:solidFill>
                </a:rPr>
                <a:t> </a:t>
              </a:r>
              <a:r>
                <a:rPr lang="fr-FR" sz="1400" dirty="0" err="1" smtClean="0">
                  <a:solidFill>
                    <a:srgbClr val="FF0000"/>
                  </a:solidFill>
                </a:rPr>
                <a:t>quality</a:t>
              </a:r>
              <a:endParaRPr lang="fr-FR" sz="1400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1690809" y="2263633"/>
            <a:ext cx="4859878" cy="878485"/>
            <a:chOff x="2174707" y="1058961"/>
            <a:chExt cx="4859878" cy="878485"/>
          </a:xfrm>
        </p:grpSpPr>
        <p:pic>
          <p:nvPicPr>
            <p:cNvPr id="45" name="Picture 6" descr="E:\Donnees\users\Guillaume\Farfields\6322_14µm_60cm.bmp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394" t="43774" r="4436"/>
            <a:stretch>
              <a:fillRect/>
            </a:stretch>
          </p:blipFill>
          <p:spPr bwMode="auto">
            <a:xfrm>
              <a:off x="6055100" y="1058961"/>
              <a:ext cx="979485" cy="875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4" descr="E:\Donnees\users\Guillaume\Farfields\6299_12µm_60cm.bmp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614" t="43861" r="21364" b="15031"/>
            <a:stretch>
              <a:fillRect/>
            </a:stretch>
          </p:blipFill>
          <p:spPr bwMode="auto">
            <a:xfrm>
              <a:off x="4355976" y="1061843"/>
              <a:ext cx="1017972" cy="869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5" descr="E:\Donnees\users\Guillaume\Farfields\6314_4µm_60cm.bmp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0619" t="32829" r="43370" b="27045"/>
            <a:stretch>
              <a:fillRect/>
            </a:stretch>
          </p:blipFill>
          <p:spPr bwMode="auto">
            <a:xfrm>
              <a:off x="2174707" y="1067607"/>
              <a:ext cx="1042652" cy="869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9" name="ZoneTexte 48"/>
          <p:cNvSpPr txBox="1"/>
          <p:nvPr/>
        </p:nvSpPr>
        <p:spPr>
          <a:xfrm>
            <a:off x="7881129" y="4431427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35µm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6882978" y="3552727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30µm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5689772" y="3374579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25µm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4530010" y="3218418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20µm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3512038" y="3363811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15µm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2680658" y="3402956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10µm</a:t>
            </a:r>
          </a:p>
        </p:txBody>
      </p:sp>
      <p:grpSp>
        <p:nvGrpSpPr>
          <p:cNvPr id="55" name="Groupe 54"/>
          <p:cNvGrpSpPr/>
          <p:nvPr/>
        </p:nvGrpSpPr>
        <p:grpSpPr>
          <a:xfrm>
            <a:off x="4379757" y="2616370"/>
            <a:ext cx="822661" cy="2876482"/>
            <a:chOff x="5249838" y="3299143"/>
            <a:chExt cx="621204" cy="2613462"/>
          </a:xfrm>
        </p:grpSpPr>
        <p:sp>
          <p:nvSpPr>
            <p:cNvPr id="56" name="ZoneTexte 55"/>
            <p:cNvSpPr txBox="1"/>
            <p:nvPr/>
          </p:nvSpPr>
          <p:spPr>
            <a:xfrm>
              <a:off x="5249838" y="3299143"/>
              <a:ext cx="621204" cy="2796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 err="1" smtClean="0">
                  <a:solidFill>
                    <a:srgbClr val="FF0000"/>
                  </a:solidFill>
                </a:rPr>
                <a:t>warming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57" name="Connecteur droit 56"/>
            <p:cNvCxnSpPr/>
            <p:nvPr/>
          </p:nvCxnSpPr>
          <p:spPr bwMode="auto">
            <a:xfrm flipH="1" flipV="1">
              <a:off x="5562766" y="3671490"/>
              <a:ext cx="29671" cy="2241115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" name="Rectangle 8"/>
          <p:cNvSpPr/>
          <p:nvPr/>
        </p:nvSpPr>
        <p:spPr>
          <a:xfrm>
            <a:off x="4120748" y="15210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dirty="0">
                <a:latin typeface="+mj-lt"/>
              </a:rPr>
              <a:t>performances limited by </a:t>
            </a:r>
            <a:r>
              <a:rPr lang="en-US" sz="1800" dirty="0" smtClean="0">
                <a:latin typeface="+mj-lt"/>
              </a:rPr>
              <a:t>active region size</a:t>
            </a:r>
            <a:endParaRPr lang="en-US" sz="1800" dirty="0">
              <a:latin typeface="+mj-lt"/>
            </a:endParaRPr>
          </a:p>
        </p:txBody>
      </p:sp>
      <p:sp>
        <p:nvSpPr>
          <p:cNvPr id="12" name="ZoneTexte 11"/>
          <p:cNvSpPr txBox="1"/>
          <p:nvPr/>
        </p:nvSpPr>
        <p:spPr>
          <a:xfrm rot="18117004">
            <a:off x="1337879" y="3936592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Pulse operation</a:t>
            </a: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9570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One</a:t>
            </a:r>
            <a:r>
              <a:rPr lang="en-US" sz="4000" dirty="0" smtClean="0"/>
              <a:t> solution : </a:t>
            </a:r>
            <a:br>
              <a:rPr lang="en-US" sz="4000" dirty="0" smtClean="0"/>
            </a:br>
            <a:r>
              <a:rPr lang="en-US" sz="3200" b="0" dirty="0" smtClean="0"/>
              <a:t>buried + micro-structured QCL</a:t>
            </a:r>
            <a:endParaRPr lang="en-US" sz="3600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10</a:t>
            </a:fld>
            <a:endParaRPr lang="fr-FR" sz="1400" dirty="0"/>
          </a:p>
        </p:txBody>
      </p:sp>
      <p:sp>
        <p:nvSpPr>
          <p:cNvPr id="35" name="ZoneTexte 34"/>
          <p:cNvSpPr txBox="1"/>
          <p:nvPr/>
        </p:nvSpPr>
        <p:spPr>
          <a:xfrm>
            <a:off x="1904331" y="5401370"/>
            <a:ext cx="4916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Thermal dissipation 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enhancement</a:t>
            </a:r>
            <a:endParaRPr lang="en-US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06851" y="1561022"/>
            <a:ext cx="5471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µ-structure increase thermal surface exchange</a:t>
            </a:r>
            <a:endParaRPr lang="en-US" sz="2000" dirty="0">
              <a:latin typeface="+mj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915031" y="4652601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+mj-lt"/>
              </a:rPr>
              <a:t>InP:Si</a:t>
            </a:r>
            <a:endParaRPr lang="en-US" dirty="0">
              <a:latin typeface="+mj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913909" y="2566600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+mj-lt"/>
              </a:rPr>
              <a:t>InP:Fe</a:t>
            </a:r>
            <a:endParaRPr lang="en-US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 bwMode="auto">
          <a:xfrm rot="16200000">
            <a:off x="3160106" y="971647"/>
            <a:ext cx="2252146" cy="5257703"/>
          </a:xfrm>
          <a:prstGeom prst="rect">
            <a:avLst/>
          </a:prstGeom>
          <a:solidFill>
            <a:srgbClr val="00B050">
              <a:alpha val="62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</a:pPr>
            <a:endParaRPr lang="fr-FR" sz="1600" b="1" dirty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12" name="Groupe 40"/>
          <p:cNvGrpSpPr>
            <a:grpSpLocks/>
          </p:cNvGrpSpPr>
          <p:nvPr/>
        </p:nvGrpSpPr>
        <p:grpSpPr bwMode="auto">
          <a:xfrm>
            <a:off x="3534098" y="2473583"/>
            <a:ext cx="571500" cy="2268537"/>
            <a:chOff x="5006529" y="3811780"/>
            <a:chExt cx="357558" cy="1326463"/>
          </a:xfrm>
        </p:grpSpPr>
        <p:sp>
          <p:nvSpPr>
            <p:cNvPr id="13" name="Rectangle 12"/>
            <p:cNvSpPr/>
            <p:nvPr/>
          </p:nvSpPr>
          <p:spPr bwMode="auto">
            <a:xfrm rot="16200000">
              <a:off x="4900800" y="4296233"/>
              <a:ext cx="569014" cy="357558"/>
            </a:xfrm>
            <a:prstGeom prst="rect">
              <a:avLst/>
            </a:prstGeom>
            <a:solidFill>
              <a:srgbClr val="FF0000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FontTx/>
                <a:buChar char="•"/>
                <a:defRPr/>
              </a:pPr>
              <a:endParaRPr lang="fr-FR" sz="1600" b="1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 rot="16200000">
              <a:off x="4995946" y="4770102"/>
              <a:ext cx="378724" cy="357558"/>
            </a:xfrm>
            <a:prstGeom prst="rect">
              <a:avLst/>
            </a:prstGeom>
            <a:solidFill>
              <a:srgbClr val="00B0F0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FontTx/>
                <a:buChar char="•"/>
                <a:defRPr/>
              </a:pPr>
              <a:endParaRPr lang="fr-FR" sz="1600" b="1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 rot="16200000">
              <a:off x="4995946" y="3822363"/>
              <a:ext cx="378724" cy="357558"/>
            </a:xfrm>
            <a:prstGeom prst="rect">
              <a:avLst/>
            </a:prstGeom>
            <a:solidFill>
              <a:srgbClr val="00B0F0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FontTx/>
                <a:buChar char="•"/>
                <a:defRPr/>
              </a:pPr>
              <a:endParaRPr lang="fr-FR" sz="1600" b="1" dirty="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16" name="Groupe 44"/>
          <p:cNvGrpSpPr>
            <a:grpSpLocks/>
          </p:cNvGrpSpPr>
          <p:nvPr/>
        </p:nvGrpSpPr>
        <p:grpSpPr bwMode="auto">
          <a:xfrm>
            <a:off x="4032871" y="2473583"/>
            <a:ext cx="595312" cy="2268537"/>
            <a:chOff x="5006529" y="3811780"/>
            <a:chExt cx="357558" cy="1326463"/>
          </a:xfrm>
        </p:grpSpPr>
        <p:sp>
          <p:nvSpPr>
            <p:cNvPr id="17" name="Rectangle 16"/>
            <p:cNvSpPr/>
            <p:nvPr/>
          </p:nvSpPr>
          <p:spPr bwMode="auto">
            <a:xfrm rot="16200000">
              <a:off x="4900800" y="4296233"/>
              <a:ext cx="569014" cy="357558"/>
            </a:xfrm>
            <a:prstGeom prst="rect">
              <a:avLst/>
            </a:prstGeom>
            <a:solidFill>
              <a:srgbClr val="FF0000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FontTx/>
                <a:buChar char="•"/>
                <a:defRPr/>
              </a:pPr>
              <a:endParaRPr lang="fr-FR" sz="1600" b="1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 rot="16200000">
              <a:off x="4995946" y="4770102"/>
              <a:ext cx="378724" cy="357558"/>
            </a:xfrm>
            <a:prstGeom prst="rect">
              <a:avLst/>
            </a:prstGeom>
            <a:solidFill>
              <a:srgbClr val="00B0F0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FontTx/>
                <a:buChar char="•"/>
                <a:defRPr/>
              </a:pPr>
              <a:endParaRPr lang="fr-FR" sz="1600" b="1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 rot="16200000">
              <a:off x="4995946" y="3822363"/>
              <a:ext cx="378724" cy="357558"/>
            </a:xfrm>
            <a:prstGeom prst="rect">
              <a:avLst/>
            </a:prstGeom>
            <a:solidFill>
              <a:srgbClr val="00B0F0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FontTx/>
                <a:buChar char="•"/>
                <a:defRPr/>
              </a:pPr>
              <a:endParaRPr lang="fr-FR" sz="1600" b="1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20" name="Groupe 48"/>
          <p:cNvGrpSpPr>
            <a:grpSpLocks/>
          </p:cNvGrpSpPr>
          <p:nvPr/>
        </p:nvGrpSpPr>
        <p:grpSpPr bwMode="auto">
          <a:xfrm>
            <a:off x="4583366" y="2473583"/>
            <a:ext cx="569913" cy="2268537"/>
            <a:chOff x="5006529" y="3811780"/>
            <a:chExt cx="357558" cy="1326463"/>
          </a:xfrm>
        </p:grpSpPr>
        <p:sp>
          <p:nvSpPr>
            <p:cNvPr id="21" name="Rectangle 20"/>
            <p:cNvSpPr/>
            <p:nvPr/>
          </p:nvSpPr>
          <p:spPr bwMode="auto">
            <a:xfrm rot="16200000">
              <a:off x="4900801" y="4296233"/>
              <a:ext cx="569014" cy="357558"/>
            </a:xfrm>
            <a:prstGeom prst="rect">
              <a:avLst/>
            </a:prstGeom>
            <a:solidFill>
              <a:srgbClr val="FF0000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FontTx/>
                <a:buChar char="•"/>
                <a:defRPr/>
              </a:pPr>
              <a:endParaRPr lang="fr-FR" sz="1600" b="1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 rot="16200000">
              <a:off x="4995946" y="4770102"/>
              <a:ext cx="378724" cy="357558"/>
            </a:xfrm>
            <a:prstGeom prst="rect">
              <a:avLst/>
            </a:prstGeom>
            <a:solidFill>
              <a:srgbClr val="00B0F0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FontTx/>
                <a:buChar char="•"/>
                <a:defRPr/>
              </a:pPr>
              <a:endParaRPr lang="fr-FR" sz="1600" b="1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 rot="16200000">
              <a:off x="4995946" y="3822363"/>
              <a:ext cx="378724" cy="357558"/>
            </a:xfrm>
            <a:prstGeom prst="rect">
              <a:avLst/>
            </a:prstGeom>
            <a:solidFill>
              <a:srgbClr val="00B0F0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FontTx/>
                <a:buChar char="•"/>
                <a:defRPr/>
              </a:pPr>
              <a:endParaRPr lang="fr-FR" sz="1600" b="1">
                <a:solidFill>
                  <a:schemeClr val="tx1"/>
                </a:solidFill>
                <a:latin typeface="Arial" charset="0"/>
              </a:endParaRPr>
            </a:p>
          </p:txBody>
        </p:sp>
      </p:grpSp>
      <p:sp>
        <p:nvSpPr>
          <p:cNvPr id="24" name="Rectangle 23"/>
          <p:cNvSpPr/>
          <p:nvPr/>
        </p:nvSpPr>
        <p:spPr bwMode="auto">
          <a:xfrm>
            <a:off x="1657326" y="4489708"/>
            <a:ext cx="5256583" cy="649287"/>
          </a:xfrm>
          <a:prstGeom prst="rect">
            <a:avLst/>
          </a:prstGeom>
          <a:solidFill>
            <a:srgbClr val="00B0F0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  <a:defRPr/>
            </a:pPr>
            <a:endParaRPr lang="fr-FR" sz="16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1657326" y="2402145"/>
            <a:ext cx="5256583" cy="144562"/>
          </a:xfrm>
          <a:prstGeom prst="rect">
            <a:avLst/>
          </a:prstGeom>
          <a:solidFill>
            <a:srgbClr val="FFC000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  <a:defRPr/>
            </a:pPr>
            <a:endParaRPr lang="fr-FR" sz="1600" b="1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6" name="Groupe 54"/>
          <p:cNvGrpSpPr>
            <a:grpSpLocks/>
          </p:cNvGrpSpPr>
          <p:nvPr/>
        </p:nvGrpSpPr>
        <p:grpSpPr bwMode="auto">
          <a:xfrm rot="10800000">
            <a:off x="3313509" y="2697674"/>
            <a:ext cx="580718" cy="1656110"/>
            <a:chOff x="7233015" y="4607470"/>
            <a:chExt cx="450227" cy="947473"/>
          </a:xfrm>
        </p:grpSpPr>
        <p:cxnSp>
          <p:nvCxnSpPr>
            <p:cNvPr id="27" name="Connecteur droit avec flèche 26"/>
            <p:cNvCxnSpPr/>
            <p:nvPr/>
          </p:nvCxnSpPr>
          <p:spPr bwMode="auto">
            <a:xfrm>
              <a:off x="7236296" y="5085681"/>
              <a:ext cx="446946" cy="99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/>
            <p:cNvCxnSpPr/>
            <p:nvPr/>
          </p:nvCxnSpPr>
          <p:spPr bwMode="auto">
            <a:xfrm flipV="1">
              <a:off x="7233016" y="4607470"/>
              <a:ext cx="357557" cy="2843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/>
            <p:cNvCxnSpPr/>
            <p:nvPr/>
          </p:nvCxnSpPr>
          <p:spPr bwMode="auto">
            <a:xfrm>
              <a:off x="7233016" y="5270602"/>
              <a:ext cx="357557" cy="2843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0" name="Groupe 58"/>
          <p:cNvGrpSpPr>
            <a:grpSpLocks/>
          </p:cNvGrpSpPr>
          <p:nvPr/>
        </p:nvGrpSpPr>
        <p:grpSpPr bwMode="auto">
          <a:xfrm>
            <a:off x="4755183" y="2762731"/>
            <a:ext cx="574551" cy="1584100"/>
            <a:chOff x="7236296" y="4611448"/>
            <a:chExt cx="446946" cy="947472"/>
          </a:xfrm>
        </p:grpSpPr>
        <p:cxnSp>
          <p:nvCxnSpPr>
            <p:cNvPr id="31" name="Connecteur droit avec flèche 30"/>
            <p:cNvCxnSpPr/>
            <p:nvPr/>
          </p:nvCxnSpPr>
          <p:spPr bwMode="auto">
            <a:xfrm>
              <a:off x="7236296" y="5085681"/>
              <a:ext cx="446946" cy="99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/>
            <p:cNvCxnSpPr/>
            <p:nvPr/>
          </p:nvCxnSpPr>
          <p:spPr bwMode="auto">
            <a:xfrm flipV="1">
              <a:off x="7236296" y="4611447"/>
              <a:ext cx="357198" cy="2843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/>
            <p:cNvCxnSpPr/>
            <p:nvPr/>
          </p:nvCxnSpPr>
          <p:spPr bwMode="auto">
            <a:xfrm>
              <a:off x="7236296" y="5274579"/>
              <a:ext cx="357198" cy="28434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4" name="ZoneTexte 33"/>
          <p:cNvSpPr txBox="1">
            <a:spLocks noChangeArrowheads="1"/>
          </p:cNvSpPr>
          <p:nvPr/>
        </p:nvSpPr>
        <p:spPr bwMode="auto">
          <a:xfrm>
            <a:off x="3890145" y="3338249"/>
            <a:ext cx="9350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dirty="0" smtClean="0">
                <a:latin typeface="+mj-lt"/>
              </a:rPr>
              <a:t>Active </a:t>
            </a:r>
          </a:p>
          <a:p>
            <a:pPr algn="ctr"/>
            <a:r>
              <a:rPr lang="fr-FR" sz="2000" dirty="0" err="1" smtClean="0">
                <a:latin typeface="+mj-lt"/>
              </a:rPr>
              <a:t>region</a:t>
            </a:r>
            <a:endParaRPr lang="fr-FR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1641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6 L -0.11806 -0.0006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3" y="-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0.11423 0.0002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One</a:t>
            </a:r>
            <a:r>
              <a:rPr lang="en-US" sz="4000" dirty="0" smtClean="0"/>
              <a:t> solution : </a:t>
            </a:r>
            <a:br>
              <a:rPr lang="en-US" sz="4000" dirty="0" smtClean="0"/>
            </a:br>
            <a:r>
              <a:rPr lang="en-US" sz="3200" b="0" dirty="0" smtClean="0"/>
              <a:t>buried + micro-structured QCL</a:t>
            </a:r>
            <a:endParaRPr lang="en-US" sz="4000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11</a:t>
            </a:fld>
            <a:endParaRPr lang="fr-FR" sz="1400" dirty="0"/>
          </a:p>
        </p:txBody>
      </p:sp>
      <p:sp>
        <p:nvSpPr>
          <p:cNvPr id="36" name="ZoneTexte 35"/>
          <p:cNvSpPr txBox="1"/>
          <p:nvPr/>
        </p:nvSpPr>
        <p:spPr>
          <a:xfrm>
            <a:off x="748924" y="1360967"/>
            <a:ext cx="2993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µ-structure </a:t>
            </a:r>
            <a:r>
              <a:rPr lang="fr-CH" sz="2000" dirty="0" smtClean="0">
                <a:latin typeface="+mj-lt"/>
              </a:rPr>
              <a:t>pitch: </a:t>
            </a:r>
            <a:r>
              <a:rPr lang="el-GR" sz="2000" dirty="0">
                <a:latin typeface="+mj-lt"/>
              </a:rPr>
              <a:t>Λ</a:t>
            </a:r>
            <a:r>
              <a:rPr lang="fr-CH" sz="2000" dirty="0" smtClean="0">
                <a:latin typeface="+mj-lt"/>
              </a:rPr>
              <a:t>=</a:t>
            </a:r>
            <a:r>
              <a:rPr lang="fr-CH" sz="2000" dirty="0" err="1" smtClean="0">
                <a:latin typeface="+mj-lt"/>
              </a:rPr>
              <a:t>w+D</a:t>
            </a:r>
            <a:endParaRPr lang="en-US" sz="2000" dirty="0">
              <a:latin typeface="+mj-lt"/>
            </a:endParaRPr>
          </a:p>
        </p:txBody>
      </p:sp>
      <p:grpSp>
        <p:nvGrpSpPr>
          <p:cNvPr id="12" name="Groupe 34"/>
          <p:cNvGrpSpPr>
            <a:grpSpLocks/>
          </p:cNvGrpSpPr>
          <p:nvPr/>
        </p:nvGrpSpPr>
        <p:grpSpPr bwMode="auto">
          <a:xfrm>
            <a:off x="824459" y="2641856"/>
            <a:ext cx="4427542" cy="1606550"/>
            <a:chOff x="0" y="-842714"/>
            <a:chExt cx="5256589" cy="2376810"/>
          </a:xfrm>
        </p:grpSpPr>
        <p:sp>
          <p:nvSpPr>
            <p:cNvPr id="27" name="Rectangle 26"/>
            <p:cNvSpPr/>
            <p:nvPr/>
          </p:nvSpPr>
          <p:spPr bwMode="auto">
            <a:xfrm rot="16200000">
              <a:off x="-661079" y="-85341"/>
              <a:ext cx="2266425" cy="944264"/>
            </a:xfrm>
            <a:prstGeom prst="rect">
              <a:avLst/>
            </a:prstGeom>
            <a:solidFill>
              <a:srgbClr val="00B050">
                <a:alpha val="28000"/>
              </a:srgbClr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ct val="20000"/>
                </a:spcBef>
                <a:spcAft>
                  <a:spcPts val="0"/>
                </a:spcAft>
                <a:buFontTx/>
                <a:buChar char="•"/>
                <a:defRPr/>
              </a:pPr>
              <a:endParaRPr lang="fr-FR" sz="160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 rot="16200000">
              <a:off x="2276110" y="-1591998"/>
              <a:ext cx="2134902" cy="3826056"/>
            </a:xfrm>
            <a:prstGeom prst="rect">
              <a:avLst/>
            </a:prstGeom>
            <a:solidFill>
              <a:srgbClr val="00B050">
                <a:alpha val="28000"/>
              </a:srgbClr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ct val="20000"/>
                </a:spcBef>
                <a:spcAft>
                  <a:spcPts val="0"/>
                </a:spcAft>
                <a:buFontTx/>
                <a:buChar char="•"/>
                <a:defRPr/>
              </a:pPr>
              <a:endParaRPr lang="fr-FR" sz="1600" b="1" dirty="0">
                <a:solidFill>
                  <a:schemeClr val="tx1"/>
                </a:solidFill>
                <a:latin typeface="Arial" charset="0"/>
              </a:endParaRPr>
            </a:p>
          </p:txBody>
        </p:sp>
        <p:grpSp>
          <p:nvGrpSpPr>
            <p:cNvPr id="29" name="Groupe 40"/>
            <p:cNvGrpSpPr>
              <a:grpSpLocks/>
            </p:cNvGrpSpPr>
            <p:nvPr/>
          </p:nvGrpSpPr>
          <p:grpSpPr bwMode="auto">
            <a:xfrm>
              <a:off x="868654" y="-771276"/>
              <a:ext cx="571505" cy="2268537"/>
              <a:chOff x="5006523" y="3811780"/>
              <a:chExt cx="357561" cy="1326463"/>
            </a:xfrm>
          </p:grpSpPr>
          <p:sp>
            <p:nvSpPr>
              <p:cNvPr id="44" name="Rectangle 43"/>
              <p:cNvSpPr/>
              <p:nvPr/>
            </p:nvSpPr>
            <p:spPr bwMode="auto">
              <a:xfrm rot="16200000">
                <a:off x="4901036" y="4295860"/>
                <a:ext cx="568543" cy="35729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ct val="20000"/>
                  </a:spcBef>
                  <a:spcAft>
                    <a:spcPts val="0"/>
                  </a:spcAft>
                  <a:buFontTx/>
                  <a:buChar char="•"/>
                  <a:defRPr/>
                </a:pPr>
                <a:endParaRPr lang="fr-FR" sz="1600" b="1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 bwMode="auto">
              <a:xfrm rot="16200000">
                <a:off x="4995793" y="4769646"/>
                <a:ext cx="379029" cy="357296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ct val="20000"/>
                  </a:spcBef>
                  <a:spcAft>
                    <a:spcPts val="0"/>
                  </a:spcAft>
                  <a:buFontTx/>
                  <a:buChar char="•"/>
                  <a:defRPr/>
                </a:pPr>
                <a:endParaRPr lang="fr-FR" sz="1600" b="1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 bwMode="auto">
              <a:xfrm rot="16200000">
                <a:off x="4995793" y="3822073"/>
                <a:ext cx="379029" cy="357296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ct val="20000"/>
                  </a:spcBef>
                  <a:spcAft>
                    <a:spcPts val="0"/>
                  </a:spcAft>
                  <a:buFontTx/>
                  <a:buChar char="•"/>
                  <a:defRPr/>
                </a:pPr>
                <a:endParaRPr lang="fr-FR" sz="1600" b="1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grpSp>
          <p:nvGrpSpPr>
            <p:cNvPr id="30" name="Groupe 44"/>
            <p:cNvGrpSpPr>
              <a:grpSpLocks/>
            </p:cNvGrpSpPr>
            <p:nvPr/>
          </p:nvGrpSpPr>
          <p:grpSpPr bwMode="auto">
            <a:xfrm>
              <a:off x="2375545" y="-771276"/>
              <a:ext cx="595312" cy="2268537"/>
              <a:chOff x="5006529" y="3811780"/>
              <a:chExt cx="357558" cy="1326463"/>
            </a:xfrm>
          </p:grpSpPr>
          <p:sp>
            <p:nvSpPr>
              <p:cNvPr id="41" name="Rectangle 40"/>
              <p:cNvSpPr/>
              <p:nvPr/>
            </p:nvSpPr>
            <p:spPr bwMode="auto">
              <a:xfrm rot="16200000">
                <a:off x="4900665" y="4295648"/>
                <a:ext cx="568543" cy="35772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ct val="20000"/>
                  </a:spcBef>
                  <a:spcAft>
                    <a:spcPts val="0"/>
                  </a:spcAft>
                  <a:buFontTx/>
                  <a:buChar char="•"/>
                  <a:defRPr/>
                </a:pPr>
                <a:endParaRPr lang="fr-FR" sz="1600" b="1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 bwMode="auto">
              <a:xfrm rot="16200000">
                <a:off x="4995423" y="4769434"/>
                <a:ext cx="379029" cy="357721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ct val="20000"/>
                  </a:spcBef>
                  <a:spcAft>
                    <a:spcPts val="0"/>
                  </a:spcAft>
                  <a:buFontTx/>
                  <a:buChar char="•"/>
                  <a:defRPr/>
                </a:pPr>
                <a:endParaRPr lang="fr-FR" sz="1600" b="1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 bwMode="auto">
              <a:xfrm rot="16200000">
                <a:off x="4995423" y="3821862"/>
                <a:ext cx="379029" cy="357721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ct val="20000"/>
                  </a:spcBef>
                  <a:spcAft>
                    <a:spcPts val="0"/>
                  </a:spcAft>
                  <a:buFontTx/>
                  <a:buChar char="•"/>
                  <a:defRPr/>
                </a:pPr>
                <a:endParaRPr lang="fr-FR" sz="1600" b="1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grpSp>
          <p:nvGrpSpPr>
            <p:cNvPr id="31" name="Groupe 48"/>
            <p:cNvGrpSpPr>
              <a:grpSpLocks/>
            </p:cNvGrpSpPr>
            <p:nvPr/>
          </p:nvGrpSpPr>
          <p:grpSpPr bwMode="auto">
            <a:xfrm>
              <a:off x="3744416" y="-770160"/>
              <a:ext cx="569913" cy="2268537"/>
              <a:chOff x="5006529" y="3811780"/>
              <a:chExt cx="357558" cy="1326463"/>
            </a:xfrm>
          </p:grpSpPr>
          <p:sp>
            <p:nvSpPr>
              <p:cNvPr id="38" name="Rectangle 37"/>
              <p:cNvSpPr/>
              <p:nvPr/>
            </p:nvSpPr>
            <p:spPr bwMode="auto">
              <a:xfrm rot="16200000">
                <a:off x="4901184" y="4296675"/>
                <a:ext cx="568543" cy="357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ct val="20000"/>
                  </a:spcBef>
                  <a:spcAft>
                    <a:spcPts val="0"/>
                  </a:spcAft>
                  <a:buFontTx/>
                  <a:buChar char="•"/>
                  <a:defRPr/>
                </a:pPr>
                <a:endParaRPr lang="fr-FR" sz="1600" b="1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 bwMode="auto">
              <a:xfrm rot="16200000">
                <a:off x="4995941" y="4770460"/>
                <a:ext cx="379029" cy="35710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ct val="20000"/>
                  </a:spcBef>
                  <a:spcAft>
                    <a:spcPts val="0"/>
                  </a:spcAft>
                  <a:buFontTx/>
                  <a:buChar char="•"/>
                  <a:defRPr/>
                </a:pPr>
                <a:endParaRPr lang="fr-FR" sz="1600" b="1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 bwMode="auto">
              <a:xfrm rot="16200000">
                <a:off x="4995941" y="3822888"/>
                <a:ext cx="379029" cy="35710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ct val="20000"/>
                  </a:spcBef>
                  <a:spcAft>
                    <a:spcPts val="0"/>
                  </a:spcAft>
                  <a:buFontTx/>
                  <a:buChar char="•"/>
                  <a:defRPr/>
                </a:pPr>
                <a:endParaRPr lang="fr-FR" sz="1600" b="1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32" name="Rectangle 31"/>
            <p:cNvSpPr/>
            <p:nvPr/>
          </p:nvSpPr>
          <p:spPr bwMode="auto">
            <a:xfrm>
              <a:off x="0" y="1245214"/>
              <a:ext cx="5256584" cy="288882"/>
            </a:xfrm>
            <a:prstGeom prst="rect">
              <a:avLst/>
            </a:prstGeom>
            <a:solidFill>
              <a:srgbClr val="00B0F0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ct val="20000"/>
                </a:spcBef>
                <a:spcAft>
                  <a:spcPts val="0"/>
                </a:spcAft>
                <a:buFontTx/>
                <a:buChar char="•"/>
                <a:defRPr/>
              </a:pPr>
              <a:endParaRPr lang="fr-FR" sz="1600" b="1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0" y="-842714"/>
              <a:ext cx="5256584" cy="145615"/>
            </a:xfrm>
            <a:prstGeom prst="rect">
              <a:avLst/>
            </a:prstGeom>
            <a:solidFill>
              <a:srgbClr val="FFC000"/>
            </a:solidFill>
            <a:ln>
              <a:noFill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fontAlgn="auto">
                <a:spcBef>
                  <a:spcPct val="20000"/>
                </a:spcBef>
                <a:spcAft>
                  <a:spcPts val="0"/>
                </a:spcAft>
                <a:buFontTx/>
                <a:buChar char="•"/>
                <a:defRPr/>
              </a:pPr>
              <a:endParaRPr lang="fr-FR" sz="1600" b="1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4" name="ZoneTexte 33"/>
            <p:cNvSpPr txBox="1">
              <a:spLocks noChangeArrowheads="1"/>
            </p:cNvSpPr>
            <p:nvPr/>
          </p:nvSpPr>
          <p:spPr bwMode="auto">
            <a:xfrm>
              <a:off x="2205790" y="-83704"/>
              <a:ext cx="935037" cy="865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fr-FR" sz="1600" b="1" dirty="0" smtClean="0"/>
                <a:t>Active</a:t>
              </a:r>
            </a:p>
            <a:p>
              <a:pPr algn="ctr"/>
              <a:r>
                <a:rPr lang="fr-FR" sz="1600" b="1" dirty="0" err="1" smtClean="0"/>
                <a:t>region</a:t>
              </a:r>
              <a:endParaRPr lang="fr-FR" sz="1600" b="1" dirty="0"/>
            </a:p>
          </p:txBody>
        </p:sp>
      </p:grpSp>
      <p:cxnSp>
        <p:nvCxnSpPr>
          <p:cNvPr id="13" name="Connecteur droit avec flèche 12"/>
          <p:cNvCxnSpPr/>
          <p:nvPr/>
        </p:nvCxnSpPr>
        <p:spPr bwMode="auto">
          <a:xfrm>
            <a:off x="1545184" y="2497393"/>
            <a:ext cx="503237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 bwMode="auto">
          <a:xfrm>
            <a:off x="2048421" y="2497393"/>
            <a:ext cx="792163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44"/>
          <p:cNvSpPr>
            <a:spLocks noChangeArrowheads="1"/>
          </p:cNvSpPr>
          <p:nvPr/>
        </p:nvSpPr>
        <p:spPr bwMode="auto">
          <a:xfrm>
            <a:off x="1666416" y="2137031"/>
            <a:ext cx="367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2000" dirty="0" smtClean="0">
                <a:latin typeface="Calibri" pitchFamily="34" charset="0"/>
              </a:rPr>
              <a:t>w</a:t>
            </a:r>
            <a:endParaRPr lang="fr-FR" sz="2000" dirty="0">
              <a:latin typeface="Calibri" pitchFamily="34" charset="0"/>
            </a:endParaRPr>
          </a:p>
        </p:txBody>
      </p:sp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2264321" y="2127506"/>
            <a:ext cx="34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2000">
                <a:latin typeface="Calibri" pitchFamily="34" charset="0"/>
              </a:rPr>
              <a:t>D</a:t>
            </a:r>
          </a:p>
        </p:txBody>
      </p:sp>
      <p:cxnSp>
        <p:nvCxnSpPr>
          <p:cNvPr id="18" name="Straight Connector 37"/>
          <p:cNvCxnSpPr/>
          <p:nvPr/>
        </p:nvCxnSpPr>
        <p:spPr bwMode="auto">
          <a:xfrm flipV="1">
            <a:off x="4496346" y="2210056"/>
            <a:ext cx="504825" cy="431800"/>
          </a:xfrm>
          <a:prstGeom prst="line">
            <a:avLst/>
          </a:prstGeom>
          <a:ln w="25400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40"/>
          <p:cNvCxnSpPr/>
          <p:nvPr/>
        </p:nvCxnSpPr>
        <p:spPr bwMode="auto">
          <a:xfrm flipV="1">
            <a:off x="5231359" y="2210056"/>
            <a:ext cx="503237" cy="431800"/>
          </a:xfrm>
          <a:prstGeom prst="line">
            <a:avLst/>
          </a:prstGeom>
          <a:ln w="25400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48"/>
          <p:cNvCxnSpPr/>
          <p:nvPr/>
        </p:nvCxnSpPr>
        <p:spPr bwMode="auto">
          <a:xfrm flipV="1">
            <a:off x="3993109" y="2210056"/>
            <a:ext cx="503237" cy="431800"/>
          </a:xfrm>
          <a:prstGeom prst="line">
            <a:avLst/>
          </a:prstGeom>
          <a:ln w="25400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49"/>
          <p:cNvCxnSpPr/>
          <p:nvPr/>
        </p:nvCxnSpPr>
        <p:spPr bwMode="auto">
          <a:xfrm flipV="1">
            <a:off x="3345409" y="2210056"/>
            <a:ext cx="503237" cy="431800"/>
          </a:xfrm>
          <a:prstGeom prst="line">
            <a:avLst/>
          </a:prstGeom>
          <a:ln w="25400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50"/>
          <p:cNvCxnSpPr/>
          <p:nvPr/>
        </p:nvCxnSpPr>
        <p:spPr bwMode="auto">
          <a:xfrm flipV="1">
            <a:off x="2840584" y="2210056"/>
            <a:ext cx="504825" cy="431800"/>
          </a:xfrm>
          <a:prstGeom prst="line">
            <a:avLst/>
          </a:prstGeom>
          <a:ln w="25400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arallelogram 56"/>
          <p:cNvSpPr/>
          <p:nvPr/>
        </p:nvSpPr>
        <p:spPr bwMode="auto">
          <a:xfrm>
            <a:off x="3993109" y="2137031"/>
            <a:ext cx="1079500" cy="504825"/>
          </a:xfrm>
          <a:prstGeom prst="parallelogram">
            <a:avLst>
              <a:gd name="adj" fmla="val 122151"/>
            </a:avLst>
          </a:prstGeom>
          <a:solidFill>
            <a:srgbClr val="00B0F0">
              <a:alpha val="51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  <a:defRPr/>
            </a:pPr>
            <a:endParaRPr lang="en-GB" sz="16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4" name="Parallelogram 57"/>
          <p:cNvSpPr/>
          <p:nvPr/>
        </p:nvSpPr>
        <p:spPr bwMode="auto">
          <a:xfrm>
            <a:off x="2840584" y="2137031"/>
            <a:ext cx="1081087" cy="504825"/>
          </a:xfrm>
          <a:prstGeom prst="parallelogram">
            <a:avLst>
              <a:gd name="adj" fmla="val 122151"/>
            </a:avLst>
          </a:prstGeom>
          <a:solidFill>
            <a:srgbClr val="00B0F0">
              <a:alpha val="51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  <a:defRPr/>
            </a:pPr>
            <a:endParaRPr lang="en-GB" sz="16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" name="Parallelogram 57"/>
          <p:cNvSpPr/>
          <p:nvPr/>
        </p:nvSpPr>
        <p:spPr bwMode="auto">
          <a:xfrm>
            <a:off x="3275311" y="2147672"/>
            <a:ext cx="1325810" cy="504825"/>
          </a:xfrm>
          <a:prstGeom prst="parallelogram">
            <a:avLst>
              <a:gd name="adj" fmla="val 122151"/>
            </a:avLst>
          </a:prstGeom>
          <a:solidFill>
            <a:srgbClr val="00B050">
              <a:alpha val="28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  <a:defRPr/>
            </a:pPr>
            <a:endParaRPr lang="en-GB" sz="16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6" name="Parallelogram 57"/>
          <p:cNvSpPr/>
          <p:nvPr/>
        </p:nvSpPr>
        <p:spPr bwMode="auto">
          <a:xfrm>
            <a:off x="4425082" y="2137254"/>
            <a:ext cx="1404764" cy="504825"/>
          </a:xfrm>
          <a:prstGeom prst="parallelogram">
            <a:avLst>
              <a:gd name="adj" fmla="val 122151"/>
            </a:avLst>
          </a:prstGeom>
          <a:solidFill>
            <a:srgbClr val="00B050">
              <a:alpha val="28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FontTx/>
              <a:buChar char="•"/>
              <a:defRPr/>
            </a:pPr>
            <a:endParaRPr lang="en-GB" sz="16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04750" y="4839778"/>
            <a:ext cx="6238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800" i="1" dirty="0" smtClean="0">
                <a:latin typeface="+mj-lt"/>
              </a:rPr>
              <a:t>Λ</a:t>
            </a:r>
            <a:r>
              <a:rPr lang="fr-FR" sz="1800" i="1" dirty="0" smtClean="0">
                <a:latin typeface="+mj-lt"/>
              </a:rPr>
              <a:t> &lt; 3*</a:t>
            </a:r>
            <a:r>
              <a:rPr lang="el-GR" sz="1800" i="1" dirty="0" smtClean="0">
                <a:latin typeface="+mj-lt"/>
              </a:rPr>
              <a:t>λ</a:t>
            </a:r>
            <a:r>
              <a:rPr lang="fr-FR" sz="1800" i="1" dirty="0" smtClean="0">
                <a:latin typeface="+mj-lt"/>
              </a:rPr>
              <a:t>/2 for dual-lobe </a:t>
            </a:r>
            <a:r>
              <a:rPr lang="en-US" sz="1800" i="1" dirty="0" smtClean="0">
                <a:latin typeface="+mj-lt"/>
              </a:rPr>
              <a:t>operation (anti-</a:t>
            </a:r>
            <a:r>
              <a:rPr lang="en-US" sz="1800" i="1" dirty="0" err="1" smtClean="0">
                <a:latin typeface="+mj-lt"/>
              </a:rPr>
              <a:t>symetric</a:t>
            </a:r>
            <a:r>
              <a:rPr lang="en-US" sz="1800" i="1" dirty="0" smtClean="0">
                <a:latin typeface="+mj-lt"/>
              </a:rPr>
              <a:t> </a:t>
            </a:r>
            <a:r>
              <a:rPr lang="en-US" sz="1800" i="1" dirty="0" err="1" smtClean="0">
                <a:latin typeface="+mj-lt"/>
              </a:rPr>
              <a:t>supermode</a:t>
            </a:r>
            <a:r>
              <a:rPr lang="en-US" sz="1800" i="1" dirty="0" smtClean="0">
                <a:latin typeface="+mj-lt"/>
              </a:rPr>
              <a:t>)</a:t>
            </a:r>
            <a:endParaRPr lang="en-US" sz="1800" i="1" dirty="0">
              <a:latin typeface="+mj-lt"/>
            </a:endParaRPr>
          </a:p>
        </p:txBody>
      </p:sp>
      <p:grpSp>
        <p:nvGrpSpPr>
          <p:cNvPr id="55" name="Groupe 54"/>
          <p:cNvGrpSpPr/>
          <p:nvPr/>
        </p:nvGrpSpPr>
        <p:grpSpPr>
          <a:xfrm>
            <a:off x="908876" y="2554607"/>
            <a:ext cx="4134878" cy="1720755"/>
            <a:chOff x="908876" y="2554607"/>
            <a:chExt cx="4134878" cy="1720755"/>
          </a:xfrm>
        </p:grpSpPr>
        <p:sp>
          <p:nvSpPr>
            <p:cNvPr id="48" name="Ellipse 47"/>
            <p:cNvSpPr/>
            <p:nvPr/>
          </p:nvSpPr>
          <p:spPr>
            <a:xfrm>
              <a:off x="908876" y="2554607"/>
              <a:ext cx="1698345" cy="1693800"/>
            </a:xfrm>
            <a:prstGeom prst="ellipse">
              <a:avLst/>
            </a:prstGeom>
            <a:gradFill>
              <a:gsLst>
                <a:gs pos="0">
                  <a:schemeClr val="accent1">
                    <a:tint val="100000"/>
                    <a:shade val="100000"/>
                    <a:satMod val="130000"/>
                    <a:alpha val="4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Ellipse 50"/>
            <p:cNvSpPr/>
            <p:nvPr/>
          </p:nvSpPr>
          <p:spPr>
            <a:xfrm>
              <a:off x="2120227" y="2581562"/>
              <a:ext cx="1698345" cy="1693800"/>
            </a:xfrm>
            <a:prstGeom prst="ellipse">
              <a:avLst/>
            </a:prstGeom>
            <a:gradFill>
              <a:gsLst>
                <a:gs pos="0">
                  <a:schemeClr val="accent1">
                    <a:tint val="100000"/>
                    <a:shade val="100000"/>
                    <a:satMod val="130000"/>
                    <a:alpha val="4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Ellipse 51"/>
            <p:cNvSpPr/>
            <p:nvPr/>
          </p:nvSpPr>
          <p:spPr>
            <a:xfrm>
              <a:off x="3345409" y="2568680"/>
              <a:ext cx="1698345" cy="1693800"/>
            </a:xfrm>
            <a:prstGeom prst="ellipse">
              <a:avLst/>
            </a:prstGeom>
            <a:gradFill>
              <a:gsLst>
                <a:gs pos="0">
                  <a:schemeClr val="accent1">
                    <a:tint val="100000"/>
                    <a:shade val="100000"/>
                    <a:satMod val="130000"/>
                    <a:alpha val="4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ZoneTexte 52"/>
          <p:cNvSpPr txBox="1"/>
          <p:nvPr/>
        </p:nvSpPr>
        <p:spPr>
          <a:xfrm>
            <a:off x="5482977" y="2910142"/>
            <a:ext cx="34932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w ~ 2µm</a:t>
            </a:r>
          </a:p>
          <a:p>
            <a:r>
              <a:rPr lang="en-US" dirty="0" smtClean="0">
                <a:latin typeface="+mj-lt"/>
              </a:rPr>
              <a:t>2 µm&lt;D &lt;8µm @ 8.2µm</a:t>
            </a:r>
            <a:endParaRPr lang="en-US" dirty="0">
              <a:latin typeface="+mj-lt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4601121" y="5457586"/>
            <a:ext cx="3028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j-lt"/>
              </a:rPr>
              <a:t>Evanescent coupling</a:t>
            </a:r>
            <a:endParaRPr lang="en-US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56" name="Picture 2" descr="C:\Users\Mael\Desktop\Thèse\Compte rendus + Poster\Article APL\MEB 5.bmp"/>
          <p:cNvPicPr>
            <a:picLocks noChangeAspect="1" noChangeArrowheads="1"/>
          </p:cNvPicPr>
          <p:nvPr/>
        </p:nvPicPr>
        <p:blipFill>
          <a:blip r:embed="rId2" cstate="print"/>
          <a:srcRect l="4054"/>
          <a:stretch>
            <a:fillRect/>
          </a:stretch>
        </p:blipFill>
        <p:spPr bwMode="auto">
          <a:xfrm>
            <a:off x="6115317" y="1561022"/>
            <a:ext cx="2849876" cy="13919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211405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rganigramme : Alternative 12"/>
          <p:cNvSpPr/>
          <p:nvPr/>
        </p:nvSpPr>
        <p:spPr>
          <a:xfrm>
            <a:off x="1362291" y="1283448"/>
            <a:ext cx="2709979" cy="45411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rganigramme : Alternative 14"/>
          <p:cNvSpPr/>
          <p:nvPr/>
        </p:nvSpPr>
        <p:spPr>
          <a:xfrm>
            <a:off x="5584034" y="1283448"/>
            <a:ext cx="2709979" cy="45411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µ-</a:t>
            </a:r>
            <a:r>
              <a:rPr lang="en-US" dirty="0" err="1" smtClean="0"/>
              <a:t>stipes</a:t>
            </a:r>
            <a:r>
              <a:rPr lang="en-US" dirty="0" smtClean="0"/>
              <a:t> QCL</a:t>
            </a:r>
            <a:br>
              <a:rPr lang="en-US" dirty="0" smtClean="0"/>
            </a:br>
            <a:r>
              <a:rPr lang="en-US" sz="3200" b="0" dirty="0" smtClean="0"/>
              <a:t>Near field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12</a:t>
            </a:fld>
            <a:endParaRPr lang="fr-FR" sz="1400" dirty="0"/>
          </a:p>
        </p:txBody>
      </p:sp>
      <p:pic>
        <p:nvPicPr>
          <p:cNvPr id="7" name="Picture 3" descr="C:\Users\Troikq\Desktop\Thèse\Compte rendus + Poster\Article OSA\Figures\Figures finales\Figure 2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" r="49029"/>
          <a:stretch/>
        </p:blipFill>
        <p:spPr bwMode="auto">
          <a:xfrm>
            <a:off x="1362291" y="1760701"/>
            <a:ext cx="2606028" cy="342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1535803" y="1275901"/>
            <a:ext cx="2377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Below threshold</a:t>
            </a:r>
            <a:endParaRPr lang="en-US" dirty="0">
              <a:latin typeface="+mj-lt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733404" y="1279674"/>
            <a:ext cx="2411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Above threshold</a:t>
            </a:r>
            <a:endParaRPr lang="en-US" dirty="0">
              <a:latin typeface="+mj-lt"/>
            </a:endParaRPr>
          </a:p>
        </p:txBody>
      </p:sp>
      <p:pic>
        <p:nvPicPr>
          <p:cNvPr id="12" name="Picture 3" descr="C:\Users\Troikq\Desktop\Thèse\Compte rendus + Poster\Article OSA\Figures\Figures finales\Figure 2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597" r="-1"/>
          <a:stretch/>
        </p:blipFill>
        <p:spPr bwMode="auto">
          <a:xfrm>
            <a:off x="5705383" y="1760701"/>
            <a:ext cx="2525804" cy="342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7"/>
          <p:cNvSpPr txBox="1"/>
          <p:nvPr/>
        </p:nvSpPr>
        <p:spPr>
          <a:xfrm>
            <a:off x="5584034" y="6292343"/>
            <a:ext cx="35044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cs typeface="Arial" pitchFamily="34" charset="0"/>
              </a:rPr>
              <a:t>G.M. de Naurois et al, Optics Letters, Vol. 37, No.3 </a:t>
            </a:r>
            <a:r>
              <a:rPr lang="fr-FR" sz="1100" i="1" dirty="0" smtClean="0">
                <a:cs typeface="Arial" pitchFamily="34" charset="0"/>
              </a:rPr>
              <a:t>(2012)</a:t>
            </a:r>
            <a:endParaRPr lang="fr-FR" sz="1100" i="1" dirty="0">
              <a:cs typeface="Arial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73336" y="5177538"/>
            <a:ext cx="3302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Spontaneous emission</a:t>
            </a:r>
            <a:endParaRPr lang="en-US" dirty="0">
              <a:latin typeface="+mj-lt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525305" y="5186197"/>
            <a:ext cx="2941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Stimulated emission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578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µ-stripes QCL</a:t>
            </a:r>
            <a:br>
              <a:rPr lang="en-US" dirty="0" smtClean="0"/>
            </a:br>
            <a:r>
              <a:rPr lang="en-US" b="0" dirty="0" smtClean="0"/>
              <a:t>Far field : dual lobes emission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13</a:t>
            </a:fld>
            <a:endParaRPr lang="fr-FR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3376235" y="2057553"/>
            <a:ext cx="2374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2µm width, 6µm pitch</a:t>
            </a:r>
            <a:endParaRPr lang="en-US" sz="1800" dirty="0">
              <a:latin typeface="+mj-lt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1219200" y="1634948"/>
            <a:ext cx="2438400" cy="3742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5750603" y="1634948"/>
            <a:ext cx="2438400" cy="3742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Measurement</a:t>
            </a:r>
            <a:endParaRPr lang="en-US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917508" y="2719871"/>
            <a:ext cx="2316480" cy="426721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 1" descr="Description : C:\Users\Troikq\Desktop\Thèse\Compte rendus + Poster\Article OSA\Nearfield 2_8_4 agrandi exp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79" t="6915" r="12041" b="4256"/>
          <a:stretch>
            <a:fillRect/>
          </a:stretch>
        </p:blipFill>
        <p:spPr bwMode="auto">
          <a:xfrm>
            <a:off x="4712355" y="2545144"/>
            <a:ext cx="4004911" cy="310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2" descr="Description : C:\Users\Troikq\Desktop\Thèse\Compte rendus + Poster\Article OSA\Nearfield 2_8_4 agrandi n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37" t="10371" r="12411" b="3458"/>
          <a:stretch>
            <a:fillRect/>
          </a:stretch>
        </p:blipFill>
        <p:spPr bwMode="auto">
          <a:xfrm>
            <a:off x="391257" y="2645440"/>
            <a:ext cx="4094286" cy="306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à coins arrondis 20"/>
          <p:cNvSpPr/>
          <p:nvPr/>
        </p:nvSpPr>
        <p:spPr>
          <a:xfrm>
            <a:off x="984844" y="2734042"/>
            <a:ext cx="2316480" cy="426721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à coins arrondis 22"/>
          <p:cNvSpPr/>
          <p:nvPr/>
        </p:nvSpPr>
        <p:spPr>
          <a:xfrm>
            <a:off x="5241411" y="2747512"/>
            <a:ext cx="2316480" cy="426721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9937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µ-stripes QCL</a:t>
            </a:r>
            <a:br>
              <a:rPr lang="en-US" dirty="0" smtClean="0"/>
            </a:br>
            <a:r>
              <a:rPr lang="en-US" b="0" dirty="0" smtClean="0"/>
              <a:t>Far field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14</a:t>
            </a:fld>
            <a:endParaRPr lang="fr-FR" sz="14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33" t="16055" r="12500" b="5447"/>
          <a:stretch/>
        </p:blipFill>
        <p:spPr>
          <a:xfrm>
            <a:off x="4846737" y="2697479"/>
            <a:ext cx="3902710" cy="27360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376235" y="2057553"/>
            <a:ext cx="2374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2µm width, 6µm pitch</a:t>
            </a:r>
            <a:endParaRPr lang="en-US" sz="1800" dirty="0">
              <a:latin typeface="+mj-lt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1219200" y="1634948"/>
            <a:ext cx="2438400" cy="3742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5750603" y="1634948"/>
            <a:ext cx="2438400" cy="3742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Measurement</a:t>
            </a:r>
            <a:endParaRPr lang="en-US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917508" y="2719871"/>
            <a:ext cx="2316480" cy="426721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ZoneTexte 26"/>
          <p:cNvSpPr txBox="1"/>
          <p:nvPr/>
        </p:nvSpPr>
        <p:spPr>
          <a:xfrm>
            <a:off x="5509684" y="5769820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4 emitters in extended cavity</a:t>
            </a:r>
            <a:endParaRPr lang="en-US" sz="1800" dirty="0">
              <a:latin typeface="+mj-lt"/>
            </a:endParaRPr>
          </a:p>
        </p:txBody>
      </p:sp>
      <p:pic>
        <p:nvPicPr>
          <p:cNvPr id="14" name="Image 2" descr="Description : C:\Users\Troikq\Desktop\Thèse\Compte rendus + Poster\Article OSA\Nearfield 2_8_4 agrandi n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37" t="10371" r="12411" b="3458"/>
          <a:stretch>
            <a:fillRect/>
          </a:stretch>
        </p:blipFill>
        <p:spPr bwMode="auto">
          <a:xfrm>
            <a:off x="391257" y="2645440"/>
            <a:ext cx="4094286" cy="306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à coins arrondis 14"/>
          <p:cNvSpPr/>
          <p:nvPr/>
        </p:nvSpPr>
        <p:spPr>
          <a:xfrm>
            <a:off x="984844" y="2734042"/>
            <a:ext cx="2316480" cy="426721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0239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µ-stripes EC-QCL</a:t>
            </a:r>
            <a:br>
              <a:rPr lang="en-US" dirty="0" smtClean="0"/>
            </a:br>
            <a:r>
              <a:rPr lang="en-US" sz="3200" b="0" dirty="0" smtClean="0"/>
              <a:t>Experimental setup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15</a:t>
            </a:fld>
            <a:endParaRPr lang="fr-FR" sz="14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97"/>
          <a:stretch/>
        </p:blipFill>
        <p:spPr>
          <a:xfrm>
            <a:off x="1820091" y="1216264"/>
            <a:ext cx="5416951" cy="529178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01" t="13161" r="33125" b="10001"/>
          <a:stretch/>
        </p:blipFill>
        <p:spPr>
          <a:xfrm>
            <a:off x="462068" y="2382188"/>
            <a:ext cx="1436370" cy="1718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795" t="31085" r="26219" b="10416"/>
          <a:stretch/>
        </p:blipFill>
        <p:spPr>
          <a:xfrm>
            <a:off x="5685825" y="1227150"/>
            <a:ext cx="2950029" cy="2114967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7160840" y="5486400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FTIR</a:t>
            </a:r>
          </a:p>
          <a:p>
            <a:r>
              <a:rPr lang="en-US" sz="1800" dirty="0" smtClean="0">
                <a:latin typeface="+mj-lt"/>
              </a:rPr>
              <a:t>interferometer</a:t>
            </a:r>
            <a:endParaRPr lang="en-US" sz="1800" dirty="0">
              <a:latin typeface="+mj-lt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1303" y="1638302"/>
            <a:ext cx="2317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j-lt"/>
              </a:rPr>
              <a:t>HR coated – uncoated (R=30%)</a:t>
            </a:r>
            <a:endParaRPr lang="en-US" sz="18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051005" y="3104145"/>
            <a:ext cx="615874" cy="461665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90°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8416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µ-stripes EC-QCL</a:t>
            </a:r>
            <a:br>
              <a:rPr lang="en-US" dirty="0" smtClean="0"/>
            </a:br>
            <a:r>
              <a:rPr lang="en-US" sz="3200" b="0" dirty="0" smtClean="0"/>
              <a:t>Experimental setup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16</a:t>
            </a:fld>
            <a:endParaRPr lang="fr-FR" sz="1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86" t="4660" r="1998" b="-589"/>
          <a:stretch/>
        </p:blipFill>
        <p:spPr>
          <a:xfrm>
            <a:off x="1924494" y="1463002"/>
            <a:ext cx="5369441" cy="3938338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 flipH="1">
            <a:off x="1488559" y="3131288"/>
            <a:ext cx="2743199" cy="1632098"/>
          </a:xfrm>
          <a:prstGeom prst="line">
            <a:avLst/>
          </a:prstGeom>
          <a:ln w="85725"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4752753" y="3131288"/>
            <a:ext cx="308345" cy="300883"/>
          </a:xfrm>
          <a:prstGeom prst="straightConnector1">
            <a:avLst/>
          </a:prstGeom>
          <a:ln w="57150">
            <a:solidFill>
              <a:schemeClr val="accent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43237" y="4869712"/>
            <a:ext cx="1664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Output beam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6988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µ-stripes </a:t>
            </a:r>
            <a:r>
              <a:rPr lang="en-US" dirty="0" smtClean="0"/>
              <a:t>EC-QCL</a:t>
            </a:r>
            <a:br>
              <a:rPr lang="en-US" dirty="0" smtClean="0"/>
            </a:br>
            <a:r>
              <a:rPr lang="en-US" sz="3200" b="0" dirty="0" smtClean="0"/>
              <a:t>P(I)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17</a:t>
            </a:fld>
            <a:endParaRPr lang="fr-FR" sz="1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7" t="13235" r="12558" b="5009"/>
          <a:stretch/>
        </p:blipFill>
        <p:spPr>
          <a:xfrm>
            <a:off x="191381" y="1575583"/>
            <a:ext cx="6634718" cy="476510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739325" y="1065220"/>
            <a:ext cx="3087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Pulse operation 100ns-100kHz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6692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µ-stripes </a:t>
            </a:r>
            <a:r>
              <a:rPr lang="en-US" dirty="0" smtClean="0"/>
              <a:t>EC-QCL</a:t>
            </a:r>
            <a:br>
              <a:rPr lang="en-US" dirty="0" smtClean="0"/>
            </a:br>
            <a:r>
              <a:rPr lang="en-US" sz="3200" b="0" dirty="0" smtClean="0"/>
              <a:t>Threshold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18</a:t>
            </a:fld>
            <a:endParaRPr lang="fr-FR" sz="1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7" t="13235" r="12558" b="5009"/>
          <a:stretch/>
        </p:blipFill>
        <p:spPr>
          <a:xfrm>
            <a:off x="191381" y="1575583"/>
            <a:ext cx="6634718" cy="4765108"/>
          </a:xfrm>
          <a:prstGeom prst="rect">
            <a:avLst/>
          </a:prstGeom>
        </p:spPr>
      </p:pic>
      <p:sp>
        <p:nvSpPr>
          <p:cNvPr id="13" name="Ellipse 12"/>
          <p:cNvSpPr/>
          <p:nvPr/>
        </p:nvSpPr>
        <p:spPr>
          <a:xfrm>
            <a:off x="3508744" y="4942526"/>
            <a:ext cx="1020726" cy="703364"/>
          </a:xfrm>
          <a:prstGeom prst="ellipse">
            <a:avLst/>
          </a:prstGeom>
          <a:noFill/>
          <a:ln w="508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13"/>
          <p:cNvSpPr txBox="1"/>
          <p:nvPr/>
        </p:nvSpPr>
        <p:spPr>
          <a:xfrm>
            <a:off x="1739325" y="3615070"/>
            <a:ext cx="24080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Threshold : 730mA</a:t>
            </a:r>
          </a:p>
          <a:p>
            <a:r>
              <a:rPr lang="en-US" sz="20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+mj-lt"/>
              </a:rPr>
              <a:t>                   700mA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7319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µ-stripes </a:t>
            </a:r>
            <a:r>
              <a:rPr lang="en-US" dirty="0" smtClean="0"/>
              <a:t>EC-QCL</a:t>
            </a:r>
            <a:br>
              <a:rPr lang="en-US" dirty="0" smtClean="0"/>
            </a:br>
            <a:r>
              <a:rPr lang="en-US" sz="3200" b="0" dirty="0" smtClean="0"/>
              <a:t>P(I)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19</a:t>
            </a:fld>
            <a:endParaRPr lang="fr-FR" sz="1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7" t="13235" r="12558" b="5009"/>
          <a:stretch/>
        </p:blipFill>
        <p:spPr>
          <a:xfrm>
            <a:off x="36276" y="1213093"/>
            <a:ext cx="4556986" cy="3272864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 rot="1852166">
            <a:off x="2667477" y="2518715"/>
            <a:ext cx="765545" cy="1254642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22" t="11603" r="9800" b="4654"/>
          <a:stretch/>
        </p:blipFill>
        <p:spPr>
          <a:xfrm>
            <a:off x="3794528" y="2411187"/>
            <a:ext cx="5115556" cy="3649371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53" t="13728" r="40453" b="2707"/>
          <a:stretch/>
        </p:blipFill>
        <p:spPr>
          <a:xfrm>
            <a:off x="7200772" y="1465859"/>
            <a:ext cx="1569121" cy="276733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165805" y="1701209"/>
            <a:ext cx="744279" cy="446568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6298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µ-stripes </a:t>
            </a:r>
            <a:r>
              <a:rPr lang="en-US" dirty="0" smtClean="0"/>
              <a:t>EC-QCL</a:t>
            </a:r>
            <a:br>
              <a:rPr lang="en-US" dirty="0" smtClean="0"/>
            </a:br>
            <a:r>
              <a:rPr lang="en-US" sz="3200" b="0" dirty="0" smtClean="0"/>
              <a:t>P(I)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20</a:t>
            </a:fld>
            <a:endParaRPr lang="fr-FR" sz="1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7" t="13235" r="12558" b="5009"/>
          <a:stretch/>
        </p:blipFill>
        <p:spPr>
          <a:xfrm>
            <a:off x="36276" y="1213093"/>
            <a:ext cx="4556986" cy="3272864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 rot="1852166">
            <a:off x="3280535" y="1901034"/>
            <a:ext cx="588752" cy="663664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19" t="27739" r="11031" b="4196"/>
          <a:stretch/>
        </p:blipFill>
        <p:spPr>
          <a:xfrm>
            <a:off x="3469129" y="2849526"/>
            <a:ext cx="5674872" cy="342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0307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µ-stripes </a:t>
            </a:r>
            <a:r>
              <a:rPr lang="en-US" dirty="0" smtClean="0"/>
              <a:t>EC-QCL</a:t>
            </a:r>
            <a:br>
              <a:rPr lang="en-US" dirty="0" smtClean="0"/>
            </a:br>
            <a:r>
              <a:rPr lang="en-US" sz="3200" b="0" dirty="0" smtClean="0"/>
              <a:t>P(I)</a:t>
            </a:r>
            <a:endParaRPr lang="en-US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21</a:t>
            </a:fld>
            <a:endParaRPr lang="fr-FR" sz="1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7" t="13235" r="12558" b="5009"/>
          <a:stretch/>
        </p:blipFill>
        <p:spPr>
          <a:xfrm>
            <a:off x="36276" y="1213093"/>
            <a:ext cx="4556986" cy="3272864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 rot="1852166">
            <a:off x="3802584" y="1106177"/>
            <a:ext cx="588752" cy="1050022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91" t="9218" r="6027" b="4582"/>
          <a:stretch/>
        </p:blipFill>
        <p:spPr>
          <a:xfrm>
            <a:off x="4096960" y="2646524"/>
            <a:ext cx="5016196" cy="367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2706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µ-stripes EC-QCL</a:t>
            </a:r>
            <a:br>
              <a:rPr lang="en-US" dirty="0"/>
            </a:br>
            <a:r>
              <a:rPr lang="en-US" sz="3200" b="0" dirty="0" smtClean="0"/>
              <a:t>Spectral range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22</a:t>
            </a:fld>
            <a:endParaRPr lang="fr-FR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1509823" y="1130111"/>
            <a:ext cx="473238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Mono-mode operation : 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19.5 cm</a:t>
            </a:r>
            <a:r>
              <a:rPr lang="en-US" baseline="30000" dirty="0" smtClean="0">
                <a:solidFill>
                  <a:srgbClr val="FF0000"/>
                </a:solidFill>
                <a:latin typeface="+mj-lt"/>
              </a:rPr>
              <a:t>-1</a:t>
            </a:r>
          </a:p>
          <a:p>
            <a:r>
              <a:rPr lang="fr-FR" dirty="0" err="1" smtClean="0">
                <a:latin typeface="+mj-lt"/>
              </a:rPr>
              <a:t>multimode</a:t>
            </a:r>
            <a:r>
              <a:rPr lang="fr-FR" dirty="0" smtClean="0">
                <a:latin typeface="+mj-lt"/>
              </a:rPr>
              <a:t> :	</a:t>
            </a:r>
            <a:r>
              <a:rPr lang="fr-FR" dirty="0" smtClean="0">
                <a:solidFill>
                  <a:srgbClr val="FF0000"/>
                </a:solidFill>
                <a:latin typeface="+mj-lt"/>
              </a:rPr>
              <a:t>30 </a:t>
            </a:r>
            <a:r>
              <a:rPr lang="fr-FR" dirty="0">
                <a:solidFill>
                  <a:srgbClr val="FF0000"/>
                </a:solidFill>
                <a:latin typeface="+mj-lt"/>
              </a:rPr>
              <a:t>cm</a:t>
            </a:r>
            <a:r>
              <a:rPr lang="fr-FR" baseline="30000" dirty="0">
                <a:solidFill>
                  <a:srgbClr val="FF0000"/>
                </a:solidFill>
                <a:latin typeface="+mj-lt"/>
              </a:rPr>
              <a:t>-1</a:t>
            </a:r>
            <a:r>
              <a:rPr lang="fr-FR" dirty="0">
                <a:solidFill>
                  <a:srgbClr val="FF0000"/>
                </a:solidFill>
                <a:latin typeface="+mj-lt"/>
              </a:rPr>
              <a:t> </a:t>
            </a:r>
          </a:p>
          <a:p>
            <a:r>
              <a:rPr lang="en-US" sz="1800" dirty="0" smtClean="0">
                <a:latin typeface="Symbol" pitchFamily="18" charset="2"/>
              </a:rPr>
              <a:t>D</a:t>
            </a:r>
            <a:r>
              <a:rPr lang="en-US" sz="1800" dirty="0" smtClean="0">
                <a:latin typeface="+mj-lt"/>
              </a:rPr>
              <a:t> : 1.45 </a:t>
            </a:r>
            <a:r>
              <a:rPr lang="en-US" sz="1800" dirty="0">
                <a:latin typeface="+mj-lt"/>
              </a:rPr>
              <a:t>cm</a:t>
            </a:r>
            <a:r>
              <a:rPr lang="en-US" sz="1800" baseline="30000" dirty="0">
                <a:latin typeface="+mj-lt"/>
              </a:rPr>
              <a:t>-1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1832478" y="2445488"/>
            <a:ext cx="5256658" cy="3718348"/>
            <a:chOff x="939343" y="2020186"/>
            <a:chExt cx="5256658" cy="3718348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156" t="9981" r="11299" b="4798"/>
            <a:stretch/>
          </p:blipFill>
          <p:spPr>
            <a:xfrm>
              <a:off x="939343" y="2020186"/>
              <a:ext cx="5256658" cy="3718348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3099838" y="2020186"/>
              <a:ext cx="1748607" cy="5103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05" t="10212" r="11474" b="2875"/>
          <a:stretch/>
        </p:blipFill>
        <p:spPr>
          <a:xfrm>
            <a:off x="1453664" y="2155362"/>
            <a:ext cx="5610267" cy="412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014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µ-stripes EC-QCL</a:t>
            </a:r>
            <a:br>
              <a:rPr lang="en-US" dirty="0"/>
            </a:br>
            <a:r>
              <a:rPr lang="en-US" sz="3200" b="0" dirty="0" smtClean="0"/>
              <a:t>Gas analysis : setup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23</a:t>
            </a:fld>
            <a:endParaRPr lang="fr-FR" sz="1400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01" t="13161" r="33125" b="10001"/>
          <a:stretch/>
        </p:blipFill>
        <p:spPr>
          <a:xfrm>
            <a:off x="1014961" y="2401866"/>
            <a:ext cx="1436370" cy="1718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953"/>
          <a:stretch/>
        </p:blipFill>
        <p:spPr>
          <a:xfrm>
            <a:off x="2451331" y="1617962"/>
            <a:ext cx="5597515" cy="467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2607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µ-stripes EC-QCL</a:t>
            </a:r>
            <a:br>
              <a:rPr lang="en-US" dirty="0"/>
            </a:br>
            <a:r>
              <a:rPr lang="en-US" sz="3200" b="0" dirty="0" smtClean="0"/>
              <a:t>Gas analysis : Acetone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24</a:t>
            </a:fld>
            <a:endParaRPr lang="fr-FR" sz="1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10" t="15044" r="10931" b="3365"/>
          <a:stretch/>
        </p:blipFill>
        <p:spPr>
          <a:xfrm>
            <a:off x="659219" y="1169581"/>
            <a:ext cx="7485322" cy="5273749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241311" y="1158948"/>
            <a:ext cx="1689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10 </a:t>
            </a:r>
            <a:r>
              <a:rPr lang="en-US" sz="2000" dirty="0" err="1" smtClean="0"/>
              <a:t>Torr</a:t>
            </a:r>
            <a:r>
              <a:rPr lang="en-US" sz="2000" dirty="0" smtClean="0"/>
              <a:t>, 20 cm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624418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/ Perspectives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19100" y="1005664"/>
            <a:ext cx="8229600" cy="4701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Preliminary results of EC-µstripe QCL array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Perspectives :</a:t>
            </a:r>
            <a:endParaRPr lang="en-US" sz="2400" dirty="0"/>
          </a:p>
          <a:p>
            <a:r>
              <a:rPr lang="en-US" sz="2000" dirty="0" smtClean="0"/>
              <a:t>Increase optical feedback to increase tunable spectral range</a:t>
            </a:r>
          </a:p>
          <a:p>
            <a:r>
              <a:rPr lang="en-US" sz="2000" dirty="0" smtClean="0"/>
              <a:t>32 emitter array EC-QCL</a:t>
            </a:r>
          </a:p>
          <a:p>
            <a:r>
              <a:rPr lang="en-US" sz="2000" dirty="0" smtClean="0"/>
              <a:t>CW operation</a:t>
            </a:r>
          </a:p>
          <a:p>
            <a:r>
              <a:rPr lang="en-US" sz="2000" dirty="0" smtClean="0"/>
              <a:t>…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Application : </a:t>
            </a:r>
            <a:r>
              <a:rPr lang="en-US" sz="2400" dirty="0" err="1" smtClean="0"/>
              <a:t>photoacoustic</a:t>
            </a:r>
            <a:r>
              <a:rPr lang="en-US" sz="2400" dirty="0" smtClean="0"/>
              <a:t> spectrometer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…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25</a:t>
            </a:fld>
            <a:endParaRPr lang="fr-FR" sz="1400" dirty="0"/>
          </a:p>
        </p:txBody>
      </p:sp>
      <p:sp>
        <p:nvSpPr>
          <p:cNvPr id="8" name="ZoneTexte 7"/>
          <p:cNvSpPr txBox="1"/>
          <p:nvPr/>
        </p:nvSpPr>
        <p:spPr>
          <a:xfrm>
            <a:off x="1219200" y="5371978"/>
            <a:ext cx="5032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Acknowledgement : French Research Agency </a:t>
            </a:r>
            <a:endParaRPr lang="en-US" sz="20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6302" y="4161004"/>
            <a:ext cx="1061216" cy="717489"/>
          </a:xfrm>
          <a:prstGeom prst="rect">
            <a:avLst/>
          </a:prstGeom>
        </p:spPr>
      </p:pic>
      <p:pic>
        <p:nvPicPr>
          <p:cNvPr id="2050" name="Picture 2" descr="http://f.hypotheses.org/wp-content/blogs.dir/1203/files/2013/05/ANR07-HD-300dp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0647" y="5427250"/>
            <a:ext cx="1416871" cy="68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Troikq\Desktop\Thèse\Compte rendus + Poster\Article OSA\Figures\Figures finales\Figure 1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6652"/>
          <a:stretch/>
        </p:blipFill>
        <p:spPr bwMode="auto">
          <a:xfrm>
            <a:off x="5141030" y="2698818"/>
            <a:ext cx="3528391" cy="116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3477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 Field &amp; µ-stripe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26</a:t>
            </a:fld>
            <a:endParaRPr lang="fr-FR" sz="1400" dirty="0"/>
          </a:p>
        </p:txBody>
      </p:sp>
      <p:grpSp>
        <p:nvGrpSpPr>
          <p:cNvPr id="26" name="Groupe 25"/>
          <p:cNvGrpSpPr/>
          <p:nvPr/>
        </p:nvGrpSpPr>
        <p:grpSpPr>
          <a:xfrm>
            <a:off x="2195228" y="1020726"/>
            <a:ext cx="4906171" cy="5192409"/>
            <a:chOff x="5254939" y="1660378"/>
            <a:chExt cx="3595911" cy="4297575"/>
          </a:xfrm>
        </p:grpSpPr>
        <p:sp>
          <p:nvSpPr>
            <p:cNvPr id="8" name="Rectangle 7"/>
            <p:cNvSpPr/>
            <p:nvPr/>
          </p:nvSpPr>
          <p:spPr bwMode="auto">
            <a:xfrm>
              <a:off x="6836890" y="2406749"/>
              <a:ext cx="880751" cy="10236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fr-FR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7246241" y="4649396"/>
              <a:ext cx="599750" cy="32713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fr-FR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1" name="Picture 4" descr="P:\01-Themes\09-MFIRL\Projets\Catalogue_LCQ_Palaiseau\Etudes en cours\These Mael\Thèse\Manuscript\Part_2\Chapitre_5\figures\power_norm_N=5.png"/>
            <p:cNvPicPr>
              <a:picLocks noChangeAspect="1" noChangeArrowheads="1"/>
            </p:cNvPicPr>
            <p:nvPr/>
          </p:nvPicPr>
          <p:blipFill>
            <a:blip r:embed="rId2" cstate="print"/>
            <a:srcRect l="13537" b="12364"/>
            <a:stretch>
              <a:fillRect/>
            </a:stretch>
          </p:blipFill>
          <p:spPr bwMode="auto">
            <a:xfrm>
              <a:off x="5278633" y="4157754"/>
              <a:ext cx="3572217" cy="1800199"/>
            </a:xfrm>
            <a:prstGeom prst="rect">
              <a:avLst/>
            </a:prstGeom>
            <a:noFill/>
          </p:spPr>
        </p:pic>
        <p:pic>
          <p:nvPicPr>
            <p:cNvPr id="12" name="Picture 1" descr="P:\01-Themes\09-MFIRL\Projets\Catalogue_LCQ_Palaiseau\Etudes en cours\These Mael\Thèse\Manuscript\Part_2\Chapitre_5\figures\NF_N=5.png"/>
            <p:cNvPicPr>
              <a:picLocks noChangeAspect="1" noChangeArrowheads="1"/>
            </p:cNvPicPr>
            <p:nvPr/>
          </p:nvPicPr>
          <p:blipFill>
            <a:blip r:embed="rId3" cstate="print"/>
            <a:srcRect l="35727" r="35011" b="15909"/>
            <a:stretch>
              <a:fillRect/>
            </a:stretch>
          </p:blipFill>
          <p:spPr bwMode="auto">
            <a:xfrm>
              <a:off x="5254939" y="1815595"/>
              <a:ext cx="3302587" cy="1397381"/>
            </a:xfrm>
            <a:prstGeom prst="rect">
              <a:avLst/>
            </a:prstGeom>
            <a:noFill/>
          </p:spPr>
        </p:pic>
        <p:sp>
          <p:nvSpPr>
            <p:cNvPr id="13" name="Rectangle 12"/>
            <p:cNvSpPr/>
            <p:nvPr/>
          </p:nvSpPr>
          <p:spPr bwMode="auto">
            <a:xfrm>
              <a:off x="6248700" y="1660378"/>
              <a:ext cx="147902" cy="4248472"/>
            </a:xfrm>
            <a:prstGeom prst="rect">
              <a:avLst/>
            </a:prstGeom>
            <a:solidFill>
              <a:srgbClr val="FF0000">
                <a:alpha val="28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R="0" indent="0" algn="ctr"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fr-FR" sz="1600" b="1" smtClean="0">
                <a:latin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6521545" y="1671578"/>
              <a:ext cx="147902" cy="4248472"/>
            </a:xfrm>
            <a:prstGeom prst="rect">
              <a:avLst/>
            </a:prstGeom>
            <a:solidFill>
              <a:srgbClr val="FF0000">
                <a:alpha val="28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fr-FR" sz="1600" b="1" smtClean="0">
                <a:latin typeface="Arial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6800742" y="1671578"/>
              <a:ext cx="147902" cy="4248472"/>
            </a:xfrm>
            <a:prstGeom prst="rect">
              <a:avLst/>
            </a:prstGeom>
            <a:solidFill>
              <a:srgbClr val="FF0000">
                <a:alpha val="28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R="0" indent="0" algn="ctr"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fr-FR" sz="1600" b="1" smtClean="0">
                <a:latin typeface="Arial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7098339" y="1671578"/>
              <a:ext cx="147902" cy="4248472"/>
            </a:xfrm>
            <a:prstGeom prst="rect">
              <a:avLst/>
            </a:prstGeom>
            <a:solidFill>
              <a:srgbClr val="FF0000">
                <a:alpha val="28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lang="fr-FR" sz="1600" b="1" smtClean="0"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7380312" y="1671578"/>
              <a:ext cx="147902" cy="4248472"/>
            </a:xfrm>
            <a:prstGeom prst="rect">
              <a:avLst/>
            </a:prstGeom>
            <a:solidFill>
              <a:srgbClr val="FF0000">
                <a:alpha val="28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fr-FR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6347637" y="1208262"/>
            <a:ext cx="669851" cy="60990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6659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September 08-10,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Optics-2014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FBA9-BDDE-0D42-89B0-084D5DB21962}" type="slidenum">
              <a:rPr lang="fr-FR" smtClean="0"/>
              <a:pPr/>
              <a:t>27</a:t>
            </a:fld>
            <a:endParaRPr lang="fr-FR" sz="1400" dirty="0"/>
          </a:p>
        </p:txBody>
      </p:sp>
      <p:pic>
        <p:nvPicPr>
          <p:cNvPr id="7" name="Picture 2" descr="C:\Users\Troikq\Desktop\Thèse\Compte rendus + Poster\Article OSA\Figures\Figures finales\Figure 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42863"/>
            <a:ext cx="3528391" cy="500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Documents and Settings\denauroi\Bureau\Thèse\Compte rendus + Poster\Article OSA\Nearfield.jpg"/>
          <p:cNvPicPr>
            <a:picLocks noChangeAspect="1" noChangeArrowheads="1"/>
          </p:cNvPicPr>
          <p:nvPr/>
        </p:nvPicPr>
        <p:blipFill rotWithShape="1">
          <a:blip r:embed="rId3" cstate="print"/>
          <a:srcRect l="4860" t="7853" r="11352" b="4218"/>
          <a:stretch/>
        </p:blipFill>
        <p:spPr bwMode="auto">
          <a:xfrm>
            <a:off x="5063957" y="1898501"/>
            <a:ext cx="3629608" cy="2659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84438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Recherche">
  <a:themeElements>
    <a:clrScheme name="Personnalisé 1">
      <a:dk1>
        <a:srgbClr val="000000"/>
      </a:dk1>
      <a:lt1>
        <a:srgbClr val="000000"/>
      </a:lt1>
      <a:dk2>
        <a:srgbClr val="000000"/>
      </a:dk2>
      <a:lt2>
        <a:srgbClr val="CBCBCB"/>
      </a:lt2>
      <a:accent1>
        <a:srgbClr val="E96751"/>
      </a:accent1>
      <a:accent2>
        <a:srgbClr val="333399"/>
      </a:accent2>
      <a:accent3>
        <a:srgbClr val="FFFFFF"/>
      </a:accent3>
      <a:accent4>
        <a:srgbClr val="000000"/>
      </a:accent4>
      <a:accent5>
        <a:srgbClr val="EF7D0B"/>
      </a:accent5>
      <a:accent6>
        <a:srgbClr val="2D2D8A"/>
      </a:accent6>
      <a:hlink>
        <a:srgbClr val="009999"/>
      </a:hlink>
      <a:folHlink>
        <a:srgbClr val="99CC00"/>
      </a:folHlink>
    </a:clrScheme>
    <a:fontScheme name="Thème 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11783</TotalTime>
  <Words>600</Words>
  <Application>Microsoft Office PowerPoint</Application>
  <PresentationFormat>On-screen Show (4:3)</PresentationFormat>
  <Paragraphs>221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Recherche</vt:lpstr>
      <vt:lpstr>About Omics Group</vt:lpstr>
      <vt:lpstr>About Omics Group conferences</vt:lpstr>
      <vt:lpstr>Development of a high power coherent quantum cascade laser array mounted in extended-cavity system</vt:lpstr>
      <vt:lpstr>Outline</vt:lpstr>
      <vt:lpstr>Introduction</vt:lpstr>
      <vt:lpstr>Context Power vs current</vt:lpstr>
      <vt:lpstr>Context Increase heat extraction</vt:lpstr>
      <vt:lpstr>Context</vt:lpstr>
      <vt:lpstr>Context Increase current </vt:lpstr>
      <vt:lpstr>One solution :  buried + micro-structured QCL</vt:lpstr>
      <vt:lpstr>One solution :  buried + micro-structured QCL</vt:lpstr>
      <vt:lpstr>µ-stipes QCL Near field</vt:lpstr>
      <vt:lpstr>µ-stripes QCL Far field : dual lobes emission</vt:lpstr>
      <vt:lpstr>µ-stripes QCL Far field</vt:lpstr>
      <vt:lpstr>µ-stripes EC-QCL Experimental setup</vt:lpstr>
      <vt:lpstr>µ-stripes EC-QCL Experimental setup</vt:lpstr>
      <vt:lpstr>µ-stripes EC-QCL P(I)</vt:lpstr>
      <vt:lpstr>µ-stripes EC-QCL Threshold</vt:lpstr>
      <vt:lpstr>µ-stripes EC-QCL P(I)</vt:lpstr>
      <vt:lpstr>µ-stripes EC-QCL P(I)</vt:lpstr>
      <vt:lpstr>µ-stripes EC-QCL P(I)</vt:lpstr>
      <vt:lpstr>µ-stripes EC-QCL Spectral range</vt:lpstr>
      <vt:lpstr>µ-stripes EC-QCL Gas analysis : setup</vt:lpstr>
      <vt:lpstr>µ-stripes EC-QCL Gas analysis : Acetone</vt:lpstr>
      <vt:lpstr>Conclusion / Perspectives </vt:lpstr>
      <vt:lpstr>Electric Field &amp; µ-stripe</vt:lpstr>
      <vt:lpstr>Slide 27</vt:lpstr>
      <vt:lpstr>Let Us Meet Again</vt:lpstr>
    </vt:vector>
  </TitlesOfParts>
  <Company>Université de Reims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Virginie ZENINARI</dc:title>
  <dc:creator>virginie</dc:creator>
  <cp:lastModifiedBy>Anderson Silver</cp:lastModifiedBy>
  <cp:revision>357</cp:revision>
  <cp:lastPrinted>2013-03-18T09:28:30Z</cp:lastPrinted>
  <dcterms:created xsi:type="dcterms:W3CDTF">2014-01-14T14:52:14Z</dcterms:created>
  <dcterms:modified xsi:type="dcterms:W3CDTF">2014-09-24T12:56:33Z</dcterms:modified>
</cp:coreProperties>
</file>