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29"/>
  </p:notesMasterIdLst>
  <p:handoutMasterIdLst>
    <p:handoutMasterId r:id="rId30"/>
  </p:handoutMasterIdLst>
  <p:sldIdLst>
    <p:sldId id="256" r:id="rId2"/>
    <p:sldId id="272" r:id="rId3"/>
    <p:sldId id="270" r:id="rId4"/>
    <p:sldId id="306" r:id="rId5"/>
    <p:sldId id="258" r:id="rId6"/>
    <p:sldId id="261" r:id="rId7"/>
    <p:sldId id="262" r:id="rId8"/>
    <p:sldId id="268" r:id="rId9"/>
    <p:sldId id="307" r:id="rId10"/>
    <p:sldId id="259" r:id="rId11"/>
    <p:sldId id="337" r:id="rId12"/>
    <p:sldId id="263" r:id="rId13"/>
    <p:sldId id="264" r:id="rId14"/>
    <p:sldId id="308" r:id="rId15"/>
    <p:sldId id="335" r:id="rId16"/>
    <p:sldId id="328" r:id="rId17"/>
    <p:sldId id="339" r:id="rId18"/>
    <p:sldId id="331" r:id="rId19"/>
    <p:sldId id="330" r:id="rId20"/>
    <p:sldId id="329" r:id="rId21"/>
    <p:sldId id="332" r:id="rId22"/>
    <p:sldId id="333" r:id="rId23"/>
    <p:sldId id="334" r:id="rId24"/>
    <p:sldId id="309" r:id="rId25"/>
    <p:sldId id="297" r:id="rId26"/>
    <p:sldId id="305" r:id="rId27"/>
    <p:sldId id="310" r:id="rId28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9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877C"/>
    <a:srgbClr val="F29400"/>
    <a:srgbClr val="B7AEA3"/>
    <a:srgbClr val="B8AEA4"/>
    <a:srgbClr val="ADA39A"/>
    <a:srgbClr val="E6E6E6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1005" autoAdjust="0"/>
  </p:normalViewPr>
  <p:slideViewPr>
    <p:cSldViewPr snapToGrid="0">
      <p:cViewPr>
        <p:scale>
          <a:sx n="110" d="100"/>
          <a:sy n="110" d="100"/>
        </p:scale>
        <p:origin x="-1560" y="-72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8" d="100"/>
          <a:sy n="98" d="100"/>
        </p:scale>
        <p:origin x="-356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4FD189-6C80-4031-8173-62ED000B2B5F}" type="datetimeFigureOut">
              <a:rPr lang="de-DE" smtClean="0"/>
              <a:t>20.06.2017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E39B6-683C-4C14-9E20-F4769975BB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91299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19E91-A3A7-43A7-9B85-84DDFD0CD15C}" type="datetimeFigureOut">
              <a:rPr lang="de-DE" smtClean="0"/>
              <a:t>20.06.2017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CC14B-597D-41AD-96E9-0962004779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3309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14B-597D-41AD-96E9-096200477954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4088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14B-597D-41AD-96E9-096200477954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4088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14B-597D-41AD-96E9-096200477954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4088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14B-597D-41AD-96E9-096200477954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4088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14B-597D-41AD-96E9-096200477954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4088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14B-597D-41AD-96E9-096200477954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4088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14B-597D-41AD-96E9-096200477954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4088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14B-597D-41AD-96E9-096200477954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4088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14B-597D-41AD-96E9-096200477954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4088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>
                <a:sym typeface="Wingdings" panose="05000000000000000000" pitchFamily="2" charset="2"/>
              </a:rPr>
              <a:t>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14B-597D-41AD-96E9-096200477954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4088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14B-597D-41AD-96E9-096200477954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4088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C14B-597D-41AD-96E9-096200477954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4088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75668" y="1527505"/>
            <a:ext cx="7800923" cy="1159393"/>
          </a:xfrm>
          <a:prstGeom prst="rect">
            <a:avLst/>
          </a:prstGeom>
          <a:effectLst/>
        </p:spPr>
        <p:txBody>
          <a:bodyPr anchor="b" anchorCtr="0"/>
          <a:lstStyle>
            <a:lvl1pPr algn="l">
              <a:defRPr sz="4800" b="1">
                <a:solidFill>
                  <a:srgbClr val="F294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 dirty="0" smtClean="0"/>
              <a:t>Titelmasterformat durch </a:t>
            </a:r>
            <a:endParaRPr lang="de-DE" dirty="0"/>
          </a:p>
        </p:txBody>
      </p:sp>
      <p:cxnSp>
        <p:nvCxnSpPr>
          <p:cNvPr id="48" name="Gerader Verbinder 47"/>
          <p:cNvCxnSpPr/>
          <p:nvPr userDrawn="1"/>
        </p:nvCxnSpPr>
        <p:spPr>
          <a:xfrm flipV="1">
            <a:off x="0" y="2686463"/>
            <a:ext cx="8168640" cy="15109"/>
          </a:xfrm>
          <a:prstGeom prst="line">
            <a:avLst/>
          </a:prstGeom>
          <a:ln w="28575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91622" y="2791360"/>
            <a:ext cx="7784970" cy="72629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871" y="5789100"/>
            <a:ext cx="2545173" cy="88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9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4156" userDrawn="1">
          <p15:clr>
            <a:srgbClr val="FBAE40"/>
          </p15:clr>
        </p15:guide>
        <p15:guide id="3" pos="295" userDrawn="1">
          <p15:clr>
            <a:srgbClr val="FBAE40"/>
          </p15:clr>
        </p15:guide>
        <p15:guide id="4" pos="43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ohneVorl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0609" y="196083"/>
            <a:ext cx="7123216" cy="925225"/>
          </a:xfrm>
          <a:prstGeom prst="rect">
            <a:avLst/>
          </a:prstGeom>
          <a:effectLst/>
        </p:spPr>
        <p:txBody>
          <a:bodyPr anchor="b" anchorCtr="0"/>
          <a:lstStyle>
            <a:lvl1pPr algn="l">
              <a:defRPr sz="3600" b="0">
                <a:solidFill>
                  <a:srgbClr val="F294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de-DE" dirty="0" smtClean="0"/>
          </a:p>
        </p:txBody>
      </p:sp>
      <p:cxnSp>
        <p:nvCxnSpPr>
          <p:cNvPr id="48" name="Gerader Verbinder 47"/>
          <p:cNvCxnSpPr/>
          <p:nvPr userDrawn="1"/>
        </p:nvCxnSpPr>
        <p:spPr>
          <a:xfrm>
            <a:off x="-11098" y="1093344"/>
            <a:ext cx="7489373" cy="0"/>
          </a:xfrm>
          <a:prstGeom prst="line">
            <a:avLst/>
          </a:prstGeom>
          <a:ln w="28575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04513" y="1121714"/>
            <a:ext cx="7123216" cy="4693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zum bearbeiten Klicken</a:t>
            </a:r>
            <a:endParaRPr lang="en-US" dirty="0"/>
          </a:p>
        </p:txBody>
      </p:sp>
      <p:sp>
        <p:nvSpPr>
          <p:cNvPr id="62" name="Ellipse 61"/>
          <p:cNvSpPr/>
          <p:nvPr userDrawn="1"/>
        </p:nvSpPr>
        <p:spPr>
          <a:xfrm>
            <a:off x="335924" y="6242049"/>
            <a:ext cx="380093" cy="380093"/>
          </a:xfrm>
          <a:prstGeom prst="ellipse">
            <a:avLst/>
          </a:prstGeom>
          <a:solidFill>
            <a:srgbClr val="F29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6" name="Datumsplatzhalter 1"/>
          <p:cNvSpPr>
            <a:spLocks noGrp="1"/>
          </p:cNvSpPr>
          <p:nvPr>
            <p:ph type="dt" sz="half" idx="2"/>
          </p:nvPr>
        </p:nvSpPr>
        <p:spPr>
          <a:xfrm>
            <a:off x="727778" y="6244380"/>
            <a:ext cx="1022667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67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1506771" y="6244380"/>
            <a:ext cx="3086100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8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330705" y="6244382"/>
            <a:ext cx="393263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5B8033F-0E99-46AD-8864-03A9701306F5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059" b="1377"/>
          <a:stretch/>
        </p:blipFill>
        <p:spPr>
          <a:xfrm>
            <a:off x="7217372" y="6199699"/>
            <a:ext cx="1620708" cy="5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5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295" userDrawn="1">
          <p15:clr>
            <a:srgbClr val="FBAE40"/>
          </p15:clr>
        </p15:guide>
        <p15:guide id="2" pos="5556" userDrawn="1">
          <p15:clr>
            <a:srgbClr val="FBAE40"/>
          </p15:clr>
        </p15:guide>
        <p15:guide id="3" orient="horz" pos="395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mit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059" b="1377"/>
          <a:stretch/>
        </p:blipFill>
        <p:spPr>
          <a:xfrm>
            <a:off x="7217372" y="6199699"/>
            <a:ext cx="1620708" cy="562607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0609" y="196083"/>
            <a:ext cx="7123216" cy="925225"/>
          </a:xfrm>
          <a:prstGeom prst="rect">
            <a:avLst/>
          </a:prstGeom>
          <a:effectLst/>
        </p:spPr>
        <p:txBody>
          <a:bodyPr anchor="b" anchorCtr="0"/>
          <a:lstStyle>
            <a:lvl1pPr algn="l">
              <a:defRPr sz="3600" b="0">
                <a:solidFill>
                  <a:srgbClr val="F294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de-DE" dirty="0" smtClean="0"/>
          </a:p>
        </p:txBody>
      </p:sp>
      <p:cxnSp>
        <p:nvCxnSpPr>
          <p:cNvPr id="48" name="Gerader Verbinder 47"/>
          <p:cNvCxnSpPr/>
          <p:nvPr userDrawn="1"/>
        </p:nvCxnSpPr>
        <p:spPr>
          <a:xfrm>
            <a:off x="-11098" y="1093344"/>
            <a:ext cx="7489373" cy="0"/>
          </a:xfrm>
          <a:prstGeom prst="line">
            <a:avLst/>
          </a:prstGeom>
          <a:ln w="28575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04513" y="1121714"/>
            <a:ext cx="7123216" cy="4693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zum bearbeiten Klicken</a:t>
            </a:r>
            <a:endParaRPr lang="en-US" dirty="0"/>
          </a:p>
        </p:txBody>
      </p:sp>
      <p:sp>
        <p:nvSpPr>
          <p:cNvPr id="62" name="Ellipse 61"/>
          <p:cNvSpPr/>
          <p:nvPr userDrawn="1"/>
        </p:nvSpPr>
        <p:spPr>
          <a:xfrm>
            <a:off x="335924" y="6242049"/>
            <a:ext cx="380093" cy="380093"/>
          </a:xfrm>
          <a:prstGeom prst="ellipse">
            <a:avLst/>
          </a:prstGeom>
          <a:solidFill>
            <a:srgbClr val="F29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6" name="Datumsplatzhalter 1"/>
          <p:cNvSpPr>
            <a:spLocks noGrp="1"/>
          </p:cNvSpPr>
          <p:nvPr>
            <p:ph type="dt" sz="half" idx="2"/>
          </p:nvPr>
        </p:nvSpPr>
        <p:spPr>
          <a:xfrm>
            <a:off x="727778" y="6244380"/>
            <a:ext cx="1022667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67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1506771" y="6244380"/>
            <a:ext cx="3086100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8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330705" y="6244382"/>
            <a:ext cx="393263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5B8033F-0E99-46AD-8864-03A9701306F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Inhaltsplatzhalter 2"/>
          <p:cNvSpPr>
            <a:spLocks noGrp="1"/>
          </p:cNvSpPr>
          <p:nvPr>
            <p:ph idx="10"/>
          </p:nvPr>
        </p:nvSpPr>
        <p:spPr>
          <a:xfrm>
            <a:off x="409575" y="1846803"/>
            <a:ext cx="7941468" cy="3900487"/>
          </a:xfrm>
          <a:prstGeom prst="rect">
            <a:avLst/>
          </a:prstGeom>
        </p:spPr>
        <p:txBody>
          <a:bodyPr/>
          <a:lstStyle>
            <a:lvl1pPr>
              <a:buClr>
                <a:srgbClr val="F29400"/>
              </a:buCl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buClr>
                <a:srgbClr val="F29400"/>
              </a:buCl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buClr>
                <a:srgbClr val="F29400"/>
              </a:buCl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buClr>
                <a:srgbClr val="F29400"/>
              </a:buCl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buClr>
                <a:srgbClr val="F29400"/>
              </a:buCl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656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295" userDrawn="1">
          <p15:clr>
            <a:srgbClr val="FBAE40"/>
          </p15:clr>
        </p15:guide>
        <p15:guide id="2" pos="5556" userDrawn="1">
          <p15:clr>
            <a:srgbClr val="FBAE40"/>
          </p15:clr>
        </p15:guide>
        <p15:guide id="3" orient="horz" pos="39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zelbild -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7"/>
          <p:cNvSpPr>
            <a:spLocks noGrp="1"/>
          </p:cNvSpPr>
          <p:nvPr>
            <p:ph type="pic" sz="quarter" idx="12" hasCustomPrompt="1"/>
          </p:nvPr>
        </p:nvSpPr>
        <p:spPr>
          <a:xfrm>
            <a:off x="-1" y="-1"/>
            <a:ext cx="9144001" cy="6017343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>
            <a:lvl1pPr>
              <a:buClr>
                <a:srgbClr val="F29400"/>
              </a:buClr>
              <a:defRPr>
                <a:solidFill>
                  <a:schemeClr val="bg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 dirty="0" smtClean="0"/>
              <a:t>Bild 1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0" y="6017342"/>
            <a:ext cx="9144000" cy="840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/>
          <p:cNvSpPr/>
          <p:nvPr userDrawn="1"/>
        </p:nvSpPr>
        <p:spPr>
          <a:xfrm>
            <a:off x="335924" y="6242049"/>
            <a:ext cx="380093" cy="380093"/>
          </a:xfrm>
          <a:prstGeom prst="ellipse">
            <a:avLst/>
          </a:prstGeom>
          <a:solidFill>
            <a:srgbClr val="F29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Datumsplatzhalter 1"/>
          <p:cNvSpPr>
            <a:spLocks noGrp="1"/>
          </p:cNvSpPr>
          <p:nvPr>
            <p:ph type="dt" sz="half" idx="2"/>
          </p:nvPr>
        </p:nvSpPr>
        <p:spPr>
          <a:xfrm>
            <a:off x="727778" y="6244380"/>
            <a:ext cx="1022667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4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1506771" y="6244380"/>
            <a:ext cx="3086100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330705" y="6244382"/>
            <a:ext cx="393263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5B8033F-0E99-46AD-8864-03A9701306F5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059" b="1377"/>
          <a:stretch/>
        </p:blipFill>
        <p:spPr>
          <a:xfrm>
            <a:off x="7217372" y="6199699"/>
            <a:ext cx="1620708" cy="5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1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z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7"/>
          <p:cNvSpPr>
            <a:spLocks noGrp="1"/>
          </p:cNvSpPr>
          <p:nvPr>
            <p:ph type="pic" sz="quarter" idx="12" hasCustomPrompt="1"/>
          </p:nvPr>
        </p:nvSpPr>
        <p:spPr>
          <a:xfrm>
            <a:off x="2811066" y="1846806"/>
            <a:ext cx="3521869" cy="3907804"/>
          </a:xfrm>
          <a:prstGeom prst="rect">
            <a:avLst/>
          </a:prstGeom>
          <a:solidFill>
            <a:schemeClr val="bg1"/>
          </a:solidFill>
          <a:effectLst>
            <a:outerShdw blurRad="190500" dist="63500" dir="16020000" sx="104000" sy="104000" algn="t" rotWithShape="0">
              <a:schemeClr val="bg1">
                <a:lumMod val="50000"/>
                <a:alpha val="83000"/>
              </a:schemeClr>
            </a:outerShdw>
          </a:effectLst>
        </p:spPr>
        <p:txBody>
          <a:bodyPr/>
          <a:lstStyle>
            <a:lvl1pPr>
              <a:buClr>
                <a:srgbClr val="F29400"/>
              </a:buClr>
              <a:defRPr>
                <a:solidFill>
                  <a:schemeClr val="bg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 dirty="0" smtClean="0"/>
              <a:t>Bild 1</a:t>
            </a:r>
            <a:endParaRPr lang="de-DE" dirty="0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380609" y="196083"/>
            <a:ext cx="7123216" cy="925225"/>
          </a:xfrm>
          <a:prstGeom prst="rect">
            <a:avLst/>
          </a:prstGeom>
          <a:effectLst/>
        </p:spPr>
        <p:txBody>
          <a:bodyPr anchor="b" anchorCtr="0"/>
          <a:lstStyle>
            <a:lvl1pPr algn="l">
              <a:defRPr sz="3600" b="0">
                <a:solidFill>
                  <a:srgbClr val="F294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de-DE" dirty="0" smtClean="0"/>
          </a:p>
        </p:txBody>
      </p:sp>
      <p:cxnSp>
        <p:nvCxnSpPr>
          <p:cNvPr id="6" name="Gerader Verbinder 5"/>
          <p:cNvCxnSpPr/>
          <p:nvPr userDrawn="1"/>
        </p:nvCxnSpPr>
        <p:spPr>
          <a:xfrm>
            <a:off x="-11098" y="1093344"/>
            <a:ext cx="7489373" cy="0"/>
          </a:xfrm>
          <a:prstGeom prst="line">
            <a:avLst/>
          </a:prstGeom>
          <a:ln w="28575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4513" y="1121714"/>
            <a:ext cx="7123216" cy="4693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zum bearbeiten Klicken</a:t>
            </a:r>
            <a:endParaRPr lang="en-US" dirty="0"/>
          </a:p>
        </p:txBody>
      </p:sp>
      <p:sp>
        <p:nvSpPr>
          <p:cNvPr id="8" name="Ellipse 7"/>
          <p:cNvSpPr/>
          <p:nvPr userDrawn="1"/>
        </p:nvSpPr>
        <p:spPr>
          <a:xfrm>
            <a:off x="335924" y="6242049"/>
            <a:ext cx="380093" cy="380093"/>
          </a:xfrm>
          <a:prstGeom prst="ellipse">
            <a:avLst/>
          </a:prstGeom>
          <a:solidFill>
            <a:srgbClr val="F29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Datumsplatzhalter 1"/>
          <p:cNvSpPr>
            <a:spLocks noGrp="1"/>
          </p:cNvSpPr>
          <p:nvPr>
            <p:ph type="dt" sz="half" idx="2"/>
          </p:nvPr>
        </p:nvSpPr>
        <p:spPr>
          <a:xfrm>
            <a:off x="727778" y="6244380"/>
            <a:ext cx="1022667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10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1506771" y="6244380"/>
            <a:ext cx="3086100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11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330705" y="6244382"/>
            <a:ext cx="393263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5B8033F-0E99-46AD-8864-03A9701306F5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059" b="1377"/>
          <a:stretch/>
        </p:blipFill>
        <p:spPr>
          <a:xfrm>
            <a:off x="7217372" y="6199699"/>
            <a:ext cx="1620708" cy="5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31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7"/>
          <p:cNvSpPr>
            <a:spLocks noGrp="1"/>
          </p:cNvSpPr>
          <p:nvPr>
            <p:ph type="pic" sz="quarter" idx="14" hasCustomPrompt="1"/>
          </p:nvPr>
        </p:nvSpPr>
        <p:spPr>
          <a:xfrm>
            <a:off x="840810" y="1846803"/>
            <a:ext cx="3521869" cy="3907804"/>
          </a:xfrm>
          <a:prstGeom prst="rect">
            <a:avLst/>
          </a:prstGeom>
          <a:solidFill>
            <a:schemeClr val="bg1"/>
          </a:solidFill>
          <a:effectLst>
            <a:outerShdw blurRad="190500" dist="50800" dir="16020000" sx="104000" sy="104000" algn="t" rotWithShape="0">
              <a:schemeClr val="bg1">
                <a:lumMod val="50000"/>
                <a:alpha val="83000"/>
              </a:schemeClr>
            </a:outerShdw>
          </a:effectLst>
        </p:spPr>
        <p:txBody>
          <a:bodyPr/>
          <a:lstStyle>
            <a:lvl1pPr>
              <a:buClr>
                <a:srgbClr val="F29400"/>
              </a:buClr>
              <a:defRPr>
                <a:solidFill>
                  <a:schemeClr val="bg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 dirty="0" smtClean="0"/>
              <a:t>Bild 1</a:t>
            </a:r>
            <a:endParaRPr lang="de-DE" dirty="0"/>
          </a:p>
        </p:txBody>
      </p:sp>
      <p:sp>
        <p:nvSpPr>
          <p:cNvPr id="5" name="Bildplatzhalter 7"/>
          <p:cNvSpPr>
            <a:spLocks noGrp="1"/>
          </p:cNvSpPr>
          <p:nvPr>
            <p:ph type="pic" sz="quarter" idx="15" hasCustomPrompt="1"/>
          </p:nvPr>
        </p:nvSpPr>
        <p:spPr>
          <a:xfrm>
            <a:off x="4811315" y="1846803"/>
            <a:ext cx="3521869" cy="3907804"/>
          </a:xfrm>
          <a:prstGeom prst="rect">
            <a:avLst/>
          </a:prstGeom>
          <a:solidFill>
            <a:schemeClr val="bg1"/>
          </a:solidFill>
          <a:effectLst>
            <a:outerShdw blurRad="190500" dist="50800" dir="16020000" sx="104000" sy="104000" algn="t" rotWithShape="0">
              <a:schemeClr val="bg1">
                <a:lumMod val="50000"/>
                <a:alpha val="83000"/>
              </a:schemeClr>
            </a:outerShdw>
          </a:effectLst>
        </p:spPr>
        <p:txBody>
          <a:bodyPr/>
          <a:lstStyle>
            <a:lvl1pPr>
              <a:buClr>
                <a:srgbClr val="F29400"/>
              </a:buClr>
              <a:defRPr>
                <a:solidFill>
                  <a:schemeClr val="bg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 dirty="0" smtClean="0"/>
              <a:t>Bild 2</a:t>
            </a:r>
            <a:endParaRPr lang="de-DE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80609" y="196083"/>
            <a:ext cx="7123216" cy="925225"/>
          </a:xfrm>
          <a:prstGeom prst="rect">
            <a:avLst/>
          </a:prstGeom>
          <a:effectLst/>
        </p:spPr>
        <p:txBody>
          <a:bodyPr anchor="b" anchorCtr="0"/>
          <a:lstStyle>
            <a:lvl1pPr algn="l">
              <a:defRPr sz="3600" b="0">
                <a:solidFill>
                  <a:srgbClr val="F294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de-DE" dirty="0" smtClean="0"/>
          </a:p>
        </p:txBody>
      </p:sp>
      <p:cxnSp>
        <p:nvCxnSpPr>
          <p:cNvPr id="8" name="Gerader Verbinder 7"/>
          <p:cNvCxnSpPr/>
          <p:nvPr userDrawn="1"/>
        </p:nvCxnSpPr>
        <p:spPr>
          <a:xfrm>
            <a:off x="-11098" y="1093344"/>
            <a:ext cx="7489373" cy="0"/>
          </a:xfrm>
          <a:prstGeom prst="line">
            <a:avLst/>
          </a:prstGeom>
          <a:ln w="28575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4513" y="1121714"/>
            <a:ext cx="7123216" cy="4693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zum bearbeiten Klicken</a:t>
            </a:r>
            <a:endParaRPr lang="en-US" dirty="0"/>
          </a:p>
        </p:txBody>
      </p:sp>
      <p:sp>
        <p:nvSpPr>
          <p:cNvPr id="10" name="Ellipse 9"/>
          <p:cNvSpPr/>
          <p:nvPr userDrawn="1"/>
        </p:nvSpPr>
        <p:spPr>
          <a:xfrm>
            <a:off x="335924" y="6242049"/>
            <a:ext cx="380093" cy="380093"/>
          </a:xfrm>
          <a:prstGeom prst="ellipse">
            <a:avLst/>
          </a:prstGeom>
          <a:solidFill>
            <a:srgbClr val="F29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Datumsplatzhalter 1"/>
          <p:cNvSpPr>
            <a:spLocks noGrp="1"/>
          </p:cNvSpPr>
          <p:nvPr>
            <p:ph type="dt" sz="half" idx="2"/>
          </p:nvPr>
        </p:nvSpPr>
        <p:spPr>
          <a:xfrm>
            <a:off x="727778" y="6244380"/>
            <a:ext cx="1022667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1506771" y="6244380"/>
            <a:ext cx="3086100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14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330705" y="6244382"/>
            <a:ext cx="393263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5B8033F-0E99-46AD-8864-03A9701306F5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059" b="1377"/>
          <a:stretch/>
        </p:blipFill>
        <p:spPr>
          <a:xfrm>
            <a:off x="7217372" y="6199699"/>
            <a:ext cx="1620708" cy="5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8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Beschrei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4810125" y="1846803"/>
            <a:ext cx="3540918" cy="3900487"/>
          </a:xfrm>
          <a:prstGeom prst="rect">
            <a:avLst/>
          </a:prstGeom>
        </p:spPr>
        <p:txBody>
          <a:bodyPr/>
          <a:lstStyle>
            <a:lvl1pPr>
              <a:buClr>
                <a:srgbClr val="F29400"/>
              </a:buCl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buClr>
                <a:srgbClr val="F29400"/>
              </a:buCl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buClr>
                <a:srgbClr val="F29400"/>
              </a:buCl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buClr>
                <a:srgbClr val="F29400"/>
              </a:buCl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buClr>
                <a:srgbClr val="F29400"/>
              </a:buCl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Bildplatzhalter 7"/>
          <p:cNvSpPr>
            <a:spLocks noGrp="1"/>
          </p:cNvSpPr>
          <p:nvPr>
            <p:ph type="pic" sz="quarter" idx="14" hasCustomPrompt="1"/>
          </p:nvPr>
        </p:nvSpPr>
        <p:spPr>
          <a:xfrm>
            <a:off x="840810" y="1846803"/>
            <a:ext cx="3521869" cy="3907804"/>
          </a:xfrm>
          <a:prstGeom prst="rect">
            <a:avLst/>
          </a:prstGeom>
          <a:solidFill>
            <a:schemeClr val="bg1"/>
          </a:solidFill>
          <a:effectLst>
            <a:outerShdw blurRad="190500" dist="50800" dir="16020000" sx="104000" sy="104000" algn="t" rotWithShape="0">
              <a:schemeClr val="bg1">
                <a:lumMod val="50000"/>
                <a:alpha val="95000"/>
              </a:schemeClr>
            </a:outerShdw>
          </a:effectLst>
        </p:spPr>
        <p:txBody>
          <a:bodyPr/>
          <a:lstStyle>
            <a:lvl1pPr>
              <a:buClr>
                <a:srgbClr val="F29400"/>
              </a:buClr>
              <a:defRPr>
                <a:solidFill>
                  <a:schemeClr val="bg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 dirty="0" smtClean="0"/>
              <a:t>Bild 1</a:t>
            </a:r>
            <a:endParaRPr lang="de-DE" dirty="0"/>
          </a:p>
        </p:txBody>
      </p:sp>
      <p:sp>
        <p:nvSpPr>
          <p:cNvPr id="17" name="Titel 1"/>
          <p:cNvSpPr>
            <a:spLocks noGrp="1"/>
          </p:cNvSpPr>
          <p:nvPr>
            <p:ph type="title"/>
          </p:nvPr>
        </p:nvSpPr>
        <p:spPr>
          <a:xfrm>
            <a:off x="380609" y="196083"/>
            <a:ext cx="7123216" cy="925225"/>
          </a:xfrm>
          <a:prstGeom prst="rect">
            <a:avLst/>
          </a:prstGeom>
          <a:effectLst/>
        </p:spPr>
        <p:txBody>
          <a:bodyPr anchor="b" anchorCtr="0"/>
          <a:lstStyle>
            <a:lvl1pPr algn="l">
              <a:defRPr sz="3600" b="0">
                <a:solidFill>
                  <a:srgbClr val="F294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de-DE" dirty="0" smtClean="0"/>
          </a:p>
        </p:txBody>
      </p:sp>
      <p:cxnSp>
        <p:nvCxnSpPr>
          <p:cNvPr id="18" name="Gerader Verbinder 17"/>
          <p:cNvCxnSpPr/>
          <p:nvPr userDrawn="1"/>
        </p:nvCxnSpPr>
        <p:spPr>
          <a:xfrm>
            <a:off x="-11098" y="1093344"/>
            <a:ext cx="7489373" cy="0"/>
          </a:xfrm>
          <a:prstGeom prst="line">
            <a:avLst/>
          </a:prstGeom>
          <a:ln w="28575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ubtitle 2"/>
          <p:cNvSpPr>
            <a:spLocks noGrp="1"/>
          </p:cNvSpPr>
          <p:nvPr>
            <p:ph type="subTitle" idx="15" hasCustomPrompt="1"/>
          </p:nvPr>
        </p:nvSpPr>
        <p:spPr>
          <a:xfrm>
            <a:off x="404513" y="1121714"/>
            <a:ext cx="7123216" cy="4693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zum bearbeiten Klicken</a:t>
            </a:r>
            <a:endParaRPr lang="en-US" dirty="0"/>
          </a:p>
        </p:txBody>
      </p:sp>
      <p:sp>
        <p:nvSpPr>
          <p:cNvPr id="20" name="Ellipse 19"/>
          <p:cNvSpPr/>
          <p:nvPr userDrawn="1"/>
        </p:nvSpPr>
        <p:spPr>
          <a:xfrm>
            <a:off x="335924" y="6242049"/>
            <a:ext cx="380093" cy="380093"/>
          </a:xfrm>
          <a:prstGeom prst="ellipse">
            <a:avLst/>
          </a:prstGeom>
          <a:solidFill>
            <a:srgbClr val="F29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1" name="Datumsplatzhalter 1"/>
          <p:cNvSpPr>
            <a:spLocks noGrp="1"/>
          </p:cNvSpPr>
          <p:nvPr>
            <p:ph type="dt" sz="half" idx="2"/>
          </p:nvPr>
        </p:nvSpPr>
        <p:spPr>
          <a:xfrm>
            <a:off x="727778" y="6244380"/>
            <a:ext cx="1022667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22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1506771" y="6244380"/>
            <a:ext cx="3086100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23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330705" y="6244382"/>
            <a:ext cx="393263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5B8033F-0E99-46AD-8864-03A9701306F5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059" b="1377"/>
          <a:stretch/>
        </p:blipFill>
        <p:spPr>
          <a:xfrm>
            <a:off x="7217372" y="6199699"/>
            <a:ext cx="1620708" cy="5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40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agrammplatzhalter 2"/>
          <p:cNvSpPr>
            <a:spLocks noGrp="1"/>
          </p:cNvSpPr>
          <p:nvPr>
            <p:ph type="chart" sz="quarter" idx="12"/>
          </p:nvPr>
        </p:nvSpPr>
        <p:spPr>
          <a:xfrm>
            <a:off x="807243" y="1846803"/>
            <a:ext cx="7543800" cy="3900486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>
            <a:lvl1pPr>
              <a:buClr>
                <a:srgbClr val="F29400"/>
              </a:buClr>
              <a:defRPr>
                <a:solidFill>
                  <a:schemeClr val="bg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380609" y="196083"/>
            <a:ext cx="7123216" cy="925225"/>
          </a:xfrm>
          <a:prstGeom prst="rect">
            <a:avLst/>
          </a:prstGeom>
          <a:effectLst/>
        </p:spPr>
        <p:txBody>
          <a:bodyPr anchor="b" anchorCtr="0"/>
          <a:lstStyle>
            <a:lvl1pPr algn="l">
              <a:defRPr sz="3600" b="0">
                <a:solidFill>
                  <a:srgbClr val="F294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de-DE" dirty="0" smtClean="0"/>
          </a:p>
        </p:txBody>
      </p:sp>
      <p:cxnSp>
        <p:nvCxnSpPr>
          <p:cNvPr id="6" name="Gerader Verbinder 5"/>
          <p:cNvCxnSpPr/>
          <p:nvPr userDrawn="1"/>
        </p:nvCxnSpPr>
        <p:spPr>
          <a:xfrm>
            <a:off x="-11098" y="1093344"/>
            <a:ext cx="7489373" cy="0"/>
          </a:xfrm>
          <a:prstGeom prst="line">
            <a:avLst/>
          </a:prstGeom>
          <a:ln w="28575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4513" y="1121714"/>
            <a:ext cx="7123216" cy="4693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zum bearbeiten Klicken</a:t>
            </a:r>
            <a:endParaRPr lang="en-US" dirty="0"/>
          </a:p>
        </p:txBody>
      </p:sp>
      <p:sp>
        <p:nvSpPr>
          <p:cNvPr id="8" name="Ellipse 7"/>
          <p:cNvSpPr/>
          <p:nvPr userDrawn="1"/>
        </p:nvSpPr>
        <p:spPr>
          <a:xfrm>
            <a:off x="335924" y="6242049"/>
            <a:ext cx="380093" cy="380093"/>
          </a:xfrm>
          <a:prstGeom prst="ellipse">
            <a:avLst/>
          </a:prstGeom>
          <a:solidFill>
            <a:srgbClr val="F29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Datumsplatzhalter 1"/>
          <p:cNvSpPr>
            <a:spLocks noGrp="1"/>
          </p:cNvSpPr>
          <p:nvPr>
            <p:ph type="dt" sz="half" idx="2"/>
          </p:nvPr>
        </p:nvSpPr>
        <p:spPr>
          <a:xfrm>
            <a:off x="727778" y="6244380"/>
            <a:ext cx="1022667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10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1506771" y="6244380"/>
            <a:ext cx="3086100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11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330705" y="6244382"/>
            <a:ext cx="393263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5B8033F-0E99-46AD-8864-03A9701306F5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059" b="1377"/>
          <a:stretch/>
        </p:blipFill>
        <p:spPr>
          <a:xfrm>
            <a:off x="7217372" y="6199699"/>
            <a:ext cx="1620708" cy="5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6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 mit Beschrei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grammplatzhalter 2"/>
          <p:cNvSpPr>
            <a:spLocks noGrp="1"/>
          </p:cNvSpPr>
          <p:nvPr>
            <p:ph type="chart" sz="quarter" idx="12"/>
          </p:nvPr>
        </p:nvSpPr>
        <p:spPr>
          <a:xfrm>
            <a:off x="807244" y="1846803"/>
            <a:ext cx="3602832" cy="3900486"/>
          </a:xfrm>
          <a:prstGeom prst="rect">
            <a:avLst/>
          </a:prstGeom>
          <a:solidFill>
            <a:schemeClr val="bg1"/>
          </a:solidFill>
          <a:effectLst/>
        </p:spPr>
        <p:txBody>
          <a:bodyPr/>
          <a:lstStyle>
            <a:lvl1pPr>
              <a:buClr>
                <a:srgbClr val="F29400"/>
              </a:buClr>
              <a:defRPr>
                <a:solidFill>
                  <a:schemeClr val="bg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4810125" y="1846803"/>
            <a:ext cx="3540918" cy="3900487"/>
          </a:xfrm>
          <a:prstGeom prst="rect">
            <a:avLst/>
          </a:prstGeom>
        </p:spPr>
        <p:txBody>
          <a:bodyPr/>
          <a:lstStyle>
            <a:lvl1pPr>
              <a:buClr>
                <a:srgbClr val="F29400"/>
              </a:buCl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buClr>
                <a:srgbClr val="F29400"/>
              </a:buCl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buClr>
                <a:srgbClr val="F29400"/>
              </a:buCl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buClr>
                <a:srgbClr val="F29400"/>
              </a:buCl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buClr>
                <a:srgbClr val="F29400"/>
              </a:buCl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380609" y="196083"/>
            <a:ext cx="7123216" cy="925225"/>
          </a:xfrm>
          <a:prstGeom prst="rect">
            <a:avLst/>
          </a:prstGeom>
          <a:effectLst/>
        </p:spPr>
        <p:txBody>
          <a:bodyPr anchor="b" anchorCtr="0"/>
          <a:lstStyle>
            <a:lvl1pPr algn="l">
              <a:defRPr sz="3600" b="0">
                <a:solidFill>
                  <a:srgbClr val="F294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de-DE" dirty="0" smtClean="0"/>
          </a:p>
        </p:txBody>
      </p:sp>
      <p:cxnSp>
        <p:nvCxnSpPr>
          <p:cNvPr id="7" name="Gerader Verbinder 6"/>
          <p:cNvCxnSpPr/>
          <p:nvPr userDrawn="1"/>
        </p:nvCxnSpPr>
        <p:spPr>
          <a:xfrm>
            <a:off x="-11098" y="1093344"/>
            <a:ext cx="7489373" cy="0"/>
          </a:xfrm>
          <a:prstGeom prst="line">
            <a:avLst/>
          </a:prstGeom>
          <a:ln w="28575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04513" y="1121714"/>
            <a:ext cx="7123216" cy="4693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zum bearbeiten Klicken</a:t>
            </a:r>
            <a:endParaRPr lang="en-US" dirty="0"/>
          </a:p>
        </p:txBody>
      </p:sp>
      <p:sp>
        <p:nvSpPr>
          <p:cNvPr id="9" name="Ellipse 8"/>
          <p:cNvSpPr/>
          <p:nvPr userDrawn="1"/>
        </p:nvSpPr>
        <p:spPr>
          <a:xfrm>
            <a:off x="335924" y="6242049"/>
            <a:ext cx="380093" cy="380093"/>
          </a:xfrm>
          <a:prstGeom prst="ellipse">
            <a:avLst/>
          </a:prstGeom>
          <a:solidFill>
            <a:srgbClr val="F29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Datumsplatzhalter 1"/>
          <p:cNvSpPr>
            <a:spLocks noGrp="1"/>
          </p:cNvSpPr>
          <p:nvPr>
            <p:ph type="dt" sz="half" idx="2"/>
          </p:nvPr>
        </p:nvSpPr>
        <p:spPr>
          <a:xfrm>
            <a:off x="727778" y="6244380"/>
            <a:ext cx="1022667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11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1506771" y="6244380"/>
            <a:ext cx="3086100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14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330705" y="6244382"/>
            <a:ext cx="393263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5B8033F-0E99-46AD-8864-03A9701306F5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059" b="1377"/>
          <a:stretch/>
        </p:blipFill>
        <p:spPr>
          <a:xfrm>
            <a:off x="7217372" y="6199699"/>
            <a:ext cx="1620708" cy="5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58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727778" y="6244380"/>
            <a:ext cx="1022667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1506771" y="6244380"/>
            <a:ext cx="3086100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29400"/>
                </a:solidFill>
              </a:defRPr>
            </a:lvl1pPr>
          </a:lstStyle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330705" y="6244382"/>
            <a:ext cx="393263" cy="3800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5B8033F-0E99-46AD-8864-03A9701306F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2554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9" r:id="rId2"/>
    <p:sldLayoutId id="2147483691" r:id="rId3"/>
    <p:sldLayoutId id="2147483684" r:id="rId4"/>
    <p:sldLayoutId id="2147483683" r:id="rId5"/>
    <p:sldLayoutId id="2147483682" r:id="rId6"/>
    <p:sldLayoutId id="2147483680" r:id="rId7"/>
    <p:sldLayoutId id="2147483681" r:id="rId8"/>
    <p:sldLayoutId id="2147483679" r:id="rId9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4156" userDrawn="1">
          <p15:clr>
            <a:srgbClr val="F26B43"/>
          </p15:clr>
        </p15:guide>
        <p15:guide id="2" pos="181" userDrawn="1">
          <p15:clr>
            <a:srgbClr val="F26B43"/>
          </p15:clr>
        </p15:guide>
        <p15:guide id="3" pos="43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.png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Hydraulic Injection Characteristics of different Biofuels</a:t>
            </a:r>
            <a:endParaRPr lang="de-DE" sz="32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5</a:t>
            </a:r>
            <a:r>
              <a:rPr lang="en-US" baseline="30000" dirty="0" smtClean="0">
                <a:solidFill>
                  <a:schemeClr val="tx1"/>
                </a:solidFill>
              </a:rPr>
              <a:t>th</a:t>
            </a:r>
            <a:r>
              <a:rPr lang="en-US" dirty="0" smtClean="0">
                <a:solidFill>
                  <a:schemeClr val="tx1"/>
                </a:solidFill>
              </a:rPr>
              <a:t> World Bioenergy Congress and Expo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Madrid 30</a:t>
            </a:r>
            <a:r>
              <a:rPr lang="en-US" baseline="30000" dirty="0" smtClean="0">
                <a:solidFill>
                  <a:schemeClr val="tx1"/>
                </a:solidFill>
              </a:rPr>
              <a:t>th</a:t>
            </a:r>
            <a:r>
              <a:rPr lang="en-US" dirty="0" smtClean="0">
                <a:solidFill>
                  <a:schemeClr val="tx1"/>
                </a:solidFill>
              </a:rPr>
              <a:t> June 2017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US" b="0" u="sng" dirty="0" smtClean="0">
                <a:solidFill>
                  <a:schemeClr val="tx1"/>
                </a:solidFill>
              </a:rPr>
              <a:t>Raphael Lechner</a:t>
            </a:r>
            <a:r>
              <a:rPr lang="en-US" b="0" baseline="30000" dirty="0" smtClean="0">
                <a:solidFill>
                  <a:schemeClr val="tx1"/>
                </a:solidFill>
              </a:rPr>
              <a:t>1,2,4</a:t>
            </a:r>
            <a:r>
              <a:rPr lang="en-US" b="0" dirty="0" smtClean="0">
                <a:solidFill>
                  <a:schemeClr val="tx1"/>
                </a:solidFill>
              </a:rPr>
              <a:t>, Nicholas O’Connell</a:t>
            </a:r>
            <a:r>
              <a:rPr lang="en-US" b="0" baseline="30000" dirty="0" smtClean="0">
                <a:solidFill>
                  <a:schemeClr val="tx1"/>
                </a:solidFill>
              </a:rPr>
              <a:t>2</a:t>
            </a:r>
            <a:r>
              <a:rPr lang="en-US" b="0" dirty="0" smtClean="0">
                <a:solidFill>
                  <a:schemeClr val="tx1"/>
                </a:solidFill>
              </a:rPr>
              <a:t>, Andreas Hornung</a:t>
            </a:r>
            <a:r>
              <a:rPr lang="en-US" b="0" baseline="30000" dirty="0" smtClean="0">
                <a:solidFill>
                  <a:schemeClr val="tx1"/>
                </a:solidFill>
              </a:rPr>
              <a:t>3,4</a:t>
            </a:r>
          </a:p>
          <a:p>
            <a:pPr>
              <a:spcBef>
                <a:spcPts val="0"/>
              </a:spcBef>
            </a:pPr>
            <a:endParaRPr lang="en-US" b="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200" b="0" baseline="30000" dirty="0" smtClean="0">
                <a:solidFill>
                  <a:schemeClr val="tx1"/>
                </a:solidFill>
              </a:rPr>
              <a:t>1</a:t>
            </a:r>
            <a:r>
              <a:rPr lang="en-US" sz="1200" b="0" dirty="0" smtClean="0">
                <a:solidFill>
                  <a:schemeClr val="tx1"/>
                </a:solidFill>
              </a:rPr>
              <a:t>Center of Excellence for CHP technologies</a:t>
            </a:r>
          </a:p>
          <a:p>
            <a:pPr>
              <a:spcBef>
                <a:spcPts val="0"/>
              </a:spcBef>
            </a:pPr>
            <a:r>
              <a:rPr lang="en-US" sz="1200" b="0" dirty="0" smtClean="0">
                <a:solidFill>
                  <a:schemeClr val="tx1"/>
                </a:solidFill>
              </a:rPr>
              <a:t>Technical Univ. of Applied Sciences </a:t>
            </a:r>
            <a:r>
              <a:rPr lang="en-US" sz="1200" b="0" dirty="0" err="1" smtClean="0">
                <a:solidFill>
                  <a:schemeClr val="tx1"/>
                </a:solidFill>
              </a:rPr>
              <a:t>Amberg-Weiden</a:t>
            </a:r>
            <a:endParaRPr lang="en-US" sz="1200" b="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endParaRPr lang="en-US" sz="1200" b="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200" b="0" baseline="30000" dirty="0" smtClean="0">
                <a:solidFill>
                  <a:schemeClr val="tx1"/>
                </a:solidFill>
              </a:rPr>
              <a:t>2</a:t>
            </a:r>
            <a:r>
              <a:rPr lang="en-US" sz="1200" b="0" dirty="0" smtClean="0">
                <a:solidFill>
                  <a:schemeClr val="tx1"/>
                </a:solidFill>
              </a:rPr>
              <a:t>Institute of Energy Technology at the </a:t>
            </a:r>
          </a:p>
          <a:p>
            <a:pPr>
              <a:spcBef>
                <a:spcPts val="0"/>
              </a:spcBef>
            </a:pPr>
            <a:r>
              <a:rPr lang="en-US" sz="1200" b="0" dirty="0" smtClean="0">
                <a:solidFill>
                  <a:schemeClr val="tx1"/>
                </a:solidFill>
              </a:rPr>
              <a:t>Technical Univ. of Applied Sciences </a:t>
            </a:r>
            <a:r>
              <a:rPr lang="en-US" sz="1200" b="0" dirty="0" err="1" smtClean="0">
                <a:solidFill>
                  <a:schemeClr val="tx1"/>
                </a:solidFill>
              </a:rPr>
              <a:t>Amberg-Weiden</a:t>
            </a:r>
            <a:endParaRPr lang="en-US" sz="1200" b="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endParaRPr lang="en-US" sz="1200" b="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200" b="0" baseline="30000" dirty="0" smtClean="0">
                <a:solidFill>
                  <a:schemeClr val="tx1"/>
                </a:solidFill>
              </a:rPr>
              <a:t>3</a:t>
            </a:r>
            <a:r>
              <a:rPr lang="en-US" sz="1200" b="0" dirty="0" smtClean="0">
                <a:solidFill>
                  <a:schemeClr val="tx1"/>
                </a:solidFill>
              </a:rPr>
              <a:t>Fraunhofer UMSICHT, </a:t>
            </a:r>
            <a:r>
              <a:rPr lang="en-US" sz="1200" b="0" dirty="0" err="1" smtClean="0">
                <a:solidFill>
                  <a:schemeClr val="tx1"/>
                </a:solidFill>
              </a:rPr>
              <a:t>Sulzbach</a:t>
            </a:r>
            <a:r>
              <a:rPr lang="en-US" sz="1200" b="0" dirty="0" smtClean="0">
                <a:solidFill>
                  <a:schemeClr val="tx1"/>
                </a:solidFill>
              </a:rPr>
              <a:t>-Rosenberg </a:t>
            </a:r>
          </a:p>
          <a:p>
            <a:pPr>
              <a:spcBef>
                <a:spcPts val="0"/>
              </a:spcBef>
            </a:pPr>
            <a:endParaRPr lang="en-US" sz="1200" b="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200" b="0" baseline="30000" dirty="0" smtClean="0">
                <a:solidFill>
                  <a:schemeClr val="tx1"/>
                </a:solidFill>
              </a:rPr>
              <a:t>4</a:t>
            </a:r>
            <a:r>
              <a:rPr lang="en-US" sz="1200" b="0" dirty="0" smtClean="0">
                <a:solidFill>
                  <a:schemeClr val="tx1"/>
                </a:solidFill>
              </a:rPr>
              <a:t>University of Birmingham</a:t>
            </a:r>
          </a:p>
          <a:p>
            <a:pPr>
              <a:spcBef>
                <a:spcPts val="0"/>
              </a:spcBef>
            </a:pPr>
            <a:r>
              <a:rPr lang="en-US" sz="1200" b="0" dirty="0" smtClean="0">
                <a:solidFill>
                  <a:schemeClr val="tx1"/>
                </a:solidFill>
              </a:rPr>
              <a:t>School of Chemical Engineering</a:t>
            </a:r>
          </a:p>
        </p:txBody>
      </p:sp>
      <p:pic>
        <p:nvPicPr>
          <p:cNvPr id="4" name="Picture 2" descr="W:\Projekte\OTH_CI_Stud\Logo Farbe\Logo_OTH-D-Sub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672" y="5870703"/>
            <a:ext cx="1486341" cy="75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78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Index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400" dirty="0" smtClean="0"/>
              <a:t>Motivation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>
                <a:solidFill>
                  <a:srgbClr val="94877C"/>
                </a:solidFill>
              </a:rPr>
              <a:t>Test </a:t>
            </a:r>
            <a:r>
              <a:rPr lang="de-DE" sz="2400" dirty="0" err="1" smtClean="0">
                <a:solidFill>
                  <a:srgbClr val="94877C"/>
                </a:solidFill>
              </a:rPr>
              <a:t>bench</a:t>
            </a:r>
            <a:endParaRPr lang="de-DE" sz="2400" dirty="0" smtClean="0">
              <a:solidFill>
                <a:srgbClr val="94877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2400" dirty="0" err="1" smtClean="0">
                <a:solidFill>
                  <a:srgbClr val="94877C"/>
                </a:solidFill>
              </a:rPr>
              <a:t>Physical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properties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of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investigated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fuels</a:t>
            </a:r>
            <a:endParaRPr lang="de-DE" sz="2400" dirty="0" smtClean="0">
              <a:solidFill>
                <a:srgbClr val="94877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>
                <a:solidFill>
                  <a:srgbClr val="94877C"/>
                </a:solidFill>
              </a:rPr>
              <a:t>Experimental </a:t>
            </a:r>
            <a:r>
              <a:rPr lang="de-DE" sz="2400" dirty="0" err="1" smtClean="0">
                <a:solidFill>
                  <a:srgbClr val="94877C"/>
                </a:solidFill>
              </a:rPr>
              <a:t>Results</a:t>
            </a:r>
            <a:endParaRPr lang="de-DE" sz="2400" dirty="0" smtClean="0">
              <a:solidFill>
                <a:srgbClr val="94877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>
                <a:solidFill>
                  <a:srgbClr val="94877C"/>
                </a:solidFill>
              </a:rPr>
              <a:t>Summary </a:t>
            </a:r>
            <a:r>
              <a:rPr lang="de-DE" sz="2400" dirty="0" err="1" smtClean="0">
                <a:solidFill>
                  <a:srgbClr val="94877C"/>
                </a:solidFill>
              </a:rPr>
              <a:t>and</a:t>
            </a:r>
            <a:r>
              <a:rPr lang="de-DE" sz="2400" dirty="0" smtClean="0">
                <a:solidFill>
                  <a:srgbClr val="94877C"/>
                </a:solidFill>
              </a:rPr>
              <a:t> Outlook</a:t>
            </a:r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1158949" y="5837274"/>
            <a:ext cx="25305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671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Motivation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505611" y="6239356"/>
            <a:ext cx="3086100" cy="380092"/>
          </a:xfrm>
        </p:spPr>
        <p:txBody>
          <a:bodyPr/>
          <a:lstStyle/>
          <a:p>
            <a:r>
              <a:rPr lang="de-DE" dirty="0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3</a:t>
            </a:fld>
            <a:endParaRPr lang="de-DE" dirty="0"/>
          </a:p>
        </p:txBody>
      </p:sp>
      <p:pic>
        <p:nvPicPr>
          <p:cNvPr id="8" name="Picture 2" descr="S:\ZB_Zündstrahl\Abschlussbericht\Grafiken\ZS-Verfahr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585" y="1261717"/>
            <a:ext cx="6847584" cy="466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/>
          <p:cNvSpPr txBox="1"/>
          <p:nvPr/>
        </p:nvSpPr>
        <p:spPr>
          <a:xfrm>
            <a:off x="2205555" y="1309485"/>
            <a:ext cx="57777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Air</a:t>
            </a:r>
            <a:endParaRPr lang="de-DE" sz="1600" dirty="0"/>
          </a:p>
        </p:txBody>
      </p:sp>
      <p:sp>
        <p:nvSpPr>
          <p:cNvPr id="11" name="Textfeld 10"/>
          <p:cNvSpPr txBox="1"/>
          <p:nvPr/>
        </p:nvSpPr>
        <p:spPr>
          <a:xfrm>
            <a:off x="2091585" y="2637405"/>
            <a:ext cx="69765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Gas</a:t>
            </a:r>
            <a:endParaRPr lang="de-DE" sz="1600" dirty="0"/>
          </a:p>
        </p:txBody>
      </p:sp>
      <p:sp>
        <p:nvSpPr>
          <p:cNvPr id="12" name="Textfeld 11"/>
          <p:cNvSpPr txBox="1"/>
          <p:nvPr/>
        </p:nvSpPr>
        <p:spPr>
          <a:xfrm>
            <a:off x="4859798" y="1309485"/>
            <a:ext cx="151399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Pilot </a:t>
            </a:r>
            <a:r>
              <a:rPr lang="de-DE" sz="1600" dirty="0" err="1" smtClean="0"/>
              <a:t>fuel</a:t>
            </a:r>
            <a:endParaRPr lang="de-DE" sz="1600" dirty="0"/>
          </a:p>
        </p:txBody>
      </p:sp>
      <p:sp>
        <p:nvSpPr>
          <p:cNvPr id="13" name="Textfeld 12"/>
          <p:cNvSpPr txBox="1"/>
          <p:nvPr/>
        </p:nvSpPr>
        <p:spPr>
          <a:xfrm>
            <a:off x="7858744" y="2559223"/>
            <a:ext cx="18755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 err="1" smtClean="0"/>
              <a:t>Exhaust</a:t>
            </a:r>
            <a:r>
              <a:rPr lang="de-DE" sz="1600" dirty="0" smtClean="0"/>
              <a:t> gas</a:t>
            </a:r>
            <a:endParaRPr lang="de-DE" sz="1600" dirty="0"/>
          </a:p>
        </p:txBody>
      </p:sp>
      <p:sp>
        <p:nvSpPr>
          <p:cNvPr id="14" name="Textfeld 13"/>
          <p:cNvSpPr txBox="1"/>
          <p:nvPr/>
        </p:nvSpPr>
        <p:spPr>
          <a:xfrm>
            <a:off x="2878095" y="3480573"/>
            <a:ext cx="18755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Gas </a:t>
            </a:r>
            <a:r>
              <a:rPr lang="de-DE" sz="1600" dirty="0" err="1" smtClean="0"/>
              <a:t>mixing</a:t>
            </a:r>
            <a:r>
              <a:rPr lang="de-DE" sz="1600" dirty="0" smtClean="0"/>
              <a:t> </a:t>
            </a:r>
            <a:r>
              <a:rPr lang="de-DE" sz="1600" dirty="0" err="1" smtClean="0"/>
              <a:t>valve</a:t>
            </a:r>
            <a:endParaRPr lang="de-DE" sz="1600" dirty="0"/>
          </a:p>
        </p:txBody>
      </p:sp>
      <p:sp>
        <p:nvSpPr>
          <p:cNvPr id="15" name="Textfeld 14"/>
          <p:cNvSpPr txBox="1"/>
          <p:nvPr/>
        </p:nvSpPr>
        <p:spPr>
          <a:xfrm>
            <a:off x="3944145" y="1899698"/>
            <a:ext cx="1536666" cy="9694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600" dirty="0" err="1" smtClean="0"/>
              <a:t>Combustible</a:t>
            </a:r>
            <a:r>
              <a:rPr lang="de-DE" sz="1600" dirty="0" smtClean="0"/>
              <a:t> </a:t>
            </a:r>
            <a:r>
              <a:rPr lang="de-DE" sz="1600" dirty="0" err="1"/>
              <a:t>m</a:t>
            </a:r>
            <a:r>
              <a:rPr lang="de-DE" sz="1600" dirty="0" err="1" smtClean="0"/>
              <a:t>ixture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gas </a:t>
            </a: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r>
              <a:rPr lang="de-DE" sz="1600" dirty="0" err="1" smtClean="0"/>
              <a:t>air</a:t>
            </a:r>
            <a:endParaRPr lang="de-DE" sz="1600" dirty="0" smtClean="0"/>
          </a:p>
          <a:p>
            <a:pPr algn="ctr"/>
            <a:endParaRPr lang="de-DE" sz="700" dirty="0"/>
          </a:p>
        </p:txBody>
      </p:sp>
      <p:sp>
        <p:nvSpPr>
          <p:cNvPr id="3" name="Textfeld 2"/>
          <p:cNvSpPr txBox="1"/>
          <p:nvPr/>
        </p:nvSpPr>
        <p:spPr>
          <a:xfrm>
            <a:off x="482747" y="4115994"/>
            <a:ext cx="4172681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dirty="0" err="1" smtClean="0"/>
              <a:t>Utilisation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liquid </a:t>
            </a:r>
            <a:r>
              <a:rPr lang="de-DE" dirty="0" err="1" smtClean="0"/>
              <a:t>biofuels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pilot</a:t>
            </a:r>
            <a:r>
              <a:rPr lang="de-DE" dirty="0" smtClean="0"/>
              <a:t> </a:t>
            </a:r>
            <a:r>
              <a:rPr lang="de-DE" dirty="0" err="1" smtClean="0"/>
              <a:t>fuel</a:t>
            </a:r>
            <a:endParaRPr lang="de-DE" dirty="0" smtClean="0"/>
          </a:p>
          <a:p>
            <a:pPr>
              <a:spcAft>
                <a:spcPts val="600"/>
              </a:spcAft>
            </a:pPr>
            <a:r>
              <a:rPr lang="de-DE" dirty="0" smtClean="0"/>
              <a:t>in </a:t>
            </a:r>
            <a:r>
              <a:rPr lang="de-DE" dirty="0" err="1" smtClean="0"/>
              <a:t>stationary</a:t>
            </a:r>
            <a:r>
              <a:rPr lang="de-DE" dirty="0" smtClean="0"/>
              <a:t> Dual Fuel </a:t>
            </a:r>
            <a:r>
              <a:rPr lang="de-DE" dirty="0" err="1" smtClean="0"/>
              <a:t>engines</a:t>
            </a:r>
            <a:endParaRPr lang="de-DE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 err="1" smtClean="0"/>
              <a:t>Rape</a:t>
            </a:r>
            <a:r>
              <a:rPr lang="de-DE" dirty="0" smtClean="0"/>
              <a:t> </a:t>
            </a:r>
            <a:r>
              <a:rPr lang="de-DE" dirty="0" err="1" smtClean="0"/>
              <a:t>Seed</a:t>
            </a:r>
            <a:r>
              <a:rPr lang="de-DE" dirty="0" smtClean="0"/>
              <a:t> </a:t>
            </a:r>
            <a:r>
              <a:rPr lang="de-DE" dirty="0" err="1" smtClean="0"/>
              <a:t>Oil</a:t>
            </a:r>
            <a:endParaRPr lang="de-DE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 smtClean="0"/>
              <a:t>Biodiesel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 smtClean="0"/>
              <a:t>TCR </a:t>
            </a:r>
            <a:r>
              <a:rPr lang="de-DE" dirty="0" err="1" smtClean="0"/>
              <a:t>oil</a:t>
            </a:r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>
            <a:off x="7196414" y="5803026"/>
            <a:ext cx="16001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 smtClean="0"/>
              <a:t>Modified</a:t>
            </a:r>
            <a:r>
              <a:rPr lang="de-DE" sz="1000" dirty="0" smtClean="0"/>
              <a:t> </a:t>
            </a:r>
            <a:r>
              <a:rPr lang="de-DE" sz="1000" dirty="0" err="1" smtClean="0"/>
              <a:t>picture</a:t>
            </a:r>
            <a:r>
              <a:rPr lang="de-DE" sz="1000" dirty="0" smtClean="0"/>
              <a:t> </a:t>
            </a:r>
            <a:r>
              <a:rPr lang="de-DE" sz="1000" dirty="0" err="1" smtClean="0"/>
              <a:t>from</a:t>
            </a:r>
            <a:r>
              <a:rPr lang="de-DE" sz="1000" dirty="0" smtClean="0"/>
              <a:t> [1]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200448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Index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400" dirty="0" smtClean="0">
                <a:solidFill>
                  <a:srgbClr val="94877C"/>
                </a:solidFill>
              </a:rPr>
              <a:t>Motivation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/>
              <a:t>Test </a:t>
            </a:r>
            <a:r>
              <a:rPr lang="de-DE" sz="2400" dirty="0" err="1" smtClean="0"/>
              <a:t>bench</a:t>
            </a:r>
            <a:endParaRPr lang="de-DE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de-DE" sz="2400" dirty="0" err="1" smtClean="0">
                <a:solidFill>
                  <a:srgbClr val="94877C"/>
                </a:solidFill>
              </a:rPr>
              <a:t>Physical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properties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of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the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investigated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fuels</a:t>
            </a:r>
            <a:endParaRPr lang="de-DE" sz="2400" dirty="0" smtClean="0">
              <a:solidFill>
                <a:srgbClr val="94877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>
                <a:solidFill>
                  <a:srgbClr val="94877C"/>
                </a:solidFill>
              </a:rPr>
              <a:t>Experimental </a:t>
            </a:r>
            <a:r>
              <a:rPr lang="de-DE" sz="2400" dirty="0" err="1" smtClean="0">
                <a:solidFill>
                  <a:srgbClr val="94877C"/>
                </a:solidFill>
              </a:rPr>
              <a:t>Results</a:t>
            </a:r>
            <a:endParaRPr lang="de-DE" sz="2400" dirty="0" smtClean="0">
              <a:solidFill>
                <a:srgbClr val="94877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>
                <a:solidFill>
                  <a:srgbClr val="94877C"/>
                </a:solidFill>
              </a:rPr>
              <a:t>Summary </a:t>
            </a:r>
            <a:r>
              <a:rPr lang="de-DE" sz="2400" dirty="0" err="1" smtClean="0">
                <a:solidFill>
                  <a:srgbClr val="94877C"/>
                </a:solidFill>
              </a:rPr>
              <a:t>and</a:t>
            </a:r>
            <a:r>
              <a:rPr lang="de-DE" sz="2400" dirty="0" smtClean="0">
                <a:solidFill>
                  <a:srgbClr val="94877C"/>
                </a:solidFill>
              </a:rPr>
              <a:t> Outlook</a:t>
            </a:r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1158949" y="5837274"/>
            <a:ext cx="25305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858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Injection</a:t>
            </a:r>
            <a:r>
              <a:rPr lang="de-DE" dirty="0" smtClean="0"/>
              <a:t> Test </a:t>
            </a:r>
            <a:r>
              <a:rPr lang="de-DE" dirty="0" err="1" smtClean="0"/>
              <a:t>Bench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030" name="Picture 6" descr="S:\Abgeschlossene_Projekte\PT-FH_CR-BHKW\Technische_Projektabwicklung\Bilder\PTFH-Bilder_bearbeitet\IMGP37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72" y="1285025"/>
            <a:ext cx="7272669" cy="483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16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Injection</a:t>
            </a:r>
            <a:r>
              <a:rPr lang="de-DE" dirty="0" smtClean="0"/>
              <a:t> Test </a:t>
            </a:r>
            <a:r>
              <a:rPr lang="de-DE" dirty="0" err="1" smtClean="0"/>
              <a:t>Bench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6</a:t>
            </a:fld>
            <a:endParaRPr lang="de-DE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57" y="1890030"/>
            <a:ext cx="8770840" cy="3394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7319579" y="5449343"/>
            <a:ext cx="16001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 smtClean="0"/>
              <a:t>Modified</a:t>
            </a:r>
            <a:r>
              <a:rPr lang="de-DE" sz="1000" dirty="0" smtClean="0"/>
              <a:t> </a:t>
            </a:r>
            <a:r>
              <a:rPr lang="de-DE" sz="1000" dirty="0" err="1" smtClean="0"/>
              <a:t>picture</a:t>
            </a:r>
            <a:r>
              <a:rPr lang="de-DE" sz="1000" dirty="0" smtClean="0"/>
              <a:t> </a:t>
            </a:r>
            <a:r>
              <a:rPr lang="de-DE" sz="1000" dirty="0" err="1" smtClean="0"/>
              <a:t>from</a:t>
            </a:r>
            <a:r>
              <a:rPr lang="de-DE" sz="1000" dirty="0" smtClean="0"/>
              <a:t> [2]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34659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Injection</a:t>
            </a:r>
            <a:r>
              <a:rPr lang="de-DE" dirty="0" smtClean="0"/>
              <a:t> Test </a:t>
            </a:r>
            <a:r>
              <a:rPr lang="de-DE" dirty="0" err="1" smtClean="0"/>
              <a:t>Bench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839808" y="1259490"/>
            <a:ext cx="7180631" cy="4779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447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Injection</a:t>
            </a:r>
            <a:r>
              <a:rPr lang="de-DE" dirty="0" smtClean="0"/>
              <a:t> Analyzer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066"/>
          <a:stretch/>
        </p:blipFill>
        <p:spPr bwMode="auto">
          <a:xfrm>
            <a:off x="3765219" y="1504837"/>
            <a:ext cx="4553091" cy="1726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643289"/>
              </p:ext>
            </p:extLst>
          </p:nvPr>
        </p:nvGraphicFramePr>
        <p:xfrm>
          <a:off x="559558" y="2473773"/>
          <a:ext cx="2200896" cy="814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4" name="Formel" r:id="rId4" imgW="952500" imgH="355600" progId="Equation.3">
                  <p:embed/>
                </p:oleObj>
              </mc:Choice>
              <mc:Fallback>
                <p:oleObj name="Formel" r:id="rId4" imgW="952500" imgH="355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558" y="2473773"/>
                        <a:ext cx="2200896" cy="8143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942091"/>
              </p:ext>
            </p:extLst>
          </p:nvPr>
        </p:nvGraphicFramePr>
        <p:xfrm>
          <a:off x="593041" y="1589200"/>
          <a:ext cx="1669591" cy="845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5" name="Formel" r:id="rId6" imgW="774364" imgH="393529" progId="Equation.3">
                  <p:embed/>
                </p:oleObj>
              </mc:Choice>
              <mc:Fallback>
                <p:oleObj name="Formel" r:id="rId6" imgW="774364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041" y="1589200"/>
                        <a:ext cx="1669591" cy="8451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feld 11"/>
              <p:cNvSpPr txBox="1"/>
              <p:nvPr/>
            </p:nvSpPr>
            <p:spPr>
              <a:xfrm>
                <a:off x="533370" y="3708503"/>
                <a:ext cx="2569934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 smtClean="0"/>
                  <a:t>m = </a:t>
                </a:r>
                <a:r>
                  <a:rPr lang="de-DE" dirty="0" err="1" smtClean="0"/>
                  <a:t>fuel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mass</a:t>
                </a:r>
                <a:endParaRPr lang="de-DE" dirty="0" smtClean="0"/>
              </a:p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de-DE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de-DE" b="0" i="1" smtClean="0"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de-DE" dirty="0" smtClean="0"/>
                  <a:t> = </a:t>
                </a:r>
                <a:r>
                  <a:rPr lang="de-DE" dirty="0" err="1" smtClean="0"/>
                  <a:t>fuel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mass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flow</a:t>
                </a:r>
                <a:endParaRPr lang="de-DE" dirty="0" smtClean="0"/>
              </a:p>
              <a:p>
                <a:r>
                  <a:rPr lang="de-DE" dirty="0" smtClean="0"/>
                  <a:t>a = </a:t>
                </a:r>
                <a:r>
                  <a:rPr lang="de-DE" dirty="0" err="1" smtClean="0"/>
                  <a:t>sonic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speed</a:t>
                </a:r>
                <a:r>
                  <a:rPr lang="de-DE" dirty="0" smtClean="0"/>
                  <a:t> in fluid</a:t>
                </a:r>
              </a:p>
              <a:p>
                <a:r>
                  <a:rPr lang="de-DE" dirty="0" smtClean="0"/>
                  <a:t>A = </a:t>
                </a:r>
                <a:r>
                  <a:rPr lang="de-DE" dirty="0" err="1" smtClean="0"/>
                  <a:t>cross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area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of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tube</a:t>
                </a:r>
                <a:endParaRPr lang="de-DE" dirty="0" smtClean="0"/>
              </a:p>
              <a:p>
                <a:r>
                  <a:rPr lang="de-DE" dirty="0"/>
                  <a:t>p</a:t>
                </a:r>
                <a:r>
                  <a:rPr lang="de-DE" dirty="0" smtClean="0"/>
                  <a:t>(t) = </a:t>
                </a:r>
                <a:r>
                  <a:rPr lang="de-DE" dirty="0" err="1" smtClean="0"/>
                  <a:t>pressure</a:t>
                </a:r>
                <a:r>
                  <a:rPr lang="de-DE" dirty="0" smtClean="0"/>
                  <a:t> in </a:t>
                </a:r>
                <a:r>
                  <a:rPr lang="de-DE" dirty="0" err="1" smtClean="0"/>
                  <a:t>tube</a:t>
                </a:r>
                <a:endParaRPr lang="de-DE" dirty="0"/>
              </a:p>
            </p:txBody>
          </p:sp>
        </mc:Choice>
        <mc:Fallback xmlns="">
          <p:sp>
            <p:nvSpPr>
              <p:cNvPr id="12" name="Textfeld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70" y="3708503"/>
                <a:ext cx="2569934" cy="1477328"/>
              </a:xfrm>
              <a:prstGeom prst="rect">
                <a:avLst/>
              </a:prstGeom>
              <a:blipFill rotWithShape="1">
                <a:blip r:embed="rId8"/>
                <a:stretch>
                  <a:fillRect l="-1896" t="-2058" r="-1422" b="-535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uppieren 14"/>
          <p:cNvGrpSpPr/>
          <p:nvPr/>
        </p:nvGrpSpPr>
        <p:grpSpPr>
          <a:xfrm>
            <a:off x="3989333" y="3231165"/>
            <a:ext cx="4605780" cy="2981458"/>
            <a:chOff x="68238" y="1746913"/>
            <a:chExt cx="4237631" cy="2715904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377" t="31415" r="6819" b="29808"/>
            <a:stretch/>
          </p:blipFill>
          <p:spPr bwMode="auto">
            <a:xfrm>
              <a:off x="184245" y="1924334"/>
              <a:ext cx="4121624" cy="2224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hteck 12"/>
            <p:cNvSpPr/>
            <p:nvPr/>
          </p:nvSpPr>
          <p:spPr>
            <a:xfrm>
              <a:off x="68238" y="1746913"/>
              <a:ext cx="122830" cy="27159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14479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Index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400" dirty="0" smtClean="0">
                <a:solidFill>
                  <a:srgbClr val="94877C"/>
                </a:solidFill>
              </a:rPr>
              <a:t>Motivation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>
                <a:solidFill>
                  <a:srgbClr val="94877C"/>
                </a:solidFill>
              </a:rPr>
              <a:t>Test </a:t>
            </a:r>
            <a:r>
              <a:rPr lang="de-DE" sz="2400" dirty="0" err="1" smtClean="0">
                <a:solidFill>
                  <a:srgbClr val="94877C"/>
                </a:solidFill>
              </a:rPr>
              <a:t>bench</a:t>
            </a:r>
            <a:endParaRPr lang="de-DE" sz="2400" dirty="0" smtClean="0">
              <a:solidFill>
                <a:srgbClr val="94877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2400" dirty="0" err="1" smtClean="0"/>
              <a:t>Physical</a:t>
            </a:r>
            <a:r>
              <a:rPr lang="de-DE" sz="2400" dirty="0" smtClean="0"/>
              <a:t> </a:t>
            </a:r>
            <a:r>
              <a:rPr lang="de-DE" sz="2400" dirty="0" err="1" smtClean="0"/>
              <a:t>properties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investigated</a:t>
            </a:r>
            <a:r>
              <a:rPr lang="de-DE" sz="2400" dirty="0" smtClean="0"/>
              <a:t> </a:t>
            </a:r>
            <a:r>
              <a:rPr lang="de-DE" sz="2400" dirty="0" err="1" smtClean="0"/>
              <a:t>fuels</a:t>
            </a:r>
            <a:endParaRPr lang="de-DE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>
                <a:solidFill>
                  <a:srgbClr val="94877C"/>
                </a:solidFill>
              </a:rPr>
              <a:t>Experimental </a:t>
            </a:r>
            <a:r>
              <a:rPr lang="de-DE" sz="2400" dirty="0" err="1" smtClean="0">
                <a:solidFill>
                  <a:srgbClr val="94877C"/>
                </a:solidFill>
              </a:rPr>
              <a:t>Results</a:t>
            </a:r>
            <a:endParaRPr lang="de-DE" sz="2400" dirty="0" smtClean="0">
              <a:solidFill>
                <a:srgbClr val="94877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>
                <a:solidFill>
                  <a:srgbClr val="94877C"/>
                </a:solidFill>
              </a:rPr>
              <a:t>Summary </a:t>
            </a:r>
            <a:r>
              <a:rPr lang="de-DE" sz="2400" dirty="0" err="1" smtClean="0">
                <a:solidFill>
                  <a:srgbClr val="94877C"/>
                </a:solidFill>
              </a:rPr>
              <a:t>and</a:t>
            </a:r>
            <a:r>
              <a:rPr lang="de-DE" sz="2400" dirty="0" smtClean="0">
                <a:solidFill>
                  <a:srgbClr val="94877C"/>
                </a:solidFill>
              </a:rPr>
              <a:t> Outlook</a:t>
            </a:r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1158949" y="5837274"/>
            <a:ext cx="25305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986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Sonic Speed in Different </a:t>
            </a:r>
            <a:r>
              <a:rPr lang="de-DE" dirty="0" err="1" smtClean="0"/>
              <a:t>Fuels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Fuel </a:t>
            </a:r>
            <a:r>
              <a:rPr lang="de-DE" dirty="0" err="1" smtClean="0"/>
              <a:t>pressure</a:t>
            </a:r>
            <a:r>
              <a:rPr lang="de-DE" dirty="0" smtClean="0"/>
              <a:t> 50 bar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10</a:t>
            </a:fld>
            <a:endParaRPr lang="de-DE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11" y="1590646"/>
            <a:ext cx="7325589" cy="4521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140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Sonic Speed in Different </a:t>
            </a:r>
            <a:r>
              <a:rPr lang="de-DE" dirty="0" err="1" smtClean="0"/>
              <a:t>Fuels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Fuel </a:t>
            </a:r>
            <a:r>
              <a:rPr lang="de-DE" dirty="0" err="1" smtClean="0"/>
              <a:t>temperature</a:t>
            </a:r>
            <a:r>
              <a:rPr lang="de-DE" dirty="0" smtClean="0"/>
              <a:t> 40 °C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11</a:t>
            </a:fld>
            <a:endParaRPr lang="de-DE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98" y="1599272"/>
            <a:ext cx="7325589" cy="4521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54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Sonic Speed at high </a:t>
            </a:r>
            <a:r>
              <a:rPr lang="de-DE" dirty="0" err="1" smtClean="0"/>
              <a:t>pressures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Fuel </a:t>
            </a:r>
            <a:r>
              <a:rPr lang="de-DE" dirty="0" err="1" smtClean="0"/>
              <a:t>temperature</a:t>
            </a:r>
            <a:r>
              <a:rPr lang="de-DE" dirty="0" smtClean="0"/>
              <a:t> 100°C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12</a:t>
            </a:fld>
            <a:endParaRPr lang="de-DE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65" y="1651031"/>
            <a:ext cx="7306080" cy="4521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759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97" y="1521635"/>
            <a:ext cx="7306080" cy="4521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Viscosity</a:t>
            </a:r>
            <a:r>
              <a:rPr lang="de-DE" dirty="0" smtClean="0"/>
              <a:t> at high </a:t>
            </a:r>
            <a:r>
              <a:rPr lang="de-DE" dirty="0" err="1" smtClean="0"/>
              <a:t>pressures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3347252" y="3455030"/>
            <a:ext cx="34330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Viscosity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rape</a:t>
            </a:r>
            <a:r>
              <a:rPr lang="de-DE" dirty="0" smtClean="0"/>
              <a:t> </a:t>
            </a:r>
            <a:r>
              <a:rPr lang="de-DE" dirty="0" err="1" smtClean="0"/>
              <a:t>seed</a:t>
            </a:r>
            <a:r>
              <a:rPr lang="de-DE" dirty="0" smtClean="0"/>
              <a:t> </a:t>
            </a:r>
            <a:r>
              <a:rPr lang="de-DE" dirty="0" err="1" smtClean="0"/>
              <a:t>oil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very</a:t>
            </a:r>
            <a:endParaRPr lang="de-DE" dirty="0" smtClean="0"/>
          </a:p>
          <a:p>
            <a:r>
              <a:rPr lang="de-DE" dirty="0" smtClean="0"/>
              <a:t>sensitive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temperature</a:t>
            </a:r>
            <a:endParaRPr lang="de-DE" dirty="0" smtClean="0"/>
          </a:p>
          <a:p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pressure</a:t>
            </a:r>
            <a:endParaRPr lang="de-DE" dirty="0"/>
          </a:p>
        </p:txBody>
      </p:sp>
      <p:cxnSp>
        <p:nvCxnSpPr>
          <p:cNvPr id="11" name="Gerade Verbindung mit Pfeil 10"/>
          <p:cNvCxnSpPr/>
          <p:nvPr/>
        </p:nvCxnSpPr>
        <p:spPr>
          <a:xfrm flipH="1">
            <a:off x="2160918" y="4663032"/>
            <a:ext cx="1781354" cy="0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2053290" y="4445442"/>
            <a:ext cx="2199533" cy="43518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812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Index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400" dirty="0" smtClean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>
                <a:solidFill>
                  <a:srgbClr val="94877C"/>
                </a:solidFill>
              </a:rPr>
              <a:t>Test </a:t>
            </a:r>
            <a:r>
              <a:rPr lang="de-DE" sz="2400" dirty="0" err="1" smtClean="0">
                <a:solidFill>
                  <a:srgbClr val="94877C"/>
                </a:solidFill>
              </a:rPr>
              <a:t>bench</a:t>
            </a:r>
            <a:endParaRPr lang="de-DE" sz="2400" dirty="0" smtClean="0">
              <a:solidFill>
                <a:srgbClr val="94877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2400" dirty="0" err="1" smtClean="0">
                <a:solidFill>
                  <a:srgbClr val="94877C"/>
                </a:solidFill>
              </a:rPr>
              <a:t>Physical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properties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of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the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investigated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fuels</a:t>
            </a:r>
            <a:endParaRPr lang="de-DE" sz="2400" dirty="0" smtClean="0">
              <a:solidFill>
                <a:srgbClr val="94877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/>
              <a:t>Experimental </a:t>
            </a:r>
            <a:r>
              <a:rPr lang="de-DE" sz="2400" dirty="0" err="1" smtClean="0"/>
              <a:t>Results</a:t>
            </a:r>
            <a:endParaRPr lang="de-DE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>
                <a:solidFill>
                  <a:srgbClr val="94877C"/>
                </a:solidFill>
              </a:rPr>
              <a:t>Summary </a:t>
            </a:r>
            <a:r>
              <a:rPr lang="de-DE" sz="2400" dirty="0" err="1" smtClean="0">
                <a:solidFill>
                  <a:srgbClr val="94877C"/>
                </a:solidFill>
              </a:rPr>
              <a:t>and</a:t>
            </a:r>
            <a:r>
              <a:rPr lang="de-DE" sz="2400" dirty="0" smtClean="0">
                <a:solidFill>
                  <a:srgbClr val="94877C"/>
                </a:solidFill>
              </a:rPr>
              <a:t> Outlook</a:t>
            </a:r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1158949" y="5837274"/>
            <a:ext cx="25305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050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Experimental </a:t>
            </a:r>
            <a:r>
              <a:rPr lang="de-DE" dirty="0" err="1" smtClean="0"/>
              <a:t>setup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idx="10"/>
          </p:nvPr>
        </p:nvSpPr>
        <p:spPr>
          <a:xfrm>
            <a:off x="388309" y="1803271"/>
            <a:ext cx="8281237" cy="3900487"/>
          </a:xfrm>
        </p:spPr>
        <p:txBody>
          <a:bodyPr/>
          <a:lstStyle/>
          <a:p>
            <a:r>
              <a:rPr lang="en-US" sz="2400" dirty="0" smtClean="0"/>
              <a:t>Bosch high pressure pump with common rail and two different solenoid valve common-rail injectors controlled by Bosch ECU</a:t>
            </a:r>
          </a:p>
          <a:p>
            <a:r>
              <a:rPr lang="en-US" sz="2400" dirty="0" smtClean="0"/>
              <a:t>Injector 1:</a:t>
            </a:r>
          </a:p>
          <a:p>
            <a:pPr lvl="1"/>
            <a:r>
              <a:rPr lang="en-US" sz="2000" dirty="0" smtClean="0"/>
              <a:t>ISO 4113 calibration fluid as reference (equivalent to diesel fuel)</a:t>
            </a:r>
          </a:p>
          <a:p>
            <a:pPr lvl="1"/>
            <a:r>
              <a:rPr lang="en-US" sz="2000" dirty="0" smtClean="0"/>
              <a:t>Rape seed oil DIN 51605</a:t>
            </a:r>
          </a:p>
          <a:p>
            <a:r>
              <a:rPr lang="en-US" sz="2400" dirty="0" smtClean="0"/>
              <a:t>Injector 2:</a:t>
            </a:r>
            <a:endParaRPr lang="en-US" sz="2400" dirty="0"/>
          </a:p>
          <a:p>
            <a:pPr lvl="1"/>
            <a:r>
              <a:rPr lang="de-DE" sz="2000" dirty="0" smtClean="0"/>
              <a:t>ISO 4113 </a:t>
            </a:r>
            <a:r>
              <a:rPr lang="en-US" sz="2000" dirty="0"/>
              <a:t>calibration fluid as reference </a:t>
            </a:r>
            <a:endParaRPr lang="en-US" sz="2000" dirty="0" smtClean="0"/>
          </a:p>
          <a:p>
            <a:pPr lvl="1"/>
            <a:r>
              <a:rPr lang="en-US" sz="2000" dirty="0" smtClean="0"/>
              <a:t>Biodiesel EN 14214</a:t>
            </a:r>
          </a:p>
          <a:p>
            <a:pPr lvl="1"/>
            <a:r>
              <a:rPr lang="en-US" sz="2000" dirty="0" smtClean="0"/>
              <a:t>TCR oil obtained through </a:t>
            </a:r>
            <a:r>
              <a:rPr lang="en-US" sz="2000" dirty="0" err="1" smtClean="0"/>
              <a:t>thermocatalytic</a:t>
            </a:r>
            <a:r>
              <a:rPr lang="en-US" sz="2000" dirty="0" smtClean="0"/>
              <a:t> reforming, c.f. [3][4][5][6]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70764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Injection</a:t>
            </a:r>
            <a:r>
              <a:rPr lang="de-DE" dirty="0" smtClean="0"/>
              <a:t> </a:t>
            </a:r>
            <a:r>
              <a:rPr lang="de-DE" dirty="0" err="1" smtClean="0"/>
              <a:t>rates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15" name="Untertitel 1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ISO fluid vs. </a:t>
            </a:r>
            <a:r>
              <a:rPr lang="de-DE" dirty="0" err="1" smtClean="0"/>
              <a:t>biodiesel</a:t>
            </a:r>
            <a:r>
              <a:rPr lang="de-DE" dirty="0" smtClean="0"/>
              <a:t> vs. TCR </a:t>
            </a:r>
            <a:r>
              <a:rPr lang="de-DE" dirty="0" err="1" smtClean="0"/>
              <a:t>oil</a:t>
            </a:r>
            <a:endParaRPr lang="de-DE" dirty="0"/>
          </a:p>
        </p:txBody>
      </p:sp>
      <p:grpSp>
        <p:nvGrpSpPr>
          <p:cNvPr id="14" name="Gruppieren 13"/>
          <p:cNvGrpSpPr/>
          <p:nvPr/>
        </p:nvGrpSpPr>
        <p:grpSpPr>
          <a:xfrm>
            <a:off x="948904" y="1450374"/>
            <a:ext cx="7100100" cy="5120640"/>
            <a:chOff x="948904" y="1450374"/>
            <a:chExt cx="7100100" cy="5120640"/>
          </a:xfrm>
        </p:grpSpPr>
        <p:graphicFrame>
          <p:nvGraphicFramePr>
            <p:cNvPr id="17" name="Objek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83769626"/>
                </p:ext>
              </p:extLst>
            </p:nvPr>
          </p:nvGraphicFramePr>
          <p:xfrm>
            <a:off x="948904" y="1450374"/>
            <a:ext cx="7100100" cy="51206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35" name="Graph" r:id="rId4" imgW="4057200" imgH="2926080" progId="Origin50.Graph">
                    <p:embed/>
                  </p:oleObj>
                </mc:Choice>
                <mc:Fallback>
                  <p:oleObj name="Graph" r:id="rId4" imgW="4057200" imgH="2926080" progId="Origin50.Graph">
                    <p:embed/>
                    <p:pic>
                      <p:nvPicPr>
                        <p:cNvPr id="0" name="Objekt 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48904" y="1450374"/>
                          <a:ext cx="7100100" cy="51206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8" name="Gerade Verbindung mit Pfeil 27"/>
            <p:cNvCxnSpPr/>
            <p:nvPr/>
          </p:nvCxnSpPr>
          <p:spPr>
            <a:xfrm>
              <a:off x="3412722" y="4505873"/>
              <a:ext cx="236252" cy="20415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mit Pfeil 28"/>
            <p:cNvCxnSpPr/>
            <p:nvPr/>
          </p:nvCxnSpPr>
          <p:spPr>
            <a:xfrm flipH="1">
              <a:off x="5124092" y="3536830"/>
              <a:ext cx="785002" cy="56934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709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Injection</a:t>
            </a:r>
            <a:r>
              <a:rPr lang="de-DE" dirty="0" smtClean="0"/>
              <a:t> </a:t>
            </a:r>
            <a:r>
              <a:rPr lang="de-DE" dirty="0" err="1" smtClean="0"/>
              <a:t>rates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ISO fluid vs. </a:t>
            </a:r>
            <a:r>
              <a:rPr lang="de-DE" dirty="0" err="1" smtClean="0"/>
              <a:t>rape</a:t>
            </a:r>
            <a:r>
              <a:rPr lang="de-DE" dirty="0" smtClean="0"/>
              <a:t> </a:t>
            </a:r>
            <a:r>
              <a:rPr lang="de-DE" dirty="0" err="1" smtClean="0"/>
              <a:t>seed</a:t>
            </a:r>
            <a:r>
              <a:rPr lang="de-DE" dirty="0" smtClean="0"/>
              <a:t> </a:t>
            </a:r>
            <a:r>
              <a:rPr lang="de-DE" dirty="0" err="1" smtClean="0"/>
              <a:t>oil</a:t>
            </a:r>
            <a:endParaRPr lang="de-DE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07" y="1354347"/>
            <a:ext cx="6857144" cy="514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314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62" y="1408404"/>
            <a:ext cx="7437765" cy="4808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Injector</a:t>
            </a:r>
            <a:r>
              <a:rPr lang="de-DE" dirty="0" smtClean="0"/>
              <a:t> </a:t>
            </a:r>
            <a:r>
              <a:rPr lang="de-DE" dirty="0" err="1" smtClean="0"/>
              <a:t>map</a:t>
            </a:r>
            <a:r>
              <a:rPr lang="de-DE" dirty="0" smtClean="0"/>
              <a:t> ISO 4113 fluid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18" name="Textfeld 1"/>
          <p:cNvSpPr txBox="1"/>
          <p:nvPr/>
        </p:nvSpPr>
        <p:spPr>
          <a:xfrm>
            <a:off x="1595299" y="2810001"/>
            <a:ext cx="914448" cy="341837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dirty="0" err="1" smtClean="0"/>
              <a:t>Ballistic</a:t>
            </a:r>
            <a:r>
              <a:rPr lang="de-DE" sz="1400" dirty="0" smtClean="0"/>
              <a:t> </a:t>
            </a:r>
            <a:r>
              <a:rPr lang="de-DE" sz="1400" dirty="0" err="1" smtClean="0"/>
              <a:t>mode</a:t>
            </a:r>
            <a:endParaRPr lang="de-DE" sz="1400" dirty="0"/>
          </a:p>
        </p:txBody>
      </p:sp>
      <p:cxnSp>
        <p:nvCxnSpPr>
          <p:cNvPr id="19" name="Gerade Verbindung 18"/>
          <p:cNvCxnSpPr/>
          <p:nvPr/>
        </p:nvCxnSpPr>
        <p:spPr>
          <a:xfrm>
            <a:off x="2251495" y="2384087"/>
            <a:ext cx="2691441" cy="153550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"/>
          <p:cNvSpPr txBox="1"/>
          <p:nvPr/>
        </p:nvSpPr>
        <p:spPr>
          <a:xfrm>
            <a:off x="1914501" y="1959893"/>
            <a:ext cx="1467900" cy="34700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dirty="0" smtClean="0"/>
              <a:t>Non </a:t>
            </a:r>
            <a:r>
              <a:rPr lang="de-DE" sz="1400" dirty="0" err="1"/>
              <a:t>b</a:t>
            </a:r>
            <a:r>
              <a:rPr lang="de-DE" sz="1400" dirty="0" err="1" smtClean="0"/>
              <a:t>allistic</a:t>
            </a:r>
            <a:r>
              <a:rPr lang="de-DE" sz="1400" dirty="0" smtClean="0"/>
              <a:t> </a:t>
            </a:r>
            <a:r>
              <a:rPr lang="de-DE" sz="1400" dirty="0" err="1" smtClean="0"/>
              <a:t>mode</a:t>
            </a:r>
            <a:endParaRPr lang="de-DE" sz="1400" dirty="0"/>
          </a:p>
        </p:txBody>
      </p:sp>
      <p:sp>
        <p:nvSpPr>
          <p:cNvPr id="7" name="Textfeld 6"/>
          <p:cNvSpPr txBox="1"/>
          <p:nvPr/>
        </p:nvSpPr>
        <p:spPr>
          <a:xfrm>
            <a:off x="3890514" y="4182018"/>
            <a:ext cx="2432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 smtClean="0"/>
              <a:t>For</a:t>
            </a:r>
            <a:r>
              <a:rPr lang="de-DE" sz="1600" dirty="0" smtClean="0"/>
              <a:t> </a:t>
            </a:r>
            <a:r>
              <a:rPr lang="de-DE" sz="1600" dirty="0" err="1" smtClean="0"/>
              <a:t>duel-fuel</a:t>
            </a:r>
            <a:r>
              <a:rPr lang="de-DE" sz="1600" dirty="0" smtClean="0"/>
              <a:t> </a:t>
            </a:r>
            <a:r>
              <a:rPr lang="de-DE" sz="1600" dirty="0" err="1" smtClean="0"/>
              <a:t>operation</a:t>
            </a:r>
            <a:r>
              <a:rPr lang="de-DE" sz="1600" dirty="0" smtClean="0"/>
              <a:t> </a:t>
            </a:r>
            <a:r>
              <a:rPr lang="de-DE" sz="1600" dirty="0" err="1" smtClean="0"/>
              <a:t>small</a:t>
            </a:r>
            <a:r>
              <a:rPr lang="de-DE" sz="1600" dirty="0" smtClean="0"/>
              <a:t> </a:t>
            </a:r>
            <a:r>
              <a:rPr lang="de-DE" sz="1600" dirty="0" err="1" smtClean="0"/>
              <a:t>injection</a:t>
            </a:r>
            <a:r>
              <a:rPr lang="de-DE" sz="1600" dirty="0" smtClean="0"/>
              <a:t> </a:t>
            </a:r>
            <a:r>
              <a:rPr lang="de-DE" sz="1600" dirty="0" err="1" smtClean="0"/>
              <a:t>quantities</a:t>
            </a:r>
            <a:r>
              <a:rPr lang="de-DE" sz="1600" dirty="0" smtClean="0"/>
              <a:t> </a:t>
            </a:r>
            <a:r>
              <a:rPr lang="de-DE" sz="1600" dirty="0" err="1" smtClean="0"/>
              <a:t>are</a:t>
            </a:r>
            <a:r>
              <a:rPr lang="de-DE" sz="1600" dirty="0" smtClean="0"/>
              <a:t> </a:t>
            </a:r>
            <a:r>
              <a:rPr lang="de-DE" sz="1600" dirty="0" err="1" smtClean="0"/>
              <a:t>required</a:t>
            </a:r>
            <a:r>
              <a:rPr lang="de-DE" sz="1600" dirty="0" smtClean="0"/>
              <a:t> </a:t>
            </a:r>
            <a:r>
              <a:rPr lang="de-DE" sz="1600" dirty="0" smtClean="0">
                <a:sym typeface="Symbol"/>
              </a:rPr>
              <a:t></a:t>
            </a:r>
            <a:r>
              <a:rPr lang="de-DE" sz="1600" dirty="0" smtClean="0"/>
              <a:t> </a:t>
            </a:r>
            <a:r>
              <a:rPr lang="de-DE" sz="1600" dirty="0" err="1" smtClean="0"/>
              <a:t>injector</a:t>
            </a:r>
            <a:r>
              <a:rPr lang="de-DE" sz="1600" dirty="0" smtClean="0"/>
              <a:t> will </a:t>
            </a:r>
            <a:r>
              <a:rPr lang="de-DE" sz="1600" dirty="0" err="1" smtClean="0"/>
              <a:t>operate</a:t>
            </a:r>
            <a:r>
              <a:rPr lang="de-DE" sz="1600" dirty="0" smtClean="0"/>
              <a:t> in </a:t>
            </a:r>
            <a:r>
              <a:rPr lang="de-DE" sz="1600" dirty="0" err="1" smtClean="0"/>
              <a:t>ballistic</a:t>
            </a:r>
            <a:r>
              <a:rPr lang="de-DE" sz="1600" dirty="0" smtClean="0"/>
              <a:t> </a:t>
            </a:r>
            <a:r>
              <a:rPr lang="de-DE" sz="1600" dirty="0" err="1" smtClean="0"/>
              <a:t>mode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56208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25" y="1422487"/>
            <a:ext cx="7442642" cy="4808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Injector</a:t>
            </a:r>
            <a:r>
              <a:rPr lang="de-DE" dirty="0" smtClean="0"/>
              <a:t> </a:t>
            </a:r>
            <a:r>
              <a:rPr lang="de-DE" dirty="0" err="1" smtClean="0"/>
              <a:t>map</a:t>
            </a:r>
            <a:r>
              <a:rPr lang="de-DE" dirty="0" smtClean="0"/>
              <a:t> </a:t>
            </a:r>
            <a:r>
              <a:rPr lang="de-DE" dirty="0" err="1" smtClean="0"/>
              <a:t>biodiesel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15" name="Textfeld 1"/>
          <p:cNvSpPr txBox="1"/>
          <p:nvPr/>
        </p:nvSpPr>
        <p:spPr>
          <a:xfrm>
            <a:off x="1595299" y="2810001"/>
            <a:ext cx="914448" cy="341837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dirty="0" err="1" smtClean="0"/>
              <a:t>Ballistic</a:t>
            </a:r>
            <a:r>
              <a:rPr lang="de-DE" sz="1400" dirty="0" smtClean="0"/>
              <a:t> </a:t>
            </a:r>
            <a:r>
              <a:rPr lang="de-DE" sz="1400" dirty="0" err="1" smtClean="0"/>
              <a:t>mode</a:t>
            </a:r>
            <a:endParaRPr lang="de-DE" sz="1400" dirty="0"/>
          </a:p>
        </p:txBody>
      </p:sp>
      <p:cxnSp>
        <p:nvCxnSpPr>
          <p:cNvPr id="16" name="Gerade Verbindung 15"/>
          <p:cNvCxnSpPr/>
          <p:nvPr/>
        </p:nvCxnSpPr>
        <p:spPr>
          <a:xfrm>
            <a:off x="2251495" y="2384087"/>
            <a:ext cx="2691441" cy="153550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"/>
          <p:cNvSpPr txBox="1"/>
          <p:nvPr/>
        </p:nvSpPr>
        <p:spPr>
          <a:xfrm>
            <a:off x="1914501" y="1959893"/>
            <a:ext cx="1467900" cy="34700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dirty="0" smtClean="0"/>
              <a:t>Non </a:t>
            </a:r>
            <a:r>
              <a:rPr lang="de-DE" sz="1400" dirty="0" err="1"/>
              <a:t>b</a:t>
            </a:r>
            <a:r>
              <a:rPr lang="de-DE" sz="1400" dirty="0" err="1" smtClean="0"/>
              <a:t>allistic</a:t>
            </a:r>
            <a:r>
              <a:rPr lang="de-DE" sz="1400" dirty="0" smtClean="0"/>
              <a:t> </a:t>
            </a:r>
            <a:r>
              <a:rPr lang="de-DE" sz="1400" dirty="0" err="1" smtClean="0"/>
              <a:t>mode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8883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26" y="1517829"/>
            <a:ext cx="7437765" cy="4808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Injector</a:t>
            </a:r>
            <a:r>
              <a:rPr lang="de-DE" dirty="0" smtClean="0"/>
              <a:t> </a:t>
            </a:r>
            <a:r>
              <a:rPr lang="de-DE" dirty="0" err="1" smtClean="0"/>
              <a:t>map</a:t>
            </a:r>
            <a:r>
              <a:rPr lang="de-DE" dirty="0" smtClean="0"/>
              <a:t> TCR </a:t>
            </a:r>
            <a:r>
              <a:rPr lang="de-DE" dirty="0" err="1" smtClean="0"/>
              <a:t>oil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20</a:t>
            </a:fld>
            <a:endParaRPr lang="de-DE" dirty="0"/>
          </a:p>
        </p:txBody>
      </p:sp>
      <p:sp>
        <p:nvSpPr>
          <p:cNvPr id="12" name="Textfeld 1"/>
          <p:cNvSpPr txBox="1"/>
          <p:nvPr/>
        </p:nvSpPr>
        <p:spPr>
          <a:xfrm>
            <a:off x="1639113" y="2642086"/>
            <a:ext cx="914448" cy="341837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dirty="0" err="1" smtClean="0"/>
              <a:t>Ballistic</a:t>
            </a:r>
            <a:r>
              <a:rPr lang="de-DE" sz="1400" dirty="0" smtClean="0"/>
              <a:t> </a:t>
            </a:r>
            <a:r>
              <a:rPr lang="de-DE" sz="1400" dirty="0" err="1" smtClean="0"/>
              <a:t>mode</a:t>
            </a:r>
            <a:endParaRPr lang="de-DE" sz="1400" dirty="0"/>
          </a:p>
        </p:txBody>
      </p:sp>
      <p:sp>
        <p:nvSpPr>
          <p:cNvPr id="13" name="Textfeld 12"/>
          <p:cNvSpPr txBox="1"/>
          <p:nvPr/>
        </p:nvSpPr>
        <p:spPr>
          <a:xfrm>
            <a:off x="5040702" y="1921861"/>
            <a:ext cx="30799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At </a:t>
            </a:r>
            <a:r>
              <a:rPr lang="de-DE" sz="1600" dirty="0" err="1" smtClean="0"/>
              <a:t>low</a:t>
            </a:r>
            <a:r>
              <a:rPr lang="de-DE" sz="1600" dirty="0" smtClean="0"/>
              <a:t> </a:t>
            </a:r>
            <a:r>
              <a:rPr lang="de-DE" sz="1600" dirty="0" err="1" smtClean="0"/>
              <a:t>pressures</a:t>
            </a:r>
            <a:r>
              <a:rPr lang="de-DE" sz="1600" dirty="0" smtClean="0"/>
              <a:t> </a:t>
            </a:r>
            <a:r>
              <a:rPr lang="de-DE" sz="1600" dirty="0" err="1" smtClean="0"/>
              <a:t>injected</a:t>
            </a:r>
            <a:r>
              <a:rPr lang="de-DE" sz="1600" dirty="0" smtClean="0"/>
              <a:t> </a:t>
            </a:r>
            <a:r>
              <a:rPr lang="de-DE" sz="1600" dirty="0" err="1" smtClean="0"/>
              <a:t>fuel</a:t>
            </a:r>
            <a:r>
              <a:rPr lang="de-DE" sz="1600" dirty="0" smtClean="0"/>
              <a:t> </a:t>
            </a:r>
            <a:r>
              <a:rPr lang="de-DE" sz="1600" dirty="0" err="1" smtClean="0"/>
              <a:t>mass</a:t>
            </a:r>
            <a:r>
              <a:rPr lang="de-DE" sz="1600" dirty="0" smtClean="0"/>
              <a:t> </a:t>
            </a:r>
            <a:r>
              <a:rPr lang="de-DE" sz="1600" dirty="0" err="1" smtClean="0"/>
              <a:t>does</a:t>
            </a:r>
            <a:r>
              <a:rPr lang="de-DE" sz="1600" dirty="0" smtClean="0"/>
              <a:t> not </a:t>
            </a:r>
            <a:r>
              <a:rPr lang="de-DE" sz="1600" dirty="0" err="1" smtClean="0"/>
              <a:t>increase</a:t>
            </a:r>
            <a:r>
              <a:rPr lang="de-DE" sz="1600" dirty="0" smtClean="0"/>
              <a:t> </a:t>
            </a:r>
            <a:r>
              <a:rPr lang="de-DE" sz="1600" dirty="0" err="1" smtClean="0"/>
              <a:t>linearly</a:t>
            </a:r>
            <a:r>
              <a:rPr lang="de-DE" sz="1600" dirty="0" smtClean="0"/>
              <a:t> </a:t>
            </a:r>
            <a:r>
              <a:rPr lang="de-DE" sz="1600" dirty="0" err="1" smtClean="0"/>
              <a:t>with</a:t>
            </a:r>
            <a:r>
              <a:rPr lang="de-DE" sz="1600" dirty="0" smtClean="0"/>
              <a:t> </a:t>
            </a:r>
            <a:r>
              <a:rPr lang="de-DE" sz="1600" dirty="0" err="1" smtClean="0"/>
              <a:t>increasing</a:t>
            </a:r>
            <a:r>
              <a:rPr lang="de-DE" sz="1600" dirty="0" smtClean="0"/>
              <a:t> pulse </a:t>
            </a:r>
            <a:r>
              <a:rPr lang="de-DE" sz="1600" dirty="0" err="1" smtClean="0"/>
              <a:t>duration</a:t>
            </a:r>
            <a:endParaRPr lang="de-DE" sz="1600" dirty="0"/>
          </a:p>
        </p:txBody>
      </p:sp>
      <p:cxnSp>
        <p:nvCxnSpPr>
          <p:cNvPr id="14" name="Gerade Verbindung 13"/>
          <p:cNvCxnSpPr/>
          <p:nvPr/>
        </p:nvCxnSpPr>
        <p:spPr>
          <a:xfrm>
            <a:off x="2415396" y="2386786"/>
            <a:ext cx="2424023" cy="146922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e 15"/>
          <p:cNvSpPr/>
          <p:nvPr/>
        </p:nvSpPr>
        <p:spPr>
          <a:xfrm>
            <a:off x="3887997" y="2729047"/>
            <a:ext cx="1684668" cy="7742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"/>
          <p:cNvSpPr txBox="1"/>
          <p:nvPr/>
        </p:nvSpPr>
        <p:spPr>
          <a:xfrm>
            <a:off x="1819611" y="1890117"/>
            <a:ext cx="1467900" cy="34700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dirty="0" smtClean="0"/>
              <a:t>Non </a:t>
            </a:r>
            <a:r>
              <a:rPr lang="de-DE" sz="1400" dirty="0" err="1"/>
              <a:t>b</a:t>
            </a:r>
            <a:r>
              <a:rPr lang="de-DE" sz="1400" dirty="0" err="1" smtClean="0"/>
              <a:t>allistic</a:t>
            </a:r>
            <a:r>
              <a:rPr lang="de-DE" sz="1400" dirty="0" smtClean="0"/>
              <a:t> </a:t>
            </a:r>
            <a:r>
              <a:rPr lang="de-DE" sz="1400" dirty="0" err="1" smtClean="0"/>
              <a:t>mode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28399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Injector</a:t>
            </a:r>
            <a:r>
              <a:rPr lang="de-DE" dirty="0" smtClean="0"/>
              <a:t> </a:t>
            </a:r>
            <a:r>
              <a:rPr lang="de-DE" dirty="0" err="1" smtClean="0"/>
              <a:t>characteristic</a:t>
            </a:r>
            <a:r>
              <a:rPr lang="de-DE" dirty="0" smtClean="0"/>
              <a:t> at 1000 bar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21</a:t>
            </a:fld>
            <a:endParaRPr lang="de-DE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86" y="1354166"/>
            <a:ext cx="7437765" cy="4808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691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Pre</a:t>
            </a:r>
            <a:r>
              <a:rPr lang="de-DE" dirty="0" smtClean="0"/>
              <a:t> </a:t>
            </a:r>
            <a:r>
              <a:rPr lang="de-DE" dirty="0" err="1"/>
              <a:t>i</a:t>
            </a:r>
            <a:r>
              <a:rPr lang="de-DE" dirty="0" err="1" smtClean="0"/>
              <a:t>njection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22</a:t>
            </a:fld>
            <a:endParaRPr lang="de-DE" dirty="0"/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63" y="1019505"/>
            <a:ext cx="7771429" cy="5828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37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Post </a:t>
            </a:r>
            <a:r>
              <a:rPr lang="de-DE" dirty="0" err="1"/>
              <a:t>i</a:t>
            </a:r>
            <a:r>
              <a:rPr lang="de-DE" dirty="0" err="1" smtClean="0"/>
              <a:t>njection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23</a:t>
            </a:fld>
            <a:endParaRPr lang="de-DE" dirty="0"/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Untertitel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64" y="1029428"/>
            <a:ext cx="7771429" cy="5828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24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Index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24</a:t>
            </a:fld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sz="2400" dirty="0" err="1" smtClean="0">
                <a:solidFill>
                  <a:schemeClr val="bg1">
                    <a:lumMod val="50000"/>
                  </a:schemeClr>
                </a:solidFill>
              </a:rPr>
              <a:t>Introduction</a:t>
            </a:r>
            <a:endParaRPr lang="de-DE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>
                <a:solidFill>
                  <a:srgbClr val="94877C"/>
                </a:solidFill>
              </a:rPr>
              <a:t>Test </a:t>
            </a:r>
            <a:r>
              <a:rPr lang="de-DE" sz="2400" dirty="0" err="1" smtClean="0">
                <a:solidFill>
                  <a:srgbClr val="94877C"/>
                </a:solidFill>
              </a:rPr>
              <a:t>bench</a:t>
            </a:r>
            <a:endParaRPr lang="de-DE" sz="2400" dirty="0" smtClean="0">
              <a:solidFill>
                <a:srgbClr val="94877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2400" dirty="0" err="1" smtClean="0">
                <a:solidFill>
                  <a:srgbClr val="94877C"/>
                </a:solidFill>
              </a:rPr>
              <a:t>Physical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properties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of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investigated</a:t>
            </a:r>
            <a:r>
              <a:rPr lang="de-DE" sz="2400" dirty="0" smtClean="0">
                <a:solidFill>
                  <a:srgbClr val="94877C"/>
                </a:solidFill>
              </a:rPr>
              <a:t> </a:t>
            </a:r>
            <a:r>
              <a:rPr lang="de-DE" sz="2400" dirty="0" err="1" smtClean="0">
                <a:solidFill>
                  <a:srgbClr val="94877C"/>
                </a:solidFill>
              </a:rPr>
              <a:t>fuels</a:t>
            </a:r>
            <a:endParaRPr lang="de-DE" sz="2400" dirty="0" smtClean="0">
              <a:solidFill>
                <a:srgbClr val="94877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>
                <a:solidFill>
                  <a:srgbClr val="94877C"/>
                </a:solidFill>
              </a:rPr>
              <a:t>Experimental </a:t>
            </a:r>
            <a:r>
              <a:rPr lang="de-DE" sz="2400" dirty="0" err="1" smtClean="0">
                <a:solidFill>
                  <a:srgbClr val="94877C"/>
                </a:solidFill>
              </a:rPr>
              <a:t>Results</a:t>
            </a:r>
            <a:endParaRPr lang="de-DE" sz="2400" dirty="0" smtClean="0">
              <a:solidFill>
                <a:srgbClr val="94877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2400" dirty="0" smtClean="0"/>
              <a:t>Summary </a:t>
            </a:r>
            <a:r>
              <a:rPr lang="de-DE" sz="2400" dirty="0" err="1" smtClean="0"/>
              <a:t>and</a:t>
            </a:r>
            <a:r>
              <a:rPr lang="de-DE" sz="2400" dirty="0" smtClean="0"/>
              <a:t> Outlook</a:t>
            </a:r>
          </a:p>
          <a:p>
            <a:pPr marL="514350" indent="-514350">
              <a:buFont typeface="+mj-lt"/>
              <a:buAutoNum type="arabicPeriod"/>
            </a:pPr>
            <a:endParaRPr lang="de-DE" dirty="0" smtClean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1158949" y="5837274"/>
            <a:ext cx="25305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136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Summary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25</a:t>
            </a:fld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sz="2000" dirty="0" smtClean="0"/>
              <a:t>Fuels with high viscosity (rape seed oil)</a:t>
            </a:r>
            <a:r>
              <a:rPr lang="en-US" sz="2000" dirty="0"/>
              <a:t> </a:t>
            </a:r>
            <a:r>
              <a:rPr lang="en-US" sz="2000" dirty="0" smtClean="0"/>
              <a:t>show substantial deviations of injection rate and injection quantities compared to ISO fluid; pre-heating of fuels is required </a:t>
            </a:r>
          </a:p>
          <a:p>
            <a:r>
              <a:rPr lang="en-US" sz="2000" dirty="0" smtClean="0"/>
              <a:t>Biodiesel and TCR oil show injection characteristics similar to ISO fluid</a:t>
            </a:r>
          </a:p>
          <a:p>
            <a:r>
              <a:rPr lang="en-US" sz="2000" dirty="0" smtClean="0"/>
              <a:t>In non-ballistic mode with low injection pressures stagnation of injection quantities was observed with TCR oil; thus for stable operation an increase of injection pressures might be required</a:t>
            </a:r>
          </a:p>
          <a:p>
            <a:r>
              <a:rPr lang="en-US" sz="2000" dirty="0" smtClean="0"/>
              <a:t>When applying pre and post injections the required lag times between single shots have to be observed</a:t>
            </a:r>
          </a:p>
          <a:p>
            <a:r>
              <a:rPr lang="en-US" sz="2000" dirty="0" smtClean="0"/>
              <a:t>Based on the experiments it is expected that blends of TCR oil and biodiesel can be applied without modifying the injection system</a:t>
            </a:r>
          </a:p>
          <a:p>
            <a:endParaRPr lang="en-US" sz="2000" dirty="0" smtClean="0"/>
          </a:p>
          <a:p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61768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Outlook 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26</a:t>
            </a:fld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idx="10"/>
          </p:nvPr>
        </p:nvSpPr>
        <p:spPr>
          <a:xfrm>
            <a:off x="388310" y="2027557"/>
            <a:ext cx="7941468" cy="3900487"/>
          </a:xfrm>
        </p:spPr>
        <p:txBody>
          <a:bodyPr/>
          <a:lstStyle/>
          <a:p>
            <a:r>
              <a:rPr lang="en-US" sz="2000" dirty="0" smtClean="0"/>
              <a:t>Investigation of physical properties of TCR fuel at high pressures</a:t>
            </a:r>
          </a:p>
          <a:p>
            <a:r>
              <a:rPr lang="en-US" sz="2000" dirty="0" smtClean="0"/>
              <a:t>Tests with different TCR fuel blends</a:t>
            </a:r>
          </a:p>
          <a:p>
            <a:r>
              <a:rPr lang="en-US" sz="2000" dirty="0" smtClean="0"/>
              <a:t>Further investigations on shot-to-shot stability especially with small injection quantities in ballistic operation mode of the injector</a:t>
            </a:r>
          </a:p>
          <a:p>
            <a:r>
              <a:rPr lang="en-US" sz="2000" dirty="0" smtClean="0"/>
              <a:t>Ageing of injectors and investigation of the effect of internal deposits on injection characteristics</a:t>
            </a:r>
          </a:p>
          <a:p>
            <a:r>
              <a:rPr lang="en-US" sz="2000" dirty="0"/>
              <a:t>Tests with </a:t>
            </a:r>
            <a:r>
              <a:rPr lang="en-US" sz="2000" dirty="0" smtClean="0"/>
              <a:t>an actual </a:t>
            </a:r>
            <a:r>
              <a:rPr lang="en-US" sz="2000" dirty="0"/>
              <a:t>common-rail injection </a:t>
            </a:r>
            <a:r>
              <a:rPr lang="en-US" sz="2000" dirty="0" smtClean="0"/>
              <a:t>system </a:t>
            </a:r>
            <a:r>
              <a:rPr lang="en-US" sz="2000" dirty="0"/>
              <a:t>to be mounted on a </a:t>
            </a:r>
            <a:r>
              <a:rPr lang="en-US" sz="2000" dirty="0" smtClean="0"/>
              <a:t>real </a:t>
            </a:r>
            <a:r>
              <a:rPr lang="en-US" sz="2000" dirty="0"/>
              <a:t>engine</a:t>
            </a:r>
          </a:p>
          <a:p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78471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Bibliography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30.06.2017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 smtClean="0"/>
              <a:t>| Raphael Lechner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B8033F-0E99-46AD-8864-03A9701306F5}" type="slidenum">
              <a:rPr lang="de-DE" smtClean="0"/>
              <a:pPr/>
              <a:t>27</a:t>
            </a:fld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idx="10"/>
          </p:nvPr>
        </p:nvSpPr>
        <p:spPr>
          <a:xfrm>
            <a:off x="388310" y="2027557"/>
            <a:ext cx="7941468" cy="3900487"/>
          </a:xfrm>
        </p:spPr>
        <p:txBody>
          <a:bodyPr/>
          <a:lstStyle/>
          <a:p>
            <a:pPr marL="342900" lvl="0" indent="-342900">
              <a:buFont typeface="+mj-lt"/>
              <a:buAutoNum type="arabicParenBoth"/>
            </a:pPr>
            <a:r>
              <a:rPr lang="de-DE" sz="1400" dirty="0"/>
              <a:t>Lechner R., </a:t>
            </a:r>
            <a:r>
              <a:rPr lang="de-DE" sz="1400" dirty="0" err="1"/>
              <a:t>O'Connell</a:t>
            </a:r>
            <a:r>
              <a:rPr lang="de-DE" sz="1400" dirty="0"/>
              <a:t> N., </a:t>
            </a:r>
            <a:r>
              <a:rPr lang="de-DE" sz="1400" dirty="0" err="1"/>
              <a:t>Brautsch</a:t>
            </a:r>
            <a:r>
              <a:rPr lang="de-DE" sz="1400" dirty="0"/>
              <a:t> M. Identifikation von Einsatzmöglichkeiten und Potentialen der Zündstrahltechnologie zur Verbesserung der Anlageneffizienz und Wirtschaftlichkeit von BHKW-Anlagen mit experimenteller Überprüfung der Vorteile an einer Pilotanlage unter realen Bedingungen im Praxisbetrieb. Stuttgart: Fraunhofer-IRB-Verlag; 2015.</a:t>
            </a:r>
            <a:endParaRPr lang="de-DE" sz="1400" dirty="0" smtClean="0"/>
          </a:p>
          <a:p>
            <a:pPr marL="342900" lvl="0" indent="-342900">
              <a:buFont typeface="+mj-lt"/>
              <a:buAutoNum type="arabicParenBoth"/>
            </a:pPr>
            <a:r>
              <a:rPr lang="de-DE" sz="1400" dirty="0" err="1" smtClean="0"/>
              <a:t>Brautsch</a:t>
            </a:r>
            <a:r>
              <a:rPr lang="de-DE" sz="1400" dirty="0"/>
              <a:t>, M.; Lechner, R.: Common-</a:t>
            </a:r>
            <a:r>
              <a:rPr lang="de-DE" sz="1400" dirty="0" err="1"/>
              <a:t>Rail</a:t>
            </a:r>
            <a:r>
              <a:rPr lang="de-DE" sz="1400" dirty="0"/>
              <a:t>-Einspritzsysteme für Pflanzenöl-BHKW</a:t>
            </a:r>
            <a:r>
              <a:rPr lang="en-US" sz="1400" dirty="0"/>
              <a:t>, University of Applied Sciences </a:t>
            </a:r>
            <a:r>
              <a:rPr lang="en-US" sz="1400" dirty="0" err="1"/>
              <a:t>Amberg-Weiden</a:t>
            </a:r>
            <a:r>
              <a:rPr lang="en-US" sz="1400" dirty="0"/>
              <a:t> Research Report 2008/2009, December 2008.</a:t>
            </a:r>
            <a:endParaRPr lang="de-DE" sz="1400" dirty="0"/>
          </a:p>
          <a:p>
            <a:pPr marL="342900" lvl="0" indent="-342900">
              <a:buFont typeface="+mj-lt"/>
              <a:buAutoNum type="arabicParenBoth"/>
            </a:pPr>
            <a:r>
              <a:rPr lang="en-US" sz="1400" dirty="0" smtClean="0"/>
              <a:t>Neumann</a:t>
            </a:r>
            <a:r>
              <a:rPr lang="en-US" sz="1400" dirty="0"/>
              <a:t>, J. et.al.: Upgraded biofuel from residue biomass by Thermo-Catalytic Reforming and </a:t>
            </a:r>
            <a:r>
              <a:rPr lang="en-US" sz="1400" dirty="0" err="1"/>
              <a:t>hydrodeoxygenation</a:t>
            </a:r>
            <a:r>
              <a:rPr lang="en-US" sz="1400" dirty="0"/>
              <a:t>. Biomass and Bioenergy 89 (2016), p. 91-97.</a:t>
            </a:r>
            <a:endParaRPr lang="de-DE" sz="1400" dirty="0"/>
          </a:p>
          <a:p>
            <a:pPr marL="342900" lvl="0" indent="-342900">
              <a:buFont typeface="+mj-lt"/>
              <a:buAutoNum type="arabicParenBoth"/>
            </a:pPr>
            <a:r>
              <a:rPr lang="en-US" sz="1400" dirty="0"/>
              <a:t>Neumann, J. et.al.: Production and characterization of a new quality pyrolysis oil, char and syngas from </a:t>
            </a:r>
            <a:r>
              <a:rPr lang="en-US" sz="1400" dirty="0" err="1"/>
              <a:t>digestate</a:t>
            </a:r>
            <a:r>
              <a:rPr lang="en-US" sz="1400" dirty="0"/>
              <a:t> – Introducing the thermo-catalytic reforming process. Journal of Analytical and Applied Pyrolysis 113 (2015), p. 137-142.</a:t>
            </a:r>
            <a:endParaRPr lang="de-DE" sz="1400" dirty="0"/>
          </a:p>
          <a:p>
            <a:pPr marL="342900" lvl="0" indent="-342900">
              <a:buFont typeface="+mj-lt"/>
              <a:buAutoNum type="arabicParenBoth"/>
            </a:pPr>
            <a:r>
              <a:rPr lang="en-US" sz="1400" dirty="0"/>
              <a:t>Neumann, J. et.al.: The conversion of anaerobic digestion waste into biofuels via a novel Thermo-Catalytic Reforming process. Waste Management 47 (2016), p. 141-148.</a:t>
            </a:r>
            <a:endParaRPr lang="de-DE" sz="1400" dirty="0"/>
          </a:p>
          <a:p>
            <a:pPr marL="342900" lvl="0" indent="-342900">
              <a:buFont typeface="+mj-lt"/>
              <a:buAutoNum type="arabicParenBoth"/>
            </a:pPr>
            <a:r>
              <a:rPr lang="en-US" sz="1400" dirty="0"/>
              <a:t>Conti, R. et.al.: </a:t>
            </a:r>
            <a:r>
              <a:rPr lang="en-US" sz="1400" dirty="0" err="1"/>
              <a:t>Thermocatalytic</a:t>
            </a:r>
            <a:r>
              <a:rPr lang="en-US" sz="1400" dirty="0"/>
              <a:t> Reforming of Biomass Waste Streams. Energy Technology 5 (2017), p. </a:t>
            </a:r>
            <a:r>
              <a:rPr lang="en-US" sz="1400" dirty="0" smtClean="0"/>
              <a:t>104-110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79187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If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923</Words>
  <Application>Microsoft Office PowerPoint</Application>
  <PresentationFormat>Bildschirmpräsentation (4:3)</PresentationFormat>
  <Paragraphs>216</Paragraphs>
  <Slides>27</Slides>
  <Notes>12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27</vt:i4>
      </vt:variant>
    </vt:vector>
  </HeadingPairs>
  <TitlesOfParts>
    <vt:vector size="30" baseType="lpstr">
      <vt:lpstr>Office Theme</vt:lpstr>
      <vt:lpstr>Formel</vt:lpstr>
      <vt:lpstr>Graph</vt:lpstr>
      <vt:lpstr>Hydraulic Injection Characteristics of different Biofuels</vt:lpstr>
      <vt:lpstr>Index</vt:lpstr>
      <vt:lpstr>Motivation</vt:lpstr>
      <vt:lpstr>Index</vt:lpstr>
      <vt:lpstr>Injection Test Bench</vt:lpstr>
      <vt:lpstr>Injection Test Bench</vt:lpstr>
      <vt:lpstr>Injection Test Bench</vt:lpstr>
      <vt:lpstr>Injection Analyzer</vt:lpstr>
      <vt:lpstr>Index</vt:lpstr>
      <vt:lpstr>Sonic Speed in Different Fuels</vt:lpstr>
      <vt:lpstr>Sonic Speed in Different Fuels</vt:lpstr>
      <vt:lpstr>Sonic Speed at high pressures</vt:lpstr>
      <vt:lpstr>Viscosity at high pressures</vt:lpstr>
      <vt:lpstr>Index</vt:lpstr>
      <vt:lpstr>Experimental setup</vt:lpstr>
      <vt:lpstr>Injection rates </vt:lpstr>
      <vt:lpstr>Injection rates</vt:lpstr>
      <vt:lpstr>Injector map ISO 4113 fluid</vt:lpstr>
      <vt:lpstr>Injector map biodiesel</vt:lpstr>
      <vt:lpstr>Injector map TCR oil</vt:lpstr>
      <vt:lpstr>Injector characteristic at 1000 bar</vt:lpstr>
      <vt:lpstr>Pre injection</vt:lpstr>
      <vt:lpstr>Post injection</vt:lpstr>
      <vt:lpstr>Index</vt:lpstr>
      <vt:lpstr>Summary</vt:lpstr>
      <vt:lpstr>Outlook </vt:lpstr>
      <vt:lpstr>Bibliography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evidentmedia</dc:creator>
  <cp:lastModifiedBy>Raphael Lechner</cp:lastModifiedBy>
  <cp:revision>410</cp:revision>
  <cp:lastPrinted>2017-06-19T08:33:57Z</cp:lastPrinted>
  <dcterms:created xsi:type="dcterms:W3CDTF">2014-02-05T14:45:06Z</dcterms:created>
  <dcterms:modified xsi:type="dcterms:W3CDTF">2017-06-20T08:23:45Z</dcterms:modified>
</cp:coreProperties>
</file>