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charts/chart3.xml" ContentType="application/vnd.openxmlformats-officedocument.drawingml.chart+xml"/>
  <Override PartName="/ppt/charts/chart4.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drawings/drawing3.xml" ContentType="application/vnd.openxmlformats-officedocument.drawingml.chartshape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6" r:id="rId2"/>
    <p:sldId id="293" r:id="rId3"/>
    <p:sldId id="282" r:id="rId4"/>
    <p:sldId id="266" r:id="rId5"/>
    <p:sldId id="265" r:id="rId6"/>
    <p:sldId id="269" r:id="rId7"/>
    <p:sldId id="267" r:id="rId8"/>
    <p:sldId id="283" r:id="rId9"/>
    <p:sldId id="268" r:id="rId10"/>
    <p:sldId id="270" r:id="rId11"/>
    <p:sldId id="257" r:id="rId12"/>
    <p:sldId id="279" r:id="rId13"/>
    <p:sldId id="297" r:id="rId14"/>
    <p:sldId id="278" r:id="rId15"/>
    <p:sldId id="294" r:id="rId16"/>
    <p:sldId id="292" r:id="rId17"/>
    <p:sldId id="284" r:id="rId18"/>
    <p:sldId id="285" r:id="rId19"/>
    <p:sldId id="296" r:id="rId20"/>
    <p:sldId id="287" r:id="rId21"/>
    <p:sldId id="288" r:id="rId22"/>
    <p:sldId id="298" r:id="rId23"/>
    <p:sldId id="289" r:id="rId24"/>
    <p:sldId id="290" r:id="rId25"/>
    <p:sldId id="291" r:id="rId26"/>
    <p:sldId id="260" r:id="rId27"/>
    <p:sldId id="280" r:id="rId28"/>
    <p:sldId id="299" r:id="rId29"/>
    <p:sldId id="264" r:id="rId30"/>
    <p:sldId id="295" r:id="rId31"/>
    <p:sldId id="300" r:id="rId32"/>
    <p:sldId id="276" r:id="rId33"/>
    <p:sldId id="27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00FFFF"/>
    <a:srgbClr val="00FF99"/>
    <a:srgbClr val="FFFF00"/>
    <a:srgbClr val="FF99FF"/>
    <a:srgbClr val="800000"/>
    <a:srgbClr val="660033"/>
    <a:srgbClr val="990000"/>
    <a:srgbClr val="000066"/>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36" y="1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Book1"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view3D>
      <c:rotX val="30"/>
      <c:perspective val="30"/>
    </c:view3D>
    <c:plotArea>
      <c:layout/>
      <c:pie3DChart>
        <c:varyColors val="1"/>
        <c:ser>
          <c:idx val="0"/>
          <c:order val="0"/>
          <c:dPt>
            <c:idx val="0"/>
            <c:spPr>
              <a:solidFill>
                <a:srgbClr val="FFC000"/>
              </a:solidFill>
            </c:spPr>
          </c:dPt>
          <c:dPt>
            <c:idx val="1"/>
            <c:spPr>
              <a:solidFill>
                <a:srgbClr val="00B050"/>
              </a:solidFill>
            </c:spPr>
          </c:dPt>
          <c:dPt>
            <c:idx val="2"/>
            <c:spPr>
              <a:solidFill>
                <a:srgbClr val="002060"/>
              </a:solidFill>
            </c:spPr>
          </c:dPt>
          <c:dPt>
            <c:idx val="3"/>
            <c:spPr>
              <a:solidFill>
                <a:srgbClr val="C00000"/>
              </a:solidFill>
            </c:spPr>
          </c:dPt>
          <c:dLbls>
            <c:txPr>
              <a:bodyPr/>
              <a:lstStyle/>
              <a:p>
                <a:pPr>
                  <a:defRPr sz="1600" b="1"/>
                </a:pPr>
                <a:endParaRPr lang="en-US"/>
              </a:p>
            </c:txPr>
            <c:showVal val="1"/>
            <c:showLeaderLines val="1"/>
          </c:dLbls>
          <c:cat>
            <c:strRef>
              <c:f>Sheet1!$E$5:$E$8</c:f>
              <c:strCache>
                <c:ptCount val="4"/>
                <c:pt idx="0">
                  <c:v>Stage - I</c:v>
                </c:pt>
                <c:pt idx="1">
                  <c:v>Stage - II</c:v>
                </c:pt>
                <c:pt idx="2">
                  <c:v>Stage - III</c:v>
                </c:pt>
                <c:pt idx="3">
                  <c:v>Stage - IV</c:v>
                </c:pt>
              </c:strCache>
            </c:strRef>
          </c:cat>
          <c:val>
            <c:numRef>
              <c:f>Sheet1!$F$5:$F$8</c:f>
              <c:numCache>
                <c:formatCode>General</c:formatCode>
                <c:ptCount val="4"/>
                <c:pt idx="0">
                  <c:v>7</c:v>
                </c:pt>
                <c:pt idx="1">
                  <c:v>19</c:v>
                </c:pt>
                <c:pt idx="2">
                  <c:v>43</c:v>
                </c:pt>
                <c:pt idx="3">
                  <c:v>31</c:v>
                </c:pt>
              </c:numCache>
            </c:numRef>
          </c:val>
        </c:ser>
      </c:pie3DChart>
    </c:plotArea>
    <c:legend>
      <c:legendPos val="r"/>
      <c:layout/>
      <c:txPr>
        <a:bodyPr/>
        <a:lstStyle/>
        <a:p>
          <a:pPr>
            <a:defRPr sz="1600">
              <a:solidFill>
                <a:schemeClr val="accent2">
                  <a:lumMod val="50000"/>
                </a:schemeClr>
              </a:solidFill>
            </a:defRPr>
          </a:pPr>
          <a:endParaRPr lang="en-US"/>
        </a:p>
      </c:txPr>
    </c:legend>
    <c:plotVisOnly val="1"/>
  </c:chart>
  <c:spPr>
    <a:solidFill>
      <a:schemeClr val="accent4">
        <a:lumMod val="40000"/>
        <a:lumOff val="60000"/>
      </a:schemeClr>
    </a:solidFill>
  </c:sp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n-US"/>
  <c:chart>
    <c:view3D>
      <c:rotX val="30"/>
      <c:perspective val="30"/>
    </c:view3D>
    <c:plotArea>
      <c:layout/>
      <c:pie3DChart>
        <c:varyColors val="1"/>
        <c:ser>
          <c:idx val="0"/>
          <c:order val="0"/>
          <c:dPt>
            <c:idx val="1"/>
            <c:spPr>
              <a:solidFill>
                <a:srgbClr val="800000"/>
              </a:solidFill>
            </c:spPr>
          </c:dPt>
          <c:dLbls>
            <c:txPr>
              <a:bodyPr/>
              <a:lstStyle/>
              <a:p>
                <a:pPr>
                  <a:defRPr>
                    <a:solidFill>
                      <a:schemeClr val="bg1"/>
                    </a:solidFill>
                  </a:defRPr>
                </a:pPr>
                <a:endParaRPr lang="en-US"/>
              </a:p>
            </c:txPr>
            <c:showVal val="1"/>
            <c:showLeaderLines val="1"/>
          </c:dLbls>
          <c:cat>
            <c:strRef>
              <c:f>Sheet1!$F$6:$F$7</c:f>
              <c:strCache>
                <c:ptCount val="2"/>
                <c:pt idx="0">
                  <c:v>Pre Menopausal</c:v>
                </c:pt>
                <c:pt idx="1">
                  <c:v>Post Menopausal</c:v>
                </c:pt>
              </c:strCache>
            </c:strRef>
          </c:cat>
          <c:val>
            <c:numRef>
              <c:f>Sheet1!$G$6:$G$7</c:f>
              <c:numCache>
                <c:formatCode>0%</c:formatCode>
                <c:ptCount val="2"/>
                <c:pt idx="0">
                  <c:v>0.58000000000000007</c:v>
                </c:pt>
                <c:pt idx="1">
                  <c:v>0.42000000000000004</c:v>
                </c:pt>
              </c:numCache>
            </c:numRef>
          </c:val>
        </c:ser>
      </c:pie3DChart>
    </c:plotArea>
    <c:legend>
      <c:legendPos val="r"/>
      <c:layout/>
      <c:txPr>
        <a:bodyPr/>
        <a:lstStyle/>
        <a:p>
          <a:pPr>
            <a:defRPr b="1">
              <a:solidFill>
                <a:schemeClr val="bg1"/>
              </a:solidFill>
            </a:defRPr>
          </a:pPr>
          <a:endParaRPr lang="en-US"/>
        </a:p>
      </c:txPr>
    </c:legend>
    <c:plotVisOnly val="1"/>
  </c:chart>
  <c:spPr>
    <a:solidFill>
      <a:schemeClr val="accent6">
        <a:lumMod val="40000"/>
        <a:lumOff val="60000"/>
      </a:schemeClr>
    </a:solidFill>
  </c:sp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view3D>
      <c:rotX val="30"/>
      <c:perspective val="30"/>
    </c:view3D>
    <c:plotArea>
      <c:layout/>
      <c:pie3DChart>
        <c:varyColors val="1"/>
        <c:ser>
          <c:idx val="0"/>
          <c:order val="0"/>
          <c:dPt>
            <c:idx val="0"/>
            <c:spPr>
              <a:solidFill>
                <a:srgbClr val="00B050"/>
              </a:solidFill>
            </c:spPr>
          </c:dPt>
          <c:dPt>
            <c:idx val="1"/>
            <c:spPr>
              <a:solidFill>
                <a:srgbClr val="663300"/>
              </a:solidFill>
            </c:spPr>
          </c:dPt>
          <c:dLbls>
            <c:txPr>
              <a:bodyPr/>
              <a:lstStyle/>
              <a:p>
                <a:pPr>
                  <a:defRPr>
                    <a:solidFill>
                      <a:schemeClr val="bg1"/>
                    </a:solidFill>
                  </a:defRPr>
                </a:pPr>
                <a:endParaRPr lang="en-US"/>
              </a:p>
            </c:txPr>
            <c:showVal val="1"/>
            <c:showLeaderLines val="1"/>
          </c:dLbls>
          <c:cat>
            <c:strRef>
              <c:f>Sheet1!$G$29:$G$30</c:f>
              <c:strCache>
                <c:ptCount val="2"/>
                <c:pt idx="0">
                  <c:v>Pre Menopausal</c:v>
                </c:pt>
                <c:pt idx="1">
                  <c:v>Post Menopausal</c:v>
                </c:pt>
              </c:strCache>
            </c:strRef>
          </c:cat>
          <c:val>
            <c:numRef>
              <c:f>Sheet1!$H$29:$H$30</c:f>
              <c:numCache>
                <c:formatCode>0%</c:formatCode>
                <c:ptCount val="2"/>
                <c:pt idx="0">
                  <c:v>0.37000000000000005</c:v>
                </c:pt>
                <c:pt idx="1">
                  <c:v>0.63000000000000012</c:v>
                </c:pt>
              </c:numCache>
            </c:numRef>
          </c:val>
        </c:ser>
      </c:pie3DChart>
    </c:plotArea>
    <c:legend>
      <c:legendPos val="r"/>
      <c:layout/>
      <c:txPr>
        <a:bodyPr/>
        <a:lstStyle/>
        <a:p>
          <a:pPr>
            <a:defRPr>
              <a:solidFill>
                <a:schemeClr val="bg1"/>
              </a:solidFill>
            </a:defRPr>
          </a:pPr>
          <a:endParaRPr lang="en-US"/>
        </a:p>
      </c:txPr>
    </c:legend>
    <c:plotVisOnly val="1"/>
  </c:chart>
  <c:spPr>
    <a:solidFill>
      <a:srgbClr val="FF99FF"/>
    </a:solidFill>
  </c:spPr>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lang val="en-US"/>
  <c:chart>
    <c:view3D>
      <c:rAngAx val="1"/>
    </c:view3D>
    <c:plotArea>
      <c:layout>
        <c:manualLayout>
          <c:layoutTarget val="inner"/>
          <c:xMode val="edge"/>
          <c:yMode val="edge"/>
          <c:x val="0.10305508351818468"/>
          <c:y val="0.12627502207385352"/>
          <c:w val="0.87278236843129353"/>
          <c:h val="0.79676137257036461"/>
        </c:manualLayout>
      </c:layout>
      <c:bar3DChart>
        <c:barDir val="col"/>
        <c:grouping val="clustered"/>
        <c:ser>
          <c:idx val="0"/>
          <c:order val="0"/>
          <c:spPr>
            <a:solidFill>
              <a:srgbClr val="C00000"/>
            </a:solidFill>
          </c:spPr>
          <c:dPt>
            <c:idx val="1"/>
            <c:spPr>
              <a:solidFill>
                <a:schemeClr val="accent3">
                  <a:lumMod val="50000"/>
                </a:schemeClr>
              </a:solidFill>
            </c:spPr>
          </c:dPt>
          <c:dLbls>
            <c:dLbl>
              <c:idx val="0"/>
              <c:layout>
                <c:manualLayout>
                  <c:x val="4.1735310269082872E-2"/>
                  <c:y val="-3.6866359447004615E-2"/>
                </c:manualLayout>
              </c:layout>
              <c:showVal val="1"/>
            </c:dLbl>
            <c:dLbl>
              <c:idx val="1"/>
              <c:layout>
                <c:manualLayout>
                  <c:x val="3.2948929159802388E-2"/>
                  <c:y val="-3.6866359447004615E-2"/>
                </c:manualLayout>
              </c:layout>
              <c:showVal val="1"/>
            </c:dLbl>
            <c:txPr>
              <a:bodyPr/>
              <a:lstStyle/>
              <a:p>
                <a:pPr>
                  <a:defRPr sz="1800">
                    <a:solidFill>
                      <a:schemeClr val="bg1">
                        <a:lumMod val="95000"/>
                        <a:lumOff val="5000"/>
                      </a:schemeClr>
                    </a:solidFill>
                    <a:latin typeface="Arial" pitchFamily="34" charset="0"/>
                    <a:cs typeface="Arial" pitchFamily="34" charset="0"/>
                  </a:defRPr>
                </a:pPr>
                <a:endParaRPr lang="en-US"/>
              </a:p>
            </c:txPr>
            <c:showVal val="1"/>
          </c:dLbls>
          <c:cat>
            <c:strRef>
              <c:f>Sheet1!$F$5:$F$6</c:f>
              <c:strCache>
                <c:ptCount val="2"/>
                <c:pt idx="0">
                  <c:v>Gangetic Zone</c:v>
                </c:pt>
                <c:pt idx="1">
                  <c:v>Non Gangetic Zone</c:v>
                </c:pt>
              </c:strCache>
            </c:strRef>
          </c:cat>
          <c:val>
            <c:numRef>
              <c:f>Sheet1!$G$5:$G$6</c:f>
              <c:numCache>
                <c:formatCode>General</c:formatCode>
                <c:ptCount val="2"/>
                <c:pt idx="0">
                  <c:v>24</c:v>
                </c:pt>
                <c:pt idx="1">
                  <c:v>0.41000000000000014</c:v>
                </c:pt>
              </c:numCache>
            </c:numRef>
          </c:val>
        </c:ser>
        <c:shape val="box"/>
        <c:axId val="55554432"/>
        <c:axId val="55555968"/>
        <c:axId val="0"/>
      </c:bar3DChart>
      <c:catAx>
        <c:axId val="55554432"/>
        <c:scaling>
          <c:orientation val="minMax"/>
        </c:scaling>
        <c:axPos val="b"/>
        <c:tickLblPos val="nextTo"/>
        <c:txPr>
          <a:bodyPr/>
          <a:lstStyle/>
          <a:p>
            <a:pPr>
              <a:defRPr sz="1200" b="1">
                <a:solidFill>
                  <a:schemeClr val="accent2">
                    <a:lumMod val="50000"/>
                  </a:schemeClr>
                </a:solidFill>
                <a:latin typeface="Arial" pitchFamily="34" charset="0"/>
                <a:cs typeface="Arial" pitchFamily="34" charset="0"/>
              </a:defRPr>
            </a:pPr>
            <a:endParaRPr lang="en-US"/>
          </a:p>
        </c:txPr>
        <c:crossAx val="55555968"/>
        <c:crosses val="autoZero"/>
        <c:auto val="1"/>
        <c:lblAlgn val="ctr"/>
        <c:lblOffset val="100"/>
      </c:catAx>
      <c:valAx>
        <c:axId val="55555968"/>
        <c:scaling>
          <c:orientation val="minMax"/>
        </c:scaling>
        <c:axPos val="l"/>
        <c:numFmt formatCode="General" sourceLinked="1"/>
        <c:tickLblPos val="nextTo"/>
        <c:txPr>
          <a:bodyPr/>
          <a:lstStyle/>
          <a:p>
            <a:pPr>
              <a:defRPr>
                <a:latin typeface="Arial" pitchFamily="34" charset="0"/>
                <a:cs typeface="Arial" pitchFamily="34" charset="0"/>
              </a:defRPr>
            </a:pPr>
            <a:endParaRPr lang="en-US"/>
          </a:p>
        </c:txPr>
        <c:crossAx val="55554432"/>
        <c:crosses val="autoZero"/>
        <c:crossBetween val="between"/>
      </c:valAx>
    </c:plotArea>
    <c:plotVisOnly val="1"/>
  </c:chart>
  <c:spPr>
    <a:solidFill>
      <a:schemeClr val="accent6">
        <a:lumMod val="60000"/>
        <a:lumOff val="40000"/>
      </a:schemeClr>
    </a:solidFill>
  </c:spPr>
  <c:externalData r:id="rId1"/>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emf"/></Relationships>
</file>

<file path=ppt/drawings/drawing1.xml><?xml version="1.0" encoding="utf-8"?>
<c:userShapes xmlns:c="http://schemas.openxmlformats.org/drawingml/2006/chart">
  <cdr:relSizeAnchor xmlns:cdr="http://schemas.openxmlformats.org/drawingml/2006/chartDrawing">
    <cdr:from>
      <cdr:x>0.04425</cdr:x>
      <cdr:y>0.02899</cdr:y>
    </cdr:from>
    <cdr:to>
      <cdr:x>0.21267</cdr:x>
      <cdr:y>0.30887</cdr:y>
    </cdr:to>
    <cdr:sp macro="" textlink="">
      <cdr:nvSpPr>
        <cdr:cNvPr id="2" name="TextBox 1"/>
        <cdr:cNvSpPr txBox="1"/>
      </cdr:nvSpPr>
      <cdr:spPr>
        <a:xfrm xmlns:a="http://schemas.openxmlformats.org/drawingml/2006/main">
          <a:off x="381000" y="152400"/>
          <a:ext cx="1450197" cy="147155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3200" b="1" dirty="0" smtClean="0"/>
            <a:t>Stages </a:t>
          </a:r>
          <a:r>
            <a:rPr lang="en-US" sz="3200" b="1" dirty="0"/>
            <a:t>of Ovarian Cancer Patient at MCS</a:t>
          </a:r>
        </a:p>
      </cdr:txBody>
    </cdr:sp>
  </cdr:relSizeAnchor>
</c:userShapes>
</file>

<file path=ppt/drawings/drawing2.xml><?xml version="1.0" encoding="utf-8"?>
<c:userShapes xmlns:c="http://schemas.openxmlformats.org/drawingml/2006/chart">
  <cdr:relSizeAnchor xmlns:cdr="http://schemas.openxmlformats.org/drawingml/2006/chartDrawing">
    <cdr:from>
      <cdr:x>0.03125</cdr:x>
      <cdr:y>0.03819</cdr:y>
    </cdr:from>
    <cdr:to>
      <cdr:x>0.23125</cdr:x>
      <cdr:y>0.37153</cdr:y>
    </cdr:to>
    <cdr:sp macro="" textlink="">
      <cdr:nvSpPr>
        <cdr:cNvPr id="2" name="TextBox 1"/>
        <cdr:cNvSpPr txBox="1"/>
      </cdr:nvSpPr>
      <cdr:spPr>
        <a:xfrm xmlns:a="http://schemas.openxmlformats.org/drawingml/2006/main">
          <a:off x="142875" y="10477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dirty="0"/>
            <a:t>Menstrual History of </a:t>
          </a:r>
          <a:r>
            <a:rPr lang="en-US" sz="1600" b="1" dirty="0" err="1"/>
            <a:t>Gangetic</a:t>
          </a:r>
          <a:r>
            <a:rPr lang="en-US" sz="1600" b="1" baseline="0" dirty="0"/>
            <a:t> zone EOC patients</a:t>
          </a:r>
          <a:endParaRPr lang="en-US" sz="1600" b="1" dirty="0"/>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0.02439</cdr:y>
    </cdr:from>
    <cdr:to>
      <cdr:x>0.2</cdr:x>
      <cdr:y>0.35772</cdr:y>
    </cdr:to>
    <cdr:sp macro="" textlink="">
      <cdr:nvSpPr>
        <cdr:cNvPr id="2" name="TextBox 1"/>
        <cdr:cNvSpPr txBox="1"/>
      </cdr:nvSpPr>
      <cdr:spPr>
        <a:xfrm xmlns:a="http://schemas.openxmlformats.org/drawingml/2006/main">
          <a:off x="-152400" y="76200"/>
          <a:ext cx="1051560" cy="104139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b="1" dirty="0"/>
            <a:t>Menstrual History of Non </a:t>
          </a:r>
          <a:r>
            <a:rPr lang="en-US" sz="1600" b="1" dirty="0" err="1"/>
            <a:t>Gangetic</a:t>
          </a:r>
          <a:r>
            <a:rPr lang="en-US" sz="1600" b="1" dirty="0"/>
            <a:t> zone EOC patients</a:t>
          </a:r>
        </a:p>
      </cdr:txBody>
    </cdr:sp>
  </cdr:relSizeAnchor>
</c:userShapes>
</file>

<file path=ppt/drawings/drawing4.xml><?xml version="1.0" encoding="utf-8"?>
<c:userShapes xmlns:c="http://schemas.openxmlformats.org/drawingml/2006/chart">
  <cdr:relSizeAnchor xmlns:cdr="http://schemas.openxmlformats.org/drawingml/2006/chartDrawing">
    <cdr:from>
      <cdr:x>0.01647</cdr:x>
      <cdr:y>0.4977</cdr:y>
    </cdr:from>
    <cdr:to>
      <cdr:x>0.0659</cdr:x>
      <cdr:y>0.61751</cdr:y>
    </cdr:to>
    <cdr:sp macro="" textlink="">
      <cdr:nvSpPr>
        <cdr:cNvPr id="2" name="TextBox 1"/>
        <cdr:cNvSpPr txBox="1"/>
      </cdr:nvSpPr>
      <cdr:spPr>
        <a:xfrm xmlns:a="http://schemas.openxmlformats.org/drawingml/2006/main" rot="16200000">
          <a:off x="-9524" y="2162175"/>
          <a:ext cx="495300" cy="2857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400" b="1" dirty="0"/>
            <a:t>PPB</a:t>
          </a:r>
        </a:p>
      </cdr:txBody>
    </cdr:sp>
  </cdr:relSizeAnchor>
  <cdr:relSizeAnchor xmlns:cdr="http://schemas.openxmlformats.org/drawingml/2006/chartDrawing">
    <cdr:from>
      <cdr:x>0.04283</cdr:x>
      <cdr:y>0.01843</cdr:y>
    </cdr:from>
    <cdr:to>
      <cdr:x>0.20099</cdr:x>
      <cdr:y>0.23963</cdr:y>
    </cdr:to>
    <cdr:sp macro="" textlink="">
      <cdr:nvSpPr>
        <cdr:cNvPr id="3" name="TextBox 2"/>
        <cdr:cNvSpPr txBox="1"/>
      </cdr:nvSpPr>
      <cdr:spPr>
        <a:xfrm xmlns:a="http://schemas.openxmlformats.org/drawingml/2006/main">
          <a:off x="247651" y="7620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800" b="1" dirty="0"/>
            <a:t>Arsenic Level in </a:t>
          </a:r>
          <a:r>
            <a:rPr lang="en-US" sz="2800" b="1" dirty="0" smtClean="0"/>
            <a:t>Different zones of Bihar</a:t>
          </a:r>
          <a:endParaRPr lang="en-US" sz="28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AFC21F-4014-4114-B08C-79EED5C961D3}" type="datetimeFigureOut">
              <a:rPr lang="en-US" smtClean="0"/>
              <a:pPr/>
              <a:t>10/3/2015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CDC558-DB0D-4FA1-BB69-B985420A4CE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ECDC558-DB0D-4FA1-BB69-B985420A4CEA}" type="slidenum">
              <a:rPr lang="en-US" smtClean="0"/>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990923F-6534-4E42-AA7B-D08BFE06EA9A}" type="datetimeFigureOut">
              <a:rPr lang="en-US" smtClean="0"/>
              <a:pPr/>
              <a:t>10/3/2015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242447A-DD83-4698-A8AA-0B3709ADEA7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90923F-6534-4E42-AA7B-D08BFE06EA9A}"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2447A-DD83-4698-A8AA-0B3709ADEA7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990923F-6534-4E42-AA7B-D08BFE06EA9A}"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2447A-DD83-4698-A8AA-0B3709ADEA7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990923F-6534-4E42-AA7B-D08BFE06EA9A}"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2447A-DD83-4698-A8AA-0B3709ADEA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990923F-6534-4E42-AA7B-D08BFE06EA9A}" type="datetimeFigureOut">
              <a:rPr lang="en-US" smtClean="0"/>
              <a:pPr/>
              <a:t>10/3/2015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42447A-DD83-4698-A8AA-0B3709ADEA7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990923F-6534-4E42-AA7B-D08BFE06EA9A}" type="datetimeFigureOut">
              <a:rPr lang="en-US" smtClean="0"/>
              <a:pPr/>
              <a:t>10/3/2015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42447A-DD83-4698-A8AA-0B3709ADEA7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90923F-6534-4E42-AA7B-D08BFE06EA9A}" type="datetimeFigureOut">
              <a:rPr lang="en-US" smtClean="0"/>
              <a:pPr/>
              <a:t>10/3/2015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42447A-DD83-4698-A8AA-0B3709ADEA7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990923F-6534-4E42-AA7B-D08BFE06EA9A}"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42447A-DD83-4698-A8AA-0B3709ADEA7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990923F-6534-4E42-AA7B-D08BFE06EA9A}" type="datetimeFigureOut">
              <a:rPr lang="en-US" smtClean="0"/>
              <a:pPr/>
              <a:t>10/3/2015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242447A-DD83-4698-A8AA-0B3709ADEA71}"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90923F-6534-4E42-AA7B-D08BFE06EA9A}"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2447A-DD83-4698-A8AA-0B3709ADEA7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990923F-6534-4E42-AA7B-D08BFE06EA9A}" type="datetimeFigureOut">
              <a:rPr lang="en-US" smtClean="0"/>
              <a:pPr/>
              <a:t>10/3/2015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42447A-DD83-4698-A8AA-0B3709ADEA7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990923F-6534-4E42-AA7B-D08BFE06EA9A}" type="datetimeFigureOut">
              <a:rPr lang="en-US" smtClean="0"/>
              <a:pPr/>
              <a:t>10/3/2015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242447A-DD83-4698-A8AA-0B3709ADEA71}"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n.wikipedia.org/wiki/Tandem_repeat" TargetMode="External"/><Relationship Id="rId2" Type="http://schemas.openxmlformats.org/officeDocument/2006/relationships/hyperlink" Target="https://en.wikipedia.org/wiki/N-terminal" TargetMode="External"/><Relationship Id="rId1" Type="http://schemas.openxmlformats.org/officeDocument/2006/relationships/slideLayout" Target="../slideLayouts/slideLayout2.xml"/><Relationship Id="rId4" Type="http://schemas.openxmlformats.org/officeDocument/2006/relationships/hyperlink" Target="https://en.wikipedia.org/wiki/C-terminal_domain"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en.wikipedia.org/wiki/File:The_Structure_of_MUC16.jpeg"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n.wikipedia.org/wiki/File:Peritoneal_metastasis_of_Ovarian_Cancer.tif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685800"/>
            <a:ext cx="8915400" cy="1012825"/>
          </a:xfrm>
        </p:spPr>
        <p:txBody>
          <a:bodyPr>
            <a:noAutofit/>
          </a:bodyPr>
          <a:lstStyle/>
          <a:p>
            <a:r>
              <a:rPr lang="en-US" sz="3300" b="1" dirty="0">
                <a:solidFill>
                  <a:srgbClr val="FFFF00"/>
                </a:solidFill>
              </a:rPr>
              <a:t>Evaluation of the Significance of CA-125 Levels in Patients of Epithelial Ovarian Cancer in Bihar, India</a:t>
            </a:r>
            <a:endParaRPr lang="en-US" sz="3300" dirty="0">
              <a:solidFill>
                <a:srgbClr val="FFFF00"/>
              </a:solidFill>
            </a:endParaRPr>
          </a:p>
        </p:txBody>
      </p:sp>
      <p:sp>
        <p:nvSpPr>
          <p:cNvPr id="4" name="Text Box 11"/>
          <p:cNvSpPr txBox="1">
            <a:spLocks noGrp="1" noChangeArrowheads="1"/>
          </p:cNvSpPr>
          <p:nvPr>
            <p:ph type="subTitle" idx="1"/>
          </p:nvPr>
        </p:nvSpPr>
        <p:spPr bwMode="auto">
          <a:xfrm>
            <a:off x="2667000" y="5066740"/>
            <a:ext cx="3831497" cy="1791260"/>
          </a:xfrm>
          <a:prstGeom prst="rect">
            <a:avLst/>
          </a:prstGeom>
          <a:noFill/>
          <a:ln w="9525">
            <a:noFill/>
            <a:miter lim="800000"/>
            <a:headEnd/>
            <a:tailEnd/>
          </a:ln>
          <a:effectLst/>
        </p:spPr>
        <p:txBody>
          <a:bodyPr wrap="none">
            <a:spAutoFit/>
          </a:bodyPr>
          <a:lstStyle/>
          <a:p>
            <a:pPr algn="ctr">
              <a:defRPr/>
            </a:pPr>
            <a:r>
              <a:rPr lang="en-US" sz="2400" b="1" dirty="0">
                <a:solidFill>
                  <a:srgbClr val="FF3399"/>
                </a:solidFill>
                <a:effectLst>
                  <a:outerShdw blurRad="38100" dist="38100" dir="2700000" algn="tl">
                    <a:srgbClr val="000000"/>
                  </a:outerShdw>
                </a:effectLst>
                <a:latin typeface="Arial" charset="0"/>
              </a:rPr>
              <a:t>Dr. </a:t>
            </a:r>
            <a:r>
              <a:rPr lang="en-US" sz="2400" b="1" dirty="0" err="1">
                <a:solidFill>
                  <a:srgbClr val="FF3399"/>
                </a:solidFill>
                <a:effectLst>
                  <a:outerShdw blurRad="38100" dist="38100" dir="2700000" algn="tl">
                    <a:srgbClr val="000000"/>
                  </a:outerShdw>
                </a:effectLst>
                <a:latin typeface="Arial" charset="0"/>
              </a:rPr>
              <a:t>Ranjit</a:t>
            </a:r>
            <a:r>
              <a:rPr lang="en-US" sz="2400" b="1" dirty="0">
                <a:solidFill>
                  <a:srgbClr val="FF3399"/>
                </a:solidFill>
                <a:effectLst>
                  <a:outerShdw blurRad="38100" dist="38100" dir="2700000" algn="tl">
                    <a:srgbClr val="000000"/>
                  </a:outerShdw>
                </a:effectLst>
                <a:latin typeface="Arial" charset="0"/>
              </a:rPr>
              <a:t> Kumar</a:t>
            </a:r>
          </a:p>
          <a:p>
            <a:pPr algn="ctr">
              <a:defRPr/>
            </a:pPr>
            <a:r>
              <a:rPr lang="en-US" sz="2400" dirty="0">
                <a:solidFill>
                  <a:srgbClr val="FF3399"/>
                </a:solidFill>
                <a:effectLst>
                  <a:outerShdw blurRad="38100" dist="38100" dir="2700000" algn="tl">
                    <a:srgbClr val="000000"/>
                  </a:outerShdw>
                </a:effectLst>
                <a:latin typeface="Arial" charset="0"/>
              </a:rPr>
              <a:t>Scientist - I</a:t>
            </a:r>
          </a:p>
          <a:p>
            <a:pPr algn="ctr">
              <a:defRPr/>
            </a:pPr>
            <a:r>
              <a:rPr lang="en-US" sz="2400" dirty="0" err="1">
                <a:solidFill>
                  <a:srgbClr val="FF3399"/>
                </a:solidFill>
                <a:effectLst>
                  <a:outerShdw blurRad="38100" dist="38100" dir="2700000" algn="tl">
                    <a:srgbClr val="000000"/>
                  </a:outerShdw>
                </a:effectLst>
                <a:latin typeface="Arial" charset="0"/>
              </a:rPr>
              <a:t>Mahavir</a:t>
            </a:r>
            <a:r>
              <a:rPr lang="en-US" sz="2400" dirty="0">
                <a:solidFill>
                  <a:srgbClr val="FF3399"/>
                </a:solidFill>
                <a:effectLst>
                  <a:outerShdw blurRad="38100" dist="38100" dir="2700000" algn="tl">
                    <a:srgbClr val="000000"/>
                  </a:outerShdw>
                </a:effectLst>
                <a:latin typeface="Arial" charset="0"/>
              </a:rPr>
              <a:t> Cancer </a:t>
            </a:r>
            <a:r>
              <a:rPr lang="en-US" sz="2400" dirty="0" err="1">
                <a:solidFill>
                  <a:srgbClr val="FF3399"/>
                </a:solidFill>
                <a:effectLst>
                  <a:outerShdw blurRad="38100" dist="38100" dir="2700000" algn="tl">
                    <a:srgbClr val="000000"/>
                  </a:outerShdw>
                </a:effectLst>
                <a:latin typeface="Arial" charset="0"/>
              </a:rPr>
              <a:t>Sansthan</a:t>
            </a:r>
            <a:r>
              <a:rPr lang="en-US" sz="2400" dirty="0">
                <a:solidFill>
                  <a:srgbClr val="FF3399"/>
                </a:solidFill>
                <a:effectLst>
                  <a:outerShdw blurRad="38100" dist="38100" dir="2700000" algn="tl">
                    <a:srgbClr val="000000"/>
                  </a:outerShdw>
                </a:effectLst>
                <a:latin typeface="Arial" charset="0"/>
              </a:rPr>
              <a:t> </a:t>
            </a:r>
          </a:p>
          <a:p>
            <a:pPr algn="ctr">
              <a:defRPr/>
            </a:pPr>
            <a:r>
              <a:rPr lang="en-US" sz="2400" dirty="0" smtClean="0">
                <a:solidFill>
                  <a:srgbClr val="FF3399"/>
                </a:solidFill>
                <a:effectLst>
                  <a:outerShdw blurRad="38100" dist="38100" dir="2700000" algn="tl">
                    <a:srgbClr val="000000"/>
                  </a:outerShdw>
                </a:effectLst>
                <a:latin typeface="Arial" charset="0"/>
              </a:rPr>
              <a:t>Patna, India</a:t>
            </a:r>
            <a:endParaRPr lang="en-US" sz="2800" dirty="0">
              <a:solidFill>
                <a:srgbClr val="FF3399"/>
              </a:solidFill>
              <a:latin typeface="Arial" charset="0"/>
            </a:endParaRPr>
          </a:p>
        </p:txBody>
      </p:sp>
      <p:pic>
        <p:nvPicPr>
          <p:cNvPr id="5" name="Picture 6" descr="MCS NEW"/>
          <p:cNvPicPr>
            <a:picLocks noChangeAspect="1" noChangeArrowheads="1"/>
          </p:cNvPicPr>
          <p:nvPr/>
        </p:nvPicPr>
        <p:blipFill>
          <a:blip r:embed="rId2" cstate="print"/>
          <a:srcRect/>
          <a:stretch>
            <a:fillRect/>
          </a:stretch>
        </p:blipFill>
        <p:spPr bwMode="auto">
          <a:xfrm>
            <a:off x="152400" y="1752600"/>
            <a:ext cx="8763000" cy="3276600"/>
          </a:xfrm>
          <a:prstGeom prst="rect">
            <a:avLst/>
          </a:prstGeom>
          <a:noFill/>
          <a:ln w="9525">
            <a:solidFill>
              <a:srgbClr val="FFFF00"/>
            </a:solidFill>
            <a:miter lim="800000"/>
            <a:headEnd/>
            <a:tailEnd/>
          </a:ln>
        </p:spPr>
      </p:pic>
      <p:pic>
        <p:nvPicPr>
          <p:cNvPr id="6" name="Picture 7" descr="D:\MMCS\Mahavir Photo\Mahavir Logo.jpg"/>
          <p:cNvPicPr>
            <a:picLocks noChangeAspect="1" noChangeArrowheads="1"/>
          </p:cNvPicPr>
          <p:nvPr/>
        </p:nvPicPr>
        <p:blipFill>
          <a:blip r:embed="rId3" cstate="print"/>
          <a:srcRect/>
          <a:stretch>
            <a:fillRect/>
          </a:stretch>
        </p:blipFill>
        <p:spPr bwMode="auto">
          <a:xfrm>
            <a:off x="42863" y="5181600"/>
            <a:ext cx="1328737"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MCS stat Data\patient registry.jpg"/>
          <p:cNvPicPr>
            <a:picLocks noChangeAspect="1" noChangeArrowheads="1"/>
          </p:cNvPicPr>
          <p:nvPr/>
        </p:nvPicPr>
        <p:blipFill>
          <a:blip r:embed="rId2" cstate="print"/>
          <a:srcRect/>
          <a:stretch>
            <a:fillRect/>
          </a:stretch>
        </p:blipFill>
        <p:spPr bwMode="auto">
          <a:xfrm>
            <a:off x="1" y="838200"/>
            <a:ext cx="9143999" cy="5667426"/>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MCS CANCER MAP\MCS CANCER MAP.jpg"/>
          <p:cNvPicPr>
            <a:picLocks noChangeAspect="1" noChangeArrowheads="1"/>
          </p:cNvPicPr>
          <p:nvPr/>
        </p:nvPicPr>
        <p:blipFill>
          <a:blip r:embed="rId2" cstate="print"/>
          <a:srcRect/>
          <a:stretch>
            <a:fillRect/>
          </a:stretch>
        </p:blipFill>
        <p:spPr bwMode="auto">
          <a:xfrm>
            <a:off x="-12736" y="0"/>
            <a:ext cx="9156736" cy="6848475"/>
          </a:xfrm>
          <a:prstGeom prst="rect">
            <a:avLst/>
          </a:prstGeom>
          <a:noFill/>
        </p:spPr>
      </p:pic>
      <p:sp>
        <p:nvSpPr>
          <p:cNvPr id="5" name="TextBox 4"/>
          <p:cNvSpPr txBox="1"/>
          <p:nvPr/>
        </p:nvSpPr>
        <p:spPr>
          <a:xfrm>
            <a:off x="5410200" y="533400"/>
            <a:ext cx="2480231" cy="369332"/>
          </a:xfrm>
          <a:prstGeom prst="rect">
            <a:avLst/>
          </a:prstGeom>
          <a:noFill/>
        </p:spPr>
        <p:txBody>
          <a:bodyPr wrap="none" rtlCol="0">
            <a:spAutoFit/>
          </a:bodyPr>
          <a:lstStyle/>
          <a:p>
            <a:r>
              <a:rPr lang="en-US" dirty="0" smtClean="0">
                <a:solidFill>
                  <a:srgbClr val="C00000"/>
                </a:solidFill>
                <a:latin typeface="Arial" pitchFamily="34" charset="0"/>
                <a:cs typeface="Arial" pitchFamily="34" charset="0"/>
              </a:rPr>
              <a:t>Total Patient: 1,44,556</a:t>
            </a:r>
            <a:endParaRPr lang="en-US" dirty="0">
              <a:solidFill>
                <a:srgbClr val="C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704088"/>
            <a:ext cx="8229600" cy="1048512"/>
          </a:xfrm>
        </p:spPr>
        <p:txBody>
          <a:bodyPr>
            <a:normAutofit/>
          </a:bodyPr>
          <a:lstStyle/>
          <a:p>
            <a:pPr eaLnBrk="1" hangingPunct="1"/>
            <a:r>
              <a:rPr lang="en-US" sz="4000" dirty="0" smtClean="0">
                <a:solidFill>
                  <a:srgbClr val="FFFF00"/>
                </a:solidFill>
              </a:rPr>
              <a:t>Ovarian Cancer Epidemiology</a:t>
            </a:r>
          </a:p>
        </p:txBody>
      </p:sp>
      <p:sp>
        <p:nvSpPr>
          <p:cNvPr id="4099" name="Content Placeholder 2"/>
          <p:cNvSpPr>
            <a:spLocks noGrp="1"/>
          </p:cNvSpPr>
          <p:nvPr>
            <p:ph idx="1"/>
          </p:nvPr>
        </p:nvSpPr>
        <p:spPr/>
        <p:txBody>
          <a:bodyPr/>
          <a:lstStyle/>
          <a:p>
            <a:pPr eaLnBrk="1" hangingPunct="1"/>
            <a:r>
              <a:rPr lang="en-US" dirty="0" smtClean="0">
                <a:solidFill>
                  <a:srgbClr val="FF3399"/>
                </a:solidFill>
              </a:rPr>
              <a:t>9</a:t>
            </a:r>
            <a:r>
              <a:rPr lang="en-US" baseline="30000" dirty="0" smtClean="0">
                <a:solidFill>
                  <a:srgbClr val="FF3399"/>
                </a:solidFill>
              </a:rPr>
              <a:t>th</a:t>
            </a:r>
            <a:r>
              <a:rPr lang="en-US" dirty="0" smtClean="0">
                <a:solidFill>
                  <a:srgbClr val="FF3399"/>
                </a:solidFill>
              </a:rPr>
              <a:t> most common cancer among women</a:t>
            </a:r>
          </a:p>
          <a:p>
            <a:pPr lvl="1" eaLnBrk="1" hangingPunct="1"/>
            <a:r>
              <a:rPr lang="en-US" dirty="0" smtClean="0">
                <a:solidFill>
                  <a:srgbClr val="FF3399"/>
                </a:solidFill>
              </a:rPr>
              <a:t>21,880 (3%)</a:t>
            </a:r>
          </a:p>
          <a:p>
            <a:pPr lvl="1" eaLnBrk="1" hangingPunct="1">
              <a:buNone/>
            </a:pPr>
            <a:endParaRPr lang="en-US" dirty="0" smtClean="0"/>
          </a:p>
          <a:p>
            <a:pPr eaLnBrk="1" hangingPunct="1"/>
            <a:r>
              <a:rPr lang="en-US" dirty="0" smtClean="0">
                <a:solidFill>
                  <a:srgbClr val="92D050"/>
                </a:solidFill>
              </a:rPr>
              <a:t>5</a:t>
            </a:r>
            <a:r>
              <a:rPr lang="en-US" baseline="30000" dirty="0" smtClean="0">
                <a:solidFill>
                  <a:srgbClr val="92D050"/>
                </a:solidFill>
              </a:rPr>
              <a:t>th</a:t>
            </a:r>
            <a:r>
              <a:rPr lang="en-US" dirty="0" smtClean="0">
                <a:solidFill>
                  <a:srgbClr val="92D050"/>
                </a:solidFill>
              </a:rPr>
              <a:t> most common cause of cancer death</a:t>
            </a:r>
          </a:p>
          <a:p>
            <a:pPr lvl="1" eaLnBrk="1" hangingPunct="1"/>
            <a:r>
              <a:rPr lang="en-US" dirty="0" smtClean="0">
                <a:solidFill>
                  <a:srgbClr val="92D050"/>
                </a:solidFill>
              </a:rPr>
              <a:t>13,850 (5%)</a:t>
            </a:r>
          </a:p>
          <a:p>
            <a:pPr eaLnBrk="1" hangingPunct="1"/>
            <a:endParaRPr lang="en-US" dirty="0" smtClean="0"/>
          </a:p>
          <a:p>
            <a:pPr eaLnBrk="1" hangingPunct="1"/>
            <a:r>
              <a:rPr lang="en-US" dirty="0" smtClean="0">
                <a:solidFill>
                  <a:srgbClr val="FFFF00"/>
                </a:solidFill>
              </a:rPr>
              <a:t>Leading malignancies among women: Breast, Lung, Colon, cervix, gall bladder etc.</a:t>
            </a:r>
          </a:p>
        </p:txBody>
      </p:sp>
      <p:sp>
        <p:nvSpPr>
          <p:cNvPr id="4" name="Footer Placeholder 3"/>
          <p:cNvSpPr>
            <a:spLocks noGrp="1"/>
          </p:cNvSpPr>
          <p:nvPr>
            <p:ph type="ftr" sz="quarter" idx="11"/>
          </p:nvPr>
        </p:nvSpPr>
        <p:spPr>
          <a:xfrm>
            <a:off x="5791200" y="6248400"/>
            <a:ext cx="3352800" cy="365125"/>
          </a:xfrm>
        </p:spPr>
        <p:txBody>
          <a:bodyPr/>
          <a:lstStyle/>
          <a:p>
            <a:pPr>
              <a:defRPr/>
            </a:pPr>
            <a:r>
              <a:rPr lang="en-US" dirty="0" err="1"/>
              <a:t>Jemal</a:t>
            </a:r>
            <a:r>
              <a:rPr lang="en-US" dirty="0"/>
              <a:t>. Cancer Statistics 2010</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Rot="1" noChangeArrowheads="1"/>
          </p:cNvSpPr>
          <p:nvPr>
            <p:ph type="title"/>
          </p:nvPr>
        </p:nvSpPr>
        <p:spPr>
          <a:xfrm>
            <a:off x="457200" y="533400"/>
            <a:ext cx="8229600" cy="896112"/>
          </a:xfrm>
        </p:spPr>
        <p:txBody>
          <a:bodyPr>
            <a:normAutofit/>
          </a:bodyPr>
          <a:lstStyle/>
          <a:p>
            <a:pPr eaLnBrk="1" hangingPunct="1"/>
            <a:r>
              <a:rPr lang="en-US" sz="4000" dirty="0" smtClean="0">
                <a:solidFill>
                  <a:srgbClr val="FFFF00"/>
                </a:solidFill>
              </a:rPr>
              <a:t>Epithelial Ovarian Cancer (EOC)</a:t>
            </a:r>
          </a:p>
        </p:txBody>
      </p:sp>
      <p:sp>
        <p:nvSpPr>
          <p:cNvPr id="5123" name="Rectangle 3"/>
          <p:cNvSpPr>
            <a:spLocks noGrp="1" noChangeArrowheads="1"/>
          </p:cNvSpPr>
          <p:nvPr>
            <p:ph idx="1"/>
          </p:nvPr>
        </p:nvSpPr>
        <p:spPr>
          <a:xfrm>
            <a:off x="457200" y="1676400"/>
            <a:ext cx="8229600" cy="5029200"/>
          </a:xfrm>
        </p:spPr>
        <p:txBody>
          <a:bodyPr>
            <a:normAutofit/>
          </a:bodyPr>
          <a:lstStyle/>
          <a:p>
            <a:pPr eaLnBrk="1" hangingPunct="1"/>
            <a:r>
              <a:rPr lang="en-US" dirty="0" smtClean="0">
                <a:solidFill>
                  <a:srgbClr val="00FF99"/>
                </a:solidFill>
              </a:rPr>
              <a:t>Most common type of ovarian cancer</a:t>
            </a:r>
          </a:p>
          <a:p>
            <a:pPr lvl="1" eaLnBrk="1" hangingPunct="1"/>
            <a:r>
              <a:rPr lang="en-US" dirty="0" smtClean="0">
                <a:solidFill>
                  <a:srgbClr val="FF3399"/>
                </a:solidFill>
              </a:rPr>
              <a:t>Epithelial (75%)</a:t>
            </a:r>
          </a:p>
          <a:p>
            <a:pPr lvl="1" eaLnBrk="1" hangingPunct="1"/>
            <a:r>
              <a:rPr lang="en-US" dirty="0" smtClean="0"/>
              <a:t>Germ cell (15-20%)</a:t>
            </a:r>
          </a:p>
          <a:p>
            <a:pPr lvl="1" eaLnBrk="1" hangingPunct="1"/>
            <a:r>
              <a:rPr lang="en-US" dirty="0" smtClean="0"/>
              <a:t>Sex-cord </a:t>
            </a:r>
            <a:r>
              <a:rPr lang="en-US" dirty="0" err="1" smtClean="0"/>
              <a:t>Stromal</a:t>
            </a:r>
            <a:r>
              <a:rPr lang="en-US" dirty="0" smtClean="0"/>
              <a:t> (5%)</a:t>
            </a:r>
          </a:p>
          <a:p>
            <a:pPr lvl="1" eaLnBrk="1" hangingPunct="1"/>
            <a:endParaRPr lang="en-US" dirty="0" smtClean="0"/>
          </a:p>
          <a:p>
            <a:pPr eaLnBrk="1" hangingPunct="1"/>
            <a:r>
              <a:rPr lang="en-US" dirty="0" smtClean="0">
                <a:solidFill>
                  <a:srgbClr val="00FFFF"/>
                </a:solidFill>
              </a:rPr>
              <a:t>Median age of presentation 65 years</a:t>
            </a:r>
          </a:p>
          <a:p>
            <a:pPr eaLnBrk="1" hangingPunct="1"/>
            <a:endParaRPr lang="en-US" dirty="0" smtClean="0">
              <a:solidFill>
                <a:srgbClr val="00FFFF"/>
              </a:solidFill>
            </a:endParaRPr>
          </a:p>
          <a:p>
            <a:pPr eaLnBrk="1" hangingPunct="1"/>
            <a:r>
              <a:rPr lang="en-US" dirty="0" smtClean="0">
                <a:solidFill>
                  <a:srgbClr val="FF3399"/>
                </a:solidFill>
              </a:rPr>
              <a:t>Overall lifetime risk is 1 in 70</a:t>
            </a:r>
          </a:p>
          <a:p>
            <a:pPr eaLnBrk="1" hangingPunct="1"/>
            <a:endParaRPr lang="en-US" dirty="0" smtClean="0">
              <a:solidFill>
                <a:srgbClr val="FF3399"/>
              </a:solidFill>
            </a:endParaRPr>
          </a:p>
          <a:p>
            <a:pPr eaLnBrk="1" hangingPunct="1"/>
            <a:r>
              <a:rPr lang="en-US" dirty="0" smtClean="0">
                <a:solidFill>
                  <a:srgbClr val="FFFF00"/>
                </a:solidFill>
              </a:rPr>
              <a:t>75-80% of patients are diagnosed with Stage III or IV disease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304800"/>
            <a:ext cx="8229600" cy="1143000"/>
          </a:xfrm>
        </p:spPr>
        <p:txBody>
          <a:bodyPr>
            <a:normAutofit/>
          </a:bodyPr>
          <a:lstStyle/>
          <a:p>
            <a:pPr eaLnBrk="1" hangingPunct="1"/>
            <a:r>
              <a:rPr lang="en-US" sz="4000" dirty="0" smtClean="0">
                <a:solidFill>
                  <a:srgbClr val="FFFF00"/>
                </a:solidFill>
              </a:rPr>
              <a:t>Clinical Tests</a:t>
            </a:r>
          </a:p>
        </p:txBody>
      </p:sp>
      <p:sp>
        <p:nvSpPr>
          <p:cNvPr id="5" name="Content Placeholder 4"/>
          <p:cNvSpPr>
            <a:spLocks noGrp="1"/>
          </p:cNvSpPr>
          <p:nvPr>
            <p:ph idx="1"/>
          </p:nvPr>
        </p:nvSpPr>
        <p:spPr>
          <a:xfrm>
            <a:off x="457200" y="1524000"/>
            <a:ext cx="8229600" cy="5181600"/>
          </a:xfrm>
        </p:spPr>
        <p:txBody>
          <a:bodyPr rtlCol="0">
            <a:normAutofit fontScale="92500" lnSpcReduction="20000"/>
          </a:bodyPr>
          <a:lstStyle/>
          <a:p>
            <a:pPr eaLnBrk="1" fontAlgn="auto" hangingPunct="1">
              <a:spcAft>
                <a:spcPts val="0"/>
              </a:spcAft>
              <a:buFont typeface="Wingdings 2" charset="2"/>
              <a:buChar char=""/>
              <a:defRPr/>
            </a:pPr>
            <a:r>
              <a:rPr lang="en-US" dirty="0" smtClean="0">
                <a:solidFill>
                  <a:srgbClr val="FF0000"/>
                </a:solidFill>
                <a:ea typeface="+mn-ea"/>
                <a:cs typeface="+mn-cs"/>
              </a:rPr>
              <a:t>Ultrasound</a:t>
            </a:r>
          </a:p>
          <a:p>
            <a:pPr lvl="1" eaLnBrk="1" fontAlgn="auto" hangingPunct="1">
              <a:spcAft>
                <a:spcPts val="0"/>
              </a:spcAft>
              <a:buFont typeface="Arial" pitchFamily="34" charset="0"/>
              <a:buChar char="–"/>
              <a:defRPr/>
            </a:pPr>
            <a:r>
              <a:rPr lang="en-US" dirty="0" smtClean="0">
                <a:ea typeface="+mn-ea"/>
              </a:rPr>
              <a:t>Size</a:t>
            </a:r>
          </a:p>
          <a:p>
            <a:pPr lvl="1" eaLnBrk="1" fontAlgn="auto" hangingPunct="1">
              <a:spcAft>
                <a:spcPts val="0"/>
              </a:spcAft>
              <a:buFont typeface="Arial" pitchFamily="34" charset="0"/>
              <a:buChar char="–"/>
              <a:defRPr/>
            </a:pPr>
            <a:r>
              <a:rPr lang="en-US" dirty="0" smtClean="0">
                <a:ea typeface="+mn-ea"/>
              </a:rPr>
              <a:t>Consistency- solid, cystic, mixed</a:t>
            </a:r>
          </a:p>
          <a:p>
            <a:pPr lvl="1" eaLnBrk="1" fontAlgn="auto" hangingPunct="1">
              <a:spcAft>
                <a:spcPts val="0"/>
              </a:spcAft>
              <a:buFont typeface="Arial" pitchFamily="34" charset="0"/>
              <a:buChar char="–"/>
              <a:defRPr/>
            </a:pPr>
            <a:r>
              <a:rPr lang="en-US" dirty="0" err="1" smtClean="0">
                <a:ea typeface="+mn-ea"/>
              </a:rPr>
              <a:t>Septations</a:t>
            </a:r>
            <a:endParaRPr lang="en-US" dirty="0" smtClean="0">
              <a:ea typeface="+mn-ea"/>
            </a:endParaRPr>
          </a:p>
          <a:p>
            <a:pPr lvl="1" eaLnBrk="1" fontAlgn="auto" hangingPunct="1">
              <a:spcAft>
                <a:spcPts val="0"/>
              </a:spcAft>
              <a:buFont typeface="Arial" pitchFamily="34" charset="0"/>
              <a:buChar char="–"/>
              <a:defRPr/>
            </a:pPr>
            <a:r>
              <a:rPr lang="en-US" dirty="0" smtClean="0">
                <a:ea typeface="+mn-ea"/>
              </a:rPr>
              <a:t>Papillary excrescences</a:t>
            </a:r>
          </a:p>
          <a:p>
            <a:pPr lvl="1" eaLnBrk="1" fontAlgn="auto" hangingPunct="1">
              <a:spcAft>
                <a:spcPts val="0"/>
              </a:spcAft>
              <a:buFont typeface="Arial" pitchFamily="34" charset="0"/>
              <a:buChar char="–"/>
              <a:defRPr/>
            </a:pPr>
            <a:r>
              <a:rPr lang="en-US" dirty="0" smtClean="0">
                <a:ea typeface="+mn-ea"/>
              </a:rPr>
              <a:t>Pelvic fluid</a:t>
            </a:r>
          </a:p>
          <a:p>
            <a:pPr lvl="1" eaLnBrk="1" fontAlgn="auto" hangingPunct="1">
              <a:spcAft>
                <a:spcPts val="0"/>
              </a:spcAft>
              <a:buFont typeface="Arial" pitchFamily="34" charset="0"/>
              <a:buChar char="–"/>
              <a:defRPr/>
            </a:pPr>
            <a:endParaRPr lang="en-US" dirty="0" smtClean="0">
              <a:ea typeface="+mn-ea"/>
            </a:endParaRPr>
          </a:p>
          <a:p>
            <a:pPr eaLnBrk="1" fontAlgn="auto" hangingPunct="1">
              <a:spcAft>
                <a:spcPts val="0"/>
              </a:spcAft>
              <a:buFont typeface="Wingdings 2" charset="2"/>
              <a:buChar char=""/>
              <a:defRPr/>
            </a:pPr>
            <a:r>
              <a:rPr lang="en-US" dirty="0" smtClean="0">
                <a:solidFill>
                  <a:srgbClr val="FFFF00"/>
                </a:solidFill>
                <a:ea typeface="+mn-ea"/>
                <a:cs typeface="+mn-cs"/>
              </a:rPr>
              <a:t>Color Doppler</a:t>
            </a:r>
          </a:p>
          <a:p>
            <a:pPr eaLnBrk="1" fontAlgn="auto" hangingPunct="1">
              <a:spcAft>
                <a:spcPts val="0"/>
              </a:spcAft>
              <a:buFont typeface="Wingdings 2" charset="2"/>
              <a:buChar char=""/>
              <a:defRPr/>
            </a:pPr>
            <a:endParaRPr lang="en-US" dirty="0" smtClean="0">
              <a:solidFill>
                <a:srgbClr val="FFFF00"/>
              </a:solidFill>
              <a:ea typeface="+mn-ea"/>
              <a:cs typeface="+mn-cs"/>
            </a:endParaRPr>
          </a:p>
          <a:p>
            <a:pPr eaLnBrk="1" fontAlgn="auto" hangingPunct="1">
              <a:spcAft>
                <a:spcPts val="0"/>
              </a:spcAft>
              <a:buFont typeface="Wingdings 2" charset="2"/>
              <a:buChar char=""/>
              <a:defRPr/>
            </a:pPr>
            <a:r>
              <a:rPr lang="en-US" dirty="0" smtClean="0">
                <a:solidFill>
                  <a:srgbClr val="00FF99"/>
                </a:solidFill>
                <a:ea typeface="+mn-ea"/>
                <a:cs typeface="+mn-cs"/>
              </a:rPr>
              <a:t>Other Imaging Modalities</a:t>
            </a:r>
          </a:p>
          <a:p>
            <a:pPr lvl="1" eaLnBrk="1" fontAlgn="auto" hangingPunct="1">
              <a:spcAft>
                <a:spcPts val="0"/>
              </a:spcAft>
              <a:buFont typeface="Arial" pitchFamily="34" charset="0"/>
              <a:buChar char="–"/>
              <a:defRPr/>
            </a:pPr>
            <a:r>
              <a:rPr lang="en-US" dirty="0" smtClean="0">
                <a:solidFill>
                  <a:srgbClr val="FF3399"/>
                </a:solidFill>
                <a:ea typeface="+mn-ea"/>
              </a:rPr>
              <a:t>CT scan should be used to evaluate for metastatic lesions</a:t>
            </a:r>
          </a:p>
          <a:p>
            <a:pPr lvl="1" eaLnBrk="1" fontAlgn="auto" hangingPunct="1">
              <a:spcAft>
                <a:spcPts val="0"/>
              </a:spcAft>
              <a:buFont typeface="Arial" pitchFamily="34" charset="0"/>
              <a:buChar char="–"/>
              <a:defRPr/>
            </a:pPr>
            <a:endParaRPr lang="en-US" dirty="0" smtClean="0">
              <a:solidFill>
                <a:srgbClr val="FF3399"/>
              </a:solidFill>
              <a:ea typeface="+mn-ea"/>
            </a:endParaRPr>
          </a:p>
          <a:p>
            <a:pPr eaLnBrk="1" fontAlgn="auto" hangingPunct="1">
              <a:spcAft>
                <a:spcPts val="0"/>
              </a:spcAft>
              <a:buFont typeface="Wingdings 2" charset="2"/>
              <a:buChar char=""/>
              <a:defRPr/>
            </a:pPr>
            <a:r>
              <a:rPr lang="en-US" dirty="0" smtClean="0">
                <a:ea typeface="+mn-ea"/>
                <a:cs typeface="+mn-cs"/>
              </a:rPr>
              <a:t>Serum Markers</a:t>
            </a:r>
          </a:p>
          <a:p>
            <a:pPr lvl="1" eaLnBrk="1" fontAlgn="auto" hangingPunct="1">
              <a:spcAft>
                <a:spcPts val="0"/>
              </a:spcAft>
              <a:buFont typeface="Arial" pitchFamily="34" charset="0"/>
              <a:buChar char="–"/>
              <a:defRPr/>
            </a:pPr>
            <a:r>
              <a:rPr lang="en-US" dirty="0" smtClean="0">
                <a:solidFill>
                  <a:srgbClr val="FF0000"/>
                </a:solidFill>
                <a:ea typeface="+mn-ea"/>
              </a:rPr>
              <a:t>CA125</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704088"/>
            <a:ext cx="8229600" cy="896112"/>
          </a:xfrm>
        </p:spPr>
        <p:txBody>
          <a:bodyPr>
            <a:normAutofit/>
          </a:bodyPr>
          <a:lstStyle/>
          <a:p>
            <a:pPr eaLnBrk="1" hangingPunct="1"/>
            <a:r>
              <a:rPr lang="en-US" sz="4000" dirty="0" smtClean="0">
                <a:solidFill>
                  <a:srgbClr val="FFFF00"/>
                </a:solidFill>
              </a:rPr>
              <a:t>Screening for Ovarian Cancer</a:t>
            </a:r>
          </a:p>
        </p:txBody>
      </p:sp>
      <p:sp>
        <p:nvSpPr>
          <p:cNvPr id="23555" name="Content Placeholder 2"/>
          <p:cNvSpPr>
            <a:spLocks noGrp="1"/>
          </p:cNvSpPr>
          <p:nvPr>
            <p:ph idx="1"/>
          </p:nvPr>
        </p:nvSpPr>
        <p:spPr/>
        <p:txBody>
          <a:bodyPr/>
          <a:lstStyle/>
          <a:p>
            <a:pPr eaLnBrk="1" hangingPunct="1">
              <a:lnSpc>
                <a:spcPct val="80000"/>
              </a:lnSpc>
            </a:pPr>
            <a:r>
              <a:rPr lang="en-US" sz="3000" i="1" dirty="0" smtClean="0">
                <a:solidFill>
                  <a:srgbClr val="00B050"/>
                </a:solidFill>
              </a:rPr>
              <a:t>There is </a:t>
            </a:r>
            <a:r>
              <a:rPr lang="en-US" sz="3000" b="1" i="1" u="sng" dirty="0" smtClean="0">
                <a:solidFill>
                  <a:srgbClr val="00B050"/>
                </a:solidFill>
              </a:rPr>
              <a:t>no evidence </a:t>
            </a:r>
            <a:r>
              <a:rPr lang="en-US" sz="3000" dirty="0" smtClean="0">
                <a:solidFill>
                  <a:srgbClr val="00B050"/>
                </a:solidFill>
              </a:rPr>
              <a:t>that screening for Ovarian Cancer leads to earlier detection or improved survival…</a:t>
            </a:r>
          </a:p>
          <a:p>
            <a:pPr eaLnBrk="1" hangingPunct="1">
              <a:lnSpc>
                <a:spcPct val="80000"/>
              </a:lnSpc>
            </a:pPr>
            <a:endParaRPr lang="en-US" sz="700" dirty="0" smtClean="0"/>
          </a:p>
          <a:p>
            <a:pPr eaLnBrk="1" hangingPunct="1">
              <a:lnSpc>
                <a:spcPct val="80000"/>
              </a:lnSpc>
            </a:pPr>
            <a:r>
              <a:rPr lang="en-US" sz="3000" dirty="0" smtClean="0">
                <a:solidFill>
                  <a:srgbClr val="FFFF00"/>
                </a:solidFill>
              </a:rPr>
              <a:t>Commonly the following </a:t>
            </a:r>
            <a:r>
              <a:rPr lang="en-US" sz="3000" i="1" dirty="0" smtClean="0">
                <a:solidFill>
                  <a:srgbClr val="FFFF00"/>
                </a:solidFill>
              </a:rPr>
              <a:t>have been </a:t>
            </a:r>
            <a:r>
              <a:rPr lang="en-US" sz="3000" dirty="0" smtClean="0">
                <a:solidFill>
                  <a:srgbClr val="FFFF00"/>
                </a:solidFill>
              </a:rPr>
              <a:t>or </a:t>
            </a:r>
            <a:r>
              <a:rPr lang="en-US" sz="3000" i="1" dirty="0" smtClean="0">
                <a:solidFill>
                  <a:srgbClr val="FFFF00"/>
                </a:solidFill>
              </a:rPr>
              <a:t>are being used for EOC </a:t>
            </a:r>
            <a:r>
              <a:rPr lang="en-US" sz="3000" dirty="0" smtClean="0">
                <a:solidFill>
                  <a:srgbClr val="FFFF00"/>
                </a:solidFill>
              </a:rPr>
              <a:t>screening</a:t>
            </a:r>
          </a:p>
          <a:p>
            <a:pPr lvl="1" eaLnBrk="1" hangingPunct="1">
              <a:lnSpc>
                <a:spcPct val="80000"/>
              </a:lnSpc>
            </a:pPr>
            <a:r>
              <a:rPr lang="en-US" sz="2600" dirty="0" smtClean="0">
                <a:solidFill>
                  <a:srgbClr val="FFFF00"/>
                </a:solidFill>
              </a:rPr>
              <a:t>TVS</a:t>
            </a:r>
          </a:p>
          <a:p>
            <a:pPr lvl="1" eaLnBrk="1" hangingPunct="1">
              <a:lnSpc>
                <a:spcPct val="80000"/>
              </a:lnSpc>
            </a:pPr>
            <a:r>
              <a:rPr lang="en-US" sz="2600" dirty="0" smtClean="0">
                <a:solidFill>
                  <a:srgbClr val="FFFF00"/>
                </a:solidFill>
              </a:rPr>
              <a:t>CA125</a:t>
            </a:r>
          </a:p>
          <a:p>
            <a:pPr lvl="1" eaLnBrk="1" hangingPunct="1">
              <a:lnSpc>
                <a:spcPct val="80000"/>
              </a:lnSpc>
            </a:pPr>
            <a:r>
              <a:rPr lang="en-US" sz="2600" dirty="0" smtClean="0">
                <a:solidFill>
                  <a:srgbClr val="FFFF00"/>
                </a:solidFill>
              </a:rPr>
              <a:t>Multimodal</a:t>
            </a:r>
          </a:p>
          <a:p>
            <a:pPr lvl="1" eaLnBrk="1" hangingPunct="1">
              <a:lnSpc>
                <a:spcPct val="80000"/>
              </a:lnSpc>
            </a:pPr>
            <a:r>
              <a:rPr lang="en-US" sz="2600" dirty="0" smtClean="0">
                <a:solidFill>
                  <a:srgbClr val="FFFF00"/>
                </a:solidFill>
              </a:rPr>
              <a:t>Symptoms</a:t>
            </a:r>
          </a:p>
          <a:p>
            <a:pPr lvl="1" eaLnBrk="1" hangingPunct="1">
              <a:lnSpc>
                <a:spcPct val="80000"/>
              </a:lnSpc>
            </a:pPr>
            <a:r>
              <a:rPr lang="en-US" sz="2600" dirty="0" smtClean="0">
                <a:solidFill>
                  <a:srgbClr val="FFFF00"/>
                </a:solidFill>
              </a:rPr>
              <a:t>Biomarkers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04800" y="685800"/>
          <a:ext cx="8610600" cy="5257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81000" y="533400"/>
            <a:ext cx="8229600" cy="762000"/>
          </a:xfrm>
        </p:spPr>
        <p:txBody>
          <a:bodyPr>
            <a:normAutofit/>
          </a:bodyPr>
          <a:lstStyle/>
          <a:p>
            <a:pPr eaLnBrk="1" hangingPunct="1"/>
            <a:r>
              <a:rPr lang="en-US" sz="4000" dirty="0" smtClean="0">
                <a:solidFill>
                  <a:srgbClr val="FFFF00"/>
                </a:solidFill>
              </a:rPr>
              <a:t>Screening (CA125/MUC-16)</a:t>
            </a:r>
          </a:p>
        </p:txBody>
      </p:sp>
      <p:sp>
        <p:nvSpPr>
          <p:cNvPr id="26627" name="Content Placeholder 2"/>
          <p:cNvSpPr>
            <a:spLocks noGrp="1"/>
          </p:cNvSpPr>
          <p:nvPr>
            <p:ph idx="1"/>
          </p:nvPr>
        </p:nvSpPr>
        <p:spPr>
          <a:xfrm>
            <a:off x="304800" y="1524000"/>
            <a:ext cx="8229600" cy="5181600"/>
          </a:xfrm>
        </p:spPr>
        <p:txBody>
          <a:bodyPr>
            <a:normAutofit lnSpcReduction="10000"/>
          </a:bodyPr>
          <a:lstStyle/>
          <a:p>
            <a:pPr algn="just" eaLnBrk="1" hangingPunct="1">
              <a:lnSpc>
                <a:spcPct val="80000"/>
              </a:lnSpc>
            </a:pPr>
            <a:r>
              <a:rPr lang="en-US" sz="2800" dirty="0" smtClean="0">
                <a:solidFill>
                  <a:srgbClr val="00B050"/>
                </a:solidFill>
              </a:rPr>
              <a:t>Tumor associated antigen</a:t>
            </a:r>
          </a:p>
          <a:p>
            <a:pPr lvl="1" algn="just" eaLnBrk="1" hangingPunct="1">
              <a:lnSpc>
                <a:spcPct val="80000"/>
              </a:lnSpc>
            </a:pPr>
            <a:r>
              <a:rPr lang="en-US" sz="2400" dirty="0" smtClean="0"/>
              <a:t>Not expressed in </a:t>
            </a:r>
            <a:r>
              <a:rPr lang="en-US" sz="2400" dirty="0" err="1" smtClean="0"/>
              <a:t>mucinous</a:t>
            </a:r>
            <a:r>
              <a:rPr lang="en-US" sz="2400" dirty="0" smtClean="0"/>
              <a:t> tumors</a:t>
            </a:r>
          </a:p>
          <a:p>
            <a:pPr lvl="1" algn="just" eaLnBrk="1" hangingPunct="1">
              <a:lnSpc>
                <a:spcPct val="80000"/>
              </a:lnSpc>
            </a:pPr>
            <a:r>
              <a:rPr lang="en-US" sz="2400" dirty="0" smtClean="0">
                <a:solidFill>
                  <a:srgbClr val="FF0000"/>
                </a:solidFill>
              </a:rPr>
              <a:t>Normal value in 50-70% of stage I tumors and 20-25% of advanced tumors</a:t>
            </a:r>
          </a:p>
          <a:p>
            <a:pPr lvl="1" algn="just" eaLnBrk="1" hangingPunct="1">
              <a:lnSpc>
                <a:spcPct val="80000"/>
              </a:lnSpc>
              <a:buNone/>
            </a:pPr>
            <a:endParaRPr lang="en-US" sz="2400" dirty="0" smtClean="0">
              <a:solidFill>
                <a:srgbClr val="FF0000"/>
              </a:solidFill>
            </a:endParaRPr>
          </a:p>
          <a:p>
            <a:pPr algn="just" eaLnBrk="1" hangingPunct="1">
              <a:lnSpc>
                <a:spcPct val="80000"/>
              </a:lnSpc>
            </a:pPr>
            <a:r>
              <a:rPr lang="en-US" sz="2800" dirty="0" smtClean="0">
                <a:solidFill>
                  <a:srgbClr val="00FF99"/>
                </a:solidFill>
              </a:rPr>
              <a:t>Associated with a variety of common, benign conditions including: endometriosis, fibroids, PID, </a:t>
            </a:r>
            <a:r>
              <a:rPr lang="en-US" sz="2800" dirty="0" err="1" smtClean="0">
                <a:solidFill>
                  <a:srgbClr val="00FF99"/>
                </a:solidFill>
              </a:rPr>
              <a:t>adenomyosis</a:t>
            </a:r>
            <a:r>
              <a:rPr lang="en-US" sz="2800" dirty="0" smtClean="0">
                <a:solidFill>
                  <a:srgbClr val="00FF99"/>
                </a:solidFill>
              </a:rPr>
              <a:t>, pregnancy and possibly menstruation</a:t>
            </a:r>
          </a:p>
          <a:p>
            <a:pPr algn="just" eaLnBrk="1" hangingPunct="1">
              <a:lnSpc>
                <a:spcPct val="80000"/>
              </a:lnSpc>
            </a:pPr>
            <a:endParaRPr lang="en-US" sz="2800" dirty="0" smtClean="0"/>
          </a:p>
          <a:p>
            <a:pPr algn="just" eaLnBrk="1" hangingPunct="1">
              <a:lnSpc>
                <a:spcPct val="80000"/>
              </a:lnSpc>
            </a:pPr>
            <a:r>
              <a:rPr lang="en-US" sz="2800" dirty="0" smtClean="0">
                <a:solidFill>
                  <a:srgbClr val="FFFF00"/>
                </a:solidFill>
              </a:rPr>
              <a:t>Better predictive value in postmenopausal patients</a:t>
            </a:r>
          </a:p>
          <a:p>
            <a:pPr algn="just" eaLnBrk="1" hangingPunct="1">
              <a:lnSpc>
                <a:spcPct val="80000"/>
              </a:lnSpc>
            </a:pPr>
            <a:endParaRPr lang="en-US" sz="2800" dirty="0" smtClean="0"/>
          </a:p>
          <a:p>
            <a:pPr algn="just" eaLnBrk="1" hangingPunct="1">
              <a:lnSpc>
                <a:spcPct val="80000"/>
              </a:lnSpc>
            </a:pPr>
            <a:r>
              <a:rPr lang="en-US" sz="2800" i="1" dirty="0" smtClean="0">
                <a:solidFill>
                  <a:srgbClr val="FF3399"/>
                </a:solidFill>
              </a:rPr>
              <a:t>Abnormal</a:t>
            </a:r>
          </a:p>
          <a:p>
            <a:pPr lvl="1" algn="just" eaLnBrk="1" hangingPunct="1">
              <a:lnSpc>
                <a:spcPct val="80000"/>
              </a:lnSpc>
            </a:pPr>
            <a:r>
              <a:rPr lang="en-US" sz="2400" dirty="0" smtClean="0">
                <a:solidFill>
                  <a:srgbClr val="FF3399"/>
                </a:solidFill>
              </a:rPr>
              <a:t>&gt;35 u/ml:  postmenopausal</a:t>
            </a:r>
          </a:p>
          <a:p>
            <a:pPr lvl="1" algn="just" eaLnBrk="1" hangingPunct="1">
              <a:lnSpc>
                <a:spcPct val="80000"/>
              </a:lnSpc>
            </a:pPr>
            <a:r>
              <a:rPr lang="en-US" sz="2400" dirty="0" smtClean="0">
                <a:solidFill>
                  <a:srgbClr val="FF3399"/>
                </a:solidFill>
              </a:rPr>
              <a:t>&gt;100 u/ml:  premenopausal</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a:bodyPr>
          <a:lstStyle/>
          <a:p>
            <a:r>
              <a:rPr lang="en-US" sz="3200" b="1" dirty="0">
                <a:solidFill>
                  <a:srgbClr val="FFFF00"/>
                </a:solidFill>
                <a:latin typeface="Arial" pitchFamily="34" charset="0"/>
              </a:rPr>
              <a:t>CA 125 FOR EARLY DETECTION OF OVARIAN CANCER</a:t>
            </a:r>
            <a:endParaRPr lang="en-US" sz="3200" dirty="0">
              <a:solidFill>
                <a:srgbClr val="FFFF00"/>
              </a:solidFill>
              <a:latin typeface="Arial" pitchFamily="34" charset="0"/>
            </a:endParaRPr>
          </a:p>
        </p:txBody>
      </p:sp>
      <p:sp>
        <p:nvSpPr>
          <p:cNvPr id="36867" name="Rectangle 3"/>
          <p:cNvSpPr>
            <a:spLocks noGrp="1" noChangeArrowheads="1"/>
          </p:cNvSpPr>
          <p:nvPr>
            <p:ph idx="1"/>
          </p:nvPr>
        </p:nvSpPr>
        <p:spPr>
          <a:xfrm>
            <a:off x="685800" y="1981200"/>
            <a:ext cx="7772400" cy="4724400"/>
          </a:xfrm>
        </p:spPr>
        <p:txBody>
          <a:bodyPr>
            <a:normAutofit/>
          </a:bodyPr>
          <a:lstStyle/>
          <a:p>
            <a:pPr algn="just">
              <a:lnSpc>
                <a:spcPct val="90000"/>
              </a:lnSpc>
            </a:pPr>
            <a:r>
              <a:rPr lang="en-US" b="1" dirty="0">
                <a:solidFill>
                  <a:srgbClr val="00FFFF"/>
                </a:solidFill>
                <a:latin typeface="Arial" pitchFamily="34" charset="0"/>
              </a:rPr>
              <a:t>Elevated 10-60 Months Prior to </a:t>
            </a:r>
            <a:r>
              <a:rPr lang="en-US" b="1" dirty="0" smtClean="0">
                <a:solidFill>
                  <a:srgbClr val="00FFFF"/>
                </a:solidFill>
                <a:latin typeface="Arial" pitchFamily="34" charset="0"/>
              </a:rPr>
              <a:t>Diagnosis</a:t>
            </a:r>
          </a:p>
          <a:p>
            <a:pPr algn="just">
              <a:lnSpc>
                <a:spcPct val="90000"/>
              </a:lnSpc>
            </a:pPr>
            <a:endParaRPr lang="en-US" b="1" dirty="0">
              <a:latin typeface="Arial" pitchFamily="34" charset="0"/>
            </a:endParaRPr>
          </a:p>
          <a:p>
            <a:pPr algn="just">
              <a:lnSpc>
                <a:spcPct val="90000"/>
              </a:lnSpc>
              <a:buFontTx/>
              <a:buNone/>
            </a:pPr>
            <a:endParaRPr lang="en-US" sz="1200" b="1" dirty="0">
              <a:latin typeface="Arial" pitchFamily="34" charset="0"/>
            </a:endParaRPr>
          </a:p>
          <a:p>
            <a:pPr algn="just">
              <a:lnSpc>
                <a:spcPct val="90000"/>
              </a:lnSpc>
            </a:pPr>
            <a:r>
              <a:rPr lang="en-US" b="1" dirty="0">
                <a:latin typeface="Arial" pitchFamily="34" charset="0"/>
              </a:rPr>
              <a:t>Detects 50 - 60% of Stage I </a:t>
            </a:r>
            <a:r>
              <a:rPr lang="en-US" b="1" dirty="0" smtClean="0">
                <a:latin typeface="Arial" pitchFamily="34" charset="0"/>
              </a:rPr>
              <a:t>Disease</a:t>
            </a:r>
          </a:p>
          <a:p>
            <a:pPr algn="just">
              <a:lnSpc>
                <a:spcPct val="90000"/>
              </a:lnSpc>
            </a:pPr>
            <a:endParaRPr lang="en-US" b="1" dirty="0">
              <a:latin typeface="Arial" pitchFamily="34" charset="0"/>
            </a:endParaRPr>
          </a:p>
          <a:p>
            <a:pPr algn="just">
              <a:lnSpc>
                <a:spcPct val="90000"/>
              </a:lnSpc>
            </a:pPr>
            <a:endParaRPr lang="en-US" sz="1200" b="1" dirty="0">
              <a:latin typeface="Arial" pitchFamily="34" charset="0"/>
            </a:endParaRPr>
          </a:p>
          <a:p>
            <a:pPr algn="just">
              <a:lnSpc>
                <a:spcPct val="90000"/>
              </a:lnSpc>
            </a:pPr>
            <a:r>
              <a:rPr lang="en-US" b="1" dirty="0">
                <a:solidFill>
                  <a:srgbClr val="FF3399"/>
                </a:solidFill>
                <a:latin typeface="Arial" pitchFamily="34" charset="0"/>
              </a:rPr>
              <a:t>Specificity of a Single Determination is 99%, but This is Still </a:t>
            </a:r>
            <a:r>
              <a:rPr lang="en-US" b="1" dirty="0" smtClean="0">
                <a:solidFill>
                  <a:srgbClr val="FF3399"/>
                </a:solidFill>
                <a:latin typeface="Arial" pitchFamily="34" charset="0"/>
              </a:rPr>
              <a:t>Inadequate</a:t>
            </a:r>
          </a:p>
          <a:p>
            <a:pPr algn="just">
              <a:lnSpc>
                <a:spcPct val="90000"/>
              </a:lnSpc>
            </a:pPr>
            <a:endParaRPr lang="en-US" b="1" dirty="0">
              <a:latin typeface="Arial" pitchFamily="34" charset="0"/>
            </a:endParaRPr>
          </a:p>
          <a:p>
            <a:pPr algn="just">
              <a:lnSpc>
                <a:spcPct val="90000"/>
              </a:lnSpc>
            </a:pPr>
            <a:endParaRPr lang="en-US" sz="1200" b="1" dirty="0">
              <a:latin typeface="Arial" pitchFamily="34" charset="0"/>
            </a:endParaRPr>
          </a:p>
          <a:p>
            <a:pPr algn="just">
              <a:lnSpc>
                <a:spcPct val="90000"/>
              </a:lnSpc>
            </a:pPr>
            <a:r>
              <a:rPr lang="en-US" b="1" dirty="0">
                <a:solidFill>
                  <a:srgbClr val="00FF99"/>
                </a:solidFill>
                <a:latin typeface="Arial" pitchFamily="34" charset="0"/>
              </a:rPr>
              <a:t>Combination with </a:t>
            </a:r>
            <a:r>
              <a:rPr lang="en-US" b="1" dirty="0" err="1">
                <a:solidFill>
                  <a:srgbClr val="00FF99"/>
                </a:solidFill>
                <a:latin typeface="Arial" pitchFamily="34" charset="0"/>
              </a:rPr>
              <a:t>Ultrasonography</a:t>
            </a:r>
            <a:r>
              <a:rPr lang="en-US" b="1" dirty="0">
                <a:solidFill>
                  <a:srgbClr val="00FF99"/>
                </a:solidFill>
                <a:latin typeface="Arial" pitchFamily="34" charset="0"/>
              </a:rPr>
              <a:t> can increase Specificity</a:t>
            </a:r>
          </a:p>
          <a:p>
            <a:pPr algn="just">
              <a:lnSpc>
                <a:spcPct val="50000"/>
              </a:lnSpc>
            </a:pPr>
            <a:endParaRPr lang="en-US" b="1" dirty="0">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a:bodyPr>
          <a:lstStyle/>
          <a:p>
            <a:r>
              <a:rPr lang="en-US" sz="4000" dirty="0" smtClean="0">
                <a:solidFill>
                  <a:srgbClr val="FFFF00"/>
                </a:solidFill>
              </a:rPr>
              <a:t>CA-125/MUC 16</a:t>
            </a:r>
            <a:endParaRPr lang="en-US" sz="4000" dirty="0">
              <a:solidFill>
                <a:srgbClr val="FFFF00"/>
              </a:solidFill>
            </a:endParaRPr>
          </a:p>
        </p:txBody>
      </p:sp>
      <p:sp>
        <p:nvSpPr>
          <p:cNvPr id="3" name="Content Placeholder 2"/>
          <p:cNvSpPr>
            <a:spLocks noGrp="1"/>
          </p:cNvSpPr>
          <p:nvPr>
            <p:ph idx="1"/>
          </p:nvPr>
        </p:nvSpPr>
        <p:spPr>
          <a:xfrm>
            <a:off x="381000" y="1524000"/>
            <a:ext cx="8229600" cy="5181600"/>
          </a:xfrm>
        </p:spPr>
        <p:txBody>
          <a:bodyPr>
            <a:normAutofit lnSpcReduction="10000"/>
          </a:bodyPr>
          <a:lstStyle/>
          <a:p>
            <a:pPr algn="just">
              <a:buFont typeface="Wingdings" pitchFamily="2" charset="2"/>
              <a:buChar char="Ø"/>
            </a:pPr>
            <a:r>
              <a:rPr lang="en-US" dirty="0" smtClean="0">
                <a:solidFill>
                  <a:srgbClr val="00FF99"/>
                </a:solidFill>
              </a:rPr>
              <a:t>The cancer antigen (CA) -125 is a high molecular mass glycoprotein produced both by ovarian cancer cells as also by normal cells of tissues derived from </a:t>
            </a:r>
            <a:r>
              <a:rPr lang="en-US" dirty="0" err="1" smtClean="0">
                <a:solidFill>
                  <a:srgbClr val="00FF99"/>
                </a:solidFill>
              </a:rPr>
              <a:t>coelomic</a:t>
            </a:r>
            <a:r>
              <a:rPr lang="en-US" dirty="0" smtClean="0">
                <a:solidFill>
                  <a:srgbClr val="00FF99"/>
                </a:solidFill>
              </a:rPr>
              <a:t> epithelium. </a:t>
            </a:r>
          </a:p>
          <a:p>
            <a:pPr algn="just">
              <a:buFont typeface="Wingdings" pitchFamily="2" charset="2"/>
              <a:buChar char="Ø"/>
            </a:pPr>
            <a:endParaRPr lang="en-US" dirty="0" smtClean="0"/>
          </a:p>
          <a:p>
            <a:pPr algn="just">
              <a:buFont typeface="Wingdings" pitchFamily="2" charset="2"/>
              <a:buChar char="Ø"/>
            </a:pPr>
            <a:r>
              <a:rPr lang="en-US" dirty="0" smtClean="0">
                <a:solidFill>
                  <a:srgbClr val="FF3399"/>
                </a:solidFill>
              </a:rPr>
              <a:t>Serum CA-125 levels are used as a marker of tumor activity in patients known to have ovarian carcinoma1 and commercial tests for serum CA-125 have been available since 1983. </a:t>
            </a:r>
          </a:p>
          <a:p>
            <a:pPr algn="just">
              <a:buFont typeface="Wingdings" pitchFamily="2" charset="2"/>
              <a:buChar char="Ø"/>
            </a:pPr>
            <a:endParaRPr lang="en-US" dirty="0" smtClean="0"/>
          </a:p>
          <a:p>
            <a:pPr algn="just">
              <a:buFont typeface="Wingdings" pitchFamily="2" charset="2"/>
              <a:buChar char="Ø"/>
            </a:pPr>
            <a:r>
              <a:rPr lang="en-US" dirty="0" smtClean="0">
                <a:solidFill>
                  <a:srgbClr val="00FFFF"/>
                </a:solidFill>
              </a:rPr>
              <a:t>In women with </a:t>
            </a:r>
            <a:r>
              <a:rPr lang="en-US" dirty="0" err="1" smtClean="0">
                <a:solidFill>
                  <a:srgbClr val="00FFFF"/>
                </a:solidFill>
              </a:rPr>
              <a:t>histologically</a:t>
            </a:r>
            <a:r>
              <a:rPr lang="en-US" dirty="0" smtClean="0">
                <a:solidFill>
                  <a:srgbClr val="00FFFF"/>
                </a:solidFill>
              </a:rPr>
              <a:t> proven ovarian carcinoma, levels of serum CA-125 are elevated &gt;35 U/ml in more than 80 per cent of cases.</a:t>
            </a:r>
            <a:endParaRPr lang="en-US" dirty="0">
              <a:solidFill>
                <a:srgbClr val="00FF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9288"/>
            <a:ext cx="8229600" cy="896112"/>
          </a:xfrm>
        </p:spPr>
        <p:txBody>
          <a:bodyPr>
            <a:normAutofit/>
          </a:bodyPr>
          <a:lstStyle/>
          <a:p>
            <a:r>
              <a:rPr lang="en-US" sz="4000" dirty="0" smtClean="0">
                <a:solidFill>
                  <a:srgbClr val="FFFF00"/>
                </a:solidFill>
              </a:rPr>
              <a:t>Structure of CA-125/</a:t>
            </a:r>
            <a:r>
              <a:rPr lang="en-US" sz="4000" dirty="0" err="1" smtClean="0">
                <a:solidFill>
                  <a:srgbClr val="FFFF00"/>
                </a:solidFill>
              </a:rPr>
              <a:t>Mucin</a:t>
            </a:r>
            <a:r>
              <a:rPr lang="en-US" sz="4000" dirty="0" smtClean="0">
                <a:solidFill>
                  <a:srgbClr val="FFFF00"/>
                </a:solidFill>
              </a:rPr>
              <a:t> 16</a:t>
            </a:r>
            <a:endParaRPr lang="en-US" sz="4000" dirty="0">
              <a:solidFill>
                <a:srgbClr val="FFFF00"/>
              </a:solidFill>
            </a:endParaRPr>
          </a:p>
        </p:txBody>
      </p:sp>
      <p:sp>
        <p:nvSpPr>
          <p:cNvPr id="3" name="Content Placeholder 2"/>
          <p:cNvSpPr>
            <a:spLocks noGrp="1"/>
          </p:cNvSpPr>
          <p:nvPr>
            <p:ph idx="1"/>
          </p:nvPr>
        </p:nvSpPr>
        <p:spPr>
          <a:xfrm>
            <a:off x="457200" y="1447800"/>
            <a:ext cx="8229600" cy="5257800"/>
          </a:xfrm>
        </p:spPr>
        <p:txBody>
          <a:bodyPr>
            <a:normAutofit lnSpcReduction="10000"/>
          </a:bodyPr>
          <a:lstStyle/>
          <a:p>
            <a:pPr lvl="0" algn="just"/>
            <a:r>
              <a:rPr lang="en-US" dirty="0" err="1" smtClean="0">
                <a:solidFill>
                  <a:srgbClr val="FF3399"/>
                </a:solidFill>
                <a:latin typeface="Arial" pitchFamily="34" charset="0"/>
                <a:cs typeface="Arial" pitchFamily="34" charset="0"/>
              </a:rPr>
              <a:t>Mucin</a:t>
            </a:r>
            <a:r>
              <a:rPr lang="en-US" dirty="0" smtClean="0">
                <a:solidFill>
                  <a:srgbClr val="FF3399"/>
                </a:solidFill>
                <a:latin typeface="Arial" pitchFamily="34" charset="0"/>
                <a:cs typeface="Arial" pitchFamily="34" charset="0"/>
              </a:rPr>
              <a:t> 16 is a membrane associated </a:t>
            </a:r>
            <a:r>
              <a:rPr lang="en-US" dirty="0" err="1" smtClean="0">
                <a:solidFill>
                  <a:srgbClr val="FF3399"/>
                </a:solidFill>
                <a:latin typeface="Arial" pitchFamily="34" charset="0"/>
                <a:cs typeface="Arial" pitchFamily="34" charset="0"/>
              </a:rPr>
              <a:t>mucin</a:t>
            </a:r>
            <a:r>
              <a:rPr lang="en-US" dirty="0" smtClean="0">
                <a:solidFill>
                  <a:srgbClr val="FF3399"/>
                </a:solidFill>
                <a:latin typeface="Arial" pitchFamily="34" charset="0"/>
                <a:cs typeface="Arial" pitchFamily="34" charset="0"/>
              </a:rPr>
              <a:t> that possesses a single </a:t>
            </a:r>
            <a:r>
              <a:rPr lang="en-US" dirty="0" err="1" smtClean="0">
                <a:solidFill>
                  <a:srgbClr val="FF3399"/>
                </a:solidFill>
                <a:latin typeface="Arial" pitchFamily="34" charset="0"/>
                <a:cs typeface="Arial" pitchFamily="34" charset="0"/>
              </a:rPr>
              <a:t>transmembrane</a:t>
            </a:r>
            <a:r>
              <a:rPr lang="en-US" dirty="0" smtClean="0">
                <a:solidFill>
                  <a:srgbClr val="FF3399"/>
                </a:solidFill>
                <a:latin typeface="Arial" pitchFamily="34" charset="0"/>
                <a:cs typeface="Arial" pitchFamily="34" charset="0"/>
              </a:rPr>
              <a:t> domain. </a:t>
            </a:r>
          </a:p>
          <a:p>
            <a:pPr lvl="0" algn="just"/>
            <a:endParaRPr lang="en-US" dirty="0" smtClean="0">
              <a:latin typeface="Arial" pitchFamily="34" charset="0"/>
              <a:cs typeface="Arial" pitchFamily="34" charset="0"/>
            </a:endParaRPr>
          </a:p>
          <a:p>
            <a:pPr lvl="0" algn="just"/>
            <a:r>
              <a:rPr lang="en-US" dirty="0" smtClean="0">
                <a:solidFill>
                  <a:srgbClr val="FFFF00"/>
                </a:solidFill>
                <a:latin typeface="Arial" pitchFamily="34" charset="0"/>
                <a:cs typeface="Arial" pitchFamily="34" charset="0"/>
              </a:rPr>
              <a:t>A unique property of MUC16 is its large size. </a:t>
            </a:r>
          </a:p>
          <a:p>
            <a:pPr lvl="0" algn="just"/>
            <a:endParaRPr lang="en-US" dirty="0" smtClean="0">
              <a:latin typeface="Arial" pitchFamily="34" charset="0"/>
              <a:cs typeface="Arial" pitchFamily="34" charset="0"/>
            </a:endParaRPr>
          </a:p>
          <a:p>
            <a:pPr lvl="0" algn="just"/>
            <a:r>
              <a:rPr lang="en-US" dirty="0" smtClean="0">
                <a:solidFill>
                  <a:srgbClr val="00FF99"/>
                </a:solidFill>
                <a:latin typeface="Arial" pitchFamily="34" charset="0"/>
                <a:cs typeface="Arial" pitchFamily="34" charset="0"/>
              </a:rPr>
              <a:t>MUC16 contains about 22,000 Amino acid , making it the largest membrane associated </a:t>
            </a:r>
            <a:r>
              <a:rPr lang="en-US" dirty="0" err="1" smtClean="0">
                <a:solidFill>
                  <a:srgbClr val="00FF99"/>
                </a:solidFill>
                <a:latin typeface="Arial" pitchFamily="34" charset="0"/>
                <a:cs typeface="Arial" pitchFamily="34" charset="0"/>
              </a:rPr>
              <a:t>mucin</a:t>
            </a:r>
            <a:r>
              <a:rPr lang="en-US" dirty="0" smtClean="0">
                <a:solidFill>
                  <a:srgbClr val="00FF99"/>
                </a:solidFill>
                <a:latin typeface="Arial" pitchFamily="34" charset="0"/>
                <a:cs typeface="Arial" pitchFamily="34" charset="0"/>
              </a:rPr>
              <a:t>.</a:t>
            </a:r>
          </a:p>
          <a:p>
            <a:pPr lvl="0" algn="just"/>
            <a:endParaRPr lang="en-US" dirty="0" smtClean="0">
              <a:latin typeface="Arial" pitchFamily="34" charset="0"/>
              <a:cs typeface="Arial" pitchFamily="34" charset="0"/>
            </a:endParaRPr>
          </a:p>
          <a:p>
            <a:pPr lvl="0" algn="just"/>
            <a:r>
              <a:rPr lang="en-US" dirty="0" smtClean="0">
                <a:latin typeface="Arial" pitchFamily="34" charset="0"/>
                <a:cs typeface="Arial" pitchFamily="34" charset="0"/>
              </a:rPr>
              <a:t>MUC16 is composed of three different domains:</a:t>
            </a:r>
          </a:p>
          <a:p>
            <a:pPr lvl="0" algn="just"/>
            <a:r>
              <a:rPr lang="en-US" dirty="0" smtClean="0">
                <a:latin typeface="Arial" pitchFamily="34" charset="0"/>
                <a:cs typeface="Arial" pitchFamily="34" charset="0"/>
              </a:rPr>
              <a:t>An </a:t>
            </a:r>
            <a:r>
              <a:rPr lang="en-US" dirty="0" smtClean="0">
                <a:latin typeface="Arial" pitchFamily="34" charset="0"/>
                <a:cs typeface="Arial" pitchFamily="34" charset="0"/>
                <a:hlinkClick r:id="rId2"/>
              </a:rPr>
              <a:t>N-terminal</a:t>
            </a:r>
            <a:r>
              <a:rPr lang="en-US" dirty="0" smtClean="0">
                <a:latin typeface="Arial" pitchFamily="34" charset="0"/>
                <a:cs typeface="Arial" pitchFamily="34" charset="0"/>
              </a:rPr>
              <a:t> domain</a:t>
            </a:r>
          </a:p>
          <a:p>
            <a:pPr lvl="0" algn="just"/>
            <a:r>
              <a:rPr lang="en-US" dirty="0" smtClean="0">
                <a:latin typeface="Arial" pitchFamily="34" charset="0"/>
                <a:cs typeface="Arial" pitchFamily="34" charset="0"/>
              </a:rPr>
              <a:t>A </a:t>
            </a:r>
            <a:r>
              <a:rPr lang="en-US" dirty="0" smtClean="0">
                <a:latin typeface="Arial" pitchFamily="34" charset="0"/>
                <a:cs typeface="Arial" pitchFamily="34" charset="0"/>
                <a:hlinkClick r:id="rId3"/>
              </a:rPr>
              <a:t>Tandem repeat</a:t>
            </a:r>
            <a:r>
              <a:rPr lang="en-US" dirty="0" smtClean="0">
                <a:latin typeface="Arial" pitchFamily="34" charset="0"/>
                <a:cs typeface="Arial" pitchFamily="34" charset="0"/>
              </a:rPr>
              <a:t> domain</a:t>
            </a:r>
          </a:p>
          <a:p>
            <a:pPr lvl="0" algn="just"/>
            <a:r>
              <a:rPr lang="en-US" dirty="0" smtClean="0">
                <a:latin typeface="Arial" pitchFamily="34" charset="0"/>
                <a:cs typeface="Arial" pitchFamily="34" charset="0"/>
              </a:rPr>
              <a:t>A </a:t>
            </a:r>
            <a:r>
              <a:rPr lang="en-US" dirty="0" smtClean="0">
                <a:latin typeface="Arial" pitchFamily="34" charset="0"/>
                <a:cs typeface="Arial" pitchFamily="34" charset="0"/>
                <a:hlinkClick r:id="rId4"/>
              </a:rPr>
              <a:t>C-terminal domain</a:t>
            </a:r>
            <a:r>
              <a:rPr lang="en-US" dirty="0" smtClean="0">
                <a:latin typeface="Arial" pitchFamily="34" charset="0"/>
                <a:cs typeface="Arial" pitchFamily="34" charset="0"/>
              </a:rPr>
              <a:t>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normAutofit/>
          </a:bodyPr>
          <a:lstStyle/>
          <a:p>
            <a:r>
              <a:rPr lang="en-US" sz="4000" dirty="0" smtClean="0">
                <a:solidFill>
                  <a:srgbClr val="FFFF00"/>
                </a:solidFill>
              </a:rPr>
              <a:t>Structure of CA-125/</a:t>
            </a:r>
            <a:r>
              <a:rPr lang="en-US" sz="4000" dirty="0" err="1" smtClean="0">
                <a:solidFill>
                  <a:srgbClr val="FFFF00"/>
                </a:solidFill>
              </a:rPr>
              <a:t>Mucin</a:t>
            </a:r>
            <a:r>
              <a:rPr lang="en-US" sz="4000" dirty="0" smtClean="0">
                <a:solidFill>
                  <a:srgbClr val="FFFF00"/>
                </a:solidFill>
              </a:rPr>
              <a:t> 16 </a:t>
            </a:r>
            <a:r>
              <a:rPr lang="en-US" sz="1600" dirty="0" err="1" smtClean="0">
                <a:solidFill>
                  <a:srgbClr val="FFFF00"/>
                </a:solidFill>
              </a:rPr>
              <a:t>Contd</a:t>
            </a:r>
            <a:r>
              <a:rPr lang="en-US" sz="1600" dirty="0" smtClean="0">
                <a:solidFill>
                  <a:srgbClr val="FFFF00"/>
                </a:solidFill>
              </a:rPr>
              <a:t>…..</a:t>
            </a:r>
            <a:endParaRPr lang="en-US" sz="1600" dirty="0"/>
          </a:p>
        </p:txBody>
      </p:sp>
      <p:sp>
        <p:nvSpPr>
          <p:cNvPr id="3" name="Content Placeholder 2"/>
          <p:cNvSpPr>
            <a:spLocks noGrp="1"/>
          </p:cNvSpPr>
          <p:nvPr>
            <p:ph idx="1"/>
          </p:nvPr>
        </p:nvSpPr>
        <p:spPr>
          <a:xfrm>
            <a:off x="457200" y="1676400"/>
            <a:ext cx="8229600" cy="5029200"/>
          </a:xfrm>
        </p:spPr>
        <p:txBody>
          <a:bodyPr>
            <a:normAutofit fontScale="85000" lnSpcReduction="20000"/>
          </a:bodyPr>
          <a:lstStyle/>
          <a:p>
            <a:pPr lvl="0" algn="just"/>
            <a:r>
              <a:rPr lang="en-US" dirty="0" smtClean="0">
                <a:solidFill>
                  <a:srgbClr val="FF3399"/>
                </a:solidFill>
                <a:latin typeface="Arial" pitchFamily="34" charset="0"/>
                <a:cs typeface="Arial" pitchFamily="34" charset="0"/>
              </a:rPr>
              <a:t>The N-terminal and tandem repeat domains are both entirely extracellular and highly O-</a:t>
            </a:r>
            <a:r>
              <a:rPr lang="en-US" dirty="0" err="1" smtClean="0">
                <a:solidFill>
                  <a:srgbClr val="FF3399"/>
                </a:solidFill>
                <a:latin typeface="Arial" pitchFamily="34" charset="0"/>
                <a:cs typeface="Arial" pitchFamily="34" charset="0"/>
              </a:rPr>
              <a:t>Glycosylated</a:t>
            </a:r>
            <a:r>
              <a:rPr lang="en-US" dirty="0" smtClean="0">
                <a:solidFill>
                  <a:srgbClr val="FF3399"/>
                </a:solidFill>
                <a:latin typeface="Arial" pitchFamily="34" charset="0"/>
                <a:cs typeface="Arial" pitchFamily="34" charset="0"/>
              </a:rPr>
              <a:t>. </a:t>
            </a:r>
          </a:p>
          <a:p>
            <a:pPr lvl="0" algn="just"/>
            <a:endParaRPr lang="en-US" dirty="0" smtClean="0">
              <a:latin typeface="Arial" pitchFamily="34" charset="0"/>
              <a:cs typeface="Arial" pitchFamily="34" charset="0"/>
            </a:endParaRPr>
          </a:p>
          <a:p>
            <a:pPr lvl="0" algn="just"/>
            <a:r>
              <a:rPr lang="en-US" dirty="0" smtClean="0">
                <a:solidFill>
                  <a:srgbClr val="00FF99"/>
                </a:solidFill>
                <a:latin typeface="Arial" pitchFamily="34" charset="0"/>
                <a:cs typeface="Arial" pitchFamily="34" charset="0"/>
              </a:rPr>
              <a:t>All </a:t>
            </a:r>
            <a:r>
              <a:rPr lang="en-US" dirty="0" err="1" smtClean="0">
                <a:solidFill>
                  <a:srgbClr val="00FF99"/>
                </a:solidFill>
                <a:latin typeface="Arial" pitchFamily="34" charset="0"/>
                <a:cs typeface="Arial" pitchFamily="34" charset="0"/>
              </a:rPr>
              <a:t>mucins</a:t>
            </a:r>
            <a:r>
              <a:rPr lang="en-US" dirty="0" smtClean="0">
                <a:solidFill>
                  <a:srgbClr val="00FF99"/>
                </a:solidFill>
                <a:latin typeface="Arial" pitchFamily="34" charset="0"/>
                <a:cs typeface="Arial" pitchFamily="34" charset="0"/>
              </a:rPr>
              <a:t> contain a tandem repeat domain that has repeating amino acid sequences high in serine, </a:t>
            </a:r>
            <a:r>
              <a:rPr lang="en-US" dirty="0" err="1" smtClean="0">
                <a:solidFill>
                  <a:srgbClr val="00FF99"/>
                </a:solidFill>
                <a:latin typeface="Arial" pitchFamily="34" charset="0"/>
                <a:cs typeface="Arial" pitchFamily="34" charset="0"/>
              </a:rPr>
              <a:t>threonine</a:t>
            </a:r>
            <a:r>
              <a:rPr lang="en-US" dirty="0" smtClean="0">
                <a:solidFill>
                  <a:srgbClr val="00FF99"/>
                </a:solidFill>
                <a:latin typeface="Arial" pitchFamily="34" charset="0"/>
                <a:cs typeface="Arial" pitchFamily="34" charset="0"/>
              </a:rPr>
              <a:t> and </a:t>
            </a:r>
            <a:r>
              <a:rPr lang="en-US" dirty="0" err="1" smtClean="0">
                <a:solidFill>
                  <a:srgbClr val="00FF99"/>
                </a:solidFill>
                <a:latin typeface="Arial" pitchFamily="34" charset="0"/>
                <a:cs typeface="Arial" pitchFamily="34" charset="0"/>
              </a:rPr>
              <a:t>proline</a:t>
            </a:r>
            <a:r>
              <a:rPr lang="en-US" dirty="0" smtClean="0">
                <a:solidFill>
                  <a:srgbClr val="00FF99"/>
                </a:solidFill>
                <a:latin typeface="Arial" pitchFamily="34" charset="0"/>
                <a:cs typeface="Arial" pitchFamily="34" charset="0"/>
              </a:rPr>
              <a:t>. </a:t>
            </a:r>
          </a:p>
          <a:p>
            <a:pPr lvl="0" algn="just"/>
            <a:endParaRPr lang="en-US" dirty="0" smtClean="0">
              <a:latin typeface="Arial" pitchFamily="34" charset="0"/>
              <a:cs typeface="Arial" pitchFamily="34" charset="0"/>
            </a:endParaRPr>
          </a:p>
          <a:p>
            <a:pPr lvl="0" algn="just"/>
            <a:r>
              <a:rPr lang="en-US" dirty="0" smtClean="0">
                <a:solidFill>
                  <a:srgbClr val="FFFF00"/>
                </a:solidFill>
                <a:latin typeface="Arial" pitchFamily="34" charset="0"/>
                <a:cs typeface="Arial" pitchFamily="34" charset="0"/>
              </a:rPr>
              <a:t>The C-terminal domain contains multiple extracellular SEA (sea urchin sperm protein, </a:t>
            </a:r>
            <a:r>
              <a:rPr lang="en-US" dirty="0" err="1" smtClean="0">
                <a:solidFill>
                  <a:srgbClr val="FFFF00"/>
                </a:solidFill>
                <a:latin typeface="Arial" pitchFamily="34" charset="0"/>
                <a:cs typeface="Arial" pitchFamily="34" charset="0"/>
              </a:rPr>
              <a:t>enterokinase</a:t>
            </a:r>
            <a:r>
              <a:rPr lang="en-US" dirty="0" smtClean="0">
                <a:solidFill>
                  <a:srgbClr val="FFFF00"/>
                </a:solidFill>
                <a:latin typeface="Arial" pitchFamily="34" charset="0"/>
                <a:cs typeface="Arial" pitchFamily="34" charset="0"/>
              </a:rPr>
              <a:t>, and </a:t>
            </a:r>
            <a:r>
              <a:rPr lang="en-US" dirty="0" err="1" smtClean="0">
                <a:solidFill>
                  <a:srgbClr val="FFFF00"/>
                </a:solidFill>
                <a:latin typeface="Arial" pitchFamily="34" charset="0"/>
                <a:cs typeface="Arial" pitchFamily="34" charset="0"/>
              </a:rPr>
              <a:t>agrin</a:t>
            </a:r>
            <a:r>
              <a:rPr lang="en-US" dirty="0" smtClean="0">
                <a:solidFill>
                  <a:srgbClr val="FFFF00"/>
                </a:solidFill>
                <a:latin typeface="Arial" pitchFamily="34" charset="0"/>
                <a:cs typeface="Arial" pitchFamily="34" charset="0"/>
              </a:rPr>
              <a:t>) </a:t>
            </a:r>
            <a:r>
              <a:rPr lang="en-US" dirty="0" err="1" smtClean="0">
                <a:solidFill>
                  <a:srgbClr val="FFFF00"/>
                </a:solidFill>
                <a:latin typeface="Arial" pitchFamily="34" charset="0"/>
                <a:cs typeface="Arial" pitchFamily="34" charset="0"/>
              </a:rPr>
              <a:t>modules,a</a:t>
            </a:r>
            <a:r>
              <a:rPr lang="en-US" dirty="0" smtClean="0">
                <a:solidFill>
                  <a:srgbClr val="FFFF00"/>
                </a:solidFill>
                <a:latin typeface="Arial" pitchFamily="34" charset="0"/>
                <a:cs typeface="Arial" pitchFamily="34" charset="0"/>
              </a:rPr>
              <a:t> </a:t>
            </a:r>
            <a:r>
              <a:rPr lang="en-US" dirty="0" err="1" smtClean="0">
                <a:solidFill>
                  <a:srgbClr val="FFFF00"/>
                </a:solidFill>
                <a:latin typeface="Arial" pitchFamily="34" charset="0"/>
                <a:cs typeface="Arial" pitchFamily="34" charset="0"/>
              </a:rPr>
              <a:t>transmembrane</a:t>
            </a:r>
            <a:r>
              <a:rPr lang="en-US" dirty="0" smtClean="0">
                <a:solidFill>
                  <a:srgbClr val="FFFF00"/>
                </a:solidFill>
                <a:latin typeface="Arial" pitchFamily="34" charset="0"/>
                <a:cs typeface="Arial" pitchFamily="34" charset="0"/>
              </a:rPr>
              <a:t> domain, and a </a:t>
            </a:r>
            <a:r>
              <a:rPr lang="en-US" dirty="0" err="1" smtClean="0">
                <a:solidFill>
                  <a:srgbClr val="FFFF00"/>
                </a:solidFill>
                <a:latin typeface="Arial" pitchFamily="34" charset="0"/>
                <a:cs typeface="Arial" pitchFamily="34" charset="0"/>
              </a:rPr>
              <a:t>Cytoplasmic</a:t>
            </a:r>
            <a:r>
              <a:rPr lang="en-US" dirty="0" smtClean="0">
                <a:solidFill>
                  <a:srgbClr val="FFFF00"/>
                </a:solidFill>
                <a:latin typeface="Arial" pitchFamily="34" charset="0"/>
                <a:cs typeface="Arial" pitchFamily="34" charset="0"/>
              </a:rPr>
              <a:t> tail.</a:t>
            </a:r>
          </a:p>
          <a:p>
            <a:pPr lvl="0" algn="just"/>
            <a:endParaRPr lang="en-US" dirty="0" smtClean="0">
              <a:latin typeface="Arial" pitchFamily="34" charset="0"/>
              <a:cs typeface="Arial" pitchFamily="34" charset="0"/>
            </a:endParaRPr>
          </a:p>
          <a:p>
            <a:pPr lvl="0" algn="just"/>
            <a:r>
              <a:rPr lang="en-US" dirty="0" smtClean="0">
                <a:solidFill>
                  <a:srgbClr val="FF99FF"/>
                </a:solidFill>
                <a:latin typeface="Arial" pitchFamily="34" charset="0"/>
                <a:cs typeface="Arial" pitchFamily="34" charset="0"/>
              </a:rPr>
              <a:t>The extracellular region of MUC16 can be released from the cell surface by undergoing </a:t>
            </a:r>
            <a:r>
              <a:rPr lang="en-US" dirty="0" err="1" smtClean="0">
                <a:solidFill>
                  <a:srgbClr val="FF99FF"/>
                </a:solidFill>
                <a:latin typeface="Arial" pitchFamily="34" charset="0"/>
                <a:cs typeface="Arial" pitchFamily="34" charset="0"/>
              </a:rPr>
              <a:t>Proteolytic</a:t>
            </a:r>
            <a:r>
              <a:rPr lang="en-US" dirty="0" smtClean="0">
                <a:solidFill>
                  <a:srgbClr val="FF99FF"/>
                </a:solidFill>
                <a:latin typeface="Arial" pitchFamily="34" charset="0"/>
                <a:cs typeface="Arial" pitchFamily="34" charset="0"/>
              </a:rPr>
              <a:t> cleavage.</a:t>
            </a:r>
          </a:p>
          <a:p>
            <a:pPr lvl="0" algn="just"/>
            <a:endParaRPr lang="en-US" dirty="0" smtClean="0">
              <a:latin typeface="Arial" pitchFamily="34" charset="0"/>
              <a:cs typeface="Arial" pitchFamily="34" charset="0"/>
            </a:endParaRPr>
          </a:p>
          <a:p>
            <a:pPr lvl="0" algn="just"/>
            <a:r>
              <a:rPr lang="en-US" dirty="0" smtClean="0">
                <a:latin typeface="Arial" pitchFamily="34" charset="0"/>
                <a:cs typeface="Arial" pitchFamily="34" charset="0"/>
              </a:rPr>
              <a:t>MUC16 is thought to be cleaved at a site in the SEA modules.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591312"/>
            <a:ext cx="8839200" cy="627888"/>
          </a:xfrm>
        </p:spPr>
        <p:txBody>
          <a:bodyPr>
            <a:noAutofit/>
          </a:bodyPr>
          <a:lstStyle/>
          <a:p>
            <a:r>
              <a:rPr lang="en-US" sz="4000" dirty="0" err="1" smtClean="0">
                <a:solidFill>
                  <a:srgbClr val="FFFF00"/>
                </a:solidFill>
              </a:rPr>
              <a:t>Mucin</a:t>
            </a:r>
            <a:r>
              <a:rPr lang="en-US" sz="4000" dirty="0" smtClean="0">
                <a:solidFill>
                  <a:srgbClr val="FFFF00"/>
                </a:solidFill>
              </a:rPr>
              <a:t> 16 (CA-125), cell surface association</a:t>
            </a:r>
            <a:endParaRPr lang="en-US" sz="4000" dirty="0">
              <a:solidFill>
                <a:srgbClr val="FFFF00"/>
              </a:solidFill>
            </a:endParaRPr>
          </a:p>
        </p:txBody>
      </p:sp>
      <p:pic>
        <p:nvPicPr>
          <p:cNvPr id="4" name="Picture 3" descr="The Structure of MUC16.jpeg">
            <a:hlinkClick r:id="rId2"/>
          </p:cNvPr>
          <p:cNvPicPr/>
          <p:nvPr/>
        </p:nvPicPr>
        <p:blipFill>
          <a:blip r:embed="rId3" cstate="print"/>
          <a:srcRect/>
          <a:stretch>
            <a:fillRect/>
          </a:stretch>
        </p:blipFill>
        <p:spPr bwMode="auto">
          <a:xfrm>
            <a:off x="2286000" y="1219200"/>
            <a:ext cx="4495800" cy="556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447800"/>
            <a:ext cx="8229600" cy="667512"/>
          </a:xfrm>
        </p:spPr>
        <p:txBody>
          <a:bodyPr>
            <a:normAutofit fontScale="90000"/>
          </a:bodyPr>
          <a:lstStyle/>
          <a:p>
            <a:r>
              <a:rPr lang="en-US" sz="4400" b="1" dirty="0" smtClean="0">
                <a:solidFill>
                  <a:srgbClr val="FFFF00"/>
                </a:solidFill>
              </a:rPr>
              <a:t>Immune system evasion</a:t>
            </a:r>
            <a:r>
              <a:rPr lang="en-US" dirty="0" smtClean="0"/>
              <a:t/>
            </a:r>
            <a:br>
              <a:rPr lang="en-US" dirty="0" smtClean="0"/>
            </a:br>
            <a:endParaRPr lang="en-US" dirty="0"/>
          </a:p>
        </p:txBody>
      </p:sp>
      <p:sp>
        <p:nvSpPr>
          <p:cNvPr id="3" name="Content Placeholder 2"/>
          <p:cNvSpPr>
            <a:spLocks noGrp="1"/>
          </p:cNvSpPr>
          <p:nvPr>
            <p:ph idx="1"/>
          </p:nvPr>
        </p:nvSpPr>
        <p:spPr>
          <a:xfrm>
            <a:off x="457200" y="1935480"/>
            <a:ext cx="8305800" cy="3703320"/>
          </a:xfrm>
        </p:spPr>
        <p:txBody>
          <a:bodyPr/>
          <a:lstStyle/>
          <a:p>
            <a:pPr algn="just"/>
            <a:r>
              <a:rPr lang="en-US" dirty="0" smtClean="0">
                <a:solidFill>
                  <a:srgbClr val="00FF99"/>
                </a:solidFill>
              </a:rPr>
              <a:t>One way that MUC16 helps the growth of tumors is by suppressing the response of Natural </a:t>
            </a:r>
            <a:r>
              <a:rPr lang="en-US" dirty="0" err="1" smtClean="0">
                <a:solidFill>
                  <a:srgbClr val="00FF99"/>
                </a:solidFill>
              </a:rPr>
              <a:t>Killar</a:t>
            </a:r>
            <a:r>
              <a:rPr lang="en-US" dirty="0" smtClean="0">
                <a:solidFill>
                  <a:srgbClr val="00FF99"/>
                </a:solidFill>
              </a:rPr>
              <a:t> cells, which protects the cancer cells from the immune response. </a:t>
            </a:r>
          </a:p>
          <a:p>
            <a:pPr algn="just"/>
            <a:endParaRPr lang="en-US" dirty="0" smtClean="0"/>
          </a:p>
          <a:p>
            <a:pPr algn="just"/>
            <a:r>
              <a:rPr lang="en-US" dirty="0" smtClean="0">
                <a:solidFill>
                  <a:srgbClr val="FF3399"/>
                </a:solidFill>
              </a:rPr>
              <a:t>MUC16 can protect tumor cells from the immune system is the discovery that the heavily </a:t>
            </a:r>
            <a:r>
              <a:rPr lang="en-US" dirty="0" err="1" smtClean="0">
                <a:solidFill>
                  <a:srgbClr val="FF3399"/>
                </a:solidFill>
              </a:rPr>
              <a:t>glycosylated</a:t>
            </a:r>
            <a:r>
              <a:rPr lang="en-US" dirty="0" smtClean="0">
                <a:solidFill>
                  <a:srgbClr val="FF3399"/>
                </a:solidFill>
              </a:rPr>
              <a:t> </a:t>
            </a:r>
            <a:r>
              <a:rPr lang="en-US" dirty="0" err="1" smtClean="0">
                <a:solidFill>
                  <a:srgbClr val="FF3399"/>
                </a:solidFill>
              </a:rPr>
              <a:t>tendem</a:t>
            </a:r>
            <a:r>
              <a:rPr lang="en-US" dirty="0" smtClean="0">
                <a:solidFill>
                  <a:srgbClr val="FF3399"/>
                </a:solidFill>
              </a:rPr>
              <a:t> repeat domain of MUC16 can bind to galectin-1 (an immunosuppressive protein).</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915400" cy="896112"/>
          </a:xfrm>
        </p:spPr>
        <p:txBody>
          <a:bodyPr>
            <a:noAutofit/>
          </a:bodyPr>
          <a:lstStyle/>
          <a:p>
            <a:pPr algn="ctr"/>
            <a:r>
              <a:rPr lang="en-US" sz="3600" b="1" dirty="0" smtClean="0">
                <a:solidFill>
                  <a:srgbClr val="FFFF00"/>
                </a:solidFill>
              </a:rPr>
              <a:t>Tumor metastasis initiated by </a:t>
            </a:r>
            <a:br>
              <a:rPr lang="en-US" sz="3600" b="1" dirty="0" smtClean="0">
                <a:solidFill>
                  <a:srgbClr val="FFFF00"/>
                </a:solidFill>
              </a:rPr>
            </a:br>
            <a:r>
              <a:rPr lang="en-US" sz="3600" b="1" dirty="0" smtClean="0">
                <a:solidFill>
                  <a:srgbClr val="FFFF00"/>
                </a:solidFill>
              </a:rPr>
              <a:t>interactions between MUC16 and </a:t>
            </a:r>
            <a:r>
              <a:rPr lang="en-US" sz="3600" b="1" dirty="0" err="1" smtClean="0">
                <a:solidFill>
                  <a:srgbClr val="FFFF00"/>
                </a:solidFill>
              </a:rPr>
              <a:t>mesothelin</a:t>
            </a:r>
            <a:endParaRPr lang="en-US" sz="3600" b="1" dirty="0">
              <a:solidFill>
                <a:srgbClr val="FFFF00"/>
              </a:solidFill>
            </a:endParaRPr>
          </a:p>
        </p:txBody>
      </p:sp>
      <p:pic>
        <p:nvPicPr>
          <p:cNvPr id="4" name="Picture 3" descr="https://upload.wikimedia.org/wikipedia/en/thumb/f/fb/Peritoneal_metastasis_of_Ovarian_Cancer.tiff/lossless-page1-220px-Peritoneal_metastasis_of_Ovarian_Cancer.tiff.png">
            <a:hlinkClick r:id="rId2"/>
          </p:cNvPr>
          <p:cNvPicPr/>
          <p:nvPr/>
        </p:nvPicPr>
        <p:blipFill>
          <a:blip r:embed="rId3" cstate="print"/>
          <a:srcRect/>
          <a:stretch>
            <a:fillRect/>
          </a:stretch>
        </p:blipFill>
        <p:spPr bwMode="auto">
          <a:xfrm>
            <a:off x="2057400" y="1371600"/>
            <a:ext cx="4876800" cy="5010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35480"/>
            <a:ext cx="8229600" cy="2712720"/>
          </a:xfrm>
        </p:spPr>
        <p:txBody>
          <a:bodyPr>
            <a:normAutofit/>
          </a:bodyPr>
          <a:lstStyle/>
          <a:p>
            <a:pPr algn="ctr">
              <a:buNone/>
            </a:pPr>
            <a:r>
              <a:rPr lang="en-US" sz="4000" dirty="0" smtClean="0">
                <a:solidFill>
                  <a:srgbClr val="FFFF00"/>
                </a:solidFill>
              </a:rPr>
              <a:t>  This study is designed to finds out significance of CA-125 for ovarian cancer patients residing near rivers. </a:t>
            </a:r>
            <a:endParaRPr lang="en-US" sz="4000" dirty="0">
              <a:solidFill>
                <a:srgbClr val="FFFF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143000"/>
          </a:xfrm>
        </p:spPr>
        <p:txBody>
          <a:bodyPr>
            <a:normAutofit/>
          </a:bodyPr>
          <a:lstStyle/>
          <a:p>
            <a:r>
              <a:rPr lang="en-US" sz="4000" dirty="0" smtClean="0">
                <a:solidFill>
                  <a:srgbClr val="FFFF00"/>
                </a:solidFill>
              </a:rPr>
              <a:t>Materials and Methods</a:t>
            </a:r>
            <a:endParaRPr lang="en-US" sz="4000" dirty="0">
              <a:solidFill>
                <a:srgbClr val="FFFF00"/>
              </a:solidFill>
            </a:endParaRPr>
          </a:p>
        </p:txBody>
      </p:sp>
      <p:sp>
        <p:nvSpPr>
          <p:cNvPr id="3" name="Content Placeholder 2"/>
          <p:cNvSpPr>
            <a:spLocks noGrp="1"/>
          </p:cNvSpPr>
          <p:nvPr>
            <p:ph idx="1"/>
          </p:nvPr>
        </p:nvSpPr>
        <p:spPr>
          <a:xfrm>
            <a:off x="304800" y="1447800"/>
            <a:ext cx="8229600" cy="5105400"/>
          </a:xfrm>
        </p:spPr>
        <p:txBody>
          <a:bodyPr>
            <a:normAutofit/>
          </a:bodyPr>
          <a:lstStyle/>
          <a:p>
            <a:pPr algn="just"/>
            <a:r>
              <a:rPr lang="en-US" dirty="0" smtClean="0"/>
              <a:t>The medical records of 80 patients treated at the </a:t>
            </a:r>
            <a:r>
              <a:rPr lang="en-US" dirty="0" err="1" smtClean="0">
                <a:solidFill>
                  <a:srgbClr val="FF3399"/>
                </a:solidFill>
              </a:rPr>
              <a:t>Mahavir</a:t>
            </a:r>
            <a:r>
              <a:rPr lang="en-US" dirty="0" smtClean="0">
                <a:solidFill>
                  <a:srgbClr val="FF3399"/>
                </a:solidFill>
              </a:rPr>
              <a:t> Cancer Institute and research Centre</a:t>
            </a:r>
            <a:r>
              <a:rPr lang="en-US" dirty="0" smtClean="0"/>
              <a:t> for ovarian cancer between 2005</a:t>
            </a:r>
            <a:r>
              <a:rPr lang="en-US" baseline="30000" dirty="0" smtClean="0"/>
              <a:t> </a:t>
            </a:r>
            <a:r>
              <a:rPr lang="en-US" dirty="0" smtClean="0"/>
              <a:t>and 2007 with preoperative serum CA 125 levels were reviewed.</a:t>
            </a:r>
          </a:p>
          <a:p>
            <a:pPr algn="just"/>
            <a:endParaRPr lang="en-US" dirty="0" smtClean="0"/>
          </a:p>
          <a:p>
            <a:pPr algn="just"/>
            <a:r>
              <a:rPr lang="en-US" dirty="0" smtClean="0">
                <a:solidFill>
                  <a:srgbClr val="FFFF00"/>
                </a:solidFill>
              </a:rPr>
              <a:t>Only patients with epithelial ovarian cancer were</a:t>
            </a:r>
            <a:r>
              <a:rPr lang="en-US" baseline="30000" dirty="0" smtClean="0">
                <a:solidFill>
                  <a:srgbClr val="FFFF00"/>
                </a:solidFill>
              </a:rPr>
              <a:t> </a:t>
            </a:r>
            <a:r>
              <a:rPr lang="en-US" dirty="0" smtClean="0">
                <a:solidFill>
                  <a:srgbClr val="FFFF00"/>
                </a:solidFill>
              </a:rPr>
              <a:t>included in this study. </a:t>
            </a:r>
          </a:p>
          <a:p>
            <a:pPr algn="just"/>
            <a:endParaRPr lang="en-US" dirty="0" smtClean="0"/>
          </a:p>
          <a:p>
            <a:pPr algn="just"/>
            <a:r>
              <a:rPr lang="en-US" dirty="0" smtClean="0">
                <a:solidFill>
                  <a:srgbClr val="00B050"/>
                </a:solidFill>
              </a:rPr>
              <a:t>Patients were evaluated for their preoperative CA 125 level,</a:t>
            </a:r>
            <a:r>
              <a:rPr lang="en-US" baseline="30000" dirty="0" smtClean="0">
                <a:solidFill>
                  <a:srgbClr val="00B050"/>
                </a:solidFill>
              </a:rPr>
              <a:t> </a:t>
            </a:r>
            <a:r>
              <a:rPr lang="en-US" dirty="0" smtClean="0">
                <a:solidFill>
                  <a:srgbClr val="00B050"/>
                </a:solidFill>
              </a:rPr>
              <a:t>age, histology, grade, International Federation of Gynecologists</a:t>
            </a:r>
            <a:r>
              <a:rPr lang="en-US" baseline="30000" dirty="0" smtClean="0">
                <a:solidFill>
                  <a:srgbClr val="00B050"/>
                </a:solidFill>
              </a:rPr>
              <a:t> </a:t>
            </a:r>
            <a:r>
              <a:rPr lang="en-US" dirty="0" smtClean="0">
                <a:solidFill>
                  <a:srgbClr val="00B050"/>
                </a:solidFill>
              </a:rPr>
              <a:t>and Obstetricians (FIGO) stage.</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0" y="-1"/>
          <a:ext cx="9144000" cy="6832600"/>
        </p:xfrm>
        <a:graphic>
          <a:graphicData uri="http://schemas.openxmlformats.org/presentationml/2006/ole">
            <p:oleObj spid="_x0000_s4098" name="Slide" r:id="rId3" imgW="335372" imgH="251532" progId="PowerPoint.Slide.8">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0" y="2819400"/>
            <a:ext cx="4343400" cy="1143000"/>
          </a:xfrm>
        </p:spPr>
        <p:txBody>
          <a:bodyPr>
            <a:noAutofit/>
          </a:bodyPr>
          <a:lstStyle/>
          <a:p>
            <a:r>
              <a:rPr lang="en-US" sz="8800" dirty="0" smtClean="0">
                <a:solidFill>
                  <a:srgbClr val="FFFF00"/>
                </a:solidFill>
              </a:rPr>
              <a:t>Results</a:t>
            </a:r>
            <a:endParaRPr lang="en-US" sz="8800" dirty="0">
              <a:solidFill>
                <a:srgbClr val="FFFF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762000" y="0"/>
            <a:ext cx="7504200" cy="6135061"/>
          </a:xfrm>
          <a:prstGeom prst="rect">
            <a:avLst/>
          </a:prstGeom>
          <a:noFill/>
          <a:ln w="9525">
            <a:noFill/>
            <a:miter lim="800000"/>
            <a:headEnd/>
            <a:tailEnd/>
          </a:ln>
        </p:spPr>
      </p:pic>
      <p:sp>
        <p:nvSpPr>
          <p:cNvPr id="3" name="TextBox 2"/>
          <p:cNvSpPr txBox="1"/>
          <p:nvPr/>
        </p:nvSpPr>
        <p:spPr>
          <a:xfrm>
            <a:off x="609600" y="6106180"/>
            <a:ext cx="8002512" cy="523220"/>
          </a:xfrm>
          <a:prstGeom prst="rect">
            <a:avLst/>
          </a:prstGeom>
          <a:noFill/>
        </p:spPr>
        <p:txBody>
          <a:bodyPr wrap="none" rtlCol="0">
            <a:spAutoFit/>
          </a:bodyPr>
          <a:lstStyle/>
          <a:p>
            <a:r>
              <a:rPr lang="en-US" sz="2800" dirty="0" smtClean="0">
                <a:solidFill>
                  <a:srgbClr val="FFFF00"/>
                </a:solidFill>
              </a:rPr>
              <a:t>Mean Age of  Ovarian Cancer Patients was 45 years</a:t>
            </a:r>
            <a:endParaRPr lang="en-US" sz="2800" dirty="0">
              <a:solidFill>
                <a:srgbClr val="FFFF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0" y="609600"/>
          <a:ext cx="5181600" cy="3048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p:nvPr/>
        </p:nvGraphicFramePr>
        <p:xfrm>
          <a:off x="3733799" y="3733800"/>
          <a:ext cx="5410201" cy="3124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49060" y="0"/>
            <a:ext cx="901874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533400" y="1752600"/>
          <a:ext cx="7848600" cy="3733800"/>
        </p:xfrm>
        <a:graphic>
          <a:graphicData uri="http://schemas.openxmlformats.org/drawingml/2006/table">
            <a:tbl>
              <a:tblPr/>
              <a:tblGrid>
                <a:gridCol w="2687056"/>
                <a:gridCol w="1629674"/>
                <a:gridCol w="1765935"/>
                <a:gridCol w="1765935"/>
              </a:tblGrid>
              <a:tr h="1493520">
                <a:tc>
                  <a:txBody>
                    <a:bodyPr/>
                    <a:lstStyle/>
                    <a:p>
                      <a:pPr marL="0" marR="0" algn="ctr">
                        <a:lnSpc>
                          <a:spcPct val="150000"/>
                        </a:lnSpc>
                        <a:spcBef>
                          <a:spcPts val="0"/>
                        </a:spcBef>
                        <a:spcAft>
                          <a:spcPts val="0"/>
                        </a:spcAft>
                      </a:pPr>
                      <a:r>
                        <a:rPr lang="en-US" sz="2000" b="1" dirty="0">
                          <a:latin typeface="Arial"/>
                          <a:ea typeface="Times New Roman"/>
                          <a:cs typeface="Times New Roman"/>
                        </a:rPr>
                        <a:t>Zones of </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l">
                        <a:lnSpc>
                          <a:spcPct val="150000"/>
                        </a:lnSpc>
                        <a:spcBef>
                          <a:spcPts val="0"/>
                        </a:spcBef>
                        <a:spcAft>
                          <a:spcPts val="0"/>
                        </a:spcAft>
                      </a:pPr>
                      <a:r>
                        <a:rPr lang="en-US" sz="2000" dirty="0">
                          <a:latin typeface="Arial"/>
                          <a:ea typeface="Times New Roman"/>
                          <a:cs typeface="Times New Roman"/>
                        </a:rPr>
                        <a:t>Number of Subjects</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l">
                        <a:lnSpc>
                          <a:spcPct val="150000"/>
                        </a:lnSpc>
                        <a:spcBef>
                          <a:spcPts val="0"/>
                        </a:spcBef>
                        <a:spcAft>
                          <a:spcPts val="0"/>
                        </a:spcAft>
                      </a:pPr>
                      <a:r>
                        <a:rPr lang="en-US" sz="2000" dirty="0">
                          <a:latin typeface="Arial"/>
                          <a:ea typeface="Times New Roman"/>
                          <a:cs typeface="Times New Roman"/>
                        </a:rPr>
                        <a:t>Mean Ca 125 Level</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l">
                        <a:lnSpc>
                          <a:spcPct val="150000"/>
                        </a:lnSpc>
                        <a:spcBef>
                          <a:spcPts val="0"/>
                        </a:spcBef>
                        <a:spcAft>
                          <a:spcPts val="0"/>
                        </a:spcAft>
                      </a:pPr>
                      <a:r>
                        <a:rPr lang="en-US" sz="2000" dirty="0">
                          <a:latin typeface="Arial"/>
                          <a:ea typeface="Times New Roman"/>
                          <a:cs typeface="Times New Roman"/>
                        </a:rPr>
                        <a:t>Standard Deviation</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r>
              <a:tr h="746760">
                <a:tc>
                  <a:txBody>
                    <a:bodyPr/>
                    <a:lstStyle/>
                    <a:p>
                      <a:pPr marL="0" marR="0" algn="l">
                        <a:lnSpc>
                          <a:spcPct val="150000"/>
                        </a:lnSpc>
                        <a:spcBef>
                          <a:spcPts val="0"/>
                        </a:spcBef>
                        <a:spcAft>
                          <a:spcPts val="0"/>
                        </a:spcAft>
                      </a:pPr>
                      <a:r>
                        <a:rPr lang="en-US" sz="2000" b="1" dirty="0" err="1">
                          <a:latin typeface="Arial"/>
                          <a:ea typeface="Times New Roman"/>
                          <a:cs typeface="Times New Roman"/>
                        </a:rPr>
                        <a:t>Gangetic</a:t>
                      </a:r>
                      <a:r>
                        <a:rPr lang="en-US" sz="2000" b="1" dirty="0">
                          <a:latin typeface="Arial"/>
                          <a:ea typeface="Times New Roman"/>
                          <a:cs typeface="Times New Roman"/>
                        </a:rPr>
                        <a:t> Zone</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ctr">
                        <a:lnSpc>
                          <a:spcPct val="150000"/>
                        </a:lnSpc>
                        <a:spcBef>
                          <a:spcPts val="0"/>
                        </a:spcBef>
                        <a:spcAft>
                          <a:spcPts val="0"/>
                        </a:spcAft>
                      </a:pPr>
                      <a:r>
                        <a:rPr lang="en-US" sz="2000" dirty="0">
                          <a:latin typeface="Arial"/>
                          <a:ea typeface="Times New Roman"/>
                          <a:cs typeface="Times New Roman"/>
                        </a:rPr>
                        <a:t>40</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ctr">
                        <a:lnSpc>
                          <a:spcPct val="150000"/>
                        </a:lnSpc>
                        <a:spcBef>
                          <a:spcPts val="0"/>
                        </a:spcBef>
                        <a:spcAft>
                          <a:spcPts val="0"/>
                        </a:spcAft>
                      </a:pPr>
                      <a:r>
                        <a:rPr lang="en-US" sz="2000" dirty="0">
                          <a:latin typeface="Arial"/>
                          <a:ea typeface="Times New Roman"/>
                          <a:cs typeface="Times New Roman"/>
                        </a:rPr>
                        <a:t>82.09</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ctr">
                        <a:lnSpc>
                          <a:spcPct val="150000"/>
                        </a:lnSpc>
                        <a:spcBef>
                          <a:spcPts val="0"/>
                        </a:spcBef>
                        <a:spcAft>
                          <a:spcPts val="0"/>
                        </a:spcAft>
                      </a:pPr>
                      <a:r>
                        <a:rPr lang="en-US" sz="2000" dirty="0">
                          <a:latin typeface="Arial"/>
                          <a:ea typeface="Times New Roman"/>
                          <a:cs typeface="Times New Roman"/>
                        </a:rPr>
                        <a:t>177.18</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r>
              <a:tr h="746760">
                <a:tc>
                  <a:txBody>
                    <a:bodyPr/>
                    <a:lstStyle/>
                    <a:p>
                      <a:pPr marL="0" marR="0" algn="l">
                        <a:lnSpc>
                          <a:spcPct val="150000"/>
                        </a:lnSpc>
                        <a:spcBef>
                          <a:spcPts val="0"/>
                        </a:spcBef>
                        <a:spcAft>
                          <a:spcPts val="0"/>
                        </a:spcAft>
                      </a:pPr>
                      <a:r>
                        <a:rPr lang="en-US" sz="2000" b="1">
                          <a:latin typeface="Arial"/>
                          <a:ea typeface="Times New Roman"/>
                          <a:cs typeface="Times New Roman"/>
                        </a:rPr>
                        <a:t>Non Gangetic Zone</a:t>
                      </a:r>
                      <a:endParaRPr lang="en-US" sz="200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ctr">
                        <a:lnSpc>
                          <a:spcPct val="150000"/>
                        </a:lnSpc>
                        <a:spcBef>
                          <a:spcPts val="0"/>
                        </a:spcBef>
                        <a:spcAft>
                          <a:spcPts val="0"/>
                        </a:spcAft>
                      </a:pPr>
                      <a:r>
                        <a:rPr lang="en-US" sz="2000">
                          <a:latin typeface="Arial"/>
                          <a:ea typeface="Times New Roman"/>
                          <a:cs typeface="Times New Roman"/>
                        </a:rPr>
                        <a:t>40</a:t>
                      </a:r>
                      <a:endParaRPr lang="en-US" sz="200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ctr">
                        <a:lnSpc>
                          <a:spcPct val="150000"/>
                        </a:lnSpc>
                        <a:spcBef>
                          <a:spcPts val="0"/>
                        </a:spcBef>
                        <a:spcAft>
                          <a:spcPts val="0"/>
                        </a:spcAft>
                      </a:pPr>
                      <a:r>
                        <a:rPr lang="en-US" sz="2000" dirty="0">
                          <a:latin typeface="Arial"/>
                          <a:ea typeface="Times New Roman"/>
                          <a:cs typeface="Times New Roman"/>
                        </a:rPr>
                        <a:t>353.37</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ctr">
                        <a:lnSpc>
                          <a:spcPct val="150000"/>
                        </a:lnSpc>
                        <a:spcBef>
                          <a:spcPts val="0"/>
                        </a:spcBef>
                        <a:spcAft>
                          <a:spcPts val="0"/>
                        </a:spcAft>
                      </a:pPr>
                      <a:r>
                        <a:rPr lang="en-US" sz="2000" dirty="0">
                          <a:latin typeface="Arial"/>
                          <a:ea typeface="Times New Roman"/>
                          <a:cs typeface="Times New Roman"/>
                        </a:rPr>
                        <a:t>350.23</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r>
              <a:tr h="746760">
                <a:tc>
                  <a:txBody>
                    <a:bodyPr/>
                    <a:lstStyle/>
                    <a:p>
                      <a:pPr marL="0" marR="0" algn="l">
                        <a:lnSpc>
                          <a:spcPct val="150000"/>
                        </a:lnSpc>
                        <a:spcBef>
                          <a:spcPts val="0"/>
                        </a:spcBef>
                        <a:spcAft>
                          <a:spcPts val="0"/>
                        </a:spcAft>
                      </a:pPr>
                      <a:r>
                        <a:rPr lang="en-US" sz="2000" b="1" dirty="0">
                          <a:latin typeface="Arial"/>
                          <a:ea typeface="Times New Roman"/>
                          <a:cs typeface="Times New Roman"/>
                        </a:rPr>
                        <a:t>Total</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ctr">
                        <a:lnSpc>
                          <a:spcPct val="150000"/>
                        </a:lnSpc>
                        <a:spcBef>
                          <a:spcPts val="0"/>
                        </a:spcBef>
                        <a:spcAft>
                          <a:spcPts val="0"/>
                        </a:spcAft>
                      </a:pPr>
                      <a:r>
                        <a:rPr lang="en-US" sz="2000" b="1" dirty="0">
                          <a:latin typeface="Arial"/>
                          <a:ea typeface="Times New Roman"/>
                          <a:cs typeface="Times New Roman"/>
                        </a:rPr>
                        <a:t>80</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ctr">
                        <a:lnSpc>
                          <a:spcPct val="150000"/>
                        </a:lnSpc>
                        <a:spcBef>
                          <a:spcPts val="0"/>
                        </a:spcBef>
                        <a:spcAft>
                          <a:spcPts val="0"/>
                        </a:spcAft>
                      </a:pPr>
                      <a:r>
                        <a:rPr lang="en-US" sz="2000" b="1" dirty="0">
                          <a:latin typeface="Arial"/>
                          <a:ea typeface="Times New Roman"/>
                          <a:cs typeface="Times New Roman"/>
                        </a:rPr>
                        <a:t>217.73</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c>
                  <a:txBody>
                    <a:bodyPr/>
                    <a:lstStyle/>
                    <a:p>
                      <a:pPr marL="0" marR="0" algn="ctr">
                        <a:lnSpc>
                          <a:spcPct val="150000"/>
                        </a:lnSpc>
                        <a:spcBef>
                          <a:spcPts val="0"/>
                        </a:spcBef>
                        <a:spcAft>
                          <a:spcPts val="0"/>
                        </a:spcAft>
                      </a:pPr>
                      <a:r>
                        <a:rPr lang="en-US" sz="2000" b="1" dirty="0">
                          <a:latin typeface="Arial"/>
                          <a:ea typeface="Times New Roman"/>
                          <a:cs typeface="Times New Roman"/>
                        </a:rPr>
                        <a:t>307.71</a:t>
                      </a:r>
                      <a:endParaRPr lang="en-US" sz="2000" dirty="0">
                        <a:latin typeface="Times New Roman"/>
                        <a:ea typeface="Times New Roman"/>
                        <a:cs typeface="Times New Roman"/>
                      </a:endParaRPr>
                    </a:p>
                  </a:txBody>
                  <a:tcPr marL="68580" marR="68580" marT="0" marB="0" anchor="b">
                    <a:lnL>
                      <a:noFill/>
                    </a:lnL>
                    <a:lnR>
                      <a:noFill/>
                    </a:lnR>
                    <a:lnT>
                      <a:noFill/>
                    </a:lnT>
                    <a:lnB>
                      <a:noFill/>
                    </a:lnB>
                    <a:solidFill>
                      <a:srgbClr val="800000"/>
                    </a:solid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91270" y="152400"/>
            <a:ext cx="9052730" cy="65388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990600" y="1066800"/>
          <a:ext cx="7391400" cy="5410199"/>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896112"/>
          </a:xfrm>
        </p:spPr>
        <p:txBody>
          <a:bodyPr>
            <a:normAutofit/>
          </a:bodyPr>
          <a:lstStyle/>
          <a:p>
            <a:r>
              <a:rPr lang="en-US" sz="4000" dirty="0" smtClean="0">
                <a:solidFill>
                  <a:srgbClr val="FFFF00"/>
                </a:solidFill>
              </a:rPr>
              <a:t>CA-125/MUC 16 non expression </a:t>
            </a:r>
            <a:endParaRPr lang="en-US" sz="4000" dirty="0">
              <a:solidFill>
                <a:srgbClr val="FFFF00"/>
              </a:solidFill>
            </a:endParaRPr>
          </a:p>
        </p:txBody>
      </p:sp>
      <p:sp>
        <p:nvSpPr>
          <p:cNvPr id="3" name="Content Placeholder 2"/>
          <p:cNvSpPr>
            <a:spLocks noGrp="1"/>
          </p:cNvSpPr>
          <p:nvPr>
            <p:ph idx="1"/>
          </p:nvPr>
        </p:nvSpPr>
        <p:spPr>
          <a:xfrm>
            <a:off x="381000" y="1524000"/>
            <a:ext cx="8229600" cy="4389120"/>
          </a:xfrm>
        </p:spPr>
        <p:txBody>
          <a:bodyPr>
            <a:noAutofit/>
          </a:bodyPr>
          <a:lstStyle/>
          <a:p>
            <a:pPr algn="just"/>
            <a:r>
              <a:rPr lang="en-US" sz="2400" dirty="0" smtClean="0">
                <a:solidFill>
                  <a:srgbClr val="00B050"/>
                </a:solidFill>
              </a:rPr>
              <a:t>MUC16 is a component of the female reproductive tract epithelia. </a:t>
            </a:r>
          </a:p>
          <a:p>
            <a:pPr algn="just"/>
            <a:r>
              <a:rPr lang="en-US" sz="2400" dirty="0" smtClean="0">
                <a:solidFill>
                  <a:srgbClr val="FFFF00"/>
                </a:solidFill>
              </a:rPr>
              <a:t>Since MUC16 is highly </a:t>
            </a:r>
            <a:r>
              <a:rPr lang="en-US" sz="2400" dirty="0" err="1" smtClean="0">
                <a:solidFill>
                  <a:srgbClr val="FFFF00"/>
                </a:solidFill>
              </a:rPr>
              <a:t>Glycosylated</a:t>
            </a:r>
            <a:r>
              <a:rPr lang="en-US" sz="2400" dirty="0" smtClean="0">
                <a:solidFill>
                  <a:srgbClr val="FFFF00"/>
                </a:solidFill>
              </a:rPr>
              <a:t> it creates a hydrophilic environment that acts as a lubricating barrier against foreign particles and infectious agents on the apical membrane of epithelial cells.</a:t>
            </a:r>
          </a:p>
          <a:p>
            <a:pPr algn="just"/>
            <a:r>
              <a:rPr lang="en-US" sz="2400" dirty="0" smtClean="0"/>
              <a:t>This hydrophilic environment facilitate its interaction with Arsenic or heavy Metals </a:t>
            </a:r>
          </a:p>
          <a:p>
            <a:pPr algn="just"/>
            <a:r>
              <a:rPr lang="en-US" sz="2400" dirty="0" smtClean="0">
                <a:solidFill>
                  <a:srgbClr val="FF3399"/>
                </a:solidFill>
              </a:rPr>
              <a:t>The </a:t>
            </a:r>
            <a:r>
              <a:rPr lang="en-US" sz="2400" dirty="0" err="1" smtClean="0">
                <a:solidFill>
                  <a:srgbClr val="FF3399"/>
                </a:solidFill>
              </a:rPr>
              <a:t>cytoplasmic</a:t>
            </a:r>
            <a:r>
              <a:rPr lang="en-US" sz="2400" dirty="0" smtClean="0">
                <a:solidFill>
                  <a:srgbClr val="FF3399"/>
                </a:solidFill>
              </a:rPr>
              <a:t> tail of MUC16 has been shown to interact with cytoskeleton by binding members of the Protein family. </a:t>
            </a:r>
          </a:p>
          <a:p>
            <a:pPr algn="just"/>
            <a:r>
              <a:rPr lang="en-US" sz="2400" dirty="0" smtClean="0">
                <a:solidFill>
                  <a:srgbClr val="FFFF00"/>
                </a:solidFill>
              </a:rPr>
              <a:t>Arsenic also acts in </a:t>
            </a:r>
            <a:r>
              <a:rPr lang="en-US" sz="2400" dirty="0" err="1" smtClean="0">
                <a:solidFill>
                  <a:srgbClr val="FFFF00"/>
                </a:solidFill>
              </a:rPr>
              <a:t>depolymerisation</a:t>
            </a:r>
            <a:r>
              <a:rPr lang="en-US" sz="2400" dirty="0" smtClean="0">
                <a:solidFill>
                  <a:srgbClr val="FFFF00"/>
                </a:solidFill>
              </a:rPr>
              <a:t> of microtubules and adversely affects its interaction with membrane protein.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5867400"/>
            <a:ext cx="5486400" cy="914400"/>
          </a:xfrm>
        </p:spPr>
        <p:txBody>
          <a:bodyPr>
            <a:normAutofit fontScale="90000"/>
          </a:bodyPr>
          <a:lstStyle/>
          <a:p>
            <a:pPr algn="just"/>
            <a:r>
              <a:rPr lang="en-US" sz="2000" b="1" dirty="0" smtClean="0"/>
              <a:t>MUC16 structure. Model shows the three domains of</a:t>
            </a:r>
            <a:br>
              <a:rPr lang="en-US" sz="2000" b="1" dirty="0" smtClean="0"/>
            </a:br>
            <a:r>
              <a:rPr lang="en-US" sz="2000" b="1" dirty="0" smtClean="0"/>
              <a:t>MUC16 and potential location of the CA125 </a:t>
            </a:r>
            <a:r>
              <a:rPr lang="en-US" sz="2000" b="1" dirty="0" err="1" smtClean="0"/>
              <a:t>epitope</a:t>
            </a:r>
            <a:r>
              <a:rPr lang="en-US" sz="2000" b="1" dirty="0" smtClean="0"/>
              <a:t> in a</a:t>
            </a:r>
            <a:br>
              <a:rPr lang="en-US" sz="2000" b="1" dirty="0" smtClean="0"/>
            </a:br>
            <a:r>
              <a:rPr lang="en-US" sz="2000" b="1" dirty="0" smtClean="0"/>
              <a:t>tandem repeat.</a:t>
            </a:r>
            <a:endParaRPr lang="en-US" sz="2000" b="1" dirty="0"/>
          </a:p>
        </p:txBody>
      </p:sp>
      <p:pic>
        <p:nvPicPr>
          <p:cNvPr id="2050" name="Picture 2"/>
          <p:cNvPicPr>
            <a:picLocks noChangeAspect="1" noChangeArrowheads="1"/>
          </p:cNvPicPr>
          <p:nvPr/>
        </p:nvPicPr>
        <p:blipFill>
          <a:blip r:embed="rId2" cstate="print"/>
          <a:srcRect/>
          <a:stretch>
            <a:fillRect/>
          </a:stretch>
        </p:blipFill>
        <p:spPr bwMode="auto">
          <a:xfrm>
            <a:off x="1676400" y="0"/>
            <a:ext cx="5562600" cy="59102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43712"/>
          </a:xfrm>
        </p:spPr>
        <p:txBody>
          <a:bodyPr>
            <a:normAutofit/>
          </a:bodyPr>
          <a:lstStyle/>
          <a:p>
            <a:r>
              <a:rPr lang="en-US" sz="4000" dirty="0" smtClean="0">
                <a:solidFill>
                  <a:srgbClr val="FFFF00"/>
                </a:solidFill>
              </a:rPr>
              <a:t>Conclusion</a:t>
            </a:r>
            <a:endParaRPr lang="en-US" sz="4000" dirty="0">
              <a:solidFill>
                <a:srgbClr val="FFFF00"/>
              </a:solidFill>
            </a:endParaRPr>
          </a:p>
        </p:txBody>
      </p:sp>
      <p:sp>
        <p:nvSpPr>
          <p:cNvPr id="3" name="Content Placeholder 2"/>
          <p:cNvSpPr>
            <a:spLocks noGrp="1"/>
          </p:cNvSpPr>
          <p:nvPr>
            <p:ph idx="1"/>
          </p:nvPr>
        </p:nvSpPr>
        <p:spPr>
          <a:xfrm>
            <a:off x="457200" y="1524000"/>
            <a:ext cx="8229600" cy="4800600"/>
          </a:xfrm>
        </p:spPr>
        <p:txBody>
          <a:bodyPr>
            <a:normAutofit/>
          </a:bodyPr>
          <a:lstStyle/>
          <a:p>
            <a:pPr algn="just"/>
            <a:r>
              <a:rPr lang="en-US" dirty="0" smtClean="0">
                <a:solidFill>
                  <a:srgbClr val="FF3399"/>
                </a:solidFill>
              </a:rPr>
              <a:t>Although CA 125 is the best available single marker for ovarian cancer, its sensitivity and specificity may not be sufficient for screening of epithelial ovarian cancer patients of Bihar residing in </a:t>
            </a:r>
            <a:r>
              <a:rPr lang="en-US" dirty="0" err="1" smtClean="0">
                <a:solidFill>
                  <a:srgbClr val="FF3399"/>
                </a:solidFill>
              </a:rPr>
              <a:t>Gangetic</a:t>
            </a:r>
            <a:r>
              <a:rPr lang="en-US" dirty="0" smtClean="0">
                <a:solidFill>
                  <a:srgbClr val="FF3399"/>
                </a:solidFill>
              </a:rPr>
              <a:t> zone. </a:t>
            </a:r>
          </a:p>
          <a:p>
            <a:pPr algn="just"/>
            <a:endParaRPr lang="en-US" dirty="0" smtClean="0"/>
          </a:p>
          <a:p>
            <a:pPr algn="just"/>
            <a:r>
              <a:rPr lang="en-US" dirty="0" smtClean="0"/>
              <a:t>While it is find significant for patients residing in non </a:t>
            </a:r>
            <a:r>
              <a:rPr lang="en-US" dirty="0" err="1" smtClean="0"/>
              <a:t>Gangetic</a:t>
            </a:r>
            <a:r>
              <a:rPr lang="en-US" dirty="0" smtClean="0"/>
              <a:t> region.</a:t>
            </a:r>
          </a:p>
          <a:p>
            <a:pPr algn="just"/>
            <a:endParaRPr lang="en-US" dirty="0" smtClean="0"/>
          </a:p>
          <a:p>
            <a:pPr algn="just"/>
            <a:r>
              <a:rPr lang="en-US" dirty="0" smtClean="0">
                <a:solidFill>
                  <a:srgbClr val="FFFF00"/>
                </a:solidFill>
              </a:rPr>
              <a:t>It is found that Arsenic level is very high in water of </a:t>
            </a:r>
            <a:r>
              <a:rPr lang="en-US" dirty="0" err="1" smtClean="0">
                <a:solidFill>
                  <a:srgbClr val="FFFF00"/>
                </a:solidFill>
              </a:rPr>
              <a:t>Gangetic</a:t>
            </a:r>
            <a:r>
              <a:rPr lang="en-US" dirty="0" smtClean="0">
                <a:solidFill>
                  <a:srgbClr val="FFFF00"/>
                </a:solidFill>
              </a:rPr>
              <a:t> zone that may bind with Cancer Antigen – 125 glycoprotein and increases its molecular weight.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685800"/>
          </a:xfrm>
        </p:spPr>
        <p:txBody>
          <a:bodyPr>
            <a:normAutofit/>
          </a:bodyPr>
          <a:lstStyle/>
          <a:p>
            <a:r>
              <a:rPr lang="en-US" sz="4000" dirty="0" smtClean="0">
                <a:solidFill>
                  <a:srgbClr val="FFFF00"/>
                </a:solidFill>
              </a:rPr>
              <a:t>Conclusion</a:t>
            </a:r>
            <a:endParaRPr lang="en-US" sz="4000" dirty="0"/>
          </a:p>
        </p:txBody>
      </p:sp>
      <p:sp>
        <p:nvSpPr>
          <p:cNvPr id="3" name="Content Placeholder 2"/>
          <p:cNvSpPr>
            <a:spLocks noGrp="1"/>
          </p:cNvSpPr>
          <p:nvPr>
            <p:ph idx="1"/>
          </p:nvPr>
        </p:nvSpPr>
        <p:spPr>
          <a:xfrm>
            <a:off x="533400" y="1371600"/>
            <a:ext cx="8229600" cy="4876800"/>
          </a:xfrm>
        </p:spPr>
        <p:txBody>
          <a:bodyPr>
            <a:normAutofit fontScale="92500" lnSpcReduction="10000"/>
          </a:bodyPr>
          <a:lstStyle/>
          <a:p>
            <a:pPr algn="just"/>
            <a:r>
              <a:rPr lang="en-US" dirty="0" smtClean="0">
                <a:solidFill>
                  <a:srgbClr val="00FFFF"/>
                </a:solidFill>
              </a:rPr>
              <a:t>CA-125/MUC-16 has four negatively charged binding site at its </a:t>
            </a:r>
            <a:r>
              <a:rPr lang="en-US" dirty="0" err="1" smtClean="0">
                <a:solidFill>
                  <a:srgbClr val="00FFFF"/>
                </a:solidFill>
              </a:rPr>
              <a:t>tendem</a:t>
            </a:r>
            <a:r>
              <a:rPr lang="en-US" dirty="0" smtClean="0">
                <a:solidFill>
                  <a:srgbClr val="00FFFF"/>
                </a:solidFill>
              </a:rPr>
              <a:t> repeat on which positively charged contaminant (</a:t>
            </a:r>
            <a:r>
              <a:rPr lang="en-US" dirty="0" err="1" smtClean="0">
                <a:solidFill>
                  <a:srgbClr val="00FFFF"/>
                </a:solidFill>
              </a:rPr>
              <a:t>Arsenicale</a:t>
            </a:r>
            <a:r>
              <a:rPr lang="en-US" dirty="0" smtClean="0">
                <a:solidFill>
                  <a:srgbClr val="00FFFF"/>
                </a:solidFill>
              </a:rPr>
              <a:t>) binds and increases its molecular weight.</a:t>
            </a:r>
          </a:p>
          <a:p>
            <a:pPr algn="just"/>
            <a:endParaRPr lang="en-US" dirty="0" smtClean="0"/>
          </a:p>
          <a:p>
            <a:pPr algn="just"/>
            <a:r>
              <a:rPr lang="en-US" dirty="0" smtClean="0"/>
              <a:t>Due to increased molecular weight of CA-125 it is not detected.</a:t>
            </a:r>
          </a:p>
          <a:p>
            <a:pPr algn="just"/>
            <a:endParaRPr lang="en-US" dirty="0" smtClean="0"/>
          </a:p>
          <a:p>
            <a:pPr algn="just"/>
            <a:r>
              <a:rPr lang="en-US" dirty="0" smtClean="0">
                <a:solidFill>
                  <a:srgbClr val="FFFF00"/>
                </a:solidFill>
              </a:rPr>
              <a:t>That’s why even in Advanced stage of ovarian cancer many patients has CA-125 level 0.1 U/ml.</a:t>
            </a:r>
          </a:p>
          <a:p>
            <a:pPr algn="just"/>
            <a:endParaRPr lang="en-US" dirty="0" smtClean="0"/>
          </a:p>
          <a:p>
            <a:pPr algn="just"/>
            <a:r>
              <a:rPr lang="en-US" dirty="0" smtClean="0">
                <a:solidFill>
                  <a:srgbClr val="FF3399"/>
                </a:solidFill>
              </a:rPr>
              <a:t>Heavy metal estimation is also recommended with CA-125 to get accuracy in patients residing near river zones.</a:t>
            </a:r>
            <a:endParaRPr lang="en-US" dirty="0">
              <a:solidFill>
                <a:srgbClr val="FF3399"/>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
          <p:cNvGraphicFramePr>
            <a:graphicFrameLocks noChangeAspect="1"/>
          </p:cNvGraphicFramePr>
          <p:nvPr/>
        </p:nvGraphicFramePr>
        <p:xfrm>
          <a:off x="533400" y="415529"/>
          <a:ext cx="4876800" cy="6428737"/>
        </p:xfrm>
        <a:graphic>
          <a:graphicData uri="http://schemas.openxmlformats.org/presentationml/2006/ole">
            <p:oleObj spid="_x0000_s38914" name="Acrobat Document" r:id="rId3" imgW="5657691" imgH="7457995" progId="AcroExch.Document.7">
              <p:embed/>
            </p:oleObj>
          </a:graphicData>
        </a:graphic>
      </p:graphicFrame>
      <p:sp>
        <p:nvSpPr>
          <p:cNvPr id="5" name="TextBox 4"/>
          <p:cNvSpPr txBox="1"/>
          <p:nvPr/>
        </p:nvSpPr>
        <p:spPr>
          <a:xfrm>
            <a:off x="5410200" y="2971800"/>
            <a:ext cx="3630096" cy="1569660"/>
          </a:xfrm>
          <a:prstGeom prst="rect">
            <a:avLst/>
          </a:prstGeom>
          <a:noFill/>
        </p:spPr>
        <p:txBody>
          <a:bodyPr wrap="none" rtlCol="0">
            <a:spAutoFit/>
          </a:bodyPr>
          <a:lstStyle/>
          <a:p>
            <a:r>
              <a:rPr lang="en-US" sz="2400" b="1" dirty="0" smtClean="0">
                <a:solidFill>
                  <a:srgbClr val="FFFF00"/>
                </a:solidFill>
              </a:rPr>
              <a:t>This Paper</a:t>
            </a:r>
          </a:p>
          <a:p>
            <a:r>
              <a:rPr lang="en-US" sz="2400" b="1" dirty="0" smtClean="0">
                <a:solidFill>
                  <a:srgbClr val="FFFF00"/>
                </a:solidFill>
              </a:rPr>
              <a:t>Published in</a:t>
            </a:r>
          </a:p>
          <a:p>
            <a:r>
              <a:rPr lang="en-US" sz="2400" b="1" dirty="0" smtClean="0">
                <a:solidFill>
                  <a:srgbClr val="FFFF00"/>
                </a:solidFill>
              </a:rPr>
              <a:t>Clinical Ovarian Cancer</a:t>
            </a:r>
          </a:p>
          <a:p>
            <a:r>
              <a:rPr lang="en-US" sz="2400" b="1" dirty="0" smtClean="0">
                <a:solidFill>
                  <a:srgbClr val="FFFF00"/>
                </a:solidFill>
              </a:rPr>
              <a:t>Elsevier, USA (2009)</a:t>
            </a:r>
            <a:endParaRPr lang="en-US" sz="2400" b="1" dirty="0">
              <a:solidFill>
                <a:srgbClr val="FFFF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229600" cy="838200"/>
          </a:xfrm>
        </p:spPr>
        <p:txBody>
          <a:bodyPr>
            <a:normAutofit/>
          </a:bodyPr>
          <a:lstStyle/>
          <a:p>
            <a:r>
              <a:rPr lang="en-US" sz="4000" dirty="0" smtClean="0">
                <a:solidFill>
                  <a:srgbClr val="FFFF00"/>
                </a:solidFill>
              </a:rPr>
              <a:t>Acknowledgement </a:t>
            </a:r>
            <a:endParaRPr lang="en-US" sz="4000" dirty="0">
              <a:solidFill>
                <a:srgbClr val="FFFF00"/>
              </a:solidFill>
            </a:endParaRPr>
          </a:p>
        </p:txBody>
      </p:sp>
      <p:pic>
        <p:nvPicPr>
          <p:cNvPr id="1026" name="Picture 2"/>
          <p:cNvPicPr>
            <a:picLocks noChangeAspect="1" noChangeArrowheads="1"/>
          </p:cNvPicPr>
          <p:nvPr/>
        </p:nvPicPr>
        <p:blipFill>
          <a:blip r:embed="rId2" cstate="print"/>
          <a:srcRect/>
          <a:stretch>
            <a:fillRect/>
          </a:stretch>
        </p:blipFill>
        <p:spPr bwMode="auto">
          <a:xfrm>
            <a:off x="-1" y="1295400"/>
            <a:ext cx="9076265"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Documents and Settings\Administrator\Desktop\Picture2.jpg"/>
          <p:cNvPicPr>
            <a:picLocks noChangeAspect="1" noChangeArrowheads="1"/>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339</TotalTime>
  <Words>811</Words>
  <Application>Microsoft Office PowerPoint</Application>
  <PresentationFormat>On-screen Show (4:3)</PresentationFormat>
  <Paragraphs>165</Paragraphs>
  <Slides>33</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33</vt:i4>
      </vt:variant>
    </vt:vector>
  </HeadingPairs>
  <TitlesOfParts>
    <vt:vector size="36" baseType="lpstr">
      <vt:lpstr>Flow</vt:lpstr>
      <vt:lpstr>Slide</vt:lpstr>
      <vt:lpstr>Adobe Acrobat Document</vt:lpstr>
      <vt:lpstr>Evaluation of the Significance of CA-125 Levels in Patients of Epithelial Ovarian Cancer in Bihar, India</vt:lpstr>
      <vt:lpstr>Slide 2</vt:lpstr>
      <vt:lpstr>Slide 3</vt:lpstr>
      <vt:lpstr>Ovarian Cancer Epidemiology</vt:lpstr>
      <vt:lpstr>Epithelial Ovarian Cancer (EOC)</vt:lpstr>
      <vt:lpstr>Clinical Tests</vt:lpstr>
      <vt:lpstr>Screening for Ovarian Cancer</vt:lpstr>
      <vt:lpstr>Slide 8</vt:lpstr>
      <vt:lpstr>Screening (CA125/MUC-16)</vt:lpstr>
      <vt:lpstr>CA 125 FOR EARLY DETECTION OF OVARIAN CANCER</vt:lpstr>
      <vt:lpstr>CA-125/MUC 16</vt:lpstr>
      <vt:lpstr>Structure of CA-125/Mucin 16</vt:lpstr>
      <vt:lpstr>Structure of CA-125/Mucin 16 Contd…..</vt:lpstr>
      <vt:lpstr>Mucin 16 (CA-125), cell surface association</vt:lpstr>
      <vt:lpstr>Immune system evasion </vt:lpstr>
      <vt:lpstr>Tumor metastasis initiated by  interactions between MUC16 and mesothelin</vt:lpstr>
      <vt:lpstr>Slide 17</vt:lpstr>
      <vt:lpstr>Materials and Methods</vt:lpstr>
      <vt:lpstr>Slide 19</vt:lpstr>
      <vt:lpstr>Results</vt:lpstr>
      <vt:lpstr>Slide 21</vt:lpstr>
      <vt:lpstr>Slide 22</vt:lpstr>
      <vt:lpstr>Slide 23</vt:lpstr>
      <vt:lpstr>Slide 24</vt:lpstr>
      <vt:lpstr>Slide 25</vt:lpstr>
      <vt:lpstr>Slide 26</vt:lpstr>
      <vt:lpstr>CA-125/MUC 16 non expression </vt:lpstr>
      <vt:lpstr>MUC16 structure. Model shows the three domains of MUC16 and potential location of the CA125 epitope in a tandem repeat.</vt:lpstr>
      <vt:lpstr>Conclusion</vt:lpstr>
      <vt:lpstr>Conclusion</vt:lpstr>
      <vt:lpstr>Slide 31</vt:lpstr>
      <vt:lpstr>Acknowledgement </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Evaluation of the Significance of CA-125 Levels in Patients of Epithelial Ovarian Cancer in Bihar, India</dc:title>
  <dc:creator>Dr Ranjit</dc:creator>
  <cp:lastModifiedBy>Dr Ranjit</cp:lastModifiedBy>
  <cp:revision>46</cp:revision>
  <dcterms:created xsi:type="dcterms:W3CDTF">2015-09-30T23:58:44Z</dcterms:created>
  <dcterms:modified xsi:type="dcterms:W3CDTF">2015-10-04T04:12:05Z</dcterms:modified>
</cp:coreProperties>
</file>