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Default Extension="tiff" ContentType="image/tiff"/>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4" r:id="rId9"/>
    <p:sldId id="285" r:id="rId10"/>
    <p:sldId id="268" r:id="rId11"/>
    <p:sldId id="269" r:id="rId12"/>
    <p:sldId id="276" r:id="rId13"/>
    <p:sldId id="277" r:id="rId14"/>
    <p:sldId id="280" r:id="rId15"/>
    <p:sldId id="263" r:id="rId16"/>
    <p:sldId id="265" r:id="rId17"/>
    <p:sldId id="281" r:id="rId18"/>
    <p:sldId id="282" r:id="rId19"/>
    <p:sldId id="283" r:id="rId20"/>
    <p:sldId id="270" r:id="rId21"/>
    <p:sldId id="271" r:id="rId22"/>
    <p:sldId id="272" r:id="rId23"/>
    <p:sldId id="273" r:id="rId24"/>
    <p:sldId id="274" r:id="rId25"/>
    <p:sldId id="275" r:id="rId26"/>
    <p:sldId id="278" r:id="rId27"/>
    <p:sldId id="279"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5520" autoAdjust="0"/>
  </p:normalViewPr>
  <p:slideViewPr>
    <p:cSldViewPr>
      <p:cViewPr>
        <p:scale>
          <a:sx n="75" d="100"/>
          <a:sy n="75" d="100"/>
        </p:scale>
        <p:origin x="-1236" y="24"/>
      </p:cViewPr>
      <p:guideLst>
        <p:guide orient="horz" pos="2160"/>
        <p:guide pos="2880"/>
      </p:guideLst>
    </p:cSldViewPr>
  </p:slideViewPr>
  <p:outlineViewPr>
    <p:cViewPr>
      <p:scale>
        <a:sx n="33" d="100"/>
        <a:sy n="33" d="100"/>
      </p:scale>
      <p:origin x="0" y="3496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1AE591-F595-4874-B53D-347130725DA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CA"/>
        </a:p>
      </dgm:t>
    </dgm:pt>
    <dgm:pt modelId="{F1C864EC-ACF4-4CCC-B845-E1292E786E8E}">
      <dgm:prSet phldrT="[Text]"/>
      <dgm:spPr>
        <a:solidFill>
          <a:schemeClr val="tx2">
            <a:lumMod val="40000"/>
            <a:lumOff val="60000"/>
          </a:schemeClr>
        </a:solidFill>
        <a:ln>
          <a:noFill/>
        </a:ln>
        <a:effectLst/>
        <a:scene3d>
          <a:camera prst="orthographicFront">
            <a:rot lat="0" lon="0" rev="0"/>
          </a:camera>
          <a:lightRig rig="contrasting" dir="t">
            <a:rot lat="0" lon="0" rev="7800000"/>
          </a:lightRig>
        </a:scene3d>
        <a:sp3d>
          <a:bevelT w="139700" h="139700"/>
        </a:sp3d>
      </dgm:spPr>
      <dgm:t>
        <a:bodyPr/>
        <a:lstStyle/>
        <a:p>
          <a:r>
            <a:rPr lang="en-US" b="1" dirty="0" smtClean="0">
              <a:solidFill>
                <a:schemeClr val="tx1">
                  <a:lumMod val="65000"/>
                  <a:lumOff val="35000"/>
                </a:schemeClr>
              </a:solidFill>
              <a:latin typeface="Centaur" pitchFamily="18" charset="0"/>
            </a:rPr>
            <a:t>Introduction</a:t>
          </a:r>
          <a:endParaRPr lang="en-CA" b="1" dirty="0">
            <a:solidFill>
              <a:schemeClr val="tx1">
                <a:lumMod val="65000"/>
                <a:lumOff val="35000"/>
              </a:schemeClr>
            </a:solidFill>
            <a:latin typeface="Centaur" pitchFamily="18" charset="0"/>
          </a:endParaRPr>
        </a:p>
      </dgm:t>
    </dgm:pt>
    <dgm:pt modelId="{62F72204-907C-4ABE-8E20-B5B63A507A46}" type="parTrans" cxnId="{31FE4E04-5C8C-4501-BE01-C6F96C3F3DF6}">
      <dgm:prSet/>
      <dgm:spPr/>
      <dgm:t>
        <a:bodyPr/>
        <a:lstStyle/>
        <a:p>
          <a:endParaRPr lang="en-CA"/>
        </a:p>
      </dgm:t>
    </dgm:pt>
    <dgm:pt modelId="{132341AF-1921-4F07-A813-93236A74B5F2}" type="sibTrans" cxnId="{31FE4E04-5C8C-4501-BE01-C6F96C3F3DF6}">
      <dgm:prSet/>
      <dgm:spPr/>
      <dgm:t>
        <a:bodyPr/>
        <a:lstStyle/>
        <a:p>
          <a:endParaRPr lang="en-CA"/>
        </a:p>
      </dgm:t>
    </dgm:pt>
    <dgm:pt modelId="{1AA374FC-746F-4C16-A2E6-5B7FFA083109}">
      <dgm:prSet phldrT="[Text]"/>
      <dgm:spPr>
        <a:solidFill>
          <a:schemeClr val="accent2">
            <a:lumMod val="40000"/>
            <a:lumOff val="60000"/>
          </a:schemeClr>
        </a:solidFill>
        <a:ln>
          <a:noFill/>
        </a:ln>
        <a:effectLst/>
        <a:scene3d>
          <a:camera prst="orthographicFront">
            <a:rot lat="0" lon="0" rev="0"/>
          </a:camera>
          <a:lightRig rig="contrasting" dir="t">
            <a:rot lat="0" lon="0" rev="7800000"/>
          </a:lightRig>
        </a:scene3d>
        <a:sp3d>
          <a:bevelT w="139700" h="139700"/>
        </a:sp3d>
      </dgm:spPr>
      <dgm:t>
        <a:bodyPr/>
        <a:lstStyle/>
        <a:p>
          <a:r>
            <a:rPr lang="en-US" b="1" dirty="0" smtClean="0">
              <a:solidFill>
                <a:schemeClr val="tx1">
                  <a:lumMod val="65000"/>
                  <a:lumOff val="35000"/>
                </a:schemeClr>
              </a:solidFill>
              <a:latin typeface="Centaur" pitchFamily="18" charset="0"/>
            </a:rPr>
            <a:t>Materials and Methods</a:t>
          </a:r>
          <a:endParaRPr lang="en-CA" b="1" dirty="0">
            <a:solidFill>
              <a:schemeClr val="tx1">
                <a:lumMod val="65000"/>
                <a:lumOff val="35000"/>
              </a:schemeClr>
            </a:solidFill>
            <a:latin typeface="Centaur" pitchFamily="18" charset="0"/>
          </a:endParaRPr>
        </a:p>
      </dgm:t>
    </dgm:pt>
    <dgm:pt modelId="{ACB53806-4B2E-427D-859A-1085567DFC18}" type="parTrans" cxnId="{2E72AA49-0B2A-4F94-B417-EEAFAD326864}">
      <dgm:prSet/>
      <dgm:spPr/>
      <dgm:t>
        <a:bodyPr/>
        <a:lstStyle/>
        <a:p>
          <a:endParaRPr lang="en-CA"/>
        </a:p>
      </dgm:t>
    </dgm:pt>
    <dgm:pt modelId="{A1FCAB40-E1CE-4690-BEB7-4B842529A965}" type="sibTrans" cxnId="{2E72AA49-0B2A-4F94-B417-EEAFAD326864}">
      <dgm:prSet/>
      <dgm:spPr/>
      <dgm:t>
        <a:bodyPr/>
        <a:lstStyle/>
        <a:p>
          <a:endParaRPr lang="en-CA"/>
        </a:p>
      </dgm:t>
    </dgm:pt>
    <dgm:pt modelId="{2AC13EED-AA6C-44BA-AE51-382D0B733BAD}">
      <dgm:prSet phldrT="[Text]"/>
      <dgm:spPr>
        <a:solidFill>
          <a:schemeClr val="accent4">
            <a:lumMod val="40000"/>
            <a:lumOff val="60000"/>
          </a:schemeClr>
        </a:solidFill>
        <a:ln>
          <a:noFill/>
        </a:ln>
        <a:effectLst/>
        <a:scene3d>
          <a:camera prst="orthographicFront">
            <a:rot lat="0" lon="0" rev="0"/>
          </a:camera>
          <a:lightRig rig="contrasting" dir="t">
            <a:rot lat="0" lon="0" rev="7800000"/>
          </a:lightRig>
        </a:scene3d>
        <a:sp3d>
          <a:bevelT w="139700" h="139700"/>
        </a:sp3d>
      </dgm:spPr>
      <dgm:t>
        <a:bodyPr/>
        <a:lstStyle/>
        <a:p>
          <a:r>
            <a:rPr lang="en-US" b="1" dirty="0" smtClean="0">
              <a:solidFill>
                <a:schemeClr val="tx1">
                  <a:lumMod val="65000"/>
                  <a:lumOff val="35000"/>
                </a:schemeClr>
              </a:solidFill>
              <a:latin typeface="Centaur" pitchFamily="18" charset="0"/>
            </a:rPr>
            <a:t>Result and Discussion</a:t>
          </a:r>
          <a:endParaRPr lang="en-CA" b="1" dirty="0">
            <a:solidFill>
              <a:schemeClr val="tx1">
                <a:lumMod val="65000"/>
                <a:lumOff val="35000"/>
              </a:schemeClr>
            </a:solidFill>
            <a:latin typeface="Centaur" pitchFamily="18" charset="0"/>
          </a:endParaRPr>
        </a:p>
      </dgm:t>
    </dgm:pt>
    <dgm:pt modelId="{3EC7F352-6E28-4AA0-B316-2A9CDBDE979C}" type="parTrans" cxnId="{79E4D5E9-6D9D-433D-816C-CD0DC189DD76}">
      <dgm:prSet/>
      <dgm:spPr/>
      <dgm:t>
        <a:bodyPr/>
        <a:lstStyle/>
        <a:p>
          <a:endParaRPr lang="en-CA"/>
        </a:p>
      </dgm:t>
    </dgm:pt>
    <dgm:pt modelId="{1251D82C-AC07-4BF0-8569-7ABCF97AAE9A}" type="sibTrans" cxnId="{79E4D5E9-6D9D-433D-816C-CD0DC189DD76}">
      <dgm:prSet/>
      <dgm:spPr/>
      <dgm:t>
        <a:bodyPr/>
        <a:lstStyle/>
        <a:p>
          <a:endParaRPr lang="en-CA"/>
        </a:p>
      </dgm:t>
    </dgm:pt>
    <dgm:pt modelId="{C958BD88-BDB1-4E96-A75A-71E62411BE3E}">
      <dgm:prSet phldrT="[Text]"/>
      <dgm:spPr>
        <a:solidFill>
          <a:schemeClr val="accent6">
            <a:lumMod val="40000"/>
            <a:lumOff val="60000"/>
          </a:schemeClr>
        </a:solidFill>
        <a:ln>
          <a:noFill/>
        </a:ln>
        <a:effectLst/>
        <a:scene3d>
          <a:camera prst="orthographicFront">
            <a:rot lat="0" lon="0" rev="0"/>
          </a:camera>
          <a:lightRig rig="contrasting" dir="t">
            <a:rot lat="0" lon="0" rev="7800000"/>
          </a:lightRig>
        </a:scene3d>
        <a:sp3d>
          <a:bevelT w="139700" h="139700"/>
        </a:sp3d>
      </dgm:spPr>
      <dgm:t>
        <a:bodyPr/>
        <a:lstStyle/>
        <a:p>
          <a:r>
            <a:rPr lang="en-US" b="1" dirty="0" smtClean="0">
              <a:solidFill>
                <a:schemeClr val="tx1">
                  <a:lumMod val="65000"/>
                  <a:lumOff val="35000"/>
                </a:schemeClr>
              </a:solidFill>
              <a:latin typeface="Centaur" pitchFamily="18" charset="0"/>
            </a:rPr>
            <a:t>Conclusion</a:t>
          </a:r>
          <a:endParaRPr lang="en-CA" b="1" dirty="0">
            <a:solidFill>
              <a:schemeClr val="tx1">
                <a:lumMod val="65000"/>
                <a:lumOff val="35000"/>
              </a:schemeClr>
            </a:solidFill>
            <a:latin typeface="Centaur" pitchFamily="18" charset="0"/>
          </a:endParaRPr>
        </a:p>
      </dgm:t>
    </dgm:pt>
    <dgm:pt modelId="{B3922781-8177-4276-AE92-E38DE5B0915C}" type="parTrans" cxnId="{A9945696-3E0D-48A8-8F86-37F860658B26}">
      <dgm:prSet/>
      <dgm:spPr/>
    </dgm:pt>
    <dgm:pt modelId="{BA9F858B-7C82-4BF8-8FD0-5E8F58A5D0CD}" type="sibTrans" cxnId="{A9945696-3E0D-48A8-8F86-37F860658B26}">
      <dgm:prSet/>
      <dgm:spPr/>
    </dgm:pt>
    <dgm:pt modelId="{FE5FA686-D2F1-454B-8EE2-CBD4F8DF0C72}" type="pres">
      <dgm:prSet presAssocID="{331AE591-F595-4874-B53D-347130725DAE}" presName="linear" presStyleCnt="0">
        <dgm:presLayoutVars>
          <dgm:dir/>
          <dgm:animLvl val="lvl"/>
          <dgm:resizeHandles val="exact"/>
        </dgm:presLayoutVars>
      </dgm:prSet>
      <dgm:spPr/>
      <dgm:t>
        <a:bodyPr/>
        <a:lstStyle/>
        <a:p>
          <a:endParaRPr lang="en-CA"/>
        </a:p>
      </dgm:t>
    </dgm:pt>
    <dgm:pt modelId="{ECC3448B-C531-4F73-A9C6-641E5E34A1BA}" type="pres">
      <dgm:prSet presAssocID="{F1C864EC-ACF4-4CCC-B845-E1292E786E8E}" presName="parentLin" presStyleCnt="0"/>
      <dgm:spPr/>
    </dgm:pt>
    <dgm:pt modelId="{64D31FD3-7ABA-4913-AFFC-5BF8B2134917}" type="pres">
      <dgm:prSet presAssocID="{F1C864EC-ACF4-4CCC-B845-E1292E786E8E}" presName="parentLeftMargin" presStyleLbl="node1" presStyleIdx="0" presStyleCnt="4"/>
      <dgm:spPr/>
      <dgm:t>
        <a:bodyPr/>
        <a:lstStyle/>
        <a:p>
          <a:endParaRPr lang="en-CA"/>
        </a:p>
      </dgm:t>
    </dgm:pt>
    <dgm:pt modelId="{C630373B-5291-4D31-A631-ED3790586173}" type="pres">
      <dgm:prSet presAssocID="{F1C864EC-ACF4-4CCC-B845-E1292E786E8E}" presName="parentText" presStyleLbl="node1" presStyleIdx="0" presStyleCnt="4">
        <dgm:presLayoutVars>
          <dgm:chMax val="0"/>
          <dgm:bulletEnabled val="1"/>
        </dgm:presLayoutVars>
      </dgm:prSet>
      <dgm:spPr/>
      <dgm:t>
        <a:bodyPr/>
        <a:lstStyle/>
        <a:p>
          <a:endParaRPr lang="en-CA"/>
        </a:p>
      </dgm:t>
    </dgm:pt>
    <dgm:pt modelId="{3801E2E8-024E-40D2-9998-5B2863D1524F}" type="pres">
      <dgm:prSet presAssocID="{F1C864EC-ACF4-4CCC-B845-E1292E786E8E}" presName="negativeSpace" presStyleCnt="0"/>
      <dgm:spPr/>
    </dgm:pt>
    <dgm:pt modelId="{23F896A5-E9D2-4E94-A73D-6EE8173698F7}" type="pres">
      <dgm:prSet presAssocID="{F1C864EC-ACF4-4CCC-B845-E1292E786E8E}" presName="childText" presStyleLbl="conFgAcc1" presStyleIdx="0" presStyleCnt="4">
        <dgm:presLayoutVars>
          <dgm:bulletEnabled val="1"/>
        </dgm:presLayoutVars>
      </dgm:prSet>
      <dgm:spPr/>
    </dgm:pt>
    <dgm:pt modelId="{4D22595C-E202-4A53-8F32-5A43BDAA7EA2}" type="pres">
      <dgm:prSet presAssocID="{132341AF-1921-4F07-A813-93236A74B5F2}" presName="spaceBetweenRectangles" presStyleCnt="0"/>
      <dgm:spPr/>
    </dgm:pt>
    <dgm:pt modelId="{1A3B6B1A-5367-4859-BF63-7E6B85661F63}" type="pres">
      <dgm:prSet presAssocID="{1AA374FC-746F-4C16-A2E6-5B7FFA083109}" presName="parentLin" presStyleCnt="0"/>
      <dgm:spPr/>
    </dgm:pt>
    <dgm:pt modelId="{CC7B4D70-12F7-45F8-BCEB-FC87F18C723A}" type="pres">
      <dgm:prSet presAssocID="{1AA374FC-746F-4C16-A2E6-5B7FFA083109}" presName="parentLeftMargin" presStyleLbl="node1" presStyleIdx="0" presStyleCnt="4"/>
      <dgm:spPr/>
      <dgm:t>
        <a:bodyPr/>
        <a:lstStyle/>
        <a:p>
          <a:endParaRPr lang="en-CA"/>
        </a:p>
      </dgm:t>
    </dgm:pt>
    <dgm:pt modelId="{21ECCDD5-A0E1-4FB0-AA6F-E95106ADE913}" type="pres">
      <dgm:prSet presAssocID="{1AA374FC-746F-4C16-A2E6-5B7FFA083109}" presName="parentText" presStyleLbl="node1" presStyleIdx="1" presStyleCnt="4">
        <dgm:presLayoutVars>
          <dgm:chMax val="0"/>
          <dgm:bulletEnabled val="1"/>
        </dgm:presLayoutVars>
      </dgm:prSet>
      <dgm:spPr/>
      <dgm:t>
        <a:bodyPr/>
        <a:lstStyle/>
        <a:p>
          <a:endParaRPr lang="en-CA"/>
        </a:p>
      </dgm:t>
    </dgm:pt>
    <dgm:pt modelId="{60875F81-AFA0-4E06-9C36-6EC80101C371}" type="pres">
      <dgm:prSet presAssocID="{1AA374FC-746F-4C16-A2E6-5B7FFA083109}" presName="negativeSpace" presStyleCnt="0"/>
      <dgm:spPr/>
    </dgm:pt>
    <dgm:pt modelId="{099C6E0B-C4BC-418C-B4FF-34BCB42FBD6F}" type="pres">
      <dgm:prSet presAssocID="{1AA374FC-746F-4C16-A2E6-5B7FFA083109}" presName="childText" presStyleLbl="conFgAcc1" presStyleIdx="1" presStyleCnt="4">
        <dgm:presLayoutVars>
          <dgm:bulletEnabled val="1"/>
        </dgm:presLayoutVars>
      </dgm:prSet>
      <dgm:spPr/>
    </dgm:pt>
    <dgm:pt modelId="{6F922AA1-3E41-4C25-B7F6-E19540A80901}" type="pres">
      <dgm:prSet presAssocID="{A1FCAB40-E1CE-4690-BEB7-4B842529A965}" presName="spaceBetweenRectangles" presStyleCnt="0"/>
      <dgm:spPr/>
    </dgm:pt>
    <dgm:pt modelId="{0D0A8F4B-3D1B-4D27-B16F-0D3960749E65}" type="pres">
      <dgm:prSet presAssocID="{2AC13EED-AA6C-44BA-AE51-382D0B733BAD}" presName="parentLin" presStyleCnt="0"/>
      <dgm:spPr/>
    </dgm:pt>
    <dgm:pt modelId="{85AC1DBC-54D0-4A79-8510-44855A634384}" type="pres">
      <dgm:prSet presAssocID="{2AC13EED-AA6C-44BA-AE51-382D0B733BAD}" presName="parentLeftMargin" presStyleLbl="node1" presStyleIdx="1" presStyleCnt="4"/>
      <dgm:spPr/>
      <dgm:t>
        <a:bodyPr/>
        <a:lstStyle/>
        <a:p>
          <a:endParaRPr lang="en-CA"/>
        </a:p>
      </dgm:t>
    </dgm:pt>
    <dgm:pt modelId="{DD8412A0-EB56-4B9A-971C-46703368BF39}" type="pres">
      <dgm:prSet presAssocID="{2AC13EED-AA6C-44BA-AE51-382D0B733BAD}" presName="parentText" presStyleLbl="node1" presStyleIdx="2" presStyleCnt="4">
        <dgm:presLayoutVars>
          <dgm:chMax val="0"/>
          <dgm:bulletEnabled val="1"/>
        </dgm:presLayoutVars>
      </dgm:prSet>
      <dgm:spPr/>
      <dgm:t>
        <a:bodyPr/>
        <a:lstStyle/>
        <a:p>
          <a:endParaRPr lang="en-CA"/>
        </a:p>
      </dgm:t>
    </dgm:pt>
    <dgm:pt modelId="{1C8EBB96-5759-445F-A303-E133003100ED}" type="pres">
      <dgm:prSet presAssocID="{2AC13EED-AA6C-44BA-AE51-382D0B733BAD}" presName="negativeSpace" presStyleCnt="0"/>
      <dgm:spPr/>
    </dgm:pt>
    <dgm:pt modelId="{B2EB4B30-4521-496C-B933-060C9A2343D4}" type="pres">
      <dgm:prSet presAssocID="{2AC13EED-AA6C-44BA-AE51-382D0B733BAD}" presName="childText" presStyleLbl="conFgAcc1" presStyleIdx="2" presStyleCnt="4">
        <dgm:presLayoutVars>
          <dgm:bulletEnabled val="1"/>
        </dgm:presLayoutVars>
      </dgm:prSet>
      <dgm:spPr/>
    </dgm:pt>
    <dgm:pt modelId="{E25D659B-B431-4C6A-9C04-BDAA5DD6A5AE}" type="pres">
      <dgm:prSet presAssocID="{1251D82C-AC07-4BF0-8569-7ABCF97AAE9A}" presName="spaceBetweenRectangles" presStyleCnt="0"/>
      <dgm:spPr/>
    </dgm:pt>
    <dgm:pt modelId="{B9DF9790-205F-4DE3-A004-F4162084842A}" type="pres">
      <dgm:prSet presAssocID="{C958BD88-BDB1-4E96-A75A-71E62411BE3E}" presName="parentLin" presStyleCnt="0"/>
      <dgm:spPr/>
    </dgm:pt>
    <dgm:pt modelId="{6A470E3C-BAAA-4999-B133-70858485E2D8}" type="pres">
      <dgm:prSet presAssocID="{C958BD88-BDB1-4E96-A75A-71E62411BE3E}" presName="parentLeftMargin" presStyleLbl="node1" presStyleIdx="2" presStyleCnt="4"/>
      <dgm:spPr/>
      <dgm:t>
        <a:bodyPr/>
        <a:lstStyle/>
        <a:p>
          <a:endParaRPr lang="en-CA"/>
        </a:p>
      </dgm:t>
    </dgm:pt>
    <dgm:pt modelId="{84B39B3B-D647-471A-BF4E-7F8F2F0C1CED}" type="pres">
      <dgm:prSet presAssocID="{C958BD88-BDB1-4E96-A75A-71E62411BE3E}" presName="parentText" presStyleLbl="node1" presStyleIdx="3" presStyleCnt="4">
        <dgm:presLayoutVars>
          <dgm:chMax val="0"/>
          <dgm:bulletEnabled val="1"/>
        </dgm:presLayoutVars>
      </dgm:prSet>
      <dgm:spPr/>
      <dgm:t>
        <a:bodyPr/>
        <a:lstStyle/>
        <a:p>
          <a:endParaRPr lang="en-CA"/>
        </a:p>
      </dgm:t>
    </dgm:pt>
    <dgm:pt modelId="{9F210324-985D-44F3-9D30-758672DE1FCC}" type="pres">
      <dgm:prSet presAssocID="{C958BD88-BDB1-4E96-A75A-71E62411BE3E}" presName="negativeSpace" presStyleCnt="0"/>
      <dgm:spPr/>
    </dgm:pt>
    <dgm:pt modelId="{E43CBF0B-5779-433E-94F5-1FC1C732B1D9}" type="pres">
      <dgm:prSet presAssocID="{C958BD88-BDB1-4E96-A75A-71E62411BE3E}" presName="childText" presStyleLbl="conFgAcc1" presStyleIdx="3" presStyleCnt="4">
        <dgm:presLayoutVars>
          <dgm:bulletEnabled val="1"/>
        </dgm:presLayoutVars>
      </dgm:prSet>
      <dgm:spPr/>
    </dgm:pt>
  </dgm:ptLst>
  <dgm:cxnLst>
    <dgm:cxn modelId="{EDC34839-CE32-4FFA-9E76-65B6AD0138B6}" type="presOf" srcId="{2AC13EED-AA6C-44BA-AE51-382D0B733BAD}" destId="{DD8412A0-EB56-4B9A-971C-46703368BF39}" srcOrd="1" destOrd="0" presId="urn:microsoft.com/office/officeart/2005/8/layout/list1"/>
    <dgm:cxn modelId="{2E72AA49-0B2A-4F94-B417-EEAFAD326864}" srcId="{331AE591-F595-4874-B53D-347130725DAE}" destId="{1AA374FC-746F-4C16-A2E6-5B7FFA083109}" srcOrd="1" destOrd="0" parTransId="{ACB53806-4B2E-427D-859A-1085567DFC18}" sibTransId="{A1FCAB40-E1CE-4690-BEB7-4B842529A965}"/>
    <dgm:cxn modelId="{28D15AAD-992C-4FE8-BE62-91343E04FCD2}" type="presOf" srcId="{1AA374FC-746F-4C16-A2E6-5B7FFA083109}" destId="{CC7B4D70-12F7-45F8-BCEB-FC87F18C723A}" srcOrd="0" destOrd="0" presId="urn:microsoft.com/office/officeart/2005/8/layout/list1"/>
    <dgm:cxn modelId="{A9945696-3E0D-48A8-8F86-37F860658B26}" srcId="{331AE591-F595-4874-B53D-347130725DAE}" destId="{C958BD88-BDB1-4E96-A75A-71E62411BE3E}" srcOrd="3" destOrd="0" parTransId="{B3922781-8177-4276-AE92-E38DE5B0915C}" sibTransId="{BA9F858B-7C82-4BF8-8FD0-5E8F58A5D0CD}"/>
    <dgm:cxn modelId="{DFB4FCFA-3DCD-4965-8DF3-DDDCF1E8DCD0}" type="presOf" srcId="{1AA374FC-746F-4C16-A2E6-5B7FFA083109}" destId="{21ECCDD5-A0E1-4FB0-AA6F-E95106ADE913}" srcOrd="1" destOrd="0" presId="urn:microsoft.com/office/officeart/2005/8/layout/list1"/>
    <dgm:cxn modelId="{988A1B32-953A-4496-967C-F1EE42858A2F}" type="presOf" srcId="{C958BD88-BDB1-4E96-A75A-71E62411BE3E}" destId="{6A470E3C-BAAA-4999-B133-70858485E2D8}" srcOrd="0" destOrd="0" presId="urn:microsoft.com/office/officeart/2005/8/layout/list1"/>
    <dgm:cxn modelId="{FCE56984-A3F8-443D-8A8F-0D609CA5DDF2}" type="presOf" srcId="{331AE591-F595-4874-B53D-347130725DAE}" destId="{FE5FA686-D2F1-454B-8EE2-CBD4F8DF0C72}" srcOrd="0" destOrd="0" presId="urn:microsoft.com/office/officeart/2005/8/layout/list1"/>
    <dgm:cxn modelId="{31FE4E04-5C8C-4501-BE01-C6F96C3F3DF6}" srcId="{331AE591-F595-4874-B53D-347130725DAE}" destId="{F1C864EC-ACF4-4CCC-B845-E1292E786E8E}" srcOrd="0" destOrd="0" parTransId="{62F72204-907C-4ABE-8E20-B5B63A507A46}" sibTransId="{132341AF-1921-4F07-A813-93236A74B5F2}"/>
    <dgm:cxn modelId="{BFEA24C1-2EAB-4035-A78A-757B3D070237}" type="presOf" srcId="{C958BD88-BDB1-4E96-A75A-71E62411BE3E}" destId="{84B39B3B-D647-471A-BF4E-7F8F2F0C1CED}" srcOrd="1" destOrd="0" presId="urn:microsoft.com/office/officeart/2005/8/layout/list1"/>
    <dgm:cxn modelId="{35F68EE2-E7E2-4BA3-92DA-0995B9CFD694}" type="presOf" srcId="{F1C864EC-ACF4-4CCC-B845-E1292E786E8E}" destId="{64D31FD3-7ABA-4913-AFFC-5BF8B2134917}" srcOrd="0" destOrd="0" presId="urn:microsoft.com/office/officeart/2005/8/layout/list1"/>
    <dgm:cxn modelId="{C0109167-73A7-4206-8301-347C1A9D5CDB}" type="presOf" srcId="{2AC13EED-AA6C-44BA-AE51-382D0B733BAD}" destId="{85AC1DBC-54D0-4A79-8510-44855A634384}" srcOrd="0" destOrd="0" presId="urn:microsoft.com/office/officeart/2005/8/layout/list1"/>
    <dgm:cxn modelId="{660BF940-D1B5-459E-8C51-62B03DB6FF20}" type="presOf" srcId="{F1C864EC-ACF4-4CCC-B845-E1292E786E8E}" destId="{C630373B-5291-4D31-A631-ED3790586173}" srcOrd="1" destOrd="0" presId="urn:microsoft.com/office/officeart/2005/8/layout/list1"/>
    <dgm:cxn modelId="{79E4D5E9-6D9D-433D-816C-CD0DC189DD76}" srcId="{331AE591-F595-4874-B53D-347130725DAE}" destId="{2AC13EED-AA6C-44BA-AE51-382D0B733BAD}" srcOrd="2" destOrd="0" parTransId="{3EC7F352-6E28-4AA0-B316-2A9CDBDE979C}" sibTransId="{1251D82C-AC07-4BF0-8569-7ABCF97AAE9A}"/>
    <dgm:cxn modelId="{391A9CC3-8B6E-4A95-853E-E8B2C6DCC177}" type="presParOf" srcId="{FE5FA686-D2F1-454B-8EE2-CBD4F8DF0C72}" destId="{ECC3448B-C531-4F73-A9C6-641E5E34A1BA}" srcOrd="0" destOrd="0" presId="urn:microsoft.com/office/officeart/2005/8/layout/list1"/>
    <dgm:cxn modelId="{83589934-2B6D-4154-8235-1F98CAEE9C69}" type="presParOf" srcId="{ECC3448B-C531-4F73-A9C6-641E5E34A1BA}" destId="{64D31FD3-7ABA-4913-AFFC-5BF8B2134917}" srcOrd="0" destOrd="0" presId="urn:microsoft.com/office/officeart/2005/8/layout/list1"/>
    <dgm:cxn modelId="{59FCA263-25AC-4429-B884-8949A0531E6C}" type="presParOf" srcId="{ECC3448B-C531-4F73-A9C6-641E5E34A1BA}" destId="{C630373B-5291-4D31-A631-ED3790586173}" srcOrd="1" destOrd="0" presId="urn:microsoft.com/office/officeart/2005/8/layout/list1"/>
    <dgm:cxn modelId="{F4898892-6423-414A-A1CD-336E22CB29FE}" type="presParOf" srcId="{FE5FA686-D2F1-454B-8EE2-CBD4F8DF0C72}" destId="{3801E2E8-024E-40D2-9998-5B2863D1524F}" srcOrd="1" destOrd="0" presId="urn:microsoft.com/office/officeart/2005/8/layout/list1"/>
    <dgm:cxn modelId="{C51B970B-E822-4525-9093-673257580717}" type="presParOf" srcId="{FE5FA686-D2F1-454B-8EE2-CBD4F8DF0C72}" destId="{23F896A5-E9D2-4E94-A73D-6EE8173698F7}" srcOrd="2" destOrd="0" presId="urn:microsoft.com/office/officeart/2005/8/layout/list1"/>
    <dgm:cxn modelId="{B1F28221-C739-48A4-91D9-ED5FA4784D13}" type="presParOf" srcId="{FE5FA686-D2F1-454B-8EE2-CBD4F8DF0C72}" destId="{4D22595C-E202-4A53-8F32-5A43BDAA7EA2}" srcOrd="3" destOrd="0" presId="urn:microsoft.com/office/officeart/2005/8/layout/list1"/>
    <dgm:cxn modelId="{ABBEF761-A674-4AD5-B033-B528F24BE470}" type="presParOf" srcId="{FE5FA686-D2F1-454B-8EE2-CBD4F8DF0C72}" destId="{1A3B6B1A-5367-4859-BF63-7E6B85661F63}" srcOrd="4" destOrd="0" presId="urn:microsoft.com/office/officeart/2005/8/layout/list1"/>
    <dgm:cxn modelId="{7907A2E6-2F49-41F2-98C2-ED7CF574F74E}" type="presParOf" srcId="{1A3B6B1A-5367-4859-BF63-7E6B85661F63}" destId="{CC7B4D70-12F7-45F8-BCEB-FC87F18C723A}" srcOrd="0" destOrd="0" presId="urn:microsoft.com/office/officeart/2005/8/layout/list1"/>
    <dgm:cxn modelId="{12C7BFA1-0ABF-4DFB-98F1-B276CB805ABC}" type="presParOf" srcId="{1A3B6B1A-5367-4859-BF63-7E6B85661F63}" destId="{21ECCDD5-A0E1-4FB0-AA6F-E95106ADE913}" srcOrd="1" destOrd="0" presId="urn:microsoft.com/office/officeart/2005/8/layout/list1"/>
    <dgm:cxn modelId="{F42B9FF0-D431-4940-B352-9ACCF331DD58}" type="presParOf" srcId="{FE5FA686-D2F1-454B-8EE2-CBD4F8DF0C72}" destId="{60875F81-AFA0-4E06-9C36-6EC80101C371}" srcOrd="5" destOrd="0" presId="urn:microsoft.com/office/officeart/2005/8/layout/list1"/>
    <dgm:cxn modelId="{86DC159C-9266-426B-A296-6CB827116FD4}" type="presParOf" srcId="{FE5FA686-D2F1-454B-8EE2-CBD4F8DF0C72}" destId="{099C6E0B-C4BC-418C-B4FF-34BCB42FBD6F}" srcOrd="6" destOrd="0" presId="urn:microsoft.com/office/officeart/2005/8/layout/list1"/>
    <dgm:cxn modelId="{37DB1BCD-2DDF-42E5-80CC-979FDBE77F3D}" type="presParOf" srcId="{FE5FA686-D2F1-454B-8EE2-CBD4F8DF0C72}" destId="{6F922AA1-3E41-4C25-B7F6-E19540A80901}" srcOrd="7" destOrd="0" presId="urn:microsoft.com/office/officeart/2005/8/layout/list1"/>
    <dgm:cxn modelId="{C4198460-DF3C-4A44-9508-B6BF12AF47FF}" type="presParOf" srcId="{FE5FA686-D2F1-454B-8EE2-CBD4F8DF0C72}" destId="{0D0A8F4B-3D1B-4D27-B16F-0D3960749E65}" srcOrd="8" destOrd="0" presId="urn:microsoft.com/office/officeart/2005/8/layout/list1"/>
    <dgm:cxn modelId="{8C7C045F-4997-46C0-900E-F0BD86C12B94}" type="presParOf" srcId="{0D0A8F4B-3D1B-4D27-B16F-0D3960749E65}" destId="{85AC1DBC-54D0-4A79-8510-44855A634384}" srcOrd="0" destOrd="0" presId="urn:microsoft.com/office/officeart/2005/8/layout/list1"/>
    <dgm:cxn modelId="{B7FC3ABC-C843-436E-BF27-5912AED13754}" type="presParOf" srcId="{0D0A8F4B-3D1B-4D27-B16F-0D3960749E65}" destId="{DD8412A0-EB56-4B9A-971C-46703368BF39}" srcOrd="1" destOrd="0" presId="urn:microsoft.com/office/officeart/2005/8/layout/list1"/>
    <dgm:cxn modelId="{05945C19-ADAE-4297-9586-3D9B00FA8A9A}" type="presParOf" srcId="{FE5FA686-D2F1-454B-8EE2-CBD4F8DF0C72}" destId="{1C8EBB96-5759-445F-A303-E133003100ED}" srcOrd="9" destOrd="0" presId="urn:microsoft.com/office/officeart/2005/8/layout/list1"/>
    <dgm:cxn modelId="{99B5F326-53C3-45ED-BA42-572C036F4300}" type="presParOf" srcId="{FE5FA686-D2F1-454B-8EE2-CBD4F8DF0C72}" destId="{B2EB4B30-4521-496C-B933-060C9A2343D4}" srcOrd="10" destOrd="0" presId="urn:microsoft.com/office/officeart/2005/8/layout/list1"/>
    <dgm:cxn modelId="{9817408F-701A-47F2-A68D-59A16052E006}" type="presParOf" srcId="{FE5FA686-D2F1-454B-8EE2-CBD4F8DF0C72}" destId="{E25D659B-B431-4C6A-9C04-BDAA5DD6A5AE}" srcOrd="11" destOrd="0" presId="urn:microsoft.com/office/officeart/2005/8/layout/list1"/>
    <dgm:cxn modelId="{E619674C-AB51-4B85-91F0-1F1F1ED6C194}" type="presParOf" srcId="{FE5FA686-D2F1-454B-8EE2-CBD4F8DF0C72}" destId="{B9DF9790-205F-4DE3-A004-F4162084842A}" srcOrd="12" destOrd="0" presId="urn:microsoft.com/office/officeart/2005/8/layout/list1"/>
    <dgm:cxn modelId="{C0ABD3C9-DC3D-48E2-B668-807A32F654F1}" type="presParOf" srcId="{B9DF9790-205F-4DE3-A004-F4162084842A}" destId="{6A470E3C-BAAA-4999-B133-70858485E2D8}" srcOrd="0" destOrd="0" presId="urn:microsoft.com/office/officeart/2005/8/layout/list1"/>
    <dgm:cxn modelId="{AFA04CCE-FC30-4065-BD0D-3E78223144DB}" type="presParOf" srcId="{B9DF9790-205F-4DE3-A004-F4162084842A}" destId="{84B39B3B-D647-471A-BF4E-7F8F2F0C1CED}" srcOrd="1" destOrd="0" presId="urn:microsoft.com/office/officeart/2005/8/layout/list1"/>
    <dgm:cxn modelId="{5BFB49CD-0A0D-497B-874C-6C6286429957}" type="presParOf" srcId="{FE5FA686-D2F1-454B-8EE2-CBD4F8DF0C72}" destId="{9F210324-985D-44F3-9D30-758672DE1FCC}" srcOrd="13" destOrd="0" presId="urn:microsoft.com/office/officeart/2005/8/layout/list1"/>
    <dgm:cxn modelId="{1A6C53CE-74D6-42CE-A17C-3BD16E4FB9E5}" type="presParOf" srcId="{FE5FA686-D2F1-454B-8EE2-CBD4F8DF0C72}" destId="{E43CBF0B-5779-433E-94F5-1FC1C732B1D9}" srcOrd="14" destOrd="0" presId="urn:microsoft.com/office/officeart/2005/8/layout/list1"/>
  </dgm:cxnLst>
  <dgm:bg/>
  <dgm:whole/>
</dgm:dataModel>
</file>

<file path=ppt/diagrams/data2.xml><?xml version="1.0" encoding="utf-8"?>
<dgm:dataModel xmlns:dgm="http://schemas.openxmlformats.org/drawingml/2006/diagram" xmlns:a="http://schemas.openxmlformats.org/drawingml/2006/main">
  <dgm:ptLst>
    <dgm:pt modelId="{EBAA9122-BF8B-480F-ABF4-3F8B4C118AC4}" type="doc">
      <dgm:prSet loTypeId="urn:microsoft.com/office/officeart/2005/8/layout/hList9" loCatId="list" qsTypeId="urn:microsoft.com/office/officeart/2005/8/quickstyle/simple1" qsCatId="simple" csTypeId="urn:microsoft.com/office/officeart/2005/8/colors/colorful5" csCatId="colorful" phldr="1"/>
      <dgm:spPr/>
      <dgm:t>
        <a:bodyPr/>
        <a:lstStyle/>
        <a:p>
          <a:endParaRPr lang="en-CA"/>
        </a:p>
      </dgm:t>
    </dgm:pt>
    <dgm:pt modelId="{A84CCF51-469F-4A65-A5C0-F2ABBDE1F007}">
      <dgm:prSet phldrT="[Text]" custT="1"/>
      <dgm:spPr/>
      <dgm:t>
        <a:bodyPr/>
        <a:lstStyle/>
        <a:p>
          <a:r>
            <a:rPr lang="en-CA" sz="1400" b="1" dirty="0" smtClean="0">
              <a:solidFill>
                <a:schemeClr val="tx1"/>
              </a:solidFill>
            </a:rPr>
            <a:t>techniques</a:t>
          </a:r>
          <a:endParaRPr lang="en-CA" sz="1400" b="1" dirty="0">
            <a:solidFill>
              <a:schemeClr val="tx1"/>
            </a:solidFill>
          </a:endParaRPr>
        </a:p>
      </dgm:t>
    </dgm:pt>
    <dgm:pt modelId="{79D93264-74A6-4DF4-B4D5-79116093798F}" type="parTrans" cxnId="{78FE9A3C-6147-4423-8FA0-81CAC85C41D2}">
      <dgm:prSet/>
      <dgm:spPr/>
      <dgm:t>
        <a:bodyPr/>
        <a:lstStyle/>
        <a:p>
          <a:endParaRPr lang="en-CA"/>
        </a:p>
      </dgm:t>
    </dgm:pt>
    <dgm:pt modelId="{42F102DE-30C3-4F3A-AB49-5D96F70CD4F5}" type="sibTrans" cxnId="{78FE9A3C-6147-4423-8FA0-81CAC85C41D2}">
      <dgm:prSet/>
      <dgm:spPr/>
      <dgm:t>
        <a:bodyPr/>
        <a:lstStyle/>
        <a:p>
          <a:endParaRPr lang="en-CA"/>
        </a:p>
      </dgm:t>
    </dgm:pt>
    <dgm:pt modelId="{D488E9BE-B62F-43B2-999C-C3485F6B9BDD}">
      <dgm:prSet phldrT="[Text]" custT="1"/>
      <dgm:spPr/>
      <dgm:t>
        <a:bodyPr/>
        <a:lstStyle/>
        <a:p>
          <a:r>
            <a:rPr lang="en-CA" sz="1200" b="1" dirty="0" smtClean="0"/>
            <a:t>co-</a:t>
          </a:r>
          <a:r>
            <a:rPr lang="en-CA" sz="1200" b="1" dirty="0" err="1" smtClean="0"/>
            <a:t>acervation</a:t>
          </a:r>
          <a:r>
            <a:rPr lang="en-CA" sz="1200" b="1" dirty="0" smtClean="0"/>
            <a:t> phase</a:t>
          </a:r>
        </a:p>
        <a:p>
          <a:r>
            <a:rPr lang="en-CA" sz="1200" b="1" dirty="0" smtClean="0"/>
            <a:t>separation (CAP)</a:t>
          </a:r>
          <a:endParaRPr lang="en-CA" sz="1200" b="1" dirty="0"/>
        </a:p>
      </dgm:t>
    </dgm:pt>
    <dgm:pt modelId="{4EA40AE6-43DB-4270-8C0B-02BC7FC3DBAC}" type="parTrans" cxnId="{23199BA3-A0C1-4D7A-8DC7-D600E1342C75}">
      <dgm:prSet/>
      <dgm:spPr/>
      <dgm:t>
        <a:bodyPr/>
        <a:lstStyle/>
        <a:p>
          <a:endParaRPr lang="en-CA"/>
        </a:p>
      </dgm:t>
    </dgm:pt>
    <dgm:pt modelId="{00D0FEEB-863D-409C-AC77-5CDD8CEDE907}" type="sibTrans" cxnId="{23199BA3-A0C1-4D7A-8DC7-D600E1342C75}">
      <dgm:prSet/>
      <dgm:spPr/>
      <dgm:t>
        <a:bodyPr/>
        <a:lstStyle/>
        <a:p>
          <a:endParaRPr lang="en-CA"/>
        </a:p>
      </dgm:t>
    </dgm:pt>
    <dgm:pt modelId="{7F3D7A70-0DB7-42F9-A815-FFBB601731E1}">
      <dgm:prSet phldrT="[Text]" custT="1"/>
      <dgm:spPr/>
      <dgm:t>
        <a:bodyPr/>
        <a:lstStyle/>
        <a:p>
          <a:r>
            <a:rPr lang="en-CA" sz="1200" b="1" dirty="0" smtClean="0"/>
            <a:t>solvent evaporation</a:t>
          </a:r>
        </a:p>
        <a:p>
          <a:r>
            <a:rPr lang="en-CA" sz="1200" b="1" dirty="0" smtClean="0"/>
            <a:t>(SET),</a:t>
          </a:r>
          <a:endParaRPr lang="en-CA" sz="1200" b="1" dirty="0"/>
        </a:p>
      </dgm:t>
    </dgm:pt>
    <dgm:pt modelId="{0D1A792B-5564-4798-8457-6049D35BE920}" type="parTrans" cxnId="{AA726C3A-BC81-4B1F-AFD8-B155E8D5BE59}">
      <dgm:prSet/>
      <dgm:spPr/>
      <dgm:t>
        <a:bodyPr/>
        <a:lstStyle/>
        <a:p>
          <a:endParaRPr lang="en-CA"/>
        </a:p>
      </dgm:t>
    </dgm:pt>
    <dgm:pt modelId="{C2E1F738-16D2-462E-B31F-497DBAFC1326}" type="sibTrans" cxnId="{AA726C3A-BC81-4B1F-AFD8-B155E8D5BE59}">
      <dgm:prSet/>
      <dgm:spPr/>
      <dgm:t>
        <a:bodyPr/>
        <a:lstStyle/>
        <a:p>
          <a:endParaRPr lang="en-CA"/>
        </a:p>
      </dgm:t>
    </dgm:pt>
    <dgm:pt modelId="{5B6D3A69-41B8-4B3E-9207-66C3ADFE1DFE}">
      <dgm:prSet phldrT="[Text]" custT="1"/>
      <dgm:spPr>
        <a:solidFill>
          <a:schemeClr val="accent3">
            <a:lumMod val="40000"/>
            <a:lumOff val="60000"/>
          </a:schemeClr>
        </a:solidFill>
      </dgm:spPr>
      <dgm:t>
        <a:bodyPr/>
        <a:lstStyle/>
        <a:p>
          <a:r>
            <a:rPr lang="en-CA" sz="1200" b="1" dirty="0" smtClean="0">
              <a:solidFill>
                <a:schemeClr val="tx1"/>
              </a:solidFill>
            </a:rPr>
            <a:t>TYPES OF MICROSPHERES</a:t>
          </a:r>
          <a:endParaRPr lang="en-CA" sz="1200" b="1" dirty="0">
            <a:solidFill>
              <a:schemeClr val="tx1"/>
            </a:solidFill>
          </a:endParaRPr>
        </a:p>
      </dgm:t>
    </dgm:pt>
    <dgm:pt modelId="{86C27FCC-892E-4826-A148-317FF6D045E2}" type="parTrans" cxnId="{36973772-24A6-4354-A16B-DA74B0023CE5}">
      <dgm:prSet/>
      <dgm:spPr/>
      <dgm:t>
        <a:bodyPr/>
        <a:lstStyle/>
        <a:p>
          <a:endParaRPr lang="en-CA"/>
        </a:p>
      </dgm:t>
    </dgm:pt>
    <dgm:pt modelId="{8289744E-271A-4C57-912B-C8A248B15AF6}" type="sibTrans" cxnId="{36973772-24A6-4354-A16B-DA74B0023CE5}">
      <dgm:prSet/>
      <dgm:spPr/>
      <dgm:t>
        <a:bodyPr/>
        <a:lstStyle/>
        <a:p>
          <a:endParaRPr lang="en-CA"/>
        </a:p>
      </dgm:t>
    </dgm:pt>
    <dgm:pt modelId="{CFFA223D-C090-49E8-9E26-0EBCBB3A0AD6}">
      <dgm:prSet phldrT="[Text]" custT="1"/>
      <dgm:spPr/>
      <dgm:t>
        <a:bodyPr/>
        <a:lstStyle/>
        <a:p>
          <a:r>
            <a:rPr lang="en-CA" sz="1200" b="1" dirty="0" err="1" smtClean="0"/>
            <a:t>Bioadhesive</a:t>
          </a:r>
          <a:r>
            <a:rPr lang="en-CA" sz="1200" b="1" dirty="0" smtClean="0"/>
            <a:t> microspheres</a:t>
          </a:r>
          <a:endParaRPr lang="en-CA" sz="1200" b="1" dirty="0"/>
        </a:p>
      </dgm:t>
    </dgm:pt>
    <dgm:pt modelId="{1F10CF5F-47CC-4BFD-BCD7-CD490DD8B8F6}" type="parTrans" cxnId="{CE689916-DA8E-4DF0-8267-6B376510B307}">
      <dgm:prSet/>
      <dgm:spPr/>
      <dgm:t>
        <a:bodyPr/>
        <a:lstStyle/>
        <a:p>
          <a:endParaRPr lang="en-CA"/>
        </a:p>
      </dgm:t>
    </dgm:pt>
    <dgm:pt modelId="{0799F02F-E585-475F-AF3C-5FF5BAFDEA98}" type="sibTrans" cxnId="{CE689916-DA8E-4DF0-8267-6B376510B307}">
      <dgm:prSet/>
      <dgm:spPr/>
      <dgm:t>
        <a:bodyPr/>
        <a:lstStyle/>
        <a:p>
          <a:endParaRPr lang="en-CA"/>
        </a:p>
      </dgm:t>
    </dgm:pt>
    <dgm:pt modelId="{D3072A97-269A-4983-B147-3429A44F3DF7}">
      <dgm:prSet phldrT="[Text]" custT="1"/>
      <dgm:spPr/>
      <dgm:t>
        <a:bodyPr/>
        <a:lstStyle/>
        <a:p>
          <a:r>
            <a:rPr lang="en-CA" sz="1200" b="1" dirty="0" smtClean="0"/>
            <a:t>Floating microspheres           </a:t>
          </a:r>
          <a:endParaRPr lang="en-CA" sz="1200" b="1" dirty="0"/>
        </a:p>
      </dgm:t>
    </dgm:pt>
    <dgm:pt modelId="{C439DCC2-5C9B-4622-915E-54AD8CFFD74D}" type="parTrans" cxnId="{3DC502B6-94A1-4E80-AACF-E267C5404AD7}">
      <dgm:prSet/>
      <dgm:spPr/>
      <dgm:t>
        <a:bodyPr/>
        <a:lstStyle/>
        <a:p>
          <a:endParaRPr lang="en-CA"/>
        </a:p>
      </dgm:t>
    </dgm:pt>
    <dgm:pt modelId="{60DF7170-DF40-4801-88B8-DCD58908070B}" type="sibTrans" cxnId="{3DC502B6-94A1-4E80-AACF-E267C5404AD7}">
      <dgm:prSet/>
      <dgm:spPr/>
      <dgm:t>
        <a:bodyPr/>
        <a:lstStyle/>
        <a:p>
          <a:endParaRPr lang="en-CA"/>
        </a:p>
      </dgm:t>
    </dgm:pt>
    <dgm:pt modelId="{9BF1A90A-73B0-46F2-B8E9-63063AB7BC65}">
      <dgm:prSet phldrT="[Text]" custT="1"/>
      <dgm:spPr/>
      <dgm:t>
        <a:bodyPr/>
        <a:lstStyle/>
        <a:p>
          <a:r>
            <a:rPr lang="en-CA" sz="1200" b="1" dirty="0" err="1" smtClean="0"/>
            <a:t>multiorifice</a:t>
          </a:r>
          <a:r>
            <a:rPr lang="en-CA" sz="1200" b="1" dirty="0" smtClean="0"/>
            <a:t> centrifugal process</a:t>
          </a:r>
        </a:p>
        <a:p>
          <a:r>
            <a:rPr lang="en-CA" sz="1200" b="1" dirty="0" smtClean="0"/>
            <a:t>(MCP)</a:t>
          </a:r>
          <a:endParaRPr lang="en-CA" sz="1200" b="1" dirty="0"/>
        </a:p>
      </dgm:t>
    </dgm:pt>
    <dgm:pt modelId="{377CC149-BA90-4C18-9D91-F4E4C34C45E7}" type="parTrans" cxnId="{F6ACB158-D28C-4C36-A4CD-63CEAF990FD4}">
      <dgm:prSet/>
      <dgm:spPr/>
      <dgm:t>
        <a:bodyPr/>
        <a:lstStyle/>
        <a:p>
          <a:endParaRPr lang="en-CA"/>
        </a:p>
      </dgm:t>
    </dgm:pt>
    <dgm:pt modelId="{F7BC9202-0174-4354-9419-6F0DDAF8E6FF}" type="sibTrans" cxnId="{F6ACB158-D28C-4C36-A4CD-63CEAF990FD4}">
      <dgm:prSet/>
      <dgm:spPr/>
      <dgm:t>
        <a:bodyPr/>
        <a:lstStyle/>
        <a:p>
          <a:endParaRPr lang="en-CA"/>
        </a:p>
      </dgm:t>
    </dgm:pt>
    <dgm:pt modelId="{B9CAFEC3-83BE-4B73-BEFE-5B86F9786521}">
      <dgm:prSet phldrT="[Text]" custT="1"/>
      <dgm:spPr/>
      <dgm:t>
        <a:bodyPr/>
        <a:lstStyle/>
        <a:p>
          <a:r>
            <a:rPr lang="en-CA" sz="1200" b="1" dirty="0" smtClean="0"/>
            <a:t>spray drying and spray</a:t>
          </a:r>
        </a:p>
        <a:p>
          <a:r>
            <a:rPr lang="en-CA" sz="1200" b="1" dirty="0" smtClean="0"/>
            <a:t>congealing (SPR)</a:t>
          </a:r>
          <a:endParaRPr lang="en-CA" sz="1200" b="1" dirty="0"/>
        </a:p>
      </dgm:t>
    </dgm:pt>
    <dgm:pt modelId="{7C2160E5-8852-4949-8CE7-E4D03FDF82D3}" type="parTrans" cxnId="{CC3AB6B1-6010-4B65-9227-78F98254FF60}">
      <dgm:prSet/>
      <dgm:spPr/>
      <dgm:t>
        <a:bodyPr/>
        <a:lstStyle/>
        <a:p>
          <a:endParaRPr lang="en-CA"/>
        </a:p>
      </dgm:t>
    </dgm:pt>
    <dgm:pt modelId="{975C2360-632E-4ED8-B7F4-7FF7C8A2BF79}" type="sibTrans" cxnId="{CC3AB6B1-6010-4B65-9227-78F98254FF60}">
      <dgm:prSet/>
      <dgm:spPr/>
      <dgm:t>
        <a:bodyPr/>
        <a:lstStyle/>
        <a:p>
          <a:endParaRPr lang="en-CA"/>
        </a:p>
      </dgm:t>
    </dgm:pt>
    <dgm:pt modelId="{04D9A906-3173-4891-8991-6E6710F528AE}">
      <dgm:prSet phldrT="[Text]" custT="1"/>
      <dgm:spPr/>
      <dgm:t>
        <a:bodyPr/>
        <a:lstStyle/>
        <a:p>
          <a:r>
            <a:rPr lang="en-CA" sz="1200" b="1" dirty="0" smtClean="0"/>
            <a:t>polymerization</a:t>
          </a:r>
        </a:p>
        <a:p>
          <a:r>
            <a:rPr lang="en-CA" sz="1200" b="1" dirty="0" smtClean="0"/>
            <a:t>(PM)</a:t>
          </a:r>
          <a:endParaRPr lang="en-CA" sz="1200" b="1" dirty="0"/>
        </a:p>
      </dgm:t>
    </dgm:pt>
    <dgm:pt modelId="{670C4672-0CFC-407C-B8A2-C42A8CA52A4A}" type="parTrans" cxnId="{7CFB3285-484F-42E6-8FFE-DC668880E33B}">
      <dgm:prSet/>
      <dgm:spPr/>
      <dgm:t>
        <a:bodyPr/>
        <a:lstStyle/>
        <a:p>
          <a:endParaRPr lang="en-CA"/>
        </a:p>
      </dgm:t>
    </dgm:pt>
    <dgm:pt modelId="{FFA6BB24-18FC-45C1-949A-BE0B2EFEA8D1}" type="sibTrans" cxnId="{7CFB3285-484F-42E6-8FFE-DC668880E33B}">
      <dgm:prSet/>
      <dgm:spPr/>
      <dgm:t>
        <a:bodyPr/>
        <a:lstStyle/>
        <a:p>
          <a:endParaRPr lang="en-CA"/>
        </a:p>
      </dgm:t>
    </dgm:pt>
    <dgm:pt modelId="{DF32E203-C1A6-4CA9-BA2B-F87BE9A24672}">
      <dgm:prSet phldrT="[Text]" custT="1"/>
      <dgm:spPr/>
      <dgm:t>
        <a:bodyPr/>
        <a:lstStyle/>
        <a:p>
          <a:r>
            <a:rPr lang="en-CA" sz="1200" b="1" dirty="0" smtClean="0"/>
            <a:t> pan coating (PAN)</a:t>
          </a:r>
          <a:endParaRPr lang="en-CA" sz="1200" b="1" dirty="0"/>
        </a:p>
      </dgm:t>
    </dgm:pt>
    <dgm:pt modelId="{05AAD7F7-7D87-47D5-B900-05935A2B871B}" type="parTrans" cxnId="{F7B3A093-4A96-4DF0-907C-D24CF48CACAB}">
      <dgm:prSet/>
      <dgm:spPr/>
      <dgm:t>
        <a:bodyPr/>
        <a:lstStyle/>
        <a:p>
          <a:endParaRPr lang="en-CA"/>
        </a:p>
      </dgm:t>
    </dgm:pt>
    <dgm:pt modelId="{EE5C2DF2-08F3-4FC9-B922-904D647C74CE}" type="sibTrans" cxnId="{F7B3A093-4A96-4DF0-907C-D24CF48CACAB}">
      <dgm:prSet/>
      <dgm:spPr/>
      <dgm:t>
        <a:bodyPr/>
        <a:lstStyle/>
        <a:p>
          <a:endParaRPr lang="en-CA"/>
        </a:p>
      </dgm:t>
    </dgm:pt>
    <dgm:pt modelId="{42F76CB1-9DAA-4EC7-85AA-72D25A139519}">
      <dgm:prSet phldrT="[Text]" custT="1"/>
      <dgm:spPr/>
      <dgm:t>
        <a:bodyPr/>
        <a:lstStyle/>
        <a:p>
          <a:r>
            <a:rPr lang="en-CA" sz="1200" b="1" dirty="0" smtClean="0"/>
            <a:t>Magnetic microspheres</a:t>
          </a:r>
        </a:p>
      </dgm:t>
    </dgm:pt>
    <dgm:pt modelId="{C999E426-2862-4945-89EF-2236B0D70009}" type="parTrans" cxnId="{3F03D5BA-C237-46B6-B80B-A92E01E974CD}">
      <dgm:prSet/>
      <dgm:spPr/>
      <dgm:t>
        <a:bodyPr/>
        <a:lstStyle/>
        <a:p>
          <a:endParaRPr lang="en-CA"/>
        </a:p>
      </dgm:t>
    </dgm:pt>
    <dgm:pt modelId="{2D4E2CE4-5B72-4E21-9A1B-DDE54309012F}" type="sibTrans" cxnId="{3F03D5BA-C237-46B6-B80B-A92E01E974CD}">
      <dgm:prSet/>
      <dgm:spPr/>
      <dgm:t>
        <a:bodyPr/>
        <a:lstStyle/>
        <a:p>
          <a:endParaRPr lang="en-CA"/>
        </a:p>
      </dgm:t>
    </dgm:pt>
    <dgm:pt modelId="{3E175692-0E86-4FEA-BD36-8646C84E3601}">
      <dgm:prSet phldrT="[Text]" custT="1"/>
      <dgm:spPr/>
      <dgm:t>
        <a:bodyPr/>
        <a:lstStyle/>
        <a:p>
          <a:r>
            <a:rPr lang="en-CA" sz="1200" b="1" dirty="0" smtClean="0"/>
            <a:t>Radioactive microspheres</a:t>
          </a:r>
          <a:endParaRPr lang="en-CA" sz="1200" b="1" dirty="0"/>
        </a:p>
      </dgm:t>
    </dgm:pt>
    <dgm:pt modelId="{FFA88448-CF53-4235-B917-883FCE2DAE80}" type="parTrans" cxnId="{B62D1777-F989-477D-B477-C7A27FBC5158}">
      <dgm:prSet/>
      <dgm:spPr/>
      <dgm:t>
        <a:bodyPr/>
        <a:lstStyle/>
        <a:p>
          <a:endParaRPr lang="en-CA"/>
        </a:p>
      </dgm:t>
    </dgm:pt>
    <dgm:pt modelId="{5F6BEB7F-D4D2-403A-BD31-DDB643626D17}" type="sibTrans" cxnId="{B62D1777-F989-477D-B477-C7A27FBC5158}">
      <dgm:prSet/>
      <dgm:spPr/>
      <dgm:t>
        <a:bodyPr/>
        <a:lstStyle/>
        <a:p>
          <a:endParaRPr lang="en-CA"/>
        </a:p>
      </dgm:t>
    </dgm:pt>
    <dgm:pt modelId="{EBF6F104-767D-4D17-8797-FBE103D25E94}">
      <dgm:prSet phldrT="[Text]" custT="1"/>
      <dgm:spPr/>
      <dgm:t>
        <a:bodyPr/>
        <a:lstStyle/>
        <a:p>
          <a:r>
            <a:rPr lang="en-CA" sz="1200" b="1" dirty="0" smtClean="0"/>
            <a:t>Polymeric microspheres</a:t>
          </a:r>
          <a:endParaRPr lang="en-CA" sz="1200" b="1" dirty="0"/>
        </a:p>
      </dgm:t>
    </dgm:pt>
    <dgm:pt modelId="{567340FF-6AA0-44D4-BDAD-220BE78E7385}" type="parTrans" cxnId="{1D9F80C1-0023-42C1-B5B4-05B1E54F47D0}">
      <dgm:prSet/>
      <dgm:spPr/>
      <dgm:t>
        <a:bodyPr/>
        <a:lstStyle/>
        <a:p>
          <a:endParaRPr lang="en-CA"/>
        </a:p>
      </dgm:t>
    </dgm:pt>
    <dgm:pt modelId="{662FF933-2E44-44CF-8FD3-DB6F7AE041E7}" type="sibTrans" cxnId="{1D9F80C1-0023-42C1-B5B4-05B1E54F47D0}">
      <dgm:prSet/>
      <dgm:spPr/>
      <dgm:t>
        <a:bodyPr/>
        <a:lstStyle/>
        <a:p>
          <a:endParaRPr lang="en-CA"/>
        </a:p>
      </dgm:t>
    </dgm:pt>
    <dgm:pt modelId="{8D4B2465-4516-42D2-8A81-D611725F157D}">
      <dgm:prSet phldrT="[Text]" custT="1"/>
      <dgm:spPr/>
      <dgm:t>
        <a:bodyPr/>
        <a:lstStyle/>
        <a:p>
          <a:r>
            <a:rPr lang="en-CA" sz="1200" b="1" dirty="0" smtClean="0"/>
            <a:t>Biodegradable polymeric microspheres</a:t>
          </a:r>
          <a:endParaRPr lang="en-CA" sz="1200" b="1" dirty="0"/>
        </a:p>
      </dgm:t>
    </dgm:pt>
    <dgm:pt modelId="{B9513B2B-0BA3-418C-8C6A-8330562FEE03}" type="parTrans" cxnId="{9871120C-7264-459D-AD44-3023514E0F9A}">
      <dgm:prSet/>
      <dgm:spPr/>
      <dgm:t>
        <a:bodyPr/>
        <a:lstStyle/>
        <a:p>
          <a:endParaRPr lang="en-CA"/>
        </a:p>
      </dgm:t>
    </dgm:pt>
    <dgm:pt modelId="{B4D13207-7CB3-4020-B6A5-D08FBC8174DB}" type="sibTrans" cxnId="{9871120C-7264-459D-AD44-3023514E0F9A}">
      <dgm:prSet/>
      <dgm:spPr/>
      <dgm:t>
        <a:bodyPr/>
        <a:lstStyle/>
        <a:p>
          <a:endParaRPr lang="en-CA"/>
        </a:p>
      </dgm:t>
    </dgm:pt>
    <dgm:pt modelId="{12AD1722-DB74-4100-8341-AFDE6739814A}">
      <dgm:prSet phldrT="[Text]" custT="1"/>
      <dgm:spPr/>
      <dgm:t>
        <a:bodyPr/>
        <a:lstStyle/>
        <a:p>
          <a:r>
            <a:rPr lang="en-CA" sz="1200" b="1" dirty="0" smtClean="0"/>
            <a:t>Synthetic polymeric microspheres</a:t>
          </a:r>
          <a:endParaRPr lang="en-CA" sz="1200" b="1" dirty="0"/>
        </a:p>
      </dgm:t>
    </dgm:pt>
    <dgm:pt modelId="{7F713B44-12A0-441C-BA30-8A559E20293F}" type="parTrans" cxnId="{543F28B0-3D78-42AC-A54D-A0629031B6AA}">
      <dgm:prSet/>
      <dgm:spPr/>
      <dgm:t>
        <a:bodyPr/>
        <a:lstStyle/>
        <a:p>
          <a:endParaRPr lang="en-CA"/>
        </a:p>
      </dgm:t>
    </dgm:pt>
    <dgm:pt modelId="{943E1A73-B39F-45F2-9DF6-A65BCCB30759}" type="sibTrans" cxnId="{543F28B0-3D78-42AC-A54D-A0629031B6AA}">
      <dgm:prSet/>
      <dgm:spPr/>
      <dgm:t>
        <a:bodyPr/>
        <a:lstStyle/>
        <a:p>
          <a:endParaRPr lang="en-CA"/>
        </a:p>
      </dgm:t>
    </dgm:pt>
    <dgm:pt modelId="{DAA2F51F-A9B0-43FE-9279-A5155439BF01}" type="pres">
      <dgm:prSet presAssocID="{EBAA9122-BF8B-480F-ABF4-3F8B4C118AC4}" presName="list" presStyleCnt="0">
        <dgm:presLayoutVars>
          <dgm:dir/>
          <dgm:animLvl val="lvl"/>
        </dgm:presLayoutVars>
      </dgm:prSet>
      <dgm:spPr/>
      <dgm:t>
        <a:bodyPr/>
        <a:lstStyle/>
        <a:p>
          <a:endParaRPr lang="en-CA"/>
        </a:p>
      </dgm:t>
    </dgm:pt>
    <dgm:pt modelId="{8B1237E4-8BE1-426E-9C7E-35462AD86F2D}" type="pres">
      <dgm:prSet presAssocID="{A84CCF51-469F-4A65-A5C0-F2ABBDE1F007}" presName="posSpace" presStyleCnt="0"/>
      <dgm:spPr/>
    </dgm:pt>
    <dgm:pt modelId="{6B7D9052-8F06-4ECC-91A1-C7C747A9D62B}" type="pres">
      <dgm:prSet presAssocID="{A84CCF51-469F-4A65-A5C0-F2ABBDE1F007}" presName="vertFlow" presStyleCnt="0"/>
      <dgm:spPr/>
    </dgm:pt>
    <dgm:pt modelId="{54E0B889-A791-4CD7-A430-8B97D01F21D0}" type="pres">
      <dgm:prSet presAssocID="{A84CCF51-469F-4A65-A5C0-F2ABBDE1F007}" presName="topSpace" presStyleCnt="0"/>
      <dgm:spPr/>
    </dgm:pt>
    <dgm:pt modelId="{7398A12B-6B9B-4018-81C6-5AF451371811}" type="pres">
      <dgm:prSet presAssocID="{A84CCF51-469F-4A65-A5C0-F2ABBDE1F007}" presName="firstComp" presStyleCnt="0"/>
      <dgm:spPr/>
    </dgm:pt>
    <dgm:pt modelId="{649BEB5A-892F-4809-9EE3-DE3A24CF0851}" type="pres">
      <dgm:prSet presAssocID="{A84CCF51-469F-4A65-A5C0-F2ABBDE1F007}" presName="firstChild" presStyleLbl="bgAccFollowNode1" presStyleIdx="0" presStyleCnt="13" custScaleX="162269" custScaleY="146225" custLinFactNeighborX="460" custLinFactNeighborY="-48186"/>
      <dgm:spPr>
        <a:prstGeom prst="roundRect">
          <a:avLst/>
        </a:prstGeom>
      </dgm:spPr>
      <dgm:t>
        <a:bodyPr/>
        <a:lstStyle/>
        <a:p>
          <a:endParaRPr lang="en-CA"/>
        </a:p>
      </dgm:t>
    </dgm:pt>
    <dgm:pt modelId="{833386E4-8322-408C-A470-A38AFDF97041}" type="pres">
      <dgm:prSet presAssocID="{A84CCF51-469F-4A65-A5C0-F2ABBDE1F007}" presName="firstChildTx" presStyleLbl="bgAccFollowNode1" presStyleIdx="0" presStyleCnt="13">
        <dgm:presLayoutVars>
          <dgm:bulletEnabled val="1"/>
        </dgm:presLayoutVars>
      </dgm:prSet>
      <dgm:spPr>
        <a:prstGeom prst="roundRect">
          <a:avLst/>
        </a:prstGeom>
      </dgm:spPr>
      <dgm:t>
        <a:bodyPr/>
        <a:lstStyle/>
        <a:p>
          <a:endParaRPr lang="en-CA"/>
        </a:p>
      </dgm:t>
    </dgm:pt>
    <dgm:pt modelId="{8A78F4FF-F2D1-431C-9848-828E47DD6057}" type="pres">
      <dgm:prSet presAssocID="{7F3D7A70-0DB7-42F9-A815-FFBB601731E1}" presName="comp" presStyleCnt="0"/>
      <dgm:spPr/>
    </dgm:pt>
    <dgm:pt modelId="{F404886A-456E-4873-AC7F-88799DA5C6B4}" type="pres">
      <dgm:prSet presAssocID="{7F3D7A70-0DB7-42F9-A815-FFBB601731E1}" presName="child" presStyleLbl="bgAccFollowNode1" presStyleIdx="1" presStyleCnt="13" custScaleX="164480" custScaleY="122834" custLinFactNeighborX="1012" custLinFactNeighborY="-48186"/>
      <dgm:spPr>
        <a:prstGeom prst="roundRect">
          <a:avLst/>
        </a:prstGeom>
      </dgm:spPr>
      <dgm:t>
        <a:bodyPr/>
        <a:lstStyle/>
        <a:p>
          <a:endParaRPr lang="en-CA"/>
        </a:p>
      </dgm:t>
    </dgm:pt>
    <dgm:pt modelId="{E48FD3EB-DAF8-4C51-9088-4490901FF799}" type="pres">
      <dgm:prSet presAssocID="{7F3D7A70-0DB7-42F9-A815-FFBB601731E1}" presName="childTx" presStyleLbl="bgAccFollowNode1" presStyleIdx="1" presStyleCnt="13">
        <dgm:presLayoutVars>
          <dgm:bulletEnabled val="1"/>
        </dgm:presLayoutVars>
      </dgm:prSet>
      <dgm:spPr/>
      <dgm:t>
        <a:bodyPr/>
        <a:lstStyle/>
        <a:p>
          <a:endParaRPr lang="en-CA"/>
        </a:p>
      </dgm:t>
    </dgm:pt>
    <dgm:pt modelId="{F24D446E-9939-4C11-BA6F-CF2566D434D5}" type="pres">
      <dgm:prSet presAssocID="{9BF1A90A-73B0-46F2-B8E9-63063AB7BC65}" presName="comp" presStyleCnt="0"/>
      <dgm:spPr/>
    </dgm:pt>
    <dgm:pt modelId="{FCC23861-6F9F-41D3-BD83-B194389B243F}" type="pres">
      <dgm:prSet presAssocID="{9BF1A90A-73B0-46F2-B8E9-63063AB7BC65}" presName="child" presStyleLbl="bgAccFollowNode1" presStyleIdx="2" presStyleCnt="13" custScaleX="165800" custScaleY="122163" custLinFactNeighborX="2239" custLinFactNeighborY="-47199"/>
      <dgm:spPr>
        <a:prstGeom prst="roundRect">
          <a:avLst/>
        </a:prstGeom>
      </dgm:spPr>
      <dgm:t>
        <a:bodyPr/>
        <a:lstStyle/>
        <a:p>
          <a:endParaRPr lang="en-CA"/>
        </a:p>
      </dgm:t>
    </dgm:pt>
    <dgm:pt modelId="{BFA4443A-D110-4B98-A59B-F502169D4C60}" type="pres">
      <dgm:prSet presAssocID="{9BF1A90A-73B0-46F2-B8E9-63063AB7BC65}" presName="childTx" presStyleLbl="bgAccFollowNode1" presStyleIdx="2" presStyleCnt="13">
        <dgm:presLayoutVars>
          <dgm:bulletEnabled val="1"/>
        </dgm:presLayoutVars>
      </dgm:prSet>
      <dgm:spPr/>
      <dgm:t>
        <a:bodyPr/>
        <a:lstStyle/>
        <a:p>
          <a:endParaRPr lang="en-CA"/>
        </a:p>
      </dgm:t>
    </dgm:pt>
    <dgm:pt modelId="{F1FD871E-3A2E-40D9-94A7-74695D2DDDBE}" type="pres">
      <dgm:prSet presAssocID="{B9CAFEC3-83BE-4B73-BEFE-5B86F9786521}" presName="comp" presStyleCnt="0"/>
      <dgm:spPr/>
    </dgm:pt>
    <dgm:pt modelId="{CF4B52F7-6779-4A03-A0E6-EC61075D12A0}" type="pres">
      <dgm:prSet presAssocID="{B9CAFEC3-83BE-4B73-BEFE-5B86F9786521}" presName="child" presStyleLbl="bgAccFollowNode1" presStyleIdx="3" presStyleCnt="13" custScaleX="162115" custScaleY="168219" custLinFactNeighborX="-170" custLinFactNeighborY="-53102"/>
      <dgm:spPr>
        <a:prstGeom prst="roundRect">
          <a:avLst/>
        </a:prstGeom>
      </dgm:spPr>
      <dgm:t>
        <a:bodyPr/>
        <a:lstStyle/>
        <a:p>
          <a:endParaRPr lang="en-CA"/>
        </a:p>
      </dgm:t>
    </dgm:pt>
    <dgm:pt modelId="{0D4D0AFF-FBC9-405E-A98B-BD9CC5509307}" type="pres">
      <dgm:prSet presAssocID="{B9CAFEC3-83BE-4B73-BEFE-5B86F9786521}" presName="childTx" presStyleLbl="bgAccFollowNode1" presStyleIdx="3" presStyleCnt="13">
        <dgm:presLayoutVars>
          <dgm:bulletEnabled val="1"/>
        </dgm:presLayoutVars>
      </dgm:prSet>
      <dgm:spPr/>
      <dgm:t>
        <a:bodyPr/>
        <a:lstStyle/>
        <a:p>
          <a:endParaRPr lang="en-CA"/>
        </a:p>
      </dgm:t>
    </dgm:pt>
    <dgm:pt modelId="{C5DDEAD3-F93E-4F41-A405-E52DB78BCB99}" type="pres">
      <dgm:prSet presAssocID="{04D9A906-3173-4891-8991-6E6710F528AE}" presName="comp" presStyleCnt="0"/>
      <dgm:spPr/>
    </dgm:pt>
    <dgm:pt modelId="{3F75B204-7F32-41FD-A59A-235CEB84ABAD}" type="pres">
      <dgm:prSet presAssocID="{04D9A906-3173-4891-8991-6E6710F528AE}" presName="child" presStyleLbl="bgAccFollowNode1" presStyleIdx="4" presStyleCnt="13" custScaleX="159943" custScaleY="162234" custLinFactNeighborX="-779" custLinFactNeighborY="-48186"/>
      <dgm:spPr>
        <a:prstGeom prst="roundRect">
          <a:avLst/>
        </a:prstGeom>
      </dgm:spPr>
      <dgm:t>
        <a:bodyPr/>
        <a:lstStyle/>
        <a:p>
          <a:endParaRPr lang="en-CA"/>
        </a:p>
      </dgm:t>
    </dgm:pt>
    <dgm:pt modelId="{28680FCE-CC53-4360-A211-32301E096945}" type="pres">
      <dgm:prSet presAssocID="{04D9A906-3173-4891-8991-6E6710F528AE}" presName="childTx" presStyleLbl="bgAccFollowNode1" presStyleIdx="4" presStyleCnt="13">
        <dgm:presLayoutVars>
          <dgm:bulletEnabled val="1"/>
        </dgm:presLayoutVars>
      </dgm:prSet>
      <dgm:spPr/>
      <dgm:t>
        <a:bodyPr/>
        <a:lstStyle/>
        <a:p>
          <a:endParaRPr lang="en-CA"/>
        </a:p>
      </dgm:t>
    </dgm:pt>
    <dgm:pt modelId="{152DEC7C-27BC-4DD2-A10B-6FD1A1AF2DDD}" type="pres">
      <dgm:prSet presAssocID="{DF32E203-C1A6-4CA9-BA2B-F87BE9A24672}" presName="comp" presStyleCnt="0"/>
      <dgm:spPr/>
    </dgm:pt>
    <dgm:pt modelId="{9CB1969C-B13B-49C2-8F5D-722FA8C42FD4}" type="pres">
      <dgm:prSet presAssocID="{DF32E203-C1A6-4CA9-BA2B-F87BE9A24672}" presName="child" presStyleLbl="bgAccFollowNode1" presStyleIdx="5" presStyleCnt="13" custScaleX="159943" custScaleY="109079" custLinFactNeighborX="-779" custLinFactNeighborY="-48186"/>
      <dgm:spPr>
        <a:prstGeom prst="roundRect">
          <a:avLst/>
        </a:prstGeom>
      </dgm:spPr>
      <dgm:t>
        <a:bodyPr/>
        <a:lstStyle/>
        <a:p>
          <a:endParaRPr lang="en-CA"/>
        </a:p>
      </dgm:t>
    </dgm:pt>
    <dgm:pt modelId="{3E6DFE69-087A-4F87-B463-EAD1E0D1A2AE}" type="pres">
      <dgm:prSet presAssocID="{DF32E203-C1A6-4CA9-BA2B-F87BE9A24672}" presName="childTx" presStyleLbl="bgAccFollowNode1" presStyleIdx="5" presStyleCnt="13">
        <dgm:presLayoutVars>
          <dgm:bulletEnabled val="1"/>
        </dgm:presLayoutVars>
      </dgm:prSet>
      <dgm:spPr/>
      <dgm:t>
        <a:bodyPr/>
        <a:lstStyle/>
        <a:p>
          <a:endParaRPr lang="en-CA"/>
        </a:p>
      </dgm:t>
    </dgm:pt>
    <dgm:pt modelId="{BCC9C40C-5D21-4A3F-B197-0860CDFF2AB7}" type="pres">
      <dgm:prSet presAssocID="{A84CCF51-469F-4A65-A5C0-F2ABBDE1F007}" presName="negSpace" presStyleCnt="0"/>
      <dgm:spPr/>
    </dgm:pt>
    <dgm:pt modelId="{2FAC02DD-0D4E-4043-86E7-1665EFE6300F}" type="pres">
      <dgm:prSet presAssocID="{A84CCF51-469F-4A65-A5C0-F2ABBDE1F007}" presName="circle" presStyleLbl="node1" presStyleIdx="0" presStyleCnt="2" custScaleX="215495" custScaleY="215496" custLinFactX="-100000" custLinFactNeighborX="-161039" custLinFactNeighborY="-16298"/>
      <dgm:spPr/>
      <dgm:t>
        <a:bodyPr/>
        <a:lstStyle/>
        <a:p>
          <a:endParaRPr lang="en-CA"/>
        </a:p>
      </dgm:t>
    </dgm:pt>
    <dgm:pt modelId="{D9820E44-2770-4FAE-B5B2-A26D5C87A600}" type="pres">
      <dgm:prSet presAssocID="{42F102DE-30C3-4F3A-AB49-5D96F70CD4F5}" presName="transSpace" presStyleCnt="0"/>
      <dgm:spPr/>
    </dgm:pt>
    <dgm:pt modelId="{CA26A88C-D909-4FB5-ABB4-7E128A59FB8A}" type="pres">
      <dgm:prSet presAssocID="{5B6D3A69-41B8-4B3E-9207-66C3ADFE1DFE}" presName="posSpace" presStyleCnt="0"/>
      <dgm:spPr/>
    </dgm:pt>
    <dgm:pt modelId="{1B08AF40-D621-424C-B2B1-A68851C2F19D}" type="pres">
      <dgm:prSet presAssocID="{5B6D3A69-41B8-4B3E-9207-66C3ADFE1DFE}" presName="vertFlow" presStyleCnt="0"/>
      <dgm:spPr/>
    </dgm:pt>
    <dgm:pt modelId="{65939EE8-7A5A-4176-835B-B5D3909DB6C7}" type="pres">
      <dgm:prSet presAssocID="{5B6D3A69-41B8-4B3E-9207-66C3ADFE1DFE}" presName="topSpace" presStyleCnt="0"/>
      <dgm:spPr/>
    </dgm:pt>
    <dgm:pt modelId="{7E7A782C-8FE4-4E3A-96DA-7EDC83FF262E}" type="pres">
      <dgm:prSet presAssocID="{5B6D3A69-41B8-4B3E-9207-66C3ADFE1DFE}" presName="firstComp" presStyleCnt="0"/>
      <dgm:spPr/>
    </dgm:pt>
    <dgm:pt modelId="{F848DB3B-0708-477C-98D5-412DA803A166}" type="pres">
      <dgm:prSet presAssocID="{5B6D3A69-41B8-4B3E-9207-66C3ADFE1DFE}" presName="firstChild" presStyleLbl="bgAccFollowNode1" presStyleIdx="6" presStyleCnt="13" custScaleX="148251" custScaleY="157064" custLinFactNeighborX="1476" custLinFactNeighborY="-27040"/>
      <dgm:spPr>
        <a:prstGeom prst="roundRect">
          <a:avLst/>
        </a:prstGeom>
      </dgm:spPr>
      <dgm:t>
        <a:bodyPr/>
        <a:lstStyle/>
        <a:p>
          <a:endParaRPr lang="en-CA"/>
        </a:p>
      </dgm:t>
    </dgm:pt>
    <dgm:pt modelId="{0B0A24E4-3459-48A3-B3ED-2A9AE7EE5E0B}" type="pres">
      <dgm:prSet presAssocID="{5B6D3A69-41B8-4B3E-9207-66C3ADFE1DFE}" presName="firstChildTx" presStyleLbl="bgAccFollowNode1" presStyleIdx="6" presStyleCnt="13">
        <dgm:presLayoutVars>
          <dgm:bulletEnabled val="1"/>
        </dgm:presLayoutVars>
      </dgm:prSet>
      <dgm:spPr>
        <a:prstGeom prst="roundRect">
          <a:avLst/>
        </a:prstGeom>
      </dgm:spPr>
      <dgm:t>
        <a:bodyPr/>
        <a:lstStyle/>
        <a:p>
          <a:endParaRPr lang="en-CA"/>
        </a:p>
      </dgm:t>
    </dgm:pt>
    <dgm:pt modelId="{1729F569-9630-4C6E-BF29-CD1AAFCC57BF}" type="pres">
      <dgm:prSet presAssocID="{42F76CB1-9DAA-4EC7-85AA-72D25A139519}" presName="comp" presStyleCnt="0"/>
      <dgm:spPr/>
    </dgm:pt>
    <dgm:pt modelId="{52FE752B-FF21-4112-BFF6-6902A6740B44}" type="pres">
      <dgm:prSet presAssocID="{42F76CB1-9DAA-4EC7-85AA-72D25A139519}" presName="child" presStyleLbl="bgAccFollowNode1" presStyleIdx="7" presStyleCnt="13" custScaleX="137659" custScaleY="134228" custLinFactNeighborX="-3060" custLinFactNeighborY="-23434"/>
      <dgm:spPr>
        <a:prstGeom prst="roundRect">
          <a:avLst/>
        </a:prstGeom>
      </dgm:spPr>
      <dgm:t>
        <a:bodyPr/>
        <a:lstStyle/>
        <a:p>
          <a:endParaRPr lang="en-CA"/>
        </a:p>
      </dgm:t>
    </dgm:pt>
    <dgm:pt modelId="{A6060CBD-5D31-4B64-BEDF-DAEE1B4B9C92}" type="pres">
      <dgm:prSet presAssocID="{42F76CB1-9DAA-4EC7-85AA-72D25A139519}" presName="childTx" presStyleLbl="bgAccFollowNode1" presStyleIdx="7" presStyleCnt="13">
        <dgm:presLayoutVars>
          <dgm:bulletEnabled val="1"/>
        </dgm:presLayoutVars>
      </dgm:prSet>
      <dgm:spPr>
        <a:prstGeom prst="roundRect">
          <a:avLst/>
        </a:prstGeom>
      </dgm:spPr>
      <dgm:t>
        <a:bodyPr/>
        <a:lstStyle/>
        <a:p>
          <a:endParaRPr lang="en-CA"/>
        </a:p>
      </dgm:t>
    </dgm:pt>
    <dgm:pt modelId="{2A40DFE0-035F-40F4-941B-853EC8530DBD}" type="pres">
      <dgm:prSet presAssocID="{D3072A97-269A-4983-B147-3429A44F3DF7}" presName="comp" presStyleCnt="0"/>
      <dgm:spPr/>
    </dgm:pt>
    <dgm:pt modelId="{176C6D27-92E7-4D51-92E0-3D27D4FE2009}" type="pres">
      <dgm:prSet presAssocID="{D3072A97-269A-4983-B147-3429A44F3DF7}" presName="child" presStyleLbl="bgAccFollowNode1" presStyleIdx="8" presStyleCnt="13" custScaleX="137877" custScaleY="100835" custLinFactNeighborX="-2951" custLinFactNeighborY="-26204"/>
      <dgm:spPr>
        <a:prstGeom prst="roundRect">
          <a:avLst/>
        </a:prstGeom>
      </dgm:spPr>
      <dgm:t>
        <a:bodyPr/>
        <a:lstStyle/>
        <a:p>
          <a:endParaRPr lang="en-CA"/>
        </a:p>
      </dgm:t>
    </dgm:pt>
    <dgm:pt modelId="{762F100A-E8A8-4B64-B688-1D326260CFCD}" type="pres">
      <dgm:prSet presAssocID="{D3072A97-269A-4983-B147-3429A44F3DF7}" presName="childTx" presStyleLbl="bgAccFollowNode1" presStyleIdx="8" presStyleCnt="13">
        <dgm:presLayoutVars>
          <dgm:bulletEnabled val="1"/>
        </dgm:presLayoutVars>
      </dgm:prSet>
      <dgm:spPr/>
      <dgm:t>
        <a:bodyPr/>
        <a:lstStyle/>
        <a:p>
          <a:endParaRPr lang="en-CA"/>
        </a:p>
      </dgm:t>
    </dgm:pt>
    <dgm:pt modelId="{EB36CFDF-DEF7-499F-8C92-6BFF33941A6A}" type="pres">
      <dgm:prSet presAssocID="{3E175692-0E86-4FEA-BD36-8646C84E3601}" presName="comp" presStyleCnt="0"/>
      <dgm:spPr/>
    </dgm:pt>
    <dgm:pt modelId="{C1A9A65E-0FE3-4B95-B4F3-6CF3567562C1}" type="pres">
      <dgm:prSet presAssocID="{3E175692-0E86-4FEA-BD36-8646C84E3601}" presName="child" presStyleLbl="bgAccFollowNode1" presStyleIdx="9" presStyleCnt="13" custScaleX="136776" custScaleY="104007" custLinFactNeighborX="-3501" custLinFactNeighborY="-24795"/>
      <dgm:spPr>
        <a:prstGeom prst="roundRect">
          <a:avLst/>
        </a:prstGeom>
      </dgm:spPr>
      <dgm:t>
        <a:bodyPr/>
        <a:lstStyle/>
        <a:p>
          <a:endParaRPr lang="en-CA"/>
        </a:p>
      </dgm:t>
    </dgm:pt>
    <dgm:pt modelId="{70FB8D05-BB1A-4F56-AA9E-336B7E7C07C9}" type="pres">
      <dgm:prSet presAssocID="{3E175692-0E86-4FEA-BD36-8646C84E3601}" presName="childTx" presStyleLbl="bgAccFollowNode1" presStyleIdx="9" presStyleCnt="13">
        <dgm:presLayoutVars>
          <dgm:bulletEnabled val="1"/>
        </dgm:presLayoutVars>
      </dgm:prSet>
      <dgm:spPr/>
      <dgm:t>
        <a:bodyPr/>
        <a:lstStyle/>
        <a:p>
          <a:endParaRPr lang="en-CA"/>
        </a:p>
      </dgm:t>
    </dgm:pt>
    <dgm:pt modelId="{F0F3FC9D-1304-41D5-AEE8-667C7CB6AA8E}" type="pres">
      <dgm:prSet presAssocID="{EBF6F104-767D-4D17-8797-FBE103D25E94}" presName="comp" presStyleCnt="0"/>
      <dgm:spPr/>
    </dgm:pt>
    <dgm:pt modelId="{0F910939-C9E6-4AD5-9DEF-1B711E735ACD}" type="pres">
      <dgm:prSet presAssocID="{EBF6F104-767D-4D17-8797-FBE103D25E94}" presName="child" presStyleLbl="bgAccFollowNode1" presStyleIdx="10" presStyleCnt="13" custScaleX="135319" custScaleY="103709" custLinFactNeighborX="-2999" custLinFactNeighborY="-26557"/>
      <dgm:spPr>
        <a:prstGeom prst="roundRect">
          <a:avLst/>
        </a:prstGeom>
      </dgm:spPr>
      <dgm:t>
        <a:bodyPr/>
        <a:lstStyle/>
        <a:p>
          <a:endParaRPr lang="en-CA"/>
        </a:p>
      </dgm:t>
    </dgm:pt>
    <dgm:pt modelId="{031B29F4-46F0-4B3C-B074-ACFCBBB39F4A}" type="pres">
      <dgm:prSet presAssocID="{EBF6F104-767D-4D17-8797-FBE103D25E94}" presName="childTx" presStyleLbl="bgAccFollowNode1" presStyleIdx="10" presStyleCnt="13">
        <dgm:presLayoutVars>
          <dgm:bulletEnabled val="1"/>
        </dgm:presLayoutVars>
      </dgm:prSet>
      <dgm:spPr/>
      <dgm:t>
        <a:bodyPr/>
        <a:lstStyle/>
        <a:p>
          <a:endParaRPr lang="en-CA"/>
        </a:p>
      </dgm:t>
    </dgm:pt>
    <dgm:pt modelId="{9161B0C0-B76F-43BF-AF23-E4F309216529}" type="pres">
      <dgm:prSet presAssocID="{8D4B2465-4516-42D2-8A81-D611725F157D}" presName="comp" presStyleCnt="0"/>
      <dgm:spPr/>
    </dgm:pt>
    <dgm:pt modelId="{255CFF8B-260B-40FD-BE3F-F623E2AE52AF}" type="pres">
      <dgm:prSet presAssocID="{8D4B2465-4516-42D2-8A81-D611725F157D}" presName="child" presStyleLbl="bgAccFollowNode1" presStyleIdx="11" presStyleCnt="13" custScaleX="134893" custScaleY="134579" custLinFactNeighborX="-2786" custLinFactNeighborY="-28021"/>
      <dgm:spPr>
        <a:prstGeom prst="roundRect">
          <a:avLst/>
        </a:prstGeom>
      </dgm:spPr>
      <dgm:t>
        <a:bodyPr/>
        <a:lstStyle/>
        <a:p>
          <a:endParaRPr lang="en-CA"/>
        </a:p>
      </dgm:t>
    </dgm:pt>
    <dgm:pt modelId="{A8829232-AA98-424E-B240-773398EA4B4A}" type="pres">
      <dgm:prSet presAssocID="{8D4B2465-4516-42D2-8A81-D611725F157D}" presName="childTx" presStyleLbl="bgAccFollowNode1" presStyleIdx="11" presStyleCnt="13">
        <dgm:presLayoutVars>
          <dgm:bulletEnabled val="1"/>
        </dgm:presLayoutVars>
      </dgm:prSet>
      <dgm:spPr/>
      <dgm:t>
        <a:bodyPr/>
        <a:lstStyle/>
        <a:p>
          <a:endParaRPr lang="en-CA"/>
        </a:p>
      </dgm:t>
    </dgm:pt>
    <dgm:pt modelId="{AD7ABB78-A224-427E-86D8-81EEB0ADD1D7}" type="pres">
      <dgm:prSet presAssocID="{12AD1722-DB74-4100-8341-AFDE6739814A}" presName="comp" presStyleCnt="0"/>
      <dgm:spPr/>
    </dgm:pt>
    <dgm:pt modelId="{C28E7554-10C6-4CC8-BFFF-8D3606D7EA7B}" type="pres">
      <dgm:prSet presAssocID="{12AD1722-DB74-4100-8341-AFDE6739814A}" presName="child" presStyleLbl="bgAccFollowNode1" presStyleIdx="12" presStyleCnt="13" custScaleX="134366" custScaleY="94069" custLinFactNeighborX="-2523" custLinFactNeighborY="-22972"/>
      <dgm:spPr>
        <a:prstGeom prst="roundRect">
          <a:avLst/>
        </a:prstGeom>
      </dgm:spPr>
      <dgm:t>
        <a:bodyPr/>
        <a:lstStyle/>
        <a:p>
          <a:endParaRPr lang="en-CA"/>
        </a:p>
      </dgm:t>
    </dgm:pt>
    <dgm:pt modelId="{DE5667AB-BC90-4961-B126-275DC9A55C42}" type="pres">
      <dgm:prSet presAssocID="{12AD1722-DB74-4100-8341-AFDE6739814A}" presName="childTx" presStyleLbl="bgAccFollowNode1" presStyleIdx="12" presStyleCnt="13">
        <dgm:presLayoutVars>
          <dgm:bulletEnabled val="1"/>
        </dgm:presLayoutVars>
      </dgm:prSet>
      <dgm:spPr/>
      <dgm:t>
        <a:bodyPr/>
        <a:lstStyle/>
        <a:p>
          <a:endParaRPr lang="en-CA"/>
        </a:p>
      </dgm:t>
    </dgm:pt>
    <dgm:pt modelId="{37BCA56C-BA39-45BC-8BF9-C642E97AF7A6}" type="pres">
      <dgm:prSet presAssocID="{5B6D3A69-41B8-4B3E-9207-66C3ADFE1DFE}" presName="negSpace" presStyleCnt="0"/>
      <dgm:spPr/>
    </dgm:pt>
    <dgm:pt modelId="{8F557269-0801-4362-B1FA-EB0EEDB72D9C}" type="pres">
      <dgm:prSet presAssocID="{5B6D3A69-41B8-4B3E-9207-66C3ADFE1DFE}" presName="circle" presStyleLbl="node1" presStyleIdx="1" presStyleCnt="2" custScaleX="231563" custScaleY="208086" custLinFactNeighborX="60061" custLinFactNeighborY="-42"/>
      <dgm:spPr/>
      <dgm:t>
        <a:bodyPr/>
        <a:lstStyle/>
        <a:p>
          <a:endParaRPr lang="en-CA"/>
        </a:p>
      </dgm:t>
    </dgm:pt>
  </dgm:ptLst>
  <dgm:cxnLst>
    <dgm:cxn modelId="{10B77951-CEFF-4C9D-9BE8-7CAFB4D92A58}" type="presOf" srcId="{8D4B2465-4516-42D2-8A81-D611725F157D}" destId="{A8829232-AA98-424E-B240-773398EA4B4A}" srcOrd="1" destOrd="0" presId="urn:microsoft.com/office/officeart/2005/8/layout/hList9"/>
    <dgm:cxn modelId="{C55FFFE9-0C8E-4D60-A5C3-767A7E94786C}" type="presOf" srcId="{D3072A97-269A-4983-B147-3429A44F3DF7}" destId="{176C6D27-92E7-4D51-92E0-3D27D4FE2009}" srcOrd="0" destOrd="0" presId="urn:microsoft.com/office/officeart/2005/8/layout/hList9"/>
    <dgm:cxn modelId="{6F256282-4517-4550-A245-C13598F86062}" type="presOf" srcId="{DF32E203-C1A6-4CA9-BA2B-F87BE9A24672}" destId="{9CB1969C-B13B-49C2-8F5D-722FA8C42FD4}" srcOrd="0" destOrd="0" presId="urn:microsoft.com/office/officeart/2005/8/layout/hList9"/>
    <dgm:cxn modelId="{23199BA3-A0C1-4D7A-8DC7-D600E1342C75}" srcId="{A84CCF51-469F-4A65-A5C0-F2ABBDE1F007}" destId="{D488E9BE-B62F-43B2-999C-C3485F6B9BDD}" srcOrd="0" destOrd="0" parTransId="{4EA40AE6-43DB-4270-8C0B-02BC7FC3DBAC}" sibTransId="{00D0FEEB-863D-409C-AC77-5CDD8CEDE907}"/>
    <dgm:cxn modelId="{08BA5BC8-5640-4987-81CD-1E6451779C52}" type="presOf" srcId="{7F3D7A70-0DB7-42F9-A815-FFBB601731E1}" destId="{F404886A-456E-4873-AC7F-88799DA5C6B4}" srcOrd="0" destOrd="0" presId="urn:microsoft.com/office/officeart/2005/8/layout/hList9"/>
    <dgm:cxn modelId="{ABF83F3F-ABCE-4867-B650-DF8CFEFFCB11}" type="presOf" srcId="{3E175692-0E86-4FEA-BD36-8646C84E3601}" destId="{C1A9A65E-0FE3-4B95-B4F3-6CF3567562C1}" srcOrd="0" destOrd="0" presId="urn:microsoft.com/office/officeart/2005/8/layout/hList9"/>
    <dgm:cxn modelId="{9871120C-7264-459D-AD44-3023514E0F9A}" srcId="{5B6D3A69-41B8-4B3E-9207-66C3ADFE1DFE}" destId="{8D4B2465-4516-42D2-8A81-D611725F157D}" srcOrd="5" destOrd="0" parTransId="{B9513B2B-0BA3-418C-8C6A-8330562FEE03}" sibTransId="{B4D13207-7CB3-4020-B6A5-D08FBC8174DB}"/>
    <dgm:cxn modelId="{543F28B0-3D78-42AC-A54D-A0629031B6AA}" srcId="{5B6D3A69-41B8-4B3E-9207-66C3ADFE1DFE}" destId="{12AD1722-DB74-4100-8341-AFDE6739814A}" srcOrd="6" destOrd="0" parTransId="{7F713B44-12A0-441C-BA30-8A559E20293F}" sibTransId="{943E1A73-B39F-45F2-9DF6-A65BCCB30759}"/>
    <dgm:cxn modelId="{A76FCC41-4893-4999-AC26-235C4F9C6A06}" type="presOf" srcId="{D488E9BE-B62F-43B2-999C-C3485F6B9BDD}" destId="{833386E4-8322-408C-A470-A38AFDF97041}" srcOrd="1" destOrd="0" presId="urn:microsoft.com/office/officeart/2005/8/layout/hList9"/>
    <dgm:cxn modelId="{89440478-9303-48BB-AA83-48E63490A182}" type="presOf" srcId="{12AD1722-DB74-4100-8341-AFDE6739814A}" destId="{DE5667AB-BC90-4961-B126-275DC9A55C42}" srcOrd="1" destOrd="0" presId="urn:microsoft.com/office/officeart/2005/8/layout/hList9"/>
    <dgm:cxn modelId="{3F03D5BA-C237-46B6-B80B-A92E01E974CD}" srcId="{5B6D3A69-41B8-4B3E-9207-66C3ADFE1DFE}" destId="{42F76CB1-9DAA-4EC7-85AA-72D25A139519}" srcOrd="1" destOrd="0" parTransId="{C999E426-2862-4945-89EF-2236B0D70009}" sibTransId="{2D4E2CE4-5B72-4E21-9A1B-DDE54309012F}"/>
    <dgm:cxn modelId="{CE689916-DA8E-4DF0-8267-6B376510B307}" srcId="{5B6D3A69-41B8-4B3E-9207-66C3ADFE1DFE}" destId="{CFFA223D-C090-49E8-9E26-0EBCBB3A0AD6}" srcOrd="0" destOrd="0" parTransId="{1F10CF5F-47CC-4BFD-BCD7-CD490DD8B8F6}" sibTransId="{0799F02F-E585-475F-AF3C-5FF5BAFDEA98}"/>
    <dgm:cxn modelId="{B62D1777-F989-477D-B477-C7A27FBC5158}" srcId="{5B6D3A69-41B8-4B3E-9207-66C3ADFE1DFE}" destId="{3E175692-0E86-4FEA-BD36-8646C84E3601}" srcOrd="3" destOrd="0" parTransId="{FFA88448-CF53-4235-B917-883FCE2DAE80}" sibTransId="{5F6BEB7F-D4D2-403A-BD31-DDB643626D17}"/>
    <dgm:cxn modelId="{A2DB5C31-854F-436A-AD78-5D89DADAA77E}" type="presOf" srcId="{04D9A906-3173-4891-8991-6E6710F528AE}" destId="{3F75B204-7F32-41FD-A59A-235CEB84ABAD}" srcOrd="0" destOrd="0" presId="urn:microsoft.com/office/officeart/2005/8/layout/hList9"/>
    <dgm:cxn modelId="{A849407D-9A40-4572-B702-DEC46B8D9EAA}" type="presOf" srcId="{9BF1A90A-73B0-46F2-B8E9-63063AB7BC65}" destId="{FCC23861-6F9F-41D3-BD83-B194389B243F}" srcOrd="0" destOrd="0" presId="urn:microsoft.com/office/officeart/2005/8/layout/hList9"/>
    <dgm:cxn modelId="{3DC502B6-94A1-4E80-AACF-E267C5404AD7}" srcId="{5B6D3A69-41B8-4B3E-9207-66C3ADFE1DFE}" destId="{D3072A97-269A-4983-B147-3429A44F3DF7}" srcOrd="2" destOrd="0" parTransId="{C439DCC2-5C9B-4622-915E-54AD8CFFD74D}" sibTransId="{60DF7170-DF40-4801-88B8-DCD58908070B}"/>
    <dgm:cxn modelId="{BC019FCD-E694-44BA-97FA-70E371AA07FD}" type="presOf" srcId="{8D4B2465-4516-42D2-8A81-D611725F157D}" destId="{255CFF8B-260B-40FD-BE3F-F623E2AE52AF}" srcOrd="0" destOrd="0" presId="urn:microsoft.com/office/officeart/2005/8/layout/hList9"/>
    <dgm:cxn modelId="{2EB715ED-2CAF-4D82-AB80-D594D446C7EA}" type="presOf" srcId="{EBAA9122-BF8B-480F-ABF4-3F8B4C118AC4}" destId="{DAA2F51F-A9B0-43FE-9279-A5155439BF01}" srcOrd="0" destOrd="0" presId="urn:microsoft.com/office/officeart/2005/8/layout/hList9"/>
    <dgm:cxn modelId="{DE00C97F-A91F-4A57-A100-E55F080663B3}" type="presOf" srcId="{D488E9BE-B62F-43B2-999C-C3485F6B9BDD}" destId="{649BEB5A-892F-4809-9EE3-DE3A24CF0851}" srcOrd="0" destOrd="0" presId="urn:microsoft.com/office/officeart/2005/8/layout/hList9"/>
    <dgm:cxn modelId="{1D9F80C1-0023-42C1-B5B4-05B1E54F47D0}" srcId="{5B6D3A69-41B8-4B3E-9207-66C3ADFE1DFE}" destId="{EBF6F104-767D-4D17-8797-FBE103D25E94}" srcOrd="4" destOrd="0" parTransId="{567340FF-6AA0-44D4-BDAD-220BE78E7385}" sibTransId="{662FF933-2E44-44CF-8FD3-DB6F7AE041E7}"/>
    <dgm:cxn modelId="{34DFC434-C248-404D-922E-3EDE2C2C779B}" type="presOf" srcId="{9BF1A90A-73B0-46F2-B8E9-63063AB7BC65}" destId="{BFA4443A-D110-4B98-A59B-F502169D4C60}" srcOrd="1" destOrd="0" presId="urn:microsoft.com/office/officeart/2005/8/layout/hList9"/>
    <dgm:cxn modelId="{CC3AB6B1-6010-4B65-9227-78F98254FF60}" srcId="{A84CCF51-469F-4A65-A5C0-F2ABBDE1F007}" destId="{B9CAFEC3-83BE-4B73-BEFE-5B86F9786521}" srcOrd="3" destOrd="0" parTransId="{7C2160E5-8852-4949-8CE7-E4D03FDF82D3}" sibTransId="{975C2360-632E-4ED8-B7F4-7FF7C8A2BF79}"/>
    <dgm:cxn modelId="{78FE9A3C-6147-4423-8FA0-81CAC85C41D2}" srcId="{EBAA9122-BF8B-480F-ABF4-3F8B4C118AC4}" destId="{A84CCF51-469F-4A65-A5C0-F2ABBDE1F007}" srcOrd="0" destOrd="0" parTransId="{79D93264-74A6-4DF4-B4D5-79116093798F}" sibTransId="{42F102DE-30C3-4F3A-AB49-5D96F70CD4F5}"/>
    <dgm:cxn modelId="{AA726C3A-BC81-4B1F-AFD8-B155E8D5BE59}" srcId="{A84CCF51-469F-4A65-A5C0-F2ABBDE1F007}" destId="{7F3D7A70-0DB7-42F9-A815-FFBB601731E1}" srcOrd="1" destOrd="0" parTransId="{0D1A792B-5564-4798-8457-6049D35BE920}" sibTransId="{C2E1F738-16D2-462E-B31F-497DBAFC1326}"/>
    <dgm:cxn modelId="{456BF76E-A56D-456B-947D-6F0761AE8B81}" type="presOf" srcId="{A84CCF51-469F-4A65-A5C0-F2ABBDE1F007}" destId="{2FAC02DD-0D4E-4043-86E7-1665EFE6300F}" srcOrd="0" destOrd="0" presId="urn:microsoft.com/office/officeart/2005/8/layout/hList9"/>
    <dgm:cxn modelId="{DE07908E-5A81-46C0-9121-67F9C7B7B9AB}" type="presOf" srcId="{04D9A906-3173-4891-8991-6E6710F528AE}" destId="{28680FCE-CC53-4360-A211-32301E096945}" srcOrd="1" destOrd="0" presId="urn:microsoft.com/office/officeart/2005/8/layout/hList9"/>
    <dgm:cxn modelId="{70E460C6-2A8F-4C47-829D-13A163A2BEF6}" type="presOf" srcId="{B9CAFEC3-83BE-4B73-BEFE-5B86F9786521}" destId="{CF4B52F7-6779-4A03-A0E6-EC61075D12A0}" srcOrd="0" destOrd="0" presId="urn:microsoft.com/office/officeart/2005/8/layout/hList9"/>
    <dgm:cxn modelId="{851FF312-7CFC-4C20-9918-2426EE65BEE5}" type="presOf" srcId="{12AD1722-DB74-4100-8341-AFDE6739814A}" destId="{C28E7554-10C6-4CC8-BFFF-8D3606D7EA7B}" srcOrd="0" destOrd="0" presId="urn:microsoft.com/office/officeart/2005/8/layout/hList9"/>
    <dgm:cxn modelId="{F6ACB158-D28C-4C36-A4CD-63CEAF990FD4}" srcId="{A84CCF51-469F-4A65-A5C0-F2ABBDE1F007}" destId="{9BF1A90A-73B0-46F2-B8E9-63063AB7BC65}" srcOrd="2" destOrd="0" parTransId="{377CC149-BA90-4C18-9D91-F4E4C34C45E7}" sibTransId="{F7BC9202-0174-4354-9419-6F0DDAF8E6FF}"/>
    <dgm:cxn modelId="{2485C4CF-9027-4911-A835-C77842EC34D3}" type="presOf" srcId="{42F76CB1-9DAA-4EC7-85AA-72D25A139519}" destId="{A6060CBD-5D31-4B64-BEDF-DAEE1B4B9C92}" srcOrd="1" destOrd="0" presId="urn:microsoft.com/office/officeart/2005/8/layout/hList9"/>
    <dgm:cxn modelId="{642119C3-A39D-4213-9D1A-8D7741BC70D5}" type="presOf" srcId="{D3072A97-269A-4983-B147-3429A44F3DF7}" destId="{762F100A-E8A8-4B64-B688-1D326260CFCD}" srcOrd="1" destOrd="0" presId="urn:microsoft.com/office/officeart/2005/8/layout/hList9"/>
    <dgm:cxn modelId="{7F937B5E-C8B4-4242-BC14-0F78C3A2DEA0}" type="presOf" srcId="{7F3D7A70-0DB7-42F9-A815-FFBB601731E1}" destId="{E48FD3EB-DAF8-4C51-9088-4490901FF799}" srcOrd="1" destOrd="0" presId="urn:microsoft.com/office/officeart/2005/8/layout/hList9"/>
    <dgm:cxn modelId="{36973772-24A6-4354-A16B-DA74B0023CE5}" srcId="{EBAA9122-BF8B-480F-ABF4-3F8B4C118AC4}" destId="{5B6D3A69-41B8-4B3E-9207-66C3ADFE1DFE}" srcOrd="1" destOrd="0" parTransId="{86C27FCC-892E-4826-A148-317FF6D045E2}" sibTransId="{8289744E-271A-4C57-912B-C8A248B15AF6}"/>
    <dgm:cxn modelId="{550A4D70-5189-4B87-B1CB-850EA67132F1}" type="presOf" srcId="{DF32E203-C1A6-4CA9-BA2B-F87BE9A24672}" destId="{3E6DFE69-087A-4F87-B463-EAD1E0D1A2AE}" srcOrd="1" destOrd="0" presId="urn:microsoft.com/office/officeart/2005/8/layout/hList9"/>
    <dgm:cxn modelId="{F7B3A093-4A96-4DF0-907C-D24CF48CACAB}" srcId="{A84CCF51-469F-4A65-A5C0-F2ABBDE1F007}" destId="{DF32E203-C1A6-4CA9-BA2B-F87BE9A24672}" srcOrd="5" destOrd="0" parTransId="{05AAD7F7-7D87-47D5-B900-05935A2B871B}" sibTransId="{EE5C2DF2-08F3-4FC9-B922-904D647C74CE}"/>
    <dgm:cxn modelId="{A6F80524-15E2-4A3B-A2C0-484F9DC09675}" type="presOf" srcId="{CFFA223D-C090-49E8-9E26-0EBCBB3A0AD6}" destId="{0B0A24E4-3459-48A3-B3ED-2A9AE7EE5E0B}" srcOrd="1" destOrd="0" presId="urn:microsoft.com/office/officeart/2005/8/layout/hList9"/>
    <dgm:cxn modelId="{89F9C17D-844E-4E79-B2A9-B1206A88C41E}" type="presOf" srcId="{B9CAFEC3-83BE-4B73-BEFE-5B86F9786521}" destId="{0D4D0AFF-FBC9-405E-A98B-BD9CC5509307}" srcOrd="1" destOrd="0" presId="urn:microsoft.com/office/officeart/2005/8/layout/hList9"/>
    <dgm:cxn modelId="{3A1E99AD-AE38-46D5-BA8D-5DD2AAD91D40}" type="presOf" srcId="{CFFA223D-C090-49E8-9E26-0EBCBB3A0AD6}" destId="{F848DB3B-0708-477C-98D5-412DA803A166}" srcOrd="0" destOrd="0" presId="urn:microsoft.com/office/officeart/2005/8/layout/hList9"/>
    <dgm:cxn modelId="{573FEF25-4896-4CA7-B38D-2BCF1E8A1080}" type="presOf" srcId="{42F76CB1-9DAA-4EC7-85AA-72D25A139519}" destId="{52FE752B-FF21-4112-BFF6-6902A6740B44}" srcOrd="0" destOrd="0" presId="urn:microsoft.com/office/officeart/2005/8/layout/hList9"/>
    <dgm:cxn modelId="{D0135973-82C7-40F7-B6F3-4518CA86F228}" type="presOf" srcId="{EBF6F104-767D-4D17-8797-FBE103D25E94}" destId="{0F910939-C9E6-4AD5-9DEF-1B711E735ACD}" srcOrd="0" destOrd="0" presId="urn:microsoft.com/office/officeart/2005/8/layout/hList9"/>
    <dgm:cxn modelId="{7CFB3285-484F-42E6-8FFE-DC668880E33B}" srcId="{A84CCF51-469F-4A65-A5C0-F2ABBDE1F007}" destId="{04D9A906-3173-4891-8991-6E6710F528AE}" srcOrd="4" destOrd="0" parTransId="{670C4672-0CFC-407C-B8A2-C42A8CA52A4A}" sibTransId="{FFA6BB24-18FC-45C1-949A-BE0B2EFEA8D1}"/>
    <dgm:cxn modelId="{E83A5EA8-F29C-4E8B-9A8F-666FE0ABF089}" type="presOf" srcId="{5B6D3A69-41B8-4B3E-9207-66C3ADFE1DFE}" destId="{8F557269-0801-4362-B1FA-EB0EEDB72D9C}" srcOrd="0" destOrd="0" presId="urn:microsoft.com/office/officeart/2005/8/layout/hList9"/>
    <dgm:cxn modelId="{1AB63DA8-B194-47EB-A915-868BA0D6A55D}" type="presOf" srcId="{EBF6F104-767D-4D17-8797-FBE103D25E94}" destId="{031B29F4-46F0-4B3C-B074-ACFCBBB39F4A}" srcOrd="1" destOrd="0" presId="urn:microsoft.com/office/officeart/2005/8/layout/hList9"/>
    <dgm:cxn modelId="{62030921-D1C2-4206-821E-D75E957FF695}" type="presOf" srcId="{3E175692-0E86-4FEA-BD36-8646C84E3601}" destId="{70FB8D05-BB1A-4F56-AA9E-336B7E7C07C9}" srcOrd="1" destOrd="0" presId="urn:microsoft.com/office/officeart/2005/8/layout/hList9"/>
    <dgm:cxn modelId="{D61A75CB-F0C3-480B-9EB3-EABB9E31788C}" type="presParOf" srcId="{DAA2F51F-A9B0-43FE-9279-A5155439BF01}" destId="{8B1237E4-8BE1-426E-9C7E-35462AD86F2D}" srcOrd="0" destOrd="0" presId="urn:microsoft.com/office/officeart/2005/8/layout/hList9"/>
    <dgm:cxn modelId="{7906E1D6-3966-4A23-88DF-3B5E20DFB0B4}" type="presParOf" srcId="{DAA2F51F-A9B0-43FE-9279-A5155439BF01}" destId="{6B7D9052-8F06-4ECC-91A1-C7C747A9D62B}" srcOrd="1" destOrd="0" presId="urn:microsoft.com/office/officeart/2005/8/layout/hList9"/>
    <dgm:cxn modelId="{E3A0A3D5-B0BE-47EF-BB07-9C73C244C5DF}" type="presParOf" srcId="{6B7D9052-8F06-4ECC-91A1-C7C747A9D62B}" destId="{54E0B889-A791-4CD7-A430-8B97D01F21D0}" srcOrd="0" destOrd="0" presId="urn:microsoft.com/office/officeart/2005/8/layout/hList9"/>
    <dgm:cxn modelId="{DA1AB353-A9A8-4EF7-8BCF-AB7E558D9716}" type="presParOf" srcId="{6B7D9052-8F06-4ECC-91A1-C7C747A9D62B}" destId="{7398A12B-6B9B-4018-81C6-5AF451371811}" srcOrd="1" destOrd="0" presId="urn:microsoft.com/office/officeart/2005/8/layout/hList9"/>
    <dgm:cxn modelId="{0FDB114F-511C-43C7-B363-B835B72A64A8}" type="presParOf" srcId="{7398A12B-6B9B-4018-81C6-5AF451371811}" destId="{649BEB5A-892F-4809-9EE3-DE3A24CF0851}" srcOrd="0" destOrd="0" presId="urn:microsoft.com/office/officeart/2005/8/layout/hList9"/>
    <dgm:cxn modelId="{3CF4D934-FE3F-4F78-894F-4C3230DB76D4}" type="presParOf" srcId="{7398A12B-6B9B-4018-81C6-5AF451371811}" destId="{833386E4-8322-408C-A470-A38AFDF97041}" srcOrd="1" destOrd="0" presId="urn:microsoft.com/office/officeart/2005/8/layout/hList9"/>
    <dgm:cxn modelId="{28849914-107B-4BF5-86DD-81F1D0591543}" type="presParOf" srcId="{6B7D9052-8F06-4ECC-91A1-C7C747A9D62B}" destId="{8A78F4FF-F2D1-431C-9848-828E47DD6057}" srcOrd="2" destOrd="0" presId="urn:microsoft.com/office/officeart/2005/8/layout/hList9"/>
    <dgm:cxn modelId="{94B9F7BC-6A03-4C2E-B043-96DB74F1ADD7}" type="presParOf" srcId="{8A78F4FF-F2D1-431C-9848-828E47DD6057}" destId="{F404886A-456E-4873-AC7F-88799DA5C6B4}" srcOrd="0" destOrd="0" presId="urn:microsoft.com/office/officeart/2005/8/layout/hList9"/>
    <dgm:cxn modelId="{017C1B96-7D79-4B4D-80ED-B61C26CD0538}" type="presParOf" srcId="{8A78F4FF-F2D1-431C-9848-828E47DD6057}" destId="{E48FD3EB-DAF8-4C51-9088-4490901FF799}" srcOrd="1" destOrd="0" presId="urn:microsoft.com/office/officeart/2005/8/layout/hList9"/>
    <dgm:cxn modelId="{E4C589FB-018C-4D6C-85E4-B2DC2063FE90}" type="presParOf" srcId="{6B7D9052-8F06-4ECC-91A1-C7C747A9D62B}" destId="{F24D446E-9939-4C11-BA6F-CF2566D434D5}" srcOrd="3" destOrd="0" presId="urn:microsoft.com/office/officeart/2005/8/layout/hList9"/>
    <dgm:cxn modelId="{61C3CB91-DBD7-43BE-A6A6-FAF4553DF6E0}" type="presParOf" srcId="{F24D446E-9939-4C11-BA6F-CF2566D434D5}" destId="{FCC23861-6F9F-41D3-BD83-B194389B243F}" srcOrd="0" destOrd="0" presId="urn:microsoft.com/office/officeart/2005/8/layout/hList9"/>
    <dgm:cxn modelId="{CF5AE9D0-FB6A-473C-B776-DB723C35B582}" type="presParOf" srcId="{F24D446E-9939-4C11-BA6F-CF2566D434D5}" destId="{BFA4443A-D110-4B98-A59B-F502169D4C60}" srcOrd="1" destOrd="0" presId="urn:microsoft.com/office/officeart/2005/8/layout/hList9"/>
    <dgm:cxn modelId="{0A538C10-45C4-4C4B-8904-E2EF1478D27E}" type="presParOf" srcId="{6B7D9052-8F06-4ECC-91A1-C7C747A9D62B}" destId="{F1FD871E-3A2E-40D9-94A7-74695D2DDDBE}" srcOrd="4" destOrd="0" presId="urn:microsoft.com/office/officeart/2005/8/layout/hList9"/>
    <dgm:cxn modelId="{7E6E39FC-9645-4C1B-A546-83FA0B2A223C}" type="presParOf" srcId="{F1FD871E-3A2E-40D9-94A7-74695D2DDDBE}" destId="{CF4B52F7-6779-4A03-A0E6-EC61075D12A0}" srcOrd="0" destOrd="0" presId="urn:microsoft.com/office/officeart/2005/8/layout/hList9"/>
    <dgm:cxn modelId="{69A141B7-DF1F-4524-950B-02A32E5DC92F}" type="presParOf" srcId="{F1FD871E-3A2E-40D9-94A7-74695D2DDDBE}" destId="{0D4D0AFF-FBC9-405E-A98B-BD9CC5509307}" srcOrd="1" destOrd="0" presId="urn:microsoft.com/office/officeart/2005/8/layout/hList9"/>
    <dgm:cxn modelId="{E58A0A2E-04B7-4982-95BC-979C992B2D1B}" type="presParOf" srcId="{6B7D9052-8F06-4ECC-91A1-C7C747A9D62B}" destId="{C5DDEAD3-F93E-4F41-A405-E52DB78BCB99}" srcOrd="5" destOrd="0" presId="urn:microsoft.com/office/officeart/2005/8/layout/hList9"/>
    <dgm:cxn modelId="{4E29081A-640F-438C-89BF-87CB86B39617}" type="presParOf" srcId="{C5DDEAD3-F93E-4F41-A405-E52DB78BCB99}" destId="{3F75B204-7F32-41FD-A59A-235CEB84ABAD}" srcOrd="0" destOrd="0" presId="urn:microsoft.com/office/officeart/2005/8/layout/hList9"/>
    <dgm:cxn modelId="{BA3C0A95-907E-4515-9D14-5BCF8179AB00}" type="presParOf" srcId="{C5DDEAD3-F93E-4F41-A405-E52DB78BCB99}" destId="{28680FCE-CC53-4360-A211-32301E096945}" srcOrd="1" destOrd="0" presId="urn:microsoft.com/office/officeart/2005/8/layout/hList9"/>
    <dgm:cxn modelId="{A7D2B3A3-23BA-4E94-AAC1-CC772C80AFFA}" type="presParOf" srcId="{6B7D9052-8F06-4ECC-91A1-C7C747A9D62B}" destId="{152DEC7C-27BC-4DD2-A10B-6FD1A1AF2DDD}" srcOrd="6" destOrd="0" presId="urn:microsoft.com/office/officeart/2005/8/layout/hList9"/>
    <dgm:cxn modelId="{F93B39A7-04BC-4133-AD70-71DE015C34A4}" type="presParOf" srcId="{152DEC7C-27BC-4DD2-A10B-6FD1A1AF2DDD}" destId="{9CB1969C-B13B-49C2-8F5D-722FA8C42FD4}" srcOrd="0" destOrd="0" presId="urn:microsoft.com/office/officeart/2005/8/layout/hList9"/>
    <dgm:cxn modelId="{A0C00EB6-27A5-4B44-BC4C-90B251A2C431}" type="presParOf" srcId="{152DEC7C-27BC-4DD2-A10B-6FD1A1AF2DDD}" destId="{3E6DFE69-087A-4F87-B463-EAD1E0D1A2AE}" srcOrd="1" destOrd="0" presId="urn:microsoft.com/office/officeart/2005/8/layout/hList9"/>
    <dgm:cxn modelId="{96541F60-3027-4E8D-920A-B6914594654F}" type="presParOf" srcId="{DAA2F51F-A9B0-43FE-9279-A5155439BF01}" destId="{BCC9C40C-5D21-4A3F-B197-0860CDFF2AB7}" srcOrd="2" destOrd="0" presId="urn:microsoft.com/office/officeart/2005/8/layout/hList9"/>
    <dgm:cxn modelId="{CE6F76E1-4AFA-4CB4-91B6-F5EF44206C1A}" type="presParOf" srcId="{DAA2F51F-A9B0-43FE-9279-A5155439BF01}" destId="{2FAC02DD-0D4E-4043-86E7-1665EFE6300F}" srcOrd="3" destOrd="0" presId="urn:microsoft.com/office/officeart/2005/8/layout/hList9"/>
    <dgm:cxn modelId="{B5D22F3D-639E-4C02-854D-104C5F1C2ACC}" type="presParOf" srcId="{DAA2F51F-A9B0-43FE-9279-A5155439BF01}" destId="{D9820E44-2770-4FAE-B5B2-A26D5C87A600}" srcOrd="4" destOrd="0" presId="urn:microsoft.com/office/officeart/2005/8/layout/hList9"/>
    <dgm:cxn modelId="{CAF77AD1-4C1E-4EDA-82B6-628ECDFD7F67}" type="presParOf" srcId="{DAA2F51F-A9B0-43FE-9279-A5155439BF01}" destId="{CA26A88C-D909-4FB5-ABB4-7E128A59FB8A}" srcOrd="5" destOrd="0" presId="urn:microsoft.com/office/officeart/2005/8/layout/hList9"/>
    <dgm:cxn modelId="{AAAB200B-D01C-4D33-96ED-82FA24B9666F}" type="presParOf" srcId="{DAA2F51F-A9B0-43FE-9279-A5155439BF01}" destId="{1B08AF40-D621-424C-B2B1-A68851C2F19D}" srcOrd="6" destOrd="0" presId="urn:microsoft.com/office/officeart/2005/8/layout/hList9"/>
    <dgm:cxn modelId="{4C8299DD-A1AA-48F0-B07E-A4531AE88CE7}" type="presParOf" srcId="{1B08AF40-D621-424C-B2B1-A68851C2F19D}" destId="{65939EE8-7A5A-4176-835B-B5D3909DB6C7}" srcOrd="0" destOrd="0" presId="urn:microsoft.com/office/officeart/2005/8/layout/hList9"/>
    <dgm:cxn modelId="{6FE0EEAB-BB55-4DA1-9D6E-BC1AF70F84B6}" type="presParOf" srcId="{1B08AF40-D621-424C-B2B1-A68851C2F19D}" destId="{7E7A782C-8FE4-4E3A-96DA-7EDC83FF262E}" srcOrd="1" destOrd="0" presId="urn:microsoft.com/office/officeart/2005/8/layout/hList9"/>
    <dgm:cxn modelId="{142FEDC1-865C-4A6C-BEE6-3A984489416E}" type="presParOf" srcId="{7E7A782C-8FE4-4E3A-96DA-7EDC83FF262E}" destId="{F848DB3B-0708-477C-98D5-412DA803A166}" srcOrd="0" destOrd="0" presId="urn:microsoft.com/office/officeart/2005/8/layout/hList9"/>
    <dgm:cxn modelId="{27DEF234-C45F-4125-AF15-E99DE3284616}" type="presParOf" srcId="{7E7A782C-8FE4-4E3A-96DA-7EDC83FF262E}" destId="{0B0A24E4-3459-48A3-B3ED-2A9AE7EE5E0B}" srcOrd="1" destOrd="0" presId="urn:microsoft.com/office/officeart/2005/8/layout/hList9"/>
    <dgm:cxn modelId="{F6006617-0BD2-4F2D-918A-57767719DADE}" type="presParOf" srcId="{1B08AF40-D621-424C-B2B1-A68851C2F19D}" destId="{1729F569-9630-4C6E-BF29-CD1AAFCC57BF}" srcOrd="2" destOrd="0" presId="urn:microsoft.com/office/officeart/2005/8/layout/hList9"/>
    <dgm:cxn modelId="{5888A414-CCEB-4DA7-A963-CB66E000DE05}" type="presParOf" srcId="{1729F569-9630-4C6E-BF29-CD1AAFCC57BF}" destId="{52FE752B-FF21-4112-BFF6-6902A6740B44}" srcOrd="0" destOrd="0" presId="urn:microsoft.com/office/officeart/2005/8/layout/hList9"/>
    <dgm:cxn modelId="{BB779B92-6777-41B2-9CA2-67B517D36A97}" type="presParOf" srcId="{1729F569-9630-4C6E-BF29-CD1AAFCC57BF}" destId="{A6060CBD-5D31-4B64-BEDF-DAEE1B4B9C92}" srcOrd="1" destOrd="0" presId="urn:microsoft.com/office/officeart/2005/8/layout/hList9"/>
    <dgm:cxn modelId="{56B42E63-3384-4631-9341-E3B363587089}" type="presParOf" srcId="{1B08AF40-D621-424C-B2B1-A68851C2F19D}" destId="{2A40DFE0-035F-40F4-941B-853EC8530DBD}" srcOrd="3" destOrd="0" presId="urn:microsoft.com/office/officeart/2005/8/layout/hList9"/>
    <dgm:cxn modelId="{38DF30FB-CE6B-44E6-BCF1-FFE2FC429D24}" type="presParOf" srcId="{2A40DFE0-035F-40F4-941B-853EC8530DBD}" destId="{176C6D27-92E7-4D51-92E0-3D27D4FE2009}" srcOrd="0" destOrd="0" presId="urn:microsoft.com/office/officeart/2005/8/layout/hList9"/>
    <dgm:cxn modelId="{A9112193-DA48-47B3-B942-AE8DBAA53AB4}" type="presParOf" srcId="{2A40DFE0-035F-40F4-941B-853EC8530DBD}" destId="{762F100A-E8A8-4B64-B688-1D326260CFCD}" srcOrd="1" destOrd="0" presId="urn:microsoft.com/office/officeart/2005/8/layout/hList9"/>
    <dgm:cxn modelId="{FE122EB1-2007-4044-832A-EF72E846381B}" type="presParOf" srcId="{1B08AF40-D621-424C-B2B1-A68851C2F19D}" destId="{EB36CFDF-DEF7-499F-8C92-6BFF33941A6A}" srcOrd="4" destOrd="0" presId="urn:microsoft.com/office/officeart/2005/8/layout/hList9"/>
    <dgm:cxn modelId="{5CAA7CFD-9B65-4312-9A51-19CEC76AF534}" type="presParOf" srcId="{EB36CFDF-DEF7-499F-8C92-6BFF33941A6A}" destId="{C1A9A65E-0FE3-4B95-B4F3-6CF3567562C1}" srcOrd="0" destOrd="0" presId="urn:microsoft.com/office/officeart/2005/8/layout/hList9"/>
    <dgm:cxn modelId="{7FA9BA04-5A04-4C7B-AE3F-6FADA22EB344}" type="presParOf" srcId="{EB36CFDF-DEF7-499F-8C92-6BFF33941A6A}" destId="{70FB8D05-BB1A-4F56-AA9E-336B7E7C07C9}" srcOrd="1" destOrd="0" presId="urn:microsoft.com/office/officeart/2005/8/layout/hList9"/>
    <dgm:cxn modelId="{138F5390-1576-4D8A-BF26-2AB9414AA527}" type="presParOf" srcId="{1B08AF40-D621-424C-B2B1-A68851C2F19D}" destId="{F0F3FC9D-1304-41D5-AEE8-667C7CB6AA8E}" srcOrd="5" destOrd="0" presId="urn:microsoft.com/office/officeart/2005/8/layout/hList9"/>
    <dgm:cxn modelId="{526E19A3-C065-4BA1-ABB5-5DBE7F64FE51}" type="presParOf" srcId="{F0F3FC9D-1304-41D5-AEE8-667C7CB6AA8E}" destId="{0F910939-C9E6-4AD5-9DEF-1B711E735ACD}" srcOrd="0" destOrd="0" presId="urn:microsoft.com/office/officeart/2005/8/layout/hList9"/>
    <dgm:cxn modelId="{BDA1D91F-9336-42FB-99E6-BA223D99FD5A}" type="presParOf" srcId="{F0F3FC9D-1304-41D5-AEE8-667C7CB6AA8E}" destId="{031B29F4-46F0-4B3C-B074-ACFCBBB39F4A}" srcOrd="1" destOrd="0" presId="urn:microsoft.com/office/officeart/2005/8/layout/hList9"/>
    <dgm:cxn modelId="{2A3A026B-2C21-4F4C-A6DF-D7444AF0191B}" type="presParOf" srcId="{1B08AF40-D621-424C-B2B1-A68851C2F19D}" destId="{9161B0C0-B76F-43BF-AF23-E4F309216529}" srcOrd="6" destOrd="0" presId="urn:microsoft.com/office/officeart/2005/8/layout/hList9"/>
    <dgm:cxn modelId="{070D1E06-11E1-4F6D-91F0-E84733724ABC}" type="presParOf" srcId="{9161B0C0-B76F-43BF-AF23-E4F309216529}" destId="{255CFF8B-260B-40FD-BE3F-F623E2AE52AF}" srcOrd="0" destOrd="0" presId="urn:microsoft.com/office/officeart/2005/8/layout/hList9"/>
    <dgm:cxn modelId="{C63543B4-60C7-417F-BF54-AAFDA4A867C1}" type="presParOf" srcId="{9161B0C0-B76F-43BF-AF23-E4F309216529}" destId="{A8829232-AA98-424E-B240-773398EA4B4A}" srcOrd="1" destOrd="0" presId="urn:microsoft.com/office/officeart/2005/8/layout/hList9"/>
    <dgm:cxn modelId="{DDFCF5F9-FFA2-47C5-8EE3-E8C0FBFC3DC3}" type="presParOf" srcId="{1B08AF40-D621-424C-B2B1-A68851C2F19D}" destId="{AD7ABB78-A224-427E-86D8-81EEB0ADD1D7}" srcOrd="7" destOrd="0" presId="urn:microsoft.com/office/officeart/2005/8/layout/hList9"/>
    <dgm:cxn modelId="{78A7D5A6-4D1D-4E88-801B-BC70A532E555}" type="presParOf" srcId="{AD7ABB78-A224-427E-86D8-81EEB0ADD1D7}" destId="{C28E7554-10C6-4CC8-BFFF-8D3606D7EA7B}" srcOrd="0" destOrd="0" presId="urn:microsoft.com/office/officeart/2005/8/layout/hList9"/>
    <dgm:cxn modelId="{7BB504A2-7165-4A95-BC96-6890F92C8145}" type="presParOf" srcId="{AD7ABB78-A224-427E-86D8-81EEB0ADD1D7}" destId="{DE5667AB-BC90-4961-B126-275DC9A55C42}" srcOrd="1" destOrd="0" presId="urn:microsoft.com/office/officeart/2005/8/layout/hList9"/>
    <dgm:cxn modelId="{178E1656-5470-48E2-926D-69B70A70B889}" type="presParOf" srcId="{DAA2F51F-A9B0-43FE-9279-A5155439BF01}" destId="{37BCA56C-BA39-45BC-8BF9-C642E97AF7A6}" srcOrd="7" destOrd="0" presId="urn:microsoft.com/office/officeart/2005/8/layout/hList9"/>
    <dgm:cxn modelId="{0C9B2B5D-BF81-4E46-BEDC-8CF7B40F18AB}" type="presParOf" srcId="{DAA2F51F-A9B0-43FE-9279-A5155439BF01}" destId="{8F557269-0801-4362-B1FA-EB0EEDB72D9C}" srcOrd="8" destOrd="0" presId="urn:microsoft.com/office/officeart/2005/8/layout/hList9"/>
  </dgm:cxnLst>
  <dgm:bg/>
  <dgm:whole/>
</dgm:dataModel>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000D7F-5F0B-495B-9F00-6E75918F0D50}" type="datetimeFigureOut">
              <a:rPr lang="en-US" smtClean="0"/>
              <a:pPr/>
              <a:t>3/8/2015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B50624-F266-4BCF-B80F-6E50F653DEED}"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Courier New" pitchFamily="49" charset="0"/>
              <a:buChar char="o"/>
            </a:pPr>
            <a:r>
              <a:rPr lang="en-CA" sz="1200" dirty="0" smtClean="0">
                <a:latin typeface="Centaur" pitchFamily="18" charset="0"/>
              </a:rPr>
              <a:t>A number of techniques are available for the preparation of microspheres and the goal is to achieve reproducibility and consistency with good entrapment efficiency.</a:t>
            </a:r>
          </a:p>
          <a:p>
            <a:pPr>
              <a:buFont typeface="Courier New" pitchFamily="49" charset="0"/>
              <a:buChar char="o"/>
            </a:pPr>
            <a:r>
              <a:rPr lang="en-CA" sz="1200" dirty="0" smtClean="0">
                <a:latin typeface="Centaur" pitchFamily="18" charset="0"/>
              </a:rPr>
              <a:t> Controlled release drug delivery systems are being developed to address many of the difficulties associated with traditional methods of administration.</a:t>
            </a:r>
          </a:p>
          <a:p>
            <a:endParaRPr lang="en-CA" dirty="0"/>
          </a:p>
        </p:txBody>
      </p:sp>
      <p:sp>
        <p:nvSpPr>
          <p:cNvPr id="4" name="Slide Number Placeholder 3"/>
          <p:cNvSpPr>
            <a:spLocks noGrp="1"/>
          </p:cNvSpPr>
          <p:nvPr>
            <p:ph type="sldNum" sz="quarter" idx="10"/>
          </p:nvPr>
        </p:nvSpPr>
        <p:spPr/>
        <p:txBody>
          <a:bodyPr/>
          <a:lstStyle/>
          <a:p>
            <a:fld id="{DAB50624-F266-4BCF-B80F-6E50F653DEED}" type="slidenum">
              <a:rPr lang="en-CA" smtClean="0"/>
              <a:pPr/>
              <a:t>3</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endParaRPr lang="en-CA" dirty="0"/>
          </a:p>
        </p:txBody>
      </p:sp>
      <p:sp>
        <p:nvSpPr>
          <p:cNvPr id="4" name="Slide Number Placeholder 3"/>
          <p:cNvSpPr>
            <a:spLocks noGrp="1"/>
          </p:cNvSpPr>
          <p:nvPr>
            <p:ph type="sldNum" sz="quarter" idx="10"/>
          </p:nvPr>
        </p:nvSpPr>
        <p:spPr/>
        <p:txBody>
          <a:bodyPr/>
          <a:lstStyle/>
          <a:p>
            <a:fld id="{DAB50624-F266-4BCF-B80F-6E50F653DEED}" type="slidenum">
              <a:rPr lang="en-CA" smtClean="0"/>
              <a:pPr/>
              <a:t>8</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F3EE4027-35B3-4E65-8780-74095F83914F}" type="datetimeFigureOut">
              <a:rPr lang="en-US" smtClean="0"/>
              <a:pPr/>
              <a:t>3/8/2015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C364732-1742-4B8B-9EB2-D237DB5D95F0}"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3EE4027-35B3-4E65-8780-74095F83914F}" type="datetimeFigureOut">
              <a:rPr lang="en-US" smtClean="0"/>
              <a:pPr/>
              <a:t>3/8/2015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C364732-1742-4B8B-9EB2-D237DB5D95F0}"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EE4027-35B3-4E65-8780-74095F83914F}" type="datetimeFigureOut">
              <a:rPr lang="en-US" smtClean="0"/>
              <a:pPr/>
              <a:t>3/8/2015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C364732-1742-4B8B-9EB2-D237DB5D95F0}"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3EE4027-35B3-4E65-8780-74095F83914F}" type="datetimeFigureOut">
              <a:rPr lang="en-US" smtClean="0"/>
              <a:pPr/>
              <a:t>3/8/2015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C364732-1742-4B8B-9EB2-D237DB5D95F0}"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F3EE4027-35B3-4E65-8780-74095F83914F}" type="datetimeFigureOut">
              <a:rPr lang="en-US" smtClean="0"/>
              <a:pPr/>
              <a:t>3/8/2015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3C364732-1742-4B8B-9EB2-D237DB5D95F0}"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F3EE4027-35B3-4E65-8780-74095F83914F}" type="datetimeFigureOut">
              <a:rPr lang="en-US" smtClean="0"/>
              <a:pPr/>
              <a:t>3/8/2015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3C364732-1742-4B8B-9EB2-D237DB5D95F0}"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EE4027-35B3-4E65-8780-74095F83914F}" type="datetimeFigureOut">
              <a:rPr lang="en-US" smtClean="0"/>
              <a:pPr/>
              <a:t>3/8/2015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3C364732-1742-4B8B-9EB2-D237DB5D95F0}"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EE4027-35B3-4E65-8780-74095F83914F}" type="datetimeFigureOut">
              <a:rPr lang="en-US" smtClean="0"/>
              <a:pPr/>
              <a:t>3/8/2015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C364732-1742-4B8B-9EB2-D237DB5D95F0}"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EE4027-35B3-4E65-8780-74095F83914F}" type="datetimeFigureOut">
              <a:rPr lang="en-US" smtClean="0"/>
              <a:pPr/>
              <a:t>3/8/2015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C364732-1742-4B8B-9EB2-D237DB5D95F0}"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3EE4027-35B3-4E65-8780-74095F83914F}" type="datetimeFigureOut">
              <a:rPr lang="en-US" smtClean="0"/>
              <a:pPr/>
              <a:t>3/8/2015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C364732-1742-4B8B-9EB2-D237DB5D95F0}"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3EE4027-35B3-4E65-8780-74095F83914F}" type="datetimeFigureOut">
              <a:rPr lang="en-US" smtClean="0"/>
              <a:pPr/>
              <a:t>3/8/2015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C364732-1742-4B8B-9EB2-D237DB5D95F0}"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EE4027-35B3-4E65-8780-74095F83914F}" type="datetimeFigureOut">
              <a:rPr lang="en-US" smtClean="0"/>
              <a:pPr/>
              <a:t>3/8/2015</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364732-1742-4B8B-9EB2-D237DB5D95F0}"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16.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2.xml"/><Relationship Id="rId5" Type="http://schemas.openxmlformats.org/officeDocument/2006/relationships/image" Target="../media/image15.tiff"/><Relationship Id="rId4" Type="http://schemas.openxmlformats.org/officeDocument/2006/relationships/image" Target="../media/image14.tiff"/></Relationships>
</file>

<file path=ppt/slides/_rels/slide18.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1571612"/>
            <a:ext cx="7772400" cy="1470025"/>
          </a:xfrm>
        </p:spPr>
        <p:txBody>
          <a:bodyPr>
            <a:noAutofit/>
          </a:bodyPr>
          <a:lstStyle/>
          <a:p>
            <a:r>
              <a:rPr lang="en-US" sz="3600" b="1" dirty="0">
                <a:latin typeface="Centaur" pitchFamily="18" charset="0"/>
                <a:cs typeface="Andalus" pitchFamily="18" charset="-78"/>
              </a:rPr>
              <a:t>Preparation and Bioactivity evaluation of </a:t>
            </a:r>
            <a:r>
              <a:rPr lang="en-US" sz="3600" b="1" dirty="0" err="1">
                <a:latin typeface="Centaur" pitchFamily="18" charset="0"/>
                <a:cs typeface="Andalus" pitchFamily="18" charset="-78"/>
              </a:rPr>
              <a:t>bioresorbable</a:t>
            </a:r>
            <a:r>
              <a:rPr lang="en-US" sz="3600" b="1" dirty="0">
                <a:latin typeface="Centaur" pitchFamily="18" charset="0"/>
                <a:cs typeface="Andalus" pitchFamily="18" charset="-78"/>
              </a:rPr>
              <a:t> biphasic calcium phosphate </a:t>
            </a:r>
            <a:r>
              <a:rPr lang="en-US" sz="3600" b="1" dirty="0" smtClean="0">
                <a:latin typeface="Centaur" pitchFamily="18" charset="0"/>
                <a:cs typeface="Andalus" pitchFamily="18" charset="-78"/>
              </a:rPr>
              <a:t>microspheres for </a:t>
            </a:r>
            <a:r>
              <a:rPr lang="en-US" sz="3600" b="1" dirty="0">
                <a:latin typeface="Centaur" pitchFamily="18" charset="0"/>
                <a:cs typeface="Andalus" pitchFamily="18" charset="-78"/>
              </a:rPr>
              <a:t>hard tissue engineering</a:t>
            </a:r>
            <a:r>
              <a:rPr lang="en-CA" sz="3200" dirty="0">
                <a:latin typeface="Centaur" pitchFamily="18" charset="0"/>
                <a:cs typeface="Andalus" pitchFamily="18" charset="-78"/>
              </a:rPr>
              <a:t/>
            </a:r>
            <a:br>
              <a:rPr lang="en-CA" sz="3200" dirty="0">
                <a:latin typeface="Centaur" pitchFamily="18" charset="0"/>
                <a:cs typeface="Andalus" pitchFamily="18" charset="-78"/>
              </a:rPr>
            </a:br>
            <a:endParaRPr lang="en-CA" sz="3200" dirty="0">
              <a:latin typeface="Centaur" pitchFamily="18" charset="0"/>
              <a:cs typeface="Andalus" pitchFamily="18" charset="-78"/>
            </a:endParaRPr>
          </a:p>
        </p:txBody>
      </p:sp>
      <p:sp>
        <p:nvSpPr>
          <p:cNvPr id="3" name="Subtitle 2"/>
          <p:cNvSpPr>
            <a:spLocks noGrp="1"/>
          </p:cNvSpPr>
          <p:nvPr>
            <p:ph type="subTitle" idx="1"/>
          </p:nvPr>
        </p:nvSpPr>
        <p:spPr>
          <a:xfrm>
            <a:off x="1000100" y="3714752"/>
            <a:ext cx="7215238" cy="1924048"/>
          </a:xfrm>
        </p:spPr>
        <p:txBody>
          <a:bodyPr>
            <a:normAutofit fontScale="70000" lnSpcReduction="20000"/>
          </a:bodyPr>
          <a:lstStyle/>
          <a:p>
            <a:pPr rtl="1"/>
            <a:r>
              <a:rPr lang="en-US" dirty="0" err="1" smtClean="0"/>
              <a:t>Rana</a:t>
            </a:r>
            <a:r>
              <a:rPr lang="en-US" dirty="0" smtClean="0"/>
              <a:t> Assadi</a:t>
            </a:r>
            <a:r>
              <a:rPr lang="en-US" baseline="30000" dirty="0" smtClean="0"/>
              <a:t>1</a:t>
            </a:r>
            <a:r>
              <a:rPr lang="en-US" dirty="0" smtClean="0"/>
              <a:t>,</a:t>
            </a:r>
            <a:r>
              <a:rPr lang="en-US" u="sng" dirty="0" smtClean="0"/>
              <a:t> </a:t>
            </a:r>
            <a:r>
              <a:rPr lang="en-US" u="sng" dirty="0" err="1" smtClean="0"/>
              <a:t>Hanieh</a:t>
            </a:r>
            <a:r>
              <a:rPr lang="en-US" u="sng" dirty="0" smtClean="0"/>
              <a:t> Nojehdehian</a:t>
            </a:r>
            <a:r>
              <a:rPr lang="en-US" u="sng" baseline="30000" dirty="0" smtClean="0"/>
              <a:t>2</a:t>
            </a:r>
            <a:r>
              <a:rPr lang="en-US" dirty="0" smtClean="0"/>
              <a:t>*</a:t>
            </a:r>
            <a:endParaRPr lang="en-CA" dirty="0" smtClean="0"/>
          </a:p>
          <a:p>
            <a:pPr rtl="1"/>
            <a:endParaRPr lang="en-US" dirty="0" smtClean="0">
              <a:latin typeface="Centaur" pitchFamily="18" charset="0"/>
            </a:endParaRPr>
          </a:p>
          <a:p>
            <a:pPr rtl="1"/>
            <a:r>
              <a:rPr lang="en-US" dirty="0" smtClean="0">
                <a:latin typeface="Centaur" pitchFamily="18" charset="0"/>
              </a:rPr>
              <a:t>1. Biomaterials </a:t>
            </a:r>
            <a:r>
              <a:rPr lang="en-US" dirty="0" err="1" smtClean="0">
                <a:latin typeface="Centaur" pitchFamily="18" charset="0"/>
              </a:rPr>
              <a:t>Depatment</a:t>
            </a:r>
            <a:r>
              <a:rPr lang="en-US" dirty="0" smtClean="0">
                <a:latin typeface="Centaur" pitchFamily="18" charset="0"/>
              </a:rPr>
              <a:t>; Biomedical Engineering Faculty; Science and research </a:t>
            </a:r>
            <a:r>
              <a:rPr lang="en-US" dirty="0" err="1" smtClean="0">
                <a:latin typeface="Centaur" pitchFamily="18" charset="0"/>
              </a:rPr>
              <a:t>Branch;Islamic</a:t>
            </a:r>
            <a:r>
              <a:rPr lang="en-US" dirty="0" smtClean="0">
                <a:latin typeface="Centaur" pitchFamily="18" charset="0"/>
              </a:rPr>
              <a:t> Azad University, </a:t>
            </a:r>
            <a:r>
              <a:rPr lang="en-US" dirty="0" err="1" smtClean="0">
                <a:latin typeface="Centaur" pitchFamily="18" charset="0"/>
              </a:rPr>
              <a:t>Tehran,Iran</a:t>
            </a:r>
            <a:endParaRPr lang="en-CA" dirty="0" smtClean="0">
              <a:latin typeface="Centaur" pitchFamily="18" charset="0"/>
            </a:endParaRPr>
          </a:p>
          <a:p>
            <a:pPr rtl="1"/>
            <a:r>
              <a:rPr lang="en-US" dirty="0" smtClean="0">
                <a:latin typeface="Centaur" pitchFamily="18" charset="0"/>
              </a:rPr>
              <a:t>2. Dental Materials; Dental School of </a:t>
            </a:r>
            <a:r>
              <a:rPr lang="en-US" dirty="0" err="1" smtClean="0">
                <a:latin typeface="Centaur" pitchFamily="18" charset="0"/>
              </a:rPr>
              <a:t>Shahid</a:t>
            </a:r>
            <a:r>
              <a:rPr lang="en-US" dirty="0" smtClean="0">
                <a:latin typeface="Centaur" pitchFamily="18" charset="0"/>
              </a:rPr>
              <a:t> </a:t>
            </a:r>
            <a:r>
              <a:rPr lang="en-US" dirty="0" err="1" smtClean="0">
                <a:latin typeface="Centaur" pitchFamily="18" charset="0"/>
              </a:rPr>
              <a:t>Beheshti</a:t>
            </a:r>
            <a:r>
              <a:rPr lang="en-US" dirty="0" smtClean="0">
                <a:latin typeface="Centaur" pitchFamily="18" charset="0"/>
              </a:rPr>
              <a:t> University of Medical Sciences, </a:t>
            </a:r>
            <a:r>
              <a:rPr lang="en-US" dirty="0" err="1" smtClean="0">
                <a:latin typeface="Centaur" pitchFamily="18" charset="0"/>
              </a:rPr>
              <a:t>Tehran,Iran</a:t>
            </a:r>
            <a:endParaRPr lang="en-CA" dirty="0" smtClean="0">
              <a:latin typeface="Centaur" pitchFamily="18" charset="0"/>
            </a:endParaRPr>
          </a:p>
          <a:p>
            <a:endParaRPr lang="en-CA" dirty="0">
              <a:latin typeface="Centaur" pitchFamily="18" charset="0"/>
            </a:endParaRPr>
          </a:p>
        </p:txBody>
      </p:sp>
      <p:pic>
        <p:nvPicPr>
          <p:cNvPr id="4" name="Picture 3" descr="omics_conference_logo.png"/>
          <p:cNvPicPr>
            <a:picLocks noChangeAspect="1"/>
          </p:cNvPicPr>
          <p:nvPr/>
        </p:nvPicPr>
        <p:blipFill>
          <a:blip r:embed="rId2" cstate="print"/>
          <a:stretch>
            <a:fillRect/>
          </a:stretch>
        </p:blipFill>
        <p:spPr>
          <a:xfrm>
            <a:off x="6572265" y="-1"/>
            <a:ext cx="2571736" cy="144660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onotype Corsiva" panose="03010101010201010101" pitchFamily="66" charset="0"/>
                <a:cs typeface="Times New Roman" panose="02020603050405020304" pitchFamily="18" charset="0"/>
              </a:rPr>
              <a:t>Outline of Presentation</a:t>
            </a:r>
            <a:endParaRPr lang="en-CA" dirty="0"/>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Centaur" pitchFamily="18" charset="0"/>
              </a:rPr>
              <a:t>Microspheres</a:t>
            </a:r>
            <a:endParaRPr lang="en-CA" b="1" dirty="0">
              <a:latin typeface="Centaur" pitchFamily="18" charset="0"/>
            </a:endParaRPr>
          </a:p>
        </p:txBody>
      </p:sp>
      <p:sp>
        <p:nvSpPr>
          <p:cNvPr id="3" name="Content Placeholder 2"/>
          <p:cNvSpPr>
            <a:spLocks noGrp="1"/>
          </p:cNvSpPr>
          <p:nvPr>
            <p:ph idx="1"/>
          </p:nvPr>
        </p:nvSpPr>
        <p:spPr>
          <a:xfrm>
            <a:off x="357158" y="3857628"/>
            <a:ext cx="8643998" cy="4972072"/>
          </a:xfrm>
        </p:spPr>
        <p:txBody>
          <a:bodyPr>
            <a:normAutofit/>
          </a:bodyPr>
          <a:lstStyle/>
          <a:p>
            <a:pPr>
              <a:buFont typeface="Courier New" pitchFamily="49" charset="0"/>
              <a:buChar char="o"/>
            </a:pPr>
            <a:endParaRPr lang="en-US" sz="2000" dirty="0">
              <a:latin typeface="Centaur" pitchFamily="18" charset="0"/>
            </a:endParaRPr>
          </a:p>
          <a:p>
            <a:pPr>
              <a:buNone/>
            </a:pPr>
            <a:endParaRPr lang="en-CA" sz="2400" b="1" dirty="0">
              <a:latin typeface="Centaur" pitchFamily="18" charset="0"/>
            </a:endParaRPr>
          </a:p>
        </p:txBody>
      </p:sp>
      <p:sp>
        <p:nvSpPr>
          <p:cNvPr id="4" name="TextBox 3"/>
          <p:cNvSpPr txBox="1"/>
          <p:nvPr/>
        </p:nvSpPr>
        <p:spPr>
          <a:xfrm flipH="1">
            <a:off x="428596" y="1285860"/>
            <a:ext cx="7959203" cy="1631216"/>
          </a:xfrm>
          <a:prstGeom prst="rect">
            <a:avLst/>
          </a:prstGeom>
          <a:noFill/>
        </p:spPr>
        <p:txBody>
          <a:bodyPr wrap="square" rtlCol="0">
            <a:spAutoFit/>
          </a:bodyPr>
          <a:lstStyle/>
          <a:p>
            <a:pPr>
              <a:buFont typeface="Courier New" pitchFamily="49" charset="0"/>
              <a:buChar char="o"/>
            </a:pPr>
            <a:r>
              <a:rPr lang="en-CA" sz="2000" dirty="0" smtClean="0">
                <a:latin typeface="Centaur" pitchFamily="18" charset="0"/>
              </a:rPr>
              <a:t> One of the most effective approaches for</a:t>
            </a:r>
          </a:p>
          <a:p>
            <a:r>
              <a:rPr lang="en-CA" sz="2000" dirty="0" smtClean="0">
                <a:latin typeface="Centaur" pitchFamily="18" charset="0"/>
              </a:rPr>
              <a:t> achieving novel drug delivery dosage forms</a:t>
            </a:r>
          </a:p>
          <a:p>
            <a:r>
              <a:rPr lang="en-CA" sz="2000" dirty="0" smtClean="0">
                <a:latin typeface="Centaur" pitchFamily="18" charset="0"/>
              </a:rPr>
              <a:t>such as sustained release, controlled release is</a:t>
            </a:r>
          </a:p>
          <a:p>
            <a:r>
              <a:rPr lang="en-CA" sz="2000" dirty="0" smtClean="0">
                <a:latin typeface="Centaur" pitchFamily="18" charset="0"/>
              </a:rPr>
              <a:t> microencapsulation.</a:t>
            </a:r>
          </a:p>
          <a:p>
            <a:endParaRPr lang="en-CA" sz="2000" dirty="0" smtClean="0">
              <a:latin typeface="Centaur" pitchFamily="18" charset="0"/>
            </a:endParaRPr>
          </a:p>
        </p:txBody>
      </p:sp>
      <p:sp>
        <p:nvSpPr>
          <p:cNvPr id="5" name="TextBox 4"/>
          <p:cNvSpPr txBox="1"/>
          <p:nvPr/>
        </p:nvSpPr>
        <p:spPr>
          <a:xfrm>
            <a:off x="571472" y="3500438"/>
            <a:ext cx="3786214" cy="400110"/>
          </a:xfrm>
          <a:prstGeom prst="rect">
            <a:avLst/>
          </a:prstGeom>
          <a:noFill/>
        </p:spPr>
        <p:txBody>
          <a:bodyPr wrap="square" rtlCol="0">
            <a:spAutoFit/>
          </a:bodyPr>
          <a:lstStyle/>
          <a:p>
            <a:pPr>
              <a:buFont typeface="Wingdings" pitchFamily="2" charset="2"/>
              <a:buChar char="q"/>
            </a:pPr>
            <a:r>
              <a:rPr lang="en-CA" sz="2000" b="1" dirty="0" smtClean="0">
                <a:solidFill>
                  <a:schemeClr val="accent2">
                    <a:lumMod val="50000"/>
                  </a:schemeClr>
                </a:solidFill>
                <a:effectLst>
                  <a:outerShdw blurRad="38100" dist="38100" dir="2700000" algn="tl">
                    <a:srgbClr val="000000">
                      <a:alpha val="43137"/>
                    </a:srgbClr>
                  </a:outerShdw>
                </a:effectLst>
                <a:latin typeface="Centaur" pitchFamily="18" charset="0"/>
              </a:rPr>
              <a:t>advantages over traditional </a:t>
            </a:r>
            <a:r>
              <a:rPr lang="en-CA" sz="2000" b="1" dirty="0" smtClean="0">
                <a:solidFill>
                  <a:schemeClr val="accent2">
                    <a:lumMod val="50000"/>
                  </a:schemeClr>
                </a:solidFill>
                <a:latin typeface="Centaur" pitchFamily="18" charset="0"/>
              </a:rPr>
              <a:t>methods</a:t>
            </a:r>
            <a:r>
              <a:rPr lang="en-CA" sz="2000" b="1" dirty="0" smtClean="0">
                <a:solidFill>
                  <a:schemeClr val="accent2">
                    <a:lumMod val="50000"/>
                  </a:schemeClr>
                </a:solidFill>
                <a:effectLst>
                  <a:outerShdw blurRad="38100" dist="38100" dir="2700000" algn="tl">
                    <a:srgbClr val="000000">
                      <a:alpha val="43137"/>
                    </a:srgbClr>
                  </a:outerShdw>
                </a:effectLst>
                <a:latin typeface="Centaur" pitchFamily="18" charset="0"/>
              </a:rPr>
              <a:t>:</a:t>
            </a:r>
          </a:p>
        </p:txBody>
      </p:sp>
      <p:sp>
        <p:nvSpPr>
          <p:cNvPr id="6" name="Rectangle 5"/>
          <p:cNvSpPr/>
          <p:nvPr/>
        </p:nvSpPr>
        <p:spPr>
          <a:xfrm>
            <a:off x="500034" y="4023374"/>
            <a:ext cx="7858164" cy="1938992"/>
          </a:xfrm>
          <a:prstGeom prst="rect">
            <a:avLst/>
          </a:prstGeom>
        </p:spPr>
        <p:txBody>
          <a:bodyPr wrap="square">
            <a:spAutoFit/>
          </a:bodyPr>
          <a:lstStyle/>
          <a:p>
            <a:pPr>
              <a:buFont typeface="Wingdings" pitchFamily="2" charset="2"/>
              <a:buChar char="q"/>
            </a:pPr>
            <a:r>
              <a:rPr lang="en-CA" sz="2000" dirty="0" smtClean="0">
                <a:solidFill>
                  <a:schemeClr val="accent2">
                    <a:lumMod val="75000"/>
                  </a:schemeClr>
                </a:solidFill>
                <a:latin typeface="Centaur" pitchFamily="18" charset="0"/>
              </a:rPr>
              <a:t>First, drug release rates can be tailored to the needs of a specific application.</a:t>
            </a:r>
          </a:p>
          <a:p>
            <a:pPr>
              <a:buNone/>
            </a:pPr>
            <a:r>
              <a:rPr lang="en-CA" sz="2000" dirty="0" smtClean="0">
                <a:solidFill>
                  <a:schemeClr val="accent2">
                    <a:lumMod val="75000"/>
                  </a:schemeClr>
                </a:solidFill>
                <a:latin typeface="Centaur" pitchFamily="18" charset="0"/>
              </a:rPr>
              <a:t>Second, controlled release systems provide protection of drugs, especially proteins, that are otherwise rapidly destroyed by the body.</a:t>
            </a:r>
          </a:p>
          <a:p>
            <a:pPr>
              <a:buNone/>
            </a:pPr>
            <a:r>
              <a:rPr lang="en-CA" sz="2000" dirty="0" smtClean="0">
                <a:solidFill>
                  <a:schemeClr val="accent2">
                    <a:lumMod val="75000"/>
                  </a:schemeClr>
                </a:solidFill>
                <a:latin typeface="Centaur" pitchFamily="18" charset="0"/>
              </a:rPr>
              <a:t>Finally, controlled release systems can increase patient comfort and compliance by replacing frequent (e.g., daily) doses with infrequent (once per month or less)injection.</a:t>
            </a:r>
            <a:endParaRPr lang="en-CA" sz="2000" dirty="0" smtClean="0">
              <a:solidFill>
                <a:schemeClr val="accent2">
                  <a:lumMod val="75000"/>
                </a:schemeClr>
              </a:solidFill>
              <a:effectLst>
                <a:outerShdw blurRad="38100" dist="38100" dir="2700000" algn="tl">
                  <a:srgbClr val="000000">
                    <a:alpha val="43137"/>
                  </a:srgbClr>
                </a:outerShdw>
              </a:effectLst>
              <a:latin typeface="Centaur" pitchFamily="18" charset="0"/>
            </a:endParaRPr>
          </a:p>
        </p:txBody>
      </p:sp>
      <p:pic>
        <p:nvPicPr>
          <p:cNvPr id="7" name="Picture 6" descr="chitosan_microspheres2.jpg"/>
          <p:cNvPicPr>
            <a:picLocks noChangeAspect="1"/>
          </p:cNvPicPr>
          <p:nvPr/>
        </p:nvPicPr>
        <p:blipFill>
          <a:blip r:embed="rId3"/>
          <a:stretch>
            <a:fillRect/>
          </a:stretch>
        </p:blipFill>
        <p:spPr>
          <a:xfrm>
            <a:off x="5429256" y="1285860"/>
            <a:ext cx="3405765" cy="25384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latin typeface="Centaur" pitchFamily="18" charset="0"/>
              </a:rPr>
              <a:t>Polymerics</a:t>
            </a:r>
            <a:r>
              <a:rPr lang="en-US" b="1" dirty="0" smtClean="0">
                <a:latin typeface="Centaur" pitchFamily="18" charset="0"/>
              </a:rPr>
              <a:t> microspheres</a:t>
            </a:r>
            <a:endParaRPr lang="en-CA" b="1" dirty="0">
              <a:latin typeface="Centaur" pitchFamily="18" charset="0"/>
            </a:endParaRPr>
          </a:p>
        </p:txBody>
      </p:sp>
      <p:sp>
        <p:nvSpPr>
          <p:cNvPr id="3" name="Content Placeholder 2"/>
          <p:cNvSpPr>
            <a:spLocks noGrp="1"/>
          </p:cNvSpPr>
          <p:nvPr>
            <p:ph idx="1"/>
          </p:nvPr>
        </p:nvSpPr>
        <p:spPr/>
        <p:txBody>
          <a:bodyPr>
            <a:normAutofit/>
          </a:bodyPr>
          <a:lstStyle/>
          <a:p>
            <a:pPr>
              <a:buFont typeface="Courier New" pitchFamily="49" charset="0"/>
              <a:buChar char="o"/>
            </a:pPr>
            <a:r>
              <a:rPr lang="en-CA" sz="2000" dirty="0">
                <a:latin typeface="Centaur" pitchFamily="18" charset="0"/>
              </a:rPr>
              <a:t>Polymers microspheres, such </a:t>
            </a:r>
            <a:r>
              <a:rPr lang="en-CA" sz="2000" dirty="0" smtClean="0">
                <a:latin typeface="Centaur" pitchFamily="18" charset="0"/>
              </a:rPr>
              <a:t>as poly(</a:t>
            </a:r>
            <a:r>
              <a:rPr lang="en-CA" sz="2000" dirty="0" err="1" smtClean="0">
                <a:latin typeface="Centaur" pitchFamily="18" charset="0"/>
              </a:rPr>
              <a:t>lactideco-glycolide</a:t>
            </a:r>
            <a:r>
              <a:rPr lang="en-CA" sz="2000" dirty="0">
                <a:latin typeface="Centaur" pitchFamily="18" charset="0"/>
              </a:rPr>
              <a:t>) (</a:t>
            </a:r>
            <a:r>
              <a:rPr lang="en-CA" sz="2000" dirty="0" smtClean="0">
                <a:latin typeface="Centaur" pitchFamily="18" charset="0"/>
              </a:rPr>
              <a:t>PLGA) is </a:t>
            </a:r>
            <a:r>
              <a:rPr lang="en-CA" sz="2000" dirty="0" err="1">
                <a:latin typeface="Centaur" pitchFamily="18" charset="0"/>
              </a:rPr>
              <a:t>resorbable</a:t>
            </a:r>
            <a:r>
              <a:rPr lang="en-CA" sz="2000" dirty="0">
                <a:latin typeface="Centaur" pitchFamily="18" charset="0"/>
              </a:rPr>
              <a:t> but their bioactivity is </a:t>
            </a:r>
            <a:r>
              <a:rPr lang="en-CA" sz="2000" dirty="0" smtClean="0">
                <a:latin typeface="Centaur" pitchFamily="18" charset="0"/>
              </a:rPr>
              <a:t>compromised.</a:t>
            </a:r>
          </a:p>
          <a:p>
            <a:pPr>
              <a:buFont typeface="Courier New" pitchFamily="49" charset="0"/>
              <a:buChar char="o"/>
            </a:pPr>
            <a:r>
              <a:rPr lang="en-CA" sz="2200" dirty="0">
                <a:latin typeface="Centaur" pitchFamily="18" charset="0"/>
              </a:rPr>
              <a:t>A number of </a:t>
            </a:r>
            <a:r>
              <a:rPr lang="en-CA" sz="2200" dirty="0" smtClean="0">
                <a:latin typeface="Centaur" pitchFamily="18" charset="0"/>
              </a:rPr>
              <a:t>techniques </a:t>
            </a:r>
            <a:r>
              <a:rPr lang="en-CA" sz="2200" dirty="0">
                <a:latin typeface="Centaur" pitchFamily="18" charset="0"/>
              </a:rPr>
              <a:t>are </a:t>
            </a:r>
            <a:r>
              <a:rPr lang="en-CA" sz="2200" dirty="0" smtClean="0">
                <a:latin typeface="Centaur" pitchFamily="18" charset="0"/>
              </a:rPr>
              <a:t>available for </a:t>
            </a:r>
            <a:r>
              <a:rPr lang="en-CA" sz="2200" dirty="0">
                <a:latin typeface="Centaur" pitchFamily="18" charset="0"/>
              </a:rPr>
              <a:t>the preparation of </a:t>
            </a:r>
            <a:r>
              <a:rPr lang="en-CA" sz="2200" dirty="0" smtClean="0">
                <a:latin typeface="Centaur" pitchFamily="18" charset="0"/>
              </a:rPr>
              <a:t>microspheres:</a:t>
            </a:r>
          </a:p>
          <a:p>
            <a:endParaRPr lang="en-CA" sz="2200" dirty="0">
              <a:latin typeface="Centaur" pitchFamily="18" charset="0"/>
            </a:endParaRPr>
          </a:p>
        </p:txBody>
      </p:sp>
      <p:graphicFrame>
        <p:nvGraphicFramePr>
          <p:cNvPr id="5" name="Diagram 4"/>
          <p:cNvGraphicFramePr/>
          <p:nvPr/>
        </p:nvGraphicFramePr>
        <p:xfrm>
          <a:off x="571472" y="2722562"/>
          <a:ext cx="6228000" cy="42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Centaur" pitchFamily="18" charset="0"/>
              </a:rPr>
              <a:t>Bioceramic</a:t>
            </a:r>
            <a:r>
              <a:rPr lang="en-US" b="1" dirty="0" smtClean="0">
                <a:latin typeface="Centaur" pitchFamily="18" charset="0"/>
              </a:rPr>
              <a:t> microspheres</a:t>
            </a:r>
            <a:endParaRPr lang="en-CA" b="1" dirty="0">
              <a:latin typeface="Centaur" pitchFamily="18" charset="0"/>
            </a:endParaRPr>
          </a:p>
        </p:txBody>
      </p:sp>
      <p:sp>
        <p:nvSpPr>
          <p:cNvPr id="3" name="Content Placeholder 2"/>
          <p:cNvSpPr>
            <a:spLocks noGrp="1"/>
          </p:cNvSpPr>
          <p:nvPr>
            <p:ph idx="1"/>
          </p:nvPr>
        </p:nvSpPr>
        <p:spPr/>
        <p:txBody>
          <a:bodyPr>
            <a:normAutofit/>
          </a:bodyPr>
          <a:lstStyle/>
          <a:p>
            <a:pPr>
              <a:buFont typeface="Courier New" pitchFamily="49" charset="0"/>
              <a:buChar char="o"/>
            </a:pPr>
            <a:r>
              <a:rPr lang="en-CA" sz="2000" dirty="0">
                <a:latin typeface="Centaur" pitchFamily="18" charset="0"/>
              </a:rPr>
              <a:t>Ideal </a:t>
            </a:r>
            <a:r>
              <a:rPr lang="en-CA" sz="2000" dirty="0" err="1">
                <a:latin typeface="Centaur" pitchFamily="18" charset="0"/>
              </a:rPr>
              <a:t>bioceramic</a:t>
            </a:r>
            <a:r>
              <a:rPr lang="en-CA" sz="2000" dirty="0">
                <a:latin typeface="Centaur" pitchFamily="18" charset="0"/>
              </a:rPr>
              <a:t> microspheres for bone regeneration need to be bioactive and degradable, but at the </a:t>
            </a:r>
            <a:r>
              <a:rPr lang="en-CA" sz="2000" dirty="0" smtClean="0">
                <a:latin typeface="Centaur" pitchFamily="18" charset="0"/>
              </a:rPr>
              <a:t>same time </a:t>
            </a:r>
            <a:r>
              <a:rPr lang="en-CA" sz="2000" dirty="0">
                <a:latin typeface="Centaur" pitchFamily="18" charset="0"/>
              </a:rPr>
              <a:t>possess a controlled drug-release ability. </a:t>
            </a:r>
            <a:r>
              <a:rPr lang="en-CA" sz="2200" i="1" dirty="0">
                <a:solidFill>
                  <a:schemeClr val="accent4">
                    <a:lumMod val="50000"/>
                  </a:schemeClr>
                </a:solidFill>
                <a:latin typeface="Centaur" pitchFamily="18" charset="0"/>
              </a:rPr>
              <a:t>The main disadvantage of the currently available </a:t>
            </a:r>
            <a:r>
              <a:rPr lang="en-CA" sz="2200" i="1" dirty="0" smtClean="0">
                <a:solidFill>
                  <a:schemeClr val="accent4">
                    <a:lumMod val="50000"/>
                  </a:schemeClr>
                </a:solidFill>
                <a:latin typeface="Centaur" pitchFamily="18" charset="0"/>
              </a:rPr>
              <a:t>microspheres is </a:t>
            </a:r>
            <a:r>
              <a:rPr lang="en-CA" sz="2200" i="1" dirty="0">
                <a:solidFill>
                  <a:schemeClr val="accent4">
                    <a:lumMod val="50000"/>
                  </a:schemeClr>
                </a:solidFill>
                <a:latin typeface="Centaur" pitchFamily="18" charset="0"/>
              </a:rPr>
              <a:t>their failure to combine these properties</a:t>
            </a:r>
            <a:r>
              <a:rPr lang="en-CA" sz="2200" i="1" dirty="0" smtClean="0">
                <a:solidFill>
                  <a:schemeClr val="accent4">
                    <a:lumMod val="50000"/>
                  </a:schemeClr>
                </a:solidFill>
                <a:latin typeface="Centaur" pitchFamily="18" charset="0"/>
              </a:rPr>
              <a:t>.</a:t>
            </a:r>
          </a:p>
          <a:p>
            <a:pPr>
              <a:buFont typeface="Courier New" pitchFamily="49" charset="0"/>
              <a:buChar char="o"/>
            </a:pPr>
            <a:endParaRPr lang="en-CA" sz="2000" dirty="0" smtClean="0">
              <a:latin typeface="Centaur" pitchFamily="18" charset="0"/>
            </a:endParaRPr>
          </a:p>
          <a:p>
            <a:pPr>
              <a:buFont typeface="Courier New" pitchFamily="49" charset="0"/>
              <a:buChar char="o"/>
            </a:pPr>
            <a:r>
              <a:rPr lang="en-CA" sz="2000" dirty="0" smtClean="0">
                <a:latin typeface="Centaur" pitchFamily="18" charset="0"/>
              </a:rPr>
              <a:t>ceramic </a:t>
            </a:r>
            <a:r>
              <a:rPr lang="en-CA" sz="2000" dirty="0">
                <a:latin typeface="Centaur" pitchFamily="18" charset="0"/>
              </a:rPr>
              <a:t>microspheres, such as </a:t>
            </a:r>
            <a:r>
              <a:rPr lang="en-CA" sz="2000" dirty="0" err="1" smtClean="0">
                <a:latin typeface="Centaur" pitchFamily="18" charset="0"/>
              </a:rPr>
              <a:t>hydroxyaptite</a:t>
            </a:r>
            <a:r>
              <a:rPr lang="en-CA" sz="2000" dirty="0" smtClean="0">
                <a:latin typeface="Centaur" pitchFamily="18" charset="0"/>
              </a:rPr>
              <a:t> (</a:t>
            </a:r>
            <a:r>
              <a:rPr lang="en-CA" sz="2000" dirty="0" err="1" smtClean="0">
                <a:latin typeface="Centaur" pitchFamily="18" charset="0"/>
              </a:rPr>
              <a:t>HAp</a:t>
            </a:r>
            <a:r>
              <a:rPr lang="en-CA" sz="2000" dirty="0">
                <a:latin typeface="Centaur" pitchFamily="18" charset="0"/>
              </a:rPr>
              <a:t>) ceramics, are bioactive, but they lack the </a:t>
            </a:r>
            <a:r>
              <a:rPr lang="en-CA" sz="2000" dirty="0" smtClean="0">
                <a:latin typeface="Centaur" pitchFamily="18" charset="0"/>
              </a:rPr>
              <a:t>controlled porosity</a:t>
            </a:r>
            <a:r>
              <a:rPr lang="en-CA" sz="2000" dirty="0">
                <a:latin typeface="Centaur" pitchFamily="18" charset="0"/>
              </a:rPr>
              <a:t>, which to some extent influences the controlled </a:t>
            </a:r>
            <a:r>
              <a:rPr lang="en-CA" sz="2000" dirty="0" smtClean="0">
                <a:latin typeface="Centaur" pitchFamily="18" charset="0"/>
              </a:rPr>
              <a:t>drug release.</a:t>
            </a:r>
          </a:p>
          <a:p>
            <a:pPr>
              <a:buFont typeface="Courier New" pitchFamily="49" charset="0"/>
              <a:buChar char="o"/>
            </a:pPr>
            <a:endParaRPr lang="en-US" sz="2000" dirty="0">
              <a:latin typeface="Centaur" pitchFamily="18" charset="0"/>
            </a:endParaRPr>
          </a:p>
          <a:p>
            <a:pPr>
              <a:buNone/>
            </a:pPr>
            <a:endParaRPr lang="en-CA" sz="2000" dirty="0">
              <a:latin typeface="Centaur"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Centaur" pitchFamily="18" charset="0"/>
              </a:rPr>
              <a:t>Bioceramics</a:t>
            </a:r>
            <a:endParaRPr lang="en-CA" b="1" dirty="0">
              <a:latin typeface="Centaur" pitchFamily="18" charset="0"/>
            </a:endParaRPr>
          </a:p>
        </p:txBody>
      </p:sp>
      <p:sp>
        <p:nvSpPr>
          <p:cNvPr id="3" name="Content Placeholder 2"/>
          <p:cNvSpPr>
            <a:spLocks noGrp="1"/>
          </p:cNvSpPr>
          <p:nvPr>
            <p:ph idx="1"/>
          </p:nvPr>
        </p:nvSpPr>
        <p:spPr/>
        <p:txBody>
          <a:bodyPr>
            <a:normAutofit/>
          </a:bodyPr>
          <a:lstStyle/>
          <a:p>
            <a:pPr>
              <a:buFont typeface="Courier New" pitchFamily="49" charset="0"/>
              <a:buChar char="o"/>
            </a:pPr>
            <a:r>
              <a:rPr lang="en-CA" sz="2000" dirty="0" smtClean="0">
                <a:latin typeface="Centaur" pitchFamily="18" charset="0"/>
              </a:rPr>
              <a:t>Ceramics used for the repair and reconstruction of diseased or damaged parts of the </a:t>
            </a:r>
            <a:r>
              <a:rPr lang="en-CA" sz="2000" dirty="0" err="1" smtClean="0">
                <a:latin typeface="Centaur" pitchFamily="18" charset="0"/>
              </a:rPr>
              <a:t>musculo</a:t>
            </a:r>
            <a:r>
              <a:rPr lang="en-CA" sz="2000" dirty="0" smtClean="0">
                <a:latin typeface="Centaur" pitchFamily="18" charset="0"/>
              </a:rPr>
              <a:t>-skeletal system, termed </a:t>
            </a:r>
            <a:r>
              <a:rPr lang="en-CA" sz="2000" dirty="0" err="1" smtClean="0">
                <a:latin typeface="Centaur" pitchFamily="18" charset="0"/>
              </a:rPr>
              <a:t>bioceramics</a:t>
            </a:r>
            <a:r>
              <a:rPr lang="en-CA" sz="2000" dirty="0" smtClean="0">
                <a:latin typeface="Centaur" pitchFamily="18" charset="0"/>
              </a:rPr>
              <a:t>, may be </a:t>
            </a:r>
            <a:r>
              <a:rPr lang="en-CA" sz="2000" dirty="0" err="1" smtClean="0">
                <a:latin typeface="Centaur" pitchFamily="18" charset="0"/>
              </a:rPr>
              <a:t>bioinert</a:t>
            </a:r>
            <a:r>
              <a:rPr lang="en-CA" sz="2000" dirty="0" smtClean="0">
                <a:latin typeface="Centaur" pitchFamily="18" charset="0"/>
              </a:rPr>
              <a:t> (alumina, </a:t>
            </a:r>
            <a:r>
              <a:rPr lang="en-CA" sz="2000" dirty="0" err="1" smtClean="0">
                <a:latin typeface="Centaur" pitchFamily="18" charset="0"/>
              </a:rPr>
              <a:t>zirconia</a:t>
            </a:r>
            <a:r>
              <a:rPr lang="en-CA" sz="2000" dirty="0" smtClean="0">
                <a:latin typeface="Centaur" pitchFamily="18" charset="0"/>
              </a:rPr>
              <a:t>), </a:t>
            </a:r>
            <a:r>
              <a:rPr lang="en-CA" sz="2000" dirty="0" err="1" smtClean="0">
                <a:latin typeface="Centaur" pitchFamily="18" charset="0"/>
              </a:rPr>
              <a:t>resorbable</a:t>
            </a:r>
            <a:r>
              <a:rPr lang="en-CA" sz="2000" dirty="0" smtClean="0">
                <a:latin typeface="Centaur" pitchFamily="18" charset="0"/>
              </a:rPr>
              <a:t> (</a:t>
            </a:r>
            <a:r>
              <a:rPr lang="en-CA" sz="2000" dirty="0" err="1" smtClean="0">
                <a:latin typeface="Centaur" pitchFamily="18" charset="0"/>
              </a:rPr>
              <a:t>tricalcium</a:t>
            </a:r>
            <a:r>
              <a:rPr lang="en-CA" sz="2000" dirty="0" smtClean="0">
                <a:latin typeface="Centaur" pitchFamily="18" charset="0"/>
              </a:rPr>
              <a:t> phosphate), bioactive (</a:t>
            </a:r>
            <a:r>
              <a:rPr lang="en-CA" sz="2000" dirty="0" err="1" smtClean="0">
                <a:latin typeface="Centaur" pitchFamily="18" charset="0"/>
              </a:rPr>
              <a:t>hydroxyapatite</a:t>
            </a:r>
            <a:r>
              <a:rPr lang="en-CA" sz="2000" dirty="0" smtClean="0">
                <a:latin typeface="Centaur" pitchFamily="18" charset="0"/>
              </a:rPr>
              <a:t>, bioactive glasses, and glass-ceramics), or porous for tissue </a:t>
            </a:r>
            <a:r>
              <a:rPr lang="en-CA" sz="2000" dirty="0" err="1" smtClean="0">
                <a:latin typeface="Centaur" pitchFamily="18" charset="0"/>
              </a:rPr>
              <a:t>ingrowth</a:t>
            </a:r>
            <a:r>
              <a:rPr lang="en-CA" sz="2000" dirty="0" smtClean="0">
                <a:latin typeface="Centaur" pitchFamily="18" charset="0"/>
              </a:rPr>
              <a:t> (</a:t>
            </a:r>
            <a:r>
              <a:rPr lang="en-CA" sz="2000" dirty="0" err="1" smtClean="0">
                <a:latin typeface="Centaur" pitchFamily="18" charset="0"/>
              </a:rPr>
              <a:t>hydroxyapatite</a:t>
            </a:r>
            <a:r>
              <a:rPr lang="en-CA" sz="2000" dirty="0" smtClean="0">
                <a:latin typeface="Centaur" pitchFamily="18" charset="0"/>
              </a:rPr>
              <a:t>-coated metals, alumina). </a:t>
            </a:r>
          </a:p>
          <a:p>
            <a:pPr>
              <a:buFont typeface="Courier New" pitchFamily="49" charset="0"/>
              <a:buChar char="o"/>
            </a:pPr>
            <a:endParaRPr lang="en-CA" sz="2000" dirty="0" smtClean="0">
              <a:latin typeface="Centaur" pitchFamily="18" charset="0"/>
            </a:endParaRPr>
          </a:p>
          <a:p>
            <a:pPr>
              <a:buFont typeface="Courier New" pitchFamily="49" charset="0"/>
              <a:buChar char="o"/>
            </a:pPr>
            <a:r>
              <a:rPr lang="en-CA" sz="2000" dirty="0" smtClean="0">
                <a:latin typeface="Centaur" pitchFamily="18" charset="0"/>
              </a:rPr>
              <a:t>The mechanisms of tissue bonding </a:t>
            </a:r>
          </a:p>
          <a:p>
            <a:pPr>
              <a:buNone/>
            </a:pPr>
            <a:r>
              <a:rPr lang="en-CA" sz="2000" dirty="0" smtClean="0">
                <a:latin typeface="Centaur" pitchFamily="18" charset="0"/>
              </a:rPr>
              <a:t>to bioactive ceramics are beginning </a:t>
            </a:r>
          </a:p>
          <a:p>
            <a:pPr>
              <a:buNone/>
            </a:pPr>
            <a:r>
              <a:rPr lang="en-CA" sz="2000" dirty="0" smtClean="0">
                <a:latin typeface="Centaur" pitchFamily="18" charset="0"/>
              </a:rPr>
              <a:t>to be understood, which can result </a:t>
            </a:r>
          </a:p>
          <a:p>
            <a:pPr>
              <a:buNone/>
            </a:pPr>
            <a:r>
              <a:rPr lang="en-CA" sz="2000" dirty="0" smtClean="0">
                <a:latin typeface="Centaur" pitchFamily="18" charset="0"/>
              </a:rPr>
              <a:t>in the molecular design of </a:t>
            </a:r>
            <a:r>
              <a:rPr lang="en-CA" sz="2000" dirty="0" err="1" smtClean="0">
                <a:latin typeface="Centaur" pitchFamily="18" charset="0"/>
              </a:rPr>
              <a:t>bioceramics</a:t>
            </a:r>
            <a:endParaRPr lang="en-CA" sz="2000" dirty="0" smtClean="0">
              <a:latin typeface="Centaur" pitchFamily="18" charset="0"/>
            </a:endParaRPr>
          </a:p>
          <a:p>
            <a:pPr>
              <a:buNone/>
            </a:pPr>
            <a:r>
              <a:rPr lang="en-CA" sz="2000" dirty="0" smtClean="0">
                <a:latin typeface="Centaur" pitchFamily="18" charset="0"/>
              </a:rPr>
              <a:t> for interfacial bonding with</a:t>
            </a:r>
          </a:p>
          <a:p>
            <a:pPr>
              <a:buNone/>
            </a:pPr>
            <a:r>
              <a:rPr lang="en-CA" sz="2000" dirty="0" smtClean="0">
                <a:latin typeface="Centaur" pitchFamily="18" charset="0"/>
              </a:rPr>
              <a:t> hard and soft tissues.</a:t>
            </a:r>
          </a:p>
          <a:p>
            <a:pPr>
              <a:buFont typeface="Courier New" pitchFamily="49" charset="0"/>
              <a:buChar char="o"/>
            </a:pPr>
            <a:endParaRPr lang="en-CA" sz="2000" dirty="0">
              <a:latin typeface="Centaur" pitchFamily="18" charset="0"/>
            </a:endParaRPr>
          </a:p>
        </p:txBody>
      </p:sp>
      <p:pic>
        <p:nvPicPr>
          <p:cNvPr id="4" name="Picture 3" descr="bioceramic.jpg"/>
          <p:cNvPicPr>
            <a:picLocks noChangeAspect="1"/>
          </p:cNvPicPr>
          <p:nvPr/>
        </p:nvPicPr>
        <p:blipFill>
          <a:blip r:embed="rId2"/>
          <a:stretch>
            <a:fillRect/>
          </a:stretch>
        </p:blipFill>
        <p:spPr>
          <a:xfrm>
            <a:off x="5429256" y="3286124"/>
            <a:ext cx="3357562" cy="3357562"/>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err="1" smtClean="0">
                <a:solidFill>
                  <a:schemeClr val="accent4">
                    <a:lumMod val="50000"/>
                  </a:schemeClr>
                </a:solidFill>
                <a:latin typeface="Centaur" pitchFamily="18" charset="0"/>
              </a:rPr>
              <a:t>Hydroxyapatite</a:t>
            </a:r>
            <a:endParaRPr lang="en-CA" b="1" dirty="0">
              <a:solidFill>
                <a:schemeClr val="accent4">
                  <a:lumMod val="50000"/>
                </a:schemeClr>
              </a:solidFill>
              <a:latin typeface="Centaur" pitchFamily="18" charset="0"/>
            </a:endParaRPr>
          </a:p>
        </p:txBody>
      </p:sp>
      <p:sp>
        <p:nvSpPr>
          <p:cNvPr id="3" name="Content Placeholder 2"/>
          <p:cNvSpPr>
            <a:spLocks noGrp="1"/>
          </p:cNvSpPr>
          <p:nvPr>
            <p:ph idx="1"/>
          </p:nvPr>
        </p:nvSpPr>
        <p:spPr/>
        <p:txBody>
          <a:bodyPr>
            <a:normAutofit/>
          </a:bodyPr>
          <a:lstStyle/>
          <a:p>
            <a:pPr lvl="0">
              <a:buFont typeface="Courier New" pitchFamily="49" charset="0"/>
              <a:buChar char="o"/>
            </a:pPr>
            <a:r>
              <a:rPr lang="en-CA" sz="2400" dirty="0" smtClean="0">
                <a:solidFill>
                  <a:schemeClr val="accent2">
                    <a:lumMod val="75000"/>
                  </a:schemeClr>
                </a:solidFill>
                <a:latin typeface="Centaur" pitchFamily="18" charset="0"/>
              </a:rPr>
              <a:t>Ca</a:t>
            </a:r>
            <a:r>
              <a:rPr lang="en-CA" sz="2400" baseline="-25000" dirty="0" smtClean="0">
                <a:solidFill>
                  <a:schemeClr val="accent2">
                    <a:lumMod val="75000"/>
                  </a:schemeClr>
                </a:solidFill>
                <a:latin typeface="Centaur" pitchFamily="18" charset="0"/>
              </a:rPr>
              <a:t>10</a:t>
            </a:r>
            <a:r>
              <a:rPr lang="en-CA" sz="2400" dirty="0" smtClean="0">
                <a:solidFill>
                  <a:schemeClr val="accent2">
                    <a:lumMod val="75000"/>
                  </a:schemeClr>
                </a:solidFill>
                <a:latin typeface="Centaur" pitchFamily="18" charset="0"/>
              </a:rPr>
              <a:t>(PO</a:t>
            </a:r>
            <a:r>
              <a:rPr lang="en-CA" sz="2400" baseline="-25000" dirty="0" smtClean="0">
                <a:solidFill>
                  <a:schemeClr val="accent2">
                    <a:lumMod val="75000"/>
                  </a:schemeClr>
                </a:solidFill>
                <a:latin typeface="Centaur" pitchFamily="18" charset="0"/>
              </a:rPr>
              <a:t>4</a:t>
            </a:r>
            <a:r>
              <a:rPr lang="en-CA" sz="2400" dirty="0" smtClean="0">
                <a:solidFill>
                  <a:schemeClr val="accent2">
                    <a:lumMod val="75000"/>
                  </a:schemeClr>
                </a:solidFill>
                <a:latin typeface="Centaur" pitchFamily="18" charset="0"/>
              </a:rPr>
              <a:t>)</a:t>
            </a:r>
            <a:r>
              <a:rPr lang="en-CA" sz="2400" baseline="-25000" dirty="0" smtClean="0">
                <a:solidFill>
                  <a:schemeClr val="accent2">
                    <a:lumMod val="75000"/>
                  </a:schemeClr>
                </a:solidFill>
                <a:latin typeface="Centaur" pitchFamily="18" charset="0"/>
              </a:rPr>
              <a:t>6</a:t>
            </a:r>
            <a:r>
              <a:rPr lang="en-CA" sz="2400" dirty="0" smtClean="0">
                <a:solidFill>
                  <a:schemeClr val="accent2">
                    <a:lumMod val="75000"/>
                  </a:schemeClr>
                </a:solidFill>
                <a:latin typeface="Centaur" pitchFamily="18" charset="0"/>
              </a:rPr>
              <a:t>(OH)</a:t>
            </a:r>
            <a:r>
              <a:rPr lang="en-CA" sz="2400" baseline="-25000" dirty="0" smtClean="0">
                <a:solidFill>
                  <a:schemeClr val="accent2">
                    <a:lumMod val="75000"/>
                  </a:schemeClr>
                </a:solidFill>
                <a:latin typeface="Centaur" pitchFamily="18" charset="0"/>
              </a:rPr>
              <a:t>2</a:t>
            </a:r>
            <a:endParaRPr lang="en-CA" sz="2400" dirty="0" smtClean="0">
              <a:solidFill>
                <a:schemeClr val="accent2">
                  <a:lumMod val="75000"/>
                </a:schemeClr>
              </a:solidFill>
              <a:latin typeface="Centaur" pitchFamily="18" charset="0"/>
            </a:endParaRPr>
          </a:p>
          <a:p>
            <a:pPr>
              <a:buFont typeface="Courier New" pitchFamily="49" charset="0"/>
              <a:buChar char="o"/>
            </a:pPr>
            <a:r>
              <a:rPr lang="en-CA" sz="2400" dirty="0" smtClean="0">
                <a:solidFill>
                  <a:schemeClr val="accent4">
                    <a:lumMod val="75000"/>
                  </a:schemeClr>
                </a:solidFill>
                <a:latin typeface="Centaur" pitchFamily="18" charset="0"/>
              </a:rPr>
              <a:t>The greatest potential </a:t>
            </a:r>
            <a:r>
              <a:rPr lang="en-CA" sz="2400" dirty="0">
                <a:solidFill>
                  <a:schemeClr val="accent4">
                    <a:lumMod val="75000"/>
                  </a:schemeClr>
                </a:solidFill>
                <a:latin typeface="Centaur" pitchFamily="18" charset="0"/>
              </a:rPr>
              <a:t>for bone </a:t>
            </a:r>
            <a:r>
              <a:rPr lang="en-CA" sz="2400" dirty="0" smtClean="0">
                <a:solidFill>
                  <a:schemeClr val="accent4">
                    <a:lumMod val="75000"/>
                  </a:schemeClr>
                </a:solidFill>
                <a:latin typeface="Centaur" pitchFamily="18" charset="0"/>
              </a:rPr>
              <a:t>substitution</a:t>
            </a:r>
          </a:p>
          <a:p>
            <a:pPr>
              <a:buFont typeface="Courier New" pitchFamily="49" charset="0"/>
              <a:buChar char="o"/>
            </a:pPr>
            <a:r>
              <a:rPr lang="en-CA" sz="2400" dirty="0">
                <a:solidFill>
                  <a:schemeClr val="accent2">
                    <a:lumMod val="75000"/>
                  </a:schemeClr>
                </a:solidFill>
                <a:latin typeface="Centaur" pitchFamily="18" charset="0"/>
              </a:rPr>
              <a:t>can develop tight bonding with bone </a:t>
            </a:r>
            <a:r>
              <a:rPr lang="en-CA" sz="2400" dirty="0" smtClean="0">
                <a:solidFill>
                  <a:schemeClr val="accent2">
                    <a:lumMod val="75000"/>
                  </a:schemeClr>
                </a:solidFill>
                <a:latin typeface="Centaur" pitchFamily="18" charset="0"/>
              </a:rPr>
              <a:t>tissue</a:t>
            </a:r>
          </a:p>
          <a:p>
            <a:pPr>
              <a:buFont typeface="Courier New" pitchFamily="49" charset="0"/>
              <a:buChar char="o"/>
            </a:pPr>
            <a:r>
              <a:rPr lang="en-CA" sz="2400" dirty="0">
                <a:solidFill>
                  <a:schemeClr val="accent4">
                    <a:lumMod val="75000"/>
                  </a:schemeClr>
                </a:solidFill>
                <a:latin typeface="Centaur" pitchFamily="18" charset="0"/>
              </a:rPr>
              <a:t>exhibits </a:t>
            </a:r>
            <a:r>
              <a:rPr lang="en-CA" sz="2400" dirty="0" err="1">
                <a:solidFill>
                  <a:schemeClr val="accent4">
                    <a:lumMod val="75000"/>
                  </a:schemeClr>
                </a:solidFill>
                <a:latin typeface="Centaur" pitchFamily="18" charset="0"/>
              </a:rPr>
              <a:t>osteoconductive</a:t>
            </a:r>
            <a:r>
              <a:rPr lang="en-CA" sz="2400" dirty="0">
                <a:solidFill>
                  <a:schemeClr val="accent4">
                    <a:lumMod val="75000"/>
                  </a:schemeClr>
                </a:solidFill>
                <a:latin typeface="Centaur" pitchFamily="18" charset="0"/>
              </a:rPr>
              <a:t> </a:t>
            </a:r>
            <a:r>
              <a:rPr lang="en-CA" sz="2400" dirty="0" err="1" smtClean="0">
                <a:solidFill>
                  <a:schemeClr val="accent4">
                    <a:lumMod val="75000"/>
                  </a:schemeClr>
                </a:solidFill>
                <a:latin typeface="Centaur" pitchFamily="18" charset="0"/>
              </a:rPr>
              <a:t>behavior</a:t>
            </a:r>
            <a:endParaRPr lang="en-CA" sz="2400" dirty="0">
              <a:solidFill>
                <a:schemeClr val="accent4">
                  <a:lumMod val="75000"/>
                </a:schemeClr>
              </a:solidFill>
              <a:latin typeface="Centaur" pitchFamily="18" charset="0"/>
            </a:endParaRPr>
          </a:p>
          <a:p>
            <a:pPr>
              <a:buFont typeface="Courier New" pitchFamily="49" charset="0"/>
              <a:buChar char="o"/>
            </a:pPr>
            <a:r>
              <a:rPr lang="en-CA" sz="2400" dirty="0" err="1" smtClean="0">
                <a:solidFill>
                  <a:schemeClr val="accent2">
                    <a:lumMod val="75000"/>
                  </a:schemeClr>
                </a:solidFill>
                <a:latin typeface="Centaur" pitchFamily="18" charset="0"/>
              </a:rPr>
              <a:t>Bioresorption</a:t>
            </a:r>
            <a:endParaRPr lang="en-CA" sz="2400" dirty="0" smtClean="0">
              <a:solidFill>
                <a:schemeClr val="accent2">
                  <a:lumMod val="75000"/>
                </a:schemeClr>
              </a:solidFill>
              <a:latin typeface="Centaur" pitchFamily="18" charset="0"/>
            </a:endParaRPr>
          </a:p>
          <a:p>
            <a:pPr>
              <a:buFont typeface="Courier New" pitchFamily="49" charset="0"/>
              <a:buChar char="o"/>
            </a:pPr>
            <a:r>
              <a:rPr lang="en-CA" sz="2400" dirty="0">
                <a:solidFill>
                  <a:schemeClr val="accent4">
                    <a:lumMod val="75000"/>
                  </a:schemeClr>
                </a:solidFill>
                <a:latin typeface="Centaur" pitchFamily="18" charset="0"/>
              </a:rPr>
              <a:t>has no adverse effects </a:t>
            </a:r>
            <a:r>
              <a:rPr lang="en-CA" sz="2400" dirty="0" smtClean="0">
                <a:solidFill>
                  <a:schemeClr val="accent4">
                    <a:lumMod val="75000"/>
                  </a:schemeClr>
                </a:solidFill>
                <a:latin typeface="Centaur" pitchFamily="18" charset="0"/>
              </a:rPr>
              <a:t>on</a:t>
            </a:r>
          </a:p>
          <a:p>
            <a:pPr>
              <a:buNone/>
            </a:pPr>
            <a:r>
              <a:rPr lang="en-CA" sz="2400" dirty="0" smtClean="0">
                <a:solidFill>
                  <a:schemeClr val="accent4">
                    <a:lumMod val="75000"/>
                  </a:schemeClr>
                </a:solidFill>
                <a:latin typeface="Centaur" pitchFamily="18" charset="0"/>
              </a:rPr>
              <a:t> </a:t>
            </a:r>
            <a:r>
              <a:rPr lang="en-CA" sz="2400" dirty="0">
                <a:solidFill>
                  <a:schemeClr val="accent4">
                    <a:lumMod val="75000"/>
                  </a:schemeClr>
                </a:solidFill>
                <a:latin typeface="Centaur" pitchFamily="18" charset="0"/>
              </a:rPr>
              <a:t>the </a:t>
            </a:r>
            <a:r>
              <a:rPr lang="en-CA" sz="2400" dirty="0" smtClean="0">
                <a:solidFill>
                  <a:schemeClr val="accent4">
                    <a:lumMod val="75000"/>
                  </a:schemeClr>
                </a:solidFill>
                <a:latin typeface="Centaur" pitchFamily="18" charset="0"/>
              </a:rPr>
              <a:t>human organism</a:t>
            </a:r>
          </a:p>
          <a:p>
            <a:pPr>
              <a:buFont typeface="Courier New" pitchFamily="49" charset="0"/>
              <a:buChar char="o"/>
            </a:pPr>
            <a:r>
              <a:rPr lang="en-CA" sz="2400" dirty="0" smtClean="0">
                <a:solidFill>
                  <a:schemeClr val="accent2">
                    <a:lumMod val="75000"/>
                  </a:schemeClr>
                </a:solidFill>
                <a:latin typeface="Centaur" pitchFamily="18" charset="0"/>
              </a:rPr>
              <a:t>High biocompatible </a:t>
            </a:r>
            <a:r>
              <a:rPr lang="en-CA" sz="2400" dirty="0">
                <a:solidFill>
                  <a:schemeClr val="accent2">
                    <a:lumMod val="75000"/>
                  </a:schemeClr>
                </a:solidFill>
                <a:latin typeface="Centaur" pitchFamily="18" charset="0"/>
              </a:rPr>
              <a:t>ceramic</a:t>
            </a:r>
            <a:endParaRPr lang="en-CA" sz="2400" dirty="0" smtClean="0">
              <a:solidFill>
                <a:schemeClr val="accent2">
                  <a:lumMod val="75000"/>
                </a:schemeClr>
              </a:solidFill>
              <a:latin typeface="Centaur" pitchFamily="18" charset="0"/>
            </a:endParaRPr>
          </a:p>
        </p:txBody>
      </p:sp>
      <p:pic>
        <p:nvPicPr>
          <p:cNvPr id="5" name="Picture 4" descr="HA1.gif"/>
          <p:cNvPicPr>
            <a:picLocks noChangeAspect="1"/>
          </p:cNvPicPr>
          <p:nvPr/>
        </p:nvPicPr>
        <p:blipFill>
          <a:blip r:embed="rId2"/>
          <a:stretch>
            <a:fillRect/>
          </a:stretch>
        </p:blipFill>
        <p:spPr>
          <a:xfrm>
            <a:off x="4198947" y="4071942"/>
            <a:ext cx="4945053" cy="278605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err="1" smtClean="0">
                <a:solidFill>
                  <a:schemeClr val="accent4">
                    <a:lumMod val="50000"/>
                  </a:schemeClr>
                </a:solidFill>
                <a:latin typeface="Centaur" pitchFamily="18" charset="0"/>
              </a:rPr>
              <a:t>tricalcium</a:t>
            </a:r>
            <a:r>
              <a:rPr lang="en-CA" b="1" dirty="0" smtClean="0">
                <a:solidFill>
                  <a:schemeClr val="accent4">
                    <a:lumMod val="50000"/>
                  </a:schemeClr>
                </a:solidFill>
                <a:latin typeface="Centaur" pitchFamily="18" charset="0"/>
              </a:rPr>
              <a:t> phosphate</a:t>
            </a:r>
            <a:endParaRPr lang="en-CA" b="1" dirty="0">
              <a:solidFill>
                <a:schemeClr val="accent4">
                  <a:lumMod val="50000"/>
                </a:schemeClr>
              </a:solidFill>
            </a:endParaRPr>
          </a:p>
        </p:txBody>
      </p:sp>
      <p:sp>
        <p:nvSpPr>
          <p:cNvPr id="3" name="Content Placeholder 2"/>
          <p:cNvSpPr>
            <a:spLocks noGrp="1"/>
          </p:cNvSpPr>
          <p:nvPr>
            <p:ph idx="1"/>
          </p:nvPr>
        </p:nvSpPr>
        <p:spPr/>
        <p:txBody>
          <a:bodyPr>
            <a:normAutofit/>
          </a:bodyPr>
          <a:lstStyle/>
          <a:p>
            <a:pPr lvl="0">
              <a:buFont typeface="Courier New" pitchFamily="49" charset="0"/>
              <a:buChar char="o"/>
            </a:pPr>
            <a:r>
              <a:rPr lang="en-CA" sz="2000" dirty="0" smtClean="0">
                <a:solidFill>
                  <a:schemeClr val="accent2">
                    <a:lumMod val="75000"/>
                  </a:schemeClr>
                </a:solidFill>
                <a:latin typeface="Centaur" pitchFamily="18" charset="0"/>
              </a:rPr>
              <a:t>Ca</a:t>
            </a:r>
            <a:r>
              <a:rPr lang="en-CA" sz="2000" baseline="-25000" dirty="0" smtClean="0">
                <a:solidFill>
                  <a:schemeClr val="accent2">
                    <a:lumMod val="75000"/>
                  </a:schemeClr>
                </a:solidFill>
                <a:latin typeface="Centaur" pitchFamily="18" charset="0"/>
              </a:rPr>
              <a:t>3</a:t>
            </a:r>
            <a:r>
              <a:rPr lang="en-CA" sz="2000" dirty="0" smtClean="0">
                <a:solidFill>
                  <a:schemeClr val="accent2">
                    <a:lumMod val="75000"/>
                  </a:schemeClr>
                </a:solidFill>
                <a:latin typeface="Centaur" pitchFamily="18" charset="0"/>
              </a:rPr>
              <a:t>(PO</a:t>
            </a:r>
            <a:r>
              <a:rPr lang="en-CA" sz="2000" baseline="-25000" dirty="0" smtClean="0">
                <a:solidFill>
                  <a:schemeClr val="accent2">
                    <a:lumMod val="75000"/>
                  </a:schemeClr>
                </a:solidFill>
                <a:latin typeface="Centaur" pitchFamily="18" charset="0"/>
              </a:rPr>
              <a:t>4</a:t>
            </a:r>
            <a:r>
              <a:rPr lang="en-CA" sz="2000" dirty="0" smtClean="0">
                <a:solidFill>
                  <a:schemeClr val="accent2">
                    <a:lumMod val="75000"/>
                  </a:schemeClr>
                </a:solidFill>
                <a:latin typeface="Centaur" pitchFamily="18" charset="0"/>
              </a:rPr>
              <a:t>)</a:t>
            </a:r>
            <a:r>
              <a:rPr lang="en-CA" sz="2000" baseline="-25000" dirty="0" smtClean="0">
                <a:solidFill>
                  <a:schemeClr val="accent2">
                    <a:lumMod val="75000"/>
                  </a:schemeClr>
                </a:solidFill>
                <a:latin typeface="Centaur" pitchFamily="18" charset="0"/>
              </a:rPr>
              <a:t>2</a:t>
            </a:r>
            <a:endParaRPr lang="en-CA" sz="2000" dirty="0" smtClean="0">
              <a:solidFill>
                <a:schemeClr val="accent2">
                  <a:lumMod val="75000"/>
                </a:schemeClr>
              </a:solidFill>
              <a:latin typeface="Centaur" pitchFamily="18" charset="0"/>
            </a:endParaRPr>
          </a:p>
          <a:p>
            <a:pPr>
              <a:buFont typeface="Courier New" pitchFamily="49" charset="0"/>
              <a:buChar char="o"/>
            </a:pPr>
            <a:r>
              <a:rPr lang="en-CA" sz="2000" dirty="0" smtClean="0"/>
              <a:t> </a:t>
            </a:r>
            <a:r>
              <a:rPr lang="en-CA" sz="2000" dirty="0" smtClean="0">
                <a:solidFill>
                  <a:schemeClr val="accent4">
                    <a:lumMod val="75000"/>
                  </a:schemeClr>
                </a:solidFill>
                <a:latin typeface="Centaur" pitchFamily="18" charset="0"/>
              </a:rPr>
              <a:t>used </a:t>
            </a:r>
            <a:r>
              <a:rPr lang="en-CA" sz="2000" dirty="0">
                <a:solidFill>
                  <a:schemeClr val="accent4">
                    <a:lumMod val="75000"/>
                  </a:schemeClr>
                </a:solidFill>
                <a:latin typeface="Centaur" pitchFamily="18" charset="0"/>
              </a:rPr>
              <a:t>in the clinical </a:t>
            </a:r>
            <a:r>
              <a:rPr lang="en-CA" sz="2000" dirty="0" smtClean="0">
                <a:solidFill>
                  <a:schemeClr val="accent4">
                    <a:lumMod val="75000"/>
                  </a:schemeClr>
                </a:solidFill>
                <a:latin typeface="Centaur" pitchFamily="18" charset="0"/>
              </a:rPr>
              <a:t>field</a:t>
            </a:r>
          </a:p>
          <a:p>
            <a:pPr>
              <a:buFont typeface="Courier New" pitchFamily="49" charset="0"/>
              <a:buChar char="o"/>
            </a:pPr>
            <a:r>
              <a:rPr lang="en-CA" sz="2000" dirty="0">
                <a:solidFill>
                  <a:schemeClr val="accent2">
                    <a:lumMod val="75000"/>
                  </a:schemeClr>
                </a:solidFill>
                <a:latin typeface="Centaur" pitchFamily="18" charset="0"/>
              </a:rPr>
              <a:t>for </a:t>
            </a:r>
            <a:r>
              <a:rPr lang="en-CA" sz="2000" dirty="0" smtClean="0">
                <a:solidFill>
                  <a:schemeClr val="accent2">
                    <a:lumMod val="75000"/>
                  </a:schemeClr>
                </a:solidFill>
                <a:latin typeface="Centaur" pitchFamily="18" charset="0"/>
              </a:rPr>
              <a:t>the repair </a:t>
            </a:r>
            <a:r>
              <a:rPr lang="en-CA" sz="2000" dirty="0">
                <a:solidFill>
                  <a:schemeClr val="accent2">
                    <a:lumMod val="75000"/>
                  </a:schemeClr>
                </a:solidFill>
                <a:latin typeface="Centaur" pitchFamily="18" charset="0"/>
              </a:rPr>
              <a:t>and reconstruction of diseased or damaged parts </a:t>
            </a:r>
            <a:r>
              <a:rPr lang="en-CA" sz="2000" dirty="0" smtClean="0">
                <a:solidFill>
                  <a:schemeClr val="accent2">
                    <a:lumMod val="75000"/>
                  </a:schemeClr>
                </a:solidFill>
                <a:latin typeface="Centaur" pitchFamily="18" charset="0"/>
              </a:rPr>
              <a:t>of human body</a:t>
            </a:r>
          </a:p>
          <a:p>
            <a:pPr>
              <a:buFont typeface="Courier New" pitchFamily="49" charset="0"/>
              <a:buChar char="o"/>
            </a:pPr>
            <a:r>
              <a:rPr lang="en-CA" sz="2000" dirty="0">
                <a:solidFill>
                  <a:schemeClr val="accent4">
                    <a:lumMod val="75000"/>
                  </a:schemeClr>
                </a:solidFill>
                <a:latin typeface="Centaur" pitchFamily="18" charset="0"/>
              </a:rPr>
              <a:t>It serves as a rich source for calcium and phosphorus, which can be easily assimilated and absorbed </a:t>
            </a:r>
            <a:endParaRPr lang="en-CA" sz="2000" dirty="0" smtClean="0">
              <a:solidFill>
                <a:schemeClr val="accent4">
                  <a:lumMod val="75000"/>
                </a:schemeClr>
              </a:solidFill>
              <a:latin typeface="Centaur" pitchFamily="18" charset="0"/>
            </a:endParaRPr>
          </a:p>
          <a:p>
            <a:pPr>
              <a:buFont typeface="Courier New" pitchFamily="49" charset="0"/>
              <a:buChar char="o"/>
            </a:pPr>
            <a:r>
              <a:rPr lang="en-CA" sz="2000" dirty="0">
                <a:solidFill>
                  <a:schemeClr val="accent2">
                    <a:lumMod val="75000"/>
                  </a:schemeClr>
                </a:solidFill>
                <a:latin typeface="Centaur" pitchFamily="18" charset="0"/>
              </a:rPr>
              <a:t>Beta-</a:t>
            </a:r>
            <a:r>
              <a:rPr lang="en-CA" sz="2000" dirty="0" err="1">
                <a:solidFill>
                  <a:schemeClr val="accent2">
                    <a:lumMod val="75000"/>
                  </a:schemeClr>
                </a:solidFill>
                <a:latin typeface="Centaur" pitchFamily="18" charset="0"/>
              </a:rPr>
              <a:t>tricalcium</a:t>
            </a:r>
            <a:r>
              <a:rPr lang="en-CA" sz="2000" dirty="0">
                <a:solidFill>
                  <a:schemeClr val="accent2">
                    <a:lumMod val="75000"/>
                  </a:schemeClr>
                </a:solidFill>
                <a:latin typeface="Centaur" pitchFamily="18" charset="0"/>
              </a:rPr>
              <a:t> phosphate is highly biocompatible and creates a </a:t>
            </a:r>
            <a:r>
              <a:rPr lang="en-CA" sz="2000" dirty="0" err="1">
                <a:solidFill>
                  <a:schemeClr val="accent2">
                    <a:lumMod val="75000"/>
                  </a:schemeClr>
                </a:solidFill>
                <a:latin typeface="Centaur" pitchFamily="18" charset="0"/>
              </a:rPr>
              <a:t>resorbable</a:t>
            </a:r>
            <a:r>
              <a:rPr lang="en-CA" sz="2000" dirty="0">
                <a:solidFill>
                  <a:schemeClr val="accent2">
                    <a:lumMod val="75000"/>
                  </a:schemeClr>
                </a:solidFill>
                <a:latin typeface="Centaur" pitchFamily="18" charset="0"/>
              </a:rPr>
              <a:t> interlocking network within the defect site to promote healing </a:t>
            </a:r>
            <a:endParaRPr lang="en-CA" sz="2000" dirty="0" smtClean="0">
              <a:solidFill>
                <a:schemeClr val="accent2">
                  <a:lumMod val="75000"/>
                </a:schemeClr>
              </a:solidFill>
              <a:latin typeface="Centaur" pitchFamily="18" charset="0"/>
            </a:endParaRPr>
          </a:p>
          <a:p>
            <a:pPr>
              <a:buFont typeface="Courier New" pitchFamily="49" charset="0"/>
              <a:buChar char="o"/>
            </a:pPr>
            <a:endParaRPr lang="en-CA" sz="2000" b="1" dirty="0" smtClean="0">
              <a:latin typeface="Centaur" pitchFamily="18" charset="0"/>
            </a:endParaRPr>
          </a:p>
          <a:p>
            <a:pPr>
              <a:buFont typeface="Courier New" pitchFamily="49" charset="0"/>
              <a:buChar char="o"/>
            </a:pPr>
            <a:endParaRPr lang="en-CA" sz="2000" dirty="0">
              <a:latin typeface="Centaur" pitchFamily="18" charset="0"/>
            </a:endParaRPr>
          </a:p>
        </p:txBody>
      </p:sp>
      <p:pic>
        <p:nvPicPr>
          <p:cNvPr id="4" name="Picture 3" descr="TCP1.jpg"/>
          <p:cNvPicPr>
            <a:picLocks noChangeAspect="1"/>
          </p:cNvPicPr>
          <p:nvPr/>
        </p:nvPicPr>
        <p:blipFill>
          <a:blip r:embed="rId3"/>
          <a:stretch>
            <a:fillRect/>
          </a:stretch>
        </p:blipFill>
        <p:spPr>
          <a:xfrm>
            <a:off x="3357554" y="4071942"/>
            <a:ext cx="2638151" cy="2571744"/>
          </a:xfrm>
          <a:prstGeom prst="rect">
            <a:avLst/>
          </a:prstGeom>
        </p:spPr>
      </p:pic>
      <p:pic>
        <p:nvPicPr>
          <p:cNvPr id="5" name="Picture 4" descr="TCP.jpg"/>
          <p:cNvPicPr>
            <a:picLocks noChangeAspect="1"/>
          </p:cNvPicPr>
          <p:nvPr/>
        </p:nvPicPr>
        <p:blipFill>
          <a:blip r:embed="rId4" cstate="print"/>
          <a:stretch>
            <a:fillRect/>
          </a:stretch>
        </p:blipFill>
        <p:spPr>
          <a:xfrm>
            <a:off x="6572264" y="4214818"/>
            <a:ext cx="2428892" cy="242889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solidFill>
            <a:schemeClr val="bg1"/>
          </a:solidFill>
        </p:spPr>
        <p:txBody>
          <a:bodyPr>
            <a:normAutofit/>
          </a:bodyPr>
          <a:lstStyle/>
          <a:p>
            <a:pPr algn="ctr">
              <a:buNone/>
            </a:pPr>
            <a:r>
              <a:rPr lang="en-US" sz="3600" dirty="0" smtClean="0">
                <a:solidFill>
                  <a:schemeClr val="accent2">
                    <a:lumMod val="75000"/>
                  </a:schemeClr>
                </a:solidFill>
                <a:latin typeface="Centaur" pitchFamily="18" charset="0"/>
              </a:rPr>
              <a:t>In our project</a:t>
            </a:r>
          </a:p>
          <a:p>
            <a:pPr algn="ctr">
              <a:buNone/>
            </a:pPr>
            <a:r>
              <a:rPr lang="en-US" sz="3600" dirty="0" smtClean="0">
                <a:solidFill>
                  <a:schemeClr val="accent2">
                    <a:lumMod val="75000"/>
                  </a:schemeClr>
                </a:solidFill>
                <a:latin typeface="Centaur" pitchFamily="18" charset="0"/>
              </a:rPr>
              <a:t>We got to the bottom of the </a:t>
            </a:r>
            <a:r>
              <a:rPr lang="en-US" sz="3600" dirty="0" err="1" smtClean="0">
                <a:solidFill>
                  <a:schemeClr val="accent2">
                    <a:lumMod val="75000"/>
                  </a:schemeClr>
                </a:solidFill>
                <a:latin typeface="Centaur" pitchFamily="18" charset="0"/>
              </a:rPr>
              <a:t>resorbable</a:t>
            </a:r>
            <a:r>
              <a:rPr lang="en-US" sz="3600" dirty="0" smtClean="0">
                <a:solidFill>
                  <a:schemeClr val="accent2">
                    <a:lumMod val="75000"/>
                  </a:schemeClr>
                </a:solidFill>
                <a:latin typeface="Centaur" pitchFamily="18" charset="0"/>
              </a:rPr>
              <a:t> ceramics microspheres such as biphasic calcium phosphate, which are ideal </a:t>
            </a:r>
            <a:r>
              <a:rPr lang="en-US" sz="3600" dirty="0" err="1" smtClean="0">
                <a:solidFill>
                  <a:schemeClr val="accent2">
                    <a:lumMod val="75000"/>
                  </a:schemeClr>
                </a:solidFill>
                <a:latin typeface="Centaur" pitchFamily="18" charset="0"/>
              </a:rPr>
              <a:t>condidates</a:t>
            </a:r>
            <a:r>
              <a:rPr lang="en-US" sz="3600" dirty="0" smtClean="0">
                <a:solidFill>
                  <a:schemeClr val="accent2">
                    <a:lumMod val="75000"/>
                  </a:schemeClr>
                </a:solidFill>
                <a:latin typeface="Centaur" pitchFamily="18" charset="0"/>
              </a:rPr>
              <a:t> as drug delivery system.</a:t>
            </a:r>
            <a:endParaRPr lang="en-CA" sz="3600" dirty="0">
              <a:solidFill>
                <a:schemeClr val="accent2">
                  <a:lumMod val="75000"/>
                </a:schemeClr>
              </a:solidFill>
              <a:latin typeface="Centaur" pitchFamily="18" charset="0"/>
            </a:endParaRPr>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effectLst>
            <a:glow rad="139700">
              <a:schemeClr val="accent2">
                <a:satMod val="175000"/>
                <a:alpha val="40000"/>
              </a:schemeClr>
            </a:glow>
          </a:effectLst>
        </p:spPr>
        <p:txBody>
          <a:bodyPr>
            <a:normAutofit/>
          </a:bodyPr>
          <a:lstStyle/>
          <a:p>
            <a:pPr>
              <a:buNone/>
            </a:pPr>
            <a:r>
              <a:rPr lang="en-US" sz="6000" b="1" dirty="0" smtClean="0">
                <a:solidFill>
                  <a:schemeClr val="accent2">
                    <a:lumMod val="50000"/>
                  </a:schemeClr>
                </a:solidFill>
                <a:effectLst>
                  <a:outerShdw blurRad="38100" dist="38100" dir="2700000" algn="tl">
                    <a:srgbClr val="000000">
                      <a:alpha val="43137"/>
                    </a:srgbClr>
                  </a:outerShdw>
                </a:effectLst>
                <a:latin typeface="Centaur" pitchFamily="18" charset="0"/>
              </a:rPr>
              <a:t>   </a:t>
            </a:r>
          </a:p>
          <a:p>
            <a:pPr>
              <a:buNone/>
            </a:pPr>
            <a:r>
              <a:rPr lang="en-US" sz="6000" b="1" dirty="0" smtClean="0">
                <a:solidFill>
                  <a:schemeClr val="accent2">
                    <a:lumMod val="50000"/>
                  </a:schemeClr>
                </a:solidFill>
                <a:effectLst>
                  <a:outerShdw blurRad="38100" dist="38100" dir="2700000" algn="tl">
                    <a:srgbClr val="000000">
                      <a:alpha val="43137"/>
                    </a:srgbClr>
                  </a:outerShdw>
                </a:effectLst>
                <a:latin typeface="Centaur" pitchFamily="18" charset="0"/>
              </a:rPr>
              <a:t>    Materials and method</a:t>
            </a:r>
            <a:endParaRPr lang="en-CA" sz="6000" b="1" dirty="0">
              <a:solidFill>
                <a:schemeClr val="accent2">
                  <a:lumMod val="50000"/>
                </a:schemeClr>
              </a:solidFill>
              <a:effectLst>
                <a:outerShdw blurRad="38100" dist="38100" dir="2700000" algn="tl">
                  <a:srgbClr val="000000">
                    <a:alpha val="43137"/>
                  </a:srgbClr>
                </a:outerShdw>
              </a:effectLst>
              <a:latin typeface="Centaur" pitchFamily="18" charset="0"/>
            </a:endParaRPr>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142852"/>
            <a:ext cx="8229600" cy="1143000"/>
          </a:xfrm>
        </p:spPr>
        <p:txBody>
          <a:bodyPr/>
          <a:lstStyle/>
          <a:p>
            <a:r>
              <a:rPr lang="en-US" b="1" dirty="0" smtClean="0">
                <a:latin typeface="Centaur" pitchFamily="18" charset="0"/>
              </a:rPr>
              <a:t>Preparation of BCP microspheres</a:t>
            </a:r>
            <a:endParaRPr lang="en-CA" b="1" dirty="0">
              <a:latin typeface="Centaur" pitchFamily="18" charset="0"/>
            </a:endParaRPr>
          </a:p>
        </p:txBody>
      </p:sp>
      <p:sp>
        <p:nvSpPr>
          <p:cNvPr id="3" name="Content Placeholder 2"/>
          <p:cNvSpPr>
            <a:spLocks noGrp="1"/>
          </p:cNvSpPr>
          <p:nvPr>
            <p:ph idx="1"/>
          </p:nvPr>
        </p:nvSpPr>
        <p:spPr>
          <a:xfrm>
            <a:off x="0" y="1000108"/>
            <a:ext cx="9144000" cy="5615014"/>
          </a:xfrm>
        </p:spPr>
        <p:txBody>
          <a:bodyPr/>
          <a:lstStyle/>
          <a:p>
            <a:pPr>
              <a:buNone/>
            </a:pPr>
            <a:r>
              <a:rPr lang="en-US" dirty="0" smtClean="0"/>
              <a:t>                      </a:t>
            </a:r>
            <a:r>
              <a:rPr lang="en-US" dirty="0" smtClean="0"/>
              <a:t>        </a:t>
            </a:r>
            <a:r>
              <a:rPr lang="en-US" sz="1800" dirty="0" err="1" smtClean="0">
                <a:latin typeface="+mj-lt"/>
              </a:rPr>
              <a:t>Homogenisation</a:t>
            </a:r>
            <a:endParaRPr lang="en-US" sz="1800" dirty="0" smtClean="0">
              <a:latin typeface="+mj-lt"/>
            </a:endParaRPr>
          </a:p>
          <a:p>
            <a:pPr>
              <a:buNone/>
            </a:pPr>
            <a:endParaRPr lang="en-US" sz="1800" dirty="0" smtClean="0">
              <a:latin typeface="+mj-lt"/>
            </a:endParaRPr>
          </a:p>
          <a:p>
            <a:pPr>
              <a:buNone/>
            </a:pPr>
            <a:endParaRPr lang="en-US" sz="1800" dirty="0" smtClean="0">
              <a:latin typeface="+mj-lt"/>
            </a:endParaRPr>
          </a:p>
          <a:p>
            <a:pPr>
              <a:buNone/>
            </a:pPr>
            <a:endParaRPr lang="en-US" sz="1800" dirty="0" smtClean="0">
              <a:latin typeface="+mj-lt"/>
            </a:endParaRPr>
          </a:p>
          <a:p>
            <a:pPr>
              <a:buNone/>
            </a:pPr>
            <a:endParaRPr lang="en-US" sz="1800" dirty="0" smtClean="0">
              <a:latin typeface="+mj-lt"/>
            </a:endParaRPr>
          </a:p>
          <a:p>
            <a:pPr>
              <a:buNone/>
            </a:pPr>
            <a:endParaRPr lang="en-US" sz="1800" dirty="0" smtClean="0">
              <a:latin typeface="+mj-lt"/>
            </a:endParaRPr>
          </a:p>
          <a:p>
            <a:pPr>
              <a:buNone/>
            </a:pPr>
            <a:r>
              <a:rPr lang="en-US" sz="1800" dirty="0" smtClean="0">
                <a:latin typeface="+mj-lt"/>
              </a:rPr>
              <a:t>                                                     </a:t>
            </a:r>
            <a:r>
              <a:rPr lang="en-US" sz="1800" b="1" dirty="0" smtClean="0">
                <a:latin typeface="+mj-lt"/>
              </a:rPr>
              <a:t>BCP </a:t>
            </a:r>
            <a:endParaRPr lang="en-US" sz="1800" b="1" dirty="0" smtClean="0">
              <a:latin typeface="+mj-lt"/>
            </a:endParaRPr>
          </a:p>
          <a:p>
            <a:pPr>
              <a:buNone/>
            </a:pPr>
            <a:r>
              <a:rPr lang="en-US" sz="1800" b="1" dirty="0" smtClean="0">
                <a:latin typeface="+mj-lt"/>
              </a:rPr>
              <a:t> </a:t>
            </a:r>
            <a:r>
              <a:rPr lang="en-US" sz="1800" b="1" dirty="0" smtClean="0">
                <a:latin typeface="+mj-lt"/>
              </a:rPr>
              <a:t>                                                               </a:t>
            </a:r>
          </a:p>
          <a:p>
            <a:pPr>
              <a:buNone/>
            </a:pPr>
            <a:r>
              <a:rPr lang="en-US" sz="1800" b="1" dirty="0" smtClean="0">
                <a:latin typeface="+mj-lt"/>
              </a:rPr>
              <a:t> </a:t>
            </a:r>
            <a:r>
              <a:rPr lang="en-US" sz="1800" b="1" dirty="0" smtClean="0">
                <a:latin typeface="+mj-lt"/>
              </a:rPr>
              <a:t>                                                             ceramic </a:t>
            </a:r>
            <a:r>
              <a:rPr lang="en-US" sz="1800" b="1" dirty="0" smtClean="0">
                <a:latin typeface="+mj-lt"/>
              </a:rPr>
              <a:t>microspheres</a:t>
            </a:r>
          </a:p>
          <a:p>
            <a:pPr>
              <a:buNone/>
            </a:pPr>
            <a:endParaRPr lang="en-US" sz="1800" dirty="0" smtClean="0">
              <a:latin typeface="+mj-lt"/>
            </a:endParaRPr>
          </a:p>
          <a:p>
            <a:pPr>
              <a:buNone/>
            </a:pPr>
            <a:endParaRPr lang="en-US" sz="1800" dirty="0" smtClean="0">
              <a:latin typeface="+mj-lt"/>
            </a:endParaRPr>
          </a:p>
          <a:p>
            <a:pPr>
              <a:buNone/>
            </a:pPr>
            <a:r>
              <a:rPr lang="en-US" sz="1800" dirty="0" smtClean="0">
                <a:latin typeface="+mj-lt"/>
              </a:rPr>
              <a:t> </a:t>
            </a:r>
            <a:endParaRPr lang="en-US" sz="1800" dirty="0" smtClean="0">
              <a:latin typeface="+mj-lt"/>
            </a:endParaRPr>
          </a:p>
          <a:p>
            <a:pPr>
              <a:buNone/>
            </a:pPr>
            <a:r>
              <a:rPr lang="en-US" sz="1800" dirty="0" smtClean="0">
                <a:latin typeface="+mj-lt"/>
              </a:rPr>
              <a:t>                                                                                      1 Hour</a:t>
            </a:r>
          </a:p>
          <a:p>
            <a:pPr>
              <a:buNone/>
            </a:pPr>
            <a:r>
              <a:rPr lang="en-US" sz="1800" dirty="0" smtClean="0">
                <a:latin typeface="+mj-lt"/>
              </a:rPr>
              <a:t>                                                                                       550 c</a:t>
            </a:r>
            <a:endParaRPr lang="en-CA" sz="1800" dirty="0" smtClean="0">
              <a:latin typeface="+mj-lt"/>
            </a:endParaRPr>
          </a:p>
          <a:p>
            <a:pPr>
              <a:buNone/>
            </a:pPr>
            <a:endParaRPr lang="en-US" dirty="0" smtClean="0"/>
          </a:p>
          <a:p>
            <a:pPr>
              <a:buNone/>
            </a:pPr>
            <a:endParaRPr lang="en-US" dirty="0" smtClean="0"/>
          </a:p>
          <a:p>
            <a:pPr>
              <a:buNone/>
            </a:pPr>
            <a:endParaRPr lang="en-US" dirty="0" smtClean="0"/>
          </a:p>
          <a:p>
            <a:pPr>
              <a:buNone/>
            </a:pPr>
            <a:endParaRPr lang="en-US" dirty="0" smtClean="0"/>
          </a:p>
        </p:txBody>
      </p:sp>
      <p:sp>
        <p:nvSpPr>
          <p:cNvPr id="4" name="Rounded Rectangle 3"/>
          <p:cNvSpPr/>
          <p:nvPr/>
        </p:nvSpPr>
        <p:spPr>
          <a:xfrm>
            <a:off x="1285852" y="2857496"/>
            <a:ext cx="1928826" cy="285752"/>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95000"/>
                    <a:lumOff val="5000"/>
                  </a:schemeClr>
                </a:solidFill>
              </a:rPr>
              <a:t>65HA:35TCP</a:t>
            </a:r>
            <a:endParaRPr lang="en-CA" dirty="0">
              <a:solidFill>
                <a:schemeClr val="tx1">
                  <a:lumMod val="95000"/>
                  <a:lumOff val="5000"/>
                </a:schemeClr>
              </a:solidFill>
            </a:endParaRPr>
          </a:p>
        </p:txBody>
      </p:sp>
      <p:sp>
        <p:nvSpPr>
          <p:cNvPr id="5" name="Rounded Rectangle 4"/>
          <p:cNvSpPr/>
          <p:nvPr/>
        </p:nvSpPr>
        <p:spPr>
          <a:xfrm>
            <a:off x="1214414" y="3214686"/>
            <a:ext cx="2000264" cy="42862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95000"/>
                    <a:lumOff val="5000"/>
                  </a:schemeClr>
                </a:solidFill>
              </a:rPr>
              <a:t>Gelatin</a:t>
            </a:r>
          </a:p>
          <a:p>
            <a:pPr algn="ctr"/>
            <a:r>
              <a:rPr lang="en-US" dirty="0" smtClean="0">
                <a:solidFill>
                  <a:schemeClr val="tx1">
                    <a:lumMod val="95000"/>
                    <a:lumOff val="5000"/>
                  </a:schemeClr>
                </a:solidFill>
              </a:rPr>
              <a:t>4%,6% or 8%</a:t>
            </a:r>
            <a:endParaRPr lang="en-CA" dirty="0">
              <a:solidFill>
                <a:schemeClr val="tx1">
                  <a:lumMod val="95000"/>
                  <a:lumOff val="5000"/>
                </a:schemeClr>
              </a:solidFill>
            </a:endParaRPr>
          </a:p>
        </p:txBody>
      </p:sp>
      <p:sp>
        <p:nvSpPr>
          <p:cNvPr id="6" name="Right Arrow 5"/>
          <p:cNvSpPr/>
          <p:nvPr/>
        </p:nvSpPr>
        <p:spPr>
          <a:xfrm>
            <a:off x="3500430" y="2357430"/>
            <a:ext cx="1214446" cy="71438"/>
          </a:xfrm>
          <a:prstGeom prst="rightArrow">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Flowchart: Magnetic Disk 14"/>
          <p:cNvSpPr/>
          <p:nvPr/>
        </p:nvSpPr>
        <p:spPr>
          <a:xfrm>
            <a:off x="4929190" y="1571612"/>
            <a:ext cx="1143008" cy="1928826"/>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Dispersed in light paraffin oil</a:t>
            </a:r>
            <a:endParaRPr lang="en-CA" dirty="0">
              <a:solidFill>
                <a:schemeClr val="tx1"/>
              </a:solidFill>
            </a:endParaRPr>
          </a:p>
        </p:txBody>
      </p:sp>
      <p:sp>
        <p:nvSpPr>
          <p:cNvPr id="17" name="Right Arrow 16"/>
          <p:cNvSpPr/>
          <p:nvPr/>
        </p:nvSpPr>
        <p:spPr>
          <a:xfrm>
            <a:off x="6143636" y="2357430"/>
            <a:ext cx="928694" cy="142876"/>
          </a:xfrm>
          <a:prstGeom prst="rightArrow">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ounded Rectangle 17"/>
          <p:cNvSpPr/>
          <p:nvPr/>
        </p:nvSpPr>
        <p:spPr>
          <a:xfrm>
            <a:off x="7215206" y="1857364"/>
            <a:ext cx="1714512" cy="85725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MS were washed in acetone</a:t>
            </a:r>
            <a:endParaRPr lang="en-CA" dirty="0">
              <a:solidFill>
                <a:schemeClr val="tx1"/>
              </a:solidFill>
            </a:endParaRPr>
          </a:p>
        </p:txBody>
      </p:sp>
      <p:sp>
        <p:nvSpPr>
          <p:cNvPr id="19" name="Left-Up Arrow 18"/>
          <p:cNvSpPr/>
          <p:nvPr/>
        </p:nvSpPr>
        <p:spPr>
          <a:xfrm>
            <a:off x="7715272" y="2857496"/>
            <a:ext cx="428628" cy="3143272"/>
          </a:xfrm>
          <a:prstGeom prst="leftUpArrow">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ounded Rectangle 19"/>
          <p:cNvSpPr/>
          <p:nvPr/>
        </p:nvSpPr>
        <p:spPr>
          <a:xfrm>
            <a:off x="6286512" y="5715016"/>
            <a:ext cx="1285884" cy="42862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Dried in air</a:t>
            </a:r>
            <a:endParaRPr lang="en-CA" dirty="0">
              <a:solidFill>
                <a:schemeClr val="tx1"/>
              </a:solidFill>
            </a:endParaRPr>
          </a:p>
        </p:txBody>
      </p:sp>
      <p:sp>
        <p:nvSpPr>
          <p:cNvPr id="21" name="Left Arrow 20"/>
          <p:cNvSpPr/>
          <p:nvPr/>
        </p:nvSpPr>
        <p:spPr>
          <a:xfrm>
            <a:off x="4786314" y="5857892"/>
            <a:ext cx="1357322" cy="142876"/>
          </a:xfrm>
          <a:prstGeom prst="leftArrow">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ounded Rectangle 21"/>
          <p:cNvSpPr/>
          <p:nvPr/>
        </p:nvSpPr>
        <p:spPr>
          <a:xfrm>
            <a:off x="3000364" y="5500702"/>
            <a:ext cx="1571636" cy="64294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Washed in distilled water</a:t>
            </a:r>
            <a:endParaRPr lang="en-CA" dirty="0">
              <a:solidFill>
                <a:schemeClr val="tx1"/>
              </a:solidFill>
            </a:endParaRPr>
          </a:p>
        </p:txBody>
      </p:sp>
      <p:sp>
        <p:nvSpPr>
          <p:cNvPr id="23" name="Left Arrow 22"/>
          <p:cNvSpPr/>
          <p:nvPr/>
        </p:nvSpPr>
        <p:spPr>
          <a:xfrm>
            <a:off x="1928794" y="5857892"/>
            <a:ext cx="928694" cy="142876"/>
          </a:xfrm>
          <a:prstGeom prst="leftArrow">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ounded Rectangle 24"/>
          <p:cNvSpPr/>
          <p:nvPr/>
        </p:nvSpPr>
        <p:spPr>
          <a:xfrm>
            <a:off x="214282" y="5643578"/>
            <a:ext cx="1571636" cy="50006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Dried in an oven</a:t>
            </a:r>
            <a:endParaRPr lang="en-CA" dirty="0">
              <a:solidFill>
                <a:schemeClr val="tx1"/>
              </a:solidFill>
            </a:endParaRPr>
          </a:p>
        </p:txBody>
      </p:sp>
      <p:sp>
        <p:nvSpPr>
          <p:cNvPr id="26" name="Bent Arrow 25"/>
          <p:cNvSpPr/>
          <p:nvPr/>
        </p:nvSpPr>
        <p:spPr>
          <a:xfrm>
            <a:off x="1142976" y="3714752"/>
            <a:ext cx="1000132" cy="1643074"/>
          </a:xfrm>
          <a:prstGeom prst="bentArrow">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7" name="Flowchart: Connector 26"/>
          <p:cNvSpPr/>
          <p:nvPr/>
        </p:nvSpPr>
        <p:spPr>
          <a:xfrm>
            <a:off x="2571736" y="3786190"/>
            <a:ext cx="142876" cy="21431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Flowchart: Connector 27"/>
          <p:cNvSpPr/>
          <p:nvPr/>
        </p:nvSpPr>
        <p:spPr>
          <a:xfrm>
            <a:off x="2724136" y="3938590"/>
            <a:ext cx="142876" cy="21431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Flowchart: Connector 28"/>
          <p:cNvSpPr/>
          <p:nvPr/>
        </p:nvSpPr>
        <p:spPr>
          <a:xfrm>
            <a:off x="2571736" y="4143380"/>
            <a:ext cx="142876" cy="21431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Flowchart: Connector 29"/>
          <p:cNvSpPr/>
          <p:nvPr/>
        </p:nvSpPr>
        <p:spPr>
          <a:xfrm>
            <a:off x="2857488" y="4143380"/>
            <a:ext cx="142876" cy="21431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Flowchart: Connector 30"/>
          <p:cNvSpPr/>
          <p:nvPr/>
        </p:nvSpPr>
        <p:spPr>
          <a:xfrm>
            <a:off x="2857488" y="3714752"/>
            <a:ext cx="142876" cy="21431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Flowchart: Connector 31"/>
          <p:cNvSpPr/>
          <p:nvPr/>
        </p:nvSpPr>
        <p:spPr>
          <a:xfrm>
            <a:off x="3000364" y="4214818"/>
            <a:ext cx="142876" cy="21431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Flowchart: Connector 32"/>
          <p:cNvSpPr/>
          <p:nvPr/>
        </p:nvSpPr>
        <p:spPr>
          <a:xfrm>
            <a:off x="3000364" y="3857628"/>
            <a:ext cx="142876" cy="21431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Flowchart: Connector 33"/>
          <p:cNvSpPr/>
          <p:nvPr/>
        </p:nvSpPr>
        <p:spPr>
          <a:xfrm>
            <a:off x="2714612" y="4357694"/>
            <a:ext cx="142876" cy="21431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Flowchart: Connector 34"/>
          <p:cNvSpPr/>
          <p:nvPr/>
        </p:nvSpPr>
        <p:spPr>
          <a:xfrm>
            <a:off x="2928926" y="4429132"/>
            <a:ext cx="142876" cy="21431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Rounded Rectangle 36"/>
          <p:cNvSpPr/>
          <p:nvPr/>
        </p:nvSpPr>
        <p:spPr>
          <a:xfrm>
            <a:off x="1285852" y="2500306"/>
            <a:ext cx="1928826" cy="28575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65HA:35TCP/</a:t>
            </a:r>
            <a:r>
              <a:rPr lang="en-US" dirty="0" err="1" smtClean="0">
                <a:solidFill>
                  <a:schemeClr val="tx1"/>
                </a:solidFill>
              </a:rPr>
              <a:t>nHA</a:t>
            </a:r>
            <a:endParaRPr lang="en-CA" dirty="0">
              <a:solidFill>
                <a:schemeClr val="tx1"/>
              </a:solidFill>
            </a:endParaRPr>
          </a:p>
        </p:txBody>
      </p:sp>
      <p:sp>
        <p:nvSpPr>
          <p:cNvPr id="38" name="Rounded Rectangle 37"/>
          <p:cNvSpPr/>
          <p:nvPr/>
        </p:nvSpPr>
        <p:spPr>
          <a:xfrm>
            <a:off x="1285852" y="1428736"/>
            <a:ext cx="1928826" cy="28575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TCP</a:t>
            </a:r>
            <a:endParaRPr lang="en-CA" dirty="0">
              <a:solidFill>
                <a:schemeClr val="tx1"/>
              </a:solidFill>
            </a:endParaRPr>
          </a:p>
        </p:txBody>
      </p:sp>
      <p:sp>
        <p:nvSpPr>
          <p:cNvPr id="39" name="Rounded Rectangle 38"/>
          <p:cNvSpPr/>
          <p:nvPr/>
        </p:nvSpPr>
        <p:spPr>
          <a:xfrm>
            <a:off x="1285852" y="2143116"/>
            <a:ext cx="1928826" cy="28575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65HA:35nHA</a:t>
            </a:r>
            <a:endParaRPr lang="en-CA" dirty="0">
              <a:solidFill>
                <a:schemeClr val="tx1"/>
              </a:solidFill>
            </a:endParaRPr>
          </a:p>
        </p:txBody>
      </p:sp>
      <p:sp>
        <p:nvSpPr>
          <p:cNvPr id="40" name="Rounded Rectangle 39"/>
          <p:cNvSpPr/>
          <p:nvPr/>
        </p:nvSpPr>
        <p:spPr>
          <a:xfrm>
            <a:off x="1285852" y="1785926"/>
            <a:ext cx="1928826" cy="28575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nHA</a:t>
            </a:r>
            <a:endParaRPr lang="en-CA" dirty="0">
              <a:solidFill>
                <a:schemeClr val="tx1"/>
              </a:solidFill>
            </a:endParaRPr>
          </a:p>
        </p:txBody>
      </p:sp>
      <p:sp>
        <p:nvSpPr>
          <p:cNvPr id="41" name="Rounded Rectangle 40"/>
          <p:cNvSpPr/>
          <p:nvPr/>
        </p:nvSpPr>
        <p:spPr>
          <a:xfrm>
            <a:off x="1285852" y="1071546"/>
            <a:ext cx="1928826" cy="28575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HA</a:t>
            </a:r>
            <a:endParaRPr lang="en-CA" dirty="0">
              <a:solidFill>
                <a:schemeClr val="tx1"/>
              </a:solidFill>
            </a:endParaRPr>
          </a:p>
        </p:txBody>
      </p:sp>
      <p:sp>
        <p:nvSpPr>
          <p:cNvPr id="36" name="Rounded Rectangle 35"/>
          <p:cNvSpPr/>
          <p:nvPr/>
        </p:nvSpPr>
        <p:spPr>
          <a:xfrm>
            <a:off x="0" y="1428736"/>
            <a:ext cx="1142976" cy="1785950"/>
          </a:xfrm>
          <a:prstGeom prst="roundRect">
            <a:avLst/>
          </a:prstGeom>
          <a:solidFill>
            <a:schemeClr val="accent1">
              <a:lumMod val="20000"/>
              <a:lumOff val="8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High purity TCP, HA and </a:t>
            </a:r>
            <a:r>
              <a:rPr lang="en-US" sz="1200" dirty="0" err="1" smtClean="0">
                <a:solidFill>
                  <a:schemeClr val="tx1"/>
                </a:solidFill>
              </a:rPr>
              <a:t>nHa</a:t>
            </a:r>
            <a:r>
              <a:rPr lang="en-US" sz="1200" dirty="0" smtClean="0">
                <a:solidFill>
                  <a:schemeClr val="tx1"/>
                </a:solidFill>
              </a:rPr>
              <a:t> powder used for preparation of microspheres</a:t>
            </a:r>
            <a:endParaRPr lang="en-CA" sz="1200"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pPr>
              <a:buFont typeface="Courier New" pitchFamily="49" charset="0"/>
              <a:buChar char="o"/>
            </a:pPr>
            <a:r>
              <a:rPr lang="en-CA" sz="2400" dirty="0" smtClean="0">
                <a:solidFill>
                  <a:schemeClr val="accent2">
                    <a:lumMod val="75000"/>
                  </a:schemeClr>
                </a:solidFill>
                <a:latin typeface="Centaur" pitchFamily="18" charset="0"/>
              </a:rPr>
              <a:t>The in vitro bioactivity of the microspheres was assessed by incubating the microspheres in a simulated body fluid.</a:t>
            </a:r>
          </a:p>
          <a:p>
            <a:pPr>
              <a:buFont typeface="Courier New" pitchFamily="49" charset="0"/>
              <a:buChar char="o"/>
            </a:pPr>
            <a:endParaRPr lang="en-CA" sz="2400" dirty="0" smtClean="0">
              <a:latin typeface="Centaur" pitchFamily="18" charset="0"/>
            </a:endParaRPr>
          </a:p>
          <a:p>
            <a:pPr>
              <a:buFont typeface="Courier New" pitchFamily="49" charset="0"/>
              <a:buChar char="o"/>
            </a:pPr>
            <a:r>
              <a:rPr lang="en-CA" sz="2400" dirty="0" smtClean="0">
                <a:solidFill>
                  <a:schemeClr val="accent4">
                    <a:lumMod val="75000"/>
                  </a:schemeClr>
                </a:solidFill>
                <a:latin typeface="Centaur" pitchFamily="18" charset="0"/>
              </a:rPr>
              <a:t>The synthesised BCP powder and microsphere samples were characterised by X-ray powder diffraction (XRD) method</a:t>
            </a:r>
            <a:r>
              <a:rPr lang="en-CA" sz="2400" dirty="0" smtClean="0">
                <a:latin typeface="Centaur" pitchFamily="18" charset="0"/>
              </a:rPr>
              <a:t>.</a:t>
            </a:r>
          </a:p>
          <a:p>
            <a:pPr>
              <a:buFont typeface="Courier New" pitchFamily="49" charset="0"/>
              <a:buChar char="o"/>
            </a:pPr>
            <a:endParaRPr lang="en-CA" sz="2400" dirty="0" smtClean="0">
              <a:latin typeface="Centaur" pitchFamily="18" charset="0"/>
            </a:endParaRPr>
          </a:p>
          <a:p>
            <a:pPr>
              <a:buFont typeface="Courier New" pitchFamily="49" charset="0"/>
              <a:buChar char="o"/>
            </a:pPr>
            <a:r>
              <a:rPr lang="en-CA" sz="2400" dirty="0" smtClean="0">
                <a:latin typeface="Centaur" pitchFamily="18" charset="0"/>
              </a:rPr>
              <a:t> </a:t>
            </a:r>
            <a:r>
              <a:rPr lang="en-CA" sz="2400" dirty="0" smtClean="0">
                <a:solidFill>
                  <a:schemeClr val="accent2">
                    <a:lumMod val="75000"/>
                  </a:schemeClr>
                </a:solidFill>
                <a:latin typeface="Centaur" pitchFamily="18" charset="0"/>
              </a:rPr>
              <a:t>The morphology of the BCP granules and microspheres were observed under a scanning electron microscopy . </a:t>
            </a:r>
          </a:p>
          <a:p>
            <a:pPr>
              <a:buFont typeface="Courier New" pitchFamily="49" charset="0"/>
              <a:buChar char="o"/>
            </a:pPr>
            <a:endParaRPr lang="en-CA" sz="2400" dirty="0">
              <a:latin typeface="Centaur"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pPr algn="ctr">
              <a:buNone/>
            </a:pPr>
            <a:endParaRPr lang="en-US" sz="6000" b="1" dirty="0" smtClean="0">
              <a:solidFill>
                <a:schemeClr val="accent2">
                  <a:lumMod val="50000"/>
                </a:schemeClr>
              </a:solidFill>
              <a:effectLst>
                <a:outerShdw blurRad="38100" dist="38100" dir="2700000" algn="tl">
                  <a:srgbClr val="000000">
                    <a:alpha val="43137"/>
                  </a:srgbClr>
                </a:outerShdw>
              </a:effectLst>
              <a:latin typeface="Centaur" pitchFamily="18" charset="0"/>
            </a:endParaRPr>
          </a:p>
          <a:p>
            <a:pPr algn="ctr">
              <a:buNone/>
            </a:pPr>
            <a:r>
              <a:rPr lang="en-US" sz="6000" b="1" dirty="0" smtClean="0">
                <a:solidFill>
                  <a:schemeClr val="accent2">
                    <a:lumMod val="50000"/>
                  </a:schemeClr>
                </a:solidFill>
                <a:effectLst>
                  <a:outerShdw blurRad="38100" dist="38100" dir="2700000" algn="tl">
                    <a:srgbClr val="000000">
                      <a:alpha val="43137"/>
                    </a:srgbClr>
                  </a:outerShdw>
                </a:effectLst>
                <a:latin typeface="Centaur" pitchFamily="18" charset="0"/>
              </a:rPr>
              <a:t>Result and Discussion</a:t>
            </a:r>
            <a:endParaRPr lang="en-CA" sz="6000" b="1" dirty="0">
              <a:solidFill>
                <a:schemeClr val="accent2">
                  <a:lumMod val="50000"/>
                </a:schemeClr>
              </a:solidFill>
              <a:effectLst>
                <a:outerShdw blurRad="38100" dist="38100" dir="2700000" algn="tl">
                  <a:srgbClr val="000000">
                    <a:alpha val="43137"/>
                  </a:srgbClr>
                </a:outerShdw>
              </a:effectLst>
              <a:latin typeface="Centaur" pitchFamily="18" charset="0"/>
            </a:endParaRPr>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latin typeface="Centaur" pitchFamily="18" charset="0"/>
              </a:rPr>
              <a:t>SEM result</a:t>
            </a:r>
            <a:endParaRPr lang="en-CA" b="1" dirty="0">
              <a:effectLst>
                <a:outerShdw blurRad="38100" dist="38100" dir="2700000" algn="tl">
                  <a:srgbClr val="000000">
                    <a:alpha val="43137"/>
                  </a:srgbClr>
                </a:outerShdw>
              </a:effectLst>
              <a:latin typeface="Centaur" pitchFamily="18" charset="0"/>
            </a:endParaRPr>
          </a:p>
        </p:txBody>
      </p:sp>
      <p:sp>
        <p:nvSpPr>
          <p:cNvPr id="3" name="Content Placeholder 2"/>
          <p:cNvSpPr>
            <a:spLocks noGrp="1"/>
          </p:cNvSpPr>
          <p:nvPr>
            <p:ph idx="1"/>
          </p:nvPr>
        </p:nvSpPr>
        <p:spPr/>
        <p:txBody>
          <a:bodyPr>
            <a:normAutofit/>
          </a:bodyPr>
          <a:lstStyle/>
          <a:p>
            <a:pPr>
              <a:buFont typeface="Courier New" pitchFamily="49" charset="0"/>
              <a:buChar char="o"/>
            </a:pPr>
            <a:r>
              <a:rPr lang="en-CA" sz="2000" dirty="0" smtClean="0">
                <a:latin typeface="Centaur" pitchFamily="18" charset="0"/>
              </a:rPr>
              <a:t>The shape and surface morphology of the microspheres, as observed by SEM are shown in an image. </a:t>
            </a:r>
          </a:p>
          <a:p>
            <a:pPr>
              <a:buFont typeface="Courier New" pitchFamily="49" charset="0"/>
              <a:buChar char="o"/>
            </a:pPr>
            <a:r>
              <a:rPr lang="en-CA" sz="2000" dirty="0" smtClean="0">
                <a:latin typeface="Centaur" pitchFamily="18" charset="0"/>
              </a:rPr>
              <a:t>BCP microspheres that formed in 6% gelatine is shown in Fig.1. show considerable agglomeration and are uniformly spherical with smooth surface.</a:t>
            </a:r>
          </a:p>
          <a:p>
            <a:pPr>
              <a:buFont typeface="Courier New" pitchFamily="49" charset="0"/>
              <a:buChar char="o"/>
            </a:pPr>
            <a:r>
              <a:rPr lang="en-CA" sz="2000" dirty="0" smtClean="0">
                <a:latin typeface="Centaur" pitchFamily="18" charset="0"/>
              </a:rPr>
              <a:t>The BCP microspheres that formed in 4% gelatine have sharp corners and are irregularly shape as shown in Fig.2.</a:t>
            </a:r>
          </a:p>
          <a:p>
            <a:pPr>
              <a:buFont typeface="Courier New" pitchFamily="49" charset="0"/>
              <a:buChar char="o"/>
            </a:pPr>
            <a:r>
              <a:rPr lang="en-CA" sz="2000" dirty="0" smtClean="0">
                <a:latin typeface="Centaur" pitchFamily="18" charset="0"/>
              </a:rPr>
              <a:t>The </a:t>
            </a:r>
            <a:r>
              <a:rPr lang="en-CA" sz="2000" dirty="0" smtClean="0">
                <a:latin typeface="Centaur" pitchFamily="18" charset="0"/>
              </a:rPr>
              <a:t>BCP microspheres that formed in 8% gelatine to be highly agglomerated as shown in Fig.3.</a:t>
            </a:r>
          </a:p>
          <a:p>
            <a:pPr>
              <a:buFont typeface="Courier New" pitchFamily="49" charset="0"/>
              <a:buChar char="o"/>
            </a:pPr>
            <a:endParaRPr lang="en-CA" sz="2000" dirty="0">
              <a:latin typeface="Centaur"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143000"/>
          </a:xfrm>
        </p:spPr>
        <p:txBody>
          <a:bodyPr/>
          <a:lstStyle/>
          <a:p>
            <a:endParaRPr lang="en-CA" dirty="0">
              <a:latin typeface="Centaur" pitchFamily="18" charset="0"/>
            </a:endParaRPr>
          </a:p>
        </p:txBody>
      </p:sp>
      <p:sp>
        <p:nvSpPr>
          <p:cNvPr id="3" name="Content Placeholder 2"/>
          <p:cNvSpPr>
            <a:spLocks noGrp="1"/>
          </p:cNvSpPr>
          <p:nvPr>
            <p:ph idx="1"/>
          </p:nvPr>
        </p:nvSpPr>
        <p:spPr>
          <a:xfrm>
            <a:off x="0" y="1142984"/>
            <a:ext cx="9144000" cy="5500726"/>
          </a:xfrm>
        </p:spPr>
        <p:txBody>
          <a:bodyPr>
            <a:noAutofit/>
          </a:bodyPr>
          <a:lstStyle/>
          <a:p>
            <a:endParaRPr lang="en-CA" sz="1400" dirty="0" smtClean="0">
              <a:latin typeface="Centaur" pitchFamily="18" charset="0"/>
            </a:endParaRPr>
          </a:p>
          <a:p>
            <a:endParaRPr lang="en-CA" sz="1400" dirty="0" smtClean="0">
              <a:latin typeface="Centaur" pitchFamily="18" charset="0"/>
            </a:endParaRPr>
          </a:p>
          <a:p>
            <a:endParaRPr lang="en-CA" sz="1400" dirty="0" smtClean="0">
              <a:latin typeface="Centaur" pitchFamily="18" charset="0"/>
            </a:endParaRPr>
          </a:p>
          <a:p>
            <a:endParaRPr lang="en-CA" sz="1400" dirty="0" smtClean="0">
              <a:latin typeface="Centaur" pitchFamily="18" charset="0"/>
            </a:endParaRPr>
          </a:p>
          <a:p>
            <a:endParaRPr lang="en-CA" sz="1400" dirty="0" smtClean="0">
              <a:latin typeface="Centaur" pitchFamily="18" charset="0"/>
            </a:endParaRPr>
          </a:p>
          <a:p>
            <a:endParaRPr lang="en-CA" sz="1400" dirty="0" smtClean="0">
              <a:latin typeface="Centaur" pitchFamily="18" charset="0"/>
            </a:endParaRPr>
          </a:p>
          <a:p>
            <a:pPr>
              <a:buNone/>
            </a:pPr>
            <a:r>
              <a:rPr lang="en-CA" sz="1400" dirty="0" smtClean="0">
                <a:latin typeface="Centaur" pitchFamily="18" charset="0"/>
              </a:rPr>
              <a:t>   </a:t>
            </a:r>
          </a:p>
          <a:p>
            <a:pPr>
              <a:buNone/>
            </a:pPr>
            <a:endParaRPr lang="en-CA" sz="1400" dirty="0" smtClean="0">
              <a:latin typeface="Centaur" pitchFamily="18" charset="0"/>
            </a:endParaRPr>
          </a:p>
          <a:p>
            <a:pPr>
              <a:buNone/>
            </a:pPr>
            <a:r>
              <a:rPr lang="en-CA" sz="1400" dirty="0" smtClean="0">
                <a:latin typeface="Centaur" pitchFamily="18" charset="0"/>
              </a:rPr>
              <a:t>                    Fig.1 SEM micrographs of 6BCPMS                                                 Fig.2 SEM micrographs of 4BCPMS</a:t>
            </a:r>
          </a:p>
          <a:p>
            <a:endParaRPr lang="en-US" sz="1400" dirty="0" smtClean="0">
              <a:latin typeface="Centaur" pitchFamily="18" charset="0"/>
            </a:endParaRPr>
          </a:p>
          <a:p>
            <a:endParaRPr lang="en-US" sz="1400" dirty="0" smtClean="0">
              <a:latin typeface="Centaur" pitchFamily="18" charset="0"/>
            </a:endParaRPr>
          </a:p>
          <a:p>
            <a:endParaRPr lang="en-US" sz="1400" dirty="0" smtClean="0">
              <a:latin typeface="Centaur" pitchFamily="18" charset="0"/>
            </a:endParaRPr>
          </a:p>
          <a:p>
            <a:endParaRPr lang="en-US" sz="1400" dirty="0" smtClean="0">
              <a:latin typeface="Centaur" pitchFamily="18" charset="0"/>
            </a:endParaRPr>
          </a:p>
          <a:p>
            <a:endParaRPr lang="en-US" sz="1400" dirty="0" smtClean="0">
              <a:latin typeface="Centaur" pitchFamily="18" charset="0"/>
            </a:endParaRPr>
          </a:p>
          <a:p>
            <a:endParaRPr lang="en-US" sz="1400" dirty="0" smtClean="0">
              <a:latin typeface="Centaur" pitchFamily="18" charset="0"/>
            </a:endParaRPr>
          </a:p>
          <a:p>
            <a:pPr>
              <a:buNone/>
            </a:pPr>
            <a:r>
              <a:rPr lang="en-US" sz="1400" dirty="0" smtClean="0">
                <a:latin typeface="Centaur" pitchFamily="18" charset="0"/>
              </a:rPr>
              <a:t>                                               </a:t>
            </a:r>
          </a:p>
          <a:p>
            <a:pPr>
              <a:buNone/>
            </a:pPr>
            <a:r>
              <a:rPr lang="en-US" sz="1400" dirty="0" smtClean="0">
                <a:latin typeface="Centaur" pitchFamily="18" charset="0"/>
              </a:rPr>
              <a:t>                                                       </a:t>
            </a:r>
          </a:p>
          <a:p>
            <a:pPr>
              <a:buNone/>
            </a:pPr>
            <a:endParaRPr lang="en-US" sz="1400" dirty="0" smtClean="0">
              <a:latin typeface="Centaur" pitchFamily="18" charset="0"/>
            </a:endParaRPr>
          </a:p>
          <a:p>
            <a:pPr>
              <a:buNone/>
            </a:pPr>
            <a:r>
              <a:rPr lang="en-US" sz="1400" dirty="0" smtClean="0">
                <a:latin typeface="Centaur" pitchFamily="18" charset="0"/>
              </a:rPr>
              <a:t>                                                                         </a:t>
            </a:r>
          </a:p>
          <a:p>
            <a:pPr>
              <a:buNone/>
            </a:pPr>
            <a:r>
              <a:rPr lang="en-US" sz="1400" dirty="0" smtClean="0">
                <a:latin typeface="Centaur" pitchFamily="18" charset="0"/>
              </a:rPr>
              <a:t>                                                                         </a:t>
            </a:r>
            <a:r>
              <a:rPr lang="en-CA" sz="1400" dirty="0" smtClean="0">
                <a:latin typeface="Centaur" pitchFamily="18" charset="0"/>
              </a:rPr>
              <a:t>  Fig.3 SEM micrographs of 8BCPMS</a:t>
            </a:r>
          </a:p>
          <a:p>
            <a:endParaRPr lang="en-US" sz="1400" dirty="0" smtClean="0">
              <a:latin typeface="Centaur" pitchFamily="18" charset="0"/>
            </a:endParaRPr>
          </a:p>
          <a:p>
            <a:endParaRPr lang="en-US" sz="1400" dirty="0" smtClean="0">
              <a:latin typeface="Centaur" pitchFamily="18" charset="0"/>
            </a:endParaRPr>
          </a:p>
          <a:p>
            <a:endParaRPr lang="en-CA" sz="1400" dirty="0">
              <a:latin typeface="Centaur" pitchFamily="18" charset="0"/>
            </a:endParaRPr>
          </a:p>
        </p:txBody>
      </p:sp>
      <p:pic>
        <p:nvPicPr>
          <p:cNvPr id="7" name="Picture 6" descr="ASADI21.tif"/>
          <p:cNvPicPr/>
          <p:nvPr/>
        </p:nvPicPr>
        <p:blipFill>
          <a:blip r:embed="rId2"/>
          <a:stretch>
            <a:fillRect/>
          </a:stretch>
        </p:blipFill>
        <p:spPr>
          <a:xfrm>
            <a:off x="357158" y="785794"/>
            <a:ext cx="3929090" cy="2286016"/>
          </a:xfrm>
          <a:prstGeom prst="rect">
            <a:avLst/>
          </a:prstGeom>
        </p:spPr>
      </p:pic>
      <p:pic>
        <p:nvPicPr>
          <p:cNvPr id="8" name="Picture 7" descr="ASADI12.tif"/>
          <p:cNvPicPr/>
          <p:nvPr/>
        </p:nvPicPr>
        <p:blipFill>
          <a:blip r:embed="rId3"/>
          <a:stretch>
            <a:fillRect/>
          </a:stretch>
        </p:blipFill>
        <p:spPr>
          <a:xfrm>
            <a:off x="4929190" y="785794"/>
            <a:ext cx="3929090" cy="2286016"/>
          </a:xfrm>
          <a:prstGeom prst="rect">
            <a:avLst/>
          </a:prstGeom>
        </p:spPr>
      </p:pic>
      <p:pic>
        <p:nvPicPr>
          <p:cNvPr id="9" name="Picture 8" descr="ASADI31.tif"/>
          <p:cNvPicPr/>
          <p:nvPr/>
        </p:nvPicPr>
        <p:blipFill>
          <a:blip r:embed="rId4"/>
          <a:stretch>
            <a:fillRect/>
          </a:stretch>
        </p:blipFill>
        <p:spPr>
          <a:xfrm>
            <a:off x="2643174" y="3643314"/>
            <a:ext cx="3929090" cy="2286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0" y="642918"/>
            <a:ext cx="9144000" cy="6215082"/>
          </a:xfrm>
        </p:spPr>
        <p:txBody>
          <a:bodyPr>
            <a:normAutofit/>
          </a:bodyPr>
          <a:lstStyle/>
          <a:p>
            <a:pPr>
              <a:buNone/>
            </a:pPr>
            <a:r>
              <a:rPr lang="en-CA" sz="2000" dirty="0" smtClean="0">
                <a:latin typeface="Centaur" pitchFamily="18" charset="0"/>
              </a:rPr>
              <a:t>The </a:t>
            </a:r>
            <a:r>
              <a:rPr lang="en-US" sz="2000" dirty="0" err="1" smtClean="0">
                <a:latin typeface="Centaur" pitchFamily="18" charset="0"/>
              </a:rPr>
              <a:t>hydroxyapatite</a:t>
            </a:r>
            <a:r>
              <a:rPr lang="en-US" sz="2000" dirty="0" smtClean="0">
                <a:latin typeface="Centaur" pitchFamily="18" charset="0"/>
              </a:rPr>
              <a:t> microspheres: 6%: The microspheres appeared spherical in shape. Most of the microspheres had quite uniform surface morphology, 8%:seem to be agglomerated.</a:t>
            </a:r>
          </a:p>
          <a:p>
            <a:endParaRPr lang="en-CA" sz="1800" dirty="0" smtClean="0">
              <a:latin typeface="Centaur" pitchFamily="18" charset="0"/>
            </a:endParaRPr>
          </a:p>
          <a:p>
            <a:endParaRPr lang="en-CA" sz="1800" dirty="0" smtClean="0">
              <a:latin typeface="Centaur" pitchFamily="18" charset="0"/>
            </a:endParaRPr>
          </a:p>
          <a:p>
            <a:endParaRPr lang="en-CA" sz="1800" dirty="0" smtClean="0">
              <a:latin typeface="Centaur" pitchFamily="18" charset="0"/>
            </a:endParaRPr>
          </a:p>
          <a:p>
            <a:endParaRPr lang="en-CA" sz="1800" dirty="0" smtClean="0">
              <a:latin typeface="Centaur" pitchFamily="18" charset="0"/>
            </a:endParaRPr>
          </a:p>
          <a:p>
            <a:endParaRPr lang="en-CA" sz="1800" dirty="0" smtClean="0">
              <a:latin typeface="Centaur" pitchFamily="18" charset="0"/>
            </a:endParaRPr>
          </a:p>
          <a:p>
            <a:pPr>
              <a:buNone/>
            </a:pPr>
            <a:r>
              <a:rPr lang="en-CA" sz="1200" dirty="0" smtClean="0">
                <a:latin typeface="Centaur" pitchFamily="18" charset="0"/>
              </a:rPr>
              <a:t>    </a:t>
            </a:r>
          </a:p>
          <a:p>
            <a:pPr>
              <a:buNone/>
            </a:pPr>
            <a:endParaRPr lang="en-CA" sz="1200" dirty="0" smtClean="0">
              <a:latin typeface="Centaur" pitchFamily="18" charset="0"/>
            </a:endParaRPr>
          </a:p>
          <a:p>
            <a:pPr>
              <a:buNone/>
            </a:pPr>
            <a:endParaRPr lang="en-CA" sz="1200" dirty="0" smtClean="0">
              <a:latin typeface="Centaur" pitchFamily="18" charset="0"/>
            </a:endParaRPr>
          </a:p>
          <a:p>
            <a:pPr>
              <a:buNone/>
            </a:pPr>
            <a:r>
              <a:rPr lang="en-CA" sz="1200" dirty="0" smtClean="0">
                <a:latin typeface="Centaur" pitchFamily="18" charset="0"/>
              </a:rPr>
              <a:t>  </a:t>
            </a:r>
          </a:p>
          <a:p>
            <a:pPr>
              <a:buNone/>
            </a:pPr>
            <a:endParaRPr lang="en-CA" sz="1200" dirty="0" smtClean="0">
              <a:latin typeface="Centaur" pitchFamily="18" charset="0"/>
            </a:endParaRPr>
          </a:p>
          <a:p>
            <a:pPr>
              <a:buNone/>
            </a:pPr>
            <a:endParaRPr lang="en-CA" sz="1200" dirty="0" smtClean="0">
              <a:latin typeface="Centaur" pitchFamily="18" charset="0"/>
            </a:endParaRPr>
          </a:p>
          <a:p>
            <a:pPr>
              <a:buNone/>
            </a:pPr>
            <a:r>
              <a:rPr lang="en-CA" sz="1400" dirty="0" smtClean="0">
                <a:latin typeface="Centaur" pitchFamily="18" charset="0"/>
              </a:rPr>
              <a:t>           </a:t>
            </a:r>
            <a:endParaRPr lang="en-CA" sz="1400" dirty="0" smtClean="0">
              <a:latin typeface="Centaur" pitchFamily="18" charset="0"/>
            </a:endParaRPr>
          </a:p>
          <a:p>
            <a:pPr>
              <a:buNone/>
            </a:pPr>
            <a:r>
              <a:rPr lang="en-CA" sz="1400" dirty="0" smtClean="0">
                <a:latin typeface="Centaur" pitchFamily="18" charset="0"/>
              </a:rPr>
              <a:t> </a:t>
            </a:r>
            <a:r>
              <a:rPr lang="en-CA" sz="1400" dirty="0" smtClean="0">
                <a:latin typeface="Centaur" pitchFamily="18" charset="0"/>
              </a:rPr>
              <a:t>       </a:t>
            </a:r>
            <a:r>
              <a:rPr lang="en-CA" sz="1400" dirty="0" smtClean="0">
                <a:latin typeface="Centaur" pitchFamily="18" charset="0"/>
              </a:rPr>
              <a:t>        </a:t>
            </a:r>
            <a:r>
              <a:rPr lang="en-CA" sz="1400" dirty="0" smtClean="0">
                <a:latin typeface="Centaur" pitchFamily="18" charset="0"/>
              </a:rPr>
              <a:t>Fig.4 SEM micrographs of 6HAMS                             </a:t>
            </a:r>
            <a:r>
              <a:rPr lang="en-CA" sz="1400" dirty="0" smtClean="0">
                <a:latin typeface="Centaur" pitchFamily="18" charset="0"/>
              </a:rPr>
              <a:t>        </a:t>
            </a:r>
            <a:r>
              <a:rPr lang="en-CA" sz="1400" dirty="0" smtClean="0">
                <a:latin typeface="Centaur" pitchFamily="18" charset="0"/>
              </a:rPr>
              <a:t>Fig.5 SEM micrographs of 8HAMS</a:t>
            </a:r>
          </a:p>
          <a:p>
            <a:pPr>
              <a:buNone/>
            </a:pPr>
            <a:endParaRPr lang="en-CA" sz="2000" dirty="0" smtClean="0">
              <a:latin typeface="Centaur" pitchFamily="18" charset="0"/>
            </a:endParaRPr>
          </a:p>
          <a:p>
            <a:pPr>
              <a:buNone/>
            </a:pPr>
            <a:r>
              <a:rPr lang="en-CA" sz="2000" dirty="0" smtClean="0">
                <a:latin typeface="Centaur" pitchFamily="18" charset="0"/>
              </a:rPr>
              <a:t> </a:t>
            </a:r>
            <a:r>
              <a:rPr lang="en-CA" sz="2000" dirty="0" err="1" smtClean="0">
                <a:latin typeface="Centaur" pitchFamily="18" charset="0"/>
              </a:rPr>
              <a:t>tricalcium</a:t>
            </a:r>
            <a:r>
              <a:rPr lang="en-CA" sz="2000" dirty="0" smtClean="0">
                <a:latin typeface="Centaur" pitchFamily="18" charset="0"/>
              </a:rPr>
              <a:t> phosphate microspheres: 6%:appeared spherical in shape but not as good as 6HAMS,8%:have sharp corners and are irregularly shaped</a:t>
            </a:r>
          </a:p>
          <a:p>
            <a:pPr>
              <a:buNone/>
            </a:pPr>
            <a:endParaRPr lang="en-CA" sz="1800" dirty="0">
              <a:latin typeface="Centaur" pitchFamily="18" charset="0"/>
            </a:endParaRPr>
          </a:p>
        </p:txBody>
      </p:sp>
      <p:pic>
        <p:nvPicPr>
          <p:cNvPr id="13" name="Picture 12" descr="ASADI14.tif"/>
          <p:cNvPicPr/>
          <p:nvPr/>
        </p:nvPicPr>
        <p:blipFill>
          <a:blip r:embed="rId2"/>
          <a:stretch>
            <a:fillRect/>
          </a:stretch>
        </p:blipFill>
        <p:spPr>
          <a:xfrm>
            <a:off x="285720" y="1500174"/>
            <a:ext cx="4000528" cy="2786082"/>
          </a:xfrm>
          <a:prstGeom prst="rect">
            <a:avLst/>
          </a:prstGeom>
        </p:spPr>
      </p:pic>
      <p:pic>
        <p:nvPicPr>
          <p:cNvPr id="14" name="Picture 13" descr="ASADI23.tif"/>
          <p:cNvPicPr/>
          <p:nvPr/>
        </p:nvPicPr>
        <p:blipFill>
          <a:blip r:embed="rId3"/>
          <a:stretch>
            <a:fillRect/>
          </a:stretch>
        </p:blipFill>
        <p:spPr>
          <a:xfrm>
            <a:off x="4429124" y="1500174"/>
            <a:ext cx="3786214" cy="2808253"/>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214282" y="714356"/>
            <a:ext cx="8929718" cy="6143644"/>
          </a:xfrm>
        </p:spPr>
        <p:txBody>
          <a:bodyPr>
            <a:noAutofit/>
          </a:bodyPr>
          <a:lstStyle/>
          <a:p>
            <a:pPr>
              <a:buNone/>
            </a:pPr>
            <a:endParaRPr lang="en-CA" sz="2000" dirty="0" smtClean="0">
              <a:latin typeface="Centaur" pitchFamily="18" charset="0"/>
            </a:endParaRPr>
          </a:p>
          <a:p>
            <a:pPr>
              <a:buNone/>
            </a:pPr>
            <a:endParaRPr lang="en-CA" sz="2000" dirty="0" smtClean="0">
              <a:latin typeface="Centaur" pitchFamily="18" charset="0"/>
            </a:endParaRPr>
          </a:p>
          <a:p>
            <a:pPr>
              <a:buNone/>
            </a:pPr>
            <a:endParaRPr lang="en-CA" sz="2000" dirty="0" smtClean="0">
              <a:latin typeface="Centaur" pitchFamily="18" charset="0"/>
            </a:endParaRPr>
          </a:p>
          <a:p>
            <a:pPr>
              <a:buNone/>
            </a:pPr>
            <a:endParaRPr lang="en-CA" sz="2000" dirty="0" smtClean="0">
              <a:latin typeface="Centaur" pitchFamily="18" charset="0"/>
            </a:endParaRPr>
          </a:p>
          <a:p>
            <a:pPr>
              <a:buNone/>
            </a:pPr>
            <a:endParaRPr lang="en-CA" sz="2000" dirty="0" smtClean="0">
              <a:latin typeface="Centaur" pitchFamily="18" charset="0"/>
            </a:endParaRPr>
          </a:p>
          <a:p>
            <a:pPr>
              <a:buNone/>
            </a:pPr>
            <a:endParaRPr lang="en-CA" sz="2000" dirty="0" smtClean="0">
              <a:latin typeface="Centaur" pitchFamily="18" charset="0"/>
            </a:endParaRPr>
          </a:p>
          <a:p>
            <a:pPr>
              <a:buNone/>
            </a:pPr>
            <a:r>
              <a:rPr lang="en-CA" sz="1400" dirty="0" smtClean="0">
                <a:latin typeface="Centaur" pitchFamily="18" charset="0"/>
              </a:rPr>
              <a:t>           </a:t>
            </a:r>
            <a:r>
              <a:rPr lang="en-CA" sz="1400" dirty="0" smtClean="0">
                <a:latin typeface="Centaur" pitchFamily="18" charset="0"/>
              </a:rPr>
              <a:t>6 SEM micrographs of 6TCPMS                                </a:t>
            </a:r>
            <a:r>
              <a:rPr lang="en-CA" sz="1400" dirty="0" smtClean="0">
                <a:latin typeface="Centaur" pitchFamily="18" charset="0"/>
              </a:rPr>
              <a:t>           </a:t>
            </a:r>
            <a:r>
              <a:rPr lang="en-CA" sz="1400" dirty="0" smtClean="0">
                <a:latin typeface="Centaur" pitchFamily="18" charset="0"/>
              </a:rPr>
              <a:t>Fig.7 SEM micrographs of 8TCPMS</a:t>
            </a:r>
          </a:p>
          <a:p>
            <a:pPr>
              <a:buNone/>
            </a:pPr>
            <a:r>
              <a:rPr lang="en-CA" sz="2000" dirty="0" smtClean="0">
                <a:latin typeface="Centaur" pitchFamily="18" charset="0"/>
              </a:rPr>
              <a:t>The </a:t>
            </a:r>
            <a:r>
              <a:rPr lang="en-CA" sz="2000" dirty="0" err="1" smtClean="0">
                <a:latin typeface="Centaur" pitchFamily="18" charset="0"/>
              </a:rPr>
              <a:t>nano</a:t>
            </a:r>
            <a:r>
              <a:rPr lang="en-US" sz="2000" dirty="0" err="1" smtClean="0">
                <a:latin typeface="Centaur" pitchFamily="18" charset="0"/>
              </a:rPr>
              <a:t>hydroxyapatite</a:t>
            </a:r>
            <a:r>
              <a:rPr lang="en-US" sz="2000" dirty="0" smtClean="0">
                <a:latin typeface="Centaur" pitchFamily="18" charset="0"/>
              </a:rPr>
              <a:t> microspheres that formed in 6% and 8% gelatin appeared spherical in shape and quite uniform surface morphology</a:t>
            </a:r>
          </a:p>
          <a:p>
            <a:pPr>
              <a:buNone/>
            </a:pPr>
            <a:endParaRPr lang="en-US" sz="2000" dirty="0" smtClean="0">
              <a:latin typeface="Centaur" pitchFamily="18" charset="0"/>
            </a:endParaRPr>
          </a:p>
          <a:p>
            <a:pPr>
              <a:buNone/>
            </a:pPr>
            <a:endParaRPr lang="en-US" sz="2000" dirty="0" smtClean="0">
              <a:latin typeface="Centaur" pitchFamily="18" charset="0"/>
            </a:endParaRPr>
          </a:p>
          <a:p>
            <a:pPr>
              <a:buNone/>
            </a:pPr>
            <a:endParaRPr lang="en-US" sz="2000" dirty="0" smtClean="0">
              <a:latin typeface="Centaur" pitchFamily="18" charset="0"/>
            </a:endParaRPr>
          </a:p>
          <a:p>
            <a:pPr>
              <a:buNone/>
            </a:pPr>
            <a:endParaRPr lang="en-US" sz="2000" dirty="0" smtClean="0">
              <a:latin typeface="Centaur" pitchFamily="18" charset="0"/>
            </a:endParaRPr>
          </a:p>
          <a:p>
            <a:pPr>
              <a:buNone/>
            </a:pPr>
            <a:endParaRPr lang="en-US" sz="2000" dirty="0" smtClean="0">
              <a:latin typeface="Centaur" pitchFamily="18" charset="0"/>
            </a:endParaRPr>
          </a:p>
          <a:p>
            <a:pPr>
              <a:buNone/>
            </a:pPr>
            <a:endParaRPr lang="en-CA" sz="2000" dirty="0" smtClean="0">
              <a:latin typeface="Centaur" pitchFamily="18" charset="0"/>
            </a:endParaRPr>
          </a:p>
          <a:p>
            <a:pPr>
              <a:buNone/>
            </a:pPr>
            <a:r>
              <a:rPr lang="en-CA" sz="2400" dirty="0" smtClean="0">
                <a:latin typeface="Centaur" pitchFamily="18" charset="0"/>
              </a:rPr>
              <a:t>    </a:t>
            </a:r>
            <a:r>
              <a:rPr lang="en-CA" sz="2400" dirty="0" smtClean="0">
                <a:latin typeface="Centaur" pitchFamily="18" charset="0"/>
              </a:rPr>
              <a:t> </a:t>
            </a:r>
            <a:r>
              <a:rPr lang="en-CA" sz="1400" dirty="0" smtClean="0">
                <a:latin typeface="Centaur" pitchFamily="18" charset="0"/>
              </a:rPr>
              <a:t>   </a:t>
            </a:r>
            <a:r>
              <a:rPr lang="en-CA" sz="1400" dirty="0" smtClean="0">
                <a:latin typeface="Centaur" pitchFamily="18" charset="0"/>
              </a:rPr>
              <a:t>Fig.8 SEM micrographs of 6nHAMS    </a:t>
            </a:r>
            <a:r>
              <a:rPr lang="en-CA" sz="1400" dirty="0" smtClean="0">
                <a:latin typeface="Centaur" pitchFamily="18" charset="0"/>
              </a:rPr>
              <a:t>                                  </a:t>
            </a:r>
            <a:r>
              <a:rPr lang="en-CA" sz="1400" dirty="0" smtClean="0">
                <a:latin typeface="Centaur" pitchFamily="18" charset="0"/>
              </a:rPr>
              <a:t>Fig.9 SEM micrographs of 8nHAMS</a:t>
            </a:r>
          </a:p>
        </p:txBody>
      </p:sp>
      <p:pic>
        <p:nvPicPr>
          <p:cNvPr id="4" name="Picture 3" descr="ASADI31.tif"/>
          <p:cNvPicPr/>
          <p:nvPr/>
        </p:nvPicPr>
        <p:blipFill>
          <a:blip r:embed="rId2"/>
          <a:stretch>
            <a:fillRect/>
          </a:stretch>
        </p:blipFill>
        <p:spPr>
          <a:xfrm>
            <a:off x="571472" y="285728"/>
            <a:ext cx="3571900" cy="2428892"/>
          </a:xfrm>
          <a:prstGeom prst="rect">
            <a:avLst/>
          </a:prstGeom>
        </p:spPr>
      </p:pic>
      <p:pic>
        <p:nvPicPr>
          <p:cNvPr id="5" name="Picture 4" descr="ASADI45.tif"/>
          <p:cNvPicPr/>
          <p:nvPr/>
        </p:nvPicPr>
        <p:blipFill>
          <a:blip r:embed="rId3"/>
          <a:stretch>
            <a:fillRect/>
          </a:stretch>
        </p:blipFill>
        <p:spPr>
          <a:xfrm>
            <a:off x="4786314" y="285728"/>
            <a:ext cx="3571900" cy="2428892"/>
          </a:xfrm>
          <a:prstGeom prst="rect">
            <a:avLst/>
          </a:prstGeom>
        </p:spPr>
      </p:pic>
      <p:pic>
        <p:nvPicPr>
          <p:cNvPr id="6" name="Picture 5" descr="ASADI74.tif"/>
          <p:cNvPicPr/>
          <p:nvPr/>
        </p:nvPicPr>
        <p:blipFill>
          <a:blip r:embed="rId4"/>
          <a:stretch>
            <a:fillRect/>
          </a:stretch>
        </p:blipFill>
        <p:spPr>
          <a:xfrm>
            <a:off x="500034" y="3929066"/>
            <a:ext cx="3571900" cy="2071702"/>
          </a:xfrm>
          <a:prstGeom prst="rect">
            <a:avLst/>
          </a:prstGeom>
        </p:spPr>
      </p:pic>
      <p:pic>
        <p:nvPicPr>
          <p:cNvPr id="7" name="Picture 6" descr="ASADI84.tif"/>
          <p:cNvPicPr/>
          <p:nvPr/>
        </p:nvPicPr>
        <p:blipFill>
          <a:blip r:embed="rId5"/>
          <a:stretch>
            <a:fillRect/>
          </a:stretch>
        </p:blipFill>
        <p:spPr>
          <a:xfrm>
            <a:off x="4500562" y="3929066"/>
            <a:ext cx="3714776" cy="2071702"/>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0" y="1142984"/>
            <a:ext cx="9144000" cy="5715016"/>
          </a:xfrm>
        </p:spPr>
        <p:txBody>
          <a:bodyPr>
            <a:normAutofit fontScale="70000" lnSpcReduction="20000"/>
          </a:bodyPr>
          <a:lstStyle/>
          <a:p>
            <a:pPr>
              <a:buNone/>
            </a:pPr>
            <a:r>
              <a:rPr lang="en-CA" sz="2900" dirty="0" smtClean="0">
                <a:latin typeface="Centaur" pitchFamily="18" charset="0"/>
              </a:rPr>
              <a:t>The </a:t>
            </a:r>
            <a:r>
              <a:rPr lang="en-CA" sz="2900" dirty="0" err="1" smtClean="0">
                <a:latin typeface="Centaur" pitchFamily="18" charset="0"/>
              </a:rPr>
              <a:t>nHA:HA</a:t>
            </a:r>
            <a:r>
              <a:rPr lang="en-CA" sz="2900" dirty="0" smtClean="0">
                <a:latin typeface="Centaur" pitchFamily="18" charset="0"/>
              </a:rPr>
              <a:t>=65:35 that formed in 6% and 8% gelatine, are uniformly spherical with smooth </a:t>
            </a:r>
          </a:p>
          <a:p>
            <a:endParaRPr lang="en-US" dirty="0" smtClean="0">
              <a:latin typeface="Centaur" pitchFamily="18" charset="0"/>
            </a:endParaRPr>
          </a:p>
          <a:p>
            <a:endParaRPr lang="en-US" dirty="0" smtClean="0">
              <a:latin typeface="Centaur" pitchFamily="18" charset="0"/>
            </a:endParaRPr>
          </a:p>
          <a:p>
            <a:endParaRPr lang="en-US" dirty="0" smtClean="0">
              <a:latin typeface="Centaur" pitchFamily="18" charset="0"/>
            </a:endParaRPr>
          </a:p>
          <a:p>
            <a:endParaRPr lang="en-US" dirty="0" smtClean="0">
              <a:latin typeface="Centaur" pitchFamily="18" charset="0"/>
            </a:endParaRPr>
          </a:p>
          <a:p>
            <a:endParaRPr lang="en-US" dirty="0" smtClean="0">
              <a:latin typeface="Centaur" pitchFamily="18" charset="0"/>
            </a:endParaRPr>
          </a:p>
          <a:p>
            <a:pPr>
              <a:buNone/>
            </a:pPr>
            <a:endParaRPr lang="en-CA" dirty="0" smtClean="0">
              <a:latin typeface="Centaur" pitchFamily="18" charset="0"/>
            </a:endParaRPr>
          </a:p>
          <a:p>
            <a:pPr>
              <a:buNone/>
            </a:pPr>
            <a:endParaRPr lang="en-CA" dirty="0" smtClean="0">
              <a:latin typeface="Centaur" pitchFamily="18" charset="0"/>
            </a:endParaRPr>
          </a:p>
          <a:p>
            <a:pPr>
              <a:buNone/>
            </a:pPr>
            <a:endParaRPr lang="en-CA" dirty="0" smtClean="0">
              <a:latin typeface="Centaur" pitchFamily="18" charset="0"/>
            </a:endParaRPr>
          </a:p>
          <a:p>
            <a:pPr>
              <a:buNone/>
            </a:pPr>
            <a:endParaRPr lang="en-CA" dirty="0" smtClean="0">
              <a:latin typeface="Centaur" pitchFamily="18" charset="0"/>
            </a:endParaRPr>
          </a:p>
          <a:p>
            <a:pPr>
              <a:buNone/>
            </a:pPr>
            <a:r>
              <a:rPr lang="en-CA" dirty="0" smtClean="0">
                <a:latin typeface="Centaur" pitchFamily="18" charset="0"/>
              </a:rPr>
              <a:t>              </a:t>
            </a:r>
            <a:r>
              <a:rPr lang="en-CA" sz="2000" dirty="0" smtClean="0">
                <a:latin typeface="Centaur" pitchFamily="18" charset="0"/>
              </a:rPr>
              <a:t>Fig.10 SEM micrographs of 6nHA:HAMS                                    Fig.11 SEM micrographs of 8nHA:HAMS</a:t>
            </a:r>
          </a:p>
          <a:p>
            <a:pPr>
              <a:buNone/>
            </a:pPr>
            <a:endParaRPr lang="en-CA" dirty="0" smtClean="0">
              <a:latin typeface="Centaur" pitchFamily="18" charset="0"/>
            </a:endParaRPr>
          </a:p>
          <a:p>
            <a:pPr>
              <a:buNone/>
            </a:pPr>
            <a:r>
              <a:rPr lang="en-CA" sz="2900" dirty="0" smtClean="0">
                <a:latin typeface="Centaur" pitchFamily="18" charset="0"/>
              </a:rPr>
              <a:t>The combination of HA, </a:t>
            </a:r>
            <a:r>
              <a:rPr lang="en-CA" sz="2900" dirty="0" err="1" smtClean="0">
                <a:latin typeface="Centaur" pitchFamily="18" charset="0"/>
              </a:rPr>
              <a:t>nHA</a:t>
            </a:r>
            <a:r>
              <a:rPr lang="en-CA" sz="2900" dirty="0" smtClean="0">
                <a:latin typeface="Centaur" pitchFamily="18" charset="0"/>
              </a:rPr>
              <a:t> and TCP make the last group microspheres of this study. The image shows the most perfect spherical microspheres with fairly uniform surface morphology.</a:t>
            </a:r>
          </a:p>
          <a:p>
            <a:pPr>
              <a:buNone/>
            </a:pPr>
            <a:endParaRPr lang="en-CA" dirty="0" smtClean="0">
              <a:latin typeface="Centaur" pitchFamily="18" charset="0"/>
            </a:endParaRPr>
          </a:p>
          <a:p>
            <a:pPr>
              <a:buNone/>
            </a:pPr>
            <a:endParaRPr lang="en-CA" dirty="0" smtClean="0">
              <a:latin typeface="Centaur" pitchFamily="18" charset="0"/>
            </a:endParaRPr>
          </a:p>
          <a:p>
            <a:endParaRPr lang="en-CA" dirty="0">
              <a:latin typeface="Centaur" pitchFamily="18" charset="0"/>
            </a:endParaRPr>
          </a:p>
        </p:txBody>
      </p:sp>
      <p:pic>
        <p:nvPicPr>
          <p:cNvPr id="4" name="Picture 3" descr="ASADI91.tif"/>
          <p:cNvPicPr/>
          <p:nvPr/>
        </p:nvPicPr>
        <p:blipFill>
          <a:blip r:embed="rId2"/>
          <a:stretch>
            <a:fillRect/>
          </a:stretch>
        </p:blipFill>
        <p:spPr>
          <a:xfrm>
            <a:off x="785786" y="2000240"/>
            <a:ext cx="3786214" cy="2571768"/>
          </a:xfrm>
          <a:prstGeom prst="rect">
            <a:avLst/>
          </a:prstGeom>
        </p:spPr>
      </p:pic>
      <p:pic>
        <p:nvPicPr>
          <p:cNvPr id="5" name="Picture 4" descr="ASADI104.tif"/>
          <p:cNvPicPr/>
          <p:nvPr/>
        </p:nvPicPr>
        <p:blipFill>
          <a:blip r:embed="rId3"/>
          <a:stretch>
            <a:fillRect/>
          </a:stretch>
        </p:blipFill>
        <p:spPr>
          <a:xfrm>
            <a:off x="4643438" y="2000240"/>
            <a:ext cx="3786214" cy="2571768"/>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0" y="1142984"/>
            <a:ext cx="9144000" cy="5715016"/>
          </a:xfrm>
        </p:spPr>
        <p:txBody>
          <a:bodyPr>
            <a:normAutofit/>
          </a:bodyPr>
          <a:lstStyle/>
          <a:p>
            <a:pPr>
              <a:buNone/>
            </a:pPr>
            <a:r>
              <a:rPr lang="en-CA" sz="1400" dirty="0" smtClean="0">
                <a:latin typeface="Centaur" pitchFamily="18" charset="0"/>
              </a:rPr>
              <a:t> </a:t>
            </a:r>
          </a:p>
          <a:p>
            <a:pPr>
              <a:buNone/>
            </a:pPr>
            <a:endParaRPr lang="en-CA" sz="1400" dirty="0" smtClean="0">
              <a:latin typeface="Centaur" pitchFamily="18" charset="0"/>
            </a:endParaRPr>
          </a:p>
          <a:p>
            <a:pPr>
              <a:buNone/>
            </a:pPr>
            <a:endParaRPr lang="en-CA" sz="1400" dirty="0" smtClean="0">
              <a:latin typeface="Centaur" pitchFamily="18" charset="0"/>
            </a:endParaRPr>
          </a:p>
          <a:p>
            <a:pPr>
              <a:buNone/>
            </a:pPr>
            <a:endParaRPr lang="en-CA" sz="1400" dirty="0" smtClean="0">
              <a:latin typeface="Centaur" pitchFamily="18" charset="0"/>
            </a:endParaRPr>
          </a:p>
          <a:p>
            <a:pPr>
              <a:buNone/>
            </a:pPr>
            <a:endParaRPr lang="en-CA" sz="1400" dirty="0" smtClean="0">
              <a:latin typeface="Centaur" pitchFamily="18" charset="0"/>
            </a:endParaRPr>
          </a:p>
          <a:p>
            <a:pPr>
              <a:buNone/>
            </a:pPr>
            <a:endParaRPr lang="en-CA" sz="1400" dirty="0" smtClean="0">
              <a:latin typeface="Centaur" pitchFamily="18" charset="0"/>
            </a:endParaRPr>
          </a:p>
          <a:p>
            <a:pPr>
              <a:buNone/>
            </a:pPr>
            <a:endParaRPr lang="en-CA" sz="1400" dirty="0" smtClean="0">
              <a:latin typeface="Centaur" pitchFamily="18" charset="0"/>
            </a:endParaRPr>
          </a:p>
          <a:p>
            <a:pPr>
              <a:buNone/>
            </a:pPr>
            <a:endParaRPr lang="en-CA" sz="1400" dirty="0" smtClean="0">
              <a:latin typeface="Centaur" pitchFamily="18" charset="0"/>
            </a:endParaRPr>
          </a:p>
          <a:p>
            <a:pPr>
              <a:buNone/>
            </a:pPr>
            <a:endParaRPr lang="en-CA" sz="1400" dirty="0" smtClean="0">
              <a:latin typeface="Centaur" pitchFamily="18" charset="0"/>
            </a:endParaRPr>
          </a:p>
          <a:p>
            <a:pPr>
              <a:buNone/>
            </a:pPr>
            <a:endParaRPr lang="en-CA" sz="1400" dirty="0" smtClean="0">
              <a:latin typeface="Centaur" pitchFamily="18" charset="0"/>
            </a:endParaRPr>
          </a:p>
          <a:p>
            <a:pPr>
              <a:buNone/>
            </a:pPr>
            <a:endParaRPr lang="en-CA" sz="1400" dirty="0" smtClean="0">
              <a:latin typeface="Centaur" pitchFamily="18" charset="0"/>
            </a:endParaRPr>
          </a:p>
          <a:p>
            <a:pPr>
              <a:buNone/>
            </a:pPr>
            <a:endParaRPr lang="en-CA" sz="1400" dirty="0" smtClean="0">
              <a:latin typeface="Centaur" pitchFamily="18" charset="0"/>
            </a:endParaRPr>
          </a:p>
          <a:p>
            <a:pPr>
              <a:buNone/>
            </a:pPr>
            <a:endParaRPr lang="en-CA" sz="1400" dirty="0" smtClean="0">
              <a:latin typeface="Centaur" pitchFamily="18" charset="0"/>
            </a:endParaRPr>
          </a:p>
          <a:p>
            <a:pPr>
              <a:buNone/>
            </a:pPr>
            <a:endParaRPr lang="en-CA" sz="1400" dirty="0" smtClean="0">
              <a:latin typeface="Centaur" pitchFamily="18" charset="0"/>
            </a:endParaRPr>
          </a:p>
          <a:p>
            <a:pPr>
              <a:buNone/>
            </a:pPr>
            <a:endParaRPr lang="en-CA" sz="1400" dirty="0" smtClean="0">
              <a:latin typeface="Centaur" pitchFamily="18" charset="0"/>
            </a:endParaRPr>
          </a:p>
          <a:p>
            <a:pPr>
              <a:buNone/>
            </a:pPr>
            <a:r>
              <a:rPr lang="en-CA" sz="1400" dirty="0" smtClean="0">
                <a:latin typeface="Centaur" pitchFamily="18" charset="0"/>
              </a:rPr>
              <a:t>             Fig.12 SEM micrographs of 6nHA:HA:TCPMS                     Fig.12 SEM micrographs of 8nHA:HA:TCPMS</a:t>
            </a:r>
          </a:p>
          <a:p>
            <a:pPr>
              <a:buNone/>
            </a:pPr>
            <a:endParaRPr lang="en-CA" sz="1400" dirty="0">
              <a:latin typeface="Centaur" pitchFamily="18" charset="0"/>
            </a:endParaRPr>
          </a:p>
        </p:txBody>
      </p:sp>
      <p:pic>
        <p:nvPicPr>
          <p:cNvPr id="4" name="Picture 3" descr="ASADI53.tif"/>
          <p:cNvPicPr/>
          <p:nvPr/>
        </p:nvPicPr>
        <p:blipFill>
          <a:blip r:embed="rId2"/>
          <a:stretch>
            <a:fillRect/>
          </a:stretch>
        </p:blipFill>
        <p:spPr>
          <a:xfrm>
            <a:off x="285720" y="1857364"/>
            <a:ext cx="4000528" cy="2928958"/>
          </a:xfrm>
          <a:prstGeom prst="rect">
            <a:avLst/>
          </a:prstGeom>
        </p:spPr>
      </p:pic>
      <p:pic>
        <p:nvPicPr>
          <p:cNvPr id="5" name="Picture 4" descr="ASADI62.tif"/>
          <p:cNvPicPr/>
          <p:nvPr/>
        </p:nvPicPr>
        <p:blipFill>
          <a:blip r:embed="rId3"/>
          <a:stretch>
            <a:fillRect/>
          </a:stretch>
        </p:blipFill>
        <p:spPr>
          <a:xfrm>
            <a:off x="4500562" y="1857364"/>
            <a:ext cx="4083872" cy="2928958"/>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latin typeface="Centaur" pitchFamily="18" charset="0"/>
              </a:rPr>
              <a:t>XRD result</a:t>
            </a:r>
            <a:endParaRPr lang="en-CA" b="1" dirty="0">
              <a:effectLst>
                <a:outerShdw blurRad="38100" dist="38100" dir="2700000" algn="tl">
                  <a:srgbClr val="000000">
                    <a:alpha val="43137"/>
                  </a:srgbClr>
                </a:outerShdw>
              </a:effectLst>
              <a:latin typeface="Centaur" pitchFamily="18" charset="0"/>
            </a:endParaRPr>
          </a:p>
        </p:txBody>
      </p:sp>
      <p:sp>
        <p:nvSpPr>
          <p:cNvPr id="3" name="Content Placeholder 2"/>
          <p:cNvSpPr>
            <a:spLocks noGrp="1"/>
          </p:cNvSpPr>
          <p:nvPr>
            <p:ph idx="1"/>
          </p:nvPr>
        </p:nvSpPr>
        <p:spPr>
          <a:xfrm>
            <a:off x="214282" y="1000108"/>
            <a:ext cx="8786874" cy="5126055"/>
          </a:xfrm>
        </p:spPr>
        <p:txBody>
          <a:bodyPr>
            <a:normAutofit/>
          </a:bodyPr>
          <a:lstStyle/>
          <a:p>
            <a:pPr>
              <a:buNone/>
            </a:pPr>
            <a:endParaRPr lang="en-CA" sz="1600" dirty="0" smtClean="0"/>
          </a:p>
          <a:p>
            <a:pPr>
              <a:buFont typeface="Courier New" pitchFamily="49" charset="0"/>
              <a:buChar char="o"/>
            </a:pPr>
            <a:r>
              <a:rPr lang="en-CA" sz="1600" dirty="0" smtClean="0">
                <a:latin typeface="Centaur" pitchFamily="18" charset="0"/>
              </a:rPr>
              <a:t>The XRD pattern of the BCP microspheres formed with various amounts of </a:t>
            </a:r>
            <a:r>
              <a:rPr lang="en-CA" sz="1600" dirty="0" err="1" smtClean="0">
                <a:latin typeface="Centaur" pitchFamily="18" charset="0"/>
              </a:rPr>
              <a:t>gelatin</a:t>
            </a:r>
            <a:r>
              <a:rPr lang="en-CA" sz="1600" dirty="0" smtClean="0">
                <a:latin typeface="Centaur" pitchFamily="18" charset="0"/>
              </a:rPr>
              <a:t> is shown in Figs.15. patterns look similar to that of the starting BCP powder as also shown in the same figure for comparison and consists of both the peaks of HA and TCP phases but without other impurities</a:t>
            </a:r>
            <a:r>
              <a:rPr lang="en-CA" sz="1600" dirty="0" smtClean="0"/>
              <a:t>. </a:t>
            </a:r>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r>
              <a:rPr lang="en-CA" sz="1400" dirty="0" smtClean="0"/>
              <a:t>Fig.15XRD of BCP65 powder (a) </a:t>
            </a:r>
          </a:p>
          <a:p>
            <a:pPr>
              <a:buNone/>
            </a:pPr>
            <a:r>
              <a:rPr lang="en-CA" sz="1400" dirty="0" smtClean="0"/>
              <a:t>        4BCP65 (b) 6BCP65 (c) 8BCP65</a:t>
            </a:r>
          </a:p>
          <a:p>
            <a:pPr>
              <a:buNone/>
            </a:pPr>
            <a:endParaRPr lang="en-CA" sz="1600" dirty="0"/>
          </a:p>
        </p:txBody>
      </p:sp>
      <p:pic>
        <p:nvPicPr>
          <p:cNvPr id="4" name="Picture 3" descr="IMG_5512.JPG"/>
          <p:cNvPicPr/>
          <p:nvPr/>
        </p:nvPicPr>
        <p:blipFill>
          <a:blip r:embed="rId2">
            <a:lum bright="-28000" contrast="57000"/>
          </a:blip>
          <a:stretch>
            <a:fillRect/>
          </a:stretch>
        </p:blipFill>
        <p:spPr>
          <a:xfrm>
            <a:off x="4786314" y="2143116"/>
            <a:ext cx="4143404" cy="4214842"/>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32500" lnSpcReduction="20000"/>
          </a:bodyPr>
          <a:lstStyle/>
          <a:p>
            <a:pPr>
              <a:buNone/>
            </a:pPr>
            <a:endParaRPr lang="en-CA" sz="2300" dirty="0" smtClean="0">
              <a:latin typeface="Centaur" pitchFamily="18" charset="0"/>
            </a:endParaRPr>
          </a:p>
          <a:p>
            <a:pPr>
              <a:buFont typeface="Courier New" pitchFamily="49" charset="0"/>
              <a:buChar char="o"/>
            </a:pPr>
            <a:r>
              <a:rPr lang="en-CA" sz="5500" dirty="0" smtClean="0">
                <a:latin typeface="Centaur" pitchFamily="18" charset="0"/>
              </a:rPr>
              <a:t> The XRD pattern of as synthesised</a:t>
            </a:r>
          </a:p>
          <a:p>
            <a:pPr>
              <a:buNone/>
            </a:pPr>
            <a:r>
              <a:rPr lang="en-CA" sz="5500" dirty="0" smtClean="0">
                <a:latin typeface="Centaur" pitchFamily="18" charset="0"/>
              </a:rPr>
              <a:t> (The combination of HA, </a:t>
            </a:r>
            <a:r>
              <a:rPr lang="en-CA" sz="5500" dirty="0" err="1" smtClean="0">
                <a:latin typeface="Centaur" pitchFamily="18" charset="0"/>
              </a:rPr>
              <a:t>nHA</a:t>
            </a:r>
            <a:r>
              <a:rPr lang="en-CA" sz="5500" dirty="0" smtClean="0">
                <a:latin typeface="Centaur" pitchFamily="18" charset="0"/>
              </a:rPr>
              <a:t> and TCP) </a:t>
            </a:r>
          </a:p>
          <a:p>
            <a:pPr>
              <a:buNone/>
            </a:pPr>
            <a:r>
              <a:rPr lang="en-CA" sz="5500" dirty="0" smtClean="0">
                <a:latin typeface="Centaur" pitchFamily="18" charset="0"/>
              </a:rPr>
              <a:t>This pattern same as BCP, show broad bands,</a:t>
            </a:r>
          </a:p>
          <a:p>
            <a:pPr>
              <a:buNone/>
            </a:pPr>
            <a:r>
              <a:rPr lang="en-CA" sz="5500" dirty="0" smtClean="0">
                <a:latin typeface="Centaur" pitchFamily="18" charset="0"/>
              </a:rPr>
              <a:t> the heated </a:t>
            </a:r>
            <a:r>
              <a:rPr lang="en-CA" sz="5500" dirty="0" err="1" smtClean="0">
                <a:latin typeface="Centaur" pitchFamily="18" charset="0"/>
              </a:rPr>
              <a:t>HA:nHA:TCP</a:t>
            </a:r>
            <a:r>
              <a:rPr lang="en-CA" sz="5500" dirty="0" smtClean="0">
                <a:latin typeface="Centaur" pitchFamily="18" charset="0"/>
              </a:rPr>
              <a:t> sample consists </a:t>
            </a:r>
          </a:p>
          <a:p>
            <a:pPr>
              <a:buNone/>
            </a:pPr>
            <a:r>
              <a:rPr lang="en-CA" sz="5500" dirty="0" smtClean="0">
                <a:latin typeface="Centaur" pitchFamily="18" charset="0"/>
              </a:rPr>
              <a:t>of all three the peaks of HA, </a:t>
            </a:r>
            <a:r>
              <a:rPr lang="en-CA" sz="5500" dirty="0" err="1" smtClean="0">
                <a:latin typeface="Centaur" pitchFamily="18" charset="0"/>
              </a:rPr>
              <a:t>nHA</a:t>
            </a:r>
            <a:r>
              <a:rPr lang="en-CA" sz="5500" dirty="0" smtClean="0">
                <a:latin typeface="Centaur" pitchFamily="18" charset="0"/>
              </a:rPr>
              <a:t> and TCP</a:t>
            </a:r>
          </a:p>
          <a:p>
            <a:pPr>
              <a:buNone/>
            </a:pPr>
            <a:r>
              <a:rPr lang="en-CA" sz="5500" dirty="0" smtClean="0">
                <a:latin typeface="Centaur" pitchFamily="18" charset="0"/>
              </a:rPr>
              <a:t> phases and without any impurities.</a:t>
            </a:r>
          </a:p>
          <a:p>
            <a:pPr>
              <a:buNone/>
            </a:pPr>
            <a:r>
              <a:rPr lang="en-CA" sz="5500" dirty="0" smtClean="0">
                <a:latin typeface="Centaur" pitchFamily="18" charset="0"/>
              </a:rPr>
              <a:t> Broad peaks around the characteristic</a:t>
            </a:r>
          </a:p>
          <a:p>
            <a:pPr>
              <a:buNone/>
            </a:pPr>
            <a:r>
              <a:rPr lang="en-CA" sz="5500" dirty="0" smtClean="0">
                <a:latin typeface="Centaur" pitchFamily="18" charset="0"/>
              </a:rPr>
              <a:t> peak regions indicate that the </a:t>
            </a:r>
            <a:r>
              <a:rPr lang="en-CA" sz="5500" dirty="0" err="1" smtClean="0">
                <a:latin typeface="Centaur" pitchFamily="18" charset="0"/>
              </a:rPr>
              <a:t>HA:nHA:TCP</a:t>
            </a:r>
            <a:endParaRPr lang="en-CA" sz="5500" dirty="0" smtClean="0">
              <a:latin typeface="Centaur" pitchFamily="18" charset="0"/>
            </a:endParaRPr>
          </a:p>
          <a:p>
            <a:pPr>
              <a:buNone/>
            </a:pPr>
            <a:r>
              <a:rPr lang="en-CA" sz="5500" dirty="0" smtClean="0">
                <a:latin typeface="Centaur" pitchFamily="18" charset="0"/>
              </a:rPr>
              <a:t> is microcrystalline in nature.</a:t>
            </a:r>
          </a:p>
          <a:p>
            <a:pPr>
              <a:buNone/>
            </a:pPr>
            <a:endParaRPr lang="en-CA" sz="4500" dirty="0" smtClean="0"/>
          </a:p>
          <a:p>
            <a:pPr>
              <a:buNone/>
            </a:pPr>
            <a:endParaRPr lang="en-US" sz="1600" dirty="0" smtClean="0"/>
          </a:p>
          <a:p>
            <a:pPr>
              <a:buNone/>
            </a:pPr>
            <a:endParaRPr lang="en-US" sz="1600" dirty="0" smtClean="0"/>
          </a:p>
          <a:p>
            <a:pPr>
              <a:buNone/>
            </a:pPr>
            <a:endParaRPr lang="en-US"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4300" dirty="0" smtClean="0"/>
          </a:p>
          <a:p>
            <a:pPr>
              <a:buNone/>
            </a:pPr>
            <a:r>
              <a:rPr lang="en-CA" sz="4300" dirty="0" smtClean="0"/>
              <a:t>Fig.16 XRD of </a:t>
            </a:r>
            <a:r>
              <a:rPr lang="en-CA" sz="4300" dirty="0" err="1" smtClean="0"/>
              <a:t>nHA:HA:TCP</a:t>
            </a:r>
            <a:r>
              <a:rPr lang="en-CA" sz="4300" dirty="0" smtClean="0"/>
              <a:t> powder (a) 6 </a:t>
            </a:r>
            <a:r>
              <a:rPr lang="en-CA" sz="4300" dirty="0" err="1" smtClean="0"/>
              <a:t>nHA:HA:TCP</a:t>
            </a:r>
            <a:r>
              <a:rPr lang="en-CA" sz="4300" dirty="0" smtClean="0"/>
              <a:t> </a:t>
            </a:r>
          </a:p>
          <a:p>
            <a:pPr>
              <a:buNone/>
            </a:pPr>
            <a:r>
              <a:rPr lang="en-CA" sz="4300" dirty="0" smtClean="0"/>
              <a:t>(b)  8 </a:t>
            </a:r>
            <a:r>
              <a:rPr lang="en-CA" sz="4300" dirty="0" err="1" smtClean="0"/>
              <a:t>nHA:HA:TCP</a:t>
            </a:r>
            <a:r>
              <a:rPr lang="en-CA" sz="4300" dirty="0" smtClean="0"/>
              <a:t> </a:t>
            </a:r>
          </a:p>
          <a:p>
            <a:endParaRPr lang="en-US" sz="1600" dirty="0" smtClean="0"/>
          </a:p>
          <a:p>
            <a:endParaRPr lang="en-CA" sz="1600" dirty="0"/>
          </a:p>
        </p:txBody>
      </p:sp>
      <p:pic>
        <p:nvPicPr>
          <p:cNvPr id="4" name="Picture 3" descr="IMG_5510.JPG"/>
          <p:cNvPicPr/>
          <p:nvPr/>
        </p:nvPicPr>
        <p:blipFill>
          <a:blip r:embed="rId2"/>
          <a:stretch>
            <a:fillRect/>
          </a:stretch>
        </p:blipFill>
        <p:spPr>
          <a:xfrm>
            <a:off x="5072066" y="1785926"/>
            <a:ext cx="3786214" cy="4857784"/>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214282" y="1600200"/>
            <a:ext cx="8472518" cy="4757758"/>
          </a:xfrm>
        </p:spPr>
        <p:txBody>
          <a:bodyPr>
            <a:normAutofit fontScale="77500" lnSpcReduction="20000"/>
          </a:bodyPr>
          <a:lstStyle/>
          <a:p>
            <a:pPr>
              <a:buNone/>
            </a:pPr>
            <a:endParaRPr lang="en-CA" sz="1600" dirty="0" smtClean="0"/>
          </a:p>
          <a:p>
            <a:pPr>
              <a:buFont typeface="Courier New" pitchFamily="49" charset="0"/>
              <a:buChar char="o"/>
            </a:pPr>
            <a:r>
              <a:rPr lang="en-CA" sz="2300" dirty="0" smtClean="0">
                <a:latin typeface="Centaur" pitchFamily="18" charset="0"/>
              </a:rPr>
              <a:t>The XRD pattern of  the </a:t>
            </a:r>
            <a:r>
              <a:rPr lang="en-CA" sz="2300" dirty="0" err="1" smtClean="0">
                <a:latin typeface="Centaur" pitchFamily="18" charset="0"/>
              </a:rPr>
              <a:t>nHA:HA</a:t>
            </a:r>
            <a:r>
              <a:rPr lang="en-CA" sz="2300" dirty="0" smtClean="0">
                <a:latin typeface="Centaur" pitchFamily="18" charset="0"/>
              </a:rPr>
              <a:t> sample</a:t>
            </a:r>
          </a:p>
          <a:p>
            <a:pPr>
              <a:buNone/>
            </a:pPr>
            <a:r>
              <a:rPr lang="en-CA" sz="2300" dirty="0" smtClean="0">
                <a:latin typeface="Centaur" pitchFamily="18" charset="0"/>
              </a:rPr>
              <a:t>s is shown in Fig.17. </a:t>
            </a:r>
          </a:p>
          <a:p>
            <a:pPr>
              <a:buNone/>
            </a:pPr>
            <a:r>
              <a:rPr lang="en-CA" sz="2300" dirty="0" smtClean="0">
                <a:latin typeface="Centaur" pitchFamily="18" charset="0"/>
              </a:rPr>
              <a:t> this samples follow the same rule</a:t>
            </a:r>
          </a:p>
          <a:p>
            <a:pPr>
              <a:buNone/>
            </a:pPr>
            <a:r>
              <a:rPr lang="en-CA" sz="2300" dirty="0" smtClean="0">
                <a:latin typeface="Centaur" pitchFamily="18" charset="0"/>
              </a:rPr>
              <a:t> as the other ones. They consists </a:t>
            </a:r>
          </a:p>
          <a:p>
            <a:pPr>
              <a:buNone/>
            </a:pPr>
            <a:r>
              <a:rPr lang="en-CA" sz="2300" dirty="0" smtClean="0">
                <a:latin typeface="Centaur" pitchFamily="18" charset="0"/>
              </a:rPr>
              <a:t>of both the peaks of </a:t>
            </a:r>
            <a:r>
              <a:rPr lang="en-CA" sz="2300" dirty="0" err="1" smtClean="0">
                <a:latin typeface="Centaur" pitchFamily="18" charset="0"/>
              </a:rPr>
              <a:t>nHA</a:t>
            </a:r>
            <a:r>
              <a:rPr lang="en-CA" sz="2300" dirty="0" smtClean="0">
                <a:latin typeface="Centaur" pitchFamily="18" charset="0"/>
              </a:rPr>
              <a:t> and HA</a:t>
            </a:r>
          </a:p>
          <a:p>
            <a:pPr>
              <a:buNone/>
            </a:pPr>
            <a:r>
              <a:rPr lang="en-CA" sz="2300" dirty="0" smtClean="0">
                <a:latin typeface="Centaur" pitchFamily="18" charset="0"/>
              </a:rPr>
              <a:t> phases and without any impurities.</a:t>
            </a:r>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800" dirty="0" smtClean="0"/>
          </a:p>
          <a:p>
            <a:pPr>
              <a:buNone/>
            </a:pPr>
            <a:r>
              <a:rPr lang="en-CA" sz="1800" dirty="0" smtClean="0"/>
              <a:t>Fig.17 XRD of </a:t>
            </a:r>
            <a:r>
              <a:rPr lang="en-CA" sz="1800" dirty="0" err="1" smtClean="0"/>
              <a:t>nHA:HA</a:t>
            </a:r>
            <a:r>
              <a:rPr lang="en-CA" sz="1800" dirty="0" smtClean="0"/>
              <a:t> powder </a:t>
            </a:r>
          </a:p>
          <a:p>
            <a:pPr>
              <a:buNone/>
            </a:pPr>
            <a:r>
              <a:rPr lang="en-CA" sz="1800" dirty="0" smtClean="0"/>
              <a:t>(a) 6 </a:t>
            </a:r>
            <a:r>
              <a:rPr lang="en-CA" sz="1800" dirty="0" err="1" smtClean="0"/>
              <a:t>nHA:HA</a:t>
            </a:r>
            <a:r>
              <a:rPr lang="en-CA" sz="1800" dirty="0" smtClean="0"/>
              <a:t> </a:t>
            </a:r>
          </a:p>
          <a:p>
            <a:pPr>
              <a:buNone/>
            </a:pPr>
            <a:r>
              <a:rPr lang="en-CA" sz="1800" dirty="0" smtClean="0"/>
              <a:t>(b)  8 </a:t>
            </a:r>
            <a:r>
              <a:rPr lang="en-CA" sz="1800" dirty="0" err="1" smtClean="0"/>
              <a:t>nHA:HA</a:t>
            </a:r>
            <a:r>
              <a:rPr lang="en-CA" sz="1800" dirty="0" smtClean="0"/>
              <a:t>   </a:t>
            </a:r>
          </a:p>
          <a:p>
            <a:endParaRPr lang="en-CA" sz="1600" dirty="0"/>
          </a:p>
        </p:txBody>
      </p:sp>
      <p:pic>
        <p:nvPicPr>
          <p:cNvPr id="4" name="Picture 3" descr="IMG_5511.JPG"/>
          <p:cNvPicPr/>
          <p:nvPr/>
        </p:nvPicPr>
        <p:blipFill>
          <a:blip r:embed="rId2"/>
          <a:stretch>
            <a:fillRect/>
          </a:stretch>
        </p:blipFill>
        <p:spPr>
          <a:xfrm>
            <a:off x="4929190" y="1785926"/>
            <a:ext cx="3714776" cy="464347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62500" lnSpcReduction="20000"/>
          </a:bodyPr>
          <a:lstStyle/>
          <a:p>
            <a:pPr>
              <a:buFont typeface="Courier New" pitchFamily="49" charset="0"/>
              <a:buChar char="o"/>
            </a:pPr>
            <a:r>
              <a:rPr lang="en-CA" sz="2600" dirty="0" smtClean="0">
                <a:latin typeface="Centaur" pitchFamily="18" charset="0"/>
              </a:rPr>
              <a:t>The XRD pattern of HA, </a:t>
            </a:r>
            <a:r>
              <a:rPr lang="en-CA" sz="2600" dirty="0" err="1" smtClean="0">
                <a:latin typeface="Centaur" pitchFamily="18" charset="0"/>
              </a:rPr>
              <a:t>nHA</a:t>
            </a:r>
            <a:r>
              <a:rPr lang="en-CA" sz="2600" dirty="0" smtClean="0">
                <a:latin typeface="Centaur" pitchFamily="18" charset="0"/>
              </a:rPr>
              <a:t> and TCP</a:t>
            </a:r>
          </a:p>
          <a:p>
            <a:pPr>
              <a:buNone/>
            </a:pPr>
            <a:r>
              <a:rPr lang="en-CA" sz="2600" dirty="0" smtClean="0">
                <a:latin typeface="Centaur" pitchFamily="18" charset="0"/>
              </a:rPr>
              <a:t> microspheres are shown in Figs.18,19,20.</a:t>
            </a:r>
          </a:p>
          <a:p>
            <a:pPr>
              <a:buNone/>
            </a:pPr>
            <a:r>
              <a:rPr lang="en-CA" sz="2600" dirty="0" smtClean="0">
                <a:latin typeface="Centaur" pitchFamily="18" charset="0"/>
              </a:rPr>
              <a:t> Their pattern are as same as synthesised of pour</a:t>
            </a:r>
          </a:p>
          <a:p>
            <a:pPr>
              <a:buNone/>
            </a:pPr>
            <a:r>
              <a:rPr lang="en-CA" sz="2600" dirty="0" smtClean="0">
                <a:latin typeface="Centaur" pitchFamily="18" charset="0"/>
              </a:rPr>
              <a:t> HA, </a:t>
            </a:r>
            <a:r>
              <a:rPr lang="en-CA" sz="2600" dirty="0" err="1" smtClean="0">
                <a:latin typeface="Centaur" pitchFamily="18" charset="0"/>
              </a:rPr>
              <a:t>nHA</a:t>
            </a:r>
            <a:r>
              <a:rPr lang="en-CA" sz="2600" dirty="0" smtClean="0">
                <a:latin typeface="Centaur" pitchFamily="18" charset="0"/>
              </a:rPr>
              <a:t> and TCP, gelatine and paraffin oil </a:t>
            </a:r>
          </a:p>
          <a:p>
            <a:pPr>
              <a:buNone/>
            </a:pPr>
            <a:r>
              <a:rPr lang="en-CA" sz="2600" dirty="0" smtClean="0">
                <a:latin typeface="Centaur" pitchFamily="18" charset="0"/>
              </a:rPr>
              <a:t>have no effect on them.</a:t>
            </a:r>
          </a:p>
          <a:p>
            <a:pPr>
              <a:buNone/>
            </a:pPr>
            <a:r>
              <a:rPr lang="en-CA" sz="2600" dirty="0" smtClean="0">
                <a:latin typeface="Centaur" pitchFamily="18" charset="0"/>
              </a:rPr>
              <a:t>All the patterns look similar except with the difference</a:t>
            </a:r>
          </a:p>
          <a:p>
            <a:pPr>
              <a:buNone/>
            </a:pPr>
            <a:r>
              <a:rPr lang="en-CA" sz="2600" dirty="0" smtClean="0">
                <a:latin typeface="Centaur" pitchFamily="18" charset="0"/>
              </a:rPr>
              <a:t> in the relative intensities of the HA and TCP phases.</a:t>
            </a:r>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1600" dirty="0" smtClean="0"/>
          </a:p>
          <a:p>
            <a:pPr>
              <a:buNone/>
            </a:pPr>
            <a:endParaRPr lang="en-CA" sz="2200" dirty="0" smtClean="0"/>
          </a:p>
          <a:p>
            <a:pPr>
              <a:buNone/>
            </a:pPr>
            <a:r>
              <a:rPr lang="en-CA" sz="2200" dirty="0" smtClean="0"/>
              <a:t>Fig.18 XRD of HA powder (a) 6HA (b) 8HA </a:t>
            </a:r>
          </a:p>
          <a:p>
            <a:endParaRPr lang="en-CA" sz="1600" dirty="0"/>
          </a:p>
        </p:txBody>
      </p:sp>
      <p:pic>
        <p:nvPicPr>
          <p:cNvPr id="5" name="Picture 4" descr="IMG_5507.JPG"/>
          <p:cNvPicPr/>
          <p:nvPr/>
        </p:nvPicPr>
        <p:blipFill>
          <a:blip r:embed="rId2"/>
          <a:stretch>
            <a:fillRect/>
          </a:stretch>
        </p:blipFill>
        <p:spPr>
          <a:xfrm>
            <a:off x="5000628" y="1857364"/>
            <a:ext cx="3857652" cy="464347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0" y="1600200"/>
            <a:ext cx="9144000" cy="5257800"/>
          </a:xfrm>
        </p:spPr>
        <p:txBody>
          <a:bodyPr>
            <a:normAutofit fontScale="40000" lnSpcReduction="20000"/>
          </a:bodyPr>
          <a:lstStyle/>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endParaRPr lang="en-CA" dirty="0" smtClean="0"/>
          </a:p>
          <a:p>
            <a:pPr>
              <a:buNone/>
            </a:pPr>
            <a:r>
              <a:rPr lang="en-CA" dirty="0" smtClean="0"/>
              <a:t>       </a:t>
            </a:r>
          </a:p>
          <a:p>
            <a:pPr>
              <a:buNone/>
            </a:pPr>
            <a:endParaRPr lang="en-CA" dirty="0" smtClean="0"/>
          </a:p>
          <a:p>
            <a:pPr>
              <a:buNone/>
            </a:pPr>
            <a:endParaRPr lang="en-CA" dirty="0" smtClean="0"/>
          </a:p>
          <a:p>
            <a:pPr>
              <a:buNone/>
            </a:pPr>
            <a:r>
              <a:rPr lang="en-CA" dirty="0" smtClean="0"/>
              <a:t>                </a:t>
            </a:r>
            <a:r>
              <a:rPr lang="en-CA" sz="3500" dirty="0" smtClean="0"/>
              <a:t>Fig.19 XRD of </a:t>
            </a:r>
            <a:r>
              <a:rPr lang="en-CA" sz="3500" dirty="0" err="1" smtClean="0"/>
              <a:t>nHA</a:t>
            </a:r>
            <a:r>
              <a:rPr lang="en-CA" sz="3500" dirty="0" smtClean="0"/>
              <a:t> powder (a) 6nHA (b) 8nHA                         Fig.20 XRD of TCP powder (a) 6TCP (b) 8TCP</a:t>
            </a:r>
            <a:r>
              <a:rPr lang="en-CA" dirty="0" smtClean="0"/>
              <a:t>           </a:t>
            </a:r>
          </a:p>
          <a:p>
            <a:pPr>
              <a:buNone/>
            </a:pPr>
            <a:r>
              <a:rPr lang="en-CA" dirty="0" smtClean="0"/>
              <a:t>    </a:t>
            </a:r>
          </a:p>
          <a:p>
            <a:pPr>
              <a:buNone/>
            </a:pPr>
            <a:r>
              <a:rPr lang="en-CA" dirty="0" smtClean="0"/>
              <a:t> </a:t>
            </a:r>
          </a:p>
          <a:p>
            <a:endParaRPr lang="en-CA" dirty="0" smtClean="0"/>
          </a:p>
          <a:p>
            <a:endParaRPr lang="en-CA" dirty="0"/>
          </a:p>
        </p:txBody>
      </p:sp>
      <p:pic>
        <p:nvPicPr>
          <p:cNvPr id="4" name="Picture 3" descr="IMG_5509.JPG"/>
          <p:cNvPicPr/>
          <p:nvPr/>
        </p:nvPicPr>
        <p:blipFill>
          <a:blip r:embed="rId2"/>
          <a:stretch>
            <a:fillRect/>
          </a:stretch>
        </p:blipFill>
        <p:spPr>
          <a:xfrm>
            <a:off x="285720" y="1571612"/>
            <a:ext cx="3929090" cy="4357718"/>
          </a:xfrm>
          <a:prstGeom prst="rect">
            <a:avLst/>
          </a:prstGeom>
        </p:spPr>
      </p:pic>
      <p:pic>
        <p:nvPicPr>
          <p:cNvPr id="5" name="Picture 4" descr="IMG_5505.JPG"/>
          <p:cNvPicPr/>
          <p:nvPr/>
        </p:nvPicPr>
        <p:blipFill>
          <a:blip r:embed="rId3"/>
          <a:stretch>
            <a:fillRect/>
          </a:stretch>
        </p:blipFill>
        <p:spPr>
          <a:xfrm>
            <a:off x="4572000" y="1500174"/>
            <a:ext cx="3714776" cy="4357718"/>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214282" y="1600200"/>
            <a:ext cx="8929718" cy="5257800"/>
          </a:xfrm>
        </p:spPr>
        <p:txBody>
          <a:bodyPr>
            <a:normAutofit fontScale="92500" lnSpcReduction="10000"/>
          </a:bodyPr>
          <a:lstStyle/>
          <a:p>
            <a:pPr>
              <a:buFont typeface="Courier New" pitchFamily="49" charset="0"/>
              <a:buChar char="o"/>
            </a:pPr>
            <a:r>
              <a:rPr lang="en-CA" sz="2400" dirty="0" smtClean="0">
                <a:latin typeface="Centaur" pitchFamily="18" charset="0"/>
              </a:rPr>
              <a:t>The EDXA spectrum in Figs.21,22 for BCP microspheres which formed in 6% gelatine shows the atomic composition of the precipitates after one day and 14 days of immersion. The Ca/P ratio was measured to be one day 2.38, 14 days 2.14, which is similar but slightly (one day: lower, 14 days: higher) than that of </a:t>
            </a:r>
            <a:r>
              <a:rPr lang="en-CA" sz="2400" dirty="0" err="1" smtClean="0">
                <a:latin typeface="Centaur" pitchFamily="18" charset="0"/>
              </a:rPr>
              <a:t>stoichiometric</a:t>
            </a:r>
            <a:r>
              <a:rPr lang="en-CA" sz="2400" dirty="0" smtClean="0">
                <a:latin typeface="Centaur" pitchFamily="18" charset="0"/>
              </a:rPr>
              <a:t> HA (2.15)</a:t>
            </a:r>
          </a:p>
          <a:p>
            <a:endParaRPr lang="en-US" dirty="0" smtClean="0">
              <a:latin typeface="Centaur" pitchFamily="18" charset="0"/>
            </a:endParaRPr>
          </a:p>
          <a:p>
            <a:endParaRPr lang="en-US" dirty="0" smtClean="0">
              <a:latin typeface="Centaur" pitchFamily="18" charset="0"/>
            </a:endParaRPr>
          </a:p>
          <a:p>
            <a:endParaRPr lang="en-US" dirty="0" smtClean="0">
              <a:latin typeface="Centaur" pitchFamily="18" charset="0"/>
            </a:endParaRPr>
          </a:p>
          <a:p>
            <a:endParaRPr lang="en-US" dirty="0" smtClean="0">
              <a:latin typeface="Centaur" pitchFamily="18" charset="0"/>
            </a:endParaRPr>
          </a:p>
          <a:p>
            <a:endParaRPr lang="en-US" dirty="0" smtClean="0">
              <a:latin typeface="Centaur" pitchFamily="18" charset="0"/>
            </a:endParaRPr>
          </a:p>
          <a:p>
            <a:endParaRPr lang="en-US" sz="2000" dirty="0" smtClean="0">
              <a:latin typeface="Centaur" pitchFamily="18" charset="0"/>
            </a:endParaRPr>
          </a:p>
          <a:p>
            <a:pPr>
              <a:buNone/>
            </a:pPr>
            <a:endParaRPr lang="en-CA" sz="1500" dirty="0" smtClean="0">
              <a:latin typeface="Centaur" pitchFamily="18" charset="0"/>
            </a:endParaRPr>
          </a:p>
          <a:p>
            <a:pPr>
              <a:buNone/>
            </a:pPr>
            <a:r>
              <a:rPr lang="en-CA" sz="1500" dirty="0" smtClean="0">
                <a:latin typeface="Centaur" pitchFamily="18" charset="0"/>
              </a:rPr>
              <a:t>Fig.21. The  EDXA analysis of the SBF sample immersed                    Fig.22. The  EDXA analysis of the SBF  sample immersed</a:t>
            </a:r>
          </a:p>
          <a:p>
            <a:pPr>
              <a:buNone/>
            </a:pPr>
            <a:r>
              <a:rPr lang="en-CA" sz="1500" dirty="0" smtClean="0">
                <a:latin typeface="Centaur" pitchFamily="18" charset="0"/>
              </a:rPr>
              <a:t>for one days (6BCP65 )                                                                          for  14 days (6BCP65)                                                         </a:t>
            </a:r>
          </a:p>
          <a:p>
            <a:pPr>
              <a:buNone/>
            </a:pPr>
            <a:endParaRPr lang="en-CA" dirty="0" smtClean="0">
              <a:latin typeface="Centaur" pitchFamily="18" charset="0"/>
            </a:endParaRPr>
          </a:p>
          <a:p>
            <a:endParaRPr lang="en-CA" dirty="0" smtClean="0">
              <a:latin typeface="Centaur" pitchFamily="18" charset="0"/>
            </a:endParaRPr>
          </a:p>
          <a:p>
            <a:endParaRPr lang="en-CA" dirty="0">
              <a:latin typeface="Centaur" pitchFamily="18" charset="0"/>
            </a:endParaRPr>
          </a:p>
        </p:txBody>
      </p:sp>
      <p:pic>
        <p:nvPicPr>
          <p:cNvPr id="4" name="Picture 3"/>
          <p:cNvPicPr/>
          <p:nvPr/>
        </p:nvPicPr>
        <p:blipFill>
          <a:blip r:embed="rId2"/>
          <a:srcRect/>
          <a:stretch>
            <a:fillRect/>
          </a:stretch>
        </p:blipFill>
        <p:spPr bwMode="auto">
          <a:xfrm>
            <a:off x="357158" y="3214686"/>
            <a:ext cx="4286280" cy="2786082"/>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4714876" y="3214686"/>
            <a:ext cx="4214842" cy="2857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214282" y="1600200"/>
            <a:ext cx="8929718" cy="5257800"/>
          </a:xfrm>
        </p:spPr>
        <p:txBody>
          <a:bodyPr>
            <a:noAutofit/>
          </a:bodyPr>
          <a:lstStyle/>
          <a:p>
            <a:pPr>
              <a:buFont typeface="Courier New" pitchFamily="49" charset="0"/>
              <a:buChar char="o"/>
            </a:pPr>
            <a:r>
              <a:rPr lang="en-CA" sz="2000" dirty="0" smtClean="0">
                <a:latin typeface="Centaur" pitchFamily="18" charset="0"/>
              </a:rPr>
              <a:t>The EDXA spectrum in Figs.23,24 for combination of HA, </a:t>
            </a:r>
            <a:r>
              <a:rPr lang="en-CA" sz="2000" dirty="0" err="1" smtClean="0">
                <a:latin typeface="Centaur" pitchFamily="18" charset="0"/>
              </a:rPr>
              <a:t>nHA</a:t>
            </a:r>
            <a:r>
              <a:rPr lang="en-CA" sz="2000" dirty="0" smtClean="0">
                <a:latin typeface="Centaur" pitchFamily="18" charset="0"/>
              </a:rPr>
              <a:t> and TCP microspheres which formed in 6% gelatine shows the atomic composition of the precipitates after one day and 14 days of immersion. The Ca/P ratio was measured to be one day 2.40, 14 days 2.24 which is similar but slightly higher than that of </a:t>
            </a:r>
            <a:r>
              <a:rPr lang="en-CA" sz="2000" dirty="0" err="1" smtClean="0">
                <a:latin typeface="Centaur" pitchFamily="18" charset="0"/>
              </a:rPr>
              <a:t>stoichiometric</a:t>
            </a:r>
            <a:r>
              <a:rPr lang="en-CA" sz="2000" dirty="0" smtClean="0">
                <a:latin typeface="Centaur" pitchFamily="18" charset="0"/>
              </a:rPr>
              <a:t> HA.</a:t>
            </a:r>
          </a:p>
          <a:p>
            <a:endParaRPr lang="en-US" sz="2000" dirty="0" smtClean="0">
              <a:latin typeface="Centaur" pitchFamily="18" charset="0"/>
            </a:endParaRPr>
          </a:p>
          <a:p>
            <a:pPr>
              <a:buNone/>
            </a:pPr>
            <a:r>
              <a:rPr lang="en-CA" sz="2000" dirty="0" smtClean="0">
                <a:latin typeface="Centaur" pitchFamily="18" charset="0"/>
              </a:rPr>
              <a:t> </a:t>
            </a:r>
          </a:p>
          <a:p>
            <a:pPr>
              <a:buNone/>
            </a:pPr>
            <a:endParaRPr lang="en-CA" sz="2000" dirty="0" smtClean="0">
              <a:latin typeface="Centaur" pitchFamily="18" charset="0"/>
            </a:endParaRPr>
          </a:p>
          <a:p>
            <a:pPr>
              <a:buNone/>
            </a:pPr>
            <a:endParaRPr lang="en-CA" sz="2000" dirty="0" smtClean="0">
              <a:latin typeface="Centaur" pitchFamily="18" charset="0"/>
            </a:endParaRPr>
          </a:p>
          <a:p>
            <a:pPr>
              <a:buNone/>
            </a:pPr>
            <a:endParaRPr lang="en-CA" sz="2000" dirty="0" smtClean="0">
              <a:latin typeface="Centaur" pitchFamily="18" charset="0"/>
            </a:endParaRPr>
          </a:p>
          <a:p>
            <a:pPr>
              <a:buNone/>
            </a:pPr>
            <a:endParaRPr lang="en-CA" sz="2000" dirty="0" smtClean="0">
              <a:latin typeface="Centaur" pitchFamily="18" charset="0"/>
            </a:endParaRPr>
          </a:p>
          <a:p>
            <a:pPr>
              <a:buNone/>
            </a:pPr>
            <a:endParaRPr lang="en-CA" sz="2000" dirty="0" smtClean="0">
              <a:latin typeface="Centaur" pitchFamily="18" charset="0"/>
            </a:endParaRPr>
          </a:p>
          <a:p>
            <a:pPr>
              <a:buNone/>
            </a:pPr>
            <a:endParaRPr lang="en-CA" sz="2000" dirty="0" smtClean="0">
              <a:latin typeface="Centaur" pitchFamily="18" charset="0"/>
            </a:endParaRPr>
          </a:p>
          <a:p>
            <a:pPr>
              <a:buNone/>
            </a:pPr>
            <a:endParaRPr lang="en-CA" sz="2000" dirty="0" smtClean="0">
              <a:latin typeface="Centaur" pitchFamily="18" charset="0"/>
            </a:endParaRPr>
          </a:p>
          <a:p>
            <a:pPr>
              <a:buNone/>
            </a:pPr>
            <a:r>
              <a:rPr lang="en-CA" sz="1400" dirty="0" smtClean="0">
                <a:latin typeface="Centaur" pitchFamily="18" charset="0"/>
              </a:rPr>
              <a:t>Fig.23. The  EDXA analysis of the SBF sample immersed for one day                    Fig.24. The  EDXA analysis of the SBF  immersed (6HA:nHA:TCP)                                                                                                  for 14 days (6HA:nHA:TCP) </a:t>
            </a:r>
          </a:p>
          <a:p>
            <a:pPr>
              <a:buNone/>
            </a:pPr>
            <a:endParaRPr lang="en-CA" sz="2000" dirty="0" smtClean="0">
              <a:latin typeface="Centaur" pitchFamily="18" charset="0"/>
            </a:endParaRPr>
          </a:p>
          <a:p>
            <a:endParaRPr lang="en-CA" sz="2000" dirty="0">
              <a:latin typeface="Centaur" pitchFamily="18" charset="0"/>
            </a:endParaRPr>
          </a:p>
        </p:txBody>
      </p:sp>
      <p:pic>
        <p:nvPicPr>
          <p:cNvPr id="4" name="Picture 3"/>
          <p:cNvPicPr/>
          <p:nvPr/>
        </p:nvPicPr>
        <p:blipFill>
          <a:blip r:embed="rId2"/>
          <a:srcRect/>
          <a:stretch>
            <a:fillRect/>
          </a:stretch>
        </p:blipFill>
        <p:spPr bwMode="auto">
          <a:xfrm>
            <a:off x="357158" y="3500438"/>
            <a:ext cx="4071966" cy="2428892"/>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4643438" y="3500438"/>
            <a:ext cx="4143405" cy="242889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accent2">
                    <a:lumMod val="50000"/>
                  </a:schemeClr>
                </a:solidFill>
                <a:effectLst>
                  <a:outerShdw blurRad="38100" dist="38100" dir="2700000" algn="tl">
                    <a:srgbClr val="000000">
                      <a:alpha val="43137"/>
                    </a:srgbClr>
                  </a:outerShdw>
                </a:effectLst>
                <a:latin typeface="Centaur" pitchFamily="18" charset="0"/>
              </a:rPr>
              <a:t>conclusion</a:t>
            </a:r>
            <a:endParaRPr lang="en-CA" sz="5400" b="1" dirty="0">
              <a:solidFill>
                <a:schemeClr val="accent2">
                  <a:lumMod val="50000"/>
                </a:schemeClr>
              </a:solidFill>
              <a:effectLst>
                <a:outerShdw blurRad="38100" dist="38100" dir="2700000" algn="tl">
                  <a:srgbClr val="000000">
                    <a:alpha val="43137"/>
                  </a:srgbClr>
                </a:outerShdw>
              </a:effectLst>
              <a:latin typeface="Centaur" pitchFamily="18" charset="0"/>
            </a:endParaRPr>
          </a:p>
        </p:txBody>
      </p:sp>
      <p:sp>
        <p:nvSpPr>
          <p:cNvPr id="3" name="Content Placeholder 2"/>
          <p:cNvSpPr>
            <a:spLocks noGrp="1"/>
          </p:cNvSpPr>
          <p:nvPr>
            <p:ph idx="1"/>
          </p:nvPr>
        </p:nvSpPr>
        <p:spPr/>
        <p:txBody>
          <a:bodyPr>
            <a:normAutofit/>
          </a:bodyPr>
          <a:lstStyle/>
          <a:p>
            <a:pPr>
              <a:buFont typeface="Courier New" pitchFamily="49" charset="0"/>
              <a:buChar char="o"/>
            </a:pPr>
            <a:r>
              <a:rPr lang="en-US" sz="2000" dirty="0" smtClean="0">
                <a:solidFill>
                  <a:schemeClr val="accent2">
                    <a:lumMod val="75000"/>
                  </a:schemeClr>
                </a:solidFill>
                <a:latin typeface="Centaur" pitchFamily="18" charset="0"/>
              </a:rPr>
              <a:t>The present study develop bioactive ceramic microspheres for applications in hard tissue regeneration.</a:t>
            </a:r>
          </a:p>
          <a:p>
            <a:pPr>
              <a:buFont typeface="Courier New" pitchFamily="49" charset="0"/>
              <a:buChar char="o"/>
            </a:pPr>
            <a:endParaRPr lang="en-US" sz="2000" dirty="0" smtClean="0">
              <a:solidFill>
                <a:schemeClr val="accent4">
                  <a:lumMod val="75000"/>
                </a:schemeClr>
              </a:solidFill>
              <a:latin typeface="Centaur" pitchFamily="18" charset="0"/>
            </a:endParaRPr>
          </a:p>
          <a:p>
            <a:pPr>
              <a:buFont typeface="Courier New" pitchFamily="49" charset="0"/>
              <a:buChar char="o"/>
            </a:pPr>
            <a:r>
              <a:rPr lang="en-US" sz="2000" dirty="0" smtClean="0">
                <a:solidFill>
                  <a:schemeClr val="accent4">
                    <a:lumMod val="75000"/>
                  </a:schemeClr>
                </a:solidFill>
                <a:latin typeface="Centaur" pitchFamily="18" charset="0"/>
              </a:rPr>
              <a:t>Best morphology observed in the case  of microspheres formed using 6% gelatin.</a:t>
            </a:r>
          </a:p>
          <a:p>
            <a:pPr>
              <a:buFont typeface="Courier New" pitchFamily="49" charset="0"/>
              <a:buChar char="o"/>
            </a:pPr>
            <a:endParaRPr lang="en-US" sz="2000" dirty="0" smtClean="0">
              <a:solidFill>
                <a:schemeClr val="accent2">
                  <a:lumMod val="75000"/>
                </a:schemeClr>
              </a:solidFill>
              <a:latin typeface="Centaur" pitchFamily="18" charset="0"/>
            </a:endParaRPr>
          </a:p>
          <a:p>
            <a:pPr>
              <a:buFont typeface="Courier New" pitchFamily="49" charset="0"/>
              <a:buChar char="o"/>
            </a:pPr>
            <a:r>
              <a:rPr lang="en-US" sz="2000" dirty="0" smtClean="0">
                <a:solidFill>
                  <a:schemeClr val="accent2">
                    <a:lumMod val="75000"/>
                  </a:schemeClr>
                </a:solidFill>
                <a:latin typeface="Centaur" pitchFamily="18" charset="0"/>
              </a:rPr>
              <a:t>Due to the high surface to volume ratio, have a high potential as cell carrier.</a:t>
            </a:r>
          </a:p>
          <a:p>
            <a:pPr>
              <a:buFont typeface="Courier New" pitchFamily="49" charset="0"/>
              <a:buChar char="o"/>
            </a:pPr>
            <a:endParaRPr lang="en-US" sz="2000" dirty="0" smtClean="0">
              <a:solidFill>
                <a:schemeClr val="accent4">
                  <a:lumMod val="75000"/>
                </a:schemeClr>
              </a:solidFill>
              <a:latin typeface="Centaur" pitchFamily="18" charset="0"/>
            </a:endParaRPr>
          </a:p>
          <a:p>
            <a:pPr>
              <a:buFont typeface="Courier New" pitchFamily="49" charset="0"/>
              <a:buChar char="o"/>
            </a:pPr>
            <a:r>
              <a:rPr lang="en-US" sz="2000" dirty="0" smtClean="0">
                <a:solidFill>
                  <a:schemeClr val="accent4">
                    <a:lumMod val="75000"/>
                  </a:schemeClr>
                </a:solidFill>
                <a:latin typeface="Centaur" pitchFamily="18" charset="0"/>
              </a:rPr>
              <a:t>Microspheres property are </a:t>
            </a:r>
            <a:r>
              <a:rPr lang="en-US" sz="2000" dirty="0" err="1" smtClean="0">
                <a:solidFill>
                  <a:schemeClr val="accent4">
                    <a:lumMod val="75000"/>
                  </a:schemeClr>
                </a:solidFill>
                <a:latin typeface="Centaur" pitchFamily="18" charset="0"/>
              </a:rPr>
              <a:t>Osteoinductive</a:t>
            </a:r>
            <a:r>
              <a:rPr lang="en-US" sz="2000" dirty="0" smtClean="0">
                <a:solidFill>
                  <a:schemeClr val="accent4">
                    <a:lumMod val="75000"/>
                  </a:schemeClr>
                </a:solidFill>
                <a:latin typeface="Centaur" pitchFamily="18" charset="0"/>
              </a:rPr>
              <a:t> and </a:t>
            </a:r>
            <a:r>
              <a:rPr lang="en-US" sz="2000" dirty="0" err="1" smtClean="0">
                <a:solidFill>
                  <a:schemeClr val="accent4">
                    <a:lumMod val="75000"/>
                  </a:schemeClr>
                </a:solidFill>
                <a:latin typeface="Centaur" pitchFamily="18" charset="0"/>
              </a:rPr>
              <a:t>Osteoconductive</a:t>
            </a:r>
            <a:r>
              <a:rPr lang="en-US" sz="2000" dirty="0" smtClean="0">
                <a:solidFill>
                  <a:schemeClr val="accent4">
                    <a:lumMod val="75000"/>
                  </a:schemeClr>
                </a:solidFill>
                <a:latin typeface="Centaur" pitchFamily="18" charset="0"/>
              </a:rPr>
              <a:t> simultaneously.</a:t>
            </a:r>
          </a:p>
          <a:p>
            <a:pPr>
              <a:buFont typeface="Courier New" pitchFamily="49" charset="0"/>
              <a:buChar char="o"/>
            </a:pPr>
            <a:endParaRPr lang="en-US" sz="2000" dirty="0" smtClean="0">
              <a:solidFill>
                <a:schemeClr val="accent2">
                  <a:lumMod val="75000"/>
                </a:schemeClr>
              </a:solidFill>
              <a:latin typeface="Centaur" pitchFamily="18" charset="0"/>
            </a:endParaRPr>
          </a:p>
          <a:p>
            <a:pPr>
              <a:buFont typeface="Courier New" pitchFamily="49" charset="0"/>
              <a:buChar char="o"/>
            </a:pPr>
            <a:r>
              <a:rPr lang="en-US" sz="2000" dirty="0" smtClean="0">
                <a:solidFill>
                  <a:schemeClr val="accent2">
                    <a:lumMod val="75000"/>
                  </a:schemeClr>
                </a:solidFill>
                <a:latin typeface="Centaur" pitchFamily="18" charset="0"/>
              </a:rPr>
              <a:t>Spherical and smooth surface of the microspheres make them good </a:t>
            </a:r>
            <a:r>
              <a:rPr lang="en-US" sz="2000" dirty="0" err="1" smtClean="0">
                <a:solidFill>
                  <a:schemeClr val="accent2">
                    <a:lumMod val="75000"/>
                  </a:schemeClr>
                </a:solidFill>
                <a:latin typeface="Centaur" pitchFamily="18" charset="0"/>
              </a:rPr>
              <a:t>condidate</a:t>
            </a:r>
            <a:r>
              <a:rPr lang="en-US" sz="2000" dirty="0" smtClean="0">
                <a:solidFill>
                  <a:schemeClr val="accent2">
                    <a:lumMod val="75000"/>
                  </a:schemeClr>
                </a:solidFill>
                <a:latin typeface="Centaur" pitchFamily="18" charset="0"/>
              </a:rPr>
              <a:t>  for drug release. </a:t>
            </a:r>
            <a:endParaRPr lang="en-CA" sz="2000" dirty="0">
              <a:solidFill>
                <a:schemeClr val="accent2">
                  <a:lumMod val="75000"/>
                </a:schemeClr>
              </a:solidFill>
              <a:latin typeface="Centaur" pitchFamily="18" charset="0"/>
            </a:endParaRPr>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a:bodyPr>
          <a:lstStyle/>
          <a:p>
            <a:pPr algn="ctr">
              <a:buNone/>
            </a:pPr>
            <a:endParaRPr lang="en-US" sz="4000" b="1" dirty="0" smtClean="0">
              <a:solidFill>
                <a:schemeClr val="accent2">
                  <a:lumMod val="75000"/>
                </a:schemeClr>
              </a:solidFill>
              <a:latin typeface="Centaur" pitchFamily="18" charset="0"/>
            </a:endParaRPr>
          </a:p>
          <a:p>
            <a:pPr algn="ctr">
              <a:buNone/>
            </a:pPr>
            <a:endParaRPr lang="en-US" sz="4000" b="1" dirty="0" smtClean="0">
              <a:solidFill>
                <a:schemeClr val="accent2">
                  <a:lumMod val="75000"/>
                </a:schemeClr>
              </a:solidFill>
              <a:latin typeface="Centaur" pitchFamily="18" charset="0"/>
            </a:endParaRPr>
          </a:p>
          <a:p>
            <a:pPr algn="ctr">
              <a:buNone/>
            </a:pPr>
            <a:r>
              <a:rPr lang="en-US" sz="4000" b="1" dirty="0" smtClean="0">
                <a:solidFill>
                  <a:schemeClr val="accent2">
                    <a:lumMod val="75000"/>
                  </a:schemeClr>
                </a:solidFill>
                <a:latin typeface="Centaur" pitchFamily="18" charset="0"/>
              </a:rPr>
              <a:t>Thank you for your attention</a:t>
            </a:r>
            <a:endParaRPr lang="en-US" sz="4000" dirty="0" smtClean="0">
              <a:solidFill>
                <a:schemeClr val="accent2">
                  <a:lumMod val="75000"/>
                </a:schemeClr>
              </a:solidFill>
              <a:latin typeface="Centaur" pitchFamily="18" charset="0"/>
            </a:endParaRPr>
          </a:p>
          <a:p>
            <a:pPr algn="ctr">
              <a:buNone/>
            </a:pPr>
            <a:endParaRPr lang="en-CA" sz="4000" dirty="0">
              <a:solidFill>
                <a:schemeClr val="accent2">
                  <a:lumMod val="75000"/>
                </a:schemeClr>
              </a:solidFill>
              <a:latin typeface="Centaur" pitchFamily="18" charset="0"/>
            </a:endParaRP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2853</TotalTime>
  <Words>1506</Words>
  <Application>Microsoft Office PowerPoint</Application>
  <PresentationFormat>On-screen Show (4:3)</PresentationFormat>
  <Paragraphs>349</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Preparation and Bioactivity evaluation of bioresorbable biphasic calcium phosphate microspheres for hard tissue engineering </vt:lpstr>
      <vt:lpstr>Outline of Presentation</vt:lpstr>
      <vt:lpstr>Microspheres</vt:lpstr>
      <vt:lpstr>Polymerics microspheres</vt:lpstr>
      <vt:lpstr>Bioceramic microspheres</vt:lpstr>
      <vt:lpstr>Bioceramics</vt:lpstr>
      <vt:lpstr>Hydroxyapatite</vt:lpstr>
      <vt:lpstr>tricalcium phosphate</vt:lpstr>
      <vt:lpstr>Slide 9</vt:lpstr>
      <vt:lpstr>Slide 10</vt:lpstr>
      <vt:lpstr>Preparation of BCP microspheres</vt:lpstr>
      <vt:lpstr>Slide 12</vt:lpstr>
      <vt:lpstr>Slide 13</vt:lpstr>
      <vt:lpstr>SEM result</vt:lpstr>
      <vt:lpstr>Slide 15</vt:lpstr>
      <vt:lpstr>Slide 16</vt:lpstr>
      <vt:lpstr>Slide 17</vt:lpstr>
      <vt:lpstr>Slide 18</vt:lpstr>
      <vt:lpstr>Slide 19</vt:lpstr>
      <vt:lpstr>XRD result</vt:lpstr>
      <vt:lpstr>Slide 21</vt:lpstr>
      <vt:lpstr>Slide 22</vt:lpstr>
      <vt:lpstr>Slide 23</vt:lpstr>
      <vt:lpstr>Slide 24</vt:lpstr>
      <vt:lpstr>Slide 25</vt:lpstr>
      <vt:lpstr>Slide 26</vt:lpstr>
      <vt:lpstr>conclusion</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Preparation and Bioactivity evaluation of bioresorbable biphasic calcium phosphate microspheres for hard tissue engineering </dc:title>
  <dc:creator>Shokouh</dc:creator>
  <cp:lastModifiedBy>Shokouh</cp:lastModifiedBy>
  <cp:revision>123</cp:revision>
  <dcterms:created xsi:type="dcterms:W3CDTF">2015-02-28T16:29:46Z</dcterms:created>
  <dcterms:modified xsi:type="dcterms:W3CDTF">2015-03-08T08:33:39Z</dcterms:modified>
</cp:coreProperties>
</file>