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8"/>
  </p:notesMasterIdLst>
  <p:sldIdLst>
    <p:sldId id="317" r:id="rId3"/>
    <p:sldId id="318" r:id="rId4"/>
    <p:sldId id="257" r:id="rId5"/>
    <p:sldId id="258" r:id="rId6"/>
    <p:sldId id="259" r:id="rId7"/>
    <p:sldId id="260" r:id="rId8"/>
    <p:sldId id="261" r:id="rId9"/>
    <p:sldId id="262" r:id="rId10"/>
    <p:sldId id="263" r:id="rId11"/>
    <p:sldId id="316" r:id="rId12"/>
    <p:sldId id="264" r:id="rId13"/>
    <p:sldId id="265" r:id="rId14"/>
    <p:sldId id="266" r:id="rId15"/>
    <p:sldId id="267" r:id="rId16"/>
    <p:sldId id="268" r:id="rId17"/>
    <p:sldId id="269" r:id="rId18"/>
    <p:sldId id="270" r:id="rId19"/>
    <p:sldId id="271" r:id="rId20"/>
    <p:sldId id="272" r:id="rId21"/>
    <p:sldId id="273" r:id="rId22"/>
    <p:sldId id="274" r:id="rId23"/>
    <p:sldId id="307" r:id="rId24"/>
    <p:sldId id="308" r:id="rId25"/>
    <p:sldId id="309" r:id="rId26"/>
    <p:sldId id="310" r:id="rId27"/>
    <p:sldId id="311" r:id="rId28"/>
    <p:sldId id="313" r:id="rId29"/>
    <p:sldId id="314" r:id="rId30"/>
    <p:sldId id="276" r:id="rId31"/>
    <p:sldId id="277" r:id="rId32"/>
    <p:sldId id="315" r:id="rId33"/>
    <p:sldId id="278" r:id="rId34"/>
    <p:sldId id="279" r:id="rId35"/>
    <p:sldId id="280" r:id="rId36"/>
    <p:sldId id="28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7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chrisseager:Documents:Research:AIAA%20Florida%20Graph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ericzishka:Downloads:Heat%20Flux.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Pareto-optimal Front</a:t>
            </a:r>
          </a:p>
        </c:rich>
      </c:tx>
      <c:overlay val="0"/>
    </c:title>
    <c:autoTitleDeleted val="0"/>
    <c:plotArea>
      <c:layout/>
      <c:scatterChart>
        <c:scatterStyle val="lineMarker"/>
        <c:varyColors val="0"/>
        <c:ser>
          <c:idx val="0"/>
          <c:order val="0"/>
          <c:spPr>
            <a:ln w="47625">
              <a:noFill/>
            </a:ln>
          </c:spPr>
          <c:marker>
            <c:symbol val="square"/>
            <c:size val="9"/>
            <c:spPr>
              <a:solidFill>
                <a:srgbClr val="800000"/>
              </a:solidFill>
              <a:ln>
                <a:solidFill>
                  <a:srgbClr val="800000"/>
                </a:solidFill>
              </a:ln>
            </c:spPr>
          </c:marker>
          <c:trendline>
            <c:trendlineType val="poly"/>
            <c:order val="2"/>
            <c:backward val="0.5"/>
            <c:dispRSqr val="0"/>
            <c:dispEq val="0"/>
          </c:trendline>
          <c:xVal>
            <c:numRef>
              <c:f>Sheet1!$D$2:$F$2</c:f>
              <c:numCache>
                <c:formatCode>General</c:formatCode>
                <c:ptCount val="3"/>
                <c:pt idx="0">
                  <c:v>0.78421052631578902</c:v>
                </c:pt>
                <c:pt idx="1">
                  <c:v>0.86793684210526301</c:v>
                </c:pt>
                <c:pt idx="2">
                  <c:v>1.0105263157894731</c:v>
                </c:pt>
              </c:numCache>
            </c:numRef>
          </c:xVal>
          <c:yVal>
            <c:numRef>
              <c:f>Sheet1!$D$3:$F$3</c:f>
              <c:numCache>
                <c:formatCode>General</c:formatCode>
                <c:ptCount val="3"/>
                <c:pt idx="0">
                  <c:v>0.87109375</c:v>
                </c:pt>
                <c:pt idx="1">
                  <c:v>0.80859375</c:v>
                </c:pt>
                <c:pt idx="2">
                  <c:v>0.7421875</c:v>
                </c:pt>
              </c:numCache>
            </c:numRef>
          </c:yVal>
          <c:smooth val="0"/>
        </c:ser>
        <c:ser>
          <c:idx val="1"/>
          <c:order val="1"/>
          <c:spPr>
            <a:ln w="47625">
              <a:noFill/>
            </a:ln>
          </c:spPr>
          <c:marker>
            <c:symbol val="square"/>
            <c:size val="9"/>
            <c:spPr>
              <a:solidFill>
                <a:srgbClr val="008000"/>
              </a:solidFill>
              <a:ln>
                <a:solidFill>
                  <a:srgbClr val="008000"/>
                </a:solidFill>
              </a:ln>
            </c:spPr>
          </c:marker>
          <c:xVal>
            <c:numRef>
              <c:f>Sheet1!$E$2</c:f>
              <c:numCache>
                <c:formatCode>General</c:formatCode>
                <c:ptCount val="1"/>
                <c:pt idx="0">
                  <c:v>0.86793684210526301</c:v>
                </c:pt>
              </c:numCache>
            </c:numRef>
          </c:xVal>
          <c:yVal>
            <c:numRef>
              <c:f>Sheet1!$E$3</c:f>
              <c:numCache>
                <c:formatCode>General</c:formatCode>
                <c:ptCount val="1"/>
                <c:pt idx="0">
                  <c:v>0.80859375</c:v>
                </c:pt>
              </c:numCache>
            </c:numRef>
          </c:yVal>
          <c:smooth val="0"/>
        </c:ser>
        <c:ser>
          <c:idx val="2"/>
          <c:order val="2"/>
          <c:spPr>
            <a:ln w="47625">
              <a:noFill/>
            </a:ln>
          </c:spPr>
          <c:marker>
            <c:symbol val="square"/>
            <c:size val="9"/>
            <c:spPr>
              <a:solidFill>
                <a:srgbClr val="000090"/>
              </a:solidFill>
              <a:ln>
                <a:solidFill>
                  <a:srgbClr val="000090"/>
                </a:solidFill>
              </a:ln>
            </c:spPr>
          </c:marker>
          <c:xVal>
            <c:numRef>
              <c:f>Sheet1!$F$2</c:f>
              <c:numCache>
                <c:formatCode>General</c:formatCode>
                <c:ptCount val="1"/>
                <c:pt idx="0">
                  <c:v>1.0105263157894731</c:v>
                </c:pt>
              </c:numCache>
            </c:numRef>
          </c:xVal>
          <c:yVal>
            <c:numRef>
              <c:f>Sheet1!$F$3</c:f>
              <c:numCache>
                <c:formatCode>General</c:formatCode>
                <c:ptCount val="1"/>
                <c:pt idx="0">
                  <c:v>0.7421875</c:v>
                </c:pt>
              </c:numCache>
            </c:numRef>
          </c:yVal>
          <c:smooth val="0"/>
        </c:ser>
        <c:dLbls>
          <c:showLegendKey val="0"/>
          <c:showVal val="0"/>
          <c:showCatName val="0"/>
          <c:showSerName val="0"/>
          <c:showPercent val="0"/>
          <c:showBubbleSize val="0"/>
        </c:dLbls>
        <c:axId val="113851712"/>
        <c:axId val="149527296"/>
      </c:scatterChart>
      <c:valAx>
        <c:axId val="113851712"/>
        <c:scaling>
          <c:orientation val="minMax"/>
          <c:max val="1.03"/>
          <c:min val="0.65"/>
        </c:scaling>
        <c:delete val="0"/>
        <c:axPos val="b"/>
        <c:title>
          <c:tx>
            <c:rich>
              <a:bodyPr/>
              <a:lstStyle/>
              <a:p>
                <a:pPr>
                  <a:defRPr/>
                </a:pPr>
                <a:r>
                  <a:rPr lang="en-US"/>
                  <a:t>Normalized Drag Coefficient</a:t>
                </a:r>
                <a:r>
                  <a:rPr lang="en-US" baseline="0"/>
                  <a:t> (Trial/Baseline)</a:t>
                </a:r>
                <a:endParaRPr lang="en-US"/>
              </a:p>
            </c:rich>
          </c:tx>
          <c:layout>
            <c:manualLayout>
              <c:xMode val="edge"/>
              <c:yMode val="edge"/>
              <c:x val="0.19786056952721701"/>
              <c:y val="0.90713940586972097"/>
            </c:manualLayout>
          </c:layout>
          <c:overlay val="0"/>
        </c:title>
        <c:numFmt formatCode="General" sourceLinked="1"/>
        <c:majorTickMark val="out"/>
        <c:minorTickMark val="none"/>
        <c:tickLblPos val="nextTo"/>
        <c:crossAx val="149527296"/>
        <c:crossesAt val="0.7"/>
        <c:crossBetween val="midCat"/>
        <c:majorUnit val="0.05"/>
      </c:valAx>
      <c:valAx>
        <c:axId val="149527296"/>
        <c:scaling>
          <c:orientation val="minMax"/>
          <c:max val="1.02"/>
          <c:min val="0.74"/>
        </c:scaling>
        <c:delete val="0"/>
        <c:axPos val="l"/>
        <c:title>
          <c:tx>
            <c:rich>
              <a:bodyPr rot="-5400000" vert="horz"/>
              <a:lstStyle/>
              <a:p>
                <a:pPr>
                  <a:defRPr/>
                </a:pPr>
                <a:r>
                  <a:rPr lang="en-US"/>
                  <a:t>Normalized</a:t>
                </a:r>
                <a:r>
                  <a:rPr lang="en-US" baseline="0"/>
                  <a:t> Maximum Heat Transfer (Trial/Baseline)</a:t>
                </a:r>
                <a:endParaRPr lang="en-US"/>
              </a:p>
            </c:rich>
          </c:tx>
          <c:layout>
            <c:manualLayout>
              <c:xMode val="edge"/>
              <c:yMode val="edge"/>
              <c:x val="4.7033285094066603E-2"/>
              <c:y val="0.206083858591395"/>
            </c:manualLayout>
          </c:layout>
          <c:overlay val="0"/>
        </c:title>
        <c:numFmt formatCode="General" sourceLinked="1"/>
        <c:majorTickMark val="out"/>
        <c:minorTickMark val="none"/>
        <c:tickLblPos val="nextTo"/>
        <c:crossAx val="113851712"/>
        <c:crosses val="autoZero"/>
        <c:crossBetween val="midCat"/>
      </c:valAx>
    </c:plotArea>
    <c:plotVisOnly val="1"/>
    <c:dispBlanksAs val="gap"/>
    <c:showDLblsOverMax val="0"/>
  </c:chart>
  <c:spPr>
    <a:ln>
      <a:solidFill>
        <a:schemeClr val="tx1"/>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423135799257621"/>
          <c:y val="7.2144288577154311E-2"/>
          <c:w val="0.77950434721708095"/>
          <c:h val="0.61576570463762204"/>
        </c:manualLayout>
      </c:layout>
      <c:scatterChart>
        <c:scatterStyle val="lineMarker"/>
        <c:varyColors val="0"/>
        <c:ser>
          <c:idx val="0"/>
          <c:order val="0"/>
          <c:spPr>
            <a:ln w="28575">
              <a:noFill/>
            </a:ln>
          </c:spPr>
          <c:marker>
            <c:symbol val="star"/>
            <c:size val="3"/>
          </c:marker>
          <c:xVal>
            <c:numRef>
              <c:f>'.5-1'!$A$1:$A$1598</c:f>
              <c:numCache>
                <c:formatCode>General</c:formatCode>
                <c:ptCount val="1583"/>
                <c:pt idx="0">
                  <c:v>-6.3489800000000001</c:v>
                </c:pt>
                <c:pt idx="1">
                  <c:v>-6.34884</c:v>
                </c:pt>
                <c:pt idx="2">
                  <c:v>-6.3487200000000001</c:v>
                </c:pt>
                <c:pt idx="3">
                  <c:v>-6.3486000000000002</c:v>
                </c:pt>
                <c:pt idx="4">
                  <c:v>-6.3484800000000003</c:v>
                </c:pt>
                <c:pt idx="5">
                  <c:v>-6.3483599999999996</c:v>
                </c:pt>
                <c:pt idx="6">
                  <c:v>-6.3482199999999986</c:v>
                </c:pt>
                <c:pt idx="7">
                  <c:v>-6.3480699999999999</c:v>
                </c:pt>
                <c:pt idx="8">
                  <c:v>-6.3479299999999999</c:v>
                </c:pt>
                <c:pt idx="9">
                  <c:v>-6.3477800000000002</c:v>
                </c:pt>
                <c:pt idx="10">
                  <c:v>-6.3475599999999996</c:v>
                </c:pt>
                <c:pt idx="11">
                  <c:v>-6.3473300000000004</c:v>
                </c:pt>
                <c:pt idx="12">
                  <c:v>-6.3471100000000007</c:v>
                </c:pt>
                <c:pt idx="13">
                  <c:v>-6.3468900000000001</c:v>
                </c:pt>
                <c:pt idx="14">
                  <c:v>-6.34666</c:v>
                </c:pt>
                <c:pt idx="15">
                  <c:v>-6.3464299999999998</c:v>
                </c:pt>
                <c:pt idx="16">
                  <c:v>-6.3462100000000001</c:v>
                </c:pt>
                <c:pt idx="17">
                  <c:v>-6.34598</c:v>
                </c:pt>
                <c:pt idx="18">
                  <c:v>-6.3456599999999996</c:v>
                </c:pt>
                <c:pt idx="19">
                  <c:v>-6.3453399999999993</c:v>
                </c:pt>
                <c:pt idx="20">
                  <c:v>-6.3450199999999999</c:v>
                </c:pt>
                <c:pt idx="21">
                  <c:v>-6.3446999999999996</c:v>
                </c:pt>
                <c:pt idx="22">
                  <c:v>-6.3443699999999996</c:v>
                </c:pt>
                <c:pt idx="23">
                  <c:v>-6.3440500000000002</c:v>
                </c:pt>
                <c:pt idx="24">
                  <c:v>-6.3437299999999999</c:v>
                </c:pt>
                <c:pt idx="25">
                  <c:v>-6.3434099999999987</c:v>
                </c:pt>
                <c:pt idx="26">
                  <c:v>-6.3430900000000001</c:v>
                </c:pt>
                <c:pt idx="27">
                  <c:v>-6.3427800000000003</c:v>
                </c:pt>
                <c:pt idx="28">
                  <c:v>-6.34246</c:v>
                </c:pt>
                <c:pt idx="29">
                  <c:v>-6.3421500000000002</c:v>
                </c:pt>
                <c:pt idx="30">
                  <c:v>-6.3418299999999999</c:v>
                </c:pt>
                <c:pt idx="31">
                  <c:v>-6.34152</c:v>
                </c:pt>
                <c:pt idx="32">
                  <c:v>-6.3412100000000002</c:v>
                </c:pt>
                <c:pt idx="33">
                  <c:v>-6.3409000000000004</c:v>
                </c:pt>
                <c:pt idx="34">
                  <c:v>-6.34056</c:v>
                </c:pt>
                <c:pt idx="35">
                  <c:v>-6.3402199999999986</c:v>
                </c:pt>
                <c:pt idx="36">
                  <c:v>-6.33988</c:v>
                </c:pt>
                <c:pt idx="37">
                  <c:v>-6.3395400000000004</c:v>
                </c:pt>
                <c:pt idx="38">
                  <c:v>-6.3391400000000004</c:v>
                </c:pt>
                <c:pt idx="39">
                  <c:v>-6.3387399999999996</c:v>
                </c:pt>
                <c:pt idx="40">
                  <c:v>-6.33833</c:v>
                </c:pt>
                <c:pt idx="41">
                  <c:v>-6.3379300000000001</c:v>
                </c:pt>
                <c:pt idx="42">
                  <c:v>-6.3375199999999996</c:v>
                </c:pt>
                <c:pt idx="43">
                  <c:v>-6.3371199999999996</c:v>
                </c:pt>
                <c:pt idx="44">
                  <c:v>-6.3367199999999997</c:v>
                </c:pt>
                <c:pt idx="45">
                  <c:v>-6.3363100000000001</c:v>
                </c:pt>
                <c:pt idx="46">
                  <c:v>-6.3358400000000001</c:v>
                </c:pt>
                <c:pt idx="47">
                  <c:v>-6.3353599999999997</c:v>
                </c:pt>
                <c:pt idx="48">
                  <c:v>-6.3348800000000001</c:v>
                </c:pt>
                <c:pt idx="49">
                  <c:v>-6.3343999999999996</c:v>
                </c:pt>
                <c:pt idx="50">
                  <c:v>-6.3339099999999986</c:v>
                </c:pt>
                <c:pt idx="51">
                  <c:v>-6.3334100000000007</c:v>
                </c:pt>
                <c:pt idx="52">
                  <c:v>-6.3329199999999997</c:v>
                </c:pt>
                <c:pt idx="53">
                  <c:v>-6.3324299999999996</c:v>
                </c:pt>
                <c:pt idx="54">
                  <c:v>-6.3319000000000001</c:v>
                </c:pt>
                <c:pt idx="55">
                  <c:v>-6.3313800000000002</c:v>
                </c:pt>
                <c:pt idx="56">
                  <c:v>-6.3308599999999986</c:v>
                </c:pt>
                <c:pt idx="57">
                  <c:v>-6.3303399999999996</c:v>
                </c:pt>
                <c:pt idx="58">
                  <c:v>-6.3297500000000007</c:v>
                </c:pt>
                <c:pt idx="59">
                  <c:v>-6.3291700000000004</c:v>
                </c:pt>
                <c:pt idx="60">
                  <c:v>-6.3285799999999997</c:v>
                </c:pt>
                <c:pt idx="61">
                  <c:v>-6.3279900000000007</c:v>
                </c:pt>
                <c:pt idx="62">
                  <c:v>-6.3274000000000008</c:v>
                </c:pt>
                <c:pt idx="63">
                  <c:v>-6.3268200000000014</c:v>
                </c:pt>
                <c:pt idx="64">
                  <c:v>-6.3262300000000007</c:v>
                </c:pt>
                <c:pt idx="65">
                  <c:v>-6.3256400000000008</c:v>
                </c:pt>
                <c:pt idx="66">
                  <c:v>-6.3249899999999997</c:v>
                </c:pt>
                <c:pt idx="67">
                  <c:v>-6.3243400000000003</c:v>
                </c:pt>
                <c:pt idx="68">
                  <c:v>-6.32369</c:v>
                </c:pt>
                <c:pt idx="69">
                  <c:v>-6.3230400000000007</c:v>
                </c:pt>
                <c:pt idx="70">
                  <c:v>-6.3223700000000003</c:v>
                </c:pt>
                <c:pt idx="71">
                  <c:v>-6.3217000000000008</c:v>
                </c:pt>
                <c:pt idx="72">
                  <c:v>-6.3210300000000004</c:v>
                </c:pt>
                <c:pt idx="73">
                  <c:v>-6.3203499999999986</c:v>
                </c:pt>
                <c:pt idx="74">
                  <c:v>-6.3196700000000003</c:v>
                </c:pt>
                <c:pt idx="75">
                  <c:v>-6.3189799999999998</c:v>
                </c:pt>
                <c:pt idx="76">
                  <c:v>-6.3182999999999998</c:v>
                </c:pt>
                <c:pt idx="77">
                  <c:v>-6.3176200000000007</c:v>
                </c:pt>
                <c:pt idx="78">
                  <c:v>-6.3168499999999996</c:v>
                </c:pt>
                <c:pt idx="79">
                  <c:v>-6.3160800000000004</c:v>
                </c:pt>
                <c:pt idx="80">
                  <c:v>-6.3153100000000002</c:v>
                </c:pt>
                <c:pt idx="81">
                  <c:v>-6.31454</c:v>
                </c:pt>
                <c:pt idx="82">
                  <c:v>-6.3137699999999999</c:v>
                </c:pt>
                <c:pt idx="83">
                  <c:v>-6.3130100000000002</c:v>
                </c:pt>
                <c:pt idx="84">
                  <c:v>-6.3122400000000001</c:v>
                </c:pt>
                <c:pt idx="85">
                  <c:v>-6.3114699999999999</c:v>
                </c:pt>
                <c:pt idx="86">
                  <c:v>-6.3106</c:v>
                </c:pt>
                <c:pt idx="87">
                  <c:v>-6.3097300000000001</c:v>
                </c:pt>
                <c:pt idx="88">
                  <c:v>-6.3088499999999996</c:v>
                </c:pt>
                <c:pt idx="89">
                  <c:v>-6.3079800000000006</c:v>
                </c:pt>
                <c:pt idx="90">
                  <c:v>-6.3070199999999996</c:v>
                </c:pt>
                <c:pt idx="91">
                  <c:v>-6.3060499999999999</c:v>
                </c:pt>
                <c:pt idx="92">
                  <c:v>-6.3050800000000002</c:v>
                </c:pt>
                <c:pt idx="93">
                  <c:v>-6.3041099999999997</c:v>
                </c:pt>
                <c:pt idx="94">
                  <c:v>-6.3031499999999996</c:v>
                </c:pt>
                <c:pt idx="95">
                  <c:v>-6.3021799999999999</c:v>
                </c:pt>
                <c:pt idx="96">
                  <c:v>-6.3012100000000002</c:v>
                </c:pt>
                <c:pt idx="97">
                  <c:v>-6.3002399999999996</c:v>
                </c:pt>
                <c:pt idx="98">
                  <c:v>-6.2991899999999994</c:v>
                </c:pt>
                <c:pt idx="99">
                  <c:v>-6.2981499999999997</c:v>
                </c:pt>
                <c:pt idx="100">
                  <c:v>-6.2971000000000004</c:v>
                </c:pt>
                <c:pt idx="101">
                  <c:v>-6.2960500000000001</c:v>
                </c:pt>
                <c:pt idx="102">
                  <c:v>-6.2949999999999999</c:v>
                </c:pt>
                <c:pt idx="103">
                  <c:v>-6.2939399999999992</c:v>
                </c:pt>
                <c:pt idx="104">
                  <c:v>-6.2928899999999999</c:v>
                </c:pt>
                <c:pt idx="105">
                  <c:v>-6.2918399999999997</c:v>
                </c:pt>
                <c:pt idx="106">
                  <c:v>-6.2907500000000001</c:v>
                </c:pt>
                <c:pt idx="107">
                  <c:v>-6.28965</c:v>
                </c:pt>
                <c:pt idx="108">
                  <c:v>-6.2885600000000004</c:v>
                </c:pt>
                <c:pt idx="109">
                  <c:v>-6.2874699999999999</c:v>
                </c:pt>
                <c:pt idx="110">
                  <c:v>-6.2862999999999998</c:v>
                </c:pt>
                <c:pt idx="111">
                  <c:v>-6.2851299999999997</c:v>
                </c:pt>
                <c:pt idx="112">
                  <c:v>-6.2839600000000004</c:v>
                </c:pt>
                <c:pt idx="113">
                  <c:v>-6.2827900000000003</c:v>
                </c:pt>
                <c:pt idx="114">
                  <c:v>-6.2816200000000002</c:v>
                </c:pt>
                <c:pt idx="115">
                  <c:v>-6.2804500000000001</c:v>
                </c:pt>
                <c:pt idx="116">
                  <c:v>-6.27928</c:v>
                </c:pt>
                <c:pt idx="117">
                  <c:v>-6.2781099999999999</c:v>
                </c:pt>
                <c:pt idx="118">
                  <c:v>-6.2767999999999997</c:v>
                </c:pt>
                <c:pt idx="119">
                  <c:v>-6.2754799999999999</c:v>
                </c:pt>
                <c:pt idx="120">
                  <c:v>-6.2741699999999998</c:v>
                </c:pt>
                <c:pt idx="121">
                  <c:v>-6.27285</c:v>
                </c:pt>
                <c:pt idx="122">
                  <c:v>-6.27149</c:v>
                </c:pt>
                <c:pt idx="123">
                  <c:v>-6.27013</c:v>
                </c:pt>
                <c:pt idx="124">
                  <c:v>-6.26877</c:v>
                </c:pt>
                <c:pt idx="125">
                  <c:v>-6.2674099999999999</c:v>
                </c:pt>
                <c:pt idx="126">
                  <c:v>-6.266</c:v>
                </c:pt>
                <c:pt idx="127">
                  <c:v>-6.2646000000000006</c:v>
                </c:pt>
                <c:pt idx="128">
                  <c:v>-6.2631899999999998</c:v>
                </c:pt>
                <c:pt idx="129">
                  <c:v>-6.2617899999999986</c:v>
                </c:pt>
                <c:pt idx="130">
                  <c:v>-6.2602100000000007</c:v>
                </c:pt>
                <c:pt idx="131">
                  <c:v>-6.2586300000000001</c:v>
                </c:pt>
                <c:pt idx="132">
                  <c:v>-6.2570499999999996</c:v>
                </c:pt>
                <c:pt idx="133">
                  <c:v>-6.2554699999999999</c:v>
                </c:pt>
                <c:pt idx="134">
                  <c:v>-6.2538799999999997</c:v>
                </c:pt>
                <c:pt idx="135">
                  <c:v>-6.2523</c:v>
                </c:pt>
                <c:pt idx="136">
                  <c:v>-6.2507200000000003</c:v>
                </c:pt>
                <c:pt idx="137">
                  <c:v>-6.2491399999999997</c:v>
                </c:pt>
                <c:pt idx="138">
                  <c:v>-6.2474699999999999</c:v>
                </c:pt>
                <c:pt idx="139">
                  <c:v>-6.2458099999999996</c:v>
                </c:pt>
                <c:pt idx="140">
                  <c:v>-6.2441399999999998</c:v>
                </c:pt>
                <c:pt idx="141">
                  <c:v>-6.24247</c:v>
                </c:pt>
                <c:pt idx="142">
                  <c:v>-6.2407599999999999</c:v>
                </c:pt>
                <c:pt idx="143">
                  <c:v>-6.2390499999999998</c:v>
                </c:pt>
                <c:pt idx="144">
                  <c:v>-6.2373399999999997</c:v>
                </c:pt>
                <c:pt idx="145">
                  <c:v>-6.2356299999999996</c:v>
                </c:pt>
                <c:pt idx="146">
                  <c:v>-6.2338699999999996</c:v>
                </c:pt>
                <c:pt idx="147">
                  <c:v>-6.2321</c:v>
                </c:pt>
                <c:pt idx="148">
                  <c:v>-6.23034</c:v>
                </c:pt>
                <c:pt idx="149">
                  <c:v>-6.2285700000000004</c:v>
                </c:pt>
                <c:pt idx="150">
                  <c:v>-6.2265499999999996</c:v>
                </c:pt>
                <c:pt idx="151">
                  <c:v>-6.2245299999999997</c:v>
                </c:pt>
                <c:pt idx="152">
                  <c:v>-6.2225099999999998</c:v>
                </c:pt>
                <c:pt idx="153">
                  <c:v>-6.2204900000000007</c:v>
                </c:pt>
                <c:pt idx="154">
                  <c:v>-6.2184699999999999</c:v>
                </c:pt>
                <c:pt idx="155">
                  <c:v>-6.21645</c:v>
                </c:pt>
                <c:pt idx="156">
                  <c:v>-6.2144199999999996</c:v>
                </c:pt>
                <c:pt idx="157">
                  <c:v>-6.2123999999999997</c:v>
                </c:pt>
                <c:pt idx="158">
                  <c:v>-6.2102700000000004</c:v>
                </c:pt>
                <c:pt idx="159">
                  <c:v>-6.2081400000000002</c:v>
                </c:pt>
                <c:pt idx="160">
                  <c:v>-6.2060000000000004</c:v>
                </c:pt>
                <c:pt idx="161">
                  <c:v>-6.2038700000000002</c:v>
                </c:pt>
                <c:pt idx="162">
                  <c:v>-6.2016900000000001</c:v>
                </c:pt>
                <c:pt idx="163">
                  <c:v>-6.1995100000000001</c:v>
                </c:pt>
                <c:pt idx="164">
                  <c:v>-6.19733</c:v>
                </c:pt>
                <c:pt idx="165">
                  <c:v>-6.1951499999999999</c:v>
                </c:pt>
                <c:pt idx="166">
                  <c:v>-6.1929000000000007</c:v>
                </c:pt>
                <c:pt idx="167">
                  <c:v>-6.1906599999999994</c:v>
                </c:pt>
                <c:pt idx="168">
                  <c:v>-6.1884100000000002</c:v>
                </c:pt>
                <c:pt idx="169">
                  <c:v>-6.1861599999999992</c:v>
                </c:pt>
                <c:pt idx="170">
                  <c:v>-6.1837600000000004</c:v>
                </c:pt>
                <c:pt idx="171">
                  <c:v>-6.1813599999999997</c:v>
                </c:pt>
                <c:pt idx="172">
                  <c:v>-6.17896</c:v>
                </c:pt>
                <c:pt idx="173">
                  <c:v>-6.1765600000000003</c:v>
                </c:pt>
                <c:pt idx="174">
                  <c:v>-6.1741599999999996</c:v>
                </c:pt>
                <c:pt idx="175">
                  <c:v>-6.1717599999999999</c:v>
                </c:pt>
                <c:pt idx="176">
                  <c:v>-6.1693599999999993</c:v>
                </c:pt>
                <c:pt idx="177">
                  <c:v>-6.1669499999999999</c:v>
                </c:pt>
                <c:pt idx="178">
                  <c:v>-6.1642999999999999</c:v>
                </c:pt>
                <c:pt idx="179">
                  <c:v>-6.1616600000000004</c:v>
                </c:pt>
                <c:pt idx="180">
                  <c:v>-6.1590100000000003</c:v>
                </c:pt>
                <c:pt idx="181">
                  <c:v>-6.1563599999999994</c:v>
                </c:pt>
                <c:pt idx="182">
                  <c:v>-6.1536799999999996</c:v>
                </c:pt>
                <c:pt idx="183">
                  <c:v>-6.1510100000000003</c:v>
                </c:pt>
                <c:pt idx="184">
                  <c:v>-6.1483299999999996</c:v>
                </c:pt>
                <c:pt idx="185">
                  <c:v>-6.1456499999999998</c:v>
                </c:pt>
                <c:pt idx="186">
                  <c:v>-6.1427799999999992</c:v>
                </c:pt>
                <c:pt idx="187">
                  <c:v>-6.1398999999999999</c:v>
                </c:pt>
                <c:pt idx="188">
                  <c:v>-6.1370199999999997</c:v>
                </c:pt>
                <c:pt idx="189">
                  <c:v>-6.1341399999999986</c:v>
                </c:pt>
                <c:pt idx="190">
                  <c:v>-6.1311099999999996</c:v>
                </c:pt>
                <c:pt idx="191">
                  <c:v>-6.1280799999999997</c:v>
                </c:pt>
                <c:pt idx="192">
                  <c:v>-6.1250499999999999</c:v>
                </c:pt>
                <c:pt idx="193">
                  <c:v>-6.12202</c:v>
                </c:pt>
                <c:pt idx="194">
                  <c:v>-6.1189399999999994</c:v>
                </c:pt>
                <c:pt idx="195">
                  <c:v>-6.1158599999999996</c:v>
                </c:pt>
                <c:pt idx="196">
                  <c:v>-6.1127700000000003</c:v>
                </c:pt>
                <c:pt idx="197">
                  <c:v>-6.1096899999999996</c:v>
                </c:pt>
                <c:pt idx="198">
                  <c:v>-6.1064600000000002</c:v>
                </c:pt>
                <c:pt idx="199">
                  <c:v>-6.1032400000000004</c:v>
                </c:pt>
                <c:pt idx="200">
                  <c:v>-6.1000100000000002</c:v>
                </c:pt>
                <c:pt idx="201">
                  <c:v>-6.0967800000000008</c:v>
                </c:pt>
                <c:pt idx="202">
                  <c:v>-6.0935499999999996</c:v>
                </c:pt>
                <c:pt idx="203">
                  <c:v>-6.0903200000000002</c:v>
                </c:pt>
                <c:pt idx="204">
                  <c:v>-6.0870899999999999</c:v>
                </c:pt>
                <c:pt idx="205">
                  <c:v>-6.0838599999999996</c:v>
                </c:pt>
                <c:pt idx="206">
                  <c:v>-6.0802699999999996</c:v>
                </c:pt>
                <c:pt idx="207">
                  <c:v>-6.07667</c:v>
                </c:pt>
                <c:pt idx="208">
                  <c:v>-6.0730700000000004</c:v>
                </c:pt>
                <c:pt idx="209">
                  <c:v>-6.0694800000000004</c:v>
                </c:pt>
                <c:pt idx="210">
                  <c:v>-6.0658799999999999</c:v>
                </c:pt>
                <c:pt idx="211">
                  <c:v>-6.06229</c:v>
                </c:pt>
                <c:pt idx="212">
                  <c:v>-6.0586900000000004</c:v>
                </c:pt>
                <c:pt idx="213">
                  <c:v>-6.0550999999999986</c:v>
                </c:pt>
                <c:pt idx="214">
                  <c:v>-6.0511799999999996</c:v>
                </c:pt>
                <c:pt idx="215">
                  <c:v>-6.0472599999999996</c:v>
                </c:pt>
                <c:pt idx="216">
                  <c:v>-6.0433399999999997</c:v>
                </c:pt>
                <c:pt idx="217">
                  <c:v>-6.0394199999999998</c:v>
                </c:pt>
                <c:pt idx="218">
                  <c:v>-6.0354199999999993</c:v>
                </c:pt>
                <c:pt idx="219">
                  <c:v>-6.0314100000000002</c:v>
                </c:pt>
                <c:pt idx="220">
                  <c:v>-6.0274100000000006</c:v>
                </c:pt>
                <c:pt idx="221">
                  <c:v>-6.0233999999999996</c:v>
                </c:pt>
                <c:pt idx="222">
                  <c:v>-6.0191999999999997</c:v>
                </c:pt>
                <c:pt idx="223">
                  <c:v>-6.0150000000000006</c:v>
                </c:pt>
                <c:pt idx="224">
                  <c:v>-6.0108000000000006</c:v>
                </c:pt>
                <c:pt idx="225">
                  <c:v>-6.0065999999999997</c:v>
                </c:pt>
                <c:pt idx="226">
                  <c:v>-6.0022700000000002</c:v>
                </c:pt>
                <c:pt idx="227">
                  <c:v>-5.9979399999999998</c:v>
                </c:pt>
                <c:pt idx="228">
                  <c:v>-5.9936100000000003</c:v>
                </c:pt>
                <c:pt idx="229">
                  <c:v>-5.9892899999999996</c:v>
                </c:pt>
                <c:pt idx="230">
                  <c:v>-5.9847999999999999</c:v>
                </c:pt>
                <c:pt idx="231">
                  <c:v>-5.9803199999999999</c:v>
                </c:pt>
                <c:pt idx="232">
                  <c:v>-5.9758399999999998</c:v>
                </c:pt>
                <c:pt idx="233">
                  <c:v>-5.9713599999999998</c:v>
                </c:pt>
                <c:pt idx="234">
                  <c:v>-5.9667000000000003</c:v>
                </c:pt>
                <c:pt idx="235">
                  <c:v>-5.96204</c:v>
                </c:pt>
                <c:pt idx="236">
                  <c:v>-5.9573799999999997</c:v>
                </c:pt>
                <c:pt idx="237">
                  <c:v>-5.9527200000000002</c:v>
                </c:pt>
                <c:pt idx="238">
                  <c:v>-5.9479199999999999</c:v>
                </c:pt>
                <c:pt idx="239">
                  <c:v>-5.9431199999999986</c:v>
                </c:pt>
                <c:pt idx="240">
                  <c:v>-5.93832</c:v>
                </c:pt>
                <c:pt idx="241">
                  <c:v>-5.9335199999999997</c:v>
                </c:pt>
                <c:pt idx="242">
                  <c:v>-5.9284799999999986</c:v>
                </c:pt>
                <c:pt idx="243">
                  <c:v>-5.9234400000000003</c:v>
                </c:pt>
                <c:pt idx="244">
                  <c:v>-5.9184099999999997</c:v>
                </c:pt>
                <c:pt idx="245">
                  <c:v>-5.9133699999999996</c:v>
                </c:pt>
                <c:pt idx="246">
                  <c:v>-5.9082299999999996</c:v>
                </c:pt>
                <c:pt idx="247">
                  <c:v>-5.9031000000000002</c:v>
                </c:pt>
                <c:pt idx="248">
                  <c:v>-5.8979599999999994</c:v>
                </c:pt>
                <c:pt idx="249">
                  <c:v>-5.89283</c:v>
                </c:pt>
                <c:pt idx="250">
                  <c:v>-5.8874499999999994</c:v>
                </c:pt>
                <c:pt idx="251">
                  <c:v>-5.8820799999999993</c:v>
                </c:pt>
                <c:pt idx="252">
                  <c:v>-5.8766999999999996</c:v>
                </c:pt>
                <c:pt idx="253">
                  <c:v>-5.8713300000000004</c:v>
                </c:pt>
                <c:pt idx="254">
                  <c:v>-5.8658599999999996</c:v>
                </c:pt>
                <c:pt idx="255">
                  <c:v>-5.8603899999999998</c:v>
                </c:pt>
                <c:pt idx="256">
                  <c:v>-5.8549300000000004</c:v>
                </c:pt>
                <c:pt idx="257">
                  <c:v>-5.8494599999999997</c:v>
                </c:pt>
                <c:pt idx="258">
                  <c:v>-5.8437200000000002</c:v>
                </c:pt>
                <c:pt idx="259">
                  <c:v>-5.8379699999999994</c:v>
                </c:pt>
                <c:pt idx="260">
                  <c:v>-5.83223</c:v>
                </c:pt>
                <c:pt idx="261">
                  <c:v>-5.8264800000000001</c:v>
                </c:pt>
                <c:pt idx="262">
                  <c:v>-5.82064</c:v>
                </c:pt>
                <c:pt idx="263">
                  <c:v>-5.8148</c:v>
                </c:pt>
                <c:pt idx="264">
                  <c:v>-5.8089599999999999</c:v>
                </c:pt>
                <c:pt idx="265">
                  <c:v>-5.8031199999999998</c:v>
                </c:pt>
                <c:pt idx="266">
                  <c:v>-5.7968999999999999</c:v>
                </c:pt>
                <c:pt idx="267">
                  <c:v>-5.79068</c:v>
                </c:pt>
                <c:pt idx="268">
                  <c:v>-5.7844600000000002</c:v>
                </c:pt>
                <c:pt idx="269">
                  <c:v>-5.7782400000000003</c:v>
                </c:pt>
                <c:pt idx="270">
                  <c:v>-5.77196</c:v>
                </c:pt>
                <c:pt idx="271">
                  <c:v>-5.7656900000000002</c:v>
                </c:pt>
                <c:pt idx="272">
                  <c:v>-5.7594100000000008</c:v>
                </c:pt>
                <c:pt idx="273">
                  <c:v>-5.7531400000000001</c:v>
                </c:pt>
                <c:pt idx="274">
                  <c:v>-5.7466400000000002</c:v>
                </c:pt>
                <c:pt idx="275">
                  <c:v>-5.7401499999999999</c:v>
                </c:pt>
                <c:pt idx="276">
                  <c:v>-5.7336499999999999</c:v>
                </c:pt>
                <c:pt idx="277">
                  <c:v>-5.7271599999999996</c:v>
                </c:pt>
                <c:pt idx="278">
                  <c:v>-5.72058</c:v>
                </c:pt>
                <c:pt idx="279">
                  <c:v>-5.71401</c:v>
                </c:pt>
                <c:pt idx="280">
                  <c:v>-5.7074400000000001</c:v>
                </c:pt>
                <c:pt idx="281">
                  <c:v>-5.7008700000000001</c:v>
                </c:pt>
                <c:pt idx="282">
                  <c:v>-5.6939699999999993</c:v>
                </c:pt>
                <c:pt idx="283">
                  <c:v>-5.6870799999999999</c:v>
                </c:pt>
                <c:pt idx="284">
                  <c:v>-5.68018</c:v>
                </c:pt>
                <c:pt idx="285">
                  <c:v>-5.6732899999999997</c:v>
                </c:pt>
                <c:pt idx="286">
                  <c:v>-5.6663199999999998</c:v>
                </c:pt>
                <c:pt idx="287">
                  <c:v>-5.6593499999999999</c:v>
                </c:pt>
                <c:pt idx="288">
                  <c:v>-5.6523700000000003</c:v>
                </c:pt>
                <c:pt idx="289">
                  <c:v>-5.6454000000000004</c:v>
                </c:pt>
                <c:pt idx="290">
                  <c:v>-5.6381300000000003</c:v>
                </c:pt>
                <c:pt idx="291">
                  <c:v>-5.6308499999999997</c:v>
                </c:pt>
                <c:pt idx="292">
                  <c:v>-5.62357</c:v>
                </c:pt>
                <c:pt idx="293">
                  <c:v>-5.6162900000000002</c:v>
                </c:pt>
                <c:pt idx="294">
                  <c:v>-5.6089599999999997</c:v>
                </c:pt>
                <c:pt idx="295">
                  <c:v>-5.6016300000000001</c:v>
                </c:pt>
                <c:pt idx="296">
                  <c:v>-5.5943100000000001</c:v>
                </c:pt>
                <c:pt idx="297">
                  <c:v>-5.5869799999999996</c:v>
                </c:pt>
                <c:pt idx="298">
                  <c:v>-5.5794600000000001</c:v>
                </c:pt>
                <c:pt idx="299">
                  <c:v>-5.57193</c:v>
                </c:pt>
                <c:pt idx="300">
                  <c:v>-5.5644099999999996</c:v>
                </c:pt>
                <c:pt idx="301">
                  <c:v>-5.5568900000000001</c:v>
                </c:pt>
                <c:pt idx="302">
                  <c:v>-5.5492900000000001</c:v>
                </c:pt>
                <c:pt idx="303">
                  <c:v>-5.5416999999999996</c:v>
                </c:pt>
                <c:pt idx="304">
                  <c:v>-5.5340999999999996</c:v>
                </c:pt>
                <c:pt idx="305">
                  <c:v>-5.5265000000000004</c:v>
                </c:pt>
                <c:pt idx="306">
                  <c:v>-5.5186299999999999</c:v>
                </c:pt>
                <c:pt idx="307">
                  <c:v>-5.5107600000000003</c:v>
                </c:pt>
                <c:pt idx="308">
                  <c:v>-5.5028899999999998</c:v>
                </c:pt>
                <c:pt idx="309">
                  <c:v>-5.4950199999999993</c:v>
                </c:pt>
                <c:pt idx="310">
                  <c:v>-5.4870900000000002</c:v>
                </c:pt>
                <c:pt idx="311">
                  <c:v>-5.4791699999999999</c:v>
                </c:pt>
                <c:pt idx="312">
                  <c:v>-5.4712399999999999</c:v>
                </c:pt>
                <c:pt idx="313">
                  <c:v>-5.4633099999999999</c:v>
                </c:pt>
                <c:pt idx="314">
                  <c:v>-5.4551599999999993</c:v>
                </c:pt>
                <c:pt idx="315">
                  <c:v>-5.4470100000000006</c:v>
                </c:pt>
                <c:pt idx="316">
                  <c:v>-5.43886</c:v>
                </c:pt>
                <c:pt idx="317">
                  <c:v>-5.4307100000000004</c:v>
                </c:pt>
                <c:pt idx="318">
                  <c:v>-5.4225000000000003</c:v>
                </c:pt>
                <c:pt idx="319">
                  <c:v>-5.4142900000000003</c:v>
                </c:pt>
                <c:pt idx="320">
                  <c:v>-5.4060800000000002</c:v>
                </c:pt>
                <c:pt idx="321">
                  <c:v>-5.3978700000000002</c:v>
                </c:pt>
                <c:pt idx="322">
                  <c:v>-5.3894399999999996</c:v>
                </c:pt>
                <c:pt idx="323">
                  <c:v>-5.3810000000000002</c:v>
                </c:pt>
                <c:pt idx="324">
                  <c:v>-5.3725699999999996</c:v>
                </c:pt>
                <c:pt idx="325">
                  <c:v>-5.3641300000000003</c:v>
                </c:pt>
                <c:pt idx="326">
                  <c:v>-5.3556699999999999</c:v>
                </c:pt>
                <c:pt idx="327">
                  <c:v>-5.3472200000000001</c:v>
                </c:pt>
                <c:pt idx="328">
                  <c:v>-5.3387599999999997</c:v>
                </c:pt>
                <c:pt idx="329">
                  <c:v>-5.3303000000000003</c:v>
                </c:pt>
                <c:pt idx="330">
                  <c:v>-5.3217100000000004</c:v>
                </c:pt>
                <c:pt idx="331">
                  <c:v>-5.3131300000000001</c:v>
                </c:pt>
                <c:pt idx="332">
                  <c:v>-5.3045400000000003</c:v>
                </c:pt>
                <c:pt idx="333">
                  <c:v>-5.29596</c:v>
                </c:pt>
                <c:pt idx="334">
                  <c:v>-5.2873399999999986</c:v>
                </c:pt>
                <c:pt idx="335">
                  <c:v>-5.2787100000000002</c:v>
                </c:pt>
                <c:pt idx="336">
                  <c:v>-5.2700899999999997</c:v>
                </c:pt>
                <c:pt idx="337">
                  <c:v>-5.2614700000000001</c:v>
                </c:pt>
                <c:pt idx="338">
                  <c:v>-5.2525899999999996</c:v>
                </c:pt>
                <c:pt idx="339">
                  <c:v>-5.2437199999999997</c:v>
                </c:pt>
                <c:pt idx="340">
                  <c:v>-5.2348400000000002</c:v>
                </c:pt>
                <c:pt idx="341">
                  <c:v>-5.2259700000000002</c:v>
                </c:pt>
                <c:pt idx="342">
                  <c:v>-5.2170899999999998</c:v>
                </c:pt>
                <c:pt idx="343">
                  <c:v>-5.2082100000000002</c:v>
                </c:pt>
                <c:pt idx="344">
                  <c:v>-5.1993300000000007</c:v>
                </c:pt>
                <c:pt idx="345">
                  <c:v>-5.1904500000000002</c:v>
                </c:pt>
                <c:pt idx="346">
                  <c:v>-5.1814400000000003</c:v>
                </c:pt>
                <c:pt idx="347">
                  <c:v>-5.1724399999999999</c:v>
                </c:pt>
                <c:pt idx="348">
                  <c:v>-5.16343</c:v>
                </c:pt>
                <c:pt idx="349">
                  <c:v>-5.1544299999999996</c:v>
                </c:pt>
                <c:pt idx="350">
                  <c:v>-5.1454200000000014</c:v>
                </c:pt>
                <c:pt idx="351">
                  <c:v>-5.1364200000000002</c:v>
                </c:pt>
                <c:pt idx="352">
                  <c:v>-5.1274199999999999</c:v>
                </c:pt>
                <c:pt idx="353">
                  <c:v>-5.1184099999999999</c:v>
                </c:pt>
                <c:pt idx="354">
                  <c:v>-5.1092199999999997</c:v>
                </c:pt>
                <c:pt idx="355">
                  <c:v>-5.1000300000000003</c:v>
                </c:pt>
                <c:pt idx="356">
                  <c:v>-5.09084</c:v>
                </c:pt>
                <c:pt idx="357">
                  <c:v>-5.0816600000000003</c:v>
                </c:pt>
                <c:pt idx="358">
                  <c:v>-5.0724600000000004</c:v>
                </c:pt>
                <c:pt idx="359">
                  <c:v>-5.0632599999999996</c:v>
                </c:pt>
                <c:pt idx="360">
                  <c:v>-5.0540700000000003</c:v>
                </c:pt>
                <c:pt idx="361">
                  <c:v>-5.0448700000000004</c:v>
                </c:pt>
                <c:pt idx="362">
                  <c:v>-5.0355799999999986</c:v>
                </c:pt>
                <c:pt idx="363">
                  <c:v>-5.0263</c:v>
                </c:pt>
                <c:pt idx="364">
                  <c:v>-5.01701</c:v>
                </c:pt>
                <c:pt idx="365">
                  <c:v>-5.0077299999999996</c:v>
                </c:pt>
                <c:pt idx="366">
                  <c:v>-4.9984200000000003</c:v>
                </c:pt>
                <c:pt idx="367">
                  <c:v>-4.9891100000000002</c:v>
                </c:pt>
                <c:pt idx="368">
                  <c:v>-4.9798099999999996</c:v>
                </c:pt>
                <c:pt idx="369">
                  <c:v>-4.9705000000000004</c:v>
                </c:pt>
                <c:pt idx="370">
                  <c:v>-4.9611000000000001</c:v>
                </c:pt>
                <c:pt idx="371">
                  <c:v>-4.9517100000000003</c:v>
                </c:pt>
                <c:pt idx="372">
                  <c:v>-4.94231</c:v>
                </c:pt>
                <c:pt idx="373">
                  <c:v>-4.9329100000000006</c:v>
                </c:pt>
                <c:pt idx="374">
                  <c:v>-4.92347</c:v>
                </c:pt>
                <c:pt idx="375">
                  <c:v>-4.9140199999999998</c:v>
                </c:pt>
                <c:pt idx="376">
                  <c:v>-4.9045800000000002</c:v>
                </c:pt>
                <c:pt idx="377">
                  <c:v>-4.8951399999999996</c:v>
                </c:pt>
                <c:pt idx="378">
                  <c:v>-4.8856400000000004</c:v>
                </c:pt>
                <c:pt idx="379">
                  <c:v>-4.87615</c:v>
                </c:pt>
                <c:pt idx="380">
                  <c:v>-4.8666499999999999</c:v>
                </c:pt>
                <c:pt idx="381">
                  <c:v>-4.8571600000000004</c:v>
                </c:pt>
                <c:pt idx="382">
                  <c:v>-4.8476099999999986</c:v>
                </c:pt>
                <c:pt idx="383">
                  <c:v>-4.8380599999999996</c:v>
                </c:pt>
                <c:pt idx="384">
                  <c:v>-4.8285099999999996</c:v>
                </c:pt>
                <c:pt idx="385">
                  <c:v>-4.8189599999999997</c:v>
                </c:pt>
                <c:pt idx="386">
                  <c:v>-4.80938</c:v>
                </c:pt>
                <c:pt idx="387">
                  <c:v>-4.7998000000000003</c:v>
                </c:pt>
                <c:pt idx="388">
                  <c:v>-4.7902199999999997</c:v>
                </c:pt>
                <c:pt idx="389">
                  <c:v>-4.7806499999999996</c:v>
                </c:pt>
                <c:pt idx="390">
                  <c:v>-4.7709900000000003</c:v>
                </c:pt>
                <c:pt idx="391">
                  <c:v>-4.7613300000000001</c:v>
                </c:pt>
                <c:pt idx="392">
                  <c:v>-4.7516699999999998</c:v>
                </c:pt>
                <c:pt idx="393">
                  <c:v>-4.7420099999999996</c:v>
                </c:pt>
                <c:pt idx="394">
                  <c:v>-4.7323500000000003</c:v>
                </c:pt>
                <c:pt idx="395">
                  <c:v>-4.7226900000000001</c:v>
                </c:pt>
                <c:pt idx="396">
                  <c:v>-4.7130299999999998</c:v>
                </c:pt>
                <c:pt idx="397">
                  <c:v>-4.7033699999999996</c:v>
                </c:pt>
                <c:pt idx="398">
                  <c:v>-4.69367</c:v>
                </c:pt>
                <c:pt idx="399">
                  <c:v>-4.6839700000000004</c:v>
                </c:pt>
                <c:pt idx="400">
                  <c:v>-4.6742699999999999</c:v>
                </c:pt>
                <c:pt idx="401">
                  <c:v>-4.6645699999999994</c:v>
                </c:pt>
                <c:pt idx="402">
                  <c:v>-4.6548699999999998</c:v>
                </c:pt>
                <c:pt idx="403">
                  <c:v>-4.6451599999999997</c:v>
                </c:pt>
                <c:pt idx="404">
                  <c:v>-4.6354600000000001</c:v>
                </c:pt>
                <c:pt idx="405">
                  <c:v>-4.6257599999999996</c:v>
                </c:pt>
                <c:pt idx="406">
                  <c:v>-4.6159999999999997</c:v>
                </c:pt>
                <c:pt idx="407">
                  <c:v>-4.6062399999999997</c:v>
                </c:pt>
                <c:pt idx="408">
                  <c:v>-4.5964799999999997</c:v>
                </c:pt>
                <c:pt idx="409">
                  <c:v>-4.5867300000000002</c:v>
                </c:pt>
                <c:pt idx="410">
                  <c:v>-4.5769399999999996</c:v>
                </c:pt>
                <c:pt idx="411">
                  <c:v>-4.5671599999999994</c:v>
                </c:pt>
                <c:pt idx="412">
                  <c:v>-4.5573800000000002</c:v>
                </c:pt>
                <c:pt idx="413">
                  <c:v>-4.5475899999999996</c:v>
                </c:pt>
                <c:pt idx="414">
                  <c:v>-4.5377900000000002</c:v>
                </c:pt>
                <c:pt idx="415">
                  <c:v>-4.5279999999999996</c:v>
                </c:pt>
                <c:pt idx="416">
                  <c:v>-4.5182000000000002</c:v>
                </c:pt>
                <c:pt idx="417">
                  <c:v>-4.5084</c:v>
                </c:pt>
                <c:pt idx="418">
                  <c:v>-4.49857</c:v>
                </c:pt>
                <c:pt idx="419">
                  <c:v>-4.48874</c:v>
                </c:pt>
                <c:pt idx="420">
                  <c:v>-4.4789099999999999</c:v>
                </c:pt>
                <c:pt idx="421">
                  <c:v>-4.4690899999999996</c:v>
                </c:pt>
                <c:pt idx="422">
                  <c:v>-4.4592599999999996</c:v>
                </c:pt>
                <c:pt idx="423">
                  <c:v>-4.4494300000000004</c:v>
                </c:pt>
                <c:pt idx="424">
                  <c:v>-4.4396000000000004</c:v>
                </c:pt>
                <c:pt idx="425">
                  <c:v>-4.4297700000000004</c:v>
                </c:pt>
                <c:pt idx="426">
                  <c:v>-4.4199099999999998</c:v>
                </c:pt>
                <c:pt idx="427">
                  <c:v>-4.4100399999999986</c:v>
                </c:pt>
                <c:pt idx="428">
                  <c:v>-4.4001700000000001</c:v>
                </c:pt>
                <c:pt idx="429">
                  <c:v>-4.3902999999999999</c:v>
                </c:pt>
                <c:pt idx="430">
                  <c:v>-4.3804299999999996</c:v>
                </c:pt>
                <c:pt idx="431">
                  <c:v>-4.3705600000000002</c:v>
                </c:pt>
                <c:pt idx="432">
                  <c:v>-4.36069</c:v>
                </c:pt>
                <c:pt idx="433">
                  <c:v>-4.3508300000000002</c:v>
                </c:pt>
                <c:pt idx="434">
                  <c:v>-4.3409199999999997</c:v>
                </c:pt>
                <c:pt idx="435">
                  <c:v>-4.3310199999999996</c:v>
                </c:pt>
                <c:pt idx="436">
                  <c:v>-4.32111</c:v>
                </c:pt>
                <c:pt idx="437">
                  <c:v>-4.31121</c:v>
                </c:pt>
                <c:pt idx="438">
                  <c:v>-4.3012800000000002</c:v>
                </c:pt>
                <c:pt idx="439">
                  <c:v>-4.2913500000000004</c:v>
                </c:pt>
                <c:pt idx="440">
                  <c:v>-4.2814199999999998</c:v>
                </c:pt>
                <c:pt idx="441">
                  <c:v>-4.27149</c:v>
                </c:pt>
                <c:pt idx="442">
                  <c:v>-4.2615600000000002</c:v>
                </c:pt>
                <c:pt idx="443">
                  <c:v>-4.2516299999999996</c:v>
                </c:pt>
                <c:pt idx="444">
                  <c:v>-4.2416999999999998</c:v>
                </c:pt>
                <c:pt idx="445">
                  <c:v>-4.23177</c:v>
                </c:pt>
                <c:pt idx="446">
                  <c:v>-4.2218300000000006</c:v>
                </c:pt>
                <c:pt idx="447">
                  <c:v>-4.2119</c:v>
                </c:pt>
                <c:pt idx="448">
                  <c:v>-4.2019599999999997</c:v>
                </c:pt>
                <c:pt idx="449">
                  <c:v>-4.1920299999999999</c:v>
                </c:pt>
                <c:pt idx="450">
                  <c:v>-4.1820900000000014</c:v>
                </c:pt>
                <c:pt idx="451">
                  <c:v>-4.1721599999999999</c:v>
                </c:pt>
                <c:pt idx="452">
                  <c:v>-4.1622199999999996</c:v>
                </c:pt>
                <c:pt idx="453">
                  <c:v>-4.1522900000000007</c:v>
                </c:pt>
                <c:pt idx="454">
                  <c:v>-4.1423500000000004</c:v>
                </c:pt>
                <c:pt idx="455">
                  <c:v>-4.1324100000000001</c:v>
                </c:pt>
                <c:pt idx="456">
                  <c:v>-4.1224699999999999</c:v>
                </c:pt>
                <c:pt idx="457">
                  <c:v>-4.1125399999999992</c:v>
                </c:pt>
                <c:pt idx="458">
                  <c:v>-4.1025999999999998</c:v>
                </c:pt>
                <c:pt idx="459">
                  <c:v>-4.0926599999999986</c:v>
                </c:pt>
                <c:pt idx="460">
                  <c:v>-4.0827099999999996</c:v>
                </c:pt>
                <c:pt idx="461">
                  <c:v>-4.0727700000000002</c:v>
                </c:pt>
                <c:pt idx="462">
                  <c:v>-4.0628299999999999</c:v>
                </c:pt>
                <c:pt idx="463">
                  <c:v>-4.05288</c:v>
                </c:pt>
                <c:pt idx="464">
                  <c:v>-4.0429399999999998</c:v>
                </c:pt>
                <c:pt idx="465">
                  <c:v>-4.0329899999999999</c:v>
                </c:pt>
                <c:pt idx="466">
                  <c:v>-4.0230200000000007</c:v>
                </c:pt>
                <c:pt idx="467">
                  <c:v>-4.0130499999999998</c:v>
                </c:pt>
                <c:pt idx="468">
                  <c:v>-4.0030799999999997</c:v>
                </c:pt>
                <c:pt idx="469">
                  <c:v>-3.9931100000000002</c:v>
                </c:pt>
                <c:pt idx="470">
                  <c:v>-3.9831400000000001</c:v>
                </c:pt>
                <c:pt idx="471">
                  <c:v>-3.9731700000000001</c:v>
                </c:pt>
                <c:pt idx="472">
                  <c:v>-3.96319</c:v>
                </c:pt>
                <c:pt idx="473">
                  <c:v>-3.95322</c:v>
                </c:pt>
                <c:pt idx="474">
                  <c:v>-3.9432399999999999</c:v>
                </c:pt>
                <c:pt idx="475">
                  <c:v>-3.9332500000000001</c:v>
                </c:pt>
                <c:pt idx="476">
                  <c:v>-3.9232599999999991</c:v>
                </c:pt>
                <c:pt idx="477">
                  <c:v>-3.9132799999999999</c:v>
                </c:pt>
                <c:pt idx="478">
                  <c:v>-3.9032800000000001</c:v>
                </c:pt>
                <c:pt idx="479">
                  <c:v>-3.8932899999999999</c:v>
                </c:pt>
                <c:pt idx="480">
                  <c:v>-3.8832900000000001</c:v>
                </c:pt>
                <c:pt idx="481">
                  <c:v>-3.8733</c:v>
                </c:pt>
                <c:pt idx="482">
                  <c:v>-3.8633000000000002</c:v>
                </c:pt>
                <c:pt idx="483">
                  <c:v>-3.85331</c:v>
                </c:pt>
                <c:pt idx="484">
                  <c:v>-3.8433099999999998</c:v>
                </c:pt>
                <c:pt idx="485">
                  <c:v>-3.8333200000000001</c:v>
                </c:pt>
                <c:pt idx="486">
                  <c:v>-3.82334</c:v>
                </c:pt>
                <c:pt idx="487">
                  <c:v>-3.8133599999999999</c:v>
                </c:pt>
                <c:pt idx="488">
                  <c:v>-3.8033800000000002</c:v>
                </c:pt>
                <c:pt idx="489">
                  <c:v>-3.7934000000000001</c:v>
                </c:pt>
                <c:pt idx="490">
                  <c:v>-3.78342</c:v>
                </c:pt>
                <c:pt idx="491">
                  <c:v>-3.7734399999999999</c:v>
                </c:pt>
                <c:pt idx="492">
                  <c:v>-3.7634599999999998</c:v>
                </c:pt>
                <c:pt idx="493">
                  <c:v>-3.7534800000000001</c:v>
                </c:pt>
                <c:pt idx="494">
                  <c:v>-3.7435</c:v>
                </c:pt>
                <c:pt idx="495">
                  <c:v>-3.7335199999999999</c:v>
                </c:pt>
                <c:pt idx="496">
                  <c:v>-3.7235399999999998</c:v>
                </c:pt>
                <c:pt idx="497">
                  <c:v>-3.7135500000000001</c:v>
                </c:pt>
                <c:pt idx="498">
                  <c:v>-3.70357</c:v>
                </c:pt>
                <c:pt idx="499">
                  <c:v>-3.6935899999999999</c:v>
                </c:pt>
                <c:pt idx="500">
                  <c:v>-3.6836000000000002</c:v>
                </c:pt>
                <c:pt idx="501">
                  <c:v>-3.6736200000000001</c:v>
                </c:pt>
                <c:pt idx="502">
                  <c:v>-3.6636299999999999</c:v>
                </c:pt>
                <c:pt idx="503">
                  <c:v>-3.6536499999999998</c:v>
                </c:pt>
                <c:pt idx="504">
                  <c:v>-3.6436700000000002</c:v>
                </c:pt>
                <c:pt idx="505">
                  <c:v>-3.63368</c:v>
                </c:pt>
                <c:pt idx="506">
                  <c:v>-3.6236999999999999</c:v>
                </c:pt>
                <c:pt idx="507">
                  <c:v>-3.6137100000000002</c:v>
                </c:pt>
                <c:pt idx="508">
                  <c:v>-3.6037300000000001</c:v>
                </c:pt>
                <c:pt idx="509">
                  <c:v>-3.59375</c:v>
                </c:pt>
                <c:pt idx="510">
                  <c:v>-3.5837599999999998</c:v>
                </c:pt>
                <c:pt idx="511">
                  <c:v>-3.5737800000000002</c:v>
                </c:pt>
                <c:pt idx="512">
                  <c:v>-3.5638000000000001</c:v>
                </c:pt>
                <c:pt idx="513">
                  <c:v>-3.5538099999999999</c:v>
                </c:pt>
                <c:pt idx="514">
                  <c:v>-3.5438299999999998</c:v>
                </c:pt>
                <c:pt idx="515">
                  <c:v>-3.5338500000000002</c:v>
                </c:pt>
                <c:pt idx="516">
                  <c:v>-3.5238700000000001</c:v>
                </c:pt>
                <c:pt idx="517">
                  <c:v>-3.51389</c:v>
                </c:pt>
                <c:pt idx="518">
                  <c:v>-3.50393</c:v>
                </c:pt>
                <c:pt idx="519">
                  <c:v>-3.49396</c:v>
                </c:pt>
                <c:pt idx="520">
                  <c:v>-3.4839899999999999</c:v>
                </c:pt>
                <c:pt idx="521">
                  <c:v>-3.4740199999999999</c:v>
                </c:pt>
                <c:pt idx="522">
                  <c:v>-3.4640499999999999</c:v>
                </c:pt>
                <c:pt idx="523">
                  <c:v>-3.4540799999999998</c:v>
                </c:pt>
                <c:pt idx="524">
                  <c:v>-3.4441099999999998</c:v>
                </c:pt>
                <c:pt idx="525">
                  <c:v>-3.4341499999999998</c:v>
                </c:pt>
                <c:pt idx="526">
                  <c:v>-3.4241899999999998</c:v>
                </c:pt>
                <c:pt idx="527">
                  <c:v>-3.4142399999999999</c:v>
                </c:pt>
                <c:pt idx="528">
                  <c:v>-3.40428</c:v>
                </c:pt>
                <c:pt idx="529">
                  <c:v>-3.3943300000000001</c:v>
                </c:pt>
                <c:pt idx="530">
                  <c:v>-3.3843800000000002</c:v>
                </c:pt>
                <c:pt idx="531">
                  <c:v>-3.3744299999999998</c:v>
                </c:pt>
                <c:pt idx="532">
                  <c:v>-3.3644799999999999</c:v>
                </c:pt>
                <c:pt idx="533">
                  <c:v>-3.35453</c:v>
                </c:pt>
                <c:pt idx="534">
                  <c:v>-3.3445800000000001</c:v>
                </c:pt>
                <c:pt idx="535">
                  <c:v>-3.3346399999999998</c:v>
                </c:pt>
                <c:pt idx="536">
                  <c:v>-3.3246899999999999</c:v>
                </c:pt>
                <c:pt idx="537">
                  <c:v>-3.31474</c:v>
                </c:pt>
                <c:pt idx="538">
                  <c:v>-3.3048099999999998</c:v>
                </c:pt>
                <c:pt idx="539">
                  <c:v>-3.29488</c:v>
                </c:pt>
                <c:pt idx="540">
                  <c:v>-3.2849400000000002</c:v>
                </c:pt>
                <c:pt idx="541">
                  <c:v>-3.27501</c:v>
                </c:pt>
                <c:pt idx="542">
                  <c:v>-3.2650800000000002</c:v>
                </c:pt>
                <c:pt idx="543">
                  <c:v>-3.25515</c:v>
                </c:pt>
                <c:pt idx="544">
                  <c:v>-3.2452100000000002</c:v>
                </c:pt>
                <c:pt idx="545">
                  <c:v>-3.2352799999999999</c:v>
                </c:pt>
                <c:pt idx="546">
                  <c:v>-3.2253599999999998</c:v>
                </c:pt>
                <c:pt idx="547">
                  <c:v>-3.21543</c:v>
                </c:pt>
                <c:pt idx="548">
                  <c:v>-3.2055099999999999</c:v>
                </c:pt>
                <c:pt idx="549">
                  <c:v>-3.1955800000000001</c:v>
                </c:pt>
                <c:pt idx="550">
                  <c:v>-3.18567</c:v>
                </c:pt>
                <c:pt idx="551">
                  <c:v>-3.1757599999999999</c:v>
                </c:pt>
                <c:pt idx="552">
                  <c:v>-3.1658499999999998</c:v>
                </c:pt>
                <c:pt idx="553">
                  <c:v>-3.1559400000000002</c:v>
                </c:pt>
                <c:pt idx="554">
                  <c:v>-3.1460300000000001</c:v>
                </c:pt>
                <c:pt idx="555">
                  <c:v>-3.13612</c:v>
                </c:pt>
                <c:pt idx="556">
                  <c:v>-3.1262099999999999</c:v>
                </c:pt>
                <c:pt idx="557">
                  <c:v>-3.1162899999999998</c:v>
                </c:pt>
                <c:pt idx="558">
                  <c:v>-3.1064099999999999</c:v>
                </c:pt>
                <c:pt idx="559">
                  <c:v>-3.09653</c:v>
                </c:pt>
                <c:pt idx="560">
                  <c:v>-3.0866500000000001</c:v>
                </c:pt>
                <c:pt idx="561">
                  <c:v>-3.0767699999999998</c:v>
                </c:pt>
                <c:pt idx="562">
                  <c:v>-3.06691</c:v>
                </c:pt>
                <c:pt idx="563">
                  <c:v>-3.0570400000000002</c:v>
                </c:pt>
                <c:pt idx="564">
                  <c:v>-3.0471699999999999</c:v>
                </c:pt>
                <c:pt idx="565">
                  <c:v>-3.0373100000000002</c:v>
                </c:pt>
                <c:pt idx="566">
                  <c:v>-3.0274399999999999</c:v>
                </c:pt>
                <c:pt idx="567">
                  <c:v>-3.0175700000000001</c:v>
                </c:pt>
                <c:pt idx="568">
                  <c:v>-3.0077099999999999</c:v>
                </c:pt>
                <c:pt idx="569">
                  <c:v>-2.9978400000000001</c:v>
                </c:pt>
                <c:pt idx="570">
                  <c:v>-2.9880300000000002</c:v>
                </c:pt>
                <c:pt idx="571">
                  <c:v>-2.9782199999999999</c:v>
                </c:pt>
                <c:pt idx="572">
                  <c:v>-2.9683999999999999</c:v>
                </c:pt>
                <c:pt idx="573">
                  <c:v>-2.9585900000000001</c:v>
                </c:pt>
                <c:pt idx="574">
                  <c:v>-2.9487800000000002</c:v>
                </c:pt>
                <c:pt idx="575">
                  <c:v>-2.9389699999999999</c:v>
                </c:pt>
                <c:pt idx="576">
                  <c:v>-2.92916</c:v>
                </c:pt>
                <c:pt idx="577">
                  <c:v>-2.91934</c:v>
                </c:pt>
                <c:pt idx="578">
                  <c:v>-2.9095499999999999</c:v>
                </c:pt>
                <c:pt idx="579">
                  <c:v>-2.89975</c:v>
                </c:pt>
                <c:pt idx="580">
                  <c:v>-2.8899499999999998</c:v>
                </c:pt>
                <c:pt idx="581">
                  <c:v>-2.88015</c:v>
                </c:pt>
                <c:pt idx="582">
                  <c:v>-2.8703799999999999</c:v>
                </c:pt>
                <c:pt idx="583">
                  <c:v>-2.8606099999999999</c:v>
                </c:pt>
                <c:pt idx="584">
                  <c:v>-2.8508399999999998</c:v>
                </c:pt>
                <c:pt idx="585">
                  <c:v>-2.8410700000000002</c:v>
                </c:pt>
                <c:pt idx="586">
                  <c:v>-2.8313000000000001</c:v>
                </c:pt>
                <c:pt idx="587">
                  <c:v>-2.8215300000000001</c:v>
                </c:pt>
                <c:pt idx="588">
                  <c:v>-2.81176</c:v>
                </c:pt>
                <c:pt idx="589">
                  <c:v>-2.80199</c:v>
                </c:pt>
                <c:pt idx="590">
                  <c:v>-2.7922600000000002</c:v>
                </c:pt>
                <c:pt idx="591">
                  <c:v>-2.7825299999999999</c:v>
                </c:pt>
                <c:pt idx="592">
                  <c:v>-2.7728000000000002</c:v>
                </c:pt>
                <c:pt idx="593">
                  <c:v>-2.7630699999999999</c:v>
                </c:pt>
                <c:pt idx="594">
                  <c:v>-2.7533599999999998</c:v>
                </c:pt>
                <c:pt idx="595">
                  <c:v>-2.7436500000000001</c:v>
                </c:pt>
                <c:pt idx="596">
                  <c:v>-2.73394</c:v>
                </c:pt>
                <c:pt idx="597">
                  <c:v>-2.7242299999999999</c:v>
                </c:pt>
                <c:pt idx="598">
                  <c:v>-2.7145199999999998</c:v>
                </c:pt>
                <c:pt idx="599">
                  <c:v>-2.7048100000000002</c:v>
                </c:pt>
                <c:pt idx="600">
                  <c:v>-2.6951100000000001</c:v>
                </c:pt>
                <c:pt idx="601">
                  <c:v>-2.6854</c:v>
                </c:pt>
                <c:pt idx="602">
                  <c:v>-2.67577</c:v>
                </c:pt>
                <c:pt idx="603">
                  <c:v>-2.66615</c:v>
                </c:pt>
                <c:pt idx="604">
                  <c:v>-2.6565300000000001</c:v>
                </c:pt>
                <c:pt idx="605">
                  <c:v>-2.6469</c:v>
                </c:pt>
                <c:pt idx="606">
                  <c:v>-2.6372900000000001</c:v>
                </c:pt>
                <c:pt idx="607">
                  <c:v>-2.6276799999999998</c:v>
                </c:pt>
                <c:pt idx="608">
                  <c:v>-2.6180599999999998</c:v>
                </c:pt>
                <c:pt idx="609">
                  <c:v>-2.6084499999999999</c:v>
                </c:pt>
                <c:pt idx="610">
                  <c:v>-2.5988500000000001</c:v>
                </c:pt>
                <c:pt idx="611">
                  <c:v>-2.5892499999999998</c:v>
                </c:pt>
                <c:pt idx="612">
                  <c:v>-2.57965</c:v>
                </c:pt>
                <c:pt idx="613">
                  <c:v>-2.5700500000000002</c:v>
                </c:pt>
                <c:pt idx="614">
                  <c:v>-2.5605000000000002</c:v>
                </c:pt>
                <c:pt idx="615">
                  <c:v>-2.5509599999999999</c:v>
                </c:pt>
                <c:pt idx="616">
                  <c:v>-2.54142</c:v>
                </c:pt>
                <c:pt idx="617">
                  <c:v>-2.5318700000000001</c:v>
                </c:pt>
                <c:pt idx="618">
                  <c:v>-2.5223300000000002</c:v>
                </c:pt>
                <c:pt idx="619">
                  <c:v>-2.5127799999999998</c:v>
                </c:pt>
                <c:pt idx="620">
                  <c:v>-2.5032399999999999</c:v>
                </c:pt>
                <c:pt idx="621">
                  <c:v>-2.4937</c:v>
                </c:pt>
                <c:pt idx="622">
                  <c:v>-2.4842</c:v>
                </c:pt>
                <c:pt idx="623">
                  <c:v>-2.4746999999999999</c:v>
                </c:pt>
                <c:pt idx="624">
                  <c:v>-2.4652099999999999</c:v>
                </c:pt>
                <c:pt idx="625">
                  <c:v>-2.4557099999999998</c:v>
                </c:pt>
                <c:pt idx="626">
                  <c:v>-2.4462600000000001</c:v>
                </c:pt>
                <c:pt idx="627">
                  <c:v>-2.4368099999999999</c:v>
                </c:pt>
                <c:pt idx="628">
                  <c:v>-2.4273600000000002</c:v>
                </c:pt>
                <c:pt idx="629">
                  <c:v>-2.41791</c:v>
                </c:pt>
                <c:pt idx="630">
                  <c:v>-2.4084599999999998</c:v>
                </c:pt>
                <c:pt idx="631">
                  <c:v>-2.3990100000000001</c:v>
                </c:pt>
                <c:pt idx="632">
                  <c:v>-2.38957</c:v>
                </c:pt>
                <c:pt idx="633">
                  <c:v>-2.3801199999999998</c:v>
                </c:pt>
                <c:pt idx="634">
                  <c:v>-2.3707799999999999</c:v>
                </c:pt>
                <c:pt idx="635">
                  <c:v>-2.36145</c:v>
                </c:pt>
                <c:pt idx="636">
                  <c:v>-2.3521100000000001</c:v>
                </c:pt>
                <c:pt idx="637">
                  <c:v>-2.3427699999999998</c:v>
                </c:pt>
                <c:pt idx="638">
                  <c:v>-2.3334700000000002</c:v>
                </c:pt>
                <c:pt idx="639">
                  <c:v>-2.3241700000000001</c:v>
                </c:pt>
                <c:pt idx="640">
                  <c:v>-2.31487</c:v>
                </c:pt>
                <c:pt idx="641">
                  <c:v>-2.3055599999999998</c:v>
                </c:pt>
                <c:pt idx="642">
                  <c:v>-2.2962699999999998</c:v>
                </c:pt>
                <c:pt idx="643">
                  <c:v>-2.2869700000000002</c:v>
                </c:pt>
                <c:pt idx="644">
                  <c:v>-2.2776700000000001</c:v>
                </c:pt>
                <c:pt idx="645">
                  <c:v>-2.2683800000000001</c:v>
                </c:pt>
                <c:pt idx="646">
                  <c:v>-2.2592099999999999</c:v>
                </c:pt>
                <c:pt idx="647">
                  <c:v>-2.2500499999999999</c:v>
                </c:pt>
                <c:pt idx="648">
                  <c:v>-2.2408899999999998</c:v>
                </c:pt>
                <c:pt idx="649">
                  <c:v>-2.2317200000000001</c:v>
                </c:pt>
                <c:pt idx="650">
                  <c:v>-2.2225600000000001</c:v>
                </c:pt>
                <c:pt idx="651">
                  <c:v>-2.21339</c:v>
                </c:pt>
                <c:pt idx="652">
                  <c:v>-2.2042299999999999</c:v>
                </c:pt>
                <c:pt idx="653">
                  <c:v>-2.1950699999999999</c:v>
                </c:pt>
                <c:pt idx="654">
                  <c:v>-2.1859500000000001</c:v>
                </c:pt>
                <c:pt idx="655">
                  <c:v>-2.1768399999999999</c:v>
                </c:pt>
                <c:pt idx="656">
                  <c:v>-2.1677300000000002</c:v>
                </c:pt>
                <c:pt idx="657">
                  <c:v>-2.15862</c:v>
                </c:pt>
                <c:pt idx="658">
                  <c:v>-2.1496200000000001</c:v>
                </c:pt>
                <c:pt idx="659">
                  <c:v>-2.1406200000000002</c:v>
                </c:pt>
                <c:pt idx="660">
                  <c:v>-2.1316299999999999</c:v>
                </c:pt>
                <c:pt idx="661">
                  <c:v>-2.12263</c:v>
                </c:pt>
                <c:pt idx="662">
                  <c:v>-2.1136300000000001</c:v>
                </c:pt>
                <c:pt idx="663">
                  <c:v>-2.1046399999999998</c:v>
                </c:pt>
                <c:pt idx="664">
                  <c:v>-2.0956399999999999</c:v>
                </c:pt>
                <c:pt idx="665">
                  <c:v>-2.0866400000000001</c:v>
                </c:pt>
                <c:pt idx="666">
                  <c:v>-2.0777199999999998</c:v>
                </c:pt>
                <c:pt idx="667">
                  <c:v>-2.0688</c:v>
                </c:pt>
                <c:pt idx="668">
                  <c:v>-2.0598800000000002</c:v>
                </c:pt>
                <c:pt idx="669">
                  <c:v>-2.0509599999999999</c:v>
                </c:pt>
                <c:pt idx="670">
                  <c:v>-2.0421</c:v>
                </c:pt>
                <c:pt idx="671">
                  <c:v>-2.0332400000000002</c:v>
                </c:pt>
                <c:pt idx="672">
                  <c:v>-2.0243799999999998</c:v>
                </c:pt>
                <c:pt idx="673">
                  <c:v>-2.01552</c:v>
                </c:pt>
                <c:pt idx="674">
                  <c:v>-2.0066600000000001</c:v>
                </c:pt>
                <c:pt idx="675">
                  <c:v>-1.9978</c:v>
                </c:pt>
                <c:pt idx="676">
                  <c:v>-1.9889399999999999</c:v>
                </c:pt>
                <c:pt idx="677">
                  <c:v>-1.9800800000000001</c:v>
                </c:pt>
                <c:pt idx="678">
                  <c:v>-1.9713799999999999</c:v>
                </c:pt>
                <c:pt idx="679">
                  <c:v>-1.96269</c:v>
                </c:pt>
                <c:pt idx="680">
                  <c:v>-1.9539899999999999</c:v>
                </c:pt>
                <c:pt idx="681">
                  <c:v>-1.9453</c:v>
                </c:pt>
                <c:pt idx="682">
                  <c:v>-1.9366399999999999</c:v>
                </c:pt>
                <c:pt idx="683">
                  <c:v>-1.9279900000000001</c:v>
                </c:pt>
                <c:pt idx="684">
                  <c:v>-1.91933</c:v>
                </c:pt>
                <c:pt idx="685">
                  <c:v>-1.9106799999999999</c:v>
                </c:pt>
                <c:pt idx="686">
                  <c:v>-1.9020300000000001</c:v>
                </c:pt>
                <c:pt idx="687">
                  <c:v>-1.8933800000000001</c:v>
                </c:pt>
                <c:pt idx="688">
                  <c:v>-1.88473</c:v>
                </c:pt>
                <c:pt idx="689">
                  <c:v>-1.87609</c:v>
                </c:pt>
                <c:pt idx="690">
                  <c:v>-1.8676200000000001</c:v>
                </c:pt>
                <c:pt idx="691">
                  <c:v>-1.8591599999999999</c:v>
                </c:pt>
                <c:pt idx="692">
                  <c:v>-1.8507</c:v>
                </c:pt>
                <c:pt idx="693">
                  <c:v>-1.84223</c:v>
                </c:pt>
                <c:pt idx="694">
                  <c:v>-1.8337699999999999</c:v>
                </c:pt>
                <c:pt idx="695">
                  <c:v>-1.8252999999999999</c:v>
                </c:pt>
                <c:pt idx="696">
                  <c:v>-1.81684</c:v>
                </c:pt>
                <c:pt idx="697">
                  <c:v>-1.8083800000000001</c:v>
                </c:pt>
                <c:pt idx="698">
                  <c:v>-1.79996</c:v>
                </c:pt>
                <c:pt idx="699">
                  <c:v>-1.79155</c:v>
                </c:pt>
                <c:pt idx="700">
                  <c:v>-1.7831300000000001</c:v>
                </c:pt>
                <c:pt idx="701">
                  <c:v>-1.7747200000000001</c:v>
                </c:pt>
                <c:pt idx="702">
                  <c:v>-1.7664800000000001</c:v>
                </c:pt>
                <c:pt idx="703">
                  <c:v>-1.75824</c:v>
                </c:pt>
                <c:pt idx="704">
                  <c:v>-1.7500100000000001</c:v>
                </c:pt>
                <c:pt idx="705">
                  <c:v>-1.74177</c:v>
                </c:pt>
                <c:pt idx="706">
                  <c:v>-1.73353</c:v>
                </c:pt>
                <c:pt idx="707">
                  <c:v>-1.72529</c:v>
                </c:pt>
                <c:pt idx="708">
                  <c:v>-1.71706</c:v>
                </c:pt>
                <c:pt idx="709">
                  <c:v>-1.70882</c:v>
                </c:pt>
                <c:pt idx="710">
                  <c:v>-1.7006600000000001</c:v>
                </c:pt>
                <c:pt idx="711">
                  <c:v>-1.69249</c:v>
                </c:pt>
                <c:pt idx="712">
                  <c:v>-1.6843300000000001</c:v>
                </c:pt>
                <c:pt idx="713">
                  <c:v>-1.6761699999999999</c:v>
                </c:pt>
                <c:pt idx="714">
                  <c:v>-1.66812</c:v>
                </c:pt>
                <c:pt idx="715">
                  <c:v>-1.66008</c:v>
                </c:pt>
                <c:pt idx="716">
                  <c:v>-1.6520300000000001</c:v>
                </c:pt>
                <c:pt idx="717">
                  <c:v>-1.6439900000000001</c:v>
                </c:pt>
                <c:pt idx="718">
                  <c:v>-1.6359399999999999</c:v>
                </c:pt>
                <c:pt idx="719">
                  <c:v>-1.6278900000000001</c:v>
                </c:pt>
                <c:pt idx="720">
                  <c:v>-1.61985</c:v>
                </c:pt>
                <c:pt idx="721">
                  <c:v>-1.6117999999999999</c:v>
                </c:pt>
                <c:pt idx="722">
                  <c:v>-1.60392</c:v>
                </c:pt>
                <c:pt idx="723">
                  <c:v>-1.5960300000000001</c:v>
                </c:pt>
                <c:pt idx="724">
                  <c:v>-1.58815</c:v>
                </c:pt>
                <c:pt idx="725">
                  <c:v>-1.5802700000000001</c:v>
                </c:pt>
                <c:pt idx="726">
                  <c:v>-1.5725</c:v>
                </c:pt>
                <c:pt idx="727">
                  <c:v>-1.56474</c:v>
                </c:pt>
                <c:pt idx="728">
                  <c:v>-1.55698</c:v>
                </c:pt>
                <c:pt idx="729">
                  <c:v>-1.54922</c:v>
                </c:pt>
                <c:pt idx="730">
                  <c:v>-1.5414600000000001</c:v>
                </c:pt>
                <c:pt idx="731">
                  <c:v>-1.5337000000000001</c:v>
                </c:pt>
                <c:pt idx="732">
                  <c:v>-1.5259400000000001</c:v>
                </c:pt>
                <c:pt idx="733">
                  <c:v>-1.5181800000000001</c:v>
                </c:pt>
                <c:pt idx="734">
                  <c:v>-1.51057</c:v>
                </c:pt>
                <c:pt idx="735">
                  <c:v>-1.50295</c:v>
                </c:pt>
                <c:pt idx="736">
                  <c:v>-1.4953399999999999</c:v>
                </c:pt>
                <c:pt idx="737">
                  <c:v>-1.48773</c:v>
                </c:pt>
                <c:pt idx="738">
                  <c:v>-1.4801800000000001</c:v>
                </c:pt>
                <c:pt idx="739">
                  <c:v>-1.47262</c:v>
                </c:pt>
                <c:pt idx="740">
                  <c:v>-1.4650700000000001</c:v>
                </c:pt>
                <c:pt idx="741">
                  <c:v>-1.4575199999999999</c:v>
                </c:pt>
                <c:pt idx="742">
                  <c:v>-1.44997</c:v>
                </c:pt>
                <c:pt idx="743">
                  <c:v>-1.44242</c:v>
                </c:pt>
                <c:pt idx="744">
                  <c:v>-1.4348700000000001</c:v>
                </c:pt>
                <c:pt idx="745">
                  <c:v>-1.4273199999999999</c:v>
                </c:pt>
                <c:pt idx="746">
                  <c:v>-1.4199600000000001</c:v>
                </c:pt>
                <c:pt idx="747">
                  <c:v>-1.4126099999999999</c:v>
                </c:pt>
                <c:pt idx="748">
                  <c:v>-1.40526</c:v>
                </c:pt>
                <c:pt idx="749">
                  <c:v>-1.3978999999999999</c:v>
                </c:pt>
                <c:pt idx="750">
                  <c:v>-1.3906000000000001</c:v>
                </c:pt>
                <c:pt idx="751">
                  <c:v>-1.3833</c:v>
                </c:pt>
                <c:pt idx="752">
                  <c:v>-1.3759999999999999</c:v>
                </c:pt>
                <c:pt idx="753">
                  <c:v>-1.3687</c:v>
                </c:pt>
                <c:pt idx="754">
                  <c:v>-1.3613900000000001</c:v>
                </c:pt>
                <c:pt idx="755">
                  <c:v>-1.35409</c:v>
                </c:pt>
                <c:pt idx="756">
                  <c:v>-1.3467899999999999</c:v>
                </c:pt>
                <c:pt idx="757">
                  <c:v>-1.3394900000000001</c:v>
                </c:pt>
                <c:pt idx="758">
                  <c:v>-1.3323799999999999</c:v>
                </c:pt>
                <c:pt idx="759">
                  <c:v>-1.3252600000000001</c:v>
                </c:pt>
                <c:pt idx="760">
                  <c:v>-1.3181499999999999</c:v>
                </c:pt>
                <c:pt idx="761">
                  <c:v>-1.3110299999999999</c:v>
                </c:pt>
                <c:pt idx="762">
                  <c:v>-1.3039499999999999</c:v>
                </c:pt>
                <c:pt idx="763">
                  <c:v>-1.2968599999999999</c:v>
                </c:pt>
                <c:pt idx="764">
                  <c:v>-1.2897700000000001</c:v>
                </c:pt>
                <c:pt idx="765">
                  <c:v>-1.28268</c:v>
                </c:pt>
                <c:pt idx="766">
                  <c:v>-1.27559</c:v>
                </c:pt>
                <c:pt idx="767">
                  <c:v>-1.26851</c:v>
                </c:pt>
                <c:pt idx="768">
                  <c:v>-1.26142</c:v>
                </c:pt>
                <c:pt idx="769">
                  <c:v>-1.2543299999999999</c:v>
                </c:pt>
                <c:pt idx="770">
                  <c:v>-1.2474799999999999</c:v>
                </c:pt>
                <c:pt idx="771">
                  <c:v>-1.2406299999999999</c:v>
                </c:pt>
                <c:pt idx="772">
                  <c:v>-1.2337800000000001</c:v>
                </c:pt>
                <c:pt idx="773">
                  <c:v>-1.2269300000000001</c:v>
                </c:pt>
                <c:pt idx="774">
                  <c:v>-1.22011</c:v>
                </c:pt>
                <c:pt idx="775">
                  <c:v>-1.2132799999999999</c:v>
                </c:pt>
                <c:pt idx="776">
                  <c:v>-1.20645</c:v>
                </c:pt>
                <c:pt idx="777">
                  <c:v>-1.19963</c:v>
                </c:pt>
                <c:pt idx="778">
                  <c:v>-1.1928000000000001</c:v>
                </c:pt>
                <c:pt idx="779">
                  <c:v>-1.18597</c:v>
                </c:pt>
                <c:pt idx="780">
                  <c:v>-1.1791499999999999</c:v>
                </c:pt>
                <c:pt idx="781">
                  <c:v>-1.17232</c:v>
                </c:pt>
                <c:pt idx="782">
                  <c:v>-1.1657</c:v>
                </c:pt>
                <c:pt idx="783">
                  <c:v>-1.15907</c:v>
                </c:pt>
                <c:pt idx="784">
                  <c:v>-1.15245</c:v>
                </c:pt>
                <c:pt idx="785">
                  <c:v>-1.1458200000000001</c:v>
                </c:pt>
                <c:pt idx="786">
                  <c:v>-1.1392100000000001</c:v>
                </c:pt>
                <c:pt idx="787">
                  <c:v>-1.1326000000000001</c:v>
                </c:pt>
                <c:pt idx="788">
                  <c:v>-1.12598</c:v>
                </c:pt>
                <c:pt idx="789">
                  <c:v>-1.11937</c:v>
                </c:pt>
                <c:pt idx="790">
                  <c:v>-1.1127499999999999</c:v>
                </c:pt>
                <c:pt idx="791">
                  <c:v>-1.1061399999999999</c:v>
                </c:pt>
                <c:pt idx="792">
                  <c:v>-1.0995299999999999</c:v>
                </c:pt>
                <c:pt idx="793">
                  <c:v>-1.09291</c:v>
                </c:pt>
                <c:pt idx="794">
                  <c:v>-1.08643</c:v>
                </c:pt>
                <c:pt idx="795">
                  <c:v>-1.0799399999999999</c:v>
                </c:pt>
                <c:pt idx="796">
                  <c:v>-1.07345</c:v>
                </c:pt>
                <c:pt idx="797">
                  <c:v>-1.06697</c:v>
                </c:pt>
                <c:pt idx="798">
                  <c:v>-1.0604899999999999</c:v>
                </c:pt>
                <c:pt idx="799">
                  <c:v>-1.05402</c:v>
                </c:pt>
                <c:pt idx="800">
                  <c:v>-1.0475399999999999</c:v>
                </c:pt>
                <c:pt idx="801">
                  <c:v>-1.0410699999999999</c:v>
                </c:pt>
                <c:pt idx="802">
                  <c:v>-1.0345899999999999</c:v>
                </c:pt>
                <c:pt idx="803">
                  <c:v>-1.0281199999999999</c:v>
                </c:pt>
                <c:pt idx="804">
                  <c:v>-1.0216400000000001</c:v>
                </c:pt>
                <c:pt idx="805">
                  <c:v>-1.0151600000000001</c:v>
                </c:pt>
                <c:pt idx="806">
                  <c:v>6.35</c:v>
                </c:pt>
                <c:pt idx="807">
                  <c:v>6.3397899999999998</c:v>
                </c:pt>
                <c:pt idx="808">
                  <c:v>6.3295899999999996</c:v>
                </c:pt>
                <c:pt idx="809">
                  <c:v>6.3193900000000003</c:v>
                </c:pt>
                <c:pt idx="810">
                  <c:v>6.3091799999999996</c:v>
                </c:pt>
                <c:pt idx="811">
                  <c:v>6.2989800000000002</c:v>
                </c:pt>
                <c:pt idx="812">
                  <c:v>6.2887700000000004</c:v>
                </c:pt>
                <c:pt idx="813">
                  <c:v>6.2785700000000002</c:v>
                </c:pt>
                <c:pt idx="814">
                  <c:v>6.2683599999999986</c:v>
                </c:pt>
                <c:pt idx="815">
                  <c:v>6.2581599999999993</c:v>
                </c:pt>
                <c:pt idx="816">
                  <c:v>6.2479500000000003</c:v>
                </c:pt>
                <c:pt idx="817">
                  <c:v>6.2377500000000001</c:v>
                </c:pt>
                <c:pt idx="818">
                  <c:v>6.2275400000000003</c:v>
                </c:pt>
                <c:pt idx="819">
                  <c:v>6.2173400000000001</c:v>
                </c:pt>
                <c:pt idx="820">
                  <c:v>6.2071300000000003</c:v>
                </c:pt>
                <c:pt idx="821">
                  <c:v>6.19693</c:v>
                </c:pt>
                <c:pt idx="822">
                  <c:v>6.1867199999999993</c:v>
                </c:pt>
                <c:pt idx="823">
                  <c:v>6.17652</c:v>
                </c:pt>
                <c:pt idx="824">
                  <c:v>6.1663100000000002</c:v>
                </c:pt>
                <c:pt idx="825">
                  <c:v>6.15611</c:v>
                </c:pt>
                <c:pt idx="826">
                  <c:v>6.1459000000000001</c:v>
                </c:pt>
                <c:pt idx="827">
                  <c:v>6.1356999999999999</c:v>
                </c:pt>
                <c:pt idx="828">
                  <c:v>6.1254900000000001</c:v>
                </c:pt>
                <c:pt idx="829">
                  <c:v>6.1152899999999999</c:v>
                </c:pt>
                <c:pt idx="830">
                  <c:v>6.1050800000000001</c:v>
                </c:pt>
                <c:pt idx="831">
                  <c:v>6.0948799999999999</c:v>
                </c:pt>
                <c:pt idx="832">
                  <c:v>6.08467</c:v>
                </c:pt>
                <c:pt idx="833">
                  <c:v>6.0744699999999998</c:v>
                </c:pt>
                <c:pt idx="834">
                  <c:v>6.06426</c:v>
                </c:pt>
                <c:pt idx="835">
                  <c:v>6.0540599999999998</c:v>
                </c:pt>
                <c:pt idx="836">
                  <c:v>6.0438499999999999</c:v>
                </c:pt>
                <c:pt idx="837">
                  <c:v>6.0336499999999997</c:v>
                </c:pt>
                <c:pt idx="838">
                  <c:v>6.0234399999999999</c:v>
                </c:pt>
                <c:pt idx="839">
                  <c:v>6.0132399999999997</c:v>
                </c:pt>
                <c:pt idx="840">
                  <c:v>6.0030300000000008</c:v>
                </c:pt>
                <c:pt idx="841">
                  <c:v>5.9928299999999997</c:v>
                </c:pt>
                <c:pt idx="842">
                  <c:v>5.9826199999999998</c:v>
                </c:pt>
                <c:pt idx="843">
                  <c:v>5.9724199999999996</c:v>
                </c:pt>
                <c:pt idx="844">
                  <c:v>5.9622099999999998</c:v>
                </c:pt>
                <c:pt idx="845">
                  <c:v>5.9520099999999996</c:v>
                </c:pt>
                <c:pt idx="846">
                  <c:v>5.9417999999999997</c:v>
                </c:pt>
                <c:pt idx="847">
                  <c:v>5.9316000000000004</c:v>
                </c:pt>
                <c:pt idx="848">
                  <c:v>5.9214000000000002</c:v>
                </c:pt>
                <c:pt idx="849">
                  <c:v>5.9111900000000004</c:v>
                </c:pt>
                <c:pt idx="850">
                  <c:v>5.9009900000000002</c:v>
                </c:pt>
                <c:pt idx="851">
                  <c:v>5.8907800000000003</c:v>
                </c:pt>
                <c:pt idx="852">
                  <c:v>5.8805800000000001</c:v>
                </c:pt>
                <c:pt idx="853">
                  <c:v>5.8703700000000003</c:v>
                </c:pt>
                <c:pt idx="854">
                  <c:v>5.8601699999999992</c:v>
                </c:pt>
                <c:pt idx="855">
                  <c:v>5.8499600000000003</c:v>
                </c:pt>
                <c:pt idx="856">
                  <c:v>5.8397600000000001</c:v>
                </c:pt>
                <c:pt idx="857">
                  <c:v>5.8295500000000002</c:v>
                </c:pt>
                <c:pt idx="858">
                  <c:v>5.81935</c:v>
                </c:pt>
                <c:pt idx="859">
                  <c:v>5.8091400000000002</c:v>
                </c:pt>
                <c:pt idx="860">
                  <c:v>5.79894</c:v>
                </c:pt>
                <c:pt idx="861">
                  <c:v>5.7887300000000002</c:v>
                </c:pt>
                <c:pt idx="862">
                  <c:v>5.7785299999999999</c:v>
                </c:pt>
                <c:pt idx="863">
                  <c:v>5.7683200000000001</c:v>
                </c:pt>
                <c:pt idx="864">
                  <c:v>5.7581199999999999</c:v>
                </c:pt>
                <c:pt idx="865">
                  <c:v>5.7479100000000001</c:v>
                </c:pt>
                <c:pt idx="866">
                  <c:v>5.7377099999999999</c:v>
                </c:pt>
                <c:pt idx="867">
                  <c:v>5.7275</c:v>
                </c:pt>
                <c:pt idx="868">
                  <c:v>5.7172999999999998</c:v>
                </c:pt>
                <c:pt idx="869">
                  <c:v>5.70709</c:v>
                </c:pt>
                <c:pt idx="870">
                  <c:v>5.6968899999999998</c:v>
                </c:pt>
                <c:pt idx="871">
                  <c:v>5.68668</c:v>
                </c:pt>
                <c:pt idx="872">
                  <c:v>5.6764800000000006</c:v>
                </c:pt>
                <c:pt idx="873">
                  <c:v>5.6662699999999999</c:v>
                </c:pt>
                <c:pt idx="874">
                  <c:v>5.6560699999999997</c:v>
                </c:pt>
                <c:pt idx="875">
                  <c:v>5.6458599999999999</c:v>
                </c:pt>
                <c:pt idx="876">
                  <c:v>5.6356599999999997</c:v>
                </c:pt>
                <c:pt idx="877">
                  <c:v>5.6254499999999998</c:v>
                </c:pt>
                <c:pt idx="878">
                  <c:v>5.6152499999999996</c:v>
                </c:pt>
                <c:pt idx="879">
                  <c:v>5.6050400000000007</c:v>
                </c:pt>
                <c:pt idx="880">
                  <c:v>5.5948399999999996</c:v>
                </c:pt>
                <c:pt idx="881">
                  <c:v>5.5846299999999998</c:v>
                </c:pt>
                <c:pt idx="882">
                  <c:v>5.5744300000000004</c:v>
                </c:pt>
                <c:pt idx="883">
                  <c:v>5.5642199999999997</c:v>
                </c:pt>
                <c:pt idx="884">
                  <c:v>5.5540200000000004</c:v>
                </c:pt>
                <c:pt idx="885">
                  <c:v>5.5438099999999997</c:v>
                </c:pt>
                <c:pt idx="886">
                  <c:v>5.5336100000000004</c:v>
                </c:pt>
                <c:pt idx="887">
                  <c:v>5.5234100000000002</c:v>
                </c:pt>
                <c:pt idx="888">
                  <c:v>5.5132000000000003</c:v>
                </c:pt>
                <c:pt idx="889">
                  <c:v>5.5030000000000001</c:v>
                </c:pt>
                <c:pt idx="890">
                  <c:v>5.4927900000000003</c:v>
                </c:pt>
                <c:pt idx="891">
                  <c:v>5.4825900000000001</c:v>
                </c:pt>
                <c:pt idx="892">
                  <c:v>5.4723800000000002</c:v>
                </c:pt>
                <c:pt idx="893">
                  <c:v>5.46218</c:v>
                </c:pt>
                <c:pt idx="894">
                  <c:v>5.4519700000000002</c:v>
                </c:pt>
                <c:pt idx="895">
                  <c:v>5.44177</c:v>
                </c:pt>
                <c:pt idx="896">
                  <c:v>5.4315600000000002</c:v>
                </c:pt>
                <c:pt idx="897">
                  <c:v>5.42136</c:v>
                </c:pt>
                <c:pt idx="898">
                  <c:v>5.4111500000000001</c:v>
                </c:pt>
                <c:pt idx="899">
                  <c:v>5.4009499999999999</c:v>
                </c:pt>
                <c:pt idx="900">
                  <c:v>5.3907400000000001</c:v>
                </c:pt>
                <c:pt idx="901">
                  <c:v>5.3805399999999999</c:v>
                </c:pt>
                <c:pt idx="902">
                  <c:v>5.37033</c:v>
                </c:pt>
                <c:pt idx="903">
                  <c:v>5.3601299999999998</c:v>
                </c:pt>
                <c:pt idx="904">
                  <c:v>5.34992</c:v>
                </c:pt>
                <c:pt idx="905">
                  <c:v>5.3397199999999998</c:v>
                </c:pt>
                <c:pt idx="906">
                  <c:v>5.32951</c:v>
                </c:pt>
                <c:pt idx="907">
                  <c:v>5.3193099999999998</c:v>
                </c:pt>
                <c:pt idx="908">
                  <c:v>5.3090999999999999</c:v>
                </c:pt>
                <c:pt idx="909">
                  <c:v>5.2988999999999997</c:v>
                </c:pt>
                <c:pt idx="910">
                  <c:v>5.2886899999999999</c:v>
                </c:pt>
                <c:pt idx="911">
                  <c:v>5.2784899999999997</c:v>
                </c:pt>
                <c:pt idx="912">
                  <c:v>5.2682799999999999</c:v>
                </c:pt>
                <c:pt idx="913">
                  <c:v>5.2580799999999996</c:v>
                </c:pt>
                <c:pt idx="914">
                  <c:v>5.2478699999999998</c:v>
                </c:pt>
                <c:pt idx="915">
                  <c:v>5.2376699999999996</c:v>
                </c:pt>
                <c:pt idx="916">
                  <c:v>5.2274599999999998</c:v>
                </c:pt>
                <c:pt idx="917">
                  <c:v>5.2172599999999996</c:v>
                </c:pt>
                <c:pt idx="918">
                  <c:v>5.2070500000000006</c:v>
                </c:pt>
                <c:pt idx="919">
                  <c:v>5.1968500000000004</c:v>
                </c:pt>
                <c:pt idx="920">
                  <c:v>5.1866399999999997</c:v>
                </c:pt>
                <c:pt idx="921">
                  <c:v>5.1764400000000004</c:v>
                </c:pt>
                <c:pt idx="922">
                  <c:v>5.1662299999999997</c:v>
                </c:pt>
                <c:pt idx="923">
                  <c:v>5.1560299999999986</c:v>
                </c:pt>
                <c:pt idx="924">
                  <c:v>5.1458199999999996</c:v>
                </c:pt>
                <c:pt idx="925">
                  <c:v>5.1356199999999994</c:v>
                </c:pt>
                <c:pt idx="926">
                  <c:v>5.1254200000000001</c:v>
                </c:pt>
                <c:pt idx="927">
                  <c:v>5.1152100000000003</c:v>
                </c:pt>
                <c:pt idx="928">
                  <c:v>5.10501</c:v>
                </c:pt>
                <c:pt idx="929">
                  <c:v>5.0948000000000002</c:v>
                </c:pt>
                <c:pt idx="930">
                  <c:v>5.0846</c:v>
                </c:pt>
                <c:pt idx="931">
                  <c:v>5.0743900000000002</c:v>
                </c:pt>
                <c:pt idx="932">
                  <c:v>5.06419</c:v>
                </c:pt>
                <c:pt idx="933">
                  <c:v>5.0539799999999993</c:v>
                </c:pt>
                <c:pt idx="934">
                  <c:v>5.0437799999999999</c:v>
                </c:pt>
                <c:pt idx="935">
                  <c:v>5.0335700000000001</c:v>
                </c:pt>
                <c:pt idx="936">
                  <c:v>5.0233699999999999</c:v>
                </c:pt>
                <c:pt idx="937">
                  <c:v>5.0131600000000001</c:v>
                </c:pt>
                <c:pt idx="938">
                  <c:v>5.0029599999999999</c:v>
                </c:pt>
                <c:pt idx="939">
                  <c:v>4.99275</c:v>
                </c:pt>
                <c:pt idx="940">
                  <c:v>4.9825499999999998</c:v>
                </c:pt>
                <c:pt idx="941">
                  <c:v>4.97234</c:v>
                </c:pt>
                <c:pt idx="942">
                  <c:v>4.9621400000000007</c:v>
                </c:pt>
                <c:pt idx="943">
                  <c:v>4.9519299999999999</c:v>
                </c:pt>
                <c:pt idx="944">
                  <c:v>4.9417299999999997</c:v>
                </c:pt>
                <c:pt idx="945">
                  <c:v>4.9315199999999999</c:v>
                </c:pt>
                <c:pt idx="946">
                  <c:v>4.9213199999999997</c:v>
                </c:pt>
                <c:pt idx="947">
                  <c:v>4.9111099999999999</c:v>
                </c:pt>
                <c:pt idx="948">
                  <c:v>4.9009099999999997</c:v>
                </c:pt>
                <c:pt idx="949">
                  <c:v>4.8907000000000007</c:v>
                </c:pt>
                <c:pt idx="950">
                  <c:v>4.8804999999999996</c:v>
                </c:pt>
                <c:pt idx="951">
                  <c:v>4.8702899999999998</c:v>
                </c:pt>
                <c:pt idx="952">
                  <c:v>4.8600899999999996</c:v>
                </c:pt>
                <c:pt idx="953">
                  <c:v>4.8498799999999997</c:v>
                </c:pt>
                <c:pt idx="954">
                  <c:v>4.8396800000000004</c:v>
                </c:pt>
                <c:pt idx="955">
                  <c:v>4.8294699999999997</c:v>
                </c:pt>
                <c:pt idx="956">
                  <c:v>4.8192700000000004</c:v>
                </c:pt>
                <c:pt idx="957">
                  <c:v>4.8090599999999997</c:v>
                </c:pt>
                <c:pt idx="958">
                  <c:v>4.7988600000000003</c:v>
                </c:pt>
                <c:pt idx="959">
                  <c:v>4.7886499999999996</c:v>
                </c:pt>
                <c:pt idx="960">
                  <c:v>4.7784500000000003</c:v>
                </c:pt>
                <c:pt idx="961">
                  <c:v>4.7682399999999996</c:v>
                </c:pt>
                <c:pt idx="962">
                  <c:v>4.7580400000000003</c:v>
                </c:pt>
                <c:pt idx="963">
                  <c:v>4.7478299999999987</c:v>
                </c:pt>
                <c:pt idx="964">
                  <c:v>4.7376300000000002</c:v>
                </c:pt>
                <c:pt idx="965">
                  <c:v>4.72743</c:v>
                </c:pt>
                <c:pt idx="966">
                  <c:v>4.7172200000000002</c:v>
                </c:pt>
                <c:pt idx="967">
                  <c:v>4.70702</c:v>
                </c:pt>
                <c:pt idx="968">
                  <c:v>4.6968100000000002</c:v>
                </c:pt>
                <c:pt idx="969">
                  <c:v>4.6866099999999999</c:v>
                </c:pt>
                <c:pt idx="970">
                  <c:v>4.6764000000000001</c:v>
                </c:pt>
                <c:pt idx="971">
                  <c:v>4.6661999999999999</c:v>
                </c:pt>
                <c:pt idx="972">
                  <c:v>4.6559899999999992</c:v>
                </c:pt>
                <c:pt idx="973">
                  <c:v>4.6457900000000008</c:v>
                </c:pt>
                <c:pt idx="974">
                  <c:v>4.63558</c:v>
                </c:pt>
                <c:pt idx="975">
                  <c:v>4.6253799999999998</c:v>
                </c:pt>
                <c:pt idx="976">
                  <c:v>4.61517</c:v>
                </c:pt>
                <c:pt idx="977">
                  <c:v>4.6049699999999998</c:v>
                </c:pt>
                <c:pt idx="978">
                  <c:v>4.59476</c:v>
                </c:pt>
                <c:pt idx="979">
                  <c:v>4.5845599999999997</c:v>
                </c:pt>
                <c:pt idx="980">
                  <c:v>4.5743499999999999</c:v>
                </c:pt>
                <c:pt idx="981">
                  <c:v>4.5641500000000006</c:v>
                </c:pt>
                <c:pt idx="982">
                  <c:v>4.5539399999999999</c:v>
                </c:pt>
                <c:pt idx="983">
                  <c:v>4.5437399999999997</c:v>
                </c:pt>
                <c:pt idx="984">
                  <c:v>4.5335299999999998</c:v>
                </c:pt>
                <c:pt idx="985">
                  <c:v>4.5233299999999996</c:v>
                </c:pt>
                <c:pt idx="986">
                  <c:v>4.5131199999999998</c:v>
                </c:pt>
                <c:pt idx="987">
                  <c:v>4.5029199999999996</c:v>
                </c:pt>
                <c:pt idx="988">
                  <c:v>4.4927099999999998</c:v>
                </c:pt>
                <c:pt idx="989">
                  <c:v>4.4825100000000004</c:v>
                </c:pt>
                <c:pt idx="990">
                  <c:v>4.4722999999999997</c:v>
                </c:pt>
                <c:pt idx="991">
                  <c:v>4.4621000000000004</c:v>
                </c:pt>
                <c:pt idx="992">
                  <c:v>4.4518899999999997</c:v>
                </c:pt>
                <c:pt idx="993">
                  <c:v>4.4416900000000004</c:v>
                </c:pt>
                <c:pt idx="994">
                  <c:v>4.4314799999999996</c:v>
                </c:pt>
                <c:pt idx="995">
                  <c:v>4.4212800000000003</c:v>
                </c:pt>
                <c:pt idx="996">
                  <c:v>4.4110699999999996</c:v>
                </c:pt>
                <c:pt idx="997">
                  <c:v>4.4008700000000003</c:v>
                </c:pt>
                <c:pt idx="998">
                  <c:v>4.3906599999999996</c:v>
                </c:pt>
                <c:pt idx="999">
                  <c:v>4.3804600000000002</c:v>
                </c:pt>
                <c:pt idx="1000">
                  <c:v>4.3702500000000004</c:v>
                </c:pt>
                <c:pt idx="1001">
                  <c:v>4.3600500000000002</c:v>
                </c:pt>
                <c:pt idx="1002">
                  <c:v>4.3498399999999986</c:v>
                </c:pt>
                <c:pt idx="1003">
                  <c:v>4.3396400000000002</c:v>
                </c:pt>
                <c:pt idx="1004">
                  <c:v>4.32944</c:v>
                </c:pt>
                <c:pt idx="1005">
                  <c:v>4.3192300000000001</c:v>
                </c:pt>
                <c:pt idx="1006">
                  <c:v>4.3090299999999999</c:v>
                </c:pt>
                <c:pt idx="1007">
                  <c:v>4.2988200000000001</c:v>
                </c:pt>
                <c:pt idx="1008">
                  <c:v>4.2886199999999999</c:v>
                </c:pt>
                <c:pt idx="1009">
                  <c:v>4.27841</c:v>
                </c:pt>
                <c:pt idx="1010">
                  <c:v>4.2682099999999998</c:v>
                </c:pt>
                <c:pt idx="1011">
                  <c:v>4.258</c:v>
                </c:pt>
                <c:pt idx="1012">
                  <c:v>4.2478000000000007</c:v>
                </c:pt>
                <c:pt idx="1013">
                  <c:v>4.23759</c:v>
                </c:pt>
                <c:pt idx="1014">
                  <c:v>4.2273899999999998</c:v>
                </c:pt>
                <c:pt idx="1015">
                  <c:v>4.2171799999999999</c:v>
                </c:pt>
                <c:pt idx="1016">
                  <c:v>4.2069799999999997</c:v>
                </c:pt>
                <c:pt idx="1017">
                  <c:v>4.1967699999999999</c:v>
                </c:pt>
                <c:pt idx="1018">
                  <c:v>4.1865699999999997</c:v>
                </c:pt>
                <c:pt idx="1019">
                  <c:v>4.1763599999999999</c:v>
                </c:pt>
                <c:pt idx="1020">
                  <c:v>4.1661600000000014</c:v>
                </c:pt>
                <c:pt idx="1021">
                  <c:v>4.1559500000000007</c:v>
                </c:pt>
                <c:pt idx="1022">
                  <c:v>4.1457499999999996</c:v>
                </c:pt>
                <c:pt idx="1023">
                  <c:v>4.1355399999999998</c:v>
                </c:pt>
                <c:pt idx="1024">
                  <c:v>4.1253399999999996</c:v>
                </c:pt>
                <c:pt idx="1025">
                  <c:v>4.1151299999999997</c:v>
                </c:pt>
                <c:pt idx="1026">
                  <c:v>4.1049300000000004</c:v>
                </c:pt>
                <c:pt idx="1027">
                  <c:v>4.0947199999999997</c:v>
                </c:pt>
                <c:pt idx="1028">
                  <c:v>4.0845200000000004</c:v>
                </c:pt>
                <c:pt idx="1029">
                  <c:v>4.0743100000000014</c:v>
                </c:pt>
                <c:pt idx="1030">
                  <c:v>4.0641100000000003</c:v>
                </c:pt>
                <c:pt idx="1031">
                  <c:v>4.0538999999999996</c:v>
                </c:pt>
                <c:pt idx="1032">
                  <c:v>4.0437000000000003</c:v>
                </c:pt>
                <c:pt idx="1033">
                  <c:v>4.0334899999999996</c:v>
                </c:pt>
                <c:pt idx="1034">
                  <c:v>4.0232899999999994</c:v>
                </c:pt>
                <c:pt idx="1035">
                  <c:v>4.0130800000000004</c:v>
                </c:pt>
                <c:pt idx="1036">
                  <c:v>4.0028800000000002</c:v>
                </c:pt>
                <c:pt idx="1037">
                  <c:v>3.9926699999999999</c:v>
                </c:pt>
                <c:pt idx="1038">
                  <c:v>3.9824700000000002</c:v>
                </c:pt>
                <c:pt idx="1039">
                  <c:v>3.9722599999999999</c:v>
                </c:pt>
                <c:pt idx="1040">
                  <c:v>3.9620600000000001</c:v>
                </c:pt>
                <c:pt idx="1041">
                  <c:v>3.9518599999999999</c:v>
                </c:pt>
                <c:pt idx="1042">
                  <c:v>3.9416500000000001</c:v>
                </c:pt>
                <c:pt idx="1043">
                  <c:v>3.9314499999999999</c:v>
                </c:pt>
                <c:pt idx="1044">
                  <c:v>3.9212400000000001</c:v>
                </c:pt>
                <c:pt idx="1045">
                  <c:v>3.9110399999999998</c:v>
                </c:pt>
                <c:pt idx="1046">
                  <c:v>3.90083</c:v>
                </c:pt>
                <c:pt idx="1047">
                  <c:v>3.8906299999999998</c:v>
                </c:pt>
                <c:pt idx="1048">
                  <c:v>3.88042</c:v>
                </c:pt>
                <c:pt idx="1049">
                  <c:v>3.8702200000000002</c:v>
                </c:pt>
                <c:pt idx="1050">
                  <c:v>3.8600099999999999</c:v>
                </c:pt>
                <c:pt idx="1051">
                  <c:v>3.8498100000000002</c:v>
                </c:pt>
                <c:pt idx="1052">
                  <c:v>3.8395999999999999</c:v>
                </c:pt>
                <c:pt idx="1053">
                  <c:v>3.8294000000000001</c:v>
                </c:pt>
                <c:pt idx="1054">
                  <c:v>3.8191899999999999</c:v>
                </c:pt>
                <c:pt idx="1055">
                  <c:v>3.8089900000000001</c:v>
                </c:pt>
                <c:pt idx="1056">
                  <c:v>3.7987799999999998</c:v>
                </c:pt>
                <c:pt idx="1057">
                  <c:v>3.7885800000000001</c:v>
                </c:pt>
                <c:pt idx="1058">
                  <c:v>3.7783699999999998</c:v>
                </c:pt>
                <c:pt idx="1059">
                  <c:v>3.76817</c:v>
                </c:pt>
                <c:pt idx="1060">
                  <c:v>3.7579600000000002</c:v>
                </c:pt>
                <c:pt idx="1061">
                  <c:v>3.74776</c:v>
                </c:pt>
                <c:pt idx="1062">
                  <c:v>3.7375500000000001</c:v>
                </c:pt>
                <c:pt idx="1063">
                  <c:v>3.7273499999999999</c:v>
                </c:pt>
                <c:pt idx="1064">
                  <c:v>3.7171400000000001</c:v>
                </c:pt>
                <c:pt idx="1065">
                  <c:v>3.7069399999999999</c:v>
                </c:pt>
                <c:pt idx="1066">
                  <c:v>3.6967300000000001</c:v>
                </c:pt>
                <c:pt idx="1067">
                  <c:v>3.6865299999999999</c:v>
                </c:pt>
                <c:pt idx="1068">
                  <c:v>3.67632</c:v>
                </c:pt>
                <c:pt idx="1069">
                  <c:v>3.6661199999999998</c:v>
                </c:pt>
                <c:pt idx="1070">
                  <c:v>3.65591</c:v>
                </c:pt>
                <c:pt idx="1071">
                  <c:v>3.6457099999999998</c:v>
                </c:pt>
                <c:pt idx="1072">
                  <c:v>3.6355</c:v>
                </c:pt>
                <c:pt idx="1073">
                  <c:v>3.6253000000000002</c:v>
                </c:pt>
                <c:pt idx="1074">
                  <c:v>3.6150899999999999</c:v>
                </c:pt>
                <c:pt idx="1075">
                  <c:v>3.6048900000000001</c:v>
                </c:pt>
                <c:pt idx="1076">
                  <c:v>3.5946799999999999</c:v>
                </c:pt>
                <c:pt idx="1077">
                  <c:v>3.5844800000000001</c:v>
                </c:pt>
                <c:pt idx="1078">
                  <c:v>3.5742699999999998</c:v>
                </c:pt>
                <c:pt idx="1079">
                  <c:v>3.5640700000000001</c:v>
                </c:pt>
                <c:pt idx="1080">
                  <c:v>3.5538699999999999</c:v>
                </c:pt>
                <c:pt idx="1081">
                  <c:v>3.54366</c:v>
                </c:pt>
                <c:pt idx="1082">
                  <c:v>3.5334599999999998</c:v>
                </c:pt>
                <c:pt idx="1083">
                  <c:v>3.52325</c:v>
                </c:pt>
                <c:pt idx="1084">
                  <c:v>3.5130499999999998</c:v>
                </c:pt>
                <c:pt idx="1085">
                  <c:v>3.50284</c:v>
                </c:pt>
                <c:pt idx="1086">
                  <c:v>3.4926400000000002</c:v>
                </c:pt>
                <c:pt idx="1087">
                  <c:v>3.4824299999999999</c:v>
                </c:pt>
                <c:pt idx="1088">
                  <c:v>3.4722300000000001</c:v>
                </c:pt>
                <c:pt idx="1089">
                  <c:v>3.4620199999999999</c:v>
                </c:pt>
                <c:pt idx="1090">
                  <c:v>3.4518200000000001</c:v>
                </c:pt>
                <c:pt idx="1091">
                  <c:v>3.4416099999999998</c:v>
                </c:pt>
                <c:pt idx="1092">
                  <c:v>3.4314100000000001</c:v>
                </c:pt>
                <c:pt idx="1093">
                  <c:v>3.4211999999999998</c:v>
                </c:pt>
                <c:pt idx="1094">
                  <c:v>3.411</c:v>
                </c:pt>
                <c:pt idx="1095">
                  <c:v>3.4007900000000002</c:v>
                </c:pt>
                <c:pt idx="1096">
                  <c:v>3.39059</c:v>
                </c:pt>
                <c:pt idx="1097">
                  <c:v>3.3803800000000002</c:v>
                </c:pt>
                <c:pt idx="1098">
                  <c:v>3.37018</c:v>
                </c:pt>
                <c:pt idx="1099">
                  <c:v>3.3599700000000001</c:v>
                </c:pt>
                <c:pt idx="1100">
                  <c:v>3.3497699999999999</c:v>
                </c:pt>
                <c:pt idx="1101">
                  <c:v>3.3395600000000001</c:v>
                </c:pt>
                <c:pt idx="1102">
                  <c:v>3.3293599999999999</c:v>
                </c:pt>
                <c:pt idx="1103">
                  <c:v>3.31915</c:v>
                </c:pt>
                <c:pt idx="1104">
                  <c:v>3.3089499999999998</c:v>
                </c:pt>
                <c:pt idx="1105">
                  <c:v>3.29874</c:v>
                </c:pt>
                <c:pt idx="1106">
                  <c:v>3.2885399999999998</c:v>
                </c:pt>
                <c:pt idx="1107">
                  <c:v>3.27833</c:v>
                </c:pt>
                <c:pt idx="1108">
                  <c:v>3.2681300000000002</c:v>
                </c:pt>
                <c:pt idx="1109">
                  <c:v>3.2579199999999999</c:v>
                </c:pt>
                <c:pt idx="1110">
                  <c:v>3.2477200000000002</c:v>
                </c:pt>
                <c:pt idx="1111">
                  <c:v>3.2375099999999999</c:v>
                </c:pt>
                <c:pt idx="1112">
                  <c:v>3.2273100000000001</c:v>
                </c:pt>
                <c:pt idx="1113">
                  <c:v>3.2170999999999998</c:v>
                </c:pt>
                <c:pt idx="1114">
                  <c:v>3.2069000000000001</c:v>
                </c:pt>
                <c:pt idx="1115">
                  <c:v>3.1966899999999998</c:v>
                </c:pt>
                <c:pt idx="1116">
                  <c:v>3.18649</c:v>
                </c:pt>
                <c:pt idx="1117">
                  <c:v>3.1762800000000002</c:v>
                </c:pt>
                <c:pt idx="1118">
                  <c:v>3.16608</c:v>
                </c:pt>
                <c:pt idx="1119">
                  <c:v>3.1558799999999998</c:v>
                </c:pt>
                <c:pt idx="1120">
                  <c:v>3.14567</c:v>
                </c:pt>
                <c:pt idx="1121">
                  <c:v>3.1354700000000002</c:v>
                </c:pt>
                <c:pt idx="1122">
                  <c:v>3.1252599999999999</c:v>
                </c:pt>
                <c:pt idx="1123">
                  <c:v>3.1150600000000002</c:v>
                </c:pt>
                <c:pt idx="1124">
                  <c:v>3.1048499999999999</c:v>
                </c:pt>
                <c:pt idx="1125">
                  <c:v>3.0946500000000001</c:v>
                </c:pt>
                <c:pt idx="1126">
                  <c:v>3.0844399999999998</c:v>
                </c:pt>
                <c:pt idx="1127">
                  <c:v>3.0742400000000001</c:v>
                </c:pt>
                <c:pt idx="1128">
                  <c:v>3.0640299999999998</c:v>
                </c:pt>
                <c:pt idx="1129">
                  <c:v>3.05383</c:v>
                </c:pt>
                <c:pt idx="1130">
                  <c:v>3.0436200000000002</c:v>
                </c:pt>
                <c:pt idx="1131">
                  <c:v>3.03342</c:v>
                </c:pt>
                <c:pt idx="1132">
                  <c:v>3.0232100000000002</c:v>
                </c:pt>
                <c:pt idx="1133">
                  <c:v>3.01301</c:v>
                </c:pt>
                <c:pt idx="1134">
                  <c:v>3.0028000000000001</c:v>
                </c:pt>
                <c:pt idx="1135">
                  <c:v>2.9925999999999999</c:v>
                </c:pt>
                <c:pt idx="1136">
                  <c:v>2.9823900000000001</c:v>
                </c:pt>
                <c:pt idx="1137">
                  <c:v>2.9721899999999999</c:v>
                </c:pt>
                <c:pt idx="1138">
                  <c:v>2.9619800000000001</c:v>
                </c:pt>
                <c:pt idx="1139">
                  <c:v>2.9517799999999998</c:v>
                </c:pt>
                <c:pt idx="1140">
                  <c:v>2.94157</c:v>
                </c:pt>
                <c:pt idx="1141">
                  <c:v>2.9313699999999998</c:v>
                </c:pt>
                <c:pt idx="1142">
                  <c:v>2.92116</c:v>
                </c:pt>
                <c:pt idx="1143">
                  <c:v>2.9109600000000002</c:v>
                </c:pt>
                <c:pt idx="1144">
                  <c:v>2.9007499999999999</c:v>
                </c:pt>
                <c:pt idx="1145">
                  <c:v>2.8905500000000002</c:v>
                </c:pt>
                <c:pt idx="1146">
                  <c:v>2.8803399999999999</c:v>
                </c:pt>
                <c:pt idx="1147">
                  <c:v>2.8701400000000001</c:v>
                </c:pt>
                <c:pt idx="1148">
                  <c:v>2.8599299999999999</c:v>
                </c:pt>
                <c:pt idx="1149">
                  <c:v>2.8497300000000001</c:v>
                </c:pt>
                <c:pt idx="1150">
                  <c:v>2.8395199999999998</c:v>
                </c:pt>
                <c:pt idx="1151">
                  <c:v>2.8293200000000001</c:v>
                </c:pt>
                <c:pt idx="1152">
                  <c:v>2.8191099999999998</c:v>
                </c:pt>
                <c:pt idx="1153">
                  <c:v>2.80891</c:v>
                </c:pt>
                <c:pt idx="1154">
                  <c:v>2.7987000000000002</c:v>
                </c:pt>
                <c:pt idx="1155">
                  <c:v>2.7885</c:v>
                </c:pt>
                <c:pt idx="1156">
                  <c:v>2.7782900000000001</c:v>
                </c:pt>
                <c:pt idx="1157">
                  <c:v>2.7680899999999999</c:v>
                </c:pt>
                <c:pt idx="1158">
                  <c:v>2.7578900000000002</c:v>
                </c:pt>
                <c:pt idx="1159">
                  <c:v>2.7476799999999999</c:v>
                </c:pt>
                <c:pt idx="1160">
                  <c:v>2.7374800000000001</c:v>
                </c:pt>
                <c:pt idx="1161">
                  <c:v>2.7272699999999999</c:v>
                </c:pt>
                <c:pt idx="1162">
                  <c:v>2.7170700000000001</c:v>
                </c:pt>
                <c:pt idx="1163">
                  <c:v>2.7068599999999998</c:v>
                </c:pt>
                <c:pt idx="1164">
                  <c:v>2.6966600000000001</c:v>
                </c:pt>
                <c:pt idx="1165">
                  <c:v>2.6864499999999998</c:v>
                </c:pt>
                <c:pt idx="1166">
                  <c:v>2.67625</c:v>
                </c:pt>
                <c:pt idx="1167">
                  <c:v>2.6660400000000002</c:v>
                </c:pt>
                <c:pt idx="1168">
                  <c:v>2.65584</c:v>
                </c:pt>
                <c:pt idx="1169">
                  <c:v>2.6456300000000001</c:v>
                </c:pt>
                <c:pt idx="1170">
                  <c:v>2.6354299999999999</c:v>
                </c:pt>
                <c:pt idx="1171">
                  <c:v>2.6252200000000001</c:v>
                </c:pt>
                <c:pt idx="1172">
                  <c:v>2.6150199999999999</c:v>
                </c:pt>
                <c:pt idx="1173">
                  <c:v>2.6048100000000001</c:v>
                </c:pt>
                <c:pt idx="1174">
                  <c:v>2.5946099999999999</c:v>
                </c:pt>
                <c:pt idx="1175">
                  <c:v>2.5844</c:v>
                </c:pt>
                <c:pt idx="1176">
                  <c:v>2.5741999999999998</c:v>
                </c:pt>
                <c:pt idx="1177">
                  <c:v>2.56399</c:v>
                </c:pt>
                <c:pt idx="1178">
                  <c:v>2.5537899999999998</c:v>
                </c:pt>
                <c:pt idx="1179">
                  <c:v>2.54358</c:v>
                </c:pt>
                <c:pt idx="1180">
                  <c:v>2.5333800000000002</c:v>
                </c:pt>
                <c:pt idx="1181">
                  <c:v>2.5231699999999999</c:v>
                </c:pt>
                <c:pt idx="1182">
                  <c:v>2.5129700000000001</c:v>
                </c:pt>
                <c:pt idx="1183">
                  <c:v>2.5027599999999999</c:v>
                </c:pt>
                <c:pt idx="1184">
                  <c:v>2.4925600000000001</c:v>
                </c:pt>
                <c:pt idx="1185">
                  <c:v>2.4823499999999998</c:v>
                </c:pt>
                <c:pt idx="1186">
                  <c:v>2.4721500000000001</c:v>
                </c:pt>
                <c:pt idx="1187">
                  <c:v>2.4619399999999998</c:v>
                </c:pt>
                <c:pt idx="1188">
                  <c:v>2.45174</c:v>
                </c:pt>
                <c:pt idx="1189">
                  <c:v>2.4415300000000002</c:v>
                </c:pt>
                <c:pt idx="1190">
                  <c:v>2.43133</c:v>
                </c:pt>
                <c:pt idx="1191">
                  <c:v>2.4211200000000002</c:v>
                </c:pt>
                <c:pt idx="1192">
                  <c:v>2.41092</c:v>
                </c:pt>
                <c:pt idx="1193">
                  <c:v>2.4007100000000001</c:v>
                </c:pt>
                <c:pt idx="1194">
                  <c:v>2.3905099999999999</c:v>
                </c:pt>
                <c:pt idx="1195">
                  <c:v>2.3803000000000001</c:v>
                </c:pt>
                <c:pt idx="1196">
                  <c:v>2.3700999999999999</c:v>
                </c:pt>
                <c:pt idx="1197">
                  <c:v>2.3599000000000001</c:v>
                </c:pt>
                <c:pt idx="1198">
                  <c:v>2.3496899999999998</c:v>
                </c:pt>
                <c:pt idx="1199">
                  <c:v>2.3394900000000001</c:v>
                </c:pt>
                <c:pt idx="1200">
                  <c:v>2.3292799999999998</c:v>
                </c:pt>
                <c:pt idx="1201">
                  <c:v>2.31908</c:v>
                </c:pt>
                <c:pt idx="1202">
                  <c:v>2.3088700000000002</c:v>
                </c:pt>
                <c:pt idx="1203">
                  <c:v>2.29867</c:v>
                </c:pt>
                <c:pt idx="1204">
                  <c:v>2.2884600000000002</c:v>
                </c:pt>
                <c:pt idx="1205">
                  <c:v>2.27826</c:v>
                </c:pt>
                <c:pt idx="1206">
                  <c:v>2.2680500000000001</c:v>
                </c:pt>
                <c:pt idx="1207">
                  <c:v>2.2578499999999999</c:v>
                </c:pt>
                <c:pt idx="1208">
                  <c:v>2.2476400000000001</c:v>
                </c:pt>
                <c:pt idx="1209">
                  <c:v>2.2374399999999999</c:v>
                </c:pt>
                <c:pt idx="1210">
                  <c:v>2.22723</c:v>
                </c:pt>
                <c:pt idx="1211">
                  <c:v>2.2170299999999998</c:v>
                </c:pt>
                <c:pt idx="1212">
                  <c:v>2.20682</c:v>
                </c:pt>
                <c:pt idx="1213">
                  <c:v>2.1966199999999998</c:v>
                </c:pt>
                <c:pt idx="1214">
                  <c:v>2.18641</c:v>
                </c:pt>
                <c:pt idx="1215">
                  <c:v>2.1762100000000002</c:v>
                </c:pt>
                <c:pt idx="1216">
                  <c:v>2.1659999999999999</c:v>
                </c:pt>
                <c:pt idx="1217">
                  <c:v>2.1558000000000002</c:v>
                </c:pt>
                <c:pt idx="1218">
                  <c:v>2.1455899999999999</c:v>
                </c:pt>
                <c:pt idx="1219">
                  <c:v>2.1353900000000001</c:v>
                </c:pt>
                <c:pt idx="1220">
                  <c:v>2.1251799999999998</c:v>
                </c:pt>
                <c:pt idx="1221">
                  <c:v>2.1149800000000001</c:v>
                </c:pt>
                <c:pt idx="1222">
                  <c:v>2.1047699999999998</c:v>
                </c:pt>
                <c:pt idx="1223">
                  <c:v>2.09457</c:v>
                </c:pt>
                <c:pt idx="1224">
                  <c:v>2.0843600000000002</c:v>
                </c:pt>
                <c:pt idx="1225">
                  <c:v>2.07416</c:v>
                </c:pt>
                <c:pt idx="1226">
                  <c:v>2.0639500000000002</c:v>
                </c:pt>
                <c:pt idx="1227">
                  <c:v>2.05375</c:v>
                </c:pt>
                <c:pt idx="1228">
                  <c:v>2.0435400000000001</c:v>
                </c:pt>
                <c:pt idx="1229">
                  <c:v>2.0333399999999999</c:v>
                </c:pt>
                <c:pt idx="1230">
                  <c:v>2.0231300000000001</c:v>
                </c:pt>
                <c:pt idx="1231">
                  <c:v>2.0129299999999999</c:v>
                </c:pt>
                <c:pt idx="1232">
                  <c:v>2.0027200000000001</c:v>
                </c:pt>
                <c:pt idx="1233">
                  <c:v>1.9925200000000001</c:v>
                </c:pt>
                <c:pt idx="1234">
                  <c:v>1.98231</c:v>
                </c:pt>
                <c:pt idx="1235">
                  <c:v>1.97211</c:v>
                </c:pt>
                <c:pt idx="1236">
                  <c:v>1.96191</c:v>
                </c:pt>
                <c:pt idx="1237">
                  <c:v>1.9517</c:v>
                </c:pt>
                <c:pt idx="1238">
                  <c:v>1.9415</c:v>
                </c:pt>
                <c:pt idx="1239">
                  <c:v>1.93129</c:v>
                </c:pt>
                <c:pt idx="1240">
                  <c:v>1.92109</c:v>
                </c:pt>
                <c:pt idx="1241">
                  <c:v>1.9108799999999999</c:v>
                </c:pt>
                <c:pt idx="1242">
                  <c:v>1.9006799999999999</c:v>
                </c:pt>
                <c:pt idx="1243">
                  <c:v>1.8904700000000001</c:v>
                </c:pt>
                <c:pt idx="1244">
                  <c:v>1.8802700000000001</c:v>
                </c:pt>
                <c:pt idx="1245">
                  <c:v>1.8700600000000001</c:v>
                </c:pt>
                <c:pt idx="1246">
                  <c:v>1.8598600000000001</c:v>
                </c:pt>
                <c:pt idx="1247">
                  <c:v>1.84965</c:v>
                </c:pt>
                <c:pt idx="1248">
                  <c:v>1.83945</c:v>
                </c:pt>
                <c:pt idx="1249">
                  <c:v>1.82924</c:v>
                </c:pt>
                <c:pt idx="1250">
                  <c:v>1.81904</c:v>
                </c:pt>
                <c:pt idx="1251">
                  <c:v>1.8088299999999999</c:v>
                </c:pt>
                <c:pt idx="1252">
                  <c:v>1.79863</c:v>
                </c:pt>
                <c:pt idx="1253">
                  <c:v>1.7884199999999999</c:v>
                </c:pt>
                <c:pt idx="1254">
                  <c:v>1.7782199999999999</c:v>
                </c:pt>
                <c:pt idx="1255">
                  <c:v>1.7680100000000001</c:v>
                </c:pt>
                <c:pt idx="1256">
                  <c:v>1.7578100000000001</c:v>
                </c:pt>
                <c:pt idx="1257">
                  <c:v>1.7476</c:v>
                </c:pt>
                <c:pt idx="1258">
                  <c:v>1.7374000000000001</c:v>
                </c:pt>
                <c:pt idx="1259">
                  <c:v>1.72719</c:v>
                </c:pt>
                <c:pt idx="1260">
                  <c:v>1.71699</c:v>
                </c:pt>
                <c:pt idx="1261">
                  <c:v>1.70678</c:v>
                </c:pt>
                <c:pt idx="1262">
                  <c:v>1.69658</c:v>
                </c:pt>
                <c:pt idx="1263">
                  <c:v>1.6863699999999999</c:v>
                </c:pt>
                <c:pt idx="1264">
                  <c:v>1.6761699999999999</c:v>
                </c:pt>
                <c:pt idx="1265">
                  <c:v>1.6659600000000001</c:v>
                </c:pt>
                <c:pt idx="1266">
                  <c:v>1.6557599999999999</c:v>
                </c:pt>
                <c:pt idx="1267">
                  <c:v>1.6455500000000001</c:v>
                </c:pt>
                <c:pt idx="1268">
                  <c:v>1.6353500000000001</c:v>
                </c:pt>
                <c:pt idx="1269">
                  <c:v>1.62514</c:v>
                </c:pt>
                <c:pt idx="1270">
                  <c:v>1.61494</c:v>
                </c:pt>
                <c:pt idx="1271">
                  <c:v>1.60473</c:v>
                </c:pt>
                <c:pt idx="1272">
                  <c:v>1.59453</c:v>
                </c:pt>
                <c:pt idx="1273">
                  <c:v>1.58432</c:v>
                </c:pt>
                <c:pt idx="1274">
                  <c:v>1.57412</c:v>
                </c:pt>
                <c:pt idx="1275">
                  <c:v>1.56392</c:v>
                </c:pt>
                <c:pt idx="1276">
                  <c:v>1.5537099999999999</c:v>
                </c:pt>
                <c:pt idx="1277">
                  <c:v>1.5435099999999999</c:v>
                </c:pt>
                <c:pt idx="1278">
                  <c:v>1.5333000000000001</c:v>
                </c:pt>
                <c:pt idx="1279">
                  <c:v>1.5230999999999999</c:v>
                </c:pt>
                <c:pt idx="1280">
                  <c:v>1.5128900000000001</c:v>
                </c:pt>
                <c:pt idx="1281">
                  <c:v>1.5026900000000001</c:v>
                </c:pt>
                <c:pt idx="1282">
                  <c:v>1.49248</c:v>
                </c:pt>
                <c:pt idx="1283">
                  <c:v>1.48228</c:v>
                </c:pt>
                <c:pt idx="1284">
                  <c:v>1.47207</c:v>
                </c:pt>
                <c:pt idx="1285">
                  <c:v>1.46187</c:v>
                </c:pt>
                <c:pt idx="1286">
                  <c:v>1.45166</c:v>
                </c:pt>
                <c:pt idx="1287">
                  <c:v>1.44146</c:v>
                </c:pt>
                <c:pt idx="1288">
                  <c:v>1.4312499999999999</c:v>
                </c:pt>
                <c:pt idx="1289">
                  <c:v>1.4210499999999999</c:v>
                </c:pt>
                <c:pt idx="1290">
                  <c:v>1.4108400000000001</c:v>
                </c:pt>
                <c:pt idx="1291">
                  <c:v>1.4006400000000001</c:v>
                </c:pt>
                <c:pt idx="1292">
                  <c:v>1.3904300000000001</c:v>
                </c:pt>
                <c:pt idx="1293">
                  <c:v>1.3802300000000001</c:v>
                </c:pt>
                <c:pt idx="1294">
                  <c:v>1.37002</c:v>
                </c:pt>
                <c:pt idx="1295">
                  <c:v>1.35982</c:v>
                </c:pt>
                <c:pt idx="1296">
                  <c:v>1.34961</c:v>
                </c:pt>
                <c:pt idx="1297">
                  <c:v>1.33941</c:v>
                </c:pt>
                <c:pt idx="1298">
                  <c:v>1.3291999999999999</c:v>
                </c:pt>
                <c:pt idx="1299">
                  <c:v>1.319</c:v>
                </c:pt>
                <c:pt idx="1300">
                  <c:v>1.3087899999999999</c:v>
                </c:pt>
                <c:pt idx="1301">
                  <c:v>1.2985899999999999</c:v>
                </c:pt>
                <c:pt idx="1302">
                  <c:v>1.2883800000000001</c:v>
                </c:pt>
                <c:pt idx="1303">
                  <c:v>1.2781800000000001</c:v>
                </c:pt>
                <c:pt idx="1304">
                  <c:v>1.26797</c:v>
                </c:pt>
                <c:pt idx="1305">
                  <c:v>1.2577700000000001</c:v>
                </c:pt>
                <c:pt idx="1306">
                  <c:v>1.24756</c:v>
                </c:pt>
                <c:pt idx="1307">
                  <c:v>1.23736</c:v>
                </c:pt>
                <c:pt idx="1308">
                  <c:v>1.22715</c:v>
                </c:pt>
                <c:pt idx="1309">
                  <c:v>1.21695</c:v>
                </c:pt>
                <c:pt idx="1310">
                  <c:v>1.2067399999999999</c:v>
                </c:pt>
                <c:pt idx="1311">
                  <c:v>1.1965399999999999</c:v>
                </c:pt>
                <c:pt idx="1312">
                  <c:v>1.1863300000000001</c:v>
                </c:pt>
                <c:pt idx="1313">
                  <c:v>1.1761299999999999</c:v>
                </c:pt>
                <c:pt idx="1314">
                  <c:v>1.1659299999999999</c:v>
                </c:pt>
                <c:pt idx="1315">
                  <c:v>1.1557200000000001</c:v>
                </c:pt>
                <c:pt idx="1316">
                  <c:v>1.1455200000000001</c:v>
                </c:pt>
                <c:pt idx="1317">
                  <c:v>1.13531</c:v>
                </c:pt>
                <c:pt idx="1318">
                  <c:v>1.1251100000000001</c:v>
                </c:pt>
                <c:pt idx="1319">
                  <c:v>1.1149</c:v>
                </c:pt>
                <c:pt idx="1320">
                  <c:v>1.1047</c:v>
                </c:pt>
                <c:pt idx="1321">
                  <c:v>1.09449</c:v>
                </c:pt>
                <c:pt idx="1322">
                  <c:v>1.08429</c:v>
                </c:pt>
                <c:pt idx="1323">
                  <c:v>1.0740799999999999</c:v>
                </c:pt>
                <c:pt idx="1324">
                  <c:v>1.0638799999999999</c:v>
                </c:pt>
                <c:pt idx="1325">
                  <c:v>1.0536700000000001</c:v>
                </c:pt>
                <c:pt idx="1326">
                  <c:v>1.0434699999999999</c:v>
                </c:pt>
                <c:pt idx="1327">
                  <c:v>1.0332600000000001</c:v>
                </c:pt>
                <c:pt idx="1328">
                  <c:v>1.0230600000000001</c:v>
                </c:pt>
                <c:pt idx="1329">
                  <c:v>1.01285</c:v>
                </c:pt>
                <c:pt idx="1330">
                  <c:v>1.00265</c:v>
                </c:pt>
                <c:pt idx="1331">
                  <c:v>0.99244200000000005</c:v>
                </c:pt>
                <c:pt idx="1332">
                  <c:v>0.98223800000000006</c:v>
                </c:pt>
                <c:pt idx="1333">
                  <c:v>0.97203300000000004</c:v>
                </c:pt>
                <c:pt idx="1334">
                  <c:v>0.96182800000000002</c:v>
                </c:pt>
                <c:pt idx="1335">
                  <c:v>0.951623</c:v>
                </c:pt>
                <c:pt idx="1336">
                  <c:v>0.94141799999999998</c:v>
                </c:pt>
                <c:pt idx="1337">
                  <c:v>0.93121299999999996</c:v>
                </c:pt>
                <c:pt idx="1338">
                  <c:v>0.92100800000000005</c:v>
                </c:pt>
                <c:pt idx="1339">
                  <c:v>0.91080399999999995</c:v>
                </c:pt>
                <c:pt idx="1340">
                  <c:v>0.90059900000000004</c:v>
                </c:pt>
                <c:pt idx="1341">
                  <c:v>0.89039400000000002</c:v>
                </c:pt>
                <c:pt idx="1342">
                  <c:v>0.880189</c:v>
                </c:pt>
                <c:pt idx="1343">
                  <c:v>0.86998399999999998</c:v>
                </c:pt>
                <c:pt idx="1344">
                  <c:v>0.85977899999999996</c:v>
                </c:pt>
                <c:pt idx="1345">
                  <c:v>0.84957400000000005</c:v>
                </c:pt>
                <c:pt idx="1346">
                  <c:v>0.83936900000000003</c:v>
                </c:pt>
                <c:pt idx="1347">
                  <c:v>0.82916500000000004</c:v>
                </c:pt>
                <c:pt idx="1348">
                  <c:v>0.81896000000000002</c:v>
                </c:pt>
                <c:pt idx="1349">
                  <c:v>0.808755</c:v>
                </c:pt>
                <c:pt idx="1350">
                  <c:v>0.79854999999999998</c:v>
                </c:pt>
                <c:pt idx="1351">
                  <c:v>0.78834499999999996</c:v>
                </c:pt>
                <c:pt idx="1352">
                  <c:v>0.77814000000000005</c:v>
                </c:pt>
                <c:pt idx="1353">
                  <c:v>0.76793500000000003</c:v>
                </c:pt>
                <c:pt idx="1354">
                  <c:v>0.75773000000000001</c:v>
                </c:pt>
                <c:pt idx="1355">
                  <c:v>0.74752600000000002</c:v>
                </c:pt>
                <c:pt idx="1356">
                  <c:v>0.737321</c:v>
                </c:pt>
                <c:pt idx="1357">
                  <c:v>0.72711599999999998</c:v>
                </c:pt>
                <c:pt idx="1358">
                  <c:v>0.71691099999999996</c:v>
                </c:pt>
                <c:pt idx="1359">
                  <c:v>0.70670599999999995</c:v>
                </c:pt>
                <c:pt idx="1360">
                  <c:v>0.69650100000000004</c:v>
                </c:pt>
                <c:pt idx="1361">
                  <c:v>0.68629600000000002</c:v>
                </c:pt>
                <c:pt idx="1362">
                  <c:v>0.676091</c:v>
                </c:pt>
                <c:pt idx="1363">
                  <c:v>0.66588700000000001</c:v>
                </c:pt>
                <c:pt idx="1364">
                  <c:v>0.65568199999999999</c:v>
                </c:pt>
                <c:pt idx="1365">
                  <c:v>0.64547699999999997</c:v>
                </c:pt>
                <c:pt idx="1366">
                  <c:v>0.63527199999999995</c:v>
                </c:pt>
                <c:pt idx="1367">
                  <c:v>0.62506700000000004</c:v>
                </c:pt>
                <c:pt idx="1368">
                  <c:v>0.61486200000000002</c:v>
                </c:pt>
                <c:pt idx="1369">
                  <c:v>0.604657</c:v>
                </c:pt>
                <c:pt idx="1370">
                  <c:v>0.59445199999999998</c:v>
                </c:pt>
                <c:pt idx="1371">
                  <c:v>0.58424799999999999</c:v>
                </c:pt>
                <c:pt idx="1372">
                  <c:v>0.57404299999999997</c:v>
                </c:pt>
                <c:pt idx="1373">
                  <c:v>0.56383799999999995</c:v>
                </c:pt>
                <c:pt idx="1374">
                  <c:v>0.55363300000000004</c:v>
                </c:pt>
                <c:pt idx="1375">
                  <c:v>0.54342800000000002</c:v>
                </c:pt>
                <c:pt idx="1376">
                  <c:v>0.533223</c:v>
                </c:pt>
                <c:pt idx="1377">
                  <c:v>0.52301799999999998</c:v>
                </c:pt>
                <c:pt idx="1378">
                  <c:v>0.51281399999999999</c:v>
                </c:pt>
                <c:pt idx="1379">
                  <c:v>0.50260899999999997</c:v>
                </c:pt>
                <c:pt idx="1380">
                  <c:v>0.49240400000000001</c:v>
                </c:pt>
                <c:pt idx="1381">
                  <c:v>0.48219899999999999</c:v>
                </c:pt>
                <c:pt idx="1382">
                  <c:v>0.47199400000000002</c:v>
                </c:pt>
                <c:pt idx="1383">
                  <c:v>0.46178900000000001</c:v>
                </c:pt>
                <c:pt idx="1384">
                  <c:v>0.45158399999999999</c:v>
                </c:pt>
                <c:pt idx="1385">
                  <c:v>0.44137900000000002</c:v>
                </c:pt>
                <c:pt idx="1386">
                  <c:v>0.43117499999999997</c:v>
                </c:pt>
                <c:pt idx="1387">
                  <c:v>0.42097000000000001</c:v>
                </c:pt>
                <c:pt idx="1388">
                  <c:v>0.41076499999999999</c:v>
                </c:pt>
                <c:pt idx="1389">
                  <c:v>0.40056000000000003</c:v>
                </c:pt>
                <c:pt idx="1390">
                  <c:v>0.39035500000000001</c:v>
                </c:pt>
                <c:pt idx="1391">
                  <c:v>0.38014999999999999</c:v>
                </c:pt>
                <c:pt idx="1392">
                  <c:v>0.36994500000000002</c:v>
                </c:pt>
                <c:pt idx="1393">
                  <c:v>0.35974</c:v>
                </c:pt>
                <c:pt idx="1394">
                  <c:v>0.34953600000000001</c:v>
                </c:pt>
                <c:pt idx="1395">
                  <c:v>0.33933099999999999</c:v>
                </c:pt>
                <c:pt idx="1396">
                  <c:v>0.32912599999999997</c:v>
                </c:pt>
                <c:pt idx="1397">
                  <c:v>0.31892100000000001</c:v>
                </c:pt>
                <c:pt idx="1398">
                  <c:v>0.30871599999999999</c:v>
                </c:pt>
                <c:pt idx="1399">
                  <c:v>0.29851100000000003</c:v>
                </c:pt>
                <c:pt idx="1400">
                  <c:v>0.28830600000000001</c:v>
                </c:pt>
                <c:pt idx="1401">
                  <c:v>0.27810099999999999</c:v>
                </c:pt>
                <c:pt idx="1402">
                  <c:v>0.267897</c:v>
                </c:pt>
                <c:pt idx="1403">
                  <c:v>0.25769199999999998</c:v>
                </c:pt>
                <c:pt idx="1404">
                  <c:v>0.24748700000000001</c:v>
                </c:pt>
                <c:pt idx="1405">
                  <c:v>0.23728199999999999</c:v>
                </c:pt>
                <c:pt idx="1406">
                  <c:v>0.227077</c:v>
                </c:pt>
                <c:pt idx="1407">
                  <c:v>0.21687200000000001</c:v>
                </c:pt>
                <c:pt idx="1408">
                  <c:v>0.20666699999999999</c:v>
                </c:pt>
                <c:pt idx="1409">
                  <c:v>0.196463</c:v>
                </c:pt>
                <c:pt idx="1410">
                  <c:v>0.18625800000000001</c:v>
                </c:pt>
                <c:pt idx="1411">
                  <c:v>0.17605299999999999</c:v>
                </c:pt>
                <c:pt idx="1412">
                  <c:v>0.165848</c:v>
                </c:pt>
                <c:pt idx="1413">
                  <c:v>0.155643</c:v>
                </c:pt>
                <c:pt idx="1414">
                  <c:v>0.14543800000000001</c:v>
                </c:pt>
                <c:pt idx="1415">
                  <c:v>0.13523299999999999</c:v>
                </c:pt>
                <c:pt idx="1416">
                  <c:v>0.125028</c:v>
                </c:pt>
                <c:pt idx="1417">
                  <c:v>0.114824</c:v>
                </c:pt>
                <c:pt idx="1418">
                  <c:v>0.104619</c:v>
                </c:pt>
                <c:pt idx="1419">
                  <c:v>9.4413800000000006E-2</c:v>
                </c:pt>
                <c:pt idx="1420">
                  <c:v>8.4208900000000003E-2</c:v>
                </c:pt>
                <c:pt idx="1421">
                  <c:v>7.4004E-2</c:v>
                </c:pt>
                <c:pt idx="1422">
                  <c:v>6.37992E-2</c:v>
                </c:pt>
                <c:pt idx="1423">
                  <c:v>5.3594299999999997E-2</c:v>
                </c:pt>
                <c:pt idx="1424">
                  <c:v>4.3389400000000002E-2</c:v>
                </c:pt>
                <c:pt idx="1425">
                  <c:v>3.3184499999999999E-2</c:v>
                </c:pt>
                <c:pt idx="1426">
                  <c:v>2.29795E-2</c:v>
                </c:pt>
                <c:pt idx="1427">
                  <c:v>1.2783600000000001E-2</c:v>
                </c:pt>
                <c:pt idx="1428">
                  <c:v>2.5875899999999999E-3</c:v>
                </c:pt>
                <c:pt idx="1429">
                  <c:v>-7.6083899999999996E-3</c:v>
                </c:pt>
                <c:pt idx="1430">
                  <c:v>-1.7804400000000001E-2</c:v>
                </c:pt>
                <c:pt idx="1431">
                  <c:v>-2.7852600000000002E-2</c:v>
                </c:pt>
                <c:pt idx="1432">
                  <c:v>-3.7900900000000001E-2</c:v>
                </c:pt>
                <c:pt idx="1433">
                  <c:v>-4.7949199999999997E-2</c:v>
                </c:pt>
                <c:pt idx="1434">
                  <c:v>-5.7997399999999998E-2</c:v>
                </c:pt>
                <c:pt idx="1435">
                  <c:v>-6.7751900000000004E-2</c:v>
                </c:pt>
                <c:pt idx="1436">
                  <c:v>-7.7506400000000003E-2</c:v>
                </c:pt>
                <c:pt idx="1437">
                  <c:v>-8.7260900000000002E-2</c:v>
                </c:pt>
                <c:pt idx="1438">
                  <c:v>-9.7015400000000002E-2</c:v>
                </c:pt>
                <c:pt idx="1439">
                  <c:v>-0.106143</c:v>
                </c:pt>
                <c:pt idx="1440">
                  <c:v>-0.115271</c:v>
                </c:pt>
                <c:pt idx="1441">
                  <c:v>-0.124399</c:v>
                </c:pt>
                <c:pt idx="1442">
                  <c:v>-0.13352700000000001</c:v>
                </c:pt>
                <c:pt idx="1443">
                  <c:v>-0.141875</c:v>
                </c:pt>
                <c:pt idx="1444">
                  <c:v>-0.150223</c:v>
                </c:pt>
                <c:pt idx="1445">
                  <c:v>-0.15857099999999999</c:v>
                </c:pt>
                <c:pt idx="1446">
                  <c:v>-0.16691900000000001</c:v>
                </c:pt>
                <c:pt idx="1447">
                  <c:v>-0.175179</c:v>
                </c:pt>
                <c:pt idx="1448">
                  <c:v>-0.18343799999999999</c:v>
                </c:pt>
                <c:pt idx="1449">
                  <c:v>-0.19169800000000001</c:v>
                </c:pt>
                <c:pt idx="1450">
                  <c:v>-0.199958</c:v>
                </c:pt>
                <c:pt idx="1451">
                  <c:v>-0.20757800000000001</c:v>
                </c:pt>
                <c:pt idx="1452">
                  <c:v>-0.215199</c:v>
                </c:pt>
                <c:pt idx="1453">
                  <c:v>-0.22281899999999999</c:v>
                </c:pt>
                <c:pt idx="1454">
                  <c:v>-0.23044000000000001</c:v>
                </c:pt>
                <c:pt idx="1455">
                  <c:v>-0.238043</c:v>
                </c:pt>
                <c:pt idx="1456">
                  <c:v>-0.245645</c:v>
                </c:pt>
                <c:pt idx="1457">
                  <c:v>-0.25324799999999997</c:v>
                </c:pt>
                <c:pt idx="1458">
                  <c:v>-0.26085000000000003</c:v>
                </c:pt>
                <c:pt idx="1459">
                  <c:v>-0.26784400000000003</c:v>
                </c:pt>
                <c:pt idx="1460">
                  <c:v>-0.27483800000000003</c:v>
                </c:pt>
                <c:pt idx="1461">
                  <c:v>-0.28183200000000003</c:v>
                </c:pt>
                <c:pt idx="1462">
                  <c:v>-0.28882600000000003</c:v>
                </c:pt>
                <c:pt idx="1463">
                  <c:v>-0.29582000000000003</c:v>
                </c:pt>
                <c:pt idx="1464">
                  <c:v>-0.30281400000000003</c:v>
                </c:pt>
                <c:pt idx="1465">
                  <c:v>-0.30980799999999997</c:v>
                </c:pt>
                <c:pt idx="1466">
                  <c:v>-0.316803</c:v>
                </c:pt>
                <c:pt idx="1467">
                  <c:v>-0.32341300000000001</c:v>
                </c:pt>
                <c:pt idx="1468">
                  <c:v>-0.33002300000000001</c:v>
                </c:pt>
                <c:pt idx="1469">
                  <c:v>-0.33663300000000002</c:v>
                </c:pt>
                <c:pt idx="1470">
                  <c:v>-0.34324300000000002</c:v>
                </c:pt>
                <c:pt idx="1471">
                  <c:v>-0.34971600000000003</c:v>
                </c:pt>
                <c:pt idx="1472">
                  <c:v>-0.35618899999999998</c:v>
                </c:pt>
                <c:pt idx="1473">
                  <c:v>-0.36266199999999998</c:v>
                </c:pt>
                <c:pt idx="1474">
                  <c:v>-0.36913499999999999</c:v>
                </c:pt>
                <c:pt idx="1475">
                  <c:v>-0.37553399999999998</c:v>
                </c:pt>
                <c:pt idx="1476">
                  <c:v>-0.381934</c:v>
                </c:pt>
                <c:pt idx="1477">
                  <c:v>-0.38833299999999998</c:v>
                </c:pt>
                <c:pt idx="1478">
                  <c:v>-0.394733</c:v>
                </c:pt>
                <c:pt idx="1479">
                  <c:v>-0.40093200000000001</c:v>
                </c:pt>
                <c:pt idx="1480">
                  <c:v>-0.40713100000000002</c:v>
                </c:pt>
                <c:pt idx="1481">
                  <c:v>-0.41332999999999998</c:v>
                </c:pt>
                <c:pt idx="1482">
                  <c:v>-0.41952899999999999</c:v>
                </c:pt>
                <c:pt idx="1483">
                  <c:v>-0.42572700000000002</c:v>
                </c:pt>
                <c:pt idx="1484">
                  <c:v>-0.43192599999999998</c:v>
                </c:pt>
                <c:pt idx="1485">
                  <c:v>-0.43812499999999999</c:v>
                </c:pt>
                <c:pt idx="1486">
                  <c:v>-0.444324</c:v>
                </c:pt>
                <c:pt idx="1487">
                  <c:v>-0.45034999999999997</c:v>
                </c:pt>
                <c:pt idx="1488">
                  <c:v>-0.456376</c:v>
                </c:pt>
                <c:pt idx="1489">
                  <c:v>-0.46240199999999998</c:v>
                </c:pt>
                <c:pt idx="1490">
                  <c:v>-0.46842699999999998</c:v>
                </c:pt>
                <c:pt idx="1491">
                  <c:v>-0.47435899999999998</c:v>
                </c:pt>
                <c:pt idx="1492">
                  <c:v>-0.48028999999999999</c:v>
                </c:pt>
                <c:pt idx="1493">
                  <c:v>-0.48622199999999999</c:v>
                </c:pt>
                <c:pt idx="1494">
                  <c:v>-0.49215300000000001</c:v>
                </c:pt>
                <c:pt idx="1495">
                  <c:v>-0.498085</c:v>
                </c:pt>
                <c:pt idx="1496">
                  <c:v>-0.50401600000000002</c:v>
                </c:pt>
                <c:pt idx="1497">
                  <c:v>-0.50994799999999996</c:v>
                </c:pt>
                <c:pt idx="1498">
                  <c:v>-0.51587899999999998</c:v>
                </c:pt>
                <c:pt idx="1499">
                  <c:v>-0.52174900000000002</c:v>
                </c:pt>
                <c:pt idx="1500">
                  <c:v>-0.52761899999999995</c:v>
                </c:pt>
                <c:pt idx="1501">
                  <c:v>-0.53348899999999999</c:v>
                </c:pt>
                <c:pt idx="1502">
                  <c:v>-0.53935900000000003</c:v>
                </c:pt>
                <c:pt idx="1503">
                  <c:v>-0.54522300000000001</c:v>
                </c:pt>
                <c:pt idx="1504">
                  <c:v>-0.55108699999999999</c:v>
                </c:pt>
                <c:pt idx="1505">
                  <c:v>-0.55695099999999997</c:v>
                </c:pt>
                <c:pt idx="1506">
                  <c:v>-0.56281499999999995</c:v>
                </c:pt>
                <c:pt idx="1507">
                  <c:v>-0.56867500000000004</c:v>
                </c:pt>
                <c:pt idx="1508">
                  <c:v>-0.57453500000000002</c:v>
                </c:pt>
                <c:pt idx="1509">
                  <c:v>-0.58039399999999997</c:v>
                </c:pt>
                <c:pt idx="1510">
                  <c:v>-0.58625400000000005</c:v>
                </c:pt>
                <c:pt idx="1511">
                  <c:v>-0.59207100000000001</c:v>
                </c:pt>
                <c:pt idx="1512">
                  <c:v>-0.597889</c:v>
                </c:pt>
                <c:pt idx="1513">
                  <c:v>-0.60370599999999996</c:v>
                </c:pt>
                <c:pt idx="1514">
                  <c:v>-0.60952399999999995</c:v>
                </c:pt>
                <c:pt idx="1515">
                  <c:v>-0.61534199999999994</c:v>
                </c:pt>
                <c:pt idx="1516">
                  <c:v>-0.62115900000000002</c:v>
                </c:pt>
                <c:pt idx="1517">
                  <c:v>-0.62697700000000001</c:v>
                </c:pt>
                <c:pt idx="1518">
                  <c:v>-0.632795</c:v>
                </c:pt>
                <c:pt idx="1519">
                  <c:v>-0.63860799999999995</c:v>
                </c:pt>
                <c:pt idx="1520">
                  <c:v>-0.64442200000000005</c:v>
                </c:pt>
                <c:pt idx="1521">
                  <c:v>-0.65023600000000004</c:v>
                </c:pt>
                <c:pt idx="1522">
                  <c:v>-0.65605000000000002</c:v>
                </c:pt>
                <c:pt idx="1523">
                  <c:v>-0.66184500000000002</c:v>
                </c:pt>
                <c:pt idx="1524">
                  <c:v>-0.66764100000000004</c:v>
                </c:pt>
                <c:pt idx="1525">
                  <c:v>-0.67343600000000003</c:v>
                </c:pt>
                <c:pt idx="1526">
                  <c:v>-0.67923199999999995</c:v>
                </c:pt>
                <c:pt idx="1527">
                  <c:v>-0.68502799999999997</c:v>
                </c:pt>
                <c:pt idx="1528">
                  <c:v>-0.69082299999999996</c:v>
                </c:pt>
                <c:pt idx="1529">
                  <c:v>-0.69661899999999999</c:v>
                </c:pt>
                <c:pt idx="1530">
                  <c:v>-0.70241399999999998</c:v>
                </c:pt>
                <c:pt idx="1531">
                  <c:v>-0.70821299999999998</c:v>
                </c:pt>
                <c:pt idx="1532">
                  <c:v>-0.71401300000000001</c:v>
                </c:pt>
                <c:pt idx="1533">
                  <c:v>-0.71981200000000001</c:v>
                </c:pt>
                <c:pt idx="1534">
                  <c:v>-0.72561100000000001</c:v>
                </c:pt>
                <c:pt idx="1535">
                  <c:v>-0.73142399999999996</c:v>
                </c:pt>
                <c:pt idx="1536">
                  <c:v>-0.73723700000000003</c:v>
                </c:pt>
                <c:pt idx="1537">
                  <c:v>-0.74304999999999999</c:v>
                </c:pt>
                <c:pt idx="1538">
                  <c:v>-0.74886299999999995</c:v>
                </c:pt>
                <c:pt idx="1539">
                  <c:v>-0.75467600000000001</c:v>
                </c:pt>
                <c:pt idx="1540">
                  <c:v>-0.76048899999999997</c:v>
                </c:pt>
                <c:pt idx="1541">
                  <c:v>-0.76630200000000004</c:v>
                </c:pt>
                <c:pt idx="1542">
                  <c:v>-0.772115</c:v>
                </c:pt>
                <c:pt idx="1543">
                  <c:v>-0.77796699999999996</c:v>
                </c:pt>
                <c:pt idx="1544">
                  <c:v>-0.78381800000000001</c:v>
                </c:pt>
                <c:pt idx="1545">
                  <c:v>-0.78966999999999998</c:v>
                </c:pt>
                <c:pt idx="1546">
                  <c:v>-0.79552100000000003</c:v>
                </c:pt>
                <c:pt idx="1547">
                  <c:v>-0.80153799999999997</c:v>
                </c:pt>
                <c:pt idx="1548">
                  <c:v>-0.80755500000000002</c:v>
                </c:pt>
                <c:pt idx="1549">
                  <c:v>-0.81357199999999996</c:v>
                </c:pt>
                <c:pt idx="1550">
                  <c:v>-0.81958900000000001</c:v>
                </c:pt>
                <c:pt idx="1551">
                  <c:v>-0.82560599999999995</c:v>
                </c:pt>
                <c:pt idx="1552">
                  <c:v>-0.831623</c:v>
                </c:pt>
                <c:pt idx="1553">
                  <c:v>-0.83764000000000005</c:v>
                </c:pt>
                <c:pt idx="1554">
                  <c:v>-0.84365699999999999</c:v>
                </c:pt>
                <c:pt idx="1555">
                  <c:v>-0.84967400000000004</c:v>
                </c:pt>
                <c:pt idx="1556">
                  <c:v>-0.85568999999999995</c:v>
                </c:pt>
                <c:pt idx="1557">
                  <c:v>-0.861707</c:v>
                </c:pt>
                <c:pt idx="1558">
                  <c:v>-0.86772400000000005</c:v>
                </c:pt>
                <c:pt idx="1559">
                  <c:v>-0.87374099999999999</c:v>
                </c:pt>
                <c:pt idx="1560">
                  <c:v>-0.87975800000000004</c:v>
                </c:pt>
                <c:pt idx="1561">
                  <c:v>-0.88577499999999998</c:v>
                </c:pt>
                <c:pt idx="1562">
                  <c:v>-0.89179200000000003</c:v>
                </c:pt>
                <c:pt idx="1563">
                  <c:v>-0.89780899999999997</c:v>
                </c:pt>
                <c:pt idx="1564">
                  <c:v>-0.90382600000000002</c:v>
                </c:pt>
                <c:pt idx="1565">
                  <c:v>-0.90984299999999996</c:v>
                </c:pt>
                <c:pt idx="1566">
                  <c:v>-0.91586000000000001</c:v>
                </c:pt>
                <c:pt idx="1567">
                  <c:v>-0.921906</c:v>
                </c:pt>
                <c:pt idx="1568">
                  <c:v>-0.927952</c:v>
                </c:pt>
                <c:pt idx="1569">
                  <c:v>-0.93399799999999999</c:v>
                </c:pt>
                <c:pt idx="1570">
                  <c:v>-0.94004399999999999</c:v>
                </c:pt>
                <c:pt idx="1571">
                  <c:v>-0.94629700000000005</c:v>
                </c:pt>
                <c:pt idx="1572">
                  <c:v>-0.95255100000000004</c:v>
                </c:pt>
                <c:pt idx="1573">
                  <c:v>-0.95880500000000002</c:v>
                </c:pt>
                <c:pt idx="1574">
                  <c:v>-0.965059</c:v>
                </c:pt>
                <c:pt idx="1575">
                  <c:v>-0.97131199999999995</c:v>
                </c:pt>
                <c:pt idx="1576">
                  <c:v>-0.97756600000000005</c:v>
                </c:pt>
                <c:pt idx="1577">
                  <c:v>-0.98382000000000003</c:v>
                </c:pt>
                <c:pt idx="1578">
                  <c:v>-0.99007400000000001</c:v>
                </c:pt>
                <c:pt idx="1579">
                  <c:v>-0.99634599999999995</c:v>
                </c:pt>
                <c:pt idx="1580">
                  <c:v>-1.0026200000000001</c:v>
                </c:pt>
                <c:pt idx="1581">
                  <c:v>-1.0088900000000001</c:v>
                </c:pt>
                <c:pt idx="1582">
                  <c:v>-1.0151600000000001</c:v>
                </c:pt>
              </c:numCache>
            </c:numRef>
          </c:xVal>
          <c:yVal>
            <c:numRef>
              <c:f>'.5-1'!$B$1:$B$1598</c:f>
              <c:numCache>
                <c:formatCode>General</c:formatCode>
                <c:ptCount val="1583"/>
                <c:pt idx="0">
                  <c:v>219.8</c:v>
                </c:pt>
                <c:pt idx="1">
                  <c:v>219.58</c:v>
                </c:pt>
                <c:pt idx="2">
                  <c:v>219.30099999999999</c:v>
                </c:pt>
                <c:pt idx="3">
                  <c:v>219.08099999999999</c:v>
                </c:pt>
                <c:pt idx="4">
                  <c:v>218.875</c:v>
                </c:pt>
                <c:pt idx="5">
                  <c:v>218.58099999999999</c:v>
                </c:pt>
                <c:pt idx="6">
                  <c:v>218.15199999999999</c:v>
                </c:pt>
                <c:pt idx="7">
                  <c:v>217.71799999999999</c:v>
                </c:pt>
                <c:pt idx="8">
                  <c:v>217.369</c:v>
                </c:pt>
                <c:pt idx="9">
                  <c:v>216.75399999999999</c:v>
                </c:pt>
                <c:pt idx="10">
                  <c:v>215.78100000000001</c:v>
                </c:pt>
                <c:pt idx="11">
                  <c:v>214.929</c:v>
                </c:pt>
                <c:pt idx="12">
                  <c:v>214.27799999999999</c:v>
                </c:pt>
                <c:pt idx="13">
                  <c:v>213.661</c:v>
                </c:pt>
                <c:pt idx="14">
                  <c:v>213.096</c:v>
                </c:pt>
                <c:pt idx="15">
                  <c:v>212.61500000000001</c:v>
                </c:pt>
                <c:pt idx="16">
                  <c:v>212.24100000000001</c:v>
                </c:pt>
                <c:pt idx="17">
                  <c:v>211.572</c:v>
                </c:pt>
                <c:pt idx="18">
                  <c:v>210.48599999999999</c:v>
                </c:pt>
                <c:pt idx="19">
                  <c:v>209.541</c:v>
                </c:pt>
                <c:pt idx="20">
                  <c:v>208.81800000000001</c:v>
                </c:pt>
                <c:pt idx="21">
                  <c:v>208.11199999999999</c:v>
                </c:pt>
                <c:pt idx="22">
                  <c:v>207.45</c:v>
                </c:pt>
                <c:pt idx="23">
                  <c:v>206.874</c:v>
                </c:pt>
                <c:pt idx="24">
                  <c:v>206.31899999999999</c:v>
                </c:pt>
                <c:pt idx="25">
                  <c:v>205.75200000000001</c:v>
                </c:pt>
                <c:pt idx="26">
                  <c:v>205.23699999999999</c:v>
                </c:pt>
                <c:pt idx="27">
                  <c:v>204.809</c:v>
                </c:pt>
                <c:pt idx="28">
                  <c:v>204.405</c:v>
                </c:pt>
                <c:pt idx="29">
                  <c:v>203.99299999999999</c:v>
                </c:pt>
                <c:pt idx="30">
                  <c:v>203.624</c:v>
                </c:pt>
                <c:pt idx="31">
                  <c:v>203.346</c:v>
                </c:pt>
                <c:pt idx="32">
                  <c:v>203.14</c:v>
                </c:pt>
                <c:pt idx="33">
                  <c:v>202.88300000000001</c:v>
                </c:pt>
                <c:pt idx="34">
                  <c:v>202.53899999999999</c:v>
                </c:pt>
                <c:pt idx="35">
                  <c:v>202.262</c:v>
                </c:pt>
                <c:pt idx="36">
                  <c:v>202.1</c:v>
                </c:pt>
                <c:pt idx="37">
                  <c:v>201.72499999999999</c:v>
                </c:pt>
                <c:pt idx="38">
                  <c:v>201.09</c:v>
                </c:pt>
                <c:pt idx="39">
                  <c:v>200.60599999999999</c:v>
                </c:pt>
                <c:pt idx="40">
                  <c:v>200.32</c:v>
                </c:pt>
                <c:pt idx="41">
                  <c:v>200.126</c:v>
                </c:pt>
                <c:pt idx="42">
                  <c:v>199.989</c:v>
                </c:pt>
                <c:pt idx="43">
                  <c:v>199.88499999999999</c:v>
                </c:pt>
                <c:pt idx="44">
                  <c:v>199.84</c:v>
                </c:pt>
                <c:pt idx="45">
                  <c:v>199.535</c:v>
                </c:pt>
                <c:pt idx="46">
                  <c:v>198.935</c:v>
                </c:pt>
                <c:pt idx="47">
                  <c:v>198.49700000000001</c:v>
                </c:pt>
                <c:pt idx="48">
                  <c:v>198.262</c:v>
                </c:pt>
                <c:pt idx="49">
                  <c:v>198.02699999999999</c:v>
                </c:pt>
                <c:pt idx="50">
                  <c:v>197.76900000000001</c:v>
                </c:pt>
                <c:pt idx="51">
                  <c:v>197.59700000000001</c:v>
                </c:pt>
                <c:pt idx="52">
                  <c:v>197.53</c:v>
                </c:pt>
                <c:pt idx="53">
                  <c:v>197.42400000000001</c:v>
                </c:pt>
                <c:pt idx="54">
                  <c:v>197.238</c:v>
                </c:pt>
                <c:pt idx="55">
                  <c:v>197.11699999999999</c:v>
                </c:pt>
                <c:pt idx="56">
                  <c:v>197.102</c:v>
                </c:pt>
                <c:pt idx="57">
                  <c:v>196.846</c:v>
                </c:pt>
                <c:pt idx="58">
                  <c:v>196.31899999999999</c:v>
                </c:pt>
                <c:pt idx="59">
                  <c:v>195.96</c:v>
                </c:pt>
                <c:pt idx="60">
                  <c:v>195.8</c:v>
                </c:pt>
                <c:pt idx="61">
                  <c:v>195.74100000000001</c:v>
                </c:pt>
                <c:pt idx="62">
                  <c:v>195.74100000000001</c:v>
                </c:pt>
                <c:pt idx="63">
                  <c:v>195.77099999999999</c:v>
                </c:pt>
                <c:pt idx="64">
                  <c:v>195.85900000000001</c:v>
                </c:pt>
                <c:pt idx="65">
                  <c:v>195.71899999999999</c:v>
                </c:pt>
                <c:pt idx="66">
                  <c:v>195.32499999999999</c:v>
                </c:pt>
                <c:pt idx="67">
                  <c:v>195.07400000000001</c:v>
                </c:pt>
                <c:pt idx="68">
                  <c:v>195.00399999999999</c:v>
                </c:pt>
                <c:pt idx="69">
                  <c:v>194.91300000000001</c:v>
                </c:pt>
                <c:pt idx="70">
                  <c:v>194.77199999999999</c:v>
                </c:pt>
                <c:pt idx="71">
                  <c:v>194.71600000000001</c:v>
                </c:pt>
                <c:pt idx="72">
                  <c:v>194.76499999999999</c:v>
                </c:pt>
                <c:pt idx="73">
                  <c:v>194.84700000000001</c:v>
                </c:pt>
                <c:pt idx="74">
                  <c:v>194.93600000000001</c:v>
                </c:pt>
                <c:pt idx="75">
                  <c:v>195.077</c:v>
                </c:pt>
                <c:pt idx="76">
                  <c:v>195.29900000000001</c:v>
                </c:pt>
                <c:pt idx="77">
                  <c:v>195.173</c:v>
                </c:pt>
                <c:pt idx="78">
                  <c:v>194.697</c:v>
                </c:pt>
                <c:pt idx="79">
                  <c:v>194.45500000000001</c:v>
                </c:pt>
                <c:pt idx="80">
                  <c:v>194.47800000000001</c:v>
                </c:pt>
                <c:pt idx="81">
                  <c:v>194.66900000000001</c:v>
                </c:pt>
                <c:pt idx="82">
                  <c:v>194.95699999999999</c:v>
                </c:pt>
                <c:pt idx="83">
                  <c:v>195.28200000000001</c:v>
                </c:pt>
                <c:pt idx="84">
                  <c:v>195.71299999999999</c:v>
                </c:pt>
                <c:pt idx="85">
                  <c:v>195.755</c:v>
                </c:pt>
                <c:pt idx="86">
                  <c:v>195.357</c:v>
                </c:pt>
                <c:pt idx="87">
                  <c:v>195.19</c:v>
                </c:pt>
                <c:pt idx="88">
                  <c:v>195.32300000000001</c:v>
                </c:pt>
                <c:pt idx="89">
                  <c:v>195.12100000000001</c:v>
                </c:pt>
                <c:pt idx="90">
                  <c:v>194.54900000000001</c:v>
                </c:pt>
                <c:pt idx="91">
                  <c:v>194.23699999999999</c:v>
                </c:pt>
                <c:pt idx="92">
                  <c:v>194.221</c:v>
                </c:pt>
                <c:pt idx="93">
                  <c:v>194.39599999999999</c:v>
                </c:pt>
                <c:pt idx="94">
                  <c:v>194.667</c:v>
                </c:pt>
                <c:pt idx="95">
                  <c:v>194.94200000000001</c:v>
                </c:pt>
                <c:pt idx="96">
                  <c:v>195.26400000000001</c:v>
                </c:pt>
                <c:pt idx="97">
                  <c:v>195.22499999999999</c:v>
                </c:pt>
                <c:pt idx="98">
                  <c:v>194.83</c:v>
                </c:pt>
                <c:pt idx="99">
                  <c:v>194.65</c:v>
                </c:pt>
                <c:pt idx="100">
                  <c:v>194.697</c:v>
                </c:pt>
                <c:pt idx="101">
                  <c:v>194.84299999999999</c:v>
                </c:pt>
                <c:pt idx="102">
                  <c:v>195.05099999999999</c:v>
                </c:pt>
                <c:pt idx="103">
                  <c:v>195.322</c:v>
                </c:pt>
                <c:pt idx="104">
                  <c:v>195.67699999999999</c:v>
                </c:pt>
                <c:pt idx="105">
                  <c:v>195.93799999999999</c:v>
                </c:pt>
                <c:pt idx="106">
                  <c:v>196.06899999999999</c:v>
                </c:pt>
                <c:pt idx="107">
                  <c:v>196.303</c:v>
                </c:pt>
                <c:pt idx="108">
                  <c:v>196.66399999999999</c:v>
                </c:pt>
                <c:pt idx="109">
                  <c:v>196.65700000000001</c:v>
                </c:pt>
                <c:pt idx="110">
                  <c:v>196.31800000000001</c:v>
                </c:pt>
                <c:pt idx="111">
                  <c:v>196.25800000000001</c:v>
                </c:pt>
                <c:pt idx="112">
                  <c:v>196.501</c:v>
                </c:pt>
                <c:pt idx="113">
                  <c:v>196.98599999999999</c:v>
                </c:pt>
                <c:pt idx="114">
                  <c:v>197.59800000000001</c:v>
                </c:pt>
                <c:pt idx="115">
                  <c:v>198.21700000000001</c:v>
                </c:pt>
                <c:pt idx="116">
                  <c:v>198.911</c:v>
                </c:pt>
                <c:pt idx="117">
                  <c:v>198.85</c:v>
                </c:pt>
                <c:pt idx="118">
                  <c:v>198.09299999999999</c:v>
                </c:pt>
                <c:pt idx="119">
                  <c:v>197.768</c:v>
                </c:pt>
                <c:pt idx="120">
                  <c:v>197.87700000000001</c:v>
                </c:pt>
                <c:pt idx="121">
                  <c:v>197.946</c:v>
                </c:pt>
                <c:pt idx="122">
                  <c:v>197.92400000000001</c:v>
                </c:pt>
                <c:pt idx="123">
                  <c:v>198.108</c:v>
                </c:pt>
                <c:pt idx="124">
                  <c:v>198.548</c:v>
                </c:pt>
                <c:pt idx="125">
                  <c:v>199.00399999999999</c:v>
                </c:pt>
                <c:pt idx="126">
                  <c:v>199.37200000000001</c:v>
                </c:pt>
                <c:pt idx="127">
                  <c:v>199.85300000000001</c:v>
                </c:pt>
                <c:pt idx="128">
                  <c:v>200.49100000000001</c:v>
                </c:pt>
                <c:pt idx="129">
                  <c:v>200.13300000000001</c:v>
                </c:pt>
                <c:pt idx="130">
                  <c:v>198.90899999999999</c:v>
                </c:pt>
                <c:pt idx="131">
                  <c:v>198.27199999999999</c:v>
                </c:pt>
                <c:pt idx="132">
                  <c:v>198.19800000000001</c:v>
                </c:pt>
                <c:pt idx="133">
                  <c:v>198.45099999999999</c:v>
                </c:pt>
                <c:pt idx="134">
                  <c:v>198.88900000000001</c:v>
                </c:pt>
                <c:pt idx="135">
                  <c:v>199.36</c:v>
                </c:pt>
                <c:pt idx="136">
                  <c:v>199.898</c:v>
                </c:pt>
                <c:pt idx="137">
                  <c:v>200.011</c:v>
                </c:pt>
                <c:pt idx="138">
                  <c:v>199.73400000000001</c:v>
                </c:pt>
                <c:pt idx="139">
                  <c:v>199.751</c:v>
                </c:pt>
                <c:pt idx="140">
                  <c:v>200.054</c:v>
                </c:pt>
                <c:pt idx="141">
                  <c:v>200.25</c:v>
                </c:pt>
                <c:pt idx="142">
                  <c:v>200.34100000000001</c:v>
                </c:pt>
                <c:pt idx="143">
                  <c:v>200.68600000000001</c:v>
                </c:pt>
                <c:pt idx="144">
                  <c:v>201.34100000000001</c:v>
                </c:pt>
                <c:pt idx="145">
                  <c:v>201.98500000000001</c:v>
                </c:pt>
                <c:pt idx="146">
                  <c:v>202.506</c:v>
                </c:pt>
                <c:pt idx="147">
                  <c:v>203.209</c:v>
                </c:pt>
                <c:pt idx="148">
                  <c:v>204.119</c:v>
                </c:pt>
                <c:pt idx="149">
                  <c:v>203.45099999999999</c:v>
                </c:pt>
                <c:pt idx="150">
                  <c:v>201.44499999999999</c:v>
                </c:pt>
                <c:pt idx="151">
                  <c:v>200.33500000000001</c:v>
                </c:pt>
                <c:pt idx="152">
                  <c:v>200.077</c:v>
                </c:pt>
                <c:pt idx="153">
                  <c:v>200.322</c:v>
                </c:pt>
                <c:pt idx="154">
                  <c:v>200.833</c:v>
                </c:pt>
                <c:pt idx="155">
                  <c:v>201.37200000000001</c:v>
                </c:pt>
                <c:pt idx="156">
                  <c:v>201.976</c:v>
                </c:pt>
                <c:pt idx="157">
                  <c:v>201.953</c:v>
                </c:pt>
                <c:pt idx="158">
                  <c:v>201.38399999999999</c:v>
                </c:pt>
                <c:pt idx="159">
                  <c:v>201.22800000000001</c:v>
                </c:pt>
                <c:pt idx="160">
                  <c:v>201.45599999999999</c:v>
                </c:pt>
                <c:pt idx="161">
                  <c:v>201.589</c:v>
                </c:pt>
                <c:pt idx="162">
                  <c:v>201.62</c:v>
                </c:pt>
                <c:pt idx="163">
                  <c:v>201.916</c:v>
                </c:pt>
                <c:pt idx="164">
                  <c:v>202.495</c:v>
                </c:pt>
                <c:pt idx="165">
                  <c:v>202.91</c:v>
                </c:pt>
                <c:pt idx="166">
                  <c:v>203.10900000000001</c:v>
                </c:pt>
                <c:pt idx="167">
                  <c:v>203.55500000000001</c:v>
                </c:pt>
                <c:pt idx="168">
                  <c:v>204.23</c:v>
                </c:pt>
                <c:pt idx="169">
                  <c:v>203.93299999999999</c:v>
                </c:pt>
                <c:pt idx="170">
                  <c:v>202.846</c:v>
                </c:pt>
                <c:pt idx="171">
                  <c:v>202.41800000000001</c:v>
                </c:pt>
                <c:pt idx="172">
                  <c:v>202.65600000000001</c:v>
                </c:pt>
                <c:pt idx="173">
                  <c:v>203.422</c:v>
                </c:pt>
                <c:pt idx="174">
                  <c:v>204.47800000000001</c:v>
                </c:pt>
                <c:pt idx="175">
                  <c:v>205.583</c:v>
                </c:pt>
                <c:pt idx="176">
                  <c:v>206.74600000000001</c:v>
                </c:pt>
                <c:pt idx="177">
                  <c:v>206.202</c:v>
                </c:pt>
                <c:pt idx="178">
                  <c:v>204.26599999999999</c:v>
                </c:pt>
                <c:pt idx="179">
                  <c:v>203.303</c:v>
                </c:pt>
                <c:pt idx="180">
                  <c:v>203.27500000000001</c:v>
                </c:pt>
                <c:pt idx="181">
                  <c:v>203.654</c:v>
                </c:pt>
                <c:pt idx="182">
                  <c:v>204.22399999999999</c:v>
                </c:pt>
                <c:pt idx="183">
                  <c:v>205.00399999999999</c:v>
                </c:pt>
                <c:pt idx="184">
                  <c:v>206.01400000000001</c:v>
                </c:pt>
                <c:pt idx="185">
                  <c:v>205.83600000000001</c:v>
                </c:pt>
                <c:pt idx="186">
                  <c:v>204.613</c:v>
                </c:pt>
                <c:pt idx="187">
                  <c:v>204.15600000000001</c:v>
                </c:pt>
                <c:pt idx="188">
                  <c:v>204.39400000000001</c:v>
                </c:pt>
                <c:pt idx="189">
                  <c:v>203.88900000000001</c:v>
                </c:pt>
                <c:pt idx="190">
                  <c:v>202.70599999999999</c:v>
                </c:pt>
                <c:pt idx="191">
                  <c:v>202.18199999999999</c:v>
                </c:pt>
                <c:pt idx="192">
                  <c:v>202.309</c:v>
                </c:pt>
                <c:pt idx="193">
                  <c:v>202.55500000000001</c:v>
                </c:pt>
                <c:pt idx="194">
                  <c:v>202.774</c:v>
                </c:pt>
                <c:pt idx="195">
                  <c:v>203.221</c:v>
                </c:pt>
                <c:pt idx="196">
                  <c:v>203.852</c:v>
                </c:pt>
                <c:pt idx="197">
                  <c:v>203.53399999999999</c:v>
                </c:pt>
                <c:pt idx="198">
                  <c:v>202.464</c:v>
                </c:pt>
                <c:pt idx="199">
                  <c:v>202.09</c:v>
                </c:pt>
                <c:pt idx="200">
                  <c:v>202.46899999999999</c:v>
                </c:pt>
                <c:pt idx="201">
                  <c:v>203.48599999999999</c:v>
                </c:pt>
                <c:pt idx="202">
                  <c:v>204.86500000000001</c:v>
                </c:pt>
                <c:pt idx="203">
                  <c:v>206.357</c:v>
                </c:pt>
                <c:pt idx="204">
                  <c:v>207.887</c:v>
                </c:pt>
                <c:pt idx="205">
                  <c:v>206.715</c:v>
                </c:pt>
                <c:pt idx="206">
                  <c:v>203.33099999999999</c:v>
                </c:pt>
                <c:pt idx="207">
                  <c:v>201.363</c:v>
                </c:pt>
                <c:pt idx="208">
                  <c:v>200.86199999999999</c:v>
                </c:pt>
                <c:pt idx="209">
                  <c:v>201.351</c:v>
                </c:pt>
                <c:pt idx="210">
                  <c:v>202.40700000000001</c:v>
                </c:pt>
                <c:pt idx="211">
                  <c:v>203.61099999999999</c:v>
                </c:pt>
                <c:pt idx="212">
                  <c:v>204.899</c:v>
                </c:pt>
                <c:pt idx="213">
                  <c:v>203.97200000000001</c:v>
                </c:pt>
                <c:pt idx="214">
                  <c:v>201.15899999999999</c:v>
                </c:pt>
                <c:pt idx="215">
                  <c:v>199.53899999999999</c:v>
                </c:pt>
                <c:pt idx="216">
                  <c:v>199.16200000000001</c:v>
                </c:pt>
                <c:pt idx="217">
                  <c:v>198.92699999999999</c:v>
                </c:pt>
                <c:pt idx="218">
                  <c:v>198.619</c:v>
                </c:pt>
                <c:pt idx="219">
                  <c:v>198.75899999999999</c:v>
                </c:pt>
                <c:pt idx="220">
                  <c:v>199.3</c:v>
                </c:pt>
                <c:pt idx="221">
                  <c:v>198.785</c:v>
                </c:pt>
                <c:pt idx="222">
                  <c:v>197.303</c:v>
                </c:pt>
                <c:pt idx="223">
                  <c:v>196.58699999999999</c:v>
                </c:pt>
                <c:pt idx="224">
                  <c:v>196.66499999999999</c:v>
                </c:pt>
                <c:pt idx="225">
                  <c:v>196.35400000000001</c:v>
                </c:pt>
                <c:pt idx="226">
                  <c:v>195.58799999999999</c:v>
                </c:pt>
                <c:pt idx="227">
                  <c:v>195.38900000000001</c:v>
                </c:pt>
                <c:pt idx="228">
                  <c:v>195.76</c:v>
                </c:pt>
                <c:pt idx="229">
                  <c:v>195.47800000000001</c:v>
                </c:pt>
                <c:pt idx="230">
                  <c:v>194.53200000000001</c:v>
                </c:pt>
                <c:pt idx="231">
                  <c:v>194.214</c:v>
                </c:pt>
                <c:pt idx="232">
                  <c:v>194.52099999999999</c:v>
                </c:pt>
                <c:pt idx="233">
                  <c:v>194.00700000000001</c:v>
                </c:pt>
                <c:pt idx="234">
                  <c:v>192.69300000000001</c:v>
                </c:pt>
                <c:pt idx="235">
                  <c:v>192.10300000000001</c:v>
                </c:pt>
                <c:pt idx="236">
                  <c:v>192.30099999999999</c:v>
                </c:pt>
                <c:pt idx="237">
                  <c:v>192.09299999999999</c:v>
                </c:pt>
                <c:pt idx="238">
                  <c:v>191.37299999999999</c:v>
                </c:pt>
                <c:pt idx="239">
                  <c:v>191.21799999999999</c:v>
                </c:pt>
                <c:pt idx="240">
                  <c:v>191.59800000000001</c:v>
                </c:pt>
                <c:pt idx="241">
                  <c:v>190.70699999999999</c:v>
                </c:pt>
                <c:pt idx="242">
                  <c:v>188.61</c:v>
                </c:pt>
                <c:pt idx="243">
                  <c:v>187.36199999999999</c:v>
                </c:pt>
                <c:pt idx="244">
                  <c:v>187.13</c:v>
                </c:pt>
                <c:pt idx="245">
                  <c:v>186.959</c:v>
                </c:pt>
                <c:pt idx="246">
                  <c:v>186.626</c:v>
                </c:pt>
                <c:pt idx="247">
                  <c:v>186.71100000000001</c:v>
                </c:pt>
                <c:pt idx="248">
                  <c:v>187.14500000000001</c:v>
                </c:pt>
                <c:pt idx="249">
                  <c:v>186.22900000000001</c:v>
                </c:pt>
                <c:pt idx="250">
                  <c:v>184.06100000000001</c:v>
                </c:pt>
                <c:pt idx="251">
                  <c:v>182.74199999999999</c:v>
                </c:pt>
                <c:pt idx="252">
                  <c:v>182.494</c:v>
                </c:pt>
                <c:pt idx="253">
                  <c:v>182.43799999999999</c:v>
                </c:pt>
                <c:pt idx="254">
                  <c:v>182.29499999999999</c:v>
                </c:pt>
                <c:pt idx="255">
                  <c:v>182.52099999999999</c:v>
                </c:pt>
                <c:pt idx="256">
                  <c:v>183.029</c:v>
                </c:pt>
                <c:pt idx="257">
                  <c:v>181.93799999999999</c:v>
                </c:pt>
                <c:pt idx="258">
                  <c:v>179.35599999999999</c:v>
                </c:pt>
                <c:pt idx="259">
                  <c:v>177.70400000000001</c:v>
                </c:pt>
                <c:pt idx="260">
                  <c:v>177.322</c:v>
                </c:pt>
                <c:pt idx="261">
                  <c:v>177.29</c:v>
                </c:pt>
                <c:pt idx="262">
                  <c:v>177.226</c:v>
                </c:pt>
                <c:pt idx="263">
                  <c:v>177.50800000000001</c:v>
                </c:pt>
                <c:pt idx="264">
                  <c:v>178.01</c:v>
                </c:pt>
                <c:pt idx="265">
                  <c:v>176.351</c:v>
                </c:pt>
                <c:pt idx="266">
                  <c:v>172.56700000000001</c:v>
                </c:pt>
                <c:pt idx="267">
                  <c:v>169.77600000000001</c:v>
                </c:pt>
                <c:pt idx="268">
                  <c:v>168.50200000000001</c:v>
                </c:pt>
                <c:pt idx="269">
                  <c:v>167.876</c:v>
                </c:pt>
                <c:pt idx="270">
                  <c:v>167.48099999999999</c:v>
                </c:pt>
                <c:pt idx="271">
                  <c:v>167.31899999999999</c:v>
                </c:pt>
                <c:pt idx="272">
                  <c:v>167.322</c:v>
                </c:pt>
                <c:pt idx="273">
                  <c:v>166.26900000000001</c:v>
                </c:pt>
                <c:pt idx="274">
                  <c:v>164.13300000000001</c:v>
                </c:pt>
                <c:pt idx="275">
                  <c:v>162.62700000000001</c:v>
                </c:pt>
                <c:pt idx="276">
                  <c:v>162.13399999999999</c:v>
                </c:pt>
                <c:pt idx="277">
                  <c:v>161.98699999999999</c:v>
                </c:pt>
                <c:pt idx="278">
                  <c:v>161.83799999999999</c:v>
                </c:pt>
                <c:pt idx="279">
                  <c:v>161.90700000000001</c:v>
                </c:pt>
                <c:pt idx="280">
                  <c:v>162.12</c:v>
                </c:pt>
                <c:pt idx="281">
                  <c:v>160.77600000000001</c:v>
                </c:pt>
                <c:pt idx="282">
                  <c:v>157.773</c:v>
                </c:pt>
                <c:pt idx="283">
                  <c:v>155.49600000000001</c:v>
                </c:pt>
                <c:pt idx="284">
                  <c:v>154.53399999999999</c:v>
                </c:pt>
                <c:pt idx="285">
                  <c:v>154.05099999999999</c:v>
                </c:pt>
                <c:pt idx="286">
                  <c:v>153.608</c:v>
                </c:pt>
                <c:pt idx="287">
                  <c:v>153.34299999999999</c:v>
                </c:pt>
                <c:pt idx="288">
                  <c:v>153.24</c:v>
                </c:pt>
                <c:pt idx="289">
                  <c:v>151.87299999999999</c:v>
                </c:pt>
                <c:pt idx="290">
                  <c:v>148.995</c:v>
                </c:pt>
                <c:pt idx="291">
                  <c:v>146.655</c:v>
                </c:pt>
                <c:pt idx="292">
                  <c:v>145.501</c:v>
                </c:pt>
                <c:pt idx="293">
                  <c:v>144.821</c:v>
                </c:pt>
                <c:pt idx="294">
                  <c:v>144.24</c:v>
                </c:pt>
                <c:pt idx="295">
                  <c:v>143.78</c:v>
                </c:pt>
                <c:pt idx="296">
                  <c:v>143.46700000000001</c:v>
                </c:pt>
                <c:pt idx="297">
                  <c:v>142.51900000000001</c:v>
                </c:pt>
                <c:pt idx="298">
                  <c:v>140.71899999999999</c:v>
                </c:pt>
                <c:pt idx="299">
                  <c:v>139.27199999999999</c:v>
                </c:pt>
                <c:pt idx="300">
                  <c:v>138.64500000000001</c:v>
                </c:pt>
                <c:pt idx="301">
                  <c:v>138.273</c:v>
                </c:pt>
                <c:pt idx="302">
                  <c:v>137.79900000000001</c:v>
                </c:pt>
                <c:pt idx="303">
                  <c:v>137.4</c:v>
                </c:pt>
                <c:pt idx="304">
                  <c:v>137.14500000000001</c:v>
                </c:pt>
                <c:pt idx="305">
                  <c:v>136.00399999999999</c:v>
                </c:pt>
                <c:pt idx="306">
                  <c:v>133.61099999999999</c:v>
                </c:pt>
                <c:pt idx="307">
                  <c:v>131.55799999999999</c:v>
                </c:pt>
                <c:pt idx="308">
                  <c:v>130.55500000000001</c:v>
                </c:pt>
                <c:pt idx="309">
                  <c:v>129.941</c:v>
                </c:pt>
                <c:pt idx="310">
                  <c:v>129.31399999999999</c:v>
                </c:pt>
                <c:pt idx="311">
                  <c:v>128.72499999999999</c:v>
                </c:pt>
                <c:pt idx="312">
                  <c:v>128.28</c:v>
                </c:pt>
                <c:pt idx="313">
                  <c:v>127.289</c:v>
                </c:pt>
                <c:pt idx="314">
                  <c:v>125.35</c:v>
                </c:pt>
                <c:pt idx="315">
                  <c:v>123.619</c:v>
                </c:pt>
                <c:pt idx="316">
                  <c:v>122.74</c:v>
                </c:pt>
                <c:pt idx="317">
                  <c:v>122.15900000000001</c:v>
                </c:pt>
                <c:pt idx="318">
                  <c:v>121.482</c:v>
                </c:pt>
                <c:pt idx="319">
                  <c:v>120.788</c:v>
                </c:pt>
                <c:pt idx="320">
                  <c:v>120.23399999999999</c:v>
                </c:pt>
                <c:pt idx="321">
                  <c:v>119.226</c:v>
                </c:pt>
                <c:pt idx="322">
                  <c:v>117.254</c:v>
                </c:pt>
                <c:pt idx="323">
                  <c:v>115.38500000000001</c:v>
                </c:pt>
                <c:pt idx="324">
                  <c:v>114.35</c:v>
                </c:pt>
                <c:pt idx="325">
                  <c:v>113.663</c:v>
                </c:pt>
                <c:pt idx="326">
                  <c:v>113.039</c:v>
                </c:pt>
                <c:pt idx="327">
                  <c:v>112.414</c:v>
                </c:pt>
                <c:pt idx="328">
                  <c:v>111.867</c:v>
                </c:pt>
                <c:pt idx="329">
                  <c:v>111.146</c:v>
                </c:pt>
                <c:pt idx="330">
                  <c:v>109.949</c:v>
                </c:pt>
                <c:pt idx="331">
                  <c:v>108.85299999999999</c:v>
                </c:pt>
                <c:pt idx="332">
                  <c:v>108.29300000000001</c:v>
                </c:pt>
                <c:pt idx="333">
                  <c:v>107.962</c:v>
                </c:pt>
                <c:pt idx="334">
                  <c:v>107.56</c:v>
                </c:pt>
                <c:pt idx="335">
                  <c:v>107.068</c:v>
                </c:pt>
                <c:pt idx="336">
                  <c:v>106.616</c:v>
                </c:pt>
                <c:pt idx="337">
                  <c:v>105.764</c:v>
                </c:pt>
                <c:pt idx="338">
                  <c:v>103.806</c:v>
                </c:pt>
                <c:pt idx="339">
                  <c:v>101.818</c:v>
                </c:pt>
                <c:pt idx="340">
                  <c:v>100.761</c:v>
                </c:pt>
                <c:pt idx="341">
                  <c:v>100.096</c:v>
                </c:pt>
                <c:pt idx="342">
                  <c:v>99.558199999999999</c:v>
                </c:pt>
                <c:pt idx="343">
                  <c:v>98.987200000000001</c:v>
                </c:pt>
                <c:pt idx="344">
                  <c:v>98.423100000000005</c:v>
                </c:pt>
                <c:pt idx="345">
                  <c:v>97.752900000000011</c:v>
                </c:pt>
                <c:pt idx="346">
                  <c:v>96.595300000000009</c:v>
                </c:pt>
                <c:pt idx="347">
                  <c:v>95.449100000000001</c:v>
                </c:pt>
                <c:pt idx="348">
                  <c:v>94.817999999999998</c:v>
                </c:pt>
                <c:pt idx="349">
                  <c:v>94.427800000000005</c:v>
                </c:pt>
                <c:pt idx="350">
                  <c:v>94.110399999999998</c:v>
                </c:pt>
                <c:pt idx="351">
                  <c:v>93.728800000000007</c:v>
                </c:pt>
                <c:pt idx="352">
                  <c:v>93.311700000000002</c:v>
                </c:pt>
                <c:pt idx="353">
                  <c:v>92.727000000000004</c:v>
                </c:pt>
                <c:pt idx="354">
                  <c:v>91.326700000000002</c:v>
                </c:pt>
                <c:pt idx="355">
                  <c:v>89.799000000000007</c:v>
                </c:pt>
                <c:pt idx="356">
                  <c:v>88.955100000000002</c:v>
                </c:pt>
                <c:pt idx="357">
                  <c:v>88.377400000000009</c:v>
                </c:pt>
                <c:pt idx="358">
                  <c:v>87.869200000000006</c:v>
                </c:pt>
                <c:pt idx="359">
                  <c:v>87.337000000000003</c:v>
                </c:pt>
                <c:pt idx="360">
                  <c:v>86.844099999999997</c:v>
                </c:pt>
                <c:pt idx="361">
                  <c:v>86.348700000000008</c:v>
                </c:pt>
                <c:pt idx="362">
                  <c:v>85.486400000000003</c:v>
                </c:pt>
                <c:pt idx="363">
                  <c:v>84.557000000000002</c:v>
                </c:pt>
                <c:pt idx="364">
                  <c:v>83.980999999999995</c:v>
                </c:pt>
                <c:pt idx="365">
                  <c:v>83.545199999999994</c:v>
                </c:pt>
                <c:pt idx="366">
                  <c:v>83.072299999999998</c:v>
                </c:pt>
                <c:pt idx="367">
                  <c:v>82.560299999999998</c:v>
                </c:pt>
                <c:pt idx="368">
                  <c:v>82.139899999999997</c:v>
                </c:pt>
                <c:pt idx="369">
                  <c:v>81.745000000000005</c:v>
                </c:pt>
                <c:pt idx="370">
                  <c:v>80.946399999999997</c:v>
                </c:pt>
                <c:pt idx="371">
                  <c:v>80.019300000000001</c:v>
                </c:pt>
                <c:pt idx="372">
                  <c:v>79.4375</c:v>
                </c:pt>
                <c:pt idx="373">
                  <c:v>78.985700000000008</c:v>
                </c:pt>
                <c:pt idx="374">
                  <c:v>78.382100000000008</c:v>
                </c:pt>
                <c:pt idx="375">
                  <c:v>77.713499999999996</c:v>
                </c:pt>
                <c:pt idx="376">
                  <c:v>77.235200000000006</c:v>
                </c:pt>
                <c:pt idx="377">
                  <c:v>76.8429</c:v>
                </c:pt>
                <c:pt idx="378">
                  <c:v>76.23830000000001</c:v>
                </c:pt>
                <c:pt idx="379">
                  <c:v>75.537499999999994</c:v>
                </c:pt>
                <c:pt idx="380">
                  <c:v>75.039199999999994</c:v>
                </c:pt>
                <c:pt idx="381">
                  <c:v>74.632800000000003</c:v>
                </c:pt>
                <c:pt idx="382">
                  <c:v>74.005200000000002</c:v>
                </c:pt>
                <c:pt idx="383">
                  <c:v>73.3005</c:v>
                </c:pt>
                <c:pt idx="384">
                  <c:v>72.8339</c:v>
                </c:pt>
                <c:pt idx="385">
                  <c:v>72.467600000000004</c:v>
                </c:pt>
                <c:pt idx="386">
                  <c:v>71.987300000000005</c:v>
                </c:pt>
                <c:pt idx="387">
                  <c:v>71.422700000000006</c:v>
                </c:pt>
                <c:pt idx="388">
                  <c:v>70.97890000000001</c:v>
                </c:pt>
                <c:pt idx="389">
                  <c:v>70.618899999999996</c:v>
                </c:pt>
                <c:pt idx="390">
                  <c:v>69.886600000000001</c:v>
                </c:pt>
                <c:pt idx="391">
                  <c:v>69.003799999999998</c:v>
                </c:pt>
                <c:pt idx="392">
                  <c:v>68.438000000000002</c:v>
                </c:pt>
                <c:pt idx="393">
                  <c:v>67.982700000000008</c:v>
                </c:pt>
                <c:pt idx="394">
                  <c:v>67.570800000000006</c:v>
                </c:pt>
                <c:pt idx="395">
                  <c:v>67.159900000000007</c:v>
                </c:pt>
                <c:pt idx="396">
                  <c:v>66.776800000000009</c:v>
                </c:pt>
                <c:pt idx="397">
                  <c:v>66.441299999999998</c:v>
                </c:pt>
                <c:pt idx="398">
                  <c:v>65.916399999999996</c:v>
                </c:pt>
                <c:pt idx="399">
                  <c:v>65.321300000000008</c:v>
                </c:pt>
                <c:pt idx="400">
                  <c:v>64.901600000000002</c:v>
                </c:pt>
                <c:pt idx="401">
                  <c:v>64.544200000000004</c:v>
                </c:pt>
                <c:pt idx="402">
                  <c:v>64.196200000000005</c:v>
                </c:pt>
                <c:pt idx="403">
                  <c:v>63.836599999999997</c:v>
                </c:pt>
                <c:pt idx="404">
                  <c:v>63.515000000000001</c:v>
                </c:pt>
                <c:pt idx="405">
                  <c:v>63.247600000000013</c:v>
                </c:pt>
                <c:pt idx="406">
                  <c:v>62.696100000000001</c:v>
                </c:pt>
                <c:pt idx="407">
                  <c:v>62.001900000000013</c:v>
                </c:pt>
                <c:pt idx="408">
                  <c:v>61.523099999999999</c:v>
                </c:pt>
                <c:pt idx="409">
                  <c:v>61.131900000000002</c:v>
                </c:pt>
                <c:pt idx="410">
                  <c:v>60.631999999999998</c:v>
                </c:pt>
                <c:pt idx="411">
                  <c:v>60.069400000000002</c:v>
                </c:pt>
                <c:pt idx="412">
                  <c:v>59.617700000000013</c:v>
                </c:pt>
                <c:pt idx="413">
                  <c:v>59.214200000000012</c:v>
                </c:pt>
                <c:pt idx="414">
                  <c:v>58.7331</c:v>
                </c:pt>
                <c:pt idx="415">
                  <c:v>58.200200000000002</c:v>
                </c:pt>
                <c:pt idx="416">
                  <c:v>57.7393</c:v>
                </c:pt>
                <c:pt idx="417">
                  <c:v>57.325699999999998</c:v>
                </c:pt>
                <c:pt idx="418">
                  <c:v>56.772500000000001</c:v>
                </c:pt>
                <c:pt idx="419">
                  <c:v>56.1539</c:v>
                </c:pt>
                <c:pt idx="420">
                  <c:v>55.650000000000013</c:v>
                </c:pt>
                <c:pt idx="421">
                  <c:v>55.179200000000002</c:v>
                </c:pt>
                <c:pt idx="422">
                  <c:v>54.7089</c:v>
                </c:pt>
                <c:pt idx="423">
                  <c:v>54.218800000000002</c:v>
                </c:pt>
                <c:pt idx="424">
                  <c:v>53.746200000000002</c:v>
                </c:pt>
                <c:pt idx="425">
                  <c:v>53.311700000000002</c:v>
                </c:pt>
                <c:pt idx="426">
                  <c:v>52.660400000000003</c:v>
                </c:pt>
                <c:pt idx="427">
                  <c:v>51.898899999999998</c:v>
                </c:pt>
                <c:pt idx="428">
                  <c:v>51.2836</c:v>
                </c:pt>
                <c:pt idx="429">
                  <c:v>50.708199999999998</c:v>
                </c:pt>
                <c:pt idx="430">
                  <c:v>50.139499999999998</c:v>
                </c:pt>
                <c:pt idx="431">
                  <c:v>49.562199999999997</c:v>
                </c:pt>
                <c:pt idx="432">
                  <c:v>49.015300000000003</c:v>
                </c:pt>
                <c:pt idx="433">
                  <c:v>48.5105</c:v>
                </c:pt>
                <c:pt idx="434">
                  <c:v>47.8018</c:v>
                </c:pt>
                <c:pt idx="435">
                  <c:v>46.973400000000012</c:v>
                </c:pt>
                <c:pt idx="436">
                  <c:v>46.283700000000003</c:v>
                </c:pt>
                <c:pt idx="437">
                  <c:v>45.656700000000001</c:v>
                </c:pt>
                <c:pt idx="438">
                  <c:v>44.908700000000003</c:v>
                </c:pt>
                <c:pt idx="439">
                  <c:v>44.090800000000002</c:v>
                </c:pt>
                <c:pt idx="440">
                  <c:v>43.3643</c:v>
                </c:pt>
                <c:pt idx="441">
                  <c:v>42.667400000000001</c:v>
                </c:pt>
                <c:pt idx="442">
                  <c:v>41.987699999999997</c:v>
                </c:pt>
                <c:pt idx="443">
                  <c:v>41.3187</c:v>
                </c:pt>
                <c:pt idx="444">
                  <c:v>40.661000000000001</c:v>
                </c:pt>
                <c:pt idx="445">
                  <c:v>40.015500000000003</c:v>
                </c:pt>
                <c:pt idx="446">
                  <c:v>39.360900000000001</c:v>
                </c:pt>
                <c:pt idx="447">
                  <c:v>38.708599999999997</c:v>
                </c:pt>
                <c:pt idx="448">
                  <c:v>38.075299999999999</c:v>
                </c:pt>
                <c:pt idx="449">
                  <c:v>37.4499</c:v>
                </c:pt>
                <c:pt idx="450">
                  <c:v>36.838999999999999</c:v>
                </c:pt>
                <c:pt idx="451">
                  <c:v>36.242199999999997</c:v>
                </c:pt>
                <c:pt idx="452">
                  <c:v>35.652999999999999</c:v>
                </c:pt>
                <c:pt idx="453">
                  <c:v>35.074399999999997</c:v>
                </c:pt>
                <c:pt idx="454">
                  <c:v>34.500799999999998</c:v>
                </c:pt>
                <c:pt idx="455">
                  <c:v>33.944000000000003</c:v>
                </c:pt>
                <c:pt idx="456">
                  <c:v>33.393500000000003</c:v>
                </c:pt>
                <c:pt idx="457">
                  <c:v>32.836300000000001</c:v>
                </c:pt>
                <c:pt idx="458">
                  <c:v>32.287100000000002</c:v>
                </c:pt>
                <c:pt idx="459">
                  <c:v>31.750800000000002</c:v>
                </c:pt>
                <c:pt idx="460">
                  <c:v>31.226900000000001</c:v>
                </c:pt>
                <c:pt idx="461">
                  <c:v>30.71</c:v>
                </c:pt>
                <c:pt idx="462">
                  <c:v>30.174199999999999</c:v>
                </c:pt>
                <c:pt idx="463">
                  <c:v>29.630299999999998</c:v>
                </c:pt>
                <c:pt idx="464">
                  <c:v>29.117100000000001</c:v>
                </c:pt>
                <c:pt idx="465">
                  <c:v>28.6282</c:v>
                </c:pt>
                <c:pt idx="466">
                  <c:v>28.054400000000001</c:v>
                </c:pt>
                <c:pt idx="467">
                  <c:v>27.444600000000001</c:v>
                </c:pt>
                <c:pt idx="468">
                  <c:v>26.8964</c:v>
                </c:pt>
                <c:pt idx="469">
                  <c:v>26.3613</c:v>
                </c:pt>
                <c:pt idx="470">
                  <c:v>25.841699999999999</c:v>
                </c:pt>
                <c:pt idx="471">
                  <c:v>25.336200000000002</c:v>
                </c:pt>
                <c:pt idx="472">
                  <c:v>24.843800000000002</c:v>
                </c:pt>
                <c:pt idx="473">
                  <c:v>24.3644</c:v>
                </c:pt>
                <c:pt idx="474">
                  <c:v>23.844100000000001</c:v>
                </c:pt>
                <c:pt idx="475">
                  <c:v>23.312799999999999</c:v>
                </c:pt>
                <c:pt idx="476">
                  <c:v>22.823799999999999</c:v>
                </c:pt>
                <c:pt idx="477">
                  <c:v>22.351400000000002</c:v>
                </c:pt>
                <c:pt idx="478">
                  <c:v>21.8705</c:v>
                </c:pt>
                <c:pt idx="479">
                  <c:v>21.3947</c:v>
                </c:pt>
                <c:pt idx="480">
                  <c:v>20.938700000000001</c:v>
                </c:pt>
                <c:pt idx="481">
                  <c:v>20.488499999999998</c:v>
                </c:pt>
                <c:pt idx="482">
                  <c:v>20.063800000000001</c:v>
                </c:pt>
                <c:pt idx="483">
                  <c:v>19.664100000000001</c:v>
                </c:pt>
                <c:pt idx="484">
                  <c:v>19.256</c:v>
                </c:pt>
                <c:pt idx="485">
                  <c:v>18.837599999999998</c:v>
                </c:pt>
                <c:pt idx="486">
                  <c:v>18.472100000000001</c:v>
                </c:pt>
                <c:pt idx="487">
                  <c:v>18.143599999999999</c:v>
                </c:pt>
                <c:pt idx="488">
                  <c:v>17.792100000000001</c:v>
                </c:pt>
                <c:pt idx="489">
                  <c:v>17.432700000000001</c:v>
                </c:pt>
                <c:pt idx="490">
                  <c:v>17.082599999999999</c:v>
                </c:pt>
                <c:pt idx="491">
                  <c:v>16.7471</c:v>
                </c:pt>
                <c:pt idx="492">
                  <c:v>16.413900000000002</c:v>
                </c:pt>
                <c:pt idx="493">
                  <c:v>16.081499999999998</c:v>
                </c:pt>
                <c:pt idx="494">
                  <c:v>15.7567</c:v>
                </c:pt>
                <c:pt idx="495">
                  <c:v>15.445</c:v>
                </c:pt>
                <c:pt idx="496">
                  <c:v>15.1412</c:v>
                </c:pt>
                <c:pt idx="497">
                  <c:v>14.841200000000001</c:v>
                </c:pt>
                <c:pt idx="498">
                  <c:v>14.5501</c:v>
                </c:pt>
                <c:pt idx="499">
                  <c:v>14.273099999999999</c:v>
                </c:pt>
                <c:pt idx="500">
                  <c:v>14.0039</c:v>
                </c:pt>
                <c:pt idx="501">
                  <c:v>13.739000000000001</c:v>
                </c:pt>
                <c:pt idx="502">
                  <c:v>13.4876</c:v>
                </c:pt>
                <c:pt idx="503">
                  <c:v>13.2522</c:v>
                </c:pt>
                <c:pt idx="504">
                  <c:v>13.023099999999999</c:v>
                </c:pt>
                <c:pt idx="505">
                  <c:v>12.7987</c:v>
                </c:pt>
                <c:pt idx="506">
                  <c:v>12.5868</c:v>
                </c:pt>
                <c:pt idx="507">
                  <c:v>12.3896</c:v>
                </c:pt>
                <c:pt idx="508">
                  <c:v>12.1989</c:v>
                </c:pt>
                <c:pt idx="509">
                  <c:v>12.013199999999999</c:v>
                </c:pt>
                <c:pt idx="510">
                  <c:v>11.838200000000001</c:v>
                </c:pt>
                <c:pt idx="511">
                  <c:v>11.6753</c:v>
                </c:pt>
                <c:pt idx="512">
                  <c:v>11.5161</c:v>
                </c:pt>
                <c:pt idx="513">
                  <c:v>11.360099999999999</c:v>
                </c:pt>
                <c:pt idx="514">
                  <c:v>11.2212</c:v>
                </c:pt>
                <c:pt idx="515">
                  <c:v>11.0962</c:v>
                </c:pt>
                <c:pt idx="516">
                  <c:v>10.966699999999999</c:v>
                </c:pt>
                <c:pt idx="517">
                  <c:v>10.8367</c:v>
                </c:pt>
                <c:pt idx="518">
                  <c:v>10.7318</c:v>
                </c:pt>
                <c:pt idx="519">
                  <c:v>10.6447</c:v>
                </c:pt>
                <c:pt idx="520">
                  <c:v>10.5527</c:v>
                </c:pt>
                <c:pt idx="521">
                  <c:v>10.4621</c:v>
                </c:pt>
                <c:pt idx="522">
                  <c:v>10.375299999999999</c:v>
                </c:pt>
                <c:pt idx="523">
                  <c:v>10.2926</c:v>
                </c:pt>
                <c:pt idx="524">
                  <c:v>10.206899999999999</c:v>
                </c:pt>
                <c:pt idx="525">
                  <c:v>10.119999999999999</c:v>
                </c:pt>
                <c:pt idx="526">
                  <c:v>10.0585</c:v>
                </c:pt>
                <c:pt idx="527">
                  <c:v>10.012499999999999</c:v>
                </c:pt>
                <c:pt idx="528">
                  <c:v>9.9562899999999992</c:v>
                </c:pt>
                <c:pt idx="529">
                  <c:v>9.8986100000000015</c:v>
                </c:pt>
                <c:pt idx="530">
                  <c:v>9.8536199999999994</c:v>
                </c:pt>
                <c:pt idx="531">
                  <c:v>9.8175899999999992</c:v>
                </c:pt>
                <c:pt idx="532">
                  <c:v>9.7790600000000012</c:v>
                </c:pt>
                <c:pt idx="533">
                  <c:v>9.7417100000000012</c:v>
                </c:pt>
                <c:pt idx="534">
                  <c:v>9.7062800000000014</c:v>
                </c:pt>
                <c:pt idx="535">
                  <c:v>9.6715300000000006</c:v>
                </c:pt>
                <c:pt idx="536">
                  <c:v>9.6315200000000001</c:v>
                </c:pt>
                <c:pt idx="537">
                  <c:v>9.5894499999999994</c:v>
                </c:pt>
                <c:pt idx="538">
                  <c:v>9.5716999999999999</c:v>
                </c:pt>
                <c:pt idx="539">
                  <c:v>9.5681000000000012</c:v>
                </c:pt>
                <c:pt idx="540">
                  <c:v>9.5562799999999992</c:v>
                </c:pt>
                <c:pt idx="541">
                  <c:v>9.5440699999999996</c:v>
                </c:pt>
                <c:pt idx="542">
                  <c:v>9.5312400000000004</c:v>
                </c:pt>
                <c:pt idx="543">
                  <c:v>9.5175199999999993</c:v>
                </c:pt>
                <c:pt idx="544">
                  <c:v>9.5014400000000006</c:v>
                </c:pt>
                <c:pt idx="545">
                  <c:v>9.4847600000000014</c:v>
                </c:pt>
                <c:pt idx="546">
                  <c:v>9.4784900000000007</c:v>
                </c:pt>
                <c:pt idx="547">
                  <c:v>9.4762100000000018</c:v>
                </c:pt>
                <c:pt idx="548">
                  <c:v>9.46387</c:v>
                </c:pt>
                <c:pt idx="549">
                  <c:v>9.4486899999999991</c:v>
                </c:pt>
                <c:pt idx="550">
                  <c:v>9.4520800000000005</c:v>
                </c:pt>
                <c:pt idx="551">
                  <c:v>9.4649000000000001</c:v>
                </c:pt>
                <c:pt idx="552">
                  <c:v>9.4696499999999997</c:v>
                </c:pt>
                <c:pt idx="553">
                  <c:v>9.4725400000000004</c:v>
                </c:pt>
                <c:pt idx="554">
                  <c:v>9.4714799999999997</c:v>
                </c:pt>
                <c:pt idx="555">
                  <c:v>9.4640400000000007</c:v>
                </c:pt>
                <c:pt idx="556">
                  <c:v>9.4423700000000004</c:v>
                </c:pt>
                <c:pt idx="557">
                  <c:v>9.4146000000000001</c:v>
                </c:pt>
                <c:pt idx="558">
                  <c:v>9.4265399999999993</c:v>
                </c:pt>
                <c:pt idx="559">
                  <c:v>9.4571000000000005</c:v>
                </c:pt>
                <c:pt idx="560">
                  <c:v>9.4637100000000007</c:v>
                </c:pt>
                <c:pt idx="561">
                  <c:v>9.4639799999999994</c:v>
                </c:pt>
                <c:pt idx="562">
                  <c:v>9.4794999999999998</c:v>
                </c:pt>
                <c:pt idx="563">
                  <c:v>9.5014299999999992</c:v>
                </c:pt>
                <c:pt idx="564">
                  <c:v>9.5138999999999996</c:v>
                </c:pt>
                <c:pt idx="565">
                  <c:v>9.5228000000000002</c:v>
                </c:pt>
                <c:pt idx="566">
                  <c:v>9.5253700000000006</c:v>
                </c:pt>
                <c:pt idx="567">
                  <c:v>9.5173800000000011</c:v>
                </c:pt>
                <c:pt idx="568">
                  <c:v>9.4847900000000003</c:v>
                </c:pt>
                <c:pt idx="569">
                  <c:v>9.4444300000000005</c:v>
                </c:pt>
                <c:pt idx="570">
                  <c:v>9.4712899999999998</c:v>
                </c:pt>
                <c:pt idx="571">
                  <c:v>9.5305999999999997</c:v>
                </c:pt>
                <c:pt idx="572">
                  <c:v>9.5616600000000016</c:v>
                </c:pt>
                <c:pt idx="573">
                  <c:v>9.58629</c:v>
                </c:pt>
                <c:pt idx="574">
                  <c:v>9.6051000000000002</c:v>
                </c:pt>
                <c:pt idx="575">
                  <c:v>9.6176899999999996</c:v>
                </c:pt>
                <c:pt idx="576">
                  <c:v>9.6222399999999997</c:v>
                </c:pt>
                <c:pt idx="577">
                  <c:v>9.62364</c:v>
                </c:pt>
                <c:pt idx="578">
                  <c:v>9.638300000000001</c:v>
                </c:pt>
                <c:pt idx="579">
                  <c:v>9.654910000000001</c:v>
                </c:pt>
                <c:pt idx="580">
                  <c:v>9.6517999999999997</c:v>
                </c:pt>
                <c:pt idx="581">
                  <c:v>9.6443100000000008</c:v>
                </c:pt>
                <c:pt idx="582">
                  <c:v>9.6697299999999995</c:v>
                </c:pt>
                <c:pt idx="583">
                  <c:v>9.7092399999999994</c:v>
                </c:pt>
                <c:pt idx="584">
                  <c:v>9.7338500000000003</c:v>
                </c:pt>
                <c:pt idx="585">
                  <c:v>9.7543100000000003</c:v>
                </c:pt>
                <c:pt idx="586">
                  <c:v>9.7686500000000009</c:v>
                </c:pt>
                <c:pt idx="587">
                  <c:v>9.7740800000000014</c:v>
                </c:pt>
                <c:pt idx="588">
                  <c:v>9.7622300000000006</c:v>
                </c:pt>
                <c:pt idx="589">
                  <c:v>9.7464300000000001</c:v>
                </c:pt>
                <c:pt idx="590">
                  <c:v>9.7711199999999998</c:v>
                </c:pt>
                <c:pt idx="591">
                  <c:v>9.8103300000000004</c:v>
                </c:pt>
                <c:pt idx="592">
                  <c:v>9.8218899999999998</c:v>
                </c:pt>
                <c:pt idx="593">
                  <c:v>9.8277900000000002</c:v>
                </c:pt>
                <c:pt idx="594">
                  <c:v>9.8569099999999992</c:v>
                </c:pt>
                <c:pt idx="595">
                  <c:v>9.8938299999999995</c:v>
                </c:pt>
                <c:pt idx="596">
                  <c:v>9.9175000000000004</c:v>
                </c:pt>
                <c:pt idx="597">
                  <c:v>9.9358199999999997</c:v>
                </c:pt>
                <c:pt idx="598">
                  <c:v>9.94468</c:v>
                </c:pt>
                <c:pt idx="599">
                  <c:v>9.9381699999999995</c:v>
                </c:pt>
                <c:pt idx="600">
                  <c:v>9.8955800000000007</c:v>
                </c:pt>
                <c:pt idx="601">
                  <c:v>9.8494899999999994</c:v>
                </c:pt>
                <c:pt idx="602">
                  <c:v>9.89527</c:v>
                </c:pt>
                <c:pt idx="603">
                  <c:v>9.9776600000000002</c:v>
                </c:pt>
                <c:pt idx="604">
                  <c:v>10.020300000000001</c:v>
                </c:pt>
                <c:pt idx="605">
                  <c:v>10.0542</c:v>
                </c:pt>
                <c:pt idx="606">
                  <c:v>10.089700000000001</c:v>
                </c:pt>
                <c:pt idx="607">
                  <c:v>10.120799999999999</c:v>
                </c:pt>
                <c:pt idx="608">
                  <c:v>10.138999999999999</c:v>
                </c:pt>
                <c:pt idx="609">
                  <c:v>10.1533</c:v>
                </c:pt>
                <c:pt idx="610">
                  <c:v>10.1768</c:v>
                </c:pt>
                <c:pt idx="611">
                  <c:v>10.196400000000001</c:v>
                </c:pt>
                <c:pt idx="612">
                  <c:v>10.186999999999999</c:v>
                </c:pt>
                <c:pt idx="613">
                  <c:v>10.176500000000001</c:v>
                </c:pt>
                <c:pt idx="614">
                  <c:v>10.223100000000001</c:v>
                </c:pt>
                <c:pt idx="615">
                  <c:v>10.289899999999999</c:v>
                </c:pt>
                <c:pt idx="616">
                  <c:v>10.333299999999999</c:v>
                </c:pt>
                <c:pt idx="617">
                  <c:v>10.3706</c:v>
                </c:pt>
                <c:pt idx="618">
                  <c:v>10.399900000000001</c:v>
                </c:pt>
                <c:pt idx="619">
                  <c:v>10.418100000000001</c:v>
                </c:pt>
                <c:pt idx="620">
                  <c:v>10.4148</c:v>
                </c:pt>
                <c:pt idx="621">
                  <c:v>10.410600000000001</c:v>
                </c:pt>
                <c:pt idx="622">
                  <c:v>10.4504</c:v>
                </c:pt>
                <c:pt idx="623">
                  <c:v>10.499700000000001</c:v>
                </c:pt>
                <c:pt idx="624">
                  <c:v>10.5121</c:v>
                </c:pt>
                <c:pt idx="625">
                  <c:v>10.521800000000001</c:v>
                </c:pt>
                <c:pt idx="626">
                  <c:v>10.574299999999999</c:v>
                </c:pt>
                <c:pt idx="627">
                  <c:v>10.638500000000001</c:v>
                </c:pt>
                <c:pt idx="628">
                  <c:v>10.6821</c:v>
                </c:pt>
                <c:pt idx="629">
                  <c:v>10.718500000000001</c:v>
                </c:pt>
                <c:pt idx="630">
                  <c:v>10.743</c:v>
                </c:pt>
                <c:pt idx="631">
                  <c:v>10.748200000000001</c:v>
                </c:pt>
                <c:pt idx="632">
                  <c:v>10.707000000000001</c:v>
                </c:pt>
                <c:pt idx="633">
                  <c:v>10.6708</c:v>
                </c:pt>
                <c:pt idx="634">
                  <c:v>10.7423</c:v>
                </c:pt>
                <c:pt idx="635">
                  <c:v>10.8447</c:v>
                </c:pt>
                <c:pt idx="636">
                  <c:v>10.8941</c:v>
                </c:pt>
                <c:pt idx="637">
                  <c:v>10.936199999999999</c:v>
                </c:pt>
                <c:pt idx="638">
                  <c:v>11.001300000000001</c:v>
                </c:pt>
                <c:pt idx="639">
                  <c:v>11.067500000000001</c:v>
                </c:pt>
                <c:pt idx="640">
                  <c:v>11.115</c:v>
                </c:pt>
                <c:pt idx="641">
                  <c:v>11.1554</c:v>
                </c:pt>
                <c:pt idx="642">
                  <c:v>11.189299999999999</c:v>
                </c:pt>
                <c:pt idx="643">
                  <c:v>11.2044</c:v>
                </c:pt>
                <c:pt idx="644">
                  <c:v>11.1653</c:v>
                </c:pt>
                <c:pt idx="645">
                  <c:v>11.137</c:v>
                </c:pt>
                <c:pt idx="646">
                  <c:v>11.2302</c:v>
                </c:pt>
                <c:pt idx="647">
                  <c:v>11.356999999999999</c:v>
                </c:pt>
                <c:pt idx="648">
                  <c:v>11.4398</c:v>
                </c:pt>
                <c:pt idx="649">
                  <c:v>11.5116</c:v>
                </c:pt>
                <c:pt idx="650">
                  <c:v>11.5722</c:v>
                </c:pt>
                <c:pt idx="651">
                  <c:v>11.617800000000001</c:v>
                </c:pt>
                <c:pt idx="652">
                  <c:v>11.6378</c:v>
                </c:pt>
                <c:pt idx="653">
                  <c:v>11.659000000000001</c:v>
                </c:pt>
                <c:pt idx="654">
                  <c:v>11.7189</c:v>
                </c:pt>
                <c:pt idx="655">
                  <c:v>11.7752</c:v>
                </c:pt>
                <c:pt idx="656">
                  <c:v>11.770099999999999</c:v>
                </c:pt>
                <c:pt idx="657">
                  <c:v>11.775600000000001</c:v>
                </c:pt>
                <c:pt idx="658">
                  <c:v>11.8828</c:v>
                </c:pt>
                <c:pt idx="659">
                  <c:v>12.0124</c:v>
                </c:pt>
                <c:pt idx="660">
                  <c:v>12.104699999999999</c:v>
                </c:pt>
                <c:pt idx="661">
                  <c:v>12.187200000000001</c:v>
                </c:pt>
                <c:pt idx="662">
                  <c:v>12.258699999999999</c:v>
                </c:pt>
                <c:pt idx="663">
                  <c:v>12.313599999999999</c:v>
                </c:pt>
                <c:pt idx="664">
                  <c:v>12.334099999999999</c:v>
                </c:pt>
                <c:pt idx="665">
                  <c:v>12.3626</c:v>
                </c:pt>
                <c:pt idx="666">
                  <c:v>12.455299999999999</c:v>
                </c:pt>
                <c:pt idx="667">
                  <c:v>12.554</c:v>
                </c:pt>
                <c:pt idx="668">
                  <c:v>12.604799999999999</c:v>
                </c:pt>
                <c:pt idx="669">
                  <c:v>12.659700000000001</c:v>
                </c:pt>
                <c:pt idx="670">
                  <c:v>12.764900000000001</c:v>
                </c:pt>
                <c:pt idx="671">
                  <c:v>12.875400000000001</c:v>
                </c:pt>
                <c:pt idx="672">
                  <c:v>12.9635</c:v>
                </c:pt>
                <c:pt idx="673">
                  <c:v>13.0436</c:v>
                </c:pt>
                <c:pt idx="674">
                  <c:v>13.1098</c:v>
                </c:pt>
                <c:pt idx="675">
                  <c:v>13.1501</c:v>
                </c:pt>
                <c:pt idx="676">
                  <c:v>13.121</c:v>
                </c:pt>
                <c:pt idx="677">
                  <c:v>13.1189</c:v>
                </c:pt>
                <c:pt idx="678">
                  <c:v>13.2638</c:v>
                </c:pt>
                <c:pt idx="679">
                  <c:v>13.4312</c:v>
                </c:pt>
                <c:pt idx="680">
                  <c:v>13.533300000000001</c:v>
                </c:pt>
                <c:pt idx="681">
                  <c:v>13.633100000000001</c:v>
                </c:pt>
                <c:pt idx="682">
                  <c:v>13.763999999999999</c:v>
                </c:pt>
                <c:pt idx="683">
                  <c:v>13.891400000000001</c:v>
                </c:pt>
                <c:pt idx="684">
                  <c:v>13.997400000000001</c:v>
                </c:pt>
                <c:pt idx="685">
                  <c:v>14.096</c:v>
                </c:pt>
                <c:pt idx="686">
                  <c:v>14.184100000000001</c:v>
                </c:pt>
                <c:pt idx="687">
                  <c:v>14.2448</c:v>
                </c:pt>
                <c:pt idx="688">
                  <c:v>14.222799999999999</c:v>
                </c:pt>
                <c:pt idx="689">
                  <c:v>14.2392</c:v>
                </c:pt>
                <c:pt idx="690">
                  <c:v>14.4268</c:v>
                </c:pt>
                <c:pt idx="691">
                  <c:v>14.638999999999999</c:v>
                </c:pt>
                <c:pt idx="692">
                  <c:v>14.7982</c:v>
                </c:pt>
                <c:pt idx="693">
                  <c:v>14.9459</c:v>
                </c:pt>
                <c:pt idx="694">
                  <c:v>15.0829</c:v>
                </c:pt>
                <c:pt idx="695">
                  <c:v>15.2026</c:v>
                </c:pt>
                <c:pt idx="696">
                  <c:v>15.292</c:v>
                </c:pt>
                <c:pt idx="697">
                  <c:v>15.386900000000001</c:v>
                </c:pt>
                <c:pt idx="698">
                  <c:v>15.5159</c:v>
                </c:pt>
                <c:pt idx="699">
                  <c:v>15.624499999999999</c:v>
                </c:pt>
                <c:pt idx="700">
                  <c:v>15.636900000000001</c:v>
                </c:pt>
                <c:pt idx="701">
                  <c:v>15.691700000000001</c:v>
                </c:pt>
                <c:pt idx="702">
                  <c:v>15.9155</c:v>
                </c:pt>
                <c:pt idx="703">
                  <c:v>16.1556</c:v>
                </c:pt>
                <c:pt idx="704">
                  <c:v>16.343900000000001</c:v>
                </c:pt>
                <c:pt idx="705">
                  <c:v>16.520700000000001</c:v>
                </c:pt>
                <c:pt idx="706">
                  <c:v>16.685700000000001</c:v>
                </c:pt>
                <c:pt idx="707">
                  <c:v>16.829899999999999</c:v>
                </c:pt>
                <c:pt idx="708">
                  <c:v>16.929500000000001</c:v>
                </c:pt>
                <c:pt idx="709">
                  <c:v>17.046299999999999</c:v>
                </c:pt>
                <c:pt idx="710">
                  <c:v>17.2302</c:v>
                </c:pt>
                <c:pt idx="711">
                  <c:v>17.4008</c:v>
                </c:pt>
                <c:pt idx="712">
                  <c:v>17.489000000000001</c:v>
                </c:pt>
                <c:pt idx="713">
                  <c:v>17.608799999999999</c:v>
                </c:pt>
                <c:pt idx="714">
                  <c:v>17.844999999999999</c:v>
                </c:pt>
                <c:pt idx="715">
                  <c:v>18.082999999999998</c:v>
                </c:pt>
                <c:pt idx="716">
                  <c:v>18.2819</c:v>
                </c:pt>
                <c:pt idx="717">
                  <c:v>18.470500000000001</c:v>
                </c:pt>
                <c:pt idx="718">
                  <c:v>18.642800000000001</c:v>
                </c:pt>
                <c:pt idx="719">
                  <c:v>18.781300000000002</c:v>
                </c:pt>
                <c:pt idx="720">
                  <c:v>18.8262</c:v>
                </c:pt>
                <c:pt idx="721">
                  <c:v>18.9222</c:v>
                </c:pt>
                <c:pt idx="722">
                  <c:v>19.182300000000001</c:v>
                </c:pt>
                <c:pt idx="723">
                  <c:v>19.430299999999999</c:v>
                </c:pt>
                <c:pt idx="724">
                  <c:v>19.561199999999999</c:v>
                </c:pt>
                <c:pt idx="725">
                  <c:v>19.7286</c:v>
                </c:pt>
                <c:pt idx="726">
                  <c:v>20.027100000000001</c:v>
                </c:pt>
                <c:pt idx="727">
                  <c:v>20.320599999999999</c:v>
                </c:pt>
                <c:pt idx="728">
                  <c:v>20.5703</c:v>
                </c:pt>
                <c:pt idx="729">
                  <c:v>20.808299999999999</c:v>
                </c:pt>
                <c:pt idx="730">
                  <c:v>21.030200000000001</c:v>
                </c:pt>
                <c:pt idx="731">
                  <c:v>21.218699999999998</c:v>
                </c:pt>
                <c:pt idx="732">
                  <c:v>21.3125</c:v>
                </c:pt>
                <c:pt idx="733">
                  <c:v>21.4648</c:v>
                </c:pt>
                <c:pt idx="734">
                  <c:v>21.782</c:v>
                </c:pt>
                <c:pt idx="735">
                  <c:v>22.0867</c:v>
                </c:pt>
                <c:pt idx="736">
                  <c:v>22.305599999999998</c:v>
                </c:pt>
                <c:pt idx="737">
                  <c:v>22.5442</c:v>
                </c:pt>
                <c:pt idx="738">
                  <c:v>22.853100000000001</c:v>
                </c:pt>
                <c:pt idx="739">
                  <c:v>23.149699999999999</c:v>
                </c:pt>
                <c:pt idx="740">
                  <c:v>23.417100000000001</c:v>
                </c:pt>
                <c:pt idx="741">
                  <c:v>23.6752</c:v>
                </c:pt>
                <c:pt idx="742">
                  <c:v>23.9147</c:v>
                </c:pt>
                <c:pt idx="743">
                  <c:v>24.1113</c:v>
                </c:pt>
                <c:pt idx="744">
                  <c:v>24.170100000000001</c:v>
                </c:pt>
                <c:pt idx="745">
                  <c:v>24.325800000000001</c:v>
                </c:pt>
                <c:pt idx="746">
                  <c:v>24.727399999999999</c:v>
                </c:pt>
                <c:pt idx="747">
                  <c:v>25.108899999999998</c:v>
                </c:pt>
                <c:pt idx="748">
                  <c:v>25.3888</c:v>
                </c:pt>
                <c:pt idx="749">
                  <c:v>25.685600000000001</c:v>
                </c:pt>
                <c:pt idx="750">
                  <c:v>26.046800000000001</c:v>
                </c:pt>
                <c:pt idx="751">
                  <c:v>26.3903</c:v>
                </c:pt>
                <c:pt idx="752">
                  <c:v>26.7043</c:v>
                </c:pt>
                <c:pt idx="753">
                  <c:v>27.008700000000001</c:v>
                </c:pt>
                <c:pt idx="754">
                  <c:v>27.2942</c:v>
                </c:pt>
                <c:pt idx="755">
                  <c:v>27.534700000000001</c:v>
                </c:pt>
                <c:pt idx="756">
                  <c:v>27.626000000000001</c:v>
                </c:pt>
                <c:pt idx="757">
                  <c:v>27.829799999999999</c:v>
                </c:pt>
                <c:pt idx="758">
                  <c:v>28.294599999999999</c:v>
                </c:pt>
                <c:pt idx="759">
                  <c:v>28.731000000000002</c:v>
                </c:pt>
                <c:pt idx="760">
                  <c:v>29.0809</c:v>
                </c:pt>
                <c:pt idx="761">
                  <c:v>29.436499999999999</c:v>
                </c:pt>
                <c:pt idx="762">
                  <c:v>29.824300000000001</c:v>
                </c:pt>
                <c:pt idx="763">
                  <c:v>30.1904</c:v>
                </c:pt>
                <c:pt idx="764">
                  <c:v>30.531199999999998</c:v>
                </c:pt>
                <c:pt idx="765">
                  <c:v>30.8626</c:v>
                </c:pt>
                <c:pt idx="766">
                  <c:v>31.17</c:v>
                </c:pt>
                <c:pt idx="767">
                  <c:v>31.418500000000002</c:v>
                </c:pt>
                <c:pt idx="768">
                  <c:v>31.454000000000001</c:v>
                </c:pt>
                <c:pt idx="769">
                  <c:v>31.662600000000001</c:v>
                </c:pt>
                <c:pt idx="770">
                  <c:v>32.242199999999997</c:v>
                </c:pt>
                <c:pt idx="771">
                  <c:v>32.770899999999997</c:v>
                </c:pt>
                <c:pt idx="772">
                  <c:v>33.191000000000003</c:v>
                </c:pt>
                <c:pt idx="773">
                  <c:v>33.6128</c:v>
                </c:pt>
                <c:pt idx="774">
                  <c:v>34.064599999999999</c:v>
                </c:pt>
                <c:pt idx="775">
                  <c:v>34.491</c:v>
                </c:pt>
                <c:pt idx="776">
                  <c:v>34.8902</c:v>
                </c:pt>
                <c:pt idx="777">
                  <c:v>35.280200000000001</c:v>
                </c:pt>
                <c:pt idx="778">
                  <c:v>35.6492</c:v>
                </c:pt>
                <c:pt idx="779">
                  <c:v>35.962000000000003</c:v>
                </c:pt>
                <c:pt idx="780">
                  <c:v>36.068100000000001</c:v>
                </c:pt>
                <c:pt idx="781">
                  <c:v>36.352800000000002</c:v>
                </c:pt>
                <c:pt idx="782">
                  <c:v>36.990499999999997</c:v>
                </c:pt>
                <c:pt idx="783">
                  <c:v>37.565600000000003</c:v>
                </c:pt>
                <c:pt idx="784">
                  <c:v>38.047499999999999</c:v>
                </c:pt>
                <c:pt idx="785">
                  <c:v>38.526600000000002</c:v>
                </c:pt>
                <c:pt idx="786">
                  <c:v>39.022199999999998</c:v>
                </c:pt>
                <c:pt idx="787">
                  <c:v>39.495699999999999</c:v>
                </c:pt>
                <c:pt idx="788">
                  <c:v>39.947600000000001</c:v>
                </c:pt>
                <c:pt idx="789">
                  <c:v>40.395699999999998</c:v>
                </c:pt>
                <c:pt idx="790">
                  <c:v>40.831400000000002</c:v>
                </c:pt>
                <c:pt idx="791">
                  <c:v>41.223999999999997</c:v>
                </c:pt>
                <c:pt idx="792">
                  <c:v>41.463900000000002</c:v>
                </c:pt>
                <c:pt idx="793">
                  <c:v>41.844999999999999</c:v>
                </c:pt>
                <c:pt idx="794">
                  <c:v>42.4831</c:v>
                </c:pt>
                <c:pt idx="795">
                  <c:v>43.061999999999998</c:v>
                </c:pt>
                <c:pt idx="796">
                  <c:v>43.567100000000003</c:v>
                </c:pt>
                <c:pt idx="797">
                  <c:v>44.077300000000001</c:v>
                </c:pt>
                <c:pt idx="798">
                  <c:v>44.608499999999999</c:v>
                </c:pt>
                <c:pt idx="799">
                  <c:v>45.113700000000001</c:v>
                </c:pt>
                <c:pt idx="800">
                  <c:v>45.593699999999998</c:v>
                </c:pt>
                <c:pt idx="801">
                  <c:v>46.071199999999997</c:v>
                </c:pt>
                <c:pt idx="802">
                  <c:v>46.531300000000002</c:v>
                </c:pt>
                <c:pt idx="803">
                  <c:v>46.927600000000012</c:v>
                </c:pt>
                <c:pt idx="804">
                  <c:v>47.057200000000002</c:v>
                </c:pt>
                <c:pt idx="805">
                  <c:v>47.449399999999997</c:v>
                </c:pt>
                <c:pt idx="806">
                  <c:v>16.644300000000001</c:v>
                </c:pt>
                <c:pt idx="807">
                  <c:v>16.669499999999999</c:v>
                </c:pt>
                <c:pt idx="808">
                  <c:v>16.636299999999999</c:v>
                </c:pt>
                <c:pt idx="809">
                  <c:v>16.548300000000001</c:v>
                </c:pt>
                <c:pt idx="810">
                  <c:v>16.481400000000001</c:v>
                </c:pt>
                <c:pt idx="811">
                  <c:v>16.411999999999999</c:v>
                </c:pt>
                <c:pt idx="812">
                  <c:v>16.3504</c:v>
                </c:pt>
                <c:pt idx="813">
                  <c:v>16.295100000000001</c:v>
                </c:pt>
                <c:pt idx="814">
                  <c:v>16.2468</c:v>
                </c:pt>
                <c:pt idx="815">
                  <c:v>16.2044</c:v>
                </c:pt>
                <c:pt idx="816">
                  <c:v>16.1675</c:v>
                </c:pt>
                <c:pt idx="817">
                  <c:v>16.135200000000001</c:v>
                </c:pt>
                <c:pt idx="818">
                  <c:v>16.1068</c:v>
                </c:pt>
                <c:pt idx="819">
                  <c:v>16.081900000000001</c:v>
                </c:pt>
                <c:pt idx="820">
                  <c:v>16.059999999999999</c:v>
                </c:pt>
                <c:pt idx="821">
                  <c:v>16.040700000000001</c:v>
                </c:pt>
                <c:pt idx="822">
                  <c:v>16.023599999999998</c:v>
                </c:pt>
                <c:pt idx="823">
                  <c:v>16.008299999999998</c:v>
                </c:pt>
                <c:pt idx="824">
                  <c:v>15.9947</c:v>
                </c:pt>
                <c:pt idx="825">
                  <c:v>15.9825</c:v>
                </c:pt>
                <c:pt idx="826">
                  <c:v>15.9717</c:v>
                </c:pt>
                <c:pt idx="827">
                  <c:v>15.962</c:v>
                </c:pt>
                <c:pt idx="828">
                  <c:v>15.9533</c:v>
                </c:pt>
                <c:pt idx="829">
                  <c:v>15.945600000000001</c:v>
                </c:pt>
                <c:pt idx="830">
                  <c:v>15.938700000000001</c:v>
                </c:pt>
                <c:pt idx="831">
                  <c:v>15.932499999999999</c:v>
                </c:pt>
                <c:pt idx="832">
                  <c:v>15.927</c:v>
                </c:pt>
                <c:pt idx="833">
                  <c:v>15.9222</c:v>
                </c:pt>
                <c:pt idx="834">
                  <c:v>15.917999999999999</c:v>
                </c:pt>
                <c:pt idx="835">
                  <c:v>15.914300000000001</c:v>
                </c:pt>
                <c:pt idx="836">
                  <c:v>15.911099999999999</c:v>
                </c:pt>
                <c:pt idx="837">
                  <c:v>15.9085</c:v>
                </c:pt>
                <c:pt idx="838">
                  <c:v>15.9064</c:v>
                </c:pt>
                <c:pt idx="839">
                  <c:v>15.9046</c:v>
                </c:pt>
                <c:pt idx="840">
                  <c:v>15.9033</c:v>
                </c:pt>
                <c:pt idx="841">
                  <c:v>15.9025</c:v>
                </c:pt>
                <c:pt idx="842">
                  <c:v>15.902100000000001</c:v>
                </c:pt>
                <c:pt idx="843">
                  <c:v>15.901899999999999</c:v>
                </c:pt>
                <c:pt idx="844">
                  <c:v>15.902200000000001</c:v>
                </c:pt>
                <c:pt idx="845">
                  <c:v>15.902900000000001</c:v>
                </c:pt>
                <c:pt idx="846">
                  <c:v>15.9039</c:v>
                </c:pt>
                <c:pt idx="847">
                  <c:v>15.905200000000001</c:v>
                </c:pt>
                <c:pt idx="848">
                  <c:v>15.9068</c:v>
                </c:pt>
                <c:pt idx="849">
                  <c:v>15.9087</c:v>
                </c:pt>
                <c:pt idx="850">
                  <c:v>15.911</c:v>
                </c:pt>
                <c:pt idx="851">
                  <c:v>15.913500000000001</c:v>
                </c:pt>
                <c:pt idx="852">
                  <c:v>15.9163</c:v>
                </c:pt>
                <c:pt idx="853">
                  <c:v>15.9193</c:v>
                </c:pt>
                <c:pt idx="854">
                  <c:v>15.922599999999999</c:v>
                </c:pt>
                <c:pt idx="855">
                  <c:v>15.926</c:v>
                </c:pt>
                <c:pt idx="856">
                  <c:v>15.9297</c:v>
                </c:pt>
                <c:pt idx="857">
                  <c:v>15.9336</c:v>
                </c:pt>
                <c:pt idx="858">
                  <c:v>15.937799999999999</c:v>
                </c:pt>
                <c:pt idx="859">
                  <c:v>15.9421</c:v>
                </c:pt>
                <c:pt idx="860">
                  <c:v>15.9467</c:v>
                </c:pt>
                <c:pt idx="861">
                  <c:v>15.9514</c:v>
                </c:pt>
                <c:pt idx="862">
                  <c:v>15.956300000000001</c:v>
                </c:pt>
                <c:pt idx="863">
                  <c:v>15.961399999999999</c:v>
                </c:pt>
                <c:pt idx="864">
                  <c:v>15.966699999999999</c:v>
                </c:pt>
                <c:pt idx="865">
                  <c:v>15.972200000000001</c:v>
                </c:pt>
                <c:pt idx="866">
                  <c:v>15.9778</c:v>
                </c:pt>
                <c:pt idx="867">
                  <c:v>15.983499999999999</c:v>
                </c:pt>
                <c:pt idx="868">
                  <c:v>15.9894</c:v>
                </c:pt>
                <c:pt idx="869">
                  <c:v>15.9956</c:v>
                </c:pt>
                <c:pt idx="870">
                  <c:v>16.001799999999999</c:v>
                </c:pt>
                <c:pt idx="871">
                  <c:v>16.008199999999999</c:v>
                </c:pt>
                <c:pt idx="872">
                  <c:v>16.014700000000001</c:v>
                </c:pt>
                <c:pt idx="873">
                  <c:v>16.0215</c:v>
                </c:pt>
                <c:pt idx="874">
                  <c:v>16.028300000000002</c:v>
                </c:pt>
                <c:pt idx="875">
                  <c:v>16.035299999999999</c:v>
                </c:pt>
                <c:pt idx="876">
                  <c:v>16.042400000000001</c:v>
                </c:pt>
                <c:pt idx="877">
                  <c:v>16.049600000000002</c:v>
                </c:pt>
                <c:pt idx="878">
                  <c:v>16.056999999999999</c:v>
                </c:pt>
                <c:pt idx="879">
                  <c:v>16.064499999999999</c:v>
                </c:pt>
                <c:pt idx="880">
                  <c:v>16.072099999999999</c:v>
                </c:pt>
                <c:pt idx="881">
                  <c:v>16.079899999999999</c:v>
                </c:pt>
                <c:pt idx="882">
                  <c:v>16.087800000000001</c:v>
                </c:pt>
                <c:pt idx="883">
                  <c:v>16.095700000000001</c:v>
                </c:pt>
                <c:pt idx="884">
                  <c:v>16.1038</c:v>
                </c:pt>
                <c:pt idx="885">
                  <c:v>16.112100000000002</c:v>
                </c:pt>
                <c:pt idx="886">
                  <c:v>16.1205</c:v>
                </c:pt>
                <c:pt idx="887">
                  <c:v>16.128900000000002</c:v>
                </c:pt>
                <c:pt idx="888">
                  <c:v>16.137499999999999</c:v>
                </c:pt>
                <c:pt idx="889">
                  <c:v>16.1462</c:v>
                </c:pt>
                <c:pt idx="890">
                  <c:v>16.155000000000001</c:v>
                </c:pt>
                <c:pt idx="891">
                  <c:v>16.163900000000002</c:v>
                </c:pt>
                <c:pt idx="892">
                  <c:v>16.172899999999998</c:v>
                </c:pt>
                <c:pt idx="893">
                  <c:v>16.181999999999999</c:v>
                </c:pt>
                <c:pt idx="894">
                  <c:v>16.191299999999998</c:v>
                </c:pt>
                <c:pt idx="895">
                  <c:v>16.200600000000001</c:v>
                </c:pt>
                <c:pt idx="896">
                  <c:v>16.21</c:v>
                </c:pt>
                <c:pt idx="897">
                  <c:v>16.2195</c:v>
                </c:pt>
                <c:pt idx="898">
                  <c:v>16.229199999999999</c:v>
                </c:pt>
                <c:pt idx="899">
                  <c:v>16.238900000000001</c:v>
                </c:pt>
                <c:pt idx="900">
                  <c:v>16.248699999999999</c:v>
                </c:pt>
                <c:pt idx="901">
                  <c:v>16.258700000000001</c:v>
                </c:pt>
                <c:pt idx="902">
                  <c:v>16.268699999999999</c:v>
                </c:pt>
                <c:pt idx="903">
                  <c:v>16.2788</c:v>
                </c:pt>
                <c:pt idx="904">
                  <c:v>16.289000000000001</c:v>
                </c:pt>
                <c:pt idx="905">
                  <c:v>16.299399999999999</c:v>
                </c:pt>
                <c:pt idx="906">
                  <c:v>16.309799999999999</c:v>
                </c:pt>
                <c:pt idx="907">
                  <c:v>16.3203</c:v>
                </c:pt>
                <c:pt idx="908">
                  <c:v>16.3309</c:v>
                </c:pt>
                <c:pt idx="909">
                  <c:v>16.341699999999999</c:v>
                </c:pt>
                <c:pt idx="910">
                  <c:v>16.352499999999999</c:v>
                </c:pt>
                <c:pt idx="911">
                  <c:v>16.363399999999999</c:v>
                </c:pt>
                <c:pt idx="912">
                  <c:v>16.374400000000001</c:v>
                </c:pt>
                <c:pt idx="913">
                  <c:v>16.3856</c:v>
                </c:pt>
                <c:pt idx="914">
                  <c:v>16.396799999999999</c:v>
                </c:pt>
                <c:pt idx="915">
                  <c:v>16.408100000000001</c:v>
                </c:pt>
                <c:pt idx="916">
                  <c:v>16.419499999999999</c:v>
                </c:pt>
                <c:pt idx="917">
                  <c:v>16.431000000000001</c:v>
                </c:pt>
                <c:pt idx="918">
                  <c:v>16.442599999999999</c:v>
                </c:pt>
                <c:pt idx="919">
                  <c:v>16.4542</c:v>
                </c:pt>
                <c:pt idx="920">
                  <c:v>16.466000000000001</c:v>
                </c:pt>
                <c:pt idx="921">
                  <c:v>16.477799999999998</c:v>
                </c:pt>
                <c:pt idx="922">
                  <c:v>16.489799999999999</c:v>
                </c:pt>
                <c:pt idx="923">
                  <c:v>16.5017</c:v>
                </c:pt>
                <c:pt idx="924">
                  <c:v>16.5138</c:v>
                </c:pt>
                <c:pt idx="925">
                  <c:v>16.526</c:v>
                </c:pt>
                <c:pt idx="926">
                  <c:v>16.5383</c:v>
                </c:pt>
                <c:pt idx="927">
                  <c:v>16.550599999999999</c:v>
                </c:pt>
                <c:pt idx="928">
                  <c:v>16.563099999999999</c:v>
                </c:pt>
                <c:pt idx="929">
                  <c:v>16.575600000000001</c:v>
                </c:pt>
                <c:pt idx="930">
                  <c:v>16.588200000000001</c:v>
                </c:pt>
                <c:pt idx="931">
                  <c:v>16.600899999999999</c:v>
                </c:pt>
                <c:pt idx="932">
                  <c:v>16.613700000000001</c:v>
                </c:pt>
                <c:pt idx="933">
                  <c:v>16.6267</c:v>
                </c:pt>
                <c:pt idx="934">
                  <c:v>16.639700000000001</c:v>
                </c:pt>
                <c:pt idx="935">
                  <c:v>16.652699999999999</c:v>
                </c:pt>
                <c:pt idx="936">
                  <c:v>16.665900000000001</c:v>
                </c:pt>
                <c:pt idx="937">
                  <c:v>16.679200000000002</c:v>
                </c:pt>
                <c:pt idx="938">
                  <c:v>16.692499999999999</c:v>
                </c:pt>
                <c:pt idx="939">
                  <c:v>16.706</c:v>
                </c:pt>
                <c:pt idx="940">
                  <c:v>16.7195</c:v>
                </c:pt>
                <c:pt idx="941">
                  <c:v>16.7331</c:v>
                </c:pt>
                <c:pt idx="942">
                  <c:v>16.7469</c:v>
                </c:pt>
                <c:pt idx="943">
                  <c:v>16.7607</c:v>
                </c:pt>
                <c:pt idx="944">
                  <c:v>16.7746</c:v>
                </c:pt>
                <c:pt idx="945">
                  <c:v>16.788599999999999</c:v>
                </c:pt>
                <c:pt idx="946">
                  <c:v>16.802700000000002</c:v>
                </c:pt>
                <c:pt idx="947">
                  <c:v>16.816800000000001</c:v>
                </c:pt>
                <c:pt idx="948">
                  <c:v>16.831099999999999</c:v>
                </c:pt>
                <c:pt idx="949">
                  <c:v>16.845500000000001</c:v>
                </c:pt>
                <c:pt idx="950">
                  <c:v>16.8599</c:v>
                </c:pt>
                <c:pt idx="951">
                  <c:v>16.874500000000001</c:v>
                </c:pt>
                <c:pt idx="952">
                  <c:v>16.889099999999999</c:v>
                </c:pt>
                <c:pt idx="953">
                  <c:v>16.9038</c:v>
                </c:pt>
                <c:pt idx="954">
                  <c:v>16.918600000000001</c:v>
                </c:pt>
                <c:pt idx="955">
                  <c:v>16.933499999999999</c:v>
                </c:pt>
                <c:pt idx="956">
                  <c:v>16.948499999999999</c:v>
                </c:pt>
                <c:pt idx="957">
                  <c:v>16.9636</c:v>
                </c:pt>
                <c:pt idx="958">
                  <c:v>16.9788</c:v>
                </c:pt>
                <c:pt idx="959">
                  <c:v>16.9941</c:v>
                </c:pt>
                <c:pt idx="960">
                  <c:v>17.009399999999999</c:v>
                </c:pt>
                <c:pt idx="961">
                  <c:v>17.024899999999999</c:v>
                </c:pt>
                <c:pt idx="962">
                  <c:v>17.040500000000002</c:v>
                </c:pt>
                <c:pt idx="963">
                  <c:v>17.056100000000001</c:v>
                </c:pt>
                <c:pt idx="964">
                  <c:v>17.0718</c:v>
                </c:pt>
                <c:pt idx="965">
                  <c:v>17.087599999999998</c:v>
                </c:pt>
                <c:pt idx="966">
                  <c:v>17.1036</c:v>
                </c:pt>
                <c:pt idx="967">
                  <c:v>17.119599999999998</c:v>
                </c:pt>
                <c:pt idx="968">
                  <c:v>17.1357</c:v>
                </c:pt>
                <c:pt idx="969">
                  <c:v>17.151900000000001</c:v>
                </c:pt>
                <c:pt idx="970">
                  <c:v>17.168199999999999</c:v>
                </c:pt>
                <c:pt idx="971">
                  <c:v>17.1845</c:v>
                </c:pt>
                <c:pt idx="972">
                  <c:v>17.201000000000001</c:v>
                </c:pt>
                <c:pt idx="973">
                  <c:v>17.217600000000001</c:v>
                </c:pt>
                <c:pt idx="974">
                  <c:v>17.234300000000001</c:v>
                </c:pt>
                <c:pt idx="975">
                  <c:v>17.251100000000001</c:v>
                </c:pt>
                <c:pt idx="976">
                  <c:v>17.267900000000001</c:v>
                </c:pt>
                <c:pt idx="977">
                  <c:v>17.2849</c:v>
                </c:pt>
                <c:pt idx="978">
                  <c:v>17.3019</c:v>
                </c:pt>
                <c:pt idx="979">
                  <c:v>17.318899999999999</c:v>
                </c:pt>
                <c:pt idx="980">
                  <c:v>17.335999999999999</c:v>
                </c:pt>
                <c:pt idx="981">
                  <c:v>17.353300000000001</c:v>
                </c:pt>
                <c:pt idx="982">
                  <c:v>17.3706</c:v>
                </c:pt>
                <c:pt idx="983">
                  <c:v>17.388000000000002</c:v>
                </c:pt>
                <c:pt idx="984">
                  <c:v>17.4055</c:v>
                </c:pt>
                <c:pt idx="985">
                  <c:v>17.423100000000002</c:v>
                </c:pt>
                <c:pt idx="986">
                  <c:v>17.440799999999999</c:v>
                </c:pt>
                <c:pt idx="987">
                  <c:v>17.458500000000001</c:v>
                </c:pt>
                <c:pt idx="988">
                  <c:v>17.476299999999998</c:v>
                </c:pt>
                <c:pt idx="989">
                  <c:v>17.494299999999999</c:v>
                </c:pt>
                <c:pt idx="990">
                  <c:v>17.5123</c:v>
                </c:pt>
                <c:pt idx="991">
                  <c:v>17.5304</c:v>
                </c:pt>
                <c:pt idx="992">
                  <c:v>17.548500000000001</c:v>
                </c:pt>
                <c:pt idx="993">
                  <c:v>17.566800000000001</c:v>
                </c:pt>
                <c:pt idx="994">
                  <c:v>17.5852</c:v>
                </c:pt>
                <c:pt idx="995">
                  <c:v>17.6036</c:v>
                </c:pt>
                <c:pt idx="996">
                  <c:v>17.6221</c:v>
                </c:pt>
                <c:pt idx="997">
                  <c:v>17.640699999999999</c:v>
                </c:pt>
                <c:pt idx="998">
                  <c:v>17.659400000000002</c:v>
                </c:pt>
                <c:pt idx="999">
                  <c:v>17.6782</c:v>
                </c:pt>
                <c:pt idx="1000">
                  <c:v>17.697099999999999</c:v>
                </c:pt>
                <c:pt idx="1001">
                  <c:v>17.716000000000001</c:v>
                </c:pt>
                <c:pt idx="1002">
                  <c:v>17.735099999999999</c:v>
                </c:pt>
                <c:pt idx="1003">
                  <c:v>17.754200000000001</c:v>
                </c:pt>
                <c:pt idx="1004">
                  <c:v>17.773399999999999</c:v>
                </c:pt>
                <c:pt idx="1005">
                  <c:v>17.7927</c:v>
                </c:pt>
                <c:pt idx="1006">
                  <c:v>17.812100000000001</c:v>
                </c:pt>
                <c:pt idx="1007">
                  <c:v>17.831499999999998</c:v>
                </c:pt>
                <c:pt idx="1008">
                  <c:v>17.851099999999999</c:v>
                </c:pt>
                <c:pt idx="1009">
                  <c:v>17.870799999999999</c:v>
                </c:pt>
                <c:pt idx="1010">
                  <c:v>17.890499999999999</c:v>
                </c:pt>
                <c:pt idx="1011">
                  <c:v>17.910299999999999</c:v>
                </c:pt>
                <c:pt idx="1012">
                  <c:v>17.930199999999999</c:v>
                </c:pt>
                <c:pt idx="1013">
                  <c:v>17.950199999999999</c:v>
                </c:pt>
                <c:pt idx="1014">
                  <c:v>17.970300000000002</c:v>
                </c:pt>
                <c:pt idx="1015">
                  <c:v>17.990500000000001</c:v>
                </c:pt>
                <c:pt idx="1016">
                  <c:v>18.0107</c:v>
                </c:pt>
                <c:pt idx="1017">
                  <c:v>18.031099999999999</c:v>
                </c:pt>
                <c:pt idx="1018">
                  <c:v>18.051500000000001</c:v>
                </c:pt>
                <c:pt idx="1019">
                  <c:v>18.071999999999999</c:v>
                </c:pt>
                <c:pt idx="1020">
                  <c:v>18.092600000000001</c:v>
                </c:pt>
                <c:pt idx="1021">
                  <c:v>18.113299999999999</c:v>
                </c:pt>
                <c:pt idx="1022">
                  <c:v>18.1341</c:v>
                </c:pt>
                <c:pt idx="1023">
                  <c:v>18.154900000000001</c:v>
                </c:pt>
                <c:pt idx="1024">
                  <c:v>18.175899999999999</c:v>
                </c:pt>
                <c:pt idx="1025">
                  <c:v>18.196999999999999</c:v>
                </c:pt>
                <c:pt idx="1026">
                  <c:v>18.2182</c:v>
                </c:pt>
                <c:pt idx="1027">
                  <c:v>18.2394</c:v>
                </c:pt>
                <c:pt idx="1028">
                  <c:v>18.2607</c:v>
                </c:pt>
                <c:pt idx="1029">
                  <c:v>18.2822</c:v>
                </c:pt>
                <c:pt idx="1030">
                  <c:v>18.303699999999999</c:v>
                </c:pt>
                <c:pt idx="1031">
                  <c:v>18.325299999999999</c:v>
                </c:pt>
                <c:pt idx="1032">
                  <c:v>18.347000000000001</c:v>
                </c:pt>
                <c:pt idx="1033">
                  <c:v>18.3689</c:v>
                </c:pt>
                <c:pt idx="1034">
                  <c:v>18.390799999999999</c:v>
                </c:pt>
                <c:pt idx="1035">
                  <c:v>18.412800000000001</c:v>
                </c:pt>
                <c:pt idx="1036">
                  <c:v>18.434799999999999</c:v>
                </c:pt>
                <c:pt idx="1037">
                  <c:v>18.457000000000001</c:v>
                </c:pt>
                <c:pt idx="1038">
                  <c:v>18.479299999999999</c:v>
                </c:pt>
                <c:pt idx="1039">
                  <c:v>18.5016</c:v>
                </c:pt>
                <c:pt idx="1040">
                  <c:v>18.524000000000001</c:v>
                </c:pt>
                <c:pt idx="1041">
                  <c:v>18.546500000000002</c:v>
                </c:pt>
                <c:pt idx="1042">
                  <c:v>18.569199999999999</c:v>
                </c:pt>
                <c:pt idx="1043">
                  <c:v>18.591899999999999</c:v>
                </c:pt>
                <c:pt idx="1044">
                  <c:v>18.614699999999999</c:v>
                </c:pt>
                <c:pt idx="1045">
                  <c:v>18.637599999999999</c:v>
                </c:pt>
                <c:pt idx="1046">
                  <c:v>18.660599999999999</c:v>
                </c:pt>
                <c:pt idx="1047">
                  <c:v>18.683599999999998</c:v>
                </c:pt>
                <c:pt idx="1048">
                  <c:v>18.706800000000001</c:v>
                </c:pt>
                <c:pt idx="1049">
                  <c:v>18.7301</c:v>
                </c:pt>
                <c:pt idx="1050">
                  <c:v>18.753399999999999</c:v>
                </c:pt>
                <c:pt idx="1051">
                  <c:v>18.776900000000001</c:v>
                </c:pt>
                <c:pt idx="1052">
                  <c:v>18.8004</c:v>
                </c:pt>
                <c:pt idx="1053">
                  <c:v>18.824100000000001</c:v>
                </c:pt>
                <c:pt idx="1054">
                  <c:v>18.847799999999999</c:v>
                </c:pt>
                <c:pt idx="1055">
                  <c:v>18.871600000000001</c:v>
                </c:pt>
                <c:pt idx="1056">
                  <c:v>18.895600000000002</c:v>
                </c:pt>
                <c:pt idx="1057">
                  <c:v>18.919599999999999</c:v>
                </c:pt>
                <c:pt idx="1058">
                  <c:v>18.9438</c:v>
                </c:pt>
                <c:pt idx="1059">
                  <c:v>18.968</c:v>
                </c:pt>
                <c:pt idx="1060">
                  <c:v>18.9923</c:v>
                </c:pt>
                <c:pt idx="1061">
                  <c:v>19.0168</c:v>
                </c:pt>
                <c:pt idx="1062">
                  <c:v>19.0413</c:v>
                </c:pt>
                <c:pt idx="1063">
                  <c:v>19.065899999999999</c:v>
                </c:pt>
                <c:pt idx="1064">
                  <c:v>19.090599999999998</c:v>
                </c:pt>
                <c:pt idx="1065">
                  <c:v>19.115400000000001</c:v>
                </c:pt>
                <c:pt idx="1066">
                  <c:v>19.1404</c:v>
                </c:pt>
                <c:pt idx="1067">
                  <c:v>19.165400000000002</c:v>
                </c:pt>
                <c:pt idx="1068">
                  <c:v>19.1904</c:v>
                </c:pt>
                <c:pt idx="1069">
                  <c:v>19.215699999999998</c:v>
                </c:pt>
                <c:pt idx="1070">
                  <c:v>19.241</c:v>
                </c:pt>
                <c:pt idx="1071">
                  <c:v>19.266400000000001</c:v>
                </c:pt>
                <c:pt idx="1072">
                  <c:v>19.291899999999998</c:v>
                </c:pt>
                <c:pt idx="1073">
                  <c:v>19.317599999999999</c:v>
                </c:pt>
                <c:pt idx="1074">
                  <c:v>19.343299999999999</c:v>
                </c:pt>
                <c:pt idx="1075">
                  <c:v>19.369199999999999</c:v>
                </c:pt>
                <c:pt idx="1076">
                  <c:v>19.395099999999999</c:v>
                </c:pt>
                <c:pt idx="1077">
                  <c:v>19.421099999999999</c:v>
                </c:pt>
                <c:pt idx="1078">
                  <c:v>19.447299999999998</c:v>
                </c:pt>
                <c:pt idx="1079">
                  <c:v>19.473500000000001</c:v>
                </c:pt>
                <c:pt idx="1080">
                  <c:v>19.4999</c:v>
                </c:pt>
                <c:pt idx="1081">
                  <c:v>19.526299999999999</c:v>
                </c:pt>
                <c:pt idx="1082">
                  <c:v>19.552900000000001</c:v>
                </c:pt>
                <c:pt idx="1083">
                  <c:v>19.579499999999999</c:v>
                </c:pt>
                <c:pt idx="1084">
                  <c:v>19.606300000000001</c:v>
                </c:pt>
                <c:pt idx="1085">
                  <c:v>19.633199999999999</c:v>
                </c:pt>
                <c:pt idx="1086">
                  <c:v>19.6602</c:v>
                </c:pt>
                <c:pt idx="1087">
                  <c:v>19.6873</c:v>
                </c:pt>
                <c:pt idx="1088">
                  <c:v>19.714400000000001</c:v>
                </c:pt>
                <c:pt idx="1089">
                  <c:v>19.741800000000001</c:v>
                </c:pt>
                <c:pt idx="1090">
                  <c:v>19.769300000000001</c:v>
                </c:pt>
                <c:pt idx="1091">
                  <c:v>19.796900000000001</c:v>
                </c:pt>
                <c:pt idx="1092">
                  <c:v>19.8246</c:v>
                </c:pt>
                <c:pt idx="1093">
                  <c:v>19.852399999999999</c:v>
                </c:pt>
                <c:pt idx="1094">
                  <c:v>19.880400000000002</c:v>
                </c:pt>
                <c:pt idx="1095">
                  <c:v>19.9084</c:v>
                </c:pt>
                <c:pt idx="1096">
                  <c:v>19.936499999999999</c:v>
                </c:pt>
                <c:pt idx="1097">
                  <c:v>19.9648</c:v>
                </c:pt>
                <c:pt idx="1098">
                  <c:v>19.993099999999998</c:v>
                </c:pt>
                <c:pt idx="1099">
                  <c:v>20.0215</c:v>
                </c:pt>
                <c:pt idx="1100">
                  <c:v>20.05</c:v>
                </c:pt>
                <c:pt idx="1101">
                  <c:v>20.078700000000001</c:v>
                </c:pt>
                <c:pt idx="1102">
                  <c:v>20.107500000000002</c:v>
                </c:pt>
                <c:pt idx="1103">
                  <c:v>20.136399999999998</c:v>
                </c:pt>
                <c:pt idx="1104">
                  <c:v>20.165299999999998</c:v>
                </c:pt>
                <c:pt idx="1105">
                  <c:v>20.194500000000001</c:v>
                </c:pt>
                <c:pt idx="1106">
                  <c:v>20.223700000000001</c:v>
                </c:pt>
                <c:pt idx="1107">
                  <c:v>20.253</c:v>
                </c:pt>
                <c:pt idx="1108">
                  <c:v>20.282499999999999</c:v>
                </c:pt>
                <c:pt idx="1109">
                  <c:v>20.312100000000001</c:v>
                </c:pt>
                <c:pt idx="1110">
                  <c:v>20.341799999999999</c:v>
                </c:pt>
                <c:pt idx="1111">
                  <c:v>20.371500000000001</c:v>
                </c:pt>
                <c:pt idx="1112">
                  <c:v>20.401399999999999</c:v>
                </c:pt>
                <c:pt idx="1113">
                  <c:v>20.4315</c:v>
                </c:pt>
                <c:pt idx="1114">
                  <c:v>20.4617</c:v>
                </c:pt>
                <c:pt idx="1115">
                  <c:v>20.491900000000001</c:v>
                </c:pt>
                <c:pt idx="1116">
                  <c:v>20.522300000000001</c:v>
                </c:pt>
                <c:pt idx="1117">
                  <c:v>20.552800000000001</c:v>
                </c:pt>
                <c:pt idx="1118">
                  <c:v>20.583400000000001</c:v>
                </c:pt>
                <c:pt idx="1119">
                  <c:v>20.614100000000001</c:v>
                </c:pt>
                <c:pt idx="1120">
                  <c:v>20.645</c:v>
                </c:pt>
                <c:pt idx="1121">
                  <c:v>20.675899999999999</c:v>
                </c:pt>
                <c:pt idx="1122">
                  <c:v>20.707100000000001</c:v>
                </c:pt>
                <c:pt idx="1123">
                  <c:v>20.738299999999999</c:v>
                </c:pt>
                <c:pt idx="1124">
                  <c:v>20.769600000000001</c:v>
                </c:pt>
                <c:pt idx="1125">
                  <c:v>20.800999999999998</c:v>
                </c:pt>
                <c:pt idx="1126">
                  <c:v>20.832699999999999</c:v>
                </c:pt>
                <c:pt idx="1127">
                  <c:v>20.8643</c:v>
                </c:pt>
                <c:pt idx="1128">
                  <c:v>20.896100000000001</c:v>
                </c:pt>
                <c:pt idx="1129">
                  <c:v>20.928100000000001</c:v>
                </c:pt>
                <c:pt idx="1130">
                  <c:v>20.9602</c:v>
                </c:pt>
                <c:pt idx="1131">
                  <c:v>20.9923</c:v>
                </c:pt>
                <c:pt idx="1132">
                  <c:v>21.0246</c:v>
                </c:pt>
                <c:pt idx="1133">
                  <c:v>21.056999999999999</c:v>
                </c:pt>
                <c:pt idx="1134">
                  <c:v>21.089600000000001</c:v>
                </c:pt>
                <c:pt idx="1135">
                  <c:v>21.122299999999999</c:v>
                </c:pt>
                <c:pt idx="1136">
                  <c:v>21.155100000000001</c:v>
                </c:pt>
                <c:pt idx="1137">
                  <c:v>21.187999999999999</c:v>
                </c:pt>
                <c:pt idx="1138">
                  <c:v>21.2211</c:v>
                </c:pt>
                <c:pt idx="1139">
                  <c:v>21.254300000000001</c:v>
                </c:pt>
                <c:pt idx="1140">
                  <c:v>21.287600000000001</c:v>
                </c:pt>
                <c:pt idx="1141">
                  <c:v>21.321000000000002</c:v>
                </c:pt>
                <c:pt idx="1142">
                  <c:v>21.354600000000001</c:v>
                </c:pt>
                <c:pt idx="1143">
                  <c:v>21.388300000000001</c:v>
                </c:pt>
                <c:pt idx="1144">
                  <c:v>21.4221</c:v>
                </c:pt>
                <c:pt idx="1145">
                  <c:v>21.456099999999999</c:v>
                </c:pt>
                <c:pt idx="1146">
                  <c:v>21.490200000000002</c:v>
                </c:pt>
                <c:pt idx="1147">
                  <c:v>21.5245</c:v>
                </c:pt>
                <c:pt idx="1148">
                  <c:v>21.558800000000002</c:v>
                </c:pt>
                <c:pt idx="1149">
                  <c:v>21.593299999999999</c:v>
                </c:pt>
                <c:pt idx="1150">
                  <c:v>21.628</c:v>
                </c:pt>
                <c:pt idx="1151">
                  <c:v>21.662800000000001</c:v>
                </c:pt>
                <c:pt idx="1152">
                  <c:v>21.697700000000001</c:v>
                </c:pt>
                <c:pt idx="1153">
                  <c:v>21.732800000000001</c:v>
                </c:pt>
                <c:pt idx="1154">
                  <c:v>21.7681</c:v>
                </c:pt>
                <c:pt idx="1155">
                  <c:v>21.8035</c:v>
                </c:pt>
                <c:pt idx="1156">
                  <c:v>21.838999999999999</c:v>
                </c:pt>
                <c:pt idx="1157">
                  <c:v>21.874700000000001</c:v>
                </c:pt>
                <c:pt idx="1158">
                  <c:v>21.910499999999999</c:v>
                </c:pt>
                <c:pt idx="1159">
                  <c:v>21.946300000000001</c:v>
                </c:pt>
                <c:pt idx="1160">
                  <c:v>21.982299999999999</c:v>
                </c:pt>
                <c:pt idx="1161">
                  <c:v>22.0185</c:v>
                </c:pt>
                <c:pt idx="1162">
                  <c:v>22.0549</c:v>
                </c:pt>
                <c:pt idx="1163">
                  <c:v>22.0913</c:v>
                </c:pt>
                <c:pt idx="1164">
                  <c:v>22.127800000000001</c:v>
                </c:pt>
                <c:pt idx="1165">
                  <c:v>22.1646</c:v>
                </c:pt>
                <c:pt idx="1166">
                  <c:v>22.201599999999999</c:v>
                </c:pt>
                <c:pt idx="1167">
                  <c:v>22.238600000000002</c:v>
                </c:pt>
                <c:pt idx="1168">
                  <c:v>22.275700000000001</c:v>
                </c:pt>
                <c:pt idx="1169">
                  <c:v>22.313099999999999</c:v>
                </c:pt>
                <c:pt idx="1170">
                  <c:v>22.3507</c:v>
                </c:pt>
                <c:pt idx="1171">
                  <c:v>22.388300000000001</c:v>
                </c:pt>
                <c:pt idx="1172">
                  <c:v>22.425999999999998</c:v>
                </c:pt>
                <c:pt idx="1173">
                  <c:v>22.463999999999999</c:v>
                </c:pt>
                <c:pt idx="1174">
                  <c:v>22.502199999999998</c:v>
                </c:pt>
                <c:pt idx="1175">
                  <c:v>22.540400000000002</c:v>
                </c:pt>
                <c:pt idx="1176">
                  <c:v>22.578800000000001</c:v>
                </c:pt>
                <c:pt idx="1177">
                  <c:v>22.6174</c:v>
                </c:pt>
                <c:pt idx="1178">
                  <c:v>22.656199999999998</c:v>
                </c:pt>
                <c:pt idx="1179">
                  <c:v>22.6951</c:v>
                </c:pt>
                <c:pt idx="1180">
                  <c:v>22.734100000000002</c:v>
                </c:pt>
                <c:pt idx="1181">
                  <c:v>22.773299999999999</c:v>
                </c:pt>
                <c:pt idx="1182">
                  <c:v>22.812799999999999</c:v>
                </c:pt>
                <c:pt idx="1183">
                  <c:v>22.8523</c:v>
                </c:pt>
                <c:pt idx="1184">
                  <c:v>22.891999999999999</c:v>
                </c:pt>
                <c:pt idx="1185">
                  <c:v>22.931899999999999</c:v>
                </c:pt>
                <c:pt idx="1186">
                  <c:v>22.972000000000001</c:v>
                </c:pt>
                <c:pt idx="1187">
                  <c:v>23.0122</c:v>
                </c:pt>
                <c:pt idx="1188">
                  <c:v>23.052600000000002</c:v>
                </c:pt>
                <c:pt idx="1189">
                  <c:v>23.0932</c:v>
                </c:pt>
                <c:pt idx="1190">
                  <c:v>23.134</c:v>
                </c:pt>
                <c:pt idx="1191">
                  <c:v>23.175000000000001</c:v>
                </c:pt>
                <c:pt idx="1192">
                  <c:v>23.216000000000001</c:v>
                </c:pt>
                <c:pt idx="1193">
                  <c:v>23.257400000000001</c:v>
                </c:pt>
                <c:pt idx="1194">
                  <c:v>23.2989</c:v>
                </c:pt>
                <c:pt idx="1195">
                  <c:v>23.340599999999998</c:v>
                </c:pt>
                <c:pt idx="1196">
                  <c:v>23.382400000000001</c:v>
                </c:pt>
                <c:pt idx="1197">
                  <c:v>23.424499999999998</c:v>
                </c:pt>
                <c:pt idx="1198">
                  <c:v>23.466799999999999</c:v>
                </c:pt>
                <c:pt idx="1199">
                  <c:v>23.5093</c:v>
                </c:pt>
                <c:pt idx="1200">
                  <c:v>23.5518</c:v>
                </c:pt>
                <c:pt idx="1201">
                  <c:v>23.5947</c:v>
                </c:pt>
                <c:pt idx="1202">
                  <c:v>23.637799999999999</c:v>
                </c:pt>
                <c:pt idx="1203">
                  <c:v>23.681100000000001</c:v>
                </c:pt>
                <c:pt idx="1204">
                  <c:v>23.724599999999999</c:v>
                </c:pt>
                <c:pt idx="1205">
                  <c:v>23.7683</c:v>
                </c:pt>
                <c:pt idx="1206">
                  <c:v>23.8123</c:v>
                </c:pt>
                <c:pt idx="1207">
                  <c:v>23.856400000000001</c:v>
                </c:pt>
                <c:pt idx="1208">
                  <c:v>23.900700000000001</c:v>
                </c:pt>
                <c:pt idx="1209">
                  <c:v>23.9453</c:v>
                </c:pt>
                <c:pt idx="1210">
                  <c:v>23.990200000000002</c:v>
                </c:pt>
                <c:pt idx="1211">
                  <c:v>24.035299999999999</c:v>
                </c:pt>
                <c:pt idx="1212">
                  <c:v>24.080500000000001</c:v>
                </c:pt>
                <c:pt idx="1213">
                  <c:v>24.126100000000001</c:v>
                </c:pt>
                <c:pt idx="1214">
                  <c:v>24.172000000000001</c:v>
                </c:pt>
                <c:pt idx="1215">
                  <c:v>24.2181</c:v>
                </c:pt>
                <c:pt idx="1216">
                  <c:v>24.264399999999998</c:v>
                </c:pt>
                <c:pt idx="1217">
                  <c:v>24.311</c:v>
                </c:pt>
                <c:pt idx="1218">
                  <c:v>24.357900000000001</c:v>
                </c:pt>
                <c:pt idx="1219">
                  <c:v>24.404900000000001</c:v>
                </c:pt>
                <c:pt idx="1220">
                  <c:v>24.452100000000002</c:v>
                </c:pt>
                <c:pt idx="1221">
                  <c:v>24.499600000000001</c:v>
                </c:pt>
                <c:pt idx="1222">
                  <c:v>24.547499999999999</c:v>
                </c:pt>
                <c:pt idx="1223">
                  <c:v>24.595500000000001</c:v>
                </c:pt>
                <c:pt idx="1224">
                  <c:v>24.643699999999999</c:v>
                </c:pt>
                <c:pt idx="1225">
                  <c:v>24.692299999999999</c:v>
                </c:pt>
                <c:pt idx="1226">
                  <c:v>24.741299999999999</c:v>
                </c:pt>
                <c:pt idx="1227">
                  <c:v>24.790400000000002</c:v>
                </c:pt>
                <c:pt idx="1228">
                  <c:v>24.8398</c:v>
                </c:pt>
                <c:pt idx="1229">
                  <c:v>24.889500000000002</c:v>
                </c:pt>
                <c:pt idx="1230">
                  <c:v>24.939499999999999</c:v>
                </c:pt>
                <c:pt idx="1231">
                  <c:v>24.989799999999999</c:v>
                </c:pt>
                <c:pt idx="1232">
                  <c:v>25.040400000000002</c:v>
                </c:pt>
                <c:pt idx="1233">
                  <c:v>25.091200000000001</c:v>
                </c:pt>
                <c:pt idx="1234">
                  <c:v>25.142499999999998</c:v>
                </c:pt>
                <c:pt idx="1235">
                  <c:v>25.193999999999999</c:v>
                </c:pt>
                <c:pt idx="1236">
                  <c:v>25.245799999999999</c:v>
                </c:pt>
                <c:pt idx="1237">
                  <c:v>25.297899999999998</c:v>
                </c:pt>
                <c:pt idx="1238">
                  <c:v>25.3504</c:v>
                </c:pt>
                <c:pt idx="1239">
                  <c:v>25.403199999999998</c:v>
                </c:pt>
                <c:pt idx="1240">
                  <c:v>25.456199999999999</c:v>
                </c:pt>
                <c:pt idx="1241">
                  <c:v>25.509599999999999</c:v>
                </c:pt>
                <c:pt idx="1242">
                  <c:v>25.563500000000001</c:v>
                </c:pt>
                <c:pt idx="1243">
                  <c:v>25.617699999999999</c:v>
                </c:pt>
                <c:pt idx="1244">
                  <c:v>25.6721</c:v>
                </c:pt>
                <c:pt idx="1245">
                  <c:v>25.726900000000001</c:v>
                </c:pt>
                <c:pt idx="1246">
                  <c:v>25.7822</c:v>
                </c:pt>
                <c:pt idx="1247">
                  <c:v>25.837800000000001</c:v>
                </c:pt>
                <c:pt idx="1248">
                  <c:v>25.893699999999999</c:v>
                </c:pt>
                <c:pt idx="1249">
                  <c:v>25.95</c:v>
                </c:pt>
                <c:pt idx="1250">
                  <c:v>26.006799999999998</c:v>
                </c:pt>
                <c:pt idx="1251">
                  <c:v>26.0639</c:v>
                </c:pt>
                <c:pt idx="1252">
                  <c:v>26.121300000000002</c:v>
                </c:pt>
                <c:pt idx="1253">
                  <c:v>26.179200000000002</c:v>
                </c:pt>
                <c:pt idx="1254">
                  <c:v>26.2376</c:v>
                </c:pt>
                <c:pt idx="1255">
                  <c:v>26.296299999999999</c:v>
                </c:pt>
                <c:pt idx="1256">
                  <c:v>26.3553</c:v>
                </c:pt>
                <c:pt idx="1257">
                  <c:v>26.4148</c:v>
                </c:pt>
                <c:pt idx="1258">
                  <c:v>26.474799999999998</c:v>
                </c:pt>
                <c:pt idx="1259">
                  <c:v>26.5352</c:v>
                </c:pt>
                <c:pt idx="1260">
                  <c:v>26.5959</c:v>
                </c:pt>
                <c:pt idx="1261">
                  <c:v>26.6571</c:v>
                </c:pt>
                <c:pt idx="1262">
                  <c:v>26.718900000000001</c:v>
                </c:pt>
                <c:pt idx="1263">
                  <c:v>26.781099999999999</c:v>
                </c:pt>
                <c:pt idx="1264">
                  <c:v>26.843599999999999</c:v>
                </c:pt>
                <c:pt idx="1265">
                  <c:v>26.906700000000001</c:v>
                </c:pt>
                <c:pt idx="1266">
                  <c:v>26.970300000000002</c:v>
                </c:pt>
                <c:pt idx="1267">
                  <c:v>27.034400000000002</c:v>
                </c:pt>
                <c:pt idx="1268">
                  <c:v>27.098800000000001</c:v>
                </c:pt>
                <c:pt idx="1269">
                  <c:v>27.163799999999998</c:v>
                </c:pt>
                <c:pt idx="1270">
                  <c:v>27.229500000000002</c:v>
                </c:pt>
                <c:pt idx="1271">
                  <c:v>27.2956</c:v>
                </c:pt>
                <c:pt idx="1272">
                  <c:v>27.362100000000002</c:v>
                </c:pt>
                <c:pt idx="1273">
                  <c:v>27.429099999999998</c:v>
                </c:pt>
                <c:pt idx="1274">
                  <c:v>27.4969</c:v>
                </c:pt>
                <c:pt idx="1275">
                  <c:v>27.565200000000001</c:v>
                </c:pt>
                <c:pt idx="1276">
                  <c:v>27.633900000000001</c:v>
                </c:pt>
                <c:pt idx="1277">
                  <c:v>27.703299999999999</c:v>
                </c:pt>
                <c:pt idx="1278">
                  <c:v>27.773299999999999</c:v>
                </c:pt>
                <c:pt idx="1279">
                  <c:v>27.843900000000001</c:v>
                </c:pt>
                <c:pt idx="1280">
                  <c:v>27.914899999999999</c:v>
                </c:pt>
                <c:pt idx="1281">
                  <c:v>27.986499999999999</c:v>
                </c:pt>
                <c:pt idx="1282">
                  <c:v>28.058900000000001</c:v>
                </c:pt>
                <c:pt idx="1283">
                  <c:v>28.131799999999998</c:v>
                </c:pt>
                <c:pt idx="1284">
                  <c:v>28.205100000000002</c:v>
                </c:pt>
                <c:pt idx="1285">
                  <c:v>28.2791</c:v>
                </c:pt>
                <c:pt idx="1286">
                  <c:v>28.353999999999999</c:v>
                </c:pt>
                <c:pt idx="1287">
                  <c:v>28.429400000000001</c:v>
                </c:pt>
                <c:pt idx="1288">
                  <c:v>28.505299999999998</c:v>
                </c:pt>
                <c:pt idx="1289">
                  <c:v>28.581900000000001</c:v>
                </c:pt>
                <c:pt idx="1290">
                  <c:v>28.659400000000002</c:v>
                </c:pt>
                <c:pt idx="1291">
                  <c:v>28.737500000000001</c:v>
                </c:pt>
                <c:pt idx="1292">
                  <c:v>28.816199999999998</c:v>
                </c:pt>
                <c:pt idx="1293">
                  <c:v>28.895600000000002</c:v>
                </c:pt>
                <c:pt idx="1294">
                  <c:v>28.975899999999999</c:v>
                </c:pt>
                <c:pt idx="1295">
                  <c:v>29.056899999999999</c:v>
                </c:pt>
                <c:pt idx="1296">
                  <c:v>29.138500000000001</c:v>
                </c:pt>
                <c:pt idx="1297">
                  <c:v>29.220800000000001</c:v>
                </c:pt>
                <c:pt idx="1298">
                  <c:v>29.304200000000002</c:v>
                </c:pt>
                <c:pt idx="1299">
                  <c:v>29.388300000000001</c:v>
                </c:pt>
                <c:pt idx="1300">
                  <c:v>29.472899999999999</c:v>
                </c:pt>
                <c:pt idx="1301">
                  <c:v>29.558499999999999</c:v>
                </c:pt>
                <c:pt idx="1302">
                  <c:v>29.645099999999999</c:v>
                </c:pt>
                <c:pt idx="1303">
                  <c:v>29.732500000000002</c:v>
                </c:pt>
                <c:pt idx="1304">
                  <c:v>29.820499999999999</c:v>
                </c:pt>
                <c:pt idx="1305">
                  <c:v>29.909400000000002</c:v>
                </c:pt>
                <c:pt idx="1306">
                  <c:v>29.999500000000001</c:v>
                </c:pt>
                <c:pt idx="1307">
                  <c:v>30.090399999999999</c:v>
                </c:pt>
                <c:pt idx="1308">
                  <c:v>30.181999999999999</c:v>
                </c:pt>
                <c:pt idx="1309">
                  <c:v>30.2746</c:v>
                </c:pt>
                <c:pt idx="1310">
                  <c:v>30.368400000000001</c:v>
                </c:pt>
                <c:pt idx="1311">
                  <c:v>30.463100000000001</c:v>
                </c:pt>
                <c:pt idx="1312">
                  <c:v>30.558499999999999</c:v>
                </c:pt>
                <c:pt idx="1313">
                  <c:v>30.655100000000001</c:v>
                </c:pt>
                <c:pt idx="1314">
                  <c:v>30.7529</c:v>
                </c:pt>
                <c:pt idx="1315">
                  <c:v>30.851800000000001</c:v>
                </c:pt>
                <c:pt idx="1316">
                  <c:v>30.9514</c:v>
                </c:pt>
                <c:pt idx="1317">
                  <c:v>31.052199999999999</c:v>
                </c:pt>
                <c:pt idx="1318">
                  <c:v>31.154499999999999</c:v>
                </c:pt>
                <c:pt idx="1319">
                  <c:v>31.257899999999999</c:v>
                </c:pt>
                <c:pt idx="1320">
                  <c:v>31.362200000000001</c:v>
                </c:pt>
                <c:pt idx="1321">
                  <c:v>31.467600000000001</c:v>
                </c:pt>
                <c:pt idx="1322">
                  <c:v>31.5745</c:v>
                </c:pt>
                <c:pt idx="1323">
                  <c:v>31.682500000000001</c:v>
                </c:pt>
                <c:pt idx="1324">
                  <c:v>31.791399999999999</c:v>
                </c:pt>
                <c:pt idx="1325">
                  <c:v>31.901599999999998</c:v>
                </c:pt>
                <c:pt idx="1326">
                  <c:v>32.013500000000001</c:v>
                </c:pt>
                <c:pt idx="1327">
                  <c:v>32.1267</c:v>
                </c:pt>
                <c:pt idx="1328">
                  <c:v>32.2408</c:v>
                </c:pt>
                <c:pt idx="1329">
                  <c:v>32.356299999999997</c:v>
                </c:pt>
                <c:pt idx="1330">
                  <c:v>32.473700000000001</c:v>
                </c:pt>
                <c:pt idx="1331">
                  <c:v>32.592399999999998</c:v>
                </c:pt>
                <c:pt idx="1332">
                  <c:v>32.712200000000003</c:v>
                </c:pt>
                <c:pt idx="1333">
                  <c:v>32.833500000000001</c:v>
                </c:pt>
                <c:pt idx="1334">
                  <c:v>32.956899999999997</c:v>
                </c:pt>
                <c:pt idx="1335">
                  <c:v>33.081699999999998</c:v>
                </c:pt>
                <c:pt idx="1336">
                  <c:v>33.207700000000003</c:v>
                </c:pt>
                <c:pt idx="1337">
                  <c:v>33.3354</c:v>
                </c:pt>
                <c:pt idx="1338">
                  <c:v>33.465200000000003</c:v>
                </c:pt>
                <c:pt idx="1339">
                  <c:v>33.596699999999998</c:v>
                </c:pt>
                <c:pt idx="1340">
                  <c:v>33.729300000000002</c:v>
                </c:pt>
                <c:pt idx="1341">
                  <c:v>33.863900000000001</c:v>
                </c:pt>
                <c:pt idx="1342">
                  <c:v>34.000799999999998</c:v>
                </c:pt>
                <c:pt idx="1343">
                  <c:v>34.139499999999998</c:v>
                </c:pt>
                <c:pt idx="1344">
                  <c:v>34.279499999999999</c:v>
                </c:pt>
                <c:pt idx="1345">
                  <c:v>34.421600000000012</c:v>
                </c:pt>
                <c:pt idx="1346">
                  <c:v>34.566400000000002</c:v>
                </c:pt>
                <c:pt idx="1347">
                  <c:v>34.713099999999997</c:v>
                </c:pt>
                <c:pt idx="1348">
                  <c:v>34.8613</c:v>
                </c:pt>
                <c:pt idx="1349">
                  <c:v>35.011800000000001</c:v>
                </c:pt>
                <c:pt idx="1350">
                  <c:v>35.165199999999999</c:v>
                </c:pt>
                <c:pt idx="1351">
                  <c:v>35.320700000000002</c:v>
                </c:pt>
                <c:pt idx="1352">
                  <c:v>35.477899999999998</c:v>
                </c:pt>
                <c:pt idx="1353">
                  <c:v>35.637500000000003</c:v>
                </c:pt>
                <c:pt idx="1354">
                  <c:v>35.8003</c:v>
                </c:pt>
                <c:pt idx="1355">
                  <c:v>35.965600000000002</c:v>
                </c:pt>
                <c:pt idx="1356">
                  <c:v>36.1327</c:v>
                </c:pt>
                <c:pt idx="1357">
                  <c:v>36.302599999999998</c:v>
                </c:pt>
                <c:pt idx="1358">
                  <c:v>36.476199999999999</c:v>
                </c:pt>
                <c:pt idx="1359">
                  <c:v>36.6526</c:v>
                </c:pt>
                <c:pt idx="1360">
                  <c:v>36.831000000000003</c:v>
                </c:pt>
                <c:pt idx="1361">
                  <c:v>37.0124</c:v>
                </c:pt>
                <c:pt idx="1362">
                  <c:v>37.197699999999998</c:v>
                </c:pt>
                <c:pt idx="1363">
                  <c:v>37.386200000000002</c:v>
                </c:pt>
                <c:pt idx="1364">
                  <c:v>37.577000000000012</c:v>
                </c:pt>
                <c:pt idx="1365">
                  <c:v>37.7712</c:v>
                </c:pt>
                <c:pt idx="1366">
                  <c:v>37.969700000000003</c:v>
                </c:pt>
                <c:pt idx="1367">
                  <c:v>38.171900000000001</c:v>
                </c:pt>
                <c:pt idx="1368">
                  <c:v>38.376800000000003</c:v>
                </c:pt>
                <c:pt idx="1369">
                  <c:v>38.5854</c:v>
                </c:pt>
                <c:pt idx="1370">
                  <c:v>38.799100000000003</c:v>
                </c:pt>
                <c:pt idx="1371">
                  <c:v>39.0167</c:v>
                </c:pt>
                <c:pt idx="1372">
                  <c:v>39.237400000000001</c:v>
                </c:pt>
                <c:pt idx="1373">
                  <c:v>39.462400000000002</c:v>
                </c:pt>
                <c:pt idx="1374">
                  <c:v>39.693199999999997</c:v>
                </c:pt>
                <c:pt idx="1375">
                  <c:v>39.928600000000003</c:v>
                </c:pt>
                <c:pt idx="1376">
                  <c:v>40.167700000000004</c:v>
                </c:pt>
                <c:pt idx="1377">
                  <c:v>40.4116</c:v>
                </c:pt>
                <c:pt idx="1378">
                  <c:v>40.661999999999999</c:v>
                </c:pt>
                <c:pt idx="1379">
                  <c:v>40.917700000000004</c:v>
                </c:pt>
                <c:pt idx="1380">
                  <c:v>41.177600000000012</c:v>
                </c:pt>
                <c:pt idx="1381">
                  <c:v>41.443100000000001</c:v>
                </c:pt>
                <c:pt idx="1382">
                  <c:v>41.716099999999997</c:v>
                </c:pt>
                <c:pt idx="1383">
                  <c:v>41.995399999999997</c:v>
                </c:pt>
                <c:pt idx="1384">
                  <c:v>42.279699999999998</c:v>
                </c:pt>
                <c:pt idx="1385">
                  <c:v>42.570700000000002</c:v>
                </c:pt>
                <c:pt idx="1386">
                  <c:v>42.8703</c:v>
                </c:pt>
                <c:pt idx="1387">
                  <c:v>43.177399999999999</c:v>
                </c:pt>
                <c:pt idx="1388">
                  <c:v>43.4908</c:v>
                </c:pt>
                <c:pt idx="1389">
                  <c:v>43.812199999999997</c:v>
                </c:pt>
                <c:pt idx="1390">
                  <c:v>44.143599999999999</c:v>
                </c:pt>
                <c:pt idx="1391">
                  <c:v>44.483900000000013</c:v>
                </c:pt>
                <c:pt idx="1392">
                  <c:v>44.832000000000001</c:v>
                </c:pt>
                <c:pt idx="1393">
                  <c:v>45.189399999999999</c:v>
                </c:pt>
                <c:pt idx="1394">
                  <c:v>45.558999999999997</c:v>
                </c:pt>
                <c:pt idx="1395">
                  <c:v>45.939300000000003</c:v>
                </c:pt>
                <c:pt idx="1396">
                  <c:v>46.3292</c:v>
                </c:pt>
                <c:pt idx="1397">
                  <c:v>46.730499999999999</c:v>
                </c:pt>
                <c:pt idx="1398">
                  <c:v>47.1462</c:v>
                </c:pt>
                <c:pt idx="1399">
                  <c:v>47.575099999999999</c:v>
                </c:pt>
                <c:pt idx="1400">
                  <c:v>48.016100000000002</c:v>
                </c:pt>
                <c:pt idx="1401">
                  <c:v>48.470999999999997</c:v>
                </c:pt>
                <c:pt idx="1402">
                  <c:v>48.9435</c:v>
                </c:pt>
                <c:pt idx="1403">
                  <c:v>49.4328</c:v>
                </c:pt>
                <c:pt idx="1404">
                  <c:v>49.937899999999999</c:v>
                </c:pt>
                <c:pt idx="1405">
                  <c:v>50.4604</c:v>
                </c:pt>
                <c:pt idx="1406">
                  <c:v>51.004199999999997</c:v>
                </c:pt>
                <c:pt idx="1407">
                  <c:v>51.568899999999999</c:v>
                </c:pt>
                <c:pt idx="1408">
                  <c:v>52.153599999999997</c:v>
                </c:pt>
                <c:pt idx="1409">
                  <c:v>52.76</c:v>
                </c:pt>
                <c:pt idx="1410">
                  <c:v>53.392800000000001</c:v>
                </c:pt>
                <c:pt idx="1411">
                  <c:v>54.052700000000002</c:v>
                </c:pt>
                <c:pt idx="1412">
                  <c:v>54.739400000000003</c:v>
                </c:pt>
                <c:pt idx="1413">
                  <c:v>55.454099999999997</c:v>
                </c:pt>
                <c:pt idx="1414">
                  <c:v>56.2027</c:v>
                </c:pt>
                <c:pt idx="1415">
                  <c:v>56.99</c:v>
                </c:pt>
                <c:pt idx="1416">
                  <c:v>57.818399999999997</c:v>
                </c:pt>
                <c:pt idx="1417">
                  <c:v>58.687600000000003</c:v>
                </c:pt>
                <c:pt idx="1418">
                  <c:v>59.606000000000002</c:v>
                </c:pt>
                <c:pt idx="1419">
                  <c:v>60.588000000000001</c:v>
                </c:pt>
                <c:pt idx="1420">
                  <c:v>61.6434</c:v>
                </c:pt>
                <c:pt idx="1421">
                  <c:v>62.773899999999998</c:v>
                </c:pt>
                <c:pt idx="1422">
                  <c:v>64.005400000000009</c:v>
                </c:pt>
                <c:pt idx="1423">
                  <c:v>65.404399999999995</c:v>
                </c:pt>
                <c:pt idx="1424">
                  <c:v>67.071100000000001</c:v>
                </c:pt>
                <c:pt idx="1425">
                  <c:v>69.39</c:v>
                </c:pt>
                <c:pt idx="1426">
                  <c:v>71.826999999999998</c:v>
                </c:pt>
                <c:pt idx="1427">
                  <c:v>73.754199999999997</c:v>
                </c:pt>
                <c:pt idx="1428">
                  <c:v>76.122900000000001</c:v>
                </c:pt>
                <c:pt idx="1429">
                  <c:v>80.649100000000004</c:v>
                </c:pt>
                <c:pt idx="1430">
                  <c:v>85.728099999999998</c:v>
                </c:pt>
                <c:pt idx="1431">
                  <c:v>88.069299999999998</c:v>
                </c:pt>
                <c:pt idx="1432">
                  <c:v>89.840500000000006</c:v>
                </c:pt>
                <c:pt idx="1433">
                  <c:v>94.465800000000002</c:v>
                </c:pt>
                <c:pt idx="1434">
                  <c:v>100.45399999999999</c:v>
                </c:pt>
                <c:pt idx="1435">
                  <c:v>103.58</c:v>
                </c:pt>
                <c:pt idx="1436">
                  <c:v>105.831</c:v>
                </c:pt>
                <c:pt idx="1437">
                  <c:v>112.09099999999999</c:v>
                </c:pt>
                <c:pt idx="1438">
                  <c:v>121.012</c:v>
                </c:pt>
                <c:pt idx="1439">
                  <c:v>124.247</c:v>
                </c:pt>
                <c:pt idx="1440">
                  <c:v>124.22199999999999</c:v>
                </c:pt>
                <c:pt idx="1441">
                  <c:v>129.285</c:v>
                </c:pt>
                <c:pt idx="1442">
                  <c:v>137.53399999999999</c:v>
                </c:pt>
                <c:pt idx="1443">
                  <c:v>138.45500000000001</c:v>
                </c:pt>
                <c:pt idx="1444">
                  <c:v>134.01900000000001</c:v>
                </c:pt>
                <c:pt idx="1445">
                  <c:v>133.37100000000001</c:v>
                </c:pt>
                <c:pt idx="1446">
                  <c:v>134.24299999999999</c:v>
                </c:pt>
                <c:pt idx="1447">
                  <c:v>135.268</c:v>
                </c:pt>
                <c:pt idx="1448">
                  <c:v>136.90899999999999</c:v>
                </c:pt>
                <c:pt idx="1449">
                  <c:v>140.93700000000001</c:v>
                </c:pt>
                <c:pt idx="1450">
                  <c:v>147.07599999999999</c:v>
                </c:pt>
                <c:pt idx="1451">
                  <c:v>147.089</c:v>
                </c:pt>
                <c:pt idx="1452">
                  <c:v>142.68299999999999</c:v>
                </c:pt>
                <c:pt idx="1453">
                  <c:v>141.38800000000001</c:v>
                </c:pt>
                <c:pt idx="1454">
                  <c:v>141.20400000000001</c:v>
                </c:pt>
                <c:pt idx="1455">
                  <c:v>141.721</c:v>
                </c:pt>
                <c:pt idx="1456">
                  <c:v>143.209</c:v>
                </c:pt>
                <c:pt idx="1457">
                  <c:v>146.56</c:v>
                </c:pt>
                <c:pt idx="1458">
                  <c:v>151.87200000000001</c:v>
                </c:pt>
                <c:pt idx="1459">
                  <c:v>151.27199999999999</c:v>
                </c:pt>
                <c:pt idx="1460">
                  <c:v>146.345</c:v>
                </c:pt>
                <c:pt idx="1461">
                  <c:v>144.363</c:v>
                </c:pt>
                <c:pt idx="1462">
                  <c:v>143.28</c:v>
                </c:pt>
                <c:pt idx="1463">
                  <c:v>142.916</c:v>
                </c:pt>
                <c:pt idx="1464">
                  <c:v>143.352</c:v>
                </c:pt>
                <c:pt idx="1465">
                  <c:v>144.90299999999999</c:v>
                </c:pt>
                <c:pt idx="1466">
                  <c:v>147.691</c:v>
                </c:pt>
                <c:pt idx="1467">
                  <c:v>146.971</c:v>
                </c:pt>
                <c:pt idx="1468">
                  <c:v>143.762</c:v>
                </c:pt>
                <c:pt idx="1469">
                  <c:v>142.63499999999999</c:v>
                </c:pt>
                <c:pt idx="1470">
                  <c:v>142.36600000000001</c:v>
                </c:pt>
                <c:pt idx="1471">
                  <c:v>141.22999999999999</c:v>
                </c:pt>
                <c:pt idx="1472">
                  <c:v>139.505</c:v>
                </c:pt>
                <c:pt idx="1473">
                  <c:v>138.643</c:v>
                </c:pt>
                <c:pt idx="1474">
                  <c:v>138.23599999999999</c:v>
                </c:pt>
                <c:pt idx="1475">
                  <c:v>137.47900000000001</c:v>
                </c:pt>
                <c:pt idx="1476">
                  <c:v>136.58699999999999</c:v>
                </c:pt>
                <c:pt idx="1477">
                  <c:v>136.46600000000001</c:v>
                </c:pt>
                <c:pt idx="1478">
                  <c:v>136.97999999999999</c:v>
                </c:pt>
                <c:pt idx="1479">
                  <c:v>135.88900000000001</c:v>
                </c:pt>
                <c:pt idx="1480">
                  <c:v>133.619</c:v>
                </c:pt>
                <c:pt idx="1481">
                  <c:v>132.196</c:v>
                </c:pt>
                <c:pt idx="1482">
                  <c:v>131.03299999999999</c:v>
                </c:pt>
                <c:pt idx="1483">
                  <c:v>130.19999999999999</c:v>
                </c:pt>
                <c:pt idx="1484">
                  <c:v>129.71100000000001</c:v>
                </c:pt>
                <c:pt idx="1485">
                  <c:v>129.59100000000001</c:v>
                </c:pt>
                <c:pt idx="1486">
                  <c:v>129.93</c:v>
                </c:pt>
                <c:pt idx="1487">
                  <c:v>128.97800000000001</c:v>
                </c:pt>
                <c:pt idx="1488">
                  <c:v>127.108</c:v>
                </c:pt>
                <c:pt idx="1489">
                  <c:v>126.023</c:v>
                </c:pt>
                <c:pt idx="1490">
                  <c:v>125.286</c:v>
                </c:pt>
                <c:pt idx="1491">
                  <c:v>124.021</c:v>
                </c:pt>
                <c:pt idx="1492">
                  <c:v>122.357</c:v>
                </c:pt>
                <c:pt idx="1493">
                  <c:v>121.012</c:v>
                </c:pt>
                <c:pt idx="1494">
                  <c:v>119.754</c:v>
                </c:pt>
                <c:pt idx="1495">
                  <c:v>118.705</c:v>
                </c:pt>
                <c:pt idx="1496">
                  <c:v>117.83499999999999</c:v>
                </c:pt>
                <c:pt idx="1497">
                  <c:v>117.03700000000001</c:v>
                </c:pt>
                <c:pt idx="1498">
                  <c:v>116.376</c:v>
                </c:pt>
                <c:pt idx="1499">
                  <c:v>115.387</c:v>
                </c:pt>
                <c:pt idx="1500">
                  <c:v>114.10899999999999</c:v>
                </c:pt>
                <c:pt idx="1501">
                  <c:v>112.956</c:v>
                </c:pt>
                <c:pt idx="1502">
                  <c:v>111.822</c:v>
                </c:pt>
                <c:pt idx="1503">
                  <c:v>110.764</c:v>
                </c:pt>
                <c:pt idx="1504">
                  <c:v>109.761</c:v>
                </c:pt>
                <c:pt idx="1505">
                  <c:v>108.747</c:v>
                </c:pt>
                <c:pt idx="1506">
                  <c:v>107.74</c:v>
                </c:pt>
                <c:pt idx="1507">
                  <c:v>106.803</c:v>
                </c:pt>
                <c:pt idx="1508">
                  <c:v>105.931</c:v>
                </c:pt>
                <c:pt idx="1509">
                  <c:v>105.083</c:v>
                </c:pt>
                <c:pt idx="1510">
                  <c:v>104.285</c:v>
                </c:pt>
                <c:pt idx="1511">
                  <c:v>103.29900000000001</c:v>
                </c:pt>
                <c:pt idx="1512">
                  <c:v>102.17</c:v>
                </c:pt>
                <c:pt idx="1513">
                  <c:v>101.113</c:v>
                </c:pt>
                <c:pt idx="1514">
                  <c:v>100.05200000000001</c:v>
                </c:pt>
                <c:pt idx="1515">
                  <c:v>99.072800000000001</c:v>
                </c:pt>
                <c:pt idx="1516">
                  <c:v>98.155500000000004</c:v>
                </c:pt>
                <c:pt idx="1517">
                  <c:v>97.215500000000006</c:v>
                </c:pt>
                <c:pt idx="1518">
                  <c:v>96.268100000000004</c:v>
                </c:pt>
                <c:pt idx="1519">
                  <c:v>95.360600000000005</c:v>
                </c:pt>
                <c:pt idx="1520">
                  <c:v>94.486599999999996</c:v>
                </c:pt>
                <c:pt idx="1521">
                  <c:v>93.608100000000007</c:v>
                </c:pt>
                <c:pt idx="1522">
                  <c:v>92.738600000000005</c:v>
                </c:pt>
                <c:pt idx="1523">
                  <c:v>91.8279</c:v>
                </c:pt>
                <c:pt idx="1524">
                  <c:v>90.886300000000006</c:v>
                </c:pt>
                <c:pt idx="1525">
                  <c:v>89.9529</c:v>
                </c:pt>
                <c:pt idx="1526">
                  <c:v>89.00330000000001</c:v>
                </c:pt>
                <c:pt idx="1527">
                  <c:v>88.100500000000011</c:v>
                </c:pt>
                <c:pt idx="1528">
                  <c:v>87.229100000000003</c:v>
                </c:pt>
                <c:pt idx="1529">
                  <c:v>86.32050000000001</c:v>
                </c:pt>
                <c:pt idx="1530">
                  <c:v>85.382500000000007</c:v>
                </c:pt>
                <c:pt idx="1531">
                  <c:v>84.495699999999999</c:v>
                </c:pt>
                <c:pt idx="1532">
                  <c:v>83.641900000000007</c:v>
                </c:pt>
                <c:pt idx="1533">
                  <c:v>82.733400000000003</c:v>
                </c:pt>
                <c:pt idx="1534">
                  <c:v>81.7791</c:v>
                </c:pt>
                <c:pt idx="1535">
                  <c:v>80.913899999999998</c:v>
                </c:pt>
                <c:pt idx="1536">
                  <c:v>80.111199999999997</c:v>
                </c:pt>
                <c:pt idx="1537">
                  <c:v>79.241799999999998</c:v>
                </c:pt>
                <c:pt idx="1538">
                  <c:v>78.33550000000001</c:v>
                </c:pt>
                <c:pt idx="1539">
                  <c:v>77.445800000000006</c:v>
                </c:pt>
                <c:pt idx="1540">
                  <c:v>76.558800000000005</c:v>
                </c:pt>
                <c:pt idx="1541">
                  <c:v>75.60260000000001</c:v>
                </c:pt>
                <c:pt idx="1542">
                  <c:v>74.563000000000002</c:v>
                </c:pt>
                <c:pt idx="1543">
                  <c:v>73.664299999999997</c:v>
                </c:pt>
                <c:pt idx="1544">
                  <c:v>72.829099999999997</c:v>
                </c:pt>
                <c:pt idx="1545">
                  <c:v>71.769599999999997</c:v>
                </c:pt>
                <c:pt idx="1546">
                  <c:v>70.50800000000001</c:v>
                </c:pt>
                <c:pt idx="1547">
                  <c:v>69.83250000000001</c:v>
                </c:pt>
                <c:pt idx="1548">
                  <c:v>69.560900000000004</c:v>
                </c:pt>
                <c:pt idx="1549">
                  <c:v>68.969700000000003</c:v>
                </c:pt>
                <c:pt idx="1550">
                  <c:v>68.3155</c:v>
                </c:pt>
                <c:pt idx="1551">
                  <c:v>67.6614</c:v>
                </c:pt>
                <c:pt idx="1552">
                  <c:v>67.017499999999998</c:v>
                </c:pt>
                <c:pt idx="1553">
                  <c:v>66.344800000000006</c:v>
                </c:pt>
                <c:pt idx="1554">
                  <c:v>65.649900000000002</c:v>
                </c:pt>
                <c:pt idx="1555">
                  <c:v>64.978000000000009</c:v>
                </c:pt>
                <c:pt idx="1556">
                  <c:v>64.3292</c:v>
                </c:pt>
                <c:pt idx="1557">
                  <c:v>63.664999999999999</c:v>
                </c:pt>
                <c:pt idx="1558">
                  <c:v>62.985300000000002</c:v>
                </c:pt>
                <c:pt idx="1559">
                  <c:v>62.321100000000001</c:v>
                </c:pt>
                <c:pt idx="1560">
                  <c:v>61.669499999999999</c:v>
                </c:pt>
                <c:pt idx="1561">
                  <c:v>60.997600000000013</c:v>
                </c:pt>
                <c:pt idx="1562">
                  <c:v>60.304900000000004</c:v>
                </c:pt>
                <c:pt idx="1563">
                  <c:v>59.619500000000002</c:v>
                </c:pt>
                <c:pt idx="1564">
                  <c:v>58.9358</c:v>
                </c:pt>
                <c:pt idx="1565">
                  <c:v>58.2136</c:v>
                </c:pt>
                <c:pt idx="1566">
                  <c:v>57.445399999999999</c:v>
                </c:pt>
                <c:pt idx="1567">
                  <c:v>56.753300000000003</c:v>
                </c:pt>
                <c:pt idx="1568">
                  <c:v>56.083200000000012</c:v>
                </c:pt>
                <c:pt idx="1569">
                  <c:v>55.241600000000012</c:v>
                </c:pt>
                <c:pt idx="1570">
                  <c:v>54.237900000000003</c:v>
                </c:pt>
                <c:pt idx="1571">
                  <c:v>53.761600000000001</c:v>
                </c:pt>
                <c:pt idx="1572">
                  <c:v>53.609699999999997</c:v>
                </c:pt>
                <c:pt idx="1573">
                  <c:v>53.1417</c:v>
                </c:pt>
                <c:pt idx="1574">
                  <c:v>52.600099999999998</c:v>
                </c:pt>
                <c:pt idx="1575">
                  <c:v>52.039200000000001</c:v>
                </c:pt>
                <c:pt idx="1576">
                  <c:v>51.472700000000003</c:v>
                </c:pt>
                <c:pt idx="1577">
                  <c:v>50.868899999999996</c:v>
                </c:pt>
                <c:pt idx="1578">
                  <c:v>50.225499999999997</c:v>
                </c:pt>
                <c:pt idx="1579">
                  <c:v>49.622500000000002</c:v>
                </c:pt>
                <c:pt idx="1580">
                  <c:v>49.025599999999997</c:v>
                </c:pt>
                <c:pt idx="1581">
                  <c:v>48.295999999999999</c:v>
                </c:pt>
                <c:pt idx="1582">
                  <c:v>47.449399999999997</c:v>
                </c:pt>
              </c:numCache>
            </c:numRef>
          </c:yVal>
          <c:smooth val="0"/>
        </c:ser>
        <c:dLbls>
          <c:showLegendKey val="0"/>
          <c:showVal val="0"/>
          <c:showCatName val="0"/>
          <c:showSerName val="0"/>
          <c:showPercent val="0"/>
          <c:showBubbleSize val="0"/>
        </c:dLbls>
        <c:axId val="222470720"/>
        <c:axId val="222471296"/>
      </c:scatterChart>
      <c:valAx>
        <c:axId val="222470720"/>
        <c:scaling>
          <c:orientation val="minMax"/>
        </c:scaling>
        <c:delete val="0"/>
        <c:axPos val="b"/>
        <c:title>
          <c:tx>
            <c:rich>
              <a:bodyPr/>
              <a:lstStyle/>
              <a:p>
                <a:pPr>
                  <a:defRPr sz="800"/>
                </a:pPr>
                <a:r>
                  <a:rPr lang="en-GB" sz="800"/>
                  <a:t>Position</a:t>
                </a:r>
                <a:r>
                  <a:rPr lang="en-GB" sz="800" baseline="0"/>
                  <a:t> (mm)</a:t>
                </a:r>
                <a:endParaRPr lang="en-GB" sz="800"/>
              </a:p>
            </c:rich>
          </c:tx>
          <c:layout>
            <c:manualLayout>
              <c:xMode val="edge"/>
              <c:yMode val="edge"/>
              <c:x val="0.36877647600276098"/>
              <c:y val="0.85891783567134306"/>
            </c:manualLayout>
          </c:layout>
          <c:overlay val="0"/>
        </c:title>
        <c:numFmt formatCode="General" sourceLinked="1"/>
        <c:majorTickMark val="none"/>
        <c:minorTickMark val="none"/>
        <c:tickLblPos val="nextTo"/>
        <c:crossAx val="222471296"/>
        <c:crosses val="autoZero"/>
        <c:crossBetween val="midCat"/>
      </c:valAx>
      <c:valAx>
        <c:axId val="222471296"/>
        <c:scaling>
          <c:orientation val="minMax"/>
        </c:scaling>
        <c:delete val="0"/>
        <c:axPos val="l"/>
        <c:title>
          <c:tx>
            <c:rich>
              <a:bodyPr rot="-5400000" vert="horz"/>
              <a:lstStyle/>
              <a:p>
                <a:pPr>
                  <a:defRPr sz="800"/>
                </a:pPr>
                <a:r>
                  <a:rPr lang="en-GB" sz="800"/>
                  <a:t>Heat</a:t>
                </a:r>
                <a:r>
                  <a:rPr lang="en-GB" sz="800" baseline="0"/>
                  <a:t> Flux (W/cm^2)</a:t>
                </a:r>
                <a:endParaRPr lang="en-GB" sz="800"/>
              </a:p>
            </c:rich>
          </c:tx>
          <c:layout>
            <c:manualLayout>
              <c:xMode val="edge"/>
              <c:yMode val="edge"/>
              <c:x val="4.5743329097839902E-2"/>
              <c:y val="8.8176352705410799E-2"/>
            </c:manualLayout>
          </c:layout>
          <c:overlay val="0"/>
        </c:title>
        <c:numFmt formatCode="General" sourceLinked="1"/>
        <c:majorTickMark val="none"/>
        <c:minorTickMark val="none"/>
        <c:tickLblPos val="nextTo"/>
        <c:crossAx val="222470720"/>
        <c:crosses val="autoZero"/>
        <c:crossBetween val="midCat"/>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C1912A-8838-4494-AB97-74B961D04300}" type="datetimeFigureOut">
              <a:rPr lang="en-US" smtClean="0"/>
              <a:t>10/14/2015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4B9234-AAEB-4869-90F5-9E4B4A8B990E}" type="slidenum">
              <a:rPr lang="en-US" smtClean="0"/>
              <a:t>‹#›</a:t>
            </a:fld>
            <a:endParaRPr lang="en-US"/>
          </a:p>
        </p:txBody>
      </p:sp>
    </p:spTree>
    <p:extLst>
      <p:ext uri="{BB962C8B-B14F-4D97-AF65-F5344CB8AC3E}">
        <p14:creationId xmlns:p14="http://schemas.microsoft.com/office/powerpoint/2010/main" val="1893040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Main point</a:t>
            </a:r>
            <a:r>
              <a:rPr lang="en-US" baseline="0" dirty="0" smtClean="0"/>
              <a:t> is that hypersonic flow has unique challenges, such as the things listed. Especially important is the relationship between drag and heat transfer. Typically, as the leading edge radius increases drag increases, while heat transfer decreases. This is why optimization of both parameters is difficult.</a:t>
            </a:r>
            <a:endParaRPr lang="en-US" dirty="0"/>
          </a:p>
        </p:txBody>
      </p:sp>
      <p:sp>
        <p:nvSpPr>
          <p:cNvPr id="4" name="Slide Number Placeholder 3"/>
          <p:cNvSpPr>
            <a:spLocks noGrp="1"/>
          </p:cNvSpPr>
          <p:nvPr>
            <p:ph type="sldNum" sz="quarter" idx="10"/>
          </p:nvPr>
        </p:nvSpPr>
        <p:spPr/>
        <p:txBody>
          <a:bodyPr/>
          <a:lstStyle/>
          <a:p>
            <a:fld id="{D116D780-7E26-4543-AF7E-971450B3644E}"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46668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previous work by </a:t>
            </a:r>
            <a:r>
              <a:rPr lang="en-US" dirty="0" err="1" smtClean="0"/>
              <a:t>yumusak</a:t>
            </a:r>
            <a:r>
              <a:rPr lang="en-US" dirty="0" smtClean="0"/>
              <a:t> and </a:t>
            </a:r>
            <a:r>
              <a:rPr lang="en-US" dirty="0" err="1" smtClean="0"/>
              <a:t>sinan</a:t>
            </a:r>
            <a:r>
              <a:rPr lang="en-US" dirty="0" smtClean="0"/>
              <a:t> where they optimized a half</a:t>
            </a:r>
            <a:r>
              <a:rPr lang="en-US" baseline="0" dirty="0" smtClean="0"/>
              <a:t> inch diameter sphere for minimum drag in Mach 7 flow. This study aims on optimizing the same size sphere at the same Mach number, but adds complexities such as turbulence and heat transfer to the process.</a:t>
            </a:r>
            <a:endParaRPr lang="en-US" dirty="0"/>
          </a:p>
        </p:txBody>
      </p:sp>
      <p:sp>
        <p:nvSpPr>
          <p:cNvPr id="4" name="Slide Number Placeholder 3"/>
          <p:cNvSpPr>
            <a:spLocks noGrp="1"/>
          </p:cNvSpPr>
          <p:nvPr>
            <p:ph type="sldNum" sz="quarter" idx="10"/>
          </p:nvPr>
        </p:nvSpPr>
        <p:spPr/>
        <p:txBody>
          <a:bodyPr/>
          <a:lstStyle/>
          <a:p>
            <a:fld id="{D116D780-7E26-4543-AF7E-971450B3644E}"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182587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a:t>
            </a:r>
            <a:r>
              <a:rPr lang="en-US" baseline="0" dirty="0" smtClean="0"/>
              <a:t> detail here. Just state the order they will be presented, and that they will each be explained in detail. A more comprehensive flow chart will be presented following these descriptions as everyone will be more familiar with them.</a:t>
            </a:r>
            <a:endParaRPr lang="en-US" dirty="0"/>
          </a:p>
        </p:txBody>
      </p:sp>
      <p:sp>
        <p:nvSpPr>
          <p:cNvPr id="4" name="Slide Number Placeholder 3"/>
          <p:cNvSpPr>
            <a:spLocks noGrp="1"/>
          </p:cNvSpPr>
          <p:nvPr>
            <p:ph type="sldNum" sz="quarter" idx="10"/>
          </p:nvPr>
        </p:nvSpPr>
        <p:spPr/>
        <p:txBody>
          <a:bodyPr/>
          <a:lstStyle/>
          <a:p>
            <a:fld id="{D116D780-7E26-4543-AF7E-971450B3644E}"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702681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Introducing Bezier Curves: Bezier curves are a function of their control points. The curve</a:t>
            </a:r>
            <a:r>
              <a:rPr lang="en-US" baseline="0" dirty="0" smtClean="0"/>
              <a:t> starts at the first control point and ends at the last, while being influenced by the position of the points in between. This first gif shows a simple curve with 3 control points, while this shows one with four. The resulting red curve is our generated body profile shape. The benefits for a control point for use in a genetic algorithm are that you can (the list). Reference the pictures for the starting and ending positions and slopes.</a:t>
            </a:r>
            <a:endParaRPr lang="en-US" dirty="0"/>
          </a:p>
        </p:txBody>
      </p:sp>
      <p:sp>
        <p:nvSpPr>
          <p:cNvPr id="4" name="Slide Number Placeholder 3"/>
          <p:cNvSpPr>
            <a:spLocks noGrp="1"/>
          </p:cNvSpPr>
          <p:nvPr>
            <p:ph type="sldNum" sz="quarter" idx="10"/>
          </p:nvPr>
        </p:nvSpPr>
        <p:spPr/>
        <p:txBody>
          <a:bodyPr/>
          <a:lstStyle/>
          <a:p>
            <a:fld id="{D116D780-7E26-4543-AF7E-971450B3644E}"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407053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can manually generate shapes by inputting control points, but the genetic algorithm uses randomly generated shapes. Randomness is a recurring theme, and in my opinion is one of the beauties of the GA. The red curve is our resulting body profile. The green stars are the control points. You can see the first two and last two control points are fixed in each case, this ensures our starting and ending position and slopes to be consistent. The remaining points are randomized, they are generated using a random number generator and are constrained to a specified range of values. The only other constraint on them is that the resulting curve must never have a negative slope. This is based on the assumption that an optimized shape will not bend back on itself, which does seem to be a plausible assumption, and also that in cases where the shape doesn’t bend back on itself our simulations could not converge correctly and would lead to error in the optimization process. Remember these cases, they’ll be referenced a few more times.</a:t>
            </a:r>
            <a:endParaRPr lang="en-US" dirty="0"/>
          </a:p>
        </p:txBody>
      </p:sp>
      <p:sp>
        <p:nvSpPr>
          <p:cNvPr id="4" name="Slide Number Placeholder 3"/>
          <p:cNvSpPr>
            <a:spLocks noGrp="1"/>
          </p:cNvSpPr>
          <p:nvPr>
            <p:ph type="sldNum" sz="quarter" idx="10"/>
          </p:nvPr>
        </p:nvSpPr>
        <p:spPr/>
        <p:txBody>
          <a:bodyPr/>
          <a:lstStyle/>
          <a:p>
            <a:fld id="{D116D780-7E26-4543-AF7E-971450B3644E}"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360198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Virtually no error in drag coefficient, and only 7%</a:t>
            </a:r>
            <a:r>
              <a:rPr lang="en-US" baseline="0" dirty="0" smtClean="0"/>
              <a:t> error in maximum wall flux</a:t>
            </a:r>
            <a:endParaRPr lang="en-US" dirty="0"/>
          </a:p>
        </p:txBody>
      </p:sp>
      <p:sp>
        <p:nvSpPr>
          <p:cNvPr id="4" name="Slide Number Placeholder 3"/>
          <p:cNvSpPr>
            <a:spLocks noGrp="1"/>
          </p:cNvSpPr>
          <p:nvPr>
            <p:ph type="sldNum" sz="quarter" idx="10"/>
          </p:nvPr>
        </p:nvSpPr>
        <p:spPr/>
        <p:txBody>
          <a:bodyPr/>
          <a:lstStyle/>
          <a:p>
            <a:fld id="{D116D780-7E26-4543-AF7E-971450B3644E}"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30187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71600" lvl="3" indent="0">
              <a:buFont typeface="Arial"/>
              <a:buNone/>
            </a:pPr>
            <a:r>
              <a:rPr lang="en-US" dirty="0" smtClean="0"/>
              <a:t>Similarity of shape, and drag and maximum heat transfer values</a:t>
            </a:r>
          </a:p>
          <a:p>
            <a:endParaRPr lang="en-US" dirty="0"/>
          </a:p>
        </p:txBody>
      </p:sp>
      <p:sp>
        <p:nvSpPr>
          <p:cNvPr id="4" name="Slide Number Placeholder 3"/>
          <p:cNvSpPr>
            <a:spLocks noGrp="1"/>
          </p:cNvSpPr>
          <p:nvPr>
            <p:ph type="sldNum" sz="quarter" idx="10"/>
          </p:nvPr>
        </p:nvSpPr>
        <p:spPr/>
        <p:txBody>
          <a:bodyPr/>
          <a:lstStyle/>
          <a:p>
            <a:fld id="{D116D780-7E26-4543-AF7E-971450B3644E}"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870049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757A5C-A3DC-3C49-8359-AED20BAD3FAF}" type="datetime1">
              <a:rPr lang="en-US" smtClean="0">
                <a:solidFill>
                  <a:prstClr val="black">
                    <a:tint val="75000"/>
                  </a:prstClr>
                </a:solidFill>
              </a: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741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51020D-8026-4347-A1F5-13CBC9F2FFB3}" type="datetime1">
              <a:rPr lang="en-US" smtClean="0">
                <a:solidFill>
                  <a:prstClr val="black">
                    <a:tint val="75000"/>
                  </a:prstClr>
                </a:solidFill>
              </a: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2732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6D9481-F797-9E4A-AA07-E1EB2F5ACBF4}" type="datetime1">
              <a:rPr lang="en-US" smtClean="0">
                <a:solidFill>
                  <a:prstClr val="black">
                    <a:tint val="75000"/>
                  </a:prstClr>
                </a:solidFill>
              </a: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6154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B83FD4-DC19-F141-AB65-FB5B4796C8E7}" type="datetime1">
              <a:rPr lang="en-US" smtClean="0">
                <a:solidFill>
                  <a:prstClr val="black">
                    <a:tint val="75000"/>
                  </a:prstClr>
                </a:solidFill>
              </a:rPr>
              <a:pPr/>
              <a:t>10/14/2015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8458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79A3BE-D07F-8E4A-9A26-B65010D33580}" type="datetime1">
              <a:rPr lang="en-US" smtClean="0">
                <a:solidFill>
                  <a:prstClr val="black">
                    <a:tint val="75000"/>
                  </a:prstClr>
                </a:solidFill>
              </a:rPr>
              <a:pPr/>
              <a:t>10/14/2015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7035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AB3E20-2F3A-B14B-8322-773F288ADA9F}" type="datetime1">
              <a:rPr lang="en-US" smtClean="0">
                <a:solidFill>
                  <a:prstClr val="black">
                    <a:tint val="75000"/>
                  </a:prstClr>
                </a:solidFill>
              </a:rPr>
              <a:pPr/>
              <a:t>10/14/2015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3966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C1372A-7662-CA48-B8A5-E7DA8A0926ED}" type="datetime1">
              <a:rPr lang="en-US" smtClean="0">
                <a:solidFill>
                  <a:prstClr val="black">
                    <a:tint val="75000"/>
                  </a:prstClr>
                </a:solidFill>
              </a:rPr>
              <a:pPr/>
              <a:t>10/14/2015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6706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13ADE3-297E-054A-A85F-7ABCC5364EF8}" type="datetime1">
              <a:rPr lang="en-US" smtClean="0">
                <a:solidFill>
                  <a:prstClr val="black">
                    <a:tint val="75000"/>
                  </a:prstClr>
                </a:solidFill>
              </a:rPr>
              <a:pPr/>
              <a:t>10/14/2015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1525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1FCEF7-12D9-8B4B-BF83-8CC036634AE8}" type="datetime1">
              <a:rPr lang="en-US" smtClean="0">
                <a:solidFill>
                  <a:prstClr val="black">
                    <a:tint val="75000"/>
                  </a:prstClr>
                </a:solidFill>
              </a:rPr>
              <a:pPr/>
              <a:t>10/14/2015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679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FB4FFD-1FC3-BE47-9F54-501654634D19}" type="datetime1">
              <a:rPr lang="en-US" smtClean="0">
                <a:solidFill>
                  <a:prstClr val="black">
                    <a:tint val="75000"/>
                  </a:prstClr>
                </a:solidFill>
              </a: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9282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6B57DF-9425-2C4E-845A-7D5B717AC5D5}" type="datetime1">
              <a:rPr lang="en-US" smtClean="0">
                <a:solidFill>
                  <a:prstClr val="black">
                    <a:tint val="75000"/>
                  </a:prstClr>
                </a:solidFill>
              </a: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5272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2015/10/14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842677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2015/10/14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718135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2015/10/14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829169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2015/10/14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13391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535F3A-ADAC-A046-963F-65414989C6A1}" type="datetime1">
              <a:rPr lang="en-US" smtClean="0">
                <a:solidFill>
                  <a:prstClr val="black">
                    <a:tint val="75000"/>
                  </a:prstClr>
                </a:solidFill>
              </a:rPr>
              <a:pPr/>
              <a:t>10/14/2015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483C25-BF55-485C-BF5D-6655690E91E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31189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fontAlgn="base">
              <a:spcBef>
                <a:spcPct val="0"/>
              </a:spcBef>
              <a:spcAft>
                <a:spcPct val="0"/>
              </a:spcAft>
              <a:defRPr/>
            </a:pPr>
            <a:fld id="{660B9A97-EAE3-4393-9844-3EC263B28109}" type="datetime1">
              <a:rPr kumimoji="1" lang="ja-JP" altLang="en-US">
                <a:solidFill>
                  <a:srgbClr val="FFFFFF"/>
                </a:solidFill>
                <a:latin typeface="Times New Roman" pitchFamily="18" charset="0"/>
                <a:ea typeface="ＭＳ Ｐゴシック" pitchFamily="34" charset="-128"/>
              </a:rPr>
              <a:pPr fontAlgn="base">
                <a:spcBef>
                  <a:spcPct val="0"/>
                </a:spcBef>
                <a:spcAft>
                  <a:spcPct val="0"/>
                </a:spcAft>
                <a:defRPr/>
              </a:pPr>
              <a:t>2015/10/14</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fontAlgn="base">
              <a:spcBef>
                <a:spcPct val="0"/>
              </a:spcBef>
              <a:spcAft>
                <a:spcPct val="0"/>
              </a:spcAft>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fontAlgn="base">
              <a:spcBef>
                <a:spcPct val="0"/>
              </a:spcBef>
              <a:spcAft>
                <a:spcPct val="0"/>
              </a:spcAft>
              <a:defRPr/>
            </a:pPr>
            <a:fld id="{B8230C9D-D6AA-4A10-B604-F50816F95B66}" type="slidenum">
              <a:rPr kumimoji="1" lang="en-US" altLang="ja-JP">
                <a:solidFill>
                  <a:srgbClr val="FFFFFF"/>
                </a:solidFill>
                <a:latin typeface="Times New Roman" pitchFamily="18" charset="0"/>
                <a:ea typeface="ＭＳ Ｐゴシック" pitchFamily="34" charset="-128"/>
              </a:rPr>
              <a:pPr fontAlgn="base">
                <a:spcBef>
                  <a:spcPct val="0"/>
                </a:spcBef>
                <a:spcAft>
                  <a:spcPct val="0"/>
                </a:spcAft>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2350606668"/>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1.gif"/></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9.jp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3.jpeg"/><Relationship Id="rId7" Type="http://schemas.openxmlformats.org/officeDocument/2006/relationships/image" Target="../media/image13.jpg"/><Relationship Id="rId12" Type="http://schemas.openxmlformats.org/officeDocument/2006/relationships/image" Target="../media/image26.jp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1.jpg"/><Relationship Id="rId11" Type="http://schemas.openxmlformats.org/officeDocument/2006/relationships/image" Target="../media/image25.jpg"/><Relationship Id="rId5" Type="http://schemas.openxmlformats.org/officeDocument/2006/relationships/image" Target="../media/image22.jpg"/><Relationship Id="rId10" Type="http://schemas.openxmlformats.org/officeDocument/2006/relationships/image" Target="../media/image24.jpg"/><Relationship Id="rId4" Type="http://schemas.openxmlformats.org/officeDocument/2006/relationships/image" Target="../media/image20.jpg"/><Relationship Id="rId9"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30.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g"/><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34.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38.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39.jp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4.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chart" Target="../charts/chart2.xml"/><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6441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210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95400"/>
            <a:ext cx="8686800" cy="1470025"/>
          </a:xfrm>
        </p:spPr>
        <p:txBody>
          <a:bodyPr>
            <a:normAutofit/>
          </a:bodyPr>
          <a:lstStyle/>
          <a:p>
            <a:r>
              <a:rPr lang="en-US" sz="2800" b="1" dirty="0" smtClean="0"/>
              <a:t>Shape Optimization of a Reentry Body in Reacting Hypersonic Flow in Chemical Non-Equilibrium for Reducing both Drag and Heat Transfer</a:t>
            </a:r>
            <a:endParaRPr lang="en-US" sz="2800" dirty="0"/>
          </a:p>
        </p:txBody>
      </p:sp>
      <p:sp>
        <p:nvSpPr>
          <p:cNvPr id="3" name="Subtitle 2"/>
          <p:cNvSpPr>
            <a:spLocks noGrp="1"/>
          </p:cNvSpPr>
          <p:nvPr>
            <p:ph type="subTitle" idx="1"/>
          </p:nvPr>
        </p:nvSpPr>
        <p:spPr>
          <a:xfrm>
            <a:off x="685800" y="4191000"/>
            <a:ext cx="8229600" cy="2209800"/>
          </a:xfrm>
          <a:effectLst/>
        </p:spPr>
        <p:txBody>
          <a:bodyPr>
            <a:normAutofit/>
          </a:bodyPr>
          <a:lstStyle/>
          <a:p>
            <a:r>
              <a:rPr lang="en-US" sz="2400" b="1" dirty="0">
                <a:solidFill>
                  <a:schemeClr val="tx1"/>
                </a:solidFill>
              </a:rPr>
              <a:t>Ramesh K. </a:t>
            </a:r>
            <a:r>
              <a:rPr lang="en-US" sz="2400" b="1" dirty="0" smtClean="0">
                <a:solidFill>
                  <a:schemeClr val="tx1"/>
                </a:solidFill>
              </a:rPr>
              <a:t>Agarwal</a:t>
            </a:r>
          </a:p>
          <a:p>
            <a:r>
              <a:rPr lang="en-US" sz="2400" b="1" dirty="0" smtClean="0">
                <a:solidFill>
                  <a:schemeClr val="tx1"/>
                </a:solidFill>
              </a:rPr>
              <a:t>Washington University in St. Louis, USA</a:t>
            </a:r>
          </a:p>
          <a:p>
            <a:endParaRPr lang="en-US" sz="2400" b="1" dirty="0">
              <a:solidFill>
                <a:schemeClr val="tx1"/>
              </a:solidFill>
            </a:endParaRPr>
          </a:p>
          <a:p>
            <a:r>
              <a:rPr lang="en-US" sz="2000" b="1" dirty="0" smtClean="0">
                <a:solidFill>
                  <a:schemeClr val="tx1"/>
                </a:solidFill>
              </a:rPr>
              <a:t>3</a:t>
            </a:r>
            <a:r>
              <a:rPr lang="en-US" sz="2000" b="1" baseline="30000" dirty="0" smtClean="0">
                <a:solidFill>
                  <a:schemeClr val="tx1"/>
                </a:solidFill>
              </a:rPr>
              <a:t>rd</a:t>
            </a:r>
            <a:r>
              <a:rPr lang="en-US" sz="2000" b="1" dirty="0" smtClean="0">
                <a:solidFill>
                  <a:schemeClr val="tx1"/>
                </a:solidFill>
              </a:rPr>
              <a:t> International  Conference on Mechanical &amp; Aerospace Engineering </a:t>
            </a:r>
            <a:r>
              <a:rPr lang="en-US" sz="2000" dirty="0">
                <a:solidFill>
                  <a:schemeClr val="tx1"/>
                </a:solidFill>
              </a:rPr>
              <a:t/>
            </a:r>
            <a:br>
              <a:rPr lang="en-US" sz="2000" dirty="0">
                <a:solidFill>
                  <a:schemeClr val="tx1"/>
                </a:solidFill>
              </a:rPr>
            </a:br>
            <a:r>
              <a:rPr lang="en-US" sz="2000" b="1" dirty="0" smtClean="0">
                <a:solidFill>
                  <a:schemeClr val="tx1"/>
                </a:solidFill>
              </a:rPr>
              <a:t>San Francisco, 5-7 October </a:t>
            </a:r>
            <a:r>
              <a:rPr lang="en-US" sz="2000" b="1" dirty="0">
                <a:solidFill>
                  <a:schemeClr val="tx1"/>
                </a:solidFill>
              </a:rPr>
              <a:t>2015 </a:t>
            </a:r>
          </a:p>
          <a:p>
            <a:pPr>
              <a:lnSpc>
                <a:spcPct val="140000"/>
              </a:lnSpc>
            </a:pPr>
            <a:endParaRPr lang="en-US" sz="2000" dirty="0">
              <a:solidFill>
                <a:srgbClr val="000000"/>
              </a:solidFill>
            </a:endParaRPr>
          </a:p>
        </p:txBody>
      </p:sp>
      <p:sp>
        <p:nvSpPr>
          <p:cNvPr id="12" name="Slide Number Placeholder 11"/>
          <p:cNvSpPr>
            <a:spLocks noGrp="1"/>
          </p:cNvSpPr>
          <p:nvPr>
            <p:ph type="sldNum" sz="quarter" idx="12"/>
          </p:nvPr>
        </p:nvSpPr>
        <p:spPr/>
        <p:txBody>
          <a:bodyPr/>
          <a:lstStyle/>
          <a:p>
            <a:fld id="{37483C25-BF55-485C-BF5D-6655690E91E9}" type="slidenum">
              <a:rPr lang="en-US" smtClean="0">
                <a:solidFill>
                  <a:prstClr val="black">
                    <a:tint val="75000"/>
                  </a:prstClr>
                </a:solidFill>
              </a:rPr>
              <a:pPr/>
              <a:t>3</a:t>
            </a:fld>
            <a:endParaRPr lang="en-US" dirty="0">
              <a:solidFill>
                <a:prstClr val="black">
                  <a:tint val="75000"/>
                </a:prstClr>
              </a:solidFill>
            </a:endParaRPr>
          </a:p>
        </p:txBody>
      </p:sp>
      <p:grpSp>
        <p:nvGrpSpPr>
          <p:cNvPr id="8" name="Group 7"/>
          <p:cNvGrpSpPr/>
          <p:nvPr/>
        </p:nvGrpSpPr>
        <p:grpSpPr>
          <a:xfrm>
            <a:off x="228600" y="152400"/>
            <a:ext cx="8686800" cy="6270344"/>
            <a:chOff x="228600" y="130456"/>
            <a:chExt cx="8686800" cy="6270344"/>
          </a:xfrm>
        </p:grpSpPr>
        <p:grpSp>
          <p:nvGrpSpPr>
            <p:cNvPr id="10" name="Group 9"/>
            <p:cNvGrpSpPr/>
            <p:nvPr/>
          </p:nvGrpSpPr>
          <p:grpSpPr>
            <a:xfrm>
              <a:off x="228600" y="1295400"/>
              <a:ext cx="8686800" cy="5105400"/>
              <a:chOff x="228600" y="1295400"/>
              <a:chExt cx="8686800" cy="5105400"/>
            </a:xfrm>
          </p:grpSpPr>
          <p:cxnSp>
            <p:nvCxnSpPr>
              <p:cNvPr id="6" name="Straight Connector 5"/>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11" name="Group 10"/>
            <p:cNvGrpSpPr/>
            <p:nvPr/>
          </p:nvGrpSpPr>
          <p:grpSpPr>
            <a:xfrm>
              <a:off x="6081348" y="130456"/>
              <a:ext cx="2800056" cy="1088745"/>
              <a:chOff x="7605348" y="130455"/>
              <a:chExt cx="2800056" cy="1088745"/>
            </a:xfrm>
            <a:solidFill>
              <a:schemeClr val="bg1"/>
            </a:solidFill>
          </p:grpSpPr>
          <p:pic>
            <p:nvPicPr>
              <p:cNvPr id="13" name="Picture 1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14"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5" name="Straight Connector 14"/>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spTree>
    <p:extLst>
      <p:ext uri="{BB962C8B-B14F-4D97-AF65-F5344CB8AC3E}">
        <p14:creationId xmlns:p14="http://schemas.microsoft.com/office/powerpoint/2010/main" val="38504633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7483C25-BF55-485C-BF5D-6655690E91E9}" type="slidenum">
              <a:rPr lang="en-US" smtClean="0">
                <a:solidFill>
                  <a:prstClr val="black">
                    <a:tint val="75000"/>
                  </a:prstClr>
                </a:solidFill>
              </a:rPr>
              <a:pPr/>
              <a:t>4</a:t>
            </a:fld>
            <a:endParaRPr lang="en-US">
              <a:solidFill>
                <a:prstClr val="black">
                  <a:tint val="75000"/>
                </a:prstClr>
              </a:solidFill>
            </a:endParaRPr>
          </a:p>
        </p:txBody>
      </p:sp>
      <p:sp>
        <p:nvSpPr>
          <p:cNvPr id="9" name="TextBox 8"/>
          <p:cNvSpPr txBox="1"/>
          <p:nvPr/>
        </p:nvSpPr>
        <p:spPr>
          <a:xfrm>
            <a:off x="228600" y="1600200"/>
            <a:ext cx="5334000" cy="707886"/>
          </a:xfrm>
          <a:prstGeom prst="rect">
            <a:avLst/>
          </a:prstGeom>
          <a:noFill/>
        </p:spPr>
        <p:txBody>
          <a:bodyPr wrap="square" rtlCol="0">
            <a:spAutoFit/>
          </a:bodyPr>
          <a:lstStyle/>
          <a:p>
            <a:r>
              <a:rPr lang="en-US" sz="2000" dirty="0" smtClean="0">
                <a:solidFill>
                  <a:prstClr val="black"/>
                </a:solidFill>
              </a:rPr>
              <a:t>Hypersonic flow characteristics differ from those at subsonic and even at supersonic speeds</a:t>
            </a:r>
            <a:endParaRPr lang="en-US" sz="2000" dirty="0">
              <a:solidFill>
                <a:prstClr val="black"/>
              </a:solidFill>
            </a:endParaRPr>
          </a:p>
        </p:txBody>
      </p:sp>
      <p:sp>
        <p:nvSpPr>
          <p:cNvPr id="10" name="TextBox 9"/>
          <p:cNvSpPr txBox="1"/>
          <p:nvPr/>
        </p:nvSpPr>
        <p:spPr>
          <a:xfrm>
            <a:off x="4953000" y="2209800"/>
            <a:ext cx="3505200" cy="3693319"/>
          </a:xfrm>
          <a:prstGeom prst="rect">
            <a:avLst/>
          </a:prstGeom>
          <a:noFill/>
        </p:spPr>
        <p:txBody>
          <a:bodyPr wrap="square" rtlCol="0">
            <a:spAutoFit/>
          </a:bodyPr>
          <a:lstStyle/>
          <a:p>
            <a:pPr marL="285750" indent="-285750">
              <a:buFont typeface="Arial"/>
              <a:buChar char="•"/>
            </a:pPr>
            <a:r>
              <a:rPr lang="en-US" dirty="0" smtClean="0">
                <a:solidFill>
                  <a:prstClr val="black"/>
                </a:solidFill>
              </a:rPr>
              <a:t>Shockwave standoff distance decreases</a:t>
            </a:r>
          </a:p>
          <a:p>
            <a:pPr marL="285750" indent="-285750">
              <a:buFont typeface="Arial"/>
              <a:buChar char="•"/>
            </a:pPr>
            <a:endParaRPr lang="en-US" dirty="0">
              <a:solidFill>
                <a:prstClr val="black"/>
              </a:solidFill>
            </a:endParaRPr>
          </a:p>
          <a:p>
            <a:pPr marL="285750" indent="-285750">
              <a:buFont typeface="Arial"/>
              <a:buChar char="•"/>
            </a:pPr>
            <a:r>
              <a:rPr lang="en-US" dirty="0" smtClean="0">
                <a:solidFill>
                  <a:prstClr val="black"/>
                </a:solidFill>
              </a:rPr>
              <a:t>Shock and boundary layer interactions</a:t>
            </a:r>
          </a:p>
          <a:p>
            <a:pPr marL="285750" indent="-285750">
              <a:buFont typeface="Arial"/>
              <a:buChar char="•"/>
            </a:pPr>
            <a:endParaRPr lang="en-US" dirty="0">
              <a:solidFill>
                <a:prstClr val="black"/>
              </a:solidFill>
            </a:endParaRPr>
          </a:p>
          <a:p>
            <a:pPr marL="285750" indent="-285750">
              <a:buFont typeface="Arial"/>
              <a:buChar char="•"/>
            </a:pPr>
            <a:r>
              <a:rPr lang="en-US" dirty="0" smtClean="0">
                <a:solidFill>
                  <a:prstClr val="black"/>
                </a:solidFill>
              </a:rPr>
              <a:t>Transitional and Turbulent Flow</a:t>
            </a:r>
          </a:p>
          <a:p>
            <a:pPr marL="285750" indent="-285750">
              <a:buFont typeface="Arial"/>
              <a:buChar char="•"/>
            </a:pPr>
            <a:endParaRPr lang="en-US" dirty="0" smtClean="0">
              <a:solidFill>
                <a:prstClr val="black"/>
              </a:solidFill>
            </a:endParaRPr>
          </a:p>
          <a:p>
            <a:pPr marL="285750" indent="-285750">
              <a:buFont typeface="Arial"/>
              <a:buChar char="•"/>
            </a:pPr>
            <a:r>
              <a:rPr lang="en-US" dirty="0" smtClean="0">
                <a:solidFill>
                  <a:prstClr val="black"/>
                </a:solidFill>
              </a:rPr>
              <a:t>Large drag coefficient </a:t>
            </a:r>
          </a:p>
          <a:p>
            <a:pPr marL="285750" indent="-285750">
              <a:buFont typeface="Arial"/>
              <a:buChar char="•"/>
            </a:pPr>
            <a:endParaRPr lang="en-US" dirty="0" smtClean="0">
              <a:solidFill>
                <a:prstClr val="black"/>
              </a:solidFill>
            </a:endParaRPr>
          </a:p>
          <a:p>
            <a:pPr marL="285750" indent="-285750">
              <a:buFont typeface="Arial"/>
              <a:buChar char="•"/>
            </a:pPr>
            <a:r>
              <a:rPr lang="en-US" dirty="0" smtClean="0">
                <a:solidFill>
                  <a:prstClr val="black"/>
                </a:solidFill>
              </a:rPr>
              <a:t>High rates of heat transfer</a:t>
            </a:r>
          </a:p>
          <a:p>
            <a:pPr marL="285750" indent="-285750">
              <a:buFont typeface="Arial"/>
              <a:buChar char="•"/>
            </a:pPr>
            <a:endParaRPr lang="en-US" dirty="0" smtClean="0">
              <a:solidFill>
                <a:prstClr val="black"/>
              </a:solidFill>
            </a:endParaRPr>
          </a:p>
          <a:p>
            <a:pPr marL="285750" indent="-285750">
              <a:buFont typeface="Arial"/>
              <a:buChar char="•"/>
            </a:pPr>
            <a:r>
              <a:rPr lang="en-US" dirty="0" smtClean="0">
                <a:solidFill>
                  <a:prstClr val="black"/>
                </a:solidFill>
              </a:rPr>
              <a:t>Molecular dissociation of air</a:t>
            </a:r>
          </a:p>
        </p:txBody>
      </p:sp>
      <p:pic>
        <p:nvPicPr>
          <p:cNvPr id="11" name="Picture 10"/>
          <p:cNvPicPr>
            <a:picLocks noChangeAspect="1"/>
          </p:cNvPicPr>
          <p:nvPr/>
        </p:nvPicPr>
        <p:blipFill>
          <a:blip r:embed="rId3" cstate="print"/>
          <a:stretch>
            <a:fillRect/>
          </a:stretch>
        </p:blipFill>
        <p:spPr>
          <a:xfrm>
            <a:off x="381000" y="2590800"/>
            <a:ext cx="4225421" cy="2825750"/>
          </a:xfrm>
          <a:prstGeom prst="rect">
            <a:avLst/>
          </a:prstGeom>
        </p:spPr>
      </p:pic>
      <p:grpSp>
        <p:nvGrpSpPr>
          <p:cNvPr id="6" name="Group 5"/>
          <p:cNvGrpSpPr/>
          <p:nvPr/>
        </p:nvGrpSpPr>
        <p:grpSpPr>
          <a:xfrm>
            <a:off x="152400" y="152400"/>
            <a:ext cx="8763000" cy="6270344"/>
            <a:chOff x="152400" y="152400"/>
            <a:chExt cx="8763000" cy="6270344"/>
          </a:xfrm>
        </p:grpSpPr>
        <p:sp>
          <p:nvSpPr>
            <p:cNvPr id="8" name="TextBox 7"/>
            <p:cNvSpPr txBox="1"/>
            <p:nvPr/>
          </p:nvSpPr>
          <p:spPr>
            <a:xfrm>
              <a:off x="152400" y="533400"/>
              <a:ext cx="5943600" cy="630942"/>
            </a:xfrm>
            <a:prstGeom prst="rect">
              <a:avLst/>
            </a:prstGeom>
            <a:noFill/>
          </p:spPr>
          <p:txBody>
            <a:bodyPr wrap="square" rtlCol="0">
              <a:spAutoFit/>
            </a:bodyPr>
            <a:lstStyle/>
            <a:p>
              <a:r>
                <a:rPr lang="en-US" sz="3500" dirty="0" smtClean="0">
                  <a:solidFill>
                    <a:prstClr val="black"/>
                  </a:solidFill>
                </a:rPr>
                <a:t>Hypersonic Flow Characteristics</a:t>
              </a:r>
              <a:endParaRPr lang="en-US" sz="3500" dirty="0">
                <a:solidFill>
                  <a:prstClr val="black"/>
                </a:solidFill>
              </a:endParaRPr>
            </a:p>
          </p:txBody>
        </p:sp>
        <p:grpSp>
          <p:nvGrpSpPr>
            <p:cNvPr id="39" name="Group 38"/>
            <p:cNvGrpSpPr/>
            <p:nvPr/>
          </p:nvGrpSpPr>
          <p:grpSpPr>
            <a:xfrm>
              <a:off x="228600" y="152400"/>
              <a:ext cx="8686800" cy="6270344"/>
              <a:chOff x="228600" y="130456"/>
              <a:chExt cx="8686800" cy="6270344"/>
            </a:xfrm>
          </p:grpSpPr>
          <p:grpSp>
            <p:nvGrpSpPr>
              <p:cNvPr id="40" name="Group 39"/>
              <p:cNvGrpSpPr/>
              <p:nvPr/>
            </p:nvGrpSpPr>
            <p:grpSpPr>
              <a:xfrm>
                <a:off x="228600" y="1295400"/>
                <a:ext cx="8686800" cy="5105400"/>
                <a:chOff x="228600" y="1295400"/>
                <a:chExt cx="8686800" cy="5105400"/>
              </a:xfrm>
            </p:grpSpPr>
            <p:cxnSp>
              <p:nvCxnSpPr>
                <p:cNvPr id="46" name="Straight Connector 45"/>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41" name="Group 40"/>
              <p:cNvGrpSpPr/>
              <p:nvPr/>
            </p:nvGrpSpPr>
            <p:grpSpPr>
              <a:xfrm>
                <a:off x="6081348" y="130456"/>
                <a:ext cx="2800056" cy="1088745"/>
                <a:chOff x="7605348" y="130455"/>
                <a:chExt cx="2800056" cy="1088745"/>
              </a:xfrm>
              <a:solidFill>
                <a:schemeClr val="bg1"/>
              </a:solidFill>
            </p:grpSpPr>
            <p:pic>
              <p:nvPicPr>
                <p:cNvPr id="42" name="Picture 4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43"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44" name="Straight Connector 43"/>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45" name="Picture 4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Tree>
    <p:extLst>
      <p:ext uri="{BB962C8B-B14F-4D97-AF65-F5344CB8AC3E}">
        <p14:creationId xmlns:p14="http://schemas.microsoft.com/office/powerpoint/2010/main" val="7894253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5</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Objectives</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4" name="TextBox 13"/>
          <p:cNvSpPr txBox="1"/>
          <p:nvPr/>
        </p:nvSpPr>
        <p:spPr>
          <a:xfrm>
            <a:off x="228600" y="1447800"/>
            <a:ext cx="8686800" cy="1154162"/>
          </a:xfrm>
          <a:prstGeom prst="rect">
            <a:avLst/>
          </a:prstGeom>
          <a:noFill/>
        </p:spPr>
        <p:txBody>
          <a:bodyPr wrap="square" rtlCol="0">
            <a:spAutoFit/>
          </a:bodyPr>
          <a:lstStyle/>
          <a:p>
            <a:pPr marL="342900" indent="-342900">
              <a:buFont typeface="Arial"/>
              <a:buChar char="•"/>
            </a:pPr>
            <a:r>
              <a:rPr lang="en-US" sz="2300" dirty="0" smtClean="0">
                <a:solidFill>
                  <a:prstClr val="black"/>
                </a:solidFill>
              </a:rPr>
              <a:t>Simulate blunt body shapes in dissociating hypersonic flow</a:t>
            </a:r>
          </a:p>
          <a:p>
            <a:pPr marL="342900" indent="-342900">
              <a:buFont typeface="Arial"/>
              <a:buChar char="•"/>
            </a:pPr>
            <a:r>
              <a:rPr lang="en-US" sz="2300" dirty="0" smtClean="0">
                <a:solidFill>
                  <a:prstClr val="black"/>
                </a:solidFill>
              </a:rPr>
              <a:t>Use a dual objective genetic algorithm to optimize a blunt body shape for minimizing both drag and heat transfer</a:t>
            </a:r>
            <a:endParaRPr lang="en-US" sz="2300" dirty="0">
              <a:solidFill>
                <a:prstClr val="black"/>
              </a:solidFill>
            </a:endParaRPr>
          </a:p>
        </p:txBody>
      </p:sp>
      <p:pic>
        <p:nvPicPr>
          <p:cNvPr id="15" name="Picture 2"/>
          <p:cNvPicPr>
            <a:picLocks noChangeAspect="1" noChangeArrowheads="1"/>
          </p:cNvPicPr>
          <p:nvPr/>
        </p:nvPicPr>
        <p:blipFill rotWithShape="1">
          <a:blip r:embed="rId5" cstate="print"/>
          <a:srcRect t="4849" b="7727"/>
          <a:stretch/>
        </p:blipFill>
        <p:spPr bwMode="auto">
          <a:xfrm>
            <a:off x="533400" y="2743200"/>
            <a:ext cx="4495800" cy="3084702"/>
          </a:xfrm>
          <a:prstGeom prst="rect">
            <a:avLst/>
          </a:prstGeom>
          <a:noFill/>
          <a:ln w="9525">
            <a:noFill/>
            <a:miter lim="800000"/>
            <a:headEnd/>
            <a:tailEnd/>
          </a:ln>
        </p:spPr>
      </p:pic>
      <p:pic>
        <p:nvPicPr>
          <p:cNvPr id="16" name="Picture 3"/>
          <p:cNvPicPr>
            <a:picLocks noChangeAspect="1" noChangeArrowheads="1"/>
          </p:cNvPicPr>
          <p:nvPr/>
        </p:nvPicPr>
        <p:blipFill rotWithShape="1">
          <a:blip r:embed="rId6" cstate="print"/>
          <a:srcRect b="7675"/>
          <a:stretch/>
        </p:blipFill>
        <p:spPr bwMode="auto">
          <a:xfrm>
            <a:off x="4953000" y="3048001"/>
            <a:ext cx="3220918" cy="2743200"/>
          </a:xfrm>
          <a:prstGeom prst="rect">
            <a:avLst/>
          </a:prstGeom>
          <a:noFill/>
          <a:ln w="9525">
            <a:noFill/>
            <a:miter lim="800000"/>
            <a:headEnd/>
            <a:tailEnd/>
          </a:ln>
        </p:spPr>
      </p:pic>
      <p:sp>
        <p:nvSpPr>
          <p:cNvPr id="17" name="TextBox 16"/>
          <p:cNvSpPr txBox="1"/>
          <p:nvPr/>
        </p:nvSpPr>
        <p:spPr>
          <a:xfrm>
            <a:off x="748209" y="5791200"/>
            <a:ext cx="4052391" cy="338554"/>
          </a:xfrm>
          <a:prstGeom prst="rect">
            <a:avLst/>
          </a:prstGeom>
          <a:noFill/>
        </p:spPr>
        <p:txBody>
          <a:bodyPr wrap="none" rtlCol="0">
            <a:spAutoFit/>
          </a:bodyPr>
          <a:lstStyle/>
          <a:p>
            <a:r>
              <a:rPr lang="en-US" sz="1600" b="1" dirty="0" smtClean="0"/>
              <a:t>Fine Grid (200x80 cells) around </a:t>
            </a:r>
            <a:r>
              <a:rPr lang="en-US" sz="1600" b="1" dirty="0" err="1" smtClean="0"/>
              <a:t>Lobb’s</a:t>
            </a:r>
            <a:r>
              <a:rPr lang="en-US" sz="1600" b="1" dirty="0" smtClean="0"/>
              <a:t> Sphere</a:t>
            </a:r>
            <a:endParaRPr lang="en-US" sz="1600" b="1" dirty="0"/>
          </a:p>
        </p:txBody>
      </p:sp>
      <p:sp>
        <p:nvSpPr>
          <p:cNvPr id="18" name="TextBox 17"/>
          <p:cNvSpPr txBox="1"/>
          <p:nvPr/>
        </p:nvSpPr>
        <p:spPr>
          <a:xfrm>
            <a:off x="5105400" y="5791200"/>
            <a:ext cx="3262226" cy="584775"/>
          </a:xfrm>
          <a:prstGeom prst="rect">
            <a:avLst/>
          </a:prstGeom>
          <a:noFill/>
        </p:spPr>
        <p:txBody>
          <a:bodyPr wrap="square" rtlCol="0">
            <a:spAutoFit/>
          </a:bodyPr>
          <a:lstStyle/>
          <a:p>
            <a:r>
              <a:rPr lang="en-US" sz="1600" b="1" dirty="0" smtClean="0"/>
              <a:t>Baseline  and Optimized Geometry Mach  number = 7.1</a:t>
            </a:r>
            <a:endParaRPr lang="en-US" sz="1600" b="1" dirty="0"/>
          </a:p>
        </p:txBody>
      </p:sp>
    </p:spTree>
    <p:extLst>
      <p:ext uri="{BB962C8B-B14F-4D97-AF65-F5344CB8AC3E}">
        <p14:creationId xmlns:p14="http://schemas.microsoft.com/office/powerpoint/2010/main" val="2024856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6</a:t>
            </a:fld>
            <a:endParaRPr lang="en-US">
              <a:solidFill>
                <a:prstClr val="black">
                  <a:tint val="75000"/>
                </a:prstClr>
              </a:solidFill>
            </a:endParaRPr>
          </a:p>
        </p:txBody>
      </p:sp>
      <p:grpSp>
        <p:nvGrpSpPr>
          <p:cNvPr id="12" name="Group 11"/>
          <p:cNvGrpSpPr/>
          <p:nvPr/>
        </p:nvGrpSpPr>
        <p:grpSpPr>
          <a:xfrm>
            <a:off x="228600" y="152400"/>
            <a:ext cx="8686800" cy="6270344"/>
            <a:chOff x="228600" y="130456"/>
            <a:chExt cx="8686800" cy="6270344"/>
          </a:xfrm>
        </p:grpSpPr>
        <p:grpSp>
          <p:nvGrpSpPr>
            <p:cNvPr id="13" name="Group 12"/>
            <p:cNvGrpSpPr/>
            <p:nvPr/>
          </p:nvGrpSpPr>
          <p:grpSpPr>
            <a:xfrm>
              <a:off x="228600" y="1295400"/>
              <a:ext cx="8686800" cy="5105400"/>
              <a:chOff x="228600" y="1295400"/>
              <a:chExt cx="8686800" cy="5105400"/>
            </a:xfrm>
          </p:grpSpPr>
          <p:cxnSp>
            <p:nvCxnSpPr>
              <p:cNvPr id="19" name="Straight Connector 18"/>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a:off x="6081348" y="130456"/>
              <a:ext cx="2800056" cy="1088745"/>
              <a:chOff x="7605348" y="130455"/>
              <a:chExt cx="2800056" cy="1088745"/>
            </a:xfrm>
            <a:solidFill>
              <a:schemeClr val="bg1"/>
            </a:solidFill>
          </p:grpSpPr>
          <p:pic>
            <p:nvPicPr>
              <p:cNvPr id="15" name="Picture 1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16"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7" name="Straight Connector 16"/>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sp>
        <p:nvSpPr>
          <p:cNvPr id="21" name="TextBox 20"/>
          <p:cNvSpPr txBox="1"/>
          <p:nvPr/>
        </p:nvSpPr>
        <p:spPr>
          <a:xfrm>
            <a:off x="224246" y="588258"/>
            <a:ext cx="5791200" cy="630942"/>
          </a:xfrm>
          <a:prstGeom prst="rect">
            <a:avLst/>
          </a:prstGeom>
          <a:noFill/>
        </p:spPr>
        <p:txBody>
          <a:bodyPr wrap="square" rtlCol="0">
            <a:spAutoFit/>
          </a:bodyPr>
          <a:lstStyle/>
          <a:p>
            <a:r>
              <a:rPr lang="en-US" sz="3500" dirty="0" smtClean="0">
                <a:solidFill>
                  <a:prstClr val="black"/>
                </a:solidFill>
              </a:rPr>
              <a:t>Computational Procedure</a:t>
            </a:r>
            <a:endParaRPr lang="en-US" sz="3500" dirty="0">
              <a:solidFill>
                <a:prstClr val="black"/>
              </a:solidFill>
            </a:endParaRPr>
          </a:p>
        </p:txBody>
      </p:sp>
      <p:grpSp>
        <p:nvGrpSpPr>
          <p:cNvPr id="60" name="Group 59"/>
          <p:cNvGrpSpPr/>
          <p:nvPr/>
        </p:nvGrpSpPr>
        <p:grpSpPr>
          <a:xfrm>
            <a:off x="304800" y="1676400"/>
            <a:ext cx="3886200" cy="1905000"/>
            <a:chOff x="609600" y="1600200"/>
            <a:chExt cx="3962400" cy="2286000"/>
          </a:xfrm>
        </p:grpSpPr>
        <p:grpSp>
          <p:nvGrpSpPr>
            <p:cNvPr id="31" name="Group 30"/>
            <p:cNvGrpSpPr/>
            <p:nvPr/>
          </p:nvGrpSpPr>
          <p:grpSpPr>
            <a:xfrm>
              <a:off x="609600" y="1600200"/>
              <a:ext cx="3962400" cy="2286000"/>
              <a:chOff x="5392616" y="1941341"/>
              <a:chExt cx="3249637" cy="1688124"/>
            </a:xfrm>
          </p:grpSpPr>
          <p:grpSp>
            <p:nvGrpSpPr>
              <p:cNvPr id="32" name="Group 31"/>
              <p:cNvGrpSpPr/>
              <p:nvPr/>
            </p:nvGrpSpPr>
            <p:grpSpPr>
              <a:xfrm>
                <a:off x="5392616" y="1941341"/>
                <a:ext cx="3249637" cy="1688124"/>
                <a:chOff x="2954215" y="1899138"/>
                <a:chExt cx="2630659" cy="1209822"/>
              </a:xfrm>
            </p:grpSpPr>
            <p:sp>
              <p:nvSpPr>
                <p:cNvPr id="37" name="Rounded Rectangle 36"/>
                <p:cNvSpPr/>
                <p:nvPr/>
              </p:nvSpPr>
              <p:spPr>
                <a:xfrm>
                  <a:off x="2954215" y="1899138"/>
                  <a:ext cx="2630659" cy="1209822"/>
                </a:xfrm>
                <a:prstGeom prst="roundRect">
                  <a:avLst/>
                </a:prstGeom>
                <a:ln>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prstClr val="black"/>
                    </a:solidFill>
                  </a:endParaRPr>
                </a:p>
              </p:txBody>
            </p:sp>
            <p:cxnSp>
              <p:nvCxnSpPr>
                <p:cNvPr id="38" name="Straight Connector 37"/>
                <p:cNvCxnSpPr/>
                <p:nvPr/>
              </p:nvCxnSpPr>
              <p:spPr>
                <a:xfrm>
                  <a:off x="2954215" y="2504049"/>
                  <a:ext cx="2630659"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33" name="TextBox 32"/>
              <p:cNvSpPr txBox="1"/>
              <p:nvPr/>
            </p:nvSpPr>
            <p:spPr>
              <a:xfrm>
                <a:off x="5705081" y="2222695"/>
                <a:ext cx="2583980" cy="409106"/>
              </a:xfrm>
              <a:prstGeom prst="rect">
                <a:avLst/>
              </a:prstGeom>
              <a:noFill/>
            </p:spPr>
            <p:txBody>
              <a:bodyPr wrap="square" rtlCol="0">
                <a:spAutoFit/>
              </a:bodyPr>
              <a:lstStyle/>
              <a:p>
                <a:pPr algn="ctr"/>
                <a:r>
                  <a:rPr lang="en-US" sz="2400" b="1" dirty="0" smtClean="0">
                    <a:solidFill>
                      <a:srgbClr val="FF0000"/>
                    </a:solidFill>
                  </a:rPr>
                  <a:t>I) Shape Generation</a:t>
                </a:r>
                <a:endParaRPr lang="en-US" sz="2400" b="1" dirty="0">
                  <a:solidFill>
                    <a:srgbClr val="FF0000"/>
                  </a:solidFill>
                </a:endParaRPr>
              </a:p>
            </p:txBody>
          </p:sp>
          <p:sp>
            <p:nvSpPr>
              <p:cNvPr id="35" name="TextBox 34"/>
              <p:cNvSpPr txBox="1"/>
              <p:nvPr/>
            </p:nvSpPr>
            <p:spPr>
              <a:xfrm>
                <a:off x="6829955" y="3010486"/>
                <a:ext cx="1509150" cy="318194"/>
              </a:xfrm>
              <a:prstGeom prst="rect">
                <a:avLst/>
              </a:prstGeom>
              <a:noFill/>
            </p:spPr>
            <p:txBody>
              <a:bodyPr wrap="square" rtlCol="0">
                <a:spAutoFit/>
              </a:bodyPr>
              <a:lstStyle/>
              <a:p>
                <a:pPr algn="ctr"/>
                <a:r>
                  <a:rPr lang="en-US" sz="2200" b="1" i="1" dirty="0">
                    <a:solidFill>
                      <a:prstClr val="black"/>
                    </a:solidFill>
                  </a:rPr>
                  <a:t>Bezier </a:t>
                </a:r>
                <a:r>
                  <a:rPr lang="en-US" sz="2200" b="1" i="1" dirty="0" smtClean="0">
                    <a:solidFill>
                      <a:prstClr val="black"/>
                    </a:solidFill>
                  </a:rPr>
                  <a:t>Curve</a:t>
                </a:r>
                <a:endParaRPr lang="en-US" sz="2200" b="1" i="1" dirty="0">
                  <a:solidFill>
                    <a:prstClr val="black"/>
                  </a:solidFill>
                </a:endParaRPr>
              </a:p>
            </p:txBody>
          </p:sp>
        </p:grpSp>
        <p:pic>
          <p:nvPicPr>
            <p:cNvPr id="53" name="Picture 52"/>
            <p:cNvPicPr>
              <a:picLocks noChangeAspect="1"/>
            </p:cNvPicPr>
            <p:nvPr/>
          </p:nvPicPr>
          <p:blipFill rotWithShape="1">
            <a:blip r:embed="rId5"/>
            <a:srcRect l="53414" t="4801" r="1073" b="1787"/>
            <a:stretch/>
          </p:blipFill>
          <p:spPr>
            <a:xfrm>
              <a:off x="1066800" y="2771718"/>
              <a:ext cx="1295400" cy="1094731"/>
            </a:xfrm>
            <a:prstGeom prst="rect">
              <a:avLst/>
            </a:prstGeom>
          </p:spPr>
        </p:pic>
      </p:grpSp>
      <p:grpSp>
        <p:nvGrpSpPr>
          <p:cNvPr id="70" name="Group 69"/>
          <p:cNvGrpSpPr/>
          <p:nvPr/>
        </p:nvGrpSpPr>
        <p:grpSpPr>
          <a:xfrm>
            <a:off x="4953000" y="1676400"/>
            <a:ext cx="3886200" cy="1905000"/>
            <a:chOff x="4038600" y="3429000"/>
            <a:chExt cx="3962400" cy="2286000"/>
          </a:xfrm>
        </p:grpSpPr>
        <p:grpSp>
          <p:nvGrpSpPr>
            <p:cNvPr id="63" name="Group 62"/>
            <p:cNvGrpSpPr/>
            <p:nvPr/>
          </p:nvGrpSpPr>
          <p:grpSpPr>
            <a:xfrm>
              <a:off x="4038600" y="3429000"/>
              <a:ext cx="3962400" cy="2286000"/>
              <a:chOff x="5392616" y="1941341"/>
              <a:chExt cx="3249637" cy="1688124"/>
            </a:xfrm>
          </p:grpSpPr>
          <p:grpSp>
            <p:nvGrpSpPr>
              <p:cNvPr id="65" name="Group 64"/>
              <p:cNvGrpSpPr/>
              <p:nvPr/>
            </p:nvGrpSpPr>
            <p:grpSpPr>
              <a:xfrm>
                <a:off x="5392616" y="1941341"/>
                <a:ext cx="3249637" cy="1688124"/>
                <a:chOff x="2954215" y="1899138"/>
                <a:chExt cx="2630659" cy="1209822"/>
              </a:xfrm>
            </p:grpSpPr>
            <p:sp>
              <p:nvSpPr>
                <p:cNvPr id="68" name="Rounded Rectangle 67"/>
                <p:cNvSpPr/>
                <p:nvPr/>
              </p:nvSpPr>
              <p:spPr>
                <a:xfrm>
                  <a:off x="2954215" y="1899138"/>
                  <a:ext cx="2630659" cy="1209822"/>
                </a:xfrm>
                <a:prstGeom prst="roundRect">
                  <a:avLst/>
                </a:prstGeom>
                <a:ln>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prstClr val="black"/>
                    </a:solidFill>
                  </a:endParaRPr>
                </a:p>
              </p:txBody>
            </p:sp>
            <p:cxnSp>
              <p:nvCxnSpPr>
                <p:cNvPr id="69" name="Straight Connector 68"/>
                <p:cNvCxnSpPr/>
                <p:nvPr/>
              </p:nvCxnSpPr>
              <p:spPr>
                <a:xfrm>
                  <a:off x="2954215" y="2504049"/>
                  <a:ext cx="2630659"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66" name="TextBox 65"/>
              <p:cNvSpPr txBox="1"/>
              <p:nvPr/>
            </p:nvSpPr>
            <p:spPr>
              <a:xfrm>
                <a:off x="5705081" y="2222695"/>
                <a:ext cx="2583980" cy="378802"/>
              </a:xfrm>
              <a:prstGeom prst="rect">
                <a:avLst/>
              </a:prstGeom>
              <a:noFill/>
            </p:spPr>
            <p:txBody>
              <a:bodyPr wrap="square" rtlCol="0">
                <a:spAutoFit/>
              </a:bodyPr>
              <a:lstStyle/>
              <a:p>
                <a:pPr algn="ctr"/>
                <a:r>
                  <a:rPr lang="en-US" sz="2400" b="1" dirty="0" smtClean="0">
                    <a:solidFill>
                      <a:srgbClr val="FF0000"/>
                    </a:solidFill>
                  </a:rPr>
                  <a:t>II) Mesh Generation</a:t>
                </a:r>
                <a:endParaRPr lang="en-US" sz="2400" b="1" dirty="0">
                  <a:solidFill>
                    <a:srgbClr val="FF0000"/>
                  </a:solidFill>
                </a:endParaRPr>
              </a:p>
            </p:txBody>
          </p:sp>
          <p:sp>
            <p:nvSpPr>
              <p:cNvPr id="67" name="TextBox 66"/>
              <p:cNvSpPr txBox="1"/>
              <p:nvPr/>
            </p:nvSpPr>
            <p:spPr>
              <a:xfrm>
                <a:off x="6829955" y="3010486"/>
                <a:ext cx="1446657" cy="318194"/>
              </a:xfrm>
              <a:prstGeom prst="rect">
                <a:avLst/>
              </a:prstGeom>
              <a:noFill/>
            </p:spPr>
            <p:txBody>
              <a:bodyPr wrap="square" rtlCol="0">
                <a:spAutoFit/>
              </a:bodyPr>
              <a:lstStyle/>
              <a:p>
                <a:pPr algn="ctr"/>
                <a:r>
                  <a:rPr lang="en-US" sz="2200" b="1" i="1" dirty="0" smtClean="0">
                    <a:solidFill>
                      <a:prstClr val="black"/>
                    </a:solidFill>
                  </a:rPr>
                  <a:t>ICEM</a:t>
                </a:r>
                <a:endParaRPr lang="en-US" sz="2200" b="1" i="1" dirty="0">
                  <a:solidFill>
                    <a:prstClr val="black"/>
                  </a:solidFill>
                </a:endParaRPr>
              </a:p>
            </p:txBody>
          </p:sp>
        </p:grpSp>
        <p:pic>
          <p:nvPicPr>
            <p:cNvPr id="61" name="Picture 6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29200" y="4648200"/>
              <a:ext cx="952500" cy="965033"/>
            </a:xfrm>
            <a:prstGeom prst="rect">
              <a:avLst/>
            </a:prstGeom>
          </p:spPr>
        </p:pic>
      </p:grpSp>
      <p:grpSp>
        <p:nvGrpSpPr>
          <p:cNvPr id="72" name="Group 71"/>
          <p:cNvGrpSpPr/>
          <p:nvPr/>
        </p:nvGrpSpPr>
        <p:grpSpPr>
          <a:xfrm>
            <a:off x="304800" y="4191000"/>
            <a:ext cx="3886200" cy="1905000"/>
            <a:chOff x="5392616" y="1941341"/>
            <a:chExt cx="3249637" cy="1688124"/>
          </a:xfrm>
        </p:grpSpPr>
        <p:grpSp>
          <p:nvGrpSpPr>
            <p:cNvPr id="74" name="Group 73"/>
            <p:cNvGrpSpPr/>
            <p:nvPr/>
          </p:nvGrpSpPr>
          <p:grpSpPr>
            <a:xfrm>
              <a:off x="5392616" y="1941341"/>
              <a:ext cx="3249637" cy="1688124"/>
              <a:chOff x="2954215" y="1899138"/>
              <a:chExt cx="2630659" cy="1209822"/>
            </a:xfrm>
          </p:grpSpPr>
          <p:sp>
            <p:nvSpPr>
              <p:cNvPr id="77" name="Rounded Rectangle 76"/>
              <p:cNvSpPr/>
              <p:nvPr/>
            </p:nvSpPr>
            <p:spPr>
              <a:xfrm>
                <a:off x="2954215" y="1899138"/>
                <a:ext cx="2630659" cy="1209822"/>
              </a:xfrm>
              <a:prstGeom prst="roundRect">
                <a:avLst/>
              </a:prstGeom>
              <a:ln>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prstClr val="black"/>
                  </a:solidFill>
                </a:endParaRPr>
              </a:p>
            </p:txBody>
          </p:sp>
          <p:cxnSp>
            <p:nvCxnSpPr>
              <p:cNvPr id="78" name="Straight Connector 77"/>
              <p:cNvCxnSpPr/>
              <p:nvPr/>
            </p:nvCxnSpPr>
            <p:spPr>
              <a:xfrm>
                <a:off x="2954215" y="2504049"/>
                <a:ext cx="2630659"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75" name="TextBox 74"/>
            <p:cNvSpPr txBox="1"/>
            <p:nvPr/>
          </p:nvSpPr>
          <p:spPr>
            <a:xfrm>
              <a:off x="5583771" y="2253957"/>
              <a:ext cx="2931045" cy="409106"/>
            </a:xfrm>
            <a:prstGeom prst="rect">
              <a:avLst/>
            </a:prstGeom>
            <a:noFill/>
          </p:spPr>
          <p:txBody>
            <a:bodyPr wrap="square" rtlCol="0">
              <a:spAutoFit/>
            </a:bodyPr>
            <a:lstStyle/>
            <a:p>
              <a:pPr algn="ctr"/>
              <a:r>
                <a:rPr lang="en-US" sz="2400" b="1" dirty="0" smtClean="0">
                  <a:solidFill>
                    <a:srgbClr val="FF0000"/>
                  </a:solidFill>
                </a:rPr>
                <a:t>IV) Optimization</a:t>
              </a:r>
              <a:endParaRPr lang="en-US" sz="2400" b="1" dirty="0">
                <a:solidFill>
                  <a:srgbClr val="FF0000"/>
                </a:solidFill>
              </a:endParaRPr>
            </a:p>
          </p:txBody>
        </p:sp>
        <p:sp>
          <p:nvSpPr>
            <p:cNvPr id="76" name="TextBox 75"/>
            <p:cNvSpPr txBox="1"/>
            <p:nvPr/>
          </p:nvSpPr>
          <p:spPr>
            <a:xfrm>
              <a:off x="5767575" y="3010486"/>
              <a:ext cx="2571530" cy="318194"/>
            </a:xfrm>
            <a:prstGeom prst="rect">
              <a:avLst/>
            </a:prstGeom>
            <a:noFill/>
          </p:spPr>
          <p:txBody>
            <a:bodyPr wrap="square" rtlCol="0">
              <a:spAutoFit/>
            </a:bodyPr>
            <a:lstStyle/>
            <a:p>
              <a:pPr algn="ctr"/>
              <a:r>
                <a:rPr lang="en-US" sz="2200" b="1" i="1" dirty="0" smtClean="0">
                  <a:solidFill>
                    <a:prstClr val="black"/>
                  </a:solidFill>
                </a:rPr>
                <a:t>Genetic Algorithm</a:t>
              </a:r>
              <a:endParaRPr lang="en-US" sz="2200" b="1" i="1" dirty="0">
                <a:solidFill>
                  <a:prstClr val="black"/>
                </a:solidFill>
              </a:endParaRPr>
            </a:p>
          </p:txBody>
        </p:sp>
      </p:grpSp>
      <p:grpSp>
        <p:nvGrpSpPr>
          <p:cNvPr id="88" name="Group 87"/>
          <p:cNvGrpSpPr/>
          <p:nvPr/>
        </p:nvGrpSpPr>
        <p:grpSpPr>
          <a:xfrm>
            <a:off x="4953000" y="4191000"/>
            <a:ext cx="3886200" cy="1905000"/>
            <a:chOff x="4800600" y="3962400"/>
            <a:chExt cx="4114800" cy="2057400"/>
          </a:xfrm>
        </p:grpSpPr>
        <p:grpSp>
          <p:nvGrpSpPr>
            <p:cNvPr id="80" name="Group 79"/>
            <p:cNvGrpSpPr/>
            <p:nvPr/>
          </p:nvGrpSpPr>
          <p:grpSpPr>
            <a:xfrm>
              <a:off x="4800600" y="3962400"/>
              <a:ext cx="4114800" cy="2057400"/>
              <a:chOff x="5392616" y="1941341"/>
              <a:chExt cx="3249637" cy="1688124"/>
            </a:xfrm>
          </p:grpSpPr>
          <p:grpSp>
            <p:nvGrpSpPr>
              <p:cNvPr id="82" name="Group 81"/>
              <p:cNvGrpSpPr/>
              <p:nvPr/>
            </p:nvGrpSpPr>
            <p:grpSpPr>
              <a:xfrm>
                <a:off x="5392616" y="1941341"/>
                <a:ext cx="3249637" cy="1688124"/>
                <a:chOff x="2954215" y="1899138"/>
                <a:chExt cx="2630659" cy="1209822"/>
              </a:xfrm>
            </p:grpSpPr>
            <p:sp>
              <p:nvSpPr>
                <p:cNvPr id="85" name="Rounded Rectangle 84"/>
                <p:cNvSpPr/>
                <p:nvPr/>
              </p:nvSpPr>
              <p:spPr>
                <a:xfrm>
                  <a:off x="2954215" y="1899138"/>
                  <a:ext cx="2630659" cy="1209822"/>
                </a:xfrm>
                <a:prstGeom prst="roundRect">
                  <a:avLst/>
                </a:prstGeom>
                <a:ln>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solidFill>
                      <a:prstClr val="black"/>
                    </a:solidFill>
                  </a:endParaRPr>
                </a:p>
              </p:txBody>
            </p:sp>
            <p:cxnSp>
              <p:nvCxnSpPr>
                <p:cNvPr id="86" name="Straight Connector 85"/>
                <p:cNvCxnSpPr/>
                <p:nvPr/>
              </p:nvCxnSpPr>
              <p:spPr>
                <a:xfrm>
                  <a:off x="2954215" y="2504049"/>
                  <a:ext cx="2630659"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83" name="TextBox 82"/>
              <p:cNvSpPr txBox="1"/>
              <p:nvPr/>
            </p:nvSpPr>
            <p:spPr>
              <a:xfrm>
                <a:off x="5705081" y="2222695"/>
                <a:ext cx="2583980" cy="409106"/>
              </a:xfrm>
              <a:prstGeom prst="rect">
                <a:avLst/>
              </a:prstGeom>
              <a:noFill/>
            </p:spPr>
            <p:txBody>
              <a:bodyPr wrap="square" rtlCol="0">
                <a:spAutoFit/>
              </a:bodyPr>
              <a:lstStyle/>
              <a:p>
                <a:pPr algn="ctr"/>
                <a:r>
                  <a:rPr lang="en-US" sz="2400" b="1" dirty="0" smtClean="0">
                    <a:solidFill>
                      <a:srgbClr val="FF0000"/>
                    </a:solidFill>
                  </a:rPr>
                  <a:t>III) CFD Simulation</a:t>
                </a:r>
                <a:endParaRPr lang="en-US" sz="2400" b="1" dirty="0">
                  <a:solidFill>
                    <a:srgbClr val="FF0000"/>
                  </a:solidFill>
                </a:endParaRPr>
              </a:p>
            </p:txBody>
          </p:sp>
          <p:sp>
            <p:nvSpPr>
              <p:cNvPr id="84" name="TextBox 83"/>
              <p:cNvSpPr txBox="1"/>
              <p:nvPr/>
            </p:nvSpPr>
            <p:spPr>
              <a:xfrm>
                <a:off x="6921857" y="2954215"/>
                <a:ext cx="1656677" cy="381832"/>
              </a:xfrm>
              <a:prstGeom prst="rect">
                <a:avLst/>
              </a:prstGeom>
              <a:noFill/>
            </p:spPr>
            <p:txBody>
              <a:bodyPr wrap="square" rtlCol="0">
                <a:spAutoFit/>
              </a:bodyPr>
              <a:lstStyle/>
              <a:p>
                <a:pPr algn="ctr"/>
                <a:r>
                  <a:rPr lang="en-US" sz="2200" b="1" i="1" dirty="0" smtClean="0">
                    <a:solidFill>
                      <a:prstClr val="black"/>
                    </a:solidFill>
                  </a:rPr>
                  <a:t>ANSYS FLUENT</a:t>
                </a:r>
                <a:endParaRPr lang="en-US" sz="2200" b="1" i="1" dirty="0">
                  <a:solidFill>
                    <a:prstClr val="black"/>
                  </a:solidFill>
                </a:endParaRPr>
              </a:p>
            </p:txBody>
          </p:sp>
        </p:grpSp>
        <p:pic>
          <p:nvPicPr>
            <p:cNvPr id="87" name="Picture 8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68788" y="5032248"/>
              <a:ext cx="838200" cy="838200"/>
            </a:xfrm>
            <a:prstGeom prst="rect">
              <a:avLst/>
            </a:prstGeom>
          </p:spPr>
        </p:pic>
      </p:grpSp>
      <p:cxnSp>
        <p:nvCxnSpPr>
          <p:cNvPr id="96" name="Straight Arrow Connector 95"/>
          <p:cNvCxnSpPr/>
          <p:nvPr/>
        </p:nvCxnSpPr>
        <p:spPr>
          <a:xfrm>
            <a:off x="4267200" y="2667000"/>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7" name="Straight Arrow Connector 96"/>
          <p:cNvCxnSpPr/>
          <p:nvPr/>
        </p:nvCxnSpPr>
        <p:spPr>
          <a:xfrm flipH="1">
            <a:off x="4267200" y="5181600"/>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1" name="Straight Arrow Connector 100"/>
          <p:cNvCxnSpPr/>
          <p:nvPr/>
        </p:nvCxnSpPr>
        <p:spPr>
          <a:xfrm>
            <a:off x="6934200" y="3657600"/>
            <a:ext cx="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4" name="Straight Arrow Connector 103"/>
          <p:cNvCxnSpPr/>
          <p:nvPr/>
        </p:nvCxnSpPr>
        <p:spPr>
          <a:xfrm flipV="1">
            <a:off x="2209800" y="3657600"/>
            <a:ext cx="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36042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7</a:t>
            </a:fld>
            <a:endParaRPr lang="en-US">
              <a:solidFill>
                <a:prstClr val="black">
                  <a:tint val="75000"/>
                </a:prstClr>
              </a:solidFill>
            </a:endParaRPr>
          </a:p>
        </p:txBody>
      </p:sp>
      <p:pic>
        <p:nvPicPr>
          <p:cNvPr id="19" name="Picture 18" descr="Bezier 4.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2438400"/>
            <a:ext cx="3352800" cy="1397000"/>
          </a:xfrm>
          <a:prstGeom prst="rect">
            <a:avLst/>
          </a:prstGeom>
        </p:spPr>
      </p:pic>
      <p:pic>
        <p:nvPicPr>
          <p:cNvPr id="20" name="Picture 19" descr="Bézier 3.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2438400"/>
            <a:ext cx="3352800" cy="1397000"/>
          </a:xfrm>
          <a:prstGeom prst="rect">
            <a:avLst/>
          </a:prstGeom>
        </p:spPr>
      </p:pic>
      <p:grpSp>
        <p:nvGrpSpPr>
          <p:cNvPr id="24" name="Group 23"/>
          <p:cNvGrpSpPr/>
          <p:nvPr/>
        </p:nvGrpSpPr>
        <p:grpSpPr>
          <a:xfrm>
            <a:off x="228600" y="152400"/>
            <a:ext cx="8686800" cy="6270344"/>
            <a:chOff x="228600" y="152400"/>
            <a:chExt cx="8686800" cy="6270344"/>
          </a:xfrm>
        </p:grpSpPr>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228600" y="533400"/>
                <a:ext cx="5791200" cy="630942"/>
              </a:xfrm>
              <a:prstGeom prst="rect">
                <a:avLst/>
              </a:prstGeom>
              <a:noFill/>
            </p:spPr>
            <p:txBody>
              <a:bodyPr wrap="square" rtlCol="0">
                <a:spAutoFit/>
              </a:bodyPr>
              <a:lstStyle/>
              <a:p>
                <a:r>
                  <a:rPr lang="en-US" sz="3500" dirty="0" smtClean="0">
                    <a:solidFill>
                      <a:prstClr val="black"/>
                    </a:solidFill>
                  </a:rPr>
                  <a:t>Shape Generation</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21" name="TextBox 20"/>
            <p:cNvSpPr txBox="1"/>
            <p:nvPr/>
          </p:nvSpPr>
          <p:spPr>
            <a:xfrm>
              <a:off x="228600" y="1676400"/>
              <a:ext cx="1905000" cy="461665"/>
            </a:xfrm>
            <a:prstGeom prst="rect">
              <a:avLst/>
            </a:prstGeom>
            <a:noFill/>
          </p:spPr>
          <p:txBody>
            <a:bodyPr wrap="square" rtlCol="0">
              <a:spAutoFit/>
            </a:bodyPr>
            <a:lstStyle/>
            <a:p>
              <a:r>
                <a:rPr lang="en-US" sz="2400" dirty="0" smtClean="0">
                  <a:solidFill>
                    <a:prstClr val="black"/>
                  </a:solidFill>
                </a:rPr>
                <a:t>Bezier Curves</a:t>
              </a:r>
              <a:endParaRPr lang="en-US" sz="2400" dirty="0">
                <a:solidFill>
                  <a:prstClr val="black"/>
                </a:solidFill>
              </a:endParaRPr>
            </a:p>
          </p:txBody>
        </p:sp>
      </p:grpSp>
      <p:sp>
        <p:nvSpPr>
          <p:cNvPr id="23" name="TextBox 22"/>
          <p:cNvSpPr txBox="1"/>
          <p:nvPr/>
        </p:nvSpPr>
        <p:spPr>
          <a:xfrm>
            <a:off x="1905000" y="4343400"/>
            <a:ext cx="6553200" cy="1754327"/>
          </a:xfrm>
          <a:prstGeom prst="rect">
            <a:avLst/>
          </a:prstGeom>
          <a:noFill/>
        </p:spPr>
        <p:txBody>
          <a:bodyPr wrap="square" rtlCol="0">
            <a:spAutoFit/>
          </a:bodyPr>
          <a:lstStyle/>
          <a:p>
            <a:pPr marL="285750" indent="-285750">
              <a:buFont typeface="Arial"/>
              <a:buChar char="•"/>
            </a:pPr>
            <a:r>
              <a:rPr lang="en-US" dirty="0" smtClean="0">
                <a:solidFill>
                  <a:prstClr val="black"/>
                </a:solidFill>
              </a:rPr>
              <a:t>Fix initial and end points</a:t>
            </a:r>
          </a:p>
          <a:p>
            <a:pPr marL="285750" indent="-285750">
              <a:buFont typeface="Arial"/>
              <a:buChar char="•"/>
            </a:pPr>
            <a:r>
              <a:rPr lang="en-US" dirty="0" smtClean="0">
                <a:solidFill>
                  <a:prstClr val="black"/>
                </a:solidFill>
              </a:rPr>
              <a:t>Fix initial and final slope</a:t>
            </a:r>
          </a:p>
          <a:p>
            <a:pPr marL="285750" indent="-285750">
              <a:buFont typeface="Arial"/>
              <a:buChar char="•"/>
            </a:pPr>
            <a:r>
              <a:rPr lang="en-US" dirty="0" smtClean="0">
                <a:solidFill>
                  <a:prstClr val="black"/>
                </a:solidFill>
              </a:rPr>
              <a:t>Control point information is</a:t>
            </a:r>
          </a:p>
          <a:p>
            <a:pPr marL="742950" lvl="1" indent="-285750">
              <a:buFont typeface="Arial"/>
              <a:buChar char="•"/>
            </a:pPr>
            <a:r>
              <a:rPr lang="en-US" dirty="0" smtClean="0">
                <a:solidFill>
                  <a:prstClr val="black"/>
                </a:solidFill>
              </a:rPr>
              <a:t>Easily stored</a:t>
            </a:r>
          </a:p>
          <a:p>
            <a:pPr marL="742950" lvl="1" indent="-285750">
              <a:buFont typeface="Arial"/>
              <a:buChar char="•"/>
            </a:pPr>
            <a:r>
              <a:rPr lang="en-US" dirty="0" smtClean="0">
                <a:solidFill>
                  <a:prstClr val="black"/>
                </a:solidFill>
              </a:rPr>
              <a:t>Easily swapped between curves</a:t>
            </a:r>
          </a:p>
          <a:p>
            <a:pPr marL="285750" indent="-285750">
              <a:buFont typeface="Arial"/>
              <a:buChar char="•"/>
            </a:pPr>
            <a:r>
              <a:rPr lang="en-US" dirty="0" smtClean="0">
                <a:solidFill>
                  <a:prstClr val="black"/>
                </a:solidFill>
              </a:rPr>
              <a:t>Changes in control points result in similar changes to the curve</a:t>
            </a:r>
          </a:p>
        </p:txBody>
      </p:sp>
    </p:spTree>
    <p:extLst>
      <p:ext uri="{BB962C8B-B14F-4D97-AF65-F5344CB8AC3E}">
        <p14:creationId xmlns:p14="http://schemas.microsoft.com/office/powerpoint/2010/main" val="288536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8</a:t>
            </a:fld>
            <a:endParaRPr lang="en-US">
              <a:solidFill>
                <a:prstClr val="black">
                  <a:tint val="75000"/>
                </a:prstClr>
              </a:solidFill>
            </a:endParaRPr>
          </a:p>
        </p:txBody>
      </p:sp>
      <p:grpSp>
        <p:nvGrpSpPr>
          <p:cNvPr id="3" name="Group 2"/>
          <p:cNvGrpSpPr/>
          <p:nvPr/>
        </p:nvGrpSpPr>
        <p:grpSpPr>
          <a:xfrm>
            <a:off x="152400" y="152400"/>
            <a:ext cx="8763000" cy="6270344"/>
            <a:chOff x="152400" y="152400"/>
            <a:chExt cx="8763000" cy="6270344"/>
          </a:xfrm>
        </p:grpSpPr>
        <p:sp>
          <p:nvSpPr>
            <p:cNvPr id="4" name="TextBox 3"/>
            <p:cNvSpPr txBox="1"/>
            <p:nvPr/>
          </p:nvSpPr>
          <p:spPr>
            <a:xfrm>
              <a:off x="152400" y="533400"/>
              <a:ext cx="5791200" cy="630942"/>
            </a:xfrm>
            <a:prstGeom prst="rect">
              <a:avLst/>
            </a:prstGeom>
            <a:noFill/>
          </p:spPr>
          <p:txBody>
            <a:bodyPr wrap="square" rtlCol="0">
              <a:spAutoFit/>
            </a:bodyPr>
            <a:lstStyle/>
            <a:p>
              <a:r>
                <a:rPr lang="en-US" sz="3500" dirty="0" smtClean="0">
                  <a:solidFill>
                    <a:prstClr val="black"/>
                  </a:solidFill>
                </a:rPr>
                <a:t>Shape Generation (contd.)</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20" name="TextBox 19"/>
          <p:cNvSpPr txBox="1"/>
          <p:nvPr/>
        </p:nvSpPr>
        <p:spPr>
          <a:xfrm>
            <a:off x="228600" y="1676400"/>
            <a:ext cx="4267200" cy="461665"/>
          </a:xfrm>
          <a:prstGeom prst="rect">
            <a:avLst/>
          </a:prstGeom>
          <a:noFill/>
        </p:spPr>
        <p:txBody>
          <a:bodyPr wrap="square" rtlCol="0">
            <a:spAutoFit/>
          </a:bodyPr>
          <a:lstStyle/>
          <a:p>
            <a:r>
              <a:rPr lang="en-US" sz="2400" dirty="0" smtClean="0">
                <a:solidFill>
                  <a:prstClr val="black"/>
                </a:solidFill>
              </a:rPr>
              <a:t>Random Shapes -- Generated</a:t>
            </a:r>
            <a:endParaRPr lang="en-US" sz="2400" dirty="0">
              <a:solidFill>
                <a:prstClr val="black"/>
              </a:solidFill>
            </a:endParaRPr>
          </a:p>
        </p:txBody>
      </p:sp>
      <p:sp>
        <p:nvSpPr>
          <p:cNvPr id="21" name="TextBox 20"/>
          <p:cNvSpPr txBox="1"/>
          <p:nvPr/>
        </p:nvSpPr>
        <p:spPr>
          <a:xfrm>
            <a:off x="990600" y="2209800"/>
            <a:ext cx="6553200" cy="646331"/>
          </a:xfrm>
          <a:prstGeom prst="rect">
            <a:avLst/>
          </a:prstGeom>
          <a:noFill/>
        </p:spPr>
        <p:txBody>
          <a:bodyPr wrap="square" rtlCol="0">
            <a:spAutoFit/>
          </a:bodyPr>
          <a:lstStyle/>
          <a:p>
            <a:pPr marL="285750" indent="-285750">
              <a:buFont typeface="Arial"/>
              <a:buChar char="•"/>
            </a:pPr>
            <a:r>
              <a:rPr lang="en-US" dirty="0" smtClean="0">
                <a:solidFill>
                  <a:prstClr val="black"/>
                </a:solidFill>
              </a:rPr>
              <a:t>Fixed first two and final two control points</a:t>
            </a:r>
          </a:p>
          <a:p>
            <a:pPr marL="285750" indent="-285750">
              <a:buFont typeface="Arial"/>
              <a:buChar char="•"/>
            </a:pPr>
            <a:r>
              <a:rPr lang="en-US" dirty="0" smtClean="0">
                <a:solidFill>
                  <a:prstClr val="black"/>
                </a:solidFill>
              </a:rPr>
              <a:t>Remaining four are randomly generated</a:t>
            </a:r>
          </a:p>
        </p:txBody>
      </p:sp>
      <p:grpSp>
        <p:nvGrpSpPr>
          <p:cNvPr id="25" name="Group 24"/>
          <p:cNvGrpSpPr/>
          <p:nvPr/>
        </p:nvGrpSpPr>
        <p:grpSpPr>
          <a:xfrm>
            <a:off x="152400" y="3200400"/>
            <a:ext cx="8686800" cy="2960132"/>
            <a:chOff x="152400" y="3200400"/>
            <a:chExt cx="8686800" cy="2960132"/>
          </a:xfrm>
        </p:grpSpPr>
        <p:grpSp>
          <p:nvGrpSpPr>
            <p:cNvPr id="15" name="Group 14"/>
            <p:cNvGrpSpPr/>
            <p:nvPr/>
          </p:nvGrpSpPr>
          <p:grpSpPr>
            <a:xfrm>
              <a:off x="152400" y="3200400"/>
              <a:ext cx="8686800" cy="2667000"/>
              <a:chOff x="0" y="0"/>
              <a:chExt cx="6339840" cy="1830070"/>
            </a:xfrm>
          </p:grpSpPr>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442845" cy="1828800"/>
              </a:xfrm>
              <a:prstGeom prst="rect">
                <a:avLst/>
              </a:prstGeom>
            </p:spPr>
          </p:pic>
          <p:pic>
            <p:nvPicPr>
              <p:cNvPr id="18" name="Picture 17"/>
              <p:cNvPicPr>
                <a:picLocks noChangeAspect="1"/>
              </p:cNvPicPr>
              <p:nvPr/>
            </p:nvPicPr>
            <p:blipFill rotWithShape="1">
              <a:blip r:embed="rId6">
                <a:extLst>
                  <a:ext uri="{28A0092B-C50C-407E-A947-70E740481C1C}">
                    <a14:useLocalDpi xmlns:a14="http://schemas.microsoft.com/office/drawing/2010/main" val="0"/>
                  </a:ext>
                </a:extLst>
              </a:blip>
              <a:srcRect l="12641" t="6704"/>
              <a:stretch/>
            </p:blipFill>
            <p:spPr bwMode="auto">
              <a:xfrm>
                <a:off x="2251710" y="122555"/>
                <a:ext cx="2136775" cy="1707515"/>
              </a:xfrm>
              <a:prstGeom prst="rect">
                <a:avLst/>
              </a:prstGeom>
              <a:ln>
                <a:noFill/>
              </a:ln>
              <a:extLst>
                <a:ext uri="{53640926-AAD7-44D8-BBD7-CCE9431645EC}">
                  <a14:shadowObscured xmlns:a14="http://schemas.microsoft.com/office/drawing/2010/main"/>
                </a:ext>
              </a:extLst>
            </p:spPr>
          </p:pic>
          <p:pic>
            <p:nvPicPr>
              <p:cNvPr id="19" name="Picture 18"/>
              <p:cNvPicPr>
                <a:picLocks noChangeAspect="1"/>
              </p:cNvPicPr>
              <p:nvPr/>
            </p:nvPicPr>
            <p:blipFill rotWithShape="1">
              <a:blip r:embed="rId7">
                <a:extLst>
                  <a:ext uri="{28A0092B-C50C-407E-A947-70E740481C1C}">
                    <a14:useLocalDpi xmlns:a14="http://schemas.microsoft.com/office/drawing/2010/main" val="0"/>
                  </a:ext>
                </a:extLst>
              </a:blip>
              <a:srcRect l="12362" t="6702"/>
              <a:stretch/>
            </p:blipFill>
            <p:spPr bwMode="auto">
              <a:xfrm>
                <a:off x="4199255" y="122555"/>
                <a:ext cx="2140585" cy="1705610"/>
              </a:xfrm>
              <a:prstGeom prst="rect">
                <a:avLst/>
              </a:prstGeom>
              <a:ln>
                <a:noFill/>
              </a:ln>
              <a:extLst>
                <a:ext uri="{53640926-AAD7-44D8-BBD7-CCE9431645EC}">
                  <a14:shadowObscured xmlns:a14="http://schemas.microsoft.com/office/drawing/2010/main"/>
                </a:ext>
              </a:extLst>
            </p:spPr>
          </p:pic>
        </p:grpSp>
        <p:sp>
          <p:nvSpPr>
            <p:cNvPr id="22" name="TextBox 21"/>
            <p:cNvSpPr txBox="1"/>
            <p:nvPr/>
          </p:nvSpPr>
          <p:spPr>
            <a:xfrm>
              <a:off x="1295400" y="5791200"/>
              <a:ext cx="1066800" cy="369332"/>
            </a:xfrm>
            <a:prstGeom prst="rect">
              <a:avLst/>
            </a:prstGeom>
            <a:noFill/>
          </p:spPr>
          <p:txBody>
            <a:bodyPr wrap="square" rtlCol="0">
              <a:spAutoFit/>
            </a:bodyPr>
            <a:lstStyle/>
            <a:p>
              <a:pPr algn="ctr"/>
              <a:r>
                <a:rPr lang="en-US" dirty="0" smtClean="0">
                  <a:solidFill>
                    <a:prstClr val="black"/>
                  </a:solidFill>
                </a:rPr>
                <a:t>Case 1</a:t>
              </a:r>
              <a:endParaRPr lang="en-US" dirty="0">
                <a:solidFill>
                  <a:prstClr val="black"/>
                </a:solidFill>
              </a:endParaRPr>
            </a:p>
          </p:txBody>
        </p:sp>
        <p:sp>
          <p:nvSpPr>
            <p:cNvPr id="23" name="TextBox 22"/>
            <p:cNvSpPr txBox="1"/>
            <p:nvPr/>
          </p:nvSpPr>
          <p:spPr>
            <a:xfrm>
              <a:off x="3962400" y="5791200"/>
              <a:ext cx="1066800" cy="369332"/>
            </a:xfrm>
            <a:prstGeom prst="rect">
              <a:avLst/>
            </a:prstGeom>
            <a:noFill/>
          </p:spPr>
          <p:txBody>
            <a:bodyPr wrap="square" rtlCol="0">
              <a:spAutoFit/>
            </a:bodyPr>
            <a:lstStyle/>
            <a:p>
              <a:pPr algn="ctr"/>
              <a:r>
                <a:rPr lang="en-US" dirty="0" smtClean="0">
                  <a:solidFill>
                    <a:prstClr val="black"/>
                  </a:solidFill>
                </a:rPr>
                <a:t>Case 2</a:t>
              </a:r>
              <a:endParaRPr lang="en-US" dirty="0">
                <a:solidFill>
                  <a:prstClr val="black"/>
                </a:solidFill>
              </a:endParaRPr>
            </a:p>
          </p:txBody>
        </p:sp>
        <p:sp>
          <p:nvSpPr>
            <p:cNvPr id="24" name="TextBox 23"/>
            <p:cNvSpPr txBox="1"/>
            <p:nvPr/>
          </p:nvSpPr>
          <p:spPr>
            <a:xfrm>
              <a:off x="6781800" y="5791200"/>
              <a:ext cx="1066800" cy="369332"/>
            </a:xfrm>
            <a:prstGeom prst="rect">
              <a:avLst/>
            </a:prstGeom>
            <a:noFill/>
          </p:spPr>
          <p:txBody>
            <a:bodyPr wrap="square" rtlCol="0">
              <a:spAutoFit/>
            </a:bodyPr>
            <a:lstStyle/>
            <a:p>
              <a:pPr algn="ctr"/>
              <a:r>
                <a:rPr lang="en-US" dirty="0" smtClean="0">
                  <a:solidFill>
                    <a:prstClr val="black"/>
                  </a:solidFill>
                </a:rPr>
                <a:t>Case 3</a:t>
              </a:r>
              <a:endParaRPr lang="en-US" dirty="0">
                <a:solidFill>
                  <a:prstClr val="black"/>
                </a:solidFill>
              </a:endParaRPr>
            </a:p>
          </p:txBody>
        </p:sp>
      </p:grpSp>
    </p:spTree>
    <p:extLst>
      <p:ext uri="{BB962C8B-B14F-4D97-AF65-F5344CB8AC3E}">
        <p14:creationId xmlns:p14="http://schemas.microsoft.com/office/powerpoint/2010/main" val="37680981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9</a:t>
            </a:fld>
            <a:endParaRPr lang="en-US">
              <a:solidFill>
                <a:prstClr val="black">
                  <a:tint val="75000"/>
                </a:prstClr>
              </a:solidFill>
            </a:endParaRPr>
          </a:p>
        </p:txBody>
      </p:sp>
      <p:grpSp>
        <p:nvGrpSpPr>
          <p:cNvPr id="14" name="Group 13"/>
          <p:cNvGrpSpPr/>
          <p:nvPr/>
        </p:nvGrpSpPr>
        <p:grpSpPr>
          <a:xfrm>
            <a:off x="228600" y="152400"/>
            <a:ext cx="8686800" cy="6270344"/>
            <a:chOff x="228600" y="152400"/>
            <a:chExt cx="8686800" cy="6270344"/>
          </a:xfrm>
        </p:grpSpPr>
        <p:grpSp>
          <p:nvGrpSpPr>
            <p:cNvPr id="15" name="Group 14"/>
            <p:cNvGrpSpPr/>
            <p:nvPr/>
          </p:nvGrpSpPr>
          <p:grpSpPr>
            <a:xfrm>
              <a:off x="228600" y="152400"/>
              <a:ext cx="8686800" cy="6270344"/>
              <a:chOff x="228600" y="152400"/>
              <a:chExt cx="8686800" cy="6270344"/>
            </a:xfrm>
          </p:grpSpPr>
          <p:sp>
            <p:nvSpPr>
              <p:cNvPr id="17" name="TextBox 16"/>
              <p:cNvSpPr txBox="1"/>
              <p:nvPr/>
            </p:nvSpPr>
            <p:spPr>
              <a:xfrm>
                <a:off x="228600" y="533400"/>
                <a:ext cx="5791200" cy="630942"/>
              </a:xfrm>
              <a:prstGeom prst="rect">
                <a:avLst/>
              </a:prstGeom>
              <a:noFill/>
            </p:spPr>
            <p:txBody>
              <a:bodyPr wrap="square" rtlCol="0">
                <a:spAutoFit/>
              </a:bodyPr>
              <a:lstStyle/>
              <a:p>
                <a:r>
                  <a:rPr lang="en-US" sz="3500" dirty="0" smtClean="0">
                    <a:solidFill>
                      <a:prstClr val="black"/>
                    </a:solidFill>
                  </a:rPr>
                  <a:t>Mesh Generation</a:t>
                </a:r>
                <a:endParaRPr lang="en-US" sz="3500" dirty="0">
                  <a:solidFill>
                    <a:prstClr val="black"/>
                  </a:solidFill>
                </a:endParaRPr>
              </a:p>
            </p:txBody>
          </p:sp>
          <p:grpSp>
            <p:nvGrpSpPr>
              <p:cNvPr id="18" name="Group 17"/>
              <p:cNvGrpSpPr/>
              <p:nvPr/>
            </p:nvGrpSpPr>
            <p:grpSpPr>
              <a:xfrm>
                <a:off x="228600" y="152400"/>
                <a:ext cx="8686800" cy="6270344"/>
                <a:chOff x="228600" y="130456"/>
                <a:chExt cx="8686800" cy="6270344"/>
              </a:xfrm>
            </p:grpSpPr>
            <p:grpSp>
              <p:nvGrpSpPr>
                <p:cNvPr id="19" name="Group 18"/>
                <p:cNvGrpSpPr/>
                <p:nvPr/>
              </p:nvGrpSpPr>
              <p:grpSpPr>
                <a:xfrm>
                  <a:off x="228600" y="1295400"/>
                  <a:ext cx="8686800" cy="5105400"/>
                  <a:chOff x="228600" y="1295400"/>
                  <a:chExt cx="8686800" cy="5105400"/>
                </a:xfrm>
              </p:grpSpPr>
              <p:cxnSp>
                <p:nvCxnSpPr>
                  <p:cNvPr id="25" name="Straight Connector 24"/>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20" name="Group 19"/>
                <p:cNvGrpSpPr/>
                <p:nvPr/>
              </p:nvGrpSpPr>
              <p:grpSpPr>
                <a:xfrm>
                  <a:off x="6081348" y="130456"/>
                  <a:ext cx="2800056" cy="1088745"/>
                  <a:chOff x="7605348" y="130455"/>
                  <a:chExt cx="2800056" cy="1088745"/>
                </a:xfrm>
                <a:solidFill>
                  <a:schemeClr val="bg1"/>
                </a:solidFill>
              </p:grpSpPr>
              <p:pic>
                <p:nvPicPr>
                  <p:cNvPr id="21" name="Picture 2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22"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23" name="Straight Connector 22"/>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6" name="TextBox 15"/>
            <p:cNvSpPr txBox="1"/>
            <p:nvPr/>
          </p:nvSpPr>
          <p:spPr>
            <a:xfrm>
              <a:off x="228600" y="1524000"/>
              <a:ext cx="3352800" cy="461665"/>
            </a:xfrm>
            <a:prstGeom prst="rect">
              <a:avLst/>
            </a:prstGeom>
            <a:noFill/>
          </p:spPr>
          <p:txBody>
            <a:bodyPr wrap="square" rtlCol="0">
              <a:spAutoFit/>
            </a:bodyPr>
            <a:lstStyle/>
            <a:p>
              <a:r>
                <a:rPr lang="en-US" sz="2400" dirty="0" smtClean="0">
                  <a:solidFill>
                    <a:prstClr val="black"/>
                  </a:solidFill>
                </a:rPr>
                <a:t>ICEM Meshing Software</a:t>
              </a:r>
              <a:endParaRPr lang="en-US" sz="2400" dirty="0">
                <a:solidFill>
                  <a:prstClr val="black"/>
                </a:solidFill>
              </a:endParaRPr>
            </a:p>
          </p:txBody>
        </p:sp>
      </p:grpSp>
      <p:sp>
        <p:nvSpPr>
          <p:cNvPr id="27" name="TextBox 26"/>
          <p:cNvSpPr txBox="1"/>
          <p:nvPr/>
        </p:nvSpPr>
        <p:spPr>
          <a:xfrm>
            <a:off x="990600" y="2209800"/>
            <a:ext cx="6553200" cy="1477328"/>
          </a:xfrm>
          <a:prstGeom prst="rect">
            <a:avLst/>
          </a:prstGeom>
          <a:noFill/>
        </p:spPr>
        <p:txBody>
          <a:bodyPr wrap="square" rtlCol="0">
            <a:spAutoFit/>
          </a:bodyPr>
          <a:lstStyle/>
          <a:p>
            <a:pPr marL="285750" indent="-285750">
              <a:buFont typeface="Arial"/>
              <a:buChar char="•"/>
            </a:pPr>
            <a:r>
              <a:rPr lang="en-US" dirty="0" smtClean="0">
                <a:solidFill>
                  <a:prstClr val="black"/>
                </a:solidFill>
              </a:rPr>
              <a:t>Automated via calling a script</a:t>
            </a:r>
          </a:p>
          <a:p>
            <a:pPr marL="742950" lvl="1" indent="-285750">
              <a:buFont typeface="Arial"/>
              <a:buChar char="•"/>
            </a:pPr>
            <a:r>
              <a:rPr lang="en-US" dirty="0">
                <a:solidFill>
                  <a:prstClr val="black"/>
                </a:solidFill>
              </a:rPr>
              <a:t>Loads the shape profile (red curve)</a:t>
            </a:r>
          </a:p>
          <a:p>
            <a:pPr marL="742950" lvl="1" indent="-285750">
              <a:buFont typeface="Arial"/>
              <a:buChar char="•"/>
            </a:pPr>
            <a:r>
              <a:rPr lang="en-US" dirty="0">
                <a:solidFill>
                  <a:prstClr val="black"/>
                </a:solidFill>
              </a:rPr>
              <a:t>Same mesh except for the shape profile </a:t>
            </a:r>
            <a:r>
              <a:rPr lang="en-US" dirty="0" smtClean="0">
                <a:solidFill>
                  <a:prstClr val="black"/>
                </a:solidFill>
              </a:rPr>
              <a:t>portion</a:t>
            </a:r>
          </a:p>
          <a:p>
            <a:pPr marL="742950" lvl="1" indent="-285750">
              <a:buFont typeface="Arial"/>
              <a:buChar char="•"/>
            </a:pPr>
            <a:r>
              <a:rPr lang="en-US" dirty="0" smtClean="0">
                <a:solidFill>
                  <a:prstClr val="black"/>
                </a:solidFill>
              </a:rPr>
              <a:t>Segmented mesh most accurate and efficient</a:t>
            </a:r>
          </a:p>
          <a:p>
            <a:pPr marL="742950" lvl="1" indent="-285750">
              <a:buFont typeface="Arial"/>
              <a:buChar char="•"/>
            </a:pPr>
            <a:endParaRPr lang="en-US" dirty="0" smtClean="0">
              <a:solidFill>
                <a:prstClr val="black"/>
              </a:solidFill>
            </a:endParaRPr>
          </a:p>
        </p:txBody>
      </p:sp>
    </p:spTree>
    <p:extLst>
      <p:ext uri="{BB962C8B-B14F-4D97-AF65-F5344CB8AC3E}">
        <p14:creationId xmlns:p14="http://schemas.microsoft.com/office/powerpoint/2010/main" val="24095356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10</a:t>
            </a:fld>
            <a:endParaRPr lang="en-US">
              <a:solidFill>
                <a:prstClr val="black">
                  <a:tint val="75000"/>
                </a:prstClr>
              </a:solidFill>
            </a:endParaRPr>
          </a:p>
        </p:txBody>
      </p:sp>
      <p:grpSp>
        <p:nvGrpSpPr>
          <p:cNvPr id="15" name="Group 14"/>
          <p:cNvGrpSpPr/>
          <p:nvPr/>
        </p:nvGrpSpPr>
        <p:grpSpPr>
          <a:xfrm>
            <a:off x="228600" y="152400"/>
            <a:ext cx="8686800" cy="6270344"/>
            <a:chOff x="228600" y="152400"/>
            <a:chExt cx="8686800" cy="6270344"/>
          </a:xfrm>
        </p:grpSpPr>
        <p:sp>
          <p:nvSpPr>
            <p:cNvPr id="17" name="TextBox 16"/>
            <p:cNvSpPr txBox="1"/>
            <p:nvPr/>
          </p:nvSpPr>
          <p:spPr>
            <a:xfrm>
              <a:off x="228600" y="588258"/>
              <a:ext cx="5791200" cy="630942"/>
            </a:xfrm>
            <a:prstGeom prst="rect">
              <a:avLst/>
            </a:prstGeom>
            <a:noFill/>
          </p:spPr>
          <p:txBody>
            <a:bodyPr wrap="square" rtlCol="0">
              <a:spAutoFit/>
            </a:bodyPr>
            <a:lstStyle/>
            <a:p>
              <a:r>
                <a:rPr lang="en-US" sz="3500" dirty="0" smtClean="0">
                  <a:solidFill>
                    <a:prstClr val="black"/>
                  </a:solidFill>
                </a:rPr>
                <a:t>Mesh Study</a:t>
              </a:r>
              <a:endParaRPr lang="en-US" sz="3500" dirty="0">
                <a:solidFill>
                  <a:prstClr val="black"/>
                </a:solidFill>
              </a:endParaRPr>
            </a:p>
          </p:txBody>
        </p:sp>
        <p:grpSp>
          <p:nvGrpSpPr>
            <p:cNvPr id="18" name="Group 17"/>
            <p:cNvGrpSpPr/>
            <p:nvPr/>
          </p:nvGrpSpPr>
          <p:grpSpPr>
            <a:xfrm>
              <a:off x="228600" y="152400"/>
              <a:ext cx="8686800" cy="6270344"/>
              <a:chOff x="228600" y="130456"/>
              <a:chExt cx="8686800" cy="6270344"/>
            </a:xfrm>
          </p:grpSpPr>
          <p:grpSp>
            <p:nvGrpSpPr>
              <p:cNvPr id="19" name="Group 18"/>
              <p:cNvGrpSpPr/>
              <p:nvPr/>
            </p:nvGrpSpPr>
            <p:grpSpPr>
              <a:xfrm>
                <a:off x="228600" y="1295400"/>
                <a:ext cx="8686800" cy="5105400"/>
                <a:chOff x="228600" y="1295400"/>
                <a:chExt cx="8686800" cy="5105400"/>
              </a:xfrm>
            </p:grpSpPr>
            <p:cxnSp>
              <p:nvCxnSpPr>
                <p:cNvPr id="25" name="Straight Connector 24"/>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20" name="Group 19"/>
              <p:cNvGrpSpPr/>
              <p:nvPr/>
            </p:nvGrpSpPr>
            <p:grpSpPr>
              <a:xfrm>
                <a:off x="6081348" y="130456"/>
                <a:ext cx="2800056" cy="1088745"/>
                <a:chOff x="7605348" y="130455"/>
                <a:chExt cx="2800056" cy="1088745"/>
              </a:xfrm>
              <a:solidFill>
                <a:schemeClr val="bg1"/>
              </a:solidFill>
            </p:grpSpPr>
            <p:pic>
              <p:nvPicPr>
                <p:cNvPr id="21" name="Picture 2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22"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23" name="Straight Connector 22"/>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676401"/>
            <a:ext cx="8686800" cy="3809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01946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11</a:t>
            </a:fld>
            <a:endParaRPr lang="en-US">
              <a:solidFill>
                <a:prstClr val="black">
                  <a:tint val="75000"/>
                </a:prstClr>
              </a:solidFill>
            </a:endParaRPr>
          </a:p>
        </p:txBody>
      </p:sp>
      <p:grpSp>
        <p:nvGrpSpPr>
          <p:cNvPr id="3" name="Group 2"/>
          <p:cNvGrpSpPr/>
          <p:nvPr/>
        </p:nvGrpSpPr>
        <p:grpSpPr>
          <a:xfrm>
            <a:off x="914400" y="1981200"/>
            <a:ext cx="7780655" cy="4586320"/>
            <a:chOff x="-131252" y="0"/>
            <a:chExt cx="6700962" cy="4047490"/>
          </a:xfrm>
        </p:grpSpPr>
        <p:grpSp>
          <p:nvGrpSpPr>
            <p:cNvPr id="4" name="Group 3"/>
            <p:cNvGrpSpPr/>
            <p:nvPr/>
          </p:nvGrpSpPr>
          <p:grpSpPr>
            <a:xfrm>
              <a:off x="-131252" y="0"/>
              <a:ext cx="6700962" cy="4047490"/>
              <a:chOff x="-131252" y="0"/>
              <a:chExt cx="6700962" cy="4047490"/>
            </a:xfrm>
          </p:grpSpPr>
          <p:sp>
            <p:nvSpPr>
              <p:cNvPr id="6" name="Double Brace 5"/>
              <p:cNvSpPr/>
              <p:nvPr/>
            </p:nvSpPr>
            <p:spPr>
              <a:xfrm rot="16200000">
                <a:off x="3711893" y="2598737"/>
                <a:ext cx="292100" cy="1433195"/>
              </a:xfrm>
              <a:prstGeom prst="bracePair">
                <a:avLst>
                  <a:gd name="adj" fmla="val 20528"/>
                </a:avLst>
              </a:prstGeom>
            </p:spPr>
            <p:style>
              <a:lnRef idx="1">
                <a:schemeClr val="dk1"/>
              </a:lnRef>
              <a:fillRef idx="0">
                <a:schemeClr val="dk1"/>
              </a:fillRef>
              <a:effectRef idx="0">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endParaRPr>
              </a:p>
            </p:txBody>
          </p:sp>
          <p:sp>
            <p:nvSpPr>
              <p:cNvPr id="7" name="Double Brace 6"/>
              <p:cNvSpPr/>
              <p:nvPr/>
            </p:nvSpPr>
            <p:spPr>
              <a:xfrm rot="16200000">
                <a:off x="5012055" y="2733040"/>
                <a:ext cx="292100" cy="1165860"/>
              </a:xfrm>
              <a:prstGeom prst="bracePair">
                <a:avLst>
                  <a:gd name="adj" fmla="val 20528"/>
                </a:avLst>
              </a:prstGeom>
            </p:spPr>
            <p:style>
              <a:lnRef idx="1">
                <a:schemeClr val="dk1"/>
              </a:lnRef>
              <a:fillRef idx="0">
                <a:schemeClr val="dk1"/>
              </a:fillRef>
              <a:effectRef idx="0">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endParaRPr>
              </a:p>
            </p:txBody>
          </p:sp>
          <p:sp>
            <p:nvSpPr>
              <p:cNvPr id="8" name="Double Brace 7"/>
              <p:cNvSpPr/>
              <p:nvPr/>
            </p:nvSpPr>
            <p:spPr>
              <a:xfrm rot="16200000">
                <a:off x="5682933" y="3195637"/>
                <a:ext cx="292100" cy="170815"/>
              </a:xfrm>
              <a:prstGeom prst="bracePair">
                <a:avLst>
                  <a:gd name="adj" fmla="val 25000"/>
                </a:avLst>
              </a:prstGeom>
            </p:spPr>
            <p:style>
              <a:lnRef idx="1">
                <a:schemeClr val="dk1"/>
              </a:lnRef>
              <a:fillRef idx="0">
                <a:schemeClr val="dk1"/>
              </a:fillRef>
              <a:effectRef idx="0">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7512" t="9788" r="1781" b="34914"/>
              <a:stretch/>
            </p:blipFill>
            <p:spPr bwMode="auto">
              <a:xfrm>
                <a:off x="3086100" y="1943100"/>
                <a:ext cx="3009900" cy="1376045"/>
              </a:xfrm>
              <a:prstGeom prst="rect">
                <a:avLst/>
              </a:prstGeom>
              <a:ln>
                <a:solidFill>
                  <a:srgbClr val="000000"/>
                </a:solidFill>
              </a:ln>
              <a:extLst>
                <a:ext uri="{53640926-AAD7-44D8-BBD7-CCE9431645EC}">
                  <a14:shadowObscured xmlns:a14="http://schemas.microsoft.com/office/drawing/2010/main"/>
                </a:ext>
              </a:extLst>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20043" t="2116" r="21419" b="14539"/>
              <a:stretch/>
            </p:blipFill>
            <p:spPr bwMode="auto">
              <a:xfrm>
                <a:off x="92710" y="0"/>
                <a:ext cx="2743200" cy="2929255"/>
              </a:xfrm>
              <a:prstGeom prst="rect">
                <a:avLst/>
              </a:prstGeom>
              <a:ln>
                <a:noFill/>
              </a:ln>
              <a:extLst>
                <a:ext uri="{53640926-AAD7-44D8-BBD7-CCE9431645EC}">
                  <a14:shadowObscured xmlns:a14="http://schemas.microsoft.com/office/drawing/2010/main"/>
                </a:ext>
              </a:extLst>
            </p:spPr>
          </p:pic>
          <p:sp>
            <p:nvSpPr>
              <p:cNvPr id="11" name="Text Box 69"/>
              <p:cNvSpPr txBox="1"/>
              <p:nvPr/>
            </p:nvSpPr>
            <p:spPr>
              <a:xfrm>
                <a:off x="92710" y="2628900"/>
                <a:ext cx="707390" cy="457200"/>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US" sz="1200">
                    <a:solidFill>
                      <a:prstClr val="black"/>
                    </a:solidFill>
                    <a:ea typeface="ＭＳ 明朝"/>
                    <a:cs typeface="Times New Roman"/>
                  </a:rPr>
                  <a:t> </a:t>
                </a:r>
              </a:p>
            </p:txBody>
          </p:sp>
          <p:cxnSp>
            <p:nvCxnSpPr>
              <p:cNvPr id="12" name="Straight Connector 11"/>
              <p:cNvCxnSpPr/>
              <p:nvPr/>
            </p:nvCxnSpPr>
            <p:spPr>
              <a:xfrm>
                <a:off x="800100" y="3086100"/>
                <a:ext cx="2286000" cy="233045"/>
              </a:xfrm>
              <a:prstGeom prst="line">
                <a:avLst/>
              </a:prstGeom>
              <a:ln/>
            </p:spPr>
            <p:style>
              <a:lnRef idx="1">
                <a:schemeClr val="dk1"/>
              </a:lnRef>
              <a:fillRef idx="0">
                <a:schemeClr val="dk1"/>
              </a:fillRef>
              <a:effectRef idx="0">
                <a:schemeClr val="dk1"/>
              </a:effectRef>
              <a:fontRef idx="minor">
                <a:schemeClr val="tx1"/>
              </a:fontRef>
            </p:style>
          </p:cxnSp>
          <p:sp>
            <p:nvSpPr>
              <p:cNvPr id="13" name="Text Box 72"/>
              <p:cNvSpPr txBox="1"/>
              <p:nvPr/>
            </p:nvSpPr>
            <p:spPr>
              <a:xfrm>
                <a:off x="3314700" y="222885"/>
                <a:ext cx="1147869" cy="342900"/>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r>
                  <a:rPr lang="en-US" sz="1400" dirty="0">
                    <a:solidFill>
                      <a:prstClr val="black"/>
                    </a:solidFill>
                    <a:ea typeface="ＭＳ 明朝"/>
                    <a:cs typeface="Times New Roman"/>
                  </a:rPr>
                  <a:t>Pressure Outlet</a:t>
                </a:r>
              </a:p>
            </p:txBody>
          </p:sp>
          <p:sp>
            <p:nvSpPr>
              <p:cNvPr id="14" name="Text Box 73"/>
              <p:cNvSpPr txBox="1"/>
              <p:nvPr/>
            </p:nvSpPr>
            <p:spPr>
              <a:xfrm>
                <a:off x="-131252" y="268990"/>
                <a:ext cx="1318067" cy="296795"/>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r>
                  <a:rPr lang="en-US" sz="1400" dirty="0" smtClean="0">
                    <a:solidFill>
                      <a:prstClr val="black"/>
                    </a:solidFill>
                    <a:ea typeface="ＭＳ 明朝"/>
                    <a:cs typeface="Times New Roman"/>
                  </a:rPr>
                  <a:t>Pressure </a:t>
                </a:r>
                <a:r>
                  <a:rPr lang="en-US" sz="1400" dirty="0">
                    <a:solidFill>
                      <a:prstClr val="black"/>
                    </a:solidFill>
                    <a:ea typeface="ＭＳ 明朝"/>
                    <a:cs typeface="Times New Roman"/>
                  </a:rPr>
                  <a:t>Far-Field</a:t>
                </a:r>
              </a:p>
            </p:txBody>
          </p:sp>
          <p:sp>
            <p:nvSpPr>
              <p:cNvPr id="15" name="Text Box 74"/>
              <p:cNvSpPr txBox="1"/>
              <p:nvPr/>
            </p:nvSpPr>
            <p:spPr>
              <a:xfrm>
                <a:off x="3314065" y="1038860"/>
                <a:ext cx="1345381" cy="675005"/>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Wall</a:t>
                </a:r>
              </a:p>
              <a:p>
                <a:pPr algn="ctr"/>
                <a:r>
                  <a:rPr lang="en-US" sz="1400" dirty="0">
                    <a:solidFill>
                      <a:prstClr val="black"/>
                    </a:solidFill>
                    <a:ea typeface="ＭＳ 明朝"/>
                    <a:cs typeface="Times New Roman"/>
                  </a:rPr>
                  <a:t>(400 Uniformly Spaced Cells)</a:t>
                </a:r>
              </a:p>
            </p:txBody>
          </p:sp>
          <p:sp>
            <p:nvSpPr>
              <p:cNvPr id="16" name="Text Box 75"/>
              <p:cNvSpPr txBox="1"/>
              <p:nvPr/>
            </p:nvSpPr>
            <p:spPr>
              <a:xfrm>
                <a:off x="228600" y="3199130"/>
                <a:ext cx="413385" cy="228600"/>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r>
                  <a:rPr lang="en-US" sz="1400" dirty="0">
                    <a:solidFill>
                      <a:prstClr val="black"/>
                    </a:solidFill>
                    <a:ea typeface="ＭＳ 明朝"/>
                    <a:cs typeface="Times New Roman"/>
                  </a:rPr>
                  <a:t>Axis</a:t>
                </a:r>
              </a:p>
            </p:txBody>
          </p:sp>
          <p:cxnSp>
            <p:nvCxnSpPr>
              <p:cNvPr id="17" name="Straight Arrow Connector 16"/>
              <p:cNvCxnSpPr/>
              <p:nvPr/>
            </p:nvCxnSpPr>
            <p:spPr>
              <a:xfrm>
                <a:off x="1186815" y="565785"/>
                <a:ext cx="184785" cy="34861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flipH="1">
                <a:off x="2835910" y="457200"/>
                <a:ext cx="478790" cy="10858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flipH="1">
                <a:off x="1739900" y="1268095"/>
                <a:ext cx="1574223" cy="61266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V="1">
                <a:off x="410845" y="2929255"/>
                <a:ext cx="20782" cy="26987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1" name="Text Box 82"/>
              <p:cNvSpPr txBox="1"/>
              <p:nvPr/>
            </p:nvSpPr>
            <p:spPr>
              <a:xfrm>
                <a:off x="5622290" y="3441700"/>
                <a:ext cx="947420" cy="60579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35 uniformly spaced cells</a:t>
                </a:r>
              </a:p>
            </p:txBody>
          </p:sp>
          <p:sp>
            <p:nvSpPr>
              <p:cNvPr id="22" name="Text Box 84"/>
              <p:cNvSpPr txBox="1"/>
              <p:nvPr/>
            </p:nvSpPr>
            <p:spPr>
              <a:xfrm>
                <a:off x="4331316" y="3429625"/>
                <a:ext cx="1273828" cy="60579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105 exponentially spaced cells</a:t>
                </a:r>
              </a:p>
            </p:txBody>
          </p:sp>
          <p:sp>
            <p:nvSpPr>
              <p:cNvPr id="23" name="Text Box 85"/>
              <p:cNvSpPr txBox="1"/>
              <p:nvPr/>
            </p:nvSpPr>
            <p:spPr>
              <a:xfrm>
                <a:off x="2887544" y="3429625"/>
                <a:ext cx="1373306" cy="60579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10 cells outside of shock region</a:t>
                </a:r>
              </a:p>
            </p:txBody>
          </p:sp>
        </p:grpSp>
        <p:cxnSp>
          <p:nvCxnSpPr>
            <p:cNvPr id="5" name="Straight Connector 4"/>
            <p:cNvCxnSpPr/>
            <p:nvPr/>
          </p:nvCxnSpPr>
          <p:spPr>
            <a:xfrm flipV="1">
              <a:off x="801370" y="1952625"/>
              <a:ext cx="2286000" cy="685800"/>
            </a:xfrm>
            <a:prstGeom prst="line">
              <a:avLst/>
            </a:prstGeom>
            <a:ln/>
          </p:spPr>
          <p:style>
            <a:lnRef idx="1">
              <a:schemeClr val="dk1"/>
            </a:lnRef>
            <a:fillRef idx="0">
              <a:schemeClr val="dk1"/>
            </a:fillRef>
            <a:effectRef idx="0">
              <a:schemeClr val="dk1"/>
            </a:effectRef>
            <a:fontRef idx="minor">
              <a:schemeClr val="tx1"/>
            </a:fontRef>
          </p:style>
        </p:cxnSp>
      </p:grpSp>
      <p:grpSp>
        <p:nvGrpSpPr>
          <p:cNvPr id="36" name="Group 35"/>
          <p:cNvGrpSpPr/>
          <p:nvPr/>
        </p:nvGrpSpPr>
        <p:grpSpPr>
          <a:xfrm>
            <a:off x="228600" y="359056"/>
            <a:ext cx="8686800" cy="6270344"/>
            <a:chOff x="228600" y="152400"/>
            <a:chExt cx="8686800" cy="6270344"/>
          </a:xfrm>
        </p:grpSpPr>
        <p:grpSp>
          <p:nvGrpSpPr>
            <p:cNvPr id="24" name="Group 23"/>
            <p:cNvGrpSpPr/>
            <p:nvPr/>
          </p:nvGrpSpPr>
          <p:grpSpPr>
            <a:xfrm>
              <a:off x="228600" y="152400"/>
              <a:ext cx="8686800" cy="6270344"/>
              <a:chOff x="228600" y="152400"/>
              <a:chExt cx="8686800" cy="6270344"/>
            </a:xfrm>
          </p:grpSpPr>
          <p:sp>
            <p:nvSpPr>
              <p:cNvPr id="25" name="TextBox 24"/>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Mesh Generation (contd.)</a:t>
                </a:r>
                <a:endParaRPr lang="en-US" sz="3500" dirty="0">
                  <a:solidFill>
                    <a:prstClr val="black"/>
                  </a:solidFill>
                </a:endParaRPr>
              </a:p>
            </p:txBody>
          </p:sp>
          <p:grpSp>
            <p:nvGrpSpPr>
              <p:cNvPr id="26" name="Group 25"/>
              <p:cNvGrpSpPr/>
              <p:nvPr/>
            </p:nvGrpSpPr>
            <p:grpSpPr>
              <a:xfrm>
                <a:off x="228600" y="152400"/>
                <a:ext cx="8686800" cy="6270344"/>
                <a:chOff x="228600" y="130456"/>
                <a:chExt cx="8686800" cy="6270344"/>
              </a:xfrm>
            </p:grpSpPr>
            <p:grpSp>
              <p:nvGrpSpPr>
                <p:cNvPr id="27" name="Group 26"/>
                <p:cNvGrpSpPr/>
                <p:nvPr/>
              </p:nvGrpSpPr>
              <p:grpSpPr>
                <a:xfrm>
                  <a:off x="228600" y="1295400"/>
                  <a:ext cx="8686800" cy="5105400"/>
                  <a:chOff x="228600" y="1295400"/>
                  <a:chExt cx="8686800" cy="5105400"/>
                </a:xfrm>
              </p:grpSpPr>
              <p:cxnSp>
                <p:nvCxnSpPr>
                  <p:cNvPr id="33" name="Straight Connector 32"/>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6081348" y="130456"/>
                  <a:ext cx="2800056" cy="1088745"/>
                  <a:chOff x="7605348" y="130455"/>
                  <a:chExt cx="2800056" cy="1088745"/>
                </a:xfrm>
                <a:solidFill>
                  <a:schemeClr val="bg1"/>
                </a:solidFill>
              </p:grpSpPr>
              <p:pic>
                <p:nvPicPr>
                  <p:cNvPr id="29" name="Picture 2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30"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31" name="Straight Connector 30"/>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32" name="Picture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35" name="TextBox 34"/>
            <p:cNvSpPr txBox="1"/>
            <p:nvPr/>
          </p:nvSpPr>
          <p:spPr>
            <a:xfrm>
              <a:off x="228600" y="1317344"/>
              <a:ext cx="2430800" cy="461665"/>
            </a:xfrm>
            <a:prstGeom prst="rect">
              <a:avLst/>
            </a:prstGeom>
            <a:noFill/>
          </p:spPr>
          <p:txBody>
            <a:bodyPr wrap="square" rtlCol="0">
              <a:spAutoFit/>
            </a:bodyPr>
            <a:lstStyle/>
            <a:p>
              <a:r>
                <a:rPr lang="en-US" sz="2400" dirty="0" smtClean="0">
                  <a:solidFill>
                    <a:prstClr val="black"/>
                  </a:solidFill>
                </a:rPr>
                <a:t>Segmented Mesh</a:t>
              </a:r>
              <a:endParaRPr lang="en-US" sz="2400" dirty="0">
                <a:solidFill>
                  <a:prstClr val="black"/>
                </a:solidFill>
              </a:endParaRPr>
            </a:p>
          </p:txBody>
        </p:sp>
      </p:grpSp>
    </p:spTree>
    <p:extLst>
      <p:ext uri="{BB962C8B-B14F-4D97-AF65-F5344CB8AC3E}">
        <p14:creationId xmlns:p14="http://schemas.microsoft.com/office/powerpoint/2010/main" val="41759316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12</a:t>
            </a:fld>
            <a:endParaRPr lang="en-US">
              <a:solidFill>
                <a:prstClr val="black">
                  <a:tint val="75000"/>
                </a:prstClr>
              </a:solidFill>
            </a:endParaRPr>
          </a:p>
        </p:txBody>
      </p:sp>
      <p:grpSp>
        <p:nvGrpSpPr>
          <p:cNvPr id="9" name="Group 8"/>
          <p:cNvGrpSpPr/>
          <p:nvPr/>
        </p:nvGrpSpPr>
        <p:grpSpPr>
          <a:xfrm>
            <a:off x="228600" y="152400"/>
            <a:ext cx="8686800" cy="6270344"/>
            <a:chOff x="228600" y="152400"/>
            <a:chExt cx="8686800" cy="6270344"/>
          </a:xfrm>
        </p:grpSpPr>
        <p:sp>
          <p:nvSpPr>
            <p:cNvPr id="10" name="TextBox 9"/>
            <p:cNvSpPr txBox="1"/>
            <p:nvPr/>
          </p:nvSpPr>
          <p:spPr>
            <a:xfrm>
              <a:off x="304800" y="533400"/>
              <a:ext cx="5791200" cy="630942"/>
            </a:xfrm>
            <a:prstGeom prst="rect">
              <a:avLst/>
            </a:prstGeom>
            <a:noFill/>
          </p:spPr>
          <p:txBody>
            <a:bodyPr wrap="square" rtlCol="0">
              <a:spAutoFit/>
            </a:bodyPr>
            <a:lstStyle/>
            <a:p>
              <a:r>
                <a:rPr lang="en-US" sz="3500" dirty="0" smtClean="0">
                  <a:solidFill>
                    <a:prstClr val="black"/>
                  </a:solidFill>
                </a:rPr>
                <a:t>Mesh Generation (contd.)</a:t>
              </a:r>
              <a:endParaRPr lang="en-US" sz="3500" dirty="0">
                <a:solidFill>
                  <a:prstClr val="black"/>
                </a:solidFill>
              </a:endParaRPr>
            </a:p>
          </p:txBody>
        </p:sp>
        <p:grpSp>
          <p:nvGrpSpPr>
            <p:cNvPr id="11" name="Group 10"/>
            <p:cNvGrpSpPr/>
            <p:nvPr/>
          </p:nvGrpSpPr>
          <p:grpSpPr>
            <a:xfrm>
              <a:off x="228600" y="152400"/>
              <a:ext cx="8686800" cy="6270344"/>
              <a:chOff x="228600" y="130456"/>
              <a:chExt cx="8686800" cy="6270344"/>
            </a:xfrm>
          </p:grpSpPr>
          <p:grpSp>
            <p:nvGrpSpPr>
              <p:cNvPr id="12" name="Group 11"/>
              <p:cNvGrpSpPr/>
              <p:nvPr/>
            </p:nvGrpSpPr>
            <p:grpSpPr>
              <a:xfrm>
                <a:off x="228600" y="1295400"/>
                <a:ext cx="8686800" cy="5105400"/>
                <a:chOff x="228600" y="1295400"/>
                <a:chExt cx="8686800" cy="5105400"/>
              </a:xfrm>
            </p:grpSpPr>
            <p:cxnSp>
              <p:nvCxnSpPr>
                <p:cNvPr id="18" name="Straight Connector 17"/>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13" name="Group 12"/>
              <p:cNvGrpSpPr/>
              <p:nvPr/>
            </p:nvGrpSpPr>
            <p:grpSpPr>
              <a:xfrm>
                <a:off x="6081348" y="130456"/>
                <a:ext cx="2800056" cy="1088745"/>
                <a:chOff x="7605348" y="130455"/>
                <a:chExt cx="2800056" cy="1088745"/>
              </a:xfrm>
              <a:solidFill>
                <a:schemeClr val="bg1"/>
              </a:solidFill>
            </p:grpSpPr>
            <p:pic>
              <p:nvPicPr>
                <p:cNvPr id="14" name="Picture 1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15"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6" name="Straight Connector 15"/>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20" name="TextBox 19"/>
          <p:cNvSpPr txBox="1"/>
          <p:nvPr/>
        </p:nvSpPr>
        <p:spPr>
          <a:xfrm>
            <a:off x="228600" y="1447800"/>
            <a:ext cx="5943600" cy="461665"/>
          </a:xfrm>
          <a:prstGeom prst="rect">
            <a:avLst/>
          </a:prstGeom>
          <a:noFill/>
        </p:spPr>
        <p:txBody>
          <a:bodyPr wrap="square" rtlCol="0">
            <a:spAutoFit/>
          </a:bodyPr>
          <a:lstStyle/>
          <a:p>
            <a:r>
              <a:rPr lang="en-US" sz="2400" dirty="0" smtClean="0">
                <a:solidFill>
                  <a:prstClr val="black"/>
                </a:solidFill>
              </a:rPr>
              <a:t>Random Shape Examples – Mesh Generation</a:t>
            </a:r>
            <a:endParaRPr lang="en-US" sz="2400" dirty="0">
              <a:solidFill>
                <a:prstClr val="black"/>
              </a:solidFill>
            </a:endParaRPr>
          </a:p>
        </p:txBody>
      </p:sp>
      <p:grpSp>
        <p:nvGrpSpPr>
          <p:cNvPr id="24" name="Group 23"/>
          <p:cNvGrpSpPr/>
          <p:nvPr/>
        </p:nvGrpSpPr>
        <p:grpSpPr>
          <a:xfrm>
            <a:off x="381000" y="2286000"/>
            <a:ext cx="8382000" cy="3874532"/>
            <a:chOff x="381000" y="2286000"/>
            <a:chExt cx="8382000" cy="3874532"/>
          </a:xfrm>
        </p:grpSpPr>
        <p:grpSp>
          <p:nvGrpSpPr>
            <p:cNvPr id="4" name="Group 3"/>
            <p:cNvGrpSpPr/>
            <p:nvPr/>
          </p:nvGrpSpPr>
          <p:grpSpPr>
            <a:xfrm>
              <a:off x="381000" y="2286000"/>
              <a:ext cx="8382000" cy="3424238"/>
              <a:chOff x="0" y="0"/>
              <a:chExt cx="5230495" cy="1891030"/>
            </a:xfrm>
          </p:grpSpPr>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26924" t="10655" r="27659" b="24291"/>
              <a:stretch/>
            </p:blipFill>
            <p:spPr bwMode="auto">
              <a:xfrm>
                <a:off x="0" y="41910"/>
                <a:ext cx="1712595" cy="1839595"/>
              </a:xfrm>
              <a:prstGeom prst="rect">
                <a:avLst/>
              </a:prstGeom>
              <a:ln>
                <a:noFill/>
              </a:ln>
              <a:extLst>
                <a:ext uri="{53640926-AAD7-44D8-BBD7-CCE9431645EC}">
                  <a14:shadowObscured xmlns:a14="http://schemas.microsoft.com/office/drawing/2010/main"/>
                </a:ext>
              </a:extLst>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20459" t="1343" r="20713" b="13722"/>
              <a:stretch/>
            </p:blipFill>
            <p:spPr bwMode="auto">
              <a:xfrm>
                <a:off x="1734820" y="41910"/>
                <a:ext cx="1699260" cy="1839595"/>
              </a:xfrm>
              <a:prstGeom prst="rect">
                <a:avLst/>
              </a:prstGeom>
              <a:ln>
                <a:noFill/>
              </a:ln>
              <a:extLst>
                <a:ext uri="{53640926-AAD7-44D8-BBD7-CCE9431645EC}">
                  <a14:shadowObscured xmlns:a14="http://schemas.microsoft.com/office/drawing/2010/main"/>
                </a:ext>
              </a:extLst>
            </p:spPr>
          </p:pic>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l="20747" t="1532" r="21587" b="13648"/>
              <a:stretch/>
            </p:blipFill>
            <p:spPr bwMode="auto">
              <a:xfrm>
                <a:off x="3515995" y="0"/>
                <a:ext cx="1714500" cy="1891030"/>
              </a:xfrm>
              <a:prstGeom prst="rect">
                <a:avLst/>
              </a:prstGeom>
              <a:ln>
                <a:noFill/>
              </a:ln>
              <a:extLst>
                <a:ext uri="{53640926-AAD7-44D8-BBD7-CCE9431645EC}">
                  <a14:shadowObscured xmlns:a14="http://schemas.microsoft.com/office/drawing/2010/main"/>
                </a:ext>
              </a:extLst>
            </p:spPr>
          </p:pic>
        </p:grpSp>
        <p:sp>
          <p:nvSpPr>
            <p:cNvPr id="21" name="TextBox 20"/>
            <p:cNvSpPr txBox="1"/>
            <p:nvPr/>
          </p:nvSpPr>
          <p:spPr>
            <a:xfrm>
              <a:off x="1295400" y="5791200"/>
              <a:ext cx="1066800" cy="369332"/>
            </a:xfrm>
            <a:prstGeom prst="rect">
              <a:avLst/>
            </a:prstGeom>
            <a:noFill/>
          </p:spPr>
          <p:txBody>
            <a:bodyPr wrap="square" rtlCol="0">
              <a:spAutoFit/>
            </a:bodyPr>
            <a:lstStyle/>
            <a:p>
              <a:pPr algn="ctr"/>
              <a:r>
                <a:rPr lang="en-US" dirty="0" smtClean="0">
                  <a:solidFill>
                    <a:prstClr val="black"/>
                  </a:solidFill>
                </a:rPr>
                <a:t>Case 1</a:t>
              </a:r>
              <a:endParaRPr lang="en-US" dirty="0">
                <a:solidFill>
                  <a:prstClr val="black"/>
                </a:solidFill>
              </a:endParaRPr>
            </a:p>
          </p:txBody>
        </p:sp>
        <p:sp>
          <p:nvSpPr>
            <p:cNvPr id="22" name="TextBox 21"/>
            <p:cNvSpPr txBox="1"/>
            <p:nvPr/>
          </p:nvSpPr>
          <p:spPr>
            <a:xfrm>
              <a:off x="3962400" y="5791200"/>
              <a:ext cx="1066800" cy="369332"/>
            </a:xfrm>
            <a:prstGeom prst="rect">
              <a:avLst/>
            </a:prstGeom>
            <a:noFill/>
          </p:spPr>
          <p:txBody>
            <a:bodyPr wrap="square" rtlCol="0">
              <a:spAutoFit/>
            </a:bodyPr>
            <a:lstStyle/>
            <a:p>
              <a:pPr algn="ctr"/>
              <a:r>
                <a:rPr lang="en-US" dirty="0" smtClean="0">
                  <a:solidFill>
                    <a:prstClr val="black"/>
                  </a:solidFill>
                </a:rPr>
                <a:t>Case 2</a:t>
              </a:r>
              <a:endParaRPr lang="en-US" dirty="0">
                <a:solidFill>
                  <a:prstClr val="black"/>
                </a:solidFill>
              </a:endParaRPr>
            </a:p>
          </p:txBody>
        </p:sp>
        <p:sp>
          <p:nvSpPr>
            <p:cNvPr id="23" name="TextBox 22"/>
            <p:cNvSpPr txBox="1"/>
            <p:nvPr/>
          </p:nvSpPr>
          <p:spPr>
            <a:xfrm>
              <a:off x="6781800" y="5791200"/>
              <a:ext cx="1066800" cy="369332"/>
            </a:xfrm>
            <a:prstGeom prst="rect">
              <a:avLst/>
            </a:prstGeom>
            <a:noFill/>
          </p:spPr>
          <p:txBody>
            <a:bodyPr wrap="square" rtlCol="0">
              <a:spAutoFit/>
            </a:bodyPr>
            <a:lstStyle/>
            <a:p>
              <a:pPr algn="ctr"/>
              <a:r>
                <a:rPr lang="en-US" dirty="0" smtClean="0">
                  <a:solidFill>
                    <a:prstClr val="black"/>
                  </a:solidFill>
                </a:rPr>
                <a:t>Case 3</a:t>
              </a:r>
              <a:endParaRPr lang="en-US" dirty="0">
                <a:solidFill>
                  <a:prstClr val="black"/>
                </a:solidFill>
              </a:endParaRPr>
            </a:p>
          </p:txBody>
        </p:sp>
      </p:grpSp>
    </p:spTree>
    <p:extLst>
      <p:ext uri="{BB962C8B-B14F-4D97-AF65-F5344CB8AC3E}">
        <p14:creationId xmlns:p14="http://schemas.microsoft.com/office/powerpoint/2010/main" val="23294443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13</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grpSp>
          <p:nvGrpSpPr>
            <p:cNvPr id="4" name="Group 3"/>
            <p:cNvGrpSpPr/>
            <p:nvPr/>
          </p:nvGrpSpPr>
          <p:grpSpPr>
            <a:xfrm>
              <a:off x="228600" y="152400"/>
              <a:ext cx="8686800" cy="6270344"/>
              <a:chOff x="228600" y="152400"/>
              <a:chExt cx="8686800" cy="6270344"/>
            </a:xfrm>
          </p:grpSpPr>
          <p:sp>
            <p:nvSpPr>
              <p:cNvPr id="6" name="TextBox 5"/>
              <p:cNvSpPr txBox="1"/>
              <p:nvPr/>
            </p:nvSpPr>
            <p:spPr>
              <a:xfrm>
                <a:off x="228600" y="664458"/>
                <a:ext cx="5791200" cy="630942"/>
              </a:xfrm>
              <a:prstGeom prst="rect">
                <a:avLst/>
              </a:prstGeom>
              <a:noFill/>
            </p:spPr>
            <p:txBody>
              <a:bodyPr wrap="square" rtlCol="0">
                <a:spAutoFit/>
              </a:bodyPr>
              <a:lstStyle/>
              <a:p>
                <a:r>
                  <a:rPr lang="en-US" sz="3500" dirty="0" smtClean="0">
                    <a:solidFill>
                      <a:prstClr val="black"/>
                    </a:solidFill>
                  </a:rPr>
                  <a:t>CFD Simulation</a:t>
                </a:r>
                <a:endParaRPr lang="en-US" sz="3500" dirty="0">
                  <a:solidFill>
                    <a:prstClr val="black"/>
                  </a:solidFill>
                </a:endParaRPr>
              </a:p>
            </p:txBody>
          </p:sp>
          <p:grpSp>
            <p:nvGrpSpPr>
              <p:cNvPr id="7" name="Group 6"/>
              <p:cNvGrpSpPr/>
              <p:nvPr/>
            </p:nvGrpSpPr>
            <p:grpSpPr>
              <a:xfrm>
                <a:off x="228600" y="152400"/>
                <a:ext cx="8686800" cy="6270344"/>
                <a:chOff x="228600" y="130456"/>
                <a:chExt cx="8686800" cy="6270344"/>
              </a:xfrm>
            </p:grpSpPr>
            <p:grpSp>
              <p:nvGrpSpPr>
                <p:cNvPr id="8" name="Group 7"/>
                <p:cNvGrpSpPr/>
                <p:nvPr/>
              </p:nvGrpSpPr>
              <p:grpSpPr>
                <a:xfrm>
                  <a:off x="228600" y="1295400"/>
                  <a:ext cx="8686800" cy="5105400"/>
                  <a:chOff x="228600" y="1295400"/>
                  <a:chExt cx="8686800" cy="5105400"/>
                </a:xfrm>
              </p:grpSpPr>
              <p:cxnSp>
                <p:nvCxnSpPr>
                  <p:cNvPr id="14" name="Straight Connector 13"/>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6081348" y="130456"/>
                  <a:ext cx="2800056" cy="1088745"/>
                  <a:chOff x="7605348" y="130455"/>
                  <a:chExt cx="2800056" cy="1088745"/>
                </a:xfrm>
                <a:solidFill>
                  <a:schemeClr val="bg1"/>
                </a:solidFill>
              </p:grpSpPr>
              <p:pic>
                <p:nvPicPr>
                  <p:cNvPr id="10" name="Picture 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11"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2" name="Straight Connector 11"/>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5" name="TextBox 4"/>
            <p:cNvSpPr txBox="1"/>
            <p:nvPr/>
          </p:nvSpPr>
          <p:spPr>
            <a:xfrm>
              <a:off x="228600" y="1676400"/>
              <a:ext cx="3048000" cy="461665"/>
            </a:xfrm>
            <a:prstGeom prst="rect">
              <a:avLst/>
            </a:prstGeom>
            <a:noFill/>
          </p:spPr>
          <p:txBody>
            <a:bodyPr wrap="square" rtlCol="0">
              <a:spAutoFit/>
            </a:bodyPr>
            <a:lstStyle/>
            <a:p>
              <a:r>
                <a:rPr lang="en-US" sz="2400" dirty="0" smtClean="0">
                  <a:solidFill>
                    <a:prstClr val="black"/>
                  </a:solidFill>
                </a:rPr>
                <a:t>ANSYS FLUENT</a:t>
              </a:r>
              <a:endParaRPr lang="en-US" sz="2400" dirty="0">
                <a:solidFill>
                  <a:prstClr val="black"/>
                </a:solidFill>
              </a:endParaRPr>
            </a:p>
          </p:txBody>
        </p:sp>
      </p:grpSp>
      <p:sp>
        <p:nvSpPr>
          <p:cNvPr id="16" name="TextBox 15"/>
          <p:cNvSpPr txBox="1"/>
          <p:nvPr/>
        </p:nvSpPr>
        <p:spPr>
          <a:xfrm>
            <a:off x="990600" y="2209800"/>
            <a:ext cx="7315200" cy="3693319"/>
          </a:xfrm>
          <a:prstGeom prst="rect">
            <a:avLst/>
          </a:prstGeom>
          <a:noFill/>
        </p:spPr>
        <p:txBody>
          <a:bodyPr wrap="square" rtlCol="0">
            <a:spAutoFit/>
          </a:bodyPr>
          <a:lstStyle/>
          <a:p>
            <a:pPr marL="285750" indent="-285750">
              <a:buFont typeface="Arial"/>
              <a:buChar char="•"/>
            </a:pPr>
            <a:r>
              <a:rPr lang="en-US" dirty="0" smtClean="0">
                <a:solidFill>
                  <a:prstClr val="black"/>
                </a:solidFill>
              </a:rPr>
              <a:t>Automated via calling a script</a:t>
            </a:r>
          </a:p>
          <a:p>
            <a:pPr marL="742950" lvl="1" indent="-285750">
              <a:buFont typeface="Arial"/>
              <a:buChar char="•"/>
            </a:pPr>
            <a:r>
              <a:rPr lang="en-US" dirty="0">
                <a:solidFill>
                  <a:prstClr val="black"/>
                </a:solidFill>
              </a:rPr>
              <a:t>Loads the </a:t>
            </a:r>
            <a:r>
              <a:rPr lang="en-US" dirty="0" smtClean="0">
                <a:solidFill>
                  <a:prstClr val="black"/>
                </a:solidFill>
              </a:rPr>
              <a:t>mesh</a:t>
            </a:r>
          </a:p>
          <a:p>
            <a:pPr marL="742950" lvl="1" indent="-285750">
              <a:buFont typeface="Arial"/>
              <a:buChar char="•"/>
            </a:pPr>
            <a:r>
              <a:rPr lang="en-US" dirty="0" smtClean="0">
                <a:solidFill>
                  <a:prstClr val="black"/>
                </a:solidFill>
              </a:rPr>
              <a:t>Solves for the flow field</a:t>
            </a:r>
          </a:p>
          <a:p>
            <a:pPr marL="1200150" lvl="2" indent="-285750">
              <a:buFont typeface="Arial"/>
              <a:buChar char="•"/>
            </a:pPr>
            <a:r>
              <a:rPr lang="en-US" dirty="0" smtClean="0">
                <a:solidFill>
                  <a:prstClr val="black"/>
                </a:solidFill>
              </a:rPr>
              <a:t>Finds quantities such as pressure and skin friction coefficient, along with drag and maximum heat flux</a:t>
            </a:r>
          </a:p>
          <a:p>
            <a:pPr marL="742950" lvl="1" indent="-285750">
              <a:buFont typeface="Arial"/>
              <a:buChar char="•"/>
            </a:pPr>
            <a:r>
              <a:rPr lang="en-US" dirty="0" smtClean="0">
                <a:solidFill>
                  <a:prstClr val="black"/>
                </a:solidFill>
              </a:rPr>
              <a:t>Outputs design objectives (drag and maximum heat flux)</a:t>
            </a:r>
          </a:p>
          <a:p>
            <a:pPr marL="742950" lvl="1" indent="-285750">
              <a:buFont typeface="Arial"/>
              <a:buChar char="•"/>
            </a:pPr>
            <a:endParaRPr lang="en-US" dirty="0" smtClean="0">
              <a:solidFill>
                <a:prstClr val="black"/>
              </a:solidFill>
            </a:endParaRPr>
          </a:p>
          <a:p>
            <a:pPr marL="742950" lvl="1" indent="-285750">
              <a:buFont typeface="Arial"/>
              <a:buChar char="•"/>
            </a:pPr>
            <a:endParaRPr lang="en-US" dirty="0">
              <a:solidFill>
                <a:prstClr val="black"/>
              </a:solidFill>
            </a:endParaRPr>
          </a:p>
          <a:p>
            <a:pPr marL="285750" indent="-285750">
              <a:buFont typeface="Arial"/>
              <a:buChar char="•"/>
            </a:pPr>
            <a:r>
              <a:rPr lang="en-US" dirty="0" smtClean="0">
                <a:solidFill>
                  <a:prstClr val="black"/>
                </a:solidFill>
              </a:rPr>
              <a:t>Converged solution</a:t>
            </a:r>
          </a:p>
          <a:p>
            <a:pPr marL="742950" lvl="1" indent="-285750">
              <a:buFont typeface="Arial"/>
              <a:buChar char="•"/>
            </a:pPr>
            <a:r>
              <a:rPr lang="en-US" dirty="0" smtClean="0">
                <a:solidFill>
                  <a:prstClr val="black"/>
                </a:solidFill>
              </a:rPr>
              <a:t>Extremely important to ensure that solutions have converged</a:t>
            </a:r>
          </a:p>
          <a:p>
            <a:pPr marL="1200150" lvl="2" indent="-285750">
              <a:buFont typeface="Arial"/>
              <a:buChar char="•"/>
            </a:pPr>
            <a:r>
              <a:rPr lang="en-US" dirty="0" smtClean="0">
                <a:solidFill>
                  <a:prstClr val="black"/>
                </a:solidFill>
              </a:rPr>
              <a:t>All residuals must be below 1E-4</a:t>
            </a:r>
          </a:p>
          <a:p>
            <a:pPr marL="1200150" lvl="2" indent="-285750">
              <a:buFont typeface="Arial"/>
              <a:buChar char="•"/>
            </a:pPr>
            <a:r>
              <a:rPr lang="en-US" dirty="0" smtClean="0">
                <a:solidFill>
                  <a:prstClr val="black"/>
                </a:solidFill>
              </a:rPr>
              <a:t>Drag and heat flux must be converged to a steady state value</a:t>
            </a:r>
          </a:p>
          <a:p>
            <a:pPr marL="742950" lvl="1" indent="-285750">
              <a:buFont typeface="Arial"/>
              <a:buChar char="•"/>
            </a:pPr>
            <a:r>
              <a:rPr lang="en-US" dirty="0" smtClean="0">
                <a:solidFill>
                  <a:prstClr val="black"/>
                </a:solidFill>
              </a:rPr>
              <a:t>The simulation must be grid independent, accurate and efficient</a:t>
            </a:r>
            <a:endParaRPr lang="en-US" dirty="0">
              <a:solidFill>
                <a:prstClr val="black"/>
              </a:solidFill>
            </a:endParaRPr>
          </a:p>
        </p:txBody>
      </p:sp>
    </p:spTree>
    <p:extLst>
      <p:ext uri="{BB962C8B-B14F-4D97-AF65-F5344CB8AC3E}">
        <p14:creationId xmlns:p14="http://schemas.microsoft.com/office/powerpoint/2010/main" val="9810864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14</a:t>
            </a:fld>
            <a:endParaRPr lang="en-US">
              <a:solidFill>
                <a:prstClr val="black">
                  <a:tint val="75000"/>
                </a:prstClr>
              </a:solidFill>
            </a:endParaRPr>
          </a:p>
        </p:txBody>
      </p:sp>
      <p:grpSp>
        <p:nvGrpSpPr>
          <p:cNvPr id="3" name="Group 2"/>
          <p:cNvGrpSpPr/>
          <p:nvPr/>
        </p:nvGrpSpPr>
        <p:grpSpPr>
          <a:xfrm>
            <a:off x="228599" y="152400"/>
            <a:ext cx="8686801" cy="6270344"/>
            <a:chOff x="228599" y="152400"/>
            <a:chExt cx="8686801" cy="6270344"/>
          </a:xfrm>
        </p:grpSpPr>
        <p:grpSp>
          <p:nvGrpSpPr>
            <p:cNvPr id="4" name="Group 3"/>
            <p:cNvGrpSpPr/>
            <p:nvPr/>
          </p:nvGrpSpPr>
          <p:grpSpPr>
            <a:xfrm>
              <a:off x="228600" y="152400"/>
              <a:ext cx="8686800" cy="6270344"/>
              <a:chOff x="228600" y="152400"/>
              <a:chExt cx="8686800" cy="6270344"/>
            </a:xfrm>
          </p:grpSpPr>
          <p:sp>
            <p:nvSpPr>
              <p:cNvPr id="6" name="TextBox 5"/>
              <p:cNvSpPr txBox="1"/>
              <p:nvPr/>
            </p:nvSpPr>
            <p:spPr>
              <a:xfrm>
                <a:off x="228600" y="664458"/>
                <a:ext cx="5791200" cy="630942"/>
              </a:xfrm>
              <a:prstGeom prst="rect">
                <a:avLst/>
              </a:prstGeom>
              <a:noFill/>
            </p:spPr>
            <p:txBody>
              <a:bodyPr wrap="square" rtlCol="0">
                <a:spAutoFit/>
              </a:bodyPr>
              <a:lstStyle/>
              <a:p>
                <a:r>
                  <a:rPr lang="en-US" sz="3500" dirty="0" smtClean="0">
                    <a:solidFill>
                      <a:prstClr val="black"/>
                    </a:solidFill>
                  </a:rPr>
                  <a:t>CFD Simulation (contd.)</a:t>
                </a:r>
                <a:endParaRPr lang="en-US" sz="3500" dirty="0">
                  <a:solidFill>
                    <a:prstClr val="black"/>
                  </a:solidFill>
                </a:endParaRPr>
              </a:p>
            </p:txBody>
          </p:sp>
          <p:grpSp>
            <p:nvGrpSpPr>
              <p:cNvPr id="7" name="Group 6"/>
              <p:cNvGrpSpPr/>
              <p:nvPr/>
            </p:nvGrpSpPr>
            <p:grpSpPr>
              <a:xfrm>
                <a:off x="228600" y="152400"/>
                <a:ext cx="8686800" cy="6270344"/>
                <a:chOff x="228600" y="130456"/>
                <a:chExt cx="8686800" cy="6270344"/>
              </a:xfrm>
            </p:grpSpPr>
            <p:grpSp>
              <p:nvGrpSpPr>
                <p:cNvPr id="8" name="Group 7"/>
                <p:cNvGrpSpPr/>
                <p:nvPr/>
              </p:nvGrpSpPr>
              <p:grpSpPr>
                <a:xfrm>
                  <a:off x="228600" y="1295400"/>
                  <a:ext cx="8686800" cy="5105400"/>
                  <a:chOff x="228600" y="1295400"/>
                  <a:chExt cx="8686800" cy="5105400"/>
                </a:xfrm>
              </p:grpSpPr>
              <p:cxnSp>
                <p:nvCxnSpPr>
                  <p:cNvPr id="14" name="Straight Connector 13"/>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6081348" y="130456"/>
                  <a:ext cx="2800056" cy="1088745"/>
                  <a:chOff x="7605348" y="130455"/>
                  <a:chExt cx="2800056" cy="1088745"/>
                </a:xfrm>
                <a:solidFill>
                  <a:schemeClr val="bg1"/>
                </a:solidFill>
              </p:grpSpPr>
              <p:pic>
                <p:nvPicPr>
                  <p:cNvPr id="10" name="Picture 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11"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2" name="Straight Connector 11"/>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5" name="TextBox 4"/>
            <p:cNvSpPr txBox="1"/>
            <p:nvPr/>
          </p:nvSpPr>
          <p:spPr>
            <a:xfrm>
              <a:off x="228599" y="1371600"/>
              <a:ext cx="5257801" cy="830997"/>
            </a:xfrm>
            <a:prstGeom prst="rect">
              <a:avLst/>
            </a:prstGeom>
            <a:noFill/>
          </p:spPr>
          <p:txBody>
            <a:bodyPr wrap="square" rtlCol="0">
              <a:spAutoFit/>
            </a:bodyPr>
            <a:lstStyle/>
            <a:p>
              <a:r>
                <a:rPr lang="en-US" sz="2400" dirty="0" smtClean="0">
                  <a:solidFill>
                    <a:prstClr val="black"/>
                  </a:solidFill>
                </a:rPr>
                <a:t>Random Shape Examples  -- Simulations </a:t>
              </a:r>
            </a:p>
            <a:p>
              <a:r>
                <a:rPr lang="en-US" sz="2400" dirty="0" smtClean="0">
                  <a:solidFill>
                    <a:prstClr val="black"/>
                  </a:solidFill>
                </a:rPr>
                <a:t>Mach Contours</a:t>
              </a:r>
              <a:endParaRPr lang="en-US" sz="2400" dirty="0">
                <a:solidFill>
                  <a:prstClr val="black"/>
                </a:solidFill>
              </a:endParaRPr>
            </a:p>
          </p:txBody>
        </p:sp>
      </p:grpSp>
      <p:grpSp>
        <p:nvGrpSpPr>
          <p:cNvPr id="16" name="Group 15"/>
          <p:cNvGrpSpPr/>
          <p:nvPr/>
        </p:nvGrpSpPr>
        <p:grpSpPr>
          <a:xfrm>
            <a:off x="152400" y="2362200"/>
            <a:ext cx="8534400" cy="3962400"/>
            <a:chOff x="0" y="0"/>
            <a:chExt cx="6125210" cy="2368342"/>
          </a:xfrm>
        </p:grpSpPr>
        <p:grpSp>
          <p:nvGrpSpPr>
            <p:cNvPr id="17" name="Group 16"/>
            <p:cNvGrpSpPr/>
            <p:nvPr/>
          </p:nvGrpSpPr>
          <p:grpSpPr>
            <a:xfrm>
              <a:off x="0" y="0"/>
              <a:ext cx="6125210" cy="1795979"/>
              <a:chOff x="0" y="0"/>
              <a:chExt cx="6125210" cy="1795979"/>
            </a:xfrm>
          </p:grpSpPr>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l="26761" t="11106" r="25708" b="21303"/>
              <a:stretch/>
            </p:blipFill>
            <p:spPr bwMode="auto">
              <a:xfrm>
                <a:off x="2514600" y="1"/>
                <a:ext cx="1856105" cy="1795978"/>
              </a:xfrm>
              <a:prstGeom prst="rect">
                <a:avLst/>
              </a:prstGeom>
              <a:ln>
                <a:noFill/>
              </a:ln>
              <a:extLst>
                <a:ext uri="{53640926-AAD7-44D8-BBD7-CCE9431645EC}">
                  <a14:shadowObscured xmlns:a14="http://schemas.microsoft.com/office/drawing/2010/main"/>
                </a:ext>
              </a:extLst>
            </p:spPr>
          </p:pic>
          <p:pic>
            <p:nvPicPr>
              <p:cNvPr id="23" name="Picture 22"/>
              <p:cNvPicPr>
                <a:picLocks noChangeAspect="1"/>
              </p:cNvPicPr>
              <p:nvPr/>
            </p:nvPicPr>
            <p:blipFill rotWithShape="1">
              <a:blip r:embed="rId5">
                <a:extLst>
                  <a:ext uri="{28A0092B-C50C-407E-A947-70E740481C1C}">
                    <a14:useLocalDpi xmlns:a14="http://schemas.microsoft.com/office/drawing/2010/main" val="0"/>
                  </a:ext>
                </a:extLst>
              </a:blip>
              <a:srcRect r="21327" b="14502"/>
              <a:stretch/>
            </p:blipFill>
            <p:spPr bwMode="auto">
              <a:xfrm>
                <a:off x="0" y="0"/>
                <a:ext cx="2383790" cy="1795978"/>
              </a:xfrm>
              <a:prstGeom prst="rect">
                <a:avLst/>
              </a:prstGeom>
              <a:ln>
                <a:noFill/>
              </a:ln>
              <a:extLst>
                <a:ext uri="{53640926-AAD7-44D8-BBD7-CCE9431645EC}">
                  <a14:shadowObscured xmlns:a14="http://schemas.microsoft.com/office/drawing/2010/main"/>
                </a:ext>
              </a:extLst>
            </p:spPr>
          </p:pic>
          <p:pic>
            <p:nvPicPr>
              <p:cNvPr id="24" name="Picture 23"/>
              <p:cNvPicPr>
                <a:picLocks noChangeAspect="1"/>
              </p:cNvPicPr>
              <p:nvPr/>
            </p:nvPicPr>
            <p:blipFill rotWithShape="1">
              <a:blip r:embed="rId6">
                <a:extLst>
                  <a:ext uri="{28A0092B-C50C-407E-A947-70E740481C1C}">
                    <a14:useLocalDpi xmlns:a14="http://schemas.microsoft.com/office/drawing/2010/main" val="0"/>
                  </a:ext>
                </a:extLst>
              </a:blip>
              <a:srcRect l="20118" r="20702" b="13870"/>
              <a:stretch/>
            </p:blipFill>
            <p:spPr bwMode="auto">
              <a:xfrm>
                <a:off x="4345940" y="0"/>
                <a:ext cx="1779270" cy="1795978"/>
              </a:xfrm>
              <a:prstGeom prst="rect">
                <a:avLst/>
              </a:prstGeom>
              <a:ln>
                <a:noFill/>
              </a:ln>
              <a:extLst>
                <a:ext uri="{53640926-AAD7-44D8-BBD7-CCE9431645EC}">
                  <a14:shadowObscured xmlns:a14="http://schemas.microsoft.com/office/drawing/2010/main"/>
                </a:ext>
              </a:extLst>
            </p:spPr>
          </p:pic>
        </p:grpSp>
        <p:sp>
          <p:nvSpPr>
            <p:cNvPr id="19" name="Text Box 113"/>
            <p:cNvSpPr txBox="1"/>
            <p:nvPr/>
          </p:nvSpPr>
          <p:spPr>
            <a:xfrm>
              <a:off x="571500" y="1810547"/>
              <a:ext cx="1534562" cy="539165"/>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1</a:t>
              </a:r>
            </a:p>
            <a:p>
              <a:pPr algn="ctr"/>
              <a:r>
                <a:rPr lang="en-US" sz="1400" dirty="0">
                  <a:solidFill>
                    <a:prstClr val="black"/>
                  </a:solidFill>
                  <a:ea typeface="ＭＳ 明朝"/>
                  <a:cs typeface="Times New Roman"/>
                </a:rPr>
                <a:t>High Drag</a:t>
              </a:r>
            </a:p>
            <a:p>
              <a:pPr algn="ctr"/>
              <a:r>
                <a:rPr lang="en-US" sz="1400" dirty="0">
                  <a:solidFill>
                    <a:prstClr val="black"/>
                  </a:solidFill>
                  <a:ea typeface="ＭＳ 明朝"/>
                  <a:cs typeface="Times New Roman"/>
                </a:rPr>
                <a:t>High Heat Transfer</a:t>
              </a:r>
            </a:p>
          </p:txBody>
        </p:sp>
        <p:sp>
          <p:nvSpPr>
            <p:cNvPr id="20" name="Text Box 114"/>
            <p:cNvSpPr txBox="1"/>
            <p:nvPr/>
          </p:nvSpPr>
          <p:spPr>
            <a:xfrm>
              <a:off x="2570480" y="1817745"/>
              <a:ext cx="1534562" cy="539165"/>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2</a:t>
              </a:r>
            </a:p>
            <a:p>
              <a:pPr algn="ctr"/>
              <a:r>
                <a:rPr lang="en-US" sz="1400" dirty="0">
                  <a:solidFill>
                    <a:prstClr val="black"/>
                  </a:solidFill>
                  <a:ea typeface="ＭＳ 明朝"/>
                  <a:cs typeface="Times New Roman"/>
                </a:rPr>
                <a:t>Low Drag</a:t>
              </a:r>
            </a:p>
            <a:p>
              <a:pPr algn="ctr"/>
              <a:r>
                <a:rPr lang="en-US" sz="1400" dirty="0">
                  <a:solidFill>
                    <a:prstClr val="black"/>
                  </a:solidFill>
                  <a:ea typeface="ＭＳ 明朝"/>
                  <a:cs typeface="Times New Roman"/>
                </a:rPr>
                <a:t>Medium Heat Transfer</a:t>
              </a:r>
            </a:p>
          </p:txBody>
        </p:sp>
        <p:sp>
          <p:nvSpPr>
            <p:cNvPr id="21" name="Text Box 115"/>
            <p:cNvSpPr txBox="1"/>
            <p:nvPr/>
          </p:nvSpPr>
          <p:spPr>
            <a:xfrm>
              <a:off x="4370705" y="1829177"/>
              <a:ext cx="1534562" cy="539165"/>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3</a:t>
              </a:r>
            </a:p>
            <a:p>
              <a:pPr algn="ctr"/>
              <a:r>
                <a:rPr lang="en-US" sz="1400" dirty="0">
                  <a:solidFill>
                    <a:prstClr val="black"/>
                  </a:solidFill>
                  <a:ea typeface="ＭＳ 明朝"/>
                  <a:cs typeface="Times New Roman"/>
                </a:rPr>
                <a:t>High Drag</a:t>
              </a:r>
            </a:p>
            <a:p>
              <a:pPr algn="ctr"/>
              <a:r>
                <a:rPr lang="en-US" sz="1400" dirty="0">
                  <a:solidFill>
                    <a:prstClr val="black"/>
                  </a:solidFill>
                  <a:ea typeface="ＭＳ 明朝"/>
                  <a:cs typeface="Times New Roman"/>
                </a:rPr>
                <a:t>Low Heat Transfer</a:t>
              </a:r>
            </a:p>
          </p:txBody>
        </p:sp>
      </p:grpSp>
    </p:spTree>
    <p:extLst>
      <p:ext uri="{BB962C8B-B14F-4D97-AF65-F5344CB8AC3E}">
        <p14:creationId xmlns:p14="http://schemas.microsoft.com/office/powerpoint/2010/main" val="26400046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15</a:t>
            </a:fld>
            <a:endParaRPr lang="en-US">
              <a:solidFill>
                <a:prstClr val="black">
                  <a:tint val="75000"/>
                </a:prstClr>
              </a:solidFill>
            </a:endParaRPr>
          </a:p>
        </p:txBody>
      </p:sp>
      <p:grpSp>
        <p:nvGrpSpPr>
          <p:cNvPr id="3" name="Group 2"/>
          <p:cNvGrpSpPr/>
          <p:nvPr/>
        </p:nvGrpSpPr>
        <p:grpSpPr>
          <a:xfrm>
            <a:off x="152400" y="152400"/>
            <a:ext cx="8763000" cy="6270344"/>
            <a:chOff x="152400" y="152400"/>
            <a:chExt cx="8763000" cy="6270344"/>
          </a:xfrm>
        </p:grpSpPr>
        <p:grpSp>
          <p:nvGrpSpPr>
            <p:cNvPr id="4" name="Group 3"/>
            <p:cNvGrpSpPr/>
            <p:nvPr/>
          </p:nvGrpSpPr>
          <p:grpSpPr>
            <a:xfrm>
              <a:off x="152400" y="152400"/>
              <a:ext cx="8763000" cy="6270344"/>
              <a:chOff x="152400" y="152400"/>
              <a:chExt cx="8763000" cy="6270344"/>
            </a:xfrm>
          </p:grpSpPr>
          <p:sp>
            <p:nvSpPr>
              <p:cNvPr id="6" name="TextBox 5"/>
              <p:cNvSpPr txBox="1"/>
              <p:nvPr/>
            </p:nvSpPr>
            <p:spPr>
              <a:xfrm>
                <a:off x="152400" y="664458"/>
                <a:ext cx="5791200" cy="630942"/>
              </a:xfrm>
              <a:prstGeom prst="rect">
                <a:avLst/>
              </a:prstGeom>
              <a:noFill/>
            </p:spPr>
            <p:txBody>
              <a:bodyPr wrap="square" rtlCol="0">
                <a:spAutoFit/>
              </a:bodyPr>
              <a:lstStyle/>
              <a:p>
                <a:r>
                  <a:rPr lang="en-US" sz="3500" dirty="0" smtClean="0">
                    <a:solidFill>
                      <a:prstClr val="black"/>
                    </a:solidFill>
                  </a:rPr>
                  <a:t>Optimization</a:t>
                </a:r>
                <a:endParaRPr lang="en-US" sz="3500" dirty="0">
                  <a:solidFill>
                    <a:prstClr val="black"/>
                  </a:solidFill>
                </a:endParaRPr>
              </a:p>
            </p:txBody>
          </p:sp>
          <p:grpSp>
            <p:nvGrpSpPr>
              <p:cNvPr id="7" name="Group 6"/>
              <p:cNvGrpSpPr/>
              <p:nvPr/>
            </p:nvGrpSpPr>
            <p:grpSpPr>
              <a:xfrm>
                <a:off x="228600" y="152400"/>
                <a:ext cx="8686800" cy="6270344"/>
                <a:chOff x="228600" y="130456"/>
                <a:chExt cx="8686800" cy="6270344"/>
              </a:xfrm>
            </p:grpSpPr>
            <p:grpSp>
              <p:nvGrpSpPr>
                <p:cNvPr id="8" name="Group 7"/>
                <p:cNvGrpSpPr/>
                <p:nvPr/>
              </p:nvGrpSpPr>
              <p:grpSpPr>
                <a:xfrm>
                  <a:off x="228600" y="1295400"/>
                  <a:ext cx="8686800" cy="5105400"/>
                  <a:chOff x="228600" y="1295400"/>
                  <a:chExt cx="8686800" cy="5105400"/>
                </a:xfrm>
              </p:grpSpPr>
              <p:cxnSp>
                <p:nvCxnSpPr>
                  <p:cNvPr id="14" name="Straight Connector 13"/>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6081348" y="130456"/>
                  <a:ext cx="2800056" cy="1088745"/>
                  <a:chOff x="7605348" y="130455"/>
                  <a:chExt cx="2800056" cy="1088745"/>
                </a:xfrm>
                <a:solidFill>
                  <a:schemeClr val="bg1"/>
                </a:solidFill>
              </p:grpSpPr>
              <p:pic>
                <p:nvPicPr>
                  <p:cNvPr id="10" name="Picture 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11"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2" name="Straight Connector 11"/>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5" name="TextBox 4"/>
            <p:cNvSpPr txBox="1"/>
            <p:nvPr/>
          </p:nvSpPr>
          <p:spPr>
            <a:xfrm>
              <a:off x="228600" y="1676400"/>
              <a:ext cx="4038600" cy="461665"/>
            </a:xfrm>
            <a:prstGeom prst="rect">
              <a:avLst/>
            </a:prstGeom>
            <a:noFill/>
          </p:spPr>
          <p:txBody>
            <a:bodyPr wrap="square" rtlCol="0">
              <a:spAutoFit/>
            </a:bodyPr>
            <a:lstStyle/>
            <a:p>
              <a:r>
                <a:rPr lang="en-US" sz="2400" dirty="0" smtClean="0">
                  <a:solidFill>
                    <a:prstClr val="black"/>
                  </a:solidFill>
                </a:rPr>
                <a:t>Genetic Algorithm (GA)</a:t>
              </a:r>
              <a:endParaRPr lang="en-US" sz="2400" dirty="0">
                <a:solidFill>
                  <a:prstClr val="black"/>
                </a:solidFill>
              </a:endParaRPr>
            </a:p>
          </p:txBody>
        </p:sp>
      </p:grpSp>
      <p:sp>
        <p:nvSpPr>
          <p:cNvPr id="16" name="TextBox 15"/>
          <p:cNvSpPr txBox="1"/>
          <p:nvPr/>
        </p:nvSpPr>
        <p:spPr>
          <a:xfrm>
            <a:off x="990600" y="2209800"/>
            <a:ext cx="6553200" cy="3139321"/>
          </a:xfrm>
          <a:prstGeom prst="rect">
            <a:avLst/>
          </a:prstGeom>
          <a:noFill/>
        </p:spPr>
        <p:txBody>
          <a:bodyPr wrap="square" rtlCol="0">
            <a:spAutoFit/>
          </a:bodyPr>
          <a:lstStyle/>
          <a:p>
            <a:pPr marL="285750" indent="-285750">
              <a:buFont typeface="Arial"/>
              <a:buChar char="•"/>
            </a:pPr>
            <a:r>
              <a:rPr lang="en-US" dirty="0" smtClean="0">
                <a:solidFill>
                  <a:prstClr val="black"/>
                </a:solidFill>
              </a:rPr>
              <a:t>Stochastic optimization algorithm inspired by biological evolution</a:t>
            </a:r>
          </a:p>
          <a:p>
            <a:pPr marL="742950" lvl="1" indent="-285750">
              <a:buFont typeface="Arial"/>
              <a:buChar char="•"/>
            </a:pPr>
            <a:r>
              <a:rPr lang="en-US" dirty="0" smtClean="0">
                <a:solidFill>
                  <a:prstClr val="black"/>
                </a:solidFill>
              </a:rPr>
              <a:t>Individual cases are iterated over, combining traits of the best individuals until convergence is achieved</a:t>
            </a:r>
          </a:p>
          <a:p>
            <a:pPr marL="742950" lvl="1" indent="-285750">
              <a:buFont typeface="Arial"/>
              <a:buChar char="•"/>
            </a:pPr>
            <a:endParaRPr lang="en-US" dirty="0">
              <a:solidFill>
                <a:prstClr val="black"/>
              </a:solidFill>
            </a:endParaRPr>
          </a:p>
          <a:p>
            <a:pPr marL="285750" indent="-285750">
              <a:buFont typeface="Arial"/>
              <a:buChar char="•"/>
            </a:pPr>
            <a:r>
              <a:rPr lang="en-US" dirty="0" smtClean="0">
                <a:solidFill>
                  <a:prstClr val="black"/>
                </a:solidFill>
              </a:rPr>
              <a:t>Generally employs the following steps:</a:t>
            </a:r>
          </a:p>
          <a:p>
            <a:pPr marL="742950" lvl="1" indent="-285750">
              <a:buFont typeface="Arial"/>
              <a:buChar char="•"/>
            </a:pPr>
            <a:r>
              <a:rPr lang="en-US" dirty="0" smtClean="0">
                <a:solidFill>
                  <a:prstClr val="black"/>
                </a:solidFill>
              </a:rPr>
              <a:t>Initialization</a:t>
            </a:r>
          </a:p>
          <a:p>
            <a:pPr marL="742950" lvl="1" indent="-285750">
              <a:buFont typeface="Arial"/>
              <a:buChar char="•"/>
            </a:pPr>
            <a:r>
              <a:rPr lang="en-US" dirty="0" smtClean="0">
                <a:solidFill>
                  <a:prstClr val="black"/>
                </a:solidFill>
              </a:rPr>
              <a:t>Evaluation</a:t>
            </a:r>
          </a:p>
          <a:p>
            <a:pPr marL="742950" lvl="1" indent="-285750">
              <a:buFont typeface="Arial"/>
              <a:buChar char="•"/>
            </a:pPr>
            <a:r>
              <a:rPr lang="en-US" dirty="0" smtClean="0">
                <a:solidFill>
                  <a:prstClr val="black"/>
                </a:solidFill>
              </a:rPr>
              <a:t>Natural Selection</a:t>
            </a:r>
          </a:p>
          <a:p>
            <a:pPr marL="742950" lvl="1" indent="-285750">
              <a:buFont typeface="Arial"/>
              <a:buChar char="•"/>
            </a:pPr>
            <a:r>
              <a:rPr lang="en-US" dirty="0" smtClean="0">
                <a:solidFill>
                  <a:prstClr val="black"/>
                </a:solidFill>
              </a:rPr>
              <a:t>Reproduction</a:t>
            </a:r>
          </a:p>
          <a:p>
            <a:pPr marL="742950" lvl="1" indent="-285750">
              <a:buFont typeface="Arial"/>
              <a:buChar char="•"/>
            </a:pPr>
            <a:r>
              <a:rPr lang="en-US" dirty="0" smtClean="0">
                <a:solidFill>
                  <a:prstClr val="black"/>
                </a:solidFill>
              </a:rPr>
              <a:t>Check for Convergence</a:t>
            </a:r>
          </a:p>
          <a:p>
            <a:pPr marL="742950" lvl="1" indent="-285750">
              <a:buFont typeface="Arial"/>
              <a:buChar char="•"/>
            </a:pPr>
            <a:endParaRPr lang="en-US" dirty="0" smtClean="0">
              <a:solidFill>
                <a:prstClr val="black"/>
              </a:solidFill>
            </a:endParaRPr>
          </a:p>
        </p:txBody>
      </p:sp>
    </p:spTree>
    <p:extLst>
      <p:ext uri="{BB962C8B-B14F-4D97-AF65-F5344CB8AC3E}">
        <p14:creationId xmlns:p14="http://schemas.microsoft.com/office/powerpoint/2010/main" val="24069232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16</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grpSp>
          <p:nvGrpSpPr>
            <p:cNvPr id="4" name="Group 3"/>
            <p:cNvGrpSpPr/>
            <p:nvPr/>
          </p:nvGrpSpPr>
          <p:grpSpPr>
            <a:xfrm>
              <a:off x="228600" y="152400"/>
              <a:ext cx="8686800" cy="6270344"/>
              <a:chOff x="228600" y="152400"/>
              <a:chExt cx="8686800" cy="6270344"/>
            </a:xfrm>
          </p:grpSpPr>
          <p:sp>
            <p:nvSpPr>
              <p:cNvPr id="6" name="TextBox 5"/>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Genetic Algorithm</a:t>
                </a:r>
                <a:endParaRPr lang="en-US" sz="3500" dirty="0">
                  <a:solidFill>
                    <a:prstClr val="black"/>
                  </a:solidFill>
                </a:endParaRPr>
              </a:p>
            </p:txBody>
          </p:sp>
          <p:grpSp>
            <p:nvGrpSpPr>
              <p:cNvPr id="7" name="Group 6"/>
              <p:cNvGrpSpPr/>
              <p:nvPr/>
            </p:nvGrpSpPr>
            <p:grpSpPr>
              <a:xfrm>
                <a:off x="228600" y="152400"/>
                <a:ext cx="8686800" cy="6270344"/>
                <a:chOff x="228600" y="130456"/>
                <a:chExt cx="8686800" cy="6270344"/>
              </a:xfrm>
            </p:grpSpPr>
            <p:grpSp>
              <p:nvGrpSpPr>
                <p:cNvPr id="8" name="Group 7"/>
                <p:cNvGrpSpPr/>
                <p:nvPr/>
              </p:nvGrpSpPr>
              <p:grpSpPr>
                <a:xfrm>
                  <a:off x="228600" y="1295400"/>
                  <a:ext cx="8686800" cy="5105400"/>
                  <a:chOff x="228600" y="1295400"/>
                  <a:chExt cx="8686800" cy="5105400"/>
                </a:xfrm>
              </p:grpSpPr>
              <p:cxnSp>
                <p:nvCxnSpPr>
                  <p:cNvPr id="14" name="Straight Connector 13"/>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6081348" y="130456"/>
                  <a:ext cx="2800056" cy="1088745"/>
                  <a:chOff x="7605348" y="130455"/>
                  <a:chExt cx="2800056" cy="1088745"/>
                </a:xfrm>
                <a:solidFill>
                  <a:schemeClr val="bg1"/>
                </a:solidFill>
              </p:grpSpPr>
              <p:pic>
                <p:nvPicPr>
                  <p:cNvPr id="10" name="Picture 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11"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2" name="Straight Connector 11"/>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5" name="TextBox 4"/>
            <p:cNvSpPr txBox="1"/>
            <p:nvPr/>
          </p:nvSpPr>
          <p:spPr>
            <a:xfrm>
              <a:off x="228600" y="1676400"/>
              <a:ext cx="4038600" cy="461665"/>
            </a:xfrm>
            <a:prstGeom prst="rect">
              <a:avLst/>
            </a:prstGeom>
            <a:noFill/>
          </p:spPr>
          <p:txBody>
            <a:bodyPr wrap="square" rtlCol="0">
              <a:spAutoFit/>
            </a:bodyPr>
            <a:lstStyle/>
            <a:p>
              <a:r>
                <a:rPr lang="en-US" sz="2400" dirty="0" smtClean="0">
                  <a:solidFill>
                    <a:prstClr val="black"/>
                  </a:solidFill>
                </a:rPr>
                <a:t>Initialization</a:t>
              </a:r>
              <a:endParaRPr lang="en-US" sz="2400" dirty="0">
                <a:solidFill>
                  <a:prstClr val="black"/>
                </a:solidFill>
              </a:endParaRPr>
            </a:p>
          </p:txBody>
        </p:sp>
      </p:grpSp>
      <p:sp>
        <p:nvSpPr>
          <p:cNvPr id="16" name="TextBox 15"/>
          <p:cNvSpPr txBox="1"/>
          <p:nvPr/>
        </p:nvSpPr>
        <p:spPr>
          <a:xfrm>
            <a:off x="990600" y="2209800"/>
            <a:ext cx="7010400" cy="369332"/>
          </a:xfrm>
          <a:prstGeom prst="rect">
            <a:avLst/>
          </a:prstGeom>
          <a:noFill/>
        </p:spPr>
        <p:txBody>
          <a:bodyPr wrap="square" rtlCol="0">
            <a:spAutoFit/>
          </a:bodyPr>
          <a:lstStyle/>
          <a:p>
            <a:pPr marL="742950" lvl="1" indent="-285750">
              <a:buFont typeface="Arial"/>
              <a:buChar char="•"/>
            </a:pPr>
            <a:r>
              <a:rPr lang="en-US" dirty="0" smtClean="0">
                <a:solidFill>
                  <a:prstClr val="black"/>
                </a:solidFill>
              </a:rPr>
              <a:t>Random generation of individuals (body shapes) is simulated</a:t>
            </a:r>
          </a:p>
        </p:txBody>
      </p:sp>
      <p:grpSp>
        <p:nvGrpSpPr>
          <p:cNvPr id="17" name="Group 16"/>
          <p:cNvGrpSpPr/>
          <p:nvPr/>
        </p:nvGrpSpPr>
        <p:grpSpPr>
          <a:xfrm>
            <a:off x="152400" y="3048000"/>
            <a:ext cx="8534400" cy="3429000"/>
            <a:chOff x="0" y="0"/>
            <a:chExt cx="6125210" cy="2368342"/>
          </a:xfrm>
        </p:grpSpPr>
        <p:grpSp>
          <p:nvGrpSpPr>
            <p:cNvPr id="18" name="Group 17"/>
            <p:cNvGrpSpPr/>
            <p:nvPr/>
          </p:nvGrpSpPr>
          <p:grpSpPr>
            <a:xfrm>
              <a:off x="0" y="0"/>
              <a:ext cx="6125210" cy="1795979"/>
              <a:chOff x="0" y="0"/>
              <a:chExt cx="6125210" cy="1795979"/>
            </a:xfrm>
          </p:grpSpPr>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l="26761" t="11106" r="25708" b="21303"/>
              <a:stretch/>
            </p:blipFill>
            <p:spPr bwMode="auto">
              <a:xfrm>
                <a:off x="2514600" y="1"/>
                <a:ext cx="1856105" cy="1795978"/>
              </a:xfrm>
              <a:prstGeom prst="rect">
                <a:avLst/>
              </a:prstGeom>
              <a:ln>
                <a:noFill/>
              </a:ln>
              <a:extLst>
                <a:ext uri="{53640926-AAD7-44D8-BBD7-CCE9431645EC}">
                  <a14:shadowObscured xmlns:a14="http://schemas.microsoft.com/office/drawing/2010/main"/>
                </a:ext>
              </a:extLst>
            </p:spPr>
          </p:pic>
          <p:pic>
            <p:nvPicPr>
              <p:cNvPr id="23" name="Picture 22"/>
              <p:cNvPicPr>
                <a:picLocks noChangeAspect="1"/>
              </p:cNvPicPr>
              <p:nvPr/>
            </p:nvPicPr>
            <p:blipFill rotWithShape="1">
              <a:blip r:embed="rId5">
                <a:extLst>
                  <a:ext uri="{28A0092B-C50C-407E-A947-70E740481C1C}">
                    <a14:useLocalDpi xmlns:a14="http://schemas.microsoft.com/office/drawing/2010/main" val="0"/>
                  </a:ext>
                </a:extLst>
              </a:blip>
              <a:srcRect r="21327" b="14502"/>
              <a:stretch/>
            </p:blipFill>
            <p:spPr bwMode="auto">
              <a:xfrm>
                <a:off x="0" y="0"/>
                <a:ext cx="2383790" cy="1795978"/>
              </a:xfrm>
              <a:prstGeom prst="rect">
                <a:avLst/>
              </a:prstGeom>
              <a:ln>
                <a:noFill/>
              </a:ln>
              <a:extLst>
                <a:ext uri="{53640926-AAD7-44D8-BBD7-CCE9431645EC}">
                  <a14:shadowObscured xmlns:a14="http://schemas.microsoft.com/office/drawing/2010/main"/>
                </a:ext>
              </a:extLst>
            </p:spPr>
          </p:pic>
          <p:pic>
            <p:nvPicPr>
              <p:cNvPr id="24" name="Picture 23"/>
              <p:cNvPicPr>
                <a:picLocks noChangeAspect="1"/>
              </p:cNvPicPr>
              <p:nvPr/>
            </p:nvPicPr>
            <p:blipFill rotWithShape="1">
              <a:blip r:embed="rId6">
                <a:extLst>
                  <a:ext uri="{28A0092B-C50C-407E-A947-70E740481C1C}">
                    <a14:useLocalDpi xmlns:a14="http://schemas.microsoft.com/office/drawing/2010/main" val="0"/>
                  </a:ext>
                </a:extLst>
              </a:blip>
              <a:srcRect l="20118" r="20702" b="13870"/>
              <a:stretch/>
            </p:blipFill>
            <p:spPr bwMode="auto">
              <a:xfrm>
                <a:off x="4345940" y="0"/>
                <a:ext cx="1779270" cy="1795978"/>
              </a:xfrm>
              <a:prstGeom prst="rect">
                <a:avLst/>
              </a:prstGeom>
              <a:ln>
                <a:noFill/>
              </a:ln>
              <a:extLst>
                <a:ext uri="{53640926-AAD7-44D8-BBD7-CCE9431645EC}">
                  <a14:shadowObscured xmlns:a14="http://schemas.microsoft.com/office/drawing/2010/main"/>
                </a:ext>
              </a:extLst>
            </p:spPr>
          </p:pic>
        </p:grpSp>
        <p:sp>
          <p:nvSpPr>
            <p:cNvPr id="19" name="Text Box 113"/>
            <p:cNvSpPr txBox="1"/>
            <p:nvPr/>
          </p:nvSpPr>
          <p:spPr>
            <a:xfrm>
              <a:off x="571500" y="1810547"/>
              <a:ext cx="1534562" cy="539165"/>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1</a:t>
              </a:r>
            </a:p>
            <a:p>
              <a:pPr algn="ctr"/>
              <a:r>
                <a:rPr lang="en-US" sz="1400" dirty="0">
                  <a:solidFill>
                    <a:prstClr val="black"/>
                  </a:solidFill>
                  <a:ea typeface="ＭＳ 明朝"/>
                  <a:cs typeface="Times New Roman"/>
                </a:rPr>
                <a:t>High Drag</a:t>
              </a:r>
            </a:p>
            <a:p>
              <a:pPr algn="ctr"/>
              <a:r>
                <a:rPr lang="en-US" sz="1400" dirty="0">
                  <a:solidFill>
                    <a:prstClr val="black"/>
                  </a:solidFill>
                  <a:ea typeface="ＭＳ 明朝"/>
                  <a:cs typeface="Times New Roman"/>
                </a:rPr>
                <a:t>High Heat Transfer</a:t>
              </a:r>
            </a:p>
          </p:txBody>
        </p:sp>
        <p:sp>
          <p:nvSpPr>
            <p:cNvPr id="20" name="Text Box 114"/>
            <p:cNvSpPr txBox="1"/>
            <p:nvPr/>
          </p:nvSpPr>
          <p:spPr>
            <a:xfrm>
              <a:off x="2570480" y="1817745"/>
              <a:ext cx="1534562" cy="539165"/>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2</a:t>
              </a:r>
            </a:p>
            <a:p>
              <a:pPr algn="ctr"/>
              <a:r>
                <a:rPr lang="en-US" sz="1400" dirty="0">
                  <a:solidFill>
                    <a:prstClr val="black"/>
                  </a:solidFill>
                  <a:ea typeface="ＭＳ 明朝"/>
                  <a:cs typeface="Times New Roman"/>
                </a:rPr>
                <a:t>Low Drag</a:t>
              </a:r>
            </a:p>
            <a:p>
              <a:pPr algn="ctr"/>
              <a:r>
                <a:rPr lang="en-US" sz="1400" dirty="0">
                  <a:solidFill>
                    <a:prstClr val="black"/>
                  </a:solidFill>
                  <a:ea typeface="ＭＳ 明朝"/>
                  <a:cs typeface="Times New Roman"/>
                </a:rPr>
                <a:t>Medium Heat Transfer</a:t>
              </a:r>
            </a:p>
          </p:txBody>
        </p:sp>
        <p:sp>
          <p:nvSpPr>
            <p:cNvPr id="21" name="Text Box 115"/>
            <p:cNvSpPr txBox="1"/>
            <p:nvPr/>
          </p:nvSpPr>
          <p:spPr>
            <a:xfrm>
              <a:off x="4370705" y="1829177"/>
              <a:ext cx="1534562" cy="539165"/>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3</a:t>
              </a:r>
            </a:p>
            <a:p>
              <a:pPr algn="ctr"/>
              <a:r>
                <a:rPr lang="en-US" sz="1400" dirty="0">
                  <a:solidFill>
                    <a:prstClr val="black"/>
                  </a:solidFill>
                  <a:ea typeface="ＭＳ 明朝"/>
                  <a:cs typeface="Times New Roman"/>
                </a:rPr>
                <a:t>High Drag</a:t>
              </a:r>
            </a:p>
            <a:p>
              <a:pPr algn="ctr"/>
              <a:r>
                <a:rPr lang="en-US" sz="1400" dirty="0">
                  <a:solidFill>
                    <a:prstClr val="black"/>
                  </a:solidFill>
                  <a:ea typeface="ＭＳ 明朝"/>
                  <a:cs typeface="Times New Roman"/>
                </a:rPr>
                <a:t>Low Heat Transfer</a:t>
              </a:r>
            </a:p>
          </p:txBody>
        </p:sp>
      </p:grpSp>
    </p:spTree>
    <p:extLst>
      <p:ext uri="{BB962C8B-B14F-4D97-AF65-F5344CB8AC3E}">
        <p14:creationId xmlns:p14="http://schemas.microsoft.com/office/powerpoint/2010/main" val="40899759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17</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grpSp>
          <p:nvGrpSpPr>
            <p:cNvPr id="4" name="Group 3"/>
            <p:cNvGrpSpPr/>
            <p:nvPr/>
          </p:nvGrpSpPr>
          <p:grpSpPr>
            <a:xfrm>
              <a:off x="228600" y="152400"/>
              <a:ext cx="8686800" cy="6270344"/>
              <a:chOff x="228600" y="152400"/>
              <a:chExt cx="8686800" cy="6270344"/>
            </a:xfrm>
          </p:grpSpPr>
          <p:sp>
            <p:nvSpPr>
              <p:cNvPr id="6" name="TextBox 5"/>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Genetic Algorithm (contd.)</a:t>
                </a:r>
                <a:endParaRPr lang="en-US" sz="3500" dirty="0">
                  <a:solidFill>
                    <a:prstClr val="black"/>
                  </a:solidFill>
                </a:endParaRPr>
              </a:p>
            </p:txBody>
          </p:sp>
          <p:grpSp>
            <p:nvGrpSpPr>
              <p:cNvPr id="7" name="Group 6"/>
              <p:cNvGrpSpPr/>
              <p:nvPr/>
            </p:nvGrpSpPr>
            <p:grpSpPr>
              <a:xfrm>
                <a:off x="228600" y="152400"/>
                <a:ext cx="8686800" cy="6270344"/>
                <a:chOff x="228600" y="130456"/>
                <a:chExt cx="8686800" cy="6270344"/>
              </a:xfrm>
            </p:grpSpPr>
            <p:grpSp>
              <p:nvGrpSpPr>
                <p:cNvPr id="8" name="Group 7"/>
                <p:cNvGrpSpPr/>
                <p:nvPr/>
              </p:nvGrpSpPr>
              <p:grpSpPr>
                <a:xfrm>
                  <a:off x="228600" y="1295400"/>
                  <a:ext cx="8686800" cy="5105400"/>
                  <a:chOff x="228600" y="1295400"/>
                  <a:chExt cx="8686800" cy="5105400"/>
                </a:xfrm>
              </p:grpSpPr>
              <p:cxnSp>
                <p:nvCxnSpPr>
                  <p:cNvPr id="14" name="Straight Connector 13"/>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6081348" y="130456"/>
                  <a:ext cx="2800056" cy="1088745"/>
                  <a:chOff x="7605348" y="130455"/>
                  <a:chExt cx="2800056" cy="1088745"/>
                </a:xfrm>
                <a:solidFill>
                  <a:schemeClr val="bg1"/>
                </a:solidFill>
              </p:grpSpPr>
              <p:pic>
                <p:nvPicPr>
                  <p:cNvPr id="10" name="Picture 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11"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2" name="Straight Connector 11"/>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5" name="TextBox 4"/>
            <p:cNvSpPr txBox="1"/>
            <p:nvPr/>
          </p:nvSpPr>
          <p:spPr>
            <a:xfrm>
              <a:off x="228600" y="1676400"/>
              <a:ext cx="4876800" cy="461665"/>
            </a:xfrm>
            <a:prstGeom prst="rect">
              <a:avLst/>
            </a:prstGeom>
            <a:noFill/>
          </p:spPr>
          <p:txBody>
            <a:bodyPr wrap="square" rtlCol="0">
              <a:spAutoFit/>
            </a:bodyPr>
            <a:lstStyle/>
            <a:p>
              <a:r>
                <a:rPr lang="en-US" sz="2400" dirty="0" smtClean="0">
                  <a:solidFill>
                    <a:prstClr val="black"/>
                  </a:solidFill>
                </a:rPr>
                <a:t>Evaluation and Natural Selection</a:t>
              </a:r>
              <a:endParaRPr lang="en-US" sz="2400" dirty="0">
                <a:solidFill>
                  <a:prstClr val="black"/>
                </a:solidFill>
              </a:endParaRPr>
            </a:p>
          </p:txBody>
        </p:sp>
      </p:grpSp>
      <p:sp>
        <p:nvSpPr>
          <p:cNvPr id="16" name="TextBox 15"/>
          <p:cNvSpPr txBox="1"/>
          <p:nvPr/>
        </p:nvSpPr>
        <p:spPr>
          <a:xfrm>
            <a:off x="990600" y="2209800"/>
            <a:ext cx="7924800" cy="923330"/>
          </a:xfrm>
          <a:prstGeom prst="rect">
            <a:avLst/>
          </a:prstGeom>
          <a:noFill/>
        </p:spPr>
        <p:txBody>
          <a:bodyPr wrap="square" rtlCol="0">
            <a:spAutoFit/>
          </a:bodyPr>
          <a:lstStyle/>
          <a:p>
            <a:pPr marL="742950" lvl="1" indent="-285750">
              <a:buFont typeface="Arial"/>
              <a:buChar char="•"/>
            </a:pPr>
            <a:r>
              <a:rPr lang="en-US" dirty="0" smtClean="0">
                <a:solidFill>
                  <a:prstClr val="black"/>
                </a:solidFill>
              </a:rPr>
              <a:t>Objective values (drag and heat transfer) of each curve are compared</a:t>
            </a:r>
          </a:p>
          <a:p>
            <a:pPr marL="742950" lvl="1" indent="-285750">
              <a:buFont typeface="Arial"/>
              <a:buChar char="•"/>
            </a:pPr>
            <a:r>
              <a:rPr lang="en-US" dirty="0" smtClean="0">
                <a:solidFill>
                  <a:prstClr val="black"/>
                </a:solidFill>
              </a:rPr>
              <a:t>Values are sorted from best to worst</a:t>
            </a:r>
          </a:p>
          <a:p>
            <a:pPr marL="742950" lvl="1" indent="-285750">
              <a:buFont typeface="Arial"/>
              <a:buChar char="•"/>
            </a:pPr>
            <a:r>
              <a:rPr lang="en-US" dirty="0" smtClean="0">
                <a:solidFill>
                  <a:prstClr val="black"/>
                </a:solidFill>
              </a:rPr>
              <a:t>Worst half of  the individuals are discarded</a:t>
            </a:r>
          </a:p>
        </p:txBody>
      </p:sp>
      <p:grpSp>
        <p:nvGrpSpPr>
          <p:cNvPr id="17" name="Group 16"/>
          <p:cNvGrpSpPr/>
          <p:nvPr/>
        </p:nvGrpSpPr>
        <p:grpSpPr>
          <a:xfrm>
            <a:off x="152400" y="3048000"/>
            <a:ext cx="8534400" cy="3429000"/>
            <a:chOff x="0" y="0"/>
            <a:chExt cx="6125210" cy="2368342"/>
          </a:xfrm>
        </p:grpSpPr>
        <p:grpSp>
          <p:nvGrpSpPr>
            <p:cNvPr id="18" name="Group 17"/>
            <p:cNvGrpSpPr/>
            <p:nvPr/>
          </p:nvGrpSpPr>
          <p:grpSpPr>
            <a:xfrm>
              <a:off x="0" y="0"/>
              <a:ext cx="6125210" cy="1795979"/>
              <a:chOff x="0" y="0"/>
              <a:chExt cx="6125210" cy="1795979"/>
            </a:xfrm>
          </p:grpSpPr>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l="26761" t="11106" r="25708" b="21303"/>
              <a:stretch/>
            </p:blipFill>
            <p:spPr bwMode="auto">
              <a:xfrm>
                <a:off x="2514600" y="1"/>
                <a:ext cx="1856105" cy="1795978"/>
              </a:xfrm>
              <a:prstGeom prst="rect">
                <a:avLst/>
              </a:prstGeom>
              <a:ln>
                <a:noFill/>
              </a:ln>
              <a:extLst>
                <a:ext uri="{53640926-AAD7-44D8-BBD7-CCE9431645EC}">
                  <a14:shadowObscured xmlns:a14="http://schemas.microsoft.com/office/drawing/2010/main"/>
                </a:ext>
              </a:extLst>
            </p:spPr>
          </p:pic>
          <p:pic>
            <p:nvPicPr>
              <p:cNvPr id="23" name="Picture 22"/>
              <p:cNvPicPr>
                <a:picLocks noChangeAspect="1"/>
              </p:cNvPicPr>
              <p:nvPr/>
            </p:nvPicPr>
            <p:blipFill rotWithShape="1">
              <a:blip r:embed="rId5">
                <a:extLst>
                  <a:ext uri="{28A0092B-C50C-407E-A947-70E740481C1C}">
                    <a14:useLocalDpi xmlns:a14="http://schemas.microsoft.com/office/drawing/2010/main" val="0"/>
                  </a:ext>
                </a:extLst>
              </a:blip>
              <a:srcRect r="21327" b="14502"/>
              <a:stretch/>
            </p:blipFill>
            <p:spPr bwMode="auto">
              <a:xfrm>
                <a:off x="0" y="0"/>
                <a:ext cx="2383790" cy="1795978"/>
              </a:xfrm>
              <a:prstGeom prst="rect">
                <a:avLst/>
              </a:prstGeom>
              <a:ln>
                <a:noFill/>
              </a:ln>
              <a:extLst>
                <a:ext uri="{53640926-AAD7-44D8-BBD7-CCE9431645EC}">
                  <a14:shadowObscured xmlns:a14="http://schemas.microsoft.com/office/drawing/2010/main"/>
                </a:ext>
              </a:extLst>
            </p:spPr>
          </p:pic>
          <p:pic>
            <p:nvPicPr>
              <p:cNvPr id="24" name="Picture 23"/>
              <p:cNvPicPr>
                <a:picLocks noChangeAspect="1"/>
              </p:cNvPicPr>
              <p:nvPr/>
            </p:nvPicPr>
            <p:blipFill rotWithShape="1">
              <a:blip r:embed="rId6">
                <a:extLst>
                  <a:ext uri="{28A0092B-C50C-407E-A947-70E740481C1C}">
                    <a14:useLocalDpi xmlns:a14="http://schemas.microsoft.com/office/drawing/2010/main" val="0"/>
                  </a:ext>
                </a:extLst>
              </a:blip>
              <a:srcRect l="20118" r="20702" b="13870"/>
              <a:stretch/>
            </p:blipFill>
            <p:spPr bwMode="auto">
              <a:xfrm>
                <a:off x="4345940" y="0"/>
                <a:ext cx="1779270" cy="1795978"/>
              </a:xfrm>
              <a:prstGeom prst="rect">
                <a:avLst/>
              </a:prstGeom>
              <a:ln>
                <a:noFill/>
              </a:ln>
              <a:extLst>
                <a:ext uri="{53640926-AAD7-44D8-BBD7-CCE9431645EC}">
                  <a14:shadowObscured xmlns:a14="http://schemas.microsoft.com/office/drawing/2010/main"/>
                </a:ext>
              </a:extLst>
            </p:spPr>
          </p:pic>
        </p:grpSp>
        <p:sp>
          <p:nvSpPr>
            <p:cNvPr id="19" name="Text Box 113"/>
            <p:cNvSpPr txBox="1"/>
            <p:nvPr/>
          </p:nvSpPr>
          <p:spPr>
            <a:xfrm>
              <a:off x="571500" y="1810547"/>
              <a:ext cx="1534562" cy="539165"/>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1</a:t>
              </a:r>
            </a:p>
            <a:p>
              <a:pPr algn="ctr"/>
              <a:r>
                <a:rPr lang="en-US" sz="1400" dirty="0">
                  <a:solidFill>
                    <a:prstClr val="black"/>
                  </a:solidFill>
                  <a:ea typeface="ＭＳ 明朝"/>
                  <a:cs typeface="Times New Roman"/>
                </a:rPr>
                <a:t>High Drag</a:t>
              </a:r>
            </a:p>
            <a:p>
              <a:pPr algn="ctr"/>
              <a:r>
                <a:rPr lang="en-US" sz="1400" dirty="0">
                  <a:solidFill>
                    <a:prstClr val="black"/>
                  </a:solidFill>
                  <a:ea typeface="ＭＳ 明朝"/>
                  <a:cs typeface="Times New Roman"/>
                </a:rPr>
                <a:t>High Heat Transfer</a:t>
              </a:r>
            </a:p>
          </p:txBody>
        </p:sp>
        <p:sp>
          <p:nvSpPr>
            <p:cNvPr id="20" name="Text Box 114"/>
            <p:cNvSpPr txBox="1"/>
            <p:nvPr/>
          </p:nvSpPr>
          <p:spPr>
            <a:xfrm>
              <a:off x="2570480" y="1817745"/>
              <a:ext cx="1534562" cy="539165"/>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2</a:t>
              </a:r>
            </a:p>
            <a:p>
              <a:pPr algn="ctr"/>
              <a:r>
                <a:rPr lang="en-US" sz="1400" dirty="0">
                  <a:solidFill>
                    <a:prstClr val="black"/>
                  </a:solidFill>
                  <a:ea typeface="ＭＳ 明朝"/>
                  <a:cs typeface="Times New Roman"/>
                </a:rPr>
                <a:t>Low Drag</a:t>
              </a:r>
            </a:p>
            <a:p>
              <a:pPr algn="ctr"/>
              <a:r>
                <a:rPr lang="en-US" sz="1400" dirty="0">
                  <a:solidFill>
                    <a:prstClr val="black"/>
                  </a:solidFill>
                  <a:ea typeface="ＭＳ 明朝"/>
                  <a:cs typeface="Times New Roman"/>
                </a:rPr>
                <a:t>Medium Heat Transfer</a:t>
              </a:r>
            </a:p>
          </p:txBody>
        </p:sp>
        <p:sp>
          <p:nvSpPr>
            <p:cNvPr id="21" name="Text Box 115"/>
            <p:cNvSpPr txBox="1"/>
            <p:nvPr/>
          </p:nvSpPr>
          <p:spPr>
            <a:xfrm>
              <a:off x="4370705" y="1829177"/>
              <a:ext cx="1534562" cy="539165"/>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3</a:t>
              </a:r>
            </a:p>
            <a:p>
              <a:pPr algn="ctr"/>
              <a:r>
                <a:rPr lang="en-US" sz="1400" dirty="0">
                  <a:solidFill>
                    <a:prstClr val="black"/>
                  </a:solidFill>
                  <a:ea typeface="ＭＳ 明朝"/>
                  <a:cs typeface="Times New Roman"/>
                </a:rPr>
                <a:t>High Drag</a:t>
              </a:r>
            </a:p>
            <a:p>
              <a:pPr algn="ctr"/>
              <a:r>
                <a:rPr lang="en-US" sz="1400" dirty="0">
                  <a:solidFill>
                    <a:prstClr val="black"/>
                  </a:solidFill>
                  <a:ea typeface="ＭＳ 明朝"/>
                  <a:cs typeface="Times New Roman"/>
                </a:rPr>
                <a:t>Low Heat Transfer</a:t>
              </a:r>
            </a:p>
          </p:txBody>
        </p:sp>
      </p:grpSp>
      <p:sp>
        <p:nvSpPr>
          <p:cNvPr id="25" name="Multiply 24"/>
          <p:cNvSpPr/>
          <p:nvPr/>
        </p:nvSpPr>
        <p:spPr>
          <a:xfrm>
            <a:off x="533400" y="3124200"/>
            <a:ext cx="3352800" cy="2971800"/>
          </a:xfrm>
          <a:prstGeom prst="mathMultiply">
            <a:avLst>
              <a:gd name="adj1" fmla="val 9387"/>
            </a:avLst>
          </a:prstGeom>
          <a:solidFill>
            <a:schemeClr val="tx1"/>
          </a:soli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36507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18</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grpSp>
          <p:nvGrpSpPr>
            <p:cNvPr id="4" name="Group 3"/>
            <p:cNvGrpSpPr/>
            <p:nvPr/>
          </p:nvGrpSpPr>
          <p:grpSpPr>
            <a:xfrm>
              <a:off x="228600" y="152400"/>
              <a:ext cx="8686800" cy="6270344"/>
              <a:chOff x="228600" y="152400"/>
              <a:chExt cx="8686800" cy="6270344"/>
            </a:xfrm>
          </p:grpSpPr>
          <p:sp>
            <p:nvSpPr>
              <p:cNvPr id="6" name="TextBox 5"/>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Genetic Algorithm (contd.)</a:t>
                </a:r>
                <a:endParaRPr lang="en-US" sz="3500" dirty="0">
                  <a:solidFill>
                    <a:prstClr val="black"/>
                  </a:solidFill>
                </a:endParaRPr>
              </a:p>
            </p:txBody>
          </p:sp>
          <p:grpSp>
            <p:nvGrpSpPr>
              <p:cNvPr id="7" name="Group 6"/>
              <p:cNvGrpSpPr/>
              <p:nvPr/>
            </p:nvGrpSpPr>
            <p:grpSpPr>
              <a:xfrm>
                <a:off x="228600" y="152400"/>
                <a:ext cx="8686800" cy="6270344"/>
                <a:chOff x="228600" y="130456"/>
                <a:chExt cx="8686800" cy="6270344"/>
              </a:xfrm>
            </p:grpSpPr>
            <p:grpSp>
              <p:nvGrpSpPr>
                <p:cNvPr id="8" name="Group 7"/>
                <p:cNvGrpSpPr/>
                <p:nvPr/>
              </p:nvGrpSpPr>
              <p:grpSpPr>
                <a:xfrm>
                  <a:off x="228600" y="1295400"/>
                  <a:ext cx="8686800" cy="5105400"/>
                  <a:chOff x="228600" y="1295400"/>
                  <a:chExt cx="8686800" cy="5105400"/>
                </a:xfrm>
              </p:grpSpPr>
              <p:cxnSp>
                <p:nvCxnSpPr>
                  <p:cNvPr id="14" name="Straight Connector 13"/>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6081348" y="130456"/>
                  <a:ext cx="2800056" cy="1088745"/>
                  <a:chOff x="7605348" y="130455"/>
                  <a:chExt cx="2800056" cy="1088745"/>
                </a:xfrm>
                <a:solidFill>
                  <a:schemeClr val="bg1"/>
                </a:solidFill>
              </p:grpSpPr>
              <p:pic>
                <p:nvPicPr>
                  <p:cNvPr id="10" name="Picture 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11"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2" name="Straight Connector 11"/>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5" name="TextBox 4"/>
            <p:cNvSpPr txBox="1"/>
            <p:nvPr/>
          </p:nvSpPr>
          <p:spPr>
            <a:xfrm>
              <a:off x="228600" y="1676400"/>
              <a:ext cx="4876800" cy="461665"/>
            </a:xfrm>
            <a:prstGeom prst="rect">
              <a:avLst/>
            </a:prstGeom>
            <a:noFill/>
          </p:spPr>
          <p:txBody>
            <a:bodyPr wrap="square" rtlCol="0">
              <a:spAutoFit/>
            </a:bodyPr>
            <a:lstStyle/>
            <a:p>
              <a:r>
                <a:rPr lang="en-US" sz="2400" dirty="0" smtClean="0">
                  <a:solidFill>
                    <a:prstClr val="black"/>
                  </a:solidFill>
                </a:rPr>
                <a:t>Reproduction</a:t>
              </a:r>
              <a:endParaRPr lang="en-US" sz="2400" dirty="0">
                <a:solidFill>
                  <a:prstClr val="black"/>
                </a:solidFill>
              </a:endParaRPr>
            </a:p>
          </p:txBody>
        </p:sp>
      </p:grpSp>
      <p:sp>
        <p:nvSpPr>
          <p:cNvPr id="16" name="TextBox 15"/>
          <p:cNvSpPr txBox="1"/>
          <p:nvPr/>
        </p:nvSpPr>
        <p:spPr>
          <a:xfrm>
            <a:off x="990600" y="2209800"/>
            <a:ext cx="7848600" cy="3693319"/>
          </a:xfrm>
          <a:prstGeom prst="rect">
            <a:avLst/>
          </a:prstGeom>
          <a:noFill/>
        </p:spPr>
        <p:txBody>
          <a:bodyPr wrap="square" rtlCol="0">
            <a:spAutoFit/>
          </a:bodyPr>
          <a:lstStyle/>
          <a:p>
            <a:pPr marL="742950" lvl="1" indent="-285750">
              <a:buFont typeface="Arial"/>
              <a:buChar char="•"/>
            </a:pPr>
            <a:r>
              <a:rPr lang="en-US" dirty="0" smtClean="0">
                <a:solidFill>
                  <a:prstClr val="black"/>
                </a:solidFill>
              </a:rPr>
              <a:t>Involves Parent Selection, Crossover, and Mutation</a:t>
            </a:r>
          </a:p>
          <a:p>
            <a:pPr marL="742950" lvl="1" indent="-285750">
              <a:buFont typeface="Arial"/>
              <a:buChar char="•"/>
            </a:pPr>
            <a:endParaRPr lang="en-US" dirty="0" smtClean="0">
              <a:solidFill>
                <a:prstClr val="black"/>
              </a:solidFill>
            </a:endParaRPr>
          </a:p>
          <a:p>
            <a:pPr marL="1200150" lvl="2" indent="-285750">
              <a:buFont typeface="Arial"/>
              <a:buChar char="•"/>
            </a:pPr>
            <a:r>
              <a:rPr lang="en-US" dirty="0">
                <a:solidFill>
                  <a:prstClr val="black"/>
                </a:solidFill>
              </a:rPr>
              <a:t>Parent </a:t>
            </a:r>
            <a:r>
              <a:rPr lang="en-US" dirty="0" smtClean="0">
                <a:solidFill>
                  <a:prstClr val="black"/>
                </a:solidFill>
              </a:rPr>
              <a:t>selection</a:t>
            </a:r>
          </a:p>
          <a:p>
            <a:pPr marL="1657350" lvl="3" indent="-285750">
              <a:buFont typeface="Arial"/>
              <a:buChar char="•"/>
            </a:pPr>
            <a:r>
              <a:rPr lang="en-US" dirty="0" smtClean="0">
                <a:solidFill>
                  <a:prstClr val="black"/>
                </a:solidFill>
              </a:rPr>
              <a:t>Pairs </a:t>
            </a:r>
            <a:r>
              <a:rPr lang="en-US" dirty="0">
                <a:solidFill>
                  <a:prstClr val="black"/>
                </a:solidFill>
              </a:rPr>
              <a:t>of parent shapes are selected using a skewed random </a:t>
            </a:r>
            <a:r>
              <a:rPr lang="en-US" dirty="0" smtClean="0">
                <a:solidFill>
                  <a:prstClr val="black"/>
                </a:solidFill>
              </a:rPr>
              <a:t>draw </a:t>
            </a:r>
          </a:p>
          <a:p>
            <a:pPr marL="1657350" lvl="3" indent="-285750">
              <a:buFont typeface="Arial"/>
              <a:buChar char="•"/>
            </a:pPr>
            <a:r>
              <a:rPr lang="en-US" dirty="0" smtClean="0">
                <a:solidFill>
                  <a:prstClr val="black"/>
                </a:solidFill>
              </a:rPr>
              <a:t>Higher fitness means higher </a:t>
            </a:r>
            <a:r>
              <a:rPr lang="en-US" dirty="0">
                <a:solidFill>
                  <a:prstClr val="black"/>
                </a:solidFill>
              </a:rPr>
              <a:t>probability of </a:t>
            </a:r>
            <a:r>
              <a:rPr lang="en-US" dirty="0" smtClean="0">
                <a:solidFill>
                  <a:prstClr val="black"/>
                </a:solidFill>
              </a:rPr>
              <a:t>selection</a:t>
            </a:r>
          </a:p>
          <a:p>
            <a:pPr marL="1200150" lvl="2" indent="-285750">
              <a:buFont typeface="Arial"/>
              <a:buChar char="•"/>
            </a:pPr>
            <a:endParaRPr lang="en-US" dirty="0" smtClean="0">
              <a:solidFill>
                <a:prstClr val="black"/>
              </a:solidFill>
            </a:endParaRPr>
          </a:p>
          <a:p>
            <a:pPr marL="1200150" lvl="2" indent="-285750">
              <a:buFont typeface="Arial"/>
              <a:buChar char="•"/>
            </a:pPr>
            <a:r>
              <a:rPr lang="en-US" dirty="0" smtClean="0">
                <a:solidFill>
                  <a:prstClr val="black"/>
                </a:solidFill>
              </a:rPr>
              <a:t>Crossover</a:t>
            </a:r>
          </a:p>
          <a:p>
            <a:pPr marL="1657350" lvl="3" indent="-285750">
              <a:buFont typeface="Arial"/>
              <a:buChar char="•"/>
            </a:pPr>
            <a:r>
              <a:rPr lang="en-US" dirty="0" smtClean="0">
                <a:solidFill>
                  <a:prstClr val="black"/>
                </a:solidFill>
              </a:rPr>
              <a:t>Paired curves randomly exchange Bezier point information</a:t>
            </a:r>
          </a:p>
          <a:p>
            <a:pPr marL="1200150" lvl="2" indent="-285750">
              <a:buFont typeface="Arial"/>
              <a:buChar char="•"/>
            </a:pPr>
            <a:endParaRPr lang="en-US" dirty="0" smtClean="0">
              <a:solidFill>
                <a:prstClr val="black"/>
              </a:solidFill>
            </a:endParaRPr>
          </a:p>
          <a:p>
            <a:pPr marL="1200150" lvl="2" indent="-285750">
              <a:buFont typeface="Arial"/>
              <a:buChar char="•"/>
            </a:pPr>
            <a:r>
              <a:rPr lang="en-US" dirty="0" smtClean="0">
                <a:solidFill>
                  <a:prstClr val="black"/>
                </a:solidFill>
              </a:rPr>
              <a:t>Mutation</a:t>
            </a:r>
          </a:p>
          <a:p>
            <a:pPr marL="1657350" lvl="3" indent="-285750">
              <a:buFont typeface="Arial"/>
              <a:buChar char="•"/>
            </a:pPr>
            <a:r>
              <a:rPr lang="en-US" dirty="0" smtClean="0">
                <a:solidFill>
                  <a:prstClr val="black"/>
                </a:solidFill>
              </a:rPr>
              <a:t>Randomly selected Bezier points of randomly selected curves are randomly altered</a:t>
            </a:r>
          </a:p>
          <a:p>
            <a:pPr marL="1200150" lvl="2" indent="-285750">
              <a:buFont typeface="Arial"/>
              <a:buChar char="•"/>
            </a:pPr>
            <a:endParaRPr lang="en-US" dirty="0" smtClean="0">
              <a:solidFill>
                <a:prstClr val="black"/>
              </a:solidFill>
            </a:endParaRPr>
          </a:p>
        </p:txBody>
      </p:sp>
    </p:spTree>
    <p:extLst>
      <p:ext uri="{BB962C8B-B14F-4D97-AF65-F5344CB8AC3E}">
        <p14:creationId xmlns:p14="http://schemas.microsoft.com/office/powerpoint/2010/main" val="30412009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eft-Right-Up Arrow 50"/>
          <p:cNvSpPr/>
          <p:nvPr/>
        </p:nvSpPr>
        <p:spPr>
          <a:xfrm>
            <a:off x="3810000" y="3352800"/>
            <a:ext cx="1676400" cy="1981200"/>
          </a:xfrm>
          <a:prstGeom prst="leftRightUpArrow">
            <a:avLst>
              <a:gd name="adj1" fmla="val 11602"/>
              <a:gd name="adj2" fmla="val 12719"/>
              <a:gd name="adj3" fmla="val 17982"/>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19</a:t>
            </a:fld>
            <a:endParaRPr lang="en-US">
              <a:solidFill>
                <a:prstClr val="black">
                  <a:tint val="75000"/>
                </a:prstClr>
              </a:solidFill>
            </a:endParaRPr>
          </a:p>
        </p:txBody>
      </p:sp>
      <p:grpSp>
        <p:nvGrpSpPr>
          <p:cNvPr id="4" name="Group 3"/>
          <p:cNvGrpSpPr/>
          <p:nvPr/>
        </p:nvGrpSpPr>
        <p:grpSpPr>
          <a:xfrm>
            <a:off x="228600" y="152400"/>
            <a:ext cx="8686800" cy="6270344"/>
            <a:chOff x="228600" y="152400"/>
            <a:chExt cx="8686800" cy="6270344"/>
          </a:xfrm>
        </p:grpSpPr>
        <p:sp>
          <p:nvSpPr>
            <p:cNvPr id="6" name="TextBox 5"/>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Genetic Algorithm (contd.)</a:t>
              </a:r>
              <a:endParaRPr lang="en-US" sz="3500" dirty="0">
                <a:solidFill>
                  <a:prstClr val="black"/>
                </a:solidFill>
              </a:endParaRPr>
            </a:p>
          </p:txBody>
        </p:sp>
        <p:grpSp>
          <p:nvGrpSpPr>
            <p:cNvPr id="7" name="Group 6"/>
            <p:cNvGrpSpPr/>
            <p:nvPr/>
          </p:nvGrpSpPr>
          <p:grpSpPr>
            <a:xfrm>
              <a:off x="228600" y="152400"/>
              <a:ext cx="8686800" cy="6270344"/>
              <a:chOff x="228600" y="130456"/>
              <a:chExt cx="8686800" cy="6270344"/>
            </a:xfrm>
          </p:grpSpPr>
          <p:grpSp>
            <p:nvGrpSpPr>
              <p:cNvPr id="8" name="Group 7"/>
              <p:cNvGrpSpPr/>
              <p:nvPr/>
            </p:nvGrpSpPr>
            <p:grpSpPr>
              <a:xfrm>
                <a:off x="228600" y="1295400"/>
                <a:ext cx="8686800" cy="5105400"/>
                <a:chOff x="228600" y="1295400"/>
                <a:chExt cx="8686800" cy="5105400"/>
              </a:xfrm>
            </p:grpSpPr>
            <p:cxnSp>
              <p:nvCxnSpPr>
                <p:cNvPr id="14" name="Straight Connector 13"/>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6081348" y="130456"/>
                <a:ext cx="2800056" cy="1088745"/>
                <a:chOff x="7605348" y="130455"/>
                <a:chExt cx="2800056" cy="1088745"/>
              </a:xfrm>
              <a:solidFill>
                <a:schemeClr val="bg1"/>
              </a:solidFill>
            </p:grpSpPr>
            <p:pic>
              <p:nvPicPr>
                <p:cNvPr id="10" name="Picture 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11"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2" name="Straight Connector 11"/>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grpSp>
        <p:nvGrpSpPr>
          <p:cNvPr id="43" name="Group 42"/>
          <p:cNvGrpSpPr/>
          <p:nvPr/>
        </p:nvGrpSpPr>
        <p:grpSpPr>
          <a:xfrm>
            <a:off x="3892393" y="1676399"/>
            <a:ext cx="5030748" cy="3429001"/>
            <a:chOff x="3892393" y="1676399"/>
            <a:chExt cx="5030748" cy="3429001"/>
          </a:xfrm>
        </p:grpSpPr>
        <p:pic>
          <p:nvPicPr>
            <p:cNvPr id="21" name="Picture 20"/>
            <p:cNvPicPr>
              <a:picLocks noChangeAspect="1"/>
            </p:cNvPicPr>
            <p:nvPr/>
          </p:nvPicPr>
          <p:blipFill rotWithShape="1">
            <a:blip r:embed="rId4">
              <a:extLst>
                <a:ext uri="{28A0092B-C50C-407E-A947-70E740481C1C}">
                  <a14:useLocalDpi xmlns:a14="http://schemas.microsoft.com/office/drawing/2010/main" val="0"/>
                </a:ext>
              </a:extLst>
            </a:blip>
            <a:srcRect l="26761" t="11106" r="25708" b="21303"/>
            <a:stretch/>
          </p:blipFill>
          <p:spPr bwMode="auto">
            <a:xfrm>
              <a:off x="3892393" y="1676400"/>
              <a:ext cx="2586155" cy="2600304"/>
            </a:xfrm>
            <a:prstGeom prst="rect">
              <a:avLst/>
            </a:prstGeom>
            <a:ln>
              <a:noFill/>
            </a:ln>
            <a:extLst>
              <a:ext uri="{53640926-AAD7-44D8-BBD7-CCE9431645EC}">
                <a14:shadowObscured xmlns:a14="http://schemas.microsoft.com/office/drawing/2010/main"/>
              </a:ext>
            </a:extLst>
          </p:spPr>
        </p:pic>
        <p:pic>
          <p:nvPicPr>
            <p:cNvPr id="23" name="Picture 22"/>
            <p:cNvPicPr>
              <a:picLocks noChangeAspect="1"/>
            </p:cNvPicPr>
            <p:nvPr/>
          </p:nvPicPr>
          <p:blipFill rotWithShape="1">
            <a:blip r:embed="rId5">
              <a:extLst>
                <a:ext uri="{28A0092B-C50C-407E-A947-70E740481C1C}">
                  <a14:useLocalDpi xmlns:a14="http://schemas.microsoft.com/office/drawing/2010/main" val="0"/>
                </a:ext>
              </a:extLst>
            </a:blip>
            <a:srcRect l="20118" r="20702" b="13870"/>
            <a:stretch/>
          </p:blipFill>
          <p:spPr bwMode="auto">
            <a:xfrm>
              <a:off x="6444042" y="1676399"/>
              <a:ext cx="2479099" cy="2600304"/>
            </a:xfrm>
            <a:prstGeom prst="rect">
              <a:avLst/>
            </a:prstGeom>
            <a:ln>
              <a:noFill/>
            </a:ln>
            <a:extLst>
              <a:ext uri="{53640926-AAD7-44D8-BBD7-CCE9431645EC}">
                <a14:shadowObscured xmlns:a14="http://schemas.microsoft.com/office/drawing/2010/main"/>
              </a:ext>
            </a:extLst>
          </p:spPr>
        </p:pic>
        <p:sp>
          <p:nvSpPr>
            <p:cNvPr id="19" name="Text Box 114"/>
            <p:cNvSpPr txBox="1"/>
            <p:nvPr/>
          </p:nvSpPr>
          <p:spPr>
            <a:xfrm>
              <a:off x="3892504" y="4308219"/>
              <a:ext cx="2138142" cy="780629"/>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2</a:t>
              </a:r>
            </a:p>
            <a:p>
              <a:pPr algn="ctr"/>
              <a:r>
                <a:rPr lang="en-US" sz="1400" dirty="0">
                  <a:solidFill>
                    <a:prstClr val="black"/>
                  </a:solidFill>
                  <a:ea typeface="ＭＳ 明朝"/>
                  <a:cs typeface="Times New Roman"/>
                </a:rPr>
                <a:t>Low Drag</a:t>
              </a:r>
            </a:p>
            <a:p>
              <a:pPr algn="ctr"/>
              <a:r>
                <a:rPr lang="en-US" sz="1400" dirty="0">
                  <a:solidFill>
                    <a:prstClr val="black"/>
                  </a:solidFill>
                  <a:ea typeface="ＭＳ 明朝"/>
                  <a:cs typeface="Times New Roman"/>
                </a:rPr>
                <a:t>Medium Heat Transfer</a:t>
              </a:r>
            </a:p>
          </p:txBody>
        </p:sp>
        <p:sp>
          <p:nvSpPr>
            <p:cNvPr id="20" name="Text Box 115"/>
            <p:cNvSpPr txBox="1"/>
            <p:nvPr/>
          </p:nvSpPr>
          <p:spPr>
            <a:xfrm>
              <a:off x="6400800" y="4324771"/>
              <a:ext cx="2138142" cy="780629"/>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3</a:t>
              </a:r>
            </a:p>
            <a:p>
              <a:pPr algn="ctr"/>
              <a:r>
                <a:rPr lang="en-US" sz="1400" dirty="0">
                  <a:solidFill>
                    <a:prstClr val="black"/>
                  </a:solidFill>
                  <a:ea typeface="ＭＳ 明朝"/>
                  <a:cs typeface="Times New Roman"/>
                </a:rPr>
                <a:t>High Drag</a:t>
              </a:r>
            </a:p>
            <a:p>
              <a:pPr algn="ctr"/>
              <a:r>
                <a:rPr lang="en-US" sz="1400" dirty="0">
                  <a:solidFill>
                    <a:prstClr val="black"/>
                  </a:solidFill>
                  <a:ea typeface="ＭＳ 明朝"/>
                  <a:cs typeface="Times New Roman"/>
                </a:rPr>
                <a:t>Low Heat Transfer</a:t>
              </a:r>
            </a:p>
          </p:txBody>
        </p:sp>
      </p:grpSp>
      <p:grpSp>
        <p:nvGrpSpPr>
          <p:cNvPr id="29" name="Group 28"/>
          <p:cNvGrpSpPr/>
          <p:nvPr/>
        </p:nvGrpSpPr>
        <p:grpSpPr>
          <a:xfrm>
            <a:off x="458748" y="1676399"/>
            <a:ext cx="3321391" cy="3402027"/>
            <a:chOff x="458748" y="1676399"/>
            <a:chExt cx="3321391" cy="3402027"/>
          </a:xfrm>
        </p:grpSpPr>
        <p:sp>
          <p:nvSpPr>
            <p:cNvPr id="18" name="Text Box 113"/>
            <p:cNvSpPr txBox="1"/>
            <p:nvPr/>
          </p:nvSpPr>
          <p:spPr>
            <a:xfrm>
              <a:off x="1177284" y="4297797"/>
              <a:ext cx="2138142" cy="780629"/>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Curve 1</a:t>
              </a:r>
            </a:p>
            <a:p>
              <a:pPr algn="ctr"/>
              <a:r>
                <a:rPr lang="en-US" sz="1400" dirty="0">
                  <a:solidFill>
                    <a:prstClr val="black"/>
                  </a:solidFill>
                  <a:ea typeface="ＭＳ 明朝"/>
                  <a:cs typeface="Times New Roman"/>
                </a:rPr>
                <a:t>High Drag</a:t>
              </a:r>
            </a:p>
            <a:p>
              <a:pPr algn="ctr"/>
              <a:r>
                <a:rPr lang="en-US" sz="1400" dirty="0">
                  <a:solidFill>
                    <a:prstClr val="black"/>
                  </a:solidFill>
                  <a:ea typeface="ＭＳ 明朝"/>
                  <a:cs typeface="Times New Roman"/>
                </a:rPr>
                <a:t>High Heat Transfer</a:t>
              </a:r>
            </a:p>
          </p:txBody>
        </p:sp>
        <p:pic>
          <p:nvPicPr>
            <p:cNvPr id="22" name="Picture 21"/>
            <p:cNvPicPr>
              <a:picLocks noChangeAspect="1"/>
            </p:cNvPicPr>
            <p:nvPr/>
          </p:nvPicPr>
          <p:blipFill rotWithShape="1">
            <a:blip r:embed="rId6">
              <a:extLst>
                <a:ext uri="{28A0092B-C50C-407E-A947-70E740481C1C}">
                  <a14:useLocalDpi xmlns:a14="http://schemas.microsoft.com/office/drawing/2010/main" val="0"/>
                </a:ext>
              </a:extLst>
            </a:blip>
            <a:srcRect r="21327" b="14502"/>
            <a:stretch/>
          </p:blipFill>
          <p:spPr bwMode="auto">
            <a:xfrm>
              <a:off x="458748" y="1676399"/>
              <a:ext cx="3321391" cy="2600304"/>
            </a:xfrm>
            <a:prstGeom prst="rect">
              <a:avLst/>
            </a:prstGeom>
            <a:ln>
              <a:noFill/>
            </a:ln>
            <a:extLst>
              <a:ext uri="{53640926-AAD7-44D8-BBD7-CCE9431645EC}">
                <a14:shadowObscured xmlns:a14="http://schemas.microsoft.com/office/drawing/2010/main"/>
              </a:ext>
            </a:extLst>
          </p:spPr>
        </p:pic>
      </p:grpSp>
      <p:sp>
        <p:nvSpPr>
          <p:cNvPr id="24" name="Multiply 23"/>
          <p:cNvSpPr/>
          <p:nvPr/>
        </p:nvSpPr>
        <p:spPr>
          <a:xfrm>
            <a:off x="838200" y="1676400"/>
            <a:ext cx="3352800" cy="2971800"/>
          </a:xfrm>
          <a:prstGeom prst="mathMultiply">
            <a:avLst>
              <a:gd name="adj1" fmla="val 9387"/>
            </a:avLst>
          </a:prstGeom>
          <a:solidFill>
            <a:schemeClr val="tx1"/>
          </a:soli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prstClr val="white"/>
              </a:solidFill>
            </a:endParaRPr>
          </a:p>
        </p:txBody>
      </p:sp>
      <p:grpSp>
        <p:nvGrpSpPr>
          <p:cNvPr id="42" name="Group 41"/>
          <p:cNvGrpSpPr/>
          <p:nvPr/>
        </p:nvGrpSpPr>
        <p:grpSpPr>
          <a:xfrm>
            <a:off x="1981200" y="2133600"/>
            <a:ext cx="5601524" cy="2215593"/>
            <a:chOff x="1903489" y="1905000"/>
            <a:chExt cx="5601524" cy="2215593"/>
          </a:xfrm>
        </p:grpSpPr>
        <p:pic>
          <p:nvPicPr>
            <p:cNvPr id="38" name="Picture 37"/>
            <p:cNvPicPr>
              <a:picLocks noChangeAspect="1"/>
            </p:cNvPicPr>
            <p:nvPr/>
          </p:nvPicPr>
          <p:blipFill rotWithShape="1">
            <a:blip r:embed="rId7">
              <a:extLst>
                <a:ext uri="{28A0092B-C50C-407E-A947-70E740481C1C}">
                  <a14:useLocalDpi xmlns:a14="http://schemas.microsoft.com/office/drawing/2010/main" val="0"/>
                </a:ext>
              </a:extLst>
            </a:blip>
            <a:srcRect l="12641" t="6704" b="10228"/>
            <a:stretch/>
          </p:blipFill>
          <p:spPr bwMode="auto">
            <a:xfrm>
              <a:off x="1903489" y="1905000"/>
              <a:ext cx="2927793" cy="2215593"/>
            </a:xfrm>
            <a:prstGeom prst="rect">
              <a:avLst/>
            </a:prstGeom>
            <a:ln>
              <a:noFill/>
            </a:ln>
            <a:extLst>
              <a:ext uri="{53640926-AAD7-44D8-BBD7-CCE9431645EC}">
                <a14:shadowObscured xmlns:a14="http://schemas.microsoft.com/office/drawing/2010/main"/>
              </a:ext>
            </a:extLst>
          </p:spPr>
        </p:pic>
        <p:pic>
          <p:nvPicPr>
            <p:cNvPr id="39" name="Picture 38"/>
            <p:cNvPicPr>
              <a:picLocks noChangeAspect="1"/>
            </p:cNvPicPr>
            <p:nvPr/>
          </p:nvPicPr>
          <p:blipFill rotWithShape="1">
            <a:blip r:embed="rId8">
              <a:extLst>
                <a:ext uri="{28A0092B-C50C-407E-A947-70E740481C1C}">
                  <a14:useLocalDpi xmlns:a14="http://schemas.microsoft.com/office/drawing/2010/main" val="0"/>
                </a:ext>
              </a:extLst>
            </a:blip>
            <a:srcRect l="12362" t="6702" b="10469"/>
            <a:stretch/>
          </p:blipFill>
          <p:spPr bwMode="auto">
            <a:xfrm>
              <a:off x="4572000" y="1905000"/>
              <a:ext cx="2933013" cy="2206681"/>
            </a:xfrm>
            <a:prstGeom prst="rect">
              <a:avLst/>
            </a:prstGeom>
            <a:ln>
              <a:noFill/>
            </a:ln>
            <a:extLst>
              <a:ext uri="{53640926-AAD7-44D8-BBD7-CCE9431645EC}">
                <a14:shadowObscured xmlns:a14="http://schemas.microsoft.com/office/drawing/2010/main"/>
              </a:ext>
            </a:extLst>
          </p:spPr>
        </p:pic>
      </p:grpSp>
      <p:pic>
        <p:nvPicPr>
          <p:cNvPr id="49" name="Picture 48" descr="RandChild1.jpg"/>
          <p:cNvPicPr>
            <a:picLocks noChangeAspect="1"/>
          </p:cNvPicPr>
          <p:nvPr/>
        </p:nvPicPr>
        <p:blipFill rotWithShape="1">
          <a:blip r:embed="rId9">
            <a:extLst>
              <a:ext uri="{28A0092B-C50C-407E-A947-70E740481C1C}">
                <a14:useLocalDpi xmlns:a14="http://schemas.microsoft.com/office/drawing/2010/main" val="0"/>
              </a:ext>
            </a:extLst>
          </a:blip>
          <a:srcRect l="12782" t="6265" r="9210" b="10276"/>
          <a:stretch/>
        </p:blipFill>
        <p:spPr>
          <a:xfrm>
            <a:off x="5562600" y="4184572"/>
            <a:ext cx="2667000" cy="2140027"/>
          </a:xfrm>
          <a:prstGeom prst="rect">
            <a:avLst/>
          </a:prstGeom>
        </p:spPr>
      </p:pic>
      <p:pic>
        <p:nvPicPr>
          <p:cNvPr id="50" name="Picture 49" descr="RandChild2.jpg"/>
          <p:cNvPicPr>
            <a:picLocks noChangeAspect="1"/>
          </p:cNvPicPr>
          <p:nvPr/>
        </p:nvPicPr>
        <p:blipFill rotWithShape="1">
          <a:blip r:embed="rId10">
            <a:extLst>
              <a:ext uri="{28A0092B-C50C-407E-A947-70E740481C1C}">
                <a14:useLocalDpi xmlns:a14="http://schemas.microsoft.com/office/drawing/2010/main" val="0"/>
              </a:ext>
            </a:extLst>
          </a:blip>
          <a:srcRect l="12749" t="6767" r="9194" b="10527"/>
          <a:stretch/>
        </p:blipFill>
        <p:spPr>
          <a:xfrm>
            <a:off x="990600" y="4191000"/>
            <a:ext cx="2692300" cy="2133600"/>
          </a:xfrm>
          <a:prstGeom prst="rect">
            <a:avLst/>
          </a:prstGeom>
        </p:spPr>
      </p:pic>
      <p:pic>
        <p:nvPicPr>
          <p:cNvPr id="52" name="Picture 51" descr="RandChild1Mut.jpg"/>
          <p:cNvPicPr>
            <a:picLocks noChangeAspect="1"/>
          </p:cNvPicPr>
          <p:nvPr/>
        </p:nvPicPr>
        <p:blipFill rotWithShape="1">
          <a:blip r:embed="rId11">
            <a:extLst>
              <a:ext uri="{28A0092B-C50C-407E-A947-70E740481C1C}">
                <a14:useLocalDpi xmlns:a14="http://schemas.microsoft.com/office/drawing/2010/main" val="0"/>
              </a:ext>
            </a:extLst>
          </a:blip>
          <a:srcRect l="12778" t="6748" r="9174" b="10273"/>
          <a:stretch/>
        </p:blipFill>
        <p:spPr>
          <a:xfrm>
            <a:off x="5562600" y="4191000"/>
            <a:ext cx="2667000" cy="2122837"/>
          </a:xfrm>
          <a:prstGeom prst="rect">
            <a:avLst/>
          </a:prstGeom>
        </p:spPr>
      </p:pic>
      <p:cxnSp>
        <p:nvCxnSpPr>
          <p:cNvPr id="82" name="Straight Arrow Connector 81"/>
          <p:cNvCxnSpPr/>
          <p:nvPr/>
        </p:nvCxnSpPr>
        <p:spPr>
          <a:xfrm>
            <a:off x="7010400" y="3581400"/>
            <a:ext cx="0" cy="6096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a:off x="2286000" y="3581400"/>
            <a:ext cx="0" cy="6096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pic>
        <p:nvPicPr>
          <p:cNvPr id="89" name="Picture 88" descr="RandChild2Mut.jpg"/>
          <p:cNvPicPr>
            <a:picLocks noChangeAspect="1"/>
          </p:cNvPicPr>
          <p:nvPr/>
        </p:nvPicPr>
        <p:blipFill rotWithShape="1">
          <a:blip r:embed="rId12">
            <a:extLst>
              <a:ext uri="{28A0092B-C50C-407E-A947-70E740481C1C}">
                <a14:useLocalDpi xmlns:a14="http://schemas.microsoft.com/office/drawing/2010/main" val="0"/>
              </a:ext>
            </a:extLst>
          </a:blip>
          <a:srcRect l="12741" t="6748" r="8864" b="10504"/>
          <a:stretch/>
        </p:blipFill>
        <p:spPr>
          <a:xfrm>
            <a:off x="990600" y="4191000"/>
            <a:ext cx="2692563" cy="2127778"/>
          </a:xfrm>
          <a:prstGeom prst="rect">
            <a:avLst/>
          </a:prstGeom>
        </p:spPr>
      </p:pic>
    </p:spTree>
    <p:extLst>
      <p:ext uri="{BB962C8B-B14F-4D97-AF65-F5344CB8AC3E}">
        <p14:creationId xmlns:p14="http://schemas.microsoft.com/office/powerpoint/2010/main" val="3196465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xit" presetSubtype="8" fill="hold" nodeType="clickEffect">
                                  <p:stCondLst>
                                    <p:cond delay="0"/>
                                  </p:stCondLst>
                                  <p:childTnLst>
                                    <p:anim calcmode="lin" valueType="num">
                                      <p:cBhvr additive="base">
                                        <p:cTn id="10" dur="500"/>
                                        <p:tgtEl>
                                          <p:spTgt spid="29"/>
                                        </p:tgtEl>
                                        <p:attrNameLst>
                                          <p:attrName>ppt_x</p:attrName>
                                        </p:attrNameLst>
                                      </p:cBhvr>
                                      <p:tavLst>
                                        <p:tav tm="0">
                                          <p:val>
                                            <p:strVal val="ppt_x"/>
                                          </p:val>
                                        </p:tav>
                                        <p:tav tm="100000">
                                          <p:val>
                                            <p:strVal val="0-ppt_w/2"/>
                                          </p:val>
                                        </p:tav>
                                      </p:tavLst>
                                    </p:anim>
                                    <p:anim calcmode="lin" valueType="num">
                                      <p:cBhvr additive="base">
                                        <p:cTn id="11" dur="500"/>
                                        <p:tgtEl>
                                          <p:spTgt spid="29"/>
                                        </p:tgtEl>
                                        <p:attrNameLst>
                                          <p:attrName>ppt_y</p:attrName>
                                        </p:attrNameLst>
                                      </p:cBhvr>
                                      <p:tavLst>
                                        <p:tav tm="0">
                                          <p:val>
                                            <p:strVal val="ppt_y"/>
                                          </p:val>
                                        </p:tav>
                                        <p:tav tm="100000">
                                          <p:val>
                                            <p:strVal val="ppt_y"/>
                                          </p:val>
                                        </p:tav>
                                      </p:tavLst>
                                    </p:anim>
                                    <p:set>
                                      <p:cBhvr>
                                        <p:cTn id="12" dur="1" fill="hold">
                                          <p:stCondLst>
                                            <p:cond delay="499"/>
                                          </p:stCondLst>
                                        </p:cTn>
                                        <p:tgtEl>
                                          <p:spTgt spid="29"/>
                                        </p:tgtEl>
                                        <p:attrNameLst>
                                          <p:attrName>style.visibility</p:attrName>
                                        </p:attrNameLst>
                                      </p:cBhvr>
                                      <p:to>
                                        <p:strVal val="hidden"/>
                                      </p:to>
                                    </p:set>
                                  </p:childTnLst>
                                </p:cTn>
                              </p:par>
                              <p:par>
                                <p:cTn id="13" presetID="2" presetClass="exit" presetSubtype="8" fill="hold" grpId="1" nodeType="withEffect">
                                  <p:stCondLst>
                                    <p:cond delay="0"/>
                                  </p:stCondLst>
                                  <p:childTnLst>
                                    <p:anim calcmode="lin" valueType="num">
                                      <p:cBhvr additive="base">
                                        <p:cTn id="14" dur="500"/>
                                        <p:tgtEl>
                                          <p:spTgt spid="24"/>
                                        </p:tgtEl>
                                        <p:attrNameLst>
                                          <p:attrName>ppt_x</p:attrName>
                                        </p:attrNameLst>
                                      </p:cBhvr>
                                      <p:tavLst>
                                        <p:tav tm="0">
                                          <p:val>
                                            <p:strVal val="ppt_x"/>
                                          </p:val>
                                        </p:tav>
                                        <p:tav tm="100000">
                                          <p:val>
                                            <p:strVal val="0-ppt_w/2"/>
                                          </p:val>
                                        </p:tav>
                                      </p:tavLst>
                                    </p:anim>
                                    <p:anim calcmode="lin" valueType="num">
                                      <p:cBhvr additive="base">
                                        <p:cTn id="15" dur="500"/>
                                        <p:tgtEl>
                                          <p:spTgt spid="24"/>
                                        </p:tgtEl>
                                        <p:attrNameLst>
                                          <p:attrName>ppt_y</p:attrName>
                                        </p:attrNameLst>
                                      </p:cBhvr>
                                      <p:tavLst>
                                        <p:tav tm="0">
                                          <p:val>
                                            <p:strVal val="ppt_y"/>
                                          </p:val>
                                        </p:tav>
                                        <p:tav tm="100000">
                                          <p:val>
                                            <p:strVal val="ppt_y"/>
                                          </p:val>
                                        </p:tav>
                                      </p:tavLst>
                                    </p:anim>
                                    <p:set>
                                      <p:cBhvr>
                                        <p:cTn id="16" dur="1" fill="hold">
                                          <p:stCondLst>
                                            <p:cond delay="499"/>
                                          </p:stCondLst>
                                        </p:cTn>
                                        <p:tgtEl>
                                          <p:spTgt spid="24"/>
                                        </p:tgtEl>
                                        <p:attrNameLst>
                                          <p:attrName>style.visibility</p:attrName>
                                        </p:attrNameLst>
                                      </p:cBhvr>
                                      <p:to>
                                        <p:strVal val="hidden"/>
                                      </p:to>
                                    </p:set>
                                  </p:childTnLst>
                                </p:cTn>
                              </p:par>
                              <p:par>
                                <p:cTn id="17" presetID="0" presetClass="path" presetSubtype="0" accel="50000" decel="50000" fill="hold" nodeType="withEffect">
                                  <p:stCondLst>
                                    <p:cond delay="0"/>
                                  </p:stCondLst>
                                  <p:childTnLst>
                                    <p:animMotion origin="layout" path="M 4.44444E-6 7.77778E-6 L -0.18333 7.77778E-6 " pathEditMode="relative" ptsTypes="AA">
                                      <p:cBhvr>
                                        <p:cTn id="18" dur="2000" fill="hold"/>
                                        <p:tgtEl>
                                          <p:spTgt spid="43"/>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43"/>
                                        </p:tgtEl>
                                      </p:cBhvr>
                                    </p:animEffect>
                                    <p:set>
                                      <p:cBhvr>
                                        <p:cTn id="23" dur="1" fill="hold">
                                          <p:stCondLst>
                                            <p:cond delay="499"/>
                                          </p:stCondLst>
                                        </p:cTn>
                                        <p:tgtEl>
                                          <p:spTgt spid="43"/>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nodeType="clickEffect">
                                  <p:stCondLst>
                                    <p:cond delay="0"/>
                                  </p:stCondLst>
                                  <p:childTnLst>
                                    <p:animMotion origin="layout" path="M 0 -1.11111E-6 L 0.00208 -0.09236 " pathEditMode="relative" rAng="0" ptsTypes="AA">
                                      <p:cBhvr>
                                        <p:cTn id="30" dur="1000" fill="hold"/>
                                        <p:tgtEl>
                                          <p:spTgt spid="42"/>
                                        </p:tgtEl>
                                        <p:attrNameLst>
                                          <p:attrName>ppt_x</p:attrName>
                                          <p:attrName>ppt_y</p:attrName>
                                        </p:attrNameLst>
                                      </p:cBhvr>
                                      <p:rCtr x="104" y="-4630"/>
                                    </p:animMotion>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par>
                                <p:cTn id="38" presetID="10" presetClass="entr" presetSubtype="0" fill="hold"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42"/>
                                        </p:tgtEl>
                                      </p:cBhvr>
                                    </p:animEffect>
                                    <p:set>
                                      <p:cBhvr>
                                        <p:cTn id="45" dur="1" fill="hold">
                                          <p:stCondLst>
                                            <p:cond delay="499"/>
                                          </p:stCondLst>
                                        </p:cTn>
                                        <p:tgtEl>
                                          <p:spTgt spid="4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51"/>
                                        </p:tgtEl>
                                      </p:cBhvr>
                                    </p:animEffect>
                                    <p:set>
                                      <p:cBhvr>
                                        <p:cTn id="48" dur="1" fill="hold">
                                          <p:stCondLst>
                                            <p:cond delay="499"/>
                                          </p:stCondLst>
                                        </p:cTn>
                                        <p:tgtEl>
                                          <p:spTgt spid="51"/>
                                        </p:tgtEl>
                                        <p:attrNameLst>
                                          <p:attrName>style.visibility</p:attrName>
                                        </p:attrNameLst>
                                      </p:cBhvr>
                                      <p:to>
                                        <p:strVal val="hidden"/>
                                      </p:to>
                                    </p:set>
                                  </p:childTnLst>
                                </p:cTn>
                              </p:par>
                              <p:par>
                                <p:cTn id="49" presetID="0" presetClass="path" presetSubtype="0" accel="50000" decel="50000" fill="hold" nodeType="withEffect">
                                  <p:stCondLst>
                                    <p:cond delay="0"/>
                                  </p:stCondLst>
                                  <p:childTnLst>
                                    <p:animMotion origin="layout" path="M 1.14524E-6 -1.76934E-6 L 1.14524E-6 -0.40018 " pathEditMode="relative" rAng="0" ptsTypes="AA">
                                      <p:cBhvr>
                                        <p:cTn id="50" dur="2000" fill="hold"/>
                                        <p:tgtEl>
                                          <p:spTgt spid="50"/>
                                        </p:tgtEl>
                                        <p:attrNameLst>
                                          <p:attrName>ppt_x</p:attrName>
                                          <p:attrName>ppt_y</p:attrName>
                                        </p:attrNameLst>
                                      </p:cBhvr>
                                      <p:rCtr x="0" y="-20009"/>
                                    </p:animMotion>
                                  </p:childTnLst>
                                </p:cTn>
                              </p:par>
                              <p:par>
                                <p:cTn id="51" presetID="0" presetClass="path" presetSubtype="0" accel="50000" decel="50000" fill="hold" nodeType="withEffect">
                                  <p:stCondLst>
                                    <p:cond delay="0"/>
                                  </p:stCondLst>
                                  <p:childTnLst>
                                    <p:animMotion origin="layout" path="M 5.50234E-6 5.65076E-7 L 5.50234E-6 -0.40019 " pathEditMode="relative" ptsTypes="AA">
                                      <p:cBhvr>
                                        <p:cTn id="52" dur="2000" fill="hold"/>
                                        <p:tgtEl>
                                          <p:spTgt spid="49"/>
                                        </p:tgtEl>
                                        <p:attrNameLst>
                                          <p:attrName>ppt_x</p:attrName>
                                          <p:attrName>ppt_y</p:attrName>
                                        </p:attrNameLst>
                                      </p:cBhvr>
                                    </p:animMotion>
                                  </p:childTnLst>
                                </p:cTn>
                              </p:par>
                            </p:childTnLst>
                          </p:cTn>
                        </p:par>
                        <p:par>
                          <p:cTn id="53" fill="hold">
                            <p:stCondLst>
                              <p:cond delay="2000"/>
                            </p:stCondLst>
                            <p:childTnLst>
                              <p:par>
                                <p:cTn id="54" presetID="10" presetClass="entr" presetSubtype="0" fill="hold" nodeType="afterEffect">
                                  <p:stCondLst>
                                    <p:cond delay="0"/>
                                  </p:stCondLst>
                                  <p:childTnLst>
                                    <p:set>
                                      <p:cBhvr>
                                        <p:cTn id="55" dur="1" fill="hold">
                                          <p:stCondLst>
                                            <p:cond delay="0"/>
                                          </p:stCondLst>
                                        </p:cTn>
                                        <p:tgtEl>
                                          <p:spTgt spid="88"/>
                                        </p:tgtEl>
                                        <p:attrNameLst>
                                          <p:attrName>style.visibility</p:attrName>
                                        </p:attrNameLst>
                                      </p:cBhvr>
                                      <p:to>
                                        <p:strVal val="visible"/>
                                      </p:to>
                                    </p:set>
                                    <p:animEffect transition="in" filter="fade">
                                      <p:cBhvr>
                                        <p:cTn id="56" dur="500"/>
                                        <p:tgtEl>
                                          <p:spTgt spid="88"/>
                                        </p:tgtEl>
                                      </p:cBhvr>
                                    </p:animEffect>
                                  </p:childTnLst>
                                </p:cTn>
                              </p:par>
                              <p:par>
                                <p:cTn id="57" presetID="10" presetClass="entr" presetSubtype="0" fill="hold" nodeType="with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fade">
                                      <p:cBhvr>
                                        <p:cTn id="59" dur="500"/>
                                        <p:tgtEl>
                                          <p:spTgt spid="82"/>
                                        </p:tgtEl>
                                      </p:cBhvr>
                                    </p:animEffect>
                                  </p:childTnLst>
                                </p:cTn>
                              </p:par>
                            </p:childTnLst>
                          </p:cTn>
                        </p:par>
                        <p:par>
                          <p:cTn id="60" fill="hold">
                            <p:stCondLst>
                              <p:cond delay="2500"/>
                            </p:stCondLst>
                            <p:childTnLst>
                              <p:par>
                                <p:cTn id="61" presetID="10" presetClass="entr" presetSubtype="0" fill="hold" nodeType="after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par>
                                <p:cTn id="64" presetID="10" presetClass="entr" presetSubtype="0"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1" grpId="1" animBg="1"/>
      <p:bldP spid="24" grpId="0" animBg="1"/>
      <p:bldP spid="24"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20</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Genetic Algorithm (contd.)</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4" name="TextBox 13"/>
          <p:cNvSpPr txBox="1"/>
          <p:nvPr/>
        </p:nvSpPr>
        <p:spPr>
          <a:xfrm>
            <a:off x="228600" y="1676400"/>
            <a:ext cx="4876800" cy="461665"/>
          </a:xfrm>
          <a:prstGeom prst="rect">
            <a:avLst/>
          </a:prstGeom>
          <a:noFill/>
        </p:spPr>
        <p:txBody>
          <a:bodyPr wrap="square" rtlCol="0">
            <a:spAutoFit/>
          </a:bodyPr>
          <a:lstStyle/>
          <a:p>
            <a:r>
              <a:rPr lang="en-US" sz="2400" dirty="0" smtClean="0">
                <a:solidFill>
                  <a:prstClr val="black"/>
                </a:solidFill>
              </a:rPr>
              <a:t>Check for Convergence</a:t>
            </a:r>
            <a:endParaRPr lang="en-US" sz="2400" dirty="0">
              <a:solidFill>
                <a:prstClr val="black"/>
              </a:solidFill>
            </a:endParaRPr>
          </a:p>
        </p:txBody>
      </p:sp>
      <p:sp>
        <p:nvSpPr>
          <p:cNvPr id="15" name="TextBox 14"/>
          <p:cNvSpPr txBox="1"/>
          <p:nvPr/>
        </p:nvSpPr>
        <p:spPr>
          <a:xfrm>
            <a:off x="990600" y="2209800"/>
            <a:ext cx="7848600" cy="1754327"/>
          </a:xfrm>
          <a:prstGeom prst="rect">
            <a:avLst/>
          </a:prstGeom>
          <a:noFill/>
        </p:spPr>
        <p:txBody>
          <a:bodyPr wrap="square" rtlCol="0">
            <a:spAutoFit/>
          </a:bodyPr>
          <a:lstStyle/>
          <a:p>
            <a:pPr marL="742950" lvl="1" indent="-285750">
              <a:buFont typeface="Arial"/>
              <a:buChar char="•"/>
            </a:pPr>
            <a:r>
              <a:rPr lang="en-US" dirty="0" smtClean="0">
                <a:solidFill>
                  <a:prstClr val="black"/>
                </a:solidFill>
              </a:rPr>
              <a:t>If convergence criteria is met, the fittest profile is output as the solution</a:t>
            </a:r>
          </a:p>
          <a:p>
            <a:pPr marL="742950" lvl="1" indent="-285750">
              <a:buFont typeface="Arial"/>
              <a:buChar char="•"/>
            </a:pPr>
            <a:endParaRPr lang="en-US" dirty="0">
              <a:solidFill>
                <a:prstClr val="black"/>
              </a:solidFill>
            </a:endParaRPr>
          </a:p>
          <a:p>
            <a:pPr marL="742950" lvl="1" indent="-285750">
              <a:buFont typeface="Arial"/>
              <a:buChar char="•"/>
            </a:pPr>
            <a:r>
              <a:rPr lang="en-US" dirty="0" smtClean="0">
                <a:solidFill>
                  <a:prstClr val="black"/>
                </a:solidFill>
              </a:rPr>
              <a:t>Criteria include</a:t>
            </a:r>
          </a:p>
          <a:p>
            <a:pPr marL="1200150" lvl="2" indent="-285750">
              <a:buFont typeface="Arial"/>
              <a:buChar char="•"/>
            </a:pPr>
            <a:r>
              <a:rPr lang="en-US" dirty="0" smtClean="0">
                <a:solidFill>
                  <a:prstClr val="black"/>
                </a:solidFill>
              </a:rPr>
              <a:t>Similarity between individuals in the current generation</a:t>
            </a:r>
          </a:p>
          <a:p>
            <a:pPr marL="1200150" lvl="2" indent="-285750">
              <a:buFont typeface="Arial"/>
              <a:buChar char="•"/>
            </a:pPr>
            <a:r>
              <a:rPr lang="en-US" dirty="0" smtClean="0">
                <a:solidFill>
                  <a:prstClr val="black"/>
                </a:solidFill>
              </a:rPr>
              <a:t>Similarity between current and previous generations</a:t>
            </a:r>
            <a:endParaRPr lang="en-US" dirty="0">
              <a:solidFill>
                <a:prstClr val="black"/>
              </a:solidFill>
            </a:endParaRPr>
          </a:p>
          <a:p>
            <a:pPr marL="1200150" lvl="2" indent="-285750">
              <a:buFont typeface="Arial"/>
              <a:buChar char="•"/>
            </a:pPr>
            <a:r>
              <a:rPr lang="en-US" dirty="0" smtClean="0">
                <a:solidFill>
                  <a:prstClr val="black"/>
                </a:solidFill>
              </a:rPr>
              <a:t>Number of generations simulated</a:t>
            </a:r>
          </a:p>
        </p:txBody>
      </p:sp>
    </p:spTree>
    <p:extLst>
      <p:ext uri="{BB962C8B-B14F-4D97-AF65-F5344CB8AC3E}">
        <p14:creationId xmlns:p14="http://schemas.microsoft.com/office/powerpoint/2010/main" val="29074191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21</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 Overview of Optimization</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grpSp>
        <p:nvGrpSpPr>
          <p:cNvPr id="14" name="Group 13"/>
          <p:cNvGrpSpPr/>
          <p:nvPr/>
        </p:nvGrpSpPr>
        <p:grpSpPr>
          <a:xfrm>
            <a:off x="762000" y="1676400"/>
            <a:ext cx="7924800" cy="4261802"/>
            <a:chOff x="0" y="0"/>
            <a:chExt cx="6289040" cy="2560955"/>
          </a:xfrm>
        </p:grpSpPr>
        <p:sp>
          <p:nvSpPr>
            <p:cNvPr id="15" name="Text Box 1"/>
            <p:cNvSpPr txBox="1"/>
            <p:nvPr/>
          </p:nvSpPr>
          <p:spPr>
            <a:xfrm>
              <a:off x="0" y="46355"/>
              <a:ext cx="1257300" cy="457200"/>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latin typeface="Times New Roman"/>
                  <a:ea typeface="ＭＳ 明朝"/>
                  <a:cs typeface="Times New Roman"/>
                </a:rPr>
                <a:t>Begin Optimization Program</a:t>
              </a:r>
              <a:endParaRPr lang="en-US" sz="1400" dirty="0">
                <a:solidFill>
                  <a:prstClr val="black"/>
                </a:solidFill>
                <a:ea typeface="ＭＳ 明朝"/>
                <a:cs typeface="Times New Roman"/>
              </a:endParaRPr>
            </a:p>
          </p:txBody>
        </p:sp>
        <p:sp>
          <p:nvSpPr>
            <p:cNvPr id="16" name="Text Box 2"/>
            <p:cNvSpPr txBox="1"/>
            <p:nvPr/>
          </p:nvSpPr>
          <p:spPr>
            <a:xfrm>
              <a:off x="1600200" y="0"/>
              <a:ext cx="1257300" cy="571500"/>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latin typeface="Times New Roman"/>
                  <a:ea typeface="ＭＳ 明朝"/>
                  <a:cs typeface="Times New Roman"/>
                </a:rPr>
                <a:t>Generate N random shapes for initial generation</a:t>
              </a:r>
              <a:endParaRPr lang="en-US" sz="1400" dirty="0">
                <a:solidFill>
                  <a:prstClr val="black"/>
                </a:solidFill>
                <a:ea typeface="ＭＳ 明朝"/>
                <a:cs typeface="Times New Roman"/>
              </a:endParaRPr>
            </a:p>
          </p:txBody>
        </p:sp>
        <p:sp>
          <p:nvSpPr>
            <p:cNvPr id="17" name="Text Box 9"/>
            <p:cNvSpPr txBox="1"/>
            <p:nvPr/>
          </p:nvSpPr>
          <p:spPr>
            <a:xfrm>
              <a:off x="3200400" y="46355"/>
              <a:ext cx="571500" cy="503555"/>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latin typeface="Times New Roman"/>
                  <a:ea typeface="ＭＳ 明朝"/>
                  <a:cs typeface="Times New Roman"/>
                </a:rPr>
                <a:t>Mesh shapes</a:t>
              </a:r>
              <a:endParaRPr lang="en-US" sz="1400" dirty="0">
                <a:solidFill>
                  <a:prstClr val="black"/>
                </a:solidFill>
                <a:ea typeface="ＭＳ 明朝"/>
                <a:cs typeface="Times New Roman"/>
              </a:endParaRPr>
            </a:p>
          </p:txBody>
        </p:sp>
        <p:sp>
          <p:nvSpPr>
            <p:cNvPr id="18" name="Text Box 20"/>
            <p:cNvSpPr txBox="1"/>
            <p:nvPr/>
          </p:nvSpPr>
          <p:spPr>
            <a:xfrm>
              <a:off x="4114800" y="39370"/>
              <a:ext cx="685800" cy="503555"/>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latin typeface="Times New Roman"/>
                  <a:ea typeface="ＭＳ 明朝"/>
                  <a:cs typeface="Times New Roman"/>
                </a:rPr>
                <a:t>Simulate Shapes</a:t>
              </a:r>
              <a:endParaRPr lang="en-US" sz="1400" dirty="0">
                <a:solidFill>
                  <a:prstClr val="black"/>
                </a:solidFill>
                <a:ea typeface="ＭＳ 明朝"/>
                <a:cs typeface="Times New Roman"/>
              </a:endParaRPr>
            </a:p>
          </p:txBody>
        </p:sp>
        <p:sp>
          <p:nvSpPr>
            <p:cNvPr id="19" name="Text Box 21"/>
            <p:cNvSpPr txBox="1"/>
            <p:nvPr/>
          </p:nvSpPr>
          <p:spPr>
            <a:xfrm>
              <a:off x="2743200" y="960755"/>
              <a:ext cx="3545840" cy="1600200"/>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200" dirty="0">
                  <a:solidFill>
                    <a:prstClr val="black"/>
                  </a:solidFill>
                  <a:ea typeface="ＭＳ 明朝"/>
                  <a:cs typeface="Times New Roman"/>
                </a:rPr>
                <a:t> </a:t>
              </a:r>
            </a:p>
            <a:p>
              <a:pPr algn="ctr"/>
              <a:r>
                <a:rPr lang="en-US" sz="1200" dirty="0">
                  <a:solidFill>
                    <a:prstClr val="black"/>
                  </a:solidFill>
                  <a:ea typeface="ＭＳ 明朝"/>
                  <a:cs typeface="Times New Roman"/>
                </a:rPr>
                <a:t> </a:t>
              </a:r>
            </a:p>
            <a:p>
              <a:pPr algn="ctr"/>
              <a:r>
                <a:rPr lang="en-US" sz="1200" dirty="0">
                  <a:solidFill>
                    <a:prstClr val="black"/>
                  </a:solidFill>
                  <a:ea typeface="ＭＳ 明朝"/>
                  <a:cs typeface="Times New Roman"/>
                </a:rPr>
                <a:t> </a:t>
              </a:r>
            </a:p>
            <a:p>
              <a:pPr algn="ctr"/>
              <a:r>
                <a:rPr lang="en-US" sz="1200" dirty="0">
                  <a:solidFill>
                    <a:prstClr val="black"/>
                  </a:solidFill>
                  <a:ea typeface="ＭＳ 明朝"/>
                  <a:cs typeface="Times New Roman"/>
                </a:rPr>
                <a:t> </a:t>
              </a:r>
            </a:p>
            <a:p>
              <a:pPr algn="ctr"/>
              <a:r>
                <a:rPr lang="en-US" sz="1200" dirty="0">
                  <a:solidFill>
                    <a:prstClr val="black"/>
                  </a:solidFill>
                  <a:ea typeface="ＭＳ 明朝"/>
                  <a:cs typeface="Times New Roman"/>
                </a:rPr>
                <a:t> </a:t>
              </a:r>
            </a:p>
            <a:p>
              <a:pPr algn="ctr"/>
              <a:r>
                <a:rPr lang="en-US" sz="1200" dirty="0">
                  <a:solidFill>
                    <a:prstClr val="black"/>
                  </a:solidFill>
                  <a:ea typeface="ＭＳ 明朝"/>
                  <a:cs typeface="Times New Roman"/>
                </a:rPr>
                <a:t> </a:t>
              </a:r>
            </a:p>
            <a:p>
              <a:r>
                <a:rPr lang="en-US" sz="1200" dirty="0">
                  <a:solidFill>
                    <a:prstClr val="black"/>
                  </a:solidFill>
                  <a:ea typeface="ＭＳ 明朝"/>
                  <a:cs typeface="Times New Roman"/>
                </a:rPr>
                <a:t> </a:t>
              </a:r>
            </a:p>
            <a:p>
              <a:pPr algn="ctr"/>
              <a:r>
                <a:rPr lang="en-US" sz="1200" dirty="0">
                  <a:solidFill>
                    <a:prstClr val="black"/>
                  </a:solidFill>
                  <a:ea typeface="ＭＳ 明朝"/>
                  <a:cs typeface="Times New Roman"/>
                </a:rPr>
                <a:t>   </a:t>
              </a:r>
            </a:p>
          </p:txBody>
        </p:sp>
        <p:sp>
          <p:nvSpPr>
            <p:cNvPr id="20" name="Text Box 23"/>
            <p:cNvSpPr txBox="1"/>
            <p:nvPr/>
          </p:nvSpPr>
          <p:spPr>
            <a:xfrm>
              <a:off x="5372100" y="1127125"/>
              <a:ext cx="800100" cy="342900"/>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Evaluation</a:t>
              </a:r>
            </a:p>
          </p:txBody>
        </p:sp>
        <p:sp>
          <p:nvSpPr>
            <p:cNvPr id="21" name="Text Box 24"/>
            <p:cNvSpPr txBox="1"/>
            <p:nvPr/>
          </p:nvSpPr>
          <p:spPr>
            <a:xfrm>
              <a:off x="5372100" y="1760855"/>
              <a:ext cx="800100" cy="441325"/>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Natural Selection</a:t>
              </a:r>
            </a:p>
          </p:txBody>
        </p:sp>
        <p:sp>
          <p:nvSpPr>
            <p:cNvPr id="22" name="Text Box 25"/>
            <p:cNvSpPr txBox="1"/>
            <p:nvPr/>
          </p:nvSpPr>
          <p:spPr>
            <a:xfrm>
              <a:off x="4063365" y="1852295"/>
              <a:ext cx="1028700" cy="342900"/>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Reproduction</a:t>
              </a:r>
            </a:p>
          </p:txBody>
        </p:sp>
        <p:sp>
          <p:nvSpPr>
            <p:cNvPr id="23" name="Text Box 26"/>
            <p:cNvSpPr txBox="1"/>
            <p:nvPr/>
          </p:nvSpPr>
          <p:spPr>
            <a:xfrm>
              <a:off x="4063365" y="1189355"/>
              <a:ext cx="1028700" cy="280670"/>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Converged?</a:t>
              </a:r>
            </a:p>
          </p:txBody>
        </p:sp>
        <p:sp>
          <p:nvSpPr>
            <p:cNvPr id="24" name="Text Box 27"/>
            <p:cNvSpPr txBox="1"/>
            <p:nvPr/>
          </p:nvSpPr>
          <p:spPr>
            <a:xfrm>
              <a:off x="967545" y="1934592"/>
              <a:ext cx="1139385" cy="397764"/>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Output</a:t>
              </a:r>
              <a:r>
                <a:rPr lang="en-US" sz="1400" dirty="0" smtClean="0">
                  <a:solidFill>
                    <a:prstClr val="black"/>
                  </a:solidFill>
                  <a:ea typeface="ＭＳ 明朝"/>
                  <a:cs typeface="Times New Roman"/>
                </a:rPr>
                <a:t>:</a:t>
              </a:r>
            </a:p>
            <a:p>
              <a:pPr algn="ctr"/>
              <a:r>
                <a:rPr lang="en-US" sz="1400" dirty="0" smtClean="0">
                  <a:solidFill>
                    <a:prstClr val="black"/>
                  </a:solidFill>
                  <a:ea typeface="ＭＳ 明朝"/>
                  <a:cs typeface="Times New Roman"/>
                </a:rPr>
                <a:t> </a:t>
              </a:r>
              <a:r>
                <a:rPr lang="en-US" sz="1400" dirty="0">
                  <a:solidFill>
                    <a:prstClr val="black"/>
                  </a:solidFill>
                  <a:ea typeface="ＭＳ 明朝"/>
                  <a:cs typeface="Times New Roman"/>
                </a:rPr>
                <a:t>fittest individual</a:t>
              </a:r>
            </a:p>
          </p:txBody>
        </p:sp>
        <p:sp>
          <p:nvSpPr>
            <p:cNvPr id="25" name="Text Box 28"/>
            <p:cNvSpPr txBox="1"/>
            <p:nvPr/>
          </p:nvSpPr>
          <p:spPr>
            <a:xfrm>
              <a:off x="2857500" y="1954530"/>
              <a:ext cx="457200" cy="339090"/>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YES</a:t>
              </a:r>
            </a:p>
          </p:txBody>
        </p:sp>
        <p:sp>
          <p:nvSpPr>
            <p:cNvPr id="26" name="Text Box 29"/>
            <p:cNvSpPr txBox="1"/>
            <p:nvPr/>
          </p:nvSpPr>
          <p:spPr>
            <a:xfrm>
              <a:off x="2857500" y="1137920"/>
              <a:ext cx="457200" cy="339090"/>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a:solidFill>
                    <a:prstClr val="black"/>
                  </a:solidFill>
                  <a:ea typeface="ＭＳ 明朝"/>
                  <a:cs typeface="Times New Roman"/>
                </a:rPr>
                <a:t>NO</a:t>
              </a:r>
            </a:p>
          </p:txBody>
        </p:sp>
        <p:sp>
          <p:nvSpPr>
            <p:cNvPr id="27" name="Text Box 30"/>
            <p:cNvSpPr txBox="1"/>
            <p:nvPr/>
          </p:nvSpPr>
          <p:spPr>
            <a:xfrm>
              <a:off x="1158826" y="1055858"/>
              <a:ext cx="1257300" cy="468630"/>
            </a:xfrm>
            <a:prstGeom prst="rect">
              <a:avLst/>
            </a:prstGeom>
            <a:noFill/>
            <a:ln>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dirty="0" smtClean="0">
                  <a:solidFill>
                    <a:prstClr val="black"/>
                  </a:solidFill>
                  <a:ea typeface="ＭＳ 明朝"/>
                  <a:cs typeface="Times New Roman"/>
                </a:rPr>
                <a:t>Generate </a:t>
              </a:r>
              <a:r>
                <a:rPr lang="en-US" sz="1400" dirty="0">
                  <a:solidFill>
                    <a:prstClr val="black"/>
                  </a:solidFill>
                  <a:ea typeface="ＭＳ 明朝"/>
                  <a:cs typeface="Times New Roman"/>
                </a:rPr>
                <a:t>shapes of new generation</a:t>
              </a:r>
            </a:p>
          </p:txBody>
        </p:sp>
        <p:cxnSp>
          <p:nvCxnSpPr>
            <p:cNvPr id="28" name="Straight Arrow Connector 27"/>
            <p:cNvCxnSpPr/>
            <p:nvPr/>
          </p:nvCxnSpPr>
          <p:spPr>
            <a:xfrm>
              <a:off x="1257300" y="274955"/>
              <a:ext cx="3429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p:nvPr/>
          </p:nvCxnSpPr>
          <p:spPr>
            <a:xfrm>
              <a:off x="2857500" y="274955"/>
              <a:ext cx="3429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p:nvPr/>
          </p:nvCxnSpPr>
          <p:spPr>
            <a:xfrm>
              <a:off x="3771900" y="274955"/>
              <a:ext cx="3429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4800600" y="274955"/>
              <a:ext cx="914400" cy="0"/>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a:off x="5715000" y="274955"/>
              <a:ext cx="0" cy="85217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a:off x="5715000" y="1470025"/>
              <a:ext cx="0" cy="29083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Straight Arrow Connector 33"/>
            <p:cNvCxnSpPr/>
            <p:nvPr/>
          </p:nvCxnSpPr>
          <p:spPr>
            <a:xfrm flipH="1" flipV="1">
              <a:off x="5092065" y="1989455"/>
              <a:ext cx="280035" cy="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5" name="Straight Arrow Connector 34"/>
            <p:cNvCxnSpPr/>
            <p:nvPr/>
          </p:nvCxnSpPr>
          <p:spPr>
            <a:xfrm flipV="1">
              <a:off x="4599940" y="1470025"/>
              <a:ext cx="1" cy="38227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6" name="Straight Arrow Connector 35"/>
            <p:cNvCxnSpPr/>
            <p:nvPr/>
          </p:nvCxnSpPr>
          <p:spPr>
            <a:xfrm flipH="1">
              <a:off x="3314700" y="1303655"/>
              <a:ext cx="748665" cy="8001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7" name="Straight Arrow Connector 36"/>
            <p:cNvCxnSpPr/>
            <p:nvPr/>
          </p:nvCxnSpPr>
          <p:spPr>
            <a:xfrm flipH="1">
              <a:off x="3314700" y="1303655"/>
              <a:ext cx="74803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8" name="Straight Arrow Connector 37"/>
            <p:cNvCxnSpPr/>
            <p:nvPr/>
          </p:nvCxnSpPr>
          <p:spPr>
            <a:xfrm flipH="1">
              <a:off x="2099310" y="2120900"/>
              <a:ext cx="74803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9" name="Straight Arrow Connector 38"/>
            <p:cNvCxnSpPr/>
            <p:nvPr/>
          </p:nvCxnSpPr>
          <p:spPr>
            <a:xfrm flipH="1">
              <a:off x="2400300" y="1303655"/>
              <a:ext cx="47815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0" name="Straight Arrow Connector 39"/>
            <p:cNvCxnSpPr/>
            <p:nvPr/>
          </p:nvCxnSpPr>
          <p:spPr>
            <a:xfrm flipV="1">
              <a:off x="2286000" y="389255"/>
              <a:ext cx="914400" cy="66660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43" name="TextBox 42"/>
          <p:cNvSpPr txBox="1"/>
          <p:nvPr/>
        </p:nvSpPr>
        <p:spPr>
          <a:xfrm>
            <a:off x="5791200" y="5486400"/>
            <a:ext cx="1524000" cy="369332"/>
          </a:xfrm>
          <a:prstGeom prst="rect">
            <a:avLst/>
          </a:prstGeom>
          <a:noFill/>
        </p:spPr>
        <p:txBody>
          <a:bodyPr wrap="square" rtlCol="0">
            <a:spAutoFit/>
          </a:bodyPr>
          <a:lstStyle/>
          <a:p>
            <a:pPr algn="ctr"/>
            <a:r>
              <a:rPr lang="en-US" dirty="0" smtClean="0">
                <a:solidFill>
                  <a:prstClr val="black"/>
                </a:solidFill>
              </a:rPr>
              <a:t>MOGA</a:t>
            </a:r>
            <a:endParaRPr lang="en-US" dirty="0">
              <a:solidFill>
                <a:prstClr val="black"/>
              </a:solidFill>
            </a:endParaRPr>
          </a:p>
        </p:txBody>
      </p:sp>
    </p:spTree>
    <p:extLst>
      <p:ext uri="{BB962C8B-B14F-4D97-AF65-F5344CB8AC3E}">
        <p14:creationId xmlns:p14="http://schemas.microsoft.com/office/powerpoint/2010/main" val="33770321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22</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Results</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5" name="TextBox 14"/>
          <p:cNvSpPr txBox="1"/>
          <p:nvPr/>
        </p:nvSpPr>
        <p:spPr>
          <a:xfrm>
            <a:off x="228600" y="1676400"/>
            <a:ext cx="4876800" cy="461665"/>
          </a:xfrm>
          <a:prstGeom prst="rect">
            <a:avLst/>
          </a:prstGeom>
          <a:noFill/>
        </p:spPr>
        <p:txBody>
          <a:bodyPr wrap="square" rtlCol="0">
            <a:spAutoFit/>
          </a:bodyPr>
          <a:lstStyle/>
          <a:p>
            <a:r>
              <a:rPr lang="en-US" sz="2400" dirty="0" smtClean="0">
                <a:solidFill>
                  <a:prstClr val="black"/>
                </a:solidFill>
              </a:rPr>
              <a:t>Weighted Objective Values</a:t>
            </a:r>
            <a:endParaRPr lang="en-US" sz="2400" dirty="0">
              <a:solidFill>
                <a:prstClr val="black"/>
              </a:solidFill>
            </a:endParaRPr>
          </a:p>
        </p:txBody>
      </p:sp>
      <p:sp>
        <p:nvSpPr>
          <p:cNvPr id="16" name="TextBox 15"/>
          <p:cNvSpPr txBox="1"/>
          <p:nvPr/>
        </p:nvSpPr>
        <p:spPr>
          <a:xfrm>
            <a:off x="990600" y="2209800"/>
            <a:ext cx="7848600" cy="2031325"/>
          </a:xfrm>
          <a:prstGeom prst="rect">
            <a:avLst/>
          </a:prstGeom>
          <a:noFill/>
        </p:spPr>
        <p:txBody>
          <a:bodyPr wrap="square" rtlCol="0">
            <a:spAutoFit/>
          </a:bodyPr>
          <a:lstStyle/>
          <a:p>
            <a:pPr marL="742950" lvl="1" indent="-285750">
              <a:buFont typeface="Arial"/>
              <a:buChar char="•"/>
            </a:pPr>
            <a:r>
              <a:rPr lang="en-US" dirty="0" smtClean="0">
                <a:solidFill>
                  <a:prstClr val="black"/>
                </a:solidFill>
              </a:rPr>
              <a:t>Multi-objective optimization does not necessarily has a single solution</a:t>
            </a:r>
          </a:p>
          <a:p>
            <a:pPr marL="742950" lvl="1" indent="-285750">
              <a:buFont typeface="Arial"/>
              <a:buChar char="•"/>
            </a:pPr>
            <a:r>
              <a:rPr lang="en-US" dirty="0" smtClean="0">
                <a:solidFill>
                  <a:prstClr val="black"/>
                </a:solidFill>
              </a:rPr>
              <a:t>Changes in importance of objective values gives different results</a:t>
            </a:r>
          </a:p>
          <a:p>
            <a:pPr marL="742950" lvl="1" indent="-285750">
              <a:buFont typeface="Arial"/>
              <a:buChar char="•"/>
            </a:pPr>
            <a:r>
              <a:rPr lang="en-US" dirty="0" smtClean="0">
                <a:solidFill>
                  <a:prstClr val="black"/>
                </a:solidFill>
              </a:rPr>
              <a:t>Current cases considered</a:t>
            </a:r>
          </a:p>
          <a:p>
            <a:pPr marL="1200150" lvl="2" indent="-285750">
              <a:buFont typeface="Arial"/>
              <a:buChar char="•"/>
            </a:pPr>
            <a:r>
              <a:rPr lang="en-US" dirty="0">
                <a:solidFill>
                  <a:prstClr val="black"/>
                </a:solidFill>
              </a:rPr>
              <a:t>Evenly </a:t>
            </a:r>
            <a:r>
              <a:rPr lang="en-US" dirty="0" smtClean="0">
                <a:solidFill>
                  <a:prstClr val="black"/>
                </a:solidFill>
              </a:rPr>
              <a:t>weighted drag and heat transfer</a:t>
            </a:r>
            <a:endParaRPr lang="en-US" dirty="0">
              <a:solidFill>
                <a:prstClr val="black"/>
              </a:solidFill>
            </a:endParaRPr>
          </a:p>
          <a:p>
            <a:pPr marL="1200150" lvl="2" indent="-285750">
              <a:buFont typeface="Arial"/>
              <a:buChar char="•"/>
            </a:pPr>
            <a:r>
              <a:rPr lang="en-US" dirty="0" smtClean="0">
                <a:solidFill>
                  <a:prstClr val="black"/>
                </a:solidFill>
              </a:rPr>
              <a:t>0.75 </a:t>
            </a:r>
            <a:r>
              <a:rPr lang="en-US" dirty="0">
                <a:solidFill>
                  <a:prstClr val="black"/>
                </a:solidFill>
              </a:rPr>
              <a:t>drag </a:t>
            </a:r>
            <a:r>
              <a:rPr lang="en-US" dirty="0" smtClean="0">
                <a:solidFill>
                  <a:prstClr val="black"/>
                </a:solidFill>
              </a:rPr>
              <a:t>vs. 1.0 </a:t>
            </a:r>
            <a:r>
              <a:rPr lang="en-US" dirty="0">
                <a:solidFill>
                  <a:prstClr val="black"/>
                </a:solidFill>
              </a:rPr>
              <a:t>heat transfer (HT</a:t>
            </a:r>
            <a:r>
              <a:rPr lang="en-US" dirty="0" smtClean="0">
                <a:solidFill>
                  <a:prstClr val="black"/>
                </a:solidFill>
              </a:rPr>
              <a:t>) as relative weights</a:t>
            </a:r>
            <a:endParaRPr lang="en-US" dirty="0">
              <a:solidFill>
                <a:prstClr val="black"/>
              </a:solidFill>
            </a:endParaRPr>
          </a:p>
          <a:p>
            <a:pPr marL="1200150" lvl="2" indent="-285750">
              <a:buFont typeface="Arial"/>
              <a:buChar char="•"/>
            </a:pPr>
            <a:r>
              <a:rPr lang="en-US" dirty="0" smtClean="0">
                <a:solidFill>
                  <a:prstClr val="black"/>
                </a:solidFill>
              </a:rPr>
              <a:t>0.5 </a:t>
            </a:r>
            <a:r>
              <a:rPr lang="en-US" dirty="0">
                <a:solidFill>
                  <a:prstClr val="black"/>
                </a:solidFill>
              </a:rPr>
              <a:t>drag </a:t>
            </a:r>
            <a:r>
              <a:rPr lang="en-US" dirty="0" smtClean="0">
                <a:solidFill>
                  <a:prstClr val="black"/>
                </a:solidFill>
              </a:rPr>
              <a:t>vs. 1.0 HT as relative weights</a:t>
            </a:r>
            <a:endParaRPr lang="en-US" dirty="0">
              <a:solidFill>
                <a:prstClr val="black"/>
              </a:solidFill>
            </a:endParaRPr>
          </a:p>
          <a:p>
            <a:pPr lvl="2"/>
            <a:endParaRPr lang="en-US" dirty="0">
              <a:solidFill>
                <a:prstClr val="black"/>
              </a:solidFill>
            </a:endParaRPr>
          </a:p>
        </p:txBody>
      </p:sp>
    </p:spTree>
    <p:extLst>
      <p:ext uri="{BB962C8B-B14F-4D97-AF65-F5344CB8AC3E}">
        <p14:creationId xmlns:p14="http://schemas.microsoft.com/office/powerpoint/2010/main" val="23350933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23</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Results (contd.)</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4" name="TextBox 13"/>
          <p:cNvSpPr txBox="1"/>
          <p:nvPr/>
        </p:nvSpPr>
        <p:spPr>
          <a:xfrm>
            <a:off x="76200" y="1447800"/>
            <a:ext cx="4876800" cy="830997"/>
          </a:xfrm>
          <a:prstGeom prst="rect">
            <a:avLst/>
          </a:prstGeom>
          <a:noFill/>
        </p:spPr>
        <p:txBody>
          <a:bodyPr wrap="square" rtlCol="0">
            <a:spAutoFit/>
          </a:bodyPr>
          <a:lstStyle/>
          <a:p>
            <a:r>
              <a:rPr lang="en-US" sz="2400" dirty="0" smtClean="0">
                <a:solidFill>
                  <a:prstClr val="black"/>
                </a:solidFill>
              </a:rPr>
              <a:t>Evenly Weighted Drag vs. HT</a:t>
            </a:r>
          </a:p>
          <a:p>
            <a:endParaRPr lang="en-US" sz="2400" dirty="0">
              <a:solidFill>
                <a:prstClr val="black"/>
              </a:solidFill>
            </a:endParaRPr>
          </a:p>
        </p:txBody>
      </p:sp>
      <p:pic>
        <p:nvPicPr>
          <p:cNvPr id="22" name="Picture 21"/>
          <p:cNvPicPr>
            <a:picLocks noChangeAspect="1"/>
          </p:cNvPicPr>
          <p:nvPr/>
        </p:nvPicPr>
        <p:blipFill rotWithShape="1">
          <a:blip r:embed="rId4" cstate="print">
            <a:extLst>
              <a:ext uri="{28A0092B-C50C-407E-A947-70E740481C1C}">
                <a14:useLocalDpi xmlns:a14="http://schemas.microsoft.com/office/drawing/2010/main" val="0"/>
              </a:ext>
            </a:extLst>
          </a:blip>
          <a:srcRect r="9091" b="17975"/>
          <a:stretch/>
        </p:blipFill>
        <p:spPr>
          <a:xfrm>
            <a:off x="3962400" y="1524000"/>
            <a:ext cx="2514599" cy="2438400"/>
          </a:xfrm>
          <a:prstGeom prst="rect">
            <a:avLst/>
          </a:prstGeom>
          <a:ln>
            <a:solidFill>
              <a:srgbClr val="000000"/>
            </a:solidFill>
          </a:ln>
        </p:spPr>
      </p:pic>
      <p:sp>
        <p:nvSpPr>
          <p:cNvPr id="23" name="Text Box 101"/>
          <p:cNvSpPr txBox="1"/>
          <p:nvPr/>
        </p:nvSpPr>
        <p:spPr>
          <a:xfrm>
            <a:off x="3971290" y="7826934"/>
            <a:ext cx="5629910" cy="1174189"/>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US" sz="1000" b="1">
                <a:solidFill>
                  <a:prstClr val="black"/>
                </a:solidFill>
                <a:latin typeface="Times New Roman"/>
                <a:ea typeface="ＭＳ 明朝"/>
                <a:cs typeface="Times New Roman"/>
              </a:rPr>
              <a:t>Fig. 6  Results for an optimized body with equal weighting of drag and heat transfer : Static pressure contours, wall skin friction,  pressure coefficient, and wall heat flux, and convergence graphs.</a:t>
            </a:r>
            <a:endParaRPr lang="en-US" sz="1200">
              <a:solidFill>
                <a:prstClr val="black"/>
              </a:solidFill>
              <a:ea typeface="ＭＳ 明朝"/>
              <a:cs typeface="Times New Roman"/>
            </a:endParaRPr>
          </a:p>
          <a:p>
            <a:r>
              <a:rPr lang="en-US" sz="1100">
                <a:solidFill>
                  <a:prstClr val="black"/>
                </a:solidFill>
                <a:ea typeface="ＭＳ 明朝"/>
                <a:cs typeface="Times New Roman"/>
              </a:rPr>
              <a:t> </a:t>
            </a:r>
            <a:endParaRPr lang="en-US" sz="1200">
              <a:solidFill>
                <a:prstClr val="black"/>
              </a:solidFill>
              <a:ea typeface="ＭＳ 明朝"/>
              <a:cs typeface="Times New Roman"/>
            </a:endParaRPr>
          </a:p>
          <a:p>
            <a:r>
              <a:rPr lang="en-US" sz="1000">
                <a:solidFill>
                  <a:prstClr val="black"/>
                </a:solidFill>
                <a:latin typeface="Times New Roman"/>
                <a:ea typeface="ＭＳ 明朝"/>
                <a:cs typeface="Times New Roman"/>
              </a:rPr>
              <a:t>Drag Coefficient: 0.745 (22% reduction relative to spherical nose)</a:t>
            </a:r>
            <a:endParaRPr lang="en-US" sz="1200">
              <a:solidFill>
                <a:prstClr val="black"/>
              </a:solidFill>
              <a:ea typeface="ＭＳ 明朝"/>
              <a:cs typeface="Times New Roman"/>
            </a:endParaRPr>
          </a:p>
          <a:p>
            <a:r>
              <a:rPr lang="en-US" sz="1000">
                <a:solidFill>
                  <a:prstClr val="black"/>
                </a:solidFill>
                <a:latin typeface="Times New Roman"/>
                <a:ea typeface="ＭＳ 明朝"/>
                <a:cs typeface="Times New Roman"/>
              </a:rPr>
              <a:t>Maximum Heat Transfer: 2230000 W/m­</a:t>
            </a:r>
            <a:r>
              <a:rPr lang="en-US" sz="1000" baseline="30000">
                <a:solidFill>
                  <a:prstClr val="black"/>
                </a:solidFill>
                <a:latin typeface="Times New Roman"/>
                <a:ea typeface="ＭＳ 明朝"/>
                <a:cs typeface="Times New Roman"/>
              </a:rPr>
              <a:t>2</a:t>
            </a:r>
            <a:r>
              <a:rPr lang="en-US" sz="1000">
                <a:solidFill>
                  <a:prstClr val="black"/>
                </a:solidFill>
                <a:latin typeface="Times New Roman"/>
                <a:ea typeface="ＭＳ 明朝"/>
                <a:cs typeface="Times New Roman"/>
              </a:rPr>
              <a:t> (13% reduction relative to spherical nose)</a:t>
            </a:r>
            <a:endParaRPr lang="en-US" sz="1200">
              <a:solidFill>
                <a:prstClr val="black"/>
              </a:solidFill>
              <a:ea typeface="ＭＳ 明朝"/>
              <a:cs typeface="Times New Roman"/>
            </a:endParaRPr>
          </a:p>
        </p:txBody>
      </p:sp>
      <p:pic>
        <p:nvPicPr>
          <p:cNvPr id="17" name="Picture 16"/>
          <p:cNvPicPr>
            <a:picLocks noChangeAspect="1"/>
          </p:cNvPicPr>
          <p:nvPr/>
        </p:nvPicPr>
        <p:blipFill rotWithShape="1">
          <a:blip r:embed="rId5">
            <a:extLst>
              <a:ext uri="{28A0092B-C50C-407E-A947-70E740481C1C}">
                <a14:useLocalDpi xmlns:a14="http://schemas.microsoft.com/office/drawing/2010/main" val="0"/>
              </a:ext>
            </a:extLst>
          </a:blip>
          <a:srcRect l="27627" t="6892" r="26760" b="21814"/>
          <a:stretch/>
        </p:blipFill>
        <p:spPr>
          <a:xfrm>
            <a:off x="381000" y="2133600"/>
            <a:ext cx="3200400" cy="3935405"/>
          </a:xfrm>
          <a:prstGeom prst="rect">
            <a:avLst/>
          </a:prstGeom>
        </p:spPr>
      </p:pic>
      <p:pic>
        <p:nvPicPr>
          <p:cNvPr id="21" name="Picture 20"/>
          <p:cNvPicPr>
            <a:picLocks noChangeAspect="1"/>
          </p:cNvPicPr>
          <p:nvPr/>
        </p:nvPicPr>
        <p:blipFill rotWithShape="1">
          <a:blip r:embed="rId6" cstate="print">
            <a:extLst>
              <a:ext uri="{28A0092B-C50C-407E-A947-70E740481C1C}">
                <a14:useLocalDpi xmlns:a14="http://schemas.microsoft.com/office/drawing/2010/main" val="0"/>
              </a:ext>
            </a:extLst>
          </a:blip>
          <a:srcRect r="8007" b="16374"/>
          <a:stretch/>
        </p:blipFill>
        <p:spPr>
          <a:xfrm>
            <a:off x="6477000" y="1524000"/>
            <a:ext cx="2438400" cy="2362200"/>
          </a:xfrm>
          <a:prstGeom prst="rect">
            <a:avLst/>
          </a:prstGeom>
          <a:ln>
            <a:solidFill>
              <a:srgbClr val="000000"/>
            </a:solidFill>
          </a:ln>
        </p:spPr>
      </p:pic>
      <p:pic>
        <p:nvPicPr>
          <p:cNvPr id="19" name="Picture 18"/>
          <p:cNvPicPr>
            <a:picLocks noChangeAspect="1"/>
          </p:cNvPicPr>
          <p:nvPr/>
        </p:nvPicPr>
        <p:blipFill rotWithShape="1">
          <a:blip r:embed="rId7" cstate="print">
            <a:extLst>
              <a:ext uri="{28A0092B-C50C-407E-A947-70E740481C1C}">
                <a14:useLocalDpi xmlns:a14="http://schemas.microsoft.com/office/drawing/2010/main" val="0"/>
              </a:ext>
            </a:extLst>
          </a:blip>
          <a:srcRect r="8238" b="14970"/>
          <a:stretch/>
        </p:blipFill>
        <p:spPr>
          <a:xfrm>
            <a:off x="6477000" y="3886200"/>
            <a:ext cx="2438400" cy="2536544"/>
          </a:xfrm>
          <a:prstGeom prst="rect">
            <a:avLst/>
          </a:prstGeom>
          <a:ln>
            <a:solidFill>
              <a:srgbClr val="000000"/>
            </a:solidFill>
          </a:ln>
        </p:spPr>
      </p:pic>
      <p:sp>
        <p:nvSpPr>
          <p:cNvPr id="24" name="TextBox 23"/>
          <p:cNvSpPr txBox="1"/>
          <p:nvPr/>
        </p:nvSpPr>
        <p:spPr>
          <a:xfrm>
            <a:off x="3810000" y="4191000"/>
            <a:ext cx="2514600" cy="923330"/>
          </a:xfrm>
          <a:prstGeom prst="rect">
            <a:avLst/>
          </a:prstGeom>
          <a:noFill/>
        </p:spPr>
        <p:txBody>
          <a:bodyPr wrap="square" rtlCol="0">
            <a:spAutoFit/>
          </a:bodyPr>
          <a:lstStyle/>
          <a:p>
            <a:r>
              <a:rPr lang="en-US" dirty="0" smtClean="0">
                <a:solidFill>
                  <a:prstClr val="black"/>
                </a:solidFill>
              </a:rPr>
              <a:t>CD reduced by 22%</a:t>
            </a:r>
          </a:p>
          <a:p>
            <a:endParaRPr lang="en-US" dirty="0" smtClean="0">
              <a:solidFill>
                <a:prstClr val="black"/>
              </a:solidFill>
            </a:endParaRPr>
          </a:p>
          <a:p>
            <a:r>
              <a:rPr lang="en-US" dirty="0" smtClean="0">
                <a:solidFill>
                  <a:prstClr val="black"/>
                </a:solidFill>
              </a:rPr>
              <a:t>Max-HT reduced by 13%</a:t>
            </a:r>
            <a:endParaRPr lang="en-US" dirty="0">
              <a:solidFill>
                <a:prstClr val="black"/>
              </a:solidFill>
            </a:endParaRPr>
          </a:p>
        </p:txBody>
      </p:sp>
    </p:spTree>
    <p:extLst>
      <p:ext uri="{BB962C8B-B14F-4D97-AF65-F5344CB8AC3E}">
        <p14:creationId xmlns:p14="http://schemas.microsoft.com/office/powerpoint/2010/main" val="24427845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24</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Results (contd.)</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4" name="TextBox 13"/>
          <p:cNvSpPr txBox="1"/>
          <p:nvPr/>
        </p:nvSpPr>
        <p:spPr>
          <a:xfrm>
            <a:off x="228600" y="1447800"/>
            <a:ext cx="4876800" cy="707886"/>
          </a:xfrm>
          <a:prstGeom prst="rect">
            <a:avLst/>
          </a:prstGeom>
          <a:noFill/>
        </p:spPr>
        <p:txBody>
          <a:bodyPr wrap="square" rtlCol="0">
            <a:spAutoFit/>
          </a:bodyPr>
          <a:lstStyle/>
          <a:p>
            <a:r>
              <a:rPr lang="en-US" sz="2000" dirty="0">
                <a:solidFill>
                  <a:prstClr val="black"/>
                </a:solidFill>
              </a:rPr>
              <a:t>0</a:t>
            </a:r>
            <a:r>
              <a:rPr lang="en-US" sz="2000" dirty="0" smtClean="0">
                <a:solidFill>
                  <a:prstClr val="black"/>
                </a:solidFill>
              </a:rPr>
              <a:t>.75 vs. 1.0 weighted</a:t>
            </a:r>
          </a:p>
          <a:p>
            <a:r>
              <a:rPr lang="en-US" sz="2000" dirty="0" smtClean="0">
                <a:solidFill>
                  <a:prstClr val="black"/>
                </a:solidFill>
              </a:rPr>
              <a:t>Drag vs. Heat Flux </a:t>
            </a:r>
            <a:endParaRPr lang="en-US" sz="2000" dirty="0">
              <a:solidFill>
                <a:prstClr val="black"/>
              </a:solidFill>
            </a:endParaRPr>
          </a:p>
        </p:txBody>
      </p:sp>
      <p:sp>
        <p:nvSpPr>
          <p:cNvPr id="15" name="TextBox 14"/>
          <p:cNvSpPr txBox="1"/>
          <p:nvPr/>
        </p:nvSpPr>
        <p:spPr>
          <a:xfrm>
            <a:off x="3810000" y="4191000"/>
            <a:ext cx="2514600" cy="923330"/>
          </a:xfrm>
          <a:prstGeom prst="rect">
            <a:avLst/>
          </a:prstGeom>
          <a:noFill/>
        </p:spPr>
        <p:txBody>
          <a:bodyPr wrap="square" rtlCol="0">
            <a:spAutoFit/>
          </a:bodyPr>
          <a:lstStyle/>
          <a:p>
            <a:r>
              <a:rPr lang="en-US" dirty="0" smtClean="0">
                <a:solidFill>
                  <a:prstClr val="black"/>
                </a:solidFill>
              </a:rPr>
              <a:t>CD increased by 13%</a:t>
            </a:r>
          </a:p>
          <a:p>
            <a:endParaRPr lang="en-US" dirty="0" smtClean="0">
              <a:solidFill>
                <a:prstClr val="black"/>
              </a:solidFill>
            </a:endParaRPr>
          </a:p>
          <a:p>
            <a:r>
              <a:rPr lang="en-US" dirty="0" smtClean="0">
                <a:solidFill>
                  <a:prstClr val="black"/>
                </a:solidFill>
              </a:rPr>
              <a:t>Max-HT reduced by 19%</a:t>
            </a:r>
            <a:endParaRPr lang="en-US" dirty="0">
              <a:solidFill>
                <a:prstClr val="black"/>
              </a:solidFill>
            </a:endParaRPr>
          </a:p>
        </p:txBody>
      </p:sp>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l="21373" t="1195" r="20920" b="13693"/>
          <a:stretch/>
        </p:blipFill>
        <p:spPr>
          <a:xfrm>
            <a:off x="304800" y="2362200"/>
            <a:ext cx="3200400" cy="3624150"/>
          </a:xfrm>
          <a:prstGeom prst="rect">
            <a:avLst/>
          </a:prstGeom>
          <a:ln>
            <a:noFill/>
          </a:ln>
        </p:spPr>
      </p:pic>
      <p:pic>
        <p:nvPicPr>
          <p:cNvPr id="18" name="Picture 17"/>
          <p:cNvPicPr>
            <a:picLocks noChangeAspect="1"/>
          </p:cNvPicPr>
          <p:nvPr/>
        </p:nvPicPr>
        <p:blipFill rotWithShape="1">
          <a:blip r:embed="rId5" cstate="print">
            <a:extLst>
              <a:ext uri="{28A0092B-C50C-407E-A947-70E740481C1C}">
                <a14:useLocalDpi xmlns:a14="http://schemas.microsoft.com/office/drawing/2010/main" val="0"/>
              </a:ext>
            </a:extLst>
          </a:blip>
          <a:srcRect r="8309" b="16335"/>
          <a:stretch/>
        </p:blipFill>
        <p:spPr>
          <a:xfrm>
            <a:off x="6400800" y="3886200"/>
            <a:ext cx="2667000" cy="2362200"/>
          </a:xfrm>
          <a:prstGeom prst="rect">
            <a:avLst/>
          </a:prstGeom>
          <a:ln>
            <a:solidFill>
              <a:srgbClr val="000000"/>
            </a:solidFill>
          </a:ln>
        </p:spPr>
      </p:pic>
      <p:pic>
        <p:nvPicPr>
          <p:cNvPr id="19" name="Picture 18"/>
          <p:cNvPicPr>
            <a:picLocks noChangeAspect="1"/>
          </p:cNvPicPr>
          <p:nvPr/>
        </p:nvPicPr>
        <p:blipFill rotWithShape="1">
          <a:blip r:embed="rId6" cstate="print">
            <a:extLst>
              <a:ext uri="{28A0092B-C50C-407E-A947-70E740481C1C}">
                <a14:useLocalDpi xmlns:a14="http://schemas.microsoft.com/office/drawing/2010/main" val="0"/>
              </a:ext>
            </a:extLst>
          </a:blip>
          <a:srcRect r="8331" b="16729"/>
          <a:stretch/>
        </p:blipFill>
        <p:spPr>
          <a:xfrm>
            <a:off x="6400800" y="1447800"/>
            <a:ext cx="2667000" cy="2438400"/>
          </a:xfrm>
          <a:prstGeom prst="rect">
            <a:avLst/>
          </a:prstGeom>
          <a:ln>
            <a:solidFill>
              <a:srgbClr val="000000"/>
            </a:solidFill>
          </a:ln>
        </p:spPr>
      </p:pic>
      <p:pic>
        <p:nvPicPr>
          <p:cNvPr id="20" name="Picture 19"/>
          <p:cNvPicPr>
            <a:picLocks noChangeAspect="1"/>
          </p:cNvPicPr>
          <p:nvPr/>
        </p:nvPicPr>
        <p:blipFill rotWithShape="1">
          <a:blip r:embed="rId7" cstate="print">
            <a:extLst>
              <a:ext uri="{28A0092B-C50C-407E-A947-70E740481C1C}">
                <a14:useLocalDpi xmlns:a14="http://schemas.microsoft.com/office/drawing/2010/main" val="0"/>
              </a:ext>
            </a:extLst>
          </a:blip>
          <a:srcRect r="8861" b="16729"/>
          <a:stretch/>
        </p:blipFill>
        <p:spPr>
          <a:xfrm>
            <a:off x="3886200" y="1447800"/>
            <a:ext cx="2514600" cy="2438400"/>
          </a:xfrm>
          <a:prstGeom prst="rect">
            <a:avLst/>
          </a:prstGeom>
          <a:ln>
            <a:solidFill>
              <a:srgbClr val="000000"/>
            </a:solidFill>
          </a:ln>
        </p:spPr>
      </p:pic>
    </p:spTree>
    <p:extLst>
      <p:ext uri="{BB962C8B-B14F-4D97-AF65-F5344CB8AC3E}">
        <p14:creationId xmlns:p14="http://schemas.microsoft.com/office/powerpoint/2010/main" val="12664024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25</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228600" y="588258"/>
              <a:ext cx="5791200" cy="630942"/>
            </a:xfrm>
            <a:prstGeom prst="rect">
              <a:avLst/>
            </a:prstGeom>
            <a:noFill/>
          </p:spPr>
          <p:txBody>
            <a:bodyPr wrap="square" rtlCol="0">
              <a:spAutoFit/>
            </a:bodyPr>
            <a:lstStyle/>
            <a:p>
              <a:r>
                <a:rPr lang="en-US" sz="3500" dirty="0" smtClean="0">
                  <a:solidFill>
                    <a:prstClr val="black"/>
                  </a:solidFill>
                </a:rPr>
                <a:t>Results (contd.)</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4" name="TextBox 13"/>
          <p:cNvSpPr txBox="1"/>
          <p:nvPr/>
        </p:nvSpPr>
        <p:spPr>
          <a:xfrm>
            <a:off x="228600" y="1371600"/>
            <a:ext cx="4876800" cy="707886"/>
          </a:xfrm>
          <a:prstGeom prst="rect">
            <a:avLst/>
          </a:prstGeom>
          <a:noFill/>
        </p:spPr>
        <p:txBody>
          <a:bodyPr wrap="square" rtlCol="0">
            <a:spAutoFit/>
          </a:bodyPr>
          <a:lstStyle/>
          <a:p>
            <a:r>
              <a:rPr lang="en-US" sz="2000" dirty="0" smtClean="0">
                <a:solidFill>
                  <a:prstClr val="black"/>
                </a:solidFill>
              </a:rPr>
              <a:t>0.5 vs. 1.0 weighted</a:t>
            </a:r>
          </a:p>
          <a:p>
            <a:r>
              <a:rPr lang="en-US" sz="2000" dirty="0" smtClean="0">
                <a:solidFill>
                  <a:prstClr val="black"/>
                </a:solidFill>
              </a:rPr>
              <a:t>Drag vs. Heat Flux </a:t>
            </a:r>
            <a:endParaRPr lang="en-US" sz="2000" dirty="0">
              <a:solidFill>
                <a:prstClr val="black"/>
              </a:solidFill>
            </a:endParaRPr>
          </a:p>
        </p:txBody>
      </p:sp>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l="24441" t="1421" r="13112" b="11748"/>
          <a:stretch/>
        </p:blipFill>
        <p:spPr>
          <a:xfrm>
            <a:off x="146988" y="2362200"/>
            <a:ext cx="3434412" cy="3581400"/>
          </a:xfrm>
          <a:prstGeom prst="rect">
            <a:avLst/>
          </a:prstGeom>
          <a:ln>
            <a:noFill/>
          </a:ln>
        </p:spPr>
      </p:pic>
      <p:pic>
        <p:nvPicPr>
          <p:cNvPr id="19" name="Picture 18"/>
          <p:cNvPicPr>
            <a:picLocks noChangeAspect="1"/>
          </p:cNvPicPr>
          <p:nvPr/>
        </p:nvPicPr>
        <p:blipFill rotWithShape="1">
          <a:blip r:embed="rId5" cstate="print">
            <a:extLst>
              <a:ext uri="{28A0092B-C50C-407E-A947-70E740481C1C}">
                <a14:useLocalDpi xmlns:a14="http://schemas.microsoft.com/office/drawing/2010/main" val="0"/>
              </a:ext>
            </a:extLst>
          </a:blip>
          <a:srcRect r="7438" b="17867"/>
          <a:stretch/>
        </p:blipFill>
        <p:spPr>
          <a:xfrm>
            <a:off x="6400800" y="3810000"/>
            <a:ext cx="2514600" cy="2438400"/>
          </a:xfrm>
          <a:prstGeom prst="rect">
            <a:avLst/>
          </a:prstGeom>
          <a:ln>
            <a:solidFill>
              <a:srgbClr val="000000"/>
            </a:solidFill>
          </a:ln>
        </p:spPr>
      </p:pic>
      <p:pic>
        <p:nvPicPr>
          <p:cNvPr id="20" name="Picture 19"/>
          <p:cNvPicPr>
            <a:picLocks noChangeAspect="1"/>
          </p:cNvPicPr>
          <p:nvPr/>
        </p:nvPicPr>
        <p:blipFill rotWithShape="1">
          <a:blip r:embed="rId6" cstate="print">
            <a:extLst>
              <a:ext uri="{28A0092B-C50C-407E-A947-70E740481C1C}">
                <a14:useLocalDpi xmlns:a14="http://schemas.microsoft.com/office/drawing/2010/main" val="0"/>
              </a:ext>
            </a:extLst>
          </a:blip>
          <a:srcRect r="8203" b="16214"/>
          <a:stretch/>
        </p:blipFill>
        <p:spPr>
          <a:xfrm>
            <a:off x="6400800" y="1371600"/>
            <a:ext cx="2514599" cy="2438400"/>
          </a:xfrm>
          <a:prstGeom prst="rect">
            <a:avLst/>
          </a:prstGeom>
          <a:ln>
            <a:solidFill>
              <a:srgbClr val="000000"/>
            </a:solidFill>
          </a:ln>
        </p:spPr>
      </p:pic>
      <p:pic>
        <p:nvPicPr>
          <p:cNvPr id="21" name="Picture 20"/>
          <p:cNvPicPr>
            <a:picLocks noChangeAspect="1"/>
          </p:cNvPicPr>
          <p:nvPr/>
        </p:nvPicPr>
        <p:blipFill rotWithShape="1">
          <a:blip r:embed="rId7" cstate="print">
            <a:extLst>
              <a:ext uri="{28A0092B-C50C-407E-A947-70E740481C1C}">
                <a14:useLocalDpi xmlns:a14="http://schemas.microsoft.com/office/drawing/2010/main" val="0"/>
              </a:ext>
            </a:extLst>
          </a:blip>
          <a:srcRect r="8265" b="16214"/>
          <a:stretch/>
        </p:blipFill>
        <p:spPr>
          <a:xfrm>
            <a:off x="3886200" y="1371600"/>
            <a:ext cx="2514600" cy="2438400"/>
          </a:xfrm>
          <a:prstGeom prst="rect">
            <a:avLst/>
          </a:prstGeom>
          <a:ln>
            <a:solidFill>
              <a:srgbClr val="000000"/>
            </a:solidFill>
          </a:ln>
        </p:spPr>
      </p:pic>
      <p:sp>
        <p:nvSpPr>
          <p:cNvPr id="22" name="TextBox 21"/>
          <p:cNvSpPr txBox="1"/>
          <p:nvPr/>
        </p:nvSpPr>
        <p:spPr>
          <a:xfrm>
            <a:off x="3810000" y="4191000"/>
            <a:ext cx="2514600" cy="923330"/>
          </a:xfrm>
          <a:prstGeom prst="rect">
            <a:avLst/>
          </a:prstGeom>
          <a:noFill/>
        </p:spPr>
        <p:txBody>
          <a:bodyPr wrap="square" rtlCol="0">
            <a:spAutoFit/>
          </a:bodyPr>
          <a:lstStyle/>
          <a:p>
            <a:r>
              <a:rPr lang="en-US" dirty="0" smtClean="0">
                <a:solidFill>
                  <a:prstClr val="black"/>
                </a:solidFill>
              </a:rPr>
              <a:t>CD increased by 1%</a:t>
            </a:r>
          </a:p>
          <a:p>
            <a:endParaRPr lang="en-US" dirty="0" smtClean="0">
              <a:solidFill>
                <a:prstClr val="black"/>
              </a:solidFill>
            </a:endParaRPr>
          </a:p>
          <a:p>
            <a:r>
              <a:rPr lang="en-US" dirty="0" smtClean="0">
                <a:solidFill>
                  <a:prstClr val="black"/>
                </a:solidFill>
              </a:rPr>
              <a:t>Max-HT reduced by 26%</a:t>
            </a:r>
            <a:endParaRPr lang="en-US" dirty="0">
              <a:solidFill>
                <a:prstClr val="black"/>
              </a:solidFill>
            </a:endParaRPr>
          </a:p>
        </p:txBody>
      </p:sp>
    </p:spTree>
    <p:extLst>
      <p:ext uri="{BB962C8B-B14F-4D97-AF65-F5344CB8AC3E}">
        <p14:creationId xmlns:p14="http://schemas.microsoft.com/office/powerpoint/2010/main" val="2825770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26</a:t>
            </a:fld>
            <a:endParaRPr lang="en-US">
              <a:solidFill>
                <a:prstClr val="black">
                  <a:tint val="75000"/>
                </a:prstClr>
              </a:solidFill>
            </a:endParaRPr>
          </a:p>
        </p:txBody>
      </p:sp>
      <p:grpSp>
        <p:nvGrpSpPr>
          <p:cNvPr id="3" name="Group 2"/>
          <p:cNvGrpSpPr/>
          <p:nvPr/>
        </p:nvGrpSpPr>
        <p:grpSpPr>
          <a:xfrm>
            <a:off x="152400" y="152400"/>
            <a:ext cx="8763000" cy="6270344"/>
            <a:chOff x="152400" y="152400"/>
            <a:chExt cx="8763000" cy="6270344"/>
          </a:xfrm>
        </p:grpSpPr>
        <p:sp>
          <p:nvSpPr>
            <p:cNvPr id="4" name="TextBox 3"/>
            <p:cNvSpPr txBox="1"/>
            <p:nvPr/>
          </p:nvSpPr>
          <p:spPr>
            <a:xfrm>
              <a:off x="152400" y="664458"/>
              <a:ext cx="5791200" cy="630942"/>
            </a:xfrm>
            <a:prstGeom prst="rect">
              <a:avLst/>
            </a:prstGeom>
            <a:noFill/>
          </p:spPr>
          <p:txBody>
            <a:bodyPr wrap="square" rtlCol="0">
              <a:spAutoFit/>
            </a:bodyPr>
            <a:lstStyle/>
            <a:p>
              <a:r>
                <a:rPr lang="en-US" sz="3500" dirty="0" smtClean="0">
                  <a:solidFill>
                    <a:prstClr val="black"/>
                  </a:solidFill>
                </a:rPr>
                <a:t>Results (contd.)</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4" name="TextBox 13"/>
          <p:cNvSpPr txBox="1"/>
          <p:nvPr/>
        </p:nvSpPr>
        <p:spPr>
          <a:xfrm>
            <a:off x="228600" y="1676400"/>
            <a:ext cx="6019800" cy="461665"/>
          </a:xfrm>
          <a:prstGeom prst="rect">
            <a:avLst/>
          </a:prstGeom>
          <a:noFill/>
        </p:spPr>
        <p:txBody>
          <a:bodyPr wrap="square" rtlCol="0">
            <a:spAutoFit/>
          </a:bodyPr>
          <a:lstStyle/>
          <a:p>
            <a:r>
              <a:rPr lang="en-US" sz="2400" dirty="0" smtClean="0">
                <a:solidFill>
                  <a:prstClr val="black"/>
                </a:solidFill>
              </a:rPr>
              <a:t>Combined Results and Pareto-Optimal Front</a:t>
            </a:r>
            <a:endParaRPr lang="en-US" sz="2400" dirty="0">
              <a:solidFill>
                <a:prstClr val="black"/>
              </a:solidFill>
            </a:endParaRPr>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2514600"/>
            <a:ext cx="4675598" cy="3276600"/>
          </a:xfrm>
          <a:prstGeom prst="rect">
            <a:avLst/>
          </a:prstGeom>
          <a:ln>
            <a:solidFill>
              <a:srgbClr val="000000"/>
            </a:solidFill>
          </a:ln>
        </p:spPr>
      </p:pic>
      <p:graphicFrame>
        <p:nvGraphicFramePr>
          <p:cNvPr id="19" name="Chart 18"/>
          <p:cNvGraphicFramePr/>
          <p:nvPr>
            <p:extLst>
              <p:ext uri="{D42A27DB-BD31-4B8C-83A1-F6EECF244321}">
                <p14:modId xmlns:p14="http://schemas.microsoft.com/office/powerpoint/2010/main" val="1596880514"/>
              </p:ext>
            </p:extLst>
          </p:nvPr>
        </p:nvGraphicFramePr>
        <p:xfrm>
          <a:off x="5410200" y="2514600"/>
          <a:ext cx="3510280" cy="3276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393987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27</a:t>
            </a:fld>
            <a:endParaRPr lang="en-US">
              <a:solidFill>
                <a:prstClr val="black">
                  <a:tint val="75000"/>
                </a:prstClr>
              </a:solidFill>
            </a:endParaRPr>
          </a:p>
        </p:txBody>
      </p:sp>
      <p:grpSp>
        <p:nvGrpSpPr>
          <p:cNvPr id="3" name="Group 2"/>
          <p:cNvGrpSpPr/>
          <p:nvPr/>
        </p:nvGrpSpPr>
        <p:grpSpPr>
          <a:xfrm>
            <a:off x="76200" y="152400"/>
            <a:ext cx="8839200" cy="6270344"/>
            <a:chOff x="76200" y="152400"/>
            <a:chExt cx="8839200" cy="6270344"/>
          </a:xfrm>
        </p:grpSpPr>
        <p:sp>
          <p:nvSpPr>
            <p:cNvPr id="4" name="TextBox 3"/>
            <p:cNvSpPr txBox="1"/>
            <p:nvPr/>
          </p:nvSpPr>
          <p:spPr>
            <a:xfrm>
              <a:off x="76200" y="152400"/>
              <a:ext cx="6479775" cy="1169551"/>
            </a:xfrm>
            <a:prstGeom prst="rect">
              <a:avLst/>
            </a:prstGeom>
            <a:noFill/>
          </p:spPr>
          <p:txBody>
            <a:bodyPr wrap="square" rtlCol="0">
              <a:spAutoFit/>
            </a:bodyPr>
            <a:lstStyle/>
            <a:p>
              <a:r>
                <a:rPr lang="en-US" sz="3500" dirty="0" smtClean="0">
                  <a:solidFill>
                    <a:prstClr val="black"/>
                  </a:solidFill>
                </a:rPr>
                <a:t>Flow in Chemical Non-Equilibrium Results (DLR Case)</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prstClr val="black"/>
              </a:solidFill>
            </a:endParaRPr>
          </a:p>
        </p:txBody>
      </p:sp>
      <p:sp>
        <p:nvSpPr>
          <p:cNvPr id="17" name="Rectangle 4"/>
          <p:cNvSpPr>
            <a:spLocks noChangeArrowheads="1"/>
          </p:cNvSpPr>
          <p:nvPr/>
        </p:nvSpPr>
        <p:spPr bwMode="auto">
          <a:xfrm>
            <a:off x="0" y="64770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
        <p:nvSpPr>
          <p:cNvPr id="19" name="TextBox 18"/>
          <p:cNvSpPr txBox="1"/>
          <p:nvPr/>
        </p:nvSpPr>
        <p:spPr>
          <a:xfrm>
            <a:off x="76199" y="1295400"/>
            <a:ext cx="8805205" cy="523220"/>
          </a:xfrm>
          <a:prstGeom prst="rect">
            <a:avLst/>
          </a:prstGeom>
          <a:noFill/>
        </p:spPr>
        <p:txBody>
          <a:bodyPr wrap="square" rtlCol="0">
            <a:spAutoFit/>
          </a:bodyPr>
          <a:lstStyle/>
          <a:p>
            <a:r>
              <a:rPr lang="en-US" sz="2800" dirty="0" smtClean="0"/>
              <a:t>Park’s Five Species (C, O, O</a:t>
            </a:r>
            <a:r>
              <a:rPr lang="en-US" sz="2800" baseline="-25000" dirty="0" smtClean="0"/>
              <a:t>2</a:t>
            </a:r>
            <a:r>
              <a:rPr lang="en-US" sz="2800" dirty="0" smtClean="0"/>
              <a:t>, CO, CO</a:t>
            </a:r>
            <a:r>
              <a:rPr lang="en-US" sz="2800" baseline="-25000" dirty="0" smtClean="0"/>
              <a:t>2</a:t>
            </a:r>
            <a:r>
              <a:rPr lang="en-US" sz="2800" dirty="0" smtClean="0"/>
              <a:t>)Model</a:t>
            </a:r>
            <a:endParaRPr lang="en-US" sz="2800" dirty="0"/>
          </a:p>
        </p:txBody>
      </p:sp>
      <p:pic>
        <p:nvPicPr>
          <p:cNvPr id="22" name="图片 3"/>
          <p:cNvPicPr>
            <a:picLocks noChangeAspect="1"/>
          </p:cNvPicPr>
          <p:nvPr/>
        </p:nvPicPr>
        <p:blipFill rotWithShape="1">
          <a:blip r:embed="rId4">
            <a:extLst>
              <a:ext uri="{28A0092B-C50C-407E-A947-70E740481C1C}">
                <a14:useLocalDpi xmlns:a14="http://schemas.microsoft.com/office/drawing/2010/main" val="0"/>
              </a:ext>
            </a:extLst>
          </a:blip>
          <a:srcRect b="4753"/>
          <a:stretch/>
        </p:blipFill>
        <p:spPr>
          <a:xfrm>
            <a:off x="1828800" y="1818620"/>
            <a:ext cx="5943600" cy="4505980"/>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6400800"/>
            <a:ext cx="5529263"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68580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28</a:t>
            </a:fld>
            <a:endParaRPr lang="en-US">
              <a:solidFill>
                <a:prstClr val="black">
                  <a:tint val="75000"/>
                </a:prstClr>
              </a:solidFill>
            </a:endParaRPr>
          </a:p>
        </p:txBody>
      </p:sp>
      <p:grpSp>
        <p:nvGrpSpPr>
          <p:cNvPr id="3" name="Group 2"/>
          <p:cNvGrpSpPr/>
          <p:nvPr/>
        </p:nvGrpSpPr>
        <p:grpSpPr>
          <a:xfrm>
            <a:off x="76200" y="152400"/>
            <a:ext cx="8839200" cy="6270344"/>
            <a:chOff x="76200" y="152400"/>
            <a:chExt cx="8839200" cy="6270344"/>
          </a:xfrm>
        </p:grpSpPr>
        <p:sp>
          <p:nvSpPr>
            <p:cNvPr id="4" name="TextBox 3"/>
            <p:cNvSpPr txBox="1"/>
            <p:nvPr/>
          </p:nvSpPr>
          <p:spPr>
            <a:xfrm>
              <a:off x="76200" y="152400"/>
              <a:ext cx="6479775" cy="1169551"/>
            </a:xfrm>
            <a:prstGeom prst="rect">
              <a:avLst/>
            </a:prstGeom>
            <a:noFill/>
          </p:spPr>
          <p:txBody>
            <a:bodyPr wrap="square" rtlCol="0">
              <a:spAutoFit/>
            </a:bodyPr>
            <a:lstStyle/>
            <a:p>
              <a:r>
                <a:rPr lang="en-US" sz="3500" dirty="0" smtClean="0">
                  <a:solidFill>
                    <a:prstClr val="black"/>
                  </a:solidFill>
                </a:rPr>
                <a:t>Flow in Chemical Non-Equilibrium Results (DLR Case)</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prstClr val="black"/>
              </a:solidFill>
            </a:endParaRPr>
          </a:p>
        </p:txBody>
      </p:sp>
      <p:sp>
        <p:nvSpPr>
          <p:cNvPr id="17" name="Rectangle 4"/>
          <p:cNvSpPr>
            <a:spLocks noChangeArrowheads="1"/>
          </p:cNvSpPr>
          <p:nvPr/>
        </p:nvSpPr>
        <p:spPr bwMode="auto">
          <a:xfrm>
            <a:off x="0" y="64770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
        <p:nvSpPr>
          <p:cNvPr id="19" name="TextBox 18"/>
          <p:cNvSpPr txBox="1"/>
          <p:nvPr/>
        </p:nvSpPr>
        <p:spPr>
          <a:xfrm>
            <a:off x="76199" y="1295400"/>
            <a:ext cx="8805205" cy="523220"/>
          </a:xfrm>
          <a:prstGeom prst="rect">
            <a:avLst/>
          </a:prstGeom>
          <a:noFill/>
        </p:spPr>
        <p:txBody>
          <a:bodyPr wrap="square" rtlCol="0">
            <a:spAutoFit/>
          </a:bodyPr>
          <a:lstStyle/>
          <a:p>
            <a:r>
              <a:rPr lang="en-US" sz="2800" dirty="0" smtClean="0"/>
              <a:t>CFD++ Six Species (C, C</a:t>
            </a:r>
            <a:r>
              <a:rPr lang="en-US" sz="2800" baseline="-25000" dirty="0" smtClean="0"/>
              <a:t>2</a:t>
            </a:r>
            <a:r>
              <a:rPr lang="en-US" sz="2800" dirty="0" smtClean="0"/>
              <a:t>, O, O</a:t>
            </a:r>
            <a:r>
              <a:rPr lang="en-US" sz="2800" baseline="-25000" dirty="0" smtClean="0"/>
              <a:t>2</a:t>
            </a:r>
            <a:r>
              <a:rPr lang="en-US" sz="2800" dirty="0" smtClean="0"/>
              <a:t>, CO, CO</a:t>
            </a:r>
            <a:r>
              <a:rPr lang="en-US" sz="2800" baseline="-25000" dirty="0" smtClean="0"/>
              <a:t>2</a:t>
            </a:r>
            <a:r>
              <a:rPr lang="en-US" sz="2800" dirty="0" smtClean="0"/>
              <a:t>)Model</a:t>
            </a:r>
            <a:endParaRPr lang="en-US" sz="2800" dirty="0"/>
          </a:p>
        </p:txBody>
      </p:sp>
      <p:pic>
        <p:nvPicPr>
          <p:cNvPr id="20" name="内容占位符 3"/>
          <p:cNvPicPr>
            <a:picLocks noChangeAspect="1"/>
          </p:cNvPicPr>
          <p:nvPr/>
        </p:nvPicPr>
        <p:blipFill>
          <a:blip r:embed="rId4"/>
          <a:stretch>
            <a:fillRect/>
          </a:stretch>
        </p:blipFill>
        <p:spPr>
          <a:xfrm>
            <a:off x="1752600" y="1897062"/>
            <a:ext cx="5108175" cy="4503738"/>
          </a:xfrm>
          <a:prstGeom prst="rect">
            <a:avLst/>
          </a:prstGeom>
        </p:spPr>
      </p:pic>
    </p:spTree>
    <p:extLst>
      <p:ext uri="{BB962C8B-B14F-4D97-AF65-F5344CB8AC3E}">
        <p14:creationId xmlns:p14="http://schemas.microsoft.com/office/powerpoint/2010/main" val="37530455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29</a:t>
            </a:fld>
            <a:endParaRPr lang="en-US">
              <a:solidFill>
                <a:prstClr val="black">
                  <a:tint val="75000"/>
                </a:prstClr>
              </a:solidFill>
            </a:endParaRPr>
          </a:p>
        </p:txBody>
      </p:sp>
      <p:grpSp>
        <p:nvGrpSpPr>
          <p:cNvPr id="3" name="Group 2"/>
          <p:cNvGrpSpPr/>
          <p:nvPr/>
        </p:nvGrpSpPr>
        <p:grpSpPr>
          <a:xfrm>
            <a:off x="76200" y="152400"/>
            <a:ext cx="8839200" cy="6270344"/>
            <a:chOff x="76200" y="152400"/>
            <a:chExt cx="8839200" cy="6270344"/>
          </a:xfrm>
        </p:grpSpPr>
        <p:sp>
          <p:nvSpPr>
            <p:cNvPr id="4" name="TextBox 3"/>
            <p:cNvSpPr txBox="1"/>
            <p:nvPr/>
          </p:nvSpPr>
          <p:spPr>
            <a:xfrm>
              <a:off x="76200" y="152400"/>
              <a:ext cx="6479775" cy="1169551"/>
            </a:xfrm>
            <a:prstGeom prst="rect">
              <a:avLst/>
            </a:prstGeom>
            <a:noFill/>
          </p:spPr>
          <p:txBody>
            <a:bodyPr wrap="square" rtlCol="0">
              <a:spAutoFit/>
            </a:bodyPr>
            <a:lstStyle/>
            <a:p>
              <a:r>
                <a:rPr lang="en-US" sz="3500" dirty="0" smtClean="0">
                  <a:solidFill>
                    <a:prstClr val="black"/>
                  </a:solidFill>
                </a:rPr>
                <a:t>Flow in Chemical Non-Equilibrium Results (DLR Case)</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5" name="TextBox 14"/>
          <p:cNvSpPr txBox="1"/>
          <p:nvPr/>
        </p:nvSpPr>
        <p:spPr>
          <a:xfrm>
            <a:off x="251564" y="1317344"/>
            <a:ext cx="4876800" cy="461665"/>
          </a:xfrm>
          <a:prstGeom prst="rect">
            <a:avLst/>
          </a:prstGeom>
          <a:noFill/>
        </p:spPr>
        <p:txBody>
          <a:bodyPr wrap="square" rtlCol="0">
            <a:spAutoFit/>
          </a:bodyPr>
          <a:lstStyle/>
          <a:p>
            <a:r>
              <a:rPr lang="en-US" sz="2400" dirty="0" smtClean="0">
                <a:solidFill>
                  <a:prstClr val="black"/>
                </a:solidFill>
              </a:rPr>
              <a:t>Validation Case</a:t>
            </a:r>
            <a:endParaRPr lang="en-US" sz="2400" dirty="0">
              <a:solidFill>
                <a:prstClr val="black"/>
              </a:solidFill>
            </a:endParaRPr>
          </a:p>
        </p:txBody>
      </p:sp>
      <p:sp>
        <p:nvSpPr>
          <p:cNvPr id="16" name="TextBox 15"/>
          <p:cNvSpPr txBox="1"/>
          <p:nvPr/>
        </p:nvSpPr>
        <p:spPr>
          <a:xfrm>
            <a:off x="990600" y="1717253"/>
            <a:ext cx="7848600" cy="2031325"/>
          </a:xfrm>
          <a:prstGeom prst="rect">
            <a:avLst/>
          </a:prstGeom>
          <a:noFill/>
        </p:spPr>
        <p:txBody>
          <a:bodyPr wrap="square" rtlCol="0">
            <a:spAutoFit/>
          </a:bodyPr>
          <a:lstStyle/>
          <a:p>
            <a:pPr marL="742950" lvl="1" indent="-285750">
              <a:buFont typeface="Arial" pitchFamily="34" charset="0"/>
              <a:buChar char="•"/>
            </a:pPr>
            <a:r>
              <a:rPr lang="en-US" dirty="0" smtClean="0">
                <a:solidFill>
                  <a:prstClr val="black"/>
                </a:solidFill>
              </a:rPr>
              <a:t>Experimental Data from the DLR case was used to validate the species model.</a:t>
            </a:r>
          </a:p>
          <a:p>
            <a:pPr marL="742950" lvl="1" indent="-285750">
              <a:buFont typeface="Arial" pitchFamily="34" charset="0"/>
              <a:buChar char="•"/>
            </a:pPr>
            <a:r>
              <a:rPr lang="en-US" dirty="0" smtClean="0">
                <a:solidFill>
                  <a:prstClr val="black"/>
                </a:solidFill>
              </a:rPr>
              <a:t>The results showed that for the DLR case, the current chemical reaction model is not suitable. Pressure is calculated correctly, but not heat flux.</a:t>
            </a:r>
          </a:p>
          <a:p>
            <a:pPr marL="742950" lvl="1" indent="-285750">
              <a:buFont typeface="Arial" pitchFamily="34" charset="0"/>
              <a:buChar char="•"/>
            </a:pPr>
            <a:r>
              <a:rPr lang="en-US" dirty="0" smtClean="0">
                <a:solidFill>
                  <a:prstClr val="black"/>
                </a:solidFill>
              </a:rPr>
              <a:t>Pressure contours are shown below</a:t>
            </a:r>
          </a:p>
          <a:p>
            <a:pPr marL="742950" lvl="1" indent="-285750">
              <a:buFont typeface="Arial" pitchFamily="34" charset="0"/>
              <a:buChar char="•"/>
            </a:pPr>
            <a:endParaRPr lang="en-US" dirty="0" smtClean="0">
              <a:solidFill>
                <a:prstClr val="black"/>
              </a:solidFill>
            </a:endParaRPr>
          </a:p>
          <a:p>
            <a:pPr marL="1200150" lvl="2" indent="-285750">
              <a:buFont typeface="Arial"/>
              <a:buChar char="•"/>
            </a:pPr>
            <a:endParaRPr lang="en-US" dirty="0">
              <a:solidFill>
                <a:prstClr val="black"/>
              </a:solidFill>
            </a:endParaRPr>
          </a:p>
        </p:txBody>
      </p:sp>
      <p:pic>
        <p:nvPicPr>
          <p:cNvPr id="1026"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9530" y="3333749"/>
            <a:ext cx="2628900" cy="2791477"/>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0200" y="3333750"/>
            <a:ext cx="2609850" cy="2791476"/>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prstClr val="black"/>
              </a:solidFill>
            </a:endParaRPr>
          </a:p>
        </p:txBody>
      </p:sp>
      <p:sp>
        <p:nvSpPr>
          <p:cNvPr id="17" name="Rectangle 4"/>
          <p:cNvSpPr>
            <a:spLocks noChangeArrowheads="1"/>
          </p:cNvSpPr>
          <p:nvPr/>
        </p:nvSpPr>
        <p:spPr bwMode="auto">
          <a:xfrm>
            <a:off x="0" y="61912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
        <p:nvSpPr>
          <p:cNvPr id="18" name="TextBox 17"/>
          <p:cNvSpPr txBox="1"/>
          <p:nvPr/>
        </p:nvSpPr>
        <p:spPr>
          <a:xfrm>
            <a:off x="1929530" y="6041333"/>
            <a:ext cx="7672305" cy="369332"/>
          </a:xfrm>
          <a:prstGeom prst="rect">
            <a:avLst/>
          </a:prstGeom>
          <a:noFill/>
        </p:spPr>
        <p:txBody>
          <a:bodyPr wrap="square" rtlCol="0">
            <a:spAutoFit/>
          </a:bodyPr>
          <a:lstStyle/>
          <a:p>
            <a:r>
              <a:rPr lang="en-US" dirty="0" smtClean="0">
                <a:solidFill>
                  <a:prstClr val="black"/>
                </a:solidFill>
              </a:rPr>
              <a:t>Fluent Pressure Contours		CFD++ Pressure Contours</a:t>
            </a:r>
            <a:endParaRPr lang="en-US" dirty="0">
              <a:solidFill>
                <a:prstClr val="black"/>
              </a:solidFill>
            </a:endParaRPr>
          </a:p>
        </p:txBody>
      </p:sp>
    </p:spTree>
    <p:extLst>
      <p:ext uri="{BB962C8B-B14F-4D97-AF65-F5344CB8AC3E}">
        <p14:creationId xmlns:p14="http://schemas.microsoft.com/office/powerpoint/2010/main" val="35889555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30</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Results (DLR Case)</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5" name="TextBox 14"/>
          <p:cNvSpPr txBox="1"/>
          <p:nvPr/>
        </p:nvSpPr>
        <p:spPr>
          <a:xfrm>
            <a:off x="251564" y="1317344"/>
            <a:ext cx="4876800" cy="461665"/>
          </a:xfrm>
          <a:prstGeom prst="rect">
            <a:avLst/>
          </a:prstGeom>
          <a:noFill/>
        </p:spPr>
        <p:txBody>
          <a:bodyPr wrap="square" rtlCol="0">
            <a:spAutoFit/>
          </a:bodyPr>
          <a:lstStyle/>
          <a:p>
            <a:r>
              <a:rPr lang="en-US" sz="2400" dirty="0" smtClean="0">
                <a:solidFill>
                  <a:prstClr val="black"/>
                </a:solidFill>
              </a:rPr>
              <a:t>Validation Case</a:t>
            </a:r>
            <a:endParaRPr lang="en-US" sz="2400" dirty="0">
              <a:solidFill>
                <a:prstClr val="black"/>
              </a:solidFill>
            </a:endParaRPr>
          </a:p>
        </p:txBody>
      </p:sp>
      <p:sp>
        <p:nvSpPr>
          <p:cNvPr id="16" name="TextBox 15"/>
          <p:cNvSpPr txBox="1"/>
          <p:nvPr/>
        </p:nvSpPr>
        <p:spPr>
          <a:xfrm>
            <a:off x="990600" y="1717253"/>
            <a:ext cx="7848600" cy="646331"/>
          </a:xfrm>
          <a:prstGeom prst="rect">
            <a:avLst/>
          </a:prstGeom>
          <a:noFill/>
        </p:spPr>
        <p:txBody>
          <a:bodyPr wrap="square" rtlCol="0">
            <a:spAutoFit/>
          </a:bodyPr>
          <a:lstStyle/>
          <a:p>
            <a:pPr marL="742950" lvl="1" indent="-285750">
              <a:buFont typeface="Arial" pitchFamily="34" charset="0"/>
              <a:buChar char="•"/>
            </a:pPr>
            <a:endParaRPr lang="en-US" dirty="0" smtClean="0">
              <a:solidFill>
                <a:prstClr val="black"/>
              </a:solidFill>
            </a:endParaRPr>
          </a:p>
          <a:p>
            <a:pPr marL="1200150" lvl="2" indent="-285750">
              <a:buFont typeface="Arial"/>
              <a:buChar char="•"/>
            </a:pPr>
            <a:endParaRPr lang="en-US" dirty="0">
              <a:solidFill>
                <a:prstClr val="black"/>
              </a:solidFill>
            </a:endParaRPr>
          </a:p>
        </p:txBody>
      </p:sp>
      <p:sp>
        <p:nvSpPr>
          <p:cNvPr id="1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prstClr val="black"/>
              </a:solidFill>
            </a:endParaRPr>
          </a:p>
        </p:txBody>
      </p:sp>
      <p:sp>
        <p:nvSpPr>
          <p:cNvPr id="17" name="Rectangle 4"/>
          <p:cNvSpPr>
            <a:spLocks noChangeArrowheads="1"/>
          </p:cNvSpPr>
          <p:nvPr/>
        </p:nvSpPr>
        <p:spPr bwMode="auto">
          <a:xfrm>
            <a:off x="0" y="61912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pic>
        <p:nvPicPr>
          <p:cNvPr id="21" name="图片 11"/>
          <p:cNvPicPr/>
          <p:nvPr/>
        </p:nvPicPr>
        <p:blipFill>
          <a:blip r:embed="rId4">
            <a:extLst>
              <a:ext uri="{28A0092B-C50C-407E-A947-70E740481C1C}">
                <a14:useLocalDpi xmlns:a14="http://schemas.microsoft.com/office/drawing/2010/main" val="0"/>
              </a:ext>
            </a:extLst>
          </a:blip>
          <a:stretch>
            <a:fillRect/>
          </a:stretch>
        </p:blipFill>
        <p:spPr>
          <a:xfrm>
            <a:off x="381000" y="2026848"/>
            <a:ext cx="3905250" cy="2895600"/>
          </a:xfrm>
          <a:prstGeom prst="rect">
            <a:avLst/>
          </a:prstGeom>
        </p:spPr>
      </p:pic>
      <p:sp>
        <p:nvSpPr>
          <p:cNvPr id="19" name="TextBox 18"/>
          <p:cNvSpPr txBox="1"/>
          <p:nvPr/>
        </p:nvSpPr>
        <p:spPr>
          <a:xfrm>
            <a:off x="381000" y="5257800"/>
            <a:ext cx="3905250" cy="369332"/>
          </a:xfrm>
          <a:prstGeom prst="rect">
            <a:avLst/>
          </a:prstGeom>
          <a:noFill/>
        </p:spPr>
        <p:txBody>
          <a:bodyPr wrap="square" rtlCol="0">
            <a:spAutoFit/>
          </a:bodyPr>
          <a:lstStyle/>
          <a:p>
            <a:r>
              <a:rPr lang="en-US" dirty="0" smtClean="0">
                <a:solidFill>
                  <a:prstClr val="black"/>
                </a:solidFill>
              </a:rPr>
              <a:t>Simulation vs. Experimental Pressure</a:t>
            </a:r>
            <a:endParaRPr lang="en-US" dirty="0">
              <a:solidFill>
                <a:prstClr val="black"/>
              </a:solidFill>
            </a:endParaRPr>
          </a:p>
        </p:txBody>
      </p:sp>
      <p:pic>
        <p:nvPicPr>
          <p:cNvPr id="23" name="图片 14"/>
          <p:cNvPicPr/>
          <p:nvPr/>
        </p:nvPicPr>
        <p:blipFill>
          <a:blip r:embed="rId5">
            <a:extLst>
              <a:ext uri="{28A0092B-C50C-407E-A947-70E740481C1C}">
                <a14:useLocalDpi xmlns:a14="http://schemas.microsoft.com/office/drawing/2010/main" val="0"/>
              </a:ext>
            </a:extLst>
          </a:blip>
          <a:stretch>
            <a:fillRect/>
          </a:stretch>
        </p:blipFill>
        <p:spPr>
          <a:xfrm>
            <a:off x="4903418" y="2040418"/>
            <a:ext cx="3856990" cy="2882030"/>
          </a:xfrm>
          <a:prstGeom prst="rect">
            <a:avLst/>
          </a:prstGeom>
        </p:spPr>
      </p:pic>
      <p:sp>
        <p:nvSpPr>
          <p:cNvPr id="20" name="TextBox 19"/>
          <p:cNvSpPr txBox="1"/>
          <p:nvPr/>
        </p:nvSpPr>
        <p:spPr>
          <a:xfrm>
            <a:off x="4914900" y="5251444"/>
            <a:ext cx="3619500" cy="646331"/>
          </a:xfrm>
          <a:prstGeom prst="rect">
            <a:avLst/>
          </a:prstGeom>
          <a:noFill/>
        </p:spPr>
        <p:txBody>
          <a:bodyPr wrap="square" rtlCol="0">
            <a:spAutoFit/>
          </a:bodyPr>
          <a:lstStyle/>
          <a:p>
            <a:pPr algn="ctr"/>
            <a:r>
              <a:rPr lang="en-US" dirty="0" smtClean="0">
                <a:solidFill>
                  <a:prstClr val="black"/>
                </a:solidFill>
              </a:rPr>
              <a:t>Ratio of Heat Flux on the Body and Stagnation Point Heat Flux</a:t>
            </a:r>
            <a:endParaRPr lang="en-US" dirty="0">
              <a:solidFill>
                <a:prstClr val="black"/>
              </a:solidFill>
            </a:endParaRPr>
          </a:p>
        </p:txBody>
      </p:sp>
    </p:spTree>
    <p:extLst>
      <p:ext uri="{BB962C8B-B14F-4D97-AF65-F5344CB8AC3E}">
        <p14:creationId xmlns:p14="http://schemas.microsoft.com/office/powerpoint/2010/main" val="11233999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31</a:t>
            </a:fld>
            <a:endParaRPr lang="en-US">
              <a:solidFill>
                <a:prstClr val="black">
                  <a:tint val="75000"/>
                </a:prstClr>
              </a:solidFill>
            </a:endParaRPr>
          </a:p>
        </p:txBody>
      </p:sp>
      <p:grpSp>
        <p:nvGrpSpPr>
          <p:cNvPr id="3" name="Group 2"/>
          <p:cNvGrpSpPr/>
          <p:nvPr/>
        </p:nvGrpSpPr>
        <p:grpSpPr>
          <a:xfrm>
            <a:off x="76200" y="152400"/>
            <a:ext cx="8839200" cy="6270344"/>
            <a:chOff x="76200" y="152400"/>
            <a:chExt cx="8839200" cy="6270344"/>
          </a:xfrm>
        </p:grpSpPr>
        <p:sp>
          <p:nvSpPr>
            <p:cNvPr id="4" name="TextBox 3"/>
            <p:cNvSpPr txBox="1"/>
            <p:nvPr/>
          </p:nvSpPr>
          <p:spPr>
            <a:xfrm>
              <a:off x="76200" y="152400"/>
              <a:ext cx="6479775" cy="1169551"/>
            </a:xfrm>
            <a:prstGeom prst="rect">
              <a:avLst/>
            </a:prstGeom>
            <a:noFill/>
          </p:spPr>
          <p:txBody>
            <a:bodyPr wrap="square" rtlCol="0">
              <a:spAutoFit/>
            </a:bodyPr>
            <a:lstStyle/>
            <a:p>
              <a:r>
                <a:rPr lang="en-US" sz="3500" dirty="0" smtClean="0">
                  <a:solidFill>
                    <a:prstClr val="black"/>
                  </a:solidFill>
                </a:rPr>
                <a:t>Flow in Chemical Non-Equilibrium (Optimization Case)</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prstClr val="black"/>
              </a:solidFill>
            </a:endParaRPr>
          </a:p>
        </p:txBody>
      </p:sp>
      <p:sp>
        <p:nvSpPr>
          <p:cNvPr id="17" name="Rectangle 4"/>
          <p:cNvSpPr>
            <a:spLocks noChangeArrowheads="1"/>
          </p:cNvSpPr>
          <p:nvPr/>
        </p:nvSpPr>
        <p:spPr bwMode="auto">
          <a:xfrm>
            <a:off x="0" y="64770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smtClean="0">
              <a:solidFill>
                <a:prstClr val="black"/>
              </a:solidFill>
              <a:latin typeface="Arial" pitchFamily="34" charset="0"/>
              <a:cs typeface="Arial" pitchFamily="34" charset="0"/>
            </a:endParaRPr>
          </a:p>
        </p:txBody>
      </p:sp>
      <p:sp>
        <p:nvSpPr>
          <p:cNvPr id="19" name="TextBox 18"/>
          <p:cNvSpPr txBox="1"/>
          <p:nvPr/>
        </p:nvSpPr>
        <p:spPr>
          <a:xfrm>
            <a:off x="76199" y="1295400"/>
            <a:ext cx="8805205" cy="523220"/>
          </a:xfrm>
          <a:prstGeom prst="rect">
            <a:avLst/>
          </a:prstGeom>
          <a:noFill/>
        </p:spPr>
        <p:txBody>
          <a:bodyPr wrap="square" rtlCol="0">
            <a:spAutoFit/>
          </a:bodyPr>
          <a:lstStyle/>
          <a:p>
            <a:r>
              <a:rPr lang="en-US" sz="2800" dirty="0" smtClean="0"/>
              <a:t>Air Dissociation Five Species (N, N</a:t>
            </a:r>
            <a:r>
              <a:rPr lang="en-US" sz="2800" baseline="-25000" dirty="0" smtClean="0"/>
              <a:t>2</a:t>
            </a:r>
            <a:r>
              <a:rPr lang="en-US" sz="2800" dirty="0" smtClean="0"/>
              <a:t>, NO, O, O</a:t>
            </a:r>
            <a:r>
              <a:rPr lang="en-US" sz="2800" baseline="-25000" dirty="0" smtClean="0"/>
              <a:t>2</a:t>
            </a:r>
            <a:r>
              <a:rPr lang="en-US" sz="2800" dirty="0" smtClean="0"/>
              <a:t>)Model</a:t>
            </a:r>
            <a:endParaRPr lang="en-US" sz="2800" dirty="0"/>
          </a:p>
        </p:txBody>
      </p:sp>
      <p:pic>
        <p:nvPicPr>
          <p:cNvPr id="20" name="内容占位符 3"/>
          <p:cNvPicPr>
            <a:picLocks noChangeAspect="1"/>
          </p:cNvPicPr>
          <p:nvPr/>
        </p:nvPicPr>
        <p:blipFill rotWithShape="1">
          <a:blip r:embed="rId4"/>
          <a:srcRect l="13989" r="31862" b="11916"/>
          <a:stretch/>
        </p:blipFill>
        <p:spPr>
          <a:xfrm>
            <a:off x="3200400" y="2286000"/>
            <a:ext cx="2590800" cy="3352800"/>
          </a:xfrm>
          <a:prstGeom prst="rect">
            <a:avLst/>
          </a:prstGeom>
        </p:spPr>
      </p:pic>
    </p:spTree>
    <p:extLst>
      <p:ext uri="{BB962C8B-B14F-4D97-AF65-F5344CB8AC3E}">
        <p14:creationId xmlns:p14="http://schemas.microsoft.com/office/powerpoint/2010/main" val="28535628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32</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Results </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23" name="Text Box 101"/>
          <p:cNvSpPr txBox="1"/>
          <p:nvPr/>
        </p:nvSpPr>
        <p:spPr>
          <a:xfrm>
            <a:off x="3971290" y="7826934"/>
            <a:ext cx="5629910" cy="1174189"/>
          </a:xfrm>
          <a:prstGeom prst="rect">
            <a:avLst/>
          </a:prstGeom>
          <a:noFill/>
          <a:ln>
            <a:solidFill>
              <a:srgbClr val="000000"/>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US" sz="1000" b="1">
                <a:solidFill>
                  <a:prstClr val="black"/>
                </a:solidFill>
                <a:latin typeface="Times New Roman"/>
                <a:ea typeface="ＭＳ 明朝"/>
                <a:cs typeface="Times New Roman"/>
              </a:rPr>
              <a:t>Fig. 6  Results for an optimized body with equal weighting of drag and heat transfer : Static pressure contours, wall skin friction,  pressure coefficient, and wall heat flux, and convergence graphs.</a:t>
            </a:r>
            <a:endParaRPr lang="en-US" sz="1200">
              <a:solidFill>
                <a:prstClr val="black"/>
              </a:solidFill>
              <a:ea typeface="ＭＳ 明朝"/>
              <a:cs typeface="Times New Roman"/>
            </a:endParaRPr>
          </a:p>
          <a:p>
            <a:r>
              <a:rPr lang="en-US" sz="1100">
                <a:solidFill>
                  <a:prstClr val="black"/>
                </a:solidFill>
                <a:ea typeface="ＭＳ 明朝"/>
                <a:cs typeface="Times New Roman"/>
              </a:rPr>
              <a:t> </a:t>
            </a:r>
            <a:endParaRPr lang="en-US" sz="1200">
              <a:solidFill>
                <a:prstClr val="black"/>
              </a:solidFill>
              <a:ea typeface="ＭＳ 明朝"/>
              <a:cs typeface="Times New Roman"/>
            </a:endParaRPr>
          </a:p>
          <a:p>
            <a:r>
              <a:rPr lang="en-US" sz="1000">
                <a:solidFill>
                  <a:prstClr val="black"/>
                </a:solidFill>
                <a:latin typeface="Times New Roman"/>
                <a:ea typeface="ＭＳ 明朝"/>
                <a:cs typeface="Times New Roman"/>
              </a:rPr>
              <a:t>Drag Coefficient: 0.745 (22% reduction relative to spherical nose)</a:t>
            </a:r>
            <a:endParaRPr lang="en-US" sz="1200">
              <a:solidFill>
                <a:prstClr val="black"/>
              </a:solidFill>
              <a:ea typeface="ＭＳ 明朝"/>
              <a:cs typeface="Times New Roman"/>
            </a:endParaRPr>
          </a:p>
          <a:p>
            <a:r>
              <a:rPr lang="en-US" sz="1000">
                <a:solidFill>
                  <a:prstClr val="black"/>
                </a:solidFill>
                <a:latin typeface="Times New Roman"/>
                <a:ea typeface="ＭＳ 明朝"/>
                <a:cs typeface="Times New Roman"/>
              </a:rPr>
              <a:t>Maximum Heat Transfer: 2230000 W/m­</a:t>
            </a:r>
            <a:r>
              <a:rPr lang="en-US" sz="1000" baseline="30000">
                <a:solidFill>
                  <a:prstClr val="black"/>
                </a:solidFill>
                <a:latin typeface="Times New Roman"/>
                <a:ea typeface="ＭＳ 明朝"/>
                <a:cs typeface="Times New Roman"/>
              </a:rPr>
              <a:t>2</a:t>
            </a:r>
            <a:r>
              <a:rPr lang="en-US" sz="1000">
                <a:solidFill>
                  <a:prstClr val="black"/>
                </a:solidFill>
                <a:latin typeface="Times New Roman"/>
                <a:ea typeface="ＭＳ 明朝"/>
                <a:cs typeface="Times New Roman"/>
              </a:rPr>
              <a:t> (13% reduction relative to spherical nose)</a:t>
            </a:r>
            <a:endParaRPr lang="en-US" sz="1200">
              <a:solidFill>
                <a:prstClr val="black"/>
              </a:solidFill>
              <a:ea typeface="ＭＳ 明朝"/>
              <a:cs typeface="Times New Roman"/>
            </a:endParaRPr>
          </a:p>
        </p:txBody>
      </p:sp>
      <p:sp>
        <p:nvSpPr>
          <p:cNvPr id="24" name="TextBox 23"/>
          <p:cNvSpPr txBox="1"/>
          <p:nvPr/>
        </p:nvSpPr>
        <p:spPr>
          <a:xfrm>
            <a:off x="3810000" y="4191000"/>
            <a:ext cx="2514600" cy="923330"/>
          </a:xfrm>
          <a:prstGeom prst="rect">
            <a:avLst/>
          </a:prstGeom>
          <a:noFill/>
        </p:spPr>
        <p:txBody>
          <a:bodyPr wrap="square" rtlCol="0">
            <a:spAutoFit/>
          </a:bodyPr>
          <a:lstStyle/>
          <a:p>
            <a:r>
              <a:rPr lang="en-US" dirty="0" smtClean="0">
                <a:solidFill>
                  <a:prstClr val="black"/>
                </a:solidFill>
              </a:rPr>
              <a:t>CD reduced by 14%</a:t>
            </a:r>
          </a:p>
          <a:p>
            <a:endParaRPr lang="en-US" dirty="0" smtClean="0">
              <a:solidFill>
                <a:prstClr val="black"/>
              </a:solidFill>
            </a:endParaRPr>
          </a:p>
          <a:p>
            <a:r>
              <a:rPr lang="en-US" dirty="0" smtClean="0">
                <a:solidFill>
                  <a:prstClr val="black"/>
                </a:solidFill>
              </a:rPr>
              <a:t>Max-HT reduced by 11%</a:t>
            </a:r>
            <a:endParaRPr lang="en-US" dirty="0">
              <a:solidFill>
                <a:prstClr val="black"/>
              </a:solidFill>
            </a:endParaRPr>
          </a:p>
        </p:txBody>
      </p:sp>
      <p:sp>
        <p:nvSpPr>
          <p:cNvPr id="15" name="TextBox 14"/>
          <p:cNvSpPr txBox="1"/>
          <p:nvPr/>
        </p:nvSpPr>
        <p:spPr>
          <a:xfrm>
            <a:off x="76200" y="1524000"/>
            <a:ext cx="3352800" cy="369332"/>
          </a:xfrm>
          <a:prstGeom prst="rect">
            <a:avLst/>
          </a:prstGeom>
          <a:noFill/>
        </p:spPr>
        <p:txBody>
          <a:bodyPr wrap="square" rtlCol="0">
            <a:spAutoFit/>
          </a:bodyPr>
          <a:lstStyle/>
          <a:p>
            <a:r>
              <a:rPr lang="en-US" dirty="0" smtClean="0">
                <a:solidFill>
                  <a:prstClr val="black"/>
                </a:solidFill>
              </a:rPr>
              <a:t>Evenly weighted HT and Drag</a:t>
            </a:r>
            <a:endParaRPr lang="en-US" dirty="0">
              <a:solidFill>
                <a:prstClr val="black"/>
              </a:solidFill>
            </a:endParaRPr>
          </a:p>
        </p:txBody>
      </p:sp>
      <p:pic>
        <p:nvPicPr>
          <p:cNvPr id="25" name="Picture 24"/>
          <p:cNvPicPr/>
          <p:nvPr/>
        </p:nvPicPr>
        <p:blipFill rotWithShape="1">
          <a:blip r:embed="rId4">
            <a:extLst>
              <a:ext uri="{28A0092B-C50C-407E-A947-70E740481C1C}">
                <a14:useLocalDpi xmlns:a14="http://schemas.microsoft.com/office/drawing/2010/main" val="0"/>
              </a:ext>
            </a:extLst>
          </a:blip>
          <a:srcRect l="20767" r="11801" b="12954"/>
          <a:stretch/>
        </p:blipFill>
        <p:spPr bwMode="auto">
          <a:xfrm>
            <a:off x="533400" y="2057400"/>
            <a:ext cx="2895599" cy="3962400"/>
          </a:xfrm>
          <a:prstGeom prst="rect">
            <a:avLst/>
          </a:prstGeom>
          <a:noFill/>
          <a:ln>
            <a:noFill/>
          </a:ln>
          <a:extLst>
            <a:ext uri="{53640926-AAD7-44D8-BBD7-CCE9431645EC}">
              <a14:shadowObscured xmlns:a14="http://schemas.microsoft.com/office/drawing/2010/main"/>
            </a:ext>
          </a:extLst>
        </p:spPr>
      </p:pic>
      <p:pic>
        <p:nvPicPr>
          <p:cNvPr id="26" name="Picture 25"/>
          <p:cNvPicPr/>
          <p:nvPr/>
        </p:nvPicPr>
        <p:blipFill rotWithShape="1">
          <a:blip r:embed="rId5" cstate="print">
            <a:extLst>
              <a:ext uri="{28A0092B-C50C-407E-A947-70E740481C1C}">
                <a14:useLocalDpi xmlns:a14="http://schemas.microsoft.com/office/drawing/2010/main" val="0"/>
              </a:ext>
            </a:extLst>
          </a:blip>
          <a:srcRect l="7098" r="7415" b="18567"/>
          <a:stretch/>
        </p:blipFill>
        <p:spPr bwMode="auto">
          <a:xfrm>
            <a:off x="3971290" y="1393545"/>
            <a:ext cx="2465070" cy="2340255"/>
          </a:xfrm>
          <a:prstGeom prst="rect">
            <a:avLst/>
          </a:prstGeom>
          <a:noFill/>
          <a:ln>
            <a:noFill/>
          </a:ln>
          <a:extLst>
            <a:ext uri="{53640926-AAD7-44D8-BBD7-CCE9431645EC}">
              <a14:shadowObscured xmlns:a14="http://schemas.microsoft.com/office/drawing/2010/main"/>
            </a:ext>
          </a:extLst>
        </p:spPr>
      </p:pic>
      <p:pic>
        <p:nvPicPr>
          <p:cNvPr id="27" name="Picture 26"/>
          <p:cNvPicPr/>
          <p:nvPr/>
        </p:nvPicPr>
        <p:blipFill rotWithShape="1">
          <a:blip r:embed="rId6" cstate="print">
            <a:extLst>
              <a:ext uri="{28A0092B-C50C-407E-A947-70E740481C1C}">
                <a14:useLocalDpi xmlns:a14="http://schemas.microsoft.com/office/drawing/2010/main" val="0"/>
              </a:ext>
            </a:extLst>
          </a:blip>
          <a:srcRect l="5991" t="6104" r="6278" b="15472"/>
          <a:stretch/>
        </p:blipFill>
        <p:spPr bwMode="auto">
          <a:xfrm>
            <a:off x="6436360" y="1393544"/>
            <a:ext cx="2508250" cy="2340256"/>
          </a:xfrm>
          <a:prstGeom prst="rect">
            <a:avLst/>
          </a:prstGeom>
          <a:noFill/>
          <a:ln>
            <a:noFill/>
          </a:ln>
          <a:extLst>
            <a:ext uri="{53640926-AAD7-44D8-BBD7-CCE9431645EC}">
              <a14:shadowObscured xmlns:a14="http://schemas.microsoft.com/office/drawing/2010/main"/>
            </a:ext>
          </a:extLst>
        </p:spPr>
      </p:pic>
      <p:pic>
        <p:nvPicPr>
          <p:cNvPr id="28" name="Picture 27"/>
          <p:cNvPicPr/>
          <p:nvPr/>
        </p:nvPicPr>
        <p:blipFill rotWithShape="1">
          <a:blip r:embed="rId7" cstate="print">
            <a:extLst>
              <a:ext uri="{28A0092B-C50C-407E-A947-70E740481C1C}">
                <a14:useLocalDpi xmlns:a14="http://schemas.microsoft.com/office/drawing/2010/main" val="0"/>
              </a:ext>
            </a:extLst>
          </a:blip>
          <a:srcRect l="4126" r="7079" b="17400"/>
          <a:stretch/>
        </p:blipFill>
        <p:spPr bwMode="auto">
          <a:xfrm>
            <a:off x="6463030" y="3886200"/>
            <a:ext cx="2481580" cy="23622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352978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33</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Results (contd.)</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4" name="TextBox 13"/>
          <p:cNvSpPr txBox="1"/>
          <p:nvPr/>
        </p:nvSpPr>
        <p:spPr>
          <a:xfrm>
            <a:off x="228600" y="1447800"/>
            <a:ext cx="4876800" cy="707886"/>
          </a:xfrm>
          <a:prstGeom prst="rect">
            <a:avLst/>
          </a:prstGeom>
          <a:noFill/>
        </p:spPr>
        <p:txBody>
          <a:bodyPr wrap="square" rtlCol="0">
            <a:spAutoFit/>
          </a:bodyPr>
          <a:lstStyle/>
          <a:p>
            <a:r>
              <a:rPr lang="en-US" sz="2000" dirty="0" smtClean="0">
                <a:solidFill>
                  <a:prstClr val="black"/>
                </a:solidFill>
              </a:rPr>
              <a:t>0.5 vs. 1.0 weighted</a:t>
            </a:r>
          </a:p>
          <a:p>
            <a:r>
              <a:rPr lang="en-US" sz="2000" dirty="0" smtClean="0">
                <a:solidFill>
                  <a:prstClr val="black"/>
                </a:solidFill>
              </a:rPr>
              <a:t>Heat Flux vs. Drag</a:t>
            </a:r>
            <a:endParaRPr lang="en-US" sz="2000" dirty="0">
              <a:solidFill>
                <a:prstClr val="black"/>
              </a:solidFill>
            </a:endParaRPr>
          </a:p>
        </p:txBody>
      </p:sp>
      <p:sp>
        <p:nvSpPr>
          <p:cNvPr id="15" name="TextBox 14"/>
          <p:cNvSpPr txBox="1"/>
          <p:nvPr/>
        </p:nvSpPr>
        <p:spPr>
          <a:xfrm>
            <a:off x="3810000" y="4191000"/>
            <a:ext cx="2514600" cy="923330"/>
          </a:xfrm>
          <a:prstGeom prst="rect">
            <a:avLst/>
          </a:prstGeom>
          <a:noFill/>
        </p:spPr>
        <p:txBody>
          <a:bodyPr wrap="square" rtlCol="0">
            <a:spAutoFit/>
          </a:bodyPr>
          <a:lstStyle/>
          <a:p>
            <a:r>
              <a:rPr lang="en-US" dirty="0" smtClean="0">
                <a:solidFill>
                  <a:prstClr val="black"/>
                </a:solidFill>
              </a:rPr>
              <a:t>CD reduced by 16%</a:t>
            </a:r>
          </a:p>
          <a:p>
            <a:endParaRPr lang="en-US" dirty="0" smtClean="0">
              <a:solidFill>
                <a:prstClr val="black"/>
              </a:solidFill>
            </a:endParaRPr>
          </a:p>
          <a:p>
            <a:r>
              <a:rPr lang="en-US" dirty="0" smtClean="0">
                <a:solidFill>
                  <a:prstClr val="black"/>
                </a:solidFill>
              </a:rPr>
              <a:t>Max-HT reduced by </a:t>
            </a:r>
            <a:r>
              <a:rPr lang="en-US" dirty="0">
                <a:solidFill>
                  <a:prstClr val="black"/>
                </a:solidFill>
              </a:rPr>
              <a:t>8</a:t>
            </a:r>
            <a:r>
              <a:rPr lang="en-US" dirty="0" smtClean="0">
                <a:solidFill>
                  <a:prstClr val="black"/>
                </a:solidFill>
              </a:rPr>
              <a:t>%</a:t>
            </a:r>
            <a:endParaRPr lang="en-US" dirty="0">
              <a:solidFill>
                <a:prstClr val="black"/>
              </a:solidFill>
            </a:endParaRPr>
          </a:p>
        </p:txBody>
      </p:sp>
      <p:pic>
        <p:nvPicPr>
          <p:cNvPr id="21" name="Picture 20"/>
          <p:cNvPicPr/>
          <p:nvPr/>
        </p:nvPicPr>
        <p:blipFill rotWithShape="1">
          <a:blip r:embed="rId4">
            <a:extLst>
              <a:ext uri="{28A0092B-C50C-407E-A947-70E740481C1C}">
                <a14:useLocalDpi xmlns:a14="http://schemas.microsoft.com/office/drawing/2010/main" val="0"/>
              </a:ext>
            </a:extLst>
          </a:blip>
          <a:srcRect l="18918" t="1076" r="18457" b="13088"/>
          <a:stretch/>
        </p:blipFill>
        <p:spPr bwMode="auto">
          <a:xfrm>
            <a:off x="762000" y="2244247"/>
            <a:ext cx="2438400" cy="3962400"/>
          </a:xfrm>
          <a:prstGeom prst="rect">
            <a:avLst/>
          </a:prstGeom>
          <a:noFill/>
          <a:ln>
            <a:noFill/>
          </a:ln>
          <a:extLst>
            <a:ext uri="{53640926-AAD7-44D8-BBD7-CCE9431645EC}">
              <a14:shadowObscured xmlns:a14="http://schemas.microsoft.com/office/drawing/2010/main"/>
            </a:ext>
          </a:extLst>
        </p:spPr>
      </p:pic>
      <p:graphicFrame>
        <p:nvGraphicFramePr>
          <p:cNvPr id="22" name="Chart 21"/>
          <p:cNvGraphicFramePr/>
          <p:nvPr>
            <p:extLst>
              <p:ext uri="{D42A27DB-BD31-4B8C-83A1-F6EECF244321}">
                <p14:modId xmlns:p14="http://schemas.microsoft.com/office/powerpoint/2010/main" val="701125637"/>
              </p:ext>
            </p:extLst>
          </p:nvPr>
        </p:nvGraphicFramePr>
        <p:xfrm>
          <a:off x="3429000" y="1393545"/>
          <a:ext cx="2971800" cy="2645055"/>
        </p:xfrm>
        <a:graphic>
          <a:graphicData uri="http://schemas.openxmlformats.org/drawingml/2006/chart">
            <c:chart xmlns:c="http://schemas.openxmlformats.org/drawingml/2006/chart" xmlns:r="http://schemas.openxmlformats.org/officeDocument/2006/relationships" r:id="rId5"/>
          </a:graphicData>
        </a:graphic>
      </p:graphicFrame>
      <p:pic>
        <p:nvPicPr>
          <p:cNvPr id="23" name="Picture 22"/>
          <p:cNvPicPr/>
          <p:nvPr/>
        </p:nvPicPr>
        <p:blipFill rotWithShape="1">
          <a:blip r:embed="rId6" cstate="print">
            <a:extLst>
              <a:ext uri="{28A0092B-C50C-407E-A947-70E740481C1C}">
                <a14:useLocalDpi xmlns:a14="http://schemas.microsoft.com/office/drawing/2010/main" val="0"/>
              </a:ext>
            </a:extLst>
          </a:blip>
          <a:srcRect r="7611" b="15485"/>
          <a:stretch/>
        </p:blipFill>
        <p:spPr bwMode="auto">
          <a:xfrm>
            <a:off x="6324600" y="1393545"/>
            <a:ext cx="2667000" cy="2492655"/>
          </a:xfrm>
          <a:prstGeom prst="rect">
            <a:avLst/>
          </a:prstGeom>
          <a:noFill/>
          <a:ln>
            <a:noFill/>
          </a:ln>
          <a:extLst>
            <a:ext uri="{53640926-AAD7-44D8-BBD7-CCE9431645EC}">
              <a14:shadowObscured xmlns:a14="http://schemas.microsoft.com/office/drawing/2010/main"/>
            </a:ext>
          </a:extLst>
        </p:spPr>
      </p:pic>
      <p:pic>
        <p:nvPicPr>
          <p:cNvPr id="24" name="Picture 23"/>
          <p:cNvPicPr/>
          <p:nvPr/>
        </p:nvPicPr>
        <p:blipFill rotWithShape="1">
          <a:blip r:embed="rId7" cstate="print">
            <a:extLst>
              <a:ext uri="{28A0092B-C50C-407E-A947-70E740481C1C}">
                <a14:useLocalDpi xmlns:a14="http://schemas.microsoft.com/office/drawing/2010/main" val="0"/>
              </a:ext>
            </a:extLst>
          </a:blip>
          <a:srcRect r="7587" b="17686"/>
          <a:stretch/>
        </p:blipFill>
        <p:spPr bwMode="auto">
          <a:xfrm>
            <a:off x="6316545" y="3927953"/>
            <a:ext cx="2675055" cy="239664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374393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34</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Conclusions</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sp>
        <p:nvSpPr>
          <p:cNvPr id="15" name="TextBox 14"/>
          <p:cNvSpPr txBox="1"/>
          <p:nvPr/>
        </p:nvSpPr>
        <p:spPr>
          <a:xfrm>
            <a:off x="228600" y="1676400"/>
            <a:ext cx="8686800" cy="4555093"/>
          </a:xfrm>
          <a:prstGeom prst="rect">
            <a:avLst/>
          </a:prstGeom>
          <a:noFill/>
        </p:spPr>
        <p:txBody>
          <a:bodyPr wrap="square" rtlCol="0">
            <a:spAutoFit/>
          </a:bodyPr>
          <a:lstStyle/>
          <a:p>
            <a:pPr marL="342900" indent="-342900">
              <a:buFont typeface="Arial"/>
              <a:buChar char="•"/>
            </a:pPr>
            <a:r>
              <a:rPr lang="en-US" sz="2300" dirty="0" smtClean="0">
                <a:solidFill>
                  <a:prstClr val="black"/>
                </a:solidFill>
              </a:rPr>
              <a:t>Accomplishments</a:t>
            </a:r>
          </a:p>
          <a:p>
            <a:pPr marL="800100" lvl="1" indent="-342900">
              <a:buFont typeface="Arial"/>
              <a:buChar char="•"/>
            </a:pPr>
            <a:r>
              <a:rPr lang="en-US" sz="2200" dirty="0" smtClean="0">
                <a:solidFill>
                  <a:prstClr val="black"/>
                </a:solidFill>
              </a:rPr>
              <a:t>Successful simulation of </a:t>
            </a:r>
            <a:r>
              <a:rPr lang="en-US" sz="2200" dirty="0">
                <a:solidFill>
                  <a:prstClr val="black"/>
                </a:solidFill>
              </a:rPr>
              <a:t>blunt body shapes </a:t>
            </a:r>
            <a:r>
              <a:rPr lang="en-US" sz="2200" dirty="0" smtClean="0">
                <a:solidFill>
                  <a:prstClr val="black"/>
                </a:solidFill>
              </a:rPr>
              <a:t>in dissociating </a:t>
            </a:r>
            <a:r>
              <a:rPr lang="en-US" sz="2200" dirty="0">
                <a:solidFill>
                  <a:prstClr val="black"/>
                </a:solidFill>
              </a:rPr>
              <a:t>hypersonic flow</a:t>
            </a:r>
          </a:p>
          <a:p>
            <a:pPr marL="800100" lvl="1" indent="-342900">
              <a:buFont typeface="Arial"/>
              <a:buChar char="•"/>
            </a:pPr>
            <a:r>
              <a:rPr lang="en-US" sz="2200" dirty="0" smtClean="0">
                <a:solidFill>
                  <a:prstClr val="black"/>
                </a:solidFill>
              </a:rPr>
              <a:t>Validation of CFD results against experimental data and other </a:t>
            </a:r>
            <a:r>
              <a:rPr lang="en-US" sz="2200" dirty="0">
                <a:solidFill>
                  <a:prstClr val="black"/>
                </a:solidFill>
              </a:rPr>
              <a:t>C</a:t>
            </a:r>
            <a:r>
              <a:rPr lang="en-US" sz="2200" dirty="0" smtClean="0">
                <a:solidFill>
                  <a:prstClr val="black"/>
                </a:solidFill>
              </a:rPr>
              <a:t>FD code</a:t>
            </a:r>
            <a:endParaRPr lang="en-US" sz="2200" dirty="0">
              <a:solidFill>
                <a:prstClr val="black"/>
              </a:solidFill>
            </a:endParaRPr>
          </a:p>
          <a:p>
            <a:pPr marL="800100" lvl="1" indent="-342900">
              <a:buFont typeface="Arial"/>
              <a:buChar char="•"/>
            </a:pPr>
            <a:r>
              <a:rPr lang="en-US" sz="2200" dirty="0" smtClean="0">
                <a:solidFill>
                  <a:prstClr val="black"/>
                </a:solidFill>
              </a:rPr>
              <a:t>Optimization of </a:t>
            </a:r>
            <a:r>
              <a:rPr lang="en-US" sz="2200" dirty="0">
                <a:solidFill>
                  <a:prstClr val="black"/>
                </a:solidFill>
              </a:rPr>
              <a:t>a blunt body shape for </a:t>
            </a:r>
            <a:r>
              <a:rPr lang="en-US" sz="2200" dirty="0" smtClean="0">
                <a:solidFill>
                  <a:prstClr val="black"/>
                </a:solidFill>
              </a:rPr>
              <a:t>specified relative objectives of minimizing the </a:t>
            </a:r>
            <a:r>
              <a:rPr lang="en-US" sz="2200" dirty="0">
                <a:solidFill>
                  <a:prstClr val="black"/>
                </a:solidFill>
              </a:rPr>
              <a:t>drag and heat transfer</a:t>
            </a:r>
          </a:p>
          <a:p>
            <a:pPr marL="342900" indent="-342900">
              <a:buFont typeface="Arial"/>
              <a:buChar char="•"/>
            </a:pPr>
            <a:endParaRPr lang="en-US" sz="2300" dirty="0">
              <a:solidFill>
                <a:prstClr val="black"/>
              </a:solidFill>
            </a:endParaRPr>
          </a:p>
          <a:p>
            <a:pPr marL="342900" indent="-342900">
              <a:buFont typeface="Arial"/>
              <a:buChar char="•"/>
            </a:pPr>
            <a:r>
              <a:rPr lang="en-US" sz="2300" dirty="0" smtClean="0">
                <a:solidFill>
                  <a:prstClr val="black"/>
                </a:solidFill>
              </a:rPr>
              <a:t>Current Work</a:t>
            </a:r>
          </a:p>
          <a:p>
            <a:pPr marL="800100" lvl="1" indent="-342900">
              <a:buFont typeface="Arial"/>
              <a:buChar char="•"/>
            </a:pPr>
            <a:r>
              <a:rPr lang="en-US" sz="2200" dirty="0" smtClean="0">
                <a:solidFill>
                  <a:prstClr val="black"/>
                </a:solidFill>
              </a:rPr>
              <a:t>Simulations with more Bezier Points</a:t>
            </a:r>
          </a:p>
          <a:p>
            <a:pPr marL="800100" lvl="1" indent="-342900">
              <a:buFont typeface="Arial"/>
              <a:buChar char="•"/>
            </a:pPr>
            <a:r>
              <a:rPr lang="en-US" sz="2200" dirty="0" smtClean="0">
                <a:solidFill>
                  <a:prstClr val="black"/>
                </a:solidFill>
              </a:rPr>
              <a:t>Simulations at various Mach numbers</a:t>
            </a:r>
          </a:p>
          <a:p>
            <a:pPr marL="800100" lvl="1" indent="-342900">
              <a:buFont typeface="Arial"/>
              <a:buChar char="•"/>
            </a:pPr>
            <a:r>
              <a:rPr lang="en-US" sz="2200" dirty="0" smtClean="0">
                <a:solidFill>
                  <a:prstClr val="black"/>
                </a:solidFill>
              </a:rPr>
              <a:t>Simulations of 3D complex shapes</a:t>
            </a:r>
          </a:p>
          <a:p>
            <a:pPr marL="1257300" lvl="2" indent="-342900">
              <a:buFont typeface="Arial"/>
              <a:buChar char="•"/>
            </a:pPr>
            <a:endParaRPr lang="en-US" sz="2300" dirty="0" smtClean="0">
              <a:solidFill>
                <a:prstClr val="black"/>
              </a:solidFill>
            </a:endParaRPr>
          </a:p>
        </p:txBody>
      </p:sp>
    </p:spTree>
    <p:extLst>
      <p:ext uri="{BB962C8B-B14F-4D97-AF65-F5344CB8AC3E}">
        <p14:creationId xmlns:p14="http://schemas.microsoft.com/office/powerpoint/2010/main" val="5557603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83C25-BF55-485C-BF5D-6655690E91E9}" type="slidenum">
              <a:rPr lang="en-US" smtClean="0">
                <a:solidFill>
                  <a:prstClr val="black">
                    <a:tint val="75000"/>
                  </a:prstClr>
                </a:solidFill>
              </a:rPr>
              <a:pPr/>
              <a:t>35</a:t>
            </a:fld>
            <a:endParaRPr lang="en-US">
              <a:solidFill>
                <a:prstClr val="black">
                  <a:tint val="75000"/>
                </a:prstClr>
              </a:solidFill>
            </a:endParaRPr>
          </a:p>
        </p:txBody>
      </p:sp>
      <p:grpSp>
        <p:nvGrpSpPr>
          <p:cNvPr id="3" name="Group 2"/>
          <p:cNvGrpSpPr/>
          <p:nvPr/>
        </p:nvGrpSpPr>
        <p:grpSpPr>
          <a:xfrm>
            <a:off x="228600" y="152400"/>
            <a:ext cx="8686800" cy="6270344"/>
            <a:chOff x="228600" y="152400"/>
            <a:chExt cx="8686800" cy="6270344"/>
          </a:xfrm>
        </p:grpSpPr>
        <p:sp>
          <p:nvSpPr>
            <p:cNvPr id="4" name="TextBox 3"/>
            <p:cNvSpPr txBox="1"/>
            <p:nvPr/>
          </p:nvSpPr>
          <p:spPr>
            <a:xfrm>
              <a:off x="381000" y="533400"/>
              <a:ext cx="5791200" cy="630942"/>
            </a:xfrm>
            <a:prstGeom prst="rect">
              <a:avLst/>
            </a:prstGeom>
            <a:noFill/>
          </p:spPr>
          <p:txBody>
            <a:bodyPr wrap="square" rtlCol="0">
              <a:spAutoFit/>
            </a:bodyPr>
            <a:lstStyle/>
            <a:p>
              <a:r>
                <a:rPr lang="en-US" sz="3500" dirty="0" smtClean="0">
                  <a:solidFill>
                    <a:prstClr val="black"/>
                  </a:solidFill>
                </a:rPr>
                <a:t>Thank you!</a:t>
              </a:r>
              <a:endParaRPr lang="en-US" sz="3500" dirty="0">
                <a:solidFill>
                  <a:prstClr val="black"/>
                </a:solidFill>
              </a:endParaRPr>
            </a:p>
          </p:txBody>
        </p:sp>
        <p:grpSp>
          <p:nvGrpSpPr>
            <p:cNvPr id="5" name="Group 4"/>
            <p:cNvGrpSpPr/>
            <p:nvPr/>
          </p:nvGrpSpPr>
          <p:grpSpPr>
            <a:xfrm>
              <a:off x="228600" y="152400"/>
              <a:ext cx="8686800" cy="6270344"/>
              <a:chOff x="228600" y="130456"/>
              <a:chExt cx="8686800" cy="6270344"/>
            </a:xfrm>
          </p:grpSpPr>
          <p:grpSp>
            <p:nvGrpSpPr>
              <p:cNvPr id="6" name="Group 5"/>
              <p:cNvGrpSpPr/>
              <p:nvPr/>
            </p:nvGrpSpPr>
            <p:grpSpPr>
              <a:xfrm>
                <a:off x="228600" y="1295400"/>
                <a:ext cx="8686800" cy="5105400"/>
                <a:chOff x="228600" y="1295400"/>
                <a:chExt cx="8686800" cy="5105400"/>
              </a:xfrm>
            </p:grpSpPr>
            <p:cxnSp>
              <p:nvCxnSpPr>
                <p:cNvPr id="12" name="Straight Connector 11"/>
                <p:cNvCxnSpPr/>
                <p:nvPr/>
              </p:nvCxnSpPr>
              <p:spPr>
                <a:xfrm>
                  <a:off x="228600" y="12954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28600" y="6400800"/>
                  <a:ext cx="8686800" cy="0"/>
                </a:xfrm>
                <a:prstGeom prst="line">
                  <a:avLst/>
                </a:prstGeom>
                <a:ln>
                  <a:solidFill>
                    <a:srgbClr val="004F0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6081348" y="130456"/>
                <a:ext cx="2800056" cy="1088745"/>
                <a:chOff x="7605348" y="130455"/>
                <a:chExt cx="2800056" cy="1088745"/>
              </a:xfrm>
              <a:solidFill>
                <a:schemeClr val="bg1"/>
              </a:solidFill>
            </p:grpSpPr>
            <p:pic>
              <p:nvPicPr>
                <p:cNvPr id="8"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2559" y="149910"/>
                  <a:ext cx="884432" cy="621341"/>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ext Box 8"/>
                <p:cNvSpPr txBox="1">
                  <a:spLocks noChangeArrowheads="1"/>
                </p:cNvSpPr>
                <p:nvPr/>
              </p:nvSpPr>
              <p:spPr bwMode="auto">
                <a:xfrm>
                  <a:off x="7605348" y="816137"/>
                  <a:ext cx="1558854" cy="383381"/>
                </a:xfrm>
                <a:prstGeom prst="rect">
                  <a:avLst/>
                </a:prstGeom>
                <a:grpFill/>
                <a:ln w="9525">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ts val="1000"/>
                    </a:spcAft>
                  </a:pPr>
                  <a:r>
                    <a:rPr lang="en-US" sz="800" i="1" dirty="0">
                      <a:solidFill>
                        <a:srgbClr val="4F81BD">
                          <a:lumMod val="75000"/>
                        </a:srgbClr>
                      </a:solidFill>
                      <a:latin typeface="Perpetua Titling MT" panose="02020502060505020804" pitchFamily="18" charset="0"/>
                    </a:rPr>
                    <a:t>Computational Fluid Dynamics Laboratory</a:t>
                  </a:r>
                </a:p>
              </p:txBody>
            </p:sp>
            <p:cxnSp>
              <p:nvCxnSpPr>
                <p:cNvPr id="10" name="Straight Connector 9"/>
                <p:cNvCxnSpPr/>
                <p:nvPr/>
              </p:nvCxnSpPr>
              <p:spPr>
                <a:xfrm>
                  <a:off x="9155510" y="207893"/>
                  <a:ext cx="0" cy="813032"/>
                </a:xfrm>
                <a:prstGeom prst="line">
                  <a:avLst/>
                </a:prstGeom>
                <a:grpFill/>
                <a:ln w="22225">
                  <a:solidFill>
                    <a:schemeClr val="bg2">
                      <a:lumMod val="50000"/>
                    </a:schemeClr>
                  </a:solidFill>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406" y="130455"/>
                  <a:ext cx="1198998" cy="1088745"/>
                </a:xfrm>
                <a:prstGeom prst="rect">
                  <a:avLst/>
                </a:prstGeom>
                <a:grpFill/>
              </p:spPr>
            </p:pic>
          </p:grpSp>
        </p:grpSp>
      </p:grpSp>
      <p:pic>
        <p:nvPicPr>
          <p:cNvPr id="16" name="Picture 15"/>
          <p:cNvPicPr>
            <a:picLocks noChangeAspect="1"/>
          </p:cNvPicPr>
          <p:nvPr/>
        </p:nvPicPr>
        <p:blipFill>
          <a:blip r:embed="rId4"/>
          <a:stretch>
            <a:fillRect/>
          </a:stretch>
        </p:blipFill>
        <p:spPr>
          <a:xfrm>
            <a:off x="1752600" y="1828800"/>
            <a:ext cx="5664200" cy="4248150"/>
          </a:xfrm>
          <a:prstGeom prst="rect">
            <a:avLst/>
          </a:prstGeom>
        </p:spPr>
      </p:pic>
      <p:sp>
        <p:nvSpPr>
          <p:cNvPr id="14" name="TextBox 13"/>
          <p:cNvSpPr txBox="1"/>
          <p:nvPr/>
        </p:nvSpPr>
        <p:spPr>
          <a:xfrm>
            <a:off x="2133600" y="2209800"/>
            <a:ext cx="2209800" cy="553998"/>
          </a:xfrm>
          <a:prstGeom prst="rect">
            <a:avLst/>
          </a:prstGeom>
          <a:noFill/>
        </p:spPr>
        <p:txBody>
          <a:bodyPr wrap="square" rtlCol="0">
            <a:spAutoFit/>
          </a:bodyPr>
          <a:lstStyle/>
          <a:p>
            <a:r>
              <a:rPr lang="en-US" sz="3000" dirty="0" smtClean="0">
                <a:solidFill>
                  <a:prstClr val="white"/>
                </a:solidFill>
              </a:rPr>
              <a:t>Questions?</a:t>
            </a:r>
            <a:endParaRPr lang="en-US" sz="3000" dirty="0">
              <a:solidFill>
                <a:prstClr val="white"/>
              </a:solidFill>
            </a:endParaRPr>
          </a:p>
        </p:txBody>
      </p:sp>
    </p:spTree>
    <p:extLst>
      <p:ext uri="{BB962C8B-B14F-4D97-AF65-F5344CB8AC3E}">
        <p14:creationId xmlns:p14="http://schemas.microsoft.com/office/powerpoint/2010/main" val="1776155954"/>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673</TotalTime>
  <Words>1863</Words>
  <Application>Microsoft Office PowerPoint</Application>
  <PresentationFormat>On-screen Show (4:3)</PresentationFormat>
  <Paragraphs>351</Paragraphs>
  <Slides>35</Slides>
  <Notes>7</Notes>
  <HiddenSlides>0</HiddenSlides>
  <MMClips>0</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1_Office Theme</vt:lpstr>
      <vt:lpstr>13_一般</vt:lpstr>
      <vt:lpstr>About OMICS Group</vt:lpstr>
      <vt:lpstr>About OMICS Group Conferences</vt:lpstr>
      <vt:lpstr>Shape Optimization of a Reentry Body in Reacting Hypersonic Flow in Chemical Non-Equilibrium for Reducing both Drag and Heat Transfer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Shape Optimization of Re-entry Body for Minimum Drag and Heat Transfer</dc:title>
  <dc:creator>rka</dc:creator>
  <cp:lastModifiedBy>valentina</cp:lastModifiedBy>
  <cp:revision>21</cp:revision>
  <dcterms:created xsi:type="dcterms:W3CDTF">2015-08-13T13:00:09Z</dcterms:created>
  <dcterms:modified xsi:type="dcterms:W3CDTF">2015-10-14T09:54:17Z</dcterms:modified>
</cp:coreProperties>
</file>