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1"/>
  </p:notesMasterIdLst>
  <p:sldIdLst>
    <p:sldId id="374" r:id="rId2"/>
    <p:sldId id="388" r:id="rId3"/>
    <p:sldId id="256" r:id="rId4"/>
    <p:sldId id="260" r:id="rId5"/>
    <p:sldId id="257" r:id="rId6"/>
    <p:sldId id="298" r:id="rId7"/>
    <p:sldId id="262" r:id="rId8"/>
    <p:sldId id="278" r:id="rId9"/>
    <p:sldId id="279" r:id="rId10"/>
    <p:sldId id="410" r:id="rId11"/>
    <p:sldId id="411" r:id="rId12"/>
    <p:sldId id="405" r:id="rId13"/>
    <p:sldId id="413" r:id="rId14"/>
    <p:sldId id="426" r:id="rId15"/>
    <p:sldId id="412" r:id="rId16"/>
    <p:sldId id="414" r:id="rId17"/>
    <p:sldId id="416" r:id="rId18"/>
    <p:sldId id="418" r:id="rId19"/>
    <p:sldId id="421" r:id="rId20"/>
    <p:sldId id="420" r:id="rId21"/>
    <p:sldId id="423" r:id="rId22"/>
    <p:sldId id="424" r:id="rId23"/>
    <p:sldId id="425" r:id="rId24"/>
    <p:sldId id="427" r:id="rId25"/>
    <p:sldId id="428" r:id="rId26"/>
    <p:sldId id="429" r:id="rId27"/>
    <p:sldId id="430" r:id="rId28"/>
    <p:sldId id="431" r:id="rId29"/>
    <p:sldId id="40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CC00FF"/>
    <a:srgbClr val="FFCCFF"/>
    <a:srgbClr val="00FFCC"/>
    <a:srgbClr val="FFFF00"/>
    <a:srgbClr val="9999FF"/>
    <a:srgbClr val="CCFFCC"/>
    <a:srgbClr val="FFFF99"/>
    <a:srgbClr val="66CC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38" autoAdjust="0"/>
    <p:restoredTop sz="84740" autoAdjust="0"/>
  </p:normalViewPr>
  <p:slideViewPr>
    <p:cSldViewPr>
      <p:cViewPr>
        <p:scale>
          <a:sx n="101" d="100"/>
          <a:sy n="101" d="100"/>
        </p:scale>
        <p:origin x="-1218"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D:\version\Results-chapterwise%2018.9.14\Chapter%20IV\Anti%20cancer\Anticanc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N"/>
              <a:t>Cytotoxic activity of S15</a:t>
            </a:r>
          </a:p>
        </c:rich>
      </c:tx>
      <c:overlay val="0"/>
      <c:spPr>
        <a:noFill/>
        <a:ln>
          <a:noFill/>
        </a:ln>
        <a:effectLst/>
      </c:spPr>
    </c:title>
    <c:autoTitleDeleted val="0"/>
    <c:plotArea>
      <c:layout>
        <c:manualLayout>
          <c:layoutTarget val="inner"/>
          <c:xMode val="edge"/>
          <c:yMode val="edge"/>
          <c:x val="0.14049201476934028"/>
          <c:y val="0.13530601646044196"/>
          <c:w val="0.75696516748965703"/>
          <c:h val="0.702708688323611"/>
        </c:manualLayout>
      </c:layout>
      <c:lineChart>
        <c:grouping val="standard"/>
        <c:varyColors val="0"/>
        <c:ser>
          <c:idx val="0"/>
          <c:order val="0"/>
          <c:tx>
            <c:v>Cisplatin</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Lit>
              <c:formatCode>General</c:formatCode>
              <c:ptCount val="5"/>
              <c:pt idx="0">
                <c:v>12.5</c:v>
              </c:pt>
              <c:pt idx="1">
                <c:v>25</c:v>
              </c:pt>
              <c:pt idx="2">
                <c:v>50</c:v>
              </c:pt>
              <c:pt idx="3">
                <c:v>100</c:v>
              </c:pt>
              <c:pt idx="4">
                <c:v>200</c:v>
              </c:pt>
            </c:numLit>
          </c:cat>
          <c:val>
            <c:numRef>
              <c:f>Sheet1!$E$5:$E$9</c:f>
              <c:numCache>
                <c:formatCode>General</c:formatCode>
                <c:ptCount val="5"/>
                <c:pt idx="0">
                  <c:v>18.04</c:v>
                </c:pt>
                <c:pt idx="1">
                  <c:v>55.2</c:v>
                </c:pt>
                <c:pt idx="2">
                  <c:v>72.31</c:v>
                </c:pt>
                <c:pt idx="3">
                  <c:v>89.42</c:v>
                </c:pt>
                <c:pt idx="4">
                  <c:v>96.57</c:v>
                </c:pt>
              </c:numCache>
            </c:numRef>
          </c:val>
          <c:smooth val="0"/>
        </c:ser>
        <c:ser>
          <c:idx val="1"/>
          <c:order val="1"/>
          <c:tx>
            <c:v>S15</c:v>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Lit>
              <c:formatCode>General</c:formatCode>
              <c:ptCount val="5"/>
              <c:pt idx="0">
                <c:v>12.5</c:v>
              </c:pt>
              <c:pt idx="1">
                <c:v>25</c:v>
              </c:pt>
              <c:pt idx="2">
                <c:v>50</c:v>
              </c:pt>
              <c:pt idx="3">
                <c:v>100</c:v>
              </c:pt>
              <c:pt idx="4">
                <c:v>200</c:v>
              </c:pt>
            </c:numLit>
          </c:cat>
          <c:val>
            <c:numRef>
              <c:f>Sheet1!$F$5:$F$9</c:f>
              <c:numCache>
                <c:formatCode>General</c:formatCode>
                <c:ptCount val="5"/>
                <c:pt idx="0">
                  <c:v>5.59</c:v>
                </c:pt>
                <c:pt idx="1">
                  <c:v>24.41</c:v>
                </c:pt>
                <c:pt idx="2">
                  <c:v>34.21</c:v>
                </c:pt>
                <c:pt idx="3">
                  <c:v>53.49</c:v>
                </c:pt>
                <c:pt idx="4">
                  <c:v>68.11</c:v>
                </c:pt>
              </c:numCache>
            </c:numRef>
          </c:val>
          <c:smooth val="0"/>
        </c:ser>
        <c:dLbls>
          <c:showLegendKey val="0"/>
          <c:showVal val="0"/>
          <c:showCatName val="0"/>
          <c:showSerName val="0"/>
          <c:showPercent val="0"/>
          <c:showBubbleSize val="0"/>
        </c:dLbls>
        <c:marker val="1"/>
        <c:smooth val="0"/>
        <c:axId val="46505344"/>
        <c:axId val="47212416"/>
      </c:lineChart>
      <c:catAx>
        <c:axId val="46505344"/>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N"/>
                  <a:t>Concentration µg/ml </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212416"/>
        <c:crosses val="autoZero"/>
        <c:auto val="1"/>
        <c:lblAlgn val="ctr"/>
        <c:lblOffset val="100"/>
        <c:noMultiLvlLbl val="0"/>
      </c:catAx>
      <c:valAx>
        <c:axId val="47212416"/>
        <c:scaling>
          <c:orientation val="minMax"/>
        </c:scaling>
        <c:delete val="0"/>
        <c:axPos val="l"/>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N"/>
                  <a:t>Inhibitory activity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505344"/>
        <c:crossesAt val="1"/>
        <c:crossBetween val="between"/>
      </c:valAx>
      <c:spPr>
        <a:noFill/>
        <a:ln>
          <a:noFill/>
        </a:ln>
        <a:effectLst/>
      </c:spPr>
    </c:plotArea>
    <c:legend>
      <c:legendPos val="r"/>
      <c:layout>
        <c:manualLayout>
          <c:xMode val="edge"/>
          <c:yMode val="edge"/>
          <c:x val="0.67711819920814986"/>
          <c:y val="0.87687759456481396"/>
          <c:w val="0.32005694203478802"/>
          <c:h val="0.12312240543518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DDA2EF-6C70-4A06-B445-803A049CF00C}" type="datetimeFigureOut">
              <a:rPr lang="en-IN" smtClean="0"/>
              <a:t>21-05-2015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76D96-3328-406C-866E-6B8D14106EA8}" type="slidenum">
              <a:rPr lang="en-IN" smtClean="0"/>
              <a:t>‹#›</a:t>
            </a:fld>
            <a:endParaRPr lang="en-IN"/>
          </a:p>
        </p:txBody>
      </p:sp>
    </p:spTree>
    <p:extLst>
      <p:ext uri="{BB962C8B-B14F-4D97-AF65-F5344CB8AC3E}">
        <p14:creationId xmlns:p14="http://schemas.microsoft.com/office/powerpoint/2010/main" val="399739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0564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2664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6003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106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pPr/>
              <a:t>5/21/2015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8799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pPr/>
              <a:t>5/21/2015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9453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7037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6611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0819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3976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7707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5/21/2015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221879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0" y="3346341"/>
            <a:ext cx="86595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 pos="914400" algn="l"/>
                <a:tab pos="1371600" algn="l"/>
                <a:tab pos="1828800" algn="l"/>
                <a:tab pos="2286000" algn="l"/>
                <a:tab pos="2743200" algn="l"/>
                <a:tab pos="3200400" algn="l"/>
                <a:tab pos="3971925"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971925" algn="l"/>
              </a:tabLst>
            </a:pPr>
            <a:endParaRPr kumimoji="0" lang="en-US" altLang="en-US" sz="8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971925" algn="l"/>
              </a:tabLst>
            </a:pPr>
            <a:r>
              <a:rPr kumimoji="0" lang="en-US" alt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971925" algn="l"/>
              </a:tabLst>
            </a:pPr>
            <a:r>
              <a:rPr lang="en-US" altLang="en-US" sz="1400" b="1"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1400" b="1" dirty="0" smtClean="0">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971925" algn="l"/>
              </a:tabLst>
            </a:pP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2" name="TextBox 11"/>
          <p:cNvSpPr txBox="1"/>
          <p:nvPr/>
        </p:nvSpPr>
        <p:spPr>
          <a:xfrm>
            <a:off x="762000" y="3124200"/>
            <a:ext cx="7619999" cy="2646878"/>
          </a:xfrm>
          <a:prstGeom prst="rect">
            <a:avLst/>
          </a:prstGeom>
          <a:noFill/>
        </p:spPr>
        <p:txBody>
          <a:bodyPr wrap="square" rtlCol="0">
            <a:spAutoFit/>
          </a:bodyPr>
          <a:lstStyle/>
          <a:p>
            <a:pPr algn="ctr"/>
            <a:r>
              <a:rPr lang="en-IN" sz="2800" b="1" u="sng" dirty="0" err="1" smtClean="0">
                <a:solidFill>
                  <a:schemeClr val="accent1">
                    <a:lumMod val="50000"/>
                  </a:schemeClr>
                </a:solidFill>
                <a:latin typeface="Times New Roman" panose="02020603050405020304" pitchFamily="18" charset="0"/>
                <a:cs typeface="Times New Roman" panose="02020603050405020304" pitchFamily="18" charset="0"/>
              </a:rPr>
              <a:t>Dr</a:t>
            </a:r>
            <a:r>
              <a:rPr lang="en-IN" sz="2800" b="1" u="sng" dirty="0" err="1" smtClean="0">
                <a:solidFill>
                  <a:schemeClr val="accent1">
                    <a:lumMod val="50000"/>
                  </a:schemeClr>
                </a:solidFill>
                <a:latin typeface="Times New Roman" panose="02020603050405020304" pitchFamily="18" charset="0"/>
                <a:cs typeface="Times New Roman" panose="02020603050405020304" pitchFamily="18" charset="0"/>
              </a:rPr>
              <a:t>.</a:t>
            </a:r>
            <a:r>
              <a:rPr lang="en-IN" sz="2800" b="1"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en-IN" sz="2800" b="1" u="sng" dirty="0" smtClean="0">
                <a:solidFill>
                  <a:schemeClr val="accent1">
                    <a:lumMod val="50000"/>
                  </a:schemeClr>
                </a:solidFill>
                <a:latin typeface="Times New Roman" panose="02020603050405020304" pitchFamily="18" charset="0"/>
                <a:cs typeface="Times New Roman" panose="02020603050405020304" pitchFamily="18" charset="0"/>
              </a:rPr>
              <a:t>R.Thirumurugan</a:t>
            </a:r>
            <a:r>
              <a:rPr lang="en-IN" sz="2800" b="1" u="sng" baseline="30000" dirty="0" smtClean="0">
                <a:solidFill>
                  <a:schemeClr val="accent1">
                    <a:lumMod val="50000"/>
                  </a:schemeClr>
                </a:solidFill>
                <a:latin typeface="Times New Roman" panose="02020603050405020304" pitchFamily="18" charset="0"/>
                <a:cs typeface="Times New Roman" panose="02020603050405020304" pitchFamily="18" charset="0"/>
              </a:rPr>
              <a:t>1,2</a:t>
            </a:r>
            <a:r>
              <a:rPr lang="en-IN" sz="2800" b="1"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en-IN" sz="2800" b="1" dirty="0" smtClean="0">
                <a:solidFill>
                  <a:schemeClr val="accent1">
                    <a:lumMod val="50000"/>
                  </a:schemeClr>
                </a:solidFill>
                <a:latin typeface="Times New Roman" panose="02020603050405020304" pitchFamily="18" charset="0"/>
                <a:cs typeface="Times New Roman" panose="02020603050405020304" pitchFamily="18" charset="0"/>
              </a:rPr>
              <a:t>&amp;K .Parthiban</a:t>
            </a:r>
            <a:r>
              <a:rPr lang="en-IN" sz="2800" b="1" baseline="30000" dirty="0" smtClean="0">
                <a:solidFill>
                  <a:schemeClr val="accent1">
                    <a:lumMod val="50000"/>
                  </a:schemeClr>
                </a:solidFill>
                <a:latin typeface="Times New Roman" panose="02020603050405020304" pitchFamily="18" charset="0"/>
                <a:cs typeface="Times New Roman" panose="02020603050405020304" pitchFamily="18" charset="0"/>
              </a:rPr>
              <a:t>1</a:t>
            </a:r>
            <a:endParaRPr lang="en-IN" sz="2800" b="1" baseline="30000"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en-IN" sz="2400" b="1" i="1" dirty="0" smtClean="0">
                <a:solidFill>
                  <a:schemeClr val="accent1">
                    <a:lumMod val="50000"/>
                  </a:schemeClr>
                </a:solidFill>
                <a:latin typeface="Times New Roman" panose="02020603050405020304" pitchFamily="18" charset="0"/>
                <a:cs typeface="Times New Roman" panose="02020603050405020304" pitchFamily="18" charset="0"/>
              </a:rPr>
              <a:t> </a:t>
            </a:r>
            <a:r>
              <a:rPr lang="en-IN" sz="2400" b="1" i="1" baseline="30000" dirty="0" smtClean="0">
                <a:solidFill>
                  <a:schemeClr val="accent1">
                    <a:lumMod val="50000"/>
                  </a:schemeClr>
                </a:solidFill>
                <a:latin typeface="Times New Roman" panose="02020603050405020304" pitchFamily="18" charset="0"/>
                <a:cs typeface="Times New Roman" panose="02020603050405020304" pitchFamily="18" charset="0"/>
              </a:rPr>
              <a:t>1</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Department of Animal Science, </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School </a:t>
            </a:r>
            <a:r>
              <a:rPr lang="en-US" sz="2400" dirty="0">
                <a:solidFill>
                  <a:schemeClr val="accent5">
                    <a:lumMod val="50000"/>
                  </a:schemeClr>
                </a:solidFill>
                <a:latin typeface="Times New Roman" panose="02020603050405020304" pitchFamily="18" charset="0"/>
                <a:cs typeface="Times New Roman" panose="02020603050405020304" pitchFamily="18" charset="0"/>
              </a:rPr>
              <a:t>of Life Sciences, </a:t>
            </a:r>
            <a:endParaRPr lang="en-US" sz="2400" dirty="0" smtClean="0">
              <a:solidFill>
                <a:schemeClr val="accent5">
                  <a:lumMod val="50000"/>
                </a:schemeClr>
              </a:solidFill>
              <a:latin typeface="Times New Roman" panose="02020603050405020304" pitchFamily="18" charset="0"/>
              <a:cs typeface="Times New Roman" panose="02020603050405020304" pitchFamily="18" charset="0"/>
            </a:endParaRPr>
          </a:p>
          <a:p>
            <a:pPr algn="ct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smtClean="0">
                <a:solidFill>
                  <a:schemeClr val="accent5">
                    <a:lumMod val="50000"/>
                  </a:schemeClr>
                </a:solidFill>
                <a:latin typeface="Times New Roman" panose="02020603050405020304" pitchFamily="18" charset="0"/>
                <a:cs typeface="Times New Roman" panose="02020603050405020304" pitchFamily="18" charset="0"/>
              </a:rPr>
              <a:t>Bharathidasan</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smtClean="0">
                <a:solidFill>
                  <a:schemeClr val="accent5">
                    <a:lumMod val="50000"/>
                  </a:schemeClr>
                </a:solidFill>
                <a:latin typeface="Times New Roman" panose="02020603050405020304" pitchFamily="18" charset="0"/>
                <a:cs typeface="Times New Roman" panose="02020603050405020304" pitchFamily="18" charset="0"/>
              </a:rPr>
              <a:t>University,Tiruchirappalli</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 </a:t>
            </a:r>
            <a:r>
              <a:rPr lang="en-US" sz="2400" dirty="0">
                <a:solidFill>
                  <a:schemeClr val="accent5">
                    <a:lumMod val="50000"/>
                  </a:schemeClr>
                </a:solidFill>
                <a:latin typeface="Times New Roman" panose="02020603050405020304" pitchFamily="18" charset="0"/>
                <a:cs typeface="Times New Roman" panose="02020603050405020304" pitchFamily="18" charset="0"/>
              </a:rPr>
              <a:t>- 620024, </a:t>
            </a:r>
            <a:endParaRPr lang="en-US" sz="2400" dirty="0" smtClean="0">
              <a:solidFill>
                <a:schemeClr val="accent5">
                  <a:lumMod val="50000"/>
                </a:schemeClr>
              </a:solidFill>
              <a:latin typeface="Times New Roman" panose="02020603050405020304" pitchFamily="18" charset="0"/>
              <a:cs typeface="Times New Roman" panose="02020603050405020304" pitchFamily="18" charset="0"/>
            </a:endParaRPr>
          </a:p>
          <a:p>
            <a:pPr algn="ct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                 Tamilnadu</a:t>
            </a:r>
            <a:r>
              <a:rPr lang="en-US" sz="2400" dirty="0">
                <a:solidFill>
                  <a:schemeClr val="accent5">
                    <a:lumMod val="50000"/>
                  </a:schemeClr>
                </a:solidFill>
                <a:latin typeface="Times New Roman" panose="02020603050405020304" pitchFamily="18" charset="0"/>
                <a:cs typeface="Times New Roman" panose="02020603050405020304" pitchFamily="18" charset="0"/>
              </a:rPr>
              <a:t>, India</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a:t>
            </a:r>
          </a:p>
          <a:p>
            <a:pPr algn="ctr"/>
            <a:r>
              <a:rPr lang="en-US" sz="2400" baseline="30000" dirty="0" smtClean="0">
                <a:solidFill>
                  <a:schemeClr val="accent5">
                    <a:lumMod val="50000"/>
                  </a:schemeClr>
                </a:solidFill>
                <a:latin typeface="Times New Roman" panose="02020603050405020304" pitchFamily="18" charset="0"/>
                <a:cs typeface="Times New Roman" panose="02020603050405020304" pitchFamily="18" charset="0"/>
              </a:rPr>
              <a:t>2</a:t>
            </a:r>
            <a:r>
              <a:rPr lang="en-US" sz="2400" dirty="0" smtClean="0">
                <a:solidFill>
                  <a:schemeClr val="accent5">
                    <a:lumMod val="50000"/>
                  </a:schemeClr>
                </a:solidFill>
                <a:latin typeface="Times New Roman" panose="02020603050405020304" pitchFamily="18" charset="0"/>
                <a:cs typeface="Times New Roman" panose="02020603050405020304" pitchFamily="18" charset="0"/>
              </a:rPr>
              <a:t>School of Fisheries, Aquaculture &amp; Aquatic Sciences, Auburn University, Auburn, Alabama 36849 -5419 USA </a:t>
            </a:r>
            <a:endParaRPr lang="en-IN" sz="2400" dirty="0">
              <a:solidFill>
                <a:schemeClr val="accent5">
                  <a:lumMod val="50000"/>
                </a:schemeClr>
              </a:solidFill>
              <a:latin typeface="Times New Roman" panose="02020603050405020304" pitchFamily="18" charset="0"/>
              <a:cs typeface="Times New Roman" panose="02020603050405020304" pitchFamily="18" charset="0"/>
            </a:endParaRPr>
          </a:p>
          <a:p>
            <a:pPr algn="ctr"/>
            <a:endParaRPr lang="en-IN" dirty="0"/>
          </a:p>
        </p:txBody>
      </p:sp>
      <p:sp>
        <p:nvSpPr>
          <p:cNvPr id="3" name="TextBox 2"/>
          <p:cNvSpPr txBox="1"/>
          <p:nvPr/>
        </p:nvSpPr>
        <p:spPr>
          <a:xfrm>
            <a:off x="533400" y="733842"/>
            <a:ext cx="8382000" cy="1815882"/>
          </a:xfrm>
          <a:prstGeom prst="rect">
            <a:avLst/>
          </a:prstGeom>
          <a:noFill/>
        </p:spPr>
        <p:txBody>
          <a:bodyPr wrap="square" rtlCol="0">
            <a:spAutoFit/>
          </a:bodyPr>
          <a:lstStyle/>
          <a:p>
            <a:pPr algn="ctr">
              <a:lnSpc>
                <a:spcPct val="150000"/>
              </a:lnSpc>
            </a:pPr>
            <a:r>
              <a:rPr lang="x-none" sz="2800" b="1" dirty="0">
                <a:solidFill>
                  <a:schemeClr val="accent5">
                    <a:lumMod val="50000"/>
                  </a:schemeClr>
                </a:solidFill>
                <a:latin typeface="Monotype Corsiva" panose="03010101010201010101" pitchFamily="66" charset="0"/>
                <a:cs typeface="Times New Roman" panose="02020603050405020304" pitchFamily="18" charset="0"/>
              </a:rPr>
              <a:t>Characterization of exopolymeric substances from </a:t>
            </a:r>
            <a:r>
              <a:rPr lang="x-none" sz="2800" b="1" i="1" dirty="0" smtClean="0">
                <a:solidFill>
                  <a:schemeClr val="accent5">
                    <a:lumMod val="50000"/>
                  </a:schemeClr>
                </a:solidFill>
                <a:latin typeface="Monotype Corsiva" panose="03010101010201010101" pitchFamily="66" charset="0"/>
                <a:cs typeface="Times New Roman" panose="02020603050405020304" pitchFamily="18" charset="0"/>
              </a:rPr>
              <a:t>Bacillus </a:t>
            </a:r>
            <a:r>
              <a:rPr lang="x-none" sz="2800" b="1" i="1" dirty="0">
                <a:solidFill>
                  <a:schemeClr val="accent5">
                    <a:lumMod val="50000"/>
                  </a:schemeClr>
                </a:solidFill>
                <a:latin typeface="Monotype Corsiva" panose="03010101010201010101" pitchFamily="66" charset="0"/>
                <a:cs typeface="Times New Roman" panose="02020603050405020304" pitchFamily="18" charset="0"/>
              </a:rPr>
              <a:t>flexus</a:t>
            </a:r>
            <a:r>
              <a:rPr lang="x-none" sz="2800" b="1" dirty="0">
                <a:solidFill>
                  <a:schemeClr val="accent5">
                    <a:lumMod val="50000"/>
                  </a:schemeClr>
                </a:solidFill>
                <a:latin typeface="Monotype Corsiva" panose="03010101010201010101" pitchFamily="66" charset="0"/>
                <a:cs typeface="Times New Roman" panose="02020603050405020304" pitchFamily="18" charset="0"/>
              </a:rPr>
              <a:t> S15 isolated from southeast coast of Tamilnadu, Indi</a:t>
            </a:r>
            <a:r>
              <a:rPr lang="en-US" sz="2800" b="1" dirty="0">
                <a:solidFill>
                  <a:schemeClr val="accent5">
                    <a:lumMod val="50000"/>
                  </a:schemeClr>
                </a:solidFill>
                <a:latin typeface="Monotype Corsiva" panose="03010101010201010101" pitchFamily="66" charset="0"/>
                <a:cs typeface="Times New Roman" panose="02020603050405020304" pitchFamily="18" charset="0"/>
              </a:rPr>
              <a:t>a</a:t>
            </a:r>
            <a:endParaRPr lang="en-IN" sz="2800" b="1" dirty="0">
              <a:solidFill>
                <a:schemeClr val="accent5">
                  <a:lumMod val="50000"/>
                </a:schemeClr>
              </a:solidFill>
              <a:latin typeface="Monotype Corsiva" panose="03010101010201010101" pitchFamily="66" charset="0"/>
              <a:cs typeface="Times New Roman" panose="02020603050405020304" pitchFamily="18" charset="0"/>
            </a:endParaRPr>
          </a:p>
          <a:p>
            <a:pPr algn="ctr">
              <a:lnSpc>
                <a:spcPct val="200000"/>
              </a:lnSpc>
            </a:pPr>
            <a:endParaRPr lang="en-IN" sz="1400" dirty="0"/>
          </a:p>
        </p:txBody>
      </p:sp>
    </p:spTree>
    <p:extLst>
      <p:ext uri="{BB962C8B-B14F-4D97-AF65-F5344CB8AC3E}">
        <p14:creationId xmlns:p14="http://schemas.microsoft.com/office/powerpoint/2010/main" val="3241937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23850" y="2243019"/>
            <a:ext cx="8496300" cy="1679575"/>
          </a:xfrm>
          <a:prstGeom prst="rect">
            <a:avLst/>
          </a:prstGeom>
        </p:spPr>
        <p:txBody>
          <a:bodyPr vert="horz" lIns="91440" tIns="45720" rIns="91440" bIns="45720" rtlCol="0">
            <a:normAutofit fontScale="70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3500" b="1" i="1" dirty="0" smtClean="0">
                <a:solidFill>
                  <a:schemeClr val="tx2">
                    <a:satMod val="13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		</a:t>
            </a:r>
          </a:p>
          <a:p>
            <a:pPr marL="0" indent="0" algn="ctr">
              <a:buFont typeface="Arial" panose="020B0604020202020204" pitchFamily="34" charset="0"/>
              <a:buNone/>
            </a:pPr>
            <a:r>
              <a:rPr lang="en-US" sz="3500" b="1" i="1" dirty="0" smtClean="0">
                <a:solidFill>
                  <a:schemeClr val="tx2">
                    <a:satMod val="13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	</a:t>
            </a:r>
            <a:r>
              <a:rPr lang="en-US" sz="3800" b="1" i="1" dirty="0" smtClean="0">
                <a:solidFill>
                  <a:schemeClr val="accent1">
                    <a:lumMod val="5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“Where observation is concerned, </a:t>
            </a:r>
            <a:br>
              <a:rPr lang="en-US" sz="3800" b="1" i="1" dirty="0" smtClean="0">
                <a:solidFill>
                  <a:schemeClr val="accent1">
                    <a:lumMod val="5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br>
            <a:r>
              <a:rPr lang="en-US" sz="3800" b="1" i="1" dirty="0" smtClean="0">
                <a:solidFill>
                  <a:schemeClr val="accent1">
                    <a:lumMod val="5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	chance favors only for the prepared mind”</a:t>
            </a:r>
            <a:r>
              <a:rPr lang="en-IN" sz="3800" b="1" i="1" dirty="0" smtClean="0">
                <a:solidFill>
                  <a:schemeClr val="accent1">
                    <a:lumMod val="5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
            </a:r>
            <a:br>
              <a:rPr lang="en-IN" sz="3800" b="1" i="1" dirty="0" smtClean="0">
                <a:solidFill>
                  <a:schemeClr val="accent1">
                    <a:lumMod val="5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br>
            <a:r>
              <a:rPr lang="en-US" sz="3800" b="1" i="1" dirty="0" smtClean="0">
                <a:solidFill>
                  <a:schemeClr val="tx2">
                    <a:satMod val="130000"/>
                  </a:schemeClr>
                </a:solidFill>
                <a:effectLst>
                  <a:outerShdw blurRad="50000" dist="30000" dir="5400000" algn="tl" rotWithShape="0">
                    <a:srgbClr val="000000">
                      <a:alpha val="30000"/>
                    </a:srgbClr>
                  </a:outerShdw>
                </a:effectLst>
                <a:latin typeface="Times New Roman" pitchFamily="18" charset="0"/>
                <a:cs typeface="Times New Roman" pitchFamily="18" charset="0"/>
              </a:rPr>
              <a:t>				</a:t>
            </a:r>
            <a:r>
              <a:rPr lang="en-US" sz="3800" b="1" i="1" dirty="0" smtClean="0">
                <a:solidFill>
                  <a:srgbClr val="FF0000"/>
                </a:solidFill>
                <a:effectLst>
                  <a:outerShdw blurRad="50000" dist="30000" dir="5400000" algn="tl" rotWithShape="0">
                    <a:srgbClr val="000000">
                      <a:alpha val="30000"/>
                    </a:srgbClr>
                  </a:outerShdw>
                </a:effectLst>
                <a:latin typeface="Times New Roman" pitchFamily="18" charset="0"/>
                <a:cs typeface="Times New Roman" pitchFamily="18" charset="0"/>
              </a:rPr>
              <a:t>         	</a:t>
            </a:r>
          </a:p>
          <a:p>
            <a:pPr marL="0" indent="0">
              <a:buFont typeface="Arial" panose="020B0604020202020204" pitchFamily="34" charset="0"/>
              <a:buNone/>
            </a:pPr>
            <a:r>
              <a:rPr lang="en-US" sz="2200" b="1" i="1" dirty="0" smtClean="0">
                <a:solidFill>
                  <a:srgbClr val="FF0000"/>
                </a:solidFill>
                <a:effectLst>
                  <a:outerShdw blurRad="50000" dist="30000" dir="5400000" algn="tl" rotWithShape="0">
                    <a:srgbClr val="000000">
                      <a:alpha val="30000"/>
                    </a:srgbClr>
                  </a:outerShdw>
                </a:effectLst>
                <a:latin typeface="Times New Roman" pitchFamily="18" charset="0"/>
                <a:cs typeface="Times New Roman" pitchFamily="18" charset="0"/>
              </a:rPr>
              <a:t>		</a:t>
            </a:r>
            <a:r>
              <a:rPr lang="en-US" sz="2400" b="1" i="1" dirty="0" smtClean="0">
                <a:solidFill>
                  <a:srgbClr val="FF0000"/>
                </a:solidFill>
                <a:effectLst>
                  <a:outerShdw blurRad="50000" dist="30000" dir="5400000" algn="tl" rotWithShape="0">
                    <a:srgbClr val="000000">
                      <a:alpha val="30000"/>
                    </a:srgbClr>
                  </a:outerShdw>
                </a:effectLst>
                <a:latin typeface="Times New Roman" pitchFamily="18" charset="0"/>
                <a:cs typeface="Times New Roman" pitchFamily="18" charset="0"/>
              </a:rPr>
              <a:t>						</a:t>
            </a:r>
            <a:r>
              <a:rPr lang="en-US" sz="2600" b="1" i="1" dirty="0" smtClean="0">
                <a:solidFill>
                  <a:srgbClr val="FF0000"/>
                </a:solidFill>
                <a:effectLst>
                  <a:outerShdw blurRad="50000" dist="30000" dir="5400000" algn="tl" rotWithShape="0">
                    <a:srgbClr val="000000">
                      <a:alpha val="30000"/>
                    </a:srgbClr>
                  </a:outerShdw>
                </a:effectLst>
                <a:latin typeface="Times New Roman" pitchFamily="18" charset="0"/>
                <a:cs typeface="Times New Roman" pitchFamily="18" charset="0"/>
              </a:rPr>
              <a:t>- LOUIS PASTEUR</a:t>
            </a:r>
            <a:endParaRPr lang="en-IN" sz="2600" dirty="0"/>
          </a:p>
        </p:txBody>
      </p:sp>
    </p:spTree>
    <p:extLst>
      <p:ext uri="{BB962C8B-B14F-4D97-AF65-F5344CB8AC3E}">
        <p14:creationId xmlns:p14="http://schemas.microsoft.com/office/powerpoint/2010/main" val="3391454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772400" cy="533400"/>
          </a:xfrm>
        </p:spPr>
        <p:txBody>
          <a:bodyPr>
            <a:noAutofit/>
          </a:bodyPr>
          <a:lstStyle/>
          <a:p>
            <a:r>
              <a:rPr lang="en-US" sz="3200" b="1" i="1" dirty="0" smtClean="0">
                <a:solidFill>
                  <a:srgbClr val="7030A0"/>
                </a:solidFill>
                <a:latin typeface="Times New Roman" panose="02020603050405020304" pitchFamily="18" charset="0"/>
                <a:cs typeface="Times New Roman" panose="02020603050405020304" pitchFamily="18" charset="0"/>
              </a:rPr>
              <a:t>INTRODUCTION</a:t>
            </a:r>
            <a:endParaRPr lang="en-US" sz="3200" b="1" i="1" dirty="0">
              <a:solidFill>
                <a:srgbClr val="7030A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04800" y="838200"/>
            <a:ext cx="8534400" cy="5791200"/>
          </a:xfrm>
        </p:spPr>
        <p:txBody>
          <a:bodyPr>
            <a:noAutofit/>
          </a:bodyPr>
          <a:lstStyle/>
          <a:p>
            <a:pPr marL="342900" indent="-342900" algn="just">
              <a:lnSpc>
                <a:spcPct val="150000"/>
              </a:lnSpc>
              <a:buSzPct val="150000"/>
              <a:buBlip>
                <a:blip r:embed="rId2"/>
              </a:buBlip>
            </a:pPr>
            <a:r>
              <a:rPr lang="en-US" sz="2400" dirty="0">
                <a:solidFill>
                  <a:schemeClr val="tx1"/>
                </a:solidFill>
                <a:latin typeface="Times New Roman" panose="02020603050405020304" pitchFamily="18" charset="0"/>
                <a:cs typeface="Times New Roman" panose="02020603050405020304" pitchFamily="18" charset="0"/>
              </a:rPr>
              <a:t>T</a:t>
            </a:r>
            <a:r>
              <a:rPr lang="en-US" sz="2400" dirty="0" smtClean="0">
                <a:solidFill>
                  <a:schemeClr val="tx1"/>
                </a:solidFill>
                <a:latin typeface="Times New Roman" panose="02020603050405020304" pitchFamily="18" charset="0"/>
                <a:cs typeface="Times New Roman" panose="02020603050405020304" pitchFamily="18" charset="0"/>
              </a:rPr>
              <a:t>he term “Exopolymer” </a:t>
            </a:r>
            <a:r>
              <a:rPr lang="en-US" sz="2400" dirty="0">
                <a:solidFill>
                  <a:schemeClr val="tx1"/>
                </a:solidFill>
                <a:latin typeface="Times New Roman" panose="02020603050405020304" pitchFamily="18" charset="0"/>
                <a:cs typeface="Times New Roman" panose="02020603050405020304" pitchFamily="18" charset="0"/>
              </a:rPr>
              <a:t>was coined </a:t>
            </a:r>
            <a:r>
              <a:rPr lang="en-US" sz="2400" dirty="0" smtClean="0">
                <a:solidFill>
                  <a:schemeClr val="tx1"/>
                </a:solidFill>
                <a:latin typeface="Times New Roman" panose="02020603050405020304" pitchFamily="18" charset="0"/>
                <a:cs typeface="Times New Roman" panose="02020603050405020304" pitchFamily="18" charset="0"/>
              </a:rPr>
              <a:t>by Sutherland </a:t>
            </a:r>
            <a:r>
              <a:rPr lang="en-US" sz="2400" dirty="0">
                <a:solidFill>
                  <a:schemeClr val="tx1"/>
                </a:solidFill>
                <a:latin typeface="Times New Roman" panose="02020603050405020304" pitchFamily="18" charset="0"/>
                <a:cs typeface="Times New Roman" panose="02020603050405020304" pitchFamily="18" charset="0"/>
              </a:rPr>
              <a:t>in </a:t>
            </a:r>
            <a:r>
              <a:rPr lang="en-US" sz="2400" dirty="0" smtClean="0">
                <a:solidFill>
                  <a:schemeClr val="tx1"/>
                </a:solidFill>
                <a:latin typeface="Times New Roman" panose="02020603050405020304" pitchFamily="18" charset="0"/>
                <a:cs typeface="Times New Roman" panose="02020603050405020304" pitchFamily="18" charset="0"/>
              </a:rPr>
              <a:t>1974,                       a major component secreted by most of the bacteria.</a:t>
            </a:r>
          </a:p>
          <a:p>
            <a:pPr marL="342900" indent="-342900" algn="just">
              <a:lnSpc>
                <a:spcPct val="150000"/>
              </a:lnSpc>
              <a:buSzPct val="150000"/>
              <a:buBlip>
                <a:blip r:embed="rId2"/>
              </a:buBlip>
            </a:pPr>
            <a:r>
              <a:rPr lang="en-US" sz="2400" dirty="0">
                <a:latin typeface="Times New Roman" panose="02020603050405020304" pitchFamily="18" charset="0"/>
                <a:cs typeface="Times New Roman" panose="02020603050405020304" pitchFamily="18" charset="0"/>
              </a:rPr>
              <a:t>T</a:t>
            </a:r>
            <a:r>
              <a:rPr lang="en-US" sz="2400" dirty="0" smtClean="0">
                <a:solidFill>
                  <a:schemeClr val="tx1"/>
                </a:solidFill>
                <a:latin typeface="Times New Roman" panose="02020603050405020304" pitchFamily="18" charset="0"/>
                <a:cs typeface="Times New Roman" panose="02020603050405020304" pitchFamily="18" charset="0"/>
              </a:rPr>
              <a:t>he exopolymer was generally composed of </a:t>
            </a:r>
            <a:r>
              <a:rPr lang="en-US" sz="2400" dirty="0">
                <a:solidFill>
                  <a:schemeClr val="tx1"/>
                </a:solidFill>
                <a:latin typeface="Times New Roman" panose="02020603050405020304" pitchFamily="18" charset="0"/>
                <a:cs typeface="Times New Roman" panose="02020603050405020304" pitchFamily="18" charset="0"/>
              </a:rPr>
              <a:t>sugar </a:t>
            </a:r>
            <a:r>
              <a:rPr lang="en-US" sz="2400" dirty="0" smtClean="0">
                <a:solidFill>
                  <a:schemeClr val="tx1"/>
                </a:solidFill>
                <a:latin typeface="Times New Roman" panose="02020603050405020304" pitchFamily="18" charset="0"/>
                <a:cs typeface="Times New Roman" panose="02020603050405020304" pitchFamily="18" charset="0"/>
              </a:rPr>
              <a:t>residues and non sugar residues like proteins, sulphates, fatty acids etc.</a:t>
            </a:r>
          </a:p>
          <a:p>
            <a:pPr marL="342900" indent="-342900" algn="just">
              <a:lnSpc>
                <a:spcPct val="150000"/>
              </a:lnSpc>
              <a:buSzPct val="150000"/>
              <a:buBlip>
                <a:blip r:embed="rId2"/>
              </a:buBlip>
            </a:pPr>
            <a:r>
              <a:rPr lang="en-US" sz="2400" dirty="0">
                <a:latin typeface="Times New Roman" panose="02020603050405020304" pitchFamily="18" charset="0"/>
                <a:cs typeface="Times New Roman" panose="02020603050405020304" pitchFamily="18" charset="0"/>
              </a:rPr>
              <a:t>T</a:t>
            </a:r>
            <a:r>
              <a:rPr lang="en-US" sz="2400" dirty="0" smtClean="0">
                <a:solidFill>
                  <a:schemeClr val="tx1"/>
                </a:solidFill>
                <a:latin typeface="Times New Roman" panose="02020603050405020304" pitchFamily="18" charset="0"/>
                <a:cs typeface="Times New Roman" panose="02020603050405020304" pitchFamily="18" charset="0"/>
              </a:rPr>
              <a:t>he exopolymer enable the bacteria to survive in deleterious environment like high temperatures, salt concentrations, low pH or temperature, and high radiation.</a:t>
            </a:r>
          </a:p>
          <a:p>
            <a:pPr marL="342900" indent="-342900" algn="just">
              <a:lnSpc>
                <a:spcPct val="150000"/>
              </a:lnSpc>
              <a:buSzPct val="150000"/>
              <a:buBlip>
                <a:blip r:embed="rId2"/>
              </a:buBlip>
            </a:pPr>
            <a:r>
              <a:rPr lang="en-US" sz="2400" dirty="0" smtClean="0">
                <a:solidFill>
                  <a:schemeClr val="tx1"/>
                </a:solidFill>
                <a:latin typeface="Times New Roman" panose="02020603050405020304" pitchFamily="18" charset="0"/>
                <a:cs typeface="Times New Roman" panose="02020603050405020304" pitchFamily="18" charset="0"/>
              </a:rPr>
              <a:t>On compared with terrestrial organism, marine bacteria likely to secrete exopolymeric substances.</a:t>
            </a:r>
          </a:p>
          <a:p>
            <a:pPr algn="just">
              <a:lnSpc>
                <a:spcPct val="150000"/>
              </a:lnSpc>
              <a:buFont typeface="Wingdings" pitchFamily="2" charset="2"/>
              <a:buChar char="v"/>
            </a:pPr>
            <a:endParaRPr lang="en-US" sz="2400" dirty="0" smtClean="0">
              <a:solidFill>
                <a:schemeClr val="tx1"/>
              </a:solidFill>
            </a:endParaRPr>
          </a:p>
          <a:p>
            <a:pPr algn="just">
              <a:lnSpc>
                <a:spcPct val="150000"/>
              </a:lnSpc>
              <a:buFont typeface="Wingdings" pitchFamily="2" charset="2"/>
              <a:buChar char="v"/>
            </a:pPr>
            <a:endParaRPr lang="en-US" sz="2400" dirty="0" smtClean="0">
              <a:solidFill>
                <a:schemeClr val="tx1"/>
              </a:solidFill>
            </a:endParaRPr>
          </a:p>
          <a:p>
            <a:pPr algn="just">
              <a:lnSpc>
                <a:spcPct val="150000"/>
              </a:lnSpc>
              <a:buFont typeface="Wingdings" pitchFamily="2" charset="2"/>
              <a:buChar char="v"/>
            </a:pP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1066800"/>
            <a:ext cx="8229600" cy="5668963"/>
          </a:xfrm>
        </p:spPr>
        <p:txBody>
          <a:bodyPr>
            <a:normAutofit/>
          </a:bodyPr>
          <a:lstStyle/>
          <a:p>
            <a:pPr algn="just">
              <a:lnSpc>
                <a:spcPct val="150000"/>
              </a:lnSpc>
              <a:buSzPct val="150000"/>
              <a:buBlip>
                <a:blip r:embed="rId2"/>
              </a:buBlip>
            </a:pPr>
            <a:r>
              <a:rPr lang="en-US" sz="2400" dirty="0" smtClean="0">
                <a:latin typeface="Times New Roman" panose="02020603050405020304" pitchFamily="18" charset="0"/>
                <a:cs typeface="Times New Roman" panose="02020603050405020304" pitchFamily="18" charset="0"/>
              </a:rPr>
              <a:t>The assorted environment forces the bacteria to secrete exopolymeric substances.</a:t>
            </a:r>
          </a:p>
          <a:p>
            <a:pPr algn="just">
              <a:lnSpc>
                <a:spcPct val="150000"/>
              </a:lnSpc>
              <a:buSzPct val="150000"/>
              <a:buBlip>
                <a:blip r:embed="rId2"/>
              </a:buBlip>
            </a:pPr>
            <a:r>
              <a:rPr lang="en-US" sz="2400" dirty="0" smtClean="0">
                <a:latin typeface="Times New Roman" panose="02020603050405020304" pitchFamily="18" charset="0"/>
                <a:cs typeface="Times New Roman" panose="02020603050405020304" pitchFamily="18" charset="0"/>
              </a:rPr>
              <a:t>In marine environment, most of the bacteria appear as aggregates since of extracellular polymeric substances, essential for their survival. </a:t>
            </a:r>
          </a:p>
          <a:p>
            <a:pPr algn="just">
              <a:lnSpc>
                <a:spcPct val="150000"/>
              </a:lnSpc>
              <a:buSzPct val="150000"/>
              <a:buBlip>
                <a:blip r:embed="rId2"/>
              </a:buBlip>
            </a:pPr>
            <a:r>
              <a:rPr lang="en-US" sz="2400" dirty="0" smtClean="0">
                <a:latin typeface="Times New Roman" panose="02020603050405020304" pitchFamily="18" charset="0"/>
                <a:cs typeface="Times New Roman" panose="02020603050405020304" pitchFamily="18" charset="0"/>
              </a:rPr>
              <a:t>These exopolymer have antagonistic activity, antiviral,                    anti tumor, flocculating, emulsifying activity etc.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371600"/>
            <a:ext cx="5638800" cy="685800"/>
          </a:xfrm>
        </p:spPr>
        <p:txBody>
          <a:bodyPr>
            <a:normAutofit/>
          </a:bodyPr>
          <a:lstStyle/>
          <a:p>
            <a:pPr algn="ctr"/>
            <a:r>
              <a:rPr lang="en-US" b="1" i="1" dirty="0" smtClean="0">
                <a:solidFill>
                  <a:srgbClr val="7030A0"/>
                </a:solidFill>
                <a:latin typeface="Times New Roman" panose="02020603050405020304" pitchFamily="18" charset="0"/>
                <a:cs typeface="Times New Roman" panose="02020603050405020304" pitchFamily="18" charset="0"/>
              </a:rPr>
              <a:t>OBJECTIVES</a:t>
            </a:r>
            <a:endParaRPr lang="en-US" b="1" i="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7700" y="2286000"/>
            <a:ext cx="8305800" cy="5943600"/>
          </a:xfrm>
        </p:spPr>
        <p:txBody>
          <a:bodyPr>
            <a:normAutofit/>
          </a:bodyPr>
          <a:lstStyle/>
          <a:p>
            <a:pPr lvl="0" algn="just">
              <a:lnSpc>
                <a:spcPct val="200000"/>
              </a:lnSpc>
              <a:buSzPct val="150000"/>
              <a:buBlip>
                <a:blip r:embed="rId2"/>
              </a:buBlip>
            </a:pP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To isolate and  characterize the  exopolymer producing  bacteria.</a:t>
            </a:r>
          </a:p>
          <a:p>
            <a:pPr lvl="0" algn="just">
              <a:lnSpc>
                <a:spcPct val="200000"/>
              </a:lnSpc>
              <a:buSzPct val="150000"/>
              <a:buBlip>
                <a:blip r:embed="rId2"/>
              </a:buBlip>
            </a:pP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To study the characteristic features of exopolymer. </a:t>
            </a:r>
          </a:p>
          <a:p>
            <a:pPr lvl="0" algn="just">
              <a:lnSpc>
                <a:spcPct val="200000"/>
              </a:lnSpc>
              <a:buSzPct val="150000"/>
              <a:buBlip>
                <a:blip r:embed="rId2"/>
              </a:buBlip>
            </a:pP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To screen cytotoxic and anti bacterial activity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85688" y="2819400"/>
            <a:ext cx="184730" cy="461665"/>
          </a:xfrm>
          <a:prstGeom prst="rect">
            <a:avLst/>
          </a:prstGeom>
          <a:noFill/>
        </p:spPr>
        <p:txBody>
          <a:bodyPr wrap="none" lIns="91440" tIns="45720" rIns="91440" bIns="45720" anchor="ctr">
            <a:spAutoFit/>
          </a:bodyPr>
          <a:lstStyle/>
          <a:p>
            <a:pPr algn="ctr"/>
            <a:endParaRPr lang="en-US"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9" name="TextBox 8"/>
          <p:cNvSpPr txBox="1"/>
          <p:nvPr/>
        </p:nvSpPr>
        <p:spPr>
          <a:xfrm>
            <a:off x="533400" y="2157680"/>
            <a:ext cx="8229600" cy="1323439"/>
          </a:xfrm>
          <a:prstGeom prst="rect">
            <a:avLst/>
          </a:prstGeom>
          <a:noFill/>
        </p:spPr>
        <p:txBody>
          <a:bodyPr wrap="square" rtlCol="0">
            <a:spAutoFit/>
          </a:bodyPr>
          <a:lstStyle/>
          <a:p>
            <a:pPr algn="ctr"/>
            <a:r>
              <a:rPr lang="en-IN" sz="4000" b="1" dirty="0" smtClean="0">
                <a:solidFill>
                  <a:srgbClr val="7030A0"/>
                </a:solidFill>
                <a:latin typeface="Monotype Corsiva" panose="03010101010201010101" pitchFamily="66" charset="0"/>
              </a:rPr>
              <a:t>Isolation and characterization of exopolymer producing bacteria</a:t>
            </a:r>
            <a:endParaRPr lang="en-IN" sz="4000" b="1" dirty="0">
              <a:solidFill>
                <a:srgbClr val="7030A0"/>
              </a:solidFill>
              <a:latin typeface="Monotype Corsiva" panose="03010101010201010101" pitchFamily="66" charset="0"/>
            </a:endParaRPr>
          </a:p>
        </p:txBody>
      </p:sp>
    </p:spTree>
    <p:extLst>
      <p:ext uri="{BB962C8B-B14F-4D97-AF65-F5344CB8AC3E}">
        <p14:creationId xmlns:p14="http://schemas.microsoft.com/office/powerpoint/2010/main" val="2775901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943600"/>
          </a:xfrm>
        </p:spPr>
        <p:txBody>
          <a:bodyPr>
            <a:normAutofit/>
          </a:bodyPr>
          <a:lstStyle/>
          <a:p>
            <a:pPr algn="ctr">
              <a:buNone/>
            </a:pP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Sample collection</a:t>
            </a:r>
          </a:p>
          <a:p>
            <a:pPr algn="ctr">
              <a:buNone/>
            </a:pPr>
            <a:endParaRPr lang="en-US" sz="2400" dirty="0" smtClean="0"/>
          </a:p>
          <a:p>
            <a:pPr algn="ctr">
              <a:buNone/>
            </a:pPr>
            <a:endParaRPr lang="en-US" sz="2400" dirty="0" smtClean="0"/>
          </a:p>
          <a:p>
            <a:pPr algn="ctr">
              <a:buNone/>
            </a:pPr>
            <a:r>
              <a:rPr lang="en-US" sz="2400" dirty="0" smtClean="0">
                <a:latin typeface="Times New Roman" panose="02020603050405020304" pitchFamily="18" charset="0"/>
                <a:cs typeface="Times New Roman" panose="02020603050405020304" pitchFamily="18" charset="0"/>
              </a:rPr>
              <a:t>Screening and Isolation of exopolymer producing bacteria</a:t>
            </a: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Morphological and Physiological characterization</a:t>
            </a: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16S </a:t>
            </a:r>
            <a:r>
              <a:rPr lang="en-US" sz="2400" dirty="0" err="1" smtClean="0">
                <a:latin typeface="Times New Roman" panose="02020603050405020304" pitchFamily="18" charset="0"/>
                <a:cs typeface="Times New Roman" panose="02020603050405020304" pitchFamily="18" charset="0"/>
              </a:rPr>
              <a:t>rRNA</a:t>
            </a:r>
            <a:r>
              <a:rPr lang="en-US" sz="2400" dirty="0" smtClean="0">
                <a:latin typeface="Times New Roman" panose="02020603050405020304" pitchFamily="18" charset="0"/>
                <a:cs typeface="Times New Roman" panose="02020603050405020304" pitchFamily="18" charset="0"/>
              </a:rPr>
              <a:t> sequencing</a:t>
            </a: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endParaRPr lang="en-US" sz="2400" dirty="0" smtClean="0">
              <a:latin typeface="Times New Roman" panose="02020603050405020304" pitchFamily="18" charset="0"/>
              <a:cs typeface="Times New Roman" panose="02020603050405020304" pitchFamily="18" charset="0"/>
            </a:endParaRPr>
          </a:p>
          <a:p>
            <a:pPr algn="ctr">
              <a:buNone/>
            </a:pPr>
            <a:r>
              <a:rPr lang="en-US" sz="2400" dirty="0" smtClean="0">
                <a:latin typeface="Times New Roman" panose="02020603050405020304" pitchFamily="18" charset="0"/>
                <a:cs typeface="Times New Roman" panose="02020603050405020304" pitchFamily="18" charset="0"/>
              </a:rPr>
              <a:t>Phylogenetic analysis</a:t>
            </a:r>
          </a:p>
          <a:p>
            <a:pPr algn="ctr">
              <a:buNone/>
            </a:pPr>
            <a:endParaRPr lang="en-US" sz="2400" dirty="0" smtClean="0"/>
          </a:p>
          <a:p>
            <a:pPr algn="ctr">
              <a:buNone/>
            </a:pPr>
            <a:endParaRPr lang="en-US" dirty="0" smtClean="0"/>
          </a:p>
          <a:p>
            <a:pPr algn="ctr">
              <a:buNone/>
            </a:pPr>
            <a:endParaRPr lang="en-US" dirty="0"/>
          </a:p>
        </p:txBody>
      </p:sp>
      <p:sp>
        <p:nvSpPr>
          <p:cNvPr id="4" name="Down Arrow 3"/>
          <p:cNvSpPr/>
          <p:nvPr/>
        </p:nvSpPr>
        <p:spPr>
          <a:xfrm>
            <a:off x="4343400" y="1295400"/>
            <a:ext cx="304800" cy="533400"/>
          </a:xfrm>
          <a:prstGeom prst="downArrow">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343400" y="2590800"/>
            <a:ext cx="304800" cy="533400"/>
          </a:xfrm>
          <a:prstGeom prst="downArrow">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343400" y="3886200"/>
            <a:ext cx="304800" cy="533400"/>
          </a:xfrm>
          <a:prstGeom prst="downArrow">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4343400" y="5105400"/>
            <a:ext cx="304800" cy="533400"/>
          </a:xfrm>
          <a:prstGeom prst="downArrow">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82000" cy="639762"/>
          </a:xfrm>
        </p:spPr>
        <p:txBody>
          <a:bodyPr>
            <a:noAutofit/>
          </a:bodyPr>
          <a:lstStyle/>
          <a:p>
            <a:r>
              <a:rPr lang="en-US" sz="3200" b="1" i="1" dirty="0">
                <a:solidFill>
                  <a:srgbClr val="7030A0"/>
                </a:solidFill>
                <a:latin typeface="Times New Roman" panose="02020603050405020304" pitchFamily="18" charset="0"/>
                <a:cs typeface="Times New Roman" panose="02020603050405020304" pitchFamily="18" charset="0"/>
              </a:rPr>
              <a:t>Extraction and purification of exopolymer</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a:xfrm>
            <a:off x="457200" y="838200"/>
            <a:ext cx="8458200" cy="5638800"/>
          </a:xfrm>
        </p:spPr>
        <p:txBody>
          <a:bodyPr>
            <a:normAutofit/>
          </a:bodyPr>
          <a:lstStyle/>
          <a:p>
            <a:pPr algn="just">
              <a:lnSpc>
                <a:spcPct val="200000"/>
              </a:lnSpc>
              <a:buFont typeface="Wingdings" panose="05000000000000000000" pitchFamily="2" charset="2"/>
              <a:buChar char="§"/>
            </a:pPr>
            <a:r>
              <a:rPr lang="en-US" sz="2400" dirty="0" smtClean="0"/>
              <a:t> </a:t>
            </a:r>
            <a:r>
              <a:rPr lang="en-US" sz="2400" dirty="0" smtClean="0">
                <a:latin typeface="Times New Roman" panose="02020603050405020304" pitchFamily="18" charset="0"/>
                <a:cs typeface="Times New Roman" panose="02020603050405020304" pitchFamily="18" charset="0"/>
              </a:rPr>
              <a:t>The isolated strains were grown in Zobell Marine Broth for 5 days.</a:t>
            </a:r>
          </a:p>
          <a:p>
            <a:pPr algn="just">
              <a:lnSpc>
                <a:spcPct val="200000"/>
              </a:lnSpc>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 The exopolymer was extracted by ethanol precipitation at 4⁰C followed by centrifugation.</a:t>
            </a:r>
          </a:p>
          <a:p>
            <a:pPr algn="just">
              <a:lnSpc>
                <a:spcPct val="200000"/>
              </a:lnSpc>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 The exopolymer was purified by dialysis against distilled water to remove salt.</a:t>
            </a:r>
          </a:p>
          <a:p>
            <a:pPr algn="just">
              <a:lnSpc>
                <a:spcPct val="200000"/>
              </a:lnSpc>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 The exopolymer was dried at 45⁰C and used for further studies</a:t>
            </a:r>
          </a:p>
          <a:p>
            <a:endParaRPr lang="en-US" baseline="30000" dirty="0" smtClean="0"/>
          </a:p>
          <a:p>
            <a:pPr>
              <a:buNone/>
            </a:pPr>
            <a:endParaRPr lang="en-US" baseline="30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696200" cy="609600"/>
          </a:xfrm>
        </p:spPr>
        <p:txBody>
          <a:bodyPr>
            <a:noAutofit/>
          </a:bodyPr>
          <a:lstStyle/>
          <a:p>
            <a:pPr algn="ctr"/>
            <a:r>
              <a:rPr lang="en-US" sz="3200" b="1" i="1" dirty="0">
                <a:solidFill>
                  <a:srgbClr val="7030A0"/>
                </a:solidFill>
                <a:latin typeface="Times New Roman" panose="02020603050405020304" pitchFamily="18" charset="0"/>
                <a:cs typeface="Times New Roman" panose="02020603050405020304" pitchFamily="18" charset="0"/>
              </a:rPr>
              <a:t>Characterization of Exopolymer</a:t>
            </a:r>
          </a:p>
        </p:txBody>
      </p:sp>
      <p:sp>
        <p:nvSpPr>
          <p:cNvPr id="3" name="Content Placeholder 2"/>
          <p:cNvSpPr>
            <a:spLocks noGrp="1"/>
          </p:cNvSpPr>
          <p:nvPr>
            <p:ph idx="1"/>
          </p:nvPr>
        </p:nvSpPr>
        <p:spPr>
          <a:xfrm>
            <a:off x="381000" y="1295400"/>
            <a:ext cx="8610600" cy="5257800"/>
          </a:xfrm>
        </p:spPr>
        <p:txBody>
          <a:bodyPr>
            <a:noAutofit/>
          </a:bodyPr>
          <a:lstStyle/>
          <a:p>
            <a:pPr>
              <a:lnSpc>
                <a:spcPct val="150000"/>
              </a:lnSpc>
              <a:buFont typeface="Wingdings" panose="05000000000000000000" pitchFamily="2" charset="2"/>
              <a:buChar char="§"/>
            </a:pPr>
            <a:r>
              <a:rPr lang="en-US" sz="2400" dirty="0" smtClean="0">
                <a:latin typeface="Monotype Corsiva" panose="03010101010201010101" pitchFamily="66" charset="0"/>
                <a:cs typeface="Times New Roman" panose="02020603050405020304" pitchFamily="18" charset="0"/>
              </a:rPr>
              <a:t>Estimation of Total sugar       -	 	</a:t>
            </a:r>
            <a:r>
              <a:rPr lang="en-US" sz="2400" dirty="0" err="1" smtClean="0">
                <a:latin typeface="Monotype Corsiva" panose="03010101010201010101" pitchFamily="66" charset="0"/>
                <a:cs typeface="Times New Roman" panose="02020603050405020304" pitchFamily="18" charset="0"/>
              </a:rPr>
              <a:t>Orcinol</a:t>
            </a:r>
            <a:r>
              <a:rPr lang="en-US" sz="2400" dirty="0" smtClean="0">
                <a:latin typeface="Monotype Corsiva" panose="03010101010201010101" pitchFamily="66" charset="0"/>
                <a:cs typeface="Times New Roman" panose="02020603050405020304" pitchFamily="18" charset="0"/>
              </a:rPr>
              <a:t> sulphuric acid  method.</a:t>
            </a:r>
            <a:r>
              <a:rPr lang="en-US" sz="2400" dirty="0" smtClean="0">
                <a:solidFill>
                  <a:srgbClr val="FF0000"/>
                </a:solidFill>
                <a:latin typeface="Monotype Corsiva" panose="03010101010201010101" pitchFamily="66" charset="0"/>
                <a:cs typeface="Times New Roman" panose="02020603050405020304" pitchFamily="18" charset="0"/>
              </a:rPr>
              <a:t>								(</a:t>
            </a:r>
            <a:r>
              <a:rPr lang="en-IN" sz="2400" dirty="0">
                <a:solidFill>
                  <a:srgbClr val="FF0000"/>
                </a:solidFill>
                <a:latin typeface="Monotype Corsiva" panose="03010101010201010101" pitchFamily="66" charset="0"/>
                <a:cs typeface="Times New Roman" panose="02020603050405020304" pitchFamily="18" charset="0"/>
              </a:rPr>
              <a:t>Bruckner </a:t>
            </a:r>
            <a:r>
              <a:rPr lang="en-IN" sz="2400" i="1" dirty="0">
                <a:solidFill>
                  <a:srgbClr val="FF0000"/>
                </a:solidFill>
                <a:latin typeface="Monotype Corsiva" panose="03010101010201010101" pitchFamily="66" charset="0"/>
                <a:cs typeface="Times New Roman" panose="02020603050405020304" pitchFamily="18" charset="0"/>
              </a:rPr>
              <a:t>et al</a:t>
            </a:r>
            <a:r>
              <a:rPr lang="en-IN" sz="2400" dirty="0">
                <a:solidFill>
                  <a:srgbClr val="FF0000"/>
                </a:solidFill>
                <a:latin typeface="Monotype Corsiva" panose="03010101010201010101" pitchFamily="66" charset="0"/>
                <a:cs typeface="Times New Roman" panose="02020603050405020304" pitchFamily="18" charset="0"/>
              </a:rPr>
              <a:t> </a:t>
            </a:r>
            <a:r>
              <a:rPr lang="en-IN" sz="2400" dirty="0" smtClean="0">
                <a:solidFill>
                  <a:srgbClr val="FF0000"/>
                </a:solidFill>
                <a:latin typeface="Monotype Corsiva" panose="03010101010201010101" pitchFamily="66" charset="0"/>
                <a:cs typeface="Times New Roman" panose="02020603050405020304" pitchFamily="18" charset="0"/>
              </a:rPr>
              <a:t>1955)</a:t>
            </a:r>
            <a:endParaRPr lang="en-US" sz="2400" dirty="0" smtClean="0">
              <a:solidFill>
                <a:srgbClr val="FF0000"/>
              </a:solidFill>
              <a:latin typeface="Monotype Corsiva" panose="03010101010201010101" pitchFamily="66" charset="0"/>
              <a:cs typeface="Times New Roman" panose="02020603050405020304" pitchFamily="18" charset="0"/>
            </a:endParaRPr>
          </a:p>
          <a:p>
            <a:pPr>
              <a:lnSpc>
                <a:spcPct val="150000"/>
              </a:lnSpc>
              <a:buFont typeface="Wingdings" panose="05000000000000000000" pitchFamily="2" charset="2"/>
              <a:buChar char="§"/>
            </a:pPr>
            <a:r>
              <a:rPr lang="en-US" sz="2400" dirty="0" smtClean="0">
                <a:latin typeface="Monotype Corsiva" panose="03010101010201010101" pitchFamily="66" charset="0"/>
                <a:cs typeface="Times New Roman" panose="02020603050405020304" pitchFamily="18" charset="0"/>
              </a:rPr>
              <a:t>Estimation of Protein</a:t>
            </a:r>
            <a:r>
              <a:rPr lang="en-US" sz="2400" dirty="0">
                <a:latin typeface="Monotype Corsiva" panose="03010101010201010101" pitchFamily="66" charset="0"/>
                <a:cs typeface="Times New Roman" panose="02020603050405020304" pitchFamily="18" charset="0"/>
              </a:rPr>
              <a:t>	</a:t>
            </a:r>
            <a:r>
              <a:rPr lang="en-US" sz="2400" dirty="0" smtClean="0">
                <a:latin typeface="Monotype Corsiva" panose="03010101010201010101" pitchFamily="66" charset="0"/>
                <a:cs typeface="Times New Roman" panose="02020603050405020304" pitchFamily="18" charset="0"/>
              </a:rPr>
              <a:t>	-	           Lowry’s method.	</a:t>
            </a:r>
            <a:r>
              <a:rPr lang="en-US" sz="2400" dirty="0" smtClean="0">
                <a:solidFill>
                  <a:srgbClr val="FF0000"/>
                </a:solidFill>
                <a:latin typeface="Monotype Corsiva" panose="03010101010201010101" pitchFamily="66" charset="0"/>
                <a:cs typeface="Times New Roman" panose="02020603050405020304" pitchFamily="18" charset="0"/>
              </a:rPr>
              <a:t>							</a:t>
            </a:r>
            <a:r>
              <a:rPr lang="en-US" sz="2400" dirty="0">
                <a:solidFill>
                  <a:srgbClr val="FF0000"/>
                </a:solidFill>
                <a:latin typeface="Monotype Corsiva" panose="03010101010201010101" pitchFamily="66" charset="0"/>
                <a:cs typeface="Times New Roman" panose="02020603050405020304" pitchFamily="18" charset="0"/>
              </a:rPr>
              <a:t>	</a:t>
            </a:r>
            <a:r>
              <a:rPr lang="en-US" sz="2400" dirty="0" smtClean="0">
                <a:solidFill>
                  <a:srgbClr val="FF0000"/>
                </a:solidFill>
                <a:latin typeface="Monotype Corsiva" panose="03010101010201010101" pitchFamily="66" charset="0"/>
                <a:cs typeface="Times New Roman" panose="02020603050405020304" pitchFamily="18" charset="0"/>
              </a:rPr>
              <a:t>	 (</a:t>
            </a:r>
            <a:r>
              <a:rPr lang="en-IN" sz="2400" dirty="0" smtClean="0">
                <a:solidFill>
                  <a:srgbClr val="FF0000"/>
                </a:solidFill>
                <a:latin typeface="Monotype Corsiva" panose="03010101010201010101" pitchFamily="66" charset="0"/>
                <a:cs typeface="Times New Roman" panose="02020603050405020304" pitchFamily="18" charset="0"/>
              </a:rPr>
              <a:t>Lowry </a:t>
            </a:r>
            <a:r>
              <a:rPr lang="en-IN" sz="2400" i="1" dirty="0" smtClean="0">
                <a:solidFill>
                  <a:srgbClr val="FF0000"/>
                </a:solidFill>
                <a:latin typeface="Monotype Corsiva" panose="03010101010201010101" pitchFamily="66" charset="0"/>
                <a:cs typeface="Times New Roman" panose="02020603050405020304" pitchFamily="18" charset="0"/>
              </a:rPr>
              <a:t>et al</a:t>
            </a:r>
            <a:r>
              <a:rPr lang="en-IN" sz="2400" dirty="0" smtClean="0">
                <a:solidFill>
                  <a:srgbClr val="FF0000"/>
                </a:solidFill>
                <a:latin typeface="Monotype Corsiva" panose="03010101010201010101" pitchFamily="66" charset="0"/>
                <a:cs typeface="Times New Roman" panose="02020603050405020304" pitchFamily="18" charset="0"/>
              </a:rPr>
              <a:t> 1951)</a:t>
            </a:r>
            <a:endParaRPr lang="en-US" sz="2400" dirty="0" smtClean="0">
              <a:solidFill>
                <a:srgbClr val="FF0000"/>
              </a:solidFill>
              <a:latin typeface="Monotype Corsiva" panose="03010101010201010101" pitchFamily="66" charset="0"/>
              <a:cs typeface="Times New Roman" panose="02020603050405020304" pitchFamily="18" charset="0"/>
            </a:endParaRPr>
          </a:p>
          <a:p>
            <a:pPr>
              <a:lnSpc>
                <a:spcPct val="150000"/>
              </a:lnSpc>
              <a:buFont typeface="Wingdings" panose="05000000000000000000" pitchFamily="2" charset="2"/>
              <a:buChar char="§"/>
            </a:pPr>
            <a:r>
              <a:rPr lang="en-US" sz="2400" dirty="0" smtClean="0">
                <a:latin typeface="Monotype Corsiva" panose="03010101010201010101" pitchFamily="66" charset="0"/>
                <a:cs typeface="Times New Roman" panose="02020603050405020304" pitchFamily="18" charset="0"/>
              </a:rPr>
              <a:t>Estimation of sulphate	          -	          BaCl</a:t>
            </a:r>
            <a:r>
              <a:rPr lang="en-US" sz="2400" baseline="-25000" dirty="0" smtClean="0">
                <a:latin typeface="Monotype Corsiva" panose="03010101010201010101" pitchFamily="66" charset="0"/>
                <a:cs typeface="Times New Roman" panose="02020603050405020304" pitchFamily="18" charset="0"/>
              </a:rPr>
              <a:t>2</a:t>
            </a:r>
            <a:r>
              <a:rPr lang="en-US" sz="2400" dirty="0" smtClean="0">
                <a:latin typeface="Monotype Corsiva" panose="03010101010201010101" pitchFamily="66" charset="0"/>
                <a:cs typeface="Times New Roman" panose="02020603050405020304" pitchFamily="18" charset="0"/>
              </a:rPr>
              <a:t> gelatin method</a:t>
            </a:r>
            <a:r>
              <a:rPr lang="en-US" sz="2400" dirty="0" smtClean="0">
                <a:solidFill>
                  <a:srgbClr val="FF0000"/>
                </a:solidFill>
                <a:latin typeface="Monotype Corsiva" panose="03010101010201010101" pitchFamily="66" charset="0"/>
                <a:cs typeface="Times New Roman" panose="02020603050405020304" pitchFamily="18" charset="0"/>
              </a:rPr>
              <a:t>.</a:t>
            </a:r>
          </a:p>
          <a:p>
            <a:pPr>
              <a:lnSpc>
                <a:spcPct val="150000"/>
              </a:lnSpc>
              <a:buFont typeface="Wingdings" panose="05000000000000000000" pitchFamily="2" charset="2"/>
              <a:buChar char="§"/>
            </a:pPr>
            <a:r>
              <a:rPr lang="en-US" sz="2400" dirty="0" smtClean="0">
                <a:latin typeface="Monotype Corsiva" panose="03010101010201010101" pitchFamily="66" charset="0"/>
                <a:cs typeface="Times New Roman" panose="02020603050405020304" pitchFamily="18" charset="0"/>
              </a:rPr>
              <a:t>Estimation of Uronic acid 	-  	          Meta di hydroxyl phenyl </a:t>
            </a:r>
            <a:r>
              <a:rPr lang="en-US" sz="2400" dirty="0">
                <a:latin typeface="Monotype Corsiva" panose="03010101010201010101" pitchFamily="66" charset="0"/>
                <a:cs typeface="Times New Roman" panose="02020603050405020304" pitchFamily="18" charset="0"/>
              </a:rPr>
              <a:t> </a:t>
            </a:r>
            <a:r>
              <a:rPr lang="en-US" sz="2400" dirty="0" smtClean="0">
                <a:latin typeface="Monotype Corsiva" panose="03010101010201010101" pitchFamily="66" charset="0"/>
                <a:cs typeface="Times New Roman" panose="02020603050405020304" pitchFamily="18" charset="0"/>
              </a:rPr>
              <a:t>method</a:t>
            </a:r>
          </a:p>
          <a:p>
            <a:pPr marL="2743200" lvl="8" indent="0">
              <a:lnSpc>
                <a:spcPct val="150000"/>
              </a:lnSpc>
              <a:buNone/>
            </a:pPr>
            <a:r>
              <a:rPr lang="en-IN" sz="2400" dirty="0" smtClean="0">
                <a:latin typeface="Monotype Corsiva" panose="03010101010201010101" pitchFamily="66" charset="0"/>
                <a:cs typeface="Times New Roman" panose="02020603050405020304" pitchFamily="18" charset="0"/>
              </a:rPr>
              <a:t>		            </a:t>
            </a:r>
            <a:r>
              <a:rPr lang="en-IN" sz="2400" dirty="0" smtClean="0">
                <a:solidFill>
                  <a:srgbClr val="FF0000"/>
                </a:solidFill>
                <a:latin typeface="Monotype Corsiva" panose="03010101010201010101" pitchFamily="66" charset="0"/>
                <a:cs typeface="Times New Roman" panose="02020603050405020304" pitchFamily="18" charset="0"/>
              </a:rPr>
              <a:t>(</a:t>
            </a:r>
            <a:r>
              <a:rPr lang="en-IN" sz="2400" dirty="0" err="1" smtClean="0">
                <a:solidFill>
                  <a:srgbClr val="FF0000"/>
                </a:solidFill>
                <a:latin typeface="Monotype Corsiva" panose="03010101010201010101" pitchFamily="66" charset="0"/>
                <a:cs typeface="Times New Roman" panose="02020603050405020304" pitchFamily="18" charset="0"/>
              </a:rPr>
              <a:t>Filisetti-Cozzzi</a:t>
            </a:r>
            <a:r>
              <a:rPr lang="en-IN" sz="2400" dirty="0" smtClean="0">
                <a:solidFill>
                  <a:srgbClr val="FF0000"/>
                </a:solidFill>
                <a:latin typeface="Monotype Corsiva" panose="03010101010201010101" pitchFamily="66" charset="0"/>
                <a:cs typeface="Times New Roman" panose="02020603050405020304" pitchFamily="18" charset="0"/>
              </a:rPr>
              <a:t> </a:t>
            </a:r>
            <a:r>
              <a:rPr lang="en-IN" sz="2400" i="1" dirty="0" smtClean="0">
                <a:solidFill>
                  <a:srgbClr val="FF0000"/>
                </a:solidFill>
                <a:latin typeface="Monotype Corsiva" panose="03010101010201010101" pitchFamily="66" charset="0"/>
                <a:cs typeface="Times New Roman" panose="02020603050405020304" pitchFamily="18" charset="0"/>
              </a:rPr>
              <a:t>et al</a:t>
            </a:r>
            <a:r>
              <a:rPr lang="en-IN" sz="2400" dirty="0" smtClean="0">
                <a:solidFill>
                  <a:srgbClr val="FF0000"/>
                </a:solidFill>
                <a:latin typeface="Monotype Corsiva" panose="03010101010201010101" pitchFamily="66" charset="0"/>
                <a:cs typeface="Times New Roman" panose="02020603050405020304" pitchFamily="18" charset="0"/>
              </a:rPr>
              <a:t> 1991)</a:t>
            </a:r>
            <a:endParaRPr lang="en-US" sz="2400" dirty="0" smtClean="0">
              <a:latin typeface="Monotype Corsiva" panose="03010101010201010101" pitchFamily="66" charset="0"/>
              <a:cs typeface="Times New Roman" panose="02020603050405020304" pitchFamily="18" charset="0"/>
            </a:endParaRPr>
          </a:p>
          <a:p>
            <a:pPr marL="0" indent="0">
              <a:buNone/>
            </a:pPr>
            <a:endParaRPr lang="en-US" sz="1200" b="1" dirty="0" smtClean="0"/>
          </a:p>
          <a:p>
            <a:endParaRPr lang="en-US" sz="1100" b="1" dirty="0" smtClean="0">
              <a:solidFill>
                <a:srgbClr val="FF0000"/>
              </a:solidFill>
            </a:endParaRPr>
          </a:p>
          <a:p>
            <a:pPr>
              <a:buNone/>
            </a:pPr>
            <a:r>
              <a:rPr lang="en-US" sz="1100" b="1" dirty="0" smtClean="0">
                <a:solidFill>
                  <a:srgbClr val="FF0000"/>
                </a:solidFill>
              </a:rPr>
              <a:t>   </a:t>
            </a:r>
          </a:p>
          <a:p>
            <a:endParaRPr lang="en-US" sz="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7886700" cy="5943600"/>
          </a:xfrm>
        </p:spPr>
        <p:txBody>
          <a:bodyPr>
            <a:normAutofit fontScale="85000" lnSpcReduction="10000"/>
          </a:bodyPr>
          <a:lstStyle/>
          <a:p>
            <a:pPr>
              <a:lnSpc>
                <a:spcPct val="100000"/>
              </a:lnSpc>
              <a:buFont typeface="Wingdings" panose="05000000000000000000" pitchFamily="2" charset="2"/>
              <a:buChar char="§"/>
            </a:pPr>
            <a:r>
              <a:rPr lang="en-US" sz="2800" dirty="0" smtClean="0">
                <a:latin typeface="Monotype Corsiva" panose="03010101010201010101" pitchFamily="66" charset="0"/>
                <a:cs typeface="Times New Roman" panose="02020603050405020304" pitchFamily="18" charset="0"/>
              </a:rPr>
              <a:t>FT-IR  Analysis  </a:t>
            </a:r>
            <a:r>
              <a:rPr lang="en-US" sz="2800" dirty="0" smtClean="0">
                <a:solidFill>
                  <a:srgbClr val="FF0000"/>
                </a:solidFill>
                <a:latin typeface="Monotype Corsiva" panose="03010101010201010101" pitchFamily="66" charset="0"/>
                <a:cs typeface="Times New Roman" panose="02020603050405020304" pitchFamily="18" charset="0"/>
              </a:rPr>
              <a:t>(</a:t>
            </a:r>
            <a:r>
              <a:rPr lang="en-IN" sz="2800" dirty="0" err="1">
                <a:solidFill>
                  <a:srgbClr val="FF0000"/>
                </a:solidFill>
                <a:latin typeface="Monotype Corsiva" panose="03010101010201010101" pitchFamily="66" charset="0"/>
                <a:cs typeface="Times New Roman" panose="02020603050405020304" pitchFamily="18" charset="0"/>
              </a:rPr>
              <a:t>Lijour</a:t>
            </a:r>
            <a:r>
              <a:rPr lang="en-IN" sz="2800" dirty="0">
                <a:solidFill>
                  <a:srgbClr val="FF0000"/>
                </a:solidFill>
                <a:latin typeface="Monotype Corsiva" panose="03010101010201010101" pitchFamily="66" charset="0"/>
                <a:cs typeface="Times New Roman" panose="02020603050405020304" pitchFamily="18" charset="0"/>
              </a:rPr>
              <a:t> </a:t>
            </a:r>
            <a:r>
              <a:rPr lang="en-IN" sz="2800" i="1" dirty="0">
                <a:solidFill>
                  <a:srgbClr val="FF0000"/>
                </a:solidFill>
                <a:latin typeface="Monotype Corsiva" panose="03010101010201010101" pitchFamily="66" charset="0"/>
                <a:cs typeface="Times New Roman" panose="02020603050405020304" pitchFamily="18" charset="0"/>
              </a:rPr>
              <a:t>et al</a:t>
            </a:r>
            <a:r>
              <a:rPr lang="en-IN" sz="2800" dirty="0">
                <a:solidFill>
                  <a:srgbClr val="FF0000"/>
                </a:solidFill>
                <a:latin typeface="Monotype Corsiva" panose="03010101010201010101" pitchFamily="66" charset="0"/>
                <a:cs typeface="Times New Roman" panose="02020603050405020304" pitchFamily="18" charset="0"/>
              </a:rPr>
              <a:t> 1994</a:t>
            </a:r>
            <a:r>
              <a:rPr lang="en-IN" sz="2800" dirty="0" smtClean="0">
                <a:solidFill>
                  <a:srgbClr val="FF0000"/>
                </a:solidFill>
                <a:latin typeface="Monotype Corsiva" panose="03010101010201010101" pitchFamily="66" charset="0"/>
                <a:cs typeface="Times New Roman" panose="02020603050405020304" pitchFamily="18" charset="0"/>
              </a:rPr>
              <a:t>)</a:t>
            </a:r>
          </a:p>
          <a:p>
            <a:pPr marL="0" indent="0" algn="just">
              <a:lnSpc>
                <a:spcPct val="220000"/>
              </a:lnSpc>
              <a:buNone/>
            </a:pPr>
            <a:r>
              <a:rPr lang="en-US" sz="2400" dirty="0" smtClean="0">
                <a:latin typeface="Times New Roman" panose="02020603050405020304" pitchFamily="18" charset="0"/>
                <a:cs typeface="Times New Roman" panose="02020603050405020304" pitchFamily="18" charset="0"/>
              </a:rPr>
              <a:t>	3 </a:t>
            </a:r>
            <a:r>
              <a:rPr lang="en-US" sz="2400" dirty="0">
                <a:latin typeface="Times New Roman" panose="02020603050405020304" pitchFamily="18" charset="0"/>
                <a:cs typeface="Times New Roman" panose="02020603050405020304" pitchFamily="18" charset="0"/>
              </a:rPr>
              <a:t>mg of </a:t>
            </a:r>
            <a:r>
              <a:rPr lang="en-US" sz="2400" dirty="0" smtClean="0">
                <a:latin typeface="Times New Roman" panose="02020603050405020304" pitchFamily="18" charset="0"/>
                <a:cs typeface="Times New Roman" panose="02020603050405020304" pitchFamily="18" charset="0"/>
              </a:rPr>
              <a:t>sample </a:t>
            </a:r>
            <a:r>
              <a:rPr lang="en-US" sz="2400" dirty="0">
                <a:latin typeface="Times New Roman" panose="02020603050405020304" pitchFamily="18" charset="0"/>
                <a:cs typeface="Times New Roman" panose="02020603050405020304" pitchFamily="18" charset="0"/>
              </a:rPr>
              <a:t>was grinded with potassium bromide (</a:t>
            </a:r>
            <a:r>
              <a:rPr lang="en-US" sz="2400" dirty="0" err="1">
                <a:latin typeface="Times New Roman" panose="02020603050405020304" pitchFamily="18" charset="0"/>
                <a:cs typeface="Times New Roman" panose="02020603050405020304" pitchFamily="18" charset="0"/>
              </a:rPr>
              <a:t>KBr</a:t>
            </a:r>
            <a:r>
              <a:rPr lang="en-US" sz="2400" dirty="0">
                <a:latin typeface="Times New Roman" panose="02020603050405020304" pitchFamily="18" charset="0"/>
                <a:cs typeface="Times New Roman" panose="02020603050405020304" pitchFamily="18" charset="0"/>
              </a:rPr>
              <a:t>) and pelleted. Finally, pelleted sample was analyzed on a FTIR </a:t>
            </a:r>
            <a:r>
              <a:rPr lang="en-US" sz="2400" dirty="0">
                <a:solidFill>
                  <a:srgbClr val="FF0000"/>
                </a:solidFill>
                <a:latin typeface="Times New Roman" panose="02020603050405020304" pitchFamily="18" charset="0"/>
                <a:cs typeface="Times New Roman" panose="02020603050405020304" pitchFamily="18" charset="0"/>
              </a:rPr>
              <a:t>Bruker IFS 85. </a:t>
            </a:r>
            <a:endParaRPr lang="en-IN" sz="2400" dirty="0">
              <a:solidFill>
                <a:srgbClr val="FF0000"/>
              </a:solidFill>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
            </a:pPr>
            <a:endParaRPr lang="en-IN" sz="2800" dirty="0" smtClean="0">
              <a:solidFill>
                <a:srgbClr val="FF0000"/>
              </a:solidFill>
              <a:latin typeface="Monotype Corsiva" panose="03010101010201010101" pitchFamily="66" charset="0"/>
              <a:cs typeface="Times New Roman" panose="02020603050405020304" pitchFamily="18" charset="0"/>
            </a:endParaRPr>
          </a:p>
          <a:p>
            <a:pPr>
              <a:lnSpc>
                <a:spcPct val="100000"/>
              </a:lnSpc>
              <a:buFont typeface="Wingdings" panose="05000000000000000000" pitchFamily="2" charset="2"/>
              <a:buChar char="§"/>
            </a:pPr>
            <a:r>
              <a:rPr lang="en-IN" sz="2800" dirty="0" smtClean="0">
                <a:solidFill>
                  <a:schemeClr val="tx1">
                    <a:lumMod val="85000"/>
                    <a:lumOff val="15000"/>
                  </a:schemeClr>
                </a:solidFill>
                <a:latin typeface="Monotype Corsiva" panose="03010101010201010101" pitchFamily="66" charset="0"/>
                <a:cs typeface="Times New Roman" panose="02020603050405020304" pitchFamily="18" charset="0"/>
              </a:rPr>
              <a:t>HPLC  Analysis </a:t>
            </a:r>
            <a:r>
              <a:rPr lang="en-IN" sz="2800" dirty="0">
                <a:solidFill>
                  <a:schemeClr val="tx1">
                    <a:lumMod val="85000"/>
                    <a:lumOff val="15000"/>
                  </a:schemeClr>
                </a:solidFill>
                <a:latin typeface="Monotype Corsiva" panose="03010101010201010101" pitchFamily="66" charset="0"/>
                <a:cs typeface="Times New Roman" panose="02020603050405020304" pitchFamily="18" charset="0"/>
              </a:rPr>
              <a:t>of </a:t>
            </a:r>
            <a:r>
              <a:rPr lang="en-IN" sz="2800" dirty="0" err="1" smtClean="0">
                <a:solidFill>
                  <a:schemeClr val="tx1">
                    <a:lumMod val="85000"/>
                    <a:lumOff val="15000"/>
                  </a:schemeClr>
                </a:solidFill>
                <a:latin typeface="Monotype Corsiva" panose="03010101010201010101" pitchFamily="66" charset="0"/>
                <a:cs typeface="Times New Roman" panose="02020603050405020304" pitchFamily="18" charset="0"/>
              </a:rPr>
              <a:t>monosugars</a:t>
            </a:r>
            <a:r>
              <a:rPr lang="en-IN" sz="2800" dirty="0" smtClean="0">
                <a:solidFill>
                  <a:schemeClr val="tx1">
                    <a:lumMod val="85000"/>
                    <a:lumOff val="15000"/>
                  </a:schemeClr>
                </a:solidFill>
                <a:latin typeface="Monotype Corsiva" panose="03010101010201010101" pitchFamily="66" charset="0"/>
                <a:cs typeface="Times New Roman" panose="02020603050405020304" pitchFamily="18" charset="0"/>
              </a:rPr>
              <a:t> </a:t>
            </a:r>
            <a:r>
              <a:rPr lang="en-US" sz="2800" b="1" dirty="0" smtClean="0">
                <a:solidFill>
                  <a:srgbClr val="FF0000"/>
                </a:solidFill>
                <a:latin typeface="Monotype Corsiva" panose="03010101010201010101" pitchFamily="66" charset="0"/>
                <a:cs typeface="Times New Roman" panose="02020603050405020304" pitchFamily="18" charset="0"/>
              </a:rPr>
              <a:t>(</a:t>
            </a:r>
            <a:r>
              <a:rPr lang="en-US" sz="2800" dirty="0" smtClean="0">
                <a:solidFill>
                  <a:srgbClr val="FF0000"/>
                </a:solidFill>
                <a:latin typeface="Monotype Corsiva" panose="03010101010201010101" pitchFamily="66" charset="0"/>
              </a:rPr>
              <a:t>Freitas </a:t>
            </a:r>
            <a:r>
              <a:rPr lang="en-US" sz="2800" i="1" dirty="0">
                <a:solidFill>
                  <a:srgbClr val="FF0000"/>
                </a:solidFill>
                <a:latin typeface="Monotype Corsiva" panose="03010101010201010101" pitchFamily="66" charset="0"/>
              </a:rPr>
              <a:t>et al</a:t>
            </a:r>
            <a:r>
              <a:rPr lang="en-US" sz="2800" dirty="0">
                <a:solidFill>
                  <a:srgbClr val="FF0000"/>
                </a:solidFill>
                <a:latin typeface="Monotype Corsiva" panose="03010101010201010101" pitchFamily="66" charset="0"/>
              </a:rPr>
              <a:t>., 2009</a:t>
            </a:r>
            <a:r>
              <a:rPr lang="en-US" sz="2800" b="1" dirty="0" smtClean="0">
                <a:solidFill>
                  <a:srgbClr val="FF0000"/>
                </a:solidFill>
                <a:latin typeface="Monotype Corsiva" panose="03010101010201010101" pitchFamily="66" charset="0"/>
                <a:cs typeface="Times New Roman" panose="02020603050405020304" pitchFamily="18" charset="0"/>
              </a:rPr>
              <a:t>)</a:t>
            </a:r>
          </a:p>
          <a:p>
            <a:pPr marL="0" indent="0" algn="just">
              <a:lnSpc>
                <a:spcPct val="210000"/>
              </a:lnSpc>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10 mg </a:t>
            </a:r>
            <a:r>
              <a:rPr lang="en-US" sz="2400" dirty="0" smtClean="0">
                <a:latin typeface="Times New Roman" panose="02020603050405020304" pitchFamily="18" charset="0"/>
                <a:cs typeface="Times New Roman" panose="02020603050405020304" pitchFamily="18" charset="0"/>
              </a:rPr>
              <a:t>of lyophilized sample was  </a:t>
            </a:r>
            <a:r>
              <a:rPr lang="en-US" sz="2400" dirty="0">
                <a:latin typeface="Times New Roman" panose="02020603050405020304" pitchFamily="18" charset="0"/>
                <a:cs typeface="Times New Roman" panose="02020603050405020304" pitchFamily="18" charset="0"/>
              </a:rPr>
              <a:t>hydrolyzed </a:t>
            </a:r>
            <a:r>
              <a:rPr lang="en-US" sz="2400" dirty="0" smtClean="0">
                <a:latin typeface="Times New Roman" panose="02020603050405020304" pitchFamily="18" charset="0"/>
                <a:cs typeface="Times New Roman" panose="02020603050405020304" pitchFamily="18" charset="0"/>
              </a:rPr>
              <a:t>in 4M </a:t>
            </a:r>
            <a:r>
              <a:rPr lang="en-US" sz="2400" dirty="0">
                <a:latin typeface="Times New Roman" panose="02020603050405020304" pitchFamily="18" charset="0"/>
                <a:cs typeface="Times New Roman" panose="02020603050405020304" pitchFamily="18" charset="0"/>
              </a:rPr>
              <a:t>tri </a:t>
            </a:r>
            <a:r>
              <a:rPr lang="en-US" sz="2400" dirty="0" err="1">
                <a:latin typeface="Times New Roman" panose="02020603050405020304" pitchFamily="18" charset="0"/>
                <a:cs typeface="Times New Roman" panose="02020603050405020304" pitchFamily="18" charset="0"/>
              </a:rPr>
              <a:t>fluoro</a:t>
            </a:r>
            <a:r>
              <a:rPr lang="en-US" sz="2400" dirty="0">
                <a:latin typeface="Times New Roman" panose="02020603050405020304" pitchFamily="18" charset="0"/>
                <a:cs typeface="Times New Roman" panose="02020603050405020304" pitchFamily="18" charset="0"/>
              </a:rPr>
              <a:t> acetic acid (</a:t>
            </a:r>
            <a:r>
              <a:rPr lang="en-US" sz="2400" dirty="0" smtClean="0">
                <a:latin typeface="Times New Roman" panose="02020603050405020304" pitchFamily="18" charset="0"/>
                <a:cs typeface="Times New Roman" panose="02020603050405020304" pitchFamily="18" charset="0"/>
              </a:rPr>
              <a:t>TFA) and heated </a:t>
            </a:r>
            <a:r>
              <a:rPr lang="en-US" sz="2400" dirty="0">
                <a:latin typeface="Times New Roman" panose="02020603050405020304" pitchFamily="18" charset="0"/>
                <a:cs typeface="Times New Roman" panose="02020603050405020304" pitchFamily="18" charset="0"/>
              </a:rPr>
              <a:t>at 100° C for 15 min, resulting the residual acid was removed by distillation with methanol for three times</a:t>
            </a:r>
            <a:r>
              <a:rPr lang="en-US" sz="2400" dirty="0"/>
              <a:t>. </a:t>
            </a:r>
            <a:endParaRPr lang="en-US" sz="2400" dirty="0" smtClean="0">
              <a:latin typeface="Times New Roman" panose="02020603050405020304" pitchFamily="18" charset="0"/>
              <a:cs typeface="Times New Roman" panose="02020603050405020304" pitchFamily="18" charset="0"/>
            </a:endParaRPr>
          </a:p>
          <a:p>
            <a:pPr marL="0" indent="0">
              <a:lnSpc>
                <a:spcPct val="100000"/>
              </a:lnSpc>
              <a:buNone/>
            </a:pPr>
            <a:r>
              <a:rPr lang="en-US" sz="2400" dirty="0" smtClean="0">
                <a:latin typeface="Times New Roman" panose="02020603050405020304" pitchFamily="18" charset="0"/>
                <a:cs typeface="Times New Roman" panose="02020603050405020304" pitchFamily="18" charset="0"/>
              </a:rPr>
              <a:t>	</a:t>
            </a:r>
          </a:p>
          <a:p>
            <a:pPr marL="0" indent="0">
              <a:lnSpc>
                <a:spcPct val="100000"/>
              </a:lnSpc>
              <a:buNone/>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Column 	 :	</a:t>
            </a:r>
            <a:r>
              <a:rPr lang="en-US" sz="2400" dirty="0" err="1" smtClean="0">
                <a:latin typeface="Times New Roman" panose="02020603050405020304" pitchFamily="18" charset="0"/>
                <a:cs typeface="Times New Roman" panose="02020603050405020304" pitchFamily="18" charset="0"/>
              </a:rPr>
              <a:t>CarboPac</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PA10 </a:t>
            </a:r>
            <a:endParaRPr lang="en-US" sz="2400" dirty="0" smtClean="0">
              <a:latin typeface="Times New Roman" panose="02020603050405020304" pitchFamily="18" charset="0"/>
              <a:cs typeface="Times New Roman" panose="02020603050405020304" pitchFamily="18" charset="0"/>
            </a:endParaRPr>
          </a:p>
          <a:p>
            <a:pPr marL="0" indent="0">
              <a:lnSpc>
                <a:spcPct val="100000"/>
              </a:lnSpc>
              <a:buNone/>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Detector 	 :	RI detector </a:t>
            </a:r>
          </a:p>
          <a:p>
            <a:pPr marL="0" indent="0">
              <a:lnSpc>
                <a:spcPct val="100000"/>
              </a:lnSpc>
              <a:buNone/>
            </a:pPr>
            <a:endParaRPr lang="en-US" sz="2400" b="1" dirty="0">
              <a:solidFill>
                <a:srgbClr val="FF0000"/>
              </a:solidFill>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20441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457200"/>
            <a:ext cx="8305800" cy="3816429"/>
          </a:xfrm>
          <a:prstGeom prst="rect">
            <a:avLst/>
          </a:prstGeom>
        </p:spPr>
        <p:txBody>
          <a:bodyPr wrap="square">
            <a:spAutoFit/>
          </a:bodyPr>
          <a:lstStyle/>
          <a:p>
            <a:pPr>
              <a:lnSpc>
                <a:spcPct val="100000"/>
              </a:lnSpc>
              <a:buFont typeface="Wingdings" panose="05000000000000000000" pitchFamily="2" charset="2"/>
              <a:buChar char="§"/>
            </a:pPr>
            <a:r>
              <a:rPr lang="en-US" sz="2400" dirty="0">
                <a:solidFill>
                  <a:schemeClr val="bg2">
                    <a:lumMod val="25000"/>
                  </a:schemeClr>
                </a:solidFill>
                <a:latin typeface="Monotype Corsiva" panose="03010101010201010101" pitchFamily="66" charset="0"/>
                <a:cs typeface="Times New Roman" panose="02020603050405020304" pitchFamily="18" charset="0"/>
              </a:rPr>
              <a:t>NMR</a:t>
            </a:r>
            <a:r>
              <a:rPr lang="en-US" dirty="0">
                <a:solidFill>
                  <a:schemeClr val="bg2">
                    <a:lumMod val="25000"/>
                  </a:schemeClr>
                </a:solidFill>
                <a:latin typeface="Monotype Corsiva" panose="03010101010201010101" pitchFamily="66" charset="0"/>
                <a:cs typeface="Times New Roman" panose="02020603050405020304" pitchFamily="18" charset="0"/>
              </a:rPr>
              <a:t> </a:t>
            </a:r>
            <a:r>
              <a:rPr lang="en-US" dirty="0" smtClean="0">
                <a:solidFill>
                  <a:schemeClr val="bg2">
                    <a:lumMod val="25000"/>
                  </a:schemeClr>
                </a:solidFill>
                <a:latin typeface="Monotype Corsiva" panose="03010101010201010101" pitchFamily="66" charset="0"/>
                <a:cs typeface="Times New Roman" panose="02020603050405020304" pitchFamily="18" charset="0"/>
              </a:rPr>
              <a:t> </a:t>
            </a:r>
            <a:r>
              <a:rPr lang="en-US" dirty="0" smtClean="0">
                <a:solidFill>
                  <a:srgbClr val="FF0000"/>
                </a:solidFill>
                <a:latin typeface="Monotype Corsiva" panose="03010101010201010101" pitchFamily="66" charset="0"/>
                <a:cs typeface="Times New Roman" panose="02020603050405020304" pitchFamily="18" charset="0"/>
              </a:rPr>
              <a:t>(</a:t>
            </a:r>
            <a:r>
              <a:rPr lang="en-IN" dirty="0" err="1">
                <a:solidFill>
                  <a:srgbClr val="FF0000"/>
                </a:solidFill>
                <a:latin typeface="Monotype Corsiva" panose="03010101010201010101" pitchFamily="66" charset="0"/>
                <a:cs typeface="Times New Roman" panose="02020603050405020304" pitchFamily="18" charset="0"/>
              </a:rPr>
              <a:t>Guokui</a:t>
            </a:r>
            <a:r>
              <a:rPr lang="en-IN" dirty="0">
                <a:solidFill>
                  <a:srgbClr val="FF0000"/>
                </a:solidFill>
                <a:latin typeface="Monotype Corsiva" panose="03010101010201010101" pitchFamily="66" charset="0"/>
                <a:cs typeface="Times New Roman" panose="02020603050405020304" pitchFamily="18" charset="0"/>
              </a:rPr>
              <a:t> Qin </a:t>
            </a:r>
            <a:r>
              <a:rPr lang="en-IN" i="1" dirty="0">
                <a:solidFill>
                  <a:srgbClr val="FF0000"/>
                </a:solidFill>
                <a:latin typeface="Monotype Corsiva" panose="03010101010201010101" pitchFamily="66" charset="0"/>
                <a:cs typeface="Times New Roman" panose="02020603050405020304" pitchFamily="18" charset="0"/>
              </a:rPr>
              <a:t>et al</a:t>
            </a:r>
            <a:r>
              <a:rPr lang="en-IN" dirty="0">
                <a:solidFill>
                  <a:srgbClr val="FF0000"/>
                </a:solidFill>
                <a:latin typeface="Monotype Corsiva" panose="03010101010201010101" pitchFamily="66" charset="0"/>
                <a:cs typeface="Times New Roman" panose="02020603050405020304" pitchFamily="18" charset="0"/>
              </a:rPr>
              <a:t> 2007</a:t>
            </a:r>
            <a:r>
              <a:rPr lang="en-IN" dirty="0" smtClean="0">
                <a:solidFill>
                  <a:srgbClr val="FF0000"/>
                </a:solidFill>
                <a:latin typeface="Monotype Corsiva" panose="03010101010201010101" pitchFamily="66" charset="0"/>
                <a:cs typeface="Times New Roman" panose="02020603050405020304" pitchFamily="18" charset="0"/>
              </a:rPr>
              <a:t>)</a:t>
            </a:r>
          </a:p>
          <a:p>
            <a:pPr>
              <a:lnSpc>
                <a:spcPct val="100000"/>
              </a:lnSpc>
              <a:buFont typeface="Wingdings" panose="05000000000000000000" pitchFamily="2" charset="2"/>
              <a:buChar char="§"/>
            </a:pPr>
            <a:endParaRPr lang="en-IN" dirty="0">
              <a:solidFill>
                <a:srgbClr val="FF0000"/>
              </a:solidFill>
              <a:latin typeface="Monotype Corsiva" panose="03010101010201010101" pitchFamily="66" charset="0"/>
              <a:cs typeface="Times New Roman" panose="02020603050405020304" pitchFamily="18" charset="0"/>
            </a:endParaRPr>
          </a:p>
          <a:p>
            <a:pPr lvl="1" algn="just">
              <a:lnSpc>
                <a:spcPct val="200000"/>
              </a:lnSpc>
            </a:pPr>
            <a:r>
              <a:rPr lang="en-US" sz="2000" dirty="0" smtClean="0">
                <a:latin typeface="Times New Roman" panose="02020603050405020304" pitchFamily="18" charset="0"/>
                <a:cs typeface="Times New Roman" panose="02020603050405020304" pitchFamily="18" charset="0"/>
              </a:rPr>
              <a:t>	Proton </a:t>
            </a:r>
            <a:r>
              <a:rPr lang="en-US" sz="2000" dirty="0">
                <a:latin typeface="Times New Roman" panose="02020603050405020304" pitchFamily="18" charset="0"/>
                <a:cs typeface="Times New Roman" panose="02020603050405020304" pitchFamily="18" charset="0"/>
              </a:rPr>
              <a:t>nuclear magnetic resonance was recorded </a:t>
            </a:r>
            <a:r>
              <a:rPr lang="en-US" sz="2000" dirty="0" smtClean="0">
                <a:latin typeface="Times New Roman" panose="02020603050405020304" pitchFamily="18" charset="0"/>
                <a:cs typeface="Times New Roman" panose="02020603050405020304" pitchFamily="18" charset="0"/>
              </a:rPr>
              <a:t>by dissolving 20 </a:t>
            </a:r>
            <a:r>
              <a:rPr lang="en-US" sz="2000" dirty="0">
                <a:latin typeface="Times New Roman" panose="02020603050405020304" pitchFamily="18" charset="0"/>
                <a:cs typeface="Times New Roman" panose="02020603050405020304" pitchFamily="18" charset="0"/>
              </a:rPr>
              <a:t>mg of pure exopolymer </a:t>
            </a: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1ml of D</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O at room temperature and mixed thoroughly; resulting solution was recorded on NMR </a:t>
            </a:r>
            <a:r>
              <a:rPr lang="en-US" sz="2000" dirty="0" smtClean="0">
                <a:latin typeface="Times New Roman" panose="02020603050405020304" pitchFamily="18" charset="0"/>
                <a:cs typeface="Times New Roman" panose="02020603050405020304" pitchFamily="18" charset="0"/>
              </a:rPr>
              <a:t>spectrometer </a:t>
            </a:r>
            <a:r>
              <a:rPr lang="en-US" sz="2000" dirty="0" smtClean="0">
                <a:solidFill>
                  <a:srgbClr val="FF0000"/>
                </a:solidFill>
                <a:latin typeface="Times New Roman" panose="02020603050405020304" pitchFamily="18" charset="0"/>
                <a:cs typeface="Times New Roman" panose="02020603050405020304" pitchFamily="18" charset="0"/>
              </a:rPr>
              <a:t>(</a:t>
            </a:r>
            <a:r>
              <a:rPr lang="en-US" sz="2000" dirty="0">
                <a:solidFill>
                  <a:srgbClr val="FF0000"/>
                </a:solidFill>
                <a:latin typeface="Times New Roman" panose="02020603050405020304" pitchFamily="18" charset="0"/>
                <a:cs typeface="Times New Roman" panose="02020603050405020304" pitchFamily="18" charset="0"/>
              </a:rPr>
              <a:t>Bruker </a:t>
            </a:r>
            <a:r>
              <a:rPr lang="en-US" sz="2000" dirty="0" err="1" smtClean="0">
                <a:solidFill>
                  <a:srgbClr val="FF0000"/>
                </a:solidFill>
                <a:latin typeface="Times New Roman" panose="02020603050405020304" pitchFamily="18" charset="0"/>
                <a:cs typeface="Times New Roman" panose="02020603050405020304" pitchFamily="18" charset="0"/>
              </a:rPr>
              <a:t>Avance</a:t>
            </a:r>
            <a:r>
              <a:rPr lang="en-US" sz="2000" dirty="0" smtClean="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III 500 MHz (AV </a:t>
            </a:r>
            <a:r>
              <a:rPr lang="en-US" sz="2000" dirty="0" smtClean="0">
                <a:solidFill>
                  <a:srgbClr val="FF0000"/>
                </a:solidFill>
                <a:latin typeface="Times New Roman" panose="02020603050405020304" pitchFamily="18" charset="0"/>
                <a:cs typeface="Times New Roman" panose="02020603050405020304" pitchFamily="18" charset="0"/>
              </a:rPr>
              <a:t>500).</a:t>
            </a:r>
            <a:endParaRPr lang="en-US" sz="2000" dirty="0">
              <a:solidFill>
                <a:srgbClr val="FF0000"/>
              </a:solidFill>
              <a:latin typeface="Times New Roman" panose="02020603050405020304" pitchFamily="18" charset="0"/>
              <a:cs typeface="Times New Roman" panose="02020603050405020304" pitchFamily="18" charset="0"/>
            </a:endParaRPr>
          </a:p>
          <a:p>
            <a:pPr lvl="1" algn="just">
              <a:lnSpc>
                <a:spcPct val="200000"/>
              </a:lnSpc>
            </a:pPr>
            <a:endParaRPr lang="en-IN" sz="2000" dirty="0" smtClean="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52400" y="3429000"/>
            <a:ext cx="8991600" cy="3724096"/>
          </a:xfrm>
          <a:prstGeom prst="rect">
            <a:avLst/>
          </a:prstGeom>
          <a:noFill/>
        </p:spPr>
        <p:txBody>
          <a:bodyPr wrap="square" rtlCol="0">
            <a:spAutoFit/>
          </a:bodyPr>
          <a:lstStyle/>
          <a:p>
            <a:pPr marL="800100" lvl="1" indent="-342900">
              <a:lnSpc>
                <a:spcPct val="200000"/>
              </a:lnSpc>
              <a:buFont typeface="Wingdings" panose="05000000000000000000" pitchFamily="2" charset="2"/>
              <a:buChar char="§"/>
            </a:pPr>
            <a:r>
              <a:rPr lang="en-US" sz="2400" dirty="0">
                <a:latin typeface="Monotype Corsiva" panose="03010101010201010101" pitchFamily="66" charset="0"/>
              </a:rPr>
              <a:t>Diffraction scanning </a:t>
            </a:r>
            <a:r>
              <a:rPr lang="en-US" sz="2400" dirty="0" err="1">
                <a:latin typeface="Monotype Corsiva" panose="03010101010201010101" pitchFamily="66" charset="0"/>
              </a:rPr>
              <a:t>colorimetry</a:t>
            </a:r>
            <a:r>
              <a:rPr lang="en-US" sz="2400" dirty="0">
                <a:latin typeface="Monotype Corsiva" panose="03010101010201010101" pitchFamily="66" charset="0"/>
              </a:rPr>
              <a:t> (DSC) </a:t>
            </a:r>
            <a:r>
              <a:rPr lang="nb-NO" sz="2400" dirty="0">
                <a:solidFill>
                  <a:schemeClr val="accent6">
                    <a:lumMod val="50000"/>
                  </a:schemeClr>
                </a:solidFill>
                <a:latin typeface="Monotype Corsiva" panose="03010101010201010101" pitchFamily="66" charset="0"/>
                <a:cs typeface="Times New Roman" panose="02020603050405020304" pitchFamily="18" charset="0"/>
              </a:rPr>
              <a:t> </a:t>
            </a:r>
            <a:r>
              <a:rPr lang="nb-NO" sz="2400" dirty="0">
                <a:solidFill>
                  <a:srgbClr val="FF0000"/>
                </a:solidFill>
                <a:latin typeface="Monotype Corsiva" panose="03010101010201010101" pitchFamily="66" charset="0"/>
                <a:cs typeface="Times New Roman" panose="02020603050405020304" pitchFamily="18" charset="0"/>
              </a:rPr>
              <a:t>(</a:t>
            </a:r>
            <a:r>
              <a:rPr lang="nb-NO" dirty="0">
                <a:solidFill>
                  <a:srgbClr val="FF0000"/>
                </a:solidFill>
                <a:latin typeface="Monotype Corsiva" panose="03010101010201010101" pitchFamily="66" charset="0"/>
                <a:cs typeface="Times New Roman" panose="02020603050405020304" pitchFamily="18" charset="0"/>
              </a:rPr>
              <a:t>RP singh </a:t>
            </a:r>
            <a:r>
              <a:rPr lang="nb-NO" i="1" dirty="0">
                <a:solidFill>
                  <a:srgbClr val="FF0000"/>
                </a:solidFill>
                <a:latin typeface="Monotype Corsiva" panose="03010101010201010101" pitchFamily="66" charset="0"/>
                <a:cs typeface="Times New Roman" panose="02020603050405020304" pitchFamily="18" charset="0"/>
              </a:rPr>
              <a:t>et al</a:t>
            </a:r>
            <a:r>
              <a:rPr lang="nb-NO" dirty="0">
                <a:solidFill>
                  <a:srgbClr val="FF0000"/>
                </a:solidFill>
                <a:latin typeface="Monotype Corsiva" panose="03010101010201010101" pitchFamily="66" charset="0"/>
                <a:cs typeface="Times New Roman" panose="02020603050405020304" pitchFamily="18" charset="0"/>
              </a:rPr>
              <a:t> </a:t>
            </a:r>
            <a:r>
              <a:rPr lang="nb-NO" dirty="0" smtClean="0">
                <a:solidFill>
                  <a:srgbClr val="FF0000"/>
                </a:solidFill>
                <a:latin typeface="Monotype Corsiva" panose="03010101010201010101" pitchFamily="66" charset="0"/>
                <a:cs typeface="Times New Roman" panose="02020603050405020304" pitchFamily="18" charset="0"/>
              </a:rPr>
              <a:t>2011)</a:t>
            </a:r>
          </a:p>
          <a:p>
            <a:pPr lvl="1">
              <a:lnSpc>
                <a:spcPct val="200000"/>
              </a:lnSpc>
            </a:pPr>
            <a:r>
              <a:rPr lang="en-US" sz="2000" dirty="0" smtClean="0">
                <a:latin typeface="Times New Roman" panose="02020603050405020304" pitchFamily="18" charset="0"/>
                <a:cs typeface="Times New Roman" panose="02020603050405020304" pitchFamily="18" charset="0"/>
              </a:rPr>
              <a:t>		5 mg of purified </a:t>
            </a:r>
            <a:r>
              <a:rPr lang="en-US" sz="2000" dirty="0">
                <a:latin typeface="Times New Roman" panose="02020603050405020304" pitchFamily="18" charset="0"/>
                <a:cs typeface="Times New Roman" panose="02020603050405020304" pitchFamily="18" charset="0"/>
              </a:rPr>
              <a:t>exopolymer</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was scanned in DSC </a:t>
            </a:r>
            <a:r>
              <a:rPr lang="en-US" sz="2000" dirty="0" smtClean="0">
                <a:latin typeface="Times New Roman" panose="02020603050405020304" pitchFamily="18" charset="0"/>
                <a:cs typeface="Times New Roman" panose="02020603050405020304" pitchFamily="18" charset="0"/>
              </a:rPr>
              <a:t>at the </a:t>
            </a:r>
            <a:r>
              <a:rPr lang="en-US" sz="2000" dirty="0">
                <a:latin typeface="Times New Roman" panose="02020603050405020304" pitchFamily="18" charset="0"/>
                <a:cs typeface="Times New Roman" panose="02020603050405020304" pitchFamily="18" charset="0"/>
              </a:rPr>
              <a:t>range of </a:t>
            </a:r>
            <a:r>
              <a:rPr lang="en-US" sz="2000" dirty="0" smtClean="0">
                <a:latin typeface="Times New Roman" panose="02020603050405020304" pitchFamily="18" charset="0"/>
                <a:cs typeface="Times New Roman" panose="02020603050405020304" pitchFamily="18" charset="0"/>
              </a:rPr>
              <a:t>	40–450</a:t>
            </a:r>
            <a:r>
              <a:rPr lang="en-US" sz="2000" dirty="0">
                <a:latin typeface="Times New Roman" panose="02020603050405020304" pitchFamily="18" charset="0"/>
                <a:cs typeface="Times New Roman" panose="02020603050405020304" pitchFamily="18" charset="0"/>
              </a:rPr>
              <a:t>⁰C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10⁰C/min) under a nitrogen </a:t>
            </a:r>
            <a:r>
              <a:rPr lang="en-US" sz="2000" dirty="0" smtClean="0">
                <a:latin typeface="Times New Roman" panose="02020603050405020304" pitchFamily="18" charset="0"/>
                <a:cs typeface="Times New Roman" panose="02020603050405020304" pitchFamily="18" charset="0"/>
              </a:rPr>
              <a:t>atmosphere.</a:t>
            </a:r>
            <a:endParaRPr lang="nb-NO" sz="2000" dirty="0">
              <a:solidFill>
                <a:srgbClr val="FF0000"/>
              </a:solidFill>
              <a:latin typeface="Times New Roman" panose="02020603050405020304" pitchFamily="18" charset="0"/>
              <a:cs typeface="Times New Roman" panose="02020603050405020304" pitchFamily="18" charset="0"/>
            </a:endParaRPr>
          </a:p>
          <a:p>
            <a:pPr marL="800100" lvl="1" indent="-342900">
              <a:lnSpc>
                <a:spcPct val="200000"/>
              </a:lnSpc>
              <a:buFont typeface="Wingdings" panose="05000000000000000000" pitchFamily="2" charset="2"/>
              <a:buChar char="§"/>
            </a:pPr>
            <a:endParaRPr lang="nb-NO" dirty="0" smtClean="0">
              <a:solidFill>
                <a:srgbClr val="FF0000"/>
              </a:solidFill>
              <a:latin typeface="Monotype Corsiva" panose="03010101010201010101" pitchFamily="66" charset="0"/>
              <a:cs typeface="Times New Roman" panose="02020603050405020304" pitchFamily="18" charset="0"/>
            </a:endParaRPr>
          </a:p>
          <a:p>
            <a:pPr marL="800100" lvl="1" indent="-342900">
              <a:lnSpc>
                <a:spcPct val="200000"/>
              </a:lnSpc>
              <a:buFont typeface="Wingdings" panose="05000000000000000000" pitchFamily="2" charset="2"/>
              <a:buChar char="§"/>
            </a:pPr>
            <a:endParaRPr lang="nb-NO" dirty="0">
              <a:solidFill>
                <a:srgbClr val="FF0000"/>
              </a:solidFill>
              <a:latin typeface="Monotype Corsiva" panose="03010101010201010101" pitchFamily="66" charset="0"/>
              <a:cs typeface="Times New Roman" panose="02020603050405020304" pitchFamily="18" charset="0"/>
            </a:endParaRPr>
          </a:p>
          <a:p>
            <a:pPr marL="800100" lvl="1" indent="-342900">
              <a:lnSpc>
                <a:spcPct val="200000"/>
              </a:lnSpc>
              <a:buFont typeface="Wingdings" panose="05000000000000000000" pitchFamily="2" charset="2"/>
              <a:buChar char="§"/>
            </a:pPr>
            <a:endParaRPr lang="nb-NO" dirty="0">
              <a:solidFill>
                <a:srgbClr val="FF0000"/>
              </a:solidFill>
              <a:latin typeface="Monotype Corsiva" panose="03010101010201010101" pitchFamily="66" charset="0"/>
              <a:cs typeface="Times New Roman" panose="02020603050405020304" pitchFamily="18" charset="0"/>
            </a:endParaRPr>
          </a:p>
        </p:txBody>
      </p:sp>
    </p:spTree>
    <p:extLst>
      <p:ext uri="{BB962C8B-B14F-4D97-AF65-F5344CB8AC3E}">
        <p14:creationId xmlns:p14="http://schemas.microsoft.com/office/powerpoint/2010/main" val="4291043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0337"/>
            <a:ext cx="7886700" cy="625474"/>
          </a:xfrm>
        </p:spPr>
        <p:txBody>
          <a:bodyPr>
            <a:normAutofit/>
          </a:bodyPr>
          <a:lstStyle/>
          <a:p>
            <a:pPr algn="ctr"/>
            <a:r>
              <a:rPr lang="en-US" sz="3200" b="1" i="1" dirty="0">
                <a:solidFill>
                  <a:srgbClr val="7030A0"/>
                </a:solidFill>
                <a:latin typeface="Times New Roman" panose="02020603050405020304" pitchFamily="18" charset="0"/>
                <a:cs typeface="Times New Roman" panose="02020603050405020304" pitchFamily="18" charset="0"/>
              </a:rPr>
              <a:t>Assessment of Cytotoxic activity </a:t>
            </a:r>
            <a:endParaRPr lang="en-IN" sz="3200" b="1" i="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785811"/>
            <a:ext cx="8839200" cy="6080126"/>
          </a:xfrm>
        </p:spPr>
        <p:txBody>
          <a:bodyPr>
            <a:normAutofit/>
          </a:bodyPr>
          <a:lstStyle/>
          <a:p>
            <a:endParaRPr lang="en-IN" dirty="0" smtClean="0"/>
          </a:p>
          <a:p>
            <a:pPr marL="0" indent="0">
              <a:buNone/>
            </a:pPr>
            <a:r>
              <a:rPr lang="en-IN" sz="2600" b="1" i="1" dirty="0">
                <a:solidFill>
                  <a:srgbClr val="CC0099"/>
                </a:solidFill>
                <a:latin typeface="Times New Roman" panose="02020603050405020304" pitchFamily="18" charset="0"/>
                <a:cs typeface="Times New Roman" panose="02020603050405020304" pitchFamily="18" charset="0"/>
              </a:rPr>
              <a:t>XTT Assay</a:t>
            </a:r>
            <a:r>
              <a:rPr lang="en-IN" sz="2400" b="1" i="1" dirty="0">
                <a:solidFill>
                  <a:srgbClr val="CC0099"/>
                </a:solidFill>
                <a:latin typeface="Times New Roman" panose="02020603050405020304" pitchFamily="18" charset="0"/>
                <a:cs typeface="Times New Roman" panose="02020603050405020304" pitchFamily="18" charset="0"/>
                <a:sym typeface="Wingdings" panose="05000000000000000000" pitchFamily="2" charset="2"/>
              </a:rPr>
              <a:t>:</a:t>
            </a:r>
            <a:r>
              <a:rPr lang="en-US" sz="2800" b="1" i="1" dirty="0">
                <a:solidFill>
                  <a:srgbClr val="CC0099"/>
                </a:solidFill>
                <a:latin typeface="Times New Roman" pitchFamily="18" charset="0"/>
                <a:cs typeface="Times New Roman" pitchFamily="18" charset="0"/>
              </a:rPr>
              <a:t> </a:t>
            </a:r>
            <a:r>
              <a:rPr lang="en-US" sz="1700" b="1" dirty="0">
                <a:solidFill>
                  <a:srgbClr val="0070C0"/>
                </a:solidFill>
                <a:latin typeface="Times New Roman" pitchFamily="18" charset="0"/>
                <a:cs typeface="Times New Roman" pitchFamily="18" charset="0"/>
              </a:rPr>
              <a:t>(2,3-Bis(2-methoxy-4-nitro-5-sulfophenyl)-2H-tetrazolium-5-carbox-anilide</a:t>
            </a:r>
            <a:r>
              <a:rPr lang="en-US" sz="1700" b="1" dirty="0" smtClean="0">
                <a:solidFill>
                  <a:srgbClr val="0070C0"/>
                </a:solidFill>
                <a:latin typeface="Times New Roman" pitchFamily="18" charset="0"/>
                <a:cs typeface="Times New Roman" pitchFamily="18" charset="0"/>
              </a:rPr>
              <a:t>)</a:t>
            </a:r>
          </a:p>
          <a:p>
            <a:pPr marL="0" indent="0">
              <a:buNone/>
            </a:pPr>
            <a:endParaRPr lang="en-US" sz="1700" b="1" dirty="0" smtClean="0">
              <a:solidFill>
                <a:srgbClr val="0070C0"/>
              </a:solidFill>
              <a:latin typeface="Times New Roman" pitchFamily="18" charset="0"/>
              <a:cs typeface="Times New Roman" pitchFamily="18" charset="0"/>
            </a:endParaRPr>
          </a:p>
          <a:p>
            <a:pPr marL="0" indent="0">
              <a:lnSpc>
                <a:spcPct val="200000"/>
              </a:lnSpc>
              <a:buNone/>
            </a:pPr>
            <a:endParaRPr lang="en-IN"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692274"/>
            <a:ext cx="5029200" cy="2133600"/>
          </a:xfrm>
          <a:prstGeom prst="rect">
            <a:avLst/>
          </a:prstGeom>
        </p:spPr>
      </p:pic>
      <p:sp>
        <p:nvSpPr>
          <p:cNvPr id="7" name="Rectangle 6"/>
          <p:cNvSpPr/>
          <p:nvPr/>
        </p:nvSpPr>
        <p:spPr>
          <a:xfrm>
            <a:off x="266700" y="3841748"/>
            <a:ext cx="8610600" cy="2554545"/>
          </a:xfrm>
          <a:prstGeom prst="rect">
            <a:avLst/>
          </a:prstGeom>
        </p:spPr>
        <p:txBody>
          <a:bodyPr wrap="square">
            <a:spAutoFit/>
          </a:bodyPr>
          <a:lstStyle/>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An In vitro cell-based colorimetric assay for the screening of a compound and drugs for anticancer activity. </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An enzyme named succinate tetrazolium reductase present in the mitochondria of metabolically active cells involved in the reduction of XTT to formazon.</a:t>
            </a:r>
          </a:p>
        </p:txBody>
      </p:sp>
    </p:spTree>
    <p:extLst>
      <p:ext uri="{BB962C8B-B14F-4D97-AF65-F5344CB8AC3E}">
        <p14:creationId xmlns:p14="http://schemas.microsoft.com/office/powerpoint/2010/main" val="2147318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533400"/>
            <a:ext cx="8610600" cy="6247864"/>
          </a:xfrm>
          <a:prstGeom prst="rect">
            <a:avLst/>
          </a:prstGeom>
        </p:spPr>
        <p:txBody>
          <a:bodyPr wrap="square">
            <a:spAutoFit/>
          </a:bodyPr>
          <a:lstStyle/>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This </a:t>
            </a:r>
            <a:r>
              <a:rPr lang="en-IN" sz="2000" dirty="0">
                <a:latin typeface="Times New Roman" panose="02020603050405020304" pitchFamily="18" charset="0"/>
                <a:cs typeface="Times New Roman" panose="02020603050405020304" pitchFamily="18" charset="0"/>
              </a:rPr>
              <a:t>reduction leads to colour change (Yellow to orange) and breaking a part of positively charged quaternary tetrazole ring in XTT to form formazan</a:t>
            </a:r>
            <a:r>
              <a:rPr lang="en-IN"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This enzyme becomes inactivated shortly after cell death; hence, it affects the basic functions of the cells</a:t>
            </a:r>
            <a:r>
              <a:rPr lang="en-IN"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A549 lung cancer cell lines were used for this study.</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D</a:t>
            </a:r>
            <a:r>
              <a:rPr lang="en-IN" sz="2000" dirty="0" smtClean="0">
                <a:latin typeface="Times New Roman" panose="02020603050405020304" pitchFamily="18" charset="0"/>
                <a:cs typeface="Times New Roman" panose="02020603050405020304" pitchFamily="18" charset="0"/>
              </a:rPr>
              <a:t>ifferent </a:t>
            </a:r>
            <a:r>
              <a:rPr lang="en-IN" sz="2000" dirty="0">
                <a:latin typeface="Times New Roman" panose="02020603050405020304" pitchFamily="18" charset="0"/>
                <a:cs typeface="Times New Roman" panose="02020603050405020304" pitchFamily="18" charset="0"/>
              </a:rPr>
              <a:t>concentrations (12.5, 25, 50, 100, and 200 µg/ml) of exopolymer and cisplatin (an anticancer drug as standard) was prepared in dimethyl sulfoxide and 1 ml was added to the wells of </a:t>
            </a:r>
            <a:r>
              <a:rPr lang="en-IN" sz="2000" dirty="0" err="1">
                <a:latin typeface="Times New Roman" panose="02020603050405020304" pitchFamily="18" charset="0"/>
                <a:cs typeface="Times New Roman" panose="02020603050405020304" pitchFamily="18" charset="0"/>
              </a:rPr>
              <a:t>microtiter</a:t>
            </a:r>
            <a:r>
              <a:rPr lang="en-IN" sz="2000" dirty="0">
                <a:latin typeface="Times New Roman" panose="02020603050405020304" pitchFamily="18" charset="0"/>
                <a:cs typeface="Times New Roman" panose="02020603050405020304" pitchFamily="18" charset="0"/>
              </a:rPr>
              <a:t> plates separately containing A549 cancer cells.</a:t>
            </a:r>
            <a:r>
              <a:rPr lang="en-IN" sz="2000" dirty="0" smtClean="0">
                <a:latin typeface="Times New Roman" panose="02020603050405020304" pitchFamily="18" charset="0"/>
                <a:cs typeface="Times New Roman" panose="02020603050405020304" pitchFamily="18" charset="0"/>
              </a:rPr>
              <a:t> </a:t>
            </a:r>
            <a:endParaRPr lang="en-IN" sz="2000" dirty="0">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29471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685800"/>
            <a:ext cx="7696200" cy="5909310"/>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Finally, 50 µL of fresh XTT (1mg/0.9 ml RPMI along with XTT activating reagent) was added to the wells and incubated for 2 hours at 37⁰C.Then, the plates were mixed for 15 sec and the absorbance was recorded at 630 nm</a:t>
            </a:r>
            <a:endParaRPr lang="en-IN" sz="2000" b="1" i="1" dirty="0" smtClean="0">
              <a:solidFill>
                <a:srgbClr val="7030A0"/>
              </a:solidFill>
              <a:latin typeface="Times New Roman" panose="02020603050405020304" pitchFamily="18" charset="0"/>
              <a:cs typeface="Times New Roman" panose="02020603050405020304" pitchFamily="18" charset="0"/>
            </a:endParaRPr>
          </a:p>
          <a:p>
            <a:pPr algn="just">
              <a:lnSpc>
                <a:spcPct val="200000"/>
              </a:lnSpc>
            </a:pPr>
            <a:r>
              <a:rPr lang="en-IN" sz="2000" b="1" i="1" dirty="0" smtClean="0">
                <a:solidFill>
                  <a:srgbClr val="7030A0"/>
                </a:solidFill>
                <a:latin typeface="Times New Roman" panose="02020603050405020304" pitchFamily="18" charset="0"/>
                <a:cs typeface="Times New Roman" panose="02020603050405020304" pitchFamily="18" charset="0"/>
              </a:rPr>
              <a:t>Anti </a:t>
            </a:r>
            <a:r>
              <a:rPr lang="en-IN" sz="2000" b="1" i="1" dirty="0">
                <a:solidFill>
                  <a:srgbClr val="7030A0"/>
                </a:solidFill>
                <a:latin typeface="Times New Roman" panose="02020603050405020304" pitchFamily="18" charset="0"/>
                <a:cs typeface="Times New Roman" panose="02020603050405020304" pitchFamily="18" charset="0"/>
              </a:rPr>
              <a:t>bacterial activity of bacterial exopolymer</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Antibacterial activity of bacterial exopolymer was assayed by Well diffusion method.</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 Bacterial exopolymer was prepared in various solvents such as Acetone, Butanol, DMSO and Ethyl acetate  by dissolving 1mg/1ml.</a:t>
            </a:r>
          </a:p>
          <a:p>
            <a:endParaRPr lang="en-IN" dirty="0"/>
          </a:p>
        </p:txBody>
      </p:sp>
    </p:spTree>
    <p:extLst>
      <p:ext uri="{BB962C8B-B14F-4D97-AF65-F5344CB8AC3E}">
        <p14:creationId xmlns:p14="http://schemas.microsoft.com/office/powerpoint/2010/main" val="2107701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381000"/>
            <a:ext cx="7924800" cy="646331"/>
          </a:xfrm>
          <a:prstGeom prst="rect">
            <a:avLst/>
          </a:prstGeom>
          <a:noFill/>
        </p:spPr>
        <p:txBody>
          <a:bodyPr wrap="square" rtlCol="0">
            <a:spAutoFit/>
          </a:bodyPr>
          <a:lstStyle/>
          <a:p>
            <a:r>
              <a:rPr lang="en-IN" sz="3600" b="1" i="1" dirty="0" smtClean="0">
                <a:solidFill>
                  <a:schemeClr val="accent2">
                    <a:lumMod val="50000"/>
                  </a:schemeClr>
                </a:solidFill>
                <a:latin typeface="Times New Roman" panose="02020603050405020304" pitchFamily="18" charset="0"/>
                <a:cs typeface="Times New Roman" panose="02020603050405020304" pitchFamily="18" charset="0"/>
              </a:rPr>
              <a:t>Results and Discussion</a:t>
            </a:r>
            <a:endParaRPr lang="en-IN" sz="3600" b="1" i="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81000" y="1371600"/>
            <a:ext cx="8077200" cy="5016758"/>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The exopolymer producing bacterial strain was </a:t>
            </a:r>
            <a:r>
              <a:rPr lang="en-US" sz="2000" dirty="0" err="1">
                <a:latin typeface="Times New Roman" panose="02020603050405020304" pitchFamily="18" charset="0"/>
                <a:cs typeface="Times New Roman" panose="02020603050405020304" pitchFamily="18" charset="0"/>
              </a:rPr>
              <a:t>Gram</a:t>
            </a:r>
            <a:r>
              <a:rPr lang="en-US" sz="2000" baseline="30000" dirty="0" err="1">
                <a:latin typeface="Times New Roman" panose="02020603050405020304" pitchFamily="18" charset="0"/>
                <a:cs typeface="Times New Roman" panose="02020603050405020304" pitchFamily="18" charset="0"/>
              </a:rPr>
              <a:t>+ve</a:t>
            </a:r>
            <a:r>
              <a:rPr lang="en-US" sz="2000" baseline="30000" dirty="0">
                <a:latin typeface="Times New Roman" panose="02020603050405020304" pitchFamily="18" charset="0"/>
                <a:cs typeface="Times New Roman" panose="02020603050405020304" pitchFamily="18" charset="0"/>
              </a:rPr>
              <a:t> </a:t>
            </a:r>
            <a:r>
              <a:rPr lang="en-US" sz="2000" baseline="30000" dirty="0" smtClean="0">
                <a:latin typeface="Times New Roman" panose="02020603050405020304" pitchFamily="18" charset="0"/>
                <a:cs typeface="Times New Roman" panose="02020603050405020304" pitchFamily="18" charset="0"/>
              </a:rPr>
              <a:t> </a:t>
            </a:r>
            <a:r>
              <a:rPr lang="en-IN" sz="2000" dirty="0" smtClean="0">
                <a:latin typeface="Times New Roman" panose="02020603050405020304" pitchFamily="18" charset="0"/>
                <a:cs typeface="Times New Roman" panose="02020603050405020304" pitchFamily="18" charset="0"/>
              </a:rPr>
              <a:t>rod shaped and their biochemical and 16S rRNA sequence revealed the isolate was </a:t>
            </a:r>
            <a:r>
              <a:rPr lang="en-IN" sz="2000" i="1" dirty="0" smtClean="0">
                <a:latin typeface="Times New Roman" panose="02020603050405020304" pitchFamily="18" charset="0"/>
                <a:cs typeface="Times New Roman" panose="02020603050405020304" pitchFamily="18" charset="0"/>
              </a:rPr>
              <a:t>Bacillus flexus </a:t>
            </a:r>
            <a:r>
              <a:rPr lang="en-IN" sz="2000" dirty="0" smtClean="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Accesion</a:t>
            </a:r>
            <a:r>
              <a:rPr lang="en-US" sz="2000" dirty="0">
                <a:latin typeface="Times New Roman" panose="02020603050405020304" pitchFamily="18" charset="0"/>
                <a:cs typeface="Times New Roman" panose="02020603050405020304" pitchFamily="18" charset="0"/>
              </a:rPr>
              <a:t> Number</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smtClean="0">
                <a:solidFill>
                  <a:srgbClr val="FF0000"/>
                </a:solidFill>
                <a:latin typeface="Times New Roman" panose="02020603050405020304" pitchFamily="18" charset="0"/>
                <a:cs typeface="Times New Roman" panose="02020603050405020304" pitchFamily="18" charset="0"/>
              </a:rPr>
              <a:t>JX569797</a:t>
            </a:r>
            <a:r>
              <a:rPr lang="en-US"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Z</a:t>
            </a:r>
            <a:r>
              <a:rPr lang="en-US" sz="2000" dirty="0" smtClean="0">
                <a:latin typeface="Times New Roman" panose="02020603050405020304" pitchFamily="18" charset="0"/>
                <a:cs typeface="Times New Roman" panose="02020603050405020304" pitchFamily="18" charset="0"/>
              </a:rPr>
              <a:t>obell marine media it produce 478 mg/l of exopolymer, then it was extracted and purified for further studies.</a:t>
            </a:r>
          </a:p>
          <a:p>
            <a:pPr marL="342900" indent="-342900" algn="just">
              <a:lnSpc>
                <a:spcPct val="20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analysis revealed </a:t>
            </a:r>
            <a:r>
              <a:rPr lang="en-US" sz="2000" dirty="0">
                <a:latin typeface="Times New Roman" panose="02020603050405020304" pitchFamily="18" charset="0"/>
                <a:cs typeface="Times New Roman" panose="02020603050405020304" pitchFamily="18" charset="0"/>
              </a:rPr>
              <a:t>that the exopolymer </a:t>
            </a:r>
            <a:r>
              <a:rPr lang="en-US" sz="2000" dirty="0" smtClean="0">
                <a:latin typeface="Times New Roman" panose="02020603050405020304" pitchFamily="18" charset="0"/>
                <a:cs typeface="Times New Roman" panose="02020603050405020304" pitchFamily="18" charset="0"/>
              </a:rPr>
              <a:t>consist </a:t>
            </a:r>
            <a:r>
              <a:rPr lang="en-US" sz="2000" dirty="0">
                <a:latin typeface="Times New Roman" panose="02020603050405020304" pitchFamily="18" charset="0"/>
                <a:cs typeface="Times New Roman" panose="02020603050405020304" pitchFamily="18" charset="0"/>
              </a:rPr>
              <a:t>of about 65 % sugars, 3.1 % proteins, 0.24 % uronic acids and 12.7 % </a:t>
            </a:r>
            <a:r>
              <a:rPr lang="en-US" sz="2000" dirty="0" smtClean="0">
                <a:latin typeface="Times New Roman" panose="02020603050405020304" pitchFamily="18" charset="0"/>
                <a:cs typeface="Times New Roman" panose="02020603050405020304" pitchFamily="18" charset="0"/>
              </a:rPr>
              <a:t>sulfate </a:t>
            </a:r>
          </a:p>
          <a:p>
            <a:pPr algn="just">
              <a:lnSpc>
                <a:spcPct val="200000"/>
              </a:lnSpc>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62382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02657"/>
            <a:ext cx="8610600" cy="6524863"/>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presence of proteins, uronic acids and sulphate contributed polyanionic nature of </a:t>
            </a:r>
            <a:r>
              <a:rPr lang="en-US" sz="2000" dirty="0" smtClean="0">
                <a:latin typeface="Times New Roman" panose="02020603050405020304" pitchFamily="18" charset="0"/>
                <a:cs typeface="Times New Roman" panose="02020603050405020304" pitchFamily="18" charset="0"/>
              </a:rPr>
              <a:t>exopolymer.</a:t>
            </a:r>
          </a:p>
          <a:p>
            <a:pPr marL="342900" indent="-342900" algn="just">
              <a:lnSpc>
                <a:spcPct val="2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The presence of high </a:t>
            </a:r>
            <a:r>
              <a:rPr lang="en-US" sz="2000" dirty="0">
                <a:latin typeface="Times New Roman" panose="02020603050405020304" pitchFamily="18" charset="0"/>
                <a:cs typeface="Times New Roman" panose="02020603050405020304" pitchFamily="18" charset="0"/>
              </a:rPr>
              <a:t>sulfate </a:t>
            </a:r>
            <a:r>
              <a:rPr lang="en-US" sz="2000" dirty="0" smtClean="0">
                <a:latin typeface="Times New Roman" panose="02020603050405020304" pitchFamily="18" charset="0"/>
                <a:cs typeface="Times New Roman" panose="02020603050405020304" pitchFamily="18" charset="0"/>
              </a:rPr>
              <a:t>contents </a:t>
            </a:r>
            <a:r>
              <a:rPr lang="en-US" sz="2000" dirty="0" smtClean="0">
                <a:solidFill>
                  <a:srgbClr val="FF0000"/>
                </a:solidFill>
                <a:latin typeface="Times New Roman" panose="02020603050405020304" pitchFamily="18" charset="0"/>
                <a:cs typeface="Times New Roman" panose="02020603050405020304" pitchFamily="18" charset="0"/>
              </a:rPr>
              <a:t>(12.7%) </a:t>
            </a:r>
            <a:r>
              <a:rPr lang="en-US" sz="2000" dirty="0" smtClean="0">
                <a:latin typeface="Times New Roman" panose="02020603050405020304" pitchFamily="18" charset="0"/>
                <a:cs typeface="Times New Roman" panose="02020603050405020304" pitchFamily="18" charset="0"/>
              </a:rPr>
              <a:t>was especially interesting, which was an unusual </a:t>
            </a:r>
            <a:r>
              <a:rPr lang="en-US" sz="2000" dirty="0">
                <a:latin typeface="Times New Roman" panose="02020603050405020304" pitchFamily="18" charset="0"/>
                <a:cs typeface="Times New Roman" panose="02020603050405020304" pitchFamily="18" charset="0"/>
              </a:rPr>
              <a:t>components of </a:t>
            </a:r>
            <a:r>
              <a:rPr lang="en-US" sz="2000" dirty="0" smtClean="0">
                <a:latin typeface="Times New Roman" panose="02020603050405020304" pitchFamily="18" charset="0"/>
                <a:cs typeface="Times New Roman" panose="02020603050405020304" pitchFamily="18" charset="0"/>
              </a:rPr>
              <a:t>bacterial exopolymeric </a:t>
            </a:r>
            <a:r>
              <a:rPr lang="en-US" sz="2000" dirty="0">
                <a:latin typeface="Times New Roman" panose="02020603050405020304" pitchFamily="18" charset="0"/>
                <a:cs typeface="Times New Roman" panose="02020603050405020304" pitchFamily="18" charset="0"/>
              </a:rPr>
              <a:t>substances.  </a:t>
            </a:r>
            <a:endParaRPr lang="en-US" sz="2000" dirty="0" smtClean="0">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Sulfated </a:t>
            </a:r>
            <a:r>
              <a:rPr lang="en-US" sz="2000" dirty="0">
                <a:latin typeface="Times New Roman" panose="02020603050405020304" pitchFamily="18" charset="0"/>
                <a:cs typeface="Times New Roman" panose="02020603050405020304" pitchFamily="18" charset="0"/>
              </a:rPr>
              <a:t>polysaccharides were known to inhibit the growth of some viruses and </a:t>
            </a:r>
            <a:r>
              <a:rPr lang="en-US" sz="2000" dirty="0" smtClean="0">
                <a:latin typeface="Times New Roman" panose="02020603050405020304" pitchFamily="18" charset="0"/>
                <a:cs typeface="Times New Roman" panose="02020603050405020304" pitchFamily="18" charset="0"/>
              </a:rPr>
              <a:t>tumors.</a:t>
            </a:r>
          </a:p>
          <a:p>
            <a:pPr marL="342900" indent="-342900" algn="just">
              <a:lnSpc>
                <a:spcPct val="200000"/>
              </a:lnSpc>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Previously Osama </a:t>
            </a:r>
            <a:r>
              <a:rPr lang="en-US" sz="2000" i="1" dirty="0">
                <a:latin typeface="Times New Roman" panose="02020603050405020304" pitchFamily="18" charset="0"/>
                <a:cs typeface="Times New Roman" panose="02020603050405020304" pitchFamily="18" charset="0"/>
              </a:rPr>
              <a:t>et al</a:t>
            </a:r>
            <a:r>
              <a:rPr lang="en-US" sz="2000" dirty="0">
                <a:latin typeface="Times New Roman" panose="02020603050405020304" pitchFamily="18" charset="0"/>
                <a:cs typeface="Times New Roman" panose="02020603050405020304" pitchFamily="18" charset="0"/>
              </a:rPr>
              <a:t>., 2015 </a:t>
            </a:r>
            <a:r>
              <a:rPr lang="en-US" sz="2000" dirty="0" smtClean="0">
                <a:latin typeface="Times New Roman" panose="02020603050405020304" pitchFamily="18" charset="0"/>
                <a:cs typeface="Times New Roman" panose="02020603050405020304" pitchFamily="18" charset="0"/>
              </a:rPr>
              <a:t>reported </a:t>
            </a:r>
            <a:r>
              <a:rPr lang="en-US" sz="2000" dirty="0" smtClean="0">
                <a:solidFill>
                  <a:srgbClr val="FF0000"/>
                </a:solidFill>
                <a:latin typeface="Times New Roman" panose="02020603050405020304" pitchFamily="18" charset="0"/>
                <a:cs typeface="Times New Roman" panose="02020603050405020304" pitchFamily="18" charset="0"/>
              </a:rPr>
              <a:t>20.2</a:t>
            </a:r>
            <a:r>
              <a:rPr lang="en-US" sz="2000" dirty="0">
                <a:solidFill>
                  <a:srgbClr val="FF0000"/>
                </a:solidFill>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sulfate in </a:t>
            </a:r>
            <a:r>
              <a:rPr lang="en-US" sz="2000" i="1" dirty="0" smtClean="0">
                <a:solidFill>
                  <a:srgbClr val="FF0000"/>
                </a:solidFill>
                <a:latin typeface="Times New Roman" panose="02020603050405020304" pitchFamily="18" charset="0"/>
                <a:cs typeface="Times New Roman" panose="02020603050405020304" pitchFamily="18" charset="0"/>
              </a:rPr>
              <a:t>Bacillus </a:t>
            </a:r>
            <a:r>
              <a:rPr lang="en-US" sz="2000" i="1" dirty="0" err="1" smtClean="0">
                <a:solidFill>
                  <a:srgbClr val="FF0000"/>
                </a:solidFill>
                <a:latin typeface="Times New Roman" panose="02020603050405020304" pitchFamily="18" charset="0"/>
                <a:cs typeface="Times New Roman" panose="02020603050405020304" pitchFamily="18" charset="0"/>
              </a:rPr>
              <a:t>marinus</a:t>
            </a:r>
            <a:r>
              <a:rPr lang="en-US" sz="2000" i="1"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Quesada </a:t>
            </a:r>
            <a:r>
              <a:rPr lang="en-US" sz="2000" i="1" dirty="0">
                <a:latin typeface="Times New Roman" panose="02020603050405020304" pitchFamily="18" charset="0"/>
                <a:cs typeface="Times New Roman" panose="02020603050405020304" pitchFamily="18" charset="0"/>
              </a:rPr>
              <a:t>et </a:t>
            </a:r>
            <a:r>
              <a:rPr lang="en-US" sz="2000" i="1" dirty="0" smtClean="0">
                <a:latin typeface="Times New Roman" panose="02020603050405020304" pitchFamily="18" charset="0"/>
                <a:cs typeface="Times New Roman" panose="02020603050405020304" pitchFamily="18" charset="0"/>
              </a:rPr>
              <a:t>al</a:t>
            </a:r>
            <a:r>
              <a:rPr lang="en-US" sz="2000" dirty="0" smtClean="0">
                <a:latin typeface="Times New Roman" panose="02020603050405020304" pitchFamily="18" charset="0"/>
                <a:cs typeface="Times New Roman" panose="02020603050405020304" pitchFamily="18" charset="0"/>
              </a:rPr>
              <a:t>.1993 and </a:t>
            </a:r>
            <a:r>
              <a:rPr lang="en-US" sz="2000" dirty="0">
                <a:latin typeface="Times New Roman" panose="02020603050405020304" pitchFamily="18" charset="0"/>
                <a:cs typeface="Times New Roman" panose="02020603050405020304" pitchFamily="18" charset="0"/>
              </a:rPr>
              <a:t>Victoria </a:t>
            </a:r>
            <a:r>
              <a:rPr lang="en-US" sz="2000" dirty="0" err="1">
                <a:latin typeface="Times New Roman" panose="02020603050405020304" pitchFamily="18" charset="0"/>
                <a:cs typeface="Times New Roman" panose="02020603050405020304" pitchFamily="18" charset="0"/>
              </a:rPr>
              <a:t>Bejar</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et al</a:t>
            </a:r>
            <a:r>
              <a:rPr lang="en-US" sz="2000"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1998 reported in                         </a:t>
            </a:r>
            <a:r>
              <a:rPr lang="en-US" sz="2000" i="1" dirty="0" err="1" smtClean="0">
                <a:solidFill>
                  <a:srgbClr val="FF0000"/>
                </a:solidFill>
                <a:latin typeface="Times New Roman" panose="02020603050405020304" pitchFamily="18" charset="0"/>
                <a:cs typeface="Times New Roman" panose="02020603050405020304" pitchFamily="18" charset="0"/>
              </a:rPr>
              <a:t>H.eurihalina</a:t>
            </a:r>
            <a:r>
              <a:rPr lang="en-US" sz="2000" i="1" dirty="0" smtClean="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(11.2</a:t>
            </a:r>
            <a:r>
              <a:rPr lang="en-US" sz="2000" dirty="0" smtClean="0">
                <a:solidFill>
                  <a:srgbClr val="FF0000"/>
                </a:solidFill>
                <a:latin typeface="Times New Roman" panose="02020603050405020304" pitchFamily="18" charset="0"/>
                <a:cs typeface="Times New Roman" panose="02020603050405020304" pitchFamily="18" charset="0"/>
              </a:rPr>
              <a:t>%), </a:t>
            </a:r>
            <a:r>
              <a:rPr lang="en-US" sz="2000" i="1" dirty="0" err="1" smtClean="0">
                <a:solidFill>
                  <a:srgbClr val="FF0000"/>
                </a:solidFill>
                <a:latin typeface="Times New Roman" panose="02020603050405020304" pitchFamily="18" charset="0"/>
                <a:cs typeface="Times New Roman" panose="02020603050405020304" pitchFamily="18" charset="0"/>
              </a:rPr>
              <a:t>H.eurihalina</a:t>
            </a:r>
            <a:r>
              <a:rPr lang="en-US" sz="2000" i="1" dirty="0" smtClean="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(24</a:t>
            </a:r>
            <a:r>
              <a:rPr lang="en-US" sz="2000" dirty="0" smtClean="0">
                <a:solidFill>
                  <a:srgbClr val="FF0000"/>
                </a:solidFill>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for presence of sulfate in exopolymer.</a:t>
            </a:r>
            <a:endParaRPr lang="en-US" sz="2000" dirty="0">
              <a:latin typeface="Times New Roman" panose="02020603050405020304" pitchFamily="18" charset="0"/>
              <a:cs typeface="Times New Roman" panose="02020603050405020304" pitchFamily="18" charset="0"/>
            </a:endParaRPr>
          </a:p>
          <a:p>
            <a:r>
              <a:rPr lang="en-US" dirty="0" smtClean="0"/>
              <a:t> </a:t>
            </a:r>
            <a:endParaRPr lang="en-IN" dirty="0"/>
          </a:p>
        </p:txBody>
      </p:sp>
    </p:spTree>
    <p:extLst>
      <p:ext uri="{BB962C8B-B14F-4D97-AF65-F5344CB8AC3E}">
        <p14:creationId xmlns:p14="http://schemas.microsoft.com/office/powerpoint/2010/main" val="3258521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943600"/>
            <a:ext cx="7886700" cy="473074"/>
          </a:xfrm>
        </p:spPr>
        <p:txBody>
          <a:bodyPr>
            <a:noAutofit/>
          </a:bodyPr>
          <a:lstStyle/>
          <a:p>
            <a:pPr algn="ctr"/>
            <a:r>
              <a:rPr lang="en-IN" sz="2800" b="1" dirty="0" smtClean="0">
                <a:solidFill>
                  <a:schemeClr val="accent5">
                    <a:lumMod val="50000"/>
                  </a:schemeClr>
                </a:solidFill>
                <a:latin typeface="Times New Roman" panose="02020603050405020304" pitchFamily="18" charset="0"/>
                <a:cs typeface="Times New Roman" panose="02020603050405020304" pitchFamily="18" charset="0"/>
              </a:rPr>
              <a:t>FT-IR Analysis of exopolymer </a:t>
            </a:r>
            <a:endParaRPr lang="en-IN" sz="2800" b="1"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990600"/>
            <a:ext cx="7600950" cy="464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6142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28600"/>
            <a:ext cx="6896100" cy="4038600"/>
          </a:xfrm>
        </p:spPr>
      </p:pic>
      <p:sp>
        <p:nvSpPr>
          <p:cNvPr id="2" name="TextBox 1"/>
          <p:cNvSpPr txBox="1"/>
          <p:nvPr/>
        </p:nvSpPr>
        <p:spPr>
          <a:xfrm>
            <a:off x="1371600" y="5562600"/>
            <a:ext cx="6858000" cy="461665"/>
          </a:xfrm>
          <a:prstGeom prst="rect">
            <a:avLst/>
          </a:prstGeom>
          <a:noFill/>
        </p:spPr>
        <p:txBody>
          <a:bodyPr wrap="square" rtlCol="0">
            <a:spAutoFit/>
          </a:bodyPr>
          <a:lstStyle/>
          <a:p>
            <a:pPr algn="ctr"/>
            <a:r>
              <a:rPr lang="en-IN" sz="2400" b="1" dirty="0" smtClean="0">
                <a:solidFill>
                  <a:schemeClr val="accent5">
                    <a:lumMod val="50000"/>
                  </a:schemeClr>
                </a:solidFill>
                <a:latin typeface="Times New Roman" panose="02020603050405020304" pitchFamily="18" charset="0"/>
                <a:cs typeface="Times New Roman" panose="02020603050405020304" pitchFamily="18" charset="0"/>
              </a:rPr>
              <a:t>HPLC analysis of Mono sugars in exopolymer</a:t>
            </a:r>
            <a:endParaRPr lang="en-IN" sz="2400" b="1"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075318095"/>
              </p:ext>
            </p:extLst>
          </p:nvPr>
        </p:nvGraphicFramePr>
        <p:xfrm>
          <a:off x="609600" y="4401820"/>
          <a:ext cx="8229600" cy="1102360"/>
        </p:xfrm>
        <a:graphic>
          <a:graphicData uri="http://schemas.openxmlformats.org/drawingml/2006/table">
            <a:tbl>
              <a:tblPr firstRow="1" bandRow="1">
                <a:tableStyleId>{BC89EF96-8CEA-46FF-86C4-4CE0E7609802}</a:tableStyleId>
              </a:tblPr>
              <a:tblGrid>
                <a:gridCol w="2247900"/>
                <a:gridCol w="838200"/>
                <a:gridCol w="914400"/>
                <a:gridCol w="838200"/>
                <a:gridCol w="838200"/>
                <a:gridCol w="838200"/>
                <a:gridCol w="838200"/>
                <a:gridCol w="876300"/>
              </a:tblGrid>
              <a:tr h="370840">
                <a:tc>
                  <a:txBody>
                    <a:bodyPr/>
                    <a:lstStyle/>
                    <a:p>
                      <a:r>
                        <a:rPr lang="en-IN" sz="1800" dirty="0" smtClean="0">
                          <a:latin typeface="Times New Roman" panose="02020603050405020304" pitchFamily="18" charset="0"/>
                          <a:cs typeface="Times New Roman" panose="02020603050405020304" pitchFamily="18" charset="0"/>
                        </a:rPr>
                        <a:t>Isolate</a:t>
                      </a:r>
                      <a:endParaRPr lang="en-IN" sz="1800" dirty="0">
                        <a:latin typeface="Times New Roman" panose="02020603050405020304" pitchFamily="18" charset="0"/>
                        <a:cs typeface="Times New Roman" panose="02020603050405020304" pitchFamily="18" charset="0"/>
                      </a:endParaRPr>
                    </a:p>
                  </a:txBody>
                  <a:tcPr/>
                </a:tc>
                <a:tc gridSpan="7">
                  <a:txBody>
                    <a:bodyPr/>
                    <a:lstStyle/>
                    <a:p>
                      <a:pPr algn="ctr"/>
                      <a:r>
                        <a:rPr lang="en-IN" sz="1800" dirty="0" smtClean="0">
                          <a:latin typeface="Times New Roman" panose="02020603050405020304" pitchFamily="18" charset="0"/>
                          <a:cs typeface="Times New Roman" panose="02020603050405020304" pitchFamily="18" charset="0"/>
                        </a:rPr>
                        <a:t>Distribution of sugars in exopolymer</a:t>
                      </a:r>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r>
              <a:tr h="289560">
                <a:tc>
                  <a:txBody>
                    <a:bodyPr/>
                    <a:lstStyle/>
                    <a:p>
                      <a:r>
                        <a:rPr lang="en-IN" sz="1800" dirty="0" smtClean="0">
                          <a:latin typeface="Times New Roman" panose="02020603050405020304" pitchFamily="18" charset="0"/>
                          <a:cs typeface="Times New Roman" panose="02020603050405020304" pitchFamily="18" charset="0"/>
                        </a:rPr>
                        <a:t>Bacillus flexus S15</a:t>
                      </a:r>
                      <a:endParaRPr lang="en-IN" sz="1800" b="1"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rowSpan="2">
                  <a:txBody>
                    <a:bodyPr/>
                    <a:lstStyle/>
                    <a:p>
                      <a:r>
                        <a:rPr lang="en-IN" sz="1600" dirty="0" err="1" smtClean="0">
                          <a:latin typeface="Times New Roman" panose="02020603050405020304" pitchFamily="18" charset="0"/>
                          <a:cs typeface="Times New Roman" panose="02020603050405020304" pitchFamily="18" charset="0"/>
                        </a:rPr>
                        <a:t>Glu</a:t>
                      </a:r>
                      <a:endParaRPr lang="en-IN" sz="1600" dirty="0" smtClean="0">
                        <a:latin typeface="Times New Roman" panose="02020603050405020304" pitchFamily="18" charset="0"/>
                        <a:cs typeface="Times New Roman" panose="02020603050405020304" pitchFamily="18" charset="0"/>
                      </a:endParaRPr>
                    </a:p>
                    <a:p>
                      <a:r>
                        <a:rPr lang="en-IN" sz="1600" b="1" dirty="0" smtClean="0">
                          <a:solidFill>
                            <a:srgbClr val="FF0000"/>
                          </a:solidFill>
                          <a:latin typeface="Times New Roman" panose="02020603050405020304" pitchFamily="18" charset="0"/>
                          <a:cs typeface="Times New Roman" panose="02020603050405020304" pitchFamily="18" charset="0"/>
                        </a:rPr>
                        <a:t>(2.325)</a:t>
                      </a:r>
                      <a:endParaRPr lang="en-IN" sz="1600" b="1"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smtClean="0">
                          <a:latin typeface="Times New Roman" panose="02020603050405020304" pitchFamily="18" charset="0"/>
                          <a:cs typeface="Times New Roman" panose="02020603050405020304" pitchFamily="18" charset="0"/>
                        </a:rPr>
                        <a:t>Man</a:t>
                      </a:r>
                    </a:p>
                    <a:p>
                      <a:r>
                        <a:rPr lang="en-IN" sz="1600" b="1" i="0" dirty="0" smtClean="0">
                          <a:solidFill>
                            <a:srgbClr val="FF0000"/>
                          </a:solidFill>
                          <a:latin typeface="Times New Roman" panose="02020603050405020304" pitchFamily="18" charset="0"/>
                          <a:cs typeface="Times New Roman" panose="02020603050405020304" pitchFamily="18" charset="0"/>
                        </a:rPr>
                        <a:t>(1.989)</a:t>
                      </a:r>
                      <a:endParaRPr lang="en-IN" sz="1600" b="1" i="0"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err="1" smtClean="0">
                          <a:latin typeface="Times New Roman" panose="02020603050405020304" pitchFamily="18" charset="0"/>
                          <a:cs typeface="Times New Roman" panose="02020603050405020304" pitchFamily="18" charset="0"/>
                        </a:rPr>
                        <a:t>Fuc</a:t>
                      </a:r>
                      <a:endParaRPr lang="en-IN" sz="1600" dirty="0" smtClean="0">
                        <a:latin typeface="Times New Roman" panose="02020603050405020304" pitchFamily="18" charset="0"/>
                        <a:cs typeface="Times New Roman" panose="02020603050405020304" pitchFamily="18" charset="0"/>
                      </a:endParaRPr>
                    </a:p>
                    <a:p>
                      <a:r>
                        <a:rPr lang="en-IN" sz="1600" b="1" dirty="0" smtClean="0">
                          <a:solidFill>
                            <a:srgbClr val="FF0000"/>
                          </a:solidFill>
                          <a:latin typeface="Times New Roman" panose="02020603050405020304" pitchFamily="18" charset="0"/>
                          <a:cs typeface="Times New Roman" panose="02020603050405020304" pitchFamily="18" charset="0"/>
                        </a:rPr>
                        <a:t>(7.878)</a:t>
                      </a:r>
                      <a:endParaRPr lang="en-IN" sz="1600" b="1"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err="1" smtClean="0">
                          <a:latin typeface="Times New Roman" panose="02020603050405020304" pitchFamily="18" charset="0"/>
                          <a:cs typeface="Times New Roman" panose="02020603050405020304" pitchFamily="18" charset="0"/>
                        </a:rPr>
                        <a:t>Xyl</a:t>
                      </a:r>
                      <a:endParaRPr lang="en-IN" sz="1600" dirty="0" smtClean="0">
                        <a:latin typeface="Times New Roman" panose="02020603050405020304" pitchFamily="18" charset="0"/>
                        <a:cs typeface="Times New Roman" panose="02020603050405020304" pitchFamily="18" charset="0"/>
                      </a:endParaRPr>
                    </a:p>
                    <a:p>
                      <a:r>
                        <a:rPr lang="en-IN" sz="1600" b="1" dirty="0" smtClean="0">
                          <a:solidFill>
                            <a:srgbClr val="FF0000"/>
                          </a:solidFill>
                          <a:latin typeface="Times New Roman" panose="02020603050405020304" pitchFamily="18" charset="0"/>
                          <a:cs typeface="Times New Roman" panose="02020603050405020304" pitchFamily="18" charset="0"/>
                        </a:rPr>
                        <a:t>(1.689)</a:t>
                      </a:r>
                      <a:endParaRPr lang="en-IN" sz="1600" b="1"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smtClean="0">
                          <a:latin typeface="Times New Roman" panose="02020603050405020304" pitchFamily="18" charset="0"/>
                          <a:cs typeface="Times New Roman" panose="02020603050405020304" pitchFamily="18" charset="0"/>
                        </a:rPr>
                        <a:t>Gal</a:t>
                      </a:r>
                    </a:p>
                    <a:p>
                      <a:r>
                        <a:rPr lang="en-IN" sz="1600" b="1" dirty="0" smtClean="0">
                          <a:solidFill>
                            <a:srgbClr val="FF0000"/>
                          </a:solidFill>
                          <a:latin typeface="Times New Roman" panose="02020603050405020304" pitchFamily="18" charset="0"/>
                          <a:cs typeface="Times New Roman" panose="02020603050405020304" pitchFamily="18" charset="0"/>
                        </a:rPr>
                        <a:t>(5.370)</a:t>
                      </a:r>
                      <a:endParaRPr lang="en-IN" sz="1600" b="1"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smtClean="0">
                          <a:latin typeface="Times New Roman" panose="02020603050405020304" pitchFamily="18" charset="0"/>
                          <a:cs typeface="Times New Roman" panose="02020603050405020304" pitchFamily="18" charset="0"/>
                        </a:rPr>
                        <a:t>Rib</a:t>
                      </a:r>
                    </a:p>
                    <a:p>
                      <a:r>
                        <a:rPr lang="en-IN" sz="1600" b="1" dirty="0" smtClean="0">
                          <a:solidFill>
                            <a:srgbClr val="FF0000"/>
                          </a:solidFill>
                          <a:latin typeface="Times New Roman" panose="02020603050405020304" pitchFamily="18" charset="0"/>
                          <a:cs typeface="Times New Roman" panose="02020603050405020304" pitchFamily="18" charset="0"/>
                        </a:rPr>
                        <a:t>(1.237)</a:t>
                      </a:r>
                      <a:endParaRPr lang="en-IN" sz="1600" b="1" dirty="0">
                        <a:solidFill>
                          <a:srgbClr val="FF0000"/>
                        </a:solidFill>
                        <a:latin typeface="Times New Roman" panose="02020603050405020304" pitchFamily="18" charset="0"/>
                        <a:cs typeface="Times New Roman" panose="02020603050405020304" pitchFamily="18" charset="0"/>
                      </a:endParaRPr>
                    </a:p>
                  </a:txBody>
                  <a:tcPr/>
                </a:tc>
                <a:tc rowSpan="2">
                  <a:txBody>
                    <a:bodyPr/>
                    <a:lstStyle/>
                    <a:p>
                      <a:r>
                        <a:rPr lang="en-IN" sz="1600" dirty="0" err="1" smtClean="0">
                          <a:latin typeface="Times New Roman" panose="02020603050405020304" pitchFamily="18" charset="0"/>
                          <a:cs typeface="Times New Roman" panose="02020603050405020304" pitchFamily="18" charset="0"/>
                        </a:rPr>
                        <a:t>Rham</a:t>
                      </a:r>
                      <a:endParaRPr lang="en-IN" sz="1600" dirty="0" smtClean="0">
                        <a:latin typeface="Times New Roman" panose="02020603050405020304" pitchFamily="18" charset="0"/>
                        <a:cs typeface="Times New Roman" panose="02020603050405020304" pitchFamily="18" charset="0"/>
                      </a:endParaRPr>
                    </a:p>
                    <a:p>
                      <a:r>
                        <a:rPr lang="en-IN" sz="1600" b="1" dirty="0" smtClean="0">
                          <a:solidFill>
                            <a:srgbClr val="FF0000"/>
                          </a:solidFill>
                          <a:latin typeface="Times New Roman" panose="02020603050405020304" pitchFamily="18" charset="0"/>
                          <a:cs typeface="Times New Roman" panose="02020603050405020304" pitchFamily="18" charset="0"/>
                        </a:rPr>
                        <a:t>(3.447)</a:t>
                      </a:r>
                      <a:endParaRPr lang="en-IN" sz="1600" b="1" dirty="0">
                        <a:solidFill>
                          <a:srgbClr val="FF0000"/>
                        </a:solidFill>
                        <a:latin typeface="Times New Roman" panose="02020603050405020304" pitchFamily="18" charset="0"/>
                        <a:cs typeface="Times New Roman" panose="02020603050405020304" pitchFamily="18" charset="0"/>
                      </a:endParaRPr>
                    </a:p>
                  </a:txBody>
                  <a:tcPr/>
                </a:tc>
              </a:tr>
              <a:tr h="289560">
                <a:tc>
                  <a:txBody>
                    <a:bodyPr/>
                    <a:lstStyle/>
                    <a:p>
                      <a:r>
                        <a:rPr lang="en-IN" sz="1800" b="0" dirty="0" smtClean="0">
                          <a:latin typeface="Times New Roman" panose="02020603050405020304" pitchFamily="18" charset="0"/>
                          <a:cs typeface="Times New Roman" panose="02020603050405020304" pitchFamily="18" charset="0"/>
                        </a:rPr>
                        <a:t>Retention time</a:t>
                      </a:r>
                      <a:endParaRPr lang="en-IN" sz="1800" b="0"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r>
            </a:tbl>
          </a:graphicData>
        </a:graphic>
      </p:graphicFrame>
    </p:spTree>
    <p:extLst>
      <p:ext uri="{BB962C8B-B14F-4D97-AF65-F5344CB8AC3E}">
        <p14:creationId xmlns:p14="http://schemas.microsoft.com/office/powerpoint/2010/main" val="1023680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 y="0"/>
            <a:ext cx="8763000" cy="5715000"/>
          </a:xfrm>
        </p:spPr>
      </p:pic>
      <p:sp>
        <p:nvSpPr>
          <p:cNvPr id="5" name="Title 1"/>
          <p:cNvSpPr txBox="1">
            <a:spLocks/>
          </p:cNvSpPr>
          <p:nvPr/>
        </p:nvSpPr>
        <p:spPr>
          <a:xfrm>
            <a:off x="643890" y="6080126"/>
            <a:ext cx="7886700" cy="396874"/>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IN" sz="2400" b="1" baseline="-25000" dirty="0" smtClean="0">
                <a:solidFill>
                  <a:schemeClr val="accent5">
                    <a:lumMod val="50000"/>
                  </a:schemeClr>
                </a:solidFill>
                <a:latin typeface="Times New Roman" panose="02020603050405020304" pitchFamily="18" charset="0"/>
                <a:cs typeface="Times New Roman" panose="02020603050405020304" pitchFamily="18" charset="0"/>
              </a:rPr>
              <a:t>1</a:t>
            </a:r>
            <a:r>
              <a:rPr lang="en-IN" sz="2400" b="1" dirty="0" smtClean="0">
                <a:solidFill>
                  <a:schemeClr val="accent5">
                    <a:lumMod val="50000"/>
                  </a:schemeClr>
                </a:solidFill>
                <a:latin typeface="Times New Roman" panose="02020603050405020304" pitchFamily="18" charset="0"/>
                <a:cs typeface="Times New Roman" panose="02020603050405020304" pitchFamily="18" charset="0"/>
              </a:rPr>
              <a:t>H NMR analysis of exopolymer</a:t>
            </a:r>
            <a:endParaRPr lang="en-IN" sz="2400" b="1"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24112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838200"/>
            <a:ext cx="8382000" cy="5355312"/>
          </a:xfrm>
          <a:prstGeom prst="rect">
            <a:avLst/>
          </a:prstGeom>
          <a:noFill/>
        </p:spPr>
        <p:txBody>
          <a:bodyPr wrap="square" rtlCol="0">
            <a:spAutoFit/>
          </a:bodyPr>
          <a:lstStyle/>
          <a:p>
            <a:pPr marL="342900" lvl="0" indent="-342900" algn="just">
              <a:lnSpc>
                <a:spcPct val="150000"/>
              </a:lnSpc>
              <a:buFont typeface="Wingdings" panose="05000000000000000000" pitchFamily="2" charset="2"/>
              <a:buChar char="§"/>
            </a:pPr>
            <a:r>
              <a:rPr lang="en-IN" sz="2400" dirty="0">
                <a:latin typeface="Times New Roman" panose="02020603050405020304" pitchFamily="18" charset="0"/>
                <a:cs typeface="Times New Roman" panose="02020603050405020304" pitchFamily="18" charset="0"/>
              </a:rPr>
              <a:t>The signals obtained between 0.776-0.942 ppm corresponds for the alkane. </a:t>
            </a:r>
            <a:endParaRPr lang="en-IN" sz="2400" dirty="0" smtClean="0">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proton signals arising from the methyl protons of the 6-deoxy sugars were seen at 1.109 -1.252 ppm. </a:t>
            </a:r>
          </a:p>
          <a:p>
            <a:pPr marL="342900" lvl="0" indent="-342900" algn="just">
              <a:lnSpc>
                <a:spcPct val="150000"/>
              </a:lnSpc>
              <a:buFont typeface="Wingdings" panose="05000000000000000000" pitchFamily="2" charset="2"/>
              <a:buChar char="§"/>
            </a:pPr>
            <a:r>
              <a:rPr lang="en-IN" sz="2400" dirty="0">
                <a:latin typeface="Times New Roman" panose="02020603050405020304" pitchFamily="18" charset="0"/>
                <a:cs typeface="Times New Roman" panose="02020603050405020304" pitchFamily="18" charset="0"/>
              </a:rPr>
              <a:t>The stretching of N-H group of protein was observed at 1.301-1.375 ppm.</a:t>
            </a:r>
          </a:p>
          <a:p>
            <a:pPr marL="342900" lvl="0" indent="-342900" algn="just">
              <a:lnSpc>
                <a:spcPct val="150000"/>
              </a:lnSpc>
              <a:buFont typeface="Wingdings" panose="05000000000000000000" pitchFamily="2" charset="2"/>
              <a:buChar char="§"/>
            </a:pPr>
            <a:r>
              <a:rPr lang="en-IN" sz="2400" dirty="0" smtClean="0">
                <a:latin typeface="Times New Roman" panose="02020603050405020304" pitchFamily="18" charset="0"/>
                <a:cs typeface="Times New Roman" panose="02020603050405020304" pitchFamily="18" charset="0"/>
              </a:rPr>
              <a:t>The finger </a:t>
            </a:r>
            <a:r>
              <a:rPr lang="en-IN" sz="2400" dirty="0">
                <a:latin typeface="Times New Roman" panose="02020603050405020304" pitchFamily="18" charset="0"/>
                <a:cs typeface="Times New Roman" panose="02020603050405020304" pitchFamily="18" charset="0"/>
              </a:rPr>
              <a:t>print region of sugar moieties was observed at 3.397- 4.291 </a:t>
            </a:r>
            <a:r>
              <a:rPr lang="en-IN" sz="2400" dirty="0" smtClean="0">
                <a:latin typeface="Times New Roman" panose="02020603050405020304" pitchFamily="18" charset="0"/>
                <a:cs typeface="Times New Roman" panose="02020603050405020304" pitchFamily="18" charset="0"/>
              </a:rPr>
              <a:t>ppm </a:t>
            </a:r>
            <a:r>
              <a:rPr lang="en-US" sz="2400" dirty="0">
                <a:latin typeface="Times New Roman" panose="02020603050405020304" pitchFamily="18" charset="0"/>
                <a:cs typeface="Times New Roman" panose="02020603050405020304" pitchFamily="18" charset="0"/>
              </a:rPr>
              <a:t>due to the protons attached to C2-C6 and were poorly resolved because of the overlapping chemical shifts.</a:t>
            </a:r>
            <a:endParaRPr lang="en-IN" sz="2400" dirty="0">
              <a:latin typeface="Times New Roman" panose="02020603050405020304" pitchFamily="18" charset="0"/>
              <a:cs typeface="Times New Roman" panose="02020603050405020304" pitchFamily="18" charset="0"/>
            </a:endParaRPr>
          </a:p>
          <a:p>
            <a:endParaRPr lang="en-IN" dirty="0"/>
          </a:p>
        </p:txBody>
      </p:sp>
      <p:sp>
        <p:nvSpPr>
          <p:cNvPr id="7" name="Title 1"/>
          <p:cNvSpPr txBox="1">
            <a:spLocks/>
          </p:cNvSpPr>
          <p:nvPr/>
        </p:nvSpPr>
        <p:spPr>
          <a:xfrm>
            <a:off x="228600" y="228600"/>
            <a:ext cx="4495800" cy="396874"/>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IN" sz="2400" b="1" baseline="-25000" dirty="0" smtClean="0">
                <a:solidFill>
                  <a:schemeClr val="accent5">
                    <a:lumMod val="50000"/>
                  </a:schemeClr>
                </a:solidFill>
                <a:latin typeface="Times New Roman" panose="02020603050405020304" pitchFamily="18" charset="0"/>
                <a:cs typeface="Times New Roman" panose="02020603050405020304" pitchFamily="18" charset="0"/>
              </a:rPr>
              <a:t>1</a:t>
            </a:r>
            <a:r>
              <a:rPr lang="en-IN" sz="2400" b="1" dirty="0" smtClean="0">
                <a:solidFill>
                  <a:schemeClr val="accent5">
                    <a:lumMod val="50000"/>
                  </a:schemeClr>
                </a:solidFill>
                <a:latin typeface="Times New Roman" panose="02020603050405020304" pitchFamily="18" charset="0"/>
                <a:cs typeface="Times New Roman" panose="02020603050405020304" pitchFamily="18" charset="0"/>
              </a:rPr>
              <a:t>H NMR analysis of exopolymer</a:t>
            </a:r>
            <a:endParaRPr lang="en-IN" sz="2400" b="1"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45195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701674"/>
          </a:xfrm>
        </p:spPr>
        <p:txBody>
          <a:bodyPr>
            <a:normAutofit/>
          </a:bodyPr>
          <a:lstStyle/>
          <a:p>
            <a:pPr algn="ctr"/>
            <a:r>
              <a:rPr lang="en-IN" sz="2800" b="1" dirty="0">
                <a:latin typeface="Times New Roman" panose="02020603050405020304" pitchFamily="18" charset="0"/>
                <a:cs typeface="Times New Roman" panose="02020603050405020304" pitchFamily="18" charset="0"/>
              </a:rPr>
              <a:t>Differential </a:t>
            </a:r>
            <a:r>
              <a:rPr lang="en-IN" sz="2800" b="1" dirty="0" smtClean="0">
                <a:latin typeface="Times New Roman" panose="02020603050405020304" pitchFamily="18" charset="0"/>
                <a:cs typeface="Times New Roman" panose="02020603050405020304" pitchFamily="18" charset="0"/>
              </a:rPr>
              <a:t>Scanning </a:t>
            </a:r>
            <a:r>
              <a:rPr lang="en-IN" sz="2800" b="1" dirty="0" err="1" smtClean="0">
                <a:latin typeface="Times New Roman" panose="02020603050405020304" pitchFamily="18" charset="0"/>
                <a:cs typeface="Times New Roman" panose="02020603050405020304" pitchFamily="18" charset="0"/>
              </a:rPr>
              <a:t>Colorimetry</a:t>
            </a:r>
            <a:endParaRPr lang="en-IN" sz="2800"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371600"/>
            <a:ext cx="8058150" cy="495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262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 y="152400"/>
            <a:ext cx="3105150" cy="533400"/>
          </a:xfrm>
        </p:spPr>
        <p:txBody>
          <a:bodyPr>
            <a:normAutofit fontScale="90000"/>
          </a:bodyPr>
          <a:lstStyle/>
          <a:p>
            <a:r>
              <a:rPr lang="en-IN" b="1" dirty="0" smtClean="0">
                <a:latin typeface="Times New Roman" panose="02020603050405020304" pitchFamily="18" charset="0"/>
                <a:cs typeface="Times New Roman" panose="02020603050405020304" pitchFamily="18" charset="0"/>
              </a:rPr>
              <a:t>DSC</a:t>
            </a:r>
            <a:endParaRPr lang="en-IN"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13360" y="701040"/>
            <a:ext cx="8686800" cy="6004560"/>
          </a:xfrm>
        </p:spPr>
        <p:txBody>
          <a:bodyPr>
            <a:normAutofit fontScale="92500"/>
          </a:bodyPr>
          <a:lstStyle/>
          <a:p>
            <a:pPr algn="just">
              <a:lnSpc>
                <a:spcPct val="200000"/>
              </a:lnSpc>
            </a:pPr>
            <a:r>
              <a:rPr lang="en-IN" sz="2200" dirty="0" smtClean="0">
                <a:latin typeface="Times New Roman" panose="02020603050405020304" pitchFamily="18" charset="0"/>
                <a:cs typeface="Times New Roman" panose="02020603050405020304" pitchFamily="18" charset="0"/>
              </a:rPr>
              <a:t>DSC </a:t>
            </a:r>
            <a:r>
              <a:rPr lang="en-IN" sz="2200" dirty="0">
                <a:latin typeface="Times New Roman" panose="02020603050405020304" pitchFamily="18" charset="0"/>
                <a:cs typeface="Times New Roman" panose="02020603050405020304" pitchFamily="18" charset="0"/>
              </a:rPr>
              <a:t>analysis show a exothermic curve profiles. It exhibited a single narrower peak with a maximum melting temperature (T</a:t>
            </a:r>
            <a:r>
              <a:rPr lang="en-IN" sz="2200" baseline="-25000" dirty="0">
                <a:latin typeface="Times New Roman" panose="02020603050405020304" pitchFamily="18" charset="0"/>
                <a:cs typeface="Times New Roman" panose="02020603050405020304" pitchFamily="18" charset="0"/>
              </a:rPr>
              <a:t>M</a:t>
            </a:r>
            <a:r>
              <a:rPr lang="en-IN" sz="2200" dirty="0">
                <a:latin typeface="Times New Roman" panose="02020603050405020304" pitchFamily="18" charset="0"/>
                <a:cs typeface="Times New Roman" panose="02020603050405020304" pitchFamily="18" charset="0"/>
              </a:rPr>
              <a:t>) of </a:t>
            </a:r>
            <a:r>
              <a:rPr lang="en-IN" sz="2200" dirty="0" smtClean="0">
                <a:latin typeface="Times New Roman" panose="02020603050405020304" pitchFamily="18" charset="0"/>
                <a:cs typeface="Times New Roman" panose="02020603050405020304" pitchFamily="18" charset="0"/>
              </a:rPr>
              <a:t>155.81°C &amp; </a:t>
            </a:r>
            <a:r>
              <a:rPr lang="en-IN" sz="2200" dirty="0">
                <a:latin typeface="Times New Roman" panose="02020603050405020304" pitchFamily="18" charset="0"/>
                <a:cs typeface="Times New Roman" panose="02020603050405020304" pitchFamily="18" charset="0"/>
              </a:rPr>
              <a:t>260.45 °C.</a:t>
            </a:r>
          </a:p>
          <a:p>
            <a:pPr algn="just">
              <a:lnSpc>
                <a:spcPct val="200000"/>
              </a:lnSpc>
            </a:pPr>
            <a:r>
              <a:rPr lang="en-IN" sz="2200" dirty="0">
                <a:latin typeface="Times New Roman" panose="02020603050405020304" pitchFamily="18" charset="0"/>
                <a:cs typeface="Times New Roman" panose="02020603050405020304" pitchFamily="18" charset="0"/>
              </a:rPr>
              <a:t>The onset transition temperature was found at 148.53°C &amp; 242.84 °C.</a:t>
            </a:r>
          </a:p>
          <a:p>
            <a:pPr algn="just">
              <a:lnSpc>
                <a:spcPct val="200000"/>
              </a:lnSpc>
            </a:pPr>
            <a:r>
              <a:rPr lang="en-IN" sz="2200" dirty="0">
                <a:latin typeface="Times New Roman" panose="02020603050405020304" pitchFamily="18" charset="0"/>
                <a:cs typeface="Times New Roman" panose="02020603050405020304" pitchFamily="18" charset="0"/>
              </a:rPr>
              <a:t>In DSC analysis 16.48 %, weight loss was observed at 50⁰C-95⁰C during I phase of degradation. Thereafter, 38.95 % of second phase of degradation was observed as at 160⁰C</a:t>
            </a:r>
          </a:p>
          <a:p>
            <a:pPr algn="just">
              <a:lnSpc>
                <a:spcPct val="200000"/>
              </a:lnSpc>
            </a:pPr>
            <a:r>
              <a:rPr lang="en-IN" sz="2200" dirty="0">
                <a:latin typeface="Times New Roman" panose="02020603050405020304" pitchFamily="18" charset="0"/>
                <a:cs typeface="Times New Roman" panose="02020603050405020304" pitchFamily="18" charset="0"/>
              </a:rPr>
              <a:t>Phase 1 degradation was due to the evaporation of water during heating process while second phase of degradation was attributable to thermal decomposition</a:t>
            </a:r>
          </a:p>
          <a:p>
            <a:endParaRPr lang="en-IN" dirty="0"/>
          </a:p>
        </p:txBody>
      </p:sp>
    </p:spTree>
    <p:extLst>
      <p:ext uri="{BB962C8B-B14F-4D97-AF65-F5344CB8AC3E}">
        <p14:creationId xmlns:p14="http://schemas.microsoft.com/office/powerpoint/2010/main" val="3286297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
            <a:ext cx="7886700" cy="1066800"/>
          </a:xfrm>
        </p:spPr>
        <p:txBody>
          <a:bodyPr>
            <a:normAutofit/>
          </a:bodyPr>
          <a:lstStyle/>
          <a:p>
            <a:r>
              <a:rPr lang="en-IN" sz="2400" b="1" dirty="0" smtClean="0">
                <a:latin typeface="Times New Roman" panose="02020603050405020304" pitchFamily="18" charset="0"/>
                <a:cs typeface="Times New Roman" panose="02020603050405020304" pitchFamily="18" charset="0"/>
              </a:rPr>
              <a:t>Screening of Cytotoxic activity</a:t>
            </a:r>
            <a:r>
              <a:rPr lang="en-IN" sz="2400" dirty="0" smtClean="0"/>
              <a:t/>
            </a:r>
            <a:br>
              <a:rPr lang="en-IN" sz="2400" dirty="0" smtClean="0"/>
            </a:br>
            <a:endParaRPr lang="en-IN" sz="2400" dirty="0"/>
          </a:p>
        </p:txBody>
      </p:sp>
      <p:pic>
        <p:nvPicPr>
          <p:cNvPr id="1026"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838200"/>
            <a:ext cx="64770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04800" y="4267200"/>
            <a:ext cx="8458200" cy="2031325"/>
          </a:xfrm>
          <a:prstGeom prst="rect">
            <a:avLst/>
          </a:prstGeom>
          <a:noFill/>
        </p:spPr>
        <p:txBody>
          <a:bodyPr wrap="square" rtlCol="0">
            <a:spAutoFit/>
          </a:bodyPr>
          <a:lstStyle/>
          <a:p>
            <a:pPr marL="285750" indent="-285750" algn="just">
              <a:lnSpc>
                <a:spcPct val="200000"/>
              </a:lnSpc>
              <a:buFont typeface="Wingdings" panose="05000000000000000000" pitchFamily="2" charset="2"/>
              <a:buChar char="§"/>
            </a:pPr>
            <a:r>
              <a:rPr lang="en-IN" dirty="0">
                <a:latin typeface="Times New Roman" panose="02020603050405020304" pitchFamily="18" charset="0"/>
                <a:cs typeface="Times New Roman" panose="02020603050405020304" pitchFamily="18" charset="0"/>
              </a:rPr>
              <a:t>T</a:t>
            </a:r>
            <a:r>
              <a:rPr lang="en-IN" dirty="0" smtClean="0">
                <a:latin typeface="Times New Roman" panose="02020603050405020304" pitchFamily="18" charset="0"/>
                <a:cs typeface="Times New Roman" panose="02020603050405020304" pitchFamily="18" charset="0"/>
              </a:rPr>
              <a:t>he </a:t>
            </a:r>
            <a:r>
              <a:rPr lang="en-IN" dirty="0">
                <a:latin typeface="Times New Roman" panose="02020603050405020304" pitchFamily="18" charset="0"/>
                <a:cs typeface="Times New Roman" panose="02020603050405020304" pitchFamily="18" charset="0"/>
              </a:rPr>
              <a:t>cytotoxic behaviour of the exopolymeric substance where the untreated cell lines multiplies and effectively reduce the XTT into formazon. However, the exopolymer treated cells fails to reduce/weakly reduce the XTT and shows apoptotic  bodies.</a:t>
            </a:r>
          </a:p>
          <a:p>
            <a:endParaRPr lang="en-IN" dirty="0"/>
          </a:p>
        </p:txBody>
      </p:sp>
    </p:spTree>
    <p:extLst>
      <p:ext uri="{BB962C8B-B14F-4D97-AF65-F5344CB8AC3E}">
        <p14:creationId xmlns:p14="http://schemas.microsoft.com/office/powerpoint/2010/main" val="1391401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124200"/>
            <a:ext cx="8686800" cy="3331938"/>
          </a:xfrm>
          <a:prstGeom prst="rect">
            <a:avLst/>
          </a:prstGeom>
          <a:noFill/>
        </p:spPr>
        <p:txBody>
          <a:bodyPr wrap="square" rtlCol="0">
            <a:spAutoFit/>
          </a:bodyPr>
          <a:lstStyle/>
          <a:p>
            <a:pPr algn="just">
              <a:lnSpc>
                <a:spcPct val="200000"/>
              </a:lnSpc>
            </a:pPr>
            <a:r>
              <a:rPr lang="en-IN" dirty="0">
                <a:latin typeface="Times New Roman" panose="02020603050405020304" pitchFamily="18" charset="0"/>
                <a:cs typeface="Times New Roman" panose="02020603050405020304" pitchFamily="18" charset="0"/>
              </a:rPr>
              <a:t>The XTT assay revealed the anticancer property of bacterial exopolymer and the IC 50 estimate as 120.36µg /</a:t>
            </a:r>
            <a:r>
              <a:rPr lang="en-IN" dirty="0" err="1">
                <a:latin typeface="Times New Roman" panose="02020603050405020304" pitchFamily="18" charset="0"/>
                <a:cs typeface="Times New Roman" panose="02020603050405020304" pitchFamily="18" charset="0"/>
              </a:rPr>
              <a:t>mL</a:t>
            </a:r>
            <a:r>
              <a:rPr lang="en-IN" dirty="0" err="1" smtClean="0">
                <a:latin typeface="Times New Roman" panose="02020603050405020304" pitchFamily="18" charset="0"/>
                <a:cs typeface="Times New Roman" panose="02020603050405020304" pitchFamily="18" charset="0"/>
              </a:rPr>
              <a:t>.</a:t>
            </a:r>
            <a:endParaRPr lang="en-IN" dirty="0" smtClean="0">
              <a:latin typeface="Times New Roman" panose="02020603050405020304" pitchFamily="18" charset="0"/>
              <a:cs typeface="Times New Roman" panose="02020603050405020304" pitchFamily="18" charset="0"/>
            </a:endParaRPr>
          </a:p>
          <a:p>
            <a:pPr algn="just">
              <a:lnSpc>
                <a:spcPct val="200000"/>
              </a:lnSpc>
            </a:pP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T</a:t>
            </a:r>
            <a:r>
              <a:rPr lang="en-IN" dirty="0" smtClean="0">
                <a:latin typeface="Times New Roman" panose="02020603050405020304" pitchFamily="18" charset="0"/>
                <a:cs typeface="Times New Roman" panose="02020603050405020304" pitchFamily="18" charset="0"/>
              </a:rPr>
              <a:t>he </a:t>
            </a:r>
            <a:r>
              <a:rPr lang="en-IN" dirty="0">
                <a:latin typeface="Times New Roman" panose="02020603050405020304" pitchFamily="18" charset="0"/>
                <a:cs typeface="Times New Roman" panose="02020603050405020304" pitchFamily="18" charset="0"/>
              </a:rPr>
              <a:t>cancer cells reduce the dye XTT by producing </a:t>
            </a:r>
            <a:r>
              <a:rPr lang="en-IN" dirty="0" smtClean="0">
                <a:latin typeface="Times New Roman" panose="02020603050405020304" pitchFamily="18" charset="0"/>
                <a:cs typeface="Times New Roman" panose="02020603050405020304" pitchFamily="18" charset="0"/>
              </a:rPr>
              <a:t>mitochondrial </a:t>
            </a:r>
            <a:r>
              <a:rPr lang="en-IN" dirty="0">
                <a:latin typeface="Times New Roman" panose="02020603050405020304" pitchFamily="18" charset="0"/>
                <a:cs typeface="Times New Roman" panose="02020603050405020304" pitchFamily="18" charset="0"/>
              </a:rPr>
              <a:t>oxidoreductases to highly pigmented formazan </a:t>
            </a:r>
            <a:r>
              <a:rPr lang="en-IN" dirty="0" smtClean="0">
                <a:latin typeface="Times New Roman" panose="02020603050405020304" pitchFamily="18" charset="0"/>
                <a:cs typeface="Times New Roman" panose="02020603050405020304" pitchFamily="18" charset="0"/>
              </a:rPr>
              <a:t>product. </a:t>
            </a:r>
            <a:r>
              <a:rPr lang="en-IN" dirty="0">
                <a:latin typeface="Times New Roman" panose="02020603050405020304" pitchFamily="18" charset="0"/>
                <a:cs typeface="Times New Roman" panose="02020603050405020304" pitchFamily="18" charset="0"/>
              </a:rPr>
              <a:t>However, the exopolymer treated cells were found to be damaged at increasing concentration indicating </a:t>
            </a:r>
            <a:r>
              <a:rPr lang="en-IN" dirty="0" smtClean="0">
                <a:latin typeface="Times New Roman" panose="02020603050405020304" pitchFamily="18" charset="0"/>
                <a:cs typeface="Times New Roman" panose="02020603050405020304" pitchFamily="18" charset="0"/>
              </a:rPr>
              <a:t>cytotoxic effect </a:t>
            </a:r>
            <a:r>
              <a:rPr lang="en-IN" dirty="0">
                <a:latin typeface="Times New Roman" panose="02020603050405020304" pitchFamily="18" charset="0"/>
                <a:cs typeface="Times New Roman" panose="02020603050405020304" pitchFamily="18" charset="0"/>
              </a:rPr>
              <a:t>against A549 lung cancer cells and fails to effectively reduce XTT. </a:t>
            </a:r>
          </a:p>
        </p:txBody>
      </p:sp>
      <p:graphicFrame>
        <p:nvGraphicFramePr>
          <p:cNvPr id="5" name="Chart 4"/>
          <p:cNvGraphicFramePr>
            <a:graphicFrameLocks/>
          </p:cNvGraphicFramePr>
          <p:nvPr>
            <p:extLst>
              <p:ext uri="{D42A27DB-BD31-4B8C-83A1-F6EECF244321}">
                <p14:modId xmlns:p14="http://schemas.microsoft.com/office/powerpoint/2010/main" val="44308892"/>
              </p:ext>
            </p:extLst>
          </p:nvPr>
        </p:nvGraphicFramePr>
        <p:xfrm>
          <a:off x="2514600" y="228600"/>
          <a:ext cx="4953000" cy="281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3862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4248150" cy="701674"/>
          </a:xfrm>
        </p:spPr>
        <p:txBody>
          <a:bodyPr>
            <a:normAutofit/>
          </a:bodyPr>
          <a:lstStyle/>
          <a:p>
            <a:r>
              <a:rPr lang="en-IN" sz="3200" b="1" dirty="0" smtClean="0">
                <a:latin typeface="Times New Roman" panose="02020603050405020304" pitchFamily="18" charset="0"/>
                <a:cs typeface="Times New Roman" panose="02020603050405020304" pitchFamily="18" charset="0"/>
              </a:rPr>
              <a:t>Antibacterial activity </a:t>
            </a:r>
            <a:endParaRPr lang="en-IN" sz="3200" b="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88288407"/>
              </p:ext>
            </p:extLst>
          </p:nvPr>
        </p:nvGraphicFramePr>
        <p:xfrm>
          <a:off x="609600" y="1066800"/>
          <a:ext cx="7886700" cy="4114800"/>
        </p:xfrm>
        <a:graphic>
          <a:graphicData uri="http://schemas.openxmlformats.org/drawingml/2006/table">
            <a:tbl>
              <a:tblPr firstRow="1" firstCol="1" bandRow="1">
                <a:tableStyleId>{5C22544A-7EE6-4342-B048-85BDC9FD1C3A}</a:tableStyleId>
              </a:tblPr>
              <a:tblGrid>
                <a:gridCol w="1523710"/>
                <a:gridCol w="1107292"/>
                <a:gridCol w="542605"/>
                <a:gridCol w="1059972"/>
                <a:gridCol w="588348"/>
                <a:gridCol w="1063128"/>
                <a:gridCol w="470048"/>
                <a:gridCol w="1059972"/>
                <a:gridCol w="471625"/>
              </a:tblGrid>
              <a:tr h="348343">
                <a:tc gridSpan="9">
                  <a:txBody>
                    <a:bodyPr/>
                    <a:lstStyle/>
                    <a:p>
                      <a:pPr algn="ctr">
                        <a:lnSpc>
                          <a:spcPct val="200000"/>
                        </a:lnSpc>
                        <a:spcAft>
                          <a:spcPts val="1200"/>
                        </a:spcAft>
                      </a:pPr>
                      <a:r>
                        <a:rPr lang="en-IN" sz="1200" dirty="0">
                          <a:effectLst/>
                          <a:latin typeface="Times New Roman" panose="02020603050405020304" pitchFamily="18" charset="0"/>
                          <a:cs typeface="Times New Roman" panose="02020603050405020304" pitchFamily="18" charset="0"/>
                        </a:rPr>
                        <a:t>    </a:t>
                      </a:r>
                      <a:r>
                        <a:rPr lang="en-IN" sz="1800" dirty="0">
                          <a:effectLst/>
                          <a:latin typeface="Times New Roman" panose="02020603050405020304" pitchFamily="18" charset="0"/>
                          <a:cs typeface="Times New Roman" panose="02020603050405020304" pitchFamily="18" charset="0"/>
                        </a:rPr>
                        <a:t>Zone of Inhibition (mm)</a:t>
                      </a:r>
                      <a:endParaRPr lang="en-IN"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48343">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Test Organism</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A*</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A</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B*</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B</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C*</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C</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150000"/>
                        </a:lnSpc>
                        <a:spcAft>
                          <a:spcPts val="1200"/>
                        </a:spcAft>
                      </a:pPr>
                      <a:r>
                        <a:rPr lang="en-IN" sz="1800" dirty="0">
                          <a:effectLst/>
                          <a:latin typeface="Times New Roman" panose="02020603050405020304" pitchFamily="18" charset="0"/>
                          <a:cs typeface="Times New Roman" panose="02020603050405020304" pitchFamily="18" charset="0"/>
                        </a:rPr>
                        <a:t>D*</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D</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r>
              <a:tr h="348343">
                <a:tc>
                  <a:txBody>
                    <a:bodyPr/>
                    <a:lstStyle/>
                    <a:p>
                      <a:pPr>
                        <a:lnSpc>
                          <a:spcPct val="250000"/>
                        </a:lnSpc>
                        <a:spcAft>
                          <a:spcPts val="1200"/>
                        </a:spcAft>
                      </a:pPr>
                      <a:r>
                        <a:rPr lang="en-IN" sz="1800" i="1" dirty="0">
                          <a:effectLst/>
                          <a:latin typeface="Times New Roman" panose="02020603050405020304" pitchFamily="18" charset="0"/>
                          <a:cs typeface="Times New Roman" panose="02020603050405020304" pitchFamily="18" charset="0"/>
                        </a:rPr>
                        <a:t>E.coli</a:t>
                      </a:r>
                      <a:endParaRPr lang="en-IN"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7.6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5.3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4.3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4.6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r>
              <a:tr h="348343">
                <a:tc>
                  <a:txBody>
                    <a:bodyPr/>
                    <a:lstStyle/>
                    <a:p>
                      <a:pPr>
                        <a:lnSpc>
                          <a:spcPct val="250000"/>
                        </a:lnSpc>
                        <a:spcAft>
                          <a:spcPts val="1200"/>
                        </a:spcAft>
                      </a:pPr>
                      <a:r>
                        <a:rPr lang="en-IN" sz="1800" i="1" dirty="0" err="1">
                          <a:effectLst/>
                          <a:latin typeface="Times New Roman" panose="02020603050405020304" pitchFamily="18" charset="0"/>
                          <a:cs typeface="Times New Roman" panose="02020603050405020304" pitchFamily="18" charset="0"/>
                        </a:rPr>
                        <a:t>S.dyssentriae</a:t>
                      </a:r>
                      <a:endParaRPr lang="en-IN"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8.3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7.3 ± 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6.3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5.6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r>
              <a:tr h="348343">
                <a:tc>
                  <a:txBody>
                    <a:bodyPr/>
                    <a:lstStyle/>
                    <a:p>
                      <a:pPr>
                        <a:lnSpc>
                          <a:spcPct val="250000"/>
                        </a:lnSpc>
                        <a:spcAft>
                          <a:spcPts val="1200"/>
                        </a:spcAft>
                      </a:pPr>
                      <a:r>
                        <a:rPr lang="en-IN" sz="1800" i="1" dirty="0">
                          <a:effectLst/>
                          <a:latin typeface="Times New Roman" panose="02020603050405020304" pitchFamily="18" charset="0"/>
                          <a:cs typeface="Times New Roman" panose="02020603050405020304" pitchFamily="18" charset="0"/>
                        </a:rPr>
                        <a:t>S. aureus</a:t>
                      </a:r>
                      <a:endParaRPr lang="en-IN"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14.3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12.3 ± 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12.6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10.6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r>
              <a:tr h="348343">
                <a:tc>
                  <a:txBody>
                    <a:bodyPr/>
                    <a:lstStyle/>
                    <a:p>
                      <a:pPr>
                        <a:lnSpc>
                          <a:spcPct val="250000"/>
                        </a:lnSpc>
                        <a:spcAft>
                          <a:spcPts val="1200"/>
                        </a:spcAft>
                      </a:pPr>
                      <a:r>
                        <a:rPr lang="en-IN" sz="1800" i="1" dirty="0" err="1">
                          <a:effectLst/>
                          <a:latin typeface="Times New Roman" panose="02020603050405020304" pitchFamily="18" charset="0"/>
                          <a:cs typeface="Times New Roman" panose="02020603050405020304" pitchFamily="18" charset="0"/>
                        </a:rPr>
                        <a:t>S.pyogens</a:t>
                      </a:r>
                      <a:endParaRPr lang="en-IN"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9.6 ± 0.5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a:effectLst/>
                          <a:latin typeface="Times New Roman" panose="02020603050405020304" pitchFamily="18" charset="0"/>
                          <a:cs typeface="Times New Roman" panose="02020603050405020304" pitchFamily="18" charset="0"/>
                        </a:rPr>
                        <a:t>-</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6.3 ± 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8.6 ± 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6.3  ± 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nchor="ctr"/>
                </a:tc>
                <a:tc>
                  <a:txBody>
                    <a:bodyPr/>
                    <a:lstStyle/>
                    <a:p>
                      <a:pPr algn="ctr">
                        <a:lnSpc>
                          <a:spcPct val="250000"/>
                        </a:lnSpc>
                        <a:spcAft>
                          <a:spcPts val="1200"/>
                        </a:spcAft>
                      </a:pPr>
                      <a:r>
                        <a:rPr lang="en-IN" sz="1800" dirty="0">
                          <a:effectLst/>
                          <a:latin typeface="Times New Roman" panose="02020603050405020304" pitchFamily="18" charset="0"/>
                          <a:cs typeface="Times New Roman" panose="02020603050405020304" pitchFamily="18" charset="0"/>
                        </a:rPr>
                        <a:t>-</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314" marR="65314" marT="0" marB="0"/>
                </a:tc>
              </a:tr>
            </a:tbl>
          </a:graphicData>
        </a:graphic>
      </p:graphicFrame>
      <p:sp>
        <p:nvSpPr>
          <p:cNvPr id="5" name="TextBox 4"/>
          <p:cNvSpPr txBox="1"/>
          <p:nvPr/>
        </p:nvSpPr>
        <p:spPr>
          <a:xfrm>
            <a:off x="609600" y="5334000"/>
            <a:ext cx="8001000" cy="700000"/>
          </a:xfrm>
          <a:prstGeom prst="rect">
            <a:avLst/>
          </a:prstGeom>
          <a:noFill/>
        </p:spPr>
        <p:txBody>
          <a:bodyPr wrap="square" rtlCol="0">
            <a:spAutoFit/>
          </a:bodyPr>
          <a:lstStyle/>
          <a:p>
            <a:pPr algn="just">
              <a:lnSpc>
                <a:spcPct val="150000"/>
              </a:lnSpc>
            </a:pPr>
            <a:r>
              <a:rPr lang="en-IN" sz="1400" dirty="0">
                <a:latin typeface="Times New Roman" panose="02020603050405020304" pitchFamily="18" charset="0"/>
                <a:cs typeface="Times New Roman" panose="02020603050405020304" pitchFamily="18" charset="0"/>
              </a:rPr>
              <a:t>A*=</a:t>
            </a:r>
            <a:r>
              <a:rPr lang="en-IN" sz="1400" dirty="0" err="1">
                <a:latin typeface="Times New Roman" panose="02020603050405020304" pitchFamily="18" charset="0"/>
                <a:cs typeface="Times New Roman" panose="02020603050405020304" pitchFamily="18" charset="0"/>
              </a:rPr>
              <a:t>Acetone+exopolymer,A</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Acetone,B</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Butanol+exoplymer,B</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Butanol,C</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DMSO+exopolymer</a:t>
            </a:r>
            <a:r>
              <a:rPr lang="en-IN" sz="1400" dirty="0" smtClean="0">
                <a:latin typeface="Times New Roman" panose="02020603050405020304" pitchFamily="18" charset="0"/>
                <a:cs typeface="Times New Roman" panose="02020603050405020304" pitchFamily="18" charset="0"/>
              </a:rPr>
              <a:t>,  C=DMSO,D</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Ethylacetae+exopolymer,DMSO</a:t>
            </a:r>
            <a:r>
              <a:rPr lang="en-IN" sz="1400" dirty="0">
                <a:latin typeface="Times New Roman" panose="02020603050405020304" pitchFamily="18" charset="0"/>
                <a:cs typeface="Times New Roman" panose="02020603050405020304" pitchFamily="18" charset="0"/>
              </a:rPr>
              <a:t>=</a:t>
            </a:r>
            <a:r>
              <a:rPr lang="en-IN" sz="1400" dirty="0" err="1">
                <a:latin typeface="Times New Roman" panose="02020603050405020304" pitchFamily="18" charset="0"/>
                <a:cs typeface="Times New Roman" panose="02020603050405020304" pitchFamily="18" charset="0"/>
              </a:rPr>
              <a:t>Ethylacetate</a:t>
            </a:r>
            <a:r>
              <a:rPr lang="en-IN" sz="1400" dirty="0">
                <a:latin typeface="Times New Roman" panose="02020603050405020304" pitchFamily="18" charset="0"/>
                <a:cs typeface="Times New Roman" panose="02020603050405020304" pitchFamily="18" charset="0"/>
              </a:rPr>
              <a:t>,(-)=No activity</a:t>
            </a:r>
          </a:p>
        </p:txBody>
      </p:sp>
    </p:spTree>
    <p:extLst>
      <p:ext uri="{BB962C8B-B14F-4D97-AF65-F5344CB8AC3E}">
        <p14:creationId xmlns:p14="http://schemas.microsoft.com/office/powerpoint/2010/main" val="1578691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609600"/>
            <a:ext cx="8001000" cy="4678204"/>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antibacterial activity of exopolymer differs based on the test strains and the solvents used. </a:t>
            </a:r>
            <a:endParaRPr lang="en-IN" sz="2000" dirty="0" smtClean="0">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The exopolymer dissolved in acetone showed better antibacterial activity than other solvents.</a:t>
            </a:r>
          </a:p>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highest activity was noticed against </a:t>
            </a:r>
            <a:r>
              <a:rPr lang="en-IN" sz="2000" i="1" dirty="0">
                <a:latin typeface="Times New Roman" panose="02020603050405020304" pitchFamily="18" charset="0"/>
                <a:cs typeface="Times New Roman" panose="02020603050405020304" pitchFamily="18" charset="0"/>
              </a:rPr>
              <a:t>Staphylococcus aureus</a:t>
            </a:r>
            <a:r>
              <a:rPr lang="en-IN" sz="2000" dirty="0">
                <a:latin typeface="Times New Roman" panose="02020603050405020304" pitchFamily="18" charset="0"/>
                <a:cs typeface="Times New Roman" panose="02020603050405020304" pitchFamily="18" charset="0"/>
              </a:rPr>
              <a:t> (14.3 ± 0.5 mm) followed by </a:t>
            </a:r>
            <a:r>
              <a:rPr lang="en-IN" sz="2000" i="1" dirty="0">
                <a:latin typeface="Times New Roman" panose="02020603050405020304" pitchFamily="18" charset="0"/>
                <a:cs typeface="Times New Roman" panose="02020603050405020304" pitchFamily="18" charset="0"/>
              </a:rPr>
              <a:t>Streptococcus pyogens</a:t>
            </a:r>
            <a:r>
              <a:rPr lang="en-IN" sz="2000" dirty="0">
                <a:latin typeface="Times New Roman" panose="02020603050405020304" pitchFamily="18" charset="0"/>
                <a:cs typeface="Times New Roman" panose="02020603050405020304" pitchFamily="18" charset="0"/>
              </a:rPr>
              <a:t> (9.6 ± 0.5mm),</a:t>
            </a:r>
            <a:r>
              <a:rPr lang="en-IN" sz="2000" i="1" dirty="0">
                <a:latin typeface="Times New Roman" panose="02020603050405020304" pitchFamily="18" charset="0"/>
                <a:cs typeface="Times New Roman" panose="02020603050405020304" pitchFamily="18" charset="0"/>
              </a:rPr>
              <a:t> Shigella dyssentriae </a:t>
            </a:r>
            <a:r>
              <a:rPr lang="en-IN" sz="2000" dirty="0">
                <a:latin typeface="Times New Roman" panose="02020603050405020304" pitchFamily="18" charset="0"/>
                <a:cs typeface="Times New Roman" panose="02020603050405020304" pitchFamily="18" charset="0"/>
              </a:rPr>
              <a:t>(8.3 ± 0.5 mm) and </a:t>
            </a:r>
            <a:r>
              <a:rPr lang="en-IN" sz="2000" i="1" dirty="0">
                <a:latin typeface="Times New Roman" panose="02020603050405020304" pitchFamily="18" charset="0"/>
                <a:cs typeface="Times New Roman" panose="02020603050405020304" pitchFamily="18" charset="0"/>
              </a:rPr>
              <a:t>E.coli</a:t>
            </a:r>
            <a:r>
              <a:rPr lang="en-IN" sz="2000" dirty="0">
                <a:latin typeface="Times New Roman" panose="02020603050405020304" pitchFamily="18" charset="0"/>
                <a:cs typeface="Times New Roman" panose="02020603050405020304" pitchFamily="18" charset="0"/>
              </a:rPr>
              <a:t> (7.6 ± 0.5 mm).</a:t>
            </a:r>
          </a:p>
          <a:p>
            <a:endParaRPr lang="en-IN" dirty="0"/>
          </a:p>
        </p:txBody>
      </p:sp>
    </p:spTree>
    <p:extLst>
      <p:ext uri="{BB962C8B-B14F-4D97-AF65-F5344CB8AC3E}">
        <p14:creationId xmlns:p14="http://schemas.microsoft.com/office/powerpoint/2010/main" val="484916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1066800"/>
            <a:ext cx="7772400" cy="5016758"/>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This study advances our understanding of bacterial exopolymer in anticancer studies</a:t>
            </a:r>
            <a:r>
              <a:rPr lang="en-IN"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The </a:t>
            </a:r>
            <a:r>
              <a:rPr lang="en-IN" sz="2000" dirty="0">
                <a:latin typeface="Times New Roman" panose="02020603050405020304" pitchFamily="18" charset="0"/>
                <a:cs typeface="Times New Roman" panose="02020603050405020304" pitchFamily="18" charset="0"/>
              </a:rPr>
              <a:t>present study confirmed that the exopolymer of </a:t>
            </a:r>
            <a:r>
              <a:rPr lang="en-IN" sz="2000" i="1" dirty="0" err="1">
                <a:latin typeface="Times New Roman" panose="02020603050405020304" pitchFamily="18" charset="0"/>
                <a:cs typeface="Times New Roman" panose="02020603050405020304" pitchFamily="18" charset="0"/>
              </a:rPr>
              <a:t>B.flexus</a:t>
            </a:r>
            <a:r>
              <a:rPr lang="en-IN" sz="2000" dirty="0">
                <a:latin typeface="Times New Roman" panose="02020603050405020304" pitchFamily="18" charset="0"/>
                <a:cs typeface="Times New Roman" panose="02020603050405020304" pitchFamily="18" charset="0"/>
              </a:rPr>
              <a:t> was primarily composed of sugars and non-sugar components like protein, sulphate, uronic acids</a:t>
            </a:r>
            <a:r>
              <a:rPr lang="en-IN"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Hence, the existence of non-sugar molecules along with sugar molecules in exopolymeric substances  are responsible for the cytotoxicity against cancer cells</a:t>
            </a:r>
            <a:r>
              <a:rPr lang="en-IN" sz="2000" dirty="0" smtClean="0">
                <a:latin typeface="Times New Roman" panose="02020603050405020304" pitchFamily="18" charset="0"/>
                <a:cs typeface="Times New Roman" panose="02020603050405020304" pitchFamily="18" charset="0"/>
              </a:rPr>
              <a:t>.</a:t>
            </a:r>
          </a:p>
        </p:txBody>
      </p:sp>
      <p:sp>
        <p:nvSpPr>
          <p:cNvPr id="2" name="TextBox 1"/>
          <p:cNvSpPr txBox="1"/>
          <p:nvPr/>
        </p:nvSpPr>
        <p:spPr>
          <a:xfrm>
            <a:off x="701040" y="457200"/>
            <a:ext cx="2895600" cy="584775"/>
          </a:xfrm>
          <a:prstGeom prst="rect">
            <a:avLst/>
          </a:prstGeom>
          <a:noFill/>
        </p:spPr>
        <p:txBody>
          <a:bodyPr wrap="square" rtlCol="0">
            <a:spAutoFit/>
          </a:bodyPr>
          <a:lstStyle/>
          <a:p>
            <a:r>
              <a:rPr lang="en-IN" sz="3200" b="1" dirty="0" smtClean="0">
                <a:solidFill>
                  <a:srgbClr val="CC0099"/>
                </a:solidFill>
                <a:latin typeface="Times New Roman" panose="02020603050405020304" pitchFamily="18" charset="0"/>
                <a:cs typeface="Times New Roman" panose="02020603050405020304" pitchFamily="18" charset="0"/>
              </a:rPr>
              <a:t>Conclusion</a:t>
            </a:r>
            <a:endParaRPr lang="en-IN" sz="3200" b="1" dirty="0">
              <a:solidFill>
                <a:srgbClr val="CC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674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5909310"/>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The presence of various </a:t>
            </a:r>
            <a:r>
              <a:rPr lang="en-IN" sz="2000" dirty="0">
                <a:latin typeface="Times New Roman" panose="02020603050405020304" pitchFamily="18" charset="0"/>
                <a:cs typeface="Times New Roman" panose="02020603050405020304" pitchFamily="18" charset="0"/>
              </a:rPr>
              <a:t>sugars such as galactose</a:t>
            </a:r>
            <a:r>
              <a:rPr lang="en-IN" sz="2000" dirty="0" smtClean="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xylose, mannose, </a:t>
            </a:r>
            <a:r>
              <a:rPr lang="en-IN" sz="2000" dirty="0" smtClean="0">
                <a:latin typeface="Times New Roman" panose="02020603050405020304" pitchFamily="18" charset="0"/>
                <a:cs typeface="Times New Roman" panose="02020603050405020304" pitchFamily="18" charset="0"/>
              </a:rPr>
              <a:t>etc. and </a:t>
            </a:r>
            <a:r>
              <a:rPr lang="en-IN" sz="2000" dirty="0">
                <a:latin typeface="Times New Roman" panose="02020603050405020304" pitchFamily="18" charset="0"/>
                <a:cs typeface="Times New Roman" panose="02020603050405020304" pitchFamily="18" charset="0"/>
              </a:rPr>
              <a:t>amino </a:t>
            </a:r>
            <a:r>
              <a:rPr lang="en-IN" sz="2000" dirty="0" smtClean="0">
                <a:latin typeface="Times New Roman" panose="02020603050405020304" pitchFamily="18" charset="0"/>
                <a:cs typeface="Times New Roman" panose="02020603050405020304" pitchFamily="18" charset="0"/>
              </a:rPr>
              <a:t>acids (proteins) showed </a:t>
            </a:r>
            <a:r>
              <a:rPr lang="en-IN" sz="2000" dirty="0">
                <a:latin typeface="Times New Roman" panose="02020603050405020304" pitchFamily="18" charset="0"/>
                <a:cs typeface="Times New Roman" panose="02020603050405020304" pitchFamily="18" charset="0"/>
              </a:rPr>
              <a:t>higher anti-</a:t>
            </a:r>
            <a:r>
              <a:rPr lang="en-IN" sz="2000" dirty="0" err="1">
                <a:latin typeface="Times New Roman" panose="02020603050405020304" pitchFamily="18" charset="0"/>
                <a:cs typeface="Times New Roman" panose="02020603050405020304" pitchFamily="18" charset="0"/>
              </a:rPr>
              <a:t>tumor</a:t>
            </a:r>
            <a:r>
              <a:rPr lang="en-IN" sz="2000" dirty="0">
                <a:latin typeface="Times New Roman" panose="02020603050405020304" pitchFamily="18" charset="0"/>
                <a:cs typeface="Times New Roman" panose="02020603050405020304" pitchFamily="18" charset="0"/>
              </a:rPr>
              <a:t> </a:t>
            </a:r>
            <a:r>
              <a:rPr lang="en-IN" sz="2000" dirty="0" smtClean="0">
                <a:latin typeface="Times New Roman" panose="02020603050405020304" pitchFamily="18" charset="0"/>
                <a:cs typeface="Times New Roman" panose="02020603050405020304" pitchFamily="18" charset="0"/>
              </a:rPr>
              <a:t>activity.</a:t>
            </a:r>
          </a:p>
          <a:p>
            <a:pPr marL="342900" indent="-342900" algn="just">
              <a:lnSpc>
                <a:spcPct val="200000"/>
              </a:lnSpc>
              <a:buFont typeface="Wingdings" panose="05000000000000000000" pitchFamily="2" charset="2"/>
              <a:buChar char="§"/>
            </a:pPr>
            <a:r>
              <a:rPr lang="en-IN" sz="2000" dirty="0" smtClean="0">
                <a:latin typeface="Times New Roman" panose="02020603050405020304" pitchFamily="18" charset="0"/>
                <a:cs typeface="Times New Roman" panose="02020603050405020304" pitchFamily="18" charset="0"/>
              </a:rPr>
              <a:t>It </a:t>
            </a:r>
            <a:r>
              <a:rPr lang="en-IN" sz="2000" dirty="0">
                <a:latin typeface="Times New Roman" panose="02020603050405020304" pitchFamily="18" charset="0"/>
                <a:cs typeface="Times New Roman" panose="02020603050405020304" pitchFamily="18" charset="0"/>
              </a:rPr>
              <a:t>is possible to hypothesize that the sulphated sugars could be responsible for the fibrinolytic and other bioactivities like antiviral and anti </a:t>
            </a:r>
            <a:r>
              <a:rPr lang="en-IN" sz="2000" dirty="0" err="1">
                <a:latin typeface="Times New Roman" panose="02020603050405020304" pitchFamily="18" charset="0"/>
                <a:cs typeface="Times New Roman" panose="02020603050405020304" pitchFamily="18" charset="0"/>
              </a:rPr>
              <a:t>tumor</a:t>
            </a:r>
            <a:r>
              <a:rPr lang="en-IN" sz="2000" dirty="0">
                <a:latin typeface="Times New Roman" panose="02020603050405020304" pitchFamily="18" charset="0"/>
                <a:cs typeface="Times New Roman" panose="02020603050405020304" pitchFamily="18" charset="0"/>
              </a:rPr>
              <a:t> activity of exopolymer</a:t>
            </a:r>
            <a:r>
              <a:rPr lang="en-IN" sz="2000" dirty="0" smtClean="0">
                <a:latin typeface="Times New Roman" panose="02020603050405020304" pitchFamily="18" charset="0"/>
                <a:cs typeface="Times New Roman" panose="02020603050405020304" pitchFamily="18" charset="0"/>
              </a:rPr>
              <a:t>.</a:t>
            </a:r>
          </a:p>
          <a:p>
            <a:pPr marL="342900" indent="-342900" algn="just">
              <a:lnSpc>
                <a:spcPct val="200000"/>
              </a:lnSpc>
              <a:buFont typeface="Wingdings" panose="05000000000000000000" pitchFamily="2" charset="2"/>
              <a:buChar char="§"/>
            </a:pPr>
            <a:r>
              <a:rPr lang="en-IN" sz="2000" dirty="0">
                <a:latin typeface="Times New Roman" panose="02020603050405020304" pitchFamily="18" charset="0"/>
                <a:cs typeface="Times New Roman" panose="02020603050405020304" pitchFamily="18" charset="0"/>
              </a:rPr>
              <a:t>Further, explorations of these exopolymeric substances are likely to be exploited in various fields as emulsification, drug delivery, and heavy metal absorption. This study advances to understand the applications of bacterial exopolymer in a better way.</a:t>
            </a:r>
          </a:p>
          <a:p>
            <a:endParaRPr lang="en-IN" dirty="0"/>
          </a:p>
        </p:txBody>
      </p:sp>
    </p:spTree>
    <p:extLst>
      <p:ext uri="{BB962C8B-B14F-4D97-AF65-F5344CB8AC3E}">
        <p14:creationId xmlns:p14="http://schemas.microsoft.com/office/powerpoint/2010/main" val="831854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90800"/>
            <a:ext cx="7886700" cy="1325563"/>
          </a:xfrm>
        </p:spPr>
        <p:txBody>
          <a:bodyPr>
            <a:noAutofit/>
          </a:bodyPr>
          <a:lstStyle/>
          <a:p>
            <a:pPr algn="ctr"/>
            <a:r>
              <a:rPr lang="en-IN" sz="9600" dirty="0" smtClean="0">
                <a:solidFill>
                  <a:schemeClr val="accent1">
                    <a:lumMod val="75000"/>
                  </a:schemeClr>
                </a:solidFill>
                <a:latin typeface="Mongolian Baiti" panose="03000500000000000000" pitchFamily="66" charset="0"/>
                <a:cs typeface="Mongolian Baiti" panose="03000500000000000000" pitchFamily="66" charset="0"/>
              </a:rPr>
              <a:t>THANK YOU</a:t>
            </a:r>
            <a:endParaRPr lang="en-IN" sz="9600" dirty="0">
              <a:solidFill>
                <a:schemeClr val="accent1">
                  <a:lumMod val="75000"/>
                </a:schemeClr>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250462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5156</TotalTime>
  <Words>1460</Words>
  <Application>Microsoft Office PowerPoint</Application>
  <PresentationFormat>On-screen Show (4:3)</PresentationFormat>
  <Paragraphs>191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INTRODUCTION</vt:lpstr>
      <vt:lpstr>PowerPoint Presentation</vt:lpstr>
      <vt:lpstr>OBJECTIVES</vt:lpstr>
      <vt:lpstr>PowerPoint Presentation</vt:lpstr>
      <vt:lpstr>PowerPoint Presentation</vt:lpstr>
      <vt:lpstr>Extraction and purification of exopolymer </vt:lpstr>
      <vt:lpstr>Characterization of Exopolymer</vt:lpstr>
      <vt:lpstr>PowerPoint Presentation</vt:lpstr>
      <vt:lpstr>PowerPoint Presentation</vt:lpstr>
      <vt:lpstr>Assessment of Cytotoxic activity </vt:lpstr>
      <vt:lpstr>PowerPoint Presentation</vt:lpstr>
      <vt:lpstr>PowerPoint Presentation</vt:lpstr>
      <vt:lpstr>PowerPoint Presentation</vt:lpstr>
      <vt:lpstr>PowerPoint Presentation</vt:lpstr>
      <vt:lpstr>FT-IR Analysis of exopolymer </vt:lpstr>
      <vt:lpstr>PowerPoint Presentation</vt:lpstr>
      <vt:lpstr>PowerPoint Presentation</vt:lpstr>
      <vt:lpstr>PowerPoint Presentation</vt:lpstr>
      <vt:lpstr>Differential Scanning Colorimetry</vt:lpstr>
      <vt:lpstr>DSC</vt:lpstr>
      <vt:lpstr>Screening of Cytotoxic activity </vt:lpstr>
      <vt:lpstr>PowerPoint Presentation</vt:lpstr>
      <vt:lpstr>Antibacterial activity </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INTRODUCTION</dc:title>
  <dc:creator>Thirumurugan Ramasamy</dc:creator>
  <cp:lastModifiedBy>Thirumurugan Ramasamy</cp:lastModifiedBy>
  <cp:revision>611</cp:revision>
  <dcterms:created xsi:type="dcterms:W3CDTF">2006-08-16T00:00:00Z</dcterms:created>
  <dcterms:modified xsi:type="dcterms:W3CDTF">2015-05-21T16:33:18Z</dcterms:modified>
</cp:coreProperties>
</file>