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2" r:id="rId5"/>
    <p:sldId id="265" r:id="rId6"/>
    <p:sldId id="267" r:id="rId7"/>
    <p:sldId id="269" r:id="rId8"/>
    <p:sldId id="307" r:id="rId9"/>
    <p:sldId id="271" r:id="rId10"/>
    <p:sldId id="273" r:id="rId11"/>
    <p:sldId id="275" r:id="rId12"/>
    <p:sldId id="277" r:id="rId13"/>
    <p:sldId id="279" r:id="rId14"/>
    <p:sldId id="281" r:id="rId15"/>
    <p:sldId id="283" r:id="rId16"/>
    <p:sldId id="285" r:id="rId17"/>
    <p:sldId id="287" r:id="rId18"/>
    <p:sldId id="289" r:id="rId19"/>
    <p:sldId id="291" r:id="rId20"/>
    <p:sldId id="293" r:id="rId21"/>
    <p:sldId id="295" r:id="rId22"/>
    <p:sldId id="297" r:id="rId23"/>
    <p:sldId id="299" r:id="rId24"/>
    <p:sldId id="301" r:id="rId25"/>
    <p:sldId id="303" r:id="rId26"/>
    <p:sldId id="305" r:id="rId27"/>
    <p:sldId id="309" r:id="rId28"/>
    <p:sldId id="311" r:id="rId29"/>
    <p:sldId id="313" r:id="rId30"/>
    <p:sldId id="315" r:id="rId31"/>
    <p:sldId id="317" r:id="rId32"/>
    <p:sldId id="319" r:id="rId33"/>
    <p:sldId id="321" r:id="rId34"/>
    <p:sldId id="323" r:id="rId35"/>
    <p:sldId id="325" r:id="rId36"/>
    <p:sldId id="327" r:id="rId37"/>
    <p:sldId id="329" r:id="rId38"/>
    <p:sldId id="331" r:id="rId39"/>
    <p:sldId id="333" r:id="rId40"/>
    <p:sldId id="335" r:id="rId41"/>
    <p:sldId id="337" r:id="rId42"/>
    <p:sldId id="339" r:id="rId43"/>
    <p:sldId id="341" r:id="rId44"/>
    <p:sldId id="343" r:id="rId45"/>
    <p:sldId id="345" r:id="rId46"/>
    <p:sldId id="347" r:id="rId47"/>
    <p:sldId id="349" r:id="rId48"/>
    <p:sldId id="351" r:id="rId49"/>
    <p:sldId id="353" r:id="rId50"/>
    <p:sldId id="355" r:id="rId51"/>
    <p:sldId id="357" r:id="rId52"/>
    <p:sldId id="361" r:id="rId53"/>
    <p:sldId id="362" r:id="rId54"/>
    <p:sldId id="368" r:id="rId55"/>
    <p:sldId id="363" r:id="rId56"/>
    <p:sldId id="367" r:id="rId57"/>
    <p:sldId id="364" r:id="rId58"/>
    <p:sldId id="369" r:id="rId59"/>
    <p:sldId id="365" r:id="rId60"/>
    <p:sldId id="366" r:id="rId61"/>
    <p:sldId id="370" r:id="rId62"/>
    <p:sldId id="371" r:id="rId63"/>
    <p:sldId id="372" r:id="rId64"/>
    <p:sldId id="373" r:id="rId65"/>
    <p:sldId id="374" r:id="rId66"/>
    <p:sldId id="375" r:id="rId67"/>
    <p:sldId id="376" r:id="rId68"/>
    <p:sldId id="377" r:id="rId69"/>
    <p:sldId id="378" r:id="rId70"/>
    <p:sldId id="379" r:id="rId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25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521C-A1E6-4A47-9F4E-FF05B9AA8631}" type="datetimeFigureOut">
              <a:rPr lang="en-US" smtClean="0"/>
              <a:t>09-Oct-18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5997-2563-4F3A-8906-FA9943130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893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521C-A1E6-4A47-9F4E-FF05B9AA8631}" type="datetimeFigureOut">
              <a:rPr lang="en-US" smtClean="0"/>
              <a:t>09-Oct-18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5997-2563-4F3A-8906-FA9943130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90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521C-A1E6-4A47-9F4E-FF05B9AA8631}" type="datetimeFigureOut">
              <a:rPr lang="en-US" smtClean="0"/>
              <a:t>09-Oct-18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5997-2563-4F3A-8906-FA9943130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873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521C-A1E6-4A47-9F4E-FF05B9AA8631}" type="datetimeFigureOut">
              <a:rPr lang="en-US" smtClean="0"/>
              <a:t>09-Oct-18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5997-2563-4F3A-8906-FA9943130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54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521C-A1E6-4A47-9F4E-FF05B9AA8631}" type="datetimeFigureOut">
              <a:rPr lang="en-US" smtClean="0"/>
              <a:t>09-Oct-18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5997-2563-4F3A-8906-FA9943130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241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521C-A1E6-4A47-9F4E-FF05B9AA8631}" type="datetimeFigureOut">
              <a:rPr lang="en-US" smtClean="0"/>
              <a:t>09-Oct-18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5997-2563-4F3A-8906-FA9943130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51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521C-A1E6-4A47-9F4E-FF05B9AA8631}" type="datetimeFigureOut">
              <a:rPr lang="en-US" smtClean="0"/>
              <a:t>09-Oct-18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5997-2563-4F3A-8906-FA9943130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797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521C-A1E6-4A47-9F4E-FF05B9AA8631}" type="datetimeFigureOut">
              <a:rPr lang="en-US" smtClean="0"/>
              <a:t>09-Oct-18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5997-2563-4F3A-8906-FA9943130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37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521C-A1E6-4A47-9F4E-FF05B9AA8631}" type="datetimeFigureOut">
              <a:rPr lang="en-US" smtClean="0"/>
              <a:t>09-Oct-18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5997-2563-4F3A-8906-FA9943130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259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521C-A1E6-4A47-9F4E-FF05B9AA8631}" type="datetimeFigureOut">
              <a:rPr lang="en-US" smtClean="0"/>
              <a:t>09-Oct-18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5997-2563-4F3A-8906-FA9943130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81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521C-A1E6-4A47-9F4E-FF05B9AA8631}" type="datetimeFigureOut">
              <a:rPr lang="en-US" smtClean="0"/>
              <a:t>09-Oct-18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5997-2563-4F3A-8906-FA9943130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94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C521C-A1E6-4A47-9F4E-FF05B9AA8631}" type="datetimeFigureOut">
              <a:rPr lang="en-US" smtClean="0"/>
              <a:t>09-Oct-18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B5997-2563-4F3A-8906-FA9943130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0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http://www.scielo.org.co/img/revistas/dyna/v79n176/v79n176a18fig02.gif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ndawi.com/74586419/" TargetMode="External"/><Relationship Id="rId2" Type="http://schemas.openxmlformats.org/officeDocument/2006/relationships/hyperlink" Target="http://www.hindawi.com/87532740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hindawi.com/72946247/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www.google.com/url?sa=i&amp;rct=j&amp;q=&amp;esrc=s&amp;source=images&amp;cd=&amp;ved=2ahUKEwj0zaOCmMfdAhWsneAKHSZJCO0QjRx6BAgBEAU&amp;url=https://www.sciencedirect.com/science/article/pii/B9780857093462000030&amp;psig=AOvVaw3zZzYakXBbjAApxKSmR702&amp;ust=1537450605976197" TargetMode="Externa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090" y="0"/>
            <a:ext cx="10314709" cy="342484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INNOVATIONS</a:t>
            </a:r>
            <a:b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b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DESIGN, MATERIALS and MANUFACTURING</a:t>
            </a:r>
            <a:b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b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TURBINE BLADES for JET ENGINES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09455"/>
            <a:ext cx="10515600" cy="3267507"/>
          </a:xfrm>
        </p:spPr>
        <p:txBody>
          <a:bodyPr>
            <a:normAutofit/>
          </a:bodyPr>
          <a:lstStyle/>
          <a:p>
            <a:pPr algn="ctr"/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R. Prabhakaran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Mechanical and Aerospace Engineering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Old Dominion University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Norfolk, VA 23529</a:t>
            </a: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390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43345"/>
            <a:ext cx="9144000" cy="471055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CKNOWLEDGEMENTS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089891"/>
            <a:ext cx="9144000" cy="4167909"/>
          </a:xfrm>
        </p:spPr>
        <p:txBody>
          <a:bodyPr/>
          <a:lstStyle/>
          <a:p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material is taken from innumerable sources-</a:t>
            </a:r>
          </a:p>
          <a:p>
            <a:pPr algn="l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too numerous to list</a:t>
            </a:r>
          </a:p>
          <a:p>
            <a:pPr algn="l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I thank all the contributors for the valuable material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223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4973" y="766119"/>
            <a:ext cx="9803027" cy="51898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602" y="766119"/>
            <a:ext cx="11879108" cy="5846604"/>
          </a:xfrm>
        </p:spPr>
        <p:txBody>
          <a:bodyPr>
            <a:normAutofit/>
          </a:bodyPr>
          <a:lstStyle/>
          <a:p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Gas Turbine Engine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Turbine Blade Loading Conditions</a:t>
            </a:r>
          </a:p>
          <a:p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Innovations in Materials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 Alloys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Intermetallics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Reinforced Intermetallics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CMCs</a:t>
            </a:r>
          </a:p>
          <a:p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Innovations in Design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Blade Cooling Channels</a:t>
            </a:r>
          </a:p>
          <a:p>
            <a:pPr marL="342900" indent="-342900">
              <a:buAutoNum type="arabicPeriod"/>
            </a:pP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747jetstar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50892" y="4160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9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035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OUTLINE (contd)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1864"/>
            <a:ext cx="10515600" cy="5175099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Innovations in Manufacture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Directional Solidification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Single Crystal Solidification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 Casting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Centrifugal Casting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Vacuum Casting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Additive Manufacturing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Drilling Blade Cooling Channels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124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024" y="2734963"/>
            <a:ext cx="9525000" cy="381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25578" y="724930"/>
            <a:ext cx="76776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 TURBINE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ENGINE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3796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0668"/>
            <a:ext cx="9144000" cy="503339"/>
          </a:xfrm>
        </p:spPr>
        <p:txBody>
          <a:bodyPr>
            <a:normAutofit/>
          </a:bodyPr>
          <a:lstStyle/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GAS TURBINES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13731"/>
            <a:ext cx="9144000" cy="5679347"/>
          </a:xfrm>
        </p:spPr>
        <p:txBody>
          <a:bodyPr>
            <a:normAutofit/>
          </a:bodyPr>
          <a:lstStyle/>
          <a:p>
            <a:pPr algn="l"/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GENERATORS</a:t>
            </a:r>
          </a:p>
          <a:p>
            <a:pPr marL="342900" indent="-342900" algn="l">
              <a:buAutoNum type="arabicPeriod"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JET ENGINES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351" y="1497433"/>
            <a:ext cx="3810000" cy="21559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717" y="4085439"/>
            <a:ext cx="3827069" cy="1904300"/>
          </a:xfrm>
          <a:prstGeom prst="rect">
            <a:avLst/>
          </a:prstGeom>
        </p:spPr>
      </p:pic>
      <p:pic>
        <p:nvPicPr>
          <p:cNvPr id="6" name="Jettakingoff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36459" y="4917561"/>
            <a:ext cx="609600" cy="609600"/>
          </a:xfrm>
          <a:prstGeom prst="rect">
            <a:avLst/>
          </a:prstGeom>
        </p:spPr>
      </p:pic>
      <p:pic>
        <p:nvPicPr>
          <p:cNvPr id="7" name="Jettakingoff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36459" y="49175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68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6515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9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65152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593" y="954278"/>
            <a:ext cx="7128195" cy="459144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49145" y="280086"/>
            <a:ext cx="68621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TURBINE BLADE LOADING CONDITIONS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2042983" y="5758249"/>
            <a:ext cx="91687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COMPONENT: HIGH PRESSURE TURBINE BLADE</a:t>
            </a:r>
            <a:endParaRPr lang="en-US" sz="2400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632886" y="3731741"/>
            <a:ext cx="2597804" cy="2026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788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14184"/>
            <a:ext cx="9144000" cy="1216263"/>
          </a:xfrm>
        </p:spPr>
        <p:txBody>
          <a:bodyPr>
            <a:normAutofit/>
          </a:bodyPr>
          <a:lstStyle/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HISTORY OF THE GAS TURBINE ENGINE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6784" y="298765"/>
            <a:ext cx="9011216" cy="6291506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1930          Sir Frank Whittle patented his design for jet engine</a:t>
            </a:r>
          </a:p>
          <a:p>
            <a:pPr marL="342900" indent="-342900" algn="l">
              <a:buAutoNum type="arabicPlain" startAt="1936"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Hans von Ohain patented his own design</a:t>
            </a:r>
          </a:p>
          <a:p>
            <a:pPr marL="342900" indent="-342900" algn="l">
              <a:buAutoNum type="arabicPlain" startAt="1939"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Ernst Heinkel Aircraft flew Ohain’s design, 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178</a:t>
            </a:r>
          </a:p>
          <a:p>
            <a:pPr marL="342900" indent="-342900" algn="l">
              <a:buAutoNum type="arabicPlain" startAt="1940"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National Science Academy (USA) Committee on Gas Turbines: “there is no 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future for aircraft gas turbine engines” !!!!!</a:t>
            </a:r>
          </a:p>
          <a:p>
            <a:pPr marL="342900" indent="-342900" algn="l">
              <a:buAutoNum type="arabicPlain" startAt="1941"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Sir Frank Whittle flew his turbojet, 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Gloster Meteor</a:t>
            </a: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lain" startAt="1948"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Chuck Yeager broke the sound barrier in 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X-1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 turbo-jet</a:t>
            </a:r>
          </a:p>
          <a:p>
            <a:pPr marL="342900" indent="-342900" algn="l">
              <a:buAutoNum type="arabicPlain" startAt="1949"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First flight of a turbo-jet in commercial service, de Havilland 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 106 Comet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Meanwhile……….</a:t>
            </a:r>
          </a:p>
          <a:p>
            <a:pPr marL="342900" indent="-342900" algn="l">
              <a:buAutoNum type="arabicPlain" startAt="1939"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4MW gas turbine for power generation in Switzerland by Brown Boveri.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It was operational until 2002!</a:t>
            </a:r>
          </a:p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36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25" y="256645"/>
            <a:ext cx="5238750" cy="50577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2514601" y="5655733"/>
            <a:ext cx="7611532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Temperature and pressure profile in gas turbine.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39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115" y="1485461"/>
            <a:ext cx="2962220" cy="44034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61968" y="189470"/>
            <a:ext cx="80730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TURBINE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BLADE LOADING CONDITIONS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5123934" y="1416908"/>
            <a:ext cx="4646141" cy="468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TEMPERATURES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43055" y="5157497"/>
            <a:ext cx="6061548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CENTRIFUGAL STRESSES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7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52006"/>
            <a:ext cx="9144000" cy="649571"/>
          </a:xfrm>
        </p:spPr>
        <p:txBody>
          <a:bodyPr>
            <a:normAutofit fontScale="90000"/>
          </a:bodyPr>
          <a:lstStyle/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LOADING ON THE BLADES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301577"/>
            <a:ext cx="9144000" cy="5354595"/>
          </a:xfrm>
        </p:spPr>
        <p:txBody>
          <a:bodyPr/>
          <a:lstStyle/>
          <a:p>
            <a:pPr algn="l"/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</a:t>
            </a:r>
          </a:p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Centrifugal load</a:t>
            </a:r>
          </a:p>
          <a:p>
            <a:pPr algn="l"/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Thermal loads</a:t>
            </a:r>
          </a:p>
          <a:p>
            <a:pPr algn="l"/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Aerodynamic loads</a:t>
            </a:r>
          </a:p>
          <a:p>
            <a:pPr algn="l"/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l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Vibratory loads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14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54226"/>
            <a:ext cx="9144000" cy="76690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CAUSES OF BLADE FAILURE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1176"/>
            <a:ext cx="9144000" cy="6178521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1. Creep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2. Yielding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3. Thermal-mechanical fatigue: 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(a) Low-cycle fatigue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(b) High-cycle fatigue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4. Fracture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5. Fretting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6. Oxidation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7. Corrosion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8. Erosion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9. Foreign object damage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10. Wear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91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807" y="1468074"/>
            <a:ext cx="11272052" cy="480689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92197" y="469783"/>
            <a:ext cx="51418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failure considerations: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89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eep Crack Growth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0" y="2138362"/>
            <a:ext cx="4000500" cy="2581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680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272" y="504825"/>
            <a:ext cx="2912028" cy="45338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95550" y="5038724"/>
            <a:ext cx="89249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Oxidation and cracking at cooling holes in a turbine blade. (a) Trailing edge cooling hole surface showing oxidation and nitridation attack on the surface after 32,000 h of operation. (b) Crack found on the surface of No. 5 cooling hole. Oxidation on the crack surface and hole surface can be noticed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685800"/>
            <a:ext cx="3314700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83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0" y="1462988"/>
            <a:ext cx="6934200" cy="5200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094206" y="436605"/>
            <a:ext cx="61701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BLADE MATERIALS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86030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53497"/>
            <a:ext cx="9144000" cy="70617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SUPERALLOYS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4530" y="782595"/>
            <a:ext cx="9333469" cy="5890054"/>
          </a:xfrm>
        </p:spPr>
        <p:txBody>
          <a:bodyPr>
            <a:normAutofit/>
          </a:bodyPr>
          <a:lstStyle/>
          <a:p>
            <a:pPr algn="l"/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Superalloys: ‘aristocrats of the metallurgical world’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1940s   First superalloy, Nimonic 75, was made 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1951-1952 Confirmation of age-hardening due to Ni</a:t>
            </a:r>
            <a:r>
              <a:rPr lang="en-US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Al, Ni</a:t>
            </a:r>
            <a:r>
              <a:rPr lang="en-US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 </a:t>
            </a:r>
          </a:p>
          <a:p>
            <a:pPr algn="l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(</a:t>
            </a:r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’) in </a:t>
            </a:r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matrix 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1957 Discovery that </a:t>
            </a:r>
            <a:r>
              <a:rPr lang="el-G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becomes stronger with increasing </a:t>
            </a:r>
          </a:p>
          <a:p>
            <a:pPr algn="l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temperature 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1970s 1980s Introduction of DS process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Alloying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 superalloys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223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28368"/>
            <a:ext cx="9144000" cy="775743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SUPERALLOY COMPOSITION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80303"/>
            <a:ext cx="9144000" cy="5445211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Modern Ni-based superalloys contain more than 10 alloying elements!</a:t>
            </a:r>
          </a:p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Solid solution strengthening:          Co, Cr, Fe, Mo, W, Ta, Re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Grain boundary strengthening:     W, Ta, Ti, Mo, Nb, Hf, Cr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precipitate formers:                     Al, Ti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Oxidation resistance:                       Al, Cr, Y, La, Ce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Hot corrosion resistance:                Cr, Co, Si, La, Th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Grain boundary refinement:          B, C, Zr, Hf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628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29515"/>
            <a:ext cx="9144000" cy="469555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SUPERALLOY CHEMISTRY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89685"/>
            <a:ext cx="9144000" cy="5667633"/>
          </a:xfrm>
        </p:spPr>
        <p:txBody>
          <a:bodyPr>
            <a:normAutofit/>
          </a:bodyPr>
          <a:lstStyle/>
          <a:p>
            <a:pPr algn="l"/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Additions of Re and other refractory elements such as W and Mo have led to the development of multiple generations of superalloys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Refractory alloys provide high degrees of solid solution strengthening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But, these elements can also promote the formation of TCP phases, which are detrimental to mechanical properties at elevated temperatures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Oxidation resistance is also compromised due to Mo, Re, Ru, etc.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Additions of refractory elements increase cost and density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,,                               decrease castability and microstructural stability</a:t>
            </a:r>
          </a:p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Superalloy chemistry: logic + magic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Similar to cooking: an art!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371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71276"/>
            <a:ext cx="9144000" cy="691763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DS, SC, and MA SUPERALLOYS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48497"/>
            <a:ext cx="9144000" cy="5923006"/>
          </a:xfrm>
        </p:spPr>
        <p:txBody>
          <a:bodyPr>
            <a:normAutofit/>
          </a:bodyPr>
          <a:lstStyle/>
          <a:p>
            <a:pPr algn="l"/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EQUI-COHESIVE TEMPERATURE</a:t>
            </a:r>
          </a:p>
          <a:p>
            <a:pPr algn="l"/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ABOVE ECT, DS IS BETTER</a:t>
            </a:r>
          </a:p>
          <a:p>
            <a:pPr algn="l"/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ABOVE ECT, SC IS BETTER</a:t>
            </a:r>
          </a:p>
          <a:p>
            <a:pPr algn="l"/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Directionally solidified Superalloys vs Directionally solidified eutectic Superalloys</a:t>
            </a:r>
          </a:p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109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6520"/>
            <a:ext cx="9144000" cy="1527425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 SUPERALLOYS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67265"/>
            <a:ext cx="9144000" cy="5857103"/>
          </a:xfrm>
        </p:spPr>
        <p:txBody>
          <a:bodyPr>
            <a:normAutofit/>
          </a:bodyPr>
          <a:lstStyle/>
          <a:p>
            <a:pPr algn="l"/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 Generation:         no Re or Ru                                (Rene N4, PWA 1480,…..)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 Generation:     ~3% Re and no Ru                    (Rene N5, PWA 1484…..)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Third Generation:       ~6% Re and no Ru                    (Rene N6, CMSX 10,…..)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Fourth Generation:     ~6% Re and ~3% Ru                (EPM 102, TMS 138,…. ) 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Fifth Generation:        ~6% Re and ~6% Ru                ( TMS 162, TMS 196…...)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Sixth Generation:       ~6% Re and ~6% Ru                 ( TMS 238,……………...)  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(but other refractory elements reduced)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197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irc_mi" descr="http://www.scielo.org.co/img/revistas/dyna/v79n176/v79n176a18fig02.gif"/>
          <p:cNvPicPr>
            <a:picLocks noChangeAspect="1" noChangeArrowheads="1"/>
          </p:cNvPicPr>
          <p:nvPr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606" y="1454621"/>
            <a:ext cx="8707395" cy="455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 flipH="1">
            <a:off x="6186616" y="3847070"/>
            <a:ext cx="98854" cy="355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833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2514600" y="370703"/>
            <a:ext cx="7772400" cy="469556"/>
          </a:xfrm>
        </p:spPr>
        <p:txBody>
          <a:bodyPr>
            <a:normAutofit/>
          </a:bodyPr>
          <a:lstStyle/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DS or MA SUPERALLOYS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3113903" y="1334530"/>
            <a:ext cx="7173097" cy="5142470"/>
          </a:xfrm>
        </p:spPr>
        <p:txBody>
          <a:bodyPr>
            <a:normAutofit/>
          </a:bodyPr>
          <a:lstStyle/>
          <a:p>
            <a:pPr algn="l"/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composites are metal-matrix composites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composites have a sub-micron sized particle reinforcement, called a ‘dispersoid’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matrix (a metal) is the principal load bearer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dispersed phase impedes the motion of dislocations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Matrix (a metal) work-hardening is the major strengthening mechanism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resulting composite is isotropic</a:t>
            </a:r>
          </a:p>
        </p:txBody>
      </p:sp>
    </p:spTree>
    <p:extLst>
      <p:ext uri="{BB962C8B-B14F-4D97-AF65-F5344CB8AC3E}">
        <p14:creationId xmlns:p14="http://schemas.microsoft.com/office/powerpoint/2010/main" val="3297426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Dispersoids</a:t>
            </a:r>
          </a:p>
        </p:txBody>
      </p:sp>
      <p:sp>
        <p:nvSpPr>
          <p:cNvPr id="4301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Various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materials that can be used as dispersoids are:</a:t>
            </a:r>
          </a:p>
          <a:p>
            <a:pPr marL="0" indent="0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Oxides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Carbides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Nitrides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Borides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Intermetallic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compounds</a:t>
            </a:r>
          </a:p>
        </p:txBody>
      </p:sp>
    </p:spTree>
    <p:extLst>
      <p:ext uri="{BB962C8B-B14F-4D97-AF65-F5344CB8AC3E}">
        <p14:creationId xmlns:p14="http://schemas.microsoft.com/office/powerpoint/2010/main" val="1879786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Dispersoids</a:t>
            </a:r>
          </a:p>
        </p:txBody>
      </p:sp>
      <p:pic>
        <p:nvPicPr>
          <p:cNvPr id="3789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91481" y="1243914"/>
            <a:ext cx="7026876" cy="5156887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9096168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of Dispersion-strengthened Alloys</a:t>
            </a: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Retention of strength at high temperatures</a:t>
            </a: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creep resistance</a:t>
            </a: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effectiveness of the dispersoid is determined by its insensitivity to temperature increase</a:t>
            </a:r>
          </a:p>
          <a:p>
            <a:pPr>
              <a:buFont typeface="Wingdings" pitchFamily="2" charset="2"/>
              <a:buNone/>
            </a:pPr>
            <a:endParaRPr lang="en-US" sz="2400" dirty="0"/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1" y="2982097"/>
            <a:ext cx="5248275" cy="3494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56205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01575" y="253497"/>
            <a:ext cx="10515600" cy="106599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Dispersion Strengthened Superalloys</a:t>
            </a:r>
          </a:p>
        </p:txBody>
      </p:sp>
      <p:sp>
        <p:nvSpPr>
          <p:cNvPr id="552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ODS Alloys: Oxide-dispersion-strengthened superalloys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Inconel MA 754, Inconel MA 6000, Alloy 51,etc.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alloys have Y</a:t>
            </a:r>
            <a:r>
              <a:rPr lang="en-US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dispersoid, about 1 % by weight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have much better high temperature properties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But….. ODS superalloys have not become</a:t>
            </a:r>
            <a:r>
              <a:rPr lang="en-US" sz="2400" dirty="0"/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popular as blade materials, due</a:t>
            </a:r>
          </a:p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to processing, cost, and other difficulties.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5268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0491"/>
            <a:ext cx="10515600" cy="779060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BLADE MANUFACTURE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9551"/>
            <a:ext cx="10515600" cy="46374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1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the turbine blade design was simple: </a:t>
            </a:r>
            <a:r>
              <a:rPr lang="en-US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forging</a:t>
            </a:r>
            <a:endParaRPr lang="en-US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Blade roots are </a:t>
            </a:r>
            <a:r>
              <a:rPr lang="en-US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shot-peened</a:t>
            </a: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increasing complexity of blade geometry: </a:t>
            </a:r>
            <a:r>
              <a:rPr lang="en-US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casting</a:t>
            </a:r>
          </a:p>
          <a:p>
            <a:pPr marL="0" indent="0">
              <a:buNone/>
            </a:pP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Cast components tend to have porosity: </a:t>
            </a:r>
            <a:r>
              <a:rPr lang="en-US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HIPping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(Hot Isostatic Pressing)</a:t>
            </a:r>
          </a:p>
          <a:p>
            <a:pPr marL="0" indent="0"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(HIPping: simultaneous application of high temperature and high pressure via argon)</a:t>
            </a:r>
          </a:p>
          <a:p>
            <a:pPr marL="0" indent="0">
              <a:buNone/>
            </a:pP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1950s : first turbine blade by </a:t>
            </a:r>
            <a:r>
              <a:rPr lang="en-US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Investment Casting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0807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9994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04935"/>
            <a:ext cx="9144000" cy="479832"/>
          </a:xfrm>
        </p:spPr>
        <p:txBody>
          <a:bodyPr>
            <a:normAutofit fontScale="90000"/>
          </a:bodyPr>
          <a:lstStyle/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BLADE COOLING CHANNELS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765426"/>
            <a:ext cx="9144000" cy="4849558"/>
          </a:xfrm>
        </p:spPr>
        <p:txBody>
          <a:bodyPr>
            <a:normAutofit/>
          </a:bodyPr>
          <a:lstStyle/>
          <a:p>
            <a:pPr algn="l"/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</a:t>
            </a:r>
          </a:p>
          <a:p>
            <a:pPr algn="l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(a) Why blade cooling?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Different cooling techniques</a:t>
            </a:r>
          </a:p>
          <a:p>
            <a:pPr algn="l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(c) Methods of machining the cooling channels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5399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87179"/>
            <a:ext cx="9144000" cy="68113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blade cooling?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89686"/>
            <a:ext cx="9144000" cy="5692346"/>
          </a:xfrm>
        </p:spPr>
        <p:txBody>
          <a:bodyPr>
            <a:normAutofit/>
          </a:bodyPr>
          <a:lstStyle/>
          <a:p>
            <a:pPr algn="l"/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Improvements in blade materials and blade coating materials alone are not enough.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Blade cooling allows a greater Turbine Inlet Temperature or Turbine Entry Temperature.</a:t>
            </a:r>
          </a:p>
          <a:p>
            <a:pPr algn="l"/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Air is bled from the compressor and introduced into the turbine blades through their roots.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coolant is extracted from the compressor and so the mass flow of air available for combustion is reduced.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Also, the air coming out of the blades (after cooling the blades) joins the mainstream of gases and contributes to aerodynamic inefficiencies.</a:t>
            </a:r>
          </a:p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8435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933" y="838199"/>
            <a:ext cx="7950200" cy="594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4511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227033"/>
            <a:ext cx="4574040" cy="335595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09104" y="148281"/>
            <a:ext cx="63097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COOLING TECHNIQUES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023286" y="1673431"/>
            <a:ext cx="70268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Cooling air passes through internal passages in the blade.</a:t>
            </a:r>
          </a:p>
        </p:txBody>
      </p:sp>
      <p:sp>
        <p:nvSpPr>
          <p:cNvPr id="6" name="Rectangle 5"/>
          <p:cNvSpPr/>
          <p:nvPr/>
        </p:nvSpPr>
        <p:spPr>
          <a:xfrm>
            <a:off x="3418703" y="763438"/>
            <a:ext cx="5329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(i)  Blade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cooling by convection</a:t>
            </a:r>
          </a:p>
        </p:txBody>
      </p:sp>
    </p:spTree>
    <p:extLst>
      <p:ext uri="{BB962C8B-B14F-4D97-AF65-F5344CB8AC3E}">
        <p14:creationId xmlns:p14="http://schemas.microsoft.com/office/powerpoint/2010/main" val="4072178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710" y="1837038"/>
            <a:ext cx="5067651" cy="45564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44346" y="378941"/>
            <a:ext cx="80730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Cooling channels are single-pass (radial outward flow) or multi-pass (both radial outward and radial inward flow).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8635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124200" y="1104900"/>
            <a:ext cx="59436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2473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3815" y="423334"/>
            <a:ext cx="4468851" cy="4165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60133" y="4766733"/>
            <a:ext cx="668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NewRomanPSMT"/>
              </a:rPr>
              <a:t>Typical Blade Cooling (Courtesy of Han et al [1])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2667" y="5313864"/>
            <a:ext cx="110913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NewRomanPSMT"/>
              </a:rPr>
              <a:t>1. J.C. Han, S. Dutta, and S.V. </a:t>
            </a:r>
            <a:r>
              <a:rPr lang="en-US" dirty="0" err="1">
                <a:latin typeface="TimesNewRomanPSMT"/>
              </a:rPr>
              <a:t>Ekkad</a:t>
            </a:r>
            <a:r>
              <a:rPr lang="en-US" dirty="0">
                <a:latin typeface="TimesNewRomanPSMT"/>
              </a:rPr>
              <a:t>, “Gas Turbine Heat Transfer</a:t>
            </a:r>
          </a:p>
          <a:p>
            <a:r>
              <a:rPr lang="en-US" dirty="0">
                <a:latin typeface="TimesNewRomanPSMT"/>
              </a:rPr>
              <a:t>and Cooling Technology,” Taylor &amp; Francis, Inc., New York</a:t>
            </a:r>
          </a:p>
          <a:p>
            <a:r>
              <a:rPr lang="en-US" dirty="0">
                <a:latin typeface="TimesNewRomanPSMT"/>
              </a:rPr>
              <a:t>(2000).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4823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941" y="1672281"/>
            <a:ext cx="7274011" cy="457062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51655" y="527223"/>
            <a:ext cx="5412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(ii)Blade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cooling by impingement</a:t>
            </a:r>
          </a:p>
        </p:txBody>
      </p:sp>
    </p:spTree>
    <p:extLst>
      <p:ext uri="{BB962C8B-B14F-4D97-AF65-F5344CB8AC3E}">
        <p14:creationId xmlns:p14="http://schemas.microsoft.com/office/powerpoint/2010/main" val="16946194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740" y="1886465"/>
            <a:ext cx="7194958" cy="44677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62616" y="741405"/>
            <a:ext cx="47944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(iii) Film cooling</a:t>
            </a:r>
          </a:p>
        </p:txBody>
      </p:sp>
    </p:spTree>
    <p:extLst>
      <p:ext uri="{BB962C8B-B14F-4D97-AF65-F5344CB8AC3E}">
        <p14:creationId xmlns:p14="http://schemas.microsoft.com/office/powerpoint/2010/main" val="20377219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449" y="717549"/>
            <a:ext cx="8327101" cy="542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6308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331" y="243282"/>
            <a:ext cx="7553726" cy="455522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53967" y="5066951"/>
            <a:ext cx="90601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section through a 2-inch long high-pressure turbine blade exposing the internal network of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air cooling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channels</a:t>
            </a:r>
          </a:p>
        </p:txBody>
      </p:sp>
    </p:spTree>
    <p:extLst>
      <p:ext uri="{BB962C8B-B14F-4D97-AF65-F5344CB8AC3E}">
        <p14:creationId xmlns:p14="http://schemas.microsoft.com/office/powerpoint/2010/main" val="9994370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02673"/>
            <a:ext cx="9144000" cy="419448"/>
          </a:xfrm>
        </p:spPr>
        <p:txBody>
          <a:bodyPr>
            <a:normAutofit/>
          </a:bodyPr>
          <a:lstStyle/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BLADE COOLING HOLES ARE DESIGNED AND OPTIMIZED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0785" y="1191237"/>
            <a:ext cx="10888910" cy="5461233"/>
          </a:xfrm>
        </p:spPr>
        <p:txBody>
          <a:bodyPr/>
          <a:lstStyle/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Optimizing Cooling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Passages in Turbine Blades </a:t>
            </a: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Robert Yancey, Michael Dambach, J.S. Rao and Marc Ratzel, Altair Engineering, Inc.; David Corson, Acusim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</a:t>
            </a:r>
          </a:p>
          <a:p>
            <a:endParaRPr lang="en-US" dirty="0"/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OPTIMIZATION OF TURBINE BLADE COOLING USING</a:t>
            </a: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COMBINED COOLING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TECHNIQUES</a:t>
            </a: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Mohammad Mehdi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Zolfagharian,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Mehran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Rajabi-Zargarabadi,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Mujumdar </a:t>
            </a: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Valipour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Mojtaba asadollahi </a:t>
            </a: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Multidisciplinary design optimization of film-cooled gas turbine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blades</a:t>
            </a:r>
          </a:p>
          <a:p>
            <a:r>
              <a:rPr lang="en-US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Shashishekara S. Talya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J. N.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Rajadas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A.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Chattopadhyay</a:t>
            </a: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Etc., etc. 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38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55373"/>
            <a:ext cx="9144000" cy="469557"/>
          </a:xfrm>
        </p:spPr>
        <p:txBody>
          <a:bodyPr>
            <a:normAutofit/>
          </a:bodyPr>
          <a:lstStyle/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 MACHINING COOLING CHANNELS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64973"/>
            <a:ext cx="9144000" cy="5865341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many methods</a:t>
            </a:r>
          </a:p>
          <a:p>
            <a:pPr algn="l"/>
            <a:r>
              <a:rPr lang="en-US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Question: Drill and coat or coat and drill?</a:t>
            </a:r>
          </a:p>
          <a:p>
            <a:pPr marL="342900" indent="-342900" algn="l">
              <a:buAutoNum type="arabicPeriod"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 jet drilling</a:t>
            </a:r>
          </a:p>
          <a:p>
            <a:pPr marL="342900" indent="-342900" algn="l">
              <a:buAutoNum type="arabicPeriod"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Abrasive water jet drilling</a:t>
            </a:r>
          </a:p>
          <a:p>
            <a:pPr marL="342900" indent="-342900" algn="l">
              <a:buAutoNum type="arabicPeriod"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Electro chemical machining</a:t>
            </a:r>
          </a:p>
          <a:p>
            <a:pPr marL="342900" indent="-342900" algn="l">
              <a:buAutoNum type="arabicPeriod"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Electric discharge machining</a:t>
            </a:r>
          </a:p>
          <a:p>
            <a:pPr marL="342900" indent="-342900" algn="l">
              <a:buAutoNum type="arabicPeriod"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Electro chemical discharge machining</a:t>
            </a:r>
          </a:p>
          <a:p>
            <a:pPr marL="342900" indent="-342900" algn="l">
              <a:buAutoNum type="arabicPeriod"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Electron beam machining</a:t>
            </a:r>
          </a:p>
          <a:p>
            <a:pPr marL="342900" indent="-342900" algn="l">
              <a:buAutoNum type="arabicPeriod"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Laser drilling: Single pulse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Percussion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Trepanning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Laser micro jet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Laser ablation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etc. 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5557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022" y="2419072"/>
            <a:ext cx="6969777" cy="3950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25577" y="1095633"/>
            <a:ext cx="81060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 jet velocity = up to three times the velocity of sound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Silica or garnet is added to the water to make the abrasive water jet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small, precise holes can be drilled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Coated or uncoated blades can be drilled</a:t>
            </a:r>
          </a:p>
        </p:txBody>
      </p:sp>
      <p:sp>
        <p:nvSpPr>
          <p:cNvPr id="3" name="Rectangle 2"/>
          <p:cNvSpPr/>
          <p:nvPr/>
        </p:nvSpPr>
        <p:spPr>
          <a:xfrm>
            <a:off x="3155092" y="436605"/>
            <a:ext cx="64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 jet &amp; Abrasive water jet drilling</a:t>
            </a:r>
          </a:p>
        </p:txBody>
      </p:sp>
    </p:spTree>
    <p:extLst>
      <p:ext uri="{BB962C8B-B14F-4D97-AF65-F5344CB8AC3E}">
        <p14:creationId xmlns:p14="http://schemas.microsoft.com/office/powerpoint/2010/main" val="33579261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976" y="1168539"/>
            <a:ext cx="7819351" cy="4000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79802" y="4387442"/>
            <a:ext cx="90768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Schematic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diagram of cylindrical laser drilling: (a) Processes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occurring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upon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interaction of the laser beam with the material. The hole is generated (b) with a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typical recast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bore wall and cleaned (c) by a few laser pulses assisted by process gas.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469924" y="197708"/>
            <a:ext cx="29662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Laser drilling</a:t>
            </a:r>
          </a:p>
        </p:txBody>
      </p:sp>
    </p:spTree>
    <p:extLst>
      <p:ext uri="{BB962C8B-B14F-4D97-AF65-F5344CB8AC3E}">
        <p14:creationId xmlns:p14="http://schemas.microsoft.com/office/powerpoint/2010/main" val="385455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3596" y="907526"/>
            <a:ext cx="7565476" cy="3784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45578" y="5125673"/>
            <a:ext cx="85987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diagram illustrates the combination of drilling process: (a) cylindrical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drilling and (b) shape hole drilling.</a:t>
            </a:r>
          </a:p>
        </p:txBody>
      </p:sp>
    </p:spTree>
    <p:extLst>
      <p:ext uri="{BB962C8B-B14F-4D97-AF65-F5344CB8AC3E}">
        <p14:creationId xmlns:p14="http://schemas.microsoft.com/office/powerpoint/2010/main" val="18859992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762000"/>
            <a:ext cx="7112000" cy="41455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65028" y="5184396"/>
            <a:ext cx="87748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pulse, percussion, trepanning and helical microhole lasing methods; diagrams of the techniques used to produce them; and the tradeoff between material removal speed and precision. Image courtesy University of Stuttgart</a:t>
            </a:r>
          </a:p>
        </p:txBody>
      </p:sp>
    </p:spTree>
    <p:extLst>
      <p:ext uri="{BB962C8B-B14F-4D97-AF65-F5344CB8AC3E}">
        <p14:creationId xmlns:p14="http://schemas.microsoft.com/office/powerpoint/2010/main" val="2415858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866" y="2886589"/>
            <a:ext cx="5341690" cy="340968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48216" y="642551"/>
            <a:ext cx="49838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Laser micro jet machining</a:t>
            </a:r>
          </a:p>
        </p:txBody>
      </p:sp>
    </p:spTree>
    <p:extLst>
      <p:ext uri="{BB962C8B-B14F-4D97-AF65-F5344CB8AC3E}">
        <p14:creationId xmlns:p14="http://schemas.microsoft.com/office/powerpoint/2010/main" val="35180271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63610"/>
            <a:ext cx="9144000" cy="1285271"/>
          </a:xfrm>
        </p:spPr>
        <p:txBody>
          <a:bodyPr>
            <a:normAutofit/>
          </a:bodyPr>
          <a:lstStyle/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TBCs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735494"/>
            <a:ext cx="9144000" cy="4937154"/>
          </a:xfrm>
        </p:spPr>
        <p:txBody>
          <a:bodyPr>
            <a:normAutofit/>
          </a:bodyPr>
          <a:lstStyle/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TBCs?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TBC materials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methods </a:t>
            </a:r>
          </a:p>
          <a:p>
            <a:pPr algn="l"/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TBCs?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Improvements in blade alloys (superalloys) has almost reached a saturation point. Further increases in TIT possible only with: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(a) blade cooling</a:t>
            </a:r>
          </a:p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(b) TBCs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Originally introduced to stationary engine parts, in the late 1980s, TBCs were used on rotating blades.</a:t>
            </a:r>
          </a:p>
          <a:p>
            <a:pPr algn="l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 1 to 1.5 million kgms of YSZ was APS onto engine components in 2011!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083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427" y="329513"/>
            <a:ext cx="7324184" cy="573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9202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712" y="588920"/>
            <a:ext cx="5737576" cy="42037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13945" y="5083727"/>
            <a:ext cx="453005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Progression of temperature capabilities of Ni-based</a:t>
            </a:r>
          </a:p>
          <a:p>
            <a:r>
              <a:rPr lang="en-US" sz="14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superalloys and thermal-barrier coating (TBC) materials</a:t>
            </a:r>
          </a:p>
          <a:p>
            <a:r>
              <a:rPr lang="en-US" sz="14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past 50 years. The red lines indicate progression of</a:t>
            </a:r>
            <a:r>
              <a:rPr lang="en-US" sz="1400" b="1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maximum allowable gas temperatures in engines, with the large</a:t>
            </a:r>
            <a:r>
              <a:rPr lang="en-US" sz="1400" b="1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gained from employing TBCs.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8316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299" y="491066"/>
            <a:ext cx="7561501" cy="45042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5164668"/>
            <a:ext cx="11599333" cy="1208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Cross-sectional scanning electron micrograph (SEM) of an electron-beam physical-vapor deposited (EB-PVD) TBC, superimposed onto a schematic diagram showing the temperature reduction provided by the TBC. The turbine blade contains internal hollow channels for air-cooling, whereas the outside hot-section surface is thermal barrier–coated, setting up a temperature gradient across the TBC.</a:t>
            </a:r>
          </a:p>
        </p:txBody>
      </p:sp>
    </p:spTree>
    <p:extLst>
      <p:ext uri="{BB962C8B-B14F-4D97-AF65-F5344CB8AC3E}">
        <p14:creationId xmlns:p14="http://schemas.microsoft.com/office/powerpoint/2010/main" val="268815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461867"/>
              </p:ext>
            </p:extLst>
          </p:nvPr>
        </p:nvGraphicFramePr>
        <p:xfrm>
          <a:off x="3002915" y="1656788"/>
          <a:ext cx="6186170" cy="4816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93085">
                  <a:extLst>
                    <a:ext uri="{9D8B030D-6E8A-4147-A177-3AD203B41FA5}">
                      <a16:colId xmlns:a16="http://schemas.microsoft.com/office/drawing/2014/main" xmlns="" val="3199286457"/>
                    </a:ext>
                  </a:extLst>
                </a:gridCol>
                <a:gridCol w="3093085">
                  <a:extLst>
                    <a:ext uri="{9D8B030D-6E8A-4147-A177-3AD203B41FA5}">
                      <a16:colId xmlns:a16="http://schemas.microsoft.com/office/drawing/2014/main" xmlns="" val="1294486449"/>
                    </a:ext>
                  </a:extLst>
                </a:gridCol>
              </a:tblGrid>
              <a:tr h="4013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Metal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Specific Gravity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784342494"/>
                  </a:ext>
                </a:extLst>
              </a:tr>
              <a:tr h="4013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</a:rPr>
                        <a:t>Nickel (Ni)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</a:rPr>
                        <a:t>8.9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34785497"/>
                  </a:ext>
                </a:extLst>
              </a:tr>
              <a:tr h="4013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Cobalt (Co)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8.9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84644074"/>
                  </a:ext>
                </a:extLst>
              </a:tr>
              <a:tr h="4013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Chromium (Cr)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7.2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35608376"/>
                  </a:ext>
                </a:extLst>
              </a:tr>
              <a:tr h="4013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Molybdenum (Mo)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10.2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94159675"/>
                  </a:ext>
                </a:extLst>
              </a:tr>
              <a:tr h="4013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Niobium (Nb)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8.6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22122526"/>
                  </a:ext>
                </a:extLst>
              </a:tr>
              <a:tr h="4013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Rhenium (Re)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21.0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79158170"/>
                  </a:ext>
                </a:extLst>
              </a:tr>
              <a:tr h="4013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Ruthenium (Ru)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12.2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32274406"/>
                  </a:ext>
                </a:extLst>
              </a:tr>
              <a:tr h="4013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Tantalum (Ta)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16.6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29955812"/>
                  </a:ext>
                </a:extLst>
              </a:tr>
              <a:tr h="4013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Tungsten (W)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19.3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4884799"/>
                  </a:ext>
                </a:extLst>
              </a:tr>
              <a:tr h="4013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FF0000"/>
                          </a:solidFill>
                          <a:effectLst/>
                        </a:rPr>
                        <a:t>Aluminum (Al)</a:t>
                      </a:r>
                      <a:endParaRPr lang="en-US" sz="2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FF0000"/>
                          </a:solidFill>
                          <a:effectLst/>
                        </a:rPr>
                        <a:t>2.7</a:t>
                      </a:r>
                      <a:endParaRPr lang="en-US" sz="2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11506548"/>
                  </a:ext>
                </a:extLst>
              </a:tr>
              <a:tr h="4013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FF0000"/>
                          </a:solidFill>
                          <a:effectLst/>
                        </a:rPr>
                        <a:t>Titanium (Ti)</a:t>
                      </a:r>
                      <a:endParaRPr lang="en-US" sz="2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</a:rPr>
                        <a:t>4.5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3455953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770360" y="398352"/>
            <a:ext cx="6373639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Specific Gravities of Some Important Metals for Turbine Blade Materials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0384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www.phase-trans.msm.cam.ac.uk/2003/Superalloys/coatings/images/jet_engin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279" y="342900"/>
            <a:ext cx="5650258" cy="48900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4237022" y="5504508"/>
            <a:ext cx="4906976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Pressure and Temperature Variation Across a Rolls Royce Trent 800 Engine (Ref. 3)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866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548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INTERMETALLIC COMPOUNDS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69133"/>
            <a:ext cx="10515600" cy="5307830"/>
          </a:xfrm>
        </p:spPr>
        <p:txBody>
          <a:bodyPr>
            <a:normAutofit/>
          </a:bodyPr>
          <a:lstStyle/>
          <a:p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Compound formed by Two or More Metallic Elements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bonding is by Metallic and Ionic Bonds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Similar to Ceramics in Mechanical Properties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Very Hard and Brittle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 as Dispersoids in Dispersion-Strengthened Alloys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Stand-Alone Materials due to High Temperature Resistance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Stoichiometric Intermetallic Compounds have a Fixed Composition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Nonstoichiometric Compounds have a range of Compositions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Strength, Develop Ductility at High Temperatures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Low Ductility at Room Temperature has Impeded Applications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9802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063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Titanium Aluminides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8309"/>
            <a:ext cx="10515600" cy="5108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Developed since 1970</a:t>
            </a:r>
          </a:p>
          <a:p>
            <a:pPr marL="0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Three major intermetallic compounds:</a:t>
            </a:r>
          </a:p>
          <a:p>
            <a:pPr marL="0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</a:t>
            </a:r>
            <a: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TiAl</a:t>
            </a:r>
          </a:p>
          <a:p>
            <a:pPr marL="0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</a:t>
            </a:r>
            <a:r>
              <a: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Ti</a:t>
            </a:r>
            <a:r>
              <a:rPr lang="en-US" sz="20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</a:p>
          <a:p>
            <a:pPr marL="0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TiAl</a:t>
            </a:r>
            <a:r>
              <a:rPr lang="en-US" sz="20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8034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180" y="1215792"/>
            <a:ext cx="6572250" cy="29235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3087232" y="4888871"/>
            <a:ext cx="6056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Crystal structures of tetragonal γ-TiAl phase (left) and hexagonal α2 -Ti3Al phase (right). (Ref. 5)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697329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926378"/>
              </p:ext>
            </p:extLst>
          </p:nvPr>
        </p:nvGraphicFramePr>
        <p:xfrm>
          <a:off x="2018923" y="2399167"/>
          <a:ext cx="7498376" cy="36213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0889">
                  <a:extLst>
                    <a:ext uri="{9D8B030D-6E8A-4147-A177-3AD203B41FA5}">
                      <a16:colId xmlns:a16="http://schemas.microsoft.com/office/drawing/2014/main" xmlns="" val="3940830741"/>
                    </a:ext>
                  </a:extLst>
                </a:gridCol>
                <a:gridCol w="1044961">
                  <a:extLst>
                    <a:ext uri="{9D8B030D-6E8A-4147-A177-3AD203B41FA5}">
                      <a16:colId xmlns:a16="http://schemas.microsoft.com/office/drawing/2014/main" xmlns="" val="609037885"/>
                    </a:ext>
                  </a:extLst>
                </a:gridCol>
                <a:gridCol w="1821263">
                  <a:extLst>
                    <a:ext uri="{9D8B030D-6E8A-4147-A177-3AD203B41FA5}">
                      <a16:colId xmlns:a16="http://schemas.microsoft.com/office/drawing/2014/main" xmlns="" val="3649991889"/>
                    </a:ext>
                  </a:extLst>
                </a:gridCol>
                <a:gridCol w="1821263">
                  <a:extLst>
                    <a:ext uri="{9D8B030D-6E8A-4147-A177-3AD203B41FA5}">
                      <a16:colId xmlns:a16="http://schemas.microsoft.com/office/drawing/2014/main" xmlns="" val="3026231625"/>
                    </a:ext>
                  </a:extLst>
                </a:gridCol>
              </a:tblGrid>
              <a:tr h="6035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Property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Alpha-2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Gamma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Super alloys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902369686"/>
                  </a:ext>
                </a:extLst>
              </a:tr>
              <a:tr h="6035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Specific gravity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4.04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91061339"/>
                  </a:ext>
                </a:extLst>
              </a:tr>
              <a:tr h="6035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Stiffness (GPa)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09705110"/>
                  </a:ext>
                </a:extLst>
              </a:tr>
              <a:tr h="6035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Max Temp (oxidation)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22076652"/>
                  </a:ext>
                </a:extLst>
              </a:tr>
              <a:tr h="6035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Room Temp ductility (%)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2-4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1-3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3-10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97304112"/>
                  </a:ext>
                </a:extLst>
              </a:tr>
              <a:tr h="6035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High Temp ductility (%)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5-12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5-12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10-20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31830139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412340" y="841971"/>
            <a:ext cx="77316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Comparison 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of titanium aluminides and super alloys (Ref. 6)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116226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2752" y="923453"/>
            <a:ext cx="9207375" cy="5064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3200" b="1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Alloying Elements for Titanium Aluminides:</a:t>
            </a:r>
          </a:p>
          <a:p>
            <a:pPr>
              <a:lnSpc>
                <a:spcPct val="107000"/>
              </a:lnSpc>
            </a:pP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Mn, V (ductility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</a:pP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Cr, Nb, Ta, Zr (oxidation resistance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</a:pP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Cr, Ta, W, B (Tensile strength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</a:pP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Cr, W, Ta, C, Si (creep resistance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</a:pP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Mo, B (processability). </a:t>
            </a:r>
            <a:endParaRPr lang="en-US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8207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65426" y="1167897"/>
            <a:ext cx="8066636" cy="453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Depending on the heat treatment and chemical composition, TiAl alloys can exhibit four types of microstructures:</a:t>
            </a:r>
          </a:p>
          <a:p>
            <a:pPr>
              <a:lnSpc>
                <a:spcPct val="107000"/>
              </a:lnSpc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Near-gamma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Duplex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Near lamellar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Fully 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lamellar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9345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www.researchgate.net/profile/Tong_Liu40/publication/286310313/figure/fig2/AS:404230948048896@1473387576117/Typical-microstructures-of-TiAl-based-alloys-full-lamellar-microstructure-a_W64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324" y="265273"/>
            <a:ext cx="5943600" cy="451675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2925024" y="4879818"/>
            <a:ext cx="8147364" cy="1479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111111"/>
                </a:solidFill>
                <a:latin typeface="Roboto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solidFill>
                <a:srgbClr val="111111"/>
              </a:solidFill>
              <a:latin typeface="Roboto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Typical </a:t>
            </a:r>
            <a:r>
              <a:rPr lang="en-US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microstructures of TiAl-based alloys: full-lamellar microstructure (a), near-lamellar microstructure (b), duplex microstructure (c), single γ-phase (d) (Ref. 9) </a:t>
            </a:r>
            <a:endParaRPr lang="en-US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2681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6581"/>
            <a:ext cx="10515600" cy="66090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NICKEL ALUMINIDES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2341"/>
            <a:ext cx="10515600" cy="4764622"/>
          </a:xfrm>
        </p:spPr>
        <p:txBody>
          <a:bodyPr>
            <a:normAutofit fontScale="92500" lnSpcReduction="10000"/>
          </a:bodyPr>
          <a:lstStyle/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NiAl intermetallic has several advantages over super </a:t>
            </a: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alloys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density is lower.</a:t>
            </a: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conductivity is 4 to 8 times higher.</a:t>
            </a: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melting point is significantly higher.</a:t>
            </a: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Excellent oxidation resistance.</a:t>
            </a: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simple ordered BCC derivative crystal structure offers potentially easier plastic deformation compared to many other intermetallics</a:t>
            </a: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DBTT (Ductile Brittle Transition Temperature) compared to other intermetallics</a:t>
            </a: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Easy processability by conventional melting, machining and powder processing.</a:t>
            </a:r>
          </a:p>
        </p:txBody>
      </p:sp>
    </p:spTree>
    <p:extLst>
      <p:ext uri="{BB962C8B-B14F-4D97-AF65-F5344CB8AC3E}">
        <p14:creationId xmlns:p14="http://schemas.microsoft.com/office/powerpoint/2010/main" val="17496986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rc_mi" descr="Image result for crystal structures of NiAl and Ni3Al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256" y="749552"/>
            <a:ext cx="5353050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2181885" y="4336610"/>
            <a:ext cx="8700379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Crystal Structures of NiAl (Body centered) and Ni</a:t>
            </a:r>
            <a:r>
              <a:rPr lang="en-US" sz="24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 (Face Centered) (Ref. 12, 13).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6614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170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Composites with Intermetallic Matrices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77362"/>
            <a:ext cx="10515600" cy="5099601"/>
          </a:xfrm>
        </p:spPr>
        <p:txBody>
          <a:bodyPr/>
          <a:lstStyle/>
          <a:p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Approaches: </a:t>
            </a:r>
          </a:p>
          <a:p>
            <a:pPr marL="0" indent="0">
              <a:buNone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LcParenBoth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Matrix toughening by adding a ductile refractory metal</a:t>
            </a:r>
          </a:p>
          <a:p>
            <a:pPr marL="457200" indent="-457200">
              <a:buAutoNum type="alphaLcParenBoth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LcParenBoth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Adding ceramic particles or fibers, increasing the fracture toughness and high temperature creep strength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6559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643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Reinforced Titanium Aluminides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6004"/>
            <a:ext cx="10515600" cy="4990959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Molten TiAl is very reactive. The reaction products act as contaminants.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24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Y</a:t>
            </a:r>
            <a:r>
              <a:rPr lang="en-US" sz="24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ZrO</a:t>
            </a:r>
            <a:r>
              <a:rPr lang="en-US" sz="24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oxide particle reinforcements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strength, high modulus SiC fiber reinforcements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Titanium carbide, Titanium boride: dispersion strengthening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Carbon fibers coated with graphene: strengthening and toughening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Laser Engineered Net Shaping (LENS) process: layered manufacturing process; laser processing fine powders into 3-D components directly from a CAD design.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Manufacturing Innovation!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8287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8474"/>
            <a:ext cx="10515600" cy="65185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Reinforced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Nickel Aluminides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4768"/>
            <a:ext cx="10515600" cy="4692195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Single crystal NiAl have very high creep strength but they lack toughness.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Composites with NiAl matrix can achieve a proper balance between strength and toughness.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(a) NiAl based DSU (Directionally Solidified Eutectics) with Cr-Mo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AlN strengthening of NiAl by ‘cryomilling’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24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 dispersion-strengthened with 2.5% Al</a:t>
            </a:r>
            <a:r>
              <a:rPr lang="en-US" sz="24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8401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7117"/>
            <a:ext cx="10515600" cy="45267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Ceramic Matrix Composites (CMC)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4646"/>
            <a:ext cx="10515600" cy="4882317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Seishi Yajima invented SiC fiber in the 1970s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Takemi Yamamura commercialized the process at Ube Industries.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Hiroshi Ichikawa commercialized it at Nippon Carbon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Several ‘generations’ of SiC fibers have been developed.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CVD-derived fibers: depositing SiC from gaseous precursors on a C or W monofilament core, good for metal matrices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Pyrolysis of organosilicon precursor filaments: good for fabrics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‘Tyranno’: UBE Industries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‘Nicalon’ : COI Ceramics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‘Sylramic’ :Developed by Dow Corning, made by COI Ceramics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8761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5832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CMC Preparation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23454"/>
            <a:ext cx="10515600" cy="5253509"/>
          </a:xfrm>
        </p:spPr>
        <p:txBody>
          <a:bodyPr/>
          <a:lstStyle/>
          <a:p>
            <a:pPr marL="0" indent="0">
              <a:buNone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(1) CVI ( Chemical Vapor Infiltration)</a:t>
            </a:r>
          </a:p>
          <a:p>
            <a:pPr marL="0" indent="0">
              <a:buNone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(2) SPI ( Solid Phase Infiltration)</a:t>
            </a:r>
          </a:p>
          <a:p>
            <a:pPr marL="0" indent="0">
              <a:buNone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(3) PIP (Polymer Impregnation and Pyrolysis)</a:t>
            </a:r>
          </a:p>
          <a:p>
            <a:pPr marL="0" indent="0">
              <a:buNone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(4) MI (Melt Infiltration)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398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�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511" y="1457137"/>
            <a:ext cx="5762625" cy="32194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865014" y="4943193"/>
            <a:ext cx="97415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Optical microscope image of a SiC/SiC composite showing the arrangement of the woven fiber bundles and the matrix (Ref. 44).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0810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88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Barrier Coatings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0325"/>
            <a:ext cx="10515600" cy="4936638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Environmental Barrier Coating (EBC), developed (Ref. (46) to protect the CMC component surface from recession, consists of three layers:</a:t>
            </a:r>
          </a:p>
          <a:p>
            <a:pPr lv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silicon layer adjacent to the CMC</a:t>
            </a:r>
          </a:p>
          <a:p>
            <a:pPr lv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transition layer composed of a mixture of mullite (2 Al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+ 3 SiO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barium strontium alumino-silicate (BSAS)</a:t>
            </a:r>
          </a:p>
          <a:p>
            <a:pPr lv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protective layer of stoichiometric BSAS (25 mole% BaO + SrO, 25 mole% Al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50 mole% SiO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1277759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359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Concluding Comments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13576"/>
            <a:ext cx="10515600" cy="5063387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 Innovations: Super Alloys (DS, SC, MA, TBC, etc.)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Intermetallics (Titanium Aluminides, Nickel Aluminides)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CMCs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 Innovations: Blade Cooling Channels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Manufacturing Innovations: DS, SC alloys</a:t>
            </a:r>
          </a:p>
          <a:p>
            <a:pPr mar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Machining Blade cooling channels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216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9088</TotalTime>
  <Words>2687</Words>
  <Application>Microsoft Office PowerPoint</Application>
  <PresentationFormat>Custom</PresentationFormat>
  <Paragraphs>450</Paragraphs>
  <Slides>70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Office Theme</vt:lpstr>
      <vt:lpstr>INNOVATIONS in DESIGN, MATERIALS and MANUFACTURING of TURBINE BLADES for JET ENGINES</vt:lpstr>
      <vt:lpstr>ACKNOWLEDGEMENTS</vt:lpstr>
      <vt:lpstr>OUTLINE</vt:lpstr>
      <vt:lpstr>OUTLINE (contd)</vt:lpstr>
      <vt:lpstr>PowerPoint Presentation</vt:lpstr>
      <vt:lpstr>GAS TURBINES</vt:lpstr>
      <vt:lpstr>PowerPoint Presentation</vt:lpstr>
      <vt:lpstr>2. HISTORY OF THE GAS TURBINE ENGINE</vt:lpstr>
      <vt:lpstr>PowerPoint Presentation</vt:lpstr>
      <vt:lpstr>PowerPoint Presentation</vt:lpstr>
      <vt:lpstr> LOADING ON THE BLADES</vt:lpstr>
      <vt:lpstr>CAUSES OF BLADE FAILURE</vt:lpstr>
      <vt:lpstr>PowerPoint Presentation</vt:lpstr>
      <vt:lpstr>PowerPoint Presentation</vt:lpstr>
      <vt:lpstr>PowerPoint Presentation</vt:lpstr>
      <vt:lpstr>PowerPoint Presentation</vt:lpstr>
      <vt:lpstr>SUPERALLOYS</vt:lpstr>
      <vt:lpstr>SUPERALLOY COMPOSITION</vt:lpstr>
      <vt:lpstr>SUPERALLOY CHEMISTRY</vt:lpstr>
      <vt:lpstr>DS, SC, and MA SUPERALLOYS</vt:lpstr>
      <vt:lpstr>SC SUPERALLOYS</vt:lpstr>
      <vt:lpstr>PowerPoint Presentation</vt:lpstr>
      <vt:lpstr>DS or MA SUPERALLOYS</vt:lpstr>
      <vt:lpstr>Dispersoids</vt:lpstr>
      <vt:lpstr>Dispersoids</vt:lpstr>
      <vt:lpstr>Advantages of Dispersion-strengthened Alloys</vt:lpstr>
      <vt:lpstr>Dispersion Strengthened Superalloys</vt:lpstr>
      <vt:lpstr> BLADE MANUFACTURE</vt:lpstr>
      <vt:lpstr>PowerPoint Presentation</vt:lpstr>
      <vt:lpstr> BLADE COOLING CHANNELS</vt:lpstr>
      <vt:lpstr>Why blade cooling?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BLADE COOLING HOLES ARE DESIGNED AND OPTIMIZED</vt:lpstr>
      <vt:lpstr>METHODS MACHINING COOLING CHANNELS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TBCs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INTERMETALLIC COMPOUNDS</vt:lpstr>
      <vt:lpstr>Titanium Aluminides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NICKEL ALUMINIDES</vt:lpstr>
      <vt:lpstr>PowerPoint Presentation</vt:lpstr>
      <vt:lpstr>Composites with Intermetallic Matrices</vt:lpstr>
      <vt:lpstr>Reinforced Titanium Aluminides</vt:lpstr>
      <vt:lpstr>Reinforced Nickel Aluminides</vt:lpstr>
      <vt:lpstr>Ceramic Matrix Composites (CMC)</vt:lpstr>
      <vt:lpstr>CMC Preparation</vt:lpstr>
      <vt:lpstr>PowerPoint Presentation</vt:lpstr>
      <vt:lpstr>Environmental Barrier Coatings</vt:lpstr>
      <vt:lpstr>Concluding Comments</vt:lpstr>
    </vt:vector>
  </TitlesOfParts>
  <Company>Old Dominion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Prabhakaran, Ramamurthy</dc:creator>
  <cp:lastModifiedBy>Mech Aero</cp:lastModifiedBy>
  <cp:revision>48</cp:revision>
  <dcterms:created xsi:type="dcterms:W3CDTF">2018-10-01T16:02:21Z</dcterms:created>
  <dcterms:modified xsi:type="dcterms:W3CDTF">2018-10-09T08:05:24Z</dcterms:modified>
</cp:coreProperties>
</file>