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5" d="100"/>
          <a:sy n="75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236C4E-EC7C-46B3-9625-52894E5283A5}" type="datetimeFigureOut">
              <a:rPr lang="en-US" smtClean="0"/>
              <a:t>10/9/2015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39AA7-D88A-476B-AA4A-5FD2A862BB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175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A39AA7-D88A-476B-AA4A-5FD2A862BB3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622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DFB30-910D-4A88-B48D-D28C0D01AD9F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2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4A93A-8375-4AD7-A4BD-309EF927DEB2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8FCB3-7252-4EA8-B3D1-EBA73CEAC963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1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39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CFF7-8F8A-4A5D-B539-01BCA870640E}" type="datetime1">
              <a:rPr lang="en-US" smtClean="0"/>
              <a:t>10/9/2015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64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F72E5E-A462-468B-8CC7-64BF8E909748}" type="datetime1">
              <a:rPr lang="en-US" smtClean="0"/>
              <a:t>10/9/2015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601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D5A35-FFEA-41F8-99CF-6C99DF920E7A}" type="datetime1">
              <a:rPr lang="en-US" smtClean="0"/>
              <a:t>10/9/2015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BD887-FF81-45E9-B2F0-6429B187C133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6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51019-429F-4873-891B-8412324235C0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4C68-0353-4394-A314-CD9C9FB211A6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05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4C68-0353-4394-A314-CD9C9FB211A6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66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4C68-0353-4394-A314-CD9C9FB211A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68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4C68-0353-4394-A314-CD9C9FB211A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943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4C68-0353-4394-A314-CD9C9FB211A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45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73084-9963-481B-B083-419D6FCE748D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34DF6-6EE6-4A07-91CA-632B96263C09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1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14C68-0353-4394-A314-CD9C9FB211A6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A7B2A6-B04D-4F70-9E99-24B2EDB4A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400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s25@txstate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press.georgetown.edu/book/georgetown/kidney-sale-owner" TargetMode="Externa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mailto:rs25@txstate.edu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01515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Greetings &amp; Hello to everyone! </a:t>
            </a:r>
            <a:br>
              <a:rPr lang="en-US" sz="4000" b="1" dirty="0" smtClean="0">
                <a:solidFill>
                  <a:srgbClr val="C00000"/>
                </a:solidFill>
              </a:rPr>
            </a:br>
            <a:r>
              <a:rPr lang="en-US" sz="4000" b="1" dirty="0" smtClean="0"/>
              <a:t>Welcome to my presentation!</a:t>
            </a:r>
            <a:br>
              <a:rPr lang="en-US" sz="4000" b="1" dirty="0" smtClean="0"/>
            </a:br>
            <a:r>
              <a:rPr lang="en-US" sz="4000" b="1" dirty="0" smtClean="0"/>
              <a:t>			</a:t>
            </a:r>
            <a:r>
              <a:rPr lang="en-US" sz="4000" b="1" dirty="0" smtClean="0">
                <a:solidFill>
                  <a:srgbClr val="C00000"/>
                </a:solidFill>
              </a:rPr>
              <a:t>I am Ram </a:t>
            </a:r>
            <a:r>
              <a:rPr lang="en-US" sz="4000" b="1" dirty="0" err="1" smtClean="0">
                <a:solidFill>
                  <a:srgbClr val="C00000"/>
                </a:solidFill>
              </a:rPr>
              <a:t>Shanmugam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473200" cy="435133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975100" y="2400299"/>
            <a:ext cx="6807199" cy="30099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endParaRPr lang="en-US" b="1" dirty="0" smtClean="0">
              <a:solidFill>
                <a:srgbClr val="C00000"/>
              </a:solidFill>
            </a:endParaRPr>
          </a:p>
          <a:p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u="sng" dirty="0" smtClean="0"/>
              <a:t>Please send comments </a:t>
            </a:r>
            <a:r>
              <a:rPr lang="en-US" u="sng" dirty="0"/>
              <a:t>to: 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Dr. Ram </a:t>
            </a:r>
            <a:r>
              <a:rPr lang="en-US" dirty="0" err="1"/>
              <a:t>Shanmugam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Professor, School of Health Administration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Texas State University, 601 University Drive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San Marcos, TX 78666, USA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E-mail: </a:t>
            </a:r>
            <a:r>
              <a:rPr lang="en-US" dirty="0">
                <a:hlinkClick r:id="rId3"/>
              </a:rPr>
              <a:t>rs25@txstate.edu</a:t>
            </a:r>
            <a:r>
              <a:rPr lang="en-US" dirty="0"/>
              <a:t> </a:t>
            </a:r>
            <a:endParaRPr lang="en-US" sz="2000" dirty="0"/>
          </a:p>
          <a:p>
            <a:pPr marL="457200" lvl="1" indent="0">
              <a:buNone/>
            </a:pPr>
            <a:r>
              <a:rPr lang="en-US" dirty="0"/>
              <a:t>Office phone: (512) 245 </a:t>
            </a:r>
            <a:r>
              <a:rPr lang="en-US" dirty="0" smtClean="0"/>
              <a:t>9772</a:t>
            </a:r>
            <a:r>
              <a:rPr lang="en-US" sz="2000" dirty="0" smtClean="0"/>
              <a:t> </a:t>
            </a:r>
            <a:r>
              <a:rPr lang="en-US" dirty="0" smtClean="0"/>
              <a:t>Fax</a:t>
            </a:r>
            <a:r>
              <a:rPr lang="en-US" dirty="0"/>
              <a:t>: (512) 245 8712</a:t>
            </a:r>
            <a:endParaRPr lang="en-US" sz="2000" dirty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D124E-EEDF-431C-AD46-72C3C379C823}" type="datetime1">
              <a:rPr lang="en-US" smtClean="0"/>
              <a:t>10/9/2015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00" y="2016918"/>
            <a:ext cx="2692400" cy="27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60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Topic of my presentation is </a:t>
            </a:r>
            <a:r>
              <a:rPr lang="en-US" sz="3600" b="1" i="1" dirty="0"/>
              <a:t>Shortage, Illegal Trade, and Unmet Demand of Organ or Tissue Transplant</a:t>
            </a:r>
            <a:endParaRPr lang="en-US" sz="3600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Some of these are published in an article:</a:t>
            </a:r>
          </a:p>
          <a:p>
            <a:r>
              <a:rPr lang="en-US" dirty="0" err="1" smtClean="0"/>
              <a:t>Ramalingam</a:t>
            </a:r>
            <a:r>
              <a:rPr lang="en-US" dirty="0" smtClean="0"/>
              <a:t> </a:t>
            </a:r>
            <a:r>
              <a:rPr lang="en-US" dirty="0" err="1" smtClean="0"/>
              <a:t>Shanmugam</a:t>
            </a:r>
            <a:r>
              <a:rPr lang="en-US" dirty="0" smtClean="0"/>
              <a:t> (2015)</a:t>
            </a:r>
            <a:r>
              <a:rPr lang="en-US" dirty="0"/>
              <a:t> </a:t>
            </a:r>
            <a:r>
              <a:rPr lang="en-US" b="1" i="1" dirty="0"/>
              <a:t>Journal of Epidemiology &amp; </a:t>
            </a:r>
            <a:r>
              <a:rPr lang="en-US" b="1" i="1" dirty="0" smtClean="0"/>
              <a:t>Community Medicine, 1, 1, page 1-9.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What </a:t>
            </a:r>
            <a:r>
              <a:rPr lang="en-US" dirty="0"/>
              <a:t>is organ or tissue transplantation</a:t>
            </a:r>
            <a:r>
              <a:rPr lang="en-US" dirty="0" smtClean="0"/>
              <a:t>?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It </a:t>
            </a:r>
            <a:r>
              <a:rPr lang="en-US" dirty="0">
                <a:solidFill>
                  <a:srgbClr val="C00000"/>
                </a:solidFill>
              </a:rPr>
              <a:t>is replacing a person’s damaged or absent organ by an organ from a living or deceased person.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/>
              <a:t>regenerative medicine allows sometimes to grow tissue from the person’s own stem cells. </a:t>
            </a: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Organs </a:t>
            </a:r>
            <a:r>
              <a:rPr lang="en-US" dirty="0">
                <a:solidFill>
                  <a:srgbClr val="C00000"/>
                </a:solidFill>
              </a:rPr>
              <a:t>or tissues that are transplanted within the person’s body are called auto grafts.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Transplants </a:t>
            </a:r>
            <a:r>
              <a:rPr lang="en-US" dirty="0"/>
              <a:t>that are performed between two subjects of the same species are called allografts.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0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 selective history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4600" dirty="0" smtClean="0"/>
              <a:t>The first and earliest historical transplant was auto grafted skin in nose reconstruction called </a:t>
            </a:r>
            <a:r>
              <a:rPr lang="en-US" sz="4600" i="1" dirty="0" err="1" smtClean="0"/>
              <a:t>rhinoplasty</a:t>
            </a:r>
            <a:r>
              <a:rPr lang="en-US" sz="4600" dirty="0" smtClean="0"/>
              <a:t> by an Indian surgeon </a:t>
            </a:r>
            <a:r>
              <a:rPr lang="en-US" sz="4600" dirty="0" err="1" smtClean="0"/>
              <a:t>Sushruta</a:t>
            </a:r>
            <a:r>
              <a:rPr lang="en-US" sz="4600" dirty="0" smtClean="0"/>
              <a:t> in the 2nd century B. C. </a:t>
            </a:r>
          </a:p>
          <a:p>
            <a:r>
              <a:rPr lang="en-US" sz="4600" dirty="0" smtClean="0">
                <a:solidFill>
                  <a:srgbClr val="C00000"/>
                </a:solidFill>
              </a:rPr>
              <a:t>Other noteworthy transplants and their time are now summarized.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lvl="0" eaLnBrk="0" hangingPunct="0"/>
            <a:r>
              <a:rPr lang="en-US" sz="2000" dirty="0" smtClean="0">
                <a:solidFill>
                  <a:srgbClr val="C00000"/>
                </a:solidFill>
              </a:rPr>
              <a:t>In </a:t>
            </a:r>
            <a:r>
              <a:rPr lang="en-US" sz="2000" dirty="0">
                <a:solidFill>
                  <a:srgbClr val="C00000"/>
                </a:solidFill>
              </a:rPr>
              <a:t>1905, a Czech Surgeon, Eduard </a:t>
            </a:r>
            <a:r>
              <a:rPr lang="en-US" sz="2000" dirty="0" err="1">
                <a:solidFill>
                  <a:srgbClr val="C00000"/>
                </a:solidFill>
              </a:rPr>
              <a:t>Zirm</a:t>
            </a:r>
            <a:r>
              <a:rPr lang="en-US" sz="2000" dirty="0">
                <a:solidFill>
                  <a:srgbClr val="C00000"/>
                </a:solidFill>
              </a:rPr>
              <a:t> performed the first successful cornea transplant.</a:t>
            </a:r>
          </a:p>
          <a:p>
            <a:pPr lvl="0" eaLnBrk="0" hangingPunct="0"/>
            <a:r>
              <a:rPr lang="en-US" sz="2000" dirty="0" smtClean="0"/>
              <a:t>In </a:t>
            </a:r>
            <a:r>
              <a:rPr lang="en-US" sz="2000" dirty="0"/>
              <a:t>1950, an US surgeon, Richard H. Lawler performed the first successful kidney transplant.</a:t>
            </a:r>
          </a:p>
          <a:p>
            <a:pPr lvl="0" eaLnBrk="0" hangingPunct="0"/>
            <a:r>
              <a:rPr lang="en-US" sz="2000" dirty="0">
                <a:solidFill>
                  <a:srgbClr val="C00000"/>
                </a:solidFill>
              </a:rPr>
              <a:t>In 1967, the first successful heart transplant was done by a South Africa’s surgeon Christian Barnard.</a:t>
            </a:r>
          </a:p>
          <a:p>
            <a:pPr lvl="0" eaLnBrk="0" hangingPunct="0"/>
            <a:r>
              <a:rPr lang="en-US" sz="2000" dirty="0"/>
              <a:t>In 2005, an Indian surgeon, P. N. </a:t>
            </a:r>
            <a:r>
              <a:rPr lang="en-US" sz="2000" dirty="0" err="1"/>
              <a:t>Mhatre</a:t>
            </a:r>
            <a:r>
              <a:rPr lang="en-US" sz="2000" dirty="0"/>
              <a:t> did the first successful ovarian transplant.</a:t>
            </a:r>
          </a:p>
          <a:p>
            <a:pPr lvl="0" eaLnBrk="0" hangingPunct="0"/>
            <a:r>
              <a:rPr lang="en-US" sz="2000" dirty="0">
                <a:solidFill>
                  <a:srgbClr val="C00000"/>
                </a:solidFill>
              </a:rPr>
              <a:t>In 2008, the first baby was born from a transplanted ovary by US gynecologist Sherman Silber. The donor was her twin sister.</a:t>
            </a:r>
          </a:p>
          <a:p>
            <a:endParaRPr lang="en-US" sz="2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3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What are popular transplants?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en-US" dirty="0" smtClean="0"/>
              <a:t>Popularly </a:t>
            </a:r>
            <a:r>
              <a:rPr lang="en-US" dirty="0"/>
              <a:t>transplanted organs are heart, kidneys, liver, lungs, pancreas, intestine, and thymus. </a:t>
            </a:r>
            <a:endParaRPr lang="en-US" dirty="0" smtClean="0"/>
          </a:p>
          <a:p>
            <a:pPr eaLnBrk="0" hangingPunct="0"/>
            <a:r>
              <a:rPr lang="en-US" dirty="0" smtClean="0">
                <a:solidFill>
                  <a:srgbClr val="C00000"/>
                </a:solidFill>
              </a:rPr>
              <a:t>Commonly </a:t>
            </a:r>
            <a:r>
              <a:rPr lang="en-US" dirty="0">
                <a:solidFill>
                  <a:srgbClr val="C00000"/>
                </a:solidFill>
              </a:rPr>
              <a:t>transplanted tissues are bones, cornea, skin, heart valves, nerves and veins. </a:t>
            </a:r>
            <a:endParaRPr lang="en-US" dirty="0" smtClean="0">
              <a:solidFill>
                <a:srgbClr val="C00000"/>
              </a:solidFill>
            </a:endParaRPr>
          </a:p>
          <a:p>
            <a:pPr eaLnBrk="0" hangingPunct="0"/>
            <a:r>
              <a:rPr lang="en-US" dirty="0" smtClean="0"/>
              <a:t>Tissue </a:t>
            </a:r>
            <a:r>
              <a:rPr lang="en-US" dirty="0"/>
              <a:t>is procured from those who experienced brain death or cessation of heartbeat. </a:t>
            </a:r>
            <a:endParaRPr lang="en-US" dirty="0" smtClean="0"/>
          </a:p>
          <a:p>
            <a:pPr eaLnBrk="0" hangingPunct="0"/>
            <a:r>
              <a:rPr lang="en-US" dirty="0" smtClean="0">
                <a:solidFill>
                  <a:srgbClr val="C00000"/>
                </a:solidFill>
              </a:rPr>
              <a:t>Unlike </a:t>
            </a:r>
            <a:r>
              <a:rPr lang="en-US" dirty="0">
                <a:solidFill>
                  <a:srgbClr val="C00000"/>
                </a:solidFill>
              </a:rPr>
              <a:t>organs, </a:t>
            </a:r>
            <a:r>
              <a:rPr lang="en-US" dirty="0" smtClean="0">
                <a:solidFill>
                  <a:srgbClr val="C00000"/>
                </a:solidFill>
              </a:rPr>
              <a:t>tissues </a:t>
            </a:r>
            <a:r>
              <a:rPr lang="en-US" dirty="0">
                <a:solidFill>
                  <a:srgbClr val="C00000"/>
                </a:solidFill>
              </a:rPr>
              <a:t>are stored for a short duration, up to five years.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</a:t>
            </a:r>
            <a:r>
              <a:rPr lang="en-US" dirty="0">
                <a:solidFill>
                  <a:srgbClr val="C00000"/>
                </a:solidFill>
              </a:rPr>
              <a:t>American Association of Tissue Banks estimates that a million tissue transplants occur each year in the United States of America (USA).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Bone </a:t>
            </a:r>
            <a:r>
              <a:rPr lang="en-US" dirty="0"/>
              <a:t>marrow is a flexible tissue in the interior of bones. Bone marrow constitutes a four percent of the total body mass of humans, supporting the body’s immune system.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 selective history (continues)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</a:t>
            </a:r>
            <a:r>
              <a:rPr lang="en-US" dirty="0"/>
              <a:t>are about 25 million people are listed as bone marrow donors worldwide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 </a:t>
            </a:r>
            <a:r>
              <a:rPr lang="en-US" dirty="0">
                <a:solidFill>
                  <a:srgbClr val="C00000"/>
                </a:solidFill>
              </a:rPr>
              <a:t>practical difficulty in transplants is the recipient’s body rejection of organ/tissue due to antigens.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This </a:t>
            </a:r>
            <a:r>
              <a:rPr lang="en-US" dirty="0"/>
              <a:t>is resolved  using a technique called serotyping, which checks the matching between the recipient and the donor. 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World Health Organization (WHO) announced that about 66,000 kidney transplants, 21,000 liver transplants and 6,000 heart transplants were performed globally in 2005. </a:t>
            </a:r>
          </a:p>
          <a:p>
            <a:r>
              <a:rPr lang="en-US" dirty="0" smtClean="0"/>
              <a:t>Still, there is a severe shortage of organs or tissues. A purchase or sale of illegal organs from live donors  is prohibited  in many countries.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2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C00000"/>
                </a:solidFill>
              </a:rPr>
              <a:t>Stumbles for transplant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For </a:t>
            </a:r>
            <a:r>
              <a:rPr lang="en-US" dirty="0"/>
              <a:t>a variety of reasons, thousands of persons are waiting for organ transplant. </a:t>
            </a: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This </a:t>
            </a:r>
            <a:r>
              <a:rPr lang="en-US" dirty="0">
                <a:solidFill>
                  <a:srgbClr val="C00000"/>
                </a:solidFill>
              </a:rPr>
              <a:t>number has been rising globally over the years, while the number of donors is quite stable. 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/>
              <a:t>supply of organs comes from the living or dead persons on voluntarily basis. Of course, the number of donors is trailing far behind the demand for organ transplant.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The awareness to donate organs to use ought to increase so that their gap narrows. </a:t>
            </a:r>
          </a:p>
          <a:p>
            <a:r>
              <a:rPr lang="en-US" dirty="0" smtClean="0"/>
              <a:t>There might be cultural, religious, ethnic, or economic stumbles for not many donated organs for transplant. 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At the same time, one  wonders whether the demand for organ increases due to deteriorating health among world citizens due to environmental, genetic, or poor quality life practices. </a:t>
            </a:r>
          </a:p>
          <a:p>
            <a:r>
              <a:rPr lang="en-US" dirty="0" smtClean="0"/>
              <a:t>A promotion of healthy living might reduce the need for organ transplant.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1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a lack of organs, about 22 people die every day. </a:t>
            </a:r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/>
              <a:t>average of 81 transplants occurs every day in USA. Another person is added to the waiting list in every 10 minutes. </a:t>
            </a:r>
            <a:endParaRPr lang="en-US" dirty="0" smtClean="0"/>
          </a:p>
          <a:p>
            <a:r>
              <a:rPr lang="en-US" dirty="0" smtClean="0"/>
              <a:t>About </a:t>
            </a:r>
            <a:r>
              <a:rPr lang="en-US" dirty="0"/>
              <a:t>123,000 people are waiting for an organ transplant. The year 2014 was a record- breaking year for the number of transplants performed and the number of deceased donor transplants. 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In 2014, about   </a:t>
            </a:r>
            <a:r>
              <a:rPr lang="en-US" dirty="0"/>
              <a:t>29,532   transplants </a:t>
            </a:r>
            <a:r>
              <a:rPr lang="en-US" dirty="0" smtClean="0"/>
              <a:t>occurred.</a:t>
            </a:r>
          </a:p>
          <a:p>
            <a:pPr eaLnBrk="0" hangingPunct="0"/>
            <a:r>
              <a:rPr lang="en-US" dirty="0" smtClean="0"/>
              <a:t>Only </a:t>
            </a:r>
            <a:r>
              <a:rPr lang="en-US" dirty="0"/>
              <a:t>23,715 transplants were from deceased donors.</a:t>
            </a:r>
          </a:p>
          <a:p>
            <a:r>
              <a:rPr lang="en-US" dirty="0"/>
              <a:t>About 3,500 heart transplants are performed annually worldwide. The majority of these (about 2,300) are performed annually in the USA</a:t>
            </a:r>
            <a:r>
              <a:rPr lang="en-US" dirty="0" smtClean="0"/>
              <a:t>.   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31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facts and interpret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/>
              <a:t>single lung transplant takes about eight hours, while a double lung transplant takes about twelve hours to complete.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heart-lung transplant is carried out to replace both heart and lungs in a single operation. </a:t>
            </a:r>
            <a:endParaRPr lang="en-US" dirty="0" smtClean="0"/>
          </a:p>
          <a:p>
            <a:r>
              <a:rPr lang="en-US" dirty="0"/>
              <a:t>The figure 1 illustrates that there is a wider gap between the number waiting for organ and the number donors of organ.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5962" y="4684940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8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484" y="2014752"/>
            <a:ext cx="4257173" cy="390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77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explanation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The </a:t>
            </a:r>
            <a:r>
              <a:rPr lang="en-US" dirty="0"/>
              <a:t>number of persons who received transplants </a:t>
            </a:r>
            <a:r>
              <a:rPr lang="en-US" dirty="0" smtClean="0"/>
              <a:t>is more </a:t>
            </a:r>
            <a:r>
              <a:rPr lang="en-US" dirty="0"/>
              <a:t>than the number of donors. </a:t>
            </a:r>
            <a:endParaRPr lang="en-US" dirty="0" smtClean="0"/>
          </a:p>
          <a:p>
            <a:r>
              <a:rPr lang="en-US" dirty="0" smtClean="0"/>
              <a:t>Does this </a:t>
            </a:r>
            <a:r>
              <a:rPr lang="en-US" dirty="0"/>
              <a:t>hint out the under-reporting of data occasionally, family members or friends to alleviate the suffering of loved ones donate organs and it may be not reported.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eaLnBrk="0" hangingPunct="0"/>
            <a:r>
              <a:rPr lang="en-US" dirty="0" smtClean="0"/>
              <a:t> </a:t>
            </a:r>
            <a:r>
              <a:rPr lang="en-US" dirty="0"/>
              <a:t>The number waiting for organ transplant is much higher than the number of organ donors and it suggests a shortage for organ transplant. </a:t>
            </a:r>
            <a:endParaRPr lang="en-US" dirty="0" smtClean="0"/>
          </a:p>
          <a:p>
            <a:pPr eaLnBrk="0" hangingPunct="0"/>
            <a:r>
              <a:rPr lang="en-US" dirty="0" smtClean="0"/>
              <a:t>The </a:t>
            </a:r>
            <a:r>
              <a:rPr lang="en-US" dirty="0"/>
              <a:t>number of organ donors is lesser than  the number of recipients and  it suggests  that there must have been illegal organ trade [</a:t>
            </a:r>
            <a:r>
              <a:rPr lang="en-US" dirty="0">
                <a:hlinkClick r:id="rId2"/>
              </a:rPr>
              <a:t>2</a:t>
            </a:r>
            <a:r>
              <a:rPr lang="en-US" dirty="0"/>
              <a:t>]. </a:t>
            </a:r>
            <a:endParaRPr lang="en-US" dirty="0" smtClean="0"/>
          </a:p>
          <a:p>
            <a:pPr eaLnBrk="0" hangingPunct="0"/>
            <a:r>
              <a:rPr lang="en-US" dirty="0" smtClean="0"/>
              <a:t>The </a:t>
            </a:r>
            <a:r>
              <a:rPr lang="en-US" dirty="0"/>
              <a:t>number waiting for organ transplant is higher than the number of recipients and it suggests the existence of unmet demand. </a:t>
            </a:r>
            <a:br>
              <a:rPr lang="en-US" dirty="0"/>
            </a:b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9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Hence,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eaLnBrk="0" hangingPunct="0"/>
            <a:r>
              <a:rPr lang="en-US" dirty="0" smtClean="0"/>
              <a:t>We </a:t>
            </a:r>
            <a:r>
              <a:rPr lang="en-US" dirty="0" err="1" smtClean="0"/>
              <a:t>develope</a:t>
            </a:r>
            <a:r>
              <a:rPr lang="en-US" dirty="0" smtClean="0"/>
              <a:t> </a:t>
            </a:r>
            <a:r>
              <a:rPr lang="en-US" dirty="0"/>
              <a:t>a statistical methodology to extract and </a:t>
            </a:r>
            <a:r>
              <a:rPr lang="en-US" dirty="0" smtClean="0"/>
              <a:t>interpret </a:t>
            </a:r>
            <a:r>
              <a:rPr lang="en-US" dirty="0"/>
              <a:t>data information and then compute a </a:t>
            </a:r>
            <a:r>
              <a:rPr lang="en-US" dirty="0" smtClean="0"/>
              <a:t>confidence </a:t>
            </a:r>
            <a:r>
              <a:rPr lang="en-US" dirty="0"/>
              <a:t>interval  for </a:t>
            </a:r>
            <a:endParaRPr lang="en-US" dirty="0" smtClean="0"/>
          </a:p>
          <a:p>
            <a:pPr lvl="1" eaLnBrk="0" hangingPunct="0"/>
            <a:r>
              <a:rPr lang="en-US" dirty="0" smtClean="0"/>
              <a:t>shortage</a:t>
            </a:r>
            <a:r>
              <a:rPr lang="en-US" dirty="0"/>
              <a:t>, </a:t>
            </a:r>
            <a:endParaRPr lang="en-US" dirty="0" smtClean="0"/>
          </a:p>
          <a:p>
            <a:pPr lvl="1" eaLnBrk="0" hangingPunct="0"/>
            <a:r>
              <a:rPr lang="en-US" dirty="0" smtClean="0"/>
              <a:t>illegal  </a:t>
            </a:r>
            <a:r>
              <a:rPr lang="en-US" dirty="0"/>
              <a:t>trade,  and  </a:t>
            </a:r>
            <a:endParaRPr lang="en-US" dirty="0" smtClean="0"/>
          </a:p>
          <a:p>
            <a:pPr lvl="1" eaLnBrk="0" hangingPunct="0"/>
            <a:r>
              <a:rPr lang="en-US" dirty="0" smtClean="0"/>
              <a:t>unmet </a:t>
            </a:r>
            <a:r>
              <a:rPr lang="en-US" dirty="0"/>
              <a:t>demand </a:t>
            </a:r>
          </a:p>
          <a:p>
            <a:pPr marL="457200" lvl="1" indent="0" eaLnBrk="0" hangingPunct="0">
              <a:buNone/>
            </a:pPr>
            <a:endParaRPr lang="en-US" dirty="0" smtClean="0"/>
          </a:p>
          <a:p>
            <a:pPr marL="457200" lvl="1" indent="0" eaLnBrk="0" hangingPunct="0">
              <a:buNone/>
            </a:pPr>
            <a:r>
              <a:rPr lang="en-US" dirty="0" smtClean="0"/>
              <a:t>with </a:t>
            </a:r>
            <a:r>
              <a:rPr lang="en-US" dirty="0"/>
              <a:t>respect to organ transplantation.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dirty="0"/>
              <a:t>About 80 percent of all organs are donated and used in the same geographic area. </a:t>
            </a:r>
            <a:endParaRPr lang="en-US" dirty="0" smtClean="0"/>
          </a:p>
          <a:p>
            <a:r>
              <a:rPr lang="en-US" dirty="0" smtClean="0"/>
              <a:t>Many </a:t>
            </a:r>
            <a:r>
              <a:rPr lang="en-US" dirty="0"/>
              <a:t>patients travel to countries, where organs are obtainable through commercial transactions.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unlicensed international organ trade is forbidden.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59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WHO mention?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World Health Organization (WHO) urges nation to protect poor and vulnerable groups from undue exploitation of organ/tissue theft.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Medical tourists travel to poor countries seeking cheap and illegal organ purchase.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7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Evidences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eaLnBrk="0" hangingPunct="0"/>
            <a:r>
              <a:rPr lang="en-US" dirty="0" smtClean="0"/>
              <a:t>The </a:t>
            </a:r>
            <a:r>
              <a:rPr lang="en-US" dirty="0"/>
              <a:t>number waiting for organ is about 700 percent more than the number of donors, which is only 46 percent of the number of recipients. </a:t>
            </a:r>
            <a:endParaRPr lang="en-US" dirty="0" smtClean="0"/>
          </a:p>
          <a:p>
            <a:pPr eaLnBrk="0" hangingPunct="0"/>
            <a:r>
              <a:rPr lang="en-US" dirty="0" smtClean="0"/>
              <a:t>How </a:t>
            </a:r>
            <a:r>
              <a:rPr lang="en-US" dirty="0"/>
              <a:t>is that more recipients exist than the number </a:t>
            </a:r>
            <a:r>
              <a:rPr lang="en-US" dirty="0" smtClean="0"/>
              <a:t>of donors</a:t>
            </a:r>
            <a:r>
              <a:rPr lang="en-US" dirty="0"/>
              <a:t>. </a:t>
            </a:r>
            <a:endParaRPr lang="en-US" dirty="0" smtClean="0"/>
          </a:p>
          <a:p>
            <a:pPr eaLnBrk="0" hangingPunct="0"/>
            <a:r>
              <a:rPr lang="en-US" dirty="0" smtClean="0"/>
              <a:t>The </a:t>
            </a:r>
            <a:r>
              <a:rPr lang="en-US" dirty="0"/>
              <a:t>number of donors must have been under- reported</a:t>
            </a:r>
            <a:r>
              <a:rPr lang="en-US" dirty="0" smtClean="0"/>
              <a:t>.</a:t>
            </a:r>
          </a:p>
          <a:p>
            <a:pPr eaLnBrk="0" hangingPunct="0"/>
            <a:r>
              <a:rPr lang="en-US" dirty="0" smtClean="0"/>
              <a:t> </a:t>
            </a:r>
            <a:r>
              <a:rPr lang="en-US" dirty="0"/>
              <a:t>Close relatives or friends could have donated organ to wipe out the suffering of those recipients. Such a donation is legal but should be reported.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 Questions:</a:t>
            </a:r>
          </a:p>
          <a:p>
            <a:pPr lvl="1" eaLnBrk="0" hangingPunct="0"/>
            <a:r>
              <a:rPr lang="en-US" dirty="0" smtClean="0"/>
              <a:t>Q1: The gap </a:t>
            </a:r>
            <a:r>
              <a:rPr lang="en-US" dirty="0"/>
              <a:t>between the number of donors and </a:t>
            </a:r>
            <a:r>
              <a:rPr lang="en-US" dirty="0" smtClean="0"/>
              <a:t>the </a:t>
            </a:r>
            <a:r>
              <a:rPr lang="en-US" dirty="0"/>
              <a:t>number  of  recipients  is  the  data  evidence  for  </a:t>
            </a:r>
            <a:r>
              <a:rPr lang="en-US" dirty="0" smtClean="0"/>
              <a:t>the </a:t>
            </a:r>
            <a:r>
              <a:rPr lang="en-US" dirty="0"/>
              <a:t>existence of illegal transactions of organ trade. </a:t>
            </a:r>
            <a:r>
              <a:rPr lang="en-US" dirty="0" smtClean="0"/>
              <a:t>Is the gap statistically significant? </a:t>
            </a:r>
          </a:p>
          <a:p>
            <a:pPr lvl="1" eaLnBrk="0" hangingPunct="0"/>
            <a:r>
              <a:rPr lang="en-US" dirty="0" smtClean="0"/>
              <a:t>Q2: The gap between the number waiting </a:t>
            </a:r>
            <a:r>
              <a:rPr lang="en-US" dirty="0"/>
              <a:t>for organ and the number of donors is </a:t>
            </a:r>
            <a:r>
              <a:rPr lang="en-US" i="1" dirty="0"/>
              <a:t>shortage </a:t>
            </a:r>
            <a:r>
              <a:rPr lang="en-US" dirty="0"/>
              <a:t>of organs for transplant. </a:t>
            </a:r>
            <a:r>
              <a:rPr lang="en-US" dirty="0" smtClean="0"/>
              <a:t>Is it statistically significant?</a:t>
            </a:r>
          </a:p>
          <a:p>
            <a:pPr lvl="1" eaLnBrk="0" hangingPunct="0"/>
            <a:r>
              <a:rPr lang="en-US" dirty="0" smtClean="0"/>
              <a:t>Q3: The gap </a:t>
            </a:r>
            <a:r>
              <a:rPr lang="en-US" dirty="0"/>
              <a:t>between the number </a:t>
            </a:r>
            <a:r>
              <a:rPr lang="en-US" dirty="0" smtClean="0"/>
              <a:t>waiting </a:t>
            </a:r>
            <a:r>
              <a:rPr lang="en-US" dirty="0"/>
              <a:t>for organ and the number of recipients </a:t>
            </a:r>
            <a:r>
              <a:rPr lang="en-US" dirty="0" smtClean="0"/>
              <a:t>indicates an </a:t>
            </a:r>
            <a:r>
              <a:rPr lang="en-US" i="1" dirty="0" smtClean="0"/>
              <a:t>unmet </a:t>
            </a:r>
            <a:r>
              <a:rPr lang="en-US" i="1" dirty="0"/>
              <a:t>demand for organ </a:t>
            </a:r>
            <a:r>
              <a:rPr lang="en-US" i="1" dirty="0" smtClean="0"/>
              <a:t>transplant. </a:t>
            </a:r>
            <a:r>
              <a:rPr lang="en-US" dirty="0" smtClean="0"/>
              <a:t>Is the gap</a:t>
            </a:r>
            <a:r>
              <a:rPr lang="en-US" i="1" dirty="0" smtClean="0"/>
              <a:t> </a:t>
            </a:r>
            <a:r>
              <a:rPr lang="en-US" dirty="0"/>
              <a:t>statistically significant? </a:t>
            </a:r>
            <a:endParaRPr lang="en-US" dirty="0" smtClean="0"/>
          </a:p>
          <a:p>
            <a:pPr lvl="1" eaLnBrk="0" hangingPunct="0"/>
            <a:r>
              <a:rPr lang="en-US" dirty="0" smtClean="0"/>
              <a:t>Q4: </a:t>
            </a:r>
            <a:r>
              <a:rPr lang="en-US" dirty="0"/>
              <a:t>Conditional on the removal of illegal organ trade (that is, </a:t>
            </a:r>
            <a:r>
              <a:rPr lang="en-US" i="1" dirty="0"/>
              <a:t>YR </a:t>
            </a:r>
            <a:r>
              <a:rPr lang="en-US" dirty="0"/>
              <a:t>= </a:t>
            </a:r>
            <a:r>
              <a:rPr lang="en-US" i="1" dirty="0"/>
              <a:t>YD </a:t>
            </a:r>
            <a:r>
              <a:rPr lang="en-US" dirty="0"/>
              <a:t>), what might be the expected and volatility of organ shortage</a:t>
            </a:r>
            <a:r>
              <a:rPr lang="en-US" dirty="0" smtClean="0"/>
              <a:t>?</a:t>
            </a:r>
            <a:r>
              <a:rPr lang="en-US" sz="1200" dirty="0"/>
              <a:t/>
            </a:r>
            <a:br>
              <a:rPr lang="en-US" sz="1200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73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understand data information,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</a:t>
            </a:r>
            <a:r>
              <a:rPr lang="en-US" dirty="0" smtClean="0"/>
              <a:t>irst step is an appropriate model for the data.</a:t>
            </a:r>
          </a:p>
          <a:p>
            <a:r>
              <a:rPr lang="en-US" dirty="0" smtClean="0"/>
              <a:t>What is a model?</a:t>
            </a:r>
          </a:p>
          <a:p>
            <a:r>
              <a:rPr lang="en-US" dirty="0" smtClean="0"/>
              <a:t> Model is an abstraction of reality.</a:t>
            </a:r>
          </a:p>
          <a:p>
            <a:r>
              <a:rPr lang="en-US" dirty="0" smtClean="0"/>
              <a:t>Statistical methodology is constructed based on the model.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Benefits are: </a:t>
            </a:r>
          </a:p>
          <a:p>
            <a:pPr lvl="1"/>
            <a:r>
              <a:rPr lang="en-US" dirty="0"/>
              <a:t>For the importance of policy changes to encourage organ transplantation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The beneficiaries of organ transplantation would certainly have a higher quality life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58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Notations &amp;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0" hangingPunct="0"/>
            <a:r>
              <a:rPr lang="en-US" i="1" dirty="0" smtClean="0"/>
              <a:t>YW </a:t>
            </a:r>
            <a:r>
              <a:rPr lang="en-US" dirty="0"/>
              <a:t>, </a:t>
            </a:r>
            <a:r>
              <a:rPr lang="en-US" i="1" dirty="0"/>
              <a:t>YR </a:t>
            </a:r>
            <a:r>
              <a:rPr lang="en-US" dirty="0"/>
              <a:t>,   and </a:t>
            </a:r>
            <a:r>
              <a:rPr lang="en-US" i="1" dirty="0"/>
              <a:t>YD </a:t>
            </a:r>
            <a:r>
              <a:rPr lang="en-US" dirty="0"/>
              <a:t>represent   </a:t>
            </a:r>
            <a:r>
              <a:rPr lang="en-US" dirty="0" smtClean="0"/>
              <a:t>the number </a:t>
            </a:r>
            <a:r>
              <a:rPr lang="en-US" dirty="0"/>
              <a:t>of persons waiting, the number of recipients, and the number of donors respectively.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0" hangingPunct="0"/>
            <a:r>
              <a:rPr lang="en-US" dirty="0" smtClean="0"/>
              <a:t>Because </a:t>
            </a:r>
            <a:r>
              <a:rPr lang="en-US" dirty="0"/>
              <a:t>of the large data size and the well-known </a:t>
            </a:r>
            <a:r>
              <a:rPr lang="en-US" i="1" dirty="0"/>
              <a:t>central limit theorem,  </a:t>
            </a:r>
            <a:r>
              <a:rPr lang="en-US" dirty="0"/>
              <a:t>the  random  vector  </a:t>
            </a:r>
            <a:r>
              <a:rPr lang="en-US" i="1" u="sng" dirty="0"/>
              <a:t>Y </a:t>
            </a:r>
            <a:r>
              <a:rPr lang="en-US" dirty="0"/>
              <a:t>follows  a  </a:t>
            </a:r>
            <a:r>
              <a:rPr lang="en-US" i="1" dirty="0" err="1" smtClean="0"/>
              <a:t>trivariate</a:t>
            </a:r>
            <a:r>
              <a:rPr lang="en-US" dirty="0"/>
              <a:t> </a:t>
            </a:r>
            <a:r>
              <a:rPr lang="en-US" i="1" dirty="0" smtClean="0"/>
              <a:t>Gaussian </a:t>
            </a:r>
            <a:r>
              <a:rPr lang="en-US" i="1" dirty="0"/>
              <a:t>distribution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err="1" smtClean="0"/>
              <a:t>Trivariate</a:t>
            </a:r>
            <a:r>
              <a:rPr lang="en-US" dirty="0" smtClean="0"/>
              <a:t> Normal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50" y="2177124"/>
            <a:ext cx="5262959" cy="19575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6624" y="2177124"/>
            <a:ext cx="3942321" cy="239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0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Mahalanobis</a:t>
            </a:r>
            <a:r>
              <a:rPr lang="en-US" dirty="0" smtClean="0"/>
              <a:t> distance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MLEs</a:t>
            </a:r>
            <a:r>
              <a:rPr lang="en-US" dirty="0"/>
              <a:t>	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25" y="2455156"/>
            <a:ext cx="3697975" cy="12024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600" y="2455156"/>
            <a:ext cx="4892500" cy="17076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00" y="3836987"/>
            <a:ext cx="3619500" cy="123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199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answer the questions?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/>
              <a:t>answer </a:t>
            </a:r>
            <a:r>
              <a:rPr lang="en-US" dirty="0" smtClean="0"/>
              <a:t>the </a:t>
            </a:r>
            <a:r>
              <a:rPr lang="en-US" dirty="0"/>
              <a:t>questions, we need to develop a new statistical methodology.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this purpose, let us provoke a statistical property of multivariate Gaussian distribution. </a:t>
            </a:r>
            <a:endParaRPr lang="en-US" dirty="0" smtClean="0"/>
          </a:p>
          <a:p>
            <a:r>
              <a:rPr lang="en-US" dirty="0" smtClean="0"/>
              <a:t>That  </a:t>
            </a:r>
            <a:r>
              <a:rPr lang="en-US" dirty="0"/>
              <a:t>is,   a   contrast   transformation, </a:t>
            </a:r>
            <a:r>
              <a:rPr lang="en-US" i="1" dirty="0"/>
              <a:t>G </a:t>
            </a:r>
            <a:r>
              <a:rPr lang="en-US" dirty="0"/>
              <a:t>= </a:t>
            </a:r>
            <a:r>
              <a:rPr lang="en-US" i="1" dirty="0"/>
              <a:t>CY </a:t>
            </a:r>
            <a:r>
              <a:rPr lang="en-US" dirty="0"/>
              <a:t>follows       a       multivariate       Gaussian,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899" y="2216525"/>
            <a:ext cx="4940301" cy="400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8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results for the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44284"/>
            <a:ext cx="4978400" cy="32818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00" y="1981201"/>
            <a:ext cx="4559300" cy="22605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8600" y="4147074"/>
            <a:ext cx="4927600" cy="164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72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interval for illegal organ trade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50" y="2426410"/>
            <a:ext cx="4524150" cy="25011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100" y="2426410"/>
            <a:ext cx="5118100" cy="195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9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 shortage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Where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600" y="2081948"/>
            <a:ext cx="4841700" cy="388314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424578"/>
            <a:ext cx="5867400" cy="1817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90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Unmet organ demand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Where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21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600" y="2166923"/>
            <a:ext cx="4867100" cy="35226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66923"/>
            <a:ext cx="6051150" cy="157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12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answer Q4, when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22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50" y="2408699"/>
            <a:ext cx="4765450" cy="28110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775" y="1183088"/>
            <a:ext cx="6152850" cy="50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4150" y="2058320"/>
            <a:ext cx="5476650" cy="201838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0050" y="4076699"/>
            <a:ext cx="5286150" cy="1943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7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 using WHO data on worldwide transplants during 1991-2013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27000" y="3933825"/>
            <a:ext cx="5181600" cy="4351338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2" y="2112962"/>
            <a:ext cx="4469992" cy="33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37" y="2112962"/>
            <a:ext cx="4503358" cy="321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506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7288" y="1690689"/>
            <a:ext cx="5473700" cy="291941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533775"/>
          </a:xfrm>
        </p:spPr>
        <p:txBody>
          <a:bodyPr/>
          <a:lstStyle/>
          <a:p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24</a:t>
            </a:fld>
            <a:endParaRPr lang="en-US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38" y="1831939"/>
            <a:ext cx="4415026" cy="27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870372"/>
              </p:ext>
            </p:extLst>
          </p:nvPr>
        </p:nvGraphicFramePr>
        <p:xfrm>
          <a:off x="6375400" y="2070099"/>
          <a:ext cx="4978399" cy="3200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39300"/>
                <a:gridCol w="1165392"/>
                <a:gridCol w="1305318"/>
                <a:gridCol w="1168389"/>
              </a:tblGrid>
              <a:tr h="1009136">
                <a:tc>
                  <a:txBody>
                    <a:bodyPr/>
                    <a:lstStyle/>
                    <a:p>
                      <a:pPr marL="64770" marR="0" eaLnBrk="0" hangingPunct="0">
                        <a:lnSpc>
                          <a:spcPts val="112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Correlation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248285" algn="just" eaLnBrk="0" hangingPunct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-5">
                          <a:effectLst/>
                        </a:rPr>
                        <a:t>Waiting</a:t>
                      </a:r>
                      <a:r>
                        <a:rPr lang="en-US" sz="1000" spc="130">
                          <a:effectLst/>
                        </a:rPr>
                        <a:t> </a:t>
                      </a:r>
                      <a:r>
                        <a:rPr lang="en-US" sz="1000" spc="-5">
                          <a:effectLst/>
                        </a:rPr>
                        <a:t>number,</a:t>
                      </a:r>
                      <a:r>
                        <a:rPr lang="en-US" sz="1000" spc="130">
                          <a:effectLst/>
                        </a:rPr>
                        <a:t> </a:t>
                      </a:r>
                      <a:r>
                        <a:rPr lang="en-US" sz="1200" spc="-70">
                          <a:effectLst/>
                        </a:rPr>
                        <a:t>Y</a:t>
                      </a:r>
                      <a:r>
                        <a:rPr lang="en-US" sz="700" spc="-70">
                          <a:effectLst/>
                        </a:rPr>
                        <a:t>W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64770" eaLnBrk="0" hangingPunct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48970" algn="l"/>
                        </a:tabLst>
                      </a:pPr>
                      <a:r>
                        <a:rPr lang="en-US" sz="1000" spc="-5">
                          <a:effectLst/>
                        </a:rPr>
                        <a:t>Number	</a:t>
                      </a:r>
                      <a:r>
                        <a:rPr lang="en-US" sz="1000">
                          <a:effectLst/>
                        </a:rPr>
                        <a:t>of</a:t>
                      </a:r>
                      <a:r>
                        <a:rPr lang="en-US" sz="1000" spc="125">
                          <a:effectLst/>
                        </a:rPr>
                        <a:t> </a:t>
                      </a:r>
                      <a:r>
                        <a:rPr lang="en-US" sz="1000" spc="-5">
                          <a:effectLst/>
                        </a:rPr>
                        <a:t>recipients</a:t>
                      </a:r>
                      <a:r>
                        <a:rPr lang="en-US" sz="1000" spc="-150">
                          <a:effectLst/>
                        </a:rPr>
                        <a:t> </a:t>
                      </a:r>
                      <a:r>
                        <a:rPr lang="en-US" sz="1200" spc="-25">
                          <a:effectLst/>
                        </a:rPr>
                        <a:t>Y</a:t>
                      </a:r>
                      <a:r>
                        <a:rPr lang="en-US" sz="700" spc="-25">
                          <a:effectLst/>
                        </a:rPr>
                        <a:t>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64770" eaLnBrk="0" hangingPunct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-5">
                          <a:effectLst/>
                        </a:rPr>
                        <a:t>Number</a:t>
                      </a:r>
                      <a:r>
                        <a:rPr lang="en-US" sz="1000">
                          <a:effectLst/>
                        </a:rPr>
                        <a:t> </a:t>
                      </a:r>
                      <a:r>
                        <a:rPr lang="en-US" sz="1000" spc="105">
                          <a:effectLst/>
                        </a:rPr>
                        <a:t> </a:t>
                      </a:r>
                      <a:r>
                        <a:rPr lang="en-US" sz="1000" spc="5">
                          <a:effectLst/>
                        </a:rPr>
                        <a:t>of</a:t>
                      </a:r>
                      <a:r>
                        <a:rPr lang="en-US" sz="1000" spc="12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donor,</a:t>
                      </a:r>
                      <a:r>
                        <a:rPr lang="en-US" sz="1000" spc="-190">
                          <a:effectLst/>
                        </a:rPr>
                        <a:t> </a:t>
                      </a:r>
                      <a:r>
                        <a:rPr lang="en-US" sz="1200" spc="-30">
                          <a:effectLst/>
                        </a:rPr>
                        <a:t>Y</a:t>
                      </a:r>
                      <a:r>
                        <a:rPr lang="en-US" sz="700" spc="-30">
                          <a:effectLst/>
                        </a:rPr>
                        <a:t>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29220">
                <a:tc>
                  <a:txBody>
                    <a:bodyPr/>
                    <a:lstStyle/>
                    <a:p>
                      <a:pPr marL="64770" marR="170180" eaLnBrk="0" hangingPunct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pc="-5">
                          <a:effectLst/>
                        </a:rPr>
                        <a:t>Waiting</a:t>
                      </a:r>
                      <a:r>
                        <a:rPr lang="en-US" sz="1000" spc="130">
                          <a:effectLst/>
                        </a:rPr>
                        <a:t> </a:t>
                      </a:r>
                      <a:r>
                        <a:rPr lang="en-US" sz="1000" spc="-5">
                          <a:effectLst/>
                        </a:rPr>
                        <a:t>number,</a:t>
                      </a:r>
                      <a:r>
                        <a:rPr lang="en-US" sz="1000" spc="70">
                          <a:effectLst/>
                        </a:rPr>
                        <a:t> </a:t>
                      </a:r>
                      <a:r>
                        <a:rPr lang="en-US" sz="1200" spc="-70">
                          <a:effectLst/>
                        </a:rPr>
                        <a:t>Y</a:t>
                      </a:r>
                      <a:r>
                        <a:rPr lang="en-US" sz="700" spc="-70">
                          <a:effectLst/>
                        </a:rPr>
                        <a:t>W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 marR="0" eaLnBrk="0" hangingPunct="0">
                        <a:lnSpc>
                          <a:spcPct val="107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300" spc="-20">
                          <a:effectLst/>
                        </a:rPr>
                        <a:t>r</a:t>
                      </a:r>
                      <a:r>
                        <a:rPr lang="en-US" sz="700" spc="-15">
                          <a:effectLst/>
                        </a:rPr>
                        <a:t>WW</a:t>
                      </a:r>
                      <a:r>
                        <a:rPr lang="en-US" sz="700" spc="9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-2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 marR="0" eaLnBrk="0" hangingPunct="0">
                        <a:lnSpc>
                          <a:spcPct val="107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300" spc="-20">
                          <a:effectLst/>
                        </a:rPr>
                        <a:t>r</a:t>
                      </a:r>
                      <a:r>
                        <a:rPr lang="en-US" sz="700" spc="-15">
                          <a:effectLst/>
                        </a:rPr>
                        <a:t>WR</a:t>
                      </a:r>
                      <a:r>
                        <a:rPr lang="en-US" sz="700" spc="3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-3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314960" indent="27305" eaLnBrk="0" hangingPunct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50" spc="-20">
                          <a:effectLst/>
                        </a:rPr>
                        <a:t>r</a:t>
                      </a:r>
                      <a:r>
                        <a:rPr lang="en-US" sz="700" spc="-15">
                          <a:effectLst/>
                        </a:rPr>
                        <a:t>WD</a:t>
                      </a:r>
                      <a:r>
                        <a:rPr lang="en-US" sz="700" spc="7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10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29220">
                <a:tc>
                  <a:txBody>
                    <a:bodyPr/>
                    <a:lstStyle/>
                    <a:p>
                      <a:pPr marL="64770" marR="64770" eaLnBrk="0" hangingPunct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70560" algn="l"/>
                        </a:tabLst>
                      </a:pPr>
                      <a:r>
                        <a:rPr lang="en-US" sz="1000" spc="-5">
                          <a:effectLst/>
                        </a:rPr>
                        <a:t>Number	</a:t>
                      </a:r>
                      <a:r>
                        <a:rPr lang="en-US" sz="1000">
                          <a:effectLst/>
                        </a:rPr>
                        <a:t>of</a:t>
                      </a:r>
                      <a:r>
                        <a:rPr lang="en-US" sz="1000" spc="125">
                          <a:effectLst/>
                        </a:rPr>
                        <a:t> </a:t>
                      </a:r>
                      <a:r>
                        <a:rPr lang="en-US" sz="1000" spc="-5">
                          <a:effectLst/>
                        </a:rPr>
                        <a:t>recipients</a:t>
                      </a:r>
                      <a:r>
                        <a:rPr lang="en-US" sz="1000" spc="-145">
                          <a:effectLst/>
                        </a:rPr>
                        <a:t> </a:t>
                      </a:r>
                      <a:r>
                        <a:rPr lang="en-US" sz="1200" spc="-25">
                          <a:effectLst/>
                        </a:rPr>
                        <a:t>Y</a:t>
                      </a:r>
                      <a:r>
                        <a:rPr lang="en-US" sz="700" spc="-25">
                          <a:effectLst/>
                        </a:rPr>
                        <a:t>R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299720" indent="27305" eaLnBrk="0" hangingPunct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15">
                          <a:effectLst/>
                        </a:rPr>
                        <a:t>r</a:t>
                      </a:r>
                      <a:r>
                        <a:rPr lang="en-US" sz="700" spc="10">
                          <a:effectLst/>
                        </a:rPr>
                        <a:t>RW</a:t>
                      </a:r>
                      <a:r>
                        <a:rPr lang="en-US" sz="700" spc="14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10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0.97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 marR="0" eaLnBrk="0" hangingPunct="0">
                        <a:lnSpc>
                          <a:spcPct val="107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300" spc="15">
                          <a:effectLst/>
                        </a:rPr>
                        <a:t>r</a:t>
                      </a:r>
                      <a:r>
                        <a:rPr lang="en-US" sz="700" spc="10">
                          <a:effectLst/>
                        </a:rPr>
                        <a:t>RR</a:t>
                      </a:r>
                      <a:r>
                        <a:rPr lang="en-US" sz="700" spc="3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-1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0" eaLnBrk="0" hangingPunct="0">
                        <a:lnSpc>
                          <a:spcPct val="107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300" spc="15">
                          <a:effectLst/>
                        </a:rPr>
                        <a:t>r</a:t>
                      </a:r>
                      <a:r>
                        <a:rPr lang="en-US" sz="700" spc="15">
                          <a:effectLst/>
                        </a:rPr>
                        <a:t>RD</a:t>
                      </a:r>
                      <a:r>
                        <a:rPr lang="en-US" sz="700" spc="2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-4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0.99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732824">
                <a:tc>
                  <a:txBody>
                    <a:bodyPr/>
                    <a:lstStyle/>
                    <a:p>
                      <a:pPr marL="64770" marR="64770" eaLnBrk="0" hangingPunct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670560" algn="l"/>
                        </a:tabLst>
                      </a:pPr>
                      <a:r>
                        <a:rPr lang="en-US" sz="1000" spc="-5">
                          <a:effectLst/>
                        </a:rPr>
                        <a:t>Number	</a:t>
                      </a:r>
                      <a:r>
                        <a:rPr lang="en-US" sz="1000">
                          <a:effectLst/>
                        </a:rPr>
                        <a:t>of</a:t>
                      </a:r>
                      <a:r>
                        <a:rPr lang="en-US" sz="1000" spc="12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donor,</a:t>
                      </a:r>
                      <a:r>
                        <a:rPr lang="en-US" sz="1000" spc="-190">
                          <a:effectLst/>
                        </a:rPr>
                        <a:t> </a:t>
                      </a:r>
                      <a:r>
                        <a:rPr lang="en-US" sz="1200" spc="-30">
                          <a:effectLst/>
                        </a:rPr>
                        <a:t>Y</a:t>
                      </a:r>
                      <a:r>
                        <a:rPr lang="en-US" sz="700" spc="-30">
                          <a:effectLst/>
                        </a:rPr>
                        <a:t>D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4770" marR="299720" indent="27305" eaLnBrk="0" hangingPunct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spc="10">
                          <a:effectLst/>
                        </a:rPr>
                        <a:t>r</a:t>
                      </a:r>
                      <a:r>
                        <a:rPr lang="en-US" sz="700" spc="5">
                          <a:effectLst/>
                        </a:rPr>
                        <a:t>DW</a:t>
                      </a:r>
                      <a:r>
                        <a:rPr lang="en-US" sz="700" spc="7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11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0.95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710" marR="0" eaLnBrk="0" hangingPunct="0">
                        <a:lnSpc>
                          <a:spcPct val="107000"/>
                        </a:lnSpc>
                        <a:spcBef>
                          <a:spcPts val="1075"/>
                        </a:spcBef>
                        <a:spcAft>
                          <a:spcPts val="0"/>
                        </a:spcAft>
                      </a:pPr>
                      <a:r>
                        <a:rPr lang="en-US" sz="1300" spc="15">
                          <a:effectLst/>
                        </a:rPr>
                        <a:t>r</a:t>
                      </a:r>
                      <a:r>
                        <a:rPr lang="en-US" sz="700" spc="15">
                          <a:effectLst/>
                        </a:rPr>
                        <a:t>DR</a:t>
                      </a:r>
                      <a:r>
                        <a:rPr lang="en-US" sz="700" spc="2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=</a:t>
                      </a:r>
                      <a:r>
                        <a:rPr lang="en-US" sz="1000" spc="-35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0.99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2075" marR="0" eaLnBrk="0" hangingPunct="0">
                        <a:lnSpc>
                          <a:spcPct val="107000"/>
                        </a:lnSpc>
                        <a:spcBef>
                          <a:spcPts val="1125"/>
                        </a:spcBef>
                        <a:spcAft>
                          <a:spcPts val="0"/>
                        </a:spcAft>
                      </a:pPr>
                      <a:r>
                        <a:rPr lang="en-US" sz="1250" spc="15" dirty="0" err="1">
                          <a:effectLst/>
                        </a:rPr>
                        <a:t>r</a:t>
                      </a:r>
                      <a:r>
                        <a:rPr lang="en-US" sz="700" spc="15" dirty="0" err="1">
                          <a:effectLst/>
                        </a:rPr>
                        <a:t>DD</a:t>
                      </a:r>
                      <a:r>
                        <a:rPr lang="en-US" sz="700" spc="7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=</a:t>
                      </a:r>
                      <a:r>
                        <a:rPr lang="en-US" sz="1000" spc="-15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911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Unmet organ demand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74" y="2172720"/>
            <a:ext cx="8969325" cy="356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24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 shortage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26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300" y="2153584"/>
            <a:ext cx="9273900" cy="334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3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Illegal organ trade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524" y="2222500"/>
            <a:ext cx="9616875" cy="367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05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 illegal organ trade is abolished,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24" y="1825625"/>
            <a:ext cx="10048975" cy="493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87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conclusion,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</a:t>
            </a:r>
            <a:r>
              <a:rPr lang="en-US" dirty="0"/>
              <a:t>awareness needs to me made among the potential organ donors about the importance of donating organs. </a:t>
            </a:r>
            <a:endParaRPr lang="en-US" dirty="0" smtClean="0"/>
          </a:p>
          <a:p>
            <a:r>
              <a:rPr lang="en-US" dirty="0" smtClean="0"/>
              <a:t>Worldwide </a:t>
            </a:r>
            <a:r>
              <a:rPr lang="en-US" dirty="0"/>
              <a:t>facilities ought to be established and supported to procure organs soon enough from those who unexpectedly die due to accidents or heart attack. </a:t>
            </a:r>
            <a:endParaRPr lang="en-US" dirty="0" smtClean="0"/>
          </a:p>
          <a:p>
            <a:r>
              <a:rPr lang="en-US" dirty="0" smtClean="0"/>
              <a:t>Priorities </a:t>
            </a:r>
            <a:r>
              <a:rPr lang="en-US" dirty="0"/>
              <a:t>should be given to air transport the procured organs to the correct destination for transplanting them in those waiting for organs in a world of heavy traffic with congestions. 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 </a:t>
            </a:r>
            <a:r>
              <a:rPr lang="en-US" dirty="0"/>
              <a:t>In addition, stocking and preservation of unutilized organs should be encouraged for future implantation. </a:t>
            </a:r>
          </a:p>
          <a:p>
            <a:r>
              <a:rPr lang="en-US" dirty="0"/>
              <a:t>The WHO ought to provide a leadership to promote and implement the above mentioned incentives among the nations.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continues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Times </a:t>
            </a:r>
            <a:r>
              <a:rPr lang="en-US" dirty="0"/>
              <a:t>of India, on 31 July 2015 announced that the Indian Air Force (IAF) allowed its special aircraft, an Embraer, for a unique operation for transporting a kidney and a liver from Pune to Delhi to save the life of two critically-ill patients.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incidence cites the importance of promoting the importance of a quick air transporting organ or tissue from a remote place to a destination place worldwide.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 </a:t>
            </a:r>
            <a:r>
              <a:rPr lang="en-US" dirty="0"/>
              <a:t>forced donation must be allowed. </a:t>
            </a:r>
            <a:endParaRPr lang="en-US" dirty="0" smtClean="0"/>
          </a:p>
          <a:p>
            <a:r>
              <a:rPr lang="en-US" dirty="0" smtClean="0"/>
              <a:t>Humans </a:t>
            </a:r>
            <a:r>
              <a:rPr lang="en-US" dirty="0"/>
              <a:t>have a pair of organs. A human can live with just one organ. An illusionary tendency might exist to sell off one of the organ pairs for a high price.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market value of a kidney, a liver, and a heart are $100,000, $250,000, and $860,000 respectively.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continues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 Thank you for your attention!</a:t>
            </a:r>
          </a:p>
          <a:p>
            <a:r>
              <a:rPr lang="en-US" dirty="0" smtClean="0"/>
              <a:t>I appreciate your comments!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 Please send me your thoughts via e-mail </a:t>
            </a:r>
            <a:r>
              <a:rPr lang="en-US" dirty="0" smtClean="0">
                <a:hlinkClick r:id="rId2"/>
              </a:rPr>
              <a:t>rs25@txstate.edu</a:t>
            </a:r>
            <a:r>
              <a:rPr lang="en-US" dirty="0" smtClean="0"/>
              <a:t> .</a:t>
            </a:r>
          </a:p>
          <a:p>
            <a:r>
              <a:rPr lang="en-US" dirty="0" smtClean="0"/>
              <a:t>Bye now!!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EE071-C035-4219-885A-0ADBF5877A46}" type="datetime1">
              <a:rPr lang="en-US" smtClean="0"/>
              <a:t>10/9/2015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DrRamShanmugam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7B2A6-B04D-4F70-9E99-24B2EDB4AE52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60680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163</TotalTime>
  <Words>1979</Words>
  <Application>Microsoft Office PowerPoint</Application>
  <PresentationFormat>Widescreen</PresentationFormat>
  <Paragraphs>273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Century Gothic</vt:lpstr>
      <vt:lpstr>Times New Roman</vt:lpstr>
      <vt:lpstr>Wingdings 3</vt:lpstr>
      <vt:lpstr>Wisp</vt:lpstr>
      <vt:lpstr>Greetings &amp; Hello to everyone!  Welcome to my presentation!    I am Ram Shanmugam</vt:lpstr>
      <vt:lpstr>Topic of my presentation is Shortage, Illegal Trade, and Unmet Demand of Organ or Tissue Transplant</vt:lpstr>
      <vt:lpstr>A selective history</vt:lpstr>
      <vt:lpstr>What are popular transplants?</vt:lpstr>
      <vt:lpstr>A selective history (continues)</vt:lpstr>
      <vt:lpstr> Stumbles for transplant</vt:lpstr>
      <vt:lpstr>Facts </vt:lpstr>
      <vt:lpstr>Additional facts and interpret </vt:lpstr>
      <vt:lpstr>An explanation </vt:lpstr>
      <vt:lpstr>Hence, </vt:lpstr>
      <vt:lpstr>What does WHO mention?</vt:lpstr>
      <vt:lpstr>Evidences </vt:lpstr>
      <vt:lpstr>To understand data information,  </vt:lpstr>
      <vt:lpstr>Notations &amp; model</vt:lpstr>
      <vt:lpstr> Trivariate Normal </vt:lpstr>
      <vt:lpstr>Mahalanobis distance </vt:lpstr>
      <vt:lpstr>How to answer the questions? </vt:lpstr>
      <vt:lpstr>Making results for the gaps</vt:lpstr>
      <vt:lpstr>Confidence interval for illegal organ trade  </vt:lpstr>
      <vt:lpstr>Organ shortage </vt:lpstr>
      <vt:lpstr>Unmet organ demand </vt:lpstr>
      <vt:lpstr>To answer Q4, when  </vt:lpstr>
      <vt:lpstr>Illustration using WHO data on worldwide transplants during 1991-2013</vt:lpstr>
      <vt:lpstr>Continues </vt:lpstr>
      <vt:lpstr>Unmet organ demand </vt:lpstr>
      <vt:lpstr>Organ shortage </vt:lpstr>
      <vt:lpstr>Illegal organ trade </vt:lpstr>
      <vt:lpstr>If illegal organ trade is abolished, </vt:lpstr>
      <vt:lpstr>In conclusion, </vt:lpstr>
      <vt:lpstr>Conclusion continues</vt:lpstr>
      <vt:lpstr>Conclusion continues </vt:lpstr>
    </vt:vector>
  </TitlesOfParts>
  <Company>Texas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Greetings &amp; Hello to everyone!  Welcome to my presentation! I am Ram Shanmugam</dc:title>
  <dc:creator>Shanmugam, Ram</dc:creator>
  <cp:lastModifiedBy>Shanmugam, Ram</cp:lastModifiedBy>
  <cp:revision>20</cp:revision>
  <dcterms:created xsi:type="dcterms:W3CDTF">2015-10-07T16:56:51Z</dcterms:created>
  <dcterms:modified xsi:type="dcterms:W3CDTF">2015-10-09T18:14:31Z</dcterms:modified>
</cp:coreProperties>
</file>