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7"/>
  </p:notesMasterIdLst>
  <p:sldIdLst>
    <p:sldId id="256" r:id="rId2"/>
    <p:sldId id="258" r:id="rId3"/>
    <p:sldId id="304" r:id="rId4"/>
    <p:sldId id="260" r:id="rId5"/>
    <p:sldId id="262" r:id="rId6"/>
    <p:sldId id="287" r:id="rId7"/>
    <p:sldId id="306" r:id="rId8"/>
    <p:sldId id="264" r:id="rId9"/>
    <p:sldId id="269" r:id="rId10"/>
    <p:sldId id="307" r:id="rId11"/>
    <p:sldId id="308" r:id="rId12"/>
    <p:sldId id="302" r:id="rId13"/>
    <p:sldId id="272" r:id="rId14"/>
    <p:sldId id="274" r:id="rId15"/>
    <p:sldId id="309" r:id="rId16"/>
    <p:sldId id="276" r:id="rId17"/>
    <p:sldId id="294" r:id="rId18"/>
    <p:sldId id="278" r:id="rId19"/>
    <p:sldId id="299" r:id="rId20"/>
    <p:sldId id="295" r:id="rId21"/>
    <p:sldId id="300" r:id="rId22"/>
    <p:sldId id="282" r:id="rId23"/>
    <p:sldId id="285" r:id="rId24"/>
    <p:sldId id="305" r:id="rId25"/>
    <p:sldId id="28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4F0D"/>
    <a:srgbClr val="FF9933"/>
    <a:srgbClr val="00FF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sonu\Desktop\14th%20pac.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Ram\Desktop\New%20folder\14th%20pa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590699128648155"/>
          <c:y val="6.960325754903493E-2"/>
          <c:w val="0.71761835459292866"/>
          <c:h val="0.6256527308264852"/>
        </c:manualLayout>
      </c:layout>
      <c:lineChart>
        <c:grouping val="standard"/>
        <c:varyColors val="0"/>
        <c:ser>
          <c:idx val="0"/>
          <c:order val="0"/>
          <c:tx>
            <c:strRef>
              <c:f>Sheet3!$K$2</c:f>
              <c:strCache>
                <c:ptCount val="1"/>
                <c:pt idx="0">
                  <c:v>Mouse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Sheet3!$J$3:$J$7</c:f>
              <c:strCache>
                <c:ptCount val="5"/>
                <c:pt idx="0">
                  <c:v>Day 0</c:v>
                </c:pt>
                <c:pt idx="1">
                  <c:v>Day 25</c:v>
                </c:pt>
                <c:pt idx="2">
                  <c:v>Day 40</c:v>
                </c:pt>
                <c:pt idx="3">
                  <c:v>Day 60</c:v>
                </c:pt>
                <c:pt idx="4">
                  <c:v>Day 80</c:v>
                </c:pt>
              </c:strCache>
            </c:strRef>
          </c:cat>
          <c:val>
            <c:numRef>
              <c:f>Sheet3!$K$3:$K$7</c:f>
              <c:numCache>
                <c:formatCode>0.00E+00</c:formatCode>
                <c:ptCount val="5"/>
                <c:pt idx="0">
                  <c:v>6955000</c:v>
                </c:pt>
                <c:pt idx="1">
                  <c:v>232400</c:v>
                </c:pt>
                <c:pt idx="2">
                  <c:v>164000</c:v>
                </c:pt>
                <c:pt idx="3">
                  <c:v>106100</c:v>
                </c:pt>
                <c:pt idx="4">
                  <c:v>72450</c:v>
                </c:pt>
              </c:numCache>
            </c:numRef>
          </c:val>
          <c:smooth val="0"/>
        </c:ser>
        <c:ser>
          <c:idx val="1"/>
          <c:order val="1"/>
          <c:tx>
            <c:strRef>
              <c:f>Sheet3!$L$2</c:f>
              <c:strCache>
                <c:ptCount val="1"/>
                <c:pt idx="0">
                  <c:v>Mouse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Sheet3!$J$3:$J$7</c:f>
              <c:strCache>
                <c:ptCount val="5"/>
                <c:pt idx="0">
                  <c:v>Day 0</c:v>
                </c:pt>
                <c:pt idx="1">
                  <c:v>Day 25</c:v>
                </c:pt>
                <c:pt idx="2">
                  <c:v>Day 40</c:v>
                </c:pt>
                <c:pt idx="3">
                  <c:v>Day 60</c:v>
                </c:pt>
                <c:pt idx="4">
                  <c:v>Day 80</c:v>
                </c:pt>
              </c:strCache>
            </c:strRef>
          </c:cat>
          <c:val>
            <c:numRef>
              <c:f>Sheet3!$L$3:$L$7</c:f>
              <c:numCache>
                <c:formatCode>0.00E+00</c:formatCode>
                <c:ptCount val="5"/>
                <c:pt idx="0">
                  <c:v>4268000</c:v>
                </c:pt>
                <c:pt idx="1">
                  <c:v>136300</c:v>
                </c:pt>
                <c:pt idx="2">
                  <c:v>119100</c:v>
                </c:pt>
              </c:numCache>
            </c:numRef>
          </c:val>
          <c:smooth val="0"/>
        </c:ser>
        <c:ser>
          <c:idx val="2"/>
          <c:order val="2"/>
          <c:tx>
            <c:strRef>
              <c:f>Sheet3!$M$2</c:f>
              <c:strCache>
                <c:ptCount val="1"/>
                <c:pt idx="0">
                  <c:v>Mouse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Sheet3!$J$3:$J$7</c:f>
              <c:strCache>
                <c:ptCount val="5"/>
                <c:pt idx="0">
                  <c:v>Day 0</c:v>
                </c:pt>
                <c:pt idx="1">
                  <c:v>Day 25</c:v>
                </c:pt>
                <c:pt idx="2">
                  <c:v>Day 40</c:v>
                </c:pt>
                <c:pt idx="3">
                  <c:v>Day 60</c:v>
                </c:pt>
                <c:pt idx="4">
                  <c:v>Day 80</c:v>
                </c:pt>
              </c:strCache>
            </c:strRef>
          </c:cat>
          <c:val>
            <c:numRef>
              <c:f>Sheet3!$M$3:$M$7</c:f>
              <c:numCache>
                <c:formatCode>0.00E+00</c:formatCode>
                <c:ptCount val="5"/>
                <c:pt idx="0">
                  <c:v>15350000</c:v>
                </c:pt>
                <c:pt idx="1">
                  <c:v>236300</c:v>
                </c:pt>
                <c:pt idx="2">
                  <c:v>147300</c:v>
                </c:pt>
                <c:pt idx="3">
                  <c:v>102500</c:v>
                </c:pt>
                <c:pt idx="4">
                  <c:v>60440</c:v>
                </c:pt>
              </c:numCache>
            </c:numRef>
          </c:val>
          <c:smooth val="0"/>
        </c:ser>
        <c:dLbls>
          <c:showLegendKey val="0"/>
          <c:showVal val="0"/>
          <c:showCatName val="0"/>
          <c:showSerName val="0"/>
          <c:showPercent val="0"/>
          <c:showBubbleSize val="0"/>
        </c:dLbls>
        <c:marker val="1"/>
        <c:smooth val="0"/>
        <c:axId val="166255464"/>
        <c:axId val="166293488"/>
      </c:lineChart>
      <c:catAx>
        <c:axId val="1662554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crossAx val="166293488"/>
        <c:crosses val="autoZero"/>
        <c:auto val="1"/>
        <c:lblAlgn val="ctr"/>
        <c:lblOffset val="100"/>
        <c:noMultiLvlLbl val="0"/>
      </c:catAx>
      <c:valAx>
        <c:axId val="166293488"/>
        <c:scaling>
          <c:logBase val="10"/>
          <c:orientation val="minMax"/>
          <c:min val="10000"/>
        </c:scaling>
        <c:delete val="0"/>
        <c:axPos val="l"/>
        <c:majorGridlines>
          <c:spPr>
            <a:ln w="9525" cap="flat" cmpd="sng" algn="ctr">
              <a:noFill/>
              <a:round/>
            </a:ln>
            <a:effectLst/>
          </c:spPr>
        </c:majorGridlines>
        <c:numFmt formatCode="0.00E+00" sourceLinked="1"/>
        <c:majorTickMark val="none"/>
        <c:minorTickMark val="none"/>
        <c:tickLblPos val="nextTo"/>
        <c:spPr>
          <a:noFill/>
          <a:ln w="22225">
            <a:solidFill>
              <a:schemeClr val="tx1"/>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n-US"/>
          </a:p>
        </c:txPr>
        <c:crossAx val="166255464"/>
        <c:crosses val="autoZero"/>
        <c:crossBetween val="between"/>
      </c:valAx>
      <c:spPr>
        <a:noFill/>
        <a:ln>
          <a:noFill/>
        </a:ln>
        <a:effectLst/>
      </c:spPr>
    </c:plotArea>
    <c:legend>
      <c:legendPos val="b"/>
      <c:layout>
        <c:manualLayout>
          <c:xMode val="edge"/>
          <c:yMode val="edge"/>
          <c:x val="9.9696084313776662E-2"/>
          <c:y val="0.85329754794957613"/>
          <c:w val="0.9"/>
          <c:h val="0.11105429653838633"/>
        </c:manualLayout>
      </c:layout>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213035870516185"/>
          <c:y val="5.4236293379994166E-2"/>
          <c:w val="0.7989325870075259"/>
          <c:h val="0.69827063283756197"/>
        </c:manualLayout>
      </c:layout>
      <c:lineChart>
        <c:grouping val="standard"/>
        <c:varyColors val="0"/>
        <c:ser>
          <c:idx val="0"/>
          <c:order val="0"/>
          <c:tx>
            <c:strRef>
              <c:f>'[14th pac.xlsx]Sheet1'!$L$9</c:f>
              <c:strCache>
                <c:ptCount val="1"/>
                <c:pt idx="0">
                  <c:v>Mouse1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'[14th pac.xlsx]Sheet1'!$K$10:$K$14</c:f>
              <c:strCache>
                <c:ptCount val="5"/>
                <c:pt idx="0">
                  <c:v>Day 0</c:v>
                </c:pt>
                <c:pt idx="1">
                  <c:v>Day 25</c:v>
                </c:pt>
                <c:pt idx="2">
                  <c:v>Day 40</c:v>
                </c:pt>
                <c:pt idx="3">
                  <c:v>Day 60</c:v>
                </c:pt>
                <c:pt idx="4">
                  <c:v>Day 80</c:v>
                </c:pt>
              </c:strCache>
            </c:strRef>
          </c:cat>
          <c:val>
            <c:numRef>
              <c:f>'[14th pac.xlsx]Sheet1'!$L$10:$L$14</c:f>
              <c:numCache>
                <c:formatCode>0.00E+00</c:formatCode>
                <c:ptCount val="5"/>
                <c:pt idx="0">
                  <c:v>24870</c:v>
                </c:pt>
                <c:pt idx="1">
                  <c:v>7689</c:v>
                </c:pt>
                <c:pt idx="2">
                  <c:v>3209</c:v>
                </c:pt>
                <c:pt idx="3">
                  <c:v>3113</c:v>
                </c:pt>
                <c:pt idx="4">
                  <c:v>5054</c:v>
                </c:pt>
              </c:numCache>
            </c:numRef>
          </c:val>
          <c:smooth val="0"/>
        </c:ser>
        <c:ser>
          <c:idx val="1"/>
          <c:order val="1"/>
          <c:tx>
            <c:strRef>
              <c:f>'[14th pac.xlsx]Sheet1'!$M$9</c:f>
              <c:strCache>
                <c:ptCount val="1"/>
                <c:pt idx="0">
                  <c:v>Mouse2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'[14th pac.xlsx]Sheet1'!$K$10:$K$14</c:f>
              <c:strCache>
                <c:ptCount val="5"/>
                <c:pt idx="0">
                  <c:v>Day 0</c:v>
                </c:pt>
                <c:pt idx="1">
                  <c:v>Day 25</c:v>
                </c:pt>
                <c:pt idx="2">
                  <c:v>Day 40</c:v>
                </c:pt>
                <c:pt idx="3">
                  <c:v>Day 60</c:v>
                </c:pt>
                <c:pt idx="4">
                  <c:v>Day 80</c:v>
                </c:pt>
              </c:strCache>
            </c:strRef>
          </c:cat>
          <c:val>
            <c:numRef>
              <c:f>'[14th pac.xlsx]Sheet1'!$M$10:$M$14</c:f>
              <c:numCache>
                <c:formatCode>0.00E+00</c:formatCode>
                <c:ptCount val="5"/>
                <c:pt idx="0">
                  <c:v>94610</c:v>
                </c:pt>
                <c:pt idx="1">
                  <c:v>4650</c:v>
                </c:pt>
                <c:pt idx="2">
                  <c:v>1916</c:v>
                </c:pt>
              </c:numCache>
            </c:numRef>
          </c:val>
          <c:smooth val="0"/>
        </c:ser>
        <c:ser>
          <c:idx val="2"/>
          <c:order val="2"/>
          <c:tx>
            <c:strRef>
              <c:f>'[14th pac.xlsx]Sheet1'!$N$9</c:f>
              <c:strCache>
                <c:ptCount val="1"/>
                <c:pt idx="0">
                  <c:v>Mouse3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'[14th pac.xlsx]Sheet1'!$K$10:$K$14</c:f>
              <c:strCache>
                <c:ptCount val="5"/>
                <c:pt idx="0">
                  <c:v>Day 0</c:v>
                </c:pt>
                <c:pt idx="1">
                  <c:v>Day 25</c:v>
                </c:pt>
                <c:pt idx="2">
                  <c:v>Day 40</c:v>
                </c:pt>
                <c:pt idx="3">
                  <c:v>Day 60</c:v>
                </c:pt>
                <c:pt idx="4">
                  <c:v>Day 80</c:v>
                </c:pt>
              </c:strCache>
            </c:strRef>
          </c:cat>
          <c:val>
            <c:numRef>
              <c:f>'[14th pac.xlsx]Sheet1'!$N$10:$N$14</c:f>
              <c:numCache>
                <c:formatCode>0.00E+00</c:formatCode>
                <c:ptCount val="5"/>
                <c:pt idx="0">
                  <c:v>33220</c:v>
                </c:pt>
                <c:pt idx="1">
                  <c:v>1764</c:v>
                </c:pt>
                <c:pt idx="2">
                  <c:v>1454</c:v>
                </c:pt>
                <c:pt idx="3">
                  <c:v>1644</c:v>
                </c:pt>
                <c:pt idx="4">
                  <c:v>2424</c:v>
                </c:pt>
              </c:numCache>
            </c:numRef>
          </c:val>
          <c:smooth val="0"/>
        </c:ser>
        <c:dLbls>
          <c:showLegendKey val="0"/>
          <c:showVal val="0"/>
          <c:showCatName val="0"/>
          <c:showSerName val="0"/>
          <c:showPercent val="0"/>
          <c:showBubbleSize val="0"/>
        </c:dLbls>
        <c:marker val="1"/>
        <c:smooth val="0"/>
        <c:axId val="166372528"/>
        <c:axId val="166342096"/>
      </c:lineChart>
      <c:catAx>
        <c:axId val="166372528"/>
        <c:scaling>
          <c:orientation val="minMax"/>
        </c:scaling>
        <c:delete val="0"/>
        <c:axPos val="b"/>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crossAx val="166342096"/>
        <c:crossesAt val="1000"/>
        <c:auto val="1"/>
        <c:lblAlgn val="ctr"/>
        <c:lblOffset val="100"/>
        <c:noMultiLvlLbl val="0"/>
      </c:catAx>
      <c:valAx>
        <c:axId val="166342096"/>
        <c:scaling>
          <c:logBase val="10"/>
          <c:orientation val="minMax"/>
          <c:min val="1000"/>
        </c:scaling>
        <c:delete val="0"/>
        <c:axPos val="l"/>
        <c:majorGridlines>
          <c:spPr>
            <a:ln w="9525" cap="flat" cmpd="sng" algn="ctr">
              <a:noFill/>
              <a:round/>
            </a:ln>
            <a:effectLst/>
          </c:spPr>
        </c:majorGridlines>
        <c:numFmt formatCode="0.00E+00" sourceLinked="1"/>
        <c:majorTickMark val="in"/>
        <c:minorTickMark val="in"/>
        <c:tickLblPos val="nextTo"/>
        <c:spPr>
          <a:noFill/>
          <a:ln w="25400">
            <a:solidFill>
              <a:schemeClr val="tx1"/>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n-US"/>
          </a:p>
        </c:txPr>
        <c:crossAx val="166372528"/>
        <c:crosses val="autoZero"/>
        <c:crossBetween val="between"/>
      </c:valAx>
      <c:spPr>
        <a:noFill/>
        <a:ln w="25400">
          <a:noFill/>
        </a:ln>
        <a:effectLst/>
      </c:spPr>
    </c:plotArea>
    <c:legend>
      <c:legendPos val="b"/>
      <c:layout>
        <c:manualLayout>
          <c:xMode val="edge"/>
          <c:yMode val="edge"/>
          <c:x val="0.10743428239188772"/>
          <c:y val="0.89321189337281848"/>
          <c:w val="0.85040289486543286"/>
          <c:h val="0.10306814259384288"/>
        </c:manualLayout>
      </c:layout>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E58FA1-0251-47EA-AF6B-2BBB6C3E5B3C}" type="datetimeFigureOut">
              <a:rPr lang="en-IN" smtClean="0"/>
              <a:t>17-07-2015</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CDA693-7EB1-4D3D-8897-73124E4F661F}" type="slidenum">
              <a:rPr lang="en-IN" smtClean="0"/>
              <a:t>‹#›</a:t>
            </a:fld>
            <a:endParaRPr lang="en-IN"/>
          </a:p>
        </p:txBody>
      </p:sp>
    </p:spTree>
    <p:extLst>
      <p:ext uri="{BB962C8B-B14F-4D97-AF65-F5344CB8AC3E}">
        <p14:creationId xmlns:p14="http://schemas.microsoft.com/office/powerpoint/2010/main" val="3181456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CA11622-C4C3-47A4-B089-F6849F8DE97A}" type="slidenum">
              <a:rPr lang="en-IN" altLang="en-US" smtClean="0"/>
              <a:pPr/>
              <a:t>4</a:t>
            </a:fld>
            <a:endParaRPr lang="en-IN" altLang="en-US" smtClean="0"/>
          </a:p>
        </p:txBody>
      </p:sp>
    </p:spTree>
    <p:extLst>
      <p:ext uri="{BB962C8B-B14F-4D97-AF65-F5344CB8AC3E}">
        <p14:creationId xmlns:p14="http://schemas.microsoft.com/office/powerpoint/2010/main" val="526628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7BCDA693-7EB1-4D3D-8897-73124E4F661F}" type="slidenum">
              <a:rPr lang="en-IN" smtClean="0"/>
              <a:t>18</a:t>
            </a:fld>
            <a:endParaRPr lang="en-IN"/>
          </a:p>
        </p:txBody>
      </p:sp>
    </p:spTree>
    <p:extLst>
      <p:ext uri="{BB962C8B-B14F-4D97-AF65-F5344CB8AC3E}">
        <p14:creationId xmlns:p14="http://schemas.microsoft.com/office/powerpoint/2010/main" val="3140177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525D1AE-749D-43DF-BD74-0D9A6BF9642D}" type="datetimeFigureOut">
              <a:rPr lang="en-IN" smtClean="0"/>
              <a:t>17-07-2015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1931592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25D1AE-749D-43DF-BD74-0D9A6BF9642D}" type="datetimeFigureOut">
              <a:rPr lang="en-IN" smtClean="0"/>
              <a:t>17-07-2015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1577927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25D1AE-749D-43DF-BD74-0D9A6BF9642D}" type="datetimeFigureOut">
              <a:rPr lang="en-IN" smtClean="0"/>
              <a:t>17-07-2015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3368131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525D1AE-749D-43DF-BD74-0D9A6BF9642D}" type="datetimeFigureOut">
              <a:rPr lang="en-IN" smtClean="0"/>
              <a:t>17-07-2015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4095780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525D1AE-749D-43DF-BD74-0D9A6BF9642D}" type="datetimeFigureOut">
              <a:rPr lang="en-IN" smtClean="0"/>
              <a:t>17-07-2015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1687490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525D1AE-749D-43DF-BD74-0D9A6BF9642D}" type="datetimeFigureOut">
              <a:rPr lang="en-IN" smtClean="0"/>
              <a:t>17-07-2015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1750950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5D1AE-749D-43DF-BD74-0D9A6BF9642D}" type="datetimeFigureOut">
              <a:rPr lang="en-IN" smtClean="0"/>
              <a:t>17-07-2015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1133053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25D1AE-749D-43DF-BD74-0D9A6BF9642D}" type="datetimeFigureOut">
              <a:rPr lang="en-IN" smtClean="0"/>
              <a:t>17-07-2015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3476004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25D1AE-749D-43DF-BD74-0D9A6BF9642D}" type="datetimeFigureOut">
              <a:rPr lang="en-IN" smtClean="0"/>
              <a:t>17-07-2015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129251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25D1AE-749D-43DF-BD74-0D9A6BF9642D}" type="datetimeFigureOut">
              <a:rPr lang="en-IN" smtClean="0"/>
              <a:t>17-07-2015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1699969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25D1AE-749D-43DF-BD74-0D9A6BF9642D}" type="datetimeFigureOut">
              <a:rPr lang="en-IN" smtClean="0"/>
              <a:t>17-07-2015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5BC987-AE03-475C-B8E6-CB81AB48312C}" type="slidenum">
              <a:rPr lang="en-IN" smtClean="0"/>
              <a:t>‹#›</a:t>
            </a:fld>
            <a:endParaRPr lang="en-IN"/>
          </a:p>
        </p:txBody>
      </p:sp>
    </p:spTree>
    <p:extLst>
      <p:ext uri="{BB962C8B-B14F-4D97-AF65-F5344CB8AC3E}">
        <p14:creationId xmlns:p14="http://schemas.microsoft.com/office/powerpoint/2010/main" val="1112678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25D1AE-749D-43DF-BD74-0D9A6BF9642D}" type="datetimeFigureOut">
              <a:rPr lang="en-IN" smtClean="0"/>
              <a:t>17-07-2015</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5BC987-AE03-475C-B8E6-CB81AB48312C}" type="slidenum">
              <a:rPr lang="en-IN" smtClean="0"/>
              <a:t>‹#›</a:t>
            </a:fld>
            <a:endParaRPr lang="en-IN"/>
          </a:p>
        </p:txBody>
      </p:sp>
    </p:spTree>
    <p:extLst>
      <p:ext uri="{BB962C8B-B14F-4D97-AF65-F5344CB8AC3E}">
        <p14:creationId xmlns:p14="http://schemas.microsoft.com/office/powerpoint/2010/main" val="29711877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7.png"/><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5.emf"/><Relationship Id="rId5" Type="http://schemas.openxmlformats.org/officeDocument/2006/relationships/oleObject" Target="../embeddings/oleObject2.bin"/><Relationship Id="rId4" Type="http://schemas.openxmlformats.org/officeDocument/2006/relationships/image" Target="../media/image18.emf"/><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20.wmf"/></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emf"/><Relationship Id="rId7"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6.wmf"/><Relationship Id="rId5" Type="http://schemas.openxmlformats.org/officeDocument/2006/relationships/oleObject" Target="../embeddings/oleObject5.bin"/><Relationship Id="rId10" Type="http://schemas.openxmlformats.org/officeDocument/2006/relationships/image" Target="../media/image32.png"/><Relationship Id="rId4" Type="http://schemas.openxmlformats.org/officeDocument/2006/relationships/image" Target="../media/image28.emf"/><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33.emf"/><Relationship Id="rId5" Type="http://schemas.openxmlformats.org/officeDocument/2006/relationships/oleObject" Target="../embeddings/oleObject6.bin"/><Relationship Id="rId4" Type="http://schemas.openxmlformats.org/officeDocument/2006/relationships/image" Target="../media/image35.emf"/></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9.png"/><Relationship Id="rId7" Type="http://schemas.openxmlformats.org/officeDocument/2006/relationships/image" Target="../media/image38.e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37.emf"/><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64.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63.wmf"/><Relationship Id="rId5" Type="http://schemas.openxmlformats.org/officeDocument/2006/relationships/oleObject" Target="../embeddings/oleObject10.bin"/><Relationship Id="rId4" Type="http://schemas.openxmlformats.org/officeDocument/2006/relationships/image" Target="../media/image62.emf"/><Relationship Id="rId9" Type="http://schemas.openxmlformats.org/officeDocument/2006/relationships/image" Target="../media/image65.png"/></Relationships>
</file>

<file path=ppt/slides/_rels/slide2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250776" y="415310"/>
            <a:ext cx="8792570" cy="1077218"/>
          </a:xfrm>
          <a:prstGeom prst="rect">
            <a:avLst/>
          </a:prstGeom>
        </p:spPr>
        <p:txBody>
          <a:bodyPr wrap="square">
            <a:spAutoFit/>
          </a:bodyPr>
          <a:lstStyle/>
          <a:p>
            <a:pPr algn="ctr"/>
            <a:r>
              <a:rPr lang="en-IN" sz="3200" b="1" dirty="0">
                <a:solidFill>
                  <a:srgbClr val="002060"/>
                </a:solidFill>
                <a:latin typeface="Andalus" panose="02020603050405020304" pitchFamily="18" charset="-78"/>
                <a:ea typeface="Calibri" panose="020F0502020204030204" pitchFamily="34" charset="0"/>
                <a:cs typeface="Andalus" panose="02020603050405020304" pitchFamily="18" charset="-78"/>
              </a:rPr>
              <a:t>IGF-1R: A key linker between chemoresistance and cancer stem cells in epithelial ovarian cancer cells</a:t>
            </a:r>
            <a:endParaRPr lang="en-IN" sz="3200" b="1" dirty="0">
              <a:solidFill>
                <a:srgbClr val="002060"/>
              </a:solidFill>
              <a:latin typeface="Andalus" panose="02020603050405020304" pitchFamily="18" charset="-78"/>
              <a:cs typeface="Andalus" panose="02020603050405020304" pitchFamily="18" charset="-78"/>
            </a:endParaRPr>
          </a:p>
        </p:txBody>
      </p:sp>
      <p:sp>
        <p:nvSpPr>
          <p:cNvPr id="5" name="Rectangle 4"/>
          <p:cNvSpPr/>
          <p:nvPr/>
        </p:nvSpPr>
        <p:spPr>
          <a:xfrm>
            <a:off x="385546" y="2189886"/>
            <a:ext cx="8256895" cy="1605568"/>
          </a:xfrm>
          <a:prstGeom prst="rect">
            <a:avLst/>
          </a:prstGeom>
        </p:spPr>
        <p:txBody>
          <a:bodyPr wrap="square">
            <a:spAutoFit/>
          </a:bodyPr>
          <a:lstStyle/>
          <a:p>
            <a:pPr algn="ctr">
              <a:lnSpc>
                <a:spcPct val="150000"/>
              </a:lnSpc>
              <a:spcAft>
                <a:spcPts val="450"/>
              </a:spcAft>
            </a:pPr>
            <a:r>
              <a:rPr lang="en-IN" sz="20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Ram Kumar Singh</a:t>
            </a:r>
            <a:r>
              <a:rPr lang="en-IN" sz="2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Ankit Jinager, Ajit </a:t>
            </a:r>
            <a:r>
              <a:rPr lang="en-IN" sz="20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Dhadwe, </a:t>
            </a:r>
            <a:r>
              <a:rPr lang="en-IN" sz="2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Abhijit De and Pritha Ray* </a:t>
            </a:r>
            <a:endParaRPr lang="en-IN"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50000"/>
              </a:lnSpc>
              <a:spcAft>
                <a:spcPts val="450"/>
              </a:spcAft>
            </a:pPr>
            <a:r>
              <a:rPr lang="en-IN" sz="2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Advanced Centre for Treatment Research and Education in Cancer, </a:t>
            </a:r>
          </a:p>
          <a:p>
            <a:pPr algn="ctr">
              <a:lnSpc>
                <a:spcPct val="150000"/>
              </a:lnSpc>
              <a:spcAft>
                <a:spcPts val="450"/>
              </a:spcAft>
            </a:pPr>
            <a:r>
              <a:rPr lang="en-IN" sz="2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Tata </a:t>
            </a:r>
            <a:r>
              <a:rPr lang="en-IN" sz="2000"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Memorial </a:t>
            </a:r>
            <a:r>
              <a:rPr lang="en-IN" sz="2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Centre, Navi Mumbai, India</a:t>
            </a:r>
            <a:endParaRPr lang="en-IN"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icture 8" descr="http://3.bp.blogspot.com/_85aIkzO-fU0/S9KSnPaCj-I/AAAAAAAABsI/5YygUYmD4Rk/s320/artec.gif"/>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p:blipFill>
        <p:spPr bwMode="auto">
          <a:xfrm>
            <a:off x="126243" y="5472088"/>
            <a:ext cx="1620670" cy="1108881"/>
          </a:xfrm>
          <a:prstGeom prst="rect">
            <a:avLst/>
          </a:prstGeom>
          <a:noFill/>
        </p:spPr>
      </p:pic>
      <p:sp>
        <p:nvSpPr>
          <p:cNvPr id="2" name="TextBox 1"/>
          <p:cNvSpPr txBox="1"/>
          <p:nvPr/>
        </p:nvSpPr>
        <p:spPr>
          <a:xfrm>
            <a:off x="967062" y="4220962"/>
            <a:ext cx="7093865" cy="400110"/>
          </a:xfrm>
          <a:prstGeom prst="rect">
            <a:avLst/>
          </a:prstGeom>
          <a:noFill/>
        </p:spPr>
        <p:txBody>
          <a:bodyPr wrap="none" rtlCol="0">
            <a:spAutoFit/>
          </a:bodyPr>
          <a:lstStyle/>
          <a:p>
            <a:r>
              <a:rPr lang="en-IN" sz="2000" b="1" i="1" dirty="0" smtClean="0">
                <a:solidFill>
                  <a:srgbClr val="0070C0"/>
                </a:solidFill>
                <a:latin typeface="Times New Roman" panose="02020603050405020304" pitchFamily="18" charset="0"/>
                <a:cs typeface="Times New Roman" panose="02020603050405020304" pitchFamily="18" charset="0"/>
              </a:rPr>
              <a:t>5</a:t>
            </a:r>
            <a:r>
              <a:rPr lang="en-IN" sz="2000" b="1" i="1" baseline="30000" dirty="0" smtClean="0">
                <a:solidFill>
                  <a:srgbClr val="0070C0"/>
                </a:solidFill>
                <a:latin typeface="Times New Roman" panose="02020603050405020304" pitchFamily="18" charset="0"/>
                <a:cs typeface="Times New Roman" panose="02020603050405020304" pitchFamily="18" charset="0"/>
              </a:rPr>
              <a:t>th</a:t>
            </a:r>
            <a:r>
              <a:rPr lang="en-IN" sz="2000" b="1" i="1" dirty="0" smtClean="0">
                <a:solidFill>
                  <a:srgbClr val="0070C0"/>
                </a:solidFill>
                <a:latin typeface="Times New Roman" panose="02020603050405020304" pitchFamily="18" charset="0"/>
                <a:cs typeface="Times New Roman" panose="02020603050405020304" pitchFamily="18" charset="0"/>
              </a:rPr>
              <a:t> Asia Pacific Summit on Cancer </a:t>
            </a:r>
            <a:r>
              <a:rPr lang="en-IN" sz="2000" b="1" i="1" dirty="0">
                <a:solidFill>
                  <a:srgbClr val="0070C0"/>
                </a:solidFill>
                <a:latin typeface="Times New Roman" panose="02020603050405020304" pitchFamily="18" charset="0"/>
                <a:cs typeface="Times New Roman" panose="02020603050405020304" pitchFamily="18" charset="0"/>
              </a:rPr>
              <a:t>T</a:t>
            </a:r>
            <a:r>
              <a:rPr lang="en-IN" sz="2000" b="1" i="1" dirty="0" smtClean="0">
                <a:solidFill>
                  <a:srgbClr val="0070C0"/>
                </a:solidFill>
                <a:latin typeface="Times New Roman" panose="02020603050405020304" pitchFamily="18" charset="0"/>
                <a:cs typeface="Times New Roman" panose="02020603050405020304" pitchFamily="18" charset="0"/>
              </a:rPr>
              <a:t>herapy, 20</a:t>
            </a:r>
            <a:r>
              <a:rPr lang="en-IN" sz="2000" b="1" i="1" baseline="30000" dirty="0" smtClean="0">
                <a:solidFill>
                  <a:srgbClr val="0070C0"/>
                </a:solidFill>
                <a:latin typeface="Times New Roman" panose="02020603050405020304" pitchFamily="18" charset="0"/>
                <a:cs typeface="Times New Roman" panose="02020603050405020304" pitchFamily="18" charset="0"/>
              </a:rPr>
              <a:t>th</a:t>
            </a:r>
            <a:r>
              <a:rPr lang="en-IN" sz="2000" b="1" i="1" dirty="0" smtClean="0">
                <a:solidFill>
                  <a:srgbClr val="0070C0"/>
                </a:solidFill>
                <a:latin typeface="Times New Roman" panose="02020603050405020304" pitchFamily="18" charset="0"/>
                <a:cs typeface="Times New Roman" panose="02020603050405020304" pitchFamily="18" charset="0"/>
              </a:rPr>
              <a:t> – 22</a:t>
            </a:r>
            <a:r>
              <a:rPr lang="en-IN" sz="2000" b="1" i="1" baseline="30000" dirty="0" smtClean="0">
                <a:solidFill>
                  <a:srgbClr val="0070C0"/>
                </a:solidFill>
                <a:latin typeface="Times New Roman" panose="02020603050405020304" pitchFamily="18" charset="0"/>
                <a:cs typeface="Times New Roman" panose="02020603050405020304" pitchFamily="18" charset="0"/>
              </a:rPr>
              <a:t>nd</a:t>
            </a:r>
            <a:r>
              <a:rPr lang="en-IN" sz="2000" b="1" i="1" dirty="0" smtClean="0">
                <a:solidFill>
                  <a:srgbClr val="0070C0"/>
                </a:solidFill>
                <a:latin typeface="Times New Roman" panose="02020603050405020304" pitchFamily="18" charset="0"/>
                <a:cs typeface="Times New Roman" panose="02020603050405020304" pitchFamily="18" charset="0"/>
              </a:rPr>
              <a:t> July 2015</a:t>
            </a:r>
            <a:endParaRPr lang="en-IN" sz="2000" b="1" i="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6169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7195782" y="5538188"/>
            <a:ext cx="1033818" cy="45523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4098" name="Title 1"/>
          <p:cNvSpPr>
            <a:spLocks noGrp="1"/>
          </p:cNvSpPr>
          <p:nvPr>
            <p:ph type="title"/>
          </p:nvPr>
        </p:nvSpPr>
        <p:spPr>
          <a:xfrm>
            <a:off x="1402734" y="247600"/>
            <a:ext cx="6229350" cy="571500"/>
          </a:xfrm>
        </p:spPr>
        <p:txBody>
          <a:bodyPr>
            <a:normAutofit/>
          </a:bodyPr>
          <a:lstStyle/>
          <a:p>
            <a:pPr algn="ctr" eaLnBrk="1" hangingPunct="1"/>
            <a:r>
              <a:rPr lang="en-US" altLang="en-US" sz="3200" b="1" dirty="0">
                <a:solidFill>
                  <a:srgbClr val="002060"/>
                </a:solidFill>
                <a:latin typeface="Andalus" panose="02020603050405020304" pitchFamily="18" charset="-78"/>
                <a:cs typeface="Andalus" panose="02020603050405020304" pitchFamily="18" charset="-78"/>
              </a:rPr>
              <a:t>Ovarian Cancer</a:t>
            </a:r>
            <a:endParaRPr lang="en-IN" altLang="en-US" sz="3200" b="1" dirty="0">
              <a:solidFill>
                <a:srgbClr val="002060"/>
              </a:solidFill>
              <a:latin typeface="Andalus" panose="02020603050405020304" pitchFamily="18" charset="-78"/>
              <a:cs typeface="Andalus" panose="02020603050405020304" pitchFamily="18" charset="-78"/>
            </a:endParaRPr>
          </a:p>
        </p:txBody>
      </p:sp>
      <p:sp>
        <p:nvSpPr>
          <p:cNvPr id="4099" name="TextBox 3"/>
          <p:cNvSpPr txBox="1">
            <a:spLocks noChangeArrowheads="1"/>
          </p:cNvSpPr>
          <p:nvPr/>
        </p:nvSpPr>
        <p:spPr bwMode="auto">
          <a:xfrm>
            <a:off x="163773" y="1011737"/>
            <a:ext cx="3554811" cy="281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 typeface="Wingdings" panose="05000000000000000000" pitchFamily="2" charset="2"/>
              <a:buChar char="§"/>
            </a:pPr>
            <a:r>
              <a:rPr lang="en-US" altLang="en-US" sz="1500" dirty="0">
                <a:latin typeface="Times New Roman" panose="02020603050405020304" pitchFamily="18" charset="0"/>
                <a:cs typeface="Times New Roman" panose="02020603050405020304" pitchFamily="18" charset="0"/>
              </a:rPr>
              <a:t> Ovarian cancer (OC) is the 4</a:t>
            </a:r>
            <a:r>
              <a:rPr lang="en-US" altLang="en-US" sz="1500" baseline="30000" dirty="0">
                <a:latin typeface="Times New Roman" panose="02020603050405020304" pitchFamily="18" charset="0"/>
                <a:cs typeface="Times New Roman" panose="02020603050405020304" pitchFamily="18" charset="0"/>
              </a:rPr>
              <a:t>th</a:t>
            </a:r>
            <a:r>
              <a:rPr lang="en-US" altLang="en-US" sz="1500" dirty="0">
                <a:latin typeface="Times New Roman" panose="02020603050405020304" pitchFamily="18" charset="0"/>
                <a:cs typeface="Times New Roman" panose="02020603050405020304" pitchFamily="18" charset="0"/>
              </a:rPr>
              <a:t> leading cause of gynecological deaths around the world. </a:t>
            </a:r>
            <a:r>
              <a:rPr lang="en-US" altLang="en-US" sz="1350" dirty="0">
                <a:latin typeface="Times New Roman" panose="02020603050405020304" pitchFamily="18" charset="0"/>
                <a:cs typeface="Times New Roman" panose="02020603050405020304" pitchFamily="18" charset="0"/>
              </a:rPr>
              <a:t>(Siegel </a:t>
            </a:r>
            <a:r>
              <a:rPr lang="en-US" altLang="en-US" sz="1350" i="1" dirty="0">
                <a:latin typeface="Times New Roman" panose="02020603050405020304" pitchFamily="18" charset="0"/>
                <a:cs typeface="Times New Roman" panose="02020603050405020304" pitchFamily="18" charset="0"/>
              </a:rPr>
              <a:t>et al.</a:t>
            </a:r>
            <a:r>
              <a:rPr lang="en-US" altLang="en-US" sz="1350" dirty="0">
                <a:latin typeface="Times New Roman" panose="02020603050405020304" pitchFamily="18" charset="0"/>
                <a:cs typeface="Times New Roman" panose="02020603050405020304" pitchFamily="18" charset="0"/>
              </a:rPr>
              <a:t>,</a:t>
            </a:r>
            <a:r>
              <a:rPr lang="pt-BR" altLang="en-US" sz="1350" dirty="0">
                <a:latin typeface="Times New Roman" panose="02020603050405020304" pitchFamily="18" charset="0"/>
                <a:cs typeface="Times New Roman" panose="02020603050405020304" pitchFamily="18" charset="0"/>
              </a:rPr>
              <a:t> Cancer J Clin, 2012) </a:t>
            </a:r>
          </a:p>
          <a:p>
            <a:pPr algn="just" eaLnBrk="1" hangingPunct="1"/>
            <a:endParaRPr lang="pt-BR" altLang="en-US" sz="1350" dirty="0">
              <a:latin typeface="Times New Roman" panose="02020603050405020304" pitchFamily="18" charset="0"/>
              <a:cs typeface="Times New Roman" panose="02020603050405020304" pitchFamily="18" charset="0"/>
            </a:endParaRPr>
          </a:p>
          <a:p>
            <a:pPr algn="just" eaLnBrk="1" hangingPunct="1">
              <a:buFont typeface="Wingdings" panose="05000000000000000000" pitchFamily="2" charset="2"/>
              <a:buChar char="§"/>
            </a:pPr>
            <a:r>
              <a:rPr lang="en-US" altLang="en-US" sz="1500" dirty="0">
                <a:latin typeface="Times New Roman" panose="02020603050405020304" pitchFamily="18" charset="0"/>
                <a:cs typeface="Times New Roman" panose="02020603050405020304" pitchFamily="18" charset="0"/>
              </a:rPr>
              <a:t> As per the Tata Memorial Center, Mumbai’s registry India, it is the </a:t>
            </a:r>
            <a:r>
              <a:rPr lang="en-US" altLang="en-US" sz="1500" b="1" dirty="0">
                <a:solidFill>
                  <a:srgbClr val="FF0000"/>
                </a:solidFill>
                <a:latin typeface="Times New Roman" panose="02020603050405020304" pitchFamily="18" charset="0"/>
                <a:cs typeface="Times New Roman" panose="02020603050405020304" pitchFamily="18" charset="0"/>
              </a:rPr>
              <a:t>third most </a:t>
            </a:r>
            <a:r>
              <a:rPr lang="en-US" altLang="en-US" sz="1500" dirty="0">
                <a:latin typeface="Times New Roman" panose="02020603050405020304" pitchFamily="18" charset="0"/>
                <a:cs typeface="Times New Roman" panose="02020603050405020304" pitchFamily="18" charset="0"/>
              </a:rPr>
              <a:t>lethal cancer amongst women.</a:t>
            </a:r>
          </a:p>
          <a:p>
            <a:pPr algn="just" eaLnBrk="1" hangingPunct="1"/>
            <a:endParaRPr lang="en-US" altLang="en-US" sz="1500" dirty="0">
              <a:latin typeface="Times New Roman" panose="02020603050405020304" pitchFamily="18" charset="0"/>
              <a:cs typeface="Times New Roman" panose="02020603050405020304" pitchFamily="18" charset="0"/>
            </a:endParaRPr>
          </a:p>
          <a:p>
            <a:pPr algn="just" eaLnBrk="1" hangingPunct="1"/>
            <a:r>
              <a:rPr lang="en-US" altLang="en-US" sz="1500" b="1" dirty="0">
                <a:latin typeface="Times New Roman" panose="02020603050405020304" pitchFamily="18" charset="0"/>
                <a:cs typeface="Times New Roman" panose="02020603050405020304" pitchFamily="18" charset="0"/>
              </a:rPr>
              <a:t>Types</a:t>
            </a:r>
          </a:p>
          <a:p>
            <a:pPr algn="just" eaLnBrk="1" hangingPunct="1">
              <a:buFont typeface="Wingdings" panose="05000000000000000000" pitchFamily="2" charset="2"/>
              <a:buChar char="ü"/>
            </a:pPr>
            <a:r>
              <a:rPr lang="en-US" altLang="en-US" sz="1500" b="1" dirty="0">
                <a:latin typeface="Times New Roman" panose="02020603050405020304" pitchFamily="18" charset="0"/>
                <a:cs typeface="Times New Roman" panose="02020603050405020304" pitchFamily="18" charset="0"/>
              </a:rPr>
              <a:t> </a:t>
            </a:r>
            <a:r>
              <a:rPr lang="en-US" altLang="en-US" sz="1500" dirty="0">
                <a:latin typeface="Times New Roman" panose="02020603050405020304" pitchFamily="18" charset="0"/>
                <a:cs typeface="Times New Roman" panose="02020603050405020304" pitchFamily="18" charset="0"/>
              </a:rPr>
              <a:t>Germ cell OC </a:t>
            </a:r>
            <a:r>
              <a:rPr lang="en-US" altLang="en-US" sz="1500" dirty="0" smtClean="0">
                <a:latin typeface="Times New Roman" panose="02020603050405020304" pitchFamily="18" charset="0"/>
                <a:cs typeface="Times New Roman" panose="02020603050405020304" pitchFamily="18" charset="0"/>
              </a:rPr>
              <a:t>(3-5%)</a:t>
            </a:r>
            <a:endParaRPr lang="en-US" altLang="en-US" sz="1500" dirty="0">
              <a:latin typeface="Times New Roman" panose="02020603050405020304" pitchFamily="18" charset="0"/>
              <a:cs typeface="Times New Roman" panose="02020603050405020304" pitchFamily="18" charset="0"/>
            </a:endParaRPr>
          </a:p>
          <a:p>
            <a:pPr algn="just" eaLnBrk="1" hangingPunct="1">
              <a:buFont typeface="Wingdings" panose="05000000000000000000" pitchFamily="2" charset="2"/>
              <a:buChar char="ü"/>
            </a:pPr>
            <a:r>
              <a:rPr lang="en-US" altLang="en-US" sz="1500" b="1" dirty="0">
                <a:latin typeface="Times New Roman" panose="02020603050405020304" pitchFamily="18" charset="0"/>
                <a:cs typeface="Times New Roman" panose="02020603050405020304" pitchFamily="18" charset="0"/>
              </a:rPr>
              <a:t> </a:t>
            </a:r>
            <a:r>
              <a:rPr lang="en-US" altLang="en-US" sz="1500" b="1" dirty="0">
                <a:solidFill>
                  <a:srgbClr val="FF0000"/>
                </a:solidFill>
                <a:latin typeface="Times New Roman" panose="02020603050405020304" pitchFamily="18" charset="0"/>
                <a:cs typeface="Times New Roman" panose="02020603050405020304" pitchFamily="18" charset="0"/>
              </a:rPr>
              <a:t>Epithelial OC (85-90%)</a:t>
            </a:r>
          </a:p>
          <a:p>
            <a:pPr algn="just" eaLnBrk="1" hangingPunct="1">
              <a:buFont typeface="Wingdings" panose="05000000000000000000" pitchFamily="2" charset="2"/>
              <a:buChar char="ü"/>
            </a:pPr>
            <a:r>
              <a:rPr lang="en-US" altLang="en-US" sz="1500" b="1" dirty="0">
                <a:latin typeface="Times New Roman" panose="02020603050405020304" pitchFamily="18" charset="0"/>
                <a:cs typeface="Times New Roman" panose="02020603050405020304" pitchFamily="18" charset="0"/>
              </a:rPr>
              <a:t> </a:t>
            </a:r>
            <a:r>
              <a:rPr lang="en-US" altLang="en-US" sz="1500" dirty="0">
                <a:latin typeface="Times New Roman" panose="02020603050405020304" pitchFamily="18" charset="0"/>
                <a:cs typeface="Times New Roman" panose="02020603050405020304" pitchFamily="18" charset="0"/>
              </a:rPr>
              <a:t>Sex-cord stromal cell OC (5-7%) </a:t>
            </a:r>
            <a:endParaRPr lang="en-US" altLang="en-US" sz="1500" b="1" dirty="0">
              <a:latin typeface="Times New Roman" panose="02020603050405020304" pitchFamily="18" charset="0"/>
              <a:cs typeface="Times New Roman" panose="02020603050405020304" pitchFamily="18" charset="0"/>
            </a:endParaRPr>
          </a:p>
        </p:txBody>
      </p:sp>
      <p:sp>
        <p:nvSpPr>
          <p:cNvPr id="4101" name="TextBox 5"/>
          <p:cNvSpPr txBox="1">
            <a:spLocks noChangeArrowheads="1"/>
          </p:cNvSpPr>
          <p:nvPr/>
        </p:nvSpPr>
        <p:spPr bwMode="auto">
          <a:xfrm>
            <a:off x="4228686" y="4043671"/>
            <a:ext cx="310753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050" b="1" dirty="0"/>
              <a:t>Subtypes: Epithelial Ovarian Carcinoma </a:t>
            </a:r>
            <a:endParaRPr lang="en-IN" altLang="en-US" sz="1050" dirty="0"/>
          </a:p>
        </p:txBody>
      </p:sp>
      <p:sp>
        <p:nvSpPr>
          <p:cNvPr id="4109" name="TextBox 8"/>
          <p:cNvSpPr txBox="1">
            <a:spLocks noChangeArrowheads="1"/>
          </p:cNvSpPr>
          <p:nvPr/>
        </p:nvSpPr>
        <p:spPr bwMode="auto">
          <a:xfrm>
            <a:off x="163773" y="4299138"/>
            <a:ext cx="418048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dirty="0">
                <a:latin typeface="Times New Roman" panose="02020603050405020304" pitchFamily="18" charset="0"/>
                <a:cs typeface="Times New Roman" panose="02020603050405020304" pitchFamily="18" charset="0"/>
              </a:rPr>
              <a:t>Chemotherapy</a:t>
            </a:r>
          </a:p>
          <a:p>
            <a:pPr eaLnBrk="1" hangingPunct="1">
              <a:buFont typeface="Wingdings" panose="05000000000000000000" pitchFamily="2" charset="2"/>
              <a:buChar char="ü"/>
            </a:pPr>
            <a:r>
              <a:rPr lang="en-US" altLang="en-US" sz="1500" dirty="0">
                <a:latin typeface="Times New Roman" panose="02020603050405020304" pitchFamily="18" charset="0"/>
                <a:cs typeface="Times New Roman" panose="02020603050405020304" pitchFamily="18" charset="0"/>
              </a:rPr>
              <a:t> Platinum (cisplatin and carboplatin) </a:t>
            </a:r>
          </a:p>
          <a:p>
            <a:pPr eaLnBrk="1" hangingPunct="1">
              <a:buFont typeface="Wingdings" panose="05000000000000000000" pitchFamily="2" charset="2"/>
              <a:buChar char="ü"/>
            </a:pPr>
            <a:r>
              <a:rPr lang="en-US" altLang="en-US" sz="1500" dirty="0">
                <a:latin typeface="Times New Roman" panose="02020603050405020304" pitchFamily="18" charset="0"/>
                <a:cs typeface="Times New Roman" panose="02020603050405020304" pitchFamily="18" charset="0"/>
              </a:rPr>
              <a:t> </a:t>
            </a:r>
            <a:r>
              <a:rPr lang="en-US" altLang="en-US" sz="1500" dirty="0" err="1">
                <a:latin typeface="Times New Roman" panose="02020603050405020304" pitchFamily="18" charset="0"/>
                <a:cs typeface="Times New Roman" panose="02020603050405020304" pitchFamily="18" charset="0"/>
              </a:rPr>
              <a:t>Taxane</a:t>
            </a:r>
            <a:r>
              <a:rPr lang="en-US" altLang="en-US" sz="1500" dirty="0">
                <a:latin typeface="Times New Roman" panose="02020603050405020304" pitchFamily="18" charset="0"/>
                <a:cs typeface="Times New Roman" panose="02020603050405020304" pitchFamily="18" charset="0"/>
              </a:rPr>
              <a:t> (paclitaxel)</a:t>
            </a:r>
          </a:p>
          <a:p>
            <a:pPr eaLnBrk="1" hangingPunct="1"/>
            <a:endParaRPr lang="en-IN" altLang="en-US" sz="1500" dirty="0">
              <a:latin typeface="Times New Roman" panose="02020603050405020304" pitchFamily="18" charset="0"/>
              <a:cs typeface="Times New Roman" panose="02020603050405020304" pitchFamily="18" charset="0"/>
            </a:endParaRPr>
          </a:p>
        </p:txBody>
      </p:sp>
      <p:sp>
        <p:nvSpPr>
          <p:cNvPr id="11" name="TextBox 7"/>
          <p:cNvSpPr txBox="1">
            <a:spLocks noChangeArrowheads="1"/>
          </p:cNvSpPr>
          <p:nvPr/>
        </p:nvSpPr>
        <p:spPr bwMode="auto">
          <a:xfrm>
            <a:off x="163773" y="5538188"/>
            <a:ext cx="87072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en-US" sz="1600" b="1" dirty="0">
                <a:solidFill>
                  <a:srgbClr val="FF0000"/>
                </a:solidFill>
                <a:latin typeface="Andalus" panose="02020603050405020304" pitchFamily="18" charset="-78"/>
                <a:cs typeface="Andalus" panose="02020603050405020304" pitchFamily="18" charset="-78"/>
              </a:rPr>
              <a:t>Though the patients show response to 1</a:t>
            </a:r>
            <a:r>
              <a:rPr lang="en-US" sz="1600" b="1" baseline="30000" dirty="0">
                <a:solidFill>
                  <a:srgbClr val="FF0000"/>
                </a:solidFill>
                <a:latin typeface="Andalus" panose="02020603050405020304" pitchFamily="18" charset="-78"/>
                <a:cs typeface="Andalus" panose="02020603050405020304" pitchFamily="18" charset="-78"/>
              </a:rPr>
              <a:t>st</a:t>
            </a:r>
            <a:r>
              <a:rPr lang="en-US" sz="1600" b="1" dirty="0">
                <a:solidFill>
                  <a:srgbClr val="FF0000"/>
                </a:solidFill>
                <a:latin typeface="Andalus" panose="02020603050405020304" pitchFamily="18" charset="-78"/>
                <a:cs typeface="Andalus" panose="02020603050405020304" pitchFamily="18" charset="-78"/>
              </a:rPr>
              <a:t> line therapy, 50-60 % ultimately exhibit </a:t>
            </a:r>
            <a:r>
              <a:rPr lang="en-US" sz="1600" b="1" dirty="0">
                <a:latin typeface="Andalus" panose="02020603050405020304" pitchFamily="18" charset="-78"/>
                <a:cs typeface="Andalus" panose="02020603050405020304" pitchFamily="18" charset="-78"/>
              </a:rPr>
              <a:t>recurrence</a:t>
            </a:r>
            <a:r>
              <a:rPr lang="en-US" sz="1600" b="1" dirty="0">
                <a:solidFill>
                  <a:srgbClr val="FF0000"/>
                </a:solidFill>
                <a:latin typeface="Andalus" panose="02020603050405020304" pitchFamily="18" charset="-78"/>
                <a:cs typeface="Andalus" panose="02020603050405020304" pitchFamily="18" charset="-78"/>
              </a:rPr>
              <a:t> and finally succumb to the disease.  </a:t>
            </a:r>
            <a:endParaRPr lang="en-IN" sz="1600" b="1" dirty="0">
              <a:solidFill>
                <a:srgbClr val="FF0000"/>
              </a:solidFill>
              <a:latin typeface="Andalus" panose="02020603050405020304" pitchFamily="18" charset="-78"/>
              <a:cs typeface="Andalus" panose="02020603050405020304" pitchFamily="18" charset="-78"/>
            </a:endParaRPr>
          </a:p>
        </p:txBody>
      </p:sp>
      <p:pic>
        <p:nvPicPr>
          <p:cNvPr id="5" name="Picture 4"/>
          <p:cNvPicPr>
            <a:picLocks noChangeAspect="1"/>
          </p:cNvPicPr>
          <p:nvPr/>
        </p:nvPicPr>
        <p:blipFill>
          <a:blip r:embed="rId2"/>
          <a:stretch>
            <a:fillRect/>
          </a:stretch>
        </p:blipFill>
        <p:spPr>
          <a:xfrm>
            <a:off x="3694976" y="1004595"/>
            <a:ext cx="5378981" cy="3166034"/>
          </a:xfrm>
          <a:prstGeom prst="rect">
            <a:avLst/>
          </a:prstGeom>
        </p:spPr>
      </p:pic>
    </p:spTree>
    <p:extLst>
      <p:ext uri="{BB962C8B-B14F-4D97-AF65-F5344CB8AC3E}">
        <p14:creationId xmlns:p14="http://schemas.microsoft.com/office/powerpoint/2010/main" val="470441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18"/>
          <p:cNvGrpSpPr>
            <a:grpSpLocks/>
          </p:cNvGrpSpPr>
          <p:nvPr/>
        </p:nvGrpSpPr>
        <p:grpSpPr bwMode="auto">
          <a:xfrm>
            <a:off x="5935266" y="1366838"/>
            <a:ext cx="2744710" cy="3006328"/>
            <a:chOff x="6107898" y="2098265"/>
            <a:chExt cx="2691687" cy="3124200"/>
          </a:xfrm>
        </p:grpSpPr>
        <p:pic>
          <p:nvPicPr>
            <p:cNvPr id="5129" name="Picture 16"/>
            <p:cNvPicPr>
              <a:picLocks noChangeAspect="1"/>
            </p:cNvPicPr>
            <p:nvPr/>
          </p:nvPicPr>
          <p:blipFill>
            <a:blip r:embed="rId2">
              <a:extLst>
                <a:ext uri="{28A0092B-C50C-407E-A947-70E740481C1C}">
                  <a14:useLocalDpi xmlns:a14="http://schemas.microsoft.com/office/drawing/2010/main" val="0"/>
                </a:ext>
              </a:extLst>
            </a:blip>
            <a:srcRect l="22414" t="1566" r="21159" b="86743"/>
            <a:stretch>
              <a:fillRect/>
            </a:stretch>
          </p:blipFill>
          <p:spPr bwMode="auto">
            <a:xfrm>
              <a:off x="6107898" y="2098265"/>
              <a:ext cx="2691687" cy="418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7"/>
            <p:cNvPicPr>
              <a:picLocks noChangeAspect="1"/>
            </p:cNvPicPr>
            <p:nvPr/>
          </p:nvPicPr>
          <p:blipFill>
            <a:blip r:embed="rId3">
              <a:extLst>
                <a:ext uri="{28A0092B-C50C-407E-A947-70E740481C1C}">
                  <a14:useLocalDpi xmlns:a14="http://schemas.microsoft.com/office/drawing/2010/main" val="0"/>
                </a:ext>
              </a:extLst>
            </a:blip>
            <a:srcRect l="51453" t="16689" r="2116" b="14894"/>
            <a:stretch>
              <a:fillRect/>
            </a:stretch>
          </p:blipFill>
          <p:spPr bwMode="auto">
            <a:xfrm>
              <a:off x="6107898" y="2516972"/>
              <a:ext cx="2691687" cy="2705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3"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5474" y="1366839"/>
            <a:ext cx="2976885" cy="29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 Box 6"/>
          <p:cNvSpPr txBox="1">
            <a:spLocks noChangeArrowheads="1"/>
          </p:cNvSpPr>
          <p:nvPr/>
        </p:nvSpPr>
        <p:spPr bwMode="auto">
          <a:xfrm>
            <a:off x="1672845" y="246282"/>
            <a:ext cx="6457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200" b="1" dirty="0">
                <a:solidFill>
                  <a:srgbClr val="000066"/>
                </a:solidFill>
                <a:latin typeface="Andalus" panose="02020603050405020304" pitchFamily="18" charset="-78"/>
                <a:cs typeface="Andalus" panose="02020603050405020304" pitchFamily="18" charset="-78"/>
              </a:rPr>
              <a:t>Key players behind drug resistance</a:t>
            </a:r>
          </a:p>
        </p:txBody>
      </p:sp>
      <p:grpSp>
        <p:nvGrpSpPr>
          <p:cNvPr id="3" name="Group 14"/>
          <p:cNvGrpSpPr>
            <a:grpSpLocks/>
          </p:cNvGrpSpPr>
          <p:nvPr/>
        </p:nvGrpSpPr>
        <p:grpSpPr bwMode="auto">
          <a:xfrm>
            <a:off x="1805726" y="1004888"/>
            <a:ext cx="5501895" cy="4042172"/>
            <a:chOff x="-2888781" y="544858"/>
            <a:chExt cx="5244161" cy="4059948"/>
          </a:xfrm>
        </p:grpSpPr>
        <p:sp>
          <p:nvSpPr>
            <p:cNvPr id="13" name="Oval 12"/>
            <p:cNvSpPr/>
            <p:nvPr/>
          </p:nvSpPr>
          <p:spPr>
            <a:xfrm>
              <a:off x="-2285579" y="544858"/>
              <a:ext cx="4037758" cy="4059948"/>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IN" sz="1350"/>
            </a:p>
          </p:txBody>
        </p:sp>
        <p:pic>
          <p:nvPicPr>
            <p:cNvPr id="5128" name="Picture 1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88781" y="609600"/>
              <a:ext cx="5244161" cy="363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38" name="TextBox 19"/>
          <p:cNvSpPr txBox="1">
            <a:spLocks noChangeArrowheads="1"/>
          </p:cNvSpPr>
          <p:nvPr/>
        </p:nvSpPr>
        <p:spPr bwMode="auto">
          <a:xfrm>
            <a:off x="273288" y="5582841"/>
            <a:ext cx="85667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b="1" dirty="0">
                <a:solidFill>
                  <a:srgbClr val="FF0000"/>
                </a:solidFill>
                <a:latin typeface="Andalus" panose="02020603050405020304" pitchFamily="18" charset="-78"/>
                <a:cs typeface="Andalus" panose="02020603050405020304" pitchFamily="18" charset="-78"/>
              </a:rPr>
              <a:t>There are subset of cells within the heterogeneous tumor designated as cancer stem cells.</a:t>
            </a:r>
          </a:p>
          <a:p>
            <a:pPr algn="ctr"/>
            <a:r>
              <a:rPr lang="en-US" altLang="en-US" b="1" dirty="0">
                <a:solidFill>
                  <a:srgbClr val="FF0000"/>
                </a:solidFill>
                <a:latin typeface="Andalus" panose="02020603050405020304" pitchFamily="18" charset="-78"/>
                <a:cs typeface="Andalus" panose="02020603050405020304" pitchFamily="18" charset="-78"/>
              </a:rPr>
              <a:t>These CSCs have high DNA repair efficiency and chemo resistance property. </a:t>
            </a:r>
            <a:endParaRPr lang="en-IN" altLang="en-US" b="1" dirty="0">
              <a:solidFill>
                <a:srgbClr val="FF0000"/>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553124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5"/>
          <p:cNvSpPr>
            <a:spLocks noChangeArrowheads="1"/>
          </p:cNvSpPr>
          <p:nvPr/>
        </p:nvSpPr>
        <p:spPr bwMode="auto">
          <a:xfrm>
            <a:off x="428404" y="5372676"/>
            <a:ext cx="8056000" cy="1131079"/>
          </a:xfrm>
          <a:prstGeom prst="rect">
            <a:avLst/>
          </a:prstGeom>
          <a:noFill/>
          <a:ln>
            <a:noFill/>
          </a:ln>
          <a:extLst/>
        </p:spPr>
        <p:txBody>
          <a:bodyPr wrap="square">
            <a:spAutoFit/>
          </a:bodyPr>
          <a:lstStyle/>
          <a:p>
            <a:pPr marL="257162" indent="-257162" algn="just">
              <a:buFont typeface="Wingdings" pitchFamily="2" charset="2"/>
              <a:buChar char="q"/>
              <a:defRPr/>
            </a:pPr>
            <a:r>
              <a:rPr lang="en-US" sz="1350" dirty="0">
                <a:solidFill>
                  <a:prstClr val="black"/>
                </a:solidFill>
                <a:latin typeface="Times New Roman" panose="02020603050405020304" pitchFamily="18" charset="0"/>
                <a:cs typeface="Times New Roman" panose="02020603050405020304" pitchFamily="18" charset="0"/>
              </a:rPr>
              <a:t>Ovarian cancer-stem-like side population cells are tumorigenic and chemoresistant.</a:t>
            </a:r>
            <a:r>
              <a:rPr lang="en-IN" sz="1350" dirty="0">
                <a:solidFill>
                  <a:prstClr val="black"/>
                </a:solidFill>
                <a:latin typeface="Times New Roman" panose="02020603050405020304" pitchFamily="18" charset="0"/>
                <a:cs typeface="Times New Roman" panose="02020603050405020304" pitchFamily="18" charset="0"/>
              </a:rPr>
              <a:t> </a:t>
            </a:r>
          </a:p>
          <a:p>
            <a:pPr>
              <a:defRPr/>
            </a:pPr>
            <a:r>
              <a:rPr lang="en-US" sz="1350" dirty="0">
                <a:solidFill>
                  <a:prstClr val="black"/>
                </a:solidFill>
                <a:latin typeface="Times New Roman" panose="02020603050405020304" pitchFamily="18" charset="0"/>
                <a:cs typeface="Times New Roman" panose="02020603050405020304" pitchFamily="18" charset="0"/>
              </a:rPr>
              <a:t>       </a:t>
            </a:r>
            <a:r>
              <a:rPr lang="en-US" sz="1350" dirty="0">
                <a:solidFill>
                  <a:srgbClr val="000066"/>
                </a:solidFill>
                <a:latin typeface="Times New Roman" panose="02020603050405020304" pitchFamily="18" charset="0"/>
                <a:cs typeface="Times New Roman" panose="02020603050405020304" pitchFamily="18" charset="0"/>
              </a:rPr>
              <a:t>(Hu et. al., British Journal of cancer, 2010)</a:t>
            </a:r>
          </a:p>
          <a:p>
            <a:pPr marL="257162" indent="-257162" algn="just">
              <a:buFont typeface="Wingdings" pitchFamily="2" charset="2"/>
              <a:buChar char="q"/>
              <a:defRPr/>
            </a:pPr>
            <a:r>
              <a:rPr lang="en-US" sz="1350" i="1" dirty="0">
                <a:latin typeface="Times New Roman" panose="02020603050405020304" pitchFamily="18" charset="0"/>
                <a:cs typeface="Times New Roman" panose="02020603050405020304" pitchFamily="18" charset="0"/>
              </a:rPr>
              <a:t>In vivo </a:t>
            </a:r>
            <a:r>
              <a:rPr lang="en-US" sz="1350" dirty="0">
                <a:latin typeface="Times New Roman" panose="02020603050405020304" pitchFamily="18" charset="0"/>
                <a:cs typeface="Times New Roman" panose="02020603050405020304" pitchFamily="18" charset="0"/>
              </a:rPr>
              <a:t>and</a:t>
            </a:r>
            <a:r>
              <a:rPr lang="en-US" sz="1350" i="1" dirty="0">
                <a:latin typeface="Times New Roman" panose="02020603050405020304" pitchFamily="18" charset="0"/>
                <a:cs typeface="Times New Roman" panose="02020603050405020304" pitchFamily="18" charset="0"/>
              </a:rPr>
              <a:t> in vitro</a:t>
            </a:r>
            <a:r>
              <a:rPr lang="en-US" sz="1350" dirty="0">
                <a:latin typeface="Times New Roman" panose="02020603050405020304" pitchFamily="18" charset="0"/>
                <a:cs typeface="Times New Roman" panose="02020603050405020304" pitchFamily="18" charset="0"/>
              </a:rPr>
              <a:t> studies have showed the role of Insulin Growth Factor -1Receptor (IGF-1R) cross-talk in chemoresistance and have proven that IGF-1R inhibitors can overcome cytotoxic resistance. </a:t>
            </a:r>
            <a:r>
              <a:rPr lang="en-US" sz="1350" i="1" dirty="0">
                <a:solidFill>
                  <a:srgbClr val="000099"/>
                </a:solidFill>
                <a:latin typeface="Times New Roman" panose="02020603050405020304" pitchFamily="18" charset="0"/>
                <a:cs typeface="Times New Roman" panose="02020603050405020304" pitchFamily="18" charset="0"/>
              </a:rPr>
              <a:t>(Wong et. al., Gynecologic Oncology, 2012).</a:t>
            </a:r>
            <a:endParaRPr lang="en-US" sz="1350" dirty="0">
              <a:latin typeface="Times New Roman" panose="02020603050405020304" pitchFamily="18" charset="0"/>
              <a:cs typeface="Times New Roman" panose="02020603050405020304" pitchFamily="18" charset="0"/>
            </a:endParaRPr>
          </a:p>
        </p:txBody>
      </p:sp>
      <p:sp>
        <p:nvSpPr>
          <p:cNvPr id="6147" name="Text Box 6"/>
          <p:cNvSpPr txBox="1">
            <a:spLocks noChangeArrowheads="1"/>
          </p:cNvSpPr>
          <p:nvPr/>
        </p:nvSpPr>
        <p:spPr bwMode="auto">
          <a:xfrm>
            <a:off x="1225706" y="112206"/>
            <a:ext cx="67889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3200" b="1" dirty="0">
                <a:solidFill>
                  <a:srgbClr val="002060"/>
                </a:solidFill>
                <a:latin typeface="Andalus" panose="02020603050405020304" pitchFamily="18" charset="-78"/>
                <a:cs typeface="Andalus" panose="02020603050405020304" pitchFamily="18" charset="-78"/>
              </a:rPr>
              <a:t>Ovarian cancer and chemoresistance</a:t>
            </a:r>
            <a:endParaRPr lang="en-US" altLang="en-US" sz="2800" b="1" dirty="0">
              <a:solidFill>
                <a:srgbClr val="002060"/>
              </a:solidFill>
              <a:latin typeface="Andalus" panose="02020603050405020304" pitchFamily="18" charset="-78"/>
              <a:cs typeface="Andalus" panose="02020603050405020304" pitchFamily="18" charset="-78"/>
            </a:endParaRPr>
          </a:p>
        </p:txBody>
      </p:sp>
      <p:pic>
        <p:nvPicPr>
          <p:cNvPr id="3" name="Picture 2"/>
          <p:cNvPicPr>
            <a:picLocks noChangeAspect="1"/>
          </p:cNvPicPr>
          <p:nvPr/>
        </p:nvPicPr>
        <p:blipFill>
          <a:blip r:embed="rId3"/>
          <a:stretch>
            <a:fillRect/>
          </a:stretch>
        </p:blipFill>
        <p:spPr>
          <a:xfrm>
            <a:off x="1555844" y="666184"/>
            <a:ext cx="6347869" cy="4706492"/>
          </a:xfrm>
          <a:prstGeom prst="rect">
            <a:avLst/>
          </a:prstGeom>
        </p:spPr>
      </p:pic>
    </p:spTree>
    <p:extLst>
      <p:ext uri="{BB962C8B-B14F-4D97-AF65-F5344CB8AC3E}">
        <p14:creationId xmlns:p14="http://schemas.microsoft.com/office/powerpoint/2010/main" val="373811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4904" y="2586902"/>
            <a:ext cx="3880390" cy="256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3308269" y="654976"/>
            <a:ext cx="1855321" cy="498922"/>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600" b="1" dirty="0"/>
              <a:t>Neoadjuvent therapy</a:t>
            </a:r>
            <a:endParaRPr lang="en-IN" sz="1600" b="1" dirty="0"/>
          </a:p>
        </p:txBody>
      </p:sp>
      <p:cxnSp>
        <p:nvCxnSpPr>
          <p:cNvPr id="5" name="Straight Connector 4"/>
          <p:cNvCxnSpPr/>
          <p:nvPr/>
        </p:nvCxnSpPr>
        <p:spPr>
          <a:xfrm>
            <a:off x="4249574" y="2711906"/>
            <a:ext cx="0" cy="2395897"/>
          </a:xfrm>
          <a:prstGeom prst="line">
            <a:avLst/>
          </a:prstGeom>
        </p:spPr>
        <p:style>
          <a:lnRef idx="1">
            <a:schemeClr val="dk1"/>
          </a:lnRef>
          <a:fillRef idx="0">
            <a:schemeClr val="dk1"/>
          </a:fillRef>
          <a:effectRef idx="0">
            <a:schemeClr val="dk1"/>
          </a:effectRef>
          <a:fontRef idx="minor">
            <a:schemeClr val="tx1"/>
          </a:fontRef>
        </p:style>
      </p:cxnSp>
      <p:sp>
        <p:nvSpPr>
          <p:cNvPr id="28" name="Rounded Rectangle 27"/>
          <p:cNvSpPr/>
          <p:nvPr/>
        </p:nvSpPr>
        <p:spPr>
          <a:xfrm>
            <a:off x="3375452" y="1358570"/>
            <a:ext cx="1713843" cy="524739"/>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600" b="1" dirty="0"/>
              <a:t>Debulking Surgery</a:t>
            </a:r>
            <a:endParaRPr lang="en-IN" sz="1600" b="1" dirty="0"/>
          </a:p>
        </p:txBody>
      </p:sp>
      <p:sp>
        <p:nvSpPr>
          <p:cNvPr id="29" name="Rounded Rectangle 28"/>
          <p:cNvSpPr/>
          <p:nvPr/>
        </p:nvSpPr>
        <p:spPr>
          <a:xfrm>
            <a:off x="3399684" y="2068268"/>
            <a:ext cx="1713843" cy="51863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600" b="1" dirty="0"/>
              <a:t>Adjuvant Chemotherapy</a:t>
            </a:r>
            <a:endParaRPr lang="en-IN" sz="1600" b="1" dirty="0"/>
          </a:p>
        </p:txBody>
      </p:sp>
      <p:grpSp>
        <p:nvGrpSpPr>
          <p:cNvPr id="4" name="Group 3"/>
          <p:cNvGrpSpPr>
            <a:grpSpLocks/>
          </p:cNvGrpSpPr>
          <p:nvPr/>
        </p:nvGrpSpPr>
        <p:grpSpPr bwMode="auto">
          <a:xfrm>
            <a:off x="745726" y="1690378"/>
            <a:ext cx="7332972" cy="3188961"/>
            <a:chOff x="488049" y="2027529"/>
            <a:chExt cx="9408974" cy="3483498"/>
          </a:xfrm>
        </p:grpSpPr>
        <p:grpSp>
          <p:nvGrpSpPr>
            <p:cNvPr id="10251" name="Group 1"/>
            <p:cNvGrpSpPr>
              <a:grpSpLocks/>
            </p:cNvGrpSpPr>
            <p:nvPr/>
          </p:nvGrpSpPr>
          <p:grpSpPr bwMode="auto">
            <a:xfrm>
              <a:off x="488049" y="2965927"/>
              <a:ext cx="2867731" cy="2545100"/>
              <a:chOff x="852132" y="4520389"/>
              <a:chExt cx="2760895" cy="2456595"/>
            </a:xfrm>
          </p:grpSpPr>
          <p:sp>
            <p:nvSpPr>
              <p:cNvPr id="10" name="Explosion 1 9"/>
              <p:cNvSpPr/>
              <p:nvPr/>
            </p:nvSpPr>
            <p:spPr>
              <a:xfrm>
                <a:off x="925626" y="4691698"/>
                <a:ext cx="1896793" cy="1142770"/>
              </a:xfrm>
              <a:prstGeom prst="irregularSeal1">
                <a:avLst/>
              </a:prstGeom>
              <a:ln>
                <a:solidFill>
                  <a:srgbClr val="FF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200" b="1" dirty="0">
                    <a:solidFill>
                      <a:srgbClr val="FF0000"/>
                    </a:solidFill>
                  </a:rPr>
                  <a:t>Tumor Relapse</a:t>
                </a:r>
                <a:endParaRPr lang="en-IN" sz="1200" b="1" dirty="0">
                  <a:solidFill>
                    <a:srgbClr val="FF0000"/>
                  </a:solidFill>
                </a:endParaRPr>
              </a:p>
            </p:txBody>
          </p:sp>
          <p:sp>
            <p:nvSpPr>
              <p:cNvPr id="14" name="Down Arrow 13"/>
              <p:cNvSpPr/>
              <p:nvPr/>
            </p:nvSpPr>
            <p:spPr>
              <a:xfrm rot="5836990">
                <a:off x="2806737" y="5579586"/>
                <a:ext cx="355392" cy="837584"/>
              </a:xfrm>
              <a:prstGeom prst="downArrow">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IN" sz="1350"/>
              </a:p>
            </p:txBody>
          </p:sp>
          <p:sp>
            <p:nvSpPr>
              <p:cNvPr id="15" name="Explosion 1 14"/>
              <p:cNvSpPr/>
              <p:nvPr/>
            </p:nvSpPr>
            <p:spPr>
              <a:xfrm>
                <a:off x="852132" y="5817364"/>
                <a:ext cx="1730192" cy="1159620"/>
              </a:xfrm>
              <a:prstGeom prst="irregularSeal1">
                <a:avLst/>
              </a:prstGeom>
              <a:ln>
                <a:solidFill>
                  <a:srgbClr val="FF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050" b="1" dirty="0">
                    <a:solidFill>
                      <a:srgbClr val="FF0000"/>
                    </a:solidFill>
                  </a:rPr>
                  <a:t>Chemo resistance</a:t>
                </a:r>
                <a:endParaRPr lang="en-IN" sz="1050" b="1" dirty="0">
                  <a:solidFill>
                    <a:srgbClr val="FF0000"/>
                  </a:solidFill>
                </a:endParaRPr>
              </a:p>
            </p:txBody>
          </p:sp>
          <p:sp>
            <p:nvSpPr>
              <p:cNvPr id="16" name="Down Arrow 15"/>
              <p:cNvSpPr/>
              <p:nvPr/>
            </p:nvSpPr>
            <p:spPr>
              <a:xfrm rot="3811101">
                <a:off x="3015775" y="4278529"/>
                <a:ext cx="355392" cy="839112"/>
              </a:xfrm>
              <a:prstGeom prst="downArrow">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IN" sz="1350"/>
              </a:p>
            </p:txBody>
          </p:sp>
        </p:grpSp>
        <p:grpSp>
          <p:nvGrpSpPr>
            <p:cNvPr id="10252" name="Group 29"/>
            <p:cNvGrpSpPr>
              <a:grpSpLocks/>
            </p:cNvGrpSpPr>
            <p:nvPr/>
          </p:nvGrpSpPr>
          <p:grpSpPr bwMode="auto">
            <a:xfrm>
              <a:off x="6413297" y="2027529"/>
              <a:ext cx="3483726" cy="1018541"/>
              <a:chOff x="985929" y="5119518"/>
              <a:chExt cx="3353943" cy="983122"/>
            </a:xfrm>
          </p:grpSpPr>
          <p:sp>
            <p:nvSpPr>
              <p:cNvPr id="31" name="Explosion 1 30"/>
              <p:cNvSpPr/>
              <p:nvPr/>
            </p:nvSpPr>
            <p:spPr>
              <a:xfrm>
                <a:off x="985929" y="5177044"/>
                <a:ext cx="1513154" cy="831803"/>
              </a:xfrm>
              <a:prstGeom prst="irregularSeal1">
                <a:avLst/>
              </a:prstGeom>
              <a:ln>
                <a:solidFill>
                  <a:srgbClr val="FF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200" b="1" dirty="0">
                    <a:solidFill>
                      <a:srgbClr val="FF0000"/>
                    </a:solidFill>
                  </a:rPr>
                  <a:t>Tumor Relapse</a:t>
                </a:r>
                <a:endParaRPr lang="en-IN" sz="1200" b="1" dirty="0">
                  <a:solidFill>
                    <a:srgbClr val="FF0000"/>
                  </a:solidFill>
                </a:endParaRPr>
              </a:p>
            </p:txBody>
          </p:sp>
          <p:sp>
            <p:nvSpPr>
              <p:cNvPr id="33" name="Explosion 1 32"/>
              <p:cNvSpPr/>
              <p:nvPr/>
            </p:nvSpPr>
            <p:spPr>
              <a:xfrm>
                <a:off x="2591020" y="5119518"/>
                <a:ext cx="1748852" cy="983122"/>
              </a:xfrm>
              <a:prstGeom prst="irregularSeal1">
                <a:avLst/>
              </a:prstGeom>
              <a:ln>
                <a:solidFill>
                  <a:srgbClr val="FF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n-US" sz="1050" b="1" dirty="0">
                    <a:solidFill>
                      <a:srgbClr val="FF0000"/>
                    </a:solidFill>
                  </a:rPr>
                  <a:t>Chemo resistance</a:t>
                </a:r>
                <a:endParaRPr lang="en-IN" sz="1050" b="1" dirty="0">
                  <a:solidFill>
                    <a:srgbClr val="FF0000"/>
                  </a:solidFill>
                </a:endParaRPr>
              </a:p>
            </p:txBody>
          </p:sp>
        </p:grpSp>
      </p:grpSp>
      <p:grpSp>
        <p:nvGrpSpPr>
          <p:cNvPr id="13" name="Group 12"/>
          <p:cNvGrpSpPr/>
          <p:nvPr/>
        </p:nvGrpSpPr>
        <p:grpSpPr>
          <a:xfrm>
            <a:off x="5462685" y="2775929"/>
            <a:ext cx="2618633" cy="2927129"/>
            <a:chOff x="5462685" y="2823429"/>
            <a:chExt cx="2618633" cy="2927129"/>
          </a:xfrm>
        </p:grpSpPr>
        <p:grpSp>
          <p:nvGrpSpPr>
            <p:cNvPr id="2" name="Group 26"/>
            <p:cNvGrpSpPr>
              <a:grpSpLocks/>
            </p:cNvGrpSpPr>
            <p:nvPr/>
          </p:nvGrpSpPr>
          <p:grpSpPr bwMode="auto">
            <a:xfrm>
              <a:off x="5462685" y="2823429"/>
              <a:ext cx="2618633" cy="2927129"/>
              <a:chOff x="6036582" y="2207910"/>
              <a:chExt cx="3251222" cy="3594912"/>
            </a:xfrm>
          </p:grpSpPr>
          <p:sp>
            <p:nvSpPr>
              <p:cNvPr id="17" name="Down Arrow 16"/>
              <p:cNvSpPr/>
              <p:nvPr/>
            </p:nvSpPr>
            <p:spPr>
              <a:xfrm>
                <a:off x="7454886" y="2207910"/>
                <a:ext cx="520614" cy="609738"/>
              </a:xfrm>
              <a:prstGeom prst="downArrow">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IN" sz="1050"/>
              </a:p>
            </p:txBody>
          </p:sp>
          <p:sp>
            <p:nvSpPr>
              <p:cNvPr id="18" name="Rounded Rectangle 17"/>
              <p:cNvSpPr/>
              <p:nvPr/>
            </p:nvSpPr>
            <p:spPr>
              <a:xfrm>
                <a:off x="6864434" y="2774609"/>
                <a:ext cx="1818974" cy="517809"/>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200" b="1" dirty="0"/>
                  <a:t>Early detection of</a:t>
                </a:r>
              </a:p>
              <a:p>
                <a:pPr algn="ctr">
                  <a:defRPr/>
                </a:pPr>
                <a:r>
                  <a:rPr lang="en-US" sz="1200" b="1" dirty="0"/>
                  <a:t>Chemo resistance</a:t>
                </a:r>
                <a:endParaRPr lang="en-IN" sz="1200" b="1" dirty="0"/>
              </a:p>
            </p:txBody>
          </p:sp>
          <p:sp>
            <p:nvSpPr>
              <p:cNvPr id="19" name="Rounded Rectangle 18"/>
              <p:cNvSpPr/>
              <p:nvPr/>
            </p:nvSpPr>
            <p:spPr>
              <a:xfrm>
                <a:off x="7085060" y="3835466"/>
                <a:ext cx="1501526" cy="479533"/>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200" b="1" dirty="0"/>
                  <a:t>Targeting Right population</a:t>
                </a:r>
                <a:endParaRPr lang="en-IN" sz="1200" b="1" dirty="0"/>
              </a:p>
            </p:txBody>
          </p:sp>
          <p:sp>
            <p:nvSpPr>
              <p:cNvPr id="20" name="Down Arrow 19"/>
              <p:cNvSpPr/>
              <p:nvPr/>
            </p:nvSpPr>
            <p:spPr>
              <a:xfrm>
                <a:off x="7553295" y="3305121"/>
                <a:ext cx="355541" cy="457303"/>
              </a:xfrm>
              <a:prstGeom prst="downArrow">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IN" sz="1050"/>
              </a:p>
            </p:txBody>
          </p:sp>
          <p:sp>
            <p:nvSpPr>
              <p:cNvPr id="21" name="Down Arrow 20"/>
              <p:cNvSpPr/>
              <p:nvPr/>
            </p:nvSpPr>
            <p:spPr>
              <a:xfrm rot="1904038">
                <a:off x="7119528" y="4344822"/>
                <a:ext cx="355541" cy="838389"/>
              </a:xfrm>
              <a:prstGeom prst="downArrow">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IN" sz="1050"/>
              </a:p>
            </p:txBody>
          </p:sp>
          <p:sp>
            <p:nvSpPr>
              <p:cNvPr id="22" name="Down Arrow 21"/>
              <p:cNvSpPr/>
              <p:nvPr/>
            </p:nvSpPr>
            <p:spPr>
              <a:xfrm rot="19433927">
                <a:off x="8042164" y="4291181"/>
                <a:ext cx="355541" cy="838389"/>
              </a:xfrm>
              <a:prstGeom prst="downArrow">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IN" sz="1050"/>
              </a:p>
            </p:txBody>
          </p:sp>
          <p:sp>
            <p:nvSpPr>
              <p:cNvPr id="25" name="Rounded Rectangle 24"/>
              <p:cNvSpPr/>
              <p:nvPr/>
            </p:nvSpPr>
            <p:spPr>
              <a:xfrm>
                <a:off x="6036582" y="5181970"/>
                <a:ext cx="1142811" cy="620852"/>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200" b="1" dirty="0"/>
                  <a:t>Cancer Stem Cells</a:t>
                </a:r>
                <a:endParaRPr lang="en-IN" sz="1200" b="1" dirty="0"/>
              </a:p>
            </p:txBody>
          </p:sp>
          <p:sp>
            <p:nvSpPr>
              <p:cNvPr id="26" name="Rounded Rectangle 25"/>
              <p:cNvSpPr/>
              <p:nvPr/>
            </p:nvSpPr>
            <p:spPr>
              <a:xfrm>
                <a:off x="8206896" y="5181970"/>
                <a:ext cx="1080908" cy="620852"/>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200" b="1" dirty="0"/>
                  <a:t>IGF-1R Axis</a:t>
                </a:r>
                <a:endParaRPr lang="en-IN" sz="1200" b="1" dirty="0"/>
              </a:p>
            </p:txBody>
          </p:sp>
        </p:grpSp>
        <p:cxnSp>
          <p:nvCxnSpPr>
            <p:cNvPr id="9" name="Straight Arrow Connector 8"/>
            <p:cNvCxnSpPr/>
            <p:nvPr/>
          </p:nvCxnSpPr>
          <p:spPr>
            <a:xfrm flipV="1">
              <a:off x="6468781" y="5371740"/>
              <a:ext cx="691340" cy="1950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6446022" y="5562030"/>
              <a:ext cx="627967" cy="22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437293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Box 1"/>
          <p:cNvSpPr txBox="1">
            <a:spLocks noChangeArrowheads="1"/>
          </p:cNvSpPr>
          <p:nvPr/>
        </p:nvSpPr>
        <p:spPr bwMode="auto">
          <a:xfrm>
            <a:off x="358419" y="132593"/>
            <a:ext cx="86526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200" b="1" dirty="0">
                <a:solidFill>
                  <a:srgbClr val="002060"/>
                </a:solidFill>
                <a:latin typeface="Andalus" panose="02020603050405020304" pitchFamily="18" charset="-78"/>
                <a:cs typeface="Andalus" panose="02020603050405020304" pitchFamily="18" charset="-78"/>
              </a:rPr>
              <a:t>Schematic representation of development of cellular resistant models in A2780 cells</a:t>
            </a:r>
          </a:p>
        </p:txBody>
      </p:sp>
      <p:pic>
        <p:nvPicPr>
          <p:cNvPr id="4" name="Picture 3"/>
          <p:cNvPicPr>
            <a:picLocks noChangeAspect="1"/>
          </p:cNvPicPr>
          <p:nvPr/>
        </p:nvPicPr>
        <p:blipFill>
          <a:blip r:embed="rId2"/>
          <a:stretch>
            <a:fillRect/>
          </a:stretch>
        </p:blipFill>
        <p:spPr>
          <a:xfrm>
            <a:off x="249237" y="1426289"/>
            <a:ext cx="8658925" cy="4817031"/>
          </a:xfrm>
          <a:prstGeom prst="rect">
            <a:avLst/>
          </a:prstGeom>
        </p:spPr>
      </p:pic>
    </p:spTree>
    <p:extLst>
      <p:ext uri="{BB962C8B-B14F-4D97-AF65-F5344CB8AC3E}">
        <p14:creationId xmlns:p14="http://schemas.microsoft.com/office/powerpoint/2010/main" val="27025901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48568"/>
            <a:ext cx="8816453" cy="954107"/>
          </a:xfrm>
          <a:prstGeom prst="rect">
            <a:avLst/>
          </a:prstGeom>
          <a:noFill/>
        </p:spPr>
        <p:txBody>
          <a:bodyPr wrap="square" rtlCol="0">
            <a:spAutoFit/>
          </a:bodyPr>
          <a:lstStyle/>
          <a:p>
            <a:pPr algn="ctr"/>
            <a:r>
              <a:rPr lang="en-US" sz="2800" b="1" dirty="0">
                <a:solidFill>
                  <a:schemeClr val="accent6">
                    <a:lumMod val="75000"/>
                  </a:schemeClr>
                </a:solidFill>
                <a:latin typeface="Andalus" panose="02020603050405020304" pitchFamily="18" charset="-78"/>
                <a:cs typeface="Andalus" panose="02020603050405020304" pitchFamily="18" charset="-78"/>
              </a:rPr>
              <a:t>Understanding the role of the biological and molecular players during induction of drug resistance </a:t>
            </a:r>
            <a:endParaRPr lang="en-IN" sz="2800" b="1" dirty="0">
              <a:solidFill>
                <a:schemeClr val="accent6">
                  <a:lumMod val="75000"/>
                </a:schemeClr>
              </a:solidFill>
              <a:latin typeface="Andalus" panose="02020603050405020304" pitchFamily="18" charset="-78"/>
              <a:cs typeface="Andalus" panose="02020603050405020304" pitchFamily="18" charset="-78"/>
            </a:endParaRPr>
          </a:p>
        </p:txBody>
      </p:sp>
      <p:sp>
        <p:nvSpPr>
          <p:cNvPr id="3" name="TextBox 2"/>
          <p:cNvSpPr txBox="1"/>
          <p:nvPr/>
        </p:nvSpPr>
        <p:spPr>
          <a:xfrm>
            <a:off x="713096" y="2982890"/>
            <a:ext cx="2322687" cy="1323439"/>
          </a:xfrm>
          <a:prstGeom prst="rect">
            <a:avLst/>
          </a:prstGeom>
          <a:noFill/>
        </p:spPr>
        <p:txBody>
          <a:bodyPr wrap="none" rtlCol="0">
            <a:spAutoFit/>
          </a:bodyPr>
          <a:lstStyle/>
          <a:p>
            <a:r>
              <a:rPr lang="en-US" sz="1600" b="1" dirty="0">
                <a:solidFill>
                  <a:srgbClr val="002060"/>
                </a:solidFill>
              </a:rPr>
              <a:t>CSC characterization</a:t>
            </a:r>
          </a:p>
          <a:p>
            <a:pPr marL="214313" indent="-214313">
              <a:buFont typeface="Arial" panose="020B0604020202020204" pitchFamily="34" charset="0"/>
              <a:buChar char="•"/>
            </a:pPr>
            <a:r>
              <a:rPr lang="en-US" sz="1600" b="1" dirty="0">
                <a:solidFill>
                  <a:srgbClr val="002060"/>
                </a:solidFill>
              </a:rPr>
              <a:t>SP assay</a:t>
            </a:r>
          </a:p>
          <a:p>
            <a:pPr marL="214313" indent="-214313">
              <a:buFont typeface="Arial" panose="020B0604020202020204" pitchFamily="34" charset="0"/>
              <a:buChar char="•"/>
            </a:pPr>
            <a:r>
              <a:rPr lang="en-US" sz="1600" b="1" dirty="0">
                <a:solidFill>
                  <a:srgbClr val="002060"/>
                </a:solidFill>
              </a:rPr>
              <a:t>Biomarker assay</a:t>
            </a:r>
          </a:p>
          <a:p>
            <a:pPr marL="214313" indent="-214313">
              <a:buFont typeface="Arial" panose="020B0604020202020204" pitchFamily="34" charset="0"/>
              <a:buChar char="•"/>
            </a:pPr>
            <a:r>
              <a:rPr lang="en-US" sz="1600" b="1" dirty="0">
                <a:solidFill>
                  <a:srgbClr val="002060"/>
                </a:solidFill>
              </a:rPr>
              <a:t>Spheroid assay</a:t>
            </a:r>
            <a:endParaRPr lang="en-IN" sz="1600" b="1" dirty="0">
              <a:solidFill>
                <a:srgbClr val="002060"/>
              </a:solidFill>
            </a:endParaRPr>
          </a:p>
          <a:p>
            <a:pPr marL="214313" indent="-214313">
              <a:buFont typeface="Arial" panose="020B0604020202020204" pitchFamily="34" charset="0"/>
              <a:buChar char="•"/>
            </a:pPr>
            <a:r>
              <a:rPr lang="en-US" sz="1600" b="1" dirty="0">
                <a:solidFill>
                  <a:srgbClr val="002060"/>
                </a:solidFill>
              </a:rPr>
              <a:t>Tumor xenograft assay</a:t>
            </a:r>
          </a:p>
        </p:txBody>
      </p:sp>
      <p:sp>
        <p:nvSpPr>
          <p:cNvPr id="4" name="TextBox 3"/>
          <p:cNvSpPr txBox="1"/>
          <p:nvPr/>
        </p:nvSpPr>
        <p:spPr>
          <a:xfrm>
            <a:off x="6416153" y="2860060"/>
            <a:ext cx="1451936" cy="1323439"/>
          </a:xfrm>
          <a:prstGeom prst="rect">
            <a:avLst/>
          </a:prstGeom>
          <a:noFill/>
        </p:spPr>
        <p:txBody>
          <a:bodyPr wrap="none" rtlCol="0">
            <a:spAutoFit/>
          </a:bodyPr>
          <a:lstStyle/>
          <a:p>
            <a:r>
              <a:rPr lang="en-US" sz="1600" b="1" dirty="0">
                <a:solidFill>
                  <a:srgbClr val="C00000"/>
                </a:solidFill>
              </a:rPr>
              <a:t>Cell line used</a:t>
            </a:r>
          </a:p>
          <a:p>
            <a:pPr marL="214313" indent="-214313">
              <a:buFont typeface="Arial" panose="020B0604020202020204" pitchFamily="34" charset="0"/>
              <a:buChar char="•"/>
            </a:pPr>
            <a:r>
              <a:rPr lang="en-US" sz="1600" b="1" dirty="0">
                <a:solidFill>
                  <a:srgbClr val="C00000"/>
                </a:solidFill>
              </a:rPr>
              <a:t>A2780/APFT</a:t>
            </a:r>
          </a:p>
          <a:p>
            <a:pPr marL="214313" indent="-214313">
              <a:buFont typeface="Arial" panose="020B0604020202020204" pitchFamily="34" charset="0"/>
              <a:buChar char="•"/>
            </a:pPr>
            <a:r>
              <a:rPr lang="en-US" sz="1600" b="1" dirty="0">
                <a:solidFill>
                  <a:srgbClr val="C00000"/>
                </a:solidFill>
              </a:rPr>
              <a:t>OAW42</a:t>
            </a:r>
          </a:p>
          <a:p>
            <a:pPr marL="214313" indent="-214313">
              <a:buFont typeface="Arial" panose="020B0604020202020204" pitchFamily="34" charset="0"/>
              <a:buChar char="•"/>
            </a:pPr>
            <a:r>
              <a:rPr lang="en-US" sz="1600" b="1" dirty="0">
                <a:solidFill>
                  <a:srgbClr val="C00000"/>
                </a:solidFill>
              </a:rPr>
              <a:t>SKOV3</a:t>
            </a:r>
          </a:p>
          <a:p>
            <a:pPr marL="214313" indent="-214313">
              <a:buFont typeface="Arial" panose="020B0604020202020204" pitchFamily="34" charset="0"/>
              <a:buChar char="•"/>
            </a:pPr>
            <a:r>
              <a:rPr lang="en-US" sz="1600" b="1" dirty="0">
                <a:solidFill>
                  <a:srgbClr val="C00000"/>
                </a:solidFill>
              </a:rPr>
              <a:t>Hey</a:t>
            </a:r>
          </a:p>
        </p:txBody>
      </p:sp>
    </p:spTree>
    <p:extLst>
      <p:ext uri="{BB962C8B-B14F-4D97-AF65-F5344CB8AC3E}">
        <p14:creationId xmlns:p14="http://schemas.microsoft.com/office/powerpoint/2010/main" val="10061310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1"/>
          <p:cNvSpPr txBox="1">
            <a:spLocks noChangeArrowheads="1"/>
          </p:cNvSpPr>
          <p:nvPr/>
        </p:nvSpPr>
        <p:spPr bwMode="auto">
          <a:xfrm>
            <a:off x="1295876" y="169729"/>
            <a:ext cx="6858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3200" b="1" dirty="0">
                <a:solidFill>
                  <a:srgbClr val="002060"/>
                </a:solidFill>
                <a:latin typeface="Andalus" panose="02020603050405020304" pitchFamily="18" charset="-78"/>
                <a:cs typeface="Andalus" panose="02020603050405020304" pitchFamily="18" charset="-78"/>
              </a:rPr>
              <a:t>Side population assay</a:t>
            </a:r>
            <a:endParaRPr lang="en-IN" altLang="en-US" sz="3200" b="1" dirty="0">
              <a:solidFill>
                <a:srgbClr val="002060"/>
              </a:solidFill>
              <a:latin typeface="Andalus" panose="02020603050405020304" pitchFamily="18" charset="-78"/>
              <a:cs typeface="Andalus" panose="02020603050405020304" pitchFamily="18" charset="-78"/>
            </a:endParaRPr>
          </a:p>
        </p:txBody>
      </p:sp>
      <p:grpSp>
        <p:nvGrpSpPr>
          <p:cNvPr id="3" name="Group 2"/>
          <p:cNvGrpSpPr>
            <a:grpSpLocks/>
          </p:cNvGrpSpPr>
          <p:nvPr/>
        </p:nvGrpSpPr>
        <p:grpSpPr bwMode="auto">
          <a:xfrm>
            <a:off x="126409" y="819685"/>
            <a:ext cx="8590953" cy="2829353"/>
            <a:chOff x="25528" y="3680232"/>
            <a:chExt cx="9289364" cy="3177768"/>
          </a:xfrm>
        </p:grpSpPr>
        <p:grpSp>
          <p:nvGrpSpPr>
            <p:cNvPr id="16390" name="Group 1"/>
            <p:cNvGrpSpPr>
              <a:grpSpLocks/>
            </p:cNvGrpSpPr>
            <p:nvPr/>
          </p:nvGrpSpPr>
          <p:grpSpPr bwMode="auto">
            <a:xfrm>
              <a:off x="25528" y="3810000"/>
              <a:ext cx="6680072" cy="3048000"/>
              <a:chOff x="762000" y="1754188"/>
              <a:chExt cx="8039100" cy="2768600"/>
            </a:xfrm>
          </p:grpSpPr>
          <p:pic>
            <p:nvPicPr>
              <p:cNvPr id="16392" name="Picture 1"/>
              <p:cNvPicPr>
                <a:picLocks noChangeAspect="1"/>
              </p:cNvPicPr>
              <p:nvPr/>
            </p:nvPicPr>
            <p:blipFill>
              <a:blip r:embed="rId3">
                <a:extLst>
                  <a:ext uri="{28A0092B-C50C-407E-A947-70E740481C1C}">
                    <a14:useLocalDpi xmlns:a14="http://schemas.microsoft.com/office/drawing/2010/main" val="0"/>
                  </a:ext>
                </a:extLst>
              </a:blip>
              <a:srcRect t="5711" r="16603" b="21225"/>
              <a:stretch>
                <a:fillRect/>
              </a:stretch>
            </p:blipFill>
            <p:spPr bwMode="auto">
              <a:xfrm>
                <a:off x="762000" y="1982788"/>
                <a:ext cx="80391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2437458" y="2057004"/>
                <a:ext cx="1774800"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4533213" y="2057004"/>
                <a:ext cx="1774801" cy="0"/>
              </a:xfrm>
              <a:prstGeom prst="line">
                <a:avLst/>
              </a:prstGeom>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6476133" y="2057004"/>
                <a:ext cx="1774800" cy="0"/>
              </a:xfrm>
              <a:prstGeom prst="line">
                <a:avLst/>
              </a:prstGeom>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2578831" y="1771492"/>
                <a:ext cx="1717598" cy="334727"/>
              </a:xfrm>
              <a:prstGeom prst="rect">
                <a:avLst/>
              </a:prstGeom>
              <a:noFill/>
            </p:spPr>
            <p:txBody>
              <a:bodyPr wrap="none">
                <a:spAutoFit/>
              </a:bodyPr>
              <a:lstStyle/>
              <a:p>
                <a:pPr>
                  <a:defRPr/>
                </a:pPr>
                <a:r>
                  <a:rPr lang="en-US" sz="1200" b="1" dirty="0">
                    <a:solidFill>
                      <a:schemeClr val="accent1">
                        <a:lumMod val="50000"/>
                      </a:schemeClr>
                    </a:solidFill>
                  </a:rPr>
                  <a:t>Cisplatin Model</a:t>
                </a:r>
                <a:endParaRPr lang="en-IN" sz="1200" b="1" dirty="0">
                  <a:solidFill>
                    <a:schemeClr val="accent1">
                      <a:lumMod val="50000"/>
                    </a:schemeClr>
                  </a:solidFill>
                </a:endParaRPr>
              </a:p>
            </p:txBody>
          </p:sp>
          <p:sp>
            <p:nvSpPr>
              <p:cNvPr id="22" name="TextBox 21"/>
              <p:cNvSpPr txBox="1"/>
              <p:nvPr/>
            </p:nvSpPr>
            <p:spPr>
              <a:xfrm>
                <a:off x="4626827" y="1754188"/>
                <a:ext cx="1791554" cy="334727"/>
              </a:xfrm>
              <a:prstGeom prst="rect">
                <a:avLst/>
              </a:prstGeom>
              <a:noFill/>
            </p:spPr>
            <p:txBody>
              <a:bodyPr wrap="none">
                <a:spAutoFit/>
              </a:bodyPr>
              <a:lstStyle/>
              <a:p>
                <a:pPr>
                  <a:defRPr/>
                </a:pPr>
                <a:r>
                  <a:rPr lang="en-US" sz="1200" b="1" dirty="0">
                    <a:solidFill>
                      <a:schemeClr val="accent1">
                        <a:lumMod val="50000"/>
                      </a:schemeClr>
                    </a:solidFill>
                  </a:rPr>
                  <a:t>Paclitaxel Model</a:t>
                </a:r>
                <a:endParaRPr lang="en-IN" sz="1200" b="1" dirty="0">
                  <a:solidFill>
                    <a:schemeClr val="accent1">
                      <a:lumMod val="50000"/>
                    </a:schemeClr>
                  </a:solidFill>
                </a:endParaRPr>
              </a:p>
            </p:txBody>
          </p:sp>
          <p:sp>
            <p:nvSpPr>
              <p:cNvPr id="23" name="TextBox 22"/>
              <p:cNvSpPr txBox="1"/>
              <p:nvPr/>
            </p:nvSpPr>
            <p:spPr>
              <a:xfrm>
                <a:off x="6401625" y="1771492"/>
                <a:ext cx="2116112" cy="334727"/>
              </a:xfrm>
              <a:prstGeom prst="rect">
                <a:avLst/>
              </a:prstGeom>
              <a:noFill/>
            </p:spPr>
            <p:txBody>
              <a:bodyPr wrap="none">
                <a:spAutoFit/>
              </a:bodyPr>
              <a:lstStyle/>
              <a:p>
                <a:pPr>
                  <a:defRPr/>
                </a:pPr>
                <a:r>
                  <a:rPr lang="en-US" sz="1200" b="1" dirty="0">
                    <a:solidFill>
                      <a:schemeClr val="accent1">
                        <a:lumMod val="50000"/>
                      </a:schemeClr>
                    </a:solidFill>
                  </a:rPr>
                  <a:t>Combination Model</a:t>
                </a:r>
                <a:endParaRPr lang="en-IN" sz="1200" b="1" dirty="0">
                  <a:solidFill>
                    <a:schemeClr val="accent1">
                      <a:lumMod val="50000"/>
                    </a:schemeClr>
                  </a:solidFill>
                </a:endParaRPr>
              </a:p>
            </p:txBody>
          </p:sp>
        </p:grpSp>
        <p:graphicFrame>
          <p:nvGraphicFramePr>
            <p:cNvPr id="16391" name="Object 6"/>
            <p:cNvGraphicFramePr>
              <a:graphicFrameLocks noChangeAspect="1"/>
            </p:cNvGraphicFramePr>
            <p:nvPr>
              <p:extLst>
                <p:ext uri="{D42A27DB-BD31-4B8C-83A1-F6EECF244321}">
                  <p14:modId xmlns:p14="http://schemas.microsoft.com/office/powerpoint/2010/main" val="303921314"/>
                </p:ext>
              </p:extLst>
            </p:nvPr>
          </p:nvGraphicFramePr>
          <p:xfrm>
            <a:off x="6530131" y="3680232"/>
            <a:ext cx="2784761" cy="3021471"/>
          </p:xfrm>
          <a:graphic>
            <a:graphicData uri="http://schemas.openxmlformats.org/presentationml/2006/ole">
              <mc:AlternateContent xmlns:mc="http://schemas.openxmlformats.org/markup-compatibility/2006">
                <mc:Choice xmlns:v="urn:schemas-microsoft-com:vml" Requires="v">
                  <p:oleObj spid="_x0000_s1074" name="Prism 6" r:id="rId4" imgW="4235196" imgH="5208188" progId="Prism6.Document">
                    <p:embed/>
                  </p:oleObj>
                </mc:Choice>
                <mc:Fallback>
                  <p:oleObj name="Prism 6" r:id="rId4" imgW="4235196" imgH="5208188" progId="Prism6.Document">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0131" y="3680232"/>
                          <a:ext cx="2784761" cy="3021471"/>
                        </a:xfrm>
                        <a:prstGeom prst="rect">
                          <a:avLst/>
                        </a:prstGeom>
                        <a:noFill/>
                        <a:ln>
                          <a:noFill/>
                        </a:ln>
                        <a:extLst/>
                      </p:spPr>
                    </p:pic>
                  </p:oleObj>
                </mc:Fallback>
              </mc:AlternateContent>
            </a:graphicData>
          </a:graphic>
        </p:graphicFrame>
      </p:grpSp>
      <p:pic>
        <p:nvPicPr>
          <p:cNvPr id="2" name="Picture 1"/>
          <p:cNvPicPr>
            <a:picLocks noChangeAspect="1"/>
          </p:cNvPicPr>
          <p:nvPr/>
        </p:nvPicPr>
        <p:blipFill>
          <a:blip r:embed="rId6"/>
          <a:stretch>
            <a:fillRect/>
          </a:stretch>
        </p:blipFill>
        <p:spPr>
          <a:xfrm>
            <a:off x="126409" y="3764226"/>
            <a:ext cx="2807214" cy="2411651"/>
          </a:xfrm>
          <a:prstGeom prst="rect">
            <a:avLst/>
          </a:prstGeom>
        </p:spPr>
      </p:pic>
      <p:pic>
        <p:nvPicPr>
          <p:cNvPr id="4" name="Picture 3"/>
          <p:cNvPicPr>
            <a:picLocks noChangeAspect="1"/>
          </p:cNvPicPr>
          <p:nvPr/>
        </p:nvPicPr>
        <p:blipFill>
          <a:blip r:embed="rId7"/>
          <a:stretch>
            <a:fillRect/>
          </a:stretch>
        </p:blipFill>
        <p:spPr>
          <a:xfrm>
            <a:off x="2995116" y="3764226"/>
            <a:ext cx="3163169" cy="2540160"/>
          </a:xfrm>
          <a:prstGeom prst="rect">
            <a:avLst/>
          </a:prstGeom>
        </p:spPr>
      </p:pic>
      <p:pic>
        <p:nvPicPr>
          <p:cNvPr id="5" name="Picture 4"/>
          <p:cNvPicPr>
            <a:picLocks noChangeAspect="1"/>
          </p:cNvPicPr>
          <p:nvPr/>
        </p:nvPicPr>
        <p:blipFill>
          <a:blip r:embed="rId8"/>
          <a:stretch>
            <a:fillRect/>
          </a:stretch>
        </p:blipFill>
        <p:spPr>
          <a:xfrm>
            <a:off x="6213766" y="3991810"/>
            <a:ext cx="2683997" cy="2329502"/>
          </a:xfrm>
          <a:prstGeom prst="rect">
            <a:avLst/>
          </a:prstGeom>
        </p:spPr>
      </p:pic>
    </p:spTree>
    <p:extLst>
      <p:ext uri="{BB962C8B-B14F-4D97-AF65-F5344CB8AC3E}">
        <p14:creationId xmlns:p14="http://schemas.microsoft.com/office/powerpoint/2010/main" val="25801616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Box 1"/>
          <p:cNvSpPr txBox="1">
            <a:spLocks noChangeArrowheads="1"/>
          </p:cNvSpPr>
          <p:nvPr/>
        </p:nvSpPr>
        <p:spPr bwMode="auto">
          <a:xfrm>
            <a:off x="889384" y="76945"/>
            <a:ext cx="76325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3200" b="1" dirty="0">
                <a:solidFill>
                  <a:srgbClr val="000048"/>
                </a:solidFill>
                <a:latin typeface="Andalus" panose="02020603050405020304" pitchFamily="18" charset="-78"/>
                <a:cs typeface="Andalus" panose="02020603050405020304" pitchFamily="18" charset="-78"/>
              </a:rPr>
              <a:t>Self Renewal and Chemoresistance Property</a:t>
            </a:r>
            <a:endParaRPr lang="en-IN" altLang="en-US" sz="3200" b="1" dirty="0">
              <a:solidFill>
                <a:srgbClr val="000048"/>
              </a:solidFill>
              <a:latin typeface="Andalus" panose="02020603050405020304" pitchFamily="18" charset="-78"/>
              <a:cs typeface="Andalus" panose="02020603050405020304" pitchFamily="18" charset="-78"/>
            </a:endParaRPr>
          </a:p>
        </p:txBody>
      </p:sp>
      <p:pic>
        <p:nvPicPr>
          <p:cNvPr id="2" name="Picture 1"/>
          <p:cNvPicPr>
            <a:picLocks noChangeAspect="1"/>
          </p:cNvPicPr>
          <p:nvPr/>
        </p:nvPicPr>
        <p:blipFill>
          <a:blip r:embed="rId3"/>
          <a:stretch>
            <a:fillRect/>
          </a:stretch>
        </p:blipFill>
        <p:spPr>
          <a:xfrm>
            <a:off x="258072" y="953767"/>
            <a:ext cx="1436176" cy="2195858"/>
          </a:xfrm>
          <a:prstGeom prst="rect">
            <a:avLst/>
          </a:prstGeom>
        </p:spPr>
      </p:pic>
      <p:pic>
        <p:nvPicPr>
          <p:cNvPr id="3" name="Picture 2"/>
          <p:cNvPicPr>
            <a:picLocks noChangeAspect="1"/>
          </p:cNvPicPr>
          <p:nvPr/>
        </p:nvPicPr>
        <p:blipFill>
          <a:blip r:embed="rId4"/>
          <a:stretch>
            <a:fillRect/>
          </a:stretch>
        </p:blipFill>
        <p:spPr>
          <a:xfrm>
            <a:off x="5671846" y="1007305"/>
            <a:ext cx="3273933" cy="2525560"/>
          </a:xfrm>
          <a:prstGeom prst="rect">
            <a:avLst/>
          </a:prstGeom>
        </p:spPr>
      </p:pic>
      <p:graphicFrame>
        <p:nvGraphicFramePr>
          <p:cNvPr id="23" name="Object 4"/>
          <p:cNvGraphicFramePr>
            <a:graphicFrameLocks noChangeAspect="1"/>
          </p:cNvGraphicFramePr>
          <p:nvPr>
            <p:extLst>
              <p:ext uri="{D42A27DB-BD31-4B8C-83A1-F6EECF244321}">
                <p14:modId xmlns:p14="http://schemas.microsoft.com/office/powerpoint/2010/main" val="3770264116"/>
              </p:ext>
            </p:extLst>
          </p:nvPr>
        </p:nvGraphicFramePr>
        <p:xfrm>
          <a:off x="1694249" y="720514"/>
          <a:ext cx="3977598" cy="3096649"/>
        </p:xfrm>
        <a:graphic>
          <a:graphicData uri="http://schemas.openxmlformats.org/presentationml/2006/ole">
            <mc:AlternateContent xmlns:mc="http://schemas.openxmlformats.org/markup-compatibility/2006">
              <mc:Choice xmlns:v="urn:schemas-microsoft-com:vml" Requires="v">
                <p:oleObj spid="_x0000_s3178" name="Prism 6" r:id="rId5" imgW="7217480" imgH="6120098" progId="Prism6.Document">
                  <p:embed/>
                </p:oleObj>
              </mc:Choice>
              <mc:Fallback>
                <p:oleObj name="Prism 6" r:id="rId5" imgW="7217480" imgH="6120098" progId="Prism6.Document">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4249" y="720514"/>
                        <a:ext cx="3977598" cy="3096649"/>
                      </a:xfrm>
                      <a:prstGeom prst="rect">
                        <a:avLst/>
                      </a:prstGeom>
                      <a:noFill/>
                      <a:ln>
                        <a:noFill/>
                      </a:ln>
                      <a:extLst/>
                    </p:spPr>
                  </p:pic>
                </p:oleObj>
              </mc:Fallback>
            </mc:AlternateContent>
          </a:graphicData>
        </a:graphic>
      </p:graphicFrame>
      <p:sp>
        <p:nvSpPr>
          <p:cNvPr id="10" name="TextBox 9"/>
          <p:cNvSpPr txBox="1"/>
          <p:nvPr/>
        </p:nvSpPr>
        <p:spPr>
          <a:xfrm>
            <a:off x="1550435" y="653685"/>
            <a:ext cx="288862" cy="300082"/>
          </a:xfrm>
          <a:prstGeom prst="rect">
            <a:avLst/>
          </a:prstGeom>
          <a:noFill/>
        </p:spPr>
        <p:txBody>
          <a:bodyPr wrap="none" rtlCol="0">
            <a:spAutoFit/>
          </a:bodyPr>
          <a:lstStyle/>
          <a:p>
            <a:r>
              <a:rPr lang="en-US" sz="1350" b="1" dirty="0"/>
              <a:t>A</a:t>
            </a:r>
            <a:endParaRPr lang="en-IN" sz="1350" b="1" dirty="0"/>
          </a:p>
        </p:txBody>
      </p:sp>
      <p:sp>
        <p:nvSpPr>
          <p:cNvPr id="32" name="TextBox 31"/>
          <p:cNvSpPr txBox="1"/>
          <p:nvPr/>
        </p:nvSpPr>
        <p:spPr>
          <a:xfrm>
            <a:off x="5823685" y="735663"/>
            <a:ext cx="282450" cy="300082"/>
          </a:xfrm>
          <a:prstGeom prst="rect">
            <a:avLst/>
          </a:prstGeom>
          <a:noFill/>
        </p:spPr>
        <p:txBody>
          <a:bodyPr wrap="none" rtlCol="0">
            <a:spAutoFit/>
          </a:bodyPr>
          <a:lstStyle/>
          <a:p>
            <a:r>
              <a:rPr lang="en-US" sz="1350" b="1" dirty="0"/>
              <a:t>B</a:t>
            </a:r>
            <a:endParaRPr lang="en-IN" sz="1350" b="1" dirty="0"/>
          </a:p>
        </p:txBody>
      </p:sp>
      <p:grpSp>
        <p:nvGrpSpPr>
          <p:cNvPr id="7" name="Group 6"/>
          <p:cNvGrpSpPr/>
          <p:nvPr/>
        </p:nvGrpSpPr>
        <p:grpSpPr>
          <a:xfrm>
            <a:off x="2525396" y="3875957"/>
            <a:ext cx="4783416" cy="2750860"/>
            <a:chOff x="2525396" y="3875957"/>
            <a:chExt cx="4783416" cy="2750860"/>
          </a:xfrm>
        </p:grpSpPr>
        <p:graphicFrame>
          <p:nvGraphicFramePr>
            <p:cNvPr id="24" name="Object 1"/>
            <p:cNvGraphicFramePr>
              <a:graphicFrameLocks noChangeAspect="1"/>
            </p:cNvGraphicFramePr>
            <p:nvPr>
              <p:extLst>
                <p:ext uri="{D42A27DB-BD31-4B8C-83A1-F6EECF244321}">
                  <p14:modId xmlns:p14="http://schemas.microsoft.com/office/powerpoint/2010/main" val="2266414591"/>
                </p:ext>
              </p:extLst>
            </p:nvPr>
          </p:nvGraphicFramePr>
          <p:xfrm>
            <a:off x="2795046" y="3875957"/>
            <a:ext cx="4513766" cy="2750860"/>
          </p:xfrm>
          <a:graphic>
            <a:graphicData uri="http://schemas.openxmlformats.org/presentationml/2006/ole">
              <mc:AlternateContent xmlns:mc="http://schemas.openxmlformats.org/markup-compatibility/2006">
                <mc:Choice xmlns:v="urn:schemas-microsoft-com:vml" Requires="v">
                  <p:oleObj spid="_x0000_s3179" name="Prism 6" r:id="rId7" imgW="6720493" imgH="4836148" progId="Prism6.Document">
                    <p:embed/>
                  </p:oleObj>
                </mc:Choice>
                <mc:Fallback>
                  <p:oleObj name="Prism 6" r:id="rId7" imgW="6720493" imgH="4836148" progId="Prism6.Document">
                    <p:embed/>
                    <p:pic>
                      <p:nvPicPr>
                        <p:cNvPr id="0" name=""/>
                        <p:cNvPicPr>
                          <a:picLocks noChangeAspect="1" noChangeArrowheads="1"/>
                        </p:cNvPicPr>
                        <p:nvPr/>
                      </p:nvPicPr>
                      <p:blipFill>
                        <a:blip r:embed="rId8"/>
                        <a:srcRect/>
                        <a:stretch>
                          <a:fillRect/>
                        </a:stretch>
                      </p:blipFill>
                      <p:spPr bwMode="auto">
                        <a:xfrm>
                          <a:off x="2795046" y="3875957"/>
                          <a:ext cx="4513766" cy="2750860"/>
                        </a:xfrm>
                        <a:prstGeom prst="rect">
                          <a:avLst/>
                        </a:prstGeom>
                        <a:noFill/>
                        <a:ln w="9525">
                          <a:noFill/>
                          <a:miter lim="800000"/>
                          <a:headEnd/>
                          <a:tailEnd/>
                        </a:ln>
                        <a:extLst/>
                      </p:spPr>
                    </p:pic>
                  </p:oleObj>
                </mc:Fallback>
              </mc:AlternateContent>
            </a:graphicData>
          </a:graphic>
        </p:graphicFrame>
        <p:sp>
          <p:nvSpPr>
            <p:cNvPr id="35" name="TextBox 34"/>
            <p:cNvSpPr txBox="1"/>
            <p:nvPr/>
          </p:nvSpPr>
          <p:spPr>
            <a:xfrm>
              <a:off x="2525396" y="3908410"/>
              <a:ext cx="276038" cy="300082"/>
            </a:xfrm>
            <a:prstGeom prst="rect">
              <a:avLst/>
            </a:prstGeom>
            <a:noFill/>
          </p:spPr>
          <p:txBody>
            <a:bodyPr wrap="none" rtlCol="0">
              <a:spAutoFit/>
            </a:bodyPr>
            <a:lstStyle/>
            <a:p>
              <a:r>
                <a:rPr lang="en-US" sz="1350" b="1" dirty="0"/>
                <a:t>C</a:t>
              </a:r>
              <a:endParaRPr lang="en-IN" sz="1350" b="1" dirty="0"/>
            </a:p>
          </p:txBody>
        </p:sp>
      </p:grpSp>
      <p:pic>
        <p:nvPicPr>
          <p:cNvPr id="4" name="Picture 3"/>
          <p:cNvPicPr>
            <a:picLocks noChangeAspect="1"/>
          </p:cNvPicPr>
          <p:nvPr/>
        </p:nvPicPr>
        <p:blipFill>
          <a:blip r:embed="rId9"/>
          <a:stretch>
            <a:fillRect/>
          </a:stretch>
        </p:blipFill>
        <p:spPr>
          <a:xfrm rot="5400000">
            <a:off x="-372094" y="3862097"/>
            <a:ext cx="2652977" cy="1436176"/>
          </a:xfrm>
          <a:prstGeom prst="rect">
            <a:avLst/>
          </a:prstGeom>
        </p:spPr>
      </p:pic>
    </p:spTree>
    <p:extLst>
      <p:ext uri="{BB962C8B-B14F-4D97-AF65-F5344CB8AC3E}">
        <p14:creationId xmlns:p14="http://schemas.microsoft.com/office/powerpoint/2010/main" val="380629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0" y="84138"/>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200" b="1" dirty="0">
                <a:solidFill>
                  <a:srgbClr val="000066"/>
                </a:solidFill>
                <a:latin typeface="Andalus" panose="02020603050405020304" pitchFamily="18" charset="-78"/>
                <a:cs typeface="Andalus" panose="02020603050405020304" pitchFamily="18" charset="-78"/>
              </a:rPr>
              <a:t>Stemness gene expression across the resistant models</a:t>
            </a:r>
            <a:endParaRPr lang="en-IN" altLang="en-US" sz="3200" b="1" dirty="0">
              <a:solidFill>
                <a:srgbClr val="000066"/>
              </a:solidFill>
              <a:latin typeface="Andalus" panose="02020603050405020304" pitchFamily="18" charset="-78"/>
              <a:cs typeface="Andalus" panose="02020603050405020304" pitchFamily="18" charset="-78"/>
            </a:endParaRPr>
          </a:p>
        </p:txBody>
      </p:sp>
      <p:graphicFrame>
        <p:nvGraphicFramePr>
          <p:cNvPr id="19459" name="Object 3"/>
          <p:cNvGraphicFramePr>
            <a:graphicFrameLocks noChangeAspect="1"/>
          </p:cNvGraphicFramePr>
          <p:nvPr>
            <p:extLst>
              <p:ext uri="{D42A27DB-BD31-4B8C-83A1-F6EECF244321}">
                <p14:modId xmlns:p14="http://schemas.microsoft.com/office/powerpoint/2010/main" val="1045887942"/>
              </p:ext>
            </p:extLst>
          </p:nvPr>
        </p:nvGraphicFramePr>
        <p:xfrm>
          <a:off x="723331" y="972403"/>
          <a:ext cx="7287905" cy="5275263"/>
        </p:xfrm>
        <a:graphic>
          <a:graphicData uri="http://schemas.openxmlformats.org/presentationml/2006/ole">
            <mc:AlternateContent xmlns:mc="http://schemas.openxmlformats.org/markup-compatibility/2006">
              <mc:Choice xmlns:v="urn:schemas-microsoft-com:vml" Requires="v">
                <p:oleObj spid="_x0000_s21514" name="Prism 6" r:id="rId3" imgW="6412992" imgH="5350764" progId="Prism6.Document">
                  <p:embed/>
                </p:oleObj>
              </mc:Choice>
              <mc:Fallback>
                <p:oleObj name="Prism 6" r:id="rId3" imgW="6412992" imgH="5350764" progId="Prism6.Document">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331" y="972403"/>
                        <a:ext cx="7287905" cy="527526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721466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30163" y="41491"/>
            <a:ext cx="9144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800" b="1" dirty="0">
                <a:solidFill>
                  <a:srgbClr val="000048"/>
                </a:solidFill>
                <a:latin typeface="Andalus" panose="02020603050405020304" pitchFamily="18" charset="-78"/>
                <a:cs typeface="Andalus" panose="02020603050405020304" pitchFamily="18" charset="-78"/>
              </a:rPr>
              <a:t>Biomarker analysis across the resistant models</a:t>
            </a:r>
            <a:endParaRPr lang="en-IN" altLang="en-US" sz="2800" b="1" dirty="0">
              <a:solidFill>
                <a:srgbClr val="000048"/>
              </a:solidFill>
              <a:latin typeface="Andalus" panose="02020603050405020304" pitchFamily="18" charset="-78"/>
              <a:cs typeface="Andalus" panose="02020603050405020304" pitchFamily="18" charset="-78"/>
            </a:endParaRPr>
          </a:p>
        </p:txBody>
      </p:sp>
      <p:pic>
        <p:nvPicPr>
          <p:cNvPr id="20488" name="Picture 3"/>
          <p:cNvPicPr>
            <a:picLocks noChangeAspect="1"/>
          </p:cNvPicPr>
          <p:nvPr/>
        </p:nvPicPr>
        <p:blipFill rotWithShape="1">
          <a:blip r:embed="rId2">
            <a:extLst>
              <a:ext uri="{28A0092B-C50C-407E-A947-70E740481C1C}">
                <a14:useLocalDpi xmlns:a14="http://schemas.microsoft.com/office/drawing/2010/main" val="0"/>
              </a:ext>
            </a:extLst>
          </a:blip>
          <a:srcRect b="6568"/>
          <a:stretch/>
        </p:blipFill>
        <p:spPr bwMode="auto">
          <a:xfrm>
            <a:off x="328345" y="563779"/>
            <a:ext cx="8547636" cy="5827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0582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800235" y="3838568"/>
            <a:ext cx="2739381" cy="2340920"/>
          </a:xfrm>
          <a:prstGeom prst="rect">
            <a:avLst/>
          </a:prstGeom>
        </p:spPr>
      </p:pic>
      <p:grpSp>
        <p:nvGrpSpPr>
          <p:cNvPr id="20" name="Group 5"/>
          <p:cNvGrpSpPr>
            <a:grpSpLocks/>
          </p:cNvGrpSpPr>
          <p:nvPr/>
        </p:nvGrpSpPr>
        <p:grpSpPr bwMode="auto">
          <a:xfrm>
            <a:off x="-56998" y="1172208"/>
            <a:ext cx="5605567" cy="1080257"/>
            <a:chOff x="-228600" y="902598"/>
            <a:chExt cx="6485586" cy="1232254"/>
          </a:xfrm>
        </p:grpSpPr>
        <p:pic>
          <p:nvPicPr>
            <p:cNvPr id="2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t="22459"/>
            <a:stretch>
              <a:fillRect/>
            </a:stretch>
          </p:blipFill>
          <p:spPr bwMode="auto">
            <a:xfrm>
              <a:off x="-228600" y="1219952"/>
              <a:ext cx="6172200" cy="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7"/>
            <p:cNvSpPr>
              <a:spLocks noChangeArrowheads="1"/>
            </p:cNvSpPr>
            <p:nvPr/>
          </p:nvSpPr>
          <p:spPr bwMode="auto">
            <a:xfrm>
              <a:off x="82918" y="902598"/>
              <a:ext cx="6174068" cy="596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IN" altLang="en-US" sz="1400" b="1"/>
                <a:t>Oct4 target Sequence adapted from  Zaheres et al, Stem Cells, 2005</a:t>
              </a:r>
              <a:endParaRPr lang="en-IN" altLang="en-US" sz="1400" b="1">
                <a:solidFill>
                  <a:srgbClr val="006600"/>
                </a:solidFill>
              </a:endParaRPr>
            </a:p>
          </p:txBody>
        </p:sp>
      </p:grpSp>
      <p:pic>
        <p:nvPicPr>
          <p:cNvPr id="25" name="Picture 1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246" y="2530674"/>
            <a:ext cx="5421323" cy="33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3"/>
          <p:cNvSpPr txBox="1">
            <a:spLocks noChangeArrowheads="1"/>
          </p:cNvSpPr>
          <p:nvPr/>
        </p:nvSpPr>
        <p:spPr bwMode="auto">
          <a:xfrm>
            <a:off x="85550" y="108053"/>
            <a:ext cx="87854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800" b="1" dirty="0">
                <a:solidFill>
                  <a:srgbClr val="002060"/>
                </a:solidFill>
                <a:latin typeface="Andalus" panose="02020603050405020304" pitchFamily="18" charset="-78"/>
                <a:cs typeface="Andalus" panose="02020603050405020304" pitchFamily="18" charset="-78"/>
              </a:rPr>
              <a:t>Knock down of </a:t>
            </a:r>
            <a:r>
              <a:rPr lang="en-US" altLang="en-US" sz="2800" b="1" i="1" dirty="0">
                <a:solidFill>
                  <a:srgbClr val="002060"/>
                </a:solidFill>
                <a:latin typeface="Andalus" panose="02020603050405020304" pitchFamily="18" charset="-78"/>
                <a:cs typeface="Andalus" panose="02020603050405020304" pitchFamily="18" charset="-78"/>
              </a:rPr>
              <a:t>Oct4</a:t>
            </a:r>
            <a:r>
              <a:rPr lang="en-US" altLang="en-US" sz="2800" b="1" dirty="0">
                <a:solidFill>
                  <a:srgbClr val="002060"/>
                </a:solidFill>
                <a:latin typeface="Andalus" panose="02020603050405020304" pitchFamily="18" charset="-78"/>
                <a:cs typeface="Andalus" panose="02020603050405020304" pitchFamily="18" charset="-78"/>
              </a:rPr>
              <a:t> gene using pll3.7 lentilox vector</a:t>
            </a:r>
            <a:endParaRPr lang="en-IN" altLang="en-US" sz="2800" b="1" dirty="0">
              <a:solidFill>
                <a:srgbClr val="002060"/>
              </a:solidFill>
              <a:latin typeface="Andalus" panose="02020603050405020304" pitchFamily="18" charset="-78"/>
              <a:cs typeface="Andalus" panose="02020603050405020304" pitchFamily="18" charset="-78"/>
            </a:endParaRPr>
          </a:p>
        </p:txBody>
      </p:sp>
      <p:pic>
        <p:nvPicPr>
          <p:cNvPr id="3" name="Picture 2"/>
          <p:cNvPicPr>
            <a:picLocks noChangeAspect="1"/>
          </p:cNvPicPr>
          <p:nvPr/>
        </p:nvPicPr>
        <p:blipFill>
          <a:blip r:embed="rId5"/>
          <a:stretch>
            <a:fillRect/>
          </a:stretch>
        </p:blipFill>
        <p:spPr>
          <a:xfrm>
            <a:off x="5774508" y="917302"/>
            <a:ext cx="2702928" cy="2938166"/>
          </a:xfrm>
          <a:prstGeom prst="rect">
            <a:avLst/>
          </a:prstGeom>
        </p:spPr>
      </p:pic>
    </p:spTree>
    <p:extLst>
      <p:ext uri="{BB962C8B-B14F-4D97-AF65-F5344CB8AC3E}">
        <p14:creationId xmlns:p14="http://schemas.microsoft.com/office/powerpoint/2010/main" val="29341675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7615" y="1072922"/>
            <a:ext cx="4030726" cy="256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Box 12"/>
          <p:cNvSpPr txBox="1">
            <a:spLocks noChangeArrowheads="1"/>
          </p:cNvSpPr>
          <p:nvPr/>
        </p:nvSpPr>
        <p:spPr bwMode="auto">
          <a:xfrm>
            <a:off x="331098" y="126595"/>
            <a:ext cx="83872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800" b="1" dirty="0">
                <a:solidFill>
                  <a:srgbClr val="002060"/>
                </a:solidFill>
                <a:latin typeface="Andalus" panose="02020603050405020304" pitchFamily="18" charset="-78"/>
                <a:cs typeface="Andalus" panose="02020603050405020304" pitchFamily="18" charset="-78"/>
              </a:rPr>
              <a:t>Effect of oct4 KD on its self renewal and drug resistance</a:t>
            </a:r>
          </a:p>
        </p:txBody>
      </p:sp>
      <p:sp>
        <p:nvSpPr>
          <p:cNvPr id="27653" name="TextBox 2"/>
          <p:cNvSpPr txBox="1">
            <a:spLocks noChangeArrowheads="1"/>
          </p:cNvSpPr>
          <p:nvPr/>
        </p:nvSpPr>
        <p:spPr bwMode="auto">
          <a:xfrm>
            <a:off x="669866" y="782386"/>
            <a:ext cx="228453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500" b="1" dirty="0">
                <a:solidFill>
                  <a:srgbClr val="C00000"/>
                </a:solidFill>
              </a:rPr>
              <a:t>A </a:t>
            </a:r>
            <a:r>
              <a:rPr lang="en-US" altLang="en-US" sz="1350" b="1" dirty="0">
                <a:solidFill>
                  <a:srgbClr val="C00000"/>
                </a:solidFill>
              </a:rPr>
              <a:t>  </a:t>
            </a:r>
            <a:r>
              <a:rPr lang="en-US" altLang="en-US" sz="1350" u="sng" dirty="0">
                <a:solidFill>
                  <a:srgbClr val="C00000"/>
                </a:solidFill>
              </a:rPr>
              <a:t>Spheroid formation assay  </a:t>
            </a:r>
            <a:endParaRPr lang="en-IN" altLang="en-US" sz="1350" u="sng" dirty="0">
              <a:solidFill>
                <a:srgbClr val="C00000"/>
              </a:solidFill>
            </a:endParaRPr>
          </a:p>
        </p:txBody>
      </p:sp>
      <p:sp>
        <p:nvSpPr>
          <p:cNvPr id="27654" name="TextBox 18"/>
          <p:cNvSpPr txBox="1">
            <a:spLocks noChangeArrowheads="1"/>
          </p:cNvSpPr>
          <p:nvPr/>
        </p:nvSpPr>
        <p:spPr bwMode="auto">
          <a:xfrm>
            <a:off x="4867614" y="791285"/>
            <a:ext cx="313912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500" b="1" dirty="0">
                <a:solidFill>
                  <a:srgbClr val="C00000"/>
                </a:solidFill>
              </a:rPr>
              <a:t>B</a:t>
            </a:r>
            <a:r>
              <a:rPr lang="en-US" altLang="en-US" sz="1350" b="1" dirty="0">
                <a:solidFill>
                  <a:srgbClr val="C00000"/>
                </a:solidFill>
              </a:rPr>
              <a:t>  </a:t>
            </a:r>
            <a:r>
              <a:rPr lang="en-US" altLang="en-US" sz="1350" u="sng" dirty="0">
                <a:solidFill>
                  <a:srgbClr val="C00000"/>
                </a:solidFill>
              </a:rPr>
              <a:t>Spheroid formation at multiple passage</a:t>
            </a:r>
            <a:endParaRPr lang="en-IN" altLang="en-US" sz="1350" u="sng" dirty="0">
              <a:solidFill>
                <a:srgbClr val="C00000"/>
              </a:solidFill>
            </a:endParaRPr>
          </a:p>
        </p:txBody>
      </p:sp>
      <p:sp>
        <p:nvSpPr>
          <p:cNvPr id="6" name="Rectangle 5"/>
          <p:cNvSpPr/>
          <p:nvPr/>
        </p:nvSpPr>
        <p:spPr>
          <a:xfrm>
            <a:off x="92153" y="779701"/>
            <a:ext cx="4043617" cy="2911426"/>
          </a:xfrm>
          <a:prstGeom prst="rect">
            <a:avLst/>
          </a:prstGeom>
          <a:noFill/>
        </p:spPr>
        <p:style>
          <a:lnRef idx="2">
            <a:schemeClr val="dk1"/>
          </a:lnRef>
          <a:fillRef idx="1">
            <a:schemeClr val="lt1"/>
          </a:fillRef>
          <a:effectRef idx="0">
            <a:schemeClr val="dk1"/>
          </a:effectRef>
          <a:fontRef idx="minor">
            <a:schemeClr val="dk1"/>
          </a:fontRef>
        </p:style>
        <p:txBody>
          <a:bodyPr anchor="ctr"/>
          <a:lstStyle/>
          <a:p>
            <a:pPr algn="ctr">
              <a:defRPr/>
            </a:pPr>
            <a:endParaRPr lang="en-IN" sz="1350"/>
          </a:p>
        </p:txBody>
      </p:sp>
      <p:sp>
        <p:nvSpPr>
          <p:cNvPr id="23" name="Rectangle 22"/>
          <p:cNvSpPr/>
          <p:nvPr/>
        </p:nvSpPr>
        <p:spPr>
          <a:xfrm>
            <a:off x="4555209" y="771360"/>
            <a:ext cx="4343132" cy="2902611"/>
          </a:xfrm>
          <a:prstGeom prst="rect">
            <a:avLst/>
          </a:prstGeom>
          <a:noFill/>
        </p:spPr>
        <p:style>
          <a:lnRef idx="2">
            <a:schemeClr val="dk1"/>
          </a:lnRef>
          <a:fillRef idx="1">
            <a:schemeClr val="lt1"/>
          </a:fillRef>
          <a:effectRef idx="0">
            <a:schemeClr val="dk1"/>
          </a:effectRef>
          <a:fontRef idx="minor">
            <a:schemeClr val="dk1"/>
          </a:fontRef>
        </p:style>
        <p:txBody>
          <a:bodyPr anchor="ctr"/>
          <a:lstStyle/>
          <a:p>
            <a:pPr algn="ctr">
              <a:defRPr/>
            </a:pPr>
            <a:endParaRPr lang="en-IN" sz="1350"/>
          </a:p>
        </p:txBody>
      </p:sp>
      <p:pic>
        <p:nvPicPr>
          <p:cNvPr id="27657"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45" y="1041990"/>
            <a:ext cx="3751393" cy="264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8" name="TextBox 13"/>
          <p:cNvSpPr txBox="1">
            <a:spLocks noChangeArrowheads="1"/>
          </p:cNvSpPr>
          <p:nvPr/>
        </p:nvSpPr>
        <p:spPr bwMode="auto">
          <a:xfrm>
            <a:off x="692070" y="1238122"/>
            <a:ext cx="793807"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825" b="1" dirty="0"/>
              <a:t>*     P&lt;0.05</a:t>
            </a:r>
          </a:p>
          <a:p>
            <a:r>
              <a:rPr lang="en-US" altLang="en-US" sz="825" b="1" dirty="0"/>
              <a:t>**   P&lt;0.005</a:t>
            </a:r>
          </a:p>
          <a:p>
            <a:r>
              <a:rPr lang="en-US" altLang="en-US" sz="825" b="1" dirty="0"/>
              <a:t>***  P&lt;0.0005</a:t>
            </a:r>
            <a:endParaRPr lang="en-IN" altLang="en-US" sz="825" b="1" dirty="0"/>
          </a:p>
        </p:txBody>
      </p:sp>
      <p:grpSp>
        <p:nvGrpSpPr>
          <p:cNvPr id="4" name="Group 3"/>
          <p:cNvGrpSpPr/>
          <p:nvPr/>
        </p:nvGrpSpPr>
        <p:grpSpPr>
          <a:xfrm>
            <a:off x="102493" y="3893977"/>
            <a:ext cx="8962967" cy="2610853"/>
            <a:chOff x="34253" y="4385298"/>
            <a:chExt cx="8962967" cy="2610853"/>
          </a:xfrm>
        </p:grpSpPr>
        <p:grpSp>
          <p:nvGrpSpPr>
            <p:cNvPr id="27664" name="Group 2"/>
            <p:cNvGrpSpPr>
              <a:grpSpLocks/>
            </p:cNvGrpSpPr>
            <p:nvPr/>
          </p:nvGrpSpPr>
          <p:grpSpPr bwMode="auto">
            <a:xfrm>
              <a:off x="3759598" y="4423438"/>
              <a:ext cx="3061159" cy="2434564"/>
              <a:chOff x="1623755" y="4693388"/>
              <a:chExt cx="4081219" cy="3245216"/>
            </a:xfrm>
          </p:grpSpPr>
          <p:graphicFrame>
            <p:nvGraphicFramePr>
              <p:cNvPr id="27672" name="Object 11"/>
              <p:cNvGraphicFramePr>
                <a:graphicFrameLocks noChangeAspect="1"/>
              </p:cNvGraphicFramePr>
              <p:nvPr>
                <p:extLst>
                  <p:ext uri="{D42A27DB-BD31-4B8C-83A1-F6EECF244321}">
                    <p14:modId xmlns:p14="http://schemas.microsoft.com/office/powerpoint/2010/main" val="1575480556"/>
                  </p:ext>
                </p:extLst>
              </p:nvPr>
            </p:nvGraphicFramePr>
            <p:xfrm>
              <a:off x="2415743" y="5282716"/>
              <a:ext cx="2767329" cy="2655888"/>
            </p:xfrm>
            <a:graphic>
              <a:graphicData uri="http://schemas.openxmlformats.org/presentationml/2006/ole">
                <mc:AlternateContent xmlns:mc="http://schemas.openxmlformats.org/markup-compatibility/2006">
                  <mc:Choice xmlns:v="urn:schemas-microsoft-com:vml" Requires="v">
                    <p:oleObj spid="_x0000_s5173" name="Prism 6" r:id="rId5" imgW="5158740" imgH="4960620" progId="Prism6.Document">
                      <p:embed/>
                    </p:oleObj>
                  </mc:Choice>
                  <mc:Fallback>
                    <p:oleObj name="Prism 6" r:id="rId5" imgW="5158740" imgH="4960620" progId="Prism6.Document">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5743" y="5282716"/>
                            <a:ext cx="2767329" cy="2655888"/>
                          </a:xfrm>
                          <a:prstGeom prst="rect">
                            <a:avLst/>
                          </a:prstGeom>
                          <a:noFill/>
                          <a:ln>
                            <a:noFill/>
                          </a:ln>
                          <a:extLst/>
                        </p:spPr>
                      </p:pic>
                    </p:oleObj>
                  </mc:Fallback>
                </mc:AlternateContent>
              </a:graphicData>
            </a:graphic>
          </p:graphicFrame>
          <p:sp>
            <p:nvSpPr>
              <p:cNvPr id="27673" name="TextBox 20"/>
              <p:cNvSpPr txBox="1">
                <a:spLocks noChangeArrowheads="1"/>
              </p:cNvSpPr>
              <p:nvPr/>
            </p:nvSpPr>
            <p:spPr bwMode="auto">
              <a:xfrm>
                <a:off x="1623755" y="4693388"/>
                <a:ext cx="4081219" cy="43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500" b="1" dirty="0">
                    <a:solidFill>
                      <a:srgbClr val="C00000"/>
                    </a:solidFill>
                  </a:rPr>
                  <a:t>D</a:t>
                </a:r>
                <a:r>
                  <a:rPr lang="en-US" altLang="en-US" sz="1350" b="1" dirty="0">
                    <a:solidFill>
                      <a:srgbClr val="C00000"/>
                    </a:solidFill>
                  </a:rPr>
                  <a:t>  </a:t>
                </a:r>
                <a:r>
                  <a:rPr lang="en-US" altLang="en-US" sz="1350" u="sng" dirty="0">
                    <a:solidFill>
                      <a:srgbClr val="C00000"/>
                    </a:solidFill>
                  </a:rPr>
                  <a:t>MTT assay to monitor drug resistance </a:t>
                </a:r>
                <a:endParaRPr lang="en-IN" altLang="en-US" sz="1350" u="sng" dirty="0">
                  <a:solidFill>
                    <a:srgbClr val="C00000"/>
                  </a:solidFill>
                </a:endParaRPr>
              </a:p>
            </p:txBody>
          </p:sp>
        </p:grpSp>
        <p:sp>
          <p:nvSpPr>
            <p:cNvPr id="27661" name="TextBox 20"/>
            <p:cNvSpPr txBox="1">
              <a:spLocks noChangeArrowheads="1"/>
            </p:cNvSpPr>
            <p:nvPr/>
          </p:nvSpPr>
          <p:spPr bwMode="auto">
            <a:xfrm>
              <a:off x="6882978" y="4418162"/>
              <a:ext cx="17732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600" b="1" dirty="0">
                  <a:solidFill>
                    <a:srgbClr val="C00000"/>
                  </a:solidFill>
                </a:rPr>
                <a:t>E</a:t>
              </a:r>
              <a:r>
                <a:rPr lang="en-US" altLang="en-US" sz="1400" b="1" dirty="0">
                  <a:solidFill>
                    <a:srgbClr val="C00000"/>
                  </a:solidFill>
                </a:rPr>
                <a:t>  </a:t>
              </a:r>
              <a:r>
                <a:rPr lang="en-US" altLang="en-US" sz="1400" b="1" u="sng" dirty="0">
                  <a:solidFill>
                    <a:srgbClr val="C00000"/>
                  </a:solidFill>
                </a:rPr>
                <a:t>Oct4 KD and P-AKT</a:t>
              </a:r>
              <a:endParaRPr lang="en-IN" altLang="en-US" sz="1400" b="1" u="sng" dirty="0">
                <a:solidFill>
                  <a:srgbClr val="C00000"/>
                </a:solidFill>
              </a:endParaRPr>
            </a:p>
          </p:txBody>
        </p:sp>
        <p:pic>
          <p:nvPicPr>
            <p:cNvPr id="27662"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20757" y="4966227"/>
              <a:ext cx="2176463" cy="1518047"/>
            </a:xfrm>
            <a:prstGeom prst="rect">
              <a:avLst/>
            </a:prstGeom>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27663" name="Picture 9"/>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82978" y="6277105"/>
              <a:ext cx="340519" cy="20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9"/>
            <a:stretch>
              <a:fillRect/>
            </a:stretch>
          </p:blipFill>
          <p:spPr>
            <a:xfrm>
              <a:off x="34253" y="4845205"/>
              <a:ext cx="4330888" cy="2150946"/>
            </a:xfrm>
            <a:prstGeom prst="rect">
              <a:avLst/>
            </a:prstGeom>
          </p:spPr>
        </p:pic>
        <p:sp>
          <p:nvSpPr>
            <p:cNvPr id="27" name="TextBox 20"/>
            <p:cNvSpPr txBox="1">
              <a:spLocks noChangeArrowheads="1"/>
            </p:cNvSpPr>
            <p:nvPr/>
          </p:nvSpPr>
          <p:spPr bwMode="auto">
            <a:xfrm>
              <a:off x="360408" y="4385298"/>
              <a:ext cx="22509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500" b="1" dirty="0">
                  <a:solidFill>
                    <a:srgbClr val="C00000"/>
                  </a:solidFill>
                </a:rPr>
                <a:t>C</a:t>
              </a:r>
              <a:r>
                <a:rPr lang="en-US" altLang="en-US" sz="1350" b="1" dirty="0">
                  <a:solidFill>
                    <a:srgbClr val="C00000"/>
                  </a:solidFill>
                </a:rPr>
                <a:t>  </a:t>
              </a:r>
              <a:r>
                <a:rPr lang="en-US" altLang="en-US" sz="1350" u="sng" dirty="0">
                  <a:solidFill>
                    <a:srgbClr val="C00000"/>
                  </a:solidFill>
                </a:rPr>
                <a:t>Oct4 KD and SP phenotype</a:t>
              </a:r>
              <a:endParaRPr lang="en-IN" altLang="en-US" sz="1350" u="sng" dirty="0">
                <a:solidFill>
                  <a:srgbClr val="C00000"/>
                </a:solidFill>
              </a:endParaRPr>
            </a:p>
          </p:txBody>
        </p:sp>
      </p:grpSp>
      <p:pic>
        <p:nvPicPr>
          <p:cNvPr id="3" name="Picture 2"/>
          <p:cNvPicPr>
            <a:picLocks noChangeAspect="1"/>
          </p:cNvPicPr>
          <p:nvPr/>
        </p:nvPicPr>
        <p:blipFill>
          <a:blip r:embed="rId10"/>
          <a:stretch>
            <a:fillRect/>
          </a:stretch>
        </p:blipFill>
        <p:spPr>
          <a:xfrm>
            <a:off x="486775" y="1072922"/>
            <a:ext cx="8231555" cy="2580756"/>
          </a:xfrm>
          <a:prstGeom prst="rect">
            <a:avLst/>
          </a:prstGeom>
        </p:spPr>
      </p:pic>
    </p:spTree>
    <p:extLst>
      <p:ext uri="{BB962C8B-B14F-4D97-AF65-F5344CB8AC3E}">
        <p14:creationId xmlns:p14="http://schemas.microsoft.com/office/powerpoint/2010/main" val="250816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1"/>
          <p:cNvGrpSpPr>
            <a:grpSpLocks/>
          </p:cNvGrpSpPr>
          <p:nvPr/>
        </p:nvGrpSpPr>
        <p:grpSpPr bwMode="auto">
          <a:xfrm>
            <a:off x="937320" y="701350"/>
            <a:ext cx="7137901" cy="6036312"/>
            <a:chOff x="2267042" y="482606"/>
            <a:chExt cx="12446877" cy="7800372"/>
          </a:xfrm>
        </p:grpSpPr>
        <p:pic>
          <p:nvPicPr>
            <p:cNvPr id="31749"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042" y="482606"/>
              <a:ext cx="12446877" cy="502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3504" y="5504566"/>
              <a:ext cx="4140974" cy="2722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751" name="Object 3"/>
            <p:cNvGraphicFramePr>
              <a:graphicFrameLocks noChangeAspect="1"/>
            </p:cNvGraphicFramePr>
            <p:nvPr>
              <p:extLst>
                <p:ext uri="{D42A27DB-BD31-4B8C-83A1-F6EECF244321}">
                  <p14:modId xmlns:p14="http://schemas.microsoft.com/office/powerpoint/2010/main" val="1081180540"/>
                </p:ext>
              </p:extLst>
            </p:nvPr>
          </p:nvGraphicFramePr>
          <p:xfrm>
            <a:off x="10185631" y="5715990"/>
            <a:ext cx="2995906" cy="2566988"/>
          </p:xfrm>
          <a:graphic>
            <a:graphicData uri="http://schemas.openxmlformats.org/presentationml/2006/ole">
              <mc:AlternateContent xmlns:mc="http://schemas.openxmlformats.org/markup-compatibility/2006">
                <mc:Choice xmlns:v="urn:schemas-microsoft-com:vml" Requires="v">
                  <p:oleObj spid="_x0000_s6196" name="Prism 6" r:id="rId5" imgW="3652857" imgH="4393879" progId="Prism6.Document">
                    <p:embed/>
                  </p:oleObj>
                </mc:Choice>
                <mc:Fallback>
                  <p:oleObj name="Prism 6" r:id="rId5" imgW="3652857" imgH="4393879" progId="Prism6.Document">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85631" y="5715990"/>
                          <a:ext cx="2995906" cy="2566988"/>
                        </a:xfrm>
                        <a:prstGeom prst="rect">
                          <a:avLst/>
                        </a:prstGeom>
                        <a:noFill/>
                        <a:ln>
                          <a:noFill/>
                        </a:ln>
                        <a:extLst/>
                      </p:spPr>
                    </p:pic>
                  </p:oleObj>
                </mc:Fallback>
              </mc:AlternateContent>
            </a:graphicData>
          </a:graphic>
        </p:graphicFrame>
      </p:grpSp>
      <p:sp>
        <p:nvSpPr>
          <p:cNvPr id="5" name="TextBox 4"/>
          <p:cNvSpPr txBox="1"/>
          <p:nvPr/>
        </p:nvSpPr>
        <p:spPr>
          <a:xfrm>
            <a:off x="47085" y="178130"/>
            <a:ext cx="8918369" cy="523220"/>
          </a:xfrm>
          <a:prstGeom prst="rect">
            <a:avLst/>
          </a:prstGeom>
          <a:noFill/>
        </p:spPr>
        <p:txBody>
          <a:bodyPr wrap="square">
            <a:spAutoFit/>
          </a:bodyPr>
          <a:lstStyle/>
          <a:p>
            <a:pPr algn="ctr">
              <a:defRPr/>
            </a:pPr>
            <a:r>
              <a:rPr lang="en-US" sz="2800" b="1" dirty="0">
                <a:solidFill>
                  <a:srgbClr val="002060"/>
                </a:solidFill>
                <a:latin typeface="Andalus" panose="02020603050405020304" pitchFamily="18" charset="-78"/>
                <a:cs typeface="Andalus" panose="02020603050405020304" pitchFamily="18" charset="-78"/>
              </a:rPr>
              <a:t>In vivo imaging of PAC</a:t>
            </a:r>
            <a:r>
              <a:rPr lang="en-US" sz="2800" b="1" baseline="30000" dirty="0">
                <a:solidFill>
                  <a:srgbClr val="002060"/>
                </a:solidFill>
                <a:latin typeface="Andalus" panose="02020603050405020304" pitchFamily="18" charset="-78"/>
                <a:cs typeface="Andalus" panose="02020603050405020304" pitchFamily="18" charset="-78"/>
              </a:rPr>
              <a:t>ER</a:t>
            </a:r>
            <a:r>
              <a:rPr lang="en-US" sz="2800" b="1" dirty="0">
                <a:solidFill>
                  <a:srgbClr val="002060"/>
                </a:solidFill>
                <a:latin typeface="Andalus" panose="02020603050405020304" pitchFamily="18" charset="-78"/>
                <a:cs typeface="Andalus" panose="02020603050405020304" pitchFamily="18" charset="-78"/>
              </a:rPr>
              <a:t> </a:t>
            </a:r>
            <a:r>
              <a:rPr lang="en-US" sz="2800" b="1" dirty="0" smtClean="0">
                <a:solidFill>
                  <a:srgbClr val="002060"/>
                </a:solidFill>
                <a:latin typeface="Andalus" panose="02020603050405020304" pitchFamily="18" charset="-78"/>
                <a:cs typeface="Andalus" panose="02020603050405020304" pitchFamily="18" charset="-78"/>
              </a:rPr>
              <a:t>SP/NSP cells for tumor </a:t>
            </a:r>
            <a:r>
              <a:rPr lang="en-US" sz="2800" b="1" dirty="0">
                <a:solidFill>
                  <a:srgbClr val="002060"/>
                </a:solidFill>
                <a:latin typeface="Andalus" panose="02020603050405020304" pitchFamily="18" charset="-78"/>
                <a:cs typeface="Andalus" panose="02020603050405020304" pitchFamily="18" charset="-78"/>
              </a:rPr>
              <a:t>formation </a:t>
            </a:r>
          </a:p>
        </p:txBody>
      </p:sp>
    </p:spTree>
    <p:extLst>
      <p:ext uri="{BB962C8B-B14F-4D97-AF65-F5344CB8AC3E}">
        <p14:creationId xmlns:p14="http://schemas.microsoft.com/office/powerpoint/2010/main" val="3770039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789259916"/>
              </p:ext>
            </p:extLst>
          </p:nvPr>
        </p:nvGraphicFramePr>
        <p:xfrm>
          <a:off x="4949204" y="4490308"/>
          <a:ext cx="3066640" cy="22133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a:graphicFrameLocks/>
          </p:cNvGraphicFramePr>
          <p:nvPr>
            <p:extLst>
              <p:ext uri="{D42A27DB-BD31-4B8C-83A1-F6EECF244321}">
                <p14:modId xmlns:p14="http://schemas.microsoft.com/office/powerpoint/2010/main" val="2288436266"/>
              </p:ext>
            </p:extLst>
          </p:nvPr>
        </p:nvGraphicFramePr>
        <p:xfrm>
          <a:off x="1119925" y="4607626"/>
          <a:ext cx="3016332" cy="2042556"/>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a:blip r:embed="rId4"/>
          <a:stretch>
            <a:fillRect/>
          </a:stretch>
        </p:blipFill>
        <p:spPr>
          <a:xfrm>
            <a:off x="1119923" y="523220"/>
            <a:ext cx="6895919" cy="3597757"/>
          </a:xfrm>
          <a:prstGeom prst="rect">
            <a:avLst/>
          </a:prstGeom>
        </p:spPr>
      </p:pic>
      <p:sp>
        <p:nvSpPr>
          <p:cNvPr id="7" name="TextBox 6"/>
          <p:cNvSpPr txBox="1"/>
          <p:nvPr/>
        </p:nvSpPr>
        <p:spPr>
          <a:xfrm>
            <a:off x="162138" y="59375"/>
            <a:ext cx="8811491" cy="523220"/>
          </a:xfrm>
          <a:prstGeom prst="rect">
            <a:avLst/>
          </a:prstGeom>
          <a:noFill/>
        </p:spPr>
        <p:txBody>
          <a:bodyPr wrap="square">
            <a:spAutoFit/>
          </a:bodyPr>
          <a:lstStyle/>
          <a:p>
            <a:pPr algn="ctr">
              <a:defRPr/>
            </a:pPr>
            <a:r>
              <a:rPr lang="en-US" sz="2800" b="1" dirty="0">
                <a:solidFill>
                  <a:srgbClr val="002060"/>
                </a:solidFill>
                <a:latin typeface="Andalus" panose="02020603050405020304" pitchFamily="18" charset="-78"/>
                <a:cs typeface="Andalus" panose="02020603050405020304" pitchFamily="18" charset="-78"/>
              </a:rPr>
              <a:t>In vivo imaging of </a:t>
            </a:r>
            <a:r>
              <a:rPr lang="en-US" sz="2800" b="1" dirty="0" smtClean="0">
                <a:solidFill>
                  <a:srgbClr val="002060"/>
                </a:solidFill>
                <a:latin typeface="Andalus" panose="02020603050405020304" pitchFamily="18" charset="-78"/>
                <a:cs typeface="Andalus" panose="02020603050405020304" pitchFamily="18" charset="-78"/>
              </a:rPr>
              <a:t>PAC</a:t>
            </a:r>
            <a:r>
              <a:rPr lang="en-US" sz="2800" b="1" baseline="30000" dirty="0" smtClean="0">
                <a:solidFill>
                  <a:srgbClr val="002060"/>
                </a:solidFill>
                <a:latin typeface="Andalus" panose="02020603050405020304" pitchFamily="18" charset="-78"/>
                <a:cs typeface="Andalus" panose="02020603050405020304" pitchFamily="18" charset="-78"/>
              </a:rPr>
              <a:t>LR </a:t>
            </a:r>
            <a:r>
              <a:rPr lang="en-US" sz="2800" b="1" dirty="0" smtClean="0">
                <a:solidFill>
                  <a:srgbClr val="002060"/>
                </a:solidFill>
                <a:latin typeface="Andalus" panose="02020603050405020304" pitchFamily="18" charset="-78"/>
                <a:cs typeface="Andalus" panose="02020603050405020304" pitchFamily="18" charset="-78"/>
              </a:rPr>
              <a:t>SP/NSP </a:t>
            </a:r>
            <a:r>
              <a:rPr lang="en-US" sz="2800" b="1" dirty="0">
                <a:solidFill>
                  <a:srgbClr val="002060"/>
                </a:solidFill>
                <a:latin typeface="Andalus" panose="02020603050405020304" pitchFamily="18" charset="-78"/>
                <a:cs typeface="Andalus" panose="02020603050405020304" pitchFamily="18" charset="-78"/>
              </a:rPr>
              <a:t>cells </a:t>
            </a:r>
            <a:r>
              <a:rPr lang="en-US" sz="2800" b="1" dirty="0" smtClean="0">
                <a:solidFill>
                  <a:srgbClr val="002060"/>
                </a:solidFill>
                <a:latin typeface="Andalus" panose="02020603050405020304" pitchFamily="18" charset="-78"/>
                <a:cs typeface="Andalus" panose="02020603050405020304" pitchFamily="18" charset="-78"/>
              </a:rPr>
              <a:t>for tumor </a:t>
            </a:r>
            <a:r>
              <a:rPr lang="en-US" sz="2800" b="1" dirty="0">
                <a:solidFill>
                  <a:srgbClr val="002060"/>
                </a:solidFill>
                <a:latin typeface="Andalus" panose="02020603050405020304" pitchFamily="18" charset="-78"/>
                <a:cs typeface="Andalus" panose="02020603050405020304" pitchFamily="18" charset="-78"/>
              </a:rPr>
              <a:t>formation </a:t>
            </a:r>
          </a:p>
        </p:txBody>
      </p:sp>
      <p:sp>
        <p:nvSpPr>
          <p:cNvPr id="8" name="TextBox 7"/>
          <p:cNvSpPr txBox="1"/>
          <p:nvPr/>
        </p:nvSpPr>
        <p:spPr>
          <a:xfrm>
            <a:off x="2054431" y="4336420"/>
            <a:ext cx="1656287" cy="307777"/>
          </a:xfrm>
          <a:prstGeom prst="rect">
            <a:avLst/>
          </a:prstGeom>
          <a:noFill/>
        </p:spPr>
        <p:txBody>
          <a:bodyPr wrap="none" rtlCol="0">
            <a:spAutoFit/>
          </a:bodyPr>
          <a:lstStyle/>
          <a:p>
            <a:r>
              <a:rPr lang="en-IN" sz="1400" b="1" dirty="0" smtClean="0"/>
              <a:t>SP </a:t>
            </a:r>
            <a:r>
              <a:rPr lang="en-IN" sz="1400" b="1" dirty="0" err="1" smtClean="0"/>
              <a:t>Tumor</a:t>
            </a:r>
            <a:r>
              <a:rPr lang="en-IN" sz="1400" b="1" dirty="0" smtClean="0"/>
              <a:t> </a:t>
            </a:r>
            <a:r>
              <a:rPr lang="en-IN" sz="1400" b="1" dirty="0" err="1" smtClean="0"/>
              <a:t>Xenograft</a:t>
            </a:r>
            <a:endParaRPr lang="en-IN" sz="1400" b="1" dirty="0"/>
          </a:p>
        </p:txBody>
      </p:sp>
      <p:sp>
        <p:nvSpPr>
          <p:cNvPr id="9" name="Rectangle 8"/>
          <p:cNvSpPr/>
          <p:nvPr/>
        </p:nvSpPr>
        <p:spPr>
          <a:xfrm rot="16200000">
            <a:off x="344519" y="5228362"/>
            <a:ext cx="1181477" cy="369332"/>
          </a:xfrm>
          <a:prstGeom prst="rect">
            <a:avLst/>
          </a:prstGeom>
        </p:spPr>
        <p:txBody>
          <a:bodyPr wrap="none">
            <a:spAutoFit/>
          </a:bodyPr>
          <a:lstStyle/>
          <a:p>
            <a:r>
              <a:rPr lang="en-IN" b="1" dirty="0"/>
              <a:t>p/s/cm²/</a:t>
            </a:r>
            <a:r>
              <a:rPr lang="en-IN" b="1" dirty="0" err="1"/>
              <a:t>sr</a:t>
            </a:r>
            <a:endParaRPr lang="en-IN" b="1" dirty="0"/>
          </a:p>
        </p:txBody>
      </p:sp>
      <p:sp>
        <p:nvSpPr>
          <p:cNvPr id="10" name="Rectangle 9"/>
          <p:cNvSpPr/>
          <p:nvPr/>
        </p:nvSpPr>
        <p:spPr>
          <a:xfrm rot="16200000">
            <a:off x="4161810" y="5228363"/>
            <a:ext cx="1181477" cy="369332"/>
          </a:xfrm>
          <a:prstGeom prst="rect">
            <a:avLst/>
          </a:prstGeom>
        </p:spPr>
        <p:txBody>
          <a:bodyPr wrap="none">
            <a:spAutoFit/>
          </a:bodyPr>
          <a:lstStyle/>
          <a:p>
            <a:r>
              <a:rPr lang="en-IN" b="1" dirty="0"/>
              <a:t>p/s/cm²/</a:t>
            </a:r>
            <a:r>
              <a:rPr lang="en-IN" b="1" dirty="0" err="1"/>
              <a:t>sr</a:t>
            </a:r>
            <a:endParaRPr lang="en-IN" b="1" dirty="0"/>
          </a:p>
        </p:txBody>
      </p:sp>
      <p:sp>
        <p:nvSpPr>
          <p:cNvPr id="11" name="TextBox 7"/>
          <p:cNvSpPr txBox="1"/>
          <p:nvPr/>
        </p:nvSpPr>
        <p:spPr>
          <a:xfrm>
            <a:off x="5964607" y="4336420"/>
            <a:ext cx="1774909" cy="318684"/>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1400" b="1" dirty="0" smtClean="0"/>
              <a:t>NSP </a:t>
            </a:r>
            <a:r>
              <a:rPr lang="en-IN" sz="1400" b="1" dirty="0" err="1" smtClean="0"/>
              <a:t>Tumor</a:t>
            </a:r>
            <a:r>
              <a:rPr lang="en-IN" sz="1400" b="1" dirty="0" smtClean="0"/>
              <a:t> </a:t>
            </a:r>
            <a:r>
              <a:rPr lang="en-IN" sz="1400" b="1" dirty="0" err="1" smtClean="0"/>
              <a:t>Xenograft</a:t>
            </a:r>
            <a:endParaRPr lang="en-IN" sz="1400" b="1" dirty="0"/>
          </a:p>
        </p:txBody>
      </p:sp>
    </p:spTree>
    <p:extLst>
      <p:ext uri="{BB962C8B-B14F-4D97-AF65-F5344CB8AC3E}">
        <p14:creationId xmlns:p14="http://schemas.microsoft.com/office/powerpoint/2010/main" val="33523774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277180" y="209576"/>
            <a:ext cx="8428911" cy="523220"/>
          </a:xfrm>
          <a:prstGeom prst="rect">
            <a:avLst/>
          </a:prstGeom>
          <a:noFill/>
        </p:spPr>
        <p:txBody>
          <a:bodyPr wrap="none">
            <a:spAutoFit/>
          </a:bodyPr>
          <a:lstStyle/>
          <a:p>
            <a:pPr algn="ctr">
              <a:defRPr/>
            </a:pPr>
            <a:r>
              <a:rPr lang="en-US" sz="2800" b="1" dirty="0">
                <a:solidFill>
                  <a:srgbClr val="002060"/>
                </a:solidFill>
                <a:latin typeface="Andalus" panose="02020603050405020304" pitchFamily="18" charset="-78"/>
                <a:cs typeface="Andalus" panose="02020603050405020304" pitchFamily="18" charset="-78"/>
              </a:rPr>
              <a:t>In vivo imaging of CIS</a:t>
            </a:r>
            <a:r>
              <a:rPr lang="en-US" sz="2800" b="1" baseline="30000" dirty="0">
                <a:solidFill>
                  <a:srgbClr val="002060"/>
                </a:solidFill>
                <a:latin typeface="Andalus" panose="02020603050405020304" pitchFamily="18" charset="-78"/>
                <a:cs typeface="Andalus" panose="02020603050405020304" pitchFamily="18" charset="-78"/>
              </a:rPr>
              <a:t>LR</a:t>
            </a:r>
            <a:r>
              <a:rPr lang="en-US" sz="2800" b="1" dirty="0">
                <a:solidFill>
                  <a:srgbClr val="002060"/>
                </a:solidFill>
                <a:latin typeface="Andalus" panose="02020603050405020304" pitchFamily="18" charset="-78"/>
                <a:cs typeface="Andalus" panose="02020603050405020304" pitchFamily="18" charset="-78"/>
              </a:rPr>
              <a:t> </a:t>
            </a:r>
            <a:r>
              <a:rPr lang="en-US" sz="2800" b="1" dirty="0" smtClean="0">
                <a:solidFill>
                  <a:srgbClr val="002060"/>
                </a:solidFill>
                <a:latin typeface="Andalus" panose="02020603050405020304" pitchFamily="18" charset="-78"/>
                <a:cs typeface="Andalus" panose="02020603050405020304" pitchFamily="18" charset="-78"/>
              </a:rPr>
              <a:t>SP/NSP </a:t>
            </a:r>
            <a:r>
              <a:rPr lang="en-US" sz="2800" b="1" dirty="0">
                <a:solidFill>
                  <a:srgbClr val="002060"/>
                </a:solidFill>
                <a:latin typeface="Andalus" panose="02020603050405020304" pitchFamily="18" charset="-78"/>
                <a:cs typeface="Andalus" panose="02020603050405020304" pitchFamily="18" charset="-78"/>
              </a:rPr>
              <a:t>cells for tumor formation</a:t>
            </a:r>
          </a:p>
        </p:txBody>
      </p:sp>
      <p:grpSp>
        <p:nvGrpSpPr>
          <p:cNvPr id="33795" name="Group 1"/>
          <p:cNvGrpSpPr>
            <a:grpSpLocks/>
          </p:cNvGrpSpPr>
          <p:nvPr/>
        </p:nvGrpSpPr>
        <p:grpSpPr bwMode="auto">
          <a:xfrm>
            <a:off x="545647" y="732795"/>
            <a:ext cx="8011499" cy="5955343"/>
            <a:chOff x="960438" y="639762"/>
            <a:chExt cx="7010400" cy="6273928"/>
          </a:xfrm>
        </p:grpSpPr>
        <p:pic>
          <p:nvPicPr>
            <p:cNvPr id="33797" name="Picture 39"/>
            <p:cNvPicPr>
              <a:picLocks noChangeAspect="1"/>
            </p:cNvPicPr>
            <p:nvPr/>
          </p:nvPicPr>
          <p:blipFill>
            <a:blip r:embed="rId3">
              <a:extLst>
                <a:ext uri="{28A0092B-C50C-407E-A947-70E740481C1C}">
                  <a14:useLocalDpi xmlns:a14="http://schemas.microsoft.com/office/drawing/2010/main" val="0"/>
                </a:ext>
              </a:extLst>
            </a:blip>
            <a:srcRect b="49702"/>
            <a:stretch>
              <a:fillRect/>
            </a:stretch>
          </p:blipFill>
          <p:spPr bwMode="auto">
            <a:xfrm>
              <a:off x="960438" y="639762"/>
              <a:ext cx="7010400" cy="21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3798" name="Object 40"/>
            <p:cNvGraphicFramePr>
              <a:graphicFrameLocks noChangeAspect="1"/>
            </p:cNvGraphicFramePr>
            <p:nvPr>
              <p:extLst>
                <p:ext uri="{D42A27DB-BD31-4B8C-83A1-F6EECF244321}">
                  <p14:modId xmlns:p14="http://schemas.microsoft.com/office/powerpoint/2010/main" val="3134104974"/>
                </p:ext>
              </p:extLst>
            </p:nvPr>
          </p:nvGraphicFramePr>
          <p:xfrm>
            <a:off x="960834" y="4381640"/>
            <a:ext cx="2836603" cy="2532050"/>
          </p:xfrm>
          <a:graphic>
            <a:graphicData uri="http://schemas.openxmlformats.org/presentationml/2006/ole">
              <mc:AlternateContent xmlns:mc="http://schemas.openxmlformats.org/markup-compatibility/2006">
                <mc:Choice xmlns:v="urn:schemas-microsoft-com:vml" Requires="v">
                  <p:oleObj spid="_x0000_s7266" name="Prism 6" r:id="rId4" imgW="6238631" imgH="5043597" progId="Prism6.Document">
                    <p:embed/>
                  </p:oleObj>
                </mc:Choice>
                <mc:Fallback>
                  <p:oleObj name="Prism 6" r:id="rId4" imgW="6238631" imgH="5043597" progId="Prism6.Document">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834" y="4381640"/>
                          <a:ext cx="2836603" cy="2532050"/>
                        </a:xfrm>
                        <a:prstGeom prst="rect">
                          <a:avLst/>
                        </a:prstGeom>
                        <a:noFill/>
                        <a:ln>
                          <a:noFill/>
                        </a:ln>
                        <a:extLst/>
                      </p:spPr>
                    </p:pic>
                  </p:oleObj>
                </mc:Fallback>
              </mc:AlternateContent>
            </a:graphicData>
          </a:graphic>
        </p:graphicFrame>
        <p:graphicFrame>
          <p:nvGraphicFramePr>
            <p:cNvPr id="33799" name="Object 41"/>
            <p:cNvGraphicFramePr>
              <a:graphicFrameLocks noChangeAspect="1"/>
            </p:cNvGraphicFramePr>
            <p:nvPr>
              <p:extLst>
                <p:ext uri="{D42A27DB-BD31-4B8C-83A1-F6EECF244321}">
                  <p14:modId xmlns:p14="http://schemas.microsoft.com/office/powerpoint/2010/main" val="3256509811"/>
                </p:ext>
              </p:extLst>
            </p:nvPr>
          </p:nvGraphicFramePr>
          <p:xfrm>
            <a:off x="4352520" y="4557301"/>
            <a:ext cx="1798014" cy="2301877"/>
          </p:xfrm>
          <a:graphic>
            <a:graphicData uri="http://schemas.openxmlformats.org/presentationml/2006/ole">
              <mc:AlternateContent xmlns:mc="http://schemas.openxmlformats.org/markup-compatibility/2006">
                <mc:Choice xmlns:v="urn:schemas-microsoft-com:vml" Requires="v">
                  <p:oleObj spid="_x0000_s7267" name="Prism 6" r:id="rId6" imgW="3652857" imgH="4412247" progId="Prism6.Document">
                    <p:embed/>
                  </p:oleObj>
                </mc:Choice>
                <mc:Fallback>
                  <p:oleObj name="Prism 6" r:id="rId6" imgW="3652857" imgH="4412247" progId="Prism6.Document">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2520" y="4557301"/>
                          <a:ext cx="1798014" cy="2301877"/>
                        </a:xfrm>
                        <a:prstGeom prst="rect">
                          <a:avLst/>
                        </a:prstGeom>
                        <a:noFill/>
                        <a:ln>
                          <a:noFill/>
                        </a:ln>
                        <a:extLst/>
                      </p:spPr>
                    </p:pic>
                  </p:oleObj>
                </mc:Fallback>
              </mc:AlternateContent>
            </a:graphicData>
          </a:graphic>
        </p:graphicFrame>
        <p:sp>
          <p:nvSpPr>
            <p:cNvPr id="33800" name="TextBox 2"/>
            <p:cNvSpPr txBox="1">
              <a:spLocks noChangeArrowheads="1"/>
            </p:cNvSpPr>
            <p:nvPr/>
          </p:nvSpPr>
          <p:spPr bwMode="auto">
            <a:xfrm>
              <a:off x="5025065" y="4671147"/>
              <a:ext cx="452924" cy="40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350" b="1" dirty="0"/>
                <a:t>SP </a:t>
              </a:r>
              <a:endParaRPr lang="en-IN" altLang="en-US" sz="1350" b="1" dirty="0"/>
            </a:p>
          </p:txBody>
        </p:sp>
        <p:pic>
          <p:nvPicPr>
            <p:cNvPr id="33801" name="Picture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975238" y="2596739"/>
              <a:ext cx="4754562" cy="19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85168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p:cNvPicPr>
            <a:picLocks noChangeAspect="1"/>
          </p:cNvPicPr>
          <p:nvPr/>
        </p:nvPicPr>
        <p:blipFill rotWithShape="1">
          <a:blip r:embed="rId2">
            <a:extLst>
              <a:ext uri="{28A0092B-C50C-407E-A947-70E740481C1C}">
                <a14:useLocalDpi xmlns:a14="http://schemas.microsoft.com/office/drawing/2010/main" val="0"/>
              </a:ext>
            </a:extLst>
          </a:blip>
          <a:srcRect b="11896"/>
          <a:stretch/>
        </p:blipFill>
        <p:spPr bwMode="auto">
          <a:xfrm>
            <a:off x="3771901" y="761560"/>
            <a:ext cx="4270410" cy="298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Group 4"/>
          <p:cNvGrpSpPr>
            <a:grpSpLocks/>
          </p:cNvGrpSpPr>
          <p:nvPr/>
        </p:nvGrpSpPr>
        <p:grpSpPr bwMode="auto">
          <a:xfrm>
            <a:off x="525436" y="694279"/>
            <a:ext cx="2900151" cy="3958116"/>
            <a:chOff x="-81431" y="758942"/>
            <a:chExt cx="3183624" cy="4720895"/>
          </a:xfrm>
        </p:grpSpPr>
        <p:pic>
          <p:nvPicPr>
            <p:cNvPr id="16391" name="Picture 2" descr="http://receptome.stanford.edu/OKdb/Figure3IGFpathway.jpg"/>
            <p:cNvPicPr>
              <a:picLocks noChangeAspect="1" noChangeArrowheads="1"/>
            </p:cNvPicPr>
            <p:nvPr/>
          </p:nvPicPr>
          <p:blipFill>
            <a:blip r:embed="rId3" cstate="print">
              <a:extLst>
                <a:ext uri="{28A0092B-C50C-407E-A947-70E740481C1C}">
                  <a14:useLocalDpi xmlns:a14="http://schemas.microsoft.com/office/drawing/2010/main" val="0"/>
                </a:ext>
              </a:extLst>
            </a:blip>
            <a:srcRect r="58725" b="13260"/>
            <a:stretch>
              <a:fillRect/>
            </a:stretch>
          </p:blipFill>
          <p:spPr bwMode="auto">
            <a:xfrm>
              <a:off x="304800" y="758942"/>
              <a:ext cx="2797393" cy="419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TextBox 3"/>
            <p:cNvSpPr txBox="1">
              <a:spLocks noChangeArrowheads="1"/>
            </p:cNvSpPr>
            <p:nvPr/>
          </p:nvSpPr>
          <p:spPr bwMode="auto">
            <a:xfrm>
              <a:off x="-81431" y="4955029"/>
              <a:ext cx="2065312" cy="52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000" b="1" dirty="0">
                  <a:latin typeface="Times New Roman" panose="02020603050405020304" pitchFamily="18" charset="0"/>
                  <a:cs typeface="Times New Roman" panose="02020603050405020304" pitchFamily="18" charset="0"/>
                </a:rPr>
                <a:t>IGF-1  -/-   :  Small Ovaries</a:t>
              </a:r>
            </a:p>
            <a:p>
              <a:r>
                <a:rPr lang="en-US" altLang="en-US" sz="1000" b="1" dirty="0">
                  <a:latin typeface="Times New Roman" panose="02020603050405020304" pitchFamily="18" charset="0"/>
                  <a:cs typeface="Times New Roman" panose="02020603050405020304" pitchFamily="18" charset="0"/>
                </a:rPr>
                <a:t>IGF1-R -/-  : Infertile</a:t>
              </a:r>
            </a:p>
          </p:txBody>
        </p:sp>
      </p:grpSp>
      <p:sp>
        <p:nvSpPr>
          <p:cNvPr id="16388" name="Text Box 4"/>
          <p:cNvSpPr txBox="1">
            <a:spLocks noChangeArrowheads="1"/>
          </p:cNvSpPr>
          <p:nvPr/>
        </p:nvSpPr>
        <p:spPr bwMode="auto">
          <a:xfrm>
            <a:off x="1033464" y="113179"/>
            <a:ext cx="7667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en-US" altLang="en-US" sz="2800" b="1" dirty="0">
                <a:solidFill>
                  <a:srgbClr val="000048"/>
                </a:solidFill>
                <a:latin typeface="Andalus" panose="02020603050405020304" pitchFamily="18" charset="-78"/>
                <a:cs typeface="Andalus" panose="02020603050405020304" pitchFamily="18" charset="-78"/>
              </a:rPr>
              <a:t>IGF Signaling in ovarian follicular development</a:t>
            </a:r>
          </a:p>
        </p:txBody>
      </p:sp>
      <p:sp>
        <p:nvSpPr>
          <p:cNvPr id="16389" name="Rectangle 7"/>
          <p:cNvSpPr>
            <a:spLocks noChangeArrowheads="1"/>
          </p:cNvSpPr>
          <p:nvPr/>
        </p:nvSpPr>
        <p:spPr bwMode="auto">
          <a:xfrm>
            <a:off x="307072" y="4710275"/>
            <a:ext cx="861173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 typeface="Wingdings" panose="05000000000000000000" pitchFamily="2" charset="2"/>
              <a:buChar char="q"/>
            </a:pPr>
            <a:r>
              <a:rPr lang="en-IN" altLang="en-US" sz="1400" dirty="0">
                <a:latin typeface="Times New Roman" panose="02020603050405020304" pitchFamily="18" charset="0"/>
                <a:cs typeface="Times New Roman" panose="02020603050405020304" pitchFamily="18" charset="0"/>
              </a:rPr>
              <a:t>The insulin-like growth factor (IGF) family is an essential growth factor system in the development of tissues or organs and postnatal growth, and maintenance of normal function of many cell types of the body </a:t>
            </a:r>
            <a:r>
              <a:rPr lang="en-IN" altLang="en-US" sz="1400" i="1" dirty="0">
                <a:solidFill>
                  <a:srgbClr val="1B07AD"/>
                </a:solidFill>
                <a:latin typeface="Times New Roman" panose="02020603050405020304" pitchFamily="18" charset="0"/>
                <a:cs typeface="Times New Roman" panose="02020603050405020304" pitchFamily="18" charset="0"/>
              </a:rPr>
              <a:t>(Li and </a:t>
            </a:r>
            <a:r>
              <a:rPr lang="en-IN" altLang="en-US" sz="1400" i="1" dirty="0" err="1">
                <a:solidFill>
                  <a:srgbClr val="1B07AD"/>
                </a:solidFill>
                <a:latin typeface="Times New Roman" panose="02020603050405020304" pitchFamily="18" charset="0"/>
                <a:cs typeface="Times New Roman" panose="02020603050405020304" pitchFamily="18" charset="0"/>
              </a:rPr>
              <a:t>Geng</a:t>
            </a:r>
            <a:r>
              <a:rPr lang="en-IN" altLang="en-US" sz="1400" i="1" dirty="0">
                <a:solidFill>
                  <a:srgbClr val="1B07AD"/>
                </a:solidFill>
                <a:latin typeface="Times New Roman" panose="02020603050405020304" pitchFamily="18" charset="0"/>
                <a:cs typeface="Times New Roman" panose="02020603050405020304" pitchFamily="18" charset="0"/>
              </a:rPr>
              <a:t>, 2010</a:t>
            </a:r>
            <a:r>
              <a:rPr lang="en-IN" altLang="en-US" sz="1400" i="1" dirty="0" smtClean="0">
                <a:solidFill>
                  <a:srgbClr val="1B07AD"/>
                </a:solidFill>
                <a:latin typeface="Times New Roman" panose="02020603050405020304" pitchFamily="18" charset="0"/>
                <a:cs typeface="Times New Roman" panose="02020603050405020304" pitchFamily="18" charset="0"/>
              </a:rPr>
              <a:t>).</a:t>
            </a:r>
          </a:p>
          <a:p>
            <a:pPr algn="just" eaLnBrk="1" hangingPunct="1"/>
            <a:endParaRPr lang="en-IN" altLang="en-US" sz="1400" dirty="0">
              <a:latin typeface="Times New Roman" panose="02020603050405020304" pitchFamily="18" charset="0"/>
              <a:cs typeface="Times New Roman" panose="02020603050405020304" pitchFamily="18" charset="0"/>
            </a:endParaRPr>
          </a:p>
          <a:p>
            <a:pPr algn="just" eaLnBrk="1" hangingPunct="1">
              <a:buFont typeface="Wingdings" panose="05000000000000000000" pitchFamily="2" charset="2"/>
              <a:buChar char="q"/>
            </a:pPr>
            <a:r>
              <a:rPr lang="en-IN" altLang="en-US" sz="1400" dirty="0">
                <a:latin typeface="Times New Roman" panose="02020603050405020304" pitchFamily="18" charset="0"/>
                <a:cs typeface="Times New Roman" panose="02020603050405020304" pitchFamily="18" charset="0"/>
              </a:rPr>
              <a:t>IGF may sustain the stem cell's capacity of self-renewal and differentiation, promote their survival and migration, and prevent senescence acting downstream to PI3K pathway </a:t>
            </a:r>
            <a:r>
              <a:rPr lang="en-IN" altLang="en-US" sz="1400" i="1" dirty="0">
                <a:solidFill>
                  <a:srgbClr val="1B07AD"/>
                </a:solidFill>
                <a:latin typeface="Times New Roman" panose="02020603050405020304" pitchFamily="18" charset="0"/>
                <a:cs typeface="Times New Roman" panose="02020603050405020304" pitchFamily="18" charset="0"/>
              </a:rPr>
              <a:t>(Li and </a:t>
            </a:r>
            <a:r>
              <a:rPr lang="en-IN" altLang="en-US" sz="1400" i="1" dirty="0" err="1">
                <a:solidFill>
                  <a:srgbClr val="1B07AD"/>
                </a:solidFill>
                <a:latin typeface="Times New Roman" panose="02020603050405020304" pitchFamily="18" charset="0"/>
                <a:cs typeface="Times New Roman" panose="02020603050405020304" pitchFamily="18" charset="0"/>
              </a:rPr>
              <a:t>Geng</a:t>
            </a:r>
            <a:r>
              <a:rPr lang="en-IN" altLang="en-US" sz="1400" i="1" dirty="0">
                <a:solidFill>
                  <a:srgbClr val="1B07AD"/>
                </a:solidFill>
                <a:latin typeface="Times New Roman" panose="02020603050405020304" pitchFamily="18" charset="0"/>
                <a:cs typeface="Times New Roman" panose="02020603050405020304" pitchFamily="18" charset="0"/>
              </a:rPr>
              <a:t>, 2010).</a:t>
            </a:r>
            <a:endParaRPr lang="en-US" altLang="en-US" sz="1400" dirty="0">
              <a:latin typeface="Times New Roman" panose="02020603050405020304" pitchFamily="18" charset="0"/>
              <a:cs typeface="Times New Roman" panose="02020603050405020304" pitchFamily="18" charset="0"/>
            </a:endParaRPr>
          </a:p>
        </p:txBody>
      </p:sp>
      <p:sp>
        <p:nvSpPr>
          <p:cNvPr id="16390" name="Rectangle 1"/>
          <p:cNvSpPr>
            <a:spLocks noChangeArrowheads="1"/>
          </p:cNvSpPr>
          <p:nvPr/>
        </p:nvSpPr>
        <p:spPr bwMode="auto">
          <a:xfrm>
            <a:off x="3589557" y="3879278"/>
            <a:ext cx="43572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fr-FR" altLang="en-US" sz="1400" b="1" dirty="0">
                <a:solidFill>
                  <a:srgbClr val="002060"/>
                </a:solidFill>
                <a:latin typeface="Times New Roman" panose="02020603050405020304" pitchFamily="18" charset="0"/>
                <a:cs typeface="Times New Roman" panose="02020603050405020304" pitchFamily="18" charset="0"/>
              </a:rPr>
              <a:t>Joanne s. Richards et al., </a:t>
            </a:r>
            <a:r>
              <a:rPr lang="da-DK" altLang="en-US" sz="1400" b="1" dirty="0">
                <a:solidFill>
                  <a:srgbClr val="002060"/>
                </a:solidFill>
                <a:latin typeface="Times New Roman" panose="02020603050405020304" pitchFamily="18" charset="0"/>
                <a:cs typeface="Times New Roman" panose="02020603050405020304" pitchFamily="18" charset="0"/>
              </a:rPr>
              <a:t>Recent Prog Horm Res. 2002</a:t>
            </a:r>
            <a:endParaRPr lang="en-US" altLang="en-US" sz="1400" b="1" dirty="0">
              <a:solidFill>
                <a:srgbClr val="002060"/>
              </a:solidFill>
              <a:latin typeface="Times New Roman" panose="02020603050405020304" pitchFamily="18" charset="0"/>
              <a:cs typeface="Times New Roman" panose="02020603050405020304" pitchFamily="18" charset="0"/>
            </a:endParaRPr>
          </a:p>
        </p:txBody>
      </p:sp>
      <p:sp>
        <p:nvSpPr>
          <p:cNvPr id="10" name="TextBox 9"/>
          <p:cNvSpPr txBox="1">
            <a:spLocks noChangeArrowheads="1"/>
          </p:cNvSpPr>
          <p:nvPr/>
        </p:nvSpPr>
        <p:spPr bwMode="auto">
          <a:xfrm>
            <a:off x="-2" y="5879826"/>
            <a:ext cx="92258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altLang="en-US" sz="2400" b="1" dirty="0">
                <a:solidFill>
                  <a:srgbClr val="FF0000"/>
                </a:solidFill>
                <a:latin typeface="Andalus" panose="02020603050405020304" pitchFamily="18" charset="-78"/>
                <a:cs typeface="Andalus" panose="02020603050405020304" pitchFamily="18" charset="-78"/>
              </a:rPr>
              <a:t>Is IGF-1R crucial for initiation and maintenance of resistance</a:t>
            </a:r>
          </a:p>
          <a:p>
            <a:pPr algn="ctr"/>
            <a:r>
              <a:rPr lang="en-US" altLang="en-US" sz="2400" b="1" dirty="0">
                <a:solidFill>
                  <a:srgbClr val="FF0000"/>
                </a:solidFill>
                <a:latin typeface="Andalus" panose="02020603050405020304" pitchFamily="18" charset="-78"/>
                <a:cs typeface="Andalus" panose="02020603050405020304" pitchFamily="18" charset="-78"/>
              </a:rPr>
              <a:t>and stemness phenotype in ovarian cancer? </a:t>
            </a:r>
            <a:endParaRPr lang="en-IN" altLang="en-US" sz="2400" b="1" dirty="0">
              <a:solidFill>
                <a:srgbClr val="FF0000"/>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6023710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9"/>
                                        </p:tgtEl>
                                        <p:attrNameLst>
                                          <p:attrName>style.visibility</p:attrName>
                                        </p:attrNameLst>
                                      </p:cBhvr>
                                      <p:to>
                                        <p:strVal val="visible"/>
                                      </p:to>
                                    </p:set>
                                    <p:animEffect transition="in" filter="fade">
                                      <p:cBhvr>
                                        <p:cTn id="7" dur="500"/>
                                        <p:tgtEl>
                                          <p:spTgt spid="1638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48494"/>
          <a:stretch/>
        </p:blipFill>
        <p:spPr>
          <a:xfrm>
            <a:off x="7484724" y="2813629"/>
            <a:ext cx="1556087" cy="1052093"/>
          </a:xfrm>
          <a:prstGeom prst="rect">
            <a:avLst/>
          </a:prstGeom>
        </p:spPr>
      </p:pic>
      <p:sp>
        <p:nvSpPr>
          <p:cNvPr id="3" name="TextBox 2"/>
          <p:cNvSpPr txBox="1">
            <a:spLocks noChangeArrowheads="1"/>
          </p:cNvSpPr>
          <p:nvPr/>
        </p:nvSpPr>
        <p:spPr bwMode="auto">
          <a:xfrm>
            <a:off x="166643" y="181489"/>
            <a:ext cx="8823278" cy="954107"/>
          </a:xfrm>
          <a:prstGeom prst="rect">
            <a:avLst/>
          </a:prstGeom>
          <a:no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sz="2800" b="1" dirty="0">
                <a:solidFill>
                  <a:srgbClr val="000066"/>
                </a:solidFill>
                <a:latin typeface="Andalus" panose="02020603050405020304" pitchFamily="18" charset="-78"/>
                <a:cs typeface="Andalus" panose="02020603050405020304" pitchFamily="18" charset="-78"/>
              </a:rPr>
              <a:t>Elevated expression of IGF-1R at early stages of drug resistance</a:t>
            </a:r>
            <a:endParaRPr lang="en-IN" sz="2800" b="1" dirty="0">
              <a:solidFill>
                <a:srgbClr val="000066"/>
              </a:solidFill>
              <a:latin typeface="Andalus" panose="02020603050405020304" pitchFamily="18" charset="-78"/>
              <a:cs typeface="Andalus" panose="02020603050405020304" pitchFamily="18" charset="-78"/>
            </a:endParaRPr>
          </a:p>
        </p:txBody>
      </p:sp>
      <p:pic>
        <p:nvPicPr>
          <p:cNvPr id="37894" name="Picture 4"/>
          <p:cNvPicPr>
            <a:picLocks noChangeAspect="1"/>
          </p:cNvPicPr>
          <p:nvPr/>
        </p:nvPicPr>
        <p:blipFill>
          <a:blip r:embed="rId4" cstate="print">
            <a:extLst>
              <a:ext uri="{28A0092B-C50C-407E-A947-70E740481C1C}">
                <a14:useLocalDpi xmlns:a14="http://schemas.microsoft.com/office/drawing/2010/main" val="0"/>
              </a:ext>
            </a:extLst>
          </a:blip>
          <a:srcRect l="49155" r="2675" b="40627"/>
          <a:stretch>
            <a:fillRect/>
          </a:stretch>
        </p:blipFill>
        <p:spPr bwMode="auto">
          <a:xfrm>
            <a:off x="58431" y="1357969"/>
            <a:ext cx="3287073" cy="2191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5"/>
          <p:cNvPicPr>
            <a:picLocks noChangeAspect="1"/>
          </p:cNvPicPr>
          <p:nvPr/>
        </p:nvPicPr>
        <p:blipFill>
          <a:blip r:embed="rId5">
            <a:extLst>
              <a:ext uri="{28A0092B-C50C-407E-A947-70E740481C1C}">
                <a14:useLocalDpi xmlns:a14="http://schemas.microsoft.com/office/drawing/2010/main" val="0"/>
              </a:ext>
            </a:extLst>
          </a:blip>
          <a:srcRect l="2707" t="62483" r="63512" b="10989"/>
          <a:stretch>
            <a:fillRect/>
          </a:stretch>
        </p:blipFill>
        <p:spPr bwMode="auto">
          <a:xfrm>
            <a:off x="5729008" y="1242892"/>
            <a:ext cx="3247127" cy="1655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TextBox 6"/>
          <p:cNvSpPr txBox="1">
            <a:spLocks noChangeArrowheads="1"/>
          </p:cNvSpPr>
          <p:nvPr/>
        </p:nvSpPr>
        <p:spPr bwMode="auto">
          <a:xfrm>
            <a:off x="407608" y="1128375"/>
            <a:ext cx="30168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500" b="1" dirty="0"/>
              <a:t>A</a:t>
            </a:r>
            <a:endParaRPr lang="en-IN" altLang="en-US" sz="1500" b="1" dirty="0"/>
          </a:p>
        </p:txBody>
      </p:sp>
      <p:pic>
        <p:nvPicPr>
          <p:cNvPr id="4" name="Picture 3"/>
          <p:cNvPicPr>
            <a:picLocks noChangeAspect="1"/>
          </p:cNvPicPr>
          <p:nvPr/>
        </p:nvPicPr>
        <p:blipFill rotWithShape="1">
          <a:blip r:embed="rId6"/>
          <a:srcRect l="56851" t="18231"/>
          <a:stretch/>
        </p:blipFill>
        <p:spPr>
          <a:xfrm>
            <a:off x="5729008" y="2971639"/>
            <a:ext cx="1666542" cy="894083"/>
          </a:xfrm>
          <a:prstGeom prst="rect">
            <a:avLst/>
          </a:prstGeom>
        </p:spPr>
      </p:pic>
      <p:sp>
        <p:nvSpPr>
          <p:cNvPr id="6" name="Rectangle 5"/>
          <p:cNvSpPr/>
          <p:nvPr/>
        </p:nvSpPr>
        <p:spPr>
          <a:xfrm>
            <a:off x="2392059" y="1383380"/>
            <a:ext cx="992807" cy="97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350"/>
          </a:p>
        </p:txBody>
      </p:sp>
      <p:pic>
        <p:nvPicPr>
          <p:cNvPr id="5" name="Picture 4"/>
          <p:cNvPicPr>
            <a:picLocks noChangeAspect="1"/>
          </p:cNvPicPr>
          <p:nvPr/>
        </p:nvPicPr>
        <p:blipFill>
          <a:blip r:embed="rId7"/>
          <a:stretch>
            <a:fillRect/>
          </a:stretch>
        </p:blipFill>
        <p:spPr>
          <a:xfrm>
            <a:off x="2988760" y="1313297"/>
            <a:ext cx="2433852" cy="2104603"/>
          </a:xfrm>
          <a:prstGeom prst="rect">
            <a:avLst/>
          </a:prstGeom>
        </p:spPr>
      </p:pic>
      <p:sp>
        <p:nvSpPr>
          <p:cNvPr id="14" name="TextBox 11"/>
          <p:cNvSpPr txBox="1">
            <a:spLocks noChangeArrowheads="1"/>
          </p:cNvSpPr>
          <p:nvPr/>
        </p:nvSpPr>
        <p:spPr bwMode="auto">
          <a:xfrm>
            <a:off x="3053436" y="1076238"/>
            <a:ext cx="29206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500" b="1" dirty="0"/>
              <a:t>B</a:t>
            </a:r>
            <a:endParaRPr lang="en-IN" altLang="en-US" sz="1500" b="1" dirty="0"/>
          </a:p>
        </p:txBody>
      </p:sp>
      <p:sp>
        <p:nvSpPr>
          <p:cNvPr id="15" name="TextBox 11"/>
          <p:cNvSpPr txBox="1">
            <a:spLocks noChangeArrowheads="1"/>
          </p:cNvSpPr>
          <p:nvPr/>
        </p:nvSpPr>
        <p:spPr bwMode="auto">
          <a:xfrm>
            <a:off x="5664332" y="1105540"/>
            <a:ext cx="28725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500" b="1" dirty="0"/>
              <a:t>C</a:t>
            </a:r>
            <a:endParaRPr lang="en-IN" altLang="en-US" sz="1500" b="1" dirty="0"/>
          </a:p>
        </p:txBody>
      </p:sp>
      <p:grpSp>
        <p:nvGrpSpPr>
          <p:cNvPr id="9" name="Group 8"/>
          <p:cNvGrpSpPr/>
          <p:nvPr/>
        </p:nvGrpSpPr>
        <p:grpSpPr>
          <a:xfrm>
            <a:off x="709294" y="4038584"/>
            <a:ext cx="6846017" cy="2125327"/>
            <a:chOff x="1048530" y="3499287"/>
            <a:chExt cx="9036050" cy="3090714"/>
          </a:xfrm>
        </p:grpSpPr>
        <p:pic>
          <p:nvPicPr>
            <p:cNvPr id="37890" name="Picture 1"/>
            <p:cNvPicPr>
              <a:picLocks noChangeAspect="1"/>
            </p:cNvPicPr>
            <p:nvPr/>
          </p:nvPicPr>
          <p:blipFill rotWithShape="1">
            <a:blip r:embed="rId8">
              <a:extLst>
                <a:ext uri="{28A0092B-C50C-407E-A947-70E740481C1C}">
                  <a14:useLocalDpi xmlns:a14="http://schemas.microsoft.com/office/drawing/2010/main" val="0"/>
                </a:ext>
              </a:extLst>
            </a:blip>
            <a:srcRect l="44098" t="32620" b="51090"/>
            <a:stretch/>
          </p:blipFill>
          <p:spPr bwMode="auto">
            <a:xfrm>
              <a:off x="1048530" y="3707984"/>
              <a:ext cx="9036050" cy="288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364776" y="3553418"/>
              <a:ext cx="409433" cy="322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350"/>
            </a:p>
          </p:txBody>
        </p:sp>
        <p:sp>
          <p:nvSpPr>
            <p:cNvPr id="19" name="TextBox 12"/>
            <p:cNvSpPr txBox="1">
              <a:spLocks noChangeArrowheads="1"/>
            </p:cNvSpPr>
            <p:nvPr/>
          </p:nvSpPr>
          <p:spPr bwMode="auto">
            <a:xfrm>
              <a:off x="1260653" y="3499287"/>
              <a:ext cx="346571" cy="518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500" b="1" dirty="0"/>
                <a:t>D</a:t>
              </a:r>
              <a:endParaRPr lang="en-IN" altLang="en-US" sz="1500" b="1" dirty="0"/>
            </a:p>
          </p:txBody>
        </p:sp>
      </p:grpSp>
      <p:sp>
        <p:nvSpPr>
          <p:cNvPr id="8" name="TextBox 7"/>
          <p:cNvSpPr txBox="1"/>
          <p:nvPr/>
        </p:nvSpPr>
        <p:spPr>
          <a:xfrm>
            <a:off x="166644" y="6441743"/>
            <a:ext cx="3682026" cy="369332"/>
          </a:xfrm>
          <a:prstGeom prst="rect">
            <a:avLst/>
          </a:prstGeom>
          <a:noFill/>
        </p:spPr>
        <p:txBody>
          <a:bodyPr wrap="square" rtlCol="0">
            <a:spAutoFit/>
          </a:bodyPr>
          <a:lstStyle/>
          <a:p>
            <a:r>
              <a:rPr lang="en-IN" b="1" i="1" dirty="0" smtClean="0"/>
              <a:t>Singh et. al., Cancer Letters, 2014</a:t>
            </a:r>
            <a:endParaRPr lang="en-IN" b="1" i="1" dirty="0"/>
          </a:p>
        </p:txBody>
      </p:sp>
    </p:spTree>
    <p:extLst>
      <p:ext uri="{BB962C8B-B14F-4D97-AF65-F5344CB8AC3E}">
        <p14:creationId xmlns:p14="http://schemas.microsoft.com/office/powerpoint/2010/main" val="37930827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5144" y="89604"/>
            <a:ext cx="6457950" cy="523220"/>
          </a:xfrm>
          <a:prstGeom prst="rect">
            <a:avLst/>
          </a:prstGeom>
          <a:noFill/>
        </p:spPr>
        <p:txBody>
          <a:bodyPr>
            <a:spAutoFit/>
          </a:bodyPr>
          <a:lstStyle/>
          <a:p>
            <a:pPr algn="ctr">
              <a:defRPr/>
            </a:pPr>
            <a:r>
              <a:rPr lang="en-US" sz="2800" b="1" dirty="0">
                <a:solidFill>
                  <a:srgbClr val="000066"/>
                </a:solidFill>
                <a:latin typeface="Andalus" panose="02020603050405020304" pitchFamily="18" charset="-78"/>
                <a:cs typeface="Andalus" panose="02020603050405020304" pitchFamily="18" charset="-78"/>
              </a:rPr>
              <a:t>Inhibition of IGF-1R signaling with PPP</a:t>
            </a:r>
          </a:p>
        </p:txBody>
      </p:sp>
      <p:pic>
        <p:nvPicPr>
          <p:cNvPr id="41987" name="Picture 7"/>
          <p:cNvPicPr>
            <a:picLocks noChangeAspect="1" noChangeArrowheads="1"/>
          </p:cNvPicPr>
          <p:nvPr/>
        </p:nvPicPr>
        <p:blipFill>
          <a:blip r:embed="rId2">
            <a:extLst>
              <a:ext uri="{28A0092B-C50C-407E-A947-70E740481C1C}">
                <a14:useLocalDpi xmlns:a14="http://schemas.microsoft.com/office/drawing/2010/main" val="0"/>
              </a:ext>
            </a:extLst>
          </a:blip>
          <a:srcRect l="42297"/>
          <a:stretch>
            <a:fillRect/>
          </a:stretch>
        </p:blipFill>
        <p:spPr bwMode="auto">
          <a:xfrm>
            <a:off x="969155" y="828445"/>
            <a:ext cx="1494573" cy="1673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7"/>
          <p:cNvPicPr>
            <a:picLocks noChangeAspect="1"/>
          </p:cNvPicPr>
          <p:nvPr/>
        </p:nvPicPr>
        <p:blipFill>
          <a:blip r:embed="rId3" cstate="print">
            <a:extLst>
              <a:ext uri="{28A0092B-C50C-407E-A947-70E740481C1C}">
                <a14:useLocalDpi xmlns:a14="http://schemas.microsoft.com/office/drawing/2010/main" val="0"/>
              </a:ext>
            </a:extLst>
          </a:blip>
          <a:srcRect t="53490" r="59865"/>
          <a:stretch>
            <a:fillRect/>
          </a:stretch>
        </p:blipFill>
        <p:spPr bwMode="auto">
          <a:xfrm>
            <a:off x="240880" y="1783896"/>
            <a:ext cx="701782" cy="653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115624" y="2702559"/>
            <a:ext cx="288785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defRPr/>
            </a:pPr>
            <a:r>
              <a:rPr lang="en-IN" altLang="en-US" sz="1050" b="1" dirty="0">
                <a:latin typeface="+mn-lt"/>
                <a:cs typeface="Tahoma" panose="020B0604030504040204" pitchFamily="34" charset="0"/>
              </a:rPr>
              <a:t>PPP is a small molecule that selectively inhibits IGF-1R kinase activity without showing any effect against Insulin receptor and other RTKs.   </a:t>
            </a:r>
          </a:p>
        </p:txBody>
      </p:sp>
      <p:pic>
        <p:nvPicPr>
          <p:cNvPr id="6" name="Picture 5"/>
          <p:cNvPicPr>
            <a:picLocks noChangeAspect="1"/>
          </p:cNvPicPr>
          <p:nvPr/>
        </p:nvPicPr>
        <p:blipFill>
          <a:blip r:embed="rId4"/>
          <a:stretch>
            <a:fillRect/>
          </a:stretch>
        </p:blipFill>
        <p:spPr>
          <a:xfrm>
            <a:off x="179441" y="3480252"/>
            <a:ext cx="2953730" cy="1316928"/>
          </a:xfrm>
          <a:prstGeom prst="rect">
            <a:avLst/>
          </a:prstGeom>
        </p:spPr>
      </p:pic>
      <p:pic>
        <p:nvPicPr>
          <p:cNvPr id="8" name="Picture 7"/>
          <p:cNvPicPr>
            <a:picLocks noChangeAspect="1"/>
          </p:cNvPicPr>
          <p:nvPr/>
        </p:nvPicPr>
        <p:blipFill>
          <a:blip r:embed="rId5"/>
          <a:stretch>
            <a:fillRect/>
          </a:stretch>
        </p:blipFill>
        <p:spPr>
          <a:xfrm>
            <a:off x="367244" y="4955529"/>
            <a:ext cx="2660247" cy="1030671"/>
          </a:xfrm>
          <a:prstGeom prst="rect">
            <a:avLst/>
          </a:prstGeom>
        </p:spPr>
      </p:pic>
      <p:grpSp>
        <p:nvGrpSpPr>
          <p:cNvPr id="9" name="Group 8"/>
          <p:cNvGrpSpPr/>
          <p:nvPr/>
        </p:nvGrpSpPr>
        <p:grpSpPr>
          <a:xfrm>
            <a:off x="3365811" y="844332"/>
            <a:ext cx="5778190" cy="5447286"/>
            <a:chOff x="4177562" y="238876"/>
            <a:chExt cx="7838090" cy="6895722"/>
          </a:xfrm>
        </p:grpSpPr>
        <p:pic>
          <p:nvPicPr>
            <p:cNvPr id="34" name="Picture 1"/>
            <p:cNvPicPr>
              <a:picLocks noChangeAspect="1"/>
            </p:cNvPicPr>
            <p:nvPr/>
          </p:nvPicPr>
          <p:blipFill>
            <a:blip r:embed="rId6">
              <a:extLst>
                <a:ext uri="{28A0092B-C50C-407E-A947-70E740481C1C}">
                  <a14:useLocalDpi xmlns:a14="http://schemas.microsoft.com/office/drawing/2010/main" val="0"/>
                </a:ext>
              </a:extLst>
            </a:blip>
            <a:srcRect l="53397"/>
            <a:stretch>
              <a:fillRect/>
            </a:stretch>
          </p:blipFill>
          <p:spPr bwMode="auto">
            <a:xfrm>
              <a:off x="4349031" y="4163004"/>
              <a:ext cx="3246022" cy="297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6"/>
            <p:cNvPicPr>
              <a:picLocks noChangeAspect="1"/>
            </p:cNvPicPr>
            <p:nvPr/>
          </p:nvPicPr>
          <p:blipFill>
            <a:blip r:embed="rId7" cstate="print">
              <a:extLst>
                <a:ext uri="{28A0092B-C50C-407E-A947-70E740481C1C}">
                  <a14:useLocalDpi xmlns:a14="http://schemas.microsoft.com/office/drawing/2010/main" val="0"/>
                </a:ext>
              </a:extLst>
            </a:blip>
            <a:srcRect l="2" r="47690"/>
            <a:stretch>
              <a:fillRect/>
            </a:stretch>
          </p:blipFill>
          <p:spPr bwMode="auto">
            <a:xfrm>
              <a:off x="4177562" y="661989"/>
              <a:ext cx="4072402" cy="350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6"/>
            <p:cNvPicPr>
              <a:picLocks noChangeAspect="1"/>
            </p:cNvPicPr>
            <p:nvPr/>
          </p:nvPicPr>
          <p:blipFill>
            <a:blip r:embed="rId8">
              <a:extLst>
                <a:ext uri="{28A0092B-C50C-407E-A947-70E740481C1C}">
                  <a14:useLocalDpi xmlns:a14="http://schemas.microsoft.com/office/drawing/2010/main" val="0"/>
                </a:ext>
              </a:extLst>
            </a:blip>
            <a:srcRect l="54099" t="13541" r="6076" b="11459"/>
            <a:stretch>
              <a:fillRect/>
            </a:stretch>
          </p:blipFill>
          <p:spPr bwMode="auto">
            <a:xfrm>
              <a:off x="8237707" y="1008205"/>
              <a:ext cx="3777945" cy="334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p:cNvSpPr/>
            <p:nvPr/>
          </p:nvSpPr>
          <p:spPr>
            <a:xfrm>
              <a:off x="7750663" y="238876"/>
              <a:ext cx="866886" cy="1370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rPr>
                <a:t>C</a:t>
              </a:r>
              <a:endParaRPr lang="en-IN" sz="1600" b="1" dirty="0">
                <a:solidFill>
                  <a:schemeClr val="tx1"/>
                </a:solidFill>
              </a:endParaRPr>
            </a:p>
          </p:txBody>
        </p:sp>
      </p:grpSp>
      <p:sp>
        <p:nvSpPr>
          <p:cNvPr id="13" name="TextBox 12"/>
          <p:cNvSpPr txBox="1"/>
          <p:nvPr/>
        </p:nvSpPr>
        <p:spPr>
          <a:xfrm>
            <a:off x="166644" y="6441743"/>
            <a:ext cx="3682026" cy="369332"/>
          </a:xfrm>
          <a:prstGeom prst="rect">
            <a:avLst/>
          </a:prstGeom>
          <a:noFill/>
        </p:spPr>
        <p:txBody>
          <a:bodyPr wrap="square" rtlCol="0">
            <a:spAutoFit/>
          </a:bodyPr>
          <a:lstStyle/>
          <a:p>
            <a:r>
              <a:rPr lang="en-IN" b="1" i="1" dirty="0" smtClean="0"/>
              <a:t>Singh et. al., Cancer Letters, 2014</a:t>
            </a:r>
            <a:endParaRPr lang="en-IN" b="1" i="1" dirty="0"/>
          </a:p>
        </p:txBody>
      </p:sp>
    </p:spTree>
    <p:extLst>
      <p:ext uri="{BB962C8B-B14F-4D97-AF65-F5344CB8AC3E}">
        <p14:creationId xmlns:p14="http://schemas.microsoft.com/office/powerpoint/2010/main" val="349639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999602" y="3992973"/>
            <a:ext cx="2682819" cy="1516842"/>
          </a:xfrm>
          <a:prstGeom prst="rect">
            <a:avLst/>
          </a:prstGeom>
        </p:spPr>
      </p:pic>
      <p:grpSp>
        <p:nvGrpSpPr>
          <p:cNvPr id="2" name="Group 1"/>
          <p:cNvGrpSpPr/>
          <p:nvPr/>
        </p:nvGrpSpPr>
        <p:grpSpPr>
          <a:xfrm>
            <a:off x="638944" y="1087399"/>
            <a:ext cx="8183694" cy="4438472"/>
            <a:chOff x="513374" y="1193820"/>
            <a:chExt cx="10911590" cy="5917968"/>
          </a:xfrm>
        </p:grpSpPr>
        <p:grpSp>
          <p:nvGrpSpPr>
            <p:cNvPr id="10" name="Group 9"/>
            <p:cNvGrpSpPr/>
            <p:nvPr/>
          </p:nvGrpSpPr>
          <p:grpSpPr>
            <a:xfrm>
              <a:off x="513374" y="1193820"/>
              <a:ext cx="10911590" cy="5917968"/>
              <a:chOff x="554317" y="654870"/>
              <a:chExt cx="10911590" cy="5917968"/>
            </a:xfrm>
          </p:grpSpPr>
          <p:pic>
            <p:nvPicPr>
              <p:cNvPr id="6" name="Picture 5"/>
              <p:cNvPicPr>
                <a:picLocks noChangeAspect="1"/>
              </p:cNvPicPr>
              <p:nvPr/>
            </p:nvPicPr>
            <p:blipFill>
              <a:blip r:embed="rId3"/>
              <a:stretch>
                <a:fillRect/>
              </a:stretch>
            </p:blipFill>
            <p:spPr>
              <a:xfrm>
                <a:off x="602436" y="654870"/>
                <a:ext cx="10863471" cy="3193028"/>
              </a:xfrm>
              <a:prstGeom prst="rect">
                <a:avLst/>
              </a:prstGeom>
            </p:spPr>
          </p:pic>
          <p:pic>
            <p:nvPicPr>
              <p:cNvPr id="7" name="Picture 6"/>
              <p:cNvPicPr>
                <a:picLocks noChangeAspect="1"/>
              </p:cNvPicPr>
              <p:nvPr/>
            </p:nvPicPr>
            <p:blipFill>
              <a:blip r:embed="rId4"/>
              <a:stretch>
                <a:fillRect/>
              </a:stretch>
            </p:blipFill>
            <p:spPr>
              <a:xfrm>
                <a:off x="554317" y="4443396"/>
                <a:ext cx="3104925" cy="2129442"/>
              </a:xfrm>
              <a:prstGeom prst="rect">
                <a:avLst/>
              </a:prstGeom>
            </p:spPr>
          </p:pic>
        </p:grpSp>
        <p:sp>
          <p:nvSpPr>
            <p:cNvPr id="8" name="Rectangle 7"/>
            <p:cNvSpPr/>
            <p:nvPr/>
          </p:nvSpPr>
          <p:spPr>
            <a:xfrm>
              <a:off x="1521540" y="6027891"/>
              <a:ext cx="2096760" cy="264934"/>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IN" sz="1350"/>
            </a:p>
          </p:txBody>
        </p:sp>
      </p:grpSp>
      <p:sp>
        <p:nvSpPr>
          <p:cNvPr id="16" name="TextBox 15"/>
          <p:cNvSpPr txBox="1"/>
          <p:nvPr/>
        </p:nvSpPr>
        <p:spPr>
          <a:xfrm>
            <a:off x="953469" y="214984"/>
            <a:ext cx="7197804" cy="461665"/>
          </a:xfrm>
          <a:prstGeom prst="rect">
            <a:avLst/>
          </a:prstGeom>
          <a:noFill/>
        </p:spPr>
        <p:txBody>
          <a:bodyPr wrap="none">
            <a:spAutoFit/>
          </a:bodyPr>
          <a:lstStyle/>
          <a:p>
            <a:pPr>
              <a:defRPr/>
            </a:pPr>
            <a:r>
              <a:rPr lang="en-US" sz="2400" b="1" dirty="0">
                <a:solidFill>
                  <a:srgbClr val="000066"/>
                </a:solidFill>
                <a:latin typeface="Andalus" panose="02020603050405020304" pitchFamily="18" charset="-78"/>
                <a:cs typeface="Andalus" panose="02020603050405020304" pitchFamily="18" charset="-78"/>
              </a:rPr>
              <a:t>Potentiation of cytotoxicity using picropodophylin (PPP)</a:t>
            </a:r>
          </a:p>
        </p:txBody>
      </p:sp>
      <p:sp>
        <p:nvSpPr>
          <p:cNvPr id="3" name="TextBox 2"/>
          <p:cNvSpPr txBox="1"/>
          <p:nvPr/>
        </p:nvSpPr>
        <p:spPr>
          <a:xfrm>
            <a:off x="1055146" y="1123272"/>
            <a:ext cx="1308371" cy="300082"/>
          </a:xfrm>
          <a:prstGeom prst="rect">
            <a:avLst/>
          </a:prstGeom>
          <a:noFill/>
        </p:spPr>
        <p:txBody>
          <a:bodyPr wrap="none" rtlCol="0">
            <a:spAutoFit/>
          </a:bodyPr>
          <a:lstStyle/>
          <a:p>
            <a:r>
              <a:rPr lang="en-US" sz="1350" b="1" dirty="0"/>
              <a:t>Cisplatin Model</a:t>
            </a:r>
            <a:endParaRPr lang="en-IN" sz="1350" b="1" dirty="0"/>
          </a:p>
        </p:txBody>
      </p:sp>
      <p:sp>
        <p:nvSpPr>
          <p:cNvPr id="17" name="TextBox 16"/>
          <p:cNvSpPr txBox="1"/>
          <p:nvPr/>
        </p:nvSpPr>
        <p:spPr>
          <a:xfrm>
            <a:off x="3495724" y="1087399"/>
            <a:ext cx="1368067" cy="300082"/>
          </a:xfrm>
          <a:prstGeom prst="rect">
            <a:avLst/>
          </a:prstGeom>
          <a:noFill/>
        </p:spPr>
        <p:txBody>
          <a:bodyPr wrap="none" rtlCol="0">
            <a:spAutoFit/>
          </a:bodyPr>
          <a:lstStyle/>
          <a:p>
            <a:r>
              <a:rPr lang="en-US" sz="1350" b="1" dirty="0"/>
              <a:t>Paclitaxel Model</a:t>
            </a:r>
            <a:endParaRPr lang="en-IN" sz="1350" b="1" dirty="0"/>
          </a:p>
        </p:txBody>
      </p:sp>
      <p:sp>
        <p:nvSpPr>
          <p:cNvPr id="18" name="TextBox 17"/>
          <p:cNvSpPr txBox="1"/>
          <p:nvPr/>
        </p:nvSpPr>
        <p:spPr>
          <a:xfrm>
            <a:off x="5783555" y="1074682"/>
            <a:ext cx="1616148" cy="300082"/>
          </a:xfrm>
          <a:prstGeom prst="rect">
            <a:avLst/>
          </a:prstGeom>
          <a:noFill/>
        </p:spPr>
        <p:txBody>
          <a:bodyPr wrap="none" rtlCol="0">
            <a:spAutoFit/>
          </a:bodyPr>
          <a:lstStyle/>
          <a:p>
            <a:r>
              <a:rPr lang="en-US" sz="1350" b="1" dirty="0"/>
              <a:t>Combination Model</a:t>
            </a:r>
            <a:endParaRPr lang="en-IN" sz="1350" b="1" dirty="0"/>
          </a:p>
        </p:txBody>
      </p:sp>
      <p:pic>
        <p:nvPicPr>
          <p:cNvPr id="4" name="Picture 3"/>
          <p:cNvPicPr>
            <a:picLocks noChangeAspect="1"/>
          </p:cNvPicPr>
          <p:nvPr/>
        </p:nvPicPr>
        <p:blipFill>
          <a:blip r:embed="rId5"/>
          <a:stretch>
            <a:fillRect/>
          </a:stretch>
        </p:blipFill>
        <p:spPr>
          <a:xfrm>
            <a:off x="5682421" y="3992973"/>
            <a:ext cx="2683653" cy="1516842"/>
          </a:xfrm>
          <a:prstGeom prst="rect">
            <a:avLst/>
          </a:prstGeom>
        </p:spPr>
      </p:pic>
      <p:sp>
        <p:nvSpPr>
          <p:cNvPr id="19" name="Rectangle 18"/>
          <p:cNvSpPr/>
          <p:nvPr/>
        </p:nvSpPr>
        <p:spPr>
          <a:xfrm>
            <a:off x="6557399" y="4691088"/>
            <a:ext cx="1804547" cy="166619"/>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IN" sz="1350"/>
          </a:p>
        </p:txBody>
      </p:sp>
      <p:sp>
        <p:nvSpPr>
          <p:cNvPr id="20" name="Rectangle 19"/>
          <p:cNvSpPr/>
          <p:nvPr/>
        </p:nvSpPr>
        <p:spPr>
          <a:xfrm>
            <a:off x="3878707" y="4722260"/>
            <a:ext cx="1799586" cy="21345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IN" sz="1350"/>
          </a:p>
        </p:txBody>
      </p:sp>
      <p:sp>
        <p:nvSpPr>
          <p:cNvPr id="15" name="TextBox 14"/>
          <p:cNvSpPr txBox="1"/>
          <p:nvPr/>
        </p:nvSpPr>
        <p:spPr>
          <a:xfrm>
            <a:off x="166644" y="6441743"/>
            <a:ext cx="3682026" cy="369332"/>
          </a:xfrm>
          <a:prstGeom prst="rect">
            <a:avLst/>
          </a:prstGeom>
          <a:noFill/>
        </p:spPr>
        <p:txBody>
          <a:bodyPr wrap="square" rtlCol="0">
            <a:spAutoFit/>
          </a:bodyPr>
          <a:lstStyle/>
          <a:p>
            <a:r>
              <a:rPr lang="en-IN" b="1" i="1" dirty="0" smtClean="0"/>
              <a:t>Singh et. al., Cancer Letters, 2014</a:t>
            </a:r>
            <a:endParaRPr lang="en-IN" b="1" i="1" dirty="0"/>
          </a:p>
        </p:txBody>
      </p:sp>
    </p:spTree>
    <p:extLst>
      <p:ext uri="{BB962C8B-B14F-4D97-AF65-F5344CB8AC3E}">
        <p14:creationId xmlns:p14="http://schemas.microsoft.com/office/powerpoint/2010/main" val="7832109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6"/>
          <p:cNvGrpSpPr>
            <a:grpSpLocks/>
          </p:cNvGrpSpPr>
          <p:nvPr/>
        </p:nvGrpSpPr>
        <p:grpSpPr bwMode="auto">
          <a:xfrm>
            <a:off x="166644" y="1845765"/>
            <a:ext cx="8710050" cy="3896742"/>
            <a:chOff x="489045" y="3357237"/>
            <a:chExt cx="7588155" cy="2715097"/>
          </a:xfrm>
        </p:grpSpPr>
        <p:pic>
          <p:nvPicPr>
            <p:cNvPr id="4608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3571" y="3657600"/>
              <a:ext cx="3923629" cy="208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3675" y="3481534"/>
              <a:ext cx="376284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8" name="TextBox 4"/>
            <p:cNvSpPr txBox="1">
              <a:spLocks noChangeArrowheads="1"/>
            </p:cNvSpPr>
            <p:nvPr/>
          </p:nvSpPr>
          <p:spPr bwMode="auto">
            <a:xfrm>
              <a:off x="489045" y="3362309"/>
              <a:ext cx="281675" cy="248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A</a:t>
              </a:r>
            </a:p>
          </p:txBody>
        </p:sp>
        <p:sp>
          <p:nvSpPr>
            <p:cNvPr id="46089" name="TextBox 5"/>
            <p:cNvSpPr txBox="1">
              <a:spLocks noChangeArrowheads="1"/>
            </p:cNvSpPr>
            <p:nvPr/>
          </p:nvSpPr>
          <p:spPr bwMode="auto">
            <a:xfrm>
              <a:off x="4800600" y="3357237"/>
              <a:ext cx="272695" cy="248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B</a:t>
              </a:r>
            </a:p>
          </p:txBody>
        </p:sp>
      </p:grpSp>
      <p:sp>
        <p:nvSpPr>
          <p:cNvPr id="8" name="TextBox 7"/>
          <p:cNvSpPr txBox="1"/>
          <p:nvPr/>
        </p:nvSpPr>
        <p:spPr>
          <a:xfrm>
            <a:off x="150416" y="361795"/>
            <a:ext cx="8881821" cy="954107"/>
          </a:xfrm>
          <a:prstGeom prst="rect">
            <a:avLst/>
          </a:prstGeom>
          <a:noFill/>
        </p:spPr>
        <p:txBody>
          <a:bodyPr wrap="square">
            <a:spAutoFit/>
          </a:bodyPr>
          <a:lstStyle/>
          <a:p>
            <a:pPr algn="ctr">
              <a:defRPr/>
            </a:pPr>
            <a:r>
              <a:rPr lang="en-US" sz="2800" b="1" dirty="0">
                <a:solidFill>
                  <a:srgbClr val="000066"/>
                </a:solidFill>
                <a:latin typeface="Andalus" panose="02020603050405020304" pitchFamily="18" charset="-78"/>
                <a:cs typeface="Andalus" panose="02020603050405020304" pitchFamily="18" charset="-78"/>
              </a:rPr>
              <a:t>Effect of IGF-1R inhibition on long term survival of cells </a:t>
            </a:r>
          </a:p>
          <a:p>
            <a:pPr algn="ctr">
              <a:defRPr/>
            </a:pPr>
            <a:r>
              <a:rPr lang="en-US" sz="2800" b="1" dirty="0">
                <a:solidFill>
                  <a:srgbClr val="000066"/>
                </a:solidFill>
                <a:latin typeface="Andalus" panose="02020603050405020304" pitchFamily="18" charset="-78"/>
                <a:cs typeface="Andalus" panose="02020603050405020304" pitchFamily="18" charset="-78"/>
              </a:rPr>
              <a:t>through clonogenic assay</a:t>
            </a:r>
          </a:p>
        </p:txBody>
      </p:sp>
      <p:sp>
        <p:nvSpPr>
          <p:cNvPr id="2" name="Oval 1"/>
          <p:cNvSpPr/>
          <p:nvPr/>
        </p:nvSpPr>
        <p:spPr>
          <a:xfrm>
            <a:off x="5242386" y="4612942"/>
            <a:ext cx="554732" cy="532264"/>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9" name="Oval 8"/>
          <p:cNvSpPr/>
          <p:nvPr/>
        </p:nvSpPr>
        <p:spPr>
          <a:xfrm>
            <a:off x="7662435" y="4612942"/>
            <a:ext cx="554732" cy="532264"/>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0" name="Oval 9"/>
          <p:cNvSpPr/>
          <p:nvPr/>
        </p:nvSpPr>
        <p:spPr>
          <a:xfrm>
            <a:off x="6448177" y="4612942"/>
            <a:ext cx="554732" cy="532264"/>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1" name="TextBox 10"/>
          <p:cNvSpPr txBox="1"/>
          <p:nvPr/>
        </p:nvSpPr>
        <p:spPr>
          <a:xfrm>
            <a:off x="166644" y="6441743"/>
            <a:ext cx="3682026" cy="369332"/>
          </a:xfrm>
          <a:prstGeom prst="rect">
            <a:avLst/>
          </a:prstGeom>
          <a:noFill/>
        </p:spPr>
        <p:txBody>
          <a:bodyPr wrap="square" rtlCol="0">
            <a:spAutoFit/>
          </a:bodyPr>
          <a:lstStyle/>
          <a:p>
            <a:r>
              <a:rPr lang="en-IN" b="1" i="1" dirty="0" smtClean="0"/>
              <a:t>Singh et. al., Cancer Letters, 2014</a:t>
            </a:r>
            <a:endParaRPr lang="en-IN" b="1" i="1" dirty="0"/>
          </a:p>
        </p:txBody>
      </p:sp>
    </p:spTree>
    <p:extLst>
      <p:ext uri="{BB962C8B-B14F-4D97-AF65-F5344CB8AC3E}">
        <p14:creationId xmlns:p14="http://schemas.microsoft.com/office/powerpoint/2010/main" val="17685151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5924" y="138125"/>
            <a:ext cx="8915399" cy="954107"/>
          </a:xfrm>
          <a:prstGeom prst="rect">
            <a:avLst/>
          </a:prstGeom>
          <a:noFill/>
        </p:spPr>
        <p:txBody>
          <a:bodyPr wrap="square">
            <a:spAutoFit/>
          </a:bodyPr>
          <a:lstStyle/>
          <a:p>
            <a:pPr algn="ctr">
              <a:defRPr/>
            </a:pPr>
            <a:r>
              <a:rPr lang="en-US" sz="2800" b="1" dirty="0">
                <a:solidFill>
                  <a:srgbClr val="000066"/>
                </a:solidFill>
                <a:latin typeface="Andalus" panose="02020603050405020304" pitchFamily="18" charset="-78"/>
                <a:cs typeface="Andalus" panose="02020603050405020304" pitchFamily="18" charset="-78"/>
              </a:rPr>
              <a:t>Correlation between IGF-1R signaling and stemness phenotype</a:t>
            </a:r>
          </a:p>
        </p:txBody>
      </p:sp>
      <p:graphicFrame>
        <p:nvGraphicFramePr>
          <p:cNvPr id="11" name="Object 1"/>
          <p:cNvGraphicFramePr>
            <a:graphicFrameLocks noChangeAspect="1"/>
          </p:cNvGraphicFramePr>
          <p:nvPr>
            <p:extLst>
              <p:ext uri="{D42A27DB-BD31-4B8C-83A1-F6EECF244321}">
                <p14:modId xmlns:p14="http://schemas.microsoft.com/office/powerpoint/2010/main" val="1180909175"/>
              </p:ext>
            </p:extLst>
          </p:nvPr>
        </p:nvGraphicFramePr>
        <p:xfrm>
          <a:off x="144726" y="2987670"/>
          <a:ext cx="3525385" cy="2463767"/>
        </p:xfrm>
        <a:graphic>
          <a:graphicData uri="http://schemas.openxmlformats.org/presentationml/2006/ole">
            <mc:AlternateContent xmlns:mc="http://schemas.openxmlformats.org/markup-compatibility/2006">
              <mc:Choice xmlns:v="urn:schemas-microsoft-com:vml" Requires="v">
                <p:oleObj spid="_x0000_s14461" name="Prism 6" r:id="rId3" imgW="7189749" imgH="5760304" progId="Prism6.Document">
                  <p:embed/>
                </p:oleObj>
              </mc:Choice>
              <mc:Fallback>
                <p:oleObj name="Prism 6" r:id="rId3" imgW="7189749" imgH="5760304" progId="Prism6.Document">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26" y="2987670"/>
                        <a:ext cx="3525385" cy="2463767"/>
                      </a:xfrm>
                      <a:prstGeom prst="rect">
                        <a:avLst/>
                      </a:prstGeom>
                      <a:noFill/>
                      <a:ln>
                        <a:noFill/>
                      </a:ln>
                      <a:extLst/>
                    </p:spPr>
                  </p:pic>
                </p:oleObj>
              </mc:Fallback>
            </mc:AlternateContent>
          </a:graphicData>
        </a:graphic>
      </p:graphicFrame>
      <p:graphicFrame>
        <p:nvGraphicFramePr>
          <p:cNvPr id="12" name="Object 1"/>
          <p:cNvGraphicFramePr>
            <a:graphicFrameLocks noChangeAspect="1"/>
          </p:cNvGraphicFramePr>
          <p:nvPr>
            <p:extLst>
              <p:ext uri="{D42A27DB-BD31-4B8C-83A1-F6EECF244321}">
                <p14:modId xmlns:p14="http://schemas.microsoft.com/office/powerpoint/2010/main" val="4136130253"/>
              </p:ext>
            </p:extLst>
          </p:nvPr>
        </p:nvGraphicFramePr>
        <p:xfrm>
          <a:off x="6565454" y="2987670"/>
          <a:ext cx="2251165" cy="2355130"/>
        </p:xfrm>
        <a:graphic>
          <a:graphicData uri="http://schemas.openxmlformats.org/presentationml/2006/ole">
            <mc:AlternateContent xmlns:mc="http://schemas.openxmlformats.org/markup-compatibility/2006">
              <mc:Choice xmlns:v="urn:schemas-microsoft-com:vml" Requires="v">
                <p:oleObj spid="_x0000_s14462" name="Prism 6" r:id="rId5" imgW="4740840" imgH="4957560" progId="Prism6.Document">
                  <p:embed/>
                </p:oleObj>
              </mc:Choice>
              <mc:Fallback>
                <p:oleObj name="Prism 6" r:id="rId5" imgW="4740840" imgH="4957560" progId="Prism6.Document">
                  <p:embed/>
                  <p:pic>
                    <p:nvPicPr>
                      <p:cNvPr id="0" name=""/>
                      <p:cNvPicPr>
                        <a:picLocks noChangeAspect="1" noChangeArrowheads="1"/>
                      </p:cNvPicPr>
                      <p:nvPr/>
                    </p:nvPicPr>
                    <p:blipFill>
                      <a:blip r:embed="rId6"/>
                      <a:srcRect/>
                      <a:stretch>
                        <a:fillRect/>
                      </a:stretch>
                    </p:blipFill>
                    <p:spPr bwMode="auto">
                      <a:xfrm>
                        <a:off x="6565454" y="2987670"/>
                        <a:ext cx="2251165" cy="2355130"/>
                      </a:xfrm>
                      <a:prstGeom prst="rect">
                        <a:avLst/>
                      </a:prstGeom>
                      <a:noFill/>
                      <a:ln>
                        <a:noFill/>
                      </a:ln>
                      <a:extLst/>
                    </p:spPr>
                  </p:pic>
                </p:oleObj>
              </mc:Fallback>
            </mc:AlternateContent>
          </a:graphicData>
        </a:graphic>
      </p:graphicFrame>
      <p:graphicFrame>
        <p:nvGraphicFramePr>
          <p:cNvPr id="13" name="Object 2"/>
          <p:cNvGraphicFramePr>
            <a:graphicFrameLocks noChangeAspect="1"/>
          </p:cNvGraphicFramePr>
          <p:nvPr>
            <p:extLst>
              <p:ext uri="{D42A27DB-BD31-4B8C-83A1-F6EECF244321}">
                <p14:modId xmlns:p14="http://schemas.microsoft.com/office/powerpoint/2010/main" val="1631569472"/>
              </p:ext>
            </p:extLst>
          </p:nvPr>
        </p:nvGraphicFramePr>
        <p:xfrm>
          <a:off x="3894567" y="3070703"/>
          <a:ext cx="2392107" cy="2297700"/>
        </p:xfrm>
        <a:graphic>
          <a:graphicData uri="http://schemas.openxmlformats.org/presentationml/2006/ole">
            <mc:AlternateContent xmlns:mc="http://schemas.openxmlformats.org/markup-compatibility/2006">
              <mc:Choice xmlns:v="urn:schemas-microsoft-com:vml" Requires="v">
                <p:oleObj spid="_x0000_s14463" name="Prism 6" r:id="rId7" imgW="4737960" imgH="4551840" progId="Prism6.Document">
                  <p:embed/>
                </p:oleObj>
              </mc:Choice>
              <mc:Fallback>
                <p:oleObj name="Prism 6" r:id="rId7" imgW="4737960" imgH="4551840" progId="Prism6.Document">
                  <p:embed/>
                  <p:pic>
                    <p:nvPicPr>
                      <p:cNvPr id="0" name=""/>
                      <p:cNvPicPr>
                        <a:picLocks noChangeAspect="1" noChangeArrowheads="1"/>
                      </p:cNvPicPr>
                      <p:nvPr/>
                    </p:nvPicPr>
                    <p:blipFill>
                      <a:blip r:embed="rId8"/>
                      <a:srcRect/>
                      <a:stretch>
                        <a:fillRect/>
                      </a:stretch>
                    </p:blipFill>
                    <p:spPr bwMode="auto">
                      <a:xfrm>
                        <a:off x="3894567" y="3070703"/>
                        <a:ext cx="2392107" cy="2297700"/>
                      </a:xfrm>
                      <a:prstGeom prst="rect">
                        <a:avLst/>
                      </a:prstGeom>
                      <a:noFill/>
                      <a:ln>
                        <a:noFill/>
                      </a:ln>
                      <a:extLst/>
                    </p:spPr>
                  </p:pic>
                </p:oleObj>
              </mc:Fallback>
            </mc:AlternateContent>
          </a:graphicData>
        </a:graphic>
      </p:graphicFrame>
      <p:pic>
        <p:nvPicPr>
          <p:cNvPr id="5" name="Picture 4"/>
          <p:cNvPicPr>
            <a:picLocks noChangeAspect="1"/>
          </p:cNvPicPr>
          <p:nvPr/>
        </p:nvPicPr>
        <p:blipFill>
          <a:blip r:embed="rId9"/>
          <a:stretch>
            <a:fillRect/>
          </a:stretch>
        </p:blipFill>
        <p:spPr>
          <a:xfrm>
            <a:off x="2828524" y="1092232"/>
            <a:ext cx="3300929" cy="2503413"/>
          </a:xfrm>
          <a:prstGeom prst="rect">
            <a:avLst/>
          </a:prstGeom>
        </p:spPr>
      </p:pic>
      <p:sp>
        <p:nvSpPr>
          <p:cNvPr id="14" name="TextBox 5"/>
          <p:cNvSpPr txBox="1">
            <a:spLocks noChangeArrowheads="1"/>
          </p:cNvSpPr>
          <p:nvPr/>
        </p:nvSpPr>
        <p:spPr bwMode="auto">
          <a:xfrm>
            <a:off x="448278" y="5754022"/>
            <a:ext cx="82706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000" b="1" dirty="0">
                <a:solidFill>
                  <a:srgbClr val="C00000"/>
                </a:solidFill>
                <a:latin typeface="Andalus" panose="02020603050405020304" pitchFamily="18" charset="-78"/>
                <a:cs typeface="Andalus" panose="02020603050405020304" pitchFamily="18" charset="-78"/>
              </a:rPr>
              <a:t>How do late resistant cells maintain their resistant and stemness phenotype?</a:t>
            </a:r>
          </a:p>
        </p:txBody>
      </p:sp>
    </p:spTree>
    <p:extLst>
      <p:ext uri="{BB962C8B-B14F-4D97-AF65-F5344CB8AC3E}">
        <p14:creationId xmlns:p14="http://schemas.microsoft.com/office/powerpoint/2010/main" val="9698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Box 2"/>
          <p:cNvSpPr txBox="1">
            <a:spLocks noChangeArrowheads="1"/>
          </p:cNvSpPr>
          <p:nvPr/>
        </p:nvSpPr>
        <p:spPr bwMode="auto">
          <a:xfrm>
            <a:off x="1143003" y="70816"/>
            <a:ext cx="6858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800" b="1" dirty="0">
                <a:solidFill>
                  <a:srgbClr val="000066"/>
                </a:solidFill>
                <a:latin typeface="Andalus" panose="02020603050405020304" pitchFamily="18" charset="-78"/>
                <a:cs typeface="Andalus" panose="02020603050405020304" pitchFamily="18" charset="-78"/>
              </a:rPr>
              <a:t>Effect of AKT inhibition on stemness property</a:t>
            </a:r>
          </a:p>
        </p:txBody>
      </p:sp>
      <p:pic>
        <p:nvPicPr>
          <p:cNvPr id="3" name="Picture 2"/>
          <p:cNvPicPr>
            <a:picLocks noChangeAspect="1"/>
          </p:cNvPicPr>
          <p:nvPr/>
        </p:nvPicPr>
        <p:blipFill>
          <a:blip r:embed="rId2"/>
          <a:stretch>
            <a:fillRect/>
          </a:stretch>
        </p:blipFill>
        <p:spPr>
          <a:xfrm>
            <a:off x="256308" y="653504"/>
            <a:ext cx="8631389" cy="5749121"/>
          </a:xfrm>
          <a:prstGeom prst="rect">
            <a:avLst/>
          </a:prstGeom>
        </p:spPr>
      </p:pic>
      <p:sp>
        <p:nvSpPr>
          <p:cNvPr id="2" name="Rectangle 1"/>
          <p:cNvSpPr/>
          <p:nvPr/>
        </p:nvSpPr>
        <p:spPr>
          <a:xfrm>
            <a:off x="682388" y="2074460"/>
            <a:ext cx="2797791" cy="382137"/>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38350519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737794" y="1461561"/>
            <a:ext cx="3804720" cy="5220153"/>
          </a:xfrm>
          <a:prstGeom prst="roundRect">
            <a:avLst/>
          </a:prstGeom>
          <a:noFill/>
          <a:ln w="28575"/>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a:p>
        </p:txBody>
      </p:sp>
      <p:grpSp>
        <p:nvGrpSpPr>
          <p:cNvPr id="57346" name="Group 4"/>
          <p:cNvGrpSpPr>
            <a:grpSpLocks/>
          </p:cNvGrpSpPr>
          <p:nvPr/>
        </p:nvGrpSpPr>
        <p:grpSpPr bwMode="auto">
          <a:xfrm>
            <a:off x="1313748" y="2860276"/>
            <a:ext cx="2606570" cy="554437"/>
            <a:chOff x="838201" y="457200"/>
            <a:chExt cx="5111668" cy="462851"/>
          </a:xfrm>
        </p:grpSpPr>
        <p:pic>
          <p:nvPicPr>
            <p:cNvPr id="57378" name="Picture 2"/>
            <p:cNvPicPr>
              <a:picLocks noChangeAspect="1"/>
            </p:cNvPicPr>
            <p:nvPr/>
          </p:nvPicPr>
          <p:blipFill>
            <a:blip r:embed="rId2">
              <a:extLst>
                <a:ext uri="{28A0092B-C50C-407E-A947-70E740481C1C}">
                  <a14:useLocalDpi xmlns:a14="http://schemas.microsoft.com/office/drawing/2010/main" val="0"/>
                </a:ext>
              </a:extLst>
            </a:blip>
            <a:srcRect t="4166" r="65492" b="85258"/>
            <a:stretch>
              <a:fillRect/>
            </a:stretch>
          </p:blipFill>
          <p:spPr bwMode="auto">
            <a:xfrm>
              <a:off x="838201" y="457200"/>
              <a:ext cx="2743200"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79" name="Picture 3"/>
            <p:cNvPicPr>
              <a:picLocks noChangeAspect="1"/>
            </p:cNvPicPr>
            <p:nvPr/>
          </p:nvPicPr>
          <p:blipFill>
            <a:blip r:embed="rId2">
              <a:extLst>
                <a:ext uri="{28A0092B-C50C-407E-A947-70E740481C1C}">
                  <a14:useLocalDpi xmlns:a14="http://schemas.microsoft.com/office/drawing/2010/main" val="0"/>
                </a:ext>
              </a:extLst>
            </a:blip>
            <a:srcRect l="62381" t="4034" r="7826" b="85258"/>
            <a:stretch>
              <a:fillRect/>
            </a:stretch>
          </p:blipFill>
          <p:spPr bwMode="auto">
            <a:xfrm>
              <a:off x="3581401" y="457200"/>
              <a:ext cx="2368468" cy="46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347" name="Group 5"/>
          <p:cNvGrpSpPr>
            <a:grpSpLocks/>
          </p:cNvGrpSpPr>
          <p:nvPr/>
        </p:nvGrpSpPr>
        <p:grpSpPr bwMode="auto">
          <a:xfrm>
            <a:off x="5478030" y="2901590"/>
            <a:ext cx="2606570" cy="549304"/>
            <a:chOff x="838201" y="457200"/>
            <a:chExt cx="5111668" cy="462851"/>
          </a:xfrm>
        </p:grpSpPr>
        <p:pic>
          <p:nvPicPr>
            <p:cNvPr id="57376" name="Picture 6"/>
            <p:cNvPicPr>
              <a:picLocks noChangeAspect="1"/>
            </p:cNvPicPr>
            <p:nvPr/>
          </p:nvPicPr>
          <p:blipFill>
            <a:blip r:embed="rId2">
              <a:extLst>
                <a:ext uri="{28A0092B-C50C-407E-A947-70E740481C1C}">
                  <a14:useLocalDpi xmlns:a14="http://schemas.microsoft.com/office/drawing/2010/main" val="0"/>
                </a:ext>
              </a:extLst>
            </a:blip>
            <a:srcRect t="4166" r="65492" b="85258"/>
            <a:stretch>
              <a:fillRect/>
            </a:stretch>
          </p:blipFill>
          <p:spPr bwMode="auto">
            <a:xfrm>
              <a:off x="838201" y="457200"/>
              <a:ext cx="2743200"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77" name="Picture 7"/>
            <p:cNvPicPr>
              <a:picLocks noChangeAspect="1"/>
            </p:cNvPicPr>
            <p:nvPr/>
          </p:nvPicPr>
          <p:blipFill>
            <a:blip r:embed="rId2">
              <a:extLst>
                <a:ext uri="{28A0092B-C50C-407E-A947-70E740481C1C}">
                  <a14:useLocalDpi xmlns:a14="http://schemas.microsoft.com/office/drawing/2010/main" val="0"/>
                </a:ext>
              </a:extLst>
            </a:blip>
            <a:srcRect l="62381" t="4034" r="7826" b="85258"/>
            <a:stretch>
              <a:fillRect/>
            </a:stretch>
          </p:blipFill>
          <p:spPr bwMode="auto">
            <a:xfrm>
              <a:off x="3581401" y="457200"/>
              <a:ext cx="2368468" cy="46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p:cNvPicPr>
            <a:picLocks noChangeAspect="1"/>
          </p:cNvPicPr>
          <p:nvPr/>
        </p:nvPicPr>
        <p:blipFill>
          <a:blip r:embed="rId3" cstate="print">
            <a:duotone>
              <a:prstClr val="black"/>
              <a:schemeClr val="accent4">
                <a:tint val="45000"/>
                <a:satMod val="400000"/>
              </a:schemeClr>
            </a:duotone>
          </a:blip>
          <a:stretch>
            <a:fillRect/>
          </a:stretch>
        </p:blipFill>
        <p:spPr>
          <a:xfrm>
            <a:off x="2472900" y="2577277"/>
            <a:ext cx="477123" cy="952059"/>
          </a:xfrm>
          <a:prstGeom prst="rect">
            <a:avLst/>
          </a:prstGeom>
        </p:spPr>
      </p:pic>
      <p:sp>
        <p:nvSpPr>
          <p:cNvPr id="16" name="Down Arrow 15"/>
          <p:cNvSpPr/>
          <p:nvPr/>
        </p:nvSpPr>
        <p:spPr>
          <a:xfrm>
            <a:off x="2611108" y="3537159"/>
            <a:ext cx="231695" cy="397860"/>
          </a:xfrm>
          <a:prstGeom prst="downArrow">
            <a:avLst/>
          </a:prstGeom>
        </p:spPr>
        <p:style>
          <a:lnRef idx="0">
            <a:schemeClr val="dk1"/>
          </a:lnRef>
          <a:fillRef idx="3">
            <a:schemeClr val="dk1"/>
          </a:fillRef>
          <a:effectRef idx="3">
            <a:schemeClr val="dk1"/>
          </a:effectRef>
          <a:fontRef idx="minor">
            <a:schemeClr val="lt1"/>
          </a:fontRef>
        </p:style>
        <p:txBody>
          <a:bodyPr anchor="ctr"/>
          <a:lstStyle/>
          <a:p>
            <a:pPr algn="ctr">
              <a:defRPr/>
            </a:pPr>
            <a:endParaRPr lang="en-IN" sz="1350"/>
          </a:p>
        </p:txBody>
      </p:sp>
      <p:sp>
        <p:nvSpPr>
          <p:cNvPr id="17" name="Down Arrow 16"/>
          <p:cNvSpPr/>
          <p:nvPr/>
        </p:nvSpPr>
        <p:spPr>
          <a:xfrm>
            <a:off x="2579299" y="4437683"/>
            <a:ext cx="295653" cy="540321"/>
          </a:xfrm>
          <a:prstGeom prst="downArrow">
            <a:avLst/>
          </a:prstGeom>
        </p:spPr>
        <p:style>
          <a:lnRef idx="0">
            <a:schemeClr val="dk1"/>
          </a:lnRef>
          <a:fillRef idx="3">
            <a:schemeClr val="dk1"/>
          </a:fillRef>
          <a:effectRef idx="3">
            <a:schemeClr val="dk1"/>
          </a:effectRef>
          <a:fontRef idx="minor">
            <a:schemeClr val="lt1"/>
          </a:fontRef>
        </p:style>
        <p:txBody>
          <a:bodyPr anchor="ctr"/>
          <a:lstStyle/>
          <a:p>
            <a:pPr algn="ctr">
              <a:defRPr/>
            </a:pPr>
            <a:endParaRPr lang="en-IN" sz="1350"/>
          </a:p>
        </p:txBody>
      </p:sp>
      <p:sp>
        <p:nvSpPr>
          <p:cNvPr id="19" name="Rounded Rectangle 18"/>
          <p:cNvSpPr/>
          <p:nvPr/>
        </p:nvSpPr>
        <p:spPr>
          <a:xfrm>
            <a:off x="1500269" y="5001902"/>
            <a:ext cx="2280749" cy="492833"/>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a:defRPr/>
            </a:pPr>
            <a:r>
              <a:rPr lang="en-US" sz="1350" b="1" dirty="0">
                <a:solidFill>
                  <a:srgbClr val="002060"/>
                </a:solidFill>
              </a:rPr>
              <a:t>Stemness/Chemoresistance</a:t>
            </a:r>
            <a:endParaRPr lang="en-IN" sz="1350" b="1" dirty="0">
              <a:solidFill>
                <a:srgbClr val="002060"/>
              </a:solidFill>
            </a:endParaRPr>
          </a:p>
        </p:txBody>
      </p:sp>
      <p:sp>
        <p:nvSpPr>
          <p:cNvPr id="57352" name="TextBox 19"/>
          <p:cNvSpPr txBox="1">
            <a:spLocks noChangeArrowheads="1"/>
          </p:cNvSpPr>
          <p:nvPr/>
        </p:nvSpPr>
        <p:spPr bwMode="auto">
          <a:xfrm>
            <a:off x="2437380" y="2384056"/>
            <a:ext cx="66970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350" b="1" dirty="0">
                <a:solidFill>
                  <a:srgbClr val="FF0000"/>
                </a:solidFill>
              </a:rPr>
              <a:t>IGF-1R</a:t>
            </a:r>
            <a:endParaRPr lang="en-IN" altLang="en-US" sz="1350" b="1" dirty="0">
              <a:solidFill>
                <a:srgbClr val="FF0000"/>
              </a:solidFill>
            </a:endParaRPr>
          </a:p>
        </p:txBody>
      </p:sp>
      <p:sp>
        <p:nvSpPr>
          <p:cNvPr id="21" name="Oval 20"/>
          <p:cNvSpPr/>
          <p:nvPr/>
        </p:nvSpPr>
        <p:spPr>
          <a:xfrm>
            <a:off x="6449551" y="3955805"/>
            <a:ext cx="620638" cy="492833"/>
          </a:xfrm>
          <a:prstGeom prst="ellipse">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r>
              <a:rPr lang="en-US" sz="1200" b="1" dirty="0">
                <a:solidFill>
                  <a:srgbClr val="002060"/>
                </a:solidFill>
              </a:rPr>
              <a:t>AKT</a:t>
            </a:r>
            <a:endParaRPr lang="en-IN" sz="1200" b="1" dirty="0">
              <a:solidFill>
                <a:srgbClr val="002060"/>
              </a:solidFill>
            </a:endParaRPr>
          </a:p>
        </p:txBody>
      </p:sp>
      <p:pic>
        <p:nvPicPr>
          <p:cNvPr id="22" name="Picture 21"/>
          <p:cNvPicPr>
            <a:picLocks noChangeAspect="1"/>
          </p:cNvPicPr>
          <p:nvPr/>
        </p:nvPicPr>
        <p:blipFill>
          <a:blip r:embed="rId4" cstate="print">
            <a:duotone>
              <a:prstClr val="black"/>
              <a:schemeClr val="accent4">
                <a:tint val="45000"/>
                <a:satMod val="400000"/>
              </a:schemeClr>
            </a:duotone>
          </a:blip>
          <a:stretch>
            <a:fillRect/>
          </a:stretch>
        </p:blipFill>
        <p:spPr>
          <a:xfrm>
            <a:off x="6300242" y="2470992"/>
            <a:ext cx="477122" cy="1046009"/>
          </a:xfrm>
          <a:prstGeom prst="rect">
            <a:avLst/>
          </a:prstGeom>
        </p:spPr>
      </p:pic>
      <p:sp>
        <p:nvSpPr>
          <p:cNvPr id="24" name="Down Arrow 23"/>
          <p:cNvSpPr/>
          <p:nvPr/>
        </p:nvSpPr>
        <p:spPr>
          <a:xfrm>
            <a:off x="6696809" y="3581674"/>
            <a:ext cx="231695" cy="397860"/>
          </a:xfrm>
          <a:prstGeom prst="downArrow">
            <a:avLst/>
          </a:prstGeom>
        </p:spPr>
        <p:style>
          <a:lnRef idx="0">
            <a:schemeClr val="dk1"/>
          </a:lnRef>
          <a:fillRef idx="3">
            <a:schemeClr val="dk1"/>
          </a:fillRef>
          <a:effectRef idx="3">
            <a:schemeClr val="dk1"/>
          </a:effectRef>
          <a:fontRef idx="minor">
            <a:schemeClr val="lt1"/>
          </a:fontRef>
        </p:style>
        <p:txBody>
          <a:bodyPr anchor="ctr"/>
          <a:lstStyle/>
          <a:p>
            <a:pPr algn="ctr">
              <a:defRPr/>
            </a:pPr>
            <a:endParaRPr lang="en-IN" sz="1350"/>
          </a:p>
        </p:txBody>
      </p:sp>
      <p:sp>
        <p:nvSpPr>
          <p:cNvPr id="57356" name="TextBox 24"/>
          <p:cNvSpPr txBox="1">
            <a:spLocks noChangeArrowheads="1"/>
          </p:cNvSpPr>
          <p:nvPr/>
        </p:nvSpPr>
        <p:spPr bwMode="auto">
          <a:xfrm rot="2678409">
            <a:off x="6954415" y="3886294"/>
            <a:ext cx="29082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100" b="1"/>
              <a:t>P</a:t>
            </a:r>
            <a:endParaRPr lang="en-IN" altLang="en-US" sz="2100" b="1"/>
          </a:p>
        </p:txBody>
      </p:sp>
      <p:sp>
        <p:nvSpPr>
          <p:cNvPr id="26" name="Down Arrow 25"/>
          <p:cNvSpPr/>
          <p:nvPr/>
        </p:nvSpPr>
        <p:spPr>
          <a:xfrm>
            <a:off x="6660123" y="4516155"/>
            <a:ext cx="304100" cy="564705"/>
          </a:xfrm>
          <a:prstGeom prst="downArrow">
            <a:avLst/>
          </a:prstGeom>
        </p:spPr>
        <p:style>
          <a:lnRef idx="0">
            <a:schemeClr val="dk1"/>
          </a:lnRef>
          <a:fillRef idx="3">
            <a:schemeClr val="dk1"/>
          </a:fillRef>
          <a:effectRef idx="3">
            <a:schemeClr val="dk1"/>
          </a:effectRef>
          <a:fontRef idx="minor">
            <a:schemeClr val="lt1"/>
          </a:fontRef>
        </p:style>
        <p:txBody>
          <a:bodyPr anchor="ctr"/>
          <a:lstStyle/>
          <a:p>
            <a:pPr algn="ctr">
              <a:defRPr/>
            </a:pPr>
            <a:endParaRPr lang="en-IN" sz="1350"/>
          </a:p>
        </p:txBody>
      </p:sp>
      <p:sp>
        <p:nvSpPr>
          <p:cNvPr id="27" name="Rounded Rectangle 26"/>
          <p:cNvSpPr/>
          <p:nvPr/>
        </p:nvSpPr>
        <p:spPr>
          <a:xfrm>
            <a:off x="5667155" y="5117855"/>
            <a:ext cx="2263855" cy="492833"/>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a:defRPr/>
            </a:pPr>
            <a:r>
              <a:rPr lang="en-US" sz="1350" b="1" dirty="0">
                <a:solidFill>
                  <a:srgbClr val="002060"/>
                </a:solidFill>
              </a:rPr>
              <a:t>Stemness/Chemoresistance</a:t>
            </a:r>
            <a:endParaRPr lang="en-IN" sz="1350" b="1" dirty="0">
              <a:solidFill>
                <a:srgbClr val="002060"/>
              </a:solidFill>
            </a:endParaRPr>
          </a:p>
        </p:txBody>
      </p:sp>
      <p:cxnSp>
        <p:nvCxnSpPr>
          <p:cNvPr id="34" name="Straight Connector 33"/>
          <p:cNvCxnSpPr/>
          <p:nvPr/>
        </p:nvCxnSpPr>
        <p:spPr>
          <a:xfrm>
            <a:off x="7483256" y="3381019"/>
            <a:ext cx="82" cy="966416"/>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767511" y="3386862"/>
            <a:ext cx="732495" cy="7701"/>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097098" y="4322973"/>
            <a:ext cx="392192" cy="8984"/>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7362" name="TextBox 42"/>
          <p:cNvSpPr txBox="1">
            <a:spLocks noChangeArrowheads="1"/>
          </p:cNvSpPr>
          <p:nvPr/>
        </p:nvSpPr>
        <p:spPr bwMode="auto">
          <a:xfrm>
            <a:off x="6254000" y="2303556"/>
            <a:ext cx="66970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350" b="1">
                <a:solidFill>
                  <a:srgbClr val="FF0000"/>
                </a:solidFill>
              </a:rPr>
              <a:t>IGF-1R</a:t>
            </a:r>
            <a:endParaRPr lang="en-IN" altLang="en-US" sz="1350" b="1">
              <a:solidFill>
                <a:srgbClr val="FF0000"/>
              </a:solidFill>
            </a:endParaRPr>
          </a:p>
        </p:txBody>
      </p:sp>
      <p:pic>
        <p:nvPicPr>
          <p:cNvPr id="57363"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25209" y="4469649"/>
            <a:ext cx="803422" cy="246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4" name="Picture 5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9022" y="4539896"/>
            <a:ext cx="803422" cy="246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ectangle 51"/>
          <p:cNvSpPr/>
          <p:nvPr/>
        </p:nvSpPr>
        <p:spPr>
          <a:xfrm>
            <a:off x="2912119" y="4642153"/>
            <a:ext cx="1139168" cy="198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b="1" i="1" dirty="0">
                <a:solidFill>
                  <a:schemeClr val="tx1"/>
                </a:solidFill>
              </a:rPr>
              <a:t>Oct4</a:t>
            </a:r>
            <a:r>
              <a:rPr lang="en-US" sz="1050" b="1" dirty="0">
                <a:solidFill>
                  <a:schemeClr val="tx1"/>
                </a:solidFill>
              </a:rPr>
              <a:t> mRNA</a:t>
            </a:r>
            <a:endParaRPr lang="en-IN" sz="1050" b="1" dirty="0">
              <a:solidFill>
                <a:schemeClr val="tx1"/>
              </a:solidFill>
            </a:endParaRPr>
          </a:p>
        </p:txBody>
      </p:sp>
      <p:cxnSp>
        <p:nvCxnSpPr>
          <p:cNvPr id="62" name="Straight Connector 61"/>
          <p:cNvCxnSpPr/>
          <p:nvPr/>
        </p:nvCxnSpPr>
        <p:spPr>
          <a:xfrm>
            <a:off x="6764197" y="3272454"/>
            <a:ext cx="0" cy="215615"/>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7367" name="TextBox 64"/>
          <p:cNvSpPr txBox="1">
            <a:spLocks noChangeArrowheads="1"/>
          </p:cNvSpPr>
          <p:nvPr/>
        </p:nvSpPr>
        <p:spPr bwMode="auto">
          <a:xfrm>
            <a:off x="1402530" y="1880868"/>
            <a:ext cx="28805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dirty="0">
                <a:latin typeface="Andalus" panose="02020603050405020304" pitchFamily="18" charset="-78"/>
                <a:cs typeface="Andalus" panose="02020603050405020304" pitchFamily="18" charset="-78"/>
              </a:rPr>
              <a:t>Early resistant stage</a:t>
            </a:r>
            <a:endParaRPr lang="en-IN" altLang="en-US" sz="2400" dirty="0">
              <a:latin typeface="Andalus" panose="02020603050405020304" pitchFamily="18" charset="-78"/>
              <a:cs typeface="Andalus" panose="02020603050405020304" pitchFamily="18" charset="-78"/>
            </a:endParaRPr>
          </a:p>
        </p:txBody>
      </p:sp>
      <p:sp>
        <p:nvSpPr>
          <p:cNvPr id="57368" name="TextBox 65"/>
          <p:cNvSpPr txBox="1">
            <a:spLocks noChangeArrowheads="1"/>
          </p:cNvSpPr>
          <p:nvPr/>
        </p:nvSpPr>
        <p:spPr bwMode="auto">
          <a:xfrm>
            <a:off x="5395320" y="1887018"/>
            <a:ext cx="25770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dirty="0">
                <a:latin typeface="Andalus" panose="02020603050405020304" pitchFamily="18" charset="-78"/>
                <a:cs typeface="Andalus" panose="02020603050405020304" pitchFamily="18" charset="-78"/>
              </a:rPr>
              <a:t>Late resistant stage</a:t>
            </a:r>
            <a:endParaRPr lang="en-IN" altLang="en-US" sz="2400" dirty="0">
              <a:latin typeface="Andalus" panose="02020603050405020304" pitchFamily="18" charset="-78"/>
              <a:cs typeface="Andalus" panose="02020603050405020304" pitchFamily="18" charset="-78"/>
            </a:endParaRPr>
          </a:p>
        </p:txBody>
      </p:sp>
      <p:sp>
        <p:nvSpPr>
          <p:cNvPr id="57369" name="TextBox 2"/>
          <p:cNvSpPr txBox="1">
            <a:spLocks noChangeArrowheads="1"/>
          </p:cNvSpPr>
          <p:nvPr/>
        </p:nvSpPr>
        <p:spPr bwMode="auto">
          <a:xfrm>
            <a:off x="443753" y="261226"/>
            <a:ext cx="870024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800" b="1" dirty="0">
                <a:solidFill>
                  <a:srgbClr val="000066"/>
                </a:solidFill>
                <a:latin typeface="Andalus" panose="02020603050405020304" pitchFamily="18" charset="-78"/>
                <a:cs typeface="Andalus" panose="02020603050405020304" pitchFamily="18" charset="-78"/>
              </a:rPr>
              <a:t>Regulation of stemness and chemoresistance at early and late resistant stage</a:t>
            </a:r>
          </a:p>
        </p:txBody>
      </p:sp>
      <p:sp>
        <p:nvSpPr>
          <p:cNvPr id="57370" name="TextBox 1"/>
          <p:cNvSpPr txBox="1">
            <a:spLocks noChangeArrowheads="1"/>
          </p:cNvSpPr>
          <p:nvPr/>
        </p:nvSpPr>
        <p:spPr bwMode="auto">
          <a:xfrm>
            <a:off x="2963245" y="2675205"/>
            <a:ext cx="15330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IN" altLang="en-US" sz="1000" b="1"/>
              <a:t>Active IGF-1R signalling</a:t>
            </a:r>
          </a:p>
        </p:txBody>
      </p:sp>
      <p:sp>
        <p:nvSpPr>
          <p:cNvPr id="57371" name="TextBox 37"/>
          <p:cNvSpPr txBox="1">
            <a:spLocks noChangeArrowheads="1"/>
          </p:cNvSpPr>
          <p:nvPr/>
        </p:nvSpPr>
        <p:spPr bwMode="auto">
          <a:xfrm>
            <a:off x="6702595" y="2725674"/>
            <a:ext cx="189550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IN" altLang="en-US" sz="1000" b="1" dirty="0"/>
              <a:t>Suppressed IGF-1R signalling</a:t>
            </a:r>
          </a:p>
        </p:txBody>
      </p:sp>
      <p:sp>
        <p:nvSpPr>
          <p:cNvPr id="39" name="Oval 38"/>
          <p:cNvSpPr/>
          <p:nvPr/>
        </p:nvSpPr>
        <p:spPr>
          <a:xfrm>
            <a:off x="2343102" y="3914861"/>
            <a:ext cx="655674" cy="492833"/>
          </a:xfrm>
          <a:prstGeom prst="ellipse">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r>
              <a:rPr lang="en-US" sz="1200" b="1" dirty="0">
                <a:solidFill>
                  <a:srgbClr val="002060"/>
                </a:solidFill>
              </a:rPr>
              <a:t>AKT</a:t>
            </a:r>
            <a:endParaRPr lang="en-IN" sz="1200" b="1" dirty="0">
              <a:solidFill>
                <a:srgbClr val="002060"/>
              </a:solidFill>
            </a:endParaRPr>
          </a:p>
        </p:txBody>
      </p:sp>
      <p:cxnSp>
        <p:nvCxnSpPr>
          <p:cNvPr id="3" name="Straight Arrow Connector 2"/>
          <p:cNvCxnSpPr/>
          <p:nvPr/>
        </p:nvCxnSpPr>
        <p:spPr>
          <a:xfrm>
            <a:off x="2916488" y="3478349"/>
            <a:ext cx="812140" cy="700747"/>
          </a:xfrm>
          <a:prstGeom prst="straightConnector1">
            <a:avLst/>
          </a:prstGeom>
          <a:ln w="571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10433" y="3740532"/>
            <a:ext cx="1025454" cy="82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80686" y="3879413"/>
            <a:ext cx="1536451" cy="88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ounded Rectangle 41"/>
          <p:cNvSpPr/>
          <p:nvPr/>
        </p:nvSpPr>
        <p:spPr>
          <a:xfrm>
            <a:off x="4745232" y="1454796"/>
            <a:ext cx="3804720" cy="5220153"/>
          </a:xfrm>
          <a:prstGeom prst="roundRect">
            <a:avLst/>
          </a:prstGeom>
          <a:noFill/>
          <a:ln w="28575"/>
        </p:spPr>
        <p:style>
          <a:lnRef idx="1">
            <a:schemeClr val="accent3"/>
          </a:lnRef>
          <a:fillRef idx="2">
            <a:schemeClr val="accent3"/>
          </a:fillRef>
          <a:effectRef idx="1">
            <a:schemeClr val="accent3"/>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8399727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repeatCount="5000" fill="hold" nodeType="clickEffect">
                                  <p:stCondLst>
                                    <p:cond delay="0"/>
                                  </p:stCondLst>
                                  <p:childTnLst>
                                    <p:animEffect transition="out" filter="fade">
                                      <p:cBhvr>
                                        <p:cTn id="6" dur="1000" tmFilter="0, 0; .2, .5; .8, .5; 1, 0"/>
                                        <p:tgtEl>
                                          <p:spTgt spid="2"/>
                                        </p:tgtEl>
                                      </p:cBhvr>
                                    </p:animEffect>
                                    <p:animScale>
                                      <p:cBhvr>
                                        <p:cTn id="7" dur="500" autoRev="1" fill="hold"/>
                                        <p:tgtEl>
                                          <p:spTgt spid="2"/>
                                        </p:tgtEl>
                                      </p:cBhvr>
                                      <p:by x="105000" y="105000"/>
                                    </p:animScale>
                                  </p:childTnLst>
                                </p:cTn>
                              </p:par>
                              <p:par>
                                <p:cTn id="8" presetID="7" presetClass="emph" presetSubtype="10" repeatCount="10000" fill="hold" nodeType="withEffect">
                                  <p:stCondLst>
                                    <p:cond delay="0"/>
                                  </p:stCondLst>
                                  <p:childTnLst>
                                    <p:animClr clrSpc="hsl" dir="ccw">
                                      <p:cBhvr>
                                        <p:cTn id="9" dur="500" fill="hold"/>
                                        <p:tgtEl>
                                          <p:spTgt spid="3"/>
                                        </p:tgtEl>
                                        <p:attrNameLst>
                                          <p:attrName>stroke.color</p:attrName>
                                        </p:attrNameLst>
                                      </p:cBhvr>
                                      <p:to>
                                        <a:schemeClr val="accent2"/>
                                      </p:to>
                                    </p:animClr>
                                    <p:set>
                                      <p:cBhvr>
                                        <p:cTn id="10" dur="500" fill="hold"/>
                                        <p:tgtEl>
                                          <p:spTgt spid="3"/>
                                        </p:tgtEl>
                                        <p:attrNameLst>
                                          <p:attrName>stroke.on</p:attrName>
                                        </p:attrNameLst>
                                      </p:cBhvr>
                                      <p:to>
                                        <p:strVal val="tru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26" presetClass="emph" presetSubtype="0" repeatCount="5000" fill="hold" nodeType="withEffect">
                                  <p:stCondLst>
                                    <p:cond delay="0"/>
                                  </p:stCondLst>
                                  <p:childTnLst>
                                    <p:animEffect transition="out" filter="fade">
                                      <p:cBhvr>
                                        <p:cTn id="16" dur="1000" tmFilter="0, 0; .2, .5; .8, .5; 1, 0"/>
                                        <p:tgtEl>
                                          <p:spTgt spid="4"/>
                                        </p:tgtEl>
                                      </p:cBhvr>
                                    </p:animEffect>
                                    <p:animScale>
                                      <p:cBhvr>
                                        <p:cTn id="17"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816" y="0"/>
            <a:ext cx="8347692" cy="3917582"/>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25</a:t>
            </a:fld>
            <a:endParaRPr lang="en-US"/>
          </a:p>
        </p:txBody>
      </p:sp>
      <p:sp>
        <p:nvSpPr>
          <p:cNvPr id="4" name="Rectangle 3"/>
          <p:cNvSpPr/>
          <p:nvPr/>
        </p:nvSpPr>
        <p:spPr>
          <a:xfrm>
            <a:off x="140963" y="4787626"/>
            <a:ext cx="3372605" cy="1200329"/>
          </a:xfrm>
          <a:prstGeom prst="rect">
            <a:avLst/>
          </a:prstGeom>
        </p:spPr>
        <p:txBody>
          <a:bodyPr wrap="square">
            <a:spAutoFit/>
          </a:bodyPr>
          <a:lstStyle/>
          <a:p>
            <a:pPr lvl="0">
              <a:lnSpc>
                <a:spcPct val="150000"/>
              </a:lnSpc>
            </a:pPr>
            <a:r>
              <a:rPr lang="en-US" b="1" dirty="0">
                <a:solidFill>
                  <a:srgbClr val="000066"/>
                </a:solidFill>
                <a:latin typeface="Arial Narrow" pitchFamily="34" charset="0"/>
              </a:rPr>
              <a:t>    Acknowledgement</a:t>
            </a:r>
          </a:p>
          <a:p>
            <a:pPr marL="214308" indent="-214308">
              <a:lnSpc>
                <a:spcPct val="150000"/>
              </a:lnSpc>
              <a:buFont typeface="Wingdings" pitchFamily="2" charset="2"/>
              <a:buChar char="v"/>
            </a:pPr>
            <a:r>
              <a:rPr lang="en-US" sz="1500" dirty="0">
                <a:solidFill>
                  <a:srgbClr val="000066"/>
                </a:solidFill>
                <a:latin typeface="Arial Narrow" pitchFamily="34" charset="0"/>
              </a:rPr>
              <a:t>ACTREC and UGC for Funding</a:t>
            </a:r>
          </a:p>
          <a:p>
            <a:pPr marL="214308" indent="-214308">
              <a:lnSpc>
                <a:spcPct val="150000"/>
              </a:lnSpc>
              <a:buFont typeface="Wingdings" pitchFamily="2" charset="2"/>
              <a:buChar char="v"/>
            </a:pPr>
            <a:r>
              <a:rPr lang="da-DK" sz="1500" dirty="0">
                <a:solidFill>
                  <a:srgbClr val="000066"/>
                </a:solidFill>
                <a:latin typeface="Arial Narrow" pitchFamily="34" charset="0"/>
              </a:rPr>
              <a:t>UGC </a:t>
            </a:r>
            <a:r>
              <a:rPr lang="da-DK" sz="1500" dirty="0" smtClean="0">
                <a:solidFill>
                  <a:srgbClr val="000066"/>
                </a:solidFill>
                <a:latin typeface="Arial Narrow" pitchFamily="34" charset="0"/>
              </a:rPr>
              <a:t>Fellowship</a:t>
            </a:r>
            <a:endParaRPr lang="da-DK" sz="1500" dirty="0">
              <a:solidFill>
                <a:srgbClr val="000066"/>
              </a:solidFill>
              <a:latin typeface="Arial Narrow" pitchFamily="34" charset="0"/>
            </a:endParaRPr>
          </a:p>
        </p:txBody>
      </p:sp>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1889" y="3103498"/>
            <a:ext cx="5652121" cy="375450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25899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2030</TotalTime>
  <Words>787</Words>
  <Application>Microsoft Office PowerPoint</Application>
  <PresentationFormat>On-screen Show (4:3)</PresentationFormat>
  <Paragraphs>130</Paragraphs>
  <Slides>25</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5" baseType="lpstr">
      <vt:lpstr>Andalus</vt:lpstr>
      <vt:lpstr>Arial</vt:lpstr>
      <vt:lpstr>Arial Narrow</vt:lpstr>
      <vt:lpstr>Calibri</vt:lpstr>
      <vt:lpstr>Calibri Light</vt:lpstr>
      <vt:lpstr>Tahoma</vt:lpstr>
      <vt:lpstr>Times New Roman</vt:lpstr>
      <vt:lpstr>Wingdings</vt:lpstr>
      <vt:lpstr>Office Theme</vt:lpstr>
      <vt:lpstr>Prism 6</vt:lpstr>
      <vt:lpstr>PowerPoint Presentation</vt:lpstr>
      <vt:lpstr>Ovarian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Ram</dc:creator>
  <cp:lastModifiedBy>Ram</cp:lastModifiedBy>
  <cp:revision>97</cp:revision>
  <dcterms:created xsi:type="dcterms:W3CDTF">2015-07-09T06:48:02Z</dcterms:created>
  <dcterms:modified xsi:type="dcterms:W3CDTF">2015-07-17T06:15:34Z</dcterms:modified>
</cp:coreProperties>
</file>