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40"/>
  </p:notesMasterIdLst>
  <p:handoutMasterIdLst>
    <p:handoutMasterId r:id="rId41"/>
  </p:handoutMasterIdLst>
  <p:sldIdLst>
    <p:sldId id="312" r:id="rId3"/>
    <p:sldId id="325" r:id="rId4"/>
    <p:sldId id="326" r:id="rId5"/>
    <p:sldId id="327" r:id="rId6"/>
    <p:sldId id="328" r:id="rId7"/>
    <p:sldId id="336" r:id="rId8"/>
    <p:sldId id="337" r:id="rId9"/>
    <p:sldId id="338" r:id="rId10"/>
    <p:sldId id="339" r:id="rId11"/>
    <p:sldId id="340" r:id="rId12"/>
    <p:sldId id="341" r:id="rId13"/>
    <p:sldId id="335" r:id="rId14"/>
    <p:sldId id="342" r:id="rId15"/>
    <p:sldId id="343" r:id="rId16"/>
    <p:sldId id="344" r:id="rId17"/>
    <p:sldId id="345" r:id="rId18"/>
    <p:sldId id="346" r:id="rId19"/>
    <p:sldId id="347" r:id="rId20"/>
    <p:sldId id="334" r:id="rId21"/>
    <p:sldId id="307" r:id="rId22"/>
    <p:sldId id="309" r:id="rId23"/>
    <p:sldId id="348" r:id="rId24"/>
    <p:sldId id="301" r:id="rId25"/>
    <p:sldId id="349" r:id="rId26"/>
    <p:sldId id="357" r:id="rId27"/>
    <p:sldId id="358" r:id="rId28"/>
    <p:sldId id="359" r:id="rId29"/>
    <p:sldId id="360" r:id="rId30"/>
    <p:sldId id="350" r:id="rId31"/>
    <p:sldId id="352" r:id="rId32"/>
    <p:sldId id="361" r:id="rId33"/>
    <p:sldId id="362" r:id="rId34"/>
    <p:sldId id="363" r:id="rId35"/>
    <p:sldId id="364" r:id="rId36"/>
    <p:sldId id="366" r:id="rId37"/>
    <p:sldId id="365" r:id="rId38"/>
    <p:sldId id="302" r:id="rId39"/>
  </p:sldIdLst>
  <p:sldSz cx="12195175" cy="6859588"/>
  <p:notesSz cx="6797675" cy="9926638"/>
  <p:defaultTextStyle>
    <a:defPPr>
      <a:defRPr lang="de-DE"/>
    </a:defPPr>
    <a:lvl1pPr marL="0" algn="l" defTabSz="9134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736" algn="l" defTabSz="9134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472" algn="l" defTabSz="9134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208" algn="l" defTabSz="9134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6945" algn="l" defTabSz="9134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3678" algn="l" defTabSz="9134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0415" algn="l" defTabSz="9134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7152" algn="l" defTabSz="9134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3888" algn="l" defTabSz="91347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ietrich, Ralph-Uwe" initials="D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2F2F2"/>
    <a:srgbClr val="3F4E78"/>
    <a:srgbClr val="00FF00"/>
    <a:srgbClr val="00007F"/>
    <a:srgbClr val="686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Helle Formatvorlage 1 - Akz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96" y="-204"/>
      </p:cViewPr>
      <p:guideLst>
        <p:guide orient="horz" pos="2160"/>
        <p:guide pos="38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2772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ste_sf\Desktop\Excel%20PBTL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ste_sf\Desktop\Excel%20PBT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ste_sf\Desktop\Excel%20PBTL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este_sf\Desktop\Excel%20PBTL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stttfs01.intra.dlr.de\albr_fr$\home\UWE\CO2-Vermeidungskosten_Madrid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solidFill>
                <a:srgbClr val="403152"/>
              </a:solidFill>
            </c:spPr>
          </c:dPt>
          <c:dPt>
            <c:idx val="2"/>
            <c:bubble3D val="0"/>
            <c:spPr>
              <a:solidFill>
                <a:srgbClr val="B7DEE8"/>
              </a:solidFill>
            </c:spPr>
          </c:dPt>
          <c:dPt>
            <c:idx val="4"/>
            <c:bubble3D val="0"/>
            <c:spPr>
              <a:solidFill>
                <a:srgbClr val="0070C0"/>
              </a:solidFill>
            </c:spPr>
          </c:dPt>
          <c:dPt>
            <c:idx val="5"/>
            <c:bubble3D val="0"/>
            <c:spPr>
              <a:solidFill>
                <a:srgbClr val="00B0F0"/>
              </a:solidFill>
            </c:spPr>
          </c:dPt>
          <c:dPt>
            <c:idx val="6"/>
            <c:bubble3D val="0"/>
            <c:spPr>
              <a:solidFill>
                <a:srgbClr val="FFFF00"/>
              </a:solidFill>
            </c:spPr>
          </c:dPt>
          <c:dPt>
            <c:idx val="7"/>
            <c:bubble3D val="0"/>
            <c:spPr>
              <a:pattFill prst="ltUpDiag">
                <a:fgClr>
                  <a:schemeClr val="bg1"/>
                </a:fgClr>
                <a:bgClr>
                  <a:srgbClr val="C00000"/>
                </a:bgClr>
              </a:pattFill>
            </c:spPr>
          </c:dPt>
          <c:dPt>
            <c:idx val="9"/>
            <c:bubble3D val="0"/>
            <c:spPr>
              <a:pattFill prst="pct90">
                <a:fgClr>
                  <a:srgbClr val="4F6228"/>
                </a:fgClr>
                <a:bgClr>
                  <a:schemeClr val="bg1"/>
                </a:bgClr>
              </a:pattFill>
            </c:spPr>
          </c:dPt>
          <c:dPt>
            <c:idx val="10"/>
            <c:bubble3D val="0"/>
            <c:spPr>
              <a:pattFill prst="pct90">
                <a:fgClr>
                  <a:srgbClr val="948A54"/>
                </a:fgClr>
                <a:bgClr>
                  <a:schemeClr val="bg1"/>
                </a:bgClr>
              </a:pattFill>
            </c:spPr>
          </c:dPt>
          <c:dPt>
            <c:idx val="11"/>
            <c:bubble3D val="0"/>
            <c:spPr>
              <a:pattFill prst="pct90">
                <a:fgClr>
                  <a:srgbClr val="A6A6A6"/>
                </a:fgClr>
                <a:bgClr>
                  <a:schemeClr val="bg1"/>
                </a:bgClr>
              </a:pattFill>
            </c:spPr>
          </c:dPt>
          <c:cat>
            <c:strRef>
              <c:f>Kostendegradation!$H$24:$H$35</c:f>
              <c:strCache>
                <c:ptCount val="12"/>
                <c:pt idx="0">
                  <c:v>Electrolyzer</c:v>
                </c:pt>
                <c:pt idx="1">
                  <c:v>EF-gasifier</c:v>
                </c:pt>
                <c:pt idx="2">
                  <c:v>Pyrolyse</c:v>
                </c:pt>
                <c:pt idx="3">
                  <c:v>Selexol</c:v>
                </c:pt>
                <c:pt idx="4">
                  <c:v>Fischer-Tropsch</c:v>
                </c:pt>
                <c:pt idx="5">
                  <c:v>Remaining (CAPEX)</c:v>
                </c:pt>
                <c:pt idx="6">
                  <c:v>Power</c:v>
                </c:pt>
                <c:pt idx="7">
                  <c:v>Biomass</c:v>
                </c:pt>
                <c:pt idx="8">
                  <c:v>Remaining (Utility)</c:v>
                </c:pt>
                <c:pt idx="9">
                  <c:v>Maintenance</c:v>
                </c:pt>
                <c:pt idx="10">
                  <c:v>Labor costs</c:v>
                </c:pt>
                <c:pt idx="11">
                  <c:v>Remaining (OPEX)</c:v>
                </c:pt>
              </c:strCache>
            </c:strRef>
          </c:cat>
          <c:val>
            <c:numRef>
              <c:f>Kostendegradation!$I$24:$I$35</c:f>
              <c:numCache>
                <c:formatCode>General</c:formatCode>
                <c:ptCount val="12"/>
                <c:pt idx="0">
                  <c:v>0</c:v>
                </c:pt>
                <c:pt idx="1">
                  <c:v>0.46640588344873923</c:v>
                </c:pt>
                <c:pt idx="2">
                  <c:v>0.1048094413718892</c:v>
                </c:pt>
                <c:pt idx="3">
                  <c:v>7.4895369208919635E-2</c:v>
                </c:pt>
                <c:pt idx="4">
                  <c:v>5.7736183907071172E-2</c:v>
                </c:pt>
                <c:pt idx="5">
                  <c:v>0.24402283260369267</c:v>
                </c:pt>
                <c:pt idx="6">
                  <c:v>0</c:v>
                </c:pt>
                <c:pt idx="7">
                  <c:v>0.44932395501193656</c:v>
                </c:pt>
                <c:pt idx="8">
                  <c:v>0</c:v>
                </c:pt>
                <c:pt idx="9">
                  <c:v>0.42907417766546913</c:v>
                </c:pt>
                <c:pt idx="10">
                  <c:v>3.9372363267456356E-2</c:v>
                </c:pt>
                <c:pt idx="11">
                  <c:v>0.47617767208247302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solidFill>
                <a:srgbClr val="403152"/>
              </a:solidFill>
            </c:spPr>
          </c:dPt>
          <c:dPt>
            <c:idx val="2"/>
            <c:bubble3D val="0"/>
            <c:spPr>
              <a:solidFill>
                <a:srgbClr val="B7DEE8"/>
              </a:solidFill>
            </c:spPr>
          </c:dPt>
          <c:dPt>
            <c:idx val="4"/>
            <c:bubble3D val="0"/>
            <c:spPr>
              <a:solidFill>
                <a:srgbClr val="0070C0"/>
              </a:solidFill>
            </c:spPr>
          </c:dPt>
          <c:dPt>
            <c:idx val="5"/>
            <c:bubble3D val="0"/>
            <c:spPr>
              <a:solidFill>
                <a:srgbClr val="00B0F0"/>
              </a:solidFill>
            </c:spPr>
          </c:dPt>
          <c:dPt>
            <c:idx val="6"/>
            <c:bubble3D val="0"/>
            <c:spPr>
              <a:solidFill>
                <a:srgbClr val="FFFF00"/>
              </a:solidFill>
            </c:spPr>
          </c:dPt>
          <c:dPt>
            <c:idx val="7"/>
            <c:bubble3D val="0"/>
            <c:spPr>
              <a:pattFill prst="ltUpDiag">
                <a:fgClr>
                  <a:schemeClr val="bg1"/>
                </a:fgClr>
                <a:bgClr>
                  <a:srgbClr val="C00000"/>
                </a:bgClr>
              </a:pattFill>
            </c:spPr>
          </c:dPt>
          <c:dPt>
            <c:idx val="8"/>
            <c:bubble3D val="0"/>
            <c:spPr>
              <a:pattFill prst="ltUpDiag">
                <a:fgClr>
                  <a:schemeClr val="bg1"/>
                </a:fgClr>
                <a:bgClr>
                  <a:srgbClr val="FFC000"/>
                </a:bgClr>
              </a:pattFill>
            </c:spPr>
          </c:dPt>
          <c:dPt>
            <c:idx val="9"/>
            <c:bubble3D val="0"/>
            <c:spPr>
              <a:pattFill prst="pct90">
                <a:fgClr>
                  <a:srgbClr val="4F6228"/>
                </a:fgClr>
                <a:bgClr>
                  <a:schemeClr val="bg1"/>
                </a:bgClr>
              </a:pattFill>
            </c:spPr>
          </c:dPt>
          <c:dPt>
            <c:idx val="10"/>
            <c:bubble3D val="0"/>
            <c:spPr>
              <a:pattFill prst="pct90">
                <a:fgClr>
                  <a:srgbClr val="948A54"/>
                </a:fgClr>
                <a:bgClr>
                  <a:schemeClr val="bg1"/>
                </a:bgClr>
              </a:pattFill>
            </c:spPr>
          </c:dPt>
          <c:dPt>
            <c:idx val="11"/>
            <c:bubble3D val="0"/>
            <c:spPr>
              <a:pattFill prst="pct90">
                <a:fgClr>
                  <a:srgbClr val="A6A6A6"/>
                </a:fgClr>
                <a:bgClr>
                  <a:schemeClr val="bg1"/>
                </a:bgClr>
              </a:pattFill>
            </c:spPr>
          </c:dPt>
          <c:cat>
            <c:strRef>
              <c:f>Kostendegradation!$H$24:$H$35</c:f>
              <c:strCache>
                <c:ptCount val="12"/>
                <c:pt idx="0">
                  <c:v>Electrolyzer</c:v>
                </c:pt>
                <c:pt idx="1">
                  <c:v>EF-gasifier</c:v>
                </c:pt>
                <c:pt idx="2">
                  <c:v>Pyrolyse</c:v>
                </c:pt>
                <c:pt idx="3">
                  <c:v>Selexol</c:v>
                </c:pt>
                <c:pt idx="4">
                  <c:v>Fischer-Tropsch</c:v>
                </c:pt>
                <c:pt idx="5">
                  <c:v>Remaining (CAPEX)</c:v>
                </c:pt>
                <c:pt idx="6">
                  <c:v>Power</c:v>
                </c:pt>
                <c:pt idx="7">
                  <c:v>Biomass</c:v>
                </c:pt>
                <c:pt idx="8">
                  <c:v>Remaining (Utility)</c:v>
                </c:pt>
                <c:pt idx="9">
                  <c:v>Maintenance</c:v>
                </c:pt>
                <c:pt idx="10">
                  <c:v>Labor costs</c:v>
                </c:pt>
                <c:pt idx="11">
                  <c:v>Remaining (OPEX)</c:v>
                </c:pt>
              </c:strCache>
            </c:strRef>
          </c:cat>
          <c:val>
            <c:numRef>
              <c:f>Kostendegradation!$J$24:$J$35</c:f>
              <c:numCache>
                <c:formatCode>General</c:formatCode>
                <c:ptCount val="12"/>
                <c:pt idx="0">
                  <c:v>0.14299542605541063</c:v>
                </c:pt>
                <c:pt idx="1">
                  <c:v>0.12355474768365955</c:v>
                </c:pt>
                <c:pt idx="2">
                  <c:v>2.7766388626870416E-2</c:v>
                </c:pt>
                <c:pt idx="3">
                  <c:v>0</c:v>
                </c:pt>
                <c:pt idx="4">
                  <c:v>5.773691513450166E-2</c:v>
                </c:pt>
                <c:pt idx="5">
                  <c:v>0.12514875036363077</c:v>
                </c:pt>
                <c:pt idx="6">
                  <c:v>1.1356784270098159</c:v>
                </c:pt>
                <c:pt idx="7">
                  <c:v>0.14138328640916947</c:v>
                </c:pt>
                <c:pt idx="8">
                  <c:v>1.3368581861807113E-2</c:v>
                </c:pt>
                <c:pt idx="9">
                  <c:v>0.21601613726446742</c:v>
                </c:pt>
                <c:pt idx="10">
                  <c:v>1.6787205163434064E-2</c:v>
                </c:pt>
                <c:pt idx="11">
                  <c:v>0.2369264585101214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1"/>
            <c:bubble3D val="0"/>
            <c:spPr>
              <a:solidFill>
                <a:srgbClr val="403152"/>
              </a:solidFill>
            </c:spPr>
          </c:dPt>
          <c:dPt>
            <c:idx val="2"/>
            <c:bubble3D val="0"/>
            <c:spPr>
              <a:solidFill>
                <a:srgbClr val="B7DEE8"/>
              </a:solidFill>
            </c:spPr>
          </c:dPt>
          <c:dPt>
            <c:idx val="4"/>
            <c:bubble3D val="0"/>
            <c:spPr>
              <a:solidFill>
                <a:srgbClr val="0070C0"/>
              </a:solidFill>
            </c:spPr>
          </c:dPt>
          <c:dPt>
            <c:idx val="5"/>
            <c:bubble3D val="0"/>
            <c:spPr>
              <a:solidFill>
                <a:srgbClr val="00B0F0"/>
              </a:solidFill>
            </c:spPr>
          </c:dPt>
          <c:dPt>
            <c:idx val="6"/>
            <c:bubble3D val="0"/>
            <c:spPr>
              <a:solidFill>
                <a:srgbClr val="FFFF00"/>
              </a:solidFill>
            </c:spPr>
          </c:dPt>
          <c:dPt>
            <c:idx val="7"/>
            <c:bubble3D val="0"/>
            <c:spPr>
              <a:pattFill prst="ltUpDiag">
                <a:fgClr>
                  <a:schemeClr val="bg1"/>
                </a:fgClr>
                <a:bgClr>
                  <a:srgbClr val="C00000"/>
                </a:bgClr>
              </a:pattFill>
            </c:spPr>
          </c:dPt>
          <c:dPt>
            <c:idx val="8"/>
            <c:bubble3D val="0"/>
            <c:spPr>
              <a:pattFill prst="ltUpDiag">
                <a:fgClr>
                  <a:schemeClr val="bg1"/>
                </a:fgClr>
                <a:bgClr>
                  <a:srgbClr val="FFC000"/>
                </a:bgClr>
              </a:pattFill>
            </c:spPr>
          </c:dPt>
          <c:dPt>
            <c:idx val="9"/>
            <c:bubble3D val="0"/>
            <c:spPr>
              <a:pattFill prst="pct90">
                <a:fgClr>
                  <a:srgbClr val="4F6228"/>
                </a:fgClr>
                <a:bgClr>
                  <a:schemeClr val="bg1"/>
                </a:bgClr>
              </a:pattFill>
            </c:spPr>
          </c:dPt>
          <c:dPt>
            <c:idx val="10"/>
            <c:bubble3D val="0"/>
            <c:spPr>
              <a:pattFill prst="pct90">
                <a:fgClr>
                  <a:srgbClr val="948A54"/>
                </a:fgClr>
                <a:bgClr>
                  <a:schemeClr val="bg1"/>
                </a:bgClr>
              </a:pattFill>
            </c:spPr>
          </c:dPt>
          <c:dPt>
            <c:idx val="11"/>
            <c:bubble3D val="0"/>
            <c:spPr>
              <a:pattFill prst="pct90">
                <a:fgClr>
                  <a:srgbClr val="A6A6A6"/>
                </a:fgClr>
                <a:bgClr>
                  <a:schemeClr val="bg1"/>
                </a:bgClr>
              </a:pattFill>
            </c:spPr>
          </c:dPt>
          <c:cat>
            <c:strRef>
              <c:f>Kostendegradation!$H$24:$H$35</c:f>
              <c:strCache>
                <c:ptCount val="12"/>
                <c:pt idx="0">
                  <c:v>Electrolyzer</c:v>
                </c:pt>
                <c:pt idx="1">
                  <c:v>EF-gasifier</c:v>
                </c:pt>
                <c:pt idx="2">
                  <c:v>Pyrolyse</c:v>
                </c:pt>
                <c:pt idx="3">
                  <c:v>Selexol</c:v>
                </c:pt>
                <c:pt idx="4">
                  <c:v>Fischer-Tropsch</c:v>
                </c:pt>
                <c:pt idx="5">
                  <c:v>Remaining (CAPEX)</c:v>
                </c:pt>
                <c:pt idx="6">
                  <c:v>Power</c:v>
                </c:pt>
                <c:pt idx="7">
                  <c:v>Biomass</c:v>
                </c:pt>
                <c:pt idx="8">
                  <c:v>Remaining (Utility)</c:v>
                </c:pt>
                <c:pt idx="9">
                  <c:v>Maintenance</c:v>
                </c:pt>
                <c:pt idx="10">
                  <c:v>Labor costs</c:v>
                </c:pt>
                <c:pt idx="11">
                  <c:v>Remaining (OPEX)</c:v>
                </c:pt>
              </c:strCache>
            </c:strRef>
          </c:cat>
          <c:val>
            <c:numRef>
              <c:f>Kostendegradation!$J$24:$J$35</c:f>
              <c:numCache>
                <c:formatCode>General</c:formatCode>
                <c:ptCount val="12"/>
                <c:pt idx="0">
                  <c:v>0.14299542605541063</c:v>
                </c:pt>
                <c:pt idx="1">
                  <c:v>0.12355474768365955</c:v>
                </c:pt>
                <c:pt idx="2">
                  <c:v>2.7766388626870416E-2</c:v>
                </c:pt>
                <c:pt idx="3">
                  <c:v>0</c:v>
                </c:pt>
                <c:pt idx="4">
                  <c:v>5.773691513450166E-2</c:v>
                </c:pt>
                <c:pt idx="5">
                  <c:v>0.12514875036363077</c:v>
                </c:pt>
                <c:pt idx="6">
                  <c:v>1.1356784270098159</c:v>
                </c:pt>
                <c:pt idx="7">
                  <c:v>0.14138328640916947</c:v>
                </c:pt>
                <c:pt idx="8">
                  <c:v>1.3368581861807113E-2</c:v>
                </c:pt>
                <c:pt idx="9">
                  <c:v>0.21601613726446742</c:v>
                </c:pt>
                <c:pt idx="10">
                  <c:v>1.6787205163434064E-2</c:v>
                </c:pt>
                <c:pt idx="11">
                  <c:v>0.2369264585101214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'Sensitivitäts analyse'!$B$10</c:f>
              <c:strCache>
                <c:ptCount val="1"/>
                <c:pt idx="0">
                  <c:v> Electricity (From grid)  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xVal>
            <c:numRef>
              <c:f>'Sensitivitäts analyse'!$C$10:$C$12</c:f>
              <c:numCache>
                <c:formatCode>0.00%</c:formatCode>
                <c:ptCount val="3"/>
                <c:pt idx="0">
                  <c:v>-0.8</c:v>
                </c:pt>
                <c:pt idx="1">
                  <c:v>0</c:v>
                </c:pt>
                <c:pt idx="2">
                  <c:v>0.8</c:v>
                </c:pt>
              </c:numCache>
            </c:numRef>
          </c:xVal>
          <c:yVal>
            <c:numRef>
              <c:f>'Sensitivitäts analyse'!$D$10:$D$12</c:f>
              <c:numCache>
                <c:formatCode>0.00000000</c:formatCode>
                <c:ptCount val="3"/>
                <c:pt idx="0" formatCode="_(* #,##0.00_);_(* \(#,##0.00\);_(* &quot;-&quot;??_);_(@_)">
                  <c:v>1.3376419799709447</c:v>
                </c:pt>
                <c:pt idx="1">
                  <c:v>2.2522154238518</c:v>
                </c:pt>
                <c:pt idx="2" formatCode="General">
                  <c:v>3.166788867732655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'Sensitivitäts analyse'!$B$14</c:f>
              <c:strCache>
                <c:ptCount val="1"/>
                <c:pt idx="0">
                  <c:v> Costs electrolyzer </c:v>
                </c:pt>
              </c:strCache>
            </c:strRef>
          </c:tx>
          <c:marker>
            <c:symbol val="none"/>
          </c:marker>
          <c:xVal>
            <c:numRef>
              <c:f>'Sensitivitäts analyse'!$C$10:$C$12</c:f>
              <c:numCache>
                <c:formatCode>0.00%</c:formatCode>
                <c:ptCount val="3"/>
                <c:pt idx="0">
                  <c:v>-0.8</c:v>
                </c:pt>
                <c:pt idx="1">
                  <c:v>0</c:v>
                </c:pt>
                <c:pt idx="2">
                  <c:v>0.8</c:v>
                </c:pt>
              </c:numCache>
            </c:numRef>
          </c:xVal>
          <c:yVal>
            <c:numRef>
              <c:f>'Sensitivitäts analyse'!$D$14:$D$16</c:f>
              <c:numCache>
                <c:formatCode>0.00000000</c:formatCode>
                <c:ptCount val="3"/>
                <c:pt idx="0" formatCode="_(* #,##0.00_);_(* \(#,##0.00\);_(* &quot;-&quot;??_);_(@_)">
                  <c:v>2.0315010252922168</c:v>
                </c:pt>
                <c:pt idx="1">
                  <c:v>2.2522154238518</c:v>
                </c:pt>
                <c:pt idx="2" formatCode="_(* #,##0.00_);_(* \(#,##0.00\);_(* &quot;-&quot;??_);_(@_)">
                  <c:v>2.4729298224113831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'Sensitivitäts analyse'!$B$18</c:f>
              <c:strCache>
                <c:ptCount val="1"/>
                <c:pt idx="0">
                  <c:v> Costs EF-gasifier </c:v>
                </c:pt>
              </c:strCache>
            </c:strRef>
          </c:tx>
          <c:marker>
            <c:symbol val="none"/>
          </c:marker>
          <c:xVal>
            <c:numRef>
              <c:f>'Sensitivitäts analyse'!$C$10:$C$12</c:f>
              <c:numCache>
                <c:formatCode>0.00%</c:formatCode>
                <c:ptCount val="3"/>
                <c:pt idx="0">
                  <c:v>-0.8</c:v>
                </c:pt>
                <c:pt idx="1">
                  <c:v>0</c:v>
                </c:pt>
                <c:pt idx="2">
                  <c:v>0.8</c:v>
                </c:pt>
              </c:numCache>
            </c:numRef>
          </c:xVal>
          <c:yVal>
            <c:numRef>
              <c:f>'Sensitivitäts analyse'!$D$18:$D$20</c:f>
              <c:numCache>
                <c:formatCode>0.00000000</c:formatCode>
                <c:ptCount val="3"/>
                <c:pt idx="0">
                  <c:v>2.0615078426623654</c:v>
                </c:pt>
                <c:pt idx="1">
                  <c:v>2.2522154238518</c:v>
                </c:pt>
                <c:pt idx="2" formatCode="_(* #,##0.00_);_(* \(#,##0.00\);_(* &quot;-&quot;??_);_(@_)">
                  <c:v>2.4429230050412341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'Sensitivitäts analyse'!$B$22</c:f>
              <c:strCache>
                <c:ptCount val="1"/>
                <c:pt idx="0">
                  <c:v> Wet biomass  </c:v>
                </c:pt>
              </c:strCache>
            </c:strRef>
          </c:tx>
          <c:marker>
            <c:symbol val="none"/>
          </c:marker>
          <c:xVal>
            <c:numRef>
              <c:f>'Sensitivitäts analyse'!$C$10:$C$12</c:f>
              <c:numCache>
                <c:formatCode>0.00%</c:formatCode>
                <c:ptCount val="3"/>
                <c:pt idx="0">
                  <c:v>-0.8</c:v>
                </c:pt>
                <c:pt idx="1">
                  <c:v>0</c:v>
                </c:pt>
                <c:pt idx="2">
                  <c:v>0.8</c:v>
                </c:pt>
              </c:numCache>
            </c:numRef>
          </c:xVal>
          <c:yVal>
            <c:numRef>
              <c:f>'Sensitivitäts analyse'!$D$22:$D$24</c:f>
              <c:numCache>
                <c:formatCode>_(* #,##0.00_);_(* \(#,##0.00\);_(* "-"??_);_(@_)</c:formatCode>
                <c:ptCount val="3"/>
                <c:pt idx="0" formatCode="0.00000000">
                  <c:v>2.1383580183722564</c:v>
                </c:pt>
                <c:pt idx="1">
                  <c:v>2.2522154238518</c:v>
                </c:pt>
                <c:pt idx="2">
                  <c:v>2.366072829331344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'Sensitivitäts analyse'!$B$26</c:f>
              <c:strCache>
                <c:ptCount val="1"/>
                <c:pt idx="0">
                  <c:v> Fischer-Tropsch reactor </c:v>
                </c:pt>
              </c:strCache>
            </c:strRef>
          </c:tx>
          <c:marker>
            <c:symbol val="none"/>
          </c:marker>
          <c:xVal>
            <c:numRef>
              <c:f>'Sensitivitäts analyse'!$C$10:$C$12</c:f>
              <c:numCache>
                <c:formatCode>0.00%</c:formatCode>
                <c:ptCount val="3"/>
                <c:pt idx="0">
                  <c:v>-0.8</c:v>
                </c:pt>
                <c:pt idx="1">
                  <c:v>0</c:v>
                </c:pt>
                <c:pt idx="2">
                  <c:v>0.8</c:v>
                </c:pt>
              </c:numCache>
            </c:numRef>
          </c:xVal>
          <c:yVal>
            <c:numRef>
              <c:f>'Sensitivitäts analyse'!$D$26:$D$28</c:f>
              <c:numCache>
                <c:formatCode>0.00000000</c:formatCode>
                <c:ptCount val="3"/>
                <c:pt idx="0" formatCode="_(* #,##0.00_);_(* \(#,##0.00\);_(* &quot;-&quot;??_);_(@_)">
                  <c:v>2.1630981083534757</c:v>
                </c:pt>
                <c:pt idx="1">
                  <c:v>2.2522154238518</c:v>
                </c:pt>
                <c:pt idx="2" formatCode="_(* #,##0.00_);_(* \(#,##0.00\);_(* &quot;-&quot;??_);_(@_)">
                  <c:v>2.3413327393501233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5446912"/>
        <c:axId val="115519872"/>
      </c:scatterChart>
      <c:valAx>
        <c:axId val="115446912"/>
        <c:scaling>
          <c:orientation val="minMax"/>
          <c:max val="0.8"/>
          <c:min val="-0.8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sz="1400" b="1" i="0" baseline="0" dirty="0" smtClean="0">
                    <a:effectLst/>
                  </a:rPr>
                  <a:t>Deviation from reference value</a:t>
                </a:r>
                <a:endParaRPr lang="en-US" sz="14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14015387179202313"/>
              <c:y val="0.92349975517123617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de-DE"/>
          </a:p>
        </c:txPr>
        <c:crossAx val="115519872"/>
        <c:crosses val="autoZero"/>
        <c:crossBetween val="midCat"/>
      </c:valAx>
      <c:valAx>
        <c:axId val="115519872"/>
        <c:scaling>
          <c:orientation val="minMax"/>
          <c:max val="3.2"/>
          <c:min val="1.2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de-DE" sz="1400" b="1" i="0" baseline="0" dirty="0" err="1" smtClean="0">
                    <a:effectLst/>
                  </a:rPr>
                  <a:t>Production</a:t>
                </a:r>
                <a:r>
                  <a:rPr lang="de-DE" sz="1400" b="1" i="0" baseline="0" dirty="0" smtClean="0">
                    <a:effectLst/>
                  </a:rPr>
                  <a:t> </a:t>
                </a:r>
                <a:r>
                  <a:rPr lang="de-DE" sz="1400" b="1" i="0" baseline="0" dirty="0" err="1" smtClean="0">
                    <a:effectLst/>
                  </a:rPr>
                  <a:t>costs</a:t>
                </a:r>
                <a:r>
                  <a:rPr lang="de-DE" sz="1400" b="1" i="0" baseline="0" dirty="0" smtClean="0">
                    <a:effectLst/>
                  </a:rPr>
                  <a:t> / €/l</a:t>
                </a:r>
                <a:endParaRPr lang="en-US" sz="14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2.1056647300626726E-2"/>
              <c:y val="0.32597747355145207"/>
            </c:manualLayout>
          </c:layout>
          <c:overlay val="0"/>
        </c:title>
        <c:numFmt formatCode="_(* #,##0.00_);_(* \(#,##0.00\);_(* &quot;-&quot;??_);_(@_)" sourceLinked="1"/>
        <c:majorTickMark val="out"/>
        <c:minorTickMark val="none"/>
        <c:tickLblPos val="low"/>
        <c:txPr>
          <a:bodyPr/>
          <a:lstStyle/>
          <a:p>
            <a:pPr>
              <a:defRPr sz="1400"/>
            </a:pPr>
            <a:endParaRPr lang="de-DE"/>
          </a:p>
        </c:txPr>
        <c:crossAx val="115446912"/>
        <c:crosses val="autoZero"/>
        <c:crossBetween val="midCat"/>
        <c:majorUnit val="0.5"/>
      </c:valAx>
    </c:plotArea>
    <c:legend>
      <c:legendPos val="t"/>
      <c:layout/>
      <c:overlay val="0"/>
      <c:txPr>
        <a:bodyPr/>
        <a:lstStyle/>
        <a:p>
          <a:pPr>
            <a:defRPr sz="1600"/>
          </a:pPr>
          <a:endParaRPr lang="de-DE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420502808924843"/>
          <c:y val="9.842872649851292E-2"/>
          <c:w val="0.83242072835280689"/>
          <c:h val="0.7470219611300019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'Vermeidungskosten PEtroleum Eng'!$O$16</c:f>
              <c:strCache>
                <c:ptCount val="1"/>
                <c:pt idx="0">
                  <c:v>Oxygen</c:v>
                </c:pt>
              </c:strCache>
            </c:strRef>
          </c:tx>
          <c:spPr>
            <a:solidFill>
              <a:srgbClr val="00B0F0"/>
            </a:solidFill>
          </c:spPr>
          <c:invertIfNegative val="0"/>
          <c:cat>
            <c:multiLvlStrRef>
              <c:f>'Vermeidungskosten PEtroleum Eng'!$P$14:$X$15</c:f>
              <c:multiLvlStrCache>
                <c:ptCount val="9"/>
                <c:lvl>
                  <c:pt idx="0">
                    <c:v>Low</c:v>
                  </c:pt>
                  <c:pt idx="1">
                    <c:v>Av. </c:v>
                  </c:pt>
                  <c:pt idx="2">
                    <c:v>High</c:v>
                  </c:pt>
                  <c:pt idx="3">
                    <c:v>Low</c:v>
                  </c:pt>
                  <c:pt idx="4">
                    <c:v>Av. </c:v>
                  </c:pt>
                  <c:pt idx="5">
                    <c:v>High</c:v>
                  </c:pt>
                  <c:pt idx="6">
                    <c:v>Low</c:v>
                  </c:pt>
                  <c:pt idx="7">
                    <c:v>Av. </c:v>
                  </c:pt>
                  <c:pt idx="8">
                    <c:v>High</c:v>
                  </c:pt>
                </c:lvl>
                <c:lvl>
                  <c:pt idx="0">
                    <c:v>BtL</c:v>
                  </c:pt>
                  <c:pt idx="3">
                    <c:v>PBTL </c:v>
                  </c:pt>
                  <c:pt idx="6">
                    <c:v>PTL </c:v>
                  </c:pt>
                </c:lvl>
              </c:multiLvlStrCache>
            </c:multiLvlStrRef>
          </c:cat>
          <c:val>
            <c:numRef>
              <c:f>'Vermeidungskosten PEtroleum Eng'!$P$16:$X$16</c:f>
              <c:numCache>
                <c:formatCode>General</c:formatCode>
                <c:ptCount val="9"/>
                <c:pt idx="0">
                  <c:v>0.7491580848260041</c:v>
                </c:pt>
                <c:pt idx="1">
                  <c:v>5.618685636195031</c:v>
                </c:pt>
                <c:pt idx="2">
                  <c:v>10.488213187564059</c:v>
                </c:pt>
                <c:pt idx="3">
                  <c:v>-0.26179702650290887</c:v>
                </c:pt>
                <c:pt idx="4">
                  <c:v>-1.9634776987718165</c:v>
                </c:pt>
                <c:pt idx="5">
                  <c:v>-3.6651583710407234</c:v>
                </c:pt>
                <c:pt idx="6">
                  <c:v>-0.82516698987287218</c:v>
                </c:pt>
                <c:pt idx="7">
                  <c:v>-6.1887524240465401</c:v>
                </c:pt>
                <c:pt idx="8">
                  <c:v>-11.552337858220207</c:v>
                </c:pt>
              </c:numCache>
            </c:numRef>
          </c:val>
        </c:ser>
        <c:ser>
          <c:idx val="1"/>
          <c:order val="1"/>
          <c:tx>
            <c:strRef>
              <c:f>'Vermeidungskosten PEtroleum Eng'!$O$17</c:f>
              <c:strCache>
                <c:ptCount val="1"/>
                <c:pt idx="0">
                  <c:v>Biomass</c:v>
                </c:pt>
              </c:strCache>
            </c:strRef>
          </c:tx>
          <c:spPr>
            <a:solidFill>
              <a:srgbClr val="990000"/>
            </a:solidFill>
          </c:spPr>
          <c:invertIfNegative val="0"/>
          <c:cat>
            <c:multiLvlStrRef>
              <c:f>'Vermeidungskosten PEtroleum Eng'!$P$14:$X$15</c:f>
              <c:multiLvlStrCache>
                <c:ptCount val="9"/>
                <c:lvl>
                  <c:pt idx="0">
                    <c:v>Low</c:v>
                  </c:pt>
                  <c:pt idx="1">
                    <c:v>Av. </c:v>
                  </c:pt>
                  <c:pt idx="2">
                    <c:v>High</c:v>
                  </c:pt>
                  <c:pt idx="3">
                    <c:v>Low</c:v>
                  </c:pt>
                  <c:pt idx="4">
                    <c:v>Av. </c:v>
                  </c:pt>
                  <c:pt idx="5">
                    <c:v>High</c:v>
                  </c:pt>
                  <c:pt idx="6">
                    <c:v>Low</c:v>
                  </c:pt>
                  <c:pt idx="7">
                    <c:v>Av. </c:v>
                  </c:pt>
                  <c:pt idx="8">
                    <c:v>High</c:v>
                  </c:pt>
                </c:lvl>
                <c:lvl>
                  <c:pt idx="0">
                    <c:v>BtL</c:v>
                  </c:pt>
                  <c:pt idx="3">
                    <c:v>PBTL </c:v>
                  </c:pt>
                  <c:pt idx="6">
                    <c:v>PTL </c:v>
                  </c:pt>
                </c:lvl>
              </c:multiLvlStrCache>
            </c:multiLvlStrRef>
          </c:cat>
          <c:val>
            <c:numRef>
              <c:f>'Vermeidungskosten PEtroleum Eng'!$P$17:$X$17</c:f>
              <c:numCache>
                <c:formatCode>General</c:formatCode>
                <c:ptCount val="9"/>
                <c:pt idx="0">
                  <c:v>2.433826280768542</c:v>
                </c:pt>
                <c:pt idx="1">
                  <c:v>24.034034522589359</c:v>
                </c:pt>
                <c:pt idx="2">
                  <c:v>45.634242764410168</c:v>
                </c:pt>
                <c:pt idx="3">
                  <c:v>0.64468864468864473</c:v>
                </c:pt>
                <c:pt idx="4">
                  <c:v>6.3663003663003668</c:v>
                </c:pt>
                <c:pt idx="5">
                  <c:v>12.087912087912086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</c:numCache>
            </c:numRef>
          </c:val>
        </c:ser>
        <c:ser>
          <c:idx val="2"/>
          <c:order val="2"/>
          <c:tx>
            <c:strRef>
              <c:f>'Vermeidungskosten PEtroleum Eng'!$O$18</c:f>
              <c:strCache>
                <c:ptCount val="1"/>
                <c:pt idx="0">
                  <c:v>Power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multiLvlStrRef>
              <c:f>'Vermeidungskosten PEtroleum Eng'!$P$14:$X$15</c:f>
              <c:multiLvlStrCache>
                <c:ptCount val="9"/>
                <c:lvl>
                  <c:pt idx="0">
                    <c:v>Low</c:v>
                  </c:pt>
                  <c:pt idx="1">
                    <c:v>Av. </c:v>
                  </c:pt>
                  <c:pt idx="2">
                    <c:v>High</c:v>
                  </c:pt>
                  <c:pt idx="3">
                    <c:v>Low</c:v>
                  </c:pt>
                  <c:pt idx="4">
                    <c:v>Av. </c:v>
                  </c:pt>
                  <c:pt idx="5">
                    <c:v>High</c:v>
                  </c:pt>
                  <c:pt idx="6">
                    <c:v>Low</c:v>
                  </c:pt>
                  <c:pt idx="7">
                    <c:v>Av. </c:v>
                  </c:pt>
                  <c:pt idx="8">
                    <c:v>High</c:v>
                  </c:pt>
                </c:lvl>
                <c:lvl>
                  <c:pt idx="0">
                    <c:v>BtL</c:v>
                  </c:pt>
                  <c:pt idx="3">
                    <c:v>PBTL </c:v>
                  </c:pt>
                  <c:pt idx="6">
                    <c:v>PTL </c:v>
                  </c:pt>
                </c:lvl>
              </c:multiLvlStrCache>
            </c:multiLvlStrRef>
          </c:cat>
          <c:val>
            <c:numRef>
              <c:f>'Vermeidungskosten PEtroleum Eng'!$P$18:$X$18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3.5317819435466493</c:v>
                </c:pt>
                <c:pt idx="4">
                  <c:v>96.241057961646192</c:v>
                </c:pt>
                <c:pt idx="5">
                  <c:v>188.95033397974569</c:v>
                </c:pt>
                <c:pt idx="6">
                  <c:v>5.7549666020254255</c:v>
                </c:pt>
                <c:pt idx="7">
                  <c:v>156.82283990519284</c:v>
                </c:pt>
                <c:pt idx="8">
                  <c:v>307.8907132083603</c:v>
                </c:pt>
              </c:numCache>
            </c:numRef>
          </c:val>
        </c:ser>
        <c:ser>
          <c:idx val="3"/>
          <c:order val="3"/>
          <c:tx>
            <c:strRef>
              <c:f>'Vermeidungskosten PEtroleum Eng'!$O$19</c:f>
              <c:strCache>
                <c:ptCount val="1"/>
                <c:pt idx="0">
                  <c:v>CO2</c:v>
                </c:pt>
              </c:strCache>
            </c:strRef>
          </c:tx>
          <c:invertIfNegative val="0"/>
          <c:cat>
            <c:multiLvlStrRef>
              <c:f>'Vermeidungskosten PEtroleum Eng'!$P$14:$X$15</c:f>
              <c:multiLvlStrCache>
                <c:ptCount val="9"/>
                <c:lvl>
                  <c:pt idx="0">
                    <c:v>Low</c:v>
                  </c:pt>
                  <c:pt idx="1">
                    <c:v>Av. </c:v>
                  </c:pt>
                  <c:pt idx="2">
                    <c:v>High</c:v>
                  </c:pt>
                  <c:pt idx="3">
                    <c:v>Low</c:v>
                  </c:pt>
                  <c:pt idx="4">
                    <c:v>Av. </c:v>
                  </c:pt>
                  <c:pt idx="5">
                    <c:v>High</c:v>
                  </c:pt>
                  <c:pt idx="6">
                    <c:v>Low</c:v>
                  </c:pt>
                  <c:pt idx="7">
                    <c:v>Av. </c:v>
                  </c:pt>
                  <c:pt idx="8">
                    <c:v>High</c:v>
                  </c:pt>
                </c:lvl>
                <c:lvl>
                  <c:pt idx="0">
                    <c:v>BtL</c:v>
                  </c:pt>
                  <c:pt idx="3">
                    <c:v>PBTL </c:v>
                  </c:pt>
                  <c:pt idx="6">
                    <c:v>PTL </c:v>
                  </c:pt>
                </c:lvl>
              </c:multiLvlStrCache>
            </c:multiLvlStrRef>
          </c:cat>
          <c:val>
            <c:numRef>
              <c:f>'Vermeidungskosten PEtroleum Eng'!$P$19:$X$19</c:f>
              <c:numCache>
                <c:formatCode>General</c:formatCode>
                <c:ptCount val="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0.36852533074768362</c:v>
                </c:pt>
                <c:pt idx="7">
                  <c:v>5.7121426265890962</c:v>
                </c:pt>
                <c:pt idx="8">
                  <c:v>11.055759922430509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0561536"/>
        <c:axId val="110628864"/>
      </c:barChart>
      <c:catAx>
        <c:axId val="110561536"/>
        <c:scaling>
          <c:orientation val="minMax"/>
        </c:scaling>
        <c:delete val="0"/>
        <c:axPos val="b"/>
        <c:majorTickMark val="out"/>
        <c:minorTickMark val="none"/>
        <c:tickLblPos val="low"/>
        <c:crossAx val="110628864"/>
        <c:crosses val="autoZero"/>
        <c:auto val="1"/>
        <c:lblAlgn val="ctr"/>
        <c:lblOffset val="100"/>
        <c:noMultiLvlLbl val="0"/>
      </c:catAx>
      <c:valAx>
        <c:axId val="1106288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smtClean="0"/>
                  <a:t>CO2-Footprint  /         g</a:t>
                </a:r>
                <a:r>
                  <a:rPr lang="en-US" baseline="-25000" dirty="0" smtClean="0"/>
                  <a:t>CO2</a:t>
                </a:r>
                <a:r>
                  <a:rPr lang="en-US" dirty="0" smtClean="0"/>
                  <a:t>/MJ</a:t>
                </a:r>
                <a:endParaRPr lang="en-US" dirty="0"/>
              </a:p>
            </c:rich>
          </c:tx>
          <c:layout>
            <c:manualLayout>
              <c:xMode val="edge"/>
              <c:yMode val="edge"/>
              <c:x val="8.4997249301617082E-3"/>
              <c:y val="0.24491620272644601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1056153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de-DE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836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AD8F6-FF7C-447F-A91D-4FA7CFC9C0C5}" type="datetimeFigureOut">
              <a:rPr lang="en-GB" smtClean="0"/>
              <a:t>28/06/2017</a:t>
            </a:fld>
            <a:endParaRPr lang="en-GB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009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836" y="9428009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B7EE11-88F6-4E42-B196-8CF9EA9FE22F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73914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45B75E70-762A-4375-AA7C-DE9BB7CC9339}" type="datetimeFigureOut">
              <a:rPr lang="de-DE" smtClean="0"/>
              <a:pPr/>
              <a:t>28.06.2017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fld id="{DF1895BC-06EC-475A-97CA-BF53472F2E0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36837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3472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6736" algn="l" defTabSz="913472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3472" algn="l" defTabSz="913472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0208" algn="l" defTabSz="913472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6945" algn="l" defTabSz="913472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3678" algn="l" defTabSz="9134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415" algn="l" defTabSz="9134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152" algn="l" defTabSz="9134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888" algn="l" defTabSz="91347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895BC-06EC-475A-97CA-BF53472F2E03}" type="slidenum">
              <a:rPr lang="de-DE" smtClean="0"/>
              <a:pPr/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540385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895BC-06EC-475A-97CA-BF53472F2E03}" type="slidenum">
              <a:rPr lang="de-DE" smtClean="0"/>
              <a:pPr/>
              <a:t>19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34613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895BC-06EC-475A-97CA-BF53472F2E03}" type="slidenum">
              <a:rPr lang="de-DE" smtClean="0"/>
              <a:pPr/>
              <a:t>23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11889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psf\Host\Users\cd\Desktop\Startbild_16zu9-E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6"/>
            <a:ext cx="12188825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878405" y="1573200"/>
            <a:ext cx="10864801" cy="741600"/>
          </a:xfrm>
        </p:spPr>
        <p:txBody>
          <a:bodyPr/>
          <a:lstStyle>
            <a:lvl1pPr>
              <a:tabLst>
                <a:tab pos="2036282" algn="l"/>
              </a:tabLst>
              <a:defRPr b="1"/>
            </a:lvl1pPr>
          </a:lstStyle>
          <a:p>
            <a:pPr lvl="0"/>
            <a:r>
              <a:rPr lang="en-GB" noProof="0" dirty="0" smtClean="0"/>
              <a:t>Click here to insert lecture title</a:t>
            </a:r>
            <a:endParaRPr lang="de-DE" noProof="0" dirty="0" smtClean="0"/>
          </a:p>
        </p:txBody>
      </p:sp>
      <p:sp>
        <p:nvSpPr>
          <p:cNvPr id="16" name="Rectangle 3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78405" y="2430006"/>
            <a:ext cx="10864801" cy="1152000"/>
          </a:xfrm>
        </p:spPr>
        <p:txBody>
          <a:bodyPr/>
          <a:lstStyle>
            <a:lvl1pPr marL="0" indent="0">
              <a:buFontTx/>
              <a:buNone/>
              <a:defRPr sz="2400" baseline="0">
                <a:solidFill>
                  <a:srgbClr val="686868"/>
                </a:solidFill>
              </a:defRPr>
            </a:lvl1pPr>
          </a:lstStyle>
          <a:p>
            <a:pPr lvl="0"/>
            <a:r>
              <a:rPr lang="en-GB" noProof="0" dirty="0" smtClean="0"/>
              <a:t>Click here to insert lecture subtitle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&gt; Lecture &gt; Author  •  Document &gt; Date</a:t>
            </a:r>
            <a:endParaRPr lang="en-GB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  <p:pic>
        <p:nvPicPr>
          <p:cNvPr id="8" name="Picture 46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932" y="5598006"/>
            <a:ext cx="1080000" cy="956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28537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3" y="1591200"/>
            <a:ext cx="11221200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91502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und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7" y="1591200"/>
            <a:ext cx="5482799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3" hasCustomPrompt="1"/>
          </p:nvPr>
        </p:nvSpPr>
        <p:spPr>
          <a:xfrm>
            <a:off x="6224408" y="1591200"/>
            <a:ext cx="5482799" cy="4338000"/>
          </a:xfrm>
        </p:spPr>
        <p:txBody>
          <a:bodyPr/>
          <a:lstStyle>
            <a:lvl1pPr marL="0" marR="0" indent="0" algn="l" defTabSz="913472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en-GB" noProof="0" dirty="0" smtClean="0"/>
              <a:t>Click onto symbol to insert picture</a:t>
            </a:r>
          </a:p>
          <a:p>
            <a:endParaRPr lang="en-GB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00678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n Inhalt li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7" y="1591200"/>
            <a:ext cx="5482799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9936201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486007" y="1591200"/>
            <a:ext cx="5482799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  <p:sp>
        <p:nvSpPr>
          <p:cNvPr id="6" name="Textplatzhalter 10"/>
          <p:cNvSpPr>
            <a:spLocks noGrp="1"/>
          </p:cNvSpPr>
          <p:nvPr>
            <p:ph type="body" sz="quarter" idx="16" hasCustomPrompt="1"/>
          </p:nvPr>
        </p:nvSpPr>
        <p:spPr>
          <a:xfrm>
            <a:off x="6224408" y="1591200"/>
            <a:ext cx="5482799" cy="43380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051793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1"/>
          <p:cNvSpPr>
            <a:spLocks noGrp="1"/>
          </p:cNvSpPr>
          <p:nvPr>
            <p:ph type="body" idx="11" hasCustomPrompt="1"/>
          </p:nvPr>
        </p:nvSpPr>
        <p:spPr>
          <a:xfrm>
            <a:off x="486007" y="1591200"/>
            <a:ext cx="5482799" cy="3348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GB" noProof="0" dirty="0" smtClean="0"/>
              <a:t>Click here to insert header line</a:t>
            </a:r>
          </a:p>
        </p:txBody>
      </p:sp>
      <p:sp>
        <p:nvSpPr>
          <p:cNvPr id="12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6224407" y="1591200"/>
            <a:ext cx="5482799" cy="334800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n-GB" noProof="0" dirty="0" smtClean="0"/>
              <a:t>Click here to insert header line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5" hasCustomPrompt="1"/>
          </p:nvPr>
        </p:nvSpPr>
        <p:spPr>
          <a:xfrm>
            <a:off x="486007" y="2141999"/>
            <a:ext cx="5482799" cy="37872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1" name="Textplatzhalter 6"/>
          <p:cNvSpPr>
            <a:spLocks noGrp="1"/>
          </p:cNvSpPr>
          <p:nvPr>
            <p:ph type="body" sz="quarter" idx="16" hasCustomPrompt="1"/>
          </p:nvPr>
        </p:nvSpPr>
        <p:spPr>
          <a:xfrm>
            <a:off x="6224408" y="2142000"/>
            <a:ext cx="5482799" cy="3787200"/>
          </a:xfrm>
        </p:spPr>
        <p:txBody>
          <a:bodyPr/>
          <a:lstStyle/>
          <a:p>
            <a:pPr lvl="0"/>
            <a:r>
              <a:rPr lang="en-GB" noProof="0" dirty="0" smtClean="0"/>
              <a:t>Click here to insert text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5384776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smtClean="0"/>
              <a:t>Click here to insert chart title</a:t>
            </a:r>
            <a:endParaRPr lang="en-GB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19387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5176835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er ohne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27228442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5" descr="Folie_1-01-01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12185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ectangle 4"/>
          <p:cNvSpPr>
            <a:spLocks noGrp="1" noChangeArrowheads="1"/>
          </p:cNvSpPr>
          <p:nvPr>
            <p:ph type="ctrTitle"/>
          </p:nvPr>
        </p:nvSpPr>
        <p:spPr>
          <a:xfrm>
            <a:off x="878399" y="1573200"/>
            <a:ext cx="10864800" cy="741600"/>
          </a:xfrm>
        </p:spPr>
        <p:txBody>
          <a:bodyPr/>
          <a:lstStyle>
            <a:lvl1pPr>
              <a:tabLst>
                <a:tab pos="2038350" algn="l"/>
              </a:tabLst>
              <a:defRPr b="1"/>
            </a:lvl1pPr>
          </a:lstStyle>
          <a:p>
            <a:pPr lvl="0"/>
            <a:r>
              <a:rPr lang="de-DE" noProof="0" dirty="0" smtClean="0"/>
              <a:t>Titelmasterformat durch Klicken bearbeiten</a:t>
            </a:r>
          </a:p>
        </p:txBody>
      </p:sp>
      <p:sp>
        <p:nvSpPr>
          <p:cNvPr id="16" name="Rectangle 37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878399" y="2430000"/>
            <a:ext cx="10864800" cy="1152000"/>
          </a:xfrm>
        </p:spPr>
        <p:txBody>
          <a:bodyPr/>
          <a:lstStyle>
            <a:lvl1pPr marL="0" indent="0">
              <a:buFontTx/>
              <a:buNone/>
              <a:defRPr sz="2400" baseline="0">
                <a:solidFill>
                  <a:srgbClr val="686868"/>
                </a:solidFill>
              </a:defRPr>
            </a:lvl1pPr>
          </a:lstStyle>
          <a:p>
            <a:pPr lvl="0"/>
            <a:r>
              <a:rPr lang="de-DE" noProof="0" dirty="0" smtClean="0"/>
              <a:t>Untertitel durch Klicken hinzufügen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smtClean="0"/>
              <a:t>DLR.de  •  Folie </a:t>
            </a:r>
            <a:fld id="{A5AC3FBE-A647-41C9-A8C3-4435ED4FC895}" type="slidenum">
              <a:rPr smtClean="0"/>
              <a:pPr>
                <a:defRPr/>
              </a:pPr>
              <a:t>‹Nr.›</a:t>
            </a:fld>
            <a:endParaRPr dirty="0"/>
          </a:p>
        </p:txBody>
      </p:sp>
      <p:sp>
        <p:nvSpPr>
          <p:cNvPr id="7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529999" y="126006"/>
            <a:ext cx="10177200" cy="144000"/>
          </a:xfrm>
        </p:spPr>
        <p:txBody>
          <a:bodyPr/>
          <a:lstStyle/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96775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0" descr="Folie-03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87"/>
          <a:stretch>
            <a:fillRect/>
          </a:stretch>
        </p:blipFill>
        <p:spPr bwMode="auto">
          <a:xfrm>
            <a:off x="1588" y="6143625"/>
            <a:ext cx="121856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85999" y="648000"/>
            <a:ext cx="11221200" cy="7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Click here to insert chart title</a:t>
            </a:r>
            <a:endParaRPr lang="de-DE" noProof="0" dirty="0" smtClean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85999" y="1591200"/>
            <a:ext cx="11221200" cy="43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 smtClean="0"/>
              <a:t>Master text format</a:t>
            </a:r>
          </a:p>
          <a:p>
            <a:pPr lvl="1"/>
            <a:r>
              <a:rPr lang="en-GB" noProof="0" dirty="0" smtClean="0"/>
              <a:t>Second Level</a:t>
            </a:r>
          </a:p>
          <a:p>
            <a:pPr lvl="2"/>
            <a:r>
              <a:rPr lang="en-GB" noProof="0" dirty="0" smtClean="0"/>
              <a:t>Third Level</a:t>
            </a:r>
          </a:p>
          <a:p>
            <a:pPr lvl="3"/>
            <a:r>
              <a:rPr lang="en-GB" noProof="0" dirty="0" smtClean="0"/>
              <a:t>Fourth Level</a:t>
            </a:r>
          </a:p>
          <a:p>
            <a:pPr lvl="4"/>
            <a:r>
              <a:rPr lang="en-GB" noProof="0" dirty="0" smtClean="0"/>
              <a:t>Fifth Level</a:t>
            </a:r>
            <a:endParaRPr lang="en-GB" noProof="0" dirty="0"/>
          </a:p>
        </p:txBody>
      </p:sp>
      <p:sp>
        <p:nvSpPr>
          <p:cNvPr id="11" name="Rectangle 5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9999" y="126006"/>
            <a:ext cx="10177200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sz="800">
                <a:solidFill>
                  <a:srgbClr val="686868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de-DE" dirty="0" smtClean="0">
                <a:latin typeface="Arial" charset="0"/>
                <a:ea typeface="ヒラギノ角ゴ Pro W3" charset="-128"/>
              </a:rPr>
              <a:t>• </a:t>
            </a:r>
            <a:r>
              <a:rPr lang="en-US" dirty="0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dirty="0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12" name="Rectangle 5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86000" y="126006"/>
            <a:ext cx="1044000" cy="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buFontTx/>
              <a:buNone/>
              <a:defRPr lang="de-DE" sz="800" kern="1200">
                <a:solidFill>
                  <a:srgbClr val="686868"/>
                </a:solidFill>
                <a:latin typeface="Arial" charset="0"/>
                <a:ea typeface="ヒラギノ角ゴ Pro W3" charset="-128"/>
                <a:cs typeface="+mn-cs"/>
              </a:defRPr>
            </a:lvl1pPr>
          </a:lstStyle>
          <a:p>
            <a:pPr>
              <a:defRPr/>
            </a:pPr>
            <a:r>
              <a:rPr lang="en-GB" noProof="0" dirty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‹Nr.›</a:t>
            </a:fld>
            <a:endParaRPr lang="en-GB" noProof="0" dirty="0"/>
          </a:p>
        </p:txBody>
      </p:sp>
      <p:pic>
        <p:nvPicPr>
          <p:cNvPr id="2" name="Grafik 1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2806" y="66621"/>
            <a:ext cx="2570659" cy="540000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0000" y="180000"/>
            <a:ext cx="2281937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367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61" r:id="rId4"/>
    <p:sldLayoutId id="2147483662" r:id="rId5"/>
    <p:sldLayoutId id="2147483658" r:id="rId6"/>
    <p:sldLayoutId id="2147483655" r:id="rId7"/>
    <p:sldLayoutId id="2147483656" r:id="rId8"/>
    <p:sldLayoutId id="2147483660" r:id="rId9"/>
    <p:sldLayoutId id="2147483678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3472" rtl="0" eaLnBrk="1" latinLnBrk="0" hangingPunct="1">
        <a:spcBef>
          <a:spcPct val="0"/>
        </a:spcBef>
        <a:buNone/>
        <a:defRPr sz="2400" b="1" kern="1200">
          <a:solidFill>
            <a:srgbClr val="686868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179817" indent="-179817" algn="l" defTabSz="913472" rtl="0" eaLnBrk="1" latinLnBrk="0" hangingPunct="1">
        <a:spcBef>
          <a:spcPts val="300"/>
        </a:spcBef>
        <a:spcAft>
          <a:spcPts val="0"/>
        </a:spcAft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625764" indent="-179817" algn="l" defTabSz="913472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075307" indent="-179817" algn="l" defTabSz="913472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521255" indent="-179817" algn="l" defTabSz="913472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967202" indent="-179817" algn="l" defTabSz="913472" rtl="0" eaLnBrk="1" latinLnBrk="0" hangingPunct="1">
        <a:spcBef>
          <a:spcPts val="0"/>
        </a:spcBef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2050" indent="-228369" algn="l" defTabSz="9134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8784" indent="-228369" algn="l" defTabSz="9134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519" indent="-228369" algn="l" defTabSz="9134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256" indent="-228369" algn="l" defTabSz="91347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34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36" algn="l" defTabSz="9134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3472" algn="l" defTabSz="9134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208" algn="l" defTabSz="9134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6945" algn="l" defTabSz="9134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678" algn="l" defTabSz="9134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415" algn="l" defTabSz="9134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152" algn="l" defTabSz="9134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3888" algn="l" defTabSz="91347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7.emf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5.png"/><Relationship Id="rId5" Type="http://schemas.openxmlformats.org/officeDocument/2006/relationships/image" Target="../media/image20.png"/><Relationship Id="rId10" Type="http://schemas.microsoft.com/office/2007/relationships/hdphoto" Target="../media/hdphoto1.wdp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39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emf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microsoft.com/office/2007/relationships/hdphoto" Target="../media/hdphoto2.wdp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1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://www.dlr.de/tt/en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sz="quarter"/>
          </p:nvPr>
        </p:nvSpPr>
        <p:spPr>
          <a:xfrm>
            <a:off x="878405" y="2616186"/>
            <a:ext cx="10864801" cy="741600"/>
          </a:xfrm>
        </p:spPr>
        <p:txBody>
          <a:bodyPr/>
          <a:lstStyle/>
          <a:p>
            <a:r>
              <a:rPr lang="en-US" dirty="0" smtClean="0"/>
              <a:t>Synthetic jet fuel from renewable energy sources for sustainable aviation</a:t>
            </a:r>
            <a:endParaRPr lang="en-GB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>
          <a:xfrm>
            <a:off x="878405" y="4150002"/>
            <a:ext cx="10864801" cy="1152000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Friedemann Albrecht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, Stefan </a:t>
            </a:r>
            <a:r>
              <a:rPr lang="en-GB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Estelmann</a:t>
            </a:r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b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Ralph-Uwe Dietrich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German Aerospace Center (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DLR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e.V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.)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Petroleum Engineering 2017 </a:t>
            </a:r>
            <a:endParaRPr lang="en-GB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29.06.2017, Madrid, Spain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6623" y="36022"/>
            <a:ext cx="6601644" cy="138676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5324519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669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86003" y="1591200"/>
            <a:ext cx="11221200" cy="4338000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b="1" dirty="0"/>
              <a:t>Current developments within the Aviation sector</a:t>
            </a:r>
          </a:p>
          <a:p>
            <a:pPr lvl="1"/>
            <a:r>
              <a:rPr lang="en-US" dirty="0"/>
              <a:t>Growth rates </a:t>
            </a:r>
          </a:p>
          <a:p>
            <a:pPr lvl="1"/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-reduction targets (IATA)</a:t>
            </a:r>
          </a:p>
          <a:p>
            <a:pPr lvl="1"/>
            <a:r>
              <a:rPr lang="en-US" dirty="0"/>
              <a:t>Expected future demand </a:t>
            </a:r>
            <a:r>
              <a:rPr lang="en-US" dirty="0" smtClean="0"/>
              <a:t>on </a:t>
            </a:r>
            <a:r>
              <a:rPr lang="en-US" dirty="0"/>
              <a:t>alternative fuels</a:t>
            </a:r>
          </a:p>
          <a:p>
            <a:pPr lvl="1"/>
            <a:endParaRPr lang="en-US" dirty="0"/>
          </a:p>
          <a:p>
            <a:pPr marL="342900" lvl="1" indent="-342900">
              <a:spcBef>
                <a:spcPts val="300"/>
              </a:spcBef>
              <a:buFont typeface="+mj-lt"/>
              <a:buAutoNum type="arabicPeriod" startAt="2"/>
            </a:pPr>
            <a:r>
              <a:rPr lang="en-US" b="1" dirty="0"/>
              <a:t>“Green” jet fuel options </a:t>
            </a:r>
          </a:p>
          <a:p>
            <a:pPr lvl="1"/>
            <a:r>
              <a:rPr lang="en-US" dirty="0"/>
              <a:t>Certified fuels by ASTM</a:t>
            </a:r>
          </a:p>
          <a:p>
            <a:pPr lvl="1"/>
            <a:r>
              <a:rPr lang="en-US" dirty="0"/>
              <a:t>Potential fuel yields for Germany/Europe</a:t>
            </a:r>
          </a:p>
          <a:p>
            <a:pPr lvl="1"/>
            <a:r>
              <a:rPr lang="en-US" dirty="0"/>
              <a:t>Introduction to Fischer-Tropsch fuels</a:t>
            </a:r>
          </a:p>
          <a:p>
            <a:pPr lvl="1"/>
            <a:endParaRPr lang="en-US" dirty="0"/>
          </a:p>
          <a:p>
            <a:pPr marL="342900" lvl="1" indent="-342900">
              <a:spcBef>
                <a:spcPts val="300"/>
              </a:spcBef>
              <a:buFont typeface="+mj-lt"/>
              <a:buAutoNum type="arabicPeriod" startAt="3"/>
            </a:pPr>
            <a:r>
              <a:rPr lang="en-US" b="1" dirty="0"/>
              <a:t>Case study on green Fischer-Tropsch fuels</a:t>
            </a:r>
          </a:p>
          <a:p>
            <a:pPr lvl="1"/>
            <a:r>
              <a:rPr lang="en-US" dirty="0"/>
              <a:t>Techno-economic evaluation</a:t>
            </a:r>
          </a:p>
          <a:p>
            <a:pPr lvl="1"/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-Abatement costs</a:t>
            </a:r>
          </a:p>
          <a:p>
            <a:pPr lvl="1"/>
            <a:endParaRPr lang="en-US" dirty="0"/>
          </a:p>
          <a:p>
            <a:pPr marL="342900" lvl="1" indent="-342900">
              <a:spcBef>
                <a:spcPts val="300"/>
              </a:spcBef>
              <a:buFont typeface="+mj-lt"/>
              <a:buAutoNum type="arabicPeriod" startAt="4"/>
            </a:pPr>
            <a:r>
              <a:rPr lang="en-US" b="1" dirty="0"/>
              <a:t>Summary and outlook</a:t>
            </a:r>
          </a:p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2</a:t>
            </a:fld>
            <a:endParaRPr lang="en-GB" noProof="0" dirty="0"/>
          </a:p>
        </p:txBody>
      </p:sp>
      <p:pic>
        <p:nvPicPr>
          <p:cNvPr id="6" name="Picture 2" descr="http://www.dlr.de/dlr/Portaldata/1/Resources/bilder/portal/portal_2014_3/InsektenATR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45" t="264" r="5708" b="17430"/>
          <a:stretch/>
        </p:blipFill>
        <p:spPr bwMode="auto">
          <a:xfrm>
            <a:off x="6313611" y="1680970"/>
            <a:ext cx="5544616" cy="415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777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Growth sector aviation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rial" charset="0"/>
                <a:ea typeface="ヒラギノ角ゴ Pro W3" charset="-128"/>
              </a:rPr>
              <a:t>• Synthetic jet fuel from renewable energy sources for sustainable aviation • R.-U. Dietrich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DLR.de  •  Chart </a:t>
            </a:r>
            <a:fld id="{A5AC3FBE-A647-41C9-A8C3-4435ED4FC895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pic>
        <p:nvPicPr>
          <p:cNvPr id="6" name="Picture 1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563" y="2089760"/>
            <a:ext cx="6048067" cy="3376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Objek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27178850"/>
              </p:ext>
            </p:extLst>
          </p:nvPr>
        </p:nvGraphicFramePr>
        <p:xfrm>
          <a:off x="623556" y="1428685"/>
          <a:ext cx="4801783" cy="433044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Acrobat Document" r:id="rId4" imgW="4594760" imgH="5524366" progId="Acrobat.Document.11">
                  <p:embed/>
                </p:oleObj>
              </mc:Choice>
              <mc:Fallback>
                <p:oleObj name="Acrobat Document" r:id="rId4" imgW="4594760" imgH="5524366" progId="Acrobat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23556" y="1428685"/>
                        <a:ext cx="4801783" cy="4330441"/>
                      </a:xfrm>
                      <a:prstGeom prst="rect">
                        <a:avLst/>
                      </a:prstGeom>
                      <a:solidFill>
                        <a:srgbClr val="3F4E78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feld 7"/>
          <p:cNvSpPr txBox="1"/>
          <p:nvPr/>
        </p:nvSpPr>
        <p:spPr>
          <a:xfrm>
            <a:off x="3133968" y="5878646"/>
            <a:ext cx="8004179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smtClean="0">
                <a:latin typeface="Arial" panose="020B0604020202020204" pitchFamily="34" charset="0"/>
                <a:cs typeface="Arial" pitchFamily="34" charset="0"/>
              </a:rPr>
              <a:t>Source: </a:t>
            </a:r>
            <a:r>
              <a:rPr lang="en-US" sz="1400" dirty="0" err="1" smtClean="0">
                <a:latin typeface="Arial" panose="020B0604020202020204" pitchFamily="34" charset="0"/>
                <a:cs typeface="Arial" pitchFamily="34" charset="0"/>
              </a:rPr>
              <a:t>Thess</a:t>
            </a:r>
            <a:r>
              <a:rPr lang="en-US" sz="1400" dirty="0" smtClean="0">
                <a:latin typeface="Arial" panose="020B0604020202020204" pitchFamily="34" charset="0"/>
                <a:cs typeface="Arial" pitchFamily="34" charset="0"/>
              </a:rPr>
              <a:t> et al., DGLR-</a:t>
            </a:r>
            <a:r>
              <a:rPr lang="en-US" sz="1400" dirty="0" err="1" smtClean="0">
                <a:latin typeface="Arial" panose="020B0604020202020204" pitchFamily="34" charset="0"/>
                <a:cs typeface="Arial" pitchFamily="34" charset="0"/>
              </a:rPr>
              <a:t>Mitgliedermagazin</a:t>
            </a:r>
            <a:r>
              <a:rPr lang="en-US" sz="1400" dirty="0" smtClean="0">
                <a:latin typeface="Arial" panose="020B0604020202020204" pitchFamily="34" charset="0"/>
                <a:cs typeface="Arial" pitchFamily="34" charset="0"/>
              </a:rPr>
              <a:t> „</a:t>
            </a:r>
            <a:r>
              <a:rPr lang="en-US" sz="1400" dirty="0" err="1" smtClean="0">
                <a:latin typeface="Arial" panose="020B0604020202020204" pitchFamily="34" charset="0"/>
                <a:cs typeface="Arial" pitchFamily="34" charset="0"/>
              </a:rPr>
              <a:t>Luft</a:t>
            </a:r>
            <a:r>
              <a:rPr lang="en-US" sz="1400" dirty="0" smtClean="0">
                <a:latin typeface="Arial" panose="020B0604020202020204" pitchFamily="34" charset="0"/>
                <a:cs typeface="Arial" pitchFamily="34" charset="0"/>
              </a:rPr>
              <a:t>- und </a:t>
            </a:r>
            <a:r>
              <a:rPr lang="en-US" sz="1400" dirty="0" err="1" smtClean="0">
                <a:latin typeface="Arial" panose="020B0604020202020204" pitchFamily="34" charset="0"/>
                <a:cs typeface="Arial" pitchFamily="34" charset="0"/>
              </a:rPr>
              <a:t>Raumfahrt</a:t>
            </a:r>
            <a:r>
              <a:rPr lang="en-US" sz="1400" dirty="0" smtClean="0">
                <a:latin typeface="Arial" panose="020B0604020202020204" pitchFamily="34" charset="0"/>
                <a:cs typeface="Arial" pitchFamily="34" charset="0"/>
              </a:rPr>
              <a:t>“ edition 2/2016, p.20 et seq.</a:t>
            </a:r>
            <a:endParaRPr lang="en-US" sz="14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9" name="Pfeil nach oben 8"/>
          <p:cNvSpPr/>
          <p:nvPr/>
        </p:nvSpPr>
        <p:spPr>
          <a:xfrm>
            <a:off x="6557343" y="2080524"/>
            <a:ext cx="664664" cy="3308736"/>
          </a:xfrm>
          <a:prstGeom prst="upArrow">
            <a:avLst>
              <a:gd name="adj1" fmla="val 50192"/>
              <a:gd name="adj2" fmla="val 49251"/>
            </a:avLst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>
            <a:noAutofit/>
          </a:bodyPr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cs typeface="Arial" pitchFamily="34" charset="0"/>
              </a:rPr>
              <a:t>Time axis</a:t>
            </a:r>
          </a:p>
        </p:txBody>
      </p:sp>
      <p:sp>
        <p:nvSpPr>
          <p:cNvPr id="10" name="Rechteck 9"/>
          <p:cNvSpPr/>
          <p:nvPr/>
        </p:nvSpPr>
        <p:spPr>
          <a:xfrm>
            <a:off x="7203535" y="5038456"/>
            <a:ext cx="1035820" cy="35080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 smtClean="0">
                <a:solidFill>
                  <a:srgbClr val="00007F"/>
                </a:solidFill>
                <a:latin typeface="Arial" pitchFamily="34" charset="0"/>
                <a:cs typeface="Arial" pitchFamily="34" charset="0"/>
              </a:rPr>
              <a:t>Europe</a:t>
            </a:r>
          </a:p>
        </p:txBody>
      </p:sp>
      <p:sp>
        <p:nvSpPr>
          <p:cNvPr id="11" name="Rechteck 10"/>
          <p:cNvSpPr/>
          <p:nvPr/>
        </p:nvSpPr>
        <p:spPr>
          <a:xfrm>
            <a:off x="8682519" y="5038456"/>
            <a:ext cx="1656184" cy="35080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 smtClean="0">
                <a:solidFill>
                  <a:srgbClr val="00007F"/>
                </a:solidFill>
                <a:latin typeface="Arial" pitchFamily="34" charset="0"/>
                <a:cs typeface="Arial" pitchFamily="34" charset="0"/>
              </a:rPr>
              <a:t>North America</a:t>
            </a:r>
          </a:p>
        </p:txBody>
      </p:sp>
      <p:sp>
        <p:nvSpPr>
          <p:cNvPr id="12" name="Rechteck 11"/>
          <p:cNvSpPr/>
          <p:nvPr/>
        </p:nvSpPr>
        <p:spPr>
          <a:xfrm>
            <a:off x="10405964" y="5038456"/>
            <a:ext cx="1656184" cy="35080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 smtClean="0">
                <a:solidFill>
                  <a:srgbClr val="00007F"/>
                </a:solidFill>
                <a:latin typeface="Arial" pitchFamily="34" charset="0"/>
                <a:cs typeface="Arial" pitchFamily="34" charset="0"/>
              </a:rPr>
              <a:t>China</a:t>
            </a:r>
          </a:p>
        </p:txBody>
      </p:sp>
      <p:sp>
        <p:nvSpPr>
          <p:cNvPr id="13" name="Rechteck 12"/>
          <p:cNvSpPr/>
          <p:nvPr/>
        </p:nvSpPr>
        <p:spPr>
          <a:xfrm>
            <a:off x="7969795" y="2508940"/>
            <a:ext cx="432048" cy="14401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7906171" y="4058052"/>
            <a:ext cx="432048" cy="14401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9906655" y="4050491"/>
            <a:ext cx="432048" cy="14401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11313932" y="4064556"/>
            <a:ext cx="432048" cy="14401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11435948" y="2508940"/>
            <a:ext cx="432048" cy="14401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9902903" y="2504553"/>
            <a:ext cx="432048" cy="14401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633078" y="1458341"/>
            <a:ext cx="3889857" cy="805711"/>
          </a:xfrm>
          <a:prstGeom prst="rect">
            <a:avLst/>
          </a:prstGeom>
          <a:solidFill>
            <a:srgbClr val="3F4E78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lvl="0" algn="ctr"/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Fuel for sustainable </a:t>
            </a:r>
            <a:b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r>
              <a:rPr lang="en-US" sz="2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aviation</a:t>
            </a:r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feld 19"/>
          <p:cNvSpPr txBox="1"/>
          <p:nvPr/>
        </p:nvSpPr>
        <p:spPr>
          <a:xfrm>
            <a:off x="7256387" y="1768318"/>
            <a:ext cx="845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+ 73 %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9140395" y="1768318"/>
            <a:ext cx="845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+ 20 %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10796579" y="1768317"/>
            <a:ext cx="8456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+ 560 %</a:t>
            </a:r>
          </a:p>
        </p:txBody>
      </p:sp>
      <p:sp>
        <p:nvSpPr>
          <p:cNvPr id="23" name="Abgerundetes Rechteck 22"/>
          <p:cNvSpPr/>
          <p:nvPr/>
        </p:nvSpPr>
        <p:spPr>
          <a:xfrm>
            <a:off x="7105699" y="1726088"/>
            <a:ext cx="4762297" cy="369000"/>
          </a:xfrm>
          <a:prstGeom prst="roundRect">
            <a:avLst/>
          </a:prstGeom>
          <a:noFill/>
          <a:ln w="41275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platzhalter 1"/>
          <p:cNvSpPr>
            <a:spLocks noGrp="1"/>
          </p:cNvSpPr>
          <p:nvPr>
            <p:ph type="body" sz="quarter" idx="12"/>
          </p:nvPr>
        </p:nvSpPr>
        <p:spPr>
          <a:xfrm>
            <a:off x="5737546" y="5466077"/>
            <a:ext cx="6324601" cy="364467"/>
          </a:xfrm>
        </p:spPr>
        <p:txBody>
          <a:bodyPr/>
          <a:lstStyle/>
          <a:p>
            <a:pPr marL="0" indent="0">
              <a:spcAft>
                <a:spcPts val="1200"/>
              </a:spcAft>
              <a:buNone/>
              <a:tabLst>
                <a:tab pos="1619250" algn="l"/>
              </a:tabLst>
            </a:pPr>
            <a:r>
              <a:rPr lang="en-US" dirty="0" smtClean="0"/>
              <a:t>	(in </a:t>
            </a:r>
            <a:r>
              <a:rPr lang="en-US" dirty="0"/>
              <a:t>billion passenger kilometers /</a:t>
            </a:r>
            <a:r>
              <a:rPr lang="en-US" dirty="0" smtClean="0"/>
              <a:t>a)</a:t>
            </a:r>
            <a:endParaRPr lang="en-US" i="1" dirty="0" smtClean="0"/>
          </a:p>
        </p:txBody>
      </p:sp>
      <p:sp>
        <p:nvSpPr>
          <p:cNvPr id="25" name="Textplatzhalter 1"/>
          <p:cNvSpPr txBox="1">
            <a:spLocks/>
          </p:cNvSpPr>
          <p:nvPr/>
        </p:nvSpPr>
        <p:spPr bwMode="auto">
          <a:xfrm>
            <a:off x="6313611" y="1276107"/>
            <a:ext cx="5554385" cy="3644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9817" indent="-179817" algn="l" defTabSz="913472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5764" indent="-179817" algn="l" defTabSz="91347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5307" indent="-179817" algn="l" defTabSz="91347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1255" indent="-179817" algn="l" defTabSz="91347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7202" indent="-179817" algn="l" defTabSz="91347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2050" indent="-228369" algn="l" defTabSz="91347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784" indent="-228369" algn="l" defTabSz="91347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5519" indent="-228369" algn="l" defTabSz="91347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2256" indent="-228369" algn="l" defTabSz="91347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Aft>
                <a:spcPts val="1200"/>
              </a:spcAft>
              <a:buFont typeface="Arial" pitchFamily="34" charset="0"/>
              <a:buNone/>
              <a:tabLst>
                <a:tab pos="1619250" algn="l"/>
              </a:tabLst>
            </a:pPr>
            <a:r>
              <a:rPr lang="en-US" dirty="0" smtClean="0"/>
              <a:t>Aviation mileage within three world regions</a:t>
            </a:r>
            <a:br>
              <a:rPr lang="en-US" dirty="0" smtClean="0"/>
            </a:br>
            <a:endParaRPr lang="en-US" i="1" dirty="0" smtClean="0"/>
          </a:p>
        </p:txBody>
      </p:sp>
    </p:spTree>
    <p:extLst>
      <p:ext uri="{BB962C8B-B14F-4D97-AF65-F5344CB8AC3E}">
        <p14:creationId xmlns:p14="http://schemas.microsoft.com/office/powerpoint/2010/main" val="1393731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Political paradigm shift rises the pressure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rial" charset="0"/>
                <a:ea typeface="ヒラギノ角ゴ Pro W3" charset="-128"/>
              </a:rPr>
              <a:t>• Synthetic jet fuel from renewable energy sources for sustainable aviation • R.-U. Dietrich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DLR.de  •  Chart </a:t>
            </a:r>
            <a:fld id="{A5AC3FBE-A647-41C9-A8C3-4435ED4FC895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6" name="Billede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3" y="1413570"/>
            <a:ext cx="4392488" cy="2922975"/>
          </a:xfrm>
          <a:prstGeom prst="rect">
            <a:avLst/>
          </a:prstGeom>
        </p:spPr>
      </p:pic>
      <p:sp>
        <p:nvSpPr>
          <p:cNvPr id="7" name="Textplatzhalter 1"/>
          <p:cNvSpPr txBox="1">
            <a:spLocks/>
          </p:cNvSpPr>
          <p:nvPr/>
        </p:nvSpPr>
        <p:spPr bwMode="auto">
          <a:xfrm>
            <a:off x="5233491" y="1269554"/>
            <a:ext cx="6626108" cy="3312368"/>
          </a:xfrm>
          <a:prstGeom prst="rect">
            <a:avLst/>
          </a:prstGeom>
          <a:noFill/>
          <a:ln>
            <a:noFill/>
          </a:ln>
          <a:effectLst>
            <a:glow rad="127000">
              <a:schemeClr val="bg1">
                <a:alpha val="8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9388" indent="-1793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5475" indent="-1793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7913" indent="-1793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4000" indent="-1793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0088" indent="-17303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272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844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16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88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b="1" dirty="0" smtClean="0"/>
              <a:t>COP21 Main agreements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Hold global temperature increase below 2</a:t>
            </a:r>
            <a:r>
              <a:rPr lang="en-US" sz="2400" spc="-100" dirty="0" smtClean="0"/>
              <a:t> </a:t>
            </a:r>
            <a:r>
              <a:rPr lang="en-US" sz="2400" baseline="34000" dirty="0" smtClean="0"/>
              <a:t>ᵒ</a:t>
            </a:r>
            <a:r>
              <a:rPr lang="en-US" sz="2400" dirty="0" smtClean="0"/>
              <a:t>C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 smtClean="0"/>
              <a:t>De-carbonization of global economy in this century</a:t>
            </a:r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endParaRPr lang="en-US" sz="2400" dirty="0"/>
          </a:p>
          <a:p>
            <a:pPr marL="0" indent="0" algn="ctr">
              <a:spcBef>
                <a:spcPts val="0"/>
              </a:spcBef>
              <a:spcAft>
                <a:spcPts val="1800"/>
              </a:spcAft>
              <a:buNone/>
            </a:pPr>
            <a:r>
              <a:rPr lang="en-US" sz="2400" b="1" dirty="0" smtClean="0"/>
              <a:t>Main targets: EU Roadmap 2050 – White paper</a:t>
            </a:r>
            <a:endParaRPr lang="en-US" sz="2400" b="1" dirty="0"/>
          </a:p>
          <a:p>
            <a:pPr marL="180000" indent="-180000">
              <a:spcBef>
                <a:spcPts val="0"/>
              </a:spcBef>
              <a:spcAft>
                <a:spcPts val="600"/>
              </a:spcAft>
              <a:buFont typeface="Arial" pitchFamily="34" charset="0"/>
              <a:buChar char="•"/>
            </a:pPr>
            <a:r>
              <a:rPr lang="en-US" sz="2400" dirty="0"/>
              <a:t>40% use of sustainable low carbon fuels in </a:t>
            </a:r>
            <a:r>
              <a:rPr lang="en-US" sz="2400" dirty="0" smtClean="0"/>
              <a:t>aviation</a:t>
            </a:r>
            <a:endParaRPr lang="en-US" sz="2400" kern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890548" y="3933850"/>
            <a:ext cx="283077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>
              <a:buNone/>
            </a:pPr>
            <a:r>
              <a:rPr lang="en-US" sz="2000" b="1" cap="none" spc="0" dirty="0" smtClean="0">
                <a:ln w="6350" cmpd="sng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glow rad="12700">
                    <a:schemeClr val="accent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COP21: 12.12.2015, Paris</a:t>
            </a:r>
            <a:endParaRPr lang="en-US" sz="2000" b="1" cap="none" spc="0" dirty="0">
              <a:ln w="6350" cmpd="sng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glow rad="12700">
                  <a:schemeClr val="accent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Abgerundete rechteckige Legende 8"/>
          <p:cNvSpPr/>
          <p:nvPr/>
        </p:nvSpPr>
        <p:spPr>
          <a:xfrm>
            <a:off x="4873451" y="4869954"/>
            <a:ext cx="7272808" cy="936104"/>
          </a:xfrm>
          <a:prstGeom prst="wedgeRoundRectCallout">
            <a:avLst>
              <a:gd name="adj1" fmla="val -53163"/>
              <a:gd name="adj2" fmla="val -109879"/>
              <a:gd name="adj3" fmla="val 16667"/>
            </a:avLst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What does this mean for the aviation sector?</a:t>
            </a:r>
          </a:p>
        </p:txBody>
      </p:sp>
      <p:pic>
        <p:nvPicPr>
          <p:cNvPr id="10" name="Picture 4" descr="https://ec.europa.eu/energy/sites/ener/files/styles/main_image_static_page/public/framework2030.jpg?itok=0PmVDTv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22" y="4437906"/>
            <a:ext cx="4392489" cy="161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9621" y="4437906"/>
            <a:ext cx="1407121" cy="19321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04644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5</a:t>
            </a:fld>
            <a:endParaRPr lang="en-GB" noProof="0" dirty="0"/>
          </a:p>
        </p:txBody>
      </p:sp>
      <p:pic>
        <p:nvPicPr>
          <p:cNvPr id="54" name="Picture 2" descr="http://to70.com/wp-content/uploads/2015/11/Afbeeldin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265" y="1360470"/>
            <a:ext cx="8718287" cy="489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Freihandform 54"/>
          <p:cNvSpPr/>
          <p:nvPr/>
        </p:nvSpPr>
        <p:spPr>
          <a:xfrm>
            <a:off x="4713054" y="1529099"/>
            <a:ext cx="6073113" cy="3701988"/>
          </a:xfrm>
          <a:custGeom>
            <a:avLst/>
            <a:gdLst>
              <a:gd name="connsiteX0" fmla="*/ 6072326 w 6073113"/>
              <a:gd name="connsiteY0" fmla="*/ 0 h 3701988"/>
              <a:gd name="connsiteX1" fmla="*/ 4944862 w 6073113"/>
              <a:gd name="connsiteY1" fmla="*/ 497149 h 3701988"/>
              <a:gd name="connsiteX2" fmla="*/ 3355759 w 6073113"/>
              <a:gd name="connsiteY2" fmla="*/ 1189607 h 3701988"/>
              <a:gd name="connsiteX3" fmla="*/ 976544 w 6073113"/>
              <a:gd name="connsiteY3" fmla="*/ 2219417 h 3701988"/>
              <a:gd name="connsiteX4" fmla="*/ 0 w 6073113"/>
              <a:gd name="connsiteY4" fmla="*/ 2592279 h 3701988"/>
              <a:gd name="connsiteX5" fmla="*/ 3053919 w 6073113"/>
              <a:gd name="connsiteY5" fmla="*/ 2689934 h 3701988"/>
              <a:gd name="connsiteX6" fmla="*/ 5060272 w 6073113"/>
              <a:gd name="connsiteY6" fmla="*/ 3045040 h 3701988"/>
              <a:gd name="connsiteX7" fmla="*/ 6063449 w 6073113"/>
              <a:gd name="connsiteY7" fmla="*/ 3701988 h 3701988"/>
              <a:gd name="connsiteX8" fmla="*/ 6072326 w 6073113"/>
              <a:gd name="connsiteY8" fmla="*/ 0 h 37019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73113" h="3701988">
                <a:moveTo>
                  <a:pt x="6072326" y="0"/>
                </a:moveTo>
                <a:lnTo>
                  <a:pt x="4944862" y="497149"/>
                </a:lnTo>
                <a:lnTo>
                  <a:pt x="3355759" y="1189607"/>
                </a:lnTo>
                <a:lnTo>
                  <a:pt x="976544" y="2219417"/>
                </a:lnTo>
                <a:lnTo>
                  <a:pt x="0" y="2592279"/>
                </a:lnTo>
                <a:lnTo>
                  <a:pt x="3053919" y="2689934"/>
                </a:lnTo>
                <a:lnTo>
                  <a:pt x="5060272" y="3045040"/>
                </a:lnTo>
                <a:lnTo>
                  <a:pt x="6063449" y="3701988"/>
                </a:lnTo>
                <a:cubicBezTo>
                  <a:pt x="6069367" y="2465033"/>
                  <a:pt x="6075286" y="1228077"/>
                  <a:pt x="6072326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6" name="Ellipse 55"/>
          <p:cNvSpPr/>
          <p:nvPr/>
        </p:nvSpPr>
        <p:spPr>
          <a:xfrm>
            <a:off x="48915" y="2656614"/>
            <a:ext cx="360040" cy="360040"/>
          </a:xfrm>
          <a:prstGeom prst="ellipse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57" name="Ellipse 56"/>
          <p:cNvSpPr/>
          <p:nvPr/>
        </p:nvSpPr>
        <p:spPr>
          <a:xfrm>
            <a:off x="48915" y="3808742"/>
            <a:ext cx="360040" cy="360040"/>
          </a:xfrm>
          <a:prstGeom prst="ellipse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58" name="Ellipse 57"/>
          <p:cNvSpPr/>
          <p:nvPr/>
        </p:nvSpPr>
        <p:spPr>
          <a:xfrm>
            <a:off x="48915" y="4672838"/>
            <a:ext cx="360040" cy="360040"/>
          </a:xfrm>
          <a:prstGeom prst="ellipse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r>
              <a:rPr lang="en-US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59" name="Textfeld 58"/>
          <p:cNvSpPr txBox="1"/>
          <p:nvPr/>
        </p:nvSpPr>
        <p:spPr>
          <a:xfrm>
            <a:off x="1129035" y="6315631"/>
            <a:ext cx="3096344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de-DE" sz="9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</a:t>
            </a:r>
            <a:r>
              <a:rPr lang="de-DE" sz="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1] </a:t>
            </a:r>
            <a:r>
              <a:rPr lang="de-DE" sz="9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FuelsEurope</a:t>
            </a:r>
            <a:r>
              <a:rPr lang="de-DE" sz="9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“Statistical Report“ 2010</a:t>
            </a:r>
          </a:p>
        </p:txBody>
      </p:sp>
      <p:cxnSp>
        <p:nvCxnSpPr>
          <p:cNvPr id="60" name="Gerade Verbindung mit Pfeil 59"/>
          <p:cNvCxnSpPr/>
          <p:nvPr/>
        </p:nvCxnSpPr>
        <p:spPr>
          <a:xfrm flipH="1">
            <a:off x="4713054" y="2743648"/>
            <a:ext cx="572496" cy="13172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feld 60"/>
          <p:cNvSpPr txBox="1"/>
          <p:nvPr/>
        </p:nvSpPr>
        <p:spPr>
          <a:xfrm>
            <a:off x="4064986" y="1384773"/>
            <a:ext cx="617888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de-DE" sz="1600" dirty="0"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en-US" sz="1600" dirty="0">
                <a:latin typeface="Frutiger 45 Light" panose="020B0303030504020204" pitchFamily="34" charset="0"/>
                <a:cs typeface="Arial" pitchFamily="34" charset="0"/>
              </a:rPr>
              <a:t>Forecasted</a:t>
            </a:r>
            <a:r>
              <a:rPr lang="de-DE" sz="1600" dirty="0">
                <a:latin typeface="Frutiger 45 Light" panose="020B0303030504020204" pitchFamily="34" charset="0"/>
                <a:cs typeface="Arial" pitchFamily="34" charset="0"/>
              </a:rPr>
              <a:t> CO</a:t>
            </a:r>
            <a:r>
              <a:rPr lang="de-DE" sz="1600" baseline="-25000" dirty="0">
                <a:latin typeface="Frutiger 45 Light" panose="020B0303030504020204" pitchFamily="34" charset="0"/>
                <a:cs typeface="Arial" pitchFamily="34" charset="0"/>
              </a:rPr>
              <a:t>2</a:t>
            </a:r>
            <a:r>
              <a:rPr lang="de-DE" sz="1600" dirty="0"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dirty="0" err="1">
                <a:latin typeface="Frutiger 45 Light" panose="020B0303030504020204" pitchFamily="34" charset="0"/>
                <a:cs typeface="Arial" pitchFamily="34" charset="0"/>
              </a:rPr>
              <a:t>emissions</a:t>
            </a:r>
            <a:r>
              <a:rPr lang="de-DE" sz="1600" dirty="0"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dirty="0" err="1">
                <a:latin typeface="Frutiger 45 Light" panose="020B0303030504020204" pitchFamily="34" charset="0"/>
                <a:cs typeface="Arial" pitchFamily="34" charset="0"/>
              </a:rPr>
              <a:t>without</a:t>
            </a:r>
            <a:r>
              <a:rPr lang="de-DE" sz="1600" dirty="0"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dirty="0" err="1">
                <a:latin typeface="Frutiger 45 Light" panose="020B0303030504020204" pitchFamily="34" charset="0"/>
                <a:cs typeface="Arial" pitchFamily="34" charset="0"/>
              </a:rPr>
              <a:t>reduction</a:t>
            </a:r>
            <a:r>
              <a:rPr lang="de-DE" sz="1600" dirty="0"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dirty="0" err="1">
                <a:latin typeface="Frutiger 45 Light" panose="020B0303030504020204" pitchFamily="34" charset="0"/>
                <a:cs typeface="Arial" pitchFamily="34" charset="0"/>
              </a:rPr>
              <a:t>measures</a:t>
            </a:r>
            <a:endParaRPr lang="de-DE" sz="1600" dirty="0"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62" name="Textfeld 61"/>
          <p:cNvSpPr txBox="1"/>
          <p:nvPr/>
        </p:nvSpPr>
        <p:spPr>
          <a:xfrm>
            <a:off x="4267208" y="4842348"/>
            <a:ext cx="6178886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Improvement of technologies, operations and airport</a:t>
            </a:r>
            <a:endParaRPr lang="de-DE" dirty="0">
              <a:latin typeface="Frutiger 45 Light" panose="020B0303030504020204" pitchFamily="34" charset="0"/>
            </a:endParaRPr>
          </a:p>
        </p:txBody>
      </p:sp>
      <p:sp>
        <p:nvSpPr>
          <p:cNvPr id="63" name="Textfeld 62"/>
          <p:cNvSpPr txBox="1"/>
          <p:nvPr/>
        </p:nvSpPr>
        <p:spPr>
          <a:xfrm>
            <a:off x="4267208" y="5117858"/>
            <a:ext cx="5430777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-certificates and other economic measures</a:t>
            </a:r>
          </a:p>
        </p:txBody>
      </p:sp>
      <p:sp>
        <p:nvSpPr>
          <p:cNvPr id="64" name="Textfeld 63"/>
          <p:cNvSpPr txBox="1"/>
          <p:nvPr/>
        </p:nvSpPr>
        <p:spPr>
          <a:xfrm>
            <a:off x="4267208" y="5393368"/>
            <a:ext cx="648072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>
              <a:defRPr sz="1600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/>
              <a:t>Radical technology transitions and </a:t>
            </a:r>
            <a:r>
              <a:rPr lang="en-US" b="1" dirty="0"/>
              <a:t>alternative fuels</a:t>
            </a:r>
          </a:p>
        </p:txBody>
      </p:sp>
      <p:sp>
        <p:nvSpPr>
          <p:cNvPr id="65" name="Rechteck 64"/>
          <p:cNvSpPr/>
          <p:nvPr/>
        </p:nvSpPr>
        <p:spPr>
          <a:xfrm>
            <a:off x="3907168" y="4875459"/>
            <a:ext cx="180000" cy="180000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66" name="Rechteck 65"/>
          <p:cNvSpPr/>
          <p:nvPr/>
        </p:nvSpPr>
        <p:spPr>
          <a:xfrm>
            <a:off x="3907220" y="5150968"/>
            <a:ext cx="180000" cy="180000"/>
          </a:xfrm>
          <a:prstGeom prst="rect">
            <a:avLst/>
          </a:prstGeom>
          <a:solidFill>
            <a:srgbClr val="00B0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67" name="Rechteck 66"/>
          <p:cNvSpPr/>
          <p:nvPr/>
        </p:nvSpPr>
        <p:spPr>
          <a:xfrm>
            <a:off x="3907168" y="5426478"/>
            <a:ext cx="180000" cy="180000"/>
          </a:xfrm>
          <a:prstGeom prst="rect">
            <a:avLst/>
          </a:prstGeom>
          <a:gradFill>
            <a:gsLst>
              <a:gs pos="0">
                <a:srgbClr val="FAF257"/>
              </a:gs>
              <a:gs pos="50000">
                <a:srgbClr val="F0C53B"/>
              </a:gs>
              <a:gs pos="100000">
                <a:srgbClr val="BB7A1B"/>
              </a:gs>
            </a:gsLst>
            <a:lin ang="540000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68" name="Rechteck 67"/>
          <p:cNvSpPr/>
          <p:nvPr/>
        </p:nvSpPr>
        <p:spPr>
          <a:xfrm>
            <a:off x="3637584" y="1384773"/>
            <a:ext cx="7280983" cy="4440193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69" name="Textfeld 68"/>
          <p:cNvSpPr txBox="1"/>
          <p:nvPr/>
        </p:nvSpPr>
        <p:spPr>
          <a:xfrm rot="16200000">
            <a:off x="1311443" y="3194287"/>
            <a:ext cx="4084000" cy="56038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b" anchorCtr="0">
            <a:noAutofit/>
          </a:bodyPr>
          <a:lstStyle/>
          <a:p>
            <a:pPr algn="ctr"/>
            <a:r>
              <a:rPr lang="de-DE" sz="1600" dirty="0"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b="1" dirty="0">
                <a:latin typeface="Frutiger 45 Light" panose="020B0303030504020204" pitchFamily="34" charset="0"/>
                <a:cs typeface="Arial" pitchFamily="34" charset="0"/>
              </a:rPr>
              <a:t>CO</a:t>
            </a:r>
            <a:r>
              <a:rPr lang="de-DE" sz="1600" b="1" baseline="-25000" dirty="0">
                <a:latin typeface="Frutiger 45 Light" panose="020B0303030504020204" pitchFamily="34" charset="0"/>
                <a:cs typeface="Arial" pitchFamily="34" charset="0"/>
              </a:rPr>
              <a:t>2 </a:t>
            </a:r>
            <a:r>
              <a:rPr lang="de-DE" sz="1600" b="1" dirty="0" err="1">
                <a:latin typeface="Frutiger 45 Light" panose="020B0303030504020204" pitchFamily="34" charset="0"/>
                <a:cs typeface="Arial" pitchFamily="34" charset="0"/>
              </a:rPr>
              <a:t>e</a:t>
            </a:r>
            <a:r>
              <a:rPr lang="de-DE" sz="1600" b="1" dirty="0" err="1" smtClean="0">
                <a:latin typeface="Frutiger 45 Light" panose="020B0303030504020204" pitchFamily="34" charset="0"/>
                <a:cs typeface="Arial" pitchFamily="34" charset="0"/>
              </a:rPr>
              <a:t>missions</a:t>
            </a:r>
            <a:endParaRPr lang="de-DE" sz="1600" b="1" dirty="0"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70" name="Textfeld 69"/>
          <p:cNvSpPr txBox="1"/>
          <p:nvPr/>
        </p:nvSpPr>
        <p:spPr>
          <a:xfrm>
            <a:off x="3907168" y="4384806"/>
            <a:ext cx="2257159" cy="37079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de-DE" sz="1600" b="1" u="sng" dirty="0"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b="1" u="sng" dirty="0" err="1">
                <a:latin typeface="Frutiger 45 Light" panose="020B0303030504020204" pitchFamily="34" charset="0"/>
                <a:cs typeface="Arial" pitchFamily="34" charset="0"/>
              </a:rPr>
              <a:t>Planned</a:t>
            </a:r>
            <a:r>
              <a:rPr lang="de-DE" sz="1600" b="1" u="sng" dirty="0"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b="1" u="sng" dirty="0" err="1">
                <a:latin typeface="Frutiger 45 Light" panose="020B0303030504020204" pitchFamily="34" charset="0"/>
                <a:cs typeface="Arial" pitchFamily="34" charset="0"/>
              </a:rPr>
              <a:t>Measures</a:t>
            </a:r>
            <a:r>
              <a:rPr lang="de-DE" sz="1600" dirty="0">
                <a:latin typeface="Frutiger 45 Light" panose="020B0303030504020204" pitchFamily="34" charset="0"/>
                <a:cs typeface="Arial" pitchFamily="34" charset="0"/>
              </a:rPr>
              <a:t>:</a:t>
            </a:r>
          </a:p>
        </p:txBody>
      </p:sp>
      <p:sp>
        <p:nvSpPr>
          <p:cNvPr id="71" name="Textfeld 70"/>
          <p:cNvSpPr txBox="1"/>
          <p:nvPr/>
        </p:nvSpPr>
        <p:spPr>
          <a:xfrm>
            <a:off x="10850113" y="1401097"/>
            <a:ext cx="1122868" cy="213574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0" bIns="0" rtlCol="0" anchor="ctr" anchorCtr="0">
            <a:noAutofit/>
          </a:bodyPr>
          <a:lstStyle/>
          <a:p>
            <a:r>
              <a:rPr lang="de-DE" sz="1600" b="1" dirty="0" err="1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No</a:t>
            </a:r>
            <a:r>
              <a:rPr lang="de-DE" sz="1600" b="1" dirty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b="1" dirty="0" err="1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action</a:t>
            </a:r>
            <a:endParaRPr lang="de-DE" sz="1600" b="1" dirty="0">
              <a:solidFill>
                <a:srgbClr val="FF0000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72" name="Textplatzhalter 1"/>
          <p:cNvSpPr>
            <a:spLocks noGrp="1"/>
          </p:cNvSpPr>
          <p:nvPr>
            <p:ph type="body" sz="quarter" idx="12"/>
          </p:nvPr>
        </p:nvSpPr>
        <p:spPr>
          <a:xfrm>
            <a:off x="336946" y="1989634"/>
            <a:ext cx="3016495" cy="3672408"/>
          </a:xfrm>
        </p:spPr>
        <p:txBody>
          <a:bodyPr/>
          <a:lstStyle/>
          <a:p>
            <a:pPr marL="0" indent="0">
              <a:buNone/>
              <a:tabLst>
                <a:tab pos="176213" algn="l"/>
              </a:tabLst>
            </a:pPr>
            <a:r>
              <a:rPr lang="en-US" sz="2000" b="1" dirty="0" smtClean="0"/>
              <a:t>	Main aims:</a:t>
            </a:r>
          </a:p>
          <a:p>
            <a:pPr marL="0" indent="0">
              <a:spcBef>
                <a:spcPts val="1200"/>
              </a:spcBef>
              <a:buNone/>
              <a:tabLst>
                <a:tab pos="176213" algn="l"/>
              </a:tabLst>
            </a:pPr>
            <a:r>
              <a:rPr lang="en-US" sz="2000" dirty="0" smtClean="0"/>
              <a:t>	Improvement of fuel 	efficiency about 1,5 % 	p.a. until 2020</a:t>
            </a:r>
          </a:p>
          <a:p>
            <a:pPr marL="0" indent="0">
              <a:spcBef>
                <a:spcPts val="2400"/>
              </a:spcBef>
              <a:buNone/>
              <a:tabLst>
                <a:tab pos="176213" algn="l"/>
              </a:tabLst>
            </a:pPr>
            <a:r>
              <a:rPr lang="en-US" sz="2000" dirty="0" smtClean="0"/>
              <a:t>	Carbon-neutral growth 	from 2020</a:t>
            </a:r>
          </a:p>
          <a:p>
            <a:pPr marL="0" indent="0">
              <a:spcBef>
                <a:spcPts val="2400"/>
              </a:spcBef>
              <a:buNone/>
              <a:tabLst>
                <a:tab pos="176213" algn="l"/>
              </a:tabLst>
            </a:pPr>
            <a:r>
              <a:rPr lang="en-US" sz="2000" dirty="0" smtClean="0"/>
              <a:t>	Potential </a:t>
            </a:r>
            <a:r>
              <a:rPr lang="en-US" sz="2000" dirty="0"/>
              <a:t>CO2 emissions </a:t>
            </a:r>
            <a:r>
              <a:rPr lang="en-US" sz="2000" dirty="0" smtClean="0"/>
              <a:t> 	reductions </a:t>
            </a:r>
            <a:r>
              <a:rPr lang="en-US" sz="2000" dirty="0"/>
              <a:t>by 2050</a:t>
            </a:r>
          </a:p>
          <a:p>
            <a:pPr>
              <a:spcBef>
                <a:spcPts val="2400"/>
              </a:spcBef>
            </a:pPr>
            <a:endParaRPr lang="en-US" dirty="0"/>
          </a:p>
        </p:txBody>
      </p:sp>
      <p:sp>
        <p:nvSpPr>
          <p:cNvPr id="73" name="Rechteck 72"/>
          <p:cNvSpPr/>
          <p:nvPr/>
        </p:nvSpPr>
        <p:spPr>
          <a:xfrm>
            <a:off x="3649313" y="5680950"/>
            <a:ext cx="8155187" cy="562673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defTabSz="914400"/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2010                2020                2030                 2040                 2050</a:t>
            </a:r>
          </a:p>
        </p:txBody>
      </p:sp>
      <p:cxnSp>
        <p:nvCxnSpPr>
          <p:cNvPr id="74" name="Gerade Verbindung 73"/>
          <p:cNvCxnSpPr/>
          <p:nvPr/>
        </p:nvCxnSpPr>
        <p:spPr>
          <a:xfrm>
            <a:off x="3761990" y="1432478"/>
            <a:ext cx="0" cy="4248472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hteck 74"/>
          <p:cNvSpPr/>
          <p:nvPr/>
        </p:nvSpPr>
        <p:spPr>
          <a:xfrm>
            <a:off x="10786167" y="1798844"/>
            <a:ext cx="1149385" cy="371763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6" name="Freihandform 75"/>
          <p:cNvSpPr/>
          <p:nvPr/>
        </p:nvSpPr>
        <p:spPr>
          <a:xfrm>
            <a:off x="4850510" y="1508236"/>
            <a:ext cx="5943600" cy="2552700"/>
          </a:xfrm>
          <a:custGeom>
            <a:avLst/>
            <a:gdLst>
              <a:gd name="connsiteX0" fmla="*/ 53340 w 5943600"/>
              <a:gd name="connsiteY0" fmla="*/ 2522220 h 2552700"/>
              <a:gd name="connsiteX1" fmla="*/ 640080 w 5943600"/>
              <a:gd name="connsiteY1" fmla="*/ 2301240 h 2552700"/>
              <a:gd name="connsiteX2" fmla="*/ 1082040 w 5943600"/>
              <a:gd name="connsiteY2" fmla="*/ 2133600 h 2552700"/>
              <a:gd name="connsiteX3" fmla="*/ 2087880 w 5943600"/>
              <a:gd name="connsiteY3" fmla="*/ 1684020 h 2552700"/>
              <a:gd name="connsiteX4" fmla="*/ 3604260 w 5943600"/>
              <a:gd name="connsiteY4" fmla="*/ 1028700 h 2552700"/>
              <a:gd name="connsiteX5" fmla="*/ 5006340 w 5943600"/>
              <a:gd name="connsiteY5" fmla="*/ 411480 h 2552700"/>
              <a:gd name="connsiteX6" fmla="*/ 5943600 w 5943600"/>
              <a:gd name="connsiteY6" fmla="*/ 0 h 2552700"/>
              <a:gd name="connsiteX7" fmla="*/ 5935980 w 5943600"/>
              <a:gd name="connsiteY7" fmla="*/ 1043940 h 2552700"/>
              <a:gd name="connsiteX8" fmla="*/ 0 w 5943600"/>
              <a:gd name="connsiteY8" fmla="*/ 2552700 h 2552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43600" h="2552700">
                <a:moveTo>
                  <a:pt x="53340" y="2522220"/>
                </a:moveTo>
                <a:lnTo>
                  <a:pt x="640080" y="2301240"/>
                </a:lnTo>
                <a:lnTo>
                  <a:pt x="1082040" y="2133600"/>
                </a:lnTo>
                <a:lnTo>
                  <a:pt x="2087880" y="1684020"/>
                </a:lnTo>
                <a:lnTo>
                  <a:pt x="3604260" y="1028700"/>
                </a:lnTo>
                <a:lnTo>
                  <a:pt x="5006340" y="411480"/>
                </a:lnTo>
                <a:lnTo>
                  <a:pt x="5943600" y="0"/>
                </a:lnTo>
                <a:lnTo>
                  <a:pt x="5935980" y="1043940"/>
                </a:lnTo>
                <a:lnTo>
                  <a:pt x="0" y="2552700"/>
                </a:lnTo>
              </a:path>
            </a:pathLst>
          </a:custGeom>
          <a:solidFill>
            <a:schemeClr val="bg1">
              <a:lumMod val="8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77" name="Ellipse 76"/>
          <p:cNvSpPr/>
          <p:nvPr/>
        </p:nvSpPr>
        <p:spPr>
          <a:xfrm>
            <a:off x="10566328" y="5011557"/>
            <a:ext cx="180020" cy="180020"/>
          </a:xfrm>
          <a:prstGeom prst="ellipse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r>
              <a:rPr lang="en-US" sz="1400" dirty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1400" dirty="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Rechteck 77"/>
          <p:cNvSpPr/>
          <p:nvPr/>
        </p:nvSpPr>
        <p:spPr>
          <a:xfrm>
            <a:off x="3851990" y="1630994"/>
            <a:ext cx="4782705" cy="665579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9" name="Textfeld 78"/>
          <p:cNvSpPr txBox="1"/>
          <p:nvPr/>
        </p:nvSpPr>
        <p:spPr>
          <a:xfrm>
            <a:off x="10850113" y="1864526"/>
            <a:ext cx="1199164" cy="37079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de-DE" sz="1600" b="1" dirty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b="1" dirty="0" smtClean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Technology</a:t>
            </a:r>
            <a:endParaRPr lang="de-DE" sz="1600" b="1" dirty="0">
              <a:solidFill>
                <a:schemeClr val="accent1">
                  <a:lumMod val="75000"/>
                </a:schemeClr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80" name="Freihandform 79"/>
          <p:cNvSpPr/>
          <p:nvPr/>
        </p:nvSpPr>
        <p:spPr>
          <a:xfrm>
            <a:off x="5096890" y="2745216"/>
            <a:ext cx="5695950" cy="2209800"/>
          </a:xfrm>
          <a:custGeom>
            <a:avLst/>
            <a:gdLst>
              <a:gd name="connsiteX0" fmla="*/ 0 w 5695950"/>
              <a:gd name="connsiteY0" fmla="*/ 1276350 h 2209800"/>
              <a:gd name="connsiteX1" fmla="*/ 5689600 w 5695950"/>
              <a:gd name="connsiteY1" fmla="*/ 0 h 2209800"/>
              <a:gd name="connsiteX2" fmla="*/ 5695950 w 5695950"/>
              <a:gd name="connsiteY2" fmla="*/ 2209800 h 2209800"/>
              <a:gd name="connsiteX3" fmla="*/ 5080000 w 5695950"/>
              <a:gd name="connsiteY3" fmla="*/ 1809750 h 2209800"/>
              <a:gd name="connsiteX4" fmla="*/ 4533900 w 5695950"/>
              <a:gd name="connsiteY4" fmla="*/ 1460500 h 2209800"/>
              <a:gd name="connsiteX5" fmla="*/ 4108450 w 5695950"/>
              <a:gd name="connsiteY5" fmla="*/ 1212850 h 2209800"/>
              <a:gd name="connsiteX6" fmla="*/ 3860800 w 5695950"/>
              <a:gd name="connsiteY6" fmla="*/ 1098550 h 2209800"/>
              <a:gd name="connsiteX7" fmla="*/ 2832100 w 5695950"/>
              <a:gd name="connsiteY7" fmla="*/ 1022350 h 2209800"/>
              <a:gd name="connsiteX8" fmla="*/ 1352550 w 5695950"/>
              <a:gd name="connsiteY8" fmla="*/ 1104900 h 2209800"/>
              <a:gd name="connsiteX9" fmla="*/ 0 w 5695950"/>
              <a:gd name="connsiteY9" fmla="*/ 1276350 h 22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695950" h="2209800">
                <a:moveTo>
                  <a:pt x="0" y="1276350"/>
                </a:moveTo>
                <a:lnTo>
                  <a:pt x="5689600" y="0"/>
                </a:lnTo>
                <a:cubicBezTo>
                  <a:pt x="5691717" y="736600"/>
                  <a:pt x="5693833" y="1473200"/>
                  <a:pt x="5695950" y="2209800"/>
                </a:cubicBezTo>
                <a:lnTo>
                  <a:pt x="5080000" y="1809750"/>
                </a:lnTo>
                <a:lnTo>
                  <a:pt x="4533900" y="1460500"/>
                </a:lnTo>
                <a:lnTo>
                  <a:pt x="4108450" y="1212850"/>
                </a:lnTo>
                <a:lnTo>
                  <a:pt x="3860800" y="1098550"/>
                </a:lnTo>
                <a:lnTo>
                  <a:pt x="2832100" y="1022350"/>
                </a:lnTo>
                <a:lnTo>
                  <a:pt x="1352550" y="1104900"/>
                </a:lnTo>
                <a:lnTo>
                  <a:pt x="0" y="1276350"/>
                </a:lnTo>
                <a:close/>
              </a:path>
            </a:pathLst>
          </a:custGeom>
          <a:gradFill>
            <a:gsLst>
              <a:gs pos="0">
                <a:srgbClr val="C4B204"/>
              </a:gs>
              <a:gs pos="50000">
                <a:srgbClr val="FBE943"/>
              </a:gs>
              <a:gs pos="100000">
                <a:srgbClr val="FAF257"/>
              </a:gs>
            </a:gsLst>
            <a:lin ang="5400000" scaled="0"/>
          </a:gra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1" name="Textfeld 80"/>
          <p:cNvSpPr txBox="1"/>
          <p:nvPr/>
        </p:nvSpPr>
        <p:spPr>
          <a:xfrm>
            <a:off x="9846068" y="6239813"/>
            <a:ext cx="948042" cy="1077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de-DE" sz="7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Quelle: iata.org</a:t>
            </a:r>
          </a:p>
        </p:txBody>
      </p:sp>
      <p:sp>
        <p:nvSpPr>
          <p:cNvPr id="82" name="Ellipse 81"/>
          <p:cNvSpPr/>
          <p:nvPr/>
        </p:nvSpPr>
        <p:spPr>
          <a:xfrm>
            <a:off x="5957994" y="4001406"/>
            <a:ext cx="180020" cy="180020"/>
          </a:xfrm>
          <a:prstGeom prst="ellipse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r>
              <a:rPr lang="en-US" sz="1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83" name="Ellipse 82"/>
          <p:cNvSpPr/>
          <p:nvPr/>
        </p:nvSpPr>
        <p:spPr>
          <a:xfrm>
            <a:off x="7659600" y="4002516"/>
            <a:ext cx="180020" cy="180020"/>
          </a:xfrm>
          <a:prstGeom prst="ellipse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r>
              <a:rPr lang="en-US" sz="1400" dirty="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84" name="Textfeld 83"/>
          <p:cNvSpPr txBox="1"/>
          <p:nvPr/>
        </p:nvSpPr>
        <p:spPr>
          <a:xfrm>
            <a:off x="10850113" y="2587055"/>
            <a:ext cx="1060262" cy="218485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pPr defTabSz="914400"/>
            <a:r>
              <a:rPr lang="de-DE" sz="1600" b="1" dirty="0" smtClean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b="1" dirty="0" err="1" smtClean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Operations</a:t>
            </a:r>
            <a:endParaRPr lang="de-DE" sz="1600" b="1" dirty="0" smtClean="0">
              <a:solidFill>
                <a:prstClr val="black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85" name="Textfeld 84"/>
          <p:cNvSpPr txBox="1"/>
          <p:nvPr/>
        </p:nvSpPr>
        <p:spPr>
          <a:xfrm>
            <a:off x="10778107" y="2833389"/>
            <a:ext cx="1457680" cy="17072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 anchorCtr="0">
            <a:noAutofit/>
          </a:bodyPr>
          <a:lstStyle/>
          <a:p>
            <a:r>
              <a:rPr lang="de-DE" sz="1600" b="1" dirty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 Infrastructure</a:t>
            </a:r>
          </a:p>
        </p:txBody>
      </p:sp>
      <p:sp>
        <p:nvSpPr>
          <p:cNvPr id="86" name="Freihandform 85"/>
          <p:cNvSpPr/>
          <p:nvPr/>
        </p:nvSpPr>
        <p:spPr>
          <a:xfrm>
            <a:off x="4906390" y="2351516"/>
            <a:ext cx="5880100" cy="1699568"/>
          </a:xfrm>
          <a:custGeom>
            <a:avLst/>
            <a:gdLst>
              <a:gd name="connsiteX0" fmla="*/ 0 w 5880100"/>
              <a:gd name="connsiteY0" fmla="*/ 1663700 h 1663700"/>
              <a:gd name="connsiteX1" fmla="*/ 5867400 w 5880100"/>
              <a:gd name="connsiteY1" fmla="*/ 0 h 1663700"/>
              <a:gd name="connsiteX2" fmla="*/ 5880100 w 5880100"/>
              <a:gd name="connsiteY2" fmla="*/ 622300 h 1663700"/>
              <a:gd name="connsiteX3" fmla="*/ 0 w 5880100"/>
              <a:gd name="connsiteY3" fmla="*/ 1663700 h 1663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80100" h="1663700">
                <a:moveTo>
                  <a:pt x="0" y="1663700"/>
                </a:moveTo>
                <a:lnTo>
                  <a:pt x="5867400" y="0"/>
                </a:lnTo>
                <a:lnTo>
                  <a:pt x="5880100" y="622300"/>
                </a:lnTo>
                <a:lnTo>
                  <a:pt x="0" y="166370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7" name="Gerade Verbindung 86"/>
          <p:cNvCxnSpPr/>
          <p:nvPr/>
        </p:nvCxnSpPr>
        <p:spPr>
          <a:xfrm flipV="1">
            <a:off x="4906390" y="2538916"/>
            <a:ext cx="5880100" cy="151216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Gerade Verbindung 87"/>
          <p:cNvCxnSpPr/>
          <p:nvPr/>
        </p:nvCxnSpPr>
        <p:spPr>
          <a:xfrm flipV="1">
            <a:off x="4906390" y="2784586"/>
            <a:ext cx="5868194" cy="1266498"/>
          </a:xfrm>
          <a:prstGeom prst="line">
            <a:avLst/>
          </a:prstGeom>
          <a:ln w="127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Freihandform 88"/>
          <p:cNvSpPr/>
          <p:nvPr/>
        </p:nvSpPr>
        <p:spPr>
          <a:xfrm>
            <a:off x="5993999" y="3644116"/>
            <a:ext cx="3114000" cy="240506"/>
          </a:xfrm>
          <a:custGeom>
            <a:avLst/>
            <a:gdLst>
              <a:gd name="connsiteX0" fmla="*/ 0 w 2807493"/>
              <a:gd name="connsiteY0" fmla="*/ 240506 h 240506"/>
              <a:gd name="connsiteX1" fmla="*/ 2807493 w 2807493"/>
              <a:gd name="connsiteY1" fmla="*/ 240506 h 240506"/>
              <a:gd name="connsiteX2" fmla="*/ 2669381 w 2807493"/>
              <a:gd name="connsiteY2" fmla="*/ 185737 h 240506"/>
              <a:gd name="connsiteX3" fmla="*/ 2495550 w 2807493"/>
              <a:gd name="connsiteY3" fmla="*/ 119062 h 240506"/>
              <a:gd name="connsiteX4" fmla="*/ 2383631 w 2807493"/>
              <a:gd name="connsiteY4" fmla="*/ 85725 h 240506"/>
              <a:gd name="connsiteX5" fmla="*/ 2212181 w 2807493"/>
              <a:gd name="connsiteY5" fmla="*/ 50006 h 240506"/>
              <a:gd name="connsiteX6" fmla="*/ 2028825 w 2807493"/>
              <a:gd name="connsiteY6" fmla="*/ 26194 h 240506"/>
              <a:gd name="connsiteX7" fmla="*/ 1816893 w 2807493"/>
              <a:gd name="connsiteY7" fmla="*/ 9525 h 240506"/>
              <a:gd name="connsiteX8" fmla="*/ 1616868 w 2807493"/>
              <a:gd name="connsiteY8" fmla="*/ 0 h 240506"/>
              <a:gd name="connsiteX9" fmla="*/ 1338262 w 2807493"/>
              <a:gd name="connsiteY9" fmla="*/ 9525 h 240506"/>
              <a:gd name="connsiteX10" fmla="*/ 1002506 w 2807493"/>
              <a:gd name="connsiteY10" fmla="*/ 52387 h 240506"/>
              <a:gd name="connsiteX11" fmla="*/ 0 w 2807493"/>
              <a:gd name="connsiteY11" fmla="*/ 240506 h 240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07493" h="240506">
                <a:moveTo>
                  <a:pt x="0" y="240506"/>
                </a:moveTo>
                <a:lnTo>
                  <a:pt x="2807493" y="240506"/>
                </a:lnTo>
                <a:lnTo>
                  <a:pt x="2669381" y="185737"/>
                </a:lnTo>
                <a:lnTo>
                  <a:pt x="2495550" y="119062"/>
                </a:lnTo>
                <a:lnTo>
                  <a:pt x="2383631" y="85725"/>
                </a:lnTo>
                <a:lnTo>
                  <a:pt x="2212181" y="50006"/>
                </a:lnTo>
                <a:lnTo>
                  <a:pt x="2028825" y="26194"/>
                </a:lnTo>
                <a:lnTo>
                  <a:pt x="1816893" y="9525"/>
                </a:lnTo>
                <a:lnTo>
                  <a:pt x="1616868" y="0"/>
                </a:lnTo>
                <a:lnTo>
                  <a:pt x="1338262" y="9525"/>
                </a:lnTo>
                <a:lnTo>
                  <a:pt x="1002506" y="52387"/>
                </a:lnTo>
                <a:lnTo>
                  <a:pt x="0" y="240506"/>
                </a:lnTo>
                <a:close/>
              </a:path>
            </a:pathLst>
          </a:custGeom>
          <a:solidFill>
            <a:srgbClr val="00B0F0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0" name="Freihandform 89"/>
          <p:cNvSpPr/>
          <p:nvPr/>
        </p:nvSpPr>
        <p:spPr>
          <a:xfrm>
            <a:off x="4700015" y="3872341"/>
            <a:ext cx="1524000" cy="209550"/>
          </a:xfrm>
          <a:custGeom>
            <a:avLst/>
            <a:gdLst>
              <a:gd name="connsiteX0" fmla="*/ 0 w 1524000"/>
              <a:gd name="connsiteY0" fmla="*/ 209550 h 209550"/>
              <a:gd name="connsiteX1" fmla="*/ 790575 w 1524000"/>
              <a:gd name="connsiteY1" fmla="*/ 104775 h 209550"/>
              <a:gd name="connsiteX2" fmla="*/ 1524000 w 1524000"/>
              <a:gd name="connsiteY2" fmla="*/ 0 h 209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24000" h="209550">
                <a:moveTo>
                  <a:pt x="0" y="209550"/>
                </a:moveTo>
                <a:lnTo>
                  <a:pt x="790575" y="104775"/>
                </a:lnTo>
                <a:lnTo>
                  <a:pt x="1524000" y="0"/>
                </a:lnTo>
              </a:path>
            </a:pathLst>
          </a:cu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91" name="Freihandform 90"/>
          <p:cNvSpPr/>
          <p:nvPr/>
        </p:nvSpPr>
        <p:spPr>
          <a:xfrm>
            <a:off x="6200203" y="3872341"/>
            <a:ext cx="2847975" cy="4763"/>
          </a:xfrm>
          <a:custGeom>
            <a:avLst/>
            <a:gdLst>
              <a:gd name="connsiteX0" fmla="*/ 0 w 2847975"/>
              <a:gd name="connsiteY0" fmla="*/ 0 h 4763"/>
              <a:gd name="connsiteX1" fmla="*/ 2847975 w 2847975"/>
              <a:gd name="connsiteY1" fmla="*/ 4763 h 4763"/>
              <a:gd name="connsiteX2" fmla="*/ 2847975 w 2847975"/>
              <a:gd name="connsiteY2" fmla="*/ 4763 h 47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47975" h="4763">
                <a:moveTo>
                  <a:pt x="0" y="0"/>
                </a:moveTo>
                <a:lnTo>
                  <a:pt x="2847975" y="4763"/>
                </a:lnTo>
                <a:lnTo>
                  <a:pt x="2847975" y="4763"/>
                </a:lnTo>
              </a:path>
            </a:pathLst>
          </a:cu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92" name="Rechteck 91"/>
          <p:cNvSpPr/>
          <p:nvPr/>
        </p:nvSpPr>
        <p:spPr>
          <a:xfrm>
            <a:off x="9846068" y="5117858"/>
            <a:ext cx="720260" cy="27551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3" name="Abgerundetes Rechteck 92"/>
          <p:cNvSpPr/>
          <p:nvPr/>
        </p:nvSpPr>
        <p:spPr>
          <a:xfrm>
            <a:off x="4225379" y="2123926"/>
            <a:ext cx="3052696" cy="657796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400">
              <a:spcBef>
                <a:spcPts val="1200"/>
              </a:spcBef>
            </a:pPr>
            <a:r>
              <a:rPr lang="en-US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European Aviation energy demand in </a:t>
            </a:r>
            <a:r>
              <a:rPr lang="en-US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2010:  ca. 56.5 Mt</a:t>
            </a:r>
            <a:r>
              <a:rPr lang="en-US" sz="1600" baseline="30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[1</a:t>
            </a:r>
            <a:r>
              <a:rPr lang="en-US" sz="1600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]</a:t>
            </a:r>
          </a:p>
        </p:txBody>
      </p:sp>
      <p:cxnSp>
        <p:nvCxnSpPr>
          <p:cNvPr id="94" name="Gerade Verbindung mit Pfeil 93"/>
          <p:cNvCxnSpPr/>
          <p:nvPr/>
        </p:nvCxnSpPr>
        <p:spPr>
          <a:xfrm>
            <a:off x="10656338" y="3004116"/>
            <a:ext cx="0" cy="1848742"/>
          </a:xfrm>
          <a:prstGeom prst="straightConnector1">
            <a:avLst/>
          </a:prstGeom>
          <a:ln w="349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Gerade Verbindung mit Pfeil 94"/>
          <p:cNvCxnSpPr/>
          <p:nvPr/>
        </p:nvCxnSpPr>
        <p:spPr>
          <a:xfrm>
            <a:off x="9901856" y="1144446"/>
            <a:ext cx="714231" cy="231199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feld 95"/>
          <p:cNvSpPr txBox="1"/>
          <p:nvPr/>
        </p:nvSpPr>
        <p:spPr>
          <a:xfrm>
            <a:off x="10868585" y="4878670"/>
            <a:ext cx="1277674" cy="209899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Ins="0" bIns="0" rtlCol="0" anchor="ctr" anchorCtr="0">
            <a:noAutofit/>
          </a:bodyPr>
          <a:lstStyle/>
          <a:p>
            <a:r>
              <a:rPr lang="de-DE" sz="1600" b="1" dirty="0" smtClean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-</a:t>
            </a:r>
            <a:r>
              <a:rPr lang="de-DE" sz="1600" b="1" dirty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50 % CO</a:t>
            </a:r>
            <a:r>
              <a:rPr lang="de-DE" sz="1600" b="1" baseline="-25000" dirty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2</a:t>
            </a:r>
            <a:r>
              <a:rPr lang="de-DE" sz="1600" b="1" dirty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 </a:t>
            </a:r>
            <a:r>
              <a:rPr lang="de-DE" sz="1600" b="1" dirty="0" err="1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by</a:t>
            </a:r>
            <a:r>
              <a:rPr lang="de-DE" sz="1600" b="1" dirty="0">
                <a:solidFill>
                  <a:schemeClr val="accent1">
                    <a:lumMod val="75000"/>
                  </a:schemeClr>
                </a:solidFill>
                <a:latin typeface="Frutiger 45 Light" panose="020B0303030504020204" pitchFamily="34" charset="0"/>
                <a:cs typeface="Arial" pitchFamily="34" charset="0"/>
              </a:rPr>
              <a:t> 2050</a:t>
            </a:r>
          </a:p>
        </p:txBody>
      </p:sp>
      <p:sp>
        <p:nvSpPr>
          <p:cNvPr id="97" name="Freihandform 96"/>
          <p:cNvSpPr/>
          <p:nvPr/>
        </p:nvSpPr>
        <p:spPr>
          <a:xfrm>
            <a:off x="4680965" y="1519666"/>
            <a:ext cx="6085776" cy="2571750"/>
          </a:xfrm>
          <a:custGeom>
            <a:avLst/>
            <a:gdLst>
              <a:gd name="connsiteX0" fmla="*/ 6115050 w 6115050"/>
              <a:gd name="connsiteY0" fmla="*/ 0 h 2571750"/>
              <a:gd name="connsiteX1" fmla="*/ 5476875 w 6115050"/>
              <a:gd name="connsiteY1" fmla="*/ 266700 h 2571750"/>
              <a:gd name="connsiteX2" fmla="*/ 4419600 w 6115050"/>
              <a:gd name="connsiteY2" fmla="*/ 723900 h 2571750"/>
              <a:gd name="connsiteX3" fmla="*/ 3476625 w 6115050"/>
              <a:gd name="connsiteY3" fmla="*/ 1143000 h 2571750"/>
              <a:gd name="connsiteX4" fmla="*/ 2381250 w 6115050"/>
              <a:gd name="connsiteY4" fmla="*/ 1619250 h 2571750"/>
              <a:gd name="connsiteX5" fmla="*/ 1219200 w 6115050"/>
              <a:gd name="connsiteY5" fmla="*/ 2124075 h 2571750"/>
              <a:gd name="connsiteX6" fmla="*/ 371475 w 6115050"/>
              <a:gd name="connsiteY6" fmla="*/ 2457450 h 2571750"/>
              <a:gd name="connsiteX7" fmla="*/ 0 w 6115050"/>
              <a:gd name="connsiteY7" fmla="*/ 2571750 h 2571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15050" h="2571750">
                <a:moveTo>
                  <a:pt x="6115050" y="0"/>
                </a:moveTo>
                <a:lnTo>
                  <a:pt x="5476875" y="266700"/>
                </a:lnTo>
                <a:lnTo>
                  <a:pt x="4419600" y="723900"/>
                </a:lnTo>
                <a:lnTo>
                  <a:pt x="3476625" y="1143000"/>
                </a:lnTo>
                <a:lnTo>
                  <a:pt x="2381250" y="1619250"/>
                </a:lnTo>
                <a:lnTo>
                  <a:pt x="1219200" y="2124075"/>
                </a:lnTo>
                <a:cubicBezTo>
                  <a:pt x="884238" y="2263775"/>
                  <a:pt x="574675" y="2382838"/>
                  <a:pt x="371475" y="2457450"/>
                </a:cubicBezTo>
                <a:cubicBezTo>
                  <a:pt x="168275" y="2532062"/>
                  <a:pt x="84137" y="2551906"/>
                  <a:pt x="0" y="2571750"/>
                </a:cubicBezTo>
              </a:path>
            </a:pathLst>
          </a:custGeom>
          <a:noFill/>
          <a:ln w="539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cxnSp>
        <p:nvCxnSpPr>
          <p:cNvPr id="98" name="Gerade Verbindung 97"/>
          <p:cNvCxnSpPr/>
          <p:nvPr/>
        </p:nvCxnSpPr>
        <p:spPr>
          <a:xfrm>
            <a:off x="10785590" y="1432478"/>
            <a:ext cx="0" cy="4248472"/>
          </a:xfrm>
          <a:prstGeom prst="line">
            <a:avLst/>
          </a:prstGeom>
          <a:ln w="254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Freihandform 98"/>
          <p:cNvSpPr/>
          <p:nvPr/>
        </p:nvSpPr>
        <p:spPr>
          <a:xfrm>
            <a:off x="9032649" y="3874722"/>
            <a:ext cx="1745456" cy="1073944"/>
          </a:xfrm>
          <a:custGeom>
            <a:avLst/>
            <a:gdLst>
              <a:gd name="connsiteX0" fmla="*/ 0 w 1745456"/>
              <a:gd name="connsiteY0" fmla="*/ 0 h 1073944"/>
              <a:gd name="connsiteX1" fmla="*/ 104775 w 1745456"/>
              <a:gd name="connsiteY1" fmla="*/ 50007 h 1073944"/>
              <a:gd name="connsiteX2" fmla="*/ 283368 w 1745456"/>
              <a:gd name="connsiteY2" fmla="*/ 142875 h 1073944"/>
              <a:gd name="connsiteX3" fmla="*/ 497681 w 1745456"/>
              <a:gd name="connsiteY3" fmla="*/ 264319 h 1073944"/>
              <a:gd name="connsiteX4" fmla="*/ 731043 w 1745456"/>
              <a:gd name="connsiteY4" fmla="*/ 404813 h 1073944"/>
              <a:gd name="connsiteX5" fmla="*/ 969168 w 1745456"/>
              <a:gd name="connsiteY5" fmla="*/ 561975 h 1073944"/>
              <a:gd name="connsiteX6" fmla="*/ 1204912 w 1745456"/>
              <a:gd name="connsiteY6" fmla="*/ 716757 h 1073944"/>
              <a:gd name="connsiteX7" fmla="*/ 1745456 w 1745456"/>
              <a:gd name="connsiteY7" fmla="*/ 1073944 h 1073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45456" h="1073944">
                <a:moveTo>
                  <a:pt x="0" y="0"/>
                </a:moveTo>
                <a:cubicBezTo>
                  <a:pt x="28773" y="13097"/>
                  <a:pt x="57547" y="26195"/>
                  <a:pt x="104775" y="50007"/>
                </a:cubicBezTo>
                <a:cubicBezTo>
                  <a:pt x="152003" y="73819"/>
                  <a:pt x="217884" y="107156"/>
                  <a:pt x="283368" y="142875"/>
                </a:cubicBezTo>
                <a:cubicBezTo>
                  <a:pt x="348852" y="178594"/>
                  <a:pt x="423069" y="220663"/>
                  <a:pt x="497681" y="264319"/>
                </a:cubicBezTo>
                <a:cubicBezTo>
                  <a:pt x="572293" y="307975"/>
                  <a:pt x="652462" y="355204"/>
                  <a:pt x="731043" y="404813"/>
                </a:cubicBezTo>
                <a:cubicBezTo>
                  <a:pt x="809624" y="454422"/>
                  <a:pt x="969168" y="561975"/>
                  <a:pt x="969168" y="561975"/>
                </a:cubicBezTo>
                <a:lnTo>
                  <a:pt x="1204912" y="716757"/>
                </a:lnTo>
                <a:lnTo>
                  <a:pt x="1745456" y="1073944"/>
                </a:lnTo>
              </a:path>
            </a:pathLst>
          </a:cu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Abgerundetes Rechteck 100"/>
          <p:cNvSpPr/>
          <p:nvPr/>
        </p:nvSpPr>
        <p:spPr>
          <a:xfrm>
            <a:off x="8473849" y="765498"/>
            <a:ext cx="3191171" cy="594971"/>
          </a:xfrm>
          <a:prstGeom prst="roundRect">
            <a:avLst/>
          </a:prstGeom>
          <a:solidFill>
            <a:srgbClr val="F9E205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400">
              <a:spcBef>
                <a:spcPts val="600"/>
              </a:spcBef>
            </a:pP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Expected demand for Europe 2050:</a:t>
            </a:r>
          </a:p>
          <a:p>
            <a:pPr algn="ctr" defTabSz="914400">
              <a:spcBef>
                <a:spcPts val="600"/>
              </a:spcBef>
            </a:pP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≈ 56 - 60 Mt green kerosene equivalent</a:t>
            </a:r>
            <a:endParaRPr lang="en-US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2" name="Titel 1"/>
          <p:cNvSpPr>
            <a:spLocks noGrp="1"/>
          </p:cNvSpPr>
          <p:nvPr>
            <p:ph type="title"/>
          </p:nvPr>
        </p:nvSpPr>
        <p:spPr>
          <a:xfrm>
            <a:off x="485999" y="648000"/>
            <a:ext cx="11221200" cy="738000"/>
          </a:xfrm>
        </p:spPr>
        <p:txBody>
          <a:bodyPr/>
          <a:lstStyle/>
          <a:p>
            <a:r>
              <a:rPr lang="en-US" kern="0" dirty="0"/>
              <a:t>IATA Technology Roadmap</a:t>
            </a:r>
            <a:br>
              <a:rPr lang="en-US" kern="0" dirty="0"/>
            </a:br>
            <a:r>
              <a:rPr lang="en-US" b="0" kern="0" dirty="0"/>
              <a:t>4. Edition, June 2013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66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7" grpId="0" animBg="1"/>
      <p:bldP spid="58" grpId="0" animBg="1"/>
      <p:bldP spid="59" grpId="0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70" grpId="0" animBg="1"/>
      <p:bldP spid="76" grpId="0" animBg="1"/>
      <p:bldP spid="77" grpId="0" animBg="1"/>
      <p:bldP spid="79" grpId="0" animBg="1"/>
      <p:bldP spid="80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9" grpId="0" animBg="1"/>
      <p:bldP spid="90" grpId="0" animBg="1"/>
      <p:bldP spid="91" grpId="0" animBg="1"/>
      <p:bldP spid="93" grpId="0" animBg="1"/>
      <p:bldP spid="96" grpId="0" animBg="1"/>
      <p:bldP spid="99" grpId="0" animBg="1"/>
      <p:bldP spid="10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 smtClean="0"/>
              <a:t>Certified </a:t>
            </a:r>
            <a:r>
              <a:rPr lang="de-DE" dirty="0" err="1" smtClean="0"/>
              <a:t>sustainable</a:t>
            </a:r>
            <a:r>
              <a:rPr lang="en-US" kern="0" dirty="0" smtClean="0"/>
              <a:t> </a:t>
            </a:r>
            <a:r>
              <a:rPr lang="en-US" kern="0" dirty="0"/>
              <a:t>jet </a:t>
            </a:r>
            <a:r>
              <a:rPr lang="en-US" kern="0" dirty="0" smtClean="0"/>
              <a:t>fuels: ASTM </a:t>
            </a:r>
            <a:r>
              <a:rPr lang="en-US" kern="0" dirty="0"/>
              <a:t>D7566 – </a:t>
            </a:r>
            <a:r>
              <a:rPr lang="en-US" kern="0" dirty="0" smtClean="0"/>
              <a:t>14c </a:t>
            </a:r>
            <a:r>
              <a:rPr lang="en-US" kern="0" baseline="30000" dirty="0" smtClean="0"/>
              <a:t>[1</a:t>
            </a:r>
            <a:r>
              <a:rPr lang="en-US" kern="0" baseline="30000" dirty="0"/>
              <a:t>]</a:t>
            </a:r>
            <a:br>
              <a:rPr lang="en-US" kern="0" baseline="30000" dirty="0"/>
            </a:b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• </a:t>
            </a:r>
            <a:r>
              <a:rPr lang="en-US" dirty="0" smtClean="0"/>
              <a:t>Alternative fuels from Biomass and Power (PBtL) </a:t>
            </a:r>
            <a:r>
              <a:rPr lang="de-DE" dirty="0" smtClean="0"/>
              <a:t>• R.-U. Dietrich 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6</a:t>
            </a:fld>
            <a:endParaRPr lang="en-GB" noProof="0" dirty="0"/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86003" y="1269554"/>
            <a:ext cx="11221200" cy="4659646"/>
          </a:xfrm>
        </p:spPr>
        <p:txBody>
          <a:bodyPr/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 smtClean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r>
              <a:rPr lang="en-US" kern="0" dirty="0" err="1" smtClean="0">
                <a:solidFill>
                  <a:srgbClr val="000000"/>
                </a:solidFill>
              </a:rPr>
              <a:t>AtJ</a:t>
            </a:r>
            <a:r>
              <a:rPr lang="en-US" kern="0" dirty="0" smtClean="0">
                <a:solidFill>
                  <a:srgbClr val="000000"/>
                </a:solidFill>
              </a:rPr>
              <a:t> in Europe (EU28)? – For example wheat</a:t>
            </a:r>
          </a:p>
          <a:p>
            <a:endParaRPr lang="en-US" kern="0" dirty="0" smtClean="0">
              <a:solidFill>
                <a:srgbClr val="000000"/>
              </a:solidFill>
            </a:endParaRPr>
          </a:p>
          <a:p>
            <a:pPr marL="625451" lvl="1">
              <a:lnSpc>
                <a:spcPct val="114000"/>
              </a:lnSpc>
            </a:pPr>
            <a:r>
              <a:rPr lang="en-US" dirty="0" smtClean="0">
                <a:solidFill>
                  <a:srgbClr val="000000"/>
                </a:solidFill>
              </a:rPr>
              <a:t>Wheat area</a:t>
            </a:r>
            <a:r>
              <a:rPr lang="en-US" baseline="-25000" dirty="0" smtClean="0">
                <a:solidFill>
                  <a:srgbClr val="000000"/>
                </a:solidFill>
              </a:rPr>
              <a:t>2014</a:t>
            </a:r>
            <a:r>
              <a:rPr lang="en-US" baseline="30000" dirty="0" smtClean="0">
                <a:solidFill>
                  <a:srgbClr val="000000"/>
                </a:solidFill>
              </a:rPr>
              <a:t>[2]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en-US" b="1" dirty="0" smtClean="0">
                <a:solidFill>
                  <a:srgbClr val="000000"/>
                </a:solidFill>
              </a:rPr>
              <a:t>26.7 </a:t>
            </a:r>
            <a:r>
              <a:rPr lang="en-US" b="1" dirty="0" err="1" smtClean="0">
                <a:solidFill>
                  <a:srgbClr val="000000"/>
                </a:solidFill>
              </a:rPr>
              <a:t>Mio.ha</a:t>
            </a:r>
            <a:r>
              <a:rPr lang="en-US" b="1" dirty="0" smtClean="0">
                <a:solidFill>
                  <a:srgbClr val="000000"/>
                </a:solidFill>
              </a:rPr>
              <a:t>  </a:t>
            </a:r>
            <a:r>
              <a:rPr lang="en-US" dirty="0" smtClean="0">
                <a:solidFill>
                  <a:srgbClr val="000000"/>
                </a:solidFill>
                <a:sym typeface="Wingdings 3"/>
              </a:rPr>
              <a:t></a:t>
            </a:r>
            <a:r>
              <a:rPr lang="en-US" dirty="0" smtClean="0">
                <a:solidFill>
                  <a:srgbClr val="000000"/>
                </a:solidFill>
              </a:rPr>
              <a:t> Ethanol yield: </a:t>
            </a:r>
            <a:r>
              <a:rPr lang="en-US" b="1" dirty="0" smtClean="0">
                <a:solidFill>
                  <a:srgbClr val="000000"/>
                </a:solidFill>
              </a:rPr>
              <a:t>2.2 t/ha</a:t>
            </a:r>
            <a:r>
              <a:rPr lang="en-US" baseline="30000" dirty="0" smtClean="0">
                <a:solidFill>
                  <a:srgbClr val="000000"/>
                </a:solidFill>
              </a:rPr>
              <a:t>[3]</a:t>
            </a:r>
            <a:r>
              <a:rPr lang="en-US" dirty="0" smtClean="0">
                <a:solidFill>
                  <a:srgbClr val="000000"/>
                </a:solidFill>
              </a:rPr>
              <a:t> (range -30 % European yield average</a:t>
            </a:r>
            <a:r>
              <a:rPr lang="en-US" baseline="30000" dirty="0" smtClean="0">
                <a:solidFill>
                  <a:srgbClr val="000000"/>
                </a:solidFill>
              </a:rPr>
              <a:t>[]</a:t>
            </a:r>
            <a:r>
              <a:rPr lang="en-US" dirty="0" smtClean="0">
                <a:solidFill>
                  <a:srgbClr val="000000"/>
                </a:solidFill>
              </a:rPr>
              <a:t>)   </a:t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Conversion to fuel</a:t>
            </a:r>
            <a:r>
              <a:rPr lang="en-US" baseline="30000" dirty="0" smtClean="0">
                <a:solidFill>
                  <a:srgbClr val="000000"/>
                </a:solidFill>
              </a:rPr>
              <a:t>[4]</a:t>
            </a:r>
            <a:r>
              <a:rPr lang="en-US" dirty="0" smtClean="0">
                <a:solidFill>
                  <a:srgbClr val="000000"/>
                </a:solidFill>
              </a:rPr>
              <a:t>:  </a:t>
            </a:r>
            <a:r>
              <a:rPr lang="en-US" b="1" dirty="0" smtClean="0">
                <a:solidFill>
                  <a:srgbClr val="000000"/>
                </a:solidFill>
              </a:rPr>
              <a:t>0.56 </a:t>
            </a:r>
            <a:r>
              <a:rPr lang="en-US" b="1" dirty="0" err="1" smtClean="0">
                <a:solidFill>
                  <a:srgbClr val="000000"/>
                </a:solidFill>
              </a:rPr>
              <a:t>t</a:t>
            </a:r>
            <a:r>
              <a:rPr lang="en-US" b="1" baseline="-25000" dirty="0" err="1" smtClean="0">
                <a:solidFill>
                  <a:srgbClr val="000000"/>
                </a:solidFill>
              </a:rPr>
              <a:t>kerosene</a:t>
            </a:r>
            <a:r>
              <a:rPr lang="en-US" b="1" dirty="0" smtClean="0">
                <a:solidFill>
                  <a:srgbClr val="000000"/>
                </a:solidFill>
              </a:rPr>
              <a:t>/</a:t>
            </a:r>
            <a:r>
              <a:rPr lang="en-US" b="1" dirty="0" err="1" smtClean="0">
                <a:solidFill>
                  <a:srgbClr val="000000"/>
                </a:solidFill>
              </a:rPr>
              <a:t>t</a:t>
            </a:r>
            <a:r>
              <a:rPr lang="en-US" b="1" baseline="-25000" dirty="0" err="1" smtClean="0">
                <a:solidFill>
                  <a:srgbClr val="000000"/>
                </a:solidFill>
              </a:rPr>
              <a:t>ethanol</a:t>
            </a:r>
            <a:r>
              <a:rPr lang="en-US" b="1" dirty="0" smtClean="0">
                <a:solidFill>
                  <a:srgbClr val="000000"/>
                </a:solidFill>
              </a:rPr>
              <a:t> </a:t>
            </a:r>
            <a:r>
              <a:rPr lang="en-US" dirty="0" smtClean="0">
                <a:solidFill>
                  <a:srgbClr val="000000"/>
                </a:solidFill>
              </a:rPr>
              <a:t/>
            </a:r>
            <a:br>
              <a:rPr lang="en-US" dirty="0" smtClean="0">
                <a:solidFill>
                  <a:srgbClr val="000000"/>
                </a:solidFill>
              </a:rPr>
            </a:br>
            <a:r>
              <a:rPr lang="en-US" dirty="0" smtClean="0">
                <a:solidFill>
                  <a:srgbClr val="000000"/>
                </a:solidFill>
              </a:rPr>
              <a:t>Kerosene wheat based: </a:t>
            </a:r>
            <a:r>
              <a:rPr lang="en-US" b="1" dirty="0" smtClean="0">
                <a:solidFill>
                  <a:srgbClr val="000000"/>
                </a:solidFill>
              </a:rPr>
              <a:t>23.0</a:t>
            </a:r>
            <a:r>
              <a:rPr lang="en-US" dirty="0" smtClean="0">
                <a:solidFill>
                  <a:srgbClr val="000000"/>
                </a:solidFill>
              </a:rPr>
              <a:t> to </a:t>
            </a:r>
            <a:r>
              <a:rPr lang="en-US" b="1" dirty="0" smtClean="0"/>
              <a:t>32.9 Mt/a </a:t>
            </a:r>
            <a:r>
              <a:rPr lang="en-US" dirty="0" smtClean="0"/>
              <a:t>(≈ 40.1 – 58.2 % of the aviation demand) </a:t>
            </a: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16" name="Textfeld 15"/>
          <p:cNvSpPr txBox="1"/>
          <p:nvPr/>
        </p:nvSpPr>
        <p:spPr>
          <a:xfrm>
            <a:off x="1260000" y="6120000"/>
            <a:ext cx="8136904" cy="707793"/>
          </a:xfrm>
          <a:prstGeom prst="rect">
            <a:avLst/>
          </a:prstGeom>
          <a:solidFill>
            <a:schemeClr val="bg1"/>
          </a:solidFill>
        </p:spPr>
        <p:txBody>
          <a:bodyPr wrap="square" lIns="91347" tIns="45674" rIns="91347" bIns="4567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ASTM International, „ASTM D7566 - 14C: Standard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Aviation Turbine Fuel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Containing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Synthesized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Hydrocarbons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2015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[2] </a:t>
            </a:r>
            <a:r>
              <a:rPr lang="de-DE" sz="1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Eurostat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de-DE" sz="1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2014</a:t>
            </a:r>
            <a:endParaRPr lang="de-DE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[3] 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Specialist agency renewable raw materials e. V.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ethanol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[4] NREL, „Review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Biojet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Fuel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Conversion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Technologies”, Golden, 2016</a:t>
            </a:r>
          </a:p>
        </p:txBody>
      </p:sp>
      <p:graphicFrame>
        <p:nvGraphicFramePr>
          <p:cNvPr id="17" name="Tabel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392366"/>
              </p:ext>
            </p:extLst>
          </p:nvPr>
        </p:nvGraphicFramePr>
        <p:xfrm>
          <a:off x="552971" y="1773610"/>
          <a:ext cx="10852032" cy="2377991"/>
        </p:xfrm>
        <a:graphic>
          <a:graphicData uri="http://schemas.openxmlformats.org/drawingml/2006/table">
            <a:tbl>
              <a:tblPr firstRow="1" bandRow="1"/>
              <a:tblGrid>
                <a:gridCol w="4209840"/>
                <a:gridCol w="4009716"/>
                <a:gridCol w="2632476"/>
              </a:tblGrid>
              <a:tr h="3048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Feedstock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Synthesis</a:t>
                      </a:r>
                      <a:r>
                        <a:rPr lang="en-US" sz="1400" baseline="0" noProof="0" dirty="0" smtClean="0"/>
                        <a:t> technology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Fuel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u="none" strike="noStrike" kern="1200" baseline="0" noProof="0" dirty="0" smtClean="0"/>
                        <a:t>Coal, natural gas, </a:t>
                      </a:r>
                      <a:r>
                        <a:rPr lang="en-US" sz="1400" b="0" i="1" u="none" strike="noStrike" kern="1200" baseline="0" noProof="0" dirty="0" smtClean="0"/>
                        <a:t>biomass</a:t>
                      </a:r>
                      <a:r>
                        <a:rPr lang="en-US" sz="1400" u="none" strike="noStrike" kern="1200" baseline="0" noProof="0" dirty="0" smtClean="0"/>
                        <a:t>, </a:t>
                      </a:r>
                      <a:r>
                        <a:rPr lang="en-US" sz="1400" i="1" u="none" strike="noStrike" kern="1200" baseline="0" noProof="0" dirty="0" smtClean="0"/>
                        <a:t>CO</a:t>
                      </a:r>
                      <a:r>
                        <a:rPr lang="en-US" sz="1400" i="1" u="none" strike="noStrike" kern="1200" baseline="-25000" noProof="0" dirty="0" smtClean="0"/>
                        <a:t>2 </a:t>
                      </a:r>
                      <a:r>
                        <a:rPr lang="en-US" sz="1400" i="1" u="none" strike="noStrike" kern="1200" baseline="0" noProof="0" dirty="0" smtClean="0"/>
                        <a:t>&amp; H</a:t>
                      </a:r>
                      <a:r>
                        <a:rPr lang="en-US" sz="1400" i="1" u="none" strike="noStrike" kern="1200" baseline="-25000" noProof="0" dirty="0" smtClean="0"/>
                        <a:t>2</a:t>
                      </a:r>
                      <a:endParaRPr lang="en-US" sz="1400" b="0" i="1" baseline="-2500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Fischer-Tropsch</a:t>
                      </a:r>
                      <a:r>
                        <a:rPr lang="en-US" sz="1400" baseline="0" noProof="0" dirty="0" smtClean="0"/>
                        <a:t> (FT) synthesis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paraffinic kerosene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Lipids from Biomass (e.g. algae, soya, </a:t>
                      </a:r>
                      <a:r>
                        <a:rPr lang="en-US" sz="1400" noProof="0" dirty="0" err="1" smtClean="0"/>
                        <a:t>jatropha</a:t>
                      </a:r>
                      <a:r>
                        <a:rPr lang="en-US" sz="1400" noProof="0" dirty="0" smtClean="0"/>
                        <a:t>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noProof="0" dirty="0" err="1" smtClean="0"/>
                        <a:t>Hydroprocessed</a:t>
                      </a:r>
                      <a:r>
                        <a:rPr lang="en-US" sz="1400" u="none" strike="noStrike" kern="1200" baseline="0" noProof="0" dirty="0" smtClean="0"/>
                        <a:t> esters and fatty acids (HEFA)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paraffinic kerosene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Sugar from Biomass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noProof="0" dirty="0" smtClean="0"/>
                        <a:t>Direct Sugars to Hydrocarbons (DSHC)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</a:t>
                      </a:r>
                      <a:r>
                        <a:rPr lang="en-US" sz="1400" baseline="0" noProof="0" dirty="0" err="1" smtClean="0"/>
                        <a:t>iso-paraffins</a:t>
                      </a:r>
                      <a:r>
                        <a:rPr lang="en-US" sz="1400" baseline="0" noProof="0" dirty="0" smtClean="0"/>
                        <a:t> / </a:t>
                      </a:r>
                      <a:r>
                        <a:rPr lang="en-US" sz="1400" baseline="0" noProof="0" dirty="0" err="1" smtClean="0"/>
                        <a:t>Farnesane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Bioethanol (-propanol, -butanol)</a:t>
                      </a: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dehydration+oligomerization+hydration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 (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Alcohol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-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to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-Jet, 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AtJ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)</a:t>
                      </a: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AD-SPK</a:t>
                      </a:r>
                      <a:endParaRPr lang="en-US" sz="1400" kern="1200" noProof="0" dirty="0">
                        <a:solidFill>
                          <a:schemeClr val="dk1"/>
                        </a:solidFill>
                        <a:latin typeface="Arial"/>
                        <a:ea typeface="ヒラギノ角ゴ Pro W3"/>
                        <a:cs typeface="Arial"/>
                      </a:endParaRP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8" name="Rechteck 17"/>
          <p:cNvSpPr/>
          <p:nvPr/>
        </p:nvSpPr>
        <p:spPr bwMode="auto">
          <a:xfrm>
            <a:off x="564754" y="3620207"/>
            <a:ext cx="10813055" cy="50303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1087304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2974829" y="4221905"/>
            <a:ext cx="2232248" cy="3600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899023" y="4740743"/>
            <a:ext cx="3650977" cy="37909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4550000" y="4787960"/>
            <a:ext cx="7056784" cy="3600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833596" y="5148000"/>
            <a:ext cx="8672522" cy="612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hteck 22"/>
          <p:cNvSpPr/>
          <p:nvPr/>
        </p:nvSpPr>
        <p:spPr>
          <a:xfrm>
            <a:off x="327735" y="4184895"/>
            <a:ext cx="2736304" cy="3600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echteck 23"/>
          <p:cNvSpPr/>
          <p:nvPr/>
        </p:nvSpPr>
        <p:spPr>
          <a:xfrm>
            <a:off x="1209427" y="5627600"/>
            <a:ext cx="8056512" cy="46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42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 smtClean="0"/>
              <a:t>Certified </a:t>
            </a:r>
            <a:r>
              <a:rPr lang="de-DE" dirty="0" err="1" smtClean="0"/>
              <a:t>sustainable</a:t>
            </a:r>
            <a:r>
              <a:rPr lang="en-US" kern="0" dirty="0" smtClean="0"/>
              <a:t> </a:t>
            </a:r>
            <a:r>
              <a:rPr lang="en-US" kern="0" dirty="0"/>
              <a:t>jet </a:t>
            </a:r>
            <a:r>
              <a:rPr lang="en-US" kern="0" dirty="0" smtClean="0"/>
              <a:t>fuels: ASTM </a:t>
            </a:r>
            <a:r>
              <a:rPr lang="en-US" kern="0" dirty="0"/>
              <a:t>D7566 – </a:t>
            </a:r>
            <a:r>
              <a:rPr lang="en-US" kern="0" dirty="0" smtClean="0"/>
              <a:t>14c </a:t>
            </a:r>
            <a:r>
              <a:rPr lang="en-US" kern="0" baseline="30000" dirty="0" smtClean="0"/>
              <a:t>[1</a:t>
            </a:r>
            <a:r>
              <a:rPr lang="en-US" kern="0" baseline="30000" dirty="0"/>
              <a:t>]</a:t>
            </a:r>
            <a:br>
              <a:rPr lang="en-US" kern="0" baseline="30000" dirty="0"/>
            </a:b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• </a:t>
            </a:r>
            <a:r>
              <a:rPr lang="en-US" smtClean="0"/>
              <a:t>Alternative fuels from Biomass and Power (PBtL) </a:t>
            </a:r>
            <a:r>
              <a:rPr lang="de-DE" smtClean="0"/>
              <a:t>• R.-U. Dietrich 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7</a:t>
            </a:fld>
            <a:endParaRPr lang="en-GB" noProof="0" dirty="0"/>
          </a:p>
        </p:txBody>
      </p:sp>
      <p:sp>
        <p:nvSpPr>
          <p:cNvPr id="15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86003" y="1269554"/>
            <a:ext cx="11221200" cy="4659646"/>
          </a:xfrm>
        </p:spPr>
        <p:txBody>
          <a:bodyPr/>
          <a:lstStyle/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 smtClean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r>
              <a:rPr lang="en-US" kern="0" dirty="0" smtClean="0">
                <a:solidFill>
                  <a:srgbClr val="000000"/>
                </a:solidFill>
              </a:rPr>
              <a:t>DSHC </a:t>
            </a:r>
            <a:r>
              <a:rPr lang="en-US" kern="0" dirty="0">
                <a:solidFill>
                  <a:srgbClr val="000000"/>
                </a:solidFill>
              </a:rPr>
              <a:t>in Europe (EU28)? – For example sugar </a:t>
            </a:r>
            <a:r>
              <a:rPr lang="en-US" kern="0" dirty="0" smtClean="0">
                <a:solidFill>
                  <a:srgbClr val="000000"/>
                </a:solidFill>
              </a:rPr>
              <a:t>beets</a:t>
            </a:r>
            <a:endParaRPr lang="en-US" kern="0" dirty="0">
              <a:solidFill>
                <a:srgbClr val="000000"/>
              </a:solidFill>
            </a:endParaRPr>
          </a:p>
          <a:p>
            <a:endParaRPr lang="en-US" kern="0" dirty="0">
              <a:solidFill>
                <a:srgbClr val="000000"/>
              </a:solidFill>
            </a:endParaRPr>
          </a:p>
          <a:p>
            <a:pPr marL="625451" lvl="1">
              <a:lnSpc>
                <a:spcPct val="114000"/>
              </a:lnSpc>
            </a:pPr>
            <a:r>
              <a:rPr lang="en-US" dirty="0" smtClean="0">
                <a:solidFill>
                  <a:srgbClr val="000000"/>
                </a:solidFill>
              </a:rPr>
              <a:t>Sugar beet </a:t>
            </a:r>
            <a:r>
              <a:rPr lang="en-US" dirty="0">
                <a:solidFill>
                  <a:srgbClr val="000000"/>
                </a:solidFill>
              </a:rPr>
              <a:t>area</a:t>
            </a:r>
            <a:r>
              <a:rPr lang="en-US" baseline="-25000" dirty="0">
                <a:solidFill>
                  <a:srgbClr val="000000"/>
                </a:solidFill>
              </a:rPr>
              <a:t>2014</a:t>
            </a:r>
            <a:r>
              <a:rPr lang="en-US" baseline="30000" dirty="0">
                <a:solidFill>
                  <a:srgbClr val="000000"/>
                </a:solidFill>
              </a:rPr>
              <a:t>[2]</a:t>
            </a:r>
            <a:r>
              <a:rPr lang="en-US" dirty="0">
                <a:solidFill>
                  <a:srgbClr val="000000"/>
                </a:solidFill>
              </a:rPr>
              <a:t>: </a:t>
            </a:r>
            <a:r>
              <a:rPr lang="en-US" b="1" dirty="0">
                <a:solidFill>
                  <a:srgbClr val="000000"/>
                </a:solidFill>
              </a:rPr>
              <a:t>1.6 </a:t>
            </a:r>
            <a:r>
              <a:rPr lang="en-US" b="1" dirty="0" err="1">
                <a:solidFill>
                  <a:srgbClr val="000000"/>
                </a:solidFill>
              </a:rPr>
              <a:t>Mio.ha</a:t>
            </a:r>
            <a:r>
              <a:rPr lang="en-US" b="1" dirty="0">
                <a:solidFill>
                  <a:srgbClr val="000000"/>
                </a:solidFill>
              </a:rPr>
              <a:t>  </a:t>
            </a:r>
            <a:r>
              <a:rPr lang="en-US" dirty="0">
                <a:solidFill>
                  <a:srgbClr val="000000"/>
                </a:solidFill>
                <a:sym typeface="Wingdings 3"/>
              </a:rPr>
              <a:t></a:t>
            </a:r>
            <a:r>
              <a:rPr lang="en-US" dirty="0">
                <a:solidFill>
                  <a:srgbClr val="000000"/>
                </a:solidFill>
              </a:rPr>
              <a:t> sugar beet yield: </a:t>
            </a:r>
            <a:r>
              <a:rPr lang="en-US" b="1" dirty="0">
                <a:solidFill>
                  <a:srgbClr val="000000"/>
                </a:solidFill>
              </a:rPr>
              <a:t>131 Mt</a:t>
            </a:r>
            <a:r>
              <a:rPr lang="en-US" baseline="30000" dirty="0">
                <a:solidFill>
                  <a:srgbClr val="000000"/>
                </a:solidFill>
              </a:rPr>
              <a:t>[2]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  <a:sym typeface="Wingdings 3"/>
              </a:rPr>
              <a:t> </a:t>
            </a:r>
            <a:r>
              <a:rPr lang="en-US" dirty="0">
                <a:solidFill>
                  <a:srgbClr val="000000"/>
                </a:solidFill>
              </a:rPr>
              <a:t>sugar </a:t>
            </a:r>
            <a:r>
              <a:rPr lang="en-US" dirty="0" err="1">
                <a:solidFill>
                  <a:srgbClr val="000000"/>
                </a:solidFill>
              </a:rPr>
              <a:t>content</a:t>
            </a:r>
            <a:r>
              <a:rPr lang="en-US" baseline="-25000" dirty="0" err="1">
                <a:solidFill>
                  <a:srgbClr val="000000"/>
                </a:solidFill>
              </a:rPr>
              <a:t>average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/>
              <a:t>≈ </a:t>
            </a:r>
            <a:r>
              <a:rPr lang="en-US" b="1" dirty="0"/>
              <a:t>18 %</a:t>
            </a:r>
            <a:r>
              <a:rPr lang="en-US" baseline="30000" dirty="0">
                <a:solidFill>
                  <a:srgbClr val="000000"/>
                </a:solidFill>
              </a:rPr>
              <a:t>[3]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Conversion to fuel</a:t>
            </a:r>
            <a:r>
              <a:rPr lang="en-US" baseline="30000" dirty="0">
                <a:solidFill>
                  <a:srgbClr val="000000"/>
                </a:solidFill>
              </a:rPr>
              <a:t>[4]</a:t>
            </a:r>
            <a:r>
              <a:rPr lang="en-US" dirty="0">
                <a:solidFill>
                  <a:srgbClr val="000000"/>
                </a:solidFill>
              </a:rPr>
              <a:t>:  </a:t>
            </a:r>
            <a:r>
              <a:rPr lang="en-US" b="1" dirty="0">
                <a:solidFill>
                  <a:srgbClr val="000000"/>
                </a:solidFill>
              </a:rPr>
              <a:t>0.168 </a:t>
            </a:r>
            <a:r>
              <a:rPr lang="en-US" b="1" dirty="0" err="1">
                <a:solidFill>
                  <a:srgbClr val="000000"/>
                </a:solidFill>
              </a:rPr>
              <a:t>t</a:t>
            </a:r>
            <a:r>
              <a:rPr lang="en-US" b="1" baseline="-25000" dirty="0" err="1">
                <a:solidFill>
                  <a:srgbClr val="000000"/>
                </a:solidFill>
              </a:rPr>
              <a:t>kerosene</a:t>
            </a:r>
            <a:r>
              <a:rPr lang="en-US" b="1" dirty="0">
                <a:solidFill>
                  <a:srgbClr val="000000"/>
                </a:solidFill>
              </a:rPr>
              <a:t>/</a:t>
            </a:r>
            <a:r>
              <a:rPr lang="en-US" b="1" dirty="0" err="1">
                <a:solidFill>
                  <a:srgbClr val="000000"/>
                </a:solidFill>
              </a:rPr>
              <a:t>t</a:t>
            </a:r>
            <a:r>
              <a:rPr lang="en-US" b="1" baseline="-25000" dirty="0" err="1">
                <a:solidFill>
                  <a:srgbClr val="000000"/>
                </a:solidFill>
              </a:rPr>
              <a:t>sugar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dirty="0">
                <a:solidFill>
                  <a:srgbClr val="000000"/>
                </a:solidFill>
              </a:rPr>
              <a:t/>
            </a:r>
            <a:br>
              <a:rPr lang="en-US" dirty="0">
                <a:solidFill>
                  <a:srgbClr val="000000"/>
                </a:solidFill>
              </a:rPr>
            </a:br>
            <a:r>
              <a:rPr lang="en-US" dirty="0">
                <a:solidFill>
                  <a:srgbClr val="000000"/>
                </a:solidFill>
              </a:rPr>
              <a:t>Kerosene sugar based: </a:t>
            </a:r>
            <a:r>
              <a:rPr lang="en-US" b="1" dirty="0"/>
              <a:t>3.96 </a:t>
            </a:r>
            <a:r>
              <a:rPr lang="en-US" b="1" dirty="0" smtClean="0"/>
              <a:t>Mt/a </a:t>
            </a:r>
            <a:r>
              <a:rPr lang="en-US" dirty="0"/>
              <a:t>(≈ </a:t>
            </a:r>
            <a:r>
              <a:rPr lang="en-US" dirty="0" smtClean="0"/>
              <a:t>7.0 </a:t>
            </a:r>
            <a:r>
              <a:rPr lang="en-US" dirty="0"/>
              <a:t>% of the Aviation demand) </a:t>
            </a:r>
          </a:p>
        </p:txBody>
      </p:sp>
      <p:sp>
        <p:nvSpPr>
          <p:cNvPr id="16" name="Textfeld 15"/>
          <p:cNvSpPr txBox="1"/>
          <p:nvPr/>
        </p:nvSpPr>
        <p:spPr>
          <a:xfrm>
            <a:off x="1260000" y="6120000"/>
            <a:ext cx="8136904" cy="707793"/>
          </a:xfrm>
          <a:prstGeom prst="rect">
            <a:avLst/>
          </a:prstGeom>
          <a:solidFill>
            <a:schemeClr val="bg1"/>
          </a:solidFill>
        </p:spPr>
        <p:txBody>
          <a:bodyPr wrap="square" lIns="91347" tIns="45674" rIns="91347" bIns="4567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ASTM International, „ASTM D7566 - 14C: Standard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Aviation Turbine Fuel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Containing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Synthesized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Hydrocarbons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2015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[2] </a:t>
            </a:r>
            <a:r>
              <a:rPr lang="de-DE" sz="1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Eurostat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de-DE" sz="1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2014</a:t>
            </a:r>
            <a:endParaRPr lang="de-DE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[3] 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Specialist agency renewable raw materials e. V.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fuel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ethanol</a:t>
            </a:r>
            <a:r>
              <a:rPr lang="de-DE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[4] NREL, „Review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Biojet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Fuel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Conversion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Technologies”, Golden, 2016</a:t>
            </a:r>
          </a:p>
        </p:txBody>
      </p:sp>
      <p:graphicFrame>
        <p:nvGraphicFramePr>
          <p:cNvPr id="17" name="Tabel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225472"/>
              </p:ext>
            </p:extLst>
          </p:nvPr>
        </p:nvGraphicFramePr>
        <p:xfrm>
          <a:off x="552971" y="1773610"/>
          <a:ext cx="10852032" cy="2377991"/>
        </p:xfrm>
        <a:graphic>
          <a:graphicData uri="http://schemas.openxmlformats.org/drawingml/2006/table">
            <a:tbl>
              <a:tblPr firstRow="1" bandRow="1"/>
              <a:tblGrid>
                <a:gridCol w="4209840"/>
                <a:gridCol w="4009716"/>
                <a:gridCol w="2632476"/>
              </a:tblGrid>
              <a:tr h="3048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Feedstock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Synthesis</a:t>
                      </a:r>
                      <a:r>
                        <a:rPr lang="en-US" sz="1400" baseline="0" noProof="0" dirty="0" smtClean="0"/>
                        <a:t> technology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Fuel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u="none" strike="noStrike" kern="1200" baseline="0" noProof="0" dirty="0" smtClean="0"/>
                        <a:t>Coal, natural gas, </a:t>
                      </a:r>
                      <a:r>
                        <a:rPr lang="en-US" sz="1400" b="0" i="1" u="none" strike="noStrike" kern="1200" baseline="0" noProof="0" dirty="0" smtClean="0"/>
                        <a:t>biomass</a:t>
                      </a:r>
                      <a:r>
                        <a:rPr lang="en-US" sz="1400" u="none" strike="noStrike" kern="1200" baseline="0" noProof="0" dirty="0" smtClean="0"/>
                        <a:t>, </a:t>
                      </a:r>
                      <a:r>
                        <a:rPr lang="en-US" sz="1400" i="1" u="none" strike="noStrike" kern="1200" baseline="0" noProof="0" dirty="0" smtClean="0"/>
                        <a:t>CO</a:t>
                      </a:r>
                      <a:r>
                        <a:rPr lang="en-US" sz="1400" i="1" u="none" strike="noStrike" kern="1200" baseline="-25000" noProof="0" dirty="0" smtClean="0"/>
                        <a:t>2 </a:t>
                      </a:r>
                      <a:r>
                        <a:rPr lang="en-US" sz="1400" i="1" u="none" strike="noStrike" kern="1200" baseline="0" noProof="0" dirty="0" smtClean="0"/>
                        <a:t>&amp; H</a:t>
                      </a:r>
                      <a:r>
                        <a:rPr lang="en-US" sz="1400" i="1" u="none" strike="noStrike" kern="1200" baseline="-25000" noProof="0" dirty="0" smtClean="0"/>
                        <a:t>2</a:t>
                      </a:r>
                      <a:endParaRPr lang="en-US" sz="1400" b="0" i="1" baseline="-2500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Fischer-Tropsch</a:t>
                      </a:r>
                      <a:r>
                        <a:rPr lang="en-US" sz="1400" baseline="0" noProof="0" dirty="0" smtClean="0"/>
                        <a:t> (FT) synthesis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paraffinic kerosene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Lipids from Biomass (e.g. algae, soya, jatropha)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noProof="0" dirty="0" err="1" smtClean="0"/>
                        <a:t>Hydroprocessed</a:t>
                      </a:r>
                      <a:r>
                        <a:rPr lang="en-US" sz="1400" u="none" strike="noStrike" kern="1200" baseline="0" noProof="0" dirty="0" smtClean="0"/>
                        <a:t> esters and fatty acids (HEFA)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paraffinic kerosene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Sugar from Biomass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noProof="0" dirty="0" smtClean="0"/>
                        <a:t>Direct Sugars to Hydrocarbons (DSHC)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</a:t>
                      </a:r>
                      <a:r>
                        <a:rPr lang="en-US" sz="1400" baseline="0" noProof="0" dirty="0" err="1" smtClean="0"/>
                        <a:t>iso-paraffins</a:t>
                      </a:r>
                      <a:r>
                        <a:rPr lang="en-US" sz="1400" baseline="0" noProof="0" dirty="0" smtClean="0"/>
                        <a:t> / </a:t>
                      </a:r>
                      <a:r>
                        <a:rPr lang="en-US" sz="1400" baseline="0" noProof="0" dirty="0" err="1" smtClean="0"/>
                        <a:t>Farnesane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Bioethanol (-propanol, -butanol)</a:t>
                      </a: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dehydration+oligomerization+hydration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 (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Alcohol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-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to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-Jet, 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AtJ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)</a:t>
                      </a: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AD-SPK</a:t>
                      </a:r>
                      <a:endParaRPr lang="en-US" sz="1400" kern="1200" noProof="0" dirty="0">
                        <a:solidFill>
                          <a:schemeClr val="dk1"/>
                        </a:solidFill>
                        <a:latin typeface="Arial"/>
                        <a:ea typeface="ヒラギノ角ゴ Pro W3"/>
                        <a:cs typeface="Arial"/>
                      </a:endParaRP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24" name="Rechteck 23"/>
          <p:cNvSpPr/>
          <p:nvPr/>
        </p:nvSpPr>
        <p:spPr>
          <a:xfrm>
            <a:off x="1209427" y="6336000"/>
            <a:ext cx="8056512" cy="468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555607" y="3105310"/>
            <a:ext cx="10813055" cy="50303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1087304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34" name="Rechteck 33"/>
          <p:cNvSpPr/>
          <p:nvPr/>
        </p:nvSpPr>
        <p:spPr>
          <a:xfrm>
            <a:off x="3282305" y="4221882"/>
            <a:ext cx="2816869" cy="3600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hteck 34"/>
          <p:cNvSpPr/>
          <p:nvPr/>
        </p:nvSpPr>
        <p:spPr>
          <a:xfrm>
            <a:off x="696987" y="4763978"/>
            <a:ext cx="4122071" cy="43071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hteck 35"/>
          <p:cNvSpPr/>
          <p:nvPr/>
        </p:nvSpPr>
        <p:spPr>
          <a:xfrm>
            <a:off x="4634333" y="4778849"/>
            <a:ext cx="7560841" cy="36708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Rechteck 36"/>
          <p:cNvSpPr/>
          <p:nvPr/>
        </p:nvSpPr>
        <p:spPr>
          <a:xfrm>
            <a:off x="939004" y="5165032"/>
            <a:ext cx="9512025" cy="56197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hteck 37"/>
          <p:cNvSpPr/>
          <p:nvPr/>
        </p:nvSpPr>
        <p:spPr>
          <a:xfrm>
            <a:off x="264939" y="4211219"/>
            <a:ext cx="3017367" cy="36004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4503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34" grpId="0" animBg="1"/>
      <p:bldP spid="35" grpId="0" animBg="1"/>
      <p:bldP spid="36" grpId="0" animBg="1"/>
      <p:bldP spid="37" grpId="0" animBg="1"/>
      <p:bldP spid="3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Fuels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a </a:t>
            </a:r>
            <a:r>
              <a:rPr lang="de-DE" dirty="0" err="1" smtClean="0"/>
              <a:t>sustanable</a:t>
            </a:r>
            <a:r>
              <a:rPr lang="de-DE" dirty="0" smtClean="0"/>
              <a:t> </a:t>
            </a:r>
            <a:r>
              <a:rPr lang="de-DE" dirty="0" err="1" smtClean="0"/>
              <a:t>aviation</a:t>
            </a:r>
            <a:r>
              <a:rPr lang="de-DE" dirty="0" smtClean="0"/>
              <a:t> </a:t>
            </a:r>
            <a:r>
              <a:rPr lang="de-DE" dirty="0" err="1" smtClean="0"/>
              <a:t>sector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86003" y="1269554"/>
            <a:ext cx="11221200" cy="4659646"/>
          </a:xfrm>
        </p:spPr>
        <p:txBody>
          <a:bodyPr/>
          <a:lstStyle/>
          <a:p>
            <a:pPr marL="0" indent="0">
              <a:buNone/>
            </a:pPr>
            <a:r>
              <a:rPr lang="en-US" sz="2400" b="1" kern="0" dirty="0">
                <a:solidFill>
                  <a:srgbClr val="686868"/>
                </a:solidFill>
              </a:rPr>
              <a:t>Synthetic jet fuels (ASTM D7566 – 14c)</a:t>
            </a:r>
            <a:r>
              <a:rPr lang="en-US" sz="2400" b="1" kern="0" baseline="30000" dirty="0">
                <a:solidFill>
                  <a:srgbClr val="686868"/>
                </a:solidFill>
              </a:rPr>
              <a:t>[1]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r>
              <a:rPr lang="en-US" kern="0" dirty="0" smtClean="0">
                <a:solidFill>
                  <a:srgbClr val="000000"/>
                </a:solidFill>
              </a:rPr>
              <a:t>HEFA in Europe (EU28)? – For example rape oil</a:t>
            </a:r>
          </a:p>
          <a:p>
            <a:pPr marL="625451" lvl="1">
              <a:lnSpc>
                <a:spcPct val="114000"/>
              </a:lnSpc>
            </a:pPr>
            <a:endParaRPr lang="en-US" dirty="0" smtClean="0">
              <a:solidFill>
                <a:srgbClr val="000000"/>
              </a:solidFill>
            </a:endParaRPr>
          </a:p>
          <a:p>
            <a:pPr marL="625451" lvl="1">
              <a:lnSpc>
                <a:spcPct val="114000"/>
              </a:lnSpc>
            </a:pPr>
            <a:r>
              <a:rPr lang="en-US" dirty="0" smtClean="0">
                <a:solidFill>
                  <a:srgbClr val="000000"/>
                </a:solidFill>
              </a:rPr>
              <a:t>Rapeseed area</a:t>
            </a:r>
            <a:r>
              <a:rPr lang="en-US" baseline="-25000" dirty="0" smtClean="0">
                <a:solidFill>
                  <a:srgbClr val="000000"/>
                </a:solidFill>
              </a:rPr>
              <a:t>2014</a:t>
            </a:r>
            <a:r>
              <a:rPr lang="en-US" baseline="30000" dirty="0" smtClean="0">
                <a:solidFill>
                  <a:srgbClr val="000000"/>
                </a:solidFill>
              </a:rPr>
              <a:t>[2]</a:t>
            </a:r>
            <a:r>
              <a:rPr lang="en-US" dirty="0" smtClean="0">
                <a:solidFill>
                  <a:srgbClr val="000000"/>
                </a:solidFill>
              </a:rPr>
              <a:t>: </a:t>
            </a:r>
            <a:r>
              <a:rPr lang="en-US" b="1" dirty="0" smtClean="0"/>
              <a:t>12.9 </a:t>
            </a:r>
            <a:r>
              <a:rPr lang="en-US" b="1" dirty="0" err="1" smtClean="0"/>
              <a:t>Mio.ha</a:t>
            </a:r>
            <a:r>
              <a:rPr lang="en-US" b="1" dirty="0" smtClean="0"/>
              <a:t>  </a:t>
            </a:r>
            <a:r>
              <a:rPr lang="en-US" dirty="0" smtClean="0">
                <a:sym typeface="Wingdings 3"/>
              </a:rPr>
              <a:t></a:t>
            </a:r>
            <a:r>
              <a:rPr lang="en-US" dirty="0" smtClean="0"/>
              <a:t> rape yield: </a:t>
            </a:r>
            <a:r>
              <a:rPr lang="en-US" b="1" dirty="0" smtClean="0"/>
              <a:t>24.1 Mio.t</a:t>
            </a:r>
            <a:r>
              <a:rPr lang="en-US" dirty="0" smtClean="0"/>
              <a:t> </a:t>
            </a:r>
            <a:r>
              <a:rPr lang="en-US" dirty="0" smtClean="0">
                <a:sym typeface="Wingdings 3"/>
              </a:rPr>
              <a:t> oil </a:t>
            </a:r>
            <a:r>
              <a:rPr lang="en-US" dirty="0" err="1" smtClean="0">
                <a:sym typeface="Wingdings 3"/>
              </a:rPr>
              <a:t>content</a:t>
            </a:r>
            <a:r>
              <a:rPr lang="en-US" baseline="-25000" dirty="0" err="1" smtClean="0">
                <a:sym typeface="Wingdings 3"/>
              </a:rPr>
              <a:t>average</a:t>
            </a:r>
            <a:r>
              <a:rPr lang="en-US" dirty="0" smtClean="0">
                <a:sym typeface="Wingdings 3"/>
              </a:rPr>
              <a:t> </a:t>
            </a:r>
            <a:r>
              <a:rPr lang="en-US" dirty="0"/>
              <a:t>≈ </a:t>
            </a:r>
            <a:r>
              <a:rPr lang="en-US" b="1" dirty="0" smtClean="0"/>
              <a:t>42 %</a:t>
            </a:r>
            <a:r>
              <a:rPr lang="en-US" baseline="30000" dirty="0" smtClean="0">
                <a:solidFill>
                  <a:srgbClr val="000000"/>
                </a:solidFill>
              </a:rPr>
              <a:t>[3]</a:t>
            </a:r>
            <a:endParaRPr lang="en-US" dirty="0" smtClean="0">
              <a:solidFill>
                <a:srgbClr val="000000"/>
              </a:solidFill>
            </a:endParaRPr>
          </a:p>
          <a:p>
            <a:pPr marL="447675" lvl="1" indent="-3175">
              <a:lnSpc>
                <a:spcPct val="114000"/>
              </a:lnSpc>
              <a:buNone/>
              <a:tabLst>
                <a:tab pos="628650" algn="l"/>
              </a:tabLst>
            </a:pPr>
            <a:r>
              <a:rPr lang="en-US" dirty="0"/>
              <a:t>	</a:t>
            </a:r>
            <a:r>
              <a:rPr lang="en-US" dirty="0" smtClean="0"/>
              <a:t>	Conversion to fuel</a:t>
            </a:r>
            <a:r>
              <a:rPr lang="en-US" baseline="30000" dirty="0" smtClean="0"/>
              <a:t>[4]</a:t>
            </a:r>
            <a:r>
              <a:rPr lang="en-US" dirty="0" smtClean="0"/>
              <a:t>:  </a:t>
            </a:r>
            <a:r>
              <a:rPr lang="en-US" b="1" dirty="0" smtClean="0"/>
              <a:t>0.49 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kerosene</a:t>
            </a:r>
            <a:r>
              <a:rPr lang="en-US" b="1" dirty="0" smtClean="0"/>
              <a:t>/</a:t>
            </a:r>
            <a:r>
              <a:rPr lang="en-US" b="1" dirty="0" err="1" smtClean="0"/>
              <a:t>t</a:t>
            </a:r>
            <a:r>
              <a:rPr lang="en-US" b="1" baseline="-25000" dirty="0" err="1" smtClean="0"/>
              <a:t>rape</a:t>
            </a:r>
            <a:r>
              <a:rPr lang="en-US" b="1" baseline="-25000" dirty="0" smtClean="0"/>
              <a:t> oil</a:t>
            </a:r>
            <a:r>
              <a:rPr lang="en-US" b="1" dirty="0" smtClean="0"/>
              <a:t>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	Kerosene sugar based: </a:t>
            </a:r>
            <a:r>
              <a:rPr lang="en-US" b="1" dirty="0" smtClean="0"/>
              <a:t>7.3 Mio.t/a </a:t>
            </a:r>
            <a:r>
              <a:rPr lang="en-US" dirty="0" smtClean="0"/>
              <a:t>(≈ 12.9 % of the Aviation demand) </a:t>
            </a:r>
          </a:p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dirty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8</a:t>
            </a:fld>
            <a:endParaRPr lang="en-GB" noProof="0" dirty="0"/>
          </a:p>
        </p:txBody>
      </p:sp>
      <p:graphicFrame>
        <p:nvGraphicFramePr>
          <p:cNvPr id="13" name="Tabel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6897668"/>
              </p:ext>
            </p:extLst>
          </p:nvPr>
        </p:nvGraphicFramePr>
        <p:xfrm>
          <a:off x="552971" y="1773610"/>
          <a:ext cx="10852032" cy="2377991"/>
        </p:xfrm>
        <a:graphic>
          <a:graphicData uri="http://schemas.openxmlformats.org/drawingml/2006/table">
            <a:tbl>
              <a:tblPr firstRow="1" bandRow="1"/>
              <a:tblGrid>
                <a:gridCol w="4209840"/>
                <a:gridCol w="4009716"/>
                <a:gridCol w="2632476"/>
              </a:tblGrid>
              <a:tr h="3048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Feedstock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Synthesis</a:t>
                      </a:r>
                      <a:r>
                        <a:rPr lang="en-US" sz="1400" baseline="0" noProof="0" dirty="0" smtClean="0"/>
                        <a:t> technology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Fuel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u="none" strike="noStrike" kern="1200" baseline="0" noProof="0" dirty="0" smtClean="0"/>
                        <a:t>Coal, natural gas, </a:t>
                      </a:r>
                      <a:r>
                        <a:rPr lang="en-US" sz="1400" b="0" i="1" u="none" strike="noStrike" kern="1200" baseline="0" noProof="0" dirty="0" smtClean="0"/>
                        <a:t>biomass</a:t>
                      </a:r>
                      <a:r>
                        <a:rPr lang="en-US" sz="1400" u="none" strike="noStrike" kern="1200" baseline="0" noProof="0" dirty="0" smtClean="0"/>
                        <a:t>, </a:t>
                      </a:r>
                      <a:r>
                        <a:rPr lang="en-US" sz="1400" i="1" u="none" strike="noStrike" kern="1200" baseline="0" noProof="0" dirty="0" smtClean="0"/>
                        <a:t>CO</a:t>
                      </a:r>
                      <a:r>
                        <a:rPr lang="en-US" sz="1400" i="1" u="none" strike="noStrike" kern="1200" baseline="-25000" noProof="0" dirty="0" smtClean="0"/>
                        <a:t>2 </a:t>
                      </a:r>
                      <a:r>
                        <a:rPr lang="en-US" sz="1400" i="1" u="none" strike="noStrike" kern="1200" baseline="0" noProof="0" dirty="0" smtClean="0"/>
                        <a:t>&amp; H</a:t>
                      </a:r>
                      <a:r>
                        <a:rPr lang="en-US" sz="1400" i="1" u="none" strike="noStrike" kern="1200" baseline="-25000" noProof="0" dirty="0" smtClean="0"/>
                        <a:t>2</a:t>
                      </a:r>
                      <a:endParaRPr lang="en-US" sz="1400" b="0" i="1" baseline="-2500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Fischer-Tropsch</a:t>
                      </a:r>
                      <a:r>
                        <a:rPr lang="en-US" sz="1400" baseline="0" noProof="0" dirty="0" smtClean="0"/>
                        <a:t> (FT) synthesis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paraffinic kerosene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Lipids from Biomass (e.g. algae, soya, </a:t>
                      </a:r>
                      <a:r>
                        <a:rPr lang="en-US" sz="1400" noProof="0" dirty="0" err="1" smtClean="0"/>
                        <a:t>jatropha</a:t>
                      </a:r>
                      <a:r>
                        <a:rPr lang="en-US" sz="1400" noProof="0" dirty="0" smtClean="0"/>
                        <a:t>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noProof="0" dirty="0" err="1" smtClean="0"/>
                        <a:t>Hydroprocessed</a:t>
                      </a:r>
                      <a:r>
                        <a:rPr lang="en-US" sz="1400" u="none" strike="noStrike" kern="1200" baseline="0" noProof="0" dirty="0" smtClean="0"/>
                        <a:t> esters and fatty acids (HEFA)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paraffinic kerosene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Sugar from Biomass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noProof="0" dirty="0" smtClean="0"/>
                        <a:t>Direct Sugars to Hydrocarbons (DSHC)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</a:t>
                      </a:r>
                      <a:r>
                        <a:rPr lang="en-US" sz="1400" baseline="0" noProof="0" dirty="0" err="1" smtClean="0"/>
                        <a:t>iso-paraffins</a:t>
                      </a:r>
                      <a:r>
                        <a:rPr lang="en-US" sz="1400" baseline="0" noProof="0" dirty="0" smtClean="0"/>
                        <a:t> / </a:t>
                      </a:r>
                      <a:r>
                        <a:rPr lang="en-US" sz="1400" baseline="0" noProof="0" dirty="0" err="1" smtClean="0"/>
                        <a:t>Farnesane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Bioethanol (-propanol, -butanol)</a:t>
                      </a: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dehydration+oligomerization+hydration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 (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Alcohol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-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to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-Jet, 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AtJ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)</a:t>
                      </a: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AD-SPK</a:t>
                      </a:r>
                      <a:endParaRPr lang="en-US" sz="1400" kern="1200" noProof="0" dirty="0">
                        <a:solidFill>
                          <a:schemeClr val="dk1"/>
                        </a:solidFill>
                        <a:latin typeface="Arial"/>
                        <a:ea typeface="ヒラギノ角ゴ Pro W3"/>
                        <a:cs typeface="Arial"/>
                      </a:endParaRP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Rechteck 8"/>
          <p:cNvSpPr/>
          <p:nvPr/>
        </p:nvSpPr>
        <p:spPr bwMode="auto">
          <a:xfrm>
            <a:off x="552972" y="2593130"/>
            <a:ext cx="10813055" cy="50303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1087304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1" name="Fußzeilenplatzhalter 3"/>
          <p:cNvSpPr>
            <a:spLocks noGrp="1"/>
          </p:cNvSpPr>
          <p:nvPr>
            <p:ph type="ftr" sz="quarter" idx="4294967295"/>
          </p:nvPr>
        </p:nvSpPr>
        <p:spPr>
          <a:xfrm>
            <a:off x="1529999" y="126006"/>
            <a:ext cx="10177200" cy="1440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de-DE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• </a:t>
            </a:r>
            <a:r>
              <a:rPr lang="en-US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Alternative fuels from Biomass and Power (PBtL) </a:t>
            </a:r>
            <a:r>
              <a:rPr lang="de-DE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• R.-U. Dietrich • 5th </a:t>
            </a:r>
            <a:r>
              <a:rPr lang="en-GB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World Bioenergy Congress </a:t>
            </a:r>
            <a:r>
              <a:rPr lang="de-DE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2017 • June 29 - 30, 2017 Madrid</a:t>
            </a:r>
          </a:p>
        </p:txBody>
      </p:sp>
      <p:sp>
        <p:nvSpPr>
          <p:cNvPr id="12" name="Rechteck 11"/>
          <p:cNvSpPr/>
          <p:nvPr/>
        </p:nvSpPr>
        <p:spPr>
          <a:xfrm>
            <a:off x="552972" y="4712691"/>
            <a:ext cx="4032448" cy="44653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3270431" y="4156409"/>
            <a:ext cx="3650977" cy="39604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585420" y="4685728"/>
            <a:ext cx="7075858" cy="44653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552972" y="5179252"/>
            <a:ext cx="8424936" cy="56901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192931" y="4194020"/>
            <a:ext cx="3200203" cy="35887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de-DE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1260000" y="6120000"/>
            <a:ext cx="8136904" cy="707793"/>
          </a:xfrm>
          <a:prstGeom prst="rect">
            <a:avLst/>
          </a:prstGeom>
          <a:solidFill>
            <a:schemeClr val="bg1"/>
          </a:solidFill>
        </p:spPr>
        <p:txBody>
          <a:bodyPr wrap="square" lIns="91347" tIns="45674" rIns="91347" bIns="4567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ASTM International, „ASTM D7566 - 14C: Standard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Aviation Turbine Fuel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Containing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Synthesized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Hydrocarbons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2015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[2]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Eurostat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Crop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statistics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2014</a:t>
            </a:r>
          </a:p>
          <a:p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[3] UFOP “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Rapeseed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Power Plant“ 2017</a:t>
            </a:r>
          </a:p>
          <a:p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[4] DBFZ,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„</a:t>
            </a:r>
            <a:r>
              <a:rPr lang="en-US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Abschlussbericht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Projekt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BurnFAIR</a:t>
            </a: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2014 </a:t>
            </a:r>
          </a:p>
        </p:txBody>
      </p:sp>
    </p:spTree>
    <p:extLst>
      <p:ext uri="{BB962C8B-B14F-4D97-AF65-F5344CB8AC3E}">
        <p14:creationId xmlns:p14="http://schemas.microsoft.com/office/powerpoint/2010/main" val="184889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Biomass potential from agricultural </a:t>
            </a:r>
            <a:r>
              <a:rPr lang="en-US" dirty="0" smtClean="0"/>
              <a:t>products in Europe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• Alternative fuels from Biomass and Power (</a:t>
            </a:r>
            <a:r>
              <a:rPr lang="en-US" dirty="0" err="1" smtClean="0"/>
              <a:t>PBtL</a:t>
            </a:r>
            <a:r>
              <a:rPr lang="en-US" dirty="0" smtClean="0"/>
              <a:t>) • R.-U. Dietrich 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DLR.de  •  Chart </a:t>
            </a:r>
            <a:fld id="{A5AC3FBE-A647-41C9-A8C3-4435ED4FC895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832247" y="4365898"/>
            <a:ext cx="5472608" cy="1872208"/>
          </a:xfrm>
        </p:spPr>
        <p:txBody>
          <a:bodyPr/>
          <a:lstStyle/>
          <a:p>
            <a:pPr defTabSz="508000">
              <a:tabLst>
                <a:tab pos="2333625" algn="l"/>
                <a:tab pos="4667250" algn="l"/>
                <a:tab pos="6096000" algn="l"/>
                <a:tab pos="8429625" algn="l"/>
                <a:tab pos="8972550" algn="l"/>
              </a:tabLst>
            </a:pPr>
            <a:endParaRPr lang="en-US" dirty="0" smtClean="0"/>
          </a:p>
          <a:p>
            <a:pPr defTabSz="508000">
              <a:tabLst>
                <a:tab pos="2333625" algn="l"/>
                <a:tab pos="4667250" algn="l"/>
                <a:tab pos="6096000" algn="l"/>
                <a:tab pos="8429625" algn="l"/>
                <a:tab pos="8972550" algn="l"/>
              </a:tabLst>
            </a:pPr>
            <a:r>
              <a:rPr lang="en-US" dirty="0" smtClean="0"/>
              <a:t>Direct competition to food markets </a:t>
            </a:r>
          </a:p>
          <a:p>
            <a:pPr defTabSz="508000">
              <a:tabLst>
                <a:tab pos="2333625" algn="l"/>
                <a:tab pos="4667250" algn="l"/>
                <a:tab pos="6096000" algn="l"/>
                <a:tab pos="8429625" algn="l"/>
                <a:tab pos="8972550" algn="l"/>
              </a:tabLst>
            </a:pPr>
            <a:endParaRPr lang="en-US" dirty="0" smtClean="0"/>
          </a:p>
          <a:p>
            <a:pPr defTabSz="508000">
              <a:tabLst>
                <a:tab pos="2333625" algn="l"/>
                <a:tab pos="4667250" algn="l"/>
                <a:tab pos="6096000" algn="l"/>
                <a:tab pos="8429625" algn="l"/>
                <a:tab pos="8972550" algn="l"/>
              </a:tabLst>
            </a:pPr>
            <a:r>
              <a:rPr lang="en-US" dirty="0" smtClean="0"/>
              <a:t>Ineffective conversion of sun light to biomass</a:t>
            </a:r>
            <a:endParaRPr lang="en-US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273475"/>
              </p:ext>
            </p:extLst>
          </p:nvPr>
        </p:nvGraphicFramePr>
        <p:xfrm>
          <a:off x="1993131" y="1257159"/>
          <a:ext cx="8496944" cy="2890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6023"/>
                <a:gridCol w="1974377"/>
                <a:gridCol w="1224136"/>
                <a:gridCol w="2376264"/>
                <a:gridCol w="12961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Kerosene from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Production </a:t>
                      </a:r>
                      <a:b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[Mt/a]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[%]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Cultivation area </a:t>
                      </a:r>
                    </a:p>
                    <a:p>
                      <a:pPr algn="ctr"/>
                      <a:r>
                        <a:rPr lang="en-US" sz="1800" b="1" kern="1200" noProof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</a:t>
                      </a:r>
                      <a:r>
                        <a:rPr lang="en-US" sz="1800" b="1" kern="1200" noProof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Mha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]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EU28 </a:t>
                      </a:r>
                    </a:p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[%]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Wheat</a:t>
                      </a:r>
                      <a:endParaRPr lang="en-US" sz="1800" b="0" kern="1200" baseline="300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23.0 – 32.9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40.1 – 58.2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26.7</a:t>
                      </a:r>
                      <a:r>
                        <a:rPr lang="en-US" sz="1800" b="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[1]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30.2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Sugar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3.9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7.0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1.6</a:t>
                      </a:r>
                      <a:r>
                        <a:rPr lang="en-US" sz="1800" b="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[1]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Rapeseed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7.3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12.9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12.9</a:t>
                      </a:r>
                      <a:r>
                        <a:rPr lang="en-US" sz="1800" b="0" kern="1200" baseline="300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[1]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13.3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Σ</a:t>
                      </a:r>
                      <a:endParaRPr lang="en-US" sz="20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34.3 – 44.2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60.7 – 78.2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39.9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45.2</a:t>
                      </a:r>
                      <a:endParaRPr lang="en-US" sz="1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cxnSp>
        <p:nvCxnSpPr>
          <p:cNvPr id="8" name="Gerade Verbindung 7"/>
          <p:cNvCxnSpPr/>
          <p:nvPr/>
        </p:nvCxnSpPr>
        <p:spPr>
          <a:xfrm>
            <a:off x="1921123" y="2128731"/>
            <a:ext cx="8640960" cy="0"/>
          </a:xfrm>
          <a:prstGeom prst="line">
            <a:avLst/>
          </a:prstGeom>
          <a:ln w="22225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1921123" y="3543524"/>
            <a:ext cx="8640960" cy="0"/>
          </a:xfrm>
          <a:prstGeom prst="line">
            <a:avLst/>
          </a:prstGeom>
          <a:ln w="254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fi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587" y="4027479"/>
            <a:ext cx="4356122" cy="2210627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1130400" y="6128419"/>
            <a:ext cx="8136904" cy="246128"/>
          </a:xfrm>
          <a:prstGeom prst="rect">
            <a:avLst/>
          </a:prstGeom>
          <a:solidFill>
            <a:schemeClr val="bg1"/>
          </a:solidFill>
        </p:spPr>
        <p:txBody>
          <a:bodyPr wrap="square" lIns="91347" tIns="45674" rIns="91347" bIns="45674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Eurostat „Crop statistics“ 2014</a:t>
            </a:r>
            <a:endParaRPr lang="en-US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4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Fuels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a </a:t>
            </a:r>
            <a:r>
              <a:rPr lang="de-DE" dirty="0" err="1"/>
              <a:t>sustanable</a:t>
            </a:r>
            <a:r>
              <a:rPr lang="de-DE" dirty="0"/>
              <a:t> </a:t>
            </a:r>
            <a:r>
              <a:rPr lang="de-DE" dirty="0" err="1"/>
              <a:t>aviation</a:t>
            </a:r>
            <a:r>
              <a:rPr lang="de-DE" dirty="0"/>
              <a:t> </a:t>
            </a:r>
            <a:r>
              <a:rPr lang="de-DE" dirty="0" err="1"/>
              <a:t>sector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• </a:t>
            </a:r>
            <a:r>
              <a:rPr lang="en-US" smtClean="0"/>
              <a:t>Alternative fuels from Biomass and Power (PBtL) </a:t>
            </a:r>
            <a:r>
              <a:rPr lang="de-DE" smtClean="0"/>
              <a:t>• R.-U. Dietrich 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10</a:t>
            </a:fld>
            <a:endParaRPr lang="en-GB" noProof="0" dirty="0"/>
          </a:p>
        </p:txBody>
      </p:sp>
      <p:sp>
        <p:nvSpPr>
          <p:cNvPr id="6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86003" y="1269554"/>
            <a:ext cx="11221200" cy="2880320"/>
          </a:xfrm>
        </p:spPr>
        <p:txBody>
          <a:bodyPr/>
          <a:lstStyle/>
          <a:p>
            <a:pPr marL="0" indent="0">
              <a:buNone/>
            </a:pPr>
            <a:r>
              <a:rPr lang="en-US" sz="2400" b="1" kern="0" dirty="0">
                <a:solidFill>
                  <a:srgbClr val="686868"/>
                </a:solidFill>
              </a:rPr>
              <a:t>Synthetic jet fuels (ASTM D7566 – 14c)</a:t>
            </a:r>
            <a:r>
              <a:rPr lang="en-US" sz="2400" b="1" kern="0" baseline="30000" dirty="0">
                <a:solidFill>
                  <a:srgbClr val="686868"/>
                </a:solidFill>
              </a:rPr>
              <a:t>[1]</a:t>
            </a: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sz="2400" b="1" kern="0" dirty="0"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endParaRPr lang="de-DE" dirty="0"/>
          </a:p>
        </p:txBody>
      </p:sp>
      <p:graphicFrame>
        <p:nvGraphicFramePr>
          <p:cNvPr id="7" name="Tabel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846374"/>
              </p:ext>
            </p:extLst>
          </p:nvPr>
        </p:nvGraphicFramePr>
        <p:xfrm>
          <a:off x="552971" y="1773610"/>
          <a:ext cx="10852032" cy="2377991"/>
        </p:xfrm>
        <a:graphic>
          <a:graphicData uri="http://schemas.openxmlformats.org/drawingml/2006/table">
            <a:tbl>
              <a:tblPr firstRow="1" bandRow="1"/>
              <a:tblGrid>
                <a:gridCol w="4209840"/>
                <a:gridCol w="4009716"/>
                <a:gridCol w="2632476"/>
              </a:tblGrid>
              <a:tr h="3048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Feedstock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Synthesis</a:t>
                      </a:r>
                      <a:r>
                        <a:rPr lang="en-US" sz="1400" baseline="0" noProof="0" dirty="0" smtClean="0"/>
                        <a:t> technology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400" noProof="0" dirty="0" smtClean="0"/>
                        <a:t>Fuel</a:t>
                      </a:r>
                      <a:endParaRPr lang="en-US" sz="1400" b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D2DB9">
                        <a:lumMod val="5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u="none" strike="noStrike" kern="1200" baseline="0" noProof="0" dirty="0" smtClean="0"/>
                        <a:t>Coal, natural gas, </a:t>
                      </a:r>
                      <a:r>
                        <a:rPr lang="en-US" sz="1400" b="0" i="1" u="none" strike="noStrike" kern="1200" baseline="0" noProof="0" dirty="0" smtClean="0"/>
                        <a:t>biomass</a:t>
                      </a:r>
                      <a:r>
                        <a:rPr lang="en-US" sz="1400" u="none" strike="noStrike" kern="1200" baseline="0" noProof="0" dirty="0" smtClean="0"/>
                        <a:t>, </a:t>
                      </a:r>
                      <a:r>
                        <a:rPr lang="en-US" sz="1400" i="1" u="none" strike="noStrike" kern="1200" baseline="0" noProof="0" dirty="0" smtClean="0"/>
                        <a:t>CO</a:t>
                      </a:r>
                      <a:r>
                        <a:rPr lang="en-US" sz="1400" i="1" u="none" strike="noStrike" kern="1200" baseline="-25000" noProof="0" dirty="0" smtClean="0"/>
                        <a:t>2 </a:t>
                      </a:r>
                      <a:r>
                        <a:rPr lang="en-US" sz="1400" i="1" u="none" strike="noStrike" kern="1200" baseline="0" noProof="0" dirty="0" smtClean="0"/>
                        <a:t>&amp; H</a:t>
                      </a:r>
                      <a:r>
                        <a:rPr lang="en-US" sz="1400" i="1" u="none" strike="noStrike" kern="1200" baseline="-25000" noProof="0" dirty="0" smtClean="0"/>
                        <a:t>2</a:t>
                      </a:r>
                      <a:endParaRPr lang="en-US" sz="1400" b="0" i="1" baseline="-2500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Fischer-Tropsch</a:t>
                      </a:r>
                      <a:r>
                        <a:rPr lang="en-US" sz="1400" baseline="0" noProof="0" dirty="0" smtClean="0"/>
                        <a:t> (FT) synthesis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paraffinic kerosene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Lipids from Biomass (e.g. algae, soya, </a:t>
                      </a:r>
                      <a:r>
                        <a:rPr lang="en-US" sz="1400" noProof="0" dirty="0" err="1" smtClean="0"/>
                        <a:t>jatropha</a:t>
                      </a:r>
                      <a:r>
                        <a:rPr lang="en-US" sz="1400" noProof="0" dirty="0" smtClean="0"/>
                        <a:t>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noProof="0" dirty="0" err="1" smtClean="0"/>
                        <a:t>Hydroprocessed</a:t>
                      </a:r>
                      <a:r>
                        <a:rPr lang="en-US" sz="1400" u="none" strike="noStrike" kern="1200" baseline="0" noProof="0" dirty="0" smtClean="0"/>
                        <a:t> esters and fatty acids (HEFA)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paraffinic kerosene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Sugar from Biomass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u="none" strike="noStrike" kern="1200" baseline="0" noProof="0" dirty="0" smtClean="0"/>
                        <a:t>Direct Sugars to Hydrocarbons (DSHC)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400" noProof="0" dirty="0" smtClean="0"/>
                        <a:t>Synthetic</a:t>
                      </a:r>
                      <a:r>
                        <a:rPr lang="en-US" sz="1400" baseline="0" noProof="0" dirty="0" smtClean="0"/>
                        <a:t> </a:t>
                      </a:r>
                      <a:r>
                        <a:rPr lang="en-US" sz="1400" baseline="0" noProof="0" dirty="0" err="1" smtClean="0"/>
                        <a:t>iso-paraffins</a:t>
                      </a:r>
                      <a:r>
                        <a:rPr lang="en-US" sz="1400" baseline="0" noProof="0" dirty="0" smtClean="0"/>
                        <a:t> / </a:t>
                      </a:r>
                      <a:r>
                        <a:rPr lang="en-US" sz="1400" baseline="0" noProof="0" dirty="0" err="1" smtClean="0"/>
                        <a:t>Farnesane</a:t>
                      </a:r>
                      <a:endParaRPr lang="en-US" sz="1400" b="0" noProof="0" dirty="0"/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40000"/>
                      </a:srgbClr>
                    </a:solidFill>
                  </a:tcPr>
                </a:tc>
              </a:tr>
              <a:tr h="5182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Bioethanol (-propanol, -butanol)</a:t>
                      </a: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dehydration+oligomerization+hydration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 (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Alcohol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-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to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-Jet, </a:t>
                      </a:r>
                      <a:r>
                        <a:rPr lang="de-DE" sz="1400" kern="1200" noProof="0" dirty="0" err="1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AtJ</a:t>
                      </a:r>
                      <a:r>
                        <a:rPr lang="de-DE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)</a:t>
                      </a: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noProof="0" dirty="0" smtClean="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AD-SPK</a:t>
                      </a:r>
                      <a:endParaRPr lang="en-US" sz="1400" kern="1200" noProof="0" dirty="0">
                        <a:solidFill>
                          <a:schemeClr val="dk1"/>
                        </a:solidFill>
                        <a:latin typeface="Arial"/>
                        <a:ea typeface="ヒラギノ角ゴ Pro W3"/>
                        <a:cs typeface="Arial"/>
                      </a:endParaRPr>
                    </a:p>
                  </a:txBody>
                  <a:tcPr marL="121952" marR="121952" marT="45731" marB="45731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333CC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Rechteck 7"/>
          <p:cNvSpPr/>
          <p:nvPr/>
        </p:nvSpPr>
        <p:spPr bwMode="auto">
          <a:xfrm>
            <a:off x="552972" y="2094386"/>
            <a:ext cx="10813055" cy="503036"/>
          </a:xfrm>
          <a:prstGeom prst="rect">
            <a:avLst/>
          </a:prstGeom>
          <a:noFill/>
          <a:ln w="285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defTabSz="1087304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9" name="Titel 1"/>
          <p:cNvSpPr txBox="1">
            <a:spLocks/>
          </p:cNvSpPr>
          <p:nvPr/>
        </p:nvSpPr>
        <p:spPr>
          <a:xfrm>
            <a:off x="701224" y="4402179"/>
            <a:ext cx="9792133" cy="468108"/>
          </a:xfrm>
          <a:prstGeom prst="rect">
            <a:avLst/>
          </a:prstGeom>
        </p:spPr>
        <p:txBody>
          <a:bodyPr lIns="108749" tIns="54373" rIns="108749" bIns="54373"/>
          <a:lstStyle>
            <a:lvl1pPr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86868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86868"/>
                </a:solidFill>
                <a:latin typeface="Arial" charset="0"/>
                <a:ea typeface="ヒラギノ角ゴ Pro W3" charset="-128"/>
                <a:cs typeface="Arial" charset="0"/>
              </a:defRPr>
            </a:lvl2pPr>
            <a:lvl3pPr algn="l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86868"/>
                </a:solidFill>
                <a:latin typeface="Arial" charset="0"/>
                <a:ea typeface="ヒラギノ角ゴ Pro W3" charset="-128"/>
                <a:cs typeface="Arial" charset="0"/>
              </a:defRPr>
            </a:lvl3pPr>
            <a:lvl4pPr algn="l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86868"/>
                </a:solidFill>
                <a:latin typeface="Arial" charset="0"/>
                <a:ea typeface="ヒラギノ角ゴ Pro W3" charset="-128"/>
                <a:cs typeface="Arial" charset="0"/>
              </a:defRPr>
            </a:lvl4pPr>
            <a:lvl5pPr algn="l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86868"/>
                </a:solidFill>
                <a:latin typeface="Arial" charset="0"/>
                <a:ea typeface="ヒラギノ角ゴ Pro W3" charset="-128"/>
                <a:cs typeface="Arial" charset="0"/>
              </a:defRPr>
            </a:lvl5pPr>
            <a:lvl6pPr marL="457200" algn="l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86868"/>
                </a:solidFill>
                <a:latin typeface="Arial" charset="0"/>
                <a:ea typeface="ヒラギノ角ゴ Pro W3" charset="-128"/>
                <a:cs typeface="Arial" charset="0"/>
              </a:defRPr>
            </a:lvl6pPr>
            <a:lvl7pPr marL="914400" algn="l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86868"/>
                </a:solidFill>
                <a:latin typeface="Arial" charset="0"/>
                <a:ea typeface="ヒラギノ角ゴ Pro W3" charset="-128"/>
                <a:cs typeface="Arial" charset="0"/>
              </a:defRPr>
            </a:lvl7pPr>
            <a:lvl8pPr marL="1371600" algn="l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86868"/>
                </a:solidFill>
                <a:latin typeface="Arial" charset="0"/>
                <a:ea typeface="ヒラギノ角ゴ Pro W3" charset="-128"/>
                <a:cs typeface="Arial" charset="0"/>
              </a:defRPr>
            </a:lvl8pPr>
            <a:lvl9pPr marL="1828800" algn="l" rtl="0" eaLnBrk="1" fontAlgn="base" hangingPunct="1">
              <a:lnSpc>
                <a:spcPts val="2900"/>
              </a:lnSpc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686868"/>
                </a:solidFill>
                <a:latin typeface="Arial" charset="0"/>
                <a:ea typeface="ヒラギノ角ゴ Pro W3" charset="-128"/>
                <a:cs typeface="Arial" charset="0"/>
              </a:defRPr>
            </a:lvl9pPr>
          </a:lstStyle>
          <a:p>
            <a:r>
              <a:rPr lang="en-US" kern="0" dirty="0" smtClean="0">
                <a:latin typeface="Arial"/>
                <a:ea typeface="ヒラギノ角ゴ Pro W3"/>
                <a:cs typeface="Arial"/>
              </a:rPr>
              <a:t>Fischer-</a:t>
            </a:r>
            <a:r>
              <a:rPr lang="en-US" kern="0" dirty="0" err="1" smtClean="0">
                <a:latin typeface="Arial"/>
                <a:ea typeface="ヒラギノ角ゴ Pro W3"/>
                <a:cs typeface="Arial"/>
              </a:rPr>
              <a:t>Tropsch</a:t>
            </a:r>
            <a:r>
              <a:rPr lang="en-US" kern="0" dirty="0" smtClean="0">
                <a:latin typeface="Arial"/>
                <a:ea typeface="ヒラギノ角ゴ Pro W3"/>
                <a:cs typeface="Arial"/>
              </a:rPr>
              <a:t> synthesis</a:t>
            </a:r>
            <a:endParaRPr lang="en-US" kern="0" dirty="0">
              <a:latin typeface="Arial"/>
              <a:ea typeface="ヒラギノ角ゴ Pro W3"/>
              <a:cs typeface="Arial"/>
            </a:endParaRPr>
          </a:p>
        </p:txBody>
      </p:sp>
      <p:sp>
        <p:nvSpPr>
          <p:cNvPr id="10" name="Textplatzhalter 1"/>
          <p:cNvSpPr txBox="1">
            <a:spLocks/>
          </p:cNvSpPr>
          <p:nvPr/>
        </p:nvSpPr>
        <p:spPr bwMode="auto">
          <a:xfrm>
            <a:off x="517772" y="4870288"/>
            <a:ext cx="11282938" cy="1341198"/>
          </a:xfrm>
          <a:prstGeom prst="rect">
            <a:avLst/>
          </a:prstGeom>
          <a:noFill/>
          <a:ln>
            <a:noFill/>
          </a:ln>
          <a:effectLst>
            <a:glow rad="127000">
              <a:srgbClr val="FFFFFF">
                <a:alpha val="80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9388" indent="-1793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5475" indent="-1793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7913" indent="-1793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24000" indent="-17938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0088" indent="-173038" algn="l" rtl="0" eaLnBrk="1" fontAlgn="base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272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844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3416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798888" indent="-173038" algn="l" rtl="0" eaLnBrk="1" fontAlgn="base" hangingPunct="1">
              <a:lnSpc>
                <a:spcPts val="2600"/>
              </a:lnSpc>
              <a:spcBef>
                <a:spcPct val="0"/>
              </a:spcBef>
              <a:spcAft>
                <a:spcPct val="0"/>
              </a:spcAft>
              <a:buChar char="-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4599" marR="0" lvl="1" indent="-214071" algn="l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/>
              </a:rPr>
              <a:t>Large scale, commercial technology</a:t>
            </a:r>
          </a:p>
          <a:p>
            <a:pPr marL="744599" marR="0" lvl="1" indent="-214071" algn="l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/>
              </a:rPr>
              <a:t>Based on synthesis gas, which can be produced from almost any carbon and hydrogen source</a:t>
            </a:r>
          </a:p>
          <a:p>
            <a:pPr marL="744599" marR="0" lvl="1" indent="-214071" algn="l" defTabSz="914400" rtl="0" eaLnBrk="1" fontAlgn="base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/>
              </a:rPr>
              <a:t>Fully synthetic kerosene achievable</a:t>
            </a:r>
            <a:r>
              <a:rPr kumimoji="0" lang="en-US" sz="1800" b="0" i="0" u="none" strike="noStrike" kern="0" cap="none" spc="0" normalizeH="0" baseline="3000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ヒラギノ角ゴ Pro W3"/>
                <a:cs typeface="Arial"/>
              </a:rPr>
              <a:t>[2] 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1260000" y="6120000"/>
            <a:ext cx="8835282" cy="417585"/>
          </a:xfrm>
          <a:prstGeom prst="rect">
            <a:avLst/>
          </a:prstGeom>
          <a:solidFill>
            <a:schemeClr val="bg1"/>
          </a:solidFill>
        </p:spPr>
        <p:txBody>
          <a:bodyPr wrap="square" lIns="108749" tIns="54373" rIns="108749" bIns="54373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[1] ASTM International, „ASTM D7566 - 14C: Standard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Specification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Aviation Turbine Fuel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Containing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Synthesized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Hydrocarbons</a:t>
            </a:r>
            <a:r>
              <a:rPr lang="de-DE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“, 2015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[2] UK Ministry of Defense, „DEF STAN 91-91: Turbine Fuel, Kerosene Type, Jet A-1,“ UK Defense Standardization, 2011.</a:t>
            </a:r>
          </a:p>
        </p:txBody>
      </p:sp>
    </p:spTree>
    <p:extLst>
      <p:ext uri="{BB962C8B-B14F-4D97-AF65-F5344CB8AC3E}">
        <p14:creationId xmlns:p14="http://schemas.microsoft.com/office/powerpoint/2010/main" val="2030050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• </a:t>
            </a:r>
            <a:r>
              <a:rPr lang="en-US" smtClean="0"/>
              <a:t>Alternative fuels from Biomass and Power (PBtL) </a:t>
            </a:r>
            <a:r>
              <a:rPr lang="de-DE" smtClean="0"/>
              <a:t>• R.-U. Dietrich 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11</a:t>
            </a:fld>
            <a:endParaRPr lang="en-GB" noProof="0" dirty="0"/>
          </a:p>
        </p:txBody>
      </p:sp>
      <p:sp>
        <p:nvSpPr>
          <p:cNvPr id="6" name="Titel 2"/>
          <p:cNvSpPr>
            <a:spLocks noGrp="1"/>
          </p:cNvSpPr>
          <p:nvPr>
            <p:ph type="title"/>
          </p:nvPr>
        </p:nvSpPr>
        <p:spPr>
          <a:xfrm>
            <a:off x="485999" y="648000"/>
            <a:ext cx="11221200" cy="738000"/>
          </a:xfrm>
        </p:spPr>
        <p:txBody>
          <a:bodyPr/>
          <a:lstStyle/>
          <a:p>
            <a:r>
              <a:rPr lang="en-US" dirty="0" smtClean="0"/>
              <a:t>Production routs of alternative Kerosene</a:t>
            </a:r>
            <a:endParaRPr lang="en-US" dirty="0"/>
          </a:p>
        </p:txBody>
      </p:sp>
      <p:sp>
        <p:nvSpPr>
          <p:cNvPr id="7" name="Pfeil nach rechts 6"/>
          <p:cNvSpPr/>
          <p:nvPr/>
        </p:nvSpPr>
        <p:spPr>
          <a:xfrm rot="5400000">
            <a:off x="10827803" y="4767943"/>
            <a:ext cx="432054" cy="204032"/>
          </a:xfrm>
          <a:prstGeom prst="rightArrow">
            <a:avLst/>
          </a:prstGeom>
          <a:gradFill>
            <a:gsLst>
              <a:gs pos="0">
                <a:srgbClr val="FAF257">
                  <a:alpha val="50000"/>
                </a:srgbClr>
              </a:gs>
              <a:gs pos="50000">
                <a:srgbClr val="F0C53B">
                  <a:alpha val="50000"/>
                </a:srgbClr>
              </a:gs>
              <a:gs pos="100000">
                <a:srgbClr val="BB7A1B">
                  <a:alpha val="50000"/>
                </a:srgb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lIns="0" tIns="36000" rIns="0" bIns="0" rtlCol="0">
            <a:noAutofit/>
          </a:bodyPr>
          <a:lstStyle/>
          <a:p>
            <a:pPr algn="ctr" defTabSz="914400"/>
            <a:endParaRPr lang="en-US" sz="1600" b="1" dirty="0">
              <a:solidFill>
                <a:prstClr val="black"/>
              </a:solidFill>
              <a:latin typeface="Frutiger 45 Light" panose="020B0303030504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908628" y="3509287"/>
            <a:ext cx="1368151" cy="1144643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Frutiger 45 Light" panose="020B0303030504020204" pitchFamily="34" charset="0"/>
            </a:endParaRPr>
          </a:p>
        </p:txBody>
      </p:sp>
      <p:sp>
        <p:nvSpPr>
          <p:cNvPr id="9" name="Abgerundetes Rechteck 8"/>
          <p:cNvSpPr/>
          <p:nvPr/>
        </p:nvSpPr>
        <p:spPr>
          <a:xfrm>
            <a:off x="908627" y="1271453"/>
            <a:ext cx="1224136" cy="1580379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Abgerundetes Rechteck 9"/>
          <p:cNvSpPr/>
          <p:nvPr/>
        </p:nvSpPr>
        <p:spPr>
          <a:xfrm>
            <a:off x="2468786" y="1275632"/>
            <a:ext cx="1224136" cy="1580379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bgerundetes Rechteck 10"/>
          <p:cNvSpPr/>
          <p:nvPr/>
        </p:nvSpPr>
        <p:spPr>
          <a:xfrm>
            <a:off x="4005046" y="1277829"/>
            <a:ext cx="1224136" cy="1580379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Abgerundetes Rechteck 11"/>
          <p:cNvSpPr/>
          <p:nvPr/>
        </p:nvSpPr>
        <p:spPr>
          <a:xfrm>
            <a:off x="5587292" y="1275930"/>
            <a:ext cx="1224136" cy="1580379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Abgerundetes Rechteck 12"/>
          <p:cNvSpPr/>
          <p:nvPr/>
        </p:nvSpPr>
        <p:spPr>
          <a:xfrm>
            <a:off x="7173126" y="1275930"/>
            <a:ext cx="1224136" cy="1580379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bgerundetes Rechteck 13"/>
          <p:cNvSpPr/>
          <p:nvPr/>
        </p:nvSpPr>
        <p:spPr>
          <a:xfrm>
            <a:off x="8757302" y="1277828"/>
            <a:ext cx="1224136" cy="1580379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Abgerundetes Rechteck 14"/>
          <p:cNvSpPr/>
          <p:nvPr/>
        </p:nvSpPr>
        <p:spPr>
          <a:xfrm>
            <a:off x="10341675" y="1269554"/>
            <a:ext cx="1224136" cy="1580379"/>
          </a:xfrm>
          <a:prstGeom prst="roundRect">
            <a:avLst>
              <a:gd name="adj" fmla="val 11388"/>
            </a:avLst>
          </a:prstGeom>
          <a:solidFill>
            <a:schemeClr val="bg1"/>
          </a:solidFill>
          <a:ln w="952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Pfeil nach rechts 15"/>
          <p:cNvSpPr/>
          <p:nvPr/>
        </p:nvSpPr>
        <p:spPr>
          <a:xfrm rot="5400000">
            <a:off x="7073526" y="4767943"/>
            <a:ext cx="432053" cy="204032"/>
          </a:xfrm>
          <a:prstGeom prst="rightArrow">
            <a:avLst/>
          </a:prstGeom>
          <a:gradFill>
            <a:gsLst>
              <a:gs pos="0">
                <a:srgbClr val="FAF257">
                  <a:alpha val="50000"/>
                </a:srgbClr>
              </a:gs>
              <a:gs pos="50000">
                <a:srgbClr val="F0C53B">
                  <a:alpha val="50000"/>
                </a:srgbClr>
              </a:gs>
              <a:gs pos="100000">
                <a:srgbClr val="BB7A1B">
                  <a:alpha val="50000"/>
                </a:srgb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lIns="0" tIns="36000" rIns="0" bIns="0" rtlCol="0">
            <a:noAutofit/>
          </a:bodyPr>
          <a:lstStyle/>
          <a:p>
            <a:pPr algn="ctr" defTabSz="914400"/>
            <a:endParaRPr lang="en-US" sz="1600" b="1" dirty="0">
              <a:solidFill>
                <a:prstClr val="black"/>
              </a:solidFill>
              <a:latin typeface="Frutiger 45 Light" panose="020B0303030504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17" name="Abgerundetes Rechteck 16"/>
          <p:cNvSpPr/>
          <p:nvPr/>
        </p:nvSpPr>
        <p:spPr>
          <a:xfrm>
            <a:off x="2469042" y="3503749"/>
            <a:ext cx="9096769" cy="1150181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white"/>
              </a:solidFill>
              <a:latin typeface="Frutiger 45 Light" panose="020B0303030504020204" pitchFamily="34" charset="0"/>
            </a:endParaRPr>
          </a:p>
        </p:txBody>
      </p:sp>
      <p:sp>
        <p:nvSpPr>
          <p:cNvPr id="18" name="Pfeil nach rechts 17"/>
          <p:cNvSpPr/>
          <p:nvPr/>
        </p:nvSpPr>
        <p:spPr>
          <a:xfrm rot="5400000">
            <a:off x="1170026" y="3148082"/>
            <a:ext cx="843936" cy="264191"/>
          </a:xfrm>
          <a:prstGeom prst="rightArrow">
            <a:avLst/>
          </a:prstGeom>
          <a:gradFill flip="none" rotWithShape="1">
            <a:gsLst>
              <a:gs pos="0">
                <a:schemeClr val="bg2">
                  <a:lumMod val="50000"/>
                </a:schemeClr>
              </a:gs>
              <a:gs pos="51000">
                <a:schemeClr val="bg2">
                  <a:lumMod val="75000"/>
                </a:schemeClr>
              </a:gs>
              <a:gs pos="100000">
                <a:schemeClr val="bg2">
                  <a:lumMod val="90000"/>
                </a:schemeClr>
              </a:gs>
            </a:gsLst>
            <a:lin ang="27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hteckiger Pfeil 18"/>
          <p:cNvSpPr/>
          <p:nvPr/>
        </p:nvSpPr>
        <p:spPr>
          <a:xfrm rot="5400000" flipV="1">
            <a:off x="8540926" y="2926322"/>
            <a:ext cx="373150" cy="1212123"/>
          </a:xfrm>
          <a:prstGeom prst="bentArrow">
            <a:avLst>
              <a:gd name="adj1" fmla="val 33625"/>
              <a:gd name="adj2" fmla="val 32258"/>
              <a:gd name="adj3" fmla="val 41779"/>
              <a:gd name="adj4" fmla="val 43750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51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feil nach rechts 19"/>
          <p:cNvSpPr/>
          <p:nvPr/>
        </p:nvSpPr>
        <p:spPr>
          <a:xfrm rot="5400000">
            <a:off x="10517210" y="3162513"/>
            <a:ext cx="872799" cy="264191"/>
          </a:xfrm>
          <a:prstGeom prst="rightArrow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1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hteckiger Pfeil 20"/>
          <p:cNvSpPr/>
          <p:nvPr/>
        </p:nvSpPr>
        <p:spPr>
          <a:xfrm rot="5400000" flipV="1">
            <a:off x="5412363" y="2908772"/>
            <a:ext cx="315712" cy="1258287"/>
          </a:xfrm>
          <a:prstGeom prst="bentArrow">
            <a:avLst>
              <a:gd name="adj1" fmla="val 37312"/>
              <a:gd name="adj2" fmla="val 36589"/>
              <a:gd name="adj3" fmla="val 44682"/>
              <a:gd name="adj4" fmla="val 43750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Rechteckiger Pfeil 21"/>
          <p:cNvSpPr/>
          <p:nvPr/>
        </p:nvSpPr>
        <p:spPr>
          <a:xfrm rot="5400000">
            <a:off x="6701754" y="2955348"/>
            <a:ext cx="334888" cy="1184313"/>
          </a:xfrm>
          <a:prstGeom prst="bentArrow">
            <a:avLst>
              <a:gd name="adj1" fmla="val 37312"/>
              <a:gd name="adj2" fmla="val 39574"/>
              <a:gd name="adj3" fmla="val 43907"/>
              <a:gd name="adj4" fmla="val 43750"/>
            </a:avLst>
          </a:prstGeom>
          <a:gradFill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hteckiger Pfeil 22"/>
          <p:cNvSpPr/>
          <p:nvPr/>
        </p:nvSpPr>
        <p:spPr>
          <a:xfrm rot="5400000">
            <a:off x="6249745" y="2215305"/>
            <a:ext cx="669774" cy="2329510"/>
          </a:xfrm>
          <a:prstGeom prst="bentArrow">
            <a:avLst>
              <a:gd name="adj1" fmla="val 20120"/>
              <a:gd name="adj2" fmla="val 19342"/>
              <a:gd name="adj3" fmla="val 22114"/>
              <a:gd name="adj4" fmla="val 43750"/>
            </a:avLst>
          </a:prstGeom>
          <a:gradFill>
            <a:gsLst>
              <a:gs pos="0">
                <a:srgbClr val="00FF00"/>
              </a:gs>
              <a:gs pos="51000">
                <a:srgbClr val="66FF66"/>
              </a:gs>
              <a:gs pos="100000">
                <a:srgbClr val="99FF99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hteckiger Pfeil 23"/>
          <p:cNvSpPr/>
          <p:nvPr/>
        </p:nvSpPr>
        <p:spPr>
          <a:xfrm rot="5400000">
            <a:off x="5022019" y="2712079"/>
            <a:ext cx="650601" cy="1316789"/>
          </a:xfrm>
          <a:prstGeom prst="bentArrow">
            <a:avLst>
              <a:gd name="adj1" fmla="val 21218"/>
              <a:gd name="adj2" fmla="val 18656"/>
              <a:gd name="adj3" fmla="val 23048"/>
              <a:gd name="adj4" fmla="val 43750"/>
            </a:avLst>
          </a:prstGeom>
          <a:gradFill>
            <a:gsLst>
              <a:gs pos="0">
                <a:srgbClr val="00FF00"/>
              </a:gs>
              <a:gs pos="51000">
                <a:srgbClr val="66FF66"/>
              </a:gs>
              <a:gs pos="100000">
                <a:srgbClr val="99FF99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Pfeil nach rechts 24"/>
          <p:cNvSpPr/>
          <p:nvPr/>
        </p:nvSpPr>
        <p:spPr>
          <a:xfrm rot="5400000">
            <a:off x="4230063" y="3140757"/>
            <a:ext cx="845835" cy="264191"/>
          </a:xfrm>
          <a:prstGeom prst="rightArrow">
            <a:avLst/>
          </a:prstGeom>
          <a:gradFill flip="none" rotWithShape="1">
            <a:gsLst>
              <a:gs pos="0">
                <a:srgbClr val="00FF00"/>
              </a:gs>
              <a:gs pos="51000">
                <a:srgbClr val="66FF66"/>
              </a:gs>
              <a:gs pos="100000">
                <a:srgbClr val="99FF99"/>
              </a:gs>
            </a:gsLst>
            <a:lin ang="27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hteckiger Pfeil 25"/>
          <p:cNvSpPr/>
          <p:nvPr/>
        </p:nvSpPr>
        <p:spPr>
          <a:xfrm rot="5400000">
            <a:off x="3516726" y="2847267"/>
            <a:ext cx="496395" cy="1223889"/>
          </a:xfrm>
          <a:prstGeom prst="bentArrow">
            <a:avLst>
              <a:gd name="adj1" fmla="val 25000"/>
              <a:gd name="adj2" fmla="val 28198"/>
              <a:gd name="adj3" fmla="val 30116"/>
              <a:gd name="adj4" fmla="val 43750"/>
            </a:avLst>
          </a:prstGeom>
          <a:gradFill>
            <a:gsLst>
              <a:gs pos="0">
                <a:schemeClr val="accent6">
                  <a:lumMod val="75000"/>
                </a:schemeClr>
              </a:gs>
              <a:gs pos="51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1052643" y="3716182"/>
            <a:ext cx="1080000" cy="57960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>
            <a:defPPr>
              <a:defRPr lang="de-DE"/>
            </a:defPPr>
            <a:lvl1pPr algn="ctr">
              <a:defRPr sz="105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dirty="0" err="1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Biofuel</a:t>
            </a:r>
            <a:r>
              <a:rPr lang="de-DE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 1. Gen.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2612922" y="3714947"/>
            <a:ext cx="1080000" cy="58084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>
            <a:defPPr>
              <a:defRPr lang="de-DE"/>
            </a:defPPr>
            <a:lvl1pPr algn="ctr">
              <a:defRPr sz="105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Biomass-to-Liquid (BtL)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8829446" y="3716183"/>
            <a:ext cx="1080000" cy="5796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>
            <a:defPPr>
              <a:defRPr lang="de-DE"/>
            </a:defPPr>
            <a:lvl1pPr algn="ctr">
              <a:defRPr sz="1050" b="1">
                <a:latin typeface="Arial" pitchFamily="34" charset="0"/>
                <a:cs typeface="Arial" pitchFamily="34" charset="0"/>
              </a:defRPr>
            </a:lvl1pPr>
          </a:lstStyle>
          <a:p>
            <a:pPr defTabSz="914400"/>
            <a:r>
              <a:rPr lang="de-DE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Waste-to-Liquid (WtL)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5722703" y="3710931"/>
            <a:ext cx="1080000" cy="5848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>
            <a:defPPr>
              <a:defRPr lang="de-DE"/>
            </a:defPPr>
            <a:lvl1pPr algn="ctr">
              <a:defRPr sz="1050" b="1">
                <a:latin typeface="Arial" pitchFamily="34" charset="0"/>
                <a:cs typeface="Arial" pitchFamily="34" charset="0"/>
              </a:defRPr>
            </a:lvl1pPr>
          </a:lstStyle>
          <a:p>
            <a:pPr defTabSz="914400"/>
            <a:r>
              <a:rPr lang="en-US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Power-to-Liquid (PtL)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4148926" y="3710931"/>
            <a:ext cx="1080000" cy="584858"/>
          </a:xfrm>
          <a:custGeom>
            <a:avLst/>
            <a:gdLst>
              <a:gd name="connsiteX0" fmla="*/ 0 w 1080000"/>
              <a:gd name="connsiteY0" fmla="*/ 0 h 484748"/>
              <a:gd name="connsiteX1" fmla="*/ 1080000 w 1080000"/>
              <a:gd name="connsiteY1" fmla="*/ 0 h 484748"/>
              <a:gd name="connsiteX2" fmla="*/ 1080000 w 1080000"/>
              <a:gd name="connsiteY2" fmla="*/ 484748 h 484748"/>
              <a:gd name="connsiteX3" fmla="*/ 0 w 1080000"/>
              <a:gd name="connsiteY3" fmla="*/ 484748 h 484748"/>
              <a:gd name="connsiteX4" fmla="*/ 0 w 1080000"/>
              <a:gd name="connsiteY4" fmla="*/ 0 h 484748"/>
              <a:gd name="connsiteX0" fmla="*/ 0 w 1080000"/>
              <a:gd name="connsiteY0" fmla="*/ 3079 h 487827"/>
              <a:gd name="connsiteX1" fmla="*/ 276200 w 1080000"/>
              <a:gd name="connsiteY1" fmla="*/ 0 h 487827"/>
              <a:gd name="connsiteX2" fmla="*/ 1080000 w 1080000"/>
              <a:gd name="connsiteY2" fmla="*/ 3079 h 487827"/>
              <a:gd name="connsiteX3" fmla="*/ 1080000 w 1080000"/>
              <a:gd name="connsiteY3" fmla="*/ 487827 h 487827"/>
              <a:gd name="connsiteX4" fmla="*/ 0 w 1080000"/>
              <a:gd name="connsiteY4" fmla="*/ 487827 h 487827"/>
              <a:gd name="connsiteX5" fmla="*/ 0 w 1080000"/>
              <a:gd name="connsiteY5" fmla="*/ 3079 h 487827"/>
              <a:gd name="connsiteX0" fmla="*/ 0 w 1080000"/>
              <a:gd name="connsiteY0" fmla="*/ 3079 h 487827"/>
              <a:gd name="connsiteX1" fmla="*/ 276200 w 1080000"/>
              <a:gd name="connsiteY1" fmla="*/ 0 h 487827"/>
              <a:gd name="connsiteX2" fmla="*/ 825475 w 1080000"/>
              <a:gd name="connsiteY2" fmla="*/ 1588 h 487827"/>
              <a:gd name="connsiteX3" fmla="*/ 1080000 w 1080000"/>
              <a:gd name="connsiteY3" fmla="*/ 3079 h 487827"/>
              <a:gd name="connsiteX4" fmla="*/ 1080000 w 1080000"/>
              <a:gd name="connsiteY4" fmla="*/ 487827 h 487827"/>
              <a:gd name="connsiteX5" fmla="*/ 0 w 1080000"/>
              <a:gd name="connsiteY5" fmla="*/ 487827 h 487827"/>
              <a:gd name="connsiteX6" fmla="*/ 0 w 1080000"/>
              <a:gd name="connsiteY6" fmla="*/ 3079 h 487827"/>
              <a:gd name="connsiteX0" fmla="*/ 0 w 1080000"/>
              <a:gd name="connsiteY0" fmla="*/ 3079 h 487827"/>
              <a:gd name="connsiteX1" fmla="*/ 276200 w 1080000"/>
              <a:gd name="connsiteY1" fmla="*/ 0 h 487827"/>
              <a:gd name="connsiteX2" fmla="*/ 538138 w 1080000"/>
              <a:gd name="connsiteY2" fmla="*/ 1 h 487827"/>
              <a:gd name="connsiteX3" fmla="*/ 825475 w 1080000"/>
              <a:gd name="connsiteY3" fmla="*/ 1588 h 487827"/>
              <a:gd name="connsiteX4" fmla="*/ 1080000 w 1080000"/>
              <a:gd name="connsiteY4" fmla="*/ 3079 h 487827"/>
              <a:gd name="connsiteX5" fmla="*/ 1080000 w 1080000"/>
              <a:gd name="connsiteY5" fmla="*/ 487827 h 487827"/>
              <a:gd name="connsiteX6" fmla="*/ 0 w 1080000"/>
              <a:gd name="connsiteY6" fmla="*/ 487827 h 487827"/>
              <a:gd name="connsiteX7" fmla="*/ 0 w 1080000"/>
              <a:gd name="connsiteY7" fmla="*/ 3079 h 4878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080000" h="487827">
                <a:moveTo>
                  <a:pt x="0" y="3079"/>
                </a:moveTo>
                <a:lnTo>
                  <a:pt x="276200" y="0"/>
                </a:lnTo>
                <a:lnTo>
                  <a:pt x="538138" y="1"/>
                </a:lnTo>
                <a:lnTo>
                  <a:pt x="825475" y="1588"/>
                </a:lnTo>
                <a:lnTo>
                  <a:pt x="1080000" y="3079"/>
                </a:lnTo>
                <a:lnTo>
                  <a:pt x="1080000" y="487827"/>
                </a:lnTo>
                <a:lnTo>
                  <a:pt x="0" y="487827"/>
                </a:lnTo>
                <a:lnTo>
                  <a:pt x="0" y="307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>
            <a:defPPr>
              <a:defRPr lang="de-DE"/>
            </a:defPPr>
            <a:lvl1pPr algn="ctr">
              <a:defRPr sz="1050" b="1">
                <a:latin typeface="Arial" pitchFamily="34" charset="0"/>
                <a:cs typeface="Arial" pitchFamily="34" charset="0"/>
              </a:defRPr>
            </a:lvl1pPr>
          </a:lstStyle>
          <a:p>
            <a:pPr defTabSz="914400"/>
            <a:r>
              <a:rPr lang="en-US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Power and Biomass-to-Liquid (PBtL)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10413742" y="3731008"/>
            <a:ext cx="1080000" cy="56478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>
            <a:defPPr>
              <a:defRPr lang="de-DE"/>
            </a:defPPr>
            <a:lvl1pPr algn="ctr">
              <a:defRPr sz="1050" b="1">
                <a:latin typeface="Arial" pitchFamily="34" charset="0"/>
                <a:cs typeface="Arial" pitchFamily="34" charset="0"/>
              </a:defRPr>
            </a:lvl1pPr>
          </a:lstStyle>
          <a:p>
            <a:pPr defTabSz="914400"/>
            <a:r>
              <a:rPr lang="en-US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Coal/Gas-to-Liquid (CtL/GtL)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7293908" y="3718959"/>
            <a:ext cx="1080000" cy="5768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 anchor="ctr" anchorCtr="0">
            <a:noAutofit/>
          </a:bodyPr>
          <a:lstStyle>
            <a:defPPr>
              <a:defRPr lang="de-DE"/>
            </a:defPPr>
            <a:lvl1pPr algn="ctr">
              <a:defRPr sz="1050" b="1">
                <a:latin typeface="Arial" pitchFamily="34" charset="0"/>
                <a:cs typeface="Arial" pitchFamily="34" charset="0"/>
              </a:defRPr>
            </a:lvl1pPr>
          </a:lstStyle>
          <a:p>
            <a:pPr defTabSz="914400"/>
            <a:r>
              <a:rPr lang="en-US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Power and Coal/Gas/Waste-to-Liquid</a:t>
            </a:r>
          </a:p>
        </p:txBody>
      </p:sp>
      <p:sp>
        <p:nvSpPr>
          <p:cNvPr id="34" name="Abgerundetes Rechteck 33"/>
          <p:cNvSpPr/>
          <p:nvPr/>
        </p:nvSpPr>
        <p:spPr>
          <a:xfrm>
            <a:off x="908627" y="2059744"/>
            <a:ext cx="1224000" cy="792088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de-DE" sz="1200" b="1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Cultivated</a:t>
            </a:r>
            <a:r>
              <a:rPr lang="de-DE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</a:t>
            </a:r>
            <a:r>
              <a:rPr lang="de-DE" sz="1200" b="1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plants</a:t>
            </a:r>
            <a:r>
              <a:rPr lang="de-DE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</a:t>
            </a:r>
            <a:br>
              <a:rPr lang="de-DE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</a:b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(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wheat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rape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beets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etc.)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2468786" y="5085978"/>
            <a:ext cx="9097025" cy="1080119"/>
          </a:xfrm>
          <a:prstGeom prst="rect">
            <a:avLst/>
          </a:prstGeom>
          <a:gradFill>
            <a:gsLst>
              <a:gs pos="0">
                <a:srgbClr val="FAF257"/>
              </a:gs>
              <a:gs pos="50000">
                <a:srgbClr val="F0C53B"/>
              </a:gs>
              <a:gs pos="100000">
                <a:srgbClr val="BB7A1B"/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lIns="0" tIns="36000" rIns="0" bIns="0" rtlCol="0">
            <a:noAutofit/>
          </a:bodyPr>
          <a:lstStyle/>
          <a:p>
            <a:pPr lvl="0" algn="ctr" defTabSz="914400">
              <a:lnSpc>
                <a:spcPct val="150000"/>
              </a:lnSpc>
              <a:spcBef>
                <a:spcPts val="1200"/>
              </a:spcBef>
            </a:pPr>
            <a:r>
              <a:rPr lang="de-DE" sz="2000" b="1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 Fuel </a:t>
            </a:r>
            <a:r>
              <a:rPr lang="de-DE" sz="2000" b="1" dirty="0" err="1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synthesis</a:t>
            </a:r>
            <a:r>
              <a:rPr lang="de-DE" sz="2000" b="1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 (2</a:t>
            </a:r>
            <a:r>
              <a:rPr lang="de-DE" sz="2000" b="1" baseline="30000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nd</a:t>
            </a:r>
            <a:r>
              <a:rPr lang="de-DE" sz="2000" b="1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 </a:t>
            </a:r>
            <a:r>
              <a:rPr lang="de-DE" sz="2000" b="1" dirty="0" err="1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generation</a:t>
            </a:r>
            <a:r>
              <a:rPr lang="de-DE" sz="2000" b="1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):</a:t>
            </a:r>
          </a:p>
          <a:p>
            <a:pPr lvl="0" algn="ctr" defTabSz="914400"/>
            <a:r>
              <a:rPr lang="de-DE" sz="1600" b="1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 </a:t>
            </a:r>
            <a:r>
              <a:rPr lang="de-DE" sz="1600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                                       </a:t>
            </a:r>
            <a:r>
              <a:rPr lang="de-DE" sz="1600" b="1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Fischer-Tropsch    /    Methanol-</a:t>
            </a:r>
            <a:r>
              <a:rPr lang="de-DE" sz="1600" b="1" dirty="0" err="1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to</a:t>
            </a:r>
            <a:r>
              <a:rPr lang="de-DE" sz="1600" b="1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-</a:t>
            </a:r>
            <a:r>
              <a:rPr lang="de-DE" sz="1600" b="1" dirty="0" err="1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Gasoline</a:t>
            </a:r>
            <a:r>
              <a:rPr lang="de-DE" sz="1600" b="1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    /   Mixed </a:t>
            </a:r>
            <a:r>
              <a:rPr lang="de-DE" sz="1600" b="1" dirty="0" err="1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Alcohol</a:t>
            </a:r>
            <a:r>
              <a:rPr lang="de-DE" sz="1600" b="1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   /   etc.</a:t>
            </a:r>
            <a:endParaRPr lang="de-DE" sz="1600" b="1" dirty="0" smtClean="0">
              <a:solidFill>
                <a:prstClr val="black"/>
              </a:solidFill>
              <a:latin typeface="Frutiger 45 Light" panose="020B0303030504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206" y="1387358"/>
            <a:ext cx="1003816" cy="60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9326" y="1349397"/>
            <a:ext cx="528348" cy="647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8608" y="1343461"/>
            <a:ext cx="1002426" cy="653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4532" y="1352929"/>
            <a:ext cx="629810" cy="629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643" y="1355197"/>
            <a:ext cx="495655" cy="636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699" y="1396892"/>
            <a:ext cx="539045" cy="594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Picture 1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2732" y="1538924"/>
            <a:ext cx="384782" cy="384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11"/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094" y="1333715"/>
            <a:ext cx="689244" cy="689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6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43920" y="1304157"/>
            <a:ext cx="378936" cy="72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15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9034" y="1402538"/>
            <a:ext cx="602487" cy="551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feld 45"/>
          <p:cNvSpPr txBox="1"/>
          <p:nvPr/>
        </p:nvSpPr>
        <p:spPr>
          <a:xfrm>
            <a:off x="7177707" y="1509546"/>
            <a:ext cx="768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b="1" cap="all" dirty="0" smtClean="0">
                <a:ln w="900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CO</a:t>
            </a:r>
            <a:r>
              <a:rPr lang="en-US" b="1" cap="all" baseline="-25000" dirty="0" smtClean="0">
                <a:ln w="9000" cmpd="sng">
                  <a:solidFill>
                    <a:prstClr val="black"/>
                  </a:solidFill>
                  <a:prstDash val="solid"/>
                </a:ln>
                <a:solidFill>
                  <a:prstClr val="black"/>
                </a:solidFill>
                <a:effectLst>
                  <a:reflection blurRad="12700" stA="28000" endPos="45000" dist="1000" dir="5400000" sy="-100000" algn="bl" rotWithShape="0"/>
                </a:effectLst>
                <a:latin typeface="Frutiger 45 Light" panose="020B0303030504020204" pitchFamily="34" charset="0"/>
                <a:ea typeface="ヒラギノ角ゴ Pro W3" charset="-128"/>
                <a:cs typeface="Arial" panose="020B0604020202020204" pitchFamily="34" charset="0"/>
              </a:rPr>
              <a:t>2</a:t>
            </a:r>
            <a:endParaRPr lang="en-US" b="1" cap="all" baseline="-25000" dirty="0">
              <a:ln w="9000" cmpd="sng">
                <a:solidFill>
                  <a:prstClr val="black"/>
                </a:solidFill>
                <a:prstDash val="solid"/>
              </a:ln>
              <a:solidFill>
                <a:prstClr val="black"/>
              </a:solidFill>
              <a:effectLst>
                <a:reflection blurRad="12700" stA="28000" endPos="45000" dist="1000" dir="5400000" sy="-100000" algn="bl" rotWithShape="0"/>
              </a:effectLst>
              <a:latin typeface="Frutiger 45 Light" panose="020B0303030504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sp>
        <p:nvSpPr>
          <p:cNvPr id="47" name="Pfeil nach rechts 46"/>
          <p:cNvSpPr/>
          <p:nvPr/>
        </p:nvSpPr>
        <p:spPr>
          <a:xfrm rot="5400000">
            <a:off x="2693714" y="3143945"/>
            <a:ext cx="852212" cy="264191"/>
          </a:xfrm>
          <a:prstGeom prst="rightArrow">
            <a:avLst/>
          </a:prstGeom>
          <a:gradFill flip="none" rotWithShape="1">
            <a:gsLst>
              <a:gs pos="0">
                <a:schemeClr val="accent6">
                  <a:lumMod val="75000"/>
                </a:schemeClr>
              </a:gs>
              <a:gs pos="51000">
                <a:schemeClr val="accent6">
                  <a:lumMod val="60000"/>
                  <a:lumOff val="40000"/>
                </a:schemeClr>
              </a:gs>
              <a:gs pos="100000">
                <a:schemeClr val="accent6">
                  <a:lumMod val="40000"/>
                  <a:lumOff val="60000"/>
                </a:schemeClr>
              </a:gs>
            </a:gsLst>
            <a:lin ang="27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Pfeil nach rechts 47"/>
          <p:cNvSpPr/>
          <p:nvPr/>
        </p:nvSpPr>
        <p:spPr>
          <a:xfrm rot="5400000">
            <a:off x="5758981" y="3110789"/>
            <a:ext cx="918524" cy="264191"/>
          </a:xfrm>
          <a:prstGeom prst="rightArrow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51000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lin ang="27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hteckiger Pfeil 48"/>
          <p:cNvSpPr/>
          <p:nvPr/>
        </p:nvSpPr>
        <p:spPr>
          <a:xfrm rot="5400000" flipV="1">
            <a:off x="6805245" y="2923022"/>
            <a:ext cx="486476" cy="1071774"/>
          </a:xfrm>
          <a:prstGeom prst="bentArrow">
            <a:avLst>
              <a:gd name="adj1" fmla="val 26645"/>
              <a:gd name="adj2" fmla="val 25737"/>
              <a:gd name="adj3" fmla="val 27101"/>
              <a:gd name="adj4" fmla="val 43750"/>
            </a:avLst>
          </a:prstGeom>
          <a:gradFill>
            <a:gsLst>
              <a:gs pos="0">
                <a:srgbClr val="00FFFF"/>
              </a:gs>
              <a:gs pos="51000">
                <a:srgbClr val="66FFFF"/>
              </a:gs>
              <a:gs pos="100000">
                <a:srgbClr val="CCFFFF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echteckiger Pfeil 49"/>
          <p:cNvSpPr/>
          <p:nvPr/>
        </p:nvSpPr>
        <p:spPr>
          <a:xfrm rot="10800000">
            <a:off x="7560319" y="2849933"/>
            <a:ext cx="267191" cy="502253"/>
          </a:xfrm>
          <a:prstGeom prst="bentArrow">
            <a:avLst>
              <a:gd name="adj1" fmla="val 46172"/>
              <a:gd name="adj2" fmla="val 25340"/>
              <a:gd name="adj3" fmla="val 0"/>
              <a:gd name="adj4" fmla="val 46423"/>
            </a:avLst>
          </a:prstGeom>
          <a:gradFill>
            <a:gsLst>
              <a:gs pos="0">
                <a:srgbClr val="00FFFF"/>
              </a:gs>
              <a:gs pos="51000">
                <a:srgbClr val="66FFFF"/>
              </a:gs>
              <a:gs pos="100000">
                <a:srgbClr val="CCFFFF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hteckiger Pfeil 50"/>
          <p:cNvSpPr/>
          <p:nvPr/>
        </p:nvSpPr>
        <p:spPr>
          <a:xfrm rot="5400000" flipV="1">
            <a:off x="9082365" y="1871174"/>
            <a:ext cx="542792" cy="3136724"/>
          </a:xfrm>
          <a:prstGeom prst="bentArrow">
            <a:avLst>
              <a:gd name="adj1" fmla="val 25329"/>
              <a:gd name="adj2" fmla="val 23324"/>
              <a:gd name="adj3" fmla="val 27101"/>
              <a:gd name="adj4" fmla="val 43750"/>
            </a:avLst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1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27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Pfeil nach rechts 51"/>
          <p:cNvSpPr/>
          <p:nvPr/>
        </p:nvSpPr>
        <p:spPr>
          <a:xfrm rot="5400000">
            <a:off x="8943400" y="3143945"/>
            <a:ext cx="852214" cy="264191"/>
          </a:xfrm>
          <a:prstGeom prst="rightArrow">
            <a:avLst>
              <a:gd name="adj1" fmla="val 50000"/>
              <a:gd name="adj2" fmla="val 53606"/>
            </a:avLst>
          </a:prstGeom>
          <a:gradFill flip="none" rotWithShape="1">
            <a:gsLst>
              <a:gs pos="0">
                <a:schemeClr val="accent2">
                  <a:lumMod val="40000"/>
                  <a:lumOff val="60000"/>
                </a:schemeClr>
              </a:gs>
              <a:gs pos="51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1"/>
            <a:tileRect/>
          </a:gra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Abgerundetes Rechteck 52"/>
          <p:cNvSpPr/>
          <p:nvPr/>
        </p:nvSpPr>
        <p:spPr>
          <a:xfrm>
            <a:off x="8757302" y="2065821"/>
            <a:ext cx="1224000" cy="792088"/>
          </a:xfrm>
          <a:prstGeom prst="roundRect">
            <a:avLst/>
          </a:prstGeom>
          <a:gradFill>
            <a:gsLst>
              <a:gs pos="0">
                <a:schemeClr val="accent2">
                  <a:lumMod val="20000"/>
                  <a:lumOff val="80000"/>
                </a:schemeClr>
              </a:gs>
              <a:gs pos="64999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914400"/>
            <a:r>
              <a:rPr lang="de-DE" sz="1200" b="1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Waste</a:t>
            </a:r>
            <a:endParaRPr lang="de-DE" sz="1200" b="1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Abgerundetes Rechteck 53"/>
          <p:cNvSpPr/>
          <p:nvPr/>
        </p:nvSpPr>
        <p:spPr>
          <a:xfrm>
            <a:off x="2469042" y="2063541"/>
            <a:ext cx="1224000" cy="792088"/>
          </a:xfrm>
          <a:prstGeom prst="roundRect">
            <a:avLst/>
          </a:prstGeom>
          <a:gradFill>
            <a:gsLst>
              <a:gs pos="0">
                <a:srgbClr val="FFCC66"/>
              </a:gs>
              <a:gs pos="64999">
                <a:srgbClr val="FF9966"/>
              </a:gs>
              <a:gs pos="100000">
                <a:srgbClr val="CC6600"/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de-DE" sz="1200" b="1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Biomass</a:t>
            </a:r>
            <a:endParaRPr lang="de-DE" sz="1200" b="1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(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straw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organic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waste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residues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forest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wood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etc.)</a:t>
            </a:r>
          </a:p>
        </p:txBody>
      </p:sp>
      <p:sp>
        <p:nvSpPr>
          <p:cNvPr id="55" name="Abgerundetes Rechteck 54"/>
          <p:cNvSpPr/>
          <p:nvPr/>
        </p:nvSpPr>
        <p:spPr>
          <a:xfrm>
            <a:off x="4004926" y="2066120"/>
            <a:ext cx="1224000" cy="792088"/>
          </a:xfrm>
          <a:prstGeom prst="roundRect">
            <a:avLst/>
          </a:prstGeom>
          <a:gradFill>
            <a:gsLst>
              <a:gs pos="0">
                <a:srgbClr val="66FF99"/>
              </a:gs>
              <a:gs pos="64999">
                <a:srgbClr val="66FF66"/>
              </a:gs>
              <a:gs pos="100000">
                <a:srgbClr val="66FF33"/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de-DE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Green </a:t>
            </a:r>
            <a:r>
              <a:rPr lang="de-DE" sz="1200" b="1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electricity</a:t>
            </a:r>
            <a:r>
              <a:rPr lang="de-DE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</a:t>
            </a:r>
            <a:br>
              <a:rPr lang="de-DE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</a:b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(wind,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sun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water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6" name="Abgerundetes Rechteck 55"/>
          <p:cNvSpPr/>
          <p:nvPr/>
        </p:nvSpPr>
        <p:spPr>
          <a:xfrm>
            <a:off x="5589222" y="2063019"/>
            <a:ext cx="1224000" cy="792088"/>
          </a:xfrm>
          <a:prstGeom prst="roundRect">
            <a:avLst/>
          </a:prstGeom>
          <a:gradFill>
            <a:gsLst>
              <a:gs pos="0">
                <a:schemeClr val="bg1">
                  <a:lumMod val="85000"/>
                </a:schemeClr>
              </a:gs>
              <a:gs pos="64999">
                <a:schemeClr val="bg1">
                  <a:lumMod val="75000"/>
                </a:schemeClr>
              </a:gs>
              <a:gs pos="100000">
                <a:schemeClr val="bg1">
                  <a:lumMod val="65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Conventional electricity generation</a:t>
            </a:r>
            <a:endParaRPr lang="de-DE" sz="1200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Abgerundetes Rechteck 56"/>
          <p:cNvSpPr/>
          <p:nvPr/>
        </p:nvSpPr>
        <p:spPr>
          <a:xfrm>
            <a:off x="7173262" y="2063019"/>
            <a:ext cx="1224000" cy="792088"/>
          </a:xfrm>
          <a:prstGeom prst="roundRect">
            <a:avLst/>
          </a:prstGeom>
          <a:gradFill>
            <a:gsLst>
              <a:gs pos="0">
                <a:srgbClr val="CCFFFF"/>
              </a:gs>
              <a:gs pos="64999">
                <a:srgbClr val="66FFFF"/>
              </a:gs>
              <a:gs pos="100000">
                <a:srgbClr val="00FFFF"/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de-DE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CO</a:t>
            </a:r>
            <a:r>
              <a:rPr lang="de-DE" sz="1200" b="1" baseline="-250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2</a:t>
            </a:r>
            <a:r>
              <a:rPr lang="de-DE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-source </a:t>
            </a:r>
            <a:br>
              <a:rPr lang="de-DE" sz="1200" b="1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</a:b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(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air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,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industrial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</a:t>
            </a:r>
            <a:r>
              <a:rPr lang="de-DE" sz="1200" dirty="0" err="1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flue</a:t>
            </a:r>
            <a:r>
              <a:rPr lang="de-DE" sz="1200" dirty="0">
                <a:solidFill>
                  <a:prstClr val="black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gas)</a:t>
            </a:r>
          </a:p>
        </p:txBody>
      </p:sp>
      <p:sp>
        <p:nvSpPr>
          <p:cNvPr id="58" name="Abgerundetes Rechteck 57"/>
          <p:cNvSpPr/>
          <p:nvPr/>
        </p:nvSpPr>
        <p:spPr>
          <a:xfrm>
            <a:off x="10341614" y="2059745"/>
            <a:ext cx="1224000" cy="792088"/>
          </a:xfrm>
          <a:prstGeom prst="roundRect">
            <a:avLst/>
          </a:pr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64999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85000"/>
                  <a:lumOff val="15000"/>
                </a:schemeClr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/>
            <a:r>
              <a:rPr lang="de-DE" sz="1200" b="1" dirty="0" err="1">
                <a:solidFill>
                  <a:prstClr val="white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Coal</a:t>
            </a:r>
            <a:r>
              <a:rPr lang="de-DE" sz="1200" b="1" dirty="0">
                <a:solidFill>
                  <a:prstClr val="white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, </a:t>
            </a:r>
            <a:r>
              <a:rPr lang="de-DE" sz="1200" b="1" dirty="0" err="1">
                <a:solidFill>
                  <a:prstClr val="white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natural</a:t>
            </a:r>
            <a:r>
              <a:rPr lang="de-DE" sz="1200" b="1" dirty="0">
                <a:solidFill>
                  <a:prstClr val="white"/>
                </a:solidFill>
                <a:latin typeface="Frutiger 45 Light" panose="020B0303030504020204" pitchFamily="34" charset="0"/>
                <a:cs typeface="Arial" panose="020B0604020202020204" pitchFamily="34" charset="0"/>
              </a:rPr>
              <a:t> gas</a:t>
            </a:r>
            <a:endParaRPr lang="de-DE" sz="1200" dirty="0">
              <a:solidFill>
                <a:prstClr val="white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feld 58"/>
          <p:cNvSpPr txBox="1"/>
          <p:nvPr/>
        </p:nvSpPr>
        <p:spPr>
          <a:xfrm>
            <a:off x="998844" y="5085978"/>
            <a:ext cx="1133919" cy="1080120"/>
          </a:xfrm>
          <a:prstGeom prst="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ctr">
              <a:defRPr sz="1400" b="1">
                <a:latin typeface="Arial" pitchFamily="34" charset="0"/>
                <a:cs typeface="Arial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defTabSz="914400"/>
            <a:r>
              <a:rPr lang="de-DE" sz="1200" b="0" dirty="0" smtClean="0">
                <a:solidFill>
                  <a:prstClr val="black"/>
                </a:solidFill>
                <a:latin typeface="Frutiger 45 Light" panose="020B0303030504020204" pitchFamily="34" charset="0"/>
              </a:rPr>
              <a:t>Biodiesel, HEFA, Methanol, Ethanol, etc.</a:t>
            </a:r>
            <a:endParaRPr lang="de-DE" sz="1200" b="0" dirty="0">
              <a:solidFill>
                <a:prstClr val="black"/>
              </a:solidFill>
              <a:latin typeface="Frutiger 45 Light" panose="020B0303030504020204" pitchFamily="34" charset="0"/>
            </a:endParaRPr>
          </a:p>
        </p:txBody>
      </p:sp>
      <p:sp>
        <p:nvSpPr>
          <p:cNvPr id="60" name="Textfeld 59"/>
          <p:cNvSpPr txBox="1"/>
          <p:nvPr/>
        </p:nvSpPr>
        <p:spPr>
          <a:xfrm>
            <a:off x="5579916" y="4284598"/>
            <a:ext cx="3537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Optional </a:t>
            </a:r>
            <a:r>
              <a:rPr lang="de-DE" dirty="0" err="1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production</a:t>
            </a:r>
            <a:r>
              <a:rPr lang="de-DE" dirty="0">
                <a:solidFill>
                  <a:prstClr val="black"/>
                </a:solidFill>
                <a:latin typeface="Frutiger 45 Light" panose="020B0303030504020204" pitchFamily="34" charset="0"/>
                <a:ea typeface="ヒラギノ角ゴ Pro W3" charset="-128"/>
              </a:rPr>
              <a:t> route</a:t>
            </a:r>
          </a:p>
        </p:txBody>
      </p:sp>
      <p:sp>
        <p:nvSpPr>
          <p:cNvPr id="61" name="Pfeil nach rechts 60"/>
          <p:cNvSpPr/>
          <p:nvPr/>
        </p:nvSpPr>
        <p:spPr>
          <a:xfrm rot="5400000">
            <a:off x="1370683" y="4767941"/>
            <a:ext cx="432050" cy="204032"/>
          </a:xfrm>
          <a:prstGeom prst="rightArrow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1400" b="1" dirty="0">
              <a:solidFill>
                <a:prstClr val="black"/>
              </a:solidFill>
              <a:latin typeface="Frutiger 45 Light" panose="020B0303030504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Pfeil nach rechts 61"/>
          <p:cNvSpPr/>
          <p:nvPr/>
        </p:nvSpPr>
        <p:spPr>
          <a:xfrm rot="5400000">
            <a:off x="3057252" y="4767940"/>
            <a:ext cx="432047" cy="204032"/>
          </a:xfrm>
          <a:prstGeom prst="rightArrow">
            <a:avLst/>
          </a:prstGeom>
          <a:gradFill>
            <a:gsLst>
              <a:gs pos="0">
                <a:srgbClr val="FAF257">
                  <a:alpha val="50000"/>
                </a:srgbClr>
              </a:gs>
              <a:gs pos="50000">
                <a:srgbClr val="F0C53B">
                  <a:alpha val="50000"/>
                </a:srgbClr>
              </a:gs>
              <a:gs pos="100000">
                <a:srgbClr val="BB7A1B">
                  <a:alpha val="50000"/>
                </a:srgbClr>
              </a:gs>
            </a:gsLst>
            <a:lin ang="5400000" scaled="0"/>
          </a:gradFill>
          <a:ln>
            <a:solidFill>
              <a:schemeClr val="tx1"/>
            </a:solidFill>
          </a:ln>
        </p:spPr>
        <p:txBody>
          <a:bodyPr wrap="square" lIns="0" tIns="36000" rIns="0" bIns="0" rtlCol="0">
            <a:noAutofit/>
          </a:bodyPr>
          <a:lstStyle/>
          <a:p>
            <a:pPr algn="ctr" defTabSz="914400"/>
            <a:endParaRPr lang="en-US" sz="1600" b="1" dirty="0">
              <a:solidFill>
                <a:prstClr val="black"/>
              </a:solidFill>
              <a:latin typeface="Frutiger 45 Light" panose="020B0303030504020204" pitchFamily="34" charset="0"/>
              <a:ea typeface="ヒラギノ角ゴ Pro W3" charset="-128"/>
              <a:cs typeface="Arial" panose="020B0604020202020204" pitchFamily="34" charset="0"/>
            </a:endParaRPr>
          </a:p>
        </p:txBody>
      </p:sp>
      <p:pic>
        <p:nvPicPr>
          <p:cNvPr id="63" name="Grafik 6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483" y="5157986"/>
            <a:ext cx="2083998" cy="972829"/>
          </a:xfrm>
          <a:prstGeom prst="rect">
            <a:avLst/>
          </a:prstGeom>
        </p:spPr>
      </p:pic>
      <p:sp>
        <p:nvSpPr>
          <p:cNvPr id="64" name="Rechteck 63"/>
          <p:cNvSpPr/>
          <p:nvPr/>
        </p:nvSpPr>
        <p:spPr>
          <a:xfrm>
            <a:off x="764611" y="1161207"/>
            <a:ext cx="1656184" cy="5069125"/>
          </a:xfrm>
          <a:prstGeom prst="rect">
            <a:avLst/>
          </a:prstGeom>
          <a:solidFill>
            <a:schemeClr val="bg1">
              <a:alpha val="75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defTabSz="914400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5" name="Textfeld 64"/>
          <p:cNvSpPr txBox="1"/>
          <p:nvPr/>
        </p:nvSpPr>
        <p:spPr>
          <a:xfrm>
            <a:off x="7946285" y="687973"/>
            <a:ext cx="390348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Low usable raw material potential</a:t>
            </a:r>
          </a:p>
        </p:txBody>
      </p:sp>
      <p:sp>
        <p:nvSpPr>
          <p:cNvPr id="66" name="Textfeld 65"/>
          <p:cNvSpPr txBox="1"/>
          <p:nvPr/>
        </p:nvSpPr>
        <p:spPr>
          <a:xfrm>
            <a:off x="7946285" y="687972"/>
            <a:ext cx="372456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14400"/>
            <a:r>
              <a:rPr 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de-DE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Too</a:t>
            </a:r>
            <a:r>
              <a:rPr 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large CO</a:t>
            </a:r>
            <a:r>
              <a:rPr lang="de-DE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</a:t>
            </a:r>
            <a:r>
              <a:rPr 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footprint</a:t>
            </a:r>
            <a:endParaRPr lang="de-DE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Abgerundetes Rechteck 286"/>
          <p:cNvSpPr/>
          <p:nvPr/>
        </p:nvSpPr>
        <p:spPr>
          <a:xfrm>
            <a:off x="-1915" y="4679332"/>
            <a:ext cx="12195174" cy="1540733"/>
          </a:xfrm>
          <a:prstGeom prst="roundRect">
            <a:avLst>
              <a:gd name="adj" fmla="val 1745"/>
            </a:avLst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44000" rtlCol="0" anchor="ctr">
            <a:noAutofit/>
          </a:bodyPr>
          <a:lstStyle/>
          <a:p>
            <a:pPr marL="358775" algn="ctr" defTabSz="914400"/>
            <a:r>
              <a:rPr lang="en-US" sz="2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supply of large quantities of alternative kerosene within low GHG emissions is possible by coupling the sectors electricity generation and fuel markets </a:t>
            </a:r>
            <a:r>
              <a:rPr lang="en-US" sz="20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(without biomass imports).</a:t>
            </a:r>
          </a:p>
        </p:txBody>
      </p:sp>
    </p:spTree>
    <p:extLst>
      <p:ext uri="{BB962C8B-B14F-4D97-AF65-F5344CB8AC3E}">
        <p14:creationId xmlns:p14="http://schemas.microsoft.com/office/powerpoint/2010/main" val="189786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9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0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2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3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6" dur="indefinite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1" dur="indefinite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2" dur="indefinite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4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5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3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5" dur="indefinite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6" dur="indefinite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9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1" dur="indefinite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2" dur="indefinite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5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7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8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1" dur="indefinite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9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0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2" dur="indefinite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3" dur="indefinite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5" dur="indefinite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6" dur="indefinite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8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9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1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2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4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5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7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8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29" grpId="1" animBg="1"/>
      <p:bldP spid="30" grpId="0" animBg="1"/>
      <p:bldP spid="31" grpId="0" animBg="1"/>
      <p:bldP spid="32" grpId="0" animBg="1"/>
      <p:bldP spid="32" grpId="1" animBg="1"/>
      <p:bldP spid="33" grpId="0" animBg="1"/>
      <p:bldP spid="35" grpId="0" animBg="1"/>
      <p:bldP spid="47" grpId="0" animBg="1"/>
      <p:bldP spid="48" grpId="0" animBg="1"/>
      <p:bldP spid="48" grpId="1" animBg="1"/>
      <p:bldP spid="49" grpId="0" animBg="1"/>
      <p:bldP spid="50" grpId="0" animBg="1"/>
      <p:bldP spid="51" grpId="0" animBg="1"/>
      <p:bldP spid="51" grpId="1" animBg="1"/>
      <p:bldP spid="52" grpId="0" animBg="1"/>
      <p:bldP spid="52" grpId="1" animBg="1"/>
      <p:bldP spid="53" grpId="0" animBg="1"/>
      <p:bldP spid="56" grpId="0" animBg="1"/>
      <p:bldP spid="58" grpId="0" animBg="1"/>
      <p:bldP spid="59" grpId="0" animBg="1"/>
      <p:bldP spid="60" grpId="0"/>
      <p:bldP spid="61" grpId="0" animBg="1"/>
      <p:bldP spid="62" grpId="0" animBg="1"/>
      <p:bldP spid="64" grpId="0" animBg="1"/>
      <p:bldP spid="65" grpId="0"/>
      <p:bldP spid="65" grpId="1"/>
      <p:bldP spid="66" grpId="0"/>
      <p:bldP spid="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235" y="981522"/>
            <a:ext cx="7273925" cy="551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12</a:t>
            </a:fld>
            <a:endParaRPr lang="en-GB" noProof="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876" y="5414731"/>
            <a:ext cx="1380766" cy="910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el 2"/>
          <p:cNvSpPr>
            <a:spLocks noGrp="1"/>
          </p:cNvSpPr>
          <p:nvPr>
            <p:ph type="title"/>
          </p:nvPr>
        </p:nvSpPr>
        <p:spPr>
          <a:xfrm>
            <a:off x="485999" y="648000"/>
            <a:ext cx="11221200" cy="738000"/>
          </a:xfrm>
        </p:spPr>
        <p:txBody>
          <a:bodyPr/>
          <a:lstStyle/>
          <a:p>
            <a:r>
              <a:rPr lang="en-US" dirty="0" smtClean="0">
                <a:latin typeface="Frutiger 45 Light" panose="020B0303030504020204" pitchFamily="34" charset="0"/>
              </a:rPr>
              <a:t>2. Applied methodology for fuel evaluation</a:t>
            </a:r>
            <a:endParaRPr lang="en-US" dirty="0">
              <a:latin typeface="Frutiger 45 Light" panose="020B0303030504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6" y="3573810"/>
            <a:ext cx="2298153" cy="1080251"/>
          </a:xfrm>
          <a:prstGeom prst="rect">
            <a:avLst/>
          </a:prstGeom>
        </p:spPr>
      </p:pic>
      <p:pic>
        <p:nvPicPr>
          <p:cNvPr id="15" name="Picture 2" descr="H:\Eigene Dateien\19_Fotos + Bilder\FG ABS\KaTeRa\083IMG_11305_klei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6" r="19754" b="3849"/>
          <a:stretch/>
        </p:blipFill>
        <p:spPr bwMode="auto">
          <a:xfrm>
            <a:off x="9599699" y="1213530"/>
            <a:ext cx="1106400" cy="160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850" y="1219934"/>
            <a:ext cx="1984529" cy="891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659" y="5104047"/>
            <a:ext cx="1754472" cy="117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feld 17"/>
          <p:cNvSpPr txBox="1"/>
          <p:nvPr/>
        </p:nvSpPr>
        <p:spPr>
          <a:xfrm>
            <a:off x="5735744" y="5363818"/>
            <a:ext cx="216204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CO</a:t>
            </a:r>
            <a:r>
              <a:rPr lang="en-US" sz="1400" b="1" baseline="-25000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2</a:t>
            </a:r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-abatment costs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7755573" y="2917016"/>
            <a:ext cx="1605204" cy="4044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CO</a:t>
            </a:r>
            <a:r>
              <a:rPr lang="en-US" sz="1400" b="1" baseline="-25000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2</a:t>
            </a:r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-footprint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3494259" y="2917016"/>
            <a:ext cx="1883248" cy="4044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p</a:t>
            </a:r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roduction costs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48915" y="4827048"/>
            <a:ext cx="33502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Results calculated with TEPET:</a:t>
            </a:r>
          </a:p>
        </p:txBody>
      </p:sp>
      <p:sp>
        <p:nvSpPr>
          <p:cNvPr id="23" name="Ellipse 22"/>
          <p:cNvSpPr/>
          <p:nvPr/>
        </p:nvSpPr>
        <p:spPr>
          <a:xfrm>
            <a:off x="3511571" y="1033857"/>
            <a:ext cx="6088127" cy="5616624"/>
          </a:xfrm>
          <a:prstGeom prst="ellipse">
            <a:avLst/>
          </a:prstGeom>
          <a:noFill/>
          <a:ln w="3492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24" name="Freihandform 23"/>
          <p:cNvSpPr/>
          <p:nvPr/>
        </p:nvSpPr>
        <p:spPr>
          <a:xfrm>
            <a:off x="737690" y="2716567"/>
            <a:ext cx="3186240" cy="2503503"/>
          </a:xfrm>
          <a:custGeom>
            <a:avLst/>
            <a:gdLst>
              <a:gd name="connsiteX0" fmla="*/ 3017564 w 3186240"/>
              <a:gd name="connsiteY0" fmla="*/ 0 h 2503503"/>
              <a:gd name="connsiteX1" fmla="*/ 2768990 w 3186240"/>
              <a:gd name="connsiteY1" fmla="*/ 497150 h 2503503"/>
              <a:gd name="connsiteX2" fmla="*/ 2254085 w 3186240"/>
              <a:gd name="connsiteY2" fmla="*/ 807868 h 2503503"/>
              <a:gd name="connsiteX3" fmla="*/ 736003 w 3186240"/>
              <a:gd name="connsiteY3" fmla="*/ 852256 h 2503503"/>
              <a:gd name="connsiteX4" fmla="*/ 141199 w 3186240"/>
              <a:gd name="connsiteY4" fmla="*/ 852256 h 2503503"/>
              <a:gd name="connsiteX5" fmla="*/ 34667 w 3186240"/>
              <a:gd name="connsiteY5" fmla="*/ 914400 h 2503503"/>
              <a:gd name="connsiteX6" fmla="*/ 25790 w 3186240"/>
              <a:gd name="connsiteY6" fmla="*/ 1136342 h 2503503"/>
              <a:gd name="connsiteX7" fmla="*/ 16912 w 3186240"/>
              <a:gd name="connsiteY7" fmla="*/ 1882066 h 2503503"/>
              <a:gd name="connsiteX8" fmla="*/ 274364 w 3186240"/>
              <a:gd name="connsiteY8" fmla="*/ 1988598 h 2503503"/>
              <a:gd name="connsiteX9" fmla="*/ 2191941 w 3186240"/>
              <a:gd name="connsiteY9" fmla="*/ 1970843 h 2503503"/>
              <a:gd name="connsiteX10" fmla="*/ 2618069 w 3186240"/>
              <a:gd name="connsiteY10" fmla="*/ 2024109 h 2503503"/>
              <a:gd name="connsiteX11" fmla="*/ 2964298 w 3186240"/>
              <a:gd name="connsiteY11" fmla="*/ 2237173 h 2503503"/>
              <a:gd name="connsiteX12" fmla="*/ 3186240 w 3186240"/>
              <a:gd name="connsiteY12" fmla="*/ 2503503 h 250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6240" h="2503503">
                <a:moveTo>
                  <a:pt x="3017564" y="0"/>
                </a:moveTo>
                <a:cubicBezTo>
                  <a:pt x="2956900" y="181252"/>
                  <a:pt x="2896236" y="362505"/>
                  <a:pt x="2768990" y="497150"/>
                </a:cubicBezTo>
                <a:cubicBezTo>
                  <a:pt x="2641743" y="631795"/>
                  <a:pt x="2592916" y="748684"/>
                  <a:pt x="2254085" y="807868"/>
                </a:cubicBezTo>
                <a:cubicBezTo>
                  <a:pt x="1915254" y="867052"/>
                  <a:pt x="1088151" y="844858"/>
                  <a:pt x="736003" y="852256"/>
                </a:cubicBezTo>
                <a:cubicBezTo>
                  <a:pt x="383855" y="859654"/>
                  <a:pt x="258088" y="841899"/>
                  <a:pt x="141199" y="852256"/>
                </a:cubicBezTo>
                <a:cubicBezTo>
                  <a:pt x="24310" y="862613"/>
                  <a:pt x="53902" y="867052"/>
                  <a:pt x="34667" y="914400"/>
                </a:cubicBezTo>
                <a:cubicBezTo>
                  <a:pt x="15432" y="961748"/>
                  <a:pt x="28749" y="975064"/>
                  <a:pt x="25790" y="1136342"/>
                </a:cubicBezTo>
                <a:cubicBezTo>
                  <a:pt x="22831" y="1297620"/>
                  <a:pt x="-24517" y="1740023"/>
                  <a:pt x="16912" y="1882066"/>
                </a:cubicBezTo>
                <a:cubicBezTo>
                  <a:pt x="58341" y="2024109"/>
                  <a:pt x="-88141" y="1973802"/>
                  <a:pt x="274364" y="1988598"/>
                </a:cubicBezTo>
                <a:cubicBezTo>
                  <a:pt x="636869" y="2003394"/>
                  <a:pt x="1801324" y="1964925"/>
                  <a:pt x="2191941" y="1970843"/>
                </a:cubicBezTo>
                <a:cubicBezTo>
                  <a:pt x="2582558" y="1976761"/>
                  <a:pt x="2489343" y="1979721"/>
                  <a:pt x="2618069" y="2024109"/>
                </a:cubicBezTo>
                <a:cubicBezTo>
                  <a:pt x="2746795" y="2068497"/>
                  <a:pt x="2869603" y="2157274"/>
                  <a:pt x="2964298" y="2237173"/>
                </a:cubicBezTo>
                <a:cubicBezTo>
                  <a:pt x="3058993" y="2317072"/>
                  <a:pt x="3122616" y="2410287"/>
                  <a:pt x="3186240" y="2503503"/>
                </a:cubicBezTo>
              </a:path>
            </a:pathLst>
          </a:custGeom>
          <a:noFill/>
          <a:ln w="3492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08955" y="3152795"/>
            <a:ext cx="28068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smtClean="0">
                <a:latin typeface="Frutiger 45 Light" panose="020B0303030504020204" pitchFamily="34" charset="0"/>
                <a:cs typeface="Arial" pitchFamily="34" charset="0"/>
              </a:rPr>
              <a:t>DLR-</a:t>
            </a:r>
            <a:r>
              <a:rPr lang="en-US" dirty="0" err="1" smtClean="0">
                <a:latin typeface="Frutiger 45 Light" panose="020B0303030504020204" pitchFamily="34" charset="0"/>
                <a:cs typeface="Arial" pitchFamily="34" charset="0"/>
              </a:rPr>
              <a:t>Sfotwaretool</a:t>
            </a:r>
            <a:r>
              <a:rPr lang="en-US" dirty="0" smtClean="0">
                <a:latin typeface="Frutiger 45 Light" panose="020B0303030504020204" pitchFamily="34" charset="0"/>
                <a:cs typeface="Arial" pitchFamily="34" charset="0"/>
              </a:rPr>
              <a:t>:</a:t>
            </a:r>
          </a:p>
        </p:txBody>
      </p:sp>
      <p:sp>
        <p:nvSpPr>
          <p:cNvPr id="26" name="Ellipse 25"/>
          <p:cNvSpPr/>
          <p:nvPr/>
        </p:nvSpPr>
        <p:spPr>
          <a:xfrm>
            <a:off x="5832000" y="1008000"/>
            <a:ext cx="1476000" cy="1404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894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 animBg="1"/>
      <p:bldP spid="21" grpId="0" animBg="1"/>
      <p:bldP spid="22" grpId="0"/>
      <p:bldP spid="23" grpId="0" animBg="1"/>
      <p:bldP spid="24" grpId="0" animBg="1"/>
      <p:bldP spid="25" grpId="0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Investigated Fischer-Tropsch concepts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13</a:t>
            </a:fld>
            <a:endParaRPr lang="en-GB" noProof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1701602"/>
            <a:ext cx="12074251" cy="383505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08955" y="1208579"/>
            <a:ext cx="554461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-From biomass   (Biomass-to-Liquid, BtL)</a:t>
            </a:r>
          </a:p>
        </p:txBody>
      </p:sp>
      <p:sp>
        <p:nvSpPr>
          <p:cNvPr id="8" name="Rechteck 7"/>
          <p:cNvSpPr/>
          <p:nvPr/>
        </p:nvSpPr>
        <p:spPr>
          <a:xfrm>
            <a:off x="48915" y="2061642"/>
            <a:ext cx="6984776" cy="230425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6660312" y="2081654"/>
            <a:ext cx="5544616" cy="106010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409200" y="3789834"/>
            <a:ext cx="720080" cy="1008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033691" y="2997746"/>
            <a:ext cx="1631669" cy="1008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11066139" y="2383200"/>
            <a:ext cx="1066781" cy="1008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1642203" y="3294000"/>
            <a:ext cx="355085" cy="32994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98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Investigated Fischer-Tropsch concepts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14</a:t>
            </a:fld>
            <a:endParaRPr lang="en-GB" noProof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1701602"/>
            <a:ext cx="12074251" cy="383505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08955" y="1208579"/>
            <a:ext cx="5904656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-From power and CO</a:t>
            </a:r>
            <a:r>
              <a:rPr lang="en-US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   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(Power-to-Liquid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BtL)</a:t>
            </a:r>
          </a:p>
          <a:p>
            <a:endParaRPr lang="en-US" b="1" baseline="-25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8915" y="4293890"/>
            <a:ext cx="7321723" cy="187220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858214" y="4150058"/>
            <a:ext cx="2808000" cy="1386596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391200" y="3672000"/>
            <a:ext cx="720080" cy="1008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465739" y="5032598"/>
            <a:ext cx="1440160" cy="1008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4070449" y="3294000"/>
            <a:ext cx="2566800" cy="1008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65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Investigated Fischer-Tropsch concepts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15</a:t>
            </a:fld>
            <a:endParaRPr lang="en-GB" noProof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1701602"/>
            <a:ext cx="12074251" cy="383505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08955" y="1208579"/>
            <a:ext cx="705678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-From power 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 biomass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(Power&amp;Biomass-to-Liquid</a:t>
            </a:r>
            <a:r>
              <a:rPr lang="en-US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BtL)</a:t>
            </a:r>
          </a:p>
          <a:p>
            <a:endParaRPr lang="en-US" b="1" baseline="-25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5953570" y="4149874"/>
            <a:ext cx="2712643" cy="138678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409200" y="4941962"/>
            <a:ext cx="720080" cy="1008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7465739" y="5032598"/>
            <a:ext cx="1440160" cy="1008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4121357" y="4528542"/>
            <a:ext cx="1987775" cy="1008112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0" y="2088000"/>
            <a:ext cx="6457628" cy="1080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4644000" y="2844000"/>
            <a:ext cx="1987775" cy="432048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hteck 15"/>
          <p:cNvSpPr/>
          <p:nvPr/>
        </p:nvSpPr>
        <p:spPr>
          <a:xfrm>
            <a:off x="3391200" y="3141762"/>
            <a:ext cx="293694" cy="576064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02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Investigated Fischer-Tropsch concepts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16</a:t>
            </a:fld>
            <a:endParaRPr lang="en-GB" noProof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8" y="1701602"/>
            <a:ext cx="12074251" cy="3835052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08955" y="1208579"/>
            <a:ext cx="7056784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Overview of concepts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en-US" b="1" baseline="-25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1358825" y="5551125"/>
            <a:ext cx="10297144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u="sng" dirty="0" smtClean="0">
                <a:latin typeface="Arial" pitchFamily="34" charset="0"/>
                <a:cs typeface="Arial" pitchFamily="34" charset="0"/>
              </a:rPr>
              <a:t>More information available in recent publication:</a:t>
            </a:r>
          </a:p>
          <a:p>
            <a:r>
              <a:rPr lang="en-US" dirty="0"/>
              <a:t>F. G. Albrecht, D. H. König, N. Baucks und R. U. Dietrich, „A standardized methodology for the techno-economic evaluation of 1 alternative fuels,“ </a:t>
            </a:r>
            <a:r>
              <a:rPr lang="en-US" i="1" dirty="0"/>
              <a:t>Fuel, </a:t>
            </a:r>
            <a:r>
              <a:rPr lang="en-US" dirty="0"/>
              <a:t>Bd. 194, pp. 511-526, 2017.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592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Exergy flows - </a:t>
            </a:r>
            <a:r>
              <a:rPr lang="en-US" kern="0" dirty="0"/>
              <a:t>Biomass-to-Liquid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17</a:t>
            </a:fld>
            <a:endParaRPr lang="en-GB" noProof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155" y="1113470"/>
            <a:ext cx="8280920" cy="5246121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408955" y="1413570"/>
            <a:ext cx="244827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Exergy input: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100 MW (Biomass)</a:t>
            </a:r>
          </a:p>
        </p:txBody>
      </p:sp>
      <p:sp>
        <p:nvSpPr>
          <p:cNvPr id="10" name="Abgerundete rechteckige Legende 9"/>
          <p:cNvSpPr/>
          <p:nvPr/>
        </p:nvSpPr>
        <p:spPr>
          <a:xfrm>
            <a:off x="4252886" y="1053530"/>
            <a:ext cx="2231033" cy="1008112"/>
          </a:xfrm>
          <a:prstGeom prst="wedgeRoundRectCallout">
            <a:avLst>
              <a:gd name="adj1" fmla="val -27343"/>
              <a:gd name="adj2" fmla="val 149293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Largest exergy destruction during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gasification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9121923" y="3213770"/>
            <a:ext cx="1224136" cy="432048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45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Exergy flows - PBtL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18</a:t>
            </a:fld>
            <a:endParaRPr lang="en-GB" noProof="0" dirty="0"/>
          </a:p>
        </p:txBody>
      </p:sp>
      <p:sp>
        <p:nvSpPr>
          <p:cNvPr id="8" name="Textfeld 7"/>
          <p:cNvSpPr txBox="1"/>
          <p:nvPr/>
        </p:nvSpPr>
        <p:spPr>
          <a:xfrm>
            <a:off x="408955" y="1413570"/>
            <a:ext cx="244827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Exergy input: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37 MW (Biomass)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63 MW (Power)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3104" y="687940"/>
            <a:ext cx="7182995" cy="5707004"/>
          </a:xfrm>
          <a:prstGeom prst="rect">
            <a:avLst/>
          </a:prstGeom>
        </p:spPr>
      </p:pic>
      <p:sp>
        <p:nvSpPr>
          <p:cNvPr id="10" name="Abgerundete rechteckige Legende 9"/>
          <p:cNvSpPr/>
          <p:nvPr/>
        </p:nvSpPr>
        <p:spPr>
          <a:xfrm>
            <a:off x="624979" y="3285778"/>
            <a:ext cx="2376264" cy="1296144"/>
          </a:xfrm>
          <a:prstGeom prst="wedgeRoundRectCallout">
            <a:avLst>
              <a:gd name="adj1" fmla="val 126276"/>
              <a:gd name="adj2" fmla="val 2608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Largest exergy destruction during </a:t>
            </a:r>
            <a:r>
              <a:rPr lang="en-US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electrolysis!</a:t>
            </a:r>
            <a:endParaRPr lang="en-US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9121923" y="3357786"/>
            <a:ext cx="1224136" cy="432048"/>
          </a:xfrm>
          <a:prstGeom prst="rect">
            <a:avLst/>
          </a:prstGeom>
          <a:noFill/>
          <a:ln w="508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727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Technical process assessment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rial" charset="0"/>
                <a:ea typeface="ヒラギノ角ゴ Pro W3" charset="-128"/>
              </a:rPr>
              <a:t>• Synthetic jet fuel from renewable energy sources for sustainable aviation • R.-U. Dietrich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DLR.de  •  Chart </a:t>
            </a:r>
            <a:fld id="{A5AC3FBE-A647-41C9-A8C3-4435ED4FC895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0208396"/>
              </p:ext>
            </p:extLst>
          </p:nvPr>
        </p:nvGraphicFramePr>
        <p:xfrm>
          <a:off x="239407" y="2550579"/>
          <a:ext cx="11620319" cy="1980647"/>
        </p:xfrm>
        <a:graphic>
          <a:graphicData uri="http://schemas.openxmlformats.org/drawingml/2006/table">
            <a:tbl>
              <a:tblPr firstRow="1" bandRow="1"/>
              <a:tblGrid>
                <a:gridCol w="3457288"/>
                <a:gridCol w="2977106"/>
                <a:gridCol w="2688999"/>
                <a:gridCol w="2496926"/>
              </a:tblGrid>
              <a:tr h="396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aseline="0" noProof="0" dirty="0" smtClean="0"/>
                        <a:t>Process parameter</a:t>
                      </a:r>
                      <a:endParaRPr lang="en-US" sz="1800" b="1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aseline="0" noProof="0" dirty="0" smtClean="0"/>
                        <a:t>BTL</a:t>
                      </a:r>
                      <a:endParaRPr lang="en-US" sz="1800" b="1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1200" baseline="0" noProof="0" dirty="0" smtClean="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PBTL</a:t>
                      </a:r>
                      <a:endParaRPr lang="en-US" sz="1800" b="1" kern="1200" baseline="0" noProof="0" dirty="0">
                        <a:solidFill>
                          <a:schemeClr val="lt1"/>
                        </a:solidFill>
                        <a:latin typeface="Arial"/>
                        <a:ea typeface="ヒラギノ角ゴ Pro W3"/>
                        <a:cs typeface="Arial"/>
                      </a:endParaRPr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algn="ctr" defTabSz="914400" rtl="0" eaLnBrk="1" latinLnBrk="0" hangingPunct="1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1800" b="1" kern="1200" baseline="0" noProof="0" dirty="0" smtClean="0">
                          <a:solidFill>
                            <a:schemeClr val="lt1"/>
                          </a:solidFill>
                          <a:latin typeface="Arial"/>
                          <a:ea typeface="ヒラギノ角ゴ Pro W3"/>
                          <a:cs typeface="Arial"/>
                        </a:rPr>
                        <a:t>PTL</a:t>
                      </a:r>
                      <a:endParaRPr lang="en-US" sz="1800" b="1" kern="1200" baseline="0" noProof="0" dirty="0">
                        <a:solidFill>
                          <a:schemeClr val="lt1"/>
                        </a:solidFill>
                        <a:latin typeface="Arial"/>
                        <a:ea typeface="ヒラギノ角ゴ Pro W3"/>
                        <a:cs typeface="Arial"/>
                      </a:endParaRPr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381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3962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800" baseline="0" noProof="0" dirty="0" smtClean="0">
                          <a:sym typeface="Symbol"/>
                        </a:rPr>
                        <a:t>Energy efficiency </a:t>
                      </a:r>
                      <a:r>
                        <a:rPr lang="en-US" sz="1800" baseline="-25000" noProof="0" dirty="0" smtClean="0"/>
                        <a:t>XTL</a:t>
                      </a:r>
                      <a:endParaRPr lang="en-US" sz="1800" b="0" baseline="-2500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baseline="0" noProof="0" dirty="0" smtClean="0"/>
                        <a:t>36.3 %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baseline="0" noProof="0" dirty="0" smtClean="0"/>
                        <a:t>51.4 %</a:t>
                      </a:r>
                      <a:endParaRPr lang="en-US" sz="1800" b="0" baseline="0" noProof="0" dirty="0">
                        <a:latin typeface="+mn-lt"/>
                      </a:endParaRPr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baseline="0" noProof="0" dirty="0" smtClean="0"/>
                        <a:t>50.6 %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381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</a:tr>
              <a:tr h="396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800" baseline="0" noProof="0" smtClean="0"/>
                        <a:t>Power consumption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baseline="0" noProof="0" dirty="0" smtClean="0"/>
                        <a:t>- 4.2 kWh/</a:t>
                      </a:r>
                      <a:r>
                        <a:rPr lang="en-US" sz="1800" baseline="0" noProof="0" dirty="0" err="1" smtClean="0"/>
                        <a:t>kg</a:t>
                      </a:r>
                      <a:r>
                        <a:rPr lang="en-US" sz="1800" baseline="-25000" noProof="0" dirty="0" err="1" smtClean="0"/>
                        <a:t>fuel</a:t>
                      </a:r>
                      <a:endParaRPr lang="en-US" sz="1800" b="0" baseline="-2500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noProof="0" dirty="0" smtClean="0"/>
                        <a:t>15.8 kWh/</a:t>
                      </a:r>
                      <a:r>
                        <a:rPr lang="en-US" sz="1800" baseline="0" noProof="0" dirty="0" err="1" smtClean="0"/>
                        <a:t>kg</a:t>
                      </a:r>
                      <a:r>
                        <a:rPr lang="en-US" sz="1800" baseline="-25000" noProof="0" dirty="0" err="1" smtClean="0"/>
                        <a:t>fuel</a:t>
                      </a:r>
                      <a:endParaRPr lang="en-US" sz="1800" b="0" baseline="0" noProof="0" dirty="0">
                        <a:latin typeface="+mn-lt"/>
                      </a:endParaRPr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noProof="0" dirty="0" smtClean="0"/>
                        <a:t>24.4 kWh/</a:t>
                      </a:r>
                      <a:r>
                        <a:rPr lang="en-US" sz="1800" baseline="0" noProof="0" dirty="0" err="1" smtClean="0"/>
                        <a:t>kg</a:t>
                      </a:r>
                      <a:r>
                        <a:rPr lang="en-US" sz="1800" baseline="-25000" noProof="0" dirty="0" err="1" smtClean="0"/>
                        <a:t>fuel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</a:tr>
              <a:tr h="396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r>
                        <a:rPr lang="en-US" sz="1800" baseline="0" noProof="0" dirty="0" smtClean="0"/>
                        <a:t>Biomass/CO</a:t>
                      </a:r>
                      <a:r>
                        <a:rPr lang="en-US" sz="1800" baseline="-25000" noProof="0" dirty="0" smtClean="0"/>
                        <a:t>2 </a:t>
                      </a:r>
                      <a:r>
                        <a:rPr lang="en-US" sz="1800" baseline="0" noProof="0" dirty="0" smtClean="0"/>
                        <a:t>demand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noProof="0" dirty="0" smtClean="0"/>
                        <a:t>7.5 </a:t>
                      </a:r>
                      <a:r>
                        <a:rPr lang="en-US" sz="1800" baseline="0" noProof="0" dirty="0" err="1" smtClean="0"/>
                        <a:t>kg</a:t>
                      </a:r>
                      <a:r>
                        <a:rPr lang="en-US" sz="1800" baseline="-25000" noProof="0" dirty="0" err="1" smtClean="0"/>
                        <a:t>BM</a:t>
                      </a:r>
                      <a:r>
                        <a:rPr lang="en-US" sz="1800" baseline="0" noProof="0" dirty="0" smtClean="0"/>
                        <a:t>/</a:t>
                      </a:r>
                      <a:r>
                        <a:rPr lang="en-US" sz="1800" baseline="0" noProof="0" dirty="0" err="1" smtClean="0"/>
                        <a:t>kg</a:t>
                      </a:r>
                      <a:r>
                        <a:rPr lang="en-US" sz="1800" baseline="-25000" noProof="0" dirty="0" err="1" smtClean="0"/>
                        <a:t>fuel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noProof="0" dirty="0" smtClean="0"/>
                        <a:t>2.0 </a:t>
                      </a:r>
                      <a:r>
                        <a:rPr lang="en-US" sz="1800" baseline="0" noProof="0" dirty="0" err="1" smtClean="0"/>
                        <a:t>kg</a:t>
                      </a:r>
                      <a:r>
                        <a:rPr lang="en-US" sz="1800" baseline="-25000" noProof="0" dirty="0" err="1" smtClean="0"/>
                        <a:t>BM</a:t>
                      </a:r>
                      <a:r>
                        <a:rPr lang="en-US" sz="1800" baseline="0" noProof="0" dirty="0" smtClean="0"/>
                        <a:t>/</a:t>
                      </a:r>
                      <a:r>
                        <a:rPr lang="en-US" sz="1800" baseline="0" noProof="0" dirty="0" err="1" smtClean="0"/>
                        <a:t>kg</a:t>
                      </a:r>
                      <a:r>
                        <a:rPr lang="en-US" sz="1800" baseline="-25000" noProof="0" dirty="0" err="1" smtClean="0"/>
                        <a:t>fuel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noProof="0" dirty="0" smtClean="0"/>
                        <a:t>3.1 kg</a:t>
                      </a:r>
                      <a:r>
                        <a:rPr lang="en-US" sz="1800" baseline="-25000" noProof="0" dirty="0" smtClean="0"/>
                        <a:t>CO2</a:t>
                      </a:r>
                      <a:r>
                        <a:rPr lang="en-US" sz="1800" baseline="0" noProof="0" dirty="0" smtClean="0"/>
                        <a:t>/</a:t>
                      </a:r>
                      <a:r>
                        <a:rPr lang="en-US" sz="1800" baseline="0" noProof="0" dirty="0" err="1" smtClean="0"/>
                        <a:t>kg</a:t>
                      </a:r>
                      <a:r>
                        <a:rPr lang="en-US" sz="1800" baseline="-25000" noProof="0" dirty="0" err="1" smtClean="0"/>
                        <a:t>fuel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40000"/>
                      </a:srgbClr>
                    </a:solidFill>
                  </a:tcPr>
                </a:tc>
              </a:tr>
              <a:tr h="396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noProof="0" dirty="0" smtClean="0"/>
                        <a:t>Carbon efficiency </a:t>
                      </a:r>
                      <a:r>
                        <a:rPr lang="en-US" sz="1800" baseline="0" noProof="0" dirty="0" smtClean="0">
                          <a:sym typeface="Symbol"/>
                        </a:rPr>
                        <a:t></a:t>
                      </a:r>
                      <a:r>
                        <a:rPr lang="en-US" sz="1800" baseline="-25000" noProof="0" dirty="0" smtClean="0"/>
                        <a:t>C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baseline="0" noProof="0" dirty="0" smtClean="0"/>
                        <a:t>24.9 %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noProof="0" dirty="0" smtClean="0"/>
                        <a:t>97.7 %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ヒラギノ角ゴ Pro W3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1800" baseline="0" noProof="0" dirty="0" smtClean="0"/>
                        <a:t>98.0 %</a:t>
                      </a:r>
                      <a:endParaRPr lang="en-US" sz="1800" b="0" baseline="0" noProof="0" dirty="0"/>
                    </a:p>
                  </a:txBody>
                  <a:tcPr marL="121952" marR="121952" marT="45731" marB="45731" anchor="ctr">
                    <a:lnL w="12700" cmpd="sng">
                      <a:solidFill>
                        <a:srgbClr val="FFFFFF"/>
                      </a:solidFill>
                    </a:lnL>
                    <a:lnR w="12700" cmpd="sng">
                      <a:solidFill>
                        <a:srgbClr val="FFFFFF"/>
                      </a:solidFill>
                    </a:lnR>
                    <a:lnT w="12700" cmpd="sng">
                      <a:solidFill>
                        <a:srgbClr val="FFFFFF"/>
                      </a:solidFill>
                    </a:lnT>
                    <a:lnB w="12700" cmpd="sng">
                      <a:solidFill>
                        <a:srgbClr val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00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Textfeld 6"/>
          <p:cNvSpPr txBox="1"/>
          <p:nvPr/>
        </p:nvSpPr>
        <p:spPr>
          <a:xfrm>
            <a:off x="1273051" y="5950074"/>
            <a:ext cx="9891674" cy="879362"/>
          </a:xfrm>
          <a:prstGeom prst="rect">
            <a:avLst/>
          </a:prstGeom>
          <a:solidFill>
            <a:srgbClr val="FFFFFF"/>
          </a:solidFill>
        </p:spPr>
        <p:txBody>
          <a:bodyPr wrap="square" lIns="108860" tIns="54429" rIns="108860" bIns="54429" rtlCol="0">
            <a:spAutoFit/>
          </a:bodyPr>
          <a:lstStyle/>
          <a:p>
            <a:pPr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[1]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T.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Smolinka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, M.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Günther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and J.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Garche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, „Stand und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Entwicklungspotenzial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der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Wasserelektrolyse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zur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Herstellung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von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Wasserstoff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aus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regenerativen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Energien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,“ NOW GmbH,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2011, in German</a:t>
            </a:r>
            <a:endParaRPr lang="en-US" sz="1000" dirty="0">
              <a:solidFill>
                <a:srgbClr val="000000"/>
              </a:solidFill>
              <a:latin typeface="Arial"/>
              <a:cs typeface="Arial"/>
            </a:endParaRPr>
          </a:p>
          <a:p>
            <a:pPr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[2]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K. Qin, „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Entrianed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Flow Gasification of Biomass, Ph. D. thesis,“ Technical University of Denmark (DTU), Kgs.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Lyngby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, 2012.</a:t>
            </a:r>
          </a:p>
          <a:p>
            <a:pPr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[3]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P. Kaiser, F.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Pöhlmann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and A. Jess, "Intrinsic and effective kinetics of cobalt-catalyzed Fischer-Tropsch synthesis in view of a Power-to-Liquid process based on renewable energy," </a:t>
            </a:r>
            <a:r>
              <a:rPr lang="en-US" sz="1000" i="1" dirty="0">
                <a:solidFill>
                  <a:srgbClr val="000000"/>
                </a:solidFill>
                <a:latin typeface="Arial"/>
                <a:cs typeface="Arial"/>
              </a:rPr>
              <a:t>Chemical Engineering Technology,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vol. 37, pp. 964-972, 2014.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feld 7"/>
              <p:cNvSpPr txBox="1"/>
              <p:nvPr/>
            </p:nvSpPr>
            <p:spPr>
              <a:xfrm>
                <a:off x="623554" y="1212774"/>
                <a:ext cx="11571621" cy="1156361"/>
              </a:xfrm>
              <a:prstGeom prst="rect">
                <a:avLst/>
              </a:prstGeom>
              <a:noFill/>
            </p:spPr>
            <p:txBody>
              <a:bodyPr wrap="square" lIns="108860" tIns="54429" rIns="108860" bIns="54429" rtlCol="0">
                <a:spAutoFit/>
              </a:bodyPr>
              <a:lstStyle/>
              <a:p>
                <a:pPr defTabSz="1088776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1700" b="1" i="1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Case study equipment selection and assumptions:</a:t>
                </a:r>
              </a:p>
              <a:p>
                <a:pPr marL="340185" indent="-340185" defTabSz="1088776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7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Proton exchange membrane </a:t>
                </a:r>
                <a:r>
                  <a:rPr lang="en-US" sz="1700" dirty="0" err="1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electrolyzer</a:t>
                </a:r>
                <a:r>
                  <a:rPr lang="en-US" sz="17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 (PEM), </a:t>
                </a:r>
                <a:r>
                  <a:rPr lang="en-US" sz="1700" dirty="0">
                    <a:solidFill>
                      <a:srgbClr val="000000"/>
                    </a:solidFill>
                    <a:latin typeface="Symbol" panose="05050102010706020507" pitchFamily="18" charset="2"/>
                    <a:ea typeface="ヒラギノ角ゴ Pro W3"/>
                    <a:cs typeface="Arial"/>
                  </a:rPr>
                  <a:t>h</a:t>
                </a:r>
                <a:r>
                  <a:rPr lang="en-US" sz="17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 = 4.3 kWh/Nm³ </a:t>
                </a:r>
                <a:r>
                  <a:rPr lang="en-US" sz="1700" baseline="30000" dirty="0" smtClean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[1]</a:t>
                </a:r>
                <a:endParaRPr lang="en-US" sz="1700" baseline="30000" dirty="0">
                  <a:solidFill>
                    <a:srgbClr val="000000"/>
                  </a:solidFill>
                  <a:latin typeface="Arial"/>
                  <a:ea typeface="ヒラギノ角ゴ Pro W3"/>
                  <a:cs typeface="Arial"/>
                </a:endParaRPr>
              </a:p>
              <a:p>
                <a:pPr marL="340185" indent="-340185" defTabSz="1088776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7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Entrained flow gasifier,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700">
                        <a:solidFill>
                          <a:srgbClr val="000000"/>
                        </a:solidFill>
                        <a:latin typeface="Arial"/>
                        <a:ea typeface="ヒラギノ角ゴ Pro W3"/>
                        <a:cs typeface="Arial"/>
                      </a:rPr>
                      <m:t>T</m:t>
                    </m:r>
                    <m:r>
                      <m:rPr>
                        <m:nor/>
                      </m:rPr>
                      <a:rPr lang="en-US" sz="1700">
                        <a:solidFill>
                          <a:srgbClr val="000000"/>
                        </a:solidFill>
                        <a:latin typeface="Arial"/>
                        <a:ea typeface="ヒラギノ角ゴ Pro W3"/>
                        <a:cs typeface="Arial"/>
                      </a:rPr>
                      <m:t> = 1200 ℃</m:t>
                    </m:r>
                  </m:oMath>
                </a14:m>
                <a:r>
                  <a:rPr lang="en-US" sz="17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, p = 30 bar, pure O</a:t>
                </a:r>
                <a:r>
                  <a:rPr lang="en-US" sz="1700" baseline="-250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2 </a:t>
                </a:r>
                <a:r>
                  <a:rPr lang="en-US" sz="1700" baseline="30000" dirty="0" smtClean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[2]</a:t>
                </a:r>
                <a:endParaRPr lang="en-US" sz="1700" baseline="-25000" dirty="0">
                  <a:solidFill>
                    <a:srgbClr val="000000"/>
                  </a:solidFill>
                  <a:latin typeface="Arial"/>
                  <a:ea typeface="ヒラギノ角ゴ Pro W3"/>
                  <a:cs typeface="Arial"/>
                </a:endParaRPr>
              </a:p>
              <a:p>
                <a:pPr marL="340185" indent="-340185" defTabSz="1088776" fontAlgn="base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</a:pPr>
                <a:r>
                  <a:rPr lang="en-US" sz="17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Fischer-Tropsch synthesis,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1700">
                        <a:solidFill>
                          <a:srgbClr val="000000"/>
                        </a:solidFill>
                        <a:latin typeface="Arial"/>
                        <a:ea typeface="ヒラギノ角ゴ Pro W3"/>
                        <a:cs typeface="Arial"/>
                      </a:rPr>
                      <m:t>T</m:t>
                    </m:r>
                    <m:r>
                      <m:rPr>
                        <m:nor/>
                      </m:rPr>
                      <a:rPr lang="en-US" sz="1700">
                        <a:solidFill>
                          <a:srgbClr val="000000"/>
                        </a:solidFill>
                        <a:latin typeface="Arial"/>
                        <a:ea typeface="ヒラギノ角ゴ Pro W3"/>
                        <a:cs typeface="Arial"/>
                      </a:rPr>
                      <m:t> = 225 ℃</m:t>
                    </m:r>
                  </m:oMath>
                </a14:m>
                <a:r>
                  <a:rPr lang="en-US" sz="17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, p = 25 bar, </a:t>
                </a:r>
                <a:r>
                  <a:rPr lang="en-US" sz="1700" dirty="0">
                    <a:solidFill>
                      <a:srgbClr val="000000"/>
                    </a:solidFill>
                    <a:latin typeface="Symbol" panose="05050102010706020507" pitchFamily="18" charset="2"/>
                    <a:ea typeface="ヒラギノ角ゴ Pro W3"/>
                    <a:cs typeface="Arial"/>
                  </a:rPr>
                  <a:t>a</a:t>
                </a:r>
                <a:r>
                  <a:rPr lang="en-US" sz="17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 = 0.85, X</a:t>
                </a:r>
                <a:r>
                  <a:rPr lang="en-US" sz="1700" baseline="-250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CO</a:t>
                </a:r>
                <a:r>
                  <a:rPr lang="en-US" sz="1700" dirty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 = 40 % </a:t>
                </a:r>
                <a:r>
                  <a:rPr lang="en-US" sz="1700" baseline="30000" dirty="0" smtClean="0">
                    <a:solidFill>
                      <a:srgbClr val="000000"/>
                    </a:solidFill>
                    <a:latin typeface="Arial"/>
                    <a:ea typeface="ヒラギノ角ゴ Pro W3"/>
                    <a:cs typeface="Arial"/>
                  </a:rPr>
                  <a:t>[3]</a:t>
                </a:r>
                <a:endParaRPr lang="en-US" sz="1700" dirty="0">
                  <a:solidFill>
                    <a:srgbClr val="000000"/>
                  </a:solidFill>
                  <a:latin typeface="Arial"/>
                  <a:ea typeface="ヒラギノ角ゴ Pro W3"/>
                  <a:cs typeface="Arial"/>
                </a:endParaRPr>
              </a:p>
            </p:txBody>
          </p:sp>
        </mc:Choice>
        <mc:Fallback xmlns="">
          <p:sp>
            <p:nvSpPr>
              <p:cNvPr id="8" name="Textfeld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554" y="1212774"/>
                <a:ext cx="11571621" cy="1156361"/>
              </a:xfrm>
              <a:prstGeom prst="rect">
                <a:avLst/>
              </a:prstGeom>
              <a:blipFill rotWithShape="1">
                <a:blip r:embed="rId3"/>
                <a:stretch>
                  <a:fillRect l="-158" t="-1053" b="-5263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feld 8"/>
          <p:cNvSpPr txBox="1"/>
          <p:nvPr/>
        </p:nvSpPr>
        <p:spPr>
          <a:xfrm>
            <a:off x="623554" y="4539741"/>
            <a:ext cx="11571621" cy="1302555"/>
          </a:xfrm>
          <a:prstGeom prst="rect">
            <a:avLst/>
          </a:prstGeom>
          <a:noFill/>
        </p:spPr>
        <p:txBody>
          <a:bodyPr wrap="square" lIns="108860" tIns="54429" rIns="108860" bIns="54429" rtlCol="0">
            <a:spAutoFit/>
          </a:bodyPr>
          <a:lstStyle/>
          <a:p>
            <a:pPr marL="340185" indent="-340185" defTabSz="1088776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BTL fuel yield can be increased </a:t>
            </a:r>
            <a:r>
              <a:rPr lang="en-US" b="1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by the factor 3 – 4 by the PBTL</a:t>
            </a:r>
            <a:r>
              <a:rPr lang="en-US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 concept</a:t>
            </a:r>
          </a:p>
          <a:p>
            <a:pPr marL="340185" indent="-340185" defTabSz="1088776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Approximately full carbon conversion for PBTL and PTL applying oxy-fuel combustion and recycle concept </a:t>
            </a:r>
          </a:p>
          <a:p>
            <a:pPr marL="340185" indent="-340185" defTabSz="1088776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0000"/>
                </a:solidFill>
                <a:latin typeface="Arial"/>
                <a:ea typeface="ヒラギノ角ゴ Pro W3"/>
                <a:cs typeface="Arial"/>
              </a:rPr>
              <a:t>PBTL XTL-efficiency comparable high as for PTL with reduced power consumption</a:t>
            </a:r>
            <a:endParaRPr lang="en-US" dirty="0">
              <a:solidFill>
                <a:srgbClr val="000000"/>
              </a:solidFill>
              <a:latin typeface="Arial"/>
              <a:ea typeface="ヒラギノ角ゴ Pro W3"/>
              <a:cs typeface="Arial"/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264939" y="4149874"/>
            <a:ext cx="11593288" cy="422262"/>
          </a:xfrm>
          <a:prstGeom prst="rect">
            <a:avLst/>
          </a:prstGeom>
          <a:noFill/>
          <a:ln w="317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5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fik 1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 r="6794" b="1734"/>
          <a:stretch/>
        </p:blipFill>
        <p:spPr>
          <a:xfrm>
            <a:off x="2491086" y="1379662"/>
            <a:ext cx="6770027" cy="4280569"/>
          </a:xfrm>
          <a:prstGeom prst="rect">
            <a:avLst/>
          </a:prstGeom>
        </p:spPr>
      </p:pic>
      <p:sp>
        <p:nvSpPr>
          <p:cNvPr id="4" name="Titel 1"/>
          <p:cNvSpPr txBox="1">
            <a:spLocks/>
          </p:cNvSpPr>
          <p:nvPr/>
        </p:nvSpPr>
        <p:spPr bwMode="auto">
          <a:xfrm>
            <a:off x="638399" y="800400"/>
            <a:ext cx="11221200" cy="7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3472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defTabSz="1088776"/>
            <a:r>
              <a:rPr lang="en-US" kern="0" dirty="0"/>
              <a:t>Biomass-to-Liquid – Carbon flow diagram</a:t>
            </a:r>
          </a:p>
          <a:p>
            <a:pPr defTabSz="1088776"/>
            <a:endParaRPr lang="en-US" kern="0" dirty="0"/>
          </a:p>
        </p:txBody>
      </p:sp>
      <p:sp>
        <p:nvSpPr>
          <p:cNvPr id="6" name="Textfeld 5"/>
          <p:cNvSpPr txBox="1"/>
          <p:nvPr/>
        </p:nvSpPr>
        <p:spPr>
          <a:xfrm>
            <a:off x="2592979" y="5820677"/>
            <a:ext cx="7682000" cy="371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88776" fontAlgn="base">
              <a:lnSpc>
                <a:spcPts val="2858"/>
              </a:lnSpc>
              <a:spcBef>
                <a:spcPct val="0"/>
              </a:spcBef>
              <a:spcAft>
                <a:spcPts val="2142"/>
              </a:spcAft>
            </a:pPr>
            <a:r>
              <a:rPr lang="en-US" sz="2900" b="1" i="1" dirty="0" smtClean="0">
                <a:solidFill>
                  <a:srgbClr val="FF0000"/>
                </a:solidFill>
              </a:rPr>
              <a:t>75 </a:t>
            </a:r>
            <a:r>
              <a:rPr lang="en-US" sz="2900" b="1" i="1" dirty="0">
                <a:solidFill>
                  <a:srgbClr val="FF0000"/>
                </a:solidFill>
              </a:rPr>
              <a:t>% of biomass carbon lost as CO</a:t>
            </a:r>
            <a:r>
              <a:rPr lang="en-US" sz="2900" b="1" i="1" baseline="-250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7" name="Textfeld 6"/>
          <p:cNvSpPr txBox="1"/>
          <p:nvPr/>
        </p:nvSpPr>
        <p:spPr>
          <a:xfrm>
            <a:off x="9121924" y="3668678"/>
            <a:ext cx="1134980" cy="663919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lIns="108860" tIns="54429" rIns="108860" bIns="54429" rtlCol="0">
            <a:sp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Fuel</a:t>
            </a:r>
          </a:p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25 %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9131449" y="4809757"/>
            <a:ext cx="1134978" cy="66391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lIns="72000" tIns="54429" rIns="72000" bIns="54429" rtlCol="0">
            <a:sp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CO</a:t>
            </a:r>
            <a:r>
              <a:rPr lang="en-US" b="1" baseline="-25000" dirty="0" smtClean="0">
                <a:solidFill>
                  <a:srgbClr val="000000"/>
                </a:solidFill>
              </a:rPr>
              <a:t>2</a:t>
            </a:r>
          </a:p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29 %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6364808" y="4413028"/>
            <a:ext cx="812899" cy="66391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lIns="72000" tIns="54429" rIns="72000" bIns="54429" rtlCol="0">
            <a:sp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CO</a:t>
            </a:r>
            <a:r>
              <a:rPr lang="en-US" b="1" baseline="-25000" dirty="0" smtClean="0">
                <a:solidFill>
                  <a:srgbClr val="000000"/>
                </a:solidFill>
              </a:rPr>
              <a:t>2</a:t>
            </a:r>
          </a:p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41 %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2364983" y="1693982"/>
            <a:ext cx="812899" cy="66391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lIns="72000" tIns="54429" rIns="72000" bIns="54429" rtlCol="0">
            <a:sp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CO</a:t>
            </a:r>
            <a:r>
              <a:rPr lang="en-US" b="1" baseline="-25000" dirty="0" smtClean="0">
                <a:solidFill>
                  <a:srgbClr val="000000"/>
                </a:solidFill>
              </a:rPr>
              <a:t>2</a:t>
            </a:r>
          </a:p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5 %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985019" y="3689770"/>
            <a:ext cx="1506068" cy="663919"/>
          </a:xfrm>
          <a:prstGeom prst="rect">
            <a:avLst/>
          </a:prstGeom>
          <a:solidFill>
            <a:schemeClr val="bg1"/>
          </a:solidFill>
          <a:ln w="38100">
            <a:solidFill>
              <a:srgbClr val="00FF00"/>
            </a:solidFill>
          </a:ln>
        </p:spPr>
        <p:txBody>
          <a:bodyPr wrap="square" lIns="108860" tIns="54429" rIns="108860" bIns="54429" rtlCol="0">
            <a:sp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C-Biomass</a:t>
            </a:r>
          </a:p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100 %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4" name="Ovale Legende 13"/>
          <p:cNvSpPr/>
          <p:nvPr/>
        </p:nvSpPr>
        <p:spPr>
          <a:xfrm>
            <a:off x="4454478" y="1973038"/>
            <a:ext cx="2723229" cy="1035317"/>
          </a:xfrm>
          <a:prstGeom prst="wedgeEllipseCallout">
            <a:avLst>
              <a:gd name="adj1" fmla="val -36052"/>
              <a:gd name="adj2" fmla="val 149818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sz="1700" i="1" dirty="0">
                <a:solidFill>
                  <a:srgbClr val="FFFFFF"/>
                </a:solidFill>
              </a:rPr>
              <a:t>Molar ratio of </a:t>
            </a:r>
            <a:r>
              <a:rPr lang="en-US" sz="1700" b="1" i="1" dirty="0">
                <a:solidFill>
                  <a:srgbClr val="FFFFFF"/>
                </a:solidFill>
              </a:rPr>
              <a:t>H</a:t>
            </a:r>
            <a:r>
              <a:rPr lang="en-US" sz="1700" b="1" i="1" baseline="-25000" dirty="0">
                <a:solidFill>
                  <a:srgbClr val="FFFFFF"/>
                </a:solidFill>
              </a:rPr>
              <a:t>2</a:t>
            </a:r>
            <a:r>
              <a:rPr lang="en-US" sz="1700" b="1" i="1" dirty="0">
                <a:solidFill>
                  <a:srgbClr val="FFFFFF"/>
                </a:solidFill>
              </a:rPr>
              <a:t>/CO &gt; 2 </a:t>
            </a:r>
            <a:r>
              <a:rPr lang="en-US" sz="1700" i="1" dirty="0">
                <a:solidFill>
                  <a:srgbClr val="FFFFFF"/>
                </a:solidFill>
              </a:rPr>
              <a:t>required for  FT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1211798" y="3222149"/>
            <a:ext cx="1052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100 </a:t>
            </a:r>
            <a:r>
              <a:rPr lang="de-DE" sz="1600" dirty="0" err="1">
                <a:solidFill>
                  <a:srgbClr val="000000"/>
                </a:solidFill>
              </a:rPr>
              <a:t>kW</a:t>
            </a:r>
            <a:r>
              <a:rPr lang="de-DE" sz="1600" baseline="-25000" dirty="0" err="1">
                <a:solidFill>
                  <a:srgbClr val="000000"/>
                </a:solidFill>
              </a:rPr>
              <a:t>th</a:t>
            </a:r>
            <a:endParaRPr lang="de-DE" sz="1600" baseline="-25000" dirty="0">
              <a:solidFill>
                <a:srgbClr val="000000"/>
              </a:solidFill>
            </a:endParaRPr>
          </a:p>
        </p:txBody>
      </p:sp>
      <p:sp>
        <p:nvSpPr>
          <p:cNvPr id="18" name="Textfeld 17"/>
          <p:cNvSpPr txBox="1"/>
          <p:nvPr/>
        </p:nvSpPr>
        <p:spPr>
          <a:xfrm>
            <a:off x="9261113" y="3228658"/>
            <a:ext cx="8756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36 </a:t>
            </a:r>
            <a:r>
              <a:rPr lang="de-DE" sz="1600" dirty="0" err="1">
                <a:solidFill>
                  <a:srgbClr val="000000"/>
                </a:solidFill>
              </a:rPr>
              <a:t>kW</a:t>
            </a:r>
            <a:r>
              <a:rPr lang="de-DE" sz="1600" baseline="-25000" dirty="0" err="1">
                <a:solidFill>
                  <a:srgbClr val="000000"/>
                </a:solidFill>
              </a:rPr>
              <a:t>th</a:t>
            </a:r>
            <a:endParaRPr lang="de-DE" sz="1600" baseline="-25000" dirty="0">
              <a:solidFill>
                <a:srgbClr val="000000"/>
              </a:solidFill>
            </a:endParaRPr>
          </a:p>
        </p:txBody>
      </p:sp>
      <p:sp>
        <p:nvSpPr>
          <p:cNvPr id="19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529999" y="126006"/>
            <a:ext cx="10177200" cy="1440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de-DE" sz="800" dirty="0">
                <a:latin typeface="Arial" charset="0"/>
                <a:ea typeface="ヒラギノ角ゴ Pro W3" charset="-128"/>
              </a:rPr>
              <a:t>• </a:t>
            </a:r>
            <a:r>
              <a:rPr lang="en-US" sz="800" dirty="0">
                <a:latin typeface="Arial" charset="0"/>
                <a:ea typeface="ヒラギノ角ゴ Pro W3" charset="-128"/>
              </a:rPr>
              <a:t>Synthetic jet fuel from renewable energy sources for sustainable aviation</a:t>
            </a:r>
            <a:r>
              <a:rPr lang="de-DE" sz="800" dirty="0">
                <a:latin typeface="Arial" charset="0"/>
                <a:ea typeface="ヒラギノ角ゴ Pro W3" charset="-128"/>
              </a:rPr>
              <a:t>• R.-U. Dietrich • Petroleum Engineering 2017 • June 29 - 30, 2017 Madrid</a:t>
            </a:r>
          </a:p>
        </p:txBody>
      </p:sp>
      <p:sp>
        <p:nvSpPr>
          <p:cNvPr id="1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433800" y="126000"/>
            <a:ext cx="1148400" cy="1440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en-US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DLR.de  •  Chart </a:t>
            </a:r>
            <a:fld id="{A5AC3FBE-A647-41C9-A8C3-4435ED4FC895}" type="slidenum">
              <a:rPr lang="en-US" sz="80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pPr>
                <a:defRPr/>
              </a:pPr>
              <a:t>20</a:t>
            </a:fld>
            <a:endParaRPr lang="en-US" sz="800" dirty="0">
              <a:solidFill>
                <a:srgbClr val="686868"/>
              </a:solidFill>
              <a:latin typeface="Arial" charset="0"/>
              <a:ea typeface="ヒラギノ角ゴ Pro W3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7889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10" grpId="0" animBg="1"/>
      <p:bldP spid="11" grpId="0" animBg="1"/>
      <p:bldP spid="14" grpId="0" animBg="1"/>
      <p:bldP spid="17" grpId="0"/>
      <p:bldP spid="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1"/>
          <p:cNvSpPr txBox="1">
            <a:spLocks/>
          </p:cNvSpPr>
          <p:nvPr/>
        </p:nvSpPr>
        <p:spPr bwMode="auto">
          <a:xfrm>
            <a:off x="638399" y="800400"/>
            <a:ext cx="11221200" cy="7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3472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defTabSz="1088776"/>
            <a:r>
              <a:rPr lang="en-US" kern="0" dirty="0" err="1" smtClean="0"/>
              <a:t>Power&amp;Biomass-to-Liquid</a:t>
            </a:r>
            <a:r>
              <a:rPr lang="en-US" kern="0" dirty="0" smtClean="0"/>
              <a:t> </a:t>
            </a:r>
            <a:r>
              <a:rPr lang="en-US" kern="0" dirty="0"/>
              <a:t>– Carbon flow diagram</a:t>
            </a:r>
          </a:p>
          <a:p>
            <a:pPr defTabSz="1088776"/>
            <a:endParaRPr lang="en-US" kern="0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" r="3992" b="1868"/>
          <a:stretch/>
        </p:blipFill>
        <p:spPr>
          <a:xfrm>
            <a:off x="2164080" y="1495102"/>
            <a:ext cx="7173868" cy="3960818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2592979" y="5820677"/>
            <a:ext cx="7682000" cy="3718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088776" fontAlgn="base">
              <a:lnSpc>
                <a:spcPts val="2858"/>
              </a:lnSpc>
              <a:spcBef>
                <a:spcPct val="0"/>
              </a:spcBef>
              <a:spcAft>
                <a:spcPts val="2142"/>
              </a:spcAft>
            </a:pPr>
            <a:r>
              <a:rPr lang="en-US" sz="2900" b="1" i="1" dirty="0">
                <a:solidFill>
                  <a:srgbClr val="FF0000"/>
                </a:solidFill>
              </a:rPr>
              <a:t>98 % of biomass carbon used in fuel</a:t>
            </a:r>
            <a:endParaRPr lang="en-US" sz="2900" b="1" i="1" baseline="-25000" dirty="0">
              <a:solidFill>
                <a:srgbClr val="FF0000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778520" y="3376860"/>
            <a:ext cx="1506068" cy="663919"/>
          </a:xfrm>
          <a:prstGeom prst="rect">
            <a:avLst/>
          </a:prstGeom>
          <a:solidFill>
            <a:schemeClr val="bg1"/>
          </a:solidFill>
          <a:ln w="38100">
            <a:solidFill>
              <a:srgbClr val="00FF00"/>
            </a:solidFill>
          </a:ln>
        </p:spPr>
        <p:txBody>
          <a:bodyPr wrap="square" lIns="108860" tIns="54429" rIns="108860" bIns="54429" rtlCol="0">
            <a:sp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C-Biomass</a:t>
            </a:r>
          </a:p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100 %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1005298" y="2905344"/>
            <a:ext cx="1052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100 </a:t>
            </a:r>
            <a:r>
              <a:rPr lang="de-DE" sz="1600" dirty="0" err="1">
                <a:solidFill>
                  <a:srgbClr val="000000"/>
                </a:solidFill>
              </a:rPr>
              <a:t>kW</a:t>
            </a:r>
            <a:r>
              <a:rPr lang="de-DE" sz="1600" baseline="-25000" dirty="0" err="1">
                <a:solidFill>
                  <a:srgbClr val="000000"/>
                </a:solidFill>
              </a:rPr>
              <a:t>th</a:t>
            </a:r>
            <a:endParaRPr lang="de-DE" sz="1600" baseline="-25000" dirty="0">
              <a:solidFill>
                <a:srgbClr val="000000"/>
              </a:solidFill>
            </a:endParaRPr>
          </a:p>
        </p:txBody>
      </p:sp>
      <p:sp>
        <p:nvSpPr>
          <p:cNvPr id="9" name="Gewitterblitz 8"/>
          <p:cNvSpPr/>
          <p:nvPr/>
        </p:nvSpPr>
        <p:spPr>
          <a:xfrm rot="535887">
            <a:off x="4293278" y="4660254"/>
            <a:ext cx="311899" cy="339538"/>
          </a:xfrm>
          <a:prstGeom prst="lightningBolt">
            <a:avLst/>
          </a:prstGeom>
          <a:solidFill>
            <a:srgbClr val="FFFF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prstClr val="white"/>
              </a:solidFill>
              <a:latin typeface="Frutiger 45 Light" panose="020B0303030504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4584296" y="4547160"/>
            <a:ext cx="12972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Electrolysis</a:t>
            </a:r>
          </a:p>
          <a:p>
            <a:r>
              <a:rPr lang="en-US" sz="1600" dirty="0" smtClean="0"/>
              <a:t>167 </a:t>
            </a:r>
            <a:r>
              <a:rPr lang="en-US" sz="1600" dirty="0" err="1" smtClean="0">
                <a:solidFill>
                  <a:srgbClr val="000000"/>
                </a:solidFill>
              </a:rPr>
              <a:t>kW</a:t>
            </a:r>
            <a:r>
              <a:rPr lang="en-US" sz="1600" baseline="-25000" dirty="0" err="1" smtClean="0">
                <a:solidFill>
                  <a:srgbClr val="000000"/>
                </a:solidFill>
              </a:rPr>
              <a:t>el</a:t>
            </a:r>
            <a:endParaRPr lang="en-US" sz="1600" baseline="-25000" dirty="0">
              <a:solidFill>
                <a:srgbClr val="000000"/>
              </a:solidFill>
            </a:endParaRPr>
          </a:p>
        </p:txBody>
      </p:sp>
      <p:cxnSp>
        <p:nvCxnSpPr>
          <p:cNvPr id="12" name="Gerade Verbindung mit Pfeil 11"/>
          <p:cNvCxnSpPr/>
          <p:nvPr/>
        </p:nvCxnSpPr>
        <p:spPr bwMode="auto">
          <a:xfrm flipV="1">
            <a:off x="5161483" y="4221882"/>
            <a:ext cx="0" cy="408126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3" name="Textfeld 12"/>
          <p:cNvSpPr txBox="1"/>
          <p:nvPr/>
        </p:nvSpPr>
        <p:spPr>
          <a:xfrm>
            <a:off x="5155762" y="4304293"/>
            <a:ext cx="45681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100" dirty="0" smtClean="0">
                <a:solidFill>
                  <a:srgbClr val="000000"/>
                </a:solidFill>
              </a:rPr>
              <a:t>H</a:t>
            </a:r>
            <a:r>
              <a:rPr lang="de-DE" sz="1100" baseline="-25000" dirty="0" smtClean="0">
                <a:solidFill>
                  <a:srgbClr val="000000"/>
                </a:solidFill>
              </a:rPr>
              <a:t>2</a:t>
            </a:r>
            <a:endParaRPr lang="de-DE" sz="1100" baseline="-25000" dirty="0">
              <a:solidFill>
                <a:srgbClr val="00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9337947" y="3793349"/>
            <a:ext cx="1268313" cy="663939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txBody>
          <a:bodyPr wrap="square" lIns="108860" tIns="54429" rIns="108860" bIns="54429" rtlCol="0">
            <a:sp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Fuel</a:t>
            </a:r>
          </a:p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98 %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311682" y="1266253"/>
            <a:ext cx="892672" cy="663919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lIns="108860" tIns="54429" rIns="108860" bIns="54429" rtlCol="0">
            <a:sp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CO</a:t>
            </a:r>
            <a:r>
              <a:rPr lang="en-US" b="1" baseline="-25000" dirty="0" smtClean="0">
                <a:solidFill>
                  <a:srgbClr val="000000"/>
                </a:solidFill>
              </a:rPr>
              <a:t>2</a:t>
            </a:r>
          </a:p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rgbClr val="000000"/>
                </a:solidFill>
              </a:rPr>
              <a:t>2 %</a:t>
            </a:r>
            <a:endParaRPr lang="en-US" b="1" dirty="0">
              <a:solidFill>
                <a:srgbClr val="000000"/>
              </a:solidFill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9445847" y="3343930"/>
            <a:ext cx="105251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600" dirty="0" smtClean="0"/>
              <a:t>137 </a:t>
            </a:r>
            <a:r>
              <a:rPr lang="de-DE" sz="1600" dirty="0" err="1">
                <a:solidFill>
                  <a:srgbClr val="000000"/>
                </a:solidFill>
              </a:rPr>
              <a:t>kW</a:t>
            </a:r>
            <a:r>
              <a:rPr lang="de-DE" sz="1600" baseline="-25000" dirty="0" err="1">
                <a:solidFill>
                  <a:srgbClr val="000000"/>
                </a:solidFill>
              </a:rPr>
              <a:t>th</a:t>
            </a:r>
            <a:endParaRPr lang="de-DE" sz="1600" baseline="-25000" dirty="0">
              <a:solidFill>
                <a:srgbClr val="000000"/>
              </a:solidFill>
            </a:endParaRPr>
          </a:p>
        </p:txBody>
      </p:sp>
      <p:sp>
        <p:nvSpPr>
          <p:cNvPr id="1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529999" y="126006"/>
            <a:ext cx="10177200" cy="1440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de-DE" sz="800" dirty="0">
                <a:latin typeface="Arial" charset="0"/>
                <a:ea typeface="ヒラギノ角ゴ Pro W3" charset="-128"/>
              </a:rPr>
              <a:t>• </a:t>
            </a:r>
            <a:r>
              <a:rPr lang="en-US" sz="800" dirty="0">
                <a:latin typeface="Arial" charset="0"/>
                <a:ea typeface="ヒラギノ角ゴ Pro W3" charset="-128"/>
              </a:rPr>
              <a:t>Synthetic jet fuel from renewable energy sources for sustainable aviation</a:t>
            </a:r>
            <a:r>
              <a:rPr lang="de-DE" sz="800" dirty="0">
                <a:latin typeface="Arial" charset="0"/>
                <a:ea typeface="ヒラギノ角ゴ Pro W3" charset="-128"/>
              </a:rPr>
              <a:t>• R.-U. Dietrich • Petroleum Engineering 2017 • June 29 - 30, 2017 Madrid</a:t>
            </a:r>
          </a:p>
        </p:txBody>
      </p:sp>
      <p:sp>
        <p:nvSpPr>
          <p:cNvPr id="17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433800" y="126000"/>
            <a:ext cx="1148400" cy="1440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en-US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DLR.de  •  Chart </a:t>
            </a:r>
            <a:fld id="{A5AC3FBE-A647-41C9-A8C3-4435ED4FC895}" type="slidenum">
              <a:rPr lang="en-US" sz="80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pPr>
                <a:defRPr/>
              </a:pPr>
              <a:t>21</a:t>
            </a:fld>
            <a:endParaRPr lang="en-US" sz="800" dirty="0">
              <a:solidFill>
                <a:srgbClr val="686868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19" name="Ovale Legende 18"/>
          <p:cNvSpPr/>
          <p:nvPr/>
        </p:nvSpPr>
        <p:spPr>
          <a:xfrm>
            <a:off x="8833891" y="1412513"/>
            <a:ext cx="2723229" cy="1035317"/>
          </a:xfrm>
          <a:prstGeom prst="wedgeEllipseCallout">
            <a:avLst>
              <a:gd name="adj1" fmla="val -167635"/>
              <a:gd name="adj2" fmla="val 180213"/>
            </a:avLst>
          </a:prstGeom>
          <a:solidFill>
            <a:schemeClr val="accent2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noAutofit/>
          </a:bodyPr>
          <a:lstStyle/>
          <a:p>
            <a:pPr algn="ctr"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sz="1700" i="1" dirty="0">
                <a:solidFill>
                  <a:srgbClr val="FFFFFF"/>
                </a:solidFill>
              </a:rPr>
              <a:t>Molar ratio of </a:t>
            </a:r>
            <a:r>
              <a:rPr lang="en-US" sz="1700" b="1" i="1" dirty="0">
                <a:solidFill>
                  <a:srgbClr val="FFFFFF"/>
                </a:solidFill>
              </a:rPr>
              <a:t>H</a:t>
            </a:r>
            <a:r>
              <a:rPr lang="en-US" sz="1700" b="1" i="1" baseline="-25000" dirty="0">
                <a:solidFill>
                  <a:srgbClr val="FFFFFF"/>
                </a:solidFill>
              </a:rPr>
              <a:t>2</a:t>
            </a:r>
            <a:r>
              <a:rPr lang="en-US" sz="1700" b="1" i="1" dirty="0">
                <a:solidFill>
                  <a:srgbClr val="FFFFFF"/>
                </a:solidFill>
              </a:rPr>
              <a:t>/CO &gt; 2 </a:t>
            </a:r>
            <a:r>
              <a:rPr lang="en-US" sz="1700" i="1" dirty="0">
                <a:solidFill>
                  <a:srgbClr val="FFFFFF"/>
                </a:solidFill>
              </a:rPr>
              <a:t>required for  FT</a:t>
            </a:r>
          </a:p>
        </p:txBody>
      </p:sp>
    </p:spTree>
    <p:extLst>
      <p:ext uri="{BB962C8B-B14F-4D97-AF65-F5344CB8AC3E}">
        <p14:creationId xmlns:p14="http://schemas.microsoft.com/office/powerpoint/2010/main" val="1972402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 animBg="1"/>
      <p:bldP spid="10" grpId="0"/>
      <p:bldP spid="13" grpId="0"/>
      <p:bldP spid="15" grpId="0" animBg="1"/>
      <p:bldP spid="16" grpId="0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235" y="981522"/>
            <a:ext cx="7273925" cy="551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22</a:t>
            </a:fld>
            <a:endParaRPr lang="en-GB" noProof="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876" y="5414731"/>
            <a:ext cx="1380766" cy="910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el 2"/>
          <p:cNvSpPr>
            <a:spLocks noGrp="1"/>
          </p:cNvSpPr>
          <p:nvPr>
            <p:ph type="title"/>
          </p:nvPr>
        </p:nvSpPr>
        <p:spPr>
          <a:xfrm>
            <a:off x="485999" y="648000"/>
            <a:ext cx="11221200" cy="738000"/>
          </a:xfrm>
        </p:spPr>
        <p:txBody>
          <a:bodyPr/>
          <a:lstStyle/>
          <a:p>
            <a:r>
              <a:rPr lang="en-US" dirty="0" smtClean="0">
                <a:latin typeface="Frutiger 45 Light" panose="020B0303030504020204" pitchFamily="34" charset="0"/>
              </a:rPr>
              <a:t>2. Applied methodology for fuel evaluation</a:t>
            </a:r>
            <a:endParaRPr lang="en-US" dirty="0">
              <a:latin typeface="Frutiger 45 Light" panose="020B0303030504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6" y="3573810"/>
            <a:ext cx="2298153" cy="1080251"/>
          </a:xfrm>
          <a:prstGeom prst="rect">
            <a:avLst/>
          </a:prstGeom>
        </p:spPr>
      </p:pic>
      <p:pic>
        <p:nvPicPr>
          <p:cNvPr id="15" name="Picture 2" descr="H:\Eigene Dateien\19_Fotos + Bilder\FG ABS\KaTeRa\083IMG_11305_klei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6" r="19754" b="3849"/>
          <a:stretch/>
        </p:blipFill>
        <p:spPr bwMode="auto">
          <a:xfrm>
            <a:off x="9599699" y="1213530"/>
            <a:ext cx="1106400" cy="160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850" y="1219934"/>
            <a:ext cx="1984529" cy="891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659" y="5104047"/>
            <a:ext cx="1754472" cy="117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feld 17"/>
          <p:cNvSpPr txBox="1"/>
          <p:nvPr/>
        </p:nvSpPr>
        <p:spPr>
          <a:xfrm>
            <a:off x="5735744" y="5363818"/>
            <a:ext cx="216204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CO</a:t>
            </a:r>
            <a:r>
              <a:rPr lang="en-US" sz="1400" b="1" baseline="-25000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2</a:t>
            </a:r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-abatment costs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7755573" y="2917016"/>
            <a:ext cx="1605204" cy="4044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CO</a:t>
            </a:r>
            <a:r>
              <a:rPr lang="en-US" sz="1400" b="1" baseline="-25000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2</a:t>
            </a:r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-footprint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3494259" y="2917016"/>
            <a:ext cx="1883248" cy="4044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p</a:t>
            </a:r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roduction costs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48915" y="4827048"/>
            <a:ext cx="33502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Results calculated with TEPET:</a:t>
            </a:r>
          </a:p>
        </p:txBody>
      </p:sp>
      <p:sp>
        <p:nvSpPr>
          <p:cNvPr id="23" name="Ellipse 22"/>
          <p:cNvSpPr/>
          <p:nvPr/>
        </p:nvSpPr>
        <p:spPr>
          <a:xfrm>
            <a:off x="3511571" y="1033857"/>
            <a:ext cx="6088127" cy="5616624"/>
          </a:xfrm>
          <a:prstGeom prst="ellipse">
            <a:avLst/>
          </a:prstGeom>
          <a:noFill/>
          <a:ln w="3492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24" name="Freihandform 23"/>
          <p:cNvSpPr/>
          <p:nvPr/>
        </p:nvSpPr>
        <p:spPr>
          <a:xfrm>
            <a:off x="737690" y="2716567"/>
            <a:ext cx="3186240" cy="2503503"/>
          </a:xfrm>
          <a:custGeom>
            <a:avLst/>
            <a:gdLst>
              <a:gd name="connsiteX0" fmla="*/ 3017564 w 3186240"/>
              <a:gd name="connsiteY0" fmla="*/ 0 h 2503503"/>
              <a:gd name="connsiteX1" fmla="*/ 2768990 w 3186240"/>
              <a:gd name="connsiteY1" fmla="*/ 497150 h 2503503"/>
              <a:gd name="connsiteX2" fmla="*/ 2254085 w 3186240"/>
              <a:gd name="connsiteY2" fmla="*/ 807868 h 2503503"/>
              <a:gd name="connsiteX3" fmla="*/ 736003 w 3186240"/>
              <a:gd name="connsiteY3" fmla="*/ 852256 h 2503503"/>
              <a:gd name="connsiteX4" fmla="*/ 141199 w 3186240"/>
              <a:gd name="connsiteY4" fmla="*/ 852256 h 2503503"/>
              <a:gd name="connsiteX5" fmla="*/ 34667 w 3186240"/>
              <a:gd name="connsiteY5" fmla="*/ 914400 h 2503503"/>
              <a:gd name="connsiteX6" fmla="*/ 25790 w 3186240"/>
              <a:gd name="connsiteY6" fmla="*/ 1136342 h 2503503"/>
              <a:gd name="connsiteX7" fmla="*/ 16912 w 3186240"/>
              <a:gd name="connsiteY7" fmla="*/ 1882066 h 2503503"/>
              <a:gd name="connsiteX8" fmla="*/ 274364 w 3186240"/>
              <a:gd name="connsiteY8" fmla="*/ 1988598 h 2503503"/>
              <a:gd name="connsiteX9" fmla="*/ 2191941 w 3186240"/>
              <a:gd name="connsiteY9" fmla="*/ 1970843 h 2503503"/>
              <a:gd name="connsiteX10" fmla="*/ 2618069 w 3186240"/>
              <a:gd name="connsiteY10" fmla="*/ 2024109 h 2503503"/>
              <a:gd name="connsiteX11" fmla="*/ 2964298 w 3186240"/>
              <a:gd name="connsiteY11" fmla="*/ 2237173 h 2503503"/>
              <a:gd name="connsiteX12" fmla="*/ 3186240 w 3186240"/>
              <a:gd name="connsiteY12" fmla="*/ 2503503 h 250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6240" h="2503503">
                <a:moveTo>
                  <a:pt x="3017564" y="0"/>
                </a:moveTo>
                <a:cubicBezTo>
                  <a:pt x="2956900" y="181252"/>
                  <a:pt x="2896236" y="362505"/>
                  <a:pt x="2768990" y="497150"/>
                </a:cubicBezTo>
                <a:cubicBezTo>
                  <a:pt x="2641743" y="631795"/>
                  <a:pt x="2592916" y="748684"/>
                  <a:pt x="2254085" y="807868"/>
                </a:cubicBezTo>
                <a:cubicBezTo>
                  <a:pt x="1915254" y="867052"/>
                  <a:pt x="1088151" y="844858"/>
                  <a:pt x="736003" y="852256"/>
                </a:cubicBezTo>
                <a:cubicBezTo>
                  <a:pt x="383855" y="859654"/>
                  <a:pt x="258088" y="841899"/>
                  <a:pt x="141199" y="852256"/>
                </a:cubicBezTo>
                <a:cubicBezTo>
                  <a:pt x="24310" y="862613"/>
                  <a:pt x="53902" y="867052"/>
                  <a:pt x="34667" y="914400"/>
                </a:cubicBezTo>
                <a:cubicBezTo>
                  <a:pt x="15432" y="961748"/>
                  <a:pt x="28749" y="975064"/>
                  <a:pt x="25790" y="1136342"/>
                </a:cubicBezTo>
                <a:cubicBezTo>
                  <a:pt x="22831" y="1297620"/>
                  <a:pt x="-24517" y="1740023"/>
                  <a:pt x="16912" y="1882066"/>
                </a:cubicBezTo>
                <a:cubicBezTo>
                  <a:pt x="58341" y="2024109"/>
                  <a:pt x="-88141" y="1973802"/>
                  <a:pt x="274364" y="1988598"/>
                </a:cubicBezTo>
                <a:cubicBezTo>
                  <a:pt x="636869" y="2003394"/>
                  <a:pt x="1801324" y="1964925"/>
                  <a:pt x="2191941" y="1970843"/>
                </a:cubicBezTo>
                <a:cubicBezTo>
                  <a:pt x="2582558" y="1976761"/>
                  <a:pt x="2489343" y="1979721"/>
                  <a:pt x="2618069" y="2024109"/>
                </a:cubicBezTo>
                <a:cubicBezTo>
                  <a:pt x="2746795" y="2068497"/>
                  <a:pt x="2869603" y="2157274"/>
                  <a:pt x="2964298" y="2237173"/>
                </a:cubicBezTo>
                <a:cubicBezTo>
                  <a:pt x="3058993" y="2317072"/>
                  <a:pt x="3122616" y="2410287"/>
                  <a:pt x="3186240" y="2503503"/>
                </a:cubicBezTo>
              </a:path>
            </a:pathLst>
          </a:custGeom>
          <a:noFill/>
          <a:ln w="3492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08955" y="3152795"/>
            <a:ext cx="28068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smtClean="0">
                <a:latin typeface="Frutiger 45 Light" panose="020B0303030504020204" pitchFamily="34" charset="0"/>
                <a:cs typeface="Arial" pitchFamily="34" charset="0"/>
              </a:rPr>
              <a:t>DLR-</a:t>
            </a:r>
            <a:r>
              <a:rPr lang="en-US" dirty="0" err="1" smtClean="0">
                <a:latin typeface="Frutiger 45 Light" panose="020B0303030504020204" pitchFamily="34" charset="0"/>
                <a:cs typeface="Arial" pitchFamily="34" charset="0"/>
              </a:rPr>
              <a:t>Sfotwaretool</a:t>
            </a:r>
            <a:r>
              <a:rPr lang="en-US" dirty="0" smtClean="0">
                <a:latin typeface="Frutiger 45 Light" panose="020B0303030504020204" pitchFamily="34" charset="0"/>
                <a:cs typeface="Arial" pitchFamily="34" charset="0"/>
              </a:rPr>
              <a:t>:</a:t>
            </a:r>
          </a:p>
        </p:txBody>
      </p:sp>
      <p:sp>
        <p:nvSpPr>
          <p:cNvPr id="26" name="Ellipse 25"/>
          <p:cNvSpPr/>
          <p:nvPr/>
        </p:nvSpPr>
        <p:spPr>
          <a:xfrm>
            <a:off x="4009355" y="4149874"/>
            <a:ext cx="1476000" cy="1404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078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315611" y="2295167"/>
            <a:ext cx="2220824" cy="3604516"/>
          </a:xfrm>
          <a:prstGeom prst="roundRect">
            <a:avLst>
              <a:gd name="adj" fmla="val 8245"/>
            </a:avLst>
          </a:prstGeom>
          <a:solidFill>
            <a:schemeClr val="accent2">
              <a:lumMod val="60000"/>
              <a:lumOff val="40000"/>
              <a:alpha val="12000"/>
            </a:schemeClr>
          </a:solidFill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24" tIns="45712" rIns="91424" bIns="45712" rtlCol="0" anchor="ctr">
            <a:noAutofit/>
          </a:bodyPr>
          <a:lstStyle/>
          <a:p>
            <a:pPr algn="ctr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Abgerundetes Rechteck 6"/>
          <p:cNvSpPr/>
          <p:nvPr/>
        </p:nvSpPr>
        <p:spPr>
          <a:xfrm>
            <a:off x="3196683" y="2176859"/>
            <a:ext cx="6146283" cy="3866874"/>
          </a:xfrm>
          <a:prstGeom prst="roundRect">
            <a:avLst>
              <a:gd name="adj" fmla="val 8245"/>
            </a:avLst>
          </a:prstGeom>
          <a:solidFill>
            <a:schemeClr val="accent2">
              <a:lumMod val="60000"/>
              <a:lumOff val="40000"/>
              <a:alpha val="9000"/>
            </a:schemeClr>
          </a:solidFill>
          <a:ln w="9525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24" tIns="45712" rIns="91424" bIns="45712" rtlCol="0" anchor="ctr">
            <a:noAutofit/>
          </a:bodyPr>
          <a:lstStyle/>
          <a:p>
            <a:pPr algn="ctr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Abgerundetes Rechteck 7"/>
          <p:cNvSpPr/>
          <p:nvPr/>
        </p:nvSpPr>
        <p:spPr>
          <a:xfrm>
            <a:off x="507746" y="2746738"/>
            <a:ext cx="1872207" cy="855450"/>
          </a:xfrm>
          <a:prstGeom prst="roundRect">
            <a:avLst/>
          </a:prstGeom>
          <a:gradFill>
            <a:gsLst>
              <a:gs pos="0">
                <a:srgbClr val="1F497D">
                  <a:lumMod val="20000"/>
                  <a:lumOff val="80000"/>
                </a:srgbClr>
              </a:gs>
              <a:gs pos="59000">
                <a:srgbClr val="1F497D">
                  <a:lumMod val="40000"/>
                  <a:lumOff val="60000"/>
                </a:srgbClr>
              </a:gs>
              <a:gs pos="100000">
                <a:srgbClr val="1F497D">
                  <a:lumMod val="60000"/>
                  <a:lumOff val="40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r>
              <a:rPr lang="en-US" b="1" kern="0" dirty="0">
                <a:solidFill>
                  <a:prstClr val="black"/>
                </a:solidFill>
                <a:latin typeface="Calibri"/>
              </a:rPr>
              <a:t>Literature survey</a:t>
            </a:r>
          </a:p>
        </p:txBody>
      </p:sp>
      <p:sp>
        <p:nvSpPr>
          <p:cNvPr id="9" name="Textfeld 8"/>
          <p:cNvSpPr txBox="1"/>
          <p:nvPr/>
        </p:nvSpPr>
        <p:spPr>
          <a:xfrm>
            <a:off x="315611" y="2375983"/>
            <a:ext cx="222082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Step 1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332933" y="3808924"/>
            <a:ext cx="2203503" cy="1015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04146" indent="-204146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Identification elementary process steps</a:t>
            </a:r>
            <a:br>
              <a:rPr lang="en-US" sz="1300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</a:br>
            <a:endParaRPr lang="en-US" sz="1300" dirty="0">
              <a:solidFill>
                <a:prstClr val="black"/>
              </a:solidFill>
              <a:latin typeface="Arial" pitchFamily="34" charset="0"/>
              <a:ea typeface="ヒラギノ角ゴ Pro W3" charset="-128"/>
              <a:cs typeface="Arial" pitchFamily="34" charset="0"/>
            </a:endParaRPr>
          </a:p>
          <a:p>
            <a:pPr marL="204146" indent="-204146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Rough material and energy balance</a:t>
            </a:r>
            <a:endParaRPr lang="en-US" sz="1300" b="1" dirty="0">
              <a:solidFill>
                <a:prstClr val="black"/>
              </a:solidFill>
              <a:latin typeface="Arial" pitchFamily="34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3358649" y="2349132"/>
            <a:ext cx="187903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Step 2</a:t>
            </a:r>
          </a:p>
        </p:txBody>
      </p:sp>
      <p:sp>
        <p:nvSpPr>
          <p:cNvPr id="12" name="Abgerundetes Rechteck 11"/>
          <p:cNvSpPr/>
          <p:nvPr/>
        </p:nvSpPr>
        <p:spPr>
          <a:xfrm>
            <a:off x="3365475" y="2783935"/>
            <a:ext cx="1872207" cy="1149732"/>
          </a:xfrm>
          <a:prstGeom prst="roundRect">
            <a:avLst/>
          </a:prstGeom>
          <a:gradFill>
            <a:gsLst>
              <a:gs pos="0">
                <a:srgbClr val="1F497D">
                  <a:lumMod val="20000"/>
                  <a:lumOff val="80000"/>
                </a:srgbClr>
              </a:gs>
              <a:gs pos="59000">
                <a:srgbClr val="1F497D">
                  <a:lumMod val="40000"/>
                  <a:lumOff val="60000"/>
                </a:srgbClr>
              </a:gs>
              <a:gs pos="100000">
                <a:srgbClr val="1F497D">
                  <a:lumMod val="60000"/>
                  <a:lumOff val="40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r>
              <a:rPr lang="en-US" b="1" kern="0" dirty="0">
                <a:solidFill>
                  <a:prstClr val="black"/>
                </a:solidFill>
                <a:latin typeface="Calibri"/>
              </a:rPr>
              <a:t>Process simulation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3380050" y="4774606"/>
            <a:ext cx="2120783" cy="1015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01" indent="-28570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Detailed process model</a:t>
            </a:r>
          </a:p>
          <a:p>
            <a:pPr marL="204146" indent="-204146">
              <a:buFont typeface="Arial" panose="020B0604020202020204" pitchFamily="34" charset="0"/>
              <a:buChar char="•"/>
            </a:pPr>
            <a:endParaRPr lang="en-US" sz="1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285701" indent="-28570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First optimization (process layout and heat integration)</a:t>
            </a:r>
          </a:p>
        </p:txBody>
      </p:sp>
      <p:sp>
        <p:nvSpPr>
          <p:cNvPr id="14" name="Abgerundetes Rechteck 13"/>
          <p:cNvSpPr/>
          <p:nvPr/>
        </p:nvSpPr>
        <p:spPr>
          <a:xfrm>
            <a:off x="7230180" y="2783935"/>
            <a:ext cx="1872207" cy="1149732"/>
          </a:xfrm>
          <a:prstGeom prst="roundRect">
            <a:avLst/>
          </a:prstGeom>
          <a:gradFill>
            <a:gsLst>
              <a:gs pos="0">
                <a:srgbClr val="1F497D">
                  <a:lumMod val="20000"/>
                  <a:lumOff val="80000"/>
                </a:srgbClr>
              </a:gs>
              <a:gs pos="59000">
                <a:srgbClr val="1F497D">
                  <a:lumMod val="40000"/>
                  <a:lumOff val="60000"/>
                </a:srgbClr>
              </a:gs>
              <a:gs pos="100000">
                <a:srgbClr val="1F497D">
                  <a:lumMod val="60000"/>
                  <a:lumOff val="40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r>
              <a:rPr lang="en-US" b="1" kern="0" dirty="0">
                <a:solidFill>
                  <a:prstClr val="black"/>
                </a:solidFill>
                <a:latin typeface="Calibri"/>
              </a:rPr>
              <a:t>Techno-economic assessment</a:t>
            </a:r>
          </a:p>
        </p:txBody>
      </p:sp>
      <p:sp>
        <p:nvSpPr>
          <p:cNvPr id="15" name="Pfeil nach rechts 14"/>
          <p:cNvSpPr/>
          <p:nvPr/>
        </p:nvSpPr>
        <p:spPr>
          <a:xfrm>
            <a:off x="5437562" y="3580020"/>
            <a:ext cx="1604916" cy="252058"/>
          </a:xfrm>
          <a:prstGeom prst="rightArrow">
            <a:avLst/>
          </a:prstGeo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Pfeil nach rechts 15"/>
          <p:cNvSpPr/>
          <p:nvPr/>
        </p:nvSpPr>
        <p:spPr>
          <a:xfrm rot="10800000">
            <a:off x="5437562" y="2872587"/>
            <a:ext cx="1615212" cy="252058"/>
          </a:xfrm>
          <a:prstGeom prst="rightArrow">
            <a:avLst/>
          </a:prstGeo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Pfeil nach rechts 16"/>
          <p:cNvSpPr/>
          <p:nvPr/>
        </p:nvSpPr>
        <p:spPr>
          <a:xfrm rot="2354528">
            <a:off x="2565602" y="3136956"/>
            <a:ext cx="684086" cy="252058"/>
          </a:xfrm>
          <a:prstGeom prst="rightArrow">
            <a:avLst/>
          </a:prstGeo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Ellipse 17"/>
          <p:cNvSpPr/>
          <p:nvPr/>
        </p:nvSpPr>
        <p:spPr>
          <a:xfrm>
            <a:off x="5500833" y="3136364"/>
            <a:ext cx="1383125" cy="427724"/>
          </a:xfrm>
          <a:prstGeom prst="ellipse">
            <a:avLst/>
          </a:prstGeom>
          <a:gradFill>
            <a:gsLst>
              <a:gs pos="0">
                <a:srgbClr val="FAF257">
                  <a:alpha val="25000"/>
                </a:srgbClr>
              </a:gs>
              <a:gs pos="59000">
                <a:srgbClr val="F0C53B">
                  <a:alpha val="25000"/>
                </a:srgbClr>
              </a:gs>
              <a:gs pos="100000">
                <a:srgbClr val="BB7A1B">
                  <a:alpha val="25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r>
              <a:rPr lang="en-US" sz="1000" b="1" kern="0" dirty="0">
                <a:solidFill>
                  <a:prstClr val="black"/>
                </a:solidFill>
                <a:latin typeface="Calibri"/>
              </a:rPr>
              <a:t>TEPET-ASPEN Link</a:t>
            </a:r>
          </a:p>
        </p:txBody>
      </p:sp>
      <p:sp>
        <p:nvSpPr>
          <p:cNvPr id="19" name="Textfeld 18"/>
          <p:cNvSpPr txBox="1"/>
          <p:nvPr/>
        </p:nvSpPr>
        <p:spPr>
          <a:xfrm>
            <a:off x="7230180" y="2368437"/>
            <a:ext cx="18722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Step 3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5349669" y="3857742"/>
            <a:ext cx="1765408" cy="3385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100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Transfer of </a:t>
            </a:r>
            <a:r>
              <a:rPr lang="en-US" sz="1100" b="1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process parameters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5309691" y="2489321"/>
            <a:ext cx="1765408" cy="33855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en-US" sz="1100" b="1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Control </a:t>
            </a:r>
            <a:r>
              <a:rPr lang="en-US" sz="1100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and</a:t>
            </a:r>
            <a:r>
              <a:rPr lang="en-US" sz="1100" b="1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 economic optimization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7037884" y="4715964"/>
            <a:ext cx="2305081" cy="10002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01" indent="-28570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Determination of specific product costs (CAPEX, OPEX, etc.)</a:t>
            </a:r>
          </a:p>
          <a:p>
            <a:pPr marL="204146" indent="-204146">
              <a:buFont typeface="Arial" panose="020B0604020202020204" pitchFamily="34" charset="0"/>
              <a:buChar char="•"/>
            </a:pPr>
            <a:endParaRPr lang="en-US" sz="1300" dirty="0">
              <a:solidFill>
                <a:prstClr val="black"/>
              </a:solidFill>
              <a:latin typeface="Arial" pitchFamily="34" charset="0"/>
              <a:ea typeface="ヒラギノ角ゴ Pro W3" charset="-128"/>
              <a:cs typeface="Arial" pitchFamily="34" charset="0"/>
            </a:endParaRPr>
          </a:p>
          <a:p>
            <a:pPr marL="285701" indent="-285701"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Sensitivity analyses</a:t>
            </a:r>
            <a:endParaRPr lang="en-US" sz="1400" dirty="0">
              <a:solidFill>
                <a:prstClr val="black"/>
              </a:solidFill>
              <a:latin typeface="Arial" pitchFamily="34" charset="0"/>
              <a:ea typeface="ヒラギノ角ゴ Pro W3" charset="-128"/>
              <a:cs typeface="Arial" pitchFamily="34" charset="0"/>
            </a:endParaRPr>
          </a:p>
        </p:txBody>
      </p:sp>
      <p:sp>
        <p:nvSpPr>
          <p:cNvPr id="23" name="Nach oben gekrümmter Pfeil 22"/>
          <p:cNvSpPr/>
          <p:nvPr/>
        </p:nvSpPr>
        <p:spPr>
          <a:xfrm>
            <a:off x="5796775" y="5248334"/>
            <a:ext cx="1013983" cy="450000"/>
          </a:xfrm>
          <a:prstGeom prst="curvedUpArrow">
            <a:avLst/>
          </a:prstGeom>
          <a:gradFill>
            <a:gsLst>
              <a:gs pos="0">
                <a:srgbClr val="FAF257">
                  <a:alpha val="25000"/>
                </a:srgbClr>
              </a:gs>
              <a:gs pos="59000">
                <a:srgbClr val="F0C53B">
                  <a:alpha val="25000"/>
                </a:srgbClr>
              </a:gs>
              <a:gs pos="100000">
                <a:srgbClr val="BB7A1B">
                  <a:alpha val="25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9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Nach oben gekrümmter Pfeil 23"/>
          <p:cNvSpPr/>
          <p:nvPr/>
        </p:nvSpPr>
        <p:spPr>
          <a:xfrm rot="10800000">
            <a:off x="5732215" y="4525418"/>
            <a:ext cx="1013983" cy="450000"/>
          </a:xfrm>
          <a:prstGeom prst="curvedUpArrow">
            <a:avLst/>
          </a:prstGeom>
          <a:gradFill>
            <a:gsLst>
              <a:gs pos="0">
                <a:srgbClr val="FAF257">
                  <a:alpha val="25000"/>
                </a:srgbClr>
              </a:gs>
              <a:gs pos="59000">
                <a:srgbClr val="F0C53B">
                  <a:alpha val="25000"/>
                </a:srgbClr>
              </a:gs>
              <a:gs pos="100000">
                <a:srgbClr val="BB7A1B">
                  <a:alpha val="25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endParaRPr lang="en-US" sz="900" b="1" kern="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5543412" y="4958507"/>
            <a:ext cx="1477377" cy="2923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en-US" sz="1900" b="1" dirty="0">
                <a:latin typeface="Arial" pitchFamily="34" charset="0"/>
                <a:ea typeface="ヒラギノ角ゴ Pro W3" charset="-128"/>
                <a:cs typeface="Arial" pitchFamily="34" charset="0"/>
              </a:rPr>
              <a:t>Iteration</a:t>
            </a:r>
          </a:p>
        </p:txBody>
      </p:sp>
      <p:sp>
        <p:nvSpPr>
          <p:cNvPr id="26" name="Pfeil nach rechts 25"/>
          <p:cNvSpPr/>
          <p:nvPr/>
        </p:nvSpPr>
        <p:spPr>
          <a:xfrm>
            <a:off x="9439001" y="3882993"/>
            <a:ext cx="535674" cy="252058"/>
          </a:xfrm>
          <a:prstGeom prst="rightArrow">
            <a:avLst/>
          </a:prstGeo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10134228" y="3245871"/>
            <a:ext cx="18722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Step 4</a:t>
            </a:r>
          </a:p>
        </p:txBody>
      </p:sp>
      <p:sp>
        <p:nvSpPr>
          <p:cNvPr id="28" name="Abgerundetes Rechteck 27"/>
          <p:cNvSpPr/>
          <p:nvPr/>
        </p:nvSpPr>
        <p:spPr>
          <a:xfrm>
            <a:off x="10134228" y="3591952"/>
            <a:ext cx="1872207" cy="939263"/>
          </a:xfrm>
          <a:prstGeom prst="roundRect">
            <a:avLst/>
          </a:prstGeom>
          <a:gradFill>
            <a:gsLst>
              <a:gs pos="0">
                <a:srgbClr val="1F497D">
                  <a:lumMod val="20000"/>
                  <a:lumOff val="80000"/>
                </a:srgbClr>
              </a:gs>
              <a:gs pos="59000">
                <a:srgbClr val="1F497D">
                  <a:lumMod val="40000"/>
                  <a:lumOff val="60000"/>
                </a:srgbClr>
              </a:gs>
              <a:gs pos="100000">
                <a:srgbClr val="1F497D">
                  <a:lumMod val="60000"/>
                  <a:lumOff val="40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r>
              <a:rPr lang="en-US" b="1" kern="0" dirty="0">
                <a:solidFill>
                  <a:prstClr val="black"/>
                </a:solidFill>
                <a:latin typeface="Calibri"/>
              </a:rPr>
              <a:t>Identification of critical process steps</a:t>
            </a:r>
          </a:p>
        </p:txBody>
      </p:sp>
      <p:sp>
        <p:nvSpPr>
          <p:cNvPr id="29" name="Abgerundetes Rechteck 28"/>
          <p:cNvSpPr/>
          <p:nvPr/>
        </p:nvSpPr>
        <p:spPr>
          <a:xfrm>
            <a:off x="8478041" y="1224949"/>
            <a:ext cx="1872209" cy="857427"/>
          </a:xfrm>
          <a:prstGeom prst="roundRect">
            <a:avLst/>
          </a:prstGeom>
          <a:gradFill>
            <a:gsLst>
              <a:gs pos="0">
                <a:srgbClr val="1F497D">
                  <a:lumMod val="20000"/>
                  <a:lumOff val="80000"/>
                </a:srgbClr>
              </a:gs>
              <a:gs pos="59000">
                <a:srgbClr val="1F497D">
                  <a:lumMod val="40000"/>
                  <a:lumOff val="60000"/>
                </a:srgbClr>
              </a:gs>
              <a:gs pos="100000">
                <a:srgbClr val="1F497D">
                  <a:lumMod val="60000"/>
                  <a:lumOff val="40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r>
              <a:rPr lang="en-US" b="1" kern="0" dirty="0">
                <a:solidFill>
                  <a:prstClr val="black"/>
                </a:solidFill>
                <a:latin typeface="Calibri"/>
              </a:rPr>
              <a:t>Experiments at DLR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8478043" y="915363"/>
            <a:ext cx="1872209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Step 5</a:t>
            </a:r>
          </a:p>
        </p:txBody>
      </p:sp>
      <p:sp>
        <p:nvSpPr>
          <p:cNvPr id="33" name="Rechteckiger Pfeil 32"/>
          <p:cNvSpPr/>
          <p:nvPr/>
        </p:nvSpPr>
        <p:spPr>
          <a:xfrm rot="16200000" flipH="1">
            <a:off x="4442465" y="1300290"/>
            <a:ext cx="500556" cy="1056387"/>
          </a:xfrm>
          <a:prstGeom prst="bentArrow">
            <a:avLst>
              <a:gd name="adj1" fmla="val 17585"/>
              <a:gd name="adj2" fmla="val 26553"/>
              <a:gd name="adj3" fmla="val 15946"/>
              <a:gd name="adj4" fmla="val 60827"/>
            </a:avLst>
          </a:prstGeo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Abgerundetes Rechteck 34"/>
          <p:cNvSpPr/>
          <p:nvPr/>
        </p:nvSpPr>
        <p:spPr>
          <a:xfrm>
            <a:off x="7230180" y="3952467"/>
            <a:ext cx="1872207" cy="691116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>
            <a:noAutofit/>
          </a:bodyPr>
          <a:lstStyle/>
          <a:p>
            <a:pPr algn="ctr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Abgerundetes Rechteck 35"/>
          <p:cNvSpPr/>
          <p:nvPr/>
        </p:nvSpPr>
        <p:spPr>
          <a:xfrm>
            <a:off x="3365475" y="3964233"/>
            <a:ext cx="1872207" cy="691116"/>
          </a:xfrm>
          <a:prstGeom prst="round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2" rIns="91424" bIns="45712" rtlCol="0" anchor="ctr">
            <a:noAutofit/>
          </a:bodyPr>
          <a:lstStyle/>
          <a:p>
            <a:pPr algn="ctr"/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7" name="Grafik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3919" y="3965583"/>
            <a:ext cx="1485844" cy="657108"/>
          </a:xfrm>
          <a:prstGeom prst="rect">
            <a:avLst/>
          </a:prstGeom>
        </p:spPr>
      </p:pic>
      <p:sp>
        <p:nvSpPr>
          <p:cNvPr id="38" name="Abgerundetes Rechteck 37"/>
          <p:cNvSpPr/>
          <p:nvPr/>
        </p:nvSpPr>
        <p:spPr>
          <a:xfrm>
            <a:off x="5498640" y="1224949"/>
            <a:ext cx="1872207" cy="857427"/>
          </a:xfrm>
          <a:prstGeom prst="roundRect">
            <a:avLst/>
          </a:prstGeom>
          <a:gradFill>
            <a:gsLst>
              <a:gs pos="0">
                <a:srgbClr val="1F497D">
                  <a:lumMod val="20000"/>
                  <a:lumOff val="80000"/>
                </a:srgbClr>
              </a:gs>
              <a:gs pos="59000">
                <a:srgbClr val="1F497D">
                  <a:lumMod val="40000"/>
                  <a:lumOff val="60000"/>
                </a:srgbClr>
              </a:gs>
              <a:gs pos="100000">
                <a:srgbClr val="1F497D">
                  <a:lumMod val="60000"/>
                  <a:lumOff val="40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r>
              <a:rPr lang="en-US" b="1" kern="0" dirty="0">
                <a:solidFill>
                  <a:prstClr val="black"/>
                </a:solidFill>
                <a:latin typeface="Calibri"/>
              </a:rPr>
              <a:t>Definition of  optimal operating conditions</a:t>
            </a:r>
          </a:p>
        </p:txBody>
      </p:sp>
      <p:sp>
        <p:nvSpPr>
          <p:cNvPr id="39" name="Textfeld 38"/>
          <p:cNvSpPr txBox="1"/>
          <p:nvPr/>
        </p:nvSpPr>
        <p:spPr>
          <a:xfrm>
            <a:off x="5498640" y="915363"/>
            <a:ext cx="18722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ea typeface="ヒラギノ角ゴ Pro W3" charset="-128"/>
                <a:cs typeface="Arial" pitchFamily="34" charset="0"/>
              </a:rPr>
              <a:t>Step 6</a:t>
            </a:r>
          </a:p>
        </p:txBody>
      </p:sp>
      <p:sp>
        <p:nvSpPr>
          <p:cNvPr id="40" name="Pfeil nach rechts 39"/>
          <p:cNvSpPr/>
          <p:nvPr/>
        </p:nvSpPr>
        <p:spPr>
          <a:xfrm rot="10800000">
            <a:off x="7518286" y="1527633"/>
            <a:ext cx="647997" cy="252058"/>
          </a:xfrm>
          <a:prstGeom prst="rightArrow">
            <a:avLst/>
          </a:prstGeo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3456794" y="4074436"/>
            <a:ext cx="1920713" cy="507486"/>
          </a:xfrm>
          <a:prstGeom prst="rect">
            <a:avLst/>
          </a:prstGeom>
        </p:spPr>
        <p:txBody>
          <a:bodyPr wrap="square" lIns="108878" tIns="54439" rIns="108878" bIns="54439">
            <a:spAutoFit/>
          </a:bodyPr>
          <a:lstStyle/>
          <a:p>
            <a:pPr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1900" b="1" dirty="0">
                <a:solidFill>
                  <a:prstClr val="black"/>
                </a:solidFill>
                <a:latin typeface="Arial" charset="0"/>
                <a:ea typeface="ヒラギノ角ゴ Pro W3" charset="-128"/>
              </a:rPr>
              <a:t>Aspen Plus</a:t>
            </a:r>
            <a:r>
              <a:rPr lang="en-US" sz="1900" b="1" baseline="30000" dirty="0">
                <a:solidFill>
                  <a:prstClr val="black"/>
                </a:solidFill>
                <a:latin typeface="Arial" charset="0"/>
                <a:ea typeface="ヒラギノ角ゴ Pro W3" charset="-128"/>
              </a:rPr>
              <a:t>®</a:t>
            </a:r>
            <a:endParaRPr lang="en-US" sz="1900" dirty="0">
              <a:solidFill>
                <a:prstClr val="black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42" name="Abgerundetes Rechteck 41"/>
          <p:cNvSpPr/>
          <p:nvPr/>
        </p:nvSpPr>
        <p:spPr>
          <a:xfrm>
            <a:off x="499178" y="4964374"/>
            <a:ext cx="1872207" cy="855450"/>
          </a:xfrm>
          <a:prstGeom prst="roundRect">
            <a:avLst/>
          </a:prstGeom>
          <a:gradFill>
            <a:gsLst>
              <a:gs pos="0">
                <a:srgbClr val="1F497D">
                  <a:lumMod val="20000"/>
                  <a:lumOff val="80000"/>
                </a:srgbClr>
              </a:gs>
              <a:gs pos="59000">
                <a:srgbClr val="1F497D">
                  <a:lumMod val="40000"/>
                  <a:lumOff val="60000"/>
                </a:srgbClr>
              </a:gs>
              <a:gs pos="100000">
                <a:srgbClr val="1F497D">
                  <a:lumMod val="60000"/>
                  <a:lumOff val="40000"/>
                </a:srgbClr>
              </a:gs>
            </a:gsLst>
            <a:lin ang="5400000" scaled="0"/>
          </a:gradFill>
          <a:ln w="12700" cap="flat" cmpd="sng" algn="ctr">
            <a:solidFill>
              <a:sysClr val="windowText" lastClr="000000"/>
            </a:solidFill>
            <a:prstDash val="solid"/>
          </a:ln>
          <a:effectLst/>
        </p:spPr>
        <p:txBody>
          <a:bodyPr lIns="0" tIns="0" rIns="0" bIns="0" rtlCol="0" anchor="ctr"/>
          <a:lstStyle/>
          <a:p>
            <a:pPr algn="ctr" defTabSz="914400"/>
            <a:r>
              <a:rPr lang="en-US" b="1" kern="0" dirty="0">
                <a:solidFill>
                  <a:prstClr val="black"/>
                </a:solidFill>
                <a:latin typeface="Calibri"/>
              </a:rPr>
              <a:t>Exchange with project partners</a:t>
            </a:r>
          </a:p>
        </p:txBody>
      </p:sp>
      <p:sp>
        <p:nvSpPr>
          <p:cNvPr id="43" name="Pfeil nach rechts 42"/>
          <p:cNvSpPr/>
          <p:nvPr/>
        </p:nvSpPr>
        <p:spPr>
          <a:xfrm rot="19060088">
            <a:off x="2566915" y="4696096"/>
            <a:ext cx="634200" cy="252058"/>
          </a:xfrm>
          <a:prstGeom prst="rightArrow">
            <a:avLst/>
          </a:prstGeo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180-Grad-Pfeil 43"/>
          <p:cNvSpPr/>
          <p:nvPr/>
        </p:nvSpPr>
        <p:spPr>
          <a:xfrm rot="10800000">
            <a:off x="1083896" y="4715963"/>
            <a:ext cx="10083745" cy="1687889"/>
          </a:xfrm>
          <a:prstGeom prst="uturnArrow">
            <a:avLst>
              <a:gd name="adj1" fmla="val 7782"/>
              <a:gd name="adj2" fmla="val 6133"/>
              <a:gd name="adj3" fmla="val 10283"/>
              <a:gd name="adj4" fmla="val 33107"/>
              <a:gd name="adj5" fmla="val 27124"/>
            </a:avLst>
          </a:prstGeo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24" tIns="45712" rIns="91424" bIns="457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base">
              <a:lnSpc>
                <a:spcPts val="3096"/>
              </a:lnSpc>
              <a:spcBef>
                <a:spcPct val="0"/>
              </a:spcBef>
              <a:spcAft>
                <a:spcPct val="0"/>
              </a:spcAft>
              <a:buFontTx/>
              <a:buChar char="-"/>
            </a:pP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Rechteckiger Pfeil 46"/>
          <p:cNvSpPr/>
          <p:nvPr/>
        </p:nvSpPr>
        <p:spPr>
          <a:xfrm flipH="1">
            <a:off x="10611223" y="1539862"/>
            <a:ext cx="576064" cy="1607361"/>
          </a:xfrm>
          <a:prstGeom prst="bentArrow">
            <a:avLst>
              <a:gd name="adj1" fmla="val 17585"/>
              <a:gd name="adj2" fmla="val 18178"/>
              <a:gd name="adj3" fmla="val 15946"/>
              <a:gd name="adj4" fmla="val 60827"/>
            </a:avLst>
          </a:prstGeom>
          <a:pattFill prst="pct3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6782" tIns="38391" rIns="76782" bIns="3839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de-DE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Fußzeilenplatzhalter 3"/>
          <p:cNvSpPr>
            <a:spLocks noGrp="1"/>
          </p:cNvSpPr>
          <p:nvPr>
            <p:ph type="ftr" sz="quarter" idx="10"/>
          </p:nvPr>
        </p:nvSpPr>
        <p:spPr>
          <a:xfrm>
            <a:off x="1529999" y="126006"/>
            <a:ext cx="10177200" cy="1440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de-DE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• </a:t>
            </a:r>
            <a:r>
              <a:rPr lang="en-US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Alternative fuels from Biomass and Power (PBtL) </a:t>
            </a:r>
            <a:r>
              <a:rPr lang="de-DE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• R.-U. Dietrich • 5th </a:t>
            </a:r>
            <a:r>
              <a:rPr lang="en-GB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World Bioenergy Congress </a:t>
            </a:r>
            <a:r>
              <a:rPr lang="de-DE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2017 • June 29 - 30, 2017 Madrid</a:t>
            </a:r>
          </a:p>
        </p:txBody>
      </p:sp>
      <p:sp>
        <p:nvSpPr>
          <p:cNvPr id="45" name="Foliennummernplatzhalter 4"/>
          <p:cNvSpPr>
            <a:spLocks noGrp="1"/>
          </p:cNvSpPr>
          <p:nvPr>
            <p:ph type="sldNum" sz="quarter" idx="11"/>
          </p:nvPr>
        </p:nvSpPr>
        <p:spPr>
          <a:xfrm>
            <a:off x="433800" y="126000"/>
            <a:ext cx="1148400" cy="1440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defRPr/>
            </a:pPr>
            <a:r>
              <a:rPr lang="en-US" sz="800" dirty="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t>DLR.de  •  Chart </a:t>
            </a:r>
            <a:fld id="{A5AC3FBE-A647-41C9-A8C3-4435ED4FC895}" type="slidenum">
              <a:rPr lang="en-US" sz="800">
                <a:solidFill>
                  <a:srgbClr val="686868"/>
                </a:solidFill>
                <a:latin typeface="Arial" charset="0"/>
                <a:ea typeface="ヒラギノ角ゴ Pro W3" charset="-128"/>
              </a:rPr>
              <a:pPr>
                <a:defRPr/>
              </a:pPr>
              <a:t>23</a:t>
            </a:fld>
            <a:endParaRPr lang="en-US" sz="800" dirty="0">
              <a:solidFill>
                <a:srgbClr val="686868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50" name="Titel 1"/>
          <p:cNvSpPr txBox="1">
            <a:spLocks/>
          </p:cNvSpPr>
          <p:nvPr/>
        </p:nvSpPr>
        <p:spPr bwMode="auto">
          <a:xfrm>
            <a:off x="336947" y="800400"/>
            <a:ext cx="11221200" cy="7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3472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defTabSz="1088776"/>
            <a:r>
              <a:rPr lang="en-US" kern="0" dirty="0"/>
              <a:t>Techno-economic </a:t>
            </a:r>
            <a:r>
              <a:rPr lang="en-US" kern="0" dirty="0" smtClean="0"/>
              <a:t>assessment (TEA)</a:t>
            </a:r>
            <a:endParaRPr lang="en-US" kern="0" dirty="0"/>
          </a:p>
        </p:txBody>
      </p:sp>
      <p:sp>
        <p:nvSpPr>
          <p:cNvPr id="2" name="Abgerundetes Rechteck 1"/>
          <p:cNvSpPr/>
          <p:nvPr/>
        </p:nvSpPr>
        <p:spPr>
          <a:xfrm>
            <a:off x="7042479" y="2176859"/>
            <a:ext cx="2300488" cy="3866874"/>
          </a:xfrm>
          <a:prstGeom prst="roundRect">
            <a:avLst>
              <a:gd name="adj" fmla="val 13160"/>
            </a:avLst>
          </a:prstGeom>
          <a:noFill/>
          <a:ln w="4762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677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1" grpId="0"/>
      <p:bldP spid="12" grpId="0" animBg="1"/>
      <p:bldP spid="13" grpId="0"/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0" grpId="0"/>
      <p:bldP spid="21" grpId="0"/>
      <p:bldP spid="22" grpId="0"/>
      <p:bldP spid="23" grpId="0" animBg="1"/>
      <p:bldP spid="24" grpId="0" animBg="1"/>
      <p:bldP spid="25" grpId="0"/>
      <p:bldP spid="26" grpId="0" animBg="1"/>
      <p:bldP spid="27" grpId="0"/>
      <p:bldP spid="28" grpId="0" animBg="1"/>
      <p:bldP spid="29" grpId="0" animBg="1"/>
      <p:bldP spid="31" grpId="0"/>
      <p:bldP spid="33" grpId="0" animBg="1"/>
      <p:bldP spid="35" grpId="0" animBg="1"/>
      <p:bldP spid="36" grpId="0" animBg="1"/>
      <p:bldP spid="38" grpId="0" animBg="1"/>
      <p:bldP spid="39" grpId="0"/>
      <p:bldP spid="40" grpId="0" animBg="1"/>
      <p:bldP spid="41" grpId="0"/>
      <p:bldP spid="42" grpId="0" animBg="1"/>
      <p:bldP spid="43" grpId="0" animBg="1"/>
      <p:bldP spid="44" grpId="0" animBg="1"/>
      <p:bldP spid="47" grpId="0" animBg="1"/>
      <p:bldP spid="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24</a:t>
            </a:fld>
            <a:endParaRPr lang="en-GB" noProof="0" dirty="0"/>
          </a:p>
        </p:txBody>
      </p:sp>
      <p:sp>
        <p:nvSpPr>
          <p:cNvPr id="4" name="Ellipse 3"/>
          <p:cNvSpPr/>
          <p:nvPr/>
        </p:nvSpPr>
        <p:spPr>
          <a:xfrm>
            <a:off x="2552042" y="2348442"/>
            <a:ext cx="1800000" cy="72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Frutiger 45 Light" panose="020B0303030504020204" pitchFamily="34" charset="0"/>
              </a:rPr>
              <a:t>Plant and unit sizes</a:t>
            </a:r>
            <a:endParaRPr lang="en-US" sz="1400" b="1" dirty="0">
              <a:solidFill>
                <a:schemeClr val="tx1"/>
              </a:solidFill>
              <a:latin typeface="Frutiger 45 Light" panose="020B0303030504020204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7772042" y="2348442"/>
            <a:ext cx="1980000" cy="72000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Frutiger 45 Light" panose="020B0303030504020204" pitchFamily="34" charset="0"/>
              </a:rPr>
              <a:t>material and energy balance</a:t>
            </a:r>
            <a:endParaRPr lang="en-US" sz="1400" b="1" dirty="0">
              <a:solidFill>
                <a:schemeClr val="tx1"/>
              </a:solidFill>
              <a:latin typeface="Frutiger 45 Light" panose="020B0303030504020204" pitchFamily="34" charset="0"/>
            </a:endParaRPr>
          </a:p>
        </p:txBody>
      </p:sp>
      <p:sp>
        <p:nvSpPr>
          <p:cNvPr id="6" name="Abgerundetes Rechteck 5"/>
          <p:cNvSpPr/>
          <p:nvPr/>
        </p:nvSpPr>
        <p:spPr>
          <a:xfrm>
            <a:off x="4820043" y="5374082"/>
            <a:ext cx="2484000" cy="648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Frutiger 45 Light" panose="020B0303030504020204" pitchFamily="34" charset="0"/>
              </a:rPr>
              <a:t>Production costs </a:t>
            </a:r>
          </a:p>
          <a:p>
            <a:pPr algn="ctr"/>
            <a:r>
              <a:rPr lang="en-US" b="1" dirty="0" smtClean="0">
                <a:solidFill>
                  <a:schemeClr val="tx1"/>
                </a:solidFill>
                <a:latin typeface="Frutiger 45 Light" panose="020B0303030504020204" pitchFamily="34" charset="0"/>
              </a:rPr>
              <a:t>€/l  ,  €/kg  ,  €/MJ</a:t>
            </a:r>
            <a:endParaRPr lang="en-US" b="1" dirty="0">
              <a:solidFill>
                <a:schemeClr val="tx1"/>
              </a:solidFill>
              <a:latin typeface="Frutiger 45 Light" panose="020B0303030504020204" pitchFamily="34" charset="0"/>
            </a:endParaRPr>
          </a:p>
        </p:txBody>
      </p:sp>
      <p:cxnSp>
        <p:nvCxnSpPr>
          <p:cNvPr id="7" name="Gewinkelte Verbindung 6"/>
          <p:cNvCxnSpPr/>
          <p:nvPr/>
        </p:nvCxnSpPr>
        <p:spPr>
          <a:xfrm rot="5400000">
            <a:off x="7790743" y="4742682"/>
            <a:ext cx="468000" cy="1440000"/>
          </a:xfrm>
          <a:prstGeom prst="bentConnector2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7"/>
          <p:cNvCxnSpPr>
            <a:stCxn id="4" idx="4"/>
            <a:endCxn id="17" idx="0"/>
          </p:cNvCxnSpPr>
          <p:nvPr/>
        </p:nvCxnSpPr>
        <p:spPr>
          <a:xfrm>
            <a:off x="3452042" y="3068442"/>
            <a:ext cx="0" cy="367777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>
            <a:stCxn id="5" idx="4"/>
          </p:cNvCxnSpPr>
          <p:nvPr/>
        </p:nvCxnSpPr>
        <p:spPr>
          <a:xfrm>
            <a:off x="8762042" y="3068442"/>
            <a:ext cx="14948" cy="367777"/>
          </a:xfrm>
          <a:prstGeom prst="line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uppieren 9"/>
          <p:cNvGrpSpPr/>
          <p:nvPr/>
        </p:nvGrpSpPr>
        <p:grpSpPr>
          <a:xfrm>
            <a:off x="7682085" y="3436220"/>
            <a:ext cx="2375942" cy="1792462"/>
            <a:chOff x="5936072" y="2108376"/>
            <a:chExt cx="2258746" cy="1772423"/>
          </a:xfrm>
          <a:solidFill>
            <a:schemeClr val="bg1">
              <a:lumMod val="95000"/>
            </a:schemeClr>
          </a:solidFill>
        </p:grpSpPr>
        <p:sp>
          <p:nvSpPr>
            <p:cNvPr id="11" name="Abgerundetes Rechteck 10"/>
            <p:cNvSpPr/>
            <p:nvPr/>
          </p:nvSpPr>
          <p:spPr>
            <a:xfrm>
              <a:off x="5936072" y="2108376"/>
              <a:ext cx="2121102" cy="1772423"/>
            </a:xfrm>
            <a:prstGeom prst="roundRect">
              <a:avLst/>
            </a:prstGeom>
            <a:grp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  <p:sp>
          <p:nvSpPr>
            <p:cNvPr id="12" name="Rechteck 11"/>
            <p:cNvSpPr/>
            <p:nvPr/>
          </p:nvSpPr>
          <p:spPr>
            <a:xfrm>
              <a:off x="6169859" y="2571223"/>
              <a:ext cx="1819591" cy="249183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chemeClr val="tx1"/>
                  </a:solidFill>
                  <a:latin typeface="Frutiger 45 Light" panose="020B0303030504020204" pitchFamily="34" charset="0"/>
                </a:rPr>
                <a:t>Raw materials</a:t>
              </a: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  <p:sp>
          <p:nvSpPr>
            <p:cNvPr id="13" name="Rechteck 12"/>
            <p:cNvSpPr/>
            <p:nvPr/>
          </p:nvSpPr>
          <p:spPr>
            <a:xfrm>
              <a:off x="6169088" y="2891609"/>
              <a:ext cx="2024959" cy="24918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chemeClr val="tx1"/>
                  </a:solidFill>
                  <a:latin typeface="Frutiger 45 Light" panose="020B0303030504020204" pitchFamily="34" charset="0"/>
                </a:rPr>
                <a:t>Operating materials</a:t>
              </a: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  <p:sp>
          <p:nvSpPr>
            <p:cNvPr id="14" name="Rechteck 13"/>
            <p:cNvSpPr/>
            <p:nvPr/>
          </p:nvSpPr>
          <p:spPr>
            <a:xfrm>
              <a:off x="6169859" y="3212050"/>
              <a:ext cx="2024959" cy="24918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chemeClr val="tx1"/>
                  </a:solidFill>
                  <a:latin typeface="Frutiger 45 Light" panose="020B0303030504020204" pitchFamily="34" charset="0"/>
                </a:rPr>
                <a:t>Maintenance</a:t>
              </a: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  <p:sp>
          <p:nvSpPr>
            <p:cNvPr id="15" name="Rechteck 14"/>
            <p:cNvSpPr/>
            <p:nvPr/>
          </p:nvSpPr>
          <p:spPr>
            <a:xfrm>
              <a:off x="6169859" y="3561198"/>
              <a:ext cx="2024959" cy="249183"/>
            </a:xfrm>
            <a:prstGeom prst="rect">
              <a:avLst/>
            </a:prstGeom>
            <a:no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chemeClr val="tx1"/>
                  </a:solidFill>
                  <a:latin typeface="Frutiger 45 Light" panose="020B0303030504020204" pitchFamily="34" charset="0"/>
                </a:rPr>
                <a:t>Wages …</a:t>
              </a: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</p:grpSp>
      <p:grpSp>
        <p:nvGrpSpPr>
          <p:cNvPr id="16" name="Gruppieren 15"/>
          <p:cNvGrpSpPr/>
          <p:nvPr/>
        </p:nvGrpSpPr>
        <p:grpSpPr>
          <a:xfrm>
            <a:off x="2012042" y="3436219"/>
            <a:ext cx="2880000" cy="1792463"/>
            <a:chOff x="2483768" y="2108373"/>
            <a:chExt cx="2492257" cy="1772424"/>
          </a:xfrm>
          <a:solidFill>
            <a:schemeClr val="bg1">
              <a:lumMod val="95000"/>
            </a:schemeClr>
          </a:solidFill>
        </p:grpSpPr>
        <p:sp>
          <p:nvSpPr>
            <p:cNvPr id="17" name="Abgerundetes Rechteck 16"/>
            <p:cNvSpPr/>
            <p:nvPr/>
          </p:nvSpPr>
          <p:spPr>
            <a:xfrm>
              <a:off x="2483768" y="2108373"/>
              <a:ext cx="2492257" cy="1772424"/>
            </a:xfrm>
            <a:prstGeom prst="roundRect">
              <a:avLst/>
            </a:prstGeom>
            <a:grpFill/>
            <a:ln w="1270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  <p:sp>
          <p:nvSpPr>
            <p:cNvPr id="18" name="Rechteck 17"/>
            <p:cNvSpPr/>
            <p:nvPr/>
          </p:nvSpPr>
          <p:spPr>
            <a:xfrm>
              <a:off x="2716929" y="2571221"/>
              <a:ext cx="2024959" cy="249183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chemeClr val="tx1"/>
                  </a:solidFill>
                  <a:latin typeface="Frutiger 45 Light" panose="020B0303030504020204" pitchFamily="34" charset="0"/>
                </a:rPr>
                <a:t>Equipment costs</a:t>
              </a: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  <p:sp>
          <p:nvSpPr>
            <p:cNvPr id="19" name="Rechteck 18"/>
            <p:cNvSpPr/>
            <p:nvPr/>
          </p:nvSpPr>
          <p:spPr>
            <a:xfrm>
              <a:off x="2716929" y="2891607"/>
              <a:ext cx="2196791" cy="249183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chemeClr val="tx1"/>
                  </a:solidFill>
                  <a:latin typeface="Frutiger 45 Light" panose="020B0303030504020204" pitchFamily="34" charset="0"/>
                </a:rPr>
                <a:t>Piping &amp; installation</a:t>
              </a: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  <p:sp>
          <p:nvSpPr>
            <p:cNvPr id="20" name="Rechteck 19"/>
            <p:cNvSpPr/>
            <p:nvPr/>
          </p:nvSpPr>
          <p:spPr>
            <a:xfrm>
              <a:off x="2716929" y="3212048"/>
              <a:ext cx="2024959" cy="249183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chemeClr val="tx1"/>
                  </a:solidFill>
                  <a:latin typeface="Frutiger 45 Light" panose="020B0303030504020204" pitchFamily="34" charset="0"/>
                </a:rPr>
                <a:t>Factory buildings</a:t>
              </a: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  <p:sp>
          <p:nvSpPr>
            <p:cNvPr id="21" name="Rechteck 20"/>
            <p:cNvSpPr/>
            <p:nvPr/>
          </p:nvSpPr>
          <p:spPr>
            <a:xfrm>
              <a:off x="2717280" y="3544509"/>
              <a:ext cx="2024959" cy="249183"/>
            </a:xfrm>
            <a:prstGeom prst="rect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400" b="1" dirty="0" smtClean="0">
                  <a:solidFill>
                    <a:schemeClr val="tx1"/>
                  </a:solidFill>
                  <a:latin typeface="Frutiger 45 Light" panose="020B0303030504020204" pitchFamily="34" charset="0"/>
                </a:rPr>
                <a:t>Engineering services …</a:t>
              </a:r>
              <a:endParaRPr lang="en-US" sz="1400" b="1" dirty="0">
                <a:solidFill>
                  <a:schemeClr val="tx1"/>
                </a:solidFill>
                <a:latin typeface="Frutiger 45 Light" panose="020B0303030504020204" pitchFamily="34" charset="0"/>
              </a:endParaRPr>
            </a:p>
          </p:txBody>
        </p:sp>
      </p:grpSp>
      <p:cxnSp>
        <p:nvCxnSpPr>
          <p:cNvPr id="22" name="Gewinkelte Verbindung 21"/>
          <p:cNvCxnSpPr>
            <a:stCxn id="25" idx="1"/>
            <a:endCxn id="4" idx="0"/>
          </p:cNvCxnSpPr>
          <p:nvPr/>
        </p:nvCxnSpPr>
        <p:spPr>
          <a:xfrm rot="10800000" flipV="1">
            <a:off x="3452043" y="1970354"/>
            <a:ext cx="1368001" cy="378088"/>
          </a:xfrm>
          <a:prstGeom prst="bentConnector2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winkelte Verbindung 22"/>
          <p:cNvCxnSpPr>
            <a:stCxn id="25" idx="3"/>
            <a:endCxn id="5" idx="0"/>
          </p:cNvCxnSpPr>
          <p:nvPr/>
        </p:nvCxnSpPr>
        <p:spPr>
          <a:xfrm>
            <a:off x="7304043" y="1970354"/>
            <a:ext cx="1457999" cy="378088"/>
          </a:xfrm>
          <a:prstGeom prst="bentConnector2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winkelte Verbindung 23"/>
          <p:cNvCxnSpPr>
            <a:stCxn id="17" idx="2"/>
            <a:endCxn id="6" idx="1"/>
          </p:cNvCxnSpPr>
          <p:nvPr/>
        </p:nvCxnSpPr>
        <p:spPr>
          <a:xfrm rot="16200000" flipH="1">
            <a:off x="3901342" y="4779381"/>
            <a:ext cx="469400" cy="1368001"/>
          </a:xfrm>
          <a:prstGeom prst="bentConnector2">
            <a:avLst/>
          </a:prstGeom>
          <a:ln w="57150">
            <a:solidFill>
              <a:schemeClr val="bg1">
                <a:lumMod val="6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bgerundetes Rechteck 24"/>
          <p:cNvSpPr/>
          <p:nvPr/>
        </p:nvSpPr>
        <p:spPr>
          <a:xfrm>
            <a:off x="4820043" y="1664354"/>
            <a:ext cx="2484000" cy="612000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Frutiger 45 Light" panose="020B0303030504020204" pitchFamily="34" charset="0"/>
              </a:rPr>
              <a:t>Process simulation results</a:t>
            </a:r>
            <a:endParaRPr lang="en-US" b="1" dirty="0">
              <a:solidFill>
                <a:schemeClr val="tx1"/>
              </a:solidFill>
              <a:latin typeface="Frutiger 45 Light" panose="020B0303030504020204" pitchFamily="34" charset="0"/>
            </a:endParaRPr>
          </a:p>
        </p:txBody>
      </p:sp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261" y="4145230"/>
            <a:ext cx="1531414" cy="72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7" name="Abgerundetes Rechteck 38"/>
          <p:cNvSpPr/>
          <p:nvPr/>
        </p:nvSpPr>
        <p:spPr>
          <a:xfrm>
            <a:off x="5233491" y="2673185"/>
            <a:ext cx="1728192" cy="2340267"/>
          </a:xfrm>
          <a:prstGeom prst="roundRect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600" dirty="0" smtClean="0">
              <a:solidFill>
                <a:schemeClr val="tx1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28" name="Pfeil nach oben und unten 36"/>
          <p:cNvSpPr/>
          <p:nvPr/>
        </p:nvSpPr>
        <p:spPr>
          <a:xfrm>
            <a:off x="5953603" y="3281134"/>
            <a:ext cx="288000" cy="792000"/>
          </a:xfrm>
          <a:prstGeom prst="upDownArrow">
            <a:avLst/>
          </a:prstGeom>
          <a:solidFill>
            <a:srgbClr val="EEB30C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en-US" sz="1100" b="1" dirty="0">
              <a:solidFill>
                <a:schemeClr val="tx1"/>
              </a:solidFill>
              <a:latin typeface="Frutiger 45 Light" panose="020B0303030504020204" pitchFamily="34" charset="0"/>
            </a:endParaRPr>
          </a:p>
        </p:txBody>
      </p:sp>
      <p:sp>
        <p:nvSpPr>
          <p:cNvPr id="29" name="Rechteck 28"/>
          <p:cNvSpPr/>
          <p:nvPr/>
        </p:nvSpPr>
        <p:spPr>
          <a:xfrm>
            <a:off x="5305499" y="2751587"/>
            <a:ext cx="1656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sz="2000" b="1" dirty="0" smtClean="0">
                <a:solidFill>
                  <a:prstClr val="black"/>
                </a:solidFill>
                <a:latin typeface="Frutiger 45 Light" panose="020B0303030504020204" pitchFamily="34" charset="0"/>
              </a:rPr>
              <a:t>Aspen</a:t>
            </a:r>
            <a:r>
              <a:rPr lang="en-US" sz="1400" b="1" dirty="0" smtClean="0">
                <a:solidFill>
                  <a:prstClr val="black"/>
                </a:solidFill>
                <a:latin typeface="Frutiger 45 Light" panose="020B0303030504020204" pitchFamily="34" charset="0"/>
              </a:rPr>
              <a:t> </a:t>
            </a:r>
            <a:r>
              <a:rPr lang="en-US" sz="2000" b="1" dirty="0" smtClean="0">
                <a:solidFill>
                  <a:prstClr val="black"/>
                </a:solidFill>
                <a:latin typeface="Frutiger 45 Light" panose="020B0303030504020204" pitchFamily="34" charset="0"/>
              </a:rPr>
              <a:t>Plus</a:t>
            </a:r>
            <a:r>
              <a:rPr lang="en-US" sz="2000" b="1" baseline="30000" dirty="0" smtClean="0">
                <a:solidFill>
                  <a:prstClr val="black"/>
                </a:solidFill>
                <a:latin typeface="Frutiger 45 Light" panose="020B0303030504020204" pitchFamily="34" charset="0"/>
              </a:rPr>
              <a:t>®</a:t>
            </a:r>
            <a:endParaRPr lang="en-US" sz="2000" dirty="0">
              <a:solidFill>
                <a:prstClr val="black"/>
              </a:solidFill>
              <a:latin typeface="Frutiger 45 Light" panose="020B0303030504020204" pitchFamily="34" charset="0"/>
            </a:endParaRPr>
          </a:p>
        </p:txBody>
      </p:sp>
      <p:sp>
        <p:nvSpPr>
          <p:cNvPr id="30" name="Textfeld 29"/>
          <p:cNvSpPr txBox="1"/>
          <p:nvPr/>
        </p:nvSpPr>
        <p:spPr>
          <a:xfrm>
            <a:off x="2713526" y="3512316"/>
            <a:ext cx="17278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>
              <a:defRPr sz="2000" b="1">
                <a:cs typeface="Arial" pitchFamily="34" charset="0"/>
              </a:defRPr>
            </a:lvl1pPr>
          </a:lstStyle>
          <a:p>
            <a:r>
              <a:rPr lang="en-US" sz="1800" u="sng" dirty="0" smtClean="0">
                <a:latin typeface="Frutiger 45 Light" panose="020B0303030504020204" pitchFamily="34" charset="0"/>
              </a:rPr>
              <a:t>Capital costs</a:t>
            </a:r>
            <a:endParaRPr lang="en-US" sz="1800" u="sng" dirty="0">
              <a:latin typeface="Frutiger 45 Light" panose="020B0303030504020204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7854206" y="3512317"/>
            <a:ext cx="198779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u="sng" dirty="0" smtClean="0">
                <a:latin typeface="Frutiger 45 Light" panose="020B0303030504020204" pitchFamily="34" charset="0"/>
                <a:cs typeface="Arial" pitchFamily="34" charset="0"/>
              </a:rPr>
              <a:t>Operational costs</a:t>
            </a:r>
          </a:p>
        </p:txBody>
      </p:sp>
      <p:sp>
        <p:nvSpPr>
          <p:cNvPr id="32" name="Ellipse 31"/>
          <p:cNvSpPr/>
          <p:nvPr/>
        </p:nvSpPr>
        <p:spPr>
          <a:xfrm>
            <a:off x="5416497" y="3464462"/>
            <a:ext cx="1362179" cy="403486"/>
          </a:xfrm>
          <a:prstGeom prst="ellipse">
            <a:avLst/>
          </a:prstGeom>
          <a:gradFill>
            <a:gsLst>
              <a:gs pos="0">
                <a:srgbClr val="FAF257">
                  <a:alpha val="25000"/>
                </a:srgbClr>
              </a:gs>
              <a:gs pos="59000">
                <a:srgbClr val="F0C53B">
                  <a:alpha val="25000"/>
                </a:srgbClr>
              </a:gs>
              <a:gs pos="100000">
                <a:srgbClr val="BB7A1B">
                  <a:alpha val="25000"/>
                </a:srgbClr>
              </a:gs>
            </a:gsLst>
            <a:lin ang="5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  <a:latin typeface="Frutiger 45 Light" panose="020B0303030504020204" pitchFamily="34" charset="0"/>
              </a:rPr>
              <a:t>TEPET-ASPEN Link</a:t>
            </a:r>
            <a:endParaRPr lang="en-US" sz="1100" b="1" dirty="0">
              <a:solidFill>
                <a:schemeClr val="tx1"/>
              </a:solidFill>
              <a:latin typeface="Frutiger 45 Light" panose="020B0303030504020204" pitchFamily="34" charset="0"/>
            </a:endParaRPr>
          </a:p>
        </p:txBody>
      </p:sp>
      <p:sp>
        <p:nvSpPr>
          <p:cNvPr id="33" name="Titel 1"/>
          <p:cNvSpPr txBox="1">
            <a:spLocks/>
          </p:cNvSpPr>
          <p:nvPr/>
        </p:nvSpPr>
        <p:spPr bwMode="auto">
          <a:xfrm>
            <a:off x="336947" y="800400"/>
            <a:ext cx="11221200" cy="73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913472" rtl="0" eaLnBrk="1" latinLnBrk="0" hangingPunct="1">
              <a:spcBef>
                <a:spcPct val="0"/>
              </a:spcBef>
              <a:buNone/>
              <a:defRPr sz="2400" b="1" kern="1200">
                <a:solidFill>
                  <a:srgbClr val="686868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defTabSz="1088776"/>
            <a:r>
              <a:rPr lang="en-US" kern="0" dirty="0" smtClean="0"/>
              <a:t>Methodology applied for TEA</a:t>
            </a:r>
            <a:endParaRPr lang="en-US" kern="0" dirty="0"/>
          </a:p>
        </p:txBody>
      </p: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86" y="2091408"/>
            <a:ext cx="2083237" cy="1359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5" name="Gerade Verbindung mit Pfeil 43"/>
          <p:cNvCxnSpPr/>
          <p:nvPr/>
        </p:nvCxnSpPr>
        <p:spPr>
          <a:xfrm>
            <a:off x="1639783" y="3309456"/>
            <a:ext cx="372259" cy="368196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923" y="4477247"/>
            <a:ext cx="1616276" cy="16495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7" name="Gerade Verbindung mit Pfeil 50"/>
          <p:cNvCxnSpPr/>
          <p:nvPr/>
        </p:nvCxnSpPr>
        <p:spPr>
          <a:xfrm flipV="1">
            <a:off x="1737199" y="5013452"/>
            <a:ext cx="274843" cy="323678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1132" y="2134822"/>
            <a:ext cx="1296144" cy="63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9" name="Gerade Verbindung mit Pfeil 59"/>
          <p:cNvCxnSpPr/>
          <p:nvPr/>
        </p:nvCxnSpPr>
        <p:spPr>
          <a:xfrm flipH="1">
            <a:off x="9848798" y="2771122"/>
            <a:ext cx="983648" cy="90653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5" descr="https://upload.wikimedia.org/wikipedia/commons/thumb/d/d3/Statistisches_Bundesamt.svg/2000px-Statistisches_Bundesamt.sv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0622" y="5600433"/>
            <a:ext cx="1819465" cy="532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1" name="Gerade Verbindung mit Pfeil 63"/>
          <p:cNvCxnSpPr>
            <a:stCxn id="40" idx="0"/>
          </p:cNvCxnSpPr>
          <p:nvPr/>
        </p:nvCxnSpPr>
        <p:spPr>
          <a:xfrm flipH="1" flipV="1">
            <a:off x="9913241" y="4905469"/>
            <a:ext cx="1337114" cy="69496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Grafik 4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7652" y="83219"/>
            <a:ext cx="1114093" cy="541436"/>
          </a:xfrm>
          <a:prstGeom prst="rect">
            <a:avLst/>
          </a:prstGeom>
        </p:spPr>
      </p:pic>
      <p:sp>
        <p:nvSpPr>
          <p:cNvPr id="49" name="Textfeld 1"/>
          <p:cNvSpPr txBox="1"/>
          <p:nvPr/>
        </p:nvSpPr>
        <p:spPr>
          <a:xfrm>
            <a:off x="157422" y="1283858"/>
            <a:ext cx="2358131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Meets AACE class 3-4 Accuracy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: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+/- 30 %</a:t>
            </a:r>
          </a:p>
        </p:txBody>
      </p:sp>
    </p:spTree>
    <p:extLst>
      <p:ext uri="{BB962C8B-B14F-4D97-AF65-F5344CB8AC3E}">
        <p14:creationId xmlns:p14="http://schemas.microsoft.com/office/powerpoint/2010/main" val="181644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4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Assumptions </a:t>
            </a:r>
            <a:r>
              <a:rPr lang="en-US" u="sng" dirty="0" smtClean="0"/>
              <a:t>dictate</a:t>
            </a:r>
            <a:r>
              <a:rPr lang="en-US" dirty="0" smtClean="0"/>
              <a:t> results of TEA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• </a:t>
            </a:r>
            <a:r>
              <a:rPr lang="en-US" smtClean="0"/>
              <a:t>Alternative fuels from Biomass and Power (PBtL) </a:t>
            </a:r>
            <a:r>
              <a:rPr lang="de-DE" smtClean="0"/>
              <a:t>• R.-U. Dietrich 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25</a:t>
            </a:fld>
            <a:endParaRPr lang="en-GB" noProof="0" dirty="0"/>
          </a:p>
        </p:txBody>
      </p:sp>
      <p:sp>
        <p:nvSpPr>
          <p:cNvPr id="6" name="Rechteck 5"/>
          <p:cNvSpPr/>
          <p:nvPr/>
        </p:nvSpPr>
        <p:spPr>
          <a:xfrm>
            <a:off x="1775931" y="2997746"/>
            <a:ext cx="8640960" cy="1295350"/>
          </a:xfrm>
          <a:prstGeom prst="rect">
            <a:avLst/>
          </a:prstGeom>
          <a:solidFill>
            <a:schemeClr val="accent1">
              <a:lumMod val="20000"/>
              <a:lumOff val="80000"/>
              <a:alpha val="63000"/>
            </a:scheme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de-DE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991955" y="1773610"/>
            <a:ext cx="8208912" cy="36471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5826125" algn="l"/>
              </a:tabLst>
            </a:pPr>
            <a:r>
              <a:rPr lang="en-US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Investitionskosten</a:t>
            </a: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tabLst>
                <a:tab pos="5826125" algn="l"/>
              </a:tabLst>
            </a:pP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PEM-</a:t>
            </a:r>
            <a:r>
              <a:rPr lang="en-US" i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Elektrolyszer</a:t>
            </a: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                          </a:t>
            </a: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640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€/kW </a:t>
            </a:r>
            <a:r>
              <a:rPr lang="en-US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[1]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       (installed capacity)</a:t>
            </a:r>
          </a:p>
          <a:p>
            <a:pPr lvl="0">
              <a:spcBef>
                <a:spcPts val="600"/>
              </a:spcBef>
              <a:tabLst>
                <a:tab pos="5826125" algn="l"/>
              </a:tabLst>
            </a:pPr>
            <a:r>
              <a:rPr lang="en-US" dirty="0">
                <a:latin typeface="Arial" pitchFamily="34" charset="0"/>
                <a:cs typeface="Arial" pitchFamily="34" charset="0"/>
              </a:rPr>
              <a:t>Entrained flow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gasification:</a:t>
            </a: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   </a:t>
            </a: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103.650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€/(</a:t>
            </a:r>
            <a:r>
              <a:rPr lang="en-US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kg</a:t>
            </a:r>
            <a:r>
              <a:rPr lang="en-US" baseline="-250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Slurry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/h) </a:t>
            </a:r>
            <a:r>
              <a:rPr lang="en-US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[2]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(scale-factor 0.7)</a:t>
            </a:r>
          </a:p>
          <a:p>
            <a:pPr fontAlgn="auto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FontTx/>
              <a:buNone/>
              <a:tabLst>
                <a:tab pos="5826125" algn="l"/>
              </a:tabLst>
            </a:pP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Raw material prices:</a:t>
            </a:r>
          </a:p>
          <a:p>
            <a:pPr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tabLst>
                <a:tab pos="3498850" algn="l"/>
                <a:tab pos="5826125" algn="l"/>
              </a:tabLst>
            </a:pP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Power:	</a:t>
            </a: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105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€/MWh </a:t>
            </a:r>
            <a:r>
              <a:rPr lang="en-US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[3]	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industrial consumer)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tabLst>
                <a:tab pos="3763963" algn="l"/>
                <a:tab pos="5826125" algn="l"/>
              </a:tabLst>
            </a:pP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Biomass (35</a:t>
            </a:r>
            <a:r>
              <a:rPr lang="en-US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%  moisture</a:t>
            </a: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):	</a:t>
            </a: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97.4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€/t </a:t>
            </a:r>
            <a:r>
              <a:rPr lang="en-US" baseline="30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[4]	</a:t>
            </a:r>
            <a:endParaRPr lang="en-US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fontAlgn="auto">
              <a:lnSpc>
                <a:spcPct val="100000"/>
              </a:lnSpc>
              <a:spcBef>
                <a:spcPts val="3000"/>
              </a:spcBef>
              <a:spcAft>
                <a:spcPts val="0"/>
              </a:spcAft>
              <a:buFontTx/>
              <a:buNone/>
              <a:tabLst>
                <a:tab pos="5826125" algn="l"/>
              </a:tabLst>
            </a:pPr>
            <a:r>
              <a:rPr lang="en-US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General economic assumptions:</a:t>
            </a:r>
          </a:p>
          <a:p>
            <a:pPr fontAlgn="auto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Tx/>
              <a:buNone/>
              <a:tabLst>
                <a:tab pos="2774950" algn="l"/>
                <a:tab pos="2955925" algn="l"/>
                <a:tab pos="3317875" algn="l"/>
                <a:tab pos="5826125" algn="l"/>
              </a:tabLst>
            </a:pP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Reference </a:t>
            </a:r>
            <a:r>
              <a:rPr lang="en-US" i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year:                  </a:t>
            </a: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   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2014                       </a:t>
            </a: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System operation:    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30 a </a:t>
            </a: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Operating hours:	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8,260 h/year                </a:t>
            </a:r>
            <a:r>
              <a:rPr lang="en-US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Capital interest:          </a:t>
            </a:r>
            <a:r>
              <a:rPr lang="en-US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7 %</a:t>
            </a:r>
            <a:endParaRPr lang="en-US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8" name="Gerade Verbindung 7"/>
          <p:cNvCxnSpPr/>
          <p:nvPr/>
        </p:nvCxnSpPr>
        <p:spPr>
          <a:xfrm>
            <a:off x="1775931" y="2997746"/>
            <a:ext cx="8640960" cy="0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Gerade Verbindung 8"/>
          <p:cNvCxnSpPr/>
          <p:nvPr/>
        </p:nvCxnSpPr>
        <p:spPr>
          <a:xfrm>
            <a:off x="1775931" y="4293890"/>
            <a:ext cx="8640960" cy="0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9"/>
          <p:cNvCxnSpPr/>
          <p:nvPr/>
        </p:nvCxnSpPr>
        <p:spPr>
          <a:xfrm>
            <a:off x="1775931" y="1557586"/>
            <a:ext cx="8640960" cy="0"/>
          </a:xfrm>
          <a:prstGeom prst="line">
            <a:avLst/>
          </a:prstGeom>
          <a:ln w="127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1991955" y="1125538"/>
            <a:ext cx="820891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Plant size:                       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                100 MW</a:t>
            </a:r>
            <a:r>
              <a:rPr lang="en-US" sz="1600" b="1" baseline="-25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 </a:t>
            </a:r>
            <a:r>
              <a:rPr lang="en-US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(Biomass input LHV)</a:t>
            </a:r>
            <a:endParaRPr lang="en-US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1237109" y="5652369"/>
            <a:ext cx="9144000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[1] G. Saur, </a:t>
            </a:r>
            <a:r>
              <a:rPr lang="en-US" sz="1000" dirty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Wind-To-Hydrogen Project: Electrolyzer Capital Cost </a:t>
            </a:r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Study, Technical Report NREL, 2008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[2] </a:t>
            </a:r>
            <a:r>
              <a:rPr lang="en-US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P. Kerdoncuff, Modellierung und Bewertung von Prozessketten zur Herstellung von Biokraftstoffen der zweiten Generation, Dissertation,  KIT, Karlsruhe, 2008</a:t>
            </a:r>
            <a:endParaRPr lang="de-DE" sz="1000" dirty="0" smtClean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[3] </a:t>
            </a:r>
            <a:r>
              <a:rPr lang="de-DE" sz="10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Eurostat</a:t>
            </a: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, </a:t>
            </a:r>
            <a:r>
              <a:rPr lang="de-DE" sz="1000" dirty="0" err="1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Êlectricity</a:t>
            </a: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de-DE" sz="1000" dirty="0" err="1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prices</a:t>
            </a: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de-DE" sz="1000" dirty="0" err="1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for</a:t>
            </a: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de-DE" sz="1000" dirty="0" err="1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industrial</a:t>
            </a: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de-DE" sz="1000" dirty="0" err="1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consumer</a:t>
            </a: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, 2014</a:t>
            </a:r>
          </a:p>
          <a:p>
            <a:pPr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[4] </a:t>
            </a:r>
            <a:r>
              <a:rPr lang="de-DE" sz="10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C.A.R.M.E.N</a:t>
            </a:r>
            <a:r>
              <a:rPr lang="de-DE" sz="1000" dirty="0" smtClean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t>. – Preisentwicklung bei Waldhackschnitzel (Energieholz-Index)</a:t>
            </a:r>
          </a:p>
        </p:txBody>
      </p:sp>
    </p:spTree>
    <p:extLst>
      <p:ext uri="{BB962C8B-B14F-4D97-AF65-F5344CB8AC3E}">
        <p14:creationId xmlns:p14="http://schemas.microsoft.com/office/powerpoint/2010/main" val="264573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Comparison of Costs BTL / PBTL / PTL </a:t>
            </a:r>
            <a:br>
              <a:rPr lang="en-US" dirty="0"/>
            </a:br>
            <a:r>
              <a:rPr lang="en-US" b="0" dirty="0"/>
              <a:t>Plant size: “100 MW</a:t>
            </a:r>
            <a:r>
              <a:rPr lang="en-US" b="0" baseline="-25000" dirty="0"/>
              <a:t>th</a:t>
            </a:r>
            <a:r>
              <a:rPr lang="en-US" b="0" dirty="0"/>
              <a:t>”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• </a:t>
            </a:r>
            <a:r>
              <a:rPr lang="en-US" smtClean="0"/>
              <a:t>Alternative fuels from Biomass and Power (PBtL) </a:t>
            </a:r>
            <a:r>
              <a:rPr lang="de-DE" smtClean="0"/>
              <a:t>• R.-U. Dietrich 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26</a:t>
            </a:fld>
            <a:endParaRPr lang="en-GB" noProof="0" dirty="0"/>
          </a:p>
        </p:txBody>
      </p:sp>
      <p:sp>
        <p:nvSpPr>
          <p:cNvPr id="7" name="Textfeld 6"/>
          <p:cNvSpPr txBox="1"/>
          <p:nvPr/>
        </p:nvSpPr>
        <p:spPr>
          <a:xfrm>
            <a:off x="48915" y="2454449"/>
            <a:ext cx="3600400" cy="276999"/>
          </a:xfrm>
          <a:prstGeom prst="rect">
            <a:avLst/>
          </a:prstGeom>
          <a:solidFill>
            <a:srgbClr val="00B05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Biomass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-Liquid (BTL)</a:t>
            </a:r>
          </a:p>
        </p:txBody>
      </p:sp>
      <p:sp>
        <p:nvSpPr>
          <p:cNvPr id="8" name="Textfeld 7"/>
          <p:cNvSpPr txBox="1"/>
          <p:nvPr/>
        </p:nvSpPr>
        <p:spPr>
          <a:xfrm>
            <a:off x="264939" y="2858334"/>
            <a:ext cx="33843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tabLst>
                <a:tab pos="1701800" algn="l"/>
              </a:tabLst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Investment:    	ca. 395.2 </a:t>
            </a:r>
            <a:r>
              <a:rPr lang="en-US" sz="1600" dirty="0" err="1" smtClean="0">
                <a:latin typeface="Arial" pitchFamily="34" charset="0"/>
                <a:cs typeface="Arial" pitchFamily="34" charset="0"/>
              </a:rPr>
              <a:t>mio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. €</a:t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>Fuel production: 	24.17 Mt</a:t>
            </a:r>
          </a:p>
          <a:p>
            <a:pPr>
              <a:tabLst>
                <a:tab pos="1701800" algn="l"/>
              </a:tabLst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Fuel costs:  	ca.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2.34 €/l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4009355" y="2454449"/>
            <a:ext cx="3744416" cy="276999"/>
          </a:xfrm>
          <a:prstGeom prst="rect">
            <a:avLst/>
          </a:prstGeom>
          <a:solidFill>
            <a:srgbClr val="00206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Power&amp;Biomass-to-Liquid (PBTL)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4405399" y="2858334"/>
            <a:ext cx="33843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tabLst>
                <a:tab pos="1701800" algn="l"/>
              </a:tabLst>
            </a:pPr>
            <a:r>
              <a:rPr lang="de-DE" sz="1600" dirty="0">
                <a:latin typeface="Arial" pitchFamily="34" charset="0"/>
                <a:cs typeface="Arial" pitchFamily="34" charset="0"/>
              </a:rPr>
              <a:t>Investment:     	ca. 751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mio.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€</a:t>
            </a:r>
            <a:br>
              <a:rPr lang="de-DE" sz="1600" dirty="0" smtClean="0"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>Fuel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production: 	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91.27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Mt</a:t>
            </a:r>
          </a:p>
          <a:p>
            <a:pPr>
              <a:tabLst>
                <a:tab pos="1701800" algn="l"/>
              </a:tabLst>
            </a:pPr>
            <a:r>
              <a:rPr lang="de-DE" sz="1600" dirty="0" smtClean="0">
                <a:latin typeface="Arial" pitchFamily="34" charset="0"/>
                <a:cs typeface="Arial" pitchFamily="34" charset="0"/>
              </a:rPr>
              <a:t>Fuel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costs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:  	ca. </a:t>
            </a:r>
            <a:r>
              <a:rPr lang="de-DE" sz="1600" b="1" dirty="0">
                <a:latin typeface="Arial" pitchFamily="34" charset="0"/>
                <a:cs typeface="Arial" pitchFamily="34" charset="0"/>
              </a:rPr>
              <a:t>2.24 €/l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8113811" y="2454449"/>
            <a:ext cx="3456384" cy="276999"/>
          </a:xfrm>
          <a:prstGeom prst="rect">
            <a:avLst/>
          </a:prstGeom>
          <a:solidFill>
            <a:srgbClr val="FF0000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Power-</a:t>
            </a:r>
            <a:r>
              <a:rPr lang="de-DE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</a:t>
            </a:r>
            <a:r>
              <a:rPr lang="de-DE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-Liquid (PTL)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8329835" y="2858334"/>
            <a:ext cx="338437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spcBef>
                <a:spcPts val="600"/>
              </a:spcBef>
              <a:tabLst>
                <a:tab pos="1701800" algn="l"/>
              </a:tabLst>
            </a:pPr>
            <a:r>
              <a:rPr lang="de-DE" sz="1600" dirty="0">
                <a:latin typeface="Arial" pitchFamily="34" charset="0"/>
                <a:cs typeface="Arial" pitchFamily="34" charset="0"/>
              </a:rPr>
              <a:t>Investment:    	ca.  672.5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mio.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€</a:t>
            </a:r>
            <a:br>
              <a:rPr lang="de-DE" sz="1600" dirty="0" smtClean="0">
                <a:latin typeface="Arial" pitchFamily="34" charset="0"/>
                <a:cs typeface="Arial" pitchFamily="34" charset="0"/>
              </a:rPr>
            </a:br>
            <a:r>
              <a:rPr lang="en-US" sz="1600" dirty="0" smtClean="0">
                <a:latin typeface="Arial" pitchFamily="34" charset="0"/>
                <a:cs typeface="Arial" pitchFamily="34" charset="0"/>
              </a:rPr>
              <a:t>Fuel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production: 	91.27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Mt</a:t>
            </a:r>
            <a:endParaRPr lang="de-DE" sz="1600" dirty="0">
              <a:latin typeface="Arial" pitchFamily="34" charset="0"/>
              <a:cs typeface="Arial" pitchFamily="34" charset="0"/>
            </a:endParaRPr>
          </a:p>
          <a:p>
            <a:pPr>
              <a:tabLst>
                <a:tab pos="1701800" algn="l"/>
              </a:tabLst>
            </a:pPr>
            <a:r>
              <a:rPr lang="de-DE" sz="1600" dirty="0">
                <a:latin typeface="Arial" pitchFamily="34" charset="0"/>
                <a:cs typeface="Arial" pitchFamily="34" charset="0"/>
              </a:rPr>
              <a:t>Fuel </a:t>
            </a:r>
            <a:r>
              <a:rPr lang="de-DE" sz="1600" dirty="0" err="1">
                <a:latin typeface="Arial" pitchFamily="34" charset="0"/>
                <a:cs typeface="Arial" pitchFamily="34" charset="0"/>
              </a:rPr>
              <a:t>costs</a:t>
            </a:r>
            <a:r>
              <a:rPr lang="de-DE" sz="1600" dirty="0">
                <a:latin typeface="Arial" pitchFamily="34" charset="0"/>
                <a:cs typeface="Arial" pitchFamily="34" charset="0"/>
              </a:rPr>
              <a:t> :     	ca. </a:t>
            </a:r>
            <a:r>
              <a:rPr lang="de-DE" sz="1600" b="1" dirty="0">
                <a:latin typeface="Arial" pitchFamily="34" charset="0"/>
                <a:cs typeface="Arial" pitchFamily="34" charset="0"/>
              </a:rPr>
              <a:t>2.74 €/l</a:t>
            </a:r>
          </a:p>
        </p:txBody>
      </p:sp>
      <p:sp>
        <p:nvSpPr>
          <p:cNvPr id="13" name="Flussdiagramm: Prozess 12"/>
          <p:cNvSpPr/>
          <p:nvPr/>
        </p:nvSpPr>
        <p:spPr>
          <a:xfrm>
            <a:off x="480963" y="1473254"/>
            <a:ext cx="121259" cy="144016"/>
          </a:xfrm>
          <a:prstGeom prst="flowChartProcess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Flussdiagramm: Prozess 13"/>
          <p:cNvSpPr/>
          <p:nvPr/>
        </p:nvSpPr>
        <p:spPr>
          <a:xfrm>
            <a:off x="480963" y="1761286"/>
            <a:ext cx="121259" cy="144016"/>
          </a:xfrm>
          <a:prstGeom prst="flowChartProcess">
            <a:avLst/>
          </a:prstGeom>
          <a:solidFill>
            <a:schemeClr val="accent4">
              <a:lumMod val="5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Flussdiagramm: Prozess 14"/>
          <p:cNvSpPr/>
          <p:nvPr/>
        </p:nvSpPr>
        <p:spPr>
          <a:xfrm>
            <a:off x="480963" y="2049318"/>
            <a:ext cx="121259" cy="144016"/>
          </a:xfrm>
          <a:prstGeom prst="flowChartProcess">
            <a:avLst/>
          </a:prstGeom>
          <a:solidFill>
            <a:schemeClr val="accent5">
              <a:lumMod val="40000"/>
              <a:lumOff val="6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lussdiagramm: Prozess 15"/>
          <p:cNvSpPr/>
          <p:nvPr/>
        </p:nvSpPr>
        <p:spPr>
          <a:xfrm>
            <a:off x="3361283" y="1473254"/>
            <a:ext cx="121259" cy="144016"/>
          </a:xfrm>
          <a:prstGeom prst="flowChartProcess">
            <a:avLst/>
          </a:prstGeom>
          <a:solidFill>
            <a:srgbClr val="0070C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lussdiagramm: Prozess 16"/>
          <p:cNvSpPr/>
          <p:nvPr/>
        </p:nvSpPr>
        <p:spPr>
          <a:xfrm>
            <a:off x="3361283" y="1761286"/>
            <a:ext cx="121259" cy="144016"/>
          </a:xfrm>
          <a:prstGeom prst="flowChartProcess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lussdiagramm: Prozess 17"/>
          <p:cNvSpPr/>
          <p:nvPr/>
        </p:nvSpPr>
        <p:spPr>
          <a:xfrm>
            <a:off x="3361283" y="2049318"/>
            <a:ext cx="121259" cy="144016"/>
          </a:xfrm>
          <a:prstGeom prst="flowChartProcess">
            <a:avLst/>
          </a:prstGeom>
          <a:solidFill>
            <a:srgbClr val="00B0F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Flussdiagramm: Prozess 18"/>
          <p:cNvSpPr/>
          <p:nvPr/>
        </p:nvSpPr>
        <p:spPr>
          <a:xfrm>
            <a:off x="6313611" y="1473254"/>
            <a:ext cx="121259" cy="144016"/>
          </a:xfrm>
          <a:prstGeom prst="flowChartProcess">
            <a:avLst/>
          </a:prstGeom>
          <a:pattFill prst="ltUpDiag">
            <a:fgClr>
              <a:schemeClr val="bg1"/>
            </a:fgClr>
            <a:bgClr>
              <a:srgbClr val="FFFF00"/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Flussdiagramm: Prozess 19"/>
          <p:cNvSpPr/>
          <p:nvPr/>
        </p:nvSpPr>
        <p:spPr>
          <a:xfrm>
            <a:off x="6313611" y="1761286"/>
            <a:ext cx="121259" cy="144016"/>
          </a:xfrm>
          <a:prstGeom prst="flowChartProcess">
            <a:avLst/>
          </a:prstGeom>
          <a:pattFill prst="ltUpDiag">
            <a:fgClr>
              <a:schemeClr val="bg1"/>
            </a:fgClr>
            <a:bgClr>
              <a:srgbClr val="C00000"/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Flussdiagramm: Prozess 20"/>
          <p:cNvSpPr/>
          <p:nvPr/>
        </p:nvSpPr>
        <p:spPr>
          <a:xfrm>
            <a:off x="6313611" y="2049318"/>
            <a:ext cx="121259" cy="144016"/>
          </a:xfrm>
          <a:prstGeom prst="flowChartProcess">
            <a:avLst/>
          </a:prstGeom>
          <a:pattFill prst="ltUpDiag">
            <a:fgClr>
              <a:schemeClr val="bg1"/>
            </a:fgClr>
            <a:bgClr>
              <a:srgbClr val="FFC000"/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Flussdiagramm: Prozess 21"/>
          <p:cNvSpPr/>
          <p:nvPr/>
        </p:nvSpPr>
        <p:spPr>
          <a:xfrm>
            <a:off x="9193931" y="1473254"/>
            <a:ext cx="121259" cy="144016"/>
          </a:xfrm>
          <a:prstGeom prst="flowChartProcess">
            <a:avLst/>
          </a:prstGeom>
          <a:pattFill prst="pct90">
            <a:fgClr>
              <a:schemeClr val="accent3">
                <a:lumMod val="50000"/>
              </a:schemeClr>
            </a:fgClr>
            <a:bgClr>
              <a:schemeClr val="bg1"/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Flussdiagramm: Prozess 22"/>
          <p:cNvSpPr/>
          <p:nvPr/>
        </p:nvSpPr>
        <p:spPr>
          <a:xfrm>
            <a:off x="9193931" y="1761286"/>
            <a:ext cx="121259" cy="144016"/>
          </a:xfrm>
          <a:prstGeom prst="flowChartProcess">
            <a:avLst/>
          </a:prstGeom>
          <a:pattFill prst="pct90">
            <a:fgClr>
              <a:schemeClr val="bg2">
                <a:lumMod val="50000"/>
              </a:schemeClr>
            </a:fgClr>
            <a:bgClr>
              <a:schemeClr val="bg1"/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Flussdiagramm: Prozess 23"/>
          <p:cNvSpPr/>
          <p:nvPr/>
        </p:nvSpPr>
        <p:spPr>
          <a:xfrm>
            <a:off x="9193931" y="2049318"/>
            <a:ext cx="121259" cy="144016"/>
          </a:xfrm>
          <a:prstGeom prst="flowChartProcess">
            <a:avLst/>
          </a:prstGeom>
          <a:pattFill prst="pct90">
            <a:fgClr>
              <a:schemeClr val="bg1">
                <a:lumMod val="65000"/>
              </a:schemeClr>
            </a:fgClr>
            <a:bgClr>
              <a:schemeClr val="bg1"/>
            </a:bgClr>
          </a:patt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778506" y="1422151"/>
            <a:ext cx="15121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 err="1">
                <a:latin typeface="Arial" pitchFamily="34" charset="0"/>
                <a:cs typeface="Arial" pitchFamily="34" charset="0"/>
              </a:rPr>
              <a:t>Electrolyzer</a:t>
            </a:r>
            <a:endParaRPr lang="de-DE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feld 25"/>
          <p:cNvSpPr txBox="1"/>
          <p:nvPr/>
        </p:nvSpPr>
        <p:spPr>
          <a:xfrm>
            <a:off x="778506" y="1730802"/>
            <a:ext cx="236675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latin typeface="Arial" pitchFamily="34" charset="0"/>
                <a:cs typeface="Arial" pitchFamily="34" charset="0"/>
              </a:rPr>
              <a:t>Entrained f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low gasification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feld 26"/>
          <p:cNvSpPr txBox="1"/>
          <p:nvPr/>
        </p:nvSpPr>
        <p:spPr>
          <a:xfrm>
            <a:off x="778506" y="2013604"/>
            <a:ext cx="207872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 smtClean="0">
                <a:latin typeface="Arial" pitchFamily="34" charset="0"/>
                <a:cs typeface="Arial" pitchFamily="34" charset="0"/>
              </a:rPr>
              <a:t>Pyrolyse</a:t>
            </a:r>
          </a:p>
        </p:txBody>
      </p:sp>
      <p:sp>
        <p:nvSpPr>
          <p:cNvPr id="28" name="Textfeld 27"/>
          <p:cNvSpPr txBox="1"/>
          <p:nvPr/>
        </p:nvSpPr>
        <p:spPr>
          <a:xfrm>
            <a:off x="3658826" y="1431528"/>
            <a:ext cx="15121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 smtClean="0">
                <a:latin typeface="Arial" pitchFamily="34" charset="0"/>
                <a:cs typeface="Arial" pitchFamily="34" charset="0"/>
              </a:rPr>
              <a:t>Fischer-Tropsch</a:t>
            </a:r>
          </a:p>
        </p:txBody>
      </p:sp>
      <p:sp>
        <p:nvSpPr>
          <p:cNvPr id="29" name="Textfeld 28"/>
          <p:cNvSpPr txBox="1"/>
          <p:nvPr/>
        </p:nvSpPr>
        <p:spPr>
          <a:xfrm>
            <a:off x="3658826" y="1740179"/>
            <a:ext cx="207872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 smtClean="0">
                <a:latin typeface="Arial" pitchFamily="34" charset="0"/>
                <a:cs typeface="Arial" pitchFamily="34" charset="0"/>
              </a:rPr>
              <a:t>Selexol</a:t>
            </a:r>
          </a:p>
        </p:txBody>
      </p:sp>
      <p:sp>
        <p:nvSpPr>
          <p:cNvPr id="30" name="Textfeld 29"/>
          <p:cNvSpPr txBox="1"/>
          <p:nvPr/>
        </p:nvSpPr>
        <p:spPr>
          <a:xfrm>
            <a:off x="3658826" y="2022981"/>
            <a:ext cx="207872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Remaining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de-DE" sz="1400" dirty="0">
                <a:latin typeface="Arial" pitchFamily="34" charset="0"/>
                <a:cs typeface="Arial" pitchFamily="34" charset="0"/>
              </a:rPr>
              <a:t>(CAPEX)</a:t>
            </a:r>
            <a:endParaRPr lang="de-DE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feld 30"/>
          <p:cNvSpPr txBox="1"/>
          <p:nvPr/>
        </p:nvSpPr>
        <p:spPr>
          <a:xfrm>
            <a:off x="6642402" y="1419006"/>
            <a:ext cx="15121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>
                <a:latin typeface="Arial" pitchFamily="34" charset="0"/>
                <a:cs typeface="Arial" pitchFamily="34" charset="0"/>
              </a:rPr>
              <a:t>Power</a:t>
            </a:r>
            <a:r>
              <a:rPr lang="de-DE" sz="1400" baseline="30000" dirty="0" smtClean="0">
                <a:latin typeface="Arial" pitchFamily="34" charset="0"/>
                <a:cs typeface="Arial" pitchFamily="34" charset="0"/>
              </a:rPr>
              <a:t>[3]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6642402" y="1727657"/>
            <a:ext cx="207872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 err="1" smtClean="0">
                <a:latin typeface="Arial" pitchFamily="34" charset="0"/>
                <a:cs typeface="Arial" pitchFamily="34" charset="0"/>
              </a:rPr>
              <a:t>Biomass</a:t>
            </a:r>
            <a:r>
              <a:rPr lang="de-DE" sz="1400" baseline="30000" dirty="0" smtClean="0">
                <a:latin typeface="Arial" pitchFamily="34" charset="0"/>
                <a:cs typeface="Arial" pitchFamily="34" charset="0"/>
              </a:rPr>
              <a:t>[4]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6642402" y="2010459"/>
            <a:ext cx="240751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Remaining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 (Utilities)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9522722" y="1429957"/>
            <a:ext cx="1512168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>
                <a:latin typeface="Arial" pitchFamily="34" charset="0"/>
                <a:cs typeface="Arial" pitchFamily="34" charset="0"/>
              </a:rPr>
              <a:t>Maintenance</a:t>
            </a:r>
            <a:endParaRPr lang="de-DE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feld 34"/>
          <p:cNvSpPr txBox="1"/>
          <p:nvPr/>
        </p:nvSpPr>
        <p:spPr>
          <a:xfrm>
            <a:off x="9522722" y="1738608"/>
            <a:ext cx="207872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de-DE" sz="1400" dirty="0">
                <a:latin typeface="Arial" pitchFamily="34" charset="0"/>
                <a:cs typeface="Arial" pitchFamily="34" charset="0"/>
              </a:rPr>
              <a:t>Labor </a:t>
            </a:r>
            <a:r>
              <a:rPr lang="de-DE" sz="1400" dirty="0" err="1">
                <a:latin typeface="Arial" pitchFamily="34" charset="0"/>
                <a:cs typeface="Arial" pitchFamily="34" charset="0"/>
              </a:rPr>
              <a:t>costs</a:t>
            </a:r>
            <a:endParaRPr lang="de-DE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feld 35"/>
          <p:cNvSpPr txBox="1"/>
          <p:nvPr/>
        </p:nvSpPr>
        <p:spPr>
          <a:xfrm>
            <a:off x="9522722" y="2021410"/>
            <a:ext cx="240751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>
                <a:latin typeface="Arial" pitchFamily="34" charset="0"/>
                <a:cs typeface="Arial" pitchFamily="34" charset="0"/>
              </a:rPr>
              <a:t>Remaining</a:t>
            </a:r>
            <a:r>
              <a:rPr lang="de-DE" sz="1400" dirty="0" smtClean="0">
                <a:latin typeface="Arial" pitchFamily="34" charset="0"/>
                <a:cs typeface="Arial" pitchFamily="34" charset="0"/>
              </a:rPr>
              <a:t> (OPEX)</a:t>
            </a:r>
          </a:p>
        </p:txBody>
      </p:sp>
      <p:graphicFrame>
        <p:nvGraphicFramePr>
          <p:cNvPr id="37" name="Diagramm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4591900"/>
              </p:ext>
            </p:extLst>
          </p:nvPr>
        </p:nvGraphicFramePr>
        <p:xfrm>
          <a:off x="542818" y="3645818"/>
          <a:ext cx="3087951" cy="2815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8" name="Diagramm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185622"/>
              </p:ext>
            </p:extLst>
          </p:nvPr>
        </p:nvGraphicFramePr>
        <p:xfrm>
          <a:off x="4731486" y="3717826"/>
          <a:ext cx="2667000" cy="27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9" name="Diagramm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370238"/>
              </p:ext>
            </p:extLst>
          </p:nvPr>
        </p:nvGraphicFramePr>
        <p:xfrm>
          <a:off x="8783144" y="3717826"/>
          <a:ext cx="2667000" cy="273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0" name="Textfeld 40"/>
          <p:cNvSpPr txBox="1"/>
          <p:nvPr/>
        </p:nvSpPr>
        <p:spPr>
          <a:xfrm>
            <a:off x="2991223" y="3786486"/>
            <a:ext cx="93610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CAPEX: </a:t>
            </a: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40.4 %</a:t>
            </a:r>
          </a:p>
        </p:txBody>
      </p:sp>
      <p:sp>
        <p:nvSpPr>
          <p:cNvPr id="41" name="Textfeld 40"/>
          <p:cNvSpPr txBox="1"/>
          <p:nvPr/>
        </p:nvSpPr>
        <p:spPr>
          <a:xfrm>
            <a:off x="6817667" y="3786486"/>
            <a:ext cx="93610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CAPEX: </a:t>
            </a: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21.3 %</a:t>
            </a:r>
          </a:p>
        </p:txBody>
      </p:sp>
      <p:sp>
        <p:nvSpPr>
          <p:cNvPr id="42" name="Textfeld 40"/>
          <p:cNvSpPr txBox="1"/>
          <p:nvPr/>
        </p:nvSpPr>
        <p:spPr>
          <a:xfrm>
            <a:off x="10780242" y="3786486"/>
            <a:ext cx="936104" cy="43088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CAPEX: </a:t>
            </a:r>
          </a:p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15.6 %</a:t>
            </a:r>
          </a:p>
        </p:txBody>
      </p:sp>
      <p:sp>
        <p:nvSpPr>
          <p:cNvPr id="43" name="Textfeld 1"/>
          <p:cNvSpPr txBox="1"/>
          <p:nvPr/>
        </p:nvSpPr>
        <p:spPr>
          <a:xfrm>
            <a:off x="4457442" y="4984399"/>
            <a:ext cx="56655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500" b="1" dirty="0">
                <a:latin typeface="Arial" pitchFamily="34" charset="0"/>
                <a:cs typeface="Arial" pitchFamily="34" charset="0"/>
              </a:rPr>
              <a:t>6</a:t>
            </a:r>
            <a:r>
              <a:rPr lang="de-DE" sz="1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%</a:t>
            </a:r>
            <a:endParaRPr lang="en-US" sz="1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4" name="Textfeld 1"/>
          <p:cNvSpPr txBox="1"/>
          <p:nvPr/>
        </p:nvSpPr>
        <p:spPr>
          <a:xfrm>
            <a:off x="2353171" y="4282480"/>
            <a:ext cx="56655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20 %</a:t>
            </a:r>
            <a:endParaRPr lang="en-US" sz="15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5" name="Textfeld 1"/>
          <p:cNvSpPr txBox="1"/>
          <p:nvPr/>
        </p:nvSpPr>
        <p:spPr>
          <a:xfrm>
            <a:off x="1849115" y="5734050"/>
            <a:ext cx="56655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5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19 %</a:t>
            </a:r>
            <a:endParaRPr lang="en-US" sz="15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feld 1"/>
          <p:cNvSpPr txBox="1"/>
          <p:nvPr/>
        </p:nvSpPr>
        <p:spPr>
          <a:xfrm>
            <a:off x="5979814" y="5446018"/>
            <a:ext cx="56655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51 %</a:t>
            </a:r>
            <a:endParaRPr lang="en-US" sz="1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feld 1"/>
          <p:cNvSpPr txBox="1"/>
          <p:nvPr/>
        </p:nvSpPr>
        <p:spPr>
          <a:xfrm>
            <a:off x="9995529" y="5446018"/>
            <a:ext cx="566553" cy="2308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de-DE" sz="15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67 %</a:t>
            </a:r>
            <a:endParaRPr lang="en-US" sz="15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Bogen 47"/>
          <p:cNvSpPr>
            <a:spLocks noChangeAspect="1"/>
          </p:cNvSpPr>
          <p:nvPr/>
        </p:nvSpPr>
        <p:spPr>
          <a:xfrm rot="19852374">
            <a:off x="4573514" y="3797759"/>
            <a:ext cx="2819338" cy="2754668"/>
          </a:xfrm>
          <a:prstGeom prst="arc">
            <a:avLst>
              <a:gd name="adj1" fmla="val 18128044"/>
              <a:gd name="adj2" fmla="val 751208"/>
            </a:avLst>
          </a:prstGeom>
          <a:ln cap="flat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9" name="Bogen 48"/>
          <p:cNvSpPr>
            <a:spLocks noChangeAspect="1"/>
          </p:cNvSpPr>
          <p:nvPr/>
        </p:nvSpPr>
        <p:spPr>
          <a:xfrm rot="19852374">
            <a:off x="8611487" y="3833894"/>
            <a:ext cx="2796416" cy="2732272"/>
          </a:xfrm>
          <a:prstGeom prst="arc">
            <a:avLst>
              <a:gd name="adj1" fmla="val 18235850"/>
              <a:gd name="adj2" fmla="val 697557"/>
            </a:avLst>
          </a:prstGeom>
          <a:ln cap="flat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0" name="Bogen 49"/>
          <p:cNvSpPr>
            <a:spLocks noChangeAspect="1"/>
          </p:cNvSpPr>
          <p:nvPr/>
        </p:nvSpPr>
        <p:spPr>
          <a:xfrm rot="19852374">
            <a:off x="612719" y="3711612"/>
            <a:ext cx="2819338" cy="2716272"/>
          </a:xfrm>
          <a:prstGeom prst="arc">
            <a:avLst>
              <a:gd name="adj1" fmla="val 18112085"/>
              <a:gd name="adj2" fmla="val 4905173"/>
            </a:avLst>
          </a:prstGeom>
          <a:ln cap="flat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3547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  <p:bldGraphic spid="38" grpId="0">
        <p:bldAsOne/>
      </p:bldGraphic>
      <p:bldGraphic spid="39" grpId="0">
        <p:bldAsOne/>
      </p:bldGraphic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 animBg="1"/>
      <p:bldP spid="49" grpId="0" animBg="1"/>
      <p:bldP spid="5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Sensitivity</a:t>
            </a:r>
            <a:r>
              <a:rPr lang="de-DE" dirty="0" smtClean="0"/>
              <a:t> </a:t>
            </a:r>
            <a:r>
              <a:rPr lang="de-DE" dirty="0" err="1" smtClean="0"/>
              <a:t>analysis</a:t>
            </a:r>
            <a:r>
              <a:rPr lang="de-DE" dirty="0" smtClean="0"/>
              <a:t> </a:t>
            </a:r>
            <a:r>
              <a:rPr lang="de-DE" dirty="0" err="1" smtClean="0"/>
              <a:t>for</a:t>
            </a:r>
            <a:r>
              <a:rPr lang="de-DE" dirty="0" smtClean="0"/>
              <a:t> PBTL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7465739" y="2133650"/>
            <a:ext cx="4385480" cy="3651534"/>
          </a:xfrm>
        </p:spPr>
        <p:txBody>
          <a:bodyPr/>
          <a:lstStyle/>
          <a:p>
            <a:endParaRPr lang="de-DE" dirty="0" smtClean="0"/>
          </a:p>
          <a:p>
            <a:endParaRPr lang="de-DE" dirty="0"/>
          </a:p>
          <a:p>
            <a:endParaRPr lang="de-DE" dirty="0" smtClean="0"/>
          </a:p>
          <a:p>
            <a:r>
              <a:rPr lang="en-US" dirty="0" smtClean="0"/>
              <a:t>OPEX are the main cost driver for PBTL</a:t>
            </a:r>
          </a:p>
          <a:p>
            <a:endParaRPr lang="en-US" dirty="0" smtClean="0"/>
          </a:p>
          <a:p>
            <a:r>
              <a:rPr lang="en-US" dirty="0" smtClean="0"/>
              <a:t>Power price mostly defines the net production costs</a:t>
            </a:r>
          </a:p>
          <a:p>
            <a:endParaRPr lang="en-US" dirty="0" smtClean="0"/>
          </a:p>
          <a:p>
            <a:r>
              <a:rPr lang="en-US" dirty="0" smtClean="0"/>
              <a:t>Minor influence of CAPEX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• </a:t>
            </a:r>
            <a:r>
              <a:rPr lang="en-US" smtClean="0"/>
              <a:t>Alternative fuels from Biomass and Power (PBtL) </a:t>
            </a:r>
            <a:r>
              <a:rPr lang="de-DE" smtClean="0"/>
              <a:t>• R.-U. Dietrich 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27</a:t>
            </a:fld>
            <a:endParaRPr lang="en-GB" noProof="0" dirty="0"/>
          </a:p>
        </p:txBody>
      </p:sp>
      <p:graphicFrame>
        <p:nvGraphicFramePr>
          <p:cNvPr id="6" name="Diagramm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940751"/>
              </p:ext>
            </p:extLst>
          </p:nvPr>
        </p:nvGraphicFramePr>
        <p:xfrm>
          <a:off x="408955" y="1269554"/>
          <a:ext cx="6768752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5422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0" dirty="0"/>
              <a:t>Techno-economic assessment</a:t>
            </a:r>
            <a:br>
              <a:rPr lang="en-US" kern="0" dirty="0"/>
            </a:b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6673651" y="1591200"/>
            <a:ext cx="5033552" cy="4338000"/>
          </a:xfrm>
        </p:spPr>
        <p:txBody>
          <a:bodyPr/>
          <a:lstStyle/>
          <a:p>
            <a:endParaRPr lang="de-DE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• </a:t>
            </a:r>
            <a:r>
              <a:rPr lang="en-US" smtClean="0"/>
              <a:t>Alternative fuels from Biomass and Power (PBtL) </a:t>
            </a:r>
            <a:r>
              <a:rPr lang="de-DE" smtClean="0"/>
              <a:t>• R.-U. Dietrich </a:t>
            </a:r>
          </a:p>
          <a:p>
            <a:pPr>
              <a:defRPr/>
            </a:pP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28</a:t>
            </a:fld>
            <a:endParaRPr lang="en-GB" noProof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5" t="2487" r="1727" b="4684"/>
          <a:stretch/>
        </p:blipFill>
        <p:spPr>
          <a:xfrm>
            <a:off x="174981" y="1212342"/>
            <a:ext cx="8586902" cy="5169780"/>
          </a:xfrm>
          <a:prstGeom prst="rect">
            <a:avLst/>
          </a:prstGeom>
        </p:spPr>
      </p:pic>
      <p:sp>
        <p:nvSpPr>
          <p:cNvPr id="8" name="Textplatzhalter 2"/>
          <p:cNvSpPr txBox="1">
            <a:spLocks/>
          </p:cNvSpPr>
          <p:nvPr/>
        </p:nvSpPr>
        <p:spPr bwMode="auto">
          <a:xfrm>
            <a:off x="8905899" y="3861842"/>
            <a:ext cx="3085582" cy="1440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9817" indent="-179817" algn="l" defTabSz="913472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5764" indent="-179817" algn="l" defTabSz="91347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5307" indent="-179817" algn="l" defTabSz="91347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1255" indent="-179817" algn="l" defTabSz="91347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7202" indent="-179817" algn="l" defTabSz="913472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2050" indent="-228369" algn="l" defTabSz="91347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68784" indent="-228369" algn="l" defTabSz="91347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5519" indent="-228369" algn="l" defTabSz="91347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2256" indent="-228369" algn="l" defTabSz="91347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de-DE" dirty="0" smtClean="0"/>
          </a:p>
          <a:p>
            <a:r>
              <a:rPr lang="en-US" dirty="0" smtClean="0"/>
              <a:t>Cost-efficient fuel production depends mainly on the boundary conditions e.g. plant size and power price</a:t>
            </a:r>
            <a:endParaRPr lang="en-US" dirty="0"/>
          </a:p>
        </p:txBody>
      </p:sp>
      <p:sp>
        <p:nvSpPr>
          <p:cNvPr id="9" name="Abgerundete rechteckige Legende 8"/>
          <p:cNvSpPr/>
          <p:nvPr/>
        </p:nvSpPr>
        <p:spPr>
          <a:xfrm>
            <a:off x="8761883" y="1196205"/>
            <a:ext cx="3168352" cy="1800200"/>
          </a:xfrm>
          <a:prstGeom prst="wedgeRoundRectCallout">
            <a:avLst>
              <a:gd name="adj1" fmla="val -156294"/>
              <a:gd name="adj2" fmla="val 169361"/>
              <a:gd name="adj3" fmla="val 16667"/>
            </a:avLst>
          </a:prstGeom>
          <a:solidFill>
            <a:srgbClr val="FFFF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30000"/>
              </a:lnSpc>
            </a:pPr>
            <a:r>
              <a:rPr lang="en-US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“optimal” production concept depends on  boundary conditions!</a:t>
            </a:r>
          </a:p>
        </p:txBody>
      </p:sp>
      <p:sp>
        <p:nvSpPr>
          <p:cNvPr id="10" name="Flussdiagramm: Verbindungsstelle 9"/>
          <p:cNvSpPr/>
          <p:nvPr/>
        </p:nvSpPr>
        <p:spPr>
          <a:xfrm>
            <a:off x="4657427" y="1125248"/>
            <a:ext cx="72008" cy="72008"/>
          </a:xfrm>
          <a:prstGeom prst="flowChartConnector">
            <a:avLst/>
          </a:prstGeom>
          <a:solidFill>
            <a:srgbClr val="FF0000"/>
          </a:solid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4881572" y="1053530"/>
            <a:ext cx="124066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400" b="1" dirty="0" smtClean="0">
                <a:latin typeface="Arial" pitchFamily="34" charset="0"/>
                <a:cs typeface="Arial" pitchFamily="34" charset="0"/>
              </a:rPr>
              <a:t>PTL (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Example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Flussdiagramm: Verbindungsstelle 11"/>
          <p:cNvSpPr/>
          <p:nvPr/>
        </p:nvSpPr>
        <p:spPr>
          <a:xfrm>
            <a:off x="4674333" y="2277376"/>
            <a:ext cx="72008" cy="72008"/>
          </a:xfrm>
          <a:prstGeom prst="flowChartConnector">
            <a:avLst/>
          </a:prstGeom>
          <a:solidFill>
            <a:srgbClr val="00206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1633091" y="1917626"/>
            <a:ext cx="1250279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400" b="1" dirty="0">
                <a:latin typeface="Arial" pitchFamily="34" charset="0"/>
                <a:cs typeface="Arial" pitchFamily="34" charset="0"/>
              </a:rPr>
              <a:t>B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TL (</a:t>
            </a:r>
            <a:r>
              <a:rPr lang="de-DE" sz="1400" b="1" dirty="0" err="1" smtClean="0">
                <a:latin typeface="Arial" pitchFamily="34" charset="0"/>
                <a:cs typeface="Arial" pitchFamily="34" charset="0"/>
              </a:rPr>
              <a:t>Example</a:t>
            </a:r>
            <a:r>
              <a:rPr lang="de-DE" sz="1400" b="1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14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4826470" y="2205658"/>
            <a:ext cx="1370503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PBTL (</a:t>
            </a:r>
            <a:r>
              <a:rPr lang="de-DE" sz="14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Example</a:t>
            </a:r>
            <a:r>
              <a:rPr lang="de-DE" sz="1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sz="14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Flussdiagramm: Verbindungsstelle 15"/>
          <p:cNvSpPr/>
          <p:nvPr/>
        </p:nvSpPr>
        <p:spPr>
          <a:xfrm>
            <a:off x="2929235" y="2002044"/>
            <a:ext cx="72008" cy="72008"/>
          </a:xfrm>
          <a:prstGeom prst="flowChartConnector">
            <a:avLst/>
          </a:prstGeom>
          <a:solidFill>
            <a:srgbClr val="92D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05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9235" y="981522"/>
            <a:ext cx="7273925" cy="5511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29</a:t>
            </a:fld>
            <a:endParaRPr lang="en-GB" noProof="0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876" y="5414731"/>
            <a:ext cx="1380766" cy="9105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itel 2"/>
          <p:cNvSpPr>
            <a:spLocks noGrp="1"/>
          </p:cNvSpPr>
          <p:nvPr>
            <p:ph type="title"/>
          </p:nvPr>
        </p:nvSpPr>
        <p:spPr>
          <a:xfrm>
            <a:off x="485999" y="648000"/>
            <a:ext cx="11221200" cy="738000"/>
          </a:xfrm>
        </p:spPr>
        <p:txBody>
          <a:bodyPr/>
          <a:lstStyle/>
          <a:p>
            <a:r>
              <a:rPr lang="en-US" dirty="0" smtClean="0">
                <a:latin typeface="Frutiger 45 Light" panose="020B0303030504020204" pitchFamily="34" charset="0"/>
              </a:rPr>
              <a:t>2. Applied methodology for fuel evaluation</a:t>
            </a:r>
            <a:endParaRPr lang="en-US" dirty="0">
              <a:latin typeface="Frutiger 45 Light" panose="020B0303030504020204" pitchFamily="34" charset="0"/>
            </a:endParaRPr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106" y="3573810"/>
            <a:ext cx="2298153" cy="1080251"/>
          </a:xfrm>
          <a:prstGeom prst="rect">
            <a:avLst/>
          </a:prstGeom>
        </p:spPr>
      </p:pic>
      <p:pic>
        <p:nvPicPr>
          <p:cNvPr id="15" name="Picture 2" descr="H:\Eigene Dateien\19_Fotos + Bilder\FG ABS\KaTeRa\083IMG_11305_klein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86" r="19754" b="3849"/>
          <a:stretch/>
        </p:blipFill>
        <p:spPr bwMode="auto">
          <a:xfrm>
            <a:off x="9599699" y="1213530"/>
            <a:ext cx="1106400" cy="1604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0850" y="1219934"/>
            <a:ext cx="1984529" cy="8916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9659" y="5104047"/>
            <a:ext cx="1754472" cy="117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feld 17"/>
          <p:cNvSpPr txBox="1"/>
          <p:nvPr/>
        </p:nvSpPr>
        <p:spPr>
          <a:xfrm>
            <a:off x="5735744" y="5363818"/>
            <a:ext cx="2162043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CO</a:t>
            </a:r>
            <a:r>
              <a:rPr lang="en-US" sz="1400" b="1" baseline="-25000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2</a:t>
            </a:r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-abatment costs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7755573" y="2917016"/>
            <a:ext cx="1605204" cy="4044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CO</a:t>
            </a:r>
            <a:r>
              <a:rPr lang="en-US" sz="1400" b="1" baseline="-25000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2</a:t>
            </a:r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-footprint</a:t>
            </a:r>
          </a:p>
        </p:txBody>
      </p:sp>
      <p:sp>
        <p:nvSpPr>
          <p:cNvPr id="21" name="Textfeld 20"/>
          <p:cNvSpPr txBox="1"/>
          <p:nvPr/>
        </p:nvSpPr>
        <p:spPr>
          <a:xfrm>
            <a:off x="3494259" y="2917016"/>
            <a:ext cx="1883248" cy="40447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1400" b="1" dirty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p</a:t>
            </a:r>
            <a:r>
              <a:rPr lang="en-US" sz="1400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roduction costs</a:t>
            </a:r>
          </a:p>
        </p:txBody>
      </p:sp>
      <p:sp>
        <p:nvSpPr>
          <p:cNvPr id="22" name="Textfeld 21"/>
          <p:cNvSpPr txBox="1"/>
          <p:nvPr/>
        </p:nvSpPr>
        <p:spPr>
          <a:xfrm>
            <a:off x="48915" y="4827048"/>
            <a:ext cx="335027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Frutiger 45 Light" panose="020B0303030504020204" pitchFamily="34" charset="0"/>
                <a:cs typeface="Arial" pitchFamily="34" charset="0"/>
              </a:rPr>
              <a:t>Results calculated with TEPET:</a:t>
            </a:r>
          </a:p>
        </p:txBody>
      </p:sp>
      <p:sp>
        <p:nvSpPr>
          <p:cNvPr id="23" name="Ellipse 22"/>
          <p:cNvSpPr/>
          <p:nvPr/>
        </p:nvSpPr>
        <p:spPr>
          <a:xfrm>
            <a:off x="3511571" y="1033857"/>
            <a:ext cx="6088127" cy="5616624"/>
          </a:xfrm>
          <a:prstGeom prst="ellipse">
            <a:avLst/>
          </a:prstGeom>
          <a:noFill/>
          <a:ln w="3492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24" name="Freihandform 23"/>
          <p:cNvSpPr/>
          <p:nvPr/>
        </p:nvSpPr>
        <p:spPr>
          <a:xfrm>
            <a:off x="737690" y="2716567"/>
            <a:ext cx="3186240" cy="2503503"/>
          </a:xfrm>
          <a:custGeom>
            <a:avLst/>
            <a:gdLst>
              <a:gd name="connsiteX0" fmla="*/ 3017564 w 3186240"/>
              <a:gd name="connsiteY0" fmla="*/ 0 h 2503503"/>
              <a:gd name="connsiteX1" fmla="*/ 2768990 w 3186240"/>
              <a:gd name="connsiteY1" fmla="*/ 497150 h 2503503"/>
              <a:gd name="connsiteX2" fmla="*/ 2254085 w 3186240"/>
              <a:gd name="connsiteY2" fmla="*/ 807868 h 2503503"/>
              <a:gd name="connsiteX3" fmla="*/ 736003 w 3186240"/>
              <a:gd name="connsiteY3" fmla="*/ 852256 h 2503503"/>
              <a:gd name="connsiteX4" fmla="*/ 141199 w 3186240"/>
              <a:gd name="connsiteY4" fmla="*/ 852256 h 2503503"/>
              <a:gd name="connsiteX5" fmla="*/ 34667 w 3186240"/>
              <a:gd name="connsiteY5" fmla="*/ 914400 h 2503503"/>
              <a:gd name="connsiteX6" fmla="*/ 25790 w 3186240"/>
              <a:gd name="connsiteY6" fmla="*/ 1136342 h 2503503"/>
              <a:gd name="connsiteX7" fmla="*/ 16912 w 3186240"/>
              <a:gd name="connsiteY7" fmla="*/ 1882066 h 2503503"/>
              <a:gd name="connsiteX8" fmla="*/ 274364 w 3186240"/>
              <a:gd name="connsiteY8" fmla="*/ 1988598 h 2503503"/>
              <a:gd name="connsiteX9" fmla="*/ 2191941 w 3186240"/>
              <a:gd name="connsiteY9" fmla="*/ 1970843 h 2503503"/>
              <a:gd name="connsiteX10" fmla="*/ 2618069 w 3186240"/>
              <a:gd name="connsiteY10" fmla="*/ 2024109 h 2503503"/>
              <a:gd name="connsiteX11" fmla="*/ 2964298 w 3186240"/>
              <a:gd name="connsiteY11" fmla="*/ 2237173 h 2503503"/>
              <a:gd name="connsiteX12" fmla="*/ 3186240 w 3186240"/>
              <a:gd name="connsiteY12" fmla="*/ 2503503 h 2503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186240" h="2503503">
                <a:moveTo>
                  <a:pt x="3017564" y="0"/>
                </a:moveTo>
                <a:cubicBezTo>
                  <a:pt x="2956900" y="181252"/>
                  <a:pt x="2896236" y="362505"/>
                  <a:pt x="2768990" y="497150"/>
                </a:cubicBezTo>
                <a:cubicBezTo>
                  <a:pt x="2641743" y="631795"/>
                  <a:pt x="2592916" y="748684"/>
                  <a:pt x="2254085" y="807868"/>
                </a:cubicBezTo>
                <a:cubicBezTo>
                  <a:pt x="1915254" y="867052"/>
                  <a:pt x="1088151" y="844858"/>
                  <a:pt x="736003" y="852256"/>
                </a:cubicBezTo>
                <a:cubicBezTo>
                  <a:pt x="383855" y="859654"/>
                  <a:pt x="258088" y="841899"/>
                  <a:pt x="141199" y="852256"/>
                </a:cubicBezTo>
                <a:cubicBezTo>
                  <a:pt x="24310" y="862613"/>
                  <a:pt x="53902" y="867052"/>
                  <a:pt x="34667" y="914400"/>
                </a:cubicBezTo>
                <a:cubicBezTo>
                  <a:pt x="15432" y="961748"/>
                  <a:pt x="28749" y="975064"/>
                  <a:pt x="25790" y="1136342"/>
                </a:cubicBezTo>
                <a:cubicBezTo>
                  <a:pt x="22831" y="1297620"/>
                  <a:pt x="-24517" y="1740023"/>
                  <a:pt x="16912" y="1882066"/>
                </a:cubicBezTo>
                <a:cubicBezTo>
                  <a:pt x="58341" y="2024109"/>
                  <a:pt x="-88141" y="1973802"/>
                  <a:pt x="274364" y="1988598"/>
                </a:cubicBezTo>
                <a:cubicBezTo>
                  <a:pt x="636869" y="2003394"/>
                  <a:pt x="1801324" y="1964925"/>
                  <a:pt x="2191941" y="1970843"/>
                </a:cubicBezTo>
                <a:cubicBezTo>
                  <a:pt x="2582558" y="1976761"/>
                  <a:pt x="2489343" y="1979721"/>
                  <a:pt x="2618069" y="2024109"/>
                </a:cubicBezTo>
                <a:cubicBezTo>
                  <a:pt x="2746795" y="2068497"/>
                  <a:pt x="2869603" y="2157274"/>
                  <a:pt x="2964298" y="2237173"/>
                </a:cubicBezTo>
                <a:cubicBezTo>
                  <a:pt x="3058993" y="2317072"/>
                  <a:pt x="3122616" y="2410287"/>
                  <a:pt x="3186240" y="2503503"/>
                </a:cubicBezTo>
              </a:path>
            </a:pathLst>
          </a:custGeom>
          <a:noFill/>
          <a:ln w="34925">
            <a:solidFill>
              <a:srgbClr val="FFFF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Frutiger 45 Light" panose="020B0303030504020204" pitchFamily="34" charset="0"/>
              <a:cs typeface="Arial" pitchFamily="34" charset="0"/>
            </a:endParaRPr>
          </a:p>
        </p:txBody>
      </p:sp>
      <p:sp>
        <p:nvSpPr>
          <p:cNvPr id="25" name="Textfeld 24"/>
          <p:cNvSpPr txBox="1"/>
          <p:nvPr/>
        </p:nvSpPr>
        <p:spPr>
          <a:xfrm>
            <a:off x="408955" y="3152795"/>
            <a:ext cx="280686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dirty="0" smtClean="0">
                <a:latin typeface="Frutiger 45 Light" panose="020B0303030504020204" pitchFamily="34" charset="0"/>
                <a:cs typeface="Arial" pitchFamily="34" charset="0"/>
              </a:rPr>
              <a:t>DLR-</a:t>
            </a:r>
            <a:r>
              <a:rPr lang="en-US" dirty="0" err="1" smtClean="0">
                <a:latin typeface="Frutiger 45 Light" panose="020B0303030504020204" pitchFamily="34" charset="0"/>
                <a:cs typeface="Arial" pitchFamily="34" charset="0"/>
              </a:rPr>
              <a:t>Sfotwaretool</a:t>
            </a:r>
            <a:r>
              <a:rPr lang="en-US" dirty="0" smtClean="0">
                <a:latin typeface="Frutiger 45 Light" panose="020B0303030504020204" pitchFamily="34" charset="0"/>
                <a:cs typeface="Arial" pitchFamily="34" charset="0"/>
              </a:rPr>
              <a:t>:</a:t>
            </a:r>
          </a:p>
        </p:txBody>
      </p:sp>
      <p:sp>
        <p:nvSpPr>
          <p:cNvPr id="26" name="Ellipse 25"/>
          <p:cNvSpPr/>
          <p:nvPr/>
        </p:nvSpPr>
        <p:spPr>
          <a:xfrm>
            <a:off x="7681763" y="4149874"/>
            <a:ext cx="1476000" cy="14040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576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-Footprint - Methodology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30</a:t>
            </a:fld>
            <a:endParaRPr lang="en-GB" noProof="0" dirty="0"/>
          </a:p>
        </p:txBody>
      </p:sp>
      <p:sp>
        <p:nvSpPr>
          <p:cNvPr id="7" name="Abgerundetes Rechteck 6"/>
          <p:cNvSpPr/>
          <p:nvPr/>
        </p:nvSpPr>
        <p:spPr>
          <a:xfrm>
            <a:off x="4369395" y="2641892"/>
            <a:ext cx="4176464" cy="2304256"/>
          </a:xfrm>
          <a:prstGeom prst="roundRect">
            <a:avLst/>
          </a:prstGeom>
          <a:gradFill flip="none" rotWithShape="1">
            <a:gsLst>
              <a:gs pos="0">
                <a:schemeClr val="tx1">
                  <a:lumMod val="65000"/>
                  <a:lumOff val="35000"/>
                </a:schemeClr>
              </a:gs>
              <a:gs pos="5000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95000"/>
                  <a:lumOff val="5000"/>
                </a:schemeClr>
              </a:gs>
            </a:gsLst>
            <a:lin ang="5400000" scaled="1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Fuel Production plant</a:t>
            </a:r>
          </a:p>
        </p:txBody>
      </p:sp>
      <p:sp>
        <p:nvSpPr>
          <p:cNvPr id="8" name="Pfeil nach rechts 7"/>
          <p:cNvSpPr/>
          <p:nvPr/>
        </p:nvSpPr>
        <p:spPr>
          <a:xfrm>
            <a:off x="8830616" y="3577996"/>
            <a:ext cx="1083395" cy="432048"/>
          </a:xfrm>
          <a:prstGeom prst="rightArrow">
            <a:avLst/>
          </a:prstGeom>
          <a:noFill/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5809555" y="2234670"/>
            <a:ext cx="208823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Black box</a:t>
            </a:r>
          </a:p>
        </p:txBody>
      </p:sp>
      <p:pic>
        <p:nvPicPr>
          <p:cNvPr id="11" name="Grafik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9075" y="1425183"/>
            <a:ext cx="1341702" cy="953503"/>
          </a:xfrm>
          <a:prstGeom prst="rect">
            <a:avLst/>
          </a:prstGeom>
        </p:spPr>
      </p:pic>
      <p:pic>
        <p:nvPicPr>
          <p:cNvPr id="12" name="Grafik 10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939" y="2755893"/>
            <a:ext cx="1777422" cy="976240"/>
          </a:xfrm>
          <a:prstGeom prst="rect">
            <a:avLst/>
          </a:prstGeom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33" y="4370535"/>
            <a:ext cx="814744" cy="99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58027" y="3297391"/>
            <a:ext cx="2019008" cy="860675"/>
          </a:xfrm>
          <a:prstGeom prst="rect">
            <a:avLst/>
          </a:prstGeom>
        </p:spPr>
      </p:pic>
      <p:pic>
        <p:nvPicPr>
          <p:cNvPr id="16" name="Picture 7" descr="https://t4.ftcdn.net/jpg/00/48/85/77/160_F_48857787_F3nCii7z6MBUGmcUOk4z9y0pLshk46D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5" b="100000" l="10000" r="90000">
                        <a14:foregroundMark x1="41250" y1="48125" x2="58125" y2="6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28469" y="2506083"/>
            <a:ext cx="845007" cy="84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https://t4.ftcdn.net/jpg/00/48/85/77/160_F_48857787_F3nCii7z6MBUGmcUOk4z9y0pLshk46D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625" b="100000" l="10000" r="90000">
                        <a14:foregroundMark x1="41250" y1="48125" x2="58125" y2="63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3405" y="2732990"/>
            <a:ext cx="845007" cy="845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feld 18"/>
          <p:cNvSpPr txBox="1"/>
          <p:nvPr/>
        </p:nvSpPr>
        <p:spPr>
          <a:xfrm>
            <a:off x="2171805" y="5961687"/>
            <a:ext cx="52934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en-US" sz="3200" b="1" baseline="-25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cxnSp>
        <p:nvCxnSpPr>
          <p:cNvPr id="22" name="Gerade Verbindung mit Pfeil 21"/>
          <p:cNvCxnSpPr/>
          <p:nvPr/>
        </p:nvCxnSpPr>
        <p:spPr>
          <a:xfrm>
            <a:off x="2925564" y="2234670"/>
            <a:ext cx="1299815" cy="63067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2171805" y="3351089"/>
            <a:ext cx="1981566" cy="9031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/>
          <p:cNvCxnSpPr/>
          <p:nvPr/>
        </p:nvCxnSpPr>
        <p:spPr>
          <a:xfrm flipV="1">
            <a:off x="1921123" y="4370535"/>
            <a:ext cx="2232248" cy="49891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/>
          <p:cNvCxnSpPr/>
          <p:nvPr/>
        </p:nvCxnSpPr>
        <p:spPr>
          <a:xfrm flipV="1">
            <a:off x="2701153" y="4946148"/>
            <a:ext cx="1524226" cy="1159555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/>
          <p:cNvSpPr txBox="1"/>
          <p:nvPr/>
        </p:nvSpPr>
        <p:spPr>
          <a:xfrm>
            <a:off x="1715570" y="1064563"/>
            <a:ext cx="98558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Biomass</a:t>
            </a:r>
          </a:p>
        </p:txBody>
      </p:sp>
      <p:sp>
        <p:nvSpPr>
          <p:cNvPr id="31" name="Textfeld 30"/>
          <p:cNvSpPr txBox="1"/>
          <p:nvPr/>
        </p:nvSpPr>
        <p:spPr>
          <a:xfrm>
            <a:off x="744380" y="2504723"/>
            <a:ext cx="98558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Power</a:t>
            </a:r>
          </a:p>
        </p:txBody>
      </p:sp>
      <p:sp>
        <p:nvSpPr>
          <p:cNvPr id="32" name="Textfeld 31"/>
          <p:cNvSpPr txBox="1"/>
          <p:nvPr/>
        </p:nvSpPr>
        <p:spPr>
          <a:xfrm>
            <a:off x="264938" y="4088899"/>
            <a:ext cx="17952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Carbon dioxide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1812442" y="5668276"/>
            <a:ext cx="98558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Oxygen</a:t>
            </a:r>
          </a:p>
        </p:txBody>
      </p:sp>
      <p:sp>
        <p:nvSpPr>
          <p:cNvPr id="34" name="Textfeld 33"/>
          <p:cNvSpPr txBox="1"/>
          <p:nvPr/>
        </p:nvSpPr>
        <p:spPr>
          <a:xfrm>
            <a:off x="9914010" y="1957670"/>
            <a:ext cx="67278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Fuel</a:t>
            </a:r>
          </a:p>
        </p:txBody>
      </p:sp>
      <p:sp>
        <p:nvSpPr>
          <p:cNvPr id="35" name="Textfeld 34"/>
          <p:cNvSpPr txBox="1"/>
          <p:nvPr/>
        </p:nvSpPr>
        <p:spPr>
          <a:xfrm>
            <a:off x="3493235" y="1363628"/>
            <a:ext cx="558664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Carbon footprint of used raw materials and energy sources defines carbon footprint of produced fuel!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feld 35"/>
              <p:cNvSpPr txBox="1"/>
              <p:nvPr/>
            </p:nvSpPr>
            <p:spPr>
              <a:xfrm>
                <a:off x="5233491" y="5478865"/>
                <a:ext cx="6303585" cy="6268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𝐶𝑂</m:t>
                          </m:r>
                        </m:e>
                        <m:sub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2</m:t>
                          </m:r>
                        </m:sub>
                      </m:sSub>
                      <m:r>
                        <a:rPr lang="de-DE" b="0" i="1" smtClean="0">
                          <a:latin typeface="Cambria Math"/>
                          <a:cs typeface="Arial" pitchFamily="34" charset="0"/>
                        </a:rPr>
                        <m:t>−</m:t>
                      </m:r>
                      <m:r>
                        <a:rPr lang="de-DE" b="0" i="1" smtClean="0">
                          <a:latin typeface="Cambria Math"/>
                          <a:cs typeface="Arial" pitchFamily="34" charset="0"/>
                        </a:rPr>
                        <m:t>𝐴𝑏𝑎𝑡𝑒𝑚𝑒𝑛𝑡</m:t>
                      </m:r>
                      <m:r>
                        <a:rPr lang="de-DE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de-DE" b="0" i="1" smtClean="0">
                          <a:latin typeface="Cambria Math"/>
                          <a:cs typeface="Arial" pitchFamily="34" charset="0"/>
                        </a:rPr>
                        <m:t>𝑐𝑜𝑠𝑡𝑠</m:t>
                      </m:r>
                      <m:r>
                        <a:rPr lang="de-DE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de-DE" b="0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fPr>
                            <m:num>
                              <m:r>
                                <a:rPr lang="de-DE" b="0" i="1" smtClean="0">
                                  <a:latin typeface="Cambria Math"/>
                                  <a:cs typeface="Arial" pitchFamily="34" charset="0"/>
                                </a:rPr>
                                <m:t>€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de-DE" b="0" i="1" smtClean="0">
                                      <a:latin typeface="Cambria Math"/>
                                      <a:cs typeface="Arial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de-DE" b="0" i="1" smtClean="0">
                                      <a:latin typeface="Cambria Math"/>
                                      <a:cs typeface="Arial" pitchFamily="34" charset="0"/>
                                    </a:rPr>
                                    <m:t>𝑡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de-DE" b="0" i="1" smtClean="0">
                                          <a:latin typeface="Cambria Math"/>
                                          <a:cs typeface="Arial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b="0" i="1" smtClean="0">
                                          <a:latin typeface="Cambria Math"/>
                                          <a:cs typeface="Arial" pitchFamily="34" charset="0"/>
                                        </a:rPr>
                                        <m:t>𝐶𝑂</m:t>
                                      </m:r>
                                    </m:e>
                                    <m:sub>
                                      <m:r>
                                        <a:rPr lang="de-DE" b="0" i="1" smtClean="0">
                                          <a:latin typeface="Cambria Math"/>
                                          <a:cs typeface="Arial" pitchFamily="34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</m:den>
                          </m:f>
                        </m:e>
                      </m:d>
                      <m:r>
                        <a:rPr lang="de-DE" b="0" i="1" smtClean="0">
                          <a:latin typeface="Cambria Math"/>
                          <a:cs typeface="Arial" pitchFamily="34" charset="0"/>
                        </a:rPr>
                        <m:t> </m:t>
                      </m:r>
                      <m:r>
                        <a:rPr lang="en-US" i="1" smtClean="0">
                          <a:latin typeface="Cambria Math"/>
                          <a:cs typeface="Arial" pitchFamily="34" charset="0"/>
                        </a:rPr>
                        <m:t>=</m:t>
                      </m:r>
                      <m:r>
                        <a:rPr lang="de-DE" b="0" i="1" smtClean="0">
                          <a:latin typeface="Cambria Math"/>
                          <a:cs typeface="Arial" pitchFamily="34" charset="0"/>
                        </a:rPr>
                        <m:t>   </m:t>
                      </m:r>
                      <m:f>
                        <m:fPr>
                          <m:ctrlPr>
                            <a:rPr lang="en-US" i="1" smtClean="0">
                              <a:latin typeface="Cambria Math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𝐷𝑖𝑓𝑓𝑒𝑟𝑒𝑛𝑐𝑒</m:t>
                          </m:r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 </m:t>
                          </m:r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𝑖𝑛</m:t>
                          </m:r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 </m:t>
                          </m:r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𝑓𝑢𝑒𝑙</m:t>
                          </m:r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 </m:t>
                          </m:r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𝑐𝑜𝑠𝑡𝑠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latin typeface="Cambria Math"/>
                                  <a:cs typeface="Arial" pitchFamily="34" charset="0"/>
                                </a:rPr>
                              </m:ctrlPr>
                            </m:sSubPr>
                            <m:e>
                              <m:r>
                                <a:rPr lang="de-DE" b="0" i="1" smtClean="0">
                                  <a:latin typeface="Cambria Math"/>
                                  <a:cs typeface="Arial" pitchFamily="34" charset="0"/>
                                </a:rPr>
                                <m:t>𝐶𝑂</m:t>
                              </m:r>
                            </m:e>
                            <m:sub>
                              <m:r>
                                <a:rPr lang="de-DE" b="0" i="1" smtClean="0">
                                  <a:latin typeface="Cambria Math"/>
                                  <a:cs typeface="Arial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−</m:t>
                          </m:r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𝑒𝑚𝑖𝑠𝑠𝑖𝑜𝑛</m:t>
                          </m:r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 </m:t>
                          </m:r>
                          <m:r>
                            <a:rPr lang="de-DE" b="0" i="1" smtClean="0">
                              <a:latin typeface="Cambria Math"/>
                              <a:cs typeface="Arial" pitchFamily="34" charset="0"/>
                            </a:rPr>
                            <m:t>𝑟𝑒𝑑𝑢𝑐𝑡𝑖𝑜𝑛</m:t>
                          </m:r>
                        </m:den>
                      </m:f>
                    </m:oMath>
                  </m:oMathPara>
                </a14:m>
                <a:endParaRPr lang="en-US" dirty="0" smtClean="0">
                  <a:latin typeface="Frutiger 45 Light" panose="020B0303030504020204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36" name="Textfeld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3491" y="5478865"/>
                <a:ext cx="6303585" cy="626838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8678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CO</a:t>
            </a:r>
            <a:r>
              <a:rPr lang="de-DE" baseline="-25000" dirty="0" smtClean="0"/>
              <a:t>2</a:t>
            </a:r>
            <a:r>
              <a:rPr lang="de-DE" dirty="0" smtClean="0"/>
              <a:t> </a:t>
            </a:r>
            <a:r>
              <a:rPr lang="de-DE" dirty="0" err="1" smtClean="0"/>
              <a:t>Footprint</a:t>
            </a:r>
            <a:r>
              <a:rPr lang="de-DE" dirty="0" smtClean="0"/>
              <a:t> – Basics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31</a:t>
            </a:fld>
            <a:endParaRPr lang="en-GB" noProof="0" dirty="0"/>
          </a:p>
        </p:txBody>
      </p:sp>
      <p:pic>
        <p:nvPicPr>
          <p:cNvPr id="6" name="Grafik 10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5259" y="1764635"/>
            <a:ext cx="1341702" cy="95350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371754" y="1404015"/>
            <a:ext cx="98558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Biomass</a:t>
            </a:r>
          </a:p>
        </p:txBody>
      </p:sp>
      <p:pic>
        <p:nvPicPr>
          <p:cNvPr id="8" name="Grafik 10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7507" y="1751804"/>
            <a:ext cx="1777422" cy="976240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2299" y="1764734"/>
            <a:ext cx="814744" cy="997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/>
          <p:cNvSpPr txBox="1"/>
          <p:nvPr/>
        </p:nvSpPr>
        <p:spPr>
          <a:xfrm>
            <a:off x="10943975" y="2163593"/>
            <a:ext cx="52934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</a:t>
            </a:r>
            <a:r>
              <a:rPr lang="en-US" sz="3200" b="1" baseline="-250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11" name="Textfeld 10"/>
          <p:cNvSpPr txBox="1"/>
          <p:nvPr/>
        </p:nvSpPr>
        <p:spPr>
          <a:xfrm>
            <a:off x="5930793" y="1437704"/>
            <a:ext cx="98558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Power</a:t>
            </a:r>
          </a:p>
        </p:txBody>
      </p:sp>
      <p:sp>
        <p:nvSpPr>
          <p:cNvPr id="12" name="Textfeld 11"/>
          <p:cNvSpPr txBox="1"/>
          <p:nvPr/>
        </p:nvSpPr>
        <p:spPr>
          <a:xfrm>
            <a:off x="8046712" y="1438134"/>
            <a:ext cx="17952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Carbon dioxide</a:t>
            </a:r>
          </a:p>
        </p:txBody>
      </p:sp>
      <p:sp>
        <p:nvSpPr>
          <p:cNvPr id="13" name="Textfeld 12"/>
          <p:cNvSpPr txBox="1"/>
          <p:nvPr/>
        </p:nvSpPr>
        <p:spPr>
          <a:xfrm>
            <a:off x="10634091" y="1437702"/>
            <a:ext cx="98558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Oxygen</a:t>
            </a:r>
          </a:p>
        </p:txBody>
      </p:sp>
      <p:graphicFrame>
        <p:nvGraphicFramePr>
          <p:cNvPr id="14" name="Tabel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176356"/>
              </p:ext>
            </p:extLst>
          </p:nvPr>
        </p:nvGraphicFramePr>
        <p:xfrm>
          <a:off x="336947" y="2944068"/>
          <a:ext cx="11521280" cy="1828800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520280"/>
                <a:gridCol w="1872208"/>
                <a:gridCol w="2736304"/>
                <a:gridCol w="2196244"/>
                <a:gridCol w="219624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Functional unit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[kg</a:t>
                      </a:r>
                      <a:r>
                        <a:rPr lang="de-DE" sz="2400" b="1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CO2eq</a:t>
                      </a:r>
                      <a:r>
                        <a:rPr lang="de-DE" sz="2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/t]</a:t>
                      </a:r>
                      <a:r>
                        <a:rPr lang="de-DE" sz="24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</a:t>
                      </a:r>
                      <a:endParaRPr lang="en-US" sz="2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2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[kg</a:t>
                      </a:r>
                      <a:r>
                        <a:rPr lang="de-DE" sz="2400" b="1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CO2eq</a:t>
                      </a:r>
                      <a:r>
                        <a:rPr lang="de-DE" sz="2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/MWh]</a:t>
                      </a:r>
                      <a:r>
                        <a:rPr lang="de-DE" sz="24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</a:t>
                      </a:r>
                      <a:endParaRPr lang="en-US" sz="2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34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[kg</a:t>
                      </a:r>
                      <a:r>
                        <a:rPr lang="de-DE" sz="2400" b="1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CO2eq</a:t>
                      </a:r>
                      <a:r>
                        <a:rPr lang="de-DE" sz="2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/t]</a:t>
                      </a:r>
                      <a:r>
                        <a:rPr lang="de-DE" sz="24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</a:t>
                      </a:r>
                      <a:endParaRPr lang="en-US" sz="24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34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[kg</a:t>
                      </a:r>
                      <a:r>
                        <a:rPr lang="de-DE" sz="2400" b="1" kern="1200" baseline="-25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CO2eq</a:t>
                      </a:r>
                      <a:r>
                        <a:rPr lang="de-DE" sz="24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/t]</a:t>
                      </a:r>
                      <a:r>
                        <a:rPr lang="de-DE" sz="2400" b="1" kern="1200" baseline="300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</a:t>
                      </a:r>
                      <a:endParaRPr lang="en-US" sz="2400" baseline="30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Low boundary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13.6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5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10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Average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34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134.3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2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272.5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77.5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75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boundary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255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535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140</a:t>
                      </a:r>
                      <a:endParaRPr lang="en-US" sz="2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Textfeld 14"/>
          <p:cNvSpPr txBox="1"/>
          <p:nvPr/>
        </p:nvSpPr>
        <p:spPr>
          <a:xfrm>
            <a:off x="336947" y="5180633"/>
            <a:ext cx="1164568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88900" indent="-88900"/>
            <a:r>
              <a:rPr lang="en-US" sz="1000" baseline="30000" dirty="0" smtClean="0">
                <a:latin typeface="Arial" pitchFamily="34" charset="0"/>
                <a:cs typeface="Arial" pitchFamily="34" charset="0"/>
              </a:rPr>
              <a:t>a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Taking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into account biomass type (forest residues, straw etc.) and transport distances. CO</a:t>
            </a:r>
            <a:r>
              <a:rPr lang="en-US" sz="1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-emissions during cultivation and harvesting are accounted for.</a:t>
            </a:r>
          </a:p>
          <a:p>
            <a:r>
              <a:rPr lang="en-US" sz="1000" baseline="30000" dirty="0" smtClean="0">
                <a:latin typeface="Arial" pitchFamily="34" charset="0"/>
                <a:cs typeface="Arial" pitchFamily="34" charset="0"/>
              </a:rPr>
              <a:t>b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Low boundary value for pure wind electricity taken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from [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1]. High value corresponds to the actual CO</a:t>
            </a:r>
            <a:r>
              <a:rPr lang="en-US" sz="1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-footprint of the German electricity sector [2].</a:t>
            </a:r>
            <a:endParaRPr lang="en-US" sz="1000" dirty="0">
              <a:latin typeface="Arial" pitchFamily="34" charset="0"/>
              <a:cs typeface="Arial" pitchFamily="34" charset="0"/>
            </a:endParaRPr>
          </a:p>
          <a:p>
            <a:pPr marL="88900" indent="-88900"/>
            <a:r>
              <a:rPr lang="en-US" sz="1000" baseline="30000" dirty="0" smtClean="0">
                <a:latin typeface="Arial" pitchFamily="34" charset="0"/>
                <a:cs typeface="Arial" pitchFamily="34" charset="0"/>
              </a:rPr>
              <a:t>c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Representing emissions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arising from sequestration of CO</a:t>
            </a:r>
            <a:r>
              <a:rPr lang="en-US" sz="1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 from flue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gas (cement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industry and coal fired power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plants).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The probably fossil nature of the flue gas was not taken into account.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1000" dirty="0" smtClean="0">
                <a:latin typeface="Arial" pitchFamily="34" charset="0"/>
                <a:cs typeface="Arial" pitchFamily="34" charset="0"/>
              </a:rPr>
            </a:br>
            <a:r>
              <a:rPr lang="en-US" sz="1000" dirty="0" smtClean="0">
                <a:latin typeface="Arial" pitchFamily="34" charset="0"/>
                <a:cs typeface="Arial" pitchFamily="34" charset="0"/>
              </a:rPr>
              <a:t>Low/high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value: energy demand of CO</a:t>
            </a:r>
            <a:r>
              <a:rPr lang="en-US" sz="10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-sequestration is covered with wind energy/German electricity mix. </a:t>
            </a:r>
          </a:p>
          <a:p>
            <a:pPr marL="88900" indent="-88900"/>
            <a:r>
              <a:rPr lang="en-US" sz="1000" baseline="30000" dirty="0" smtClean="0">
                <a:latin typeface="Arial" pitchFamily="34" charset="0"/>
                <a:cs typeface="Arial" pitchFamily="34" charset="0"/>
              </a:rPr>
              <a:t>d </a:t>
            </a:r>
            <a:r>
              <a:rPr lang="en-US" sz="1000" dirty="0" err="1" smtClean="0">
                <a:latin typeface="Arial" pitchFamily="34" charset="0"/>
                <a:cs typeface="Arial" pitchFamily="34" charset="0"/>
              </a:rPr>
              <a:t>ProBas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databank [1]. Low/high value due to different electricity sources</a:t>
            </a:r>
            <a:r>
              <a:rPr lang="en-US" sz="1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1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feld 15"/>
          <p:cNvSpPr txBox="1"/>
          <p:nvPr/>
        </p:nvSpPr>
        <p:spPr>
          <a:xfrm>
            <a:off x="1273051" y="5950074"/>
            <a:ext cx="9891674" cy="417698"/>
          </a:xfrm>
          <a:prstGeom prst="rect">
            <a:avLst/>
          </a:prstGeom>
          <a:solidFill>
            <a:srgbClr val="FFFFFF"/>
          </a:solidFill>
        </p:spPr>
        <p:txBody>
          <a:bodyPr wrap="square" lIns="108860" tIns="54429" rIns="108860" bIns="54429" rtlCol="0">
            <a:spAutoFit/>
          </a:bodyPr>
          <a:lstStyle/>
          <a:p>
            <a:pPr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[1]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cs typeface="Arial"/>
              </a:rPr>
              <a:t>Umweltbundesamt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, “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Prozessorientierte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Basisdaten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000000"/>
                </a:solidFill>
                <a:latin typeface="Arial"/>
                <a:cs typeface="Arial"/>
              </a:rPr>
              <a:t>für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cs typeface="Arial"/>
              </a:rPr>
              <a:t>Umweltmanagementsysteme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,” http://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www.probas.umweltbundesamt.de/php/index.php.</a:t>
            </a:r>
            <a:endParaRPr lang="en-US" sz="1000" dirty="0">
              <a:solidFill>
                <a:srgbClr val="000000"/>
              </a:solidFill>
              <a:latin typeface="Arial"/>
              <a:cs typeface="Arial"/>
            </a:endParaRPr>
          </a:p>
          <a:p>
            <a:pPr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[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2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] </a:t>
            </a:r>
            <a:r>
              <a:rPr lang="en-US" sz="1000" dirty="0" err="1" smtClean="0">
                <a:solidFill>
                  <a:srgbClr val="000000"/>
                </a:solidFill>
                <a:latin typeface="Arial"/>
                <a:cs typeface="Arial"/>
              </a:rPr>
              <a:t>Umweltbundesamt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, “</a:t>
            </a:r>
            <a:r>
              <a:rPr lang="de-DE" sz="1000" dirty="0">
                <a:solidFill>
                  <a:srgbClr val="000000"/>
                </a:solidFill>
                <a:latin typeface="Arial"/>
                <a:cs typeface="Arial"/>
              </a:rPr>
              <a:t>Entwicklung der spezifischen Kohlendioxid-Emissionen des deutschen </a:t>
            </a:r>
            <a:r>
              <a:rPr lang="de-DE" sz="1000" dirty="0" err="1">
                <a:solidFill>
                  <a:srgbClr val="000000"/>
                </a:solidFill>
                <a:latin typeface="Arial"/>
                <a:cs typeface="Arial"/>
              </a:rPr>
              <a:t>Strommix</a:t>
            </a:r>
            <a:r>
              <a:rPr lang="de-DE" sz="1000" dirty="0">
                <a:solidFill>
                  <a:srgbClr val="000000"/>
                </a:solidFill>
                <a:latin typeface="Arial"/>
                <a:cs typeface="Arial"/>
              </a:rPr>
              <a:t> in den Jahren 1990 – 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2016,“ Dessau-Roßlau,2017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.</a:t>
            </a:r>
            <a:endParaRPr lang="en-US" sz="10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214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</a:t>
            </a:r>
            <a:r>
              <a:rPr lang="en-US" baseline="-25000" dirty="0" smtClean="0"/>
              <a:t>2</a:t>
            </a:r>
            <a:r>
              <a:rPr lang="en-US" dirty="0" smtClean="0"/>
              <a:t> Footprint – Calculation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rial" charset="0"/>
                <a:ea typeface="ヒラギノ角ゴ Pro W3" charset="-128"/>
              </a:rPr>
              <a:t>• Synthetic jet fuel from renewable energy sources for sustainable aviation • R.-U. Dietrich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DLR.de  •  Chart </a:t>
            </a:r>
            <a:fld id="{A5AC3FBE-A647-41C9-A8C3-4435ED4FC895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graphicFrame>
        <p:nvGraphicFramePr>
          <p:cNvPr id="7" name="Diagramm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26725054"/>
              </p:ext>
            </p:extLst>
          </p:nvPr>
        </p:nvGraphicFramePr>
        <p:xfrm>
          <a:off x="264939" y="1053530"/>
          <a:ext cx="5976664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Abgerundete rechteckige Legende 7"/>
          <p:cNvSpPr/>
          <p:nvPr/>
        </p:nvSpPr>
        <p:spPr>
          <a:xfrm>
            <a:off x="1526604" y="2061642"/>
            <a:ext cx="1584176" cy="936104"/>
          </a:xfrm>
          <a:prstGeom prst="wedgeRoundRectCallout">
            <a:avLst>
              <a:gd name="adj1" fmla="val -25905"/>
              <a:gd name="adj2" fmla="val 115171"/>
              <a:gd name="adj3" fmla="val 16667"/>
            </a:avLst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Fossil fuel reference:</a:t>
            </a:r>
          </a:p>
          <a:p>
            <a:pPr algn="ctr"/>
            <a:r>
              <a:rPr lang="en-US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Ca. 83.8 g</a:t>
            </a:r>
            <a:r>
              <a:rPr lang="en-US" sz="1200" b="1" baseline="-25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CO2</a:t>
            </a:r>
            <a:r>
              <a:rPr lang="en-US" sz="12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/MJ</a:t>
            </a:r>
            <a:endParaRPr lang="en-US" sz="12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9" name="Gerade Verbindung 8"/>
          <p:cNvCxnSpPr/>
          <p:nvPr/>
        </p:nvCxnSpPr>
        <p:spPr>
          <a:xfrm>
            <a:off x="1129035" y="3645818"/>
            <a:ext cx="5040560" cy="0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>
            <a:off x="1417067" y="3677516"/>
            <a:ext cx="0" cy="616374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/>
          <p:cNvSpPr txBox="1"/>
          <p:nvPr/>
        </p:nvSpPr>
        <p:spPr>
          <a:xfrm>
            <a:off x="1493711" y="3674645"/>
            <a:ext cx="13681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14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-Abatement</a:t>
            </a:r>
          </a:p>
        </p:txBody>
      </p:sp>
      <p:sp>
        <p:nvSpPr>
          <p:cNvPr id="12" name="Multiplizieren 11"/>
          <p:cNvSpPr/>
          <p:nvPr/>
        </p:nvSpPr>
        <p:spPr>
          <a:xfrm>
            <a:off x="4873451" y="4581922"/>
            <a:ext cx="1368152" cy="1224136"/>
          </a:xfrm>
          <a:prstGeom prst="mathMultiply">
            <a:avLst>
              <a:gd name="adj1" fmla="val 7408"/>
            </a:avLst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Multiplizieren 12"/>
          <p:cNvSpPr/>
          <p:nvPr/>
        </p:nvSpPr>
        <p:spPr>
          <a:xfrm>
            <a:off x="3217267" y="4581922"/>
            <a:ext cx="1368152" cy="1224136"/>
          </a:xfrm>
          <a:prstGeom prst="mathMultiply">
            <a:avLst>
              <a:gd name="adj1" fmla="val 7408"/>
            </a:avLst>
          </a:prstGeom>
          <a:solidFill>
            <a:schemeClr val="tx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913011" y="5806058"/>
            <a:ext cx="525658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PtL-concepts only viable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when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using renewable </a:t>
            </a:r>
            <a:r>
              <a:rPr lang="en-US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power!</a:t>
            </a:r>
            <a:endParaRPr lang="en-US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5" name="Gerade Verbindung 14"/>
          <p:cNvCxnSpPr/>
          <p:nvPr/>
        </p:nvCxnSpPr>
        <p:spPr>
          <a:xfrm>
            <a:off x="6457627" y="909514"/>
            <a:ext cx="0" cy="5400600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15"/>
          <p:cNvSpPr txBox="1"/>
          <p:nvPr/>
        </p:nvSpPr>
        <p:spPr>
          <a:xfrm>
            <a:off x="6817667" y="1053530"/>
            <a:ext cx="496855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b="1" u="sng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b="1" u="sng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b="1" u="sng" dirty="0" smtClean="0">
                <a:latin typeface="Arial" pitchFamily="34" charset="0"/>
                <a:cs typeface="Arial" pitchFamily="34" charset="0"/>
              </a:rPr>
              <a:t>-Abatement costs:</a:t>
            </a:r>
          </a:p>
        </p:txBody>
      </p:sp>
      <p:sp>
        <p:nvSpPr>
          <p:cNvPr id="17" name="Textfeld 16"/>
          <p:cNvSpPr txBox="1"/>
          <p:nvPr/>
        </p:nvSpPr>
        <p:spPr>
          <a:xfrm>
            <a:off x="6817667" y="1611010"/>
            <a:ext cx="432048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Case1: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Price of fossil kerosene:           ca. 0.5 €/l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Power price:	                      105 €/MWh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Biomass price:		      100 €/t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18" name="Tabel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1425056"/>
                  </p:ext>
                </p:extLst>
              </p:nvPr>
            </p:nvGraphicFramePr>
            <p:xfrm>
              <a:off x="6529636" y="4077866"/>
              <a:ext cx="5544614" cy="1501839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656599"/>
                    <a:gridCol w="977603"/>
                    <a:gridCol w="977603"/>
                    <a:gridCol w="977603"/>
                    <a:gridCol w="977603"/>
                    <a:gridCol w="977603"/>
                  </a:tblGrid>
                  <a:tr h="183624">
                    <a:tc gridSpan="6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dirty="0" smtClean="0"/>
                            <a:t>CO</a:t>
                          </a:r>
                          <a:r>
                            <a:rPr lang="en-US" baseline="-25000" dirty="0" smtClean="0"/>
                            <a:t>2</a:t>
                          </a:r>
                          <a:r>
                            <a:rPr lang="en-US" dirty="0" smtClean="0"/>
                            <a:t>-Abatement</a:t>
                          </a:r>
                          <a:r>
                            <a:rPr lang="en-US" baseline="0" dirty="0" smtClean="0"/>
                            <a:t> costs     </a:t>
                          </a:r>
                          <a:r>
                            <a:rPr lang="en-US" dirty="0" smtClean="0"/>
                            <a:t>€</a:t>
                          </a:r>
                          <a:r>
                            <a:rPr lang="en-US" baseline="0" dirty="0" smtClean="0"/>
                            <a:t> / 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de-DE" i="1" smtClean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de-DE" smtClean="0">
                                      <a:latin typeface="Cambria Math"/>
                                    </a:rPr>
                                    <m:t>𝑡</m:t>
                                  </m:r>
                                </m:e>
                                <m:sub>
                                  <m:sSub>
                                    <m:sSubPr>
                                      <m:ctrlPr>
                                        <a:rPr lang="de-DE" i="1" smtClean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de-DE" smtClean="0">
                                          <a:latin typeface="Cambria Math"/>
                                        </a:rPr>
                                        <m:t>𝐶𝑂</m:t>
                                      </m:r>
                                    </m:e>
                                    <m:sub>
                                      <m:r>
                                        <a:rPr lang="de-DE" smtClean="0">
                                          <a:latin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sub>
                              </m:sSub>
                            </m:oMath>
                          </a14:m>
                          <a:endParaRPr lang="en-US" dirty="0"/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Case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BtL-Low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BtL-Av.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BtL-High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PBtL-Low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PtL-Low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662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985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2756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3472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631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3472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827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406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605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1183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134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155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Choice>
        <mc:Fallback>
          <p:graphicFrame>
            <p:nvGraphicFramePr>
              <p:cNvPr id="18" name="Tabelle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51425056"/>
                  </p:ext>
                </p:extLst>
              </p:nvPr>
            </p:nvGraphicFramePr>
            <p:xfrm>
              <a:off x="6529636" y="4077866"/>
              <a:ext cx="5544614" cy="1501839"/>
            </p:xfrm>
            <a:graphic>
              <a:graphicData uri="http://schemas.openxmlformats.org/drawingml/2006/table">
                <a:tbl>
                  <a:tblPr firstRow="1" bandRow="1">
                    <a:tableStyleId>{7E9639D4-E3E2-4D34-9284-5A2195B3D0D7}</a:tableStyleId>
                  </a:tblPr>
                  <a:tblGrid>
                    <a:gridCol w="656599"/>
                    <a:gridCol w="977603"/>
                    <a:gridCol w="977603"/>
                    <a:gridCol w="977603"/>
                    <a:gridCol w="977603"/>
                    <a:gridCol w="977603"/>
                  </a:tblGrid>
                  <a:tr h="389319">
                    <a:tc gridSpan="6">
                      <a:txBody>
                        <a:bodyPr/>
                        <a:lstStyle/>
                        <a:p>
                          <a:endParaRPr lang="de-DE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6250" b="-309375"/>
                          </a:stretch>
                        </a:blip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00B0F0"/>
                            </a:solidFill>
                          </a:endParaRPr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  <a:tc hMerge="1"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en-US" dirty="0"/>
                        </a:p>
                      </a:txBody>
                      <a:tcPr>
                        <a:solidFill>
                          <a:srgbClr val="00206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Case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BtL-Low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BtL-Av.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BtL-High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PBtL-Low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>
                              <a:solidFill>
                                <a:schemeClr val="bg1"/>
                              </a:solidFill>
                            </a:rPr>
                            <a:t>PtL-Low</a:t>
                          </a:r>
                          <a:endParaRPr lang="en-US" dirty="0">
                            <a:solidFill>
                              <a:schemeClr val="bg1"/>
                            </a:solidFill>
                          </a:endParaRPr>
                        </a:p>
                      </a:txBody>
                      <a:tcPr marL="0" marR="0" marT="0" marB="0">
                        <a:solidFill>
                          <a:srgbClr val="002060"/>
                        </a:solid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1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662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985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2756</a:t>
                          </a:r>
                          <a:endParaRPr lang="en-US" b="1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3472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631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3472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827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2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406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605</a:t>
                          </a:r>
                          <a:endParaRPr lang="en-US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1183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134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800" kern="120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155</a:t>
                          </a:r>
                          <a:endParaRPr lang="en-US" sz="1800" kern="1200" dirty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</a:tr>
                </a:tbl>
              </a:graphicData>
            </a:graphic>
          </p:graphicFrame>
        </mc:Fallback>
      </mc:AlternateContent>
      <p:sp>
        <p:nvSpPr>
          <p:cNvPr id="19" name="Textfeld 18"/>
          <p:cNvSpPr txBox="1"/>
          <p:nvPr/>
        </p:nvSpPr>
        <p:spPr>
          <a:xfrm>
            <a:off x="6838274" y="2781722"/>
            <a:ext cx="4320480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Case2: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Price of fossil kerosene:           ca.    1 €/l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Power price:	                        30 €/MWh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Biomass price:		        60 €/t</a:t>
            </a:r>
          </a:p>
        </p:txBody>
      </p:sp>
      <p:sp>
        <p:nvSpPr>
          <p:cNvPr id="20" name="Textfeld 19"/>
          <p:cNvSpPr txBox="1"/>
          <p:nvPr/>
        </p:nvSpPr>
        <p:spPr>
          <a:xfrm>
            <a:off x="6601643" y="5745663"/>
            <a:ext cx="5472608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600" dirty="0" smtClean="0">
                <a:latin typeface="Arial" pitchFamily="34" charset="0"/>
                <a:cs typeface="Arial" pitchFamily="34" charset="0"/>
              </a:rPr>
              <a:t>Current Price of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sz="16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- European 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Emission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Allowances: </a:t>
            </a:r>
          </a:p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ca.5 €/t</a:t>
            </a:r>
            <a:r>
              <a:rPr lang="en-US" sz="1600" b="1" baseline="-25000" dirty="0" smtClean="0">
                <a:latin typeface="Arial" pitchFamily="34" charset="0"/>
                <a:cs typeface="Arial" pitchFamily="34" charset="0"/>
              </a:rPr>
              <a:t>CO2</a:t>
            </a:r>
          </a:p>
        </p:txBody>
      </p:sp>
    </p:spTree>
    <p:extLst>
      <p:ext uri="{BB962C8B-B14F-4D97-AF65-F5344CB8AC3E}">
        <p14:creationId xmlns:p14="http://schemas.microsoft.com/office/powerpoint/2010/main" val="3116025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  <p:bldP spid="12" grpId="0" animBg="1"/>
      <p:bldP spid="13" grpId="0" animBg="1"/>
      <p:bldP spid="14" grpId="0"/>
      <p:bldP spid="16" grpId="0"/>
      <p:bldP spid="17" grpId="0"/>
      <p:bldP spid="19" grpId="0"/>
      <p:bldP spid="20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ea typeface="ヒラギノ角ゴ Pro W3" charset="-128"/>
              </a:rPr>
              <a:t>Required: Feedstock shift for sustainable </a:t>
            </a:r>
            <a:r>
              <a:rPr lang="en-US" dirty="0">
                <a:latin typeface="Arial" charset="0"/>
                <a:ea typeface="ヒラギノ角ゴ Pro W3" charset="-128"/>
              </a:rPr>
              <a:t>aviation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33</a:t>
            </a:fld>
            <a:endParaRPr lang="en-GB" noProof="0" dirty="0"/>
          </a:p>
        </p:txBody>
      </p:sp>
      <p:cxnSp>
        <p:nvCxnSpPr>
          <p:cNvPr id="25" name="Gerade Verbindung 24"/>
          <p:cNvCxnSpPr/>
          <p:nvPr/>
        </p:nvCxnSpPr>
        <p:spPr>
          <a:xfrm>
            <a:off x="5593531" y="1125539"/>
            <a:ext cx="0" cy="5006299"/>
          </a:xfrm>
          <a:prstGeom prst="line">
            <a:avLst/>
          </a:prstGeom>
          <a:ln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/>
          <p:cNvSpPr txBox="1"/>
          <p:nvPr/>
        </p:nvSpPr>
        <p:spPr>
          <a:xfrm>
            <a:off x="5737547" y="1053530"/>
            <a:ext cx="576064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Raw materials and energy requirements for 60 Mt of green jet fuel:</a:t>
            </a:r>
          </a:p>
        </p:txBody>
      </p:sp>
      <p:graphicFrame>
        <p:nvGraphicFramePr>
          <p:cNvPr id="27" name="Tabelle 2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157666"/>
              </p:ext>
            </p:extLst>
          </p:nvPr>
        </p:nvGraphicFramePr>
        <p:xfrm>
          <a:off x="5737547" y="1765948"/>
          <a:ext cx="6329915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8492"/>
                <a:gridCol w="968338"/>
                <a:gridCol w="1317695"/>
                <a:gridCol w="1317695"/>
                <a:gridCol w="1317695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Demand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Unit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BtL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PBtL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PtL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Power</a:t>
                      </a:r>
                      <a:r>
                        <a:rPr lang="en-US" baseline="30000" dirty="0" err="1" smtClean="0"/>
                        <a:t>a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TWh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890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1450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Biomass</a:t>
                      </a:r>
                      <a:r>
                        <a:rPr lang="en-US" baseline="30000" dirty="0" err="1" smtClean="0"/>
                        <a:t>b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451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CO</a:t>
                      </a:r>
                      <a:r>
                        <a:rPr lang="en-US" baseline="-25000" dirty="0" smtClean="0"/>
                        <a:t>2</a:t>
                      </a:r>
                      <a:r>
                        <a:rPr lang="en-US" baseline="30000" dirty="0" smtClean="0"/>
                        <a:t>c</a:t>
                      </a:r>
                      <a:endParaRPr lang="en-US" baseline="30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347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186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feld 27"/>
          <p:cNvSpPr txBox="1"/>
          <p:nvPr/>
        </p:nvSpPr>
        <p:spPr>
          <a:xfrm>
            <a:off x="5737547" y="3414693"/>
            <a:ext cx="6457628" cy="20313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 u="sng" dirty="0" smtClean="0">
                <a:latin typeface="Arial" pitchFamily="34" charset="0"/>
                <a:cs typeface="Arial" pitchFamily="34" charset="0"/>
              </a:rPr>
              <a:t>To be compared with:</a:t>
            </a:r>
            <a:endParaRPr lang="en-US" b="1" u="sng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a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Total produced renewable electricity in EU (2015):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930 TWh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1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Expected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development potential wind:  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≈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40,000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TWh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2</a:t>
            </a:r>
          </a:p>
          <a:p>
            <a:endParaRPr lang="en-US" b="1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b  </a:t>
            </a:r>
            <a:r>
              <a:rPr lang="en-US" dirty="0">
                <a:latin typeface="Arial" pitchFamily="34" charset="0"/>
                <a:cs typeface="Arial" pitchFamily="34" charset="0"/>
              </a:rPr>
              <a:t>Total b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ioenergy consumption in </a:t>
            </a:r>
            <a:r>
              <a:rPr lang="en-US" dirty="0">
                <a:latin typeface="Arial" pitchFamily="34" charset="0"/>
                <a:cs typeface="Arial" pitchFamily="34" charset="0"/>
              </a:rPr>
              <a:t>EU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2014):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105.5 Mt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3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  Expected wood potential (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2030 EU):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146 Mt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4</a:t>
            </a:r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b="1" baseline="300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c 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Total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CO</a:t>
            </a:r>
            <a:r>
              <a:rPr lang="en-US" baseline="-25000" dirty="0" smtClean="0">
                <a:latin typeface="Arial" pitchFamily="34" charset="0"/>
                <a:cs typeface="Arial" pitchFamily="34" charset="0"/>
              </a:rPr>
              <a:t>2,eq.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emissions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(2015 EU):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4,451.1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Mt</a:t>
            </a:r>
            <a:r>
              <a:rPr lang="en-US" b="1" baseline="30000" dirty="0" smtClean="0">
                <a:latin typeface="Arial" pitchFamily="34" charset="0"/>
                <a:cs typeface="Arial" pitchFamily="34" charset="0"/>
              </a:rPr>
              <a:t>5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Textfeld 28"/>
          <p:cNvSpPr txBox="1"/>
          <p:nvPr/>
        </p:nvSpPr>
        <p:spPr>
          <a:xfrm>
            <a:off x="5737547" y="5518026"/>
            <a:ext cx="6441678" cy="879362"/>
          </a:xfrm>
          <a:prstGeom prst="rect">
            <a:avLst/>
          </a:prstGeom>
          <a:solidFill>
            <a:srgbClr val="FFFFFF"/>
          </a:solidFill>
        </p:spPr>
        <p:txBody>
          <a:bodyPr wrap="square" lIns="108860" tIns="54429" rIns="108860" bIns="54429" rtlCol="0">
            <a:spAutoFit/>
          </a:bodyPr>
          <a:lstStyle/>
          <a:p>
            <a:pPr defTabSz="1088776" fontAlgn="base">
              <a:spcBef>
                <a:spcPct val="0"/>
              </a:spcBef>
              <a:spcAft>
                <a:spcPct val="0"/>
              </a:spcAft>
            </a:pP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[1] Eurostat database, “online data codes: nrg_105a and tsdcc330,”  2017</a:t>
            </a:r>
            <a:endParaRPr lang="en-US" sz="10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[2] EEA 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Technical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report, “Europe's onshore and offshore wind energy potential”, No 6/2009</a:t>
            </a:r>
          </a:p>
          <a:p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[3] AEBIOM „Statistical Report 2016 - Key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findings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“</a:t>
            </a:r>
          </a:p>
          <a:p>
            <a:r>
              <a:rPr lang="de-DE" sz="1000" dirty="0">
                <a:solidFill>
                  <a:srgbClr val="000000"/>
                </a:solidFill>
                <a:latin typeface="Arial"/>
                <a:cs typeface="Arial"/>
              </a:rPr>
              <a:t>[4] European </a:t>
            </a:r>
            <a:r>
              <a:rPr lang="de-DE" sz="1000" dirty="0" err="1">
                <a:solidFill>
                  <a:srgbClr val="000000"/>
                </a:solidFill>
                <a:latin typeface="Arial"/>
                <a:cs typeface="Arial"/>
              </a:rPr>
              <a:t>Commission</a:t>
            </a:r>
            <a:r>
              <a:rPr lang="de-DE" sz="1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de-DE" sz="1000" dirty="0" err="1">
                <a:solidFill>
                  <a:srgbClr val="000000"/>
                </a:solidFill>
                <a:latin typeface="Arial"/>
                <a:cs typeface="Arial"/>
              </a:rPr>
              <a:t>Agriculture</a:t>
            </a:r>
            <a:r>
              <a:rPr lang="de-DE" sz="10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de-DE" sz="1000" dirty="0" err="1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lang="de-DE" sz="1000" dirty="0">
                <a:solidFill>
                  <a:srgbClr val="000000"/>
                </a:solidFill>
                <a:latin typeface="Arial"/>
                <a:cs typeface="Arial"/>
              </a:rPr>
              <a:t> rural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development</a:t>
            </a:r>
            <a:r>
              <a:rPr lang="de-DE" sz="10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„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Biomass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potential“</a:t>
            </a:r>
          </a:p>
          <a:p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[5] </a:t>
            </a:r>
            <a:r>
              <a:rPr lang="de-DE" sz="1000" dirty="0" err="1" smtClean="0">
                <a:solidFill>
                  <a:srgbClr val="000000"/>
                </a:solidFill>
                <a:latin typeface="Arial"/>
                <a:cs typeface="Arial"/>
              </a:rPr>
              <a:t>Eurostat</a:t>
            </a:r>
            <a:r>
              <a:rPr lang="de-DE" sz="1000" dirty="0" smtClean="0">
                <a:solidFill>
                  <a:srgbClr val="000000"/>
                </a:solidFill>
                <a:latin typeface="Arial"/>
                <a:cs typeface="Arial"/>
              </a:rPr>
              <a:t> „</a:t>
            </a:r>
            <a:r>
              <a:rPr lang="en-US" sz="1000" dirty="0">
                <a:solidFill>
                  <a:srgbClr val="000000"/>
                </a:solidFill>
                <a:latin typeface="Arial"/>
                <a:cs typeface="Arial"/>
              </a:rPr>
              <a:t>Total greenhouse gas emissions by </a:t>
            </a:r>
            <a:r>
              <a:rPr lang="en-US" sz="1000" dirty="0" smtClean="0">
                <a:solidFill>
                  <a:srgbClr val="000000"/>
                </a:solidFill>
                <a:latin typeface="Arial"/>
                <a:cs typeface="Arial"/>
              </a:rPr>
              <a:t>countries”</a:t>
            </a:r>
            <a:endParaRPr lang="en-US" sz="10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30" name="Rechteck 29"/>
          <p:cNvSpPr/>
          <p:nvPr/>
        </p:nvSpPr>
        <p:spPr>
          <a:xfrm>
            <a:off x="5737547" y="2493690"/>
            <a:ext cx="6336704" cy="396000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86003" y="1591200"/>
            <a:ext cx="4891504" cy="4338000"/>
          </a:xfrm>
        </p:spPr>
        <p:txBody>
          <a:bodyPr/>
          <a:lstStyle/>
          <a:p>
            <a:r>
              <a:rPr lang="en-US" dirty="0" smtClean="0"/>
              <a:t>European jet </a:t>
            </a:r>
            <a:r>
              <a:rPr lang="en-US" dirty="0"/>
              <a:t>fuel consumption (</a:t>
            </a:r>
            <a:r>
              <a:rPr lang="en-US" dirty="0" smtClean="0"/>
              <a:t>2010)</a:t>
            </a:r>
            <a:br>
              <a:rPr lang="en-US" dirty="0" smtClean="0"/>
            </a:br>
            <a:r>
              <a:rPr lang="en-US" dirty="0" smtClean="0"/>
              <a:t>ca</a:t>
            </a:r>
            <a:r>
              <a:rPr lang="en-US" dirty="0"/>
              <a:t>. </a:t>
            </a:r>
            <a:r>
              <a:rPr lang="en-US" dirty="0" smtClean="0"/>
              <a:t>56.5 Mt/a</a:t>
            </a:r>
          </a:p>
          <a:p>
            <a:endParaRPr lang="en-US" dirty="0"/>
          </a:p>
          <a:p>
            <a:r>
              <a:rPr lang="en-US" dirty="0"/>
              <a:t>EU target (2050):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40 </a:t>
            </a:r>
            <a:r>
              <a:rPr lang="en-US" dirty="0"/>
              <a:t>% sustainable low carbon </a:t>
            </a:r>
            <a:r>
              <a:rPr lang="en-US" dirty="0" smtClean="0"/>
              <a:t>fuels</a:t>
            </a:r>
          </a:p>
          <a:p>
            <a:endParaRPr lang="en-US" dirty="0"/>
          </a:p>
          <a:p>
            <a:r>
              <a:rPr lang="en-US" dirty="0"/>
              <a:t>Expected “green” jet fuel demand in </a:t>
            </a:r>
            <a:r>
              <a:rPr lang="en-US" dirty="0" smtClean="0"/>
              <a:t>2050:</a:t>
            </a:r>
            <a:br>
              <a:rPr lang="en-US" dirty="0" smtClean="0"/>
            </a:br>
            <a:r>
              <a:rPr lang="en-US" dirty="0" smtClean="0"/>
              <a:t>55-60 Mt/a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de-DE" dirty="0"/>
          </a:p>
        </p:txBody>
      </p:sp>
      <p:sp>
        <p:nvSpPr>
          <p:cNvPr id="32" name="Textfeld 31"/>
          <p:cNvSpPr txBox="1"/>
          <p:nvPr/>
        </p:nvSpPr>
        <p:spPr>
          <a:xfrm>
            <a:off x="485204" y="4500622"/>
            <a:ext cx="489230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Six fully “green” refineries!</a:t>
            </a:r>
          </a:p>
        </p:txBody>
      </p:sp>
      <p:sp>
        <p:nvSpPr>
          <p:cNvPr id="33" name="Textfeld 32"/>
          <p:cNvSpPr txBox="1"/>
          <p:nvPr/>
        </p:nvSpPr>
        <p:spPr>
          <a:xfrm>
            <a:off x="480963" y="5025003"/>
            <a:ext cx="489230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Just for aviation!!</a:t>
            </a:r>
          </a:p>
        </p:txBody>
      </p:sp>
    </p:spTree>
    <p:extLst>
      <p:ext uri="{BB962C8B-B14F-4D97-AF65-F5344CB8AC3E}">
        <p14:creationId xmlns:p14="http://schemas.microsoft.com/office/powerpoint/2010/main" val="318276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 animBg="1"/>
      <p:bldP spid="30" grpId="0" animBg="1"/>
      <p:bldP spid="32" grpId="0"/>
      <p:bldP spid="3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86003" y="1591200"/>
            <a:ext cx="11516240" cy="4338000"/>
          </a:xfrm>
        </p:spPr>
        <p:txBody>
          <a:bodyPr/>
          <a:lstStyle/>
          <a:p>
            <a:r>
              <a:rPr lang="en-US" dirty="0" smtClean="0"/>
              <a:t>EU aviation emission targets </a:t>
            </a:r>
            <a:r>
              <a:rPr lang="en-US" dirty="0" smtClean="0">
                <a:sym typeface="Wingdings"/>
              </a:rPr>
              <a:t> </a:t>
            </a:r>
            <a:r>
              <a:rPr lang="en-US" dirty="0" smtClean="0"/>
              <a:t>large demand for green jet fuel</a:t>
            </a:r>
          </a:p>
          <a:p>
            <a:endParaRPr lang="en-US" dirty="0" smtClean="0"/>
          </a:p>
          <a:p>
            <a:r>
              <a:rPr lang="en-US" dirty="0" smtClean="0"/>
              <a:t>Mass production of green jet fuel </a:t>
            </a:r>
            <a:r>
              <a:rPr lang="en-US" dirty="0" smtClean="0">
                <a:sym typeface="Wingdings"/>
              </a:rPr>
              <a:t> renewable </a:t>
            </a:r>
            <a:r>
              <a:rPr lang="en-US" dirty="0" smtClean="0"/>
              <a:t>power-based fuel production concepts (Fischer-Tropsch)</a:t>
            </a:r>
          </a:p>
          <a:p>
            <a:endParaRPr lang="en-US" dirty="0" smtClean="0"/>
          </a:p>
          <a:p>
            <a:r>
              <a:rPr lang="en-US" dirty="0" err="1" smtClean="0"/>
              <a:t>Syncrude</a:t>
            </a:r>
            <a:r>
              <a:rPr lang="en-US" dirty="0" smtClean="0"/>
              <a:t> from Fischer-Tropsch synthesis has to be upgraded  </a:t>
            </a:r>
            <a:r>
              <a:rPr lang="en-US" dirty="0" smtClean="0">
                <a:sym typeface="Wingdings"/>
              </a:rPr>
              <a:t> Update e</a:t>
            </a:r>
            <a:r>
              <a:rPr lang="en-US" dirty="0" smtClean="0"/>
              <a:t>xisting refinery infrastructure</a:t>
            </a:r>
          </a:p>
          <a:p>
            <a:endParaRPr lang="en-US" dirty="0" smtClean="0"/>
          </a:p>
          <a:p>
            <a:r>
              <a:rPr lang="en-US" dirty="0" smtClean="0"/>
              <a:t>Alternative fuel costs are currently not competitive compared to fossil jet fuel </a:t>
            </a:r>
            <a:r>
              <a:rPr lang="en-US" dirty="0" smtClean="0">
                <a:sym typeface="Wingdings"/>
              </a:rPr>
              <a:t> </a:t>
            </a:r>
            <a:r>
              <a:rPr lang="en-US" dirty="0" smtClean="0"/>
              <a:t>political demand</a:t>
            </a:r>
            <a:br>
              <a:rPr lang="en-US" dirty="0" smtClean="0"/>
            </a:br>
            <a:r>
              <a:rPr lang="en-US" dirty="0">
                <a:sym typeface="Wingdings"/>
              </a:rPr>
              <a:t> </a:t>
            </a:r>
            <a:r>
              <a:rPr lang="en-US" dirty="0" smtClean="0"/>
              <a:t>Identify the most viable fuel options in terms of fuel costs / CO</a:t>
            </a:r>
            <a:r>
              <a:rPr lang="en-US" baseline="-25000" dirty="0" smtClean="0"/>
              <a:t>2</a:t>
            </a:r>
            <a:r>
              <a:rPr lang="en-US" dirty="0" smtClean="0"/>
              <a:t>-abatement costs</a:t>
            </a:r>
          </a:p>
          <a:p>
            <a:endParaRPr lang="en-US" dirty="0" smtClean="0"/>
          </a:p>
          <a:p>
            <a:r>
              <a:rPr lang="en-US" dirty="0" smtClean="0"/>
              <a:t>Use the standardized DLR methodology for the evaluation of alterative jet fuels with respect to technical, economic and ecological key performance parameters </a:t>
            </a:r>
            <a:br>
              <a:rPr lang="en-US" dirty="0" smtClean="0"/>
            </a:br>
            <a:r>
              <a:rPr lang="en-US" dirty="0" smtClean="0"/>
              <a:t>(CAPEX, OPEX, net production costs, CO</a:t>
            </a:r>
            <a:r>
              <a:rPr lang="en-US" baseline="-25000" dirty="0" smtClean="0"/>
              <a:t>2</a:t>
            </a:r>
            <a:r>
              <a:rPr lang="en-US" dirty="0" smtClean="0"/>
              <a:t>-Abatement costs)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latin typeface="Arial" charset="0"/>
                <a:ea typeface="ヒラギノ角ゴ Pro W3" charset="-128"/>
              </a:rPr>
              <a:t>• Synthetic jet fuel from renewable energy sources for sustainable aviation • R.-U. Dietrich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DLR.de  •  Chart </a:t>
            </a:r>
            <a:fld id="{A5AC3FBE-A647-41C9-A8C3-4435ED4FC895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6" name="Abgerundetes Rechteck 5"/>
          <p:cNvSpPr/>
          <p:nvPr/>
        </p:nvSpPr>
        <p:spPr>
          <a:xfrm>
            <a:off x="648000" y="2565698"/>
            <a:ext cx="10874796" cy="18002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en-US" sz="4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Think of a Time beyond Oil – Start Now!</a:t>
            </a:r>
            <a:endParaRPr lang="en-US" sz="4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8" descr="http://previews.123rf.com/images/coliap/coliap1110/coliap111001387/10959843-green-energy-fuel-concept-with-sphere-and-gas-pump-nozzle-Stock-Vecto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00" y="3852000"/>
            <a:ext cx="2367900" cy="237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74165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35</a:t>
            </a:fld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026678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Otherwise</a:t>
            </a:r>
            <a:r>
              <a:rPr lang="de-DE" dirty="0" smtClean="0"/>
              <a:t>? – </a:t>
            </a:r>
            <a:r>
              <a:rPr lang="de-DE" dirty="0" err="1" smtClean="0"/>
              <a:t>How</a:t>
            </a:r>
            <a:r>
              <a:rPr lang="de-DE" dirty="0" smtClean="0"/>
              <a:t> </a:t>
            </a:r>
            <a:r>
              <a:rPr lang="de-DE" dirty="0" err="1" smtClean="0"/>
              <a:t>about</a:t>
            </a:r>
            <a:r>
              <a:rPr lang="de-DE" dirty="0" smtClean="0"/>
              <a:t> </a:t>
            </a:r>
            <a:r>
              <a:rPr lang="de-DE" dirty="0" err="1" smtClean="0"/>
              <a:t>biking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>
              <a:defRPr/>
            </a:pPr>
            <a:r>
              <a:rPr lang="de-DE" smtClean="0">
                <a:latin typeface="Arial" charset="0"/>
                <a:ea typeface="ヒラギノ角ゴ Pro W3" charset="-128"/>
              </a:rPr>
              <a:t>• </a:t>
            </a:r>
            <a:r>
              <a:rPr lang="en-US" smtClean="0">
                <a:latin typeface="Arial" charset="0"/>
                <a:ea typeface="ヒラギノ角ゴ Pro W3" charset="-128"/>
              </a:rPr>
              <a:t>Synthetic jet fuel from renewable energy sources for sustainable aviation </a:t>
            </a:r>
            <a:r>
              <a:rPr lang="de-DE" smtClean="0">
                <a:latin typeface="Arial" charset="0"/>
                <a:ea typeface="ヒラギノ角ゴ Pro W3" charset="-128"/>
              </a:rPr>
              <a:t>• R.-U. Dietrich</a:t>
            </a:r>
            <a:endParaRPr lang="en-GB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GB" noProof="0" smtClean="0"/>
              <a:t>DLR.de  •  Chart </a:t>
            </a:r>
            <a:fld id="{A5AC3FBE-A647-41C9-A8C3-4435ED4FC895}" type="slidenum">
              <a:rPr lang="en-GB" noProof="0" smtClean="0"/>
              <a:pPr>
                <a:defRPr/>
              </a:pPr>
              <a:t>36</a:t>
            </a:fld>
            <a:endParaRPr lang="en-GB" noProof="0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4585" y="1208747"/>
            <a:ext cx="6129666" cy="4885343"/>
          </a:xfrm>
          <a:prstGeom prst="rect">
            <a:avLst/>
          </a:prstGeom>
        </p:spPr>
      </p:pic>
      <p:sp>
        <p:nvSpPr>
          <p:cNvPr id="7" name="Textplatzhalter 2"/>
          <p:cNvSpPr>
            <a:spLocks noGrp="1"/>
          </p:cNvSpPr>
          <p:nvPr>
            <p:ph type="body" sz="quarter" idx="12"/>
          </p:nvPr>
        </p:nvSpPr>
        <p:spPr>
          <a:xfrm>
            <a:off x="486003" y="1591200"/>
            <a:ext cx="5107528" cy="4338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The Gossamer </a:t>
            </a:r>
            <a:r>
              <a:rPr lang="en-US" dirty="0"/>
              <a:t>Albatross </a:t>
            </a:r>
            <a:r>
              <a:rPr lang="en-US" dirty="0" smtClean="0"/>
              <a:t>crossed the </a:t>
            </a:r>
            <a:r>
              <a:rPr lang="en-US" dirty="0"/>
              <a:t>English Channel between </a:t>
            </a:r>
            <a:r>
              <a:rPr lang="en-US" dirty="0" err="1"/>
              <a:t>Folkestone</a:t>
            </a:r>
            <a:r>
              <a:rPr lang="en-US" dirty="0"/>
              <a:t> and Cap </a:t>
            </a:r>
            <a:r>
              <a:rPr lang="en-US" dirty="0" smtClean="0"/>
              <a:t>Gris-Nez</a:t>
            </a:r>
          </a:p>
          <a:p>
            <a:r>
              <a:rPr lang="en-US" dirty="0" smtClean="0"/>
              <a:t>Bryan </a:t>
            </a:r>
            <a:r>
              <a:rPr lang="en-US" dirty="0"/>
              <a:t>Allen on </a:t>
            </a:r>
            <a:r>
              <a:rPr lang="en-US" dirty="0" smtClean="0"/>
              <a:t>June 12, </a:t>
            </a:r>
            <a:r>
              <a:rPr lang="en-US" dirty="0"/>
              <a:t>1979</a:t>
            </a:r>
          </a:p>
          <a:p>
            <a:r>
              <a:rPr lang="en-US" dirty="0"/>
              <a:t>Distance:     35,8 km </a:t>
            </a:r>
          </a:p>
          <a:p>
            <a:r>
              <a:rPr lang="en-US" dirty="0"/>
              <a:t>Travel time: 2:49 hours </a:t>
            </a:r>
          </a:p>
          <a:p>
            <a:endParaRPr lang="de-DE" dirty="0"/>
          </a:p>
        </p:txBody>
      </p:sp>
      <p:sp>
        <p:nvSpPr>
          <p:cNvPr id="8" name="Textfeld 7"/>
          <p:cNvSpPr txBox="1"/>
          <p:nvPr/>
        </p:nvSpPr>
        <p:spPr>
          <a:xfrm>
            <a:off x="1728000" y="6166098"/>
            <a:ext cx="871296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200" dirty="0" err="1" smtClean="0">
                <a:latin typeface="Arial" panose="020B0604020202020204" pitchFamily="34" charset="0"/>
                <a:cs typeface="Arial" pitchFamily="34" charset="0"/>
              </a:rPr>
              <a:t>Quelle</a:t>
            </a:r>
            <a:r>
              <a:rPr lang="en-US" sz="1200" dirty="0" smtClean="0">
                <a:latin typeface="Arial" panose="020B0604020202020204" pitchFamily="34" charset="0"/>
                <a:cs typeface="Arial" pitchFamily="34" charset="0"/>
              </a:rPr>
              <a:t>: https://de.wikipedia.org/wiki/Gossamer_Albatross</a:t>
            </a:r>
            <a:endParaRPr lang="en-US" sz="1200" dirty="0">
              <a:latin typeface="Arial" panose="020B0604020202020204" pitchFamily="34" charset="0"/>
              <a:cs typeface="Arial" pitchFamily="34" charset="0"/>
            </a:endParaRPr>
          </a:p>
        </p:txBody>
      </p:sp>
      <p:sp>
        <p:nvSpPr>
          <p:cNvPr id="9" name="Textplatzhalter 1"/>
          <p:cNvSpPr txBox="1">
            <a:spLocks/>
          </p:cNvSpPr>
          <p:nvPr/>
        </p:nvSpPr>
        <p:spPr bwMode="auto">
          <a:xfrm>
            <a:off x="517427" y="4077866"/>
            <a:ext cx="4428032" cy="14041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80000" indent="-180000" algn="l" defTabSz="914400" rtl="0" eaLnBrk="1" latinLnBrk="0" hangingPunct="1">
              <a:spcBef>
                <a:spcPts val="300"/>
              </a:spcBef>
              <a:spcAft>
                <a:spcPts val="0"/>
              </a:spcAft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62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10764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5228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969200" indent="-180000" algn="l" defTabSz="914400" rtl="0" eaLnBrk="1" latinLnBrk="0" hangingPunct="1">
              <a:spcBef>
                <a:spcPts val="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 smtClean="0"/>
              <a:t>This corresponds to:</a:t>
            </a:r>
          </a:p>
          <a:p>
            <a:r>
              <a:rPr lang="en-US" sz="2000" dirty="0" smtClean="0"/>
              <a:t>Flight from Frankfurt am Main (FRA) </a:t>
            </a:r>
            <a:br>
              <a:rPr lang="en-US" sz="2000" dirty="0" smtClean="0"/>
            </a:br>
            <a:r>
              <a:rPr lang="en-US" sz="2000" dirty="0" smtClean="0">
                <a:sym typeface="Wingdings 3"/>
              </a:rPr>
              <a:t> Madrid (MAD): 1.450 km</a:t>
            </a:r>
          </a:p>
          <a:p>
            <a:r>
              <a:rPr lang="en-US" sz="2000" dirty="0" smtClean="0">
                <a:sym typeface="Wingdings 3"/>
              </a:rPr>
              <a:t>Calculated flight time: </a:t>
            </a:r>
            <a:r>
              <a:rPr lang="en-US" sz="2000" b="1" u="sng" dirty="0" smtClean="0">
                <a:sym typeface="Wingdings 3"/>
              </a:rPr>
              <a:t>114 hours</a:t>
            </a:r>
            <a:endParaRPr lang="en-US" sz="2000" b="1" u="sng" dirty="0" smtClean="0"/>
          </a:p>
        </p:txBody>
      </p:sp>
    </p:spTree>
    <p:extLst>
      <p:ext uri="{BB962C8B-B14F-4D97-AF65-F5344CB8AC3E}">
        <p14:creationId xmlns:p14="http://schemas.microsoft.com/office/powerpoint/2010/main" val="202013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THANK YOU FOR YOUR ATTENTION!</a:t>
            </a:r>
            <a:endParaRPr lang="en-US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878399" y="2997874"/>
            <a:ext cx="10864800" cy="1152000"/>
          </a:xfrm>
        </p:spPr>
        <p:txBody>
          <a:bodyPr/>
          <a:lstStyle/>
          <a:p>
            <a:r>
              <a:rPr lang="de-DE" dirty="0"/>
              <a:t>German Aerospace Center (DLR)</a:t>
            </a:r>
            <a:br>
              <a:rPr lang="de-DE" dirty="0"/>
            </a:br>
            <a:r>
              <a:rPr lang="en-US" dirty="0"/>
              <a:t>Institute of Engineering </a:t>
            </a:r>
            <a:r>
              <a:rPr lang="en-US" dirty="0" smtClean="0"/>
              <a:t>Thermodynamics, </a:t>
            </a:r>
            <a:r>
              <a:rPr lang="de-DE" dirty="0" smtClean="0"/>
              <a:t>Stuttgart</a:t>
            </a:r>
            <a:endParaRPr lang="de-DE" dirty="0"/>
          </a:p>
          <a:p>
            <a:r>
              <a:rPr lang="en-US" dirty="0"/>
              <a:t>Research Area </a:t>
            </a:r>
            <a:r>
              <a:rPr lang="en-US" dirty="0" smtClean="0"/>
              <a:t>Alternative Fuels</a:t>
            </a:r>
          </a:p>
          <a:p>
            <a:r>
              <a:rPr lang="de-DE" dirty="0"/>
              <a:t/>
            </a:r>
            <a:br>
              <a:rPr lang="de-DE" dirty="0"/>
            </a:br>
            <a:r>
              <a:rPr lang="de-DE" dirty="0"/>
              <a:t>ralph-uwe.dietrich@dlr.de</a:t>
            </a:r>
            <a:br>
              <a:rPr lang="de-DE" dirty="0"/>
            </a:br>
            <a:r>
              <a:rPr lang="de-DE" dirty="0">
                <a:hlinkClick r:id="rId2"/>
              </a:rPr>
              <a:t>http://www.dlr.de/tt/en</a:t>
            </a:r>
            <a:endParaRPr lang="de-DE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1602" y="58417"/>
            <a:ext cx="3304944" cy="337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578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LR-Präsentation 16:9 Englisch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/>
          </a:solidFill>
        </a:ln>
      </a:spPr>
      <a:bodyPr rtlCol="0" anchor="ctr">
        <a:noAutofit/>
      </a:bodyPr>
      <a:lstStyle>
        <a:defPPr algn="ctr">
          <a:defRPr dirty="0" smtClean="0">
            <a:solidFill>
              <a:schemeClr val="tx1"/>
            </a:solidFill>
            <a:latin typeface="Arial" pitchFamily="34" charset="0"/>
            <a:cs typeface="Arial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1"/>
          </a:solidFill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defRPr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tns:customPropertyEditors xmlns:tns="http://schemas.microsoft.com/office/2006/customDocumentInformationPanel">
  <tns:showOnOpen>false</tns:showOnOpen>
  <tns:defaultPropertyEditorNamespace>Standardeigenschaften</tns:defaultPropertyEditorNamespace>
</tns:customPropertyEditors>
</file>

<file path=customXml/itemProps1.xml><?xml version="1.0" encoding="utf-8"?>
<ds:datastoreItem xmlns:ds="http://schemas.openxmlformats.org/officeDocument/2006/customXml" ds:itemID="{95C61B9F-14F0-4AD9-AC81-B8624FAD5FC8}">
  <ds:schemaRefs>
    <ds:schemaRef ds:uri="http://schemas.microsoft.com/office/2006/customDocumentInformationPanel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3569</Words>
  <Application>Microsoft Office PowerPoint</Application>
  <PresentationFormat>Benutzerdefiniert</PresentationFormat>
  <Paragraphs>679</Paragraphs>
  <Slides>37</Slides>
  <Notes>3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37</vt:i4>
      </vt:variant>
    </vt:vector>
  </HeadingPairs>
  <TitlesOfParts>
    <vt:vector size="39" baseType="lpstr">
      <vt:lpstr>DLR-Präsentation 16:9 Englisch</vt:lpstr>
      <vt:lpstr>Acrobat Document</vt:lpstr>
      <vt:lpstr>Synthetic jet fuel from renewable energy sources for sustainable aviation</vt:lpstr>
      <vt:lpstr>Agenda</vt:lpstr>
      <vt:lpstr>Growth sector aviation </vt:lpstr>
      <vt:lpstr>Political paradigm shift rises the pressure</vt:lpstr>
      <vt:lpstr>IATA Technology Roadmap 4. Edition, June 2013</vt:lpstr>
      <vt:lpstr>Certified sustainable jet fuels: ASTM D7566 – 14c [1] </vt:lpstr>
      <vt:lpstr>Certified sustainable jet fuels: ASTM D7566 – 14c [1] </vt:lpstr>
      <vt:lpstr>Fuels for a sustanable aviation sector</vt:lpstr>
      <vt:lpstr>Biomass potential from agricultural products in Europe</vt:lpstr>
      <vt:lpstr>Fuels for a sustanable aviation sector</vt:lpstr>
      <vt:lpstr>Production routs of alternative Kerosene</vt:lpstr>
      <vt:lpstr>2. Applied methodology for fuel evaluation</vt:lpstr>
      <vt:lpstr>Investigated Fischer-Tropsch concepts</vt:lpstr>
      <vt:lpstr>Investigated Fischer-Tropsch concepts</vt:lpstr>
      <vt:lpstr>Investigated Fischer-Tropsch concepts</vt:lpstr>
      <vt:lpstr>Investigated Fischer-Tropsch concepts</vt:lpstr>
      <vt:lpstr>Exergy flows - Biomass-to-Liquid</vt:lpstr>
      <vt:lpstr>Exergy flows - PBtL</vt:lpstr>
      <vt:lpstr>Technical process assessment</vt:lpstr>
      <vt:lpstr>PowerPoint-Präsentation</vt:lpstr>
      <vt:lpstr>PowerPoint-Präsentation</vt:lpstr>
      <vt:lpstr>2. Applied methodology for fuel evaluation</vt:lpstr>
      <vt:lpstr>PowerPoint-Präsentation</vt:lpstr>
      <vt:lpstr>PowerPoint-Präsentation</vt:lpstr>
      <vt:lpstr>Assumptions dictate results of TEA</vt:lpstr>
      <vt:lpstr>Comparison of Costs BTL / PBTL / PTL  Plant size: “100 MWth” </vt:lpstr>
      <vt:lpstr>Sensitivity analysis for PBTL</vt:lpstr>
      <vt:lpstr>Techno-economic assessment </vt:lpstr>
      <vt:lpstr>2. Applied methodology for fuel evaluation</vt:lpstr>
      <vt:lpstr>CO2-Footprint - Methodology</vt:lpstr>
      <vt:lpstr>CO2 Footprint – Basics </vt:lpstr>
      <vt:lpstr>CO2 Footprint – Calculation</vt:lpstr>
      <vt:lpstr>Required: Feedstock shift for sustainable aviation</vt:lpstr>
      <vt:lpstr>Summary</vt:lpstr>
      <vt:lpstr>PowerPoint-Präsentation</vt:lpstr>
      <vt:lpstr>Otherwise? – How about biking?</vt:lpstr>
      <vt:lpstr>THANK YOU FOR YOUR ATTENTION!</vt:lpstr>
    </vt:vector>
  </TitlesOfParts>
  <Company>DLR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Estelmann, Stefan</dc:creator>
  <cp:lastModifiedBy>Dietrich, Ralph-Uwe</cp:lastModifiedBy>
  <cp:revision>192</cp:revision>
  <cp:lastPrinted>2017-06-27T07:59:00Z</cp:lastPrinted>
  <dcterms:created xsi:type="dcterms:W3CDTF">2012-06-19T06:51:55Z</dcterms:created>
  <dcterms:modified xsi:type="dcterms:W3CDTF">2017-06-28T16:49:21Z</dcterms:modified>
</cp:coreProperties>
</file>