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rawings/drawing1.xml" ContentType="application/vnd.openxmlformats-officedocument.drawingml.chartshapes+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charts/chart6.xml" ContentType="application/vnd.openxmlformats-officedocument.drawingml.chart+xml"/>
  <Default Extension="tiff" ContentType="image/tiff"/>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86" r:id="rId4"/>
    <p:sldId id="278" r:id="rId5"/>
    <p:sldId id="279" r:id="rId6"/>
    <p:sldId id="276" r:id="rId7"/>
    <p:sldId id="277" r:id="rId8"/>
    <p:sldId id="280" r:id="rId9"/>
    <p:sldId id="281" r:id="rId10"/>
    <p:sldId id="262" r:id="rId11"/>
    <p:sldId id="263" r:id="rId12"/>
    <p:sldId id="267" r:id="rId13"/>
    <p:sldId id="284" r:id="rId14"/>
    <p:sldId id="268" r:id="rId15"/>
    <p:sldId id="283" r:id="rId16"/>
    <p:sldId id="285" r:id="rId17"/>
    <p:sldId id="269" r:id="rId18"/>
    <p:sldId id="270" r:id="rId19"/>
    <p:sldId id="271" r:id="rId20"/>
    <p:sldId id="272" r:id="rId21"/>
    <p:sldId id="287"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Rajnikant\Documents\Book1.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Rajnikant\Documents\Book1.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Rajnikant\Documents\Book1%20(Autosaved).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Rajnikant\Documents\Book1%20(Autosaved).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Rajnikant\Documents\Book1%20(Autosaved).xlsx" TargetMode="External"/></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Rajnikant\Documents\Book1%20(Autosaved).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IN"/>
  <c:style val="7"/>
  <c:chart>
    <c:autoTitleDeleted val="1"/>
    <c:plotArea>
      <c:layout>
        <c:manualLayout>
          <c:layoutTarget val="inner"/>
          <c:xMode val="edge"/>
          <c:yMode val="edge"/>
          <c:x val="0.10731840703446847"/>
          <c:y val="4.4092323075213963E-2"/>
          <c:w val="0.88826820223620162"/>
          <c:h val="0.85994674834109364"/>
        </c:manualLayout>
      </c:layout>
      <c:lineChart>
        <c:grouping val="standard"/>
        <c:ser>
          <c:idx val="0"/>
          <c:order val="0"/>
          <c:cat>
            <c:strRef>
              <c:f>Sheet1!$A$4:$U$5</c:f>
              <c:strCache>
                <c:ptCount val="21"/>
                <c:pt idx="0">
                  <c:v>0</c:v>
                </c:pt>
                <c:pt idx="1">
                  <c:v>12</c:v>
                </c:pt>
                <c:pt idx="2">
                  <c:v>24</c:v>
                </c:pt>
                <c:pt idx="3">
                  <c:v>36</c:v>
                </c:pt>
                <c:pt idx="4">
                  <c:v>48</c:v>
                </c:pt>
                <c:pt idx="5">
                  <c:v>60</c:v>
                </c:pt>
                <c:pt idx="6">
                  <c:v>72</c:v>
                </c:pt>
                <c:pt idx="7">
                  <c:v>84</c:v>
                </c:pt>
                <c:pt idx="8">
                  <c:v>96</c:v>
                </c:pt>
                <c:pt idx="9">
                  <c:v>108</c:v>
                </c:pt>
                <c:pt idx="10">
                  <c:v>120</c:v>
                </c:pt>
                <c:pt idx="11">
                  <c:v>132</c:v>
                </c:pt>
                <c:pt idx="12">
                  <c:v>144</c:v>
                </c:pt>
                <c:pt idx="13">
                  <c:v>156</c:v>
                </c:pt>
                <c:pt idx="14">
                  <c:v>168</c:v>
                </c:pt>
                <c:pt idx="15">
                  <c:v>180</c:v>
                </c:pt>
                <c:pt idx="16">
                  <c:v>192</c:v>
                </c:pt>
                <c:pt idx="17">
                  <c:v>204</c:v>
                </c:pt>
                <c:pt idx="18">
                  <c:v>216</c:v>
                </c:pt>
                <c:pt idx="19">
                  <c:v>228</c:v>
                </c:pt>
                <c:pt idx="20">
                  <c:v>240</c:v>
                </c:pt>
              </c:strCache>
            </c:strRef>
          </c:cat>
          <c:val>
            <c:numRef>
              <c:f>Sheet1!$A$6:$U$6</c:f>
              <c:numCache>
                <c:formatCode>General</c:formatCode>
                <c:ptCount val="21"/>
                <c:pt idx="0">
                  <c:v>0.30000000000000032</c:v>
                </c:pt>
                <c:pt idx="1">
                  <c:v>0.55000000000000004</c:v>
                </c:pt>
                <c:pt idx="2">
                  <c:v>0.84000000000000064</c:v>
                </c:pt>
                <c:pt idx="3">
                  <c:v>1.3</c:v>
                </c:pt>
                <c:pt idx="4">
                  <c:v>1.3</c:v>
                </c:pt>
                <c:pt idx="5">
                  <c:v>1.2</c:v>
                </c:pt>
                <c:pt idx="6">
                  <c:v>1.1000000000000001</c:v>
                </c:pt>
                <c:pt idx="7">
                  <c:v>1</c:v>
                </c:pt>
                <c:pt idx="8">
                  <c:v>0.9</c:v>
                </c:pt>
                <c:pt idx="9">
                  <c:v>0.86000000000000065</c:v>
                </c:pt>
                <c:pt idx="10">
                  <c:v>0.8</c:v>
                </c:pt>
                <c:pt idx="11">
                  <c:v>0.71000000000000063</c:v>
                </c:pt>
                <c:pt idx="12">
                  <c:v>0.62000000000000166</c:v>
                </c:pt>
                <c:pt idx="13">
                  <c:v>0.55000000000000004</c:v>
                </c:pt>
                <c:pt idx="14">
                  <c:v>0.48000000000000032</c:v>
                </c:pt>
                <c:pt idx="15">
                  <c:v>0.42000000000000032</c:v>
                </c:pt>
                <c:pt idx="16">
                  <c:v>0.32000000000000095</c:v>
                </c:pt>
                <c:pt idx="17">
                  <c:v>0.22000000000000008</c:v>
                </c:pt>
                <c:pt idx="18">
                  <c:v>0.14000000000000001</c:v>
                </c:pt>
                <c:pt idx="19">
                  <c:v>9.0000000000000066E-2</c:v>
                </c:pt>
                <c:pt idx="20">
                  <c:v>9.0000000000000066E-2</c:v>
                </c:pt>
              </c:numCache>
            </c:numRef>
          </c:val>
        </c:ser>
        <c:marker val="1"/>
        <c:axId val="74600448"/>
        <c:axId val="74601984"/>
      </c:lineChart>
      <c:catAx>
        <c:axId val="74600448"/>
        <c:scaling>
          <c:orientation val="minMax"/>
        </c:scaling>
        <c:axPos val="b"/>
        <c:majorTickMark val="none"/>
        <c:tickLblPos val="nextTo"/>
        <c:crossAx val="74601984"/>
        <c:crosses val="autoZero"/>
        <c:auto val="1"/>
        <c:lblAlgn val="ctr"/>
        <c:lblOffset val="100"/>
      </c:catAx>
      <c:valAx>
        <c:axId val="74601984"/>
        <c:scaling>
          <c:orientation val="minMax"/>
        </c:scaling>
        <c:axPos val="l"/>
        <c:title>
          <c:tx>
            <c:rich>
              <a:bodyPr/>
              <a:lstStyle/>
              <a:p>
                <a:pPr>
                  <a:defRPr/>
                </a:pPr>
                <a:r>
                  <a:rPr lang="en-IN" sz="1400" b="1" dirty="0"/>
                  <a:t>O.D at 540 nm</a:t>
                </a:r>
              </a:p>
            </c:rich>
          </c:tx>
          <c:layout/>
        </c:title>
        <c:numFmt formatCode="General" sourceLinked="1"/>
        <c:majorTickMark val="none"/>
        <c:tickLblPos val="nextTo"/>
        <c:crossAx val="74600448"/>
        <c:crosses val="autoZero"/>
        <c:crossBetween val="between"/>
      </c:valAx>
    </c:plotArea>
    <c:plotVisOnly val="1"/>
  </c:chart>
  <c:txPr>
    <a:bodyPr/>
    <a:lstStyle/>
    <a:p>
      <a:pPr>
        <a:defRPr>
          <a:latin typeface="Times New Roman" pitchFamily="18" charset="0"/>
          <a:cs typeface="Times New Roman" pitchFamily="18" charset="0"/>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IN"/>
  <c:style val="7"/>
  <c:chart>
    <c:autoTitleDeleted val="1"/>
    <c:plotArea>
      <c:layout>
        <c:manualLayout>
          <c:layoutTarget val="inner"/>
          <c:xMode val="edge"/>
          <c:yMode val="edge"/>
          <c:x val="8.1646294091864163E-2"/>
          <c:y val="7.5306334526516153E-2"/>
          <c:w val="0.87510647623615878"/>
          <c:h val="0.83843766681750809"/>
        </c:manualLayout>
      </c:layout>
      <c:lineChart>
        <c:grouping val="standard"/>
        <c:ser>
          <c:idx val="0"/>
          <c:order val="0"/>
          <c:cat>
            <c:strRef>
              <c:f>Sheet1!$A$4:$U$5</c:f>
              <c:strCache>
                <c:ptCount val="21"/>
                <c:pt idx="0">
                  <c:v>0</c:v>
                </c:pt>
                <c:pt idx="1">
                  <c:v>12</c:v>
                </c:pt>
                <c:pt idx="2">
                  <c:v>24</c:v>
                </c:pt>
                <c:pt idx="3">
                  <c:v>36</c:v>
                </c:pt>
                <c:pt idx="4">
                  <c:v>48</c:v>
                </c:pt>
                <c:pt idx="5">
                  <c:v>60</c:v>
                </c:pt>
                <c:pt idx="6">
                  <c:v>72</c:v>
                </c:pt>
                <c:pt idx="7">
                  <c:v>84</c:v>
                </c:pt>
                <c:pt idx="8">
                  <c:v>96</c:v>
                </c:pt>
                <c:pt idx="9">
                  <c:v>108</c:v>
                </c:pt>
                <c:pt idx="10">
                  <c:v>120</c:v>
                </c:pt>
                <c:pt idx="11">
                  <c:v>132</c:v>
                </c:pt>
                <c:pt idx="12">
                  <c:v>144</c:v>
                </c:pt>
                <c:pt idx="13">
                  <c:v>156</c:v>
                </c:pt>
                <c:pt idx="14">
                  <c:v>168</c:v>
                </c:pt>
                <c:pt idx="15">
                  <c:v>180</c:v>
                </c:pt>
                <c:pt idx="16">
                  <c:v>192</c:v>
                </c:pt>
                <c:pt idx="17">
                  <c:v>204</c:v>
                </c:pt>
                <c:pt idx="18">
                  <c:v>216</c:v>
                </c:pt>
                <c:pt idx="19">
                  <c:v>228</c:v>
                </c:pt>
                <c:pt idx="20">
                  <c:v>240</c:v>
                </c:pt>
              </c:strCache>
            </c:strRef>
          </c:cat>
          <c:val>
            <c:numRef>
              <c:f>Sheet1!$A$6:$U$6</c:f>
              <c:numCache>
                <c:formatCode>General</c:formatCode>
                <c:ptCount val="21"/>
                <c:pt idx="0">
                  <c:v>0.30000000000000032</c:v>
                </c:pt>
                <c:pt idx="1">
                  <c:v>0.61000000000000065</c:v>
                </c:pt>
                <c:pt idx="2">
                  <c:v>0.92</c:v>
                </c:pt>
                <c:pt idx="3">
                  <c:v>1.4</c:v>
                </c:pt>
                <c:pt idx="4">
                  <c:v>1.4</c:v>
                </c:pt>
                <c:pt idx="5">
                  <c:v>1.32</c:v>
                </c:pt>
                <c:pt idx="6">
                  <c:v>1.2</c:v>
                </c:pt>
                <c:pt idx="7">
                  <c:v>1.1000000000000001</c:v>
                </c:pt>
                <c:pt idx="8">
                  <c:v>0.96000000000000063</c:v>
                </c:pt>
                <c:pt idx="9">
                  <c:v>0.91</c:v>
                </c:pt>
                <c:pt idx="10">
                  <c:v>0.81</c:v>
                </c:pt>
                <c:pt idx="11">
                  <c:v>0.71000000000000063</c:v>
                </c:pt>
                <c:pt idx="12">
                  <c:v>0.62000000000000166</c:v>
                </c:pt>
                <c:pt idx="13">
                  <c:v>0.55000000000000004</c:v>
                </c:pt>
                <c:pt idx="14">
                  <c:v>0.48000000000000032</c:v>
                </c:pt>
                <c:pt idx="15">
                  <c:v>0.42000000000000032</c:v>
                </c:pt>
                <c:pt idx="16">
                  <c:v>0.32000000000000095</c:v>
                </c:pt>
                <c:pt idx="17">
                  <c:v>0.22</c:v>
                </c:pt>
                <c:pt idx="18">
                  <c:v>0.14000000000000001</c:v>
                </c:pt>
                <c:pt idx="19">
                  <c:v>9.0000000000000024E-2</c:v>
                </c:pt>
                <c:pt idx="20">
                  <c:v>9.0000000000000024E-2</c:v>
                </c:pt>
              </c:numCache>
            </c:numRef>
          </c:val>
        </c:ser>
        <c:marker val="1"/>
        <c:axId val="74612096"/>
        <c:axId val="74630272"/>
      </c:lineChart>
      <c:catAx>
        <c:axId val="74612096"/>
        <c:scaling>
          <c:orientation val="minMax"/>
        </c:scaling>
        <c:axPos val="b"/>
        <c:majorTickMark val="none"/>
        <c:tickLblPos val="nextTo"/>
        <c:crossAx val="74630272"/>
        <c:crosses val="autoZero"/>
        <c:auto val="1"/>
        <c:lblAlgn val="ctr"/>
        <c:lblOffset val="100"/>
      </c:catAx>
      <c:valAx>
        <c:axId val="74630272"/>
        <c:scaling>
          <c:orientation val="minMax"/>
        </c:scaling>
        <c:axPos val="l"/>
        <c:title>
          <c:tx>
            <c:rich>
              <a:bodyPr/>
              <a:lstStyle/>
              <a:p>
                <a:pPr>
                  <a:defRPr>
                    <a:latin typeface="Times New Roman" pitchFamily="18" charset="0"/>
                    <a:cs typeface="Times New Roman" pitchFamily="18" charset="0"/>
                  </a:defRPr>
                </a:pPr>
                <a:r>
                  <a:rPr lang="en-IN" sz="1400" b="1" dirty="0">
                    <a:latin typeface="Times New Roman" pitchFamily="18" charset="0"/>
                    <a:cs typeface="Times New Roman" pitchFamily="18" charset="0"/>
                  </a:rPr>
                  <a:t>O.D at 560 nm</a:t>
                </a:r>
              </a:p>
            </c:rich>
          </c:tx>
          <c:layout/>
        </c:title>
        <c:numFmt formatCode="General" sourceLinked="1"/>
        <c:majorTickMark val="none"/>
        <c:tickLblPos val="nextTo"/>
        <c:crossAx val="74612096"/>
        <c:crosses val="autoZero"/>
        <c:crossBetween val="between"/>
      </c:valAx>
    </c:plotArea>
    <c:plotVisOnly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IN"/>
  <c:chart>
    <c:autoTitleDeleted val="1"/>
    <c:plotArea>
      <c:layout>
        <c:manualLayout>
          <c:layoutTarget val="inner"/>
          <c:xMode val="edge"/>
          <c:yMode val="edge"/>
          <c:x val="0.11216640911952547"/>
          <c:y val="0.13091887597999621"/>
          <c:w val="0.83153937007874013"/>
          <c:h val="0.72706401283172961"/>
        </c:manualLayout>
      </c:layout>
      <c:lineChart>
        <c:grouping val="stacked"/>
        <c:ser>
          <c:idx val="0"/>
          <c:order val="0"/>
          <c:cat>
            <c:numRef>
              <c:f>Sheet1!$A$8:$F$8</c:f>
              <c:numCache>
                <c:formatCode>General</c:formatCode>
                <c:ptCount val="6"/>
                <c:pt idx="0">
                  <c:v>5</c:v>
                </c:pt>
                <c:pt idx="1">
                  <c:v>6</c:v>
                </c:pt>
                <c:pt idx="2">
                  <c:v>6.5</c:v>
                </c:pt>
                <c:pt idx="3">
                  <c:v>6.8</c:v>
                </c:pt>
                <c:pt idx="4">
                  <c:v>7.5</c:v>
                </c:pt>
                <c:pt idx="5">
                  <c:v>8.5</c:v>
                </c:pt>
              </c:numCache>
            </c:numRef>
          </c:cat>
          <c:val>
            <c:numRef>
              <c:f>Sheet1!$A$9:$F$9</c:f>
              <c:numCache>
                <c:formatCode>General</c:formatCode>
                <c:ptCount val="6"/>
                <c:pt idx="0">
                  <c:v>0.8</c:v>
                </c:pt>
                <c:pt idx="1">
                  <c:v>0.92</c:v>
                </c:pt>
                <c:pt idx="2">
                  <c:v>1.2</c:v>
                </c:pt>
                <c:pt idx="3">
                  <c:v>1.4</c:v>
                </c:pt>
                <c:pt idx="4">
                  <c:v>1.2</c:v>
                </c:pt>
                <c:pt idx="5">
                  <c:v>1.1000000000000001</c:v>
                </c:pt>
              </c:numCache>
            </c:numRef>
          </c:val>
        </c:ser>
        <c:marker val="1"/>
        <c:axId val="76628352"/>
        <c:axId val="76629888"/>
      </c:lineChart>
      <c:catAx>
        <c:axId val="76628352"/>
        <c:scaling>
          <c:orientation val="minMax"/>
        </c:scaling>
        <c:axPos val="b"/>
        <c:numFmt formatCode="General" sourceLinked="1"/>
        <c:majorTickMark val="none"/>
        <c:tickLblPos val="nextTo"/>
        <c:crossAx val="76629888"/>
        <c:crosses val="autoZero"/>
        <c:auto val="1"/>
        <c:lblAlgn val="ctr"/>
        <c:lblOffset val="100"/>
      </c:catAx>
      <c:valAx>
        <c:axId val="76629888"/>
        <c:scaling>
          <c:orientation val="minMax"/>
        </c:scaling>
        <c:axPos val="l"/>
        <c:title>
          <c:tx>
            <c:rich>
              <a:bodyPr/>
              <a:lstStyle/>
              <a:p>
                <a:pPr>
                  <a:defRPr/>
                </a:pPr>
                <a:r>
                  <a:rPr lang="en-IN"/>
                  <a:t>O.D at 560 nm</a:t>
                </a:r>
              </a:p>
            </c:rich>
          </c:tx>
          <c:layout/>
        </c:title>
        <c:numFmt formatCode="General" sourceLinked="1"/>
        <c:majorTickMark val="none"/>
        <c:tickLblPos val="nextTo"/>
        <c:crossAx val="76628352"/>
        <c:crosses val="autoZero"/>
        <c:crossBetween val="between"/>
      </c:valAx>
    </c:plotArea>
    <c:plotVisOnly val="1"/>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IN"/>
  <c:chart>
    <c:autoTitleDeleted val="1"/>
    <c:plotArea>
      <c:layout>
        <c:manualLayout>
          <c:layoutTarget val="inner"/>
          <c:xMode val="edge"/>
          <c:yMode val="edge"/>
          <c:x val="8.3859605877124765E-2"/>
          <c:y val="3.4719260583949529E-2"/>
          <c:w val="0.8885826922008665"/>
          <c:h val="0.87186686047229323"/>
        </c:manualLayout>
      </c:layout>
      <c:lineChart>
        <c:grouping val="stacked"/>
        <c:ser>
          <c:idx val="0"/>
          <c:order val="0"/>
          <c:cat>
            <c:strRef>
              <c:f>Sheet2!$A$1:$H$1</c:f>
              <c:strCache>
                <c:ptCount val="8"/>
                <c:pt idx="1">
                  <c:v>12 hrs</c:v>
                </c:pt>
                <c:pt idx="2">
                  <c:v>24 hrs</c:v>
                </c:pt>
                <c:pt idx="3">
                  <c:v>36 hrs</c:v>
                </c:pt>
                <c:pt idx="4">
                  <c:v>48 hrs</c:v>
                </c:pt>
                <c:pt idx="5">
                  <c:v>60 hrs</c:v>
                </c:pt>
                <c:pt idx="6">
                  <c:v>72 hrs</c:v>
                </c:pt>
                <c:pt idx="7">
                  <c:v>84 hrs</c:v>
                </c:pt>
              </c:strCache>
            </c:strRef>
          </c:cat>
          <c:val>
            <c:numRef>
              <c:f>Sheet2!$A$2:$H$2</c:f>
              <c:numCache>
                <c:formatCode>General</c:formatCode>
                <c:ptCount val="8"/>
                <c:pt idx="0">
                  <c:v>0.2</c:v>
                </c:pt>
                <c:pt idx="1">
                  <c:v>0.65000000000000135</c:v>
                </c:pt>
                <c:pt idx="2">
                  <c:v>0.99</c:v>
                </c:pt>
                <c:pt idx="3">
                  <c:v>1.4</c:v>
                </c:pt>
                <c:pt idx="4">
                  <c:v>1.4</c:v>
                </c:pt>
                <c:pt idx="5">
                  <c:v>1.2</c:v>
                </c:pt>
                <c:pt idx="6">
                  <c:v>1</c:v>
                </c:pt>
                <c:pt idx="7">
                  <c:v>0.85000000000000064</c:v>
                </c:pt>
              </c:numCache>
            </c:numRef>
          </c:val>
        </c:ser>
        <c:marker val="1"/>
        <c:axId val="76645504"/>
        <c:axId val="76647040"/>
      </c:lineChart>
      <c:catAx>
        <c:axId val="76645504"/>
        <c:scaling>
          <c:orientation val="minMax"/>
        </c:scaling>
        <c:axPos val="b"/>
        <c:majorTickMark val="none"/>
        <c:tickLblPos val="nextTo"/>
        <c:crossAx val="76647040"/>
        <c:crosses val="autoZero"/>
        <c:auto val="1"/>
        <c:lblAlgn val="ctr"/>
        <c:lblOffset val="100"/>
      </c:catAx>
      <c:valAx>
        <c:axId val="76647040"/>
        <c:scaling>
          <c:orientation val="minMax"/>
        </c:scaling>
        <c:axPos val="l"/>
        <c:title>
          <c:tx>
            <c:rich>
              <a:bodyPr/>
              <a:lstStyle/>
              <a:p>
                <a:pPr>
                  <a:defRPr/>
                </a:pPr>
                <a:r>
                  <a:rPr lang="en-US"/>
                  <a:t>O.D at 560 nm</a:t>
                </a:r>
              </a:p>
            </c:rich>
          </c:tx>
          <c:layout/>
        </c:title>
        <c:numFmt formatCode="General" sourceLinked="1"/>
        <c:majorTickMark val="none"/>
        <c:tickLblPos val="nextTo"/>
        <c:crossAx val="76645504"/>
        <c:crosses val="autoZero"/>
        <c:crossBetween val="between"/>
      </c:valAx>
    </c:plotArea>
    <c:plotVisOnly val="1"/>
  </c:chart>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IN"/>
  <c:style val="4"/>
  <c:chart>
    <c:plotArea>
      <c:layout>
        <c:manualLayout>
          <c:layoutTarget val="inner"/>
          <c:xMode val="edge"/>
          <c:yMode val="edge"/>
          <c:x val="0.1238932722875907"/>
          <c:y val="0.10232648002333057"/>
          <c:w val="0.83892214053557224"/>
          <c:h val="0.73444808982210552"/>
        </c:manualLayout>
      </c:layout>
      <c:lineChart>
        <c:grouping val="standard"/>
        <c:ser>
          <c:idx val="0"/>
          <c:order val="0"/>
          <c:dLbls>
            <c:dLbl>
              <c:idx val="0"/>
              <c:layout>
                <c:manualLayout>
                  <c:x val="-2.7107157983905228E-2"/>
                  <c:y val="-6.0185185185185147E-2"/>
                </c:manualLayout>
              </c:layout>
              <c:showVal val="1"/>
            </c:dLbl>
            <c:dLbl>
              <c:idx val="1"/>
              <c:layout>
                <c:manualLayout>
                  <c:x val="-2.5412960609911092E-2"/>
                  <c:y val="-5.0925925925925937E-2"/>
                </c:manualLayout>
              </c:layout>
              <c:showVal val="1"/>
            </c:dLbl>
            <c:dLbl>
              <c:idx val="2"/>
              <c:layout>
                <c:manualLayout>
                  <c:x val="-4.0660736975857703E-2"/>
                  <c:y val="-6.0185185185185147E-2"/>
                </c:manualLayout>
              </c:layout>
              <c:showVal val="1"/>
            </c:dLbl>
            <c:dLbl>
              <c:idx val="3"/>
              <c:layout>
                <c:manualLayout>
                  <c:x val="-5.0825921219822233E-3"/>
                  <c:y val="-4.1666666666666692E-2"/>
                </c:manualLayout>
              </c:layout>
              <c:showVal val="1"/>
            </c:dLbl>
            <c:dLbl>
              <c:idx val="4"/>
              <c:layout>
                <c:manualLayout>
                  <c:x val="-1.0165184243964471E-2"/>
                  <c:y val="-5.5555555555555455E-2"/>
                </c:manualLayout>
              </c:layout>
              <c:showVal val="1"/>
            </c:dLbl>
            <c:dLbl>
              <c:idx val="5"/>
              <c:layout>
                <c:manualLayout>
                  <c:x val="-1.524777636594664E-2"/>
                  <c:y val="-6.9444444444444503E-2"/>
                </c:manualLayout>
              </c:layout>
              <c:showVal val="1"/>
            </c:dLbl>
            <c:showVal val="1"/>
          </c:dLbls>
          <c:cat>
            <c:numRef>
              <c:f>Sheet3!$A$2:$F$2</c:f>
              <c:numCache>
                <c:formatCode>General</c:formatCode>
                <c:ptCount val="6"/>
                <c:pt idx="0">
                  <c:v>10</c:v>
                </c:pt>
                <c:pt idx="1">
                  <c:v>20</c:v>
                </c:pt>
                <c:pt idx="2">
                  <c:v>30</c:v>
                </c:pt>
                <c:pt idx="3">
                  <c:v>37</c:v>
                </c:pt>
                <c:pt idx="4">
                  <c:v>45</c:v>
                </c:pt>
                <c:pt idx="5">
                  <c:v>50</c:v>
                </c:pt>
              </c:numCache>
            </c:numRef>
          </c:cat>
          <c:val>
            <c:numRef>
              <c:f>Sheet3!$A$1:$F$1</c:f>
              <c:numCache>
                <c:formatCode>General</c:formatCode>
                <c:ptCount val="6"/>
                <c:pt idx="0">
                  <c:v>0.45</c:v>
                </c:pt>
                <c:pt idx="1">
                  <c:v>0.65000000000000135</c:v>
                </c:pt>
                <c:pt idx="2">
                  <c:v>1.1000000000000001</c:v>
                </c:pt>
                <c:pt idx="3">
                  <c:v>1.4</c:v>
                </c:pt>
                <c:pt idx="4">
                  <c:v>0.85000000000000064</c:v>
                </c:pt>
                <c:pt idx="5">
                  <c:v>0.75000000000000122</c:v>
                </c:pt>
              </c:numCache>
            </c:numRef>
          </c:val>
        </c:ser>
        <c:marker val="1"/>
        <c:axId val="76692096"/>
        <c:axId val="76698368"/>
      </c:lineChart>
      <c:catAx>
        <c:axId val="76692096"/>
        <c:scaling>
          <c:orientation val="minMax"/>
        </c:scaling>
        <c:axPos val="b"/>
        <c:title>
          <c:tx>
            <c:rich>
              <a:bodyPr/>
              <a:lstStyle/>
              <a:p>
                <a:pPr>
                  <a:defRPr/>
                </a:pPr>
                <a:r>
                  <a:rPr lang="en-IN"/>
                  <a:t>Temperature in celcius </a:t>
                </a:r>
              </a:p>
            </c:rich>
          </c:tx>
          <c:layout>
            <c:manualLayout>
              <c:xMode val="edge"/>
              <c:yMode val="edge"/>
              <c:x val="0.4030079340463637"/>
              <c:y val="0.90182852143482062"/>
            </c:manualLayout>
          </c:layout>
        </c:title>
        <c:numFmt formatCode="General" sourceLinked="1"/>
        <c:tickLblPos val="nextTo"/>
        <c:crossAx val="76698368"/>
        <c:crosses val="autoZero"/>
        <c:auto val="1"/>
        <c:lblAlgn val="ctr"/>
        <c:lblOffset val="100"/>
      </c:catAx>
      <c:valAx>
        <c:axId val="76698368"/>
        <c:scaling>
          <c:orientation val="minMax"/>
        </c:scaling>
        <c:axPos val="l"/>
        <c:title>
          <c:tx>
            <c:rich>
              <a:bodyPr rot="-5400000" vert="horz"/>
              <a:lstStyle/>
              <a:p>
                <a:pPr>
                  <a:defRPr/>
                </a:pPr>
                <a:r>
                  <a:rPr lang="en-IN"/>
                  <a:t>OD at 560 nm</a:t>
                </a:r>
              </a:p>
            </c:rich>
          </c:tx>
          <c:layout>
            <c:manualLayout>
              <c:xMode val="edge"/>
              <c:yMode val="edge"/>
              <c:x val="1.3888888888888938E-2"/>
              <c:y val="0.31558070866141807"/>
            </c:manualLayout>
          </c:layout>
        </c:title>
        <c:numFmt formatCode="General" sourceLinked="1"/>
        <c:tickLblPos val="nextTo"/>
        <c:crossAx val="76692096"/>
        <c:crosses val="autoZero"/>
        <c:crossBetween val="between"/>
      </c:valAx>
    </c:plotArea>
    <c:plotVisOnly val="1"/>
    <c:dispBlanksAs val="span"/>
  </c:chart>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IN"/>
  <c:chart>
    <c:plotArea>
      <c:layout/>
      <c:lineChart>
        <c:grouping val="stacked"/>
        <c:ser>
          <c:idx val="0"/>
          <c:order val="0"/>
          <c:cat>
            <c:numRef>
              <c:f>Sheet3!$B$9:$G$9</c:f>
              <c:numCache>
                <c:formatCode>General</c:formatCode>
                <c:ptCount val="6"/>
                <c:pt idx="0">
                  <c:v>400</c:v>
                </c:pt>
                <c:pt idx="1">
                  <c:v>500</c:v>
                </c:pt>
                <c:pt idx="2">
                  <c:v>540</c:v>
                </c:pt>
                <c:pt idx="3">
                  <c:v>560</c:v>
                </c:pt>
                <c:pt idx="4">
                  <c:v>600</c:v>
                </c:pt>
                <c:pt idx="5">
                  <c:v>650</c:v>
                </c:pt>
              </c:numCache>
            </c:numRef>
          </c:cat>
          <c:val>
            <c:numRef>
              <c:f>Sheet3!$B$10:$G$10</c:f>
              <c:numCache>
                <c:formatCode>General</c:formatCode>
                <c:ptCount val="6"/>
                <c:pt idx="0">
                  <c:v>1</c:v>
                </c:pt>
                <c:pt idx="1">
                  <c:v>1.2</c:v>
                </c:pt>
                <c:pt idx="2">
                  <c:v>1.3800000000000001</c:v>
                </c:pt>
                <c:pt idx="3">
                  <c:v>1.4</c:v>
                </c:pt>
                <c:pt idx="4">
                  <c:v>1.2</c:v>
                </c:pt>
                <c:pt idx="5">
                  <c:v>1.05</c:v>
                </c:pt>
              </c:numCache>
            </c:numRef>
          </c:val>
        </c:ser>
        <c:marker val="1"/>
        <c:axId val="76722176"/>
        <c:axId val="76723712"/>
      </c:lineChart>
      <c:catAx>
        <c:axId val="76722176"/>
        <c:scaling>
          <c:orientation val="minMax"/>
        </c:scaling>
        <c:axPos val="b"/>
        <c:numFmt formatCode="General" sourceLinked="1"/>
        <c:tickLblPos val="nextTo"/>
        <c:crossAx val="76723712"/>
        <c:crosses val="autoZero"/>
        <c:auto val="1"/>
        <c:lblAlgn val="ctr"/>
        <c:lblOffset val="100"/>
      </c:catAx>
      <c:valAx>
        <c:axId val="76723712"/>
        <c:scaling>
          <c:orientation val="minMax"/>
        </c:scaling>
        <c:axPos val="l"/>
        <c:numFmt formatCode="General" sourceLinked="1"/>
        <c:tickLblPos val="nextTo"/>
        <c:crossAx val="76722176"/>
        <c:crosses val="autoZero"/>
        <c:crossBetween val="between"/>
      </c:valAx>
    </c:plotArea>
    <c:plotVisOnly val="1"/>
  </c:chart>
  <c:externalData r:id="rId1"/>
  <c:userShapes r:id="rId2"/>
</c:chartSpace>
</file>

<file path=ppt/drawings/drawing1.xml><?xml version="1.0" encoding="utf-8"?>
<c:userShapes xmlns:c="http://schemas.openxmlformats.org/drawingml/2006/chart">
  <cdr:relSizeAnchor xmlns:cdr="http://schemas.openxmlformats.org/drawingml/2006/chartDrawing">
    <cdr:from>
      <cdr:x>0.34583</cdr:x>
      <cdr:y>0.92708</cdr:y>
    </cdr:from>
    <cdr:to>
      <cdr:x>0.66875</cdr:x>
      <cdr:y>1</cdr:y>
    </cdr:to>
    <cdr:sp macro="" textlink="">
      <cdr:nvSpPr>
        <cdr:cNvPr id="4" name="TextBox 3"/>
        <cdr:cNvSpPr txBox="1"/>
      </cdr:nvSpPr>
      <cdr:spPr>
        <a:xfrm xmlns:a="http://schemas.openxmlformats.org/drawingml/2006/main">
          <a:off x="1581150" y="2543175"/>
          <a:ext cx="1476375" cy="20002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IN" sz="1100"/>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D05C135F-1415-450D-83EB-D51F66A591BD}" type="datetimeFigureOut">
              <a:rPr lang="en-IN" smtClean="0"/>
              <a:pPr/>
              <a:t>05-10-2015</a:t>
            </a:fld>
            <a:endParaRPr lang="en-IN"/>
          </a:p>
        </p:txBody>
      </p:sp>
      <p:sp>
        <p:nvSpPr>
          <p:cNvPr id="20" name="Footer Placeholder 19"/>
          <p:cNvSpPr>
            <a:spLocks noGrp="1"/>
          </p:cNvSpPr>
          <p:nvPr>
            <p:ph type="ftr" sz="quarter" idx="11"/>
          </p:nvPr>
        </p:nvSpPr>
        <p:spPr/>
        <p:txBody>
          <a:bodyPr/>
          <a:lstStyle>
            <a:extLst/>
          </a:lstStyle>
          <a:p>
            <a:endParaRPr lang="en-IN"/>
          </a:p>
        </p:txBody>
      </p:sp>
      <p:sp>
        <p:nvSpPr>
          <p:cNvPr id="10" name="Slide Number Placeholder 9"/>
          <p:cNvSpPr>
            <a:spLocks noGrp="1"/>
          </p:cNvSpPr>
          <p:nvPr>
            <p:ph type="sldNum" sz="quarter" idx="12"/>
          </p:nvPr>
        </p:nvSpPr>
        <p:spPr/>
        <p:txBody>
          <a:bodyPr/>
          <a:lstStyle>
            <a:extLst/>
          </a:lstStyle>
          <a:p>
            <a:fld id="{6AB6BE77-A555-4C09-B718-CC7C4CE491C2}" type="slidenum">
              <a:rPr lang="en-IN" smtClean="0"/>
              <a:pPr/>
              <a:t>‹#›</a:t>
            </a:fld>
            <a:endParaRPr lang="en-IN"/>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05C135F-1415-450D-83EB-D51F66A591BD}" type="datetimeFigureOut">
              <a:rPr lang="en-IN" smtClean="0"/>
              <a:pPr/>
              <a:t>05-10-2015</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6AB6BE77-A555-4C09-B718-CC7C4CE491C2}"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D05C135F-1415-450D-83EB-D51F66A591BD}" type="datetimeFigureOut">
              <a:rPr lang="en-IN" smtClean="0"/>
              <a:pPr/>
              <a:t>05-10-2015</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6AB6BE77-A555-4C09-B718-CC7C4CE491C2}" type="slidenum">
              <a:rPr lang="en-IN" smtClean="0"/>
              <a:pPr/>
              <a:t>‹#›</a:t>
            </a:fld>
            <a:endParaRPr lang="en-IN"/>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05C135F-1415-450D-83EB-D51F66A591BD}" type="datetimeFigureOut">
              <a:rPr lang="en-IN" smtClean="0"/>
              <a:pPr/>
              <a:t>05-10-2015</a:t>
            </a:fld>
            <a:endParaRPr lang="en-IN"/>
          </a:p>
        </p:txBody>
      </p:sp>
      <p:sp>
        <p:nvSpPr>
          <p:cNvPr id="6" name="Footer Placeholder 5"/>
          <p:cNvSpPr>
            <a:spLocks noGrp="1"/>
          </p:cNvSpPr>
          <p:nvPr>
            <p:ph type="ftr" sz="quarter" idx="11"/>
          </p:nvPr>
        </p:nvSpPr>
        <p:spPr/>
        <p:txBody>
          <a:bodyPr/>
          <a:lstStyle>
            <a:extLst/>
          </a:lstStyle>
          <a:p>
            <a:endParaRPr lang="en-IN"/>
          </a:p>
        </p:txBody>
      </p:sp>
      <p:sp>
        <p:nvSpPr>
          <p:cNvPr id="7" name="Slide Number Placeholder 6"/>
          <p:cNvSpPr>
            <a:spLocks noGrp="1"/>
          </p:cNvSpPr>
          <p:nvPr>
            <p:ph type="sldNum" sz="quarter" idx="12"/>
          </p:nvPr>
        </p:nvSpPr>
        <p:spPr/>
        <p:txBody>
          <a:bodyPr/>
          <a:lstStyle>
            <a:extLst/>
          </a:lstStyle>
          <a:p>
            <a:fld id="{6AB6BE77-A555-4C09-B718-CC7C4CE491C2}"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05C135F-1415-450D-83EB-D51F66A591BD}" type="datetimeFigureOut">
              <a:rPr lang="en-IN" smtClean="0"/>
              <a:pPr/>
              <a:t>05-10-2015</a:t>
            </a:fld>
            <a:endParaRPr lang="en-IN"/>
          </a:p>
        </p:txBody>
      </p:sp>
      <p:sp>
        <p:nvSpPr>
          <p:cNvPr id="8" name="Footer Placeholder 7"/>
          <p:cNvSpPr>
            <a:spLocks noGrp="1"/>
          </p:cNvSpPr>
          <p:nvPr>
            <p:ph type="ftr" sz="quarter" idx="11"/>
          </p:nvPr>
        </p:nvSpPr>
        <p:spPr/>
        <p:txBody>
          <a:bodyPr/>
          <a:lstStyle>
            <a:extLst/>
          </a:lstStyle>
          <a:p>
            <a:endParaRPr lang="en-IN"/>
          </a:p>
        </p:txBody>
      </p:sp>
      <p:sp>
        <p:nvSpPr>
          <p:cNvPr id="9" name="Slide Number Placeholder 8"/>
          <p:cNvSpPr>
            <a:spLocks noGrp="1"/>
          </p:cNvSpPr>
          <p:nvPr>
            <p:ph type="sldNum" sz="quarter" idx="12"/>
          </p:nvPr>
        </p:nvSpPr>
        <p:spPr/>
        <p:txBody>
          <a:bodyPr/>
          <a:lstStyle>
            <a:extLst/>
          </a:lstStyle>
          <a:p>
            <a:fld id="{6AB6BE77-A555-4C09-B718-CC7C4CE491C2}"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D05C135F-1415-450D-83EB-D51F66A591BD}" type="datetimeFigureOut">
              <a:rPr lang="en-IN" smtClean="0"/>
              <a:pPr/>
              <a:t>05-10-2015</a:t>
            </a:fld>
            <a:endParaRPr lang="en-IN"/>
          </a:p>
        </p:txBody>
      </p:sp>
      <p:sp>
        <p:nvSpPr>
          <p:cNvPr id="4" name="Footer Placeholder 3"/>
          <p:cNvSpPr>
            <a:spLocks noGrp="1"/>
          </p:cNvSpPr>
          <p:nvPr>
            <p:ph type="ftr" sz="quarter" idx="11"/>
          </p:nvPr>
        </p:nvSpPr>
        <p:spPr/>
        <p:txBody>
          <a:bodyPr/>
          <a:lstStyle>
            <a:extLst/>
          </a:lstStyle>
          <a:p>
            <a:endParaRPr lang="en-IN"/>
          </a:p>
        </p:txBody>
      </p:sp>
      <p:sp>
        <p:nvSpPr>
          <p:cNvPr id="5" name="Slide Number Placeholder 4"/>
          <p:cNvSpPr>
            <a:spLocks noGrp="1"/>
          </p:cNvSpPr>
          <p:nvPr>
            <p:ph type="sldNum" sz="quarter" idx="12"/>
          </p:nvPr>
        </p:nvSpPr>
        <p:spPr/>
        <p:txBody>
          <a:bodyPr/>
          <a:lstStyle>
            <a:extLst/>
          </a:lstStyle>
          <a:p>
            <a:fld id="{6AB6BE77-A555-4C09-B718-CC7C4CE491C2}"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D05C135F-1415-450D-83EB-D51F66A591BD}" type="datetimeFigureOut">
              <a:rPr lang="en-IN" smtClean="0"/>
              <a:pPr/>
              <a:t>05-10-2015</a:t>
            </a:fld>
            <a:endParaRPr lang="en-IN"/>
          </a:p>
        </p:txBody>
      </p:sp>
      <p:sp>
        <p:nvSpPr>
          <p:cNvPr id="3" name="Footer Placeholder 2"/>
          <p:cNvSpPr>
            <a:spLocks noGrp="1"/>
          </p:cNvSpPr>
          <p:nvPr>
            <p:ph type="ftr" sz="quarter" idx="11"/>
          </p:nvPr>
        </p:nvSpPr>
        <p:spPr/>
        <p:txBody>
          <a:bodyPr/>
          <a:lstStyle>
            <a:extLst/>
          </a:lstStyle>
          <a:p>
            <a:endParaRPr lang="en-IN"/>
          </a:p>
        </p:txBody>
      </p:sp>
      <p:sp>
        <p:nvSpPr>
          <p:cNvPr id="4" name="Slide Number Placeholder 3"/>
          <p:cNvSpPr>
            <a:spLocks noGrp="1"/>
          </p:cNvSpPr>
          <p:nvPr>
            <p:ph type="sldNum" sz="quarter" idx="12"/>
          </p:nvPr>
        </p:nvSpPr>
        <p:spPr/>
        <p:txBody>
          <a:bodyPr/>
          <a:lstStyle>
            <a:extLst/>
          </a:lstStyle>
          <a:p>
            <a:fld id="{6AB6BE77-A555-4C09-B718-CC7C4CE491C2}" type="slidenum">
              <a:rPr lang="en-IN" smtClean="0"/>
              <a:pPr/>
              <a:t>‹#›</a:t>
            </a:fld>
            <a:endParaRPr lang="en-IN"/>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05C135F-1415-450D-83EB-D51F66A591BD}" type="datetimeFigureOut">
              <a:rPr lang="en-IN" smtClean="0"/>
              <a:pPr/>
              <a:t>05-10-2015</a:t>
            </a:fld>
            <a:endParaRPr lang="en-IN"/>
          </a:p>
        </p:txBody>
      </p:sp>
      <p:sp>
        <p:nvSpPr>
          <p:cNvPr id="6" name="Footer Placeholder 5"/>
          <p:cNvSpPr>
            <a:spLocks noGrp="1"/>
          </p:cNvSpPr>
          <p:nvPr>
            <p:ph type="ftr" sz="quarter" idx="11"/>
          </p:nvPr>
        </p:nvSpPr>
        <p:spPr/>
        <p:txBody>
          <a:bodyPr/>
          <a:lstStyle>
            <a:extLst/>
          </a:lstStyle>
          <a:p>
            <a:endParaRPr lang="en-IN"/>
          </a:p>
        </p:txBody>
      </p:sp>
      <p:sp>
        <p:nvSpPr>
          <p:cNvPr id="7" name="Slide Number Placeholder 6"/>
          <p:cNvSpPr>
            <a:spLocks noGrp="1"/>
          </p:cNvSpPr>
          <p:nvPr>
            <p:ph type="sldNum" sz="quarter" idx="12"/>
          </p:nvPr>
        </p:nvSpPr>
        <p:spPr/>
        <p:txBody>
          <a:bodyPr/>
          <a:lstStyle>
            <a:extLst/>
          </a:lstStyle>
          <a:p>
            <a:fld id="{6AB6BE77-A555-4C09-B718-CC7C4CE491C2}"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D05C135F-1415-450D-83EB-D51F66A591BD}" type="datetimeFigureOut">
              <a:rPr lang="en-IN" smtClean="0"/>
              <a:pPr/>
              <a:t>05-10-2015</a:t>
            </a:fld>
            <a:endParaRPr lang="en-IN"/>
          </a:p>
        </p:txBody>
      </p:sp>
      <p:sp>
        <p:nvSpPr>
          <p:cNvPr id="6" name="Footer Placeholder 5"/>
          <p:cNvSpPr>
            <a:spLocks noGrp="1"/>
          </p:cNvSpPr>
          <p:nvPr>
            <p:ph type="ftr" sz="quarter" idx="11"/>
          </p:nvPr>
        </p:nvSpPr>
        <p:spPr/>
        <p:txBody>
          <a:bodyPr/>
          <a:lstStyle>
            <a:extLst/>
          </a:lstStyle>
          <a:p>
            <a:endParaRPr lang="en-IN"/>
          </a:p>
        </p:txBody>
      </p:sp>
      <p:sp>
        <p:nvSpPr>
          <p:cNvPr id="7" name="Slide Number Placeholder 6"/>
          <p:cNvSpPr>
            <a:spLocks noGrp="1"/>
          </p:cNvSpPr>
          <p:nvPr>
            <p:ph type="sldNum" sz="quarter" idx="12"/>
          </p:nvPr>
        </p:nvSpPr>
        <p:spPr/>
        <p:txBody>
          <a:bodyPr/>
          <a:lstStyle>
            <a:extLst/>
          </a:lstStyle>
          <a:p>
            <a:fld id="{6AB6BE77-A555-4C09-B718-CC7C4CE491C2}" type="slidenum">
              <a:rPr lang="en-IN" smtClean="0"/>
              <a:pPr/>
              <a:t>‹#›</a:t>
            </a:fld>
            <a:endParaRPr lang="en-IN"/>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05C135F-1415-450D-83EB-D51F66A591BD}" type="datetimeFigureOut">
              <a:rPr lang="en-IN" smtClean="0"/>
              <a:pPr/>
              <a:t>05-10-2015</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6AB6BE77-A555-4C09-B718-CC7C4CE491C2}"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05C135F-1415-450D-83EB-D51F66A591BD}" type="datetimeFigureOut">
              <a:rPr lang="en-IN" smtClean="0"/>
              <a:pPr/>
              <a:t>05-10-2015</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6AB6BE77-A555-4C09-B718-CC7C4CE491C2}"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D05C135F-1415-450D-83EB-D51F66A591BD}" type="datetimeFigureOut">
              <a:rPr lang="en-IN" smtClean="0"/>
              <a:pPr/>
              <a:t>05-10-2015</a:t>
            </a:fld>
            <a:endParaRPr lang="en-IN"/>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IN"/>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6AB6BE77-A555-4C09-B718-CC7C4CE491C2}" type="slidenum">
              <a:rPr lang="en-IN" smtClean="0"/>
              <a:pPr/>
              <a:t>‹#›</a:t>
            </a:fld>
            <a:endParaRPr lang="en-IN"/>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9592" y="404664"/>
            <a:ext cx="8064896" cy="1872209"/>
          </a:xfrm>
        </p:spPr>
        <p:txBody>
          <a:bodyPr>
            <a:normAutofit/>
          </a:bodyPr>
          <a:lstStyle/>
          <a:p>
            <a:pPr algn="ctr"/>
            <a:r>
              <a:rPr lang="en-IN" sz="2400" dirty="0" smtClean="0">
                <a:solidFill>
                  <a:srgbClr val="00B050"/>
                </a:solidFill>
                <a:latin typeface="Times New Roman" pitchFamily="18" charset="0"/>
                <a:cs typeface="Times New Roman" pitchFamily="18" charset="0"/>
              </a:rPr>
              <a:t>Extracellular green synthesis of gold nanoparticles by indigenous </a:t>
            </a:r>
            <a:r>
              <a:rPr lang="en-IN" sz="2400" i="1" dirty="0" smtClean="0">
                <a:solidFill>
                  <a:srgbClr val="00B050"/>
                </a:solidFill>
                <a:latin typeface="Times New Roman" pitchFamily="18" charset="0"/>
                <a:cs typeface="Times New Roman" pitchFamily="18" charset="0"/>
              </a:rPr>
              <a:t>Bacillus licheniformis </a:t>
            </a:r>
            <a:r>
              <a:rPr lang="en-IN" sz="2400" dirty="0" smtClean="0">
                <a:solidFill>
                  <a:srgbClr val="00B050"/>
                </a:solidFill>
                <a:latin typeface="Times New Roman" pitchFamily="18" charset="0"/>
                <a:cs typeface="Times New Roman" pitchFamily="18" charset="0"/>
              </a:rPr>
              <a:t>GPI-2: a noble biological approach </a:t>
            </a:r>
            <a:endParaRPr lang="en-IN" sz="2400" dirty="0">
              <a:solidFill>
                <a:srgbClr val="00B050"/>
              </a:solidFill>
              <a:latin typeface="Times New Roman" pitchFamily="18" charset="0"/>
              <a:cs typeface="Times New Roman" pitchFamily="18" charset="0"/>
            </a:endParaRPr>
          </a:p>
        </p:txBody>
      </p:sp>
      <p:sp>
        <p:nvSpPr>
          <p:cNvPr id="3" name="Subtitle 2"/>
          <p:cNvSpPr>
            <a:spLocks noGrp="1"/>
          </p:cNvSpPr>
          <p:nvPr>
            <p:ph type="subTitle" idx="1"/>
          </p:nvPr>
        </p:nvSpPr>
        <p:spPr>
          <a:xfrm>
            <a:off x="1115616" y="3573016"/>
            <a:ext cx="8136904" cy="1440160"/>
          </a:xfrm>
        </p:spPr>
        <p:txBody>
          <a:bodyPr>
            <a:normAutofit lnSpcReduction="10000"/>
          </a:bodyPr>
          <a:lstStyle/>
          <a:p>
            <a:pPr algn="ctr"/>
            <a:r>
              <a:rPr lang="en-IN" sz="2000" dirty="0" smtClean="0">
                <a:solidFill>
                  <a:schemeClr val="tx1"/>
                </a:solidFill>
                <a:latin typeface="Times New Roman" pitchFamily="18" charset="0"/>
                <a:cs typeface="Times New Roman" pitchFamily="18" charset="0"/>
              </a:rPr>
              <a:t>Rajni Kant Thakur and Poonam Shirkot</a:t>
            </a:r>
          </a:p>
          <a:p>
            <a:pPr algn="ctr"/>
            <a:r>
              <a:rPr lang="en-IN" sz="2000" dirty="0" smtClean="0">
                <a:solidFill>
                  <a:schemeClr val="tx1"/>
                </a:solidFill>
                <a:latin typeface="Times New Roman" pitchFamily="18" charset="0"/>
                <a:cs typeface="Times New Roman" pitchFamily="18" charset="0"/>
              </a:rPr>
              <a:t>Department of Biotechnology</a:t>
            </a:r>
          </a:p>
          <a:p>
            <a:pPr algn="ctr"/>
            <a:r>
              <a:rPr lang="en-IN" sz="2000" dirty="0" smtClean="0">
                <a:solidFill>
                  <a:schemeClr val="tx1"/>
                </a:solidFill>
                <a:latin typeface="Times New Roman" pitchFamily="18" charset="0"/>
                <a:cs typeface="Times New Roman" pitchFamily="18" charset="0"/>
              </a:rPr>
              <a:t>Dr. Y.S PARMAR UNIVERSITY OF HORTICULTURE AND FORESTRY</a:t>
            </a:r>
          </a:p>
          <a:p>
            <a:pPr algn="ctr"/>
            <a:r>
              <a:rPr lang="en-IN" sz="2000" dirty="0" smtClean="0">
                <a:solidFill>
                  <a:schemeClr val="tx1"/>
                </a:solidFill>
                <a:latin typeface="Times New Roman" pitchFamily="18" charset="0"/>
                <a:cs typeface="Times New Roman" pitchFamily="18" charset="0"/>
              </a:rPr>
              <a:t>Email id : rajnithakur136@yahoo.in</a:t>
            </a:r>
          </a:p>
          <a:p>
            <a:pPr algn="ctr"/>
            <a:endParaRPr lang="en-IN" sz="2000"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3608" y="188641"/>
            <a:ext cx="7643192" cy="5937523"/>
          </a:xfrm>
        </p:spPr>
        <p:txBody>
          <a:bodyPr>
            <a:normAutofit fontScale="25000" lnSpcReduction="20000"/>
          </a:bodyPr>
          <a:lstStyle/>
          <a:p>
            <a:pPr algn="just">
              <a:lnSpc>
                <a:spcPct val="170000"/>
              </a:lnSpc>
              <a:buNone/>
            </a:pPr>
            <a:endParaRPr lang="en-IN" sz="3400" dirty="0" smtClean="0">
              <a:latin typeface="Times New Roman" pitchFamily="18" charset="0"/>
              <a:cs typeface="Times New Roman" pitchFamily="18" charset="0"/>
            </a:endParaRPr>
          </a:p>
          <a:p>
            <a:pPr algn="just">
              <a:lnSpc>
                <a:spcPct val="170000"/>
              </a:lnSpc>
            </a:pPr>
            <a:r>
              <a:rPr lang="en-IN" sz="7200" b="1" dirty="0" smtClean="0">
                <a:solidFill>
                  <a:srgbClr val="231F20"/>
                </a:solidFill>
                <a:latin typeface="Times New Roman"/>
                <a:ea typeface="Calibri"/>
              </a:rPr>
              <a:t>Nanotechnology is a group of emerging technologies in which the structure of matter is controlled at the nanometer scale to produce novel materials and devices that have useful and unique properties.</a:t>
            </a:r>
          </a:p>
          <a:p>
            <a:pPr algn="just">
              <a:lnSpc>
                <a:spcPct val="170000"/>
              </a:lnSpc>
            </a:pPr>
            <a:endParaRPr lang="en-IN" sz="7200" b="1" dirty="0" smtClean="0">
              <a:solidFill>
                <a:srgbClr val="231F20"/>
              </a:solidFill>
              <a:latin typeface="Times New Roman"/>
              <a:ea typeface="Calibri"/>
            </a:endParaRPr>
          </a:p>
          <a:p>
            <a:pPr algn="just">
              <a:lnSpc>
                <a:spcPct val="170000"/>
              </a:lnSpc>
            </a:pPr>
            <a:r>
              <a:rPr lang="en-IN" sz="7200" b="1" dirty="0" smtClean="0">
                <a:solidFill>
                  <a:srgbClr val="231F20"/>
                </a:solidFill>
                <a:latin typeface="Times New Roman"/>
                <a:ea typeface="Calibri"/>
              </a:rPr>
              <a:t> </a:t>
            </a:r>
            <a:r>
              <a:rPr lang="en-IN" sz="7200" b="1" dirty="0" err="1" smtClean="0">
                <a:latin typeface="Times New Roman" pitchFamily="18" charset="0"/>
                <a:cs typeface="Times New Roman" pitchFamily="18" charset="0"/>
              </a:rPr>
              <a:t>Nanoparticle</a:t>
            </a:r>
            <a:r>
              <a:rPr lang="en-IN" sz="7200" b="1" dirty="0" smtClean="0">
                <a:latin typeface="Times New Roman" pitchFamily="18" charset="0"/>
                <a:cs typeface="Times New Roman" pitchFamily="18" charset="0"/>
              </a:rPr>
              <a:t> research is currently an area of intense scientific interest as this plays an important role in a variety of potential applications in fields of biomedicine, </a:t>
            </a:r>
            <a:r>
              <a:rPr lang="en-IN" sz="7200" b="1" dirty="0" smtClean="0">
                <a:latin typeface="Times New Roman"/>
                <a:ea typeface="Calibri"/>
              </a:rPr>
              <a:t>in biomedical research like X-ray computed tomography and magnetic resonance imaging , cancer research,  drug delivery applications, and its optical properties for cancer diagnosis and photo thermal therapy. </a:t>
            </a:r>
          </a:p>
          <a:p>
            <a:pPr algn="just">
              <a:lnSpc>
                <a:spcPct val="170000"/>
              </a:lnSpc>
            </a:pPr>
            <a:endParaRPr lang="en-IN" sz="7200" b="1" dirty="0" smtClean="0">
              <a:latin typeface="Times New Roman"/>
              <a:cs typeface="Times New Roman" pitchFamily="18" charset="0"/>
            </a:endParaRPr>
          </a:p>
          <a:p>
            <a:pPr algn="just">
              <a:lnSpc>
                <a:spcPct val="170000"/>
              </a:lnSpc>
            </a:pPr>
            <a:r>
              <a:rPr lang="en-IN" sz="7200" b="1" dirty="0" smtClean="0">
                <a:latin typeface="Times New Roman" pitchFamily="18" charset="0"/>
                <a:cs typeface="Times New Roman" pitchFamily="18" charset="0"/>
              </a:rPr>
              <a:t>Physical and chemical methods of nanoparticles synthesis are too expensive and toxic with requirements of high temperature and pressure condition.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600" y="260649"/>
            <a:ext cx="7715200" cy="5865516"/>
          </a:xfrm>
        </p:spPr>
        <p:txBody>
          <a:bodyPr>
            <a:normAutofit/>
          </a:bodyPr>
          <a:lstStyle/>
          <a:p>
            <a:pPr algn="just"/>
            <a:r>
              <a:rPr lang="en-IN" sz="2200" b="1" dirty="0" smtClean="0">
                <a:latin typeface="Times New Roman" pitchFamily="18" charset="0"/>
                <a:cs typeface="Times New Roman" pitchFamily="18" charset="0"/>
              </a:rPr>
              <a:t>In contrast to chemical and physical methods, microbial processes for synthesizing nanomaterials can be achieved in aqueous phase under gentle and environmentally benign conditions. Moreover use of microorganisms for synthesis of functional nanoparticles is </a:t>
            </a:r>
            <a:r>
              <a:rPr lang="en-IN" sz="2200" b="1" dirty="0" err="1" smtClean="0">
                <a:latin typeface="Times New Roman" pitchFamily="18" charset="0"/>
                <a:cs typeface="Times New Roman" pitchFamily="18" charset="0"/>
              </a:rPr>
              <a:t>ecofriendly</a:t>
            </a:r>
            <a:r>
              <a:rPr lang="en-IN" sz="2200" b="1" dirty="0" smtClean="0">
                <a:latin typeface="Times New Roman" pitchFamily="18" charset="0"/>
                <a:cs typeface="Times New Roman" pitchFamily="18" charset="0"/>
              </a:rPr>
              <a:t>, comparatively inexpensive and faster.</a:t>
            </a:r>
          </a:p>
          <a:p>
            <a:pPr algn="just"/>
            <a:endParaRPr lang="en-IN" sz="2200" b="1" dirty="0" smtClean="0">
              <a:latin typeface="Times New Roman" pitchFamily="18" charset="0"/>
              <a:cs typeface="Times New Roman" pitchFamily="18" charset="0"/>
            </a:endParaRPr>
          </a:p>
          <a:p>
            <a:pPr algn="just"/>
            <a:endParaRPr lang="en-IN" sz="2200" b="1" dirty="0" smtClean="0">
              <a:latin typeface="Times New Roman" pitchFamily="18" charset="0"/>
              <a:cs typeface="Times New Roman" pitchFamily="18" charset="0"/>
            </a:endParaRPr>
          </a:p>
          <a:p>
            <a:pPr algn="just"/>
            <a:r>
              <a:rPr lang="en-IN" sz="2200" b="1" dirty="0" smtClean="0">
                <a:latin typeface="Times New Roman" pitchFamily="18" charset="0"/>
                <a:cs typeface="Times New Roman" pitchFamily="18" charset="0"/>
              </a:rPr>
              <a:t> The ability of microorganisms to change oxidation state of metals and their microbial processes has opened up new opportunity to explore novel applications such as biosynthesis of metal nanomaterials. This approach has become attractive focus in current green biotechnology towards sustainable development.</a:t>
            </a:r>
          </a:p>
          <a:p>
            <a:endParaRPr lang="en-I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Rajnikant\AppData\Local\Microsoft\Windows\Temporary Internet Files\Content.Word\DSCN0566.jpg"/>
          <p:cNvPicPr/>
          <p:nvPr/>
        </p:nvPicPr>
        <p:blipFill>
          <a:blip r:embed="rId2" cstate="print"/>
          <a:srcRect/>
          <a:stretch>
            <a:fillRect/>
          </a:stretch>
        </p:blipFill>
        <p:spPr bwMode="auto">
          <a:xfrm>
            <a:off x="1016000" y="956955"/>
            <a:ext cx="3454400" cy="131884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C:\Users\Rajnikant\Desktop\MINE PICS ALL\Gold Mine Expedetion\20140416_135616.jpg"/>
          <p:cNvPicPr preferRelativeResize="0"/>
          <p:nvPr/>
        </p:nvPicPr>
        <p:blipFill>
          <a:blip r:embed="rId3" cstate="print"/>
          <a:srcRect/>
          <a:stretch>
            <a:fillRect/>
          </a:stretch>
        </p:blipFill>
        <p:spPr bwMode="auto">
          <a:xfrm>
            <a:off x="4744720" y="956955"/>
            <a:ext cx="3450336" cy="13167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descr="C:\Users\Rajnikant\Desktop\MINE PICS ALL\Gold Mine Expedetion\20140416_130632.jpg"/>
          <p:cNvPicPr preferRelativeResize="0"/>
          <p:nvPr/>
        </p:nvPicPr>
        <p:blipFill>
          <a:blip r:embed="rId4" cstate="print"/>
          <a:srcRect/>
          <a:stretch>
            <a:fillRect/>
          </a:stretch>
        </p:blipFill>
        <p:spPr bwMode="auto">
          <a:xfrm>
            <a:off x="1016000" y="2745310"/>
            <a:ext cx="3450336" cy="13167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C:\Users\Rajnikant\Pictures\2012-08-22\DSCN0576.JPG"/>
          <p:cNvPicPr preferRelativeResize="0"/>
          <p:nvPr/>
        </p:nvPicPr>
        <p:blipFill>
          <a:blip r:embed="rId5" cstate="print"/>
          <a:srcRect/>
          <a:stretch>
            <a:fillRect/>
          </a:stretch>
        </p:blipFill>
        <p:spPr bwMode="auto">
          <a:xfrm>
            <a:off x="4714240" y="2745310"/>
            <a:ext cx="3450336" cy="13167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TextBox 7"/>
          <p:cNvSpPr txBox="1"/>
          <p:nvPr/>
        </p:nvSpPr>
        <p:spPr>
          <a:xfrm>
            <a:off x="982133" y="4220309"/>
            <a:ext cx="7298267" cy="1015663"/>
          </a:xfrm>
          <a:prstGeom prst="rect">
            <a:avLst/>
          </a:prstGeom>
          <a:noFill/>
        </p:spPr>
        <p:txBody>
          <a:bodyPr wrap="square" rtlCol="0">
            <a:spAutoFit/>
          </a:bodyPr>
          <a:lstStyle/>
          <a:p>
            <a:pPr marL="635000" lvl="0" indent="-635000" algn="just"/>
            <a:r>
              <a:rPr lang="en-US" sz="2000" b="1" dirty="0" smtClean="0">
                <a:latin typeface="Times New Roman" pitchFamily="18" charset="0"/>
                <a:ea typeface="Calibri" pitchFamily="34" charset="0"/>
                <a:cs typeface="Times New Roman" pitchFamily="18" charset="0"/>
              </a:rPr>
              <a:t>Figure 1: Sample collection sites: Khaltunala gold mine from where sample were collected, representing (a) pebble (b)  roof topping (c) </a:t>
            </a:r>
            <a:r>
              <a:rPr lang="en-US" sz="2000" b="1" dirty="0" err="1" smtClean="0">
                <a:latin typeface="Times New Roman" pitchFamily="18" charset="0"/>
                <a:ea typeface="Calibri" pitchFamily="34" charset="0"/>
                <a:cs typeface="Times New Roman" pitchFamily="18" charset="0"/>
              </a:rPr>
              <a:t>biofilm</a:t>
            </a:r>
            <a:r>
              <a:rPr lang="en-US" sz="2000" b="1" dirty="0" smtClean="0">
                <a:latin typeface="Times New Roman" pitchFamily="18" charset="0"/>
                <a:ea typeface="Calibri" pitchFamily="34" charset="0"/>
                <a:cs typeface="Times New Roman" pitchFamily="18" charset="0"/>
              </a:rPr>
              <a:t> (d) yellow soil</a:t>
            </a:r>
            <a:endParaRPr lang="en-US" sz="2000" b="1" dirty="0"/>
          </a:p>
        </p:txBody>
      </p:sp>
      <p:sp>
        <p:nvSpPr>
          <p:cNvPr id="9" name="Oval 8"/>
          <p:cNvSpPr/>
          <p:nvPr/>
        </p:nvSpPr>
        <p:spPr>
          <a:xfrm>
            <a:off x="3942080" y="2009922"/>
            <a:ext cx="508000" cy="26376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a</a:t>
            </a:r>
            <a:endParaRPr lang="en-US" b="1" dirty="0">
              <a:solidFill>
                <a:schemeClr val="tx1"/>
              </a:solidFill>
            </a:endParaRPr>
          </a:p>
        </p:txBody>
      </p:sp>
      <p:sp>
        <p:nvSpPr>
          <p:cNvPr id="10" name="Oval 9"/>
          <p:cNvSpPr/>
          <p:nvPr/>
        </p:nvSpPr>
        <p:spPr>
          <a:xfrm>
            <a:off x="7721600" y="2020472"/>
            <a:ext cx="508000" cy="26376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b</a:t>
            </a:r>
            <a:endParaRPr lang="en-US" b="1" dirty="0">
              <a:solidFill>
                <a:schemeClr val="tx1"/>
              </a:solidFill>
            </a:endParaRPr>
          </a:p>
        </p:txBody>
      </p:sp>
      <p:sp>
        <p:nvSpPr>
          <p:cNvPr id="11" name="Oval 10"/>
          <p:cNvSpPr/>
          <p:nvPr/>
        </p:nvSpPr>
        <p:spPr>
          <a:xfrm>
            <a:off x="3972560" y="3798278"/>
            <a:ext cx="508000" cy="26376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c</a:t>
            </a:r>
            <a:endParaRPr lang="en-US" b="1" dirty="0">
              <a:solidFill>
                <a:schemeClr val="tx1"/>
              </a:solidFill>
            </a:endParaRPr>
          </a:p>
        </p:txBody>
      </p:sp>
      <p:sp>
        <p:nvSpPr>
          <p:cNvPr id="12" name="Oval 11"/>
          <p:cNvSpPr/>
          <p:nvPr/>
        </p:nvSpPr>
        <p:spPr>
          <a:xfrm>
            <a:off x="7660640" y="3803552"/>
            <a:ext cx="508000" cy="26376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d</a:t>
            </a:r>
            <a:endParaRPr lang="en-US" b="1" dirty="0">
              <a:solidFill>
                <a:schemeClr val="tx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Rajnikant\Desktop\My Grand's\20140506_110302.jpg"/>
          <p:cNvPicPr/>
          <p:nvPr/>
        </p:nvPicPr>
        <p:blipFill>
          <a:blip r:embed="rId2" cstate="print"/>
          <a:srcRect/>
          <a:stretch>
            <a:fillRect/>
          </a:stretch>
        </p:blipFill>
        <p:spPr bwMode="auto">
          <a:xfrm>
            <a:off x="1323413" y="1102076"/>
            <a:ext cx="3045387" cy="15604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C:\Users\Rajnikant\AppData\Local\Microsoft\Windows\Temporary Internet Files\Content.Word\20140506_090416.jpg"/>
          <p:cNvPicPr preferRelativeResize="0">
            <a:picLocks/>
          </p:cNvPicPr>
          <p:nvPr/>
        </p:nvPicPr>
        <p:blipFill>
          <a:blip r:embed="rId3" cstate="print"/>
          <a:srcRect/>
          <a:stretch>
            <a:fillRect/>
          </a:stretch>
        </p:blipFill>
        <p:spPr bwMode="auto">
          <a:xfrm>
            <a:off x="4707464" y="1101393"/>
            <a:ext cx="3048000" cy="15636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preferRelativeResize="0">
            <a:picLocks/>
          </p:cNvPicPr>
          <p:nvPr/>
        </p:nvPicPr>
        <p:blipFill>
          <a:blip r:embed="rId4" cstate="print"/>
          <a:srcRect/>
          <a:stretch>
            <a:fillRect/>
          </a:stretch>
        </p:blipFill>
        <p:spPr bwMode="auto">
          <a:xfrm>
            <a:off x="1340152" y="3083434"/>
            <a:ext cx="3048000" cy="15636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C:\Users\Rajnikant\Desktop\My Grand's\20140506_084413.jpg"/>
          <p:cNvPicPr preferRelativeResize="0">
            <a:picLocks/>
          </p:cNvPicPr>
          <p:nvPr/>
        </p:nvPicPr>
        <p:blipFill>
          <a:blip r:embed="rId5" cstate="print"/>
          <a:srcRect/>
          <a:stretch>
            <a:fillRect/>
          </a:stretch>
        </p:blipFill>
        <p:spPr bwMode="auto">
          <a:xfrm>
            <a:off x="4770360" y="3082262"/>
            <a:ext cx="3048000" cy="15636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Rectangle 11"/>
          <p:cNvSpPr/>
          <p:nvPr/>
        </p:nvSpPr>
        <p:spPr>
          <a:xfrm>
            <a:off x="895048" y="4986186"/>
            <a:ext cx="7416800" cy="584775"/>
          </a:xfrm>
          <a:prstGeom prst="rect">
            <a:avLst/>
          </a:prstGeom>
        </p:spPr>
        <p:txBody>
          <a:bodyPr wrap="square">
            <a:spAutoFit/>
          </a:bodyPr>
          <a:lstStyle/>
          <a:p>
            <a:pPr lvl="0" algn="just" fontAlgn="base">
              <a:spcBef>
                <a:spcPct val="0"/>
              </a:spcBef>
              <a:spcAft>
                <a:spcPct val="0"/>
              </a:spcAft>
            </a:pPr>
            <a:r>
              <a:rPr lang="en-US" sz="1600" b="1" dirty="0" smtClean="0">
                <a:latin typeface="Times New Roman" pitchFamily="18" charset="0"/>
                <a:ea typeface="Calibri" pitchFamily="34" charset="0"/>
                <a:cs typeface="Times New Roman" pitchFamily="18" charset="0"/>
              </a:rPr>
              <a:t>Figure 1b: Selected hot water springs of Himachal Pradesh (a) Manikaran (b) Kasol  (c) Vashisht  (d) Kalath</a:t>
            </a:r>
            <a:endParaRPr lang="en-US" sz="1600" dirty="0" smtClean="0">
              <a:latin typeface="Times New Roman" pitchFamily="18" charset="0"/>
              <a:cs typeface="Times New Roman" pitchFamily="18" charset="0"/>
            </a:endParaRPr>
          </a:p>
        </p:txBody>
      </p:sp>
      <p:sp>
        <p:nvSpPr>
          <p:cNvPr id="13" name="Oval 12"/>
          <p:cNvSpPr/>
          <p:nvPr/>
        </p:nvSpPr>
        <p:spPr>
          <a:xfrm>
            <a:off x="3962400" y="2479431"/>
            <a:ext cx="406400" cy="21101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latin typeface="Times New Roman" pitchFamily="18" charset="0"/>
                <a:cs typeface="Times New Roman" pitchFamily="18" charset="0"/>
              </a:rPr>
              <a:t>a</a:t>
            </a:r>
            <a:endParaRPr lang="en-US" b="1" dirty="0">
              <a:solidFill>
                <a:schemeClr val="tx1"/>
              </a:solidFill>
              <a:latin typeface="Times New Roman" pitchFamily="18" charset="0"/>
              <a:cs typeface="Times New Roman" pitchFamily="18" charset="0"/>
            </a:endParaRPr>
          </a:p>
        </p:txBody>
      </p:sp>
      <p:sp>
        <p:nvSpPr>
          <p:cNvPr id="14" name="Oval 13"/>
          <p:cNvSpPr/>
          <p:nvPr/>
        </p:nvSpPr>
        <p:spPr>
          <a:xfrm>
            <a:off x="7416800" y="4431323"/>
            <a:ext cx="406400" cy="21101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latin typeface="Times New Roman" pitchFamily="18" charset="0"/>
                <a:cs typeface="Times New Roman" pitchFamily="18" charset="0"/>
              </a:rPr>
              <a:t>d</a:t>
            </a:r>
            <a:endParaRPr lang="en-US" b="1" dirty="0">
              <a:solidFill>
                <a:schemeClr val="tx1"/>
              </a:solidFill>
              <a:latin typeface="Times New Roman" pitchFamily="18" charset="0"/>
              <a:cs typeface="Times New Roman" pitchFamily="18" charset="0"/>
            </a:endParaRPr>
          </a:p>
        </p:txBody>
      </p:sp>
      <p:sp>
        <p:nvSpPr>
          <p:cNvPr id="15" name="Oval 14"/>
          <p:cNvSpPr/>
          <p:nvPr/>
        </p:nvSpPr>
        <p:spPr>
          <a:xfrm>
            <a:off x="3962400" y="4431323"/>
            <a:ext cx="406400" cy="21101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latin typeface="Times New Roman" pitchFamily="18" charset="0"/>
                <a:cs typeface="Times New Roman" pitchFamily="18" charset="0"/>
              </a:rPr>
              <a:t>c</a:t>
            </a:r>
            <a:endParaRPr lang="en-US" b="1" dirty="0">
              <a:solidFill>
                <a:schemeClr val="tx1"/>
              </a:solidFill>
              <a:latin typeface="Times New Roman" pitchFamily="18" charset="0"/>
              <a:cs typeface="Times New Roman" pitchFamily="18" charset="0"/>
            </a:endParaRPr>
          </a:p>
        </p:txBody>
      </p:sp>
      <p:sp>
        <p:nvSpPr>
          <p:cNvPr id="16" name="Oval 15"/>
          <p:cNvSpPr/>
          <p:nvPr/>
        </p:nvSpPr>
        <p:spPr>
          <a:xfrm>
            <a:off x="7416800" y="2479431"/>
            <a:ext cx="406400" cy="21101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latin typeface="Times New Roman" pitchFamily="18" charset="0"/>
                <a:cs typeface="Times New Roman" pitchFamily="18" charset="0"/>
              </a:rPr>
              <a:t>b</a:t>
            </a:r>
            <a:endParaRPr lang="en-US" b="1"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4888" y="188640"/>
            <a:ext cx="8229600" cy="6408712"/>
          </a:xfrm>
        </p:spPr>
        <p:txBody>
          <a:bodyPr>
            <a:normAutofit/>
          </a:bodyPr>
          <a:lstStyle/>
          <a:p>
            <a:pPr algn="ctr">
              <a:buNone/>
            </a:pPr>
            <a:endParaRPr lang="en-IN" sz="2400" dirty="0" smtClean="0"/>
          </a:p>
          <a:p>
            <a:pPr algn="just">
              <a:buNone/>
            </a:pPr>
            <a:r>
              <a:rPr lang="en-IN" sz="1800" dirty="0" smtClean="0">
                <a:latin typeface="Times New Roman" pitchFamily="18" charset="0"/>
                <a:cs typeface="Times New Roman" pitchFamily="18" charset="0"/>
              </a:rPr>
              <a:t>      </a:t>
            </a:r>
            <a:r>
              <a:rPr lang="en-IN" sz="2000" dirty="0" smtClean="0">
                <a:latin typeface="Times New Roman" pitchFamily="18" charset="0"/>
                <a:cs typeface="Times New Roman" pitchFamily="18" charset="0"/>
              </a:rPr>
              <a:t>Isolation of gold nanoparticles synthesizing bacteria was carried out from different samples viz. yellow soil, pebbles, </a:t>
            </a:r>
            <a:r>
              <a:rPr lang="en-IN" sz="2000" dirty="0" err="1" smtClean="0">
                <a:latin typeface="Times New Roman" pitchFamily="18" charset="0"/>
                <a:cs typeface="Times New Roman" pitchFamily="18" charset="0"/>
              </a:rPr>
              <a:t>biofilm</a:t>
            </a:r>
            <a:r>
              <a:rPr lang="en-IN" sz="2000" dirty="0" smtClean="0">
                <a:latin typeface="Times New Roman" pitchFamily="18" charset="0"/>
                <a:cs typeface="Times New Roman" pitchFamily="18" charset="0"/>
              </a:rPr>
              <a:t> and stalagmites collected from a local gold mine using nutrient agar medium at 37ºC. </a:t>
            </a:r>
          </a:p>
          <a:p>
            <a:pPr algn="just">
              <a:buNone/>
            </a:pPr>
            <a:endParaRPr lang="en-IN" sz="2000" dirty="0" smtClean="0">
              <a:latin typeface="Times New Roman" pitchFamily="18" charset="0"/>
              <a:cs typeface="Times New Roman" pitchFamily="18" charset="0"/>
            </a:endParaRPr>
          </a:p>
          <a:p>
            <a:pPr algn="just">
              <a:buNone/>
            </a:pPr>
            <a:r>
              <a:rPr lang="en-IN" sz="2000" dirty="0" smtClean="0">
                <a:latin typeface="Times New Roman" pitchFamily="18" charset="0"/>
                <a:cs typeface="Times New Roman" pitchFamily="18" charset="0"/>
              </a:rPr>
              <a:t>       </a:t>
            </a:r>
            <a:r>
              <a:rPr lang="en-IN" sz="2000" dirty="0" smtClean="0"/>
              <a:t>Pure colonies isolated from the pebble sample were characterized for their morphological and physiological characteristics by various biochemical tests using the </a:t>
            </a:r>
            <a:r>
              <a:rPr lang="en-IN" sz="2000" dirty="0" err="1" smtClean="0"/>
              <a:t>Bergeys</a:t>
            </a:r>
            <a:r>
              <a:rPr lang="en-IN" sz="2000" dirty="0" smtClean="0"/>
              <a:t> Manual of Determinative Bacteriology.</a:t>
            </a:r>
          </a:p>
          <a:p>
            <a:pPr algn="just">
              <a:buNone/>
            </a:pPr>
            <a:r>
              <a:rPr lang="en-IN" sz="2000" dirty="0" smtClean="0">
                <a:latin typeface="Times New Roman" pitchFamily="18" charset="0"/>
                <a:cs typeface="Times New Roman" pitchFamily="18" charset="0"/>
              </a:rPr>
              <a:t>      </a:t>
            </a:r>
          </a:p>
          <a:p>
            <a:pPr algn="just">
              <a:buNone/>
            </a:pPr>
            <a:r>
              <a:rPr lang="en-IN" sz="2000" dirty="0" smtClean="0">
                <a:latin typeface="Times New Roman" pitchFamily="18" charset="0"/>
                <a:cs typeface="Times New Roman" pitchFamily="18" charset="0"/>
              </a:rPr>
              <a:t>       </a:t>
            </a:r>
            <a:r>
              <a:rPr lang="en-IN" sz="2000" dirty="0" smtClean="0"/>
              <a:t>The screened strain is an aerobic, gram positive, rod shaped with round colonies in shape, 2 mm in diameter with undulated margin, opaque with rough surface. GPI-2 bacterial isolate tested positive for </a:t>
            </a:r>
            <a:r>
              <a:rPr lang="en-IN" sz="2000" dirty="0" err="1" smtClean="0"/>
              <a:t>arginine</a:t>
            </a:r>
            <a:r>
              <a:rPr lang="en-IN" sz="2000" dirty="0" smtClean="0"/>
              <a:t> </a:t>
            </a:r>
            <a:r>
              <a:rPr lang="en-IN" sz="2000" dirty="0" err="1" smtClean="0"/>
              <a:t>dihydrolase</a:t>
            </a:r>
            <a:r>
              <a:rPr lang="en-IN" sz="2000" dirty="0" smtClean="0"/>
              <a:t>, hydrolysis of </a:t>
            </a:r>
            <a:r>
              <a:rPr lang="en-IN" sz="2000" dirty="0" err="1" smtClean="0"/>
              <a:t>esculin</a:t>
            </a:r>
            <a:r>
              <a:rPr lang="en-IN" sz="2000" dirty="0" smtClean="0"/>
              <a:t>, beta galactosidase, phenyl </a:t>
            </a:r>
            <a:r>
              <a:rPr lang="en-IN" sz="2000" dirty="0" err="1" smtClean="0"/>
              <a:t>alanine</a:t>
            </a:r>
            <a:r>
              <a:rPr lang="en-IN" sz="2000" dirty="0" smtClean="0"/>
              <a:t> </a:t>
            </a:r>
            <a:r>
              <a:rPr lang="en-IN" sz="2000" dirty="0" err="1" smtClean="0"/>
              <a:t>deaminated</a:t>
            </a:r>
            <a:r>
              <a:rPr lang="en-IN" sz="2000" dirty="0" smtClean="0"/>
              <a:t>, degradation of tyrosine acid production from glycerol, </a:t>
            </a:r>
            <a:r>
              <a:rPr lang="en-IN" sz="2000" dirty="0" err="1" smtClean="0"/>
              <a:t>salicine</a:t>
            </a:r>
            <a:r>
              <a:rPr lang="en-IN" sz="2000" dirty="0" smtClean="0"/>
              <a:t>, starch, glycogen, lactose, D mannose, maltose, ribose, </a:t>
            </a:r>
            <a:r>
              <a:rPr lang="en-IN" sz="2000" dirty="0" err="1" smtClean="0"/>
              <a:t>Sorbitol</a:t>
            </a:r>
            <a:r>
              <a:rPr lang="en-IN" sz="2000" dirty="0" smtClean="0"/>
              <a:t>, sucrose.</a:t>
            </a:r>
          </a:p>
          <a:p>
            <a:pPr algn="just">
              <a:buNone/>
            </a:pPr>
            <a:endParaRPr lang="en-IN" sz="1800" dirty="0" smtClean="0"/>
          </a:p>
          <a:p>
            <a:pPr algn="just">
              <a:buNone/>
            </a:pPr>
            <a:r>
              <a:rPr lang="en-IN" sz="1800" dirty="0" smtClean="0"/>
              <a:t>       </a:t>
            </a:r>
          </a:p>
          <a:p>
            <a:pPr algn="just">
              <a:buNone/>
            </a:pPr>
            <a:r>
              <a:rPr lang="en-IN" sz="1800" dirty="0" smtClean="0">
                <a:latin typeface="Times New Roman" pitchFamily="18" charset="0"/>
                <a:cs typeface="Times New Roman" pitchFamily="18" charset="0"/>
              </a:rPr>
              <a:t>       </a:t>
            </a:r>
          </a:p>
          <a:p>
            <a:pPr algn="just">
              <a:buNone/>
            </a:pPr>
            <a:endParaRPr lang="en-IN" sz="1800"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7"/>
            <a:ext cx="8229600" cy="5793508"/>
          </a:xfrm>
        </p:spPr>
        <p:txBody>
          <a:bodyPr>
            <a:normAutofit fontScale="85000" lnSpcReduction="20000"/>
          </a:bodyPr>
          <a:lstStyle/>
          <a:p>
            <a:pPr algn="just">
              <a:lnSpc>
                <a:spcPct val="150000"/>
              </a:lnSpc>
            </a:pPr>
            <a:r>
              <a:rPr lang="en-IN" sz="2000" dirty="0" smtClean="0">
                <a:latin typeface="Times New Roman" pitchFamily="18" charset="0"/>
                <a:ea typeface="Calibri"/>
                <a:cs typeface="Times New Roman" pitchFamily="18" charset="0"/>
              </a:rPr>
              <a:t>Molecular characterization was carried out using 16S r DNA-PCR technology. Total genomic DNA of the GPI-2 bacterial isolate was extracted successfully using genomic DNA extraction Mini kit (Real Genomics) and was selectively amplified with universal primers for 16S </a:t>
            </a:r>
            <a:r>
              <a:rPr lang="en-IN" sz="2000" i="1" dirty="0" err="1" smtClean="0">
                <a:latin typeface="Times New Roman" pitchFamily="18" charset="0"/>
                <a:ea typeface="Calibri"/>
                <a:cs typeface="Times New Roman" pitchFamily="18" charset="0"/>
              </a:rPr>
              <a:t>rrna</a:t>
            </a:r>
            <a:r>
              <a:rPr lang="en-IN" sz="2000" dirty="0" smtClean="0">
                <a:latin typeface="Times New Roman" pitchFamily="18" charset="0"/>
                <a:ea typeface="Calibri"/>
                <a:cs typeface="Times New Roman" pitchFamily="18" charset="0"/>
              </a:rPr>
              <a:t> gene followed by agarose gel </a:t>
            </a:r>
            <a:r>
              <a:rPr lang="en-IN" sz="2000" dirty="0" err="1" smtClean="0">
                <a:latin typeface="Times New Roman" pitchFamily="18" charset="0"/>
                <a:ea typeface="Calibri"/>
                <a:cs typeface="Times New Roman" pitchFamily="18" charset="0"/>
              </a:rPr>
              <a:t>electrophosis</a:t>
            </a:r>
            <a:r>
              <a:rPr lang="en-IN" sz="2000" dirty="0" smtClean="0">
                <a:latin typeface="Times New Roman" pitchFamily="18" charset="0"/>
                <a:ea typeface="Calibri"/>
                <a:cs typeface="Times New Roman" pitchFamily="18" charset="0"/>
              </a:rPr>
              <a:t> leading to a single clear band. This was eluted, purified and sequenced. The sequence was submitted to NCBI with accession number </a:t>
            </a:r>
            <a:r>
              <a:rPr lang="en-IN" sz="2000" dirty="0" err="1" smtClean="0">
                <a:latin typeface="Times New Roman" pitchFamily="18" charset="0"/>
                <a:ea typeface="Calibri"/>
                <a:cs typeface="Times New Roman" pitchFamily="18" charset="0"/>
              </a:rPr>
              <a:t>Genbank</a:t>
            </a:r>
            <a:r>
              <a:rPr lang="en-IN" sz="2000" dirty="0" smtClean="0">
                <a:latin typeface="Times New Roman" pitchFamily="18" charset="0"/>
                <a:ea typeface="Calibri"/>
                <a:cs typeface="Times New Roman" pitchFamily="18" charset="0"/>
              </a:rPr>
              <a:t> KP219455. </a:t>
            </a:r>
            <a:r>
              <a:rPr lang="en-IN" sz="2000" dirty="0" err="1" smtClean="0">
                <a:latin typeface="Times New Roman" pitchFamily="18" charset="0"/>
                <a:ea typeface="Calibri"/>
                <a:cs typeface="Times New Roman" pitchFamily="18" charset="0"/>
              </a:rPr>
              <a:t>BLASTn</a:t>
            </a:r>
            <a:r>
              <a:rPr lang="en-IN" sz="2000" dirty="0" smtClean="0">
                <a:latin typeface="Times New Roman" pitchFamily="18" charset="0"/>
                <a:ea typeface="Calibri"/>
                <a:cs typeface="Times New Roman" pitchFamily="18" charset="0"/>
              </a:rPr>
              <a:t> analysis depicted homology of GPI-2 bacterial isolate with other </a:t>
            </a:r>
            <a:r>
              <a:rPr lang="en-IN" sz="2000" i="1" dirty="0" smtClean="0">
                <a:latin typeface="Times New Roman" pitchFamily="18" charset="0"/>
                <a:ea typeface="Calibri"/>
                <a:cs typeface="Times New Roman" pitchFamily="18" charset="0"/>
              </a:rPr>
              <a:t>Bacillus</a:t>
            </a:r>
            <a:r>
              <a:rPr lang="en-IN" sz="2000" dirty="0" smtClean="0">
                <a:latin typeface="Times New Roman" pitchFamily="18" charset="0"/>
                <a:ea typeface="Calibri"/>
                <a:cs typeface="Times New Roman" pitchFamily="18" charset="0"/>
              </a:rPr>
              <a:t> species. To gain insight of evolutionary pattern, phylogenetic tree was constructed using MEGA 5.0 </a:t>
            </a:r>
            <a:r>
              <a:rPr lang="en-IN" sz="2000" dirty="0" err="1" smtClean="0">
                <a:latin typeface="Times New Roman" pitchFamily="18" charset="0"/>
                <a:ea typeface="Calibri"/>
                <a:cs typeface="Times New Roman" pitchFamily="18" charset="0"/>
              </a:rPr>
              <a:t>bioinformatic</a:t>
            </a:r>
            <a:r>
              <a:rPr lang="en-IN" sz="2000" dirty="0" smtClean="0">
                <a:latin typeface="Times New Roman" pitchFamily="18" charset="0"/>
                <a:ea typeface="Calibri"/>
                <a:cs typeface="Times New Roman" pitchFamily="18" charset="0"/>
              </a:rPr>
              <a:t> tool [29]. </a:t>
            </a:r>
            <a:r>
              <a:rPr lang="en-IN" sz="2000" dirty="0" smtClean="0">
                <a:latin typeface="Times New Roman" pitchFamily="18" charset="0"/>
                <a:cs typeface="Times New Roman" pitchFamily="18" charset="0"/>
              </a:rPr>
              <a:t>The bootstrap analysis values identified the bacterial isolate GPI-2 as </a:t>
            </a:r>
            <a:r>
              <a:rPr lang="en-IN" sz="2000" i="1" dirty="0" smtClean="0">
                <a:latin typeface="Times New Roman" pitchFamily="18" charset="0"/>
                <a:cs typeface="Times New Roman" pitchFamily="18" charset="0"/>
              </a:rPr>
              <a:t>Bacillus licheniformis </a:t>
            </a:r>
            <a:r>
              <a:rPr lang="en-IN" sz="2000" dirty="0" smtClean="0">
                <a:latin typeface="Times New Roman" pitchFamily="18" charset="0"/>
                <a:cs typeface="Times New Roman" pitchFamily="18" charset="0"/>
              </a:rPr>
              <a:t>GPI-2 Multiple sequence alignment of query nucleotide sequence of maximum gold nanoparticles synthesizing indigenous </a:t>
            </a:r>
            <a:r>
              <a:rPr lang="en-IN" sz="2000" i="1" dirty="0" smtClean="0">
                <a:latin typeface="Times New Roman" pitchFamily="18" charset="0"/>
                <a:cs typeface="Times New Roman" pitchFamily="18" charset="0"/>
              </a:rPr>
              <a:t>Bacillus licheniformis</a:t>
            </a:r>
            <a:r>
              <a:rPr lang="en-IN" sz="2000" dirty="0" smtClean="0">
                <a:latin typeface="Times New Roman" pitchFamily="18" charset="0"/>
                <a:cs typeface="Times New Roman" pitchFamily="18" charset="0"/>
              </a:rPr>
              <a:t> strain GPI-2 was performed with that of the selected nucleotide sequences using </a:t>
            </a:r>
            <a:r>
              <a:rPr lang="en-IN" sz="2000" dirty="0" err="1" smtClean="0">
                <a:latin typeface="Times New Roman" pitchFamily="18" charset="0"/>
                <a:cs typeface="Times New Roman" pitchFamily="18" charset="0"/>
              </a:rPr>
              <a:t>ClustalW</a:t>
            </a:r>
            <a:r>
              <a:rPr lang="en-IN" sz="2000" dirty="0" smtClean="0">
                <a:latin typeface="Times New Roman" pitchFamily="18" charset="0"/>
                <a:cs typeface="Times New Roman" pitchFamily="18" charset="0"/>
              </a:rPr>
              <a:t> program and </a:t>
            </a:r>
            <a:r>
              <a:rPr lang="en-IN" sz="2000" dirty="0" err="1" smtClean="0">
                <a:latin typeface="Times New Roman" pitchFamily="18" charset="0"/>
                <a:cs typeface="Times New Roman" pitchFamily="18" charset="0"/>
              </a:rPr>
              <a:t>pairwise</a:t>
            </a:r>
            <a:r>
              <a:rPr lang="en-IN" sz="2000" dirty="0" smtClean="0">
                <a:latin typeface="Times New Roman" pitchFamily="18" charset="0"/>
                <a:cs typeface="Times New Roman" pitchFamily="18" charset="0"/>
              </a:rPr>
              <a:t> percent similarity score of these selected fifteen nucleotide sequences obtained from NCBI database  with test isolate GPI-2 from goldmine, elucidates that sequence of </a:t>
            </a:r>
            <a:r>
              <a:rPr lang="en-IN" sz="2000" i="1" dirty="0" smtClean="0">
                <a:latin typeface="Times New Roman" pitchFamily="18" charset="0"/>
                <a:cs typeface="Times New Roman" pitchFamily="18" charset="0"/>
              </a:rPr>
              <a:t>Bacillus licheniformis </a:t>
            </a:r>
            <a:r>
              <a:rPr lang="en-IN" sz="2000" dirty="0" smtClean="0">
                <a:latin typeface="Times New Roman" pitchFamily="18" charset="0"/>
                <a:cs typeface="Times New Roman" pitchFamily="18" charset="0"/>
              </a:rPr>
              <a:t>strain</a:t>
            </a:r>
            <a:r>
              <a:rPr lang="en-IN" sz="2000" i="1" dirty="0" smtClean="0">
                <a:latin typeface="Times New Roman" pitchFamily="18" charset="0"/>
                <a:cs typeface="Times New Roman" pitchFamily="18" charset="0"/>
              </a:rPr>
              <a:t> </a:t>
            </a:r>
            <a:r>
              <a:rPr lang="en-IN" sz="2000" dirty="0" smtClean="0">
                <a:latin typeface="Times New Roman" pitchFamily="18" charset="0"/>
                <a:cs typeface="Times New Roman" pitchFamily="18" charset="0"/>
              </a:rPr>
              <a:t>GPI-2 showed maximum similarity score of 99% with </a:t>
            </a:r>
            <a:r>
              <a:rPr lang="en-IN" sz="2000" i="1" dirty="0" smtClean="0">
                <a:latin typeface="Times New Roman" pitchFamily="18" charset="0"/>
                <a:cs typeface="Times New Roman" pitchFamily="18" charset="0"/>
              </a:rPr>
              <a:t>Bacillus licheniformis</a:t>
            </a:r>
            <a:r>
              <a:rPr lang="en-IN" sz="2000" dirty="0" smtClean="0">
                <a:latin typeface="Times New Roman" pitchFamily="18" charset="0"/>
                <a:cs typeface="Times New Roman" pitchFamily="18" charset="0"/>
              </a:rPr>
              <a:t> strain NCDO 1772 16S ribosomal RNA gene partial sequence.</a:t>
            </a:r>
          </a:p>
          <a:p>
            <a:pPr algn="just">
              <a:lnSpc>
                <a:spcPct val="150000"/>
              </a:lnSpc>
            </a:pPr>
            <a:endParaRPr lang="en-IN" sz="2000"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300038" y="260648"/>
            <a:ext cx="8543925" cy="5400600"/>
          </a:xfrm>
          <a:prstGeom prst="rect">
            <a:avLst/>
          </a:prstGeom>
          <a:noFill/>
          <a:ln w="9525">
            <a:noFill/>
            <a:miter lim="800000"/>
            <a:headEnd/>
            <a:tailEnd/>
          </a:ln>
        </p:spPr>
      </p:pic>
      <p:sp>
        <p:nvSpPr>
          <p:cNvPr id="5" name="TextBox 4"/>
          <p:cNvSpPr txBox="1"/>
          <p:nvPr/>
        </p:nvSpPr>
        <p:spPr>
          <a:xfrm>
            <a:off x="395536" y="5661248"/>
            <a:ext cx="8568952" cy="369332"/>
          </a:xfrm>
          <a:prstGeom prst="rect">
            <a:avLst/>
          </a:prstGeom>
          <a:noFill/>
        </p:spPr>
        <p:txBody>
          <a:bodyPr wrap="square" rtlCol="0">
            <a:spAutoFit/>
          </a:bodyPr>
          <a:lstStyle/>
          <a:p>
            <a:endParaRPr lang="en-IN" dirty="0"/>
          </a:p>
        </p:txBody>
      </p:sp>
      <p:sp>
        <p:nvSpPr>
          <p:cNvPr id="6" name="TextBox 5"/>
          <p:cNvSpPr txBox="1"/>
          <p:nvPr/>
        </p:nvSpPr>
        <p:spPr>
          <a:xfrm>
            <a:off x="575048" y="5661248"/>
            <a:ext cx="8568952" cy="369332"/>
          </a:xfrm>
          <a:prstGeom prst="rect">
            <a:avLst/>
          </a:prstGeom>
          <a:noFill/>
        </p:spPr>
        <p:txBody>
          <a:bodyPr wrap="square" rtlCol="0">
            <a:spAutoFit/>
          </a:bodyPr>
          <a:lstStyle/>
          <a:p>
            <a:endParaRPr lang="en-IN" dirty="0"/>
          </a:p>
        </p:txBody>
      </p:sp>
      <p:sp>
        <p:nvSpPr>
          <p:cNvPr id="7" name="TextBox 6"/>
          <p:cNvSpPr txBox="1"/>
          <p:nvPr/>
        </p:nvSpPr>
        <p:spPr>
          <a:xfrm>
            <a:off x="251520" y="5661248"/>
            <a:ext cx="8568952" cy="584775"/>
          </a:xfrm>
          <a:prstGeom prst="rect">
            <a:avLst/>
          </a:prstGeom>
          <a:noFill/>
        </p:spPr>
        <p:txBody>
          <a:bodyPr wrap="square" rtlCol="0">
            <a:spAutoFit/>
          </a:bodyPr>
          <a:lstStyle/>
          <a:p>
            <a:pPr algn="just"/>
            <a:r>
              <a:rPr lang="en-IN" sz="1600" dirty="0" smtClean="0">
                <a:latin typeface="Times New Roman" pitchFamily="18" charset="0"/>
                <a:cs typeface="Times New Roman" pitchFamily="18" charset="0"/>
              </a:rPr>
              <a:t>Figure: 2 </a:t>
            </a:r>
            <a:r>
              <a:rPr lang="en-US" sz="1600" dirty="0" smtClean="0">
                <a:latin typeface="Times New Roman" pitchFamily="18" charset="0"/>
                <a:cs typeface="Times New Roman" pitchFamily="18" charset="0"/>
              </a:rPr>
              <a:t>Phylogenetic tree  based on 16S </a:t>
            </a:r>
            <a:r>
              <a:rPr lang="en-US" sz="1600" dirty="0" err="1" smtClean="0">
                <a:latin typeface="Times New Roman" pitchFamily="18" charset="0"/>
                <a:cs typeface="Times New Roman" pitchFamily="18" charset="0"/>
              </a:rPr>
              <a:t>rRNA</a:t>
            </a:r>
            <a:r>
              <a:rPr lang="en-US" sz="1600" dirty="0" smtClean="0">
                <a:latin typeface="Times New Roman" pitchFamily="18" charset="0"/>
                <a:cs typeface="Times New Roman" pitchFamily="18" charset="0"/>
              </a:rPr>
              <a:t> gene sequences showing the relationship of </a:t>
            </a:r>
            <a:r>
              <a:rPr lang="en-US" sz="1600" i="1" dirty="0" smtClean="0">
                <a:latin typeface="Times New Roman" pitchFamily="18" charset="0"/>
                <a:cs typeface="Times New Roman" pitchFamily="18" charset="0"/>
              </a:rPr>
              <a:t>Bacillus licheniformis</a:t>
            </a:r>
            <a:r>
              <a:rPr lang="en-US" sz="1600" dirty="0" smtClean="0">
                <a:latin typeface="Times New Roman" pitchFamily="18" charset="0"/>
                <a:cs typeface="Times New Roman" pitchFamily="18" charset="0"/>
              </a:rPr>
              <a:t> GPI-2</a:t>
            </a:r>
            <a:endParaRPr lang="en-IN" sz="1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5"/>
            <a:ext cx="8229600" cy="5721500"/>
          </a:xfrm>
        </p:spPr>
        <p:txBody>
          <a:bodyPr>
            <a:normAutofit/>
          </a:bodyPr>
          <a:lstStyle/>
          <a:p>
            <a:r>
              <a:rPr lang="en-IN" sz="1800" b="1" i="1" dirty="0" smtClean="0">
                <a:latin typeface="Times New Roman" pitchFamily="18" charset="0"/>
                <a:cs typeface="Times New Roman" pitchFamily="18" charset="0"/>
              </a:rPr>
              <a:t>In vitro</a:t>
            </a:r>
            <a:r>
              <a:rPr lang="en-IN" sz="1800" b="1" dirty="0" smtClean="0">
                <a:latin typeface="Times New Roman" pitchFamily="18" charset="0"/>
                <a:cs typeface="Times New Roman" pitchFamily="18" charset="0"/>
              </a:rPr>
              <a:t> synthesis of gold nanoparticles by indigenous </a:t>
            </a:r>
            <a:r>
              <a:rPr lang="en-IN" sz="1800" b="1" i="1" dirty="0" smtClean="0">
                <a:latin typeface="Times New Roman" pitchFamily="18" charset="0"/>
                <a:cs typeface="Times New Roman" pitchFamily="18" charset="0"/>
              </a:rPr>
              <a:t>Bacillus licheniformis </a:t>
            </a:r>
            <a:r>
              <a:rPr lang="en-IN" sz="1800" b="1" dirty="0" smtClean="0">
                <a:latin typeface="Times New Roman" pitchFamily="18" charset="0"/>
                <a:cs typeface="Times New Roman" pitchFamily="18" charset="0"/>
              </a:rPr>
              <a:t>strain</a:t>
            </a:r>
            <a:r>
              <a:rPr lang="en-IN" sz="1800" b="1" i="1" dirty="0" smtClean="0">
                <a:latin typeface="Times New Roman" pitchFamily="18" charset="0"/>
                <a:cs typeface="Times New Roman" pitchFamily="18" charset="0"/>
              </a:rPr>
              <a:t> </a:t>
            </a:r>
            <a:r>
              <a:rPr lang="en-IN" sz="1800" b="1" dirty="0" smtClean="0">
                <a:latin typeface="Times New Roman" pitchFamily="18" charset="0"/>
                <a:cs typeface="Times New Roman" pitchFamily="18" charset="0"/>
              </a:rPr>
              <a:t>GPI-2 </a:t>
            </a:r>
            <a:endParaRPr lang="en-IN" sz="1800" dirty="0" smtClean="0">
              <a:latin typeface="Times New Roman" pitchFamily="18" charset="0"/>
              <a:cs typeface="Times New Roman" pitchFamily="18" charset="0"/>
            </a:endParaRPr>
          </a:p>
          <a:p>
            <a:pPr algn="just">
              <a:lnSpc>
                <a:spcPct val="150000"/>
              </a:lnSpc>
            </a:pPr>
            <a:r>
              <a:rPr lang="en-IN" sz="1700" dirty="0" smtClean="0">
                <a:latin typeface="Times New Roman" pitchFamily="18" charset="0"/>
                <a:cs typeface="Times New Roman" pitchFamily="18" charset="0"/>
              </a:rPr>
              <a:t>Extracellular biosynthesis of gold nanoparticles was carried out using supernatant of</a:t>
            </a:r>
            <a:r>
              <a:rPr lang="en-IN" sz="1700" i="1" dirty="0" smtClean="0">
                <a:latin typeface="Times New Roman" pitchFamily="18" charset="0"/>
                <a:cs typeface="Times New Roman" pitchFamily="18" charset="0"/>
              </a:rPr>
              <a:t> Bacillus licheniformis </a:t>
            </a:r>
            <a:r>
              <a:rPr lang="en-IN" sz="1700" dirty="0" smtClean="0">
                <a:latin typeface="Times New Roman" pitchFamily="18" charset="0"/>
                <a:cs typeface="Times New Roman" pitchFamily="18" charset="0"/>
              </a:rPr>
              <a:t>strain</a:t>
            </a:r>
            <a:r>
              <a:rPr lang="en-IN" sz="1700" i="1" dirty="0" smtClean="0">
                <a:latin typeface="Times New Roman" pitchFamily="18" charset="0"/>
                <a:cs typeface="Times New Roman" pitchFamily="18" charset="0"/>
              </a:rPr>
              <a:t> </a:t>
            </a:r>
            <a:r>
              <a:rPr lang="en-IN" sz="1700" dirty="0" smtClean="0">
                <a:latin typeface="Times New Roman" pitchFamily="18" charset="0"/>
                <a:cs typeface="Times New Roman" pitchFamily="18" charset="0"/>
              </a:rPr>
              <a:t>GPI-2, treated with 1mM gold chloride solution and incubated at 37</a:t>
            </a:r>
            <a:r>
              <a:rPr lang="en-IN" sz="1700" baseline="30000" dirty="0" smtClean="0">
                <a:latin typeface="Times New Roman" pitchFamily="18" charset="0"/>
                <a:cs typeface="Times New Roman" pitchFamily="18" charset="0"/>
              </a:rPr>
              <a:t>o</a:t>
            </a:r>
            <a:r>
              <a:rPr lang="en-IN" sz="1700" dirty="0" smtClean="0">
                <a:latin typeface="Times New Roman" pitchFamily="18" charset="0"/>
                <a:cs typeface="Times New Roman" pitchFamily="18" charset="0"/>
              </a:rPr>
              <a:t>C for a time period of 0-240 hrs. Biosynthesis absorption spectra of gold nanoparticles which was indicated by colour change of solution from yellow to red wine and was further confirmed </a:t>
            </a:r>
            <a:r>
              <a:rPr lang="en-IN" sz="1700" dirty="0" err="1" smtClean="0">
                <a:latin typeface="Times New Roman" pitchFamily="18" charset="0"/>
                <a:cs typeface="Times New Roman" pitchFamily="18" charset="0"/>
              </a:rPr>
              <a:t>spectrophotometrically</a:t>
            </a:r>
            <a:r>
              <a:rPr lang="en-IN" sz="1700" dirty="0" smtClean="0">
                <a:latin typeface="Times New Roman" pitchFamily="18" charset="0"/>
                <a:cs typeface="Times New Roman" pitchFamily="18" charset="0"/>
              </a:rPr>
              <a:t>. UV-VIS absorption spectra and the time of incubation course and increase in formation of gold nanoparticles took place upto 36 hrs and remained stable upto 48 hrs and than the values declined upto 240 hrs. Gold nanoparticles formation clearly revealed the gold nanoparticles formation initiated after 6 hrs and studies at two different wavelengths of 540 nm and 560 nm. </a:t>
            </a:r>
            <a:r>
              <a:rPr lang="en-IN" sz="1800" dirty="0" smtClean="0">
                <a:latin typeface="Times New Roman" pitchFamily="18" charset="0"/>
                <a:cs typeface="Times New Roman" pitchFamily="18" charset="0"/>
              </a:rPr>
              <a:t>it was observed that optical density values were higher at 560 nm and gold nanoparticles also showed more stability at 36-48 hrs, thus 560 nm wavelength was found superior over 540 nm and was selected for further experiments. </a:t>
            </a:r>
          </a:p>
          <a:p>
            <a:pPr algn="just">
              <a:lnSpc>
                <a:spcPct val="150000"/>
              </a:lnSpc>
            </a:pPr>
            <a:endParaRPr lang="en-IN" sz="1700"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ajnikant\Desktop\Journal of nanotechnology\Figure 3 for paper 2 new.jpg"/>
          <p:cNvPicPr>
            <a:picLocks noChangeAspect="1" noChangeArrowheads="1"/>
          </p:cNvPicPr>
          <p:nvPr/>
        </p:nvPicPr>
        <p:blipFill>
          <a:blip r:embed="rId2" cstate="print"/>
          <a:srcRect/>
          <a:stretch>
            <a:fillRect/>
          </a:stretch>
        </p:blipFill>
        <p:spPr bwMode="auto">
          <a:xfrm>
            <a:off x="467544" y="332656"/>
            <a:ext cx="8208912" cy="4219016"/>
          </a:xfrm>
          <a:prstGeom prst="rect">
            <a:avLst/>
          </a:prstGeom>
          <a:noFill/>
        </p:spPr>
      </p:pic>
      <p:sp>
        <p:nvSpPr>
          <p:cNvPr id="5" name="TextBox 4"/>
          <p:cNvSpPr txBox="1"/>
          <p:nvPr/>
        </p:nvSpPr>
        <p:spPr>
          <a:xfrm>
            <a:off x="467544" y="5013176"/>
            <a:ext cx="8352928" cy="923330"/>
          </a:xfrm>
          <a:prstGeom prst="rect">
            <a:avLst/>
          </a:prstGeom>
          <a:noFill/>
        </p:spPr>
        <p:txBody>
          <a:bodyPr wrap="square" rtlCol="0">
            <a:spAutoFit/>
          </a:bodyPr>
          <a:lstStyle/>
          <a:p>
            <a:pPr algn="just"/>
            <a:r>
              <a:rPr lang="en-IN" dirty="0" smtClean="0">
                <a:latin typeface="Times New Roman" pitchFamily="18" charset="0"/>
                <a:cs typeface="Times New Roman" pitchFamily="18" charset="0"/>
              </a:rPr>
              <a:t>Figure:3 Biosynthesized gold nanoparticles in a colloidal dispersion using the supernatant of </a:t>
            </a:r>
            <a:r>
              <a:rPr lang="en-IN" i="1" dirty="0" smtClean="0">
                <a:latin typeface="Times New Roman" pitchFamily="18" charset="0"/>
                <a:cs typeface="Times New Roman" pitchFamily="18" charset="0"/>
              </a:rPr>
              <a:t>Bacillus licheniformis </a:t>
            </a:r>
            <a:r>
              <a:rPr lang="en-IN" dirty="0" smtClean="0">
                <a:latin typeface="Times New Roman" pitchFamily="18" charset="0"/>
                <a:cs typeface="Times New Roman" pitchFamily="18" charset="0"/>
              </a:rPr>
              <a:t>GPI-2   </a:t>
            </a:r>
          </a:p>
          <a:p>
            <a:endParaRPr lang="en-IN"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476673"/>
          <a:ext cx="7067128" cy="266429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p:nvPr/>
        </p:nvGraphicFramePr>
        <p:xfrm>
          <a:off x="611560" y="3429000"/>
          <a:ext cx="7272809" cy="2376264"/>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nvGraphicFramePr>
        <p:xfrm>
          <a:off x="1043608" y="404664"/>
          <a:ext cx="7128792" cy="302433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p:cNvGraphicFramePr/>
          <p:nvPr/>
        </p:nvGraphicFramePr>
        <p:xfrm>
          <a:off x="1259632" y="3717032"/>
          <a:ext cx="6912768" cy="2304256"/>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1835696" y="3140968"/>
            <a:ext cx="6048672" cy="923330"/>
          </a:xfrm>
          <a:prstGeom prst="rect">
            <a:avLst/>
          </a:prstGeom>
          <a:noFill/>
        </p:spPr>
        <p:txBody>
          <a:bodyPr wrap="square" rtlCol="0">
            <a:spAutoFit/>
          </a:bodyPr>
          <a:lstStyle/>
          <a:p>
            <a:pPr algn="just"/>
            <a:r>
              <a:rPr lang="en-IN" b="1"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Fig 5a: Optimization of pH for maximum gold nanoparticles synthesis</a:t>
            </a:r>
            <a:endParaRPr lang="en-IN" dirty="0" smtClean="0"/>
          </a:p>
          <a:p>
            <a:endParaRPr lang="en-IN" dirty="0"/>
          </a:p>
        </p:txBody>
      </p:sp>
      <p:sp>
        <p:nvSpPr>
          <p:cNvPr id="9" name="TextBox 8"/>
          <p:cNvSpPr txBox="1"/>
          <p:nvPr/>
        </p:nvSpPr>
        <p:spPr>
          <a:xfrm>
            <a:off x="1835696" y="5934670"/>
            <a:ext cx="6264696" cy="923330"/>
          </a:xfrm>
          <a:prstGeom prst="rect">
            <a:avLst/>
          </a:prstGeom>
          <a:noFill/>
        </p:spPr>
        <p:txBody>
          <a:bodyPr wrap="square" rtlCol="0">
            <a:spAutoFit/>
          </a:bodyPr>
          <a:lstStyle/>
          <a:p>
            <a:pPr algn="just"/>
            <a:r>
              <a:rPr lang="en-IN" dirty="0" smtClean="0">
                <a:latin typeface="Times New Roman" pitchFamily="18" charset="0"/>
                <a:cs typeface="Times New Roman" pitchFamily="18" charset="0"/>
              </a:rPr>
              <a:t>Figure 5b: Optimization of incubation time for maximum gold nanoparticles synthesis</a:t>
            </a:r>
          </a:p>
          <a:p>
            <a:endParaRPr lang="en-IN"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5"/>
            <a:ext cx="8229600" cy="5721500"/>
          </a:xfrm>
        </p:spPr>
        <p:txBody>
          <a:bodyPr>
            <a:normAutofit fontScale="85000" lnSpcReduction="10000"/>
          </a:bodyPr>
          <a:lstStyle/>
          <a:p>
            <a:pPr algn="just">
              <a:lnSpc>
                <a:spcPct val="150000"/>
              </a:lnSpc>
            </a:pPr>
            <a:endParaRPr lang="en-IN" sz="1800" dirty="0" smtClean="0">
              <a:latin typeface="Times New Roman" pitchFamily="18" charset="0"/>
              <a:cs typeface="Times New Roman" pitchFamily="18" charset="0"/>
            </a:endParaRPr>
          </a:p>
          <a:p>
            <a:pPr algn="just">
              <a:lnSpc>
                <a:spcPct val="150000"/>
              </a:lnSpc>
            </a:pPr>
            <a:r>
              <a:rPr lang="en-IN" sz="1800" b="1" dirty="0" smtClean="0"/>
              <a:t>Optimization of culture conditions for maximum gold nanoparticles synthesis by </a:t>
            </a:r>
            <a:r>
              <a:rPr lang="en-IN" sz="1800" b="1" i="1" dirty="0" smtClean="0"/>
              <a:t>Bacillus licheniformis </a:t>
            </a:r>
            <a:r>
              <a:rPr lang="en-IN" sz="1800" b="1" dirty="0" smtClean="0"/>
              <a:t>strain</a:t>
            </a:r>
            <a:r>
              <a:rPr lang="en-IN" sz="1800" b="1" i="1" dirty="0" smtClean="0"/>
              <a:t> </a:t>
            </a:r>
            <a:r>
              <a:rPr lang="en-IN" sz="1800" b="1" dirty="0" smtClean="0"/>
              <a:t>GPI-2.</a:t>
            </a:r>
            <a:endParaRPr lang="en-IN" sz="1800" dirty="0" smtClean="0"/>
          </a:p>
          <a:p>
            <a:pPr algn="just">
              <a:lnSpc>
                <a:spcPct val="150000"/>
              </a:lnSpc>
            </a:pPr>
            <a:endParaRPr lang="en-IN" sz="1800" dirty="0" smtClean="0">
              <a:latin typeface="Times New Roman" pitchFamily="18" charset="0"/>
              <a:cs typeface="Times New Roman" pitchFamily="18" charset="0"/>
            </a:endParaRPr>
          </a:p>
          <a:p>
            <a:pPr algn="just">
              <a:lnSpc>
                <a:spcPct val="150000"/>
              </a:lnSpc>
            </a:pPr>
            <a:r>
              <a:rPr lang="en-IN" sz="1800" dirty="0" smtClean="0">
                <a:latin typeface="Times New Roman" pitchFamily="18" charset="0"/>
                <a:cs typeface="Times New Roman" pitchFamily="18" charset="0"/>
              </a:rPr>
              <a:t>The bacterial isolate</a:t>
            </a:r>
            <a:r>
              <a:rPr lang="en-IN" sz="1800" i="1" dirty="0" smtClean="0">
                <a:latin typeface="Times New Roman" pitchFamily="18" charset="0"/>
                <a:cs typeface="Times New Roman" pitchFamily="18" charset="0"/>
              </a:rPr>
              <a:t> Bacillus licheniformis </a:t>
            </a:r>
            <a:r>
              <a:rPr lang="en-IN" sz="1800" dirty="0" smtClean="0">
                <a:latin typeface="Times New Roman" pitchFamily="18" charset="0"/>
                <a:cs typeface="Times New Roman" pitchFamily="18" charset="0"/>
              </a:rPr>
              <a:t>GPI-2</a:t>
            </a:r>
            <a:r>
              <a:rPr lang="en-IN" sz="1800" i="1" dirty="0" smtClean="0">
                <a:latin typeface="Times New Roman" pitchFamily="18" charset="0"/>
                <a:cs typeface="Times New Roman" pitchFamily="18" charset="0"/>
              </a:rPr>
              <a:t> </a:t>
            </a:r>
            <a:r>
              <a:rPr lang="en-IN" sz="1800" dirty="0" smtClean="0">
                <a:latin typeface="Times New Roman" pitchFamily="18" charset="0"/>
                <a:cs typeface="Times New Roman" pitchFamily="18" charset="0"/>
              </a:rPr>
              <a:t>depicting maximum gold nanoparticles synthesis activity was further optimized to study the effect of different factors such as incubation time, temperature, pH and wavelength on gold nanoparticles synthesis. Effect of pH on biosynthesis of gold nanoparticles by </a:t>
            </a:r>
            <a:r>
              <a:rPr lang="en-IN" sz="1800" i="1" dirty="0" smtClean="0">
                <a:latin typeface="Times New Roman" pitchFamily="18" charset="0"/>
                <a:cs typeface="Times New Roman" pitchFamily="18" charset="0"/>
              </a:rPr>
              <a:t>Bacillus licheniformis </a:t>
            </a:r>
            <a:r>
              <a:rPr lang="en-IN" sz="1800" dirty="0" smtClean="0">
                <a:latin typeface="Times New Roman" pitchFamily="18" charset="0"/>
                <a:cs typeface="Times New Roman" pitchFamily="18" charset="0"/>
              </a:rPr>
              <a:t>GPI-2</a:t>
            </a:r>
            <a:r>
              <a:rPr lang="en-IN" sz="1800" i="1" dirty="0" smtClean="0">
                <a:latin typeface="Times New Roman" pitchFamily="18" charset="0"/>
                <a:cs typeface="Times New Roman" pitchFamily="18" charset="0"/>
              </a:rPr>
              <a:t> </a:t>
            </a:r>
            <a:r>
              <a:rPr lang="en-IN" sz="1800" dirty="0" smtClean="0">
                <a:latin typeface="Times New Roman" pitchFamily="18" charset="0"/>
                <a:cs typeface="Times New Roman" pitchFamily="18" charset="0"/>
              </a:rPr>
              <a:t>bacterial supernatant of was studied for 0-72 hrs using 1mM gold chloride solution at a pH range of 5.0, 6.0, 6.8, 7.5, 8.0 and it was observed that maximum gold nanoparticles took place at pH: 6.8.  </a:t>
            </a:r>
          </a:p>
          <a:p>
            <a:pPr algn="just">
              <a:lnSpc>
                <a:spcPct val="150000"/>
              </a:lnSpc>
            </a:pPr>
            <a:endParaRPr lang="en-IN" sz="1800" dirty="0" smtClean="0">
              <a:latin typeface="Times New Roman" pitchFamily="18" charset="0"/>
              <a:cs typeface="Times New Roman" pitchFamily="18" charset="0"/>
            </a:endParaRPr>
          </a:p>
          <a:p>
            <a:pPr algn="just">
              <a:lnSpc>
                <a:spcPct val="150000"/>
              </a:lnSpc>
            </a:pPr>
            <a:r>
              <a:rPr lang="en-IN" sz="1800" dirty="0" smtClean="0">
                <a:latin typeface="Times New Roman" pitchFamily="18" charset="0"/>
                <a:cs typeface="Times New Roman" pitchFamily="18" charset="0"/>
              </a:rPr>
              <a:t> Thus pH has been found to be an important parameter affecting gold nanoparticles synthesis. Variation in pH during exposure to gold ions had an impact on the size, shape and number of particles produced per cell. Gold nanoparticles formed at pH 6.8 were predominantly triangles, spherical, hexagons, circular in shape. Whenever pH increases, more competition occurs between protons and metal ions for negatively charged binding sites.</a:t>
            </a:r>
            <a:endParaRPr lang="en-IN" sz="1800"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1043608" y="188640"/>
          <a:ext cx="7128792" cy="280831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Chart 2"/>
          <p:cNvGraphicFramePr/>
          <p:nvPr/>
        </p:nvGraphicFramePr>
        <p:xfrm>
          <a:off x="1475656" y="3645025"/>
          <a:ext cx="6480720" cy="2592288"/>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1907704" y="2852936"/>
            <a:ext cx="6048672" cy="923330"/>
          </a:xfrm>
          <a:prstGeom prst="rect">
            <a:avLst/>
          </a:prstGeom>
          <a:noFill/>
        </p:spPr>
        <p:txBody>
          <a:bodyPr wrap="square" rtlCol="0">
            <a:spAutoFit/>
          </a:bodyPr>
          <a:lstStyle/>
          <a:p>
            <a:pPr algn="just"/>
            <a:r>
              <a:rPr lang="en-IN" dirty="0" smtClean="0">
                <a:latin typeface="Times New Roman" pitchFamily="18" charset="0"/>
                <a:cs typeface="Times New Roman" pitchFamily="18" charset="0"/>
              </a:rPr>
              <a:t>Figure 5c: Optimization of temperature for maximum gold nanoparticles synthesis</a:t>
            </a:r>
          </a:p>
          <a:p>
            <a:endParaRPr lang="en-IN" dirty="0"/>
          </a:p>
        </p:txBody>
      </p:sp>
      <p:sp>
        <p:nvSpPr>
          <p:cNvPr id="6" name="TextBox 5"/>
          <p:cNvSpPr txBox="1"/>
          <p:nvPr/>
        </p:nvSpPr>
        <p:spPr>
          <a:xfrm>
            <a:off x="1763688" y="6237312"/>
            <a:ext cx="6192688" cy="923330"/>
          </a:xfrm>
          <a:prstGeom prst="rect">
            <a:avLst/>
          </a:prstGeom>
          <a:noFill/>
        </p:spPr>
        <p:txBody>
          <a:bodyPr wrap="square" rtlCol="0">
            <a:spAutoFit/>
          </a:bodyPr>
          <a:lstStyle/>
          <a:p>
            <a:r>
              <a:rPr lang="en-IN" dirty="0" smtClean="0">
                <a:latin typeface="Times New Roman" pitchFamily="18" charset="0"/>
                <a:cs typeface="Times New Roman" pitchFamily="18" charset="0"/>
              </a:rPr>
              <a:t>Fig 5d: Optimization of wavelength on gold nanoparticles synthesis</a:t>
            </a:r>
          </a:p>
          <a:p>
            <a:endParaRPr lang="en-IN"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15616" y="332656"/>
            <a:ext cx="7571184" cy="6192687"/>
          </a:xfrm>
        </p:spPr>
        <p:txBody>
          <a:bodyPr>
            <a:normAutofit fontScale="77500" lnSpcReduction="20000"/>
          </a:bodyPr>
          <a:lstStyle/>
          <a:p>
            <a:pPr algn="just">
              <a:lnSpc>
                <a:spcPct val="150000"/>
              </a:lnSpc>
            </a:pPr>
            <a:r>
              <a:rPr lang="en-IN" sz="2300" dirty="0" smtClean="0">
                <a:latin typeface="Times New Roman" pitchFamily="18" charset="0"/>
                <a:cs typeface="Times New Roman" pitchFamily="18" charset="0"/>
              </a:rPr>
              <a:t>Effects of different incubation times for maximum gold nanoparticles synthesis were investigated from 0-72 hrs. The optimum incubation time of 36 hrs, leading to maximum gold nanoparticles production was observed (Figure 5b).</a:t>
            </a:r>
          </a:p>
          <a:p>
            <a:pPr algn="just">
              <a:lnSpc>
                <a:spcPct val="150000"/>
              </a:lnSpc>
            </a:pPr>
            <a:endParaRPr lang="en-IN" sz="2300" dirty="0" smtClean="0">
              <a:latin typeface="Times New Roman" pitchFamily="18" charset="0"/>
              <a:cs typeface="Times New Roman" pitchFamily="18" charset="0"/>
            </a:endParaRPr>
          </a:p>
          <a:p>
            <a:pPr algn="just">
              <a:lnSpc>
                <a:spcPct val="150000"/>
              </a:lnSpc>
            </a:pPr>
            <a:r>
              <a:rPr lang="en-IN" sz="2300" dirty="0" smtClean="0">
                <a:latin typeface="Times New Roman" pitchFamily="18" charset="0"/>
                <a:cs typeface="Times New Roman" pitchFamily="18" charset="0"/>
              </a:rPr>
              <a:t> Effect of incubation temperature for maximum gold nanoparticles synthesis was studied at a temperature range of 10-50</a:t>
            </a:r>
            <a:r>
              <a:rPr lang="en-IN" sz="2300" baseline="30000" dirty="0" smtClean="0">
                <a:latin typeface="Times New Roman" pitchFamily="18" charset="0"/>
                <a:cs typeface="Times New Roman" pitchFamily="18" charset="0"/>
              </a:rPr>
              <a:t>o</a:t>
            </a:r>
            <a:r>
              <a:rPr lang="en-IN" sz="2300" dirty="0" smtClean="0">
                <a:latin typeface="Times New Roman" pitchFamily="18" charset="0"/>
                <a:cs typeface="Times New Roman" pitchFamily="18" charset="0"/>
              </a:rPr>
              <a:t>C using nutrient broth and  optimum temperature of 37</a:t>
            </a:r>
            <a:r>
              <a:rPr lang="en-IN" sz="2300" baseline="30000" dirty="0" smtClean="0">
                <a:latin typeface="Times New Roman" pitchFamily="18" charset="0"/>
                <a:cs typeface="Times New Roman" pitchFamily="18" charset="0"/>
              </a:rPr>
              <a:t>o</a:t>
            </a:r>
            <a:r>
              <a:rPr lang="en-IN" sz="2300" dirty="0" smtClean="0">
                <a:latin typeface="Times New Roman" pitchFamily="18" charset="0"/>
                <a:cs typeface="Times New Roman" pitchFamily="18" charset="0"/>
              </a:rPr>
              <a:t>C leading to maximum gold nanoparticles synthesis was observed (Figure 5c). It has also been reported that incubation time for maximum gold nanoparticles formation ranges from 30 to </a:t>
            </a:r>
            <a:r>
              <a:rPr lang="en-IN" sz="2300" smtClean="0">
                <a:latin typeface="Times New Roman" pitchFamily="18" charset="0"/>
                <a:cs typeface="Times New Roman" pitchFamily="18" charset="0"/>
              </a:rPr>
              <a:t>37</a:t>
            </a:r>
            <a:r>
              <a:rPr lang="en-IN" sz="2300" baseline="30000" smtClean="0">
                <a:latin typeface="Times New Roman" pitchFamily="18" charset="0"/>
                <a:cs typeface="Times New Roman" pitchFamily="18" charset="0"/>
              </a:rPr>
              <a:t>o </a:t>
            </a:r>
            <a:r>
              <a:rPr lang="en-IN" sz="2300" smtClean="0">
                <a:latin typeface="Times New Roman" pitchFamily="18" charset="0"/>
                <a:cs typeface="Times New Roman" pitchFamily="18" charset="0"/>
              </a:rPr>
              <a:t>C.</a:t>
            </a:r>
            <a:endParaRPr lang="en-IN" sz="2300" dirty="0" smtClean="0">
              <a:latin typeface="Times New Roman" pitchFamily="18" charset="0"/>
              <a:cs typeface="Times New Roman" pitchFamily="18" charset="0"/>
            </a:endParaRPr>
          </a:p>
          <a:p>
            <a:pPr algn="just">
              <a:lnSpc>
                <a:spcPct val="150000"/>
              </a:lnSpc>
            </a:pPr>
            <a:endParaRPr lang="en-IN" sz="2300" dirty="0" smtClean="0">
              <a:latin typeface="Times New Roman" pitchFamily="18" charset="0"/>
              <a:cs typeface="Times New Roman" pitchFamily="18" charset="0"/>
            </a:endParaRPr>
          </a:p>
          <a:p>
            <a:pPr algn="just">
              <a:lnSpc>
                <a:spcPct val="150000"/>
              </a:lnSpc>
            </a:pPr>
            <a:r>
              <a:rPr lang="en-IN" sz="2300" dirty="0" smtClean="0">
                <a:latin typeface="Times New Roman" pitchFamily="18" charset="0"/>
                <a:cs typeface="Times New Roman" pitchFamily="18" charset="0"/>
              </a:rPr>
              <a:t> Effect of different wavelengths for the maximum optical density values of gold nanoparticles synthesis was investigated in the range of 400-650 nm and an optimum wavelength of 560 nm was found to be leading to maximum values of optical density of gold nanoparticles synthesis (Figure 5d).</a:t>
            </a:r>
          </a:p>
          <a:p>
            <a:endParaRPr lang="en-IN"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600" y="332656"/>
            <a:ext cx="7715200" cy="6336703"/>
          </a:xfrm>
        </p:spPr>
        <p:txBody>
          <a:bodyPr>
            <a:normAutofit fontScale="92500"/>
          </a:bodyPr>
          <a:lstStyle/>
          <a:p>
            <a:r>
              <a:rPr lang="en-IN" sz="1800" b="1" dirty="0" smtClean="0">
                <a:latin typeface="Times New Roman" pitchFamily="18" charset="0"/>
                <a:cs typeface="Times New Roman" pitchFamily="18" charset="0"/>
              </a:rPr>
              <a:t>Characterization of </a:t>
            </a:r>
            <a:r>
              <a:rPr lang="en-IN" sz="1800" b="1" i="1" dirty="0" smtClean="0">
                <a:latin typeface="Times New Roman" pitchFamily="18" charset="0"/>
                <a:cs typeface="Times New Roman" pitchFamily="18" charset="0"/>
              </a:rPr>
              <a:t>in vitro</a:t>
            </a:r>
            <a:r>
              <a:rPr lang="en-IN" sz="1800" b="1" dirty="0" smtClean="0">
                <a:latin typeface="Times New Roman" pitchFamily="18" charset="0"/>
                <a:cs typeface="Times New Roman" pitchFamily="18" charset="0"/>
              </a:rPr>
              <a:t> synthesis of nanoparticles by </a:t>
            </a:r>
            <a:r>
              <a:rPr lang="en-IN" sz="1800" b="1" i="1" dirty="0" smtClean="0">
                <a:latin typeface="Times New Roman" pitchFamily="18" charset="0"/>
                <a:cs typeface="Times New Roman" pitchFamily="18" charset="0"/>
              </a:rPr>
              <a:t>Bacillus licheniformis</a:t>
            </a:r>
            <a:r>
              <a:rPr lang="en-IN" sz="1800" b="1" dirty="0" smtClean="0">
                <a:latin typeface="Times New Roman" pitchFamily="18" charset="0"/>
                <a:cs typeface="Times New Roman" pitchFamily="18" charset="0"/>
              </a:rPr>
              <a:t> strain</a:t>
            </a:r>
            <a:r>
              <a:rPr lang="en-IN" sz="1800" b="1" i="1" dirty="0" smtClean="0">
                <a:latin typeface="Times New Roman" pitchFamily="18" charset="0"/>
                <a:cs typeface="Times New Roman" pitchFamily="18" charset="0"/>
              </a:rPr>
              <a:t> </a:t>
            </a:r>
            <a:r>
              <a:rPr lang="en-IN" sz="1800" b="1" dirty="0" smtClean="0">
                <a:latin typeface="Times New Roman" pitchFamily="18" charset="0"/>
                <a:cs typeface="Times New Roman" pitchFamily="18" charset="0"/>
              </a:rPr>
              <a:t>GPI-2</a:t>
            </a:r>
            <a:endParaRPr lang="en-IN" sz="1800" dirty="0" smtClean="0">
              <a:latin typeface="Times New Roman" pitchFamily="18" charset="0"/>
              <a:cs typeface="Times New Roman" pitchFamily="18" charset="0"/>
            </a:endParaRPr>
          </a:p>
          <a:p>
            <a:pPr algn="just"/>
            <a:r>
              <a:rPr lang="en-IN" sz="1600" dirty="0" smtClean="0">
                <a:latin typeface="Times New Roman" pitchFamily="18" charset="0"/>
                <a:cs typeface="Times New Roman" pitchFamily="18" charset="0"/>
              </a:rPr>
              <a:t>FTIR measurements were carried out to identify the possible biomolecules protein responsible for the capping and efficient stabilization of the gold nanoparticles synthesized by </a:t>
            </a:r>
            <a:r>
              <a:rPr lang="en-IN" sz="1600" i="1" dirty="0" smtClean="0">
                <a:latin typeface="Times New Roman" pitchFamily="18" charset="0"/>
                <a:cs typeface="Times New Roman" pitchFamily="18" charset="0"/>
              </a:rPr>
              <a:t>Bacillus licheniformis</a:t>
            </a:r>
            <a:r>
              <a:rPr lang="en-IN" sz="1600" dirty="0" smtClean="0">
                <a:latin typeface="Times New Roman" pitchFamily="18" charset="0"/>
                <a:cs typeface="Times New Roman" pitchFamily="18" charset="0"/>
              </a:rPr>
              <a:t> GPI-2. FTIR spectrogram has shown presence of four peaks 3280.18, 2380.99, 2109.12 and 1636.32 (Figure 6). </a:t>
            </a:r>
          </a:p>
          <a:p>
            <a:pPr algn="just"/>
            <a:endParaRPr lang="en-IN" sz="1600" dirty="0" smtClean="0">
              <a:latin typeface="Times New Roman" pitchFamily="18" charset="0"/>
              <a:cs typeface="Times New Roman" pitchFamily="18" charset="0"/>
            </a:endParaRPr>
          </a:p>
          <a:p>
            <a:pPr algn="just"/>
            <a:r>
              <a:rPr lang="en-IN" sz="1600" dirty="0" smtClean="0"/>
              <a:t>The FTIR spectra reveal the presence of different functional groups. </a:t>
            </a:r>
            <a:r>
              <a:rPr lang="en-IN" sz="1600" dirty="0" err="1" smtClean="0"/>
              <a:t>Wavenumber</a:t>
            </a:r>
            <a:r>
              <a:rPr lang="en-IN" sz="1600" dirty="0" smtClean="0"/>
              <a:t> between 3235 and 3280 cm</a:t>
            </a:r>
            <a:r>
              <a:rPr lang="en-IN" sz="1600" baseline="30000" dirty="0" smtClean="0"/>
              <a:t>-1</a:t>
            </a:r>
            <a:r>
              <a:rPr lang="en-IN" sz="1600" dirty="0" smtClean="0"/>
              <a:t> Indicates for hydrogen bond lengths between 2.69 to 2.85A</a:t>
            </a:r>
            <a:r>
              <a:rPr lang="en-IN" sz="1600" baseline="30000" dirty="0" smtClean="0"/>
              <a:t>o</a:t>
            </a:r>
            <a:r>
              <a:rPr lang="en-IN" sz="1600" dirty="0" smtClean="0"/>
              <a:t>. Alkynes C-C triple bond stretch is found at 2109 cm</a:t>
            </a:r>
            <a:r>
              <a:rPr lang="en-IN" sz="1600" baseline="30000" dirty="0" smtClean="0"/>
              <a:t>-1</a:t>
            </a:r>
            <a:r>
              <a:rPr lang="en-IN" sz="1600" dirty="0" smtClean="0"/>
              <a:t>. Peak at 1636 cm</a:t>
            </a:r>
            <a:r>
              <a:rPr lang="en-IN" sz="1600" baseline="30000" dirty="0" smtClean="0"/>
              <a:t>-1</a:t>
            </a:r>
            <a:r>
              <a:rPr lang="en-IN" sz="1600" dirty="0" smtClean="0"/>
              <a:t> </a:t>
            </a:r>
            <a:r>
              <a:rPr lang="en-IN" sz="1600" dirty="0" err="1" smtClean="0"/>
              <a:t>coressponds</a:t>
            </a:r>
            <a:r>
              <a:rPr lang="en-IN" sz="1600" dirty="0" smtClean="0"/>
              <a:t> to the N-H bend of primary amines due to carbonyl stretch.  Amide 1 is most intensive absorption band in protein. It is </a:t>
            </a:r>
            <a:r>
              <a:rPr lang="en-IN" sz="1600" dirty="0" err="1" smtClean="0"/>
              <a:t>primarly</a:t>
            </a:r>
            <a:r>
              <a:rPr lang="en-IN" sz="1600" dirty="0" smtClean="0"/>
              <a:t> governed by the stretching vibration of the C=O (70-80%) and CN stretching groups. (10-20%) frequency 1600-1700 cm</a:t>
            </a:r>
            <a:r>
              <a:rPr lang="en-IN" sz="1600" baseline="30000" dirty="0" smtClean="0"/>
              <a:t>-1</a:t>
            </a:r>
            <a:r>
              <a:rPr lang="en-IN" sz="1600" dirty="0" smtClean="0"/>
              <a:t>. In the amide I region (1700−1600 cm</a:t>
            </a:r>
            <a:r>
              <a:rPr lang="en-IN" sz="1600" baseline="30000" dirty="0" smtClean="0"/>
              <a:t>-1</a:t>
            </a:r>
            <a:r>
              <a:rPr lang="en-IN" sz="1600" dirty="0" smtClean="0"/>
              <a:t>), each type of secondary structure gives rise to a somewhat different C=O stretching frequency due to unique molecular geometry and hydrogen bonding pattern. </a:t>
            </a:r>
          </a:p>
          <a:p>
            <a:pPr algn="just"/>
            <a:endParaRPr lang="en-IN" sz="1600" dirty="0" smtClean="0">
              <a:latin typeface="Times New Roman" pitchFamily="18" charset="0"/>
              <a:cs typeface="Times New Roman" pitchFamily="18" charset="0"/>
            </a:endParaRPr>
          </a:p>
          <a:p>
            <a:pPr algn="just"/>
            <a:r>
              <a:rPr lang="en-IN" sz="1600" dirty="0" smtClean="0"/>
              <a:t>N-H Stretch of primary and secondary amines, amides. Amide A is with more than 95% due to N-H stretching vibration. This mode of vibration does not depends on the backbone conformation but is very sensitive to the strength of a hydrogen bond. Peak maximum around 1650 cm</a:t>
            </a:r>
            <a:r>
              <a:rPr lang="en-IN" sz="1600" baseline="30000" dirty="0" smtClean="0"/>
              <a:t>-1</a:t>
            </a:r>
            <a:r>
              <a:rPr lang="en-IN" sz="1600" dirty="0" smtClean="0"/>
              <a:t> </a:t>
            </a:r>
            <a:r>
              <a:rPr lang="en-IN" sz="1600" dirty="0" err="1" smtClean="0"/>
              <a:t>coresponds</a:t>
            </a:r>
            <a:r>
              <a:rPr lang="en-IN" sz="1600" dirty="0" smtClean="0"/>
              <a:t> to  proteins alpha helical structure. Half width of alpha helix band depend upon on the stability of the helix. When half width of about 15 cm</a:t>
            </a:r>
            <a:r>
              <a:rPr lang="en-IN" sz="1600" baseline="30000" dirty="0" smtClean="0"/>
              <a:t>-1 </a:t>
            </a:r>
            <a:r>
              <a:rPr lang="en-IN" sz="1600" dirty="0" smtClean="0"/>
              <a:t>then we have more stability of helix and transition free energy of more than 300 cal/ml. Amide 1 absorption is </a:t>
            </a:r>
            <a:r>
              <a:rPr lang="en-IN" sz="1600" dirty="0" err="1" smtClean="0"/>
              <a:t>primarly</a:t>
            </a:r>
            <a:r>
              <a:rPr lang="en-IN" sz="1600" dirty="0" smtClean="0"/>
              <a:t> determined by the backbone conformation and independent of the amino acid region, Its hydrophilic or hydrophobic properties and charge. </a:t>
            </a:r>
            <a:r>
              <a:rPr lang="en-IN" sz="1600" dirty="0" err="1" smtClean="0"/>
              <a:t>Arginine</a:t>
            </a:r>
            <a:r>
              <a:rPr lang="en-IN" sz="1600" dirty="0" smtClean="0"/>
              <a:t> amino acid role was found at 1636 cm</a:t>
            </a:r>
            <a:r>
              <a:rPr lang="en-IN" sz="1600" baseline="30000" dirty="0" smtClean="0"/>
              <a:t>-1</a:t>
            </a:r>
            <a:r>
              <a:rPr lang="en-IN" sz="1600" dirty="0" smtClean="0"/>
              <a:t> in gold nanoparticles synthesis through results of FTIR. </a:t>
            </a:r>
            <a:endParaRPr lang="en-IN" sz="1600" dirty="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cstate="print"/>
          <a:srcRect r="-17" b="15436"/>
          <a:stretch>
            <a:fillRect/>
          </a:stretch>
        </p:blipFill>
        <p:spPr bwMode="auto">
          <a:xfrm>
            <a:off x="935634" y="620689"/>
            <a:ext cx="7272731" cy="4248472"/>
          </a:xfrm>
          <a:prstGeom prst="rect">
            <a:avLst/>
          </a:prstGeom>
          <a:noFill/>
          <a:ln w="9525">
            <a:noFill/>
            <a:miter lim="800000"/>
            <a:headEnd/>
            <a:tailEnd/>
          </a:ln>
        </p:spPr>
      </p:pic>
      <p:sp>
        <p:nvSpPr>
          <p:cNvPr id="5" name="TextBox 4"/>
          <p:cNvSpPr txBox="1"/>
          <p:nvPr/>
        </p:nvSpPr>
        <p:spPr>
          <a:xfrm>
            <a:off x="1187624" y="5085184"/>
            <a:ext cx="7344816" cy="923330"/>
          </a:xfrm>
          <a:prstGeom prst="rect">
            <a:avLst/>
          </a:prstGeom>
          <a:noFill/>
        </p:spPr>
        <p:txBody>
          <a:bodyPr wrap="square" rtlCol="0">
            <a:spAutoFit/>
          </a:bodyPr>
          <a:lstStyle/>
          <a:p>
            <a:pPr algn="just"/>
            <a:r>
              <a:rPr lang="en-IN" dirty="0" smtClean="0"/>
              <a:t>Figure 6: FTIR spectra recorded after 36 hrs of incubation by using supernatant of </a:t>
            </a:r>
            <a:r>
              <a:rPr lang="en-IN" i="1" dirty="0" smtClean="0"/>
              <a:t>Bacillus licheniformis</a:t>
            </a:r>
            <a:r>
              <a:rPr lang="en-IN" dirty="0" smtClean="0"/>
              <a:t> GPI-2 with gold chloride.</a:t>
            </a:r>
          </a:p>
          <a:p>
            <a:endParaRPr lang="en-IN"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TEM pics\Rajnikanth solan\GPI-2-0008.tif"/>
          <p:cNvPicPr>
            <a:picLocks noChangeAspect="1" noChangeArrowheads="1"/>
          </p:cNvPicPr>
          <p:nvPr/>
        </p:nvPicPr>
        <p:blipFill>
          <a:blip r:embed="rId2" cstate="print"/>
          <a:srcRect/>
          <a:stretch>
            <a:fillRect/>
          </a:stretch>
        </p:blipFill>
        <p:spPr bwMode="auto">
          <a:xfrm>
            <a:off x="683568" y="260648"/>
            <a:ext cx="7848872" cy="5688632"/>
          </a:xfrm>
          <a:prstGeom prst="rect">
            <a:avLst/>
          </a:prstGeom>
          <a:noFill/>
        </p:spPr>
      </p:pic>
      <p:sp>
        <p:nvSpPr>
          <p:cNvPr id="6" name="TextBox 5"/>
          <p:cNvSpPr txBox="1"/>
          <p:nvPr/>
        </p:nvSpPr>
        <p:spPr>
          <a:xfrm>
            <a:off x="611560" y="6093296"/>
            <a:ext cx="8064896" cy="584775"/>
          </a:xfrm>
          <a:prstGeom prst="rect">
            <a:avLst/>
          </a:prstGeom>
          <a:noFill/>
        </p:spPr>
        <p:txBody>
          <a:bodyPr wrap="square" rtlCol="0">
            <a:spAutoFit/>
          </a:bodyPr>
          <a:lstStyle/>
          <a:p>
            <a:pPr algn="just"/>
            <a:r>
              <a:rPr lang="en-IN" sz="1600" dirty="0" smtClean="0">
                <a:latin typeface="Times New Roman" pitchFamily="18" charset="0"/>
                <a:cs typeface="Times New Roman" pitchFamily="18" charset="0"/>
              </a:rPr>
              <a:t>Figure 7a:  Characterization of gold nanoparticles through transmission electron microscope showing the different morphology of gold nanoparticles.</a:t>
            </a:r>
            <a:endParaRPr lang="en-IN" sz="1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G:\TEM pics\Rajnikanth solan\GPI-2-0009.tif"/>
          <p:cNvPicPr>
            <a:picLocks noChangeAspect="1" noChangeArrowheads="1"/>
          </p:cNvPicPr>
          <p:nvPr/>
        </p:nvPicPr>
        <p:blipFill>
          <a:blip r:embed="rId2" cstate="print"/>
          <a:srcRect/>
          <a:stretch>
            <a:fillRect/>
          </a:stretch>
        </p:blipFill>
        <p:spPr bwMode="auto">
          <a:xfrm>
            <a:off x="683568" y="260648"/>
            <a:ext cx="7848872" cy="5328592"/>
          </a:xfrm>
          <a:prstGeom prst="rect">
            <a:avLst/>
          </a:prstGeom>
          <a:noFill/>
        </p:spPr>
      </p:pic>
      <p:sp>
        <p:nvSpPr>
          <p:cNvPr id="4" name="TextBox 3"/>
          <p:cNvSpPr txBox="1"/>
          <p:nvPr/>
        </p:nvSpPr>
        <p:spPr>
          <a:xfrm>
            <a:off x="683568" y="5877272"/>
            <a:ext cx="7920880" cy="646331"/>
          </a:xfrm>
          <a:prstGeom prst="rect">
            <a:avLst/>
          </a:prstGeom>
          <a:noFill/>
        </p:spPr>
        <p:txBody>
          <a:bodyPr wrap="square" rtlCol="0">
            <a:spAutoFit/>
          </a:bodyPr>
          <a:lstStyle/>
          <a:p>
            <a:pPr algn="just"/>
            <a:r>
              <a:rPr lang="en-IN" dirty="0" smtClean="0">
                <a:latin typeface="Times New Roman" pitchFamily="18" charset="0"/>
                <a:cs typeface="Times New Roman" pitchFamily="18" charset="0"/>
              </a:rPr>
              <a:t>Figure: 7b TEM image of gold nanoparticles showing different sizes of </a:t>
            </a:r>
            <a:r>
              <a:rPr lang="en-IN" smtClean="0">
                <a:latin typeface="Times New Roman" pitchFamily="18" charset="0"/>
                <a:cs typeface="Times New Roman" pitchFamily="18" charset="0"/>
              </a:rPr>
              <a:t>gold nanoparticles</a:t>
            </a:r>
            <a:endParaRPr lang="en-IN"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600" y="260648"/>
            <a:ext cx="7715200" cy="6120679"/>
          </a:xfrm>
        </p:spPr>
        <p:txBody>
          <a:bodyPr>
            <a:normAutofit fontScale="70000" lnSpcReduction="20000"/>
          </a:bodyPr>
          <a:lstStyle/>
          <a:p>
            <a:pPr algn="ctr"/>
            <a:r>
              <a:rPr lang="en-IN" b="1" dirty="0" smtClean="0"/>
              <a:t>Conclusion </a:t>
            </a:r>
          </a:p>
          <a:p>
            <a:pPr algn="ctr"/>
            <a:endParaRPr lang="en-IN" b="1" dirty="0" smtClean="0"/>
          </a:p>
          <a:p>
            <a:pPr algn="ctr"/>
            <a:endParaRPr lang="en-IN" dirty="0" smtClean="0"/>
          </a:p>
          <a:p>
            <a:pPr algn="just"/>
            <a:r>
              <a:rPr lang="en-IN" dirty="0" smtClean="0"/>
              <a:t>The present work help us develop green route of simple and economic synthesis of gold nanoparticles of 40 –45 nm. The particles synthesized by </a:t>
            </a:r>
            <a:r>
              <a:rPr lang="en-IN" i="1" dirty="0" smtClean="0"/>
              <a:t>Bacillus licheniformis</a:t>
            </a:r>
            <a:r>
              <a:rPr lang="en-IN" dirty="0" smtClean="0"/>
              <a:t> GPI-2 were characterized by UV </a:t>
            </a:r>
            <a:r>
              <a:rPr lang="en-IN" dirty="0" err="1" smtClean="0"/>
              <a:t>vis</a:t>
            </a:r>
            <a:r>
              <a:rPr lang="en-IN" dirty="0" smtClean="0"/>
              <a:t> spectrophotometer and confirmed by TEM. Extracellular, spherical, small clusters of gold nanoparticles were successfully produced, which were confirmed by Transmission electron. Proteins that serve as biomolecules responsible for the reduction process were confirmed by Fourier Transform Infrared Spectroscopy (FTIR).</a:t>
            </a:r>
          </a:p>
          <a:p>
            <a:pPr algn="just"/>
            <a:endParaRPr lang="en-IN" dirty="0" smtClean="0"/>
          </a:p>
          <a:p>
            <a:pPr algn="just"/>
            <a:r>
              <a:rPr lang="en-IN" dirty="0" smtClean="0"/>
              <a:t> The biological function of the gold nanoparticles shown great promise to deliver industry demands. Moreover, this process could be easily scaled up for the industrial applications to increase the yield of the nanoparticles significantly, which undoubtedly would establish its commercial viability. Our research was focused on identification and exploration of gold nanoparticles synthesizing bacteria. </a:t>
            </a:r>
            <a:endParaRPr lang="en-IN"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95600" y="2743200"/>
            <a:ext cx="4419600" cy="4114800"/>
          </a:xfrm>
        </p:spPr>
        <p:txBody>
          <a:bodyPr>
            <a:normAutofit/>
          </a:bodyPr>
          <a:lstStyle/>
          <a:p>
            <a:pPr>
              <a:buNone/>
            </a:pPr>
            <a:r>
              <a:rPr lang="en-US" sz="6000" dirty="0" smtClean="0">
                <a:latin typeface="Algerian" pitchFamily="82" charset="0"/>
              </a:rPr>
              <a:t>THANKS</a:t>
            </a:r>
            <a:endParaRPr lang="en-US" sz="6000" dirty="0">
              <a:latin typeface="Algerian" pitchFamily="82" charset="0"/>
            </a:endParaRPr>
          </a:p>
        </p:txBody>
      </p:sp>
      <p:sp>
        <p:nvSpPr>
          <p:cNvPr id="4" name="Smiley Face 3"/>
          <p:cNvSpPr/>
          <p:nvPr/>
        </p:nvSpPr>
        <p:spPr>
          <a:xfrm>
            <a:off x="1219200" y="1981200"/>
            <a:ext cx="1066800" cy="91440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miley Face 4"/>
          <p:cNvSpPr/>
          <p:nvPr/>
        </p:nvSpPr>
        <p:spPr>
          <a:xfrm>
            <a:off x="6781800" y="2133600"/>
            <a:ext cx="1524000" cy="160020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miley Face 5"/>
          <p:cNvSpPr/>
          <p:nvPr/>
        </p:nvSpPr>
        <p:spPr>
          <a:xfrm>
            <a:off x="5257800" y="4495800"/>
            <a:ext cx="1524000" cy="137160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miley Face 6"/>
          <p:cNvSpPr/>
          <p:nvPr/>
        </p:nvSpPr>
        <p:spPr>
          <a:xfrm>
            <a:off x="1981200" y="4038600"/>
            <a:ext cx="1143000" cy="121920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miley Face 7"/>
          <p:cNvSpPr/>
          <p:nvPr/>
        </p:nvSpPr>
        <p:spPr>
          <a:xfrm>
            <a:off x="4038600" y="381000"/>
            <a:ext cx="1524000" cy="137160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miley Face 8"/>
          <p:cNvSpPr/>
          <p:nvPr/>
        </p:nvSpPr>
        <p:spPr>
          <a:xfrm>
            <a:off x="7848600" y="5638800"/>
            <a:ext cx="1066800" cy="91440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wedg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775</TotalTime>
  <Words>1641</Words>
  <Application>Microsoft Office PowerPoint</Application>
  <PresentationFormat>On-screen Show (4:3)</PresentationFormat>
  <Paragraphs>82</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Solstice</vt:lpstr>
      <vt:lpstr>Extracellular green synthesis of gold nanoparticles by indigenous Bacillus licheniformis GPI-2: a noble biological approach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Extracellular green synthesis of gold nanoparticles by indigenous Bacillus lichniformis GPI-2: a noble biological approach</dc:title>
  <dc:creator>Rajnikant</dc:creator>
  <cp:lastModifiedBy>Rajnikant</cp:lastModifiedBy>
  <cp:revision>66</cp:revision>
  <dcterms:created xsi:type="dcterms:W3CDTF">2015-09-29T16:18:01Z</dcterms:created>
  <dcterms:modified xsi:type="dcterms:W3CDTF">2015-10-05T10:46:23Z</dcterms:modified>
</cp:coreProperties>
</file>