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275" r:id="rId2"/>
    <p:sldId id="277" r:id="rId3"/>
    <p:sldId id="278" r:id="rId4"/>
    <p:sldId id="280" r:id="rId5"/>
    <p:sldId id="289" r:id="rId6"/>
    <p:sldId id="282" r:id="rId7"/>
    <p:sldId id="284" r:id="rId8"/>
    <p:sldId id="276" r:id="rId9"/>
    <p:sldId id="257" r:id="rId10"/>
    <p:sldId id="258" r:id="rId11"/>
    <p:sldId id="286" r:id="rId12"/>
    <p:sldId id="273" r:id="rId13"/>
    <p:sldId id="274" r:id="rId14"/>
    <p:sldId id="260" r:id="rId15"/>
    <p:sldId id="287" r:id="rId16"/>
    <p:sldId id="262" r:id="rId17"/>
    <p:sldId id="267" r:id="rId18"/>
    <p:sldId id="269" r:id="rId19"/>
    <p:sldId id="283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57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A683B-D866-42E9-9CE1-82E12933CB6C}" type="datetimeFigureOut">
              <a:rPr lang="en-US" smtClean="0"/>
              <a:pPr/>
              <a:t>10/1/2015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3EB8B-B49A-45FD-A466-8518F80E04C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3EB8B-B49A-45FD-A466-8518F80E04CD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129266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/>
              <a:t>Impact of heavy metal stress on </a:t>
            </a:r>
            <a:r>
              <a:rPr lang="en-IN" sz="2000" b="1" i="1" dirty="0" smtClean="0"/>
              <a:t>in vitro</a:t>
            </a:r>
            <a:r>
              <a:rPr lang="en-IN" sz="2000" b="1" dirty="0" smtClean="0"/>
              <a:t> plant productivity, evaluation of anti-oxidative enzymes, ultra-structural </a:t>
            </a:r>
            <a:r>
              <a:rPr lang="en-IN" sz="2000" b="1" dirty="0" smtClean="0"/>
              <a:t>changes </a:t>
            </a:r>
            <a:r>
              <a:rPr lang="en-IN" sz="2000" b="1" dirty="0" smtClean="0"/>
              <a:t>and DNA damage in </a:t>
            </a:r>
            <a:r>
              <a:rPr lang="en-IN" sz="2000" b="1" i="1" dirty="0" smtClean="0"/>
              <a:t>Cassia </a:t>
            </a:r>
            <a:r>
              <a:rPr lang="en-IN" sz="2000" b="1" i="1" dirty="0" err="1" smtClean="0"/>
              <a:t>angustifolia</a:t>
            </a:r>
            <a:r>
              <a:rPr lang="en-IN" sz="2000" b="1" dirty="0" smtClean="0"/>
              <a:t> </a:t>
            </a:r>
            <a:r>
              <a:rPr lang="en-IN" sz="2000" b="1" dirty="0" err="1" smtClean="0"/>
              <a:t>Vahl</a:t>
            </a:r>
            <a:r>
              <a:rPr lang="en-IN" sz="2000" b="1" dirty="0" smtClean="0"/>
              <a:t>. a medicinal legume.</a:t>
            </a:r>
          </a:p>
          <a:p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2895601" y="4114800"/>
            <a:ext cx="34162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 By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err="1" smtClean="0"/>
              <a:t>Rajeshwari</a:t>
            </a:r>
            <a:endParaRPr lang="en-US" b="1" dirty="0" smtClean="0"/>
          </a:p>
          <a:p>
            <a:pPr algn="ctr"/>
            <a:r>
              <a:rPr lang="en-US" b="1" dirty="0" smtClean="0"/>
              <a:t>c/o Prof. </a:t>
            </a:r>
            <a:r>
              <a:rPr lang="en-US" b="1" dirty="0" err="1" smtClean="0"/>
              <a:t>Veena</a:t>
            </a:r>
            <a:r>
              <a:rPr lang="en-US" b="1" dirty="0" smtClean="0"/>
              <a:t> </a:t>
            </a:r>
            <a:r>
              <a:rPr lang="en-US" b="1" dirty="0" err="1" smtClean="0"/>
              <a:t>Agrwal</a:t>
            </a:r>
            <a:endParaRPr lang="en-US" b="1" dirty="0" smtClean="0"/>
          </a:p>
          <a:p>
            <a:pPr algn="ctr"/>
            <a:r>
              <a:rPr lang="en-US" b="1" dirty="0" smtClean="0"/>
              <a:t>Department of Botany</a:t>
            </a:r>
          </a:p>
          <a:p>
            <a:pPr algn="ctr"/>
            <a:r>
              <a:rPr lang="en-US" b="1" dirty="0" smtClean="0"/>
              <a:t>University of Delhi</a:t>
            </a:r>
          </a:p>
          <a:p>
            <a:pPr algn="ctr"/>
            <a:r>
              <a:rPr lang="en-US" b="1" dirty="0" smtClean="0"/>
              <a:t>New Delhi</a:t>
            </a:r>
          </a:p>
          <a:p>
            <a:pPr algn="ctr"/>
            <a:r>
              <a:rPr lang="en-US" b="1" dirty="0" smtClean="0"/>
              <a:t>India</a:t>
            </a:r>
            <a:endParaRPr lang="en-IN" b="1" dirty="0"/>
          </a:p>
        </p:txBody>
      </p:sp>
      <p:pic>
        <p:nvPicPr>
          <p:cNvPr id="1026" name="Picture 1" descr="DU-Col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7950" y="2438400"/>
            <a:ext cx="1492250" cy="149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799345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pPr>
              <a:buFont typeface="Wingdings" pitchFamily="2" charset="2"/>
              <a:buChar char="q"/>
            </a:pPr>
            <a:r>
              <a:rPr lang="en-US" b="1" dirty="0" smtClean="0"/>
              <a:t> </a:t>
            </a:r>
            <a:r>
              <a:rPr lang="en-IN" b="1" dirty="0" smtClean="0"/>
              <a:t>Plants growing in native environment encounter a variety of biotic and </a:t>
            </a:r>
            <a:r>
              <a:rPr lang="en-IN" b="1" dirty="0" err="1" smtClean="0"/>
              <a:t>abiotic</a:t>
            </a:r>
            <a:r>
              <a:rPr lang="en-IN" b="1" dirty="0" smtClean="0"/>
              <a:t> </a:t>
            </a:r>
            <a:r>
              <a:rPr lang="en-IN" b="1" dirty="0" smtClean="0"/>
              <a:t>stresses</a:t>
            </a:r>
          </a:p>
          <a:p>
            <a:pPr>
              <a:buFont typeface="Wingdings" pitchFamily="2" charset="2"/>
              <a:buChar char="q"/>
            </a:pPr>
            <a:endParaRPr lang="en-IN" b="1" dirty="0" smtClean="0"/>
          </a:p>
          <a:p>
            <a:pPr>
              <a:buFont typeface="Wingdings" pitchFamily="2" charset="2"/>
              <a:buChar char="q"/>
            </a:pPr>
            <a:r>
              <a:rPr lang="en-IN" b="1" dirty="0" smtClean="0"/>
              <a:t>Heavy </a:t>
            </a:r>
            <a:r>
              <a:rPr lang="en-IN" b="1" dirty="0" smtClean="0"/>
              <a:t>metal </a:t>
            </a:r>
            <a:r>
              <a:rPr lang="en-IN" b="1" dirty="0" smtClean="0"/>
              <a:t>stress </a:t>
            </a:r>
            <a:r>
              <a:rPr lang="en-IN" b="1" dirty="0" smtClean="0"/>
              <a:t>is one of the major </a:t>
            </a:r>
            <a:r>
              <a:rPr lang="en-IN" b="1" dirty="0" err="1" smtClean="0"/>
              <a:t>abiotic</a:t>
            </a:r>
            <a:r>
              <a:rPr lang="en-IN" b="1" dirty="0" smtClean="0"/>
              <a:t> stress caused </a:t>
            </a:r>
            <a:r>
              <a:rPr lang="en-IN" b="1" dirty="0" smtClean="0"/>
              <a:t>by both natural and anthropogenic activities </a:t>
            </a:r>
            <a:endParaRPr lang="en-IN" b="1" dirty="0" smtClean="0"/>
          </a:p>
          <a:p>
            <a:pPr>
              <a:buFont typeface="Wingdings" pitchFamily="2" charset="2"/>
              <a:buChar char="q"/>
            </a:pPr>
            <a:endParaRPr lang="en-US" b="1" dirty="0" smtClean="0"/>
          </a:p>
          <a:p>
            <a:pPr>
              <a:buFont typeface="Wingdings" pitchFamily="2" charset="2"/>
              <a:buChar char="q"/>
            </a:pPr>
            <a:r>
              <a:rPr lang="en-IN" b="1" dirty="0" smtClean="0"/>
              <a:t> Their </a:t>
            </a:r>
            <a:r>
              <a:rPr lang="en-IN" b="1" dirty="0" smtClean="0"/>
              <a:t>non-biodegradability results in prolonged persistence in the </a:t>
            </a:r>
            <a:r>
              <a:rPr lang="en-IN" b="1" dirty="0" smtClean="0"/>
              <a:t>environment</a:t>
            </a:r>
          </a:p>
          <a:p>
            <a:pPr>
              <a:buFont typeface="Wingdings" pitchFamily="2" charset="2"/>
              <a:buChar char="q"/>
            </a:pPr>
            <a:endParaRPr lang="en-US" b="1" dirty="0" smtClean="0"/>
          </a:p>
          <a:p>
            <a:pPr>
              <a:buFont typeface="Wingdings" pitchFamily="2" charset="2"/>
              <a:buChar char="q"/>
            </a:pPr>
            <a:r>
              <a:rPr lang="en-US" b="1" dirty="0" smtClean="0"/>
              <a:t> Heavy </a:t>
            </a:r>
            <a:r>
              <a:rPr lang="en-US" b="1" dirty="0" smtClean="0"/>
              <a:t>metals are one of the main yield reducing factor in </a:t>
            </a:r>
            <a:r>
              <a:rPr lang="en-US" b="1" dirty="0" smtClean="0"/>
              <a:t>agriculture</a:t>
            </a:r>
          </a:p>
          <a:p>
            <a:pPr>
              <a:buFont typeface="Wingdings" pitchFamily="2" charset="2"/>
              <a:buChar char="q"/>
            </a:pPr>
            <a:endParaRPr lang="en-US" b="1" dirty="0" smtClean="0"/>
          </a:p>
          <a:p>
            <a:pPr>
              <a:buFont typeface="Wingdings" pitchFamily="2" charset="2"/>
              <a:buChar char="q"/>
            </a:pPr>
            <a:r>
              <a:rPr lang="en-US" b="1" dirty="0" smtClean="0"/>
              <a:t> Alter </a:t>
            </a:r>
            <a:r>
              <a:rPr lang="en-US" b="1" dirty="0" smtClean="0"/>
              <a:t>various physiological </a:t>
            </a:r>
            <a:r>
              <a:rPr lang="en-US" b="1" dirty="0" smtClean="0"/>
              <a:t>processes like photosynthesis, cellular homeostasis and plant water relationship</a:t>
            </a:r>
          </a:p>
          <a:p>
            <a:pPr>
              <a:buFont typeface="Wingdings" pitchFamily="2" charset="2"/>
              <a:buChar char="q"/>
            </a:pPr>
            <a:endParaRPr lang="en-US" b="1" dirty="0" smtClean="0"/>
          </a:p>
          <a:p>
            <a:pPr>
              <a:buFont typeface="Wingdings" pitchFamily="2" charset="2"/>
              <a:buChar char="q"/>
            </a:pPr>
            <a:r>
              <a:rPr lang="en-IN" b="1" dirty="0" smtClean="0"/>
              <a:t>  Metal </a:t>
            </a:r>
            <a:r>
              <a:rPr lang="en-IN" b="1" dirty="0" smtClean="0"/>
              <a:t>tolerance is exhibited by some plant species which includes exclusion </a:t>
            </a:r>
            <a:r>
              <a:rPr lang="en-IN" b="1" dirty="0" smtClean="0"/>
              <a:t>, </a:t>
            </a:r>
            <a:r>
              <a:rPr lang="en-IN" b="1" dirty="0" smtClean="0"/>
              <a:t>detoxification and compartmentalization of metal ion inside the plant </a:t>
            </a:r>
            <a:endParaRPr lang="en-US" b="1" dirty="0" smtClean="0"/>
          </a:p>
          <a:p>
            <a:endParaRPr lang="en-US" b="1" dirty="0" smtClean="0"/>
          </a:p>
          <a:p>
            <a:endParaRPr lang="en-IN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53122" y="304800"/>
            <a:ext cx="2309478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Introduction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715000" y="1752600"/>
            <a:ext cx="2057400" cy="14478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Industrial activities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990600" y="4114800"/>
            <a:ext cx="1981200" cy="13716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Municipal waste </a:t>
            </a:r>
            <a:r>
              <a:rPr lang="en-US" b="1" dirty="0" smtClean="0">
                <a:solidFill>
                  <a:schemeClr val="tx1"/>
                </a:solidFill>
              </a:rPr>
              <a:t>disposal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914400" y="1828800"/>
            <a:ext cx="2133600" cy="15240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Fossil fuel combustion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505200" y="685800"/>
            <a:ext cx="1905000" cy="1371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Smelting &amp;mining of ores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867400" y="4038600"/>
            <a:ext cx="2057400" cy="1371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Metallurgical  industries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657600" y="5257800"/>
            <a:ext cx="1905000" cy="14478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</a:t>
            </a:r>
            <a:r>
              <a:rPr lang="en-US" b="1" dirty="0" smtClean="0">
                <a:solidFill>
                  <a:schemeClr val="tx1"/>
                </a:solidFill>
              </a:rPr>
              <a:t>ertilizers  &amp; pesticides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657600" y="3048000"/>
            <a:ext cx="1447800" cy="1371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Sources of Heavy metals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flipV="1">
            <a:off x="4267200" y="2362200"/>
            <a:ext cx="304800" cy="45720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 rot="14381565">
            <a:off x="5309301" y="3003135"/>
            <a:ext cx="274263" cy="453199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17481783">
            <a:off x="5320874" y="3968137"/>
            <a:ext cx="302323" cy="567168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 rot="6812143">
            <a:off x="3214639" y="2902278"/>
            <a:ext cx="297098" cy="558172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 rot="3548031">
            <a:off x="3206814" y="3965241"/>
            <a:ext cx="291973" cy="535676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rot="21433865">
            <a:off x="4296012" y="4561943"/>
            <a:ext cx="265005" cy="46112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838200" y="1143000"/>
            <a:ext cx="7651843" cy="3886200"/>
            <a:chOff x="609600" y="1981200"/>
            <a:chExt cx="7651843" cy="3886200"/>
          </a:xfrm>
        </p:grpSpPr>
        <p:sp>
          <p:nvSpPr>
            <p:cNvPr id="3" name="Rectangle 2"/>
            <p:cNvSpPr/>
            <p:nvPr/>
          </p:nvSpPr>
          <p:spPr>
            <a:xfrm>
              <a:off x="1219200" y="1981200"/>
              <a:ext cx="1600200" cy="914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Essential  heavy metals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5638800" y="1981200"/>
              <a:ext cx="1600200" cy="914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Non- essential  heavy metals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85800" y="5498068"/>
              <a:ext cx="3007298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E.g. Cu, Fe, </a:t>
              </a:r>
              <a:r>
                <a:rPr lang="en-US" dirty="0" err="1" smtClean="0"/>
                <a:t>Mn</a:t>
              </a:r>
              <a:r>
                <a:rPr lang="en-US" dirty="0" smtClean="0"/>
                <a:t>, Mo, Ni and Zn</a:t>
              </a:r>
              <a:endParaRPr lang="en-IN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257800" y="5421868"/>
              <a:ext cx="3003643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E.g. As, </a:t>
              </a:r>
              <a:r>
                <a:rPr lang="en-US" dirty="0" err="1" smtClean="0"/>
                <a:t>Cd</a:t>
              </a:r>
              <a:r>
                <a:rPr lang="en-US" dirty="0" smtClean="0"/>
                <a:t>, </a:t>
              </a:r>
              <a:r>
                <a:rPr lang="en-US" dirty="0" err="1" smtClean="0"/>
                <a:t>Pb</a:t>
              </a:r>
              <a:r>
                <a:rPr lang="en-US" dirty="0" smtClean="0"/>
                <a:t>, Hg and </a:t>
              </a:r>
              <a:r>
                <a:rPr lang="en-US" dirty="0" err="1" smtClean="0"/>
                <a:t>Sn</a:t>
              </a:r>
              <a:r>
                <a:rPr lang="en-US" dirty="0" smtClean="0"/>
                <a:t> (tin)</a:t>
              </a:r>
              <a:endParaRPr lang="en-IN" dirty="0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1828800" y="3048000"/>
              <a:ext cx="304800" cy="609600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600" y="3810000"/>
              <a:ext cx="3048000" cy="914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Required in trace amounts but become toxic at elevated concentrations 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53000" y="3810000"/>
              <a:ext cx="3048000" cy="914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Not required for normal plant growth, also become toxic at elevated concentrations </a:t>
              </a: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6248400" y="3048000"/>
              <a:ext cx="304800" cy="609600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1219200" y="1295400"/>
            <a:ext cx="7620000" cy="4953000"/>
            <a:chOff x="1752600" y="1447800"/>
            <a:chExt cx="7620000" cy="4953000"/>
          </a:xfrm>
        </p:grpSpPr>
        <p:sp>
          <p:nvSpPr>
            <p:cNvPr id="2" name="TextBox 1"/>
            <p:cNvSpPr txBox="1"/>
            <p:nvPr/>
          </p:nvSpPr>
          <p:spPr>
            <a:xfrm>
              <a:off x="3276600" y="1447800"/>
              <a:ext cx="1878399" cy="36933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Heavy metal  ions</a:t>
              </a:r>
              <a:endParaRPr lang="en-IN" b="1" dirty="0"/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4114800" y="1905000"/>
              <a:ext cx="1066800" cy="609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 rot="10800000" flipV="1">
              <a:off x="3048000" y="1905000"/>
              <a:ext cx="1066800" cy="609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752600" y="2667000"/>
              <a:ext cx="2133600" cy="6463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Redox</a:t>
              </a:r>
              <a:r>
                <a:rPr lang="en-US" dirty="0" smtClean="0"/>
                <a:t> active metals directly trigger ROS</a:t>
              </a:r>
              <a:endParaRPr lang="en-IN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222859" y="2438400"/>
              <a:ext cx="1939941" cy="92333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Non-</a:t>
              </a:r>
              <a:r>
                <a:rPr lang="en-US" dirty="0" err="1" smtClean="0"/>
                <a:t>redox</a:t>
              </a:r>
              <a:r>
                <a:rPr lang="en-US" dirty="0" smtClean="0"/>
                <a:t> active metals indirectly induce ROS</a:t>
              </a:r>
              <a:endParaRPr lang="en-IN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5400000">
              <a:off x="2170906" y="3848100"/>
              <a:ext cx="838994" cy="7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286000" y="4419600"/>
              <a:ext cx="565539" cy="369332"/>
            </a:xfrm>
            <a:prstGeom prst="rect">
              <a:avLst/>
            </a:prstGeom>
            <a:solidFill>
              <a:srgbClr val="FFFF00"/>
            </a:solidFill>
            <a:ln w="1270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ROS</a:t>
              </a:r>
              <a:endParaRPr lang="en-IN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5400000">
              <a:off x="6019403" y="3504803"/>
              <a:ext cx="3048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5029200" y="3733800"/>
              <a:ext cx="2362200" cy="1066800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Compete for the binding site in the target </a:t>
              </a:r>
              <a:r>
                <a:rPr lang="en-US" b="1" dirty="0" smtClean="0">
                  <a:solidFill>
                    <a:schemeClr val="tx1"/>
                  </a:solidFill>
                </a:rPr>
                <a:t>molecules (-SH, COO</a:t>
              </a:r>
              <a:r>
                <a:rPr lang="en-US" b="1" baseline="30000" dirty="0" smtClean="0">
                  <a:solidFill>
                    <a:schemeClr val="tx1"/>
                  </a:solidFill>
                </a:rPr>
                <a:t>-</a:t>
              </a:r>
              <a:r>
                <a:rPr lang="en-US" b="1" dirty="0" smtClean="0">
                  <a:solidFill>
                    <a:schemeClr val="tx1"/>
                  </a:solidFill>
                </a:rPr>
                <a:t>)</a:t>
              </a:r>
              <a:endParaRPr lang="en-IN" b="1" baseline="300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>
              <a:off x="6019403" y="5105003"/>
              <a:ext cx="457200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0800000" flipV="1">
              <a:off x="4572000" y="4953000"/>
              <a:ext cx="1066800" cy="533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2515394" y="4953000"/>
              <a:ext cx="1218406" cy="533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xplosion 1 36"/>
            <p:cNvSpPr/>
            <p:nvPr/>
          </p:nvSpPr>
          <p:spPr>
            <a:xfrm>
              <a:off x="2971800" y="5334000"/>
              <a:ext cx="2133600" cy="1066800"/>
            </a:xfrm>
            <a:prstGeom prst="irregularSeal1">
              <a:avLst/>
            </a:prstGeom>
            <a:solidFill>
              <a:srgbClr val="FF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OXIDATIVE DAMAGE</a:t>
              </a:r>
              <a:endParaRPr lang="en-IN" dirty="0"/>
            </a:p>
          </p:txBody>
        </p:sp>
        <p:sp>
          <p:nvSpPr>
            <p:cNvPr id="38" name="TextBox 37"/>
            <p:cNvSpPr txBox="1"/>
            <p:nvPr/>
          </p:nvSpPr>
          <p:spPr>
            <a:xfrm rot="1222352">
              <a:off x="3437594" y="4641808"/>
              <a:ext cx="17807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FF0000"/>
                  </a:solidFill>
                </a:rPr>
                <a:t>Redox</a:t>
              </a:r>
              <a:r>
                <a:rPr lang="en-US" dirty="0" smtClean="0"/>
                <a:t> </a:t>
              </a:r>
              <a:r>
                <a:rPr lang="en-US" dirty="0" smtClean="0">
                  <a:solidFill>
                    <a:srgbClr val="FF0000"/>
                  </a:solidFill>
                </a:rPr>
                <a:t>imbalance</a:t>
              </a:r>
              <a:endParaRPr lang="en-IN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10200" y="5410200"/>
              <a:ext cx="1786451" cy="6463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Trigger </a:t>
              </a:r>
              <a:r>
                <a:rPr lang="en-US" b="1" dirty="0" err="1" smtClean="0"/>
                <a:t>signalling</a:t>
              </a:r>
              <a:endParaRPr lang="en-US" b="1" dirty="0" smtClean="0"/>
            </a:p>
            <a:p>
              <a:r>
                <a:rPr lang="en-US" b="1" dirty="0" smtClean="0"/>
                <a:t> molecules</a:t>
              </a:r>
              <a:endParaRPr lang="en-IN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847468" y="5486400"/>
              <a:ext cx="1525132" cy="64633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  REPAIR MECHANISMS</a:t>
              </a:r>
              <a:endParaRPr lang="en-IN" dirty="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7391400" y="5791200"/>
              <a:ext cx="304800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/>
          <p:cNvSpPr txBox="1"/>
          <p:nvPr/>
        </p:nvSpPr>
        <p:spPr>
          <a:xfrm>
            <a:off x="1600200" y="228600"/>
            <a:ext cx="606589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Heavy metal induced damage and repair</a:t>
            </a:r>
            <a:endParaRPr lang="en-IN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4191000" y="6488668"/>
            <a:ext cx="4970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Image source: </a:t>
            </a:r>
            <a:r>
              <a:rPr lang="en-US" i="1" dirty="0" smtClean="0"/>
              <a:t>modified from Sharma </a:t>
            </a:r>
            <a:r>
              <a:rPr lang="en-US" i="1" dirty="0" smtClean="0"/>
              <a:t>&amp; Dietz, 2008</a:t>
            </a:r>
            <a:endParaRPr lang="en-IN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685802"/>
            <a:ext cx="596689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How plants survive heavy </a:t>
            </a:r>
            <a:r>
              <a:rPr lang="en-US" sz="2800" dirty="0" smtClean="0"/>
              <a:t>metal stress </a:t>
            </a:r>
            <a:r>
              <a:rPr lang="en-US" sz="2800" dirty="0" smtClean="0"/>
              <a:t>?</a:t>
            </a:r>
            <a:endParaRPr lang="en-IN" sz="2800" dirty="0"/>
          </a:p>
        </p:txBody>
      </p:sp>
      <p:sp>
        <p:nvSpPr>
          <p:cNvPr id="4" name="Rectangle 3"/>
          <p:cNvSpPr/>
          <p:nvPr/>
        </p:nvSpPr>
        <p:spPr>
          <a:xfrm>
            <a:off x="381000" y="2136339"/>
            <a:ext cx="8153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b="1" dirty="0" smtClean="0"/>
              <a:t>    Antioxidant </a:t>
            </a:r>
            <a:r>
              <a:rPr lang="en-US" sz="2000" b="1" dirty="0" err="1" smtClean="0"/>
              <a:t>defence</a:t>
            </a:r>
            <a:r>
              <a:rPr lang="en-US" sz="2000" b="1" dirty="0" smtClean="0"/>
              <a:t> system to counter ROS induced oxidative </a:t>
            </a:r>
            <a:r>
              <a:rPr lang="en-US" sz="2000" b="1" dirty="0" smtClean="0"/>
              <a:t>stress</a:t>
            </a:r>
          </a:p>
          <a:p>
            <a:pPr>
              <a:buFont typeface="Wingdings" pitchFamily="2" charset="2"/>
              <a:buChar char="q"/>
            </a:pPr>
            <a:endParaRPr lang="en-US" sz="2000" b="1" dirty="0" smtClean="0"/>
          </a:p>
          <a:p>
            <a:pPr>
              <a:buFont typeface="Wingdings" pitchFamily="2" charset="2"/>
              <a:buChar char="q"/>
            </a:pPr>
            <a:endParaRPr lang="en-US" sz="2000" b="1" dirty="0" smtClean="0"/>
          </a:p>
          <a:p>
            <a:pPr>
              <a:buFont typeface="Wingdings" pitchFamily="2" charset="2"/>
              <a:buChar char="q"/>
            </a:pPr>
            <a:r>
              <a:rPr lang="en-US" sz="2000" b="1" dirty="0" smtClean="0"/>
              <a:t>    Sequestration </a:t>
            </a:r>
            <a:r>
              <a:rPr lang="en-US" sz="2000" b="1" dirty="0" smtClean="0"/>
              <a:t>of HM by amino acids, organic acids, glutathione and </a:t>
            </a:r>
          </a:p>
          <a:p>
            <a:r>
              <a:rPr lang="en-US" sz="2000" b="1" dirty="0" smtClean="0"/>
              <a:t>        metal </a:t>
            </a:r>
            <a:r>
              <a:rPr lang="en-US" sz="2000" b="1" dirty="0" smtClean="0"/>
              <a:t>binding </a:t>
            </a:r>
            <a:r>
              <a:rPr lang="en-US" sz="2000" b="1" dirty="0" err="1" smtClean="0"/>
              <a:t>ligand</a:t>
            </a:r>
            <a:r>
              <a:rPr lang="en-US" sz="2000" b="1" dirty="0" smtClean="0"/>
              <a:t> like </a:t>
            </a:r>
            <a:r>
              <a:rPr lang="en-US" sz="2000" b="1" dirty="0" err="1" smtClean="0"/>
              <a:t>metallothionein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phytochelation</a:t>
            </a:r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pPr>
              <a:buFont typeface="Wingdings" pitchFamily="2" charset="2"/>
              <a:buChar char="q"/>
            </a:pPr>
            <a:r>
              <a:rPr lang="en-US" sz="2000" b="1" dirty="0" smtClean="0"/>
              <a:t>    Accumulation of heavy metals in various plant parts</a:t>
            </a:r>
            <a:endParaRPr lang="en-I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35114"/>
            <a:ext cx="9117304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In the present study , Effect of Zn and Cu have been evaluated in </a:t>
            </a:r>
            <a:r>
              <a:rPr lang="en-US" sz="2000" b="1" i="1" dirty="0" smtClean="0"/>
              <a:t>Cassia </a:t>
            </a:r>
            <a:r>
              <a:rPr lang="en-US" sz="2000" b="1" i="1" dirty="0" err="1" smtClean="0"/>
              <a:t>angustifolia</a:t>
            </a:r>
            <a:r>
              <a:rPr lang="en-US" sz="2000" b="1" i="1" dirty="0" smtClean="0"/>
              <a:t> </a:t>
            </a:r>
          </a:p>
          <a:p>
            <a:r>
              <a:rPr lang="en-US" sz="2000" b="1" dirty="0" smtClean="0"/>
              <a:t>seedlings with following objectives</a:t>
            </a:r>
            <a:endParaRPr lang="en-IN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762000" y="1981200"/>
            <a:ext cx="704571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 Evaluation of </a:t>
            </a:r>
            <a:r>
              <a:rPr lang="en-US" sz="2400" dirty="0" err="1" smtClean="0"/>
              <a:t>phytotoxicity</a:t>
            </a:r>
            <a:endParaRPr lang="en-US" sz="2400" dirty="0" smtClean="0"/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 Accumulation </a:t>
            </a:r>
            <a:r>
              <a:rPr lang="en-US" sz="2400" dirty="0" smtClean="0"/>
              <a:t>of heavy metals in various plant </a:t>
            </a:r>
            <a:r>
              <a:rPr lang="en-US" sz="2400" dirty="0" smtClean="0"/>
              <a:t>parts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 </a:t>
            </a:r>
            <a:r>
              <a:rPr lang="en-US" sz="2400" dirty="0" err="1" smtClean="0"/>
              <a:t>Antioxidative</a:t>
            </a:r>
            <a:r>
              <a:rPr lang="en-US" sz="2400" dirty="0" smtClean="0"/>
              <a:t> response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DNA </a:t>
            </a:r>
            <a:r>
              <a:rPr lang="en-US" sz="2400" dirty="0" smtClean="0"/>
              <a:t>damage and cell death</a:t>
            </a:r>
            <a:endParaRPr lang="en-IN" sz="2400" dirty="0" smtClean="0"/>
          </a:p>
          <a:p>
            <a:endParaRPr lang="en-IN" sz="2400" dirty="0" smtClean="0"/>
          </a:p>
          <a:p>
            <a:endParaRPr lang="en-IN" sz="2400" dirty="0" smtClean="0"/>
          </a:p>
          <a:p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81202"/>
            <a:ext cx="4953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buFont typeface="Arial" pitchFamily="34" charset="0"/>
              <a:buChar char="•"/>
            </a:pPr>
            <a:r>
              <a:rPr lang="en-US" b="1" dirty="0" smtClean="0"/>
              <a:t>Multipurpose medicinal shrub</a:t>
            </a:r>
          </a:p>
          <a:p>
            <a:pPr marL="355600" indent="-355600">
              <a:buFont typeface="Arial" pitchFamily="34" charset="0"/>
              <a:buChar char="•"/>
            </a:pPr>
            <a:endParaRPr lang="en-US" b="1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en-US" b="1" dirty="0" smtClean="0"/>
              <a:t>Widely used for a bioactive compound, </a:t>
            </a:r>
          </a:p>
          <a:p>
            <a:pPr marL="355600" indent="-355600"/>
            <a:r>
              <a:rPr lang="en-US" b="1" dirty="0" smtClean="0"/>
              <a:t>        </a:t>
            </a:r>
            <a:r>
              <a:rPr lang="en-US" b="1" dirty="0" err="1" smtClean="0"/>
              <a:t>Sennosides</a:t>
            </a:r>
            <a:endParaRPr lang="en-US" dirty="0" smtClean="0"/>
          </a:p>
          <a:p>
            <a:pPr marL="355600" indent="-355600">
              <a:buFont typeface="Arial" pitchFamily="34" charset="0"/>
              <a:buChar char="•"/>
            </a:pPr>
            <a:endParaRPr lang="en-US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en-US" b="1" dirty="0" smtClean="0"/>
              <a:t>Already reported that </a:t>
            </a:r>
            <a:r>
              <a:rPr lang="en-US" b="1" i="1" dirty="0" smtClean="0"/>
              <a:t>Cassia </a:t>
            </a:r>
            <a:r>
              <a:rPr lang="en-US" b="1" i="1" dirty="0" err="1" smtClean="0"/>
              <a:t>angustifolia</a:t>
            </a:r>
            <a:r>
              <a:rPr lang="en-US" b="1" dirty="0" smtClean="0"/>
              <a:t> </a:t>
            </a:r>
          </a:p>
          <a:p>
            <a:pPr marL="355600" indent="-355600"/>
            <a:r>
              <a:rPr lang="en-US" b="1" dirty="0" smtClean="0"/>
              <a:t>       is a drought </a:t>
            </a:r>
            <a:r>
              <a:rPr lang="en-US" b="1" dirty="0" smtClean="0"/>
              <a:t>and </a:t>
            </a:r>
            <a:r>
              <a:rPr lang="en-US" b="1" dirty="0" smtClean="0"/>
              <a:t>salt tolerant plant</a:t>
            </a:r>
            <a:r>
              <a:rPr lang="en-US" b="1" dirty="0" smtClean="0"/>
              <a:t>.</a:t>
            </a:r>
            <a:endParaRPr lang="en-US" b="1" dirty="0" smtClean="0"/>
          </a:p>
          <a:p>
            <a:pPr marL="355600" indent="-355600"/>
            <a:endParaRPr lang="en-US" sz="20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5725" t="29167" r="34407" b="30208"/>
          <a:stretch>
            <a:fillRect/>
          </a:stretch>
        </p:blipFill>
        <p:spPr bwMode="auto">
          <a:xfrm>
            <a:off x="5105400" y="1676400"/>
            <a:ext cx="3886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43200" y="304800"/>
            <a:ext cx="360271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Cassia </a:t>
            </a:r>
            <a:r>
              <a:rPr lang="en-US" sz="2800" i="1" dirty="0" err="1" smtClean="0"/>
              <a:t>angustifolia</a:t>
            </a:r>
            <a:r>
              <a:rPr lang="en-US" sz="2800" i="1" dirty="0" smtClean="0"/>
              <a:t> </a:t>
            </a:r>
            <a:r>
              <a:rPr lang="en-US" sz="2800" dirty="0" err="1" smtClean="0"/>
              <a:t>Vahl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57203"/>
            <a:ext cx="6096001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19202" y="6334780"/>
            <a:ext cx="5119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+mj-lt"/>
                <a:cs typeface="Times New Roman" pitchFamily="18" charset="0"/>
              </a:rPr>
              <a:t>Effect of increasing  concentration of Zn (A) and Cu (B) on seedling </a:t>
            </a:r>
          </a:p>
          <a:p>
            <a:pPr algn="ctr"/>
            <a:r>
              <a:rPr lang="en-US" sz="1400" b="1" dirty="0" smtClean="0">
                <a:latin typeface="+mj-lt"/>
                <a:cs typeface="Times New Roman" pitchFamily="18" charset="0"/>
              </a:rPr>
              <a:t>growth in 28 days old 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Cassia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angustifolia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.</a:t>
            </a:r>
            <a:endParaRPr lang="en-IN" sz="14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3181350"/>
            <a:ext cx="3733799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04800"/>
            <a:ext cx="384382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28600"/>
            <a:ext cx="3581400" cy="3114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334001" y="4113074"/>
            <a:ext cx="330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5488" indent="-725488" algn="just"/>
            <a:r>
              <a:rPr lang="en-IN" b="1" dirty="0" smtClean="0">
                <a:latin typeface="+mj-lt"/>
                <a:cs typeface="Times New Roman" pitchFamily="18" charset="0"/>
              </a:rPr>
              <a:t> A. Average germination  response</a:t>
            </a:r>
          </a:p>
          <a:p>
            <a:pPr algn="just"/>
            <a:endParaRPr lang="en-IN" b="1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en-IN" b="1" dirty="0" smtClean="0">
                <a:latin typeface="+mj-lt"/>
                <a:cs typeface="Times New Roman" pitchFamily="18" charset="0"/>
              </a:rPr>
              <a:t>B.           Average root length</a:t>
            </a:r>
          </a:p>
          <a:p>
            <a:pPr algn="just"/>
            <a:r>
              <a:rPr lang="en-IN" b="1" dirty="0" smtClean="0">
                <a:latin typeface="+mj-lt"/>
                <a:cs typeface="Times New Roman" pitchFamily="18" charset="0"/>
              </a:rPr>
              <a:t>  </a:t>
            </a:r>
          </a:p>
          <a:p>
            <a:pPr algn="just"/>
            <a:r>
              <a:rPr lang="en-IN" b="1" dirty="0" smtClean="0">
                <a:latin typeface="+mj-lt"/>
                <a:cs typeface="Times New Roman" pitchFamily="18" charset="0"/>
              </a:rPr>
              <a:t>C.           Average shoot length</a:t>
            </a:r>
            <a:endParaRPr lang="en-IN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2286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3601" y="240905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421868"/>
            <a:ext cx="50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7434" y="467380"/>
            <a:ext cx="3163366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Metal accumulation</a:t>
            </a:r>
            <a:endParaRPr lang="en-IN" sz="2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457200" y="1676400"/>
            <a:ext cx="8153400" cy="3505200"/>
            <a:chOff x="-3214732" y="-652162"/>
            <a:chExt cx="10293800" cy="4785068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72677" y="-652162"/>
              <a:ext cx="4906391" cy="47850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885658" y="-548139"/>
              <a:ext cx="4591369" cy="45770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-3214732" y="2931389"/>
              <a:ext cx="443620" cy="504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72679" y="3004579"/>
              <a:ext cx="427430" cy="5041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286000" y="5791200"/>
            <a:ext cx="525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/>
              <a:t>Maximum 1634.23 </a:t>
            </a:r>
            <a:r>
              <a:rPr lang="en-IN" b="1" dirty="0" smtClean="0"/>
              <a:t>mg kg</a:t>
            </a:r>
            <a:r>
              <a:rPr lang="en-IN" b="1" baseline="30000" dirty="0" smtClean="0"/>
              <a:t>‒1</a:t>
            </a:r>
            <a:r>
              <a:rPr lang="en-IN" b="1" dirty="0" smtClean="0"/>
              <a:t> and 9516.998 mg kg</a:t>
            </a:r>
            <a:r>
              <a:rPr lang="en-IN" b="1" baseline="30000" dirty="0" smtClean="0"/>
              <a:t>‒1</a:t>
            </a:r>
            <a:r>
              <a:rPr lang="en-IN" b="1" dirty="0" smtClean="0"/>
              <a:t> </a:t>
            </a:r>
            <a:r>
              <a:rPr lang="en-IN" b="1" dirty="0" smtClean="0"/>
              <a:t>Cu</a:t>
            </a:r>
          </a:p>
          <a:p>
            <a:r>
              <a:rPr lang="en-IN" b="1" dirty="0" smtClean="0"/>
              <a:t> </a:t>
            </a:r>
            <a:r>
              <a:rPr lang="en-IN" b="1" dirty="0" smtClean="0"/>
              <a:t>accumulated in shoots and roots, respectively 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04801" y="1752600"/>
            <a:ext cx="8459061" cy="3581400"/>
            <a:chOff x="304801" y="457200"/>
            <a:chExt cx="8459061" cy="35814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0599" y="609600"/>
              <a:ext cx="3963263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1" y="457200"/>
              <a:ext cx="4114800" cy="3571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4724400" y="3352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1000" y="336446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743202" y="381000"/>
            <a:ext cx="3891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Photosynthetic pigments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 l="12372"/>
          <a:stretch>
            <a:fillRect/>
          </a:stretch>
        </p:blipFill>
        <p:spPr bwMode="auto">
          <a:xfrm>
            <a:off x="3048000" y="3581400"/>
            <a:ext cx="3048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l="9091"/>
          <a:stretch>
            <a:fillRect/>
          </a:stretch>
        </p:blipFill>
        <p:spPr bwMode="auto">
          <a:xfrm>
            <a:off x="6096000" y="228600"/>
            <a:ext cx="2895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2187"/>
            <a:ext cx="2971800" cy="2772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 l="6977"/>
          <a:stretch>
            <a:fillRect/>
          </a:stretch>
        </p:blipFill>
        <p:spPr bwMode="auto">
          <a:xfrm>
            <a:off x="2971800" y="304800"/>
            <a:ext cx="304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41096" y="24500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4200" y="25908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9800" y="2590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 l="10372"/>
          <a:stretch>
            <a:fillRect/>
          </a:stretch>
        </p:blipFill>
        <p:spPr bwMode="auto">
          <a:xfrm>
            <a:off x="76200" y="3505200"/>
            <a:ext cx="2971800" cy="2858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0" y="58674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4200" y="58674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4419600"/>
            <a:ext cx="169469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/>
            </a:pPr>
            <a:r>
              <a:rPr lang="en-US" b="1" dirty="0" smtClean="0"/>
              <a:t>SOD activity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CAT activity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APX activity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GPX activity</a:t>
            </a:r>
          </a:p>
          <a:p>
            <a:pPr marL="342900" indent="-342900">
              <a:buAutoNum type="alphaUcPeriod"/>
            </a:pPr>
            <a:r>
              <a:rPr lang="en-US" b="1" dirty="0" smtClean="0"/>
              <a:t>GR activity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04800" y="1752601"/>
            <a:ext cx="8553450" cy="3657601"/>
            <a:chOff x="304800" y="380999"/>
            <a:chExt cx="8553450" cy="36576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 l="12190"/>
            <a:stretch>
              <a:fillRect/>
            </a:stretch>
          </p:blipFill>
          <p:spPr bwMode="auto">
            <a:xfrm>
              <a:off x="533400" y="380999"/>
              <a:ext cx="3962399" cy="3657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8200" y="381000"/>
              <a:ext cx="4210050" cy="3632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304800" y="3429000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53000" y="3429000"/>
              <a:ext cx="304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19402" y="457200"/>
            <a:ext cx="3943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MDA  and Proline content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04800" y="3810000"/>
            <a:ext cx="8534401" cy="2819400"/>
            <a:chOff x="2" y="240268"/>
            <a:chExt cx="9143999" cy="3112532"/>
          </a:xfrm>
        </p:grpSpPr>
        <p:pic>
          <p:nvPicPr>
            <p:cNvPr id="9" name="Picture 3" descr="C:\Users\hp\Desktop\rajeshwari\sem 1 b_SEI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" y="609600"/>
              <a:ext cx="3024553" cy="2743200"/>
            </a:xfrm>
            <a:prstGeom prst="rect">
              <a:avLst/>
            </a:prstGeom>
            <a:noFill/>
          </p:spPr>
        </p:pic>
        <p:pic>
          <p:nvPicPr>
            <p:cNvPr id="10" name="Picture 2" descr="C:\Users\hp\Desktop\rajeshwari\2.2.3_SEI.t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94893" y="609600"/>
              <a:ext cx="2954216" cy="2743200"/>
            </a:xfrm>
            <a:prstGeom prst="rect">
              <a:avLst/>
            </a:prstGeom>
            <a:noFill/>
          </p:spPr>
        </p:pic>
        <p:pic>
          <p:nvPicPr>
            <p:cNvPr id="11" name="Picture 10" descr="C:\Users\hp\Desktop\rajeshwari\3.2.8_SEI.t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119448" y="609600"/>
              <a:ext cx="3024553" cy="2743200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1018579" y="240268"/>
              <a:ext cx="9710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Control</a:t>
              </a:r>
              <a:endParaRPr lang="en-IN" sz="20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28528" y="240268"/>
              <a:ext cx="14606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10 mg L</a:t>
              </a:r>
              <a:r>
                <a:rPr lang="en-US" sz="2000" b="1" baseline="30000" dirty="0" smtClean="0"/>
                <a:t>-1</a:t>
              </a:r>
              <a:r>
                <a:rPr lang="en-US" sz="2000" b="1" dirty="0" smtClean="0"/>
                <a:t> Cu</a:t>
              </a:r>
              <a:endParaRPr lang="en-IN" sz="2000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963508" y="240268"/>
              <a:ext cx="15905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/>
                <a:t>200 mg L</a:t>
              </a:r>
              <a:r>
                <a:rPr lang="en-US" sz="2000" b="1" baseline="30000" dirty="0" smtClean="0"/>
                <a:t>-1</a:t>
              </a:r>
              <a:r>
                <a:rPr lang="en-US" sz="2000" b="1" dirty="0" smtClean="0"/>
                <a:t> Cu</a:t>
              </a:r>
              <a:endParaRPr lang="en-IN" sz="20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4800" y="838200"/>
            <a:ext cx="8534400" cy="2667000"/>
            <a:chOff x="1" y="3581400"/>
            <a:chExt cx="9144000" cy="3124200"/>
          </a:xfrm>
        </p:grpSpPr>
        <p:pic>
          <p:nvPicPr>
            <p:cNvPr id="12" name="Picture 3" descr="C:\Users\hp\Desktop\rajeshwari\sem 1 b_SEI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" y="3962400"/>
              <a:ext cx="3024553" cy="2743200"/>
            </a:xfrm>
            <a:prstGeom prst="rect">
              <a:avLst/>
            </a:prstGeom>
            <a:noFill/>
          </p:spPr>
        </p:pic>
        <p:pic>
          <p:nvPicPr>
            <p:cNvPr id="13" name="Picture 4" descr="C:\Users\hp\Desktop\rajeshwari\4.2.7_SEI.t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94893" y="3962400"/>
              <a:ext cx="2954216" cy="2743200"/>
            </a:xfrm>
            <a:prstGeom prst="rect">
              <a:avLst/>
            </a:prstGeom>
            <a:noFill/>
          </p:spPr>
        </p:pic>
        <p:pic>
          <p:nvPicPr>
            <p:cNvPr id="14" name="Picture 3" descr="C:\Users\hp\Desktop\rajeshwari\5.1.06_SEI.ti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19448" y="3962400"/>
              <a:ext cx="3024553" cy="2743200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1055079" y="3581400"/>
              <a:ext cx="9710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Control</a:t>
              </a:r>
              <a:endParaRPr lang="en-IN" sz="20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98278" y="3593068"/>
              <a:ext cx="14446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10 mg L</a:t>
              </a:r>
              <a:r>
                <a:rPr lang="en-US" sz="2000" b="1" baseline="30000" dirty="0" smtClean="0"/>
                <a:t>-1</a:t>
              </a:r>
              <a:r>
                <a:rPr lang="en-US" sz="2000" b="1" dirty="0" smtClean="0"/>
                <a:t> Zn</a:t>
              </a:r>
              <a:endParaRPr lang="en-IN" sz="2000" b="1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893169" y="3593068"/>
              <a:ext cx="15744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/>
                <a:t>200 mg L</a:t>
              </a:r>
              <a:r>
                <a:rPr lang="en-US" sz="2000" b="1" baseline="30000" dirty="0" smtClean="0"/>
                <a:t>-1</a:t>
              </a:r>
              <a:r>
                <a:rPr lang="en-US" sz="2000" b="1" dirty="0" smtClean="0"/>
                <a:t> Zn</a:t>
              </a:r>
              <a:endParaRPr lang="en-IN" sz="2000" b="1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676400" y="76200"/>
            <a:ext cx="5894114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Scanning Electron Microscope analysis</a:t>
            </a:r>
            <a:endParaRPr lang="en-IN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585" t="412" r="1585" b="41449"/>
          <a:stretch>
            <a:fillRect/>
          </a:stretch>
        </p:blipFill>
        <p:spPr bwMode="auto">
          <a:xfrm>
            <a:off x="609600" y="1143000"/>
            <a:ext cx="8001000" cy="416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990600" y="5715000"/>
            <a:ext cx="769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lphaUcPeriod"/>
            </a:pPr>
            <a:r>
              <a:rPr lang="en-IN" b="1" dirty="0" smtClean="0">
                <a:latin typeface="+mj-lt"/>
                <a:cs typeface="Times New Roman" pitchFamily="18" charset="0"/>
              </a:rPr>
              <a:t>Control 			B.    10 mg L</a:t>
            </a:r>
            <a:r>
              <a:rPr lang="en-IN" b="1" baseline="30000" dirty="0" smtClean="0">
                <a:latin typeface="+mj-lt"/>
                <a:cs typeface="Times New Roman" pitchFamily="18" charset="0"/>
              </a:rPr>
              <a:t>-1</a:t>
            </a:r>
            <a:r>
              <a:rPr lang="en-IN" b="1" dirty="0" smtClean="0">
                <a:latin typeface="+mj-lt"/>
                <a:cs typeface="Times New Roman" pitchFamily="18" charset="0"/>
              </a:rPr>
              <a:t> Zn </a:t>
            </a:r>
          </a:p>
          <a:p>
            <a:pPr marL="342900" indent="-342900" algn="just">
              <a:buAutoNum type="alphaUcPeriod" startAt="3"/>
            </a:pPr>
            <a:r>
              <a:rPr lang="en-IN" b="1" dirty="0" smtClean="0">
                <a:latin typeface="+mj-lt"/>
                <a:cs typeface="Times New Roman" pitchFamily="18" charset="0"/>
              </a:rPr>
              <a:t>200 mg L</a:t>
            </a:r>
            <a:r>
              <a:rPr lang="en-IN" b="1" baseline="30000" dirty="0" smtClean="0">
                <a:latin typeface="+mj-lt"/>
                <a:cs typeface="Times New Roman" pitchFamily="18" charset="0"/>
              </a:rPr>
              <a:t>-1</a:t>
            </a:r>
            <a:r>
              <a:rPr lang="en-IN" b="1" dirty="0" smtClean="0">
                <a:latin typeface="+mj-lt"/>
                <a:cs typeface="Times New Roman" pitchFamily="18" charset="0"/>
              </a:rPr>
              <a:t> Zn                                        D.   10 mg L</a:t>
            </a:r>
            <a:r>
              <a:rPr lang="en-IN" b="1" baseline="30000" dirty="0" smtClean="0">
                <a:latin typeface="+mj-lt"/>
                <a:cs typeface="Times New Roman" pitchFamily="18" charset="0"/>
              </a:rPr>
              <a:t>-1</a:t>
            </a:r>
            <a:r>
              <a:rPr lang="en-IN" b="1" dirty="0" smtClean="0">
                <a:latin typeface="+mj-lt"/>
                <a:cs typeface="Times New Roman" pitchFamily="18" charset="0"/>
              </a:rPr>
              <a:t> Cu  </a:t>
            </a:r>
          </a:p>
          <a:p>
            <a:pPr marL="342900" indent="-342900" algn="just"/>
            <a:r>
              <a:rPr lang="en-IN" b="1" dirty="0" smtClean="0">
                <a:latin typeface="+mj-lt"/>
                <a:cs typeface="Times New Roman" pitchFamily="18" charset="0"/>
              </a:rPr>
              <a:t>E.    200 mg L</a:t>
            </a:r>
            <a:r>
              <a:rPr lang="en-IN" b="1" baseline="30000" dirty="0" smtClean="0">
                <a:latin typeface="+mj-lt"/>
                <a:cs typeface="Times New Roman" pitchFamily="18" charset="0"/>
              </a:rPr>
              <a:t>-1</a:t>
            </a:r>
            <a:r>
              <a:rPr lang="en-IN" b="1" dirty="0" smtClean="0">
                <a:latin typeface="+mj-lt"/>
                <a:cs typeface="Times New Roman" pitchFamily="18" charset="0"/>
              </a:rPr>
              <a:t> Cu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38780"/>
            <a:ext cx="5914889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Cell death </a:t>
            </a:r>
            <a:r>
              <a:rPr lang="en-US" sz="2800" dirty="0" smtClean="0"/>
              <a:t>analysis by </a:t>
            </a:r>
            <a:r>
              <a:rPr lang="en-US" sz="2800" dirty="0" err="1" smtClean="0"/>
              <a:t>T</a:t>
            </a:r>
            <a:r>
              <a:rPr lang="en-US" sz="2800" dirty="0" err="1" smtClean="0"/>
              <a:t>rypan</a:t>
            </a:r>
            <a:r>
              <a:rPr lang="en-US" sz="2800" dirty="0" smtClean="0"/>
              <a:t> blue assay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81000" y="1170538"/>
            <a:ext cx="8458200" cy="5306462"/>
            <a:chOff x="381000" y="381000"/>
            <a:chExt cx="8458200" cy="5306462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1572" r="49069" b="9399"/>
            <a:stretch>
              <a:fillRect/>
            </a:stretch>
          </p:blipFill>
          <p:spPr bwMode="auto">
            <a:xfrm>
              <a:off x="381000" y="381000"/>
              <a:ext cx="4038600" cy="526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" name="Straight Arrow Connector 3"/>
            <p:cNvCxnSpPr/>
            <p:nvPr/>
          </p:nvCxnSpPr>
          <p:spPr>
            <a:xfrm flipH="1">
              <a:off x="3505200" y="4343400"/>
              <a:ext cx="203199" cy="5715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H="1">
              <a:off x="1752600" y="4419600"/>
              <a:ext cx="203199" cy="5715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50931" r="1572" b="9399"/>
            <a:stretch>
              <a:fillRect/>
            </a:stretch>
          </p:blipFill>
          <p:spPr bwMode="auto">
            <a:xfrm>
              <a:off x="4953000" y="396814"/>
              <a:ext cx="3886200" cy="5290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9" name="Straight Arrow Connector 8"/>
            <p:cNvCxnSpPr/>
            <p:nvPr/>
          </p:nvCxnSpPr>
          <p:spPr>
            <a:xfrm flipH="1">
              <a:off x="8229600" y="4419600"/>
              <a:ext cx="203199" cy="5715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352423" y="381000"/>
            <a:ext cx="657237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DNA damage </a:t>
            </a:r>
            <a:r>
              <a:rPr lang="en-US" sz="3200" b="1" dirty="0" smtClean="0"/>
              <a:t>analysis by Comet assay</a:t>
            </a:r>
            <a:endParaRPr lang="en-IN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32" y="685800"/>
            <a:ext cx="6931968" cy="5205190"/>
            <a:chOff x="609600" y="342901"/>
            <a:chExt cx="7617768" cy="5205190"/>
          </a:xfrm>
        </p:grpSpPr>
        <p:grpSp>
          <p:nvGrpSpPr>
            <p:cNvPr id="4" name="Group 165"/>
            <p:cNvGrpSpPr/>
            <p:nvPr/>
          </p:nvGrpSpPr>
          <p:grpSpPr>
            <a:xfrm>
              <a:off x="1251537" y="391857"/>
              <a:ext cx="6975831" cy="5156234"/>
              <a:chOff x="5946422" y="24427895"/>
              <a:chExt cx="6360909" cy="7638886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4023" t="26198" r="14102" b="8802"/>
              <a:stretch>
                <a:fillRect/>
              </a:stretch>
            </p:blipFill>
            <p:spPr bwMode="auto">
              <a:xfrm>
                <a:off x="5946422" y="24427895"/>
                <a:ext cx="4417422" cy="363308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739" t="28962" r="21491" b="8197"/>
              <a:stretch>
                <a:fillRect/>
              </a:stretch>
            </p:blipFill>
            <p:spPr bwMode="auto">
              <a:xfrm>
                <a:off x="5946424" y="28291374"/>
                <a:ext cx="4417421" cy="358860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10502810" y="25540701"/>
                <a:ext cx="1804521" cy="2530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43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29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20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14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224878" y="29153155"/>
                <a:ext cx="2026920" cy="2913626"/>
              </a:xfrm>
              <a:prstGeom prst="rect">
                <a:avLst/>
              </a:prstGeom>
              <a:noFill/>
            </p:spPr>
            <p:txBody>
              <a:bodyPr wrap="square" lIns="347472" tIns="173736" rIns="347472" bIns="173736" rtlCol="0">
                <a:spAutoFit/>
              </a:bodyPr>
              <a:lstStyle/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43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29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20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1500" dirty="0" smtClean="0">
                    <a:latin typeface="Times New Roman" pitchFamily="18" charset="0"/>
                    <a:cs typeface="Times New Roman" pitchFamily="18" charset="0"/>
                  </a:rPr>
                  <a:t>14 </a:t>
                </a:r>
                <a:r>
                  <a:rPr lang="en-US" sz="1500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en-US" sz="15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337854" y="342901"/>
              <a:ext cx="6078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M        a         b        c         d          e        f        M</a:t>
              </a:r>
              <a:endParaRPr lang="en-IN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20800" y="3049600"/>
              <a:ext cx="62539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M       a         b         c         d         e          f         M</a:t>
              </a:r>
              <a:endParaRPr lang="en-IN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9600" y="2247901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9600" y="4914901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5486400" y="2171700"/>
              <a:ext cx="304797" cy="1143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5562603" y="4629150"/>
              <a:ext cx="304797" cy="1143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5587997" y="2400300"/>
              <a:ext cx="203200" cy="1143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5562600" y="4914900"/>
              <a:ext cx="304797" cy="1143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6477000" y="2057400"/>
            <a:ext cx="2209800" cy="3090077"/>
          </a:xfrm>
          <a:prstGeom prst="rect">
            <a:avLst/>
          </a:prstGeom>
          <a:noFill/>
        </p:spPr>
        <p:txBody>
          <a:bodyPr wrap="square" lIns="347472" tIns="173736" rIns="347472" bIns="173736" rtlCol="0">
            <a:spAutoFit/>
          </a:bodyPr>
          <a:lstStyle/>
          <a:p>
            <a:pPr algn="just"/>
            <a:r>
              <a:rPr lang="en-US" sz="2000" b="1" dirty="0" smtClean="0">
                <a:latin typeface="+mj-lt"/>
                <a:cs typeface="Times New Roman" pitchFamily="18" charset="0"/>
              </a:rPr>
              <a:t>Letters a, b, c, d, e and f represent 0, 1, 10, 50, 100 and 200 mgL</a:t>
            </a:r>
            <a:r>
              <a:rPr lang="en-US" sz="2000" b="1" baseline="30000" dirty="0" smtClean="0">
                <a:latin typeface="+mj-lt"/>
                <a:cs typeface="Times New Roman" pitchFamily="18" charset="0"/>
              </a:rPr>
              <a:t>-1</a:t>
            </a:r>
            <a:r>
              <a:rPr lang="en-US" sz="2000" b="1" dirty="0" smtClean="0">
                <a:latin typeface="+mj-lt"/>
                <a:cs typeface="Times New Roman" pitchFamily="18" charset="0"/>
              </a:rPr>
              <a:t> Zn and Cu, respectively in (A) and (B).</a:t>
            </a:r>
            <a:endParaRPr lang="en-IN" sz="2000" b="1" dirty="0" smtClean="0">
              <a:latin typeface="+mj-lt"/>
              <a:cs typeface="Times New Roman" pitchFamily="18" charset="0"/>
            </a:endParaRPr>
          </a:p>
          <a:p>
            <a:pPr algn="just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1" y="543580"/>
            <a:ext cx="177805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Conclusion</a:t>
            </a:r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762000" y="1600200"/>
            <a:ext cx="76962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Zn and Cu stress reduced seedling growth, photosynthetic pigments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Induced lipid </a:t>
            </a:r>
            <a:r>
              <a:rPr lang="en-US" sz="2400" dirty="0" err="1" smtClean="0"/>
              <a:t>peroxidation</a:t>
            </a:r>
            <a:r>
              <a:rPr lang="en-US" sz="2400" dirty="0" smtClean="0"/>
              <a:t>, cell death and DNA damage at higher concentration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Caused severe ultra-</a:t>
            </a:r>
            <a:r>
              <a:rPr lang="en-US" sz="2400" dirty="0" err="1" smtClean="0"/>
              <a:t>stuctural</a:t>
            </a:r>
            <a:r>
              <a:rPr lang="en-US" sz="2400" dirty="0" smtClean="0"/>
              <a:t> changes in leaf morphology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Tolerance mechanisms such as antioxidant </a:t>
            </a:r>
            <a:r>
              <a:rPr lang="en-US" sz="2400" dirty="0" err="1" smtClean="0"/>
              <a:t>defence</a:t>
            </a:r>
            <a:r>
              <a:rPr lang="en-US" sz="2400" dirty="0" smtClean="0"/>
              <a:t> system and proline  accumulation increased</a:t>
            </a:r>
          </a:p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 High accumulation of Cu in root part </a:t>
            </a:r>
            <a:r>
              <a:rPr lang="en-US" sz="2400" dirty="0" smtClean="0"/>
              <a:t>indicates </a:t>
            </a:r>
            <a:r>
              <a:rPr lang="en-US" sz="2400" dirty="0" smtClean="0"/>
              <a:t>its potential for cleaning metal contaminated  lands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982450"/>
            <a:ext cx="3886200" cy="144655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latin typeface="Edwardian Script ITC" pitchFamily="66" charset="0"/>
              </a:rPr>
              <a:t>Thank you</a:t>
            </a:r>
            <a:endParaRPr lang="en-IN" sz="8800" b="1" dirty="0">
              <a:latin typeface="Edwardian Script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6452</TotalTime>
  <Words>655</Words>
  <Application>Microsoft Office PowerPoint</Application>
  <PresentationFormat>On-screen Show (4:3)</PresentationFormat>
  <Paragraphs>149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315</cp:revision>
  <dcterms:created xsi:type="dcterms:W3CDTF">2006-08-16T00:00:00Z</dcterms:created>
  <dcterms:modified xsi:type="dcterms:W3CDTF">2015-10-01T14:34:44Z</dcterms:modified>
</cp:coreProperties>
</file>